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4" r:id="rId5"/>
    <p:sldMasterId id="2147483681" r:id="rId6"/>
  </p:sldMasterIdLst>
  <p:notesMasterIdLst>
    <p:notesMasterId r:id="rId27"/>
  </p:notesMasterIdLst>
  <p:sldIdLst>
    <p:sldId id="256" r:id="rId7"/>
    <p:sldId id="258" r:id="rId8"/>
    <p:sldId id="257" r:id="rId9"/>
    <p:sldId id="262" r:id="rId10"/>
    <p:sldId id="260" r:id="rId11"/>
    <p:sldId id="279" r:id="rId12"/>
    <p:sldId id="268" r:id="rId13"/>
    <p:sldId id="280" r:id="rId14"/>
    <p:sldId id="281" r:id="rId15"/>
    <p:sldId id="282" r:id="rId16"/>
    <p:sldId id="436" r:id="rId17"/>
    <p:sldId id="284" r:id="rId18"/>
    <p:sldId id="283" r:id="rId19"/>
    <p:sldId id="285" r:id="rId20"/>
    <p:sldId id="286" r:id="rId21"/>
    <p:sldId id="437" r:id="rId22"/>
    <p:sldId id="271" r:id="rId23"/>
    <p:sldId id="435" r:id="rId24"/>
    <p:sldId id="259" r:id="rId25"/>
    <p:sldId id="278" r:id="rId26"/>
  </p:sldIdLst>
  <p:sldSz cx="12192000" cy="6858000"/>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rosavljevic, Zoran (OS)" initials="DZ(" lastIdx="7" clrIdx="0">
    <p:extLst>
      <p:ext uri="{19B8F6BF-5375-455C-9EA6-DF929625EA0E}">
        <p15:presenceInfo xmlns:p15="http://schemas.microsoft.com/office/powerpoint/2012/main" userId="Dobrosavljevic, Zoran (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5689"/>
    <a:srgbClr val="93D500"/>
    <a:srgbClr val="FFB600"/>
    <a:srgbClr val="931D96"/>
    <a:srgbClr val="0091B3"/>
    <a:srgbClr val="BDCBD4"/>
    <a:srgbClr val="9C949A"/>
    <a:srgbClr val="7995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0349" autoAdjust="0"/>
  </p:normalViewPr>
  <p:slideViewPr>
    <p:cSldViewPr snapToGrid="0">
      <p:cViewPr varScale="1">
        <p:scale>
          <a:sx n="111" d="100"/>
          <a:sy n="111" d="100"/>
        </p:scale>
        <p:origin x="108" y="1242"/>
      </p:cViewPr>
      <p:guideLst/>
    </p:cSldViewPr>
  </p:slideViewPr>
  <p:notesTextViewPr>
    <p:cViewPr>
      <p:scale>
        <a:sx n="3" d="2"/>
        <a:sy n="3" d="2"/>
      </p:scale>
      <p:origin x="0" y="0"/>
    </p:cViewPr>
  </p:notesTextViewPr>
  <p:sorterViewPr>
    <p:cViewPr varScale="1">
      <p:scale>
        <a:sx n="100" d="100"/>
        <a:sy n="100" d="100"/>
      </p:scale>
      <p:origin x="0" y="-37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62" cy="498804"/>
          </a:xfrm>
          <a:prstGeom prst="rect">
            <a:avLst/>
          </a:prstGeom>
        </p:spPr>
        <p:txBody>
          <a:bodyPr vert="horz" lIns="92610" tIns="46305" rIns="92610" bIns="46305" rtlCol="0"/>
          <a:lstStyle>
            <a:lvl1pPr algn="l">
              <a:defRPr sz="1200"/>
            </a:lvl1pPr>
          </a:lstStyle>
          <a:p>
            <a:endParaRPr lang="en-GB"/>
          </a:p>
        </p:txBody>
      </p:sp>
      <p:sp>
        <p:nvSpPr>
          <p:cNvPr id="3" name="Date Placeholder 2"/>
          <p:cNvSpPr>
            <a:spLocks noGrp="1"/>
          </p:cNvSpPr>
          <p:nvPr>
            <p:ph type="dt" idx="1"/>
          </p:nvPr>
        </p:nvSpPr>
        <p:spPr>
          <a:xfrm>
            <a:off x="3859096" y="0"/>
            <a:ext cx="2951262" cy="498804"/>
          </a:xfrm>
          <a:prstGeom prst="rect">
            <a:avLst/>
          </a:prstGeom>
        </p:spPr>
        <p:txBody>
          <a:bodyPr vert="horz" lIns="92610" tIns="46305" rIns="92610" bIns="46305" rtlCol="0"/>
          <a:lstStyle>
            <a:lvl1pPr algn="r">
              <a:defRPr sz="1200"/>
            </a:lvl1pPr>
          </a:lstStyle>
          <a:p>
            <a:fld id="{4B7DA846-E97C-4770-BA97-17987BEB5ED2}" type="datetimeFigureOut">
              <a:rPr lang="en-GB" smtClean="0"/>
              <a:t>12/07/2023</a:t>
            </a:fld>
            <a:endParaRPr lang="en-GB"/>
          </a:p>
        </p:txBody>
      </p:sp>
      <p:sp>
        <p:nvSpPr>
          <p:cNvPr id="4" name="Slide Image Placeholder 3"/>
          <p:cNvSpPr>
            <a:spLocks noGrp="1" noRot="1" noChangeAspect="1"/>
          </p:cNvSpPr>
          <p:nvPr>
            <p:ph type="sldImg" idx="2"/>
          </p:nvPr>
        </p:nvSpPr>
        <p:spPr>
          <a:xfrm>
            <a:off x="422275" y="1241425"/>
            <a:ext cx="5967413" cy="3355975"/>
          </a:xfrm>
          <a:prstGeom prst="rect">
            <a:avLst/>
          </a:prstGeom>
          <a:noFill/>
          <a:ln w="12700">
            <a:solidFill>
              <a:prstClr val="black"/>
            </a:solidFill>
          </a:ln>
        </p:spPr>
        <p:txBody>
          <a:bodyPr vert="horz" lIns="92610" tIns="46305" rIns="92610" bIns="46305" rtlCol="0" anchor="ctr"/>
          <a:lstStyle/>
          <a:p>
            <a:endParaRPr lang="en-GB"/>
          </a:p>
        </p:txBody>
      </p:sp>
      <p:sp>
        <p:nvSpPr>
          <p:cNvPr id="5" name="Notes Placeholder 4"/>
          <p:cNvSpPr>
            <a:spLocks noGrp="1"/>
          </p:cNvSpPr>
          <p:nvPr>
            <p:ph type="body" sz="quarter" idx="3"/>
          </p:nvPr>
        </p:nvSpPr>
        <p:spPr>
          <a:xfrm>
            <a:off x="681679" y="4785006"/>
            <a:ext cx="5448607" cy="3915293"/>
          </a:xfrm>
          <a:prstGeom prst="rect">
            <a:avLst/>
          </a:prstGeom>
        </p:spPr>
        <p:txBody>
          <a:bodyPr vert="horz" lIns="92610" tIns="46305" rIns="92610" bIns="463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709"/>
            <a:ext cx="2951262" cy="498804"/>
          </a:xfrm>
          <a:prstGeom prst="rect">
            <a:avLst/>
          </a:prstGeom>
        </p:spPr>
        <p:txBody>
          <a:bodyPr vert="horz" lIns="92610" tIns="46305" rIns="92610" bIns="46305" rtlCol="0" anchor="b"/>
          <a:lstStyle>
            <a:lvl1pPr algn="l">
              <a:defRPr sz="1200"/>
            </a:lvl1pPr>
          </a:lstStyle>
          <a:p>
            <a:endParaRPr lang="en-GB"/>
          </a:p>
        </p:txBody>
      </p:sp>
      <p:sp>
        <p:nvSpPr>
          <p:cNvPr id="7" name="Slide Number Placeholder 6"/>
          <p:cNvSpPr>
            <a:spLocks noGrp="1"/>
          </p:cNvSpPr>
          <p:nvPr>
            <p:ph type="sldNum" sz="quarter" idx="5"/>
          </p:nvPr>
        </p:nvSpPr>
        <p:spPr>
          <a:xfrm>
            <a:off x="3859096" y="9443709"/>
            <a:ext cx="2951262" cy="498804"/>
          </a:xfrm>
          <a:prstGeom prst="rect">
            <a:avLst/>
          </a:prstGeom>
        </p:spPr>
        <p:txBody>
          <a:bodyPr vert="horz" lIns="92610" tIns="46305" rIns="92610" bIns="46305" rtlCol="0" anchor="b"/>
          <a:lstStyle>
            <a:lvl1pPr algn="r">
              <a:defRPr sz="1200"/>
            </a:lvl1pPr>
          </a:lstStyle>
          <a:p>
            <a:fld id="{8381D2F1-A285-4B23-9441-B0B25D9FE7FC}" type="slidenum">
              <a:rPr lang="en-GB" smtClean="0"/>
              <a:t>‹#›</a:t>
            </a:fld>
            <a:endParaRPr lang="en-GB"/>
          </a:p>
        </p:txBody>
      </p:sp>
    </p:spTree>
    <p:extLst>
      <p:ext uri="{BB962C8B-B14F-4D97-AF65-F5344CB8AC3E}">
        <p14:creationId xmlns:p14="http://schemas.microsoft.com/office/powerpoint/2010/main" val="322093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without image">
    <p:bg>
      <p:bgPr>
        <a:solidFill>
          <a:srgbClr val="FFFFF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A85A52-FAA7-7945-A644-3F4E8C8A0D18}"/>
              </a:ext>
            </a:extLst>
          </p:cNvPr>
          <p:cNvSpPr>
            <a:spLocks noGrp="1"/>
          </p:cNvSpPr>
          <p:nvPr>
            <p:ph type="ctrTitle" hasCustomPrompt="1"/>
          </p:nvPr>
        </p:nvSpPr>
        <p:spPr>
          <a:xfrm>
            <a:off x="225166" y="2932101"/>
            <a:ext cx="11302698" cy="608363"/>
          </a:xfrm>
          <a:prstGeom prst="rect">
            <a:avLst/>
          </a:prstGeom>
        </p:spPr>
        <p:txBody>
          <a:bodyPr anchor="ctr"/>
          <a:lstStyle>
            <a:lvl1pPr algn="l">
              <a:defRPr sz="3200" b="1" i="0">
                <a:solidFill>
                  <a:srgbClr val="165689"/>
                </a:solidFill>
                <a:latin typeface="Calibri" panose="020F0502020204030204" pitchFamily="34" charset="0"/>
                <a:cs typeface="Calibri" panose="020F0502020204030204" pitchFamily="34" charset="0"/>
              </a:defRPr>
            </a:lvl1pPr>
          </a:lstStyle>
          <a:p>
            <a:r>
              <a:rPr lang="en-GB" noProof="0" dirty="0"/>
              <a:t>Main title</a:t>
            </a:r>
          </a:p>
        </p:txBody>
      </p:sp>
      <p:sp>
        <p:nvSpPr>
          <p:cNvPr id="8" name="Subtitle 2">
            <a:extLst>
              <a:ext uri="{FF2B5EF4-FFF2-40B4-BE49-F238E27FC236}">
                <a16:creationId xmlns:a16="http://schemas.microsoft.com/office/drawing/2014/main" id="{0583C3F3-8D8A-3E44-AFD9-FC606F71A3D5}"/>
              </a:ext>
            </a:extLst>
          </p:cNvPr>
          <p:cNvSpPr>
            <a:spLocks noGrp="1"/>
          </p:cNvSpPr>
          <p:nvPr>
            <p:ph type="subTitle" idx="1" hasCustomPrompt="1"/>
          </p:nvPr>
        </p:nvSpPr>
        <p:spPr>
          <a:xfrm>
            <a:off x="234220" y="3789481"/>
            <a:ext cx="7343472" cy="764685"/>
          </a:xfrm>
          <a:prstGeom prst="rect">
            <a:avLst/>
          </a:prstGeom>
        </p:spPr>
        <p:txBody>
          <a:bodyPr anchor="ctr"/>
          <a:lstStyle>
            <a:lvl1pPr marL="0" indent="0" algn="l">
              <a:lnSpc>
                <a:spcPts val="1800"/>
              </a:lnSpc>
              <a:buNone/>
              <a:defRPr sz="1800">
                <a:solidFill>
                  <a:srgbClr val="165689"/>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Presentation subtitle and presentation date</a:t>
            </a:r>
          </a:p>
        </p:txBody>
      </p:sp>
      <p:sp>
        <p:nvSpPr>
          <p:cNvPr id="3" name="Text Placeholder 2">
            <a:extLst>
              <a:ext uri="{FF2B5EF4-FFF2-40B4-BE49-F238E27FC236}">
                <a16:creationId xmlns:a16="http://schemas.microsoft.com/office/drawing/2014/main" id="{2CDC6F61-421F-9441-B662-F33A0B8A98CA}"/>
              </a:ext>
            </a:extLst>
          </p:cNvPr>
          <p:cNvSpPr>
            <a:spLocks noGrp="1"/>
          </p:cNvSpPr>
          <p:nvPr>
            <p:ph type="body" sz="quarter" idx="11" hasCustomPrompt="1"/>
          </p:nvPr>
        </p:nvSpPr>
        <p:spPr>
          <a:xfrm>
            <a:off x="239860" y="5153194"/>
            <a:ext cx="7337831" cy="641350"/>
          </a:xfrm>
          <a:prstGeom prst="rect">
            <a:avLst/>
          </a:prstGeom>
        </p:spPr>
        <p:txBody>
          <a:bodyPr anchor="ctr"/>
          <a:lstStyle>
            <a:lvl1pPr marL="0" indent="0">
              <a:buNone/>
              <a:defRPr sz="1400">
                <a:solidFill>
                  <a:srgbClr val="165689"/>
                </a:solidFill>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GB" noProof="0" dirty="0"/>
              <a:t>Name – Role of presenter(s) on their own lines</a:t>
            </a:r>
          </a:p>
          <a:p>
            <a:pPr lvl="0"/>
            <a:r>
              <a:rPr lang="en-GB" noProof="0" dirty="0"/>
              <a:t>Name – Role of presenter 2</a:t>
            </a:r>
          </a:p>
        </p:txBody>
      </p:sp>
    </p:spTree>
    <p:extLst>
      <p:ext uri="{BB962C8B-B14F-4D97-AF65-F5344CB8AC3E}">
        <p14:creationId xmlns:p14="http://schemas.microsoft.com/office/powerpoint/2010/main" val="3204989587"/>
      </p:ext>
    </p:extLst>
  </p:cSld>
  <p:clrMapOvr>
    <a:masterClrMapping/>
  </p:clrMapOvr>
  <p:extLst>
    <p:ext uri="{DCECCB84-F9BA-43D5-87BE-67443E8EF086}">
      <p15:sldGuideLst xmlns:p15="http://schemas.microsoft.com/office/powerpoint/2012/main">
        <p15:guide id="1" pos="4861">
          <p15:clr>
            <a:srgbClr val="FBAE40"/>
          </p15:clr>
        </p15:guide>
        <p15:guide id="2" orient="horz" pos="35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with small image">
    <p:bg>
      <p:bgPr>
        <a:solidFill>
          <a:srgbClr val="FFFFF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A85A52-FAA7-7945-A644-3F4E8C8A0D18}"/>
              </a:ext>
            </a:extLst>
          </p:cNvPr>
          <p:cNvSpPr>
            <a:spLocks noGrp="1"/>
          </p:cNvSpPr>
          <p:nvPr>
            <p:ph type="ctrTitle" hasCustomPrompt="1"/>
          </p:nvPr>
        </p:nvSpPr>
        <p:spPr>
          <a:xfrm>
            <a:off x="234219" y="1979601"/>
            <a:ext cx="6825103" cy="608363"/>
          </a:xfrm>
          <a:prstGeom prst="rect">
            <a:avLst/>
          </a:prstGeom>
        </p:spPr>
        <p:txBody>
          <a:bodyPr anchor="ctr"/>
          <a:lstStyle>
            <a:lvl1pPr algn="l">
              <a:defRPr sz="3200" b="1" i="0">
                <a:solidFill>
                  <a:srgbClr val="165689"/>
                </a:solidFill>
                <a:latin typeface="Calibri" panose="020F0502020204030204" pitchFamily="34" charset="0"/>
                <a:cs typeface="Calibri" panose="020F0502020204030204" pitchFamily="34" charset="0"/>
              </a:defRPr>
            </a:lvl1pPr>
          </a:lstStyle>
          <a:p>
            <a:r>
              <a:rPr lang="en-GB" noProof="0" dirty="0"/>
              <a:t>Main title</a:t>
            </a:r>
          </a:p>
        </p:txBody>
      </p:sp>
      <p:sp>
        <p:nvSpPr>
          <p:cNvPr id="8" name="Subtitle 2">
            <a:extLst>
              <a:ext uri="{FF2B5EF4-FFF2-40B4-BE49-F238E27FC236}">
                <a16:creationId xmlns:a16="http://schemas.microsoft.com/office/drawing/2014/main" id="{0583C3F3-8D8A-3E44-AFD9-FC606F71A3D5}"/>
              </a:ext>
            </a:extLst>
          </p:cNvPr>
          <p:cNvSpPr>
            <a:spLocks noGrp="1"/>
          </p:cNvSpPr>
          <p:nvPr>
            <p:ph type="subTitle" idx="1" hasCustomPrompt="1"/>
          </p:nvPr>
        </p:nvSpPr>
        <p:spPr>
          <a:xfrm>
            <a:off x="234220" y="2900481"/>
            <a:ext cx="6815373" cy="764685"/>
          </a:xfrm>
          <a:prstGeom prst="rect">
            <a:avLst/>
          </a:prstGeom>
        </p:spPr>
        <p:txBody>
          <a:bodyPr anchor="ctr"/>
          <a:lstStyle>
            <a:lvl1pPr marL="0" indent="0" algn="l">
              <a:lnSpc>
                <a:spcPts val="1800"/>
              </a:lnSpc>
              <a:buNone/>
              <a:defRPr sz="1800">
                <a:solidFill>
                  <a:srgbClr val="165689"/>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Presentation subtitle and presentation date</a:t>
            </a:r>
          </a:p>
        </p:txBody>
      </p:sp>
      <p:sp>
        <p:nvSpPr>
          <p:cNvPr id="9" name="Picture Placeholder 7">
            <a:extLst>
              <a:ext uri="{FF2B5EF4-FFF2-40B4-BE49-F238E27FC236}">
                <a16:creationId xmlns:a16="http://schemas.microsoft.com/office/drawing/2014/main" id="{B7945042-15CF-B641-B5A6-96BBC8975B09}"/>
              </a:ext>
            </a:extLst>
          </p:cNvPr>
          <p:cNvSpPr>
            <a:spLocks noGrp="1"/>
          </p:cNvSpPr>
          <p:nvPr>
            <p:ph type="pic" sz="quarter" idx="10" hasCustomPrompt="1"/>
          </p:nvPr>
        </p:nvSpPr>
        <p:spPr>
          <a:xfrm>
            <a:off x="7716838" y="2030414"/>
            <a:ext cx="3959225" cy="3640811"/>
          </a:xfrm>
          <a:prstGeom prst="rect">
            <a:avLst/>
          </a:prstGeom>
        </p:spPr>
        <p:txBody>
          <a:bodyPr/>
          <a:lstStyle>
            <a:lvl1pPr marL="0" indent="0">
              <a:buNone/>
              <a:defRPr sz="2000">
                <a:latin typeface="+mj-lt"/>
              </a:defRPr>
            </a:lvl1pPr>
          </a:lstStyle>
          <a:p>
            <a:r>
              <a:rPr lang="en-US"/>
              <a:t>(Option to add a picture here)</a:t>
            </a:r>
          </a:p>
        </p:txBody>
      </p:sp>
      <p:sp>
        <p:nvSpPr>
          <p:cNvPr id="3" name="Text Placeholder 2">
            <a:extLst>
              <a:ext uri="{FF2B5EF4-FFF2-40B4-BE49-F238E27FC236}">
                <a16:creationId xmlns:a16="http://schemas.microsoft.com/office/drawing/2014/main" id="{2CDC6F61-421F-9441-B662-F33A0B8A98CA}"/>
              </a:ext>
            </a:extLst>
          </p:cNvPr>
          <p:cNvSpPr>
            <a:spLocks noGrp="1"/>
          </p:cNvSpPr>
          <p:nvPr>
            <p:ph type="body" sz="quarter" idx="11" hasCustomPrompt="1"/>
          </p:nvPr>
        </p:nvSpPr>
        <p:spPr>
          <a:xfrm>
            <a:off x="239861" y="5155620"/>
            <a:ext cx="6819900" cy="641350"/>
          </a:xfrm>
          <a:prstGeom prst="rect">
            <a:avLst/>
          </a:prstGeom>
        </p:spPr>
        <p:txBody>
          <a:bodyPr anchor="ctr"/>
          <a:lstStyle>
            <a:lvl1pPr marL="0" indent="0">
              <a:buNone/>
              <a:defRPr sz="1400">
                <a:solidFill>
                  <a:srgbClr val="165689"/>
                </a:solidFill>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GB" noProof="0" dirty="0"/>
              <a:t>Name – Role of presenter(s) on their own lines</a:t>
            </a:r>
          </a:p>
          <a:p>
            <a:pPr lvl="0"/>
            <a:r>
              <a:rPr lang="en-GB" noProof="0" dirty="0"/>
              <a:t>Name – Role of presenter 2</a:t>
            </a:r>
          </a:p>
        </p:txBody>
      </p:sp>
    </p:spTree>
    <p:extLst>
      <p:ext uri="{BB962C8B-B14F-4D97-AF65-F5344CB8AC3E}">
        <p14:creationId xmlns:p14="http://schemas.microsoft.com/office/powerpoint/2010/main" val="4163099915"/>
      </p:ext>
    </p:extLst>
  </p:cSld>
  <p:clrMapOvr>
    <a:masterClrMapping/>
  </p:clrMapOvr>
  <p:extLst>
    <p:ext uri="{DCECCB84-F9BA-43D5-87BE-67443E8EF086}">
      <p15:sldGuideLst xmlns:p15="http://schemas.microsoft.com/office/powerpoint/2012/main">
        <p15:guide id="1" pos="4861" userDrawn="1">
          <p15:clr>
            <a:srgbClr val="FBAE40"/>
          </p15:clr>
        </p15:guide>
        <p15:guide id="2" orient="horz" pos="1003" userDrawn="1">
          <p15:clr>
            <a:srgbClr val="FBAE40"/>
          </p15:clr>
        </p15:guide>
        <p15:guide id="3" orient="horz" pos="358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bullet poin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9F1C-FC69-D84C-80DE-33D35D54F65C}"/>
              </a:ext>
            </a:extLst>
          </p:cNvPr>
          <p:cNvSpPr>
            <a:spLocks noGrp="1"/>
          </p:cNvSpPr>
          <p:nvPr>
            <p:ph type="ctrTitle" hasCustomPrompt="1"/>
          </p:nvPr>
        </p:nvSpPr>
        <p:spPr>
          <a:xfrm>
            <a:off x="241751" y="865293"/>
            <a:ext cx="11283134" cy="435563"/>
          </a:xfrm>
          <a:prstGeom prst="rect">
            <a:avLst/>
          </a:prstGeom>
        </p:spPr>
        <p:txBody>
          <a:bodyPr anchor="ctr"/>
          <a:lstStyle>
            <a:lvl1pPr algn="l">
              <a:defRPr sz="2800" b="1" i="0">
                <a:solidFill>
                  <a:srgbClr val="165689"/>
                </a:solidFill>
                <a:latin typeface="Calibri" panose="020F0502020204030204" pitchFamily="34" charset="0"/>
                <a:cs typeface="Calibri" panose="020F0502020204030204" pitchFamily="34" charset="0"/>
              </a:defRPr>
            </a:lvl1pPr>
          </a:lstStyle>
          <a:p>
            <a:r>
              <a:rPr lang="en-GB" noProof="0" dirty="0"/>
              <a:t>Content title</a:t>
            </a:r>
          </a:p>
        </p:txBody>
      </p:sp>
      <p:sp>
        <p:nvSpPr>
          <p:cNvPr id="6" name="Content Placeholder 6">
            <a:extLst>
              <a:ext uri="{FF2B5EF4-FFF2-40B4-BE49-F238E27FC236}">
                <a16:creationId xmlns:a16="http://schemas.microsoft.com/office/drawing/2014/main" id="{11FCFEDC-FCD0-FC41-AAE8-BADAC0FAECE8}"/>
              </a:ext>
            </a:extLst>
          </p:cNvPr>
          <p:cNvSpPr>
            <a:spLocks noGrp="1"/>
          </p:cNvSpPr>
          <p:nvPr>
            <p:ph sz="quarter" idx="11" hasCustomPrompt="1"/>
          </p:nvPr>
        </p:nvSpPr>
        <p:spPr>
          <a:xfrm>
            <a:off x="241400" y="1536699"/>
            <a:ext cx="11325334" cy="4232275"/>
          </a:xfrm>
          <a:prstGeom prst="rect">
            <a:avLst/>
          </a:prstGeom>
        </p:spPr>
        <p:txBody>
          <a:bodyPr numCol="2" spcCol="1080000" anchor="ctr"/>
          <a:lstStyle>
            <a:lvl1pPr>
              <a:defRPr sz="2400">
                <a:solidFill>
                  <a:srgbClr val="000000"/>
                </a:solidFill>
                <a:latin typeface="+mj-lt"/>
              </a:defRPr>
            </a:lvl1pPr>
            <a:lvl2pPr>
              <a:defRPr sz="22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600">
                <a:solidFill>
                  <a:srgbClr val="000000"/>
                </a:solidFill>
                <a:latin typeface="+mj-lt"/>
              </a:defRPr>
            </a:lvl5pPr>
          </a:lstStyle>
          <a:p>
            <a:pPr lvl="0"/>
            <a:r>
              <a:rPr lang="en-GB" noProof="0" dirty="0"/>
              <a:t>Enter bullet list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506434414"/>
      </p:ext>
    </p:extLst>
  </p:cSld>
  <p:clrMapOvr>
    <a:masterClrMapping/>
  </p:clrMapOvr>
  <p:extLst>
    <p:ext uri="{DCECCB84-F9BA-43D5-87BE-67443E8EF086}">
      <p15:sldGuideLst xmlns:p15="http://schemas.microsoft.com/office/powerpoint/2012/main">
        <p15:guide id="1" pos="3840">
          <p15:clr>
            <a:srgbClr val="FBAE40"/>
          </p15:clr>
        </p15:guide>
        <p15:guide id="2" orient="horz" pos="731">
          <p15:clr>
            <a:srgbClr val="FBAE40"/>
          </p15:clr>
        </p15:guide>
        <p15:guide id="3" orient="horz" pos="36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 content with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9F1C-FC69-D84C-80DE-33D35D54F65C}"/>
              </a:ext>
            </a:extLst>
          </p:cNvPr>
          <p:cNvSpPr>
            <a:spLocks noGrp="1"/>
          </p:cNvSpPr>
          <p:nvPr>
            <p:ph type="ctrTitle" hasCustomPrompt="1"/>
          </p:nvPr>
        </p:nvSpPr>
        <p:spPr>
          <a:xfrm>
            <a:off x="241751" y="865293"/>
            <a:ext cx="11283134" cy="435563"/>
          </a:xfrm>
          <a:prstGeom prst="rect">
            <a:avLst/>
          </a:prstGeom>
        </p:spPr>
        <p:txBody>
          <a:bodyPr anchor="ctr"/>
          <a:lstStyle>
            <a:lvl1pPr algn="l">
              <a:defRPr sz="2800" b="1" i="0">
                <a:solidFill>
                  <a:srgbClr val="165689"/>
                </a:solidFill>
                <a:latin typeface="Calibri" panose="020F0502020204030204" pitchFamily="34" charset="0"/>
                <a:cs typeface="Calibri" panose="020F0502020204030204" pitchFamily="34" charset="0"/>
              </a:defRPr>
            </a:lvl1pPr>
          </a:lstStyle>
          <a:p>
            <a:r>
              <a:rPr lang="en-GB" noProof="0" dirty="0"/>
              <a:t>Content title</a:t>
            </a:r>
          </a:p>
        </p:txBody>
      </p:sp>
      <p:sp>
        <p:nvSpPr>
          <p:cNvPr id="6" name="Picture Placeholder 5">
            <a:extLst>
              <a:ext uri="{FF2B5EF4-FFF2-40B4-BE49-F238E27FC236}">
                <a16:creationId xmlns:a16="http://schemas.microsoft.com/office/drawing/2014/main" id="{31190AEA-E50F-5D48-98B4-2A258F53B0E1}"/>
              </a:ext>
            </a:extLst>
          </p:cNvPr>
          <p:cNvSpPr>
            <a:spLocks noGrp="1"/>
          </p:cNvSpPr>
          <p:nvPr>
            <p:ph type="pic" sz="quarter" idx="11" hasCustomPrompt="1"/>
          </p:nvPr>
        </p:nvSpPr>
        <p:spPr>
          <a:xfrm>
            <a:off x="6413499" y="1536700"/>
            <a:ext cx="5262563" cy="4232275"/>
          </a:xfrm>
          <a:prstGeom prst="rect">
            <a:avLst/>
          </a:prstGeom>
        </p:spPr>
        <p:txBody>
          <a:bodyPr anchor="ctr"/>
          <a:lstStyle>
            <a:lvl1pPr marL="0" indent="0">
              <a:lnSpc>
                <a:spcPct val="150000"/>
              </a:lnSpc>
              <a:buNone/>
              <a:defRPr sz="2000">
                <a:latin typeface="+mj-lt"/>
              </a:defRPr>
            </a:lvl1pPr>
          </a:lstStyle>
          <a:p>
            <a:r>
              <a:rPr lang="en-GB" noProof="0" dirty="0"/>
              <a:t>(Picture can be added here)</a:t>
            </a:r>
          </a:p>
        </p:txBody>
      </p:sp>
      <p:sp>
        <p:nvSpPr>
          <p:cNvPr id="5" name="Content Placeholder 6">
            <a:extLst>
              <a:ext uri="{FF2B5EF4-FFF2-40B4-BE49-F238E27FC236}">
                <a16:creationId xmlns:a16="http://schemas.microsoft.com/office/drawing/2014/main" id="{DDD41BB0-25E3-0D47-A2BC-90B391FC737E}"/>
              </a:ext>
            </a:extLst>
          </p:cNvPr>
          <p:cNvSpPr>
            <a:spLocks noGrp="1"/>
          </p:cNvSpPr>
          <p:nvPr>
            <p:ph sz="quarter" idx="12" hasCustomPrompt="1"/>
          </p:nvPr>
        </p:nvSpPr>
        <p:spPr>
          <a:xfrm>
            <a:off x="241400" y="1536699"/>
            <a:ext cx="5436295" cy="4232275"/>
          </a:xfrm>
          <a:prstGeom prst="rect">
            <a:avLst/>
          </a:prstGeom>
        </p:spPr>
        <p:txBody>
          <a:bodyPr anchor="ctr"/>
          <a:lstStyle>
            <a:lvl1pPr>
              <a:defRPr sz="2400">
                <a:solidFill>
                  <a:srgbClr val="000000"/>
                </a:solidFill>
                <a:latin typeface="+mj-lt"/>
              </a:defRPr>
            </a:lvl1pPr>
            <a:lvl2pPr>
              <a:defRPr sz="22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600">
                <a:solidFill>
                  <a:srgbClr val="000000"/>
                </a:solidFill>
                <a:latin typeface="+mj-lt"/>
              </a:defRPr>
            </a:lvl5pPr>
          </a:lstStyle>
          <a:p>
            <a:pPr lvl="0"/>
            <a:r>
              <a:rPr lang="en-GB" noProof="0" dirty="0"/>
              <a:t>Enter bullet list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264355285"/>
      </p:ext>
    </p:extLst>
  </p:cSld>
  <p:clrMapOvr>
    <a:masterClrMapping/>
  </p:clrMapOvr>
  <p:extLst>
    <p:ext uri="{DCECCB84-F9BA-43D5-87BE-67443E8EF086}">
      <p15:sldGuideLst xmlns:p15="http://schemas.microsoft.com/office/powerpoint/2012/main">
        <p15:guide id="1" pos="3840">
          <p15:clr>
            <a:srgbClr val="FBAE40"/>
          </p15:clr>
        </p15:guide>
        <p15:guide id="2" orient="horz" pos="731">
          <p15:clr>
            <a:srgbClr val="FBAE40"/>
          </p15:clr>
        </p15:guide>
        <p15:guide id="3" orient="horz" pos="36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Just image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C2856C8-DF04-F74E-B283-D865CC3AF64C}"/>
              </a:ext>
            </a:extLst>
          </p:cNvPr>
          <p:cNvSpPr>
            <a:spLocks noGrp="1"/>
          </p:cNvSpPr>
          <p:nvPr>
            <p:ph type="pic" sz="quarter" idx="10"/>
          </p:nvPr>
        </p:nvSpPr>
        <p:spPr>
          <a:xfrm>
            <a:off x="0" y="0"/>
            <a:ext cx="12192000" cy="6858000"/>
          </a:xfrm>
          <a:prstGeom prst="rect">
            <a:avLst/>
          </a:prstGeom>
        </p:spPr>
        <p:txBody>
          <a:bodyPr anchor="ctr"/>
          <a:lstStyle>
            <a:lvl1pPr marL="0" indent="0">
              <a:buNone/>
              <a:defRPr sz="2000">
                <a:latin typeface="+mj-lt"/>
              </a:defRPr>
            </a:lvl1pPr>
          </a:lstStyle>
          <a:p>
            <a:endParaRPr lang="en-US"/>
          </a:p>
          <a:p>
            <a:r>
              <a:rPr lang="en-US"/>
              <a:t>	Full slide image</a:t>
            </a:r>
          </a:p>
        </p:txBody>
      </p:sp>
      <p:sp>
        <p:nvSpPr>
          <p:cNvPr id="7" name="Text Placeholder 6">
            <a:extLst>
              <a:ext uri="{FF2B5EF4-FFF2-40B4-BE49-F238E27FC236}">
                <a16:creationId xmlns:a16="http://schemas.microsoft.com/office/drawing/2014/main" id="{B7C8CB92-A946-BC45-9385-B8038B95136D}"/>
              </a:ext>
            </a:extLst>
          </p:cNvPr>
          <p:cNvSpPr>
            <a:spLocks noGrp="1"/>
          </p:cNvSpPr>
          <p:nvPr>
            <p:ph type="body" sz="quarter" idx="11" hasCustomPrompt="1"/>
          </p:nvPr>
        </p:nvSpPr>
        <p:spPr>
          <a:xfrm>
            <a:off x="9098877" y="5873616"/>
            <a:ext cx="2692931" cy="832909"/>
          </a:xfrm>
          <a:prstGeom prst="rect">
            <a:avLst/>
          </a:prstGeom>
        </p:spPr>
        <p:txBody>
          <a:bodyPr anchor="ctr"/>
          <a:lstStyle>
            <a:lvl1pPr marL="0" indent="0">
              <a:buNone/>
              <a:defRPr sz="1400">
                <a:solidFill>
                  <a:srgbClr val="165689"/>
                </a:solidFill>
                <a:latin typeface="+mj-lt"/>
              </a:defRPr>
            </a:lvl1pPr>
            <a:lvl2pPr marL="342900" indent="0">
              <a:buNone/>
              <a:defRPr sz="1400">
                <a:latin typeface="+mj-lt"/>
              </a:defRPr>
            </a:lvl2pPr>
            <a:lvl3pPr marL="685800" indent="0">
              <a:buNone/>
              <a:defRPr sz="1400">
                <a:latin typeface="+mj-lt"/>
              </a:defRPr>
            </a:lvl3pPr>
            <a:lvl4pPr marL="1028700" indent="0">
              <a:buNone/>
              <a:defRPr sz="1400">
                <a:latin typeface="+mj-lt"/>
              </a:defRPr>
            </a:lvl4pPr>
            <a:lvl5pPr marL="1371600" indent="0">
              <a:buNone/>
              <a:defRPr sz="1400">
                <a:latin typeface="+mj-lt"/>
              </a:defRPr>
            </a:lvl5pPr>
          </a:lstStyle>
          <a:p>
            <a:pPr lvl="0"/>
            <a:r>
              <a:rPr lang="en-US" dirty="0"/>
              <a:t>Optional image caption. Move to wherever is clearest. Tip: change to white text if this is overlaying a dark image.</a:t>
            </a:r>
          </a:p>
        </p:txBody>
      </p:sp>
    </p:spTree>
    <p:extLst>
      <p:ext uri="{BB962C8B-B14F-4D97-AF65-F5344CB8AC3E}">
        <p14:creationId xmlns:p14="http://schemas.microsoft.com/office/powerpoint/2010/main" val="925572441"/>
      </p:ext>
    </p:extLst>
  </p:cSld>
  <p:clrMapOvr>
    <a:masterClrMapping/>
  </p:clrMapOvr>
  <p:extLst>
    <p:ext uri="{DCECCB84-F9BA-43D5-87BE-67443E8EF086}">
      <p15:sldGuideLst xmlns:p15="http://schemas.microsoft.com/office/powerpoint/2012/main">
        <p15:guide id="1" pos="3840">
          <p15:clr>
            <a:srgbClr val="FBAE40"/>
          </p15:clr>
        </p15:guide>
        <p15:guide id="2" orient="horz" pos="731">
          <p15:clr>
            <a:srgbClr val="FBAE40"/>
          </p15:clr>
        </p15:guide>
        <p15:guide id="3" orient="horz" pos="36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9F1C-FC69-D84C-80DE-33D35D54F65C}"/>
              </a:ext>
            </a:extLst>
          </p:cNvPr>
          <p:cNvSpPr>
            <a:spLocks noGrp="1"/>
          </p:cNvSpPr>
          <p:nvPr>
            <p:ph type="ctrTitle" hasCustomPrompt="1"/>
          </p:nvPr>
        </p:nvSpPr>
        <p:spPr>
          <a:xfrm>
            <a:off x="241751" y="865293"/>
            <a:ext cx="11283134" cy="435563"/>
          </a:xfrm>
          <a:prstGeom prst="rect">
            <a:avLst/>
          </a:prstGeom>
        </p:spPr>
        <p:txBody>
          <a:bodyPr anchor="ctr"/>
          <a:lstStyle>
            <a:lvl1pPr algn="l">
              <a:defRPr sz="2800" b="1" i="0">
                <a:solidFill>
                  <a:srgbClr val="165689"/>
                </a:solidFill>
                <a:latin typeface="Calibri" panose="020F0502020204030204" pitchFamily="34" charset="0"/>
                <a:cs typeface="Calibri" panose="020F0502020204030204" pitchFamily="34" charset="0"/>
              </a:defRPr>
            </a:lvl1pPr>
          </a:lstStyle>
          <a:p>
            <a:r>
              <a:rPr lang="en-US" dirty="0"/>
              <a:t>Content title</a:t>
            </a:r>
          </a:p>
        </p:txBody>
      </p:sp>
      <p:sp>
        <p:nvSpPr>
          <p:cNvPr id="11" name="Table Placeholder 10">
            <a:extLst>
              <a:ext uri="{FF2B5EF4-FFF2-40B4-BE49-F238E27FC236}">
                <a16:creationId xmlns:a16="http://schemas.microsoft.com/office/drawing/2014/main" id="{DAE076AD-B7D1-6644-82DC-2C79B93D6ED7}"/>
              </a:ext>
            </a:extLst>
          </p:cNvPr>
          <p:cNvSpPr>
            <a:spLocks noGrp="1"/>
          </p:cNvSpPr>
          <p:nvPr>
            <p:ph type="tbl" sz="quarter" idx="10" hasCustomPrompt="1"/>
          </p:nvPr>
        </p:nvSpPr>
        <p:spPr>
          <a:xfrm>
            <a:off x="340279" y="1804988"/>
            <a:ext cx="11196638" cy="3963987"/>
          </a:xfrm>
          <a:prstGeom prst="rect">
            <a:avLst/>
          </a:prstGeom>
        </p:spPr>
        <p:txBody>
          <a:bodyPr anchor="ctr"/>
          <a:lstStyle>
            <a:lvl1pPr marL="0" indent="0">
              <a:buNone/>
              <a:defRPr>
                <a:solidFill>
                  <a:srgbClr val="000000"/>
                </a:solidFill>
                <a:latin typeface="+mj-lt"/>
              </a:defRPr>
            </a:lvl1pPr>
          </a:lstStyle>
          <a:p>
            <a:r>
              <a:rPr lang="en-US"/>
              <a:t>Table</a:t>
            </a:r>
          </a:p>
        </p:txBody>
      </p:sp>
    </p:spTree>
    <p:extLst>
      <p:ext uri="{BB962C8B-B14F-4D97-AF65-F5344CB8AC3E}">
        <p14:creationId xmlns:p14="http://schemas.microsoft.com/office/powerpoint/2010/main" val="3672878302"/>
      </p:ext>
    </p:extLst>
  </p:cSld>
  <p:clrMapOvr>
    <a:masterClrMapping/>
  </p:clrMapOvr>
  <p:extLst>
    <p:ext uri="{DCECCB84-F9BA-43D5-87BE-67443E8EF086}">
      <p15:sldGuideLst xmlns:p15="http://schemas.microsoft.com/office/powerpoint/2012/main">
        <p15:guide id="1" pos="3840">
          <p15:clr>
            <a:srgbClr val="FBAE40"/>
          </p15:clr>
        </p15:guide>
        <p15:guide id="2" orient="horz" pos="731">
          <p15:clr>
            <a:srgbClr val="FBAE40"/>
          </p15:clr>
        </p15:guide>
        <p15:guide id="3" orient="horz" pos="36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3BA98F-EA38-3D4A-9AD2-7F032E1171FE}"/>
              </a:ext>
            </a:extLst>
          </p:cNvPr>
          <p:cNvSpPr>
            <a:spLocks noGrp="1"/>
          </p:cNvSpPr>
          <p:nvPr>
            <p:ph type="body" sz="quarter" idx="10" hasCustomPrompt="1"/>
          </p:nvPr>
        </p:nvSpPr>
        <p:spPr>
          <a:xfrm>
            <a:off x="250828" y="3285066"/>
            <a:ext cx="9864725" cy="677333"/>
          </a:xfrm>
          <a:prstGeom prst="rect">
            <a:avLst/>
          </a:prstGeom>
        </p:spPr>
        <p:txBody>
          <a:bodyPr anchor="ctr"/>
          <a:lstStyle>
            <a:lvl1pPr marL="0" indent="0">
              <a:buNone/>
              <a:defRPr sz="2800" b="1">
                <a:solidFill>
                  <a:srgbClr val="FFFFFF"/>
                </a:solidFill>
                <a:latin typeface="+mn-lt"/>
              </a:defRPr>
            </a:lvl1pPr>
            <a:lvl2pPr marL="342900" indent="0">
              <a:buNone/>
              <a:defRPr b="1">
                <a:solidFill>
                  <a:schemeClr val="bg1"/>
                </a:solidFill>
                <a:latin typeface="+mn-lt"/>
              </a:defRPr>
            </a:lvl2pPr>
            <a:lvl3pPr marL="685800" indent="0">
              <a:buNone/>
              <a:defRPr b="1">
                <a:solidFill>
                  <a:schemeClr val="bg1"/>
                </a:solidFill>
                <a:latin typeface="+mn-lt"/>
              </a:defRPr>
            </a:lvl3pPr>
            <a:lvl4pPr marL="1028700" indent="0">
              <a:buNone/>
              <a:defRPr b="1">
                <a:solidFill>
                  <a:schemeClr val="bg1"/>
                </a:solidFill>
                <a:latin typeface="+mn-lt"/>
              </a:defRPr>
            </a:lvl4pPr>
            <a:lvl5pPr marL="1371600" indent="0">
              <a:buNone/>
              <a:defRPr b="1">
                <a:solidFill>
                  <a:schemeClr val="bg1"/>
                </a:solidFill>
                <a:latin typeface="+mn-lt"/>
              </a:defRPr>
            </a:lvl5pPr>
          </a:lstStyle>
          <a:p>
            <a:pPr lvl="0"/>
            <a:r>
              <a:rPr lang="en-GB" noProof="0" dirty="0"/>
              <a:t>Section title to lead into new topic of content</a:t>
            </a:r>
          </a:p>
        </p:txBody>
      </p:sp>
    </p:spTree>
    <p:extLst>
      <p:ext uri="{BB962C8B-B14F-4D97-AF65-F5344CB8AC3E}">
        <p14:creationId xmlns:p14="http://schemas.microsoft.com/office/powerpoint/2010/main" val="31792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92710"/>
          <a:stretch/>
        </p:blipFill>
        <p:spPr>
          <a:xfrm>
            <a:off x="0" y="6366616"/>
            <a:ext cx="12192000" cy="499929"/>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35624" y="143808"/>
            <a:ext cx="1519805" cy="732605"/>
          </a:xfrm>
          <a:prstGeom prst="rect">
            <a:avLst/>
          </a:prstGeom>
        </p:spPr>
      </p:pic>
      <p:sp>
        <p:nvSpPr>
          <p:cNvPr id="5" name="TextBox 4"/>
          <p:cNvSpPr txBox="1"/>
          <p:nvPr userDrawn="1"/>
        </p:nvSpPr>
        <p:spPr>
          <a:xfrm>
            <a:off x="10238714" y="6538979"/>
            <a:ext cx="319318" cy="230832"/>
          </a:xfrm>
          <a:prstGeom prst="rect">
            <a:avLst/>
          </a:prstGeom>
          <a:noFill/>
        </p:spPr>
        <p:txBody>
          <a:bodyPr wrap="none" rtlCol="0">
            <a:spAutoFit/>
          </a:bodyPr>
          <a:lstStyle/>
          <a:p>
            <a:pPr algn="ctr"/>
            <a:fld id="{AB99100F-E403-419F-8AAD-DFB23D31C4B1}" type="slidenum">
              <a:rPr lang="en-GB" sz="900" smtClean="0">
                <a:solidFill>
                  <a:srgbClr val="165689"/>
                </a:solidFill>
              </a:rPr>
              <a:pPr algn="ctr"/>
              <a:t>‹#›</a:t>
            </a:fld>
            <a:endParaRPr lang="en-GB" sz="900" dirty="0">
              <a:solidFill>
                <a:srgbClr val="165689"/>
              </a:solidFill>
            </a:endParaRPr>
          </a:p>
        </p:txBody>
      </p:sp>
      <p:sp>
        <p:nvSpPr>
          <p:cNvPr id="10" name="TextBox 9"/>
          <p:cNvSpPr txBox="1"/>
          <p:nvPr userDrawn="1"/>
        </p:nvSpPr>
        <p:spPr>
          <a:xfrm>
            <a:off x="3681877" y="6547398"/>
            <a:ext cx="4828246" cy="215444"/>
          </a:xfrm>
          <a:prstGeom prst="rect">
            <a:avLst/>
          </a:prstGeom>
          <a:noFill/>
        </p:spPr>
        <p:txBody>
          <a:bodyPr wrap="square" rtlCol="0">
            <a:spAutoFit/>
          </a:bodyPr>
          <a:lstStyle/>
          <a:p>
            <a:pPr algn="ctr"/>
            <a:r>
              <a:rPr lang="en-GB" sz="800" spc="300" dirty="0">
                <a:solidFill>
                  <a:srgbClr val="165788"/>
                </a:solidFill>
                <a:latin typeface="+mn-lt"/>
                <a:ea typeface="Open Sans" panose="020B0606030504020204" pitchFamily="34" charset="0"/>
                <a:cs typeface="Open Sans" panose="020B0606030504020204" pitchFamily="34" charset="0"/>
              </a:rPr>
              <a:t>OFFICIAL</a:t>
            </a:r>
          </a:p>
        </p:txBody>
      </p:sp>
      <p:sp>
        <p:nvSpPr>
          <p:cNvPr id="11" name="TextBox 10"/>
          <p:cNvSpPr txBox="1"/>
          <p:nvPr userDrawn="1"/>
        </p:nvSpPr>
        <p:spPr>
          <a:xfrm>
            <a:off x="1" y="79211"/>
            <a:ext cx="12191999" cy="215444"/>
          </a:xfrm>
          <a:prstGeom prst="rect">
            <a:avLst/>
          </a:prstGeom>
          <a:noFill/>
        </p:spPr>
        <p:txBody>
          <a:bodyPr wrap="square" rtlCol="0">
            <a:spAutoFit/>
          </a:bodyPr>
          <a:lstStyle/>
          <a:p>
            <a:pPr algn="ctr"/>
            <a:r>
              <a:rPr lang="en-GB" sz="800" spc="300" dirty="0">
                <a:solidFill>
                  <a:srgbClr val="165788"/>
                </a:solidFill>
                <a:latin typeface="+mn-lt"/>
                <a:ea typeface="Open Sans" panose="020B0606030504020204" pitchFamily="34" charset="0"/>
                <a:cs typeface="Open Sans" panose="020B0606030504020204" pitchFamily="34" charset="0"/>
              </a:rPr>
              <a:t>OFFICIAL</a:t>
            </a:r>
          </a:p>
        </p:txBody>
      </p:sp>
    </p:spTree>
    <p:extLst>
      <p:ext uri="{BB962C8B-B14F-4D97-AF65-F5344CB8AC3E}">
        <p14:creationId xmlns:p14="http://schemas.microsoft.com/office/powerpoint/2010/main" val="4293990176"/>
      </p:ext>
    </p:extLst>
  </p:cSld>
  <p:clrMap bg1="dk1" tx1="lt1" bg2="dk2" tx2="lt2" accent1="accent1" accent2="accent2" accent3="accent3" accent4="accent4" accent5="accent5" accent6="accent6" hlink="hlink" folHlink="folHlink"/>
  <p:sldLayoutIdLst>
    <p:sldLayoutId id="2147483683"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4065" userDrawn="1">
          <p15:clr>
            <a:srgbClr val="F26B43"/>
          </p15:clr>
        </p15:guide>
        <p15:guide id="3" orient="horz" pos="41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TextBox 4"/>
          <p:cNvSpPr txBox="1"/>
          <p:nvPr userDrawn="1"/>
        </p:nvSpPr>
        <p:spPr>
          <a:xfrm>
            <a:off x="10238714" y="6537431"/>
            <a:ext cx="319318" cy="230832"/>
          </a:xfrm>
          <a:prstGeom prst="rect">
            <a:avLst/>
          </a:prstGeom>
          <a:noFill/>
        </p:spPr>
        <p:txBody>
          <a:bodyPr wrap="none" rtlCol="0">
            <a:spAutoFit/>
          </a:bodyPr>
          <a:lstStyle/>
          <a:p>
            <a:pPr algn="ctr"/>
            <a:fld id="{AB99100F-E403-419F-8AAD-DFB23D31C4B1}" type="slidenum">
              <a:rPr lang="en-GB" sz="900" smtClean="0">
                <a:solidFill>
                  <a:srgbClr val="165689"/>
                </a:solidFill>
              </a:rPr>
              <a:pPr algn="ctr"/>
              <a:t>‹#›</a:t>
            </a:fld>
            <a:endParaRPr lang="en-GB" sz="900" dirty="0">
              <a:solidFill>
                <a:srgbClr val="165689"/>
              </a:solidFill>
            </a:endParaRPr>
          </a:p>
        </p:txBody>
      </p:sp>
      <p:pic>
        <p:nvPicPr>
          <p:cNvPr id="8" name="Picture 7"/>
          <p:cNvPicPr>
            <a:picLocks noChangeAspect="1"/>
          </p:cNvPicPr>
          <p:nvPr userDrawn="1"/>
        </p:nvPicPr>
        <p:blipFill rotWithShape="1">
          <a:blip r:embed="rId6" cstate="print">
            <a:extLst>
              <a:ext uri="{28A0092B-C50C-407E-A947-70E740481C1C}">
                <a14:useLocalDpi xmlns:a14="http://schemas.microsoft.com/office/drawing/2010/main" val="0"/>
              </a:ext>
            </a:extLst>
          </a:blip>
          <a:srcRect t="92710"/>
          <a:stretch/>
        </p:blipFill>
        <p:spPr>
          <a:xfrm>
            <a:off x="0" y="6358071"/>
            <a:ext cx="12192000" cy="499929"/>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75190" y="6438222"/>
            <a:ext cx="861390" cy="415223"/>
          </a:xfrm>
          <a:prstGeom prst="rect">
            <a:avLst/>
          </a:prstGeom>
        </p:spPr>
      </p:pic>
      <p:sp>
        <p:nvSpPr>
          <p:cNvPr id="13" name="TextBox 12"/>
          <p:cNvSpPr txBox="1"/>
          <p:nvPr userDrawn="1"/>
        </p:nvSpPr>
        <p:spPr>
          <a:xfrm>
            <a:off x="3681877" y="6547398"/>
            <a:ext cx="4828246"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spc="300" dirty="0">
                <a:solidFill>
                  <a:srgbClr val="165788"/>
                </a:solidFill>
                <a:latin typeface="+mn-lt"/>
                <a:ea typeface="Open Sans" panose="020B0606030504020204" pitchFamily="34" charset="0"/>
                <a:cs typeface="Open Sans" panose="020B0606030504020204" pitchFamily="34" charset="0"/>
              </a:rPr>
              <a:t>OFFICIAL</a:t>
            </a:r>
          </a:p>
        </p:txBody>
      </p:sp>
      <p:sp>
        <p:nvSpPr>
          <p:cNvPr id="14" name="TextBox 13"/>
          <p:cNvSpPr txBox="1"/>
          <p:nvPr userDrawn="1"/>
        </p:nvSpPr>
        <p:spPr>
          <a:xfrm>
            <a:off x="1" y="79211"/>
            <a:ext cx="12191999"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spc="300" dirty="0">
                <a:solidFill>
                  <a:srgbClr val="165788"/>
                </a:solidFill>
                <a:latin typeface="+mn-lt"/>
                <a:ea typeface="Open Sans" panose="020B0606030504020204" pitchFamily="34" charset="0"/>
                <a:cs typeface="Open Sans" panose="020B0606030504020204" pitchFamily="34" charset="0"/>
              </a:rPr>
              <a:t>OFFICIAL</a:t>
            </a:r>
          </a:p>
        </p:txBody>
      </p:sp>
    </p:spTree>
    <p:extLst>
      <p:ext uri="{BB962C8B-B14F-4D97-AF65-F5344CB8AC3E}">
        <p14:creationId xmlns:p14="http://schemas.microsoft.com/office/powerpoint/2010/main" val="145581607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165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93809" r="64486" b="1180"/>
          <a:stretch/>
        </p:blipFill>
        <p:spPr>
          <a:xfrm>
            <a:off x="-88739" y="6507804"/>
            <a:ext cx="3921437" cy="311285"/>
          </a:xfrm>
          <a:prstGeom prst="rect">
            <a:avLst/>
          </a:prstGeom>
        </p:spPr>
      </p:pic>
      <p:sp>
        <p:nvSpPr>
          <p:cNvPr id="5" name="TextBox 4"/>
          <p:cNvSpPr txBox="1"/>
          <p:nvPr userDrawn="1"/>
        </p:nvSpPr>
        <p:spPr>
          <a:xfrm>
            <a:off x="10238714" y="6537431"/>
            <a:ext cx="319318" cy="230832"/>
          </a:xfrm>
          <a:prstGeom prst="rect">
            <a:avLst/>
          </a:prstGeom>
          <a:noFill/>
        </p:spPr>
        <p:txBody>
          <a:bodyPr wrap="none" rtlCol="0">
            <a:spAutoFit/>
          </a:bodyPr>
          <a:lstStyle/>
          <a:p>
            <a:pPr algn="ctr"/>
            <a:fld id="{AB99100F-E403-419F-8AAD-DFB23D31C4B1}" type="slidenum">
              <a:rPr lang="en-GB" sz="900" smtClean="0">
                <a:solidFill>
                  <a:srgbClr val="FFFFFF"/>
                </a:solidFill>
              </a:rPr>
              <a:pPr algn="ctr"/>
              <a:t>‹#›</a:t>
            </a:fld>
            <a:endParaRPr lang="en-GB" sz="900" dirty="0">
              <a:solidFill>
                <a:srgbClr val="FFFFFF"/>
              </a:solidFill>
            </a:endParaRPr>
          </a:p>
        </p:txBody>
      </p:sp>
      <p:cxnSp>
        <p:nvCxnSpPr>
          <p:cNvPr id="11" name="Straight Connector 10"/>
          <p:cNvCxnSpPr/>
          <p:nvPr userDrawn="1"/>
        </p:nvCxnSpPr>
        <p:spPr>
          <a:xfrm>
            <a:off x="0" y="6420258"/>
            <a:ext cx="12192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75190" y="6438222"/>
            <a:ext cx="861389" cy="415223"/>
          </a:xfrm>
          <a:prstGeom prst="rect">
            <a:avLst/>
          </a:prstGeom>
        </p:spPr>
      </p:pic>
      <p:sp>
        <p:nvSpPr>
          <p:cNvPr id="13" name="TextBox 12"/>
          <p:cNvSpPr txBox="1"/>
          <p:nvPr userDrawn="1"/>
        </p:nvSpPr>
        <p:spPr>
          <a:xfrm>
            <a:off x="3681877" y="6547398"/>
            <a:ext cx="4828246" cy="215444"/>
          </a:xfrm>
          <a:prstGeom prst="rect">
            <a:avLst/>
          </a:prstGeom>
          <a:noFill/>
        </p:spPr>
        <p:txBody>
          <a:bodyPr wrap="square" rtlCol="0">
            <a:spAutoFit/>
          </a:bodyPr>
          <a:lstStyle/>
          <a:p>
            <a:pPr algn="ctr"/>
            <a:r>
              <a:rPr lang="en-GB" sz="800" spc="300" dirty="0">
                <a:solidFill>
                  <a:schemeClr val="bg1"/>
                </a:solidFill>
                <a:latin typeface="+mn-lt"/>
                <a:ea typeface="Open Sans" panose="020B0606030504020204" pitchFamily="34" charset="0"/>
                <a:cs typeface="Open Sans" panose="020B0606030504020204" pitchFamily="34" charset="0"/>
              </a:rPr>
              <a:t>OFFICIAL</a:t>
            </a:r>
          </a:p>
        </p:txBody>
      </p:sp>
      <p:sp>
        <p:nvSpPr>
          <p:cNvPr id="14" name="TextBox 13"/>
          <p:cNvSpPr txBox="1"/>
          <p:nvPr userDrawn="1"/>
        </p:nvSpPr>
        <p:spPr>
          <a:xfrm>
            <a:off x="1" y="79211"/>
            <a:ext cx="12191999" cy="215444"/>
          </a:xfrm>
          <a:prstGeom prst="rect">
            <a:avLst/>
          </a:prstGeom>
          <a:noFill/>
        </p:spPr>
        <p:txBody>
          <a:bodyPr wrap="square" rtlCol="0">
            <a:spAutoFit/>
          </a:bodyPr>
          <a:lstStyle/>
          <a:p>
            <a:pPr algn="ctr"/>
            <a:r>
              <a:rPr lang="en-GB" sz="800" spc="300" dirty="0">
                <a:solidFill>
                  <a:schemeClr val="bg1"/>
                </a:solidFill>
                <a:latin typeface="+mn-lt"/>
                <a:ea typeface="Open Sans" panose="020B0606030504020204" pitchFamily="34" charset="0"/>
                <a:cs typeface="Open Sans" panose="020B0606030504020204" pitchFamily="34" charset="0"/>
              </a:rPr>
              <a:t>OFFICIAL</a:t>
            </a:r>
          </a:p>
        </p:txBody>
      </p:sp>
    </p:spTree>
    <p:extLst>
      <p:ext uri="{BB962C8B-B14F-4D97-AF65-F5344CB8AC3E}">
        <p14:creationId xmlns:p14="http://schemas.microsoft.com/office/powerpoint/2010/main" val="382354920"/>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355" userDrawn="1">
          <p15:clr>
            <a:srgbClr val="F26B43"/>
          </p15:clr>
        </p15:guide>
        <p15:guide id="3" orient="horz" pos="3861" userDrawn="1">
          <p15:clr>
            <a:srgbClr val="F26B43"/>
          </p15:clr>
        </p15:guide>
        <p15:guide id="4" pos="6516"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adam.beckett@roke.r.mil.uk" TargetMode="External"/><Relationship Id="rId2" Type="http://schemas.openxmlformats.org/officeDocument/2006/relationships/hyperlink" Target="mailto:adam.beckett@roke.co.uk"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166" y="1840354"/>
            <a:ext cx="4657227" cy="1949127"/>
          </a:xfrm>
        </p:spPr>
        <p:txBody>
          <a:bodyPr anchor="ctr"/>
          <a:lstStyle/>
          <a:p>
            <a:r>
              <a:rPr lang="en-GB" dirty="0"/>
              <a:t>Rapid Analysis in a Congested Environment</a:t>
            </a:r>
          </a:p>
        </p:txBody>
      </p:sp>
      <p:sp>
        <p:nvSpPr>
          <p:cNvPr id="3" name="Subtitle 2"/>
          <p:cNvSpPr>
            <a:spLocks noGrp="1"/>
          </p:cNvSpPr>
          <p:nvPr>
            <p:ph type="subTitle" idx="1"/>
          </p:nvPr>
        </p:nvSpPr>
        <p:spPr>
          <a:xfrm>
            <a:off x="234220" y="3789481"/>
            <a:ext cx="4581061" cy="764685"/>
          </a:xfrm>
        </p:spPr>
        <p:txBody>
          <a:bodyPr anchor="ctr"/>
          <a:lstStyle/>
          <a:p>
            <a:r>
              <a:rPr lang="en-GB" dirty="0"/>
              <a:t>ISMOR 40</a:t>
            </a:r>
          </a:p>
        </p:txBody>
      </p:sp>
      <p:sp>
        <p:nvSpPr>
          <p:cNvPr id="4" name="Text Placeholder 3"/>
          <p:cNvSpPr>
            <a:spLocks noGrp="1"/>
          </p:cNvSpPr>
          <p:nvPr>
            <p:ph type="body" sz="quarter" idx="11"/>
          </p:nvPr>
        </p:nvSpPr>
        <p:spPr>
          <a:xfrm>
            <a:off x="239860" y="5153194"/>
            <a:ext cx="4575421" cy="641350"/>
          </a:xfrm>
        </p:spPr>
        <p:txBody>
          <a:bodyPr/>
          <a:lstStyle/>
          <a:p>
            <a:r>
              <a:rPr lang="en-GB" dirty="0"/>
              <a:t>Adam Beckett – Defence Consultant</a:t>
            </a:r>
          </a:p>
        </p:txBody>
      </p:sp>
      <p:pic>
        <p:nvPicPr>
          <p:cNvPr id="5" name="Picture 4">
            <a:extLst>
              <a:ext uri="{FF2B5EF4-FFF2-40B4-BE49-F238E27FC236}">
                <a16:creationId xmlns:a16="http://schemas.microsoft.com/office/drawing/2014/main" id="{0B33F3F3-6C52-445B-9EF9-E901FBA8BB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930" r="3126"/>
          <a:stretch/>
        </p:blipFill>
        <p:spPr>
          <a:xfrm>
            <a:off x="4815281" y="1223102"/>
            <a:ext cx="7013195" cy="4411795"/>
          </a:xfrm>
          <a:prstGeom prst="rect">
            <a:avLst/>
          </a:prstGeom>
          <a:ln>
            <a:noFill/>
          </a:ln>
          <a:effectLst>
            <a:softEdge rad="112500"/>
          </a:effectLst>
        </p:spPr>
      </p:pic>
    </p:spTree>
    <p:extLst>
      <p:ext uri="{BB962C8B-B14F-4D97-AF65-F5344CB8AC3E}">
        <p14:creationId xmlns:p14="http://schemas.microsoft.com/office/powerpoint/2010/main" val="344090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B1C0-FAC6-1EF3-12FA-1D4FE882A73E}"/>
              </a:ext>
            </a:extLst>
          </p:cNvPr>
          <p:cNvSpPr>
            <a:spLocks noGrp="1"/>
          </p:cNvSpPr>
          <p:nvPr>
            <p:ph type="ctrTitle"/>
          </p:nvPr>
        </p:nvSpPr>
        <p:spPr/>
        <p:txBody>
          <a:bodyPr/>
          <a:lstStyle/>
          <a:p>
            <a:r>
              <a:rPr lang="en-GB" dirty="0"/>
              <a:t>Medium-Loop Analysis (Dynamic)</a:t>
            </a:r>
          </a:p>
        </p:txBody>
      </p:sp>
      <p:sp>
        <p:nvSpPr>
          <p:cNvPr id="4" name="Content Placeholder 3">
            <a:extLst>
              <a:ext uri="{FF2B5EF4-FFF2-40B4-BE49-F238E27FC236}">
                <a16:creationId xmlns:a16="http://schemas.microsoft.com/office/drawing/2014/main" id="{E792F28A-51FD-4304-E7FF-FFFB35217CD0}"/>
              </a:ext>
            </a:extLst>
          </p:cNvPr>
          <p:cNvSpPr>
            <a:spLocks noGrp="1"/>
          </p:cNvSpPr>
          <p:nvPr>
            <p:ph sz="quarter" idx="12"/>
          </p:nvPr>
        </p:nvSpPr>
        <p:spPr>
          <a:xfrm>
            <a:off x="241398" y="1618524"/>
            <a:ext cx="11654426" cy="2342684"/>
          </a:xfrm>
        </p:spPr>
        <p:txBody>
          <a:bodyPr numCol="2" spcCol="720000"/>
          <a:lstStyle/>
          <a:p>
            <a:r>
              <a:rPr lang="en-GB" dirty="0"/>
              <a:t>Following the completion of a daily data collect, dynamic analysis takes place.</a:t>
            </a:r>
          </a:p>
          <a:p>
            <a:r>
              <a:rPr lang="en-GB" dirty="0"/>
              <a:t>To find new insights, the analyst must dive deeper than templates allow, using each of the tools at their disposal.</a:t>
            </a:r>
          </a:p>
          <a:p>
            <a:endParaRPr lang="en-GB" dirty="0"/>
          </a:p>
          <a:p>
            <a:endParaRPr lang="en-GB" dirty="0"/>
          </a:p>
          <a:p>
            <a:r>
              <a:rPr lang="en-GB" dirty="0"/>
              <a:t>These products are provided the following morning and provide further evidence to the rapid analysis product alongside new insights.</a:t>
            </a:r>
          </a:p>
          <a:p>
            <a:r>
              <a:rPr lang="en-GB" dirty="0"/>
              <a:t>These dynamically-generated insights may not answer existing questions and may prompt further investigation.</a:t>
            </a:r>
          </a:p>
        </p:txBody>
      </p:sp>
      <p:grpSp>
        <p:nvGrpSpPr>
          <p:cNvPr id="3" name="Group 2">
            <a:extLst>
              <a:ext uri="{FF2B5EF4-FFF2-40B4-BE49-F238E27FC236}">
                <a16:creationId xmlns:a16="http://schemas.microsoft.com/office/drawing/2014/main" id="{0DECFEC3-5607-68A7-BABB-D63F2397210F}"/>
              </a:ext>
            </a:extLst>
          </p:cNvPr>
          <p:cNvGrpSpPr/>
          <p:nvPr/>
        </p:nvGrpSpPr>
        <p:grpSpPr>
          <a:xfrm>
            <a:off x="912482" y="4068134"/>
            <a:ext cx="10182046" cy="2266779"/>
            <a:chOff x="593305" y="3792089"/>
            <a:chExt cx="10182046" cy="2266779"/>
          </a:xfrm>
        </p:grpSpPr>
        <p:sp>
          <p:nvSpPr>
            <p:cNvPr id="5" name="Arrow: U-Turn 4">
              <a:extLst>
                <a:ext uri="{FF2B5EF4-FFF2-40B4-BE49-F238E27FC236}">
                  <a16:creationId xmlns:a16="http://schemas.microsoft.com/office/drawing/2014/main" id="{AE55DDEB-E46E-05B9-70A3-58A9F6D6967E}"/>
                </a:ext>
              </a:extLst>
            </p:cNvPr>
            <p:cNvSpPr/>
            <p:nvPr/>
          </p:nvSpPr>
          <p:spPr>
            <a:xfrm>
              <a:off x="1009285" y="3930139"/>
              <a:ext cx="9428677" cy="1643291"/>
            </a:xfrm>
            <a:prstGeom prst="uturnArrow">
              <a:avLst>
                <a:gd name="adj1" fmla="val 25000"/>
                <a:gd name="adj2" fmla="val 25000"/>
                <a:gd name="adj3" fmla="val 25000"/>
                <a:gd name="adj4" fmla="val 43750"/>
                <a:gd name="adj5" fmla="val 991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U-Turn 5">
              <a:extLst>
                <a:ext uri="{FF2B5EF4-FFF2-40B4-BE49-F238E27FC236}">
                  <a16:creationId xmlns:a16="http://schemas.microsoft.com/office/drawing/2014/main" id="{F97126A9-5ADC-306E-6AE9-580350AEB375}"/>
                </a:ext>
              </a:extLst>
            </p:cNvPr>
            <p:cNvSpPr/>
            <p:nvPr/>
          </p:nvSpPr>
          <p:spPr>
            <a:xfrm>
              <a:off x="1009285"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U-Turn 6">
              <a:extLst>
                <a:ext uri="{FF2B5EF4-FFF2-40B4-BE49-F238E27FC236}">
                  <a16:creationId xmlns:a16="http://schemas.microsoft.com/office/drawing/2014/main" id="{28691D76-A997-6BAA-FBAB-8C9E2DCB77AF}"/>
                </a:ext>
              </a:extLst>
            </p:cNvPr>
            <p:cNvSpPr/>
            <p:nvPr/>
          </p:nvSpPr>
          <p:spPr>
            <a:xfrm>
              <a:off x="4316436"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U-Turn 7">
              <a:extLst>
                <a:ext uri="{FF2B5EF4-FFF2-40B4-BE49-F238E27FC236}">
                  <a16:creationId xmlns:a16="http://schemas.microsoft.com/office/drawing/2014/main" id="{94485786-1CC4-96A4-271A-FF0B1E78F95F}"/>
                </a:ext>
              </a:extLst>
            </p:cNvPr>
            <p:cNvSpPr/>
            <p:nvPr/>
          </p:nvSpPr>
          <p:spPr>
            <a:xfrm>
              <a:off x="7623588"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U-Turn 8">
              <a:extLst>
                <a:ext uri="{FF2B5EF4-FFF2-40B4-BE49-F238E27FC236}">
                  <a16:creationId xmlns:a16="http://schemas.microsoft.com/office/drawing/2014/main" id="{61BC0179-3416-F2A4-AB5B-9D30D7EBFCDC}"/>
                </a:ext>
              </a:extLst>
            </p:cNvPr>
            <p:cNvSpPr/>
            <p:nvPr/>
          </p:nvSpPr>
          <p:spPr>
            <a:xfrm>
              <a:off x="1009285" y="4812707"/>
              <a:ext cx="940286" cy="768584"/>
            </a:xfrm>
            <a:prstGeom prst="uturnArrow">
              <a:avLst>
                <a:gd name="adj1" fmla="val 32857"/>
                <a:gd name="adj2" fmla="val 25000"/>
                <a:gd name="adj3" fmla="val 25000"/>
                <a:gd name="adj4" fmla="val 43750"/>
                <a:gd name="adj5" fmla="val 974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Turn 9">
              <a:extLst>
                <a:ext uri="{FF2B5EF4-FFF2-40B4-BE49-F238E27FC236}">
                  <a16:creationId xmlns:a16="http://schemas.microsoft.com/office/drawing/2014/main" id="{2DB3A9EA-ABBC-DE6A-5970-A0FE968FFE67}"/>
                </a:ext>
              </a:extLst>
            </p:cNvPr>
            <p:cNvSpPr/>
            <p:nvPr/>
          </p:nvSpPr>
          <p:spPr>
            <a:xfrm>
              <a:off x="4316436" y="4812707"/>
              <a:ext cx="940286" cy="768584"/>
            </a:xfrm>
            <a:prstGeom prst="uturnArrow">
              <a:avLst>
                <a:gd name="adj1" fmla="val 31734"/>
                <a:gd name="adj2" fmla="val 25000"/>
                <a:gd name="adj3" fmla="val 25000"/>
                <a:gd name="adj4" fmla="val 43750"/>
                <a:gd name="adj5" fmla="val 9857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U-Turn 10">
              <a:extLst>
                <a:ext uri="{FF2B5EF4-FFF2-40B4-BE49-F238E27FC236}">
                  <a16:creationId xmlns:a16="http://schemas.microsoft.com/office/drawing/2014/main" id="{75D797F8-FB48-A2DD-8D86-33CF022630E2}"/>
                </a:ext>
              </a:extLst>
            </p:cNvPr>
            <p:cNvSpPr/>
            <p:nvPr/>
          </p:nvSpPr>
          <p:spPr>
            <a:xfrm>
              <a:off x="7623588" y="4812707"/>
              <a:ext cx="940286" cy="768584"/>
            </a:xfrm>
            <a:prstGeom prst="uturnArrow">
              <a:avLst>
                <a:gd name="adj1" fmla="val 33979"/>
                <a:gd name="adj2" fmla="val 25000"/>
                <a:gd name="adj3" fmla="val 25000"/>
                <a:gd name="adj4" fmla="val 43750"/>
                <a:gd name="adj5" fmla="val 974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Right 11">
              <a:extLst>
                <a:ext uri="{FF2B5EF4-FFF2-40B4-BE49-F238E27FC236}">
                  <a16:creationId xmlns:a16="http://schemas.microsoft.com/office/drawing/2014/main" id="{29928C9A-2F33-BD11-A406-EF68CCE9F9E1}"/>
                </a:ext>
              </a:extLst>
            </p:cNvPr>
            <p:cNvSpPr/>
            <p:nvPr/>
          </p:nvSpPr>
          <p:spPr>
            <a:xfrm>
              <a:off x="1009285" y="5496223"/>
              <a:ext cx="9428677" cy="232081"/>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674FD1C4-477A-2287-D045-43522F0057F2}"/>
                </a:ext>
              </a:extLst>
            </p:cNvPr>
            <p:cNvCxnSpPr>
              <a:cxnSpLocks/>
            </p:cNvCxnSpPr>
            <p:nvPr/>
          </p:nvCxnSpPr>
          <p:spPr>
            <a:xfrm>
              <a:off x="2163966"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489399-C66B-C6A8-D78B-2D329EC90EFA}"/>
                </a:ext>
              </a:extLst>
            </p:cNvPr>
            <p:cNvCxnSpPr>
              <a:cxnSpLocks/>
            </p:cNvCxnSpPr>
            <p:nvPr/>
          </p:nvCxnSpPr>
          <p:spPr>
            <a:xfrm>
              <a:off x="5551024"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EE9E8D-2495-DEC6-7DD9-4A9F7FE06B8F}"/>
                </a:ext>
              </a:extLst>
            </p:cNvPr>
            <p:cNvCxnSpPr>
              <a:cxnSpLocks/>
            </p:cNvCxnSpPr>
            <p:nvPr/>
          </p:nvCxnSpPr>
          <p:spPr>
            <a:xfrm>
              <a:off x="8845893" y="3803094"/>
              <a:ext cx="0" cy="2071108"/>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F831D6-8A6A-D8D5-3DF5-14480D1746C8}"/>
                </a:ext>
              </a:extLst>
            </p:cNvPr>
            <p:cNvSpPr txBox="1"/>
            <p:nvPr/>
          </p:nvSpPr>
          <p:spPr>
            <a:xfrm>
              <a:off x="593305" y="5689536"/>
              <a:ext cx="1362974" cy="369332"/>
            </a:xfrm>
            <a:prstGeom prst="rect">
              <a:avLst/>
            </a:prstGeom>
            <a:noFill/>
          </p:spPr>
          <p:txBody>
            <a:bodyPr wrap="square" rtlCol="0">
              <a:spAutoFit/>
            </a:bodyPr>
            <a:lstStyle/>
            <a:p>
              <a:pPr algn="ctr"/>
              <a:r>
                <a:rPr lang="en-GB" b="1" dirty="0"/>
                <a:t>Day 1</a:t>
              </a:r>
            </a:p>
          </p:txBody>
        </p:sp>
        <p:sp>
          <p:nvSpPr>
            <p:cNvPr id="17" name="TextBox 16">
              <a:extLst>
                <a:ext uri="{FF2B5EF4-FFF2-40B4-BE49-F238E27FC236}">
                  <a16:creationId xmlns:a16="http://schemas.microsoft.com/office/drawing/2014/main" id="{DA258478-3876-97B8-0EF8-852076053B03}"/>
                </a:ext>
              </a:extLst>
            </p:cNvPr>
            <p:cNvSpPr txBox="1"/>
            <p:nvPr/>
          </p:nvSpPr>
          <p:spPr>
            <a:xfrm>
              <a:off x="3189778" y="5689536"/>
              <a:ext cx="1362974" cy="369332"/>
            </a:xfrm>
            <a:prstGeom prst="rect">
              <a:avLst/>
            </a:prstGeom>
            <a:noFill/>
          </p:spPr>
          <p:txBody>
            <a:bodyPr wrap="square" rtlCol="0">
              <a:spAutoFit/>
            </a:bodyPr>
            <a:lstStyle/>
            <a:p>
              <a:pPr algn="ctr"/>
              <a:r>
                <a:rPr lang="en-GB" b="1" dirty="0"/>
                <a:t>Day 2</a:t>
              </a:r>
            </a:p>
          </p:txBody>
        </p:sp>
        <p:sp>
          <p:nvSpPr>
            <p:cNvPr id="18" name="TextBox 17">
              <a:extLst>
                <a:ext uri="{FF2B5EF4-FFF2-40B4-BE49-F238E27FC236}">
                  <a16:creationId xmlns:a16="http://schemas.microsoft.com/office/drawing/2014/main" id="{C1FCE922-700A-F5CB-7A77-5CE9A785779B}"/>
                </a:ext>
              </a:extLst>
            </p:cNvPr>
            <p:cNvSpPr txBox="1"/>
            <p:nvPr/>
          </p:nvSpPr>
          <p:spPr>
            <a:xfrm>
              <a:off x="6504317" y="5689536"/>
              <a:ext cx="1362974" cy="369332"/>
            </a:xfrm>
            <a:prstGeom prst="rect">
              <a:avLst/>
            </a:prstGeom>
            <a:noFill/>
          </p:spPr>
          <p:txBody>
            <a:bodyPr wrap="square" rtlCol="0">
              <a:spAutoFit/>
            </a:bodyPr>
            <a:lstStyle/>
            <a:p>
              <a:pPr algn="ctr"/>
              <a:r>
                <a:rPr lang="en-GB" b="1" dirty="0"/>
                <a:t>Day 3</a:t>
              </a:r>
            </a:p>
          </p:txBody>
        </p:sp>
        <p:sp>
          <p:nvSpPr>
            <p:cNvPr id="19" name="TextBox 18">
              <a:extLst>
                <a:ext uri="{FF2B5EF4-FFF2-40B4-BE49-F238E27FC236}">
                  <a16:creationId xmlns:a16="http://schemas.microsoft.com/office/drawing/2014/main" id="{8FFEA321-5AF3-35D1-7A9A-755A489B0507}"/>
                </a:ext>
              </a:extLst>
            </p:cNvPr>
            <p:cNvSpPr txBox="1"/>
            <p:nvPr/>
          </p:nvSpPr>
          <p:spPr>
            <a:xfrm>
              <a:off x="9412377" y="5689536"/>
              <a:ext cx="1362974" cy="369332"/>
            </a:xfrm>
            <a:prstGeom prst="rect">
              <a:avLst/>
            </a:prstGeom>
            <a:noFill/>
          </p:spPr>
          <p:txBody>
            <a:bodyPr wrap="square" rtlCol="0">
              <a:spAutoFit/>
            </a:bodyPr>
            <a:lstStyle/>
            <a:p>
              <a:pPr algn="ctr"/>
              <a:r>
                <a:rPr lang="en-GB" b="1" dirty="0"/>
                <a:t>Day 4</a:t>
              </a:r>
            </a:p>
          </p:txBody>
        </p:sp>
        <p:sp>
          <p:nvSpPr>
            <p:cNvPr id="21" name="TextBox 20">
              <a:extLst>
                <a:ext uri="{FF2B5EF4-FFF2-40B4-BE49-F238E27FC236}">
                  <a16:creationId xmlns:a16="http://schemas.microsoft.com/office/drawing/2014/main" id="{EF7016B2-BF58-73E9-637C-036DE11D71D8}"/>
                </a:ext>
              </a:extLst>
            </p:cNvPr>
            <p:cNvSpPr txBox="1"/>
            <p:nvPr/>
          </p:nvSpPr>
          <p:spPr>
            <a:xfrm>
              <a:off x="996747"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23" name="TextBox 22">
              <a:extLst>
                <a:ext uri="{FF2B5EF4-FFF2-40B4-BE49-F238E27FC236}">
                  <a16:creationId xmlns:a16="http://schemas.microsoft.com/office/drawing/2014/main" id="{AC48EAA8-E7E4-D277-7B92-16A4178FC2F2}"/>
                </a:ext>
              </a:extLst>
            </p:cNvPr>
            <p:cNvSpPr txBox="1"/>
            <p:nvPr/>
          </p:nvSpPr>
          <p:spPr>
            <a:xfrm>
              <a:off x="4316436"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25" name="TextBox 24">
              <a:extLst>
                <a:ext uri="{FF2B5EF4-FFF2-40B4-BE49-F238E27FC236}">
                  <a16:creationId xmlns:a16="http://schemas.microsoft.com/office/drawing/2014/main" id="{E7BFAD4E-1185-C589-53FB-18F09F00EE25}"/>
                </a:ext>
              </a:extLst>
            </p:cNvPr>
            <p:cNvSpPr txBox="1"/>
            <p:nvPr/>
          </p:nvSpPr>
          <p:spPr>
            <a:xfrm>
              <a:off x="7655111"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grpSp>
    </p:spTree>
    <p:extLst>
      <p:ext uri="{BB962C8B-B14F-4D97-AF65-F5344CB8AC3E}">
        <p14:creationId xmlns:p14="http://schemas.microsoft.com/office/powerpoint/2010/main" val="352604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B0CB-DDA9-EB33-177C-7B7865637328}"/>
              </a:ext>
            </a:extLst>
          </p:cNvPr>
          <p:cNvSpPr>
            <a:spLocks noGrp="1"/>
          </p:cNvSpPr>
          <p:nvPr>
            <p:ph type="ctrTitle"/>
          </p:nvPr>
        </p:nvSpPr>
        <p:spPr/>
        <p:txBody>
          <a:bodyPr/>
          <a:lstStyle/>
          <a:p>
            <a:r>
              <a:rPr lang="en-GB" dirty="0"/>
              <a:t>Validation of Insights</a:t>
            </a:r>
          </a:p>
        </p:txBody>
      </p:sp>
      <p:sp>
        <p:nvSpPr>
          <p:cNvPr id="4" name="Content Placeholder 3">
            <a:extLst>
              <a:ext uri="{FF2B5EF4-FFF2-40B4-BE49-F238E27FC236}">
                <a16:creationId xmlns:a16="http://schemas.microsoft.com/office/drawing/2014/main" id="{1A1AF740-7A32-6A2B-C394-947DEB0C4FE9}"/>
              </a:ext>
            </a:extLst>
          </p:cNvPr>
          <p:cNvSpPr>
            <a:spLocks noGrp="1"/>
          </p:cNvSpPr>
          <p:nvPr>
            <p:ph sz="quarter" idx="12"/>
          </p:nvPr>
        </p:nvSpPr>
        <p:spPr>
          <a:xfrm>
            <a:off x="241751" y="1354348"/>
            <a:ext cx="11369402" cy="2455064"/>
          </a:xfrm>
        </p:spPr>
        <p:txBody>
          <a:bodyPr numCol="2" spcCol="720000"/>
          <a:lstStyle/>
          <a:p>
            <a:r>
              <a:rPr lang="en-GB" dirty="0"/>
              <a:t>Rapidly-delivered insights can be acted upon within the daily rhythm of the Exercise.</a:t>
            </a:r>
          </a:p>
          <a:p>
            <a:pPr lvl="1"/>
            <a:r>
              <a:rPr lang="en-GB" dirty="0"/>
              <a:t>This allows collection of further data for validation purposes.</a:t>
            </a:r>
          </a:p>
          <a:p>
            <a:pPr lvl="1"/>
            <a:endParaRPr lang="en-GB" dirty="0"/>
          </a:p>
          <a:p>
            <a:pPr lvl="1"/>
            <a:endParaRPr lang="en-GB" dirty="0"/>
          </a:p>
          <a:p>
            <a:r>
              <a:rPr lang="en-GB" dirty="0"/>
              <a:t>Through constant communication with OMs, relationships between behaviour and observed emissions can be quickly ascertained and validated.</a:t>
            </a:r>
          </a:p>
          <a:p>
            <a:pPr lvl="1"/>
            <a:r>
              <a:rPr lang="en-GB" dirty="0"/>
              <a:t>This also provides the TA with opportunities to improve through the exercise.</a:t>
            </a:r>
          </a:p>
        </p:txBody>
      </p:sp>
      <p:grpSp>
        <p:nvGrpSpPr>
          <p:cNvPr id="3" name="Group 2">
            <a:extLst>
              <a:ext uri="{FF2B5EF4-FFF2-40B4-BE49-F238E27FC236}">
                <a16:creationId xmlns:a16="http://schemas.microsoft.com/office/drawing/2014/main" id="{743FA5AA-3039-A471-F16A-BBA85D4AAA16}"/>
              </a:ext>
            </a:extLst>
          </p:cNvPr>
          <p:cNvGrpSpPr/>
          <p:nvPr/>
        </p:nvGrpSpPr>
        <p:grpSpPr>
          <a:xfrm>
            <a:off x="912482" y="4068134"/>
            <a:ext cx="10182046" cy="2266779"/>
            <a:chOff x="593305" y="3792089"/>
            <a:chExt cx="10182046" cy="2266779"/>
          </a:xfrm>
        </p:grpSpPr>
        <p:sp>
          <p:nvSpPr>
            <p:cNvPr id="5" name="Arrow: U-Turn 4">
              <a:extLst>
                <a:ext uri="{FF2B5EF4-FFF2-40B4-BE49-F238E27FC236}">
                  <a16:creationId xmlns:a16="http://schemas.microsoft.com/office/drawing/2014/main" id="{C0E91B32-9FA3-A966-84F5-0AB3B5866DEB}"/>
                </a:ext>
              </a:extLst>
            </p:cNvPr>
            <p:cNvSpPr/>
            <p:nvPr/>
          </p:nvSpPr>
          <p:spPr>
            <a:xfrm>
              <a:off x="1009285" y="3930139"/>
              <a:ext cx="9428677" cy="1643291"/>
            </a:xfrm>
            <a:prstGeom prst="uturnArrow">
              <a:avLst>
                <a:gd name="adj1" fmla="val 25000"/>
                <a:gd name="adj2" fmla="val 25000"/>
                <a:gd name="adj3" fmla="val 25000"/>
                <a:gd name="adj4" fmla="val 43750"/>
                <a:gd name="adj5" fmla="val 991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U-Turn 5">
              <a:extLst>
                <a:ext uri="{FF2B5EF4-FFF2-40B4-BE49-F238E27FC236}">
                  <a16:creationId xmlns:a16="http://schemas.microsoft.com/office/drawing/2014/main" id="{8FC9DA4A-1829-0A5F-FD49-7722D552CE0D}"/>
                </a:ext>
              </a:extLst>
            </p:cNvPr>
            <p:cNvSpPr/>
            <p:nvPr/>
          </p:nvSpPr>
          <p:spPr>
            <a:xfrm>
              <a:off x="1009285"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U-Turn 6">
              <a:extLst>
                <a:ext uri="{FF2B5EF4-FFF2-40B4-BE49-F238E27FC236}">
                  <a16:creationId xmlns:a16="http://schemas.microsoft.com/office/drawing/2014/main" id="{3202AA81-5455-F71F-A005-F017A0A04D76}"/>
                </a:ext>
              </a:extLst>
            </p:cNvPr>
            <p:cNvSpPr/>
            <p:nvPr/>
          </p:nvSpPr>
          <p:spPr>
            <a:xfrm>
              <a:off x="4316436"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U-Turn 7">
              <a:extLst>
                <a:ext uri="{FF2B5EF4-FFF2-40B4-BE49-F238E27FC236}">
                  <a16:creationId xmlns:a16="http://schemas.microsoft.com/office/drawing/2014/main" id="{F5CB10DE-6EEB-5451-B17E-15292D130D9F}"/>
                </a:ext>
              </a:extLst>
            </p:cNvPr>
            <p:cNvSpPr/>
            <p:nvPr/>
          </p:nvSpPr>
          <p:spPr>
            <a:xfrm>
              <a:off x="7623588"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U-Turn 8">
              <a:extLst>
                <a:ext uri="{FF2B5EF4-FFF2-40B4-BE49-F238E27FC236}">
                  <a16:creationId xmlns:a16="http://schemas.microsoft.com/office/drawing/2014/main" id="{420069EF-8863-9664-CA7E-322304D23702}"/>
                </a:ext>
              </a:extLst>
            </p:cNvPr>
            <p:cNvSpPr/>
            <p:nvPr/>
          </p:nvSpPr>
          <p:spPr>
            <a:xfrm>
              <a:off x="1009285" y="4812707"/>
              <a:ext cx="940286" cy="768584"/>
            </a:xfrm>
            <a:prstGeom prst="uturnArrow">
              <a:avLst>
                <a:gd name="adj1" fmla="val 32857"/>
                <a:gd name="adj2" fmla="val 25000"/>
                <a:gd name="adj3" fmla="val 25000"/>
                <a:gd name="adj4" fmla="val 43750"/>
                <a:gd name="adj5" fmla="val 974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Turn 9">
              <a:extLst>
                <a:ext uri="{FF2B5EF4-FFF2-40B4-BE49-F238E27FC236}">
                  <a16:creationId xmlns:a16="http://schemas.microsoft.com/office/drawing/2014/main" id="{02358EB1-925A-4B11-FCB7-04004A3FCC9A}"/>
                </a:ext>
              </a:extLst>
            </p:cNvPr>
            <p:cNvSpPr/>
            <p:nvPr/>
          </p:nvSpPr>
          <p:spPr>
            <a:xfrm>
              <a:off x="4316436" y="4812707"/>
              <a:ext cx="940286" cy="768584"/>
            </a:xfrm>
            <a:prstGeom prst="uturnArrow">
              <a:avLst>
                <a:gd name="adj1" fmla="val 31734"/>
                <a:gd name="adj2" fmla="val 25000"/>
                <a:gd name="adj3" fmla="val 25000"/>
                <a:gd name="adj4" fmla="val 43750"/>
                <a:gd name="adj5" fmla="val 9857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U-Turn 10">
              <a:extLst>
                <a:ext uri="{FF2B5EF4-FFF2-40B4-BE49-F238E27FC236}">
                  <a16:creationId xmlns:a16="http://schemas.microsoft.com/office/drawing/2014/main" id="{49B3DBD1-D709-D0EA-EAB0-1BB74EF1BB5F}"/>
                </a:ext>
              </a:extLst>
            </p:cNvPr>
            <p:cNvSpPr/>
            <p:nvPr/>
          </p:nvSpPr>
          <p:spPr>
            <a:xfrm>
              <a:off x="7623588" y="4812707"/>
              <a:ext cx="940286" cy="768584"/>
            </a:xfrm>
            <a:prstGeom prst="uturnArrow">
              <a:avLst>
                <a:gd name="adj1" fmla="val 33979"/>
                <a:gd name="adj2" fmla="val 25000"/>
                <a:gd name="adj3" fmla="val 25000"/>
                <a:gd name="adj4" fmla="val 43750"/>
                <a:gd name="adj5" fmla="val 974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Right 11">
              <a:extLst>
                <a:ext uri="{FF2B5EF4-FFF2-40B4-BE49-F238E27FC236}">
                  <a16:creationId xmlns:a16="http://schemas.microsoft.com/office/drawing/2014/main" id="{9F5E0DA5-FDD9-129C-CC39-261BF65407A4}"/>
                </a:ext>
              </a:extLst>
            </p:cNvPr>
            <p:cNvSpPr/>
            <p:nvPr/>
          </p:nvSpPr>
          <p:spPr>
            <a:xfrm>
              <a:off x="1009285" y="5496223"/>
              <a:ext cx="9428677" cy="232081"/>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C80E6F08-4EAF-E88C-0F05-B406CF823CE8}"/>
                </a:ext>
              </a:extLst>
            </p:cNvPr>
            <p:cNvCxnSpPr>
              <a:cxnSpLocks/>
            </p:cNvCxnSpPr>
            <p:nvPr/>
          </p:nvCxnSpPr>
          <p:spPr>
            <a:xfrm>
              <a:off x="2163966"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4C3B2A-AD82-E2AA-0EE3-FCBA7A830434}"/>
                </a:ext>
              </a:extLst>
            </p:cNvPr>
            <p:cNvCxnSpPr>
              <a:cxnSpLocks/>
            </p:cNvCxnSpPr>
            <p:nvPr/>
          </p:nvCxnSpPr>
          <p:spPr>
            <a:xfrm>
              <a:off x="5551024"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18241-0340-04BC-AA4E-C582BA2DAF18}"/>
                </a:ext>
              </a:extLst>
            </p:cNvPr>
            <p:cNvCxnSpPr>
              <a:cxnSpLocks/>
            </p:cNvCxnSpPr>
            <p:nvPr/>
          </p:nvCxnSpPr>
          <p:spPr>
            <a:xfrm>
              <a:off x="8845893" y="3803094"/>
              <a:ext cx="0" cy="2071108"/>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BF35F5-3BF6-D0B2-78FD-189B2E19EAF7}"/>
                </a:ext>
              </a:extLst>
            </p:cNvPr>
            <p:cNvSpPr txBox="1"/>
            <p:nvPr/>
          </p:nvSpPr>
          <p:spPr>
            <a:xfrm>
              <a:off x="593305" y="5689536"/>
              <a:ext cx="1362974" cy="369332"/>
            </a:xfrm>
            <a:prstGeom prst="rect">
              <a:avLst/>
            </a:prstGeom>
            <a:noFill/>
          </p:spPr>
          <p:txBody>
            <a:bodyPr wrap="square" rtlCol="0">
              <a:spAutoFit/>
            </a:bodyPr>
            <a:lstStyle/>
            <a:p>
              <a:pPr algn="ctr"/>
              <a:r>
                <a:rPr lang="en-GB" b="1" dirty="0"/>
                <a:t>Day 1</a:t>
              </a:r>
            </a:p>
          </p:txBody>
        </p:sp>
        <p:sp>
          <p:nvSpPr>
            <p:cNvPr id="17" name="TextBox 16">
              <a:extLst>
                <a:ext uri="{FF2B5EF4-FFF2-40B4-BE49-F238E27FC236}">
                  <a16:creationId xmlns:a16="http://schemas.microsoft.com/office/drawing/2014/main" id="{225E5BB2-8C8C-6A6B-64E1-360080EA004F}"/>
                </a:ext>
              </a:extLst>
            </p:cNvPr>
            <p:cNvSpPr txBox="1"/>
            <p:nvPr/>
          </p:nvSpPr>
          <p:spPr>
            <a:xfrm>
              <a:off x="3189778" y="5689536"/>
              <a:ext cx="1362974" cy="369332"/>
            </a:xfrm>
            <a:prstGeom prst="rect">
              <a:avLst/>
            </a:prstGeom>
            <a:noFill/>
          </p:spPr>
          <p:txBody>
            <a:bodyPr wrap="square" rtlCol="0">
              <a:spAutoFit/>
            </a:bodyPr>
            <a:lstStyle/>
            <a:p>
              <a:pPr algn="ctr"/>
              <a:r>
                <a:rPr lang="en-GB" b="1" dirty="0"/>
                <a:t>Day 2</a:t>
              </a:r>
            </a:p>
          </p:txBody>
        </p:sp>
        <p:sp>
          <p:nvSpPr>
            <p:cNvPr id="18" name="TextBox 17">
              <a:extLst>
                <a:ext uri="{FF2B5EF4-FFF2-40B4-BE49-F238E27FC236}">
                  <a16:creationId xmlns:a16="http://schemas.microsoft.com/office/drawing/2014/main" id="{CF74A8B4-EEF5-C2BE-53C9-E3DF29C6B947}"/>
                </a:ext>
              </a:extLst>
            </p:cNvPr>
            <p:cNvSpPr txBox="1"/>
            <p:nvPr/>
          </p:nvSpPr>
          <p:spPr>
            <a:xfrm>
              <a:off x="6504317" y="5689536"/>
              <a:ext cx="1362974" cy="369332"/>
            </a:xfrm>
            <a:prstGeom prst="rect">
              <a:avLst/>
            </a:prstGeom>
            <a:noFill/>
          </p:spPr>
          <p:txBody>
            <a:bodyPr wrap="square" rtlCol="0">
              <a:spAutoFit/>
            </a:bodyPr>
            <a:lstStyle/>
            <a:p>
              <a:pPr algn="ctr"/>
              <a:r>
                <a:rPr lang="en-GB" b="1" dirty="0"/>
                <a:t>Day 3</a:t>
              </a:r>
            </a:p>
          </p:txBody>
        </p:sp>
        <p:sp>
          <p:nvSpPr>
            <p:cNvPr id="19" name="TextBox 18">
              <a:extLst>
                <a:ext uri="{FF2B5EF4-FFF2-40B4-BE49-F238E27FC236}">
                  <a16:creationId xmlns:a16="http://schemas.microsoft.com/office/drawing/2014/main" id="{57FAF729-0789-2451-33FB-9CF404DF0CAC}"/>
                </a:ext>
              </a:extLst>
            </p:cNvPr>
            <p:cNvSpPr txBox="1"/>
            <p:nvPr/>
          </p:nvSpPr>
          <p:spPr>
            <a:xfrm>
              <a:off x="9412377" y="5689536"/>
              <a:ext cx="1362974" cy="369332"/>
            </a:xfrm>
            <a:prstGeom prst="rect">
              <a:avLst/>
            </a:prstGeom>
            <a:noFill/>
          </p:spPr>
          <p:txBody>
            <a:bodyPr wrap="square" rtlCol="0">
              <a:spAutoFit/>
            </a:bodyPr>
            <a:lstStyle/>
            <a:p>
              <a:pPr algn="ctr"/>
              <a:r>
                <a:rPr lang="en-GB" b="1" dirty="0"/>
                <a:t>Day 4</a:t>
              </a:r>
            </a:p>
          </p:txBody>
        </p:sp>
      </p:grpSp>
      <p:sp>
        <p:nvSpPr>
          <p:cNvPr id="27" name="Arrow: Right 26">
            <a:extLst>
              <a:ext uri="{FF2B5EF4-FFF2-40B4-BE49-F238E27FC236}">
                <a16:creationId xmlns:a16="http://schemas.microsoft.com/office/drawing/2014/main" id="{7A45F11D-4A6A-C0FA-FF1B-C04798ED3F9B}"/>
              </a:ext>
            </a:extLst>
          </p:cNvPr>
          <p:cNvSpPr/>
          <p:nvPr/>
        </p:nvSpPr>
        <p:spPr>
          <a:xfrm rot="5400000">
            <a:off x="1637644" y="4692378"/>
            <a:ext cx="2082112" cy="23208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A422E8A0-B82E-BC78-949F-E3443ACFF24D}"/>
              </a:ext>
            </a:extLst>
          </p:cNvPr>
          <p:cNvSpPr/>
          <p:nvPr/>
        </p:nvSpPr>
        <p:spPr>
          <a:xfrm rot="5400000">
            <a:off x="1032302" y="4692379"/>
            <a:ext cx="2082112" cy="23208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2ED2917A-8457-DF69-AA6E-818C1DE8C76B}"/>
              </a:ext>
            </a:extLst>
          </p:cNvPr>
          <p:cNvSpPr/>
          <p:nvPr/>
        </p:nvSpPr>
        <p:spPr>
          <a:xfrm rot="5400000">
            <a:off x="3770680" y="4692380"/>
            <a:ext cx="2082112" cy="23208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EB2B6E77-C6B8-27C8-F7E3-D108E7CCCB89}"/>
              </a:ext>
            </a:extLst>
          </p:cNvPr>
          <p:cNvSpPr/>
          <p:nvPr/>
        </p:nvSpPr>
        <p:spPr>
          <a:xfrm rot="5400000">
            <a:off x="7054339" y="4692381"/>
            <a:ext cx="2082112" cy="23208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8E2885EF-8851-C68E-C5DD-8B2111D13DA7}"/>
              </a:ext>
            </a:extLst>
          </p:cNvPr>
          <p:cNvSpPr/>
          <p:nvPr/>
        </p:nvSpPr>
        <p:spPr>
          <a:xfrm rot="5400000">
            <a:off x="7670584" y="4692382"/>
            <a:ext cx="2082112" cy="23208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AD7A8340-3ABD-E54F-4846-8170DF482E71}"/>
              </a:ext>
            </a:extLst>
          </p:cNvPr>
          <p:cNvSpPr/>
          <p:nvPr/>
        </p:nvSpPr>
        <p:spPr>
          <a:xfrm rot="5400000">
            <a:off x="8602284" y="4692383"/>
            <a:ext cx="2082112" cy="23208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255CC031-327E-9565-7C30-B9004F7EF207}"/>
              </a:ext>
            </a:extLst>
          </p:cNvPr>
          <p:cNvSpPr txBox="1"/>
          <p:nvPr/>
        </p:nvSpPr>
        <p:spPr>
          <a:xfrm>
            <a:off x="2549890" y="3682959"/>
            <a:ext cx="2422317" cy="523220"/>
          </a:xfrm>
          <a:prstGeom prst="rect">
            <a:avLst/>
          </a:prstGeom>
          <a:noFill/>
        </p:spPr>
        <p:txBody>
          <a:bodyPr wrap="square" rtlCol="0">
            <a:spAutoFit/>
          </a:bodyPr>
          <a:lstStyle/>
          <a:p>
            <a:pPr algn="ctr"/>
            <a:r>
              <a:rPr lang="en-GB" sz="1400" b="1" dirty="0">
                <a:solidFill>
                  <a:schemeClr val="accent6"/>
                </a:solidFill>
              </a:rPr>
              <a:t>CONTINUALLY-GATHERED FEEDBACK</a:t>
            </a:r>
          </a:p>
        </p:txBody>
      </p:sp>
    </p:spTree>
    <p:extLst>
      <p:ext uri="{BB962C8B-B14F-4D97-AF65-F5344CB8AC3E}">
        <p14:creationId xmlns:p14="http://schemas.microsoft.com/office/powerpoint/2010/main" val="69422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B1C0-FAC6-1EF3-12FA-1D4FE882A73E}"/>
              </a:ext>
            </a:extLst>
          </p:cNvPr>
          <p:cNvSpPr>
            <a:spLocks noGrp="1"/>
          </p:cNvSpPr>
          <p:nvPr>
            <p:ph type="ctrTitle"/>
          </p:nvPr>
        </p:nvSpPr>
        <p:spPr/>
        <p:txBody>
          <a:bodyPr/>
          <a:lstStyle/>
          <a:p>
            <a:r>
              <a:rPr lang="en-GB" dirty="0"/>
              <a:t>Long-Loop Analysis (Trends &amp; Reporting)</a:t>
            </a:r>
          </a:p>
        </p:txBody>
      </p:sp>
      <p:sp>
        <p:nvSpPr>
          <p:cNvPr id="4" name="Content Placeholder 3">
            <a:extLst>
              <a:ext uri="{FF2B5EF4-FFF2-40B4-BE49-F238E27FC236}">
                <a16:creationId xmlns:a16="http://schemas.microsoft.com/office/drawing/2014/main" id="{E792F28A-51FD-4304-E7FF-FFFB35217CD0}"/>
              </a:ext>
            </a:extLst>
          </p:cNvPr>
          <p:cNvSpPr>
            <a:spLocks noGrp="1"/>
          </p:cNvSpPr>
          <p:nvPr>
            <p:ph sz="quarter" idx="12"/>
          </p:nvPr>
        </p:nvSpPr>
        <p:spPr>
          <a:xfrm>
            <a:off x="241401" y="1713541"/>
            <a:ext cx="11732064" cy="1417848"/>
          </a:xfrm>
        </p:spPr>
        <p:txBody>
          <a:bodyPr numCol="2" spcCol="720000"/>
          <a:lstStyle/>
          <a:p>
            <a:r>
              <a:rPr lang="en-GB" dirty="0"/>
              <a:t>By the end of an Exercise, data from each daily collect, potentially across multiple weeks, will be available to the analyst.</a:t>
            </a:r>
          </a:p>
          <a:p>
            <a:r>
              <a:rPr lang="en-GB" dirty="0"/>
              <a:t>Trend analysis from this aggregated data is extremely valuable for the end-of-exercise AAR, as it can be used to track the progress of the TA.</a:t>
            </a:r>
          </a:p>
        </p:txBody>
      </p:sp>
      <p:grpSp>
        <p:nvGrpSpPr>
          <p:cNvPr id="3" name="Group 2">
            <a:extLst>
              <a:ext uri="{FF2B5EF4-FFF2-40B4-BE49-F238E27FC236}">
                <a16:creationId xmlns:a16="http://schemas.microsoft.com/office/drawing/2014/main" id="{F3390FEE-5A46-111A-77C9-41B5154CEE7D}"/>
              </a:ext>
            </a:extLst>
          </p:cNvPr>
          <p:cNvGrpSpPr/>
          <p:nvPr/>
        </p:nvGrpSpPr>
        <p:grpSpPr>
          <a:xfrm>
            <a:off x="912482" y="4068134"/>
            <a:ext cx="10182046" cy="2266779"/>
            <a:chOff x="593305" y="3792089"/>
            <a:chExt cx="10182046" cy="2266779"/>
          </a:xfrm>
        </p:grpSpPr>
        <p:sp>
          <p:nvSpPr>
            <p:cNvPr id="5" name="Arrow: U-Turn 4">
              <a:extLst>
                <a:ext uri="{FF2B5EF4-FFF2-40B4-BE49-F238E27FC236}">
                  <a16:creationId xmlns:a16="http://schemas.microsoft.com/office/drawing/2014/main" id="{9660E3CD-7149-9776-D9C2-1097491D557D}"/>
                </a:ext>
              </a:extLst>
            </p:cNvPr>
            <p:cNvSpPr/>
            <p:nvPr/>
          </p:nvSpPr>
          <p:spPr>
            <a:xfrm>
              <a:off x="1009285" y="3930139"/>
              <a:ext cx="9428677" cy="1643291"/>
            </a:xfrm>
            <a:prstGeom prst="uturnArrow">
              <a:avLst>
                <a:gd name="adj1" fmla="val 25000"/>
                <a:gd name="adj2" fmla="val 25000"/>
                <a:gd name="adj3" fmla="val 25000"/>
                <a:gd name="adj4" fmla="val 43750"/>
                <a:gd name="adj5" fmla="val 99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U-Turn 5">
              <a:extLst>
                <a:ext uri="{FF2B5EF4-FFF2-40B4-BE49-F238E27FC236}">
                  <a16:creationId xmlns:a16="http://schemas.microsoft.com/office/drawing/2014/main" id="{B36E7342-5481-8A97-89EF-0EE0F9E70B8F}"/>
                </a:ext>
              </a:extLst>
            </p:cNvPr>
            <p:cNvSpPr/>
            <p:nvPr/>
          </p:nvSpPr>
          <p:spPr>
            <a:xfrm>
              <a:off x="1009285"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U-Turn 6">
              <a:extLst>
                <a:ext uri="{FF2B5EF4-FFF2-40B4-BE49-F238E27FC236}">
                  <a16:creationId xmlns:a16="http://schemas.microsoft.com/office/drawing/2014/main" id="{E98AE60A-8AE6-7381-1BE3-9B45D92895CF}"/>
                </a:ext>
              </a:extLst>
            </p:cNvPr>
            <p:cNvSpPr/>
            <p:nvPr/>
          </p:nvSpPr>
          <p:spPr>
            <a:xfrm>
              <a:off x="4316436"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U-Turn 7">
              <a:extLst>
                <a:ext uri="{FF2B5EF4-FFF2-40B4-BE49-F238E27FC236}">
                  <a16:creationId xmlns:a16="http://schemas.microsoft.com/office/drawing/2014/main" id="{233EE8D2-D42A-DD39-A012-4F762BDA05DC}"/>
                </a:ext>
              </a:extLst>
            </p:cNvPr>
            <p:cNvSpPr/>
            <p:nvPr/>
          </p:nvSpPr>
          <p:spPr>
            <a:xfrm>
              <a:off x="7623588"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U-Turn 8">
              <a:extLst>
                <a:ext uri="{FF2B5EF4-FFF2-40B4-BE49-F238E27FC236}">
                  <a16:creationId xmlns:a16="http://schemas.microsoft.com/office/drawing/2014/main" id="{DBDF3697-1558-4716-458F-80CBCDF3B7F0}"/>
                </a:ext>
              </a:extLst>
            </p:cNvPr>
            <p:cNvSpPr/>
            <p:nvPr/>
          </p:nvSpPr>
          <p:spPr>
            <a:xfrm>
              <a:off x="1009285" y="4812707"/>
              <a:ext cx="940286" cy="768584"/>
            </a:xfrm>
            <a:prstGeom prst="uturnArrow">
              <a:avLst>
                <a:gd name="adj1" fmla="val 32857"/>
                <a:gd name="adj2" fmla="val 25000"/>
                <a:gd name="adj3" fmla="val 25000"/>
                <a:gd name="adj4" fmla="val 43750"/>
                <a:gd name="adj5" fmla="val 974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Turn 9">
              <a:extLst>
                <a:ext uri="{FF2B5EF4-FFF2-40B4-BE49-F238E27FC236}">
                  <a16:creationId xmlns:a16="http://schemas.microsoft.com/office/drawing/2014/main" id="{251379E1-F7DF-285C-9DAB-618839860D2D}"/>
                </a:ext>
              </a:extLst>
            </p:cNvPr>
            <p:cNvSpPr/>
            <p:nvPr/>
          </p:nvSpPr>
          <p:spPr>
            <a:xfrm>
              <a:off x="4316436" y="4812707"/>
              <a:ext cx="940286" cy="768584"/>
            </a:xfrm>
            <a:prstGeom prst="uturnArrow">
              <a:avLst>
                <a:gd name="adj1" fmla="val 31734"/>
                <a:gd name="adj2" fmla="val 25000"/>
                <a:gd name="adj3" fmla="val 25000"/>
                <a:gd name="adj4" fmla="val 43750"/>
                <a:gd name="adj5" fmla="val 9857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U-Turn 10">
              <a:extLst>
                <a:ext uri="{FF2B5EF4-FFF2-40B4-BE49-F238E27FC236}">
                  <a16:creationId xmlns:a16="http://schemas.microsoft.com/office/drawing/2014/main" id="{CDC8B788-0110-7092-996B-228E09C6FE1A}"/>
                </a:ext>
              </a:extLst>
            </p:cNvPr>
            <p:cNvSpPr/>
            <p:nvPr/>
          </p:nvSpPr>
          <p:spPr>
            <a:xfrm>
              <a:off x="7623588" y="4812707"/>
              <a:ext cx="940286" cy="768584"/>
            </a:xfrm>
            <a:prstGeom prst="uturnArrow">
              <a:avLst>
                <a:gd name="adj1" fmla="val 33979"/>
                <a:gd name="adj2" fmla="val 25000"/>
                <a:gd name="adj3" fmla="val 25000"/>
                <a:gd name="adj4" fmla="val 43750"/>
                <a:gd name="adj5" fmla="val 974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Right 11">
              <a:extLst>
                <a:ext uri="{FF2B5EF4-FFF2-40B4-BE49-F238E27FC236}">
                  <a16:creationId xmlns:a16="http://schemas.microsoft.com/office/drawing/2014/main" id="{E5EF8A3D-2117-20DD-CC1A-3EAB37F1BA3B}"/>
                </a:ext>
              </a:extLst>
            </p:cNvPr>
            <p:cNvSpPr/>
            <p:nvPr/>
          </p:nvSpPr>
          <p:spPr>
            <a:xfrm>
              <a:off x="1009285" y="5496223"/>
              <a:ext cx="9428677" cy="232081"/>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9C03D532-5D80-C08E-9A1E-05163B6C560A}"/>
                </a:ext>
              </a:extLst>
            </p:cNvPr>
            <p:cNvCxnSpPr>
              <a:cxnSpLocks/>
            </p:cNvCxnSpPr>
            <p:nvPr/>
          </p:nvCxnSpPr>
          <p:spPr>
            <a:xfrm>
              <a:off x="2163966"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88C224-BA44-64E5-B903-435DCB4177EC}"/>
                </a:ext>
              </a:extLst>
            </p:cNvPr>
            <p:cNvCxnSpPr>
              <a:cxnSpLocks/>
            </p:cNvCxnSpPr>
            <p:nvPr/>
          </p:nvCxnSpPr>
          <p:spPr>
            <a:xfrm>
              <a:off x="5551024"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C20475-2A0D-4C9B-8BDC-71E631B601B4}"/>
                </a:ext>
              </a:extLst>
            </p:cNvPr>
            <p:cNvCxnSpPr>
              <a:cxnSpLocks/>
            </p:cNvCxnSpPr>
            <p:nvPr/>
          </p:nvCxnSpPr>
          <p:spPr>
            <a:xfrm>
              <a:off x="8845893" y="3803094"/>
              <a:ext cx="0" cy="2071108"/>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AE7CB26-FCC9-00A8-ED6B-6F8E90A54085}"/>
                </a:ext>
              </a:extLst>
            </p:cNvPr>
            <p:cNvSpPr txBox="1"/>
            <p:nvPr/>
          </p:nvSpPr>
          <p:spPr>
            <a:xfrm>
              <a:off x="593305" y="5689536"/>
              <a:ext cx="1362974" cy="369332"/>
            </a:xfrm>
            <a:prstGeom prst="rect">
              <a:avLst/>
            </a:prstGeom>
            <a:noFill/>
          </p:spPr>
          <p:txBody>
            <a:bodyPr wrap="square" rtlCol="0">
              <a:spAutoFit/>
            </a:bodyPr>
            <a:lstStyle/>
            <a:p>
              <a:pPr algn="ctr"/>
              <a:r>
                <a:rPr lang="en-GB" b="1" dirty="0"/>
                <a:t>Day 1</a:t>
              </a:r>
            </a:p>
          </p:txBody>
        </p:sp>
        <p:sp>
          <p:nvSpPr>
            <p:cNvPr id="17" name="TextBox 16">
              <a:extLst>
                <a:ext uri="{FF2B5EF4-FFF2-40B4-BE49-F238E27FC236}">
                  <a16:creationId xmlns:a16="http://schemas.microsoft.com/office/drawing/2014/main" id="{9208E1A4-404D-3C91-96E0-4A649D95A89C}"/>
                </a:ext>
              </a:extLst>
            </p:cNvPr>
            <p:cNvSpPr txBox="1"/>
            <p:nvPr/>
          </p:nvSpPr>
          <p:spPr>
            <a:xfrm>
              <a:off x="3189778" y="5689536"/>
              <a:ext cx="1362974" cy="369332"/>
            </a:xfrm>
            <a:prstGeom prst="rect">
              <a:avLst/>
            </a:prstGeom>
            <a:noFill/>
          </p:spPr>
          <p:txBody>
            <a:bodyPr wrap="square" rtlCol="0">
              <a:spAutoFit/>
            </a:bodyPr>
            <a:lstStyle/>
            <a:p>
              <a:pPr algn="ctr"/>
              <a:r>
                <a:rPr lang="en-GB" b="1" dirty="0"/>
                <a:t>Day 2</a:t>
              </a:r>
            </a:p>
          </p:txBody>
        </p:sp>
        <p:sp>
          <p:nvSpPr>
            <p:cNvPr id="18" name="TextBox 17">
              <a:extLst>
                <a:ext uri="{FF2B5EF4-FFF2-40B4-BE49-F238E27FC236}">
                  <a16:creationId xmlns:a16="http://schemas.microsoft.com/office/drawing/2014/main" id="{A7BAF75A-B5B0-258B-5954-6CA7E1F02625}"/>
                </a:ext>
              </a:extLst>
            </p:cNvPr>
            <p:cNvSpPr txBox="1"/>
            <p:nvPr/>
          </p:nvSpPr>
          <p:spPr>
            <a:xfrm>
              <a:off x="6504317" y="5689536"/>
              <a:ext cx="1362974" cy="369332"/>
            </a:xfrm>
            <a:prstGeom prst="rect">
              <a:avLst/>
            </a:prstGeom>
            <a:noFill/>
          </p:spPr>
          <p:txBody>
            <a:bodyPr wrap="square" rtlCol="0">
              <a:spAutoFit/>
            </a:bodyPr>
            <a:lstStyle/>
            <a:p>
              <a:pPr algn="ctr"/>
              <a:r>
                <a:rPr lang="en-GB" b="1" dirty="0"/>
                <a:t>Day 3</a:t>
              </a:r>
            </a:p>
          </p:txBody>
        </p:sp>
        <p:sp>
          <p:nvSpPr>
            <p:cNvPr id="19" name="TextBox 18">
              <a:extLst>
                <a:ext uri="{FF2B5EF4-FFF2-40B4-BE49-F238E27FC236}">
                  <a16:creationId xmlns:a16="http://schemas.microsoft.com/office/drawing/2014/main" id="{29BAD2BD-76BD-D666-05AB-1F0BB66C8E3D}"/>
                </a:ext>
              </a:extLst>
            </p:cNvPr>
            <p:cNvSpPr txBox="1"/>
            <p:nvPr/>
          </p:nvSpPr>
          <p:spPr>
            <a:xfrm>
              <a:off x="9412377" y="5689536"/>
              <a:ext cx="1362974" cy="369332"/>
            </a:xfrm>
            <a:prstGeom prst="rect">
              <a:avLst/>
            </a:prstGeom>
            <a:noFill/>
          </p:spPr>
          <p:txBody>
            <a:bodyPr wrap="square" rtlCol="0">
              <a:spAutoFit/>
            </a:bodyPr>
            <a:lstStyle/>
            <a:p>
              <a:pPr algn="ctr"/>
              <a:r>
                <a:rPr lang="en-GB" b="1" dirty="0"/>
                <a:t>Day 4</a:t>
              </a:r>
            </a:p>
          </p:txBody>
        </p:sp>
        <p:sp>
          <p:nvSpPr>
            <p:cNvPr id="20" name="TextBox 19">
              <a:extLst>
                <a:ext uri="{FF2B5EF4-FFF2-40B4-BE49-F238E27FC236}">
                  <a16:creationId xmlns:a16="http://schemas.microsoft.com/office/drawing/2014/main" id="{15B6863C-EC03-3DE5-C6D6-5FA0AB620B8C}"/>
                </a:ext>
              </a:extLst>
            </p:cNvPr>
            <p:cNvSpPr txBox="1"/>
            <p:nvPr/>
          </p:nvSpPr>
          <p:spPr>
            <a:xfrm>
              <a:off x="2653122" y="3935249"/>
              <a:ext cx="1899630" cy="369332"/>
            </a:xfrm>
            <a:prstGeom prst="rect">
              <a:avLst/>
            </a:prstGeom>
            <a:noFill/>
          </p:spPr>
          <p:txBody>
            <a:bodyPr wrap="square" rtlCol="0">
              <a:spAutoFit/>
            </a:bodyPr>
            <a:lstStyle/>
            <a:p>
              <a:pPr algn="ctr"/>
              <a:r>
                <a:rPr lang="en-GB" b="1" dirty="0">
                  <a:solidFill>
                    <a:schemeClr val="bg1"/>
                  </a:solidFill>
                </a:rPr>
                <a:t>LONG-LOOP</a:t>
              </a:r>
            </a:p>
          </p:txBody>
        </p:sp>
      </p:grpSp>
    </p:spTree>
    <p:extLst>
      <p:ext uri="{BB962C8B-B14F-4D97-AF65-F5344CB8AC3E}">
        <p14:creationId xmlns:p14="http://schemas.microsoft.com/office/powerpoint/2010/main" val="361472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B0CB-DDA9-EB33-177C-7B7865637328}"/>
              </a:ext>
            </a:extLst>
          </p:cNvPr>
          <p:cNvSpPr>
            <a:spLocks noGrp="1"/>
          </p:cNvSpPr>
          <p:nvPr>
            <p:ph type="ctrTitle"/>
          </p:nvPr>
        </p:nvSpPr>
        <p:spPr/>
        <p:txBody>
          <a:bodyPr/>
          <a:lstStyle/>
          <a:p>
            <a:r>
              <a:rPr lang="en-GB" dirty="0"/>
              <a:t>Analysis Tools</a:t>
            </a:r>
          </a:p>
        </p:txBody>
      </p:sp>
      <p:sp>
        <p:nvSpPr>
          <p:cNvPr id="4" name="Content Placeholder 3">
            <a:extLst>
              <a:ext uri="{FF2B5EF4-FFF2-40B4-BE49-F238E27FC236}">
                <a16:creationId xmlns:a16="http://schemas.microsoft.com/office/drawing/2014/main" id="{1A1AF740-7A32-6A2B-C394-947DEB0C4FE9}"/>
              </a:ext>
            </a:extLst>
          </p:cNvPr>
          <p:cNvSpPr>
            <a:spLocks noGrp="1"/>
          </p:cNvSpPr>
          <p:nvPr>
            <p:ph sz="quarter" idx="12"/>
          </p:nvPr>
        </p:nvSpPr>
        <p:spPr/>
        <p:txBody>
          <a:bodyPr/>
          <a:lstStyle/>
          <a:p>
            <a:r>
              <a:rPr lang="en-GB" b="1" dirty="0" err="1"/>
              <a:t>Roke</a:t>
            </a:r>
            <a:r>
              <a:rPr lang="en-GB" b="1" dirty="0"/>
              <a:t> Viper</a:t>
            </a:r>
          </a:p>
          <a:p>
            <a:pPr lvl="1"/>
            <a:r>
              <a:rPr lang="en-GB" dirty="0"/>
              <a:t>Initial &amp; immediate views to aid rapid analysis.</a:t>
            </a:r>
          </a:p>
          <a:p>
            <a:r>
              <a:rPr lang="en-GB" b="1" dirty="0"/>
              <a:t>Python</a:t>
            </a:r>
          </a:p>
          <a:p>
            <a:pPr lvl="1"/>
            <a:r>
              <a:rPr lang="en-GB" dirty="0"/>
              <a:t>Extraction and manipulation of raw data.</a:t>
            </a:r>
          </a:p>
          <a:p>
            <a:r>
              <a:rPr lang="en-GB" b="1" dirty="0"/>
              <a:t>Excel</a:t>
            </a:r>
          </a:p>
          <a:p>
            <a:pPr lvl="1"/>
            <a:r>
              <a:rPr lang="en-GB" dirty="0"/>
              <a:t>Filtering and experimenting with processed data.</a:t>
            </a:r>
          </a:p>
          <a:p>
            <a:r>
              <a:rPr lang="en-GB" b="1" dirty="0"/>
              <a:t>Tableau</a:t>
            </a:r>
          </a:p>
          <a:p>
            <a:pPr lvl="1"/>
            <a:r>
              <a:rPr lang="en-GB" dirty="0"/>
              <a:t>Visualisation and comparison of datasets.</a:t>
            </a:r>
          </a:p>
          <a:p>
            <a:pPr lvl="1"/>
            <a:r>
              <a:rPr lang="en-GB" dirty="0"/>
              <a:t>Can produce templates essential to rapid analysis.</a:t>
            </a:r>
          </a:p>
        </p:txBody>
      </p:sp>
      <p:graphicFrame>
        <p:nvGraphicFramePr>
          <p:cNvPr id="5" name="Table 5">
            <a:extLst>
              <a:ext uri="{FF2B5EF4-FFF2-40B4-BE49-F238E27FC236}">
                <a16:creationId xmlns:a16="http://schemas.microsoft.com/office/drawing/2014/main" id="{5E892611-6FD1-85B8-05FB-D23AEADC0EB6}"/>
              </a:ext>
            </a:extLst>
          </p:cNvPr>
          <p:cNvGraphicFramePr>
            <a:graphicFrameLocks noGrp="1"/>
          </p:cNvGraphicFramePr>
          <p:nvPr>
            <p:extLst>
              <p:ext uri="{D42A27DB-BD31-4B8C-83A1-F6EECF244321}">
                <p14:modId xmlns:p14="http://schemas.microsoft.com/office/powerpoint/2010/main" val="2930916232"/>
              </p:ext>
            </p:extLst>
          </p:nvPr>
        </p:nvGraphicFramePr>
        <p:xfrm>
          <a:off x="5986731" y="1263414"/>
          <a:ext cx="6027948" cy="1854200"/>
        </p:xfrm>
        <a:graphic>
          <a:graphicData uri="http://schemas.openxmlformats.org/drawingml/2006/table">
            <a:tbl>
              <a:tblPr firstRow="1" bandRow="1">
                <a:tableStyleId>{2D5ABB26-0587-4C30-8999-92F81FD0307C}</a:tableStyleId>
              </a:tblPr>
              <a:tblGrid>
                <a:gridCol w="1506987">
                  <a:extLst>
                    <a:ext uri="{9D8B030D-6E8A-4147-A177-3AD203B41FA5}">
                      <a16:colId xmlns:a16="http://schemas.microsoft.com/office/drawing/2014/main" val="674884411"/>
                    </a:ext>
                  </a:extLst>
                </a:gridCol>
                <a:gridCol w="1506987">
                  <a:extLst>
                    <a:ext uri="{9D8B030D-6E8A-4147-A177-3AD203B41FA5}">
                      <a16:colId xmlns:a16="http://schemas.microsoft.com/office/drawing/2014/main" val="561159549"/>
                    </a:ext>
                  </a:extLst>
                </a:gridCol>
                <a:gridCol w="1506987">
                  <a:extLst>
                    <a:ext uri="{9D8B030D-6E8A-4147-A177-3AD203B41FA5}">
                      <a16:colId xmlns:a16="http://schemas.microsoft.com/office/drawing/2014/main" val="2351511489"/>
                    </a:ext>
                  </a:extLst>
                </a:gridCol>
                <a:gridCol w="1506987">
                  <a:extLst>
                    <a:ext uri="{9D8B030D-6E8A-4147-A177-3AD203B41FA5}">
                      <a16:colId xmlns:a16="http://schemas.microsoft.com/office/drawing/2014/main" val="2130528797"/>
                    </a:ext>
                  </a:extLst>
                </a:gridCol>
              </a:tblGrid>
              <a:tr h="370840">
                <a:tc>
                  <a:txBody>
                    <a:bodyPr/>
                    <a:lstStyle/>
                    <a:p>
                      <a:pPr algn="ctr"/>
                      <a:endParaRPr lang="en-GB" b="1" i="0" dirty="0"/>
                    </a:p>
                  </a:txBody>
                  <a:tcPr anchor="ctr"/>
                </a:tc>
                <a:tc>
                  <a:txBody>
                    <a:bodyPr/>
                    <a:lstStyle/>
                    <a:p>
                      <a:pPr algn="ctr"/>
                      <a:r>
                        <a:rPr lang="en-GB" b="1" dirty="0"/>
                        <a:t>Short-Loop</a:t>
                      </a:r>
                    </a:p>
                  </a:txBody>
                  <a:tcPr anchor="ctr">
                    <a:lnB w="12700" cap="flat" cmpd="sng" algn="ctr">
                      <a:solidFill>
                        <a:schemeClr val="tx1"/>
                      </a:solidFill>
                      <a:prstDash val="solid"/>
                      <a:round/>
                      <a:headEnd type="none" w="med" len="med"/>
                      <a:tailEnd type="none" w="med" len="med"/>
                    </a:lnB>
                  </a:tcPr>
                </a:tc>
                <a:tc>
                  <a:txBody>
                    <a:bodyPr/>
                    <a:lstStyle/>
                    <a:p>
                      <a:pPr algn="ctr"/>
                      <a:r>
                        <a:rPr lang="en-GB" b="1" dirty="0"/>
                        <a:t>Medium-Loop</a:t>
                      </a:r>
                    </a:p>
                  </a:txBody>
                  <a:tcPr anchor="ctr">
                    <a:lnB w="12700" cap="flat" cmpd="sng" algn="ctr">
                      <a:solidFill>
                        <a:schemeClr val="tx1"/>
                      </a:solidFill>
                      <a:prstDash val="solid"/>
                      <a:round/>
                      <a:headEnd type="none" w="med" len="med"/>
                      <a:tailEnd type="none" w="med" len="med"/>
                    </a:lnB>
                  </a:tcPr>
                </a:tc>
                <a:tc>
                  <a:txBody>
                    <a:bodyPr/>
                    <a:lstStyle/>
                    <a:p>
                      <a:pPr algn="ctr"/>
                      <a:r>
                        <a:rPr lang="en-GB" b="1" dirty="0"/>
                        <a:t>Long-Loop</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760380"/>
                  </a:ext>
                </a:extLst>
              </a:tr>
              <a:tr h="370840">
                <a:tc>
                  <a:txBody>
                    <a:bodyPr/>
                    <a:lstStyle/>
                    <a:p>
                      <a:pPr algn="ctr"/>
                      <a:r>
                        <a:rPr lang="en-GB" b="1" i="0" dirty="0"/>
                        <a:t>Viper</a:t>
                      </a:r>
                    </a:p>
                  </a:txBody>
                  <a:tcPr anchor="ctr">
                    <a:lnR w="12700" cap="flat" cmpd="sng" algn="ctr">
                      <a:solidFill>
                        <a:schemeClr val="tx1"/>
                      </a:solidFill>
                      <a:prstDash val="solid"/>
                      <a:round/>
                      <a:headEnd type="none" w="med" len="med"/>
                      <a:tailEnd type="none" w="med" len="med"/>
                    </a:lnR>
                  </a:tcPr>
                </a:tc>
                <a:tc>
                  <a:txBody>
                    <a:bodyPr/>
                    <a:lstStyle/>
                    <a:p>
                      <a:pPr algn="ctr"/>
                      <a:r>
                        <a:rPr lang="en-GB" dirty="0">
                          <a:solidFill>
                            <a:schemeClr val="bg1"/>
                          </a:solidFill>
                        </a:rPr>
                        <a:t>Essential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dirty="0">
                          <a:solidFill>
                            <a:schemeClr val="bg1"/>
                          </a:solidFill>
                        </a:rPr>
                        <a:t>Highly useful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dirty="0">
                          <a:solidFill>
                            <a:schemeClr val="bg1"/>
                          </a:solidFill>
                        </a:rPr>
                        <a:t>Useful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32989174"/>
                  </a:ext>
                </a:extLst>
              </a:tr>
              <a:tr h="370840">
                <a:tc>
                  <a:txBody>
                    <a:bodyPr/>
                    <a:lstStyle/>
                    <a:p>
                      <a:pPr algn="ctr"/>
                      <a:r>
                        <a:rPr lang="en-GB" b="1" i="0" dirty="0"/>
                        <a:t>Python</a:t>
                      </a:r>
                    </a:p>
                  </a:txBody>
                  <a:tcPr anchor="ctr">
                    <a:lnR w="12700" cap="flat" cmpd="sng" algn="ctr">
                      <a:solidFill>
                        <a:schemeClr val="tx1"/>
                      </a:solidFill>
                      <a:prstDash val="solid"/>
                      <a:round/>
                      <a:headEnd type="none" w="med" len="med"/>
                      <a:tailEnd type="none" w="med" len="med"/>
                    </a:lnR>
                  </a:tcPr>
                </a:tc>
                <a:tc>
                  <a:txBody>
                    <a:bodyPr/>
                    <a:lstStyle/>
                    <a:p>
                      <a:pPr algn="ctr"/>
                      <a:r>
                        <a:rPr lang="en-GB" dirty="0">
                          <a:solidFill>
                            <a:schemeClr val="bg1"/>
                          </a:solidFill>
                        </a:rPr>
                        <a:t>Too slow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dirty="0">
                          <a:solidFill>
                            <a:schemeClr val="bg1"/>
                          </a:solidFill>
                        </a:rPr>
                        <a:t>Useful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dirty="0">
                          <a:solidFill>
                            <a:schemeClr val="bg1"/>
                          </a:solidFill>
                        </a:rPr>
                        <a:t>Useful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81299646"/>
                  </a:ext>
                </a:extLst>
              </a:tr>
              <a:tr h="370840">
                <a:tc>
                  <a:txBody>
                    <a:bodyPr/>
                    <a:lstStyle/>
                    <a:p>
                      <a:pPr algn="ctr"/>
                      <a:r>
                        <a:rPr lang="en-GB" b="1" i="0" dirty="0"/>
                        <a:t>Excel</a:t>
                      </a:r>
                    </a:p>
                  </a:txBody>
                  <a:tcPr anchor="ctr">
                    <a:lnR w="12700" cap="flat" cmpd="sng" algn="ctr">
                      <a:solidFill>
                        <a:schemeClr val="tx1"/>
                      </a:solidFill>
                      <a:prstDash val="solid"/>
                      <a:round/>
                      <a:headEnd type="none" w="med" len="med"/>
                      <a:tailEnd type="none" w="med" len="med"/>
                    </a:lnR>
                  </a:tcPr>
                </a:tc>
                <a:tc>
                  <a:txBody>
                    <a:bodyPr/>
                    <a:lstStyle/>
                    <a:p>
                      <a:pPr algn="ctr"/>
                      <a:r>
                        <a:rPr lang="en-GB" dirty="0">
                          <a:solidFill>
                            <a:schemeClr val="bg1"/>
                          </a:solidFill>
                        </a:rPr>
                        <a:t>Useful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dirty="0">
                          <a:solidFill>
                            <a:schemeClr val="bg1"/>
                          </a:solidFill>
                        </a:rPr>
                        <a:t>Essential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dirty="0">
                          <a:solidFill>
                            <a:schemeClr val="bg1"/>
                          </a:solidFill>
                        </a:rPr>
                        <a:t>Essential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22153110"/>
                  </a:ext>
                </a:extLst>
              </a:tr>
              <a:tr h="370840">
                <a:tc>
                  <a:txBody>
                    <a:bodyPr/>
                    <a:lstStyle/>
                    <a:p>
                      <a:pPr algn="ctr"/>
                      <a:r>
                        <a:rPr lang="en-GB" b="1" i="0" dirty="0"/>
                        <a:t>Tableau</a:t>
                      </a:r>
                    </a:p>
                  </a:txBody>
                  <a:tcPr anchor="ctr">
                    <a:lnR w="12700" cap="flat" cmpd="sng" algn="ctr">
                      <a:solidFill>
                        <a:schemeClr val="tx1"/>
                      </a:solidFill>
                      <a:prstDash val="solid"/>
                      <a:round/>
                      <a:headEnd type="none" w="med" len="med"/>
                      <a:tailEnd type="none" w="med" len="med"/>
                    </a:lnR>
                  </a:tcPr>
                </a:tc>
                <a:tc>
                  <a:txBody>
                    <a:bodyPr/>
                    <a:lstStyle/>
                    <a:p>
                      <a:pPr algn="ctr"/>
                      <a:r>
                        <a:rPr lang="en-GB" dirty="0">
                          <a:solidFill>
                            <a:schemeClr val="bg1"/>
                          </a:solidFill>
                        </a:rPr>
                        <a:t>Essential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dirty="0">
                          <a:solidFill>
                            <a:schemeClr val="bg1"/>
                          </a:solidFill>
                        </a:rPr>
                        <a:t>Essential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dirty="0">
                          <a:solidFill>
                            <a:schemeClr val="bg1"/>
                          </a:solidFill>
                        </a:rPr>
                        <a:t>Essential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09283600"/>
                  </a:ext>
                </a:extLst>
              </a:tr>
            </a:tbl>
          </a:graphicData>
        </a:graphic>
      </p:graphicFrame>
      <p:sp>
        <p:nvSpPr>
          <p:cNvPr id="7" name="TextBox 6">
            <a:extLst>
              <a:ext uri="{FF2B5EF4-FFF2-40B4-BE49-F238E27FC236}">
                <a16:creationId xmlns:a16="http://schemas.microsoft.com/office/drawing/2014/main" id="{E8FA708C-651F-22D9-2449-D6A3732D5A66}"/>
              </a:ext>
            </a:extLst>
          </p:cNvPr>
          <p:cNvSpPr txBox="1"/>
          <p:nvPr/>
        </p:nvSpPr>
        <p:spPr>
          <a:xfrm>
            <a:off x="6342437" y="898408"/>
            <a:ext cx="5316536" cy="369332"/>
          </a:xfrm>
          <a:prstGeom prst="rect">
            <a:avLst/>
          </a:prstGeom>
          <a:noFill/>
        </p:spPr>
        <p:txBody>
          <a:bodyPr wrap="square" rtlCol="0">
            <a:spAutoFit/>
          </a:bodyPr>
          <a:lstStyle/>
          <a:p>
            <a:pPr algn="ctr"/>
            <a:r>
              <a:rPr lang="en-GB" b="1" i="1" dirty="0"/>
              <a:t>Application of Tools to Each Loop</a:t>
            </a:r>
          </a:p>
        </p:txBody>
      </p:sp>
      <p:pic>
        <p:nvPicPr>
          <p:cNvPr id="1028" name="Picture 4" descr="Tableau Playbook - Stacked Bar Chart | Pluralsight">
            <a:extLst>
              <a:ext uri="{FF2B5EF4-FFF2-40B4-BE49-F238E27FC236}">
                <a16:creationId xmlns:a16="http://schemas.microsoft.com/office/drawing/2014/main" id="{B4C51141-9180-DF24-D04D-0C9E0352B4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664" y="3429000"/>
            <a:ext cx="4091936" cy="2630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soldier using the VIPER software on a ruggedised laptop">
            <a:extLst>
              <a:ext uri="{FF2B5EF4-FFF2-40B4-BE49-F238E27FC236}">
                <a16:creationId xmlns:a16="http://schemas.microsoft.com/office/drawing/2014/main" id="{295411E1-A58F-1F94-9E96-C08D8BC92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437" y="3429000"/>
            <a:ext cx="2972040" cy="259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6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E37DC-2165-47CD-8714-860A67C16941}"/>
              </a:ext>
            </a:extLst>
          </p:cNvPr>
          <p:cNvSpPr>
            <a:spLocks noGrp="1"/>
          </p:cNvSpPr>
          <p:nvPr>
            <p:ph type="body" sz="quarter" idx="10"/>
          </p:nvPr>
        </p:nvSpPr>
        <p:spPr/>
        <p:txBody>
          <a:bodyPr/>
          <a:lstStyle/>
          <a:p>
            <a:r>
              <a:rPr lang="en-GB" dirty="0"/>
              <a:t>Examples of Effective Rapid Analysis</a:t>
            </a:r>
          </a:p>
        </p:txBody>
      </p:sp>
    </p:spTree>
    <p:extLst>
      <p:ext uri="{BB962C8B-B14F-4D97-AF65-F5344CB8AC3E}">
        <p14:creationId xmlns:p14="http://schemas.microsoft.com/office/powerpoint/2010/main" val="320695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5CB1B4-C55E-83AF-4849-97D50284DF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7301974" y="429548"/>
            <a:ext cx="4320000" cy="2904742"/>
          </a:xfrm>
          <a:prstGeom prst="rect">
            <a:avLst/>
          </a:prstGeom>
          <a:ln w="12700">
            <a:solidFill>
              <a:schemeClr val="tx1"/>
            </a:solidFill>
          </a:ln>
        </p:spPr>
      </p:pic>
      <p:pic>
        <p:nvPicPr>
          <p:cNvPr id="12" name="Picture 11" descr="A graph with numbers and lines&#10;&#10;Description automatically generated">
            <a:extLst>
              <a:ext uri="{FF2B5EF4-FFF2-40B4-BE49-F238E27FC236}">
                <a16:creationId xmlns:a16="http://schemas.microsoft.com/office/drawing/2014/main" id="{4162DDA3-9E13-BBFE-C898-92FB072C6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974" y="3334290"/>
            <a:ext cx="4320000" cy="3020361"/>
          </a:xfrm>
          <a:prstGeom prst="rect">
            <a:avLst/>
          </a:prstGeom>
          <a:ln w="12700">
            <a:solidFill>
              <a:schemeClr val="tx1"/>
            </a:solidFill>
          </a:ln>
        </p:spPr>
      </p:pic>
      <p:sp>
        <p:nvSpPr>
          <p:cNvPr id="2" name="Title 1">
            <a:extLst>
              <a:ext uri="{FF2B5EF4-FFF2-40B4-BE49-F238E27FC236}">
                <a16:creationId xmlns:a16="http://schemas.microsoft.com/office/drawing/2014/main" id="{1D86B1C0-FAC6-1EF3-12FA-1D4FE882A73E}"/>
              </a:ext>
            </a:extLst>
          </p:cNvPr>
          <p:cNvSpPr>
            <a:spLocks noGrp="1"/>
          </p:cNvSpPr>
          <p:nvPr>
            <p:ph type="ctrTitle"/>
          </p:nvPr>
        </p:nvSpPr>
        <p:spPr>
          <a:xfrm>
            <a:off x="241751" y="865293"/>
            <a:ext cx="6780151" cy="435563"/>
          </a:xfrm>
        </p:spPr>
        <p:txBody>
          <a:bodyPr/>
          <a:lstStyle/>
          <a:p>
            <a:r>
              <a:rPr lang="en-GB" dirty="0"/>
              <a:t>Automated Systems</a:t>
            </a:r>
          </a:p>
        </p:txBody>
      </p:sp>
      <p:sp>
        <p:nvSpPr>
          <p:cNvPr id="4" name="Content Placeholder 3">
            <a:extLst>
              <a:ext uri="{FF2B5EF4-FFF2-40B4-BE49-F238E27FC236}">
                <a16:creationId xmlns:a16="http://schemas.microsoft.com/office/drawing/2014/main" id="{E792F28A-51FD-4304-E7FF-FFFB35217CD0}"/>
              </a:ext>
            </a:extLst>
          </p:cNvPr>
          <p:cNvSpPr>
            <a:spLocks noGrp="1"/>
          </p:cNvSpPr>
          <p:nvPr>
            <p:ph sz="quarter" idx="12"/>
          </p:nvPr>
        </p:nvSpPr>
        <p:spPr>
          <a:xfrm>
            <a:off x="241750" y="1344684"/>
            <a:ext cx="6581743" cy="4762818"/>
          </a:xfrm>
        </p:spPr>
        <p:txBody>
          <a:bodyPr/>
          <a:lstStyle/>
          <a:p>
            <a:pPr>
              <a:buClr>
                <a:schemeClr val="accent5"/>
              </a:buClr>
            </a:pPr>
            <a:r>
              <a:rPr lang="en-US" dirty="0"/>
              <a:t>Regular spikes in emissions, in this case occurring every 8 minutes on X net, are indicative of automated transmissions.</a:t>
            </a:r>
          </a:p>
          <a:p>
            <a:pPr lvl="1">
              <a:buClr>
                <a:schemeClr val="accent5"/>
              </a:buClr>
            </a:pPr>
            <a:r>
              <a:rPr lang="en-US" sz="2000" dirty="0"/>
              <a:t>These automated emissions make up most detected emissions from this location – X net’s automation is betraying the location of the CP.</a:t>
            </a:r>
          </a:p>
          <a:p>
            <a:pPr>
              <a:buClr>
                <a:schemeClr val="accent5"/>
              </a:buClr>
            </a:pPr>
            <a:r>
              <a:rPr lang="en-US" dirty="0"/>
              <a:t>Once this was isolated to a specific CP, the feedback was delivered, and the following day, emissions stopped – a quick and impactful win for the TA.</a:t>
            </a:r>
          </a:p>
          <a:p>
            <a:pPr lvl="1">
              <a:buClr>
                <a:schemeClr val="accent5"/>
              </a:buClr>
            </a:pPr>
            <a:r>
              <a:rPr lang="en-US" sz="2000" dirty="0"/>
              <a:t>This also validates our identification of the signals as an automated system.</a:t>
            </a:r>
          </a:p>
        </p:txBody>
      </p:sp>
      <p:sp>
        <p:nvSpPr>
          <p:cNvPr id="6" name="TextBox 5">
            <a:extLst>
              <a:ext uri="{FF2B5EF4-FFF2-40B4-BE49-F238E27FC236}">
                <a16:creationId xmlns:a16="http://schemas.microsoft.com/office/drawing/2014/main" id="{BA1F2599-1397-249D-2F3F-FB42BEEBA99C}"/>
              </a:ext>
            </a:extLst>
          </p:cNvPr>
          <p:cNvSpPr txBox="1"/>
          <p:nvPr/>
        </p:nvSpPr>
        <p:spPr>
          <a:xfrm>
            <a:off x="9819913" y="821465"/>
            <a:ext cx="1802061" cy="523220"/>
          </a:xfrm>
          <a:prstGeom prst="rect">
            <a:avLst/>
          </a:prstGeom>
          <a:noFill/>
        </p:spPr>
        <p:txBody>
          <a:bodyPr wrap="square" rtlCol="0">
            <a:spAutoFit/>
          </a:bodyPr>
          <a:lstStyle/>
          <a:p>
            <a:r>
              <a:rPr lang="en-GB" sz="1400" b="1" dirty="0">
                <a:solidFill>
                  <a:srgbClr val="587FA8"/>
                </a:solidFill>
                <a:cs typeface="Arial" panose="020B0604020202020204" pitchFamily="34" charset="0"/>
              </a:rPr>
              <a:t>Blue: </a:t>
            </a:r>
            <a:r>
              <a:rPr lang="en-GB" sz="1400" dirty="0">
                <a:solidFill>
                  <a:srgbClr val="587FA8"/>
                </a:solidFill>
                <a:cs typeface="Arial" panose="020B0604020202020204" pitchFamily="34" charset="0"/>
              </a:rPr>
              <a:t>X Net</a:t>
            </a:r>
          </a:p>
          <a:p>
            <a:r>
              <a:rPr lang="en-GB" sz="1400" b="1" dirty="0">
                <a:solidFill>
                  <a:srgbClr val="EA9F55"/>
                </a:solidFill>
                <a:cs typeface="Arial" panose="020B0604020202020204" pitchFamily="34" charset="0"/>
              </a:rPr>
              <a:t>Orange: </a:t>
            </a:r>
            <a:r>
              <a:rPr lang="en-GB" sz="1400" dirty="0">
                <a:solidFill>
                  <a:srgbClr val="EA9F55"/>
                </a:solidFill>
                <a:cs typeface="Arial" panose="020B0604020202020204" pitchFamily="34" charset="0"/>
              </a:rPr>
              <a:t>All other nets</a:t>
            </a:r>
          </a:p>
        </p:txBody>
      </p:sp>
      <p:sp>
        <p:nvSpPr>
          <p:cNvPr id="8" name="TextBox 7">
            <a:extLst>
              <a:ext uri="{FF2B5EF4-FFF2-40B4-BE49-F238E27FC236}">
                <a16:creationId xmlns:a16="http://schemas.microsoft.com/office/drawing/2014/main" id="{0553E1B6-FE1C-2866-3E71-C0069BB3638F}"/>
              </a:ext>
            </a:extLst>
          </p:cNvPr>
          <p:cNvSpPr txBox="1"/>
          <p:nvPr/>
        </p:nvSpPr>
        <p:spPr>
          <a:xfrm>
            <a:off x="7301974" y="3334290"/>
            <a:ext cx="4320000" cy="307777"/>
          </a:xfrm>
          <a:prstGeom prst="rect">
            <a:avLst/>
          </a:prstGeom>
          <a:solidFill>
            <a:schemeClr val="tx1"/>
          </a:solidFill>
          <a:ln>
            <a:noFill/>
          </a:ln>
        </p:spPr>
        <p:txBody>
          <a:bodyPr wrap="square" rtlCol="0">
            <a:spAutoFit/>
          </a:bodyPr>
          <a:lstStyle/>
          <a:p>
            <a:pPr algn="ctr"/>
            <a:r>
              <a:rPr lang="en-GB" sz="1400" b="1" dirty="0">
                <a:solidFill>
                  <a:schemeClr val="bg1"/>
                </a:solidFill>
                <a:cs typeface="Arial" panose="020B0604020202020204" pitchFamily="34" charset="0"/>
              </a:rPr>
              <a:t>AFTER</a:t>
            </a:r>
            <a:endParaRPr lang="en-GB" sz="14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5D9249AF-E3E1-AC0D-C251-BDF724ACD7B5}"/>
              </a:ext>
            </a:extLst>
          </p:cNvPr>
          <p:cNvSpPr txBox="1"/>
          <p:nvPr/>
        </p:nvSpPr>
        <p:spPr>
          <a:xfrm>
            <a:off x="8509877" y="4459749"/>
            <a:ext cx="2211066" cy="646331"/>
          </a:xfrm>
          <a:prstGeom prst="rect">
            <a:avLst/>
          </a:prstGeom>
          <a:noFill/>
        </p:spPr>
        <p:txBody>
          <a:bodyPr wrap="square" rtlCol="0">
            <a:spAutoFit/>
          </a:bodyPr>
          <a:lstStyle/>
          <a:p>
            <a:pPr algn="ctr"/>
            <a:r>
              <a:rPr lang="en-GB" b="1" i="1" dirty="0">
                <a:solidFill>
                  <a:srgbClr val="FF0000"/>
                </a:solidFill>
                <a:cs typeface="Arial" panose="020B0604020202020204" pitchFamily="34" charset="0"/>
              </a:rPr>
              <a:t>Fewer emissions = Better survivability</a:t>
            </a:r>
            <a:endParaRPr lang="en-GB" i="1" dirty="0">
              <a:solidFill>
                <a:srgbClr val="FF0000"/>
              </a:solidFill>
              <a:cs typeface="Arial" panose="020B0604020202020204" pitchFamily="34" charset="0"/>
            </a:endParaRPr>
          </a:p>
        </p:txBody>
      </p:sp>
      <p:sp>
        <p:nvSpPr>
          <p:cNvPr id="10" name="TextBox 9">
            <a:extLst>
              <a:ext uri="{FF2B5EF4-FFF2-40B4-BE49-F238E27FC236}">
                <a16:creationId xmlns:a16="http://schemas.microsoft.com/office/drawing/2014/main" id="{37629549-3225-C790-4427-F477DCDA2981}"/>
              </a:ext>
            </a:extLst>
          </p:cNvPr>
          <p:cNvSpPr txBox="1"/>
          <p:nvPr/>
        </p:nvSpPr>
        <p:spPr>
          <a:xfrm>
            <a:off x="7301974" y="429548"/>
            <a:ext cx="4320000" cy="307777"/>
          </a:xfrm>
          <a:prstGeom prst="rect">
            <a:avLst/>
          </a:prstGeom>
          <a:solidFill>
            <a:schemeClr val="tx1"/>
          </a:solidFill>
          <a:ln>
            <a:noFill/>
          </a:ln>
        </p:spPr>
        <p:txBody>
          <a:bodyPr wrap="square" rtlCol="0">
            <a:spAutoFit/>
          </a:bodyPr>
          <a:lstStyle/>
          <a:p>
            <a:pPr algn="ctr"/>
            <a:r>
              <a:rPr lang="en-GB" sz="1400" b="1" dirty="0">
                <a:solidFill>
                  <a:schemeClr val="bg1"/>
                </a:solidFill>
                <a:cs typeface="Arial" panose="020B0604020202020204" pitchFamily="34" charset="0"/>
              </a:rPr>
              <a:t>BEFORE</a:t>
            </a:r>
            <a:endParaRPr lang="en-GB"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83661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B1C0-FAC6-1EF3-12FA-1D4FE882A73E}"/>
              </a:ext>
            </a:extLst>
          </p:cNvPr>
          <p:cNvSpPr>
            <a:spLocks noGrp="1"/>
          </p:cNvSpPr>
          <p:nvPr>
            <p:ph type="ctrTitle"/>
          </p:nvPr>
        </p:nvSpPr>
        <p:spPr/>
        <p:txBody>
          <a:bodyPr/>
          <a:lstStyle/>
          <a:p>
            <a:r>
              <a:rPr lang="en-GB" dirty="0"/>
              <a:t>Deception – How many resources are required?</a:t>
            </a:r>
          </a:p>
        </p:txBody>
      </p:sp>
      <p:sp>
        <p:nvSpPr>
          <p:cNvPr id="3" name="Content Placeholder 3">
            <a:extLst>
              <a:ext uri="{FF2B5EF4-FFF2-40B4-BE49-F238E27FC236}">
                <a16:creationId xmlns:a16="http://schemas.microsoft.com/office/drawing/2014/main" id="{310CA1FA-0D04-62A6-B949-5220182D8DCD}"/>
              </a:ext>
            </a:extLst>
          </p:cNvPr>
          <p:cNvSpPr txBox="1">
            <a:spLocks/>
          </p:cNvSpPr>
          <p:nvPr/>
        </p:nvSpPr>
        <p:spPr>
          <a:xfrm>
            <a:off x="241751" y="1466491"/>
            <a:ext cx="4314263" cy="4744528"/>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a:latin typeface="+mj-lt"/>
              </a:rPr>
              <a:t>Deception is a key tactic to gain the upper hand against a peer threat.</a:t>
            </a:r>
          </a:p>
          <a:p>
            <a:r>
              <a:rPr lang="en-GB" sz="2000" dirty="0">
                <a:latin typeface="+mj-lt"/>
              </a:rPr>
              <a:t>The TA sent vehicles to Crossing 1 to generate a visual signal, but in the RF view, Crossing 2 is clearly under heavier use.</a:t>
            </a:r>
          </a:p>
          <a:p>
            <a:r>
              <a:rPr lang="en-GB" sz="2000" dirty="0">
                <a:latin typeface="+mj-lt"/>
              </a:rPr>
              <a:t>By delivering a visual representation of RF information, the TA were alerted to the importance of resourcing a deception beyond the visual spectrum.</a:t>
            </a:r>
          </a:p>
          <a:p>
            <a:r>
              <a:rPr lang="en-GB" sz="2000" dirty="0">
                <a:latin typeface="+mj-lt"/>
              </a:rPr>
              <a:t>In future attempts, increased radio usage made deceptions far more convincing from an RF perspective.</a:t>
            </a:r>
          </a:p>
          <a:p>
            <a:pPr lvl="1"/>
            <a:r>
              <a:rPr lang="en-GB" sz="1600" dirty="0">
                <a:latin typeface="+mj-lt"/>
              </a:rPr>
              <a:t>This validates our advice that resourcing a deception with radios allows for a greater deception effect.</a:t>
            </a:r>
          </a:p>
        </p:txBody>
      </p:sp>
      <p:pic>
        <p:nvPicPr>
          <p:cNvPr id="9" name="Picture 8">
            <a:extLst>
              <a:ext uri="{FF2B5EF4-FFF2-40B4-BE49-F238E27FC236}">
                <a16:creationId xmlns:a16="http://schemas.microsoft.com/office/drawing/2014/main" id="{FDEFF93A-FABE-FB4A-906E-F8B763DDC9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34181"/>
          <a:stretch/>
        </p:blipFill>
        <p:spPr>
          <a:xfrm>
            <a:off x="4724571" y="2166136"/>
            <a:ext cx="7225678" cy="3826571"/>
          </a:xfrm>
          <a:prstGeom prst="rect">
            <a:avLst/>
          </a:prstGeom>
        </p:spPr>
      </p:pic>
      <p:sp>
        <p:nvSpPr>
          <p:cNvPr id="13" name="TextBox 12">
            <a:extLst>
              <a:ext uri="{FF2B5EF4-FFF2-40B4-BE49-F238E27FC236}">
                <a16:creationId xmlns:a16="http://schemas.microsoft.com/office/drawing/2014/main" id="{F95C39EB-3E55-EBDD-C57A-1B373DB4E671}"/>
              </a:ext>
            </a:extLst>
          </p:cNvPr>
          <p:cNvSpPr txBox="1"/>
          <p:nvPr/>
        </p:nvSpPr>
        <p:spPr>
          <a:xfrm>
            <a:off x="5770353" y="1885144"/>
            <a:ext cx="5134113" cy="307777"/>
          </a:xfrm>
          <a:prstGeom prst="rect">
            <a:avLst/>
          </a:prstGeom>
          <a:noFill/>
        </p:spPr>
        <p:txBody>
          <a:bodyPr wrap="square" rtlCol="0">
            <a:spAutoFit/>
          </a:bodyPr>
          <a:lstStyle/>
          <a:p>
            <a:pPr algn="ctr"/>
            <a:r>
              <a:rPr lang="en-GB" sz="1400" b="1" i="1" dirty="0">
                <a:cs typeface="Arial" panose="020B0604020202020204" pitchFamily="34" charset="0"/>
              </a:rPr>
              <a:t>Heat indicates intercepted RF emissions</a:t>
            </a:r>
            <a:endParaRPr lang="en-GB" sz="1400" i="1" dirty="0">
              <a:cs typeface="Arial" panose="020B0604020202020204" pitchFamily="34" charset="0"/>
            </a:endParaRPr>
          </a:p>
        </p:txBody>
      </p:sp>
    </p:spTree>
    <p:extLst>
      <p:ext uri="{BB962C8B-B14F-4D97-AF65-F5344CB8AC3E}">
        <p14:creationId xmlns:p14="http://schemas.microsoft.com/office/powerpoint/2010/main" val="274609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775937-F44B-4DD6-A79E-99DB1A7BE8E3}"/>
              </a:ext>
            </a:extLst>
          </p:cNvPr>
          <p:cNvSpPr>
            <a:spLocks noGrp="1"/>
          </p:cNvSpPr>
          <p:nvPr>
            <p:ph type="body" sz="quarter" idx="10"/>
          </p:nvPr>
        </p:nvSpPr>
        <p:spPr/>
        <p:txBody>
          <a:bodyPr/>
          <a:lstStyle/>
          <a:p>
            <a:r>
              <a:rPr lang="en-GB" dirty="0"/>
              <a:t>Summary</a:t>
            </a:r>
          </a:p>
        </p:txBody>
      </p:sp>
    </p:spTree>
    <p:extLst>
      <p:ext uri="{BB962C8B-B14F-4D97-AF65-F5344CB8AC3E}">
        <p14:creationId xmlns:p14="http://schemas.microsoft.com/office/powerpoint/2010/main" val="415309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7ACB-81FF-D3AC-D8F2-B765F9A984EF}"/>
              </a:ext>
            </a:extLst>
          </p:cNvPr>
          <p:cNvSpPr>
            <a:spLocks noGrp="1"/>
          </p:cNvSpPr>
          <p:nvPr>
            <p:ph type="ctrTitle"/>
          </p:nvPr>
        </p:nvSpPr>
        <p:spPr/>
        <p:txBody>
          <a:bodyPr/>
          <a:lstStyle/>
          <a:p>
            <a:r>
              <a:rPr lang="en-GB" dirty="0"/>
              <a:t>Summary</a:t>
            </a:r>
          </a:p>
        </p:txBody>
      </p:sp>
      <p:sp>
        <p:nvSpPr>
          <p:cNvPr id="4" name="Content Placeholder 3">
            <a:extLst>
              <a:ext uri="{FF2B5EF4-FFF2-40B4-BE49-F238E27FC236}">
                <a16:creationId xmlns:a16="http://schemas.microsoft.com/office/drawing/2014/main" id="{25BAFA5A-8F24-DA39-E17C-5F7FDDB614B3}"/>
              </a:ext>
            </a:extLst>
          </p:cNvPr>
          <p:cNvSpPr>
            <a:spLocks noGrp="1"/>
          </p:cNvSpPr>
          <p:nvPr>
            <p:ph sz="quarter" idx="12"/>
          </p:nvPr>
        </p:nvSpPr>
        <p:spPr>
          <a:xfrm>
            <a:off x="241751" y="1210407"/>
            <a:ext cx="11774845" cy="2983543"/>
          </a:xfrm>
        </p:spPr>
        <p:txBody>
          <a:bodyPr/>
          <a:lstStyle/>
          <a:p>
            <a:r>
              <a:rPr lang="en-GB" dirty="0"/>
              <a:t>Our Rapid Analysis loops allow for validation and improvement throughout a single exercise.</a:t>
            </a:r>
          </a:p>
          <a:p>
            <a:r>
              <a:rPr lang="en-GB" dirty="0"/>
              <a:t>Relying on appropriate tools allows rapid analysis without hindering experimental or dynamic analysis.</a:t>
            </a:r>
          </a:p>
          <a:p>
            <a:r>
              <a:rPr lang="en-GB" dirty="0"/>
              <a:t>Currently, the team have progressed to dynamically reporting and investigating on behalf of the Exercise’s Red team, providing constant insights and augmenting Exercise realism.</a:t>
            </a:r>
          </a:p>
          <a:p>
            <a:pPr lvl="1"/>
            <a:r>
              <a:rPr lang="en-GB" dirty="0"/>
              <a:t>In the future, the team’s capability could be increased with greater presence, allowing a constant watch of the entire Area of Operations.</a:t>
            </a:r>
          </a:p>
        </p:txBody>
      </p:sp>
      <p:grpSp>
        <p:nvGrpSpPr>
          <p:cNvPr id="6" name="Group 5">
            <a:extLst>
              <a:ext uri="{FF2B5EF4-FFF2-40B4-BE49-F238E27FC236}">
                <a16:creationId xmlns:a16="http://schemas.microsoft.com/office/drawing/2014/main" id="{3B7CFBE3-A17B-A1FA-8A12-B6252A342D79}"/>
              </a:ext>
            </a:extLst>
          </p:cNvPr>
          <p:cNvGrpSpPr/>
          <p:nvPr/>
        </p:nvGrpSpPr>
        <p:grpSpPr>
          <a:xfrm>
            <a:off x="912482" y="4068134"/>
            <a:ext cx="10182046" cy="2266779"/>
            <a:chOff x="593305" y="3792089"/>
            <a:chExt cx="10182046" cy="2266779"/>
          </a:xfrm>
        </p:grpSpPr>
        <p:sp>
          <p:nvSpPr>
            <p:cNvPr id="7" name="Arrow: U-Turn 6">
              <a:extLst>
                <a:ext uri="{FF2B5EF4-FFF2-40B4-BE49-F238E27FC236}">
                  <a16:creationId xmlns:a16="http://schemas.microsoft.com/office/drawing/2014/main" id="{F6633119-7010-294C-ED84-6B37D4662D3F}"/>
                </a:ext>
              </a:extLst>
            </p:cNvPr>
            <p:cNvSpPr/>
            <p:nvPr/>
          </p:nvSpPr>
          <p:spPr>
            <a:xfrm>
              <a:off x="1009285" y="3930139"/>
              <a:ext cx="9428677" cy="1643291"/>
            </a:xfrm>
            <a:prstGeom prst="uturnArrow">
              <a:avLst>
                <a:gd name="adj1" fmla="val 25000"/>
                <a:gd name="adj2" fmla="val 25000"/>
                <a:gd name="adj3" fmla="val 25000"/>
                <a:gd name="adj4" fmla="val 43750"/>
                <a:gd name="adj5" fmla="val 99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U-Turn 7">
              <a:extLst>
                <a:ext uri="{FF2B5EF4-FFF2-40B4-BE49-F238E27FC236}">
                  <a16:creationId xmlns:a16="http://schemas.microsoft.com/office/drawing/2014/main" id="{1D76E538-5D0A-7240-8B79-BB1C9EA2A612}"/>
                </a:ext>
              </a:extLst>
            </p:cNvPr>
            <p:cNvSpPr/>
            <p:nvPr/>
          </p:nvSpPr>
          <p:spPr>
            <a:xfrm>
              <a:off x="1009285"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U-Turn 8">
              <a:extLst>
                <a:ext uri="{FF2B5EF4-FFF2-40B4-BE49-F238E27FC236}">
                  <a16:creationId xmlns:a16="http://schemas.microsoft.com/office/drawing/2014/main" id="{ACD1C05F-D78D-0A5C-9540-1CF1AB1D3993}"/>
                </a:ext>
              </a:extLst>
            </p:cNvPr>
            <p:cNvSpPr/>
            <p:nvPr/>
          </p:nvSpPr>
          <p:spPr>
            <a:xfrm>
              <a:off x="4316436"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Turn 9">
              <a:extLst>
                <a:ext uri="{FF2B5EF4-FFF2-40B4-BE49-F238E27FC236}">
                  <a16:creationId xmlns:a16="http://schemas.microsoft.com/office/drawing/2014/main" id="{2EE65C9C-0EC4-C588-CD54-41AD6D43C42A}"/>
                </a:ext>
              </a:extLst>
            </p:cNvPr>
            <p:cNvSpPr/>
            <p:nvPr/>
          </p:nvSpPr>
          <p:spPr>
            <a:xfrm>
              <a:off x="7623588"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U-Turn 10">
              <a:extLst>
                <a:ext uri="{FF2B5EF4-FFF2-40B4-BE49-F238E27FC236}">
                  <a16:creationId xmlns:a16="http://schemas.microsoft.com/office/drawing/2014/main" id="{0A7148B9-1C08-B003-6249-E893670A7951}"/>
                </a:ext>
              </a:extLst>
            </p:cNvPr>
            <p:cNvSpPr/>
            <p:nvPr/>
          </p:nvSpPr>
          <p:spPr>
            <a:xfrm>
              <a:off x="1009285" y="4812707"/>
              <a:ext cx="940286" cy="768584"/>
            </a:xfrm>
            <a:prstGeom prst="uturnArrow">
              <a:avLst>
                <a:gd name="adj1" fmla="val 32857"/>
                <a:gd name="adj2" fmla="val 25000"/>
                <a:gd name="adj3" fmla="val 25000"/>
                <a:gd name="adj4" fmla="val 43750"/>
                <a:gd name="adj5" fmla="val 9744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U-Turn 11">
              <a:extLst>
                <a:ext uri="{FF2B5EF4-FFF2-40B4-BE49-F238E27FC236}">
                  <a16:creationId xmlns:a16="http://schemas.microsoft.com/office/drawing/2014/main" id="{807B5562-D7FF-190B-A8A0-F297A2D114A0}"/>
                </a:ext>
              </a:extLst>
            </p:cNvPr>
            <p:cNvSpPr/>
            <p:nvPr/>
          </p:nvSpPr>
          <p:spPr>
            <a:xfrm>
              <a:off x="4316436" y="4812707"/>
              <a:ext cx="940286" cy="768584"/>
            </a:xfrm>
            <a:prstGeom prst="uturnArrow">
              <a:avLst>
                <a:gd name="adj1" fmla="val 31734"/>
                <a:gd name="adj2" fmla="val 25000"/>
                <a:gd name="adj3" fmla="val 25000"/>
                <a:gd name="adj4" fmla="val 43750"/>
                <a:gd name="adj5" fmla="val 9857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U-Turn 12">
              <a:extLst>
                <a:ext uri="{FF2B5EF4-FFF2-40B4-BE49-F238E27FC236}">
                  <a16:creationId xmlns:a16="http://schemas.microsoft.com/office/drawing/2014/main" id="{219CCBB0-AD7F-5EA7-CB7C-EA0ABD731425}"/>
                </a:ext>
              </a:extLst>
            </p:cNvPr>
            <p:cNvSpPr/>
            <p:nvPr/>
          </p:nvSpPr>
          <p:spPr>
            <a:xfrm>
              <a:off x="7623588" y="4812707"/>
              <a:ext cx="940286" cy="768584"/>
            </a:xfrm>
            <a:prstGeom prst="uturnArrow">
              <a:avLst>
                <a:gd name="adj1" fmla="val 33979"/>
                <a:gd name="adj2" fmla="val 25000"/>
                <a:gd name="adj3" fmla="val 25000"/>
                <a:gd name="adj4" fmla="val 43750"/>
                <a:gd name="adj5" fmla="val 9744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Right 13">
              <a:extLst>
                <a:ext uri="{FF2B5EF4-FFF2-40B4-BE49-F238E27FC236}">
                  <a16:creationId xmlns:a16="http://schemas.microsoft.com/office/drawing/2014/main" id="{ACC15F65-BF56-B64F-6B45-931636BE20D2}"/>
                </a:ext>
              </a:extLst>
            </p:cNvPr>
            <p:cNvSpPr/>
            <p:nvPr/>
          </p:nvSpPr>
          <p:spPr>
            <a:xfrm>
              <a:off x="1009285" y="5496223"/>
              <a:ext cx="9428677" cy="232081"/>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A3B1057D-1580-7375-4E69-AE453BEE578F}"/>
                </a:ext>
              </a:extLst>
            </p:cNvPr>
            <p:cNvCxnSpPr>
              <a:cxnSpLocks/>
            </p:cNvCxnSpPr>
            <p:nvPr/>
          </p:nvCxnSpPr>
          <p:spPr>
            <a:xfrm>
              <a:off x="2163966"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5540B6-9E4B-18BD-7B07-A4420AC3DDA2}"/>
                </a:ext>
              </a:extLst>
            </p:cNvPr>
            <p:cNvCxnSpPr>
              <a:cxnSpLocks/>
            </p:cNvCxnSpPr>
            <p:nvPr/>
          </p:nvCxnSpPr>
          <p:spPr>
            <a:xfrm>
              <a:off x="5551024"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4F63BC-11A2-7D42-DCBB-9A137111EE4A}"/>
                </a:ext>
              </a:extLst>
            </p:cNvPr>
            <p:cNvCxnSpPr>
              <a:cxnSpLocks/>
            </p:cNvCxnSpPr>
            <p:nvPr/>
          </p:nvCxnSpPr>
          <p:spPr>
            <a:xfrm>
              <a:off x="8845893" y="3803094"/>
              <a:ext cx="0" cy="2071108"/>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FB62C3C-31C4-441F-FB6C-8621AE8C6172}"/>
                </a:ext>
              </a:extLst>
            </p:cNvPr>
            <p:cNvSpPr txBox="1"/>
            <p:nvPr/>
          </p:nvSpPr>
          <p:spPr>
            <a:xfrm>
              <a:off x="593305" y="5689536"/>
              <a:ext cx="1362974" cy="369332"/>
            </a:xfrm>
            <a:prstGeom prst="rect">
              <a:avLst/>
            </a:prstGeom>
            <a:noFill/>
          </p:spPr>
          <p:txBody>
            <a:bodyPr wrap="square" rtlCol="0">
              <a:spAutoFit/>
            </a:bodyPr>
            <a:lstStyle/>
            <a:p>
              <a:pPr algn="ctr"/>
              <a:r>
                <a:rPr lang="en-GB" b="1" dirty="0"/>
                <a:t>Day 1</a:t>
              </a:r>
            </a:p>
          </p:txBody>
        </p:sp>
        <p:sp>
          <p:nvSpPr>
            <p:cNvPr id="19" name="TextBox 18">
              <a:extLst>
                <a:ext uri="{FF2B5EF4-FFF2-40B4-BE49-F238E27FC236}">
                  <a16:creationId xmlns:a16="http://schemas.microsoft.com/office/drawing/2014/main" id="{016C6CBC-D36B-07B0-B01F-4E1F1111CDFF}"/>
                </a:ext>
              </a:extLst>
            </p:cNvPr>
            <p:cNvSpPr txBox="1"/>
            <p:nvPr/>
          </p:nvSpPr>
          <p:spPr>
            <a:xfrm>
              <a:off x="3189778" y="5689536"/>
              <a:ext cx="1362974" cy="369332"/>
            </a:xfrm>
            <a:prstGeom prst="rect">
              <a:avLst/>
            </a:prstGeom>
            <a:noFill/>
          </p:spPr>
          <p:txBody>
            <a:bodyPr wrap="square" rtlCol="0">
              <a:spAutoFit/>
            </a:bodyPr>
            <a:lstStyle/>
            <a:p>
              <a:pPr algn="ctr"/>
              <a:r>
                <a:rPr lang="en-GB" b="1" dirty="0"/>
                <a:t>Day 2</a:t>
              </a:r>
            </a:p>
          </p:txBody>
        </p:sp>
        <p:sp>
          <p:nvSpPr>
            <p:cNvPr id="20" name="TextBox 19">
              <a:extLst>
                <a:ext uri="{FF2B5EF4-FFF2-40B4-BE49-F238E27FC236}">
                  <a16:creationId xmlns:a16="http://schemas.microsoft.com/office/drawing/2014/main" id="{86B923D2-5F56-538E-861D-4F3F0072AF22}"/>
                </a:ext>
              </a:extLst>
            </p:cNvPr>
            <p:cNvSpPr txBox="1"/>
            <p:nvPr/>
          </p:nvSpPr>
          <p:spPr>
            <a:xfrm>
              <a:off x="6504317" y="5689536"/>
              <a:ext cx="1362974" cy="369332"/>
            </a:xfrm>
            <a:prstGeom prst="rect">
              <a:avLst/>
            </a:prstGeom>
            <a:noFill/>
          </p:spPr>
          <p:txBody>
            <a:bodyPr wrap="square" rtlCol="0">
              <a:spAutoFit/>
            </a:bodyPr>
            <a:lstStyle/>
            <a:p>
              <a:pPr algn="ctr"/>
              <a:r>
                <a:rPr lang="en-GB" b="1" dirty="0"/>
                <a:t>Day 3</a:t>
              </a:r>
            </a:p>
          </p:txBody>
        </p:sp>
        <p:sp>
          <p:nvSpPr>
            <p:cNvPr id="21" name="TextBox 20">
              <a:extLst>
                <a:ext uri="{FF2B5EF4-FFF2-40B4-BE49-F238E27FC236}">
                  <a16:creationId xmlns:a16="http://schemas.microsoft.com/office/drawing/2014/main" id="{C9AED621-1543-78B8-D32E-6E4C4EB6D771}"/>
                </a:ext>
              </a:extLst>
            </p:cNvPr>
            <p:cNvSpPr txBox="1"/>
            <p:nvPr/>
          </p:nvSpPr>
          <p:spPr>
            <a:xfrm>
              <a:off x="9412377" y="5689536"/>
              <a:ext cx="1362974" cy="369332"/>
            </a:xfrm>
            <a:prstGeom prst="rect">
              <a:avLst/>
            </a:prstGeom>
            <a:noFill/>
          </p:spPr>
          <p:txBody>
            <a:bodyPr wrap="square" rtlCol="0">
              <a:spAutoFit/>
            </a:bodyPr>
            <a:lstStyle/>
            <a:p>
              <a:pPr algn="ctr"/>
              <a:r>
                <a:rPr lang="en-GB" b="1" dirty="0"/>
                <a:t>Day 4</a:t>
              </a:r>
            </a:p>
          </p:txBody>
        </p:sp>
        <p:sp>
          <p:nvSpPr>
            <p:cNvPr id="22" name="TextBox 21">
              <a:extLst>
                <a:ext uri="{FF2B5EF4-FFF2-40B4-BE49-F238E27FC236}">
                  <a16:creationId xmlns:a16="http://schemas.microsoft.com/office/drawing/2014/main" id="{DCD0C168-F0EB-BE3F-0AA7-39E41B6F144E}"/>
                </a:ext>
              </a:extLst>
            </p:cNvPr>
            <p:cNvSpPr txBox="1"/>
            <p:nvPr/>
          </p:nvSpPr>
          <p:spPr>
            <a:xfrm>
              <a:off x="2653122" y="3935249"/>
              <a:ext cx="1899630" cy="369332"/>
            </a:xfrm>
            <a:prstGeom prst="rect">
              <a:avLst/>
            </a:prstGeom>
            <a:noFill/>
          </p:spPr>
          <p:txBody>
            <a:bodyPr wrap="square" rtlCol="0">
              <a:spAutoFit/>
            </a:bodyPr>
            <a:lstStyle/>
            <a:p>
              <a:pPr algn="ctr"/>
              <a:r>
                <a:rPr lang="en-GB" b="1" dirty="0">
                  <a:solidFill>
                    <a:schemeClr val="bg1"/>
                  </a:solidFill>
                </a:rPr>
                <a:t>LONG-LOOP</a:t>
              </a:r>
            </a:p>
          </p:txBody>
        </p:sp>
        <p:sp>
          <p:nvSpPr>
            <p:cNvPr id="23" name="TextBox 22">
              <a:extLst>
                <a:ext uri="{FF2B5EF4-FFF2-40B4-BE49-F238E27FC236}">
                  <a16:creationId xmlns:a16="http://schemas.microsoft.com/office/drawing/2014/main" id="{06772A2E-CA04-6736-5629-EA52B16EDD74}"/>
                </a:ext>
              </a:extLst>
            </p:cNvPr>
            <p:cNvSpPr txBox="1"/>
            <p:nvPr/>
          </p:nvSpPr>
          <p:spPr>
            <a:xfrm>
              <a:off x="996747"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24" name="TextBox 23">
              <a:extLst>
                <a:ext uri="{FF2B5EF4-FFF2-40B4-BE49-F238E27FC236}">
                  <a16:creationId xmlns:a16="http://schemas.microsoft.com/office/drawing/2014/main" id="{CB77971D-AA76-BFA4-1522-3425D72AEC6B}"/>
                </a:ext>
              </a:extLst>
            </p:cNvPr>
            <p:cNvSpPr txBox="1"/>
            <p:nvPr/>
          </p:nvSpPr>
          <p:spPr>
            <a:xfrm>
              <a:off x="880855"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sp>
          <p:nvSpPr>
            <p:cNvPr id="25" name="TextBox 24">
              <a:extLst>
                <a:ext uri="{FF2B5EF4-FFF2-40B4-BE49-F238E27FC236}">
                  <a16:creationId xmlns:a16="http://schemas.microsoft.com/office/drawing/2014/main" id="{912C7779-1429-FC25-5E5A-D4C7B3FF055F}"/>
                </a:ext>
              </a:extLst>
            </p:cNvPr>
            <p:cNvSpPr txBox="1"/>
            <p:nvPr/>
          </p:nvSpPr>
          <p:spPr>
            <a:xfrm>
              <a:off x="4316436"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26" name="TextBox 25">
              <a:extLst>
                <a:ext uri="{FF2B5EF4-FFF2-40B4-BE49-F238E27FC236}">
                  <a16:creationId xmlns:a16="http://schemas.microsoft.com/office/drawing/2014/main" id="{906A9A65-AA43-77A9-6A5B-B8EA95ED62E8}"/>
                </a:ext>
              </a:extLst>
            </p:cNvPr>
            <p:cNvSpPr txBox="1"/>
            <p:nvPr/>
          </p:nvSpPr>
          <p:spPr>
            <a:xfrm>
              <a:off x="4200544"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sp>
          <p:nvSpPr>
            <p:cNvPr id="27" name="TextBox 26">
              <a:extLst>
                <a:ext uri="{FF2B5EF4-FFF2-40B4-BE49-F238E27FC236}">
                  <a16:creationId xmlns:a16="http://schemas.microsoft.com/office/drawing/2014/main" id="{7AA64E4A-34E7-CD71-713F-3A8B9C7E0D25}"/>
                </a:ext>
              </a:extLst>
            </p:cNvPr>
            <p:cNvSpPr txBox="1"/>
            <p:nvPr/>
          </p:nvSpPr>
          <p:spPr>
            <a:xfrm>
              <a:off x="7655111"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28" name="TextBox 27">
              <a:extLst>
                <a:ext uri="{FF2B5EF4-FFF2-40B4-BE49-F238E27FC236}">
                  <a16:creationId xmlns:a16="http://schemas.microsoft.com/office/drawing/2014/main" id="{726B9D8C-0940-5FF3-BCE6-FA008BD14392}"/>
                </a:ext>
              </a:extLst>
            </p:cNvPr>
            <p:cNvSpPr txBox="1"/>
            <p:nvPr/>
          </p:nvSpPr>
          <p:spPr>
            <a:xfrm>
              <a:off x="7539219"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grpSp>
    </p:spTree>
    <p:extLst>
      <p:ext uri="{BB962C8B-B14F-4D97-AF65-F5344CB8AC3E}">
        <p14:creationId xmlns:p14="http://schemas.microsoft.com/office/powerpoint/2010/main" val="1455240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Questions</a:t>
            </a:r>
          </a:p>
        </p:txBody>
      </p:sp>
    </p:spTree>
    <p:extLst>
      <p:ext uri="{BB962C8B-B14F-4D97-AF65-F5344CB8AC3E}">
        <p14:creationId xmlns:p14="http://schemas.microsoft.com/office/powerpoint/2010/main" val="305525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Contents</a:t>
            </a:r>
          </a:p>
        </p:txBody>
      </p:sp>
      <p:sp>
        <p:nvSpPr>
          <p:cNvPr id="7" name="Content Placeholder 6"/>
          <p:cNvSpPr>
            <a:spLocks noGrp="1"/>
          </p:cNvSpPr>
          <p:nvPr>
            <p:ph sz="quarter" idx="11"/>
          </p:nvPr>
        </p:nvSpPr>
        <p:spPr>
          <a:xfrm>
            <a:off x="241400" y="1536699"/>
            <a:ext cx="5854600" cy="4232275"/>
          </a:xfrm>
        </p:spPr>
        <p:txBody>
          <a:bodyPr numCol="1"/>
          <a:lstStyle/>
          <a:p>
            <a:pPr>
              <a:lnSpc>
                <a:spcPct val="150000"/>
              </a:lnSpc>
            </a:pPr>
            <a:r>
              <a:rPr lang="en-GB" b="1" dirty="0"/>
              <a:t>The Peer EW Threat</a:t>
            </a:r>
          </a:p>
          <a:p>
            <a:pPr>
              <a:lnSpc>
                <a:spcPct val="150000"/>
              </a:lnSpc>
            </a:pPr>
            <a:r>
              <a:rPr lang="en-GB" b="1" dirty="0"/>
              <a:t>Data Capture &amp; Analysis</a:t>
            </a:r>
          </a:p>
          <a:p>
            <a:pPr>
              <a:lnSpc>
                <a:spcPct val="150000"/>
              </a:lnSpc>
            </a:pPr>
            <a:r>
              <a:rPr lang="en-GB" b="1" dirty="0"/>
              <a:t>Example Analysis Loops</a:t>
            </a:r>
          </a:p>
          <a:p>
            <a:pPr>
              <a:lnSpc>
                <a:spcPct val="150000"/>
              </a:lnSpc>
            </a:pPr>
            <a:r>
              <a:rPr lang="en-GB" b="1" dirty="0"/>
              <a:t>Summary</a:t>
            </a:r>
          </a:p>
          <a:p>
            <a:pPr>
              <a:lnSpc>
                <a:spcPct val="150000"/>
              </a:lnSpc>
            </a:pPr>
            <a:r>
              <a:rPr lang="en-GB" b="1" dirty="0"/>
              <a:t>Questions</a:t>
            </a:r>
          </a:p>
        </p:txBody>
      </p:sp>
      <p:pic>
        <p:nvPicPr>
          <p:cNvPr id="4" name="Picture 3">
            <a:extLst>
              <a:ext uri="{FF2B5EF4-FFF2-40B4-BE49-F238E27FC236}">
                <a16:creationId xmlns:a16="http://schemas.microsoft.com/office/drawing/2014/main" id="{46007CB3-0389-48DC-A189-BEAFB433AD0B}"/>
              </a:ext>
            </a:extLst>
          </p:cNvPr>
          <p:cNvPicPr>
            <a:picLocks noChangeAspect="1"/>
          </p:cNvPicPr>
          <p:nvPr/>
        </p:nvPicPr>
        <p:blipFill>
          <a:blip r:embed="rId2"/>
          <a:stretch>
            <a:fillRect/>
          </a:stretch>
        </p:blipFill>
        <p:spPr>
          <a:xfrm>
            <a:off x="6519635" y="1272281"/>
            <a:ext cx="5005250" cy="4572396"/>
          </a:xfrm>
          <a:prstGeom prst="rect">
            <a:avLst/>
          </a:prstGeom>
          <a:ln>
            <a:noFill/>
          </a:ln>
          <a:effectLst>
            <a:softEdge rad="112500"/>
          </a:effectLst>
        </p:spPr>
      </p:pic>
    </p:spTree>
    <p:extLst>
      <p:ext uri="{BB962C8B-B14F-4D97-AF65-F5344CB8AC3E}">
        <p14:creationId xmlns:p14="http://schemas.microsoft.com/office/powerpoint/2010/main" val="188903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A511E3-730E-4BD7-BE91-7A14320C5481}"/>
              </a:ext>
            </a:extLst>
          </p:cNvPr>
          <p:cNvSpPr>
            <a:spLocks noGrp="1"/>
          </p:cNvSpPr>
          <p:nvPr>
            <p:ph type="ctrTitle"/>
          </p:nvPr>
        </p:nvSpPr>
        <p:spPr/>
        <p:txBody>
          <a:bodyPr/>
          <a:lstStyle/>
          <a:p>
            <a:r>
              <a:rPr lang="en-GB" dirty="0"/>
              <a:t>Contact Details</a:t>
            </a:r>
          </a:p>
        </p:txBody>
      </p:sp>
      <p:sp>
        <p:nvSpPr>
          <p:cNvPr id="5" name="Rectangle 4">
            <a:extLst>
              <a:ext uri="{FF2B5EF4-FFF2-40B4-BE49-F238E27FC236}">
                <a16:creationId xmlns:a16="http://schemas.microsoft.com/office/drawing/2014/main" id="{EDA37263-3A95-48EC-A3DC-4C5DF8CD496D}"/>
              </a:ext>
            </a:extLst>
          </p:cNvPr>
          <p:cNvSpPr/>
          <p:nvPr/>
        </p:nvSpPr>
        <p:spPr>
          <a:xfrm>
            <a:off x="5335125" y="2536447"/>
            <a:ext cx="6258596" cy="1785104"/>
          </a:xfrm>
          <a:prstGeom prst="rect">
            <a:avLst/>
          </a:prstGeom>
        </p:spPr>
        <p:txBody>
          <a:bodyPr wrap="square" anchor="ctr">
            <a:spAutoFit/>
          </a:bodyPr>
          <a:lstStyle/>
          <a:p>
            <a:pPr>
              <a:spcAft>
                <a:spcPts val="0"/>
              </a:spcAft>
            </a:pPr>
            <a:r>
              <a:rPr lang="en-US" sz="2000" b="1" dirty="0">
                <a:solidFill>
                  <a:srgbClr val="165788"/>
                </a:solidFill>
                <a:ea typeface="Times New Roman" panose="02020603050405020304" pitchFamily="18" charset="0"/>
                <a:cs typeface="Arial" panose="020B0604020202020204" pitchFamily="34" charset="0"/>
              </a:rPr>
              <a:t>Adam Beckett </a:t>
            </a:r>
            <a:r>
              <a:rPr lang="en-US" sz="2000" dirty="0">
                <a:solidFill>
                  <a:srgbClr val="165788"/>
                </a:solidFill>
                <a:ea typeface="Times New Roman" panose="02020603050405020304" pitchFamily="18" charset="0"/>
                <a:cs typeface="Arial" panose="020B0604020202020204" pitchFamily="34" charset="0"/>
              </a:rPr>
              <a:t>MSc</a:t>
            </a:r>
            <a:endParaRPr lang="en-GB" dirty="0">
              <a:ea typeface="Calibri" panose="020F0502020204030204" pitchFamily="34" charset="0"/>
              <a:cs typeface="Arial" panose="020B0604020202020204" pitchFamily="34" charset="0"/>
            </a:endParaRPr>
          </a:p>
          <a:p>
            <a:pPr>
              <a:spcAft>
                <a:spcPts val="0"/>
              </a:spcAft>
            </a:pPr>
            <a:r>
              <a:rPr lang="en-US" dirty="0">
                <a:solidFill>
                  <a:srgbClr val="1F4E79"/>
                </a:solidFill>
                <a:ea typeface="Times New Roman" panose="02020603050405020304" pitchFamily="18" charset="0"/>
                <a:cs typeface="Arial" panose="020B0604020202020204" pitchFamily="34" charset="0"/>
              </a:rPr>
              <a:t>Senior Consultant</a:t>
            </a:r>
            <a:endParaRPr lang="en-GB" dirty="0">
              <a:ea typeface="Calibri" panose="020F0502020204030204" pitchFamily="34" charset="0"/>
              <a:cs typeface="Arial" panose="020B0604020202020204" pitchFamily="34" charset="0"/>
            </a:endParaRPr>
          </a:p>
          <a:p>
            <a:pPr>
              <a:spcAft>
                <a:spcPts val="0"/>
              </a:spcAft>
            </a:pPr>
            <a:r>
              <a:rPr lang="en-US" dirty="0">
                <a:solidFill>
                  <a:srgbClr val="1F497D"/>
                </a:solidFill>
                <a:ea typeface="Times New Roman" panose="02020603050405020304" pitchFamily="18" charset="0"/>
                <a:cs typeface="Arial" panose="020B0604020202020204" pitchFamily="34" charset="0"/>
              </a:rPr>
              <a:t>­­</a:t>
            </a:r>
            <a:endParaRPr lang="en-GB" dirty="0">
              <a:ea typeface="Calibri" panose="020F0502020204030204" pitchFamily="34" charset="0"/>
              <a:cs typeface="Arial" panose="020B0604020202020204" pitchFamily="34" charset="0"/>
            </a:endParaRPr>
          </a:p>
          <a:p>
            <a:pPr>
              <a:spcAft>
                <a:spcPts val="0"/>
              </a:spcAft>
            </a:pPr>
            <a:r>
              <a:rPr lang="en-US" b="1" dirty="0">
                <a:solidFill>
                  <a:srgbClr val="196092"/>
                </a:solidFill>
                <a:ea typeface="Times New Roman" panose="02020603050405020304" pitchFamily="18" charset="0"/>
                <a:cs typeface="Arial" panose="020B0604020202020204" pitchFamily="34" charset="0"/>
              </a:rPr>
              <a:t>Phone</a:t>
            </a:r>
            <a:r>
              <a:rPr lang="en-US" dirty="0">
                <a:solidFill>
                  <a:srgbClr val="196092"/>
                </a:solidFill>
                <a:ea typeface="Times New Roman" panose="02020603050405020304" pitchFamily="18" charset="0"/>
                <a:cs typeface="Arial" panose="020B0604020202020204" pitchFamily="34" charset="0"/>
              </a:rPr>
              <a:t> </a:t>
            </a:r>
            <a:r>
              <a:rPr lang="en-US" dirty="0">
                <a:solidFill>
                  <a:srgbClr val="1F4E79"/>
                </a:solidFill>
                <a:ea typeface="Times New Roman" panose="02020603050405020304" pitchFamily="18" charset="0"/>
                <a:cs typeface="Arial" panose="020B0604020202020204" pitchFamily="34" charset="0"/>
              </a:rPr>
              <a:t>+44 (0)1794 833677    </a:t>
            </a:r>
            <a:r>
              <a:rPr lang="en-US" b="1" dirty="0">
                <a:solidFill>
                  <a:srgbClr val="196092"/>
                </a:solidFill>
                <a:ea typeface="Times New Roman" panose="02020603050405020304" pitchFamily="18" charset="0"/>
                <a:cs typeface="Arial" panose="020B0604020202020204" pitchFamily="34" charset="0"/>
              </a:rPr>
              <a:t>Mobile</a:t>
            </a:r>
            <a:r>
              <a:rPr lang="en-US" dirty="0">
                <a:solidFill>
                  <a:srgbClr val="196092"/>
                </a:solidFill>
                <a:ea typeface="Times New Roman" panose="02020603050405020304" pitchFamily="18" charset="0"/>
                <a:cs typeface="Arial" panose="020B0604020202020204" pitchFamily="34" charset="0"/>
              </a:rPr>
              <a:t> </a:t>
            </a:r>
            <a:r>
              <a:rPr lang="en-US" dirty="0">
                <a:solidFill>
                  <a:srgbClr val="1F4E79"/>
                </a:solidFill>
                <a:ea typeface="Times New Roman" panose="02020603050405020304" pitchFamily="18" charset="0"/>
                <a:cs typeface="Arial" panose="020B0604020202020204" pitchFamily="34" charset="0"/>
              </a:rPr>
              <a:t>+44 (0)7511 050274</a:t>
            </a:r>
            <a:endParaRPr lang="en-GB" dirty="0">
              <a:ea typeface="Calibri" panose="020F0502020204030204" pitchFamily="34" charset="0"/>
              <a:cs typeface="Arial" panose="020B0604020202020204" pitchFamily="34" charset="0"/>
            </a:endParaRPr>
          </a:p>
          <a:p>
            <a:pPr>
              <a:spcAft>
                <a:spcPts val="0"/>
              </a:spcAft>
            </a:pPr>
            <a:r>
              <a:rPr lang="en-US" dirty="0">
                <a:solidFill>
                  <a:srgbClr val="1F4E79"/>
                </a:solidFill>
                <a:ea typeface="Times New Roman" panose="02020603050405020304" pitchFamily="18" charset="0"/>
                <a:cs typeface="Arial" panose="020B0604020202020204" pitchFamily="34" charset="0"/>
              </a:rPr>
              <a:t>Official Email: </a:t>
            </a:r>
            <a:r>
              <a:rPr lang="en-US" u="sng" dirty="0">
                <a:solidFill>
                  <a:srgbClr val="1F4E79"/>
                </a:solidFill>
                <a:ea typeface="Times New Roman" panose="02020603050405020304" pitchFamily="18" charset="0"/>
                <a:cs typeface="Arial" panose="020B0604020202020204" pitchFamily="34" charset="0"/>
                <a:hlinkClick r:id="rId2"/>
              </a:rPr>
              <a:t>adam.beckett@roke.co.uk</a:t>
            </a:r>
            <a:endParaRPr lang="en-GB" dirty="0">
              <a:ea typeface="Calibri" panose="020F0502020204030204" pitchFamily="34" charset="0"/>
              <a:cs typeface="Arial" panose="020B0604020202020204" pitchFamily="34" charset="0"/>
            </a:endParaRPr>
          </a:p>
          <a:p>
            <a:pPr>
              <a:spcAft>
                <a:spcPts val="0"/>
              </a:spcAft>
            </a:pPr>
            <a:r>
              <a:rPr lang="en-US" dirty="0">
                <a:solidFill>
                  <a:srgbClr val="1F4E79"/>
                </a:solidFill>
                <a:ea typeface="Times New Roman" panose="02020603050405020304" pitchFamily="18" charset="0"/>
                <a:cs typeface="Arial" panose="020B0604020202020204" pitchFamily="34" charset="0"/>
              </a:rPr>
              <a:t>O-S Email: </a:t>
            </a:r>
            <a:r>
              <a:rPr lang="en-US" dirty="0">
                <a:solidFill>
                  <a:srgbClr val="1F4E79"/>
                </a:solidFill>
                <a:ea typeface="Times New Roman" panose="02020603050405020304" pitchFamily="18" charset="0"/>
                <a:cs typeface="Arial" panose="020B0604020202020204" pitchFamily="34" charset="0"/>
                <a:hlinkClick r:id="rId3"/>
              </a:rPr>
              <a:t>adam.beckett@roke.r.mil.uk</a:t>
            </a:r>
            <a:r>
              <a:rPr lang="en-US" u="sng" dirty="0">
                <a:solidFill>
                  <a:srgbClr val="1F4E79"/>
                </a:solidFill>
                <a:ea typeface="Times New Roman" panose="02020603050405020304" pitchFamily="18" charset="0"/>
                <a:cs typeface="Arial" panose="020B0604020202020204" pitchFamily="34" charset="0"/>
              </a:rPr>
              <a:t> </a:t>
            </a:r>
            <a:endParaRPr lang="en-GB" dirty="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C0B2E9B-DCB0-4614-A3FA-658ABE2360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2902" y="2932009"/>
            <a:ext cx="2554127" cy="993981"/>
          </a:xfrm>
          <a:prstGeom prst="rect">
            <a:avLst/>
          </a:prstGeom>
        </p:spPr>
      </p:pic>
    </p:spTree>
    <p:extLst>
      <p:ext uri="{BB962C8B-B14F-4D97-AF65-F5344CB8AC3E}">
        <p14:creationId xmlns:p14="http://schemas.microsoft.com/office/powerpoint/2010/main" val="195184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GB" dirty="0"/>
              <a:t>Abstract</a:t>
            </a:r>
          </a:p>
        </p:txBody>
      </p:sp>
      <p:sp>
        <p:nvSpPr>
          <p:cNvPr id="12" name="Content Placeholder 11"/>
          <p:cNvSpPr>
            <a:spLocks noGrp="1"/>
          </p:cNvSpPr>
          <p:nvPr>
            <p:ph sz="quarter" idx="11"/>
          </p:nvPr>
        </p:nvSpPr>
        <p:spPr>
          <a:xfrm>
            <a:off x="815229" y="1536699"/>
            <a:ext cx="10136177" cy="4232275"/>
          </a:xfrm>
        </p:spPr>
        <p:txBody>
          <a:bodyPr numCol="1"/>
          <a:lstStyle/>
          <a:p>
            <a:pPr marL="0" indent="0">
              <a:lnSpc>
                <a:spcPct val="100000"/>
              </a:lnSpc>
              <a:buNone/>
            </a:pPr>
            <a:r>
              <a:rPr lang="en-GB" dirty="0" err="1"/>
              <a:t>Roke</a:t>
            </a:r>
            <a:r>
              <a:rPr lang="en-GB" dirty="0"/>
              <a:t> is currently supplying Electronic Warfare capabilities as part of a suite to Collective Training Group (CTG) to capture, assess and manage UK Army visual, thermal, and electronic signatures. These capabilities assess the physical and electronic appearance of Force Elements from the perspective of peer/peer+ adversaries to provide a more realistic training experience. This presentation will show how data from EW sensors reveals identifiable patterns in the emissions generated by tactical land radios, and how our resulting short-loop analysis fed to the exercise’s Training Audience and Opposing Force allows near real-time actioning and exploitation of this data. The presentation will also highlight (within classification limits) insights derived from a growing collection of experimentally validated recommendations to enhance the survivability of Command Posts.</a:t>
            </a:r>
          </a:p>
        </p:txBody>
      </p:sp>
    </p:spTree>
    <p:extLst>
      <p:ext uri="{BB962C8B-B14F-4D97-AF65-F5344CB8AC3E}">
        <p14:creationId xmlns:p14="http://schemas.microsoft.com/office/powerpoint/2010/main" val="38718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48AFDD-9C61-4A08-B845-438EDDBC2E4B}"/>
              </a:ext>
            </a:extLst>
          </p:cNvPr>
          <p:cNvSpPr>
            <a:spLocks noGrp="1"/>
          </p:cNvSpPr>
          <p:nvPr>
            <p:ph type="body" sz="quarter" idx="10"/>
          </p:nvPr>
        </p:nvSpPr>
        <p:spPr/>
        <p:txBody>
          <a:bodyPr/>
          <a:lstStyle/>
          <a:p>
            <a:r>
              <a:rPr lang="en-GB" dirty="0"/>
              <a:t>The Peer EW Threat</a:t>
            </a:r>
          </a:p>
        </p:txBody>
      </p:sp>
    </p:spTree>
    <p:extLst>
      <p:ext uri="{BB962C8B-B14F-4D97-AF65-F5344CB8AC3E}">
        <p14:creationId xmlns:p14="http://schemas.microsoft.com/office/powerpoint/2010/main" val="103412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A132-5EA8-4FA4-A292-4A84DD26A889}"/>
              </a:ext>
            </a:extLst>
          </p:cNvPr>
          <p:cNvSpPr>
            <a:spLocks noGrp="1"/>
          </p:cNvSpPr>
          <p:nvPr>
            <p:ph type="ctrTitle"/>
          </p:nvPr>
        </p:nvSpPr>
        <p:spPr>
          <a:xfrm>
            <a:off x="241751" y="865293"/>
            <a:ext cx="11283134" cy="435563"/>
          </a:xfrm>
        </p:spPr>
        <p:txBody>
          <a:bodyPr/>
          <a:lstStyle/>
          <a:p>
            <a:r>
              <a:rPr lang="en-GB" dirty="0"/>
              <a:t>The Peer EW Threat</a:t>
            </a:r>
          </a:p>
        </p:txBody>
      </p:sp>
      <p:sp>
        <p:nvSpPr>
          <p:cNvPr id="6" name="Content Placeholder 1">
            <a:extLst>
              <a:ext uri="{FF2B5EF4-FFF2-40B4-BE49-F238E27FC236}">
                <a16:creationId xmlns:a16="http://schemas.microsoft.com/office/drawing/2014/main" id="{01A3A887-BF80-4A1D-8328-98485825611B}"/>
              </a:ext>
            </a:extLst>
          </p:cNvPr>
          <p:cNvSpPr txBox="1">
            <a:spLocks/>
          </p:cNvSpPr>
          <p:nvPr/>
        </p:nvSpPr>
        <p:spPr>
          <a:xfrm>
            <a:off x="434949" y="1300856"/>
            <a:ext cx="4792566" cy="5074910"/>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600" dirty="0">
                <a:latin typeface="+mj-lt"/>
              </a:rPr>
              <a:t>In the last 10+ years, peer(+) adversaries have invested heavily in Electronic Warfare (EW) capability designed to counter US &amp; NATO information superiority.</a:t>
            </a:r>
          </a:p>
          <a:p>
            <a:pPr marL="0" indent="0">
              <a:lnSpc>
                <a:spcPct val="100000"/>
              </a:lnSpc>
              <a:buNone/>
            </a:pPr>
            <a:r>
              <a:rPr lang="en-US" sz="1600" dirty="0">
                <a:latin typeface="+mj-lt"/>
              </a:rPr>
              <a:t>They can use their layered EW assets to DRILE:</a:t>
            </a:r>
          </a:p>
          <a:p>
            <a:pPr marL="285750" indent="-285750">
              <a:lnSpc>
                <a:spcPct val="100000"/>
              </a:lnSpc>
            </a:pPr>
            <a:r>
              <a:rPr lang="en-US" sz="1600" b="1" dirty="0">
                <a:latin typeface="+mj-lt"/>
              </a:rPr>
              <a:t>Detect </a:t>
            </a:r>
            <a:r>
              <a:rPr lang="en-US" sz="1600" dirty="0">
                <a:latin typeface="+mj-lt"/>
              </a:rPr>
              <a:t>presence of Radio Frequency (RF) emissions of interest.</a:t>
            </a:r>
          </a:p>
          <a:p>
            <a:pPr marL="285750" indent="-285750">
              <a:lnSpc>
                <a:spcPct val="100000"/>
              </a:lnSpc>
            </a:pPr>
            <a:r>
              <a:rPr lang="en-US" sz="1600" b="1" dirty="0" err="1">
                <a:latin typeface="+mj-lt"/>
              </a:rPr>
              <a:t>Recognise</a:t>
            </a:r>
            <a:r>
              <a:rPr lang="en-US" sz="1600" b="1" dirty="0">
                <a:latin typeface="+mj-lt"/>
              </a:rPr>
              <a:t> </a:t>
            </a:r>
            <a:r>
              <a:rPr lang="en-US" sz="1600" dirty="0">
                <a:latin typeface="+mj-lt"/>
              </a:rPr>
              <a:t>radio systems that generate detected emissions.</a:t>
            </a:r>
          </a:p>
          <a:p>
            <a:pPr marL="285750" indent="-285750">
              <a:lnSpc>
                <a:spcPct val="100000"/>
              </a:lnSpc>
            </a:pPr>
            <a:r>
              <a:rPr lang="en-US" sz="1600" b="1" dirty="0">
                <a:latin typeface="+mj-lt"/>
              </a:rPr>
              <a:t>Identify </a:t>
            </a:r>
            <a:r>
              <a:rPr lang="en-US" sz="1600" dirty="0">
                <a:latin typeface="+mj-lt"/>
              </a:rPr>
              <a:t>the</a:t>
            </a:r>
            <a:r>
              <a:rPr lang="en-US" sz="1600" b="1" dirty="0">
                <a:latin typeface="+mj-lt"/>
              </a:rPr>
              <a:t> </a:t>
            </a:r>
            <a:r>
              <a:rPr lang="en-US" sz="1600" dirty="0">
                <a:latin typeface="+mj-lt"/>
              </a:rPr>
              <a:t>Force Element (FE) that operates these radios.</a:t>
            </a:r>
          </a:p>
          <a:p>
            <a:pPr marL="285750" indent="-285750">
              <a:lnSpc>
                <a:spcPct val="100000"/>
              </a:lnSpc>
            </a:pPr>
            <a:r>
              <a:rPr lang="en-US" sz="1600" b="1" dirty="0">
                <a:latin typeface="+mj-lt"/>
              </a:rPr>
              <a:t>Locate </a:t>
            </a:r>
            <a:r>
              <a:rPr lang="en-US" sz="1600" dirty="0">
                <a:latin typeface="+mj-lt"/>
              </a:rPr>
              <a:t>these FEs in tactically relevant times and with sufficient accuracy.</a:t>
            </a:r>
          </a:p>
          <a:p>
            <a:pPr marL="285750" indent="-285750">
              <a:lnSpc>
                <a:spcPct val="100000"/>
              </a:lnSpc>
            </a:pPr>
            <a:r>
              <a:rPr lang="en-US" sz="1600" b="1" dirty="0">
                <a:latin typeface="+mj-lt"/>
              </a:rPr>
              <a:t>Exploit:</a:t>
            </a:r>
            <a:r>
              <a:rPr lang="en-US" sz="1600" dirty="0">
                <a:latin typeface="+mj-lt"/>
              </a:rPr>
              <a:t> By cueing other Intelligence, Surveillance, and Reconnaissance (ISR) assets, jamming, or Fires.</a:t>
            </a:r>
          </a:p>
        </p:txBody>
      </p:sp>
      <p:grpSp>
        <p:nvGrpSpPr>
          <p:cNvPr id="4" name="Group 3">
            <a:extLst>
              <a:ext uri="{FF2B5EF4-FFF2-40B4-BE49-F238E27FC236}">
                <a16:creationId xmlns:a16="http://schemas.microsoft.com/office/drawing/2014/main" id="{2767A971-F3F5-472D-8705-77787BA4E023}"/>
              </a:ext>
            </a:extLst>
          </p:cNvPr>
          <p:cNvGrpSpPr/>
          <p:nvPr/>
        </p:nvGrpSpPr>
        <p:grpSpPr>
          <a:xfrm>
            <a:off x="7792077" y="1933354"/>
            <a:ext cx="1904577" cy="3711666"/>
            <a:chOff x="7388455" y="1933354"/>
            <a:chExt cx="1904577" cy="3711666"/>
          </a:xfrm>
        </p:grpSpPr>
        <p:pic>
          <p:nvPicPr>
            <p:cNvPr id="21" name="Picture 4" descr="Image result for infauna EW system">
              <a:extLst>
                <a:ext uri="{FF2B5EF4-FFF2-40B4-BE49-F238E27FC236}">
                  <a16:creationId xmlns:a16="http://schemas.microsoft.com/office/drawing/2014/main" id="{674B371C-32CF-433C-AD3E-19E06F37B6A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7455231" y="2910638"/>
              <a:ext cx="711355" cy="5139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8" descr="Image result for leer 2 EW system">
              <a:extLst>
                <a:ext uri="{FF2B5EF4-FFF2-40B4-BE49-F238E27FC236}">
                  <a16:creationId xmlns:a16="http://schemas.microsoft.com/office/drawing/2014/main" id="{16047F00-E139-43A8-973C-2BFF6313B51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5232" y="3626519"/>
              <a:ext cx="711355" cy="10976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4" descr="Image result for R330 EW system">
              <a:extLst>
                <a:ext uri="{FF2B5EF4-FFF2-40B4-BE49-F238E27FC236}">
                  <a16:creationId xmlns:a16="http://schemas.microsoft.com/office/drawing/2014/main" id="{3D41AA08-F71B-4587-AE43-5AFCA4D7910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396567" y="2910638"/>
              <a:ext cx="845241" cy="18135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ounded Rectangle 12">
              <a:extLst>
                <a:ext uri="{FF2B5EF4-FFF2-40B4-BE49-F238E27FC236}">
                  <a16:creationId xmlns:a16="http://schemas.microsoft.com/office/drawing/2014/main" id="{BA724C1E-6466-4C30-8398-E1CFCCCCE113}"/>
                </a:ext>
              </a:extLst>
            </p:cNvPr>
            <p:cNvSpPr/>
            <p:nvPr/>
          </p:nvSpPr>
          <p:spPr>
            <a:xfrm>
              <a:off x="7388455" y="1933354"/>
              <a:ext cx="1904577" cy="3711666"/>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1400" b="1" dirty="0">
                  <a:solidFill>
                    <a:srgbClr val="FF0000"/>
                  </a:solidFill>
                  <a:latin typeface="Arial" panose="020B0604020202020204" pitchFamily="34" charset="0"/>
                  <a:cs typeface="Arial" panose="020B0604020202020204" pitchFamily="34" charset="0"/>
                </a:rPr>
                <a:t>Detect, Recognise, Identify, Locate</a:t>
              </a:r>
            </a:p>
          </p:txBody>
        </p:sp>
        <p:sp>
          <p:nvSpPr>
            <p:cNvPr id="29" name="TextBox 28">
              <a:extLst>
                <a:ext uri="{FF2B5EF4-FFF2-40B4-BE49-F238E27FC236}">
                  <a16:creationId xmlns:a16="http://schemas.microsoft.com/office/drawing/2014/main" id="{75E34CD4-E0A5-495C-A3B6-CFBCE2EEF3B8}"/>
                </a:ext>
              </a:extLst>
            </p:cNvPr>
            <p:cNvSpPr txBox="1"/>
            <p:nvPr/>
          </p:nvSpPr>
          <p:spPr>
            <a:xfrm>
              <a:off x="7673607" y="2062844"/>
              <a:ext cx="1388275" cy="523220"/>
            </a:xfrm>
            <a:prstGeom prst="rect">
              <a:avLst/>
            </a:prstGeom>
            <a:noFill/>
          </p:spPr>
          <p:txBody>
            <a:bodyPr wrap="square" rtlCol="0">
              <a:spAutoFit/>
            </a:bodyPr>
            <a:lstStyle/>
            <a:p>
              <a:pPr algn="ctr"/>
              <a:r>
                <a:rPr lang="en-GB" sz="1400" b="1" dirty="0">
                  <a:solidFill>
                    <a:srgbClr val="FF0000"/>
                  </a:solidFill>
                  <a:latin typeface="Arial" panose="020B0604020202020204" pitchFamily="34" charset="0"/>
                  <a:cs typeface="Arial" panose="020B0604020202020204" pitchFamily="34" charset="0"/>
                </a:rPr>
                <a:t>Electronic </a:t>
              </a:r>
            </a:p>
            <a:p>
              <a:pPr algn="ctr"/>
              <a:r>
                <a:rPr lang="en-GB" sz="1400" b="1" dirty="0">
                  <a:solidFill>
                    <a:srgbClr val="FF0000"/>
                  </a:solidFill>
                  <a:latin typeface="Arial" panose="020B0604020202020204" pitchFamily="34" charset="0"/>
                  <a:cs typeface="Arial" panose="020B0604020202020204" pitchFamily="34" charset="0"/>
                </a:rPr>
                <a:t>Sensing (ES)</a:t>
              </a:r>
              <a:endParaRPr lang="en-GB" b="1" dirty="0">
                <a:solidFill>
                  <a:srgbClr val="FF000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C3B281C3-6C47-46A2-8099-8E563F54288F}"/>
              </a:ext>
            </a:extLst>
          </p:cNvPr>
          <p:cNvGrpSpPr/>
          <p:nvPr/>
        </p:nvGrpSpPr>
        <p:grpSpPr>
          <a:xfrm>
            <a:off x="10147881" y="1933354"/>
            <a:ext cx="1728379" cy="3711666"/>
            <a:chOff x="10000200" y="1933354"/>
            <a:chExt cx="1728379" cy="3711666"/>
          </a:xfrm>
        </p:grpSpPr>
        <p:sp>
          <p:nvSpPr>
            <p:cNvPr id="19" name="Rounded Rectangle 13">
              <a:extLst>
                <a:ext uri="{FF2B5EF4-FFF2-40B4-BE49-F238E27FC236}">
                  <a16:creationId xmlns:a16="http://schemas.microsoft.com/office/drawing/2014/main" id="{817AE15A-372D-40F2-BF98-0F27398F6A1A}"/>
                </a:ext>
              </a:extLst>
            </p:cNvPr>
            <p:cNvSpPr/>
            <p:nvPr/>
          </p:nvSpPr>
          <p:spPr>
            <a:xfrm>
              <a:off x="10000200" y="1933354"/>
              <a:ext cx="1728379" cy="3711666"/>
            </a:xfrm>
            <a:prstGeom prst="round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400" b="1" dirty="0">
                  <a:solidFill>
                    <a:schemeClr val="bg1"/>
                  </a:solidFill>
                  <a:latin typeface="Arial" panose="020B0604020202020204" pitchFamily="34" charset="0"/>
                  <a:cs typeface="Arial" panose="020B0604020202020204" pitchFamily="34" charset="0"/>
                </a:rPr>
                <a:t>Exploit</a:t>
              </a:r>
            </a:p>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23" name="Picture 10" descr="Image result for lorandit EW system">
              <a:extLst>
                <a:ext uri="{FF2B5EF4-FFF2-40B4-BE49-F238E27FC236}">
                  <a16:creationId xmlns:a16="http://schemas.microsoft.com/office/drawing/2014/main" id="{475CC78D-3BFD-460E-AEA2-B7EF1BF20E1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221415" y="2682602"/>
              <a:ext cx="1388275" cy="97916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 descr="Yes, Russia's Deadly Rocket Organs Are Still a Threat | The National  Interest">
              <a:extLst>
                <a:ext uri="{FF2B5EF4-FFF2-40B4-BE49-F238E27FC236}">
                  <a16:creationId xmlns:a16="http://schemas.microsoft.com/office/drawing/2014/main" id="{F7887C10-F103-484B-B49F-CF0F2978BE3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flipH="1">
              <a:off x="10221413" y="3725369"/>
              <a:ext cx="1388276" cy="9987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7EDA09-85ED-43FA-8006-F9B5C5104F2B}"/>
                </a:ext>
              </a:extLst>
            </p:cNvPr>
            <p:cNvSpPr txBox="1"/>
            <p:nvPr/>
          </p:nvSpPr>
          <p:spPr>
            <a:xfrm>
              <a:off x="10034855" y="2095775"/>
              <a:ext cx="1659067" cy="523220"/>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Electronic Attack (EA) / Fires</a:t>
              </a:r>
              <a:endParaRPr lang="en-GB" b="1" dirty="0">
                <a:solidFill>
                  <a:schemeClr val="bg1"/>
                </a:solidFill>
                <a:latin typeface="Arial" panose="020B0604020202020204" pitchFamily="34" charset="0"/>
                <a:cs typeface="Arial" panose="020B0604020202020204" pitchFamily="34" charset="0"/>
              </a:endParaRPr>
            </a:p>
          </p:txBody>
        </p:sp>
      </p:grpSp>
      <p:sp>
        <p:nvSpPr>
          <p:cNvPr id="31" name="Arrow: Right 30">
            <a:extLst>
              <a:ext uri="{FF2B5EF4-FFF2-40B4-BE49-F238E27FC236}">
                <a16:creationId xmlns:a16="http://schemas.microsoft.com/office/drawing/2014/main" id="{1337C9CD-7093-44B8-9B9F-3B3B426150D5}"/>
              </a:ext>
            </a:extLst>
          </p:cNvPr>
          <p:cNvSpPr/>
          <p:nvPr/>
        </p:nvSpPr>
        <p:spPr>
          <a:xfrm>
            <a:off x="9642507" y="3532195"/>
            <a:ext cx="599798" cy="513982"/>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C2</a:t>
            </a:r>
          </a:p>
        </p:txBody>
      </p:sp>
      <p:sp>
        <p:nvSpPr>
          <p:cNvPr id="28" name="TextBox 27">
            <a:extLst>
              <a:ext uri="{FF2B5EF4-FFF2-40B4-BE49-F238E27FC236}">
                <a16:creationId xmlns:a16="http://schemas.microsoft.com/office/drawing/2014/main" id="{A1724156-4FF3-4D7C-82AA-57D146A35EE0}"/>
              </a:ext>
            </a:extLst>
          </p:cNvPr>
          <p:cNvSpPr txBox="1"/>
          <p:nvPr/>
        </p:nvSpPr>
        <p:spPr>
          <a:xfrm>
            <a:off x="5802313" y="888797"/>
            <a:ext cx="3501931"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Forward Line</a:t>
            </a:r>
            <a:endParaRPr lang="en-GB" b="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87E8E905-DB24-455F-819F-8FB5D1DD2457}"/>
              </a:ext>
            </a:extLst>
          </p:cNvPr>
          <p:cNvCxnSpPr>
            <a:cxnSpLocks/>
            <a:stCxn id="28" idx="2"/>
          </p:cNvCxnSpPr>
          <p:nvPr/>
        </p:nvCxnSpPr>
        <p:spPr>
          <a:xfrm>
            <a:off x="7553279" y="1196574"/>
            <a:ext cx="0" cy="4546836"/>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pic>
        <p:nvPicPr>
          <p:cNvPr id="27" name="Picture 1" descr="Reshaping Infantry Careers » Wavell Room Short Read">
            <a:extLst>
              <a:ext uri="{FF2B5EF4-FFF2-40B4-BE49-F238E27FC236}">
                <a16:creationId xmlns:a16="http://schemas.microsoft.com/office/drawing/2014/main" id="{EBD1FACD-99A7-459C-83EB-84BEBC39D4F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39706" y="2873982"/>
            <a:ext cx="1312142" cy="169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12">
            <a:extLst>
              <a:ext uri="{FF2B5EF4-FFF2-40B4-BE49-F238E27FC236}">
                <a16:creationId xmlns:a16="http://schemas.microsoft.com/office/drawing/2014/main" id="{F01AE912-049C-4038-99EA-31AEAE41E993}"/>
              </a:ext>
            </a:extLst>
          </p:cNvPr>
          <p:cNvSpPr/>
          <p:nvPr/>
        </p:nvSpPr>
        <p:spPr>
          <a:xfrm>
            <a:off x="5379033" y="1933353"/>
            <a:ext cx="1904577" cy="3711666"/>
          </a:xfrm>
          <a:prstGeom prst="roundRect">
            <a:avLst/>
          </a:prstGeom>
          <a:no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1400" b="1" dirty="0">
                <a:solidFill>
                  <a:srgbClr val="0070C0"/>
                </a:solidFill>
                <a:latin typeface="Arial" panose="020B0604020202020204" pitchFamily="34" charset="0"/>
                <a:cs typeface="Arial" panose="020B0604020202020204" pitchFamily="34" charset="0"/>
              </a:rPr>
              <a:t>Command &amp; Control (C2), ISR</a:t>
            </a: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endParaRPr lang="en-GB" sz="1400" b="1" dirty="0">
              <a:solidFill>
                <a:srgbClr val="0070C0"/>
              </a:solidFill>
              <a:latin typeface="Arial" panose="020B0604020202020204" pitchFamily="34" charset="0"/>
              <a:cs typeface="Arial" panose="020B0604020202020204" pitchFamily="34" charset="0"/>
            </a:endParaRPr>
          </a:p>
          <a:p>
            <a:pPr algn="ctr"/>
            <a:r>
              <a:rPr lang="en-GB" sz="1400" b="1" dirty="0">
                <a:solidFill>
                  <a:srgbClr val="0070C0"/>
                </a:solidFill>
                <a:latin typeface="Arial" panose="020B0604020202020204" pitchFamily="34" charset="0"/>
                <a:cs typeface="Arial" panose="020B0604020202020204" pitchFamily="34" charset="0"/>
              </a:rPr>
              <a:t>Blue radio emissions</a:t>
            </a:r>
          </a:p>
        </p:txBody>
      </p:sp>
      <p:sp>
        <p:nvSpPr>
          <p:cNvPr id="33" name="Lightning Bolt 32">
            <a:extLst>
              <a:ext uri="{FF2B5EF4-FFF2-40B4-BE49-F238E27FC236}">
                <a16:creationId xmlns:a16="http://schemas.microsoft.com/office/drawing/2014/main" id="{84CA32C2-90C3-4213-A169-5AC3CD44131B}"/>
              </a:ext>
            </a:extLst>
          </p:cNvPr>
          <p:cNvSpPr/>
          <p:nvPr/>
        </p:nvSpPr>
        <p:spPr>
          <a:xfrm flipH="1" flipV="1">
            <a:off x="6483492" y="2938204"/>
            <a:ext cx="1865461" cy="625143"/>
          </a:xfrm>
          <a:prstGeom prst="lightningBol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109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E37DC-2165-47CD-8714-860A67C16941}"/>
              </a:ext>
            </a:extLst>
          </p:cNvPr>
          <p:cNvSpPr>
            <a:spLocks noGrp="1"/>
          </p:cNvSpPr>
          <p:nvPr>
            <p:ph type="body" sz="quarter" idx="10"/>
          </p:nvPr>
        </p:nvSpPr>
        <p:spPr/>
        <p:txBody>
          <a:bodyPr/>
          <a:lstStyle/>
          <a:p>
            <a:r>
              <a:rPr lang="en-GB" dirty="0"/>
              <a:t>Data Capture &amp; Analysis</a:t>
            </a:r>
          </a:p>
        </p:txBody>
      </p:sp>
    </p:spTree>
    <p:extLst>
      <p:ext uri="{BB962C8B-B14F-4D97-AF65-F5344CB8AC3E}">
        <p14:creationId xmlns:p14="http://schemas.microsoft.com/office/powerpoint/2010/main" val="256209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80AB-D76E-4528-B2FB-F5FA2C9E7BF3}"/>
              </a:ext>
            </a:extLst>
          </p:cNvPr>
          <p:cNvSpPr>
            <a:spLocks noGrp="1"/>
          </p:cNvSpPr>
          <p:nvPr>
            <p:ph type="ctrTitle"/>
          </p:nvPr>
        </p:nvSpPr>
        <p:spPr/>
        <p:txBody>
          <a:bodyPr/>
          <a:lstStyle/>
          <a:p>
            <a:r>
              <a:rPr lang="en-GB" dirty="0"/>
              <a:t>Experimentation Programme</a:t>
            </a:r>
          </a:p>
        </p:txBody>
      </p:sp>
      <p:pic>
        <p:nvPicPr>
          <p:cNvPr id="6" name="Picture 5" descr="C:\Users\ab5\AppData\Local\Microsoft\Windows\INetCache\Content.Word\20190731_122013(0).jpg">
            <a:extLst>
              <a:ext uri="{FF2B5EF4-FFF2-40B4-BE49-F238E27FC236}">
                <a16:creationId xmlns:a16="http://schemas.microsoft.com/office/drawing/2014/main" id="{DDED63D3-0898-4FD9-ABE3-FA963A3CF8E5}"/>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8667232" y="1153004"/>
            <a:ext cx="3628168" cy="1836156"/>
          </a:xfrm>
          <a:prstGeom prst="rect">
            <a:avLst/>
          </a:prstGeom>
          <a:ln>
            <a:noFill/>
          </a:ln>
          <a:effectLst>
            <a:softEdge rad="112500"/>
          </a:effectLst>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7589509-31C7-4BF5-9727-7084961768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39252" y="236649"/>
            <a:ext cx="2605707" cy="2933486"/>
          </a:xfrm>
          <a:prstGeom prst="rect">
            <a:avLst/>
          </a:prstGeom>
          <a:ln>
            <a:noFill/>
          </a:ln>
          <a:effectLst>
            <a:softEdge rad="112500"/>
          </a:effectLst>
        </p:spPr>
      </p:pic>
      <p:pic>
        <p:nvPicPr>
          <p:cNvPr id="7" name="Picture 6" descr="20190125_151456">
            <a:extLst>
              <a:ext uri="{FF2B5EF4-FFF2-40B4-BE49-F238E27FC236}">
                <a16:creationId xmlns:a16="http://schemas.microsoft.com/office/drawing/2014/main" id="{A4AA36B5-E456-43C6-8F3F-0CBB3C969C40}"/>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7741994" y="3697661"/>
            <a:ext cx="2116034" cy="2747133"/>
          </a:xfrm>
          <a:prstGeom prst="rect">
            <a:avLst/>
          </a:prstGeom>
          <a:ln>
            <a:noFill/>
          </a:ln>
          <a:effectLst>
            <a:softEdge rad="112500"/>
          </a:effectLst>
        </p:spPr>
      </p:pic>
      <p:pic>
        <p:nvPicPr>
          <p:cNvPr id="8" name="Picture 7" descr="\\proj1.oosbus.vdi.local\Projects\ASC Task 0119 - Spectrum Emission and CS Control\Work Packages\WP 09 - Ex Allied Ace\Resolve on a car.jpg">
            <a:extLst>
              <a:ext uri="{FF2B5EF4-FFF2-40B4-BE49-F238E27FC236}">
                <a16:creationId xmlns:a16="http://schemas.microsoft.com/office/drawing/2014/main" id="{2A640CB5-B1CF-453D-9E58-E4B85346F5F6}"/>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9768420" y="3794911"/>
            <a:ext cx="2423580" cy="2155005"/>
          </a:xfrm>
          <a:prstGeom prst="rect">
            <a:avLst/>
          </a:prstGeom>
          <a:ln>
            <a:noFill/>
          </a:ln>
          <a:effectLst>
            <a:softEdge rad="112500"/>
          </a:effectLst>
          <a:extLst>
            <a:ext uri="{53640926-AAD7-44D8-BBD7-CCE9431645EC}">
              <a14:shadowObscured xmlns:a14="http://schemas.microsoft.com/office/drawing/2010/main"/>
            </a:ext>
          </a:extLst>
        </p:spPr>
      </p:pic>
      <p:sp>
        <p:nvSpPr>
          <p:cNvPr id="9" name="Content Placeholder 1">
            <a:extLst>
              <a:ext uri="{FF2B5EF4-FFF2-40B4-BE49-F238E27FC236}">
                <a16:creationId xmlns:a16="http://schemas.microsoft.com/office/drawing/2014/main" id="{F4D6D2A7-8092-4804-AAE3-9E315EB1ECF9}"/>
              </a:ext>
            </a:extLst>
          </p:cNvPr>
          <p:cNvSpPr txBox="1">
            <a:spLocks/>
          </p:cNvSpPr>
          <p:nvPr/>
        </p:nvSpPr>
        <p:spPr>
          <a:xfrm>
            <a:off x="472212" y="1348408"/>
            <a:ext cx="4935810" cy="4644438"/>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600" dirty="0">
                <a:latin typeface="+mj-lt"/>
              </a:rPr>
              <a:t>Over the last few years, </a:t>
            </a:r>
            <a:r>
              <a:rPr lang="en-US" sz="1600" dirty="0" err="1">
                <a:latin typeface="+mj-lt"/>
              </a:rPr>
              <a:t>Roke</a:t>
            </a:r>
            <a:r>
              <a:rPr lang="en-US" sz="1600" dirty="0">
                <a:latin typeface="+mj-lt"/>
              </a:rPr>
              <a:t>, in support to Land Warfare Centre (LWC) Field Army Operational Research Branch (FAORB), has been conducting an experimental campaign to measure the RF signatures of Army Command Posts (CPs) and other FEs during training Exercises.</a:t>
            </a:r>
          </a:p>
          <a:p>
            <a:pPr marL="0" indent="0">
              <a:lnSpc>
                <a:spcPct val="100000"/>
              </a:lnSpc>
              <a:spcBef>
                <a:spcPts val="0"/>
              </a:spcBef>
              <a:buNone/>
            </a:pPr>
            <a:endParaRPr lang="en-US" sz="1600" dirty="0">
              <a:latin typeface="+mj-lt"/>
            </a:endParaRPr>
          </a:p>
          <a:p>
            <a:pPr>
              <a:lnSpc>
                <a:spcPct val="100000"/>
              </a:lnSpc>
              <a:spcBef>
                <a:spcPts val="0"/>
              </a:spcBef>
            </a:pPr>
            <a:r>
              <a:rPr lang="en-US" sz="1600" dirty="0">
                <a:latin typeface="+mj-lt"/>
              </a:rPr>
              <a:t>We have collected a wealth of data on the RF signatures of CPs, using </a:t>
            </a:r>
            <a:r>
              <a:rPr lang="en-US" sz="1600" dirty="0" err="1">
                <a:latin typeface="+mj-lt"/>
              </a:rPr>
              <a:t>Roke’s</a:t>
            </a:r>
            <a:r>
              <a:rPr lang="en-US" sz="1600" dirty="0">
                <a:latin typeface="+mj-lt"/>
              </a:rPr>
              <a:t> Resolve sensors, while representing a live ES threat.</a:t>
            </a:r>
          </a:p>
          <a:p>
            <a:pPr>
              <a:lnSpc>
                <a:spcPct val="100000"/>
              </a:lnSpc>
              <a:spcBef>
                <a:spcPts val="0"/>
              </a:spcBef>
            </a:pPr>
            <a:endParaRPr lang="en-US" sz="1600" dirty="0">
              <a:latin typeface="+mj-lt"/>
            </a:endParaRPr>
          </a:p>
          <a:p>
            <a:pPr>
              <a:lnSpc>
                <a:spcPct val="100000"/>
              </a:lnSpc>
              <a:spcBef>
                <a:spcPts val="0"/>
              </a:spcBef>
            </a:pPr>
            <a:r>
              <a:rPr lang="en-US" sz="1600" dirty="0">
                <a:latin typeface="+mj-lt"/>
              </a:rPr>
              <a:t>Through our short-, medium-, and long-loop analysis of this data, we have generated insights on:</a:t>
            </a:r>
          </a:p>
          <a:p>
            <a:pPr lvl="1">
              <a:lnSpc>
                <a:spcPct val="100000"/>
              </a:lnSpc>
              <a:spcBef>
                <a:spcPts val="0"/>
              </a:spcBef>
            </a:pPr>
            <a:r>
              <a:rPr lang="en-US" sz="1600" dirty="0">
                <a:latin typeface="+mj-lt"/>
              </a:rPr>
              <a:t>Factors influencing the ability of a peer enemy to DRILE Blue RF signatures;</a:t>
            </a:r>
          </a:p>
          <a:p>
            <a:pPr lvl="1">
              <a:lnSpc>
                <a:spcPct val="100000"/>
              </a:lnSpc>
              <a:spcBef>
                <a:spcPts val="0"/>
              </a:spcBef>
            </a:pPr>
            <a:r>
              <a:rPr lang="en-US" sz="1600" dirty="0">
                <a:latin typeface="+mj-lt"/>
              </a:rPr>
              <a:t>Measures that can be applied which may reduce the ability of a peer(+) opponent to DRILE.</a:t>
            </a:r>
          </a:p>
        </p:txBody>
      </p:sp>
      <p:pic>
        <p:nvPicPr>
          <p:cNvPr id="10" name="Picture 9">
            <a:extLst>
              <a:ext uri="{FF2B5EF4-FFF2-40B4-BE49-F238E27FC236}">
                <a16:creationId xmlns:a16="http://schemas.microsoft.com/office/drawing/2014/main" id="{D862D983-995E-4C0A-8C5F-243752239E5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693426" y="2485641"/>
            <a:ext cx="2248680" cy="3385785"/>
          </a:xfrm>
          <a:prstGeom prst="rect">
            <a:avLst/>
          </a:prstGeom>
          <a:ln>
            <a:noFill/>
          </a:ln>
          <a:effectLst>
            <a:softEdge rad="112500"/>
          </a:effectLst>
        </p:spPr>
      </p:pic>
      <p:pic>
        <p:nvPicPr>
          <p:cNvPr id="1026" name="Picture 2" descr="Roke Manor Research | Military Systems and Technology">
            <a:extLst>
              <a:ext uri="{FF2B5EF4-FFF2-40B4-BE49-F238E27FC236}">
                <a16:creationId xmlns:a16="http://schemas.microsoft.com/office/drawing/2014/main" id="{310571BF-9AC2-4BAA-9DF3-09372BF483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2923" y="2904369"/>
            <a:ext cx="4000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5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A0592-6F36-70E5-DFC2-8E7D081D04F2}"/>
              </a:ext>
            </a:extLst>
          </p:cNvPr>
          <p:cNvSpPr>
            <a:spLocks noGrp="1"/>
          </p:cNvSpPr>
          <p:nvPr>
            <p:ph type="ctrTitle"/>
          </p:nvPr>
        </p:nvSpPr>
        <p:spPr/>
        <p:txBody>
          <a:bodyPr/>
          <a:lstStyle/>
          <a:p>
            <a:r>
              <a:rPr lang="en-GB" dirty="0"/>
              <a:t>Planning for Success</a:t>
            </a:r>
          </a:p>
        </p:txBody>
      </p:sp>
      <p:sp>
        <p:nvSpPr>
          <p:cNvPr id="4" name="Content Placeholder 3">
            <a:extLst>
              <a:ext uri="{FF2B5EF4-FFF2-40B4-BE49-F238E27FC236}">
                <a16:creationId xmlns:a16="http://schemas.microsoft.com/office/drawing/2014/main" id="{7957C29B-1FDB-E13A-117E-B1FD70F0AF8A}"/>
              </a:ext>
            </a:extLst>
          </p:cNvPr>
          <p:cNvSpPr>
            <a:spLocks noGrp="1"/>
          </p:cNvSpPr>
          <p:nvPr>
            <p:ph sz="quarter" idx="11"/>
          </p:nvPr>
        </p:nvSpPr>
        <p:spPr>
          <a:xfrm>
            <a:off x="241751" y="1295734"/>
            <a:ext cx="11757942" cy="2851631"/>
          </a:xfrm>
        </p:spPr>
        <p:txBody>
          <a:bodyPr numCol="2" spcCol="720000"/>
          <a:lstStyle/>
          <a:p>
            <a:r>
              <a:rPr lang="en-GB" dirty="0"/>
              <a:t>By devising a Data Collection &amp; Management Plan (DCMP), all relevant data can be properly recorded and organised for maximum effectiveness.</a:t>
            </a:r>
          </a:p>
          <a:p>
            <a:r>
              <a:rPr lang="en-GB" dirty="0"/>
              <a:t>A strict DCMP can be created when the goals of a collection are clearly defined, i.e., when there are defined questions to be answered.</a:t>
            </a:r>
          </a:p>
          <a:p>
            <a:r>
              <a:rPr lang="en-GB" dirty="0"/>
              <a:t>However, as there is a requirement to develop new insights and experiment with new scenarios, dynamic analysis must be conducted. As a result, the DCMP must account for any potentially useful data.</a:t>
            </a:r>
          </a:p>
        </p:txBody>
      </p:sp>
      <p:grpSp>
        <p:nvGrpSpPr>
          <p:cNvPr id="45" name="Group 44">
            <a:extLst>
              <a:ext uri="{FF2B5EF4-FFF2-40B4-BE49-F238E27FC236}">
                <a16:creationId xmlns:a16="http://schemas.microsoft.com/office/drawing/2014/main" id="{47F9D5DC-A57A-5AD0-B098-13C0C6362387}"/>
              </a:ext>
            </a:extLst>
          </p:cNvPr>
          <p:cNvGrpSpPr/>
          <p:nvPr/>
        </p:nvGrpSpPr>
        <p:grpSpPr>
          <a:xfrm>
            <a:off x="912482" y="4068134"/>
            <a:ext cx="10182046" cy="2266779"/>
            <a:chOff x="593305" y="3792089"/>
            <a:chExt cx="10182046" cy="2266779"/>
          </a:xfrm>
        </p:grpSpPr>
        <p:sp>
          <p:nvSpPr>
            <p:cNvPr id="11" name="Arrow: U-Turn 10">
              <a:extLst>
                <a:ext uri="{FF2B5EF4-FFF2-40B4-BE49-F238E27FC236}">
                  <a16:creationId xmlns:a16="http://schemas.microsoft.com/office/drawing/2014/main" id="{70290E8E-DDA5-D1BA-BF57-781A88E399AB}"/>
                </a:ext>
              </a:extLst>
            </p:cNvPr>
            <p:cNvSpPr/>
            <p:nvPr/>
          </p:nvSpPr>
          <p:spPr>
            <a:xfrm>
              <a:off x="1009285" y="3930139"/>
              <a:ext cx="9428677" cy="1643291"/>
            </a:xfrm>
            <a:prstGeom prst="uturnArrow">
              <a:avLst>
                <a:gd name="adj1" fmla="val 25000"/>
                <a:gd name="adj2" fmla="val 25000"/>
                <a:gd name="adj3" fmla="val 25000"/>
                <a:gd name="adj4" fmla="val 43750"/>
                <a:gd name="adj5" fmla="val 99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Turn 9">
              <a:extLst>
                <a:ext uri="{FF2B5EF4-FFF2-40B4-BE49-F238E27FC236}">
                  <a16:creationId xmlns:a16="http://schemas.microsoft.com/office/drawing/2014/main" id="{7B234933-380F-6ABC-3E06-B2C752B7E588}"/>
                </a:ext>
              </a:extLst>
            </p:cNvPr>
            <p:cNvSpPr/>
            <p:nvPr/>
          </p:nvSpPr>
          <p:spPr>
            <a:xfrm>
              <a:off x="1009285"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U-Turn 12">
              <a:extLst>
                <a:ext uri="{FF2B5EF4-FFF2-40B4-BE49-F238E27FC236}">
                  <a16:creationId xmlns:a16="http://schemas.microsoft.com/office/drawing/2014/main" id="{DAF2D802-BEA8-A4CD-0D6C-1A2548FDC07D}"/>
                </a:ext>
              </a:extLst>
            </p:cNvPr>
            <p:cNvSpPr/>
            <p:nvPr/>
          </p:nvSpPr>
          <p:spPr>
            <a:xfrm>
              <a:off x="4316436"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U-Turn 14">
              <a:extLst>
                <a:ext uri="{FF2B5EF4-FFF2-40B4-BE49-F238E27FC236}">
                  <a16:creationId xmlns:a16="http://schemas.microsoft.com/office/drawing/2014/main" id="{50002F20-8523-89C3-7FE4-C90A440C8CF5}"/>
                </a:ext>
              </a:extLst>
            </p:cNvPr>
            <p:cNvSpPr/>
            <p:nvPr/>
          </p:nvSpPr>
          <p:spPr>
            <a:xfrm>
              <a:off x="7623588" y="4304581"/>
              <a:ext cx="2009960" cy="1276710"/>
            </a:xfrm>
            <a:prstGeom prst="uturnArrow">
              <a:avLst>
                <a:gd name="adj1" fmla="val 25000"/>
                <a:gd name="adj2" fmla="val 25000"/>
                <a:gd name="adj3" fmla="val 25000"/>
                <a:gd name="adj4" fmla="val 43750"/>
                <a:gd name="adj5" fmla="val 9864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U-Turn 6">
              <a:extLst>
                <a:ext uri="{FF2B5EF4-FFF2-40B4-BE49-F238E27FC236}">
                  <a16:creationId xmlns:a16="http://schemas.microsoft.com/office/drawing/2014/main" id="{87086AAB-4843-075D-BDE7-A9D422AC57FE}"/>
                </a:ext>
              </a:extLst>
            </p:cNvPr>
            <p:cNvSpPr/>
            <p:nvPr/>
          </p:nvSpPr>
          <p:spPr>
            <a:xfrm>
              <a:off x="1009285" y="4812707"/>
              <a:ext cx="940286" cy="768584"/>
            </a:xfrm>
            <a:prstGeom prst="uturnArrow">
              <a:avLst>
                <a:gd name="adj1" fmla="val 32857"/>
                <a:gd name="adj2" fmla="val 25000"/>
                <a:gd name="adj3" fmla="val 25000"/>
                <a:gd name="adj4" fmla="val 43750"/>
                <a:gd name="adj5" fmla="val 9744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U-Turn 11">
              <a:extLst>
                <a:ext uri="{FF2B5EF4-FFF2-40B4-BE49-F238E27FC236}">
                  <a16:creationId xmlns:a16="http://schemas.microsoft.com/office/drawing/2014/main" id="{88347327-E762-C007-3E3D-086652C7CBFC}"/>
                </a:ext>
              </a:extLst>
            </p:cNvPr>
            <p:cNvSpPr/>
            <p:nvPr/>
          </p:nvSpPr>
          <p:spPr>
            <a:xfrm>
              <a:off x="4316436" y="4812707"/>
              <a:ext cx="940286" cy="768584"/>
            </a:xfrm>
            <a:prstGeom prst="uturnArrow">
              <a:avLst>
                <a:gd name="adj1" fmla="val 31734"/>
                <a:gd name="adj2" fmla="val 25000"/>
                <a:gd name="adj3" fmla="val 25000"/>
                <a:gd name="adj4" fmla="val 43750"/>
                <a:gd name="adj5" fmla="val 9857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U-Turn 13">
              <a:extLst>
                <a:ext uri="{FF2B5EF4-FFF2-40B4-BE49-F238E27FC236}">
                  <a16:creationId xmlns:a16="http://schemas.microsoft.com/office/drawing/2014/main" id="{F89A2FD2-BF72-83BC-5FCC-E3122839FCF6}"/>
                </a:ext>
              </a:extLst>
            </p:cNvPr>
            <p:cNvSpPr/>
            <p:nvPr/>
          </p:nvSpPr>
          <p:spPr>
            <a:xfrm>
              <a:off x="7623588" y="4812707"/>
              <a:ext cx="940286" cy="768584"/>
            </a:xfrm>
            <a:prstGeom prst="uturnArrow">
              <a:avLst>
                <a:gd name="adj1" fmla="val 33979"/>
                <a:gd name="adj2" fmla="val 25000"/>
                <a:gd name="adj3" fmla="val 25000"/>
                <a:gd name="adj4" fmla="val 43750"/>
                <a:gd name="adj5" fmla="val 9744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Right 4">
              <a:extLst>
                <a:ext uri="{FF2B5EF4-FFF2-40B4-BE49-F238E27FC236}">
                  <a16:creationId xmlns:a16="http://schemas.microsoft.com/office/drawing/2014/main" id="{82D60997-105F-52E6-3D8C-00581E5CFD5B}"/>
                </a:ext>
              </a:extLst>
            </p:cNvPr>
            <p:cNvSpPr/>
            <p:nvPr/>
          </p:nvSpPr>
          <p:spPr>
            <a:xfrm>
              <a:off x="1009285" y="5496223"/>
              <a:ext cx="9428677" cy="232081"/>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1101BCD8-1CBA-C4AD-A9CD-636A1D396070}"/>
                </a:ext>
              </a:extLst>
            </p:cNvPr>
            <p:cNvCxnSpPr>
              <a:cxnSpLocks/>
            </p:cNvCxnSpPr>
            <p:nvPr/>
          </p:nvCxnSpPr>
          <p:spPr>
            <a:xfrm>
              <a:off x="2163966"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2968A2-34A5-4348-BB93-B7F821872B2E}"/>
                </a:ext>
              </a:extLst>
            </p:cNvPr>
            <p:cNvCxnSpPr>
              <a:cxnSpLocks/>
            </p:cNvCxnSpPr>
            <p:nvPr/>
          </p:nvCxnSpPr>
          <p:spPr>
            <a:xfrm>
              <a:off x="5551024"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0CEDA0-DB80-6569-75EA-B9AE70B2D270}"/>
                </a:ext>
              </a:extLst>
            </p:cNvPr>
            <p:cNvCxnSpPr>
              <a:cxnSpLocks/>
            </p:cNvCxnSpPr>
            <p:nvPr/>
          </p:nvCxnSpPr>
          <p:spPr>
            <a:xfrm>
              <a:off x="8845893" y="3803094"/>
              <a:ext cx="0" cy="2071108"/>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D4FAF2A-4AA1-869C-BB50-81D65742B2B3}"/>
                </a:ext>
              </a:extLst>
            </p:cNvPr>
            <p:cNvSpPr txBox="1"/>
            <p:nvPr/>
          </p:nvSpPr>
          <p:spPr>
            <a:xfrm>
              <a:off x="593305" y="5689536"/>
              <a:ext cx="1362974" cy="369332"/>
            </a:xfrm>
            <a:prstGeom prst="rect">
              <a:avLst/>
            </a:prstGeom>
            <a:noFill/>
          </p:spPr>
          <p:txBody>
            <a:bodyPr wrap="square" rtlCol="0">
              <a:spAutoFit/>
            </a:bodyPr>
            <a:lstStyle/>
            <a:p>
              <a:pPr algn="ctr"/>
              <a:r>
                <a:rPr lang="en-GB" b="1" dirty="0"/>
                <a:t>Day 1</a:t>
              </a:r>
            </a:p>
          </p:txBody>
        </p:sp>
        <p:sp>
          <p:nvSpPr>
            <p:cNvPr id="31" name="TextBox 30">
              <a:extLst>
                <a:ext uri="{FF2B5EF4-FFF2-40B4-BE49-F238E27FC236}">
                  <a16:creationId xmlns:a16="http://schemas.microsoft.com/office/drawing/2014/main" id="{9D20FC12-DD2A-0120-1820-CD2A01F1FCFA}"/>
                </a:ext>
              </a:extLst>
            </p:cNvPr>
            <p:cNvSpPr txBox="1"/>
            <p:nvPr/>
          </p:nvSpPr>
          <p:spPr>
            <a:xfrm>
              <a:off x="3189778" y="5689536"/>
              <a:ext cx="1362974" cy="369332"/>
            </a:xfrm>
            <a:prstGeom prst="rect">
              <a:avLst/>
            </a:prstGeom>
            <a:noFill/>
          </p:spPr>
          <p:txBody>
            <a:bodyPr wrap="square" rtlCol="0">
              <a:spAutoFit/>
            </a:bodyPr>
            <a:lstStyle/>
            <a:p>
              <a:pPr algn="ctr"/>
              <a:r>
                <a:rPr lang="en-GB" b="1" dirty="0"/>
                <a:t>Day 2</a:t>
              </a:r>
            </a:p>
          </p:txBody>
        </p:sp>
        <p:sp>
          <p:nvSpPr>
            <p:cNvPr id="32" name="TextBox 31">
              <a:extLst>
                <a:ext uri="{FF2B5EF4-FFF2-40B4-BE49-F238E27FC236}">
                  <a16:creationId xmlns:a16="http://schemas.microsoft.com/office/drawing/2014/main" id="{E573C2B9-68B6-5696-FA0D-A004E61EEE7F}"/>
                </a:ext>
              </a:extLst>
            </p:cNvPr>
            <p:cNvSpPr txBox="1"/>
            <p:nvPr/>
          </p:nvSpPr>
          <p:spPr>
            <a:xfrm>
              <a:off x="6504317" y="5689536"/>
              <a:ext cx="1362974" cy="369332"/>
            </a:xfrm>
            <a:prstGeom prst="rect">
              <a:avLst/>
            </a:prstGeom>
            <a:noFill/>
          </p:spPr>
          <p:txBody>
            <a:bodyPr wrap="square" rtlCol="0">
              <a:spAutoFit/>
            </a:bodyPr>
            <a:lstStyle/>
            <a:p>
              <a:pPr algn="ctr"/>
              <a:r>
                <a:rPr lang="en-GB" b="1" dirty="0"/>
                <a:t>Day 3</a:t>
              </a:r>
            </a:p>
          </p:txBody>
        </p:sp>
        <p:sp>
          <p:nvSpPr>
            <p:cNvPr id="33" name="TextBox 32">
              <a:extLst>
                <a:ext uri="{FF2B5EF4-FFF2-40B4-BE49-F238E27FC236}">
                  <a16:creationId xmlns:a16="http://schemas.microsoft.com/office/drawing/2014/main" id="{93650D55-85C5-0E9B-D1BB-EECE22C5AAF7}"/>
                </a:ext>
              </a:extLst>
            </p:cNvPr>
            <p:cNvSpPr txBox="1"/>
            <p:nvPr/>
          </p:nvSpPr>
          <p:spPr>
            <a:xfrm>
              <a:off x="9412377" y="5689536"/>
              <a:ext cx="1362974" cy="369332"/>
            </a:xfrm>
            <a:prstGeom prst="rect">
              <a:avLst/>
            </a:prstGeom>
            <a:noFill/>
          </p:spPr>
          <p:txBody>
            <a:bodyPr wrap="square" rtlCol="0">
              <a:spAutoFit/>
            </a:bodyPr>
            <a:lstStyle/>
            <a:p>
              <a:pPr algn="ctr"/>
              <a:r>
                <a:rPr lang="en-GB" b="1" dirty="0"/>
                <a:t>Day 4</a:t>
              </a:r>
            </a:p>
          </p:txBody>
        </p:sp>
        <p:sp>
          <p:nvSpPr>
            <p:cNvPr id="34" name="TextBox 33">
              <a:extLst>
                <a:ext uri="{FF2B5EF4-FFF2-40B4-BE49-F238E27FC236}">
                  <a16:creationId xmlns:a16="http://schemas.microsoft.com/office/drawing/2014/main" id="{53031E65-D0E3-780B-6E58-31E235D66E9A}"/>
                </a:ext>
              </a:extLst>
            </p:cNvPr>
            <p:cNvSpPr txBox="1"/>
            <p:nvPr/>
          </p:nvSpPr>
          <p:spPr>
            <a:xfrm>
              <a:off x="2653122" y="3935249"/>
              <a:ext cx="1899630" cy="369332"/>
            </a:xfrm>
            <a:prstGeom prst="rect">
              <a:avLst/>
            </a:prstGeom>
            <a:noFill/>
          </p:spPr>
          <p:txBody>
            <a:bodyPr wrap="square" rtlCol="0">
              <a:spAutoFit/>
            </a:bodyPr>
            <a:lstStyle/>
            <a:p>
              <a:pPr algn="ctr"/>
              <a:r>
                <a:rPr lang="en-GB" b="1" dirty="0">
                  <a:solidFill>
                    <a:schemeClr val="bg1"/>
                  </a:solidFill>
                </a:rPr>
                <a:t>LONG-LOOP</a:t>
              </a:r>
            </a:p>
          </p:txBody>
        </p:sp>
        <p:sp>
          <p:nvSpPr>
            <p:cNvPr id="35" name="TextBox 34">
              <a:extLst>
                <a:ext uri="{FF2B5EF4-FFF2-40B4-BE49-F238E27FC236}">
                  <a16:creationId xmlns:a16="http://schemas.microsoft.com/office/drawing/2014/main" id="{4DA912C0-CD57-DADF-C714-FF7680C67F52}"/>
                </a:ext>
              </a:extLst>
            </p:cNvPr>
            <p:cNvSpPr txBox="1"/>
            <p:nvPr/>
          </p:nvSpPr>
          <p:spPr>
            <a:xfrm>
              <a:off x="996747"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36" name="TextBox 35">
              <a:extLst>
                <a:ext uri="{FF2B5EF4-FFF2-40B4-BE49-F238E27FC236}">
                  <a16:creationId xmlns:a16="http://schemas.microsoft.com/office/drawing/2014/main" id="{98D322D4-505B-C118-36CD-0DAAB28ED071}"/>
                </a:ext>
              </a:extLst>
            </p:cNvPr>
            <p:cNvSpPr txBox="1"/>
            <p:nvPr/>
          </p:nvSpPr>
          <p:spPr>
            <a:xfrm>
              <a:off x="880855"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sp>
          <p:nvSpPr>
            <p:cNvPr id="40" name="TextBox 39">
              <a:extLst>
                <a:ext uri="{FF2B5EF4-FFF2-40B4-BE49-F238E27FC236}">
                  <a16:creationId xmlns:a16="http://schemas.microsoft.com/office/drawing/2014/main" id="{453D6991-42FB-6BDD-3AA0-71D8F47A013F}"/>
                </a:ext>
              </a:extLst>
            </p:cNvPr>
            <p:cNvSpPr txBox="1"/>
            <p:nvPr/>
          </p:nvSpPr>
          <p:spPr>
            <a:xfrm>
              <a:off x="4316436"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41" name="TextBox 40">
              <a:extLst>
                <a:ext uri="{FF2B5EF4-FFF2-40B4-BE49-F238E27FC236}">
                  <a16:creationId xmlns:a16="http://schemas.microsoft.com/office/drawing/2014/main" id="{73FCC822-639E-E358-BF11-BF8573645A0B}"/>
                </a:ext>
              </a:extLst>
            </p:cNvPr>
            <p:cNvSpPr txBox="1"/>
            <p:nvPr/>
          </p:nvSpPr>
          <p:spPr>
            <a:xfrm>
              <a:off x="4200544"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sp>
          <p:nvSpPr>
            <p:cNvPr id="42" name="TextBox 41">
              <a:extLst>
                <a:ext uri="{FF2B5EF4-FFF2-40B4-BE49-F238E27FC236}">
                  <a16:creationId xmlns:a16="http://schemas.microsoft.com/office/drawing/2014/main" id="{88C7EC1F-A479-9694-805D-3378899E7BF7}"/>
                </a:ext>
              </a:extLst>
            </p:cNvPr>
            <p:cNvSpPr txBox="1"/>
            <p:nvPr/>
          </p:nvSpPr>
          <p:spPr>
            <a:xfrm>
              <a:off x="7655111" y="4321925"/>
              <a:ext cx="1899630" cy="307777"/>
            </a:xfrm>
            <a:prstGeom prst="rect">
              <a:avLst/>
            </a:prstGeom>
            <a:noFill/>
          </p:spPr>
          <p:txBody>
            <a:bodyPr wrap="square" rtlCol="0">
              <a:spAutoFit/>
            </a:bodyPr>
            <a:lstStyle/>
            <a:p>
              <a:pPr algn="ctr"/>
              <a:r>
                <a:rPr lang="en-GB" sz="1400" b="1" dirty="0">
                  <a:solidFill>
                    <a:schemeClr val="bg1"/>
                  </a:solidFill>
                </a:rPr>
                <a:t>MEDIUM-LOOP</a:t>
              </a:r>
            </a:p>
          </p:txBody>
        </p:sp>
        <p:sp>
          <p:nvSpPr>
            <p:cNvPr id="43" name="TextBox 42">
              <a:extLst>
                <a:ext uri="{FF2B5EF4-FFF2-40B4-BE49-F238E27FC236}">
                  <a16:creationId xmlns:a16="http://schemas.microsoft.com/office/drawing/2014/main" id="{EF55509C-A805-F8B5-FB7B-3D530C54344C}"/>
                </a:ext>
              </a:extLst>
            </p:cNvPr>
            <p:cNvSpPr txBox="1"/>
            <p:nvPr/>
          </p:nvSpPr>
          <p:spPr>
            <a:xfrm>
              <a:off x="7539219"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grpSp>
    </p:spTree>
    <p:extLst>
      <p:ext uri="{BB962C8B-B14F-4D97-AF65-F5344CB8AC3E}">
        <p14:creationId xmlns:p14="http://schemas.microsoft.com/office/powerpoint/2010/main" val="349775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4BDB-33E5-57D3-B6EF-A8A7249D496B}"/>
              </a:ext>
            </a:extLst>
          </p:cNvPr>
          <p:cNvSpPr>
            <a:spLocks noGrp="1"/>
          </p:cNvSpPr>
          <p:nvPr>
            <p:ph type="ctrTitle"/>
          </p:nvPr>
        </p:nvSpPr>
        <p:spPr/>
        <p:txBody>
          <a:bodyPr/>
          <a:lstStyle/>
          <a:p>
            <a:r>
              <a:rPr lang="en-GB" dirty="0"/>
              <a:t>Short-Loop Analysis (Rapid)</a:t>
            </a:r>
          </a:p>
        </p:txBody>
      </p:sp>
      <p:sp>
        <p:nvSpPr>
          <p:cNvPr id="4" name="Content Placeholder 3">
            <a:extLst>
              <a:ext uri="{FF2B5EF4-FFF2-40B4-BE49-F238E27FC236}">
                <a16:creationId xmlns:a16="http://schemas.microsoft.com/office/drawing/2014/main" id="{5231EEAF-F55E-9736-E5BE-253B19D4A4D1}"/>
              </a:ext>
            </a:extLst>
          </p:cNvPr>
          <p:cNvSpPr>
            <a:spLocks noGrp="1"/>
          </p:cNvSpPr>
          <p:nvPr>
            <p:ph sz="quarter" idx="12"/>
          </p:nvPr>
        </p:nvSpPr>
        <p:spPr>
          <a:xfrm>
            <a:off x="241751" y="1433399"/>
            <a:ext cx="11671679" cy="2283706"/>
          </a:xfrm>
        </p:spPr>
        <p:txBody>
          <a:bodyPr numCol="2" spcCol="720000"/>
          <a:lstStyle/>
          <a:p>
            <a:r>
              <a:rPr lang="en-GB" dirty="0"/>
              <a:t>Each Exercise day ends with an After-Action Review (AAR), a key time for Observer-Mentors (OMs) to convey insights to the Training Audience (TA).</a:t>
            </a:r>
          </a:p>
          <a:p>
            <a:r>
              <a:rPr lang="en-GB" dirty="0"/>
              <a:t>To provide material for the AAR, the </a:t>
            </a:r>
            <a:r>
              <a:rPr lang="en-GB" dirty="0" err="1"/>
              <a:t>Roke</a:t>
            </a:r>
            <a:r>
              <a:rPr lang="en-GB" dirty="0"/>
              <a:t> team must conduct rapid analysis in the field during the data collection.</a:t>
            </a:r>
          </a:p>
          <a:p>
            <a:r>
              <a:rPr lang="en-GB" dirty="0"/>
              <a:t>This short-loop analysis comprises first-look insights from the day, providing initial answers to any OM questions.</a:t>
            </a:r>
          </a:p>
          <a:p>
            <a:r>
              <a:rPr lang="en-GB" dirty="0"/>
              <a:t>Templates produced from previous Exercises are used to quickly analyse large amounts of data.</a:t>
            </a:r>
          </a:p>
        </p:txBody>
      </p:sp>
      <p:grpSp>
        <p:nvGrpSpPr>
          <p:cNvPr id="3" name="Group 2">
            <a:extLst>
              <a:ext uri="{FF2B5EF4-FFF2-40B4-BE49-F238E27FC236}">
                <a16:creationId xmlns:a16="http://schemas.microsoft.com/office/drawing/2014/main" id="{A09D35DA-1714-0A01-8198-3692A1744C47}"/>
              </a:ext>
            </a:extLst>
          </p:cNvPr>
          <p:cNvGrpSpPr/>
          <p:nvPr/>
        </p:nvGrpSpPr>
        <p:grpSpPr>
          <a:xfrm>
            <a:off x="912482" y="4068134"/>
            <a:ext cx="10182046" cy="2266779"/>
            <a:chOff x="593305" y="3792089"/>
            <a:chExt cx="10182046" cy="2266779"/>
          </a:xfrm>
        </p:grpSpPr>
        <p:sp>
          <p:nvSpPr>
            <p:cNvPr id="5" name="Arrow: U-Turn 4">
              <a:extLst>
                <a:ext uri="{FF2B5EF4-FFF2-40B4-BE49-F238E27FC236}">
                  <a16:creationId xmlns:a16="http://schemas.microsoft.com/office/drawing/2014/main" id="{4E972F66-51C7-D4AC-8873-C48F21F9F1E1}"/>
                </a:ext>
              </a:extLst>
            </p:cNvPr>
            <p:cNvSpPr/>
            <p:nvPr/>
          </p:nvSpPr>
          <p:spPr>
            <a:xfrm>
              <a:off x="1009285" y="3930139"/>
              <a:ext cx="9428677" cy="1643291"/>
            </a:xfrm>
            <a:prstGeom prst="uturnArrow">
              <a:avLst>
                <a:gd name="adj1" fmla="val 25000"/>
                <a:gd name="adj2" fmla="val 25000"/>
                <a:gd name="adj3" fmla="val 25000"/>
                <a:gd name="adj4" fmla="val 43750"/>
                <a:gd name="adj5" fmla="val 9914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U-Turn 5">
              <a:extLst>
                <a:ext uri="{FF2B5EF4-FFF2-40B4-BE49-F238E27FC236}">
                  <a16:creationId xmlns:a16="http://schemas.microsoft.com/office/drawing/2014/main" id="{7CCDB1C4-EAA3-3AE4-40C4-8F85F5425351}"/>
                </a:ext>
              </a:extLst>
            </p:cNvPr>
            <p:cNvSpPr/>
            <p:nvPr/>
          </p:nvSpPr>
          <p:spPr>
            <a:xfrm>
              <a:off x="1009285"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U-Turn 6">
              <a:extLst>
                <a:ext uri="{FF2B5EF4-FFF2-40B4-BE49-F238E27FC236}">
                  <a16:creationId xmlns:a16="http://schemas.microsoft.com/office/drawing/2014/main" id="{E69950AD-0BEA-F724-14D7-EEACD7A20BDF}"/>
                </a:ext>
              </a:extLst>
            </p:cNvPr>
            <p:cNvSpPr/>
            <p:nvPr/>
          </p:nvSpPr>
          <p:spPr>
            <a:xfrm>
              <a:off x="4316436"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U-Turn 7">
              <a:extLst>
                <a:ext uri="{FF2B5EF4-FFF2-40B4-BE49-F238E27FC236}">
                  <a16:creationId xmlns:a16="http://schemas.microsoft.com/office/drawing/2014/main" id="{8863AC0D-9E8F-38FE-F044-3E02A70AC623}"/>
                </a:ext>
              </a:extLst>
            </p:cNvPr>
            <p:cNvSpPr/>
            <p:nvPr/>
          </p:nvSpPr>
          <p:spPr>
            <a:xfrm>
              <a:off x="7623588" y="4304581"/>
              <a:ext cx="2009960" cy="1276710"/>
            </a:xfrm>
            <a:prstGeom prst="uturnArrow">
              <a:avLst>
                <a:gd name="adj1" fmla="val 25000"/>
                <a:gd name="adj2" fmla="val 25000"/>
                <a:gd name="adj3" fmla="val 25000"/>
                <a:gd name="adj4" fmla="val 43750"/>
                <a:gd name="adj5" fmla="val 986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U-Turn 8">
              <a:extLst>
                <a:ext uri="{FF2B5EF4-FFF2-40B4-BE49-F238E27FC236}">
                  <a16:creationId xmlns:a16="http://schemas.microsoft.com/office/drawing/2014/main" id="{CECDBD00-014F-2F63-98C3-CF9AA417638A}"/>
                </a:ext>
              </a:extLst>
            </p:cNvPr>
            <p:cNvSpPr/>
            <p:nvPr/>
          </p:nvSpPr>
          <p:spPr>
            <a:xfrm>
              <a:off x="1009285" y="4812707"/>
              <a:ext cx="940286" cy="768584"/>
            </a:xfrm>
            <a:prstGeom prst="uturnArrow">
              <a:avLst>
                <a:gd name="adj1" fmla="val 32857"/>
                <a:gd name="adj2" fmla="val 25000"/>
                <a:gd name="adj3" fmla="val 25000"/>
                <a:gd name="adj4" fmla="val 43750"/>
                <a:gd name="adj5" fmla="val 9744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Turn 9">
              <a:extLst>
                <a:ext uri="{FF2B5EF4-FFF2-40B4-BE49-F238E27FC236}">
                  <a16:creationId xmlns:a16="http://schemas.microsoft.com/office/drawing/2014/main" id="{63736274-6A9B-8F21-0459-488A855BE035}"/>
                </a:ext>
              </a:extLst>
            </p:cNvPr>
            <p:cNvSpPr/>
            <p:nvPr/>
          </p:nvSpPr>
          <p:spPr>
            <a:xfrm>
              <a:off x="4316436" y="4812707"/>
              <a:ext cx="940286" cy="768584"/>
            </a:xfrm>
            <a:prstGeom prst="uturnArrow">
              <a:avLst>
                <a:gd name="adj1" fmla="val 31734"/>
                <a:gd name="adj2" fmla="val 25000"/>
                <a:gd name="adj3" fmla="val 25000"/>
                <a:gd name="adj4" fmla="val 43750"/>
                <a:gd name="adj5" fmla="val 9857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U-Turn 10">
              <a:extLst>
                <a:ext uri="{FF2B5EF4-FFF2-40B4-BE49-F238E27FC236}">
                  <a16:creationId xmlns:a16="http://schemas.microsoft.com/office/drawing/2014/main" id="{E5F27081-44F9-ABC0-1B05-BFAB47EF371A}"/>
                </a:ext>
              </a:extLst>
            </p:cNvPr>
            <p:cNvSpPr/>
            <p:nvPr/>
          </p:nvSpPr>
          <p:spPr>
            <a:xfrm>
              <a:off x="7623588" y="4812707"/>
              <a:ext cx="940286" cy="768584"/>
            </a:xfrm>
            <a:prstGeom prst="uturnArrow">
              <a:avLst>
                <a:gd name="adj1" fmla="val 33979"/>
                <a:gd name="adj2" fmla="val 25000"/>
                <a:gd name="adj3" fmla="val 25000"/>
                <a:gd name="adj4" fmla="val 43750"/>
                <a:gd name="adj5" fmla="val 9744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Right 11">
              <a:extLst>
                <a:ext uri="{FF2B5EF4-FFF2-40B4-BE49-F238E27FC236}">
                  <a16:creationId xmlns:a16="http://schemas.microsoft.com/office/drawing/2014/main" id="{97F075FC-5D5E-DBB3-19A7-E1FC70341647}"/>
                </a:ext>
              </a:extLst>
            </p:cNvPr>
            <p:cNvSpPr/>
            <p:nvPr/>
          </p:nvSpPr>
          <p:spPr>
            <a:xfrm>
              <a:off x="1009285" y="5496223"/>
              <a:ext cx="9428677" cy="232081"/>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BBC7D96F-EAF3-0DCA-DB22-BCE709068D67}"/>
                </a:ext>
              </a:extLst>
            </p:cNvPr>
            <p:cNvCxnSpPr>
              <a:cxnSpLocks/>
            </p:cNvCxnSpPr>
            <p:nvPr/>
          </p:nvCxnSpPr>
          <p:spPr>
            <a:xfrm>
              <a:off x="2163966"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044C5A-29BF-C693-969D-FBBAED2B7198}"/>
                </a:ext>
              </a:extLst>
            </p:cNvPr>
            <p:cNvCxnSpPr>
              <a:cxnSpLocks/>
            </p:cNvCxnSpPr>
            <p:nvPr/>
          </p:nvCxnSpPr>
          <p:spPr>
            <a:xfrm>
              <a:off x="5551024" y="3792089"/>
              <a:ext cx="0" cy="2082113"/>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05B07C-687E-B6E5-2A04-088E451DBFC1}"/>
                </a:ext>
              </a:extLst>
            </p:cNvPr>
            <p:cNvCxnSpPr>
              <a:cxnSpLocks/>
            </p:cNvCxnSpPr>
            <p:nvPr/>
          </p:nvCxnSpPr>
          <p:spPr>
            <a:xfrm>
              <a:off x="8845893" y="3803094"/>
              <a:ext cx="0" cy="2071108"/>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069B6A-EE43-C0E8-E3F5-FD2DC237731E}"/>
                </a:ext>
              </a:extLst>
            </p:cNvPr>
            <p:cNvSpPr txBox="1"/>
            <p:nvPr/>
          </p:nvSpPr>
          <p:spPr>
            <a:xfrm>
              <a:off x="593305" y="5689536"/>
              <a:ext cx="1362974" cy="369332"/>
            </a:xfrm>
            <a:prstGeom prst="rect">
              <a:avLst/>
            </a:prstGeom>
            <a:noFill/>
          </p:spPr>
          <p:txBody>
            <a:bodyPr wrap="square" rtlCol="0">
              <a:spAutoFit/>
            </a:bodyPr>
            <a:lstStyle/>
            <a:p>
              <a:pPr algn="ctr"/>
              <a:r>
                <a:rPr lang="en-GB" b="1" dirty="0"/>
                <a:t>Day 1</a:t>
              </a:r>
            </a:p>
          </p:txBody>
        </p:sp>
        <p:sp>
          <p:nvSpPr>
            <p:cNvPr id="17" name="TextBox 16">
              <a:extLst>
                <a:ext uri="{FF2B5EF4-FFF2-40B4-BE49-F238E27FC236}">
                  <a16:creationId xmlns:a16="http://schemas.microsoft.com/office/drawing/2014/main" id="{6BFEC959-25B1-49B1-C430-9FE334604C2A}"/>
                </a:ext>
              </a:extLst>
            </p:cNvPr>
            <p:cNvSpPr txBox="1"/>
            <p:nvPr/>
          </p:nvSpPr>
          <p:spPr>
            <a:xfrm>
              <a:off x="3189778" y="5689536"/>
              <a:ext cx="1362974" cy="369332"/>
            </a:xfrm>
            <a:prstGeom prst="rect">
              <a:avLst/>
            </a:prstGeom>
            <a:noFill/>
          </p:spPr>
          <p:txBody>
            <a:bodyPr wrap="square" rtlCol="0">
              <a:spAutoFit/>
            </a:bodyPr>
            <a:lstStyle/>
            <a:p>
              <a:pPr algn="ctr"/>
              <a:r>
                <a:rPr lang="en-GB" b="1" dirty="0"/>
                <a:t>Day 2</a:t>
              </a:r>
            </a:p>
          </p:txBody>
        </p:sp>
        <p:sp>
          <p:nvSpPr>
            <p:cNvPr id="18" name="TextBox 17">
              <a:extLst>
                <a:ext uri="{FF2B5EF4-FFF2-40B4-BE49-F238E27FC236}">
                  <a16:creationId xmlns:a16="http://schemas.microsoft.com/office/drawing/2014/main" id="{AA16BBCC-AE90-0115-94C7-29399D526203}"/>
                </a:ext>
              </a:extLst>
            </p:cNvPr>
            <p:cNvSpPr txBox="1"/>
            <p:nvPr/>
          </p:nvSpPr>
          <p:spPr>
            <a:xfrm>
              <a:off x="6504317" y="5689536"/>
              <a:ext cx="1362974" cy="369332"/>
            </a:xfrm>
            <a:prstGeom prst="rect">
              <a:avLst/>
            </a:prstGeom>
            <a:noFill/>
          </p:spPr>
          <p:txBody>
            <a:bodyPr wrap="square" rtlCol="0">
              <a:spAutoFit/>
            </a:bodyPr>
            <a:lstStyle/>
            <a:p>
              <a:pPr algn="ctr"/>
              <a:r>
                <a:rPr lang="en-GB" b="1" dirty="0"/>
                <a:t>Day 3</a:t>
              </a:r>
            </a:p>
          </p:txBody>
        </p:sp>
        <p:sp>
          <p:nvSpPr>
            <p:cNvPr id="19" name="TextBox 18">
              <a:extLst>
                <a:ext uri="{FF2B5EF4-FFF2-40B4-BE49-F238E27FC236}">
                  <a16:creationId xmlns:a16="http://schemas.microsoft.com/office/drawing/2014/main" id="{4BF44377-1E62-99DC-0F65-4982A3DE4B8C}"/>
                </a:ext>
              </a:extLst>
            </p:cNvPr>
            <p:cNvSpPr txBox="1"/>
            <p:nvPr/>
          </p:nvSpPr>
          <p:spPr>
            <a:xfrm>
              <a:off x="9412377" y="5689536"/>
              <a:ext cx="1362974" cy="369332"/>
            </a:xfrm>
            <a:prstGeom prst="rect">
              <a:avLst/>
            </a:prstGeom>
            <a:noFill/>
          </p:spPr>
          <p:txBody>
            <a:bodyPr wrap="square" rtlCol="0">
              <a:spAutoFit/>
            </a:bodyPr>
            <a:lstStyle/>
            <a:p>
              <a:pPr algn="ctr"/>
              <a:r>
                <a:rPr lang="en-GB" b="1" dirty="0"/>
                <a:t>Day 4</a:t>
              </a:r>
            </a:p>
          </p:txBody>
        </p:sp>
        <p:sp>
          <p:nvSpPr>
            <p:cNvPr id="22" name="TextBox 21">
              <a:extLst>
                <a:ext uri="{FF2B5EF4-FFF2-40B4-BE49-F238E27FC236}">
                  <a16:creationId xmlns:a16="http://schemas.microsoft.com/office/drawing/2014/main" id="{40C4FAA1-90C3-B7DC-B239-BAC16DAC59B0}"/>
                </a:ext>
              </a:extLst>
            </p:cNvPr>
            <p:cNvSpPr txBox="1"/>
            <p:nvPr/>
          </p:nvSpPr>
          <p:spPr>
            <a:xfrm>
              <a:off x="880855"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sp>
          <p:nvSpPr>
            <p:cNvPr id="24" name="TextBox 23">
              <a:extLst>
                <a:ext uri="{FF2B5EF4-FFF2-40B4-BE49-F238E27FC236}">
                  <a16:creationId xmlns:a16="http://schemas.microsoft.com/office/drawing/2014/main" id="{76F4941E-E2D5-D3BD-9CAC-4A718F5122CE}"/>
                </a:ext>
              </a:extLst>
            </p:cNvPr>
            <p:cNvSpPr txBox="1"/>
            <p:nvPr/>
          </p:nvSpPr>
          <p:spPr>
            <a:xfrm>
              <a:off x="4200544"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sp>
          <p:nvSpPr>
            <p:cNvPr id="26" name="TextBox 25">
              <a:extLst>
                <a:ext uri="{FF2B5EF4-FFF2-40B4-BE49-F238E27FC236}">
                  <a16:creationId xmlns:a16="http://schemas.microsoft.com/office/drawing/2014/main" id="{6A672DDA-FD6F-8E9D-8CAA-21C54D59BC8F}"/>
                </a:ext>
              </a:extLst>
            </p:cNvPr>
            <p:cNvSpPr txBox="1"/>
            <p:nvPr/>
          </p:nvSpPr>
          <p:spPr>
            <a:xfrm>
              <a:off x="7539219" y="4848834"/>
              <a:ext cx="1101401" cy="261610"/>
            </a:xfrm>
            <a:prstGeom prst="rect">
              <a:avLst/>
            </a:prstGeom>
            <a:noFill/>
          </p:spPr>
          <p:txBody>
            <a:bodyPr wrap="square" rtlCol="0">
              <a:spAutoFit/>
            </a:bodyPr>
            <a:lstStyle/>
            <a:p>
              <a:pPr algn="ctr"/>
              <a:r>
                <a:rPr lang="en-GB" sz="1100" b="1" dirty="0">
                  <a:solidFill>
                    <a:schemeClr val="bg1"/>
                  </a:solidFill>
                </a:rPr>
                <a:t>SHORT-LOOP</a:t>
              </a:r>
            </a:p>
          </p:txBody>
        </p:sp>
      </p:grpSp>
    </p:spTree>
    <p:extLst>
      <p:ext uri="{BB962C8B-B14F-4D97-AF65-F5344CB8AC3E}">
        <p14:creationId xmlns:p14="http://schemas.microsoft.com/office/powerpoint/2010/main" val="1229953476"/>
      </p:ext>
    </p:extLst>
  </p:cSld>
  <p:clrMapOvr>
    <a:masterClrMapping/>
  </p:clrMapOvr>
</p:sld>
</file>

<file path=ppt/theme/theme1.xml><?xml version="1.0" encoding="utf-8"?>
<a:theme xmlns:a="http://schemas.openxmlformats.org/drawingml/2006/main" name="Mai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19" ma:contentTypeDescription="Create a new document." ma:contentTypeScope="" ma:versionID="334a0b33cdb16be051394098a22f45c1">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e29b1cdacb195f903eea44524ea65cef"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2c7276-519e-4dfd-877f-a0b6e71f99d4">
      <Terms xmlns="http://schemas.microsoft.com/office/infopath/2007/PartnerControls"/>
    </lcf76f155ced4ddcb4097134ff3c332f>
    <TaxCatchAll xmlns="4583d217-e6e7-4bd8-b25a-c1564e3c1da3" xsi:nil="true"/>
  </documentManagement>
</p:properties>
</file>

<file path=customXml/itemProps1.xml><?xml version="1.0" encoding="utf-8"?>
<ds:datastoreItem xmlns:ds="http://schemas.openxmlformats.org/officeDocument/2006/customXml" ds:itemID="{4E230469-224C-4FD4-B450-DF9D4CF17692}">
  <ds:schemaRefs>
    <ds:schemaRef ds:uri="http://schemas.microsoft.com/sharepoint/v3/contenttype/forms"/>
  </ds:schemaRefs>
</ds:datastoreItem>
</file>

<file path=customXml/itemProps2.xml><?xml version="1.0" encoding="utf-8"?>
<ds:datastoreItem xmlns:ds="http://schemas.openxmlformats.org/officeDocument/2006/customXml" ds:itemID="{DFBB4FEF-D46E-45F0-9110-B71E1B24B6EC}"/>
</file>

<file path=customXml/itemProps3.xml><?xml version="1.0" encoding="utf-8"?>
<ds:datastoreItem xmlns:ds="http://schemas.openxmlformats.org/officeDocument/2006/customXml" ds:itemID="{DA89EF79-3631-4303-8960-BD11FA9FA492}">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670f5432-8c1b-47ee-9ee2-4be4108d7e2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40963</TotalTime>
  <Words>1316</Words>
  <Application>Microsoft Office PowerPoint</Application>
  <PresentationFormat>Widescreen</PresentationFormat>
  <Paragraphs>183</Paragraphs>
  <Slides>20</Slides>
  <Notes>0</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Calibri Light</vt:lpstr>
      <vt:lpstr>Main title</vt:lpstr>
      <vt:lpstr>1_Contents</vt:lpstr>
      <vt:lpstr>Section divider</vt:lpstr>
      <vt:lpstr>Rapid Analysis in a Congested Environment</vt:lpstr>
      <vt:lpstr>Contents</vt:lpstr>
      <vt:lpstr>Abstract</vt:lpstr>
      <vt:lpstr>PowerPoint Presentation</vt:lpstr>
      <vt:lpstr>The Peer EW Threat</vt:lpstr>
      <vt:lpstr>PowerPoint Presentation</vt:lpstr>
      <vt:lpstr>Experimentation Programme</vt:lpstr>
      <vt:lpstr>Planning for Success</vt:lpstr>
      <vt:lpstr>Short-Loop Analysis (Rapid)</vt:lpstr>
      <vt:lpstr>Medium-Loop Analysis (Dynamic)</vt:lpstr>
      <vt:lpstr>Validation of Insights</vt:lpstr>
      <vt:lpstr>Long-Loop Analysis (Trends &amp; Reporting)</vt:lpstr>
      <vt:lpstr>Analysis Tools</vt:lpstr>
      <vt:lpstr>PowerPoint Presentation</vt:lpstr>
      <vt:lpstr>Automated Systems</vt:lpstr>
      <vt:lpstr>Deception – How many resources are required?</vt:lpstr>
      <vt:lpstr>PowerPoint Presentation</vt:lpstr>
      <vt:lpstr>Summary</vt:lpstr>
      <vt:lpstr>PowerPoint Presentation</vt:lpstr>
      <vt:lpstr>Contact Details</vt:lpstr>
    </vt:vector>
  </TitlesOfParts>
  <Company>Roke Manor Research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Survivability Through Analysis of Land Forces EW Signatures</dc:title>
  <dc:creator>Adam Beckett</dc:creator>
  <cp:lastModifiedBy>Beckett, Adam</cp:lastModifiedBy>
  <cp:revision>841</cp:revision>
  <cp:lastPrinted>2020-03-19T10:16:25Z</cp:lastPrinted>
  <dcterms:created xsi:type="dcterms:W3CDTF">2019-01-10T08:11:08Z</dcterms:created>
  <dcterms:modified xsi:type="dcterms:W3CDTF">2023-07-12T16:24:04Z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0x010100F0737EA34AB8454E95CF3AE4D2FA171F</vt:lpwstr>
  </property>
</Properties>
</file>