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slideLayouts/slideLayout33.xml" ContentType="application/vnd.openxmlformats-officedocument.presentationml.slideLayout+xml"/>
  <Override PartName="/ppt/theme/theme33.xml" ContentType="application/vnd.openxmlformats-officedocument.theme+xml"/>
  <Override PartName="/ppt/slideLayouts/slideLayout34.xml" ContentType="application/vnd.openxmlformats-officedocument.presentationml.slideLayout+xml"/>
  <Override PartName="/ppt/theme/theme34.xml" ContentType="application/vnd.openxmlformats-officedocument.theme+xml"/>
  <Override PartName="/ppt/slideLayouts/slideLayout35.xml" ContentType="application/vnd.openxmlformats-officedocument.presentationml.slideLayout+xml"/>
  <Override PartName="/ppt/theme/theme35.xml" ContentType="application/vnd.openxmlformats-officedocument.theme+xml"/>
  <Override PartName="/ppt/slideLayouts/slideLayout36.xml" ContentType="application/vnd.openxmlformats-officedocument.presentationml.slideLayout+xml"/>
  <Override PartName="/ppt/theme/theme36.xml" ContentType="application/vnd.openxmlformats-officedocument.theme+xml"/>
  <Override PartName="/ppt/slideLayouts/slideLayout37.xml" ContentType="application/vnd.openxmlformats-officedocument.presentationml.slideLayout+xml"/>
  <Override PartName="/ppt/theme/theme37.xml" ContentType="application/vnd.openxmlformats-officedocument.theme+xml"/>
  <Override PartName="/ppt/slideLayouts/slideLayout38.xml" ContentType="application/vnd.openxmlformats-officedocument.presentationml.slideLayout+xml"/>
  <Override PartName="/ppt/theme/theme38.xml" ContentType="application/vnd.openxmlformats-officedocument.theme+xml"/>
  <Override PartName="/ppt/slideLayouts/slideLayout39.xml" ContentType="application/vnd.openxmlformats-officedocument.presentationml.slideLayout+xml"/>
  <Override PartName="/ppt/theme/theme39.xml" ContentType="application/vnd.openxmlformats-officedocument.theme+xml"/>
  <Override PartName="/ppt/slideLayouts/slideLayout40.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8" r:id="rId2"/>
    <p:sldMasterId id="2147483680" r:id="rId3"/>
    <p:sldMasterId id="2147483682" r:id="rId4"/>
    <p:sldMasterId id="2147483684" r:id="rId5"/>
    <p:sldMasterId id="2147483686" r:id="rId6"/>
    <p:sldMasterId id="2147483688" r:id="rId7"/>
    <p:sldMasterId id="2147483690" r:id="rId8"/>
    <p:sldMasterId id="2147483692" r:id="rId9"/>
    <p:sldMasterId id="2147483694" r:id="rId10"/>
    <p:sldMasterId id="2147483696" r:id="rId11"/>
    <p:sldMasterId id="2147483698" r:id="rId12"/>
    <p:sldMasterId id="2147483700" r:id="rId13"/>
    <p:sldMasterId id="2147483702" r:id="rId14"/>
    <p:sldMasterId id="2147483704" r:id="rId15"/>
    <p:sldMasterId id="2147483706" r:id="rId16"/>
    <p:sldMasterId id="2147483708" r:id="rId17"/>
    <p:sldMasterId id="2147483710" r:id="rId18"/>
    <p:sldMasterId id="2147483712" r:id="rId19"/>
    <p:sldMasterId id="2147483714" r:id="rId20"/>
    <p:sldMasterId id="2147483716" r:id="rId21"/>
    <p:sldMasterId id="2147483718" r:id="rId22"/>
    <p:sldMasterId id="2147483720" r:id="rId23"/>
    <p:sldMasterId id="2147483722" r:id="rId24"/>
    <p:sldMasterId id="2147483724" r:id="rId25"/>
    <p:sldMasterId id="2147483726" r:id="rId26"/>
    <p:sldMasterId id="2147483728" r:id="rId27"/>
    <p:sldMasterId id="2147483730" r:id="rId28"/>
    <p:sldMasterId id="2147483732" r:id="rId29"/>
    <p:sldMasterId id="2147483734" r:id="rId30"/>
    <p:sldMasterId id="2147483736" r:id="rId31"/>
    <p:sldMasterId id="2147483738" r:id="rId32"/>
    <p:sldMasterId id="2147483740" r:id="rId33"/>
    <p:sldMasterId id="2147483742" r:id="rId34"/>
    <p:sldMasterId id="2147483744" r:id="rId35"/>
    <p:sldMasterId id="2147483746" r:id="rId36"/>
    <p:sldMasterId id="2147483748" r:id="rId37"/>
    <p:sldMasterId id="2147483750" r:id="rId38"/>
    <p:sldMasterId id="2147483752" r:id="rId39"/>
    <p:sldMasterId id="2147483754" r:id="rId40"/>
  </p:sldMasterIdLst>
  <p:notesMasterIdLst>
    <p:notesMasterId r:id="rId81"/>
  </p:notesMasterIdLst>
  <p:sldIdLst>
    <p:sldId id="258" r:id="rId41"/>
    <p:sldId id="260" r:id="rId42"/>
    <p:sldId id="261" r:id="rId43"/>
    <p:sldId id="262" r:id="rId44"/>
    <p:sldId id="263" r:id="rId45"/>
    <p:sldId id="264" r:id="rId46"/>
    <p:sldId id="265" r:id="rId47"/>
    <p:sldId id="266" r:id="rId48"/>
    <p:sldId id="267" r:id="rId49"/>
    <p:sldId id="268" r:id="rId50"/>
    <p:sldId id="269" r:id="rId51"/>
    <p:sldId id="270" r:id="rId52"/>
    <p:sldId id="271"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294" r:id="rId76"/>
    <p:sldId id="295" r:id="rId77"/>
    <p:sldId id="296" r:id="rId78"/>
    <p:sldId id="297" r:id="rId79"/>
    <p:sldId id="29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5" autoAdjust="0"/>
    <p:restoredTop sz="94660"/>
  </p:normalViewPr>
  <p:slideViewPr>
    <p:cSldViewPr snapToGrid="0">
      <p:cViewPr varScale="1">
        <p:scale>
          <a:sx n="116" d="100"/>
          <a:sy n="116" d="100"/>
        </p:scale>
        <p:origin x="12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7" Type="http://schemas.openxmlformats.org/officeDocument/2006/relationships/slideMaster" Target="slideMasters/slideMaster7.xml"/><Relationship Id="rId71" Type="http://schemas.openxmlformats.org/officeDocument/2006/relationships/slide" Target="slides/slide3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61" Type="http://schemas.openxmlformats.org/officeDocument/2006/relationships/slide" Target="slides/slide21.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2.0042899999999999E-2"/>
          <c:y val="6.2375300000000002E-2"/>
          <c:w val="0.97495699999999996"/>
          <c:h val="0.84016500000000005"/>
        </c:manualLayout>
      </c:layout>
      <c:barChart>
        <c:barDir val="col"/>
        <c:grouping val="clustered"/>
        <c:varyColors val="0"/>
        <c:ser>
          <c:idx val="0"/>
          <c:order val="0"/>
          <c:tx>
            <c:strRef>
              <c:f>Sheet1!$A$2</c:f>
              <c:strCache>
                <c:ptCount val="1"/>
                <c:pt idx="0">
                  <c:v>Region 1</c:v>
                </c:pt>
              </c:strCache>
            </c:strRef>
          </c:tx>
          <c: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50800" dist="25400" dir="5400000" algn="tl">
                <a:srgbClr val="353535">
                  <a:alpha val="50000"/>
                </a:srgbClr>
              </a:outerShdw>
            </a:effectLst>
          </c:spPr>
          <c:invertIfNegative val="0"/>
          <c:cat>
            <c:strRef>
              <c:f>Sheet1!$B$1:$B$1</c:f>
              <c:strCache>
                <c:ptCount val="1"/>
                <c:pt idx="0">
                  <c:v>-</c:v>
                </c:pt>
              </c:strCache>
            </c:strRef>
          </c:cat>
          <c:val>
            <c:numRef>
              <c:f>Sheet1!$B$2:$B$2</c:f>
              <c:numCache>
                <c:formatCode>General</c:formatCode>
                <c:ptCount val="1"/>
                <c:pt idx="0">
                  <c:v>79</c:v>
                </c:pt>
              </c:numCache>
            </c:numRef>
          </c:val>
        </c:ser>
        <c:ser>
          <c:idx val="1"/>
          <c:order val="1"/>
          <c:tx>
            <c:strRef>
              <c:f>Sheet1!$A$3</c:f>
              <c:strCache>
                <c:ptCount val="1"/>
                <c:pt idx="0">
                  <c:v>Region 2</c:v>
                </c:pt>
              </c:strCache>
            </c:strRef>
          </c:tx>
          <c:spPr>
            <a:gradFill flip="none" rotWithShape="1">
              <a:gsLst>
                <a:gs pos="0">
                  <a:srgbClr val="1F8D0E"/>
                </a:gs>
                <a:gs pos="100000">
                  <a:srgbClr val="1A610F"/>
                </a:gs>
              </a:gsLst>
              <a:lin ang="5400000" scaled="0"/>
            </a:gradFill>
            <a:ln w="12700" cap="flat">
              <a:noFill/>
              <a:miter lim="400000"/>
            </a:ln>
            <a:effectLst>
              <a:outerShdw blurRad="50800" dist="25400" dir="5400000" algn="tl">
                <a:srgbClr val="353535">
                  <a:alpha val="50000"/>
                </a:srgbClr>
              </a:outerShdw>
            </a:effectLst>
          </c:spPr>
          <c:invertIfNegative val="0"/>
          <c:cat>
            <c:strRef>
              <c:f>Sheet1!$B$1:$B$1</c:f>
              <c:strCache>
                <c:ptCount val="1"/>
                <c:pt idx="0">
                  <c:v>-</c:v>
                </c:pt>
              </c:strCache>
            </c:strRef>
          </c:cat>
          <c:val>
            <c:numRef>
              <c:f>Sheet1!$B$3:$B$3</c:f>
              <c:numCache>
                <c:formatCode>General</c:formatCode>
                <c:ptCount val="1"/>
                <c:pt idx="0">
                  <c:v>67</c:v>
                </c:pt>
              </c:numCache>
            </c:numRef>
          </c:val>
        </c:ser>
        <c:ser>
          <c:idx val="2"/>
          <c:order val="2"/>
          <c:tx>
            <c:strRef>
              <c:f>Sheet1!$A$4</c:f>
              <c:strCache>
                <c:ptCount val="1"/>
                <c:pt idx="0">
                  <c:v>Region 3</c:v>
                </c:pt>
              </c:strCache>
            </c:strRef>
          </c:tx>
          <c:spPr>
            <a:gradFill flip="none" rotWithShape="1">
              <a:gsLst>
                <a:gs pos="0">
                  <a:srgbClr val="0E979B"/>
                </a:gs>
                <a:gs pos="100000">
                  <a:srgbClr val="0F6366"/>
                </a:gs>
              </a:gsLst>
              <a:lin ang="5400000" scaled="0"/>
            </a:gradFill>
            <a:ln w="12700" cap="flat">
              <a:noFill/>
              <a:miter lim="400000"/>
            </a:ln>
            <a:effectLst>
              <a:outerShdw blurRad="50800" dist="25400" dir="5400000" algn="tl">
                <a:srgbClr val="353535">
                  <a:alpha val="50000"/>
                </a:srgbClr>
              </a:outerShdw>
            </a:effectLst>
          </c:spPr>
          <c:invertIfNegative val="0"/>
          <c:cat>
            <c:strRef>
              <c:f>Sheet1!$B$1:$B$1</c:f>
              <c:strCache>
                <c:ptCount val="1"/>
                <c:pt idx="0">
                  <c:v>-</c:v>
                </c:pt>
              </c:strCache>
            </c:strRef>
          </c:cat>
          <c:val>
            <c:numRef>
              <c:f>Sheet1!$B$4:$B$4</c:f>
              <c:numCache>
                <c:formatCode>General</c:formatCode>
                <c:ptCount val="1"/>
                <c:pt idx="0">
                  <c:v>59</c:v>
                </c:pt>
              </c:numCache>
            </c:numRef>
          </c:val>
        </c:ser>
        <c:ser>
          <c:idx val="3"/>
          <c:order val="3"/>
          <c:tx>
            <c:strRef>
              <c:f>Sheet1!$A$5</c:f>
              <c:strCache>
                <c:ptCount val="1"/>
                <c:pt idx="0">
                  <c:v>Region 4</c:v>
                </c:pt>
              </c:strCache>
            </c:strRef>
          </c:tx>
          <c:spPr>
            <a:gradFill flip="none" rotWithShape="1">
              <a:gsLst>
                <a:gs pos="0">
                  <a:srgbClr val="4B2BAE"/>
                </a:gs>
                <a:gs pos="100000">
                  <a:srgbClr val="34226B"/>
                </a:gs>
              </a:gsLst>
              <a:lin ang="5400000" scaled="0"/>
            </a:gradFill>
            <a:ln w="12700" cap="flat">
              <a:noFill/>
              <a:miter lim="400000"/>
            </a:ln>
            <a:effectLst>
              <a:outerShdw blurRad="50800" dist="25400" dir="5400000" algn="tl">
                <a:srgbClr val="353535">
                  <a:alpha val="50000"/>
                </a:srgbClr>
              </a:outerShdw>
            </a:effectLst>
          </c:spPr>
          <c:invertIfNegative val="0"/>
          <c:cat>
            <c:strRef>
              <c:f>Sheet1!$B$1:$B$1</c:f>
              <c:strCache>
                <c:ptCount val="1"/>
                <c:pt idx="0">
                  <c:v>-</c:v>
                </c:pt>
              </c:strCache>
            </c:strRef>
          </c:cat>
          <c:val>
            <c:numRef>
              <c:f>Sheet1!$B$5:$B$5</c:f>
              <c:numCache>
                <c:formatCode>General</c:formatCode>
                <c:ptCount val="1"/>
                <c:pt idx="0">
                  <c:v>83</c:v>
                </c:pt>
              </c:numCache>
            </c:numRef>
          </c:val>
        </c:ser>
        <c:ser>
          <c:idx val="4"/>
          <c:order val="4"/>
          <c:tx>
            <c:strRef>
              <c:f>Sheet1!$A$6</c:f>
              <c:strCache>
                <c:ptCount val="1"/>
                <c:pt idx="0">
                  <c:v>Region 5</c:v>
                </c:pt>
              </c:strCache>
            </c:strRef>
          </c:tx>
          <c:spPr>
            <a:gradFill flip="none" rotWithShape="1">
              <a:gsLst>
                <a:gs pos="0">
                  <a:srgbClr val="810E16"/>
                </a:gs>
                <a:gs pos="100000">
                  <a:srgbClr val="550F15"/>
                </a:gs>
              </a:gsLst>
              <a:lin ang="5400000" scaled="0"/>
            </a:gradFill>
            <a:ln w="12700" cap="flat">
              <a:noFill/>
              <a:miter lim="400000"/>
            </a:ln>
            <a:effectLst>
              <a:outerShdw blurRad="50800" dist="25400" dir="5400000" algn="tl">
                <a:srgbClr val="353535">
                  <a:alpha val="50000"/>
                </a:srgbClr>
              </a:outerShdw>
            </a:effectLst>
          </c:spPr>
          <c:invertIfNegative val="0"/>
          <c:cat>
            <c:strRef>
              <c:f>Sheet1!$B$1:$B$1</c:f>
              <c:strCache>
                <c:ptCount val="1"/>
                <c:pt idx="0">
                  <c:v>-</c:v>
                </c:pt>
              </c:strCache>
            </c:strRef>
          </c:cat>
          <c:val>
            <c:numRef>
              <c:f>Sheet1!$B$6:$B$6</c:f>
              <c:numCache>
                <c:formatCode>General</c:formatCode>
                <c:ptCount val="1"/>
                <c:pt idx="0">
                  <c:v>50</c:v>
                </c:pt>
              </c:numCache>
            </c:numRef>
          </c:val>
        </c:ser>
        <c:ser>
          <c:idx val="5"/>
          <c:order val="5"/>
          <c:tx>
            <c:strRef>
              <c:f>Sheet1!$A$7</c:f>
              <c:strCache>
                <c:ptCount val="1"/>
                <c:pt idx="0">
                  <c:v>Region 6</c:v>
                </c:pt>
              </c:strCache>
            </c:strRef>
          </c:tx>
          <c:spPr>
            <a:gradFill flip="none" rotWithShape="1">
              <a:gsLst>
                <a:gs pos="0">
                  <a:srgbClr val="989B9A"/>
                </a:gs>
                <a:gs pos="100000">
                  <a:srgbClr val="686A69"/>
                </a:gs>
              </a:gsLst>
              <a:lin ang="5400000" scaled="0"/>
            </a:gradFill>
            <a:ln w="12700" cap="flat">
              <a:noFill/>
              <a:miter lim="400000"/>
            </a:ln>
            <a:effectLst>
              <a:outerShdw blurRad="50800" dist="25400" dir="5400000" algn="tl">
                <a:srgbClr val="353535">
                  <a:alpha val="50000"/>
                </a:srgbClr>
              </a:outerShdw>
            </a:effectLst>
          </c:spPr>
          <c:invertIfNegative val="0"/>
          <c:cat>
            <c:strRef>
              <c:f>Sheet1!$B$1:$B$1</c:f>
              <c:strCache>
                <c:ptCount val="1"/>
                <c:pt idx="0">
                  <c:v>-</c:v>
                </c:pt>
              </c:strCache>
            </c:strRef>
          </c:cat>
          <c:val>
            <c:numRef>
              <c:f>Sheet1!$B$7:$B$7</c:f>
              <c:numCache>
                <c:formatCode>General</c:formatCode>
                <c:ptCount val="1"/>
                <c:pt idx="0">
                  <c:v>73</c:v>
                </c:pt>
              </c:numCache>
            </c:numRef>
          </c:val>
        </c:ser>
        <c:ser>
          <c:idx val="6"/>
          <c:order val="6"/>
          <c:tx>
            <c:strRef>
              <c:f>Sheet1!$A$8</c:f>
              <c:strCache>
                <c:ptCount val="1"/>
                <c:pt idx="0">
                  <c:v>Region 7</c:v>
                </c:pt>
              </c:strCache>
            </c:strRef>
          </c:tx>
          <c: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50800" dist="25400" dir="5400000" algn="tl">
                <a:srgbClr val="353535">
                  <a:alpha val="50000"/>
                </a:srgbClr>
              </a:outerShdw>
            </a:effectLst>
          </c:spPr>
          <c:invertIfNegative val="0"/>
          <c:cat>
            <c:strRef>
              <c:f>Sheet1!$B$1:$B$1</c:f>
              <c:strCache>
                <c:ptCount val="1"/>
                <c:pt idx="0">
                  <c:v>-</c:v>
                </c:pt>
              </c:strCache>
            </c:strRef>
          </c:cat>
          <c:val>
            <c:numRef>
              <c:f>Sheet1!$B$8:$B$8</c:f>
              <c:numCache>
                <c:formatCode>General</c:formatCode>
                <c:ptCount val="1"/>
                <c:pt idx="0">
                  <c:v>75</c:v>
                </c:pt>
              </c:numCache>
            </c:numRef>
          </c:val>
        </c:ser>
        <c:dLbls>
          <c:showLegendKey val="0"/>
          <c:showVal val="0"/>
          <c:showCatName val="0"/>
          <c:showSerName val="0"/>
          <c:showPercent val="0"/>
          <c:showBubbleSize val="0"/>
        </c:dLbls>
        <c:gapWidth val="40"/>
        <c:overlap val="-10"/>
        <c:axId val="1882102368"/>
        <c:axId val="1882104000"/>
      </c:barChart>
      <c:catAx>
        <c:axId val="1882102368"/>
        <c:scaling>
          <c:orientation val="minMax"/>
        </c:scaling>
        <c:delete val="0"/>
        <c:axPos val="b"/>
        <c:numFmt formatCode="General" sourceLinked="0"/>
        <c:majorTickMark val="none"/>
        <c:minorTickMark val="none"/>
        <c:tickLblPos val="low"/>
        <c:spPr>
          <a:ln w="12700" cap="flat">
            <a:solidFill>
              <a:srgbClr val="8A8B89"/>
            </a:solidFill>
            <a:prstDash val="solid"/>
            <a:miter lim="400000"/>
          </a:ln>
        </c:spPr>
        <c:txPr>
          <a:bodyPr rot="0"/>
          <a:lstStyle/>
          <a:p>
            <a:pPr>
              <a:defRPr sz="2400" b="0" i="0" u="none" strike="noStrike">
                <a:solidFill>
                  <a:srgbClr val="FFFFFF"/>
                </a:solidFill>
                <a:latin typeface="Helvetica Light"/>
              </a:defRPr>
            </a:pPr>
            <a:endParaRPr lang="en-US"/>
          </a:p>
        </c:txPr>
        <c:crossAx val="1882104000"/>
        <c:crosses val="autoZero"/>
        <c:auto val="1"/>
        <c:lblAlgn val="ctr"/>
        <c:lblOffset val="100"/>
        <c:noMultiLvlLbl val="1"/>
      </c:catAx>
      <c:valAx>
        <c:axId val="1882104000"/>
        <c:scaling>
          <c:orientation val="minMax"/>
        </c:scaling>
        <c:delete val="0"/>
        <c:axPos val="l"/>
        <c:majorGridlines>
          <c:spPr>
            <a:ln w="12700" cap="flat">
              <a:solidFill>
                <a:srgbClr val="929292"/>
              </a:solidFill>
              <a:prstDash val="solid"/>
              <a:miter lim="400000"/>
            </a:ln>
          </c:spPr>
        </c:majorGridlines>
        <c:numFmt formatCode="0&quot;%&quot;" sourceLinked="0"/>
        <c:majorTickMark val="none"/>
        <c:minorTickMark val="none"/>
        <c:tickLblPos val="none"/>
        <c:spPr>
          <a:ln w="12700" cap="flat">
            <a:noFill/>
            <a:prstDash val="solid"/>
            <a:miter lim="400000"/>
          </a:ln>
        </c:spPr>
        <c:txPr>
          <a:bodyPr rot="0"/>
          <a:lstStyle/>
          <a:p>
            <a:pPr>
              <a:defRPr sz="2400" b="0" i="0" u="none" strike="noStrike">
                <a:solidFill>
                  <a:srgbClr val="FFFFFF"/>
                </a:solidFill>
                <a:latin typeface="Helvetica Light"/>
              </a:defRPr>
            </a:pPr>
            <a:endParaRPr lang="en-US"/>
          </a:p>
        </c:txPr>
        <c:crossAx val="1882102368"/>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97AC2-D95C-4C5B-9528-0AF10C450A6A}" type="datetimeFigureOut">
              <a:rPr lang="en-GB" smtClean="0"/>
              <a:t>06/02/2018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7BF6D-09E2-4CB2-9FE4-E20471FF8D50}" type="slidenum">
              <a:rPr lang="en-GB" smtClean="0"/>
              <a:t>‹#›</a:t>
            </a:fld>
            <a:endParaRPr lang="en-GB"/>
          </a:p>
        </p:txBody>
      </p:sp>
    </p:spTree>
    <p:extLst>
      <p:ext uri="{BB962C8B-B14F-4D97-AF65-F5344CB8AC3E}">
        <p14:creationId xmlns:p14="http://schemas.microsoft.com/office/powerpoint/2010/main" val="330556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80FAC3-7C78-4C3B-8C4D-6A290DE0B18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8393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327000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220923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289370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45621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244889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197248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62615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57729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80FAC3-7C78-4C3B-8C4D-6A290DE0B182}"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83938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Certified Analytics Professional, an exam-based analytics qualification established by INFORMS, the US equivalent of the OR Society.</a:t>
            </a:r>
            <a:endParaRPr lang="en-GB" dirty="0"/>
          </a:p>
        </p:txBody>
      </p:sp>
      <p:sp>
        <p:nvSpPr>
          <p:cNvPr id="4" name="Slide Number Placeholder 3"/>
          <p:cNvSpPr>
            <a:spLocks noGrp="1"/>
          </p:cNvSpPr>
          <p:nvPr>
            <p:ph type="sldNum" sz="quarter" idx="10"/>
          </p:nvPr>
        </p:nvSpPr>
        <p:spPr/>
        <p:txBody>
          <a:bodyPr/>
          <a:lstStyle/>
          <a:p>
            <a:fld id="{1880FAC3-7C78-4C3B-8C4D-6A290DE0B182}"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52998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Certified Analytics Professional, an exam-based analytics qualification established by INFORMS, the US equivalent of the OR Society.</a:t>
            </a:r>
            <a:endParaRPr lang="en-GB" dirty="0"/>
          </a:p>
        </p:txBody>
      </p:sp>
      <p:sp>
        <p:nvSpPr>
          <p:cNvPr id="4" name="Slide Number Placeholder 3"/>
          <p:cNvSpPr>
            <a:spLocks noGrp="1"/>
          </p:cNvSpPr>
          <p:nvPr>
            <p:ph type="sldNum" sz="quarter" idx="10"/>
          </p:nvPr>
        </p:nvSpPr>
        <p:spPr/>
        <p:txBody>
          <a:bodyPr/>
          <a:lstStyle/>
          <a:p>
            <a:fld id="{1880FAC3-7C78-4C3B-8C4D-6A290DE0B18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2998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Webinars – series of webinars that cover e</a:t>
            </a:r>
            <a:r>
              <a:rPr lang="en-GB" sz="1200" kern="1200" dirty="0" smtClean="0">
                <a:solidFill>
                  <a:schemeClr val="tx1"/>
                </a:solidFill>
                <a:effectLst/>
                <a:latin typeface="+mn-lt"/>
                <a:ea typeface="+mn-ea"/>
                <a:cs typeface="+mn-cs"/>
              </a:rPr>
              <a:t>verything you need to apply, prepare, and benefit from your CAP</a:t>
            </a:r>
            <a:r>
              <a:rPr lang="en-GB" sz="1200" kern="1200" baseline="300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Certification</a:t>
            </a:r>
          </a:p>
          <a:p>
            <a:r>
              <a:rPr lang="en-GB" dirty="0" smtClean="0"/>
              <a:t>Handbook – </a:t>
            </a:r>
            <a:r>
              <a:rPr lang="en-GB" sz="1200" kern="1200" dirty="0" smtClean="0">
                <a:solidFill>
                  <a:schemeClr val="tx1"/>
                </a:solidFill>
                <a:effectLst/>
                <a:latin typeface="+mn-lt"/>
                <a:ea typeface="+mn-ea"/>
                <a:cs typeface="+mn-cs"/>
              </a:rPr>
              <a:t>The handbook supplements the webinars and provides you with complete information about the CAP</a:t>
            </a:r>
            <a:r>
              <a:rPr lang="en-GB" sz="1200" kern="1200" baseline="300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Program, How to Apply, Preparing for the Exam, Taking the Exam, and the Code of Ethics.</a:t>
            </a:r>
            <a:endParaRPr lang="en-GB" dirty="0"/>
          </a:p>
        </p:txBody>
      </p:sp>
      <p:sp>
        <p:nvSpPr>
          <p:cNvPr id="4" name="Slide Number Placeholder 3"/>
          <p:cNvSpPr>
            <a:spLocks noGrp="1"/>
          </p:cNvSpPr>
          <p:nvPr>
            <p:ph type="sldNum" sz="quarter" idx="10"/>
          </p:nvPr>
        </p:nvSpPr>
        <p:spPr/>
        <p:txBody>
          <a:bodyPr/>
          <a:lstStyle/>
          <a:p>
            <a:fld id="{1880FAC3-7C78-4C3B-8C4D-6A290DE0B18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21140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John FYI: </a:t>
            </a:r>
            <a:r>
              <a:rPr lang="en-GB" sz="1200" b="0" i="0" kern="1200" dirty="0" smtClean="0">
                <a:solidFill>
                  <a:schemeClr val="tx1"/>
                </a:solidFill>
                <a:effectLst/>
                <a:latin typeface="+mn-lt"/>
                <a:ea typeface="+mn-ea"/>
                <a:cs typeface="+mn-cs"/>
              </a:rPr>
              <a:t>All CAP</a:t>
            </a:r>
            <a:r>
              <a:rPr lang="en-GB" sz="1200" b="0" i="0" kern="1200" baseline="300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certificants</a:t>
            </a:r>
            <a:r>
              <a:rPr lang="en-GB" sz="1200" b="0" i="0" kern="1200" dirty="0" smtClean="0">
                <a:solidFill>
                  <a:schemeClr val="tx1"/>
                </a:solidFill>
                <a:effectLst/>
                <a:latin typeface="+mn-lt"/>
                <a:ea typeface="+mn-ea"/>
                <a:cs typeface="+mn-cs"/>
              </a:rPr>
              <a:t> will be required to achieve a total of 30 Professional Development Units over the initial and subsequent three-year renewal period. The PDUs may be achieved in several different categories including: formal professional education courses, self-directed learning, creating new analytics knowledge or content, volunteer service, and analytics professional work experience. In general one hour of activity equals one PDU. There are various thresholds and limits for PDUs in the various categories. See the Candidate Handbook for more information.</a:t>
            </a:r>
            <a:endParaRPr lang="en-GB" dirty="0"/>
          </a:p>
        </p:txBody>
      </p:sp>
      <p:sp>
        <p:nvSpPr>
          <p:cNvPr id="4" name="Slide Number Placeholder 3"/>
          <p:cNvSpPr>
            <a:spLocks noGrp="1"/>
          </p:cNvSpPr>
          <p:nvPr>
            <p:ph type="sldNum" sz="quarter" idx="10"/>
          </p:nvPr>
        </p:nvSpPr>
        <p:spPr/>
        <p:txBody>
          <a:bodyPr/>
          <a:lstStyle/>
          <a:p>
            <a:fld id="{1880FAC3-7C78-4C3B-8C4D-6A290DE0B18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51222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298289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52006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367975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GB" dirty="0" smtClean="0"/>
              <a:t>Real</a:t>
            </a:r>
            <a:r>
              <a:rPr lang="en-GB" baseline="0" dirty="0" smtClean="0"/>
              <a:t> cash out of the improved situation</a:t>
            </a:r>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242223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1501064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7375" y="-6231"/>
            <a:ext cx="7286625" cy="6864231"/>
          </a:xfrm>
          <a:prstGeom prst="rect">
            <a:avLst/>
          </a:prstGeom>
        </p:spPr>
      </p:pic>
      <p:sp>
        <p:nvSpPr>
          <p:cNvPr id="2" name="Title 1"/>
          <p:cNvSpPr>
            <a:spLocks noGrp="1"/>
          </p:cNvSpPr>
          <p:nvPr>
            <p:ph type="ctrTitle"/>
          </p:nvPr>
        </p:nvSpPr>
        <p:spPr>
          <a:xfrm>
            <a:off x="1143000" y="1295399"/>
            <a:ext cx="6858000" cy="2214563"/>
          </a:xfrm>
        </p:spPr>
        <p:txBody>
          <a:bodyPr anchor="b"/>
          <a:lstStyle>
            <a:lvl1pPr algn="ctr">
              <a:defRPr sz="6000">
                <a:solidFill>
                  <a:schemeClr val="tx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895606" cy="1524003"/>
          </a:xfrm>
          <a:prstGeom prst="rect">
            <a:avLst/>
          </a:prstGeom>
        </p:spPr>
      </p:pic>
    </p:spTree>
    <p:extLst>
      <p:ext uri="{BB962C8B-B14F-4D97-AF65-F5344CB8AC3E}">
        <p14:creationId xmlns:p14="http://schemas.microsoft.com/office/powerpoint/2010/main" val="252825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66073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71969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67013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88466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588127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sz="half" idx="1"/>
          </p:nvPr>
        </p:nvSpPr>
        <p:spPr>
          <a:xfrm>
            <a:off x="669726" y="1821656"/>
            <a:ext cx="3750469" cy="4420195"/>
          </a:xfrm>
          <a:prstGeom prst="rect">
            <a:avLst/>
          </a:prstGeom>
        </p:spPr>
        <p:txBody>
          <a:bodyPr/>
          <a:lstStyle>
            <a:lvl1pPr marL="267881" indent="-267881">
              <a:spcBef>
                <a:spcPts val="2672"/>
              </a:spcBef>
              <a:defRPr sz="1969"/>
            </a:lvl1pPr>
            <a:lvl2pPr marL="535762" indent="-267881">
              <a:spcBef>
                <a:spcPts val="2672"/>
              </a:spcBef>
              <a:defRPr sz="1969"/>
            </a:lvl2pPr>
            <a:lvl3pPr marL="803643" indent="-267881">
              <a:spcBef>
                <a:spcPts val="2672"/>
              </a:spcBef>
              <a:defRPr sz="1969"/>
            </a:lvl3pPr>
            <a:lvl4pPr marL="1071524" indent="-267881">
              <a:spcBef>
                <a:spcPts val="2672"/>
              </a:spcBef>
              <a:defRPr sz="1969"/>
            </a:lvl4pPr>
            <a:lvl5pPr marL="1339406" indent="-267881">
              <a:spcBef>
                <a:spcPts val="2672"/>
              </a:spcBef>
              <a:defRPr sz="1969"/>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757000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sz="half" idx="1"/>
          </p:nvPr>
        </p:nvSpPr>
        <p:spPr>
          <a:xfrm>
            <a:off x="669726" y="1821656"/>
            <a:ext cx="3750469" cy="4420195"/>
          </a:xfrm>
          <a:prstGeom prst="rect">
            <a:avLst/>
          </a:prstGeom>
        </p:spPr>
        <p:txBody>
          <a:bodyPr/>
          <a:lstStyle>
            <a:lvl1pPr marL="267881" indent="-267881">
              <a:spcBef>
                <a:spcPts val="2672"/>
              </a:spcBef>
              <a:defRPr sz="1969"/>
            </a:lvl1pPr>
            <a:lvl2pPr marL="535762" indent="-267881">
              <a:spcBef>
                <a:spcPts val="2672"/>
              </a:spcBef>
              <a:defRPr sz="1969"/>
            </a:lvl2pPr>
            <a:lvl3pPr marL="803643" indent="-267881">
              <a:spcBef>
                <a:spcPts val="2672"/>
              </a:spcBef>
              <a:defRPr sz="1969"/>
            </a:lvl3pPr>
            <a:lvl4pPr marL="1071524" indent="-267881">
              <a:spcBef>
                <a:spcPts val="2672"/>
              </a:spcBef>
              <a:defRPr sz="1969"/>
            </a:lvl4pPr>
            <a:lvl5pPr marL="1339406" indent="-267881">
              <a:spcBef>
                <a:spcPts val="2672"/>
              </a:spcBef>
              <a:defRPr sz="1969"/>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4351469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sz="half" idx="1"/>
          </p:nvPr>
        </p:nvSpPr>
        <p:spPr>
          <a:xfrm>
            <a:off x="669726" y="1821656"/>
            <a:ext cx="3750469" cy="4420195"/>
          </a:xfrm>
          <a:prstGeom prst="rect">
            <a:avLst/>
          </a:prstGeom>
        </p:spPr>
        <p:txBody>
          <a:bodyPr/>
          <a:lstStyle>
            <a:lvl1pPr marL="267881" indent="-267881">
              <a:spcBef>
                <a:spcPts val="2672"/>
              </a:spcBef>
              <a:defRPr sz="1969"/>
            </a:lvl1pPr>
            <a:lvl2pPr marL="535762" indent="-267881">
              <a:spcBef>
                <a:spcPts val="2672"/>
              </a:spcBef>
              <a:defRPr sz="1969"/>
            </a:lvl2pPr>
            <a:lvl3pPr marL="803643" indent="-267881">
              <a:spcBef>
                <a:spcPts val="2672"/>
              </a:spcBef>
              <a:defRPr sz="1969"/>
            </a:lvl3pPr>
            <a:lvl4pPr marL="1071524" indent="-267881">
              <a:spcBef>
                <a:spcPts val="2672"/>
              </a:spcBef>
              <a:defRPr sz="1969"/>
            </a:lvl4pPr>
            <a:lvl5pPr marL="1339406" indent="-267881">
              <a:spcBef>
                <a:spcPts val="2672"/>
              </a:spcBef>
              <a:defRPr sz="1969"/>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7366427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sz="half" idx="1"/>
          </p:nvPr>
        </p:nvSpPr>
        <p:spPr>
          <a:xfrm>
            <a:off x="669726" y="1821656"/>
            <a:ext cx="3750469" cy="4420195"/>
          </a:xfrm>
          <a:prstGeom prst="rect">
            <a:avLst/>
          </a:prstGeom>
        </p:spPr>
        <p:txBody>
          <a:bodyPr/>
          <a:lstStyle>
            <a:lvl1pPr marL="267881" indent="-267881">
              <a:spcBef>
                <a:spcPts val="2672"/>
              </a:spcBef>
              <a:defRPr sz="1969"/>
            </a:lvl1pPr>
            <a:lvl2pPr marL="535762" indent="-267881">
              <a:spcBef>
                <a:spcPts val="2672"/>
              </a:spcBef>
              <a:defRPr sz="1969"/>
            </a:lvl2pPr>
            <a:lvl3pPr marL="803643" indent="-267881">
              <a:spcBef>
                <a:spcPts val="2672"/>
              </a:spcBef>
              <a:defRPr sz="1969"/>
            </a:lvl3pPr>
            <a:lvl4pPr marL="1071524" indent="-267881">
              <a:spcBef>
                <a:spcPts val="2672"/>
              </a:spcBef>
              <a:defRPr sz="1969"/>
            </a:lvl4pPr>
            <a:lvl5pPr marL="1339406" indent="-267881">
              <a:spcBef>
                <a:spcPts val="2672"/>
              </a:spcBef>
              <a:defRPr sz="1969"/>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2958953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sz="half" idx="1"/>
          </p:nvPr>
        </p:nvSpPr>
        <p:spPr>
          <a:xfrm>
            <a:off x="669726" y="1821656"/>
            <a:ext cx="3750469" cy="4420195"/>
          </a:xfrm>
          <a:prstGeom prst="rect">
            <a:avLst/>
          </a:prstGeom>
        </p:spPr>
        <p:txBody>
          <a:bodyPr/>
          <a:lstStyle>
            <a:lvl1pPr marL="267881" indent="-267881">
              <a:spcBef>
                <a:spcPts val="2672"/>
              </a:spcBef>
              <a:defRPr sz="1969"/>
            </a:lvl1pPr>
            <a:lvl2pPr marL="535762" indent="-267881">
              <a:spcBef>
                <a:spcPts val="2672"/>
              </a:spcBef>
              <a:defRPr sz="1969"/>
            </a:lvl2pPr>
            <a:lvl3pPr marL="803643" indent="-267881">
              <a:spcBef>
                <a:spcPts val="2672"/>
              </a:spcBef>
              <a:defRPr sz="1969"/>
            </a:lvl3pPr>
            <a:lvl4pPr marL="1071524" indent="-267881">
              <a:spcBef>
                <a:spcPts val="2672"/>
              </a:spcBef>
              <a:defRPr sz="1969"/>
            </a:lvl4pPr>
            <a:lvl5pPr marL="1339406" indent="-267881">
              <a:spcBef>
                <a:spcPts val="2672"/>
              </a:spcBef>
              <a:defRPr sz="1969"/>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867052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3109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sz="half" idx="1"/>
          </p:nvPr>
        </p:nvSpPr>
        <p:spPr>
          <a:xfrm>
            <a:off x="669726" y="1821656"/>
            <a:ext cx="3750469" cy="4420195"/>
          </a:xfrm>
          <a:prstGeom prst="rect">
            <a:avLst/>
          </a:prstGeom>
        </p:spPr>
        <p:txBody>
          <a:bodyPr/>
          <a:lstStyle>
            <a:lvl1pPr marL="267881" indent="-267881">
              <a:spcBef>
                <a:spcPts val="2672"/>
              </a:spcBef>
              <a:defRPr sz="1969"/>
            </a:lvl1pPr>
            <a:lvl2pPr marL="535762" indent="-267881">
              <a:spcBef>
                <a:spcPts val="2672"/>
              </a:spcBef>
              <a:defRPr sz="1969"/>
            </a:lvl2pPr>
            <a:lvl3pPr marL="803643" indent="-267881">
              <a:spcBef>
                <a:spcPts val="2672"/>
              </a:spcBef>
              <a:defRPr sz="1969"/>
            </a:lvl3pPr>
            <a:lvl4pPr marL="1071524" indent="-267881">
              <a:spcBef>
                <a:spcPts val="2672"/>
              </a:spcBef>
              <a:defRPr sz="1969"/>
            </a:lvl4pPr>
            <a:lvl5pPr marL="1339406" indent="-267881">
              <a:spcBef>
                <a:spcPts val="2672"/>
              </a:spcBef>
              <a:defRPr sz="1969"/>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9202980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sz="half" idx="1"/>
          </p:nvPr>
        </p:nvSpPr>
        <p:spPr>
          <a:xfrm>
            <a:off x="669726" y="1821656"/>
            <a:ext cx="3750469" cy="4420195"/>
          </a:xfrm>
          <a:prstGeom prst="rect">
            <a:avLst/>
          </a:prstGeom>
        </p:spPr>
        <p:txBody>
          <a:bodyPr/>
          <a:lstStyle>
            <a:lvl1pPr marL="267881" indent="-267881">
              <a:spcBef>
                <a:spcPts val="2672"/>
              </a:spcBef>
              <a:defRPr sz="1969"/>
            </a:lvl1pPr>
            <a:lvl2pPr marL="535762" indent="-267881">
              <a:spcBef>
                <a:spcPts val="2672"/>
              </a:spcBef>
              <a:defRPr sz="1969"/>
            </a:lvl2pPr>
            <a:lvl3pPr marL="803643" indent="-267881">
              <a:spcBef>
                <a:spcPts val="2672"/>
              </a:spcBef>
              <a:defRPr sz="1969"/>
            </a:lvl3pPr>
            <a:lvl4pPr marL="1071524" indent="-267881">
              <a:spcBef>
                <a:spcPts val="2672"/>
              </a:spcBef>
              <a:defRPr sz="1969"/>
            </a:lvl4pPr>
            <a:lvl5pPr marL="1339406" indent="-267881">
              <a:spcBef>
                <a:spcPts val="2672"/>
              </a:spcBef>
              <a:defRPr sz="1969"/>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8125456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sz="half" idx="1"/>
          </p:nvPr>
        </p:nvSpPr>
        <p:spPr>
          <a:xfrm>
            <a:off x="669726" y="1821656"/>
            <a:ext cx="3750469" cy="4420195"/>
          </a:xfrm>
          <a:prstGeom prst="rect">
            <a:avLst/>
          </a:prstGeom>
        </p:spPr>
        <p:txBody>
          <a:bodyPr/>
          <a:lstStyle>
            <a:lvl1pPr marL="267881" indent="-267881">
              <a:spcBef>
                <a:spcPts val="2672"/>
              </a:spcBef>
              <a:defRPr sz="1969"/>
            </a:lvl1pPr>
            <a:lvl2pPr marL="535762" indent="-267881">
              <a:spcBef>
                <a:spcPts val="2672"/>
              </a:spcBef>
              <a:defRPr sz="1969"/>
            </a:lvl2pPr>
            <a:lvl3pPr marL="803643" indent="-267881">
              <a:spcBef>
                <a:spcPts val="2672"/>
              </a:spcBef>
              <a:defRPr sz="1969"/>
            </a:lvl3pPr>
            <a:lvl4pPr marL="1071524" indent="-267881">
              <a:spcBef>
                <a:spcPts val="2672"/>
              </a:spcBef>
              <a:defRPr sz="1969"/>
            </a:lvl4pPr>
            <a:lvl5pPr marL="1339406" indent="-267881">
              <a:spcBef>
                <a:spcPts val="2672"/>
              </a:spcBef>
              <a:defRPr sz="1969"/>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9331179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3276419" y="457203"/>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68544" tIns="34272" rIns="68544" bIns="34272" numCol="1" anchor="t" anchorCtr="0" compatLnSpc="1">
            <a:prstTxWarp prst="textNoShape">
              <a:avLst/>
            </a:prstTxWarp>
          </a:bodyPr>
          <a:lstStyle/>
          <a:p>
            <a:endParaRPr lang="en-GB" sz="1349">
              <a:solidFill>
                <a:srgbClr val="FFFFFF"/>
              </a:solidFill>
            </a:endParaRPr>
          </a:p>
        </p:txBody>
      </p:sp>
      <p:sp>
        <p:nvSpPr>
          <p:cNvPr id="9" name="Title 1"/>
          <p:cNvSpPr>
            <a:spLocks noGrp="1"/>
          </p:cNvSpPr>
          <p:nvPr>
            <p:ph type="ctrTitle"/>
          </p:nvPr>
        </p:nvSpPr>
        <p:spPr>
          <a:xfrm>
            <a:off x="3605430" y="1737360"/>
            <a:ext cx="4798101"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0" name="Subtitle 2"/>
          <p:cNvSpPr>
            <a:spLocks noGrp="1"/>
          </p:cNvSpPr>
          <p:nvPr>
            <p:ph type="subTitle" idx="1"/>
          </p:nvPr>
        </p:nvSpPr>
        <p:spPr>
          <a:xfrm>
            <a:off x="3605430" y="2724912"/>
            <a:ext cx="4798101" cy="645742"/>
          </a:xfrm>
        </p:spPr>
        <p:txBody>
          <a:bodyPr/>
          <a:lstStyle>
            <a:lvl1pPr marL="0" indent="0" algn="l">
              <a:buNone/>
              <a:defRPr sz="1499">
                <a:solidFill>
                  <a:srgbClr val="404040"/>
                </a:solidFill>
                <a:latin typeface="+mn-lt"/>
                <a:cs typeface="Arial" pitchFamily="34" charset="0"/>
              </a:defRPr>
            </a:lvl1pPr>
            <a:lvl2pPr marL="0" indent="0" algn="l">
              <a:buNone/>
              <a:defRPr sz="1199">
                <a:solidFill>
                  <a:srgbClr val="404040"/>
                </a:solidFill>
              </a:defRPr>
            </a:lvl2pPr>
            <a:lvl3pPr marL="685411" indent="0" algn="ctr">
              <a:buNone/>
              <a:defRPr>
                <a:solidFill>
                  <a:schemeClr val="tx1">
                    <a:tint val="75000"/>
                  </a:schemeClr>
                </a:solidFill>
              </a:defRPr>
            </a:lvl3pPr>
            <a:lvl4pPr marL="1028116" indent="0" algn="ctr">
              <a:buNone/>
              <a:defRPr>
                <a:solidFill>
                  <a:schemeClr val="tx1">
                    <a:tint val="75000"/>
                  </a:schemeClr>
                </a:solidFill>
              </a:defRPr>
            </a:lvl4pPr>
            <a:lvl5pPr marL="1370822" indent="0" algn="ctr">
              <a:buNone/>
              <a:defRPr>
                <a:solidFill>
                  <a:schemeClr val="tx1">
                    <a:tint val="75000"/>
                  </a:schemeClr>
                </a:solidFill>
              </a:defRPr>
            </a:lvl5pPr>
            <a:lvl6pPr marL="1713529" indent="0" algn="ctr">
              <a:buNone/>
              <a:defRPr>
                <a:solidFill>
                  <a:schemeClr val="tx1">
                    <a:tint val="75000"/>
                  </a:schemeClr>
                </a:solidFill>
              </a:defRPr>
            </a:lvl6pPr>
            <a:lvl7pPr marL="2056234" indent="0" algn="ctr">
              <a:buNone/>
              <a:defRPr>
                <a:solidFill>
                  <a:schemeClr val="tx1">
                    <a:tint val="75000"/>
                  </a:schemeClr>
                </a:solidFill>
              </a:defRPr>
            </a:lvl7pPr>
            <a:lvl8pPr marL="2398940" indent="0" algn="ctr">
              <a:buNone/>
              <a:defRPr>
                <a:solidFill>
                  <a:schemeClr val="tx1">
                    <a:tint val="75000"/>
                  </a:schemeClr>
                </a:solidFill>
              </a:defRPr>
            </a:lvl8pPr>
            <a:lvl9pPr marL="2741645"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0576" y="5340096"/>
            <a:ext cx="740278" cy="1156968"/>
          </a:xfrm>
          <a:prstGeom prst="rect">
            <a:avLst/>
          </a:prstGeom>
        </p:spPr>
      </p:pic>
    </p:spTree>
    <p:extLst>
      <p:ext uri="{BB962C8B-B14F-4D97-AF65-F5344CB8AC3E}">
        <p14:creationId xmlns:p14="http://schemas.microsoft.com/office/powerpoint/2010/main" val="3584388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12688804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30037546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9498485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21654383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24898097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20420389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7375" y="-6231"/>
            <a:ext cx="7286625" cy="6864231"/>
          </a:xfrm>
          <a:prstGeom prst="rect">
            <a:avLst/>
          </a:prstGeom>
        </p:spPr>
      </p:pic>
      <p:sp>
        <p:nvSpPr>
          <p:cNvPr id="2" name="Title 1"/>
          <p:cNvSpPr>
            <a:spLocks noGrp="1"/>
          </p:cNvSpPr>
          <p:nvPr>
            <p:ph type="ctrTitle"/>
          </p:nvPr>
        </p:nvSpPr>
        <p:spPr>
          <a:xfrm>
            <a:off x="1143000" y="1295399"/>
            <a:ext cx="6858000" cy="2214563"/>
          </a:xfrm>
        </p:spPr>
        <p:txBody>
          <a:bodyPr anchor="b"/>
          <a:lstStyle>
            <a:lvl1pPr algn="ctr">
              <a:defRPr sz="6000">
                <a:solidFill>
                  <a:schemeClr val="tx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895606" cy="1524003"/>
          </a:xfrm>
          <a:prstGeom prst="rect">
            <a:avLst/>
          </a:prstGeom>
        </p:spPr>
      </p:pic>
    </p:spTree>
    <p:extLst>
      <p:ext uri="{BB962C8B-B14F-4D97-AF65-F5344CB8AC3E}">
        <p14:creationId xmlns:p14="http://schemas.microsoft.com/office/powerpoint/2010/main" val="2820805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9851559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35384031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6516787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981336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695450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8597824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181816955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5" y="1025527"/>
            <a:ext cx="8229600" cy="1643063"/>
          </a:xfrm>
        </p:spPr>
        <p:txBody>
          <a:bodyPr/>
          <a:lstStyle>
            <a:lvl1pPr marL="0" indent="0" algn="l">
              <a:lnSpc>
                <a:spcPct val="85000"/>
              </a:lnSpc>
              <a:spcBef>
                <a:spcPts val="0"/>
              </a:spcBef>
              <a:buNone/>
              <a:defRPr sz="374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en-US" dirty="0" smtClean="0">
                <a:solidFill>
                  <a:srgbClr val="FFFFFF"/>
                </a:solidFill>
              </a:rPr>
              <a:t>1 January 2018</a:t>
            </a:r>
            <a:endParaRPr lang="en-US" dirty="0">
              <a:solidFill>
                <a:srgbClr val="FFFFFF"/>
              </a:solidFill>
            </a:endParaRPr>
          </a:p>
        </p:txBody>
      </p:sp>
      <p:sp>
        <p:nvSpPr>
          <p:cNvPr id="7" name="Footer Placeholder 6"/>
          <p:cNvSpPr>
            <a:spLocks noGrp="1"/>
          </p:cNvSpPr>
          <p:nvPr>
            <p:ph type="ftr" sz="quarter" idx="13"/>
          </p:nvPr>
        </p:nvSpPr>
        <p:spPr/>
        <p:txBody>
          <a:bodyPr/>
          <a:lstStyle/>
          <a:p>
            <a:r>
              <a:rPr lang="en-GB" smtClean="0">
                <a:solidFill>
                  <a:srgbClr val="FFFFFF"/>
                </a:solidFill>
              </a:rPr>
              <a:t>Presentation title</a:t>
            </a:r>
            <a:endParaRPr lang="en-GB" dirty="0">
              <a:solidFill>
                <a:srgbClr val="FFFFFF"/>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FFFFFF"/>
              </a:solidFill>
            </a:endParaRPr>
          </a:p>
        </p:txBody>
      </p:sp>
    </p:spTree>
    <p:extLst>
      <p:ext uri="{BB962C8B-B14F-4D97-AF65-F5344CB8AC3E}">
        <p14:creationId xmlns:p14="http://schemas.microsoft.com/office/powerpoint/2010/main" val="35363405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7375" y="-6231"/>
            <a:ext cx="7286625" cy="6864231"/>
          </a:xfrm>
          <a:prstGeom prst="rect">
            <a:avLst/>
          </a:prstGeom>
        </p:spPr>
      </p:pic>
      <p:sp>
        <p:nvSpPr>
          <p:cNvPr id="2" name="Title 1"/>
          <p:cNvSpPr>
            <a:spLocks noGrp="1"/>
          </p:cNvSpPr>
          <p:nvPr>
            <p:ph type="ctrTitle"/>
          </p:nvPr>
        </p:nvSpPr>
        <p:spPr>
          <a:xfrm>
            <a:off x="1143000" y="1295399"/>
            <a:ext cx="6858000" cy="2214563"/>
          </a:xfrm>
        </p:spPr>
        <p:txBody>
          <a:bodyPr anchor="b"/>
          <a:lstStyle>
            <a:lvl1pPr algn="ctr">
              <a:defRPr sz="6000">
                <a:solidFill>
                  <a:schemeClr val="tx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895606" cy="1524003"/>
          </a:xfrm>
          <a:prstGeom prst="rect">
            <a:avLst/>
          </a:prstGeom>
        </p:spPr>
      </p:pic>
    </p:spTree>
    <p:extLst>
      <p:ext uri="{BB962C8B-B14F-4D97-AF65-F5344CB8AC3E}">
        <p14:creationId xmlns:p14="http://schemas.microsoft.com/office/powerpoint/2010/main" val="3167590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21897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291165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263649"/>
          </a:xfrm>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022725"/>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022725"/>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6161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263649"/>
          </a:xfrm>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022725"/>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022725"/>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7172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254124"/>
          </a:xfrm>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67589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63266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6514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Medium" panose="02000000000000000000" pitchFamily="2" charset="0"/>
                <a:ea typeface="Roboto Medium"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013200"/>
          </a:xfrm>
        </p:spPr>
        <p:txBody>
          <a:bodyPr/>
          <a:lstStyle>
            <a:lvl1pPr marL="228600" indent="-228600">
              <a:buFont typeface="Wingdings" panose="05000000000000000000" pitchFamily="2" charset="2"/>
              <a:buChar char="§"/>
              <a:defRPr b="1">
                <a:latin typeface="Roboto Light" panose="02000000000000000000" pitchFamily="2" charset="0"/>
                <a:ea typeface="Roboto Light" panose="02000000000000000000" pitchFamily="2" charset="0"/>
              </a:defRPr>
            </a:lvl1pPr>
            <a:lvl2pPr marL="685800" indent="-228600">
              <a:buFont typeface="Wingdings" panose="05000000000000000000" pitchFamily="2" charset="2"/>
              <a:buChar char="§"/>
              <a:defRPr>
                <a:latin typeface="Roboto Light" panose="02000000000000000000" pitchFamily="2" charset="0"/>
                <a:ea typeface="Roboto Light" panose="02000000000000000000" pitchFamily="2" charset="0"/>
              </a:defRPr>
            </a:lvl2pPr>
            <a:lvl3pPr marL="1143000" indent="-228600">
              <a:buFont typeface="Wingdings" panose="05000000000000000000" pitchFamily="2" charset="2"/>
              <a:buChar char="§"/>
              <a:defRPr>
                <a:latin typeface="Roboto Light" panose="02000000000000000000" pitchFamily="2" charset="0"/>
                <a:ea typeface="Roboto Light" panose="02000000000000000000" pitchFamily="2" charset="0"/>
              </a:defRPr>
            </a:lvl3pPr>
            <a:lvl4pPr marL="1600200" indent="-228600">
              <a:buFont typeface="Wingdings" panose="05000000000000000000" pitchFamily="2" charset="2"/>
              <a:buChar char="§"/>
              <a:defRPr>
                <a:latin typeface="Roboto Light" panose="02000000000000000000" pitchFamily="2" charset="0"/>
                <a:ea typeface="Roboto Light" panose="02000000000000000000" pitchFamily="2" charset="0"/>
              </a:defRPr>
            </a:lvl4pPr>
            <a:lvl5pPr marL="2057400" indent="-228600">
              <a:buFont typeface="Wingdings" panose="05000000000000000000" pitchFamily="2" charset="2"/>
              <a:buChar char="§"/>
              <a:defRPr>
                <a:latin typeface="Roboto Light" panose="02000000000000000000" pitchFamily="2" charset="0"/>
                <a:ea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457950" y="6223000"/>
            <a:ext cx="2057400" cy="365125"/>
          </a:xfrm>
          <a:prstGeom prst="rect">
            <a:avLst/>
          </a:prstGeom>
        </p:spPr>
        <p:txBody>
          <a:bodyPr/>
          <a:lstStyle>
            <a:lvl1pP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265333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34.xml"/><Relationship Id="rId1" Type="http://schemas.openxmlformats.org/officeDocument/2006/relationships/slideLayout" Target="../slideLayouts/slideLayout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35.xml"/><Relationship Id="rId1" Type="http://schemas.openxmlformats.org/officeDocument/2006/relationships/slideLayout" Target="../slideLayouts/slideLayout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36.xml"/><Relationship Id="rId1" Type="http://schemas.openxmlformats.org/officeDocument/2006/relationships/slideLayout" Target="../slideLayouts/slideLayout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37.xml"/><Relationship Id="rId1" Type="http://schemas.openxmlformats.org/officeDocument/2006/relationships/slideLayout" Target="../slideLayouts/slideLayout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8.xml"/><Relationship Id="rId1" Type="http://schemas.openxmlformats.org/officeDocument/2006/relationships/slideLayout" Target="../slideLayouts/slideLayout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0.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332332745"/>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04480480"/>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1011280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043666547"/>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388772692"/>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85750"/>
            <a:ext cx="7804547" cy="1491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0813"/>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GB" kern="0" smtClean="0">
                <a:solidFill>
                  <a:srgbClr val="FFFFFF"/>
                </a:solidFill>
                <a:sym typeface="Helvetica Light"/>
              </a:rPr>
              <a:pPr algn="ctr" defTabSz="410751" hangingPunct="0"/>
              <a:t>‹#›</a:t>
            </a:fld>
            <a:endParaRPr lang="en-GB" kern="0">
              <a:solidFill>
                <a:srgbClr val="FFFFFF"/>
              </a:solidFill>
              <a:sym typeface="Helvetica Light"/>
            </a:endParaRPr>
          </a:p>
        </p:txBody>
      </p:sp>
    </p:spTree>
    <p:extLst>
      <p:ext uri="{BB962C8B-B14F-4D97-AF65-F5344CB8AC3E}">
        <p14:creationId xmlns:p14="http://schemas.microsoft.com/office/powerpoint/2010/main" val="1527427164"/>
      </p:ext>
    </p:extLst>
  </p:cSld>
  <p:clrMap bg1="dk1" tx1="lt1" bg2="dk2" tx2="lt2" accent1="accent1" accent2="accent2" accent3="accent3" accent4="accent4" accent5="accent5" accent6="accent6" hlink="hlink" folHlink="folHlink"/>
  <p:sldLayoutIdLst>
    <p:sldLayoutId id="2147483703"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2145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42915"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64372"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8582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60728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928744"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250201"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7165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93116"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85750"/>
            <a:ext cx="7804547" cy="1491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0813"/>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GB" kern="0" smtClean="0">
                <a:solidFill>
                  <a:srgbClr val="FFFFFF"/>
                </a:solidFill>
                <a:sym typeface="Helvetica Light"/>
              </a:rPr>
              <a:pPr algn="ctr" defTabSz="410751" hangingPunct="0"/>
              <a:t>‹#›</a:t>
            </a:fld>
            <a:endParaRPr lang="en-GB" kern="0">
              <a:solidFill>
                <a:srgbClr val="FFFFFF"/>
              </a:solidFill>
              <a:sym typeface="Helvetica Light"/>
            </a:endParaRPr>
          </a:p>
        </p:txBody>
      </p:sp>
    </p:spTree>
    <p:extLst>
      <p:ext uri="{BB962C8B-B14F-4D97-AF65-F5344CB8AC3E}">
        <p14:creationId xmlns:p14="http://schemas.microsoft.com/office/powerpoint/2010/main" val="1081156910"/>
      </p:ext>
    </p:extLst>
  </p:cSld>
  <p:clrMap bg1="dk1" tx1="lt1" bg2="dk2" tx2="lt2" accent1="accent1" accent2="accent2" accent3="accent3" accent4="accent4" accent5="accent5" accent6="accent6" hlink="hlink" folHlink="folHlink"/>
  <p:sldLayoutIdLst>
    <p:sldLayoutId id="2147483705"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2145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42915"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64372"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8582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60728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928744"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250201"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7165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93116"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85750"/>
            <a:ext cx="7804547" cy="1491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0813"/>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GB" kern="0" smtClean="0">
                <a:solidFill>
                  <a:srgbClr val="FFFFFF"/>
                </a:solidFill>
                <a:sym typeface="Helvetica Light"/>
              </a:rPr>
              <a:pPr algn="ctr" defTabSz="410751" hangingPunct="0"/>
              <a:t>‹#›</a:t>
            </a:fld>
            <a:endParaRPr lang="en-GB" kern="0">
              <a:solidFill>
                <a:srgbClr val="FFFFFF"/>
              </a:solidFill>
              <a:sym typeface="Helvetica Light"/>
            </a:endParaRPr>
          </a:p>
        </p:txBody>
      </p:sp>
    </p:spTree>
    <p:extLst>
      <p:ext uri="{BB962C8B-B14F-4D97-AF65-F5344CB8AC3E}">
        <p14:creationId xmlns:p14="http://schemas.microsoft.com/office/powerpoint/2010/main" val="2242476573"/>
      </p:ext>
    </p:extLst>
  </p:cSld>
  <p:clrMap bg1="dk1" tx1="lt1" bg2="dk2" tx2="lt2" accent1="accent1" accent2="accent2" accent3="accent3" accent4="accent4" accent5="accent5" accent6="accent6" hlink="hlink" folHlink="folHlink"/>
  <p:sldLayoutIdLst>
    <p:sldLayoutId id="2147483707"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2145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42915"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64372"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8582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60728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928744"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250201"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7165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93116"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85750"/>
            <a:ext cx="7804547" cy="1491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0813"/>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GB" kern="0" smtClean="0">
                <a:solidFill>
                  <a:srgbClr val="FFFFFF"/>
                </a:solidFill>
                <a:sym typeface="Helvetica Light"/>
              </a:rPr>
              <a:pPr algn="ctr" defTabSz="410751" hangingPunct="0"/>
              <a:t>‹#›</a:t>
            </a:fld>
            <a:endParaRPr lang="en-GB" kern="0">
              <a:solidFill>
                <a:srgbClr val="FFFFFF"/>
              </a:solidFill>
              <a:sym typeface="Helvetica Light"/>
            </a:endParaRPr>
          </a:p>
        </p:txBody>
      </p:sp>
    </p:spTree>
    <p:extLst>
      <p:ext uri="{BB962C8B-B14F-4D97-AF65-F5344CB8AC3E}">
        <p14:creationId xmlns:p14="http://schemas.microsoft.com/office/powerpoint/2010/main" val="3717269828"/>
      </p:ext>
    </p:extLst>
  </p:cSld>
  <p:clrMap bg1="dk1" tx1="lt1" bg2="dk2" tx2="lt2" accent1="accent1" accent2="accent2" accent3="accent3" accent4="accent4" accent5="accent5" accent6="accent6" hlink="hlink" folHlink="folHlink"/>
  <p:sldLayoutIdLst>
    <p:sldLayoutId id="2147483709"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2145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42915"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64372"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8582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60728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928744"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250201"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7165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93116"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85750"/>
            <a:ext cx="7804547" cy="1491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0813"/>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GB" kern="0" smtClean="0">
                <a:solidFill>
                  <a:srgbClr val="FFFFFF"/>
                </a:solidFill>
                <a:sym typeface="Helvetica Light"/>
              </a:rPr>
              <a:pPr algn="ctr" defTabSz="410751" hangingPunct="0"/>
              <a:t>‹#›</a:t>
            </a:fld>
            <a:endParaRPr lang="en-GB" kern="0">
              <a:solidFill>
                <a:srgbClr val="FFFFFF"/>
              </a:solidFill>
              <a:sym typeface="Helvetica Light"/>
            </a:endParaRPr>
          </a:p>
        </p:txBody>
      </p:sp>
    </p:spTree>
    <p:extLst>
      <p:ext uri="{BB962C8B-B14F-4D97-AF65-F5344CB8AC3E}">
        <p14:creationId xmlns:p14="http://schemas.microsoft.com/office/powerpoint/2010/main" val="4007682301"/>
      </p:ext>
    </p:extLst>
  </p:cSld>
  <p:clrMap bg1="dk1" tx1="lt1" bg2="dk2" tx2="lt2" accent1="accent1" accent2="accent2" accent3="accent3" accent4="accent4" accent5="accent5" accent6="accent6" hlink="hlink" folHlink="folHlink"/>
  <p:sldLayoutIdLst>
    <p:sldLayoutId id="2147483711"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2145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42915"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64372"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8582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60728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928744"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250201"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7165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93116"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85750"/>
            <a:ext cx="7804547" cy="1491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0813"/>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GB" kern="0" smtClean="0">
                <a:solidFill>
                  <a:srgbClr val="FFFFFF"/>
                </a:solidFill>
                <a:sym typeface="Helvetica Light"/>
              </a:rPr>
              <a:pPr algn="ctr" defTabSz="410751" hangingPunct="0"/>
              <a:t>‹#›</a:t>
            </a:fld>
            <a:endParaRPr lang="en-GB" kern="0">
              <a:solidFill>
                <a:srgbClr val="FFFFFF"/>
              </a:solidFill>
              <a:sym typeface="Helvetica Light"/>
            </a:endParaRPr>
          </a:p>
        </p:txBody>
      </p:sp>
    </p:spTree>
    <p:extLst>
      <p:ext uri="{BB962C8B-B14F-4D97-AF65-F5344CB8AC3E}">
        <p14:creationId xmlns:p14="http://schemas.microsoft.com/office/powerpoint/2010/main" val="1502257301"/>
      </p:ext>
    </p:extLst>
  </p:cSld>
  <p:clrMap bg1="dk1" tx1="lt1" bg2="dk2" tx2="lt2" accent1="accent1" accent2="accent2" accent3="accent3" accent4="accent4" accent5="accent5" accent6="accent6" hlink="hlink" folHlink="folHlink"/>
  <p:sldLayoutIdLst>
    <p:sldLayoutId id="2147483713"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2145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42915"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64372"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8582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60728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928744"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250201"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7165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93116"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164468665"/>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85750"/>
            <a:ext cx="7804547" cy="1491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0813"/>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GB" kern="0" smtClean="0">
                <a:solidFill>
                  <a:srgbClr val="FFFFFF"/>
                </a:solidFill>
                <a:sym typeface="Helvetica Light"/>
              </a:rPr>
              <a:pPr algn="ctr" defTabSz="410751" hangingPunct="0"/>
              <a:t>‹#›</a:t>
            </a:fld>
            <a:endParaRPr lang="en-GB" kern="0">
              <a:solidFill>
                <a:srgbClr val="FFFFFF"/>
              </a:solidFill>
              <a:sym typeface="Helvetica Light"/>
            </a:endParaRPr>
          </a:p>
        </p:txBody>
      </p:sp>
    </p:spTree>
    <p:extLst>
      <p:ext uri="{BB962C8B-B14F-4D97-AF65-F5344CB8AC3E}">
        <p14:creationId xmlns:p14="http://schemas.microsoft.com/office/powerpoint/2010/main" val="3615371115"/>
      </p:ext>
    </p:extLst>
  </p:cSld>
  <p:clrMap bg1="dk1" tx1="lt1" bg2="dk2" tx2="lt2" accent1="accent1" accent2="accent2" accent3="accent3" accent4="accent4" accent5="accent5" accent6="accent6" hlink="hlink" folHlink="folHlink"/>
  <p:sldLayoutIdLst>
    <p:sldLayoutId id="2147483715"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2145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42915"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64372"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8582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60728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928744"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250201"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7165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93116"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85750"/>
            <a:ext cx="7804547" cy="1491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0813"/>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GB" kern="0" smtClean="0">
                <a:solidFill>
                  <a:srgbClr val="FFFFFF"/>
                </a:solidFill>
                <a:sym typeface="Helvetica Light"/>
              </a:rPr>
              <a:pPr algn="ctr" defTabSz="410751" hangingPunct="0"/>
              <a:t>‹#›</a:t>
            </a:fld>
            <a:endParaRPr lang="en-GB" kern="0">
              <a:solidFill>
                <a:srgbClr val="FFFFFF"/>
              </a:solidFill>
              <a:sym typeface="Helvetica Light"/>
            </a:endParaRPr>
          </a:p>
        </p:txBody>
      </p:sp>
    </p:spTree>
    <p:extLst>
      <p:ext uri="{BB962C8B-B14F-4D97-AF65-F5344CB8AC3E}">
        <p14:creationId xmlns:p14="http://schemas.microsoft.com/office/powerpoint/2010/main" val="507149989"/>
      </p:ext>
    </p:extLst>
  </p:cSld>
  <p:clrMap bg1="dk1" tx1="lt1" bg2="dk2" tx2="lt2" accent1="accent1" accent2="accent2" accent3="accent3" accent4="accent4" accent5="accent5" accent6="accent6" hlink="hlink" folHlink="folHlink"/>
  <p:sldLayoutIdLst>
    <p:sldLayoutId id="2147483717"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2145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42915"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64372"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8582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60728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928744"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250201"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7165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93116"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85750"/>
            <a:ext cx="7804547" cy="1491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0813"/>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GB" kern="0" smtClean="0">
                <a:solidFill>
                  <a:srgbClr val="FFFFFF"/>
                </a:solidFill>
                <a:sym typeface="Helvetica Light"/>
              </a:rPr>
              <a:pPr algn="ctr" defTabSz="410751" hangingPunct="0"/>
              <a:t>‹#›</a:t>
            </a:fld>
            <a:endParaRPr lang="en-GB" kern="0">
              <a:solidFill>
                <a:srgbClr val="FFFFFF"/>
              </a:solidFill>
              <a:sym typeface="Helvetica Light"/>
            </a:endParaRPr>
          </a:p>
        </p:txBody>
      </p:sp>
    </p:spTree>
    <p:extLst>
      <p:ext uri="{BB962C8B-B14F-4D97-AF65-F5344CB8AC3E}">
        <p14:creationId xmlns:p14="http://schemas.microsoft.com/office/powerpoint/2010/main" val="3377050457"/>
      </p:ext>
    </p:extLst>
  </p:cSld>
  <p:clrMap bg1="dk1" tx1="lt1" bg2="dk2" tx2="lt2" accent1="accent1" accent2="accent2" accent3="accent3" accent4="accent4" accent5="accent5" accent6="accent6" hlink="hlink" folHlink="folHlink"/>
  <p:sldLayoutIdLst>
    <p:sldLayoutId id="2147483719" r:id="rId1"/>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2145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42915"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64372"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8582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607287"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928744"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250201"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71659"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93116" marR="0" indent="-321457"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3560089916"/>
      </p:ext>
    </p:extLst>
  </p:cSld>
  <p:clrMap bg1="lt1" tx1="dk1" bg2="lt2" tx2="dk2" accent1="accent1" accent2="accent2" accent3="accent3" accent4="accent4" accent5="accent5" accent6="accent6" hlink="hlink" folHlink="folHlink"/>
  <p:sldLayoutIdLst>
    <p:sldLayoutId id="2147483721"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3525166261"/>
      </p:ext>
    </p:extLst>
  </p:cSld>
  <p:clrMap bg1="lt1" tx1="dk1" bg2="lt2" tx2="dk2" accent1="accent1" accent2="accent2" accent3="accent3" accent4="accent4" accent5="accent5" accent6="accent6" hlink="hlink" folHlink="folHlink"/>
  <p:sldLayoutIdLst>
    <p:sldLayoutId id="2147483723"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3303420128"/>
      </p:ext>
    </p:extLst>
  </p:cSld>
  <p:clrMap bg1="lt1" tx1="dk1" bg2="lt2" tx2="dk2" accent1="accent1" accent2="accent2" accent3="accent3" accent4="accent4" accent5="accent5" accent6="accent6" hlink="hlink" folHlink="folHlink"/>
  <p:sldLayoutIdLst>
    <p:sldLayoutId id="2147483725"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1396915296"/>
      </p:ext>
    </p:extLst>
  </p:cSld>
  <p:clrMap bg1="lt1" tx1="dk1" bg2="lt2" tx2="dk2" accent1="accent1" accent2="accent2" accent3="accent3" accent4="accent4" accent5="accent5" accent6="accent6" hlink="hlink" folHlink="folHlink"/>
  <p:sldLayoutIdLst>
    <p:sldLayoutId id="2147483727"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3164973923"/>
      </p:ext>
    </p:extLst>
  </p:cSld>
  <p:clrMap bg1="lt1" tx1="dk1" bg2="lt2" tx2="dk2" accent1="accent1" accent2="accent2" accent3="accent3" accent4="accent4" accent5="accent5" accent6="accent6" hlink="hlink" folHlink="folHlink"/>
  <p:sldLayoutIdLst>
    <p:sldLayoutId id="2147483729"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2286911566"/>
      </p:ext>
    </p:extLst>
  </p:cSld>
  <p:clrMap bg1="lt1" tx1="dk1" bg2="lt2" tx2="dk2" accent1="accent1" accent2="accent2" accent3="accent3" accent4="accent4" accent5="accent5" accent6="accent6" hlink="hlink" folHlink="folHlink"/>
  <p:sldLayoutIdLst>
    <p:sldLayoutId id="2147483731"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3847183193"/>
      </p:ext>
    </p:extLst>
  </p:cSld>
  <p:clrMap bg1="lt1" tx1="dk1" bg2="lt2" tx2="dk2" accent1="accent1" accent2="accent2" accent3="accent3" accent4="accent4" accent5="accent5" accent6="accent6" hlink="hlink" folHlink="folHlink"/>
  <p:sldLayoutIdLst>
    <p:sldLayoutId id="2147483733"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5880039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2186302552"/>
      </p:ext>
    </p:extLst>
  </p:cSld>
  <p:clrMap bg1="lt1" tx1="dk1" bg2="lt2" tx2="dk2" accent1="accent1" accent2="accent2" accent3="accent3" accent4="accent4" accent5="accent5" accent6="accent6" hlink="hlink" folHlink="folHlink"/>
  <p:sldLayoutIdLst>
    <p:sldLayoutId id="2147483735"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1906703118"/>
      </p:ext>
    </p:extLst>
  </p:cSld>
  <p:clrMap bg1="lt1" tx1="dk1" bg2="lt2" tx2="dk2" accent1="accent1" accent2="accent2" accent3="accent3" accent4="accent4" accent5="accent5" accent6="accent6" hlink="hlink" folHlink="folHlink"/>
  <p:sldLayoutIdLst>
    <p:sldLayoutId id="2147483737"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487147537"/>
      </p:ext>
    </p:extLst>
  </p:cSld>
  <p:clrMap bg1="lt1" tx1="dk1" bg2="lt2" tx2="dk2" accent1="accent1" accent2="accent2" accent3="accent3" accent4="accent4" accent5="accent5" accent6="accent6" hlink="hlink" folHlink="folHlink"/>
  <p:sldLayoutIdLst>
    <p:sldLayoutId id="2147483739"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206039344"/>
      </p:ext>
    </p:extLst>
  </p:cSld>
  <p:clrMap bg1="lt1" tx1="dk1" bg2="lt2" tx2="dk2" accent1="accent1" accent2="accent2" accent3="accent3" accent4="accent4" accent5="accent5" accent6="accent6" hlink="hlink" folHlink="folHlink"/>
  <p:sldLayoutIdLst>
    <p:sldLayoutId id="2147483741"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4127336203"/>
      </p:ext>
    </p:extLst>
  </p:cSld>
  <p:clrMap bg1="lt1" tx1="dk1" bg2="lt2" tx2="dk2" accent1="accent1" accent2="accent2" accent3="accent3" accent4="accent4" accent5="accent5" accent6="accent6" hlink="hlink" folHlink="folHlink"/>
  <p:sldLayoutIdLst>
    <p:sldLayoutId id="2147483743"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299977558"/>
      </p:ext>
    </p:extLst>
  </p:cSld>
  <p:clrMap bg1="lt1" tx1="dk1" bg2="lt2" tx2="dk2" accent1="accent1" accent2="accent2" accent3="accent3" accent4="accent4" accent5="accent5" accent6="accent6" hlink="hlink" folHlink="folHlink"/>
  <p:sldLayoutIdLst>
    <p:sldLayoutId id="2147483745"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2809565241"/>
      </p:ext>
    </p:extLst>
  </p:cSld>
  <p:clrMap bg1="lt1" tx1="dk1" bg2="lt2" tx2="dk2" accent1="accent1" accent2="accent2" accent3="accent3" accent4="accent4" accent5="accent5" accent6="accent6" hlink="hlink" folHlink="folHlink"/>
  <p:sldLayoutIdLst>
    <p:sldLayoutId id="2147483747"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825">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457200" y="6519672"/>
            <a:ext cx="664880" cy="201168"/>
          </a:xfrm>
          <a:prstGeom prst="rect">
            <a:avLst/>
          </a:prstGeom>
          <a:noFill/>
        </p:spPr>
        <p:txBody>
          <a:bodyPr wrap="square" lIns="0" tIns="0" rIns="0" bIns="0" rtlCol="0" anchor="t" anchorCtr="0">
            <a:noAutofit/>
          </a:bodyPr>
          <a:lstStyle/>
          <a:p>
            <a:r>
              <a:rPr lang="en-GB" sz="825" dirty="0">
                <a:solidFill>
                  <a:srgbClr val="FFFFFF"/>
                </a:solidFill>
              </a:rPr>
              <a:t>Page </a:t>
            </a:r>
            <a:fld id="{9AE4D82F-B047-469B-AC52-A46321747EAF}" type="slidenum">
              <a:rPr lang="en-GB" sz="825">
                <a:solidFill>
                  <a:srgbClr val="FFFFFF"/>
                </a:solidFill>
              </a:rPr>
              <a:pPr/>
              <a:t>‹#›</a:t>
            </a:fld>
            <a:endParaRPr lang="en-GB" sz="825" dirty="0">
              <a:solidFill>
                <a:srgbClr val="FFFFFF"/>
              </a:solidFill>
            </a:endParaRPr>
          </a:p>
        </p:txBody>
      </p:sp>
      <p:sp>
        <p:nvSpPr>
          <p:cNvPr id="12" name="Date Placeholder 3"/>
          <p:cNvSpPr>
            <a:spLocks noGrp="1"/>
          </p:cNvSpPr>
          <p:nvPr>
            <p:ph type="dt" sz="half" idx="2"/>
          </p:nvPr>
        </p:nvSpPr>
        <p:spPr>
          <a:xfrm>
            <a:off x="1121056" y="6519672"/>
            <a:ext cx="1028164" cy="201168"/>
          </a:xfrm>
          <a:prstGeom prst="rect">
            <a:avLst/>
          </a:prstGeom>
        </p:spPr>
        <p:txBody>
          <a:bodyPr vert="horz" wrap="none" lIns="0" tIns="0" rIns="0" bIns="0" rtlCol="0" anchor="t" anchorCtr="0"/>
          <a:lstStyle>
            <a:lvl1pPr algn="l">
              <a:defRPr sz="825">
                <a:solidFill>
                  <a:schemeClr val="bg1"/>
                </a:solidFill>
                <a:latin typeface="+mn-lt"/>
              </a:defRPr>
            </a:lvl1pPr>
          </a:lstStyle>
          <a:p>
            <a:r>
              <a:rPr lang="en-US" dirty="0" smtClean="0">
                <a:solidFill>
                  <a:srgbClr val="FFFFFF"/>
                </a:solidFill>
              </a:rPr>
              <a:t>1 January 2018</a:t>
            </a:r>
            <a:endParaRPr lang="en-US"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822" y="6327648"/>
            <a:ext cx="301721" cy="411480"/>
          </a:xfrm>
          <a:prstGeom prst="rect">
            <a:avLst/>
          </a:prstGeom>
        </p:spPr>
      </p:pic>
    </p:spTree>
    <p:extLst>
      <p:ext uri="{BB962C8B-B14F-4D97-AF65-F5344CB8AC3E}">
        <p14:creationId xmlns:p14="http://schemas.microsoft.com/office/powerpoint/2010/main" val="4250219192"/>
      </p:ext>
    </p:extLst>
  </p:cSld>
  <p:clrMap bg1="lt1" tx1="dk1" bg2="lt2" tx2="dk2" accent1="accent1" accent2="accent2" accent3="accent3" accent4="accent4" accent5="accent5" accent6="accent6" hlink="hlink" folHlink="folHlink"/>
  <p:sldLayoutIdLst>
    <p:sldLayoutId id="2147483749" r:id="rId1"/>
  </p:sldLayoutIdLst>
  <p:hf sldNum="0" hdr="0"/>
  <p:txStyles>
    <p:titleStyle>
      <a:lvl1pPr algn="l" defTabSz="685411" rtl="0" eaLnBrk="1" latinLnBrk="0" hangingPunct="1">
        <a:lnSpc>
          <a:spcPct val="85000"/>
        </a:lnSpc>
        <a:spcBef>
          <a:spcPct val="0"/>
        </a:spcBef>
        <a:buNone/>
        <a:defRPr sz="2249" b="1" kern="1200">
          <a:solidFill>
            <a:schemeClr val="bg1"/>
          </a:solidFill>
          <a:latin typeface="+mn-lt"/>
          <a:ea typeface="+mj-ea"/>
          <a:cs typeface="Arial" pitchFamily="34" charset="0"/>
        </a:defRPr>
      </a:lvl1pPr>
    </p:titleStyle>
    <p:bodyStyle>
      <a:lvl1pPr marL="267310" indent="-267310" algn="l" defTabSz="68541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1pPr>
      <a:lvl2pPr marL="534621" indent="-267310" algn="l" defTabSz="685411" rtl="0" eaLnBrk="1" latinLnBrk="0" hangingPunct="1">
        <a:spcBef>
          <a:spcPct val="20000"/>
        </a:spcBef>
        <a:buClr>
          <a:schemeClr val="accent2"/>
        </a:buClr>
        <a:buSzPct val="70000"/>
        <a:buFont typeface="Arial" pitchFamily="34" charset="0"/>
        <a:buChar char="►"/>
        <a:defRPr sz="1499" kern="1200">
          <a:solidFill>
            <a:schemeClr val="bg1"/>
          </a:solidFill>
          <a:latin typeface="+mn-lt"/>
          <a:ea typeface="+mn-ea"/>
          <a:cs typeface="+mn-cs"/>
        </a:defRPr>
      </a:lvl2pPr>
      <a:lvl3pPr marL="801931" indent="-267310" algn="l" defTabSz="685411"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3pPr>
      <a:lvl4pPr marL="1069241"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4pPr>
      <a:lvl5pPr marL="1336552" indent="-267310" algn="l" defTabSz="685411" rtl="0" eaLnBrk="1" latinLnBrk="0" hangingPunct="1">
        <a:spcBef>
          <a:spcPct val="20000"/>
        </a:spcBef>
        <a:buClr>
          <a:schemeClr val="accent2"/>
        </a:buClr>
        <a:buSzPct val="70000"/>
        <a:buFont typeface="Arial" pitchFamily="34" charset="0"/>
        <a:buChar char="►"/>
        <a:defRPr sz="1199" kern="1200">
          <a:solidFill>
            <a:schemeClr val="bg1"/>
          </a:solidFill>
          <a:latin typeface="+mn-lt"/>
          <a:ea typeface="+mn-ea"/>
          <a:cs typeface="+mn-cs"/>
        </a:defRPr>
      </a:lvl5pPr>
      <a:lvl6pPr marL="1884880"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86"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91"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98" indent="-171353" algn="l" defTabSz="685411"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11" rtl="0" eaLnBrk="1" latinLnBrk="0" hangingPunct="1">
        <a:defRPr sz="1349" kern="1200">
          <a:solidFill>
            <a:schemeClr val="tx1"/>
          </a:solidFill>
          <a:latin typeface="+mn-lt"/>
          <a:ea typeface="+mn-ea"/>
          <a:cs typeface="+mn-cs"/>
        </a:defRPr>
      </a:lvl1pPr>
      <a:lvl2pPr marL="342705" algn="l" defTabSz="685411" rtl="0" eaLnBrk="1" latinLnBrk="0" hangingPunct="1">
        <a:defRPr sz="1349" kern="1200">
          <a:solidFill>
            <a:schemeClr val="tx1"/>
          </a:solidFill>
          <a:latin typeface="+mn-lt"/>
          <a:ea typeface="+mn-ea"/>
          <a:cs typeface="+mn-cs"/>
        </a:defRPr>
      </a:lvl2pPr>
      <a:lvl3pPr marL="685411" algn="l" defTabSz="685411" rtl="0" eaLnBrk="1" latinLnBrk="0" hangingPunct="1">
        <a:defRPr sz="1349" kern="1200">
          <a:solidFill>
            <a:schemeClr val="tx1"/>
          </a:solidFill>
          <a:latin typeface="+mn-lt"/>
          <a:ea typeface="+mn-ea"/>
          <a:cs typeface="+mn-cs"/>
        </a:defRPr>
      </a:lvl3pPr>
      <a:lvl4pPr marL="1028116" algn="l" defTabSz="685411" rtl="0" eaLnBrk="1" latinLnBrk="0" hangingPunct="1">
        <a:defRPr sz="1349" kern="1200">
          <a:solidFill>
            <a:schemeClr val="tx1"/>
          </a:solidFill>
          <a:latin typeface="+mn-lt"/>
          <a:ea typeface="+mn-ea"/>
          <a:cs typeface="+mn-cs"/>
        </a:defRPr>
      </a:lvl4pPr>
      <a:lvl5pPr marL="1370822" algn="l" defTabSz="685411" rtl="0" eaLnBrk="1" latinLnBrk="0" hangingPunct="1">
        <a:defRPr sz="1349" kern="1200">
          <a:solidFill>
            <a:schemeClr val="tx1"/>
          </a:solidFill>
          <a:latin typeface="+mn-lt"/>
          <a:ea typeface="+mn-ea"/>
          <a:cs typeface="+mn-cs"/>
        </a:defRPr>
      </a:lvl5pPr>
      <a:lvl6pPr marL="1713529" algn="l" defTabSz="685411" rtl="0" eaLnBrk="1" latinLnBrk="0" hangingPunct="1">
        <a:defRPr sz="1349" kern="1200">
          <a:solidFill>
            <a:schemeClr val="tx1"/>
          </a:solidFill>
          <a:latin typeface="+mn-lt"/>
          <a:ea typeface="+mn-ea"/>
          <a:cs typeface="+mn-cs"/>
        </a:defRPr>
      </a:lvl6pPr>
      <a:lvl7pPr marL="2056234" algn="l" defTabSz="685411" rtl="0" eaLnBrk="1" latinLnBrk="0" hangingPunct="1">
        <a:defRPr sz="1349" kern="1200">
          <a:solidFill>
            <a:schemeClr val="tx1"/>
          </a:solidFill>
          <a:latin typeface="+mn-lt"/>
          <a:ea typeface="+mn-ea"/>
          <a:cs typeface="+mn-cs"/>
        </a:defRPr>
      </a:lvl7pPr>
      <a:lvl8pPr marL="2398940" algn="l" defTabSz="685411" rtl="0" eaLnBrk="1" latinLnBrk="0" hangingPunct="1">
        <a:defRPr sz="1349" kern="1200">
          <a:solidFill>
            <a:schemeClr val="tx1"/>
          </a:solidFill>
          <a:latin typeface="+mn-lt"/>
          <a:ea typeface="+mn-ea"/>
          <a:cs typeface="+mn-cs"/>
        </a:defRPr>
      </a:lvl8pPr>
      <a:lvl9pPr marL="2741645" algn="l" defTabSz="685411" rtl="0" eaLnBrk="1" latinLnBrk="0" hangingPunct="1">
        <a:defRPr sz="1349"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667096355"/>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62400024"/>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464207752"/>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278018209"/>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88879841"/>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293169978"/>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691650989"/>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11522304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636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003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6223000"/>
            <a:ext cx="2057400" cy="365125"/>
          </a:xfrm>
          <a:prstGeom prst="rect">
            <a:avLst/>
          </a:prstGeom>
        </p:spPr>
        <p:txBody>
          <a:bodyPr/>
          <a:lstStyle>
            <a:lvl1pPr algn="r">
              <a:defRPr>
                <a:solidFill>
                  <a:schemeClr val="bg1"/>
                </a:solidFill>
              </a:defRPr>
            </a:lvl1pPr>
          </a:lstStyle>
          <a:p>
            <a:fld id="{B9227287-6381-4CD3-A3D8-0B4BC4D8DF6F}"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624023670"/>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orsociety.com/CAP"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hyperlink" Target="https://www.certifiedanalytics.org/" TargetMode="External"/><Relationship Id="rId4" Type="http://schemas.openxmlformats.org/officeDocument/2006/relationships/hyperlink" Target="mailto:felicity.mcleister@theorsocie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6.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1.png"/><Relationship Id="rId11" Type="http://schemas.microsoft.com/office/2007/relationships/hdphoto" Target="../media/hdphoto2.wdp"/><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jpe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37.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hyperlink" Target="mailto:OR@eduardoc.co.uk" TargetMode="External"/><Relationship Id="rId2" Type="http://schemas.openxmlformats.org/officeDocument/2006/relationships/hyperlink" Target="mailto:hope.meadows@theorsociety.com" TargetMode="Externa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www.meetup.com/AnalyticsNetwork" TargetMode="External"/><Relationship Id="rId3" Type="http://schemas.openxmlformats.org/officeDocument/2006/relationships/hyperlink" Target="https://www.meetup.com/datasciencespeakers/" TargetMode="External"/><Relationship Id="rId7" Type="http://schemas.openxmlformats.org/officeDocument/2006/relationships/hyperlink" Target="http://www.theorsociety.com/OR60" TargetMode="External"/><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hyperlink" Target="http://www.analytics-events.co.uk/" TargetMode="External"/><Relationship Id="rId5" Type="http://schemas.openxmlformats.org/officeDocument/2006/relationships/hyperlink" Target="http://bit.ly/ORPeopleAnalytics" TargetMode="External"/><Relationship Id="rId4" Type="http://schemas.openxmlformats.org/officeDocument/2006/relationships/hyperlink" Target="http://www.theorsciety.com/bea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627" y="1738184"/>
            <a:ext cx="7827579" cy="3070299"/>
          </a:xfrm>
        </p:spPr>
        <p:txBody>
          <a:bodyPr>
            <a:normAutofit fontScale="90000"/>
          </a:bodyPr>
          <a:lstStyle/>
          <a:p>
            <a:r>
              <a:rPr lang="en-GB" dirty="0" smtClean="0"/>
              <a:t>Welcome to the first event of the year from the</a:t>
            </a:r>
            <a:br>
              <a:rPr lang="en-GB" dirty="0" smtClean="0"/>
            </a:br>
            <a:r>
              <a:rPr lang="en-GB" dirty="0" smtClean="0"/>
              <a:t>Analytics Network  </a:t>
            </a:r>
            <a:endParaRPr lang="en-GB" dirty="0"/>
          </a:p>
        </p:txBody>
      </p:sp>
    </p:spTree>
    <p:extLst>
      <p:ext uri="{BB962C8B-B14F-4D97-AF65-F5344CB8AC3E}">
        <p14:creationId xmlns:p14="http://schemas.microsoft.com/office/powerpoint/2010/main" val="2195977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 y="365126"/>
            <a:ext cx="7772401" cy="1263649"/>
          </a:xfrm>
        </p:spPr>
        <p:txBody>
          <a:bodyPr>
            <a:normAutofit/>
          </a:bodyPr>
          <a:lstStyle/>
          <a:p>
            <a:r>
              <a:rPr lang="en-GB" dirty="0" smtClean="0"/>
              <a:t>What support do you provide?</a:t>
            </a:r>
            <a:endParaRPr lang="en-GB" dirty="0"/>
          </a:p>
        </p:txBody>
      </p:sp>
      <p:sp>
        <p:nvSpPr>
          <p:cNvPr id="3" name="Content Placeholder 2"/>
          <p:cNvSpPr>
            <a:spLocks noGrp="1"/>
          </p:cNvSpPr>
          <p:nvPr>
            <p:ph idx="1"/>
          </p:nvPr>
        </p:nvSpPr>
        <p:spPr>
          <a:xfrm>
            <a:off x="628650" y="1873615"/>
            <a:ext cx="7886700" cy="3965209"/>
          </a:xfrm>
        </p:spPr>
        <p:txBody>
          <a:bodyPr>
            <a:normAutofit lnSpcReduction="10000"/>
          </a:bodyPr>
          <a:lstStyle/>
          <a:p>
            <a:r>
              <a:rPr lang="en-GB" sz="2000" b="0" dirty="0" smtClean="0"/>
              <a:t>Resources available via The OR Society website at </a:t>
            </a:r>
            <a:r>
              <a:rPr lang="en-GB" sz="2000" b="0" dirty="0" smtClean="0">
                <a:hlinkClick r:id="rId3"/>
              </a:rPr>
              <a:t>www.theorsociety.com/CAP</a:t>
            </a:r>
            <a:r>
              <a:rPr lang="en-GB" sz="2000" b="0" dirty="0" smtClean="0"/>
              <a:t> include:</a:t>
            </a:r>
          </a:p>
          <a:p>
            <a:pPr lvl="1"/>
            <a:r>
              <a:rPr lang="en-GB" sz="2000" dirty="0"/>
              <a:t>CAP handbook</a:t>
            </a:r>
          </a:p>
          <a:p>
            <a:pPr lvl="1"/>
            <a:r>
              <a:rPr lang="en-GB" sz="2000" b="0" dirty="0" smtClean="0"/>
              <a:t>Links to INFORMS webinars</a:t>
            </a:r>
          </a:p>
          <a:p>
            <a:pPr lvl="1"/>
            <a:r>
              <a:rPr lang="en-GB" sz="2000" b="0" dirty="0" smtClean="0"/>
              <a:t>FAQ page</a:t>
            </a:r>
            <a:endParaRPr lang="en-GB" sz="2000" dirty="0"/>
          </a:p>
          <a:p>
            <a:endParaRPr lang="en-GB" sz="2000" b="0" dirty="0" smtClean="0"/>
          </a:p>
          <a:p>
            <a:r>
              <a:rPr lang="en-GB" sz="2000" b="0" dirty="0" smtClean="0"/>
              <a:t>Support </a:t>
            </a:r>
            <a:r>
              <a:rPr lang="en-GB" sz="2000" b="0" dirty="0"/>
              <a:t>from </a:t>
            </a:r>
            <a:r>
              <a:rPr lang="en-GB" sz="2000" b="0" dirty="0" smtClean="0"/>
              <a:t>The OR Society staff</a:t>
            </a:r>
          </a:p>
          <a:p>
            <a:pPr lvl="1"/>
            <a:r>
              <a:rPr lang="en-GB" sz="2000" dirty="0" smtClean="0"/>
              <a:t>Call the office or email </a:t>
            </a:r>
            <a:r>
              <a:rPr lang="en-GB" sz="2000" dirty="0" err="1" smtClean="0">
                <a:hlinkClick r:id="rId4"/>
              </a:rPr>
              <a:t>felicity.mcleister@theorsociety</a:t>
            </a:r>
            <a:r>
              <a:rPr lang="en-GB" sz="2000" dirty="0" smtClean="0"/>
              <a:t> for further information.</a:t>
            </a:r>
            <a:endParaRPr lang="en-GB" sz="2000" b="0" dirty="0"/>
          </a:p>
          <a:p>
            <a:endParaRPr lang="en-GB" sz="2000" b="0" dirty="0" smtClean="0"/>
          </a:p>
          <a:p>
            <a:r>
              <a:rPr lang="en-GB" sz="2000" b="0" dirty="0" smtClean="0"/>
              <a:t>For further information, to register and apply visit: </a:t>
            </a:r>
            <a:r>
              <a:rPr lang="en-GB" sz="2000" b="0" dirty="0" smtClean="0">
                <a:hlinkClick r:id="rId5"/>
              </a:rPr>
              <a:t>https</a:t>
            </a:r>
            <a:r>
              <a:rPr lang="en-GB" sz="2000" b="0" dirty="0">
                <a:hlinkClick r:id="rId5"/>
              </a:rPr>
              <a:t>://</a:t>
            </a:r>
            <a:r>
              <a:rPr lang="en-GB" sz="2000" b="0" dirty="0" smtClean="0">
                <a:hlinkClick r:id="rId5"/>
              </a:rPr>
              <a:t>www.certifiedanalytics.org</a:t>
            </a:r>
            <a:r>
              <a:rPr lang="en-GB" sz="2000" b="0" dirty="0" smtClean="0"/>
              <a:t>  </a:t>
            </a:r>
            <a:endParaRPr lang="en-GB" sz="2000" b="0" dirty="0"/>
          </a:p>
        </p:txBody>
      </p:sp>
      <p:pic>
        <p:nvPicPr>
          <p:cNvPr id="4" name="Picture 2" descr="http://www.theorsociety.com/Media/Images/Users/CaraQuinton01011978/ActualSize/13_09_2017-11_57_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8158" y="120286"/>
            <a:ext cx="12192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05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365126"/>
            <a:ext cx="8267156" cy="1263649"/>
          </a:xfrm>
        </p:spPr>
        <p:txBody>
          <a:bodyPr/>
          <a:lstStyle/>
          <a:p>
            <a:r>
              <a:rPr lang="en-GB" dirty="0" smtClean="0"/>
              <a:t>What else do I need to know?</a:t>
            </a:r>
            <a:endParaRPr lang="en-GB" dirty="0"/>
          </a:p>
        </p:txBody>
      </p:sp>
      <p:sp>
        <p:nvSpPr>
          <p:cNvPr id="3" name="Content Placeholder 2"/>
          <p:cNvSpPr>
            <a:spLocks noGrp="1"/>
          </p:cNvSpPr>
          <p:nvPr>
            <p:ph idx="1"/>
          </p:nvPr>
        </p:nvSpPr>
        <p:spPr/>
        <p:txBody>
          <a:bodyPr>
            <a:normAutofit lnSpcReduction="10000"/>
          </a:bodyPr>
          <a:lstStyle/>
          <a:p>
            <a:r>
              <a:rPr lang="en-GB" sz="2000" dirty="0" smtClean="0"/>
              <a:t>Cost</a:t>
            </a:r>
          </a:p>
          <a:p>
            <a:pPr lvl="1"/>
            <a:r>
              <a:rPr lang="en-GB" sz="2000" dirty="0" smtClean="0"/>
              <a:t>ORS Member rate: $495</a:t>
            </a:r>
          </a:p>
          <a:p>
            <a:pPr lvl="1"/>
            <a:r>
              <a:rPr lang="en-GB" sz="2000" dirty="0" smtClean="0"/>
              <a:t>Non–members: $695</a:t>
            </a:r>
          </a:p>
          <a:p>
            <a:r>
              <a:rPr lang="en-GB" sz="2000" dirty="0" smtClean="0"/>
              <a:t>Ease</a:t>
            </a:r>
          </a:p>
          <a:p>
            <a:pPr lvl="1"/>
            <a:r>
              <a:rPr lang="en-GB" sz="2000" dirty="0" smtClean="0"/>
              <a:t>The INFORMS dashboard is easy to navigate, provides all the necessary resources and application is quick and easy.</a:t>
            </a:r>
          </a:p>
          <a:p>
            <a:r>
              <a:rPr lang="en-GB" sz="2000" dirty="0" smtClean="0"/>
              <a:t>Recertification</a:t>
            </a:r>
            <a:endParaRPr lang="en-GB" sz="2000" dirty="0"/>
          </a:p>
          <a:p>
            <a:pPr lvl="1"/>
            <a:r>
              <a:rPr lang="en-GB" sz="2000" dirty="0"/>
              <a:t>Certifications lasts three </a:t>
            </a:r>
            <a:r>
              <a:rPr lang="en-GB" sz="2000" dirty="0" smtClean="0"/>
              <a:t>years. To </a:t>
            </a:r>
            <a:r>
              <a:rPr lang="en-GB" sz="2000" dirty="0"/>
              <a:t>renew you must demonstrate </a:t>
            </a:r>
            <a:r>
              <a:rPr lang="en-GB" sz="2000" dirty="0" smtClean="0"/>
              <a:t>CPD.</a:t>
            </a:r>
            <a:endParaRPr lang="en-GB" sz="2000" dirty="0"/>
          </a:p>
          <a:p>
            <a:r>
              <a:rPr lang="en-GB" sz="2000" dirty="0" smtClean="0"/>
              <a:t>CPD</a:t>
            </a:r>
          </a:p>
          <a:p>
            <a:pPr lvl="1"/>
            <a:r>
              <a:rPr lang="en-GB" sz="2000" dirty="0"/>
              <a:t>CAP requires commitment to CPD and record-keeping of CPD for </a:t>
            </a:r>
            <a:r>
              <a:rPr lang="en-GB" sz="2000" dirty="0" smtClean="0"/>
              <a:t>inspection.</a:t>
            </a:r>
          </a:p>
          <a:p>
            <a:endParaRPr lang="en-GB" dirty="0" smtClean="0"/>
          </a:p>
          <a:p>
            <a:pPr lvl="1"/>
            <a:endParaRPr lang="en-GB" dirty="0"/>
          </a:p>
        </p:txBody>
      </p:sp>
      <p:pic>
        <p:nvPicPr>
          <p:cNvPr id="4" name="Picture 2" descr="http://www.theorsociety.com/Media/Images/Users/CaraQuinton01011978/ActualSize/13_09_2017-11_57_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158" y="120286"/>
            <a:ext cx="12192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40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Other </a:t>
            </a:r>
            <a:r>
              <a:rPr lang="en-GB" dirty="0" smtClean="0"/>
              <a:t>Accreditations</a:t>
            </a:r>
            <a:endParaRPr lang="en-GB" dirty="0"/>
          </a:p>
        </p:txBody>
      </p:sp>
      <p:sp>
        <p:nvSpPr>
          <p:cNvPr id="3" name="Content Placeholder 2"/>
          <p:cNvSpPr>
            <a:spLocks noGrp="1"/>
          </p:cNvSpPr>
          <p:nvPr>
            <p:ph idx="1"/>
          </p:nvPr>
        </p:nvSpPr>
        <p:spPr>
          <a:xfrm>
            <a:off x="408454" y="1887408"/>
            <a:ext cx="8327091" cy="4013200"/>
          </a:xfrm>
        </p:spPr>
        <p:txBody>
          <a:bodyPr>
            <a:noAutofit/>
          </a:bodyPr>
          <a:lstStyle/>
          <a:p>
            <a:pPr marL="0" indent="0">
              <a:buClr>
                <a:srgbClr val="FF3300"/>
              </a:buClr>
              <a:buNone/>
              <a:defRPr/>
            </a:pPr>
            <a:r>
              <a:rPr lang="en-GB" sz="2000" b="0" dirty="0"/>
              <a:t>The OR Society offers three pathways for professional certification – the </a:t>
            </a:r>
            <a:r>
              <a:rPr lang="en-GB" sz="2000" b="0" dirty="0">
                <a:solidFill>
                  <a:srgbClr val="D61B26"/>
                </a:solidFill>
              </a:rPr>
              <a:t>OR Society Accreditation</a:t>
            </a:r>
            <a:r>
              <a:rPr lang="en-GB" sz="2000" b="0" dirty="0"/>
              <a:t>, </a:t>
            </a:r>
            <a:r>
              <a:rPr lang="en-GB" sz="2000" b="0" dirty="0">
                <a:solidFill>
                  <a:srgbClr val="D61B26"/>
                </a:solidFill>
              </a:rPr>
              <a:t>Chartered Scientist </a:t>
            </a:r>
            <a:r>
              <a:rPr lang="en-GB" sz="2000" b="0" dirty="0"/>
              <a:t>and </a:t>
            </a:r>
            <a:r>
              <a:rPr lang="en-GB" sz="2000" b="0" dirty="0">
                <a:solidFill>
                  <a:srgbClr val="D61B26"/>
                </a:solidFill>
              </a:rPr>
              <a:t>Certified Analytics </a:t>
            </a:r>
            <a:r>
              <a:rPr lang="en-GB" sz="2000" b="0" dirty="0" smtClean="0">
                <a:solidFill>
                  <a:srgbClr val="D61B26"/>
                </a:solidFill>
              </a:rPr>
              <a:t>Professional</a:t>
            </a:r>
            <a:r>
              <a:rPr lang="en-GB" sz="2000" b="0" dirty="0" smtClean="0"/>
              <a:t>.</a:t>
            </a:r>
          </a:p>
          <a:p>
            <a:pPr marL="0" indent="0">
              <a:buClr>
                <a:srgbClr val="FF3300"/>
              </a:buClr>
              <a:buNone/>
              <a:defRPr/>
            </a:pPr>
            <a:endParaRPr lang="en-GB" sz="1000" b="0" dirty="0"/>
          </a:p>
          <a:p>
            <a:pPr marL="0" indent="0">
              <a:buClr>
                <a:srgbClr val="FF3300"/>
              </a:buClr>
              <a:buNone/>
              <a:defRPr/>
            </a:pPr>
            <a:r>
              <a:rPr lang="en-GB" sz="2000" dirty="0" smtClean="0"/>
              <a:t>OR Society Accreditation</a:t>
            </a:r>
            <a:r>
              <a:rPr lang="en-GB" sz="2000" b="0" dirty="0"/>
              <a:t> – </a:t>
            </a:r>
            <a:r>
              <a:rPr lang="en-GB" sz="2000" b="0" dirty="0" smtClean="0"/>
              <a:t>this staged accreditation scheme is ideal for anyone with </a:t>
            </a:r>
            <a:r>
              <a:rPr lang="en-GB" sz="2000" b="0" dirty="0"/>
              <a:t>a relevant degree and a desire for professional </a:t>
            </a:r>
            <a:r>
              <a:rPr lang="en-GB" sz="2000" b="0" dirty="0" smtClean="0"/>
              <a:t>development.</a:t>
            </a:r>
          </a:p>
          <a:p>
            <a:pPr marL="0" indent="0">
              <a:buClr>
                <a:srgbClr val="FF3300"/>
              </a:buClr>
              <a:buNone/>
              <a:defRPr/>
            </a:pPr>
            <a:endParaRPr lang="en-GB" sz="1000" dirty="0" smtClean="0"/>
          </a:p>
          <a:p>
            <a:pPr marL="0" indent="0">
              <a:buClr>
                <a:srgbClr val="FF3300"/>
              </a:buClr>
              <a:buNone/>
              <a:defRPr/>
            </a:pPr>
            <a:r>
              <a:rPr lang="en-GB" sz="2000" dirty="0" smtClean="0"/>
              <a:t>Chartered </a:t>
            </a:r>
            <a:r>
              <a:rPr lang="en-GB" sz="2000" dirty="0"/>
              <a:t>Scientist </a:t>
            </a:r>
            <a:r>
              <a:rPr lang="en-GB" sz="2000" b="0" dirty="0"/>
              <a:t>– </a:t>
            </a:r>
            <a:r>
              <a:rPr lang="en-GB" sz="2000" b="0" dirty="0" err="1"/>
              <a:t>CSci</a:t>
            </a:r>
            <a:r>
              <a:rPr lang="en-GB" sz="2000" b="0" dirty="0"/>
              <a:t> is ideal for anyone who wants a widely recognised accreditation, demonstrating their scientific </a:t>
            </a:r>
            <a:r>
              <a:rPr lang="en-GB" sz="2000" b="0" dirty="0" smtClean="0"/>
              <a:t>competence.</a:t>
            </a:r>
          </a:p>
          <a:p>
            <a:pPr marL="0" indent="0">
              <a:buClr>
                <a:srgbClr val="FF3300"/>
              </a:buClr>
              <a:buNone/>
              <a:defRPr/>
            </a:pPr>
            <a:endParaRPr lang="en-GB" sz="1000" b="0" dirty="0" smtClean="0"/>
          </a:p>
          <a:p>
            <a:pPr marL="0" indent="0">
              <a:buClr>
                <a:srgbClr val="FF3300"/>
              </a:buClr>
              <a:buNone/>
              <a:defRPr/>
            </a:pPr>
            <a:r>
              <a:rPr lang="en-GB" sz="2000" b="0" dirty="0" smtClean="0"/>
              <a:t>To find out more please visit: </a:t>
            </a:r>
            <a:r>
              <a:rPr lang="en-GB" sz="2000" b="0" dirty="0" smtClean="0">
                <a:solidFill>
                  <a:srgbClr val="D61B26"/>
                </a:solidFill>
              </a:rPr>
              <a:t>http</a:t>
            </a:r>
            <a:r>
              <a:rPr lang="en-GB" sz="2000" b="0" dirty="0">
                <a:solidFill>
                  <a:srgbClr val="D61B26"/>
                </a:solidFill>
              </a:rPr>
              <a:t>://</a:t>
            </a:r>
            <a:r>
              <a:rPr lang="en-GB" sz="2000" b="0" dirty="0" smtClean="0">
                <a:solidFill>
                  <a:srgbClr val="D61B26"/>
                </a:solidFill>
              </a:rPr>
              <a:t>www.theorsociety.com/Pages/csci/orschemes.aspx </a:t>
            </a:r>
            <a:endParaRPr lang="en-GB" sz="2000" b="0" dirty="0">
              <a:solidFill>
                <a:srgbClr val="D61B26"/>
              </a:solidFill>
            </a:endParaRPr>
          </a:p>
          <a:p>
            <a:pPr marL="0" indent="0">
              <a:buClr>
                <a:srgbClr val="FF3300"/>
              </a:buClr>
              <a:buNone/>
              <a:defRPr/>
            </a:pPr>
            <a:endParaRPr lang="en-GB" sz="1600" b="0" dirty="0"/>
          </a:p>
        </p:txBody>
      </p:sp>
    </p:spTree>
    <p:extLst>
      <p:ext uri="{BB962C8B-B14F-4D97-AF65-F5344CB8AC3E}">
        <p14:creationId xmlns:p14="http://schemas.microsoft.com/office/powerpoint/2010/main" val="3070636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333" y="561976"/>
            <a:ext cx="4780477" cy="1263649"/>
          </a:xfrm>
        </p:spPr>
        <p:txBody>
          <a:bodyPr/>
          <a:lstStyle/>
          <a:p>
            <a:r>
              <a:rPr lang="en-GB" dirty="0" smtClean="0"/>
              <a:t>Analytics Network</a:t>
            </a:r>
            <a:endParaRPr lang="en-GB" dirty="0"/>
          </a:p>
        </p:txBody>
      </p:sp>
      <p:sp>
        <p:nvSpPr>
          <p:cNvPr id="3" name="Content Placeholder 2"/>
          <p:cNvSpPr>
            <a:spLocks noGrp="1"/>
          </p:cNvSpPr>
          <p:nvPr>
            <p:ph idx="1"/>
          </p:nvPr>
        </p:nvSpPr>
        <p:spPr/>
        <p:txBody>
          <a:bodyPr>
            <a:normAutofit fontScale="92500" lnSpcReduction="20000"/>
          </a:bodyPr>
          <a:lstStyle/>
          <a:p>
            <a:r>
              <a:rPr lang="en-GB" sz="2000" b="0" dirty="0"/>
              <a:t>For those with an interest in analytics, in topics such as data science, optimisation, visualisation, </a:t>
            </a:r>
            <a:r>
              <a:rPr lang="en-GB" sz="2000" b="0" dirty="0" smtClean="0"/>
              <a:t>big </a:t>
            </a:r>
            <a:r>
              <a:rPr lang="en-GB" sz="2000" b="0" dirty="0"/>
              <a:t>d</a:t>
            </a:r>
            <a:r>
              <a:rPr lang="en-GB" sz="2000" b="0" dirty="0" smtClean="0"/>
              <a:t>ata</a:t>
            </a:r>
            <a:r>
              <a:rPr lang="en-GB" sz="2000" b="0" dirty="0"/>
              <a:t>, </a:t>
            </a:r>
            <a:r>
              <a:rPr lang="en-GB" sz="2000" b="0" dirty="0" smtClean="0"/>
              <a:t>regression</a:t>
            </a:r>
            <a:r>
              <a:rPr lang="en-GB" sz="2000" b="0" dirty="0"/>
              <a:t>, </a:t>
            </a:r>
            <a:r>
              <a:rPr lang="en-GB" sz="2000" b="0" dirty="0" smtClean="0"/>
              <a:t>data </a:t>
            </a:r>
            <a:r>
              <a:rPr lang="en-GB" sz="2000" b="0" dirty="0"/>
              <a:t>m</a:t>
            </a:r>
            <a:r>
              <a:rPr lang="en-GB" sz="2000" b="0" dirty="0" smtClean="0"/>
              <a:t>ining</a:t>
            </a:r>
            <a:r>
              <a:rPr lang="en-GB" sz="2000" b="0" dirty="0"/>
              <a:t>, </a:t>
            </a:r>
            <a:r>
              <a:rPr lang="en-GB" sz="2000" b="0" dirty="0" smtClean="0"/>
              <a:t>predictive </a:t>
            </a:r>
            <a:r>
              <a:rPr lang="en-GB" sz="2000" b="0" dirty="0"/>
              <a:t>modelling or </a:t>
            </a:r>
            <a:r>
              <a:rPr lang="en-GB" sz="2000" b="0" dirty="0" smtClean="0"/>
              <a:t>forecasting.</a:t>
            </a:r>
          </a:p>
          <a:p>
            <a:pPr marL="0" indent="0">
              <a:buNone/>
            </a:pPr>
            <a:endParaRPr lang="en-GB" sz="900" dirty="0" smtClean="0"/>
          </a:p>
          <a:p>
            <a:r>
              <a:rPr lang="en-GB" sz="2000" b="0" dirty="0" smtClean="0"/>
              <a:t>A community of more than 1,300 people across the UK, run by volunteers.</a:t>
            </a:r>
          </a:p>
          <a:p>
            <a:endParaRPr lang="en-GB" sz="900" b="0" dirty="0" smtClean="0"/>
          </a:p>
          <a:p>
            <a:r>
              <a:rPr lang="en-GB" sz="2000" b="0" dirty="0" smtClean="0"/>
              <a:t>Regular events, seminars and discussions with content prescribed by members.</a:t>
            </a:r>
          </a:p>
          <a:p>
            <a:endParaRPr lang="en-GB" sz="900" b="0" dirty="0" smtClean="0"/>
          </a:p>
          <a:p>
            <a:r>
              <a:rPr lang="en-GB" sz="2000" b="0" dirty="0">
                <a:solidFill>
                  <a:srgbClr val="505759"/>
                </a:solidFill>
              </a:rPr>
              <a:t>Eduardo Contreras Cortes - Interim Chair of Analytics Network.</a:t>
            </a:r>
          </a:p>
          <a:p>
            <a:pPr marL="0" indent="0">
              <a:buNone/>
            </a:pPr>
            <a:endParaRPr lang="en-GB" sz="900" b="0" dirty="0" smtClean="0"/>
          </a:p>
          <a:p>
            <a:r>
              <a:rPr lang="en-GB" sz="2000" b="0" dirty="0"/>
              <a:t>If you're interested in helping to develop and run the Analytics Network, please email </a:t>
            </a:r>
            <a:r>
              <a:rPr lang="en-GB" sz="2000" b="0" dirty="0" smtClean="0"/>
              <a:t>Hope Meadows on </a:t>
            </a:r>
            <a:r>
              <a:rPr lang="en-GB" sz="2000" b="0" dirty="0" smtClean="0">
                <a:solidFill>
                  <a:srgbClr val="D61B26"/>
                </a:solidFill>
              </a:rPr>
              <a:t>hope.meadows@theorsociety.com</a:t>
            </a:r>
          </a:p>
          <a:p>
            <a:pPr marL="0" indent="0">
              <a:buNone/>
            </a:pPr>
            <a:endParaRPr lang="en-GB" sz="2000" b="0" dirty="0" smtClean="0"/>
          </a:p>
          <a:p>
            <a:endParaRPr lang="en-GB" sz="2000" b="0" dirty="0" smtClean="0"/>
          </a:p>
          <a:p>
            <a:endParaRPr lang="en-GB" sz="2000" dirty="0"/>
          </a:p>
        </p:txBody>
      </p:sp>
      <p:sp>
        <p:nvSpPr>
          <p:cNvPr id="4" name="TextBox 3"/>
          <p:cNvSpPr txBox="1"/>
          <p:nvPr/>
        </p:nvSpPr>
        <p:spPr>
          <a:xfrm>
            <a:off x="5901266" y="962967"/>
            <a:ext cx="3183467" cy="461665"/>
          </a:xfrm>
          <a:prstGeom prst="rect">
            <a:avLst/>
          </a:prstGeom>
          <a:noFill/>
        </p:spPr>
        <p:txBody>
          <a:bodyPr wrap="square" rtlCol="0">
            <a:spAutoFit/>
          </a:bodyPr>
          <a:lstStyle/>
          <a:p>
            <a:r>
              <a:rPr lang="en-GB" sz="2400" b="1" dirty="0">
                <a:solidFill>
                  <a:srgbClr val="D61B26"/>
                </a:solidFill>
              </a:rPr>
              <a:t>@</a:t>
            </a:r>
            <a:r>
              <a:rPr lang="en-GB" sz="2400" dirty="0" err="1">
                <a:solidFill>
                  <a:srgbClr val="D61B26"/>
                </a:solidFill>
              </a:rPr>
              <a:t>AnalyticNetwork</a:t>
            </a:r>
            <a:endParaRPr lang="en-GB" sz="2400" dirty="0">
              <a:solidFill>
                <a:srgbClr val="D61B26"/>
              </a:solidFill>
            </a:endParaRPr>
          </a:p>
        </p:txBody>
      </p:sp>
    </p:spTree>
    <p:extLst>
      <p:ext uri="{BB962C8B-B14F-4D97-AF65-F5344CB8AC3E}">
        <p14:creationId xmlns:p14="http://schemas.microsoft.com/office/powerpoint/2010/main" val="635989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ctrTitle"/>
          </p:nvPr>
        </p:nvSpPr>
        <p:spPr>
          <a:xfrm>
            <a:off x="567941" y="-158737"/>
            <a:ext cx="8087926" cy="3627511"/>
          </a:xfrm>
          <a:prstGeom prst="rect">
            <a:avLst/>
          </a:prstGeom>
          <a:effectLst>
            <a:outerShdw blurRad="63500" dist="25400" dir="5400000" rotWithShape="0">
              <a:srgbClr val="000000">
                <a:alpha val="50000"/>
              </a:srgbClr>
            </a:outerShdw>
          </a:effectLst>
        </p:spPr>
        <p:txBody>
          <a:bodyPr/>
          <a:lstStyle>
            <a:lvl1pPr>
              <a:lnSpc>
                <a:spcPct val="150000"/>
              </a:lnSpc>
              <a:defRPr>
                <a:latin typeface="Monaco"/>
                <a:ea typeface="Monaco"/>
                <a:cs typeface="Monaco"/>
                <a:sym typeface="Monaco"/>
              </a:defRPr>
            </a:lvl1pPr>
          </a:lstStyle>
          <a:p>
            <a:r>
              <a:t>The CAP Experience</a:t>
            </a:r>
          </a:p>
        </p:txBody>
      </p:sp>
      <p:sp>
        <p:nvSpPr>
          <p:cNvPr id="122" name="Shape 122"/>
          <p:cNvSpPr>
            <a:spLocks noGrp="1"/>
          </p:cNvSpPr>
          <p:nvPr>
            <p:ph type="subTitle" sz="quarter" idx="1"/>
          </p:nvPr>
        </p:nvSpPr>
        <p:spPr>
          <a:xfrm>
            <a:off x="6125835" y="5911141"/>
            <a:ext cx="2530032" cy="839601"/>
          </a:xfrm>
          <a:prstGeom prst="rect">
            <a:avLst/>
          </a:prstGeom>
          <a:effectLst>
            <a:outerShdw blurRad="63500" dist="25400" dir="5400000" rotWithShape="0">
              <a:srgbClr val="000000">
                <a:alpha val="50000"/>
              </a:srgbClr>
            </a:outerShdw>
          </a:effectLst>
        </p:spPr>
        <p:txBody>
          <a:bodyPr/>
          <a:lstStyle/>
          <a:p>
            <a:pPr>
              <a:defRPr>
                <a:latin typeface="Monaco"/>
                <a:ea typeface="Monaco"/>
                <a:cs typeface="Monaco"/>
                <a:sym typeface="Monaco"/>
              </a:defRPr>
            </a:pPr>
            <a:r>
              <a:t>Nadine Keane</a:t>
            </a:r>
          </a:p>
          <a:p>
            <a:pPr>
              <a:defRPr>
                <a:latin typeface="Monaco"/>
                <a:ea typeface="Monaco"/>
                <a:cs typeface="Monaco"/>
                <a:sym typeface="Monaco"/>
              </a:defRPr>
            </a:pPr>
            <a:r>
              <a:t>Feb 2018</a:t>
            </a:r>
          </a:p>
        </p:txBody>
      </p:sp>
      <p:grpSp>
        <p:nvGrpSpPr>
          <p:cNvPr id="125" name="Group 125"/>
          <p:cNvGrpSpPr/>
          <p:nvPr/>
        </p:nvGrpSpPr>
        <p:grpSpPr>
          <a:xfrm>
            <a:off x="5795687" y="3580804"/>
            <a:ext cx="3118890" cy="2771948"/>
            <a:chOff x="0" y="0"/>
            <a:chExt cx="4435753" cy="3942324"/>
          </a:xfrm>
        </p:grpSpPr>
        <p:pic>
          <p:nvPicPr>
            <p:cNvPr id="124" name="Screen Shot 2018-01-29 at 23.15.26.png"/>
            <p:cNvPicPr>
              <a:picLocks noChangeAspect="1"/>
            </p:cNvPicPr>
            <p:nvPr/>
          </p:nvPicPr>
          <p:blipFill>
            <a:blip r:embed="rId2">
              <a:extLst/>
            </a:blip>
            <a:stretch>
              <a:fillRect/>
            </a:stretch>
          </p:blipFill>
          <p:spPr>
            <a:xfrm>
              <a:off x="914400" y="876300"/>
              <a:ext cx="2708554" cy="2278625"/>
            </a:xfrm>
            <a:prstGeom prst="rect">
              <a:avLst/>
            </a:prstGeom>
            <a:ln>
              <a:noFill/>
            </a:ln>
            <a:effectLst/>
          </p:spPr>
        </p:pic>
        <p:pic>
          <p:nvPicPr>
            <p:cNvPr id="123" name="Picture 122"/>
            <p:cNvPicPr>
              <a:picLocks/>
            </p:cNvPicPr>
            <p:nvPr/>
          </p:nvPicPr>
          <p:blipFill>
            <a:blip r:embed="rId3">
              <a:extLst/>
            </a:blip>
            <a:stretch>
              <a:fillRect/>
            </a:stretch>
          </p:blipFill>
          <p:spPr>
            <a:xfrm>
              <a:off x="0" y="-1"/>
              <a:ext cx="4435754" cy="3942326"/>
            </a:xfrm>
            <a:prstGeom prst="rect">
              <a:avLst/>
            </a:prstGeom>
            <a:effectLst/>
          </p:spPr>
        </p:pic>
      </p:gr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body" idx="1"/>
          </p:nvPr>
        </p:nvSpPr>
        <p:spPr>
          <a:xfrm>
            <a:off x="669726" y="1563916"/>
            <a:ext cx="7573842" cy="4677936"/>
          </a:xfrm>
          <a:prstGeom prst="rect">
            <a:avLst/>
          </a:prstGeom>
        </p:spPr>
        <p:txBody>
          <a:bodyPr/>
          <a:lstStyle/>
          <a:p>
            <a:pPr>
              <a:buChar char="‣"/>
              <a:defRPr sz="3400" b="1">
                <a:latin typeface="Helvetica"/>
                <a:ea typeface="Helvetica"/>
                <a:cs typeface="Helvetica"/>
                <a:sym typeface="Helvetica"/>
              </a:defRPr>
            </a:pPr>
            <a:r>
              <a:t>Why CAP</a:t>
            </a:r>
            <a:r>
              <a:rPr sz="2672" baseline="31999"/>
              <a:t>®</a:t>
            </a:r>
          </a:p>
          <a:p>
            <a:pPr>
              <a:buChar char="‣"/>
              <a:defRPr sz="3400" b="1">
                <a:latin typeface="Helvetica"/>
                <a:ea typeface="Helvetica"/>
                <a:cs typeface="Helvetica"/>
                <a:sym typeface="Helvetica"/>
              </a:defRPr>
            </a:pPr>
            <a:r>
              <a:t>Professional &amp; Personal Learnings</a:t>
            </a:r>
          </a:p>
          <a:p>
            <a:pPr>
              <a:buChar char="‣"/>
              <a:defRPr sz="3400" b="1">
                <a:latin typeface="Helvetica"/>
                <a:ea typeface="Helvetica"/>
                <a:cs typeface="Helvetica"/>
                <a:sym typeface="Helvetica"/>
              </a:defRPr>
            </a:pPr>
            <a:r>
              <a:t>Tips for Preparing </a:t>
            </a:r>
          </a:p>
          <a:p>
            <a:pPr>
              <a:buChar char="‣"/>
              <a:defRPr sz="3400" b="1">
                <a:latin typeface="Helvetica"/>
                <a:ea typeface="Helvetica"/>
                <a:cs typeface="Helvetica"/>
                <a:sym typeface="Helvetica"/>
              </a:defRPr>
            </a:pPr>
            <a:r>
              <a:t>Q&amp;A</a:t>
            </a:r>
          </a:p>
        </p:txBody>
      </p:sp>
      <p:sp>
        <p:nvSpPr>
          <p:cNvPr id="128" name="Shape 128"/>
          <p:cNvSpPr/>
          <p:nvPr/>
        </p:nvSpPr>
        <p:spPr>
          <a:xfrm>
            <a:off x="142875" y="741164"/>
            <a:ext cx="8627545" cy="0"/>
          </a:xfrm>
          <a:prstGeom prst="line">
            <a:avLst/>
          </a:prstGeom>
          <a:ln w="25400">
            <a:solidFill>
              <a:srgbClr val="FFFFFF"/>
            </a:solidFill>
            <a:miter lim="400000"/>
          </a:ln>
        </p:spPr>
        <p:txBody>
          <a:bodyPr lIns="35719" tIns="35719" rIns="35719" bIns="35719" anchor="ctr"/>
          <a:lstStyle/>
          <a:p>
            <a:pPr algn="ctr" defTabSz="410751" hangingPunct="0">
              <a:defRPr sz="2400">
                <a:effectLst>
                  <a:outerShdw blurRad="25400" dist="23998" dir="2700000" rotWithShape="0">
                    <a:srgbClr val="000000">
                      <a:alpha val="31034"/>
                    </a:srgbClr>
                  </a:outerShdw>
                </a:effectLst>
              </a:defRPr>
            </a:pPr>
            <a:endParaRPr sz="1687" kern="0">
              <a:solidFill>
                <a:srgbClr val="FFFFFF"/>
              </a:solidFill>
              <a:effectLst>
                <a:outerShdw blurRad="25400" dist="23998" dir="2700000" rotWithShape="0">
                  <a:srgbClr val="000000">
                    <a:alpha val="31034"/>
                  </a:srgbClr>
                </a:outerShdw>
              </a:effectLst>
              <a:sym typeface="Helvetica Light"/>
            </a:endParaRPr>
          </a:p>
        </p:txBody>
      </p:sp>
      <p:sp>
        <p:nvSpPr>
          <p:cNvPr id="129" name="Shape 129"/>
          <p:cNvSpPr/>
          <p:nvPr/>
        </p:nvSpPr>
        <p:spPr>
          <a:xfrm>
            <a:off x="142875" y="187524"/>
            <a:ext cx="5768544" cy="59420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lgn="l" defTabSz="338835">
              <a:defRPr sz="4640">
                <a:latin typeface="Monaco"/>
                <a:ea typeface="Monaco"/>
                <a:cs typeface="Monaco"/>
                <a:sym typeface="Monaco"/>
              </a:defRPr>
            </a:lvl1pPr>
          </a:lstStyle>
          <a:p>
            <a:pPr hangingPunct="0"/>
            <a:r>
              <a:rPr sz="3262" kern="0">
                <a:solidFill>
                  <a:srgbClr val="FFFFFF"/>
                </a:solidFill>
              </a:rPr>
              <a:t>agenda</a:t>
            </a:r>
          </a:p>
        </p:txBody>
      </p:sp>
      <p:pic>
        <p:nvPicPr>
          <p:cNvPr id="130" name="Screen Shot 2018-01-29 at 23.15.26.png"/>
          <p:cNvPicPr>
            <a:picLocks noChangeAspect="1"/>
          </p:cNvPicPr>
          <p:nvPr/>
        </p:nvPicPr>
        <p:blipFill>
          <a:blip r:embed="rId2">
            <a:extLst/>
          </a:blip>
          <a:stretch>
            <a:fillRect/>
          </a:stretch>
        </p:blipFill>
        <p:spPr>
          <a:xfrm>
            <a:off x="8126336" y="213352"/>
            <a:ext cx="644920" cy="542552"/>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
          </p:nvPr>
        </p:nvSpPr>
        <p:spPr>
          <a:xfrm>
            <a:off x="669726" y="1821656"/>
            <a:ext cx="7573842" cy="4420195"/>
          </a:xfrm>
          <a:prstGeom prst="rect">
            <a:avLst/>
          </a:prstGeom>
        </p:spPr>
        <p:txBody>
          <a:bodyPr>
            <a:normAutofit lnSpcReduction="10000"/>
          </a:bodyPr>
          <a:lstStyle/>
          <a:p>
            <a:pPr marL="0" indent="0">
              <a:buSzTx/>
              <a:buNone/>
              <a:defRPr b="1">
                <a:latin typeface="Helvetica"/>
                <a:ea typeface="Helvetica"/>
                <a:cs typeface="Helvetica"/>
                <a:sym typeface="Helvetica"/>
              </a:defRPr>
            </a:pPr>
            <a:r>
              <a:t>‘Craft a Sustainable Career’ </a:t>
            </a:r>
            <a:r>
              <a:rPr sz="1828" i="1"/>
              <a:t>Monica Valour HBR 2013</a:t>
            </a:r>
          </a:p>
          <a:p>
            <a:pPr marL="0" indent="0">
              <a:buSzTx/>
              <a:buNone/>
              <a:defRPr b="1">
                <a:latin typeface="Helvetica"/>
                <a:ea typeface="Helvetica"/>
                <a:cs typeface="Helvetica"/>
                <a:sym typeface="Helvetica"/>
              </a:defRPr>
            </a:pPr>
            <a:endParaRPr sz="1828" i="1"/>
          </a:p>
          <a:p>
            <a:pPr>
              <a:buChar char="‣"/>
              <a:defRPr b="1">
                <a:latin typeface="Helvetica"/>
                <a:ea typeface="Helvetica"/>
                <a:cs typeface="Helvetica"/>
                <a:sym typeface="Helvetica"/>
              </a:defRPr>
            </a:pPr>
            <a:r>
              <a:t>actively practice career crafting</a:t>
            </a:r>
          </a:p>
          <a:p>
            <a:pPr>
              <a:buChar char="‣"/>
              <a:defRPr b="1">
                <a:latin typeface="Helvetica"/>
                <a:ea typeface="Helvetica"/>
                <a:cs typeface="Helvetica"/>
                <a:sym typeface="Helvetica"/>
              </a:defRPr>
            </a:pPr>
            <a:r>
              <a:t>know how you add value</a:t>
            </a:r>
          </a:p>
          <a:p>
            <a:pPr>
              <a:buChar char="‣"/>
              <a:defRPr b="1">
                <a:latin typeface="Helvetica"/>
                <a:ea typeface="Helvetica"/>
                <a:cs typeface="Helvetica"/>
                <a:sym typeface="Helvetica"/>
              </a:defRPr>
            </a:pPr>
            <a:r>
              <a:t>link accomplishments to career goals</a:t>
            </a:r>
          </a:p>
          <a:p>
            <a:pPr>
              <a:buChar char="‣"/>
              <a:defRPr b="1">
                <a:latin typeface="Helvetica"/>
                <a:ea typeface="Helvetica"/>
                <a:cs typeface="Helvetica"/>
                <a:sym typeface="Helvetica"/>
              </a:defRPr>
            </a:pPr>
            <a:r>
              <a:t>stay up to date with professional and industry developments</a:t>
            </a:r>
          </a:p>
          <a:p>
            <a:pPr>
              <a:buChar char="‣"/>
              <a:defRPr b="1">
                <a:latin typeface="Helvetica"/>
                <a:ea typeface="Helvetica"/>
                <a:cs typeface="Helvetica"/>
                <a:sym typeface="Helvetica"/>
              </a:defRPr>
            </a:pPr>
            <a:r>
              <a:t>seek opportunities to work or network with inspiring people</a:t>
            </a:r>
          </a:p>
        </p:txBody>
      </p:sp>
      <p:sp>
        <p:nvSpPr>
          <p:cNvPr id="133" name="Shape 133"/>
          <p:cNvSpPr/>
          <p:nvPr/>
        </p:nvSpPr>
        <p:spPr>
          <a:xfrm>
            <a:off x="142875" y="741164"/>
            <a:ext cx="8627545" cy="0"/>
          </a:xfrm>
          <a:prstGeom prst="line">
            <a:avLst/>
          </a:prstGeom>
          <a:ln w="25400">
            <a:solidFill>
              <a:srgbClr val="FFFFFF"/>
            </a:solidFill>
            <a:miter lim="400000"/>
          </a:ln>
        </p:spPr>
        <p:txBody>
          <a:bodyPr lIns="35719" tIns="35719" rIns="35719" bIns="35719" anchor="ctr"/>
          <a:lstStyle/>
          <a:p>
            <a:pPr algn="ctr" defTabSz="410751" hangingPunct="0">
              <a:defRPr sz="2400">
                <a:effectLst>
                  <a:outerShdw blurRad="25400" dist="23998" dir="2700000" rotWithShape="0">
                    <a:srgbClr val="000000">
                      <a:alpha val="31034"/>
                    </a:srgbClr>
                  </a:outerShdw>
                </a:effectLst>
              </a:defRPr>
            </a:pPr>
            <a:endParaRPr sz="1687" kern="0">
              <a:solidFill>
                <a:srgbClr val="FFFFFF"/>
              </a:solidFill>
              <a:effectLst>
                <a:outerShdw blurRad="25400" dist="23998" dir="2700000" rotWithShape="0">
                  <a:srgbClr val="000000">
                    <a:alpha val="31034"/>
                  </a:srgbClr>
                </a:outerShdw>
              </a:effectLst>
              <a:sym typeface="Helvetica Light"/>
            </a:endParaRPr>
          </a:p>
        </p:txBody>
      </p:sp>
      <p:sp>
        <p:nvSpPr>
          <p:cNvPr id="134" name="Shape 134"/>
          <p:cNvSpPr/>
          <p:nvPr/>
        </p:nvSpPr>
        <p:spPr>
          <a:xfrm>
            <a:off x="142875" y="187524"/>
            <a:ext cx="5768544" cy="59420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lgn="l" defTabSz="338835">
              <a:defRPr sz="4640">
                <a:latin typeface="Monaco"/>
                <a:ea typeface="Monaco"/>
                <a:cs typeface="Monaco"/>
                <a:sym typeface="Monaco"/>
              </a:defRPr>
            </a:lvl1pPr>
          </a:lstStyle>
          <a:p>
            <a:pPr hangingPunct="0"/>
            <a:r>
              <a:rPr sz="3262" kern="0">
                <a:solidFill>
                  <a:srgbClr val="FFFFFF"/>
                </a:solidFill>
              </a:rPr>
              <a:t>why</a:t>
            </a:r>
          </a:p>
        </p:txBody>
      </p:sp>
      <p:pic>
        <p:nvPicPr>
          <p:cNvPr id="135" name="Screen Shot 2018-01-29 at 23.15.26.png"/>
          <p:cNvPicPr>
            <a:picLocks noChangeAspect="1"/>
          </p:cNvPicPr>
          <p:nvPr/>
        </p:nvPicPr>
        <p:blipFill>
          <a:blip r:embed="rId2">
            <a:extLst/>
          </a:blip>
          <a:stretch>
            <a:fillRect/>
          </a:stretch>
        </p:blipFill>
        <p:spPr>
          <a:xfrm>
            <a:off x="8126336" y="213352"/>
            <a:ext cx="644920" cy="542552"/>
          </a:xfrm>
          <a:prstGeom prst="rect">
            <a:avLst/>
          </a:prstGeom>
          <a:ln w="12700">
            <a:miter lim="400000"/>
          </a:ln>
        </p:spPr>
      </p:pic>
      <p:pic>
        <p:nvPicPr>
          <p:cNvPr id="136" name="Screen Shot 2018-01-30 at 00.22.25.png"/>
          <p:cNvPicPr>
            <a:picLocks noChangeAspect="1"/>
          </p:cNvPicPr>
          <p:nvPr/>
        </p:nvPicPr>
        <p:blipFill>
          <a:blip r:embed="rId3">
            <a:extLst/>
          </a:blip>
          <a:stretch>
            <a:fillRect/>
          </a:stretch>
        </p:blipFill>
        <p:spPr>
          <a:xfrm>
            <a:off x="6429375" y="2897783"/>
            <a:ext cx="1490849" cy="1381762"/>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3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13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13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13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13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13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p" bldLvl="5" animBg="1" advAuto="0"/>
      <p:bldP spid="136"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xfrm>
            <a:off x="1143000" y="1616274"/>
            <a:ext cx="7693381" cy="4420195"/>
          </a:xfrm>
          <a:prstGeom prst="rect">
            <a:avLst/>
          </a:prstGeom>
        </p:spPr>
        <p:txBody>
          <a:bodyPr/>
          <a:lstStyle/>
          <a:p>
            <a:pPr marL="0" indent="0">
              <a:buSzTx/>
              <a:buNone/>
              <a:defRPr b="1">
                <a:latin typeface="Helvetica"/>
                <a:ea typeface="Helvetica"/>
                <a:cs typeface="Helvetica"/>
                <a:sym typeface="Helvetica"/>
              </a:defRPr>
            </a:pPr>
            <a:r>
              <a:t>Certified Analytics Professional credential awarded by Institute for Operations Research and the Management Sciences </a:t>
            </a:r>
            <a:r>
              <a:rPr sz="1336"/>
              <a:t>(INFORMS)</a:t>
            </a:r>
          </a:p>
          <a:p>
            <a:pPr>
              <a:buChar char="‣"/>
              <a:defRPr b="1">
                <a:latin typeface="Helvetica"/>
                <a:ea typeface="Helvetica"/>
                <a:cs typeface="Helvetica"/>
                <a:sym typeface="Helvetica"/>
              </a:defRPr>
            </a:pPr>
            <a:r>
              <a:t>extensively experienced certification board</a:t>
            </a:r>
          </a:p>
          <a:p>
            <a:pPr>
              <a:buChar char="‣"/>
              <a:defRPr b="1">
                <a:latin typeface="Helvetica"/>
                <a:ea typeface="Helvetica"/>
                <a:cs typeface="Helvetica"/>
                <a:sym typeface="Helvetica"/>
              </a:defRPr>
            </a:pPr>
            <a:r>
              <a:t>must meet academic and experience thresholds</a:t>
            </a:r>
          </a:p>
          <a:p>
            <a:pPr>
              <a:buChar char="‣"/>
              <a:defRPr b="1">
                <a:latin typeface="Helvetica"/>
                <a:ea typeface="Helvetica"/>
                <a:cs typeface="Helvetica"/>
                <a:sym typeface="Helvetica"/>
              </a:defRPr>
            </a:pPr>
            <a:r>
              <a:t>fair, valid and reliable examination</a:t>
            </a:r>
          </a:p>
          <a:p>
            <a:pPr>
              <a:buChar char="‣"/>
              <a:defRPr b="1">
                <a:latin typeface="Helvetica"/>
                <a:ea typeface="Helvetica"/>
                <a:cs typeface="Helvetica"/>
                <a:sym typeface="Helvetica"/>
              </a:defRPr>
            </a:pPr>
            <a:r>
              <a:t>demonstrates commitment to ethics in the profession</a:t>
            </a:r>
          </a:p>
          <a:p>
            <a:pPr>
              <a:buChar char="‣"/>
              <a:defRPr b="1">
                <a:latin typeface="Helvetica"/>
                <a:ea typeface="Helvetica"/>
                <a:cs typeface="Helvetica"/>
                <a:sym typeface="Helvetica"/>
              </a:defRPr>
            </a:pPr>
            <a:r>
              <a:t>needs certification renewal through lifelong learning</a:t>
            </a:r>
          </a:p>
        </p:txBody>
      </p:sp>
      <p:sp>
        <p:nvSpPr>
          <p:cNvPr id="139" name="Shape 139"/>
          <p:cNvSpPr/>
          <p:nvPr/>
        </p:nvSpPr>
        <p:spPr>
          <a:xfrm>
            <a:off x="142875" y="741164"/>
            <a:ext cx="8627545" cy="0"/>
          </a:xfrm>
          <a:prstGeom prst="line">
            <a:avLst/>
          </a:prstGeom>
          <a:ln w="25400">
            <a:solidFill>
              <a:srgbClr val="FFFFFF"/>
            </a:solidFill>
            <a:miter lim="400000"/>
          </a:ln>
        </p:spPr>
        <p:txBody>
          <a:bodyPr lIns="35719" tIns="35719" rIns="35719" bIns="35719" anchor="ctr"/>
          <a:lstStyle/>
          <a:p>
            <a:pPr algn="ctr" defTabSz="410751" hangingPunct="0">
              <a:defRPr sz="2400">
                <a:effectLst>
                  <a:outerShdw blurRad="25400" dist="23998" dir="2700000" rotWithShape="0">
                    <a:srgbClr val="000000">
                      <a:alpha val="31034"/>
                    </a:srgbClr>
                  </a:outerShdw>
                </a:effectLst>
              </a:defRPr>
            </a:pPr>
            <a:endParaRPr sz="1687" kern="0">
              <a:solidFill>
                <a:srgbClr val="FFFFFF"/>
              </a:solidFill>
              <a:effectLst>
                <a:outerShdw blurRad="25400" dist="23998" dir="2700000" rotWithShape="0">
                  <a:srgbClr val="000000">
                    <a:alpha val="31034"/>
                  </a:srgbClr>
                </a:outerShdw>
              </a:effectLst>
              <a:sym typeface="Helvetica Light"/>
            </a:endParaRPr>
          </a:p>
        </p:txBody>
      </p:sp>
      <p:sp>
        <p:nvSpPr>
          <p:cNvPr id="140" name="Shape 140"/>
          <p:cNvSpPr/>
          <p:nvPr/>
        </p:nvSpPr>
        <p:spPr>
          <a:xfrm>
            <a:off x="142875" y="187524"/>
            <a:ext cx="5768544" cy="59420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p>
            <a:pPr defTabSz="238235" hangingPunct="0">
              <a:defRPr sz="4640">
                <a:latin typeface="Monaco"/>
                <a:ea typeface="Monaco"/>
                <a:cs typeface="Monaco"/>
                <a:sym typeface="Monaco"/>
              </a:defRPr>
            </a:pPr>
            <a:r>
              <a:rPr sz="3262" kern="0">
                <a:solidFill>
                  <a:srgbClr val="FFFFFF"/>
                </a:solidFill>
                <a:latin typeface="Monaco"/>
                <a:ea typeface="Monaco"/>
                <a:cs typeface="Monaco"/>
                <a:sym typeface="Monaco"/>
              </a:rPr>
              <a:t>INFORMS CAP</a:t>
            </a:r>
            <a:r>
              <a:rPr sz="2243" kern="0" baseline="31999">
                <a:solidFill>
                  <a:srgbClr val="FFFFFF"/>
                </a:solidFill>
                <a:latin typeface="Monaco"/>
                <a:ea typeface="Monaco"/>
                <a:cs typeface="Monaco"/>
                <a:sym typeface="Monaco"/>
              </a:rPr>
              <a:t>®</a:t>
            </a:r>
          </a:p>
        </p:txBody>
      </p:sp>
      <p:pic>
        <p:nvPicPr>
          <p:cNvPr id="141" name="Screen Shot 2016-11-07 at 14.06.45.png"/>
          <p:cNvPicPr>
            <a:picLocks noChangeAspect="1"/>
          </p:cNvPicPr>
          <p:nvPr/>
        </p:nvPicPr>
        <p:blipFill>
          <a:blip r:embed="rId2">
            <a:extLst/>
          </a:blip>
          <a:stretch>
            <a:fillRect/>
          </a:stretch>
        </p:blipFill>
        <p:spPr>
          <a:xfrm>
            <a:off x="392906" y="1876688"/>
            <a:ext cx="652740" cy="635950"/>
          </a:xfrm>
          <a:prstGeom prst="rect">
            <a:avLst/>
          </a:prstGeom>
          <a:ln w="12700">
            <a:miter lim="400000"/>
          </a:ln>
        </p:spPr>
      </p:pic>
      <p:pic>
        <p:nvPicPr>
          <p:cNvPr id="142" name="Screen Shot 2018-01-29 at 23.15.26.png"/>
          <p:cNvPicPr>
            <a:picLocks noChangeAspect="1"/>
          </p:cNvPicPr>
          <p:nvPr/>
        </p:nvPicPr>
        <p:blipFill>
          <a:blip r:embed="rId3">
            <a:extLst/>
          </a:blip>
          <a:stretch>
            <a:fillRect/>
          </a:stretch>
        </p:blipFill>
        <p:spPr>
          <a:xfrm>
            <a:off x="8126336" y="213352"/>
            <a:ext cx="644920" cy="542552"/>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3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13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13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13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1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bldLvl="5" animBg="1" advAuto="0"/>
      <p:bldP spid="141"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idx="1"/>
          </p:nvPr>
        </p:nvSpPr>
        <p:spPr>
          <a:xfrm>
            <a:off x="1143000" y="1785553"/>
            <a:ext cx="7745634" cy="4576849"/>
          </a:xfrm>
          <a:prstGeom prst="rect">
            <a:avLst/>
          </a:prstGeom>
        </p:spPr>
        <p:txBody>
          <a:bodyPr>
            <a:normAutofit fontScale="85000" lnSpcReduction="20000"/>
          </a:bodyPr>
          <a:lstStyle/>
          <a:p>
            <a:pPr marL="0" indent="0" defTabSz="332708">
              <a:spcBef>
                <a:spcPts val="2109"/>
              </a:spcBef>
              <a:buSzTx/>
              <a:buNone/>
              <a:defRPr sz="3159" b="1">
                <a:latin typeface="Helvetica"/>
                <a:ea typeface="Helvetica"/>
                <a:cs typeface="Helvetica"/>
                <a:sym typeface="Helvetica"/>
              </a:defRPr>
            </a:pPr>
            <a:r>
              <a:t>Examination Domains follow Analytics Solution Process:</a:t>
            </a:r>
          </a:p>
          <a:p>
            <a:pPr marL="282079" indent="-282079" defTabSz="332708">
              <a:spcBef>
                <a:spcPts val="2109"/>
              </a:spcBef>
              <a:buSzPct val="100000"/>
              <a:buAutoNum type="arabicPeriod"/>
              <a:defRPr sz="2511" b="1">
                <a:latin typeface="Helvetica"/>
                <a:ea typeface="Helvetica"/>
                <a:cs typeface="Helvetica"/>
                <a:sym typeface="Helvetica"/>
              </a:defRPr>
            </a:pPr>
            <a:r>
              <a:t>Business Problem Framing </a:t>
            </a:r>
            <a:r>
              <a:rPr sz="1309"/>
              <a:t>(12-18%)</a:t>
            </a:r>
          </a:p>
          <a:p>
            <a:pPr marL="282079" indent="-282079" defTabSz="332708">
              <a:spcBef>
                <a:spcPts val="2109"/>
              </a:spcBef>
              <a:buSzPct val="100000"/>
              <a:buAutoNum type="arabicPeriod"/>
              <a:defRPr sz="2511" b="1">
                <a:latin typeface="Helvetica"/>
                <a:ea typeface="Helvetica"/>
                <a:cs typeface="Helvetica"/>
                <a:sym typeface="Helvetica"/>
              </a:defRPr>
            </a:pPr>
            <a:r>
              <a:t>Analytics Problem Framing </a:t>
            </a:r>
            <a:r>
              <a:rPr sz="1309"/>
              <a:t>(14-20%)</a:t>
            </a:r>
          </a:p>
          <a:p>
            <a:pPr marL="282079" indent="-282079" defTabSz="332708">
              <a:spcBef>
                <a:spcPts val="2109"/>
              </a:spcBef>
              <a:buSzPct val="100000"/>
              <a:buAutoNum type="arabicPeriod"/>
              <a:defRPr sz="2511" b="1">
                <a:latin typeface="Helvetica"/>
                <a:ea typeface="Helvetica"/>
                <a:cs typeface="Helvetica"/>
                <a:sym typeface="Helvetica"/>
              </a:defRPr>
            </a:pPr>
            <a:r>
              <a:t>Data </a:t>
            </a:r>
            <a:r>
              <a:rPr sz="1309"/>
              <a:t>(18-26%)</a:t>
            </a:r>
          </a:p>
          <a:p>
            <a:pPr marL="282079" indent="-282079" defTabSz="332708">
              <a:spcBef>
                <a:spcPts val="2109"/>
              </a:spcBef>
              <a:buSzPct val="100000"/>
              <a:buAutoNum type="arabicPeriod"/>
              <a:defRPr sz="2511" b="1">
                <a:latin typeface="Helvetica"/>
                <a:ea typeface="Helvetica"/>
                <a:cs typeface="Helvetica"/>
                <a:sym typeface="Helvetica"/>
              </a:defRPr>
            </a:pPr>
            <a:r>
              <a:t>Methodology (Approach) Selection </a:t>
            </a:r>
            <a:r>
              <a:rPr sz="1309"/>
              <a:t>(12-18%)</a:t>
            </a:r>
            <a:r>
              <a:t>       </a:t>
            </a:r>
          </a:p>
          <a:p>
            <a:pPr marL="282079" indent="-282079" defTabSz="332708">
              <a:spcBef>
                <a:spcPts val="2109"/>
              </a:spcBef>
              <a:buSzPct val="100000"/>
              <a:buAutoNum type="arabicPeriod"/>
              <a:defRPr sz="2511" b="1">
                <a:latin typeface="Helvetica"/>
                <a:ea typeface="Helvetica"/>
                <a:cs typeface="Helvetica"/>
                <a:sym typeface="Helvetica"/>
              </a:defRPr>
            </a:pPr>
            <a:r>
              <a:t>Model Building </a:t>
            </a:r>
            <a:r>
              <a:rPr sz="1309"/>
              <a:t>(13-19%)</a:t>
            </a:r>
          </a:p>
          <a:p>
            <a:pPr marL="282079" indent="-282079" defTabSz="332708">
              <a:spcBef>
                <a:spcPts val="2109"/>
              </a:spcBef>
              <a:buSzPct val="100000"/>
              <a:buAutoNum type="arabicPeriod"/>
              <a:defRPr sz="2511" b="1">
                <a:latin typeface="Helvetica"/>
                <a:ea typeface="Helvetica"/>
                <a:cs typeface="Helvetica"/>
                <a:sym typeface="Helvetica"/>
              </a:defRPr>
            </a:pPr>
            <a:r>
              <a:t>Deployment </a:t>
            </a:r>
            <a:r>
              <a:rPr sz="1309"/>
              <a:t>(7-11%)</a:t>
            </a:r>
            <a:r>
              <a:t>   </a:t>
            </a:r>
          </a:p>
          <a:p>
            <a:pPr marL="282079" indent="-282079" defTabSz="332708">
              <a:spcBef>
                <a:spcPts val="2109"/>
              </a:spcBef>
              <a:buSzPct val="100000"/>
              <a:buAutoNum type="arabicPeriod"/>
              <a:defRPr sz="2511" b="1">
                <a:latin typeface="Helvetica"/>
                <a:ea typeface="Helvetica"/>
                <a:cs typeface="Helvetica"/>
                <a:sym typeface="Helvetica"/>
              </a:defRPr>
            </a:pPr>
            <a:r>
              <a:t>Model Lifecycle Management </a:t>
            </a:r>
            <a:r>
              <a:rPr sz="1309"/>
              <a:t>(4-8%)</a:t>
            </a:r>
          </a:p>
        </p:txBody>
      </p:sp>
      <p:sp>
        <p:nvSpPr>
          <p:cNvPr id="145" name="Shape 145"/>
          <p:cNvSpPr/>
          <p:nvPr/>
        </p:nvSpPr>
        <p:spPr>
          <a:xfrm>
            <a:off x="142875" y="741164"/>
            <a:ext cx="8627545" cy="0"/>
          </a:xfrm>
          <a:prstGeom prst="line">
            <a:avLst/>
          </a:prstGeom>
          <a:ln w="25400">
            <a:solidFill>
              <a:srgbClr val="FFFFFF"/>
            </a:solidFill>
            <a:miter lim="400000"/>
          </a:ln>
        </p:spPr>
        <p:txBody>
          <a:bodyPr lIns="35719" tIns="35719" rIns="35719" bIns="35719" anchor="ctr"/>
          <a:lstStyle/>
          <a:p>
            <a:pPr algn="ctr" defTabSz="410751" hangingPunct="0">
              <a:defRPr sz="2400">
                <a:effectLst>
                  <a:outerShdw blurRad="25400" dist="23998" dir="2700000" rotWithShape="0">
                    <a:srgbClr val="000000">
                      <a:alpha val="31034"/>
                    </a:srgbClr>
                  </a:outerShdw>
                </a:effectLst>
              </a:defRPr>
            </a:pPr>
            <a:endParaRPr sz="1687" kern="0">
              <a:solidFill>
                <a:srgbClr val="FFFFFF"/>
              </a:solidFill>
              <a:effectLst>
                <a:outerShdw blurRad="25400" dist="23998" dir="2700000" rotWithShape="0">
                  <a:srgbClr val="000000">
                    <a:alpha val="31034"/>
                  </a:srgbClr>
                </a:outerShdw>
              </a:effectLst>
              <a:sym typeface="Helvetica Light"/>
            </a:endParaRPr>
          </a:p>
        </p:txBody>
      </p:sp>
      <p:sp>
        <p:nvSpPr>
          <p:cNvPr id="146" name="Shape 146"/>
          <p:cNvSpPr/>
          <p:nvPr/>
        </p:nvSpPr>
        <p:spPr>
          <a:xfrm>
            <a:off x="142875" y="187524"/>
            <a:ext cx="5768544" cy="59420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lgn="l" defTabSz="338835">
              <a:defRPr sz="4640">
                <a:latin typeface="Monaco"/>
                <a:ea typeface="Monaco"/>
                <a:cs typeface="Monaco"/>
                <a:sym typeface="Monaco"/>
              </a:defRPr>
            </a:lvl1pPr>
          </a:lstStyle>
          <a:p>
            <a:pPr hangingPunct="0"/>
            <a:r>
              <a:rPr sz="3262" kern="0">
                <a:solidFill>
                  <a:srgbClr val="FFFFFF"/>
                </a:solidFill>
              </a:rPr>
              <a:t>learnings</a:t>
            </a:r>
          </a:p>
        </p:txBody>
      </p:sp>
      <p:pic>
        <p:nvPicPr>
          <p:cNvPr id="147" name="Screen Shot 2016-11-07 at 14.06.45.png"/>
          <p:cNvPicPr>
            <a:picLocks noChangeAspect="1"/>
          </p:cNvPicPr>
          <p:nvPr/>
        </p:nvPicPr>
        <p:blipFill>
          <a:blip r:embed="rId2">
            <a:extLst/>
          </a:blip>
          <a:stretch>
            <a:fillRect/>
          </a:stretch>
        </p:blipFill>
        <p:spPr>
          <a:xfrm>
            <a:off x="392906" y="1876688"/>
            <a:ext cx="652740" cy="635950"/>
          </a:xfrm>
          <a:prstGeom prst="rect">
            <a:avLst/>
          </a:prstGeom>
          <a:ln w="12700">
            <a:miter lim="400000"/>
          </a:ln>
        </p:spPr>
      </p:pic>
      <p:pic>
        <p:nvPicPr>
          <p:cNvPr id="148" name="Screen Shot 2018-01-29 at 23.15.26.png"/>
          <p:cNvPicPr>
            <a:picLocks noChangeAspect="1"/>
          </p:cNvPicPr>
          <p:nvPr/>
        </p:nvPicPr>
        <p:blipFill>
          <a:blip r:embed="rId3">
            <a:extLst/>
          </a:blip>
          <a:stretch>
            <a:fillRect/>
          </a:stretch>
        </p:blipFill>
        <p:spPr>
          <a:xfrm>
            <a:off x="8126336" y="213352"/>
            <a:ext cx="644920" cy="542552"/>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142875" y="741164"/>
            <a:ext cx="8627545" cy="0"/>
          </a:xfrm>
          <a:prstGeom prst="line">
            <a:avLst/>
          </a:prstGeom>
          <a:ln w="25400">
            <a:solidFill>
              <a:srgbClr val="FFFFFF"/>
            </a:solidFill>
            <a:miter lim="400000"/>
          </a:ln>
        </p:spPr>
        <p:txBody>
          <a:bodyPr lIns="35719" tIns="35719" rIns="35719" bIns="35719" anchor="ctr"/>
          <a:lstStyle/>
          <a:p>
            <a:pPr algn="ctr" defTabSz="410751" hangingPunct="0">
              <a:defRPr sz="2400">
                <a:effectLst>
                  <a:outerShdw blurRad="25400" dist="23998" dir="2700000" rotWithShape="0">
                    <a:srgbClr val="000000">
                      <a:alpha val="31034"/>
                    </a:srgbClr>
                  </a:outerShdw>
                </a:effectLst>
              </a:defRPr>
            </a:pPr>
            <a:endParaRPr sz="1687" kern="0">
              <a:solidFill>
                <a:srgbClr val="FFFFFF"/>
              </a:solidFill>
              <a:effectLst>
                <a:outerShdw blurRad="25400" dist="23998" dir="2700000" rotWithShape="0">
                  <a:srgbClr val="000000">
                    <a:alpha val="31034"/>
                  </a:srgbClr>
                </a:outerShdw>
              </a:effectLst>
              <a:sym typeface="Helvetica Light"/>
            </a:endParaRPr>
          </a:p>
        </p:txBody>
      </p:sp>
      <p:sp>
        <p:nvSpPr>
          <p:cNvPr id="151" name="Shape 151"/>
          <p:cNvSpPr/>
          <p:nvPr/>
        </p:nvSpPr>
        <p:spPr>
          <a:xfrm>
            <a:off x="142875" y="187524"/>
            <a:ext cx="5768544" cy="59420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lgn="l" defTabSz="338835">
              <a:defRPr sz="4640">
                <a:latin typeface="Monaco"/>
                <a:ea typeface="Monaco"/>
                <a:cs typeface="Monaco"/>
                <a:sym typeface="Monaco"/>
              </a:defRPr>
            </a:lvl1pPr>
          </a:lstStyle>
          <a:p>
            <a:pPr hangingPunct="0"/>
            <a:r>
              <a:rPr sz="3262" kern="0">
                <a:solidFill>
                  <a:srgbClr val="FFFFFF"/>
                </a:solidFill>
              </a:rPr>
              <a:t>learnings</a:t>
            </a:r>
          </a:p>
        </p:txBody>
      </p:sp>
      <p:pic>
        <p:nvPicPr>
          <p:cNvPr id="152" name="Screen Shot 2018-01-29 at 23.15.26.png"/>
          <p:cNvPicPr>
            <a:picLocks noChangeAspect="1"/>
          </p:cNvPicPr>
          <p:nvPr/>
        </p:nvPicPr>
        <p:blipFill>
          <a:blip r:embed="rId2">
            <a:extLst/>
          </a:blip>
          <a:stretch>
            <a:fillRect/>
          </a:stretch>
        </p:blipFill>
        <p:spPr>
          <a:xfrm>
            <a:off x="8126336" y="213352"/>
            <a:ext cx="644920" cy="542552"/>
          </a:xfrm>
          <a:prstGeom prst="rect">
            <a:avLst/>
          </a:prstGeom>
          <a:ln w="12700">
            <a:miter lim="400000"/>
          </a:ln>
        </p:spPr>
      </p:pic>
      <p:sp>
        <p:nvSpPr>
          <p:cNvPr id="153" name="Shape 153"/>
          <p:cNvSpPr/>
          <p:nvPr/>
        </p:nvSpPr>
        <p:spPr>
          <a:xfrm>
            <a:off x="721690" y="3511756"/>
            <a:ext cx="2907848"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rgbClr val="5CA6FF"/>
                </a:solidFill>
                <a:latin typeface="Helvetica"/>
                <a:ea typeface="Helvetica"/>
                <a:cs typeface="Helvetica"/>
                <a:sym typeface="Helvetica"/>
              </a:defRPr>
            </a:lvl1pPr>
          </a:lstStyle>
          <a:p>
            <a:pPr defTabSz="410751" hangingPunct="0"/>
            <a:r>
              <a:rPr sz="2461" kern="0"/>
              <a:t>Team Management</a:t>
            </a:r>
          </a:p>
        </p:txBody>
      </p:sp>
      <p:sp>
        <p:nvSpPr>
          <p:cNvPr id="154" name="Shape 154"/>
          <p:cNvSpPr/>
          <p:nvPr/>
        </p:nvSpPr>
        <p:spPr>
          <a:xfrm>
            <a:off x="1587584" y="2353297"/>
            <a:ext cx="1788952"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rgbClr val="FF6667"/>
                </a:solidFill>
                <a:latin typeface="Helvetica"/>
                <a:ea typeface="Helvetica"/>
                <a:cs typeface="Helvetica"/>
                <a:sym typeface="Helvetica"/>
              </a:defRPr>
            </a:lvl1pPr>
          </a:lstStyle>
          <a:p>
            <a:pPr defTabSz="410751" hangingPunct="0"/>
            <a:r>
              <a:rPr sz="2461" kern="0"/>
              <a:t>Networking</a:t>
            </a:r>
          </a:p>
        </p:txBody>
      </p:sp>
      <p:sp>
        <p:nvSpPr>
          <p:cNvPr id="155" name="Shape 155"/>
          <p:cNvSpPr/>
          <p:nvPr/>
        </p:nvSpPr>
        <p:spPr>
          <a:xfrm>
            <a:off x="5719724" y="2687944"/>
            <a:ext cx="1612622"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chemeClr val="accent4">
                    <a:hueOff val="-241732"/>
                    <a:satOff val="29417"/>
                    <a:lumOff val="20730"/>
                  </a:schemeClr>
                </a:solidFill>
                <a:latin typeface="Helvetica"/>
                <a:ea typeface="Helvetica"/>
                <a:cs typeface="Helvetica"/>
                <a:sym typeface="Helvetica"/>
              </a:defRPr>
            </a:lvl1pPr>
          </a:lstStyle>
          <a:p>
            <a:pPr defTabSz="410751" hangingPunct="0"/>
            <a:r>
              <a:rPr sz="2461" kern="0">
                <a:solidFill>
                  <a:srgbClr val="5747C1">
                    <a:hueOff val="-241732"/>
                    <a:satOff val="29417"/>
                    <a:lumOff val="20730"/>
                  </a:srgbClr>
                </a:solidFill>
              </a:rPr>
              <a:t>Value Add</a:t>
            </a:r>
          </a:p>
        </p:txBody>
      </p:sp>
      <p:sp>
        <p:nvSpPr>
          <p:cNvPr id="156" name="Shape 156"/>
          <p:cNvSpPr/>
          <p:nvPr/>
        </p:nvSpPr>
        <p:spPr>
          <a:xfrm>
            <a:off x="4552240" y="3282908"/>
            <a:ext cx="2611292"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rgbClr val="FFF15E"/>
                </a:solidFill>
                <a:latin typeface="Helvetica"/>
                <a:ea typeface="Helvetica"/>
                <a:cs typeface="Helvetica"/>
                <a:sym typeface="Helvetica"/>
              </a:defRPr>
            </a:lvl1pPr>
          </a:lstStyle>
          <a:p>
            <a:pPr defTabSz="410751" hangingPunct="0"/>
            <a:r>
              <a:rPr sz="2461" kern="0"/>
              <a:t>Accomplishment</a:t>
            </a:r>
          </a:p>
        </p:txBody>
      </p:sp>
      <p:sp>
        <p:nvSpPr>
          <p:cNvPr id="157" name="Shape 157"/>
          <p:cNvSpPr/>
          <p:nvPr/>
        </p:nvSpPr>
        <p:spPr>
          <a:xfrm>
            <a:off x="2985919" y="4284078"/>
            <a:ext cx="3382337"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rgbClr val="FF9300"/>
                </a:solidFill>
                <a:latin typeface="Helvetica"/>
                <a:ea typeface="Helvetica"/>
                <a:cs typeface="Helvetica"/>
                <a:sym typeface="Helvetica"/>
              </a:defRPr>
            </a:lvl1pPr>
          </a:lstStyle>
          <a:p>
            <a:pPr defTabSz="410751" hangingPunct="0"/>
            <a:r>
              <a:rPr sz="2461" kern="0"/>
              <a:t>Industry Development</a:t>
            </a:r>
          </a:p>
        </p:txBody>
      </p:sp>
      <p:sp>
        <p:nvSpPr>
          <p:cNvPr id="158" name="Shape 158"/>
          <p:cNvSpPr/>
          <p:nvPr/>
        </p:nvSpPr>
        <p:spPr>
          <a:xfrm>
            <a:off x="4373012" y="1491366"/>
            <a:ext cx="4029950"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chemeClr val="accent2">
                    <a:hueOff val="-1342298"/>
                    <a:satOff val="-4651"/>
                    <a:lumOff val="19617"/>
                  </a:schemeClr>
                </a:solidFill>
                <a:latin typeface="Helvetica"/>
                <a:ea typeface="Helvetica"/>
                <a:cs typeface="Helvetica"/>
                <a:sym typeface="Helvetica"/>
              </a:defRPr>
            </a:lvl1pPr>
          </a:lstStyle>
          <a:p>
            <a:pPr defTabSz="410751" hangingPunct="0"/>
            <a:r>
              <a:rPr sz="2461" kern="0">
                <a:solidFill>
                  <a:srgbClr val="189B1A">
                    <a:hueOff val="-1342298"/>
                    <a:satOff val="-4651"/>
                    <a:lumOff val="19617"/>
                  </a:srgbClr>
                </a:solidFill>
              </a:rPr>
              <a:t>Professional Development</a:t>
            </a:r>
          </a:p>
        </p:txBody>
      </p:sp>
      <p:sp>
        <p:nvSpPr>
          <p:cNvPr id="159" name="Shape 159"/>
          <p:cNvSpPr/>
          <p:nvPr/>
        </p:nvSpPr>
        <p:spPr>
          <a:xfrm>
            <a:off x="623178" y="5880211"/>
            <a:ext cx="6360717"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rgbClr val="FF6B59"/>
                </a:solidFill>
                <a:latin typeface="Helvetica"/>
                <a:ea typeface="Helvetica"/>
                <a:cs typeface="Helvetica"/>
                <a:sym typeface="Helvetica"/>
              </a:defRPr>
            </a:lvl1pPr>
          </a:lstStyle>
          <a:p>
            <a:pPr defTabSz="410751" hangingPunct="0"/>
            <a:r>
              <a:rPr sz="2461" kern="0"/>
              <a:t>Being Inspired by Analytics Professionals</a:t>
            </a:r>
          </a:p>
        </p:txBody>
      </p:sp>
      <p:sp>
        <p:nvSpPr>
          <p:cNvPr id="160" name="Shape 160"/>
          <p:cNvSpPr/>
          <p:nvPr/>
        </p:nvSpPr>
        <p:spPr>
          <a:xfrm>
            <a:off x="4632607" y="5074451"/>
            <a:ext cx="3327835"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rgbClr val="FF72E3"/>
                </a:solidFill>
                <a:latin typeface="Helvetica"/>
                <a:ea typeface="Helvetica"/>
                <a:cs typeface="Helvetica"/>
                <a:sym typeface="Helvetica"/>
              </a:defRPr>
            </a:lvl1pPr>
          </a:lstStyle>
          <a:p>
            <a:pPr defTabSz="410751" hangingPunct="0"/>
            <a:r>
              <a:rPr sz="2461" kern="0"/>
              <a:t>Academic Knowledge</a:t>
            </a:r>
          </a:p>
        </p:txBody>
      </p:sp>
      <p:sp>
        <p:nvSpPr>
          <p:cNvPr id="161" name="Shape 161"/>
          <p:cNvSpPr/>
          <p:nvPr/>
        </p:nvSpPr>
        <p:spPr>
          <a:xfrm>
            <a:off x="240877" y="1194837"/>
            <a:ext cx="3154711"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chemeClr val="accent3">
                    <a:satOff val="-13807"/>
                    <a:lumOff val="19329"/>
                  </a:schemeClr>
                </a:solidFill>
                <a:latin typeface="Helvetica"/>
                <a:ea typeface="Helvetica"/>
                <a:cs typeface="Helvetica"/>
                <a:sym typeface="Helvetica"/>
              </a:defRPr>
            </a:lvl1pPr>
          </a:lstStyle>
          <a:p>
            <a:pPr defTabSz="410751" hangingPunct="0"/>
            <a:r>
              <a:rPr sz="2461" kern="0">
                <a:solidFill>
                  <a:srgbClr val="008C91">
                    <a:satOff val="-13807"/>
                    <a:lumOff val="19329"/>
                  </a:srgbClr>
                </a:solidFill>
              </a:rPr>
              <a:t>Practical Knowledge</a:t>
            </a:r>
          </a:p>
        </p:txBody>
      </p:sp>
      <p:sp>
        <p:nvSpPr>
          <p:cNvPr id="162" name="Shape 162"/>
          <p:cNvSpPr/>
          <p:nvPr/>
        </p:nvSpPr>
        <p:spPr>
          <a:xfrm>
            <a:off x="388586" y="4902507"/>
            <a:ext cx="2664192" cy="4508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spcBef>
                <a:spcPts val="3800"/>
              </a:spcBef>
              <a:defRPr sz="3500" b="1">
                <a:solidFill>
                  <a:srgbClr val="FFE8F4"/>
                </a:solidFill>
                <a:latin typeface="Helvetica"/>
                <a:ea typeface="Helvetica"/>
                <a:cs typeface="Helvetica"/>
                <a:sym typeface="Helvetica"/>
              </a:defRPr>
            </a:lvl1pPr>
          </a:lstStyle>
          <a:p>
            <a:pPr defTabSz="410751" hangingPunct="0"/>
            <a:r>
              <a:rPr sz="2461" kern="0"/>
              <a:t>Career Challenge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54"/>
                                        </p:tgtEl>
                                        <p:attrNameLst>
                                          <p:attrName>style.visibility</p:attrName>
                                        </p:attrNameLst>
                                      </p:cBhvr>
                                      <p:to>
                                        <p:strVal val="visible"/>
                                      </p:to>
                                    </p:set>
                                    <p:animEffect transition="in" filter="wipe(left)">
                                      <p:cBhvr>
                                        <p:cTn id="7" dur="100"/>
                                        <p:tgtEl>
                                          <p:spTgt spid="154"/>
                                        </p:tgtEl>
                                      </p:cBhvr>
                                    </p:animEffect>
                                  </p:childTnLst>
                                </p:cTn>
                              </p:par>
                            </p:childTnLst>
                          </p:cTn>
                        </p:par>
                        <p:par>
                          <p:cTn id="8" fill="hold">
                            <p:stCondLst>
                              <p:cond delay="100"/>
                            </p:stCondLst>
                            <p:childTnLst>
                              <p:par>
                                <p:cTn id="9" presetID="22" presetClass="entr" presetSubtype="8" fill="hold" grpId="0" nodeType="afterEffect">
                                  <p:stCondLst>
                                    <p:cond delay="200"/>
                                  </p:stCondLst>
                                  <p:iterate>
                                    <p:tmAbs val="0"/>
                                  </p:iterate>
                                  <p:childTnLst>
                                    <p:set>
                                      <p:cBhvr>
                                        <p:cTn id="10" fill="hold"/>
                                        <p:tgtEl>
                                          <p:spTgt spid="157"/>
                                        </p:tgtEl>
                                        <p:attrNameLst>
                                          <p:attrName>style.visibility</p:attrName>
                                        </p:attrNameLst>
                                      </p:cBhvr>
                                      <p:to>
                                        <p:strVal val="visible"/>
                                      </p:to>
                                    </p:set>
                                    <p:animEffect transition="in" filter="wipe(left)">
                                      <p:cBhvr>
                                        <p:cTn id="11" dur="100"/>
                                        <p:tgtEl>
                                          <p:spTgt spid="157"/>
                                        </p:tgtEl>
                                      </p:cBhvr>
                                    </p:animEffect>
                                  </p:childTnLst>
                                </p:cTn>
                              </p:par>
                            </p:childTnLst>
                          </p:cTn>
                        </p:par>
                        <p:par>
                          <p:cTn id="12" fill="hold">
                            <p:stCondLst>
                              <p:cond delay="400"/>
                            </p:stCondLst>
                            <p:childTnLst>
                              <p:par>
                                <p:cTn id="13" presetID="22" presetClass="entr" presetSubtype="8" fill="hold" grpId="0" nodeType="afterEffect">
                                  <p:stCondLst>
                                    <p:cond delay="200"/>
                                  </p:stCondLst>
                                  <p:iterate>
                                    <p:tmAbs val="0"/>
                                  </p:iterate>
                                  <p:childTnLst>
                                    <p:set>
                                      <p:cBhvr>
                                        <p:cTn id="14" fill="hold"/>
                                        <p:tgtEl>
                                          <p:spTgt spid="153"/>
                                        </p:tgtEl>
                                        <p:attrNameLst>
                                          <p:attrName>style.visibility</p:attrName>
                                        </p:attrNameLst>
                                      </p:cBhvr>
                                      <p:to>
                                        <p:strVal val="visible"/>
                                      </p:to>
                                    </p:set>
                                    <p:animEffect transition="in" filter="wipe(left)">
                                      <p:cBhvr>
                                        <p:cTn id="15" dur="100"/>
                                        <p:tgtEl>
                                          <p:spTgt spid="153"/>
                                        </p:tgtEl>
                                      </p:cBhvr>
                                    </p:animEffect>
                                  </p:childTnLst>
                                </p:cTn>
                              </p:par>
                            </p:childTnLst>
                          </p:cTn>
                        </p:par>
                        <p:par>
                          <p:cTn id="16" fill="hold">
                            <p:stCondLst>
                              <p:cond delay="700"/>
                            </p:stCondLst>
                            <p:childTnLst>
                              <p:par>
                                <p:cTn id="17" presetID="22" presetClass="entr" presetSubtype="8" fill="hold" grpId="0" nodeType="afterEffect">
                                  <p:stCondLst>
                                    <p:cond delay="200"/>
                                  </p:stCondLst>
                                  <p:iterate>
                                    <p:tmAbs val="0"/>
                                  </p:iterate>
                                  <p:childTnLst>
                                    <p:set>
                                      <p:cBhvr>
                                        <p:cTn id="18" fill="hold"/>
                                        <p:tgtEl>
                                          <p:spTgt spid="159"/>
                                        </p:tgtEl>
                                        <p:attrNameLst>
                                          <p:attrName>style.visibility</p:attrName>
                                        </p:attrNameLst>
                                      </p:cBhvr>
                                      <p:to>
                                        <p:strVal val="visible"/>
                                      </p:to>
                                    </p:set>
                                    <p:animEffect transition="in" filter="wipe(left)">
                                      <p:cBhvr>
                                        <p:cTn id="19" dur="100"/>
                                        <p:tgtEl>
                                          <p:spTgt spid="159"/>
                                        </p:tgtEl>
                                      </p:cBhvr>
                                    </p:animEffect>
                                  </p:childTnLst>
                                </p:cTn>
                              </p:par>
                            </p:childTnLst>
                          </p:cTn>
                        </p:par>
                        <p:par>
                          <p:cTn id="20" fill="hold">
                            <p:stCondLst>
                              <p:cond delay="1000"/>
                            </p:stCondLst>
                            <p:childTnLst>
                              <p:par>
                                <p:cTn id="21" presetID="22" presetClass="entr" presetSubtype="8" fill="hold" grpId="0" nodeType="afterEffect">
                                  <p:stCondLst>
                                    <p:cond delay="200"/>
                                  </p:stCondLst>
                                  <p:iterate>
                                    <p:tmAbs val="0"/>
                                  </p:iterate>
                                  <p:childTnLst>
                                    <p:set>
                                      <p:cBhvr>
                                        <p:cTn id="22" fill="hold"/>
                                        <p:tgtEl>
                                          <p:spTgt spid="161"/>
                                        </p:tgtEl>
                                        <p:attrNameLst>
                                          <p:attrName>style.visibility</p:attrName>
                                        </p:attrNameLst>
                                      </p:cBhvr>
                                      <p:to>
                                        <p:strVal val="visible"/>
                                      </p:to>
                                    </p:set>
                                    <p:animEffect transition="in" filter="wipe(left)">
                                      <p:cBhvr>
                                        <p:cTn id="23" dur="100"/>
                                        <p:tgtEl>
                                          <p:spTgt spid="161"/>
                                        </p:tgtEl>
                                      </p:cBhvr>
                                    </p:animEffect>
                                  </p:childTnLst>
                                </p:cTn>
                              </p:par>
                            </p:childTnLst>
                          </p:cTn>
                        </p:par>
                        <p:par>
                          <p:cTn id="24" fill="hold">
                            <p:stCondLst>
                              <p:cond delay="1300"/>
                            </p:stCondLst>
                            <p:childTnLst>
                              <p:par>
                                <p:cTn id="25" presetID="22" presetClass="entr" presetSubtype="8" fill="hold" grpId="0" nodeType="afterEffect">
                                  <p:stCondLst>
                                    <p:cond delay="200"/>
                                  </p:stCondLst>
                                  <p:iterate>
                                    <p:tmAbs val="0"/>
                                  </p:iterate>
                                  <p:childTnLst>
                                    <p:set>
                                      <p:cBhvr>
                                        <p:cTn id="26" fill="hold"/>
                                        <p:tgtEl>
                                          <p:spTgt spid="156"/>
                                        </p:tgtEl>
                                        <p:attrNameLst>
                                          <p:attrName>style.visibility</p:attrName>
                                        </p:attrNameLst>
                                      </p:cBhvr>
                                      <p:to>
                                        <p:strVal val="visible"/>
                                      </p:to>
                                    </p:set>
                                    <p:animEffect transition="in" filter="wipe(left)">
                                      <p:cBhvr>
                                        <p:cTn id="27" dur="100"/>
                                        <p:tgtEl>
                                          <p:spTgt spid="156"/>
                                        </p:tgtEl>
                                      </p:cBhvr>
                                    </p:animEffect>
                                  </p:childTnLst>
                                </p:cTn>
                              </p:par>
                            </p:childTnLst>
                          </p:cTn>
                        </p:par>
                        <p:par>
                          <p:cTn id="28" fill="hold">
                            <p:stCondLst>
                              <p:cond delay="1600"/>
                            </p:stCondLst>
                            <p:childTnLst>
                              <p:par>
                                <p:cTn id="29" presetID="22" presetClass="entr" presetSubtype="8" fill="hold" grpId="0" nodeType="afterEffect">
                                  <p:stCondLst>
                                    <p:cond delay="200"/>
                                  </p:stCondLst>
                                  <p:iterate>
                                    <p:tmAbs val="0"/>
                                  </p:iterate>
                                  <p:childTnLst>
                                    <p:set>
                                      <p:cBhvr>
                                        <p:cTn id="30" fill="hold"/>
                                        <p:tgtEl>
                                          <p:spTgt spid="158"/>
                                        </p:tgtEl>
                                        <p:attrNameLst>
                                          <p:attrName>style.visibility</p:attrName>
                                        </p:attrNameLst>
                                      </p:cBhvr>
                                      <p:to>
                                        <p:strVal val="visible"/>
                                      </p:to>
                                    </p:set>
                                    <p:animEffect transition="in" filter="wipe(left)">
                                      <p:cBhvr>
                                        <p:cTn id="31" dur="100"/>
                                        <p:tgtEl>
                                          <p:spTgt spid="158"/>
                                        </p:tgtEl>
                                      </p:cBhvr>
                                    </p:animEffect>
                                  </p:childTnLst>
                                </p:cTn>
                              </p:par>
                            </p:childTnLst>
                          </p:cTn>
                        </p:par>
                        <p:par>
                          <p:cTn id="32" fill="hold">
                            <p:stCondLst>
                              <p:cond delay="1900"/>
                            </p:stCondLst>
                            <p:childTnLst>
                              <p:par>
                                <p:cTn id="33" presetID="22" presetClass="entr" presetSubtype="8" fill="hold" grpId="0" nodeType="afterEffect">
                                  <p:stCondLst>
                                    <p:cond delay="200"/>
                                  </p:stCondLst>
                                  <p:iterate>
                                    <p:tmAbs val="0"/>
                                  </p:iterate>
                                  <p:childTnLst>
                                    <p:set>
                                      <p:cBhvr>
                                        <p:cTn id="34" fill="hold"/>
                                        <p:tgtEl>
                                          <p:spTgt spid="162"/>
                                        </p:tgtEl>
                                        <p:attrNameLst>
                                          <p:attrName>style.visibility</p:attrName>
                                        </p:attrNameLst>
                                      </p:cBhvr>
                                      <p:to>
                                        <p:strVal val="visible"/>
                                      </p:to>
                                    </p:set>
                                    <p:animEffect transition="in" filter="wipe(left)">
                                      <p:cBhvr>
                                        <p:cTn id="35" dur="100"/>
                                        <p:tgtEl>
                                          <p:spTgt spid="162"/>
                                        </p:tgtEl>
                                      </p:cBhvr>
                                    </p:animEffect>
                                  </p:childTnLst>
                                </p:cTn>
                              </p:par>
                            </p:childTnLst>
                          </p:cTn>
                        </p:par>
                        <p:par>
                          <p:cTn id="36" fill="hold">
                            <p:stCondLst>
                              <p:cond delay="2200"/>
                            </p:stCondLst>
                            <p:childTnLst>
                              <p:par>
                                <p:cTn id="37" presetID="22" presetClass="entr" presetSubtype="8" fill="hold" grpId="0" nodeType="afterEffect">
                                  <p:stCondLst>
                                    <p:cond delay="200"/>
                                  </p:stCondLst>
                                  <p:iterate>
                                    <p:tmAbs val="0"/>
                                  </p:iterate>
                                  <p:childTnLst>
                                    <p:set>
                                      <p:cBhvr>
                                        <p:cTn id="38" fill="hold"/>
                                        <p:tgtEl>
                                          <p:spTgt spid="155"/>
                                        </p:tgtEl>
                                        <p:attrNameLst>
                                          <p:attrName>style.visibility</p:attrName>
                                        </p:attrNameLst>
                                      </p:cBhvr>
                                      <p:to>
                                        <p:strVal val="visible"/>
                                      </p:to>
                                    </p:set>
                                    <p:animEffect transition="in" filter="wipe(left)">
                                      <p:cBhvr>
                                        <p:cTn id="39" dur="100"/>
                                        <p:tgtEl>
                                          <p:spTgt spid="155"/>
                                        </p:tgtEl>
                                      </p:cBhvr>
                                    </p:animEffect>
                                  </p:childTnLst>
                                </p:cTn>
                              </p:par>
                            </p:childTnLst>
                          </p:cTn>
                        </p:par>
                        <p:par>
                          <p:cTn id="40" fill="hold">
                            <p:stCondLst>
                              <p:cond delay="2500"/>
                            </p:stCondLst>
                            <p:childTnLst>
                              <p:par>
                                <p:cTn id="41" presetID="22" presetClass="entr" presetSubtype="8" fill="hold" grpId="0" nodeType="afterEffect">
                                  <p:stCondLst>
                                    <p:cond delay="200"/>
                                  </p:stCondLst>
                                  <p:iterate>
                                    <p:tmAbs val="0"/>
                                  </p:iterate>
                                  <p:childTnLst>
                                    <p:set>
                                      <p:cBhvr>
                                        <p:cTn id="42" fill="hold"/>
                                        <p:tgtEl>
                                          <p:spTgt spid="160"/>
                                        </p:tgtEl>
                                        <p:attrNameLst>
                                          <p:attrName>style.visibility</p:attrName>
                                        </p:attrNameLst>
                                      </p:cBhvr>
                                      <p:to>
                                        <p:strVal val="visible"/>
                                      </p:to>
                                    </p:set>
                                    <p:animEffect transition="in" filter="wipe(left)">
                                      <p:cBhvr>
                                        <p:cTn id="43" dur="1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advAuto="0"/>
      <p:bldP spid="154" grpId="0" animBg="1" advAuto="0"/>
      <p:bldP spid="155" grpId="0" animBg="1" advAuto="0"/>
      <p:bldP spid="156" grpId="0" animBg="1" advAuto="0"/>
      <p:bldP spid="157" grpId="0" animBg="1" advAuto="0"/>
      <p:bldP spid="158" grpId="0" animBg="1" advAuto="0"/>
      <p:bldP spid="159" grpId="0" animBg="1" advAuto="0"/>
      <p:bldP spid="160" grpId="0" animBg="1" advAuto="0"/>
      <p:bldP spid="161" grpId="0" animBg="1" advAuto="0"/>
      <p:bldP spid="16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628650" y="2034745"/>
            <a:ext cx="7886700" cy="3804079"/>
          </a:xfrm>
        </p:spPr>
        <p:txBody>
          <a:bodyPr>
            <a:noAutofit/>
          </a:bodyPr>
          <a:lstStyle/>
          <a:p>
            <a:pPr>
              <a:lnSpc>
                <a:spcPct val="150000"/>
              </a:lnSpc>
            </a:pPr>
            <a:r>
              <a:rPr lang="en-GB" b="0" dirty="0" smtClean="0"/>
              <a:t>Intro from John Hopes the President of the OR Society</a:t>
            </a:r>
          </a:p>
          <a:p>
            <a:pPr>
              <a:lnSpc>
                <a:spcPct val="150000"/>
              </a:lnSpc>
            </a:pPr>
            <a:r>
              <a:rPr lang="en-GB" b="0" dirty="0" smtClean="0"/>
              <a:t>Nadine Keane: CAP Journey and its benefits</a:t>
            </a:r>
          </a:p>
          <a:p>
            <a:pPr>
              <a:lnSpc>
                <a:spcPct val="150000"/>
              </a:lnSpc>
            </a:pPr>
            <a:r>
              <a:rPr lang="en-GB" b="0" dirty="0" smtClean="0"/>
              <a:t>Anna Kobylinska: EY Cash Analytics</a:t>
            </a:r>
          </a:p>
          <a:p>
            <a:pPr>
              <a:lnSpc>
                <a:spcPct val="150000"/>
              </a:lnSpc>
            </a:pPr>
            <a:r>
              <a:rPr lang="en-GB" b="0" dirty="0" smtClean="0"/>
              <a:t>Upcoming events</a:t>
            </a:r>
            <a:endParaRPr lang="en-GB" b="0" dirty="0">
              <a:solidFill>
                <a:srgbClr val="505759"/>
              </a:solidFill>
            </a:endParaRPr>
          </a:p>
        </p:txBody>
      </p:sp>
    </p:spTree>
    <p:extLst>
      <p:ext uri="{BB962C8B-B14F-4D97-AF65-F5344CB8AC3E}">
        <p14:creationId xmlns:p14="http://schemas.microsoft.com/office/powerpoint/2010/main" val="3575473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sz="quarter" idx="1"/>
          </p:nvPr>
        </p:nvSpPr>
        <p:spPr>
          <a:xfrm>
            <a:off x="1071563" y="783388"/>
            <a:ext cx="7745634" cy="1538279"/>
          </a:xfrm>
          <a:prstGeom prst="rect">
            <a:avLst/>
          </a:prstGeom>
        </p:spPr>
        <p:txBody>
          <a:bodyPr/>
          <a:lstStyle>
            <a:lvl1pPr marL="0" indent="0">
              <a:buSzTx/>
              <a:buNone/>
              <a:defRPr sz="3900" b="1">
                <a:latin typeface="Helvetica"/>
                <a:ea typeface="Helvetica"/>
                <a:cs typeface="Helvetica"/>
                <a:sym typeface="Helvetica"/>
              </a:defRPr>
            </a:lvl1pPr>
          </a:lstStyle>
          <a:p>
            <a:r>
              <a:t>Try, try harder…</a:t>
            </a:r>
          </a:p>
        </p:txBody>
      </p:sp>
      <p:sp>
        <p:nvSpPr>
          <p:cNvPr id="165" name="Shape 165"/>
          <p:cNvSpPr/>
          <p:nvPr/>
        </p:nvSpPr>
        <p:spPr>
          <a:xfrm>
            <a:off x="142875" y="741164"/>
            <a:ext cx="8627545" cy="0"/>
          </a:xfrm>
          <a:prstGeom prst="line">
            <a:avLst/>
          </a:prstGeom>
          <a:ln w="25400">
            <a:solidFill>
              <a:srgbClr val="FFFFFF"/>
            </a:solidFill>
            <a:miter lim="400000"/>
          </a:ln>
        </p:spPr>
        <p:txBody>
          <a:bodyPr lIns="35719" tIns="35719" rIns="35719" bIns="35719" anchor="ctr"/>
          <a:lstStyle/>
          <a:p>
            <a:pPr algn="ctr" defTabSz="410751" hangingPunct="0">
              <a:defRPr sz="2400">
                <a:effectLst>
                  <a:outerShdw blurRad="25400" dist="23998" dir="2700000" rotWithShape="0">
                    <a:srgbClr val="000000">
                      <a:alpha val="31034"/>
                    </a:srgbClr>
                  </a:outerShdw>
                </a:effectLst>
              </a:defRPr>
            </a:pPr>
            <a:endParaRPr sz="1687" kern="0">
              <a:solidFill>
                <a:srgbClr val="FFFFFF"/>
              </a:solidFill>
              <a:effectLst>
                <a:outerShdw blurRad="25400" dist="23998" dir="2700000" rotWithShape="0">
                  <a:srgbClr val="000000">
                    <a:alpha val="31034"/>
                  </a:srgbClr>
                </a:outerShdw>
              </a:effectLst>
              <a:sym typeface="Helvetica Light"/>
            </a:endParaRPr>
          </a:p>
        </p:txBody>
      </p:sp>
      <p:sp>
        <p:nvSpPr>
          <p:cNvPr id="166" name="Shape 166"/>
          <p:cNvSpPr/>
          <p:nvPr/>
        </p:nvSpPr>
        <p:spPr>
          <a:xfrm>
            <a:off x="142875" y="187524"/>
            <a:ext cx="5768544" cy="59420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lgn="l" defTabSz="338835">
              <a:defRPr sz="4640">
                <a:latin typeface="Monaco"/>
                <a:ea typeface="Monaco"/>
                <a:cs typeface="Monaco"/>
                <a:sym typeface="Monaco"/>
              </a:defRPr>
            </a:lvl1pPr>
          </a:lstStyle>
          <a:p>
            <a:pPr hangingPunct="0"/>
            <a:r>
              <a:rPr sz="3262" kern="0">
                <a:solidFill>
                  <a:srgbClr val="FFFFFF"/>
                </a:solidFill>
              </a:rPr>
              <a:t>learnings</a:t>
            </a:r>
          </a:p>
        </p:txBody>
      </p:sp>
      <p:pic>
        <p:nvPicPr>
          <p:cNvPr id="167" name="Screen Shot 2018-01-29 at 23.15.26.png"/>
          <p:cNvPicPr>
            <a:picLocks noChangeAspect="1"/>
          </p:cNvPicPr>
          <p:nvPr/>
        </p:nvPicPr>
        <p:blipFill>
          <a:blip r:embed="rId2">
            <a:extLst/>
          </a:blip>
          <a:stretch>
            <a:fillRect/>
          </a:stretch>
        </p:blipFill>
        <p:spPr>
          <a:xfrm>
            <a:off x="8126336" y="213352"/>
            <a:ext cx="644920" cy="542552"/>
          </a:xfrm>
          <a:prstGeom prst="rect">
            <a:avLst/>
          </a:prstGeom>
          <a:ln w="12700">
            <a:miter lim="400000"/>
          </a:ln>
        </p:spPr>
      </p:pic>
      <p:graphicFrame>
        <p:nvGraphicFramePr>
          <p:cNvPr id="168" name="Chart 168"/>
          <p:cNvGraphicFramePr/>
          <p:nvPr/>
        </p:nvGraphicFramePr>
        <p:xfrm>
          <a:off x="785013" y="2354960"/>
          <a:ext cx="7573974" cy="4151662"/>
        </p:xfrm>
        <a:graphic>
          <a:graphicData uri="http://schemas.openxmlformats.org/drawingml/2006/chart">
            <c:chart xmlns:c="http://schemas.openxmlformats.org/drawingml/2006/chart" xmlns:r="http://schemas.openxmlformats.org/officeDocument/2006/relationships" r:id="rId3"/>
          </a:graphicData>
        </a:graphic>
      </p:graphicFrame>
      <p:sp>
        <p:nvSpPr>
          <p:cNvPr id="169" name="Shape 169"/>
          <p:cNvSpPr/>
          <p:nvPr/>
        </p:nvSpPr>
        <p:spPr>
          <a:xfrm>
            <a:off x="1234080" y="6122990"/>
            <a:ext cx="657232" cy="55919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defRPr sz="1500"/>
            </a:pPr>
            <a:r>
              <a:rPr sz="1055" kern="0">
                <a:solidFill>
                  <a:srgbClr val="FFFFFF"/>
                </a:solidFill>
                <a:sym typeface="Helvetica Light"/>
              </a:rPr>
              <a:t>Business </a:t>
            </a:r>
          </a:p>
          <a:p>
            <a:pPr algn="ctr" defTabSz="410751" hangingPunct="0">
              <a:defRPr sz="1500"/>
            </a:pPr>
            <a:r>
              <a:rPr sz="1055" kern="0">
                <a:solidFill>
                  <a:srgbClr val="FFFFFF"/>
                </a:solidFill>
                <a:sym typeface="Helvetica Light"/>
              </a:rPr>
              <a:t>Problem </a:t>
            </a:r>
          </a:p>
          <a:p>
            <a:pPr algn="ctr" defTabSz="410751" hangingPunct="0">
              <a:defRPr sz="1500"/>
            </a:pPr>
            <a:r>
              <a:rPr sz="1055" kern="0">
                <a:solidFill>
                  <a:srgbClr val="FFFFFF"/>
                </a:solidFill>
                <a:sym typeface="Helvetica Light"/>
              </a:rPr>
              <a:t>Framing</a:t>
            </a:r>
          </a:p>
        </p:txBody>
      </p:sp>
      <p:sp>
        <p:nvSpPr>
          <p:cNvPr id="170" name="Shape 170"/>
          <p:cNvSpPr/>
          <p:nvPr/>
        </p:nvSpPr>
        <p:spPr>
          <a:xfrm>
            <a:off x="2344676" y="6122990"/>
            <a:ext cx="649217" cy="55919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defRPr sz="1500"/>
            </a:pPr>
            <a:r>
              <a:rPr sz="1055" kern="0">
                <a:solidFill>
                  <a:srgbClr val="FFFFFF"/>
                </a:solidFill>
                <a:sym typeface="Helvetica Light"/>
              </a:rPr>
              <a:t>Analytics </a:t>
            </a:r>
          </a:p>
          <a:p>
            <a:pPr algn="ctr" defTabSz="410751" hangingPunct="0">
              <a:defRPr sz="1500"/>
            </a:pPr>
            <a:r>
              <a:rPr sz="1055" kern="0">
                <a:solidFill>
                  <a:srgbClr val="FFFFFF"/>
                </a:solidFill>
                <a:sym typeface="Helvetica Light"/>
              </a:rPr>
              <a:t>Problem </a:t>
            </a:r>
          </a:p>
          <a:p>
            <a:pPr algn="ctr" defTabSz="410751" hangingPunct="0">
              <a:defRPr sz="1500"/>
            </a:pPr>
            <a:r>
              <a:rPr sz="1055" kern="0">
                <a:solidFill>
                  <a:srgbClr val="FFFFFF"/>
                </a:solidFill>
                <a:sym typeface="Helvetica Light"/>
              </a:rPr>
              <a:t>Framing</a:t>
            </a:r>
          </a:p>
        </p:txBody>
      </p:sp>
      <p:sp>
        <p:nvSpPr>
          <p:cNvPr id="171" name="Shape 171"/>
          <p:cNvSpPr/>
          <p:nvPr/>
        </p:nvSpPr>
        <p:spPr>
          <a:xfrm>
            <a:off x="3446719" y="6142467"/>
            <a:ext cx="357470" cy="23448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500"/>
            </a:lvl1pPr>
          </a:lstStyle>
          <a:p>
            <a:pPr algn="ctr" defTabSz="410751" hangingPunct="0"/>
            <a:r>
              <a:rPr sz="1055" kern="0">
                <a:solidFill>
                  <a:srgbClr val="FFFFFF"/>
                </a:solidFill>
                <a:sym typeface="Helvetica Light"/>
              </a:rPr>
              <a:t>Data</a:t>
            </a:r>
          </a:p>
        </p:txBody>
      </p:sp>
      <p:sp>
        <p:nvSpPr>
          <p:cNvPr id="172" name="Shape 172"/>
          <p:cNvSpPr/>
          <p:nvPr/>
        </p:nvSpPr>
        <p:spPr>
          <a:xfrm>
            <a:off x="4206274" y="6132729"/>
            <a:ext cx="883256" cy="39684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defRPr sz="1500"/>
            </a:pPr>
            <a:r>
              <a:rPr sz="1055" kern="0">
                <a:solidFill>
                  <a:srgbClr val="FFFFFF"/>
                </a:solidFill>
                <a:sym typeface="Helvetica Light"/>
              </a:rPr>
              <a:t>Methodology </a:t>
            </a:r>
          </a:p>
          <a:p>
            <a:pPr algn="ctr" defTabSz="410751" hangingPunct="0">
              <a:defRPr sz="1500"/>
            </a:pPr>
            <a:r>
              <a:rPr sz="1055" kern="0">
                <a:solidFill>
                  <a:srgbClr val="FFFFFF"/>
                </a:solidFill>
                <a:sym typeface="Helvetica Light"/>
              </a:rPr>
              <a:t>Selection</a:t>
            </a:r>
          </a:p>
        </p:txBody>
      </p:sp>
      <p:sp>
        <p:nvSpPr>
          <p:cNvPr id="173" name="Shape 173"/>
          <p:cNvSpPr/>
          <p:nvPr/>
        </p:nvSpPr>
        <p:spPr>
          <a:xfrm>
            <a:off x="5347535" y="6132729"/>
            <a:ext cx="554640" cy="39684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defRPr sz="1500"/>
            </a:pPr>
            <a:r>
              <a:rPr sz="1055" kern="0">
                <a:solidFill>
                  <a:srgbClr val="FFFFFF"/>
                </a:solidFill>
                <a:sym typeface="Helvetica Light"/>
              </a:rPr>
              <a:t>Model</a:t>
            </a:r>
          </a:p>
          <a:p>
            <a:pPr algn="ctr" defTabSz="410751" hangingPunct="0">
              <a:defRPr sz="1500"/>
            </a:pPr>
            <a:r>
              <a:rPr sz="1055" kern="0">
                <a:solidFill>
                  <a:srgbClr val="FFFFFF"/>
                </a:solidFill>
                <a:sym typeface="Helvetica Light"/>
              </a:rPr>
              <a:t>Building</a:t>
            </a:r>
          </a:p>
        </p:txBody>
      </p:sp>
      <p:sp>
        <p:nvSpPr>
          <p:cNvPr id="174" name="Shape 174"/>
          <p:cNvSpPr/>
          <p:nvPr/>
        </p:nvSpPr>
        <p:spPr>
          <a:xfrm>
            <a:off x="6281814" y="6142467"/>
            <a:ext cx="793488" cy="23448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500"/>
            </a:lvl1pPr>
          </a:lstStyle>
          <a:p>
            <a:pPr algn="ctr" defTabSz="410751" hangingPunct="0"/>
            <a:r>
              <a:rPr sz="1055" kern="0">
                <a:solidFill>
                  <a:srgbClr val="FFFFFF"/>
                </a:solidFill>
                <a:sym typeface="Helvetica Light"/>
              </a:rPr>
              <a:t>Deployment</a:t>
            </a:r>
          </a:p>
        </p:txBody>
      </p:sp>
      <p:sp>
        <p:nvSpPr>
          <p:cNvPr id="175" name="Shape 175"/>
          <p:cNvSpPr/>
          <p:nvPr/>
        </p:nvSpPr>
        <p:spPr>
          <a:xfrm>
            <a:off x="7302702" y="6122990"/>
            <a:ext cx="860814" cy="55919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defRPr sz="1500"/>
            </a:pPr>
            <a:r>
              <a:rPr sz="1055" kern="0">
                <a:solidFill>
                  <a:srgbClr val="FFFFFF"/>
                </a:solidFill>
                <a:sym typeface="Helvetica Light"/>
              </a:rPr>
              <a:t>Model </a:t>
            </a:r>
          </a:p>
          <a:p>
            <a:pPr algn="ctr" defTabSz="410751" hangingPunct="0">
              <a:defRPr sz="1500"/>
            </a:pPr>
            <a:r>
              <a:rPr sz="1055" kern="0">
                <a:solidFill>
                  <a:srgbClr val="FFFFFF"/>
                </a:solidFill>
                <a:sym typeface="Helvetica Light"/>
              </a:rPr>
              <a:t>Lifecycle </a:t>
            </a:r>
          </a:p>
          <a:p>
            <a:pPr algn="ctr" defTabSz="410751" hangingPunct="0">
              <a:defRPr sz="1500"/>
            </a:pPr>
            <a:r>
              <a:rPr sz="1055" kern="0">
                <a:solidFill>
                  <a:srgbClr val="FFFFFF"/>
                </a:solidFill>
                <a:sym typeface="Helvetica Light"/>
              </a:rPr>
              <a:t>Management</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body" idx="1"/>
          </p:nvPr>
        </p:nvSpPr>
        <p:spPr>
          <a:xfrm>
            <a:off x="1143000" y="1785553"/>
            <a:ext cx="7745634" cy="4576849"/>
          </a:xfrm>
          <a:prstGeom prst="rect">
            <a:avLst/>
          </a:prstGeom>
        </p:spPr>
        <p:txBody>
          <a:bodyPr>
            <a:normAutofit fontScale="92500" lnSpcReduction="20000"/>
          </a:bodyPr>
          <a:lstStyle/>
          <a:p>
            <a:pPr marL="0" indent="0">
              <a:buSzTx/>
              <a:buNone/>
              <a:defRPr sz="3900" b="1">
                <a:latin typeface="Helvetica"/>
                <a:ea typeface="Helvetica"/>
                <a:cs typeface="Helvetica"/>
                <a:sym typeface="Helvetica"/>
              </a:defRPr>
            </a:pPr>
            <a:r>
              <a:t>visit certifiedanalytics.org</a:t>
            </a:r>
          </a:p>
          <a:p>
            <a:pPr marL="339316" indent="-339316">
              <a:buClr>
                <a:srgbClr val="00F900"/>
              </a:buClr>
              <a:buSzPct val="100000"/>
              <a:buChar char="✓"/>
              <a:defRPr sz="3100" b="1">
                <a:latin typeface="Helvetica"/>
                <a:ea typeface="Helvetica"/>
                <a:cs typeface="Helvetica"/>
                <a:sym typeface="Helvetica"/>
              </a:defRPr>
            </a:pPr>
            <a:r>
              <a:t>CAP</a:t>
            </a:r>
            <a:r>
              <a:rPr sz="2672" baseline="31999"/>
              <a:t>®</a:t>
            </a:r>
            <a:r>
              <a:t> Handbook</a:t>
            </a:r>
          </a:p>
          <a:p>
            <a:pPr marL="339316" indent="-339316">
              <a:buClr>
                <a:srgbClr val="00F900"/>
              </a:buClr>
              <a:buSzPct val="100000"/>
              <a:buChar char="✓"/>
              <a:defRPr sz="3100" b="1">
                <a:latin typeface="Helvetica"/>
                <a:ea typeface="Helvetica"/>
                <a:cs typeface="Helvetica"/>
                <a:sym typeface="Helvetica"/>
              </a:defRPr>
            </a:pPr>
            <a:r>
              <a:t>Study Guide</a:t>
            </a:r>
          </a:p>
          <a:p>
            <a:pPr marL="339316" indent="-339316">
              <a:buClr>
                <a:srgbClr val="00F900"/>
              </a:buClr>
              <a:buSzPct val="100000"/>
              <a:buChar char="✓"/>
              <a:defRPr sz="3100" b="1">
                <a:latin typeface="Helvetica"/>
                <a:ea typeface="Helvetica"/>
                <a:cs typeface="Helvetica"/>
                <a:sym typeface="Helvetica"/>
              </a:defRPr>
            </a:pPr>
            <a:r>
              <a:t>JTA: Job Task Analysis, Tasks per Domain</a:t>
            </a:r>
          </a:p>
          <a:p>
            <a:pPr marL="339316" indent="-339316">
              <a:buClr>
                <a:srgbClr val="00F900"/>
              </a:buClr>
              <a:buSzPct val="100000"/>
              <a:buChar char="✓"/>
              <a:defRPr sz="3100" b="1">
                <a:latin typeface="Helvetica"/>
                <a:ea typeface="Helvetica"/>
                <a:cs typeface="Helvetica"/>
                <a:sym typeface="Helvetica"/>
              </a:defRPr>
            </a:pPr>
            <a:r>
              <a:t>Webinars per Domain</a:t>
            </a:r>
          </a:p>
          <a:p>
            <a:pPr marL="339316" indent="-339316">
              <a:buClr>
                <a:srgbClr val="00F900"/>
              </a:buClr>
              <a:buSzPct val="100000"/>
              <a:buChar char="✓"/>
              <a:defRPr sz="3100" b="1">
                <a:latin typeface="Helvetica"/>
                <a:ea typeface="Helvetica"/>
                <a:cs typeface="Helvetica"/>
                <a:sym typeface="Helvetica"/>
              </a:defRPr>
            </a:pPr>
            <a:r>
              <a:t>Sample Test</a:t>
            </a:r>
          </a:p>
        </p:txBody>
      </p:sp>
      <p:sp>
        <p:nvSpPr>
          <p:cNvPr id="178" name="Shape 178"/>
          <p:cNvSpPr/>
          <p:nvPr/>
        </p:nvSpPr>
        <p:spPr>
          <a:xfrm>
            <a:off x="142875" y="741164"/>
            <a:ext cx="8627545" cy="0"/>
          </a:xfrm>
          <a:prstGeom prst="line">
            <a:avLst/>
          </a:prstGeom>
          <a:ln w="25400">
            <a:solidFill>
              <a:srgbClr val="FFFFFF"/>
            </a:solidFill>
            <a:miter lim="400000"/>
          </a:ln>
        </p:spPr>
        <p:txBody>
          <a:bodyPr lIns="35719" tIns="35719" rIns="35719" bIns="35719" anchor="ctr"/>
          <a:lstStyle/>
          <a:p>
            <a:pPr algn="ctr" defTabSz="410751" hangingPunct="0">
              <a:defRPr sz="2400">
                <a:effectLst>
                  <a:outerShdw blurRad="25400" dist="23998" dir="2700000" rotWithShape="0">
                    <a:srgbClr val="000000">
                      <a:alpha val="31034"/>
                    </a:srgbClr>
                  </a:outerShdw>
                </a:effectLst>
              </a:defRPr>
            </a:pPr>
            <a:endParaRPr sz="1687" kern="0">
              <a:solidFill>
                <a:srgbClr val="FFFFFF"/>
              </a:solidFill>
              <a:effectLst>
                <a:outerShdw blurRad="25400" dist="23998" dir="2700000" rotWithShape="0">
                  <a:srgbClr val="000000">
                    <a:alpha val="31034"/>
                  </a:srgbClr>
                </a:outerShdw>
              </a:effectLst>
              <a:sym typeface="Helvetica Light"/>
            </a:endParaRPr>
          </a:p>
        </p:txBody>
      </p:sp>
      <p:sp>
        <p:nvSpPr>
          <p:cNvPr id="179" name="Shape 179"/>
          <p:cNvSpPr/>
          <p:nvPr/>
        </p:nvSpPr>
        <p:spPr>
          <a:xfrm>
            <a:off x="142875" y="187524"/>
            <a:ext cx="5768544" cy="59420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lgn="l" defTabSz="338835">
              <a:defRPr sz="4640">
                <a:latin typeface="Monaco"/>
                <a:ea typeface="Monaco"/>
                <a:cs typeface="Monaco"/>
                <a:sym typeface="Monaco"/>
              </a:defRPr>
            </a:lvl1pPr>
          </a:lstStyle>
          <a:p>
            <a:pPr hangingPunct="0"/>
            <a:r>
              <a:rPr sz="3262" kern="0">
                <a:solidFill>
                  <a:srgbClr val="FFFFFF"/>
                </a:solidFill>
              </a:rPr>
              <a:t>tips for preparing</a:t>
            </a:r>
          </a:p>
        </p:txBody>
      </p:sp>
      <p:pic>
        <p:nvPicPr>
          <p:cNvPr id="180" name="Screen Shot 2016-11-07 at 14.06.45.png"/>
          <p:cNvPicPr>
            <a:picLocks noChangeAspect="1"/>
          </p:cNvPicPr>
          <p:nvPr/>
        </p:nvPicPr>
        <p:blipFill>
          <a:blip r:embed="rId2">
            <a:extLst/>
          </a:blip>
          <a:stretch>
            <a:fillRect/>
          </a:stretch>
        </p:blipFill>
        <p:spPr>
          <a:xfrm>
            <a:off x="392906" y="1876688"/>
            <a:ext cx="652740" cy="635950"/>
          </a:xfrm>
          <a:prstGeom prst="rect">
            <a:avLst/>
          </a:prstGeom>
          <a:ln w="12700">
            <a:miter lim="400000"/>
          </a:ln>
        </p:spPr>
      </p:pic>
      <p:pic>
        <p:nvPicPr>
          <p:cNvPr id="181" name="Screen Shot 2018-01-29 at 23.15.26.png"/>
          <p:cNvPicPr>
            <a:picLocks noChangeAspect="1"/>
          </p:cNvPicPr>
          <p:nvPr/>
        </p:nvPicPr>
        <p:blipFill>
          <a:blip r:embed="rId3">
            <a:extLst/>
          </a:blip>
          <a:stretch>
            <a:fillRect/>
          </a:stretch>
        </p:blipFill>
        <p:spPr>
          <a:xfrm>
            <a:off x="8126336" y="213352"/>
            <a:ext cx="644920" cy="542552"/>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7">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7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77">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77">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77">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77">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bldLvl="5" animBg="1" advAuto="0"/>
      <p:bldP spid="180"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body" idx="1"/>
          </p:nvPr>
        </p:nvSpPr>
        <p:spPr>
          <a:xfrm>
            <a:off x="669726" y="1821656"/>
            <a:ext cx="7573842" cy="4420195"/>
          </a:xfrm>
          <a:prstGeom prst="rect">
            <a:avLst/>
          </a:prstGeom>
        </p:spPr>
        <p:txBody>
          <a:bodyPr/>
          <a:lstStyle>
            <a:lvl1pPr marL="0" indent="0">
              <a:buSzTx/>
              <a:buNone/>
              <a:defRPr sz="4200" b="1">
                <a:latin typeface="Helvetica"/>
                <a:ea typeface="Helvetica"/>
                <a:cs typeface="Helvetica"/>
                <a:sym typeface="Helvetica"/>
              </a:defRPr>
            </a:lvl1pPr>
          </a:lstStyle>
          <a:p>
            <a:r>
              <a:t>Questions?</a:t>
            </a:r>
          </a:p>
        </p:txBody>
      </p:sp>
      <p:sp>
        <p:nvSpPr>
          <p:cNvPr id="184" name="Shape 184"/>
          <p:cNvSpPr/>
          <p:nvPr/>
        </p:nvSpPr>
        <p:spPr>
          <a:xfrm>
            <a:off x="142875" y="741164"/>
            <a:ext cx="8627545" cy="0"/>
          </a:xfrm>
          <a:prstGeom prst="line">
            <a:avLst/>
          </a:prstGeom>
          <a:ln w="25400">
            <a:solidFill>
              <a:srgbClr val="FFFFFF"/>
            </a:solidFill>
            <a:miter lim="400000"/>
          </a:ln>
        </p:spPr>
        <p:txBody>
          <a:bodyPr lIns="35719" tIns="35719" rIns="35719" bIns="35719" anchor="ctr"/>
          <a:lstStyle/>
          <a:p>
            <a:pPr algn="ctr" defTabSz="410751" hangingPunct="0">
              <a:defRPr sz="2400">
                <a:effectLst>
                  <a:outerShdw blurRad="25400" dist="23998" dir="2700000" rotWithShape="0">
                    <a:srgbClr val="000000">
                      <a:alpha val="31034"/>
                    </a:srgbClr>
                  </a:outerShdw>
                </a:effectLst>
              </a:defRPr>
            </a:pPr>
            <a:endParaRPr sz="1687" kern="0">
              <a:solidFill>
                <a:srgbClr val="FFFFFF"/>
              </a:solidFill>
              <a:effectLst>
                <a:outerShdw blurRad="25400" dist="23998" dir="2700000" rotWithShape="0">
                  <a:srgbClr val="000000">
                    <a:alpha val="31034"/>
                  </a:srgbClr>
                </a:outerShdw>
              </a:effectLst>
              <a:sym typeface="Helvetica Light"/>
            </a:endParaRPr>
          </a:p>
        </p:txBody>
      </p:sp>
      <p:sp>
        <p:nvSpPr>
          <p:cNvPr id="185" name="Shape 185"/>
          <p:cNvSpPr/>
          <p:nvPr/>
        </p:nvSpPr>
        <p:spPr>
          <a:xfrm>
            <a:off x="142875" y="187524"/>
            <a:ext cx="5768544" cy="59420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lgn="l" defTabSz="338835">
              <a:defRPr sz="4640">
                <a:latin typeface="Monaco"/>
                <a:ea typeface="Monaco"/>
                <a:cs typeface="Monaco"/>
                <a:sym typeface="Monaco"/>
              </a:defRPr>
            </a:lvl1pPr>
          </a:lstStyle>
          <a:p>
            <a:pPr hangingPunct="0"/>
            <a:r>
              <a:rPr sz="3262" kern="0">
                <a:solidFill>
                  <a:srgbClr val="FFFFFF"/>
                </a:solidFill>
              </a:rPr>
              <a:t>Thank You</a:t>
            </a:r>
          </a:p>
        </p:txBody>
      </p:sp>
      <p:pic>
        <p:nvPicPr>
          <p:cNvPr id="186" name="Screen Shot 2018-01-29 at 23.15.26.png"/>
          <p:cNvPicPr>
            <a:picLocks noChangeAspect="1"/>
          </p:cNvPicPr>
          <p:nvPr/>
        </p:nvPicPr>
        <p:blipFill>
          <a:blip r:embed="rId2">
            <a:extLst/>
          </a:blip>
          <a:stretch>
            <a:fillRect/>
          </a:stretch>
        </p:blipFill>
        <p:spPr>
          <a:xfrm>
            <a:off x="8126336" y="177633"/>
            <a:ext cx="644920" cy="542552"/>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smtClean="0"/>
              <a:t>Predicting invoice lateness</a:t>
            </a:r>
            <a:endParaRPr lang="en-GB" sz="2400" dirty="0"/>
          </a:p>
        </p:txBody>
      </p:sp>
      <p:sp>
        <p:nvSpPr>
          <p:cNvPr id="3" name="Subtitle 2"/>
          <p:cNvSpPr>
            <a:spLocks noGrp="1"/>
          </p:cNvSpPr>
          <p:nvPr>
            <p:ph type="subTitle" idx="1"/>
          </p:nvPr>
        </p:nvSpPr>
        <p:spPr/>
        <p:txBody>
          <a:bodyPr/>
          <a:lstStyle/>
          <a:p>
            <a:r>
              <a:rPr lang="en-GB" dirty="0" smtClean="0"/>
              <a:t>Analytics Network Event from the OR Society</a:t>
            </a:r>
          </a:p>
          <a:p>
            <a:pPr lvl="1"/>
            <a:endParaRPr lang="en-GB" dirty="0" smtClean="0"/>
          </a:p>
          <a:p>
            <a:pPr lvl="1"/>
            <a:r>
              <a:rPr lang="en-GB" dirty="0" smtClean="0"/>
              <a:t>February 2018</a:t>
            </a:r>
            <a:endParaRPr lang="en-GB" dirty="0"/>
          </a:p>
        </p:txBody>
      </p:sp>
    </p:spTree>
    <p:extLst>
      <p:ext uri="{BB962C8B-B14F-4D97-AF65-F5344CB8AC3E}">
        <p14:creationId xmlns:p14="http://schemas.microsoft.com/office/powerpoint/2010/main" val="1242318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5" name="TextBox 4"/>
          <p:cNvSpPr txBox="1"/>
          <p:nvPr/>
        </p:nvSpPr>
        <p:spPr>
          <a:xfrm>
            <a:off x="1817580" y="1768062"/>
            <a:ext cx="3840951" cy="783790"/>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1600" dirty="0">
                <a:solidFill>
                  <a:srgbClr val="FFFFFF"/>
                </a:solidFill>
              </a:rPr>
              <a:t>Share of invoices in UK  not paid on time</a:t>
            </a: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p:txBody>
      </p:sp>
      <p:sp>
        <p:nvSpPr>
          <p:cNvPr id="4" name="TextBox 3"/>
          <p:cNvSpPr txBox="1"/>
          <p:nvPr/>
        </p:nvSpPr>
        <p:spPr>
          <a:xfrm>
            <a:off x="922896" y="1024537"/>
            <a:ext cx="4466202" cy="733648"/>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5397" b="1" dirty="0">
                <a:solidFill>
                  <a:srgbClr val="FFFFFF"/>
                </a:solidFill>
              </a:rPr>
              <a:t>29%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530" y="1024538"/>
            <a:ext cx="2991256" cy="4486883"/>
          </a:xfrm>
          <a:prstGeom prst="rect">
            <a:avLst/>
          </a:prstGeom>
        </p:spPr>
      </p:pic>
      <p:sp>
        <p:nvSpPr>
          <p:cNvPr id="7" name="TextBox 6"/>
          <p:cNvSpPr txBox="1"/>
          <p:nvPr/>
        </p:nvSpPr>
        <p:spPr>
          <a:xfrm>
            <a:off x="464649" y="2623482"/>
            <a:ext cx="4924449" cy="1330607"/>
          </a:xfrm>
          <a:prstGeom prst="rect">
            <a:avLst/>
          </a:prstGeom>
          <a:noFill/>
        </p:spPr>
        <p:txBody>
          <a:bodyPr wrap="square" lIns="0" tIns="27418" rIns="0" bIns="0" rtlCol="0">
            <a:spAutoFit/>
          </a:bodyPr>
          <a:lstStyle/>
          <a:p>
            <a:pPr>
              <a:lnSpc>
                <a:spcPct val="85000"/>
              </a:lnSpc>
              <a:spcAft>
                <a:spcPts val="450"/>
              </a:spcAft>
              <a:buClr>
                <a:srgbClr val="FFD200"/>
              </a:buClr>
              <a:buSzPct val="70000"/>
            </a:pPr>
            <a:endParaRPr lang="en-GB" sz="1600" dirty="0">
              <a:solidFill>
                <a:srgbClr val="FFFFFF"/>
              </a:solidFill>
            </a:endParaRPr>
          </a:p>
          <a:p>
            <a:pPr>
              <a:lnSpc>
                <a:spcPct val="85000"/>
              </a:lnSpc>
              <a:spcAft>
                <a:spcPts val="450"/>
              </a:spcAft>
              <a:buClr>
                <a:srgbClr val="FFD200"/>
              </a:buClr>
              <a:buSzPct val="70000"/>
            </a:pPr>
            <a:r>
              <a:rPr lang="en-GB" sz="1600" dirty="0">
                <a:solidFill>
                  <a:srgbClr val="FFFFFF"/>
                </a:solidFill>
              </a:rPr>
              <a:t>1. 	Can we use analytics to predict which ones?</a:t>
            </a:r>
          </a:p>
          <a:p>
            <a:pPr marL="257030" indent="-257030">
              <a:lnSpc>
                <a:spcPct val="85000"/>
              </a:lnSpc>
              <a:spcAft>
                <a:spcPts val="450"/>
              </a:spcAft>
              <a:buClr>
                <a:srgbClr val="FFD200"/>
              </a:buClr>
              <a:buSzPct val="70000"/>
              <a:buFont typeface="Arial" panose="020B0604020202020204" pitchFamily="34" charset="0"/>
              <a:buChar char="•"/>
            </a:pPr>
            <a:endParaRPr lang="en-GB" sz="1600"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p:txBody>
      </p:sp>
      <p:sp>
        <p:nvSpPr>
          <p:cNvPr id="8" name="TextBox 7"/>
          <p:cNvSpPr txBox="1"/>
          <p:nvPr/>
        </p:nvSpPr>
        <p:spPr>
          <a:xfrm>
            <a:off x="464649" y="3610968"/>
            <a:ext cx="4521047" cy="1604015"/>
          </a:xfrm>
          <a:prstGeom prst="rect">
            <a:avLst/>
          </a:prstGeom>
          <a:noFill/>
        </p:spPr>
        <p:txBody>
          <a:bodyPr wrap="square" lIns="0" tIns="27418" rIns="0" bIns="0" rtlCol="0">
            <a:spAutoFit/>
          </a:bodyPr>
          <a:lstStyle/>
          <a:p>
            <a:pPr>
              <a:lnSpc>
                <a:spcPct val="85000"/>
              </a:lnSpc>
              <a:spcAft>
                <a:spcPts val="450"/>
              </a:spcAft>
              <a:buClr>
                <a:srgbClr val="FFD200"/>
              </a:buClr>
              <a:buSzPct val="70000"/>
            </a:pPr>
            <a:endParaRPr lang="en-GB" sz="1600" dirty="0">
              <a:solidFill>
                <a:srgbClr val="FFFFFF"/>
              </a:solidFill>
            </a:endParaRPr>
          </a:p>
          <a:p>
            <a:pPr>
              <a:lnSpc>
                <a:spcPct val="85000"/>
              </a:lnSpc>
              <a:spcAft>
                <a:spcPts val="450"/>
              </a:spcAft>
              <a:buClr>
                <a:srgbClr val="FFD200"/>
              </a:buClr>
              <a:buSzPct val="70000"/>
            </a:pPr>
            <a:r>
              <a:rPr lang="en-GB" sz="1600" dirty="0">
                <a:solidFill>
                  <a:srgbClr val="FFFFFF"/>
                </a:solidFill>
              </a:rPr>
              <a:t>2.	And if so, what to do about them?</a:t>
            </a:r>
          </a:p>
          <a:p>
            <a:pPr>
              <a:lnSpc>
                <a:spcPct val="85000"/>
              </a:lnSpc>
              <a:spcAft>
                <a:spcPts val="450"/>
              </a:spcAft>
              <a:buClr>
                <a:srgbClr val="FFD200"/>
              </a:buClr>
              <a:buSzPct val="70000"/>
            </a:pPr>
            <a:endParaRPr lang="en-GB" sz="1600" dirty="0">
              <a:solidFill>
                <a:srgbClr val="FFFFFF"/>
              </a:solidFill>
            </a:endParaRPr>
          </a:p>
          <a:p>
            <a:pPr marL="257030" indent="-257030">
              <a:lnSpc>
                <a:spcPct val="85000"/>
              </a:lnSpc>
              <a:spcAft>
                <a:spcPts val="450"/>
              </a:spcAft>
              <a:buClr>
                <a:srgbClr val="FFD200"/>
              </a:buClr>
              <a:buSzPct val="70000"/>
              <a:buFont typeface="Arial" panose="020B0604020202020204" pitchFamily="34" charset="0"/>
              <a:buChar char="•"/>
            </a:pPr>
            <a:endParaRPr lang="en-GB" sz="1600"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p:txBody>
      </p:sp>
      <p:sp>
        <p:nvSpPr>
          <p:cNvPr id="9" name="Oval 8"/>
          <p:cNvSpPr/>
          <p:nvPr/>
        </p:nvSpPr>
        <p:spPr>
          <a:xfrm>
            <a:off x="266961" y="2676816"/>
            <a:ext cx="5258767" cy="64936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900" dirty="0">
              <a:solidFill>
                <a:srgbClr val="FFFFFF"/>
              </a:solidFill>
            </a:endParaRPr>
          </a:p>
        </p:txBody>
      </p:sp>
    </p:spTree>
    <p:extLst>
      <p:ext uri="{BB962C8B-B14F-4D97-AF65-F5344CB8AC3E}">
        <p14:creationId xmlns:p14="http://schemas.microsoft.com/office/powerpoint/2010/main" val="17204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208" y="1440473"/>
            <a:ext cx="3080886" cy="205392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802" y="3167600"/>
            <a:ext cx="2785063" cy="208879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0788" y="1907371"/>
            <a:ext cx="2095288" cy="3142933"/>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38208" y="3509548"/>
            <a:ext cx="3080886"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b="1" dirty="0">
                <a:solidFill>
                  <a:srgbClr val="FFFFFF"/>
                </a:solidFill>
              </a:rPr>
              <a:t>Transport</a:t>
            </a:r>
          </a:p>
        </p:txBody>
      </p:sp>
      <p:sp>
        <p:nvSpPr>
          <p:cNvPr id="18" name="TextBox 17"/>
          <p:cNvSpPr txBox="1"/>
          <p:nvPr/>
        </p:nvSpPr>
        <p:spPr>
          <a:xfrm>
            <a:off x="3640788" y="5052216"/>
            <a:ext cx="2095289"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b="1" dirty="0">
                <a:solidFill>
                  <a:srgbClr val="FFFFFF"/>
                </a:solidFill>
              </a:rPr>
              <a:t>Publishing</a:t>
            </a:r>
          </a:p>
        </p:txBody>
      </p:sp>
      <p:sp>
        <p:nvSpPr>
          <p:cNvPr id="22" name="TextBox 21"/>
          <p:cNvSpPr txBox="1"/>
          <p:nvPr/>
        </p:nvSpPr>
        <p:spPr>
          <a:xfrm>
            <a:off x="6022802" y="5256564"/>
            <a:ext cx="2785063"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b="1" dirty="0">
                <a:solidFill>
                  <a:srgbClr val="FFFFFF"/>
                </a:solidFill>
              </a:rPr>
              <a:t>Property</a:t>
            </a:r>
          </a:p>
        </p:txBody>
      </p:sp>
      <p:sp>
        <p:nvSpPr>
          <p:cNvPr id="5" name="TextBox 4"/>
          <p:cNvSpPr txBox="1"/>
          <p:nvPr/>
        </p:nvSpPr>
        <p:spPr>
          <a:xfrm>
            <a:off x="338208" y="1226099"/>
            <a:ext cx="3080886" cy="236974"/>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600" b="1" dirty="0">
                <a:solidFill>
                  <a:srgbClr val="FFFFFF"/>
                </a:solidFill>
              </a:rPr>
              <a:t>Company A</a:t>
            </a:r>
          </a:p>
        </p:txBody>
      </p:sp>
      <p:sp>
        <p:nvSpPr>
          <p:cNvPr id="14" name="TextBox 13"/>
          <p:cNvSpPr txBox="1"/>
          <p:nvPr/>
        </p:nvSpPr>
        <p:spPr>
          <a:xfrm>
            <a:off x="6229278" y="2930288"/>
            <a:ext cx="2095289" cy="236974"/>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600" b="1" dirty="0">
                <a:solidFill>
                  <a:srgbClr val="FFFFFF"/>
                </a:solidFill>
              </a:rPr>
              <a:t>Company C</a:t>
            </a:r>
          </a:p>
        </p:txBody>
      </p:sp>
      <p:sp>
        <p:nvSpPr>
          <p:cNvPr id="15" name="TextBox 14"/>
          <p:cNvSpPr txBox="1"/>
          <p:nvPr/>
        </p:nvSpPr>
        <p:spPr>
          <a:xfrm>
            <a:off x="3640788" y="1673071"/>
            <a:ext cx="2095289" cy="236974"/>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600" b="1" dirty="0">
                <a:solidFill>
                  <a:srgbClr val="FFFFFF"/>
                </a:solidFill>
              </a:rPr>
              <a:t>Company B</a:t>
            </a:r>
          </a:p>
        </p:txBody>
      </p:sp>
    </p:spTree>
    <p:extLst>
      <p:ext uri="{BB962C8B-B14F-4D97-AF65-F5344CB8AC3E}">
        <p14:creationId xmlns:p14="http://schemas.microsoft.com/office/powerpoint/2010/main" val="3968116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13" name="TextBox 12"/>
          <p:cNvSpPr txBox="1"/>
          <p:nvPr/>
        </p:nvSpPr>
        <p:spPr>
          <a:xfrm>
            <a:off x="1204287" y="1024538"/>
            <a:ext cx="7865206" cy="993848"/>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5397" b="1" dirty="0">
                <a:solidFill>
                  <a:srgbClr val="FFFFFF"/>
                </a:solidFill>
              </a:rPr>
              <a:t>Step 1:  </a:t>
            </a:r>
          </a:p>
          <a:p>
            <a:pPr>
              <a:lnSpc>
                <a:spcPct val="85000"/>
              </a:lnSpc>
              <a:spcAft>
                <a:spcPts val="450"/>
              </a:spcAft>
              <a:buClr>
                <a:srgbClr val="FFD200"/>
              </a:buClr>
              <a:buSzPct val="70000"/>
            </a:pPr>
            <a:r>
              <a:rPr lang="en-GB" sz="1499" dirty="0">
                <a:solidFill>
                  <a:srgbClr val="FFFFFF"/>
                </a:solidFill>
              </a:rPr>
              <a:t>Data extraction/ data model</a:t>
            </a:r>
          </a:p>
        </p:txBody>
      </p:sp>
      <p:sp>
        <p:nvSpPr>
          <p:cNvPr id="70" name="Freeform 69"/>
          <p:cNvSpPr/>
          <p:nvPr/>
        </p:nvSpPr>
        <p:spPr>
          <a:xfrm>
            <a:off x="3977755" y="2116606"/>
            <a:ext cx="4759335" cy="1512000"/>
          </a:xfrm>
          <a:custGeom>
            <a:avLst/>
            <a:gdLst>
              <a:gd name="connsiteX0" fmla="*/ 0 w 7111111"/>
              <a:gd name="connsiteY0" fmla="*/ 0 h 1826127"/>
              <a:gd name="connsiteX1" fmla="*/ 6198048 w 7111111"/>
              <a:gd name="connsiteY1" fmla="*/ 0 h 1826127"/>
              <a:gd name="connsiteX2" fmla="*/ 7111111 w 7111111"/>
              <a:gd name="connsiteY2" fmla="*/ 913064 h 1826127"/>
              <a:gd name="connsiteX3" fmla="*/ 6198048 w 7111111"/>
              <a:gd name="connsiteY3" fmla="*/ 1826127 h 1826127"/>
              <a:gd name="connsiteX4" fmla="*/ 0 w 7111111"/>
              <a:gd name="connsiteY4" fmla="*/ 1826127 h 1826127"/>
              <a:gd name="connsiteX5" fmla="*/ 0 w 7111111"/>
              <a:gd name="connsiteY5" fmla="*/ 0 h 182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1111" h="1826127">
                <a:moveTo>
                  <a:pt x="7111111" y="1826126"/>
                </a:moveTo>
                <a:lnTo>
                  <a:pt x="913063" y="1826126"/>
                </a:lnTo>
                <a:lnTo>
                  <a:pt x="0" y="913063"/>
                </a:lnTo>
                <a:lnTo>
                  <a:pt x="913063" y="1"/>
                </a:lnTo>
                <a:lnTo>
                  <a:pt x="7111111" y="1"/>
                </a:lnTo>
                <a:lnTo>
                  <a:pt x="7111111" y="18261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5860" tIns="321133" rIns="95962" bIns="51408" numCol="1" spcCol="1270" anchor="t" anchorCtr="0">
            <a:noAutofit/>
          </a:bodyPr>
          <a:lstStyle/>
          <a:p>
            <a:pPr algn="ctr" defTabSz="599735">
              <a:lnSpc>
                <a:spcPct val="90000"/>
              </a:lnSpc>
              <a:spcBef>
                <a:spcPct val="0"/>
              </a:spcBef>
              <a:spcAft>
                <a:spcPct val="35000"/>
              </a:spcAft>
            </a:pPr>
            <a:endParaRPr lang="en-GB" sz="787" dirty="0">
              <a:solidFill>
                <a:srgbClr val="FFFFFF"/>
              </a:solidFill>
            </a:endParaRPr>
          </a:p>
        </p:txBody>
      </p:sp>
      <p:sp>
        <p:nvSpPr>
          <p:cNvPr id="71" name="Oval 70"/>
          <p:cNvSpPr/>
          <p:nvPr/>
        </p:nvSpPr>
        <p:spPr>
          <a:xfrm>
            <a:off x="4437895" y="2376835"/>
            <a:ext cx="1052452" cy="1052452"/>
          </a:xfrm>
          <a:prstGeom prst="ellipse">
            <a:avLst/>
          </a:prstGeom>
          <a:blipFill>
            <a:blip r:embed="rId3" cstate="print">
              <a:extLst>
                <a:ext uri="{28A0092B-C50C-407E-A947-70E740481C1C}">
                  <a14:useLocalDpi xmlns:a14="http://schemas.microsoft.com/office/drawing/2010/main" val="0"/>
                </a:ext>
              </a:extLst>
            </a:blip>
            <a:srcRect/>
            <a:stretch>
              <a:fillRect l="-26000" r="-2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2" name="Freeform 71"/>
          <p:cNvSpPr/>
          <p:nvPr/>
        </p:nvSpPr>
        <p:spPr>
          <a:xfrm>
            <a:off x="3977755" y="3961006"/>
            <a:ext cx="4759335" cy="1512000"/>
          </a:xfrm>
          <a:custGeom>
            <a:avLst/>
            <a:gdLst>
              <a:gd name="connsiteX0" fmla="*/ 0 w 7111111"/>
              <a:gd name="connsiteY0" fmla="*/ 0 h 1826127"/>
              <a:gd name="connsiteX1" fmla="*/ 6198048 w 7111111"/>
              <a:gd name="connsiteY1" fmla="*/ 0 h 1826127"/>
              <a:gd name="connsiteX2" fmla="*/ 7111111 w 7111111"/>
              <a:gd name="connsiteY2" fmla="*/ 913064 h 1826127"/>
              <a:gd name="connsiteX3" fmla="*/ 6198048 w 7111111"/>
              <a:gd name="connsiteY3" fmla="*/ 1826127 h 1826127"/>
              <a:gd name="connsiteX4" fmla="*/ 0 w 7111111"/>
              <a:gd name="connsiteY4" fmla="*/ 1826127 h 1826127"/>
              <a:gd name="connsiteX5" fmla="*/ 0 w 7111111"/>
              <a:gd name="connsiteY5" fmla="*/ 0 h 182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1111" h="1826127">
                <a:moveTo>
                  <a:pt x="7111111" y="1826126"/>
                </a:moveTo>
                <a:lnTo>
                  <a:pt x="913063" y="1826126"/>
                </a:lnTo>
                <a:lnTo>
                  <a:pt x="0" y="913063"/>
                </a:lnTo>
                <a:lnTo>
                  <a:pt x="913063" y="1"/>
                </a:lnTo>
                <a:lnTo>
                  <a:pt x="7111111" y="1"/>
                </a:lnTo>
                <a:lnTo>
                  <a:pt x="7111111" y="18261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5860" tIns="321133" rIns="95962" bIns="51408" numCol="1" spcCol="1270" anchor="t" anchorCtr="0">
            <a:noAutofit/>
          </a:bodyPr>
          <a:lstStyle/>
          <a:p>
            <a:pPr algn="ctr" defTabSz="599735">
              <a:lnSpc>
                <a:spcPct val="90000"/>
              </a:lnSpc>
              <a:spcBef>
                <a:spcPct val="0"/>
              </a:spcBef>
              <a:spcAft>
                <a:spcPct val="35000"/>
              </a:spcAft>
            </a:pPr>
            <a:endParaRPr lang="en-GB" sz="787" dirty="0">
              <a:solidFill>
                <a:srgbClr val="FFFFFF"/>
              </a:solidFill>
            </a:endParaRPr>
          </a:p>
        </p:txBody>
      </p:sp>
      <p:sp>
        <p:nvSpPr>
          <p:cNvPr id="73" name="Oval 72"/>
          <p:cNvSpPr/>
          <p:nvPr/>
        </p:nvSpPr>
        <p:spPr>
          <a:xfrm>
            <a:off x="4426631" y="4188015"/>
            <a:ext cx="1052452" cy="1052452"/>
          </a:xfrm>
          <a:prstGeom prst="ellipse">
            <a:avLst/>
          </a:prstGeom>
          <a:blipFill>
            <a:blip r:embed="rId4"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4" name="Group 73"/>
          <p:cNvGrpSpPr/>
          <p:nvPr/>
        </p:nvGrpSpPr>
        <p:grpSpPr>
          <a:xfrm>
            <a:off x="5901327" y="2187634"/>
            <a:ext cx="2735196" cy="1362988"/>
            <a:chOff x="4880752" y="1168945"/>
            <a:chExt cx="3648827" cy="1818262"/>
          </a:xfrm>
        </p:grpSpPr>
        <p:sp>
          <p:nvSpPr>
            <p:cNvPr id="75" name="TextBox 74"/>
            <p:cNvSpPr txBox="1"/>
            <p:nvPr/>
          </p:nvSpPr>
          <p:spPr>
            <a:xfrm>
              <a:off x="5632861" y="2531611"/>
              <a:ext cx="2602170" cy="455596"/>
            </a:xfrm>
            <a:prstGeom prst="rect">
              <a:avLst/>
            </a:prstGeom>
            <a:noFill/>
          </p:spPr>
          <p:txBody>
            <a:bodyPr wrap="square" lIns="0" tIns="27320" rIns="0" bIns="0" rtlCol="0" anchor="ctr" anchorCtr="0">
              <a:spAutoFit/>
            </a:bodyPr>
            <a:lstStyle>
              <a:defPPr>
                <a:defRPr lang="en-US"/>
              </a:defPPr>
              <a:lvl1pPr algn="ctr" defTabSz="1008126" eaLnBrk="0" fontAlgn="base" hangingPunct="0">
                <a:lnSpc>
                  <a:spcPct val="85000"/>
                </a:lnSpc>
                <a:spcBef>
                  <a:spcPts val="611"/>
                </a:spcBef>
                <a:spcAft>
                  <a:spcPts val="611"/>
                </a:spcAft>
                <a:buClr>
                  <a:srgbClr val="FFE600"/>
                </a:buClr>
                <a:buSzPct val="70000"/>
                <a:defRPr sz="797">
                  <a:solidFill>
                    <a:srgbClr val="808080">
                      <a:lumMod val="75000"/>
                    </a:srgbClr>
                  </a:solidFill>
                  <a:latin typeface="EYInterstate Light" panose="02000506000000020004" pitchFamily="2" charset="0"/>
                  <a:cs typeface="Arial" panose="020B0604020202020204" pitchFamily="34" charset="0"/>
                </a:defRPr>
              </a:lvl1pPr>
            </a:lstStyle>
            <a:p>
              <a:r>
                <a:rPr lang="en-GB" sz="1200" b="1" dirty="0">
                  <a:solidFill>
                    <a:srgbClr val="FFFFFF"/>
                  </a:solidFill>
                </a:rPr>
                <a:t>Automated extraction process</a:t>
              </a:r>
            </a:p>
          </p:txBody>
        </p:sp>
        <p:grpSp>
          <p:nvGrpSpPr>
            <p:cNvPr id="76" name="Group 75"/>
            <p:cNvGrpSpPr/>
            <p:nvPr/>
          </p:nvGrpSpPr>
          <p:grpSpPr>
            <a:xfrm>
              <a:off x="4880752" y="1168945"/>
              <a:ext cx="3648827" cy="1403661"/>
              <a:chOff x="2876934" y="3460154"/>
              <a:chExt cx="3648827" cy="1403661"/>
            </a:xfrm>
          </p:grpSpPr>
          <p:grpSp>
            <p:nvGrpSpPr>
              <p:cNvPr id="78" name="Group 77"/>
              <p:cNvGrpSpPr/>
              <p:nvPr/>
            </p:nvGrpSpPr>
            <p:grpSpPr>
              <a:xfrm>
                <a:off x="3227910" y="3460154"/>
                <a:ext cx="844509" cy="687537"/>
                <a:chOff x="187941" y="3901586"/>
                <a:chExt cx="886489" cy="555716"/>
              </a:xfrm>
            </p:grpSpPr>
            <p:pic>
              <p:nvPicPr>
                <p:cNvPr id="87" name="Picture 6" descr="http://icons.iconarchive.com/icons/gakuseisean/ivista-2/128/Misc-Database-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941" y="4042713"/>
                  <a:ext cx="408151" cy="40815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descr="http://icons.iconarchive.com/icons/gakuseisean/ivista-2/128/Misc-Database-2-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714" y="3901586"/>
                  <a:ext cx="555716" cy="5557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9" name="Curved Connector 78"/>
              <p:cNvCxnSpPr>
                <a:stCxn id="88" idx="3"/>
              </p:cNvCxnSpPr>
              <p:nvPr/>
            </p:nvCxnSpPr>
            <p:spPr>
              <a:xfrm>
                <a:off x="4072419" y="3803922"/>
                <a:ext cx="726550" cy="228695"/>
              </a:xfrm>
              <a:prstGeom prst="curvedConnector2">
                <a:avLst/>
              </a:prstGeom>
              <a:noFill/>
              <a:ln w="9525" cap="flat" cmpd="sng" algn="ctr">
                <a:solidFill>
                  <a:schemeClr val="bg1"/>
                </a:solidFill>
                <a:prstDash val="dash"/>
                <a:tailEnd type="triangle"/>
              </a:ln>
              <a:effectLst/>
            </p:spPr>
          </p:cxnSp>
          <p:cxnSp>
            <p:nvCxnSpPr>
              <p:cNvPr id="80" name="Curved Connector 79"/>
              <p:cNvCxnSpPr/>
              <p:nvPr/>
            </p:nvCxnSpPr>
            <p:spPr>
              <a:xfrm rot="10800000" flipV="1">
                <a:off x="4798969" y="3788815"/>
                <a:ext cx="612842" cy="283149"/>
              </a:xfrm>
              <a:prstGeom prst="curvedConnector2">
                <a:avLst/>
              </a:prstGeom>
              <a:noFill/>
              <a:ln w="9525" cap="flat" cmpd="sng" algn="ctr">
                <a:solidFill>
                  <a:schemeClr val="bg1"/>
                </a:solidFill>
                <a:prstDash val="dash"/>
                <a:tailEnd type="triangle"/>
              </a:ln>
              <a:effectLst/>
            </p:spPr>
          </p:cxnSp>
          <p:grpSp>
            <p:nvGrpSpPr>
              <p:cNvPr id="81" name="Group 80"/>
              <p:cNvGrpSpPr/>
              <p:nvPr/>
            </p:nvGrpSpPr>
            <p:grpSpPr>
              <a:xfrm>
                <a:off x="5635047" y="3617213"/>
                <a:ext cx="511978" cy="657518"/>
                <a:chOff x="-5166260" y="2490809"/>
                <a:chExt cx="511978" cy="657518"/>
              </a:xfrm>
            </p:grpSpPr>
            <p:sp>
              <p:nvSpPr>
                <p:cNvPr id="85" name="Flowchart: Multidocument 84"/>
                <p:cNvSpPr/>
                <p:nvPr/>
              </p:nvSpPr>
              <p:spPr>
                <a:xfrm>
                  <a:off x="-5166260" y="2490809"/>
                  <a:ext cx="285332" cy="481655"/>
                </a:xfrm>
                <a:prstGeom prst="flowChartMultidocumen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708261"/>
                  <a:endParaRPr lang="en-AU" sz="800" dirty="0">
                    <a:solidFill>
                      <a:prstClr val="black"/>
                    </a:solidFill>
                    <a:latin typeface="EYInterstate Light" panose="02000506000000020004" pitchFamily="2" charset="0"/>
                  </a:endParaRPr>
                </a:p>
              </p:txBody>
            </p:sp>
            <p:sp>
              <p:nvSpPr>
                <p:cNvPr id="86" name="Flowchart: Multidocument 85"/>
                <p:cNvSpPr/>
                <p:nvPr/>
              </p:nvSpPr>
              <p:spPr>
                <a:xfrm>
                  <a:off x="-4940081" y="2627991"/>
                  <a:ext cx="285799" cy="520336"/>
                </a:xfrm>
                <a:prstGeom prst="flowChartMultidocumen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708261"/>
                  <a:endParaRPr lang="en-AU" sz="800" dirty="0">
                    <a:solidFill>
                      <a:prstClr val="black"/>
                    </a:solidFill>
                    <a:latin typeface="EYInterstate Light" panose="02000506000000020004" pitchFamily="2" charset="0"/>
                  </a:endParaRPr>
                </a:p>
              </p:txBody>
            </p:sp>
          </p:grpSp>
          <p:pic>
            <p:nvPicPr>
              <p:cNvPr id="82" name="Picture 5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rot="10800000" flipH="1" flipV="1">
                <a:off x="4366968" y="4137545"/>
                <a:ext cx="864000" cy="726270"/>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2876934" y="4299977"/>
                <a:ext cx="1520770" cy="455596"/>
              </a:xfrm>
              <a:prstGeom prst="rect">
                <a:avLst/>
              </a:prstGeom>
              <a:noFill/>
            </p:spPr>
            <p:txBody>
              <a:bodyPr wrap="square" lIns="0" tIns="27320" rIns="0" bIns="0" rtlCol="0" anchor="ctr" anchorCtr="0">
                <a:spAutoFit/>
              </a:bodyPr>
              <a:lstStyle/>
              <a:p>
                <a:pPr algn="ctr" defTabSz="739877" eaLnBrk="0" fontAlgn="base" hangingPunct="0">
                  <a:lnSpc>
                    <a:spcPct val="85000"/>
                  </a:lnSpc>
                  <a:spcBef>
                    <a:spcPct val="0"/>
                  </a:spcBef>
                  <a:spcAft>
                    <a:spcPct val="0"/>
                  </a:spcAft>
                  <a:buClr>
                    <a:srgbClr val="FFE600"/>
                  </a:buClr>
                  <a:buSzPct val="70000"/>
                </a:pPr>
                <a:r>
                  <a:rPr lang="en-AU" sz="1200" dirty="0">
                    <a:solidFill>
                      <a:srgbClr val="FFFFFF"/>
                    </a:solidFill>
                    <a:latin typeface="EYInterstate Light" panose="02000506000000020004" pitchFamily="2" charset="0"/>
                    <a:cs typeface="Arial" panose="020B0604020202020204" pitchFamily="34" charset="0"/>
                  </a:rPr>
                  <a:t>Transactional payments data</a:t>
                </a:r>
              </a:p>
            </p:txBody>
          </p:sp>
          <p:sp>
            <p:nvSpPr>
              <p:cNvPr id="84" name="TextBox 83"/>
              <p:cNvSpPr txBox="1"/>
              <p:nvPr/>
            </p:nvSpPr>
            <p:spPr>
              <a:xfrm>
                <a:off x="5337038" y="4319882"/>
                <a:ext cx="1188723" cy="455596"/>
              </a:xfrm>
              <a:prstGeom prst="rect">
                <a:avLst/>
              </a:prstGeom>
              <a:noFill/>
            </p:spPr>
            <p:txBody>
              <a:bodyPr wrap="square" lIns="0" tIns="27320" rIns="0" bIns="0" rtlCol="0" anchor="ctr" anchorCtr="0">
                <a:spAutoFit/>
              </a:bodyPr>
              <a:lstStyle/>
              <a:p>
                <a:pPr algn="ctr" defTabSz="739877" eaLnBrk="0" fontAlgn="base" hangingPunct="0">
                  <a:lnSpc>
                    <a:spcPct val="85000"/>
                  </a:lnSpc>
                  <a:spcBef>
                    <a:spcPct val="0"/>
                  </a:spcBef>
                  <a:spcAft>
                    <a:spcPct val="0"/>
                  </a:spcAft>
                  <a:buClr>
                    <a:srgbClr val="FFE600"/>
                  </a:buClr>
                  <a:buSzPct val="70000"/>
                </a:pPr>
                <a:r>
                  <a:rPr lang="en-AU" sz="1200" dirty="0">
                    <a:solidFill>
                      <a:srgbClr val="FFFFFF"/>
                    </a:solidFill>
                    <a:latin typeface="EYInterstate Light" panose="02000506000000020004" pitchFamily="2" charset="0"/>
                    <a:cs typeface="Arial" panose="020B0604020202020204" pitchFamily="34" charset="0"/>
                  </a:rPr>
                  <a:t>Narrative commentary</a:t>
                </a:r>
              </a:p>
            </p:txBody>
          </p:sp>
        </p:grpSp>
      </p:grpSp>
      <p:grpSp>
        <p:nvGrpSpPr>
          <p:cNvPr id="89" name="Group 88"/>
          <p:cNvGrpSpPr/>
          <p:nvPr/>
        </p:nvGrpSpPr>
        <p:grpSpPr>
          <a:xfrm>
            <a:off x="5616436" y="3997560"/>
            <a:ext cx="2948071" cy="1448703"/>
            <a:chOff x="5513033" y="2844126"/>
            <a:chExt cx="3932808" cy="1932607"/>
          </a:xfrm>
        </p:grpSpPr>
        <p:sp>
          <p:nvSpPr>
            <p:cNvPr id="90" name="Rounded Rectangle 89"/>
            <p:cNvSpPr/>
            <p:nvPr/>
          </p:nvSpPr>
          <p:spPr bwMode="auto">
            <a:xfrm>
              <a:off x="5513033" y="3282875"/>
              <a:ext cx="3932808" cy="547442"/>
            </a:xfrm>
            <a:prstGeom prst="roundRect">
              <a:avLst/>
            </a:prstGeom>
            <a:solidFill>
              <a:schemeClr val="bg1"/>
            </a:solidFill>
            <a:ln w="9525">
              <a:solidFill>
                <a:schemeClr val="bg1">
                  <a:lumMod val="50000"/>
                </a:schemeClr>
              </a:solidFill>
              <a:round/>
              <a:headEnd/>
              <a:tailEnd type="triangle" w="med" len="med"/>
            </a:ln>
            <a:effectLst/>
          </p:spPr>
          <p:txBody>
            <a:bodyPr wrap="none" lIns="40479" tIns="40479" rIns="40479" bIns="40479" rtlCol="0" anchor="ctr"/>
            <a:lstStyle/>
            <a:p>
              <a:pPr algn="ctr"/>
              <a:endParaRPr lang="en-GB" sz="800">
                <a:solidFill>
                  <a:srgbClr val="FFFFFF"/>
                </a:solidFill>
              </a:endParaRPr>
            </a:p>
          </p:txBody>
        </p:sp>
        <p:grpSp>
          <p:nvGrpSpPr>
            <p:cNvPr id="91" name="Group 90"/>
            <p:cNvGrpSpPr/>
            <p:nvPr/>
          </p:nvGrpSpPr>
          <p:grpSpPr>
            <a:xfrm>
              <a:off x="5845252" y="2844126"/>
              <a:ext cx="3482121" cy="1932607"/>
              <a:chOff x="2505998" y="5132312"/>
              <a:chExt cx="4079456" cy="2434088"/>
            </a:xfrm>
          </p:grpSpPr>
          <p:cxnSp>
            <p:nvCxnSpPr>
              <p:cNvPr id="92" name="Curved Connector 91"/>
              <p:cNvCxnSpPr>
                <a:stCxn id="104" idx="2"/>
                <a:endCxn id="96" idx="0"/>
              </p:cNvCxnSpPr>
              <p:nvPr/>
            </p:nvCxnSpPr>
            <p:spPr>
              <a:xfrm rot="16200000" flipH="1">
                <a:off x="3977389" y="6156789"/>
                <a:ext cx="435507" cy="546649"/>
              </a:xfrm>
              <a:prstGeom prst="curvedConnector3">
                <a:avLst>
                  <a:gd name="adj1" fmla="val 50000"/>
                </a:avLst>
              </a:prstGeom>
              <a:noFill/>
              <a:ln w="9525" cap="flat" cmpd="sng" algn="ctr">
                <a:solidFill>
                  <a:schemeClr val="bg1"/>
                </a:solidFill>
                <a:prstDash val="sysDash"/>
                <a:tailEnd type="triangle"/>
              </a:ln>
              <a:effectLst/>
            </p:spPr>
          </p:cxnSp>
          <p:cxnSp>
            <p:nvCxnSpPr>
              <p:cNvPr id="93" name="Curved Connector 92"/>
              <p:cNvCxnSpPr>
                <a:stCxn id="99" idx="2"/>
                <a:endCxn id="96" idx="0"/>
              </p:cNvCxnSpPr>
              <p:nvPr/>
            </p:nvCxnSpPr>
            <p:spPr>
              <a:xfrm rot="5400000">
                <a:off x="4418673" y="6283853"/>
                <a:ext cx="413809" cy="314220"/>
              </a:xfrm>
              <a:prstGeom prst="curvedConnector3">
                <a:avLst>
                  <a:gd name="adj1" fmla="val 50000"/>
                </a:avLst>
              </a:prstGeom>
              <a:noFill/>
              <a:ln w="9525" cap="flat" cmpd="sng" algn="ctr">
                <a:solidFill>
                  <a:schemeClr val="bg1"/>
                </a:solidFill>
                <a:prstDash val="sysDash"/>
                <a:tailEnd type="triangle"/>
              </a:ln>
              <a:effectLst/>
            </p:spPr>
          </p:cxnSp>
          <p:cxnSp>
            <p:nvCxnSpPr>
              <p:cNvPr id="94" name="Curved Connector 93"/>
              <p:cNvCxnSpPr>
                <a:endCxn id="96" idx="0"/>
              </p:cNvCxnSpPr>
              <p:nvPr/>
            </p:nvCxnSpPr>
            <p:spPr>
              <a:xfrm rot="5400000">
                <a:off x="4700598" y="6118945"/>
                <a:ext cx="296791" cy="761051"/>
              </a:xfrm>
              <a:prstGeom prst="curvedConnector3">
                <a:avLst>
                  <a:gd name="adj1" fmla="val 50000"/>
                </a:avLst>
              </a:prstGeom>
              <a:noFill/>
              <a:ln w="9525" cap="flat" cmpd="sng" algn="ctr">
                <a:solidFill>
                  <a:schemeClr val="bg1"/>
                </a:solidFill>
                <a:prstDash val="sysDash"/>
                <a:tailEnd type="triangle"/>
              </a:ln>
              <a:effectLst/>
            </p:spPr>
          </p:cxnSp>
          <p:pic>
            <p:nvPicPr>
              <p:cNvPr id="96" name="Picture 14"/>
              <p:cNvPicPr>
                <a:picLocks noChangeAspect="1" noChangeArrowheads="1"/>
              </p:cNvPicPr>
              <p:nvPr/>
            </p:nvPicPr>
            <p:blipFill>
              <a:blip r:embed="rId9" cstate="print">
                <a:duotone>
                  <a:prstClr val="black"/>
                  <a:schemeClr val="tx2">
                    <a:tint val="45000"/>
                    <a:satMod val="400000"/>
                  </a:schemeClr>
                </a:duotone>
              </a:blip>
              <a:srcRect/>
              <a:stretch>
                <a:fillRect/>
              </a:stretch>
            </p:blipFill>
            <p:spPr bwMode="auto">
              <a:xfrm>
                <a:off x="4218348" y="6647867"/>
                <a:ext cx="500236" cy="573696"/>
              </a:xfrm>
              <a:prstGeom prst="rect">
                <a:avLst/>
              </a:prstGeom>
              <a:noFill/>
            </p:spPr>
          </p:pic>
          <p:sp>
            <p:nvSpPr>
              <p:cNvPr id="97" name="TextBox 96"/>
              <p:cNvSpPr txBox="1"/>
              <p:nvPr/>
            </p:nvSpPr>
            <p:spPr>
              <a:xfrm>
                <a:off x="3142884" y="7256317"/>
                <a:ext cx="2365354" cy="310083"/>
              </a:xfrm>
              <a:prstGeom prst="rect">
                <a:avLst/>
              </a:prstGeom>
              <a:noFill/>
            </p:spPr>
            <p:txBody>
              <a:bodyPr wrap="square" lIns="0" tIns="27320" rIns="0" bIns="0" rtlCol="0" anchor="ctr" anchorCtr="0">
                <a:spAutoFit/>
              </a:bodyPr>
              <a:lstStyle>
                <a:defPPr>
                  <a:defRPr lang="en-US"/>
                </a:defPPr>
                <a:lvl1pPr algn="ctr" defTabSz="1008126" eaLnBrk="0" fontAlgn="base" hangingPunct="0">
                  <a:lnSpc>
                    <a:spcPct val="85000"/>
                  </a:lnSpc>
                  <a:spcBef>
                    <a:spcPts val="611"/>
                  </a:spcBef>
                  <a:spcAft>
                    <a:spcPts val="611"/>
                  </a:spcAft>
                  <a:buClr>
                    <a:srgbClr val="FFE600"/>
                  </a:buClr>
                  <a:buSzPct val="70000"/>
                  <a:defRPr sz="814">
                    <a:solidFill>
                      <a:srgbClr val="808080">
                        <a:lumMod val="75000"/>
                      </a:srgbClr>
                    </a:solidFill>
                    <a:latin typeface="EYInterstate Light" panose="02000506000000020004" pitchFamily="2" charset="0"/>
                    <a:cs typeface="Arial" panose="020B0604020202020204" pitchFamily="34" charset="0"/>
                  </a:defRPr>
                </a:lvl1pPr>
              </a:lstStyle>
              <a:p>
                <a:r>
                  <a:rPr lang="en-AU" sz="1200" b="1" dirty="0">
                    <a:solidFill>
                      <a:srgbClr val="FFFFFF"/>
                    </a:solidFill>
                  </a:rPr>
                  <a:t>Master Data Layer</a:t>
                </a:r>
              </a:p>
            </p:txBody>
          </p:sp>
          <p:sp>
            <p:nvSpPr>
              <p:cNvPr id="98" name="TextBox 97"/>
              <p:cNvSpPr txBox="1"/>
              <p:nvPr/>
            </p:nvSpPr>
            <p:spPr>
              <a:xfrm>
                <a:off x="3142884" y="5132312"/>
                <a:ext cx="1658888" cy="573815"/>
              </a:xfrm>
              <a:prstGeom prst="rect">
                <a:avLst/>
              </a:prstGeom>
              <a:noFill/>
            </p:spPr>
            <p:txBody>
              <a:bodyPr wrap="square" lIns="0" tIns="27320" rIns="0" bIns="0" rtlCol="0" anchor="ctr" anchorCtr="0">
                <a:spAutoFit/>
              </a:bodyPr>
              <a:lstStyle/>
              <a:p>
                <a:pPr algn="ctr" defTabSz="739877" eaLnBrk="0" fontAlgn="base" hangingPunct="0">
                  <a:lnSpc>
                    <a:spcPct val="85000"/>
                  </a:lnSpc>
                  <a:spcBef>
                    <a:spcPts val="449"/>
                  </a:spcBef>
                  <a:spcAft>
                    <a:spcPts val="449"/>
                  </a:spcAft>
                  <a:buClr>
                    <a:srgbClr val="FFE600"/>
                  </a:buClr>
                  <a:buSzPct val="70000"/>
                </a:pPr>
                <a:r>
                  <a:rPr lang="en-AU" sz="1200" dirty="0">
                    <a:solidFill>
                      <a:srgbClr val="FFFFFF"/>
                    </a:solidFill>
                    <a:latin typeface="EYInterstate Light" panose="02000506000000020004" pitchFamily="2" charset="0"/>
                    <a:cs typeface="Arial" panose="020B0604020202020204" pitchFamily="34" charset="0"/>
                  </a:rPr>
                  <a:t>Vendor deduplication</a:t>
                </a:r>
              </a:p>
            </p:txBody>
          </p:sp>
          <p:pic>
            <p:nvPicPr>
              <p:cNvPr id="99" name="Picture 63" descr="C:\Users\2017658\AppData\Local\Microsoft\Windows\Temporary Internet Files\Content.IE5\2Q8SPW6A\6-lasting-hierarchy[1].png"/>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53107" y="5844685"/>
                <a:ext cx="459159" cy="389373"/>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Curved Connector 100"/>
              <p:cNvCxnSpPr>
                <a:endCxn id="96" idx="0"/>
              </p:cNvCxnSpPr>
              <p:nvPr/>
            </p:nvCxnSpPr>
            <p:spPr>
              <a:xfrm rot="5400000">
                <a:off x="5149649" y="5684683"/>
                <a:ext cx="282002" cy="1644365"/>
              </a:xfrm>
              <a:prstGeom prst="curvedConnector3">
                <a:avLst>
                  <a:gd name="adj1" fmla="val 50000"/>
                </a:avLst>
              </a:prstGeom>
              <a:noFill/>
              <a:ln w="9525" cap="flat" cmpd="sng" algn="ctr">
                <a:solidFill>
                  <a:schemeClr val="bg1"/>
                </a:solidFill>
                <a:prstDash val="sysDash"/>
                <a:tailEnd type="triangle"/>
              </a:ln>
              <a:effectLst/>
            </p:spPr>
          </p:cxnSp>
          <p:sp>
            <p:nvSpPr>
              <p:cNvPr id="102" name="TextBox 101"/>
              <p:cNvSpPr txBox="1"/>
              <p:nvPr/>
            </p:nvSpPr>
            <p:spPr>
              <a:xfrm>
                <a:off x="5733395" y="5132312"/>
                <a:ext cx="852059" cy="573815"/>
              </a:xfrm>
              <a:prstGeom prst="rect">
                <a:avLst/>
              </a:prstGeom>
              <a:noFill/>
            </p:spPr>
            <p:txBody>
              <a:bodyPr wrap="square" lIns="0" tIns="27320" rIns="0" bIns="0" rtlCol="0" anchor="ctr" anchorCtr="0">
                <a:spAutoFit/>
              </a:bodyPr>
              <a:lstStyle/>
              <a:p>
                <a:pPr algn="ctr" defTabSz="739877" eaLnBrk="0" fontAlgn="base" hangingPunct="0">
                  <a:lnSpc>
                    <a:spcPct val="85000"/>
                  </a:lnSpc>
                  <a:spcBef>
                    <a:spcPts val="449"/>
                  </a:spcBef>
                  <a:spcAft>
                    <a:spcPts val="449"/>
                  </a:spcAft>
                  <a:buClr>
                    <a:srgbClr val="FFE600"/>
                  </a:buClr>
                  <a:buSzPct val="70000"/>
                </a:pPr>
                <a:r>
                  <a:rPr lang="en-AU" sz="1200" dirty="0">
                    <a:solidFill>
                      <a:srgbClr val="FFFFFF"/>
                    </a:solidFill>
                    <a:latin typeface="EYInterstate Light" panose="02000506000000020004" pitchFamily="2" charset="0"/>
                    <a:cs typeface="Arial" panose="020B0604020202020204" pitchFamily="34" charset="0"/>
                  </a:rPr>
                  <a:t>Family tree</a:t>
                </a:r>
              </a:p>
            </p:txBody>
          </p:sp>
          <p:cxnSp>
            <p:nvCxnSpPr>
              <p:cNvPr id="103" name="Curved Connector 102"/>
              <p:cNvCxnSpPr>
                <a:endCxn id="96" idx="0"/>
              </p:cNvCxnSpPr>
              <p:nvPr/>
            </p:nvCxnSpPr>
            <p:spPr>
              <a:xfrm rot="16200000" flipH="1">
                <a:off x="3368798" y="5548198"/>
                <a:ext cx="236867" cy="1962467"/>
              </a:xfrm>
              <a:prstGeom prst="curvedConnector3">
                <a:avLst>
                  <a:gd name="adj1" fmla="val 50000"/>
                </a:avLst>
              </a:prstGeom>
              <a:noFill/>
              <a:ln w="9525" cap="flat" cmpd="sng" algn="ctr">
                <a:solidFill>
                  <a:schemeClr val="bg1"/>
                </a:solidFill>
                <a:prstDash val="sysDash"/>
                <a:tailEnd type="triangle"/>
              </a:ln>
              <a:effectLst/>
            </p:spPr>
          </p:cxnSp>
          <p:pic>
            <p:nvPicPr>
              <p:cNvPr id="104" name="Picture 10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76991" y="5826584"/>
                <a:ext cx="689654" cy="385775"/>
              </a:xfrm>
              <a:prstGeom prst="rect">
                <a:avLst/>
              </a:prstGeom>
            </p:spPr>
          </p:pic>
        </p:grpSp>
      </p:grpSp>
      <p:sp>
        <p:nvSpPr>
          <p:cNvPr id="109" name="TextBox 108"/>
          <p:cNvSpPr txBox="1"/>
          <p:nvPr/>
        </p:nvSpPr>
        <p:spPr>
          <a:xfrm>
            <a:off x="2660672" y="2676322"/>
            <a:ext cx="1301039" cy="369204"/>
          </a:xfrm>
          <a:prstGeom prst="rect">
            <a:avLst/>
          </a:prstGeom>
          <a:noFill/>
        </p:spPr>
        <p:txBody>
          <a:bodyPr wrap="square" rtlCol="0">
            <a:spAutoFit/>
          </a:bodyPr>
          <a:lstStyle/>
          <a:p>
            <a:r>
              <a:rPr lang="en-GB" sz="1799" dirty="0">
                <a:solidFill>
                  <a:srgbClr val="FFFFFF"/>
                </a:solidFill>
              </a:rPr>
              <a:t>Data fetch</a:t>
            </a:r>
          </a:p>
        </p:txBody>
      </p:sp>
      <p:sp>
        <p:nvSpPr>
          <p:cNvPr id="110" name="TextBox 109"/>
          <p:cNvSpPr txBox="1"/>
          <p:nvPr/>
        </p:nvSpPr>
        <p:spPr>
          <a:xfrm>
            <a:off x="2673708" y="4505696"/>
            <a:ext cx="1317700" cy="369204"/>
          </a:xfrm>
          <a:prstGeom prst="rect">
            <a:avLst/>
          </a:prstGeom>
          <a:noFill/>
        </p:spPr>
        <p:txBody>
          <a:bodyPr wrap="square" rtlCol="0">
            <a:spAutoFit/>
          </a:bodyPr>
          <a:lstStyle/>
          <a:p>
            <a:r>
              <a:rPr lang="en-GB" sz="1799" dirty="0">
                <a:solidFill>
                  <a:srgbClr val="FFFFFF"/>
                </a:solidFill>
              </a:rPr>
              <a:t>Cleansing</a:t>
            </a:r>
          </a:p>
        </p:txBody>
      </p:sp>
      <p:pic>
        <p:nvPicPr>
          <p:cNvPr id="4" name="Picture 3"/>
          <p:cNvPicPr>
            <a:picLocks noChangeAspect="1"/>
          </p:cNvPicPr>
          <p:nvPr/>
        </p:nvPicPr>
        <p:blipFill>
          <a:blip r:embed="rId13"/>
          <a:stretch>
            <a:fillRect/>
          </a:stretch>
        </p:blipFill>
        <p:spPr>
          <a:xfrm>
            <a:off x="8052167" y="4343664"/>
            <a:ext cx="390525" cy="390525"/>
          </a:xfrm>
          <a:prstGeom prst="rect">
            <a:avLst/>
          </a:prstGeom>
        </p:spPr>
      </p:pic>
    </p:spTree>
    <p:extLst>
      <p:ext uri="{BB962C8B-B14F-4D97-AF65-F5344CB8AC3E}">
        <p14:creationId xmlns:p14="http://schemas.microsoft.com/office/powerpoint/2010/main" val="3686203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pic>
        <p:nvPicPr>
          <p:cNvPr id="10" name="Picture 9"/>
          <p:cNvPicPr>
            <a:picLocks noChangeAspect="1"/>
          </p:cNvPicPr>
          <p:nvPr/>
        </p:nvPicPr>
        <p:blipFill>
          <a:blip r:embed="rId3"/>
          <a:stretch>
            <a:fillRect/>
          </a:stretch>
        </p:blipFill>
        <p:spPr>
          <a:xfrm>
            <a:off x="369832" y="1618410"/>
            <a:ext cx="4362692" cy="1568340"/>
          </a:xfrm>
          <a:prstGeom prst="rect">
            <a:avLst/>
          </a:prstGeom>
        </p:spPr>
      </p:pic>
      <p:pic>
        <p:nvPicPr>
          <p:cNvPr id="5" name="Picture 4"/>
          <p:cNvPicPr>
            <a:picLocks noChangeAspect="1"/>
          </p:cNvPicPr>
          <p:nvPr/>
        </p:nvPicPr>
        <p:blipFill>
          <a:blip r:embed="rId4"/>
          <a:stretch>
            <a:fillRect/>
          </a:stretch>
        </p:blipFill>
        <p:spPr>
          <a:xfrm>
            <a:off x="614459" y="3624671"/>
            <a:ext cx="4616304" cy="923261"/>
          </a:xfrm>
          <a:prstGeom prst="rect">
            <a:avLst/>
          </a:prstGeom>
        </p:spPr>
      </p:pic>
      <p:pic>
        <p:nvPicPr>
          <p:cNvPr id="4" name="Picture 3"/>
          <p:cNvPicPr>
            <a:picLocks noChangeAspect="1"/>
          </p:cNvPicPr>
          <p:nvPr/>
        </p:nvPicPr>
        <p:blipFill>
          <a:blip r:embed="rId5"/>
          <a:stretch>
            <a:fillRect/>
          </a:stretch>
        </p:blipFill>
        <p:spPr>
          <a:xfrm>
            <a:off x="5404117" y="1030758"/>
            <a:ext cx="3405585" cy="3044729"/>
          </a:xfrm>
          <a:prstGeom prst="rect">
            <a:avLst/>
          </a:prstGeom>
        </p:spPr>
      </p:pic>
    </p:spTree>
    <p:extLst>
      <p:ext uri="{BB962C8B-B14F-4D97-AF65-F5344CB8AC3E}">
        <p14:creationId xmlns:p14="http://schemas.microsoft.com/office/powerpoint/2010/main" val="24901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13" name="TextBox 12"/>
          <p:cNvSpPr txBox="1"/>
          <p:nvPr/>
        </p:nvSpPr>
        <p:spPr>
          <a:xfrm>
            <a:off x="1204287" y="1024538"/>
            <a:ext cx="7865206" cy="993848"/>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5397" b="1" dirty="0">
                <a:solidFill>
                  <a:srgbClr val="FFFFFF"/>
                </a:solidFill>
              </a:rPr>
              <a:t>Step 2:  </a:t>
            </a:r>
          </a:p>
          <a:p>
            <a:pPr>
              <a:lnSpc>
                <a:spcPct val="85000"/>
              </a:lnSpc>
              <a:spcAft>
                <a:spcPts val="450"/>
              </a:spcAft>
              <a:buClr>
                <a:srgbClr val="FFD200"/>
              </a:buClr>
              <a:buSzPct val="70000"/>
            </a:pPr>
            <a:r>
              <a:rPr lang="en-GB" sz="1499" dirty="0">
                <a:solidFill>
                  <a:srgbClr val="FFFFFF"/>
                </a:solidFill>
              </a:rPr>
              <a:t>Simple</a:t>
            </a:r>
          </a:p>
        </p:txBody>
      </p:sp>
      <p:grpSp>
        <p:nvGrpSpPr>
          <p:cNvPr id="5" name="Group 4"/>
          <p:cNvGrpSpPr/>
          <p:nvPr/>
        </p:nvGrpSpPr>
        <p:grpSpPr>
          <a:xfrm>
            <a:off x="803585" y="2407570"/>
            <a:ext cx="3119485" cy="3068997"/>
            <a:chOff x="1072006" y="2499666"/>
            <a:chExt cx="3821229" cy="3104684"/>
          </a:xfrm>
        </p:grpSpPr>
        <p:sp>
          <p:nvSpPr>
            <p:cNvPr id="4" name="Snip Single Corner Rectangle 3"/>
            <p:cNvSpPr/>
            <p:nvPr/>
          </p:nvSpPr>
          <p:spPr>
            <a:xfrm>
              <a:off x="1072006" y="3311104"/>
              <a:ext cx="3821229" cy="505311"/>
            </a:xfrm>
            <a:prstGeom prst="snip1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dirty="0">
                  <a:solidFill>
                    <a:srgbClr val="FFFFFF"/>
                  </a:solidFill>
                </a:rPr>
                <a:t>Did the customer paid you on time in the past?</a:t>
              </a:r>
            </a:p>
          </p:txBody>
        </p:sp>
        <p:cxnSp>
          <p:nvCxnSpPr>
            <p:cNvPr id="6" name="Curved Connector 5"/>
            <p:cNvCxnSpPr/>
            <p:nvPr/>
          </p:nvCxnSpPr>
          <p:spPr>
            <a:xfrm rot="16200000" flipH="1">
              <a:off x="2850273" y="3808304"/>
              <a:ext cx="1554481" cy="1520791"/>
            </a:xfrm>
            <a:prstGeom prst="curvedConnector3">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5400000">
              <a:off x="1469048" y="3924701"/>
              <a:ext cx="1506354" cy="1289784"/>
            </a:xfrm>
            <a:prstGeom prst="curvedConnector3">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49523" y="4346381"/>
              <a:ext cx="770021" cy="241063"/>
            </a:xfrm>
            <a:prstGeom prst="rect">
              <a:avLst/>
            </a:prstGeom>
            <a:noFill/>
          </p:spPr>
          <p:txBody>
            <a:bodyPr wrap="square" lIns="0" tIns="27418" rIns="0" bIns="0" rtlCol="0">
              <a:spAutoFit/>
            </a:bodyPr>
            <a:lstStyle/>
            <a:p>
              <a:pPr marL="267310" indent="-267310">
                <a:lnSpc>
                  <a:spcPct val="85000"/>
                </a:lnSpc>
                <a:spcAft>
                  <a:spcPts val="450"/>
                </a:spcAft>
                <a:buClr>
                  <a:srgbClr val="FFD200"/>
                </a:buClr>
                <a:buSzPct val="70000"/>
                <a:buFont typeface="Arial" pitchFamily="34" charset="0"/>
                <a:buChar char="►"/>
              </a:pPr>
              <a:r>
                <a:rPr lang="en-GB" sz="1400" b="1" dirty="0">
                  <a:solidFill>
                    <a:srgbClr val="FFFFFF"/>
                  </a:solidFill>
                </a:rPr>
                <a:t>no</a:t>
              </a:r>
            </a:p>
          </p:txBody>
        </p:sp>
        <p:sp>
          <p:nvSpPr>
            <p:cNvPr id="27" name="TextBox 26"/>
            <p:cNvSpPr txBox="1"/>
            <p:nvPr/>
          </p:nvSpPr>
          <p:spPr>
            <a:xfrm>
              <a:off x="3617888" y="4346383"/>
              <a:ext cx="770021" cy="241063"/>
            </a:xfrm>
            <a:prstGeom prst="rect">
              <a:avLst/>
            </a:prstGeom>
            <a:noFill/>
          </p:spPr>
          <p:txBody>
            <a:bodyPr wrap="square" lIns="0" tIns="27418" rIns="0" bIns="0" rtlCol="0">
              <a:spAutoFit/>
            </a:bodyPr>
            <a:lstStyle/>
            <a:p>
              <a:pPr marL="267310" indent="-267310">
                <a:lnSpc>
                  <a:spcPct val="85000"/>
                </a:lnSpc>
                <a:spcAft>
                  <a:spcPts val="450"/>
                </a:spcAft>
                <a:buClr>
                  <a:srgbClr val="FFD200"/>
                </a:buClr>
                <a:buSzPct val="70000"/>
                <a:buFont typeface="Arial" pitchFamily="34" charset="0"/>
                <a:buChar char="►"/>
              </a:pPr>
              <a:r>
                <a:rPr lang="en-GB" sz="1400" b="1" dirty="0">
                  <a:solidFill>
                    <a:srgbClr val="FFFFFF"/>
                  </a:solidFill>
                </a:rPr>
                <a:t>yes</a:t>
              </a:r>
            </a:p>
          </p:txBody>
        </p:sp>
        <p:sp>
          <p:nvSpPr>
            <p:cNvPr id="28" name="TextBox 27"/>
            <p:cNvSpPr txBox="1"/>
            <p:nvPr/>
          </p:nvSpPr>
          <p:spPr>
            <a:xfrm>
              <a:off x="1072006" y="5363287"/>
              <a:ext cx="1010653" cy="24106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b="1" dirty="0">
                  <a:solidFill>
                    <a:srgbClr val="FF0000"/>
                  </a:solidFill>
                </a:rPr>
                <a:t>LATE</a:t>
              </a:r>
            </a:p>
          </p:txBody>
        </p:sp>
        <p:sp>
          <p:nvSpPr>
            <p:cNvPr id="29" name="TextBox 28"/>
            <p:cNvSpPr txBox="1"/>
            <p:nvPr/>
          </p:nvSpPr>
          <p:spPr>
            <a:xfrm>
              <a:off x="3882582" y="5350940"/>
              <a:ext cx="1010653" cy="24106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b="1" dirty="0">
                  <a:solidFill>
                    <a:srgbClr val="00B050"/>
                  </a:solidFill>
                </a:rPr>
                <a:t>ON TIME</a:t>
              </a:r>
            </a:p>
          </p:txBody>
        </p:sp>
        <p:sp>
          <p:nvSpPr>
            <p:cNvPr id="10" name="Rectangle 9"/>
            <p:cNvSpPr/>
            <p:nvPr/>
          </p:nvSpPr>
          <p:spPr>
            <a:xfrm>
              <a:off x="1755400" y="2499666"/>
              <a:ext cx="2223436" cy="3094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New invoice</a:t>
              </a:r>
            </a:p>
          </p:txBody>
        </p:sp>
        <p:cxnSp>
          <p:nvCxnSpPr>
            <p:cNvPr id="12" name="Straight Arrow Connector 11"/>
            <p:cNvCxnSpPr>
              <a:stCxn id="10" idx="2"/>
            </p:cNvCxnSpPr>
            <p:nvPr/>
          </p:nvCxnSpPr>
          <p:spPr>
            <a:xfrm>
              <a:off x="2867118" y="2809117"/>
              <a:ext cx="1" cy="470795"/>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5389747"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build effort</a:t>
            </a:r>
          </a:p>
        </p:txBody>
      </p:sp>
      <p:sp>
        <p:nvSpPr>
          <p:cNvPr id="31" name="Rectangle 30"/>
          <p:cNvSpPr/>
          <p:nvPr/>
        </p:nvSpPr>
        <p:spPr>
          <a:xfrm>
            <a:off x="6918164"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accuracy</a:t>
            </a:r>
          </a:p>
        </p:txBody>
      </p:sp>
      <p:sp>
        <p:nvSpPr>
          <p:cNvPr id="32" name="Rectangle 31"/>
          <p:cNvSpPr/>
          <p:nvPr/>
        </p:nvSpPr>
        <p:spPr>
          <a:xfrm>
            <a:off x="5391471" y="4480614"/>
            <a:ext cx="1262658" cy="141839"/>
          </a:xfrm>
          <a:prstGeom prst="rect">
            <a:avLst/>
          </a:prstGeom>
          <a:solidFill>
            <a:srgbClr val="2C97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3" name="Rectangle 32"/>
          <p:cNvSpPr/>
          <p:nvPr/>
        </p:nvSpPr>
        <p:spPr>
          <a:xfrm>
            <a:off x="6918164" y="4480614"/>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4" name="Rectangle 33"/>
          <p:cNvSpPr/>
          <p:nvPr/>
        </p:nvSpPr>
        <p:spPr>
          <a:xfrm>
            <a:off x="6918164" y="4247259"/>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8" name="TextBox 37"/>
          <p:cNvSpPr txBox="1"/>
          <p:nvPr/>
        </p:nvSpPr>
        <p:spPr>
          <a:xfrm>
            <a:off x="5389747" y="4247258"/>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1 hour</a:t>
            </a:r>
          </a:p>
        </p:txBody>
      </p:sp>
      <p:sp>
        <p:nvSpPr>
          <p:cNvPr id="39" name="TextBox 38"/>
          <p:cNvSpPr txBox="1"/>
          <p:nvPr/>
        </p:nvSpPr>
        <p:spPr>
          <a:xfrm>
            <a:off x="6918164" y="3762007"/>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60%</a:t>
            </a:r>
          </a:p>
        </p:txBody>
      </p:sp>
      <p:sp>
        <p:nvSpPr>
          <p:cNvPr id="42" name="Rectangle 41"/>
          <p:cNvSpPr/>
          <p:nvPr/>
        </p:nvSpPr>
        <p:spPr>
          <a:xfrm>
            <a:off x="6918164" y="3998872"/>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Tree>
    <p:extLst>
      <p:ext uri="{BB962C8B-B14F-4D97-AF65-F5344CB8AC3E}">
        <p14:creationId xmlns:p14="http://schemas.microsoft.com/office/powerpoint/2010/main" val="508514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13" name="TextBox 12"/>
          <p:cNvSpPr txBox="1"/>
          <p:nvPr/>
        </p:nvSpPr>
        <p:spPr>
          <a:xfrm>
            <a:off x="1204287" y="1024538"/>
            <a:ext cx="7865206" cy="993848"/>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5397" b="1" dirty="0">
                <a:solidFill>
                  <a:srgbClr val="FFFFFF"/>
                </a:solidFill>
              </a:rPr>
              <a:t>Step 3:  </a:t>
            </a:r>
          </a:p>
          <a:p>
            <a:pPr>
              <a:lnSpc>
                <a:spcPct val="85000"/>
              </a:lnSpc>
              <a:spcAft>
                <a:spcPts val="450"/>
              </a:spcAft>
              <a:buClr>
                <a:srgbClr val="FFD200"/>
              </a:buClr>
              <a:buSzPct val="70000"/>
            </a:pPr>
            <a:r>
              <a:rPr lang="en-GB" sz="1499" dirty="0">
                <a:solidFill>
                  <a:srgbClr val="FFFFFF"/>
                </a:solidFill>
              </a:rPr>
              <a:t>Logistic regression on past timeliness</a:t>
            </a:r>
          </a:p>
        </p:txBody>
      </p:sp>
      <p:sp>
        <p:nvSpPr>
          <p:cNvPr id="30" name="Rectangle 29"/>
          <p:cNvSpPr/>
          <p:nvPr/>
        </p:nvSpPr>
        <p:spPr>
          <a:xfrm>
            <a:off x="5389747"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build effort</a:t>
            </a:r>
          </a:p>
        </p:txBody>
      </p:sp>
      <p:sp>
        <p:nvSpPr>
          <p:cNvPr id="31" name="Rectangle 30"/>
          <p:cNvSpPr/>
          <p:nvPr/>
        </p:nvSpPr>
        <p:spPr>
          <a:xfrm>
            <a:off x="6918164"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accuracy</a:t>
            </a:r>
          </a:p>
        </p:txBody>
      </p:sp>
      <p:sp>
        <p:nvSpPr>
          <p:cNvPr id="32" name="Rectangle 31"/>
          <p:cNvSpPr/>
          <p:nvPr/>
        </p:nvSpPr>
        <p:spPr>
          <a:xfrm>
            <a:off x="5391471" y="4480614"/>
            <a:ext cx="1262658" cy="141839"/>
          </a:xfrm>
          <a:prstGeom prst="rect">
            <a:avLst/>
          </a:prstGeom>
          <a:solidFill>
            <a:srgbClr val="2C97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3" name="Rectangle 32"/>
          <p:cNvSpPr/>
          <p:nvPr/>
        </p:nvSpPr>
        <p:spPr>
          <a:xfrm>
            <a:off x="6918164" y="4480614"/>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4" name="Rectangle 33"/>
          <p:cNvSpPr/>
          <p:nvPr/>
        </p:nvSpPr>
        <p:spPr>
          <a:xfrm>
            <a:off x="6918164" y="4247259"/>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5" name="Rectangle 34"/>
          <p:cNvSpPr/>
          <p:nvPr/>
        </p:nvSpPr>
        <p:spPr>
          <a:xfrm>
            <a:off x="6918164" y="4009156"/>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6" name="Rectangle 35"/>
          <p:cNvSpPr/>
          <p:nvPr/>
        </p:nvSpPr>
        <p:spPr>
          <a:xfrm>
            <a:off x="6918162" y="3771053"/>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8" name="TextBox 37"/>
          <p:cNvSpPr txBox="1"/>
          <p:nvPr/>
        </p:nvSpPr>
        <p:spPr>
          <a:xfrm>
            <a:off x="5391471" y="4050904"/>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1 day</a:t>
            </a:r>
          </a:p>
        </p:txBody>
      </p:sp>
      <p:sp>
        <p:nvSpPr>
          <p:cNvPr id="39" name="TextBox 38"/>
          <p:cNvSpPr txBox="1"/>
          <p:nvPr/>
        </p:nvSpPr>
        <p:spPr>
          <a:xfrm>
            <a:off x="6918162" y="3533742"/>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75%</a:t>
            </a:r>
          </a:p>
        </p:txBody>
      </p:sp>
      <p:pic>
        <p:nvPicPr>
          <p:cNvPr id="44" name="Picture 43"/>
          <p:cNvPicPr>
            <a:picLocks noChangeAspect="1"/>
          </p:cNvPicPr>
          <p:nvPr/>
        </p:nvPicPr>
        <p:blipFill>
          <a:blip r:embed="rId3"/>
          <a:stretch>
            <a:fillRect/>
          </a:stretch>
        </p:blipFill>
        <p:spPr>
          <a:xfrm>
            <a:off x="1022020" y="2178275"/>
            <a:ext cx="3393674" cy="3267078"/>
          </a:xfrm>
          <a:prstGeom prst="rect">
            <a:avLst/>
          </a:prstGeom>
        </p:spPr>
      </p:pic>
      <p:sp>
        <p:nvSpPr>
          <p:cNvPr id="45" name="TextBox 44"/>
          <p:cNvSpPr txBox="1"/>
          <p:nvPr/>
        </p:nvSpPr>
        <p:spPr>
          <a:xfrm>
            <a:off x="2002553" y="5193166"/>
            <a:ext cx="1561751" cy="440146"/>
          </a:xfrm>
          <a:prstGeom prst="snipRoundRect">
            <a:avLst/>
          </a:prstGeom>
          <a:solidFill>
            <a:schemeClr val="bg2"/>
          </a:solidFill>
        </p:spPr>
        <p:txBody>
          <a:bodyPr wrap="square" lIns="0" tIns="27418" rIns="0" bIns="0" rtlCol="0">
            <a:spAutoFit/>
          </a:bodyPr>
          <a:lstStyle/>
          <a:p>
            <a:pPr marL="267310" indent="-267310">
              <a:lnSpc>
                <a:spcPct val="85000"/>
              </a:lnSpc>
              <a:spcAft>
                <a:spcPts val="450"/>
              </a:spcAft>
              <a:buClr>
                <a:srgbClr val="FFD200"/>
              </a:buClr>
              <a:buSzPct val="70000"/>
              <a:buFont typeface="Arial" pitchFamily="34" charset="0"/>
              <a:buChar char="►"/>
            </a:pPr>
            <a:r>
              <a:rPr lang="en-GB" sz="1499" b="1" dirty="0">
                <a:solidFill>
                  <a:srgbClr val="333333"/>
                </a:solidFill>
              </a:rPr>
              <a:t>Risk of late payment</a:t>
            </a:r>
          </a:p>
        </p:txBody>
      </p:sp>
      <p:sp>
        <p:nvSpPr>
          <p:cNvPr id="46" name="TextBox 45"/>
          <p:cNvSpPr txBox="1"/>
          <p:nvPr/>
        </p:nvSpPr>
        <p:spPr>
          <a:xfrm rot="16200000">
            <a:off x="194849" y="3468129"/>
            <a:ext cx="1412210" cy="440146"/>
          </a:xfrm>
          <a:prstGeom prst="snipRoundRect">
            <a:avLst/>
          </a:prstGeom>
          <a:solidFill>
            <a:schemeClr val="bg2"/>
          </a:solidFill>
        </p:spPr>
        <p:txBody>
          <a:bodyPr wrap="square" lIns="0" tIns="27418" rIns="0" bIns="0" rtlCol="0">
            <a:spAutoFit/>
          </a:bodyPr>
          <a:lstStyle/>
          <a:p>
            <a:pPr marL="267310" indent="-267310">
              <a:lnSpc>
                <a:spcPct val="85000"/>
              </a:lnSpc>
              <a:spcAft>
                <a:spcPts val="450"/>
              </a:spcAft>
              <a:buClr>
                <a:srgbClr val="FFD200"/>
              </a:buClr>
              <a:buSzPct val="70000"/>
              <a:buFont typeface="Arial" pitchFamily="34" charset="0"/>
              <a:buChar char="►"/>
            </a:pPr>
            <a:r>
              <a:rPr lang="en-GB" sz="1499" b="1" dirty="0">
                <a:solidFill>
                  <a:srgbClr val="333333"/>
                </a:solidFill>
              </a:rPr>
              <a:t>Past late payments</a:t>
            </a:r>
          </a:p>
        </p:txBody>
      </p:sp>
      <p:sp>
        <p:nvSpPr>
          <p:cNvPr id="47" name="Rectangle 46"/>
          <p:cNvSpPr/>
          <p:nvPr/>
        </p:nvSpPr>
        <p:spPr>
          <a:xfrm>
            <a:off x="5391471" y="4252469"/>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18" name="TextBox 17"/>
          <p:cNvSpPr txBox="1"/>
          <p:nvPr/>
        </p:nvSpPr>
        <p:spPr>
          <a:xfrm>
            <a:off x="493112" y="5604453"/>
            <a:ext cx="2095289" cy="210813"/>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1400" b="1" dirty="0">
                <a:solidFill>
                  <a:srgbClr val="FFFFFF"/>
                </a:solidFill>
              </a:rPr>
              <a:t>Company C</a:t>
            </a:r>
          </a:p>
        </p:txBody>
      </p:sp>
    </p:spTree>
    <p:extLst>
      <p:ext uri="{BB962C8B-B14F-4D97-AF65-F5344CB8AC3E}">
        <p14:creationId xmlns:p14="http://schemas.microsoft.com/office/powerpoint/2010/main" val="415237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883" y="1731969"/>
            <a:ext cx="7522234" cy="2190180"/>
          </a:xfrm>
        </p:spPr>
        <p:txBody>
          <a:bodyPr/>
          <a:lstStyle/>
          <a:p>
            <a:r>
              <a:rPr lang="en-GB" dirty="0" smtClean="0"/>
              <a:t>Certified Analytics Professional</a:t>
            </a:r>
            <a:endParaRPr lang="en-GB" dirty="0"/>
          </a:p>
        </p:txBody>
      </p:sp>
      <p:pic>
        <p:nvPicPr>
          <p:cNvPr id="3" name="Picture 2"/>
          <p:cNvPicPr>
            <a:picLocks noChangeAspect="1"/>
          </p:cNvPicPr>
          <p:nvPr/>
        </p:nvPicPr>
        <p:blipFill>
          <a:blip r:embed="rId3"/>
          <a:stretch>
            <a:fillRect/>
          </a:stretch>
        </p:blipFill>
        <p:spPr>
          <a:xfrm>
            <a:off x="201283" y="4131155"/>
            <a:ext cx="1219200" cy="1495425"/>
          </a:xfrm>
          <a:prstGeom prst="rect">
            <a:avLst/>
          </a:prstGeom>
        </p:spPr>
      </p:pic>
    </p:spTree>
    <p:extLst>
      <p:ext uri="{BB962C8B-B14F-4D97-AF65-F5344CB8AC3E}">
        <p14:creationId xmlns:p14="http://schemas.microsoft.com/office/powerpoint/2010/main" val="816302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13" name="TextBox 12"/>
          <p:cNvSpPr txBox="1"/>
          <p:nvPr/>
        </p:nvSpPr>
        <p:spPr>
          <a:xfrm>
            <a:off x="1204287" y="1024538"/>
            <a:ext cx="7865206" cy="993848"/>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5397" b="1" dirty="0">
                <a:solidFill>
                  <a:srgbClr val="FFFFFF"/>
                </a:solidFill>
              </a:rPr>
              <a:t>Step 4:  </a:t>
            </a:r>
          </a:p>
          <a:p>
            <a:pPr>
              <a:lnSpc>
                <a:spcPct val="85000"/>
              </a:lnSpc>
              <a:spcAft>
                <a:spcPts val="450"/>
              </a:spcAft>
              <a:buClr>
                <a:srgbClr val="FFD200"/>
              </a:buClr>
              <a:buSzPct val="70000"/>
            </a:pPr>
            <a:r>
              <a:rPr lang="en-GB" sz="1499" dirty="0">
                <a:solidFill>
                  <a:srgbClr val="FFFFFF"/>
                </a:solidFill>
              </a:rPr>
              <a:t>Adding more variables</a:t>
            </a:r>
          </a:p>
        </p:txBody>
      </p:sp>
      <p:sp>
        <p:nvSpPr>
          <p:cNvPr id="51" name="Rectangle 50"/>
          <p:cNvSpPr/>
          <p:nvPr/>
        </p:nvSpPr>
        <p:spPr>
          <a:xfrm>
            <a:off x="5389747"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build effort</a:t>
            </a:r>
          </a:p>
        </p:txBody>
      </p:sp>
      <p:sp>
        <p:nvSpPr>
          <p:cNvPr id="52" name="Rectangle 51"/>
          <p:cNvSpPr/>
          <p:nvPr/>
        </p:nvSpPr>
        <p:spPr>
          <a:xfrm>
            <a:off x="6918164"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accuracy</a:t>
            </a:r>
          </a:p>
        </p:txBody>
      </p:sp>
      <p:sp>
        <p:nvSpPr>
          <p:cNvPr id="53" name="Rectangle 52"/>
          <p:cNvSpPr/>
          <p:nvPr/>
        </p:nvSpPr>
        <p:spPr>
          <a:xfrm>
            <a:off x="5391471" y="4480614"/>
            <a:ext cx="1262658" cy="141839"/>
          </a:xfrm>
          <a:prstGeom prst="rect">
            <a:avLst/>
          </a:prstGeom>
          <a:solidFill>
            <a:srgbClr val="2C97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4" name="Rectangle 53"/>
          <p:cNvSpPr/>
          <p:nvPr/>
        </p:nvSpPr>
        <p:spPr>
          <a:xfrm>
            <a:off x="6918164" y="4480614"/>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5" name="Rectangle 54"/>
          <p:cNvSpPr/>
          <p:nvPr/>
        </p:nvSpPr>
        <p:spPr>
          <a:xfrm>
            <a:off x="6918164" y="4247259"/>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6" name="Rectangle 55"/>
          <p:cNvSpPr/>
          <p:nvPr/>
        </p:nvSpPr>
        <p:spPr>
          <a:xfrm>
            <a:off x="6918164" y="4009156"/>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7" name="Rectangle 56"/>
          <p:cNvSpPr/>
          <p:nvPr/>
        </p:nvSpPr>
        <p:spPr>
          <a:xfrm>
            <a:off x="6918162" y="3771053"/>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8" name="TextBox 57"/>
          <p:cNvSpPr txBox="1"/>
          <p:nvPr/>
        </p:nvSpPr>
        <p:spPr>
          <a:xfrm>
            <a:off x="5391471" y="3514745"/>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2 weeks</a:t>
            </a:r>
          </a:p>
        </p:txBody>
      </p:sp>
      <p:sp>
        <p:nvSpPr>
          <p:cNvPr id="59" name="TextBox 58"/>
          <p:cNvSpPr txBox="1"/>
          <p:nvPr/>
        </p:nvSpPr>
        <p:spPr>
          <a:xfrm>
            <a:off x="6918161" y="3278473"/>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80%</a:t>
            </a:r>
          </a:p>
        </p:txBody>
      </p:sp>
      <p:sp>
        <p:nvSpPr>
          <p:cNvPr id="60" name="Rectangle 59"/>
          <p:cNvSpPr/>
          <p:nvPr/>
        </p:nvSpPr>
        <p:spPr>
          <a:xfrm>
            <a:off x="5391471" y="4252469"/>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1" name="Rectangle 60"/>
          <p:cNvSpPr/>
          <p:nvPr/>
        </p:nvSpPr>
        <p:spPr>
          <a:xfrm>
            <a:off x="5389747" y="4002604"/>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2" name="Rectangle 61"/>
          <p:cNvSpPr/>
          <p:nvPr/>
        </p:nvSpPr>
        <p:spPr>
          <a:xfrm>
            <a:off x="5389744" y="3769481"/>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6" name="Rectangle 65"/>
          <p:cNvSpPr/>
          <p:nvPr/>
        </p:nvSpPr>
        <p:spPr>
          <a:xfrm>
            <a:off x="6918162" y="3518331"/>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 name="TextBox 3"/>
          <p:cNvSpPr txBox="1"/>
          <p:nvPr/>
        </p:nvSpPr>
        <p:spPr>
          <a:xfrm>
            <a:off x="873752" y="3073097"/>
            <a:ext cx="3404618" cy="797897"/>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2699" b="1" dirty="0">
                <a:solidFill>
                  <a:srgbClr val="FFFFFF"/>
                </a:solidFill>
              </a:rPr>
              <a:t>+ 100 </a:t>
            </a:r>
          </a:p>
          <a:p>
            <a:pPr algn="ctr">
              <a:lnSpc>
                <a:spcPct val="85000"/>
              </a:lnSpc>
              <a:spcAft>
                <a:spcPts val="450"/>
              </a:spcAft>
              <a:buClr>
                <a:srgbClr val="FFD200"/>
              </a:buClr>
              <a:buSzPct val="70000"/>
            </a:pPr>
            <a:r>
              <a:rPr lang="en-GB" sz="2699" dirty="0">
                <a:solidFill>
                  <a:srgbClr val="FFFFFF"/>
                </a:solidFill>
              </a:rPr>
              <a:t>signals considered</a:t>
            </a:r>
          </a:p>
        </p:txBody>
      </p:sp>
    </p:spTree>
    <p:extLst>
      <p:ext uri="{BB962C8B-B14F-4D97-AF65-F5344CB8AC3E}">
        <p14:creationId xmlns:p14="http://schemas.microsoft.com/office/powerpoint/2010/main" val="4028677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13" name="TextBox 12"/>
          <p:cNvSpPr txBox="1"/>
          <p:nvPr/>
        </p:nvSpPr>
        <p:spPr>
          <a:xfrm>
            <a:off x="1204287" y="1024538"/>
            <a:ext cx="7865206" cy="993848"/>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5397" b="1" dirty="0">
                <a:solidFill>
                  <a:srgbClr val="FFFFFF"/>
                </a:solidFill>
              </a:rPr>
              <a:t>Step 5:  </a:t>
            </a:r>
          </a:p>
          <a:p>
            <a:pPr>
              <a:lnSpc>
                <a:spcPct val="85000"/>
              </a:lnSpc>
              <a:spcAft>
                <a:spcPts val="450"/>
              </a:spcAft>
              <a:buClr>
                <a:srgbClr val="FFD200"/>
              </a:buClr>
              <a:buSzPct val="70000"/>
            </a:pPr>
            <a:r>
              <a:rPr lang="en-GB" sz="1499" dirty="0">
                <a:solidFill>
                  <a:srgbClr val="FFFFFF"/>
                </a:solidFill>
              </a:rPr>
              <a:t>Even more variables– through external data matching</a:t>
            </a:r>
          </a:p>
        </p:txBody>
      </p:sp>
      <p:sp>
        <p:nvSpPr>
          <p:cNvPr id="51" name="Rectangle 50"/>
          <p:cNvSpPr/>
          <p:nvPr/>
        </p:nvSpPr>
        <p:spPr>
          <a:xfrm>
            <a:off x="5389747"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build effort</a:t>
            </a:r>
          </a:p>
        </p:txBody>
      </p:sp>
      <p:sp>
        <p:nvSpPr>
          <p:cNvPr id="52" name="Rectangle 51"/>
          <p:cNvSpPr/>
          <p:nvPr/>
        </p:nvSpPr>
        <p:spPr>
          <a:xfrm>
            <a:off x="6918164"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accuracy</a:t>
            </a:r>
          </a:p>
        </p:txBody>
      </p:sp>
      <p:sp>
        <p:nvSpPr>
          <p:cNvPr id="53" name="Rectangle 52"/>
          <p:cNvSpPr/>
          <p:nvPr/>
        </p:nvSpPr>
        <p:spPr>
          <a:xfrm>
            <a:off x="5391471" y="4480614"/>
            <a:ext cx="1262658" cy="141839"/>
          </a:xfrm>
          <a:prstGeom prst="rect">
            <a:avLst/>
          </a:prstGeom>
          <a:solidFill>
            <a:srgbClr val="2C97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4" name="Rectangle 53"/>
          <p:cNvSpPr/>
          <p:nvPr/>
        </p:nvSpPr>
        <p:spPr>
          <a:xfrm>
            <a:off x="6918164" y="4480614"/>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5" name="Rectangle 54"/>
          <p:cNvSpPr/>
          <p:nvPr/>
        </p:nvSpPr>
        <p:spPr>
          <a:xfrm>
            <a:off x="6918164" y="4247259"/>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6" name="Rectangle 55"/>
          <p:cNvSpPr/>
          <p:nvPr/>
        </p:nvSpPr>
        <p:spPr>
          <a:xfrm>
            <a:off x="6918164" y="4009156"/>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7" name="Rectangle 56"/>
          <p:cNvSpPr/>
          <p:nvPr/>
        </p:nvSpPr>
        <p:spPr>
          <a:xfrm>
            <a:off x="6918162" y="3771053"/>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8" name="TextBox 57"/>
          <p:cNvSpPr txBox="1"/>
          <p:nvPr/>
        </p:nvSpPr>
        <p:spPr>
          <a:xfrm>
            <a:off x="5388016" y="2816734"/>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4 weeks</a:t>
            </a:r>
          </a:p>
        </p:txBody>
      </p:sp>
      <p:sp>
        <p:nvSpPr>
          <p:cNvPr id="60" name="Rectangle 59"/>
          <p:cNvSpPr/>
          <p:nvPr/>
        </p:nvSpPr>
        <p:spPr>
          <a:xfrm>
            <a:off x="5391471" y="4252469"/>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1" name="Rectangle 60"/>
          <p:cNvSpPr/>
          <p:nvPr/>
        </p:nvSpPr>
        <p:spPr>
          <a:xfrm>
            <a:off x="5389747" y="4002604"/>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2" name="Rectangle 61"/>
          <p:cNvSpPr/>
          <p:nvPr/>
        </p:nvSpPr>
        <p:spPr>
          <a:xfrm>
            <a:off x="5389744" y="3769481"/>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pic>
        <p:nvPicPr>
          <p:cNvPr id="4" name="Picture 3"/>
          <p:cNvPicPr>
            <a:picLocks noChangeAspect="1"/>
          </p:cNvPicPr>
          <p:nvPr/>
        </p:nvPicPr>
        <p:blipFill>
          <a:blip r:embed="rId3"/>
          <a:stretch>
            <a:fillRect/>
          </a:stretch>
        </p:blipFill>
        <p:spPr>
          <a:xfrm>
            <a:off x="702368" y="2458063"/>
            <a:ext cx="4448551" cy="2519907"/>
          </a:xfrm>
          <a:prstGeom prst="rect">
            <a:avLst/>
          </a:prstGeom>
          <a:ln>
            <a:noFill/>
          </a:ln>
          <a:effectLst>
            <a:softEdge rad="112500"/>
          </a:effectLst>
        </p:spPr>
      </p:pic>
      <p:sp>
        <p:nvSpPr>
          <p:cNvPr id="36" name="TextBox 35"/>
          <p:cNvSpPr txBox="1"/>
          <p:nvPr/>
        </p:nvSpPr>
        <p:spPr>
          <a:xfrm>
            <a:off x="6918165" y="3057982"/>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85%</a:t>
            </a:r>
          </a:p>
        </p:txBody>
      </p:sp>
      <p:sp>
        <p:nvSpPr>
          <p:cNvPr id="38" name="Rectangle 37"/>
          <p:cNvSpPr/>
          <p:nvPr/>
        </p:nvSpPr>
        <p:spPr>
          <a:xfrm>
            <a:off x="6918162" y="3518331"/>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9" name="Rectangle 38"/>
          <p:cNvSpPr/>
          <p:nvPr/>
        </p:nvSpPr>
        <p:spPr>
          <a:xfrm>
            <a:off x="6918161" y="3280228"/>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6" name="Rectangle 45"/>
          <p:cNvSpPr/>
          <p:nvPr/>
        </p:nvSpPr>
        <p:spPr>
          <a:xfrm>
            <a:off x="5389744" y="3526460"/>
            <a:ext cx="1262658" cy="141839"/>
          </a:xfrm>
          <a:prstGeom prst="rect">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7" name="Rectangle 46"/>
          <p:cNvSpPr/>
          <p:nvPr/>
        </p:nvSpPr>
        <p:spPr>
          <a:xfrm>
            <a:off x="5388019" y="3276594"/>
            <a:ext cx="1262658" cy="141839"/>
          </a:xfrm>
          <a:prstGeom prst="rect">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8" name="Rectangle 47"/>
          <p:cNvSpPr/>
          <p:nvPr/>
        </p:nvSpPr>
        <p:spPr>
          <a:xfrm>
            <a:off x="5388016" y="3043471"/>
            <a:ext cx="1262658" cy="141839"/>
          </a:xfrm>
          <a:prstGeom prst="rect">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Tree>
    <p:extLst>
      <p:ext uri="{BB962C8B-B14F-4D97-AF65-F5344CB8AC3E}">
        <p14:creationId xmlns:p14="http://schemas.microsoft.com/office/powerpoint/2010/main" val="19844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13" name="TextBox 12"/>
          <p:cNvSpPr txBox="1"/>
          <p:nvPr/>
        </p:nvSpPr>
        <p:spPr>
          <a:xfrm>
            <a:off x="1204287" y="1024538"/>
            <a:ext cx="7865206" cy="993848"/>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5397" b="1" dirty="0">
                <a:solidFill>
                  <a:srgbClr val="FFFFFF"/>
                </a:solidFill>
              </a:rPr>
              <a:t>Step 6:  </a:t>
            </a:r>
          </a:p>
          <a:p>
            <a:pPr>
              <a:lnSpc>
                <a:spcPct val="85000"/>
              </a:lnSpc>
              <a:spcAft>
                <a:spcPts val="450"/>
              </a:spcAft>
              <a:buClr>
                <a:srgbClr val="FFD200"/>
              </a:buClr>
              <a:buSzPct val="70000"/>
            </a:pPr>
            <a:r>
              <a:rPr lang="en-GB" sz="1499" dirty="0">
                <a:solidFill>
                  <a:srgbClr val="FFFFFF"/>
                </a:solidFill>
              </a:rPr>
              <a:t>Adding unstructured data</a:t>
            </a:r>
          </a:p>
        </p:txBody>
      </p:sp>
      <p:sp>
        <p:nvSpPr>
          <p:cNvPr id="51" name="Rectangle 50"/>
          <p:cNvSpPr/>
          <p:nvPr/>
        </p:nvSpPr>
        <p:spPr>
          <a:xfrm>
            <a:off x="5389747"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build effort</a:t>
            </a:r>
          </a:p>
        </p:txBody>
      </p:sp>
      <p:sp>
        <p:nvSpPr>
          <p:cNvPr id="52" name="Rectangle 51"/>
          <p:cNvSpPr/>
          <p:nvPr/>
        </p:nvSpPr>
        <p:spPr>
          <a:xfrm>
            <a:off x="6918164"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accuracy</a:t>
            </a:r>
          </a:p>
        </p:txBody>
      </p:sp>
      <p:sp>
        <p:nvSpPr>
          <p:cNvPr id="53" name="Rectangle 52"/>
          <p:cNvSpPr/>
          <p:nvPr/>
        </p:nvSpPr>
        <p:spPr>
          <a:xfrm>
            <a:off x="5391471" y="4480614"/>
            <a:ext cx="1262658" cy="141839"/>
          </a:xfrm>
          <a:prstGeom prst="rect">
            <a:avLst/>
          </a:prstGeom>
          <a:solidFill>
            <a:srgbClr val="2C97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4" name="Rectangle 53"/>
          <p:cNvSpPr/>
          <p:nvPr/>
        </p:nvSpPr>
        <p:spPr>
          <a:xfrm>
            <a:off x="6918164" y="4480614"/>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5" name="Rectangle 54"/>
          <p:cNvSpPr/>
          <p:nvPr/>
        </p:nvSpPr>
        <p:spPr>
          <a:xfrm>
            <a:off x="6918164" y="4247259"/>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6" name="Rectangle 55"/>
          <p:cNvSpPr/>
          <p:nvPr/>
        </p:nvSpPr>
        <p:spPr>
          <a:xfrm>
            <a:off x="6918164" y="4009156"/>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7" name="Rectangle 56"/>
          <p:cNvSpPr/>
          <p:nvPr/>
        </p:nvSpPr>
        <p:spPr>
          <a:xfrm>
            <a:off x="6918162" y="3771053"/>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0" name="Rectangle 59"/>
          <p:cNvSpPr/>
          <p:nvPr/>
        </p:nvSpPr>
        <p:spPr>
          <a:xfrm>
            <a:off x="5391471" y="4252469"/>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1" name="Rectangle 60"/>
          <p:cNvSpPr/>
          <p:nvPr/>
        </p:nvSpPr>
        <p:spPr>
          <a:xfrm>
            <a:off x="5389747" y="4002604"/>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2" name="Rectangle 61"/>
          <p:cNvSpPr/>
          <p:nvPr/>
        </p:nvSpPr>
        <p:spPr>
          <a:xfrm>
            <a:off x="5389744" y="3769481"/>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pic>
        <p:nvPicPr>
          <p:cNvPr id="5" name="Picture 4"/>
          <p:cNvPicPr>
            <a:picLocks noChangeAspect="1"/>
          </p:cNvPicPr>
          <p:nvPr/>
        </p:nvPicPr>
        <p:blipFill>
          <a:blip r:embed="rId3"/>
          <a:stretch>
            <a:fillRect/>
          </a:stretch>
        </p:blipFill>
        <p:spPr>
          <a:xfrm>
            <a:off x="551978" y="2307753"/>
            <a:ext cx="4374584" cy="2905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ectangle 23"/>
          <p:cNvSpPr/>
          <p:nvPr/>
        </p:nvSpPr>
        <p:spPr>
          <a:xfrm>
            <a:off x="6918162" y="3518331"/>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25" name="Rectangle 24"/>
          <p:cNvSpPr/>
          <p:nvPr/>
        </p:nvSpPr>
        <p:spPr>
          <a:xfrm>
            <a:off x="6918161" y="3280228"/>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26" name="Rectangle 25"/>
          <p:cNvSpPr/>
          <p:nvPr/>
        </p:nvSpPr>
        <p:spPr>
          <a:xfrm>
            <a:off x="6918165" y="3055319"/>
            <a:ext cx="1262658" cy="141839"/>
          </a:xfrm>
          <a:prstGeom prst="rect">
            <a:avLst/>
          </a:prstGeom>
          <a:solidFill>
            <a:srgbClr val="92D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27" name="Rectangle 26"/>
          <p:cNvSpPr/>
          <p:nvPr/>
        </p:nvSpPr>
        <p:spPr>
          <a:xfrm>
            <a:off x="5389744" y="3526460"/>
            <a:ext cx="1262658" cy="141839"/>
          </a:xfrm>
          <a:prstGeom prst="rect">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28" name="Rectangle 27"/>
          <p:cNvSpPr/>
          <p:nvPr/>
        </p:nvSpPr>
        <p:spPr>
          <a:xfrm>
            <a:off x="5388019" y="3276594"/>
            <a:ext cx="1262658" cy="141839"/>
          </a:xfrm>
          <a:prstGeom prst="rect">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29" name="Rectangle 28"/>
          <p:cNvSpPr/>
          <p:nvPr/>
        </p:nvSpPr>
        <p:spPr>
          <a:xfrm>
            <a:off x="5388016" y="3043471"/>
            <a:ext cx="1262658" cy="141839"/>
          </a:xfrm>
          <a:prstGeom prst="rect">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0" name="Rectangle 29"/>
          <p:cNvSpPr/>
          <p:nvPr/>
        </p:nvSpPr>
        <p:spPr>
          <a:xfrm>
            <a:off x="6921616" y="2816519"/>
            <a:ext cx="1262658" cy="141839"/>
          </a:xfrm>
          <a:prstGeom prst="rect">
            <a:avLst/>
          </a:prstGeom>
          <a:solidFill>
            <a:srgbClr val="92D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1" name="Rectangle 30"/>
          <p:cNvSpPr/>
          <p:nvPr/>
        </p:nvSpPr>
        <p:spPr>
          <a:xfrm>
            <a:off x="6921620" y="2591609"/>
            <a:ext cx="1262658" cy="141839"/>
          </a:xfrm>
          <a:prstGeom prst="rect">
            <a:avLst/>
          </a:prstGeom>
          <a:solidFill>
            <a:srgbClr val="92D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2" name="Rectangle 31"/>
          <p:cNvSpPr/>
          <p:nvPr/>
        </p:nvSpPr>
        <p:spPr>
          <a:xfrm>
            <a:off x="5391474" y="2812885"/>
            <a:ext cx="1262658" cy="141839"/>
          </a:xfrm>
          <a:prstGeom prst="rect">
            <a:avLst/>
          </a:prstGeom>
          <a:solidFill>
            <a:srgbClr val="F04C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3" name="Rectangle 32"/>
          <p:cNvSpPr/>
          <p:nvPr/>
        </p:nvSpPr>
        <p:spPr>
          <a:xfrm>
            <a:off x="5391471" y="2579762"/>
            <a:ext cx="1262658" cy="141839"/>
          </a:xfrm>
          <a:prstGeom prst="rect">
            <a:avLst/>
          </a:prstGeom>
          <a:solidFill>
            <a:srgbClr val="F04C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4" name="TextBox 33"/>
          <p:cNvSpPr txBox="1"/>
          <p:nvPr/>
        </p:nvSpPr>
        <p:spPr>
          <a:xfrm>
            <a:off x="5391474" y="2311177"/>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6 weeks</a:t>
            </a:r>
          </a:p>
        </p:txBody>
      </p:sp>
      <p:sp>
        <p:nvSpPr>
          <p:cNvPr id="35" name="TextBox 34"/>
          <p:cNvSpPr txBox="1"/>
          <p:nvPr/>
        </p:nvSpPr>
        <p:spPr>
          <a:xfrm>
            <a:off x="6921622" y="2307754"/>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88%</a:t>
            </a:r>
          </a:p>
        </p:txBody>
      </p:sp>
    </p:spTree>
    <p:extLst>
      <p:ext uri="{BB962C8B-B14F-4D97-AF65-F5344CB8AC3E}">
        <p14:creationId xmlns:p14="http://schemas.microsoft.com/office/powerpoint/2010/main" val="3720556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13" name="TextBox 12"/>
          <p:cNvSpPr txBox="1"/>
          <p:nvPr/>
        </p:nvSpPr>
        <p:spPr>
          <a:xfrm>
            <a:off x="1204287" y="1024538"/>
            <a:ext cx="7865206" cy="993848"/>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5397" b="1" dirty="0">
                <a:solidFill>
                  <a:srgbClr val="FFFFFF"/>
                </a:solidFill>
              </a:rPr>
              <a:t>Step 7:  </a:t>
            </a:r>
          </a:p>
          <a:p>
            <a:pPr>
              <a:lnSpc>
                <a:spcPct val="85000"/>
              </a:lnSpc>
              <a:spcAft>
                <a:spcPts val="450"/>
              </a:spcAft>
              <a:buClr>
                <a:srgbClr val="FFD200"/>
              </a:buClr>
              <a:buSzPct val="70000"/>
            </a:pPr>
            <a:r>
              <a:rPr lang="en-GB" sz="1499" dirty="0">
                <a:solidFill>
                  <a:srgbClr val="FFFFFF"/>
                </a:solidFill>
              </a:rPr>
              <a:t>Different ML methods</a:t>
            </a:r>
          </a:p>
        </p:txBody>
      </p:sp>
      <p:pic>
        <p:nvPicPr>
          <p:cNvPr id="21" name="Picture 20"/>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8115" y="2000607"/>
            <a:ext cx="4400570" cy="2226912"/>
          </a:xfrm>
          <a:prstGeom prst="rect">
            <a:avLst/>
          </a:prstGeom>
          <a:ln>
            <a:noFill/>
          </a:ln>
          <a:effectLst>
            <a:softEdge rad="112500"/>
          </a:effectLst>
        </p:spPr>
      </p:pic>
      <p:sp>
        <p:nvSpPr>
          <p:cNvPr id="22" name="Rectangle 21"/>
          <p:cNvSpPr/>
          <p:nvPr/>
        </p:nvSpPr>
        <p:spPr>
          <a:xfrm>
            <a:off x="5389747"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build effort</a:t>
            </a:r>
          </a:p>
        </p:txBody>
      </p:sp>
      <p:sp>
        <p:nvSpPr>
          <p:cNvPr id="23" name="Rectangle 22"/>
          <p:cNvSpPr/>
          <p:nvPr/>
        </p:nvSpPr>
        <p:spPr>
          <a:xfrm>
            <a:off x="6918164" y="4718715"/>
            <a:ext cx="1262658" cy="411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a:solidFill>
                  <a:srgbClr val="FFFFFF"/>
                </a:solidFill>
              </a:rPr>
              <a:t>Model accuracy</a:t>
            </a:r>
          </a:p>
        </p:txBody>
      </p:sp>
      <p:sp>
        <p:nvSpPr>
          <p:cNvPr id="24" name="Rectangle 23"/>
          <p:cNvSpPr/>
          <p:nvPr/>
        </p:nvSpPr>
        <p:spPr>
          <a:xfrm>
            <a:off x="5391471" y="4480614"/>
            <a:ext cx="1262658" cy="141839"/>
          </a:xfrm>
          <a:prstGeom prst="rect">
            <a:avLst/>
          </a:prstGeom>
          <a:solidFill>
            <a:srgbClr val="2C97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25" name="Rectangle 24"/>
          <p:cNvSpPr/>
          <p:nvPr/>
        </p:nvSpPr>
        <p:spPr>
          <a:xfrm>
            <a:off x="6918164" y="4480614"/>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26" name="Rectangle 25"/>
          <p:cNvSpPr/>
          <p:nvPr/>
        </p:nvSpPr>
        <p:spPr>
          <a:xfrm>
            <a:off x="6918164" y="4247259"/>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27" name="Rectangle 26"/>
          <p:cNvSpPr/>
          <p:nvPr/>
        </p:nvSpPr>
        <p:spPr>
          <a:xfrm>
            <a:off x="6918164" y="4009156"/>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28" name="Rectangle 27"/>
          <p:cNvSpPr/>
          <p:nvPr/>
        </p:nvSpPr>
        <p:spPr>
          <a:xfrm>
            <a:off x="6918162" y="3771053"/>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1" name="Rectangle 30"/>
          <p:cNvSpPr/>
          <p:nvPr/>
        </p:nvSpPr>
        <p:spPr>
          <a:xfrm>
            <a:off x="5391471" y="4252469"/>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2" name="Rectangle 31"/>
          <p:cNvSpPr/>
          <p:nvPr/>
        </p:nvSpPr>
        <p:spPr>
          <a:xfrm>
            <a:off x="5389747" y="4002604"/>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33" name="Rectangle 32"/>
          <p:cNvSpPr/>
          <p:nvPr/>
        </p:nvSpPr>
        <p:spPr>
          <a:xfrm>
            <a:off x="5389744" y="3769481"/>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 name="TextBox 3"/>
          <p:cNvSpPr txBox="1"/>
          <p:nvPr/>
        </p:nvSpPr>
        <p:spPr>
          <a:xfrm>
            <a:off x="457174" y="4381586"/>
            <a:ext cx="2705696" cy="1290083"/>
          </a:xfrm>
          <a:prstGeom prst="rect">
            <a:avLst/>
          </a:prstGeom>
          <a:noFill/>
        </p:spPr>
        <p:txBody>
          <a:bodyPr wrap="square" lIns="0" tIns="27418" rIns="0" bIns="0" rtlCol="0">
            <a:spAutoFit/>
          </a:bodyPr>
          <a:lstStyle/>
          <a:p>
            <a:pPr marL="267310" indent="-267310">
              <a:lnSpc>
                <a:spcPct val="85000"/>
              </a:lnSpc>
              <a:spcAft>
                <a:spcPts val="450"/>
              </a:spcAft>
              <a:buClr>
                <a:srgbClr val="FFD200"/>
              </a:buClr>
              <a:buSzPct val="70000"/>
              <a:buFont typeface="Arial" pitchFamily="34" charset="0"/>
              <a:buChar char="►"/>
            </a:pPr>
            <a:r>
              <a:rPr lang="en-GB" sz="1200" dirty="0">
                <a:solidFill>
                  <a:srgbClr val="FFFFFF"/>
                </a:solidFill>
              </a:rPr>
              <a:t>Decision Trees</a:t>
            </a:r>
          </a:p>
          <a:p>
            <a:pPr marL="267310" indent="-267310">
              <a:lnSpc>
                <a:spcPct val="85000"/>
              </a:lnSpc>
              <a:spcAft>
                <a:spcPts val="450"/>
              </a:spcAft>
              <a:buClr>
                <a:srgbClr val="FFD200"/>
              </a:buClr>
              <a:buSzPct val="70000"/>
              <a:buFont typeface="Arial" pitchFamily="34" charset="0"/>
              <a:buChar char="►"/>
            </a:pPr>
            <a:r>
              <a:rPr lang="en-GB" sz="1200" dirty="0">
                <a:solidFill>
                  <a:srgbClr val="FFFFFF"/>
                </a:solidFill>
              </a:rPr>
              <a:t>Support Vector Machine (SVM)</a:t>
            </a:r>
          </a:p>
          <a:p>
            <a:pPr marL="267310" indent="-267310">
              <a:lnSpc>
                <a:spcPct val="85000"/>
              </a:lnSpc>
              <a:spcAft>
                <a:spcPts val="450"/>
              </a:spcAft>
              <a:buClr>
                <a:srgbClr val="FFD200"/>
              </a:buClr>
              <a:buSzPct val="70000"/>
              <a:buFont typeface="Arial" pitchFamily="34" charset="0"/>
              <a:buChar char="►"/>
            </a:pPr>
            <a:r>
              <a:rPr lang="en-GB" sz="1200" dirty="0">
                <a:solidFill>
                  <a:srgbClr val="FFFFFF"/>
                </a:solidFill>
              </a:rPr>
              <a:t>Random Forest</a:t>
            </a:r>
          </a:p>
          <a:p>
            <a:pPr marL="267310" indent="-267310">
              <a:lnSpc>
                <a:spcPct val="85000"/>
              </a:lnSpc>
              <a:spcAft>
                <a:spcPts val="450"/>
              </a:spcAft>
              <a:buClr>
                <a:srgbClr val="FFD200"/>
              </a:buClr>
              <a:buSzPct val="70000"/>
              <a:buFont typeface="Arial" pitchFamily="34" charset="0"/>
              <a:buChar char="►"/>
            </a:pPr>
            <a:r>
              <a:rPr lang="en-GB" sz="1200" dirty="0">
                <a:solidFill>
                  <a:srgbClr val="FFFFFF"/>
                </a:solidFill>
              </a:rPr>
              <a:t>Ranger Random Forest</a:t>
            </a:r>
          </a:p>
          <a:p>
            <a:pPr marL="267310" indent="-267310">
              <a:lnSpc>
                <a:spcPct val="85000"/>
              </a:lnSpc>
              <a:spcAft>
                <a:spcPts val="450"/>
              </a:spcAft>
              <a:buClr>
                <a:srgbClr val="FFD200"/>
              </a:buClr>
              <a:buSzPct val="70000"/>
              <a:buFont typeface="Arial" pitchFamily="34" charset="0"/>
              <a:buChar char="►"/>
            </a:pPr>
            <a:r>
              <a:rPr lang="en-GB" sz="1200" dirty="0">
                <a:solidFill>
                  <a:srgbClr val="FFFFFF"/>
                </a:solidFill>
              </a:rPr>
              <a:t>Gradient Boosting Machine</a:t>
            </a:r>
          </a:p>
          <a:p>
            <a:pPr marL="267310" indent="-267310">
              <a:lnSpc>
                <a:spcPct val="85000"/>
              </a:lnSpc>
              <a:spcAft>
                <a:spcPts val="450"/>
              </a:spcAft>
              <a:buClr>
                <a:srgbClr val="FFD200"/>
              </a:buClr>
              <a:buSzPct val="70000"/>
              <a:buFont typeface="Arial" pitchFamily="34" charset="0"/>
              <a:buChar char="►"/>
            </a:pPr>
            <a:r>
              <a:rPr lang="en-GB" sz="1200" dirty="0">
                <a:solidFill>
                  <a:srgbClr val="FFFFFF"/>
                </a:solidFill>
              </a:rPr>
              <a:t>Extreme Gradient Boosting</a:t>
            </a:r>
          </a:p>
        </p:txBody>
      </p:sp>
      <p:sp>
        <p:nvSpPr>
          <p:cNvPr id="42" name="Rectangle 41"/>
          <p:cNvSpPr/>
          <p:nvPr/>
        </p:nvSpPr>
        <p:spPr>
          <a:xfrm>
            <a:off x="6918162" y="3518331"/>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3" name="Rectangle 42"/>
          <p:cNvSpPr/>
          <p:nvPr/>
        </p:nvSpPr>
        <p:spPr>
          <a:xfrm>
            <a:off x="6918161" y="3280228"/>
            <a:ext cx="1262658" cy="141839"/>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4" name="Rectangle 43"/>
          <p:cNvSpPr/>
          <p:nvPr/>
        </p:nvSpPr>
        <p:spPr>
          <a:xfrm>
            <a:off x="6918165" y="3055319"/>
            <a:ext cx="1262658" cy="141839"/>
          </a:xfrm>
          <a:prstGeom prst="rect">
            <a:avLst/>
          </a:prstGeom>
          <a:solidFill>
            <a:srgbClr val="92D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5" name="Rectangle 44"/>
          <p:cNvSpPr/>
          <p:nvPr/>
        </p:nvSpPr>
        <p:spPr>
          <a:xfrm>
            <a:off x="5389744" y="3526460"/>
            <a:ext cx="1262658" cy="141839"/>
          </a:xfrm>
          <a:prstGeom prst="rect">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6" name="Rectangle 45"/>
          <p:cNvSpPr/>
          <p:nvPr/>
        </p:nvSpPr>
        <p:spPr>
          <a:xfrm>
            <a:off x="5388019" y="3276594"/>
            <a:ext cx="1262658" cy="141839"/>
          </a:xfrm>
          <a:prstGeom prst="rect">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7" name="Rectangle 46"/>
          <p:cNvSpPr/>
          <p:nvPr/>
        </p:nvSpPr>
        <p:spPr>
          <a:xfrm>
            <a:off x="5388016" y="3043471"/>
            <a:ext cx="1262658" cy="141839"/>
          </a:xfrm>
          <a:prstGeom prst="rect">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8" name="Rectangle 47"/>
          <p:cNvSpPr/>
          <p:nvPr/>
        </p:nvSpPr>
        <p:spPr>
          <a:xfrm>
            <a:off x="6921616" y="2816519"/>
            <a:ext cx="1262658" cy="141839"/>
          </a:xfrm>
          <a:prstGeom prst="rect">
            <a:avLst/>
          </a:prstGeom>
          <a:solidFill>
            <a:srgbClr val="92D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49" name="Rectangle 48"/>
          <p:cNvSpPr/>
          <p:nvPr/>
        </p:nvSpPr>
        <p:spPr>
          <a:xfrm>
            <a:off x="6921620" y="2591609"/>
            <a:ext cx="1262658" cy="141839"/>
          </a:xfrm>
          <a:prstGeom prst="rect">
            <a:avLst/>
          </a:prstGeom>
          <a:solidFill>
            <a:srgbClr val="92D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50" name="Rectangle 49"/>
          <p:cNvSpPr/>
          <p:nvPr/>
        </p:nvSpPr>
        <p:spPr>
          <a:xfrm>
            <a:off x="5391474" y="2812885"/>
            <a:ext cx="1262658" cy="141839"/>
          </a:xfrm>
          <a:prstGeom prst="rect">
            <a:avLst/>
          </a:prstGeom>
          <a:solidFill>
            <a:srgbClr val="F04C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6" name="Rectangle 65"/>
          <p:cNvSpPr/>
          <p:nvPr/>
        </p:nvSpPr>
        <p:spPr>
          <a:xfrm>
            <a:off x="5391471" y="2579762"/>
            <a:ext cx="1262658" cy="141839"/>
          </a:xfrm>
          <a:prstGeom prst="rect">
            <a:avLst/>
          </a:prstGeom>
          <a:solidFill>
            <a:srgbClr val="F04C3E"/>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68" name="TextBox 67"/>
          <p:cNvSpPr txBox="1"/>
          <p:nvPr/>
        </p:nvSpPr>
        <p:spPr>
          <a:xfrm>
            <a:off x="6918161" y="2093851"/>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90%</a:t>
            </a:r>
          </a:p>
        </p:txBody>
      </p:sp>
      <p:sp>
        <p:nvSpPr>
          <p:cNvPr id="69" name="Rectangle 68"/>
          <p:cNvSpPr/>
          <p:nvPr/>
        </p:nvSpPr>
        <p:spPr>
          <a:xfrm>
            <a:off x="5393201" y="2343717"/>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70" name="Rectangle 69"/>
          <p:cNvSpPr/>
          <p:nvPr/>
        </p:nvSpPr>
        <p:spPr>
          <a:xfrm>
            <a:off x="5391474" y="2093852"/>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71" name="Rectangle 70"/>
          <p:cNvSpPr/>
          <p:nvPr/>
        </p:nvSpPr>
        <p:spPr>
          <a:xfrm>
            <a:off x="5391474" y="1860729"/>
            <a:ext cx="1262658" cy="141839"/>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74" name="Rectangle 73"/>
          <p:cNvSpPr/>
          <p:nvPr/>
        </p:nvSpPr>
        <p:spPr>
          <a:xfrm>
            <a:off x="6918161" y="2344051"/>
            <a:ext cx="1262658" cy="141839"/>
          </a:xfrm>
          <a:prstGeom prst="rect">
            <a:avLst/>
          </a:prstGeom>
          <a:solidFill>
            <a:srgbClr val="95CB89"/>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750" dirty="0">
              <a:solidFill>
                <a:srgbClr val="FFFFFF"/>
              </a:solidFill>
            </a:endParaRPr>
          </a:p>
        </p:txBody>
      </p:sp>
      <p:sp>
        <p:nvSpPr>
          <p:cNvPr id="75" name="TextBox 74"/>
          <p:cNvSpPr txBox="1"/>
          <p:nvPr/>
        </p:nvSpPr>
        <p:spPr>
          <a:xfrm>
            <a:off x="5388016" y="1622096"/>
            <a:ext cx="1262658" cy="210813"/>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00" dirty="0">
                <a:solidFill>
                  <a:srgbClr val="FFFFFF"/>
                </a:solidFill>
              </a:rPr>
              <a:t>2 months</a:t>
            </a:r>
          </a:p>
        </p:txBody>
      </p:sp>
    </p:spTree>
    <p:extLst>
      <p:ext uri="{BB962C8B-B14F-4D97-AF65-F5344CB8AC3E}">
        <p14:creationId xmlns:p14="http://schemas.microsoft.com/office/powerpoint/2010/main" val="1905385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4" name="TextBox 3"/>
          <p:cNvSpPr txBox="1"/>
          <p:nvPr/>
        </p:nvSpPr>
        <p:spPr>
          <a:xfrm>
            <a:off x="2069968" y="1617238"/>
            <a:ext cx="4822124" cy="302248"/>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2099" b="1" dirty="0">
                <a:solidFill>
                  <a:srgbClr val="FFFFFF"/>
                </a:solidFill>
              </a:rPr>
              <a:t>30% uplift in model accuracy</a:t>
            </a:r>
          </a:p>
        </p:txBody>
      </p:sp>
      <p:sp>
        <p:nvSpPr>
          <p:cNvPr id="14" name="TextBox 13"/>
          <p:cNvSpPr txBox="1"/>
          <p:nvPr/>
        </p:nvSpPr>
        <p:spPr>
          <a:xfrm>
            <a:off x="3411979" y="3379285"/>
            <a:ext cx="4822124" cy="576810"/>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2099" b="1" dirty="0">
                <a:solidFill>
                  <a:srgbClr val="FFFFFF"/>
                </a:solidFill>
              </a:rPr>
              <a:t>£2.5M more high risk invoices identified</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82" y="2616611"/>
            <a:ext cx="1656879" cy="2485319"/>
          </a:xfrm>
          <a:prstGeom prst="rect">
            <a:avLst/>
          </a:prstGeom>
          <a:ln>
            <a:noFill/>
          </a:ln>
          <a:effectLst>
            <a:outerShdw blurRad="292100" dist="139700" dir="2700000" algn="tl" rotWithShape="0">
              <a:srgbClr val="333333">
                <a:alpha val="65000"/>
              </a:srgbClr>
            </a:outerShdw>
          </a:effectLst>
        </p:spPr>
      </p:pic>
      <p:sp>
        <p:nvSpPr>
          <p:cNvPr id="21" name="Down Arrow 20"/>
          <p:cNvSpPr/>
          <p:nvPr/>
        </p:nvSpPr>
        <p:spPr>
          <a:xfrm>
            <a:off x="6058878" y="2049220"/>
            <a:ext cx="234573" cy="1200316"/>
          </a:xfrm>
          <a:prstGeom prst="downArrow">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900" dirty="0">
              <a:solidFill>
                <a:srgbClr val="FFFFFF"/>
              </a:solidFill>
            </a:endParaRPr>
          </a:p>
        </p:txBody>
      </p:sp>
      <p:sp>
        <p:nvSpPr>
          <p:cNvPr id="50" name="TextBox 49"/>
          <p:cNvSpPr txBox="1"/>
          <p:nvPr/>
        </p:nvSpPr>
        <p:spPr>
          <a:xfrm>
            <a:off x="749551" y="2395880"/>
            <a:ext cx="1621711" cy="223765"/>
          </a:xfrm>
          <a:prstGeom prst="rect">
            <a:avLst/>
          </a:prstGeom>
          <a:noFill/>
        </p:spPr>
        <p:txBody>
          <a:bodyPr wrap="square" lIns="0" tIns="27418" rIns="0" bIns="0" rtlCol="0">
            <a:spAutoFit/>
          </a:bodyPr>
          <a:lstStyle/>
          <a:p>
            <a:pPr algn="ctr">
              <a:lnSpc>
                <a:spcPct val="85000"/>
              </a:lnSpc>
              <a:spcAft>
                <a:spcPts val="450"/>
              </a:spcAft>
              <a:buClr>
                <a:srgbClr val="FFD200"/>
              </a:buClr>
              <a:buSzPct val="70000"/>
            </a:pPr>
            <a:r>
              <a:rPr lang="en-GB" sz="1499" b="1" dirty="0">
                <a:solidFill>
                  <a:srgbClr val="FFFFFF"/>
                </a:solidFill>
              </a:rPr>
              <a:t>Company B</a:t>
            </a:r>
          </a:p>
        </p:txBody>
      </p:sp>
    </p:spTree>
    <p:extLst>
      <p:ext uri="{BB962C8B-B14F-4D97-AF65-F5344CB8AC3E}">
        <p14:creationId xmlns:p14="http://schemas.microsoft.com/office/powerpoint/2010/main" val="3688506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US" dirty="0" smtClean="0">
                <a:solidFill>
                  <a:srgbClr val="FFFFFF"/>
                </a:solidFill>
              </a:rPr>
              <a:t>Cash Analytics</a:t>
            </a:r>
            <a:endParaRPr lang="en-US" dirty="0">
              <a:solidFill>
                <a:srgbClr val="FFFFFF"/>
              </a:solidFill>
            </a:endParaRPr>
          </a:p>
        </p:txBody>
      </p:sp>
      <p:sp>
        <p:nvSpPr>
          <p:cNvPr id="5" name="TextBox 4"/>
          <p:cNvSpPr txBox="1"/>
          <p:nvPr/>
        </p:nvSpPr>
        <p:spPr>
          <a:xfrm>
            <a:off x="1817580" y="1768062"/>
            <a:ext cx="3840951" cy="744164"/>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1499" dirty="0">
                <a:solidFill>
                  <a:srgbClr val="FFFFFF"/>
                </a:solidFill>
              </a:rPr>
              <a:t>Share of invoices in UK  not paid on time</a:t>
            </a:r>
          </a:p>
          <a:p>
            <a:pPr marL="267310" indent="-267310">
              <a:lnSpc>
                <a:spcPct val="85000"/>
              </a:lnSpc>
              <a:spcAft>
                <a:spcPts val="450"/>
              </a:spcAft>
              <a:buClr>
                <a:srgbClr val="FFD200"/>
              </a:buClr>
              <a:buSzPct val="70000"/>
              <a:buFont typeface="Arial" pitchFamily="34" charset="0"/>
              <a:buChar char="►"/>
            </a:pPr>
            <a:endParaRPr lang="en-GB" sz="1499"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499" dirty="0">
              <a:solidFill>
                <a:srgbClr val="FFFFFF"/>
              </a:solidFill>
            </a:endParaRPr>
          </a:p>
        </p:txBody>
      </p:sp>
      <p:sp>
        <p:nvSpPr>
          <p:cNvPr id="4" name="TextBox 3"/>
          <p:cNvSpPr txBox="1"/>
          <p:nvPr/>
        </p:nvSpPr>
        <p:spPr>
          <a:xfrm>
            <a:off x="922896" y="1024537"/>
            <a:ext cx="4466202" cy="733648"/>
          </a:xfrm>
          <a:prstGeom prst="rect">
            <a:avLst/>
          </a:prstGeom>
          <a:noFill/>
        </p:spPr>
        <p:txBody>
          <a:bodyPr wrap="square" lIns="0" tIns="27418" rIns="0" bIns="0" rtlCol="0">
            <a:spAutoFit/>
          </a:bodyPr>
          <a:lstStyle/>
          <a:p>
            <a:pPr>
              <a:lnSpc>
                <a:spcPct val="85000"/>
              </a:lnSpc>
              <a:spcAft>
                <a:spcPts val="450"/>
              </a:spcAft>
              <a:buClr>
                <a:srgbClr val="FFD200"/>
              </a:buClr>
              <a:buSzPct val="70000"/>
            </a:pPr>
            <a:r>
              <a:rPr lang="en-GB" sz="5397" b="1" dirty="0">
                <a:solidFill>
                  <a:srgbClr val="FFFFFF"/>
                </a:solidFill>
              </a:rPr>
              <a:t>29%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530" y="1024538"/>
            <a:ext cx="2991256" cy="4486883"/>
          </a:xfrm>
          <a:prstGeom prst="rect">
            <a:avLst/>
          </a:prstGeom>
        </p:spPr>
      </p:pic>
      <p:sp>
        <p:nvSpPr>
          <p:cNvPr id="7" name="TextBox 6"/>
          <p:cNvSpPr txBox="1"/>
          <p:nvPr/>
        </p:nvSpPr>
        <p:spPr>
          <a:xfrm>
            <a:off x="464649" y="2623482"/>
            <a:ext cx="4521047" cy="1330607"/>
          </a:xfrm>
          <a:prstGeom prst="rect">
            <a:avLst/>
          </a:prstGeom>
          <a:noFill/>
        </p:spPr>
        <p:txBody>
          <a:bodyPr wrap="square" lIns="0" tIns="27418" rIns="0" bIns="0" rtlCol="0">
            <a:spAutoFit/>
          </a:bodyPr>
          <a:lstStyle/>
          <a:p>
            <a:pPr>
              <a:lnSpc>
                <a:spcPct val="85000"/>
              </a:lnSpc>
              <a:spcAft>
                <a:spcPts val="450"/>
              </a:spcAft>
              <a:buClr>
                <a:srgbClr val="FFD200"/>
              </a:buClr>
              <a:buSzPct val="70000"/>
            </a:pPr>
            <a:endParaRPr lang="en-GB" sz="1600" dirty="0">
              <a:solidFill>
                <a:srgbClr val="FFFFFF"/>
              </a:solidFill>
            </a:endParaRPr>
          </a:p>
          <a:p>
            <a:pPr marL="257030" indent="-257030">
              <a:lnSpc>
                <a:spcPct val="85000"/>
              </a:lnSpc>
              <a:spcAft>
                <a:spcPts val="450"/>
              </a:spcAft>
              <a:buClr>
                <a:srgbClr val="FFD200"/>
              </a:buClr>
              <a:buSzPct val="70000"/>
              <a:buFont typeface="Arial" panose="020B0604020202020204" pitchFamily="34" charset="0"/>
              <a:buChar char="•"/>
            </a:pPr>
            <a:r>
              <a:rPr lang="en-GB" sz="1600" dirty="0">
                <a:solidFill>
                  <a:srgbClr val="FFFFFF"/>
                </a:solidFill>
              </a:rPr>
              <a:t>Can we use analytics to predict which ones?</a:t>
            </a:r>
          </a:p>
          <a:p>
            <a:pPr marL="257030" indent="-257030">
              <a:lnSpc>
                <a:spcPct val="85000"/>
              </a:lnSpc>
              <a:spcAft>
                <a:spcPts val="450"/>
              </a:spcAft>
              <a:buClr>
                <a:srgbClr val="FFD200"/>
              </a:buClr>
              <a:buSzPct val="70000"/>
              <a:buFont typeface="Arial" panose="020B0604020202020204" pitchFamily="34" charset="0"/>
              <a:buChar char="•"/>
            </a:pPr>
            <a:endParaRPr lang="en-GB" sz="1600"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p:txBody>
      </p:sp>
      <p:sp>
        <p:nvSpPr>
          <p:cNvPr id="8" name="TextBox 7"/>
          <p:cNvSpPr txBox="1"/>
          <p:nvPr/>
        </p:nvSpPr>
        <p:spPr>
          <a:xfrm>
            <a:off x="464649" y="3610968"/>
            <a:ext cx="4521047" cy="1604015"/>
          </a:xfrm>
          <a:prstGeom prst="rect">
            <a:avLst/>
          </a:prstGeom>
          <a:noFill/>
        </p:spPr>
        <p:txBody>
          <a:bodyPr wrap="square" lIns="0" tIns="27418" rIns="0" bIns="0" rtlCol="0">
            <a:spAutoFit/>
          </a:bodyPr>
          <a:lstStyle/>
          <a:p>
            <a:pPr>
              <a:lnSpc>
                <a:spcPct val="85000"/>
              </a:lnSpc>
              <a:spcAft>
                <a:spcPts val="450"/>
              </a:spcAft>
              <a:buClr>
                <a:srgbClr val="FFD200"/>
              </a:buClr>
              <a:buSzPct val="70000"/>
            </a:pPr>
            <a:endParaRPr lang="en-GB" sz="1600" dirty="0">
              <a:solidFill>
                <a:srgbClr val="FFFFFF"/>
              </a:solidFill>
            </a:endParaRPr>
          </a:p>
          <a:p>
            <a:pPr marL="257030" indent="-257030">
              <a:lnSpc>
                <a:spcPct val="85000"/>
              </a:lnSpc>
              <a:spcAft>
                <a:spcPts val="450"/>
              </a:spcAft>
              <a:buClr>
                <a:srgbClr val="FFD200"/>
              </a:buClr>
              <a:buSzPct val="70000"/>
              <a:buFont typeface="Arial" panose="020B0604020202020204" pitchFamily="34" charset="0"/>
              <a:buChar char="•"/>
            </a:pPr>
            <a:r>
              <a:rPr lang="en-GB" sz="1600" dirty="0">
                <a:solidFill>
                  <a:srgbClr val="FFFFFF"/>
                </a:solidFill>
              </a:rPr>
              <a:t>And if so, what to do about them?</a:t>
            </a:r>
          </a:p>
          <a:p>
            <a:pPr>
              <a:lnSpc>
                <a:spcPct val="85000"/>
              </a:lnSpc>
              <a:spcAft>
                <a:spcPts val="450"/>
              </a:spcAft>
              <a:buClr>
                <a:srgbClr val="FFD200"/>
              </a:buClr>
              <a:buSzPct val="70000"/>
            </a:pPr>
            <a:endParaRPr lang="en-GB" sz="1600" dirty="0">
              <a:solidFill>
                <a:srgbClr val="FFFFFF"/>
              </a:solidFill>
            </a:endParaRPr>
          </a:p>
          <a:p>
            <a:pPr marL="257030" indent="-257030">
              <a:lnSpc>
                <a:spcPct val="85000"/>
              </a:lnSpc>
              <a:spcAft>
                <a:spcPts val="450"/>
              </a:spcAft>
              <a:buClr>
                <a:srgbClr val="FFD200"/>
              </a:buClr>
              <a:buSzPct val="70000"/>
              <a:buFont typeface="Arial" panose="020B0604020202020204" pitchFamily="34" charset="0"/>
              <a:buChar char="•"/>
            </a:pPr>
            <a:endParaRPr lang="en-GB" sz="1600"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a:p>
            <a:pPr marL="267310" indent="-267310">
              <a:lnSpc>
                <a:spcPct val="85000"/>
              </a:lnSpc>
              <a:spcAft>
                <a:spcPts val="450"/>
              </a:spcAft>
              <a:buClr>
                <a:srgbClr val="FFD200"/>
              </a:buClr>
              <a:buSzPct val="70000"/>
              <a:buFont typeface="Arial" pitchFamily="34" charset="0"/>
              <a:buChar char="►"/>
            </a:pPr>
            <a:endParaRPr lang="en-GB" sz="1600" dirty="0">
              <a:solidFill>
                <a:srgbClr val="FFFFFF"/>
              </a:solidFill>
            </a:endParaRPr>
          </a:p>
        </p:txBody>
      </p:sp>
      <p:sp>
        <p:nvSpPr>
          <p:cNvPr id="9" name="Oval 8"/>
          <p:cNvSpPr/>
          <p:nvPr/>
        </p:nvSpPr>
        <p:spPr>
          <a:xfrm>
            <a:off x="122659" y="3669258"/>
            <a:ext cx="4718734" cy="64936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900" dirty="0">
              <a:solidFill>
                <a:srgbClr val="FFFFFF"/>
              </a:solidFill>
            </a:endParaRPr>
          </a:p>
        </p:txBody>
      </p:sp>
    </p:spTree>
    <p:extLst>
      <p:ext uri="{BB962C8B-B14F-4D97-AF65-F5344CB8AC3E}">
        <p14:creationId xmlns:p14="http://schemas.microsoft.com/office/powerpoint/2010/main" val="177966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58" r="50289"/>
          <a:stretch/>
        </p:blipFill>
        <p:spPr bwMode="auto">
          <a:xfrm>
            <a:off x="492330" y="1533831"/>
            <a:ext cx="2716421" cy="4025141"/>
          </a:xfrm>
          <a:prstGeom prst="rect">
            <a:avLst/>
          </a:prstGeom>
          <a:noFill/>
          <a:ln>
            <a:noFill/>
          </a:ln>
          <a:effectLst>
            <a:softEdge rad="1143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3"/>
          </p:nvPr>
        </p:nvSpPr>
        <p:spPr/>
        <p:txBody>
          <a:bodyPr/>
          <a:lstStyle/>
          <a:p>
            <a:r>
              <a:rPr lang="en-GB" dirty="0" smtClean="0">
                <a:solidFill>
                  <a:srgbClr val="FFFFFF"/>
                </a:solidFill>
              </a:rPr>
              <a:t>Cash Analytics</a:t>
            </a:r>
            <a:endParaRPr lang="en-GB" dirty="0">
              <a:solidFill>
                <a:srgbClr val="FFFFFF"/>
              </a:solidFill>
            </a:endParaRPr>
          </a:p>
        </p:txBody>
      </p:sp>
      <p:pic>
        <p:nvPicPr>
          <p:cNvPr id="5" name="Demo- Tablea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938952" y="1081548"/>
            <a:ext cx="5798648" cy="4144157"/>
          </a:xfrm>
          <a:prstGeom prst="rect">
            <a:avLst/>
          </a:prstGeom>
          <a:ln w="9525" cap="flat">
            <a:solidFill>
              <a:srgbClr val="383838"/>
            </a:solidFill>
          </a:ln>
          <a:effectLst>
            <a:outerShdw blurRad="152400" dist="317500" dir="6000000" sx="105000" sy="105000" algn="tl" rotWithShape="0">
              <a:srgbClr val="000000">
                <a:alpha val="30000"/>
              </a:srgbClr>
            </a:outerShdw>
            <a:reflection blurRad="6350" stA="36000" endPos="24000" dir="5400000" sy="-100000" algn="bl" rotWithShape="0"/>
          </a:effectLst>
          <a:scene3d>
            <a:camera prst="perspectiveRight" fov="2100000">
              <a:rot lat="0" lon="893997" rev="0"/>
            </a:camera>
            <a:lightRig rig="threePt" dir="t"/>
          </a:scene3d>
          <a:sp3d extrusionH="381000" prstMaterial="matte">
            <a:extrusionClr>
              <a:srgbClr val="777777"/>
            </a:extrusionClr>
          </a:sp3d>
        </p:spPr>
      </p:pic>
    </p:spTree>
    <p:extLst>
      <p:ext uri="{BB962C8B-B14F-4D97-AF65-F5344CB8AC3E}">
        <p14:creationId xmlns:p14="http://schemas.microsoft.com/office/powerpoint/2010/main" val="34529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5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7340" y="1901067"/>
            <a:ext cx="2961937" cy="1156932"/>
            <a:chOff x="344957" y="3469588"/>
            <a:chExt cx="4006690" cy="1759672"/>
          </a:xfrm>
        </p:grpSpPr>
        <p:pic>
          <p:nvPicPr>
            <p:cNvPr id="6" name="Picture 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08" y="3519801"/>
              <a:ext cx="877165" cy="119226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V PP.emf"/>
            <p:cNvPicPr>
              <a:picLocks noChangeAspect="1"/>
            </p:cNvPicPr>
            <p:nvPr/>
          </p:nvPicPr>
          <p:blipFill rotWithShape="1">
            <a:blip r:embed="rId3" cstate="print"/>
            <a:srcRect r="61746"/>
            <a:stretch/>
          </p:blipFill>
          <p:spPr bwMode="gray">
            <a:xfrm>
              <a:off x="344957" y="3469588"/>
              <a:ext cx="4006690" cy="1129830"/>
            </a:xfrm>
            <a:prstGeom prst="rect">
              <a:avLst/>
            </a:prstGeom>
          </p:spPr>
        </p:pic>
        <p:sp>
          <p:nvSpPr>
            <p:cNvPr id="8" name="Text Box 7"/>
            <p:cNvSpPr txBox="1">
              <a:spLocks noChangeArrowheads="1"/>
            </p:cNvSpPr>
            <p:nvPr/>
          </p:nvSpPr>
          <p:spPr bwMode="auto">
            <a:xfrm>
              <a:off x="1423914" y="3523689"/>
              <a:ext cx="1881470" cy="702184"/>
            </a:xfrm>
            <a:prstGeom prst="rect">
              <a:avLst/>
            </a:prstGeom>
            <a:noFill/>
            <a:ln w="12700">
              <a:noFill/>
              <a:miter lim="800000"/>
              <a:headEnd type="none" w="sm" len="sm"/>
              <a:tailEnd type="none" w="sm" len="sm"/>
            </a:ln>
          </p:spPr>
          <p:txBody>
            <a:bodyPr lIns="0" tIns="0" rIns="0" bIns="0">
              <a:spAutoFit/>
            </a:bodyPr>
            <a:lstStyle/>
            <a:p>
              <a:pPr defTabSz="572775" fontAlgn="base">
                <a:spcBef>
                  <a:spcPct val="0"/>
                </a:spcBef>
                <a:spcAft>
                  <a:spcPct val="0"/>
                </a:spcAft>
                <a:buClr>
                  <a:srgbClr val="000000"/>
                </a:buClr>
                <a:tabLst>
                  <a:tab pos="254871" algn="l"/>
                </a:tabLst>
              </a:pPr>
              <a:r>
                <a:rPr lang="en-US" sz="1000" b="1" dirty="0">
                  <a:solidFill>
                    <a:prstClr val="black"/>
                  </a:solidFill>
                  <a:latin typeface="EYInterstate" panose="02000503020000020004" pitchFamily="2" charset="0"/>
                  <a:ea typeface="EYInterstate" panose="02000503020000020004" pitchFamily="2" charset="0"/>
                  <a:cs typeface="Times New Roman" panose="02020603050405020304" pitchFamily="18" charset="0"/>
                  <a:sym typeface="Arial Unicode MS" pitchFamily="34" charset="-128"/>
                </a:rPr>
                <a:t>Anna Kobylinska</a:t>
              </a:r>
            </a:p>
            <a:p>
              <a:pPr defTabSz="572775" fontAlgn="base">
                <a:spcBef>
                  <a:spcPct val="0"/>
                </a:spcBef>
                <a:spcAft>
                  <a:spcPct val="0"/>
                </a:spcAft>
                <a:buClr>
                  <a:srgbClr val="000000"/>
                </a:buClr>
                <a:tabLst>
                  <a:tab pos="254871" algn="l"/>
                </a:tabLst>
              </a:pPr>
              <a:r>
                <a:rPr lang="en-US" sz="1000" dirty="0">
                  <a:solidFill>
                    <a:prstClr val="black"/>
                  </a:solidFill>
                  <a:latin typeface="EYInterstate" panose="02000503020000020004" pitchFamily="2" charset="0"/>
                  <a:ea typeface="EYInterstate" pitchFamily="2" charset="0"/>
                  <a:cs typeface="Times New Roman" panose="02020603050405020304" pitchFamily="18" charset="0"/>
                  <a:sym typeface="Arial Unicode MS" pitchFamily="34" charset="-128"/>
                </a:rPr>
                <a:t>Senior Manager</a:t>
              </a:r>
            </a:p>
            <a:p>
              <a:pPr defTabSz="572775" fontAlgn="base">
                <a:spcBef>
                  <a:spcPct val="0"/>
                </a:spcBef>
                <a:spcAft>
                  <a:spcPct val="0"/>
                </a:spcAft>
                <a:buClr>
                  <a:srgbClr val="000000"/>
                </a:buClr>
                <a:tabLst>
                  <a:tab pos="254871" algn="l"/>
                </a:tabLst>
              </a:pPr>
              <a:r>
                <a:rPr lang="en-US" sz="1000" dirty="0">
                  <a:solidFill>
                    <a:prstClr val="black"/>
                  </a:solidFill>
                  <a:latin typeface="EYInterstate" panose="02000503020000020004" pitchFamily="2" charset="0"/>
                  <a:ea typeface="EYInterstate" pitchFamily="2" charset="0"/>
                  <a:cs typeface="Times New Roman" panose="02020603050405020304" pitchFamily="18" charset="0"/>
                  <a:sym typeface="Arial Unicode MS" pitchFamily="34" charset="-128"/>
                </a:rPr>
                <a:t> </a:t>
              </a:r>
            </a:p>
          </p:txBody>
        </p:sp>
        <p:sp>
          <p:nvSpPr>
            <p:cNvPr id="9" name="Rectangle 8"/>
            <p:cNvSpPr/>
            <p:nvPr/>
          </p:nvSpPr>
          <p:spPr>
            <a:xfrm>
              <a:off x="344957" y="4563950"/>
              <a:ext cx="4006690" cy="665310"/>
            </a:xfrm>
            <a:prstGeom prst="rect">
              <a:avLst/>
            </a:prstGeom>
            <a:solidFill>
              <a:schemeClr val="tx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47338" tIns="47338" rIns="47338" bIns="47338" rtlCol="0" anchor="ctr"/>
            <a:lstStyle/>
            <a:p>
              <a:pPr algn="ctr" defTabSz="601174"/>
              <a:endParaRPr lang="en-GB" sz="1000" b="1" dirty="0">
                <a:solidFill>
                  <a:srgbClr val="FFFFFF"/>
                </a:solidFill>
              </a:endParaRPr>
            </a:p>
          </p:txBody>
        </p:sp>
      </p:grpSp>
      <p:pic>
        <p:nvPicPr>
          <p:cNvPr id="12" name="Picture 11" descr="CV PP.emf"/>
          <p:cNvPicPr>
            <a:picLocks noChangeAspect="1"/>
          </p:cNvPicPr>
          <p:nvPr/>
        </p:nvPicPr>
        <p:blipFill rotWithShape="1">
          <a:blip r:embed="rId3" cstate="print"/>
          <a:srcRect r="61746"/>
          <a:stretch/>
        </p:blipFill>
        <p:spPr bwMode="gray">
          <a:xfrm>
            <a:off x="597343" y="3637658"/>
            <a:ext cx="2961937" cy="742829"/>
          </a:xfrm>
          <a:prstGeom prst="rect">
            <a:avLst/>
          </a:prstGeom>
        </p:spPr>
      </p:pic>
      <p:sp>
        <p:nvSpPr>
          <p:cNvPr id="13" name="Text Box 7"/>
          <p:cNvSpPr txBox="1">
            <a:spLocks noChangeArrowheads="1"/>
          </p:cNvSpPr>
          <p:nvPr/>
        </p:nvSpPr>
        <p:spPr bwMode="auto">
          <a:xfrm>
            <a:off x="1376283" y="3758987"/>
            <a:ext cx="1855339" cy="461665"/>
          </a:xfrm>
          <a:prstGeom prst="rect">
            <a:avLst/>
          </a:prstGeom>
          <a:noFill/>
          <a:ln w="12700">
            <a:noFill/>
            <a:miter lim="800000"/>
            <a:headEnd type="none" w="sm" len="sm"/>
            <a:tailEnd type="none" w="sm" len="sm"/>
          </a:ln>
        </p:spPr>
        <p:txBody>
          <a:bodyPr wrap="square" lIns="0" tIns="0" rIns="0" bIns="0">
            <a:spAutoFit/>
          </a:bodyPr>
          <a:lstStyle/>
          <a:p>
            <a:pPr defTabSz="572775" fontAlgn="base">
              <a:spcBef>
                <a:spcPct val="0"/>
              </a:spcBef>
              <a:spcAft>
                <a:spcPct val="0"/>
              </a:spcAft>
              <a:buClr>
                <a:srgbClr val="000000"/>
              </a:buClr>
              <a:tabLst>
                <a:tab pos="254871" algn="l"/>
              </a:tabLst>
            </a:pPr>
            <a:r>
              <a:rPr lang="en-US" sz="1000" b="1" dirty="0">
                <a:solidFill>
                  <a:prstClr val="black"/>
                </a:solidFill>
                <a:latin typeface="EYInterstate" panose="02000503020000020004" pitchFamily="2" charset="0"/>
                <a:ea typeface="EYInterstate" panose="02000503020000020004" pitchFamily="2" charset="0"/>
                <a:cs typeface="Times New Roman" panose="02020603050405020304" pitchFamily="18" charset="0"/>
                <a:sym typeface="Arial Unicode MS" pitchFamily="34" charset="-128"/>
              </a:rPr>
              <a:t>Eduardo Contreras Cortes</a:t>
            </a:r>
          </a:p>
          <a:p>
            <a:pPr defTabSz="572775" fontAlgn="base">
              <a:spcBef>
                <a:spcPct val="0"/>
              </a:spcBef>
              <a:spcAft>
                <a:spcPct val="0"/>
              </a:spcAft>
              <a:buClr>
                <a:srgbClr val="000000"/>
              </a:buClr>
              <a:tabLst>
                <a:tab pos="254871" algn="l"/>
              </a:tabLst>
            </a:pPr>
            <a:r>
              <a:rPr lang="en-US" sz="1000" dirty="0">
                <a:solidFill>
                  <a:prstClr val="black"/>
                </a:solidFill>
                <a:latin typeface="EYInterstate" panose="02000503020000020004" pitchFamily="2" charset="0"/>
                <a:ea typeface="EYInterstate" pitchFamily="2" charset="0"/>
                <a:cs typeface="Times New Roman" panose="02020603050405020304" pitchFamily="18" charset="0"/>
                <a:sym typeface="Arial Unicode MS" pitchFamily="34" charset="-128"/>
              </a:rPr>
              <a:t>Executive</a:t>
            </a:r>
          </a:p>
          <a:p>
            <a:pPr defTabSz="572775" fontAlgn="base">
              <a:spcBef>
                <a:spcPct val="0"/>
              </a:spcBef>
              <a:spcAft>
                <a:spcPct val="0"/>
              </a:spcAft>
              <a:buClr>
                <a:srgbClr val="000000"/>
              </a:buClr>
              <a:tabLst>
                <a:tab pos="254871" algn="l"/>
              </a:tabLst>
            </a:pPr>
            <a:r>
              <a:rPr lang="en-US" sz="1000" dirty="0">
                <a:solidFill>
                  <a:prstClr val="black"/>
                </a:solidFill>
                <a:latin typeface="EYInterstate" panose="02000503020000020004" pitchFamily="2" charset="0"/>
                <a:ea typeface="EYInterstate" pitchFamily="2" charset="0"/>
                <a:cs typeface="Times New Roman" panose="02020603050405020304" pitchFamily="18" charset="0"/>
                <a:sym typeface="Arial Unicode MS" pitchFamily="34" charset="-128"/>
              </a:rPr>
              <a:t> </a:t>
            </a:r>
          </a:p>
        </p:txBody>
      </p:sp>
      <p:sp>
        <p:nvSpPr>
          <p:cNvPr id="14" name="Rectangle 13"/>
          <p:cNvSpPr/>
          <p:nvPr/>
        </p:nvSpPr>
        <p:spPr>
          <a:xfrm>
            <a:off x="597343" y="4442927"/>
            <a:ext cx="2634279" cy="437421"/>
          </a:xfrm>
          <a:prstGeom prst="rect">
            <a:avLst/>
          </a:prstGeom>
          <a:solidFill>
            <a:schemeClr val="tx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47338" tIns="47338" rIns="47338" bIns="47338" rtlCol="0" anchor="ctr"/>
          <a:lstStyle/>
          <a:p>
            <a:pPr algn="ctr" defTabSz="601174"/>
            <a:endParaRPr lang="en-GB" sz="1000" b="1" dirty="0">
              <a:solidFill>
                <a:srgbClr val="FFFFFF"/>
              </a:solidFill>
            </a:endParaRPr>
          </a:p>
        </p:txBody>
      </p:sp>
      <p:pic>
        <p:nvPicPr>
          <p:cNvPr id="15" name="Picture 14" descr="CV PP.emf"/>
          <p:cNvPicPr>
            <a:picLocks noChangeAspect="1"/>
          </p:cNvPicPr>
          <p:nvPr/>
        </p:nvPicPr>
        <p:blipFill rotWithShape="1">
          <a:blip r:embed="rId3" cstate="print"/>
          <a:srcRect r="61746"/>
          <a:stretch/>
        </p:blipFill>
        <p:spPr bwMode="gray">
          <a:xfrm>
            <a:off x="597342" y="4513439"/>
            <a:ext cx="2961937" cy="742829"/>
          </a:xfrm>
          <a:prstGeom prst="rect">
            <a:avLst/>
          </a:prstGeom>
        </p:spPr>
      </p:pic>
      <p:sp>
        <p:nvSpPr>
          <p:cNvPr id="16" name="Text Box 7"/>
          <p:cNvSpPr txBox="1">
            <a:spLocks noChangeArrowheads="1"/>
          </p:cNvSpPr>
          <p:nvPr/>
        </p:nvSpPr>
        <p:spPr bwMode="auto">
          <a:xfrm>
            <a:off x="1376283" y="4583681"/>
            <a:ext cx="1237010" cy="461665"/>
          </a:xfrm>
          <a:prstGeom prst="rect">
            <a:avLst/>
          </a:prstGeom>
          <a:noFill/>
          <a:ln w="12700">
            <a:noFill/>
            <a:miter lim="800000"/>
            <a:headEnd type="none" w="sm" len="sm"/>
            <a:tailEnd type="none" w="sm" len="sm"/>
          </a:ln>
        </p:spPr>
        <p:txBody>
          <a:bodyPr lIns="0" tIns="0" rIns="0" bIns="0">
            <a:spAutoFit/>
          </a:bodyPr>
          <a:lstStyle/>
          <a:p>
            <a:pPr defTabSz="572775" fontAlgn="base">
              <a:spcBef>
                <a:spcPct val="0"/>
              </a:spcBef>
              <a:spcAft>
                <a:spcPct val="0"/>
              </a:spcAft>
              <a:buClr>
                <a:srgbClr val="000000"/>
              </a:buClr>
              <a:tabLst>
                <a:tab pos="254871" algn="l"/>
              </a:tabLst>
            </a:pPr>
            <a:r>
              <a:rPr lang="en-US" sz="1000" b="1" dirty="0">
                <a:solidFill>
                  <a:prstClr val="black"/>
                </a:solidFill>
                <a:latin typeface="EYInterstate" panose="02000503020000020004" pitchFamily="2" charset="0"/>
                <a:ea typeface="EYInterstate" panose="02000503020000020004" pitchFamily="2" charset="0"/>
                <a:cs typeface="Times New Roman" panose="02020603050405020304" pitchFamily="18" charset="0"/>
                <a:sym typeface="Arial Unicode MS" pitchFamily="34" charset="-128"/>
              </a:rPr>
              <a:t>Arpit Gupta</a:t>
            </a:r>
          </a:p>
          <a:p>
            <a:pPr defTabSz="572775" fontAlgn="base">
              <a:spcBef>
                <a:spcPct val="0"/>
              </a:spcBef>
              <a:spcAft>
                <a:spcPct val="0"/>
              </a:spcAft>
              <a:buClr>
                <a:srgbClr val="000000"/>
              </a:buClr>
              <a:tabLst>
                <a:tab pos="254871" algn="l"/>
              </a:tabLst>
            </a:pPr>
            <a:r>
              <a:rPr lang="en-US" sz="1000" dirty="0">
                <a:solidFill>
                  <a:prstClr val="black"/>
                </a:solidFill>
                <a:latin typeface="EYInterstate" panose="02000503020000020004" pitchFamily="2" charset="0"/>
                <a:ea typeface="EYInterstate" pitchFamily="2" charset="0"/>
                <a:cs typeface="Times New Roman" panose="02020603050405020304" pitchFamily="18" charset="0"/>
                <a:sym typeface="Arial Unicode MS" pitchFamily="34" charset="-128"/>
              </a:rPr>
              <a:t>Executive</a:t>
            </a:r>
          </a:p>
          <a:p>
            <a:pPr defTabSz="572775" fontAlgn="base">
              <a:spcBef>
                <a:spcPct val="0"/>
              </a:spcBef>
              <a:spcAft>
                <a:spcPct val="0"/>
              </a:spcAft>
              <a:buClr>
                <a:srgbClr val="000000"/>
              </a:buClr>
              <a:tabLst>
                <a:tab pos="254871" algn="l"/>
              </a:tabLst>
            </a:pPr>
            <a:r>
              <a:rPr lang="en-US" sz="1000" dirty="0">
                <a:solidFill>
                  <a:prstClr val="black"/>
                </a:solidFill>
                <a:latin typeface="EYInterstate" panose="02000503020000020004" pitchFamily="2" charset="0"/>
                <a:ea typeface="EYInterstate" pitchFamily="2" charset="0"/>
                <a:cs typeface="Times New Roman" panose="02020603050405020304" pitchFamily="18" charset="0"/>
                <a:sym typeface="Arial Unicode MS" pitchFamily="34" charset="-128"/>
              </a:rPr>
              <a:t> </a:t>
            </a:r>
          </a:p>
        </p:txBody>
      </p:sp>
      <p:pic>
        <p:nvPicPr>
          <p:cNvPr id="19" name="Picture 18" descr="CV PP.emf"/>
          <p:cNvPicPr>
            <a:picLocks noChangeAspect="1"/>
          </p:cNvPicPr>
          <p:nvPr/>
        </p:nvPicPr>
        <p:blipFill rotWithShape="1">
          <a:blip r:embed="rId3" cstate="print"/>
          <a:srcRect r="61746"/>
          <a:stretch/>
        </p:blipFill>
        <p:spPr bwMode="gray">
          <a:xfrm>
            <a:off x="597341" y="2761878"/>
            <a:ext cx="2961937" cy="742829"/>
          </a:xfrm>
          <a:prstGeom prst="rect">
            <a:avLst/>
          </a:prstGeom>
        </p:spPr>
      </p:pic>
      <p:sp>
        <p:nvSpPr>
          <p:cNvPr id="20" name="Text Box 7"/>
          <p:cNvSpPr txBox="1">
            <a:spLocks noChangeArrowheads="1"/>
          </p:cNvSpPr>
          <p:nvPr/>
        </p:nvSpPr>
        <p:spPr bwMode="auto">
          <a:xfrm>
            <a:off x="1376283" y="2830760"/>
            <a:ext cx="1237010" cy="461665"/>
          </a:xfrm>
          <a:prstGeom prst="rect">
            <a:avLst/>
          </a:prstGeom>
          <a:noFill/>
          <a:ln w="12700">
            <a:noFill/>
            <a:miter lim="800000"/>
            <a:headEnd type="none" w="sm" len="sm"/>
            <a:tailEnd type="none" w="sm" len="sm"/>
          </a:ln>
        </p:spPr>
        <p:txBody>
          <a:bodyPr lIns="0" tIns="0" rIns="0" bIns="0">
            <a:spAutoFit/>
          </a:bodyPr>
          <a:lstStyle/>
          <a:p>
            <a:pPr defTabSz="572775" fontAlgn="base">
              <a:spcBef>
                <a:spcPct val="0"/>
              </a:spcBef>
              <a:spcAft>
                <a:spcPct val="0"/>
              </a:spcAft>
              <a:buClr>
                <a:srgbClr val="000000"/>
              </a:buClr>
              <a:tabLst>
                <a:tab pos="254871" algn="l"/>
              </a:tabLst>
            </a:pPr>
            <a:r>
              <a:rPr lang="en-US" sz="1000" b="1" dirty="0">
                <a:solidFill>
                  <a:prstClr val="black"/>
                </a:solidFill>
                <a:latin typeface="EYInterstate" panose="02000503020000020004" pitchFamily="2" charset="0"/>
                <a:ea typeface="EYInterstate" panose="02000503020000020004" pitchFamily="2" charset="0"/>
                <a:cs typeface="Times New Roman" panose="02020603050405020304" pitchFamily="18" charset="0"/>
                <a:sym typeface="Arial Unicode MS" pitchFamily="34" charset="-128"/>
              </a:rPr>
              <a:t>Neeraj Gupta</a:t>
            </a:r>
          </a:p>
          <a:p>
            <a:pPr defTabSz="572775" fontAlgn="base">
              <a:spcBef>
                <a:spcPct val="0"/>
              </a:spcBef>
              <a:spcAft>
                <a:spcPct val="0"/>
              </a:spcAft>
              <a:buClr>
                <a:srgbClr val="000000"/>
              </a:buClr>
              <a:tabLst>
                <a:tab pos="254871" algn="l"/>
              </a:tabLst>
            </a:pPr>
            <a:r>
              <a:rPr lang="en-US" sz="1000" dirty="0">
                <a:solidFill>
                  <a:prstClr val="black"/>
                </a:solidFill>
                <a:latin typeface="EYInterstate" panose="02000503020000020004" pitchFamily="2" charset="0"/>
                <a:ea typeface="EYInterstate" pitchFamily="2" charset="0"/>
                <a:cs typeface="Times New Roman" panose="02020603050405020304" pitchFamily="18" charset="0"/>
                <a:sym typeface="Arial Unicode MS" pitchFamily="34" charset="-128"/>
              </a:rPr>
              <a:t>Manager</a:t>
            </a:r>
          </a:p>
          <a:p>
            <a:pPr defTabSz="572775" fontAlgn="base">
              <a:spcBef>
                <a:spcPct val="0"/>
              </a:spcBef>
              <a:spcAft>
                <a:spcPct val="0"/>
              </a:spcAft>
              <a:buClr>
                <a:srgbClr val="000000"/>
              </a:buClr>
              <a:tabLst>
                <a:tab pos="254871" algn="l"/>
              </a:tabLst>
            </a:pPr>
            <a:r>
              <a:rPr lang="en-US" sz="1000" dirty="0">
                <a:solidFill>
                  <a:prstClr val="black"/>
                </a:solidFill>
                <a:latin typeface="EYInterstate" panose="02000503020000020004" pitchFamily="2" charset="0"/>
                <a:ea typeface="EYInterstate" pitchFamily="2" charset="0"/>
                <a:cs typeface="Times New Roman" panose="02020603050405020304" pitchFamily="18" charset="0"/>
                <a:sym typeface="Arial Unicode MS" pitchFamily="34" charset="-128"/>
              </a:rPr>
              <a:t> </a:t>
            </a:r>
          </a:p>
        </p:txBody>
      </p:sp>
      <p:sp>
        <p:nvSpPr>
          <p:cNvPr id="21" name="Rectangle 20"/>
          <p:cNvSpPr/>
          <p:nvPr/>
        </p:nvSpPr>
        <p:spPr>
          <a:xfrm>
            <a:off x="4007367" y="2513306"/>
            <a:ext cx="2634279" cy="437421"/>
          </a:xfrm>
          <a:prstGeom prst="rect">
            <a:avLst/>
          </a:prstGeom>
          <a:solidFill>
            <a:schemeClr val="tx2"/>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47338" tIns="47338" rIns="47338" bIns="47338" rtlCol="0" anchor="ctr"/>
          <a:lstStyle/>
          <a:p>
            <a:pPr algn="ctr" defTabSz="601174"/>
            <a:endParaRPr lang="en-GB" sz="657" b="1" dirty="0">
              <a:solidFill>
                <a:srgbClr val="FFFFFF"/>
              </a:solidFill>
            </a:endParaRPr>
          </a:p>
        </p:txBody>
      </p:sp>
      <p:pic>
        <p:nvPicPr>
          <p:cNvPr id="10" name="Picture 9"/>
          <p:cNvPicPr>
            <a:picLocks noChangeAspect="1"/>
          </p:cNvPicPr>
          <p:nvPr/>
        </p:nvPicPr>
        <p:blipFill rotWithShape="1">
          <a:blip r:embed="rId4"/>
          <a:srcRect l="3954" t="2499" r="7489" b="19777"/>
          <a:stretch/>
        </p:blipFill>
        <p:spPr>
          <a:xfrm>
            <a:off x="724756" y="3688113"/>
            <a:ext cx="563270" cy="66158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10598"/>
          <a:stretch/>
        </p:blipFill>
        <p:spPr>
          <a:xfrm>
            <a:off x="724757" y="4547035"/>
            <a:ext cx="568301" cy="677282"/>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5815" t="-4442" r="6039" b="38934"/>
          <a:stretch/>
        </p:blipFill>
        <p:spPr>
          <a:xfrm>
            <a:off x="724756" y="2739563"/>
            <a:ext cx="570822" cy="721391"/>
          </a:xfrm>
          <a:prstGeom prst="rect">
            <a:avLst/>
          </a:prstGeom>
        </p:spPr>
      </p:pic>
    </p:spTree>
    <p:extLst>
      <p:ext uri="{BB962C8B-B14F-4D97-AF65-F5344CB8AC3E}">
        <p14:creationId xmlns:p14="http://schemas.microsoft.com/office/powerpoint/2010/main" val="3898477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603" y="1968843"/>
            <a:ext cx="7522234" cy="1944351"/>
          </a:xfrm>
        </p:spPr>
        <p:txBody>
          <a:bodyPr>
            <a:normAutofit/>
          </a:bodyPr>
          <a:lstStyle/>
          <a:p>
            <a:r>
              <a:rPr lang="en-GB" dirty="0" smtClean="0"/>
              <a:t>Upcoming events</a:t>
            </a:r>
            <a:endParaRPr lang="en-GB" dirty="0"/>
          </a:p>
        </p:txBody>
      </p:sp>
    </p:spTree>
    <p:extLst>
      <p:ext uri="{BB962C8B-B14F-4D97-AF65-F5344CB8AC3E}">
        <p14:creationId xmlns:p14="http://schemas.microsoft.com/office/powerpoint/2010/main" val="816302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are looking for you!</a:t>
            </a:r>
            <a:endParaRPr lang="en-GB" dirty="0"/>
          </a:p>
        </p:txBody>
      </p:sp>
      <p:sp>
        <p:nvSpPr>
          <p:cNvPr id="3" name="Content Placeholder 2"/>
          <p:cNvSpPr>
            <a:spLocks noGrp="1"/>
          </p:cNvSpPr>
          <p:nvPr>
            <p:ph idx="1"/>
          </p:nvPr>
        </p:nvSpPr>
        <p:spPr>
          <a:xfrm>
            <a:off x="628650" y="2034745"/>
            <a:ext cx="7886700" cy="3804079"/>
          </a:xfrm>
        </p:spPr>
        <p:txBody>
          <a:bodyPr>
            <a:normAutofit/>
          </a:bodyPr>
          <a:lstStyle/>
          <a:p>
            <a:pPr>
              <a:lnSpc>
                <a:spcPct val="100000"/>
              </a:lnSpc>
              <a:spcAft>
                <a:spcPts val="1200"/>
              </a:spcAft>
            </a:pPr>
            <a:r>
              <a:rPr lang="en-GB" b="0" dirty="0" smtClean="0"/>
              <a:t>If you  are interested to talk or if you like to host </a:t>
            </a:r>
            <a:r>
              <a:rPr lang="en-GB" b="0" dirty="0" smtClean="0"/>
              <a:t>an event </a:t>
            </a:r>
            <a:r>
              <a:rPr lang="en-GB" b="0" dirty="0" smtClean="0"/>
              <a:t>please let us know! Contact us at:</a:t>
            </a:r>
          </a:p>
          <a:p>
            <a:pPr>
              <a:lnSpc>
                <a:spcPct val="100000"/>
              </a:lnSpc>
              <a:spcAft>
                <a:spcPts val="1200"/>
              </a:spcAft>
            </a:pPr>
            <a:r>
              <a:rPr lang="en-GB" b="0" dirty="0" smtClean="0"/>
              <a:t>Hope </a:t>
            </a:r>
            <a:r>
              <a:rPr lang="en-GB" b="0" dirty="0"/>
              <a:t>Meadows on </a:t>
            </a:r>
            <a:r>
              <a:rPr lang="en-GB" b="0" dirty="0" smtClean="0">
                <a:solidFill>
                  <a:srgbClr val="D61B26"/>
                </a:solidFill>
                <a:hlinkClick r:id="rId2"/>
              </a:rPr>
              <a:t>hope.meadows@theorsociety.com</a:t>
            </a:r>
            <a:endParaRPr lang="en-GB" b="0" dirty="0" smtClean="0">
              <a:solidFill>
                <a:srgbClr val="D61B26"/>
              </a:solidFill>
            </a:endParaRPr>
          </a:p>
          <a:p>
            <a:pPr>
              <a:lnSpc>
                <a:spcPct val="100000"/>
              </a:lnSpc>
              <a:spcAft>
                <a:spcPts val="1200"/>
              </a:spcAft>
            </a:pPr>
            <a:r>
              <a:rPr lang="en-GB" b="0" dirty="0" smtClean="0"/>
              <a:t>Eduardo Contreras </a:t>
            </a:r>
            <a:r>
              <a:rPr lang="en-GB" b="0" dirty="0" smtClean="0">
                <a:hlinkClick r:id="rId3"/>
              </a:rPr>
              <a:t>OR@eduardoc.co.uk</a:t>
            </a:r>
            <a:r>
              <a:rPr lang="en-GB" b="0" dirty="0" smtClean="0"/>
              <a:t> </a:t>
            </a:r>
            <a:endParaRPr lang="en-GB" b="0" dirty="0">
              <a:solidFill>
                <a:srgbClr val="505759"/>
              </a:solidFill>
            </a:endParaRPr>
          </a:p>
        </p:txBody>
      </p:sp>
    </p:spTree>
    <p:extLst>
      <p:ext uri="{BB962C8B-B14F-4D97-AF65-F5344CB8AC3E}">
        <p14:creationId xmlns:p14="http://schemas.microsoft.com/office/powerpoint/2010/main" val="3575473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OR Society and Analytics</a:t>
            </a:r>
            <a:endParaRPr lang="en-GB" dirty="0"/>
          </a:p>
        </p:txBody>
      </p:sp>
      <p:sp>
        <p:nvSpPr>
          <p:cNvPr id="3" name="Content Placeholder 2"/>
          <p:cNvSpPr>
            <a:spLocks noGrp="1"/>
          </p:cNvSpPr>
          <p:nvPr>
            <p:ph idx="1"/>
          </p:nvPr>
        </p:nvSpPr>
        <p:spPr>
          <a:xfrm>
            <a:off x="628650" y="2034745"/>
            <a:ext cx="7886700" cy="3804079"/>
          </a:xfrm>
        </p:spPr>
        <p:txBody>
          <a:bodyPr>
            <a:normAutofit/>
          </a:bodyPr>
          <a:lstStyle/>
          <a:p>
            <a:r>
              <a:rPr lang="en-GB" sz="2000" b="0" dirty="0" smtClean="0"/>
              <a:t>The OR Society is the professional home for the operational research and analytics community in the UK.</a:t>
            </a:r>
          </a:p>
          <a:p>
            <a:pPr marL="0" indent="0">
              <a:buNone/>
            </a:pPr>
            <a:endParaRPr lang="en-GB" sz="2000" b="0" dirty="0" smtClean="0"/>
          </a:p>
          <a:p>
            <a:r>
              <a:rPr lang="en-GB" sz="2000" b="0" dirty="0" smtClean="0"/>
              <a:t>The Analytics </a:t>
            </a:r>
            <a:r>
              <a:rPr lang="en-GB" sz="2000" b="0" dirty="0"/>
              <a:t>Network is a special </a:t>
            </a:r>
            <a:r>
              <a:rPr lang="en-GB" sz="2000" b="0" dirty="0" smtClean="0"/>
              <a:t>interest group that hosts events throughout the year for those with a particular interest in analytics.</a:t>
            </a:r>
          </a:p>
          <a:p>
            <a:endParaRPr lang="en-GB" sz="2000" b="0" dirty="0"/>
          </a:p>
          <a:p>
            <a:pPr lvl="0">
              <a:defRPr/>
            </a:pPr>
            <a:r>
              <a:rPr lang="en-GB" sz="2000" b="0" dirty="0">
                <a:solidFill>
                  <a:srgbClr val="505759"/>
                </a:solidFill>
              </a:rPr>
              <a:t>The OR Society has partnered with INFORMS in the USA to offer the Certified Analytics Professional (CAP) accreditation in the UK.</a:t>
            </a:r>
          </a:p>
        </p:txBody>
      </p:sp>
    </p:spTree>
    <p:extLst>
      <p:ext uri="{BB962C8B-B14F-4D97-AF65-F5344CB8AC3E}">
        <p14:creationId xmlns:p14="http://schemas.microsoft.com/office/powerpoint/2010/main" val="3575473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Next Events</a:t>
            </a:r>
            <a:endParaRPr lang="en-GB" dirty="0"/>
          </a:p>
        </p:txBody>
      </p:sp>
      <p:sp>
        <p:nvSpPr>
          <p:cNvPr id="3" name="Content Placeholder 2"/>
          <p:cNvSpPr>
            <a:spLocks noGrp="1"/>
          </p:cNvSpPr>
          <p:nvPr>
            <p:ph sz="half" idx="1"/>
          </p:nvPr>
        </p:nvSpPr>
        <p:spPr>
          <a:xfrm>
            <a:off x="628649" y="1825625"/>
            <a:ext cx="8110401" cy="4022725"/>
          </a:xfrm>
        </p:spPr>
        <p:txBody>
          <a:bodyPr>
            <a:normAutofit fontScale="62500" lnSpcReduction="20000"/>
          </a:bodyPr>
          <a:lstStyle/>
          <a:p>
            <a:pPr>
              <a:lnSpc>
                <a:spcPct val="120000"/>
              </a:lnSpc>
              <a:spcBef>
                <a:spcPts val="600"/>
              </a:spcBef>
              <a:spcAft>
                <a:spcPts val="600"/>
              </a:spcAft>
            </a:pPr>
            <a:r>
              <a:rPr lang="en-GB" b="0" dirty="0" smtClean="0"/>
              <a:t>Data Science Speakers Club, next session 12</a:t>
            </a:r>
            <a:r>
              <a:rPr lang="en-GB" b="0" baseline="30000" dirty="0" smtClean="0"/>
              <a:t>th</a:t>
            </a:r>
            <a:r>
              <a:rPr lang="en-GB" b="0" dirty="0" smtClean="0"/>
              <a:t> February</a:t>
            </a:r>
            <a:br>
              <a:rPr lang="en-GB" b="0" dirty="0" smtClean="0"/>
            </a:br>
            <a:r>
              <a:rPr lang="en-GB" b="0" dirty="0" smtClean="0">
                <a:hlinkClick r:id="rId3"/>
              </a:rPr>
              <a:t>www.meetup.com/datasciencespeakers/</a:t>
            </a:r>
            <a:r>
              <a:rPr lang="en-GB" b="0" dirty="0" smtClean="0"/>
              <a:t> </a:t>
            </a:r>
          </a:p>
          <a:p>
            <a:pPr>
              <a:lnSpc>
                <a:spcPct val="120000"/>
              </a:lnSpc>
              <a:spcBef>
                <a:spcPts val="600"/>
              </a:spcBef>
              <a:spcAft>
                <a:spcPts val="600"/>
              </a:spcAft>
            </a:pPr>
            <a:r>
              <a:rPr lang="en-GB" b="0" dirty="0" smtClean="0"/>
              <a:t>Beale Lecture 2018 at the Royal Society, 22</a:t>
            </a:r>
            <a:r>
              <a:rPr lang="en-GB" b="0" baseline="30000" dirty="0" smtClean="0"/>
              <a:t>nd</a:t>
            </a:r>
            <a:r>
              <a:rPr lang="en-GB" b="0" dirty="0" smtClean="0"/>
              <a:t> February </a:t>
            </a:r>
            <a:br>
              <a:rPr lang="en-GB" b="0" dirty="0" smtClean="0"/>
            </a:br>
            <a:r>
              <a:rPr lang="en-GB" b="0" dirty="0" smtClean="0">
                <a:hlinkClick r:id="rId4"/>
              </a:rPr>
              <a:t>www.theorsciety.com/beale</a:t>
            </a:r>
            <a:r>
              <a:rPr lang="en-GB" b="0" dirty="0" smtClean="0"/>
              <a:t> </a:t>
            </a:r>
          </a:p>
          <a:p>
            <a:pPr>
              <a:lnSpc>
                <a:spcPct val="120000"/>
              </a:lnSpc>
              <a:spcBef>
                <a:spcPts val="600"/>
              </a:spcBef>
              <a:spcAft>
                <a:spcPts val="600"/>
              </a:spcAft>
            </a:pPr>
            <a:r>
              <a:rPr lang="en-GB" b="0" dirty="0" smtClean="0"/>
              <a:t>People Analytics Spring Meeting, 17</a:t>
            </a:r>
            <a:r>
              <a:rPr lang="en-GB" b="0" baseline="30000" dirty="0" smtClean="0"/>
              <a:t>th</a:t>
            </a:r>
            <a:r>
              <a:rPr lang="en-GB" b="0" dirty="0"/>
              <a:t> </a:t>
            </a:r>
            <a:r>
              <a:rPr lang="en-GB" b="0" dirty="0" smtClean="0"/>
              <a:t>April </a:t>
            </a:r>
            <a:br>
              <a:rPr lang="en-GB" b="0" dirty="0" smtClean="0"/>
            </a:br>
            <a:r>
              <a:rPr lang="en-GB" b="0" dirty="0" smtClean="0">
                <a:hlinkClick r:id="rId5"/>
              </a:rPr>
              <a:t>bit.ly/</a:t>
            </a:r>
            <a:r>
              <a:rPr lang="en-GB" b="0" dirty="0" err="1" smtClean="0">
                <a:hlinkClick r:id="rId5"/>
              </a:rPr>
              <a:t>ORPeopleAnalytics</a:t>
            </a:r>
            <a:endParaRPr lang="en-GB" b="0" dirty="0" smtClean="0"/>
          </a:p>
          <a:p>
            <a:pPr>
              <a:lnSpc>
                <a:spcPct val="120000"/>
              </a:lnSpc>
              <a:spcBef>
                <a:spcPts val="600"/>
              </a:spcBef>
              <a:spcAft>
                <a:spcPts val="600"/>
              </a:spcAft>
            </a:pPr>
            <a:r>
              <a:rPr lang="en-GB" b="0" dirty="0" smtClean="0"/>
              <a:t>Annual Analytics Summit 2018, 12</a:t>
            </a:r>
            <a:r>
              <a:rPr lang="en-GB" b="0" baseline="30000" dirty="0" smtClean="0"/>
              <a:t>th</a:t>
            </a:r>
            <a:r>
              <a:rPr lang="en-GB" b="0" dirty="0" smtClean="0"/>
              <a:t> June,</a:t>
            </a:r>
            <a:br>
              <a:rPr lang="en-GB" b="0" dirty="0" smtClean="0"/>
            </a:br>
            <a:r>
              <a:rPr lang="en-GB" b="0" dirty="0" smtClean="0">
                <a:hlinkClick r:id="rId6"/>
              </a:rPr>
              <a:t>www.analytics-events.co.uk</a:t>
            </a:r>
            <a:endParaRPr lang="en-GB" b="0" dirty="0" smtClean="0"/>
          </a:p>
          <a:p>
            <a:pPr>
              <a:lnSpc>
                <a:spcPct val="120000"/>
              </a:lnSpc>
              <a:spcBef>
                <a:spcPts val="600"/>
              </a:spcBef>
              <a:spcAft>
                <a:spcPts val="600"/>
              </a:spcAft>
            </a:pPr>
            <a:r>
              <a:rPr lang="en-GB" b="0" dirty="0" smtClean="0"/>
              <a:t>Annual Conference OR60, 11</a:t>
            </a:r>
            <a:r>
              <a:rPr lang="en-GB" b="0" baseline="30000" dirty="0" smtClean="0"/>
              <a:t>th</a:t>
            </a:r>
            <a:r>
              <a:rPr lang="en-GB" b="0" dirty="0" smtClean="0"/>
              <a:t>-13</a:t>
            </a:r>
            <a:r>
              <a:rPr lang="en-GB" b="0" baseline="30000" dirty="0" smtClean="0"/>
              <a:t>th</a:t>
            </a:r>
            <a:r>
              <a:rPr lang="en-GB" b="0" dirty="0" smtClean="0"/>
              <a:t> September</a:t>
            </a:r>
            <a:r>
              <a:rPr lang="en-GB" b="0" dirty="0"/>
              <a:t>, </a:t>
            </a:r>
            <a:r>
              <a:rPr lang="en-GB" b="0" dirty="0" smtClean="0">
                <a:hlinkClick r:id="rId7"/>
              </a:rPr>
              <a:t>www.theorsociety.com/OR60</a:t>
            </a:r>
            <a:r>
              <a:rPr lang="en-GB" b="0" dirty="0" smtClean="0"/>
              <a:t> </a:t>
            </a:r>
          </a:p>
          <a:p>
            <a:pPr marL="0" indent="0" algn="ctr">
              <a:lnSpc>
                <a:spcPct val="120000"/>
              </a:lnSpc>
              <a:spcBef>
                <a:spcPts val="600"/>
              </a:spcBef>
              <a:spcAft>
                <a:spcPts val="600"/>
              </a:spcAft>
              <a:buNone/>
            </a:pPr>
            <a:r>
              <a:rPr lang="en-GB" sz="3200" b="0" dirty="0" smtClean="0"/>
              <a:t>More details on </a:t>
            </a:r>
            <a:r>
              <a:rPr lang="en-GB" sz="3200" b="0" dirty="0" smtClean="0">
                <a:hlinkClick r:id="rId8"/>
              </a:rPr>
              <a:t>www.meetup.com/AnalyticsNetwork</a:t>
            </a:r>
            <a:r>
              <a:rPr lang="en-GB" sz="3200" b="0" dirty="0" smtClean="0"/>
              <a:t> </a:t>
            </a:r>
          </a:p>
        </p:txBody>
      </p:sp>
    </p:spTree>
    <p:extLst>
      <p:ext uri="{BB962C8B-B14F-4D97-AF65-F5344CB8AC3E}">
        <p14:creationId xmlns:p14="http://schemas.microsoft.com/office/powerpoint/2010/main" val="366033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CAP?</a:t>
            </a:r>
            <a:endParaRPr lang="en-GB" dirty="0"/>
          </a:p>
        </p:txBody>
      </p:sp>
      <p:sp>
        <p:nvSpPr>
          <p:cNvPr id="3" name="Content Placeholder 2"/>
          <p:cNvSpPr>
            <a:spLocks noGrp="1"/>
          </p:cNvSpPr>
          <p:nvPr>
            <p:ph sz="half" idx="1"/>
          </p:nvPr>
        </p:nvSpPr>
        <p:spPr>
          <a:xfrm>
            <a:off x="628649" y="1825625"/>
            <a:ext cx="8110401" cy="4022725"/>
          </a:xfrm>
        </p:spPr>
        <p:txBody>
          <a:bodyPr>
            <a:normAutofit/>
          </a:bodyPr>
          <a:lstStyle/>
          <a:p>
            <a:r>
              <a:rPr lang="en-GB" sz="2000" b="0" dirty="0"/>
              <a:t>CAP is the premier global professional certification for analytics </a:t>
            </a:r>
            <a:r>
              <a:rPr lang="en-GB" sz="2000" b="0" dirty="0" smtClean="0"/>
              <a:t>practitioners administered by INFORMS in the USA.</a:t>
            </a:r>
          </a:p>
          <a:p>
            <a:endParaRPr lang="en-GB" sz="2000" b="0" dirty="0" smtClean="0"/>
          </a:p>
          <a:p>
            <a:r>
              <a:rPr lang="en-GB" sz="2000" b="0" dirty="0"/>
              <a:t>Those who meet CAP’s high standards and pass the rigorous exam distinguish themselves and create greater opportunities for career </a:t>
            </a:r>
            <a:r>
              <a:rPr lang="en-GB" sz="2000" b="0" dirty="0" smtClean="0"/>
              <a:t>enhancement.</a:t>
            </a:r>
          </a:p>
          <a:p>
            <a:endParaRPr lang="en-GB" sz="2000" dirty="0"/>
          </a:p>
          <a:p>
            <a:r>
              <a:rPr lang="en-GB" sz="2000" b="0" dirty="0"/>
              <a:t>For organisations seeking to enhance their ability to transform complex data </a:t>
            </a:r>
            <a:r>
              <a:rPr lang="en-GB" sz="2000" b="0" dirty="0" smtClean="0"/>
              <a:t>into valuable </a:t>
            </a:r>
            <a:r>
              <a:rPr lang="en-GB" sz="2000" b="0" dirty="0"/>
              <a:t>insights and actions, CAP provides a trusted means to identify, recruit, and retain the very </a:t>
            </a:r>
            <a:r>
              <a:rPr lang="en-GB" sz="2000" b="0" dirty="0" smtClean="0"/>
              <a:t>best analytics </a:t>
            </a:r>
            <a:r>
              <a:rPr lang="en-GB" sz="2000" b="0" dirty="0"/>
              <a:t>talent.</a:t>
            </a:r>
            <a:endParaRPr lang="en-GB" sz="2000" b="0" dirty="0" smtClean="0"/>
          </a:p>
        </p:txBody>
      </p:sp>
      <p:pic>
        <p:nvPicPr>
          <p:cNvPr id="1026" name="Picture 2" descr="http://www.theorsociety.com/Media/Images/Users/CaraQuinton01011978/ActualSize/13_09_2017-11_57_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158" y="120286"/>
            <a:ext cx="12192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3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I qualify?</a:t>
            </a:r>
            <a:endParaRPr lang="en-GB" dirty="0"/>
          </a:p>
        </p:txBody>
      </p:sp>
      <p:sp>
        <p:nvSpPr>
          <p:cNvPr id="3" name="Content Placeholder 2"/>
          <p:cNvSpPr txBox="1">
            <a:spLocks/>
          </p:cNvSpPr>
          <p:nvPr/>
        </p:nvSpPr>
        <p:spPr>
          <a:xfrm>
            <a:off x="628650" y="1825625"/>
            <a:ext cx="8267156" cy="402272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0" dirty="0" smtClean="0">
                <a:solidFill>
                  <a:srgbClr val="505759"/>
                </a:solidFill>
              </a:rPr>
              <a:t>Earning </a:t>
            </a:r>
            <a:r>
              <a:rPr lang="en-GB" sz="2000" b="0" dirty="0">
                <a:solidFill>
                  <a:srgbClr val="505759"/>
                </a:solidFill>
              </a:rPr>
              <a:t>the CAP credential includes meeting eligibility requirements for experience and </a:t>
            </a:r>
            <a:r>
              <a:rPr lang="en-GB" sz="2000" b="0" dirty="0" smtClean="0">
                <a:solidFill>
                  <a:srgbClr val="505759"/>
                </a:solidFill>
              </a:rPr>
              <a:t>education:</a:t>
            </a:r>
          </a:p>
          <a:p>
            <a:endParaRPr lang="en-GB" sz="2000" b="0" dirty="0">
              <a:solidFill>
                <a:srgbClr val="505759"/>
              </a:solidFill>
            </a:endParaRPr>
          </a:p>
          <a:p>
            <a:endParaRPr lang="en-GB" sz="2000" b="0" dirty="0" smtClean="0">
              <a:solidFill>
                <a:srgbClr val="505759"/>
              </a:solidFill>
            </a:endParaRPr>
          </a:p>
          <a:p>
            <a:endParaRPr lang="en-GB" sz="2000" b="0" dirty="0" smtClean="0">
              <a:solidFill>
                <a:srgbClr val="505759"/>
              </a:solidFill>
            </a:endParaRPr>
          </a:p>
          <a:p>
            <a:endParaRPr lang="en-GB" sz="2000" b="0" dirty="0">
              <a:solidFill>
                <a:srgbClr val="505759"/>
              </a:solidFill>
            </a:endParaRPr>
          </a:p>
          <a:p>
            <a:endParaRPr lang="en-GB" sz="2000" b="0" dirty="0" smtClean="0">
              <a:solidFill>
                <a:srgbClr val="505759"/>
              </a:solidFill>
            </a:endParaRPr>
          </a:p>
          <a:p>
            <a:r>
              <a:rPr lang="en-GB" sz="2000" b="0" dirty="0">
                <a:solidFill>
                  <a:srgbClr val="505759"/>
                </a:solidFill>
              </a:rPr>
              <a:t>Earning the CAP credential </a:t>
            </a:r>
            <a:r>
              <a:rPr lang="en-GB" sz="2000" b="0" dirty="0" smtClean="0">
                <a:solidFill>
                  <a:srgbClr val="505759"/>
                </a:solidFill>
              </a:rPr>
              <a:t>also requires effective </a:t>
            </a:r>
            <a:r>
              <a:rPr lang="en-GB" sz="2000" b="0" dirty="0">
                <a:solidFill>
                  <a:srgbClr val="505759"/>
                </a:solidFill>
              </a:rPr>
              <a:t>mastering of </a:t>
            </a:r>
            <a:r>
              <a:rPr lang="en-GB" sz="2000" b="0" dirty="0" smtClean="0">
                <a:solidFill>
                  <a:srgbClr val="505759"/>
                </a:solidFill>
              </a:rPr>
              <a:t>soft skills, committing </a:t>
            </a:r>
            <a:r>
              <a:rPr lang="en-GB" sz="2000" b="0" dirty="0">
                <a:solidFill>
                  <a:srgbClr val="505759"/>
                </a:solidFill>
              </a:rPr>
              <a:t>to the CAP Code of Ethics, and passing the CAP </a:t>
            </a:r>
            <a:r>
              <a:rPr lang="en-GB" sz="2000" b="0" dirty="0" smtClean="0">
                <a:solidFill>
                  <a:srgbClr val="505759"/>
                </a:solidFill>
              </a:rPr>
              <a:t>exam.</a:t>
            </a:r>
            <a:endParaRPr lang="en-GB" sz="2000" b="0" dirty="0">
              <a:solidFill>
                <a:srgbClr val="505759"/>
              </a:solidFill>
            </a:endParaRPr>
          </a:p>
          <a:p>
            <a:endParaRPr lang="en-GB" sz="2000" b="0" dirty="0" smtClean="0">
              <a:solidFill>
                <a:srgbClr val="505759"/>
              </a:solidFill>
            </a:endParaRPr>
          </a:p>
          <a:p>
            <a:endParaRPr lang="en-GB" sz="2000" b="0" dirty="0" smtClean="0">
              <a:solidFill>
                <a:srgbClr val="50575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8540770"/>
              </p:ext>
            </p:extLst>
          </p:nvPr>
        </p:nvGraphicFramePr>
        <p:xfrm>
          <a:off x="1066800" y="2582953"/>
          <a:ext cx="6096000" cy="1483360"/>
        </p:xfrm>
        <a:graphic>
          <a:graphicData uri="http://schemas.openxmlformats.org/drawingml/2006/table">
            <a:tbl>
              <a:tblPr firstRow="1" bandRow="1">
                <a:tableStyleId>{5C22544A-7EE6-4342-B048-85BDC9FD1C3A}</a:tableStyleId>
              </a:tblPr>
              <a:tblGrid>
                <a:gridCol w="2342606"/>
                <a:gridCol w="2011680"/>
                <a:gridCol w="1741714"/>
              </a:tblGrid>
              <a:tr h="370840">
                <a:tc>
                  <a:txBody>
                    <a:bodyPr/>
                    <a:lstStyle/>
                    <a:p>
                      <a:pPr algn="ctr"/>
                      <a:r>
                        <a:rPr lang="en-GB" sz="1800" b="0" i="0" u="none" strike="noStrike" kern="1200" baseline="0" dirty="0" smtClean="0">
                          <a:solidFill>
                            <a:schemeClr val="lt1"/>
                          </a:solidFill>
                          <a:latin typeface="+mn-lt"/>
                          <a:ea typeface="+mn-ea"/>
                          <a:cs typeface="+mn-cs"/>
                        </a:rPr>
                        <a:t>DEGREE LEVEL</a:t>
                      </a:r>
                      <a:endParaRPr lang="en-GB" dirty="0"/>
                    </a:p>
                  </a:txBody>
                  <a:tcPr/>
                </a:tc>
                <a:tc>
                  <a:txBody>
                    <a:bodyPr/>
                    <a:lstStyle/>
                    <a:p>
                      <a:pPr algn="ctr"/>
                      <a:r>
                        <a:rPr lang="en-GB" sz="1800" b="0" i="0" u="none" strike="noStrike" kern="1200" baseline="0" dirty="0" smtClean="0">
                          <a:solidFill>
                            <a:schemeClr val="lt1"/>
                          </a:solidFill>
                          <a:latin typeface="+mn-lt"/>
                          <a:ea typeface="+mn-ea"/>
                          <a:cs typeface="+mn-cs"/>
                        </a:rPr>
                        <a:t>DEGREE AREA</a:t>
                      </a:r>
                      <a:endParaRPr lang="en-GB" dirty="0"/>
                    </a:p>
                  </a:txBody>
                  <a:tcPr/>
                </a:tc>
                <a:tc>
                  <a:txBody>
                    <a:bodyPr/>
                    <a:lstStyle/>
                    <a:p>
                      <a:pPr algn="ctr"/>
                      <a:r>
                        <a:rPr lang="en-GB" sz="1800" b="0" i="0" u="none" strike="noStrike" kern="1200" baseline="0" dirty="0" smtClean="0">
                          <a:solidFill>
                            <a:schemeClr val="lt1"/>
                          </a:solidFill>
                          <a:latin typeface="+mn-lt"/>
                          <a:ea typeface="+mn-ea"/>
                          <a:cs typeface="+mn-cs"/>
                        </a:rPr>
                        <a:t>EXPERIENCE</a:t>
                      </a:r>
                      <a:endParaRPr lang="en-GB" dirty="0"/>
                    </a:p>
                  </a:txBody>
                  <a:tcPr/>
                </a:tc>
              </a:tr>
              <a:tr h="370840">
                <a:tc>
                  <a:txBody>
                    <a:bodyPr/>
                    <a:lstStyle/>
                    <a:p>
                      <a:pPr algn="ctr"/>
                      <a:r>
                        <a:rPr lang="en-GB" dirty="0" smtClean="0"/>
                        <a:t>MSc/MA or Higher</a:t>
                      </a:r>
                      <a:endParaRPr lang="en-GB" dirty="0"/>
                    </a:p>
                  </a:txBody>
                  <a:tcPr/>
                </a:tc>
                <a:tc>
                  <a:txBody>
                    <a:bodyPr/>
                    <a:lstStyle/>
                    <a:p>
                      <a:pPr algn="ctr"/>
                      <a:r>
                        <a:rPr lang="en-GB" dirty="0" smtClean="0"/>
                        <a:t>Related Area</a:t>
                      </a:r>
                      <a:endParaRPr lang="en-GB" dirty="0"/>
                    </a:p>
                  </a:txBody>
                  <a:tcPr/>
                </a:tc>
                <a:tc>
                  <a:txBody>
                    <a:bodyPr/>
                    <a:lstStyle/>
                    <a:p>
                      <a:pPr algn="ctr"/>
                      <a:r>
                        <a:rPr lang="en-GB" dirty="0" smtClean="0"/>
                        <a:t>3 Years</a:t>
                      </a:r>
                      <a:endParaRPr lang="en-GB" dirty="0"/>
                    </a:p>
                  </a:txBody>
                  <a:tcPr/>
                </a:tc>
              </a:tr>
              <a:tr h="370840">
                <a:tc>
                  <a:txBody>
                    <a:bodyPr/>
                    <a:lstStyle/>
                    <a:p>
                      <a:pPr algn="ctr"/>
                      <a:r>
                        <a:rPr lang="en-GB" dirty="0" smtClean="0"/>
                        <a:t>BSc/BA</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Related Area</a:t>
                      </a:r>
                    </a:p>
                  </a:txBody>
                  <a:tcPr/>
                </a:tc>
                <a:tc>
                  <a:txBody>
                    <a:bodyPr/>
                    <a:lstStyle/>
                    <a:p>
                      <a:pPr algn="ctr"/>
                      <a:r>
                        <a:rPr lang="en-GB" dirty="0" smtClean="0"/>
                        <a:t>5 Years</a:t>
                      </a:r>
                      <a:endParaRPr lang="en-GB" dirty="0"/>
                    </a:p>
                  </a:txBody>
                  <a:tcPr/>
                </a:tc>
              </a:tr>
              <a:tr h="370840">
                <a:tc>
                  <a:txBody>
                    <a:bodyPr/>
                    <a:lstStyle/>
                    <a:p>
                      <a:pPr algn="ctr"/>
                      <a:r>
                        <a:rPr lang="en-GB" dirty="0" smtClean="0"/>
                        <a:t>BSc/BA</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Non-</a:t>
                      </a:r>
                      <a:r>
                        <a:rPr lang="en-GB" baseline="0" dirty="0" smtClean="0"/>
                        <a:t> R</a:t>
                      </a:r>
                      <a:r>
                        <a:rPr lang="en-GB" dirty="0" smtClean="0"/>
                        <a:t>elated Area</a:t>
                      </a:r>
                    </a:p>
                  </a:txBody>
                  <a:tcPr/>
                </a:tc>
                <a:tc>
                  <a:txBody>
                    <a:bodyPr/>
                    <a:lstStyle/>
                    <a:p>
                      <a:pPr algn="ctr"/>
                      <a:r>
                        <a:rPr lang="en-GB" dirty="0" smtClean="0"/>
                        <a:t>7 Years</a:t>
                      </a:r>
                      <a:endParaRPr lang="en-GB" dirty="0"/>
                    </a:p>
                  </a:txBody>
                  <a:tcPr/>
                </a:tc>
              </a:tr>
            </a:tbl>
          </a:graphicData>
        </a:graphic>
      </p:graphicFrame>
      <p:pic>
        <p:nvPicPr>
          <p:cNvPr id="5" name="Picture 2" descr="http://www.theorsociety.com/Media/Images/Users/CaraQuinton01011978/ActualSize/13_09_2017-11_57_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158" y="120286"/>
            <a:ext cx="12192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596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it right for me?</a:t>
            </a:r>
            <a:endParaRPr lang="en-GB" dirty="0"/>
          </a:p>
        </p:txBody>
      </p:sp>
      <p:sp>
        <p:nvSpPr>
          <p:cNvPr id="3" name="Content Placeholder 2"/>
          <p:cNvSpPr>
            <a:spLocks noGrp="1"/>
          </p:cNvSpPr>
          <p:nvPr>
            <p:ph idx="1"/>
          </p:nvPr>
        </p:nvSpPr>
        <p:spPr/>
        <p:txBody>
          <a:bodyPr/>
          <a:lstStyle/>
          <a:p>
            <a:pPr marL="0" indent="0">
              <a:buNone/>
            </a:pPr>
            <a:endParaRPr lang="en-GB" sz="2000" b="0" dirty="0" smtClean="0"/>
          </a:p>
          <a:p>
            <a:pPr marL="0" indent="0">
              <a:buNone/>
            </a:pPr>
            <a:r>
              <a:rPr lang="en-GB" sz="2000" b="0" dirty="0" smtClean="0"/>
              <a:t>CAP </a:t>
            </a:r>
            <a:r>
              <a:rPr lang="en-GB" sz="2000" b="0" dirty="0"/>
              <a:t>may be right for you if</a:t>
            </a:r>
            <a:r>
              <a:rPr lang="en-GB" sz="2000" b="0" dirty="0" smtClean="0"/>
              <a:t>:</a:t>
            </a:r>
          </a:p>
          <a:p>
            <a:pPr marL="0" indent="0">
              <a:buNone/>
            </a:pPr>
            <a:endParaRPr lang="en-GB" sz="1200" b="0" dirty="0"/>
          </a:p>
          <a:p>
            <a:r>
              <a:rPr lang="en-GB" sz="2000" b="0" dirty="0"/>
              <a:t>You want a </a:t>
            </a:r>
            <a:r>
              <a:rPr lang="en-GB" sz="2000" b="0" dirty="0" smtClean="0"/>
              <a:t>certification </a:t>
            </a:r>
            <a:r>
              <a:rPr lang="en-GB" sz="2000" b="0" dirty="0"/>
              <a:t>that is specifically related to analytics </a:t>
            </a:r>
            <a:r>
              <a:rPr lang="en-GB" sz="2000" dirty="0" smtClean="0"/>
              <a:t>or</a:t>
            </a:r>
          </a:p>
          <a:p>
            <a:endParaRPr lang="en-GB" sz="1200" b="0" dirty="0"/>
          </a:p>
          <a:p>
            <a:r>
              <a:rPr lang="en-GB" sz="2000" b="0" dirty="0"/>
              <a:t>You want a designation recognised by people unfamiliar with </a:t>
            </a:r>
            <a:r>
              <a:rPr lang="en-GB" sz="2000" b="0" dirty="0" smtClean="0"/>
              <a:t>operational research</a:t>
            </a:r>
            <a:r>
              <a:rPr lang="en-GB" sz="2000" b="0" dirty="0"/>
              <a:t> </a:t>
            </a:r>
            <a:r>
              <a:rPr lang="en-GB" sz="2000" dirty="0" smtClean="0"/>
              <a:t>or</a:t>
            </a:r>
          </a:p>
          <a:p>
            <a:endParaRPr lang="en-GB" sz="1200" b="0" dirty="0"/>
          </a:p>
          <a:p>
            <a:r>
              <a:rPr lang="en-GB" sz="2000" b="0" dirty="0"/>
              <a:t>You want an exam-based </a:t>
            </a:r>
            <a:r>
              <a:rPr lang="en-GB" sz="2000" b="0" dirty="0" smtClean="0"/>
              <a:t>qualification.</a:t>
            </a:r>
            <a:endParaRPr lang="en-GB" sz="2000" b="0" dirty="0"/>
          </a:p>
          <a:p>
            <a:endParaRPr lang="en-GB" dirty="0"/>
          </a:p>
        </p:txBody>
      </p:sp>
      <p:pic>
        <p:nvPicPr>
          <p:cNvPr id="4" name="Picture 3"/>
          <p:cNvPicPr>
            <a:picLocks noChangeAspect="1"/>
          </p:cNvPicPr>
          <p:nvPr/>
        </p:nvPicPr>
        <p:blipFill>
          <a:blip r:embed="rId2"/>
          <a:stretch>
            <a:fillRect/>
          </a:stretch>
        </p:blipFill>
        <p:spPr>
          <a:xfrm>
            <a:off x="7610987" y="126161"/>
            <a:ext cx="1219306" cy="1493649"/>
          </a:xfrm>
          <a:prstGeom prst="rect">
            <a:avLst/>
          </a:prstGeom>
        </p:spPr>
      </p:pic>
    </p:spTree>
    <p:extLst>
      <p:ext uri="{BB962C8B-B14F-4D97-AF65-F5344CB8AC3E}">
        <p14:creationId xmlns:p14="http://schemas.microsoft.com/office/powerpoint/2010/main" val="3743837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at a Glance</a:t>
            </a:r>
            <a:endParaRPr lang="en-GB" dirty="0"/>
          </a:p>
        </p:txBody>
      </p:sp>
      <p:sp>
        <p:nvSpPr>
          <p:cNvPr id="3" name="Content Placeholder 2"/>
          <p:cNvSpPr>
            <a:spLocks noGrp="1"/>
          </p:cNvSpPr>
          <p:nvPr>
            <p:ph idx="1"/>
          </p:nvPr>
        </p:nvSpPr>
        <p:spPr>
          <a:xfrm>
            <a:off x="458016" y="1735233"/>
            <a:ext cx="8519342" cy="3431408"/>
          </a:xfrm>
        </p:spPr>
        <p:txBody>
          <a:bodyPr>
            <a:normAutofit/>
          </a:bodyPr>
          <a:lstStyle/>
          <a:p>
            <a:r>
              <a:rPr lang="en-GB" sz="2000" b="0" dirty="0" smtClean="0"/>
              <a:t>Globally </a:t>
            </a:r>
            <a:r>
              <a:rPr lang="en-GB" sz="2000" b="0" dirty="0"/>
              <a:t>recognised credential based on practice of analytics professional</a:t>
            </a:r>
          </a:p>
          <a:p>
            <a:r>
              <a:rPr lang="en-GB" sz="2000" b="0" dirty="0" smtClean="0"/>
              <a:t>Vendor </a:t>
            </a:r>
            <a:r>
              <a:rPr lang="en-GB" sz="2000" b="0" dirty="0"/>
              <a:t>and software neutral</a:t>
            </a:r>
          </a:p>
          <a:p>
            <a:r>
              <a:rPr lang="en-GB" sz="2000" b="0" dirty="0" smtClean="0"/>
              <a:t>Created </a:t>
            </a:r>
            <a:r>
              <a:rPr lang="en-GB" sz="2000" b="0" dirty="0"/>
              <a:t>by teams of subject matter experts from practice, academia, and government</a:t>
            </a:r>
          </a:p>
          <a:p>
            <a:r>
              <a:rPr lang="en-GB" sz="2000" b="0" dirty="0" smtClean="0"/>
              <a:t>Focused </a:t>
            </a:r>
            <a:r>
              <a:rPr lang="en-GB" sz="2000" b="0" dirty="0"/>
              <a:t>on seven domains of analytics process:</a:t>
            </a:r>
          </a:p>
          <a:p>
            <a:pPr marL="0" indent="0">
              <a:buNone/>
            </a:pPr>
            <a:r>
              <a:rPr lang="en-GB" b="0" dirty="0" smtClean="0"/>
              <a:t>	</a:t>
            </a:r>
            <a:endParaRPr lang="en-GB" dirty="0"/>
          </a:p>
        </p:txBody>
      </p:sp>
      <p:pic>
        <p:nvPicPr>
          <p:cNvPr id="4" name="Picture 2" descr="http://www.theorsociety.com/Media/Images/Users/CaraQuinton01011978/ActualSize/13_09_2017-11_57_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158" y="120286"/>
            <a:ext cx="1219200" cy="1495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6101" y="3967933"/>
            <a:ext cx="6662057" cy="2031325"/>
          </a:xfrm>
          <a:prstGeom prst="rect">
            <a:avLst/>
          </a:prstGeom>
          <a:noFill/>
        </p:spPr>
        <p:txBody>
          <a:bodyPr wrap="square" numCol="2" rtlCol="0">
            <a:spAutoFit/>
          </a:bodyPr>
          <a:lstStyle/>
          <a:p>
            <a:r>
              <a:rPr lang="en-GB" dirty="0">
                <a:solidFill>
                  <a:srgbClr val="505759"/>
                </a:solidFill>
              </a:rPr>
              <a:t>I.   Business Problem Framing</a:t>
            </a:r>
          </a:p>
          <a:p>
            <a:r>
              <a:rPr lang="en-GB" dirty="0">
                <a:solidFill>
                  <a:srgbClr val="505759"/>
                </a:solidFill>
              </a:rPr>
              <a:t>II.  Analytics Problem Framing</a:t>
            </a:r>
          </a:p>
          <a:p>
            <a:r>
              <a:rPr lang="en-GB" dirty="0">
                <a:solidFill>
                  <a:srgbClr val="505759"/>
                </a:solidFill>
              </a:rPr>
              <a:t>III. Data</a:t>
            </a:r>
          </a:p>
          <a:p>
            <a:r>
              <a:rPr lang="en-GB" dirty="0">
                <a:solidFill>
                  <a:srgbClr val="505759"/>
                </a:solidFill>
              </a:rPr>
              <a:t>IV. Methodology Selection</a:t>
            </a:r>
          </a:p>
          <a:p>
            <a:endParaRPr lang="en-GB" dirty="0">
              <a:solidFill>
                <a:srgbClr val="505759"/>
              </a:solidFill>
            </a:endParaRPr>
          </a:p>
          <a:p>
            <a:endParaRPr lang="en-GB" dirty="0">
              <a:solidFill>
                <a:srgbClr val="505759"/>
              </a:solidFill>
            </a:endParaRPr>
          </a:p>
          <a:p>
            <a:endParaRPr lang="en-GB" dirty="0">
              <a:solidFill>
                <a:srgbClr val="505759"/>
              </a:solidFill>
            </a:endParaRPr>
          </a:p>
          <a:p>
            <a:r>
              <a:rPr lang="en-GB" dirty="0">
                <a:solidFill>
                  <a:srgbClr val="505759"/>
                </a:solidFill>
              </a:rPr>
              <a:t>V.   Model Building</a:t>
            </a:r>
          </a:p>
          <a:p>
            <a:r>
              <a:rPr lang="en-GB" dirty="0">
                <a:solidFill>
                  <a:srgbClr val="505759"/>
                </a:solidFill>
              </a:rPr>
              <a:t>VI.  Deployment</a:t>
            </a:r>
          </a:p>
          <a:p>
            <a:r>
              <a:rPr lang="en-GB" dirty="0">
                <a:solidFill>
                  <a:srgbClr val="505759"/>
                </a:solidFill>
              </a:rPr>
              <a:t>VII. Lifecycle Management</a:t>
            </a:r>
          </a:p>
        </p:txBody>
      </p:sp>
      <p:sp>
        <p:nvSpPr>
          <p:cNvPr id="6" name="TextBox 5"/>
          <p:cNvSpPr txBox="1"/>
          <p:nvPr/>
        </p:nvSpPr>
        <p:spPr>
          <a:xfrm>
            <a:off x="444137" y="5166641"/>
            <a:ext cx="8255726" cy="707886"/>
          </a:xfrm>
          <a:prstGeom prst="rect">
            <a:avLst/>
          </a:prstGeom>
          <a:noFill/>
        </p:spPr>
        <p:txBody>
          <a:bodyPr wrap="square" rtlCol="0">
            <a:spAutoFit/>
          </a:bodyPr>
          <a:lstStyle/>
          <a:p>
            <a:pPr marL="342900" indent="-342900">
              <a:buFont typeface="Wingdings" panose="05000000000000000000" pitchFamily="2" charset="2"/>
              <a:buChar char="§"/>
            </a:pPr>
            <a:r>
              <a:rPr lang="en-GB" sz="2000" dirty="0">
                <a:solidFill>
                  <a:srgbClr val="505759"/>
                </a:solidFill>
              </a:rPr>
              <a:t>Computer-based exam administered through the CAP test vendor network</a:t>
            </a:r>
          </a:p>
        </p:txBody>
      </p:sp>
    </p:spTree>
    <p:extLst>
      <p:ext uri="{BB962C8B-B14F-4D97-AF65-F5344CB8AC3E}">
        <p14:creationId xmlns:p14="http://schemas.microsoft.com/office/powerpoint/2010/main" val="391777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 Benefits</a:t>
            </a:r>
            <a:endParaRPr lang="en-GB" dirty="0"/>
          </a:p>
        </p:txBody>
      </p:sp>
      <p:sp>
        <p:nvSpPr>
          <p:cNvPr id="3" name="Content Placeholder 2"/>
          <p:cNvSpPr>
            <a:spLocks noGrp="1"/>
          </p:cNvSpPr>
          <p:nvPr>
            <p:ph idx="1"/>
          </p:nvPr>
        </p:nvSpPr>
        <p:spPr>
          <a:xfrm>
            <a:off x="628650" y="1825625"/>
            <a:ext cx="8138832" cy="4288304"/>
          </a:xfrm>
        </p:spPr>
        <p:txBody>
          <a:bodyPr>
            <a:normAutofit/>
          </a:bodyPr>
          <a:lstStyle/>
          <a:p>
            <a:r>
              <a:rPr lang="en-GB" sz="2000" b="0" dirty="0">
                <a:solidFill>
                  <a:srgbClr val="C00000"/>
                </a:solidFill>
              </a:rPr>
              <a:t>Building Capability: </a:t>
            </a:r>
            <a:r>
              <a:rPr lang="en-GB" sz="2000" b="0" dirty="0"/>
              <a:t>CAP-accredited employees and professionals provide the unique capability </a:t>
            </a:r>
            <a:r>
              <a:rPr lang="en-GB" sz="2000" b="0" dirty="0" smtClean="0"/>
              <a:t>to leverage </a:t>
            </a:r>
            <a:r>
              <a:rPr lang="en-GB" sz="2000" b="0" dirty="0"/>
              <a:t>the power and promise of analytics</a:t>
            </a:r>
            <a:r>
              <a:rPr lang="en-GB" sz="2000" b="0" dirty="0" smtClean="0"/>
              <a:t>.</a:t>
            </a:r>
          </a:p>
          <a:p>
            <a:endParaRPr lang="en-GB" sz="2000" b="0" dirty="0"/>
          </a:p>
          <a:p>
            <a:r>
              <a:rPr lang="en-GB" sz="2000" b="0" dirty="0" smtClean="0">
                <a:solidFill>
                  <a:srgbClr val="C00000"/>
                </a:solidFill>
              </a:rPr>
              <a:t>Driving </a:t>
            </a:r>
            <a:r>
              <a:rPr lang="en-GB" sz="2000" b="0" dirty="0">
                <a:solidFill>
                  <a:srgbClr val="C00000"/>
                </a:solidFill>
              </a:rPr>
              <a:t>Credibility: </a:t>
            </a:r>
            <a:r>
              <a:rPr lang="en-GB" sz="2000" b="0" dirty="0"/>
              <a:t>Having CAP professionals on your team demonstrates you have the top talent </a:t>
            </a:r>
            <a:r>
              <a:rPr lang="en-GB" sz="2000" b="0" dirty="0" smtClean="0"/>
              <a:t>in place </a:t>
            </a:r>
            <a:r>
              <a:rPr lang="en-GB" sz="2000" b="0" dirty="0"/>
              <a:t>and are committed to the highest ethical standards of analytics practice</a:t>
            </a:r>
            <a:r>
              <a:rPr lang="en-GB" sz="2000" b="0" dirty="0" smtClean="0"/>
              <a:t>.</a:t>
            </a:r>
          </a:p>
          <a:p>
            <a:endParaRPr lang="en-GB" sz="2000" b="0" dirty="0"/>
          </a:p>
          <a:p>
            <a:r>
              <a:rPr lang="en-GB" sz="2000" b="0" dirty="0" smtClean="0">
                <a:solidFill>
                  <a:srgbClr val="C00000"/>
                </a:solidFill>
              </a:rPr>
              <a:t>Creating </a:t>
            </a:r>
            <a:r>
              <a:rPr lang="en-GB" sz="2000" b="0" dirty="0">
                <a:solidFill>
                  <a:srgbClr val="C00000"/>
                </a:solidFill>
              </a:rPr>
              <a:t>Opportunity: </a:t>
            </a:r>
            <a:r>
              <a:rPr lang="en-GB" sz="2000" b="0" dirty="0"/>
              <a:t>Encouraging employees and professionals to pursue CAP certification creates new opportunities for long-term career success and provides new avenues for an organisation’s analytics-based growth.</a:t>
            </a:r>
          </a:p>
        </p:txBody>
      </p:sp>
      <p:pic>
        <p:nvPicPr>
          <p:cNvPr id="4" name="Picture 2" descr="http://www.theorsociety.com/Media/Images/Users/CaraQuinton01011978/ActualSize/13_09_2017-11_57_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158" y="120286"/>
            <a:ext cx="12192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282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5.xml><?xml version="1.0" encoding="utf-8"?>
<a:theme xmlns:a="http://schemas.openxmlformats.org/drawingml/2006/main" name="1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6.xml><?xml version="1.0" encoding="utf-8"?>
<a:theme xmlns:a="http://schemas.openxmlformats.org/drawingml/2006/main" name="2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7.xml><?xml version="1.0" encoding="utf-8"?>
<a:theme xmlns:a="http://schemas.openxmlformats.org/drawingml/2006/main" name="3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8.xml><?xml version="1.0" encoding="utf-8"?>
<a:theme xmlns:a="http://schemas.openxmlformats.org/drawingml/2006/main" name="4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9.xml><?xml version="1.0" encoding="utf-8"?>
<a:theme xmlns:a="http://schemas.openxmlformats.org/drawingml/2006/main" name="5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6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1.xml><?xml version="1.0" encoding="utf-8"?>
<a:theme xmlns:a="http://schemas.openxmlformats.org/drawingml/2006/main" name="7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2.xml><?xml version="1.0" encoding="utf-8"?>
<a:theme xmlns:a="http://schemas.openxmlformats.org/drawingml/2006/main" name="8_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3.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24.xml><?xml version="1.0" encoding="utf-8"?>
<a:theme xmlns:a="http://schemas.openxmlformats.org/drawingml/2006/main" name="1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25.xml><?xml version="1.0" encoding="utf-8"?>
<a:theme xmlns:a="http://schemas.openxmlformats.org/drawingml/2006/main" name="2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26.xml><?xml version="1.0" encoding="utf-8"?>
<a:theme xmlns:a="http://schemas.openxmlformats.org/drawingml/2006/main" name="3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27.xml><?xml version="1.0" encoding="utf-8"?>
<a:theme xmlns:a="http://schemas.openxmlformats.org/drawingml/2006/main" name="4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28.xml><?xml version="1.0" encoding="utf-8"?>
<a:theme xmlns:a="http://schemas.openxmlformats.org/drawingml/2006/main" name="5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29.xml><?xml version="1.0" encoding="utf-8"?>
<a:theme xmlns:a="http://schemas.openxmlformats.org/drawingml/2006/main" name="6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3.xml><?xml version="1.0" encoding="utf-8"?>
<a:theme xmlns:a="http://schemas.openxmlformats.org/drawingml/2006/main" name="5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7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31.xml><?xml version="1.0" encoding="utf-8"?>
<a:theme xmlns:a="http://schemas.openxmlformats.org/drawingml/2006/main" name="8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32.xml><?xml version="1.0" encoding="utf-8"?>
<a:theme xmlns:a="http://schemas.openxmlformats.org/drawingml/2006/main" name="9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33.xml><?xml version="1.0" encoding="utf-8"?>
<a:theme xmlns:a="http://schemas.openxmlformats.org/drawingml/2006/main" name="10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34.xml><?xml version="1.0" encoding="utf-8"?>
<a:theme xmlns:a="http://schemas.openxmlformats.org/drawingml/2006/main" name="11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35.xml><?xml version="1.0" encoding="utf-8"?>
<a:theme xmlns:a="http://schemas.openxmlformats.org/drawingml/2006/main" name="12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36.xml><?xml version="1.0" encoding="utf-8"?>
<a:theme xmlns:a="http://schemas.openxmlformats.org/drawingml/2006/main" name="13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37.xml><?xml version="1.0" encoding="utf-8"?>
<a:theme xmlns:a="http://schemas.openxmlformats.org/drawingml/2006/main" name="14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A46971DC-8302-45C8-AA21-8A7B5DF808F2}" vid="{4D8103EC-84F0-4DB7-BA6D-1E12179FBA43}"/>
    </a:ext>
  </a:extLst>
</a:theme>
</file>

<file path=ppt/theme/theme38.xml><?xml version="1.0" encoding="utf-8"?>
<a:theme xmlns:a="http://schemas.openxmlformats.org/drawingml/2006/main" name="16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17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18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Theme">
  <a:themeElements>
    <a:clrScheme name="OR Society 2016">
      <a:dk1>
        <a:srgbClr val="505759"/>
      </a:dk1>
      <a:lt1>
        <a:srgbClr val="FFFFFF"/>
      </a:lt1>
      <a:dk2>
        <a:srgbClr val="D61B26"/>
      </a:dk2>
      <a:lt2>
        <a:srgbClr val="BFB8AF"/>
      </a:lt2>
      <a:accent1>
        <a:srgbClr val="D61B26"/>
      </a:accent1>
      <a:accent2>
        <a:srgbClr val="505759"/>
      </a:accent2>
      <a:accent3>
        <a:srgbClr val="968C83"/>
      </a:accent3>
      <a:accent4>
        <a:srgbClr val="BFB8AF"/>
      </a:accent4>
      <a:accent5>
        <a:srgbClr val="D61B26"/>
      </a:accent5>
      <a:accent6>
        <a:srgbClr val="505759"/>
      </a:accent6>
      <a:hlink>
        <a:srgbClr val="D61B26"/>
      </a:hlink>
      <a:folHlink>
        <a:srgbClr val="505759"/>
      </a:folHlink>
    </a:clrScheme>
    <a:fontScheme name="Custom 1">
      <a:majorFont>
        <a:latin typeface="Roboto Medium"/>
        <a:ea typeface=""/>
        <a:cs typeface=""/>
      </a:majorFont>
      <a:minorFont>
        <a:latin typeface="Roboto Ligh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TotalTime>
  <Words>1423</Words>
  <Application>Microsoft Office PowerPoint</Application>
  <PresentationFormat>On-screen Show (4:3)</PresentationFormat>
  <Paragraphs>336</Paragraphs>
  <Slides>40</Slides>
  <Notes>19</Notes>
  <HiddenSlides>0</HiddenSlides>
  <MMClips>1</MMClips>
  <ScaleCrop>false</ScaleCrop>
  <HeadingPairs>
    <vt:vector size="6" baseType="variant">
      <vt:variant>
        <vt:lpstr>Fonts Used</vt:lpstr>
      </vt:variant>
      <vt:variant>
        <vt:i4>12</vt:i4>
      </vt:variant>
      <vt:variant>
        <vt:lpstr>Theme</vt:lpstr>
      </vt:variant>
      <vt:variant>
        <vt:i4>40</vt:i4>
      </vt:variant>
      <vt:variant>
        <vt:lpstr>Slide Titles</vt:lpstr>
      </vt:variant>
      <vt:variant>
        <vt:i4>40</vt:i4>
      </vt:variant>
    </vt:vector>
  </HeadingPairs>
  <TitlesOfParts>
    <vt:vector size="92" baseType="lpstr">
      <vt:lpstr>Arial Unicode MS</vt:lpstr>
      <vt:lpstr>Arial</vt:lpstr>
      <vt:lpstr>Calibri</vt:lpstr>
      <vt:lpstr>EYInterstate</vt:lpstr>
      <vt:lpstr>EYInterstate Light</vt:lpstr>
      <vt:lpstr>Helvetica</vt:lpstr>
      <vt:lpstr>Helvetica Light</vt:lpstr>
      <vt:lpstr>Monaco</vt:lpstr>
      <vt:lpstr>Roboto Light</vt:lpstr>
      <vt:lpstr>Roboto Medium</vt:lpstr>
      <vt:lpstr>Times New Roman</vt:lpstr>
      <vt:lpstr>Wingdings</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Gradient</vt:lpstr>
      <vt:lpstr>1_Gradient</vt:lpstr>
      <vt:lpstr>2_Gradient</vt:lpstr>
      <vt:lpstr>3_Gradient</vt:lpstr>
      <vt:lpstr>4_Gradient</vt:lpstr>
      <vt:lpstr>5_Gradient</vt:lpstr>
      <vt:lpstr>6_Gradient</vt:lpstr>
      <vt:lpstr>7_Gradient</vt:lpstr>
      <vt:lpstr>8_Gradient</vt:lpstr>
      <vt:lpstr>EY dark projection</vt:lpstr>
      <vt:lpstr>1_EY dark projection</vt:lpstr>
      <vt:lpstr>2_EY dark projection</vt:lpstr>
      <vt:lpstr>3_EY dark projection</vt:lpstr>
      <vt:lpstr>4_EY dark projection</vt:lpstr>
      <vt:lpstr>5_EY dark projection</vt:lpstr>
      <vt:lpstr>6_EY dark projection</vt:lpstr>
      <vt:lpstr>7_EY dark projection</vt:lpstr>
      <vt:lpstr>8_EY dark projection</vt:lpstr>
      <vt:lpstr>9_EY dark projection</vt:lpstr>
      <vt:lpstr>10_EY dark projection</vt:lpstr>
      <vt:lpstr>11_EY dark projection</vt:lpstr>
      <vt:lpstr>12_EY dark projection</vt:lpstr>
      <vt:lpstr>13_EY dark projection</vt:lpstr>
      <vt:lpstr>14_EY dark projection</vt:lpstr>
      <vt:lpstr>16_Office Theme</vt:lpstr>
      <vt:lpstr>17_Office Theme</vt:lpstr>
      <vt:lpstr>18_Office Theme</vt:lpstr>
      <vt:lpstr>Welcome to the first event of the year from the Analytics Network  </vt:lpstr>
      <vt:lpstr>Agenda</vt:lpstr>
      <vt:lpstr>Certified Analytics Professional</vt:lpstr>
      <vt:lpstr>The OR Society and Analytics</vt:lpstr>
      <vt:lpstr>What is CAP?</vt:lpstr>
      <vt:lpstr>Do I qualify?</vt:lpstr>
      <vt:lpstr>Is it right for me?</vt:lpstr>
      <vt:lpstr>Programme at a Glance</vt:lpstr>
      <vt:lpstr>CAP Benefits</vt:lpstr>
      <vt:lpstr>What support do you provide?</vt:lpstr>
      <vt:lpstr>What else do I need to know?</vt:lpstr>
      <vt:lpstr>Other Accreditations</vt:lpstr>
      <vt:lpstr>Analytics Network</vt:lpstr>
      <vt:lpstr>The CAP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Predicting invoice lateness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events</vt:lpstr>
      <vt:lpstr>We are looking for you!</vt:lpstr>
      <vt:lpstr>Next Events</vt:lpstr>
    </vt:vector>
  </TitlesOfParts>
  <Company>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Analytics Network Event will start at 18:00</dc:title>
  <dc:creator>Eduardo Contreras Cortes</dc:creator>
  <cp:lastModifiedBy>Felicity McLeister</cp:lastModifiedBy>
  <cp:revision>5</cp:revision>
  <dcterms:created xsi:type="dcterms:W3CDTF">2018-02-05T10:56:10Z</dcterms:created>
  <dcterms:modified xsi:type="dcterms:W3CDTF">2018-02-06T11:10:51Z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2018-02-06T10:22:57Z</vt:filetime>
  </property>
</Properties>
</file>