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13.xml" ContentType="application/vnd.openxmlformats-officedocument.presentationml.notesSlide+xml"/>
  <Override PartName="/ppt/charts/chart15.xml" ContentType="application/vnd.openxmlformats-officedocument.drawingml.chart+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08" r:id="rId2"/>
    <p:sldId id="552" r:id="rId3"/>
    <p:sldId id="650" r:id="rId4"/>
    <p:sldId id="675" r:id="rId5"/>
    <p:sldId id="724" r:id="rId6"/>
    <p:sldId id="670" r:id="rId7"/>
    <p:sldId id="671" r:id="rId8"/>
    <p:sldId id="672" r:id="rId9"/>
    <p:sldId id="673" r:id="rId10"/>
    <p:sldId id="715" r:id="rId11"/>
    <p:sldId id="684" r:id="rId12"/>
    <p:sldId id="685" r:id="rId13"/>
    <p:sldId id="686" r:id="rId14"/>
    <p:sldId id="687" r:id="rId15"/>
    <p:sldId id="688" r:id="rId16"/>
    <p:sldId id="689" r:id="rId17"/>
    <p:sldId id="690" r:id="rId18"/>
    <p:sldId id="691" r:id="rId19"/>
    <p:sldId id="697" r:id="rId20"/>
    <p:sldId id="698" r:id="rId21"/>
    <p:sldId id="699" r:id="rId22"/>
    <p:sldId id="700" r:id="rId23"/>
    <p:sldId id="705" r:id="rId24"/>
    <p:sldId id="706" r:id="rId25"/>
    <p:sldId id="707" r:id="rId26"/>
    <p:sldId id="708" r:id="rId27"/>
    <p:sldId id="709" r:id="rId28"/>
    <p:sldId id="710" r:id="rId29"/>
    <p:sldId id="711" r:id="rId30"/>
    <p:sldId id="719" r:id="rId31"/>
    <p:sldId id="717" r:id="rId32"/>
    <p:sldId id="720" r:id="rId33"/>
    <p:sldId id="718" r:id="rId34"/>
    <p:sldId id="721" r:id="rId35"/>
    <p:sldId id="722" r:id="rId36"/>
    <p:sldId id="723" r:id="rId37"/>
    <p:sldId id="712" r:id="rId38"/>
    <p:sldId id="713" r:id="rId39"/>
    <p:sldId id="714" r:id="rId40"/>
    <p:sldId id="716" r:id="rId41"/>
    <p:sldId id="56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1C2"/>
    <a:srgbClr val="FF2332"/>
    <a:srgbClr val="676767"/>
    <a:srgbClr val="1B1B1B"/>
    <a:srgbClr val="9E0000"/>
    <a:srgbClr val="000042"/>
    <a:srgbClr val="C10000"/>
    <a:srgbClr val="FF0000"/>
    <a:srgbClr val="2A2A2A"/>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4" autoAdjust="0"/>
    <p:restoredTop sz="97455" autoAdjust="0"/>
  </p:normalViewPr>
  <p:slideViewPr>
    <p:cSldViewPr snapToGrid="0" snapToObjects="1">
      <p:cViewPr>
        <p:scale>
          <a:sx n="85" d="100"/>
          <a:sy n="85" d="100"/>
        </p:scale>
        <p:origin x="-137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
    </p:cViewPr>
  </p:sorterViewPr>
  <p:notesViewPr>
    <p:cSldViewPr snapToGrid="0" snapToObjects="1">
      <p:cViewPr varScale="1">
        <p:scale>
          <a:sx n="81" d="100"/>
          <a:sy n="81" d="100"/>
        </p:scale>
        <p:origin x="-31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thomasjohnson:Documents:SQUAWKA:Value%20Index:PS,%20Financial,%20Ticket%20Data%20-%20Top%204%20League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thomasjohnson:Documents:SQUAWKA:Value%20Index:PS,%20Financial,%20Ticket%20Data%20-%20Top%204%20League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thomasjohnson:Documents:SQUAWKA:Value%20Index:PS,%20Financial,%20Ticket%20Data%20-%20Top%204%20League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thomasjohnson:Documents:SQUAWKA:Value%20Index:PS,%20Financial,%20Ticket%20Data%20-%20Top%204%20League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sanjitatwal:Desktop:ManUnitedvsChelsea20121028V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sanjitatwal:Desktop:ManUnitedvsChelsea20121028V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David\Downloads\Transfer%20fee&amp;wage%20analysis%202.0.xlsm" TargetMode="External"/><Relationship Id="rId2"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anjitatwal:Downloads:Value%20index%20graph%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anjitatwal:Downloads:Value%20index%20graph%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anjitatwal:Downloads:Value%20index%20graph%20(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anjitatwal:Downloads:Downing_Compariso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anjitatwal:Downloads:Downing_Comparis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thomasjohnson:Documents:SQUAWKA:Value%20Index:PS,%20Financial,%20Ticket%20Data%20-%20Top%204%20Leagu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Score for passage of play</c:v>
                </c:pt>
              </c:strCache>
            </c:strRef>
          </c:tx>
          <c:invertIfNegative val="0"/>
          <c:dPt>
            <c:idx val="0"/>
            <c:invertIfNegative val="0"/>
            <c:bubble3D val="0"/>
            <c:spPr>
              <a:gradFill>
                <a:gsLst>
                  <a:gs pos="0">
                    <a:srgbClr val="FF0000"/>
                  </a:gs>
                  <a:gs pos="100000">
                    <a:srgbClr val="FF2D2D"/>
                  </a:gs>
                </a:gsLst>
                <a:lin ang="5400000" scaled="0"/>
              </a:gradFill>
            </c:spPr>
          </c:dPt>
          <c:cat>
            <c:strRef>
              <c:f>Sheet1!$A$2:$A$5</c:f>
              <c:strCache>
                <c:ptCount val="4"/>
                <c:pt idx="0">
                  <c:v>Gerrard</c:v>
                </c:pt>
                <c:pt idx="1">
                  <c:v>Assou-Ekotto</c:v>
                </c:pt>
                <c:pt idx="2">
                  <c:v>Defoe</c:v>
                </c:pt>
                <c:pt idx="3">
                  <c:v>Reina</c:v>
                </c:pt>
              </c:strCache>
            </c:strRef>
          </c:cat>
          <c:val>
            <c:numRef>
              <c:f>Sheet1!$B$2:$B$5</c:f>
              <c:numCache>
                <c:formatCode>General</c:formatCode>
                <c:ptCount val="4"/>
                <c:pt idx="0">
                  <c:v>-8.5</c:v>
                </c:pt>
                <c:pt idx="1">
                  <c:v>9.8</c:v>
                </c:pt>
                <c:pt idx="2">
                  <c:v>3.15</c:v>
                </c:pt>
                <c:pt idx="3">
                  <c:v>7.8</c:v>
                </c:pt>
              </c:numCache>
            </c:numRef>
          </c:val>
        </c:ser>
        <c:dLbls>
          <c:showLegendKey val="0"/>
          <c:showVal val="0"/>
          <c:showCatName val="0"/>
          <c:showSerName val="0"/>
          <c:showPercent val="0"/>
          <c:showBubbleSize val="0"/>
        </c:dLbls>
        <c:gapWidth val="150"/>
        <c:axId val="-2112089048"/>
        <c:axId val="-2108137752"/>
      </c:barChart>
      <c:catAx>
        <c:axId val="-2112089048"/>
        <c:scaling>
          <c:orientation val="minMax"/>
        </c:scaling>
        <c:delete val="1"/>
        <c:axPos val="b"/>
        <c:title>
          <c:tx>
            <c:rich>
              <a:bodyPr/>
              <a:lstStyle/>
              <a:p>
                <a:pPr>
                  <a:defRPr/>
                </a:pPr>
                <a:r>
                  <a:rPr lang="en-GB"/>
                  <a:t>Player</a:t>
                </a:r>
              </a:p>
            </c:rich>
          </c:tx>
          <c:layout/>
          <c:overlay val="0"/>
        </c:title>
        <c:majorTickMark val="none"/>
        <c:minorTickMark val="none"/>
        <c:tickLblPos val="nextTo"/>
        <c:crossAx val="-2108137752"/>
        <c:crosses val="autoZero"/>
        <c:auto val="1"/>
        <c:lblAlgn val="ctr"/>
        <c:lblOffset val="100"/>
        <c:noMultiLvlLbl val="0"/>
      </c:catAx>
      <c:valAx>
        <c:axId val="-2108137752"/>
        <c:scaling>
          <c:orientation val="minMax"/>
        </c:scaling>
        <c:delete val="0"/>
        <c:axPos val="l"/>
        <c:majorGridlines/>
        <c:title>
          <c:tx>
            <c:rich>
              <a:bodyPr/>
              <a:lstStyle/>
              <a:p>
                <a:pPr>
                  <a:defRPr/>
                </a:pPr>
                <a:r>
                  <a:rPr lang="en-GB"/>
                  <a:t>Performance Score</a:t>
                </a:r>
              </a:p>
            </c:rich>
          </c:tx>
          <c:layout>
            <c:manualLayout>
              <c:xMode val="edge"/>
              <c:yMode val="edge"/>
              <c:x val="0.022486592148107"/>
              <c:y val="0.322409229070641"/>
            </c:manualLayout>
          </c:layout>
          <c:overlay val="0"/>
        </c:title>
        <c:numFmt formatCode="General" sourceLinked="1"/>
        <c:majorTickMark val="out"/>
        <c:minorTickMark val="none"/>
        <c:tickLblPos val="nextTo"/>
        <c:crossAx val="-2112089048"/>
        <c:crosses val="autoZero"/>
        <c:crossBetween val="between"/>
      </c:valAx>
    </c:plotArea>
    <c:plotVisOnly val="1"/>
    <c:dispBlanksAs val="gap"/>
    <c:showDLblsOverMax val="0"/>
  </c:chart>
  <c:txPr>
    <a:bodyPr/>
    <a:lstStyle/>
    <a:p>
      <a:pPr>
        <a:defRPr sz="1800">
          <a:solidFill>
            <a:srgbClr val="000000"/>
          </a:solidFil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Premier League </a:t>
            </a:r>
            <a:r>
              <a:rPr lang="en-US" dirty="0" smtClean="0"/>
              <a:t>Total Performance</a:t>
            </a:r>
            <a:r>
              <a:rPr lang="en-US" baseline="0" dirty="0" smtClean="0"/>
              <a:t> </a:t>
            </a:r>
            <a:r>
              <a:rPr lang="en-US" baseline="0" dirty="0"/>
              <a:t>Score v Cheapest Season Ticket 2012/13</a:t>
            </a:r>
            <a:endParaRPr lang="en-US" dirty="0"/>
          </a:p>
        </c:rich>
      </c:tx>
      <c:layout>
        <c:manualLayout>
          <c:xMode val="edge"/>
          <c:yMode val="edge"/>
          <c:x val="0.124099229213859"/>
          <c:y val="0.0"/>
        </c:manualLayout>
      </c:layout>
      <c:overlay val="0"/>
    </c:title>
    <c:autoTitleDeleted val="0"/>
    <c:plotArea>
      <c:layout>
        <c:manualLayout>
          <c:layoutTarget val="inner"/>
          <c:xMode val="edge"/>
          <c:yMode val="edge"/>
          <c:x val="0.0475891791583684"/>
          <c:y val="0.104826694387793"/>
          <c:w val="0.872129386981772"/>
          <c:h val="0.784032609370506"/>
        </c:manualLayout>
      </c:layout>
      <c:scatterChart>
        <c:scatterStyle val="lineMarker"/>
        <c:varyColors val="0"/>
        <c:ser>
          <c:idx val="0"/>
          <c:order val="0"/>
          <c:tx>
            <c:strRef>
              <c:f>'Prem PS v Tickets 13'!$D$1</c:f>
              <c:strCache>
                <c:ptCount val="1"/>
                <c:pt idx="0">
                  <c:v>Cheapest season ticket</c:v>
                </c:pt>
              </c:strCache>
            </c:strRef>
          </c:tx>
          <c:spPr>
            <a:ln w="47625">
              <a:noFill/>
            </a:ln>
          </c:spPr>
          <c:dLbls>
            <c:dLbl>
              <c:idx val="0"/>
              <c:layout/>
              <c:tx>
                <c:strRef>
                  <c:f>'Prem PS v Tickets 13'!$A$2</c:f>
                  <c:strCache>
                    <c:ptCount val="1"/>
                    <c:pt idx="0">
                      <c:v>Arsenal</c:v>
                    </c:pt>
                  </c:strCache>
                </c:strRef>
              </c:tx>
              <c:showLegendKey val="0"/>
              <c:showVal val="1"/>
              <c:showCatName val="0"/>
              <c:showSerName val="0"/>
              <c:showPercent val="0"/>
              <c:showBubbleSize val="0"/>
            </c:dLbl>
            <c:dLbl>
              <c:idx val="1"/>
              <c:layout/>
              <c:tx>
                <c:strRef>
                  <c:f>'Prem PS v Tickets 13'!$A$3</c:f>
                  <c:strCache>
                    <c:ptCount val="1"/>
                    <c:pt idx="0">
                      <c:v>Aston Villa</c:v>
                    </c:pt>
                  </c:strCache>
                </c:strRef>
              </c:tx>
              <c:showLegendKey val="0"/>
              <c:showVal val="1"/>
              <c:showCatName val="0"/>
              <c:showSerName val="0"/>
              <c:showPercent val="0"/>
              <c:showBubbleSize val="0"/>
            </c:dLbl>
            <c:dLbl>
              <c:idx val="2"/>
              <c:layout/>
              <c:tx>
                <c:strRef>
                  <c:f>'Prem PS v Tickets 13'!$A$4</c:f>
                  <c:strCache>
                    <c:ptCount val="1"/>
                    <c:pt idx="0">
                      <c:v>Chelsea</c:v>
                    </c:pt>
                  </c:strCache>
                </c:strRef>
              </c:tx>
              <c:showLegendKey val="0"/>
              <c:showVal val="1"/>
              <c:showCatName val="0"/>
              <c:showSerName val="0"/>
              <c:showPercent val="0"/>
              <c:showBubbleSize val="0"/>
            </c:dLbl>
            <c:dLbl>
              <c:idx val="3"/>
              <c:layout/>
              <c:tx>
                <c:strRef>
                  <c:f>'Prem PS v Tickets 13'!$A$5</c:f>
                  <c:strCache>
                    <c:ptCount val="1"/>
                    <c:pt idx="0">
                      <c:v>Everton</c:v>
                    </c:pt>
                  </c:strCache>
                </c:strRef>
              </c:tx>
              <c:showLegendKey val="0"/>
              <c:showVal val="1"/>
              <c:showCatName val="0"/>
              <c:showSerName val="0"/>
              <c:showPercent val="0"/>
              <c:showBubbleSize val="0"/>
            </c:dLbl>
            <c:dLbl>
              <c:idx val="4"/>
              <c:layout/>
              <c:tx>
                <c:strRef>
                  <c:f>'Prem PS v Tickets 13'!$A$6</c:f>
                  <c:strCache>
                    <c:ptCount val="1"/>
                    <c:pt idx="0">
                      <c:v>Fulham</c:v>
                    </c:pt>
                  </c:strCache>
                </c:strRef>
              </c:tx>
              <c:showLegendKey val="0"/>
              <c:showVal val="1"/>
              <c:showCatName val="0"/>
              <c:showSerName val="0"/>
              <c:showPercent val="0"/>
              <c:showBubbleSize val="0"/>
            </c:dLbl>
            <c:dLbl>
              <c:idx val="5"/>
              <c:layout/>
              <c:tx>
                <c:strRef>
                  <c:f>'Prem PS v Tickets 13'!$A$7</c:f>
                  <c:strCache>
                    <c:ptCount val="1"/>
                    <c:pt idx="0">
                      <c:v>Liverpool</c:v>
                    </c:pt>
                  </c:strCache>
                </c:strRef>
              </c:tx>
              <c:showLegendKey val="0"/>
              <c:showVal val="1"/>
              <c:showCatName val="0"/>
              <c:showSerName val="0"/>
              <c:showPercent val="0"/>
              <c:showBubbleSize val="0"/>
            </c:dLbl>
            <c:dLbl>
              <c:idx val="6"/>
              <c:layout/>
              <c:tx>
                <c:strRef>
                  <c:f>'Prem PS v Tickets 13'!$A$8</c:f>
                  <c:strCache>
                    <c:ptCount val="1"/>
                    <c:pt idx="0">
                      <c:v>Man City</c:v>
                    </c:pt>
                  </c:strCache>
                </c:strRef>
              </c:tx>
              <c:showLegendKey val="0"/>
              <c:showVal val="1"/>
              <c:showCatName val="0"/>
              <c:showSerName val="0"/>
              <c:showPercent val="0"/>
              <c:showBubbleSize val="0"/>
            </c:dLbl>
            <c:dLbl>
              <c:idx val="7"/>
              <c:layout/>
              <c:tx>
                <c:strRef>
                  <c:f>'Prem PS v Tickets 13'!$A$9</c:f>
                  <c:strCache>
                    <c:ptCount val="1"/>
                    <c:pt idx="0">
                      <c:v>Man Utd</c:v>
                    </c:pt>
                  </c:strCache>
                </c:strRef>
              </c:tx>
              <c:showLegendKey val="0"/>
              <c:showVal val="1"/>
              <c:showCatName val="0"/>
              <c:showSerName val="0"/>
              <c:showPercent val="0"/>
              <c:showBubbleSize val="0"/>
            </c:dLbl>
            <c:dLbl>
              <c:idx val="8"/>
              <c:layout/>
              <c:tx>
                <c:strRef>
                  <c:f>'Prem PS v Tickets 13'!$A$10</c:f>
                  <c:strCache>
                    <c:ptCount val="1"/>
                    <c:pt idx="0">
                      <c:v>Newcastle</c:v>
                    </c:pt>
                  </c:strCache>
                </c:strRef>
              </c:tx>
              <c:showLegendKey val="0"/>
              <c:showVal val="1"/>
              <c:showCatName val="0"/>
              <c:showSerName val="0"/>
              <c:showPercent val="0"/>
              <c:showBubbleSize val="0"/>
            </c:dLbl>
            <c:dLbl>
              <c:idx val="9"/>
              <c:layout/>
              <c:tx>
                <c:strRef>
                  <c:f>'Prem PS v Tickets 13'!$A$11</c:f>
                  <c:strCache>
                    <c:ptCount val="1"/>
                    <c:pt idx="0">
                      <c:v>Norwich</c:v>
                    </c:pt>
                  </c:strCache>
                </c:strRef>
              </c:tx>
              <c:showLegendKey val="0"/>
              <c:showVal val="1"/>
              <c:showCatName val="0"/>
              <c:showSerName val="0"/>
              <c:showPercent val="0"/>
              <c:showBubbleSize val="0"/>
            </c:dLbl>
            <c:dLbl>
              <c:idx val="10"/>
              <c:layout/>
              <c:tx>
                <c:strRef>
                  <c:f>'Prem PS v Tickets 13'!$A$12</c:f>
                  <c:strCache>
                    <c:ptCount val="1"/>
                    <c:pt idx="0">
                      <c:v>QPR</c:v>
                    </c:pt>
                  </c:strCache>
                </c:strRef>
              </c:tx>
              <c:showLegendKey val="0"/>
              <c:showVal val="1"/>
              <c:showCatName val="0"/>
              <c:showSerName val="0"/>
              <c:showPercent val="0"/>
              <c:showBubbleSize val="0"/>
            </c:dLbl>
            <c:dLbl>
              <c:idx val="11"/>
              <c:layout/>
              <c:tx>
                <c:strRef>
                  <c:f>'Prem PS v Tickets 13'!$A$13</c:f>
                  <c:strCache>
                    <c:ptCount val="1"/>
                    <c:pt idx="0">
                      <c:v>Reading</c:v>
                    </c:pt>
                  </c:strCache>
                </c:strRef>
              </c:tx>
              <c:showLegendKey val="0"/>
              <c:showVal val="1"/>
              <c:showCatName val="0"/>
              <c:showSerName val="0"/>
              <c:showPercent val="0"/>
              <c:showBubbleSize val="0"/>
            </c:dLbl>
            <c:dLbl>
              <c:idx val="12"/>
              <c:layout/>
              <c:tx>
                <c:strRef>
                  <c:f>'Prem PS v Tickets 13'!$A$14</c:f>
                  <c:strCache>
                    <c:ptCount val="1"/>
                    <c:pt idx="0">
                      <c:v>Southampton</c:v>
                    </c:pt>
                  </c:strCache>
                </c:strRef>
              </c:tx>
              <c:showLegendKey val="0"/>
              <c:showVal val="1"/>
              <c:showCatName val="0"/>
              <c:showSerName val="0"/>
              <c:showPercent val="0"/>
              <c:showBubbleSize val="0"/>
            </c:dLbl>
            <c:dLbl>
              <c:idx val="13"/>
              <c:layout/>
              <c:tx>
                <c:strRef>
                  <c:f>'Prem PS v Tickets 13'!$A$15</c:f>
                  <c:strCache>
                    <c:ptCount val="1"/>
                    <c:pt idx="0">
                      <c:v>Stoke</c:v>
                    </c:pt>
                  </c:strCache>
                </c:strRef>
              </c:tx>
              <c:showLegendKey val="0"/>
              <c:showVal val="1"/>
              <c:showCatName val="0"/>
              <c:showSerName val="0"/>
              <c:showPercent val="0"/>
              <c:showBubbleSize val="0"/>
            </c:dLbl>
            <c:dLbl>
              <c:idx val="14"/>
              <c:layout/>
              <c:tx>
                <c:strRef>
                  <c:f>'Prem PS v Tickets 13'!$A$16</c:f>
                  <c:strCache>
                    <c:ptCount val="1"/>
                    <c:pt idx="0">
                      <c:v>Sunderland</c:v>
                    </c:pt>
                  </c:strCache>
                </c:strRef>
              </c:tx>
              <c:showLegendKey val="0"/>
              <c:showVal val="1"/>
              <c:showCatName val="0"/>
              <c:showSerName val="0"/>
              <c:showPercent val="0"/>
              <c:showBubbleSize val="0"/>
            </c:dLbl>
            <c:dLbl>
              <c:idx val="15"/>
              <c:layout/>
              <c:tx>
                <c:strRef>
                  <c:f>'Prem PS v Tickets 13'!$A$17</c:f>
                  <c:strCache>
                    <c:ptCount val="1"/>
                    <c:pt idx="0">
                      <c:v>Swansea</c:v>
                    </c:pt>
                  </c:strCache>
                </c:strRef>
              </c:tx>
              <c:showLegendKey val="0"/>
              <c:showVal val="1"/>
              <c:showCatName val="0"/>
              <c:showSerName val="0"/>
              <c:showPercent val="0"/>
              <c:showBubbleSize val="0"/>
            </c:dLbl>
            <c:dLbl>
              <c:idx val="16"/>
              <c:layout/>
              <c:tx>
                <c:strRef>
                  <c:f>'Prem PS v Tickets 13'!$A$18</c:f>
                  <c:strCache>
                    <c:ptCount val="1"/>
                    <c:pt idx="0">
                      <c:v>Spurs</c:v>
                    </c:pt>
                  </c:strCache>
                </c:strRef>
              </c:tx>
              <c:showLegendKey val="0"/>
              <c:showVal val="1"/>
              <c:showCatName val="0"/>
              <c:showSerName val="0"/>
              <c:showPercent val="0"/>
              <c:showBubbleSize val="0"/>
            </c:dLbl>
            <c:dLbl>
              <c:idx val="17"/>
              <c:layout/>
              <c:tx>
                <c:strRef>
                  <c:f>'Prem PS v Tickets 13'!$A$19</c:f>
                  <c:strCache>
                    <c:ptCount val="1"/>
                    <c:pt idx="0">
                      <c:v>WBA</c:v>
                    </c:pt>
                  </c:strCache>
                </c:strRef>
              </c:tx>
              <c:showLegendKey val="0"/>
              <c:showVal val="1"/>
              <c:showCatName val="0"/>
              <c:showSerName val="0"/>
              <c:showPercent val="0"/>
              <c:showBubbleSize val="0"/>
            </c:dLbl>
            <c:dLbl>
              <c:idx val="18"/>
              <c:layout/>
              <c:tx>
                <c:strRef>
                  <c:f>'Prem PS v Tickets 13'!$A$20</c:f>
                  <c:strCache>
                    <c:ptCount val="1"/>
                    <c:pt idx="0">
                      <c:v>West Ham</c:v>
                    </c:pt>
                  </c:strCache>
                </c:strRef>
              </c:tx>
              <c:showLegendKey val="0"/>
              <c:showVal val="1"/>
              <c:showCatName val="0"/>
              <c:showSerName val="0"/>
              <c:showPercent val="0"/>
              <c:showBubbleSize val="0"/>
            </c:dLbl>
            <c:dLbl>
              <c:idx val="19"/>
              <c:layout/>
              <c:tx>
                <c:strRef>
                  <c:f>'Prem PS v Tickets 13'!$A$21</c:f>
                  <c:strCache>
                    <c:ptCount val="1"/>
                    <c:pt idx="0">
                      <c:v>Wigan</c:v>
                    </c:pt>
                  </c:strCache>
                </c:strRef>
              </c:tx>
              <c:showLegendKey val="0"/>
              <c:showVal val="1"/>
              <c:showCatName val="0"/>
              <c:showSerName val="0"/>
              <c:showPercent val="0"/>
              <c:showBubbleSize val="0"/>
            </c:dLbl>
            <c:showLegendKey val="0"/>
            <c:showVal val="1"/>
            <c:showCatName val="0"/>
            <c:showSerName val="0"/>
            <c:showPercent val="0"/>
            <c:showBubbleSize val="0"/>
            <c:showLeaderLines val="0"/>
          </c:dLbls>
          <c:trendline>
            <c:trendlineType val="linear"/>
            <c:dispRSqr val="0"/>
            <c:dispEq val="0"/>
          </c:trendline>
          <c:xVal>
            <c:numRef>
              <c:f>'Prem PS v Tickets 13'!$C$2:$C$21</c:f>
              <c:numCache>
                <c:formatCode>General</c:formatCode>
                <c:ptCount val="20"/>
                <c:pt idx="0">
                  <c:v>17548.28</c:v>
                </c:pt>
                <c:pt idx="1">
                  <c:v>8006.12</c:v>
                </c:pt>
                <c:pt idx="2">
                  <c:v>14822.63</c:v>
                </c:pt>
                <c:pt idx="3">
                  <c:v>10934.6</c:v>
                </c:pt>
                <c:pt idx="4">
                  <c:v>10433.12</c:v>
                </c:pt>
                <c:pt idx="5">
                  <c:v>14846.61</c:v>
                </c:pt>
                <c:pt idx="6">
                  <c:v>14977.06</c:v>
                </c:pt>
                <c:pt idx="7">
                  <c:v>15557.58</c:v>
                </c:pt>
                <c:pt idx="8">
                  <c:v>6104.29</c:v>
                </c:pt>
                <c:pt idx="9">
                  <c:v>4430.79</c:v>
                </c:pt>
                <c:pt idx="10">
                  <c:v>6895.03</c:v>
                </c:pt>
                <c:pt idx="11">
                  <c:v>2268.49</c:v>
                </c:pt>
                <c:pt idx="12">
                  <c:v>8869.309999999987</c:v>
                </c:pt>
                <c:pt idx="13">
                  <c:v>4772.74</c:v>
                </c:pt>
                <c:pt idx="14">
                  <c:v>5901.0</c:v>
                </c:pt>
                <c:pt idx="15">
                  <c:v>11378.44</c:v>
                </c:pt>
                <c:pt idx="16">
                  <c:v>13379.29</c:v>
                </c:pt>
                <c:pt idx="17">
                  <c:v>6909.72</c:v>
                </c:pt>
                <c:pt idx="18">
                  <c:v>5810.16</c:v>
                </c:pt>
                <c:pt idx="19">
                  <c:v>9807.94</c:v>
                </c:pt>
              </c:numCache>
            </c:numRef>
          </c:xVal>
          <c:yVal>
            <c:numRef>
              <c:f>'Prem PS v Tickets 13'!$D$2:$D$21</c:f>
              <c:numCache>
                <c:formatCode>0</c:formatCode>
                <c:ptCount val="20"/>
                <c:pt idx="0">
                  <c:v>985.0</c:v>
                </c:pt>
                <c:pt idx="1">
                  <c:v>325.0</c:v>
                </c:pt>
                <c:pt idx="2">
                  <c:v>595.0</c:v>
                </c:pt>
                <c:pt idx="3">
                  <c:v>399.0</c:v>
                </c:pt>
                <c:pt idx="4">
                  <c:v>399.0</c:v>
                </c:pt>
                <c:pt idx="5">
                  <c:v>725.0</c:v>
                </c:pt>
                <c:pt idx="6">
                  <c:v>275.0</c:v>
                </c:pt>
                <c:pt idx="7">
                  <c:v>532.0</c:v>
                </c:pt>
                <c:pt idx="8">
                  <c:v>322.0</c:v>
                </c:pt>
                <c:pt idx="9">
                  <c:v>471.0</c:v>
                </c:pt>
                <c:pt idx="10">
                  <c:v>499.0</c:v>
                </c:pt>
                <c:pt idx="11">
                  <c:v>350.0</c:v>
                </c:pt>
                <c:pt idx="12">
                  <c:v>495.0</c:v>
                </c:pt>
                <c:pt idx="13">
                  <c:v>344.0</c:v>
                </c:pt>
                <c:pt idx="14">
                  <c:v>400.0</c:v>
                </c:pt>
                <c:pt idx="15">
                  <c:v>429.0</c:v>
                </c:pt>
                <c:pt idx="16">
                  <c:v>730.0</c:v>
                </c:pt>
                <c:pt idx="17">
                  <c:v>349.0</c:v>
                </c:pt>
                <c:pt idx="18">
                  <c:v>480.0</c:v>
                </c:pt>
                <c:pt idx="19">
                  <c:v>255.0</c:v>
                </c:pt>
              </c:numCache>
            </c:numRef>
          </c:yVal>
          <c:smooth val="0"/>
        </c:ser>
        <c:dLbls>
          <c:showLegendKey val="0"/>
          <c:showVal val="0"/>
          <c:showCatName val="0"/>
          <c:showSerName val="0"/>
          <c:showPercent val="0"/>
          <c:showBubbleSize val="0"/>
        </c:dLbls>
        <c:axId val="-2109660888"/>
        <c:axId val="-2145264840"/>
      </c:scatterChart>
      <c:valAx>
        <c:axId val="-2109660888"/>
        <c:scaling>
          <c:orientation val="minMax"/>
        </c:scaling>
        <c:delete val="0"/>
        <c:axPos val="b"/>
        <c:title>
          <c:tx>
            <c:rich>
              <a:bodyPr/>
              <a:lstStyle/>
              <a:p>
                <a:pPr>
                  <a:defRPr/>
                </a:pPr>
                <a:r>
                  <a:rPr lang="en-US"/>
                  <a:t>Team Performance Score</a:t>
                </a:r>
              </a:p>
            </c:rich>
          </c:tx>
          <c:layout/>
          <c:overlay val="0"/>
        </c:title>
        <c:numFmt formatCode="General" sourceLinked="1"/>
        <c:majorTickMark val="out"/>
        <c:minorTickMark val="none"/>
        <c:tickLblPos val="nextTo"/>
        <c:crossAx val="-2145264840"/>
        <c:crosses val="autoZero"/>
        <c:crossBetween val="midCat"/>
      </c:valAx>
      <c:valAx>
        <c:axId val="-2145264840"/>
        <c:scaling>
          <c:orientation val="minMax"/>
        </c:scaling>
        <c:delete val="0"/>
        <c:axPos val="l"/>
        <c:majorGridlines/>
        <c:title>
          <c:tx>
            <c:rich>
              <a:bodyPr rot="-5400000" vert="horz"/>
              <a:lstStyle/>
              <a:p>
                <a:pPr>
                  <a:defRPr/>
                </a:pPr>
                <a:r>
                  <a:rPr lang="en-US"/>
                  <a:t>Cheapest</a:t>
                </a:r>
                <a:r>
                  <a:rPr lang="en-US" baseline="0"/>
                  <a:t> Season Ticket (£)</a:t>
                </a:r>
              </a:p>
            </c:rich>
          </c:tx>
          <c:layout/>
          <c:overlay val="0"/>
        </c:title>
        <c:numFmt formatCode="0" sourceLinked="1"/>
        <c:majorTickMark val="out"/>
        <c:minorTickMark val="none"/>
        <c:tickLblPos val="nextTo"/>
        <c:crossAx val="-2109660888"/>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Serie</a:t>
            </a:r>
            <a:r>
              <a:rPr lang="en-US" baseline="0"/>
              <a:t> A Performance Score v </a:t>
            </a:r>
            <a:r>
              <a:rPr lang="en-US"/>
              <a:t>Cheapest Season Ticket (2012/13)</a:t>
            </a:r>
          </a:p>
        </c:rich>
      </c:tx>
      <c:layout/>
      <c:overlay val="0"/>
    </c:title>
    <c:autoTitleDeleted val="0"/>
    <c:plotArea>
      <c:layout/>
      <c:scatterChart>
        <c:scatterStyle val="lineMarker"/>
        <c:varyColors val="0"/>
        <c:ser>
          <c:idx val="0"/>
          <c:order val="0"/>
          <c:tx>
            <c:strRef>
              <c:f>'Serie A PS v Tickets'!$E$1</c:f>
              <c:strCache>
                <c:ptCount val="1"/>
                <c:pt idx="0">
                  <c:v>Cheapest season ticket, £</c:v>
                </c:pt>
              </c:strCache>
            </c:strRef>
          </c:tx>
          <c:spPr>
            <a:ln w="47625">
              <a:noFill/>
            </a:ln>
          </c:spPr>
          <c:dLbls>
            <c:dLbl>
              <c:idx val="0"/>
              <c:layout/>
              <c:tx>
                <c:strRef>
                  <c:f>'Serie A PS v Tickets'!$A$2</c:f>
                  <c:strCache>
                    <c:ptCount val="1"/>
                    <c:pt idx="0">
                      <c:v>Juventus</c:v>
                    </c:pt>
                  </c:strCache>
                </c:strRef>
              </c:tx>
              <c:showLegendKey val="0"/>
              <c:showVal val="1"/>
              <c:showCatName val="0"/>
              <c:showSerName val="0"/>
              <c:showPercent val="0"/>
              <c:showBubbleSize val="0"/>
            </c:dLbl>
            <c:dLbl>
              <c:idx val="1"/>
              <c:layout/>
              <c:tx>
                <c:strRef>
                  <c:f>'Serie A PS v Tickets'!$A$3</c:f>
                  <c:strCache>
                    <c:ptCount val="1"/>
                    <c:pt idx="0">
                      <c:v>Lazio</c:v>
                    </c:pt>
                  </c:strCache>
                </c:strRef>
              </c:tx>
              <c:showLegendKey val="0"/>
              <c:showVal val="1"/>
              <c:showCatName val="0"/>
              <c:showSerName val="0"/>
              <c:showPercent val="0"/>
              <c:showBubbleSize val="0"/>
            </c:dLbl>
            <c:dLbl>
              <c:idx val="2"/>
              <c:layout/>
              <c:tx>
                <c:strRef>
                  <c:f>'Serie A PS v Tickets'!$A$4</c:f>
                  <c:strCache>
                    <c:ptCount val="1"/>
                    <c:pt idx="0">
                      <c:v>Napoli</c:v>
                    </c:pt>
                  </c:strCache>
                </c:strRef>
              </c:tx>
              <c:showLegendKey val="0"/>
              <c:showVal val="1"/>
              <c:showCatName val="0"/>
              <c:showSerName val="0"/>
              <c:showPercent val="0"/>
              <c:showBubbleSize val="0"/>
            </c:dLbl>
            <c:dLbl>
              <c:idx val="3"/>
              <c:layout/>
              <c:tx>
                <c:strRef>
                  <c:f>'Serie A PS v Tickets'!$A$5</c:f>
                  <c:strCache>
                    <c:ptCount val="1"/>
                    <c:pt idx="0">
                      <c:v>Inter Milan</c:v>
                    </c:pt>
                  </c:strCache>
                </c:strRef>
              </c:tx>
              <c:showLegendKey val="0"/>
              <c:showVal val="1"/>
              <c:showCatName val="0"/>
              <c:showSerName val="0"/>
              <c:showPercent val="0"/>
              <c:showBubbleSize val="0"/>
            </c:dLbl>
            <c:dLbl>
              <c:idx val="4"/>
              <c:layout/>
              <c:tx>
                <c:strRef>
                  <c:f>'Serie A PS v Tickets'!$A$6</c:f>
                  <c:strCache>
                    <c:ptCount val="1"/>
                    <c:pt idx="0">
                      <c:v>Fiorentina</c:v>
                    </c:pt>
                  </c:strCache>
                </c:strRef>
              </c:tx>
              <c:showLegendKey val="0"/>
              <c:showVal val="1"/>
              <c:showCatName val="0"/>
              <c:showSerName val="0"/>
              <c:showPercent val="0"/>
              <c:showBubbleSize val="0"/>
            </c:dLbl>
            <c:dLbl>
              <c:idx val="5"/>
              <c:layout/>
              <c:tx>
                <c:strRef>
                  <c:f>'Serie A PS v Tickets'!$A$7</c:f>
                  <c:strCache>
                    <c:ptCount val="1"/>
                    <c:pt idx="0">
                      <c:v>Roma</c:v>
                    </c:pt>
                  </c:strCache>
                </c:strRef>
              </c:tx>
              <c:showLegendKey val="0"/>
              <c:showVal val="1"/>
              <c:showCatName val="0"/>
              <c:showSerName val="0"/>
              <c:showPercent val="0"/>
              <c:showBubbleSize val="0"/>
            </c:dLbl>
            <c:dLbl>
              <c:idx val="6"/>
              <c:layout/>
              <c:tx>
                <c:strRef>
                  <c:f>'Serie A PS v Tickets'!$A$8</c:f>
                  <c:strCache>
                    <c:ptCount val="1"/>
                    <c:pt idx="0">
                      <c:v>AC Milan</c:v>
                    </c:pt>
                  </c:strCache>
                </c:strRef>
              </c:tx>
              <c:showLegendKey val="0"/>
              <c:showVal val="1"/>
              <c:showCatName val="0"/>
              <c:showSerName val="0"/>
              <c:showPercent val="0"/>
              <c:showBubbleSize val="0"/>
            </c:dLbl>
            <c:dLbl>
              <c:idx val="7"/>
              <c:layout>
                <c:manualLayout>
                  <c:x val="-0.00482800241400121"/>
                  <c:y val="0.0211019929660023"/>
                </c:manualLayout>
              </c:layout>
              <c:tx>
                <c:strRef>
                  <c:f>'Serie A PS v Tickets'!$A$9</c:f>
                  <c:strCache>
                    <c:ptCount val="1"/>
                    <c:pt idx="0">
                      <c:v>Udinese</c:v>
                    </c:pt>
                  </c:strCache>
                </c:strRef>
              </c:tx>
              <c:showLegendKey val="0"/>
              <c:showVal val="1"/>
              <c:showCatName val="0"/>
              <c:showSerName val="0"/>
              <c:showPercent val="0"/>
              <c:showBubbleSize val="0"/>
            </c:dLbl>
            <c:dLbl>
              <c:idx val="8"/>
              <c:layout/>
              <c:tx>
                <c:strRef>
                  <c:f>'Serie A PS v Tickets'!$A$10</c:f>
                  <c:strCache>
                    <c:ptCount val="1"/>
                    <c:pt idx="0">
                      <c:v>Parma</c:v>
                    </c:pt>
                  </c:strCache>
                </c:strRef>
              </c:tx>
              <c:showLegendKey val="0"/>
              <c:showVal val="1"/>
              <c:showCatName val="0"/>
              <c:showSerName val="0"/>
              <c:showPercent val="0"/>
              <c:showBubbleSize val="0"/>
            </c:dLbl>
            <c:dLbl>
              <c:idx val="9"/>
              <c:layout/>
              <c:tx>
                <c:strRef>
                  <c:f>'Serie A PS v Tickets'!$A$11</c:f>
                  <c:strCache>
                    <c:ptCount val="1"/>
                    <c:pt idx="0">
                      <c:v>Catania</c:v>
                    </c:pt>
                  </c:strCache>
                </c:strRef>
              </c:tx>
              <c:showLegendKey val="0"/>
              <c:showVal val="1"/>
              <c:showCatName val="0"/>
              <c:showSerName val="0"/>
              <c:showPercent val="0"/>
              <c:showBubbleSize val="0"/>
            </c:dLbl>
            <c:dLbl>
              <c:idx val="10"/>
              <c:layout/>
              <c:tx>
                <c:strRef>
                  <c:f>'Serie A PS v Tickets'!$A$12</c:f>
                  <c:strCache>
                    <c:ptCount val="1"/>
                    <c:pt idx="0">
                      <c:v>Chievo</c:v>
                    </c:pt>
                  </c:strCache>
                </c:strRef>
              </c:tx>
              <c:showLegendKey val="0"/>
              <c:showVal val="1"/>
              <c:showCatName val="0"/>
              <c:showSerName val="0"/>
              <c:showPercent val="0"/>
              <c:showBubbleSize val="0"/>
            </c:dLbl>
            <c:dLbl>
              <c:idx val="11"/>
              <c:layout/>
              <c:tx>
                <c:strRef>
                  <c:f>'Serie A PS v Tickets'!$A$13</c:f>
                  <c:strCache>
                    <c:ptCount val="1"/>
                    <c:pt idx="0">
                      <c:v>Torino</c:v>
                    </c:pt>
                  </c:strCache>
                </c:strRef>
              </c:tx>
              <c:showLegendKey val="0"/>
              <c:showVal val="1"/>
              <c:showCatName val="0"/>
              <c:showSerName val="0"/>
              <c:showPercent val="0"/>
              <c:showBubbleSize val="0"/>
            </c:dLbl>
            <c:dLbl>
              <c:idx val="12"/>
              <c:layout>
                <c:manualLayout>
                  <c:x val="-0.0024140012070006"/>
                  <c:y val="-0.0117233294255569"/>
                </c:manualLayout>
              </c:layout>
              <c:tx>
                <c:strRef>
                  <c:f>'Serie A PS v Tickets'!$A$14</c:f>
                  <c:strCache>
                    <c:ptCount val="1"/>
                    <c:pt idx="0">
                      <c:v>Atalanta</c:v>
                    </c:pt>
                  </c:strCache>
                </c:strRef>
              </c:tx>
              <c:showLegendKey val="0"/>
              <c:showVal val="1"/>
              <c:showCatName val="0"/>
              <c:showSerName val="0"/>
              <c:showPercent val="0"/>
              <c:showBubbleSize val="0"/>
            </c:dLbl>
            <c:dLbl>
              <c:idx val="13"/>
              <c:layout>
                <c:manualLayout>
                  <c:x val="-0.0036210018105009"/>
                  <c:y val="0.018757327080891"/>
                </c:manualLayout>
              </c:layout>
              <c:tx>
                <c:strRef>
                  <c:f>'Serie A PS v Tickets'!$A$15</c:f>
                  <c:strCache>
                    <c:ptCount val="1"/>
                    <c:pt idx="0">
                      <c:v>Bologna</c:v>
                    </c:pt>
                  </c:strCache>
                </c:strRef>
              </c:tx>
              <c:showLegendKey val="0"/>
              <c:showVal val="1"/>
              <c:showCatName val="0"/>
              <c:showSerName val="0"/>
              <c:showPercent val="0"/>
              <c:showBubbleSize val="0"/>
            </c:dLbl>
            <c:dLbl>
              <c:idx val="14"/>
              <c:layout>
                <c:manualLayout>
                  <c:x val="-0.0012070006035003"/>
                  <c:y val="-0.0117233294255568"/>
                </c:manualLayout>
              </c:layout>
              <c:tx>
                <c:strRef>
                  <c:f>'Serie A PS v Tickets'!$A$16</c:f>
                  <c:strCache>
                    <c:ptCount val="1"/>
                    <c:pt idx="0">
                      <c:v>Sampdoria</c:v>
                    </c:pt>
                  </c:strCache>
                </c:strRef>
              </c:tx>
              <c:showLegendKey val="0"/>
              <c:showVal val="1"/>
              <c:showCatName val="0"/>
              <c:showSerName val="0"/>
              <c:showPercent val="0"/>
              <c:showBubbleSize val="0"/>
            </c:dLbl>
            <c:dLbl>
              <c:idx val="16"/>
              <c:layout>
                <c:manualLayout>
                  <c:x val="-0.0446590223295112"/>
                  <c:y val="-0.0328253223915592"/>
                </c:manualLayout>
              </c:layout>
              <c:tx>
                <c:strRef>
                  <c:f>'Serie A PS v Tickets'!$A$18</c:f>
                  <c:strCache>
                    <c:ptCount val="1"/>
                    <c:pt idx="0">
                      <c:v>Genoa</c:v>
                    </c:pt>
                  </c:strCache>
                </c:strRef>
              </c:tx>
              <c:showLegendKey val="0"/>
              <c:showVal val="1"/>
              <c:showCatName val="0"/>
              <c:showSerName val="0"/>
              <c:showPercent val="0"/>
              <c:showBubbleSize val="0"/>
            </c:dLbl>
            <c:dLbl>
              <c:idx val="18"/>
              <c:layout/>
              <c:tx>
                <c:strRef>
                  <c:f>'Serie A PS v Tickets'!$A$20</c:f>
                  <c:strCache>
                    <c:ptCount val="1"/>
                    <c:pt idx="0">
                      <c:v>Palermo</c:v>
                    </c:pt>
                  </c:strCache>
                </c:strRef>
              </c:tx>
              <c:showLegendKey val="0"/>
              <c:showVal val="1"/>
              <c:showCatName val="0"/>
              <c:showSerName val="0"/>
              <c:showPercent val="0"/>
              <c:showBubbleSize val="0"/>
            </c:dLbl>
            <c:dLbl>
              <c:idx val="19"/>
              <c:layout/>
              <c:tx>
                <c:strRef>
                  <c:f>'Serie A PS v Tickets'!$A$21</c:f>
                  <c:strCache>
                    <c:ptCount val="1"/>
                    <c:pt idx="0">
                      <c:v>Siena</c:v>
                    </c:pt>
                  </c:strCache>
                </c:strRef>
              </c:tx>
              <c:showLegendKey val="0"/>
              <c:showVal val="1"/>
              <c:showCatName val="0"/>
              <c:showSerName val="0"/>
              <c:showPercent val="0"/>
              <c:showBubbleSize val="0"/>
            </c:dLbl>
            <c:showLegendKey val="0"/>
            <c:showVal val="1"/>
            <c:showCatName val="0"/>
            <c:showSerName val="0"/>
            <c:showPercent val="0"/>
            <c:showBubbleSize val="0"/>
            <c:showLeaderLines val="0"/>
          </c:dLbls>
          <c:trendline>
            <c:trendlineType val="linear"/>
            <c:dispRSqr val="0"/>
            <c:dispEq val="0"/>
          </c:trendline>
          <c:trendline>
            <c:trendlineType val="linear"/>
            <c:dispRSqr val="0"/>
            <c:dispEq val="0"/>
          </c:trendline>
          <c:xVal>
            <c:numRef>
              <c:f>'Serie A PS v Tickets'!$B$2:$B$21</c:f>
              <c:numCache>
                <c:formatCode>General</c:formatCode>
                <c:ptCount val="20"/>
                <c:pt idx="0">
                  <c:v>17748.38</c:v>
                </c:pt>
                <c:pt idx="1">
                  <c:v>10071.1</c:v>
                </c:pt>
                <c:pt idx="2">
                  <c:v>13739.3</c:v>
                </c:pt>
                <c:pt idx="3">
                  <c:v>12351.79</c:v>
                </c:pt>
                <c:pt idx="4">
                  <c:v>16286.66</c:v>
                </c:pt>
                <c:pt idx="5">
                  <c:v>14000.9</c:v>
                </c:pt>
                <c:pt idx="6">
                  <c:v>14726.85</c:v>
                </c:pt>
                <c:pt idx="7">
                  <c:v>7692.76</c:v>
                </c:pt>
                <c:pt idx="8">
                  <c:v>10440.88</c:v>
                </c:pt>
                <c:pt idx="9">
                  <c:v>7961.7</c:v>
                </c:pt>
                <c:pt idx="10">
                  <c:v>6417.17</c:v>
                </c:pt>
                <c:pt idx="11">
                  <c:v>10032.51</c:v>
                </c:pt>
                <c:pt idx="12">
                  <c:v>7146.54</c:v>
                </c:pt>
                <c:pt idx="13">
                  <c:v>7661.11</c:v>
                </c:pt>
                <c:pt idx="14">
                  <c:v>7588.46</c:v>
                </c:pt>
                <c:pt idx="15">
                  <c:v>5537.88</c:v>
                </c:pt>
                <c:pt idx="16">
                  <c:v>6669.48</c:v>
                </c:pt>
                <c:pt idx="17">
                  <c:v>7714.04</c:v>
                </c:pt>
                <c:pt idx="18">
                  <c:v>7869.76</c:v>
                </c:pt>
                <c:pt idx="19">
                  <c:v>4803.62</c:v>
                </c:pt>
              </c:numCache>
            </c:numRef>
          </c:xVal>
          <c:yVal>
            <c:numRef>
              <c:f>'Serie A PS v Tickets'!$E$2:$E$21</c:f>
              <c:numCache>
                <c:formatCode>General</c:formatCode>
                <c:ptCount val="20"/>
                <c:pt idx="0">
                  <c:v>291.0</c:v>
                </c:pt>
                <c:pt idx="1">
                  <c:v>183.0</c:v>
                </c:pt>
                <c:pt idx="2">
                  <c:v>228.0</c:v>
                </c:pt>
                <c:pt idx="3">
                  <c:v>332.0</c:v>
                </c:pt>
                <c:pt idx="4">
                  <c:v>154.0</c:v>
                </c:pt>
                <c:pt idx="5">
                  <c:v>150.0</c:v>
                </c:pt>
                <c:pt idx="6">
                  <c:v>133.0</c:v>
                </c:pt>
                <c:pt idx="7">
                  <c:v>96.0</c:v>
                </c:pt>
                <c:pt idx="8">
                  <c:v>158.0</c:v>
                </c:pt>
                <c:pt idx="9">
                  <c:v>158.0</c:v>
                </c:pt>
                <c:pt idx="10">
                  <c:v>180.0</c:v>
                </c:pt>
                <c:pt idx="11">
                  <c:v>200.0</c:v>
                </c:pt>
                <c:pt idx="12">
                  <c:v>112.0</c:v>
                </c:pt>
                <c:pt idx="13">
                  <c:v>135.0</c:v>
                </c:pt>
                <c:pt idx="14">
                  <c:v>100.0</c:v>
                </c:pt>
                <c:pt idx="16">
                  <c:v>125.0</c:v>
                </c:pt>
                <c:pt idx="18">
                  <c:v>141.0</c:v>
                </c:pt>
                <c:pt idx="19">
                  <c:v>92.0</c:v>
                </c:pt>
              </c:numCache>
            </c:numRef>
          </c:yVal>
          <c:smooth val="0"/>
        </c:ser>
        <c:dLbls>
          <c:showLegendKey val="0"/>
          <c:showVal val="0"/>
          <c:showCatName val="0"/>
          <c:showSerName val="0"/>
          <c:showPercent val="0"/>
          <c:showBubbleSize val="0"/>
        </c:dLbls>
        <c:axId val="-2089206344"/>
        <c:axId val="-2107565528"/>
      </c:scatterChart>
      <c:valAx>
        <c:axId val="-2089206344"/>
        <c:scaling>
          <c:orientation val="minMax"/>
        </c:scaling>
        <c:delete val="0"/>
        <c:axPos val="b"/>
        <c:title>
          <c:tx>
            <c:rich>
              <a:bodyPr/>
              <a:lstStyle/>
              <a:p>
                <a:pPr>
                  <a:defRPr/>
                </a:pPr>
                <a:r>
                  <a:rPr lang="en-US"/>
                  <a:t>Team</a:t>
                </a:r>
                <a:r>
                  <a:rPr lang="en-US" baseline="0"/>
                  <a:t> Performance Score</a:t>
                </a:r>
                <a:endParaRPr lang="en-US"/>
              </a:p>
            </c:rich>
          </c:tx>
          <c:layout/>
          <c:overlay val="0"/>
        </c:title>
        <c:numFmt formatCode="General" sourceLinked="1"/>
        <c:majorTickMark val="out"/>
        <c:minorTickMark val="none"/>
        <c:tickLblPos val="nextTo"/>
        <c:crossAx val="-2107565528"/>
        <c:crosses val="autoZero"/>
        <c:crossBetween val="midCat"/>
      </c:valAx>
      <c:valAx>
        <c:axId val="-2107565528"/>
        <c:scaling>
          <c:orientation val="minMax"/>
        </c:scaling>
        <c:delete val="0"/>
        <c:axPos val="l"/>
        <c:majorGridlines/>
        <c:title>
          <c:tx>
            <c:rich>
              <a:bodyPr rot="-5400000" vert="horz"/>
              <a:lstStyle/>
              <a:p>
                <a:pPr>
                  <a:defRPr/>
                </a:pPr>
                <a:r>
                  <a:rPr lang="en-US"/>
                  <a:t>Cheapest Season</a:t>
                </a:r>
                <a:r>
                  <a:rPr lang="en-US" baseline="0"/>
                  <a:t> Ticket (£)</a:t>
                </a:r>
                <a:endParaRPr lang="en-US"/>
              </a:p>
            </c:rich>
          </c:tx>
          <c:layout/>
          <c:overlay val="0"/>
        </c:title>
        <c:numFmt formatCode="General" sourceLinked="1"/>
        <c:majorTickMark val="out"/>
        <c:minorTickMark val="none"/>
        <c:tickLblPos val="nextTo"/>
        <c:crossAx val="-2089206344"/>
        <c:crosses val="autoZero"/>
        <c:crossBetween val="midCat"/>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La Liga Performance Score v Cheapest Season Ticket</a:t>
            </a:r>
            <a:r>
              <a:rPr lang="en-US" baseline="0"/>
              <a:t> (2012/13)</a:t>
            </a:r>
            <a:endParaRPr lang="en-US"/>
          </a:p>
        </c:rich>
      </c:tx>
      <c:layout/>
      <c:overlay val="0"/>
    </c:title>
    <c:autoTitleDeleted val="0"/>
    <c:plotArea>
      <c:layout/>
      <c:scatterChart>
        <c:scatterStyle val="lineMarker"/>
        <c:varyColors val="0"/>
        <c:ser>
          <c:idx val="0"/>
          <c:order val="0"/>
          <c:tx>
            <c:strRef>
              <c:f>'La Liga PS v Tickets 13 '!$E$1</c:f>
              <c:strCache>
                <c:ptCount val="1"/>
                <c:pt idx="0">
                  <c:v>Cheapest season ticket, £</c:v>
                </c:pt>
              </c:strCache>
            </c:strRef>
          </c:tx>
          <c:spPr>
            <a:ln w="47625">
              <a:noFill/>
            </a:ln>
          </c:spPr>
          <c:dLbls>
            <c:dLbl>
              <c:idx val="0"/>
              <c:layout/>
              <c:tx>
                <c:strRef>
                  <c:f>'La Liga PS v Tickets 13 '!$A$2</c:f>
                  <c:strCache>
                    <c:ptCount val="1"/>
                    <c:pt idx="0">
                      <c:v>Barcelona</c:v>
                    </c:pt>
                  </c:strCache>
                </c:strRef>
              </c:tx>
              <c:showLegendKey val="0"/>
              <c:showVal val="1"/>
              <c:showCatName val="0"/>
              <c:showSerName val="0"/>
              <c:showPercent val="0"/>
              <c:showBubbleSize val="0"/>
            </c:dLbl>
            <c:dLbl>
              <c:idx val="1"/>
              <c:layout/>
              <c:tx>
                <c:strRef>
                  <c:f>'La Liga PS v Tickets 13 '!$A$3</c:f>
                  <c:strCache>
                    <c:ptCount val="1"/>
                    <c:pt idx="0">
                      <c:v>Athletico Madrid</c:v>
                    </c:pt>
                  </c:strCache>
                </c:strRef>
              </c:tx>
              <c:showLegendKey val="0"/>
              <c:showVal val="1"/>
              <c:showCatName val="0"/>
              <c:showSerName val="0"/>
              <c:showPercent val="0"/>
              <c:showBubbleSize val="0"/>
            </c:dLbl>
            <c:dLbl>
              <c:idx val="2"/>
              <c:layout/>
              <c:tx>
                <c:strRef>
                  <c:f>'La Liga PS v Tickets 13 '!$A$4</c:f>
                  <c:strCache>
                    <c:ptCount val="1"/>
                    <c:pt idx="0">
                      <c:v>Real Madrid</c:v>
                    </c:pt>
                  </c:strCache>
                </c:strRef>
              </c:tx>
              <c:showLegendKey val="0"/>
              <c:showVal val="1"/>
              <c:showCatName val="0"/>
              <c:showSerName val="0"/>
              <c:showPercent val="0"/>
              <c:showBubbleSize val="0"/>
            </c:dLbl>
            <c:dLbl>
              <c:idx val="3"/>
              <c:layout>
                <c:manualLayout>
                  <c:x val="-0.00424028268551242"/>
                  <c:y val="-0.0117785630153121"/>
                </c:manualLayout>
              </c:layout>
              <c:tx>
                <c:strRef>
                  <c:f>'La Liga PS v Tickets 13 '!$A$5</c:f>
                  <c:strCache>
                    <c:ptCount val="1"/>
                    <c:pt idx="0">
                      <c:v>Real Betis</c:v>
                    </c:pt>
                  </c:strCache>
                </c:strRef>
              </c:tx>
              <c:showLegendKey val="0"/>
              <c:showVal val="1"/>
              <c:showCatName val="0"/>
              <c:showSerName val="0"/>
              <c:showPercent val="0"/>
              <c:showBubbleSize val="0"/>
            </c:dLbl>
            <c:dLbl>
              <c:idx val="4"/>
              <c:layout/>
              <c:tx>
                <c:strRef>
                  <c:f>'La Liga PS v Tickets 13 '!$A$6</c:f>
                  <c:strCache>
                    <c:ptCount val="1"/>
                    <c:pt idx="0">
                      <c:v>Malaga</c:v>
                    </c:pt>
                  </c:strCache>
                </c:strRef>
              </c:tx>
              <c:showLegendKey val="0"/>
              <c:showVal val="1"/>
              <c:showCatName val="0"/>
              <c:showSerName val="0"/>
              <c:showPercent val="0"/>
              <c:showBubbleSize val="0"/>
            </c:dLbl>
            <c:dLbl>
              <c:idx val="5"/>
              <c:layout/>
              <c:tx>
                <c:strRef>
                  <c:f>'La Liga PS v Tickets 13 '!$A$7</c:f>
                  <c:strCache>
                    <c:ptCount val="1"/>
                    <c:pt idx="0">
                      <c:v>Rayo Vallecano</c:v>
                    </c:pt>
                  </c:strCache>
                </c:strRef>
              </c:tx>
              <c:showLegendKey val="0"/>
              <c:showVal val="1"/>
              <c:showCatName val="0"/>
              <c:showSerName val="0"/>
              <c:showPercent val="0"/>
              <c:showBubbleSize val="0"/>
            </c:dLbl>
            <c:dLbl>
              <c:idx val="6"/>
              <c:layout/>
              <c:tx>
                <c:strRef>
                  <c:f>'La Liga PS v Tickets 13 '!$A$8</c:f>
                  <c:strCache>
                    <c:ptCount val="1"/>
                    <c:pt idx="0">
                      <c:v>Valencia</c:v>
                    </c:pt>
                  </c:strCache>
                </c:strRef>
              </c:tx>
              <c:showLegendKey val="0"/>
              <c:showVal val="1"/>
              <c:showCatName val="0"/>
              <c:showSerName val="0"/>
              <c:showPercent val="0"/>
              <c:showBubbleSize val="0"/>
            </c:dLbl>
            <c:dLbl>
              <c:idx val="7"/>
              <c:layout/>
              <c:tx>
                <c:strRef>
                  <c:f>'La Liga PS v Tickets 13 '!$A$9</c:f>
                  <c:strCache>
                    <c:ptCount val="1"/>
                    <c:pt idx="0">
                      <c:v>Levante</c:v>
                    </c:pt>
                  </c:strCache>
                </c:strRef>
              </c:tx>
              <c:showLegendKey val="0"/>
              <c:showVal val="1"/>
              <c:showCatName val="0"/>
              <c:showSerName val="0"/>
              <c:showPercent val="0"/>
              <c:showBubbleSize val="0"/>
            </c:dLbl>
            <c:dLbl>
              <c:idx val="8"/>
              <c:layout/>
              <c:tx>
                <c:strRef>
                  <c:f>'La Liga PS v Tickets 13 '!$A$10</c:f>
                  <c:strCache>
                    <c:ptCount val="1"/>
                    <c:pt idx="0">
                      <c:v>Real Sociedad</c:v>
                    </c:pt>
                  </c:strCache>
                </c:strRef>
              </c:tx>
              <c:showLegendKey val="0"/>
              <c:showVal val="1"/>
              <c:showCatName val="0"/>
              <c:showSerName val="0"/>
              <c:showPercent val="0"/>
              <c:showBubbleSize val="0"/>
            </c:dLbl>
            <c:dLbl>
              <c:idx val="9"/>
              <c:layout/>
              <c:tx>
                <c:strRef>
                  <c:f>'La Liga PS v Tickets 13 '!$A$11</c:f>
                  <c:strCache>
                    <c:ptCount val="1"/>
                    <c:pt idx="0">
                      <c:v>Valladolid</c:v>
                    </c:pt>
                  </c:strCache>
                </c:strRef>
              </c:tx>
              <c:showLegendKey val="0"/>
              <c:showVal val="1"/>
              <c:showCatName val="0"/>
              <c:showSerName val="0"/>
              <c:showPercent val="0"/>
              <c:showBubbleSize val="0"/>
            </c:dLbl>
            <c:dLbl>
              <c:idx val="10"/>
              <c:layout/>
              <c:tx>
                <c:strRef>
                  <c:f>'La Liga PS v Tickets 13 '!$A$12</c:f>
                  <c:strCache>
                    <c:ptCount val="1"/>
                    <c:pt idx="0">
                      <c:v>Getafe</c:v>
                    </c:pt>
                  </c:strCache>
                </c:strRef>
              </c:tx>
              <c:showLegendKey val="0"/>
              <c:showVal val="1"/>
              <c:showCatName val="0"/>
              <c:showSerName val="0"/>
              <c:showPercent val="0"/>
              <c:showBubbleSize val="0"/>
            </c:dLbl>
            <c:dLbl>
              <c:idx val="11"/>
              <c:layout/>
              <c:tx>
                <c:strRef>
                  <c:f>'La Liga PS v Tickets 13 '!$A$13</c:f>
                  <c:strCache>
                    <c:ptCount val="1"/>
                    <c:pt idx="0">
                      <c:v>Sevilla</c:v>
                    </c:pt>
                  </c:strCache>
                </c:strRef>
              </c:tx>
              <c:showLegendKey val="0"/>
              <c:showVal val="1"/>
              <c:showCatName val="0"/>
              <c:showSerName val="0"/>
              <c:showPercent val="0"/>
              <c:showBubbleSize val="0"/>
            </c:dLbl>
            <c:dLbl>
              <c:idx val="12"/>
              <c:layout/>
              <c:tx>
                <c:strRef>
                  <c:f>'La Liga PS v Tickets 13 '!$A$14</c:f>
                  <c:strCache>
                    <c:ptCount val="1"/>
                    <c:pt idx="0">
                      <c:v>Real Zaragoza</c:v>
                    </c:pt>
                  </c:strCache>
                </c:strRef>
              </c:tx>
              <c:showLegendKey val="0"/>
              <c:showVal val="1"/>
              <c:showCatName val="0"/>
              <c:showSerName val="0"/>
              <c:showPercent val="0"/>
              <c:showBubbleSize val="0"/>
            </c:dLbl>
            <c:dLbl>
              <c:idx val="13"/>
              <c:layout>
                <c:manualLayout>
                  <c:x val="0.0"/>
                  <c:y val="-0.00706713780918728"/>
                </c:manualLayout>
              </c:layout>
              <c:tx>
                <c:strRef>
                  <c:f>'La Liga PS v Tickets 13 '!$A$15</c:f>
                  <c:strCache>
                    <c:ptCount val="1"/>
                    <c:pt idx="0">
                      <c:v>Athletico Bilbao</c:v>
                    </c:pt>
                  </c:strCache>
                </c:strRef>
              </c:tx>
              <c:showLegendKey val="0"/>
              <c:showVal val="1"/>
              <c:showCatName val="0"/>
              <c:showSerName val="0"/>
              <c:showPercent val="0"/>
              <c:showBubbleSize val="0"/>
            </c:dLbl>
            <c:dLbl>
              <c:idx val="14"/>
              <c:layout/>
              <c:tx>
                <c:strRef>
                  <c:f>'La Liga PS v Tickets 13 '!$A$16</c:f>
                  <c:strCache>
                    <c:ptCount val="1"/>
                    <c:pt idx="0">
                      <c:v>Celta Vigo</c:v>
                    </c:pt>
                  </c:strCache>
                </c:strRef>
              </c:tx>
              <c:showLegendKey val="0"/>
              <c:showVal val="1"/>
              <c:showCatName val="0"/>
              <c:showSerName val="0"/>
              <c:showPercent val="0"/>
              <c:showBubbleSize val="0"/>
            </c:dLbl>
            <c:dLbl>
              <c:idx val="15"/>
              <c:layout/>
              <c:tx>
                <c:strRef>
                  <c:f>'La Liga PS v Tickets 13 '!$A$17</c:f>
                  <c:strCache>
                    <c:ptCount val="1"/>
                    <c:pt idx="0">
                      <c:v>Espanyol</c:v>
                    </c:pt>
                  </c:strCache>
                </c:strRef>
              </c:tx>
              <c:showLegendKey val="0"/>
              <c:showVal val="1"/>
              <c:showCatName val="0"/>
              <c:showSerName val="0"/>
              <c:showPercent val="0"/>
              <c:showBubbleSize val="0"/>
            </c:dLbl>
            <c:dLbl>
              <c:idx val="16"/>
              <c:layout/>
              <c:tx>
                <c:strRef>
                  <c:f>'La Liga PS v Tickets 13 '!$A$18</c:f>
                  <c:strCache>
                    <c:ptCount val="1"/>
                    <c:pt idx="0">
                      <c:v>Granada</c:v>
                    </c:pt>
                  </c:strCache>
                </c:strRef>
              </c:tx>
              <c:showLegendKey val="0"/>
              <c:showVal val="1"/>
              <c:showCatName val="0"/>
              <c:showSerName val="0"/>
              <c:showPercent val="0"/>
              <c:showBubbleSize val="0"/>
            </c:dLbl>
            <c:dLbl>
              <c:idx val="17"/>
              <c:layout>
                <c:manualLayout>
                  <c:x val="0.0"/>
                  <c:y val="0.00942285041224962"/>
                </c:manualLayout>
              </c:layout>
              <c:tx>
                <c:strRef>
                  <c:f>'La Liga PS v Tickets 13 '!$A$19</c:f>
                  <c:strCache>
                    <c:ptCount val="1"/>
                    <c:pt idx="0">
                      <c:v>Mallorca</c:v>
                    </c:pt>
                  </c:strCache>
                </c:strRef>
              </c:tx>
              <c:showLegendKey val="0"/>
              <c:showVal val="1"/>
              <c:showCatName val="0"/>
              <c:showSerName val="0"/>
              <c:showPercent val="0"/>
              <c:showBubbleSize val="0"/>
            </c:dLbl>
            <c:dLbl>
              <c:idx val="18"/>
              <c:layout>
                <c:manualLayout>
                  <c:x val="-0.00989410422637099"/>
                  <c:y val="0.0282685512367491"/>
                </c:manualLayout>
              </c:layout>
              <c:tx>
                <c:strRef>
                  <c:f>'La Liga PS v Tickets 13 '!$A$20</c:f>
                  <c:strCache>
                    <c:ptCount val="1"/>
                    <c:pt idx="0">
                      <c:v>Dep La Coruna</c:v>
                    </c:pt>
                  </c:strCache>
                </c:strRef>
              </c:tx>
              <c:showLegendKey val="0"/>
              <c:showVal val="1"/>
              <c:showCatName val="0"/>
              <c:showSerName val="0"/>
              <c:showPercent val="0"/>
              <c:showBubbleSize val="0"/>
            </c:dLbl>
            <c:dLbl>
              <c:idx val="19"/>
              <c:layout/>
              <c:tx>
                <c:strRef>
                  <c:f>'La Liga PS v Tickets 13 '!$A$21</c:f>
                  <c:strCache>
                    <c:ptCount val="1"/>
                    <c:pt idx="0">
                      <c:v>Osasuna</c:v>
                    </c:pt>
                  </c:strCache>
                </c:strRef>
              </c:tx>
              <c:showLegendKey val="0"/>
              <c:showVal val="1"/>
              <c:showCatName val="0"/>
              <c:showSerName val="0"/>
              <c:showPercent val="0"/>
              <c:showBubbleSize val="0"/>
            </c:dLbl>
            <c:showLegendKey val="0"/>
            <c:showVal val="1"/>
            <c:showCatName val="0"/>
            <c:showSerName val="0"/>
            <c:showPercent val="0"/>
            <c:showBubbleSize val="0"/>
            <c:showLeaderLines val="0"/>
          </c:dLbls>
          <c:trendline>
            <c:trendlineType val="linear"/>
            <c:dispRSqr val="0"/>
            <c:dispEq val="0"/>
          </c:trendline>
          <c:xVal>
            <c:numRef>
              <c:f>'La Liga PS v Tickets 13 '!$B$2:$B$21</c:f>
              <c:numCache>
                <c:formatCode>General</c:formatCode>
                <c:ptCount val="20"/>
                <c:pt idx="0">
                  <c:v>23223.9</c:v>
                </c:pt>
                <c:pt idx="1">
                  <c:v>8801.6</c:v>
                </c:pt>
                <c:pt idx="2">
                  <c:v>15220.9</c:v>
                </c:pt>
                <c:pt idx="3">
                  <c:v>6203.42</c:v>
                </c:pt>
                <c:pt idx="4">
                  <c:v>8711.49</c:v>
                </c:pt>
                <c:pt idx="5">
                  <c:v>6639.63</c:v>
                </c:pt>
                <c:pt idx="6">
                  <c:v>8474.94</c:v>
                </c:pt>
                <c:pt idx="7">
                  <c:v>1681.22</c:v>
                </c:pt>
                <c:pt idx="8">
                  <c:v>10880.5</c:v>
                </c:pt>
                <c:pt idx="9">
                  <c:v>6930.24</c:v>
                </c:pt>
                <c:pt idx="10">
                  <c:v>4650.74</c:v>
                </c:pt>
                <c:pt idx="11">
                  <c:v>8626.34</c:v>
                </c:pt>
                <c:pt idx="12">
                  <c:v>3444.21</c:v>
                </c:pt>
                <c:pt idx="13">
                  <c:v>7783.19</c:v>
                </c:pt>
                <c:pt idx="14">
                  <c:v>7061.05</c:v>
                </c:pt>
                <c:pt idx="15">
                  <c:v>2939.97</c:v>
                </c:pt>
                <c:pt idx="16">
                  <c:v>2987.59</c:v>
                </c:pt>
                <c:pt idx="17">
                  <c:v>2781.62</c:v>
                </c:pt>
                <c:pt idx="18">
                  <c:v>7188.45</c:v>
                </c:pt>
                <c:pt idx="19">
                  <c:v>4618.32</c:v>
                </c:pt>
              </c:numCache>
            </c:numRef>
          </c:xVal>
          <c:yVal>
            <c:numRef>
              <c:f>'La Liga PS v Tickets 13 '!$E$2:$E$21</c:f>
              <c:numCache>
                <c:formatCode>General</c:formatCode>
                <c:ptCount val="20"/>
                <c:pt idx="0">
                  <c:v>172.23</c:v>
                </c:pt>
                <c:pt idx="1">
                  <c:v>257.61</c:v>
                </c:pt>
                <c:pt idx="2">
                  <c:v>177.0</c:v>
                </c:pt>
                <c:pt idx="3">
                  <c:v>239.33</c:v>
                </c:pt>
                <c:pt idx="4">
                  <c:v>239.33</c:v>
                </c:pt>
                <c:pt idx="5">
                  <c:v>232.68</c:v>
                </c:pt>
                <c:pt idx="6">
                  <c:v>191.96</c:v>
                </c:pt>
                <c:pt idx="7">
                  <c:v>182.82</c:v>
                </c:pt>
                <c:pt idx="8">
                  <c:v>193.62</c:v>
                </c:pt>
                <c:pt idx="9">
                  <c:v>186.98</c:v>
                </c:pt>
                <c:pt idx="10">
                  <c:v>299.16</c:v>
                </c:pt>
                <c:pt idx="11">
                  <c:v>340.71</c:v>
                </c:pt>
                <c:pt idx="12">
                  <c:v>247.64</c:v>
                </c:pt>
                <c:pt idx="13">
                  <c:v>349.85</c:v>
                </c:pt>
                <c:pt idx="14">
                  <c:v>172.63</c:v>
                </c:pt>
                <c:pt idx="15">
                  <c:v>207.75</c:v>
                </c:pt>
                <c:pt idx="16">
                  <c:v>282.54</c:v>
                </c:pt>
                <c:pt idx="17">
                  <c:v>199.44</c:v>
                </c:pt>
                <c:pt idx="18">
                  <c:v>172.85</c:v>
                </c:pt>
                <c:pt idx="19">
                  <c:v>309.96</c:v>
                </c:pt>
              </c:numCache>
            </c:numRef>
          </c:yVal>
          <c:smooth val="0"/>
        </c:ser>
        <c:dLbls>
          <c:showLegendKey val="0"/>
          <c:showVal val="0"/>
          <c:showCatName val="0"/>
          <c:showSerName val="0"/>
          <c:showPercent val="0"/>
          <c:showBubbleSize val="0"/>
        </c:dLbls>
        <c:axId val="-2108574312"/>
        <c:axId val="-2085322760"/>
      </c:scatterChart>
      <c:valAx>
        <c:axId val="-2108574312"/>
        <c:scaling>
          <c:orientation val="minMax"/>
        </c:scaling>
        <c:delete val="0"/>
        <c:axPos val="b"/>
        <c:title>
          <c:tx>
            <c:rich>
              <a:bodyPr/>
              <a:lstStyle/>
              <a:p>
                <a:pPr>
                  <a:defRPr/>
                </a:pPr>
                <a:r>
                  <a:rPr lang="en-US"/>
                  <a:t>Total Performance</a:t>
                </a:r>
                <a:r>
                  <a:rPr lang="en-US" baseline="0"/>
                  <a:t> Score</a:t>
                </a:r>
                <a:endParaRPr lang="en-US"/>
              </a:p>
            </c:rich>
          </c:tx>
          <c:layout/>
          <c:overlay val="0"/>
        </c:title>
        <c:numFmt formatCode="General" sourceLinked="1"/>
        <c:majorTickMark val="out"/>
        <c:minorTickMark val="none"/>
        <c:tickLblPos val="nextTo"/>
        <c:crossAx val="-2085322760"/>
        <c:crosses val="autoZero"/>
        <c:crossBetween val="midCat"/>
      </c:valAx>
      <c:valAx>
        <c:axId val="-2085322760"/>
        <c:scaling>
          <c:orientation val="minMax"/>
        </c:scaling>
        <c:delete val="0"/>
        <c:axPos val="l"/>
        <c:majorGridlines/>
        <c:title>
          <c:tx>
            <c:rich>
              <a:bodyPr rot="-5400000" vert="horz"/>
              <a:lstStyle/>
              <a:p>
                <a:pPr>
                  <a:defRPr/>
                </a:pPr>
                <a:r>
                  <a:rPr lang="en-US"/>
                  <a:t>Cheapest</a:t>
                </a:r>
                <a:r>
                  <a:rPr lang="en-US" baseline="0"/>
                  <a:t> Season Ticket (£)</a:t>
                </a:r>
                <a:endParaRPr lang="en-US"/>
              </a:p>
            </c:rich>
          </c:tx>
          <c:layout/>
          <c:overlay val="0"/>
        </c:title>
        <c:numFmt formatCode="General" sourceLinked="1"/>
        <c:majorTickMark val="out"/>
        <c:minorTickMark val="none"/>
        <c:tickLblPos val="nextTo"/>
        <c:crossAx val="-2108574312"/>
        <c:crosses val="autoZero"/>
        <c:crossBetween val="midCat"/>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Bundesliga Performance Score</a:t>
            </a:r>
            <a:r>
              <a:rPr lang="en-US" baseline="0"/>
              <a:t> v </a:t>
            </a:r>
            <a:r>
              <a:rPr lang="en-US"/>
              <a:t>Cheapest Season Ticket</a:t>
            </a:r>
            <a:r>
              <a:rPr lang="en-US" baseline="0"/>
              <a:t> (2012/13)</a:t>
            </a:r>
            <a:endParaRPr lang="en-US"/>
          </a:p>
        </c:rich>
      </c:tx>
      <c:layout/>
      <c:overlay val="0"/>
    </c:title>
    <c:autoTitleDeleted val="0"/>
    <c:plotArea>
      <c:layout>
        <c:manualLayout>
          <c:layoutTarget val="inner"/>
          <c:xMode val="edge"/>
          <c:yMode val="edge"/>
          <c:x val="0.0808813801187473"/>
          <c:y val="0.126807563959956"/>
          <c:w val="0.884780470402365"/>
          <c:h val="0.742944128646878"/>
        </c:manualLayout>
      </c:layout>
      <c:scatterChart>
        <c:scatterStyle val="lineMarker"/>
        <c:varyColors val="0"/>
        <c:ser>
          <c:idx val="0"/>
          <c:order val="0"/>
          <c:tx>
            <c:strRef>
              <c:f>'Bundesliga PS v Tickets 13'!$E$1</c:f>
              <c:strCache>
                <c:ptCount val="1"/>
                <c:pt idx="0">
                  <c:v>Cheapest season ticket, £</c:v>
                </c:pt>
              </c:strCache>
            </c:strRef>
          </c:tx>
          <c:spPr>
            <a:ln w="47625">
              <a:noFill/>
            </a:ln>
          </c:spPr>
          <c:dLbls>
            <c:dLbl>
              <c:idx val="0"/>
              <c:layout/>
              <c:tx>
                <c:strRef>
                  <c:f>'Bundesliga PS v Tickets 13'!$A$2</c:f>
                  <c:strCache>
                    <c:ptCount val="1"/>
                    <c:pt idx="0">
                      <c:v>Bayern Munich</c:v>
                    </c:pt>
                  </c:strCache>
                </c:strRef>
              </c:tx>
              <c:showLegendKey val="0"/>
              <c:showVal val="1"/>
              <c:showCatName val="0"/>
              <c:showSerName val="0"/>
              <c:showPercent val="0"/>
              <c:showBubbleSize val="0"/>
            </c:dLbl>
            <c:dLbl>
              <c:idx val="1"/>
              <c:layout/>
              <c:tx>
                <c:strRef>
                  <c:f>'Bundesliga PS v Tickets 13'!$A$3</c:f>
                  <c:strCache>
                    <c:ptCount val="1"/>
                    <c:pt idx="0">
                      <c:v>Bayer_x000d_Leverkusen</c:v>
                    </c:pt>
                  </c:strCache>
                </c:strRef>
              </c:tx>
              <c:showLegendKey val="0"/>
              <c:showVal val="1"/>
              <c:showCatName val="0"/>
              <c:showSerName val="0"/>
              <c:showPercent val="0"/>
              <c:showBubbleSize val="0"/>
            </c:dLbl>
            <c:dLbl>
              <c:idx val="2"/>
              <c:layout/>
              <c:tx>
                <c:strRef>
                  <c:f>'Bundesliga PS v Tickets 13'!$A$4</c:f>
                  <c:strCache>
                    <c:ptCount val="1"/>
                    <c:pt idx="0">
                      <c:v>Borussia Dortmund</c:v>
                    </c:pt>
                  </c:strCache>
                </c:strRef>
              </c:tx>
              <c:showLegendKey val="0"/>
              <c:showVal val="1"/>
              <c:showCatName val="0"/>
              <c:showSerName val="0"/>
              <c:showPercent val="0"/>
              <c:showBubbleSize val="0"/>
            </c:dLbl>
            <c:dLbl>
              <c:idx val="3"/>
              <c:layout/>
              <c:tx>
                <c:strRef>
                  <c:f>'Bundesliga PS v Tickets 13'!$A$5</c:f>
                  <c:strCache>
                    <c:ptCount val="1"/>
                    <c:pt idx="0">
                      <c:v>Frankfurt</c:v>
                    </c:pt>
                  </c:strCache>
                </c:strRef>
              </c:tx>
              <c:showLegendKey val="0"/>
              <c:showVal val="1"/>
              <c:showCatName val="0"/>
              <c:showSerName val="0"/>
              <c:showPercent val="0"/>
              <c:showBubbleSize val="0"/>
            </c:dLbl>
            <c:dLbl>
              <c:idx val="4"/>
              <c:layout>
                <c:manualLayout>
                  <c:x val="-0.0181229773462783"/>
                  <c:y val="-0.0266963292547275"/>
                </c:manualLayout>
              </c:layout>
              <c:tx>
                <c:strRef>
                  <c:f>'Bundesliga PS v Tickets 13'!$A$6</c:f>
                  <c:strCache>
                    <c:ptCount val="1"/>
                    <c:pt idx="0">
                      <c:v>Freiburg</c:v>
                    </c:pt>
                  </c:strCache>
                </c:strRef>
              </c:tx>
              <c:showLegendKey val="0"/>
              <c:showVal val="1"/>
              <c:showCatName val="0"/>
              <c:showSerName val="0"/>
              <c:showPercent val="0"/>
              <c:showBubbleSize val="0"/>
            </c:dLbl>
            <c:dLbl>
              <c:idx val="5"/>
              <c:layout/>
              <c:tx>
                <c:strRef>
                  <c:f>'Bundesliga PS v Tickets 13'!$A$7</c:f>
                  <c:strCache>
                    <c:ptCount val="1"/>
                    <c:pt idx="0">
                      <c:v>Mainz</c:v>
                    </c:pt>
                  </c:strCache>
                </c:strRef>
              </c:tx>
              <c:showLegendKey val="0"/>
              <c:showVal val="1"/>
              <c:showCatName val="0"/>
              <c:showSerName val="0"/>
              <c:showPercent val="0"/>
              <c:showBubbleSize val="0"/>
            </c:dLbl>
            <c:dLbl>
              <c:idx val="6"/>
              <c:layout>
                <c:manualLayout>
                  <c:x val="-0.00776699029126218"/>
                  <c:y val="-4.07855874250251E-17"/>
                </c:manualLayout>
              </c:layout>
              <c:tx>
                <c:strRef>
                  <c:f>'Bundesliga PS v Tickets 13'!$A$8</c:f>
                  <c:strCache>
                    <c:ptCount val="1"/>
                    <c:pt idx="0">
                      <c:v>Schalke</c:v>
                    </c:pt>
                  </c:strCache>
                </c:strRef>
              </c:tx>
              <c:showLegendKey val="0"/>
              <c:showVal val="1"/>
              <c:showCatName val="0"/>
              <c:showSerName val="0"/>
              <c:showPercent val="0"/>
              <c:showBubbleSize val="0"/>
            </c:dLbl>
            <c:dLbl>
              <c:idx val="7"/>
              <c:layout>
                <c:manualLayout>
                  <c:x val="0.0"/>
                  <c:y val="-0.0155728587319243"/>
                </c:manualLayout>
              </c:layout>
              <c:tx>
                <c:strRef>
                  <c:f>'Bundesliga PS v Tickets 13'!$A$18</c:f>
                  <c:strCache>
                    <c:ptCount val="1"/>
                    <c:pt idx="0">
                      <c:v>Augsburg</c:v>
                    </c:pt>
                  </c:strCache>
                </c:strRef>
              </c:tx>
              <c:showLegendKey val="0"/>
              <c:showVal val="1"/>
              <c:showCatName val="0"/>
              <c:showSerName val="0"/>
              <c:showPercent val="0"/>
              <c:showBubbleSize val="0"/>
            </c:dLbl>
            <c:dLbl>
              <c:idx val="8"/>
              <c:layout>
                <c:manualLayout>
                  <c:x val="-0.0375404530744336"/>
                  <c:y val="0.0222469410456062"/>
                </c:manualLayout>
              </c:layout>
              <c:tx>
                <c:strRef>
                  <c:f>'Bundesliga PS v Tickets 13'!$A$10</c:f>
                  <c:strCache>
                    <c:ptCount val="1"/>
                    <c:pt idx="0">
                      <c:v>Stuttgart</c:v>
                    </c:pt>
                  </c:strCache>
                </c:strRef>
              </c:tx>
              <c:showLegendKey val="0"/>
              <c:showVal val="1"/>
              <c:showCatName val="0"/>
              <c:showSerName val="0"/>
              <c:showPercent val="0"/>
              <c:showBubbleSize val="0"/>
            </c:dLbl>
            <c:dLbl>
              <c:idx val="9"/>
              <c:layout/>
              <c:tx>
                <c:strRef>
                  <c:f>'Bundesliga PS v Tickets 13'!$A$11</c:f>
                  <c:strCache>
                    <c:ptCount val="1"/>
                    <c:pt idx="0">
                      <c:v>Hamburg</c:v>
                    </c:pt>
                  </c:strCache>
                </c:strRef>
              </c:tx>
              <c:showLegendKey val="0"/>
              <c:showVal val="1"/>
              <c:showCatName val="0"/>
              <c:showSerName val="0"/>
              <c:showPercent val="0"/>
              <c:showBubbleSize val="0"/>
            </c:dLbl>
            <c:dLbl>
              <c:idx val="10"/>
              <c:layout/>
              <c:tx>
                <c:strRef>
                  <c:f>'Bundesliga PS v Tickets 13'!$A$12</c:f>
                  <c:strCache>
                    <c:ptCount val="1"/>
                    <c:pt idx="0">
                      <c:v>Hannover</c:v>
                    </c:pt>
                  </c:strCache>
                </c:strRef>
              </c:tx>
              <c:showLegendKey val="0"/>
              <c:showVal val="1"/>
              <c:showCatName val="0"/>
              <c:showSerName val="0"/>
              <c:showPercent val="0"/>
              <c:showBubbleSize val="0"/>
            </c:dLbl>
            <c:dLbl>
              <c:idx val="11"/>
              <c:layout/>
              <c:tx>
                <c:strRef>
                  <c:f>'Bundesliga PS v Tickets 13'!$A$13</c:f>
                  <c:strCache>
                    <c:ptCount val="1"/>
                    <c:pt idx="0">
                      <c:v>Werder Bremen</c:v>
                    </c:pt>
                  </c:strCache>
                </c:strRef>
              </c:tx>
              <c:showLegendKey val="0"/>
              <c:showVal val="1"/>
              <c:showCatName val="0"/>
              <c:showSerName val="0"/>
              <c:showPercent val="0"/>
              <c:showBubbleSize val="0"/>
            </c:dLbl>
            <c:dLbl>
              <c:idx val="12"/>
              <c:layout>
                <c:manualLayout>
                  <c:x val="-0.0906148867313916"/>
                  <c:y val="0.0200222469410456"/>
                </c:manualLayout>
              </c:layout>
              <c:tx>
                <c:strRef>
                  <c:f>'Bundesliga PS v Tickets 13'!$A$14</c:f>
                  <c:strCache>
                    <c:ptCount val="1"/>
                    <c:pt idx="0">
                      <c:v>Fortuna Dusseldorf</c:v>
                    </c:pt>
                  </c:strCache>
                </c:strRef>
              </c:tx>
              <c:showLegendKey val="0"/>
              <c:showVal val="1"/>
              <c:showCatName val="0"/>
              <c:showSerName val="0"/>
              <c:showPercent val="0"/>
              <c:showBubbleSize val="0"/>
            </c:dLbl>
            <c:dLbl>
              <c:idx val="13"/>
              <c:layout>
                <c:manualLayout>
                  <c:x val="-0.00517799352750809"/>
                  <c:y val="0.0200222469410456"/>
                </c:manualLayout>
              </c:layout>
              <c:tx>
                <c:strRef>
                  <c:f>'Bundesliga PS v Tickets 13'!$A$15</c:f>
                  <c:strCache>
                    <c:ptCount val="1"/>
                    <c:pt idx="0">
                      <c:v>Nuremberg</c:v>
                    </c:pt>
                  </c:strCache>
                </c:strRef>
              </c:tx>
              <c:showLegendKey val="0"/>
              <c:showVal val="1"/>
              <c:showCatName val="0"/>
              <c:showSerName val="0"/>
              <c:showPercent val="0"/>
              <c:showBubbleSize val="0"/>
            </c:dLbl>
            <c:dLbl>
              <c:idx val="14"/>
              <c:layout/>
              <c:tx>
                <c:strRef>
                  <c:f>'Bundesliga PS v Tickets 13'!$A$16</c:f>
                  <c:strCache>
                    <c:ptCount val="1"/>
                    <c:pt idx="0">
                      <c:v>Wolfsburg</c:v>
                    </c:pt>
                  </c:strCache>
                </c:strRef>
              </c:tx>
              <c:showLegendKey val="0"/>
              <c:showVal val="1"/>
              <c:showCatName val="0"/>
              <c:showSerName val="0"/>
              <c:showPercent val="0"/>
              <c:showBubbleSize val="0"/>
            </c:dLbl>
            <c:dLbl>
              <c:idx val="15"/>
              <c:layout>
                <c:manualLayout>
                  <c:x val="-0.0245954692556635"/>
                  <c:y val="-0.00889877641824253"/>
                </c:manualLayout>
              </c:layout>
              <c:tx>
                <c:strRef>
                  <c:f>'Bundesliga PS v Tickets 13'!$A$17</c:f>
                  <c:strCache>
                    <c:ptCount val="1"/>
                    <c:pt idx="0">
                      <c:v>Hoffenheim</c:v>
                    </c:pt>
                  </c:strCache>
                </c:strRef>
              </c:tx>
              <c:showLegendKey val="0"/>
              <c:showVal val="1"/>
              <c:showCatName val="0"/>
              <c:showSerName val="0"/>
              <c:showPercent val="0"/>
              <c:showBubbleSize val="0"/>
            </c:dLbl>
            <c:dLbl>
              <c:idx val="16"/>
              <c:layout>
                <c:manualLayout>
                  <c:x val="-0.0828478964401294"/>
                  <c:y val="-0.0222469410456062"/>
                </c:manualLayout>
              </c:layout>
              <c:tx>
                <c:strRef>
                  <c:f>'Bundesliga PS v Tickets 13'!$A$9</c:f>
                  <c:strCache>
                    <c:ptCount val="1"/>
                    <c:pt idx="0">
                      <c:v>Monchenglad-bach</c:v>
                    </c:pt>
                  </c:strCache>
                </c:strRef>
              </c:tx>
              <c:showLegendKey val="0"/>
              <c:showVal val="1"/>
              <c:showCatName val="0"/>
              <c:showSerName val="0"/>
              <c:showPercent val="0"/>
              <c:showBubbleSize val="0"/>
            </c:dLbl>
            <c:dLbl>
              <c:idx val="17"/>
              <c:layout/>
              <c:tx>
                <c:strRef>
                  <c:f>'Bundesliga PS v Tickets 13'!$A$19</c:f>
                  <c:strCache>
                    <c:ptCount val="1"/>
                    <c:pt idx="0">
                      <c:v>Greuther Furth</c:v>
                    </c:pt>
                  </c:strCache>
                </c:strRef>
              </c:tx>
              <c:showLegendKey val="0"/>
              <c:showVal val="1"/>
              <c:showCatName val="0"/>
              <c:showSerName val="0"/>
              <c:showPercent val="0"/>
              <c:showBubbleSize val="0"/>
            </c:dLbl>
            <c:showLegendKey val="0"/>
            <c:showVal val="1"/>
            <c:showCatName val="0"/>
            <c:showSerName val="0"/>
            <c:showPercent val="0"/>
            <c:showBubbleSize val="0"/>
            <c:showLeaderLines val="0"/>
          </c:dLbls>
          <c:trendline>
            <c:trendlineType val="linear"/>
            <c:dispRSqr val="0"/>
            <c:dispEq val="0"/>
          </c:trendline>
          <c:xVal>
            <c:numRef>
              <c:f>'Bundesliga PS v Tickets 13'!$B$2:$B$19</c:f>
              <c:numCache>
                <c:formatCode>General</c:formatCode>
                <c:ptCount val="18"/>
                <c:pt idx="0">
                  <c:v>20994.49</c:v>
                </c:pt>
                <c:pt idx="1">
                  <c:v>11822.56</c:v>
                </c:pt>
                <c:pt idx="2">
                  <c:v>13476.11</c:v>
                </c:pt>
                <c:pt idx="3">
                  <c:v>9060.07</c:v>
                </c:pt>
                <c:pt idx="4">
                  <c:v>10290.31</c:v>
                </c:pt>
                <c:pt idx="5">
                  <c:v>8351.719999999992</c:v>
                </c:pt>
                <c:pt idx="6">
                  <c:v>11252.15</c:v>
                </c:pt>
                <c:pt idx="7">
                  <c:v>8998.78</c:v>
                </c:pt>
                <c:pt idx="8">
                  <c:v>6447.62</c:v>
                </c:pt>
                <c:pt idx="9">
                  <c:v>9110.83</c:v>
                </c:pt>
                <c:pt idx="10">
                  <c:v>6264.08</c:v>
                </c:pt>
                <c:pt idx="11">
                  <c:v>8210.059999999987</c:v>
                </c:pt>
                <c:pt idx="12">
                  <c:v>5016.32</c:v>
                </c:pt>
                <c:pt idx="13">
                  <c:v>6276.66</c:v>
                </c:pt>
                <c:pt idx="14">
                  <c:v>9670.709999999992</c:v>
                </c:pt>
                <c:pt idx="15">
                  <c:v>5749.51</c:v>
                </c:pt>
                <c:pt idx="16">
                  <c:v>6220.43</c:v>
                </c:pt>
                <c:pt idx="17">
                  <c:v>2214.9</c:v>
                </c:pt>
              </c:numCache>
            </c:numRef>
          </c:xVal>
          <c:yVal>
            <c:numRef>
              <c:f>'Bundesliga PS v Tickets 13'!$E$2:$E$19</c:f>
              <c:numCache>
                <c:formatCode>General</c:formatCode>
                <c:ptCount val="18"/>
                <c:pt idx="0">
                  <c:v>67.0</c:v>
                </c:pt>
                <c:pt idx="1">
                  <c:v>133.0</c:v>
                </c:pt>
                <c:pt idx="2">
                  <c:v>303.0</c:v>
                </c:pt>
                <c:pt idx="3">
                  <c:v>267.0</c:v>
                </c:pt>
                <c:pt idx="4">
                  <c:v>307.0</c:v>
                </c:pt>
                <c:pt idx="5">
                  <c:v>155.0</c:v>
                </c:pt>
                <c:pt idx="6">
                  <c:v>303.0</c:v>
                </c:pt>
                <c:pt idx="7">
                  <c:v>274.0</c:v>
                </c:pt>
                <c:pt idx="8">
                  <c:v>145.0</c:v>
                </c:pt>
                <c:pt idx="9">
                  <c:v>230.0</c:v>
                </c:pt>
                <c:pt idx="10">
                  <c:v>75.0</c:v>
                </c:pt>
                <c:pt idx="11">
                  <c:v>141.0</c:v>
                </c:pt>
                <c:pt idx="12">
                  <c:v>212.0</c:v>
                </c:pt>
                <c:pt idx="13">
                  <c:v>200.0</c:v>
                </c:pt>
                <c:pt idx="14">
                  <c:v>174.0</c:v>
                </c:pt>
                <c:pt idx="15">
                  <c:v>212.0</c:v>
                </c:pt>
                <c:pt idx="16">
                  <c:v>274.0</c:v>
                </c:pt>
                <c:pt idx="17">
                  <c:v>258.0</c:v>
                </c:pt>
              </c:numCache>
            </c:numRef>
          </c:yVal>
          <c:smooth val="0"/>
        </c:ser>
        <c:dLbls>
          <c:showLegendKey val="0"/>
          <c:showVal val="0"/>
          <c:showCatName val="0"/>
          <c:showSerName val="0"/>
          <c:showPercent val="0"/>
          <c:showBubbleSize val="0"/>
        </c:dLbls>
        <c:axId val="-2081507576"/>
        <c:axId val="-2081502376"/>
      </c:scatterChart>
      <c:valAx>
        <c:axId val="-2081507576"/>
        <c:scaling>
          <c:orientation val="minMax"/>
        </c:scaling>
        <c:delete val="0"/>
        <c:axPos val="b"/>
        <c:title>
          <c:tx>
            <c:rich>
              <a:bodyPr/>
              <a:lstStyle/>
              <a:p>
                <a:pPr>
                  <a:defRPr/>
                </a:pPr>
                <a:r>
                  <a:rPr lang="en-US"/>
                  <a:t>Team Performance Score</a:t>
                </a:r>
              </a:p>
            </c:rich>
          </c:tx>
          <c:layout/>
          <c:overlay val="0"/>
        </c:title>
        <c:numFmt formatCode="General" sourceLinked="1"/>
        <c:majorTickMark val="out"/>
        <c:minorTickMark val="none"/>
        <c:tickLblPos val="nextTo"/>
        <c:crossAx val="-2081502376"/>
        <c:crosses val="autoZero"/>
        <c:crossBetween val="midCat"/>
      </c:valAx>
      <c:valAx>
        <c:axId val="-2081502376"/>
        <c:scaling>
          <c:orientation val="minMax"/>
        </c:scaling>
        <c:delete val="0"/>
        <c:axPos val="l"/>
        <c:majorGridlines/>
        <c:title>
          <c:tx>
            <c:rich>
              <a:bodyPr rot="-5400000" vert="horz"/>
              <a:lstStyle/>
              <a:p>
                <a:pPr>
                  <a:defRPr/>
                </a:pPr>
                <a:r>
                  <a:rPr lang="en-US"/>
                  <a:t>Cheapest</a:t>
                </a:r>
                <a:r>
                  <a:rPr lang="en-US" baseline="0"/>
                  <a:t> Season Ticket, (£)</a:t>
                </a:r>
                <a:endParaRPr lang="en-US"/>
              </a:p>
            </c:rich>
          </c:tx>
          <c:layout/>
          <c:overlay val="0"/>
        </c:title>
        <c:numFmt formatCode="General" sourceLinked="1"/>
        <c:majorTickMark val="out"/>
        <c:minorTickMark val="none"/>
        <c:tickLblPos val="nextTo"/>
        <c:crossAx val="-2081507576"/>
        <c:crosses val="autoZero"/>
        <c:crossBetween val="midCat"/>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The Roar</a:t>
            </a:r>
            <a:r>
              <a:rPr lang="en-US" baseline="0" dirty="0" smtClean="0"/>
              <a:t> of the Digital Crowd</a:t>
            </a:r>
            <a:endParaRPr lang="en-US" dirty="0"/>
          </a:p>
        </c:rich>
      </c:tx>
      <c:layout>
        <c:manualLayout>
          <c:xMode val="edge"/>
          <c:yMode val="edge"/>
          <c:x val="0.350637383430492"/>
          <c:y val="0.0333333333333333"/>
        </c:manualLayout>
      </c:layout>
      <c:overlay val="0"/>
    </c:title>
    <c:autoTitleDeleted val="0"/>
    <c:plotArea>
      <c:layout/>
      <c:barChart>
        <c:barDir val="col"/>
        <c:grouping val="clustered"/>
        <c:varyColors val="0"/>
        <c:ser>
          <c:idx val="0"/>
          <c:order val="0"/>
          <c:tx>
            <c:strRef>
              <c:f>Sheet2!$B$1</c:f>
              <c:strCache>
                <c:ptCount val="1"/>
                <c:pt idx="0">
                  <c:v>Tweets</c:v>
                </c:pt>
              </c:strCache>
            </c:strRef>
          </c:tx>
          <c:invertIfNegative val="0"/>
          <c:cat>
            <c:numRef>
              <c:f>Sheet2!$A$2:$A$122</c:f>
              <c:numCache>
                <c:formatCode>h:mm</c:formatCode>
                <c:ptCount val="121"/>
                <c:pt idx="0">
                  <c:v>0.666666666666667</c:v>
                </c:pt>
                <c:pt idx="1">
                  <c:v>0.667361111111111</c:v>
                </c:pt>
                <c:pt idx="2">
                  <c:v>0.668055555555556</c:v>
                </c:pt>
                <c:pt idx="3">
                  <c:v>0.66875</c:v>
                </c:pt>
                <c:pt idx="4">
                  <c:v>0.669444444444444</c:v>
                </c:pt>
                <c:pt idx="5">
                  <c:v>0.670138888888889</c:v>
                </c:pt>
                <c:pt idx="6">
                  <c:v>0.670833333333333</c:v>
                </c:pt>
                <c:pt idx="7">
                  <c:v>0.671527777777778</c:v>
                </c:pt>
                <c:pt idx="8">
                  <c:v>0.672222222222222</c:v>
                </c:pt>
                <c:pt idx="9">
                  <c:v>0.672916666666667</c:v>
                </c:pt>
                <c:pt idx="10">
                  <c:v>0.673611111111111</c:v>
                </c:pt>
                <c:pt idx="11">
                  <c:v>0.674305555555555</c:v>
                </c:pt>
                <c:pt idx="12">
                  <c:v>0.675</c:v>
                </c:pt>
                <c:pt idx="13">
                  <c:v>0.675694444444444</c:v>
                </c:pt>
                <c:pt idx="14">
                  <c:v>0.676388888888889</c:v>
                </c:pt>
                <c:pt idx="15">
                  <c:v>0.677083333333333</c:v>
                </c:pt>
                <c:pt idx="16">
                  <c:v>0.677777777777778</c:v>
                </c:pt>
                <c:pt idx="17">
                  <c:v>0.678472222222222</c:v>
                </c:pt>
                <c:pt idx="18">
                  <c:v>0.679166666666667</c:v>
                </c:pt>
                <c:pt idx="19">
                  <c:v>0.679861111111111</c:v>
                </c:pt>
                <c:pt idx="20">
                  <c:v>0.680555555555555</c:v>
                </c:pt>
                <c:pt idx="21">
                  <c:v>0.68125</c:v>
                </c:pt>
                <c:pt idx="22">
                  <c:v>0.681944444444444</c:v>
                </c:pt>
                <c:pt idx="23">
                  <c:v>0.682638888888889</c:v>
                </c:pt>
                <c:pt idx="24">
                  <c:v>0.683333333333333</c:v>
                </c:pt>
                <c:pt idx="25">
                  <c:v>0.684027777777778</c:v>
                </c:pt>
                <c:pt idx="26">
                  <c:v>0.684722222222222</c:v>
                </c:pt>
                <c:pt idx="27">
                  <c:v>0.685416666666667</c:v>
                </c:pt>
                <c:pt idx="28">
                  <c:v>0.686111111111111</c:v>
                </c:pt>
                <c:pt idx="29">
                  <c:v>0.686805555555555</c:v>
                </c:pt>
                <c:pt idx="30">
                  <c:v>0.6875</c:v>
                </c:pt>
                <c:pt idx="31">
                  <c:v>0.688194444444444</c:v>
                </c:pt>
                <c:pt idx="32">
                  <c:v>0.688888888888889</c:v>
                </c:pt>
                <c:pt idx="33">
                  <c:v>0.689583333333333</c:v>
                </c:pt>
                <c:pt idx="34">
                  <c:v>0.690277777777778</c:v>
                </c:pt>
                <c:pt idx="35">
                  <c:v>0.690972222222222</c:v>
                </c:pt>
                <c:pt idx="36">
                  <c:v>0.691666666666667</c:v>
                </c:pt>
                <c:pt idx="37">
                  <c:v>0.692361111111111</c:v>
                </c:pt>
                <c:pt idx="38">
                  <c:v>0.693055555555555</c:v>
                </c:pt>
                <c:pt idx="39">
                  <c:v>0.69375</c:v>
                </c:pt>
                <c:pt idx="40">
                  <c:v>0.694444444444444</c:v>
                </c:pt>
                <c:pt idx="41">
                  <c:v>0.695138888888889</c:v>
                </c:pt>
                <c:pt idx="42">
                  <c:v>0.695833333333333</c:v>
                </c:pt>
                <c:pt idx="43">
                  <c:v>0.696527777777778</c:v>
                </c:pt>
                <c:pt idx="44">
                  <c:v>0.697222222222222</c:v>
                </c:pt>
                <c:pt idx="45">
                  <c:v>0.697916666666667</c:v>
                </c:pt>
                <c:pt idx="46">
                  <c:v>0.698611111111111</c:v>
                </c:pt>
                <c:pt idx="47">
                  <c:v>0.699305555555555</c:v>
                </c:pt>
                <c:pt idx="48">
                  <c:v>0.7</c:v>
                </c:pt>
                <c:pt idx="49">
                  <c:v>0.700694444444444</c:v>
                </c:pt>
                <c:pt idx="50">
                  <c:v>0.701388888888889</c:v>
                </c:pt>
                <c:pt idx="51">
                  <c:v>0.702083333333333</c:v>
                </c:pt>
                <c:pt idx="52">
                  <c:v>0.702777777777778</c:v>
                </c:pt>
                <c:pt idx="53">
                  <c:v>0.703472222222222</c:v>
                </c:pt>
                <c:pt idx="54">
                  <c:v>0.704166666666666</c:v>
                </c:pt>
                <c:pt idx="55">
                  <c:v>0.704861111111111</c:v>
                </c:pt>
                <c:pt idx="56">
                  <c:v>0.705555555555555</c:v>
                </c:pt>
                <c:pt idx="57">
                  <c:v>0.70625</c:v>
                </c:pt>
                <c:pt idx="58">
                  <c:v>0.706944444444444</c:v>
                </c:pt>
                <c:pt idx="59">
                  <c:v>0.707638888888889</c:v>
                </c:pt>
                <c:pt idx="60">
                  <c:v>0.708333333333333</c:v>
                </c:pt>
                <c:pt idx="61">
                  <c:v>0.709027777777778</c:v>
                </c:pt>
                <c:pt idx="62">
                  <c:v>0.709722222222222</c:v>
                </c:pt>
                <c:pt idx="63">
                  <c:v>0.710416666666666</c:v>
                </c:pt>
                <c:pt idx="64">
                  <c:v>0.711111111111111</c:v>
                </c:pt>
                <c:pt idx="65">
                  <c:v>0.711805555555555</c:v>
                </c:pt>
                <c:pt idx="66">
                  <c:v>0.7125</c:v>
                </c:pt>
                <c:pt idx="67">
                  <c:v>0.713194444444444</c:v>
                </c:pt>
                <c:pt idx="68">
                  <c:v>0.713888888888889</c:v>
                </c:pt>
                <c:pt idx="69">
                  <c:v>0.714583333333333</c:v>
                </c:pt>
                <c:pt idx="70">
                  <c:v>0.715277777777778</c:v>
                </c:pt>
                <c:pt idx="71">
                  <c:v>0.715972222222222</c:v>
                </c:pt>
                <c:pt idx="72">
                  <c:v>0.716666666666666</c:v>
                </c:pt>
                <c:pt idx="73">
                  <c:v>0.717361111111111</c:v>
                </c:pt>
                <c:pt idx="74">
                  <c:v>0.718055555555555</c:v>
                </c:pt>
                <c:pt idx="75">
                  <c:v>0.71875</c:v>
                </c:pt>
                <c:pt idx="76">
                  <c:v>0.719444444444444</c:v>
                </c:pt>
                <c:pt idx="77">
                  <c:v>0.720138888888889</c:v>
                </c:pt>
                <c:pt idx="78">
                  <c:v>0.720833333333333</c:v>
                </c:pt>
                <c:pt idx="79">
                  <c:v>0.721527777777778</c:v>
                </c:pt>
                <c:pt idx="80">
                  <c:v>0.722222222222222</c:v>
                </c:pt>
                <c:pt idx="81">
                  <c:v>0.722916666666666</c:v>
                </c:pt>
                <c:pt idx="82">
                  <c:v>0.723611111111111</c:v>
                </c:pt>
                <c:pt idx="83">
                  <c:v>0.724305555555555</c:v>
                </c:pt>
                <c:pt idx="84">
                  <c:v>0.725</c:v>
                </c:pt>
                <c:pt idx="85">
                  <c:v>0.725694444444444</c:v>
                </c:pt>
                <c:pt idx="86">
                  <c:v>0.726388888888889</c:v>
                </c:pt>
                <c:pt idx="87">
                  <c:v>0.727083333333333</c:v>
                </c:pt>
                <c:pt idx="88">
                  <c:v>0.727777777777778</c:v>
                </c:pt>
                <c:pt idx="89">
                  <c:v>0.728472222222222</c:v>
                </c:pt>
                <c:pt idx="90">
                  <c:v>0.729166666666666</c:v>
                </c:pt>
                <c:pt idx="91">
                  <c:v>0.729861111111111</c:v>
                </c:pt>
                <c:pt idx="92">
                  <c:v>0.730555555555555</c:v>
                </c:pt>
                <c:pt idx="93">
                  <c:v>0.73125</c:v>
                </c:pt>
                <c:pt idx="94">
                  <c:v>0.731944444444444</c:v>
                </c:pt>
                <c:pt idx="95">
                  <c:v>0.732638888888889</c:v>
                </c:pt>
                <c:pt idx="96">
                  <c:v>0.733333333333333</c:v>
                </c:pt>
                <c:pt idx="97">
                  <c:v>0.734027777777778</c:v>
                </c:pt>
                <c:pt idx="98">
                  <c:v>0.734722222222222</c:v>
                </c:pt>
                <c:pt idx="99">
                  <c:v>0.735416666666666</c:v>
                </c:pt>
                <c:pt idx="100">
                  <c:v>0.736111111111111</c:v>
                </c:pt>
                <c:pt idx="101">
                  <c:v>0.736805555555555</c:v>
                </c:pt>
                <c:pt idx="102">
                  <c:v>0.7375</c:v>
                </c:pt>
                <c:pt idx="103">
                  <c:v>0.738194444444444</c:v>
                </c:pt>
                <c:pt idx="104">
                  <c:v>0.738888888888889</c:v>
                </c:pt>
                <c:pt idx="105">
                  <c:v>0.739583333333333</c:v>
                </c:pt>
                <c:pt idx="106">
                  <c:v>0.740277777777777</c:v>
                </c:pt>
                <c:pt idx="107">
                  <c:v>0.740972222222222</c:v>
                </c:pt>
                <c:pt idx="108">
                  <c:v>0.741666666666666</c:v>
                </c:pt>
                <c:pt idx="109">
                  <c:v>0.742361111111111</c:v>
                </c:pt>
                <c:pt idx="110">
                  <c:v>0.743055555555555</c:v>
                </c:pt>
                <c:pt idx="111">
                  <c:v>0.74375</c:v>
                </c:pt>
                <c:pt idx="112">
                  <c:v>0.744444444444444</c:v>
                </c:pt>
                <c:pt idx="113">
                  <c:v>0.745138888888889</c:v>
                </c:pt>
                <c:pt idx="114">
                  <c:v>0.745833333333333</c:v>
                </c:pt>
                <c:pt idx="115">
                  <c:v>0.746527777777777</c:v>
                </c:pt>
                <c:pt idx="116">
                  <c:v>0.747222222222222</c:v>
                </c:pt>
                <c:pt idx="117">
                  <c:v>0.747916666666666</c:v>
                </c:pt>
                <c:pt idx="118">
                  <c:v>0.748611111111111</c:v>
                </c:pt>
                <c:pt idx="119">
                  <c:v>0.749305555555555</c:v>
                </c:pt>
                <c:pt idx="120">
                  <c:v>0.75</c:v>
                </c:pt>
              </c:numCache>
            </c:numRef>
          </c:cat>
          <c:val>
            <c:numRef>
              <c:f>Sheet2!$B$2:$B$122</c:f>
              <c:numCache>
                <c:formatCode>General</c:formatCode>
                <c:ptCount val="121"/>
                <c:pt idx="0">
                  <c:v>1378.0</c:v>
                </c:pt>
                <c:pt idx="1">
                  <c:v>1944.0</c:v>
                </c:pt>
                <c:pt idx="2">
                  <c:v>1374.0</c:v>
                </c:pt>
                <c:pt idx="3">
                  <c:v>756.0</c:v>
                </c:pt>
                <c:pt idx="4">
                  <c:v>8614.0</c:v>
                </c:pt>
                <c:pt idx="5">
                  <c:v>1523.0</c:v>
                </c:pt>
                <c:pt idx="6">
                  <c:v>2856.0</c:v>
                </c:pt>
                <c:pt idx="7">
                  <c:v>2144.0</c:v>
                </c:pt>
                <c:pt idx="8">
                  <c:v>1716.0</c:v>
                </c:pt>
                <c:pt idx="9">
                  <c:v>1290.0</c:v>
                </c:pt>
                <c:pt idx="10">
                  <c:v>1200.0</c:v>
                </c:pt>
                <c:pt idx="11">
                  <c:v>1102.0</c:v>
                </c:pt>
                <c:pt idx="12">
                  <c:v>5740.0</c:v>
                </c:pt>
                <c:pt idx="13">
                  <c:v>7079.0</c:v>
                </c:pt>
                <c:pt idx="14">
                  <c:v>4384.0</c:v>
                </c:pt>
                <c:pt idx="15">
                  <c:v>3301.0</c:v>
                </c:pt>
                <c:pt idx="16">
                  <c:v>2785.0</c:v>
                </c:pt>
                <c:pt idx="17">
                  <c:v>2118.0</c:v>
                </c:pt>
                <c:pt idx="18">
                  <c:v>1953.0</c:v>
                </c:pt>
                <c:pt idx="19">
                  <c:v>2114.0</c:v>
                </c:pt>
                <c:pt idx="20">
                  <c:v>1631.0</c:v>
                </c:pt>
                <c:pt idx="21">
                  <c:v>1645.0</c:v>
                </c:pt>
                <c:pt idx="22">
                  <c:v>1315.0</c:v>
                </c:pt>
                <c:pt idx="23">
                  <c:v>1915.0</c:v>
                </c:pt>
                <c:pt idx="24">
                  <c:v>2373.0</c:v>
                </c:pt>
                <c:pt idx="25">
                  <c:v>2398.0</c:v>
                </c:pt>
                <c:pt idx="26">
                  <c:v>1667.0</c:v>
                </c:pt>
                <c:pt idx="27">
                  <c:v>1618.0</c:v>
                </c:pt>
                <c:pt idx="28">
                  <c:v>1237.0</c:v>
                </c:pt>
                <c:pt idx="29">
                  <c:v>1166.0</c:v>
                </c:pt>
                <c:pt idx="30">
                  <c:v>1214.0</c:v>
                </c:pt>
                <c:pt idx="31">
                  <c:v>994.0</c:v>
                </c:pt>
                <c:pt idx="32">
                  <c:v>1403.0</c:v>
                </c:pt>
                <c:pt idx="33">
                  <c:v>1087.0</c:v>
                </c:pt>
                <c:pt idx="34">
                  <c:v>1206.0</c:v>
                </c:pt>
                <c:pt idx="35">
                  <c:v>916.0</c:v>
                </c:pt>
                <c:pt idx="36">
                  <c:v>1178.0</c:v>
                </c:pt>
                <c:pt idx="37">
                  <c:v>892.0</c:v>
                </c:pt>
                <c:pt idx="38">
                  <c:v>944.0</c:v>
                </c:pt>
                <c:pt idx="39">
                  <c:v>712.0</c:v>
                </c:pt>
                <c:pt idx="40">
                  <c:v>906.0</c:v>
                </c:pt>
                <c:pt idx="41">
                  <c:v>861.0</c:v>
                </c:pt>
                <c:pt idx="42">
                  <c:v>3018.0</c:v>
                </c:pt>
                <c:pt idx="43">
                  <c:v>2447.0</c:v>
                </c:pt>
                <c:pt idx="44">
                  <c:v>19201.0</c:v>
                </c:pt>
                <c:pt idx="45">
                  <c:v>10477.0</c:v>
                </c:pt>
                <c:pt idx="46">
                  <c:v>4881.0</c:v>
                </c:pt>
                <c:pt idx="47">
                  <c:v>4385.0</c:v>
                </c:pt>
                <c:pt idx="48">
                  <c:v>5727.0</c:v>
                </c:pt>
                <c:pt idx="49">
                  <c:v>4572.0</c:v>
                </c:pt>
                <c:pt idx="50">
                  <c:v>3355.0</c:v>
                </c:pt>
                <c:pt idx="51">
                  <c:v>2627.0</c:v>
                </c:pt>
                <c:pt idx="52">
                  <c:v>2462.0</c:v>
                </c:pt>
                <c:pt idx="53">
                  <c:v>1988.0</c:v>
                </c:pt>
                <c:pt idx="54">
                  <c:v>1704.0</c:v>
                </c:pt>
                <c:pt idx="55">
                  <c:v>1613.0</c:v>
                </c:pt>
                <c:pt idx="56">
                  <c:v>1467.0</c:v>
                </c:pt>
                <c:pt idx="57">
                  <c:v>1409.0</c:v>
                </c:pt>
                <c:pt idx="58">
                  <c:v>953.0</c:v>
                </c:pt>
                <c:pt idx="59">
                  <c:v>1024.0</c:v>
                </c:pt>
                <c:pt idx="60">
                  <c:v>1263.0</c:v>
                </c:pt>
                <c:pt idx="61">
                  <c:v>1294.0</c:v>
                </c:pt>
                <c:pt idx="62">
                  <c:v>1267.0</c:v>
                </c:pt>
                <c:pt idx="63">
                  <c:v>1145.0</c:v>
                </c:pt>
                <c:pt idx="64">
                  <c:v>875.0</c:v>
                </c:pt>
                <c:pt idx="65">
                  <c:v>663.0</c:v>
                </c:pt>
                <c:pt idx="66">
                  <c:v>935.0</c:v>
                </c:pt>
                <c:pt idx="67">
                  <c:v>848.0</c:v>
                </c:pt>
                <c:pt idx="68">
                  <c:v>860.0</c:v>
                </c:pt>
                <c:pt idx="69">
                  <c:v>1286.0</c:v>
                </c:pt>
                <c:pt idx="70">
                  <c:v>3222.0</c:v>
                </c:pt>
                <c:pt idx="71">
                  <c:v>3024.0</c:v>
                </c:pt>
                <c:pt idx="72">
                  <c:v>4418.0</c:v>
                </c:pt>
                <c:pt idx="73">
                  <c:v>2626.0</c:v>
                </c:pt>
                <c:pt idx="74">
                  <c:v>1926.0</c:v>
                </c:pt>
                <c:pt idx="75">
                  <c:v>1613.0</c:v>
                </c:pt>
                <c:pt idx="76">
                  <c:v>1218.0</c:v>
                </c:pt>
                <c:pt idx="77">
                  <c:v>1402.0</c:v>
                </c:pt>
                <c:pt idx="78">
                  <c:v>1529.0</c:v>
                </c:pt>
                <c:pt idx="79">
                  <c:v>1022.0</c:v>
                </c:pt>
                <c:pt idx="80">
                  <c:v>1900.0</c:v>
                </c:pt>
                <c:pt idx="81">
                  <c:v>2038.0</c:v>
                </c:pt>
                <c:pt idx="82">
                  <c:v>2342.0</c:v>
                </c:pt>
                <c:pt idx="83">
                  <c:v>1458.0</c:v>
                </c:pt>
                <c:pt idx="84">
                  <c:v>1104.0</c:v>
                </c:pt>
                <c:pt idx="85">
                  <c:v>2119.0</c:v>
                </c:pt>
                <c:pt idx="86">
                  <c:v>5970.0</c:v>
                </c:pt>
                <c:pt idx="87">
                  <c:v>5696.0</c:v>
                </c:pt>
                <c:pt idx="88">
                  <c:v>5892.0</c:v>
                </c:pt>
                <c:pt idx="89">
                  <c:v>4875.0</c:v>
                </c:pt>
                <c:pt idx="90">
                  <c:v>4824.0</c:v>
                </c:pt>
                <c:pt idx="91">
                  <c:v>4166.0</c:v>
                </c:pt>
                <c:pt idx="92">
                  <c:v>3678.0</c:v>
                </c:pt>
                <c:pt idx="93">
                  <c:v>6492.0</c:v>
                </c:pt>
                <c:pt idx="94">
                  <c:v>5651.0</c:v>
                </c:pt>
                <c:pt idx="95">
                  <c:v>3681.0</c:v>
                </c:pt>
                <c:pt idx="96">
                  <c:v>3524.0</c:v>
                </c:pt>
                <c:pt idx="97">
                  <c:v>3051.0</c:v>
                </c:pt>
                <c:pt idx="98">
                  <c:v>2961.0</c:v>
                </c:pt>
                <c:pt idx="99">
                  <c:v>3569.0</c:v>
                </c:pt>
                <c:pt idx="100">
                  <c:v>3294.0</c:v>
                </c:pt>
                <c:pt idx="101">
                  <c:v>2719.0</c:v>
                </c:pt>
                <c:pt idx="102">
                  <c:v>2081.0</c:v>
                </c:pt>
                <c:pt idx="103">
                  <c:v>1873.0</c:v>
                </c:pt>
                <c:pt idx="104">
                  <c:v>1855.0</c:v>
                </c:pt>
                <c:pt idx="105">
                  <c:v>1814.0</c:v>
                </c:pt>
                <c:pt idx="106">
                  <c:v>1631.0</c:v>
                </c:pt>
                <c:pt idx="107">
                  <c:v>1840.0</c:v>
                </c:pt>
                <c:pt idx="108">
                  <c:v>1728.0</c:v>
                </c:pt>
                <c:pt idx="109">
                  <c:v>1903.0</c:v>
                </c:pt>
                <c:pt idx="110">
                  <c:v>2024.0</c:v>
                </c:pt>
                <c:pt idx="111">
                  <c:v>1775.0</c:v>
                </c:pt>
                <c:pt idx="112">
                  <c:v>2045.0</c:v>
                </c:pt>
                <c:pt idx="113">
                  <c:v>5033.0</c:v>
                </c:pt>
                <c:pt idx="114">
                  <c:v>5808.0</c:v>
                </c:pt>
                <c:pt idx="115">
                  <c:v>1117.0</c:v>
                </c:pt>
                <c:pt idx="116">
                  <c:v>1586.0</c:v>
                </c:pt>
                <c:pt idx="117">
                  <c:v>3967.0</c:v>
                </c:pt>
                <c:pt idx="118">
                  <c:v>3148.0</c:v>
                </c:pt>
                <c:pt idx="119">
                  <c:v>3052.0</c:v>
                </c:pt>
                <c:pt idx="120">
                  <c:v>2844.0</c:v>
                </c:pt>
              </c:numCache>
            </c:numRef>
          </c:val>
        </c:ser>
        <c:dLbls>
          <c:showLegendKey val="0"/>
          <c:showVal val="0"/>
          <c:showCatName val="0"/>
          <c:showSerName val="0"/>
          <c:showPercent val="0"/>
          <c:showBubbleSize val="0"/>
        </c:dLbls>
        <c:gapWidth val="150"/>
        <c:axId val="-2091016232"/>
        <c:axId val="-2090913464"/>
      </c:barChart>
      <c:catAx>
        <c:axId val="-2091016232"/>
        <c:scaling>
          <c:orientation val="minMax"/>
        </c:scaling>
        <c:delete val="0"/>
        <c:axPos val="b"/>
        <c:numFmt formatCode="h:mm" sourceLinked="1"/>
        <c:majorTickMark val="out"/>
        <c:minorTickMark val="none"/>
        <c:tickLblPos val="nextTo"/>
        <c:crossAx val="-2090913464"/>
        <c:crosses val="autoZero"/>
        <c:auto val="1"/>
        <c:lblAlgn val="ctr"/>
        <c:lblOffset val="100"/>
        <c:noMultiLvlLbl val="0"/>
      </c:catAx>
      <c:valAx>
        <c:axId val="-2090913464"/>
        <c:scaling>
          <c:orientation val="minMax"/>
        </c:scaling>
        <c:delete val="1"/>
        <c:axPos val="l"/>
        <c:majorGridlines/>
        <c:numFmt formatCode="General" sourceLinked="1"/>
        <c:majorTickMark val="out"/>
        <c:minorTickMark val="none"/>
        <c:tickLblPos val="nextTo"/>
        <c:crossAx val="-2091016232"/>
        <c:crosses val="autoZero"/>
        <c:crossBetween val="between"/>
      </c:valAx>
    </c:plotArea>
    <c:legend>
      <c:legendPos val="r"/>
      <c:layout>
        <c:manualLayout>
          <c:xMode val="edge"/>
          <c:yMode val="edge"/>
          <c:x val="0.846789094137905"/>
          <c:y val="0.438453989893054"/>
          <c:w val="0.0657815470883329"/>
          <c:h val="0.0499574959846437"/>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556633709268524"/>
          <c:y val="0.0245591951724149"/>
          <c:w val="0.805457045888474"/>
          <c:h val="0.869647348700259"/>
        </c:manualLayout>
      </c:layout>
      <c:barChart>
        <c:barDir val="col"/>
        <c:grouping val="clustered"/>
        <c:varyColors val="0"/>
        <c:ser>
          <c:idx val="0"/>
          <c:order val="0"/>
          <c:tx>
            <c:strRef>
              <c:f>Sheet3!$B$1</c:f>
              <c:strCache>
                <c:ptCount val="1"/>
                <c:pt idx="0">
                  <c:v>Sentiment</c:v>
                </c:pt>
              </c:strCache>
            </c:strRef>
          </c:tx>
          <c:invertIfNegative val="0"/>
          <c:cat>
            <c:numRef>
              <c:f>Sheet3!$A$2:$A$122</c:f>
              <c:numCache>
                <c:formatCode>h:mm</c:formatCode>
                <c:ptCount val="121"/>
                <c:pt idx="0">
                  <c:v>0.666666666666667</c:v>
                </c:pt>
                <c:pt idx="1">
                  <c:v>0.667361111111111</c:v>
                </c:pt>
                <c:pt idx="2">
                  <c:v>0.668055555555556</c:v>
                </c:pt>
                <c:pt idx="3">
                  <c:v>0.66875</c:v>
                </c:pt>
                <c:pt idx="4">
                  <c:v>0.669444444444444</c:v>
                </c:pt>
                <c:pt idx="5">
                  <c:v>0.670138888888889</c:v>
                </c:pt>
                <c:pt idx="6">
                  <c:v>0.670833333333333</c:v>
                </c:pt>
                <c:pt idx="7">
                  <c:v>0.671527777777778</c:v>
                </c:pt>
                <c:pt idx="8">
                  <c:v>0.672222222222222</c:v>
                </c:pt>
                <c:pt idx="9">
                  <c:v>0.672916666666667</c:v>
                </c:pt>
                <c:pt idx="10">
                  <c:v>0.673611111111111</c:v>
                </c:pt>
                <c:pt idx="11">
                  <c:v>0.674305555555555</c:v>
                </c:pt>
                <c:pt idx="12">
                  <c:v>0.675</c:v>
                </c:pt>
                <c:pt idx="13">
                  <c:v>0.675694444444444</c:v>
                </c:pt>
                <c:pt idx="14">
                  <c:v>0.676388888888889</c:v>
                </c:pt>
                <c:pt idx="15">
                  <c:v>0.677083333333333</c:v>
                </c:pt>
                <c:pt idx="16">
                  <c:v>0.677777777777778</c:v>
                </c:pt>
                <c:pt idx="17">
                  <c:v>0.678472222222222</c:v>
                </c:pt>
                <c:pt idx="18">
                  <c:v>0.679166666666667</c:v>
                </c:pt>
                <c:pt idx="19">
                  <c:v>0.679861111111111</c:v>
                </c:pt>
                <c:pt idx="20">
                  <c:v>0.680555555555555</c:v>
                </c:pt>
                <c:pt idx="21">
                  <c:v>0.68125</c:v>
                </c:pt>
                <c:pt idx="22">
                  <c:v>0.681944444444444</c:v>
                </c:pt>
                <c:pt idx="23">
                  <c:v>0.682638888888889</c:v>
                </c:pt>
                <c:pt idx="24">
                  <c:v>0.683333333333333</c:v>
                </c:pt>
                <c:pt idx="25">
                  <c:v>0.684027777777778</c:v>
                </c:pt>
                <c:pt idx="26">
                  <c:v>0.684722222222222</c:v>
                </c:pt>
                <c:pt idx="27">
                  <c:v>0.685416666666667</c:v>
                </c:pt>
                <c:pt idx="28">
                  <c:v>0.686111111111111</c:v>
                </c:pt>
                <c:pt idx="29">
                  <c:v>0.686805555555555</c:v>
                </c:pt>
                <c:pt idx="30">
                  <c:v>0.6875</c:v>
                </c:pt>
                <c:pt idx="31">
                  <c:v>0.688194444444444</c:v>
                </c:pt>
                <c:pt idx="32">
                  <c:v>0.688888888888889</c:v>
                </c:pt>
                <c:pt idx="33">
                  <c:v>0.689583333333333</c:v>
                </c:pt>
                <c:pt idx="34">
                  <c:v>0.690277777777778</c:v>
                </c:pt>
                <c:pt idx="35">
                  <c:v>0.690972222222222</c:v>
                </c:pt>
                <c:pt idx="36">
                  <c:v>0.691666666666667</c:v>
                </c:pt>
                <c:pt idx="37">
                  <c:v>0.692361111111111</c:v>
                </c:pt>
                <c:pt idx="38">
                  <c:v>0.693055555555555</c:v>
                </c:pt>
                <c:pt idx="39">
                  <c:v>0.69375</c:v>
                </c:pt>
                <c:pt idx="40">
                  <c:v>0.694444444444444</c:v>
                </c:pt>
                <c:pt idx="41">
                  <c:v>0.695138888888889</c:v>
                </c:pt>
                <c:pt idx="42">
                  <c:v>0.695833333333333</c:v>
                </c:pt>
                <c:pt idx="43">
                  <c:v>0.696527777777778</c:v>
                </c:pt>
                <c:pt idx="44">
                  <c:v>0.697222222222222</c:v>
                </c:pt>
                <c:pt idx="45">
                  <c:v>0.697916666666667</c:v>
                </c:pt>
                <c:pt idx="46">
                  <c:v>0.698611111111111</c:v>
                </c:pt>
                <c:pt idx="47">
                  <c:v>0.699305555555555</c:v>
                </c:pt>
                <c:pt idx="48">
                  <c:v>0.7</c:v>
                </c:pt>
                <c:pt idx="49">
                  <c:v>0.700694444444444</c:v>
                </c:pt>
                <c:pt idx="50">
                  <c:v>0.701388888888889</c:v>
                </c:pt>
                <c:pt idx="51">
                  <c:v>0.702083333333333</c:v>
                </c:pt>
                <c:pt idx="52">
                  <c:v>0.702777777777778</c:v>
                </c:pt>
                <c:pt idx="53">
                  <c:v>0.703472222222222</c:v>
                </c:pt>
                <c:pt idx="54">
                  <c:v>0.704166666666666</c:v>
                </c:pt>
                <c:pt idx="55">
                  <c:v>0.704861111111111</c:v>
                </c:pt>
                <c:pt idx="56">
                  <c:v>0.705555555555555</c:v>
                </c:pt>
                <c:pt idx="57">
                  <c:v>0.70625</c:v>
                </c:pt>
                <c:pt idx="58">
                  <c:v>0.706944444444444</c:v>
                </c:pt>
                <c:pt idx="59">
                  <c:v>0.707638888888889</c:v>
                </c:pt>
                <c:pt idx="60">
                  <c:v>0.708333333333333</c:v>
                </c:pt>
                <c:pt idx="61">
                  <c:v>0.709027777777778</c:v>
                </c:pt>
                <c:pt idx="62">
                  <c:v>0.709722222222222</c:v>
                </c:pt>
                <c:pt idx="63">
                  <c:v>0.710416666666666</c:v>
                </c:pt>
                <c:pt idx="64">
                  <c:v>0.711111111111111</c:v>
                </c:pt>
                <c:pt idx="65">
                  <c:v>0.711805555555555</c:v>
                </c:pt>
                <c:pt idx="66">
                  <c:v>0.7125</c:v>
                </c:pt>
                <c:pt idx="67">
                  <c:v>0.713194444444444</c:v>
                </c:pt>
                <c:pt idx="68">
                  <c:v>0.713888888888889</c:v>
                </c:pt>
                <c:pt idx="69">
                  <c:v>0.714583333333333</c:v>
                </c:pt>
                <c:pt idx="70">
                  <c:v>0.715277777777778</c:v>
                </c:pt>
                <c:pt idx="71">
                  <c:v>0.715972222222222</c:v>
                </c:pt>
                <c:pt idx="72">
                  <c:v>0.716666666666666</c:v>
                </c:pt>
                <c:pt idx="73">
                  <c:v>0.717361111111111</c:v>
                </c:pt>
                <c:pt idx="74">
                  <c:v>0.718055555555555</c:v>
                </c:pt>
                <c:pt idx="75">
                  <c:v>0.71875</c:v>
                </c:pt>
                <c:pt idx="76">
                  <c:v>0.719444444444444</c:v>
                </c:pt>
                <c:pt idx="77">
                  <c:v>0.720138888888889</c:v>
                </c:pt>
                <c:pt idx="78">
                  <c:v>0.720833333333333</c:v>
                </c:pt>
                <c:pt idx="79">
                  <c:v>0.721527777777778</c:v>
                </c:pt>
                <c:pt idx="80">
                  <c:v>0.722222222222222</c:v>
                </c:pt>
                <c:pt idx="81">
                  <c:v>0.722916666666666</c:v>
                </c:pt>
                <c:pt idx="82">
                  <c:v>0.723611111111111</c:v>
                </c:pt>
                <c:pt idx="83">
                  <c:v>0.724305555555555</c:v>
                </c:pt>
                <c:pt idx="84">
                  <c:v>0.725</c:v>
                </c:pt>
                <c:pt idx="85">
                  <c:v>0.725694444444444</c:v>
                </c:pt>
                <c:pt idx="86">
                  <c:v>0.726388888888889</c:v>
                </c:pt>
                <c:pt idx="87">
                  <c:v>0.727083333333333</c:v>
                </c:pt>
                <c:pt idx="88">
                  <c:v>0.727777777777778</c:v>
                </c:pt>
                <c:pt idx="89">
                  <c:v>0.728472222222222</c:v>
                </c:pt>
                <c:pt idx="90">
                  <c:v>0.729166666666666</c:v>
                </c:pt>
                <c:pt idx="91">
                  <c:v>0.729861111111111</c:v>
                </c:pt>
                <c:pt idx="92">
                  <c:v>0.730555555555555</c:v>
                </c:pt>
                <c:pt idx="93">
                  <c:v>0.73125</c:v>
                </c:pt>
                <c:pt idx="94">
                  <c:v>0.731944444444444</c:v>
                </c:pt>
                <c:pt idx="95">
                  <c:v>0.732638888888889</c:v>
                </c:pt>
                <c:pt idx="96">
                  <c:v>0.733333333333333</c:v>
                </c:pt>
                <c:pt idx="97">
                  <c:v>0.734027777777778</c:v>
                </c:pt>
                <c:pt idx="98">
                  <c:v>0.734722222222222</c:v>
                </c:pt>
                <c:pt idx="99">
                  <c:v>0.735416666666666</c:v>
                </c:pt>
                <c:pt idx="100">
                  <c:v>0.736111111111111</c:v>
                </c:pt>
                <c:pt idx="101">
                  <c:v>0.736805555555555</c:v>
                </c:pt>
                <c:pt idx="102">
                  <c:v>0.7375</c:v>
                </c:pt>
                <c:pt idx="103">
                  <c:v>0.738194444444444</c:v>
                </c:pt>
                <c:pt idx="104">
                  <c:v>0.738888888888889</c:v>
                </c:pt>
                <c:pt idx="105">
                  <c:v>0.739583333333333</c:v>
                </c:pt>
                <c:pt idx="106">
                  <c:v>0.740277777777777</c:v>
                </c:pt>
                <c:pt idx="107">
                  <c:v>0.740972222222222</c:v>
                </c:pt>
                <c:pt idx="108">
                  <c:v>0.741666666666666</c:v>
                </c:pt>
                <c:pt idx="109">
                  <c:v>0.742361111111111</c:v>
                </c:pt>
                <c:pt idx="110">
                  <c:v>0.743055555555555</c:v>
                </c:pt>
                <c:pt idx="111">
                  <c:v>0.74375</c:v>
                </c:pt>
                <c:pt idx="112">
                  <c:v>0.744444444444444</c:v>
                </c:pt>
                <c:pt idx="113">
                  <c:v>0.745138888888889</c:v>
                </c:pt>
                <c:pt idx="114">
                  <c:v>0.745833333333333</c:v>
                </c:pt>
                <c:pt idx="115">
                  <c:v>0.746527777777777</c:v>
                </c:pt>
                <c:pt idx="116">
                  <c:v>0.747222222222222</c:v>
                </c:pt>
                <c:pt idx="117">
                  <c:v>0.747916666666666</c:v>
                </c:pt>
                <c:pt idx="118">
                  <c:v>0.748611111111111</c:v>
                </c:pt>
                <c:pt idx="119">
                  <c:v>0.749305555555555</c:v>
                </c:pt>
                <c:pt idx="120">
                  <c:v>0.75</c:v>
                </c:pt>
              </c:numCache>
            </c:numRef>
          </c:cat>
          <c:val>
            <c:numRef>
              <c:f>Sheet3!$B$2:$B$122</c:f>
              <c:numCache>
                <c:formatCode>General</c:formatCode>
                <c:ptCount val="121"/>
                <c:pt idx="0">
                  <c:v>1519.0</c:v>
                </c:pt>
                <c:pt idx="1">
                  <c:v>489.0</c:v>
                </c:pt>
                <c:pt idx="2">
                  <c:v>364.0</c:v>
                </c:pt>
                <c:pt idx="3">
                  <c:v>376.0</c:v>
                </c:pt>
                <c:pt idx="4">
                  <c:v>1427.0</c:v>
                </c:pt>
                <c:pt idx="5">
                  <c:v>354.0</c:v>
                </c:pt>
                <c:pt idx="6">
                  <c:v>279.0</c:v>
                </c:pt>
                <c:pt idx="7">
                  <c:v>530.0</c:v>
                </c:pt>
                <c:pt idx="8">
                  <c:v>140.0</c:v>
                </c:pt>
                <c:pt idx="9">
                  <c:v>-161.0</c:v>
                </c:pt>
                <c:pt idx="10">
                  <c:v>-199.0</c:v>
                </c:pt>
                <c:pt idx="11">
                  <c:v>-188.0</c:v>
                </c:pt>
                <c:pt idx="12">
                  <c:v>1857.0</c:v>
                </c:pt>
                <c:pt idx="13">
                  <c:v>1545.0</c:v>
                </c:pt>
                <c:pt idx="14">
                  <c:v>490.0</c:v>
                </c:pt>
                <c:pt idx="15">
                  <c:v>231.0</c:v>
                </c:pt>
                <c:pt idx="16">
                  <c:v>-1.0</c:v>
                </c:pt>
                <c:pt idx="17">
                  <c:v>-547.0</c:v>
                </c:pt>
                <c:pt idx="18">
                  <c:v>-269.0</c:v>
                </c:pt>
                <c:pt idx="19">
                  <c:v>-865.0</c:v>
                </c:pt>
                <c:pt idx="20">
                  <c:v>-542.0</c:v>
                </c:pt>
                <c:pt idx="21">
                  <c:v>-529.0</c:v>
                </c:pt>
                <c:pt idx="22">
                  <c:v>-102.0</c:v>
                </c:pt>
                <c:pt idx="23">
                  <c:v>-323.0</c:v>
                </c:pt>
                <c:pt idx="24">
                  <c:v>3405.0</c:v>
                </c:pt>
                <c:pt idx="25">
                  <c:v>2447.0</c:v>
                </c:pt>
                <c:pt idx="26">
                  <c:v>1204.0</c:v>
                </c:pt>
                <c:pt idx="27">
                  <c:v>601.0</c:v>
                </c:pt>
                <c:pt idx="28">
                  <c:v>84.0</c:v>
                </c:pt>
                <c:pt idx="29">
                  <c:v>85.0</c:v>
                </c:pt>
                <c:pt idx="30">
                  <c:v>17.0</c:v>
                </c:pt>
                <c:pt idx="31">
                  <c:v>136.0</c:v>
                </c:pt>
                <c:pt idx="32">
                  <c:v>-307.0</c:v>
                </c:pt>
                <c:pt idx="33">
                  <c:v>30.0</c:v>
                </c:pt>
                <c:pt idx="34">
                  <c:v>-352.0</c:v>
                </c:pt>
                <c:pt idx="35">
                  <c:v>-20.0</c:v>
                </c:pt>
                <c:pt idx="36">
                  <c:v>1027.0</c:v>
                </c:pt>
                <c:pt idx="37">
                  <c:v>123.0</c:v>
                </c:pt>
                <c:pt idx="38">
                  <c:v>17.0</c:v>
                </c:pt>
                <c:pt idx="39">
                  <c:v>125.0</c:v>
                </c:pt>
                <c:pt idx="40">
                  <c:v>-145.0</c:v>
                </c:pt>
                <c:pt idx="41">
                  <c:v>-347.0</c:v>
                </c:pt>
                <c:pt idx="42">
                  <c:v>8597.0</c:v>
                </c:pt>
                <c:pt idx="43">
                  <c:v>2300.0</c:v>
                </c:pt>
                <c:pt idx="44">
                  <c:v>16080.0</c:v>
                </c:pt>
                <c:pt idx="45">
                  <c:v>7267.0</c:v>
                </c:pt>
                <c:pt idx="46">
                  <c:v>5826.0</c:v>
                </c:pt>
                <c:pt idx="47">
                  <c:v>4128.0</c:v>
                </c:pt>
                <c:pt idx="48">
                  <c:v>4391.0</c:v>
                </c:pt>
                <c:pt idx="49">
                  <c:v>3719.0</c:v>
                </c:pt>
                <c:pt idx="50">
                  <c:v>3025.0</c:v>
                </c:pt>
                <c:pt idx="51">
                  <c:v>2198.0</c:v>
                </c:pt>
                <c:pt idx="52">
                  <c:v>1758.0</c:v>
                </c:pt>
                <c:pt idx="53">
                  <c:v>1653.0</c:v>
                </c:pt>
                <c:pt idx="54">
                  <c:v>1102.0</c:v>
                </c:pt>
                <c:pt idx="55">
                  <c:v>1091.0</c:v>
                </c:pt>
                <c:pt idx="56">
                  <c:v>967.0</c:v>
                </c:pt>
                <c:pt idx="57">
                  <c:v>1036.0</c:v>
                </c:pt>
                <c:pt idx="58">
                  <c:v>784.0</c:v>
                </c:pt>
                <c:pt idx="59">
                  <c:v>978.0</c:v>
                </c:pt>
                <c:pt idx="60">
                  <c:v>896.0</c:v>
                </c:pt>
                <c:pt idx="61">
                  <c:v>1054.0</c:v>
                </c:pt>
                <c:pt idx="62">
                  <c:v>713.0</c:v>
                </c:pt>
                <c:pt idx="63">
                  <c:v>548.0</c:v>
                </c:pt>
                <c:pt idx="64">
                  <c:v>302.0</c:v>
                </c:pt>
                <c:pt idx="65">
                  <c:v>83.0</c:v>
                </c:pt>
                <c:pt idx="66">
                  <c:v>62.0</c:v>
                </c:pt>
                <c:pt idx="67">
                  <c:v>-89.0</c:v>
                </c:pt>
                <c:pt idx="68">
                  <c:v>-71.0</c:v>
                </c:pt>
                <c:pt idx="69">
                  <c:v>-578.0</c:v>
                </c:pt>
                <c:pt idx="70">
                  <c:v>1587.0</c:v>
                </c:pt>
                <c:pt idx="71">
                  <c:v>2221.0</c:v>
                </c:pt>
                <c:pt idx="72">
                  <c:v>3312.0</c:v>
                </c:pt>
                <c:pt idx="73">
                  <c:v>1332.0</c:v>
                </c:pt>
                <c:pt idx="74">
                  <c:v>380.0</c:v>
                </c:pt>
                <c:pt idx="75">
                  <c:v>603.0</c:v>
                </c:pt>
                <c:pt idx="76">
                  <c:v>186.0</c:v>
                </c:pt>
                <c:pt idx="77">
                  <c:v>-194.0</c:v>
                </c:pt>
                <c:pt idx="78">
                  <c:v>103.0</c:v>
                </c:pt>
                <c:pt idx="79">
                  <c:v>186.0</c:v>
                </c:pt>
                <c:pt idx="80">
                  <c:v>210.0</c:v>
                </c:pt>
                <c:pt idx="81">
                  <c:v>449.0</c:v>
                </c:pt>
                <c:pt idx="82">
                  <c:v>366.0</c:v>
                </c:pt>
                <c:pt idx="83">
                  <c:v>340.0</c:v>
                </c:pt>
                <c:pt idx="84">
                  <c:v>179.0</c:v>
                </c:pt>
                <c:pt idx="85">
                  <c:v>31.0</c:v>
                </c:pt>
                <c:pt idx="86">
                  <c:v>-2597.0</c:v>
                </c:pt>
                <c:pt idx="87">
                  <c:v>-3335.0</c:v>
                </c:pt>
                <c:pt idx="88">
                  <c:v>-3365.0</c:v>
                </c:pt>
                <c:pt idx="89">
                  <c:v>-3526.0</c:v>
                </c:pt>
                <c:pt idx="90">
                  <c:v>-7198.0</c:v>
                </c:pt>
                <c:pt idx="91">
                  <c:v>-3423.0</c:v>
                </c:pt>
                <c:pt idx="92">
                  <c:v>-582.0</c:v>
                </c:pt>
                <c:pt idx="93">
                  <c:v>-121.0</c:v>
                </c:pt>
                <c:pt idx="94">
                  <c:v>-125.0</c:v>
                </c:pt>
                <c:pt idx="95">
                  <c:v>-832.0</c:v>
                </c:pt>
                <c:pt idx="96">
                  <c:v>-1124.0</c:v>
                </c:pt>
                <c:pt idx="97">
                  <c:v>-1114.0</c:v>
                </c:pt>
                <c:pt idx="98">
                  <c:v>-746.0</c:v>
                </c:pt>
                <c:pt idx="99">
                  <c:v>-1025.0</c:v>
                </c:pt>
                <c:pt idx="100">
                  <c:v>-1925.0</c:v>
                </c:pt>
                <c:pt idx="101">
                  <c:v>-1549.0</c:v>
                </c:pt>
                <c:pt idx="102">
                  <c:v>-931.0</c:v>
                </c:pt>
                <c:pt idx="103">
                  <c:v>-869.0</c:v>
                </c:pt>
                <c:pt idx="104">
                  <c:v>-736.0</c:v>
                </c:pt>
                <c:pt idx="105">
                  <c:v>-594.0</c:v>
                </c:pt>
                <c:pt idx="106">
                  <c:v>-881.0</c:v>
                </c:pt>
                <c:pt idx="107">
                  <c:v>-845.0</c:v>
                </c:pt>
                <c:pt idx="108">
                  <c:v>-699.0</c:v>
                </c:pt>
                <c:pt idx="109">
                  <c:v>-1437.0</c:v>
                </c:pt>
                <c:pt idx="110">
                  <c:v>-967.0</c:v>
                </c:pt>
                <c:pt idx="111">
                  <c:v>-766.0</c:v>
                </c:pt>
                <c:pt idx="112">
                  <c:v>62.0</c:v>
                </c:pt>
                <c:pt idx="113">
                  <c:v>5551.0</c:v>
                </c:pt>
                <c:pt idx="114">
                  <c:v>8178.0</c:v>
                </c:pt>
                <c:pt idx="115">
                  <c:v>1059.0</c:v>
                </c:pt>
                <c:pt idx="116">
                  <c:v>1433.0</c:v>
                </c:pt>
                <c:pt idx="117">
                  <c:v>3842.0</c:v>
                </c:pt>
                <c:pt idx="118">
                  <c:v>2218.0</c:v>
                </c:pt>
                <c:pt idx="119">
                  <c:v>1691.0</c:v>
                </c:pt>
                <c:pt idx="120">
                  <c:v>1005.0</c:v>
                </c:pt>
              </c:numCache>
            </c:numRef>
          </c:val>
        </c:ser>
        <c:dLbls>
          <c:showLegendKey val="0"/>
          <c:showVal val="0"/>
          <c:showCatName val="0"/>
          <c:showSerName val="0"/>
          <c:showPercent val="0"/>
          <c:showBubbleSize val="0"/>
        </c:dLbls>
        <c:gapWidth val="150"/>
        <c:axId val="-2142366040"/>
        <c:axId val="-2142698280"/>
      </c:barChart>
      <c:lineChart>
        <c:grouping val="standard"/>
        <c:varyColors val="0"/>
        <c:ser>
          <c:idx val="1"/>
          <c:order val="1"/>
          <c:tx>
            <c:strRef>
              <c:f>Sheet3!$C$1</c:f>
              <c:strCache>
                <c:ptCount val="1"/>
                <c:pt idx="0">
                  <c:v>Score</c:v>
                </c:pt>
              </c:strCache>
            </c:strRef>
          </c:tx>
          <c:marker>
            <c:symbol val="none"/>
          </c:marker>
          <c:cat>
            <c:numRef>
              <c:f>Sheet3!$A$2:$A$122</c:f>
              <c:numCache>
                <c:formatCode>h:mm</c:formatCode>
                <c:ptCount val="121"/>
                <c:pt idx="0">
                  <c:v>0.666666666666667</c:v>
                </c:pt>
                <c:pt idx="1">
                  <c:v>0.667361111111111</c:v>
                </c:pt>
                <c:pt idx="2">
                  <c:v>0.668055555555556</c:v>
                </c:pt>
                <c:pt idx="3">
                  <c:v>0.66875</c:v>
                </c:pt>
                <c:pt idx="4">
                  <c:v>0.669444444444444</c:v>
                </c:pt>
                <c:pt idx="5">
                  <c:v>0.670138888888889</c:v>
                </c:pt>
                <c:pt idx="6">
                  <c:v>0.670833333333333</c:v>
                </c:pt>
                <c:pt idx="7">
                  <c:v>0.671527777777778</c:v>
                </c:pt>
                <c:pt idx="8">
                  <c:v>0.672222222222222</c:v>
                </c:pt>
                <c:pt idx="9">
                  <c:v>0.672916666666667</c:v>
                </c:pt>
                <c:pt idx="10">
                  <c:v>0.673611111111111</c:v>
                </c:pt>
                <c:pt idx="11">
                  <c:v>0.674305555555555</c:v>
                </c:pt>
                <c:pt idx="12">
                  <c:v>0.675</c:v>
                </c:pt>
                <c:pt idx="13">
                  <c:v>0.675694444444444</c:v>
                </c:pt>
                <c:pt idx="14">
                  <c:v>0.676388888888889</c:v>
                </c:pt>
                <c:pt idx="15">
                  <c:v>0.677083333333333</c:v>
                </c:pt>
                <c:pt idx="16">
                  <c:v>0.677777777777778</c:v>
                </c:pt>
                <c:pt idx="17">
                  <c:v>0.678472222222222</c:v>
                </c:pt>
                <c:pt idx="18">
                  <c:v>0.679166666666667</c:v>
                </c:pt>
                <c:pt idx="19">
                  <c:v>0.679861111111111</c:v>
                </c:pt>
                <c:pt idx="20">
                  <c:v>0.680555555555555</c:v>
                </c:pt>
                <c:pt idx="21">
                  <c:v>0.68125</c:v>
                </c:pt>
                <c:pt idx="22">
                  <c:v>0.681944444444444</c:v>
                </c:pt>
                <c:pt idx="23">
                  <c:v>0.682638888888889</c:v>
                </c:pt>
                <c:pt idx="24">
                  <c:v>0.683333333333333</c:v>
                </c:pt>
                <c:pt idx="25">
                  <c:v>0.684027777777778</c:v>
                </c:pt>
                <c:pt idx="26">
                  <c:v>0.684722222222222</c:v>
                </c:pt>
                <c:pt idx="27">
                  <c:v>0.685416666666667</c:v>
                </c:pt>
                <c:pt idx="28">
                  <c:v>0.686111111111111</c:v>
                </c:pt>
                <c:pt idx="29">
                  <c:v>0.686805555555555</c:v>
                </c:pt>
                <c:pt idx="30">
                  <c:v>0.6875</c:v>
                </c:pt>
                <c:pt idx="31">
                  <c:v>0.688194444444444</c:v>
                </c:pt>
                <c:pt idx="32">
                  <c:v>0.688888888888889</c:v>
                </c:pt>
                <c:pt idx="33">
                  <c:v>0.689583333333333</c:v>
                </c:pt>
                <c:pt idx="34">
                  <c:v>0.690277777777778</c:v>
                </c:pt>
                <c:pt idx="35">
                  <c:v>0.690972222222222</c:v>
                </c:pt>
                <c:pt idx="36">
                  <c:v>0.691666666666667</c:v>
                </c:pt>
                <c:pt idx="37">
                  <c:v>0.692361111111111</c:v>
                </c:pt>
                <c:pt idx="38">
                  <c:v>0.693055555555555</c:v>
                </c:pt>
                <c:pt idx="39">
                  <c:v>0.69375</c:v>
                </c:pt>
                <c:pt idx="40">
                  <c:v>0.694444444444444</c:v>
                </c:pt>
                <c:pt idx="41">
                  <c:v>0.695138888888889</c:v>
                </c:pt>
                <c:pt idx="42">
                  <c:v>0.695833333333333</c:v>
                </c:pt>
                <c:pt idx="43">
                  <c:v>0.696527777777778</c:v>
                </c:pt>
                <c:pt idx="44">
                  <c:v>0.697222222222222</c:v>
                </c:pt>
                <c:pt idx="45">
                  <c:v>0.697916666666667</c:v>
                </c:pt>
                <c:pt idx="46">
                  <c:v>0.698611111111111</c:v>
                </c:pt>
                <c:pt idx="47">
                  <c:v>0.699305555555555</c:v>
                </c:pt>
                <c:pt idx="48">
                  <c:v>0.7</c:v>
                </c:pt>
                <c:pt idx="49">
                  <c:v>0.700694444444444</c:v>
                </c:pt>
                <c:pt idx="50">
                  <c:v>0.701388888888889</c:v>
                </c:pt>
                <c:pt idx="51">
                  <c:v>0.702083333333333</c:v>
                </c:pt>
                <c:pt idx="52">
                  <c:v>0.702777777777778</c:v>
                </c:pt>
                <c:pt idx="53">
                  <c:v>0.703472222222222</c:v>
                </c:pt>
                <c:pt idx="54">
                  <c:v>0.704166666666666</c:v>
                </c:pt>
                <c:pt idx="55">
                  <c:v>0.704861111111111</c:v>
                </c:pt>
                <c:pt idx="56">
                  <c:v>0.705555555555555</c:v>
                </c:pt>
                <c:pt idx="57">
                  <c:v>0.70625</c:v>
                </c:pt>
                <c:pt idx="58">
                  <c:v>0.706944444444444</c:v>
                </c:pt>
                <c:pt idx="59">
                  <c:v>0.707638888888889</c:v>
                </c:pt>
                <c:pt idx="60">
                  <c:v>0.708333333333333</c:v>
                </c:pt>
                <c:pt idx="61">
                  <c:v>0.709027777777778</c:v>
                </c:pt>
                <c:pt idx="62">
                  <c:v>0.709722222222222</c:v>
                </c:pt>
                <c:pt idx="63">
                  <c:v>0.710416666666666</c:v>
                </c:pt>
                <c:pt idx="64">
                  <c:v>0.711111111111111</c:v>
                </c:pt>
                <c:pt idx="65">
                  <c:v>0.711805555555555</c:v>
                </c:pt>
                <c:pt idx="66">
                  <c:v>0.7125</c:v>
                </c:pt>
                <c:pt idx="67">
                  <c:v>0.713194444444444</c:v>
                </c:pt>
                <c:pt idx="68">
                  <c:v>0.713888888888889</c:v>
                </c:pt>
                <c:pt idx="69">
                  <c:v>0.714583333333333</c:v>
                </c:pt>
                <c:pt idx="70">
                  <c:v>0.715277777777778</c:v>
                </c:pt>
                <c:pt idx="71">
                  <c:v>0.715972222222222</c:v>
                </c:pt>
                <c:pt idx="72">
                  <c:v>0.716666666666666</c:v>
                </c:pt>
                <c:pt idx="73">
                  <c:v>0.717361111111111</c:v>
                </c:pt>
                <c:pt idx="74">
                  <c:v>0.718055555555555</c:v>
                </c:pt>
                <c:pt idx="75">
                  <c:v>0.71875</c:v>
                </c:pt>
                <c:pt idx="76">
                  <c:v>0.719444444444444</c:v>
                </c:pt>
                <c:pt idx="77">
                  <c:v>0.720138888888889</c:v>
                </c:pt>
                <c:pt idx="78">
                  <c:v>0.720833333333333</c:v>
                </c:pt>
                <c:pt idx="79">
                  <c:v>0.721527777777778</c:v>
                </c:pt>
                <c:pt idx="80">
                  <c:v>0.722222222222222</c:v>
                </c:pt>
                <c:pt idx="81">
                  <c:v>0.722916666666666</c:v>
                </c:pt>
                <c:pt idx="82">
                  <c:v>0.723611111111111</c:v>
                </c:pt>
                <c:pt idx="83">
                  <c:v>0.724305555555555</c:v>
                </c:pt>
                <c:pt idx="84">
                  <c:v>0.725</c:v>
                </c:pt>
                <c:pt idx="85">
                  <c:v>0.725694444444444</c:v>
                </c:pt>
                <c:pt idx="86">
                  <c:v>0.726388888888889</c:v>
                </c:pt>
                <c:pt idx="87">
                  <c:v>0.727083333333333</c:v>
                </c:pt>
                <c:pt idx="88">
                  <c:v>0.727777777777778</c:v>
                </c:pt>
                <c:pt idx="89">
                  <c:v>0.728472222222222</c:v>
                </c:pt>
                <c:pt idx="90">
                  <c:v>0.729166666666666</c:v>
                </c:pt>
                <c:pt idx="91">
                  <c:v>0.729861111111111</c:v>
                </c:pt>
                <c:pt idx="92">
                  <c:v>0.730555555555555</c:v>
                </c:pt>
                <c:pt idx="93">
                  <c:v>0.73125</c:v>
                </c:pt>
                <c:pt idx="94">
                  <c:v>0.731944444444444</c:v>
                </c:pt>
                <c:pt idx="95">
                  <c:v>0.732638888888889</c:v>
                </c:pt>
                <c:pt idx="96">
                  <c:v>0.733333333333333</c:v>
                </c:pt>
                <c:pt idx="97">
                  <c:v>0.734027777777778</c:v>
                </c:pt>
                <c:pt idx="98">
                  <c:v>0.734722222222222</c:v>
                </c:pt>
                <c:pt idx="99">
                  <c:v>0.735416666666666</c:v>
                </c:pt>
                <c:pt idx="100">
                  <c:v>0.736111111111111</c:v>
                </c:pt>
                <c:pt idx="101">
                  <c:v>0.736805555555555</c:v>
                </c:pt>
                <c:pt idx="102">
                  <c:v>0.7375</c:v>
                </c:pt>
                <c:pt idx="103">
                  <c:v>0.738194444444444</c:v>
                </c:pt>
                <c:pt idx="104">
                  <c:v>0.738888888888889</c:v>
                </c:pt>
                <c:pt idx="105">
                  <c:v>0.739583333333333</c:v>
                </c:pt>
                <c:pt idx="106">
                  <c:v>0.740277777777777</c:v>
                </c:pt>
                <c:pt idx="107">
                  <c:v>0.740972222222222</c:v>
                </c:pt>
                <c:pt idx="108">
                  <c:v>0.741666666666666</c:v>
                </c:pt>
                <c:pt idx="109">
                  <c:v>0.742361111111111</c:v>
                </c:pt>
                <c:pt idx="110">
                  <c:v>0.743055555555555</c:v>
                </c:pt>
                <c:pt idx="111">
                  <c:v>0.74375</c:v>
                </c:pt>
                <c:pt idx="112">
                  <c:v>0.744444444444444</c:v>
                </c:pt>
                <c:pt idx="113">
                  <c:v>0.745138888888889</c:v>
                </c:pt>
                <c:pt idx="114">
                  <c:v>0.745833333333333</c:v>
                </c:pt>
                <c:pt idx="115">
                  <c:v>0.746527777777777</c:v>
                </c:pt>
                <c:pt idx="116">
                  <c:v>0.747222222222222</c:v>
                </c:pt>
                <c:pt idx="117">
                  <c:v>0.747916666666666</c:v>
                </c:pt>
                <c:pt idx="118">
                  <c:v>0.748611111111111</c:v>
                </c:pt>
                <c:pt idx="119">
                  <c:v>0.749305555555555</c:v>
                </c:pt>
                <c:pt idx="120">
                  <c:v>0.75</c:v>
                </c:pt>
              </c:numCache>
            </c:numRef>
          </c:cat>
          <c:val>
            <c:numRef>
              <c:f>Sheet3!$C$2:$C$122</c:f>
              <c:numCache>
                <c:formatCode>General</c:formatCode>
                <c:ptCount val="121"/>
                <c:pt idx="0">
                  <c:v>0.0</c:v>
                </c:pt>
                <c:pt idx="1">
                  <c:v>0.75</c:v>
                </c:pt>
                <c:pt idx="2">
                  <c:v>0.75</c:v>
                </c:pt>
                <c:pt idx="3">
                  <c:v>0.75</c:v>
                </c:pt>
                <c:pt idx="4">
                  <c:v>0.83</c:v>
                </c:pt>
                <c:pt idx="5">
                  <c:v>0.83</c:v>
                </c:pt>
                <c:pt idx="6">
                  <c:v>0.83</c:v>
                </c:pt>
                <c:pt idx="7">
                  <c:v>0.95</c:v>
                </c:pt>
                <c:pt idx="8">
                  <c:v>0.95</c:v>
                </c:pt>
                <c:pt idx="9">
                  <c:v>-4.0</c:v>
                </c:pt>
                <c:pt idx="10">
                  <c:v>-4.0</c:v>
                </c:pt>
                <c:pt idx="11">
                  <c:v>1.0</c:v>
                </c:pt>
                <c:pt idx="12">
                  <c:v>1.0</c:v>
                </c:pt>
                <c:pt idx="13">
                  <c:v>0.75</c:v>
                </c:pt>
                <c:pt idx="14">
                  <c:v>0.75</c:v>
                </c:pt>
                <c:pt idx="15">
                  <c:v>-1.49</c:v>
                </c:pt>
                <c:pt idx="16">
                  <c:v>-3.3</c:v>
                </c:pt>
                <c:pt idx="17">
                  <c:v>-3.3</c:v>
                </c:pt>
                <c:pt idx="18">
                  <c:v>-1.71</c:v>
                </c:pt>
                <c:pt idx="19">
                  <c:v>0.0</c:v>
                </c:pt>
                <c:pt idx="20">
                  <c:v>0.0</c:v>
                </c:pt>
                <c:pt idx="21">
                  <c:v>0.0</c:v>
                </c:pt>
                <c:pt idx="22">
                  <c:v>0.0</c:v>
                </c:pt>
                <c:pt idx="23">
                  <c:v>0.0</c:v>
                </c:pt>
                <c:pt idx="24">
                  <c:v>-3.3</c:v>
                </c:pt>
                <c:pt idx="25">
                  <c:v>0.0</c:v>
                </c:pt>
                <c:pt idx="26">
                  <c:v>0.0</c:v>
                </c:pt>
                <c:pt idx="27">
                  <c:v>0.0</c:v>
                </c:pt>
                <c:pt idx="28">
                  <c:v>0.0</c:v>
                </c:pt>
                <c:pt idx="29">
                  <c:v>0.0</c:v>
                </c:pt>
                <c:pt idx="30">
                  <c:v>-3.68</c:v>
                </c:pt>
                <c:pt idx="31">
                  <c:v>-3.68</c:v>
                </c:pt>
                <c:pt idx="32">
                  <c:v>-3.68</c:v>
                </c:pt>
                <c:pt idx="33">
                  <c:v>-3.68</c:v>
                </c:pt>
                <c:pt idx="34">
                  <c:v>-3.68</c:v>
                </c:pt>
                <c:pt idx="35">
                  <c:v>-3.68</c:v>
                </c:pt>
                <c:pt idx="36">
                  <c:v>-3.68</c:v>
                </c:pt>
                <c:pt idx="37">
                  <c:v>-3.68</c:v>
                </c:pt>
                <c:pt idx="38">
                  <c:v>4.4</c:v>
                </c:pt>
                <c:pt idx="39">
                  <c:v>-1.49</c:v>
                </c:pt>
                <c:pt idx="40">
                  <c:v>-1.49</c:v>
                </c:pt>
                <c:pt idx="41">
                  <c:v>-2.31</c:v>
                </c:pt>
                <c:pt idx="42">
                  <c:v>5.72</c:v>
                </c:pt>
                <c:pt idx="43">
                  <c:v>6.0</c:v>
                </c:pt>
                <c:pt idx="44">
                  <c:v>6.0</c:v>
                </c:pt>
                <c:pt idx="45">
                  <c:v>-10.0</c:v>
                </c:pt>
                <c:pt idx="46">
                  <c:v>-4.0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-4.41</c:v>
                </c:pt>
                <c:pt idx="64">
                  <c:v>-4.2</c:v>
                </c:pt>
                <c:pt idx="65">
                  <c:v>0.0</c:v>
                </c:pt>
                <c:pt idx="66">
                  <c:v>-1.49</c:v>
                </c:pt>
                <c:pt idx="67">
                  <c:v>-3.68</c:v>
                </c:pt>
                <c:pt idx="68">
                  <c:v>0.75</c:v>
                </c:pt>
                <c:pt idx="69">
                  <c:v>-3.2</c:v>
                </c:pt>
                <c:pt idx="70">
                  <c:v>-3.2</c:v>
                </c:pt>
                <c:pt idx="71">
                  <c:v>-3.2</c:v>
                </c:pt>
                <c:pt idx="72">
                  <c:v>-3.2</c:v>
                </c:pt>
                <c:pt idx="73">
                  <c:v>-4.0</c:v>
                </c:pt>
                <c:pt idx="74">
                  <c:v>0.0</c:v>
                </c:pt>
                <c:pt idx="75">
                  <c:v>0.0</c:v>
                </c:pt>
                <c:pt idx="76">
                  <c:v>0.0</c:v>
                </c:pt>
                <c:pt idx="77">
                  <c:v>0.0</c:v>
                </c:pt>
                <c:pt idx="78">
                  <c:v>0.0</c:v>
                </c:pt>
                <c:pt idx="79">
                  <c:v>0.0</c:v>
                </c:pt>
                <c:pt idx="80">
                  <c:v>0.0</c:v>
                </c:pt>
                <c:pt idx="81">
                  <c:v>0.0</c:v>
                </c:pt>
                <c:pt idx="82">
                  <c:v>0.0</c:v>
                </c:pt>
                <c:pt idx="83">
                  <c:v>-1.56</c:v>
                </c:pt>
                <c:pt idx="84">
                  <c:v>4.2</c:v>
                </c:pt>
                <c:pt idx="85">
                  <c:v>-4.0</c:v>
                </c:pt>
                <c:pt idx="86">
                  <c:v>-25.0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numCache>
            </c:numRef>
          </c:val>
          <c:smooth val="0"/>
        </c:ser>
        <c:dLbls>
          <c:showLegendKey val="0"/>
          <c:showVal val="0"/>
          <c:showCatName val="0"/>
          <c:showSerName val="0"/>
          <c:showPercent val="0"/>
          <c:showBubbleSize val="0"/>
        </c:dLbls>
        <c:marker val="1"/>
        <c:smooth val="0"/>
        <c:axId val="-2144259288"/>
        <c:axId val="-2109015640"/>
      </c:lineChart>
      <c:catAx>
        <c:axId val="-2142366040"/>
        <c:scaling>
          <c:orientation val="minMax"/>
        </c:scaling>
        <c:delete val="0"/>
        <c:axPos val="b"/>
        <c:numFmt formatCode="h:mm" sourceLinked="1"/>
        <c:majorTickMark val="out"/>
        <c:minorTickMark val="none"/>
        <c:tickLblPos val="nextTo"/>
        <c:crossAx val="-2142698280"/>
        <c:crosses val="autoZero"/>
        <c:auto val="1"/>
        <c:lblAlgn val="ctr"/>
        <c:lblOffset val="100"/>
        <c:noMultiLvlLbl val="0"/>
      </c:catAx>
      <c:valAx>
        <c:axId val="-2142698280"/>
        <c:scaling>
          <c:orientation val="minMax"/>
        </c:scaling>
        <c:delete val="0"/>
        <c:axPos val="l"/>
        <c:majorGridlines/>
        <c:numFmt formatCode="General" sourceLinked="1"/>
        <c:majorTickMark val="out"/>
        <c:minorTickMark val="none"/>
        <c:tickLblPos val="nextTo"/>
        <c:crossAx val="-2142366040"/>
        <c:crosses val="autoZero"/>
        <c:crossBetween val="between"/>
      </c:valAx>
      <c:valAx>
        <c:axId val="-2109015640"/>
        <c:scaling>
          <c:orientation val="minMax"/>
        </c:scaling>
        <c:delete val="0"/>
        <c:axPos val="r"/>
        <c:numFmt formatCode="General" sourceLinked="1"/>
        <c:majorTickMark val="out"/>
        <c:minorTickMark val="none"/>
        <c:tickLblPos val="nextTo"/>
        <c:crossAx val="-2144259288"/>
        <c:crosses val="max"/>
        <c:crossBetween val="between"/>
      </c:valAx>
      <c:catAx>
        <c:axId val="-2144259288"/>
        <c:scaling>
          <c:orientation val="minMax"/>
        </c:scaling>
        <c:delete val="1"/>
        <c:axPos val="b"/>
        <c:numFmt formatCode="h:mm" sourceLinked="1"/>
        <c:majorTickMark val="out"/>
        <c:minorTickMark val="none"/>
        <c:tickLblPos val="nextTo"/>
        <c:crossAx val="-2109015640"/>
        <c:crosses val="autoZero"/>
        <c:auto val="1"/>
        <c:lblAlgn val="ctr"/>
        <c:lblOffset val="100"/>
        <c:noMultiLvlLbl val="0"/>
      </c:catAx>
    </c:plotArea>
    <c:legend>
      <c:legendPos val="r"/>
      <c:layout>
        <c:manualLayout>
          <c:xMode val="edge"/>
          <c:yMode val="edge"/>
          <c:x val="0.721423969922307"/>
          <c:y val="0.0653344505709381"/>
          <c:w val="0.102777777777778"/>
          <c:h val="0.0758800291497267"/>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Performance Score</c:v>
                </c:pt>
              </c:strCache>
            </c:strRef>
          </c:tx>
          <c:invertIfNegative val="0"/>
          <c:dPt>
            <c:idx val="0"/>
            <c:invertIfNegative val="0"/>
            <c:bubble3D val="0"/>
            <c:spPr>
              <a:gradFill>
                <a:gsLst>
                  <a:gs pos="0">
                    <a:srgbClr val="FF0000"/>
                  </a:gs>
                  <a:gs pos="100000">
                    <a:srgbClr val="FF2D2D"/>
                  </a:gs>
                </a:gsLst>
                <a:lin ang="5400000" scaled="0"/>
              </a:gradFill>
            </c:spPr>
          </c:dPt>
          <c:dPt>
            <c:idx val="2"/>
            <c:invertIfNegative val="0"/>
            <c:bubble3D val="0"/>
            <c:spPr>
              <a:gradFill>
                <a:gsLst>
                  <a:gs pos="0">
                    <a:srgbClr val="FF0000"/>
                  </a:gs>
                  <a:gs pos="100000">
                    <a:srgbClr val="FF2D2D"/>
                  </a:gs>
                </a:gsLst>
                <a:lin ang="5400000" scaled="0"/>
              </a:gradFill>
            </c:spPr>
          </c:dPt>
          <c:cat>
            <c:strRef>
              <c:f>Sheet1!$A$2:$A$5</c:f>
              <c:strCache>
                <c:ptCount val="4"/>
                <c:pt idx="0">
                  <c:v>Gerrard</c:v>
                </c:pt>
                <c:pt idx="1">
                  <c:v>Sandro</c:v>
                </c:pt>
                <c:pt idx="2">
                  <c:v>Agger</c:v>
                </c:pt>
                <c:pt idx="3">
                  <c:v>Defoe</c:v>
                </c:pt>
              </c:strCache>
            </c:strRef>
          </c:cat>
          <c:val>
            <c:numRef>
              <c:f>Sheet1!$B$2:$B$5</c:f>
              <c:numCache>
                <c:formatCode>General</c:formatCode>
                <c:ptCount val="4"/>
                <c:pt idx="0">
                  <c:v>-0.75</c:v>
                </c:pt>
                <c:pt idx="1">
                  <c:v>15.5</c:v>
                </c:pt>
                <c:pt idx="2">
                  <c:v>-4.9</c:v>
                </c:pt>
                <c:pt idx="3">
                  <c:v>7.2</c:v>
                </c:pt>
              </c:numCache>
            </c:numRef>
          </c:val>
        </c:ser>
        <c:dLbls>
          <c:showLegendKey val="0"/>
          <c:showVal val="0"/>
          <c:showCatName val="0"/>
          <c:showSerName val="0"/>
          <c:showPercent val="0"/>
          <c:showBubbleSize val="0"/>
        </c:dLbls>
        <c:gapWidth val="150"/>
        <c:axId val="-2112795928"/>
        <c:axId val="-2112815608"/>
      </c:barChart>
      <c:catAx>
        <c:axId val="-2112795928"/>
        <c:scaling>
          <c:orientation val="minMax"/>
        </c:scaling>
        <c:delete val="1"/>
        <c:axPos val="b"/>
        <c:title>
          <c:tx>
            <c:rich>
              <a:bodyPr/>
              <a:lstStyle/>
              <a:p>
                <a:pPr>
                  <a:defRPr/>
                </a:pPr>
                <a:r>
                  <a:rPr lang="en-GB"/>
                  <a:t>Player</a:t>
                </a:r>
              </a:p>
            </c:rich>
          </c:tx>
          <c:layout/>
          <c:overlay val="0"/>
        </c:title>
        <c:majorTickMark val="none"/>
        <c:minorTickMark val="none"/>
        <c:tickLblPos val="nextTo"/>
        <c:crossAx val="-2112815608"/>
        <c:crosses val="autoZero"/>
        <c:auto val="1"/>
        <c:lblAlgn val="ctr"/>
        <c:lblOffset val="100"/>
        <c:noMultiLvlLbl val="0"/>
      </c:catAx>
      <c:valAx>
        <c:axId val="-2112815608"/>
        <c:scaling>
          <c:orientation val="minMax"/>
        </c:scaling>
        <c:delete val="0"/>
        <c:axPos val="l"/>
        <c:majorGridlines/>
        <c:title>
          <c:tx>
            <c:rich>
              <a:bodyPr/>
              <a:lstStyle/>
              <a:p>
                <a:pPr>
                  <a:defRPr/>
                </a:pPr>
                <a:r>
                  <a:rPr lang="en-GB"/>
                  <a:t>Performance Score</a:t>
                </a:r>
              </a:p>
            </c:rich>
          </c:tx>
          <c:layout>
            <c:manualLayout>
              <c:xMode val="edge"/>
              <c:yMode val="edge"/>
              <c:x val="0.0238920041573636"/>
              <c:y val="0.320297503841012"/>
            </c:manualLayout>
          </c:layout>
          <c:overlay val="0"/>
        </c:title>
        <c:numFmt formatCode="General" sourceLinked="1"/>
        <c:majorTickMark val="out"/>
        <c:minorTickMark val="none"/>
        <c:tickLblPos val="nextTo"/>
        <c:crossAx val="-2112795928"/>
        <c:crosses val="autoZero"/>
        <c:crossBetween val="between"/>
      </c:valAx>
    </c:plotArea>
    <c:plotVisOnly val="1"/>
    <c:dispBlanksAs val="gap"/>
    <c:showDLblsOverMax val="0"/>
  </c:chart>
  <c:txPr>
    <a:bodyPr/>
    <a:lstStyle/>
    <a:p>
      <a:pPr>
        <a:defRPr sz="1800">
          <a:solidFill>
            <a:srgbClr val="000000"/>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spPr>
              <a:ln>
                <a:solidFill>
                  <a:srgbClr val="FF0000"/>
                </a:solidFill>
              </a:ln>
            </c:spPr>
            <c:trendlineType val="linear"/>
            <c:dispRSqr val="0"/>
            <c:dispEq val="0"/>
          </c:trendline>
          <c:xVal>
            <c:numRef>
              <c:f>'CpP vs CpP last year'!$C$5:$C$67</c:f>
              <c:numCache>
                <c:formatCode>"£"#,##0.00</c:formatCode>
                <c:ptCount val="63"/>
                <c:pt idx="0">
                  <c:v>6.3E6</c:v>
                </c:pt>
                <c:pt idx="1">
                  <c:v>5.084E6</c:v>
                </c:pt>
                <c:pt idx="2">
                  <c:v>8.76E6</c:v>
                </c:pt>
                <c:pt idx="3">
                  <c:v>2.396E6</c:v>
                </c:pt>
                <c:pt idx="4">
                  <c:v>6.84E6</c:v>
                </c:pt>
                <c:pt idx="5">
                  <c:v>2.228E6</c:v>
                </c:pt>
                <c:pt idx="6">
                  <c:v>2.208E7</c:v>
                </c:pt>
                <c:pt idx="7">
                  <c:v>624000.0</c:v>
                </c:pt>
                <c:pt idx="8">
                  <c:v>7.704E6</c:v>
                </c:pt>
                <c:pt idx="9">
                  <c:v>2.6E6</c:v>
                </c:pt>
                <c:pt idx="10">
                  <c:v>624000.0</c:v>
                </c:pt>
                <c:pt idx="11">
                  <c:v>8.756E6</c:v>
                </c:pt>
                <c:pt idx="12">
                  <c:v>1.2884E7</c:v>
                </c:pt>
                <c:pt idx="13">
                  <c:v>1.0512E7</c:v>
                </c:pt>
                <c:pt idx="14">
                  <c:v>3.12E6</c:v>
                </c:pt>
                <c:pt idx="15">
                  <c:v>7.628E6</c:v>
                </c:pt>
                <c:pt idx="16">
                  <c:v>910000.0</c:v>
                </c:pt>
                <c:pt idx="17">
                  <c:v>4.082E6</c:v>
                </c:pt>
                <c:pt idx="18">
                  <c:v>1.828E6</c:v>
                </c:pt>
                <c:pt idx="19">
                  <c:v>2.124E7</c:v>
                </c:pt>
                <c:pt idx="20">
                  <c:v>520000.0</c:v>
                </c:pt>
                <c:pt idx="21">
                  <c:v>1.56E6</c:v>
                </c:pt>
                <c:pt idx="22">
                  <c:v>6.272E6</c:v>
                </c:pt>
                <c:pt idx="23">
                  <c:v>1.964E6</c:v>
                </c:pt>
                <c:pt idx="24">
                  <c:v>5.124E6</c:v>
                </c:pt>
                <c:pt idx="25">
                  <c:v>1.15E7</c:v>
                </c:pt>
                <c:pt idx="26">
                  <c:v>9.992E6</c:v>
                </c:pt>
                <c:pt idx="27">
                  <c:v>1.42E7</c:v>
                </c:pt>
                <c:pt idx="28">
                  <c:v>1.132E6</c:v>
                </c:pt>
                <c:pt idx="29">
                  <c:v>1.3E6</c:v>
                </c:pt>
                <c:pt idx="30">
                  <c:v>4.916E6</c:v>
                </c:pt>
                <c:pt idx="31">
                  <c:v>3.64E6</c:v>
                </c:pt>
                <c:pt idx="32">
                  <c:v>6.3E6</c:v>
                </c:pt>
                <c:pt idx="33">
                  <c:v>1.488E6</c:v>
                </c:pt>
                <c:pt idx="34">
                  <c:v>520000.0</c:v>
                </c:pt>
                <c:pt idx="35">
                  <c:v>1.896E7</c:v>
                </c:pt>
                <c:pt idx="36">
                  <c:v>1.042E7</c:v>
                </c:pt>
                <c:pt idx="37">
                  <c:v>2.646E7</c:v>
                </c:pt>
                <c:pt idx="38">
                  <c:v>3.152E6</c:v>
                </c:pt>
                <c:pt idx="39">
                  <c:v>2.6E6</c:v>
                </c:pt>
                <c:pt idx="40">
                  <c:v>2.55E6</c:v>
                </c:pt>
                <c:pt idx="41">
                  <c:v>1.56E6</c:v>
                </c:pt>
                <c:pt idx="42">
                  <c:v>2.224E6</c:v>
                </c:pt>
                <c:pt idx="43">
                  <c:v>1.42E7</c:v>
                </c:pt>
                <c:pt idx="44">
                  <c:v>8.148E6</c:v>
                </c:pt>
                <c:pt idx="45">
                  <c:v>5.18E6</c:v>
                </c:pt>
                <c:pt idx="46">
                  <c:v>1.238E7</c:v>
                </c:pt>
                <c:pt idx="47">
                  <c:v>1.3064E7</c:v>
                </c:pt>
                <c:pt idx="48">
                  <c:v>1.3324E7</c:v>
                </c:pt>
                <c:pt idx="49">
                  <c:v>1.9584E7</c:v>
                </c:pt>
                <c:pt idx="50">
                  <c:v>1.5104E7</c:v>
                </c:pt>
                <c:pt idx="51">
                  <c:v>3.252E7</c:v>
                </c:pt>
                <c:pt idx="52">
                  <c:v>8.576E6</c:v>
                </c:pt>
                <c:pt idx="53">
                  <c:v>1.82E6</c:v>
                </c:pt>
                <c:pt idx="54">
                  <c:v>5.0E7</c:v>
                </c:pt>
                <c:pt idx="55">
                  <c:v>5.788E6</c:v>
                </c:pt>
                <c:pt idx="56">
                  <c:v>6.82E6</c:v>
                </c:pt>
                <c:pt idx="57">
                  <c:v>6.62E6</c:v>
                </c:pt>
                <c:pt idx="58">
                  <c:v>2.932E6</c:v>
                </c:pt>
                <c:pt idx="59">
                  <c:v>2.4224E7</c:v>
                </c:pt>
                <c:pt idx="60">
                  <c:v>3.536E6</c:v>
                </c:pt>
                <c:pt idx="61">
                  <c:v>3.66E6</c:v>
                </c:pt>
                <c:pt idx="62">
                  <c:v>5.882E6</c:v>
                </c:pt>
              </c:numCache>
            </c:numRef>
          </c:xVal>
          <c:yVal>
            <c:numRef>
              <c:f>'CpP vs CpP last year'!$D$5:$D$67</c:f>
              <c:numCache>
                <c:formatCode>"£"#,##0.00</c:formatCode>
                <c:ptCount val="63"/>
                <c:pt idx="0">
                  <c:v>4509.72812781858</c:v>
                </c:pt>
                <c:pt idx="1">
                  <c:v>4879.640649594964</c:v>
                </c:pt>
                <c:pt idx="2">
                  <c:v>7231.839908859004</c:v>
                </c:pt>
                <c:pt idx="3">
                  <c:v>1954.705652003655</c:v>
                </c:pt>
                <c:pt idx="4">
                  <c:v>5486.088274689403</c:v>
                </c:pt>
                <c:pt idx="5">
                  <c:v>2592.868448002979</c:v>
                </c:pt>
                <c:pt idx="6">
                  <c:v>12699.87346140573</c:v>
                </c:pt>
                <c:pt idx="7">
                  <c:v>953.3849750194802</c:v>
                </c:pt>
                <c:pt idx="8">
                  <c:v>6605.108156073974</c:v>
                </c:pt>
                <c:pt idx="9">
                  <c:v>1467.16926618965</c:v>
                </c:pt>
                <c:pt idx="10">
                  <c:v>474.1677368369061</c:v>
                </c:pt>
                <c:pt idx="11">
                  <c:v>6667.986657934402</c:v>
                </c:pt>
                <c:pt idx="12">
                  <c:v>22195.42447629548</c:v>
                </c:pt>
                <c:pt idx="13">
                  <c:v>7104.910985846946</c:v>
                </c:pt>
                <c:pt idx="14">
                  <c:v>2924.579591683695</c:v>
                </c:pt>
                <c:pt idx="15">
                  <c:v>7089.35110318036</c:v>
                </c:pt>
                <c:pt idx="16">
                  <c:v>904.6984669834768</c:v>
                </c:pt>
                <c:pt idx="17">
                  <c:v>3255.572835666148</c:v>
                </c:pt>
                <c:pt idx="18">
                  <c:v>2291.99057124229</c:v>
                </c:pt>
                <c:pt idx="19">
                  <c:v>14332.5640714199</c:v>
                </c:pt>
                <c:pt idx="20">
                  <c:v>505.6496625760905</c:v>
                </c:pt>
                <c:pt idx="21">
                  <c:v>1067.082555252304</c:v>
                </c:pt>
                <c:pt idx="22">
                  <c:v>5214.499501163953</c:v>
                </c:pt>
                <c:pt idx="23">
                  <c:v>2639.85591010511</c:v>
                </c:pt>
                <c:pt idx="24">
                  <c:v>9641.546711826134</c:v>
                </c:pt>
                <c:pt idx="25">
                  <c:v>5332.443047189799</c:v>
                </c:pt>
                <c:pt idx="26">
                  <c:v>5634.533510023402</c:v>
                </c:pt>
                <c:pt idx="27">
                  <c:v>12816.46283677061</c:v>
                </c:pt>
                <c:pt idx="28">
                  <c:v>2140.938835722658</c:v>
                </c:pt>
                <c:pt idx="29">
                  <c:v>1994.660447417682</c:v>
                </c:pt>
                <c:pt idx="30">
                  <c:v>4846.93122997289</c:v>
                </c:pt>
                <c:pt idx="31">
                  <c:v>2376.69274064014</c:v>
                </c:pt>
                <c:pt idx="32">
                  <c:v>5428.460643660334</c:v>
                </c:pt>
                <c:pt idx="33">
                  <c:v>1614.443190695252</c:v>
                </c:pt>
                <c:pt idx="34">
                  <c:v>733.1895153899294</c:v>
                </c:pt>
                <c:pt idx="35">
                  <c:v>13209.87396275317</c:v>
                </c:pt>
                <c:pt idx="36">
                  <c:v>5681.75621885122</c:v>
                </c:pt>
                <c:pt idx="37">
                  <c:v>11557.00758237535</c:v>
                </c:pt>
                <c:pt idx="38">
                  <c:v>3353.976462576348</c:v>
                </c:pt>
                <c:pt idx="39">
                  <c:v>4289.508851236526</c:v>
                </c:pt>
                <c:pt idx="40">
                  <c:v>2985.004740889883</c:v>
                </c:pt>
                <c:pt idx="41">
                  <c:v>1713.062098501071</c:v>
                </c:pt>
                <c:pt idx="42">
                  <c:v>1149.502519705388</c:v>
                </c:pt>
                <c:pt idx="43">
                  <c:v>4408.10346005079</c:v>
                </c:pt>
                <c:pt idx="44">
                  <c:v>11718.34550998101</c:v>
                </c:pt>
                <c:pt idx="45">
                  <c:v>5614.14156740764</c:v>
                </c:pt>
                <c:pt idx="46">
                  <c:v>10389.04367090732</c:v>
                </c:pt>
                <c:pt idx="47">
                  <c:v>9159.427605886601</c:v>
                </c:pt>
                <c:pt idx="48">
                  <c:v>11256.23046379995</c:v>
                </c:pt>
                <c:pt idx="49">
                  <c:v>11345.80846996118</c:v>
                </c:pt>
                <c:pt idx="50">
                  <c:v>10592.31103693002</c:v>
                </c:pt>
                <c:pt idx="51">
                  <c:v>15536.54096974387</c:v>
                </c:pt>
                <c:pt idx="52">
                  <c:v>4026.63135851856</c:v>
                </c:pt>
                <c:pt idx="53">
                  <c:v>1431.380259535981</c:v>
                </c:pt>
                <c:pt idx="54">
                  <c:v>20834.98276946925</c:v>
                </c:pt>
                <c:pt idx="55">
                  <c:v>6016.444393625979</c:v>
                </c:pt>
                <c:pt idx="56">
                  <c:v>10490.04829728982</c:v>
                </c:pt>
                <c:pt idx="57">
                  <c:v>8059.803253141132</c:v>
                </c:pt>
                <c:pt idx="58">
                  <c:v>7717.21106519622</c:v>
                </c:pt>
                <c:pt idx="59">
                  <c:v>18672.62776535882</c:v>
                </c:pt>
                <c:pt idx="60">
                  <c:v>8308.465894405372</c:v>
                </c:pt>
                <c:pt idx="61">
                  <c:v>3624.408310391951</c:v>
                </c:pt>
                <c:pt idx="62">
                  <c:v>3004.592193781383</c:v>
                </c:pt>
              </c:numCache>
            </c:numRef>
          </c:yVal>
          <c:smooth val="0"/>
        </c:ser>
        <c:dLbls>
          <c:showLegendKey val="0"/>
          <c:showVal val="0"/>
          <c:showCatName val="0"/>
          <c:showSerName val="0"/>
          <c:showPercent val="0"/>
          <c:showBubbleSize val="0"/>
        </c:dLbls>
        <c:axId val="-2108784136"/>
        <c:axId val="-2108794920"/>
      </c:scatterChart>
      <c:valAx>
        <c:axId val="-2108784136"/>
        <c:scaling>
          <c:orientation val="minMax"/>
        </c:scaling>
        <c:delete val="0"/>
        <c:axPos val="b"/>
        <c:numFmt formatCode="&quot;£&quot;#,##0.00" sourceLinked="1"/>
        <c:majorTickMark val="out"/>
        <c:minorTickMark val="none"/>
        <c:tickLblPos val="nextTo"/>
        <c:txPr>
          <a:bodyPr/>
          <a:lstStyle/>
          <a:p>
            <a:pPr>
              <a:defRPr>
                <a:solidFill>
                  <a:srgbClr val="FFFFFF"/>
                </a:solidFill>
              </a:defRPr>
            </a:pPr>
            <a:endParaRPr lang="en-US"/>
          </a:p>
        </c:txPr>
        <c:crossAx val="-2108794920"/>
        <c:crosses val="autoZero"/>
        <c:crossBetween val="midCat"/>
      </c:valAx>
      <c:valAx>
        <c:axId val="-2108794920"/>
        <c:scaling>
          <c:orientation val="minMax"/>
        </c:scaling>
        <c:delete val="0"/>
        <c:axPos val="l"/>
        <c:majorGridlines/>
        <c:numFmt formatCode="&quot;£&quot;#,##0.00" sourceLinked="1"/>
        <c:majorTickMark val="out"/>
        <c:minorTickMark val="none"/>
        <c:tickLblPos val="nextTo"/>
        <c:txPr>
          <a:bodyPr/>
          <a:lstStyle/>
          <a:p>
            <a:pPr>
              <a:defRPr>
                <a:solidFill>
                  <a:srgbClr val="FFFFFF"/>
                </a:solidFill>
              </a:defRPr>
            </a:pPr>
            <a:endParaRPr lang="en-US"/>
          </a:p>
        </c:txPr>
        <c:crossAx val="-2108784136"/>
        <c:crosses val="autoZero"/>
        <c:crossBetween val="midCat"/>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dLbls>
            <c:dLbl>
              <c:idx val="0"/>
              <c:layout/>
              <c:tx>
                <c:rich>
                  <a:bodyPr/>
                  <a:lstStyle/>
                  <a:p>
                    <a:r>
                      <a:rPr lang="en-GB" sz="1100">
                        <a:solidFill>
                          <a:srgbClr val="FFFFFF"/>
                        </a:solidFill>
                      </a:rPr>
                      <a:t>Ahmed Elmohamady</a:t>
                    </a:r>
                    <a:endParaRPr lang="en-GB"/>
                  </a:p>
                </c:rich>
              </c:tx>
              <c:showLegendKey val="0"/>
              <c:showVal val="1"/>
              <c:showCatName val="0"/>
              <c:showSerName val="0"/>
              <c:showPercent val="0"/>
              <c:showBubbleSize val="0"/>
            </c:dLbl>
            <c:dLbl>
              <c:idx val="1"/>
              <c:layout/>
              <c:tx>
                <c:rich>
                  <a:bodyPr/>
                  <a:lstStyle/>
                  <a:p>
                    <a:r>
                      <a:rPr lang="en-GB" sz="1100">
                        <a:solidFill>
                          <a:srgbClr val="FFFFFF"/>
                        </a:solidFill>
                      </a:rPr>
                      <a:t>Albert Crusat</a:t>
                    </a:r>
                    <a:endParaRPr lang="en-GB"/>
                  </a:p>
                </c:rich>
              </c:tx>
              <c:showLegendKey val="0"/>
              <c:showVal val="1"/>
              <c:showCatName val="0"/>
              <c:showSerName val="0"/>
              <c:showPercent val="0"/>
              <c:showBubbleSize val="0"/>
            </c:dLbl>
            <c:dLbl>
              <c:idx val="2"/>
              <c:layout/>
              <c:tx>
                <c:rich>
                  <a:bodyPr/>
                  <a:lstStyle/>
                  <a:p>
                    <a:r>
                      <a:rPr lang="en-GB" sz="1100">
                        <a:solidFill>
                          <a:srgbClr val="FFFFFF"/>
                        </a:solidFill>
                      </a:rPr>
                      <a:t>Alex Oxlade-Chamberlain</a:t>
                    </a:r>
                    <a:endParaRPr lang="en-GB"/>
                  </a:p>
                </c:rich>
              </c:tx>
              <c:showLegendKey val="0"/>
              <c:showVal val="1"/>
              <c:showCatName val="0"/>
              <c:showSerName val="0"/>
              <c:showPercent val="0"/>
              <c:showBubbleSize val="0"/>
            </c:dLbl>
            <c:dLbl>
              <c:idx val="3"/>
              <c:layout/>
              <c:tx>
                <c:rich>
                  <a:bodyPr/>
                  <a:lstStyle/>
                  <a:p>
                    <a:r>
                      <a:rPr lang="en-GB" sz="1100">
                        <a:solidFill>
                          <a:srgbClr val="FFFFFF"/>
                        </a:solidFill>
                      </a:rPr>
                      <a:t>Anthony Pilkington</a:t>
                    </a:r>
                    <a:endParaRPr lang="en-GB"/>
                  </a:p>
                </c:rich>
              </c:tx>
              <c:showLegendKey val="0"/>
              <c:showVal val="1"/>
              <c:showCatName val="0"/>
              <c:showSerName val="0"/>
              <c:showPercent val="0"/>
              <c:showBubbleSize val="0"/>
            </c:dLbl>
            <c:dLbl>
              <c:idx val="4"/>
              <c:layout/>
              <c:tx>
                <c:rich>
                  <a:bodyPr/>
                  <a:lstStyle/>
                  <a:p>
                    <a:r>
                      <a:rPr lang="en-GB" sz="1100">
                        <a:solidFill>
                          <a:srgbClr val="FFFFFF"/>
                        </a:solidFill>
                      </a:rPr>
                      <a:t>Ashley Young</a:t>
                    </a:r>
                    <a:endParaRPr lang="en-GB"/>
                  </a:p>
                </c:rich>
              </c:tx>
              <c:showLegendKey val="0"/>
              <c:showVal val="1"/>
              <c:showCatName val="0"/>
              <c:showSerName val="0"/>
              <c:showPercent val="0"/>
              <c:showBubbleSize val="0"/>
            </c:dLbl>
            <c:dLbl>
              <c:idx val="5"/>
              <c:layout/>
              <c:tx>
                <c:rich>
                  <a:bodyPr/>
                  <a:lstStyle/>
                  <a:p>
                    <a:r>
                      <a:rPr lang="en-GB" sz="1100">
                        <a:solidFill>
                          <a:srgbClr val="FFFFFF"/>
                        </a:solidFill>
                      </a:rPr>
                      <a:t>Bradley Johnson</a:t>
                    </a:r>
                    <a:endParaRPr lang="en-GB"/>
                  </a:p>
                </c:rich>
              </c:tx>
              <c:showLegendKey val="0"/>
              <c:showVal val="1"/>
              <c:showCatName val="0"/>
              <c:showSerName val="0"/>
              <c:showPercent val="0"/>
              <c:showBubbleSize val="0"/>
            </c:dLbl>
            <c:dLbl>
              <c:idx val="6"/>
              <c:layout/>
              <c:tx>
                <c:rich>
                  <a:bodyPr/>
                  <a:lstStyle/>
                  <a:p>
                    <a:r>
                      <a:rPr lang="en-GB" sz="1100">
                        <a:solidFill>
                          <a:srgbClr val="FFFFFF"/>
                        </a:solidFill>
                      </a:rPr>
                      <a:t>Charles N'Zogbia</a:t>
                    </a:r>
                    <a:endParaRPr lang="en-GB"/>
                  </a:p>
                </c:rich>
              </c:tx>
              <c:showLegendKey val="0"/>
              <c:showVal val="1"/>
              <c:showCatName val="0"/>
              <c:showSerName val="0"/>
              <c:showPercent val="0"/>
              <c:showBubbleSize val="0"/>
            </c:dLbl>
            <c:dLbl>
              <c:idx val="7"/>
              <c:layout/>
              <c:tx>
                <c:rich>
                  <a:bodyPr/>
                  <a:lstStyle/>
                  <a:p>
                    <a:r>
                      <a:rPr lang="en-GB" sz="1100">
                        <a:solidFill>
                          <a:srgbClr val="FFFFFF"/>
                        </a:solidFill>
                      </a:rPr>
                      <a:t>Charlie Adam</a:t>
                    </a:r>
                    <a:endParaRPr lang="en-GB"/>
                  </a:p>
                </c:rich>
              </c:tx>
              <c:showLegendKey val="0"/>
              <c:showVal val="1"/>
              <c:showCatName val="0"/>
              <c:showSerName val="0"/>
              <c:showPercent val="0"/>
              <c:showBubbleSize val="0"/>
            </c:dLbl>
            <c:dLbl>
              <c:idx val="8"/>
              <c:layout/>
              <c:tx>
                <c:rich>
                  <a:bodyPr/>
                  <a:lstStyle/>
                  <a:p>
                    <a:r>
                      <a:rPr lang="en-GB" sz="1100">
                        <a:solidFill>
                          <a:srgbClr val="FFFFFF"/>
                        </a:solidFill>
                      </a:rPr>
                      <a:t>Chris Eagles</a:t>
                    </a:r>
                    <a:endParaRPr lang="en-GB"/>
                  </a:p>
                </c:rich>
              </c:tx>
              <c:showLegendKey val="0"/>
              <c:showVal val="1"/>
              <c:showCatName val="0"/>
              <c:showSerName val="0"/>
              <c:showPercent val="0"/>
              <c:showBubbleSize val="0"/>
            </c:dLbl>
            <c:dLbl>
              <c:idx val="9"/>
              <c:layout/>
              <c:tx>
                <c:rich>
                  <a:bodyPr/>
                  <a:lstStyle/>
                  <a:p>
                    <a:r>
                      <a:rPr lang="en-GB" sz="1100">
                        <a:solidFill>
                          <a:srgbClr val="FFFFFF"/>
                        </a:solidFill>
                      </a:rPr>
                      <a:t>Craig Gardner</a:t>
                    </a:r>
                    <a:endParaRPr lang="en-GB"/>
                  </a:p>
                </c:rich>
              </c:tx>
              <c:showLegendKey val="0"/>
              <c:showVal val="1"/>
              <c:showCatName val="0"/>
              <c:showSerName val="0"/>
              <c:showPercent val="0"/>
              <c:showBubbleSize val="0"/>
            </c:dLbl>
            <c:dLbl>
              <c:idx val="10"/>
              <c:layout/>
              <c:tx>
                <c:rich>
                  <a:bodyPr/>
                  <a:lstStyle/>
                  <a:p>
                    <a:r>
                      <a:rPr lang="en-GB" sz="1100">
                        <a:solidFill>
                          <a:srgbClr val="FFFFFF"/>
                        </a:solidFill>
                      </a:rPr>
                      <a:t>Darren Pratley</a:t>
                    </a:r>
                    <a:endParaRPr lang="en-GB"/>
                  </a:p>
                </c:rich>
              </c:tx>
              <c:showLegendKey val="0"/>
              <c:showVal val="1"/>
              <c:showCatName val="0"/>
              <c:showSerName val="0"/>
              <c:showPercent val="0"/>
              <c:showBubbleSize val="0"/>
            </c:dLbl>
            <c:dLbl>
              <c:idx val="11"/>
              <c:layout/>
              <c:tx>
                <c:rich>
                  <a:bodyPr/>
                  <a:lstStyle/>
                  <a:p>
                    <a:r>
                      <a:rPr lang="en-GB" sz="1100">
                        <a:solidFill>
                          <a:srgbClr val="FFFFFF"/>
                        </a:solidFill>
                      </a:rPr>
                      <a:t>Darron Gibson</a:t>
                    </a:r>
                    <a:endParaRPr lang="en-GB"/>
                  </a:p>
                </c:rich>
              </c:tx>
              <c:showLegendKey val="0"/>
              <c:showVal val="1"/>
              <c:showCatName val="0"/>
              <c:showSerName val="0"/>
              <c:showPercent val="0"/>
              <c:showBubbleSize val="0"/>
            </c:dLbl>
            <c:dLbl>
              <c:idx val="12"/>
              <c:layout/>
              <c:tx>
                <c:rich>
                  <a:bodyPr/>
                  <a:lstStyle/>
                  <a:p>
                    <a:r>
                      <a:rPr lang="en-GB" sz="1100">
                        <a:solidFill>
                          <a:srgbClr val="FFFFFF"/>
                        </a:solidFill>
                      </a:rPr>
                      <a:t>David Jones</a:t>
                    </a:r>
                    <a:endParaRPr lang="en-GB"/>
                  </a:p>
                </c:rich>
              </c:tx>
              <c:showLegendKey val="0"/>
              <c:showVal val="1"/>
              <c:showCatName val="0"/>
              <c:showSerName val="0"/>
              <c:showPercent val="0"/>
              <c:showBubbleSize val="0"/>
            </c:dLbl>
            <c:dLbl>
              <c:idx val="13"/>
              <c:layout/>
              <c:tx>
                <c:rich>
                  <a:bodyPr/>
                  <a:lstStyle/>
                  <a:p>
                    <a:r>
                      <a:rPr lang="en-GB" sz="1100">
                        <a:solidFill>
                          <a:srgbClr val="FFFFFF"/>
                        </a:solidFill>
                      </a:rPr>
                      <a:t>David Vaughan</a:t>
                    </a:r>
                    <a:endParaRPr lang="en-GB"/>
                  </a:p>
                </c:rich>
              </c:tx>
              <c:showLegendKey val="0"/>
              <c:showVal val="1"/>
              <c:showCatName val="0"/>
              <c:showSerName val="0"/>
              <c:showPercent val="0"/>
              <c:showBubbleSize val="0"/>
            </c:dLbl>
            <c:dLbl>
              <c:idx val="14"/>
              <c:layout/>
              <c:tx>
                <c:rich>
                  <a:bodyPr/>
                  <a:lstStyle/>
                  <a:p>
                    <a:r>
                      <a:rPr lang="en-GB" sz="1100">
                        <a:solidFill>
                          <a:srgbClr val="FFFFFF"/>
                        </a:solidFill>
                      </a:rPr>
                      <a:t>Eggert Gunnthor Jonsson</a:t>
                    </a:r>
                    <a:endParaRPr lang="en-GB"/>
                  </a:p>
                </c:rich>
              </c:tx>
              <c:showLegendKey val="0"/>
              <c:showVal val="1"/>
              <c:showCatName val="0"/>
              <c:showSerName val="0"/>
              <c:showPercent val="0"/>
              <c:showBubbleSize val="0"/>
            </c:dLbl>
            <c:dLbl>
              <c:idx val="15"/>
              <c:layout/>
              <c:tx>
                <c:rich>
                  <a:bodyPr/>
                  <a:lstStyle/>
                  <a:p>
                    <a:r>
                      <a:rPr lang="en-GB" sz="1100">
                        <a:solidFill>
                          <a:srgbClr val="FFFFFF"/>
                        </a:solidFill>
                      </a:rPr>
                      <a:t>Elliott Bennett</a:t>
                    </a:r>
                    <a:endParaRPr lang="en-GB"/>
                  </a:p>
                </c:rich>
              </c:tx>
              <c:showLegendKey val="0"/>
              <c:showVal val="1"/>
              <c:showCatName val="0"/>
              <c:showSerName val="0"/>
              <c:showPercent val="0"/>
              <c:showBubbleSize val="0"/>
            </c:dLbl>
            <c:dLbl>
              <c:idx val="16"/>
              <c:layout/>
              <c:tx>
                <c:rich>
                  <a:bodyPr/>
                  <a:lstStyle/>
                  <a:p>
                    <a:r>
                      <a:rPr lang="en-GB" sz="1100">
                        <a:solidFill>
                          <a:srgbClr val="FFFFFF"/>
                        </a:solidFill>
                      </a:rPr>
                      <a:t>Gabriel Obertan</a:t>
                    </a:r>
                    <a:endParaRPr lang="en-GB"/>
                  </a:p>
                </c:rich>
              </c:tx>
              <c:showLegendKey val="0"/>
              <c:showVal val="1"/>
              <c:showCatName val="0"/>
              <c:showSerName val="0"/>
              <c:showPercent val="0"/>
              <c:showBubbleSize val="0"/>
            </c:dLbl>
            <c:dLbl>
              <c:idx val="17"/>
              <c:layout/>
              <c:tx>
                <c:rich>
                  <a:bodyPr/>
                  <a:lstStyle/>
                  <a:p>
                    <a:r>
                      <a:rPr lang="en-GB" sz="1100">
                        <a:solidFill>
                          <a:srgbClr val="FFFFFF"/>
                        </a:solidFill>
                      </a:rPr>
                      <a:t>James McClean</a:t>
                    </a:r>
                    <a:endParaRPr lang="en-GB"/>
                  </a:p>
                </c:rich>
              </c:tx>
              <c:showLegendKey val="0"/>
              <c:showVal val="1"/>
              <c:showCatName val="0"/>
              <c:showSerName val="0"/>
              <c:showPercent val="0"/>
              <c:showBubbleSize val="0"/>
            </c:dLbl>
            <c:dLbl>
              <c:idx val="18"/>
              <c:layout/>
              <c:tx>
                <c:rich>
                  <a:bodyPr/>
                  <a:lstStyle/>
                  <a:p>
                    <a:r>
                      <a:rPr lang="en-GB" sz="1100">
                        <a:solidFill>
                          <a:srgbClr val="FFFFFF"/>
                        </a:solidFill>
                      </a:rPr>
                      <a:t>Jamie O'Hara</a:t>
                    </a:r>
                    <a:endParaRPr lang="en-GB"/>
                  </a:p>
                </c:rich>
              </c:tx>
              <c:showLegendKey val="0"/>
              <c:showVal val="1"/>
              <c:showCatName val="0"/>
              <c:showSerName val="0"/>
              <c:showPercent val="0"/>
              <c:showBubbleSize val="0"/>
            </c:dLbl>
            <c:dLbl>
              <c:idx val="19"/>
              <c:layout/>
              <c:tx>
                <c:rich>
                  <a:bodyPr/>
                  <a:lstStyle/>
                  <a:p>
                    <a:r>
                      <a:rPr lang="en-GB" sz="1100">
                        <a:solidFill>
                          <a:srgbClr val="FFFFFF"/>
                        </a:solidFill>
                      </a:rPr>
                      <a:t>Jean Beausejour</a:t>
                    </a:r>
                    <a:endParaRPr lang="en-GB"/>
                  </a:p>
                </c:rich>
              </c:tx>
              <c:showLegendKey val="0"/>
              <c:showVal val="1"/>
              <c:showCatName val="0"/>
              <c:showSerName val="0"/>
              <c:showPercent val="0"/>
              <c:showBubbleSize val="0"/>
            </c:dLbl>
            <c:dLbl>
              <c:idx val="20"/>
              <c:layout/>
              <c:tx>
                <c:rich>
                  <a:bodyPr/>
                  <a:lstStyle/>
                  <a:p>
                    <a:r>
                      <a:rPr lang="en-GB" sz="1100">
                        <a:solidFill>
                          <a:srgbClr val="FFFFFF"/>
                        </a:solidFill>
                      </a:rPr>
                      <a:t>Joey Barton</a:t>
                    </a:r>
                    <a:endParaRPr lang="en-GB"/>
                  </a:p>
                </c:rich>
              </c:tx>
              <c:showLegendKey val="0"/>
              <c:showVal val="1"/>
              <c:showCatName val="0"/>
              <c:showSerName val="0"/>
              <c:showPercent val="0"/>
              <c:showBubbleSize val="0"/>
            </c:dLbl>
            <c:dLbl>
              <c:idx val="21"/>
              <c:layout/>
              <c:tx>
                <c:rich>
                  <a:bodyPr/>
                  <a:lstStyle/>
                  <a:p>
                    <a:r>
                      <a:rPr lang="en-GB" sz="1100">
                        <a:solidFill>
                          <a:srgbClr val="FFFFFF"/>
                        </a:solidFill>
                      </a:rPr>
                      <a:t>Jonathan Howson</a:t>
                    </a:r>
                    <a:endParaRPr lang="en-GB"/>
                  </a:p>
                </c:rich>
              </c:tx>
              <c:showLegendKey val="0"/>
              <c:showVal val="1"/>
              <c:showCatName val="0"/>
              <c:showSerName val="0"/>
              <c:showPercent val="0"/>
              <c:showBubbleSize val="0"/>
            </c:dLbl>
            <c:dLbl>
              <c:idx val="22"/>
              <c:layout/>
              <c:tx>
                <c:rich>
                  <a:bodyPr/>
                  <a:lstStyle/>
                  <a:p>
                    <a:r>
                      <a:rPr lang="en-GB" sz="1100">
                        <a:solidFill>
                          <a:srgbClr val="FFFFFF"/>
                        </a:solidFill>
                      </a:rPr>
                      <a:t>Jordan Henderson</a:t>
                    </a:r>
                    <a:endParaRPr lang="en-GB"/>
                  </a:p>
                </c:rich>
              </c:tx>
              <c:showLegendKey val="0"/>
              <c:showVal val="1"/>
              <c:showCatName val="0"/>
              <c:showSerName val="0"/>
              <c:showPercent val="0"/>
              <c:showBubbleSize val="0"/>
            </c:dLbl>
            <c:dLbl>
              <c:idx val="23"/>
              <c:layout/>
              <c:tx>
                <c:rich>
                  <a:bodyPr/>
                  <a:lstStyle/>
                  <a:p>
                    <a:r>
                      <a:rPr lang="en-GB" sz="1100">
                        <a:solidFill>
                          <a:srgbClr val="FFFFFF"/>
                        </a:solidFill>
                      </a:rPr>
                      <a:t>Marcus Olsson</a:t>
                    </a:r>
                    <a:endParaRPr lang="en-GB"/>
                  </a:p>
                </c:rich>
              </c:tx>
              <c:showLegendKey val="0"/>
              <c:showVal val="1"/>
              <c:showCatName val="0"/>
              <c:showSerName val="0"/>
              <c:showPercent val="0"/>
              <c:showBubbleSize val="0"/>
            </c:dLbl>
            <c:dLbl>
              <c:idx val="24"/>
              <c:layout/>
              <c:tx>
                <c:rich>
                  <a:bodyPr/>
                  <a:lstStyle/>
                  <a:p>
                    <a:r>
                      <a:rPr lang="en-GB" sz="1100">
                        <a:solidFill>
                          <a:srgbClr val="FFFFFF"/>
                        </a:solidFill>
                      </a:rPr>
                      <a:t>Mikel Arteta</a:t>
                    </a:r>
                    <a:endParaRPr lang="en-GB"/>
                  </a:p>
                </c:rich>
              </c:tx>
              <c:showLegendKey val="0"/>
              <c:showVal val="1"/>
              <c:showCatName val="0"/>
              <c:showSerName val="0"/>
              <c:showPercent val="0"/>
              <c:showBubbleSize val="0"/>
            </c:dLbl>
            <c:dLbl>
              <c:idx val="25"/>
              <c:layout/>
              <c:tx>
                <c:rich>
                  <a:bodyPr/>
                  <a:lstStyle/>
                  <a:p>
                    <a:r>
                      <a:rPr lang="en-GB" sz="1100">
                        <a:solidFill>
                          <a:srgbClr val="FFFFFF"/>
                        </a:solidFill>
                      </a:rPr>
                      <a:t>Nigel Reo-Coker</a:t>
                    </a:r>
                    <a:endParaRPr lang="en-GB"/>
                  </a:p>
                </c:rich>
              </c:tx>
              <c:showLegendKey val="0"/>
              <c:showVal val="1"/>
              <c:showCatName val="0"/>
              <c:showSerName val="0"/>
              <c:showPercent val="0"/>
              <c:showBubbleSize val="0"/>
            </c:dLbl>
            <c:dLbl>
              <c:idx val="26"/>
              <c:layout/>
              <c:tx>
                <c:rich>
                  <a:bodyPr/>
                  <a:lstStyle/>
                  <a:p>
                    <a:r>
                      <a:rPr lang="en-GB" sz="1100">
                        <a:solidFill>
                          <a:srgbClr val="FFFFFF"/>
                        </a:solidFill>
                      </a:rPr>
                      <a:t>Oriol Romeu</a:t>
                    </a:r>
                    <a:endParaRPr lang="en-GB"/>
                  </a:p>
                </c:rich>
              </c:tx>
              <c:showLegendKey val="0"/>
              <c:showVal val="1"/>
              <c:showCatName val="0"/>
              <c:showSerName val="0"/>
              <c:showPercent val="0"/>
              <c:showBubbleSize val="0"/>
            </c:dLbl>
            <c:dLbl>
              <c:idx val="27"/>
              <c:layout/>
              <c:tx>
                <c:rich>
                  <a:bodyPr/>
                  <a:lstStyle/>
                  <a:p>
                    <a:r>
                      <a:rPr lang="en-GB" sz="1100">
                        <a:solidFill>
                          <a:srgbClr val="FFFFFF"/>
                        </a:solidFill>
                      </a:rPr>
                      <a:t>Pajtim Kasami</a:t>
                    </a:r>
                    <a:endParaRPr lang="en-GB"/>
                  </a:p>
                </c:rich>
              </c:tx>
              <c:showLegendKey val="0"/>
              <c:showVal val="1"/>
              <c:showCatName val="0"/>
              <c:showSerName val="0"/>
              <c:showPercent val="0"/>
              <c:showBubbleSize val="0"/>
            </c:dLbl>
            <c:dLbl>
              <c:idx val="28"/>
              <c:layout/>
              <c:tx>
                <c:rich>
                  <a:bodyPr/>
                  <a:lstStyle/>
                  <a:p>
                    <a:r>
                      <a:rPr lang="en-GB" sz="1100">
                        <a:solidFill>
                          <a:srgbClr val="FFFFFF"/>
                        </a:solidFill>
                      </a:rPr>
                      <a:t>Paul Scholes</a:t>
                    </a:r>
                    <a:endParaRPr lang="en-GB"/>
                  </a:p>
                </c:rich>
              </c:tx>
              <c:showLegendKey val="0"/>
              <c:showVal val="1"/>
              <c:showCatName val="0"/>
              <c:showSerName val="0"/>
              <c:showPercent val="0"/>
              <c:showBubbleSize val="0"/>
            </c:dLbl>
            <c:dLbl>
              <c:idx val="29"/>
              <c:layout/>
              <c:tx>
                <c:rich>
                  <a:bodyPr/>
                  <a:lstStyle/>
                  <a:p>
                    <a:r>
                      <a:rPr lang="en-GB" sz="1100">
                        <a:solidFill>
                          <a:srgbClr val="FFFFFF"/>
                        </a:solidFill>
                      </a:rPr>
                      <a:t>Radosav Petrovic</a:t>
                    </a:r>
                    <a:endParaRPr lang="en-GB"/>
                  </a:p>
                </c:rich>
              </c:tx>
              <c:showLegendKey val="0"/>
              <c:showVal val="1"/>
              <c:showCatName val="0"/>
              <c:showSerName val="0"/>
              <c:showPercent val="0"/>
              <c:showBubbleSize val="0"/>
            </c:dLbl>
            <c:dLbl>
              <c:idx val="30"/>
              <c:layout/>
              <c:tx>
                <c:rich>
                  <a:bodyPr/>
                  <a:lstStyle/>
                  <a:p>
                    <a:r>
                      <a:rPr lang="en-GB" sz="1100">
                        <a:solidFill>
                          <a:srgbClr val="FFFFFF"/>
                        </a:solidFill>
                      </a:rPr>
                      <a:t>Raul Meireles</a:t>
                    </a:r>
                    <a:endParaRPr lang="en-GB"/>
                  </a:p>
                </c:rich>
              </c:tx>
              <c:showLegendKey val="0"/>
              <c:showVal val="1"/>
              <c:showCatName val="0"/>
              <c:showSerName val="0"/>
              <c:showPercent val="0"/>
              <c:showBubbleSize val="0"/>
            </c:dLbl>
            <c:dLbl>
              <c:idx val="31"/>
              <c:layout/>
              <c:tx>
                <c:rich>
                  <a:bodyPr/>
                  <a:lstStyle/>
                  <a:p>
                    <a:r>
                      <a:rPr lang="en-GB" sz="1100">
                        <a:solidFill>
                          <a:srgbClr val="FFFFFF"/>
                        </a:solidFill>
                      </a:rPr>
                      <a:t>Samir Nasri</a:t>
                    </a:r>
                    <a:endParaRPr lang="en-GB"/>
                  </a:p>
                </c:rich>
              </c:tx>
              <c:showLegendKey val="0"/>
              <c:showVal val="1"/>
              <c:showCatName val="0"/>
              <c:showSerName val="0"/>
              <c:showPercent val="0"/>
              <c:showBubbleSize val="0"/>
            </c:dLbl>
            <c:dLbl>
              <c:idx val="32"/>
              <c:layout/>
              <c:tx>
                <c:rich>
                  <a:bodyPr/>
                  <a:lstStyle/>
                  <a:p>
                    <a:r>
                      <a:rPr lang="en-GB" sz="1100">
                        <a:solidFill>
                          <a:srgbClr val="FFFFFF"/>
                        </a:solidFill>
                      </a:rPr>
                      <a:t>Scott Parker</a:t>
                    </a:r>
                    <a:endParaRPr lang="en-GB"/>
                  </a:p>
                </c:rich>
              </c:tx>
              <c:showLegendKey val="0"/>
              <c:showVal val="1"/>
              <c:showCatName val="0"/>
              <c:showSerName val="0"/>
              <c:showPercent val="0"/>
              <c:showBubbleSize val="0"/>
            </c:dLbl>
            <c:dLbl>
              <c:idx val="33"/>
              <c:layout/>
              <c:tx>
                <c:rich>
                  <a:bodyPr/>
                  <a:lstStyle/>
                  <a:p>
                    <a:r>
                      <a:rPr lang="en-GB" sz="1100">
                        <a:solidFill>
                          <a:srgbClr val="FFFFFF"/>
                        </a:solidFill>
                      </a:rPr>
                      <a:t>Sebastian Larsson</a:t>
                    </a:r>
                    <a:endParaRPr lang="en-GB"/>
                  </a:p>
                </c:rich>
              </c:tx>
              <c:showLegendKey val="0"/>
              <c:showVal val="1"/>
              <c:showCatName val="0"/>
              <c:showSerName val="0"/>
              <c:showPercent val="0"/>
              <c:showBubbleSize val="0"/>
            </c:dLbl>
            <c:dLbl>
              <c:idx val="34"/>
              <c:layout/>
              <c:tx>
                <c:rich>
                  <a:bodyPr/>
                  <a:lstStyle/>
                  <a:p>
                    <a:r>
                      <a:rPr lang="en-GB" sz="1100">
                        <a:solidFill>
                          <a:srgbClr val="FFFFFF"/>
                        </a:solidFill>
                      </a:rPr>
                      <a:t>Shaun Maloney</a:t>
                    </a:r>
                    <a:endParaRPr lang="en-GB"/>
                  </a:p>
                </c:rich>
              </c:tx>
              <c:showLegendKey val="0"/>
              <c:showVal val="1"/>
              <c:showCatName val="0"/>
              <c:showSerName val="0"/>
              <c:showPercent val="0"/>
              <c:showBubbleSize val="0"/>
            </c:dLbl>
            <c:dLbl>
              <c:idx val="35"/>
              <c:layout/>
              <c:tx>
                <c:rich>
                  <a:bodyPr/>
                  <a:lstStyle/>
                  <a:p>
                    <a:r>
                      <a:rPr lang="en-GB" sz="1100">
                        <a:solidFill>
                          <a:srgbClr val="FFFFFF"/>
                        </a:solidFill>
                      </a:rPr>
                      <a:t>Shaun Wright-Phillips</a:t>
                    </a:r>
                    <a:endParaRPr lang="en-GB"/>
                  </a:p>
                </c:rich>
              </c:tx>
              <c:showLegendKey val="0"/>
              <c:showVal val="1"/>
              <c:showCatName val="0"/>
              <c:showSerName val="0"/>
              <c:showPercent val="0"/>
              <c:showBubbleSize val="0"/>
            </c:dLbl>
            <c:dLbl>
              <c:idx val="36"/>
              <c:layout/>
              <c:tx>
                <c:rich>
                  <a:bodyPr/>
                  <a:lstStyle/>
                  <a:p>
                    <a:r>
                      <a:rPr lang="en-GB" sz="1100">
                        <a:solidFill>
                          <a:srgbClr val="FFFFFF"/>
                        </a:solidFill>
                      </a:rPr>
                      <a:t>Simon Vukcevic</a:t>
                    </a:r>
                    <a:endParaRPr lang="en-GB"/>
                  </a:p>
                </c:rich>
              </c:tx>
              <c:showLegendKey val="0"/>
              <c:showVal val="1"/>
              <c:showCatName val="0"/>
              <c:showSerName val="0"/>
              <c:showPercent val="0"/>
              <c:showBubbleSize val="0"/>
            </c:dLbl>
            <c:dLbl>
              <c:idx val="37"/>
              <c:layout/>
              <c:tx>
                <c:rich>
                  <a:bodyPr/>
                  <a:lstStyle/>
                  <a:p>
                    <a:r>
                      <a:rPr lang="en-GB" sz="1100">
                        <a:solidFill>
                          <a:srgbClr val="FFFFFF"/>
                        </a:solidFill>
                      </a:rPr>
                      <a:t>Stewart Downing</a:t>
                    </a:r>
                    <a:endParaRPr lang="en-GB"/>
                  </a:p>
                </c:rich>
              </c:tx>
              <c:showLegendKey val="0"/>
              <c:showVal val="1"/>
              <c:showCatName val="0"/>
              <c:showSerName val="0"/>
              <c:showPercent val="0"/>
              <c:showBubbleSize val="0"/>
            </c:dLbl>
            <c:dLbl>
              <c:idx val="38"/>
              <c:layout/>
              <c:tx>
                <c:rich>
                  <a:bodyPr/>
                  <a:lstStyle/>
                  <a:p>
                    <a:r>
                      <a:rPr lang="en-GB" sz="1100">
                        <a:solidFill>
                          <a:srgbClr val="FFFFFF"/>
                        </a:solidFill>
                      </a:rPr>
                      <a:t>Sylvain Marveaux</a:t>
                    </a:r>
                    <a:endParaRPr lang="en-GB"/>
                  </a:p>
                </c:rich>
              </c:tx>
              <c:showLegendKey val="0"/>
              <c:showVal val="1"/>
              <c:showCatName val="0"/>
              <c:showSerName val="0"/>
              <c:showPercent val="0"/>
              <c:showBubbleSize val="0"/>
            </c:dLbl>
            <c:dLbl>
              <c:idx val="39"/>
              <c:layout/>
              <c:tx>
                <c:rich>
                  <a:bodyPr/>
                  <a:lstStyle/>
                  <a:p>
                    <a:r>
                      <a:rPr lang="en-GB" sz="1100">
                        <a:solidFill>
                          <a:srgbClr val="FFFFFF"/>
                        </a:solidFill>
                      </a:rPr>
                      <a:t>Wayne Routledge</a:t>
                    </a:r>
                    <a:endParaRPr lang="en-GB"/>
                  </a:p>
                </c:rich>
              </c:tx>
              <c:showLegendKey val="0"/>
              <c:showVal val="1"/>
              <c:showCatName val="0"/>
              <c:showSerName val="0"/>
              <c:showPercent val="0"/>
              <c:showBubbleSize val="0"/>
            </c:dLbl>
            <c:dLbl>
              <c:idx val="40"/>
              <c:layout/>
              <c:tx>
                <c:rich>
                  <a:bodyPr/>
                  <a:lstStyle/>
                  <a:p>
                    <a:r>
                      <a:rPr lang="en-GB" sz="1100">
                        <a:solidFill>
                          <a:srgbClr val="FFFFFF"/>
                        </a:solidFill>
                      </a:rPr>
                      <a:t>Wilson Palacios</a:t>
                    </a:r>
                    <a:endParaRPr lang="en-GB"/>
                  </a:p>
                </c:rich>
              </c:tx>
              <c:showLegendKey val="0"/>
              <c:showVal val="1"/>
              <c:showCatName val="0"/>
              <c:showSerName val="0"/>
              <c:showPercent val="0"/>
              <c:showBubbleSize val="0"/>
            </c:dLbl>
            <c:dLbl>
              <c:idx val="41"/>
              <c:layout/>
              <c:tx>
                <c:rich>
                  <a:bodyPr/>
                  <a:lstStyle/>
                  <a:p>
                    <a:r>
                      <a:rPr lang="en-GB" sz="1100">
                        <a:solidFill>
                          <a:srgbClr val="FFFFFF"/>
                        </a:solidFill>
                      </a:rPr>
                      <a:t>Yohan Cabaye</a:t>
                    </a:r>
                    <a:endParaRPr lang="en-GB"/>
                  </a:p>
                </c:rich>
              </c:tx>
              <c:showLegendKey val="0"/>
              <c:showVal val="1"/>
              <c:showCatName val="0"/>
              <c:showSerName val="0"/>
              <c:showPercent val="0"/>
              <c:showBubbleSize val="0"/>
            </c:dLbl>
            <c:dLbl>
              <c:idx val="42"/>
              <c:layout/>
              <c:tx>
                <c:rich>
                  <a:bodyPr/>
                  <a:lstStyle/>
                  <a:p>
                    <a:r>
                      <a:rPr lang="en-GB" sz="1100">
                        <a:solidFill>
                          <a:srgbClr val="FFFFFF"/>
                        </a:solidFill>
                      </a:rPr>
                      <a:t>Zoltán Gera</a:t>
                    </a:r>
                    <a:endParaRPr lang="en-GB"/>
                  </a:p>
                </c:rich>
              </c:tx>
              <c:showLegendKey val="0"/>
              <c:showVal val="1"/>
              <c:showCatName val="0"/>
              <c:showSerName val="0"/>
              <c:showPercent val="0"/>
              <c:showBubbleSize val="0"/>
            </c:dLbl>
            <c:txPr>
              <a:bodyPr/>
              <a:lstStyle/>
              <a:p>
                <a:pPr>
                  <a:defRPr sz="1100">
                    <a:solidFill>
                      <a:srgbClr val="FFFFFF"/>
                    </a:solidFill>
                  </a:defRPr>
                </a:pPr>
                <a:endParaRPr lang="en-US"/>
              </a:p>
            </c:txPr>
            <c:showLegendKey val="0"/>
            <c:showVal val="0"/>
            <c:showCatName val="0"/>
            <c:showSerName val="0"/>
            <c:showPercent val="0"/>
            <c:showBubbleSize val="0"/>
          </c:dLbls>
          <c:trendline>
            <c:trendlineType val="linear"/>
            <c:dispRSqr val="1"/>
            <c:dispEq val="1"/>
            <c:trendlineLbl>
              <c:layout>
                <c:manualLayout>
                  <c:x val="0.0927630036338963"/>
                  <c:y val="-0.0749991934171431"/>
                </c:manualLayout>
              </c:layout>
              <c:numFmt formatCode="General" sourceLinked="0"/>
              <c:txPr>
                <a:bodyPr/>
                <a:lstStyle/>
                <a:p>
                  <a:pPr>
                    <a:defRPr>
                      <a:solidFill>
                        <a:srgbClr val="FFFFFF"/>
                      </a:solidFill>
                    </a:defRPr>
                  </a:pPr>
                  <a:endParaRPr lang="en-US"/>
                </a:p>
              </c:txPr>
            </c:trendlineLbl>
          </c:trendline>
          <c:xVal>
            <c:numRef>
              <c:f>'[Attack_performance_score.xlsx]M tab'!$C$2:$C$44</c:f>
              <c:numCache>
                <c:formatCode>General</c:formatCode>
                <c:ptCount val="43"/>
                <c:pt idx="0">
                  <c:v>3.248E6</c:v>
                </c:pt>
                <c:pt idx="1">
                  <c:v>3.04E6</c:v>
                </c:pt>
                <c:pt idx="2">
                  <c:v>1.204E7</c:v>
                </c:pt>
                <c:pt idx="3">
                  <c:v>2.396E6</c:v>
                </c:pt>
                <c:pt idx="4">
                  <c:v>2.208E7</c:v>
                </c:pt>
                <c:pt idx="5">
                  <c:v>624000.0</c:v>
                </c:pt>
                <c:pt idx="6">
                  <c:v>1.2884E7</c:v>
                </c:pt>
                <c:pt idx="7">
                  <c:v>1.0512E7</c:v>
                </c:pt>
                <c:pt idx="8">
                  <c:v>2.28E6</c:v>
                </c:pt>
                <c:pt idx="9">
                  <c:v>7.628E6</c:v>
                </c:pt>
                <c:pt idx="10">
                  <c:v>884000.0</c:v>
                </c:pt>
                <c:pt idx="11">
                  <c:v>1.828E6</c:v>
                </c:pt>
                <c:pt idx="12">
                  <c:v>520000.0</c:v>
                </c:pt>
                <c:pt idx="13">
                  <c:v>1.56E6</c:v>
                </c:pt>
                <c:pt idx="14">
                  <c:v>1.224E6</c:v>
                </c:pt>
                <c:pt idx="15">
                  <c:v>1.964E6</c:v>
                </c:pt>
                <c:pt idx="16">
                  <c:v>5.124E6</c:v>
                </c:pt>
                <c:pt idx="17">
                  <c:v>1.132E6</c:v>
                </c:pt>
                <c:pt idx="18">
                  <c:v>6.56E6</c:v>
                </c:pt>
                <c:pt idx="19">
                  <c:v>4.526E6</c:v>
                </c:pt>
                <c:pt idx="20">
                  <c:v>3.64E6</c:v>
                </c:pt>
                <c:pt idx="21">
                  <c:v>1.228E6</c:v>
                </c:pt>
                <c:pt idx="22">
                  <c:v>1.896E7</c:v>
                </c:pt>
                <c:pt idx="23">
                  <c:v>182000.0</c:v>
                </c:pt>
                <c:pt idx="24">
                  <c:v>1.42E7</c:v>
                </c:pt>
                <c:pt idx="25">
                  <c:v>2.34E6</c:v>
                </c:pt>
                <c:pt idx="26">
                  <c:v>5.18E6</c:v>
                </c:pt>
                <c:pt idx="27">
                  <c:v>4.416E6</c:v>
                </c:pt>
                <c:pt idx="28">
                  <c:v>1.56E6</c:v>
                </c:pt>
                <c:pt idx="29">
                  <c:v>2.936E6</c:v>
                </c:pt>
                <c:pt idx="30">
                  <c:v>1.5104E7</c:v>
                </c:pt>
                <c:pt idx="31">
                  <c:v>3.252E7</c:v>
                </c:pt>
                <c:pt idx="32">
                  <c:v>8.576E6</c:v>
                </c:pt>
                <c:pt idx="33">
                  <c:v>1.82E6</c:v>
                </c:pt>
                <c:pt idx="34">
                  <c:v>1.65E6</c:v>
                </c:pt>
                <c:pt idx="35">
                  <c:v>6.82E6</c:v>
                </c:pt>
                <c:pt idx="36">
                  <c:v>4.6E6</c:v>
                </c:pt>
                <c:pt idx="37">
                  <c:v>2.4224E7</c:v>
                </c:pt>
                <c:pt idx="38">
                  <c:v>2.6E6</c:v>
                </c:pt>
                <c:pt idx="39">
                  <c:v>3.536E6</c:v>
                </c:pt>
                <c:pt idx="40">
                  <c:v>1.008E7</c:v>
                </c:pt>
                <c:pt idx="41">
                  <c:v>5.882E6</c:v>
                </c:pt>
                <c:pt idx="42">
                  <c:v>1.3E6</c:v>
                </c:pt>
              </c:numCache>
            </c:numRef>
          </c:xVal>
          <c:yVal>
            <c:numRef>
              <c:f>'[Attack_performance_score.xlsx]M tab'!$D$2:$D$44</c:f>
              <c:numCache>
                <c:formatCode>General</c:formatCode>
                <c:ptCount val="43"/>
                <c:pt idx="0">
                  <c:v>84759.91649269311</c:v>
                </c:pt>
                <c:pt idx="1">
                  <c:v>26578.073089701</c:v>
                </c:pt>
                <c:pt idx="2">
                  <c:v>39598.7502055583</c:v>
                </c:pt>
                <c:pt idx="3">
                  <c:v>3804.623983739838</c:v>
                </c:pt>
                <c:pt idx="4">
                  <c:v>28384.1110682607</c:v>
                </c:pt>
                <c:pt idx="5">
                  <c:v>1563.8313868979</c:v>
                </c:pt>
                <c:pt idx="6">
                  <c:v>39082.6912576594</c:v>
                </c:pt>
                <c:pt idx="7">
                  <c:v>19955.57833589612</c:v>
                </c:pt>
                <c:pt idx="8">
                  <c:v>3065.546218487395</c:v>
                </c:pt>
                <c:pt idx="9">
                  <c:v>24957.46630022248</c:v>
                </c:pt>
                <c:pt idx="10">
                  <c:v>6391.90166305134</c:v>
                </c:pt>
                <c:pt idx="11">
                  <c:v>12160.7237892496</c:v>
                </c:pt>
                <c:pt idx="12">
                  <c:v>2155.083095030875</c:v>
                </c:pt>
                <c:pt idx="13">
                  <c:v>4278.778902328631</c:v>
                </c:pt>
                <c:pt idx="14">
                  <c:v>17327.2933182333</c:v>
                </c:pt>
                <c:pt idx="15">
                  <c:v>7709.821779068854</c:v>
                </c:pt>
                <c:pt idx="16">
                  <c:v>20700.52114895164</c:v>
                </c:pt>
                <c:pt idx="17">
                  <c:v>3775.598692548863</c:v>
                </c:pt>
                <c:pt idx="18">
                  <c:v>22755.65422505897</c:v>
                </c:pt>
                <c:pt idx="19">
                  <c:v>21463.46090008062</c:v>
                </c:pt>
                <c:pt idx="20">
                  <c:v>7840.4342394348</c:v>
                </c:pt>
                <c:pt idx="21">
                  <c:v>5464.33497975348</c:v>
                </c:pt>
                <c:pt idx="22">
                  <c:v>58942.39437933285</c:v>
                </c:pt>
                <c:pt idx="23">
                  <c:v>3584.08822371012</c:v>
                </c:pt>
                <c:pt idx="24">
                  <c:v>15412.66877957713</c:v>
                </c:pt>
                <c:pt idx="25">
                  <c:v>4883.444289083206</c:v>
                </c:pt>
                <c:pt idx="26">
                  <c:v>44926.27927146573</c:v>
                </c:pt>
                <c:pt idx="27">
                  <c:v>57861.63522012578</c:v>
                </c:pt>
                <c:pt idx="28">
                  <c:v>3437.259006279608</c:v>
                </c:pt>
                <c:pt idx="29">
                  <c:v>36622.17787202195</c:v>
                </c:pt>
                <c:pt idx="30">
                  <c:v>38344.75755267834</c:v>
                </c:pt>
                <c:pt idx="31">
                  <c:v>37604.50513997617</c:v>
                </c:pt>
                <c:pt idx="32">
                  <c:v>41288.33469741467</c:v>
                </c:pt>
                <c:pt idx="33">
                  <c:v>3115.104835258879</c:v>
                </c:pt>
                <c:pt idx="34">
                  <c:v>4821.741671537112</c:v>
                </c:pt>
                <c:pt idx="35">
                  <c:v>24219.61007138029</c:v>
                </c:pt>
                <c:pt idx="36">
                  <c:v>33988.47347421307</c:v>
                </c:pt>
                <c:pt idx="37">
                  <c:v>119742.9560059318</c:v>
                </c:pt>
                <c:pt idx="38">
                  <c:v>30459.23149015933</c:v>
                </c:pt>
                <c:pt idx="39">
                  <c:v>32148.3771251932</c:v>
                </c:pt>
                <c:pt idx="40">
                  <c:v>91569.76744186039</c:v>
                </c:pt>
                <c:pt idx="41">
                  <c:v>9692.196150804113</c:v>
                </c:pt>
                <c:pt idx="42">
                  <c:v>20164.41755855437</c:v>
                </c:pt>
              </c:numCache>
            </c:numRef>
          </c:yVal>
          <c:smooth val="0"/>
        </c:ser>
        <c:dLbls>
          <c:showLegendKey val="0"/>
          <c:showVal val="0"/>
          <c:showCatName val="0"/>
          <c:showSerName val="0"/>
          <c:showPercent val="0"/>
          <c:showBubbleSize val="0"/>
        </c:dLbls>
        <c:axId val="-2091344984"/>
        <c:axId val="-2091341960"/>
      </c:scatterChart>
      <c:valAx>
        <c:axId val="-2091344984"/>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en-US"/>
          </a:p>
        </c:txPr>
        <c:crossAx val="-2091341960"/>
        <c:crosses val="autoZero"/>
        <c:crossBetween val="midCat"/>
      </c:valAx>
      <c:valAx>
        <c:axId val="-2091341960"/>
        <c:scaling>
          <c:orientation val="minMax"/>
        </c:scaling>
        <c:delete val="0"/>
        <c:axPos val="l"/>
        <c:majorGridlines/>
        <c:numFmt formatCode="General" sourceLinked="1"/>
        <c:majorTickMark val="out"/>
        <c:minorTickMark val="none"/>
        <c:tickLblPos val="nextTo"/>
        <c:txPr>
          <a:bodyPr/>
          <a:lstStyle/>
          <a:p>
            <a:pPr>
              <a:defRPr>
                <a:solidFill>
                  <a:srgbClr val="FFFFFF"/>
                </a:solidFill>
              </a:defRPr>
            </a:pPr>
            <a:endParaRPr lang="en-US"/>
          </a:p>
        </c:txPr>
        <c:crossAx val="-2091344984"/>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dLbls>
            <c:dLbl>
              <c:idx val="0"/>
              <c:layout/>
              <c:tx>
                <c:rich>
                  <a:bodyPr/>
                  <a:lstStyle/>
                  <a:p>
                    <a:r>
                      <a:rPr lang="en-GB">
                        <a:solidFill>
                          <a:srgbClr val="FFFFFF"/>
                        </a:solidFill>
                      </a:rPr>
                      <a:t>Ahmed Elmohamady</a:t>
                    </a:r>
                    <a:endParaRPr lang="en-GB"/>
                  </a:p>
                </c:rich>
              </c:tx>
              <c:showLegendKey val="0"/>
              <c:showVal val="1"/>
              <c:showCatName val="0"/>
              <c:showSerName val="0"/>
              <c:showPercent val="0"/>
              <c:showBubbleSize val="0"/>
            </c:dLbl>
            <c:dLbl>
              <c:idx val="1"/>
              <c:layout/>
              <c:tx>
                <c:rich>
                  <a:bodyPr/>
                  <a:lstStyle/>
                  <a:p>
                    <a:r>
                      <a:rPr lang="en-GB">
                        <a:solidFill>
                          <a:srgbClr val="FFFFFF"/>
                        </a:solidFill>
                      </a:rPr>
                      <a:t>Albert Crusat</a:t>
                    </a:r>
                    <a:endParaRPr lang="en-GB"/>
                  </a:p>
                </c:rich>
              </c:tx>
              <c:showLegendKey val="0"/>
              <c:showVal val="1"/>
              <c:showCatName val="0"/>
              <c:showSerName val="0"/>
              <c:showPercent val="0"/>
              <c:showBubbleSize val="0"/>
            </c:dLbl>
            <c:dLbl>
              <c:idx val="2"/>
              <c:layout/>
              <c:tx>
                <c:rich>
                  <a:bodyPr/>
                  <a:lstStyle/>
                  <a:p>
                    <a:r>
                      <a:rPr lang="en-GB">
                        <a:solidFill>
                          <a:srgbClr val="FFFFFF"/>
                        </a:solidFill>
                      </a:rPr>
                      <a:t>Alex Oxlade-Chamberlain</a:t>
                    </a:r>
                    <a:endParaRPr lang="en-GB"/>
                  </a:p>
                </c:rich>
              </c:tx>
              <c:showLegendKey val="0"/>
              <c:showVal val="1"/>
              <c:showCatName val="0"/>
              <c:showSerName val="0"/>
              <c:showPercent val="0"/>
              <c:showBubbleSize val="0"/>
            </c:dLbl>
            <c:dLbl>
              <c:idx val="3"/>
              <c:layout/>
              <c:tx>
                <c:rich>
                  <a:bodyPr/>
                  <a:lstStyle/>
                  <a:p>
                    <a:r>
                      <a:rPr lang="en-GB">
                        <a:solidFill>
                          <a:srgbClr val="FFFFFF"/>
                        </a:solidFill>
                      </a:rPr>
                      <a:t>Anthony Pilkington</a:t>
                    </a:r>
                    <a:endParaRPr lang="en-GB"/>
                  </a:p>
                </c:rich>
              </c:tx>
              <c:showLegendKey val="0"/>
              <c:showVal val="1"/>
              <c:showCatName val="0"/>
              <c:showSerName val="0"/>
              <c:showPercent val="0"/>
              <c:showBubbleSize val="0"/>
            </c:dLbl>
            <c:dLbl>
              <c:idx val="4"/>
              <c:layout/>
              <c:tx>
                <c:rich>
                  <a:bodyPr/>
                  <a:lstStyle/>
                  <a:p>
                    <a:r>
                      <a:rPr lang="en-GB">
                        <a:solidFill>
                          <a:srgbClr val="FFFFFF"/>
                        </a:solidFill>
                      </a:rPr>
                      <a:t>Ashley Young</a:t>
                    </a:r>
                    <a:endParaRPr lang="en-GB"/>
                  </a:p>
                </c:rich>
              </c:tx>
              <c:showLegendKey val="0"/>
              <c:showVal val="1"/>
              <c:showCatName val="0"/>
              <c:showSerName val="0"/>
              <c:showPercent val="0"/>
              <c:showBubbleSize val="0"/>
            </c:dLbl>
            <c:dLbl>
              <c:idx val="5"/>
              <c:layout/>
              <c:tx>
                <c:rich>
                  <a:bodyPr/>
                  <a:lstStyle/>
                  <a:p>
                    <a:r>
                      <a:rPr lang="en-GB">
                        <a:solidFill>
                          <a:srgbClr val="FFFFFF"/>
                        </a:solidFill>
                      </a:rPr>
                      <a:t>Bradley Johnson</a:t>
                    </a:r>
                    <a:endParaRPr lang="en-GB"/>
                  </a:p>
                </c:rich>
              </c:tx>
              <c:showLegendKey val="0"/>
              <c:showVal val="1"/>
              <c:showCatName val="0"/>
              <c:showSerName val="0"/>
              <c:showPercent val="0"/>
              <c:showBubbleSize val="0"/>
            </c:dLbl>
            <c:dLbl>
              <c:idx val="6"/>
              <c:layout/>
              <c:tx>
                <c:rich>
                  <a:bodyPr/>
                  <a:lstStyle/>
                  <a:p>
                    <a:r>
                      <a:rPr lang="en-GB">
                        <a:solidFill>
                          <a:srgbClr val="FFFFFF"/>
                        </a:solidFill>
                      </a:rPr>
                      <a:t>Charles N'Zogbia</a:t>
                    </a:r>
                    <a:endParaRPr lang="en-GB"/>
                  </a:p>
                </c:rich>
              </c:tx>
              <c:showLegendKey val="0"/>
              <c:showVal val="1"/>
              <c:showCatName val="0"/>
              <c:showSerName val="0"/>
              <c:showPercent val="0"/>
              <c:showBubbleSize val="0"/>
            </c:dLbl>
            <c:dLbl>
              <c:idx val="7"/>
              <c:layout/>
              <c:tx>
                <c:rich>
                  <a:bodyPr/>
                  <a:lstStyle/>
                  <a:p>
                    <a:r>
                      <a:rPr lang="en-GB">
                        <a:solidFill>
                          <a:srgbClr val="FFFFFF"/>
                        </a:solidFill>
                      </a:rPr>
                      <a:t>Charlie Adam</a:t>
                    </a:r>
                    <a:endParaRPr lang="en-GB"/>
                  </a:p>
                </c:rich>
              </c:tx>
              <c:showLegendKey val="0"/>
              <c:showVal val="1"/>
              <c:showCatName val="0"/>
              <c:showSerName val="0"/>
              <c:showPercent val="0"/>
              <c:showBubbleSize val="0"/>
            </c:dLbl>
            <c:dLbl>
              <c:idx val="8"/>
              <c:layout/>
              <c:tx>
                <c:rich>
                  <a:bodyPr/>
                  <a:lstStyle/>
                  <a:p>
                    <a:r>
                      <a:rPr lang="en-GB">
                        <a:solidFill>
                          <a:srgbClr val="FFFFFF"/>
                        </a:solidFill>
                      </a:rPr>
                      <a:t>Chris Eagles</a:t>
                    </a:r>
                    <a:endParaRPr lang="en-GB"/>
                  </a:p>
                </c:rich>
              </c:tx>
              <c:showLegendKey val="0"/>
              <c:showVal val="1"/>
              <c:showCatName val="0"/>
              <c:showSerName val="0"/>
              <c:showPercent val="0"/>
              <c:showBubbleSize val="0"/>
            </c:dLbl>
            <c:dLbl>
              <c:idx val="9"/>
              <c:layout/>
              <c:tx>
                <c:rich>
                  <a:bodyPr/>
                  <a:lstStyle/>
                  <a:p>
                    <a:r>
                      <a:rPr lang="en-GB">
                        <a:solidFill>
                          <a:srgbClr val="FFFFFF"/>
                        </a:solidFill>
                      </a:rPr>
                      <a:t>Craig Gardner</a:t>
                    </a:r>
                    <a:endParaRPr lang="en-GB"/>
                  </a:p>
                </c:rich>
              </c:tx>
              <c:showLegendKey val="0"/>
              <c:showVal val="1"/>
              <c:showCatName val="0"/>
              <c:showSerName val="0"/>
              <c:showPercent val="0"/>
              <c:showBubbleSize val="0"/>
            </c:dLbl>
            <c:dLbl>
              <c:idx val="10"/>
              <c:layout/>
              <c:tx>
                <c:rich>
                  <a:bodyPr/>
                  <a:lstStyle/>
                  <a:p>
                    <a:r>
                      <a:rPr lang="en-GB">
                        <a:solidFill>
                          <a:srgbClr val="FFFFFF"/>
                        </a:solidFill>
                      </a:rPr>
                      <a:t>Darren Pratley</a:t>
                    </a:r>
                    <a:endParaRPr lang="en-GB"/>
                  </a:p>
                </c:rich>
              </c:tx>
              <c:showLegendKey val="0"/>
              <c:showVal val="1"/>
              <c:showCatName val="0"/>
              <c:showSerName val="0"/>
              <c:showPercent val="0"/>
              <c:showBubbleSize val="0"/>
            </c:dLbl>
            <c:dLbl>
              <c:idx val="11"/>
              <c:layout/>
              <c:tx>
                <c:rich>
                  <a:bodyPr/>
                  <a:lstStyle/>
                  <a:p>
                    <a:r>
                      <a:rPr lang="en-GB">
                        <a:solidFill>
                          <a:srgbClr val="FFFFFF"/>
                        </a:solidFill>
                      </a:rPr>
                      <a:t>Darron Gibson</a:t>
                    </a:r>
                    <a:endParaRPr lang="en-GB"/>
                  </a:p>
                </c:rich>
              </c:tx>
              <c:showLegendKey val="0"/>
              <c:showVal val="1"/>
              <c:showCatName val="0"/>
              <c:showSerName val="0"/>
              <c:showPercent val="0"/>
              <c:showBubbleSize val="0"/>
            </c:dLbl>
            <c:dLbl>
              <c:idx val="12"/>
              <c:layout/>
              <c:tx>
                <c:rich>
                  <a:bodyPr/>
                  <a:lstStyle/>
                  <a:p>
                    <a:r>
                      <a:rPr lang="en-GB">
                        <a:solidFill>
                          <a:srgbClr val="FFFFFF"/>
                        </a:solidFill>
                      </a:rPr>
                      <a:t>David Jones</a:t>
                    </a:r>
                    <a:endParaRPr lang="en-GB"/>
                  </a:p>
                </c:rich>
              </c:tx>
              <c:showLegendKey val="0"/>
              <c:showVal val="1"/>
              <c:showCatName val="0"/>
              <c:showSerName val="0"/>
              <c:showPercent val="0"/>
              <c:showBubbleSize val="0"/>
            </c:dLbl>
            <c:dLbl>
              <c:idx val="13"/>
              <c:layout/>
              <c:tx>
                <c:rich>
                  <a:bodyPr/>
                  <a:lstStyle/>
                  <a:p>
                    <a:r>
                      <a:rPr lang="en-GB">
                        <a:solidFill>
                          <a:srgbClr val="FFFFFF"/>
                        </a:solidFill>
                      </a:rPr>
                      <a:t>David Vaughan</a:t>
                    </a:r>
                    <a:endParaRPr lang="en-GB"/>
                  </a:p>
                </c:rich>
              </c:tx>
              <c:showLegendKey val="0"/>
              <c:showVal val="1"/>
              <c:showCatName val="0"/>
              <c:showSerName val="0"/>
              <c:showPercent val="0"/>
              <c:showBubbleSize val="0"/>
            </c:dLbl>
            <c:dLbl>
              <c:idx val="14"/>
              <c:layout/>
              <c:tx>
                <c:rich>
                  <a:bodyPr/>
                  <a:lstStyle/>
                  <a:p>
                    <a:r>
                      <a:rPr lang="en-GB">
                        <a:solidFill>
                          <a:srgbClr val="FFFFFF"/>
                        </a:solidFill>
                      </a:rPr>
                      <a:t>Eggert Gunnthor Jonsson</a:t>
                    </a:r>
                    <a:endParaRPr lang="en-GB"/>
                  </a:p>
                </c:rich>
              </c:tx>
              <c:showLegendKey val="0"/>
              <c:showVal val="1"/>
              <c:showCatName val="0"/>
              <c:showSerName val="0"/>
              <c:showPercent val="0"/>
              <c:showBubbleSize val="0"/>
            </c:dLbl>
            <c:dLbl>
              <c:idx val="15"/>
              <c:layout/>
              <c:tx>
                <c:rich>
                  <a:bodyPr/>
                  <a:lstStyle/>
                  <a:p>
                    <a:r>
                      <a:rPr lang="en-GB">
                        <a:solidFill>
                          <a:srgbClr val="FFFFFF"/>
                        </a:solidFill>
                      </a:rPr>
                      <a:t>Elliott Bennett</a:t>
                    </a:r>
                    <a:endParaRPr lang="en-GB"/>
                  </a:p>
                </c:rich>
              </c:tx>
              <c:showLegendKey val="0"/>
              <c:showVal val="1"/>
              <c:showCatName val="0"/>
              <c:showSerName val="0"/>
              <c:showPercent val="0"/>
              <c:showBubbleSize val="0"/>
            </c:dLbl>
            <c:dLbl>
              <c:idx val="16"/>
              <c:layout/>
              <c:tx>
                <c:rich>
                  <a:bodyPr/>
                  <a:lstStyle/>
                  <a:p>
                    <a:r>
                      <a:rPr lang="en-GB">
                        <a:solidFill>
                          <a:srgbClr val="FFFFFF"/>
                        </a:solidFill>
                      </a:rPr>
                      <a:t>Gabriel Obertan</a:t>
                    </a:r>
                    <a:endParaRPr lang="en-GB"/>
                  </a:p>
                </c:rich>
              </c:tx>
              <c:showLegendKey val="0"/>
              <c:showVal val="1"/>
              <c:showCatName val="0"/>
              <c:showSerName val="0"/>
              <c:showPercent val="0"/>
              <c:showBubbleSize val="0"/>
            </c:dLbl>
            <c:dLbl>
              <c:idx val="17"/>
              <c:layout/>
              <c:tx>
                <c:rich>
                  <a:bodyPr/>
                  <a:lstStyle/>
                  <a:p>
                    <a:r>
                      <a:rPr lang="en-GB">
                        <a:solidFill>
                          <a:srgbClr val="FFFFFF"/>
                        </a:solidFill>
                      </a:rPr>
                      <a:t>James McClean</a:t>
                    </a:r>
                    <a:endParaRPr lang="en-GB"/>
                  </a:p>
                </c:rich>
              </c:tx>
              <c:showLegendKey val="0"/>
              <c:showVal val="1"/>
              <c:showCatName val="0"/>
              <c:showSerName val="0"/>
              <c:showPercent val="0"/>
              <c:showBubbleSize val="0"/>
            </c:dLbl>
            <c:dLbl>
              <c:idx val="18"/>
              <c:layout/>
              <c:tx>
                <c:rich>
                  <a:bodyPr/>
                  <a:lstStyle/>
                  <a:p>
                    <a:r>
                      <a:rPr lang="en-GB">
                        <a:solidFill>
                          <a:srgbClr val="FFFFFF"/>
                        </a:solidFill>
                      </a:rPr>
                      <a:t>Jamie O'Hara</a:t>
                    </a:r>
                    <a:endParaRPr lang="en-GB"/>
                  </a:p>
                </c:rich>
              </c:tx>
              <c:showLegendKey val="0"/>
              <c:showVal val="1"/>
              <c:showCatName val="0"/>
              <c:showSerName val="0"/>
              <c:showPercent val="0"/>
              <c:showBubbleSize val="0"/>
            </c:dLbl>
            <c:dLbl>
              <c:idx val="19"/>
              <c:layout/>
              <c:tx>
                <c:rich>
                  <a:bodyPr/>
                  <a:lstStyle/>
                  <a:p>
                    <a:r>
                      <a:rPr lang="en-GB">
                        <a:solidFill>
                          <a:srgbClr val="FFFFFF"/>
                        </a:solidFill>
                      </a:rPr>
                      <a:t>Jean Beausejour</a:t>
                    </a:r>
                    <a:endParaRPr lang="en-GB"/>
                  </a:p>
                </c:rich>
              </c:tx>
              <c:showLegendKey val="0"/>
              <c:showVal val="1"/>
              <c:showCatName val="0"/>
              <c:showSerName val="0"/>
              <c:showPercent val="0"/>
              <c:showBubbleSize val="0"/>
            </c:dLbl>
            <c:dLbl>
              <c:idx val="20"/>
              <c:layout/>
              <c:tx>
                <c:rich>
                  <a:bodyPr/>
                  <a:lstStyle/>
                  <a:p>
                    <a:r>
                      <a:rPr lang="en-GB">
                        <a:solidFill>
                          <a:srgbClr val="FFFFFF"/>
                        </a:solidFill>
                      </a:rPr>
                      <a:t>Joey Barton</a:t>
                    </a:r>
                    <a:endParaRPr lang="en-GB"/>
                  </a:p>
                </c:rich>
              </c:tx>
              <c:showLegendKey val="0"/>
              <c:showVal val="1"/>
              <c:showCatName val="0"/>
              <c:showSerName val="0"/>
              <c:showPercent val="0"/>
              <c:showBubbleSize val="0"/>
            </c:dLbl>
            <c:dLbl>
              <c:idx val="21"/>
              <c:layout/>
              <c:tx>
                <c:rich>
                  <a:bodyPr/>
                  <a:lstStyle/>
                  <a:p>
                    <a:r>
                      <a:rPr lang="en-GB">
                        <a:solidFill>
                          <a:srgbClr val="FFFFFF"/>
                        </a:solidFill>
                      </a:rPr>
                      <a:t>Jonathan Howson</a:t>
                    </a:r>
                    <a:endParaRPr lang="en-GB"/>
                  </a:p>
                </c:rich>
              </c:tx>
              <c:showLegendKey val="0"/>
              <c:showVal val="1"/>
              <c:showCatName val="0"/>
              <c:showSerName val="0"/>
              <c:showPercent val="0"/>
              <c:showBubbleSize val="0"/>
            </c:dLbl>
            <c:dLbl>
              <c:idx val="22"/>
              <c:layout/>
              <c:tx>
                <c:rich>
                  <a:bodyPr/>
                  <a:lstStyle/>
                  <a:p>
                    <a:r>
                      <a:rPr lang="en-GB">
                        <a:solidFill>
                          <a:srgbClr val="FFFFFF"/>
                        </a:solidFill>
                      </a:rPr>
                      <a:t>Jordan Henderson</a:t>
                    </a:r>
                    <a:endParaRPr lang="en-GB"/>
                  </a:p>
                </c:rich>
              </c:tx>
              <c:showLegendKey val="0"/>
              <c:showVal val="1"/>
              <c:showCatName val="0"/>
              <c:showSerName val="0"/>
              <c:showPercent val="0"/>
              <c:showBubbleSize val="0"/>
            </c:dLbl>
            <c:dLbl>
              <c:idx val="23"/>
              <c:layout/>
              <c:tx>
                <c:rich>
                  <a:bodyPr/>
                  <a:lstStyle/>
                  <a:p>
                    <a:r>
                      <a:rPr lang="en-GB">
                        <a:solidFill>
                          <a:srgbClr val="FFFFFF"/>
                        </a:solidFill>
                      </a:rPr>
                      <a:t>Marcus Olsson</a:t>
                    </a:r>
                    <a:endParaRPr lang="en-GB"/>
                  </a:p>
                </c:rich>
              </c:tx>
              <c:showLegendKey val="0"/>
              <c:showVal val="1"/>
              <c:showCatName val="0"/>
              <c:showSerName val="0"/>
              <c:showPercent val="0"/>
              <c:showBubbleSize val="0"/>
            </c:dLbl>
            <c:dLbl>
              <c:idx val="24"/>
              <c:layout/>
              <c:tx>
                <c:rich>
                  <a:bodyPr/>
                  <a:lstStyle/>
                  <a:p>
                    <a:r>
                      <a:rPr lang="en-GB">
                        <a:solidFill>
                          <a:srgbClr val="FFFFFF"/>
                        </a:solidFill>
                      </a:rPr>
                      <a:t>Mikel Arteta</a:t>
                    </a:r>
                    <a:endParaRPr lang="en-GB"/>
                  </a:p>
                </c:rich>
              </c:tx>
              <c:showLegendKey val="0"/>
              <c:showVal val="1"/>
              <c:showCatName val="0"/>
              <c:showSerName val="0"/>
              <c:showPercent val="0"/>
              <c:showBubbleSize val="0"/>
            </c:dLbl>
            <c:dLbl>
              <c:idx val="25"/>
              <c:layout/>
              <c:tx>
                <c:rich>
                  <a:bodyPr/>
                  <a:lstStyle/>
                  <a:p>
                    <a:r>
                      <a:rPr lang="en-GB">
                        <a:solidFill>
                          <a:srgbClr val="FFFFFF"/>
                        </a:solidFill>
                      </a:rPr>
                      <a:t>Nigel Reo-Coker</a:t>
                    </a:r>
                    <a:endParaRPr lang="en-GB"/>
                  </a:p>
                </c:rich>
              </c:tx>
              <c:showLegendKey val="0"/>
              <c:showVal val="1"/>
              <c:showCatName val="0"/>
              <c:showSerName val="0"/>
              <c:showPercent val="0"/>
              <c:showBubbleSize val="0"/>
            </c:dLbl>
            <c:dLbl>
              <c:idx val="26"/>
              <c:layout/>
              <c:tx>
                <c:rich>
                  <a:bodyPr/>
                  <a:lstStyle/>
                  <a:p>
                    <a:r>
                      <a:rPr lang="en-GB">
                        <a:solidFill>
                          <a:srgbClr val="FFFFFF"/>
                        </a:solidFill>
                      </a:rPr>
                      <a:t>Oriol Romeu</a:t>
                    </a:r>
                    <a:endParaRPr lang="en-GB"/>
                  </a:p>
                </c:rich>
              </c:tx>
              <c:showLegendKey val="0"/>
              <c:showVal val="1"/>
              <c:showCatName val="0"/>
              <c:showSerName val="0"/>
              <c:showPercent val="0"/>
              <c:showBubbleSize val="0"/>
            </c:dLbl>
            <c:dLbl>
              <c:idx val="27"/>
              <c:layout/>
              <c:tx>
                <c:rich>
                  <a:bodyPr/>
                  <a:lstStyle/>
                  <a:p>
                    <a:r>
                      <a:rPr lang="en-GB">
                        <a:solidFill>
                          <a:srgbClr val="FFFFFF"/>
                        </a:solidFill>
                      </a:rPr>
                      <a:t>Pajtim Kasami</a:t>
                    </a:r>
                    <a:endParaRPr lang="en-GB"/>
                  </a:p>
                </c:rich>
              </c:tx>
              <c:showLegendKey val="0"/>
              <c:showVal val="1"/>
              <c:showCatName val="0"/>
              <c:showSerName val="0"/>
              <c:showPercent val="0"/>
              <c:showBubbleSize val="0"/>
            </c:dLbl>
            <c:dLbl>
              <c:idx val="28"/>
              <c:layout/>
              <c:tx>
                <c:rich>
                  <a:bodyPr/>
                  <a:lstStyle/>
                  <a:p>
                    <a:r>
                      <a:rPr lang="en-GB">
                        <a:solidFill>
                          <a:srgbClr val="FFFFFF"/>
                        </a:solidFill>
                      </a:rPr>
                      <a:t>Paul Scholes</a:t>
                    </a:r>
                    <a:endParaRPr lang="en-GB"/>
                  </a:p>
                </c:rich>
              </c:tx>
              <c:showLegendKey val="0"/>
              <c:showVal val="1"/>
              <c:showCatName val="0"/>
              <c:showSerName val="0"/>
              <c:showPercent val="0"/>
              <c:showBubbleSize val="0"/>
            </c:dLbl>
            <c:dLbl>
              <c:idx val="29"/>
              <c:layout/>
              <c:tx>
                <c:rich>
                  <a:bodyPr/>
                  <a:lstStyle/>
                  <a:p>
                    <a:r>
                      <a:rPr lang="en-GB">
                        <a:solidFill>
                          <a:srgbClr val="FFFFFF"/>
                        </a:solidFill>
                      </a:rPr>
                      <a:t>Radosav Petrovic</a:t>
                    </a:r>
                    <a:endParaRPr lang="en-GB"/>
                  </a:p>
                </c:rich>
              </c:tx>
              <c:showLegendKey val="0"/>
              <c:showVal val="1"/>
              <c:showCatName val="0"/>
              <c:showSerName val="0"/>
              <c:showPercent val="0"/>
              <c:showBubbleSize val="0"/>
            </c:dLbl>
            <c:dLbl>
              <c:idx val="30"/>
              <c:layout/>
              <c:tx>
                <c:rich>
                  <a:bodyPr/>
                  <a:lstStyle/>
                  <a:p>
                    <a:r>
                      <a:rPr lang="en-GB">
                        <a:solidFill>
                          <a:srgbClr val="FFFFFF"/>
                        </a:solidFill>
                      </a:rPr>
                      <a:t>Raul Meireles</a:t>
                    </a:r>
                    <a:endParaRPr lang="en-GB"/>
                  </a:p>
                </c:rich>
              </c:tx>
              <c:showLegendKey val="0"/>
              <c:showVal val="1"/>
              <c:showCatName val="0"/>
              <c:showSerName val="0"/>
              <c:showPercent val="0"/>
              <c:showBubbleSize val="0"/>
            </c:dLbl>
            <c:dLbl>
              <c:idx val="31"/>
              <c:layout/>
              <c:tx>
                <c:rich>
                  <a:bodyPr/>
                  <a:lstStyle/>
                  <a:p>
                    <a:r>
                      <a:rPr lang="en-GB">
                        <a:solidFill>
                          <a:srgbClr val="FFFFFF"/>
                        </a:solidFill>
                      </a:rPr>
                      <a:t>Samir Nasri</a:t>
                    </a:r>
                    <a:endParaRPr lang="en-GB"/>
                  </a:p>
                </c:rich>
              </c:tx>
              <c:showLegendKey val="0"/>
              <c:showVal val="1"/>
              <c:showCatName val="0"/>
              <c:showSerName val="0"/>
              <c:showPercent val="0"/>
              <c:showBubbleSize val="0"/>
            </c:dLbl>
            <c:dLbl>
              <c:idx val="32"/>
              <c:layout/>
              <c:tx>
                <c:rich>
                  <a:bodyPr/>
                  <a:lstStyle/>
                  <a:p>
                    <a:r>
                      <a:rPr lang="en-GB">
                        <a:solidFill>
                          <a:srgbClr val="FFFFFF"/>
                        </a:solidFill>
                      </a:rPr>
                      <a:t>Scott Parker</a:t>
                    </a:r>
                    <a:endParaRPr lang="en-GB"/>
                  </a:p>
                </c:rich>
              </c:tx>
              <c:showLegendKey val="0"/>
              <c:showVal val="1"/>
              <c:showCatName val="0"/>
              <c:showSerName val="0"/>
              <c:showPercent val="0"/>
              <c:showBubbleSize val="0"/>
            </c:dLbl>
            <c:dLbl>
              <c:idx val="33"/>
              <c:layout/>
              <c:tx>
                <c:rich>
                  <a:bodyPr/>
                  <a:lstStyle/>
                  <a:p>
                    <a:r>
                      <a:rPr lang="en-GB">
                        <a:solidFill>
                          <a:srgbClr val="FFFFFF"/>
                        </a:solidFill>
                      </a:rPr>
                      <a:t>Sebastian Larsson</a:t>
                    </a:r>
                    <a:endParaRPr lang="en-GB"/>
                  </a:p>
                </c:rich>
              </c:tx>
              <c:showLegendKey val="0"/>
              <c:showVal val="1"/>
              <c:showCatName val="0"/>
              <c:showSerName val="0"/>
              <c:showPercent val="0"/>
              <c:showBubbleSize val="0"/>
            </c:dLbl>
            <c:dLbl>
              <c:idx val="34"/>
              <c:layout/>
              <c:tx>
                <c:rich>
                  <a:bodyPr/>
                  <a:lstStyle/>
                  <a:p>
                    <a:r>
                      <a:rPr lang="en-GB">
                        <a:solidFill>
                          <a:srgbClr val="FFFFFF"/>
                        </a:solidFill>
                      </a:rPr>
                      <a:t>Shaun Maloney</a:t>
                    </a:r>
                    <a:endParaRPr lang="en-GB"/>
                  </a:p>
                </c:rich>
              </c:tx>
              <c:showLegendKey val="0"/>
              <c:showVal val="1"/>
              <c:showCatName val="0"/>
              <c:showSerName val="0"/>
              <c:showPercent val="0"/>
              <c:showBubbleSize val="0"/>
            </c:dLbl>
            <c:dLbl>
              <c:idx val="35"/>
              <c:layout/>
              <c:tx>
                <c:rich>
                  <a:bodyPr/>
                  <a:lstStyle/>
                  <a:p>
                    <a:r>
                      <a:rPr lang="en-GB">
                        <a:solidFill>
                          <a:srgbClr val="FFFFFF"/>
                        </a:solidFill>
                      </a:rPr>
                      <a:t>Shaun Wright-Phillips</a:t>
                    </a:r>
                    <a:endParaRPr lang="en-GB"/>
                  </a:p>
                </c:rich>
              </c:tx>
              <c:showLegendKey val="0"/>
              <c:showVal val="1"/>
              <c:showCatName val="0"/>
              <c:showSerName val="0"/>
              <c:showPercent val="0"/>
              <c:showBubbleSize val="0"/>
            </c:dLbl>
            <c:dLbl>
              <c:idx val="36"/>
              <c:layout/>
              <c:tx>
                <c:rich>
                  <a:bodyPr/>
                  <a:lstStyle/>
                  <a:p>
                    <a:r>
                      <a:rPr lang="en-GB">
                        <a:solidFill>
                          <a:srgbClr val="FFFFFF"/>
                        </a:solidFill>
                      </a:rPr>
                      <a:t>Simon Vukcevic</a:t>
                    </a:r>
                    <a:endParaRPr lang="en-GB"/>
                  </a:p>
                </c:rich>
              </c:tx>
              <c:showLegendKey val="0"/>
              <c:showVal val="1"/>
              <c:showCatName val="0"/>
              <c:showSerName val="0"/>
              <c:showPercent val="0"/>
              <c:showBubbleSize val="0"/>
            </c:dLbl>
            <c:dLbl>
              <c:idx val="37"/>
              <c:layout/>
              <c:tx>
                <c:rich>
                  <a:bodyPr/>
                  <a:lstStyle/>
                  <a:p>
                    <a:r>
                      <a:rPr lang="en-GB">
                        <a:solidFill>
                          <a:srgbClr val="FFFFFF"/>
                        </a:solidFill>
                      </a:rPr>
                      <a:t>Stewart Downing</a:t>
                    </a:r>
                    <a:endParaRPr lang="en-GB"/>
                  </a:p>
                </c:rich>
              </c:tx>
              <c:showLegendKey val="0"/>
              <c:showVal val="1"/>
              <c:showCatName val="0"/>
              <c:showSerName val="0"/>
              <c:showPercent val="0"/>
              <c:showBubbleSize val="0"/>
            </c:dLbl>
            <c:dLbl>
              <c:idx val="38"/>
              <c:layout/>
              <c:tx>
                <c:rich>
                  <a:bodyPr/>
                  <a:lstStyle/>
                  <a:p>
                    <a:r>
                      <a:rPr lang="en-GB">
                        <a:solidFill>
                          <a:srgbClr val="FFFFFF"/>
                        </a:solidFill>
                      </a:rPr>
                      <a:t>Sylvain Marveaux</a:t>
                    </a:r>
                    <a:endParaRPr lang="en-GB"/>
                  </a:p>
                </c:rich>
              </c:tx>
              <c:showLegendKey val="0"/>
              <c:showVal val="1"/>
              <c:showCatName val="0"/>
              <c:showSerName val="0"/>
              <c:showPercent val="0"/>
              <c:showBubbleSize val="0"/>
            </c:dLbl>
            <c:dLbl>
              <c:idx val="39"/>
              <c:layout/>
              <c:tx>
                <c:rich>
                  <a:bodyPr/>
                  <a:lstStyle/>
                  <a:p>
                    <a:r>
                      <a:rPr lang="en-GB">
                        <a:solidFill>
                          <a:srgbClr val="FFFFFF"/>
                        </a:solidFill>
                      </a:rPr>
                      <a:t>Wayne Routledge</a:t>
                    </a:r>
                    <a:endParaRPr lang="en-GB"/>
                  </a:p>
                </c:rich>
              </c:tx>
              <c:showLegendKey val="0"/>
              <c:showVal val="1"/>
              <c:showCatName val="0"/>
              <c:showSerName val="0"/>
              <c:showPercent val="0"/>
              <c:showBubbleSize val="0"/>
            </c:dLbl>
            <c:dLbl>
              <c:idx val="40"/>
              <c:layout/>
              <c:tx>
                <c:rich>
                  <a:bodyPr/>
                  <a:lstStyle/>
                  <a:p>
                    <a:r>
                      <a:rPr lang="en-GB">
                        <a:solidFill>
                          <a:srgbClr val="FFFFFF"/>
                        </a:solidFill>
                      </a:rPr>
                      <a:t>Wilson Palacios</a:t>
                    </a:r>
                    <a:endParaRPr lang="en-GB"/>
                  </a:p>
                </c:rich>
              </c:tx>
              <c:showLegendKey val="0"/>
              <c:showVal val="1"/>
              <c:showCatName val="0"/>
              <c:showSerName val="0"/>
              <c:showPercent val="0"/>
              <c:showBubbleSize val="0"/>
            </c:dLbl>
            <c:dLbl>
              <c:idx val="41"/>
              <c:layout/>
              <c:tx>
                <c:rich>
                  <a:bodyPr/>
                  <a:lstStyle/>
                  <a:p>
                    <a:r>
                      <a:rPr lang="en-GB">
                        <a:solidFill>
                          <a:srgbClr val="FFFFFF"/>
                        </a:solidFill>
                      </a:rPr>
                      <a:t>Yohan Cabaye</a:t>
                    </a:r>
                    <a:endParaRPr lang="en-GB"/>
                  </a:p>
                </c:rich>
              </c:tx>
              <c:showLegendKey val="0"/>
              <c:showVal val="1"/>
              <c:showCatName val="0"/>
              <c:showSerName val="0"/>
              <c:showPercent val="0"/>
              <c:showBubbleSize val="0"/>
            </c:dLbl>
            <c:txPr>
              <a:bodyPr/>
              <a:lstStyle/>
              <a:p>
                <a:pPr>
                  <a:defRPr>
                    <a:solidFill>
                      <a:srgbClr val="FFFFFF"/>
                    </a:solidFill>
                  </a:defRPr>
                </a:pPr>
                <a:endParaRPr lang="en-US"/>
              </a:p>
            </c:txPr>
            <c:showLegendKey val="0"/>
            <c:showVal val="0"/>
            <c:showCatName val="0"/>
            <c:showSerName val="0"/>
            <c:showPercent val="0"/>
            <c:showBubbleSize val="0"/>
          </c:dLbls>
          <c:trendline>
            <c:trendlineType val="linear"/>
            <c:dispRSqr val="1"/>
            <c:dispEq val="1"/>
            <c:trendlineLbl>
              <c:layout/>
              <c:numFmt formatCode="General" sourceLinked="0"/>
              <c:txPr>
                <a:bodyPr/>
                <a:lstStyle/>
                <a:p>
                  <a:pPr>
                    <a:defRPr>
                      <a:solidFill>
                        <a:srgbClr val="FFFFFF"/>
                      </a:solidFill>
                    </a:defRPr>
                  </a:pPr>
                  <a:endParaRPr lang="en-US"/>
                </a:p>
              </c:txPr>
            </c:trendlineLbl>
          </c:trendline>
          <c:xVal>
            <c:numRef>
              <c:f>'[Defence_performance_score.xlsx]M tab'!$C$2:$C$44</c:f>
              <c:numCache>
                <c:formatCode>General</c:formatCode>
                <c:ptCount val="43"/>
                <c:pt idx="0">
                  <c:v>3.248E6</c:v>
                </c:pt>
                <c:pt idx="1">
                  <c:v>3.04E6</c:v>
                </c:pt>
                <c:pt idx="2">
                  <c:v>1.204E7</c:v>
                </c:pt>
                <c:pt idx="3">
                  <c:v>2.396E6</c:v>
                </c:pt>
                <c:pt idx="4">
                  <c:v>2.208E7</c:v>
                </c:pt>
                <c:pt idx="5">
                  <c:v>624000.0</c:v>
                </c:pt>
                <c:pt idx="6">
                  <c:v>1.2884E7</c:v>
                </c:pt>
                <c:pt idx="7">
                  <c:v>1.0512E7</c:v>
                </c:pt>
                <c:pt idx="8">
                  <c:v>2.28E6</c:v>
                </c:pt>
                <c:pt idx="9">
                  <c:v>7.628E6</c:v>
                </c:pt>
                <c:pt idx="10">
                  <c:v>884000.0</c:v>
                </c:pt>
                <c:pt idx="11">
                  <c:v>1.828E6</c:v>
                </c:pt>
                <c:pt idx="12">
                  <c:v>520000.0</c:v>
                </c:pt>
                <c:pt idx="13">
                  <c:v>1.56E6</c:v>
                </c:pt>
                <c:pt idx="14">
                  <c:v>1.224E6</c:v>
                </c:pt>
                <c:pt idx="15">
                  <c:v>1.964E6</c:v>
                </c:pt>
                <c:pt idx="16">
                  <c:v>5.124E6</c:v>
                </c:pt>
                <c:pt idx="17">
                  <c:v>1.132E6</c:v>
                </c:pt>
                <c:pt idx="18">
                  <c:v>6.56E6</c:v>
                </c:pt>
                <c:pt idx="19">
                  <c:v>4.526E6</c:v>
                </c:pt>
                <c:pt idx="20">
                  <c:v>3.64E6</c:v>
                </c:pt>
                <c:pt idx="21">
                  <c:v>1.228E6</c:v>
                </c:pt>
                <c:pt idx="22">
                  <c:v>1.896E7</c:v>
                </c:pt>
                <c:pt idx="23">
                  <c:v>182000.0</c:v>
                </c:pt>
                <c:pt idx="24">
                  <c:v>1.42E7</c:v>
                </c:pt>
                <c:pt idx="25">
                  <c:v>2.34E6</c:v>
                </c:pt>
                <c:pt idx="26">
                  <c:v>5.18E6</c:v>
                </c:pt>
                <c:pt idx="27">
                  <c:v>4.416E6</c:v>
                </c:pt>
                <c:pt idx="28">
                  <c:v>1.56E6</c:v>
                </c:pt>
                <c:pt idx="29">
                  <c:v>2.936E6</c:v>
                </c:pt>
                <c:pt idx="30">
                  <c:v>1.5104E7</c:v>
                </c:pt>
                <c:pt idx="31">
                  <c:v>3.252E7</c:v>
                </c:pt>
                <c:pt idx="32">
                  <c:v>8.576E6</c:v>
                </c:pt>
                <c:pt idx="33">
                  <c:v>1.82E6</c:v>
                </c:pt>
                <c:pt idx="34">
                  <c:v>1.65E6</c:v>
                </c:pt>
                <c:pt idx="35">
                  <c:v>6.82E6</c:v>
                </c:pt>
                <c:pt idx="36">
                  <c:v>4.6E6</c:v>
                </c:pt>
                <c:pt idx="37">
                  <c:v>2.4224E7</c:v>
                </c:pt>
                <c:pt idx="38">
                  <c:v>2.6E6</c:v>
                </c:pt>
                <c:pt idx="39">
                  <c:v>3.536E6</c:v>
                </c:pt>
                <c:pt idx="40">
                  <c:v>1.008E7</c:v>
                </c:pt>
                <c:pt idx="41">
                  <c:v>5.882E6</c:v>
                </c:pt>
                <c:pt idx="42">
                  <c:v>1.3E6</c:v>
                </c:pt>
              </c:numCache>
            </c:numRef>
          </c:xVal>
          <c:yVal>
            <c:numRef>
              <c:f>'[Defence_performance_score.xlsx]M tab'!$D$2:$D$43</c:f>
              <c:numCache>
                <c:formatCode>General</c:formatCode>
                <c:ptCount val="42"/>
                <c:pt idx="0">
                  <c:v>8058.553529338793</c:v>
                </c:pt>
                <c:pt idx="1">
                  <c:v>8840.550207927407</c:v>
                </c:pt>
                <c:pt idx="2">
                  <c:v>33536.67028773572</c:v>
                </c:pt>
                <c:pt idx="3">
                  <c:v>5867.659303521575</c:v>
                </c:pt>
                <c:pt idx="4">
                  <c:v>42855.47921276348</c:v>
                </c:pt>
                <c:pt idx="5">
                  <c:v>1166.595000841294</c:v>
                </c:pt>
                <c:pt idx="6">
                  <c:v>22458.51345697949</c:v>
                </c:pt>
                <c:pt idx="7">
                  <c:v>19675.44499971924</c:v>
                </c:pt>
                <c:pt idx="8">
                  <c:v>3785.488958990537</c:v>
                </c:pt>
                <c:pt idx="9">
                  <c:v>11926.76329408822</c:v>
                </c:pt>
                <c:pt idx="10">
                  <c:v>1733.741272456264</c:v>
                </c:pt>
                <c:pt idx="11">
                  <c:v>4643.247224973963</c:v>
                </c:pt>
                <c:pt idx="12">
                  <c:v>1458.216489063376</c:v>
                </c:pt>
                <c:pt idx="13">
                  <c:v>2412.769116555308</c:v>
                </c:pt>
                <c:pt idx="14">
                  <c:v>3185.177474757989</c:v>
                </c:pt>
                <c:pt idx="15">
                  <c:v>3717.373611189977</c:v>
                </c:pt>
                <c:pt idx="16">
                  <c:v>12247.5320888209</c:v>
                </c:pt>
                <c:pt idx="17">
                  <c:v>2101.199094182723</c:v>
                </c:pt>
                <c:pt idx="18">
                  <c:v>14549.00308279181</c:v>
                </c:pt>
                <c:pt idx="19">
                  <c:v>8720.78460085936</c:v>
                </c:pt>
                <c:pt idx="20">
                  <c:v>4658.54407699396</c:v>
                </c:pt>
                <c:pt idx="21">
                  <c:v>2747.449436191158</c:v>
                </c:pt>
                <c:pt idx="22">
                  <c:v>30895.58075870161</c:v>
                </c:pt>
                <c:pt idx="23">
                  <c:v>399.8857469294487</c:v>
                </c:pt>
                <c:pt idx="24">
                  <c:v>22529.6693533033</c:v>
                </c:pt>
                <c:pt idx="25">
                  <c:v>2863.506204263443</c:v>
                </c:pt>
                <c:pt idx="26">
                  <c:v>12644.0148408514</c:v>
                </c:pt>
                <c:pt idx="27">
                  <c:v>13597.31502293931</c:v>
                </c:pt>
                <c:pt idx="28">
                  <c:v>3228.20958529923</c:v>
                </c:pt>
                <c:pt idx="29">
                  <c:v>7204.907975460123</c:v>
                </c:pt>
                <c:pt idx="30">
                  <c:v>28513.71505163202</c:v>
                </c:pt>
                <c:pt idx="31">
                  <c:v>72181.65272012963</c:v>
                </c:pt>
                <c:pt idx="32">
                  <c:v>8951.329234815828</c:v>
                </c:pt>
                <c:pt idx="33">
                  <c:v>2974.24499934632</c:v>
                </c:pt>
                <c:pt idx="34">
                  <c:v>4326.733971417333</c:v>
                </c:pt>
                <c:pt idx="35">
                  <c:v>12181.39925339811</c:v>
                </c:pt>
                <c:pt idx="36">
                  <c:v>13396.62754463116</c:v>
                </c:pt>
                <c:pt idx="37">
                  <c:v>49616.9759534636</c:v>
                </c:pt>
                <c:pt idx="38">
                  <c:v>7663.964627855563</c:v>
                </c:pt>
                <c:pt idx="39">
                  <c:v>8280.06088280061</c:v>
                </c:pt>
                <c:pt idx="40">
                  <c:v>24727.0943211088</c:v>
                </c:pt>
                <c:pt idx="41">
                  <c:v>7169.149013967773</c:v>
                </c:pt>
              </c:numCache>
            </c:numRef>
          </c:yVal>
          <c:smooth val="0"/>
        </c:ser>
        <c:dLbls>
          <c:showLegendKey val="0"/>
          <c:showVal val="0"/>
          <c:showCatName val="0"/>
          <c:showSerName val="0"/>
          <c:showPercent val="0"/>
          <c:showBubbleSize val="0"/>
        </c:dLbls>
        <c:axId val="-2110889048"/>
        <c:axId val="-2111452168"/>
      </c:scatterChart>
      <c:valAx>
        <c:axId val="-2110889048"/>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en-US"/>
          </a:p>
        </c:txPr>
        <c:crossAx val="-2111452168"/>
        <c:crosses val="autoZero"/>
        <c:crossBetween val="midCat"/>
      </c:valAx>
      <c:valAx>
        <c:axId val="-2111452168"/>
        <c:scaling>
          <c:orientation val="minMax"/>
        </c:scaling>
        <c:delete val="0"/>
        <c:axPos val="l"/>
        <c:majorGridlines/>
        <c:numFmt formatCode="General" sourceLinked="1"/>
        <c:majorTickMark val="out"/>
        <c:minorTickMark val="none"/>
        <c:tickLblPos val="nextTo"/>
        <c:txPr>
          <a:bodyPr/>
          <a:lstStyle/>
          <a:p>
            <a:pPr>
              <a:defRPr>
                <a:solidFill>
                  <a:srgbClr val="FFFFFF"/>
                </a:solidFill>
              </a:defRPr>
            </a:pPr>
            <a:endParaRPr lang="en-US"/>
          </a:p>
        </c:txPr>
        <c:crossAx val="-2110889048"/>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dLbls>
            <c:dLbl>
              <c:idx val="0"/>
              <c:layout/>
              <c:tx>
                <c:rich>
                  <a:bodyPr/>
                  <a:lstStyle/>
                  <a:p>
                    <a:r>
                      <a:rPr lang="en-GB">
                        <a:solidFill>
                          <a:srgbClr val="FFFFFF"/>
                        </a:solidFill>
                      </a:rPr>
                      <a:t>Ahmed Elmohamady</a:t>
                    </a:r>
                    <a:endParaRPr lang="en-GB"/>
                  </a:p>
                </c:rich>
              </c:tx>
              <c:showLegendKey val="0"/>
              <c:showVal val="1"/>
              <c:showCatName val="0"/>
              <c:showSerName val="0"/>
              <c:showPercent val="0"/>
              <c:showBubbleSize val="0"/>
            </c:dLbl>
            <c:dLbl>
              <c:idx val="1"/>
              <c:layout/>
              <c:tx>
                <c:rich>
                  <a:bodyPr/>
                  <a:lstStyle/>
                  <a:p>
                    <a:r>
                      <a:rPr lang="en-GB">
                        <a:solidFill>
                          <a:srgbClr val="FFFFFF"/>
                        </a:solidFill>
                      </a:rPr>
                      <a:t>Albert Crusat</a:t>
                    </a:r>
                    <a:endParaRPr lang="en-GB"/>
                  </a:p>
                </c:rich>
              </c:tx>
              <c:showLegendKey val="0"/>
              <c:showVal val="1"/>
              <c:showCatName val="0"/>
              <c:showSerName val="0"/>
              <c:showPercent val="0"/>
              <c:showBubbleSize val="0"/>
            </c:dLbl>
            <c:dLbl>
              <c:idx val="2"/>
              <c:layout/>
              <c:tx>
                <c:rich>
                  <a:bodyPr/>
                  <a:lstStyle/>
                  <a:p>
                    <a:r>
                      <a:rPr lang="en-GB">
                        <a:solidFill>
                          <a:srgbClr val="FFFFFF"/>
                        </a:solidFill>
                      </a:rPr>
                      <a:t>Alex Oxlade-Chamberlain</a:t>
                    </a:r>
                    <a:endParaRPr lang="en-GB"/>
                  </a:p>
                </c:rich>
              </c:tx>
              <c:showLegendKey val="0"/>
              <c:showVal val="1"/>
              <c:showCatName val="0"/>
              <c:showSerName val="0"/>
              <c:showPercent val="0"/>
              <c:showBubbleSize val="0"/>
            </c:dLbl>
            <c:dLbl>
              <c:idx val="3"/>
              <c:layout/>
              <c:tx>
                <c:rich>
                  <a:bodyPr/>
                  <a:lstStyle/>
                  <a:p>
                    <a:r>
                      <a:rPr lang="en-GB">
                        <a:solidFill>
                          <a:srgbClr val="FFFFFF"/>
                        </a:solidFill>
                      </a:rPr>
                      <a:t>Anthony Pilkington</a:t>
                    </a:r>
                    <a:endParaRPr lang="en-GB"/>
                  </a:p>
                </c:rich>
              </c:tx>
              <c:showLegendKey val="0"/>
              <c:showVal val="1"/>
              <c:showCatName val="0"/>
              <c:showSerName val="0"/>
              <c:showPercent val="0"/>
              <c:showBubbleSize val="0"/>
            </c:dLbl>
            <c:dLbl>
              <c:idx val="4"/>
              <c:layout/>
              <c:tx>
                <c:rich>
                  <a:bodyPr/>
                  <a:lstStyle/>
                  <a:p>
                    <a:r>
                      <a:rPr lang="en-GB">
                        <a:solidFill>
                          <a:srgbClr val="FFFFFF"/>
                        </a:solidFill>
                      </a:rPr>
                      <a:t>Ashley Young</a:t>
                    </a:r>
                    <a:endParaRPr lang="en-GB"/>
                  </a:p>
                </c:rich>
              </c:tx>
              <c:showLegendKey val="0"/>
              <c:showVal val="1"/>
              <c:showCatName val="0"/>
              <c:showSerName val="0"/>
              <c:showPercent val="0"/>
              <c:showBubbleSize val="0"/>
            </c:dLbl>
            <c:dLbl>
              <c:idx val="5"/>
              <c:layout/>
              <c:tx>
                <c:rich>
                  <a:bodyPr/>
                  <a:lstStyle/>
                  <a:p>
                    <a:r>
                      <a:rPr lang="en-GB">
                        <a:solidFill>
                          <a:srgbClr val="FFFFFF"/>
                        </a:solidFill>
                      </a:rPr>
                      <a:t>Bradley Johnson</a:t>
                    </a:r>
                    <a:endParaRPr lang="en-GB"/>
                  </a:p>
                </c:rich>
              </c:tx>
              <c:showLegendKey val="0"/>
              <c:showVal val="1"/>
              <c:showCatName val="0"/>
              <c:showSerName val="0"/>
              <c:showPercent val="0"/>
              <c:showBubbleSize val="0"/>
            </c:dLbl>
            <c:dLbl>
              <c:idx val="6"/>
              <c:layout/>
              <c:tx>
                <c:rich>
                  <a:bodyPr/>
                  <a:lstStyle/>
                  <a:p>
                    <a:r>
                      <a:rPr lang="en-GB">
                        <a:solidFill>
                          <a:srgbClr val="FFFFFF"/>
                        </a:solidFill>
                      </a:rPr>
                      <a:t>Charles N'Zogbia</a:t>
                    </a:r>
                    <a:endParaRPr lang="en-GB"/>
                  </a:p>
                </c:rich>
              </c:tx>
              <c:showLegendKey val="0"/>
              <c:showVal val="1"/>
              <c:showCatName val="0"/>
              <c:showSerName val="0"/>
              <c:showPercent val="0"/>
              <c:showBubbleSize val="0"/>
            </c:dLbl>
            <c:dLbl>
              <c:idx val="7"/>
              <c:layout/>
              <c:tx>
                <c:rich>
                  <a:bodyPr/>
                  <a:lstStyle/>
                  <a:p>
                    <a:r>
                      <a:rPr lang="en-GB">
                        <a:solidFill>
                          <a:srgbClr val="FFFFFF"/>
                        </a:solidFill>
                      </a:rPr>
                      <a:t>Charlie Adam</a:t>
                    </a:r>
                    <a:endParaRPr lang="en-GB"/>
                  </a:p>
                </c:rich>
              </c:tx>
              <c:showLegendKey val="0"/>
              <c:showVal val="1"/>
              <c:showCatName val="0"/>
              <c:showSerName val="0"/>
              <c:showPercent val="0"/>
              <c:showBubbleSize val="0"/>
            </c:dLbl>
            <c:dLbl>
              <c:idx val="8"/>
              <c:layout/>
              <c:tx>
                <c:rich>
                  <a:bodyPr/>
                  <a:lstStyle/>
                  <a:p>
                    <a:r>
                      <a:rPr lang="en-GB">
                        <a:solidFill>
                          <a:srgbClr val="FFFFFF"/>
                        </a:solidFill>
                      </a:rPr>
                      <a:t>Chris Eagles</a:t>
                    </a:r>
                    <a:endParaRPr lang="en-GB"/>
                  </a:p>
                </c:rich>
              </c:tx>
              <c:showLegendKey val="0"/>
              <c:showVal val="1"/>
              <c:showCatName val="0"/>
              <c:showSerName val="0"/>
              <c:showPercent val="0"/>
              <c:showBubbleSize val="0"/>
            </c:dLbl>
            <c:dLbl>
              <c:idx val="9"/>
              <c:layout/>
              <c:tx>
                <c:rich>
                  <a:bodyPr/>
                  <a:lstStyle/>
                  <a:p>
                    <a:r>
                      <a:rPr lang="en-GB">
                        <a:solidFill>
                          <a:srgbClr val="FFFFFF"/>
                        </a:solidFill>
                      </a:rPr>
                      <a:t>Craig Gardner</a:t>
                    </a:r>
                    <a:endParaRPr lang="en-GB"/>
                  </a:p>
                </c:rich>
              </c:tx>
              <c:showLegendKey val="0"/>
              <c:showVal val="1"/>
              <c:showCatName val="0"/>
              <c:showSerName val="0"/>
              <c:showPercent val="0"/>
              <c:showBubbleSize val="0"/>
            </c:dLbl>
            <c:dLbl>
              <c:idx val="10"/>
              <c:layout/>
              <c:tx>
                <c:rich>
                  <a:bodyPr/>
                  <a:lstStyle/>
                  <a:p>
                    <a:r>
                      <a:rPr lang="en-GB">
                        <a:solidFill>
                          <a:srgbClr val="FFFFFF"/>
                        </a:solidFill>
                      </a:rPr>
                      <a:t>Darren Pratley</a:t>
                    </a:r>
                    <a:endParaRPr lang="en-GB"/>
                  </a:p>
                </c:rich>
              </c:tx>
              <c:showLegendKey val="0"/>
              <c:showVal val="1"/>
              <c:showCatName val="0"/>
              <c:showSerName val="0"/>
              <c:showPercent val="0"/>
              <c:showBubbleSize val="0"/>
            </c:dLbl>
            <c:dLbl>
              <c:idx val="11"/>
              <c:layout/>
              <c:tx>
                <c:rich>
                  <a:bodyPr/>
                  <a:lstStyle/>
                  <a:p>
                    <a:r>
                      <a:rPr lang="en-GB">
                        <a:solidFill>
                          <a:srgbClr val="FFFFFF"/>
                        </a:solidFill>
                      </a:rPr>
                      <a:t>Darron Gibson</a:t>
                    </a:r>
                    <a:endParaRPr lang="en-GB"/>
                  </a:p>
                </c:rich>
              </c:tx>
              <c:showLegendKey val="0"/>
              <c:showVal val="1"/>
              <c:showCatName val="0"/>
              <c:showSerName val="0"/>
              <c:showPercent val="0"/>
              <c:showBubbleSize val="0"/>
            </c:dLbl>
            <c:dLbl>
              <c:idx val="12"/>
              <c:layout/>
              <c:tx>
                <c:rich>
                  <a:bodyPr/>
                  <a:lstStyle/>
                  <a:p>
                    <a:r>
                      <a:rPr lang="en-GB">
                        <a:solidFill>
                          <a:srgbClr val="FFFFFF"/>
                        </a:solidFill>
                      </a:rPr>
                      <a:t>David Jones</a:t>
                    </a:r>
                    <a:endParaRPr lang="en-GB"/>
                  </a:p>
                </c:rich>
              </c:tx>
              <c:showLegendKey val="0"/>
              <c:showVal val="1"/>
              <c:showCatName val="0"/>
              <c:showSerName val="0"/>
              <c:showPercent val="0"/>
              <c:showBubbleSize val="0"/>
            </c:dLbl>
            <c:dLbl>
              <c:idx val="13"/>
              <c:layout/>
              <c:tx>
                <c:rich>
                  <a:bodyPr/>
                  <a:lstStyle/>
                  <a:p>
                    <a:r>
                      <a:rPr lang="en-GB">
                        <a:solidFill>
                          <a:srgbClr val="FFFFFF"/>
                        </a:solidFill>
                      </a:rPr>
                      <a:t>David Vaughan</a:t>
                    </a:r>
                    <a:endParaRPr lang="en-GB"/>
                  </a:p>
                </c:rich>
              </c:tx>
              <c:showLegendKey val="0"/>
              <c:showVal val="1"/>
              <c:showCatName val="0"/>
              <c:showSerName val="0"/>
              <c:showPercent val="0"/>
              <c:showBubbleSize val="0"/>
            </c:dLbl>
            <c:dLbl>
              <c:idx val="14"/>
              <c:layout/>
              <c:tx>
                <c:rich>
                  <a:bodyPr/>
                  <a:lstStyle/>
                  <a:p>
                    <a:r>
                      <a:rPr lang="en-GB">
                        <a:solidFill>
                          <a:srgbClr val="FFFFFF"/>
                        </a:solidFill>
                      </a:rPr>
                      <a:t>Eggert Gunnthor Jonsson</a:t>
                    </a:r>
                    <a:endParaRPr lang="en-GB"/>
                  </a:p>
                </c:rich>
              </c:tx>
              <c:showLegendKey val="0"/>
              <c:showVal val="1"/>
              <c:showCatName val="0"/>
              <c:showSerName val="0"/>
              <c:showPercent val="0"/>
              <c:showBubbleSize val="0"/>
            </c:dLbl>
            <c:dLbl>
              <c:idx val="15"/>
              <c:layout/>
              <c:tx>
                <c:rich>
                  <a:bodyPr/>
                  <a:lstStyle/>
                  <a:p>
                    <a:r>
                      <a:rPr lang="en-GB">
                        <a:solidFill>
                          <a:srgbClr val="FFFFFF"/>
                        </a:solidFill>
                      </a:rPr>
                      <a:t>Elliott Bennett</a:t>
                    </a:r>
                    <a:endParaRPr lang="en-GB"/>
                  </a:p>
                </c:rich>
              </c:tx>
              <c:showLegendKey val="0"/>
              <c:showVal val="1"/>
              <c:showCatName val="0"/>
              <c:showSerName val="0"/>
              <c:showPercent val="0"/>
              <c:showBubbleSize val="0"/>
            </c:dLbl>
            <c:dLbl>
              <c:idx val="16"/>
              <c:layout/>
              <c:tx>
                <c:rich>
                  <a:bodyPr/>
                  <a:lstStyle/>
                  <a:p>
                    <a:r>
                      <a:rPr lang="en-GB">
                        <a:solidFill>
                          <a:srgbClr val="FFFFFF"/>
                        </a:solidFill>
                      </a:rPr>
                      <a:t>Gabriel Obertan</a:t>
                    </a:r>
                    <a:endParaRPr lang="en-GB"/>
                  </a:p>
                </c:rich>
              </c:tx>
              <c:showLegendKey val="0"/>
              <c:showVal val="1"/>
              <c:showCatName val="0"/>
              <c:showSerName val="0"/>
              <c:showPercent val="0"/>
              <c:showBubbleSize val="0"/>
            </c:dLbl>
            <c:dLbl>
              <c:idx val="17"/>
              <c:layout/>
              <c:tx>
                <c:rich>
                  <a:bodyPr/>
                  <a:lstStyle/>
                  <a:p>
                    <a:r>
                      <a:rPr lang="en-GB">
                        <a:solidFill>
                          <a:srgbClr val="FFFFFF"/>
                        </a:solidFill>
                      </a:rPr>
                      <a:t>James McClean</a:t>
                    </a:r>
                    <a:endParaRPr lang="en-GB"/>
                  </a:p>
                </c:rich>
              </c:tx>
              <c:showLegendKey val="0"/>
              <c:showVal val="1"/>
              <c:showCatName val="0"/>
              <c:showSerName val="0"/>
              <c:showPercent val="0"/>
              <c:showBubbleSize val="0"/>
            </c:dLbl>
            <c:dLbl>
              <c:idx val="18"/>
              <c:layout/>
              <c:tx>
                <c:rich>
                  <a:bodyPr/>
                  <a:lstStyle/>
                  <a:p>
                    <a:r>
                      <a:rPr lang="en-GB">
                        <a:solidFill>
                          <a:srgbClr val="FFFFFF"/>
                        </a:solidFill>
                      </a:rPr>
                      <a:t>Jamie O'Hara</a:t>
                    </a:r>
                    <a:endParaRPr lang="en-GB"/>
                  </a:p>
                </c:rich>
              </c:tx>
              <c:showLegendKey val="0"/>
              <c:showVal val="1"/>
              <c:showCatName val="0"/>
              <c:showSerName val="0"/>
              <c:showPercent val="0"/>
              <c:showBubbleSize val="0"/>
            </c:dLbl>
            <c:dLbl>
              <c:idx val="19"/>
              <c:layout/>
              <c:tx>
                <c:rich>
                  <a:bodyPr/>
                  <a:lstStyle/>
                  <a:p>
                    <a:r>
                      <a:rPr lang="en-GB">
                        <a:solidFill>
                          <a:srgbClr val="FFFFFF"/>
                        </a:solidFill>
                      </a:rPr>
                      <a:t>Jean Beausejour</a:t>
                    </a:r>
                    <a:endParaRPr lang="en-GB"/>
                  </a:p>
                </c:rich>
              </c:tx>
              <c:showLegendKey val="0"/>
              <c:showVal val="1"/>
              <c:showCatName val="0"/>
              <c:showSerName val="0"/>
              <c:showPercent val="0"/>
              <c:showBubbleSize val="0"/>
            </c:dLbl>
            <c:dLbl>
              <c:idx val="20"/>
              <c:layout/>
              <c:tx>
                <c:rich>
                  <a:bodyPr/>
                  <a:lstStyle/>
                  <a:p>
                    <a:r>
                      <a:rPr lang="en-GB">
                        <a:solidFill>
                          <a:srgbClr val="FFFFFF"/>
                        </a:solidFill>
                      </a:rPr>
                      <a:t>Joey Barton</a:t>
                    </a:r>
                    <a:endParaRPr lang="en-GB"/>
                  </a:p>
                </c:rich>
              </c:tx>
              <c:showLegendKey val="0"/>
              <c:showVal val="1"/>
              <c:showCatName val="0"/>
              <c:showSerName val="0"/>
              <c:showPercent val="0"/>
              <c:showBubbleSize val="0"/>
            </c:dLbl>
            <c:dLbl>
              <c:idx val="21"/>
              <c:layout/>
              <c:tx>
                <c:rich>
                  <a:bodyPr/>
                  <a:lstStyle/>
                  <a:p>
                    <a:r>
                      <a:rPr lang="en-GB">
                        <a:solidFill>
                          <a:srgbClr val="FFFFFF"/>
                        </a:solidFill>
                      </a:rPr>
                      <a:t>Jonathan Howson</a:t>
                    </a:r>
                    <a:endParaRPr lang="en-GB"/>
                  </a:p>
                </c:rich>
              </c:tx>
              <c:showLegendKey val="0"/>
              <c:showVal val="1"/>
              <c:showCatName val="0"/>
              <c:showSerName val="0"/>
              <c:showPercent val="0"/>
              <c:showBubbleSize val="0"/>
            </c:dLbl>
            <c:dLbl>
              <c:idx val="22"/>
              <c:layout/>
              <c:tx>
                <c:rich>
                  <a:bodyPr/>
                  <a:lstStyle/>
                  <a:p>
                    <a:r>
                      <a:rPr lang="en-GB">
                        <a:solidFill>
                          <a:srgbClr val="FFFFFF"/>
                        </a:solidFill>
                      </a:rPr>
                      <a:t>Jordan Henderson</a:t>
                    </a:r>
                    <a:endParaRPr lang="en-GB"/>
                  </a:p>
                </c:rich>
              </c:tx>
              <c:showLegendKey val="0"/>
              <c:showVal val="1"/>
              <c:showCatName val="0"/>
              <c:showSerName val="0"/>
              <c:showPercent val="0"/>
              <c:showBubbleSize val="0"/>
            </c:dLbl>
            <c:dLbl>
              <c:idx val="23"/>
              <c:layout/>
              <c:tx>
                <c:rich>
                  <a:bodyPr/>
                  <a:lstStyle/>
                  <a:p>
                    <a:r>
                      <a:rPr lang="en-GB">
                        <a:solidFill>
                          <a:srgbClr val="FFFFFF"/>
                        </a:solidFill>
                      </a:rPr>
                      <a:t>Marcus Olsson</a:t>
                    </a:r>
                    <a:endParaRPr lang="en-GB"/>
                  </a:p>
                </c:rich>
              </c:tx>
              <c:showLegendKey val="0"/>
              <c:showVal val="1"/>
              <c:showCatName val="0"/>
              <c:showSerName val="0"/>
              <c:showPercent val="0"/>
              <c:showBubbleSize val="0"/>
            </c:dLbl>
            <c:dLbl>
              <c:idx val="24"/>
              <c:layout/>
              <c:tx>
                <c:rich>
                  <a:bodyPr/>
                  <a:lstStyle/>
                  <a:p>
                    <a:r>
                      <a:rPr lang="en-GB">
                        <a:solidFill>
                          <a:srgbClr val="FFFFFF"/>
                        </a:solidFill>
                      </a:rPr>
                      <a:t>Mikel Arteta</a:t>
                    </a:r>
                    <a:endParaRPr lang="en-GB"/>
                  </a:p>
                </c:rich>
              </c:tx>
              <c:showLegendKey val="0"/>
              <c:showVal val="1"/>
              <c:showCatName val="0"/>
              <c:showSerName val="0"/>
              <c:showPercent val="0"/>
              <c:showBubbleSize val="0"/>
            </c:dLbl>
            <c:dLbl>
              <c:idx val="25"/>
              <c:layout/>
              <c:tx>
                <c:rich>
                  <a:bodyPr/>
                  <a:lstStyle/>
                  <a:p>
                    <a:r>
                      <a:rPr lang="en-GB">
                        <a:solidFill>
                          <a:srgbClr val="FFFFFF"/>
                        </a:solidFill>
                      </a:rPr>
                      <a:t>Nigel Reo-Coker</a:t>
                    </a:r>
                    <a:endParaRPr lang="en-GB"/>
                  </a:p>
                </c:rich>
              </c:tx>
              <c:showLegendKey val="0"/>
              <c:showVal val="1"/>
              <c:showCatName val="0"/>
              <c:showSerName val="0"/>
              <c:showPercent val="0"/>
              <c:showBubbleSize val="0"/>
            </c:dLbl>
            <c:dLbl>
              <c:idx val="26"/>
              <c:layout/>
              <c:tx>
                <c:rich>
                  <a:bodyPr/>
                  <a:lstStyle/>
                  <a:p>
                    <a:r>
                      <a:rPr lang="en-GB">
                        <a:solidFill>
                          <a:srgbClr val="FFFFFF"/>
                        </a:solidFill>
                      </a:rPr>
                      <a:t>Oriol Romeu</a:t>
                    </a:r>
                    <a:endParaRPr lang="en-GB"/>
                  </a:p>
                </c:rich>
              </c:tx>
              <c:showLegendKey val="0"/>
              <c:showVal val="1"/>
              <c:showCatName val="0"/>
              <c:showSerName val="0"/>
              <c:showPercent val="0"/>
              <c:showBubbleSize val="0"/>
            </c:dLbl>
            <c:dLbl>
              <c:idx val="27"/>
              <c:layout/>
              <c:tx>
                <c:rich>
                  <a:bodyPr/>
                  <a:lstStyle/>
                  <a:p>
                    <a:r>
                      <a:rPr lang="en-GB">
                        <a:solidFill>
                          <a:srgbClr val="FFFFFF"/>
                        </a:solidFill>
                      </a:rPr>
                      <a:t>Pajtim Kasami</a:t>
                    </a:r>
                    <a:endParaRPr lang="en-GB"/>
                  </a:p>
                </c:rich>
              </c:tx>
              <c:showLegendKey val="0"/>
              <c:showVal val="1"/>
              <c:showCatName val="0"/>
              <c:showSerName val="0"/>
              <c:showPercent val="0"/>
              <c:showBubbleSize val="0"/>
            </c:dLbl>
            <c:dLbl>
              <c:idx val="28"/>
              <c:layout/>
              <c:tx>
                <c:rich>
                  <a:bodyPr/>
                  <a:lstStyle/>
                  <a:p>
                    <a:r>
                      <a:rPr lang="en-GB">
                        <a:solidFill>
                          <a:srgbClr val="FFFFFF"/>
                        </a:solidFill>
                      </a:rPr>
                      <a:t>Paul Scholes</a:t>
                    </a:r>
                    <a:endParaRPr lang="en-GB"/>
                  </a:p>
                </c:rich>
              </c:tx>
              <c:showLegendKey val="0"/>
              <c:showVal val="1"/>
              <c:showCatName val="0"/>
              <c:showSerName val="0"/>
              <c:showPercent val="0"/>
              <c:showBubbleSize val="0"/>
            </c:dLbl>
            <c:dLbl>
              <c:idx val="29"/>
              <c:layout/>
              <c:tx>
                <c:rich>
                  <a:bodyPr/>
                  <a:lstStyle/>
                  <a:p>
                    <a:r>
                      <a:rPr lang="en-GB">
                        <a:solidFill>
                          <a:srgbClr val="FFFFFF"/>
                        </a:solidFill>
                      </a:rPr>
                      <a:t>Radosav Petrovic</a:t>
                    </a:r>
                    <a:endParaRPr lang="en-GB"/>
                  </a:p>
                </c:rich>
              </c:tx>
              <c:showLegendKey val="0"/>
              <c:showVal val="1"/>
              <c:showCatName val="0"/>
              <c:showSerName val="0"/>
              <c:showPercent val="0"/>
              <c:showBubbleSize val="0"/>
            </c:dLbl>
            <c:dLbl>
              <c:idx val="30"/>
              <c:layout/>
              <c:tx>
                <c:rich>
                  <a:bodyPr/>
                  <a:lstStyle/>
                  <a:p>
                    <a:r>
                      <a:rPr lang="en-GB">
                        <a:solidFill>
                          <a:srgbClr val="FFFFFF"/>
                        </a:solidFill>
                      </a:rPr>
                      <a:t>Raul Meireles</a:t>
                    </a:r>
                    <a:endParaRPr lang="en-GB"/>
                  </a:p>
                </c:rich>
              </c:tx>
              <c:showLegendKey val="0"/>
              <c:showVal val="1"/>
              <c:showCatName val="0"/>
              <c:showSerName val="0"/>
              <c:showPercent val="0"/>
              <c:showBubbleSize val="0"/>
            </c:dLbl>
            <c:dLbl>
              <c:idx val="31"/>
              <c:layout/>
              <c:tx>
                <c:rich>
                  <a:bodyPr/>
                  <a:lstStyle/>
                  <a:p>
                    <a:r>
                      <a:rPr lang="en-GB">
                        <a:solidFill>
                          <a:srgbClr val="FFFFFF"/>
                        </a:solidFill>
                      </a:rPr>
                      <a:t>Samir Nasri</a:t>
                    </a:r>
                    <a:endParaRPr lang="en-GB"/>
                  </a:p>
                </c:rich>
              </c:tx>
              <c:showLegendKey val="0"/>
              <c:showVal val="1"/>
              <c:showCatName val="0"/>
              <c:showSerName val="0"/>
              <c:showPercent val="0"/>
              <c:showBubbleSize val="0"/>
            </c:dLbl>
            <c:dLbl>
              <c:idx val="32"/>
              <c:layout/>
              <c:tx>
                <c:rich>
                  <a:bodyPr/>
                  <a:lstStyle/>
                  <a:p>
                    <a:r>
                      <a:rPr lang="en-GB">
                        <a:solidFill>
                          <a:srgbClr val="FFFFFF"/>
                        </a:solidFill>
                      </a:rPr>
                      <a:t>Scott Parker</a:t>
                    </a:r>
                    <a:endParaRPr lang="en-GB"/>
                  </a:p>
                </c:rich>
              </c:tx>
              <c:showLegendKey val="0"/>
              <c:showVal val="1"/>
              <c:showCatName val="0"/>
              <c:showSerName val="0"/>
              <c:showPercent val="0"/>
              <c:showBubbleSize val="0"/>
            </c:dLbl>
            <c:dLbl>
              <c:idx val="33"/>
              <c:layout/>
              <c:tx>
                <c:rich>
                  <a:bodyPr/>
                  <a:lstStyle/>
                  <a:p>
                    <a:r>
                      <a:rPr lang="en-GB">
                        <a:solidFill>
                          <a:srgbClr val="FFFFFF"/>
                        </a:solidFill>
                      </a:rPr>
                      <a:t>Sebastian Larsson</a:t>
                    </a:r>
                    <a:endParaRPr lang="en-GB"/>
                  </a:p>
                </c:rich>
              </c:tx>
              <c:showLegendKey val="0"/>
              <c:showVal val="1"/>
              <c:showCatName val="0"/>
              <c:showSerName val="0"/>
              <c:showPercent val="0"/>
              <c:showBubbleSize val="0"/>
            </c:dLbl>
            <c:dLbl>
              <c:idx val="34"/>
              <c:layout/>
              <c:tx>
                <c:rich>
                  <a:bodyPr/>
                  <a:lstStyle/>
                  <a:p>
                    <a:r>
                      <a:rPr lang="en-GB">
                        <a:solidFill>
                          <a:srgbClr val="FFFFFF"/>
                        </a:solidFill>
                      </a:rPr>
                      <a:t>Shaun Maloney</a:t>
                    </a:r>
                    <a:endParaRPr lang="en-GB"/>
                  </a:p>
                </c:rich>
              </c:tx>
              <c:showLegendKey val="0"/>
              <c:showVal val="1"/>
              <c:showCatName val="0"/>
              <c:showSerName val="0"/>
              <c:showPercent val="0"/>
              <c:showBubbleSize val="0"/>
            </c:dLbl>
            <c:dLbl>
              <c:idx val="35"/>
              <c:layout/>
              <c:tx>
                <c:rich>
                  <a:bodyPr/>
                  <a:lstStyle/>
                  <a:p>
                    <a:r>
                      <a:rPr lang="en-GB">
                        <a:solidFill>
                          <a:srgbClr val="FFFFFF"/>
                        </a:solidFill>
                      </a:rPr>
                      <a:t>Shaun Wright-Phillips</a:t>
                    </a:r>
                    <a:endParaRPr lang="en-GB"/>
                  </a:p>
                </c:rich>
              </c:tx>
              <c:showLegendKey val="0"/>
              <c:showVal val="1"/>
              <c:showCatName val="0"/>
              <c:showSerName val="0"/>
              <c:showPercent val="0"/>
              <c:showBubbleSize val="0"/>
            </c:dLbl>
            <c:dLbl>
              <c:idx val="36"/>
              <c:layout/>
              <c:tx>
                <c:rich>
                  <a:bodyPr/>
                  <a:lstStyle/>
                  <a:p>
                    <a:r>
                      <a:rPr lang="en-GB">
                        <a:solidFill>
                          <a:srgbClr val="FFFFFF"/>
                        </a:solidFill>
                      </a:rPr>
                      <a:t>Simon Vukcevic</a:t>
                    </a:r>
                    <a:endParaRPr lang="en-GB"/>
                  </a:p>
                </c:rich>
              </c:tx>
              <c:showLegendKey val="0"/>
              <c:showVal val="1"/>
              <c:showCatName val="0"/>
              <c:showSerName val="0"/>
              <c:showPercent val="0"/>
              <c:showBubbleSize val="0"/>
            </c:dLbl>
            <c:dLbl>
              <c:idx val="37"/>
              <c:layout/>
              <c:tx>
                <c:rich>
                  <a:bodyPr/>
                  <a:lstStyle/>
                  <a:p>
                    <a:r>
                      <a:rPr lang="en-GB">
                        <a:solidFill>
                          <a:srgbClr val="FFFFFF"/>
                        </a:solidFill>
                      </a:rPr>
                      <a:t>Stewart Downing</a:t>
                    </a:r>
                    <a:endParaRPr lang="en-GB"/>
                  </a:p>
                </c:rich>
              </c:tx>
              <c:showLegendKey val="0"/>
              <c:showVal val="1"/>
              <c:showCatName val="0"/>
              <c:showSerName val="0"/>
              <c:showPercent val="0"/>
              <c:showBubbleSize val="0"/>
            </c:dLbl>
            <c:dLbl>
              <c:idx val="38"/>
              <c:layout/>
              <c:tx>
                <c:rich>
                  <a:bodyPr/>
                  <a:lstStyle/>
                  <a:p>
                    <a:r>
                      <a:rPr lang="en-GB">
                        <a:solidFill>
                          <a:srgbClr val="FFFFFF"/>
                        </a:solidFill>
                      </a:rPr>
                      <a:t>Sylvain Marveaux</a:t>
                    </a:r>
                    <a:endParaRPr lang="en-GB"/>
                  </a:p>
                </c:rich>
              </c:tx>
              <c:showLegendKey val="0"/>
              <c:showVal val="1"/>
              <c:showCatName val="0"/>
              <c:showSerName val="0"/>
              <c:showPercent val="0"/>
              <c:showBubbleSize val="0"/>
            </c:dLbl>
            <c:dLbl>
              <c:idx val="39"/>
              <c:layout/>
              <c:tx>
                <c:rich>
                  <a:bodyPr/>
                  <a:lstStyle/>
                  <a:p>
                    <a:r>
                      <a:rPr lang="en-GB">
                        <a:solidFill>
                          <a:srgbClr val="FFFFFF"/>
                        </a:solidFill>
                      </a:rPr>
                      <a:t>Wayne Routledge</a:t>
                    </a:r>
                    <a:endParaRPr lang="en-GB"/>
                  </a:p>
                </c:rich>
              </c:tx>
              <c:showLegendKey val="0"/>
              <c:showVal val="1"/>
              <c:showCatName val="0"/>
              <c:showSerName val="0"/>
              <c:showPercent val="0"/>
              <c:showBubbleSize val="0"/>
            </c:dLbl>
            <c:dLbl>
              <c:idx val="40"/>
              <c:layout/>
              <c:tx>
                <c:rich>
                  <a:bodyPr/>
                  <a:lstStyle/>
                  <a:p>
                    <a:r>
                      <a:rPr lang="en-GB">
                        <a:solidFill>
                          <a:srgbClr val="FFFFFF"/>
                        </a:solidFill>
                      </a:rPr>
                      <a:t>Wilson Palacios</a:t>
                    </a:r>
                    <a:endParaRPr lang="en-GB"/>
                  </a:p>
                </c:rich>
              </c:tx>
              <c:showLegendKey val="0"/>
              <c:showVal val="1"/>
              <c:showCatName val="0"/>
              <c:showSerName val="0"/>
              <c:showPercent val="0"/>
              <c:showBubbleSize val="0"/>
            </c:dLbl>
            <c:dLbl>
              <c:idx val="41"/>
              <c:layout/>
              <c:tx>
                <c:rich>
                  <a:bodyPr/>
                  <a:lstStyle/>
                  <a:p>
                    <a:r>
                      <a:rPr lang="en-GB">
                        <a:solidFill>
                          <a:srgbClr val="FFFFFF"/>
                        </a:solidFill>
                      </a:rPr>
                      <a:t>Yohan Cabaye</a:t>
                    </a:r>
                    <a:endParaRPr lang="en-GB"/>
                  </a:p>
                </c:rich>
              </c:tx>
              <c:showLegendKey val="0"/>
              <c:showVal val="1"/>
              <c:showCatName val="0"/>
              <c:showSerName val="0"/>
              <c:showPercent val="0"/>
              <c:showBubbleSize val="0"/>
            </c:dLbl>
            <c:dLbl>
              <c:idx val="42"/>
              <c:layout/>
              <c:tx>
                <c:rich>
                  <a:bodyPr/>
                  <a:lstStyle/>
                  <a:p>
                    <a:r>
                      <a:rPr lang="en-GB">
                        <a:solidFill>
                          <a:srgbClr val="FFFFFF"/>
                        </a:solidFill>
                      </a:rPr>
                      <a:t>Zoltán Gera</a:t>
                    </a:r>
                    <a:endParaRPr lang="en-GB"/>
                  </a:p>
                </c:rich>
              </c:tx>
              <c:showLegendKey val="0"/>
              <c:showVal val="1"/>
              <c:showCatName val="0"/>
              <c:showSerName val="0"/>
              <c:showPercent val="0"/>
              <c:showBubbleSize val="0"/>
            </c:dLbl>
            <c:txPr>
              <a:bodyPr/>
              <a:lstStyle/>
              <a:p>
                <a:pPr>
                  <a:defRPr>
                    <a:solidFill>
                      <a:srgbClr val="FFFFFF"/>
                    </a:solidFill>
                  </a:defRPr>
                </a:pPr>
                <a:endParaRPr lang="en-US"/>
              </a:p>
            </c:txPr>
            <c:showLegendKey val="0"/>
            <c:showVal val="0"/>
            <c:showCatName val="0"/>
            <c:showSerName val="0"/>
            <c:showPercent val="0"/>
            <c:showBubbleSize val="0"/>
          </c:dLbls>
          <c:trendline>
            <c:trendlineType val="linear"/>
            <c:dispRSqr val="1"/>
            <c:dispEq val="1"/>
            <c:trendlineLbl>
              <c:layout>
                <c:manualLayout>
                  <c:x val="0.0732744971664435"/>
                  <c:y val="-0.0515658669820985"/>
                </c:manualLayout>
              </c:layout>
              <c:numFmt formatCode="General" sourceLinked="0"/>
              <c:txPr>
                <a:bodyPr/>
                <a:lstStyle/>
                <a:p>
                  <a:pPr>
                    <a:defRPr>
                      <a:solidFill>
                        <a:srgbClr val="FFFFFF"/>
                      </a:solidFill>
                    </a:defRPr>
                  </a:pPr>
                  <a:endParaRPr lang="en-US"/>
                </a:p>
              </c:txPr>
            </c:trendlineLbl>
          </c:trendline>
          <c:xVal>
            <c:numRef>
              <c:f>'[Possesson_performance_score.xlsx]M tab'!$C$2:$C$44</c:f>
              <c:numCache>
                <c:formatCode>General</c:formatCode>
                <c:ptCount val="43"/>
                <c:pt idx="0">
                  <c:v>3.248E6</c:v>
                </c:pt>
                <c:pt idx="1">
                  <c:v>3.04E6</c:v>
                </c:pt>
                <c:pt idx="2">
                  <c:v>1.204E7</c:v>
                </c:pt>
                <c:pt idx="3">
                  <c:v>2.396E6</c:v>
                </c:pt>
                <c:pt idx="4">
                  <c:v>2.208E7</c:v>
                </c:pt>
                <c:pt idx="5">
                  <c:v>624000.0</c:v>
                </c:pt>
                <c:pt idx="6">
                  <c:v>1.2884E7</c:v>
                </c:pt>
                <c:pt idx="7">
                  <c:v>1.0512E7</c:v>
                </c:pt>
                <c:pt idx="8">
                  <c:v>2.28E6</c:v>
                </c:pt>
                <c:pt idx="9">
                  <c:v>7.628E6</c:v>
                </c:pt>
                <c:pt idx="10">
                  <c:v>884000.0</c:v>
                </c:pt>
                <c:pt idx="11">
                  <c:v>1.828E6</c:v>
                </c:pt>
                <c:pt idx="12">
                  <c:v>520000.0</c:v>
                </c:pt>
                <c:pt idx="13">
                  <c:v>1.56E6</c:v>
                </c:pt>
                <c:pt idx="14">
                  <c:v>1.224E6</c:v>
                </c:pt>
                <c:pt idx="15">
                  <c:v>1.964E6</c:v>
                </c:pt>
                <c:pt idx="16">
                  <c:v>5.124E6</c:v>
                </c:pt>
                <c:pt idx="17">
                  <c:v>1.132E6</c:v>
                </c:pt>
                <c:pt idx="18">
                  <c:v>6.56E6</c:v>
                </c:pt>
                <c:pt idx="19">
                  <c:v>4.526E6</c:v>
                </c:pt>
                <c:pt idx="20">
                  <c:v>3.64E6</c:v>
                </c:pt>
                <c:pt idx="21">
                  <c:v>1.228E6</c:v>
                </c:pt>
                <c:pt idx="22">
                  <c:v>1.896E7</c:v>
                </c:pt>
                <c:pt idx="23">
                  <c:v>182000.0</c:v>
                </c:pt>
                <c:pt idx="24">
                  <c:v>1.42E7</c:v>
                </c:pt>
                <c:pt idx="25">
                  <c:v>2.34E6</c:v>
                </c:pt>
                <c:pt idx="26">
                  <c:v>5.18E6</c:v>
                </c:pt>
                <c:pt idx="27">
                  <c:v>4.416E6</c:v>
                </c:pt>
                <c:pt idx="28">
                  <c:v>1.56E6</c:v>
                </c:pt>
                <c:pt idx="29">
                  <c:v>2.936E6</c:v>
                </c:pt>
                <c:pt idx="30">
                  <c:v>1.5104E7</c:v>
                </c:pt>
                <c:pt idx="31">
                  <c:v>3.252E7</c:v>
                </c:pt>
                <c:pt idx="32">
                  <c:v>8.576E6</c:v>
                </c:pt>
                <c:pt idx="33">
                  <c:v>1.82E6</c:v>
                </c:pt>
                <c:pt idx="34">
                  <c:v>1.65E6</c:v>
                </c:pt>
                <c:pt idx="35">
                  <c:v>6.82E6</c:v>
                </c:pt>
                <c:pt idx="36">
                  <c:v>4.6E6</c:v>
                </c:pt>
                <c:pt idx="37">
                  <c:v>2.4224E7</c:v>
                </c:pt>
                <c:pt idx="38">
                  <c:v>2.6E6</c:v>
                </c:pt>
                <c:pt idx="39">
                  <c:v>3.536E6</c:v>
                </c:pt>
                <c:pt idx="40">
                  <c:v>1.008E7</c:v>
                </c:pt>
                <c:pt idx="41">
                  <c:v>5.882E6</c:v>
                </c:pt>
                <c:pt idx="42">
                  <c:v>1.3E6</c:v>
                </c:pt>
              </c:numCache>
            </c:numRef>
          </c:xVal>
          <c:yVal>
            <c:numRef>
              <c:f>'[Possesson_performance_score.xlsx]M tab'!$D$2:$D$44</c:f>
              <c:numCache>
                <c:formatCode>General</c:formatCode>
                <c:ptCount val="43"/>
                <c:pt idx="0">
                  <c:v>5099.86182640372</c:v>
                </c:pt>
                <c:pt idx="1">
                  <c:v>4232.45064461337</c:v>
                </c:pt>
                <c:pt idx="2">
                  <c:v>17328.727691422</c:v>
                </c:pt>
                <c:pt idx="3">
                  <c:v>3395.499121365002</c:v>
                </c:pt>
                <c:pt idx="4">
                  <c:v>29151.9784528855</c:v>
                </c:pt>
                <c:pt idx="5">
                  <c:v>749.3875198155336</c:v>
                </c:pt>
                <c:pt idx="6">
                  <c:v>35020.3859744496</c:v>
                </c:pt>
                <c:pt idx="7">
                  <c:v>11822.79306738047</c:v>
                </c:pt>
                <c:pt idx="8">
                  <c:v>5550.82166768107</c:v>
                </c:pt>
                <c:pt idx="9">
                  <c:v>10260.825116692</c:v>
                </c:pt>
                <c:pt idx="10">
                  <c:v>1335.40794900071</c:v>
                </c:pt>
                <c:pt idx="11">
                  <c:v>2081.743745088884</c:v>
                </c:pt>
                <c:pt idx="12">
                  <c:v>540.9735443130156</c:v>
                </c:pt>
                <c:pt idx="13">
                  <c:v>1718.799925077952</c:v>
                </c:pt>
                <c:pt idx="14">
                  <c:v>1660.854580240715</c:v>
                </c:pt>
                <c:pt idx="15">
                  <c:v>4165.16446461519</c:v>
                </c:pt>
                <c:pt idx="16">
                  <c:v>9674.49588399666</c:v>
                </c:pt>
                <c:pt idx="17">
                  <c:v>3366.14231764251</c:v>
                </c:pt>
                <c:pt idx="18">
                  <c:v>7224.19223399335</c:v>
                </c:pt>
                <c:pt idx="19">
                  <c:v>6556.094734554935</c:v>
                </c:pt>
                <c:pt idx="20">
                  <c:v>6392.469530399353</c:v>
                </c:pt>
                <c:pt idx="21">
                  <c:v>1500.305436774588</c:v>
                </c:pt>
                <c:pt idx="22">
                  <c:v>19087.50453026215</c:v>
                </c:pt>
                <c:pt idx="23">
                  <c:v>341.4506022288094</c:v>
                </c:pt>
                <c:pt idx="24">
                  <c:v>8382.081235353493</c:v>
                </c:pt>
                <c:pt idx="25">
                  <c:v>2535.32114067782</c:v>
                </c:pt>
                <c:pt idx="26">
                  <c:v>5226.146876923231</c:v>
                </c:pt>
                <c:pt idx="27">
                  <c:v>6860.65841191915</c:v>
                </c:pt>
                <c:pt idx="28">
                  <c:v>1204.89372219476</c:v>
                </c:pt>
                <c:pt idx="29">
                  <c:v>3875.549454175852</c:v>
                </c:pt>
                <c:pt idx="30">
                  <c:v>14957.26918925342</c:v>
                </c:pt>
                <c:pt idx="31">
                  <c:v>27126.4482870799</c:v>
                </c:pt>
                <c:pt idx="32">
                  <c:v>6695.449186880793</c:v>
                </c:pt>
                <c:pt idx="33">
                  <c:v>3203.717720783678</c:v>
                </c:pt>
                <c:pt idx="34">
                  <c:v>2202.025863794689</c:v>
                </c:pt>
                <c:pt idx="35">
                  <c:v>22383.40608487315</c:v>
                </c:pt>
                <c:pt idx="36">
                  <c:v>6912.096168294515</c:v>
                </c:pt>
                <c:pt idx="37">
                  <c:v>23495.40741602894</c:v>
                </c:pt>
                <c:pt idx="38">
                  <c:v>3559.303471689848</c:v>
                </c:pt>
                <c:pt idx="39">
                  <c:v>7031.079119524368</c:v>
                </c:pt>
                <c:pt idx="40">
                  <c:v>13019.89150090416</c:v>
                </c:pt>
                <c:pt idx="41">
                  <c:v>7634.69750658723</c:v>
                </c:pt>
                <c:pt idx="42">
                  <c:v>1882.203046273238</c:v>
                </c:pt>
              </c:numCache>
            </c:numRef>
          </c:yVal>
          <c:smooth val="0"/>
        </c:ser>
        <c:dLbls>
          <c:showLegendKey val="0"/>
          <c:showVal val="0"/>
          <c:showCatName val="0"/>
          <c:showSerName val="0"/>
          <c:showPercent val="0"/>
          <c:showBubbleSize val="0"/>
        </c:dLbls>
        <c:axId val="-2090553096"/>
        <c:axId val="-2090550024"/>
      </c:scatterChart>
      <c:valAx>
        <c:axId val="-2090553096"/>
        <c:scaling>
          <c:orientation val="minMax"/>
        </c:scaling>
        <c:delete val="0"/>
        <c:axPos val="b"/>
        <c:numFmt formatCode="General" sourceLinked="1"/>
        <c:majorTickMark val="out"/>
        <c:minorTickMark val="none"/>
        <c:tickLblPos val="nextTo"/>
        <c:txPr>
          <a:bodyPr/>
          <a:lstStyle/>
          <a:p>
            <a:pPr>
              <a:defRPr>
                <a:solidFill>
                  <a:srgbClr val="FFFFFF"/>
                </a:solidFill>
              </a:defRPr>
            </a:pPr>
            <a:endParaRPr lang="en-US"/>
          </a:p>
        </c:txPr>
        <c:crossAx val="-2090550024"/>
        <c:crosses val="autoZero"/>
        <c:crossBetween val="midCat"/>
      </c:valAx>
      <c:valAx>
        <c:axId val="-2090550024"/>
        <c:scaling>
          <c:orientation val="minMax"/>
        </c:scaling>
        <c:delete val="0"/>
        <c:axPos val="l"/>
        <c:majorGridlines/>
        <c:numFmt formatCode="General" sourceLinked="1"/>
        <c:majorTickMark val="out"/>
        <c:minorTickMark val="none"/>
        <c:tickLblPos val="nextTo"/>
        <c:txPr>
          <a:bodyPr/>
          <a:lstStyle/>
          <a:p>
            <a:pPr>
              <a:defRPr>
                <a:solidFill>
                  <a:srgbClr val="FFFFFF"/>
                </a:solidFill>
              </a:defRPr>
            </a:pPr>
            <a:endParaRPr lang="en-US"/>
          </a:p>
        </c:txPr>
        <c:crossAx val="-209055309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Sheet2!$E$5</c:f>
              <c:strCache>
                <c:ptCount val="1"/>
                <c:pt idx="0">
                  <c:v>R2</c:v>
                </c:pt>
              </c:strCache>
            </c:strRef>
          </c:tx>
          <c:invertIfNegative val="0"/>
          <c:cat>
            <c:strRef>
              <c:f>Sheet2!$D$6:$D$9</c:f>
              <c:strCache>
                <c:ptCount val="4"/>
                <c:pt idx="0">
                  <c:v>Under 24</c:v>
                </c:pt>
                <c:pt idx="1">
                  <c:v>24-27</c:v>
                </c:pt>
                <c:pt idx="2">
                  <c:v>28-31</c:v>
                </c:pt>
                <c:pt idx="3">
                  <c:v>31+</c:v>
                </c:pt>
              </c:strCache>
            </c:strRef>
          </c:cat>
          <c:val>
            <c:numRef>
              <c:f>Sheet2!$E$6:$E$9</c:f>
              <c:numCache>
                <c:formatCode>General</c:formatCode>
                <c:ptCount val="4"/>
                <c:pt idx="0">
                  <c:v>0.31</c:v>
                </c:pt>
                <c:pt idx="1">
                  <c:v>0.43</c:v>
                </c:pt>
                <c:pt idx="2">
                  <c:v>0.4</c:v>
                </c:pt>
                <c:pt idx="3">
                  <c:v>0.79</c:v>
                </c:pt>
              </c:numCache>
            </c:numRef>
          </c:val>
        </c:ser>
        <c:dLbls>
          <c:showLegendKey val="0"/>
          <c:showVal val="0"/>
          <c:showCatName val="0"/>
          <c:showSerName val="0"/>
          <c:showPercent val="0"/>
          <c:showBubbleSize val="0"/>
        </c:dLbls>
        <c:gapWidth val="150"/>
        <c:shape val="box"/>
        <c:axId val="-2091779560"/>
        <c:axId val="-2091755048"/>
        <c:axId val="0"/>
      </c:bar3DChart>
      <c:catAx>
        <c:axId val="-2091779560"/>
        <c:scaling>
          <c:orientation val="minMax"/>
        </c:scaling>
        <c:delete val="0"/>
        <c:axPos val="b"/>
        <c:majorTickMark val="out"/>
        <c:minorTickMark val="none"/>
        <c:tickLblPos val="nextTo"/>
        <c:crossAx val="-2091755048"/>
        <c:crosses val="autoZero"/>
        <c:auto val="1"/>
        <c:lblAlgn val="ctr"/>
        <c:lblOffset val="100"/>
        <c:noMultiLvlLbl val="0"/>
      </c:catAx>
      <c:valAx>
        <c:axId val="-2091755048"/>
        <c:scaling>
          <c:orientation val="minMax"/>
        </c:scaling>
        <c:delete val="0"/>
        <c:axPos val="l"/>
        <c:majorGridlines/>
        <c:numFmt formatCode="General" sourceLinked="1"/>
        <c:majorTickMark val="out"/>
        <c:minorTickMark val="none"/>
        <c:tickLblPos val="nextTo"/>
        <c:crossAx val="-2091779560"/>
        <c:crosses val="autoZero"/>
        <c:crossBetween val="between"/>
      </c:valAx>
    </c:plotArea>
    <c:legend>
      <c:legendPos val="r"/>
      <c:layout/>
      <c:overlay val="0"/>
    </c:legend>
    <c:plotVisOnly val="1"/>
    <c:dispBlanksAs val="gap"/>
    <c:showDLblsOverMax val="0"/>
  </c:chart>
  <c:txPr>
    <a:bodyPr/>
    <a:lstStyle/>
    <a:p>
      <a:pPr>
        <a:defRPr>
          <a:solidFill>
            <a:srgbClr val="000000"/>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Sheet2!$F$25</c:f>
              <c:strCache>
                <c:ptCount val="1"/>
                <c:pt idx="0">
                  <c:v>R2</c:v>
                </c:pt>
              </c:strCache>
            </c:strRef>
          </c:tx>
          <c:invertIfNegative val="0"/>
          <c:cat>
            <c:strRef>
              <c:f>Sheet2!$E$26:$E$30</c:f>
              <c:strCache>
                <c:ptCount val="5"/>
                <c:pt idx="0">
                  <c:v>167-174</c:v>
                </c:pt>
                <c:pt idx="1">
                  <c:v>175-180</c:v>
                </c:pt>
                <c:pt idx="2">
                  <c:v>181-185</c:v>
                </c:pt>
                <c:pt idx="3">
                  <c:v>186-190</c:v>
                </c:pt>
                <c:pt idx="4">
                  <c:v>191+</c:v>
                </c:pt>
              </c:strCache>
            </c:strRef>
          </c:cat>
          <c:val>
            <c:numRef>
              <c:f>Sheet2!$F$26:$F$30</c:f>
              <c:numCache>
                <c:formatCode>General</c:formatCode>
                <c:ptCount val="5"/>
                <c:pt idx="0">
                  <c:v>0.43</c:v>
                </c:pt>
                <c:pt idx="1">
                  <c:v>0.78</c:v>
                </c:pt>
                <c:pt idx="2">
                  <c:v>0.47</c:v>
                </c:pt>
                <c:pt idx="3">
                  <c:v>0.42</c:v>
                </c:pt>
                <c:pt idx="4">
                  <c:v>0.33</c:v>
                </c:pt>
              </c:numCache>
            </c:numRef>
          </c:val>
        </c:ser>
        <c:dLbls>
          <c:showLegendKey val="0"/>
          <c:showVal val="0"/>
          <c:showCatName val="0"/>
          <c:showSerName val="0"/>
          <c:showPercent val="0"/>
          <c:showBubbleSize val="0"/>
        </c:dLbls>
        <c:gapWidth val="150"/>
        <c:shape val="box"/>
        <c:axId val="-2091083528"/>
        <c:axId val="-2091080920"/>
        <c:axId val="0"/>
      </c:bar3DChart>
      <c:catAx>
        <c:axId val="-2091083528"/>
        <c:scaling>
          <c:orientation val="minMax"/>
        </c:scaling>
        <c:delete val="0"/>
        <c:axPos val="b"/>
        <c:majorTickMark val="out"/>
        <c:minorTickMark val="none"/>
        <c:tickLblPos val="nextTo"/>
        <c:crossAx val="-2091080920"/>
        <c:crosses val="autoZero"/>
        <c:auto val="1"/>
        <c:lblAlgn val="ctr"/>
        <c:lblOffset val="100"/>
        <c:noMultiLvlLbl val="0"/>
      </c:catAx>
      <c:valAx>
        <c:axId val="-2091080920"/>
        <c:scaling>
          <c:orientation val="minMax"/>
        </c:scaling>
        <c:delete val="0"/>
        <c:axPos val="l"/>
        <c:majorGridlines/>
        <c:numFmt formatCode="General" sourceLinked="1"/>
        <c:majorTickMark val="out"/>
        <c:minorTickMark val="none"/>
        <c:tickLblPos val="nextTo"/>
        <c:crossAx val="-2091083528"/>
        <c:crosses val="autoZero"/>
        <c:crossBetween val="between"/>
      </c:valAx>
    </c:plotArea>
    <c:legend>
      <c:legendPos val="r"/>
      <c:layout/>
      <c:overlay val="0"/>
    </c:legend>
    <c:plotVisOnly val="1"/>
    <c:dispBlanksAs val="gap"/>
    <c:showDLblsOverMax val="0"/>
  </c:chart>
  <c:txPr>
    <a:bodyPr/>
    <a:lstStyle/>
    <a:p>
      <a:pPr>
        <a:defRPr>
          <a:solidFill>
            <a:srgbClr val="000000"/>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Premier League Performance</a:t>
            </a:r>
            <a:r>
              <a:rPr lang="en-US" baseline="0" dirty="0" smtClean="0"/>
              <a:t> </a:t>
            </a:r>
            <a:r>
              <a:rPr lang="en-US" baseline="0" dirty="0"/>
              <a:t>Score v Wages (Team, 2011/2012 Season) </a:t>
            </a:r>
            <a:endParaRPr lang="en-US" dirty="0"/>
          </a:p>
        </c:rich>
      </c:tx>
      <c:layout>
        <c:manualLayout>
          <c:xMode val="edge"/>
          <c:yMode val="edge"/>
          <c:x val="0.140365882728589"/>
          <c:y val="0.0"/>
        </c:manualLayout>
      </c:layout>
      <c:overlay val="0"/>
    </c:title>
    <c:autoTitleDeleted val="0"/>
    <c:plotArea>
      <c:layout/>
      <c:scatterChart>
        <c:scatterStyle val="lineMarker"/>
        <c:varyColors val="0"/>
        <c:ser>
          <c:idx val="0"/>
          <c:order val="0"/>
          <c:tx>
            <c:strRef>
              <c:f>'PS v Wages 12'!$C$1</c:f>
              <c:strCache>
                <c:ptCount val="1"/>
                <c:pt idx="0">
                  <c:v>Wage Bill, £m (2011-12)</c:v>
                </c:pt>
              </c:strCache>
            </c:strRef>
          </c:tx>
          <c:spPr>
            <a:ln w="47625">
              <a:noFill/>
            </a:ln>
          </c:spPr>
          <c:dLbls>
            <c:dLbl>
              <c:idx val="0"/>
              <c:layout/>
              <c:tx>
                <c:strRef>
                  <c:f>'PS v Wages 12'!$A$2</c:f>
                  <c:strCache>
                    <c:ptCount val="1"/>
                    <c:pt idx="0">
                      <c:v>Swansea</c:v>
                    </c:pt>
                  </c:strCache>
                </c:strRef>
              </c:tx>
              <c:dLblPos val="t"/>
              <c:showLegendKey val="0"/>
              <c:showVal val="1"/>
              <c:showCatName val="0"/>
              <c:showSerName val="0"/>
              <c:showPercent val="0"/>
              <c:showBubbleSize val="0"/>
            </c:dLbl>
            <c:dLbl>
              <c:idx val="1"/>
              <c:layout>
                <c:manualLayout>
                  <c:x val="-0.0270998683304123"/>
                  <c:y val="0.0187110187110186"/>
                </c:manualLayout>
              </c:layout>
              <c:tx>
                <c:strRef>
                  <c:f>'PS v Wages 12'!$A$3</c:f>
                  <c:strCache>
                    <c:ptCount val="1"/>
                    <c:pt idx="0">
                      <c:v>Wigan</c:v>
                    </c:pt>
                  </c:strCache>
                </c:strRef>
              </c:tx>
              <c:dLblPos val="r"/>
              <c:showLegendKey val="0"/>
              <c:showVal val="1"/>
              <c:showCatName val="0"/>
              <c:showSerName val="0"/>
              <c:showPercent val="0"/>
              <c:showBubbleSize val="0"/>
            </c:dLbl>
            <c:dLbl>
              <c:idx val="2"/>
              <c:layout/>
              <c:tx>
                <c:strRef>
                  <c:f>'PS v Wages 12'!$A$4</c:f>
                  <c:strCache>
                    <c:ptCount val="1"/>
                    <c:pt idx="0">
                      <c:v>Fulham</c:v>
                    </c:pt>
                  </c:strCache>
                </c:strRef>
              </c:tx>
              <c:dLblPos val="t"/>
              <c:showLegendKey val="0"/>
              <c:showVal val="1"/>
              <c:showCatName val="0"/>
              <c:showSerName val="0"/>
              <c:showPercent val="0"/>
              <c:showBubbleSize val="0"/>
            </c:dLbl>
            <c:dLbl>
              <c:idx val="3"/>
              <c:layout/>
              <c:tx>
                <c:strRef>
                  <c:f>'PS v Wages 12'!$A$5</c:f>
                  <c:strCache>
                    <c:ptCount val="1"/>
                    <c:pt idx="0">
                      <c:v>Spurs</c:v>
                    </c:pt>
                  </c:strCache>
                </c:strRef>
              </c:tx>
              <c:dLblPos val="t"/>
              <c:showLegendKey val="0"/>
              <c:showVal val="1"/>
              <c:showCatName val="0"/>
              <c:showSerName val="0"/>
              <c:showPercent val="0"/>
              <c:showBubbleSize val="0"/>
            </c:dLbl>
            <c:dLbl>
              <c:idx val="4"/>
              <c:layout>
                <c:manualLayout>
                  <c:x val="-0.0314884767311063"/>
                  <c:y val="-0.0207900207900207"/>
                </c:manualLayout>
              </c:layout>
              <c:tx>
                <c:strRef>
                  <c:f>'PS v Wages 12'!$A$6</c:f>
                  <c:strCache>
                    <c:ptCount val="1"/>
                    <c:pt idx="0">
                      <c:v>Wolves</c:v>
                    </c:pt>
                  </c:strCache>
                </c:strRef>
              </c:tx>
              <c:dLblPos val="r"/>
              <c:showLegendKey val="0"/>
              <c:showVal val="1"/>
              <c:showCatName val="0"/>
              <c:showSerName val="0"/>
              <c:showPercent val="0"/>
              <c:showBubbleSize val="0"/>
            </c:dLbl>
            <c:dLbl>
              <c:idx val="5"/>
              <c:layout>
                <c:manualLayout>
                  <c:x val="-0.00996677740863787"/>
                  <c:y val="0.0"/>
                </c:manualLayout>
              </c:layout>
              <c:tx>
                <c:strRef>
                  <c:f>'PS v Wages 12'!$A$7</c:f>
                  <c:strCache>
                    <c:ptCount val="1"/>
                    <c:pt idx="0">
                      <c:v>WBA</c:v>
                    </c:pt>
                  </c:strCache>
                </c:strRef>
              </c:tx>
              <c:dLblPos val="r"/>
              <c:showLegendKey val="0"/>
              <c:showVal val="1"/>
              <c:showCatName val="0"/>
              <c:showSerName val="0"/>
              <c:showPercent val="0"/>
              <c:showBubbleSize val="0"/>
            </c:dLbl>
            <c:dLbl>
              <c:idx val="6"/>
              <c:layout>
                <c:manualLayout>
                  <c:x val="-0.0338541693916167"/>
                  <c:y val="0.0187110187110187"/>
                </c:manualLayout>
              </c:layout>
              <c:tx>
                <c:strRef>
                  <c:f>'PS v Wages 12'!$A$8</c:f>
                  <c:strCache>
                    <c:ptCount val="1"/>
                    <c:pt idx="0">
                      <c:v>Norwich</c:v>
                    </c:pt>
                  </c:strCache>
                </c:strRef>
              </c:tx>
              <c:dLblPos val="r"/>
              <c:showLegendKey val="0"/>
              <c:showVal val="1"/>
              <c:showCatName val="0"/>
              <c:showSerName val="0"/>
              <c:showPercent val="0"/>
              <c:showBubbleSize val="0"/>
            </c:dLbl>
            <c:dLbl>
              <c:idx val="7"/>
              <c:layout>
                <c:manualLayout>
                  <c:x val="-0.00926814380760544"/>
                  <c:y val="7.6229195623904E-17"/>
                </c:manualLayout>
              </c:layout>
              <c:tx>
                <c:strRef>
                  <c:f>'PS v Wages 12'!$A$9</c:f>
                  <c:strCache>
                    <c:ptCount val="1"/>
                    <c:pt idx="0">
                      <c:v>Everton</c:v>
                    </c:pt>
                  </c:strCache>
                </c:strRef>
              </c:tx>
              <c:dLblPos val="r"/>
              <c:showLegendKey val="0"/>
              <c:showVal val="1"/>
              <c:showCatName val="0"/>
              <c:showSerName val="0"/>
              <c:showPercent val="0"/>
              <c:showBubbleSize val="0"/>
            </c:dLbl>
            <c:dLbl>
              <c:idx val="8"/>
              <c:layout>
                <c:manualLayout>
                  <c:x val="-0.0360625561339717"/>
                  <c:y val="-0.0187110187110188"/>
                </c:manualLayout>
              </c:layout>
              <c:tx>
                <c:strRef>
                  <c:f>'PS v Wages 12'!$A$10</c:f>
                  <c:strCache>
                    <c:ptCount val="1"/>
                    <c:pt idx="0">
                      <c:v>Newcastle</c:v>
                    </c:pt>
                  </c:strCache>
                </c:strRef>
              </c:tx>
              <c:dLblPos val="r"/>
              <c:showLegendKey val="0"/>
              <c:showVal val="1"/>
              <c:showCatName val="0"/>
              <c:showSerName val="0"/>
              <c:showPercent val="0"/>
              <c:showBubbleSize val="0"/>
            </c:dLbl>
            <c:dLbl>
              <c:idx val="9"/>
              <c:layout/>
              <c:tx>
                <c:strRef>
                  <c:f>'PS v Wages 12'!$A$11</c:f>
                  <c:strCache>
                    <c:ptCount val="1"/>
                    <c:pt idx="0">
                      <c:v>Arsenal</c:v>
                    </c:pt>
                  </c:strCache>
                </c:strRef>
              </c:tx>
              <c:dLblPos val="t"/>
              <c:showLegendKey val="0"/>
              <c:showVal val="1"/>
              <c:showCatName val="0"/>
              <c:showSerName val="0"/>
              <c:showPercent val="0"/>
              <c:showBubbleSize val="0"/>
            </c:dLbl>
            <c:dLbl>
              <c:idx val="10"/>
              <c:layout/>
              <c:tx>
                <c:strRef>
                  <c:f>'PS v Wages 12'!$A$12</c:f>
                  <c:strCache>
                    <c:ptCount val="1"/>
                    <c:pt idx="0">
                      <c:v>Man Utd</c:v>
                    </c:pt>
                  </c:strCache>
                </c:strRef>
              </c:tx>
              <c:dLblPos val="t"/>
              <c:showLegendKey val="0"/>
              <c:showVal val="1"/>
              <c:showCatName val="0"/>
              <c:showSerName val="0"/>
              <c:showPercent val="0"/>
              <c:showBubbleSize val="0"/>
            </c:dLbl>
            <c:dLbl>
              <c:idx val="11"/>
              <c:layout/>
              <c:tx>
                <c:strRef>
                  <c:f>'PS v Wages 12'!$A$13</c:f>
                  <c:strCache>
                    <c:ptCount val="1"/>
                    <c:pt idx="0">
                      <c:v>Liverpool</c:v>
                    </c:pt>
                  </c:strCache>
                </c:strRef>
              </c:tx>
              <c:dLblPos val="t"/>
              <c:showLegendKey val="0"/>
              <c:showVal val="1"/>
              <c:showCatName val="0"/>
              <c:showSerName val="0"/>
              <c:showPercent val="0"/>
              <c:showBubbleSize val="0"/>
            </c:dLbl>
            <c:dLbl>
              <c:idx val="12"/>
              <c:layout>
                <c:manualLayout>
                  <c:x val="-0.0205493499359092"/>
                  <c:y val="0.0207900207900208"/>
                </c:manualLayout>
              </c:layout>
              <c:tx>
                <c:strRef>
                  <c:f>'PS v Wages 12'!$A$14</c:f>
                  <c:strCache>
                    <c:ptCount val="1"/>
                    <c:pt idx="0">
                      <c:v>QPR</c:v>
                    </c:pt>
                  </c:strCache>
                </c:strRef>
              </c:tx>
              <c:dLblPos val="r"/>
              <c:showLegendKey val="0"/>
              <c:showVal val="1"/>
              <c:showCatName val="0"/>
              <c:showSerName val="0"/>
              <c:showPercent val="0"/>
              <c:showBubbleSize val="0"/>
            </c:dLbl>
            <c:dLbl>
              <c:idx val="13"/>
              <c:layout>
                <c:manualLayout>
                  <c:x val="-0.0297650003051944"/>
                  <c:y val="-0.0187111824119698"/>
                </c:manualLayout>
              </c:layout>
              <c:tx>
                <c:strRef>
                  <c:f>'PS v Wages 12'!$A$15</c:f>
                  <c:strCache>
                    <c:ptCount val="1"/>
                    <c:pt idx="0">
                      <c:v>Sun'land</c:v>
                    </c:pt>
                  </c:strCache>
                </c:strRef>
              </c:tx>
              <c:dLblPos val="r"/>
              <c:showLegendKey val="0"/>
              <c:showVal val="1"/>
              <c:showCatName val="0"/>
              <c:showSerName val="0"/>
              <c:showPercent val="0"/>
              <c:showBubbleSize val="0"/>
            </c:dLbl>
            <c:dLbl>
              <c:idx val="14"/>
              <c:layout>
                <c:manualLayout>
                  <c:x val="-0.0309481954290597"/>
                  <c:y val="-0.0207900207900208"/>
                </c:manualLayout>
              </c:layout>
              <c:tx>
                <c:strRef>
                  <c:f>'PS v Wages 12'!$A$16</c:f>
                  <c:strCache>
                    <c:ptCount val="1"/>
                    <c:pt idx="0">
                      <c:v>Bolton</c:v>
                    </c:pt>
                  </c:strCache>
                </c:strRef>
              </c:tx>
              <c:dLblPos val="r"/>
              <c:showLegendKey val="0"/>
              <c:showVal val="1"/>
              <c:showCatName val="0"/>
              <c:showSerName val="0"/>
              <c:showPercent val="0"/>
              <c:showBubbleSize val="0"/>
            </c:dLbl>
            <c:dLbl>
              <c:idx val="15"/>
              <c:layout/>
              <c:tx>
                <c:strRef>
                  <c:f>'PS v Wages 12'!$A$17</c:f>
                  <c:strCache>
                    <c:ptCount val="1"/>
                    <c:pt idx="0">
                      <c:v>Man City</c:v>
                    </c:pt>
                  </c:strCache>
                </c:strRef>
              </c:tx>
              <c:dLblPos val="t"/>
              <c:showLegendKey val="0"/>
              <c:showVal val="1"/>
              <c:showCatName val="0"/>
              <c:showSerName val="0"/>
              <c:showPercent val="0"/>
              <c:showBubbleSize val="0"/>
            </c:dLbl>
            <c:dLbl>
              <c:idx val="16"/>
              <c:layout/>
              <c:tx>
                <c:strRef>
                  <c:f>'PS v Wages 12'!$A$18</c:f>
                  <c:strCache>
                    <c:ptCount val="1"/>
                    <c:pt idx="0">
                      <c:v>Chelsea</c:v>
                    </c:pt>
                  </c:strCache>
                </c:strRef>
              </c:tx>
              <c:dLblPos val="t"/>
              <c:showLegendKey val="0"/>
              <c:showVal val="1"/>
              <c:showCatName val="0"/>
              <c:showSerName val="0"/>
              <c:showPercent val="0"/>
              <c:showBubbleSize val="0"/>
            </c:dLbl>
            <c:dLbl>
              <c:idx val="17"/>
              <c:layout>
                <c:manualLayout>
                  <c:x val="-0.0386065695276462"/>
                  <c:y val="-0.0249480249480249"/>
                </c:manualLayout>
              </c:layout>
              <c:tx>
                <c:strRef>
                  <c:f>'PS v Wages 12'!$A$19</c:f>
                  <c:strCache>
                    <c:ptCount val="1"/>
                    <c:pt idx="0">
                      <c:v>Blackburn</c:v>
                    </c:pt>
                  </c:strCache>
                </c:strRef>
              </c:tx>
              <c:dLblPos val="r"/>
              <c:showLegendKey val="0"/>
              <c:showVal val="1"/>
              <c:showCatName val="0"/>
              <c:showSerName val="0"/>
              <c:showPercent val="0"/>
              <c:showBubbleSize val="0"/>
            </c:dLbl>
            <c:dLbl>
              <c:idx val="18"/>
              <c:layout>
                <c:manualLayout>
                  <c:x val="-0.0377539435477542"/>
                  <c:y val="-0.0207900207900209"/>
                </c:manualLayout>
              </c:layout>
              <c:tx>
                <c:strRef>
                  <c:f>'PS v Wages 12'!$A$20</c:f>
                  <c:strCache>
                    <c:ptCount val="1"/>
                    <c:pt idx="0">
                      <c:v>Aston Villa</c:v>
                    </c:pt>
                  </c:strCache>
                </c:strRef>
              </c:tx>
              <c:dLblPos val="r"/>
              <c:showLegendKey val="0"/>
              <c:showVal val="1"/>
              <c:showCatName val="0"/>
              <c:showSerName val="0"/>
              <c:showPercent val="0"/>
              <c:showBubbleSize val="0"/>
            </c:dLbl>
            <c:dLbl>
              <c:idx val="19"/>
              <c:layout/>
              <c:tx>
                <c:strRef>
                  <c:f>'PS v Wages 12'!$A$21</c:f>
                  <c:strCache>
                    <c:ptCount val="1"/>
                    <c:pt idx="0">
                      <c:v>Stoke</c:v>
                    </c:pt>
                  </c:strCache>
                </c:strRef>
              </c:tx>
              <c:dLblPos val="t"/>
              <c:showLegendKey val="0"/>
              <c:showVal val="1"/>
              <c:showCatName val="0"/>
              <c:showSerName val="0"/>
              <c:showPercent val="0"/>
              <c:showBubbleSize val="0"/>
            </c:dLbl>
            <c:dLblPos val="t"/>
            <c:showLegendKey val="0"/>
            <c:showVal val="1"/>
            <c:showCatName val="0"/>
            <c:showSerName val="0"/>
            <c:showPercent val="0"/>
            <c:showBubbleSize val="0"/>
            <c:showLeaderLines val="0"/>
          </c:dLbls>
          <c:trendline>
            <c:trendlineType val="linear"/>
            <c:dispRSqr val="0"/>
            <c:dispEq val="0"/>
          </c:trendline>
          <c:xVal>
            <c:numRef>
              <c:f>'PS v Wages 12'!$B$2:$B$21</c:f>
              <c:numCache>
                <c:formatCode>General</c:formatCode>
                <c:ptCount val="20"/>
                <c:pt idx="0">
                  <c:v>13772.97</c:v>
                </c:pt>
                <c:pt idx="1">
                  <c:v>7714.01</c:v>
                </c:pt>
                <c:pt idx="2">
                  <c:v>11895.09</c:v>
                </c:pt>
                <c:pt idx="3">
                  <c:v>16783.2</c:v>
                </c:pt>
                <c:pt idx="4">
                  <c:v>6284.39</c:v>
                </c:pt>
                <c:pt idx="5">
                  <c:v>7968.42</c:v>
                </c:pt>
                <c:pt idx="6">
                  <c:v>5722.23</c:v>
                </c:pt>
                <c:pt idx="7">
                  <c:v>8145.13</c:v>
                </c:pt>
                <c:pt idx="8">
                  <c:v>7604.87</c:v>
                </c:pt>
                <c:pt idx="9">
                  <c:v>16333.46</c:v>
                </c:pt>
                <c:pt idx="10">
                  <c:v>17928.82</c:v>
                </c:pt>
                <c:pt idx="11">
                  <c:v>12279.94</c:v>
                </c:pt>
                <c:pt idx="12">
                  <c:v>5801.31</c:v>
                </c:pt>
                <c:pt idx="13">
                  <c:v>6228.69</c:v>
                </c:pt>
                <c:pt idx="14">
                  <c:v>5286.73</c:v>
                </c:pt>
                <c:pt idx="15">
                  <c:v>19388.07</c:v>
                </c:pt>
                <c:pt idx="16">
                  <c:v>14505.94</c:v>
                </c:pt>
                <c:pt idx="17">
                  <c:v>3989.4</c:v>
                </c:pt>
                <c:pt idx="18">
                  <c:v>5523.08</c:v>
                </c:pt>
                <c:pt idx="19">
                  <c:v>1467.82</c:v>
                </c:pt>
              </c:numCache>
            </c:numRef>
          </c:xVal>
          <c:yVal>
            <c:numRef>
              <c:f>'PS v Wages 12'!$C$2:$C$21</c:f>
              <c:numCache>
                <c:formatCode>General</c:formatCode>
                <c:ptCount val="20"/>
                <c:pt idx="0">
                  <c:v>35.0</c:v>
                </c:pt>
                <c:pt idx="1">
                  <c:v>38.0</c:v>
                </c:pt>
                <c:pt idx="2">
                  <c:v>62.0</c:v>
                </c:pt>
                <c:pt idx="3">
                  <c:v>90.0</c:v>
                </c:pt>
                <c:pt idx="4">
                  <c:v>38.0</c:v>
                </c:pt>
                <c:pt idx="5">
                  <c:v>50.0</c:v>
                </c:pt>
                <c:pt idx="6">
                  <c:v>37.0</c:v>
                </c:pt>
                <c:pt idx="7">
                  <c:v>63.0</c:v>
                </c:pt>
                <c:pt idx="8">
                  <c:v>64.0</c:v>
                </c:pt>
                <c:pt idx="9">
                  <c:v>143.0</c:v>
                </c:pt>
                <c:pt idx="10">
                  <c:v>162.0</c:v>
                </c:pt>
                <c:pt idx="11">
                  <c:v>119.0</c:v>
                </c:pt>
                <c:pt idx="12">
                  <c:v>58.0</c:v>
                </c:pt>
                <c:pt idx="13">
                  <c:v>64.0</c:v>
                </c:pt>
                <c:pt idx="14">
                  <c:v>55.0</c:v>
                </c:pt>
                <c:pt idx="15">
                  <c:v>202.0</c:v>
                </c:pt>
                <c:pt idx="16">
                  <c:v>173.0</c:v>
                </c:pt>
                <c:pt idx="17">
                  <c:v>50.0</c:v>
                </c:pt>
                <c:pt idx="18">
                  <c:v>70.0</c:v>
                </c:pt>
                <c:pt idx="19">
                  <c:v>53.0</c:v>
                </c:pt>
              </c:numCache>
            </c:numRef>
          </c:yVal>
          <c:smooth val="0"/>
        </c:ser>
        <c:dLbls>
          <c:showLegendKey val="0"/>
          <c:showVal val="1"/>
          <c:showCatName val="0"/>
          <c:showSerName val="0"/>
          <c:showPercent val="0"/>
          <c:showBubbleSize val="0"/>
        </c:dLbls>
        <c:axId val="-2124878632"/>
        <c:axId val="-2110163432"/>
      </c:scatterChart>
      <c:valAx>
        <c:axId val="-2124878632"/>
        <c:scaling>
          <c:orientation val="minMax"/>
          <c:max val="20000.0"/>
        </c:scaling>
        <c:delete val="0"/>
        <c:axPos val="b"/>
        <c:title>
          <c:tx>
            <c:rich>
              <a:bodyPr/>
              <a:lstStyle/>
              <a:p>
                <a:pPr>
                  <a:defRPr/>
                </a:pPr>
                <a:r>
                  <a:rPr lang="en-US"/>
                  <a:t>Team Season Performance</a:t>
                </a:r>
                <a:r>
                  <a:rPr lang="en-US" baseline="0"/>
                  <a:t> Score</a:t>
                </a:r>
                <a:endParaRPr lang="en-US"/>
              </a:p>
            </c:rich>
          </c:tx>
          <c:layout/>
          <c:overlay val="0"/>
        </c:title>
        <c:numFmt formatCode="General" sourceLinked="1"/>
        <c:majorTickMark val="out"/>
        <c:minorTickMark val="none"/>
        <c:tickLblPos val="nextTo"/>
        <c:crossAx val="-2110163432"/>
        <c:crosses val="autoZero"/>
        <c:crossBetween val="midCat"/>
      </c:valAx>
      <c:valAx>
        <c:axId val="-2110163432"/>
        <c:scaling>
          <c:orientation val="minMax"/>
          <c:max val="210.0"/>
          <c:min val="0.0"/>
        </c:scaling>
        <c:delete val="0"/>
        <c:axPos val="l"/>
        <c:majorGridlines/>
        <c:title>
          <c:tx>
            <c:rich>
              <a:bodyPr rot="-5400000" vert="horz"/>
              <a:lstStyle/>
              <a:p>
                <a:pPr>
                  <a:defRPr/>
                </a:pPr>
                <a:r>
                  <a:rPr lang="en-US"/>
                  <a:t>Wage</a:t>
                </a:r>
                <a:r>
                  <a:rPr lang="en-US" baseline="0"/>
                  <a:t> Bill (£m)</a:t>
                </a:r>
                <a:endParaRPr lang="en-US"/>
              </a:p>
            </c:rich>
          </c:tx>
          <c:layout/>
          <c:overlay val="0"/>
        </c:title>
        <c:numFmt formatCode="General" sourceLinked="1"/>
        <c:majorTickMark val="out"/>
        <c:minorTickMark val="none"/>
        <c:tickLblPos val="nextTo"/>
        <c:crossAx val="-2124878632"/>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0.1441</cdr:x>
      <cdr:y>0.65774</cdr:y>
    </cdr:from>
    <cdr:to>
      <cdr:x>0.30347</cdr:x>
      <cdr:y>0.71761</cdr:y>
    </cdr:to>
    <cdr:sp macro="" textlink="">
      <cdr:nvSpPr>
        <cdr:cNvPr id="4" name="TextBox 3"/>
        <cdr:cNvSpPr txBox="1"/>
      </cdr:nvSpPr>
      <cdr:spPr>
        <a:xfrm xmlns:a="http://schemas.openxmlformats.org/drawingml/2006/main">
          <a:off x="1302141" y="3955678"/>
          <a:ext cx="144016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0.61002</cdr:x>
      <cdr:y>0.77037</cdr:y>
    </cdr:from>
    <cdr:to>
      <cdr:x>0.69939</cdr:x>
      <cdr:y>0.83214</cdr:y>
    </cdr:to>
    <cdr:sp macro="" textlink="">
      <cdr:nvSpPr>
        <cdr:cNvPr id="5" name="TextBox 4"/>
        <cdr:cNvSpPr txBox="1"/>
      </cdr:nvSpPr>
      <cdr:spPr>
        <a:xfrm xmlns:a="http://schemas.openxmlformats.org/drawingml/2006/main">
          <a:off x="5406597" y="4489604"/>
          <a:ext cx="792088"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GB" sz="1600" b="1" dirty="0" smtClean="0">
              <a:solidFill>
                <a:srgbClr val="000000"/>
              </a:solidFill>
              <a:latin typeface="Helvetica" pitchFamily="34" charset="0"/>
              <a:cs typeface="Helvetica" pitchFamily="34" charset="0"/>
            </a:rPr>
            <a:t>Defoe</a:t>
          </a:r>
          <a:endParaRPr lang="en-GB" sz="1800" b="1" dirty="0">
            <a:solidFill>
              <a:srgbClr val="000000"/>
            </a:solidFill>
            <a:latin typeface="Helvetica" pitchFamily="34" charset="0"/>
            <a:cs typeface="Helvetica" pitchFamily="34" charset="0"/>
          </a:endParaRPr>
        </a:p>
      </cdr:txBody>
    </cdr:sp>
  </cdr:relSizeAnchor>
  <cdr:relSizeAnchor xmlns:cdr="http://schemas.openxmlformats.org/drawingml/2006/chartDrawing">
    <cdr:from>
      <cdr:x>0.16392</cdr:x>
      <cdr:y>0.86484</cdr:y>
    </cdr:from>
    <cdr:to>
      <cdr:x>0.27387</cdr:x>
      <cdr:y>0.9247</cdr:y>
    </cdr:to>
    <cdr:sp macro="" textlink="">
      <cdr:nvSpPr>
        <cdr:cNvPr id="6" name="TextBox 1"/>
        <cdr:cNvSpPr txBox="1"/>
      </cdr:nvSpPr>
      <cdr:spPr>
        <a:xfrm xmlns:a="http://schemas.openxmlformats.org/drawingml/2006/main">
          <a:off x="1452830" y="5040183"/>
          <a:ext cx="974485" cy="3488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b="1" dirty="0" err="1" smtClean="0">
              <a:solidFill>
                <a:srgbClr val="000000"/>
              </a:solidFill>
              <a:latin typeface="Helvetica" pitchFamily="34" charset="0"/>
              <a:cs typeface="Helvetica" pitchFamily="34" charset="0"/>
            </a:rPr>
            <a:t>Cabaye</a:t>
          </a:r>
          <a:endParaRPr lang="en-GB" sz="1800" b="1" dirty="0">
            <a:solidFill>
              <a:srgbClr val="000000"/>
            </a:solidFill>
            <a:latin typeface="Helvetica" pitchFamily="34" charset="0"/>
            <a:cs typeface="Helvetica" pitchFamily="34" charset="0"/>
          </a:endParaRPr>
        </a:p>
      </cdr:txBody>
    </cdr:sp>
  </cdr:relSizeAnchor>
  <cdr:relSizeAnchor xmlns:cdr="http://schemas.openxmlformats.org/drawingml/2006/chartDrawing">
    <cdr:from>
      <cdr:x>0.38253</cdr:x>
      <cdr:y>0.77037</cdr:y>
    </cdr:from>
    <cdr:to>
      <cdr:x>0.48815</cdr:x>
      <cdr:y>0.8445</cdr:y>
    </cdr:to>
    <cdr:sp macro="" textlink="">
      <cdr:nvSpPr>
        <cdr:cNvPr id="8" name="TextBox 1"/>
        <cdr:cNvSpPr txBox="1"/>
      </cdr:nvSpPr>
      <cdr:spPr>
        <a:xfrm xmlns:a="http://schemas.openxmlformats.org/drawingml/2006/main">
          <a:off x="3390373" y="4489604"/>
          <a:ext cx="936104"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600" b="1" dirty="0" err="1" smtClean="0">
              <a:solidFill>
                <a:srgbClr val="000000"/>
              </a:solidFill>
              <a:latin typeface="Helvetica" pitchFamily="34" charset="0"/>
              <a:cs typeface="Helvetica" pitchFamily="34" charset="0"/>
            </a:rPr>
            <a:t>Sandro</a:t>
          </a:r>
          <a:endParaRPr lang="en-GB" sz="1800" b="1" dirty="0">
            <a:solidFill>
              <a:srgbClr val="000000"/>
            </a:solidFill>
            <a:latin typeface="Helvetica" pitchFamily="34" charset="0"/>
            <a:cs typeface="Helvetica" pitchFamily="34" charset="0"/>
          </a:endParaRPr>
        </a:p>
      </cdr:txBody>
    </cdr:sp>
  </cdr:relSizeAnchor>
  <cdr:relSizeAnchor xmlns:cdr="http://schemas.openxmlformats.org/drawingml/2006/chartDrawing">
    <cdr:from>
      <cdr:x>0.82246</cdr:x>
      <cdr:y>0.77037</cdr:y>
    </cdr:from>
    <cdr:to>
      <cdr:x>0.92808</cdr:x>
      <cdr:y>0.83023</cdr:y>
    </cdr:to>
    <cdr:sp macro="" textlink="">
      <cdr:nvSpPr>
        <cdr:cNvPr id="9" name="TextBox 1"/>
        <cdr:cNvSpPr txBox="1"/>
      </cdr:nvSpPr>
      <cdr:spPr>
        <a:xfrm xmlns:a="http://schemas.openxmlformats.org/drawingml/2006/main">
          <a:off x="7289466" y="4489604"/>
          <a:ext cx="936104" cy="3488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b="1" dirty="0" err="1" smtClean="0">
              <a:solidFill>
                <a:srgbClr val="000000"/>
              </a:solidFill>
              <a:latin typeface="Helvetica" pitchFamily="34" charset="0"/>
              <a:cs typeface="Helvetica" pitchFamily="34" charset="0"/>
            </a:rPr>
            <a:t>Krul</a:t>
          </a:r>
          <a:endParaRPr lang="en-GB" sz="1800" b="1" dirty="0">
            <a:solidFill>
              <a:srgbClr val="000000"/>
            </a:solidFill>
            <a:latin typeface="Helvetica" pitchFamily="34" charset="0"/>
            <a:cs typeface="Helvetic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0.16262</cdr:x>
      <cdr:y>0.65553</cdr:y>
    </cdr:from>
    <cdr:to>
      <cdr:x>0.26797</cdr:x>
      <cdr:y>0.71713</cdr:y>
    </cdr:to>
    <cdr:sp macro="" textlink="">
      <cdr:nvSpPr>
        <cdr:cNvPr id="2" name="TextBox 1"/>
        <cdr:cNvSpPr txBox="1"/>
      </cdr:nvSpPr>
      <cdr:spPr>
        <a:xfrm xmlns:a="http://schemas.openxmlformats.org/drawingml/2006/main">
          <a:off x="1444978" y="3831499"/>
          <a:ext cx="936114" cy="3600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GB" sz="1600" b="1" dirty="0" err="1" smtClean="0">
              <a:solidFill>
                <a:srgbClr val="000000"/>
              </a:solidFill>
              <a:latin typeface="Helvetica" pitchFamily="34" charset="0"/>
              <a:cs typeface="Helvetica" pitchFamily="34" charset="0"/>
            </a:rPr>
            <a:t>Cabaye</a:t>
          </a:r>
          <a:endParaRPr lang="en-GB" sz="1600" b="1" dirty="0">
            <a:solidFill>
              <a:srgbClr val="000000"/>
            </a:solidFill>
            <a:latin typeface="Helvetica" pitchFamily="34" charset="0"/>
            <a:cs typeface="Helvetica" pitchFamily="34" charset="0"/>
          </a:endParaRPr>
        </a:p>
      </cdr:txBody>
    </cdr:sp>
  </cdr:relSizeAnchor>
  <cdr:relSizeAnchor xmlns:cdr="http://schemas.openxmlformats.org/drawingml/2006/chartDrawing">
    <cdr:from>
      <cdr:x>0.38088</cdr:x>
      <cdr:y>0.64063</cdr:y>
    </cdr:from>
    <cdr:to>
      <cdr:x>0.48623</cdr:x>
      <cdr:y>0.71455</cdr:y>
    </cdr:to>
    <cdr:sp macro="" textlink="">
      <cdr:nvSpPr>
        <cdr:cNvPr id="3" name="TextBox 2"/>
        <cdr:cNvSpPr txBox="1"/>
      </cdr:nvSpPr>
      <cdr:spPr>
        <a:xfrm xmlns:a="http://schemas.openxmlformats.org/drawingml/2006/main">
          <a:off x="3384376" y="3744416"/>
          <a:ext cx="936104"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GB" sz="1600" b="1" dirty="0" err="1" smtClean="0">
              <a:solidFill>
                <a:srgbClr val="000000"/>
              </a:solidFill>
              <a:latin typeface="Helvetica" pitchFamily="34" charset="0"/>
              <a:cs typeface="Helvetica" pitchFamily="34" charset="0"/>
            </a:rPr>
            <a:t>Sandro</a:t>
          </a:r>
          <a:endParaRPr lang="en-GB" sz="1600" b="1" dirty="0">
            <a:solidFill>
              <a:srgbClr val="000000"/>
            </a:solidFill>
            <a:latin typeface="Helvetica" pitchFamily="34" charset="0"/>
            <a:cs typeface="Helvetica" pitchFamily="34" charset="0"/>
          </a:endParaRPr>
        </a:p>
      </cdr:txBody>
    </cdr:sp>
  </cdr:relSizeAnchor>
  <cdr:relSizeAnchor xmlns:cdr="http://schemas.openxmlformats.org/drawingml/2006/chartDrawing">
    <cdr:from>
      <cdr:x>0.60575</cdr:x>
      <cdr:y>0.53419</cdr:y>
    </cdr:from>
    <cdr:to>
      <cdr:x>0.70572</cdr:x>
      <cdr:y>0.60811</cdr:y>
    </cdr:to>
    <cdr:sp macro="" textlink="">
      <cdr:nvSpPr>
        <cdr:cNvPr id="4" name="TextBox 1"/>
        <cdr:cNvSpPr txBox="1"/>
      </cdr:nvSpPr>
      <cdr:spPr>
        <a:xfrm xmlns:a="http://schemas.openxmlformats.org/drawingml/2006/main">
          <a:off x="5382513" y="3122315"/>
          <a:ext cx="888329" cy="4320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b="1" dirty="0" smtClean="0">
              <a:solidFill>
                <a:srgbClr val="000000"/>
              </a:solidFill>
              <a:latin typeface="Helvetica" pitchFamily="34" charset="0"/>
              <a:cs typeface="Helvetica" pitchFamily="34" charset="0"/>
            </a:rPr>
            <a:t>Taylor</a:t>
          </a:r>
          <a:endParaRPr lang="en-GB" sz="1600" b="1" dirty="0">
            <a:solidFill>
              <a:srgbClr val="000000"/>
            </a:solidFill>
            <a:latin typeface="Helvetica" pitchFamily="34" charset="0"/>
            <a:cs typeface="Helvetica" pitchFamily="34" charset="0"/>
          </a:endParaRPr>
        </a:p>
      </cdr:txBody>
    </cdr:sp>
  </cdr:relSizeAnchor>
  <cdr:relSizeAnchor xmlns:cdr="http://schemas.openxmlformats.org/drawingml/2006/chartDrawing">
    <cdr:from>
      <cdr:x>0.82836</cdr:x>
      <cdr:y>0.64063</cdr:y>
    </cdr:from>
    <cdr:to>
      <cdr:x>0.9175</cdr:x>
      <cdr:y>0.71455</cdr:y>
    </cdr:to>
    <cdr:sp macro="" textlink="">
      <cdr:nvSpPr>
        <cdr:cNvPr id="5" name="TextBox 1"/>
        <cdr:cNvSpPr txBox="1"/>
      </cdr:nvSpPr>
      <cdr:spPr>
        <a:xfrm xmlns:a="http://schemas.openxmlformats.org/drawingml/2006/main">
          <a:off x="7360563" y="3744416"/>
          <a:ext cx="792088"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600" b="1" dirty="0" smtClean="0">
              <a:solidFill>
                <a:srgbClr val="000000"/>
              </a:solidFill>
              <a:latin typeface="Helvetica" pitchFamily="34" charset="0"/>
              <a:cs typeface="Helvetica" pitchFamily="34" charset="0"/>
            </a:rPr>
            <a:t>Defoe</a:t>
          </a:r>
          <a:endParaRPr lang="en-GB" sz="1600" b="1" dirty="0">
            <a:solidFill>
              <a:srgbClr val="000000"/>
            </a:solidFill>
            <a:latin typeface="Helvetica" pitchFamily="34" charset="0"/>
            <a:cs typeface="Helvetica"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0.00153</cdr:x>
      <cdr:y>0.34672</cdr:y>
    </cdr:from>
    <cdr:to>
      <cdr:x>0.09204</cdr:x>
      <cdr:y>0.4679</cdr:y>
    </cdr:to>
    <cdr:sp macro="" textlink="">
      <cdr:nvSpPr>
        <cdr:cNvPr id="2" name="TextBox 8"/>
        <cdr:cNvSpPr txBox="1"/>
      </cdr:nvSpPr>
      <cdr:spPr>
        <a:xfrm xmlns:a="http://schemas.openxmlformats.org/drawingml/2006/main">
          <a:off x="14014" y="2377838"/>
          <a:ext cx="827584"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b="1" dirty="0" smtClean="0">
              <a:solidFill>
                <a:srgbClr val="FFFFFF"/>
              </a:solidFill>
            </a:rPr>
            <a:t>Cost per score</a:t>
          </a:r>
          <a:endParaRPr lang="en-GB" sz="1600" b="1" dirty="0">
            <a:solidFill>
              <a:srgbClr val="FFFFFF"/>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95D9F5-2A97-D64C-9E92-4B2DE8C9118A}" type="datetimeFigureOut">
              <a:rPr lang="en-US" smtClean="0"/>
              <a:pPr/>
              <a:t>12/06/2013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312D1D-FBAB-3342-8CAA-04D211882AFD}" type="slidenum">
              <a:rPr lang="en-US" smtClean="0"/>
              <a:pPr/>
              <a:t>‹#›</a:t>
            </a:fld>
            <a:endParaRPr lang="en-US"/>
          </a:p>
        </p:txBody>
      </p:sp>
    </p:spTree>
    <p:extLst>
      <p:ext uri="{BB962C8B-B14F-4D97-AF65-F5344CB8AC3E}">
        <p14:creationId xmlns:p14="http://schemas.microsoft.com/office/powerpoint/2010/main" val="5272479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312D1D-FBAB-3342-8CAA-04D211882AFD}" type="slidenum">
              <a:rPr lang="en-US" smtClean="0"/>
              <a:pPr/>
              <a:t>1</a:t>
            </a:fld>
            <a:endParaRPr lang="en-US"/>
          </a:p>
        </p:txBody>
      </p:sp>
    </p:spTree>
    <p:extLst>
      <p:ext uri="{BB962C8B-B14F-4D97-AF65-F5344CB8AC3E}">
        <p14:creationId xmlns:p14="http://schemas.microsoft.com/office/powerpoint/2010/main" val="1866165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16</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17</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18</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Starts with a few good touches but digital crowd start getting on his back after losing an important aerial duel.</a:t>
            </a:r>
          </a:p>
          <a:p>
            <a:r>
              <a:rPr lang="en-US" sz="1200" dirty="0" smtClean="0"/>
              <a:t>They quickly turn around and start backing Torres despite a series of failed passes, almost as if they are trying to will him on despite poor play.</a:t>
            </a:r>
          </a:p>
          <a:p>
            <a:r>
              <a:rPr lang="en-US" sz="1200" dirty="0" smtClean="0"/>
              <a:t>When he fails with a take-on the sentiment quickly return to negative</a:t>
            </a:r>
          </a:p>
          <a:p>
            <a:r>
              <a:rPr lang="en-US" sz="1200" dirty="0" smtClean="0"/>
              <a:t>Again there is a positive swing after the negative uproar suggesting perhaps more loyal fans coming to Torres aid in the face of more vitriolic supporters.</a:t>
            </a:r>
          </a:p>
          <a:p>
            <a:r>
              <a:rPr lang="en-US" sz="1200" dirty="0" smtClean="0"/>
              <a:t>Torres starts to come into the game more and wins a foul, an aerial duel and has a header on target. This sends his positive sentiment soaring. This is amplified by the Chelsea goal with fans crediting Torres with helping the Blues fight back. </a:t>
            </a:r>
          </a:p>
          <a:p>
            <a:r>
              <a:rPr lang="en-US" sz="1200" dirty="0" smtClean="0"/>
              <a:t>Is booked but still hold massive </a:t>
            </a:r>
            <a:r>
              <a:rPr lang="en-US" sz="1200" dirty="0" err="1" smtClean="0"/>
              <a:t>favour</a:t>
            </a:r>
            <a:r>
              <a:rPr lang="en-US" sz="1200" dirty="0" smtClean="0"/>
              <a:t> with the digital crowd into the half. Interestingly, you can see on the graph how the positive sentiment starts to fade away as half time drags on. Football fans evidently have short memories.</a:t>
            </a:r>
          </a:p>
          <a:p>
            <a:r>
              <a:rPr lang="en-US" sz="1200" dirty="0" smtClean="0"/>
              <a:t>Starts the second half poorly as Chelsea look to build on their first half momentum. This time fans stay on his side despite a variety of poor touches and failed take </a:t>
            </a:r>
            <a:r>
              <a:rPr lang="en-US" sz="1200" dirty="0" err="1" smtClean="0"/>
              <a:t>ons</a:t>
            </a:r>
            <a:r>
              <a:rPr lang="en-US" sz="1200" dirty="0" smtClean="0"/>
              <a:t> but then loses aerial challenges and fans are back on his case. Enjoys a brief respite when he makes a successful tackle.</a:t>
            </a:r>
          </a:p>
          <a:p>
            <a:r>
              <a:rPr lang="en-US" sz="1200" dirty="0" smtClean="0"/>
              <a:t>Predictably, the red card sends him plummeting with huge negative sentiment.</a:t>
            </a:r>
          </a:p>
          <a:p>
            <a:r>
              <a:rPr lang="en-US" sz="1200" dirty="0" smtClean="0"/>
              <a:t>Interestingly, although he is then being lambasted by the digital crowd until the end of the game, once the match ends Torres swings back into positive. This is likely due to replays and studio analysis of his sending off showing he was slightly unlucky to be dismissed. </a:t>
            </a:r>
          </a:p>
          <a:p>
            <a:endParaRPr lang="en-US" sz="1200" dirty="0" smtClean="0"/>
          </a:p>
          <a:p>
            <a:endParaRPr lang="en-US" sz="1200" dirty="0" smtClean="0"/>
          </a:p>
          <a:p>
            <a:endParaRPr lang="en-US" sz="1200" dirty="0" smtClean="0"/>
          </a:p>
          <a:p>
            <a:endParaRPr lang="en-US" sz="2000" dirty="0" smtClean="0"/>
          </a:p>
          <a:p>
            <a:endParaRPr lang="en-US" sz="2000" dirty="0" smtClean="0"/>
          </a:p>
          <a:p>
            <a:endParaRPr lang="en-US" sz="2000" dirty="0" smtClean="0"/>
          </a:p>
          <a:p>
            <a:endParaRPr lang="en-US" dirty="0"/>
          </a:p>
        </p:txBody>
      </p:sp>
      <p:sp>
        <p:nvSpPr>
          <p:cNvPr id="4" name="Slide Number Placeholder 3"/>
          <p:cNvSpPr>
            <a:spLocks noGrp="1"/>
          </p:cNvSpPr>
          <p:nvPr>
            <p:ph type="sldNum" sz="quarter" idx="10"/>
          </p:nvPr>
        </p:nvSpPr>
        <p:spPr/>
        <p:txBody>
          <a:bodyPr/>
          <a:lstStyle/>
          <a:p>
            <a:fld id="{9AE98D09-74FC-4445-90AC-33A28953BB4B}" type="slidenum">
              <a:rPr lang="en-US" smtClean="0"/>
              <a:t>39</a:t>
            </a:fld>
            <a:endParaRPr lang="en-US"/>
          </a:p>
        </p:txBody>
      </p:sp>
    </p:spTree>
    <p:extLst>
      <p:ext uri="{BB962C8B-B14F-4D97-AF65-F5344CB8AC3E}">
        <p14:creationId xmlns:p14="http://schemas.microsoft.com/office/powerpoint/2010/main" val="243721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312D1D-FBAB-3342-8CAA-04D211882AFD}" type="slidenum">
              <a:rPr lang="en-US" smtClean="0"/>
              <a:pPr/>
              <a:t>41</a:t>
            </a:fld>
            <a:endParaRPr lang="en-US"/>
          </a:p>
        </p:txBody>
      </p:sp>
    </p:spTree>
    <p:extLst>
      <p:ext uri="{BB962C8B-B14F-4D97-AF65-F5344CB8AC3E}">
        <p14:creationId xmlns:p14="http://schemas.microsoft.com/office/powerpoint/2010/main" val="186616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7</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8</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9</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11</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12</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13</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14</a:t>
            </a:fld>
            <a:endParaRPr lang="en-GB"/>
          </a:p>
        </p:txBody>
      </p:sp>
    </p:spTree>
    <p:extLst>
      <p:ext uri="{BB962C8B-B14F-4D97-AF65-F5344CB8AC3E}">
        <p14:creationId xmlns:p14="http://schemas.microsoft.com/office/powerpoint/2010/main" val="183259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39B140-E1E0-432A-9D23-0B4EE61812F9}" type="slidenum">
              <a:rPr lang="en-GB" smtClean="0"/>
              <a:t>15</a:t>
            </a:fld>
            <a:endParaRPr lang="en-GB"/>
          </a:p>
        </p:txBody>
      </p:sp>
    </p:spTree>
    <p:extLst>
      <p:ext uri="{BB962C8B-B14F-4D97-AF65-F5344CB8AC3E}">
        <p14:creationId xmlns:p14="http://schemas.microsoft.com/office/powerpoint/2010/main" val="183259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2591624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1637249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328435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2029457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325223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122508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4088220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95652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369928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1769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F3C193-A341-CE46-9639-AB7686997362}" type="datetimeFigureOut">
              <a:rPr lang="en-US" smtClean="0"/>
              <a:pPr/>
              <a:t>12/06/2013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85ABFE2-6218-5A48-BA22-D2F022B9C72C}" type="slidenum">
              <a:rPr lang="en-US" smtClean="0"/>
              <a:pPr/>
              <a:t>‹#›</a:t>
            </a:fld>
            <a:endParaRPr lang="en-US" dirty="0"/>
          </a:p>
        </p:txBody>
      </p:sp>
    </p:spTree>
    <p:extLst>
      <p:ext uri="{BB962C8B-B14F-4D97-AF65-F5344CB8AC3E}">
        <p14:creationId xmlns:p14="http://schemas.microsoft.com/office/powerpoint/2010/main" val="19003834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66762"/>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70000"/>
            <a:ext cx="8229600" cy="48561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8" name="Picture 7" descr="on-screen-live-football-stats-0.jpeg"/>
          <p:cNvPicPr>
            <a:picLocks noChangeAspect="1"/>
          </p:cNvPicPr>
          <p:nvPr userDrawn="1"/>
        </p:nvPicPr>
        <p:blipFill rotWithShape="1">
          <a:blip r:embed="rId13">
            <a:extLst>
              <a:ext uri="{28A0092B-C50C-407E-A947-70E740481C1C}">
                <a14:useLocalDpi xmlns:a14="http://schemas.microsoft.com/office/drawing/2010/main" val="0"/>
              </a:ext>
            </a:extLst>
          </a:blip>
          <a:srcRect l="2145" t="22176" r="3179" b="41422"/>
          <a:stretch/>
        </p:blipFill>
        <p:spPr>
          <a:xfrm>
            <a:off x="3727449" y="6233311"/>
            <a:ext cx="1689101" cy="475572"/>
          </a:xfrm>
          <a:prstGeom prst="rect">
            <a:avLst/>
          </a:prstGeom>
        </p:spPr>
      </p:pic>
    </p:spTree>
    <p:extLst>
      <p:ext uri="{BB962C8B-B14F-4D97-AF65-F5344CB8AC3E}">
        <p14:creationId xmlns:p14="http://schemas.microsoft.com/office/powerpoint/2010/main" val="351897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16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chart" Target="../charts/chart1.xml"/><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chart" Target="../charts/chart2.xml"/><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visioncritical.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1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8.jpeg"/><Relationship Id="rId5" Type="http://schemas.openxmlformats.org/officeDocument/2006/relationships/image" Target="../media/image9.png"/><Relationship Id="rId6" Type="http://schemas.microsoft.com/office/2007/relationships/hdphoto" Target="../media/hdphoto3.wdp"/><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9" Type="http://schemas.openxmlformats.org/officeDocument/2006/relationships/image" Target="../media/image18.jpeg"/><Relationship Id="rId20" Type="http://schemas.openxmlformats.org/officeDocument/2006/relationships/image" Target="../media/image29.jpeg"/><Relationship Id="rId10" Type="http://schemas.openxmlformats.org/officeDocument/2006/relationships/image" Target="../media/image19.jpeg"/><Relationship Id="rId11" Type="http://schemas.openxmlformats.org/officeDocument/2006/relationships/image" Target="../media/image20.jpeg"/><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jpeg"/><Relationship Id="rId16" Type="http://schemas.openxmlformats.org/officeDocument/2006/relationships/image" Target="../media/image25.jpeg"/><Relationship Id="rId17" Type="http://schemas.openxmlformats.org/officeDocument/2006/relationships/image" Target="../media/image26.jpeg"/><Relationship Id="rId18" Type="http://schemas.openxmlformats.org/officeDocument/2006/relationships/image" Target="../media/image27.jpeg"/><Relationship Id="rId19"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 name="Rectangle 10"/>
          <p:cNvSpPr/>
          <p:nvPr/>
        </p:nvSpPr>
        <p:spPr>
          <a:xfrm>
            <a:off x="7206132" y="5957233"/>
            <a:ext cx="1676541" cy="830997"/>
          </a:xfrm>
          <a:prstGeom prst="rect">
            <a:avLst/>
          </a:prstGeom>
          <a:noFill/>
        </p:spPr>
        <p:txBody>
          <a:bodyPr wrap="square">
            <a:spAutoFit/>
          </a:bodyPr>
          <a:lstStyle/>
          <a:p>
            <a:pPr algn="r"/>
            <a:r>
              <a:rPr lang="en-US" sz="1200" dirty="0" err="1" smtClean="0">
                <a:solidFill>
                  <a:srgbClr val="FFFFFF"/>
                </a:solidFill>
                <a:latin typeface="Helvetica"/>
                <a:cs typeface="Helvetica"/>
              </a:rPr>
              <a:t>Warnford</a:t>
            </a:r>
            <a:r>
              <a:rPr lang="en-US" sz="1200" dirty="0" smtClean="0">
                <a:solidFill>
                  <a:srgbClr val="FFFFFF"/>
                </a:solidFill>
                <a:latin typeface="Helvetica"/>
                <a:cs typeface="Helvetica"/>
              </a:rPr>
              <a:t> Court</a:t>
            </a:r>
            <a:endParaRPr lang="en-US" sz="1200" dirty="0">
              <a:solidFill>
                <a:srgbClr val="FFFFFF"/>
              </a:solidFill>
              <a:latin typeface="Helvetica"/>
              <a:cs typeface="Helvetica"/>
            </a:endParaRPr>
          </a:p>
          <a:p>
            <a:pPr algn="r"/>
            <a:r>
              <a:rPr lang="en-US" sz="1200" dirty="0" err="1" smtClean="0">
                <a:solidFill>
                  <a:srgbClr val="FFFFFF"/>
                </a:solidFill>
                <a:latin typeface="Helvetica"/>
                <a:cs typeface="Helvetica"/>
              </a:rPr>
              <a:t>Throgmorton</a:t>
            </a:r>
            <a:r>
              <a:rPr lang="en-US" sz="1200" dirty="0" smtClean="0">
                <a:solidFill>
                  <a:srgbClr val="FFFFFF"/>
                </a:solidFill>
                <a:latin typeface="Helvetica"/>
                <a:cs typeface="Helvetica"/>
              </a:rPr>
              <a:t> St, London</a:t>
            </a:r>
            <a:endParaRPr lang="en-US" sz="1200" dirty="0">
              <a:solidFill>
                <a:srgbClr val="FFFFFF"/>
              </a:solidFill>
              <a:latin typeface="Helvetica"/>
              <a:cs typeface="Helvetica"/>
            </a:endParaRPr>
          </a:p>
          <a:p>
            <a:pPr algn="r"/>
            <a:r>
              <a:rPr lang="en-US" sz="1200" dirty="0" smtClean="0">
                <a:solidFill>
                  <a:srgbClr val="FFFFFF"/>
                </a:solidFill>
                <a:latin typeface="Helvetica"/>
                <a:cs typeface="Helvetica"/>
              </a:rPr>
              <a:t>EC2N 2AT</a:t>
            </a:r>
            <a:endParaRPr lang="en-US" sz="1200" dirty="0">
              <a:solidFill>
                <a:srgbClr val="FFFFFF"/>
              </a:solidFill>
              <a:latin typeface="Helvetica"/>
              <a:cs typeface="Helvetica"/>
            </a:endParaRPr>
          </a:p>
        </p:txBody>
      </p:sp>
      <p:pic>
        <p:nvPicPr>
          <p:cNvPr id="13" name="Picture 12"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716" y="2508713"/>
            <a:ext cx="4275142" cy="967251"/>
          </a:xfrm>
          <a:prstGeom prst="rect">
            <a:avLst/>
          </a:prstGeom>
        </p:spPr>
      </p:pic>
      <p:sp>
        <p:nvSpPr>
          <p:cNvPr id="14" name="Rectangle 13"/>
          <p:cNvSpPr/>
          <p:nvPr/>
        </p:nvSpPr>
        <p:spPr>
          <a:xfrm>
            <a:off x="0" y="3475964"/>
            <a:ext cx="9144000" cy="461665"/>
          </a:xfrm>
          <a:prstGeom prst="rect">
            <a:avLst/>
          </a:prstGeom>
          <a:noFill/>
        </p:spPr>
        <p:txBody>
          <a:bodyPr wrap="square">
            <a:spAutoFit/>
          </a:bodyPr>
          <a:lstStyle/>
          <a:p>
            <a:pPr algn="ctr"/>
            <a:r>
              <a:rPr lang="en-US" sz="2400" dirty="0" smtClean="0">
                <a:solidFill>
                  <a:srgbClr val="FFFFFF"/>
                </a:solidFill>
                <a:latin typeface="Helvetica"/>
                <a:cs typeface="Helvetica"/>
              </a:rPr>
              <a:t>Stats Worth Sharing</a:t>
            </a:r>
            <a:endParaRPr lang="en-US" sz="2400" dirty="0">
              <a:solidFill>
                <a:srgbClr val="FFFFFF"/>
              </a:solidFill>
              <a:latin typeface="Helvetica"/>
              <a:cs typeface="Helvetica"/>
            </a:endParaRPr>
          </a:p>
        </p:txBody>
      </p:sp>
      <p:sp>
        <p:nvSpPr>
          <p:cNvPr id="17" name="Rectangle 10"/>
          <p:cNvSpPr>
            <a:spLocks/>
          </p:cNvSpPr>
          <p:nvPr/>
        </p:nvSpPr>
        <p:spPr bwMode="auto">
          <a:xfrm>
            <a:off x="288728" y="6253995"/>
            <a:ext cx="2928938" cy="187523"/>
          </a:xfrm>
          <a:prstGeom prst="rect">
            <a:avLst/>
          </a:prstGeom>
          <a:noFill/>
          <a:ln w="12700" cap="flat" cmpd="sng">
            <a:noFill/>
            <a:prstDash val="solid"/>
            <a:miter lim="0"/>
            <a:headEnd/>
            <a:tailEnd/>
          </a:ln>
          <a:effectLst/>
        </p:spPr>
        <p:txBody>
          <a:bodyPr lIns="0" tIns="0" rIns="0" bIns="0">
            <a:prstTxWarp prst="textNoShape">
              <a:avLst/>
            </a:prstTxWarp>
          </a:bodyPr>
          <a:lstStyle/>
          <a:p>
            <a:pPr algn="l" defTabSz="957700"/>
            <a:r>
              <a:rPr lang="en-GB" sz="1300" dirty="0">
                <a:solidFill>
                  <a:schemeClr val="bg1"/>
                </a:solidFill>
                <a:latin typeface="Arial" charset="0"/>
                <a:ea typeface="Arial" charset="0"/>
                <a:cs typeface="Arial" charset="0"/>
                <a:sym typeface="Arial" charset="0"/>
              </a:rPr>
              <a:t>Private &amp; </a:t>
            </a:r>
            <a:r>
              <a:rPr lang="en-GB" sz="1300" dirty="0" smtClean="0">
                <a:solidFill>
                  <a:schemeClr val="bg1"/>
                </a:solidFill>
                <a:latin typeface="Arial" charset="0"/>
                <a:ea typeface="Arial" charset="0"/>
                <a:cs typeface="Arial" charset="0"/>
                <a:sym typeface="Arial" charset="0"/>
              </a:rPr>
              <a:t>Confidential</a:t>
            </a:r>
          </a:p>
          <a:p>
            <a:pPr defTabSz="957700"/>
            <a:r>
              <a:rPr lang="en-GB" sz="1300" dirty="0">
                <a:solidFill>
                  <a:schemeClr val="bg1"/>
                </a:solidFill>
                <a:latin typeface="Arial" charset="0"/>
                <a:ea typeface="Arial" charset="0"/>
                <a:cs typeface="Arial" charset="0"/>
                <a:sym typeface="Arial" charset="0"/>
              </a:rPr>
              <a:t>© </a:t>
            </a:r>
            <a:r>
              <a:rPr lang="en-GB" sz="1300" dirty="0" smtClean="0">
                <a:solidFill>
                  <a:schemeClr val="bg1"/>
                </a:solidFill>
                <a:latin typeface="Arial" charset="0"/>
                <a:ea typeface="Arial" charset="0"/>
                <a:cs typeface="Arial" charset="0"/>
                <a:sym typeface="Arial" charset="0"/>
              </a:rPr>
              <a:t>Squawka 2013</a:t>
            </a:r>
            <a:endParaRPr lang="en-GB" sz="1300" dirty="0">
              <a:solidFill>
                <a:schemeClr val="bg1"/>
              </a:solidFill>
              <a:latin typeface="Arial" charset="0"/>
              <a:ea typeface="Arial" charset="0"/>
              <a:cs typeface="Arial" charset="0"/>
            </a:endParaRPr>
          </a:p>
          <a:p>
            <a:pPr algn="l" defTabSz="957700"/>
            <a:endParaRPr lang="en-GB" dirty="0">
              <a:solidFill>
                <a:schemeClr val="bg1"/>
              </a:solidFill>
            </a:endParaRPr>
          </a:p>
        </p:txBody>
      </p:sp>
      <p:sp>
        <p:nvSpPr>
          <p:cNvPr id="7" name="TextBox 6"/>
          <p:cNvSpPr txBox="1"/>
          <p:nvPr/>
        </p:nvSpPr>
        <p:spPr>
          <a:xfrm>
            <a:off x="6185647" y="115982"/>
            <a:ext cx="2760904" cy="369332"/>
          </a:xfrm>
          <a:prstGeom prst="rect">
            <a:avLst/>
          </a:prstGeom>
          <a:noFill/>
        </p:spPr>
        <p:txBody>
          <a:bodyPr wrap="none" rtlCol="0">
            <a:spAutoFit/>
          </a:bodyPr>
          <a:lstStyle/>
          <a:p>
            <a:r>
              <a:rPr lang="en-US" dirty="0" smtClean="0">
                <a:solidFill>
                  <a:srgbClr val="FFFFFF"/>
                </a:solidFill>
              </a:rPr>
              <a:t>@</a:t>
            </a:r>
            <a:r>
              <a:rPr lang="en-US" dirty="0" err="1" smtClean="0">
                <a:solidFill>
                  <a:srgbClr val="FFFFFF"/>
                </a:solidFill>
              </a:rPr>
              <a:t>SanjitAtwal</a:t>
            </a:r>
            <a:r>
              <a:rPr lang="en-US" dirty="0" smtClean="0">
                <a:solidFill>
                  <a:srgbClr val="FFFFFF"/>
                </a:solidFill>
              </a:rPr>
              <a:t>     @Squawka</a:t>
            </a:r>
            <a:endParaRPr lang="en-US" dirty="0">
              <a:solidFill>
                <a:srgbClr val="FFFFFF"/>
              </a:solidFill>
            </a:endParaRPr>
          </a:p>
        </p:txBody>
      </p:sp>
    </p:spTree>
    <p:extLst>
      <p:ext uri="{BB962C8B-B14F-4D97-AF65-F5344CB8AC3E}">
        <p14:creationId xmlns:p14="http://schemas.microsoft.com/office/powerpoint/2010/main" val="17044784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1-20 at 13.31.52.png"/>
          <p:cNvPicPr>
            <a:picLocks noChangeAspect="1"/>
          </p:cNvPicPr>
          <p:nvPr/>
        </p:nvPicPr>
        <p:blipFill>
          <a:blip r:embed="rId2">
            <a:alphaModFix amt="45000"/>
            <a:extLst>
              <a:ext uri="{28A0092B-C50C-407E-A947-70E740481C1C}">
                <a14:useLocalDpi xmlns:a14="http://schemas.microsoft.com/office/drawing/2010/main" val="0"/>
              </a:ext>
            </a:extLst>
          </a:blip>
          <a:stretch>
            <a:fillRect/>
          </a:stretch>
        </p:blipFill>
        <p:spPr>
          <a:xfrm>
            <a:off x="3505199" y="2127191"/>
            <a:ext cx="5181600" cy="2565400"/>
          </a:xfrm>
          <a:prstGeom prst="rect">
            <a:avLst/>
          </a:prstGeom>
        </p:spPr>
      </p:pic>
      <p:sp>
        <p:nvSpPr>
          <p:cNvPr id="8" name="TextBox 7"/>
          <p:cNvSpPr txBox="1"/>
          <p:nvPr/>
        </p:nvSpPr>
        <p:spPr>
          <a:xfrm>
            <a:off x="482600" y="1860173"/>
            <a:ext cx="9143999" cy="830997"/>
          </a:xfrm>
          <a:prstGeom prst="rect">
            <a:avLst/>
          </a:prstGeom>
          <a:noFill/>
        </p:spPr>
        <p:txBody>
          <a:bodyPr wrap="square" rtlCol="0">
            <a:spAutoFit/>
          </a:bodyPr>
          <a:lstStyle/>
          <a:p>
            <a:r>
              <a:rPr lang="en-US" sz="4800" dirty="0" smtClean="0">
                <a:solidFill>
                  <a:srgbClr val="000000"/>
                </a:solidFill>
                <a:latin typeface="Helvetica"/>
                <a:cs typeface="Helvetica"/>
              </a:rPr>
              <a:t>=</a:t>
            </a:r>
            <a:r>
              <a:rPr lang="en-US" sz="4800" b="1" dirty="0" smtClean="0">
                <a:solidFill>
                  <a:srgbClr val="000000"/>
                </a:solidFill>
                <a:latin typeface="Helvetica"/>
                <a:cs typeface="Helvetica"/>
              </a:rPr>
              <a:t>14,000,000</a:t>
            </a:r>
            <a:r>
              <a:rPr lang="en-US" sz="4800" dirty="0" smtClean="0">
                <a:solidFill>
                  <a:srgbClr val="000000"/>
                </a:solidFill>
                <a:latin typeface="Helvetica"/>
                <a:cs typeface="Helvetica"/>
              </a:rPr>
              <a:t> </a:t>
            </a:r>
            <a:r>
              <a:rPr lang="en-US" sz="3200" dirty="0" smtClean="0">
                <a:solidFill>
                  <a:srgbClr val="000000"/>
                </a:solidFill>
                <a:latin typeface="Helvetica"/>
                <a:cs typeface="Helvetica"/>
              </a:rPr>
              <a:t>data points </a:t>
            </a:r>
            <a:endParaRPr lang="en-US" sz="3200" dirty="0">
              <a:solidFill>
                <a:srgbClr val="000000"/>
              </a:solidFill>
              <a:latin typeface="Helvetica Light"/>
              <a:cs typeface="Helvetica Light"/>
            </a:endParaRPr>
          </a:p>
        </p:txBody>
      </p:sp>
      <p:sp>
        <p:nvSpPr>
          <p:cNvPr id="10" name="TextBox 9"/>
          <p:cNvSpPr txBox="1"/>
          <p:nvPr/>
        </p:nvSpPr>
        <p:spPr>
          <a:xfrm>
            <a:off x="493132" y="1515220"/>
            <a:ext cx="8396868" cy="369332"/>
          </a:xfrm>
          <a:prstGeom prst="rect">
            <a:avLst/>
          </a:prstGeom>
          <a:noFill/>
        </p:spPr>
        <p:txBody>
          <a:bodyPr wrap="square" rtlCol="0">
            <a:spAutoFit/>
          </a:bodyPr>
          <a:lstStyle/>
          <a:p>
            <a:r>
              <a:rPr lang="en-GB" dirty="0" smtClean="0">
                <a:solidFill>
                  <a:srgbClr val="000000"/>
                </a:solidFill>
                <a:latin typeface="Helvetica"/>
                <a:cs typeface="Helvetica"/>
              </a:rPr>
              <a:t>[ Action Event x Deployment x Outcome x Player Position x Pitch Area ]</a:t>
            </a:r>
          </a:p>
        </p:txBody>
      </p:sp>
      <p:sp>
        <p:nvSpPr>
          <p:cNvPr id="11" name="TextBox 10"/>
          <p:cNvSpPr txBox="1"/>
          <p:nvPr/>
        </p:nvSpPr>
        <p:spPr>
          <a:xfrm>
            <a:off x="226432" y="2718768"/>
            <a:ext cx="7694341" cy="1120307"/>
          </a:xfrm>
          <a:prstGeom prst="rect">
            <a:avLst/>
          </a:prstGeom>
          <a:solidFill>
            <a:srgbClr val="FFFFFF">
              <a:alpha val="67000"/>
            </a:srgbClr>
          </a:solidFill>
        </p:spPr>
        <p:txBody>
          <a:bodyPr wrap="square" rtlCol="0">
            <a:spAutoFit/>
          </a:bodyPr>
          <a:lstStyle/>
          <a:p>
            <a:pPr algn="r">
              <a:lnSpc>
                <a:spcPct val="130000"/>
              </a:lnSpc>
            </a:pPr>
            <a:r>
              <a:rPr lang="en-US" dirty="0" smtClean="0">
                <a:solidFill>
                  <a:srgbClr val="000000"/>
                </a:solidFill>
                <a:latin typeface="Helvetica"/>
                <a:cs typeface="Helvetica"/>
              </a:rPr>
              <a:t>… The </a:t>
            </a:r>
            <a:r>
              <a:rPr lang="en-US" b="1" dirty="0" smtClean="0">
                <a:solidFill>
                  <a:srgbClr val="000000"/>
                </a:solidFill>
                <a:latin typeface="Helvetica"/>
                <a:cs typeface="Helvetica"/>
              </a:rPr>
              <a:t>most comprehensive and statistically</a:t>
            </a:r>
            <a:r>
              <a:rPr lang="en-US" dirty="0" smtClean="0">
                <a:solidFill>
                  <a:srgbClr val="000000"/>
                </a:solidFill>
                <a:latin typeface="Helvetica"/>
                <a:cs typeface="Helvetica"/>
              </a:rPr>
              <a:t> </a:t>
            </a:r>
          </a:p>
          <a:p>
            <a:pPr algn="r">
              <a:lnSpc>
                <a:spcPct val="130000"/>
              </a:lnSpc>
            </a:pPr>
            <a:r>
              <a:rPr lang="en-US" dirty="0" smtClean="0">
                <a:solidFill>
                  <a:srgbClr val="000000"/>
                </a:solidFill>
                <a:latin typeface="Helvetica"/>
                <a:cs typeface="Helvetica"/>
              </a:rPr>
              <a:t>accurate representation of the impact one player has over a game </a:t>
            </a:r>
            <a:endParaRPr lang="en-GB" dirty="0" smtClean="0">
              <a:solidFill>
                <a:srgbClr val="000000"/>
              </a:solidFill>
              <a:latin typeface="Helvetica"/>
              <a:cs typeface="Helvetica"/>
            </a:endParaRPr>
          </a:p>
          <a:p>
            <a:pPr algn="r">
              <a:lnSpc>
                <a:spcPct val="130000"/>
              </a:lnSpc>
            </a:pPr>
            <a:endParaRPr lang="en-GB" sz="1400" dirty="0">
              <a:solidFill>
                <a:srgbClr val="000000"/>
              </a:solidFill>
              <a:latin typeface="Helvetica"/>
              <a:cs typeface="Helvetica"/>
            </a:endParaRPr>
          </a:p>
        </p:txBody>
      </p:sp>
      <p:pic>
        <p:nvPicPr>
          <p:cNvPr id="2" name="Picture 1" descr="ic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432" y="5732605"/>
            <a:ext cx="6245475" cy="387116"/>
          </a:xfrm>
          <a:prstGeom prst="rect">
            <a:avLst/>
          </a:prstGeom>
        </p:spPr>
      </p:pic>
      <p:sp>
        <p:nvSpPr>
          <p:cNvPr id="3" name="Title 2"/>
          <p:cNvSpPr>
            <a:spLocks noGrp="1"/>
          </p:cNvSpPr>
          <p:nvPr>
            <p:ph type="title"/>
          </p:nvPr>
        </p:nvSpPr>
        <p:spPr>
          <a:xfrm>
            <a:off x="457200" y="88375"/>
            <a:ext cx="8229600" cy="766762"/>
          </a:xfrm>
        </p:spPr>
        <p:txBody>
          <a:bodyPr/>
          <a:lstStyle/>
          <a:p>
            <a:r>
              <a:rPr lang="en-US" dirty="0" smtClean="0"/>
              <a:t>The Squawka </a:t>
            </a:r>
            <a:r>
              <a:rPr lang="en-US" dirty="0"/>
              <a:t>p</a:t>
            </a:r>
            <a:r>
              <a:rPr lang="en-US" dirty="0" smtClean="0"/>
              <a:t>erformance score</a:t>
            </a:r>
            <a:endParaRPr lang="en-US" dirty="0"/>
          </a:p>
        </p:txBody>
      </p:sp>
      <p:sp>
        <p:nvSpPr>
          <p:cNvPr id="4" name="Rectangle 3"/>
          <p:cNvSpPr/>
          <p:nvPr/>
        </p:nvSpPr>
        <p:spPr>
          <a:xfrm>
            <a:off x="494930" y="4984771"/>
            <a:ext cx="8204199" cy="1200329"/>
          </a:xfrm>
          <a:prstGeom prst="rect">
            <a:avLst/>
          </a:prstGeom>
          <a:solidFill>
            <a:schemeClr val="bg1">
              <a:alpha val="73000"/>
            </a:schemeClr>
          </a:solidFill>
        </p:spPr>
        <p:txBody>
          <a:bodyPr wrap="square">
            <a:spAutoFit/>
          </a:bodyPr>
          <a:lstStyle/>
          <a:p>
            <a:r>
              <a:rPr lang="en-US" i="1" dirty="0" smtClean="0">
                <a:latin typeface="Helvetica Neue"/>
                <a:cs typeface="Helvetica Neue"/>
              </a:rPr>
              <a:t>“One </a:t>
            </a:r>
            <a:r>
              <a:rPr lang="en-US" i="1" dirty="0">
                <a:latin typeface="Helvetica Neue"/>
                <a:cs typeface="Helvetica Neue"/>
              </a:rPr>
              <a:t>of the most interesting and innovative ways of objectively ranking players that we have seen. </a:t>
            </a:r>
            <a:r>
              <a:rPr lang="en-US" i="1" dirty="0" smtClean="0">
                <a:latin typeface="Helvetica Neue"/>
                <a:cs typeface="Helvetica Neue"/>
              </a:rPr>
              <a:t>Squawka </a:t>
            </a:r>
            <a:r>
              <a:rPr lang="en-US" i="1" dirty="0">
                <a:latin typeface="Helvetica Neue"/>
                <a:cs typeface="Helvetica Neue"/>
              </a:rPr>
              <a:t>are certainly leading the way in providing free cutting-edge analysis to fans of all types</a:t>
            </a:r>
            <a:r>
              <a:rPr lang="en-US" i="1" dirty="0" smtClean="0">
                <a:latin typeface="Helvetica Neue"/>
                <a:cs typeface="Helvetica Neue"/>
              </a:rPr>
              <a:t>.</a:t>
            </a:r>
            <a:r>
              <a:rPr lang="en-US" dirty="0" smtClean="0">
                <a:latin typeface="Helvetica Neue"/>
                <a:cs typeface="Helvetica Neue"/>
              </a:rPr>
              <a:t>” – Simon </a:t>
            </a:r>
            <a:r>
              <a:rPr lang="en-US" dirty="0" err="1" smtClean="0">
                <a:latin typeface="Helvetica Neue"/>
                <a:cs typeface="Helvetica Neue"/>
              </a:rPr>
              <a:t>Banoub</a:t>
            </a:r>
            <a:r>
              <a:rPr lang="en-US" dirty="0" smtClean="0">
                <a:latin typeface="Helvetica Neue"/>
                <a:cs typeface="Helvetica Neue"/>
              </a:rPr>
              <a:t>, Director of Marketing, </a:t>
            </a:r>
            <a:r>
              <a:rPr lang="en-US" dirty="0" err="1" smtClean="0">
                <a:latin typeface="Helvetica Neue"/>
                <a:cs typeface="Helvetica Neue"/>
              </a:rPr>
              <a:t>Opta</a:t>
            </a:r>
            <a:endParaRPr lang="en-US" dirty="0">
              <a:latin typeface="Helvetica Neue"/>
              <a:cs typeface="Helvetica Neue"/>
            </a:endParaRPr>
          </a:p>
        </p:txBody>
      </p:sp>
      <p:sp>
        <p:nvSpPr>
          <p:cNvPr id="6" name="Rectangle 5"/>
          <p:cNvSpPr/>
          <p:nvPr/>
        </p:nvSpPr>
        <p:spPr>
          <a:xfrm>
            <a:off x="493131" y="630537"/>
            <a:ext cx="7228469" cy="584776"/>
          </a:xfrm>
          <a:prstGeom prst="rect">
            <a:avLst/>
          </a:prstGeom>
        </p:spPr>
        <p:txBody>
          <a:bodyPr wrap="square">
            <a:spAutoFit/>
          </a:bodyPr>
          <a:lstStyle/>
          <a:p>
            <a:r>
              <a:rPr lang="en-US" sz="1600" dirty="0">
                <a:latin typeface="Helvetica Neue"/>
                <a:cs typeface="Helvetica Neue"/>
              </a:rPr>
              <a:t>a comprehensive </a:t>
            </a:r>
            <a:r>
              <a:rPr lang="en-US" sz="1600" dirty="0" smtClean="0">
                <a:latin typeface="Helvetica Neue"/>
                <a:cs typeface="Helvetica Neue"/>
              </a:rPr>
              <a:t>player rating algorithm </a:t>
            </a:r>
            <a:r>
              <a:rPr lang="en-US" sz="1600" dirty="0">
                <a:latin typeface="Helvetica Neue"/>
                <a:cs typeface="Helvetica Neue"/>
              </a:rPr>
              <a:t>built on the back of extensive analysis of over 400 </a:t>
            </a:r>
            <a:r>
              <a:rPr lang="en-US" sz="1600" dirty="0" smtClean="0">
                <a:latin typeface="Helvetica Neue"/>
                <a:cs typeface="Helvetica Neue"/>
              </a:rPr>
              <a:t>Premier League </a:t>
            </a:r>
            <a:r>
              <a:rPr lang="en-US" sz="1600" dirty="0">
                <a:latin typeface="Helvetica Neue"/>
                <a:cs typeface="Helvetica Neue"/>
              </a:rPr>
              <a:t>matches</a:t>
            </a:r>
          </a:p>
        </p:txBody>
      </p:sp>
      <p:pic>
        <p:nvPicPr>
          <p:cNvPr id="7" name="Picture 6" descr="Screen Shot 2012-12-03 at 10.59.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31" y="3768520"/>
            <a:ext cx="8791369" cy="2511820"/>
          </a:xfrm>
          <a:prstGeom prst="rect">
            <a:avLst/>
          </a:prstGeom>
        </p:spPr>
      </p:pic>
      <p:sp>
        <p:nvSpPr>
          <p:cNvPr id="9" name="Rectangle 8"/>
          <p:cNvSpPr/>
          <p:nvPr/>
        </p:nvSpPr>
        <p:spPr>
          <a:xfrm>
            <a:off x="5659322" y="4339804"/>
            <a:ext cx="3329014" cy="223154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3209" y="4850474"/>
            <a:ext cx="1466884" cy="1409359"/>
          </a:xfrm>
          <a:prstGeom prst="rect">
            <a:avLst/>
          </a:prstGeom>
        </p:spPr>
      </p:pic>
      <p:pic>
        <p:nvPicPr>
          <p:cNvPr id="17" name="Picture 16"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3918" y="5948747"/>
            <a:ext cx="2381341" cy="499313"/>
          </a:xfrm>
          <a:prstGeom prst="rect">
            <a:avLst/>
          </a:prstGeom>
        </p:spPr>
      </p:pic>
      <p:sp>
        <p:nvSpPr>
          <p:cNvPr id="21" name="TextBox 20"/>
          <p:cNvSpPr txBox="1"/>
          <p:nvPr/>
        </p:nvSpPr>
        <p:spPr>
          <a:xfrm>
            <a:off x="5954878" y="4482720"/>
            <a:ext cx="2787943" cy="338554"/>
          </a:xfrm>
          <a:prstGeom prst="rect">
            <a:avLst/>
          </a:prstGeom>
          <a:noFill/>
        </p:spPr>
        <p:txBody>
          <a:bodyPr wrap="none" rtlCol="0">
            <a:spAutoFit/>
          </a:bodyPr>
          <a:lstStyle/>
          <a:p>
            <a:r>
              <a:rPr lang="en-US" sz="1600" dirty="0" smtClean="0">
                <a:latin typeface="Helvetica Neue"/>
                <a:cs typeface="Helvetica Neue"/>
              </a:rPr>
              <a:t>Used by leading sports sites</a:t>
            </a:r>
            <a:endParaRPr lang="en-US" sz="1600" dirty="0">
              <a:latin typeface="Helvetica Neue"/>
              <a:cs typeface="Helvetica Neue"/>
            </a:endParaRPr>
          </a:p>
        </p:txBody>
      </p:sp>
      <p:pic>
        <p:nvPicPr>
          <p:cNvPr id="14" name="Picture 13" descr="imgr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7582" y="4986873"/>
            <a:ext cx="1845063" cy="240287"/>
          </a:xfrm>
          <a:prstGeom prst="rect">
            <a:avLst/>
          </a:prstGeom>
        </p:spPr>
      </p:pic>
      <p:sp>
        <p:nvSpPr>
          <p:cNvPr id="25" name="Rectangle 24"/>
          <p:cNvSpPr/>
          <p:nvPr/>
        </p:nvSpPr>
        <p:spPr>
          <a:xfrm>
            <a:off x="226432" y="4339804"/>
            <a:ext cx="5432890" cy="1920029"/>
          </a:xfrm>
          <a:prstGeom prst="rect">
            <a:avLst/>
          </a:prstGeom>
          <a:solidFill>
            <a:srgbClr val="FFFFFF">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2638552" y="4599082"/>
            <a:ext cx="3516333" cy="1256156"/>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rPr>
              <a:t>Potential use for Fantasy Football &amp; Betting</a:t>
            </a:r>
            <a:endParaRPr lang="en-US" sz="2000" b="1" dirty="0">
              <a:solidFill>
                <a:srgbClr val="000000"/>
              </a:solidFill>
            </a:endParaRPr>
          </a:p>
        </p:txBody>
      </p:sp>
      <p:sp>
        <p:nvSpPr>
          <p:cNvPr id="18" name="TextBox 17"/>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807581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9" grpId="0" animBg="1"/>
      <p:bldP spid="21" grpId="0"/>
      <p:bldP spid="25"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721696"/>
            <a:ext cx="7776864" cy="861774"/>
          </a:xfrm>
          <a:prstGeom prst="rect">
            <a:avLst/>
          </a:prstGeom>
          <a:noFill/>
        </p:spPr>
        <p:txBody>
          <a:bodyPr wrap="square" rtlCol="0">
            <a:spAutoFit/>
          </a:bodyPr>
          <a:lstStyle/>
          <a:p>
            <a:endParaRPr lang="en-GB" sz="3200" dirty="0"/>
          </a:p>
          <a:p>
            <a:endParaRPr lang="en-GB" dirty="0"/>
          </a:p>
        </p:txBody>
      </p:sp>
      <p:sp>
        <p:nvSpPr>
          <p:cNvPr id="12" name="TextBox 11"/>
          <p:cNvSpPr txBox="1"/>
          <p:nvPr/>
        </p:nvSpPr>
        <p:spPr>
          <a:xfrm>
            <a:off x="323528" y="759907"/>
            <a:ext cx="8244916" cy="5663089"/>
          </a:xfrm>
          <a:prstGeom prst="rect">
            <a:avLst/>
          </a:prstGeom>
          <a:noFill/>
        </p:spPr>
        <p:txBody>
          <a:bodyPr wrap="square" rtlCol="0">
            <a:spAutoFit/>
          </a:bodyPr>
          <a:lstStyle/>
          <a:p>
            <a:pPr algn="ctr"/>
            <a:r>
              <a:rPr lang="en-GB" sz="2800" dirty="0" smtClean="0">
                <a:latin typeface="Helvetica" pitchFamily="34" charset="0"/>
                <a:cs typeface="Helvetica" pitchFamily="34" charset="0"/>
              </a:rPr>
              <a:t>We have analysed hundreds and hundreds of Premier League games.</a:t>
            </a:r>
          </a:p>
          <a:p>
            <a:endParaRPr lang="en-GB" sz="2400" dirty="0"/>
          </a:p>
          <a:p>
            <a:r>
              <a:rPr lang="en-GB" sz="2800" dirty="0" smtClean="0">
                <a:latin typeface="Helvetica" pitchFamily="34" charset="0"/>
                <a:cs typeface="Helvetica" pitchFamily="34" charset="0"/>
              </a:rPr>
              <a:t>All the different events are grouped according to:</a:t>
            </a:r>
          </a:p>
          <a:p>
            <a:endParaRPr lang="en-GB" sz="2400" dirty="0" smtClean="0"/>
          </a:p>
          <a:p>
            <a:endParaRPr lang="en-GB" sz="2400" dirty="0">
              <a:latin typeface="Helvetica" pitchFamily="34" charset="0"/>
              <a:cs typeface="Helvetica" pitchFamily="34" charset="0"/>
            </a:endParaRPr>
          </a:p>
          <a:p>
            <a:pPr marL="285750" indent="-285750">
              <a:buFont typeface="Arial" pitchFamily="34" charset="0"/>
              <a:buChar char="•"/>
            </a:pPr>
            <a:r>
              <a:rPr lang="en-GB" sz="2800" b="1" dirty="0" smtClean="0">
                <a:latin typeface="Helvetica" pitchFamily="34" charset="0"/>
                <a:cs typeface="Helvetica" pitchFamily="34" charset="0"/>
              </a:rPr>
              <a:t>Possession</a:t>
            </a:r>
          </a:p>
          <a:p>
            <a:endParaRPr lang="en-GB" sz="2800" dirty="0">
              <a:latin typeface="Helvetica" pitchFamily="34" charset="0"/>
              <a:cs typeface="Helvetica" pitchFamily="34" charset="0"/>
            </a:endParaRPr>
          </a:p>
          <a:p>
            <a:pPr marL="285750" indent="-285750">
              <a:buFont typeface="Arial" pitchFamily="34" charset="0"/>
              <a:buChar char="•"/>
            </a:pPr>
            <a:r>
              <a:rPr lang="en-GB" sz="2800" b="1" dirty="0" smtClean="0">
                <a:latin typeface="Helvetica" pitchFamily="34" charset="0"/>
                <a:cs typeface="Helvetica" pitchFamily="34" charset="0"/>
              </a:rPr>
              <a:t>Attack</a:t>
            </a:r>
          </a:p>
          <a:p>
            <a:endParaRPr lang="en-GB" sz="2800" dirty="0"/>
          </a:p>
          <a:p>
            <a:pPr marL="285750" indent="-285750">
              <a:buFont typeface="Arial" pitchFamily="34" charset="0"/>
              <a:buChar char="•"/>
            </a:pPr>
            <a:r>
              <a:rPr lang="en-GB" sz="2800" b="1" dirty="0" smtClean="0">
                <a:latin typeface="Helvetica" pitchFamily="34" charset="0"/>
                <a:cs typeface="Helvetica" pitchFamily="34" charset="0"/>
              </a:rPr>
              <a:t>Defence </a:t>
            </a:r>
          </a:p>
          <a:p>
            <a:pPr lvl="2"/>
            <a:endParaRPr lang="en-GB" sz="2400" dirty="0" smtClean="0">
              <a:solidFill>
                <a:schemeClr val="bg1">
                  <a:lumMod val="95000"/>
                </a:schemeClr>
              </a:solidFill>
            </a:endParaRPr>
          </a:p>
          <a:p>
            <a:pPr lvl="2"/>
            <a:endParaRPr lang="en-GB" sz="2400" dirty="0">
              <a:solidFill>
                <a:schemeClr val="bg1">
                  <a:lumMod val="95000"/>
                </a:schemeClr>
              </a:solidFill>
            </a:endParaRPr>
          </a:p>
          <a:p>
            <a:r>
              <a:rPr lang="en-GB" dirty="0" smtClean="0">
                <a:solidFill>
                  <a:schemeClr val="bg1">
                    <a:lumMod val="95000"/>
                  </a:schemeClr>
                </a:solidFill>
              </a:rPr>
              <a:t>	</a:t>
            </a:r>
            <a:endParaRPr lang="en-GB" dirty="0">
              <a:solidFill>
                <a:schemeClr val="bg1">
                  <a:lumMod val="95000"/>
                </a:scheme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427" y="3186478"/>
            <a:ext cx="3627506" cy="2360482"/>
          </a:xfrm>
          <a:prstGeom prst="rect">
            <a:avLst/>
          </a:prstGeom>
          <a:ln>
            <a:noFill/>
          </a:ln>
          <a:effectLst>
            <a:reflection blurRad="12700" stA="30000" endPos="30000" dist="5000" dir="5400000" sy="-100000" algn="bl" rotWithShape="0"/>
          </a:effectLst>
          <a:scene3d>
            <a:camera prst="perspectiveContrastingLeftFacing">
              <a:rot lat="300000" lon="6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24304021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721696"/>
            <a:ext cx="7776864" cy="861774"/>
          </a:xfrm>
          <a:prstGeom prst="rect">
            <a:avLst/>
          </a:prstGeom>
          <a:noFill/>
        </p:spPr>
        <p:txBody>
          <a:bodyPr wrap="square" rtlCol="0">
            <a:spAutoFit/>
          </a:bodyPr>
          <a:lstStyle/>
          <a:p>
            <a:endParaRPr lang="en-GB" sz="3200" dirty="0"/>
          </a:p>
          <a:p>
            <a:endParaRPr lang="en-GB" dirty="0"/>
          </a:p>
        </p:txBody>
      </p:sp>
      <p:sp>
        <p:nvSpPr>
          <p:cNvPr id="9" name="TextBox 8"/>
          <p:cNvSpPr txBox="1"/>
          <p:nvPr/>
        </p:nvSpPr>
        <p:spPr>
          <a:xfrm>
            <a:off x="196024" y="897144"/>
            <a:ext cx="8731405" cy="954107"/>
          </a:xfrm>
          <a:prstGeom prst="rect">
            <a:avLst/>
          </a:prstGeom>
          <a:noFill/>
        </p:spPr>
        <p:txBody>
          <a:bodyPr wrap="square" rtlCol="0">
            <a:spAutoFit/>
          </a:bodyPr>
          <a:lstStyle/>
          <a:p>
            <a:pPr algn="ctr"/>
            <a:r>
              <a:rPr lang="en-GB" sz="2800" dirty="0" smtClean="0">
                <a:solidFill>
                  <a:srgbClr val="000000"/>
                </a:solidFill>
                <a:latin typeface="Helvetica"/>
                <a:cs typeface="Helvetica"/>
              </a:rPr>
              <a:t>Each player position is scored differently for every single event</a:t>
            </a:r>
          </a:p>
        </p:txBody>
      </p:sp>
      <p:grpSp>
        <p:nvGrpSpPr>
          <p:cNvPr id="24" name="Group 23"/>
          <p:cNvGrpSpPr/>
          <p:nvPr/>
        </p:nvGrpSpPr>
        <p:grpSpPr>
          <a:xfrm>
            <a:off x="270900" y="2166010"/>
            <a:ext cx="8363760" cy="602596"/>
            <a:chOff x="270900" y="2487737"/>
            <a:chExt cx="8363760" cy="602596"/>
          </a:xfrm>
        </p:grpSpPr>
        <p:grpSp>
          <p:nvGrpSpPr>
            <p:cNvPr id="23" name="Group 22"/>
            <p:cNvGrpSpPr/>
            <p:nvPr/>
          </p:nvGrpSpPr>
          <p:grpSpPr>
            <a:xfrm>
              <a:off x="270900" y="2492206"/>
              <a:ext cx="1944216" cy="598125"/>
              <a:chOff x="270900" y="1966779"/>
              <a:chExt cx="1944216" cy="598125"/>
            </a:xfrm>
          </p:grpSpPr>
          <p:sp>
            <p:nvSpPr>
              <p:cNvPr id="8" name="Rectangle 7"/>
              <p:cNvSpPr/>
              <p:nvPr/>
            </p:nvSpPr>
            <p:spPr>
              <a:xfrm>
                <a:off x="270900" y="1966779"/>
                <a:ext cx="1944216" cy="598125"/>
              </a:xfrm>
              <a:prstGeom prst="rect">
                <a:avLst/>
              </a:prstGeom>
              <a:gradFill flip="none" rotWithShape="1">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0" name="TextBox 9"/>
              <p:cNvSpPr txBox="1"/>
              <p:nvPr/>
            </p:nvSpPr>
            <p:spPr>
              <a:xfrm>
                <a:off x="320061" y="2035008"/>
                <a:ext cx="1845894" cy="461665"/>
              </a:xfrm>
              <a:prstGeom prst="rect">
                <a:avLst/>
              </a:prstGeom>
              <a:noFill/>
            </p:spPr>
            <p:txBody>
              <a:bodyPr wrap="square" rtlCol="0">
                <a:spAutoFit/>
              </a:bodyPr>
              <a:lstStyle/>
              <a:p>
                <a:pPr algn="ctr"/>
                <a:r>
                  <a:rPr lang="en-GB" sz="2400" dirty="0" smtClean="0">
                    <a:solidFill>
                      <a:schemeClr val="bg1">
                        <a:lumMod val="95000"/>
                      </a:schemeClr>
                    </a:solidFill>
                    <a:latin typeface="Helvetica" pitchFamily="34" charset="0"/>
                    <a:cs typeface="Helvetica" pitchFamily="34" charset="0"/>
                  </a:rPr>
                  <a:t>Goalkeeper</a:t>
                </a:r>
                <a:endParaRPr lang="en-GB" sz="2400" dirty="0">
                  <a:solidFill>
                    <a:schemeClr val="bg1">
                      <a:lumMod val="95000"/>
                    </a:schemeClr>
                  </a:solidFill>
                  <a:latin typeface="Helvetica" pitchFamily="34" charset="0"/>
                  <a:cs typeface="Helvetica" pitchFamily="34" charset="0"/>
                </a:endParaRPr>
              </a:p>
            </p:txBody>
          </p:sp>
        </p:grpSp>
        <p:grpSp>
          <p:nvGrpSpPr>
            <p:cNvPr id="22" name="Group 21"/>
            <p:cNvGrpSpPr/>
            <p:nvPr/>
          </p:nvGrpSpPr>
          <p:grpSpPr>
            <a:xfrm>
              <a:off x="2411760" y="2492204"/>
              <a:ext cx="1944216" cy="598125"/>
              <a:chOff x="2411760" y="1966777"/>
              <a:chExt cx="1944216" cy="598125"/>
            </a:xfrm>
          </p:grpSpPr>
          <p:sp>
            <p:nvSpPr>
              <p:cNvPr id="15" name="Rectangle 14"/>
              <p:cNvSpPr/>
              <p:nvPr/>
            </p:nvSpPr>
            <p:spPr>
              <a:xfrm>
                <a:off x="2411760" y="1966777"/>
                <a:ext cx="1944216" cy="598125"/>
              </a:xfrm>
              <a:prstGeom prst="rect">
                <a:avLst/>
              </a:prstGeom>
              <a:gradFill flip="none" rotWithShape="1">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8" name="TextBox 17"/>
              <p:cNvSpPr txBox="1"/>
              <p:nvPr/>
            </p:nvSpPr>
            <p:spPr>
              <a:xfrm>
                <a:off x="2460921" y="2030541"/>
                <a:ext cx="1845894" cy="461665"/>
              </a:xfrm>
              <a:prstGeom prst="rect">
                <a:avLst/>
              </a:prstGeom>
              <a:noFill/>
            </p:spPr>
            <p:txBody>
              <a:bodyPr wrap="square" rtlCol="0">
                <a:spAutoFit/>
              </a:bodyPr>
              <a:lstStyle/>
              <a:p>
                <a:pPr algn="ctr"/>
                <a:r>
                  <a:rPr lang="en-GB" sz="2400" dirty="0" smtClean="0">
                    <a:solidFill>
                      <a:schemeClr val="bg1">
                        <a:lumMod val="95000"/>
                      </a:schemeClr>
                    </a:solidFill>
                    <a:latin typeface="Helvetica" pitchFamily="34" charset="0"/>
                    <a:cs typeface="Helvetica" pitchFamily="34" charset="0"/>
                  </a:rPr>
                  <a:t>Defender</a:t>
                </a:r>
                <a:endParaRPr lang="en-GB" sz="2400" dirty="0">
                  <a:solidFill>
                    <a:schemeClr val="bg1">
                      <a:lumMod val="95000"/>
                    </a:schemeClr>
                  </a:solidFill>
                  <a:latin typeface="Helvetica" pitchFamily="34" charset="0"/>
                  <a:cs typeface="Helvetica" pitchFamily="34" charset="0"/>
                </a:endParaRPr>
              </a:p>
            </p:txBody>
          </p:sp>
        </p:grpSp>
        <p:grpSp>
          <p:nvGrpSpPr>
            <p:cNvPr id="21" name="Group 20"/>
            <p:cNvGrpSpPr/>
            <p:nvPr/>
          </p:nvGrpSpPr>
          <p:grpSpPr>
            <a:xfrm>
              <a:off x="4565781" y="2492208"/>
              <a:ext cx="1944216" cy="598125"/>
              <a:chOff x="4550936" y="1966776"/>
              <a:chExt cx="1944216" cy="598125"/>
            </a:xfrm>
          </p:grpSpPr>
          <p:sp>
            <p:nvSpPr>
              <p:cNvPr id="16" name="Rectangle 15"/>
              <p:cNvSpPr/>
              <p:nvPr/>
            </p:nvSpPr>
            <p:spPr>
              <a:xfrm>
                <a:off x="4550936" y="1966776"/>
                <a:ext cx="1944216" cy="598125"/>
              </a:xfrm>
              <a:prstGeom prst="rect">
                <a:avLst/>
              </a:prstGeom>
              <a:gradFill flip="none" rotWithShape="1">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9" name="TextBox 18"/>
              <p:cNvSpPr txBox="1"/>
              <p:nvPr/>
            </p:nvSpPr>
            <p:spPr>
              <a:xfrm>
                <a:off x="4600097" y="2030542"/>
                <a:ext cx="1845894" cy="461665"/>
              </a:xfrm>
              <a:prstGeom prst="rect">
                <a:avLst/>
              </a:prstGeom>
              <a:noFill/>
            </p:spPr>
            <p:txBody>
              <a:bodyPr wrap="square" rtlCol="0">
                <a:spAutoFit/>
              </a:bodyPr>
              <a:lstStyle/>
              <a:p>
                <a:pPr algn="ctr"/>
                <a:r>
                  <a:rPr lang="en-GB" sz="2400" dirty="0" smtClean="0">
                    <a:solidFill>
                      <a:schemeClr val="bg1">
                        <a:lumMod val="95000"/>
                      </a:schemeClr>
                    </a:solidFill>
                    <a:latin typeface="Helvetica" pitchFamily="34" charset="0"/>
                    <a:cs typeface="Helvetica" pitchFamily="34" charset="0"/>
                  </a:rPr>
                  <a:t>Midfielder</a:t>
                </a:r>
                <a:endParaRPr lang="en-GB" sz="2400" dirty="0">
                  <a:solidFill>
                    <a:schemeClr val="bg1">
                      <a:lumMod val="95000"/>
                    </a:schemeClr>
                  </a:solidFill>
                  <a:latin typeface="Helvetica" pitchFamily="34" charset="0"/>
                  <a:cs typeface="Helvetica" pitchFamily="34" charset="0"/>
                </a:endParaRPr>
              </a:p>
            </p:txBody>
          </p:sp>
        </p:grpSp>
        <p:grpSp>
          <p:nvGrpSpPr>
            <p:cNvPr id="14" name="Group 13"/>
            <p:cNvGrpSpPr/>
            <p:nvPr/>
          </p:nvGrpSpPr>
          <p:grpSpPr>
            <a:xfrm>
              <a:off x="6690444" y="2487737"/>
              <a:ext cx="1944216" cy="598125"/>
              <a:chOff x="6690444" y="1966775"/>
              <a:chExt cx="1944216" cy="598125"/>
            </a:xfrm>
          </p:grpSpPr>
          <p:sp>
            <p:nvSpPr>
              <p:cNvPr id="17" name="Rectangle 16"/>
              <p:cNvSpPr/>
              <p:nvPr/>
            </p:nvSpPr>
            <p:spPr>
              <a:xfrm>
                <a:off x="6690444" y="1966775"/>
                <a:ext cx="1944216" cy="598125"/>
              </a:xfrm>
              <a:prstGeom prst="rect">
                <a:avLst/>
              </a:prstGeom>
              <a:gradFill flip="none" rotWithShape="1">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 name="TextBox 19"/>
              <p:cNvSpPr txBox="1"/>
              <p:nvPr/>
            </p:nvSpPr>
            <p:spPr>
              <a:xfrm>
                <a:off x="6739605" y="2030543"/>
                <a:ext cx="1845894" cy="461665"/>
              </a:xfrm>
              <a:prstGeom prst="rect">
                <a:avLst/>
              </a:prstGeom>
              <a:noFill/>
            </p:spPr>
            <p:txBody>
              <a:bodyPr wrap="square" rtlCol="0">
                <a:spAutoFit/>
              </a:bodyPr>
              <a:lstStyle/>
              <a:p>
                <a:pPr algn="ctr"/>
                <a:r>
                  <a:rPr lang="en-GB" sz="2400" dirty="0" smtClean="0">
                    <a:solidFill>
                      <a:schemeClr val="bg1">
                        <a:lumMod val="95000"/>
                      </a:schemeClr>
                    </a:solidFill>
                    <a:latin typeface="Helvetica" pitchFamily="34" charset="0"/>
                    <a:cs typeface="Helvetica" pitchFamily="34" charset="0"/>
                  </a:rPr>
                  <a:t>Forward</a:t>
                </a:r>
                <a:endParaRPr lang="en-GB" sz="2400" dirty="0">
                  <a:solidFill>
                    <a:schemeClr val="bg1">
                      <a:lumMod val="95000"/>
                    </a:schemeClr>
                  </a:solidFill>
                  <a:latin typeface="Helvetica" pitchFamily="34" charset="0"/>
                  <a:cs typeface="Helvetica" pitchFamily="34" charset="0"/>
                </a:endParaRPr>
              </a:p>
            </p:txBody>
          </p:sp>
        </p:grpSp>
      </p:grpSp>
      <p:cxnSp>
        <p:nvCxnSpPr>
          <p:cNvPr id="26" name="Elbow Connector 25"/>
          <p:cNvCxnSpPr>
            <a:stCxn id="8" idx="2"/>
          </p:cNvCxnSpPr>
          <p:nvPr/>
        </p:nvCxnSpPr>
        <p:spPr>
          <a:xfrm rot="16200000" flipH="1">
            <a:off x="1482260" y="2529352"/>
            <a:ext cx="1246173" cy="1724676"/>
          </a:xfrm>
          <a:prstGeom prst="bentConnector2">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28" name="Elbow Connector 27"/>
          <p:cNvCxnSpPr/>
          <p:nvPr/>
        </p:nvCxnSpPr>
        <p:spPr>
          <a:xfrm rot="10800000" flipV="1">
            <a:off x="5992016" y="2768605"/>
            <a:ext cx="1670536" cy="1246171"/>
          </a:xfrm>
          <a:prstGeom prst="bentConnector3">
            <a:avLst>
              <a:gd name="adj1" fmla="val -472"/>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2" name="Straight Connector 31"/>
          <p:cNvCxnSpPr>
            <a:stCxn id="15" idx="2"/>
          </p:cNvCxnSpPr>
          <p:nvPr/>
        </p:nvCxnSpPr>
        <p:spPr>
          <a:xfrm>
            <a:off x="3383868" y="2768602"/>
            <a:ext cx="4" cy="914735"/>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cxnSp>
        <p:nvCxnSpPr>
          <p:cNvPr id="34" name="Straight Connector 33"/>
          <p:cNvCxnSpPr>
            <a:stCxn id="16" idx="2"/>
          </p:cNvCxnSpPr>
          <p:nvPr/>
        </p:nvCxnSpPr>
        <p:spPr>
          <a:xfrm>
            <a:off x="5537889" y="2768606"/>
            <a:ext cx="0" cy="914731"/>
          </a:xfrm>
          <a:prstGeom prst="line">
            <a:avLst/>
          </a:prstGeom>
          <a:ln>
            <a:solidFill>
              <a:schemeClr val="bg1">
                <a:lumMod val="75000"/>
              </a:schemeClr>
            </a:solidFill>
          </a:ln>
        </p:spPr>
        <p:style>
          <a:lnRef idx="2">
            <a:schemeClr val="dk1"/>
          </a:lnRef>
          <a:fillRef idx="0">
            <a:schemeClr val="dk1"/>
          </a:fillRef>
          <a:effectRef idx="1">
            <a:schemeClr val="dk1"/>
          </a:effectRef>
          <a:fontRef idx="minor">
            <a:schemeClr val="tx1"/>
          </a:fontRef>
        </p:style>
      </p:cxnSp>
      <p:sp>
        <p:nvSpPr>
          <p:cNvPr id="50" name="Rectangle 49"/>
          <p:cNvSpPr/>
          <p:nvPr/>
        </p:nvSpPr>
        <p:spPr>
          <a:xfrm>
            <a:off x="2967684" y="3717203"/>
            <a:ext cx="3024332" cy="662880"/>
          </a:xfrm>
          <a:prstGeom prst="rect">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58" name="TextBox 57"/>
          <p:cNvSpPr txBox="1"/>
          <p:nvPr/>
        </p:nvSpPr>
        <p:spPr>
          <a:xfrm>
            <a:off x="3049560" y="3783944"/>
            <a:ext cx="2880318" cy="461665"/>
          </a:xfrm>
          <a:prstGeom prst="rect">
            <a:avLst/>
          </a:prstGeom>
          <a:noFill/>
        </p:spPr>
        <p:txBody>
          <a:bodyPr wrap="square" rtlCol="0">
            <a:spAutoFit/>
          </a:bodyPr>
          <a:lstStyle/>
          <a:p>
            <a:pPr algn="ctr"/>
            <a:r>
              <a:rPr lang="en-GB" sz="2400" dirty="0" smtClean="0">
                <a:solidFill>
                  <a:schemeClr val="bg1">
                    <a:lumMod val="95000"/>
                  </a:schemeClr>
                </a:solidFill>
                <a:latin typeface="Helvetica" pitchFamily="34" charset="0"/>
                <a:cs typeface="Helvetica" pitchFamily="34" charset="0"/>
              </a:rPr>
              <a:t>Frequency Analysis</a:t>
            </a:r>
            <a:endParaRPr lang="en-GB" sz="2400" dirty="0">
              <a:solidFill>
                <a:schemeClr val="bg1">
                  <a:lumMod val="95000"/>
                </a:schemeClr>
              </a:solidFill>
              <a:latin typeface="Helvetica" pitchFamily="34" charset="0"/>
              <a:cs typeface="Helvetica" pitchFamily="34" charset="0"/>
            </a:endParaRPr>
          </a:p>
        </p:txBody>
      </p:sp>
      <p:sp>
        <p:nvSpPr>
          <p:cNvPr id="61" name="Down Arrow 60"/>
          <p:cNvSpPr/>
          <p:nvPr/>
        </p:nvSpPr>
        <p:spPr>
          <a:xfrm>
            <a:off x="4296576" y="4388187"/>
            <a:ext cx="386285" cy="842392"/>
          </a:xfrm>
          <a:prstGeom prst="downArrow">
            <a:avLst/>
          </a:prstGeom>
          <a:solidFill>
            <a:schemeClr val="bg1">
              <a:lumMod val="8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61" name="TextBox 2060"/>
          <p:cNvSpPr txBox="1"/>
          <p:nvPr/>
        </p:nvSpPr>
        <p:spPr>
          <a:xfrm>
            <a:off x="2286650" y="5366043"/>
            <a:ext cx="4720718" cy="830997"/>
          </a:xfrm>
          <a:prstGeom prst="rect">
            <a:avLst/>
          </a:prstGeom>
          <a:noFill/>
        </p:spPr>
        <p:txBody>
          <a:bodyPr wrap="square" rtlCol="0">
            <a:spAutoFit/>
          </a:bodyPr>
          <a:lstStyle/>
          <a:p>
            <a:pPr algn="ctr"/>
            <a:r>
              <a:rPr lang="en-GB" sz="2400" dirty="0" smtClean="0">
                <a:solidFill>
                  <a:srgbClr val="000000"/>
                </a:solidFill>
                <a:latin typeface="Helvetica" pitchFamily="34" charset="0"/>
                <a:cs typeface="Helvetica" pitchFamily="34" charset="0"/>
              </a:rPr>
              <a:t>Scoring players fairly for each action according to their position</a:t>
            </a:r>
            <a:endParaRPr lang="en-GB" sz="2400" dirty="0">
              <a:solidFill>
                <a:srgbClr val="000000"/>
              </a:solidFill>
              <a:latin typeface="Helvetica" pitchFamily="34" charset="0"/>
              <a:cs typeface="Helvetica" pitchFamily="34" charset="0"/>
            </a:endParaRPr>
          </a:p>
        </p:txBody>
      </p:sp>
      <p:sp>
        <p:nvSpPr>
          <p:cNvPr id="25" name="TextBox 24"/>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4008160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721696"/>
            <a:ext cx="7776864" cy="861774"/>
          </a:xfrm>
          <a:prstGeom prst="rect">
            <a:avLst/>
          </a:prstGeom>
          <a:noFill/>
        </p:spPr>
        <p:txBody>
          <a:bodyPr wrap="square" rtlCol="0">
            <a:spAutoFit/>
          </a:bodyPr>
          <a:lstStyle/>
          <a:p>
            <a:endParaRPr lang="en-GB" sz="3200" dirty="0"/>
          </a:p>
          <a:p>
            <a:endParaRPr lang="en-GB" dirty="0"/>
          </a:p>
        </p:txBody>
      </p:sp>
      <p:pic>
        <p:nvPicPr>
          <p:cNvPr id="2050" name="Picture 2" descr="C:\Users\Nic\Downloads\match-areas.png"/>
          <p:cNvPicPr>
            <a:picLocks noChangeAspect="1" noChangeArrowheads="1"/>
          </p:cNvPicPr>
          <p:nvPr/>
        </p:nvPicPr>
        <p:blipFill rotWithShape="1">
          <a:blip r:embed="rId3">
            <a:extLst>
              <a:ext uri="{28A0092B-C50C-407E-A947-70E740481C1C}">
                <a14:useLocalDpi xmlns:a14="http://schemas.microsoft.com/office/drawing/2010/main" val="0"/>
              </a:ext>
            </a:extLst>
          </a:blip>
          <a:srcRect l="2359" r="2191"/>
          <a:stretch/>
        </p:blipFill>
        <p:spPr bwMode="auto">
          <a:xfrm>
            <a:off x="1942169" y="2564904"/>
            <a:ext cx="5259660" cy="33015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88290" y="1311194"/>
            <a:ext cx="8731405" cy="954107"/>
          </a:xfrm>
          <a:prstGeom prst="rect">
            <a:avLst/>
          </a:prstGeom>
          <a:noFill/>
        </p:spPr>
        <p:txBody>
          <a:bodyPr wrap="square" rtlCol="0">
            <a:spAutoFit/>
          </a:bodyPr>
          <a:lstStyle/>
          <a:p>
            <a:pPr algn="ctr"/>
            <a:r>
              <a:rPr lang="en-GB" sz="2800" dirty="0" smtClean="0">
                <a:solidFill>
                  <a:srgbClr val="000000"/>
                </a:solidFill>
                <a:latin typeface="Helvetica"/>
                <a:cs typeface="Helvetica"/>
              </a:rPr>
              <a:t>These are the actions areas we are used to, a quick snapshot of the game.</a:t>
            </a:r>
          </a:p>
        </p:txBody>
      </p:sp>
      <p:sp>
        <p:nvSpPr>
          <p:cNvPr id="9" name="TextBox 8"/>
          <p:cNvSpPr txBox="1"/>
          <p:nvPr/>
        </p:nvSpPr>
        <p:spPr>
          <a:xfrm>
            <a:off x="0" y="1205813"/>
            <a:ext cx="8731405" cy="954107"/>
          </a:xfrm>
          <a:prstGeom prst="rect">
            <a:avLst/>
          </a:prstGeom>
          <a:noFill/>
        </p:spPr>
        <p:txBody>
          <a:bodyPr wrap="square" rtlCol="0">
            <a:spAutoFit/>
          </a:bodyPr>
          <a:lstStyle/>
          <a:p>
            <a:pPr algn="ctr"/>
            <a:r>
              <a:rPr lang="en-GB" sz="2800" dirty="0" smtClean="0">
                <a:solidFill>
                  <a:srgbClr val="000000"/>
                </a:solidFill>
                <a:latin typeface="Helvetica"/>
                <a:cs typeface="Helvetica"/>
              </a:rPr>
              <a:t>We have split the pitch up into 13 different areas. Each area gives a different score for each action.</a:t>
            </a:r>
          </a:p>
        </p:txBody>
      </p:sp>
      <p:grpSp>
        <p:nvGrpSpPr>
          <p:cNvPr id="22" name="Group 21"/>
          <p:cNvGrpSpPr/>
          <p:nvPr/>
        </p:nvGrpSpPr>
        <p:grpSpPr>
          <a:xfrm>
            <a:off x="1962359" y="2585097"/>
            <a:ext cx="5239470" cy="3301589"/>
            <a:chOff x="1962359" y="2585097"/>
            <a:chExt cx="5239470" cy="3301589"/>
          </a:xfrm>
        </p:grpSpPr>
        <p:grpSp>
          <p:nvGrpSpPr>
            <p:cNvPr id="18" name="Group 17"/>
            <p:cNvGrpSpPr/>
            <p:nvPr/>
          </p:nvGrpSpPr>
          <p:grpSpPr>
            <a:xfrm>
              <a:off x="1962359" y="2585097"/>
              <a:ext cx="5239470" cy="3301589"/>
              <a:chOff x="1962359" y="2585097"/>
              <a:chExt cx="5239470" cy="3301589"/>
            </a:xfrm>
            <a:solidFill>
              <a:schemeClr val="tx2">
                <a:alpha val="31000"/>
              </a:schemeClr>
            </a:solidFill>
          </p:grpSpPr>
          <p:sp>
            <p:nvSpPr>
              <p:cNvPr id="2" name="Rectangle 1"/>
              <p:cNvSpPr/>
              <p:nvPr/>
            </p:nvSpPr>
            <p:spPr>
              <a:xfrm>
                <a:off x="1962359" y="2585097"/>
                <a:ext cx="5239470" cy="3301588"/>
              </a:xfrm>
              <a:prstGeom prst="rect">
                <a:avLst/>
              </a:prstGeom>
              <a:grpFill/>
              <a:ln w="381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3707904" y="2585098"/>
                <a:ext cx="0" cy="3301588"/>
              </a:xfrm>
              <a:prstGeom prst="line">
                <a:avLst/>
              </a:prstGeom>
              <a:grpFill/>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08104" y="2585098"/>
                <a:ext cx="0" cy="3301588"/>
              </a:xfrm>
              <a:prstGeom prst="line">
                <a:avLst/>
              </a:prstGeom>
              <a:grpFill/>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359501" y="3892531"/>
              <a:ext cx="1080120" cy="646331"/>
            </a:xfrm>
            <a:prstGeom prst="rect">
              <a:avLst/>
            </a:prstGeom>
            <a:noFill/>
          </p:spPr>
          <p:txBody>
            <a:bodyPr wrap="square" rtlCol="0">
              <a:spAutoFit/>
            </a:bodyPr>
            <a:lstStyle/>
            <a:p>
              <a:pPr algn="ctr"/>
              <a:r>
                <a:rPr lang="en-GB" sz="3600" dirty="0" smtClean="0">
                  <a:solidFill>
                    <a:schemeClr val="bg1">
                      <a:lumMod val="95000"/>
                    </a:schemeClr>
                  </a:solidFill>
                </a:rPr>
                <a:t>20%</a:t>
              </a:r>
              <a:endParaRPr lang="en-GB" sz="3600" dirty="0">
                <a:solidFill>
                  <a:schemeClr val="bg1">
                    <a:lumMod val="95000"/>
                  </a:schemeClr>
                </a:solidFill>
              </a:endParaRPr>
            </a:p>
          </p:txBody>
        </p:sp>
        <p:sp>
          <p:nvSpPr>
            <p:cNvPr id="23" name="TextBox 22"/>
            <p:cNvSpPr txBox="1"/>
            <p:nvPr/>
          </p:nvSpPr>
          <p:spPr>
            <a:xfrm>
              <a:off x="4139952" y="3892528"/>
              <a:ext cx="1080120" cy="646331"/>
            </a:xfrm>
            <a:prstGeom prst="rect">
              <a:avLst/>
            </a:prstGeom>
            <a:noFill/>
          </p:spPr>
          <p:txBody>
            <a:bodyPr wrap="square" rtlCol="0">
              <a:spAutoFit/>
            </a:bodyPr>
            <a:lstStyle/>
            <a:p>
              <a:pPr algn="ctr"/>
              <a:r>
                <a:rPr lang="en-GB" sz="3600" dirty="0" smtClean="0">
                  <a:solidFill>
                    <a:schemeClr val="bg1">
                      <a:lumMod val="95000"/>
                    </a:schemeClr>
                  </a:solidFill>
                </a:rPr>
                <a:t>50%</a:t>
              </a:r>
              <a:endParaRPr lang="en-GB" sz="3600" dirty="0">
                <a:solidFill>
                  <a:schemeClr val="bg1">
                    <a:lumMod val="95000"/>
                  </a:schemeClr>
                </a:solidFill>
              </a:endParaRPr>
            </a:p>
          </p:txBody>
        </p:sp>
        <p:sp>
          <p:nvSpPr>
            <p:cNvPr id="24" name="TextBox 23"/>
            <p:cNvSpPr txBox="1"/>
            <p:nvPr/>
          </p:nvSpPr>
          <p:spPr>
            <a:xfrm>
              <a:off x="5873658" y="3892529"/>
              <a:ext cx="1080120" cy="646331"/>
            </a:xfrm>
            <a:prstGeom prst="rect">
              <a:avLst/>
            </a:prstGeom>
            <a:noFill/>
          </p:spPr>
          <p:txBody>
            <a:bodyPr wrap="square" rtlCol="0">
              <a:spAutoFit/>
            </a:bodyPr>
            <a:lstStyle/>
            <a:p>
              <a:pPr algn="ctr"/>
              <a:r>
                <a:rPr lang="en-GB" sz="3600" dirty="0" smtClean="0">
                  <a:solidFill>
                    <a:schemeClr val="bg1">
                      <a:lumMod val="95000"/>
                    </a:schemeClr>
                  </a:solidFill>
                </a:rPr>
                <a:t>30%</a:t>
              </a:r>
              <a:endParaRPr lang="en-GB" sz="3600" dirty="0">
                <a:solidFill>
                  <a:schemeClr val="bg1">
                    <a:lumMod val="95000"/>
                  </a:schemeClr>
                </a:solidFill>
              </a:endParaRPr>
            </a:p>
          </p:txBody>
        </p:sp>
      </p:grpSp>
      <p:sp>
        <p:nvSpPr>
          <p:cNvPr id="8" name="Right Arrow 7"/>
          <p:cNvSpPr/>
          <p:nvPr/>
        </p:nvSpPr>
        <p:spPr>
          <a:xfrm>
            <a:off x="2359501" y="5445224"/>
            <a:ext cx="2212498" cy="288032"/>
          </a:xfrm>
          <a:prstGeom prst="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ight Arrow 18"/>
          <p:cNvSpPr/>
          <p:nvPr/>
        </p:nvSpPr>
        <p:spPr>
          <a:xfrm rot="10800000">
            <a:off x="4512591" y="3584745"/>
            <a:ext cx="1991025" cy="307786"/>
          </a:xfrm>
          <a:prstGeom prst="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936694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22"/>
                                        </p:tgtEl>
                                      </p:cBhvr>
                                    </p:animEffect>
                                    <p:set>
                                      <p:cBhvr>
                                        <p:cTn id="15" dur="1" fill="hold">
                                          <p:stCondLst>
                                            <p:cond delay="999"/>
                                          </p:stCondLst>
                                        </p:cTn>
                                        <p:tgtEl>
                                          <p:spTgt spid="2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100"/>
                                        <p:tgtEl>
                                          <p:spTgt spid="15"/>
                                        </p:tgtEl>
                                      </p:cBhvr>
                                    </p:animEffect>
                                    <p:set>
                                      <p:cBhvr>
                                        <p:cTn id="18" dur="1" fill="hold">
                                          <p:stCondLst>
                                            <p:cond delay="1099"/>
                                          </p:stCondLst>
                                        </p:cTn>
                                        <p:tgtEl>
                                          <p:spTgt spid="1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19"/>
                                        </p:tgtEl>
                                      </p:cBhvr>
                                    </p:animEffect>
                                    <p:set>
                                      <p:cBhvr>
                                        <p:cTn id="24" dur="1" fill="hold">
                                          <p:stCondLst>
                                            <p:cond delay="999"/>
                                          </p:stCondLst>
                                        </p:cTn>
                                        <p:tgtEl>
                                          <p:spTgt spid="19"/>
                                        </p:tgtEl>
                                        <p:attrNameLst>
                                          <p:attrName>style.visibility</p:attrName>
                                        </p:attrNameLst>
                                      </p:cBhvr>
                                      <p:to>
                                        <p:strVal val="hidden"/>
                                      </p:to>
                                    </p:set>
                                  </p:childTnLst>
                                </p:cTn>
                              </p:par>
                              <p:par>
                                <p:cTn id="25" presetID="10" presetClass="entr" presetSubtype="0" fill="hold" grpId="0" nodeType="withEffect">
                                  <p:stCondLst>
                                    <p:cond delay="1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500"/>
                                        <p:tgtEl>
                                          <p:spTgt spid="9"/>
                                        </p:tgtEl>
                                      </p:cBhvr>
                                    </p:animEffect>
                                  </p:childTnLst>
                                </p:cTn>
                              </p:par>
                              <p:par>
                                <p:cTn id="28" presetID="10" presetClass="entr" presetSubtype="0" fill="hold" nodeType="withEffect">
                                  <p:stCondLst>
                                    <p:cond delay="150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8" grpId="0" animBg="1"/>
      <p:bldP spid="8" grpId="1"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txBox="1">
            <a:spLocks/>
          </p:cNvSpPr>
          <p:nvPr/>
        </p:nvSpPr>
        <p:spPr>
          <a:xfrm>
            <a:off x="0" y="4587089"/>
            <a:ext cx="9144000" cy="523220"/>
          </a:xfrm>
          <a:prstGeom prst="rect">
            <a:avLst/>
          </a:prstGeom>
          <a:solidFill>
            <a:schemeClr val="tx1">
              <a:alpha val="0"/>
            </a:schemeClr>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en-US" sz="2800" b="1" dirty="0" smtClean="0">
                <a:solidFill>
                  <a:srgbClr val="000000"/>
                </a:solidFill>
                <a:latin typeface="Helvetica"/>
                <a:cs typeface="Helvetica"/>
              </a:rPr>
              <a:t>Every scenario has its own score</a:t>
            </a:r>
            <a:endParaRPr lang="en-US" sz="2800" b="1" dirty="0">
              <a:solidFill>
                <a:srgbClr val="000000"/>
              </a:solidFill>
              <a:latin typeface="Helvetica"/>
              <a:cs typeface="Helvetica"/>
            </a:endParaRPr>
          </a:p>
        </p:txBody>
      </p:sp>
      <p:sp>
        <p:nvSpPr>
          <p:cNvPr id="10" name="Title 7"/>
          <p:cNvSpPr txBox="1">
            <a:spLocks/>
          </p:cNvSpPr>
          <p:nvPr/>
        </p:nvSpPr>
        <p:spPr>
          <a:xfrm>
            <a:off x="548363" y="2348368"/>
            <a:ext cx="8229600" cy="1107996"/>
          </a:xfrm>
          <a:prstGeom prst="rect">
            <a:avLst/>
          </a:prstGeom>
          <a:solidFill>
            <a:schemeClr val="tx1">
              <a:alpha val="0"/>
            </a:schemeClr>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en-US" sz="6600" b="1" dirty="0" smtClean="0">
                <a:solidFill>
                  <a:srgbClr val="000000"/>
                </a:solidFill>
                <a:latin typeface="Helvetica"/>
                <a:cs typeface="Helvetica"/>
              </a:rPr>
              <a:t>The Results</a:t>
            </a:r>
            <a:endParaRPr lang="en-US" sz="6600" b="1" dirty="0">
              <a:solidFill>
                <a:srgbClr val="000000"/>
              </a:solidFill>
              <a:latin typeface="Helvetica"/>
              <a:cs typeface="Helvetica"/>
            </a:endParaRPr>
          </a:p>
        </p:txBody>
      </p:sp>
      <p:sp>
        <p:nvSpPr>
          <p:cNvPr id="4" name="TextBox 3"/>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4595434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acd718d-f41f-4e14-bb01-9face3616855" descr="E114418B-BDE3-4A85-8B59-50FF5BEAD17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597" b="17034"/>
          <a:stretch/>
        </p:blipFill>
        <p:spPr bwMode="auto">
          <a:xfrm>
            <a:off x="1484657" y="836712"/>
            <a:ext cx="6174686" cy="54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547664" y="1812179"/>
            <a:ext cx="1440160" cy="1066682"/>
            <a:chOff x="1547664" y="1812179"/>
            <a:chExt cx="1440160" cy="1066682"/>
          </a:xfrm>
        </p:grpSpPr>
        <p:pic>
          <p:nvPicPr>
            <p:cNvPr id="3"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1979712" y="1812179"/>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2509529"/>
              <a:ext cx="1440160" cy="369332"/>
            </a:xfrm>
            <a:prstGeom prst="rect">
              <a:avLst/>
            </a:prstGeom>
            <a:noFill/>
          </p:spPr>
          <p:txBody>
            <a:bodyPr wrap="square" rtlCol="0">
              <a:spAutoFit/>
            </a:bodyPr>
            <a:lstStyle/>
            <a:p>
              <a:pPr algn="ctr"/>
              <a:r>
                <a:rPr lang="en-GB" dirty="0" smtClean="0">
                  <a:solidFill>
                    <a:schemeClr val="bg1">
                      <a:lumMod val="95000"/>
                    </a:schemeClr>
                  </a:solidFill>
                </a:rPr>
                <a:t>Interception</a:t>
              </a:r>
              <a:endParaRPr lang="en-GB" dirty="0">
                <a:solidFill>
                  <a:schemeClr val="bg1">
                    <a:lumMod val="95000"/>
                  </a:schemeClr>
                </a:solidFill>
              </a:endParaRPr>
            </a:p>
          </p:txBody>
        </p:sp>
      </p:grpSp>
      <p:sp>
        <p:nvSpPr>
          <p:cNvPr id="13" name="TextBox 12"/>
          <p:cNvSpPr txBox="1"/>
          <p:nvPr/>
        </p:nvSpPr>
        <p:spPr>
          <a:xfrm>
            <a:off x="3156041" y="1920124"/>
            <a:ext cx="987903" cy="646331"/>
          </a:xfrm>
          <a:prstGeom prst="rect">
            <a:avLst/>
          </a:prstGeom>
          <a:noFill/>
        </p:spPr>
        <p:txBody>
          <a:bodyPr wrap="square" rtlCol="0">
            <a:spAutoFit/>
          </a:bodyPr>
          <a:lstStyle/>
          <a:p>
            <a:pPr algn="ctr"/>
            <a:r>
              <a:rPr lang="en-GB" dirty="0" smtClean="0">
                <a:solidFill>
                  <a:schemeClr val="bg1">
                    <a:lumMod val="95000"/>
                  </a:schemeClr>
                </a:solidFill>
              </a:rPr>
              <a:t>Failed Pass</a:t>
            </a:r>
            <a:endParaRPr lang="en-GB" dirty="0">
              <a:solidFill>
                <a:schemeClr val="bg1">
                  <a:lumMod val="95000"/>
                </a:schemeClr>
              </a:solidFill>
            </a:endParaRPr>
          </a:p>
        </p:txBody>
      </p:sp>
      <p:grpSp>
        <p:nvGrpSpPr>
          <p:cNvPr id="12" name="Group 11"/>
          <p:cNvGrpSpPr/>
          <p:nvPr/>
        </p:nvGrpSpPr>
        <p:grpSpPr>
          <a:xfrm>
            <a:off x="5075576" y="2127218"/>
            <a:ext cx="1425427" cy="984063"/>
            <a:chOff x="5018780" y="2128571"/>
            <a:chExt cx="1425427" cy="984063"/>
          </a:xfrm>
        </p:grpSpPr>
        <p:pic>
          <p:nvPicPr>
            <p:cNvPr id="2050" name="Picture 2" descr="http://i.imgur.com/IWXBj.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97" r="13090" b="13408"/>
            <a:stretch/>
          </p:blipFill>
          <p:spPr bwMode="auto">
            <a:xfrm>
              <a:off x="5485360" y="2509529"/>
              <a:ext cx="492268" cy="6031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018780" y="2128571"/>
              <a:ext cx="1425427" cy="369332"/>
            </a:xfrm>
            <a:prstGeom prst="rect">
              <a:avLst/>
            </a:prstGeom>
            <a:noFill/>
          </p:spPr>
          <p:txBody>
            <a:bodyPr wrap="square" rtlCol="0">
              <a:spAutoFit/>
            </a:bodyPr>
            <a:lstStyle/>
            <a:p>
              <a:pPr algn="ctr"/>
              <a:r>
                <a:rPr lang="en-GB" dirty="0" smtClean="0">
                  <a:solidFill>
                    <a:schemeClr val="bg1">
                      <a:lumMod val="95000"/>
                    </a:schemeClr>
                  </a:solidFill>
                </a:rPr>
                <a:t>Shot</a:t>
              </a:r>
              <a:endParaRPr lang="en-GB" dirty="0">
                <a:solidFill>
                  <a:schemeClr val="bg1">
                    <a:lumMod val="95000"/>
                  </a:schemeClr>
                </a:solidFill>
              </a:endParaRPr>
            </a:p>
          </p:txBody>
        </p:sp>
      </p:grpSp>
      <p:sp>
        <p:nvSpPr>
          <p:cNvPr id="16" name="TextBox 15"/>
          <p:cNvSpPr txBox="1"/>
          <p:nvPr/>
        </p:nvSpPr>
        <p:spPr>
          <a:xfrm>
            <a:off x="6270164" y="3805923"/>
            <a:ext cx="983289" cy="369332"/>
          </a:xfrm>
          <a:prstGeom prst="rect">
            <a:avLst/>
          </a:prstGeom>
          <a:noFill/>
        </p:spPr>
        <p:txBody>
          <a:bodyPr wrap="square" rtlCol="0">
            <a:spAutoFit/>
          </a:bodyPr>
          <a:lstStyle/>
          <a:p>
            <a:pPr algn="ctr"/>
            <a:r>
              <a:rPr lang="en-GB" dirty="0">
                <a:solidFill>
                  <a:schemeClr val="bg1">
                    <a:lumMod val="95000"/>
                  </a:schemeClr>
                </a:solidFill>
              </a:rPr>
              <a:t>S</a:t>
            </a:r>
            <a:r>
              <a:rPr lang="en-GB" dirty="0" smtClean="0">
                <a:solidFill>
                  <a:schemeClr val="bg1">
                    <a:lumMod val="95000"/>
                  </a:schemeClr>
                </a:solidFill>
              </a:rPr>
              <a:t>ave</a:t>
            </a:r>
            <a:endParaRPr lang="en-GB" dirty="0">
              <a:solidFill>
                <a:schemeClr val="bg1">
                  <a:lumMod val="95000"/>
                </a:schemeClr>
              </a:solidFill>
            </a:endParaRPr>
          </a:p>
        </p:txBody>
      </p:sp>
      <p:grpSp>
        <p:nvGrpSpPr>
          <p:cNvPr id="11" name="Group 10"/>
          <p:cNvGrpSpPr/>
          <p:nvPr/>
        </p:nvGrpSpPr>
        <p:grpSpPr>
          <a:xfrm>
            <a:off x="2783608" y="3542470"/>
            <a:ext cx="1152128" cy="1055057"/>
            <a:chOff x="2783608" y="3542470"/>
            <a:chExt cx="1152128" cy="1055057"/>
          </a:xfrm>
        </p:grpSpPr>
        <p:sp>
          <p:nvSpPr>
            <p:cNvPr id="14" name="TextBox 13"/>
            <p:cNvSpPr txBox="1"/>
            <p:nvPr/>
          </p:nvSpPr>
          <p:spPr>
            <a:xfrm>
              <a:off x="2783608" y="4228195"/>
              <a:ext cx="1152128" cy="369332"/>
            </a:xfrm>
            <a:prstGeom prst="rect">
              <a:avLst/>
            </a:prstGeom>
            <a:noFill/>
          </p:spPr>
          <p:txBody>
            <a:bodyPr wrap="square" rtlCol="0">
              <a:spAutoFit/>
            </a:bodyPr>
            <a:lstStyle/>
            <a:p>
              <a:pPr algn="ctr"/>
              <a:r>
                <a:rPr lang="en-GB" dirty="0" err="1" smtClean="0">
                  <a:solidFill>
                    <a:schemeClr val="bg1">
                      <a:lumMod val="95000"/>
                    </a:schemeClr>
                  </a:solidFill>
                </a:rPr>
                <a:t>Keypass</a:t>
              </a:r>
              <a:endParaRPr lang="en-GB" dirty="0">
                <a:solidFill>
                  <a:schemeClr val="bg1">
                    <a:lumMod val="95000"/>
                  </a:schemeClr>
                </a:solidFill>
              </a:endParaRPr>
            </a:p>
          </p:txBody>
        </p:sp>
        <p:pic>
          <p:nvPicPr>
            <p:cNvPr id="17"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3105230" y="3542470"/>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20" name="Picture 2" descr="http://i.imgur.com/vfNOl.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983" r="12204"/>
          <a:stretch/>
        </p:blipFill>
        <p:spPr bwMode="auto">
          <a:xfrm>
            <a:off x="3327166" y="1187232"/>
            <a:ext cx="677938" cy="7328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goalkeepermagazine.com/wp-content/uploads/2012/01/tim-krul-for-goalkeepermagazine.com_.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534" r="20315"/>
          <a:stretch/>
        </p:blipFill>
        <p:spPr bwMode="auto">
          <a:xfrm>
            <a:off x="6479400" y="3219324"/>
            <a:ext cx="564815" cy="6023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653015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acd718d-f41f-4e14-bb01-9face3616855" descr="E114418B-BDE3-4A85-8B59-50FF5BEAD17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597" b="17034"/>
          <a:stretch/>
        </p:blipFill>
        <p:spPr bwMode="auto">
          <a:xfrm>
            <a:off x="1484657" y="836712"/>
            <a:ext cx="6174686" cy="54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
          <p:cNvGraphicFramePr/>
          <p:nvPr>
            <p:extLst>
              <p:ext uri="{D42A27DB-BD31-4B8C-83A1-F6EECF244321}">
                <p14:modId xmlns:p14="http://schemas.microsoft.com/office/powerpoint/2010/main" val="4029846885"/>
              </p:ext>
            </p:extLst>
          </p:nvPr>
        </p:nvGraphicFramePr>
        <p:xfrm>
          <a:off x="-186525" y="739596"/>
          <a:ext cx="8862981" cy="5827886"/>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p:cNvGrpSpPr/>
          <p:nvPr/>
        </p:nvGrpSpPr>
        <p:grpSpPr>
          <a:xfrm>
            <a:off x="1547664" y="1812179"/>
            <a:ext cx="1440160" cy="1066682"/>
            <a:chOff x="1547664" y="1812179"/>
            <a:chExt cx="1440160" cy="1066682"/>
          </a:xfrm>
        </p:grpSpPr>
        <p:pic>
          <p:nvPicPr>
            <p:cNvPr id="9" name="Picture 6" descr="http://i.imgur.com/i7VtZ.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53" r="11924" b="3944"/>
            <a:stretch/>
          </p:blipFill>
          <p:spPr bwMode="auto">
            <a:xfrm flipH="1">
              <a:off x="1979712" y="1812179"/>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47664" y="2509529"/>
              <a:ext cx="1440160" cy="369332"/>
            </a:xfrm>
            <a:prstGeom prst="rect">
              <a:avLst/>
            </a:prstGeom>
            <a:noFill/>
          </p:spPr>
          <p:txBody>
            <a:bodyPr wrap="square" rtlCol="0">
              <a:spAutoFit/>
            </a:bodyPr>
            <a:lstStyle/>
            <a:p>
              <a:pPr algn="ctr"/>
              <a:r>
                <a:rPr lang="en-GB" dirty="0" smtClean="0">
                  <a:solidFill>
                    <a:schemeClr val="bg1">
                      <a:lumMod val="95000"/>
                    </a:schemeClr>
                  </a:solidFill>
                </a:rPr>
                <a:t>Interception</a:t>
              </a:r>
              <a:endParaRPr lang="en-GB" dirty="0">
                <a:solidFill>
                  <a:schemeClr val="bg1">
                    <a:lumMod val="95000"/>
                  </a:schemeClr>
                </a:solidFill>
              </a:endParaRPr>
            </a:p>
          </p:txBody>
        </p:sp>
      </p:grpSp>
      <p:sp>
        <p:nvSpPr>
          <p:cNvPr id="13" name="TextBox 12"/>
          <p:cNvSpPr txBox="1"/>
          <p:nvPr/>
        </p:nvSpPr>
        <p:spPr>
          <a:xfrm>
            <a:off x="3156041" y="1920124"/>
            <a:ext cx="987903" cy="646331"/>
          </a:xfrm>
          <a:prstGeom prst="rect">
            <a:avLst/>
          </a:prstGeom>
          <a:noFill/>
        </p:spPr>
        <p:txBody>
          <a:bodyPr wrap="square" rtlCol="0">
            <a:spAutoFit/>
          </a:bodyPr>
          <a:lstStyle/>
          <a:p>
            <a:pPr algn="ctr"/>
            <a:r>
              <a:rPr lang="en-GB" dirty="0" smtClean="0">
                <a:solidFill>
                  <a:schemeClr val="bg1">
                    <a:lumMod val="95000"/>
                  </a:schemeClr>
                </a:solidFill>
              </a:rPr>
              <a:t>Failed Pass</a:t>
            </a:r>
            <a:endParaRPr lang="en-GB" dirty="0">
              <a:solidFill>
                <a:schemeClr val="bg1">
                  <a:lumMod val="95000"/>
                </a:schemeClr>
              </a:solidFill>
            </a:endParaRPr>
          </a:p>
        </p:txBody>
      </p:sp>
      <p:grpSp>
        <p:nvGrpSpPr>
          <p:cNvPr id="14" name="Group 13"/>
          <p:cNvGrpSpPr/>
          <p:nvPr/>
        </p:nvGrpSpPr>
        <p:grpSpPr>
          <a:xfrm>
            <a:off x="5075576" y="2127218"/>
            <a:ext cx="1425427" cy="984063"/>
            <a:chOff x="5018780" y="2128571"/>
            <a:chExt cx="1425427" cy="984063"/>
          </a:xfrm>
        </p:grpSpPr>
        <p:pic>
          <p:nvPicPr>
            <p:cNvPr id="15" name="Picture 2" descr="http://i.imgur.com/IWXBj.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97" r="13090" b="13408"/>
            <a:stretch/>
          </p:blipFill>
          <p:spPr bwMode="auto">
            <a:xfrm>
              <a:off x="5485360" y="2509529"/>
              <a:ext cx="492268" cy="6031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018780" y="2128571"/>
              <a:ext cx="1425427" cy="369332"/>
            </a:xfrm>
            <a:prstGeom prst="rect">
              <a:avLst/>
            </a:prstGeom>
            <a:noFill/>
          </p:spPr>
          <p:txBody>
            <a:bodyPr wrap="square" rtlCol="0">
              <a:spAutoFit/>
            </a:bodyPr>
            <a:lstStyle/>
            <a:p>
              <a:pPr algn="ctr"/>
              <a:r>
                <a:rPr lang="en-GB" dirty="0" smtClean="0">
                  <a:solidFill>
                    <a:schemeClr val="bg1">
                      <a:lumMod val="95000"/>
                    </a:schemeClr>
                  </a:solidFill>
                </a:rPr>
                <a:t>Shot (saved)</a:t>
              </a:r>
              <a:endParaRPr lang="en-GB" dirty="0">
                <a:solidFill>
                  <a:schemeClr val="bg1">
                    <a:lumMod val="95000"/>
                  </a:schemeClr>
                </a:solidFill>
              </a:endParaRPr>
            </a:p>
          </p:txBody>
        </p:sp>
      </p:grpSp>
      <p:sp>
        <p:nvSpPr>
          <p:cNvPr id="19" name="TextBox 18"/>
          <p:cNvSpPr txBox="1"/>
          <p:nvPr/>
        </p:nvSpPr>
        <p:spPr>
          <a:xfrm>
            <a:off x="6270164" y="3805923"/>
            <a:ext cx="983289" cy="369332"/>
          </a:xfrm>
          <a:prstGeom prst="rect">
            <a:avLst/>
          </a:prstGeom>
          <a:noFill/>
        </p:spPr>
        <p:txBody>
          <a:bodyPr wrap="square" rtlCol="0">
            <a:spAutoFit/>
          </a:bodyPr>
          <a:lstStyle/>
          <a:p>
            <a:pPr algn="ctr"/>
            <a:r>
              <a:rPr lang="en-GB" dirty="0">
                <a:solidFill>
                  <a:schemeClr val="bg1">
                    <a:lumMod val="95000"/>
                  </a:schemeClr>
                </a:solidFill>
              </a:rPr>
              <a:t>S</a:t>
            </a:r>
            <a:r>
              <a:rPr lang="en-GB" dirty="0" smtClean="0">
                <a:solidFill>
                  <a:schemeClr val="bg1">
                    <a:lumMod val="95000"/>
                  </a:schemeClr>
                </a:solidFill>
              </a:rPr>
              <a:t>ave</a:t>
            </a:r>
            <a:endParaRPr lang="en-GB" dirty="0">
              <a:solidFill>
                <a:schemeClr val="bg1">
                  <a:lumMod val="95000"/>
                </a:schemeClr>
              </a:solidFill>
            </a:endParaRPr>
          </a:p>
        </p:txBody>
      </p:sp>
      <p:grpSp>
        <p:nvGrpSpPr>
          <p:cNvPr id="20" name="Group 19"/>
          <p:cNvGrpSpPr/>
          <p:nvPr/>
        </p:nvGrpSpPr>
        <p:grpSpPr>
          <a:xfrm>
            <a:off x="2783608" y="3542470"/>
            <a:ext cx="1152128" cy="1055057"/>
            <a:chOff x="2783608" y="3542470"/>
            <a:chExt cx="1152128" cy="1055057"/>
          </a:xfrm>
        </p:grpSpPr>
        <p:sp>
          <p:nvSpPr>
            <p:cNvPr id="21" name="TextBox 20"/>
            <p:cNvSpPr txBox="1"/>
            <p:nvPr/>
          </p:nvSpPr>
          <p:spPr>
            <a:xfrm>
              <a:off x="2783608" y="4228195"/>
              <a:ext cx="1152128" cy="369332"/>
            </a:xfrm>
            <a:prstGeom prst="rect">
              <a:avLst/>
            </a:prstGeom>
            <a:noFill/>
          </p:spPr>
          <p:txBody>
            <a:bodyPr wrap="square" rtlCol="0">
              <a:spAutoFit/>
            </a:bodyPr>
            <a:lstStyle/>
            <a:p>
              <a:pPr algn="ctr"/>
              <a:r>
                <a:rPr lang="en-GB" dirty="0" err="1" smtClean="0">
                  <a:solidFill>
                    <a:schemeClr val="bg1">
                      <a:lumMod val="95000"/>
                    </a:schemeClr>
                  </a:solidFill>
                </a:rPr>
                <a:t>Keypass</a:t>
              </a:r>
              <a:endParaRPr lang="en-GB" dirty="0">
                <a:solidFill>
                  <a:schemeClr val="bg1">
                    <a:lumMod val="95000"/>
                  </a:schemeClr>
                </a:solidFill>
              </a:endParaRPr>
            </a:p>
          </p:txBody>
        </p:sp>
        <p:pic>
          <p:nvPicPr>
            <p:cNvPr id="22" name="Picture 6" descr="http://i.imgur.com/i7VtZ.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53" r="11924" b="3944"/>
            <a:stretch/>
          </p:blipFill>
          <p:spPr bwMode="auto">
            <a:xfrm flipH="1">
              <a:off x="3105230" y="3542470"/>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1026" name="Picture 2" descr="http://i.imgur.com/vfNOl.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83" r="12204"/>
          <a:stretch/>
        </p:blipFill>
        <p:spPr bwMode="auto">
          <a:xfrm>
            <a:off x="3311023" y="1143952"/>
            <a:ext cx="677938" cy="7328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goalkeepermagazine.com/wp-content/uploads/2012/01/tim-krul-for-goalkeepermagazine.com_.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534" r="20315"/>
          <a:stretch/>
        </p:blipFill>
        <p:spPr bwMode="auto">
          <a:xfrm>
            <a:off x="6501003" y="3219324"/>
            <a:ext cx="564815" cy="6023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751174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25" dur="2000"/>
                                        <p:tgtEl>
                                          <p:spTgt spid="2">
                                            <p:graphicEl>
                                              <a:chart seriesIdx="-3" categoryIdx="-3" bldStep="gridLegen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down)">
                                      <p:cBhvr>
                                        <p:cTn id="30" dur="2000"/>
                                        <p:tgtEl>
                                          <p:spTgt spid="2">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p:bldSub>
      </p:bldGraphic>
      <p:bldP spid="13"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acd718d-f41f-4e14-bb01-9face3616855" descr="E114418B-BDE3-4A85-8B59-50FF5BEAD17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597" b="17034"/>
          <a:stretch/>
        </p:blipFill>
        <p:spPr bwMode="auto">
          <a:xfrm>
            <a:off x="1484657" y="836712"/>
            <a:ext cx="6174686" cy="54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768516" y="2321520"/>
            <a:ext cx="1440160" cy="1066682"/>
            <a:chOff x="1547664" y="1812179"/>
            <a:chExt cx="1440160" cy="1066682"/>
          </a:xfrm>
        </p:grpSpPr>
        <p:pic>
          <p:nvPicPr>
            <p:cNvPr id="3"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1979712" y="1812179"/>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2509529"/>
              <a:ext cx="1440160" cy="369332"/>
            </a:xfrm>
            <a:prstGeom prst="rect">
              <a:avLst/>
            </a:prstGeom>
            <a:noFill/>
          </p:spPr>
          <p:txBody>
            <a:bodyPr wrap="square" rtlCol="0">
              <a:spAutoFit/>
            </a:bodyPr>
            <a:lstStyle/>
            <a:p>
              <a:pPr algn="ctr"/>
              <a:r>
                <a:rPr lang="en-GB" dirty="0" smtClean="0">
                  <a:solidFill>
                    <a:schemeClr val="bg1">
                      <a:lumMod val="95000"/>
                    </a:schemeClr>
                  </a:solidFill>
                </a:rPr>
                <a:t>Interception</a:t>
              </a:r>
              <a:endParaRPr lang="en-GB" dirty="0">
                <a:solidFill>
                  <a:schemeClr val="bg1">
                    <a:lumMod val="95000"/>
                  </a:schemeClr>
                </a:solidFill>
              </a:endParaRPr>
            </a:p>
          </p:txBody>
        </p:sp>
      </p:grpSp>
      <p:sp>
        <p:nvSpPr>
          <p:cNvPr id="13" name="TextBox 12"/>
          <p:cNvSpPr txBox="1"/>
          <p:nvPr/>
        </p:nvSpPr>
        <p:spPr>
          <a:xfrm>
            <a:off x="3156041" y="1920124"/>
            <a:ext cx="987903" cy="646331"/>
          </a:xfrm>
          <a:prstGeom prst="rect">
            <a:avLst/>
          </a:prstGeom>
          <a:noFill/>
        </p:spPr>
        <p:txBody>
          <a:bodyPr wrap="square" rtlCol="0">
            <a:spAutoFit/>
          </a:bodyPr>
          <a:lstStyle/>
          <a:p>
            <a:pPr algn="ctr"/>
            <a:r>
              <a:rPr lang="en-GB" dirty="0" smtClean="0">
                <a:solidFill>
                  <a:schemeClr val="bg1">
                    <a:lumMod val="95000"/>
                  </a:schemeClr>
                </a:solidFill>
              </a:rPr>
              <a:t>Failed Pass</a:t>
            </a:r>
            <a:endParaRPr lang="en-GB" dirty="0">
              <a:solidFill>
                <a:schemeClr val="bg1">
                  <a:lumMod val="95000"/>
                </a:schemeClr>
              </a:solidFill>
            </a:endParaRPr>
          </a:p>
        </p:txBody>
      </p:sp>
      <p:grpSp>
        <p:nvGrpSpPr>
          <p:cNvPr id="12" name="Group 11"/>
          <p:cNvGrpSpPr/>
          <p:nvPr/>
        </p:nvGrpSpPr>
        <p:grpSpPr>
          <a:xfrm>
            <a:off x="5179570" y="4237733"/>
            <a:ext cx="1425427" cy="984063"/>
            <a:chOff x="5018780" y="2128571"/>
            <a:chExt cx="1425427" cy="984063"/>
          </a:xfrm>
        </p:grpSpPr>
        <p:pic>
          <p:nvPicPr>
            <p:cNvPr id="2050" name="Picture 2" descr="http://i.imgur.com/IWXBj.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97" r="13090" b="13408"/>
            <a:stretch/>
          </p:blipFill>
          <p:spPr bwMode="auto">
            <a:xfrm>
              <a:off x="5485360" y="2509529"/>
              <a:ext cx="492268" cy="6031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018780" y="2128571"/>
              <a:ext cx="1425427" cy="369332"/>
            </a:xfrm>
            <a:prstGeom prst="rect">
              <a:avLst/>
            </a:prstGeom>
            <a:noFill/>
          </p:spPr>
          <p:txBody>
            <a:bodyPr wrap="square" rtlCol="0">
              <a:spAutoFit/>
            </a:bodyPr>
            <a:lstStyle/>
            <a:p>
              <a:pPr algn="ctr"/>
              <a:r>
                <a:rPr lang="en-GB" dirty="0" smtClean="0">
                  <a:solidFill>
                    <a:schemeClr val="bg1">
                      <a:lumMod val="95000"/>
                    </a:schemeClr>
                  </a:solidFill>
                </a:rPr>
                <a:t>Crossbar</a:t>
              </a:r>
              <a:endParaRPr lang="en-GB" dirty="0">
                <a:solidFill>
                  <a:schemeClr val="bg1">
                    <a:lumMod val="95000"/>
                  </a:schemeClr>
                </a:solidFill>
              </a:endParaRPr>
            </a:p>
          </p:txBody>
        </p:sp>
      </p:grpSp>
      <p:grpSp>
        <p:nvGrpSpPr>
          <p:cNvPr id="11" name="Group 10"/>
          <p:cNvGrpSpPr/>
          <p:nvPr/>
        </p:nvGrpSpPr>
        <p:grpSpPr>
          <a:xfrm>
            <a:off x="2579977" y="3614278"/>
            <a:ext cx="1152128" cy="1055057"/>
            <a:chOff x="2783608" y="3542470"/>
            <a:chExt cx="1152128" cy="1055057"/>
          </a:xfrm>
        </p:grpSpPr>
        <p:sp>
          <p:nvSpPr>
            <p:cNvPr id="14" name="TextBox 13"/>
            <p:cNvSpPr txBox="1"/>
            <p:nvPr/>
          </p:nvSpPr>
          <p:spPr>
            <a:xfrm>
              <a:off x="2783608" y="4228195"/>
              <a:ext cx="1152128" cy="369332"/>
            </a:xfrm>
            <a:prstGeom prst="rect">
              <a:avLst/>
            </a:prstGeom>
            <a:noFill/>
          </p:spPr>
          <p:txBody>
            <a:bodyPr wrap="square" rtlCol="0">
              <a:spAutoFit/>
            </a:bodyPr>
            <a:lstStyle/>
            <a:p>
              <a:pPr algn="ctr"/>
              <a:r>
                <a:rPr lang="en-GB" dirty="0" smtClean="0">
                  <a:solidFill>
                    <a:schemeClr val="bg1">
                      <a:lumMod val="95000"/>
                    </a:schemeClr>
                  </a:solidFill>
                </a:rPr>
                <a:t>Take-on</a:t>
              </a:r>
              <a:endParaRPr lang="en-GB" dirty="0">
                <a:solidFill>
                  <a:schemeClr val="bg1">
                    <a:lumMod val="95000"/>
                  </a:schemeClr>
                </a:solidFill>
              </a:endParaRPr>
            </a:p>
          </p:txBody>
        </p:sp>
        <p:pic>
          <p:nvPicPr>
            <p:cNvPr id="17"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3105230" y="3542470"/>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3712605" y="4669335"/>
            <a:ext cx="1152128" cy="1055057"/>
            <a:chOff x="2783608" y="3542470"/>
            <a:chExt cx="1152128" cy="1055057"/>
          </a:xfrm>
        </p:grpSpPr>
        <p:sp>
          <p:nvSpPr>
            <p:cNvPr id="21" name="TextBox 20"/>
            <p:cNvSpPr txBox="1"/>
            <p:nvPr/>
          </p:nvSpPr>
          <p:spPr>
            <a:xfrm>
              <a:off x="2783608" y="4228195"/>
              <a:ext cx="1152128" cy="369332"/>
            </a:xfrm>
            <a:prstGeom prst="rect">
              <a:avLst/>
            </a:prstGeom>
            <a:noFill/>
          </p:spPr>
          <p:txBody>
            <a:bodyPr wrap="square" rtlCol="0">
              <a:spAutoFit/>
            </a:bodyPr>
            <a:lstStyle/>
            <a:p>
              <a:pPr algn="ctr"/>
              <a:r>
                <a:rPr lang="en-GB" dirty="0" err="1" smtClean="0">
                  <a:solidFill>
                    <a:schemeClr val="bg1">
                      <a:lumMod val="95000"/>
                    </a:schemeClr>
                  </a:solidFill>
                </a:rPr>
                <a:t>Keypass</a:t>
              </a:r>
              <a:endParaRPr lang="en-GB" dirty="0">
                <a:solidFill>
                  <a:schemeClr val="bg1">
                    <a:lumMod val="95000"/>
                  </a:schemeClr>
                </a:solidFill>
              </a:endParaRPr>
            </a:p>
          </p:txBody>
        </p:sp>
        <p:pic>
          <p:nvPicPr>
            <p:cNvPr id="22"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3105230" y="3542470"/>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3712605" y="3872642"/>
            <a:ext cx="1152128" cy="646331"/>
          </a:xfrm>
          <a:prstGeom prst="rect">
            <a:avLst/>
          </a:prstGeom>
          <a:noFill/>
        </p:spPr>
        <p:txBody>
          <a:bodyPr wrap="square" rtlCol="0">
            <a:spAutoFit/>
          </a:bodyPr>
          <a:lstStyle/>
          <a:p>
            <a:pPr algn="ctr"/>
            <a:r>
              <a:rPr lang="en-GB" dirty="0" smtClean="0">
                <a:solidFill>
                  <a:schemeClr val="bg1">
                    <a:lumMod val="95000"/>
                  </a:schemeClr>
                </a:solidFill>
              </a:rPr>
              <a:t>Missed tackle</a:t>
            </a:r>
            <a:endParaRPr lang="en-GB" dirty="0">
              <a:solidFill>
                <a:schemeClr val="bg1">
                  <a:lumMod val="95000"/>
                </a:schemeClr>
              </a:solidFill>
            </a:endParaRPr>
          </a:p>
        </p:txBody>
      </p:sp>
      <p:pic>
        <p:nvPicPr>
          <p:cNvPr id="23" name="Picture 2" descr="http://i.imgur.com/vfNOl.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983" r="12204"/>
          <a:stretch/>
        </p:blipFill>
        <p:spPr bwMode="auto">
          <a:xfrm>
            <a:off x="3311023" y="1143952"/>
            <a:ext cx="677938" cy="7328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imgur.com/iT1Uz.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280" r="16215"/>
          <a:stretch/>
        </p:blipFill>
        <p:spPr bwMode="auto">
          <a:xfrm>
            <a:off x="4034227" y="3111448"/>
            <a:ext cx="574643" cy="7196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902501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721696"/>
            <a:ext cx="7776864" cy="861774"/>
          </a:xfrm>
          <a:prstGeom prst="rect">
            <a:avLst/>
          </a:prstGeom>
          <a:noFill/>
        </p:spPr>
        <p:txBody>
          <a:bodyPr wrap="square" rtlCol="0">
            <a:spAutoFit/>
          </a:bodyPr>
          <a:lstStyle/>
          <a:p>
            <a:endParaRPr lang="en-GB" sz="3200" dirty="0"/>
          </a:p>
          <a:p>
            <a:endParaRPr lang="en-GB" dirty="0"/>
          </a:p>
        </p:txBody>
      </p:sp>
      <p:pic>
        <p:nvPicPr>
          <p:cNvPr id="8" name="5acd718d-f41f-4e14-bb01-9face3616855" descr="E114418B-BDE3-4A85-8B59-50FF5BEAD17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597" b="17034"/>
          <a:stretch/>
        </p:blipFill>
        <p:spPr bwMode="auto">
          <a:xfrm>
            <a:off x="1484657" y="836712"/>
            <a:ext cx="6174686" cy="54894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768516" y="2321520"/>
            <a:ext cx="1440160" cy="1066682"/>
            <a:chOff x="1547664" y="1812179"/>
            <a:chExt cx="1440160" cy="1066682"/>
          </a:xfrm>
        </p:grpSpPr>
        <p:pic>
          <p:nvPicPr>
            <p:cNvPr id="10"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1979712" y="1812179"/>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47664" y="2509529"/>
              <a:ext cx="1440160" cy="369332"/>
            </a:xfrm>
            <a:prstGeom prst="rect">
              <a:avLst/>
            </a:prstGeom>
            <a:noFill/>
          </p:spPr>
          <p:txBody>
            <a:bodyPr wrap="square" rtlCol="0">
              <a:spAutoFit/>
            </a:bodyPr>
            <a:lstStyle/>
            <a:p>
              <a:pPr algn="ctr"/>
              <a:r>
                <a:rPr lang="en-GB" dirty="0" smtClean="0">
                  <a:solidFill>
                    <a:schemeClr val="bg1">
                      <a:lumMod val="95000"/>
                    </a:schemeClr>
                  </a:solidFill>
                </a:rPr>
                <a:t>Interception</a:t>
              </a:r>
              <a:endParaRPr lang="en-GB" dirty="0">
                <a:solidFill>
                  <a:schemeClr val="bg1">
                    <a:lumMod val="95000"/>
                  </a:schemeClr>
                </a:solidFill>
              </a:endParaRPr>
            </a:p>
          </p:txBody>
        </p:sp>
      </p:grpSp>
      <p:graphicFrame>
        <p:nvGraphicFramePr>
          <p:cNvPr id="27" name="Chart 26"/>
          <p:cNvGraphicFramePr/>
          <p:nvPr>
            <p:extLst>
              <p:ext uri="{D42A27DB-BD31-4B8C-83A1-F6EECF244321}">
                <p14:modId xmlns:p14="http://schemas.microsoft.com/office/powerpoint/2010/main" val="1502692053"/>
              </p:ext>
            </p:extLst>
          </p:nvPr>
        </p:nvGraphicFramePr>
        <p:xfrm>
          <a:off x="-180528" y="908720"/>
          <a:ext cx="8885754" cy="5844916"/>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3156041" y="1920124"/>
            <a:ext cx="987903" cy="646331"/>
          </a:xfrm>
          <a:prstGeom prst="rect">
            <a:avLst/>
          </a:prstGeom>
          <a:noFill/>
        </p:spPr>
        <p:txBody>
          <a:bodyPr wrap="square" rtlCol="0">
            <a:spAutoFit/>
          </a:bodyPr>
          <a:lstStyle/>
          <a:p>
            <a:pPr algn="ctr"/>
            <a:r>
              <a:rPr lang="en-GB" dirty="0" smtClean="0">
                <a:solidFill>
                  <a:schemeClr val="bg1">
                    <a:lumMod val="95000"/>
                  </a:schemeClr>
                </a:solidFill>
              </a:rPr>
              <a:t>Failed Pass</a:t>
            </a:r>
            <a:endParaRPr lang="en-GB" dirty="0">
              <a:solidFill>
                <a:schemeClr val="bg1">
                  <a:lumMod val="95000"/>
                </a:schemeClr>
              </a:solidFill>
            </a:endParaRPr>
          </a:p>
        </p:txBody>
      </p:sp>
      <p:grpSp>
        <p:nvGrpSpPr>
          <p:cNvPr id="15" name="Group 14"/>
          <p:cNvGrpSpPr/>
          <p:nvPr/>
        </p:nvGrpSpPr>
        <p:grpSpPr>
          <a:xfrm>
            <a:off x="5179570" y="4237733"/>
            <a:ext cx="1425427" cy="984063"/>
            <a:chOff x="5018780" y="2128571"/>
            <a:chExt cx="1425427" cy="984063"/>
          </a:xfrm>
        </p:grpSpPr>
        <p:pic>
          <p:nvPicPr>
            <p:cNvPr id="16" name="Picture 2" descr="http://i.imgur.com/IWXBj.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97" r="13090" b="13408"/>
            <a:stretch/>
          </p:blipFill>
          <p:spPr bwMode="auto">
            <a:xfrm>
              <a:off x="5485360" y="2509529"/>
              <a:ext cx="492268" cy="6031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18780" y="2128571"/>
              <a:ext cx="1425427" cy="369332"/>
            </a:xfrm>
            <a:prstGeom prst="rect">
              <a:avLst/>
            </a:prstGeom>
            <a:noFill/>
          </p:spPr>
          <p:txBody>
            <a:bodyPr wrap="square" rtlCol="0">
              <a:spAutoFit/>
            </a:bodyPr>
            <a:lstStyle/>
            <a:p>
              <a:pPr algn="ctr"/>
              <a:r>
                <a:rPr lang="en-GB" dirty="0" smtClean="0">
                  <a:solidFill>
                    <a:schemeClr val="bg1">
                      <a:lumMod val="95000"/>
                    </a:schemeClr>
                  </a:solidFill>
                </a:rPr>
                <a:t>Crossbar</a:t>
              </a:r>
              <a:endParaRPr lang="en-GB" dirty="0">
                <a:solidFill>
                  <a:schemeClr val="bg1">
                    <a:lumMod val="95000"/>
                  </a:schemeClr>
                </a:solidFill>
              </a:endParaRPr>
            </a:p>
          </p:txBody>
        </p:sp>
      </p:grpSp>
      <p:grpSp>
        <p:nvGrpSpPr>
          <p:cNvPr id="18" name="Group 17"/>
          <p:cNvGrpSpPr/>
          <p:nvPr/>
        </p:nvGrpSpPr>
        <p:grpSpPr>
          <a:xfrm>
            <a:off x="2579977" y="3614278"/>
            <a:ext cx="1152128" cy="1055057"/>
            <a:chOff x="2783608" y="3542470"/>
            <a:chExt cx="1152128" cy="1055057"/>
          </a:xfrm>
        </p:grpSpPr>
        <p:sp>
          <p:nvSpPr>
            <p:cNvPr id="19" name="TextBox 18"/>
            <p:cNvSpPr txBox="1"/>
            <p:nvPr/>
          </p:nvSpPr>
          <p:spPr>
            <a:xfrm>
              <a:off x="2783608" y="4228195"/>
              <a:ext cx="1152128" cy="369332"/>
            </a:xfrm>
            <a:prstGeom prst="rect">
              <a:avLst/>
            </a:prstGeom>
            <a:noFill/>
          </p:spPr>
          <p:txBody>
            <a:bodyPr wrap="square" rtlCol="0">
              <a:spAutoFit/>
            </a:bodyPr>
            <a:lstStyle/>
            <a:p>
              <a:pPr algn="ctr"/>
              <a:r>
                <a:rPr lang="en-GB" dirty="0" smtClean="0">
                  <a:solidFill>
                    <a:schemeClr val="bg1">
                      <a:lumMod val="95000"/>
                    </a:schemeClr>
                  </a:solidFill>
                </a:rPr>
                <a:t>Take-on</a:t>
              </a:r>
              <a:endParaRPr lang="en-GB" dirty="0">
                <a:solidFill>
                  <a:schemeClr val="bg1">
                    <a:lumMod val="95000"/>
                  </a:schemeClr>
                </a:solidFill>
              </a:endParaRPr>
            </a:p>
          </p:txBody>
        </p:sp>
        <p:pic>
          <p:nvPicPr>
            <p:cNvPr id="20"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3105230" y="3542470"/>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3712605" y="4669335"/>
            <a:ext cx="1152128" cy="1055057"/>
            <a:chOff x="2783608" y="3542470"/>
            <a:chExt cx="1152128" cy="1055057"/>
          </a:xfrm>
        </p:grpSpPr>
        <p:sp>
          <p:nvSpPr>
            <p:cNvPr id="22" name="TextBox 21"/>
            <p:cNvSpPr txBox="1"/>
            <p:nvPr/>
          </p:nvSpPr>
          <p:spPr>
            <a:xfrm>
              <a:off x="2783608" y="4228195"/>
              <a:ext cx="1152128" cy="369332"/>
            </a:xfrm>
            <a:prstGeom prst="rect">
              <a:avLst/>
            </a:prstGeom>
            <a:noFill/>
          </p:spPr>
          <p:txBody>
            <a:bodyPr wrap="square" rtlCol="0">
              <a:spAutoFit/>
            </a:bodyPr>
            <a:lstStyle/>
            <a:p>
              <a:pPr algn="ctr"/>
              <a:r>
                <a:rPr lang="en-GB" dirty="0" err="1" smtClean="0">
                  <a:solidFill>
                    <a:schemeClr val="bg1">
                      <a:lumMod val="95000"/>
                    </a:schemeClr>
                  </a:solidFill>
                </a:rPr>
                <a:t>Keypass</a:t>
              </a:r>
              <a:endParaRPr lang="en-GB" dirty="0">
                <a:solidFill>
                  <a:schemeClr val="bg1">
                    <a:lumMod val="95000"/>
                  </a:schemeClr>
                </a:solidFill>
              </a:endParaRPr>
            </a:p>
          </p:txBody>
        </p:sp>
        <p:pic>
          <p:nvPicPr>
            <p:cNvPr id="23" name="Picture 6" descr="http://i.imgur.com/i7VtZ.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3" r="11924" b="3944"/>
            <a:stretch/>
          </p:blipFill>
          <p:spPr bwMode="auto">
            <a:xfrm flipH="1">
              <a:off x="3105230" y="3542470"/>
              <a:ext cx="508884" cy="6327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3712605" y="3872642"/>
            <a:ext cx="1152128" cy="646331"/>
          </a:xfrm>
          <a:prstGeom prst="rect">
            <a:avLst/>
          </a:prstGeom>
          <a:noFill/>
        </p:spPr>
        <p:txBody>
          <a:bodyPr wrap="square" rtlCol="0">
            <a:spAutoFit/>
          </a:bodyPr>
          <a:lstStyle/>
          <a:p>
            <a:pPr algn="ctr"/>
            <a:r>
              <a:rPr lang="en-GB" dirty="0" smtClean="0">
                <a:solidFill>
                  <a:schemeClr val="bg1">
                    <a:lumMod val="95000"/>
                  </a:schemeClr>
                </a:solidFill>
              </a:rPr>
              <a:t>Missed tackle</a:t>
            </a:r>
            <a:endParaRPr lang="en-GB" dirty="0">
              <a:solidFill>
                <a:schemeClr val="bg1">
                  <a:lumMod val="95000"/>
                </a:schemeClr>
              </a:solidFill>
            </a:endParaRPr>
          </a:p>
        </p:txBody>
      </p:sp>
      <p:pic>
        <p:nvPicPr>
          <p:cNvPr id="28" name="Picture 2" descr="http://i.imgur.com/vfNOl.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83" r="12204"/>
          <a:stretch/>
        </p:blipFill>
        <p:spPr bwMode="auto">
          <a:xfrm>
            <a:off x="3311023" y="1143952"/>
            <a:ext cx="677938" cy="7328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imgur.com/iT1Uz.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60" t="-4452" r="18199" b="4452"/>
          <a:stretch/>
        </p:blipFill>
        <p:spPr bwMode="auto">
          <a:xfrm>
            <a:off x="3997149" y="3119448"/>
            <a:ext cx="583039" cy="75319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515818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7">
                                            <p:graphicEl>
                                              <a:chart seriesIdx="-3" categoryIdx="-3" bldStep="gridLegen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graphicEl>
                                              <a:chart seriesIdx="0" categoryIdx="-4" bldStep="series"/>
                                            </p:graphicEl>
                                          </p:spTgt>
                                        </p:tgtEl>
                                        <p:attrNameLst>
                                          <p:attrName>style.visibility</p:attrName>
                                        </p:attrNameLst>
                                      </p:cBhvr>
                                      <p:to>
                                        <p:strVal val="visible"/>
                                      </p:to>
                                    </p:set>
                                    <p:animEffect transition="in" filter="wipe(down)">
                                      <p:cBhvr>
                                        <p:cTn id="29" dur="2000"/>
                                        <p:tgtEl>
                                          <p:spTgt spid="27">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Chart bld="series"/>
        </p:bldSub>
      </p:bldGraphic>
      <p:bldP spid="1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1520" y="1501546"/>
            <a:ext cx="5266928" cy="1930226"/>
          </a:xfrm>
        </p:spPr>
        <p:txBody>
          <a:bodyPr>
            <a:noAutofit/>
          </a:bodyPr>
          <a:lstStyle/>
          <a:p>
            <a:pPr algn="l"/>
            <a:r>
              <a:rPr lang="en-US" sz="6000" dirty="0" smtClean="0">
                <a:solidFill>
                  <a:srgbClr val="000000"/>
                </a:solidFill>
              </a:rPr>
              <a:t>How can we determine the VALUE of a player?</a:t>
            </a:r>
            <a:endParaRPr lang="en-US" sz="6000" dirty="0">
              <a:solidFill>
                <a:srgbClr val="000000"/>
              </a:solidFill>
            </a:endParaRPr>
          </a:p>
        </p:txBody>
      </p:sp>
      <p:pic>
        <p:nvPicPr>
          <p:cNvPr id="11" name="Picture 10" descr="imgr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4365104"/>
            <a:ext cx="3606800" cy="2247900"/>
          </a:xfrm>
          <a:prstGeom prst="rect">
            <a:avLst/>
          </a:prstGeom>
        </p:spPr>
      </p:pic>
      <p:pic>
        <p:nvPicPr>
          <p:cNvPr id="14" name="Picture 13" descr="imgr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4365104"/>
            <a:ext cx="3606800" cy="2247900"/>
          </a:xfrm>
          <a:prstGeom prst="rect">
            <a:avLst/>
          </a:prstGeom>
        </p:spPr>
      </p:pic>
      <p:pic>
        <p:nvPicPr>
          <p:cNvPr id="17" name="Picture 16"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4365104"/>
            <a:ext cx="3670300" cy="2209800"/>
          </a:xfrm>
          <a:prstGeom prst="rect">
            <a:avLst/>
          </a:prstGeom>
        </p:spPr>
      </p:pic>
      <p:pic>
        <p:nvPicPr>
          <p:cNvPr id="20" name="Picture 19"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4365104"/>
            <a:ext cx="4307094" cy="2232248"/>
          </a:xfrm>
          <a:prstGeom prst="rect">
            <a:avLst/>
          </a:prstGeom>
        </p:spPr>
      </p:pic>
      <p:pic>
        <p:nvPicPr>
          <p:cNvPr id="23" name="Picture 22"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008" y="3715822"/>
            <a:ext cx="4392488" cy="2952933"/>
          </a:xfrm>
          <a:prstGeom prst="rect">
            <a:avLst/>
          </a:prstGeom>
        </p:spPr>
      </p:pic>
      <p:pic>
        <p:nvPicPr>
          <p:cNvPr id="26" name="Picture 25" descr="imgr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002" y="3717032"/>
            <a:ext cx="4822502" cy="3005573"/>
          </a:xfrm>
          <a:prstGeom prst="rect">
            <a:avLst/>
          </a:prstGeom>
        </p:spPr>
      </p:pic>
      <p:pic>
        <p:nvPicPr>
          <p:cNvPr id="29" name="Picture 28" descr="imgr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8064" y="4077072"/>
            <a:ext cx="3327400" cy="2438400"/>
          </a:xfrm>
          <a:prstGeom prst="rect">
            <a:avLst/>
          </a:prstGeom>
        </p:spPr>
      </p:pic>
      <p:pic>
        <p:nvPicPr>
          <p:cNvPr id="32" name="Picture 31" descr="imgr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5896" y="3501008"/>
            <a:ext cx="5427579" cy="3256547"/>
          </a:xfrm>
          <a:prstGeom prst="rect">
            <a:avLst/>
          </a:prstGeom>
        </p:spPr>
      </p:pic>
      <p:sp>
        <p:nvSpPr>
          <p:cNvPr id="12" name="TextBox 11"/>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2095018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0"/>
                                        <p:tgtEl>
                                          <p:spTgt spid="26"/>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000"/>
                                        <p:tgtEl>
                                          <p:spTgt spid="29"/>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2400" dirty="0" smtClean="0"/>
              <a:t>Everybody is talking about Second Screens</a:t>
            </a:r>
            <a:endParaRPr lang="en-US" sz="2400" dirty="0"/>
          </a:p>
        </p:txBody>
      </p:sp>
      <p:pic>
        <p:nvPicPr>
          <p:cNvPr id="24" name="Picture 23" descr="second-screen-video-trends-c.jpeg"/>
          <p:cNvPicPr>
            <a:picLocks noChangeAspect="1"/>
          </p:cNvPicPr>
          <p:nvPr/>
        </p:nvPicPr>
        <p:blipFill rotWithShape="1">
          <a:blip r:embed="rId2">
            <a:extLst>
              <a:ext uri="{28A0092B-C50C-407E-A947-70E740481C1C}">
                <a14:useLocalDpi xmlns:a14="http://schemas.microsoft.com/office/drawing/2010/main" val="0"/>
              </a:ext>
            </a:extLst>
          </a:blip>
          <a:srcRect b="68259"/>
          <a:stretch/>
        </p:blipFill>
        <p:spPr>
          <a:xfrm>
            <a:off x="2059715" y="1110883"/>
            <a:ext cx="1920015" cy="3823135"/>
          </a:xfrm>
          <a:prstGeom prst="rect">
            <a:avLst/>
          </a:prstGeom>
          <a:ln>
            <a:solidFill>
              <a:srgbClr val="BFBFBF"/>
            </a:solidFill>
          </a:ln>
        </p:spPr>
      </p:pic>
      <p:pic>
        <p:nvPicPr>
          <p:cNvPr id="27" name="Picture 26" descr="SecondScreenInfographic.jpeg"/>
          <p:cNvPicPr>
            <a:picLocks noChangeAspect="1"/>
          </p:cNvPicPr>
          <p:nvPr/>
        </p:nvPicPr>
        <p:blipFill rotWithShape="1">
          <a:blip r:embed="rId3">
            <a:extLst>
              <a:ext uri="{28A0092B-C50C-407E-A947-70E740481C1C}">
                <a14:useLocalDpi xmlns:a14="http://schemas.microsoft.com/office/drawing/2010/main" val="0"/>
              </a:ext>
            </a:extLst>
          </a:blip>
          <a:srcRect l="2952" t="629" r="2952" b="84760"/>
          <a:stretch/>
        </p:blipFill>
        <p:spPr>
          <a:xfrm>
            <a:off x="2789965" y="1632773"/>
            <a:ext cx="3238500" cy="3441700"/>
          </a:xfrm>
          <a:prstGeom prst="rect">
            <a:avLst/>
          </a:prstGeom>
          <a:ln>
            <a:solidFill>
              <a:srgbClr val="BFBFBF"/>
            </a:solidFill>
          </a:ln>
        </p:spPr>
      </p:pic>
      <p:sp>
        <p:nvSpPr>
          <p:cNvPr id="11" name="Title 1"/>
          <p:cNvSpPr txBox="1">
            <a:spLocks/>
          </p:cNvSpPr>
          <p:nvPr/>
        </p:nvSpPr>
        <p:spPr>
          <a:xfrm>
            <a:off x="495300" y="5532966"/>
            <a:ext cx="8229600" cy="76676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chemeClr val="tx1"/>
                </a:solidFill>
                <a:latin typeface="Helvetica"/>
                <a:ea typeface="+mj-ea"/>
                <a:cs typeface="Helvetica"/>
              </a:defRPr>
            </a:lvl1pPr>
          </a:lstStyle>
          <a:p>
            <a:r>
              <a:rPr lang="en-US" sz="2400" dirty="0"/>
              <a:t>W</a:t>
            </a:r>
            <a:r>
              <a:rPr lang="en-US" sz="2400" dirty="0" smtClean="0"/>
              <a:t>e </a:t>
            </a:r>
            <a:r>
              <a:rPr lang="en-US" sz="2400" dirty="0" smtClean="0"/>
              <a:t>believe second screens must offer </a:t>
            </a:r>
            <a:r>
              <a:rPr lang="en-US" sz="2400" dirty="0" smtClean="0">
                <a:solidFill>
                  <a:srgbClr val="C10000"/>
                </a:solidFill>
              </a:rPr>
              <a:t>unique utility</a:t>
            </a:r>
            <a:endParaRPr lang="en-US" sz="2400" dirty="0">
              <a:solidFill>
                <a:srgbClr val="C10000"/>
              </a:solidFill>
            </a:endParaRPr>
          </a:p>
        </p:txBody>
      </p:sp>
      <p:pic>
        <p:nvPicPr>
          <p:cNvPr id="13" name="Picture 12" descr="FINALSocial-TV-Ecosystem-Infograph.jpeg"/>
          <p:cNvPicPr>
            <a:picLocks noChangeAspect="1"/>
          </p:cNvPicPr>
          <p:nvPr/>
        </p:nvPicPr>
        <p:blipFill rotWithShape="1">
          <a:blip r:embed="rId4">
            <a:extLst>
              <a:ext uri="{BEBA8EAE-BF5A-486C-A8C5-ECC9F3942E4B}">
                <a14:imgProps xmlns:a14="http://schemas.microsoft.com/office/drawing/2010/main">
                  <a14:imgLayer r:embed="rId5">
                    <a14:imgEffect>
                      <a14:backgroundRemoval t="1140" b="90883" l="600" r="97700"/>
                    </a14:imgEffect>
                  </a14:imgLayer>
                </a14:imgProps>
              </a:ext>
              <a:ext uri="{28A0092B-C50C-407E-A947-70E740481C1C}">
                <a14:useLocalDpi xmlns:a14="http://schemas.microsoft.com/office/drawing/2010/main" val="0"/>
              </a:ext>
            </a:extLst>
          </a:blip>
          <a:srcRect b="9043"/>
          <a:stretch/>
        </p:blipFill>
        <p:spPr>
          <a:xfrm>
            <a:off x="4540714" y="3257886"/>
            <a:ext cx="2375387" cy="2275080"/>
          </a:xfrm>
          <a:prstGeom prst="rect">
            <a:avLst/>
          </a:prstGeom>
        </p:spPr>
      </p:pic>
      <p:sp>
        <p:nvSpPr>
          <p:cNvPr id="14" name="TextBox 13"/>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4651844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1340768"/>
            <a:ext cx="184666" cy="369332"/>
          </a:xfrm>
          <a:prstGeom prst="rect">
            <a:avLst/>
          </a:prstGeom>
          <a:noFill/>
        </p:spPr>
        <p:txBody>
          <a:bodyPr wrap="none" rtlCol="0">
            <a:spAutoFit/>
          </a:bodyPr>
          <a:lstStyle/>
          <a:p>
            <a:endParaRPr lang="en-US" dirty="0" smtClean="0"/>
          </a:p>
        </p:txBody>
      </p:sp>
      <p:sp>
        <p:nvSpPr>
          <p:cNvPr id="2" name="TextBox 1"/>
          <p:cNvSpPr txBox="1"/>
          <p:nvPr/>
        </p:nvSpPr>
        <p:spPr>
          <a:xfrm rot="21017821">
            <a:off x="796746" y="1845511"/>
            <a:ext cx="6935494" cy="1077218"/>
          </a:xfrm>
          <a:prstGeom prst="rect">
            <a:avLst/>
          </a:prstGeom>
          <a:noFill/>
        </p:spPr>
        <p:txBody>
          <a:bodyPr wrap="square" rtlCol="0">
            <a:spAutoFit/>
          </a:bodyPr>
          <a:lstStyle/>
          <a:p>
            <a:r>
              <a:rPr lang="en-US" sz="3200" dirty="0" smtClean="0">
                <a:solidFill>
                  <a:srgbClr val="000000"/>
                </a:solidFill>
                <a:latin typeface="Chalkduster"/>
                <a:cs typeface="Chalkduster"/>
              </a:rPr>
              <a:t>Total Cost of Player (Wages &amp; Transfer)</a:t>
            </a:r>
            <a:endParaRPr lang="en-US" sz="3200" dirty="0">
              <a:solidFill>
                <a:srgbClr val="000000"/>
              </a:solidFill>
              <a:latin typeface="Chalkduster"/>
              <a:cs typeface="Chalkduster"/>
            </a:endParaRPr>
          </a:p>
        </p:txBody>
      </p:sp>
      <p:sp>
        <p:nvSpPr>
          <p:cNvPr id="9" name="TextBox 8"/>
          <p:cNvSpPr txBox="1"/>
          <p:nvPr/>
        </p:nvSpPr>
        <p:spPr>
          <a:xfrm rot="21013112">
            <a:off x="2117399" y="3935226"/>
            <a:ext cx="7704856" cy="584776"/>
          </a:xfrm>
          <a:prstGeom prst="rect">
            <a:avLst/>
          </a:prstGeom>
          <a:noFill/>
        </p:spPr>
        <p:txBody>
          <a:bodyPr wrap="square" rtlCol="0">
            <a:spAutoFit/>
          </a:bodyPr>
          <a:lstStyle/>
          <a:p>
            <a:r>
              <a:rPr lang="en-US" sz="3200" dirty="0" smtClean="0">
                <a:solidFill>
                  <a:srgbClr val="000000"/>
                </a:solidFill>
                <a:latin typeface="Chalkduster"/>
                <a:cs typeface="Chalkduster"/>
              </a:rPr>
              <a:t>Performance Score</a:t>
            </a:r>
            <a:endParaRPr lang="en-US" sz="3200" dirty="0">
              <a:solidFill>
                <a:srgbClr val="000000"/>
              </a:solidFill>
              <a:latin typeface="Chalkduster"/>
              <a:cs typeface="Chalkduster"/>
            </a:endParaRPr>
          </a:p>
        </p:txBody>
      </p:sp>
      <p:cxnSp>
        <p:nvCxnSpPr>
          <p:cNvPr id="6" name="Straight Connector 5"/>
          <p:cNvCxnSpPr/>
          <p:nvPr/>
        </p:nvCxnSpPr>
        <p:spPr>
          <a:xfrm flipV="1">
            <a:off x="1403648" y="2924944"/>
            <a:ext cx="5688632" cy="1224136"/>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75986" y="5170244"/>
            <a:ext cx="4533559" cy="584776"/>
          </a:xfrm>
          <a:prstGeom prst="rect">
            <a:avLst/>
          </a:prstGeom>
          <a:noFill/>
        </p:spPr>
        <p:txBody>
          <a:bodyPr wrap="square" rtlCol="0">
            <a:spAutoFit/>
          </a:bodyPr>
          <a:lstStyle/>
          <a:p>
            <a:r>
              <a:rPr lang="en-US" sz="3200" dirty="0" smtClean="0">
                <a:solidFill>
                  <a:srgbClr val="000000"/>
                </a:solidFill>
                <a:latin typeface="Chalkduster"/>
                <a:cs typeface="Chalkduster"/>
              </a:rPr>
              <a:t>= Cost Per Point</a:t>
            </a:r>
            <a:endParaRPr lang="en-US" sz="3200" dirty="0">
              <a:solidFill>
                <a:srgbClr val="000000"/>
              </a:solidFill>
              <a:latin typeface="Chalkduster"/>
              <a:cs typeface="Chalkduster"/>
            </a:endParaRPr>
          </a:p>
        </p:txBody>
      </p:sp>
      <p:sp>
        <p:nvSpPr>
          <p:cNvPr id="7" name="TextBox 6"/>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056575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0" y="0"/>
            <a:ext cx="9144000" cy="6858000"/>
          </a:xfrm>
          <a:prstGeom prst="rect">
            <a:avLst/>
          </a:prstGeom>
        </p:spPr>
      </p:pic>
      <p:graphicFrame>
        <p:nvGraphicFramePr>
          <p:cNvPr id="2" name="Chart 1"/>
          <p:cNvGraphicFramePr>
            <a:graphicFrameLocks noGrp="1"/>
          </p:cNvGraphicFramePr>
          <p:nvPr>
            <p:extLst>
              <p:ext uri="{D42A27DB-BD31-4B8C-83A1-F6EECF244321}">
                <p14:modId xmlns:p14="http://schemas.microsoft.com/office/powerpoint/2010/main" val="1630934943"/>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5"/>
          <p:cNvSpPr/>
          <p:nvPr/>
        </p:nvSpPr>
        <p:spPr>
          <a:xfrm>
            <a:off x="759854" y="4829577"/>
            <a:ext cx="7843233" cy="1687133"/>
          </a:xfrm>
          <a:custGeom>
            <a:avLst/>
            <a:gdLst>
              <a:gd name="connsiteX0" fmla="*/ 0 w 7843233"/>
              <a:gd name="connsiteY0" fmla="*/ 1210615 h 1687133"/>
              <a:gd name="connsiteX1" fmla="*/ 1571222 w 7843233"/>
              <a:gd name="connsiteY1" fmla="*/ 0 h 1687133"/>
              <a:gd name="connsiteX2" fmla="*/ 7843233 w 7843233"/>
              <a:gd name="connsiteY2" fmla="*/ 0 h 1687133"/>
              <a:gd name="connsiteX3" fmla="*/ 7843233 w 7843233"/>
              <a:gd name="connsiteY3" fmla="*/ 1687133 h 1687133"/>
              <a:gd name="connsiteX4" fmla="*/ 0 w 7843233"/>
              <a:gd name="connsiteY4" fmla="*/ 1687133 h 1687133"/>
              <a:gd name="connsiteX5" fmla="*/ 0 w 7843233"/>
              <a:gd name="connsiteY5" fmla="*/ 1210615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3233" h="1687133">
                <a:moveTo>
                  <a:pt x="0" y="1210615"/>
                </a:moveTo>
                <a:lnTo>
                  <a:pt x="1571222" y="0"/>
                </a:lnTo>
                <a:lnTo>
                  <a:pt x="7843233" y="0"/>
                </a:lnTo>
                <a:lnTo>
                  <a:pt x="7843233" y="1687133"/>
                </a:lnTo>
                <a:lnTo>
                  <a:pt x="0" y="1687133"/>
                </a:lnTo>
                <a:lnTo>
                  <a:pt x="0" y="1210615"/>
                </a:lnTo>
                <a:close/>
              </a:path>
            </a:pathLst>
          </a:custGeom>
          <a:solidFill>
            <a:srgbClr val="00FF00">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860032" y="4934479"/>
            <a:ext cx="2232248" cy="1200329"/>
          </a:xfrm>
          <a:prstGeom prst="rect">
            <a:avLst/>
          </a:prstGeom>
          <a:noFill/>
          <a:ln>
            <a:noFill/>
          </a:ln>
        </p:spPr>
        <p:txBody>
          <a:bodyPr wrap="square" rtlCol="0">
            <a:spAutoFit/>
          </a:bodyPr>
          <a:lstStyle/>
          <a:p>
            <a:r>
              <a:rPr lang="en-GB" dirty="0" smtClean="0">
                <a:solidFill>
                  <a:srgbClr val="FFFFFF"/>
                </a:solidFill>
              </a:rPr>
              <a:t>These players would be considered as “value for money” at low cost.</a:t>
            </a:r>
            <a:endParaRPr lang="en-GB" dirty="0">
              <a:solidFill>
                <a:srgbClr val="FFFFFF"/>
              </a:solidFill>
            </a:endParaRPr>
          </a:p>
        </p:txBody>
      </p:sp>
      <p:cxnSp>
        <p:nvCxnSpPr>
          <p:cNvPr id="9" name="Straight Arrow Connector 8"/>
          <p:cNvCxnSpPr/>
          <p:nvPr/>
        </p:nvCxnSpPr>
        <p:spPr>
          <a:xfrm flipH="1">
            <a:off x="3203848" y="5559418"/>
            <a:ext cx="1478303"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2339752" y="116632"/>
            <a:ext cx="6272011" cy="4726547"/>
          </a:xfrm>
          <a:custGeom>
            <a:avLst/>
            <a:gdLst>
              <a:gd name="connsiteX0" fmla="*/ 0 w 6272011"/>
              <a:gd name="connsiteY0" fmla="*/ 4726547 h 4726547"/>
              <a:gd name="connsiteX1" fmla="*/ 6091707 w 6272011"/>
              <a:gd name="connsiteY1" fmla="*/ 0 h 4726547"/>
              <a:gd name="connsiteX2" fmla="*/ 6272011 w 6272011"/>
              <a:gd name="connsiteY2" fmla="*/ 12879 h 4726547"/>
              <a:gd name="connsiteX3" fmla="*/ 6259132 w 6272011"/>
              <a:gd name="connsiteY3" fmla="*/ 4726547 h 4726547"/>
              <a:gd name="connsiteX4" fmla="*/ 0 w 6272011"/>
              <a:gd name="connsiteY4" fmla="*/ 4726547 h 472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2011" h="4726547">
                <a:moveTo>
                  <a:pt x="0" y="4726547"/>
                </a:moveTo>
                <a:lnTo>
                  <a:pt x="6091707" y="0"/>
                </a:lnTo>
                <a:lnTo>
                  <a:pt x="6272011" y="12879"/>
                </a:lnTo>
                <a:lnTo>
                  <a:pt x="6259132" y="4726547"/>
                </a:lnTo>
                <a:lnTo>
                  <a:pt x="0" y="4726547"/>
                </a:lnTo>
                <a:close/>
              </a:path>
            </a:pathLst>
          </a:cu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857794" y="3208835"/>
            <a:ext cx="2746654" cy="1200329"/>
          </a:xfrm>
          <a:prstGeom prst="rect">
            <a:avLst/>
          </a:prstGeom>
          <a:noFill/>
          <a:ln>
            <a:noFill/>
          </a:ln>
        </p:spPr>
        <p:txBody>
          <a:bodyPr wrap="square" rtlCol="0">
            <a:spAutoFit/>
          </a:bodyPr>
          <a:lstStyle/>
          <a:p>
            <a:r>
              <a:rPr lang="en-GB" dirty="0" smtClean="0">
                <a:solidFill>
                  <a:srgbClr val="FFFFFF"/>
                </a:solidFill>
              </a:rPr>
              <a:t>These players would be considered as high cost but worth the investment due to high score.</a:t>
            </a:r>
            <a:endParaRPr lang="en-GB" dirty="0">
              <a:solidFill>
                <a:srgbClr val="FFFFFF"/>
              </a:solidFill>
            </a:endParaRPr>
          </a:p>
        </p:txBody>
      </p:sp>
      <p:cxnSp>
        <p:nvCxnSpPr>
          <p:cNvPr id="15" name="Straight Arrow Connector 14"/>
          <p:cNvCxnSpPr/>
          <p:nvPr/>
        </p:nvCxnSpPr>
        <p:spPr>
          <a:xfrm flipH="1">
            <a:off x="4499993" y="3861047"/>
            <a:ext cx="1224135" cy="13128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308304" y="2348881"/>
            <a:ext cx="0" cy="85995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773174" y="107672"/>
            <a:ext cx="7662488" cy="5932520"/>
          </a:xfrm>
          <a:custGeom>
            <a:avLst/>
            <a:gdLst>
              <a:gd name="connsiteX0" fmla="*/ 7675808 w 7675808"/>
              <a:gd name="connsiteY0" fmla="*/ 12879 h 5950040"/>
              <a:gd name="connsiteX1" fmla="*/ 0 w 7675808"/>
              <a:gd name="connsiteY1" fmla="*/ 5950040 h 5950040"/>
              <a:gd name="connsiteX2" fmla="*/ 0 w 7675808"/>
              <a:gd name="connsiteY2" fmla="*/ 0 h 5950040"/>
              <a:gd name="connsiteX3" fmla="*/ 7675808 w 7675808"/>
              <a:gd name="connsiteY3" fmla="*/ 12879 h 5950040"/>
            </a:gdLst>
            <a:ahLst/>
            <a:cxnLst>
              <a:cxn ang="0">
                <a:pos x="connsiteX0" y="connsiteY0"/>
              </a:cxn>
              <a:cxn ang="0">
                <a:pos x="connsiteX1" y="connsiteY1"/>
              </a:cxn>
              <a:cxn ang="0">
                <a:pos x="connsiteX2" y="connsiteY2"/>
              </a:cxn>
              <a:cxn ang="0">
                <a:pos x="connsiteX3" y="connsiteY3"/>
              </a:cxn>
            </a:cxnLst>
            <a:rect l="l" t="t" r="r" b="b"/>
            <a:pathLst>
              <a:path w="7675808" h="5950040">
                <a:moveTo>
                  <a:pt x="7675808" y="12879"/>
                </a:moveTo>
                <a:lnTo>
                  <a:pt x="0" y="5950040"/>
                </a:lnTo>
                <a:lnTo>
                  <a:pt x="0" y="0"/>
                </a:lnTo>
                <a:lnTo>
                  <a:pt x="7675808" y="12879"/>
                </a:lnTo>
                <a:close/>
              </a:path>
            </a:pathLst>
          </a:cu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773174" y="2996952"/>
            <a:ext cx="1075842" cy="1200329"/>
          </a:xfrm>
          <a:prstGeom prst="rect">
            <a:avLst/>
          </a:prstGeom>
          <a:noFill/>
          <a:ln>
            <a:noFill/>
          </a:ln>
        </p:spPr>
        <p:txBody>
          <a:bodyPr wrap="square" rtlCol="0">
            <a:spAutoFit/>
          </a:bodyPr>
          <a:lstStyle/>
          <a:p>
            <a:r>
              <a:rPr lang="en-GB" dirty="0" smtClean="0">
                <a:solidFill>
                  <a:srgbClr val="FFFFFF"/>
                </a:solidFill>
              </a:rPr>
              <a:t>Low cost and “not </a:t>
            </a:r>
            <a:r>
              <a:rPr lang="en-GB" dirty="0">
                <a:solidFill>
                  <a:srgbClr val="FFFFFF"/>
                </a:solidFill>
              </a:rPr>
              <a:t>value for money” </a:t>
            </a:r>
          </a:p>
        </p:txBody>
      </p:sp>
      <p:sp>
        <p:nvSpPr>
          <p:cNvPr id="19" name="TextBox 18"/>
          <p:cNvSpPr txBox="1"/>
          <p:nvPr/>
        </p:nvSpPr>
        <p:spPr>
          <a:xfrm>
            <a:off x="1961259" y="1991760"/>
            <a:ext cx="1560071" cy="923330"/>
          </a:xfrm>
          <a:prstGeom prst="rect">
            <a:avLst/>
          </a:prstGeom>
          <a:noFill/>
          <a:ln>
            <a:noFill/>
          </a:ln>
        </p:spPr>
        <p:txBody>
          <a:bodyPr wrap="square" rtlCol="0">
            <a:spAutoFit/>
          </a:bodyPr>
          <a:lstStyle/>
          <a:p>
            <a:r>
              <a:rPr lang="en-GB" dirty="0" smtClean="0">
                <a:solidFill>
                  <a:srgbClr val="FFFFFF"/>
                </a:solidFill>
              </a:rPr>
              <a:t>Medium cost and “not </a:t>
            </a:r>
            <a:r>
              <a:rPr lang="en-GB" dirty="0">
                <a:solidFill>
                  <a:srgbClr val="FFFFFF"/>
                </a:solidFill>
              </a:rPr>
              <a:t>value for money” </a:t>
            </a:r>
            <a:endParaRPr lang="en-GB" dirty="0" smtClean="0">
              <a:solidFill>
                <a:srgbClr val="FFFFFF"/>
              </a:solidFill>
            </a:endParaRPr>
          </a:p>
        </p:txBody>
      </p:sp>
      <p:sp>
        <p:nvSpPr>
          <p:cNvPr id="20" name="TextBox 19"/>
          <p:cNvSpPr txBox="1"/>
          <p:nvPr/>
        </p:nvSpPr>
        <p:spPr>
          <a:xfrm>
            <a:off x="4164057" y="1163102"/>
            <a:ext cx="1560071" cy="923330"/>
          </a:xfrm>
          <a:prstGeom prst="rect">
            <a:avLst/>
          </a:prstGeom>
          <a:noFill/>
          <a:ln>
            <a:noFill/>
          </a:ln>
        </p:spPr>
        <p:txBody>
          <a:bodyPr wrap="square" rtlCol="0">
            <a:spAutoFit/>
          </a:bodyPr>
          <a:lstStyle/>
          <a:p>
            <a:r>
              <a:rPr lang="en-GB" dirty="0" smtClean="0">
                <a:solidFill>
                  <a:srgbClr val="FFFFFF"/>
                </a:solidFill>
              </a:rPr>
              <a:t>High cost and “not </a:t>
            </a:r>
            <a:r>
              <a:rPr lang="en-GB" dirty="0">
                <a:solidFill>
                  <a:srgbClr val="FFFFFF"/>
                </a:solidFill>
              </a:rPr>
              <a:t>value for money</a:t>
            </a:r>
            <a:r>
              <a:rPr lang="en-GB" dirty="0" smtClean="0">
                <a:solidFill>
                  <a:srgbClr val="FFFFFF"/>
                </a:solidFill>
              </a:rPr>
              <a:t>” </a:t>
            </a:r>
            <a:endParaRPr lang="en-GB" dirty="0">
              <a:solidFill>
                <a:srgbClr val="FFFFFF"/>
              </a:solidFill>
            </a:endParaRPr>
          </a:p>
        </p:txBody>
      </p:sp>
      <p:cxnSp>
        <p:nvCxnSpPr>
          <p:cNvPr id="24" name="Straight Arrow Connector 23"/>
          <p:cNvCxnSpPr/>
          <p:nvPr/>
        </p:nvCxnSpPr>
        <p:spPr>
          <a:xfrm>
            <a:off x="3923928" y="2569876"/>
            <a:ext cx="0" cy="1008112"/>
          </a:xfrm>
          <a:prstGeom prst="straightConnector1">
            <a:avLst/>
          </a:prstGeom>
          <a:ln w="28575">
            <a:prstDash val="sysDot"/>
            <a:headEnd type="arrow"/>
            <a:tailEnd type="arrow"/>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1849016" y="107672"/>
            <a:ext cx="0" cy="504952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3707904" y="107672"/>
            <a:ext cx="0" cy="360936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2" name="Picture 21" descr="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639" y="367288"/>
            <a:ext cx="1645559" cy="372308"/>
          </a:xfrm>
          <a:prstGeom prst="rect">
            <a:avLst/>
          </a:prstGeom>
        </p:spPr>
      </p:pic>
      <p:sp>
        <p:nvSpPr>
          <p:cNvPr id="26" name="TextBox 25"/>
          <p:cNvSpPr txBox="1"/>
          <p:nvPr/>
        </p:nvSpPr>
        <p:spPr>
          <a:xfrm>
            <a:off x="3491880" y="6237312"/>
            <a:ext cx="12961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Total Cost</a:t>
            </a:r>
            <a:endParaRPr lang="en-GB" sz="1600" b="1" dirty="0">
              <a:solidFill>
                <a:srgbClr val="FFFFFF"/>
              </a:solidFill>
            </a:endParaRPr>
          </a:p>
        </p:txBody>
      </p:sp>
      <p:sp>
        <p:nvSpPr>
          <p:cNvPr id="23" name="TextBox 22"/>
          <p:cNvSpPr txBox="1"/>
          <p:nvPr/>
        </p:nvSpPr>
        <p:spPr>
          <a:xfrm>
            <a:off x="6185647" y="26336"/>
            <a:ext cx="2760904" cy="369332"/>
          </a:xfrm>
          <a:prstGeom prst="rect">
            <a:avLst/>
          </a:prstGeom>
          <a:noFill/>
        </p:spPr>
        <p:txBody>
          <a:bodyPr wrap="none" rtlCol="0">
            <a:spAutoFit/>
          </a:bodyPr>
          <a:lstStyle/>
          <a:p>
            <a:r>
              <a:rPr lang="en-US" dirty="0" smtClean="0">
                <a:solidFill>
                  <a:srgbClr val="FFFFFF"/>
                </a:solidFill>
              </a:rPr>
              <a:t>@</a:t>
            </a:r>
            <a:r>
              <a:rPr lang="en-US" dirty="0" err="1" smtClean="0">
                <a:solidFill>
                  <a:srgbClr val="FFFFFF"/>
                </a:solidFill>
              </a:rPr>
              <a:t>SanjitAtwal</a:t>
            </a:r>
            <a:r>
              <a:rPr lang="en-US" dirty="0" smtClean="0">
                <a:solidFill>
                  <a:srgbClr val="FFFFFF"/>
                </a:solidFill>
              </a:rPr>
              <a:t>     @Squawka</a:t>
            </a:r>
            <a:endParaRPr lang="en-US" dirty="0">
              <a:solidFill>
                <a:srgbClr val="FFFFFF"/>
              </a:solidFill>
            </a:endParaRPr>
          </a:p>
        </p:txBody>
      </p:sp>
    </p:spTree>
    <p:extLst>
      <p:ext uri="{BB962C8B-B14F-4D97-AF65-F5344CB8AC3E}">
        <p14:creationId xmlns:p14="http://schemas.microsoft.com/office/powerpoint/2010/main" val="2160495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3" grpId="0" animBg="1"/>
      <p:bldP spid="14" grpId="0"/>
      <p:bldP spid="17" grpId="0" animBg="1"/>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518924"/>
            <a:ext cx="4572000" cy="5170646"/>
          </a:xfrm>
          <a:prstGeom prst="rect">
            <a:avLst/>
          </a:prstGeom>
        </p:spPr>
        <p:txBody>
          <a:bodyPr>
            <a:spAutoFit/>
          </a:bodyPr>
          <a:lstStyle/>
          <a:p>
            <a:r>
              <a:rPr lang="en-US" sz="6600" dirty="0" smtClean="0">
                <a:solidFill>
                  <a:srgbClr val="000000"/>
                </a:solidFill>
              </a:rPr>
              <a:t>“I </a:t>
            </a:r>
            <a:r>
              <a:rPr lang="en-US" sz="6600" dirty="0">
                <a:solidFill>
                  <a:srgbClr val="000000"/>
                </a:solidFill>
              </a:rPr>
              <a:t>pay you to get on first, not get thrown out at </a:t>
            </a:r>
            <a:r>
              <a:rPr lang="en-US" sz="6600" dirty="0" smtClean="0">
                <a:solidFill>
                  <a:srgbClr val="000000"/>
                </a:solidFill>
              </a:rPr>
              <a:t>second…”</a:t>
            </a:r>
            <a:endParaRPr lang="en-US" sz="6600" dirty="0">
              <a:solidFill>
                <a:srgbClr val="000000"/>
              </a:solidFill>
            </a:endParaRPr>
          </a:p>
        </p:txBody>
      </p:sp>
      <p:pic>
        <p:nvPicPr>
          <p:cNvPr id="6" name="Picture 5" descr="Stewart-Downin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189" y="4581128"/>
            <a:ext cx="2688299" cy="201622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485781" y="5689570"/>
            <a:ext cx="2531462" cy="369332"/>
          </a:xfrm>
          <a:prstGeom prst="rect">
            <a:avLst/>
          </a:prstGeom>
          <a:noFill/>
        </p:spPr>
        <p:txBody>
          <a:bodyPr wrap="none" rtlCol="0">
            <a:spAutoFit/>
          </a:bodyPr>
          <a:lstStyle/>
          <a:p>
            <a:r>
              <a:rPr lang="en-US" dirty="0" smtClean="0">
                <a:solidFill>
                  <a:srgbClr val="000000"/>
                </a:solidFill>
              </a:rPr>
              <a:t>A Stewart Downing Story</a:t>
            </a:r>
            <a:endParaRPr lang="en-US" dirty="0">
              <a:solidFill>
                <a:srgbClr val="000000"/>
              </a:solidFill>
            </a:endParaRPr>
          </a:p>
        </p:txBody>
      </p:sp>
      <p:sp>
        <p:nvSpPr>
          <p:cNvPr id="5" name="TextBox 4"/>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24942614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pic>
        <p:nvPicPr>
          <p:cNvPr id="4" name="Picture 3" descr="Screen Shot 2012-09-19 at 17.19.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3707">
            <a:off x="2582251" y="677961"/>
            <a:ext cx="6296124" cy="3233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Screen Shot 2012-09-19 at 17.2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2790">
            <a:off x="262621" y="2913835"/>
            <a:ext cx="4499992" cy="2894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Screen Shot 2012-09-19 at 17.23.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9705">
            <a:off x="4847332" y="3504879"/>
            <a:ext cx="3896243" cy="2866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6185647" y="115982"/>
            <a:ext cx="2760904" cy="369332"/>
          </a:xfrm>
          <a:prstGeom prst="rect">
            <a:avLst/>
          </a:prstGeom>
          <a:noFill/>
        </p:spPr>
        <p:txBody>
          <a:bodyPr wrap="none" rtlCol="0">
            <a:spAutoFit/>
          </a:bodyPr>
          <a:lstStyle/>
          <a:p>
            <a:r>
              <a:rPr lang="en-US" dirty="0" smtClean="0">
                <a:solidFill>
                  <a:srgbClr val="FFFFFF"/>
                </a:solidFill>
              </a:rPr>
              <a:t>@</a:t>
            </a:r>
            <a:r>
              <a:rPr lang="en-US" dirty="0" err="1" smtClean="0">
                <a:solidFill>
                  <a:srgbClr val="FFFFFF"/>
                </a:solidFill>
              </a:rPr>
              <a:t>SanjitAtwal</a:t>
            </a:r>
            <a:r>
              <a:rPr lang="en-US" dirty="0" smtClean="0">
                <a:solidFill>
                  <a:srgbClr val="FFFFFF"/>
                </a:solidFill>
              </a:rPr>
              <a:t>     @Squawka</a:t>
            </a:r>
            <a:endParaRPr lang="en-US" dirty="0">
              <a:solidFill>
                <a:srgbClr val="FFFFFF"/>
              </a:solidFill>
            </a:endParaRPr>
          </a:p>
        </p:txBody>
      </p:sp>
    </p:spTree>
    <p:extLst>
      <p:ext uri="{BB962C8B-B14F-4D97-AF65-F5344CB8AC3E}">
        <p14:creationId xmlns:p14="http://schemas.microsoft.com/office/powerpoint/2010/main" val="3812044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933"/>
            <a:ext cx="9144000" cy="6858000"/>
          </a:xfrm>
          <a:prstGeom prst="rect">
            <a:avLst/>
          </a:prstGeom>
        </p:spPr>
      </p:pic>
      <p:pic>
        <p:nvPicPr>
          <p:cNvPr id="6" name="Picture 5"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639" y="367288"/>
            <a:ext cx="1645559" cy="372308"/>
          </a:xfrm>
          <a:prstGeom prst="rect">
            <a:avLst/>
          </a:prstGeom>
        </p:spPr>
      </p:pic>
      <p:graphicFrame>
        <p:nvGraphicFramePr>
          <p:cNvPr id="4" name="Chart 3"/>
          <p:cNvGraphicFramePr>
            <a:graphicFrameLocks noGrp="1"/>
          </p:cNvGraphicFramePr>
          <p:nvPr>
            <p:extLst>
              <p:ext uri="{D42A27DB-BD31-4B8C-83A1-F6EECF244321}">
                <p14:modId xmlns:p14="http://schemas.microsoft.com/office/powerpoint/2010/main" val="3441193314"/>
              </p:ext>
            </p:extLst>
          </p:nvPr>
        </p:nvGraphicFramePr>
        <p:xfrm>
          <a:off x="-27608" y="623956"/>
          <a:ext cx="9199217" cy="561008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539552" y="107920"/>
            <a:ext cx="4913324" cy="584776"/>
          </a:xfrm>
          <a:prstGeom prst="rect">
            <a:avLst/>
          </a:prstGeom>
          <a:noFill/>
        </p:spPr>
        <p:txBody>
          <a:bodyPr wrap="none" rtlCol="0">
            <a:spAutoFit/>
          </a:bodyPr>
          <a:lstStyle/>
          <a:p>
            <a:r>
              <a:rPr lang="en-US" sz="3200" dirty="0" smtClean="0">
                <a:solidFill>
                  <a:srgbClr val="FFFFFF"/>
                </a:solidFill>
              </a:rPr>
              <a:t>Midfielders Attacking Scores</a:t>
            </a:r>
            <a:endParaRPr lang="en-US" sz="3200" dirty="0">
              <a:solidFill>
                <a:srgbClr val="FFFFFF"/>
              </a:solidFill>
            </a:endParaRPr>
          </a:p>
        </p:txBody>
      </p:sp>
      <p:sp>
        <p:nvSpPr>
          <p:cNvPr id="8" name="TextBox 7"/>
          <p:cNvSpPr txBox="1"/>
          <p:nvPr/>
        </p:nvSpPr>
        <p:spPr>
          <a:xfrm>
            <a:off x="432008" y="1196752"/>
            <a:ext cx="827624" cy="83105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Cost per score</a:t>
            </a:r>
            <a:endParaRPr lang="en-GB" sz="1600" b="1" dirty="0">
              <a:solidFill>
                <a:srgbClr val="FFFFFF"/>
              </a:solidFill>
            </a:endParaRPr>
          </a:p>
        </p:txBody>
      </p:sp>
      <p:sp>
        <p:nvSpPr>
          <p:cNvPr id="9" name="TextBox 8"/>
          <p:cNvSpPr txBox="1"/>
          <p:nvPr/>
        </p:nvSpPr>
        <p:spPr>
          <a:xfrm>
            <a:off x="4139952" y="6237312"/>
            <a:ext cx="12961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Total Cost</a:t>
            </a:r>
            <a:endParaRPr lang="en-GB" sz="1600" b="1" dirty="0">
              <a:solidFill>
                <a:srgbClr val="FFFFFF"/>
              </a:solidFill>
            </a:endParaRPr>
          </a:p>
        </p:txBody>
      </p:sp>
      <p:sp>
        <p:nvSpPr>
          <p:cNvPr id="10" name="TextBox 9"/>
          <p:cNvSpPr txBox="1"/>
          <p:nvPr/>
        </p:nvSpPr>
        <p:spPr>
          <a:xfrm>
            <a:off x="6185647" y="56218"/>
            <a:ext cx="2760904" cy="369332"/>
          </a:xfrm>
          <a:prstGeom prst="rect">
            <a:avLst/>
          </a:prstGeom>
          <a:noFill/>
        </p:spPr>
        <p:txBody>
          <a:bodyPr wrap="none" rtlCol="0">
            <a:spAutoFit/>
          </a:bodyPr>
          <a:lstStyle/>
          <a:p>
            <a:r>
              <a:rPr lang="en-US" dirty="0" smtClean="0">
                <a:solidFill>
                  <a:srgbClr val="FFFFFF"/>
                </a:solidFill>
              </a:rPr>
              <a:t>@</a:t>
            </a:r>
            <a:r>
              <a:rPr lang="en-US" dirty="0" err="1" smtClean="0">
                <a:solidFill>
                  <a:srgbClr val="FFFFFF"/>
                </a:solidFill>
              </a:rPr>
              <a:t>SanjitAtwal</a:t>
            </a:r>
            <a:r>
              <a:rPr lang="en-US" dirty="0" smtClean="0">
                <a:solidFill>
                  <a:srgbClr val="FFFFFF"/>
                </a:solidFill>
              </a:rPr>
              <a:t>     @Squawka</a:t>
            </a:r>
            <a:endParaRPr lang="en-US" dirty="0">
              <a:solidFill>
                <a:srgbClr val="FFFFFF"/>
              </a:solidFill>
            </a:endParaRPr>
          </a:p>
        </p:txBody>
      </p:sp>
    </p:spTree>
    <p:extLst>
      <p:ext uri="{BB962C8B-B14F-4D97-AF65-F5344CB8AC3E}">
        <p14:creationId xmlns:p14="http://schemas.microsoft.com/office/powerpoint/2010/main" val="30181805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14" name="Picture 13"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639" y="367288"/>
            <a:ext cx="1645559" cy="372308"/>
          </a:xfrm>
          <a:prstGeom prst="rect">
            <a:avLst/>
          </a:prstGeom>
        </p:spPr>
      </p:pic>
      <p:graphicFrame>
        <p:nvGraphicFramePr>
          <p:cNvPr id="6" name="Chart 5"/>
          <p:cNvGraphicFramePr>
            <a:graphicFrameLocks noGrp="1"/>
          </p:cNvGraphicFramePr>
          <p:nvPr>
            <p:extLst>
              <p:ext uri="{D42A27DB-BD31-4B8C-83A1-F6EECF244321}">
                <p14:modId xmlns:p14="http://schemas.microsoft.com/office/powerpoint/2010/main" val="2274335219"/>
              </p:ext>
            </p:extLst>
          </p:nvPr>
        </p:nvGraphicFramePr>
        <p:xfrm>
          <a:off x="-27608" y="623956"/>
          <a:ext cx="9199217" cy="561008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539552" y="107920"/>
            <a:ext cx="5001890" cy="584776"/>
          </a:xfrm>
          <a:prstGeom prst="rect">
            <a:avLst/>
          </a:prstGeom>
          <a:noFill/>
        </p:spPr>
        <p:txBody>
          <a:bodyPr wrap="none" rtlCol="0">
            <a:spAutoFit/>
          </a:bodyPr>
          <a:lstStyle/>
          <a:p>
            <a:r>
              <a:rPr lang="en-US" sz="3200" dirty="0" smtClean="0">
                <a:solidFill>
                  <a:srgbClr val="FFFFFF"/>
                </a:solidFill>
              </a:rPr>
              <a:t>Midfielders Defensive Scores</a:t>
            </a:r>
            <a:endParaRPr lang="en-US" sz="3200" dirty="0">
              <a:solidFill>
                <a:srgbClr val="FFFFFF"/>
              </a:solidFill>
            </a:endParaRPr>
          </a:p>
        </p:txBody>
      </p:sp>
      <p:sp>
        <p:nvSpPr>
          <p:cNvPr id="8" name="TextBox 7"/>
          <p:cNvSpPr txBox="1"/>
          <p:nvPr/>
        </p:nvSpPr>
        <p:spPr>
          <a:xfrm>
            <a:off x="432008" y="1196752"/>
            <a:ext cx="827624" cy="83105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Cost per score</a:t>
            </a:r>
            <a:endParaRPr lang="en-GB" sz="1600" b="1" dirty="0">
              <a:solidFill>
                <a:srgbClr val="FFFFFF"/>
              </a:solidFill>
            </a:endParaRPr>
          </a:p>
        </p:txBody>
      </p:sp>
      <p:sp>
        <p:nvSpPr>
          <p:cNvPr id="10" name="TextBox 9"/>
          <p:cNvSpPr txBox="1"/>
          <p:nvPr/>
        </p:nvSpPr>
        <p:spPr>
          <a:xfrm>
            <a:off x="4139952" y="6237312"/>
            <a:ext cx="12961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Total Cost</a:t>
            </a:r>
            <a:endParaRPr lang="en-GB" sz="1600" b="1" dirty="0">
              <a:solidFill>
                <a:srgbClr val="FFFFFF"/>
              </a:solidFill>
            </a:endParaRPr>
          </a:p>
        </p:txBody>
      </p:sp>
      <p:sp>
        <p:nvSpPr>
          <p:cNvPr id="11" name="TextBox 10"/>
          <p:cNvSpPr txBox="1"/>
          <p:nvPr/>
        </p:nvSpPr>
        <p:spPr>
          <a:xfrm>
            <a:off x="6185647" y="56218"/>
            <a:ext cx="2760904" cy="369332"/>
          </a:xfrm>
          <a:prstGeom prst="rect">
            <a:avLst/>
          </a:prstGeom>
          <a:noFill/>
        </p:spPr>
        <p:txBody>
          <a:bodyPr wrap="none" rtlCol="0">
            <a:spAutoFit/>
          </a:bodyPr>
          <a:lstStyle/>
          <a:p>
            <a:r>
              <a:rPr lang="en-US" dirty="0" smtClean="0">
                <a:solidFill>
                  <a:srgbClr val="FFFFFF"/>
                </a:solidFill>
              </a:rPr>
              <a:t>@</a:t>
            </a:r>
            <a:r>
              <a:rPr lang="en-US" dirty="0" err="1" smtClean="0">
                <a:solidFill>
                  <a:srgbClr val="FFFFFF"/>
                </a:solidFill>
              </a:rPr>
              <a:t>SanjitAtwal</a:t>
            </a:r>
            <a:r>
              <a:rPr lang="en-US" dirty="0" smtClean="0">
                <a:solidFill>
                  <a:srgbClr val="FFFFFF"/>
                </a:solidFill>
              </a:rPr>
              <a:t>     @Squawka</a:t>
            </a:r>
            <a:endParaRPr lang="en-US" dirty="0">
              <a:solidFill>
                <a:srgbClr val="FFFFFF"/>
              </a:solidFill>
            </a:endParaRPr>
          </a:p>
        </p:txBody>
      </p:sp>
    </p:spTree>
    <p:extLst>
      <p:ext uri="{BB962C8B-B14F-4D97-AF65-F5344CB8AC3E}">
        <p14:creationId xmlns:p14="http://schemas.microsoft.com/office/powerpoint/2010/main" val="37063840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pic>
        <p:nvPicPr>
          <p:cNvPr id="14" name="Picture 13"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639" y="367288"/>
            <a:ext cx="1645559" cy="372308"/>
          </a:xfrm>
          <a:prstGeom prst="rect">
            <a:avLst/>
          </a:prstGeom>
        </p:spPr>
      </p:pic>
      <p:graphicFrame>
        <p:nvGraphicFramePr>
          <p:cNvPr id="6" name="Chart 5"/>
          <p:cNvGraphicFramePr>
            <a:graphicFrameLocks noGrp="1"/>
          </p:cNvGraphicFramePr>
          <p:nvPr>
            <p:extLst>
              <p:ext uri="{D42A27DB-BD31-4B8C-83A1-F6EECF244321}">
                <p14:modId xmlns:p14="http://schemas.microsoft.com/office/powerpoint/2010/main" val="648749139"/>
              </p:ext>
            </p:extLst>
          </p:nvPr>
        </p:nvGraphicFramePr>
        <p:xfrm>
          <a:off x="-27608" y="623956"/>
          <a:ext cx="9199217" cy="561008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39552" y="107920"/>
            <a:ext cx="5156780" cy="584776"/>
          </a:xfrm>
          <a:prstGeom prst="rect">
            <a:avLst/>
          </a:prstGeom>
          <a:noFill/>
        </p:spPr>
        <p:txBody>
          <a:bodyPr wrap="none" rtlCol="0">
            <a:spAutoFit/>
          </a:bodyPr>
          <a:lstStyle/>
          <a:p>
            <a:r>
              <a:rPr lang="en-US" sz="3200" dirty="0" smtClean="0">
                <a:solidFill>
                  <a:srgbClr val="FFFFFF"/>
                </a:solidFill>
              </a:rPr>
              <a:t>Midfielders Possession Scores</a:t>
            </a:r>
            <a:endParaRPr lang="en-US" sz="3200" dirty="0">
              <a:solidFill>
                <a:srgbClr val="FFFFFF"/>
              </a:solidFill>
            </a:endParaRPr>
          </a:p>
        </p:txBody>
      </p:sp>
      <p:sp>
        <p:nvSpPr>
          <p:cNvPr id="8" name="TextBox 7"/>
          <p:cNvSpPr txBox="1"/>
          <p:nvPr/>
        </p:nvSpPr>
        <p:spPr>
          <a:xfrm>
            <a:off x="432008" y="1196752"/>
            <a:ext cx="827624" cy="83105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Cost per score</a:t>
            </a:r>
            <a:endParaRPr lang="en-GB" sz="1600" b="1" dirty="0">
              <a:solidFill>
                <a:srgbClr val="FFFFFF"/>
              </a:solidFill>
            </a:endParaRPr>
          </a:p>
        </p:txBody>
      </p:sp>
      <p:sp>
        <p:nvSpPr>
          <p:cNvPr id="10" name="TextBox 9"/>
          <p:cNvSpPr txBox="1"/>
          <p:nvPr/>
        </p:nvSpPr>
        <p:spPr>
          <a:xfrm>
            <a:off x="4139952" y="6237312"/>
            <a:ext cx="1296144"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b="1" dirty="0" smtClean="0">
                <a:solidFill>
                  <a:srgbClr val="FFFFFF"/>
                </a:solidFill>
              </a:rPr>
              <a:t>Total Cost</a:t>
            </a:r>
            <a:endParaRPr lang="en-GB" sz="1600" b="1" dirty="0">
              <a:solidFill>
                <a:srgbClr val="FFFFFF"/>
              </a:solidFill>
            </a:endParaRPr>
          </a:p>
        </p:txBody>
      </p:sp>
      <p:sp>
        <p:nvSpPr>
          <p:cNvPr id="11" name="TextBox 10"/>
          <p:cNvSpPr txBox="1"/>
          <p:nvPr/>
        </p:nvSpPr>
        <p:spPr>
          <a:xfrm>
            <a:off x="6185647" y="56218"/>
            <a:ext cx="2760904" cy="369332"/>
          </a:xfrm>
          <a:prstGeom prst="rect">
            <a:avLst/>
          </a:prstGeom>
          <a:noFill/>
        </p:spPr>
        <p:txBody>
          <a:bodyPr wrap="none" rtlCol="0">
            <a:spAutoFit/>
          </a:bodyPr>
          <a:lstStyle/>
          <a:p>
            <a:r>
              <a:rPr lang="en-US" dirty="0" smtClean="0">
                <a:solidFill>
                  <a:srgbClr val="FFFFFF"/>
                </a:solidFill>
              </a:rPr>
              <a:t>@</a:t>
            </a:r>
            <a:r>
              <a:rPr lang="en-US" dirty="0" err="1" smtClean="0">
                <a:solidFill>
                  <a:srgbClr val="FFFFFF"/>
                </a:solidFill>
              </a:rPr>
              <a:t>SanjitAtwal</a:t>
            </a:r>
            <a:r>
              <a:rPr lang="en-US" dirty="0" smtClean="0">
                <a:solidFill>
                  <a:srgbClr val="FFFFFF"/>
                </a:solidFill>
              </a:rPr>
              <a:t>     @Squawka</a:t>
            </a:r>
            <a:endParaRPr lang="en-US" dirty="0">
              <a:solidFill>
                <a:srgbClr val="FFFFFF"/>
              </a:solidFill>
            </a:endParaRPr>
          </a:p>
        </p:txBody>
      </p:sp>
    </p:spTree>
    <p:extLst>
      <p:ext uri="{BB962C8B-B14F-4D97-AF65-F5344CB8AC3E}">
        <p14:creationId xmlns:p14="http://schemas.microsoft.com/office/powerpoint/2010/main" val="29846699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132797"/>
            <a:ext cx="4896544" cy="4154983"/>
          </a:xfrm>
          <a:prstGeom prst="rect">
            <a:avLst/>
          </a:prstGeom>
        </p:spPr>
        <p:txBody>
          <a:bodyPr wrap="square">
            <a:spAutoFit/>
          </a:bodyPr>
          <a:lstStyle/>
          <a:p>
            <a:r>
              <a:rPr lang="en-US" sz="6600" dirty="0" smtClean="0">
                <a:solidFill>
                  <a:srgbClr val="000000"/>
                </a:solidFill>
              </a:rPr>
              <a:t>What else can we do with this framework…?</a:t>
            </a:r>
            <a:endParaRPr lang="en-US" sz="6600" dirty="0">
              <a:solidFill>
                <a:srgbClr val="000000"/>
              </a:solidFill>
            </a:endParaRPr>
          </a:p>
        </p:txBody>
      </p:sp>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7380930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735087"/>
            <a:ext cx="6565319" cy="461665"/>
          </a:xfrm>
          <a:prstGeom prst="rect">
            <a:avLst/>
          </a:prstGeom>
          <a:noFill/>
        </p:spPr>
        <p:txBody>
          <a:bodyPr wrap="none" rtlCol="0">
            <a:spAutoFit/>
          </a:bodyPr>
          <a:lstStyle/>
          <a:p>
            <a:r>
              <a:rPr lang="en-US" sz="2400" dirty="0" smtClean="0">
                <a:solidFill>
                  <a:srgbClr val="000000"/>
                </a:solidFill>
              </a:rPr>
              <a:t>What age group were the most reliable purchases?</a:t>
            </a:r>
            <a:endParaRPr lang="en-US" sz="2400" dirty="0">
              <a:solidFill>
                <a:srgbClr val="000000"/>
              </a:solidFill>
            </a:endParaRPr>
          </a:p>
        </p:txBody>
      </p:sp>
      <p:graphicFrame>
        <p:nvGraphicFramePr>
          <p:cNvPr id="4" name="Chart 3"/>
          <p:cNvGraphicFramePr>
            <a:graphicFrameLocks/>
          </p:cNvGraphicFramePr>
          <p:nvPr>
            <p:extLst>
              <p:ext uri="{D42A27DB-BD31-4B8C-83A1-F6EECF244321}">
                <p14:modId xmlns:p14="http://schemas.microsoft.com/office/powerpoint/2010/main" val="1298114952"/>
              </p:ext>
            </p:extLst>
          </p:nvPr>
        </p:nvGraphicFramePr>
        <p:xfrm>
          <a:off x="251520" y="1196752"/>
          <a:ext cx="8640960"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4041100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735087"/>
            <a:ext cx="6915024" cy="461665"/>
          </a:xfrm>
          <a:prstGeom prst="rect">
            <a:avLst/>
          </a:prstGeom>
          <a:noFill/>
        </p:spPr>
        <p:txBody>
          <a:bodyPr wrap="none" rtlCol="0">
            <a:spAutoFit/>
          </a:bodyPr>
          <a:lstStyle/>
          <a:p>
            <a:r>
              <a:rPr lang="en-US" sz="2400" dirty="0" smtClean="0">
                <a:solidFill>
                  <a:srgbClr val="000000"/>
                </a:solidFill>
              </a:rPr>
              <a:t>What height group were the most reliable purchases?</a:t>
            </a:r>
            <a:endParaRPr lang="en-US" sz="2400" dirty="0">
              <a:solidFill>
                <a:srgbClr val="000000"/>
              </a:solidFill>
            </a:endParaRPr>
          </a:p>
        </p:txBody>
      </p:sp>
      <p:graphicFrame>
        <p:nvGraphicFramePr>
          <p:cNvPr id="4" name="Chart 3"/>
          <p:cNvGraphicFramePr>
            <a:graphicFrameLocks/>
          </p:cNvGraphicFramePr>
          <p:nvPr>
            <p:extLst>
              <p:ext uri="{D42A27DB-BD31-4B8C-83A1-F6EECF244321}">
                <p14:modId xmlns:p14="http://schemas.microsoft.com/office/powerpoint/2010/main" val="2068317206"/>
              </p:ext>
            </p:extLst>
          </p:nvPr>
        </p:nvGraphicFramePr>
        <p:xfrm>
          <a:off x="0" y="1196752"/>
          <a:ext cx="896448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42153099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83" y="5857865"/>
            <a:ext cx="8860117" cy="430887"/>
          </a:xfrm>
          <a:prstGeom prst="rect">
            <a:avLst/>
          </a:prstGeom>
        </p:spPr>
        <p:txBody>
          <a:bodyPr wrap="square">
            <a:spAutoFit/>
          </a:bodyPr>
          <a:lstStyle/>
          <a:p>
            <a:r>
              <a:rPr lang="en-GB" sz="1100" dirty="0"/>
              <a:t>In order to assess the possible reach and appeal  of Squawka amongst UK based football fans, </a:t>
            </a:r>
            <a:r>
              <a:rPr lang="en-GB" sz="1100" dirty="0" err="1"/>
              <a:t>Zag</a:t>
            </a:r>
            <a:r>
              <a:rPr lang="en-GB" sz="1100" dirty="0"/>
              <a:t> conducted an omnibus survey through </a:t>
            </a:r>
            <a:r>
              <a:rPr lang="en-GB" sz="1100" u="sng" dirty="0">
                <a:hlinkClick r:id="rId2"/>
              </a:rPr>
              <a:t>Vision Critical</a:t>
            </a:r>
            <a:r>
              <a:rPr lang="en-GB" sz="1100" dirty="0"/>
              <a:t>, an independent global market research and technology firm. </a:t>
            </a:r>
          </a:p>
        </p:txBody>
      </p:sp>
      <p:sp>
        <p:nvSpPr>
          <p:cNvPr id="3" name="Title 11"/>
          <p:cNvSpPr txBox="1">
            <a:spLocks/>
          </p:cNvSpPr>
          <p:nvPr/>
        </p:nvSpPr>
        <p:spPr>
          <a:xfrm>
            <a:off x="457200" y="274638"/>
            <a:ext cx="8229600" cy="766762"/>
          </a:xfrm>
          <a:prstGeom prst="rect">
            <a:avLst/>
          </a:prstGeom>
        </p:spPr>
        <p:txBody>
          <a:bodyPr>
            <a:normAutofit/>
          </a:bodyPr>
          <a:lstStyle>
            <a:lvl1pPr algn="l" defTabSz="457200" rtl="0" eaLnBrk="1" latinLnBrk="0" hangingPunct="1">
              <a:spcBef>
                <a:spcPct val="0"/>
              </a:spcBef>
              <a:buNone/>
              <a:defRPr sz="2800" kern="1200">
                <a:solidFill>
                  <a:schemeClr val="tx1"/>
                </a:solidFill>
                <a:latin typeface="Helvetica"/>
                <a:ea typeface="+mj-ea"/>
                <a:cs typeface="Helvetica"/>
              </a:defRPr>
            </a:lvl1pPr>
          </a:lstStyle>
          <a:p>
            <a:r>
              <a:rPr lang="en-US" sz="2400" dirty="0" smtClean="0"/>
              <a:t>What is the potential? </a:t>
            </a:r>
            <a:endParaRPr lang="en-US" sz="2400" dirty="0"/>
          </a:p>
        </p:txBody>
      </p:sp>
      <p:sp>
        <p:nvSpPr>
          <p:cNvPr id="4" name="Rectangle 3"/>
          <p:cNvSpPr/>
          <p:nvPr/>
        </p:nvSpPr>
        <p:spPr>
          <a:xfrm>
            <a:off x="457200" y="1099736"/>
            <a:ext cx="8343152" cy="5078314"/>
          </a:xfrm>
          <a:prstGeom prst="rect">
            <a:avLst/>
          </a:prstGeom>
        </p:spPr>
        <p:txBody>
          <a:bodyPr wrap="square">
            <a:spAutoFit/>
          </a:bodyPr>
          <a:lstStyle/>
          <a:p>
            <a:pPr lvl="0"/>
            <a:endParaRPr lang="en-US" b="1" dirty="0" smtClean="0"/>
          </a:p>
          <a:p>
            <a:pPr marL="285750" lvl="0" indent="-285750">
              <a:buFontTx/>
              <a:buChar char="-"/>
            </a:pPr>
            <a:r>
              <a:rPr lang="en-US" b="1" dirty="0" smtClean="0"/>
              <a:t>32</a:t>
            </a:r>
            <a:r>
              <a:rPr lang="en-US" b="1" dirty="0"/>
              <a:t>% </a:t>
            </a:r>
            <a:r>
              <a:rPr lang="en-US" b="1" dirty="0">
                <a:solidFill>
                  <a:srgbClr val="FF0000"/>
                </a:solidFill>
              </a:rPr>
              <a:t>(7.4m) </a:t>
            </a:r>
            <a:r>
              <a:rPr lang="en-US" dirty="0"/>
              <a:t>of football fans have used a second screen whilst watching football </a:t>
            </a:r>
            <a:endParaRPr lang="en-US" dirty="0" smtClean="0"/>
          </a:p>
          <a:p>
            <a:pPr marL="285750" lvl="0" indent="-285750">
              <a:buFontTx/>
              <a:buChar char="-"/>
            </a:pPr>
            <a:endParaRPr lang="en-US" dirty="0"/>
          </a:p>
          <a:p>
            <a:pPr marL="285750" lvl="0" indent="-285750">
              <a:buFontTx/>
              <a:buChar char="-"/>
            </a:pPr>
            <a:r>
              <a:rPr lang="en-GB" b="1" dirty="0" smtClean="0"/>
              <a:t>45</a:t>
            </a:r>
            <a:r>
              <a:rPr lang="en-GB" b="1" dirty="0"/>
              <a:t>% </a:t>
            </a:r>
            <a:r>
              <a:rPr lang="en-GB" b="1" dirty="0">
                <a:solidFill>
                  <a:srgbClr val="FF0000"/>
                </a:solidFill>
              </a:rPr>
              <a:t>(10.4m) </a:t>
            </a:r>
            <a:r>
              <a:rPr lang="en-GB" dirty="0"/>
              <a:t>of football fans felt there aren’t enough in game football statistics available during a match</a:t>
            </a:r>
          </a:p>
          <a:p>
            <a:pPr marL="285750" lvl="0" indent="-285750">
              <a:buFontTx/>
              <a:buChar char="-"/>
            </a:pPr>
            <a:endParaRPr lang="en-GB" dirty="0" smtClean="0"/>
          </a:p>
          <a:p>
            <a:pPr marL="285750" lvl="0" indent="-285750">
              <a:buFontTx/>
              <a:buChar char="-"/>
            </a:pPr>
            <a:r>
              <a:rPr lang="en-GB" b="1" dirty="0" smtClean="0"/>
              <a:t>45</a:t>
            </a:r>
            <a:r>
              <a:rPr lang="en-GB" b="1" dirty="0"/>
              <a:t>% </a:t>
            </a:r>
            <a:r>
              <a:rPr lang="en-GB" b="1" dirty="0">
                <a:solidFill>
                  <a:srgbClr val="FF0000"/>
                </a:solidFill>
              </a:rPr>
              <a:t>(10.4m)</a:t>
            </a:r>
            <a:r>
              <a:rPr lang="en-GB" dirty="0">
                <a:solidFill>
                  <a:srgbClr val="FF0000"/>
                </a:solidFill>
              </a:rPr>
              <a:t> </a:t>
            </a:r>
            <a:r>
              <a:rPr lang="en-GB" dirty="0"/>
              <a:t>of football </a:t>
            </a:r>
            <a:r>
              <a:rPr lang="en-GB" dirty="0" smtClean="0"/>
              <a:t>fans </a:t>
            </a:r>
            <a:r>
              <a:rPr lang="en-GB" dirty="0"/>
              <a:t>declared an interest in using </a:t>
            </a:r>
            <a:r>
              <a:rPr lang="en-GB" dirty="0" smtClean="0"/>
              <a:t>a football second screen powered by data</a:t>
            </a:r>
            <a:endParaRPr lang="en-GB" dirty="0"/>
          </a:p>
          <a:p>
            <a:pPr marL="285750" lvl="0" indent="-285750">
              <a:buFontTx/>
              <a:buChar char="-"/>
            </a:pPr>
            <a:endParaRPr lang="en-GB" dirty="0" smtClean="0"/>
          </a:p>
          <a:p>
            <a:pPr marL="285750" indent="-285750">
              <a:buFontTx/>
              <a:buChar char="-"/>
            </a:pPr>
            <a:r>
              <a:rPr lang="en-GB" b="1" dirty="0" smtClean="0"/>
              <a:t>67</a:t>
            </a:r>
            <a:r>
              <a:rPr lang="en-GB" b="1" dirty="0"/>
              <a:t>% </a:t>
            </a:r>
            <a:r>
              <a:rPr lang="en-GB" b="1" dirty="0">
                <a:solidFill>
                  <a:srgbClr val="FF0000"/>
                </a:solidFill>
              </a:rPr>
              <a:t>(6.5m) </a:t>
            </a:r>
            <a:r>
              <a:rPr lang="en-GB" dirty="0"/>
              <a:t>of football fans aged 18 – 34</a:t>
            </a:r>
            <a:r>
              <a:rPr lang="en-GB" b="1" i="1" dirty="0"/>
              <a:t> </a:t>
            </a:r>
            <a:r>
              <a:rPr lang="en-GB" dirty="0"/>
              <a:t>declared an interest in using </a:t>
            </a:r>
            <a:r>
              <a:rPr lang="en-GB" dirty="0" smtClean="0"/>
              <a:t>a football second screen powered by data</a:t>
            </a:r>
            <a:endParaRPr lang="en-GB" dirty="0"/>
          </a:p>
          <a:p>
            <a:pPr lvl="0"/>
            <a:endParaRPr lang="en-GB" b="1" dirty="0" smtClean="0"/>
          </a:p>
          <a:p>
            <a:pPr marL="285750" lvl="0" indent="-285750">
              <a:buFontTx/>
              <a:buChar char="-"/>
            </a:pPr>
            <a:r>
              <a:rPr lang="en-GB" b="1" dirty="0" smtClean="0"/>
              <a:t>36</a:t>
            </a:r>
            <a:r>
              <a:rPr lang="en-GB" b="1" dirty="0"/>
              <a:t>% </a:t>
            </a:r>
            <a:r>
              <a:rPr lang="en-GB" b="1" dirty="0">
                <a:solidFill>
                  <a:srgbClr val="FF0000"/>
                </a:solidFill>
              </a:rPr>
              <a:t>(8.4m)</a:t>
            </a:r>
            <a:r>
              <a:rPr lang="en-GB" dirty="0">
                <a:solidFill>
                  <a:srgbClr val="FF0000"/>
                </a:solidFill>
              </a:rPr>
              <a:t> </a:t>
            </a:r>
            <a:r>
              <a:rPr lang="en-GB" dirty="0"/>
              <a:t>football fans bet on football at least once a month </a:t>
            </a:r>
          </a:p>
          <a:p>
            <a:pPr lvl="0"/>
            <a:endParaRPr lang="en-GB" b="1" dirty="0" smtClean="0"/>
          </a:p>
          <a:p>
            <a:pPr lvl="0"/>
            <a:r>
              <a:rPr lang="en-GB" b="1" dirty="0" smtClean="0"/>
              <a:t>-     67</a:t>
            </a:r>
            <a:r>
              <a:rPr lang="en-GB" b="1" dirty="0"/>
              <a:t>% </a:t>
            </a:r>
            <a:r>
              <a:rPr lang="en-GB" b="1" dirty="0">
                <a:solidFill>
                  <a:srgbClr val="FF0000"/>
                </a:solidFill>
              </a:rPr>
              <a:t>(5.6m)</a:t>
            </a:r>
            <a:r>
              <a:rPr lang="en-GB" dirty="0">
                <a:solidFill>
                  <a:srgbClr val="FF0000"/>
                </a:solidFill>
              </a:rPr>
              <a:t> </a:t>
            </a:r>
            <a:r>
              <a:rPr lang="en-GB" dirty="0"/>
              <a:t>of those who bet on football declared an interest in using </a:t>
            </a:r>
            <a:r>
              <a:rPr lang="en-GB" dirty="0" smtClean="0"/>
              <a:t>a football 	  	second screen powered by data </a:t>
            </a:r>
            <a:endParaRPr lang="en-GB" dirty="0"/>
          </a:p>
          <a:p>
            <a:pPr lvl="0"/>
            <a:endParaRPr lang="en-GB" dirty="0" smtClean="0"/>
          </a:p>
          <a:p>
            <a:pPr lvl="0"/>
            <a:endParaRPr lang="en-GB" dirty="0"/>
          </a:p>
        </p:txBody>
      </p:sp>
      <p:sp>
        <p:nvSpPr>
          <p:cNvPr id="5" name="TextBox 4"/>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24247003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29" y="3068638"/>
            <a:ext cx="8229600" cy="766762"/>
          </a:xfrm>
        </p:spPr>
        <p:txBody>
          <a:bodyPr/>
          <a:lstStyle/>
          <a:p>
            <a:r>
              <a:rPr lang="en-US" dirty="0" smtClean="0"/>
              <a:t>Are Clubs Getting Value For Money?</a:t>
            </a:r>
            <a:endParaRPr lang="en-US" dirty="0"/>
          </a:p>
        </p:txBody>
      </p:sp>
      <p:sp>
        <p:nvSpPr>
          <p:cNvPr id="4" name="TextBox 3"/>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81826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21703921"/>
              </p:ext>
            </p:extLst>
          </p:nvPr>
        </p:nvGraphicFramePr>
        <p:xfrm>
          <a:off x="284053" y="484636"/>
          <a:ext cx="8402747" cy="564152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7866719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29" y="3068638"/>
            <a:ext cx="8229600" cy="766762"/>
          </a:xfrm>
        </p:spPr>
        <p:txBody>
          <a:bodyPr/>
          <a:lstStyle/>
          <a:p>
            <a:r>
              <a:rPr lang="en-US" dirty="0" smtClean="0"/>
              <a:t>Are Fans Getting Value For Money?</a:t>
            </a:r>
            <a:endParaRPr lang="en-US" dirty="0"/>
          </a:p>
        </p:txBody>
      </p:sp>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681144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98241096"/>
              </p:ext>
            </p:extLst>
          </p:nvPr>
        </p:nvGraphicFramePr>
        <p:xfrm>
          <a:off x="267344" y="601616"/>
          <a:ext cx="8419456" cy="55245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4442932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25133446"/>
              </p:ext>
            </p:extLst>
          </p:nvPr>
        </p:nvGraphicFramePr>
        <p:xfrm>
          <a:off x="334180" y="434500"/>
          <a:ext cx="8352620" cy="569166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8796621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14575363"/>
              </p:ext>
            </p:extLst>
          </p:nvPr>
        </p:nvGraphicFramePr>
        <p:xfrm>
          <a:off x="457200" y="451212"/>
          <a:ext cx="8229600" cy="56749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7507247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16124627"/>
              </p:ext>
            </p:extLst>
          </p:nvPr>
        </p:nvGraphicFramePr>
        <p:xfrm>
          <a:off x="334180" y="484636"/>
          <a:ext cx="8352620" cy="564152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42580488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1400"/>
            <a:ext cx="7857067" cy="766762"/>
          </a:xfrm>
        </p:spPr>
        <p:txBody>
          <a:bodyPr>
            <a:normAutofit fontScale="90000"/>
          </a:bodyPr>
          <a:lstStyle/>
          <a:p>
            <a:r>
              <a:rPr lang="en-US" dirty="0" smtClean="0"/>
              <a:t>And finally…the BIGGEST big data study of football….ever…</a:t>
            </a:r>
            <a:endParaRPr lang="en-US" dirty="0"/>
          </a:p>
        </p:txBody>
      </p:sp>
      <p:sp>
        <p:nvSpPr>
          <p:cNvPr id="4" name="Title 1"/>
          <p:cNvSpPr txBox="1">
            <a:spLocks/>
          </p:cNvSpPr>
          <p:nvPr/>
        </p:nvSpPr>
        <p:spPr>
          <a:xfrm>
            <a:off x="457200" y="2452953"/>
            <a:ext cx="8229600" cy="76676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kern="1200">
                <a:solidFill>
                  <a:schemeClr val="tx1"/>
                </a:solidFill>
                <a:latin typeface="Helvetica"/>
                <a:ea typeface="+mj-ea"/>
                <a:cs typeface="Helvetica"/>
              </a:defRPr>
            </a:lvl1pPr>
          </a:lstStyle>
          <a:p>
            <a:r>
              <a:rPr lang="en-US" dirty="0" smtClean="0"/>
              <a:t>Over 42 million data points... </a:t>
            </a:r>
            <a:endParaRPr lang="en-US" dirty="0"/>
          </a:p>
        </p:txBody>
      </p:sp>
      <p:sp>
        <p:nvSpPr>
          <p:cNvPr id="5" name="Title 1"/>
          <p:cNvSpPr txBox="1">
            <a:spLocks/>
          </p:cNvSpPr>
          <p:nvPr/>
        </p:nvSpPr>
        <p:spPr>
          <a:xfrm>
            <a:off x="4351866" y="4106334"/>
            <a:ext cx="2438400" cy="76676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kern="1200">
                <a:solidFill>
                  <a:schemeClr val="tx1"/>
                </a:solidFill>
                <a:latin typeface="Helvetica"/>
                <a:ea typeface="+mj-ea"/>
                <a:cs typeface="Helvetica"/>
              </a:defRPr>
            </a:lvl1pPr>
          </a:lstStyle>
          <a:p>
            <a:r>
              <a:rPr lang="en-US" dirty="0" smtClean="0"/>
              <a:t>….In real time </a:t>
            </a:r>
            <a:endParaRPr lang="en-US" dirty="0"/>
          </a:p>
        </p:txBody>
      </p:sp>
      <p:sp>
        <p:nvSpPr>
          <p:cNvPr id="6" name="TextBox 5"/>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22838686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738036455"/>
              </p:ext>
            </p:extLst>
          </p:nvPr>
        </p:nvGraphicFramePr>
        <p:xfrm>
          <a:off x="-26765" y="-235165"/>
          <a:ext cx="9954683"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7412" y="376050"/>
            <a:ext cx="713153" cy="577081"/>
          </a:xfrm>
          <a:prstGeom prst="rect">
            <a:avLst/>
          </a:prstGeom>
          <a:solidFill>
            <a:srgbClr val="FFFF00"/>
          </a:solidFill>
          <a:ln>
            <a:solidFill>
              <a:srgbClr val="10253F"/>
            </a:solidFill>
          </a:ln>
        </p:spPr>
        <p:txBody>
          <a:bodyPr wrap="square" rtlCol="0">
            <a:spAutoFit/>
          </a:bodyPr>
          <a:lstStyle>
            <a:defPPr>
              <a:defRPr lang="en-US"/>
            </a:defPPr>
            <a:lvl1pPr>
              <a:defRPr sz="1050"/>
            </a:lvl1pPr>
          </a:lstStyle>
          <a:p>
            <a:r>
              <a:rPr lang="en-US" dirty="0"/>
              <a:t>David </a:t>
            </a:r>
            <a:r>
              <a:rPr lang="en-US" dirty="0" err="1"/>
              <a:t>Luiz</a:t>
            </a:r>
            <a:r>
              <a:rPr lang="en-US" dirty="0"/>
              <a:t> Own Goal</a:t>
            </a:r>
          </a:p>
        </p:txBody>
      </p:sp>
      <p:sp>
        <p:nvSpPr>
          <p:cNvPr id="6" name="TextBox 5"/>
          <p:cNvSpPr txBox="1"/>
          <p:nvPr/>
        </p:nvSpPr>
        <p:spPr>
          <a:xfrm>
            <a:off x="944857" y="376050"/>
            <a:ext cx="523632" cy="415498"/>
          </a:xfrm>
          <a:prstGeom prst="rect">
            <a:avLst/>
          </a:prstGeom>
          <a:solidFill>
            <a:srgbClr val="FFFF00"/>
          </a:solidFill>
          <a:ln>
            <a:solidFill>
              <a:srgbClr val="10253F"/>
            </a:solidFill>
          </a:ln>
        </p:spPr>
        <p:txBody>
          <a:bodyPr wrap="square" rtlCol="0">
            <a:spAutoFit/>
          </a:bodyPr>
          <a:lstStyle>
            <a:defPPr>
              <a:defRPr lang="en-US"/>
            </a:defPPr>
            <a:lvl1pPr>
              <a:defRPr sz="1050"/>
            </a:lvl1pPr>
          </a:lstStyle>
          <a:p>
            <a:r>
              <a:rPr lang="en-US" dirty="0"/>
              <a:t>RVP Goal</a:t>
            </a:r>
          </a:p>
        </p:txBody>
      </p:sp>
      <p:sp>
        <p:nvSpPr>
          <p:cNvPr id="7" name="TextBox 6"/>
          <p:cNvSpPr txBox="1"/>
          <p:nvPr/>
        </p:nvSpPr>
        <p:spPr>
          <a:xfrm>
            <a:off x="1735476" y="369906"/>
            <a:ext cx="785447" cy="415498"/>
          </a:xfrm>
          <a:prstGeom prst="rect">
            <a:avLst/>
          </a:prstGeom>
          <a:solidFill>
            <a:srgbClr val="FFFF00"/>
          </a:solidFill>
          <a:ln>
            <a:solidFill>
              <a:srgbClr val="10253F"/>
            </a:solidFill>
          </a:ln>
        </p:spPr>
        <p:txBody>
          <a:bodyPr wrap="square" rtlCol="0">
            <a:spAutoFit/>
          </a:bodyPr>
          <a:lstStyle>
            <a:defPPr>
              <a:defRPr lang="en-US"/>
            </a:defPPr>
            <a:lvl1pPr>
              <a:defRPr sz="1050"/>
            </a:lvl1pPr>
          </a:lstStyle>
          <a:p>
            <a:r>
              <a:rPr lang="en-US" dirty="0"/>
              <a:t>Hazard just misses</a:t>
            </a:r>
          </a:p>
        </p:txBody>
      </p:sp>
      <p:sp>
        <p:nvSpPr>
          <p:cNvPr id="8" name="TextBox 7"/>
          <p:cNvSpPr txBox="1"/>
          <p:nvPr/>
        </p:nvSpPr>
        <p:spPr>
          <a:xfrm>
            <a:off x="3113863" y="369906"/>
            <a:ext cx="575731" cy="415498"/>
          </a:xfrm>
          <a:prstGeom prst="rect">
            <a:avLst/>
          </a:prstGeom>
          <a:solidFill>
            <a:srgbClr val="FFFF00"/>
          </a:solidFill>
          <a:ln>
            <a:solidFill>
              <a:srgbClr val="10253F"/>
            </a:solidFill>
          </a:ln>
        </p:spPr>
        <p:txBody>
          <a:bodyPr wrap="square" rtlCol="0">
            <a:spAutoFit/>
          </a:bodyPr>
          <a:lstStyle>
            <a:defPPr>
              <a:defRPr lang="en-US"/>
            </a:defPPr>
            <a:lvl1pPr>
              <a:defRPr sz="1050"/>
            </a:lvl1pPr>
          </a:lstStyle>
          <a:p>
            <a:pPr algn="ctr"/>
            <a:r>
              <a:rPr lang="en-US" dirty="0"/>
              <a:t>Mata Goal</a:t>
            </a:r>
          </a:p>
        </p:txBody>
      </p:sp>
      <p:sp>
        <p:nvSpPr>
          <p:cNvPr id="9" name="TextBox 8"/>
          <p:cNvSpPr txBox="1"/>
          <p:nvPr/>
        </p:nvSpPr>
        <p:spPr>
          <a:xfrm>
            <a:off x="2800596" y="780193"/>
            <a:ext cx="601134" cy="415498"/>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a:t>Rooney Booked</a:t>
            </a:r>
          </a:p>
        </p:txBody>
      </p:sp>
      <p:sp>
        <p:nvSpPr>
          <p:cNvPr id="10" name="TextBox 9"/>
          <p:cNvSpPr txBox="1"/>
          <p:nvPr/>
        </p:nvSpPr>
        <p:spPr>
          <a:xfrm>
            <a:off x="3401730" y="785404"/>
            <a:ext cx="630442" cy="415498"/>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a:t>Torres Booked</a:t>
            </a:r>
          </a:p>
        </p:txBody>
      </p:sp>
      <p:sp>
        <p:nvSpPr>
          <p:cNvPr id="11" name="TextBox 10"/>
          <p:cNvSpPr txBox="1"/>
          <p:nvPr/>
        </p:nvSpPr>
        <p:spPr>
          <a:xfrm>
            <a:off x="4890630" y="372201"/>
            <a:ext cx="724876" cy="415498"/>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err="1"/>
              <a:t>Ramieres</a:t>
            </a:r>
            <a:r>
              <a:rPr lang="en-US" dirty="0"/>
              <a:t> Goal</a:t>
            </a:r>
          </a:p>
        </p:txBody>
      </p:sp>
      <p:sp>
        <p:nvSpPr>
          <p:cNvPr id="12" name="TextBox 11"/>
          <p:cNvSpPr txBox="1"/>
          <p:nvPr/>
        </p:nvSpPr>
        <p:spPr>
          <a:xfrm>
            <a:off x="5579827" y="791548"/>
            <a:ext cx="1016000" cy="415498"/>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err="1"/>
              <a:t>Ivanovic</a:t>
            </a:r>
            <a:r>
              <a:rPr lang="en-US" dirty="0"/>
              <a:t> sent off</a:t>
            </a:r>
          </a:p>
        </p:txBody>
      </p:sp>
      <p:sp>
        <p:nvSpPr>
          <p:cNvPr id="13" name="TextBox 12"/>
          <p:cNvSpPr txBox="1"/>
          <p:nvPr/>
        </p:nvSpPr>
        <p:spPr>
          <a:xfrm>
            <a:off x="6197573" y="376050"/>
            <a:ext cx="812800" cy="415498"/>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a:t>Torres Sent off</a:t>
            </a:r>
          </a:p>
        </p:txBody>
      </p:sp>
      <p:sp>
        <p:nvSpPr>
          <p:cNvPr id="14" name="TextBox 13"/>
          <p:cNvSpPr txBox="1"/>
          <p:nvPr/>
        </p:nvSpPr>
        <p:spPr>
          <a:xfrm>
            <a:off x="7778583" y="384233"/>
            <a:ext cx="1016000" cy="253916"/>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a:t>Full Time</a:t>
            </a:r>
          </a:p>
        </p:txBody>
      </p:sp>
      <p:sp>
        <p:nvSpPr>
          <p:cNvPr id="15" name="TextBox 14"/>
          <p:cNvSpPr txBox="1"/>
          <p:nvPr/>
        </p:nvSpPr>
        <p:spPr>
          <a:xfrm>
            <a:off x="6725527" y="794892"/>
            <a:ext cx="880528" cy="415498"/>
          </a:xfrm>
          <a:prstGeom prst="rect">
            <a:avLst/>
          </a:prstGeom>
          <a:solidFill>
            <a:srgbClr val="FFFF00"/>
          </a:solidFill>
          <a:ln>
            <a:solidFill>
              <a:srgbClr val="10253F"/>
            </a:solidFill>
          </a:ln>
        </p:spPr>
        <p:txBody>
          <a:bodyPr wrap="square" rtlCol="0">
            <a:spAutoFit/>
          </a:bodyPr>
          <a:lstStyle>
            <a:defPPr>
              <a:defRPr lang="en-US"/>
            </a:defPPr>
            <a:lvl1pPr algn="ctr">
              <a:defRPr sz="1050"/>
            </a:lvl1pPr>
          </a:lstStyle>
          <a:p>
            <a:r>
              <a:rPr lang="en-US" dirty="0"/>
              <a:t>Hernandez Goal</a:t>
            </a:r>
          </a:p>
        </p:txBody>
      </p:sp>
      <p:sp>
        <p:nvSpPr>
          <p:cNvPr id="17" name="TextBox 16"/>
          <p:cNvSpPr txBox="1"/>
          <p:nvPr/>
        </p:nvSpPr>
        <p:spPr>
          <a:xfrm>
            <a:off x="6409762" y="-48369"/>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40318785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237899086"/>
              </p:ext>
            </p:extLst>
          </p:nvPr>
        </p:nvGraphicFramePr>
        <p:xfrm>
          <a:off x="0" y="135467"/>
          <a:ext cx="10193867" cy="672253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648482" y="5112600"/>
            <a:ext cx="591362" cy="415498"/>
          </a:xfrm>
          <a:prstGeom prst="rect">
            <a:avLst/>
          </a:prstGeom>
          <a:solidFill>
            <a:srgbClr val="FFFF00"/>
          </a:solidFill>
          <a:ln>
            <a:solidFill>
              <a:srgbClr val="10253F"/>
            </a:solidFill>
          </a:ln>
        </p:spPr>
        <p:txBody>
          <a:bodyPr wrap="square" rtlCol="0">
            <a:spAutoFit/>
          </a:bodyPr>
          <a:lstStyle/>
          <a:p>
            <a:r>
              <a:rPr lang="en-US" sz="1050" dirty="0"/>
              <a:t>Yellow Card</a:t>
            </a:r>
          </a:p>
        </p:txBody>
      </p:sp>
      <p:sp>
        <p:nvSpPr>
          <p:cNvPr id="5" name="TextBox 4"/>
          <p:cNvSpPr txBox="1"/>
          <p:nvPr/>
        </p:nvSpPr>
        <p:spPr>
          <a:xfrm>
            <a:off x="558801" y="5112600"/>
            <a:ext cx="916352" cy="1061829"/>
          </a:xfrm>
          <a:prstGeom prst="rect">
            <a:avLst/>
          </a:prstGeom>
          <a:solidFill>
            <a:srgbClr val="FFFF00"/>
          </a:solidFill>
          <a:ln>
            <a:solidFill>
              <a:srgbClr val="10253F"/>
            </a:solidFill>
          </a:ln>
        </p:spPr>
        <p:txBody>
          <a:bodyPr wrap="square" rtlCol="0">
            <a:spAutoFit/>
          </a:bodyPr>
          <a:lstStyle/>
          <a:p>
            <a:r>
              <a:rPr lang="en-US" sz="1050" dirty="0"/>
              <a:t>Three successful passes but loses important aerial duel</a:t>
            </a:r>
          </a:p>
        </p:txBody>
      </p:sp>
      <p:sp>
        <p:nvSpPr>
          <p:cNvPr id="40" name="TextBox 39"/>
          <p:cNvSpPr txBox="1"/>
          <p:nvPr/>
        </p:nvSpPr>
        <p:spPr>
          <a:xfrm>
            <a:off x="1466026" y="5113607"/>
            <a:ext cx="1049867" cy="1061829"/>
          </a:xfrm>
          <a:prstGeom prst="rect">
            <a:avLst/>
          </a:prstGeom>
          <a:solidFill>
            <a:srgbClr val="FFFF00"/>
          </a:solidFill>
          <a:ln>
            <a:solidFill>
              <a:srgbClr val="10253F"/>
            </a:solidFill>
          </a:ln>
        </p:spPr>
        <p:txBody>
          <a:bodyPr wrap="square" rtlCol="0">
            <a:spAutoFit/>
          </a:bodyPr>
          <a:lstStyle/>
          <a:p>
            <a:r>
              <a:rPr lang="en-US" sz="1050" dirty="0"/>
              <a:t>Two failed passes and twice dispossessed. One failed take-on. </a:t>
            </a:r>
          </a:p>
        </p:txBody>
      </p:sp>
      <p:sp>
        <p:nvSpPr>
          <p:cNvPr id="41" name="TextBox 40"/>
          <p:cNvSpPr txBox="1"/>
          <p:nvPr/>
        </p:nvSpPr>
        <p:spPr>
          <a:xfrm>
            <a:off x="2510694" y="5112600"/>
            <a:ext cx="1133229" cy="1061829"/>
          </a:xfrm>
          <a:prstGeom prst="rect">
            <a:avLst/>
          </a:prstGeom>
          <a:solidFill>
            <a:srgbClr val="FFFF00"/>
          </a:solidFill>
          <a:ln>
            <a:solidFill>
              <a:srgbClr val="10253F"/>
            </a:solidFill>
          </a:ln>
        </p:spPr>
        <p:txBody>
          <a:bodyPr wrap="square" rtlCol="0">
            <a:spAutoFit/>
          </a:bodyPr>
          <a:lstStyle/>
          <a:p>
            <a:r>
              <a:rPr lang="en-US" sz="1050" dirty="0" smtClean="0"/>
              <a:t>Wins foul but is also dispossessed and fails pass. Wins aerial duel and has shot on target.</a:t>
            </a:r>
            <a:endParaRPr lang="en-US" sz="1050" dirty="0"/>
          </a:p>
        </p:txBody>
      </p:sp>
      <p:sp>
        <p:nvSpPr>
          <p:cNvPr id="44" name="TextBox 43"/>
          <p:cNvSpPr txBox="1"/>
          <p:nvPr/>
        </p:nvSpPr>
        <p:spPr>
          <a:xfrm>
            <a:off x="4210537" y="5113607"/>
            <a:ext cx="591362" cy="415498"/>
          </a:xfrm>
          <a:prstGeom prst="rect">
            <a:avLst/>
          </a:prstGeom>
          <a:solidFill>
            <a:srgbClr val="FFFF00"/>
          </a:solidFill>
          <a:ln>
            <a:solidFill>
              <a:srgbClr val="10253F"/>
            </a:solidFill>
          </a:ln>
        </p:spPr>
        <p:txBody>
          <a:bodyPr wrap="square" rtlCol="0">
            <a:spAutoFit/>
          </a:bodyPr>
          <a:lstStyle/>
          <a:p>
            <a:r>
              <a:rPr lang="en-US" sz="1050" dirty="0" smtClean="0"/>
              <a:t>Half Time</a:t>
            </a:r>
            <a:endParaRPr lang="en-US" sz="1050" dirty="0"/>
          </a:p>
        </p:txBody>
      </p:sp>
      <p:sp>
        <p:nvSpPr>
          <p:cNvPr id="43" name="TextBox 42"/>
          <p:cNvSpPr txBox="1"/>
          <p:nvPr/>
        </p:nvSpPr>
        <p:spPr>
          <a:xfrm>
            <a:off x="4700952" y="5113999"/>
            <a:ext cx="1507405" cy="1223412"/>
          </a:xfrm>
          <a:prstGeom prst="rect">
            <a:avLst/>
          </a:prstGeom>
          <a:solidFill>
            <a:srgbClr val="FFFF00"/>
          </a:solidFill>
          <a:ln>
            <a:solidFill>
              <a:schemeClr val="tx2">
                <a:lumMod val="50000"/>
              </a:schemeClr>
            </a:solidFill>
          </a:ln>
        </p:spPr>
        <p:txBody>
          <a:bodyPr wrap="square" rtlCol="0">
            <a:spAutoFit/>
          </a:bodyPr>
          <a:lstStyle/>
          <a:p>
            <a:r>
              <a:rPr lang="en-US" sz="1050" dirty="0"/>
              <a:t>Two failed </a:t>
            </a:r>
            <a:r>
              <a:rPr lang="en-US" sz="1050" dirty="0" smtClean="0"/>
              <a:t>take-</a:t>
            </a:r>
            <a:r>
              <a:rPr lang="en-US" sz="1050" dirty="0" err="1" smtClean="0"/>
              <a:t>ons</a:t>
            </a:r>
            <a:r>
              <a:rPr lang="en-US" sz="1050" dirty="0" smtClean="0"/>
              <a:t> </a:t>
            </a:r>
            <a:r>
              <a:rPr lang="en-US" sz="1050" dirty="0"/>
              <a:t>and </a:t>
            </a:r>
            <a:r>
              <a:rPr lang="en-US" sz="1050" dirty="0" smtClean="0"/>
              <a:t>failed aerial duel, a bad touch and poor pass. One completed pass. Loses two aerial challenges but win tackle.</a:t>
            </a:r>
            <a:endParaRPr lang="en-US" sz="1050" dirty="0"/>
          </a:p>
        </p:txBody>
      </p:sp>
      <p:sp>
        <p:nvSpPr>
          <p:cNvPr id="3" name="TextBox 2"/>
          <p:cNvSpPr txBox="1"/>
          <p:nvPr/>
        </p:nvSpPr>
        <p:spPr>
          <a:xfrm rot="16200000">
            <a:off x="8440727" y="1562342"/>
            <a:ext cx="1228155" cy="253916"/>
          </a:xfrm>
          <a:prstGeom prst="rect">
            <a:avLst/>
          </a:prstGeom>
          <a:noFill/>
        </p:spPr>
        <p:txBody>
          <a:bodyPr wrap="none" rtlCol="0">
            <a:spAutoFit/>
          </a:bodyPr>
          <a:lstStyle/>
          <a:p>
            <a:r>
              <a:rPr lang="en-US" sz="1050" dirty="0" smtClean="0"/>
              <a:t>Performance Score</a:t>
            </a:r>
            <a:endParaRPr lang="en-US" sz="1050" dirty="0"/>
          </a:p>
        </p:txBody>
      </p:sp>
      <p:sp>
        <p:nvSpPr>
          <p:cNvPr id="12" name="TextBox 11"/>
          <p:cNvSpPr txBox="1"/>
          <p:nvPr/>
        </p:nvSpPr>
        <p:spPr>
          <a:xfrm rot="16200000">
            <a:off x="-257622" y="4051053"/>
            <a:ext cx="749706" cy="253916"/>
          </a:xfrm>
          <a:prstGeom prst="rect">
            <a:avLst/>
          </a:prstGeom>
          <a:noFill/>
        </p:spPr>
        <p:txBody>
          <a:bodyPr wrap="none" rtlCol="0">
            <a:spAutoFit/>
          </a:bodyPr>
          <a:lstStyle/>
          <a:p>
            <a:r>
              <a:rPr lang="en-US" sz="1050" dirty="0" smtClean="0"/>
              <a:t>Sentiment</a:t>
            </a:r>
            <a:endParaRPr lang="en-US" sz="1050" dirty="0"/>
          </a:p>
        </p:txBody>
      </p:sp>
      <p:sp>
        <p:nvSpPr>
          <p:cNvPr id="7" name="TextBox 6"/>
          <p:cNvSpPr txBox="1"/>
          <p:nvPr/>
        </p:nvSpPr>
        <p:spPr>
          <a:xfrm>
            <a:off x="2257598" y="-38054"/>
            <a:ext cx="4442242" cy="369332"/>
          </a:xfrm>
          <a:prstGeom prst="rect">
            <a:avLst/>
          </a:prstGeom>
          <a:noFill/>
        </p:spPr>
        <p:txBody>
          <a:bodyPr wrap="none" rtlCol="0">
            <a:spAutoFit/>
          </a:bodyPr>
          <a:lstStyle/>
          <a:p>
            <a:r>
              <a:rPr lang="en-US" dirty="0" smtClean="0"/>
              <a:t>The (Twitter) Trials And Tribulations of Torres</a:t>
            </a:r>
            <a:endParaRPr lang="en-US" dirty="0"/>
          </a:p>
        </p:txBody>
      </p:sp>
      <p:sp>
        <p:nvSpPr>
          <p:cNvPr id="4" name="TextBox 3"/>
          <p:cNvSpPr txBox="1"/>
          <p:nvPr/>
        </p:nvSpPr>
        <p:spPr>
          <a:xfrm>
            <a:off x="6055486" y="5696743"/>
            <a:ext cx="1033719" cy="369332"/>
          </a:xfrm>
          <a:prstGeom prst="rect">
            <a:avLst/>
          </a:prstGeom>
          <a:solidFill>
            <a:srgbClr val="FF0000"/>
          </a:solidFill>
        </p:spPr>
        <p:txBody>
          <a:bodyPr wrap="none" rtlCol="0">
            <a:spAutoFit/>
          </a:bodyPr>
          <a:lstStyle/>
          <a:p>
            <a:r>
              <a:rPr lang="en-US" dirty="0" smtClean="0"/>
              <a:t>Red Card</a:t>
            </a:r>
            <a:endParaRPr lang="en-US" dirty="0"/>
          </a:p>
        </p:txBody>
      </p:sp>
    </p:spTree>
    <p:extLst>
      <p:ext uri="{BB962C8B-B14F-4D97-AF65-F5344CB8AC3E}">
        <p14:creationId xmlns:p14="http://schemas.microsoft.com/office/powerpoint/2010/main" val="3254135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0" grpId="0" animBg="1"/>
      <p:bldP spid="41" grpId="0" animBg="1"/>
      <p:bldP spid="44" grpId="0" animBg="1"/>
      <p:bldP spid="4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384323"/>
            <a:ext cx="3840419" cy="2870204"/>
            <a:chOff x="-211489" y="2371598"/>
            <a:chExt cx="2947008" cy="2098802"/>
          </a:xfrm>
        </p:grpSpPr>
        <p:pic>
          <p:nvPicPr>
            <p:cNvPr id="3" name="Picture 2" descr="sony-bravia-kdl-40w5500-lcd-tv.jpeg"/>
            <p:cNvPicPr>
              <a:picLocks noChangeAspect="1"/>
            </p:cNvPicPr>
            <p:nvPr/>
          </p:nvPicPr>
          <p:blipFill rotWithShape="1">
            <a:blip r:embed="rId2">
              <a:extLst>
                <a:ext uri="{BEBA8EAE-BF5A-486C-A8C5-ECC9F3942E4B}">
                  <a14:imgProps xmlns:a14="http://schemas.microsoft.com/office/drawing/2010/main">
                    <a14:imgLayer r:embed="rId3">
                      <a14:imgEffect>
                        <a14:backgroundRemoval t="1729" b="98559" l="1200" r="98800">
                          <a14:foregroundMark x1="10400" y1="4899" x2="10400" y2="4899"/>
                          <a14:foregroundMark x1="20800" y1="4899" x2="20800" y2="4899"/>
                        </a14:backgroundRemoval>
                      </a14:imgEffect>
                    </a14:imgLayer>
                  </a14:imgProps>
                </a:ext>
                <a:ext uri="{28A0092B-C50C-407E-A947-70E740481C1C}">
                  <a14:useLocalDpi xmlns:a14="http://schemas.microsoft.com/office/drawing/2010/main" val="0"/>
                </a:ext>
              </a:extLst>
            </a:blip>
            <a:srcRect l="6204" t="3746"/>
            <a:stretch/>
          </p:blipFill>
          <p:spPr>
            <a:xfrm>
              <a:off x="-211489" y="2371598"/>
              <a:ext cx="2947008" cy="2098802"/>
            </a:xfrm>
            <a:prstGeom prst="rect">
              <a:avLst/>
            </a:prstGeom>
          </p:spPr>
        </p:pic>
        <p:pic>
          <p:nvPicPr>
            <p:cNvPr id="4" name="Picture 3" descr="article-2213762-1561D9F6000005DC-801_634x415.jpeg"/>
            <p:cNvPicPr>
              <a:picLocks noChangeAspect="1"/>
            </p:cNvPicPr>
            <p:nvPr/>
          </p:nvPicPr>
          <p:blipFill rotWithShape="1">
            <a:blip r:embed="rId4">
              <a:extLst>
                <a:ext uri="{28A0092B-C50C-407E-A947-70E740481C1C}">
                  <a14:useLocalDpi xmlns:a14="http://schemas.microsoft.com/office/drawing/2010/main" val="0"/>
                </a:ext>
              </a:extLst>
            </a:blip>
            <a:srcRect l="-330" r="-1" b="5185"/>
            <a:stretch/>
          </p:blipFill>
          <p:spPr>
            <a:xfrm>
              <a:off x="-211489" y="2476499"/>
              <a:ext cx="2522888" cy="1560643"/>
            </a:xfrm>
            <a:prstGeom prst="rect">
              <a:avLst/>
            </a:prstGeom>
          </p:spPr>
        </p:pic>
      </p:grpSp>
      <p:pic>
        <p:nvPicPr>
          <p:cNvPr id="5" name="Picture 4" descr="Apple-iPad-2-Wi-Fi-+-3G-Large-Screen.jpeg"/>
          <p:cNvPicPr>
            <a:picLocks noChangeAspect="1"/>
          </p:cNvPicPr>
          <p:nvPr/>
        </p:nvPicPr>
        <p:blipFill rotWithShape="1">
          <a:blip r:embed="rId5">
            <a:extLst>
              <a:ext uri="{BEBA8EAE-BF5A-486C-A8C5-ECC9F3942E4B}">
                <a14:imgProps xmlns:a14="http://schemas.microsoft.com/office/drawing/2010/main">
                  <a14:imgLayer r:embed="rId6">
                    <a14:imgEffect>
                      <a14:backgroundRemoval t="389" b="98778" l="2296" r="98996"/>
                    </a14:imgEffect>
                    <a14:imgEffect>
                      <a14:brightnessContrast contrast="20000"/>
                    </a14:imgEffect>
                  </a14:imgLayer>
                </a14:imgProps>
              </a:ext>
              <a:ext uri="{28A0092B-C50C-407E-A947-70E740481C1C}">
                <a14:useLocalDpi xmlns:a14="http://schemas.microsoft.com/office/drawing/2010/main" val="0"/>
              </a:ext>
            </a:extLst>
          </a:blip>
          <a:srcRect l="6184" b="4525"/>
          <a:stretch/>
        </p:blipFill>
        <p:spPr>
          <a:xfrm rot="16200000">
            <a:off x="3227922" y="941914"/>
            <a:ext cx="4813286" cy="7018882"/>
          </a:xfrm>
          <a:prstGeom prst="rect">
            <a:avLst/>
          </a:prstGeom>
        </p:spPr>
      </p:pic>
      <p:sp>
        <p:nvSpPr>
          <p:cNvPr id="6" name="Title 1"/>
          <p:cNvSpPr txBox="1">
            <a:spLocks/>
          </p:cNvSpPr>
          <p:nvPr/>
        </p:nvSpPr>
        <p:spPr>
          <a:xfrm>
            <a:off x="81182" y="345650"/>
            <a:ext cx="7560735" cy="1452186"/>
          </a:xfrm>
          <a:prstGeom prst="rect">
            <a:avLst/>
          </a:prstGeom>
        </p:spPr>
        <p:txBody>
          <a:bodyPr>
            <a:normAutofit/>
          </a:bodyPr>
          <a:lstStyle>
            <a:lvl1pPr algn="l" defTabSz="914400" rtl="0" eaLnBrk="1" latinLnBrk="0" hangingPunct="1">
              <a:spcBef>
                <a:spcPct val="0"/>
              </a:spcBef>
              <a:buNone/>
              <a:defRPr sz="3500" kern="1200">
                <a:solidFill>
                  <a:schemeClr val="tx1"/>
                </a:solidFill>
                <a:latin typeface="Georgia" pitchFamily="18" charset="0"/>
                <a:ea typeface="+mj-ea"/>
                <a:cs typeface="+mj-cs"/>
              </a:defRPr>
            </a:lvl1pPr>
          </a:lstStyle>
          <a:p>
            <a:r>
              <a:rPr lang="en-US" sz="2400" dirty="0" smtClean="0">
                <a:latin typeface="Helvetica"/>
                <a:cs typeface="Helvetica"/>
              </a:rPr>
              <a:t>Squawka delivers football fans </a:t>
            </a:r>
            <a:r>
              <a:rPr lang="en-US" sz="2400" i="1" dirty="0">
                <a:solidFill>
                  <a:srgbClr val="C10000"/>
                </a:solidFill>
                <a:latin typeface="Helvetica"/>
                <a:cs typeface="Helvetica"/>
              </a:rPr>
              <a:t>s</a:t>
            </a:r>
            <a:r>
              <a:rPr lang="en-US" sz="2400" i="1" dirty="0" smtClean="0">
                <a:solidFill>
                  <a:srgbClr val="C10000"/>
                </a:solidFill>
                <a:latin typeface="Helvetica"/>
                <a:cs typeface="Helvetica"/>
              </a:rPr>
              <a:t>tats worth sharing…</a:t>
            </a:r>
          </a:p>
        </p:txBody>
      </p:sp>
      <p:sp>
        <p:nvSpPr>
          <p:cNvPr id="9" name="Title 1"/>
          <p:cNvSpPr txBox="1">
            <a:spLocks/>
          </p:cNvSpPr>
          <p:nvPr/>
        </p:nvSpPr>
        <p:spPr>
          <a:xfrm>
            <a:off x="2125124" y="1384323"/>
            <a:ext cx="7560735" cy="660390"/>
          </a:xfrm>
          <a:prstGeom prst="rect">
            <a:avLst/>
          </a:prstGeom>
        </p:spPr>
        <p:txBody>
          <a:bodyPr>
            <a:normAutofit/>
          </a:bodyPr>
          <a:lstStyle>
            <a:lvl1pPr algn="l" defTabSz="914400" rtl="0" eaLnBrk="1" latinLnBrk="0" hangingPunct="1">
              <a:spcBef>
                <a:spcPct val="0"/>
              </a:spcBef>
              <a:buNone/>
              <a:defRPr sz="3500" kern="1200">
                <a:solidFill>
                  <a:schemeClr val="tx1"/>
                </a:solidFill>
                <a:latin typeface="Georgia" pitchFamily="18" charset="0"/>
                <a:ea typeface="+mj-ea"/>
                <a:cs typeface="+mj-cs"/>
              </a:defRPr>
            </a:lvl1pPr>
          </a:lstStyle>
          <a:p>
            <a:endParaRPr lang="en-US" sz="2400" i="1" dirty="0" smtClean="0">
              <a:solidFill>
                <a:srgbClr val="C10000"/>
              </a:solidFill>
              <a:latin typeface="Helvetica"/>
              <a:cs typeface="Helvetica"/>
            </a:endParaRPr>
          </a:p>
        </p:txBody>
      </p:sp>
      <p:sp>
        <p:nvSpPr>
          <p:cNvPr id="7" name="Rectangle 6"/>
          <p:cNvSpPr/>
          <p:nvPr/>
        </p:nvSpPr>
        <p:spPr>
          <a:xfrm>
            <a:off x="2454267" y="711077"/>
            <a:ext cx="6554266" cy="830997"/>
          </a:xfrm>
          <a:prstGeom prst="rect">
            <a:avLst/>
          </a:prstGeom>
        </p:spPr>
        <p:txBody>
          <a:bodyPr wrap="square">
            <a:spAutoFit/>
          </a:bodyPr>
          <a:lstStyle/>
          <a:p>
            <a:pPr algn="r"/>
            <a:r>
              <a:rPr lang="en-US" sz="2400" dirty="0" smtClean="0">
                <a:latin typeface="Helvetica"/>
                <a:ea typeface="+mj-ea"/>
                <a:cs typeface="Helvetica"/>
              </a:rPr>
              <a:t>…comprehensive </a:t>
            </a:r>
            <a:r>
              <a:rPr lang="en-US" sz="2400" dirty="0">
                <a:latin typeface="Helvetica"/>
                <a:ea typeface="+mj-ea"/>
                <a:cs typeface="Helvetica"/>
              </a:rPr>
              <a:t>match statistics, </a:t>
            </a:r>
            <a:r>
              <a:rPr lang="en-US" sz="2400" dirty="0" err="1">
                <a:latin typeface="Helvetica"/>
                <a:ea typeface="+mj-ea"/>
                <a:cs typeface="Helvetica"/>
              </a:rPr>
              <a:t>visualised</a:t>
            </a:r>
            <a:r>
              <a:rPr lang="en-US" sz="2400" dirty="0">
                <a:latin typeface="Helvetica"/>
                <a:ea typeface="+mj-ea"/>
                <a:cs typeface="Helvetica"/>
              </a:rPr>
              <a:t> and shareable at the click of a button</a:t>
            </a:r>
          </a:p>
        </p:txBody>
      </p:sp>
      <p:pic>
        <p:nvPicPr>
          <p:cNvPr id="11" name="Picture 10" descr="Screen Shot 2013-03-05 at 13.36.4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3357" y="2599765"/>
            <a:ext cx="6097114" cy="3920647"/>
          </a:xfrm>
          <a:prstGeom prst="rect">
            <a:avLst/>
          </a:prstGeom>
        </p:spPr>
      </p:pic>
      <p:sp>
        <p:nvSpPr>
          <p:cNvPr id="10" name="TextBox 9"/>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40385088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4-24 at 11.13.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824" y="1263422"/>
            <a:ext cx="6603999" cy="5265871"/>
          </a:xfrm>
          <a:prstGeom prst="rect">
            <a:avLst/>
          </a:prstGeom>
        </p:spPr>
      </p:pic>
      <p:pic>
        <p:nvPicPr>
          <p:cNvPr id="5" name="Picture 4" descr="imgr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59063" cy="1048974"/>
          </a:xfrm>
          <a:prstGeom prst="rect">
            <a:avLst/>
          </a:prstGeom>
        </p:spPr>
      </p:pic>
      <p:sp>
        <p:nvSpPr>
          <p:cNvPr id="6" name="TextBox 5"/>
          <p:cNvSpPr txBox="1"/>
          <p:nvPr/>
        </p:nvSpPr>
        <p:spPr>
          <a:xfrm>
            <a:off x="6185647" y="56218"/>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2282890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pic>
        <p:nvPicPr>
          <p:cNvPr id="13" name="Picture 12"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716" y="2661113"/>
            <a:ext cx="4275142" cy="967251"/>
          </a:xfrm>
          <a:prstGeom prst="rect">
            <a:avLst/>
          </a:prstGeom>
        </p:spPr>
      </p:pic>
      <p:sp>
        <p:nvSpPr>
          <p:cNvPr id="14" name="Rectangle 13"/>
          <p:cNvSpPr/>
          <p:nvPr/>
        </p:nvSpPr>
        <p:spPr>
          <a:xfrm>
            <a:off x="0" y="3628364"/>
            <a:ext cx="9144000" cy="461665"/>
          </a:xfrm>
          <a:prstGeom prst="rect">
            <a:avLst/>
          </a:prstGeom>
          <a:noFill/>
        </p:spPr>
        <p:txBody>
          <a:bodyPr wrap="square">
            <a:spAutoFit/>
          </a:bodyPr>
          <a:lstStyle/>
          <a:p>
            <a:pPr algn="ctr"/>
            <a:r>
              <a:rPr lang="en-US" sz="2400" dirty="0" smtClean="0">
                <a:solidFill>
                  <a:srgbClr val="FFFFFF"/>
                </a:solidFill>
                <a:latin typeface="Helvetica"/>
                <a:cs typeface="Helvetica"/>
              </a:rPr>
              <a:t>Stats Worth Sharing</a:t>
            </a:r>
            <a:endParaRPr lang="en-US" sz="2400" dirty="0">
              <a:solidFill>
                <a:srgbClr val="FFFFFF"/>
              </a:solidFill>
              <a:latin typeface="Helvetica"/>
              <a:cs typeface="Helvetica"/>
            </a:endParaRPr>
          </a:p>
        </p:txBody>
      </p:sp>
    </p:spTree>
    <p:extLst>
      <p:ext uri="{BB962C8B-B14F-4D97-AF65-F5344CB8AC3E}">
        <p14:creationId xmlns:p14="http://schemas.microsoft.com/office/powerpoint/2010/main" val="29047739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505" y="3806488"/>
            <a:ext cx="1404313" cy="403740"/>
          </a:xfrm>
          <a:prstGeom prst="rect">
            <a:avLst/>
          </a:prstGeom>
        </p:spPr>
      </p:pic>
      <p:pic>
        <p:nvPicPr>
          <p:cNvPr id="5" name="Picture 4" descr="imgr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572" y="5704932"/>
            <a:ext cx="1751967" cy="416309"/>
          </a:xfrm>
          <a:prstGeom prst="rect">
            <a:avLst/>
          </a:prstGeom>
        </p:spPr>
      </p:pic>
      <p:pic>
        <p:nvPicPr>
          <p:cNvPr id="6" name="Picture 5"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606" y="4728465"/>
            <a:ext cx="1442649" cy="496912"/>
          </a:xfrm>
          <a:prstGeom prst="rect">
            <a:avLst/>
          </a:prstGeom>
        </p:spPr>
      </p:pic>
      <p:pic>
        <p:nvPicPr>
          <p:cNvPr id="7" name="Picture 6"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27" y="3820167"/>
            <a:ext cx="1721253" cy="290028"/>
          </a:xfrm>
          <a:prstGeom prst="rect">
            <a:avLst/>
          </a:prstGeom>
        </p:spPr>
      </p:pic>
      <p:pic>
        <p:nvPicPr>
          <p:cNvPr id="8" name="Picture 7"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531" y="4784348"/>
            <a:ext cx="1152711" cy="569151"/>
          </a:xfrm>
          <a:prstGeom prst="rect">
            <a:avLst/>
          </a:prstGeom>
        </p:spPr>
      </p:pic>
      <p:pic>
        <p:nvPicPr>
          <p:cNvPr id="9" name="Picture 8" descr="imgr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080" y="4704136"/>
            <a:ext cx="1388784" cy="487727"/>
          </a:xfrm>
          <a:prstGeom prst="rect">
            <a:avLst/>
          </a:prstGeom>
        </p:spPr>
      </p:pic>
      <p:pic>
        <p:nvPicPr>
          <p:cNvPr id="10" name="Picture 9" descr="imgr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495" y="4600046"/>
            <a:ext cx="1331873" cy="625331"/>
          </a:xfrm>
          <a:prstGeom prst="rect">
            <a:avLst/>
          </a:prstGeom>
        </p:spPr>
      </p:pic>
      <p:pic>
        <p:nvPicPr>
          <p:cNvPr id="11" name="Picture 10" descr="imgr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5611" y="2880708"/>
            <a:ext cx="1320954" cy="551984"/>
          </a:xfrm>
          <a:prstGeom prst="rect">
            <a:avLst/>
          </a:prstGeom>
        </p:spPr>
      </p:pic>
      <p:pic>
        <p:nvPicPr>
          <p:cNvPr id="12" name="Picture 11" descr="imgres.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45700" y="2963502"/>
            <a:ext cx="2319689" cy="408335"/>
          </a:xfrm>
          <a:prstGeom prst="rect">
            <a:avLst/>
          </a:prstGeom>
        </p:spPr>
      </p:pic>
      <p:pic>
        <p:nvPicPr>
          <p:cNvPr id="13" name="Picture 12" descr="imgres.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07531" y="5364750"/>
            <a:ext cx="1613845" cy="1222320"/>
          </a:xfrm>
          <a:prstGeom prst="rect">
            <a:avLst/>
          </a:prstGeom>
        </p:spPr>
      </p:pic>
      <p:pic>
        <p:nvPicPr>
          <p:cNvPr id="14" name="Picture 13" descr="imgres.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0363" y="5701324"/>
            <a:ext cx="1666171" cy="453680"/>
          </a:xfrm>
          <a:prstGeom prst="rect">
            <a:avLst/>
          </a:prstGeom>
        </p:spPr>
      </p:pic>
      <p:pic>
        <p:nvPicPr>
          <p:cNvPr id="15" name="Picture 14" descr="imgre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66756" y="5535022"/>
            <a:ext cx="1090290" cy="817717"/>
          </a:xfrm>
          <a:prstGeom prst="rect">
            <a:avLst/>
          </a:prstGeom>
        </p:spPr>
      </p:pic>
      <p:pic>
        <p:nvPicPr>
          <p:cNvPr id="16" name="Picture 15" descr="imgres.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4465" y="4818372"/>
            <a:ext cx="1880744" cy="328605"/>
          </a:xfrm>
          <a:prstGeom prst="rect">
            <a:avLst/>
          </a:prstGeom>
        </p:spPr>
      </p:pic>
      <p:pic>
        <p:nvPicPr>
          <p:cNvPr id="17" name="Picture 16" descr="imgres.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20395" y="2871287"/>
            <a:ext cx="2374382" cy="561405"/>
          </a:xfrm>
          <a:prstGeom prst="rect">
            <a:avLst/>
          </a:prstGeom>
        </p:spPr>
      </p:pic>
      <p:pic>
        <p:nvPicPr>
          <p:cNvPr id="18" name="Picture 17" descr="imgres.jpe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08321" y="3700966"/>
            <a:ext cx="1886547" cy="693017"/>
          </a:xfrm>
          <a:prstGeom prst="rect">
            <a:avLst/>
          </a:prstGeom>
        </p:spPr>
      </p:pic>
      <p:pic>
        <p:nvPicPr>
          <p:cNvPr id="19" name="Picture 18" descr="imgres.jpe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66756" y="3700966"/>
            <a:ext cx="1390963" cy="663382"/>
          </a:xfrm>
          <a:prstGeom prst="rect">
            <a:avLst/>
          </a:prstGeom>
        </p:spPr>
      </p:pic>
      <p:pic>
        <p:nvPicPr>
          <p:cNvPr id="20" name="Picture 19" descr="imgres.jpe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442" y="3542452"/>
            <a:ext cx="1371600" cy="914400"/>
          </a:xfrm>
          <a:prstGeom prst="rect">
            <a:avLst/>
          </a:prstGeom>
        </p:spPr>
      </p:pic>
      <p:pic>
        <p:nvPicPr>
          <p:cNvPr id="21" name="Picture 20" descr="imgres.jpe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290" y="2927748"/>
            <a:ext cx="1944031" cy="432547"/>
          </a:xfrm>
          <a:prstGeom prst="rect">
            <a:avLst/>
          </a:prstGeom>
        </p:spPr>
      </p:pic>
      <p:pic>
        <p:nvPicPr>
          <p:cNvPr id="22" name="Picture 21" descr="imgres.jpe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08321" y="5444962"/>
            <a:ext cx="914098" cy="910035"/>
          </a:xfrm>
          <a:prstGeom prst="rect">
            <a:avLst/>
          </a:prstGeom>
        </p:spPr>
      </p:pic>
      <p:sp>
        <p:nvSpPr>
          <p:cNvPr id="23" name="Rectangle 22"/>
          <p:cNvSpPr/>
          <p:nvPr/>
        </p:nvSpPr>
        <p:spPr>
          <a:xfrm>
            <a:off x="0" y="2555826"/>
            <a:ext cx="9144000" cy="4302174"/>
          </a:xfrm>
          <a:prstGeom prst="rect">
            <a:avLst/>
          </a:prstGeom>
          <a:solidFill>
            <a:schemeClr val="tx1">
              <a:alpha val="1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891157" y="1217472"/>
            <a:ext cx="7441496" cy="461665"/>
          </a:xfrm>
          <a:prstGeom prst="rect">
            <a:avLst/>
          </a:prstGeom>
          <a:noFill/>
        </p:spPr>
        <p:txBody>
          <a:bodyPr wrap="square" rtlCol="0">
            <a:spAutoFit/>
          </a:bodyPr>
          <a:lstStyle/>
          <a:p>
            <a:r>
              <a:rPr lang="en-US" sz="2400" i="1" dirty="0" smtClean="0">
                <a:latin typeface="Helvetica Neue"/>
                <a:cs typeface="Helvetica Neue"/>
              </a:rPr>
              <a:t>“It’s fantastic! Fans will be glued to their laptops….”</a:t>
            </a:r>
            <a:endParaRPr lang="en-US" sz="2400" i="1" dirty="0">
              <a:latin typeface="Helvetica Neue"/>
              <a:cs typeface="Helvetica Neue"/>
            </a:endParaRPr>
          </a:p>
        </p:txBody>
      </p:sp>
      <p:sp>
        <p:nvSpPr>
          <p:cNvPr id="25" name="TextBox 24"/>
          <p:cNvSpPr txBox="1"/>
          <p:nvPr/>
        </p:nvSpPr>
        <p:spPr>
          <a:xfrm>
            <a:off x="815282" y="1954389"/>
            <a:ext cx="5744959" cy="400110"/>
          </a:xfrm>
          <a:prstGeom prst="rect">
            <a:avLst/>
          </a:prstGeom>
          <a:noFill/>
        </p:spPr>
        <p:txBody>
          <a:bodyPr wrap="square" rtlCol="0">
            <a:spAutoFit/>
          </a:bodyPr>
          <a:lstStyle/>
          <a:p>
            <a:r>
              <a:rPr lang="en-US" sz="2000" i="1" dirty="0" smtClean="0">
                <a:latin typeface="Helvetica Neue"/>
                <a:cs typeface="Helvetica Neue"/>
              </a:rPr>
              <a:t>“A revolutionary new way to follow football…”</a:t>
            </a:r>
            <a:endParaRPr lang="en-US" sz="2000" i="1" dirty="0">
              <a:latin typeface="Helvetica Neue"/>
              <a:cs typeface="Helvetica Neue"/>
            </a:endParaRPr>
          </a:p>
        </p:txBody>
      </p:sp>
      <p:sp>
        <p:nvSpPr>
          <p:cNvPr id="26" name="TextBox 25"/>
          <p:cNvSpPr txBox="1"/>
          <p:nvPr/>
        </p:nvSpPr>
        <p:spPr>
          <a:xfrm>
            <a:off x="297983" y="384668"/>
            <a:ext cx="5877446" cy="584776"/>
          </a:xfrm>
          <a:prstGeom prst="rect">
            <a:avLst/>
          </a:prstGeom>
          <a:noFill/>
        </p:spPr>
        <p:txBody>
          <a:bodyPr wrap="none" rtlCol="0">
            <a:spAutoFit/>
          </a:bodyPr>
          <a:lstStyle/>
          <a:p>
            <a:r>
              <a:rPr lang="en-US" sz="3200" i="1" dirty="0" smtClean="0">
                <a:latin typeface="Helvetica Neue"/>
                <a:cs typeface="Helvetica Neue"/>
              </a:rPr>
              <a:t>“A simply awesome web app.”</a:t>
            </a:r>
            <a:endParaRPr lang="en-US" sz="3200" i="1" dirty="0">
              <a:latin typeface="Helvetica Neue"/>
              <a:cs typeface="Helvetica Neue"/>
            </a:endParaRPr>
          </a:p>
        </p:txBody>
      </p:sp>
    </p:spTree>
    <p:extLst>
      <p:ext uri="{BB962C8B-B14F-4D97-AF65-F5344CB8AC3E}">
        <p14:creationId xmlns:p14="http://schemas.microsoft.com/office/powerpoint/2010/main" val="3378688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r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4" y="2080685"/>
            <a:ext cx="2980269" cy="2825450"/>
          </a:xfrm>
          <a:prstGeom prst="rect">
            <a:avLst/>
          </a:prstGeom>
        </p:spPr>
      </p:pic>
      <p:pic>
        <p:nvPicPr>
          <p:cNvPr id="7" name="Picture 6" descr="Screen Shot 2012-11-20 at 17.40.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85" y="1350137"/>
            <a:ext cx="3194981" cy="3014133"/>
          </a:xfrm>
          <a:prstGeom prst="rect">
            <a:avLst/>
          </a:prstGeom>
        </p:spPr>
      </p:pic>
      <p:sp>
        <p:nvSpPr>
          <p:cNvPr id="8" name="Title 2"/>
          <p:cNvSpPr>
            <a:spLocks noGrp="1"/>
          </p:cNvSpPr>
          <p:nvPr>
            <p:ph type="title"/>
          </p:nvPr>
        </p:nvSpPr>
        <p:spPr>
          <a:xfrm>
            <a:off x="0" y="240772"/>
            <a:ext cx="9143999" cy="766762"/>
          </a:xfrm>
        </p:spPr>
        <p:txBody>
          <a:bodyPr>
            <a:noAutofit/>
          </a:bodyPr>
          <a:lstStyle/>
          <a:p>
            <a:r>
              <a:rPr lang="en-US" sz="2000" dirty="0" smtClean="0"/>
              <a:t>Squawka process XML feeds from                   to drive our real time data panel</a:t>
            </a:r>
            <a:endParaRPr lang="en-US" sz="2000" dirty="0"/>
          </a:p>
        </p:txBody>
      </p:sp>
      <p:sp>
        <p:nvSpPr>
          <p:cNvPr id="9" name="Striped Right Arrow 8"/>
          <p:cNvSpPr/>
          <p:nvPr/>
        </p:nvSpPr>
        <p:spPr>
          <a:xfrm>
            <a:off x="3420534" y="2675466"/>
            <a:ext cx="1964266" cy="694267"/>
          </a:xfrm>
          <a:prstGeom prst="stripedRightArrow">
            <a:avLst>
              <a:gd name="adj1" fmla="val 45122"/>
              <a:gd name="adj2" fmla="val 500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9183" y="380998"/>
            <a:ext cx="1132417" cy="491489"/>
          </a:xfrm>
          <a:prstGeom prst="rect">
            <a:avLst/>
          </a:prstGeom>
        </p:spPr>
      </p:pic>
      <p:pic>
        <p:nvPicPr>
          <p:cNvPr id="15" name="Picture 14"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 y="4669073"/>
            <a:ext cx="1483861" cy="1111463"/>
          </a:xfrm>
          <a:prstGeom prst="rect">
            <a:avLst/>
          </a:prstGeom>
        </p:spPr>
      </p:pic>
      <p:pic>
        <p:nvPicPr>
          <p:cNvPr id="18" name="Picture 17" descr="imgr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116" y="5381542"/>
            <a:ext cx="1962150" cy="1035050"/>
          </a:xfrm>
          <a:prstGeom prst="rect">
            <a:avLst/>
          </a:prstGeom>
        </p:spPr>
      </p:pic>
      <p:pic>
        <p:nvPicPr>
          <p:cNvPr id="19" name="Picture 18" descr="Screen Shot 2012-11-20 at 17.47.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0934" y="4114876"/>
            <a:ext cx="1947335" cy="894140"/>
          </a:xfrm>
          <a:prstGeom prst="rect">
            <a:avLst/>
          </a:prstGeom>
        </p:spPr>
      </p:pic>
      <p:pic>
        <p:nvPicPr>
          <p:cNvPr id="20" name="Picture 19" descr="Screen Shot 2012-11-20 at 17.47.5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4132" y="4700825"/>
            <a:ext cx="2319867" cy="1373084"/>
          </a:xfrm>
          <a:prstGeom prst="rect">
            <a:avLst/>
          </a:prstGeom>
        </p:spPr>
      </p:pic>
      <p:pic>
        <p:nvPicPr>
          <p:cNvPr id="21" name="Picture 20" descr="Screen Shot 2012-11-20 at 17.48.5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2657" y="5152983"/>
            <a:ext cx="2008717" cy="1212810"/>
          </a:xfrm>
          <a:prstGeom prst="rect">
            <a:avLst/>
          </a:prstGeom>
        </p:spPr>
      </p:pic>
      <p:sp>
        <p:nvSpPr>
          <p:cNvPr id="13" name="TextBox 12"/>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14539464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08 at 11.04.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5292"/>
            <a:ext cx="9144000" cy="4567272"/>
          </a:xfrm>
          <a:prstGeom prst="roundRect">
            <a:avLst>
              <a:gd name="adj" fmla="val 0"/>
            </a:avLst>
          </a:prstGeom>
          <a:solidFill>
            <a:srgbClr val="FFFFFF">
              <a:shade val="85000"/>
            </a:srgbClr>
          </a:solidFill>
          <a:ln>
            <a:noFill/>
          </a:ln>
          <a:effectLst/>
        </p:spPr>
      </p:pic>
      <p:sp>
        <p:nvSpPr>
          <p:cNvPr id="9" name="Title 7"/>
          <p:cNvSpPr txBox="1">
            <a:spLocks/>
          </p:cNvSpPr>
          <p:nvPr/>
        </p:nvSpPr>
        <p:spPr>
          <a:xfrm>
            <a:off x="-396552" y="282120"/>
            <a:ext cx="3528392" cy="523220"/>
          </a:xfrm>
          <a:prstGeom prst="rect">
            <a:avLst/>
          </a:prstGeom>
          <a:solidFill>
            <a:schemeClr val="tx1">
              <a:alpha val="0"/>
            </a:schemeClr>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en-US" sz="2800" b="1" dirty="0" smtClean="0">
                <a:solidFill>
                  <a:srgbClr val="FFFFFF"/>
                </a:solidFill>
                <a:latin typeface="Helvetica"/>
                <a:cs typeface="Helvetica"/>
              </a:rPr>
              <a:t>Who we are…</a:t>
            </a:r>
            <a:endParaRPr lang="en-US" sz="2800" b="1" dirty="0">
              <a:solidFill>
                <a:srgbClr val="FFFFFF"/>
              </a:solidFill>
              <a:latin typeface="Helvetica"/>
              <a:cs typeface="Helvetica"/>
            </a:endParaRPr>
          </a:p>
        </p:txBody>
      </p:sp>
      <p:sp>
        <p:nvSpPr>
          <p:cNvPr id="4" name="Title 2"/>
          <p:cNvSpPr>
            <a:spLocks noGrp="1"/>
          </p:cNvSpPr>
          <p:nvPr>
            <p:ph type="title"/>
          </p:nvPr>
        </p:nvSpPr>
        <p:spPr>
          <a:xfrm>
            <a:off x="270937" y="240772"/>
            <a:ext cx="8229600" cy="766762"/>
          </a:xfrm>
        </p:spPr>
        <p:txBody>
          <a:bodyPr>
            <a:noAutofit/>
          </a:bodyPr>
          <a:lstStyle/>
          <a:p>
            <a:r>
              <a:rPr lang="en-US" sz="2000" dirty="0" smtClean="0"/>
              <a:t>A clean and intuitive design covering Europe’s top five leagues</a:t>
            </a:r>
            <a:endParaRPr lang="en-US" sz="2000" dirty="0"/>
          </a:p>
        </p:txBody>
      </p:sp>
      <p:sp>
        <p:nvSpPr>
          <p:cNvPr id="5" name="TextBox 4"/>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35282333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08 at 11.10.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37509"/>
          </a:xfrm>
          <a:prstGeom prst="roundRect">
            <a:avLst>
              <a:gd name="adj" fmla="val 0"/>
            </a:avLst>
          </a:prstGeom>
          <a:solidFill>
            <a:srgbClr val="FFFFFF">
              <a:shade val="85000"/>
            </a:srgbClr>
          </a:solidFill>
          <a:ln>
            <a:noFill/>
          </a:ln>
          <a:effectLst/>
        </p:spPr>
      </p:pic>
      <p:sp>
        <p:nvSpPr>
          <p:cNvPr id="4" name="Rectangle 3"/>
          <p:cNvSpPr/>
          <p:nvPr/>
        </p:nvSpPr>
        <p:spPr>
          <a:xfrm>
            <a:off x="152399" y="397450"/>
            <a:ext cx="8449733" cy="830997"/>
          </a:xfrm>
          <a:prstGeom prst="rect">
            <a:avLst/>
          </a:prstGeom>
        </p:spPr>
        <p:txBody>
          <a:bodyPr wrap="square">
            <a:spAutoFit/>
          </a:bodyPr>
          <a:lstStyle/>
          <a:p>
            <a:r>
              <a:rPr lang="en-US" sz="2400" dirty="0" smtClean="0">
                <a:latin typeface="Helvetica Neue"/>
                <a:cs typeface="Helvetica Neue"/>
              </a:rPr>
              <a:t>The stats panel - Team</a:t>
            </a:r>
            <a:r>
              <a:rPr lang="en-US" sz="2400" dirty="0">
                <a:latin typeface="Helvetica Neue"/>
                <a:cs typeface="Helvetica Neue"/>
              </a:rPr>
              <a:t>, individual and head to head statistics are updated in near live </a:t>
            </a:r>
            <a:r>
              <a:rPr lang="en-US" sz="2400" dirty="0" smtClean="0">
                <a:latin typeface="Helvetica Neue"/>
                <a:cs typeface="Helvetica Neue"/>
              </a:rPr>
              <a:t>time</a:t>
            </a:r>
            <a:endParaRPr lang="en-US" sz="2400" dirty="0">
              <a:latin typeface="Helvetica Neue"/>
              <a:cs typeface="Helvetica Neue"/>
            </a:endParaRPr>
          </a:p>
        </p:txBody>
      </p:sp>
      <p:sp>
        <p:nvSpPr>
          <p:cNvPr id="5" name="TextBox 4"/>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42373895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73335"/>
            <a:ext cx="6033247" cy="1200328"/>
          </a:xfrm>
          <a:prstGeom prst="rect">
            <a:avLst/>
          </a:prstGeom>
        </p:spPr>
        <p:txBody>
          <a:bodyPr wrap="square">
            <a:spAutoFit/>
          </a:bodyPr>
          <a:lstStyle/>
          <a:p>
            <a:r>
              <a:rPr lang="en-US" sz="2400" dirty="0" smtClean="0">
                <a:latin typeface="Helvetica Neue"/>
                <a:cs typeface="Helvetica Neue"/>
              </a:rPr>
              <a:t>Stats Worth Sharing – every team and player has their own page with sharable stats</a:t>
            </a:r>
            <a:endParaRPr lang="en-US" sz="2400" dirty="0">
              <a:latin typeface="Helvetica Neue"/>
              <a:cs typeface="Helvetica Neue"/>
            </a:endParaRPr>
          </a:p>
        </p:txBody>
      </p:sp>
      <p:pic>
        <p:nvPicPr>
          <p:cNvPr id="3" name="Picture 2" descr="Screen Shot 2012-12-04 at 11.23.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13" y="1440989"/>
            <a:ext cx="4937305" cy="3993309"/>
          </a:xfrm>
          <a:prstGeom prst="rect">
            <a:avLst/>
          </a:prstGeom>
        </p:spPr>
      </p:pic>
      <p:pic>
        <p:nvPicPr>
          <p:cNvPr id="5" name="Picture 4" descr="Screen Shot 2012-12-04 at 11.24.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049" y="2342445"/>
            <a:ext cx="4720083" cy="3824111"/>
          </a:xfrm>
          <a:prstGeom prst="rect">
            <a:avLst/>
          </a:prstGeom>
        </p:spPr>
      </p:pic>
      <p:sp>
        <p:nvSpPr>
          <p:cNvPr id="6" name="TextBox 5"/>
          <p:cNvSpPr txBox="1"/>
          <p:nvPr/>
        </p:nvSpPr>
        <p:spPr>
          <a:xfrm>
            <a:off x="6185647" y="115982"/>
            <a:ext cx="2760904" cy="369332"/>
          </a:xfrm>
          <a:prstGeom prst="rect">
            <a:avLst/>
          </a:prstGeom>
          <a:noFill/>
        </p:spPr>
        <p:txBody>
          <a:bodyPr wrap="none" rtlCol="0">
            <a:spAutoFit/>
          </a:bodyPr>
          <a:lstStyle/>
          <a:p>
            <a:r>
              <a:rPr lang="en-US" dirty="0" smtClean="0"/>
              <a:t>@</a:t>
            </a:r>
            <a:r>
              <a:rPr lang="en-US" dirty="0" err="1" smtClean="0"/>
              <a:t>SanjitAtwal</a:t>
            </a:r>
            <a:r>
              <a:rPr lang="en-US" dirty="0" smtClean="0"/>
              <a:t>     @Squawka</a:t>
            </a:r>
            <a:endParaRPr lang="en-US" dirty="0"/>
          </a:p>
        </p:txBody>
      </p:sp>
    </p:spTree>
    <p:extLst>
      <p:ext uri="{BB962C8B-B14F-4D97-AF65-F5344CB8AC3E}">
        <p14:creationId xmlns:p14="http://schemas.microsoft.com/office/powerpoint/2010/main" val="5256539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48007</TotalTime>
  <Words>1719</Words>
  <Application>Microsoft Macintosh PowerPoint</Application>
  <PresentationFormat>On-screen Show (4:3)</PresentationFormat>
  <Paragraphs>364</Paragraphs>
  <Slides>41</Slides>
  <Notes>14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Everybody is talking about Second Screens</vt:lpstr>
      <vt:lpstr>PowerPoint Presentation</vt:lpstr>
      <vt:lpstr>PowerPoint Presentation</vt:lpstr>
      <vt:lpstr>PowerPoint Presentation</vt:lpstr>
      <vt:lpstr>Squawka process XML feeds from                   to drive our real time data panel</vt:lpstr>
      <vt:lpstr>A clean and intuitive design covering Europe’s top five leagues</vt:lpstr>
      <vt:lpstr>PowerPoint Presentation</vt:lpstr>
      <vt:lpstr>PowerPoint Presentation</vt:lpstr>
      <vt:lpstr>The Squawka performance score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determine the VALUE of a player?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Clubs Getting Value For Money?</vt:lpstr>
      <vt:lpstr>PowerPoint Presentation</vt:lpstr>
      <vt:lpstr>Are Fans Getting Value For Money?</vt:lpstr>
      <vt:lpstr>PowerPoint Presentation</vt:lpstr>
      <vt:lpstr>PowerPoint Presentation</vt:lpstr>
      <vt:lpstr>PowerPoint Presentation</vt:lpstr>
      <vt:lpstr>PowerPoint Presentation</vt:lpstr>
      <vt:lpstr>And finally…the BIGGEST big data study of football….ever…</vt:lpstr>
      <vt:lpstr>PowerPoint Presentation</vt:lpstr>
      <vt:lpstr>PowerPoint Presentation</vt:lpstr>
      <vt:lpstr>PowerPoint Presentation</vt:lpstr>
      <vt:lpstr>PowerPoint Presentation</vt:lpstr>
    </vt:vector>
  </TitlesOfParts>
  <Company>Eagle5Fox7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Sanjit Atwal</dc:creator>
  <cp:lastModifiedBy>Sanjit Atwal</cp:lastModifiedBy>
  <cp:revision>937</cp:revision>
  <dcterms:created xsi:type="dcterms:W3CDTF">2011-11-17T14:53:58Z</dcterms:created>
  <dcterms:modified xsi:type="dcterms:W3CDTF">2013-06-12T10:52:38Z</dcterms:modified>
</cp:coreProperties>
</file>