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4" r:id="rId4"/>
    <p:sldId id="259" r:id="rId5"/>
    <p:sldId id="266" r:id="rId6"/>
    <p:sldId id="260" r:id="rId7"/>
    <p:sldId id="268" r:id="rId8"/>
    <p:sldId id="269" r:id="rId9"/>
    <p:sldId id="262" r:id="rId10"/>
    <p:sldId id="261" r:id="rId11"/>
    <p:sldId id="270" r:id="rId12"/>
    <p:sldId id="263" r:id="rId13"/>
    <p:sldId id="288" r:id="rId14"/>
    <p:sldId id="272" r:id="rId15"/>
    <p:sldId id="280" r:id="rId16"/>
    <p:sldId id="281" r:id="rId17"/>
    <p:sldId id="278" r:id="rId18"/>
    <p:sldId id="287" r:id="rId19"/>
    <p:sldId id="275" r:id="rId20"/>
    <p:sldId id="271" r:id="rId21"/>
    <p:sldId id="283" r:id="rId22"/>
    <p:sldId id="286" r:id="rId23"/>
    <p:sldId id="273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1000"/>
            </a:pPr>
            <a:r>
              <a:rPr lang="en-GB"/>
              <a:t>Site</a:t>
            </a:r>
            <a:r>
              <a:rPr lang="en-GB" baseline="0"/>
              <a:t> A</a:t>
            </a:r>
            <a:r>
              <a:rPr lang="en-GB"/>
              <a:t> 8 week roster  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Job type / Breaks component</c:v>
          </c:tx>
          <c:spPr>
            <a:ln w="25400">
              <a:solidFill>
                <a:srgbClr val="FFCC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val>
            <c:numRef>
              <c:f>'[Fatigue index calculator calais 8 week.xlsm]Charts'!$B$1:$B$28</c:f>
              <c:numCache>
                <c:formatCode>General</c:formatCode>
                <c:ptCount val="28"/>
                <c:pt idx="0">
                  <c:v>19.736081844921689</c:v>
                </c:pt>
                <c:pt idx="1">
                  <c:v>49.916014564874416</c:v>
                </c:pt>
                <c:pt idx="2">
                  <c:v>11.251065660046542</c:v>
                </c:pt>
                <c:pt idx="3">
                  <c:v>13.561013109034191</c:v>
                </c:pt>
                <c:pt idx="4">
                  <c:v>24.755588388622026</c:v>
                </c:pt>
                <c:pt idx="5">
                  <c:v>53.53818686194262</c:v>
                </c:pt>
                <c:pt idx="6">
                  <c:v>8.8052897739165932</c:v>
                </c:pt>
                <c:pt idx="7">
                  <c:v>21.816165452897181</c:v>
                </c:pt>
                <c:pt idx="8">
                  <c:v>51.835715354891292</c:v>
                </c:pt>
                <c:pt idx="9">
                  <c:v>10.122708442162807</c:v>
                </c:pt>
                <c:pt idx="10">
                  <c:v>21.037137911632865</c:v>
                </c:pt>
                <c:pt idx="11">
                  <c:v>51.12340537071227</c:v>
                </c:pt>
                <c:pt idx="12">
                  <c:v>9.9589145929829854</c:v>
                </c:pt>
                <c:pt idx="13">
                  <c:v>11.805482550431906</c:v>
                </c:pt>
                <c:pt idx="14">
                  <c:v>9.422035004102904</c:v>
                </c:pt>
                <c:pt idx="15">
                  <c:v>10.690859629055049</c:v>
                </c:pt>
                <c:pt idx="16">
                  <c:v>20.868482555359488</c:v>
                </c:pt>
                <c:pt idx="17">
                  <c:v>51.007212939735723</c:v>
                </c:pt>
                <c:pt idx="18">
                  <c:v>9.9316156542784579</c:v>
                </c:pt>
                <c:pt idx="19">
                  <c:v>20.940763381302581</c:v>
                </c:pt>
                <c:pt idx="20">
                  <c:v>51.05773133561884</c:v>
                </c:pt>
                <c:pt idx="21">
                  <c:v>12.39762217039997</c:v>
                </c:pt>
                <c:pt idx="22">
                  <c:v>14.777809454947713</c:v>
                </c:pt>
                <c:pt idx="23">
                  <c:v>13.449550949769872</c:v>
                </c:pt>
                <c:pt idx="24">
                  <c:v>10.595890480279923</c:v>
                </c:pt>
                <c:pt idx="25">
                  <c:v>12.752911790001043</c:v>
                </c:pt>
                <c:pt idx="26">
                  <c:v>21.181699754998032</c:v>
                </c:pt>
                <c:pt idx="27">
                  <c:v>51.219390443335591</c:v>
                </c:pt>
              </c:numCache>
            </c:numRef>
          </c:val>
        </c:ser>
        <c:dLbls/>
        <c:marker val="1"/>
        <c:axId val="95700096"/>
        <c:axId val="95702016"/>
      </c:lineChart>
      <c:catAx>
        <c:axId val="95700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GB"/>
                  <a:t>Duty</a:t>
                </a:r>
              </a:p>
            </c:rich>
          </c:tx>
          <c:layout/>
        </c:title>
        <c:tickLblPos val="nextTo"/>
        <c:crossAx val="95702016"/>
        <c:crosses val="autoZero"/>
        <c:lblAlgn val="ctr"/>
        <c:lblOffset val="100"/>
      </c:catAx>
      <c:valAx>
        <c:axId val="957020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00"/>
                </a:pPr>
                <a:r>
                  <a:rPr lang="en-GB"/>
                  <a:t>Fatigue Index</a:t>
                </a:r>
              </a:p>
            </c:rich>
          </c:tx>
          <c:layout/>
        </c:title>
        <c:numFmt formatCode="General" sourceLinked="1"/>
        <c:tickLblPos val="nextTo"/>
        <c:crossAx val="95700096"/>
        <c:crosses val="autoZero"/>
        <c:crossBetween val="between"/>
      </c:valAx>
      <c:spPr>
        <a:solidFill>
          <a:srgbClr val="FFFFFF"/>
        </a:solidFill>
      </c:spPr>
    </c:plotArea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1000"/>
            </a:pPr>
            <a:r>
              <a:rPr lang="en-GB"/>
              <a:t>WYP roster 1   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Job type / Breaks component</c:v>
          </c:tx>
          <c:spPr>
            <a:ln w="25400">
              <a:solidFill>
                <a:srgbClr val="FFCC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val>
            <c:numRef>
              <c:f>'[Fatigue index calculator WYP roster 1.xlsm]Charts'!$B$1:$B$120</c:f>
              <c:numCache>
                <c:formatCode>General</c:formatCode>
                <c:ptCount val="120"/>
                <c:pt idx="0">
                  <c:v>1.8736914849703634</c:v>
                </c:pt>
                <c:pt idx="1">
                  <c:v>3.5133846730943219</c:v>
                </c:pt>
                <c:pt idx="2">
                  <c:v>6.3346696999505703</c:v>
                </c:pt>
                <c:pt idx="3">
                  <c:v>7.0919437868974811</c:v>
                </c:pt>
                <c:pt idx="4">
                  <c:v>27.988868079000891</c:v>
                </c:pt>
                <c:pt idx="5">
                  <c:v>32.482623432220855</c:v>
                </c:pt>
                <c:pt idx="6">
                  <c:v>3.4446549678422644</c:v>
                </c:pt>
                <c:pt idx="7">
                  <c:v>5.9287411138283073</c:v>
                </c:pt>
                <c:pt idx="8">
                  <c:v>7.0824778706843672</c:v>
                </c:pt>
                <c:pt idx="9">
                  <c:v>7.924945203549238</c:v>
                </c:pt>
                <c:pt idx="10">
                  <c:v>8.7863444816829386</c:v>
                </c:pt>
                <c:pt idx="11">
                  <c:v>29.284431776815829</c:v>
                </c:pt>
                <c:pt idx="12">
                  <c:v>33.785590520612459</c:v>
                </c:pt>
                <c:pt idx="13">
                  <c:v>7.9513565823435837</c:v>
                </c:pt>
                <c:pt idx="14">
                  <c:v>10.504172667673471</c:v>
                </c:pt>
                <c:pt idx="15">
                  <c:v>12.683883869619184</c:v>
                </c:pt>
                <c:pt idx="16">
                  <c:v>9.467891126082371</c:v>
                </c:pt>
                <c:pt idx="17">
                  <c:v>10.196767351547333</c:v>
                </c:pt>
                <c:pt idx="18">
                  <c:v>30.29126994938996</c:v>
                </c:pt>
                <c:pt idx="19">
                  <c:v>34.666573524475112</c:v>
                </c:pt>
                <c:pt idx="20">
                  <c:v>3.8570328482168459</c:v>
                </c:pt>
                <c:pt idx="21">
                  <c:v>6.43930423725757</c:v>
                </c:pt>
                <c:pt idx="22">
                  <c:v>7.2433985591498056</c:v>
                </c:pt>
                <c:pt idx="23">
                  <c:v>8.0858660048573032</c:v>
                </c:pt>
                <c:pt idx="24">
                  <c:v>28.766206262388547</c:v>
                </c:pt>
                <c:pt idx="25">
                  <c:v>33.296977332945993</c:v>
                </c:pt>
                <c:pt idx="26">
                  <c:v>36.946765576147293</c:v>
                </c:pt>
                <c:pt idx="27">
                  <c:v>4.3970517435405476</c:v>
                </c:pt>
                <c:pt idx="28">
                  <c:v>6.6091816086585311</c:v>
                </c:pt>
                <c:pt idx="29">
                  <c:v>7.4137852766709686</c:v>
                </c:pt>
                <c:pt idx="30">
                  <c:v>8.2751843291194351</c:v>
                </c:pt>
                <c:pt idx="31">
                  <c:v>28.906867506227172</c:v>
                </c:pt>
                <c:pt idx="32">
                  <c:v>33.437638929797679</c:v>
                </c:pt>
                <c:pt idx="33">
                  <c:v>7.7549863303260285</c:v>
                </c:pt>
                <c:pt idx="34">
                  <c:v>10.327438972674074</c:v>
                </c:pt>
                <c:pt idx="35">
                  <c:v>12.526787668005134</c:v>
                </c:pt>
                <c:pt idx="36">
                  <c:v>9.4016294869053834</c:v>
                </c:pt>
                <c:pt idx="37">
                  <c:v>10.149437544796559</c:v>
                </c:pt>
                <c:pt idx="38">
                  <c:v>30.254253702532885</c:v>
                </c:pt>
                <c:pt idx="39">
                  <c:v>34.629557277618005</c:v>
                </c:pt>
                <c:pt idx="40">
                  <c:v>3.8472143356159672</c:v>
                </c:pt>
                <c:pt idx="41">
                  <c:v>6.4294854905648799</c:v>
                </c:pt>
                <c:pt idx="42">
                  <c:v>7.2433985591498056</c:v>
                </c:pt>
                <c:pt idx="43">
                  <c:v>8.0858660048573032</c:v>
                </c:pt>
                <c:pt idx="44">
                  <c:v>28.766206262388547</c:v>
                </c:pt>
                <c:pt idx="45">
                  <c:v>33.296977332945993</c:v>
                </c:pt>
                <c:pt idx="46">
                  <c:v>36.946765576147293</c:v>
                </c:pt>
                <c:pt idx="47">
                  <c:v>9.9739725190424728</c:v>
                </c:pt>
                <c:pt idx="48">
                  <c:v>12.232231821795191</c:v>
                </c:pt>
                <c:pt idx="49">
                  <c:v>9.2785723504497533</c:v>
                </c:pt>
                <c:pt idx="50">
                  <c:v>10.035846550239285</c:v>
                </c:pt>
                <c:pt idx="51">
                  <c:v>10.745790943278021</c:v>
                </c:pt>
                <c:pt idx="52">
                  <c:v>30.676237434048748</c:v>
                </c:pt>
                <c:pt idx="53">
                  <c:v>3.1500993557241341</c:v>
                </c:pt>
                <c:pt idx="54">
                  <c:v>5.5261816290087076</c:v>
                </c:pt>
                <c:pt idx="55">
                  <c:v>8.2557307070626056</c:v>
                </c:pt>
                <c:pt idx="56">
                  <c:v>7.8302860414181774</c:v>
                </c:pt>
                <c:pt idx="57">
                  <c:v>8.663287345227312</c:v>
                </c:pt>
                <c:pt idx="58">
                  <c:v>29.195593207974522</c:v>
                </c:pt>
                <c:pt idx="59">
                  <c:v>33.711558026898281</c:v>
                </c:pt>
                <c:pt idx="60">
                  <c:v>3.6704809917542769</c:v>
                </c:pt>
                <c:pt idx="61">
                  <c:v>6.213478213345569</c:v>
                </c:pt>
                <c:pt idx="62">
                  <c:v>7.1771371456580635</c:v>
                </c:pt>
                <c:pt idx="63">
                  <c:v>8.0101384494672097</c:v>
                </c:pt>
                <c:pt idx="64">
                  <c:v>28.714383763897796</c:v>
                </c:pt>
                <c:pt idx="65">
                  <c:v>33.245155010961774</c:v>
                </c:pt>
                <c:pt idx="66">
                  <c:v>36.9097493292902</c:v>
                </c:pt>
                <c:pt idx="67">
                  <c:v>9.9543350256570928</c:v>
                </c:pt>
                <c:pt idx="68">
                  <c:v>12.21259526477705</c:v>
                </c:pt>
                <c:pt idx="69">
                  <c:v>9.2691066599218903</c:v>
                </c:pt>
                <c:pt idx="70">
                  <c:v>10.026380408340929</c:v>
                </c:pt>
                <c:pt idx="71">
                  <c:v>10.745790943278021</c:v>
                </c:pt>
                <c:pt idx="72">
                  <c:v>30.668834043472081</c:v>
                </c:pt>
                <c:pt idx="73">
                  <c:v>34.970105477856109</c:v>
                </c:pt>
                <c:pt idx="74">
                  <c:v>8.6681087044830782</c:v>
                </c:pt>
                <c:pt idx="75">
                  <c:v>11.122738727436975</c:v>
                </c:pt>
                <c:pt idx="76">
                  <c:v>13.194447461232048</c:v>
                </c:pt>
                <c:pt idx="77">
                  <c:v>9.6856074246690742</c:v>
                </c:pt>
                <c:pt idx="78">
                  <c:v>10.395551817707828</c:v>
                </c:pt>
                <c:pt idx="79">
                  <c:v>30.431931193228596</c:v>
                </c:pt>
                <c:pt idx="80">
                  <c:v>2.0406063637810834</c:v>
                </c:pt>
                <c:pt idx="81">
                  <c:v>5.7288505263092802</c:v>
                </c:pt>
                <c:pt idx="82">
                  <c:v>6.3062719513112491</c:v>
                </c:pt>
                <c:pt idx="83">
                  <c:v>27.307771678524663</c:v>
                </c:pt>
                <c:pt idx="84">
                  <c:v>31.631252931625564</c:v>
                </c:pt>
                <c:pt idx="85">
                  <c:v>35.725234372046543</c:v>
                </c:pt>
                <c:pt idx="86">
                  <c:v>9.1492160560178952</c:v>
                </c:pt>
                <c:pt idx="87">
                  <c:v>11.535116724857453</c:v>
                </c:pt>
                <c:pt idx="88">
                  <c:v>9.0040605545844024</c:v>
                </c:pt>
                <c:pt idx="89">
                  <c:v>9.7802665868001455</c:v>
                </c:pt>
                <c:pt idx="90">
                  <c:v>10.518608502792969</c:v>
                </c:pt>
                <c:pt idx="91">
                  <c:v>30.513366371493241</c:v>
                </c:pt>
                <c:pt idx="92">
                  <c:v>34.844250662157712</c:v>
                </c:pt>
                <c:pt idx="93">
                  <c:v>8.5895606036760608</c:v>
                </c:pt>
                <c:pt idx="94">
                  <c:v>11.054009373322639</c:v>
                </c:pt>
                <c:pt idx="95">
                  <c:v>13.135535917443177</c:v>
                </c:pt>
                <c:pt idx="96">
                  <c:v>9.6572094503445047</c:v>
                </c:pt>
                <c:pt idx="97">
                  <c:v>10.376619985281614</c:v>
                </c:pt>
                <c:pt idx="98">
                  <c:v>30.417124765088381</c:v>
                </c:pt>
                <c:pt idx="99">
                  <c:v>34.762815483893064</c:v>
                </c:pt>
                <c:pt idx="100">
                  <c:v>3.8766698734186025</c:v>
                </c:pt>
                <c:pt idx="101">
                  <c:v>6.468759540968394</c:v>
                </c:pt>
                <c:pt idx="102">
                  <c:v>7.2528644753629186</c:v>
                </c:pt>
                <c:pt idx="103">
                  <c:v>8.0953319210704127</c:v>
                </c:pt>
                <c:pt idx="104">
                  <c:v>28.77360947645866</c:v>
                </c:pt>
                <c:pt idx="105">
                  <c:v>33.304380723522627</c:v>
                </c:pt>
                <c:pt idx="106">
                  <c:v>36.954168966723955</c:v>
                </c:pt>
                <c:pt idx="107">
                  <c:v>9.9837903293679275</c:v>
                </c:pt>
                <c:pt idx="108">
                  <c:v>12.242050568487873</c:v>
                </c:pt>
                <c:pt idx="109">
                  <c:v>9.2785723504497533</c:v>
                </c:pt>
                <c:pt idx="110">
                  <c:v>10.035846550239285</c:v>
                </c:pt>
                <c:pt idx="111">
                  <c:v>10.755256633805889</c:v>
                </c:pt>
                <c:pt idx="112">
                  <c:v>30.676237434048748</c:v>
                </c:pt>
                <c:pt idx="113">
                  <c:v>34.977508868432771</c:v>
                </c:pt>
                <c:pt idx="114">
                  <c:v>3.9257626705147981</c:v>
                </c:pt>
                <c:pt idx="115">
                  <c:v>6.517852338064599</c:v>
                </c:pt>
                <c:pt idx="116">
                  <c:v>7.2717963077891259</c:v>
                </c:pt>
                <c:pt idx="117">
                  <c:v>8.1142637534966173</c:v>
                </c:pt>
                <c:pt idx="118">
                  <c:v>28.788415904598871</c:v>
                </c:pt>
                <c:pt idx="119">
                  <c:v>33.319187504675931</c:v>
                </c:pt>
              </c:numCache>
            </c:numRef>
          </c:val>
        </c:ser>
        <c:dLbls/>
        <c:marker val="1"/>
        <c:axId val="95624576"/>
        <c:axId val="95630848"/>
      </c:lineChart>
      <c:catAx>
        <c:axId val="956245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GB"/>
                  <a:t>Duty</a:t>
                </a:r>
              </a:p>
            </c:rich>
          </c:tx>
          <c:layout/>
        </c:title>
        <c:tickLblPos val="nextTo"/>
        <c:crossAx val="95630848"/>
        <c:crosses val="autoZero"/>
        <c:lblAlgn val="ctr"/>
        <c:lblOffset val="100"/>
      </c:catAx>
      <c:valAx>
        <c:axId val="956308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00"/>
                </a:pPr>
                <a:r>
                  <a:rPr lang="en-GB"/>
                  <a:t>Fatigue Index</a:t>
                </a:r>
              </a:p>
            </c:rich>
          </c:tx>
          <c:layout/>
        </c:title>
        <c:numFmt formatCode="General" sourceLinked="1"/>
        <c:tickLblPos val="nextTo"/>
        <c:crossAx val="95624576"/>
        <c:crosses val="autoZero"/>
        <c:crossBetween val="between"/>
      </c:valAx>
      <c:spPr>
        <a:solidFill>
          <a:srgbClr val="FFFFFF"/>
        </a:solidFill>
      </c:spPr>
    </c:plotArea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A5DB5-9AFA-435A-A818-B2B5A05F4F40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3E43-C1F1-454D-83B7-CCB49F8431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632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23E43-C1F1-454D-83B7-CCB49F84310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7959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HSE Good practice guidelines for shift-work schedule design	</a:t>
            </a:r>
          </a:p>
          <a:p>
            <a:r>
              <a:rPr lang="en-GB" dirty="0" smtClean="0"/>
              <a:t>1 Avoid placing workers on permanent night shifts.</a:t>
            </a:r>
          </a:p>
          <a:p>
            <a:r>
              <a:rPr lang="en-GB" dirty="0" smtClean="0"/>
              <a:t>2  If possible, offer workers a choice between permanent and rotating shift schedules.</a:t>
            </a:r>
          </a:p>
          <a:p>
            <a:r>
              <a:rPr lang="en-GB" dirty="0" smtClean="0"/>
              <a:t>3 Where possible, adopt a forward-rotating schedule for rotating shifts rather than a backward-rotating schedule</a:t>
            </a:r>
          </a:p>
          <a:p>
            <a:r>
              <a:rPr lang="en-GB" dirty="0" smtClean="0"/>
              <a:t>4 Either rotate shifts very quickly, e.g. every 2-3 days or slowly, e.g. every 3-4 weeks and avoid weekly/fortnightly rotating shift schedules.</a:t>
            </a:r>
          </a:p>
          <a:p>
            <a:r>
              <a:rPr lang="en-GB" dirty="0" smtClean="0"/>
              <a:t>5 Limit shifts to a maximum of 12 hours (including overtime) </a:t>
            </a:r>
          </a:p>
          <a:p>
            <a:r>
              <a:rPr lang="en-GB" dirty="0" smtClean="0"/>
              <a:t>6 Limit night shift or shifts where work is demanding, monotonous, dangerous and/or safety critical to 8 hours</a:t>
            </a:r>
          </a:p>
          <a:p>
            <a:r>
              <a:rPr lang="en-GB" dirty="0" smtClean="0"/>
              <a:t>7 Consider if shifts of a variable length or flexible start/end times could offer a suitable compromise</a:t>
            </a:r>
          </a:p>
          <a:p>
            <a:r>
              <a:rPr lang="en-GB" dirty="0" smtClean="0"/>
              <a:t>8</a:t>
            </a:r>
            <a:r>
              <a:rPr lang="en-GB" dirty="0"/>
              <a:t> </a:t>
            </a:r>
            <a:r>
              <a:rPr lang="en-GB" dirty="0" smtClean="0"/>
              <a:t>Avoid split shifts unless absolutely necessary to meet business needs</a:t>
            </a:r>
          </a:p>
          <a:p>
            <a:r>
              <a:rPr lang="en-GB" dirty="0" smtClean="0"/>
              <a:t>9  In general, limit consecutive working days to a maximum of 5-7 days and make sure there is adequate rest time between successive shifts.</a:t>
            </a:r>
          </a:p>
          <a:p>
            <a:r>
              <a:rPr lang="en-GB" dirty="0" smtClean="0"/>
              <a:t>10Where shifts are long (&gt; 8 hours), for night shifts and for shifts with early morning starts, it may be better to set a limit of 2-3 consecutive shifts.</a:t>
            </a:r>
          </a:p>
          <a:p>
            <a:r>
              <a:rPr lang="en-GB" dirty="0" smtClean="0"/>
              <a:t>11When switching from day to night shifts or vice versa, allow workers a minimum of 2 nights’ full sleep.</a:t>
            </a:r>
          </a:p>
          <a:p>
            <a:r>
              <a:rPr lang="en-GB" dirty="0" smtClean="0"/>
              <a:t>12Build regular free weekends into the shift schedule.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9234-EADD-40A0-AB66-6552AE646AB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9461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9234-EADD-40A0-AB66-6552AE646AB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5977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9234-EADD-40A0-AB66-6552AE646AB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4485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8895045"/>
              </p:ext>
            </p:extLst>
          </p:nvPr>
        </p:nvGraphicFramePr>
        <p:xfrm>
          <a:off x="692696" y="4427985"/>
          <a:ext cx="4951095" cy="1230440"/>
        </p:xfrm>
        <a:graphic>
          <a:graphicData uri="http://schemas.openxmlformats.org/drawingml/2006/table">
            <a:tbl>
              <a:tblPr firstRow="1" firstCol="1" bandRow="1"/>
              <a:tblGrid>
                <a:gridCol w="2493645"/>
                <a:gridCol w="820420"/>
                <a:gridCol w="1637030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HSE Fatigue Index values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Traditional working week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HSE standard shifts DDNNRRRR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6546317"/>
              </p:ext>
            </p:extLst>
          </p:nvPr>
        </p:nvGraphicFramePr>
        <p:xfrm>
          <a:off x="548680" y="6228184"/>
          <a:ext cx="5868670" cy="1604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9280"/>
                <a:gridCol w="2739390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Work-life balance measures count the number of: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Subjective weights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2 day free weekends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35%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free weekend days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15%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free evenings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10%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free blocks of at least 2 days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25%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free days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dirty="0">
                          <a:effectLst/>
                        </a:rPr>
                        <a:t>15%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21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8895045"/>
              </p:ext>
            </p:extLst>
          </p:nvPr>
        </p:nvGraphicFramePr>
        <p:xfrm>
          <a:off x="692696" y="4427985"/>
          <a:ext cx="4951095" cy="1230440"/>
        </p:xfrm>
        <a:graphic>
          <a:graphicData uri="http://schemas.openxmlformats.org/drawingml/2006/table">
            <a:tbl>
              <a:tblPr firstRow="1" firstCol="1" bandRow="1"/>
              <a:tblGrid>
                <a:gridCol w="2493645"/>
                <a:gridCol w="820420"/>
                <a:gridCol w="1637030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HSE Fatigue Index values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Traditional working week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HSE standard shifts DDNNRRRR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6546317"/>
              </p:ext>
            </p:extLst>
          </p:nvPr>
        </p:nvGraphicFramePr>
        <p:xfrm>
          <a:off x="548680" y="6228184"/>
          <a:ext cx="5868670" cy="1604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9280"/>
                <a:gridCol w="2739390"/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Work-life balance measures count the number of: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Subjective weights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2 day free weekends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35%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free weekend days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15%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free evenings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10%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free blocks of at least 2 days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25%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>
                          <a:effectLst/>
                        </a:rPr>
                        <a:t>free days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1100" dirty="0">
                          <a:effectLst/>
                        </a:rPr>
                        <a:t>15%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Valuing non-market impacts</a:t>
            </a:r>
          </a:p>
          <a:p>
            <a:r>
              <a:rPr lang="en-GB" dirty="0"/>
              <a:t>Value, utility, Welfare and Well-Being</a:t>
            </a:r>
          </a:p>
          <a:p>
            <a:r>
              <a:rPr lang="en-GB" dirty="0"/>
              <a:t>A newer, ‘subjective well-being approach’ has been gaining currency in recent years. The ‘life satisfaction approach’ looks at people’s reported life satisfaction in surveys such as the </a:t>
            </a:r>
            <a:r>
              <a:rPr lang="en-GB" dirty="0" smtClean="0"/>
              <a:t>ONS’s Integrated </a:t>
            </a:r>
            <a:r>
              <a:rPr lang="en-GB" dirty="0"/>
              <a:t>Household Survey, which began including questions on respondents’ </a:t>
            </a:r>
            <a:r>
              <a:rPr lang="en-GB" dirty="0" smtClean="0"/>
              <a:t>subjective well-being </a:t>
            </a:r>
            <a:r>
              <a:rPr lang="en-GB" dirty="0"/>
              <a:t>in April 2011. The life satisfaction approach uses econometrics to estimate the </a:t>
            </a:r>
            <a:r>
              <a:rPr lang="en-GB" dirty="0" smtClean="0"/>
              <a:t>life satisfaction </a:t>
            </a:r>
            <a:r>
              <a:rPr lang="en-GB" dirty="0"/>
              <a:t>provided by certain non-market goods, and coverts this into a monetary figure </a:t>
            </a:r>
            <a:r>
              <a:rPr lang="en-GB" dirty="0" smtClean="0"/>
              <a:t>by combining </a:t>
            </a:r>
            <a:r>
              <a:rPr lang="en-GB" dirty="0"/>
              <a:t>it with an estimate of the effect of income on life satisfaction.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At the moment, subjective well-being measurement remains an evolving methodology </a:t>
            </a:r>
            <a:r>
              <a:rPr lang="en-GB" dirty="0" smtClean="0"/>
              <a:t>and existing </a:t>
            </a:r>
            <a:r>
              <a:rPr lang="en-GB" dirty="0"/>
              <a:t>valuations are not sufficiently accepted as robust enough for direct use in Social </a:t>
            </a:r>
            <a:r>
              <a:rPr lang="en-GB" dirty="0" smtClean="0"/>
              <a:t>Cost Benefit </a:t>
            </a:r>
            <a:r>
              <a:rPr lang="en-GB" dirty="0"/>
              <a:t>Analysis. The technique is under development, however, and may soon be </a:t>
            </a:r>
            <a:r>
              <a:rPr lang="en-GB" dirty="0" smtClean="0"/>
              <a:t>developed to </a:t>
            </a:r>
            <a:r>
              <a:rPr lang="en-GB" dirty="0"/>
              <a:t>the point where it can provide a reliable and accepted complement to the market </a:t>
            </a:r>
            <a:r>
              <a:rPr lang="en-GB" dirty="0" smtClean="0"/>
              <a:t>based approaches </a:t>
            </a:r>
            <a:r>
              <a:rPr lang="en-GB" dirty="0"/>
              <a:t>outlined above. In the meantime, the technique will be important in ensuring </a:t>
            </a:r>
            <a:r>
              <a:rPr lang="en-GB" dirty="0" smtClean="0"/>
              <a:t>that the </a:t>
            </a:r>
            <a:r>
              <a:rPr lang="en-GB" dirty="0"/>
              <a:t>full range of impacts of proposed policies are considered, and may provide </a:t>
            </a:r>
            <a:r>
              <a:rPr lang="en-GB"/>
              <a:t>added </a:t>
            </a:r>
            <a:r>
              <a:rPr lang="en-GB" smtClean="0"/>
              <a:t>information about </a:t>
            </a:r>
            <a:r>
              <a:rPr lang="en-GB" dirty="0"/>
              <a:t>the relative value of non-market goods compared with each other, if not yet with market goods.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• the ‘evaluative’ approach in which people are asked to reflect on their life and make a cognitive assessment of how their life is going overall or of how specific aspects of their life are going</a:t>
            </a:r>
          </a:p>
          <a:p>
            <a:r>
              <a:rPr lang="en-GB" dirty="0"/>
              <a:t>• the ‘eudemonic’ approach (sometimes referred to as the psychological or functioning/flourishing approach), which measures people’s sense of meaning and purpose in life, connections with family and friends, a sense of control and whether they feel part of something bigger than themselves</a:t>
            </a:r>
          </a:p>
          <a:p>
            <a:r>
              <a:rPr lang="en-GB" dirty="0"/>
              <a:t>• the ‘experience’ approach which measures people’s positive and negative experiences over a short timeframe to capture people’s personal well-being on a day-to-day basis.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EB45E-BA76-492C-8C7C-14CDD191378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8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164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5078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96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006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105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5951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603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812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772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471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536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6EE1-6EA2-4F88-A70C-406D1E357B06}" type="datetimeFigureOut">
              <a:rPr lang="en-GB" smtClean="0"/>
              <a:pPr/>
              <a:t>13/11/2015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136D3-D0AF-49BC-AA46-C5B27C5D92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610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eparkinch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jigsaw-consultants.co.u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betterlifeindex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Taking </a:t>
            </a:r>
            <a:r>
              <a:rPr lang="en-GB" dirty="0"/>
              <a:t>account of staff well-being in rostering shift </a:t>
            </a:r>
            <a:r>
              <a:rPr lang="en-GB" dirty="0" smtClean="0"/>
              <a:t>workers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Jane Parkin</a:t>
            </a:r>
          </a:p>
          <a:p>
            <a:r>
              <a:rPr lang="en-GB" dirty="0" smtClean="0">
                <a:hlinkClick r:id="rId3"/>
              </a:rPr>
              <a:t>janeparkinch@gmail.com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://www.jigsaw-consultants.co.uk/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1" y="116633"/>
            <a:ext cx="89848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43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Well-being and shift work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Health &amp; Safety Executive states that reducing problems associated with shift work may financially benefit an organisation by:</a:t>
            </a:r>
          </a:p>
          <a:p>
            <a:r>
              <a:rPr lang="en-GB" dirty="0" smtClean="0"/>
              <a:t>lowering sickness absence and absenteeism</a:t>
            </a:r>
          </a:p>
          <a:p>
            <a:r>
              <a:rPr lang="en-GB" dirty="0" smtClean="0"/>
              <a:t>decreasing lost-time incidents</a:t>
            </a:r>
          </a:p>
          <a:p>
            <a:r>
              <a:rPr lang="en-GB" dirty="0" smtClean="0"/>
              <a:t>reducing risk of fatigue-related accidents</a:t>
            </a:r>
          </a:p>
          <a:p>
            <a:r>
              <a:rPr lang="en-GB" dirty="0" smtClean="0"/>
              <a:t>reducing likelihood of compensation claims </a:t>
            </a:r>
          </a:p>
          <a:p>
            <a:r>
              <a:rPr lang="en-GB" dirty="0" smtClean="0"/>
              <a:t>increasing work efficiency</a:t>
            </a:r>
          </a:p>
          <a:p>
            <a:r>
              <a:rPr lang="en-GB" dirty="0" smtClean="0"/>
              <a:t>improving product quality</a:t>
            </a:r>
          </a:p>
          <a:p>
            <a:r>
              <a:rPr lang="en-GB" dirty="0" smtClean="0"/>
              <a:t>reducing staff turnover</a:t>
            </a:r>
          </a:p>
          <a:p>
            <a:pPr lvl="1"/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2474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Problems associated with shift work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HSE states that shift work can result in:	</a:t>
            </a:r>
          </a:p>
          <a:p>
            <a:r>
              <a:rPr lang="en-GB" dirty="0" smtClean="0"/>
              <a:t>disruption of the internal body clock</a:t>
            </a:r>
          </a:p>
          <a:p>
            <a:r>
              <a:rPr lang="en-GB" dirty="0" smtClean="0"/>
              <a:t>fatigue</a:t>
            </a:r>
          </a:p>
          <a:p>
            <a:r>
              <a:rPr lang="en-GB" dirty="0" smtClean="0"/>
              <a:t>sleeping difficulties</a:t>
            </a:r>
          </a:p>
          <a:p>
            <a:r>
              <a:rPr lang="en-GB" dirty="0" smtClean="0"/>
              <a:t>disturbed appetite and digestion</a:t>
            </a:r>
          </a:p>
          <a:p>
            <a:r>
              <a:rPr lang="en-GB" dirty="0" smtClean="0"/>
              <a:t>reliance on sedatives and/or stimulants</a:t>
            </a:r>
          </a:p>
          <a:p>
            <a:r>
              <a:rPr lang="en-GB" dirty="0" smtClean="0"/>
              <a:t>social and domestic problems (social de-synchronisation)</a:t>
            </a:r>
          </a:p>
          <a:p>
            <a:r>
              <a:rPr lang="en-GB" dirty="0"/>
              <a:t>c</a:t>
            </a:r>
            <a:r>
              <a:rPr lang="en-GB" dirty="0" smtClean="0"/>
              <a:t>hronic ill-health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4858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HSE recommendations</a:t>
            </a:r>
            <a:br>
              <a:rPr lang="en-GB" dirty="0" smtClean="0"/>
            </a:br>
            <a:r>
              <a:rPr lang="en-GB" sz="3600" dirty="0" smtClean="0"/>
              <a:t>for comparing old/new shift patterns</a:t>
            </a:r>
            <a:endParaRPr lang="en-GB" sz="3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6950078"/>
              </p:ext>
            </p:extLst>
          </p:nvPr>
        </p:nvGraphicFramePr>
        <p:xfrm>
          <a:off x="683568" y="1556792"/>
          <a:ext cx="7632850" cy="4541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5"/>
                <a:gridCol w="3816425"/>
              </a:tblGrid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Indicator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Possible criteria 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Fatigue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HSE’s </a:t>
                      </a:r>
                      <a:r>
                        <a:rPr lang="en-GB" sz="1600" dirty="0">
                          <a:effectLst/>
                        </a:rPr>
                        <a:t>Fatigue and Risk Index </a:t>
                      </a: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to </a:t>
                      </a:r>
                      <a:r>
                        <a:rPr lang="en-GB" sz="1600" dirty="0" smtClean="0">
                          <a:effectLst/>
                        </a:rPr>
                        <a:t>see </a:t>
                      </a:r>
                      <a:r>
                        <a:rPr lang="en-GB" sz="1600" dirty="0">
                          <a:effectLst/>
                        </a:rPr>
                        <a:t>if </a:t>
                      </a:r>
                      <a:r>
                        <a:rPr lang="en-GB" sz="1600" dirty="0" smtClean="0">
                          <a:effectLst/>
                        </a:rPr>
                        <a:t>new pattern has </a:t>
                      </a:r>
                      <a:r>
                        <a:rPr lang="en-GB" sz="1600" dirty="0">
                          <a:effectLst/>
                        </a:rPr>
                        <a:t>reduced </a:t>
                      </a:r>
                      <a:r>
                        <a:rPr lang="en-GB" sz="1600" dirty="0" smtClean="0">
                          <a:effectLst/>
                        </a:rPr>
                        <a:t>fatigue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Sleepiness at work 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‘</a:t>
                      </a:r>
                      <a:r>
                        <a:rPr lang="en-GB" sz="1600" dirty="0">
                          <a:effectLst/>
                        </a:rPr>
                        <a:t>Epworth sleepiness scale’ to determine </a:t>
                      </a:r>
                      <a:r>
                        <a:rPr lang="en-GB" sz="1600" dirty="0" smtClean="0">
                          <a:effectLst/>
                        </a:rPr>
                        <a:t>sleepiness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Accidents, near </a:t>
                      </a:r>
                      <a:r>
                        <a:rPr lang="en-GB" sz="1600" dirty="0" smtClean="0">
                          <a:effectLst/>
                        </a:rPr>
                        <a:t>misses, </a:t>
                      </a:r>
                      <a:r>
                        <a:rPr lang="en-GB" sz="1600" dirty="0">
                          <a:effectLst/>
                        </a:rPr>
                        <a:t>safety-critical events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Do records show a reduction in accidents, near misses and safety-critical events?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Absenteeism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Do records show a decrease in absenteeism?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Staff turnover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Do records show a decrease in staff turnover?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Employee welfare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Discuss with workers 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Performance and productivity 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Do records show </a:t>
                      </a:r>
                      <a:r>
                        <a:rPr lang="en-GB" sz="1600" dirty="0" smtClean="0">
                          <a:effectLst/>
                        </a:rPr>
                        <a:t>increase </a:t>
                      </a:r>
                      <a:r>
                        <a:rPr lang="en-GB" sz="1600" dirty="0">
                          <a:effectLst/>
                        </a:rPr>
                        <a:t>in performance and/or productivity?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57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Rostering: </a:t>
            </a:r>
            <a:br>
              <a:rPr lang="en-GB" dirty="0" smtClean="0"/>
            </a:br>
            <a:r>
              <a:rPr lang="en-GB" dirty="0" smtClean="0"/>
              <a:t>aims of well-being measures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measure performance of a roster</a:t>
            </a:r>
          </a:p>
          <a:p>
            <a:r>
              <a:rPr lang="en-GB" dirty="0"/>
              <a:t>To enable comparison of different rosters </a:t>
            </a:r>
          </a:p>
          <a:p>
            <a:r>
              <a:rPr lang="en-GB" dirty="0"/>
              <a:t>To measure the merits of a single </a:t>
            </a:r>
            <a:r>
              <a:rPr lang="en-GB" dirty="0" smtClean="0"/>
              <a:t>roster for:</a:t>
            </a:r>
            <a:endParaRPr lang="en-GB" dirty="0"/>
          </a:p>
          <a:p>
            <a:pPr lvl="1"/>
            <a:r>
              <a:rPr lang="en-GB" dirty="0"/>
              <a:t>whole organisation and </a:t>
            </a:r>
            <a:endParaRPr lang="en-GB" dirty="0" smtClean="0"/>
          </a:p>
          <a:p>
            <a:pPr lvl="1"/>
            <a:r>
              <a:rPr lang="en-GB" dirty="0" smtClean="0"/>
              <a:t>individual </a:t>
            </a:r>
            <a:r>
              <a:rPr lang="en-GB" dirty="0"/>
              <a:t>employees</a:t>
            </a:r>
          </a:p>
          <a:p>
            <a:r>
              <a:rPr lang="en-GB" dirty="0"/>
              <a:t>To  include in objective function in rostering </a:t>
            </a:r>
            <a:r>
              <a:rPr lang="en-GB" dirty="0" smtClean="0"/>
              <a:t>algorithm and</a:t>
            </a:r>
            <a:endParaRPr lang="en-GB" dirty="0"/>
          </a:p>
          <a:p>
            <a:pPr lvl="1"/>
            <a:r>
              <a:rPr lang="en-GB" dirty="0" smtClean="0"/>
              <a:t>test </a:t>
            </a:r>
            <a:r>
              <a:rPr lang="en-GB" dirty="0"/>
              <a:t>effect of different weightings for well-being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247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measures can be used?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3192484"/>
              </p:ext>
            </p:extLst>
          </p:nvPr>
        </p:nvGraphicFramePr>
        <p:xfrm>
          <a:off x="1227132" y="1756847"/>
          <a:ext cx="6480720" cy="3784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3565"/>
                <a:gridCol w="3327155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 smtClean="0">
                          <a:effectLst/>
                        </a:rPr>
                        <a:t>Well-being aspect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 err="1">
                          <a:effectLst/>
                        </a:rPr>
                        <a:t>Rostering</a:t>
                      </a:r>
                      <a:r>
                        <a:rPr lang="en-GB" sz="2000" b="1" u="none" strike="noStrike" dirty="0">
                          <a:effectLst/>
                        </a:rPr>
                        <a:t> algorithm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6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General health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Not feasible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6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Fatigue/sleepiness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HSE fatigue index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253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 of accidents </a:t>
                      </a:r>
                      <a:r>
                        <a:rPr lang="en-GB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etc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HSE risk index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6660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</a:rPr>
                        <a:t>Work-life </a:t>
                      </a:r>
                      <a:r>
                        <a:rPr lang="en-GB" sz="2000" u="none" strike="noStrike" dirty="0">
                          <a:effectLst/>
                        </a:rPr>
                        <a:t>balance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S</a:t>
                      </a:r>
                      <a:r>
                        <a:rPr lang="en-GB" sz="2000" u="none" strike="noStrike" dirty="0" smtClean="0">
                          <a:effectLst/>
                        </a:rPr>
                        <a:t>ubjective</a:t>
                      </a:r>
                      <a:r>
                        <a:rPr lang="en-GB" sz="2000" u="none" strike="noStrike" dirty="0">
                          <a:effectLst/>
                        </a:rPr>
                        <a:t>; compare quality free time with 'standard' working week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27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S</a:t>
                      </a:r>
                      <a:r>
                        <a:rPr lang="en-GB" sz="2000" u="none" strike="noStrike" dirty="0" smtClean="0">
                          <a:effectLst/>
                        </a:rPr>
                        <a:t>ubjective </a:t>
                      </a:r>
                      <a:r>
                        <a:rPr lang="en-GB" sz="2000" u="none" strike="noStrike" dirty="0">
                          <a:effectLst/>
                        </a:rPr>
                        <a:t>well-being/life satisfaction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Not feasible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36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 </a:t>
                      </a:r>
                      <a:r>
                        <a:rPr lang="en-GB" sz="2000" u="none" strike="noStrike" dirty="0" smtClean="0">
                          <a:effectLst/>
                        </a:rPr>
                        <a:t>Overall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HSE guidelines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216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3"/>
                </a:solidFill>
                <a:cs typeface="Times New Roman" pitchFamily="18" charset="0"/>
              </a:rPr>
              <a:t>HSE</a:t>
            </a:r>
            <a:r>
              <a:rPr lang="en-GB" sz="3200" dirty="0" smtClean="0">
                <a:solidFill>
                  <a:schemeClr val="accent3"/>
                </a:solidFill>
                <a:cs typeface="Times New Roman" pitchFamily="18" charset="0"/>
              </a:rPr>
              <a:t> </a:t>
            </a:r>
            <a:r>
              <a:rPr lang="en-GB" sz="3200" b="1" dirty="0" smtClean="0">
                <a:solidFill>
                  <a:schemeClr val="accent3"/>
                </a:solidFill>
                <a:cs typeface="Times New Roman" pitchFamily="18" charset="0"/>
              </a:rPr>
              <a:t>Fatigue </a:t>
            </a:r>
            <a:r>
              <a:rPr lang="en-GB" sz="3200" b="1" dirty="0">
                <a:solidFill>
                  <a:schemeClr val="accent3"/>
                </a:solidFill>
                <a:cs typeface="Times New Roman" pitchFamily="18" charset="0"/>
              </a:rPr>
              <a:t>Index </a:t>
            </a:r>
            <a:endParaRPr lang="en-GB" sz="3200" b="1" dirty="0" smtClean="0">
              <a:solidFill>
                <a:schemeClr val="accent3"/>
              </a:solidFill>
              <a:cs typeface="Times New Roman" pitchFamily="18" charset="0"/>
            </a:endParaRPr>
          </a:p>
          <a:p>
            <a:pPr algn="ctr"/>
            <a:r>
              <a:rPr lang="en-GB" sz="3200" dirty="0" smtClean="0">
                <a:solidFill>
                  <a:schemeClr val="accent1"/>
                </a:solidFill>
                <a:cs typeface="Times New Roman" pitchFamily="18" charset="0"/>
              </a:rPr>
              <a:t>relates </a:t>
            </a:r>
            <a:r>
              <a:rPr lang="en-GB" sz="3200" dirty="0">
                <a:solidFill>
                  <a:schemeClr val="accent1"/>
                </a:solidFill>
                <a:cs typeface="Times New Roman" pitchFamily="18" charset="0"/>
              </a:rPr>
              <a:t>to </a:t>
            </a:r>
            <a:r>
              <a:rPr lang="en-GB" sz="3200" dirty="0" smtClean="0">
                <a:solidFill>
                  <a:schemeClr val="accent1"/>
                </a:solidFill>
                <a:cs typeface="Times New Roman" pitchFamily="18" charset="0"/>
              </a:rPr>
              <a:t>probability </a:t>
            </a:r>
            <a:r>
              <a:rPr lang="en-GB" sz="3200" dirty="0">
                <a:solidFill>
                  <a:schemeClr val="accent1"/>
                </a:solidFill>
                <a:cs typeface="Times New Roman" pitchFamily="18" charset="0"/>
              </a:rPr>
              <a:t>of high levels of </a:t>
            </a:r>
            <a:r>
              <a:rPr lang="en-GB" sz="3200" dirty="0" smtClean="0">
                <a:solidFill>
                  <a:schemeClr val="accent1"/>
                </a:solidFill>
                <a:cs typeface="Times New Roman" pitchFamily="18" charset="0"/>
              </a:rPr>
              <a:t>sleepiness</a:t>
            </a:r>
            <a:endParaRPr lang="en-GB" sz="32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03794" y="1091645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GB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0</a:t>
            </a:r>
            <a:r>
              <a:rPr lang="en-GB" sz="24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,      100</a:t>
            </a:r>
            <a:r>
              <a:rPr lang="en-GB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7704" y="1733511"/>
            <a:ext cx="1774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extremely alert</a:t>
            </a:r>
            <a:endParaRPr lang="en-GB" sz="20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2040" y="1733511"/>
            <a:ext cx="1952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extremely sleepy</a:t>
            </a:r>
            <a:endParaRPr lang="en-GB" sz="20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8533558"/>
              </p:ext>
            </p:extLst>
          </p:nvPr>
        </p:nvGraphicFramePr>
        <p:xfrm>
          <a:off x="755576" y="2564904"/>
          <a:ext cx="7172147" cy="22860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612289"/>
                <a:gridCol w="1513268"/>
                <a:gridCol w="2046590"/>
              </a:tblGrid>
              <a:tr h="12213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HSE Fatigue Index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values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Traditional working week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HSE standard shifts DDNNRRRR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average</a:t>
                      </a:r>
                      <a:endParaRPr lang="en-GB" sz="20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2.9</a:t>
                      </a:r>
                      <a:endParaRPr lang="en-GB" sz="20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26</a:t>
                      </a:r>
                      <a:endParaRPr lang="en-GB" sz="20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max</a:t>
                      </a:r>
                      <a:endParaRPr lang="en-GB" sz="20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3.7</a:t>
                      </a:r>
                      <a:endParaRPr lang="en-GB" sz="20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49</a:t>
                      </a:r>
                      <a:endParaRPr lang="en-GB" sz="20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2915816" y="1553310"/>
            <a:ext cx="717040" cy="180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4008" y="1553310"/>
            <a:ext cx="504056" cy="180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109000" y="6381328"/>
            <a:ext cx="2133600" cy="365125"/>
          </a:xfrm>
        </p:spPr>
        <p:txBody>
          <a:bodyPr/>
          <a:lstStyle/>
          <a:p>
            <a:pPr algn="ctr"/>
            <a:fld id="{885B7126-5026-40A0-B4DF-7487FFD770FE}" type="slidenum">
              <a:rPr lang="en-GB" smtClean="0"/>
              <a:pPr algn="ctr"/>
              <a:t>15</a:t>
            </a:fld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39552" y="5247592"/>
            <a:ext cx="79208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tandard 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HSE shift pattern of </a:t>
            </a: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hour shifts commencing at 08:00 and </a:t>
            </a: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20:00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HSE standard shifts: (D-day, N-night, R-rest)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86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4400" b="1" dirty="0" smtClean="0">
                <a:solidFill>
                  <a:schemeClr val="accent3"/>
                </a:solidFill>
                <a:latin typeface="Calibri" panose="020F0502020204030204" pitchFamily="34" charset="0"/>
                <a:cs typeface="Times New Roman" pitchFamily="18" charset="0"/>
              </a:rPr>
              <a:t>HSE Risk indicator</a:t>
            </a:r>
            <a:endParaRPr lang="en-GB" sz="4400" b="1" dirty="0">
              <a:solidFill>
                <a:schemeClr val="accent3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98072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Times New Roman" pitchFamily="18" charset="0"/>
              </a:rPr>
              <a:t>B</a:t>
            </a:r>
            <a:r>
              <a:rPr lang="en-GB" sz="2400" dirty="0" smtClean="0">
                <a:latin typeface="Calibri" panose="020F0502020204030204" pitchFamily="34" charset="0"/>
                <a:cs typeface="Times New Roman" pitchFamily="18" charset="0"/>
              </a:rPr>
              <a:t>ased </a:t>
            </a:r>
            <a:r>
              <a:rPr lang="en-GB" sz="2400" dirty="0">
                <a:latin typeface="Calibri" panose="020F0502020204030204" pitchFamily="34" charset="0"/>
                <a:cs typeface="Times New Roman" pitchFamily="18" charset="0"/>
              </a:rPr>
              <a:t>on occupational injury </a:t>
            </a:r>
            <a:r>
              <a:rPr lang="en-GB" sz="2400" dirty="0" smtClean="0">
                <a:latin typeface="Calibri" panose="020F0502020204030204" pitchFamily="34" charset="0"/>
                <a:cs typeface="Times New Roman" pitchFamily="18" charset="0"/>
              </a:rPr>
              <a:t>data;</a:t>
            </a:r>
            <a:endParaRPr lang="en-GB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cs typeface="Times New Roman" pitchFamily="18" charset="0"/>
              </a:rPr>
              <a:t>gives relative </a:t>
            </a:r>
            <a:r>
              <a:rPr lang="en-GB" sz="2400" dirty="0">
                <a:latin typeface="Calibri" panose="020F0502020204030204" pitchFamily="34" charset="0"/>
                <a:cs typeface="Times New Roman" pitchFamily="18" charset="0"/>
              </a:rPr>
              <a:t>risk of an accident/incident </a:t>
            </a:r>
            <a:r>
              <a:rPr lang="en-GB" sz="2400" dirty="0" smtClean="0">
                <a:latin typeface="Calibri" panose="020F0502020204030204" pitchFamily="34" charset="0"/>
                <a:cs typeface="Times New Roman" pitchFamily="18" charset="0"/>
              </a:rPr>
              <a:t>occurring</a:t>
            </a:r>
            <a:endParaRPr lang="en-GB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5799521"/>
              </p:ext>
            </p:extLst>
          </p:nvPr>
        </p:nvGraphicFramePr>
        <p:xfrm>
          <a:off x="611560" y="2492896"/>
          <a:ext cx="7344817" cy="239377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697833"/>
                <a:gridCol w="1833449"/>
                <a:gridCol w="1813535"/>
              </a:tblGrid>
              <a:tr h="1479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HSE Risk Index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values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Traditional working week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HSE standard shifts DDNNRRRR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404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1.04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404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max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03848" y="6381328"/>
            <a:ext cx="2133600" cy="365125"/>
          </a:xfrm>
        </p:spPr>
        <p:txBody>
          <a:bodyPr/>
          <a:lstStyle/>
          <a:p>
            <a:pPr algn="ctr"/>
            <a:fld id="{885B7126-5026-40A0-B4DF-7487FFD770FE}" type="slidenum">
              <a:rPr lang="en-GB" smtClean="0"/>
              <a:pPr algn="ctr"/>
              <a:t>16</a:t>
            </a:fld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1" y="6378044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53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3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Work-life </a:t>
            </a:r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balance</a:t>
            </a:r>
            <a:endParaRPr lang="en-GB" sz="32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859078"/>
              </p:ext>
            </p:extLst>
          </p:nvPr>
        </p:nvGraphicFramePr>
        <p:xfrm>
          <a:off x="348680" y="908720"/>
          <a:ext cx="7056784" cy="32004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536504"/>
                <a:gridCol w="2520280"/>
              </a:tblGrid>
              <a:tr h="663595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 smtClean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Work-life </a:t>
                      </a:r>
                      <a:r>
                        <a:rPr lang="en-GB" sz="2000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balance </a:t>
                      </a: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(WLB) measures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count the number </a:t>
                      </a: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Subjective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weights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373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 day free weekends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373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free weekend days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373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free evenings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373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free blocks of at least 2 days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3731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free days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3528" y="4077072"/>
            <a:ext cx="878497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dirty="0" smtClean="0">
                <a:latin typeface="Calibri" panose="020F0502020204030204" pitchFamily="34" charset="0"/>
                <a:cs typeface="Times New Roman" pitchFamily="18" charset="0"/>
              </a:rPr>
              <a:t>Compare with ‘</a:t>
            </a:r>
            <a:r>
              <a:rPr lang="en-GB" sz="2000" b="1" dirty="0" smtClean="0">
                <a:latin typeface="Calibri" panose="020F0502020204030204" pitchFamily="34" charset="0"/>
                <a:cs typeface="Times New Roman" pitchFamily="18" charset="0"/>
              </a:rPr>
              <a:t>Traditional</a:t>
            </a:r>
            <a:r>
              <a:rPr lang="en-GB" sz="2000" b="1" dirty="0">
                <a:latin typeface="Calibri" panose="020F0502020204030204" pitchFamily="34" charset="0"/>
                <a:cs typeface="Times New Roman" pitchFamily="18" charset="0"/>
              </a:rPr>
              <a:t>’ working pattern </a:t>
            </a:r>
            <a:r>
              <a:rPr lang="en-GB" sz="2000" dirty="0" smtClean="0">
                <a:latin typeface="Calibri" panose="020F0502020204030204" pitchFamily="34" charset="0"/>
                <a:cs typeface="Times New Roman" pitchFamily="18" charset="0"/>
              </a:rPr>
              <a:t>(Monday-Friday, 9am-5pm</a:t>
            </a:r>
            <a:r>
              <a:rPr lang="en-GB" sz="2000" dirty="0">
                <a:latin typeface="Calibri" panose="020F0502020204030204" pitchFamily="34" charset="0"/>
                <a:cs typeface="Times New Roman" pitchFamily="18" charset="0"/>
              </a:rPr>
              <a:t>)</a:t>
            </a:r>
            <a:r>
              <a:rPr lang="en-GB" sz="2000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latin typeface="Calibri" panose="020F0502020204030204" pitchFamily="34" charset="0"/>
                <a:cs typeface="Times New Roman" pitchFamily="18" charset="0"/>
              </a:rPr>
              <a:t>Single </a:t>
            </a:r>
            <a:r>
              <a:rPr lang="en-GB" sz="2000" dirty="0">
                <a:latin typeface="Calibri" panose="020F0502020204030204" pitchFamily="34" charset="0"/>
                <a:cs typeface="Times New Roman" pitchFamily="18" charset="0"/>
              </a:rPr>
              <a:t>well-being score for </a:t>
            </a:r>
            <a:r>
              <a:rPr lang="en-GB" sz="2000" dirty="0" smtClean="0">
                <a:latin typeface="Calibri" panose="020F0502020204030204" pitchFamily="34" charset="0"/>
                <a:cs typeface="Times New Roman" pitchFamily="18" charset="0"/>
              </a:rPr>
              <a:t>each employee:</a:t>
            </a:r>
            <a:endParaRPr lang="en-GB" sz="2000" dirty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GB" sz="2000" dirty="0" smtClean="0"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GB" sz="2000" dirty="0">
                <a:latin typeface="Calibri" panose="020F0502020204030204" pitchFamily="34" charset="0"/>
                <a:cs typeface="Times New Roman" pitchFamily="18" charset="0"/>
              </a:rPr>
              <a:t>average of the weighted sum of deviations of all proposed </a:t>
            </a:r>
            <a:r>
              <a:rPr lang="en-GB" sz="2000" dirty="0" smtClean="0">
                <a:latin typeface="Calibri" panose="020F0502020204030204" pitchFamily="34" charset="0"/>
                <a:cs typeface="Times New Roman" pitchFamily="18" charset="0"/>
              </a:rPr>
              <a:t>WLB </a:t>
            </a:r>
            <a:r>
              <a:rPr lang="en-GB" sz="2000" dirty="0">
                <a:latin typeface="Calibri" panose="020F0502020204030204" pitchFamily="34" charset="0"/>
                <a:cs typeface="Times New Roman" pitchFamily="18" charset="0"/>
              </a:rPr>
              <a:t>measures. </a:t>
            </a:r>
            <a:endParaRPr lang="en-GB" sz="20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F"/>
            </a:pP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The </a:t>
            </a:r>
            <a:r>
              <a:rPr lang="en-GB" sz="2000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higher value the better work-life balance measure for the given </a:t>
            </a: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employee </a:t>
            </a:r>
            <a:endParaRPr lang="en-GB" sz="2000" dirty="0">
              <a:solidFill>
                <a:schemeClr val="accent1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75856" y="6461405"/>
            <a:ext cx="2133600" cy="365125"/>
          </a:xfrm>
        </p:spPr>
        <p:txBody>
          <a:bodyPr/>
          <a:lstStyle/>
          <a:p>
            <a:pPr algn="ctr"/>
            <a:fld id="{885B7126-5026-40A0-B4DF-7487FFD770FE}" type="slidenum">
              <a:rPr lang="en-GB" smtClean="0"/>
              <a:pPr algn="ctr"/>
              <a:t>17</a:t>
            </a:fld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56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HSE guidelines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HSE has a list of recommendations for shift-work schedule design e.g. </a:t>
            </a:r>
          </a:p>
          <a:p>
            <a:r>
              <a:rPr lang="en-GB" dirty="0"/>
              <a:t>Avoid permanent night shifts</a:t>
            </a:r>
          </a:p>
          <a:p>
            <a:r>
              <a:rPr lang="en-GB" dirty="0"/>
              <a:t>Limit consecutive working days to a max of 5-7; ensure adequate rest time</a:t>
            </a:r>
          </a:p>
          <a:p>
            <a:r>
              <a:rPr lang="en-GB" dirty="0"/>
              <a:t>Where shifts are &gt; 8 hours/nights/early </a:t>
            </a:r>
            <a:r>
              <a:rPr lang="en-GB" dirty="0" smtClean="0"/>
              <a:t>starts; set </a:t>
            </a:r>
            <a:r>
              <a:rPr lang="en-GB" dirty="0"/>
              <a:t>a limit of 2-3 consecutive shifts</a:t>
            </a:r>
          </a:p>
          <a:p>
            <a:r>
              <a:rPr lang="en-GB" dirty="0"/>
              <a:t>When switching from day to night or vice versa, allow a min of 2 nights full sleep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HSE (2006), </a:t>
            </a:r>
            <a:r>
              <a:rPr lang="en-GB" i="1" dirty="0"/>
              <a:t>Managing </a:t>
            </a:r>
            <a:r>
              <a:rPr lang="en-GB" i="1" dirty="0" err="1"/>
              <a:t>shiftwork</a:t>
            </a:r>
            <a:r>
              <a:rPr lang="en-GB" i="1" dirty="0"/>
              <a:t>, Health and safety guidance 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318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Project for a major government department</a:t>
            </a:r>
            <a:br>
              <a:rPr lang="en-GB" dirty="0" smtClean="0"/>
            </a:b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Terms of reference:</a:t>
            </a:r>
          </a:p>
          <a:p>
            <a:r>
              <a:rPr lang="en-GB" dirty="0" smtClean="0"/>
              <a:t>Review effectiveness of staff </a:t>
            </a:r>
            <a:r>
              <a:rPr lang="en-GB" dirty="0" err="1" smtClean="0"/>
              <a:t>rostering</a:t>
            </a:r>
            <a:r>
              <a:rPr lang="en-GB" dirty="0" smtClean="0"/>
              <a:t> focussing on </a:t>
            </a:r>
          </a:p>
          <a:p>
            <a:pPr lvl="1"/>
            <a:r>
              <a:rPr lang="en-GB" dirty="0" smtClean="0"/>
              <a:t>staff well-being and </a:t>
            </a:r>
          </a:p>
          <a:p>
            <a:pPr lvl="1"/>
            <a:r>
              <a:rPr lang="en-GB" dirty="0" smtClean="0"/>
              <a:t>efficient deployment of resources</a:t>
            </a:r>
          </a:p>
          <a:p>
            <a:r>
              <a:rPr lang="en-GB" dirty="0"/>
              <a:t>D</a:t>
            </a:r>
            <a:r>
              <a:rPr lang="en-GB" dirty="0" smtClean="0"/>
              <a:t>esign improvements to current </a:t>
            </a:r>
            <a:r>
              <a:rPr lang="en-GB" dirty="0" err="1" smtClean="0"/>
              <a:t>rostering</a:t>
            </a:r>
            <a:r>
              <a:rPr lang="en-GB" dirty="0" smtClean="0"/>
              <a:t> method</a:t>
            </a:r>
          </a:p>
          <a:p>
            <a:pPr marL="0" indent="0">
              <a:buNone/>
            </a:pPr>
            <a:r>
              <a:rPr lang="en-GB" dirty="0" smtClean="0"/>
              <a:t>Investigated 3 sites</a:t>
            </a:r>
          </a:p>
          <a:p>
            <a:r>
              <a:rPr lang="en-GB" dirty="0" smtClean="0"/>
              <a:t>Site A: staff  complained about:</a:t>
            </a:r>
          </a:p>
          <a:p>
            <a:pPr lvl="2"/>
            <a:r>
              <a:rPr lang="en-GB" dirty="0" smtClean="0"/>
              <a:t>fatigue, disrupted sleep patterns, eating disorders</a:t>
            </a:r>
          </a:p>
          <a:p>
            <a:pPr lvl="2"/>
            <a:r>
              <a:rPr lang="en-GB" dirty="0" smtClean="0"/>
              <a:t>uncivilised start and end times</a:t>
            </a:r>
          </a:p>
          <a:p>
            <a:pPr lvl="2"/>
            <a:r>
              <a:rPr lang="en-GB" dirty="0" smtClean="0"/>
              <a:t>lack of life outside of work</a:t>
            </a:r>
          </a:p>
          <a:p>
            <a:pPr lvl="1"/>
            <a:r>
              <a:rPr lang="en-GB" dirty="0" smtClean="0"/>
              <a:t>Sickness absence &amp; staff turnover levels high </a:t>
            </a:r>
          </a:p>
          <a:p>
            <a:pPr lvl="1"/>
            <a:r>
              <a:rPr lang="en-GB" dirty="0" smtClean="0"/>
              <a:t>Staff survey results significantly lower than other sites for</a:t>
            </a:r>
          </a:p>
          <a:p>
            <a:pPr lvl="2"/>
            <a:r>
              <a:rPr lang="en-GB" dirty="0"/>
              <a:t>w</a:t>
            </a:r>
            <a:r>
              <a:rPr lang="en-GB" dirty="0" smtClean="0"/>
              <a:t>ork-life balance</a:t>
            </a:r>
          </a:p>
          <a:p>
            <a:pPr lvl="2"/>
            <a:r>
              <a:rPr lang="en-GB" dirty="0"/>
              <a:t>g</a:t>
            </a:r>
            <a:r>
              <a:rPr lang="en-GB" dirty="0" smtClean="0"/>
              <a:t>eneral well-being </a:t>
            </a:r>
          </a:p>
          <a:p>
            <a:r>
              <a:rPr lang="en-GB" dirty="0" smtClean="0"/>
              <a:t>Site B: staff felt WLB skewed to work</a:t>
            </a:r>
          </a:p>
          <a:p>
            <a:r>
              <a:rPr lang="en-GB" dirty="0" smtClean="0"/>
              <a:t>Site C: staff generally accepted trade-off between WLB &amp; pay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068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Staff rostering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Many approaches: manual or automated</a:t>
            </a:r>
          </a:p>
          <a:p>
            <a:r>
              <a:rPr lang="en-GB" dirty="0" smtClean="0"/>
              <a:t>Generally have an </a:t>
            </a:r>
            <a:r>
              <a:rPr lang="en-GB" b="1" dirty="0" smtClean="0">
                <a:solidFill>
                  <a:srgbClr val="FF0000"/>
                </a:solidFill>
              </a:rPr>
              <a:t>objective</a:t>
            </a:r>
            <a:r>
              <a:rPr lang="en-GB" dirty="0" smtClean="0"/>
              <a:t> e.g.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o minimise operating costs</a:t>
            </a:r>
          </a:p>
          <a:p>
            <a:r>
              <a:rPr lang="en-GB" dirty="0" smtClean="0"/>
              <a:t>There will be </a:t>
            </a:r>
            <a:r>
              <a:rPr lang="en-GB" b="1" dirty="0" smtClean="0">
                <a:solidFill>
                  <a:srgbClr val="FF0000"/>
                </a:solidFill>
              </a:rPr>
              <a:t>constraints</a:t>
            </a:r>
            <a:r>
              <a:rPr lang="en-GB" dirty="0" smtClean="0"/>
              <a:t> which can be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 smtClean="0">
                <a:solidFill>
                  <a:srgbClr val="FF0000"/>
                </a:solidFill>
              </a:rPr>
              <a:t>ard</a:t>
            </a:r>
            <a:r>
              <a:rPr lang="en-GB" dirty="0" smtClean="0"/>
              <a:t> (must be satisfied)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r </a:t>
            </a:r>
            <a:r>
              <a:rPr lang="en-GB" dirty="0" smtClean="0">
                <a:solidFill>
                  <a:srgbClr val="FF0000"/>
                </a:solidFill>
              </a:rPr>
              <a:t>soft</a:t>
            </a:r>
            <a:r>
              <a:rPr lang="en-GB" dirty="0" smtClean="0"/>
              <a:t> (desirable but not essential)</a:t>
            </a:r>
            <a:endParaRPr lang="en-GB" dirty="0"/>
          </a:p>
          <a:p>
            <a:pPr marL="57150" indent="0">
              <a:buNone/>
            </a:pPr>
            <a:r>
              <a:rPr lang="en-GB" dirty="0" smtClean="0"/>
              <a:t>Current rostering methods ignore staff well-being</a:t>
            </a:r>
          </a:p>
          <a:p>
            <a:pPr lvl="1"/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506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</a:t>
            </a:r>
            <a:r>
              <a:rPr lang="en-GB" dirty="0" smtClean="0"/>
              <a:t>ajor government department</a:t>
            </a:r>
            <a:br>
              <a:rPr lang="en-GB" dirty="0" smtClean="0"/>
            </a:br>
            <a:r>
              <a:rPr lang="en-GB" sz="3600" dirty="0" smtClean="0"/>
              <a:t>well-being measures at 3 sites</a:t>
            </a: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2347473"/>
              </p:ext>
            </p:extLst>
          </p:nvPr>
        </p:nvGraphicFramePr>
        <p:xfrm>
          <a:off x="1331640" y="1844822"/>
          <a:ext cx="6336706" cy="4248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3738"/>
                <a:gridCol w="1118242"/>
                <a:gridCol w="1118242"/>
                <a:gridCol w="1118242"/>
                <a:gridCol w="1118242"/>
              </a:tblGrid>
              <a:tr h="606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 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 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Site A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Site B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</a:rPr>
                        <a:t>Site C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WLB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57%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62%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72%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HSE guidelines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54%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63%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73%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Fatigue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average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23.9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13.8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7.5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max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53.5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43.6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20.3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Risk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average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1.07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0.89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0.87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max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1.31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1.24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1.06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09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Comparison </a:t>
            </a:r>
            <a:r>
              <a:rPr lang="en-GB" dirty="0" err="1" smtClean="0"/>
              <a:t>withWest</a:t>
            </a:r>
            <a:r>
              <a:rPr lang="en-GB" dirty="0" smtClean="0"/>
              <a:t> Yorkshire Police</a:t>
            </a:r>
            <a:br>
              <a:rPr lang="en-GB" dirty="0" smtClean="0"/>
            </a:br>
            <a:r>
              <a:rPr lang="en-GB" sz="3600" dirty="0" smtClean="0"/>
              <a:t>3 rosters compared</a:t>
            </a: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9930410"/>
              </p:ext>
            </p:extLst>
          </p:nvPr>
        </p:nvGraphicFramePr>
        <p:xfrm>
          <a:off x="1331640" y="1844822"/>
          <a:ext cx="6336706" cy="4248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3738"/>
                <a:gridCol w="1118242"/>
                <a:gridCol w="1118242"/>
                <a:gridCol w="1118242"/>
                <a:gridCol w="1118242"/>
              </a:tblGrid>
              <a:tr h="606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 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 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 smtClean="0">
                          <a:effectLst/>
                        </a:rPr>
                        <a:t>R 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en-GB" sz="2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lang="en-GB" sz="2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4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WLB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52%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66%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61%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HSE guidelines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67%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67%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67%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Fatigue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average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16.0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19.9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17.4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max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37.0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44.0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44.5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Risk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average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1.0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1.0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1.0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6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max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1.4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1.2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smtClean="0">
                          <a:effectLst/>
                        </a:rPr>
                        <a:t>1.3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53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96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Fatigue comparisons</a:t>
            </a:r>
            <a:endParaRPr lang="en-GB"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3297827"/>
              </p:ext>
            </p:extLst>
          </p:nvPr>
        </p:nvGraphicFramePr>
        <p:xfrm>
          <a:off x="457200" y="1268760"/>
          <a:ext cx="4978896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01873424"/>
              </p:ext>
            </p:extLst>
          </p:nvPr>
        </p:nvGraphicFramePr>
        <p:xfrm>
          <a:off x="2987825" y="3861048"/>
          <a:ext cx="564012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53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Outcomes of project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Clients accepted report; asked for software trial</a:t>
            </a:r>
          </a:p>
          <a:p>
            <a:r>
              <a:rPr lang="en-GB" dirty="0" smtClean="0"/>
              <a:t>Trial included some well-being measures</a:t>
            </a:r>
          </a:p>
          <a:p>
            <a:r>
              <a:rPr lang="en-GB" dirty="0" smtClean="0"/>
              <a:t>Results showed that </a:t>
            </a:r>
            <a:r>
              <a:rPr lang="en-GB" dirty="0" smtClean="0">
                <a:solidFill>
                  <a:srgbClr val="FF0000"/>
                </a:solidFill>
              </a:rPr>
              <a:t>efficiency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effectiveness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0000"/>
                </a:solidFill>
              </a:rPr>
              <a:t>staff well-being </a:t>
            </a:r>
            <a:r>
              <a:rPr lang="en-GB" dirty="0" smtClean="0"/>
              <a:t>could all be improved over current rosters</a:t>
            </a:r>
          </a:p>
          <a:p>
            <a:r>
              <a:rPr lang="en-GB" dirty="0" smtClean="0"/>
              <a:t>No previous attempts to incorporate well-being into rostering so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resentation at EURO 2015 and</a:t>
            </a:r>
          </a:p>
          <a:p>
            <a:pPr lvl="1"/>
            <a:r>
              <a:rPr lang="en-GB" dirty="0" smtClean="0"/>
              <a:t>paper submitted to JORS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652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Any questions?</a:t>
            </a:r>
            <a:endParaRPr lang="en-GB"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12479"/>
            <a:ext cx="2880320" cy="436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404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should we care about well-being?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</a:t>
            </a:r>
            <a:r>
              <a:rPr lang="en-GB" dirty="0" smtClean="0"/>
              <a:t>n ultimate/universal goal of human existence</a:t>
            </a:r>
          </a:p>
          <a:p>
            <a:r>
              <a:rPr lang="en-GB" dirty="0" smtClean="0"/>
              <a:t>People high in well-being:</a:t>
            </a:r>
          </a:p>
          <a:p>
            <a:pPr lvl="1"/>
            <a:r>
              <a:rPr lang="en-GB" dirty="0" smtClean="0"/>
              <a:t>function more effectively than people low in well-being</a:t>
            </a:r>
          </a:p>
          <a:p>
            <a:pPr lvl="1"/>
            <a:r>
              <a:rPr lang="en-GB" dirty="0" smtClean="0"/>
              <a:t>are likely to have more successful relationships</a:t>
            </a:r>
          </a:p>
          <a:p>
            <a:pPr lvl="1"/>
            <a:r>
              <a:rPr lang="en-GB" dirty="0" smtClean="0"/>
              <a:t>to be more productive at work</a:t>
            </a:r>
          </a:p>
          <a:p>
            <a:pPr lvl="1"/>
            <a:r>
              <a:rPr lang="en-GB" dirty="0" smtClean="0"/>
              <a:t>to have higher incomes </a:t>
            </a:r>
          </a:p>
          <a:p>
            <a:pPr lvl="1"/>
            <a:r>
              <a:rPr lang="en-GB" dirty="0" smtClean="0"/>
              <a:t>to have better physical and mental health</a:t>
            </a:r>
          </a:p>
          <a:p>
            <a:pPr lvl="1"/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682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Well-being: a history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Bhutan 1972</a:t>
            </a:r>
          </a:p>
          <a:p>
            <a:pPr lvl="1"/>
            <a:r>
              <a:rPr lang="en-GB" dirty="0" smtClean="0"/>
              <a:t>GNH</a:t>
            </a:r>
          </a:p>
          <a:p>
            <a:pPr lvl="1"/>
            <a:r>
              <a:rPr lang="en-GB" dirty="0" smtClean="0"/>
              <a:t>building an economy based on Buddhist spiritual values </a:t>
            </a:r>
          </a:p>
          <a:p>
            <a:pPr lvl="1"/>
            <a:r>
              <a:rPr lang="en-GB" dirty="0" smtClean="0"/>
              <a:t>not western material development represented by GNP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UN 2011</a:t>
            </a:r>
          </a:p>
          <a:p>
            <a:pPr lvl="1"/>
            <a:r>
              <a:rPr lang="en-GB" dirty="0" smtClean="0"/>
              <a:t>passed a resolution placing “happiness” on global development agenda</a:t>
            </a:r>
          </a:p>
          <a:p>
            <a:pPr lvl="1"/>
            <a:r>
              <a:rPr lang="en-GB" dirty="0" smtClean="0"/>
              <a:t>World Happiness Report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OECD 2011</a:t>
            </a:r>
          </a:p>
          <a:p>
            <a:pPr lvl="1"/>
            <a:r>
              <a:rPr lang="en-GB" dirty="0" smtClean="0"/>
              <a:t>Better life initiative</a:t>
            </a:r>
          </a:p>
          <a:p>
            <a:pPr lvl="1"/>
            <a:r>
              <a:rPr lang="en-GB" dirty="0" smtClean="0">
                <a:hlinkClick r:id="rId3"/>
              </a:rPr>
              <a:t>http://www.oecdbetterlifeindex.org/#/11111111111</a:t>
            </a:r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UK Coalition government 2010</a:t>
            </a:r>
          </a:p>
          <a:p>
            <a:pPr lvl="1"/>
            <a:r>
              <a:rPr lang="en-GB" dirty="0" smtClean="0"/>
              <a:t>Measuring National Well-being programme</a:t>
            </a:r>
          </a:p>
          <a:p>
            <a:pPr lvl="1"/>
            <a:r>
              <a:rPr lang="en-GB" dirty="0"/>
              <a:t>l</a:t>
            </a:r>
            <a:r>
              <a:rPr lang="en-GB" dirty="0" smtClean="0"/>
              <a:t>ed by ONS</a:t>
            </a:r>
          </a:p>
          <a:p>
            <a:pPr lvl="1"/>
            <a:r>
              <a:rPr lang="en-GB" dirty="0" smtClean="0"/>
              <a:t>Even HMT (Green Book) interested</a:t>
            </a:r>
          </a:p>
          <a:p>
            <a:pPr lvl="1"/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457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OECD Better Life Index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726" y="1484784"/>
            <a:ext cx="9164146" cy="4316595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465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measure well-being?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Office of National Statistics (ONS) uses:</a:t>
            </a:r>
          </a:p>
          <a:p>
            <a:r>
              <a:rPr lang="en-GB" dirty="0" smtClean="0"/>
              <a:t>Objective measures</a:t>
            </a:r>
          </a:p>
          <a:p>
            <a:pPr lvl="1"/>
            <a:r>
              <a:rPr lang="en-GB" dirty="0" smtClean="0"/>
              <a:t>focus on satisfaction of basic human needs/rights </a:t>
            </a:r>
          </a:p>
          <a:p>
            <a:pPr lvl="1"/>
            <a:r>
              <a:rPr lang="en-GB" dirty="0" smtClean="0"/>
              <a:t>well-being is increased if preferences</a:t>
            </a:r>
            <a:r>
              <a:rPr lang="en-GB" dirty="0"/>
              <a:t> </a:t>
            </a:r>
            <a:r>
              <a:rPr lang="en-GB" dirty="0" smtClean="0"/>
              <a:t>are satisfied</a:t>
            </a:r>
          </a:p>
          <a:p>
            <a:pPr lvl="1"/>
            <a:r>
              <a:rPr lang="en-GB" dirty="0" smtClean="0"/>
              <a:t>GDP often used as a proxy </a:t>
            </a:r>
          </a:p>
          <a:p>
            <a:pPr lvl="2"/>
            <a:r>
              <a:rPr lang="en-GB" dirty="0" smtClean="0"/>
              <a:t>increased income can bring about increased choice</a:t>
            </a:r>
          </a:p>
          <a:p>
            <a:r>
              <a:rPr lang="en-GB" dirty="0" smtClean="0"/>
              <a:t>Subjective measures</a:t>
            </a:r>
          </a:p>
          <a:p>
            <a:pPr lvl="1"/>
            <a:r>
              <a:rPr lang="en-GB" dirty="0" smtClean="0"/>
              <a:t>cognitive evaluations of one’s life </a:t>
            </a:r>
          </a:p>
          <a:p>
            <a:pPr lvl="2"/>
            <a:r>
              <a:rPr lang="en-GB" dirty="0" smtClean="0"/>
              <a:t>happiness, satisfaction</a:t>
            </a:r>
          </a:p>
          <a:p>
            <a:pPr lvl="2"/>
            <a:r>
              <a:rPr lang="en-GB" dirty="0" smtClean="0"/>
              <a:t>positive emotions e.g. joy and pride</a:t>
            </a:r>
          </a:p>
          <a:p>
            <a:pPr lvl="2"/>
            <a:r>
              <a:rPr lang="en-GB" dirty="0" smtClean="0"/>
              <a:t>negative emotions </a:t>
            </a:r>
            <a:r>
              <a:rPr lang="en-GB" dirty="0" err="1" smtClean="0"/>
              <a:t>e.g</a:t>
            </a:r>
            <a:r>
              <a:rPr lang="en-GB" dirty="0" smtClean="0"/>
              <a:t> pain and worry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85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ONS measures of subjective well-being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On a 0 (not at all)  to 10 (completely) scale:</a:t>
            </a:r>
          </a:p>
          <a:p>
            <a:r>
              <a:rPr lang="en-GB" dirty="0" smtClean="0"/>
              <a:t>Overall, how satisfied are you with your life nowadays? </a:t>
            </a:r>
          </a:p>
          <a:p>
            <a:r>
              <a:rPr lang="en-GB" dirty="0" smtClean="0"/>
              <a:t>Overall, to what extent do you feel the things you do in your life are worthwhile? </a:t>
            </a:r>
          </a:p>
          <a:p>
            <a:r>
              <a:rPr lang="en-GB" dirty="0" smtClean="0"/>
              <a:t>Overall, how happy did you feel yesterday? </a:t>
            </a:r>
          </a:p>
          <a:p>
            <a:r>
              <a:rPr lang="en-GB" dirty="0" smtClean="0"/>
              <a:t>Overall, how anxious did you feel yesterday?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879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ONS national well-being March 2015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150" y="1268760"/>
            <a:ext cx="7828585" cy="5256583"/>
          </a:xfrm>
        </p:spPr>
      </p:pic>
    </p:spTree>
    <p:extLst>
      <p:ext uri="{BB962C8B-B14F-4D97-AF65-F5344CB8AC3E}">
        <p14:creationId xmlns:p14="http://schemas.microsoft.com/office/powerpoint/2010/main" xmlns="" val="12008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Well-being and work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i="1" dirty="0" smtClean="0"/>
              <a:t>“People who achieve good standards of well-being at work are likely to be more creative, more loyal, more productive, and provide better customer satisfaction than individuals with poor standards of well-being at work” </a:t>
            </a:r>
            <a:r>
              <a:rPr lang="en-GB" dirty="0" smtClean="0"/>
              <a:t>NEF</a:t>
            </a:r>
          </a:p>
          <a:p>
            <a:r>
              <a:rPr lang="en-GB" dirty="0" smtClean="0"/>
              <a:t>The annual Civil Service people survey includes subjective wellbeing Qs</a:t>
            </a:r>
          </a:p>
          <a:p>
            <a:r>
              <a:rPr lang="en-GB" dirty="0" smtClean="0"/>
              <a:t>DWP survey (2011) of 2,000 staff across all industry sectors showed:</a:t>
            </a:r>
          </a:p>
          <a:p>
            <a:pPr lvl="1"/>
            <a:r>
              <a:rPr lang="en-GB" sz="2900" dirty="0"/>
              <a:t>a</a:t>
            </a:r>
            <a:r>
              <a:rPr lang="en-GB" sz="2900" dirty="0" smtClean="0"/>
              <a:t>ssociation between high employee engagement &amp; high employee retention/low sickness absence </a:t>
            </a:r>
          </a:p>
          <a:p>
            <a:pPr lvl="1"/>
            <a:r>
              <a:rPr lang="en-GB" sz="2900" dirty="0" smtClean="0"/>
              <a:t>low levels of sickness absence associated with:</a:t>
            </a:r>
          </a:p>
          <a:p>
            <a:pPr lvl="2"/>
            <a:r>
              <a:rPr lang="en-GB" sz="2500" dirty="0" smtClean="0"/>
              <a:t> higher than average well-being</a:t>
            </a:r>
          </a:p>
          <a:p>
            <a:pPr lvl="2"/>
            <a:r>
              <a:rPr lang="en-GB" sz="2500" dirty="0" smtClean="0"/>
              <a:t>a positive view on personal work-life balance </a:t>
            </a:r>
          </a:p>
          <a:p>
            <a:pPr lvl="2"/>
            <a:r>
              <a:rPr lang="en-GB" sz="2500" dirty="0" smtClean="0"/>
              <a:t>higher than average employee engagement. </a:t>
            </a:r>
          </a:p>
          <a:p>
            <a:pPr lvl="1"/>
            <a:r>
              <a:rPr lang="en-GB" sz="2900" dirty="0" smtClean="0"/>
              <a:t>higher than average retention associated with:</a:t>
            </a:r>
          </a:p>
          <a:p>
            <a:pPr lvl="2"/>
            <a:r>
              <a:rPr lang="en-GB" sz="2500" dirty="0" smtClean="0"/>
              <a:t> positive views about work life balance </a:t>
            </a:r>
          </a:p>
          <a:p>
            <a:pPr lvl="2"/>
            <a:r>
              <a:rPr lang="en-GB" sz="2500" dirty="0" smtClean="0"/>
              <a:t>high scores on the employee engagement index.</a:t>
            </a:r>
          </a:p>
          <a:p>
            <a:pPr lvl="1"/>
            <a:r>
              <a:rPr lang="en-GB" sz="2900" dirty="0" smtClean="0"/>
              <a:t>defined an ‘optimal’ employee experience as </a:t>
            </a:r>
            <a:r>
              <a:rPr lang="en-GB" sz="2900" dirty="0"/>
              <a:t>a</a:t>
            </a:r>
            <a:r>
              <a:rPr lang="en-GB" sz="2900" dirty="0" smtClean="0"/>
              <a:t> combination of:</a:t>
            </a:r>
          </a:p>
          <a:p>
            <a:pPr lvl="2"/>
            <a:r>
              <a:rPr lang="en-GB" sz="2500" dirty="0" smtClean="0">
                <a:solidFill>
                  <a:srgbClr val="FF0000"/>
                </a:solidFill>
              </a:rPr>
              <a:t>high well-being</a:t>
            </a:r>
          </a:p>
          <a:p>
            <a:pPr lvl="2"/>
            <a:r>
              <a:rPr lang="en-GB" sz="2500" dirty="0" smtClean="0">
                <a:solidFill>
                  <a:srgbClr val="FF0000"/>
                </a:solidFill>
              </a:rPr>
              <a:t>high employee engagement </a:t>
            </a:r>
          </a:p>
          <a:p>
            <a:pPr lvl="2"/>
            <a:r>
              <a:rPr lang="en-GB" sz="2500" dirty="0" smtClean="0">
                <a:solidFill>
                  <a:srgbClr val="FF0000"/>
                </a:solidFill>
              </a:rPr>
              <a:t>higher than average retention and </a:t>
            </a:r>
          </a:p>
          <a:p>
            <a:pPr lvl="2"/>
            <a:r>
              <a:rPr lang="en-GB" sz="2500" dirty="0" smtClean="0">
                <a:solidFill>
                  <a:srgbClr val="FF0000"/>
                </a:solidFill>
              </a:rPr>
              <a:t>low sickness absence</a:t>
            </a:r>
          </a:p>
          <a:p>
            <a:pPr lvl="1"/>
            <a:endParaRPr lang="en-GB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491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08" y="6306036"/>
            <a:ext cx="257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0669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1577</Words>
  <Application>Microsoft Office PowerPoint</Application>
  <PresentationFormat>On-screen Show (4:3)</PresentationFormat>
  <Paragraphs>372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Taking account of staff well-being in rostering shift workers</vt:lpstr>
      <vt:lpstr>Staff rostering</vt:lpstr>
      <vt:lpstr>Why should we care about well-being?</vt:lpstr>
      <vt:lpstr>Well-being: a history</vt:lpstr>
      <vt:lpstr>OECD Better Life Index</vt:lpstr>
      <vt:lpstr>How to measure well-being?</vt:lpstr>
      <vt:lpstr>ONS measures of subjective well-being</vt:lpstr>
      <vt:lpstr>ONS national well-being March 2015</vt:lpstr>
      <vt:lpstr>Well-being and work</vt:lpstr>
      <vt:lpstr>Well-being and shift work</vt:lpstr>
      <vt:lpstr>Problems associated with shift work</vt:lpstr>
      <vt:lpstr>HSE recommendations for comparing old/new shift patterns</vt:lpstr>
      <vt:lpstr>Rostering:  aims of well-being measures</vt:lpstr>
      <vt:lpstr>What measures can be used? </vt:lpstr>
      <vt:lpstr>Slide 15</vt:lpstr>
      <vt:lpstr>Slide 16</vt:lpstr>
      <vt:lpstr>Slide 17</vt:lpstr>
      <vt:lpstr>HSE guidelines </vt:lpstr>
      <vt:lpstr>Project for a major government department </vt:lpstr>
      <vt:lpstr>Major government department well-being measures at 3 sites</vt:lpstr>
      <vt:lpstr>Comparison withWest Yorkshire Police 3 rosters compared</vt:lpstr>
      <vt:lpstr>Fatigue comparisons</vt:lpstr>
      <vt:lpstr>Outcomes of project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Well-being</dc:title>
  <dc:creator>Jane</dc:creator>
  <cp:lastModifiedBy>S Merchant</cp:lastModifiedBy>
  <cp:revision>100</cp:revision>
  <dcterms:created xsi:type="dcterms:W3CDTF">2015-06-06T10:09:35Z</dcterms:created>
  <dcterms:modified xsi:type="dcterms:W3CDTF">2015-11-13T15:46:29Z</dcterms:modified>
</cp:coreProperties>
</file>