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2" autoAdjust="0"/>
    <p:restoredTop sz="80181" autoAdjust="0"/>
  </p:normalViewPr>
  <p:slideViewPr>
    <p:cSldViewPr>
      <p:cViewPr varScale="1">
        <p:scale>
          <a:sx n="70" d="100"/>
          <a:sy n="70" d="100"/>
        </p:scale>
        <p:origin x="21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6DE85-8948-4EE3-A5DF-151ADFB42A6B}" type="datetimeFigureOut">
              <a:rPr lang="en-US" smtClean="0"/>
              <a:pPr/>
              <a:t>5/1/2019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32674-18AC-4285-99BF-CD36180C8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4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7EA65-AFBF-4845-B2CE-657AF70880A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61BA3-2926-46EA-B232-AD5382713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AF55-C698-412E-9697-B1BF3722C9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7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200" dirty="0" smtClean="0"/>
              <a:t>New strategy has been devised collaboratively with staff and is owned by all levels of the organisation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2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200" dirty="0" smtClean="0"/>
              <a:t>Outside of the strategy the organisation has put into place new communication structures.</a:t>
            </a:r>
          </a:p>
          <a:p>
            <a:endParaRPr lang="en-GB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smtClean="0"/>
              <a:t>became apparent from that the CIC had a weak culture of communication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61BA3-2926-46EA-B232-AD53827136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1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defau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4" y="1857364"/>
            <a:ext cx="8001053" cy="714380"/>
          </a:xfrm>
        </p:spPr>
        <p:txBody>
          <a:bodyPr>
            <a:normAutofit/>
          </a:bodyPr>
          <a:lstStyle>
            <a:lvl1pPr>
              <a:defRPr sz="40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571475" y="4857760"/>
            <a:ext cx="6858046" cy="285752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571475" y="4572011"/>
            <a:ext cx="6858046" cy="285751"/>
          </a:xfrm>
        </p:spPr>
        <p:txBody>
          <a:bodyPr>
            <a:normAutofit/>
          </a:bodyPr>
          <a:lstStyle>
            <a:lvl1pPr>
              <a:defRPr sz="1600" b="1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name</a:t>
            </a:r>
            <a:endParaRPr lang="en-GB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71475" y="2643183"/>
            <a:ext cx="8001053" cy="1857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subtitle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Graph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71472" y="500042"/>
            <a:ext cx="8001056" cy="571496"/>
          </a:xfrm>
        </p:spPr>
        <p:txBody>
          <a:bodyPr>
            <a:noAutofit/>
          </a:bodyPr>
          <a:lstStyle>
            <a:lvl1pPr>
              <a:defRPr sz="36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graph title</a:t>
            </a:r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4" hasCustomPrompt="1"/>
          </p:nvPr>
        </p:nvSpPr>
        <p:spPr>
          <a:xfrm>
            <a:off x="571501" y="1285860"/>
            <a:ext cx="5429251" cy="428626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insert graph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357939" y="2714620"/>
            <a:ext cx="2214589" cy="1928822"/>
          </a:xfrm>
        </p:spPr>
        <p:txBody>
          <a:bodyPr>
            <a:normAutofit/>
          </a:bodyPr>
          <a:lstStyle>
            <a:lvl1pPr>
              <a:defRPr sz="18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d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3" y="500028"/>
            <a:ext cx="8001056" cy="642956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71473" y="1214422"/>
            <a:ext cx="8001056" cy="4357718"/>
          </a:xfrm>
        </p:spPr>
        <p:txBody>
          <a:bodyPr>
            <a:normAutofit/>
          </a:bodyPr>
          <a:lstStyle>
            <a:lvl1pPr>
              <a:defRPr sz="16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857620" y="6072206"/>
            <a:ext cx="1428760" cy="285751"/>
          </a:xfrm>
        </p:spPr>
        <p:txBody>
          <a:bodyPr>
            <a:noAutofit/>
          </a:bodyPr>
          <a:lstStyle>
            <a:lvl1pPr algn="ctr">
              <a:defRPr sz="14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62342C00-8580-41CD-A0C9-23AF9A038DDE}" type="slidenum">
              <a:rPr lang="en-GB" smtClean="0"/>
              <a:pPr lvl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00034" y="2928934"/>
            <a:ext cx="8072493" cy="714380"/>
          </a:xfrm>
        </p:spPr>
        <p:txBody>
          <a:bodyPr>
            <a:normAutofit/>
          </a:bodyPr>
          <a:lstStyle>
            <a:lvl1pPr>
              <a:defRPr sz="40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500033" y="5286388"/>
            <a:ext cx="6929487" cy="285752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GB" dirty="0"/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500035" y="5000637"/>
            <a:ext cx="6929486" cy="285751"/>
          </a:xfrm>
        </p:spPr>
        <p:txBody>
          <a:bodyPr>
            <a:normAutofit/>
          </a:bodyPr>
          <a:lstStyle>
            <a:lvl1pPr>
              <a:defRPr sz="1600" b="1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name</a:t>
            </a:r>
            <a:endParaRPr lang="en-GB" dirty="0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00034" y="3714752"/>
            <a:ext cx="8072493" cy="12858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subtitle</a:t>
            </a:r>
            <a:endParaRPr lang="en-GB" dirty="0"/>
          </a:p>
        </p:txBody>
      </p:sp>
      <p:pic>
        <p:nvPicPr>
          <p:cNvPr id="2" name="Picture 2" descr="P:\1. Philanthropy and Product &amp; Marketing\1. Product &amp; Marketing\Marketing\Design\CAF_PP_Images_231213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357166"/>
            <a:ext cx="9144032" cy="2322880"/>
          </a:xfrm>
          <a:prstGeom prst="rect">
            <a:avLst/>
          </a:prstGeom>
          <a:noFill/>
        </p:spPr>
      </p:pic>
      <p:sp>
        <p:nvSpPr>
          <p:cNvPr id="10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00034" y="3000372"/>
            <a:ext cx="8072493" cy="714380"/>
          </a:xfrm>
        </p:spPr>
        <p:txBody>
          <a:bodyPr>
            <a:normAutofit/>
          </a:bodyPr>
          <a:lstStyle>
            <a:lvl1pPr>
              <a:defRPr sz="40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0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500033" y="5286388"/>
            <a:ext cx="6929487" cy="285752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GB" dirty="0"/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500035" y="5000637"/>
            <a:ext cx="6929486" cy="285751"/>
          </a:xfrm>
        </p:spPr>
        <p:txBody>
          <a:bodyPr>
            <a:normAutofit/>
          </a:bodyPr>
          <a:lstStyle>
            <a:lvl1pPr>
              <a:defRPr sz="1600" b="1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name</a:t>
            </a:r>
            <a:endParaRPr lang="en-GB" dirty="0"/>
          </a:p>
        </p:txBody>
      </p:sp>
      <p:sp>
        <p:nvSpPr>
          <p:cNvPr id="12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00034" y="3714752"/>
            <a:ext cx="8072493" cy="12858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subtitle</a:t>
            </a:r>
            <a:endParaRPr lang="en-GB" dirty="0"/>
          </a:p>
        </p:txBody>
      </p:sp>
      <p:pic>
        <p:nvPicPr>
          <p:cNvPr id="3074" name="Picture 2" descr="P:\1. Philanthropy and Product &amp; Marketing\1. Product &amp; Marketing\Marketing\Design\CAF_PP_Images_231213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32" cy="2322880"/>
          </a:xfrm>
          <a:prstGeom prst="rect">
            <a:avLst/>
          </a:prstGeom>
          <a:noFill/>
        </p:spPr>
      </p:pic>
      <p:sp>
        <p:nvSpPr>
          <p:cNvPr id="15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00034" y="3000372"/>
            <a:ext cx="8072493" cy="714380"/>
          </a:xfrm>
        </p:spPr>
        <p:txBody>
          <a:bodyPr>
            <a:normAutofit/>
          </a:bodyPr>
          <a:lstStyle>
            <a:lvl1pPr>
              <a:defRPr sz="40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500033" y="5286388"/>
            <a:ext cx="6929487" cy="285752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GB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500035" y="5000637"/>
            <a:ext cx="6929486" cy="285751"/>
          </a:xfrm>
        </p:spPr>
        <p:txBody>
          <a:bodyPr>
            <a:normAutofit/>
          </a:bodyPr>
          <a:lstStyle>
            <a:lvl1pPr>
              <a:defRPr sz="1600" b="1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name</a:t>
            </a:r>
            <a:endParaRPr lang="en-GB" dirty="0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00034" y="3714752"/>
            <a:ext cx="8072493" cy="12858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subtitle</a:t>
            </a:r>
            <a:endParaRPr lang="en-GB" dirty="0"/>
          </a:p>
        </p:txBody>
      </p:sp>
      <p:pic>
        <p:nvPicPr>
          <p:cNvPr id="4098" name="Picture 2" descr="P:\1. Philanthropy and Product &amp; Marketing\1. Product &amp; Marketing\Marketing\Design\CAF_PP_Images_231213-0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32" cy="2322880"/>
          </a:xfrm>
          <a:prstGeom prst="rect">
            <a:avLst/>
          </a:prstGeom>
          <a:noFill/>
        </p:spPr>
      </p:pic>
      <p:sp>
        <p:nvSpPr>
          <p:cNvPr id="14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00034" y="3000372"/>
            <a:ext cx="8072493" cy="714380"/>
          </a:xfrm>
        </p:spPr>
        <p:txBody>
          <a:bodyPr>
            <a:normAutofit/>
          </a:bodyPr>
          <a:lstStyle>
            <a:lvl1pPr>
              <a:defRPr sz="40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500033" y="5286388"/>
            <a:ext cx="6929487" cy="285752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GB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500035" y="5000637"/>
            <a:ext cx="6929486" cy="285751"/>
          </a:xfrm>
        </p:spPr>
        <p:txBody>
          <a:bodyPr>
            <a:normAutofit/>
          </a:bodyPr>
          <a:lstStyle>
            <a:lvl1pPr>
              <a:defRPr sz="1600" b="1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name</a:t>
            </a:r>
            <a:endParaRPr lang="en-GB" dirty="0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500034" y="3714752"/>
            <a:ext cx="8072493" cy="12858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subtitle</a:t>
            </a:r>
            <a:endParaRPr lang="en-GB" dirty="0"/>
          </a:p>
        </p:txBody>
      </p:sp>
      <p:pic>
        <p:nvPicPr>
          <p:cNvPr id="2050" name="Picture 2" descr="P:\1. Philanthropy and Product &amp; Marketing\1. Product &amp; Marketing\Marketing\Design\CAF_PP_Images_231213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" y="214290"/>
            <a:ext cx="9142272" cy="2322432"/>
          </a:xfrm>
          <a:prstGeom prst="rect">
            <a:avLst/>
          </a:prstGeom>
          <a:noFill/>
        </p:spPr>
      </p:pic>
      <p:sp>
        <p:nvSpPr>
          <p:cNvPr id="14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loph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2" y="1571612"/>
            <a:ext cx="8001056" cy="4000503"/>
          </a:xfrm>
        </p:spPr>
        <p:txBody>
          <a:bodyPr>
            <a:normAutofit/>
          </a:bodyPr>
          <a:lstStyle>
            <a:lvl1pPr>
              <a:defRPr sz="16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71473" y="500028"/>
            <a:ext cx="8001056" cy="642956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Agenda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71474" y="500047"/>
            <a:ext cx="8001054" cy="714375"/>
          </a:xfrm>
        </p:spPr>
        <p:txBody>
          <a:bodyPr>
            <a:normAutofit/>
          </a:bodyPr>
          <a:lstStyle>
            <a:lvl1pPr>
              <a:defRPr sz="36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Agenda/Content title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472" y="1571611"/>
            <a:ext cx="8001056" cy="4000529"/>
          </a:xfrm>
        </p:spPr>
        <p:txBody>
          <a:bodyPr>
            <a:normAutofit/>
          </a:bodyPr>
          <a:lstStyle>
            <a:lvl1pPr>
              <a:buClr>
                <a:srgbClr val="EA5528"/>
              </a:buClr>
              <a:buFont typeface="Wingdings" pitchFamily="2" charset="2"/>
              <a:buChar char="§"/>
              <a:defRPr sz="1600" b="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bullet points</a:t>
            </a:r>
            <a:endParaRPr lang="en-GB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ex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2" y="500042"/>
            <a:ext cx="8001055" cy="714380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472" y="2000240"/>
            <a:ext cx="2571768" cy="2714644"/>
          </a:xfrm>
        </p:spPr>
        <p:txBody>
          <a:bodyPr>
            <a:normAutofit/>
          </a:bodyPr>
          <a:lstStyle>
            <a:lvl1pPr algn="l">
              <a:defRPr sz="1800" b="1" i="0" baseline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insert</a:t>
            </a:r>
            <a:r>
              <a:rPr lang="en-GB" dirty="0" smtClean="0"/>
              <a:t> pull out quotes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857622" y="1571612"/>
            <a:ext cx="4714906" cy="4000528"/>
          </a:xfrm>
        </p:spPr>
        <p:txBody>
          <a:bodyPr>
            <a:normAutofit/>
          </a:bodyPr>
          <a:lstStyle>
            <a:lvl1pPr>
              <a:defRPr sz="1600" i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ex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3" y="500028"/>
            <a:ext cx="8001056" cy="642956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EA55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57753" y="1571611"/>
            <a:ext cx="3714775" cy="4000529"/>
          </a:xfrm>
        </p:spPr>
        <p:txBody>
          <a:bodyPr>
            <a:normAutofit/>
          </a:bodyPr>
          <a:lstStyle>
            <a:lvl1pPr>
              <a:defRPr sz="16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71472" y="1571612"/>
            <a:ext cx="3714775" cy="4000528"/>
          </a:xfrm>
        </p:spPr>
        <p:txBody>
          <a:bodyPr>
            <a:normAutofit/>
          </a:bodyPr>
          <a:lstStyle>
            <a:lvl1pPr>
              <a:defRPr sz="16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71500" y="6072208"/>
            <a:ext cx="4714875" cy="285750"/>
          </a:xfrm>
        </p:spPr>
        <p:txBody>
          <a:bodyPr>
            <a:normAutofit/>
          </a:bodyPr>
          <a:lstStyle>
            <a:lvl1pPr>
              <a:defRPr sz="900" i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900" i="0" dirty="0" smtClean="0">
                <a:latin typeface="Arial" pitchFamily="34" charset="0"/>
                <a:cs typeface="Arial" pitchFamily="34" charset="0"/>
              </a:rPr>
              <a:t>Click here to enter legal text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A4_CAF_logo_RGB_60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15142" y="6072208"/>
            <a:ext cx="2154239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571474" y="1857364"/>
            <a:ext cx="800105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71475" y="2643182"/>
            <a:ext cx="8001053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0" r:id="rId4"/>
    <p:sldLayoutId id="2147483659" r:id="rId5"/>
    <p:sldLayoutId id="2147483650" r:id="rId6"/>
    <p:sldLayoutId id="2147483651" r:id="rId7"/>
    <p:sldLayoutId id="2147483655" r:id="rId8"/>
    <p:sldLayoutId id="2147483656" r:id="rId9"/>
    <p:sldLayoutId id="2147483652" r:id="rId10"/>
    <p:sldLayoutId id="21474836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EA552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i="1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620688"/>
            <a:ext cx="6408712" cy="1368152"/>
          </a:xfrm>
          <a:solidFill>
            <a:schemeClr val="bg1">
              <a:alpha val="66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en-GB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Supporting the development of </a:t>
            </a:r>
          </a:p>
          <a:p>
            <a:r>
              <a:rPr lang="en-GB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strategy with </a:t>
            </a:r>
            <a:r>
              <a:rPr lang="en-GB" dirty="0" smtClean="0">
                <a:solidFill>
                  <a:srgbClr val="D24508"/>
                </a:solidFill>
                <a:latin typeface="Bebas Neue Bold" pitchFamily="34" charset="0"/>
                <a:cs typeface="+mn-cs"/>
              </a:rPr>
              <a:t>operational research  </a:t>
            </a:r>
            <a:endParaRPr lang="en-GB" dirty="0">
              <a:solidFill>
                <a:srgbClr val="D24508"/>
              </a:solidFill>
              <a:latin typeface="Bebas Neue Bold" pitchFamily="34" charset="0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23528" y="5733256"/>
            <a:ext cx="4608512" cy="792088"/>
          </a:xfrm>
          <a:solidFill>
            <a:schemeClr val="bg1">
              <a:alpha val="81000"/>
            </a:schemeClr>
          </a:solidFill>
        </p:spPr>
        <p:txBody>
          <a:bodyPr>
            <a:normAutofit/>
          </a:bodyPr>
          <a:lstStyle/>
          <a:p>
            <a:r>
              <a:rPr lang="en-GB" sz="1600" dirty="0" smtClean="0"/>
              <a:t>James Moon </a:t>
            </a:r>
          </a:p>
          <a:p>
            <a:r>
              <a:rPr lang="en-GB" sz="1600" dirty="0" smtClean="0"/>
              <a:t>Lead Advisory Manager, Philanthropy Division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1115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387370" y="311746"/>
            <a:ext cx="8001054" cy="714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i="0" kern="1200" baseline="0">
                <a:solidFill>
                  <a:srgbClr val="EA552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700" dirty="0" smtClean="0">
                <a:solidFill>
                  <a:srgbClr val="D24508"/>
                </a:solidFill>
                <a:latin typeface="Bebas Neue Bold" pitchFamily="34" charset="0"/>
                <a:cs typeface="+mn-cs"/>
              </a:rPr>
              <a:t>Charity advisory at </a:t>
            </a:r>
            <a:r>
              <a:rPr lang="en-GB" sz="3700" dirty="0" err="1" smtClean="0">
                <a:solidFill>
                  <a:srgbClr val="D24508"/>
                </a:solidFill>
                <a:latin typeface="Bebas Neue Bold" pitchFamily="34" charset="0"/>
                <a:cs typeface="+mn-cs"/>
              </a:rPr>
              <a:t>caf</a:t>
            </a:r>
            <a:endParaRPr lang="en-GB" sz="3700" dirty="0">
              <a:solidFill>
                <a:srgbClr val="D24508"/>
              </a:solidFill>
              <a:latin typeface="Bebas Neue Bold" pitchFamily="34" charset="0"/>
              <a:cs typeface="+mn-cs"/>
            </a:endParaRPr>
          </a:p>
        </p:txBody>
      </p:sp>
      <p:pic>
        <p:nvPicPr>
          <p:cNvPr id="1025" name="Picture 1" descr="https://www.cafonline.org/images/default-source/icons/_gt2016_companies-feature-icon-80x80px.png?sfvrsn=30ddd440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42" y="193064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97978" y="-1141262"/>
            <a:ext cx="65" cy="4744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4122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1" i="0" u="none" strike="noStrike" cap="none" normalizeH="0" baseline="0" dirty="0" smtClean="0">
              <a:ln>
                <a:noFill/>
              </a:ln>
              <a:solidFill>
                <a:srgbClr val="D24508"/>
              </a:solidFill>
              <a:effectLst/>
              <a:latin typeface="Open Sans" pitchFamily="34" charset="0"/>
              <a:cs typeface="Open Sans" pitchFamily="34" charset="0"/>
            </a:endParaRPr>
          </a:p>
        </p:txBody>
      </p:sp>
      <p:pic>
        <p:nvPicPr>
          <p:cNvPr id="1027" name="Picture 3" descr="https://www.cafonline.org/images/default-source/icons/diversify.png?sfvrsn=bd4adc40_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86" y="1835398"/>
            <a:ext cx="952500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cafonline.org/images/default-source/icons/relationship-mgrad17dd334cae616587efff3400698116.png?sfvrsn=35b8bc40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038" y="183539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75856" y="2915518"/>
            <a:ext cx="23042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Diversifying your </a:t>
            </a:r>
            <a:r>
              <a:rPr lang="en-US" altLang="en-US" b="1" dirty="0" smtClean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income</a:t>
            </a:r>
          </a:p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We can help you draw up a plan to strengthen cash flow, decide which untapped sources of funding offer the best potential and support you in developing a fundraising strategy to capitalise on these opportunities.</a:t>
            </a:r>
            <a:endParaRPr lang="en-US" altLang="en-US" sz="600" dirty="0">
              <a:latin typeface="Arial" pitchFamily="34" charset="0"/>
              <a:cs typeface="Arial" pitchFamily="34" charset="0"/>
            </a:endParaRPr>
          </a:p>
          <a:p>
            <a:pPr lvl="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8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altLang="en-US" sz="2800" dirty="0">
                <a:latin typeface="Arial" pitchFamily="34" charset="0"/>
                <a:cs typeface="Arial" pitchFamily="34" charset="0"/>
              </a:rPr>
              <a:t>               </a:t>
            </a:r>
            <a:endParaRPr lang="en-US" altLang="en-US" sz="2400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1520" y="2937803"/>
            <a:ext cx="233694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Board </a:t>
            </a:r>
            <a:r>
              <a:rPr lang="en-US" altLang="en-US" b="1" dirty="0" smtClean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Development</a:t>
            </a:r>
          </a:p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We can advise you on structuring and recruiting your board, make sure you're working together as a team, and review how well your organisation's governance meets its obligations.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150" y="2937803"/>
            <a:ext cx="224462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Strategic </a:t>
            </a:r>
            <a:r>
              <a:rPr lang="en-US" altLang="en-US" b="1" dirty="0" smtClean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planning</a:t>
            </a: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We can help transform your ideas into strategies that will produce results over the long-term. We'll work with you to identify your options, deliver the agreed course of action and articulate the impact.</a:t>
            </a:r>
            <a:endParaRPr lang="en-US" altLang="en-US" sz="600" dirty="0">
              <a:latin typeface="Arial" pitchFamily="34" charset="0"/>
              <a:cs typeface="Arial" pitchFamily="34" charset="0"/>
            </a:endParaRPr>
          </a:p>
          <a:p>
            <a:pPr lvl="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66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altLang="en-US" sz="2000" dirty="0">
                <a:latin typeface="Arial" pitchFamily="34" charset="0"/>
                <a:cs typeface="Arial" pitchFamily="34" charset="0"/>
              </a:rPr>
              <a:t>               </a:t>
            </a: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2010866" y="1547366"/>
            <a:ext cx="185581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5035202" y="1484784"/>
            <a:ext cx="185581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10800000">
            <a:off x="4979590" y="2483471"/>
            <a:ext cx="185581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10800000">
            <a:off x="1938859" y="2483469"/>
            <a:ext cx="185581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63896" y="260648"/>
            <a:ext cx="8001056" cy="642956"/>
          </a:xfrm>
        </p:spPr>
        <p:txBody>
          <a:bodyPr>
            <a:noAutofit/>
          </a:bodyPr>
          <a:lstStyle/>
          <a:p>
            <a:pPr algn="ctr"/>
            <a:r>
              <a:rPr lang="en-GB" sz="3700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Examples of Operational Research </a:t>
            </a:r>
          </a:p>
          <a:p>
            <a:pPr algn="ctr"/>
            <a:r>
              <a:rPr lang="en-GB" sz="3700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CAF has </a:t>
            </a:r>
            <a:r>
              <a:rPr lang="en-GB" sz="3700" dirty="0" smtClean="0">
                <a:solidFill>
                  <a:srgbClr val="D24508"/>
                </a:solidFill>
                <a:latin typeface="Bebas Neue Bold" pitchFamily="34" charset="0"/>
                <a:cs typeface="+mn-cs"/>
              </a:rPr>
              <a:t>used in our advisory</a:t>
            </a:r>
            <a:endParaRPr lang="en-GB" sz="3700" dirty="0">
              <a:solidFill>
                <a:srgbClr val="D24508"/>
              </a:solidFill>
              <a:latin typeface="Bebas Neue Bold" pitchFamily="34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1916832"/>
            <a:ext cx="2244626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SWOT</a:t>
            </a: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Used a SWOT as part of a strategy review with all staff at a CIC.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Identified key areas of improvement and opportunities.</a:t>
            </a:r>
            <a:endParaRPr lang="en-US" altLang="en-US" sz="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en-US" sz="6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            </a:t>
            </a:r>
          </a:p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   </a:t>
            </a: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2250" y="1916832"/>
            <a:ext cx="2244626" cy="35086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THEORY OF CHANGE</a:t>
            </a: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Used a Theory of Change to help a small </a:t>
            </a: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charity </a:t>
            </a: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ensure that their </a:t>
            </a: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activities aligned </a:t>
            </a: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with the outcomes they wished to </a:t>
            </a: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achieve.</a:t>
            </a: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44208" y="1988840"/>
            <a:ext cx="2244626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D24508"/>
                </a:solidFill>
                <a:latin typeface="Open Sans" pitchFamily="34" charset="0"/>
                <a:cs typeface="Open Sans" pitchFamily="34" charset="0"/>
              </a:rPr>
              <a:t>BENCHMARKING</a:t>
            </a: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Undertook financial benchmarking of comparator charities to help a medium size </a:t>
            </a: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organisation understand </a:t>
            </a:r>
            <a:r>
              <a:rPr lang="en-US" altLang="en-US" sz="1400" dirty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appropriate return on investment for a new </a:t>
            </a:r>
            <a:endParaRPr lang="en-US" altLang="en-US" sz="1400" dirty="0" smtClean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444444"/>
                </a:solidFill>
                <a:latin typeface="Arial" pitchFamily="34" charset="0"/>
                <a:cs typeface="Arial" pitchFamily="34" charset="0"/>
              </a:rPr>
              <a:t>income stream.</a:t>
            </a: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444444"/>
              </a:solidFill>
              <a:latin typeface="Arial" pitchFamily="34" charset="0"/>
              <a:cs typeface="Arial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D24508"/>
              </a:solidFill>
              <a:latin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523222588"/>
              </p:ext>
            </p:extLst>
          </p:nvPr>
        </p:nvGraphicFramePr>
        <p:xfrm>
          <a:off x="323528" y="903604"/>
          <a:ext cx="5544616" cy="321934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92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baseline="0" dirty="0" smtClean="0">
                          <a:solidFill>
                            <a:srgbClr val="D24508"/>
                          </a:solidFill>
                          <a:latin typeface="Bebas Neue Bold" pitchFamily="34" charset="0"/>
                          <a:ea typeface="+mn-ea"/>
                          <a:cs typeface="+mn-cs"/>
                        </a:rPr>
                        <a:t>Strengths</a:t>
                      </a:r>
                      <a:endParaRPr lang="en-GB" sz="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Skills of staff team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Use of the social model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Passion/drive/commitment/work ethic of staff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Range of services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External services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Consistent support team (staff retention more broadly)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Staff have ideas for development and are innovative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Invest in staff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Reputation of staff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Students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Supportive team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</a:endParaRPr>
                    </a:p>
                  </a:txBody>
                  <a:tcPr marL="4620" marR="4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baseline="0" dirty="0" smtClean="0">
                          <a:solidFill>
                            <a:srgbClr val="D24508"/>
                          </a:solidFill>
                          <a:latin typeface="Bebas Neue Bold" pitchFamily="34" charset="0"/>
                          <a:ea typeface="+mn-ea"/>
                          <a:cs typeface="+mn-cs"/>
                        </a:rPr>
                        <a:t>Weaknesses</a:t>
                      </a:r>
                      <a:endParaRPr lang="en-GB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Poor networking, need to use our networks more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Internal communication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Not transparent internally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Lack of training opportunities for the support team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Building/space/environment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Resources, particularly marketing material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Brand awareness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Not aware of wider ecosystem in which we operate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Time/capacity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Staff security (vulnerable e.g. redundancies)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Limited buy in from some members of the team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Some don’t take on ownership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900" dirty="0">
                          <a:effectLst/>
                        </a:rPr>
                        <a:t>Reactive rather than proactive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0" marR="46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95536" y="260648"/>
            <a:ext cx="8001056" cy="642956"/>
          </a:xfrm>
        </p:spPr>
        <p:txBody>
          <a:bodyPr>
            <a:noAutofit/>
          </a:bodyPr>
          <a:lstStyle/>
          <a:p>
            <a:pPr algn="ctr"/>
            <a:r>
              <a:rPr lang="en-GB" sz="3700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SWOT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94301"/>
              </p:ext>
            </p:extLst>
          </p:nvPr>
        </p:nvGraphicFramePr>
        <p:xfrm>
          <a:off x="323528" y="4005064"/>
          <a:ext cx="5544616" cy="266429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92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baseline="0" dirty="0" smtClean="0">
                          <a:solidFill>
                            <a:srgbClr val="D24508"/>
                          </a:solidFill>
                          <a:latin typeface="Bebas Neue Bold" pitchFamily="34" charset="0"/>
                          <a:ea typeface="+mn-ea"/>
                          <a:cs typeface="+mn-cs"/>
                        </a:rPr>
                        <a:t>Opportunities</a:t>
                      </a:r>
                      <a:endParaRPr lang="en-GB" sz="2000" b="1" i="0" kern="1200" baseline="0" dirty="0">
                        <a:solidFill>
                          <a:srgbClr val="D2450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Monetise training and development through earned income (delivery and staff development)- sell globally?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Secondments for staff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Tech could be used more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Social media currently untapped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More pathways could be developed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Private sector service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Strengthen multi-service approach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SLA’s in schools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Could provide family led conferences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Become more consistent</a:t>
                      </a:r>
                      <a:endParaRPr lang="en-GB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19" marR="52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kern="1200" baseline="0" dirty="0" smtClean="0">
                          <a:solidFill>
                            <a:srgbClr val="D24508"/>
                          </a:solidFill>
                          <a:latin typeface="Bebas Neue Bold" pitchFamily="34" charset="0"/>
                          <a:ea typeface="+mn-ea"/>
                          <a:cs typeface="+mn-cs"/>
                        </a:rPr>
                        <a:t>Threats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Competition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Environment- high area of deprivation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Government policy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IAPT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No contracts/spot purchases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Certain contracts prohibit self marketing/promotion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ASF finishing in 2020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19" marR="52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2068488"/>
            <a:ext cx="2908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600" dirty="0"/>
          </a:p>
          <a:p>
            <a:pPr algn="just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strategy was owned only at the top, through this exercise all staff felt engaged in the new strategy and new views and experiences were shared.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558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1560" y="1268760"/>
            <a:ext cx="8001056" cy="4000503"/>
          </a:xfrm>
        </p:spPr>
        <p:txBody>
          <a:bodyPr/>
          <a:lstStyle/>
          <a:p>
            <a:r>
              <a:rPr lang="en-GB" dirty="0" smtClean="0"/>
              <a:t>Working with a community centre that had changed quite a lot in recent years. Wanted to ensure that the activities it undertook still had the desired outcomes.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700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Theory of Change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5761484" cy="448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55576" y="260648"/>
            <a:ext cx="8001056" cy="64295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3700" dirty="0">
                <a:solidFill>
                  <a:srgbClr val="D24508"/>
                </a:solidFill>
                <a:latin typeface="Bebas Neue Bold" pitchFamily="34" charset="0"/>
                <a:cs typeface="+mn-cs"/>
              </a:rPr>
              <a:t>Benchmarking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115745"/>
              </p:ext>
            </p:extLst>
          </p:nvPr>
        </p:nvGraphicFramePr>
        <p:xfrm>
          <a:off x="539552" y="2260486"/>
          <a:ext cx="7900324" cy="354477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02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88">
                  <a:extLst>
                    <a:ext uri="{9D8B030D-6E8A-4147-A177-3AD203B41FA5}">
                      <a16:colId xmlns:a16="http://schemas.microsoft.com/office/drawing/2014/main" val="580503171"/>
                    </a:ext>
                  </a:extLst>
                </a:gridCol>
                <a:gridCol w="780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1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7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Organisation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Gov / Public funding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Traded income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Corporate Income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Donations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&amp; Legacies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Events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Trust and Foundations 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Total Income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Total Expenditure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Cost of fundraising staff 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4,200,000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705,000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685,000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220,000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240,000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6,100,000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6,100,000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228,000</a:t>
                      </a:r>
                      <a:endParaRPr lang="en-GB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4,472,111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148,513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I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152,000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71,055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22,730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96,044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5,688,818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5,568,768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194,271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II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1,304,000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5,322,905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III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1,044,701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IIII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7,305,682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4,607,000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265,187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323,342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V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1,945,000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3,476,000   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52,000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6,300,000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4,424,973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666,635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4,294,761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524,399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VI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501,949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effectLst/>
                        </a:rPr>
                        <a:t>263,000</a:t>
                      </a:r>
                      <a:endParaRPr lang="en-GB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6,032,000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5,970,000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300,000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237,700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26,527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_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771,900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1,036,329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1,058,030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148,840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 </a:t>
                      </a:r>
                      <a:r>
                        <a:rPr lang="en-US" sz="1200" kern="1200" dirty="0" smtClean="0">
                          <a:effectLst/>
                        </a:rPr>
                        <a:t>XXX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2,6</a:t>
                      </a:r>
                      <a:r>
                        <a:rPr lang="en-GB" sz="1200" kern="1200" dirty="0">
                          <a:effectLst/>
                        </a:rPr>
                        <a:t>50,000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  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7,693,000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1,448,000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_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-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11,258,000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12,514,000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754,000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22" marR="56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9552" y="113751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Supported a medium size charity to understand their comparators ROI and therefore forecast appropriate income and resources required for an new income stream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6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Benchmarking can be quite powerful but the data alone can at times be misleading. Contextualising and appropriate application is essential.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Organisations can struggle if they are trying to retro fit activities and outcomes into a theory of change. They need to be fully bought into the potential outcomes and implications of the activity to see the most benefit.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Staff engagement in SWOTs and PESTLEs are valuable but it is important that such engagement isn't one off or tokenistic. Closing feedback loops is essential when taking a truly collaborative approach to designing strategy.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 smtClean="0">
                <a:solidFill>
                  <a:srgbClr val="D24508"/>
                </a:solidFill>
                <a:latin typeface="Bebas Neue Bold" pitchFamily="34" charset="0"/>
              </a:rPr>
              <a:t>Overall experiences and Reflections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4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599</TotalTime>
  <Words>744</Words>
  <Application>Microsoft Office PowerPoint</Application>
  <PresentationFormat>On-screen Show (4:3)</PresentationFormat>
  <Paragraphs>196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Bebas Neue Bold</vt:lpstr>
      <vt:lpstr>Calibri</vt:lpstr>
      <vt:lpstr>Georgia</vt:lpstr>
      <vt:lpstr>Open Sans</vt:lpstr>
      <vt:lpstr>Symbol</vt:lpstr>
      <vt:lpstr>Times New Roman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Charities Aid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Moon</dc:creator>
  <cp:lastModifiedBy>Amy Hughes</cp:lastModifiedBy>
  <cp:revision>11</cp:revision>
  <dcterms:created xsi:type="dcterms:W3CDTF">2019-04-30T08:34:40Z</dcterms:created>
  <dcterms:modified xsi:type="dcterms:W3CDTF">2019-05-01T14:15:26Z</dcterms:modified>
</cp:coreProperties>
</file>