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66" r:id="rId4"/>
    <p:sldId id="271" r:id="rId5"/>
    <p:sldId id="274" r:id="rId6"/>
    <p:sldId id="272"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696" y="6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solidFill>
                  <a:srgbClr val="505759"/>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CC21580C-8F72-48A5-B10E-19051FE97B26}"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27947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21580C-8F72-48A5-B10E-19051FE97B26}"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69749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21580C-8F72-48A5-B10E-19051FE97B26}"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275396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85776"/>
            <a:ext cx="10515600" cy="666750"/>
          </a:xfrm>
        </p:spPr>
        <p:txBody>
          <a:bodyPr/>
          <a:lstStyle>
            <a:lvl1pPr>
              <a:defRPr>
                <a:solidFill>
                  <a:srgbClr val="505759"/>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a:buClr>
                <a:srgbClr val="D61B26"/>
              </a:buClr>
              <a:defRPr sz="2000">
                <a:solidFill>
                  <a:srgbClr val="505759"/>
                </a:solidFill>
                <a:latin typeface="+mj-lt"/>
              </a:defRPr>
            </a:lvl1pPr>
            <a:lvl2pPr>
              <a:buClr>
                <a:srgbClr val="D61B26"/>
              </a:buClr>
              <a:defRPr sz="2000">
                <a:solidFill>
                  <a:srgbClr val="505759"/>
                </a:solidFill>
                <a:latin typeface="+mj-lt"/>
              </a:defRPr>
            </a:lvl2pPr>
            <a:lvl3pPr>
              <a:buClr>
                <a:srgbClr val="D61B26"/>
              </a:buClr>
              <a:defRPr sz="2000">
                <a:solidFill>
                  <a:srgbClr val="505759"/>
                </a:solidFill>
                <a:latin typeface="+mj-lt"/>
              </a:defRPr>
            </a:lvl3pPr>
            <a:lvl4pPr>
              <a:buClr>
                <a:srgbClr val="D61B26"/>
              </a:buClr>
              <a:defRPr sz="2000">
                <a:solidFill>
                  <a:srgbClr val="505759"/>
                </a:solidFill>
                <a:latin typeface="+mj-lt"/>
              </a:defRPr>
            </a:lvl4pPr>
            <a:lvl5pPr>
              <a:buClr>
                <a:srgbClr val="D61B26"/>
              </a:buClr>
              <a:defRPr sz="2000">
                <a:solidFill>
                  <a:srgbClr val="505759"/>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CC21580C-8F72-48A5-B10E-19051FE97B26}"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71404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505759"/>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505759"/>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C21580C-8F72-48A5-B10E-19051FE97B26}"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68148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41300"/>
            <a:ext cx="10515600" cy="1325563"/>
          </a:xfrm>
        </p:spPr>
        <p:txBody>
          <a:bodyPr/>
          <a:lstStyle>
            <a:lvl1pPr>
              <a:defRPr>
                <a:solidFill>
                  <a:srgbClr val="505759"/>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normAutofit/>
          </a:bodyPr>
          <a:lstStyle>
            <a:lvl1pPr>
              <a:buClr>
                <a:srgbClr val="D61B26"/>
              </a:buClr>
              <a:defRPr sz="2000">
                <a:solidFill>
                  <a:srgbClr val="505759"/>
                </a:solidFill>
                <a:latin typeface="+mj-lt"/>
              </a:defRPr>
            </a:lvl1pPr>
            <a:lvl2pPr>
              <a:buClr>
                <a:srgbClr val="D61B26"/>
              </a:buClr>
              <a:defRPr sz="2000">
                <a:solidFill>
                  <a:srgbClr val="505759"/>
                </a:solidFill>
                <a:latin typeface="+mj-lt"/>
              </a:defRPr>
            </a:lvl2pPr>
            <a:lvl3pPr>
              <a:buClr>
                <a:srgbClr val="D61B26"/>
              </a:buClr>
              <a:defRPr sz="2000">
                <a:solidFill>
                  <a:srgbClr val="505759"/>
                </a:solidFill>
                <a:latin typeface="+mj-lt"/>
              </a:defRPr>
            </a:lvl3pPr>
            <a:lvl4pPr>
              <a:buClr>
                <a:srgbClr val="D61B26"/>
              </a:buClr>
              <a:defRPr sz="2000">
                <a:solidFill>
                  <a:srgbClr val="505759"/>
                </a:solidFill>
                <a:latin typeface="+mj-lt"/>
              </a:defRPr>
            </a:lvl4pPr>
            <a:lvl5pPr>
              <a:buClr>
                <a:srgbClr val="D61B26"/>
              </a:buClr>
              <a:defRPr sz="2000">
                <a:solidFill>
                  <a:srgbClr val="505759"/>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normAutofit/>
          </a:bodyPr>
          <a:lstStyle>
            <a:lvl1pPr>
              <a:defRPr sz="2000">
                <a:solidFill>
                  <a:srgbClr val="505759"/>
                </a:solidFill>
                <a:latin typeface="+mj-lt"/>
              </a:defRPr>
            </a:lvl1pPr>
            <a:lvl2pPr>
              <a:defRPr sz="2000">
                <a:solidFill>
                  <a:srgbClr val="505759"/>
                </a:solidFill>
                <a:latin typeface="+mj-lt"/>
              </a:defRPr>
            </a:lvl2pPr>
            <a:lvl3pPr>
              <a:defRPr sz="2000">
                <a:solidFill>
                  <a:srgbClr val="505759"/>
                </a:solidFill>
                <a:latin typeface="+mj-lt"/>
              </a:defRPr>
            </a:lvl3pPr>
            <a:lvl4pPr>
              <a:defRPr sz="2000">
                <a:solidFill>
                  <a:srgbClr val="505759"/>
                </a:solidFill>
                <a:latin typeface="+mj-lt"/>
              </a:defRPr>
            </a:lvl4pPr>
            <a:lvl5pPr>
              <a:defRPr sz="2000">
                <a:solidFill>
                  <a:srgbClr val="505759"/>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CC21580C-8F72-48A5-B10E-19051FE97B26}" type="datetimeFigureOut">
              <a:rPr lang="en-GB" smtClean="0"/>
              <a:t>16/07/2020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106573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21580C-8F72-48A5-B10E-19051FE97B26}" type="datetimeFigureOut">
              <a:rPr lang="en-GB" smtClean="0"/>
              <a:t>16/07/2020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333719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21580C-8F72-48A5-B10E-19051FE97B26}" type="datetimeFigureOut">
              <a:rPr lang="en-GB" smtClean="0"/>
              <a:t>16/07/2020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278525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1580C-8F72-48A5-B10E-19051FE97B26}" type="datetimeFigureOut">
              <a:rPr lang="en-GB" smtClean="0"/>
              <a:t>16/07/2020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288387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21580C-8F72-48A5-B10E-19051FE97B26}" type="datetimeFigureOut">
              <a:rPr lang="en-GB" smtClean="0"/>
              <a:t>16/07/2020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218933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21580C-8F72-48A5-B10E-19051FE97B26}" type="datetimeFigureOut">
              <a:rPr lang="en-GB" smtClean="0"/>
              <a:t>16/07/2020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1B4055-E603-435D-8FD9-4DD921D8B2C9}" type="slidenum">
              <a:rPr lang="en-GB" smtClean="0"/>
              <a:t>‹#›</a:t>
            </a:fld>
            <a:endParaRPr lang="en-GB"/>
          </a:p>
        </p:txBody>
      </p:sp>
    </p:spTree>
    <p:extLst>
      <p:ext uri="{BB962C8B-B14F-4D97-AF65-F5344CB8AC3E}">
        <p14:creationId xmlns:p14="http://schemas.microsoft.com/office/powerpoint/2010/main" val="213237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1580C-8F72-48A5-B10E-19051FE97B26}" type="datetimeFigureOut">
              <a:rPr lang="en-GB" smtClean="0"/>
              <a:t>16/07/2020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B4055-E603-435D-8FD9-4DD921D8B2C9}" type="slidenum">
              <a:rPr lang="en-GB" smtClean="0"/>
              <a:t>‹#›</a:t>
            </a:fld>
            <a:endParaRPr lang="en-GB"/>
          </a:p>
        </p:txBody>
      </p:sp>
    </p:spTree>
    <p:extLst>
      <p:ext uri="{BB962C8B-B14F-4D97-AF65-F5344CB8AC3E}">
        <p14:creationId xmlns:p14="http://schemas.microsoft.com/office/powerpoint/2010/main" val="1323907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505759"/>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D61B26"/>
        </a:buClr>
        <a:buFont typeface="Arial" panose="020B0604020202020204" pitchFamily="34" charset="0"/>
        <a:buChar char="•"/>
        <a:defRPr sz="2000" kern="1200">
          <a:solidFill>
            <a:srgbClr val="505759"/>
          </a:solidFill>
          <a:latin typeface="+mj-lt"/>
          <a:ea typeface="+mn-ea"/>
          <a:cs typeface="+mn-cs"/>
        </a:defRPr>
      </a:lvl1pPr>
      <a:lvl2pPr marL="685800" indent="-228600" algn="l" defTabSz="914400" rtl="0" eaLnBrk="1" latinLnBrk="0" hangingPunct="1">
        <a:lnSpc>
          <a:spcPct val="90000"/>
        </a:lnSpc>
        <a:spcBef>
          <a:spcPts val="500"/>
        </a:spcBef>
        <a:buClr>
          <a:srgbClr val="D61B26"/>
        </a:buClr>
        <a:buFont typeface="Arial" panose="020B0604020202020204" pitchFamily="34" charset="0"/>
        <a:buChar char="•"/>
        <a:defRPr sz="2000" kern="1200">
          <a:solidFill>
            <a:srgbClr val="505759"/>
          </a:solidFill>
          <a:latin typeface="+mj-lt"/>
          <a:ea typeface="+mn-ea"/>
          <a:cs typeface="+mn-cs"/>
        </a:defRPr>
      </a:lvl2pPr>
      <a:lvl3pPr marL="1143000" indent="-228600" algn="l" defTabSz="914400" rtl="0" eaLnBrk="1" latinLnBrk="0" hangingPunct="1">
        <a:lnSpc>
          <a:spcPct val="90000"/>
        </a:lnSpc>
        <a:spcBef>
          <a:spcPts val="500"/>
        </a:spcBef>
        <a:buClr>
          <a:srgbClr val="D61B26"/>
        </a:buClr>
        <a:buFont typeface="Arial" panose="020B0604020202020204" pitchFamily="34" charset="0"/>
        <a:buChar char="•"/>
        <a:defRPr sz="2000" kern="1200">
          <a:solidFill>
            <a:srgbClr val="505759"/>
          </a:solidFill>
          <a:latin typeface="+mj-lt"/>
          <a:ea typeface="+mn-ea"/>
          <a:cs typeface="+mn-cs"/>
        </a:defRPr>
      </a:lvl3pPr>
      <a:lvl4pPr marL="1600200" indent="-228600" algn="l" defTabSz="914400" rtl="0" eaLnBrk="1" latinLnBrk="0" hangingPunct="1">
        <a:lnSpc>
          <a:spcPct val="90000"/>
        </a:lnSpc>
        <a:spcBef>
          <a:spcPts val="500"/>
        </a:spcBef>
        <a:buClr>
          <a:srgbClr val="D61B26"/>
        </a:buClr>
        <a:buFont typeface="Arial" panose="020B0604020202020204" pitchFamily="34" charset="0"/>
        <a:buChar char="•"/>
        <a:defRPr sz="2000" kern="1200">
          <a:solidFill>
            <a:srgbClr val="505759"/>
          </a:solidFill>
          <a:latin typeface="+mj-lt"/>
          <a:ea typeface="+mn-ea"/>
          <a:cs typeface="+mn-cs"/>
        </a:defRPr>
      </a:lvl4pPr>
      <a:lvl5pPr marL="2057400" indent="-228600" algn="l" defTabSz="914400" rtl="0" eaLnBrk="1" latinLnBrk="0" hangingPunct="1">
        <a:lnSpc>
          <a:spcPct val="90000"/>
        </a:lnSpc>
        <a:spcBef>
          <a:spcPts val="500"/>
        </a:spcBef>
        <a:buClr>
          <a:srgbClr val="D61B26"/>
        </a:buClr>
        <a:buFont typeface="Arial" panose="020B0604020202020204" pitchFamily="34" charset="0"/>
        <a:buChar char="•"/>
        <a:defRPr sz="2000" kern="1200">
          <a:solidFill>
            <a:srgbClr val="505759"/>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urveymonkey.co.uk/r/RBF68J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euro-online.org/web/pages/1654/wisdo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orsociety.com/get-involved/society-groups/special-interest-groups-and-networks/women-in-or-analytics-networ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Programme</a:t>
            </a:r>
          </a:p>
        </p:txBody>
      </p:sp>
      <p:sp>
        <p:nvSpPr>
          <p:cNvPr id="3" name="Content Placeholder 2"/>
          <p:cNvSpPr>
            <a:spLocks noGrp="1"/>
          </p:cNvSpPr>
          <p:nvPr>
            <p:ph idx="1"/>
          </p:nvPr>
        </p:nvSpPr>
        <p:spPr>
          <a:xfrm>
            <a:off x="838200" y="1458687"/>
            <a:ext cx="8436429" cy="4103914"/>
          </a:xfrm>
        </p:spPr>
        <p:txBody>
          <a:bodyPr>
            <a:noAutofit/>
          </a:bodyPr>
          <a:lstStyle/>
          <a:p>
            <a:pPr marL="0" indent="0">
              <a:lnSpc>
                <a:spcPct val="100000"/>
              </a:lnSpc>
              <a:spcBef>
                <a:spcPts val="600"/>
              </a:spcBef>
              <a:buNone/>
            </a:pPr>
            <a:r>
              <a:rPr lang="en-GB" dirty="0"/>
              <a:t>16:00      	</a:t>
            </a:r>
            <a:r>
              <a:rPr lang="en-GB" b="1" dirty="0"/>
              <a:t>Introduction, welcome </a:t>
            </a:r>
            <a:r>
              <a:rPr lang="en-GB" dirty="0"/>
              <a:t>(chair: Frances O’Brien)</a:t>
            </a:r>
          </a:p>
          <a:p>
            <a:pPr marL="0" indent="0">
              <a:lnSpc>
                <a:spcPct val="100000"/>
              </a:lnSpc>
              <a:spcBef>
                <a:spcPts val="600"/>
              </a:spcBef>
              <a:buNone/>
            </a:pPr>
            <a:r>
              <a:rPr lang="en-GB" dirty="0"/>
              <a:t>16.10      	</a:t>
            </a:r>
            <a:r>
              <a:rPr lang="en-GB" b="1" dirty="0"/>
              <a:t>Break-out sessions</a:t>
            </a:r>
          </a:p>
          <a:p>
            <a:pPr marL="0" indent="0">
              <a:lnSpc>
                <a:spcPct val="100000"/>
              </a:lnSpc>
              <a:spcBef>
                <a:spcPts val="600"/>
              </a:spcBef>
              <a:buNone/>
            </a:pPr>
            <a:r>
              <a:rPr lang="en-GB" dirty="0"/>
              <a:t>From 16.20 on:	</a:t>
            </a:r>
            <a:r>
              <a:rPr lang="en-GB" b="1" dirty="0"/>
              <a:t>Return to ‘main room’: </a:t>
            </a:r>
          </a:p>
          <a:p>
            <a:pPr marL="0" indent="0">
              <a:lnSpc>
                <a:spcPct val="100000"/>
              </a:lnSpc>
              <a:spcBef>
                <a:spcPts val="600"/>
              </a:spcBef>
              <a:buNone/>
            </a:pPr>
            <a:r>
              <a:rPr lang="en-GB" dirty="0"/>
              <a:t>		wider conversation on support or other activities 				available or needed from ORS, led by Amy</a:t>
            </a:r>
          </a:p>
          <a:p>
            <a:pPr marL="0" indent="0">
              <a:lnSpc>
                <a:spcPct val="100000"/>
              </a:lnSpc>
              <a:spcBef>
                <a:spcPts val="600"/>
              </a:spcBef>
              <a:buNone/>
            </a:pPr>
            <a:r>
              <a:rPr lang="en-GB" dirty="0"/>
              <a:t>		grab another session-leader if free</a:t>
            </a:r>
          </a:p>
          <a:p>
            <a:pPr marL="0" indent="0">
              <a:lnSpc>
                <a:spcPct val="100000"/>
              </a:lnSpc>
              <a:spcBef>
                <a:spcPts val="600"/>
              </a:spcBef>
              <a:buNone/>
            </a:pPr>
            <a:r>
              <a:rPr lang="en-GB" dirty="0"/>
              <a:t>16.40		</a:t>
            </a:r>
            <a:r>
              <a:rPr lang="en-GB" b="1" dirty="0"/>
              <a:t>All breakout-sessions closed</a:t>
            </a:r>
            <a:r>
              <a:rPr lang="en-GB" dirty="0"/>
              <a:t>, return to ‘main room’</a:t>
            </a:r>
          </a:p>
          <a:p>
            <a:pPr marL="0" indent="0">
              <a:lnSpc>
                <a:spcPct val="100000"/>
              </a:lnSpc>
              <a:spcBef>
                <a:spcPts val="600"/>
              </a:spcBef>
              <a:buNone/>
            </a:pPr>
            <a:r>
              <a:rPr lang="en-GB" dirty="0"/>
              <a:t>16.45		</a:t>
            </a:r>
            <a:r>
              <a:rPr lang="en-GB" b="1" dirty="0"/>
              <a:t>Informal micro-group networking</a:t>
            </a:r>
            <a:r>
              <a:rPr lang="en-GB" dirty="0"/>
              <a:t>, drinks and nibbles 			(bring your own drinks and nibbles)</a:t>
            </a:r>
          </a:p>
          <a:p>
            <a:pPr marL="0" indent="0">
              <a:lnSpc>
                <a:spcPct val="100000"/>
              </a:lnSpc>
              <a:spcBef>
                <a:spcPts val="600"/>
              </a:spcBef>
              <a:buNone/>
            </a:pPr>
            <a:r>
              <a:rPr lang="en-GB" dirty="0"/>
              <a:t>17.00		</a:t>
            </a:r>
            <a:r>
              <a:rPr lang="en-GB" b="1" dirty="0"/>
              <a:t>Closing words</a:t>
            </a:r>
          </a:p>
          <a:p>
            <a:pPr marL="0" indent="0">
              <a:lnSpc>
                <a:spcPct val="100000"/>
              </a:lnSpc>
              <a:spcBef>
                <a:spcPts val="600"/>
              </a:spcBef>
              <a:buNone/>
            </a:pPr>
            <a:r>
              <a:rPr lang="en-GB" dirty="0"/>
              <a:t>17.10 		</a:t>
            </a:r>
            <a:r>
              <a:rPr lang="en-GB" b="1" dirty="0"/>
              <a:t>End</a:t>
            </a:r>
            <a:br>
              <a:rPr lang="en-GB" dirty="0"/>
            </a:br>
            <a:endParaRPr lang="en-GB" dirty="0"/>
          </a:p>
        </p:txBody>
      </p:sp>
    </p:spTree>
    <p:extLst>
      <p:ext uri="{BB962C8B-B14F-4D97-AF65-F5344CB8AC3E}">
        <p14:creationId xmlns:p14="http://schemas.microsoft.com/office/powerpoint/2010/main" val="102759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Feedback and future meetings</a:t>
            </a:r>
          </a:p>
        </p:txBody>
      </p:sp>
      <p:sp>
        <p:nvSpPr>
          <p:cNvPr id="3" name="Content Placeholder 2"/>
          <p:cNvSpPr>
            <a:spLocks noGrp="1"/>
          </p:cNvSpPr>
          <p:nvPr>
            <p:ph idx="1"/>
          </p:nvPr>
        </p:nvSpPr>
        <p:spPr/>
        <p:txBody>
          <a:bodyPr>
            <a:normAutofit/>
          </a:bodyPr>
          <a:lstStyle/>
          <a:p>
            <a:r>
              <a:rPr lang="en-GB" sz="2400" dirty="0"/>
              <a:t>PLEASE provide feedback by completing survey here</a:t>
            </a:r>
          </a:p>
          <a:p>
            <a:pPr marL="0" indent="0">
              <a:buNone/>
            </a:pPr>
            <a:r>
              <a:rPr lang="en-GB" sz="2400" dirty="0"/>
              <a:t>	</a:t>
            </a:r>
            <a:r>
              <a:rPr lang="en-GB" sz="2400" dirty="0">
                <a:hlinkClick r:id="rId2"/>
              </a:rPr>
              <a:t>https://www.surveymonkey.co.uk/r/RBF68JL</a:t>
            </a:r>
            <a:endParaRPr lang="en-GB" sz="2400" dirty="0"/>
          </a:p>
          <a:p>
            <a:pPr marL="0" indent="0">
              <a:buNone/>
            </a:pPr>
            <a:endParaRPr lang="en-GB" sz="2400" dirty="0"/>
          </a:p>
          <a:p>
            <a:pPr marL="0" indent="0">
              <a:buNone/>
            </a:pPr>
            <a:endParaRPr lang="en-GB" sz="2400" dirty="0"/>
          </a:p>
          <a:p>
            <a:r>
              <a:rPr lang="en-GB" sz="2400" dirty="0"/>
              <a:t>PLEASE come to our next event, and bring your colleagues:</a:t>
            </a:r>
          </a:p>
          <a:p>
            <a:pPr marL="0" indent="0">
              <a:buNone/>
            </a:pPr>
            <a:r>
              <a:rPr lang="en-GB" sz="2400" dirty="0">
                <a:effectLst>
                  <a:outerShdw blurRad="38100" dist="38100" dir="2700000" algn="tl">
                    <a:srgbClr val="000000">
                      <a:alpha val="43137"/>
                    </a:srgbClr>
                  </a:outerShdw>
                </a:effectLst>
              </a:rPr>
              <a:t>“Fast and furious” – 6 x lightning talks showcasing women’s OR work</a:t>
            </a:r>
          </a:p>
          <a:p>
            <a:pPr marL="0" indent="0">
              <a:buNone/>
            </a:pPr>
            <a:r>
              <a:rPr lang="en-GB" sz="2400" dirty="0">
                <a:effectLst>
                  <a:outerShdw blurRad="38100" dist="38100" dir="2700000" algn="tl">
                    <a:srgbClr val="000000">
                      <a:alpha val="43137"/>
                    </a:srgbClr>
                  </a:outerShdw>
                </a:effectLst>
              </a:rPr>
              <a:t>13</a:t>
            </a:r>
            <a:r>
              <a:rPr lang="en-GB" sz="2400" baseline="30000" dirty="0">
                <a:effectLst>
                  <a:outerShdw blurRad="38100" dist="38100" dir="2700000" algn="tl">
                    <a:srgbClr val="000000">
                      <a:alpha val="43137"/>
                    </a:srgbClr>
                  </a:outerShdw>
                </a:effectLst>
              </a:rPr>
              <a:t>th</a:t>
            </a:r>
            <a:r>
              <a:rPr lang="en-GB" sz="2400" dirty="0">
                <a:effectLst>
                  <a:outerShdw blurRad="38100" dist="38100" dir="2700000" algn="tl">
                    <a:srgbClr val="000000">
                      <a:alpha val="43137"/>
                    </a:srgbClr>
                  </a:outerShdw>
                </a:effectLst>
              </a:rPr>
              <a:t> August, 4pm-5pm</a:t>
            </a:r>
          </a:p>
          <a:p>
            <a:pPr marL="0" indent="0">
              <a:buNone/>
            </a:pPr>
            <a:endParaRPr lang="en-GB" sz="2400" dirty="0">
              <a:effectLst>
                <a:outerShdw blurRad="38100" dist="38100" dir="2700000" algn="tl">
                  <a:srgbClr val="000000">
                    <a:alpha val="43137"/>
                  </a:srgbClr>
                </a:outerShdw>
              </a:effectLst>
            </a:endParaRPr>
          </a:p>
        </p:txBody>
      </p:sp>
      <p:pic>
        <p:nvPicPr>
          <p:cNvPr id="2050" name="Picture 2" descr="C:\Users\FREN\AppData\Local\Temp\QR_code_RBF68J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3229" y="15240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5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Breakout groups</a:t>
            </a:r>
          </a:p>
        </p:txBody>
      </p:sp>
      <p:graphicFrame>
        <p:nvGraphicFramePr>
          <p:cNvPr id="3" name="Table 2"/>
          <p:cNvGraphicFramePr>
            <a:graphicFrameLocks noGrp="1"/>
          </p:cNvGraphicFramePr>
          <p:nvPr>
            <p:extLst>
              <p:ext uri="{D42A27DB-BD31-4B8C-83A1-F6EECF244321}">
                <p14:modId xmlns:p14="http://schemas.microsoft.com/office/powerpoint/2010/main" val="1108415260"/>
              </p:ext>
            </p:extLst>
          </p:nvPr>
        </p:nvGraphicFramePr>
        <p:xfrm>
          <a:off x="1059370" y="1531034"/>
          <a:ext cx="9565088" cy="4140423"/>
        </p:xfrm>
        <a:graphic>
          <a:graphicData uri="http://schemas.openxmlformats.org/drawingml/2006/table">
            <a:tbl>
              <a:tblPr/>
              <a:tblGrid>
                <a:gridCol w="4782544">
                  <a:extLst>
                    <a:ext uri="{9D8B030D-6E8A-4147-A177-3AD203B41FA5}">
                      <a16:colId xmlns:a16="http://schemas.microsoft.com/office/drawing/2014/main" val="20000"/>
                    </a:ext>
                  </a:extLst>
                </a:gridCol>
                <a:gridCol w="4782544">
                  <a:extLst>
                    <a:ext uri="{9D8B030D-6E8A-4147-A177-3AD203B41FA5}">
                      <a16:colId xmlns:a16="http://schemas.microsoft.com/office/drawing/2014/main" val="20001"/>
                    </a:ext>
                  </a:extLst>
                </a:gridCol>
              </a:tblGrid>
              <a:tr h="471937">
                <a:tc>
                  <a:txBody>
                    <a:bodyPr/>
                    <a:lstStyle/>
                    <a:p>
                      <a:pPr rtl="0" fontAlgn="t">
                        <a:spcBef>
                          <a:spcPts val="0"/>
                        </a:spcBef>
                        <a:spcAft>
                          <a:spcPts val="0"/>
                        </a:spcAft>
                      </a:pPr>
                      <a:r>
                        <a:rPr lang="en-GB" sz="1800" b="0" i="0" u="none" strike="noStrike" dirty="0">
                          <a:solidFill>
                            <a:srgbClr val="000000"/>
                          </a:solidFill>
                          <a:effectLst/>
                          <a:latin typeface="Arial"/>
                        </a:rPr>
                        <a:t>1. Working and single parenthood </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Frances O’Brien</a:t>
                      </a: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7389">
                <a:tc>
                  <a:txBody>
                    <a:bodyPr/>
                    <a:lstStyle/>
                    <a:p>
                      <a:pPr rtl="0" fontAlgn="t">
                        <a:spcBef>
                          <a:spcPts val="0"/>
                        </a:spcBef>
                        <a:spcAft>
                          <a:spcPts val="0"/>
                        </a:spcAft>
                      </a:pPr>
                      <a:r>
                        <a:rPr lang="en-GB" sz="1800" b="0" i="0" u="none" strike="noStrike" dirty="0">
                          <a:solidFill>
                            <a:srgbClr val="000000"/>
                          </a:solidFill>
                          <a:effectLst/>
                          <a:latin typeface="Arial"/>
                        </a:rPr>
                        <a:t>2. Flexible working</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Suzanne Harrison</a:t>
                      </a: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7655">
                <a:tc>
                  <a:txBody>
                    <a:bodyPr/>
                    <a:lstStyle/>
                    <a:p>
                      <a:pPr rtl="0" fontAlgn="t">
                        <a:spcBef>
                          <a:spcPts val="0"/>
                        </a:spcBef>
                        <a:spcAft>
                          <a:spcPts val="0"/>
                        </a:spcAft>
                      </a:pPr>
                      <a:r>
                        <a:rPr lang="en-GB" sz="1800" b="0" i="0" u="none" strike="noStrike" dirty="0">
                          <a:solidFill>
                            <a:srgbClr val="000000"/>
                          </a:solidFill>
                          <a:effectLst/>
                          <a:latin typeface="Arial"/>
                        </a:rPr>
                        <a:t>3. Living with imposter syndrome</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Ruth Kaufman</a:t>
                      </a: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7655">
                <a:tc>
                  <a:txBody>
                    <a:bodyPr/>
                    <a:lstStyle/>
                    <a:p>
                      <a:pPr rtl="0" fontAlgn="t">
                        <a:spcBef>
                          <a:spcPts val="0"/>
                        </a:spcBef>
                        <a:spcAft>
                          <a:spcPts val="0"/>
                        </a:spcAft>
                      </a:pPr>
                      <a:r>
                        <a:rPr lang="en-GB" sz="1800" b="0" i="0" u="none" strike="noStrike" dirty="0">
                          <a:solidFill>
                            <a:srgbClr val="000000"/>
                          </a:solidFill>
                          <a:effectLst/>
                          <a:latin typeface="Arial"/>
                        </a:rPr>
                        <a:t>4. Professional accreditation</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Gavin Blackett</a:t>
                      </a: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9938">
                <a:tc>
                  <a:txBody>
                    <a:bodyPr/>
                    <a:lstStyle/>
                    <a:p>
                      <a:pPr rtl="0" fontAlgn="t">
                        <a:spcBef>
                          <a:spcPts val="0"/>
                        </a:spcBef>
                        <a:spcAft>
                          <a:spcPts val="0"/>
                        </a:spcAft>
                      </a:pPr>
                      <a:r>
                        <a:rPr lang="en-GB" sz="1800" b="0" i="0" u="none" strike="noStrike">
                          <a:solidFill>
                            <a:srgbClr val="000000"/>
                          </a:solidFill>
                          <a:effectLst/>
                          <a:latin typeface="Arial"/>
                        </a:rPr>
                        <a:t>5. Career development </a:t>
                      </a:r>
                      <a:endParaRPr lang="en-GB" sz="180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Sandra Weddell</a:t>
                      </a: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9938">
                <a:tc>
                  <a:txBody>
                    <a:bodyPr/>
                    <a:lstStyle/>
                    <a:p>
                      <a:pPr rtl="0" fontAlgn="t">
                        <a:spcBef>
                          <a:spcPts val="0"/>
                        </a:spcBef>
                        <a:spcAft>
                          <a:spcPts val="0"/>
                        </a:spcAft>
                      </a:pPr>
                      <a:r>
                        <a:rPr lang="en-GB" sz="1800" b="0" i="0" u="none" strike="noStrike">
                          <a:solidFill>
                            <a:srgbClr val="000000"/>
                          </a:solidFill>
                          <a:effectLst/>
                          <a:latin typeface="Arial"/>
                        </a:rPr>
                        <a:t>6. Taking care of yourself</a:t>
                      </a:r>
                      <a:endParaRPr lang="en-GB" sz="180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a:effectLst/>
                        </a:rPr>
                        <a:t>cancelled</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3146">
                <a:tc>
                  <a:txBody>
                    <a:bodyPr/>
                    <a:lstStyle/>
                    <a:p>
                      <a:pPr rtl="0" fontAlgn="t">
                        <a:spcBef>
                          <a:spcPts val="0"/>
                        </a:spcBef>
                        <a:spcAft>
                          <a:spcPts val="0"/>
                        </a:spcAft>
                      </a:pPr>
                      <a:r>
                        <a:rPr lang="en-GB" sz="1800" b="0" i="0" u="none" strike="noStrike">
                          <a:solidFill>
                            <a:srgbClr val="000000"/>
                          </a:solidFill>
                          <a:effectLst/>
                          <a:latin typeface="Arial"/>
                        </a:rPr>
                        <a:t>8. WORAN Mentoring scheme</a:t>
                      </a:r>
                      <a:endParaRPr lang="en-GB" sz="180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Nadia </a:t>
                      </a:r>
                      <a:r>
                        <a:rPr lang="en-GB" sz="1800" dirty="0" err="1">
                          <a:effectLst/>
                        </a:rPr>
                        <a:t>Papamichael</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2434">
                <a:tc>
                  <a:txBody>
                    <a:bodyPr/>
                    <a:lstStyle/>
                    <a:p>
                      <a:pPr rtl="0" fontAlgn="t">
                        <a:spcBef>
                          <a:spcPts val="0"/>
                        </a:spcBef>
                        <a:spcAft>
                          <a:spcPts val="0"/>
                        </a:spcAft>
                      </a:pPr>
                      <a:r>
                        <a:rPr lang="en-GB" sz="1800" b="0" i="0" u="none" strike="noStrike" dirty="0">
                          <a:solidFill>
                            <a:srgbClr val="000000"/>
                          </a:solidFill>
                          <a:effectLst/>
                          <a:latin typeface="Arial"/>
                        </a:rPr>
                        <a:t>9. Get the best from on-line working</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Vicky Forman</a:t>
                      </a: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71966">
                <a:tc>
                  <a:txBody>
                    <a:bodyPr/>
                    <a:lstStyle/>
                    <a:p>
                      <a:pPr rtl="0" fontAlgn="t">
                        <a:spcBef>
                          <a:spcPts val="0"/>
                        </a:spcBef>
                        <a:spcAft>
                          <a:spcPts val="0"/>
                        </a:spcAft>
                      </a:pPr>
                      <a:r>
                        <a:rPr lang="en-GB" sz="1800" b="0" i="0" u="none" strike="noStrike" dirty="0">
                          <a:solidFill>
                            <a:srgbClr val="000000"/>
                          </a:solidFill>
                          <a:effectLst/>
                          <a:latin typeface="Arial"/>
                        </a:rPr>
                        <a:t>10. Cultivating client relationships</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GB" sz="1800" dirty="0">
                          <a:effectLst/>
                        </a:rPr>
                        <a:t>Sumitra Sri </a:t>
                      </a:r>
                      <a:r>
                        <a:rPr lang="en-GB" sz="1800" dirty="0" err="1">
                          <a:effectLst/>
                        </a:rPr>
                        <a:t>Bhashyam</a:t>
                      </a:r>
                      <a:endParaRPr lang="en-GB" sz="1800" dirty="0">
                        <a:effectLst/>
                      </a:endParaRPr>
                    </a:p>
                  </a:txBody>
                  <a:tcPr marL="55445" marR="55445" marT="55445" marB="55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 name="Rectangle 1"/>
          <p:cNvSpPr>
            <a:spLocks noChangeArrowheads="1"/>
          </p:cNvSpPr>
          <p:nvPr/>
        </p:nvSpPr>
        <p:spPr bwMode="auto">
          <a:xfrm>
            <a:off x="5467350"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6707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Micro-networking</a:t>
            </a:r>
          </a:p>
        </p:txBody>
      </p:sp>
      <p:sp>
        <p:nvSpPr>
          <p:cNvPr id="7" name="Content Placeholder 6"/>
          <p:cNvSpPr>
            <a:spLocks noGrp="1"/>
          </p:cNvSpPr>
          <p:nvPr>
            <p:ph sz="half" idx="2"/>
          </p:nvPr>
        </p:nvSpPr>
        <p:spPr>
          <a:xfrm>
            <a:off x="4376057" y="1540666"/>
            <a:ext cx="5943600" cy="3913077"/>
          </a:xfrm>
        </p:spPr>
        <p:txBody>
          <a:bodyPr/>
          <a:lstStyle/>
          <a:p>
            <a:r>
              <a:rPr lang="en-GB" dirty="0"/>
              <a:t>Introduce yourself:</a:t>
            </a:r>
          </a:p>
          <a:p>
            <a:pPr lvl="1"/>
            <a:r>
              <a:rPr lang="en-GB" dirty="0"/>
              <a:t>Your normal job/main activity</a:t>
            </a:r>
          </a:p>
          <a:p>
            <a:pPr lvl="1"/>
            <a:r>
              <a:rPr lang="en-GB" dirty="0"/>
              <a:t>What you are currently working on</a:t>
            </a:r>
          </a:p>
          <a:p>
            <a:pPr marL="0" indent="0">
              <a:buNone/>
            </a:pPr>
            <a:r>
              <a:rPr lang="en-GB" b="1" dirty="0"/>
              <a:t>AND </a:t>
            </a:r>
          </a:p>
          <a:p>
            <a:r>
              <a:rPr lang="en-GB" dirty="0"/>
              <a:t>Aim to find at least two things you have in common, apart from being involved in OR</a:t>
            </a:r>
          </a:p>
          <a:p>
            <a:pPr marL="0" indent="0">
              <a:buNone/>
            </a:pPr>
            <a:endParaRPr lang="en-GB" dirty="0"/>
          </a:p>
        </p:txBody>
      </p:sp>
      <p:pic>
        <p:nvPicPr>
          <p:cNvPr id="7171" name="Picture 3" descr="C:\Users\FREN\AppData\Local\Microsoft\Windows\Temporary Internet Files\Content.IE5\U5BWW156\people-talking-online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6543" y="1477736"/>
            <a:ext cx="2601686" cy="19512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0080273">
            <a:off x="1859634" y="2376424"/>
            <a:ext cx="1104790" cy="523220"/>
          </a:xfrm>
          <a:prstGeom prst="rect">
            <a:avLst/>
          </a:prstGeom>
          <a:solidFill>
            <a:schemeClr val="bg2"/>
          </a:solidFill>
        </p:spPr>
        <p:txBody>
          <a:bodyPr wrap="none" rtlCol="0">
            <a:spAutoFit/>
          </a:bodyPr>
          <a:lstStyle/>
          <a:p>
            <a:r>
              <a:rPr lang="en-GB" sz="2800" dirty="0"/>
              <a:t>3 or 4</a:t>
            </a:r>
          </a:p>
        </p:txBody>
      </p:sp>
      <p:pic>
        <p:nvPicPr>
          <p:cNvPr id="7172" name="Picture 4" descr="C:\Users\FREN\AppData\Local\Microsoft\Windows\Temporary Internet Files\Content.IE5\TM7DTF2G\220px-Two_red_dice_01.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353" y="3429001"/>
            <a:ext cx="1658962" cy="106324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910039" y="3873986"/>
            <a:ext cx="8620886" cy="461665"/>
          </a:xfrm>
          <a:prstGeom prst="rect">
            <a:avLst/>
          </a:prstGeom>
          <a:solidFill>
            <a:schemeClr val="accent2"/>
          </a:solidFill>
        </p:spPr>
        <p:txBody>
          <a:bodyPr wrap="none" rtlCol="0">
            <a:spAutoFit/>
          </a:bodyPr>
          <a:lstStyle/>
          <a:p>
            <a:r>
              <a:rPr lang="en-GB" sz="2400" b="1" dirty="0">
                <a:solidFill>
                  <a:schemeClr val="bg1"/>
                </a:solidFill>
              </a:rPr>
              <a:t>You’ll be automatically returned to the main room at 17.00</a:t>
            </a:r>
          </a:p>
        </p:txBody>
      </p:sp>
      <p:sp>
        <p:nvSpPr>
          <p:cNvPr id="9" name="TextBox 8"/>
          <p:cNvSpPr txBox="1"/>
          <p:nvPr/>
        </p:nvSpPr>
        <p:spPr>
          <a:xfrm>
            <a:off x="2910039" y="4668643"/>
            <a:ext cx="9190336" cy="461665"/>
          </a:xfrm>
          <a:prstGeom prst="rect">
            <a:avLst/>
          </a:prstGeom>
          <a:solidFill>
            <a:schemeClr val="accent2"/>
          </a:solidFill>
        </p:spPr>
        <p:txBody>
          <a:bodyPr wrap="none" rtlCol="0">
            <a:spAutoFit/>
          </a:bodyPr>
          <a:lstStyle/>
          <a:p>
            <a:r>
              <a:rPr lang="en-GB" sz="2400" b="1" dirty="0">
                <a:solidFill>
                  <a:schemeClr val="bg1"/>
                </a:solidFill>
              </a:rPr>
              <a:t>If you cannot stay for the micro-networking, please leave now</a:t>
            </a:r>
          </a:p>
        </p:txBody>
      </p:sp>
    </p:spTree>
    <p:extLst>
      <p:ext uri="{BB962C8B-B14F-4D97-AF65-F5344CB8AC3E}">
        <p14:creationId xmlns:p14="http://schemas.microsoft.com/office/powerpoint/2010/main" val="420801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WISDOM Activities within EURO</a:t>
            </a:r>
          </a:p>
        </p:txBody>
      </p:sp>
      <p:sp>
        <p:nvSpPr>
          <p:cNvPr id="3" name="Content Placeholder 2"/>
          <p:cNvSpPr>
            <a:spLocks noGrp="1"/>
          </p:cNvSpPr>
          <p:nvPr>
            <p:ph sz="half" idx="1"/>
          </p:nvPr>
        </p:nvSpPr>
        <p:spPr>
          <a:xfrm>
            <a:off x="838200" y="1825625"/>
            <a:ext cx="10591800" cy="4351338"/>
          </a:xfrm>
        </p:spPr>
        <p:txBody>
          <a:bodyPr>
            <a:normAutofit fontScale="92500" lnSpcReduction="10000"/>
          </a:bodyPr>
          <a:lstStyle/>
          <a:p>
            <a:r>
              <a:rPr lang="en-GB" sz="2800" dirty="0"/>
              <a:t>EURO WISDOM (Women In Society Doing OR &amp; MS) Forum</a:t>
            </a:r>
          </a:p>
          <a:p>
            <a:pPr lvl="1"/>
            <a:r>
              <a:rPr lang="en-GB" sz="2800" dirty="0"/>
              <a:t>Webinar: OR/MS for Healthcare &amp; Gender</a:t>
            </a:r>
          </a:p>
          <a:p>
            <a:pPr lvl="2"/>
            <a:r>
              <a:rPr lang="en-GB" sz="2800" dirty="0"/>
              <a:t>Monday 20 July 15.00 UK time</a:t>
            </a:r>
          </a:p>
          <a:p>
            <a:pPr lvl="2"/>
            <a:r>
              <a:rPr lang="en-GB" sz="2800" dirty="0"/>
              <a:t>Speakers:  Christine Currie, Southampton University, UK &amp; Roberto </a:t>
            </a:r>
            <a:r>
              <a:rPr lang="en-GB" sz="2800" dirty="0" err="1"/>
              <a:t>Aringhieri</a:t>
            </a:r>
            <a:r>
              <a:rPr lang="en-GB" sz="2800" dirty="0"/>
              <a:t>, University of Torino, Italy</a:t>
            </a:r>
          </a:p>
          <a:p>
            <a:pPr lvl="1"/>
            <a:r>
              <a:rPr lang="en-US" sz="2800" dirty="0"/>
              <a:t>YoungWomen4OR </a:t>
            </a:r>
            <a:r>
              <a:rPr lang="en-US" sz="2800" dirty="0" err="1"/>
              <a:t>Initative</a:t>
            </a:r>
            <a:r>
              <a:rPr lang="en-US" sz="2800" dirty="0"/>
              <a:t>: This initiative aims to introduce to our community emerging young women working in OR. The WISDOM Forum will promote selected individuals by spotlighting their work through EURO channels and providing networking and mentoring opportunities. Applications open July 15th, 2020. </a:t>
            </a:r>
          </a:p>
          <a:p>
            <a:r>
              <a:rPr lang="en-GB" sz="2800" dirty="0"/>
              <a:t>Details: </a:t>
            </a:r>
            <a:r>
              <a:rPr lang="en-GB" sz="2800" dirty="0">
                <a:hlinkClick r:id="rId2"/>
              </a:rPr>
              <a:t>https://www.euro-online.org/web/pages/1654/wisdom</a:t>
            </a:r>
            <a:endParaRPr lang="en-GB" sz="2800" dirty="0"/>
          </a:p>
        </p:txBody>
      </p:sp>
    </p:spTree>
    <p:extLst>
      <p:ext uri="{BB962C8B-B14F-4D97-AF65-F5344CB8AC3E}">
        <p14:creationId xmlns:p14="http://schemas.microsoft.com/office/powerpoint/2010/main" val="83033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Closing</a:t>
            </a:r>
          </a:p>
        </p:txBody>
      </p:sp>
      <p:sp>
        <p:nvSpPr>
          <p:cNvPr id="5" name="Content Placeholder 4"/>
          <p:cNvSpPr>
            <a:spLocks noGrp="1"/>
          </p:cNvSpPr>
          <p:nvPr>
            <p:ph idx="1"/>
          </p:nvPr>
        </p:nvSpPr>
        <p:spPr>
          <a:xfrm>
            <a:off x="838200" y="1825625"/>
            <a:ext cx="10515600" cy="3758746"/>
          </a:xfrm>
        </p:spPr>
        <p:txBody>
          <a:bodyPr>
            <a:normAutofit/>
          </a:bodyPr>
          <a:lstStyle/>
          <a:p>
            <a:r>
              <a:rPr lang="en-GB" dirty="0"/>
              <a:t>If you are not a member of WORAN</a:t>
            </a:r>
            <a:r>
              <a:rPr lang="en-GB"/>
              <a:t>, you can </a:t>
            </a:r>
            <a:r>
              <a:rPr lang="en-GB" dirty="0"/>
              <a:t>j</a:t>
            </a:r>
            <a:r>
              <a:rPr lang="en-GB" dirty="0">
                <a:hlinkClick r:id="rId2" tooltip="Join here"/>
              </a:rPr>
              <a:t>oin here</a:t>
            </a:r>
            <a:endParaRPr lang="en-GB" dirty="0"/>
          </a:p>
          <a:p>
            <a:r>
              <a:rPr lang="en-GB" dirty="0"/>
              <a:t>If you would like to help with the WORAN committee please contact Frances or Amy</a:t>
            </a:r>
          </a:p>
          <a:p>
            <a:r>
              <a:rPr lang="en-GB" dirty="0"/>
              <a:t>Please complete the survey-monkey feedback request </a:t>
            </a:r>
          </a:p>
          <a:p>
            <a:r>
              <a:rPr lang="en-GB" dirty="0"/>
              <a:t>Many thanks to all our session leaders, to Amy and Tatty, and to The OR Society</a:t>
            </a:r>
          </a:p>
          <a:p>
            <a:r>
              <a:rPr lang="en-GB" dirty="0"/>
              <a:t>And thanks to all of you</a:t>
            </a:r>
          </a:p>
          <a:p>
            <a:r>
              <a:rPr lang="en-GB" dirty="0"/>
              <a:t>Hope to see you on 13</a:t>
            </a:r>
            <a:r>
              <a:rPr lang="en-GB" baseline="30000" dirty="0"/>
              <a:t>th</a:t>
            </a:r>
            <a:r>
              <a:rPr lang="en-GB" dirty="0"/>
              <a:t> August</a:t>
            </a:r>
          </a:p>
        </p:txBody>
      </p:sp>
    </p:spTree>
    <p:extLst>
      <p:ext uri="{BB962C8B-B14F-4D97-AF65-F5344CB8AC3E}">
        <p14:creationId xmlns:p14="http://schemas.microsoft.com/office/powerpoint/2010/main" val="29037501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8b94144b-3d03-4443-a3e9-bc3c89017988"/>
</p:tagLst>
</file>

<file path=ppt/theme/theme1.xml><?xml version="1.0" encoding="utf-8"?>
<a:theme xmlns:a="http://schemas.openxmlformats.org/drawingml/2006/main" name="Office Theme">
  <a:themeElements>
    <a:clrScheme name="ORS">
      <a:dk1>
        <a:sysClr val="windowText" lastClr="000000"/>
      </a:dk1>
      <a:lt1>
        <a:sysClr val="window" lastClr="FFFFFF"/>
      </a:lt1>
      <a:dk2>
        <a:srgbClr val="44546A"/>
      </a:dk2>
      <a:lt2>
        <a:srgbClr val="E7E6E6"/>
      </a:lt2>
      <a:accent1>
        <a:srgbClr val="505759"/>
      </a:accent1>
      <a:accent2>
        <a:srgbClr val="D61B26"/>
      </a:accent2>
      <a:accent3>
        <a:srgbClr val="A5A5A5"/>
      </a:accent3>
      <a:accent4>
        <a:srgbClr val="FFC000"/>
      </a:accent4>
      <a:accent5>
        <a:srgbClr val="4472C4"/>
      </a:accent5>
      <a:accent6>
        <a:srgbClr val="70AD47"/>
      </a:accent6>
      <a:hlink>
        <a:srgbClr val="0563C1"/>
      </a:hlink>
      <a:folHlink>
        <a:srgbClr val="954F72"/>
      </a:folHlink>
    </a:clrScheme>
    <a:fontScheme name="The OR Society">
      <a:majorFont>
        <a:latin typeface="Roboto Medium"/>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TotalTime>
  <Words>461</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Roboto Light</vt:lpstr>
      <vt:lpstr>Roboto Medium</vt:lpstr>
      <vt:lpstr>Office Theme</vt:lpstr>
      <vt:lpstr>Programme</vt:lpstr>
      <vt:lpstr>Feedback and future meetings</vt:lpstr>
      <vt:lpstr>Breakout groups</vt:lpstr>
      <vt:lpstr>Micro-networking</vt:lpstr>
      <vt:lpstr>WISDOM Activities within EURO</vt:lpstr>
      <vt:lpstr>Closing</vt:lpstr>
    </vt:vector>
  </TitlesOfParts>
  <Company>Operational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Nomsa Sibanda</dc:creator>
  <cp:lastModifiedBy>Amy Hughes</cp:lastModifiedBy>
  <cp:revision>39</cp:revision>
  <dcterms:created xsi:type="dcterms:W3CDTF">2018-06-11T15:15:56Z</dcterms:created>
  <dcterms:modified xsi:type="dcterms:W3CDTF">2020-07-16T11:35:56Z</dcterms:modified>
</cp:coreProperties>
</file>