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8" r:id="rId2"/>
    <p:sldId id="257" r:id="rId3"/>
    <p:sldId id="264" r:id="rId4"/>
    <p:sldId id="262" r:id="rId5"/>
    <p:sldId id="277" r:id="rId6"/>
    <p:sldId id="274" r:id="rId7"/>
    <p:sldId id="276" r:id="rId8"/>
    <p:sldId id="295" r:id="rId9"/>
    <p:sldId id="296" r:id="rId10"/>
    <p:sldId id="283" r:id="rId11"/>
    <p:sldId id="280" r:id="rId12"/>
    <p:sldId id="282" r:id="rId13"/>
    <p:sldId id="281" r:id="rId14"/>
    <p:sldId id="285" r:id="rId15"/>
    <p:sldId id="294" r:id="rId16"/>
    <p:sldId id="298" r:id="rId17"/>
    <p:sldId id="287" r:id="rId18"/>
    <p:sldId id="288" r:id="rId19"/>
    <p:sldId id="289" r:id="rId20"/>
    <p:sldId id="290" r:id="rId21"/>
    <p:sldId id="284" r:id="rId22"/>
    <p:sldId id="279" r:id="rId23"/>
    <p:sldId id="292" r:id="rId24"/>
    <p:sldId id="299" r:id="rId25"/>
    <p:sldId id="300" r:id="rId26"/>
    <p:sldId id="301" r:id="rId27"/>
    <p:sldId id="291" r:id="rId28"/>
    <p:sldId id="303" r:id="rId29"/>
    <p:sldId id="293" r:id="rId30"/>
    <p:sldId id="302" r:id="rId31"/>
    <p:sldId id="297"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Kaufman" initials="RK" lastIdx="2" clrIdx="0">
    <p:extLst>
      <p:ext uri="{19B8F6BF-5375-455C-9EA6-DF929625EA0E}">
        <p15:presenceInfo xmlns:p15="http://schemas.microsoft.com/office/powerpoint/2012/main" userId="94862c11014cb0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54" d="100"/>
          <a:sy n="54" d="100"/>
        </p:scale>
        <p:origin x="48"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DD893-AEA5-4CD4-BA0A-6E2568EC50A9}"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B0A16-F7C0-4B0C-9ADD-845D87F82CDE}" type="slidenum">
              <a:rPr lang="en-GB" smtClean="0"/>
              <a:t>‹#›</a:t>
            </a:fld>
            <a:endParaRPr lang="en-GB"/>
          </a:p>
        </p:txBody>
      </p:sp>
    </p:spTree>
    <p:extLst>
      <p:ext uri="{BB962C8B-B14F-4D97-AF65-F5344CB8AC3E}">
        <p14:creationId xmlns:p14="http://schemas.microsoft.com/office/powerpoint/2010/main" val="88092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3B0A16-F7C0-4B0C-9ADD-845D87F82CDE}" type="slidenum">
              <a:rPr lang="en-GB" smtClean="0"/>
              <a:t>1</a:t>
            </a:fld>
            <a:endParaRPr lang="en-GB"/>
          </a:p>
        </p:txBody>
      </p:sp>
    </p:spTree>
    <p:extLst>
      <p:ext uri="{BB962C8B-B14F-4D97-AF65-F5344CB8AC3E}">
        <p14:creationId xmlns:p14="http://schemas.microsoft.com/office/powerpoint/2010/main" val="274288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Purpose of events: discuss interesting topics; share and learn from each other; build network of people you know; have fun</a:t>
            </a:r>
          </a:p>
        </p:txBody>
      </p:sp>
      <p:sp>
        <p:nvSpPr>
          <p:cNvPr id="4" name="Slide Number Placeholder 3"/>
          <p:cNvSpPr>
            <a:spLocks noGrp="1"/>
          </p:cNvSpPr>
          <p:nvPr>
            <p:ph type="sldNum" sz="quarter" idx="5"/>
          </p:nvPr>
        </p:nvSpPr>
        <p:spPr/>
        <p:txBody>
          <a:bodyPr/>
          <a:lstStyle/>
          <a:p>
            <a:fld id="{8F3B0A16-F7C0-4B0C-9ADD-845D87F82CDE}" type="slidenum">
              <a:rPr lang="en-GB" smtClean="0"/>
              <a:t>4</a:t>
            </a:fld>
            <a:endParaRPr lang="en-GB"/>
          </a:p>
        </p:txBody>
      </p:sp>
    </p:spTree>
    <p:extLst>
      <p:ext uri="{BB962C8B-B14F-4D97-AF65-F5344CB8AC3E}">
        <p14:creationId xmlns:p14="http://schemas.microsoft.com/office/powerpoint/2010/main" val="238006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solidFill>
                  <a:srgbClr val="505759"/>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CC21580C-8F72-48A5-B10E-19051FE97B26}"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B4055-E603-435D-8FD9-4DD921D8B2C9}" type="slidenum">
              <a:rPr lang="en-GB" smtClean="0"/>
              <a:t>‹#›</a:t>
            </a:fld>
            <a:endParaRPr lang="en-GB"/>
          </a:p>
        </p:txBody>
      </p:sp>
    </p:spTree>
    <p:extLst>
      <p:ext uri="{BB962C8B-B14F-4D97-AF65-F5344CB8AC3E}">
        <p14:creationId xmlns:p14="http://schemas.microsoft.com/office/powerpoint/2010/main" val="27947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21580C-8F72-48A5-B10E-19051FE97B26}"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B4055-E603-435D-8FD9-4DD921D8B2C9}" type="slidenum">
              <a:rPr lang="en-GB" smtClean="0"/>
              <a:t>‹#›</a:t>
            </a:fld>
            <a:endParaRPr lang="en-GB"/>
          </a:p>
        </p:txBody>
      </p:sp>
    </p:spTree>
    <p:extLst>
      <p:ext uri="{BB962C8B-B14F-4D97-AF65-F5344CB8AC3E}">
        <p14:creationId xmlns:p14="http://schemas.microsoft.com/office/powerpoint/2010/main" val="69749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21580C-8F72-48A5-B10E-19051FE97B26}"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B4055-E603-435D-8FD9-4DD921D8B2C9}" type="slidenum">
              <a:rPr lang="en-GB" smtClean="0"/>
              <a:t>‹#›</a:t>
            </a:fld>
            <a:endParaRPr lang="en-GB"/>
          </a:p>
        </p:txBody>
      </p:sp>
    </p:spTree>
    <p:extLst>
      <p:ext uri="{BB962C8B-B14F-4D97-AF65-F5344CB8AC3E}">
        <p14:creationId xmlns:p14="http://schemas.microsoft.com/office/powerpoint/2010/main" val="275396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85776"/>
            <a:ext cx="10515600" cy="666750"/>
          </a:xfrm>
        </p:spPr>
        <p:txBody>
          <a:bodyPr/>
          <a:lstStyle>
            <a:lvl1pPr>
              <a:defRPr>
                <a:solidFill>
                  <a:srgbClr val="505759"/>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buClr>
                <a:srgbClr val="D61B26"/>
              </a:buClr>
              <a:defRPr sz="2000">
                <a:solidFill>
                  <a:srgbClr val="505759"/>
                </a:solidFill>
                <a:latin typeface="+mj-lt"/>
              </a:defRPr>
            </a:lvl1pPr>
            <a:lvl2pPr>
              <a:buClr>
                <a:srgbClr val="D61B26"/>
              </a:buClr>
              <a:defRPr sz="2000">
                <a:solidFill>
                  <a:srgbClr val="505759"/>
                </a:solidFill>
                <a:latin typeface="+mj-lt"/>
              </a:defRPr>
            </a:lvl2pPr>
            <a:lvl3pPr>
              <a:buClr>
                <a:srgbClr val="D61B26"/>
              </a:buClr>
              <a:defRPr sz="2000">
                <a:solidFill>
                  <a:srgbClr val="505759"/>
                </a:solidFill>
                <a:latin typeface="+mj-lt"/>
              </a:defRPr>
            </a:lvl3pPr>
            <a:lvl4pPr>
              <a:buClr>
                <a:srgbClr val="D61B26"/>
              </a:buClr>
              <a:defRPr sz="2000">
                <a:solidFill>
                  <a:srgbClr val="505759"/>
                </a:solidFill>
                <a:latin typeface="+mj-lt"/>
              </a:defRPr>
            </a:lvl4pPr>
            <a:lvl5pPr>
              <a:buClr>
                <a:srgbClr val="D61B26"/>
              </a:buClr>
              <a:defRPr sz="2000">
                <a:solidFill>
                  <a:srgbClr val="505759"/>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C21580C-8F72-48A5-B10E-19051FE97B26}"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B4055-E603-435D-8FD9-4DD921D8B2C9}" type="slidenum">
              <a:rPr lang="en-GB" smtClean="0"/>
              <a:t>‹#›</a:t>
            </a:fld>
            <a:endParaRPr lang="en-GB"/>
          </a:p>
        </p:txBody>
      </p:sp>
    </p:spTree>
    <p:extLst>
      <p:ext uri="{BB962C8B-B14F-4D97-AF65-F5344CB8AC3E}">
        <p14:creationId xmlns:p14="http://schemas.microsoft.com/office/powerpoint/2010/main" val="71404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505759"/>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505759"/>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C21580C-8F72-48A5-B10E-19051FE97B26}"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B4055-E603-435D-8FD9-4DD921D8B2C9}" type="slidenum">
              <a:rPr lang="en-GB" smtClean="0"/>
              <a:t>‹#›</a:t>
            </a:fld>
            <a:endParaRPr lang="en-GB"/>
          </a:p>
        </p:txBody>
      </p:sp>
    </p:spTree>
    <p:extLst>
      <p:ext uri="{BB962C8B-B14F-4D97-AF65-F5344CB8AC3E}">
        <p14:creationId xmlns:p14="http://schemas.microsoft.com/office/powerpoint/2010/main" val="68148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41300"/>
            <a:ext cx="10515600" cy="1325563"/>
          </a:xfrm>
        </p:spPr>
        <p:txBody>
          <a:bodyPr/>
          <a:lstStyle>
            <a:lvl1pPr>
              <a:defRPr>
                <a:solidFill>
                  <a:srgbClr val="505759"/>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normAutofit/>
          </a:bodyPr>
          <a:lstStyle>
            <a:lvl1pPr>
              <a:buClr>
                <a:srgbClr val="D61B26"/>
              </a:buClr>
              <a:defRPr sz="2000">
                <a:solidFill>
                  <a:srgbClr val="505759"/>
                </a:solidFill>
                <a:latin typeface="+mj-lt"/>
              </a:defRPr>
            </a:lvl1pPr>
            <a:lvl2pPr>
              <a:buClr>
                <a:srgbClr val="D61B26"/>
              </a:buClr>
              <a:defRPr sz="2000">
                <a:solidFill>
                  <a:srgbClr val="505759"/>
                </a:solidFill>
                <a:latin typeface="+mj-lt"/>
              </a:defRPr>
            </a:lvl2pPr>
            <a:lvl3pPr>
              <a:buClr>
                <a:srgbClr val="D61B26"/>
              </a:buClr>
              <a:defRPr sz="2000">
                <a:solidFill>
                  <a:srgbClr val="505759"/>
                </a:solidFill>
                <a:latin typeface="+mj-lt"/>
              </a:defRPr>
            </a:lvl3pPr>
            <a:lvl4pPr>
              <a:buClr>
                <a:srgbClr val="D61B26"/>
              </a:buClr>
              <a:defRPr sz="2000">
                <a:solidFill>
                  <a:srgbClr val="505759"/>
                </a:solidFill>
                <a:latin typeface="+mj-lt"/>
              </a:defRPr>
            </a:lvl4pPr>
            <a:lvl5pPr>
              <a:buClr>
                <a:srgbClr val="D61B26"/>
              </a:buClr>
              <a:defRPr sz="2000">
                <a:solidFill>
                  <a:srgbClr val="505759"/>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000">
                <a:solidFill>
                  <a:srgbClr val="505759"/>
                </a:solidFill>
                <a:latin typeface="+mj-lt"/>
              </a:defRPr>
            </a:lvl1pPr>
            <a:lvl2pPr>
              <a:defRPr sz="2000">
                <a:solidFill>
                  <a:srgbClr val="505759"/>
                </a:solidFill>
                <a:latin typeface="+mj-lt"/>
              </a:defRPr>
            </a:lvl2pPr>
            <a:lvl3pPr>
              <a:defRPr sz="2000">
                <a:solidFill>
                  <a:srgbClr val="505759"/>
                </a:solidFill>
                <a:latin typeface="+mj-lt"/>
              </a:defRPr>
            </a:lvl3pPr>
            <a:lvl4pPr>
              <a:defRPr sz="2000">
                <a:solidFill>
                  <a:srgbClr val="505759"/>
                </a:solidFill>
                <a:latin typeface="+mj-lt"/>
              </a:defRPr>
            </a:lvl4pPr>
            <a:lvl5pPr>
              <a:defRPr sz="2000">
                <a:solidFill>
                  <a:srgbClr val="505759"/>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CC21580C-8F72-48A5-B10E-19051FE97B26}"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B4055-E603-435D-8FD9-4DD921D8B2C9}" type="slidenum">
              <a:rPr lang="en-GB" smtClean="0"/>
              <a:t>‹#›</a:t>
            </a:fld>
            <a:endParaRPr lang="en-GB"/>
          </a:p>
        </p:txBody>
      </p:sp>
    </p:spTree>
    <p:extLst>
      <p:ext uri="{BB962C8B-B14F-4D97-AF65-F5344CB8AC3E}">
        <p14:creationId xmlns:p14="http://schemas.microsoft.com/office/powerpoint/2010/main" val="106573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21580C-8F72-48A5-B10E-19051FE97B26}"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1B4055-E603-435D-8FD9-4DD921D8B2C9}" type="slidenum">
              <a:rPr lang="en-GB" smtClean="0"/>
              <a:t>‹#›</a:t>
            </a:fld>
            <a:endParaRPr lang="en-GB"/>
          </a:p>
        </p:txBody>
      </p:sp>
    </p:spTree>
    <p:extLst>
      <p:ext uri="{BB962C8B-B14F-4D97-AF65-F5344CB8AC3E}">
        <p14:creationId xmlns:p14="http://schemas.microsoft.com/office/powerpoint/2010/main" val="333719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21580C-8F72-48A5-B10E-19051FE97B26}" type="datetimeFigureOut">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1B4055-E603-435D-8FD9-4DD921D8B2C9}" type="slidenum">
              <a:rPr lang="en-GB" smtClean="0"/>
              <a:t>‹#›</a:t>
            </a:fld>
            <a:endParaRPr lang="en-GB"/>
          </a:p>
        </p:txBody>
      </p:sp>
    </p:spTree>
    <p:extLst>
      <p:ext uri="{BB962C8B-B14F-4D97-AF65-F5344CB8AC3E}">
        <p14:creationId xmlns:p14="http://schemas.microsoft.com/office/powerpoint/2010/main" val="278525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1580C-8F72-48A5-B10E-19051FE97B26}" type="datetimeFigureOut">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1B4055-E603-435D-8FD9-4DD921D8B2C9}" type="slidenum">
              <a:rPr lang="en-GB" smtClean="0"/>
              <a:t>‹#›</a:t>
            </a:fld>
            <a:endParaRPr lang="en-GB"/>
          </a:p>
        </p:txBody>
      </p:sp>
    </p:spTree>
    <p:extLst>
      <p:ext uri="{BB962C8B-B14F-4D97-AF65-F5344CB8AC3E}">
        <p14:creationId xmlns:p14="http://schemas.microsoft.com/office/powerpoint/2010/main" val="288387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21580C-8F72-48A5-B10E-19051FE97B26}"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B4055-E603-435D-8FD9-4DD921D8B2C9}" type="slidenum">
              <a:rPr lang="en-GB" smtClean="0"/>
              <a:t>‹#›</a:t>
            </a:fld>
            <a:endParaRPr lang="en-GB"/>
          </a:p>
        </p:txBody>
      </p:sp>
    </p:spTree>
    <p:extLst>
      <p:ext uri="{BB962C8B-B14F-4D97-AF65-F5344CB8AC3E}">
        <p14:creationId xmlns:p14="http://schemas.microsoft.com/office/powerpoint/2010/main" val="21893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21580C-8F72-48A5-B10E-19051FE97B26}"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B4055-E603-435D-8FD9-4DD921D8B2C9}" type="slidenum">
              <a:rPr lang="en-GB" smtClean="0"/>
              <a:t>‹#›</a:t>
            </a:fld>
            <a:endParaRPr lang="en-GB"/>
          </a:p>
        </p:txBody>
      </p:sp>
    </p:spTree>
    <p:extLst>
      <p:ext uri="{BB962C8B-B14F-4D97-AF65-F5344CB8AC3E}">
        <p14:creationId xmlns:p14="http://schemas.microsoft.com/office/powerpoint/2010/main" val="213237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1580C-8F72-48A5-B10E-19051FE97B26}" type="datetimeFigureOut">
              <a:rPr lang="en-GB" smtClean="0"/>
              <a:t>25/02/2021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B4055-E603-435D-8FD9-4DD921D8B2C9}" type="slidenum">
              <a:rPr lang="en-GB" smtClean="0"/>
              <a:t>‹#›</a:t>
            </a:fld>
            <a:endParaRPr lang="en-GB"/>
          </a:p>
        </p:txBody>
      </p:sp>
    </p:spTree>
    <p:extLst>
      <p:ext uri="{BB962C8B-B14F-4D97-AF65-F5344CB8AC3E}">
        <p14:creationId xmlns:p14="http://schemas.microsoft.com/office/powerpoint/2010/main" val="1323907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50575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D61B26"/>
        </a:buClr>
        <a:buFont typeface="Arial" panose="020B0604020202020204" pitchFamily="34" charset="0"/>
        <a:buChar char="•"/>
        <a:defRPr sz="2000" kern="1200">
          <a:solidFill>
            <a:srgbClr val="505759"/>
          </a:solidFill>
          <a:latin typeface="+mj-lt"/>
          <a:ea typeface="+mn-ea"/>
          <a:cs typeface="+mn-cs"/>
        </a:defRPr>
      </a:lvl1pPr>
      <a:lvl2pPr marL="685800" indent="-228600" algn="l" defTabSz="914400" rtl="0" eaLnBrk="1" latinLnBrk="0" hangingPunct="1">
        <a:lnSpc>
          <a:spcPct val="90000"/>
        </a:lnSpc>
        <a:spcBef>
          <a:spcPts val="500"/>
        </a:spcBef>
        <a:buClr>
          <a:srgbClr val="D61B26"/>
        </a:buClr>
        <a:buFont typeface="Arial" panose="020B0604020202020204" pitchFamily="34" charset="0"/>
        <a:buChar char="•"/>
        <a:defRPr sz="2000" kern="1200">
          <a:solidFill>
            <a:srgbClr val="505759"/>
          </a:solidFill>
          <a:latin typeface="+mj-lt"/>
          <a:ea typeface="+mn-ea"/>
          <a:cs typeface="+mn-cs"/>
        </a:defRPr>
      </a:lvl2pPr>
      <a:lvl3pPr marL="1143000" indent="-228600" algn="l" defTabSz="914400" rtl="0" eaLnBrk="1" latinLnBrk="0" hangingPunct="1">
        <a:lnSpc>
          <a:spcPct val="90000"/>
        </a:lnSpc>
        <a:spcBef>
          <a:spcPts val="500"/>
        </a:spcBef>
        <a:buClr>
          <a:srgbClr val="D61B26"/>
        </a:buClr>
        <a:buFont typeface="Arial" panose="020B0604020202020204" pitchFamily="34" charset="0"/>
        <a:buChar char="•"/>
        <a:defRPr sz="2000" kern="1200">
          <a:solidFill>
            <a:srgbClr val="505759"/>
          </a:solidFill>
          <a:latin typeface="+mj-lt"/>
          <a:ea typeface="+mn-ea"/>
          <a:cs typeface="+mn-cs"/>
        </a:defRPr>
      </a:lvl3pPr>
      <a:lvl4pPr marL="1600200" indent="-228600" algn="l" defTabSz="914400" rtl="0" eaLnBrk="1" latinLnBrk="0" hangingPunct="1">
        <a:lnSpc>
          <a:spcPct val="90000"/>
        </a:lnSpc>
        <a:spcBef>
          <a:spcPts val="500"/>
        </a:spcBef>
        <a:buClr>
          <a:srgbClr val="D61B26"/>
        </a:buClr>
        <a:buFont typeface="Arial" panose="020B0604020202020204" pitchFamily="34" charset="0"/>
        <a:buChar char="•"/>
        <a:defRPr sz="2000" kern="1200">
          <a:solidFill>
            <a:srgbClr val="505759"/>
          </a:solidFill>
          <a:latin typeface="+mj-lt"/>
          <a:ea typeface="+mn-ea"/>
          <a:cs typeface="+mn-cs"/>
        </a:defRPr>
      </a:lvl4pPr>
      <a:lvl5pPr marL="2057400" indent="-228600" algn="l" defTabSz="914400" rtl="0" eaLnBrk="1" latinLnBrk="0" hangingPunct="1">
        <a:lnSpc>
          <a:spcPct val="90000"/>
        </a:lnSpc>
        <a:spcBef>
          <a:spcPts val="500"/>
        </a:spcBef>
        <a:buClr>
          <a:srgbClr val="D61B26"/>
        </a:buClr>
        <a:buFont typeface="Arial" panose="020B0604020202020204" pitchFamily="34" charset="0"/>
        <a:buChar char="•"/>
        <a:defRPr sz="2000" kern="1200">
          <a:solidFill>
            <a:srgbClr val="505759"/>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juliepagano.com/"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youtube.com/watch?v=1i8ylq4j_E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Red_check.sv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bit.ly/WOR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Stopwatch_A.jpg" TargetMode="External"/><Relationship Id="rId7" Type="http://schemas.openxmlformats.org/officeDocument/2006/relationships/hyperlink" Target="https://creativecommons.org/licenses/by/3.0/"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emywarrior.deviantart.com/art/Anonymous-Logo-Woman-PNG-588106127"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70B08-A8E0-4BD5-964B-E903C0B6009D}"/>
              </a:ext>
            </a:extLst>
          </p:cNvPr>
          <p:cNvSpPr>
            <a:spLocks noGrp="1"/>
          </p:cNvSpPr>
          <p:nvPr>
            <p:ph type="ctrTitle"/>
          </p:nvPr>
        </p:nvSpPr>
        <p:spPr/>
        <p:txBody>
          <a:bodyPr/>
          <a:lstStyle/>
          <a:p>
            <a:r>
              <a:rPr lang="en-GB" dirty="0"/>
              <a:t>IMPOSTER SYNDROME</a:t>
            </a:r>
            <a:br>
              <a:rPr lang="en-GB" dirty="0"/>
            </a:br>
            <a:r>
              <a:rPr lang="en-GB" dirty="0"/>
              <a:t>Welcome!</a:t>
            </a:r>
          </a:p>
        </p:txBody>
      </p:sp>
      <p:sp>
        <p:nvSpPr>
          <p:cNvPr id="5" name="Subtitle 4">
            <a:extLst>
              <a:ext uri="{FF2B5EF4-FFF2-40B4-BE49-F238E27FC236}">
                <a16:creationId xmlns:a16="http://schemas.microsoft.com/office/drawing/2014/main" id="{B66C3260-B380-4C4A-8CFB-555B3207FB4E}"/>
              </a:ext>
            </a:extLst>
          </p:cNvPr>
          <p:cNvSpPr>
            <a:spLocks noGrp="1"/>
          </p:cNvSpPr>
          <p:nvPr>
            <p:ph type="subTitle" idx="1"/>
          </p:nvPr>
        </p:nvSpPr>
        <p:spPr>
          <a:xfrm>
            <a:off x="1461637" y="4811104"/>
            <a:ext cx="9144000" cy="872520"/>
          </a:xfrm>
        </p:spPr>
        <p:txBody>
          <a:bodyPr>
            <a:normAutofit/>
          </a:bodyPr>
          <a:lstStyle/>
          <a:p>
            <a:r>
              <a:rPr lang="en-GB" dirty="0"/>
              <a:t>Introduced by Frances O’Brien, Chair, WORAN</a:t>
            </a:r>
          </a:p>
        </p:txBody>
      </p:sp>
      <p:sp>
        <p:nvSpPr>
          <p:cNvPr id="2" name="TextBox 1">
            <a:extLst>
              <a:ext uri="{FF2B5EF4-FFF2-40B4-BE49-F238E27FC236}">
                <a16:creationId xmlns:a16="http://schemas.microsoft.com/office/drawing/2014/main" id="{9178E101-7E6D-4F3F-89DD-B54D78863057}"/>
              </a:ext>
            </a:extLst>
          </p:cNvPr>
          <p:cNvSpPr txBox="1"/>
          <p:nvPr/>
        </p:nvSpPr>
        <p:spPr>
          <a:xfrm>
            <a:off x="1020418" y="3670853"/>
            <a:ext cx="10812575" cy="461665"/>
          </a:xfrm>
          <a:prstGeom prst="rect">
            <a:avLst/>
          </a:prstGeom>
          <a:solidFill>
            <a:srgbClr val="FF0000"/>
          </a:solidFill>
        </p:spPr>
        <p:txBody>
          <a:bodyPr wrap="none" rtlCol="0">
            <a:spAutoFit/>
          </a:bodyPr>
          <a:lstStyle/>
          <a:p>
            <a:r>
              <a:rPr lang="en-GB" sz="2400" dirty="0">
                <a:solidFill>
                  <a:schemeClr val="bg1"/>
                </a:solidFill>
              </a:rPr>
              <a:t>Please introduce yourself in the chat, while you’re waiting for the event to start</a:t>
            </a:r>
          </a:p>
        </p:txBody>
      </p:sp>
    </p:spTree>
    <p:extLst>
      <p:ext uri="{BB962C8B-B14F-4D97-AF65-F5344CB8AC3E}">
        <p14:creationId xmlns:p14="http://schemas.microsoft.com/office/powerpoint/2010/main" val="4508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224D-8D6F-4B8F-874E-C18FEE450C16}"/>
              </a:ext>
            </a:extLst>
          </p:cNvPr>
          <p:cNvSpPr>
            <a:spLocks noGrp="1"/>
          </p:cNvSpPr>
          <p:nvPr>
            <p:ph type="title"/>
          </p:nvPr>
        </p:nvSpPr>
        <p:spPr/>
        <p:txBody>
          <a:bodyPr>
            <a:normAutofit fontScale="90000"/>
          </a:bodyPr>
          <a:lstStyle/>
          <a:p>
            <a:r>
              <a:rPr lang="en-GB" dirty="0"/>
              <a:t>“I’m a fraud”</a:t>
            </a:r>
          </a:p>
        </p:txBody>
      </p:sp>
      <p:grpSp>
        <p:nvGrpSpPr>
          <p:cNvPr id="13" name="Group 12">
            <a:extLst>
              <a:ext uri="{FF2B5EF4-FFF2-40B4-BE49-F238E27FC236}">
                <a16:creationId xmlns:a16="http://schemas.microsoft.com/office/drawing/2014/main" id="{DBEA8E85-C599-4AEE-8DBC-756069B0D846}"/>
              </a:ext>
            </a:extLst>
          </p:cNvPr>
          <p:cNvGrpSpPr/>
          <p:nvPr/>
        </p:nvGrpSpPr>
        <p:grpSpPr>
          <a:xfrm>
            <a:off x="0" y="1484244"/>
            <a:ext cx="5720932" cy="4060592"/>
            <a:chOff x="0" y="1484244"/>
            <a:chExt cx="5720932" cy="4060592"/>
          </a:xfrm>
        </p:grpSpPr>
        <p:pic>
          <p:nvPicPr>
            <p:cNvPr id="4" name="Picture 3">
              <a:extLst>
                <a:ext uri="{FF2B5EF4-FFF2-40B4-BE49-F238E27FC236}">
                  <a16:creationId xmlns:a16="http://schemas.microsoft.com/office/drawing/2014/main" id="{9B755FF0-91B1-448E-868B-F3D98ACDF1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625" r="96875">
                          <a14:foregroundMark x1="50313" y1="68123" x2="50313" y2="68123"/>
                          <a14:foregroundMark x1="39375" y1="35476" x2="29375" y2="77378"/>
                          <a14:foregroundMark x1="59375" y1="23136" x2="68125" y2="38046"/>
                          <a14:foregroundMark x1="50938" y1="30591" x2="625" y2="78406"/>
                          <a14:backgroundMark x1="5938" y1="22622" x2="25625" y2="0"/>
                          <a14:backgroundMark x1="7187" y1="42416" x2="3438" y2="21594"/>
                          <a14:backgroundMark x1="17813" y1="53728" x2="8750" y2="39846"/>
                        </a14:backgroundRemoval>
                      </a14:imgEffect>
                    </a14:imgLayer>
                  </a14:imgProps>
                </a:ext>
              </a:extLst>
            </a:blip>
            <a:stretch>
              <a:fillRect/>
            </a:stretch>
          </p:blipFill>
          <p:spPr>
            <a:xfrm>
              <a:off x="3765198" y="3167396"/>
              <a:ext cx="1955734" cy="2377440"/>
            </a:xfrm>
            <a:prstGeom prst="rect">
              <a:avLst/>
            </a:prstGeom>
          </p:spPr>
        </p:pic>
        <p:sp>
          <p:nvSpPr>
            <p:cNvPr id="3" name="Speech Bubble: Oval 2">
              <a:extLst>
                <a:ext uri="{FF2B5EF4-FFF2-40B4-BE49-F238E27FC236}">
                  <a16:creationId xmlns:a16="http://schemas.microsoft.com/office/drawing/2014/main" id="{881180F0-4D42-415F-B964-B4495CC8D19F}"/>
                </a:ext>
              </a:extLst>
            </p:cNvPr>
            <p:cNvSpPr/>
            <p:nvPr/>
          </p:nvSpPr>
          <p:spPr>
            <a:xfrm>
              <a:off x="0" y="1484244"/>
              <a:ext cx="4293704" cy="2743200"/>
            </a:xfrm>
            <a:prstGeom prst="wedgeEllipseCallout">
              <a:avLst>
                <a:gd name="adj1" fmla="val 61513"/>
                <a:gd name="adj2" fmla="val 536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The exaggerated esteem in which my lifework is held makes me very ill at ease. I feel compelled to think of myself as an involuntary swindler. </a:t>
              </a:r>
            </a:p>
          </p:txBody>
        </p:sp>
        <p:sp>
          <p:nvSpPr>
            <p:cNvPr id="7" name="TextBox 6">
              <a:extLst>
                <a:ext uri="{FF2B5EF4-FFF2-40B4-BE49-F238E27FC236}">
                  <a16:creationId xmlns:a16="http://schemas.microsoft.com/office/drawing/2014/main" id="{74C68223-984D-4F2D-ACD8-63EBB9B663AA}"/>
                </a:ext>
              </a:extLst>
            </p:cNvPr>
            <p:cNvSpPr txBox="1"/>
            <p:nvPr/>
          </p:nvSpPr>
          <p:spPr>
            <a:xfrm>
              <a:off x="999744" y="5175504"/>
              <a:ext cx="1889760" cy="369332"/>
            </a:xfrm>
            <a:prstGeom prst="rect">
              <a:avLst/>
            </a:prstGeom>
            <a:noFill/>
          </p:spPr>
          <p:txBody>
            <a:bodyPr wrap="square" rtlCol="0">
              <a:spAutoFit/>
            </a:bodyPr>
            <a:lstStyle/>
            <a:p>
              <a:r>
                <a:rPr lang="en-GB" dirty="0"/>
                <a:t>Albert Einstein</a:t>
              </a:r>
            </a:p>
          </p:txBody>
        </p:sp>
      </p:grpSp>
      <p:grpSp>
        <p:nvGrpSpPr>
          <p:cNvPr id="15" name="Group 14">
            <a:extLst>
              <a:ext uri="{FF2B5EF4-FFF2-40B4-BE49-F238E27FC236}">
                <a16:creationId xmlns:a16="http://schemas.microsoft.com/office/drawing/2014/main" id="{15C9BDB0-785E-4B22-98B8-C1563B6779E2}"/>
              </a:ext>
            </a:extLst>
          </p:cNvPr>
          <p:cNvGrpSpPr/>
          <p:nvPr/>
        </p:nvGrpSpPr>
        <p:grpSpPr>
          <a:xfrm>
            <a:off x="6540513" y="1426168"/>
            <a:ext cx="5535663" cy="4118668"/>
            <a:chOff x="6540513" y="1426168"/>
            <a:chExt cx="5535663" cy="4118668"/>
          </a:xfrm>
        </p:grpSpPr>
        <p:sp>
          <p:nvSpPr>
            <p:cNvPr id="6" name="Thought Bubble: Cloud 5">
              <a:extLst>
                <a:ext uri="{FF2B5EF4-FFF2-40B4-BE49-F238E27FC236}">
                  <a16:creationId xmlns:a16="http://schemas.microsoft.com/office/drawing/2014/main" id="{A1836733-C792-402D-B8C2-9263740544F0}"/>
                </a:ext>
              </a:extLst>
            </p:cNvPr>
            <p:cNvSpPr/>
            <p:nvPr/>
          </p:nvSpPr>
          <p:spPr>
            <a:xfrm>
              <a:off x="7381072" y="1426168"/>
              <a:ext cx="4643716" cy="24921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‘Sometimes I wake up in the morning before going off to a shoot, and I think, I can’t do this. I’m a fraud.’</a:t>
              </a:r>
            </a:p>
          </p:txBody>
        </p:sp>
        <p:pic>
          <p:nvPicPr>
            <p:cNvPr id="5" name="Picture 4">
              <a:extLst>
                <a:ext uri="{FF2B5EF4-FFF2-40B4-BE49-F238E27FC236}">
                  <a16:creationId xmlns:a16="http://schemas.microsoft.com/office/drawing/2014/main" id="{14FE49FF-0D2B-4D6E-BE20-02A77236444F}"/>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0" b="100000" l="17756" r="89760">
                          <a14:foregroundMark x1="34314" y1="83004" x2="20806" y2="83597"/>
                          <a14:foregroundMark x1="28105" y1="84190" x2="25599" y2="99407"/>
                          <a14:foregroundMark x1="78214" y1="90909" x2="82571" y2="99012"/>
                          <a14:backgroundMark x1="36819" y1="55731" x2="33660" y2="36957"/>
                          <a14:backgroundMark x1="24619" y1="79051" x2="38998" y2="71146"/>
                          <a14:backgroundMark x1="74401" y1="81225" x2="81917" y2="85771"/>
                        </a14:backgroundRemoval>
                      </a14:imgEffect>
                    </a14:imgLayer>
                  </a14:imgProps>
                </a:ext>
                <a:ext uri="{28A0092B-C50C-407E-A947-70E740481C1C}">
                  <a14:useLocalDpi xmlns:a14="http://schemas.microsoft.com/office/drawing/2010/main"/>
                </a:ext>
              </a:extLst>
            </a:blip>
            <a:stretch>
              <a:fillRect/>
            </a:stretch>
          </p:blipFill>
          <p:spPr>
            <a:xfrm>
              <a:off x="6540513" y="3400187"/>
              <a:ext cx="3890885" cy="2144649"/>
            </a:xfrm>
            <a:prstGeom prst="rect">
              <a:avLst/>
            </a:prstGeom>
          </p:spPr>
        </p:pic>
        <p:sp>
          <p:nvSpPr>
            <p:cNvPr id="8" name="TextBox 7">
              <a:extLst>
                <a:ext uri="{FF2B5EF4-FFF2-40B4-BE49-F238E27FC236}">
                  <a16:creationId xmlns:a16="http://schemas.microsoft.com/office/drawing/2014/main" id="{07E39B9D-74DA-4164-9CD6-C1B94E02C77C}"/>
                </a:ext>
              </a:extLst>
            </p:cNvPr>
            <p:cNvSpPr txBox="1"/>
            <p:nvPr/>
          </p:nvSpPr>
          <p:spPr>
            <a:xfrm>
              <a:off x="10186416" y="5175504"/>
              <a:ext cx="1889760" cy="369332"/>
            </a:xfrm>
            <a:prstGeom prst="rect">
              <a:avLst/>
            </a:prstGeom>
            <a:noFill/>
          </p:spPr>
          <p:txBody>
            <a:bodyPr wrap="square" rtlCol="0">
              <a:spAutoFit/>
            </a:bodyPr>
            <a:lstStyle/>
            <a:p>
              <a:r>
                <a:rPr lang="en-GB" dirty="0"/>
                <a:t>Kate Winslet</a:t>
              </a:r>
            </a:p>
          </p:txBody>
        </p:sp>
      </p:grpSp>
    </p:spTree>
    <p:extLst>
      <p:ext uri="{BB962C8B-B14F-4D97-AF65-F5344CB8AC3E}">
        <p14:creationId xmlns:p14="http://schemas.microsoft.com/office/powerpoint/2010/main" val="129856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224D-8D6F-4B8F-874E-C18FEE450C16}"/>
              </a:ext>
            </a:extLst>
          </p:cNvPr>
          <p:cNvSpPr>
            <a:spLocks noGrp="1"/>
          </p:cNvSpPr>
          <p:nvPr>
            <p:ph type="title"/>
          </p:nvPr>
        </p:nvSpPr>
        <p:spPr/>
        <p:txBody>
          <a:bodyPr>
            <a:normAutofit fontScale="90000"/>
          </a:bodyPr>
          <a:lstStyle/>
          <a:p>
            <a:r>
              <a:rPr lang="en-GB" dirty="0"/>
              <a:t>“They’re going to find me out”</a:t>
            </a:r>
          </a:p>
        </p:txBody>
      </p:sp>
      <p:grpSp>
        <p:nvGrpSpPr>
          <p:cNvPr id="6" name="Group 5">
            <a:extLst>
              <a:ext uri="{FF2B5EF4-FFF2-40B4-BE49-F238E27FC236}">
                <a16:creationId xmlns:a16="http://schemas.microsoft.com/office/drawing/2014/main" id="{30346F4E-812B-484C-9B98-007EF8D626D0}"/>
              </a:ext>
            </a:extLst>
          </p:cNvPr>
          <p:cNvGrpSpPr/>
          <p:nvPr/>
        </p:nvGrpSpPr>
        <p:grpSpPr>
          <a:xfrm>
            <a:off x="678205" y="1550504"/>
            <a:ext cx="10959151" cy="3749140"/>
            <a:chOff x="678205" y="1550504"/>
            <a:chExt cx="10959151" cy="3749140"/>
          </a:xfrm>
        </p:grpSpPr>
        <p:sp>
          <p:nvSpPr>
            <p:cNvPr id="8" name="Thought Bubble: Cloud 7">
              <a:extLst>
                <a:ext uri="{FF2B5EF4-FFF2-40B4-BE49-F238E27FC236}">
                  <a16:creationId xmlns:a16="http://schemas.microsoft.com/office/drawing/2014/main" id="{2B5A1F39-21E2-4E38-8ACC-AC7042DF86AE}"/>
                </a:ext>
              </a:extLst>
            </p:cNvPr>
            <p:cNvSpPr/>
            <p:nvPr/>
          </p:nvSpPr>
          <p:spPr>
            <a:xfrm>
              <a:off x="5088835" y="1550504"/>
              <a:ext cx="6548521" cy="2828562"/>
            </a:xfrm>
            <a:prstGeom prst="cloudCallout">
              <a:avLst>
                <a:gd name="adj1" fmla="val -70729"/>
                <a:gd name="adj2" fmla="val -17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have written 11 books but each time I think ‘Uh-oh, they’re going to find out now. I’ve run a game on everybody, and they’re going to find me out.’  </a:t>
              </a:r>
            </a:p>
          </p:txBody>
        </p:sp>
        <p:sp>
          <p:nvSpPr>
            <p:cNvPr id="5" name="TextBox 4">
              <a:extLst>
                <a:ext uri="{FF2B5EF4-FFF2-40B4-BE49-F238E27FC236}">
                  <a16:creationId xmlns:a16="http://schemas.microsoft.com/office/drawing/2014/main" id="{56E3BAE9-7247-4DFE-A37A-C91C128F3D49}"/>
                </a:ext>
              </a:extLst>
            </p:cNvPr>
            <p:cNvSpPr txBox="1"/>
            <p:nvPr/>
          </p:nvSpPr>
          <p:spPr>
            <a:xfrm>
              <a:off x="2709315" y="4521042"/>
              <a:ext cx="6096000" cy="369332"/>
            </a:xfrm>
            <a:prstGeom prst="rect">
              <a:avLst/>
            </a:prstGeom>
            <a:noFill/>
          </p:spPr>
          <p:txBody>
            <a:bodyPr wrap="square">
              <a:spAutoFit/>
            </a:bodyPr>
            <a:lstStyle/>
            <a:p>
              <a:r>
                <a:rPr lang="en-GB" dirty="0"/>
                <a:t>Maya Angelou</a:t>
              </a:r>
            </a:p>
          </p:txBody>
        </p:sp>
        <p:pic>
          <p:nvPicPr>
            <p:cNvPr id="3" name="Picture 2">
              <a:extLst>
                <a:ext uri="{FF2B5EF4-FFF2-40B4-BE49-F238E27FC236}">
                  <a16:creationId xmlns:a16="http://schemas.microsoft.com/office/drawing/2014/main" id="{00909616-4448-499C-B153-E63D4981BF1A}"/>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0" b="89947" l="10000" r="90000">
                          <a14:foregroundMark x1="66706" y1="48325" x2="83176" y2="65961"/>
                          <a14:foregroundMark x1="83882" y1="66490" x2="86471" y2="89418"/>
                          <a14:foregroundMark x1="72941" y1="61376" x2="66471" y2="86596"/>
                          <a14:foregroundMark x1="39294" y1="51323" x2="31176" y2="58730"/>
                          <a14:backgroundMark x1="30471" y1="29806" x2="35647" y2="43210"/>
                          <a14:backgroundMark x1="31765" y1="21517" x2="32118" y2="31746"/>
                        </a14:backgroundRemoval>
                      </a14:imgEffect>
                    </a14:imgLayer>
                  </a14:imgProps>
                </a:ext>
                <a:ext uri="{28A0092B-C50C-407E-A947-70E740481C1C}">
                  <a14:useLocalDpi xmlns:a14="http://schemas.microsoft.com/office/drawing/2010/main"/>
                </a:ext>
              </a:extLst>
            </a:blip>
            <a:stretch>
              <a:fillRect/>
            </a:stretch>
          </p:blipFill>
          <p:spPr>
            <a:xfrm>
              <a:off x="678205" y="1670304"/>
              <a:ext cx="4089248" cy="2727769"/>
            </a:xfrm>
            <a:prstGeom prst="rect">
              <a:avLst/>
            </a:prstGeom>
          </p:spPr>
        </p:pic>
        <p:pic>
          <p:nvPicPr>
            <p:cNvPr id="4" name="Picture 3">
              <a:extLst>
                <a:ext uri="{FF2B5EF4-FFF2-40B4-BE49-F238E27FC236}">
                  <a16:creationId xmlns:a16="http://schemas.microsoft.com/office/drawing/2014/main" id="{C4CE74EA-47E7-4B8D-9493-78739B8B8F8B}"/>
                </a:ext>
              </a:extLst>
            </p:cNvPr>
            <p:cNvPicPr>
              <a:picLocks noChangeAspect="1"/>
            </p:cNvPicPr>
            <p:nvPr/>
          </p:nvPicPr>
          <p:blipFill>
            <a:blip r:embed="rId4"/>
            <a:stretch>
              <a:fillRect/>
            </a:stretch>
          </p:blipFill>
          <p:spPr>
            <a:xfrm>
              <a:off x="1196831" y="3251769"/>
              <a:ext cx="1381125" cy="2047875"/>
            </a:xfrm>
            <a:prstGeom prst="rect">
              <a:avLst/>
            </a:prstGeom>
          </p:spPr>
        </p:pic>
      </p:grpSp>
    </p:spTree>
    <p:extLst>
      <p:ext uri="{BB962C8B-B14F-4D97-AF65-F5344CB8AC3E}">
        <p14:creationId xmlns:p14="http://schemas.microsoft.com/office/powerpoint/2010/main" val="423654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AB9F-786A-4988-92FA-B22F2645091D}"/>
              </a:ext>
            </a:extLst>
          </p:cNvPr>
          <p:cNvSpPr>
            <a:spLocks noGrp="1"/>
          </p:cNvSpPr>
          <p:nvPr>
            <p:ph type="title"/>
          </p:nvPr>
        </p:nvSpPr>
        <p:spPr>
          <a:xfrm>
            <a:off x="555811" y="485776"/>
            <a:ext cx="11367247" cy="666750"/>
          </a:xfrm>
        </p:spPr>
        <p:txBody>
          <a:bodyPr>
            <a:normAutofit fontScale="90000"/>
          </a:bodyPr>
          <a:lstStyle/>
          <a:p>
            <a:r>
              <a:rPr lang="en-GB" dirty="0"/>
              <a:t>“Everybody else knows more than me”</a:t>
            </a:r>
          </a:p>
        </p:txBody>
      </p:sp>
      <p:grpSp>
        <p:nvGrpSpPr>
          <p:cNvPr id="5" name="Group 4">
            <a:extLst>
              <a:ext uri="{FF2B5EF4-FFF2-40B4-BE49-F238E27FC236}">
                <a16:creationId xmlns:a16="http://schemas.microsoft.com/office/drawing/2014/main" id="{C466CA22-5D2E-4FBE-9A15-21FF4219FEE5}"/>
              </a:ext>
            </a:extLst>
          </p:cNvPr>
          <p:cNvGrpSpPr/>
          <p:nvPr/>
        </p:nvGrpSpPr>
        <p:grpSpPr>
          <a:xfrm>
            <a:off x="670560" y="1528381"/>
            <a:ext cx="11375666" cy="3829420"/>
            <a:chOff x="670560" y="1528381"/>
            <a:chExt cx="11375666" cy="3829420"/>
          </a:xfrm>
        </p:grpSpPr>
        <p:sp>
          <p:nvSpPr>
            <p:cNvPr id="4" name="Thought Bubble: Cloud 3">
              <a:extLst>
                <a:ext uri="{FF2B5EF4-FFF2-40B4-BE49-F238E27FC236}">
                  <a16:creationId xmlns:a16="http://schemas.microsoft.com/office/drawing/2014/main" id="{488F9C8D-D52B-4168-8D7B-0B75F4F09371}"/>
                </a:ext>
              </a:extLst>
            </p:cNvPr>
            <p:cNvSpPr/>
            <p:nvPr/>
          </p:nvSpPr>
          <p:spPr>
            <a:xfrm>
              <a:off x="5512904" y="1828800"/>
              <a:ext cx="6533322" cy="3379304"/>
            </a:xfrm>
            <a:prstGeom prst="cloudCallout">
              <a:avLst>
                <a:gd name="adj1" fmla="val -86894"/>
                <a:gd name="adj2" fmla="val -13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There are an awful lot of people out there who think I’m an expert. How do these people believe all this about me? I’m so much aware of all the things I don’t know.</a:t>
              </a:r>
            </a:p>
          </p:txBody>
        </p:sp>
        <p:pic>
          <p:nvPicPr>
            <p:cNvPr id="3" name="Picture 2">
              <a:extLst>
                <a:ext uri="{FF2B5EF4-FFF2-40B4-BE49-F238E27FC236}">
                  <a16:creationId xmlns:a16="http://schemas.microsoft.com/office/drawing/2014/main" id="{27C4B04F-FE62-4B7C-A3C9-4AF738A149E6}"/>
                </a:ext>
              </a:extLst>
            </p:cNvPr>
            <p:cNvPicPr>
              <a:picLocks noChangeAspect="1"/>
            </p:cNvPicPr>
            <p:nvPr/>
          </p:nvPicPr>
          <p:blipFill>
            <a:blip r:embed="rId2"/>
            <a:stretch>
              <a:fillRect/>
            </a:stretch>
          </p:blipFill>
          <p:spPr>
            <a:xfrm>
              <a:off x="1781365" y="1528381"/>
              <a:ext cx="2143125" cy="2143125"/>
            </a:xfrm>
            <a:prstGeom prst="rect">
              <a:avLst/>
            </a:prstGeom>
          </p:spPr>
        </p:pic>
        <p:sp>
          <p:nvSpPr>
            <p:cNvPr id="6" name="TextBox 5">
              <a:extLst>
                <a:ext uri="{FF2B5EF4-FFF2-40B4-BE49-F238E27FC236}">
                  <a16:creationId xmlns:a16="http://schemas.microsoft.com/office/drawing/2014/main" id="{23E93F18-33B6-4F6A-9CF9-75DE90217441}"/>
                </a:ext>
              </a:extLst>
            </p:cNvPr>
            <p:cNvSpPr txBox="1"/>
            <p:nvPr/>
          </p:nvSpPr>
          <p:spPr>
            <a:xfrm>
              <a:off x="670560" y="4157472"/>
              <a:ext cx="6240042" cy="1200329"/>
            </a:xfrm>
            <a:prstGeom prst="rect">
              <a:avLst/>
            </a:prstGeom>
            <a:noFill/>
          </p:spPr>
          <p:txBody>
            <a:bodyPr wrap="none" rtlCol="0">
              <a:spAutoFit/>
            </a:bodyPr>
            <a:lstStyle/>
            <a:p>
              <a:r>
                <a:rPr lang="en-GB" sz="2400" dirty="0"/>
                <a:t>Margaret Chan, </a:t>
              </a:r>
            </a:p>
            <a:p>
              <a:r>
                <a:rPr lang="en-GB" sz="2400" dirty="0"/>
                <a:t>Director-General, World Health Organisation</a:t>
              </a:r>
            </a:p>
            <a:p>
              <a:r>
                <a:rPr lang="en-GB" sz="2400" dirty="0"/>
                <a:t>2006-2017</a:t>
              </a:r>
            </a:p>
          </p:txBody>
        </p:sp>
      </p:grpSp>
    </p:spTree>
    <p:extLst>
      <p:ext uri="{BB962C8B-B14F-4D97-AF65-F5344CB8AC3E}">
        <p14:creationId xmlns:p14="http://schemas.microsoft.com/office/powerpoint/2010/main" val="177468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4BE8-F831-4545-B55B-1F3430C071D1}"/>
              </a:ext>
            </a:extLst>
          </p:cNvPr>
          <p:cNvSpPr>
            <a:spLocks noGrp="1"/>
          </p:cNvSpPr>
          <p:nvPr>
            <p:ph type="title"/>
          </p:nvPr>
        </p:nvSpPr>
        <p:spPr/>
        <p:txBody>
          <a:bodyPr>
            <a:normAutofit fontScale="90000"/>
          </a:bodyPr>
          <a:lstStyle/>
          <a:p>
            <a:r>
              <a:rPr lang="en-GB" dirty="0"/>
              <a:t>“I’m about to embarrass myself”</a:t>
            </a:r>
          </a:p>
        </p:txBody>
      </p:sp>
      <p:sp>
        <p:nvSpPr>
          <p:cNvPr id="3" name="Content Placeholder 2">
            <a:extLst>
              <a:ext uri="{FF2B5EF4-FFF2-40B4-BE49-F238E27FC236}">
                <a16:creationId xmlns:a16="http://schemas.microsoft.com/office/drawing/2014/main" id="{DD3355D5-CFB7-4D2F-84B9-AAEA488E29D5}"/>
              </a:ext>
            </a:extLst>
          </p:cNvPr>
          <p:cNvSpPr>
            <a:spLocks noGrp="1"/>
          </p:cNvSpPr>
          <p:nvPr>
            <p:ph idx="1"/>
          </p:nvPr>
        </p:nvSpPr>
        <p:spPr>
          <a:xfrm>
            <a:off x="484632" y="5096256"/>
            <a:ext cx="10515600" cy="536448"/>
          </a:xfrm>
        </p:spPr>
        <p:txBody>
          <a:bodyPr/>
          <a:lstStyle/>
          <a:p>
            <a:pPr marL="0" indent="0">
              <a:buNone/>
            </a:pPr>
            <a:r>
              <a:rPr lang="en-GB" dirty="0"/>
              <a:t>Sheryl Sandberg, Chief Operating Officer, Facebook</a:t>
            </a:r>
          </a:p>
        </p:txBody>
      </p:sp>
      <p:pic>
        <p:nvPicPr>
          <p:cNvPr id="4" name="Picture 3">
            <a:extLst>
              <a:ext uri="{FF2B5EF4-FFF2-40B4-BE49-F238E27FC236}">
                <a16:creationId xmlns:a16="http://schemas.microsoft.com/office/drawing/2014/main" id="{C5ADD5D2-D263-42C4-BDAB-9EC09745C0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93" b="100000" l="4364" r="100000">
                        <a14:foregroundMark x1="84364" y1="65027" x2="85455" y2="85246"/>
                      </a14:backgroundRemoval>
                    </a14:imgEffect>
                  </a14:imgLayer>
                </a14:imgProps>
              </a:ext>
            </a:extLst>
          </a:blip>
          <a:stretch>
            <a:fillRect/>
          </a:stretch>
        </p:blipFill>
        <p:spPr>
          <a:xfrm>
            <a:off x="8504872" y="3362134"/>
            <a:ext cx="3558629" cy="2368106"/>
          </a:xfrm>
          <a:prstGeom prst="rect">
            <a:avLst/>
          </a:prstGeom>
        </p:spPr>
      </p:pic>
      <p:sp>
        <p:nvSpPr>
          <p:cNvPr id="5" name="Thought Bubble: Cloud 4">
            <a:extLst>
              <a:ext uri="{FF2B5EF4-FFF2-40B4-BE49-F238E27FC236}">
                <a16:creationId xmlns:a16="http://schemas.microsoft.com/office/drawing/2014/main" id="{8DF91CAD-AE96-4001-93DA-849C1BB7C887}"/>
              </a:ext>
            </a:extLst>
          </p:cNvPr>
          <p:cNvSpPr/>
          <p:nvPr/>
        </p:nvSpPr>
        <p:spPr>
          <a:xfrm>
            <a:off x="0" y="1170432"/>
            <a:ext cx="9253728" cy="3866984"/>
          </a:xfrm>
          <a:prstGeom prst="cloudCallout">
            <a:avLst>
              <a:gd name="adj1" fmla="val 57737"/>
              <a:gd name="adj2" fmla="val 98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Every time I was called on in class, I was sure that I was about to embarrass myself. Every time I took a test, I was sure that it had gone badly. And every time I didn’t embarrass myself — or even excelled — I believed that I had fooled everyone yet again. One day soon, the jig would be up</a:t>
            </a:r>
          </a:p>
        </p:txBody>
      </p:sp>
    </p:spTree>
    <p:extLst>
      <p:ext uri="{BB962C8B-B14F-4D97-AF65-F5344CB8AC3E}">
        <p14:creationId xmlns:p14="http://schemas.microsoft.com/office/powerpoint/2010/main" val="386417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1ED0-B245-4846-8D9D-09727CF73E6F}"/>
              </a:ext>
            </a:extLst>
          </p:cNvPr>
          <p:cNvSpPr>
            <a:spLocks noGrp="1"/>
          </p:cNvSpPr>
          <p:nvPr>
            <p:ph type="title"/>
          </p:nvPr>
        </p:nvSpPr>
        <p:spPr/>
        <p:txBody>
          <a:bodyPr>
            <a:normAutofit fontScale="90000"/>
          </a:bodyPr>
          <a:lstStyle/>
          <a:p>
            <a:r>
              <a:rPr lang="en-GB" dirty="0"/>
              <a:t>This is imposter syndrome</a:t>
            </a:r>
          </a:p>
        </p:txBody>
      </p:sp>
      <p:pic>
        <p:nvPicPr>
          <p:cNvPr id="4" name="Picture 3">
            <a:extLst>
              <a:ext uri="{FF2B5EF4-FFF2-40B4-BE49-F238E27FC236}">
                <a16:creationId xmlns:a16="http://schemas.microsoft.com/office/drawing/2014/main" id="{BAC426C9-6414-4BF1-840E-505C76EA3C17}"/>
              </a:ext>
            </a:extLst>
          </p:cNvPr>
          <p:cNvPicPr>
            <a:picLocks noChangeAspect="1"/>
          </p:cNvPicPr>
          <p:nvPr/>
        </p:nvPicPr>
        <p:blipFill>
          <a:blip r:embed="rId2"/>
          <a:stretch>
            <a:fillRect/>
          </a:stretch>
        </p:blipFill>
        <p:spPr>
          <a:xfrm>
            <a:off x="1578272" y="1631576"/>
            <a:ext cx="6519098" cy="4341719"/>
          </a:xfrm>
          <a:prstGeom prst="rect">
            <a:avLst/>
          </a:prstGeom>
        </p:spPr>
      </p:pic>
      <p:sp>
        <p:nvSpPr>
          <p:cNvPr id="6" name="TextBox 5">
            <a:extLst>
              <a:ext uri="{FF2B5EF4-FFF2-40B4-BE49-F238E27FC236}">
                <a16:creationId xmlns:a16="http://schemas.microsoft.com/office/drawing/2014/main" id="{12C20117-A983-4092-82A3-D0F9D14E3A7E}"/>
              </a:ext>
            </a:extLst>
          </p:cNvPr>
          <p:cNvSpPr txBox="1"/>
          <p:nvPr/>
        </p:nvSpPr>
        <p:spPr>
          <a:xfrm>
            <a:off x="8588188" y="4303059"/>
            <a:ext cx="3299011" cy="646331"/>
          </a:xfrm>
          <a:prstGeom prst="rect">
            <a:avLst/>
          </a:prstGeom>
          <a:noFill/>
        </p:spPr>
        <p:txBody>
          <a:bodyPr wrap="square">
            <a:spAutoFit/>
          </a:bodyPr>
          <a:lstStyle/>
          <a:p>
            <a:r>
              <a:rPr lang="en-GB" dirty="0"/>
              <a:t>https://soundgirls.org/impostor-syndrome-webinar-dec-13/</a:t>
            </a:r>
          </a:p>
        </p:txBody>
      </p:sp>
    </p:spTree>
    <p:extLst>
      <p:ext uri="{BB962C8B-B14F-4D97-AF65-F5344CB8AC3E}">
        <p14:creationId xmlns:p14="http://schemas.microsoft.com/office/powerpoint/2010/main" val="435690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939C-58D5-4832-AD08-55E7BF91962B}"/>
              </a:ext>
            </a:extLst>
          </p:cNvPr>
          <p:cNvSpPr>
            <a:spLocks noGrp="1"/>
          </p:cNvSpPr>
          <p:nvPr>
            <p:ph type="title"/>
          </p:nvPr>
        </p:nvSpPr>
        <p:spPr/>
        <p:txBody>
          <a:bodyPr>
            <a:normAutofit fontScale="90000"/>
          </a:bodyPr>
          <a:lstStyle/>
          <a:p>
            <a:r>
              <a:rPr lang="en-GB" dirty="0"/>
              <a:t>Not necessarily the whole time…</a:t>
            </a:r>
          </a:p>
        </p:txBody>
      </p:sp>
      <p:grpSp>
        <p:nvGrpSpPr>
          <p:cNvPr id="5" name="Group 4">
            <a:extLst>
              <a:ext uri="{FF2B5EF4-FFF2-40B4-BE49-F238E27FC236}">
                <a16:creationId xmlns:a16="http://schemas.microsoft.com/office/drawing/2014/main" id="{35FDF9F4-2AD6-4D2A-A7D1-72A785FDD22B}"/>
              </a:ext>
            </a:extLst>
          </p:cNvPr>
          <p:cNvGrpSpPr/>
          <p:nvPr/>
        </p:nvGrpSpPr>
        <p:grpSpPr>
          <a:xfrm>
            <a:off x="1016000" y="1656522"/>
            <a:ext cx="10579652" cy="3723722"/>
            <a:chOff x="1016000" y="1656522"/>
            <a:chExt cx="10579652" cy="3723722"/>
          </a:xfrm>
        </p:grpSpPr>
        <p:sp>
          <p:nvSpPr>
            <p:cNvPr id="4" name="Thought Bubble: Cloud 3">
              <a:extLst>
                <a:ext uri="{FF2B5EF4-FFF2-40B4-BE49-F238E27FC236}">
                  <a16:creationId xmlns:a16="http://schemas.microsoft.com/office/drawing/2014/main" id="{8ECD1E37-86B5-445E-B8CC-3FAE197411F2}"/>
                </a:ext>
              </a:extLst>
            </p:cNvPr>
            <p:cNvSpPr/>
            <p:nvPr/>
          </p:nvSpPr>
          <p:spPr>
            <a:xfrm>
              <a:off x="5102088" y="1656522"/>
              <a:ext cx="6493564" cy="3366051"/>
            </a:xfrm>
            <a:prstGeom prst="cloudCallout">
              <a:avLst>
                <a:gd name="adj1" fmla="val -67772"/>
                <a:gd name="adj2" fmla="val -262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beauty of the impostor syndrome is you vacillate between extreme egomania and a complete feeling of: “I’m a fraud! Oh God, they’re on to me! I’m a fraud!”</a:t>
              </a:r>
              <a:endParaRPr lang="en-GB" dirty="0"/>
            </a:p>
          </p:txBody>
        </p:sp>
        <p:pic>
          <p:nvPicPr>
            <p:cNvPr id="1028" name="Picture 4" descr="Image result for Tina Fey">
              <a:extLst>
                <a:ext uri="{FF2B5EF4-FFF2-40B4-BE49-F238E27FC236}">
                  <a16:creationId xmlns:a16="http://schemas.microsoft.com/office/drawing/2014/main" id="{F162EECE-0153-4657-BDE0-49EA12CC0A86}"/>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727" b="100000" l="10000" r="95636"/>
                      </a14:imgEffect>
                    </a14:imgLayer>
                  </a14:imgProps>
                </a:ext>
                <a:ext uri="{28A0092B-C50C-407E-A947-70E740481C1C}">
                  <a14:useLocalDpi xmlns:a14="http://schemas.microsoft.com/office/drawing/2010/main"/>
                </a:ext>
              </a:extLst>
            </a:blip>
            <a:srcRect/>
            <a:stretch>
              <a:fillRect/>
            </a:stretch>
          </p:blipFill>
          <p:spPr bwMode="auto">
            <a:xfrm>
              <a:off x="1016000" y="1804416"/>
              <a:ext cx="3714496" cy="27858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530B49-1802-4CAD-8F79-CAAC63CB86F7}"/>
                </a:ext>
              </a:extLst>
            </p:cNvPr>
            <p:cNvSpPr txBox="1"/>
            <p:nvPr/>
          </p:nvSpPr>
          <p:spPr>
            <a:xfrm>
              <a:off x="2791968" y="5010912"/>
              <a:ext cx="1073755" cy="369332"/>
            </a:xfrm>
            <a:prstGeom prst="rect">
              <a:avLst/>
            </a:prstGeom>
            <a:noFill/>
          </p:spPr>
          <p:txBody>
            <a:bodyPr wrap="none" rtlCol="0">
              <a:spAutoFit/>
            </a:bodyPr>
            <a:lstStyle/>
            <a:p>
              <a:r>
                <a:rPr lang="en-GB" dirty="0"/>
                <a:t>Tina Fey</a:t>
              </a:r>
            </a:p>
          </p:txBody>
        </p:sp>
      </p:grpSp>
    </p:spTree>
    <p:extLst>
      <p:ext uri="{BB962C8B-B14F-4D97-AF65-F5344CB8AC3E}">
        <p14:creationId xmlns:p14="http://schemas.microsoft.com/office/powerpoint/2010/main" val="25091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608BC-1F20-4AFD-8E1B-BA0D106031A0}"/>
              </a:ext>
            </a:extLst>
          </p:cNvPr>
          <p:cNvSpPr>
            <a:spLocks noGrp="1"/>
          </p:cNvSpPr>
          <p:nvPr>
            <p:ph type="title"/>
          </p:nvPr>
        </p:nvSpPr>
        <p:spPr/>
        <p:txBody>
          <a:bodyPr>
            <a:normAutofit fontScale="90000"/>
          </a:bodyPr>
          <a:lstStyle/>
          <a:p>
            <a:r>
              <a:rPr lang="en-GB" dirty="0"/>
              <a:t>Who has it?</a:t>
            </a:r>
          </a:p>
        </p:txBody>
      </p:sp>
      <p:sp>
        <p:nvSpPr>
          <p:cNvPr id="5" name="TextBox 4">
            <a:extLst>
              <a:ext uri="{FF2B5EF4-FFF2-40B4-BE49-F238E27FC236}">
                <a16:creationId xmlns:a16="http://schemas.microsoft.com/office/drawing/2014/main" id="{05FC86A8-B81C-4A73-A4D5-138B3F32C293}"/>
              </a:ext>
            </a:extLst>
          </p:cNvPr>
          <p:cNvSpPr txBox="1"/>
          <p:nvPr/>
        </p:nvSpPr>
        <p:spPr>
          <a:xfrm rot="21035532">
            <a:off x="890016" y="1892285"/>
            <a:ext cx="5120640" cy="738664"/>
          </a:xfrm>
          <a:prstGeom prst="rect">
            <a:avLst/>
          </a:prstGeom>
          <a:solidFill>
            <a:schemeClr val="accent2"/>
          </a:solidFill>
        </p:spPr>
        <p:txBody>
          <a:bodyPr wrap="square">
            <a:spAutoFit/>
          </a:bodyPr>
          <a:lstStyle/>
          <a:p>
            <a:r>
              <a:rPr lang="en-GB" b="1" i="0" dirty="0">
                <a:solidFill>
                  <a:schemeClr val="bg1"/>
                </a:solidFill>
                <a:effectLst/>
                <a:latin typeface="arial" panose="020B0604020202020204" pitchFamily="34" charset="0"/>
              </a:rPr>
              <a:t>Prevalence</a:t>
            </a:r>
            <a:r>
              <a:rPr lang="en-GB" b="0" i="0" dirty="0">
                <a:solidFill>
                  <a:schemeClr val="bg1"/>
                </a:solidFill>
                <a:effectLst/>
                <a:latin typeface="arial" panose="020B0604020202020204" pitchFamily="34" charset="0"/>
              </a:rPr>
              <a:t> rates of </a:t>
            </a:r>
            <a:r>
              <a:rPr lang="en-GB" b="1" i="0" dirty="0">
                <a:solidFill>
                  <a:schemeClr val="bg1"/>
                </a:solidFill>
                <a:effectLst/>
                <a:latin typeface="arial" panose="020B0604020202020204" pitchFamily="34" charset="0"/>
              </a:rPr>
              <a:t>impostor syndrome</a:t>
            </a:r>
            <a:r>
              <a:rPr lang="en-GB" b="0" i="0" dirty="0">
                <a:solidFill>
                  <a:schemeClr val="bg1"/>
                </a:solidFill>
                <a:effectLst/>
                <a:latin typeface="arial" panose="020B0604020202020204" pitchFamily="34" charset="0"/>
              </a:rPr>
              <a:t> varied widely from </a:t>
            </a:r>
            <a:r>
              <a:rPr lang="en-GB" sz="2400" b="0" i="0" dirty="0">
                <a:solidFill>
                  <a:schemeClr val="bg1"/>
                </a:solidFill>
                <a:effectLst/>
                <a:latin typeface="arial" panose="020B0604020202020204" pitchFamily="34" charset="0"/>
              </a:rPr>
              <a:t>9 to 82%</a:t>
            </a:r>
            <a:endParaRPr lang="en-GB" sz="2400" dirty="0">
              <a:solidFill>
                <a:schemeClr val="bg1"/>
              </a:solidFill>
            </a:endParaRPr>
          </a:p>
        </p:txBody>
      </p:sp>
      <p:sp>
        <p:nvSpPr>
          <p:cNvPr id="7" name="TextBox 6">
            <a:extLst>
              <a:ext uri="{FF2B5EF4-FFF2-40B4-BE49-F238E27FC236}">
                <a16:creationId xmlns:a16="http://schemas.microsoft.com/office/drawing/2014/main" id="{2B4A9922-63D4-47B3-A498-BFA32F21CDBC}"/>
              </a:ext>
            </a:extLst>
          </p:cNvPr>
          <p:cNvSpPr txBox="1"/>
          <p:nvPr/>
        </p:nvSpPr>
        <p:spPr>
          <a:xfrm>
            <a:off x="6205728" y="4457807"/>
            <a:ext cx="5779008" cy="923330"/>
          </a:xfrm>
          <a:prstGeom prst="rect">
            <a:avLst/>
          </a:prstGeom>
          <a:solidFill>
            <a:schemeClr val="accent2"/>
          </a:solidFill>
        </p:spPr>
        <p:txBody>
          <a:bodyPr wrap="square">
            <a:spAutoFit/>
          </a:bodyPr>
          <a:lstStyle/>
          <a:p>
            <a:r>
              <a:rPr lang="en-GB" dirty="0">
                <a:solidFill>
                  <a:schemeClr val="bg1"/>
                </a:solidFill>
              </a:rPr>
              <a:t>“I don't think there is a woman alive, particularly working-class women, who don't experience that at some point in their lives” (Nicola Sturgeon)</a:t>
            </a:r>
          </a:p>
        </p:txBody>
      </p:sp>
      <p:sp>
        <p:nvSpPr>
          <p:cNvPr id="9" name="TextBox 8">
            <a:extLst>
              <a:ext uri="{FF2B5EF4-FFF2-40B4-BE49-F238E27FC236}">
                <a16:creationId xmlns:a16="http://schemas.microsoft.com/office/drawing/2014/main" id="{4015D368-6BC2-4422-A9C4-39356A87457F}"/>
              </a:ext>
            </a:extLst>
          </p:cNvPr>
          <p:cNvSpPr txBox="1"/>
          <p:nvPr/>
        </p:nvSpPr>
        <p:spPr>
          <a:xfrm>
            <a:off x="5949696" y="2292019"/>
            <a:ext cx="6096000" cy="646331"/>
          </a:xfrm>
          <a:prstGeom prst="rect">
            <a:avLst/>
          </a:prstGeom>
          <a:solidFill>
            <a:schemeClr val="accent2"/>
          </a:solidFill>
        </p:spPr>
        <p:txBody>
          <a:bodyPr wrap="square">
            <a:spAutoFit/>
          </a:bodyPr>
          <a:lstStyle/>
          <a:p>
            <a:r>
              <a:rPr lang="en-GB" b="1" i="0" dirty="0">
                <a:solidFill>
                  <a:schemeClr val="bg1"/>
                </a:solidFill>
                <a:effectLst/>
                <a:latin typeface="ReithSans"/>
              </a:rPr>
              <a:t>Michelle Obama has said she still feels "impostor syndrome", adding that "it never goes away".</a:t>
            </a:r>
            <a:endParaRPr lang="en-GB" dirty="0">
              <a:solidFill>
                <a:schemeClr val="bg1"/>
              </a:solidFill>
            </a:endParaRPr>
          </a:p>
        </p:txBody>
      </p:sp>
      <p:sp>
        <p:nvSpPr>
          <p:cNvPr id="11" name="TextBox 10">
            <a:extLst>
              <a:ext uri="{FF2B5EF4-FFF2-40B4-BE49-F238E27FC236}">
                <a16:creationId xmlns:a16="http://schemas.microsoft.com/office/drawing/2014/main" id="{DEA6EF2C-5422-41D1-B8A8-4301DC5ADDFB}"/>
              </a:ext>
            </a:extLst>
          </p:cNvPr>
          <p:cNvSpPr txBox="1"/>
          <p:nvPr/>
        </p:nvSpPr>
        <p:spPr>
          <a:xfrm rot="505890">
            <a:off x="161482" y="4371143"/>
            <a:ext cx="5543600" cy="1015663"/>
          </a:xfrm>
          <a:prstGeom prst="rect">
            <a:avLst/>
          </a:prstGeom>
          <a:solidFill>
            <a:schemeClr val="accent2"/>
          </a:solidFill>
        </p:spPr>
        <p:txBody>
          <a:bodyPr wrap="square">
            <a:spAutoFit/>
          </a:bodyPr>
          <a:lstStyle/>
          <a:p>
            <a:r>
              <a:rPr lang="en-GB" dirty="0">
                <a:solidFill>
                  <a:schemeClr val="bg1"/>
                </a:solidFill>
              </a:rPr>
              <a:t>Our study found that </a:t>
            </a:r>
            <a:r>
              <a:rPr lang="en-GB" sz="2400" dirty="0">
                <a:solidFill>
                  <a:schemeClr val="bg1"/>
                </a:solidFill>
              </a:rPr>
              <a:t>75%</a:t>
            </a:r>
            <a:r>
              <a:rPr lang="en-GB" dirty="0">
                <a:solidFill>
                  <a:schemeClr val="bg1"/>
                </a:solidFill>
              </a:rPr>
              <a:t> of executive women identified having experienced imposter syndrome at various points during their careers (KPMG)</a:t>
            </a:r>
          </a:p>
        </p:txBody>
      </p:sp>
      <p:sp>
        <p:nvSpPr>
          <p:cNvPr id="12" name="TextBox 11">
            <a:extLst>
              <a:ext uri="{FF2B5EF4-FFF2-40B4-BE49-F238E27FC236}">
                <a16:creationId xmlns:a16="http://schemas.microsoft.com/office/drawing/2014/main" id="{E6AAA554-5FBC-40A1-8620-A38C3CB56AF5}"/>
              </a:ext>
            </a:extLst>
          </p:cNvPr>
          <p:cNvSpPr txBox="1"/>
          <p:nvPr/>
        </p:nvSpPr>
        <p:spPr>
          <a:xfrm>
            <a:off x="3035808" y="3389376"/>
            <a:ext cx="6423553" cy="461665"/>
          </a:xfrm>
          <a:prstGeom prst="rect">
            <a:avLst/>
          </a:prstGeom>
          <a:solidFill>
            <a:schemeClr val="accent2"/>
          </a:solidFill>
        </p:spPr>
        <p:txBody>
          <a:bodyPr wrap="none" rtlCol="0">
            <a:spAutoFit/>
          </a:bodyPr>
          <a:lstStyle/>
          <a:p>
            <a:r>
              <a:rPr lang="en-GB" sz="2400" dirty="0">
                <a:solidFill>
                  <a:schemeClr val="bg1"/>
                </a:solidFill>
              </a:rPr>
              <a:t>66% </a:t>
            </a:r>
            <a:r>
              <a:rPr lang="en-GB" dirty="0">
                <a:solidFill>
                  <a:schemeClr val="bg1"/>
                </a:solidFill>
              </a:rPr>
              <a:t>of women, </a:t>
            </a:r>
            <a:r>
              <a:rPr lang="en-GB" sz="2400" dirty="0">
                <a:solidFill>
                  <a:schemeClr val="bg1"/>
                </a:solidFill>
              </a:rPr>
              <a:t>55% </a:t>
            </a:r>
            <a:r>
              <a:rPr lang="en-GB" dirty="0">
                <a:solidFill>
                  <a:schemeClr val="bg1"/>
                </a:solidFill>
              </a:rPr>
              <a:t>of men in last 12 months (HR News)</a:t>
            </a:r>
          </a:p>
        </p:txBody>
      </p:sp>
    </p:spTree>
    <p:extLst>
      <p:ext uri="{BB962C8B-B14F-4D97-AF65-F5344CB8AC3E}">
        <p14:creationId xmlns:p14="http://schemas.microsoft.com/office/powerpoint/2010/main" val="102635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5D62-AFD3-40F4-945A-CB6214C61820}"/>
              </a:ext>
            </a:extLst>
          </p:cNvPr>
          <p:cNvSpPr>
            <a:spLocks noGrp="1"/>
          </p:cNvSpPr>
          <p:nvPr>
            <p:ph type="title"/>
          </p:nvPr>
        </p:nvSpPr>
        <p:spPr/>
        <p:txBody>
          <a:bodyPr>
            <a:normAutofit fontScale="90000"/>
          </a:bodyPr>
          <a:lstStyle/>
          <a:p>
            <a:r>
              <a:rPr lang="en-GB" dirty="0"/>
              <a:t>Why does it matter? – to you?</a:t>
            </a:r>
          </a:p>
        </p:txBody>
      </p:sp>
      <p:sp>
        <p:nvSpPr>
          <p:cNvPr id="3" name="Content Placeholder 2">
            <a:extLst>
              <a:ext uri="{FF2B5EF4-FFF2-40B4-BE49-F238E27FC236}">
                <a16:creationId xmlns:a16="http://schemas.microsoft.com/office/drawing/2014/main" id="{77DF40A4-1C1C-4A3C-9CB8-810BD5B2D742}"/>
              </a:ext>
            </a:extLst>
          </p:cNvPr>
          <p:cNvSpPr>
            <a:spLocks noGrp="1"/>
          </p:cNvSpPr>
          <p:nvPr>
            <p:ph idx="1"/>
          </p:nvPr>
        </p:nvSpPr>
        <p:spPr/>
        <p:txBody>
          <a:bodyPr>
            <a:normAutofit/>
          </a:bodyPr>
          <a:lstStyle/>
          <a:p>
            <a:r>
              <a:rPr lang="en-GB" sz="2400" dirty="0"/>
              <a:t>Makes you miserable</a:t>
            </a:r>
          </a:p>
          <a:p>
            <a:r>
              <a:rPr lang="en-GB" sz="2400" dirty="0"/>
              <a:t>Inhibits your aspirations</a:t>
            </a:r>
          </a:p>
          <a:p>
            <a:r>
              <a:rPr lang="en-GB" sz="2400" dirty="0"/>
              <a:t>Makes you under-sell yourself </a:t>
            </a:r>
          </a:p>
          <a:p>
            <a:pPr lvl="1"/>
            <a:r>
              <a:rPr lang="en-GB" sz="2400" dirty="0"/>
              <a:t> reduces others’ view of your capabilities</a:t>
            </a:r>
          </a:p>
          <a:p>
            <a:r>
              <a:rPr lang="en-GB" sz="2400" dirty="0"/>
              <a:t>Reduces your willingness to speak up in meetings and on paper</a:t>
            </a:r>
          </a:p>
          <a:p>
            <a:pPr lvl="1"/>
            <a:r>
              <a:rPr lang="en-GB" sz="2400" dirty="0"/>
              <a:t>reduces your influence on outcomes</a:t>
            </a:r>
          </a:p>
          <a:p>
            <a:pPr lvl="1"/>
            <a:r>
              <a:rPr lang="en-GB" sz="2400" dirty="0"/>
              <a:t>reduces your opportunities to find things out</a:t>
            </a:r>
          </a:p>
          <a:p>
            <a:r>
              <a:rPr lang="en-GB" sz="2400" dirty="0"/>
              <a:t>You have fewer opportunities for career advancement, new experiences</a:t>
            </a:r>
          </a:p>
        </p:txBody>
      </p:sp>
      <p:pic>
        <p:nvPicPr>
          <p:cNvPr id="4" name="Picture 3">
            <a:extLst>
              <a:ext uri="{FF2B5EF4-FFF2-40B4-BE49-F238E27FC236}">
                <a16:creationId xmlns:a16="http://schemas.microsoft.com/office/drawing/2014/main" id="{63373EB8-65E4-4383-B49C-5FF13939FFC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8333" b="81667" l="13056" r="91667">
                        <a14:foregroundMark x1="34444" y1="75833" x2="34444" y2="75833"/>
                        <a14:foregroundMark x1="26944" y1="78056" x2="51111" y2="64722"/>
                        <a14:foregroundMark x1="36944" y1="78056" x2="67778" y2="69167"/>
                        <a14:foregroundMark x1="55556" y1="78056" x2="85556" y2="70278"/>
                        <a14:foregroundMark x1="34722" y1="73333" x2="47778" y2="59444"/>
                        <a14:foregroundMark x1="24444" y1="60000" x2="18611" y2="65833"/>
                        <a14:foregroundMark x1="20000" y1="67778" x2="20000" y2="67778"/>
                        <a14:foregroundMark x1="17222" y1="67778" x2="26667" y2="82222"/>
                        <a14:foregroundMark x1="81389" y1="52500" x2="91667" y2="68333"/>
                      </a14:backgroundRemoval>
                    </a14:imgEffect>
                  </a14:imgLayer>
                </a14:imgProps>
              </a:ext>
            </a:extLst>
          </a:blip>
          <a:srcRect l="24755" t="15067" r="7333" b="21644"/>
          <a:stretch/>
        </p:blipFill>
        <p:spPr>
          <a:xfrm>
            <a:off x="9046463" y="1133856"/>
            <a:ext cx="2655733" cy="2474976"/>
          </a:xfrm>
          <a:prstGeom prst="rect">
            <a:avLst/>
          </a:prstGeom>
        </p:spPr>
      </p:pic>
    </p:spTree>
    <p:extLst>
      <p:ext uri="{BB962C8B-B14F-4D97-AF65-F5344CB8AC3E}">
        <p14:creationId xmlns:p14="http://schemas.microsoft.com/office/powerpoint/2010/main" val="253844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2E8A6A8-F039-4DEF-940F-E87FD1CB27D4}"/>
              </a:ext>
            </a:extLst>
          </p:cNvPr>
          <p:cNvGrpSpPr/>
          <p:nvPr/>
        </p:nvGrpSpPr>
        <p:grpSpPr>
          <a:xfrm>
            <a:off x="7929350" y="2593074"/>
            <a:ext cx="4145440" cy="2538539"/>
            <a:chOff x="3783106" y="1714500"/>
            <a:chExt cx="6096000" cy="4328760"/>
          </a:xfrm>
        </p:grpSpPr>
        <p:pic>
          <p:nvPicPr>
            <p:cNvPr id="6" name="Picture 5">
              <a:extLst>
                <a:ext uri="{FF2B5EF4-FFF2-40B4-BE49-F238E27FC236}">
                  <a16:creationId xmlns:a16="http://schemas.microsoft.com/office/drawing/2014/main" id="{EC3F1836-EC9B-45A7-A4A0-CF139B64B67F}"/>
                </a:ext>
              </a:extLst>
            </p:cNvPr>
            <p:cNvPicPr>
              <a:picLocks noChangeAspect="1"/>
            </p:cNvPicPr>
            <p:nvPr/>
          </p:nvPicPr>
          <p:blipFill>
            <a:blip r:embed="rId2"/>
            <a:stretch>
              <a:fillRect/>
            </a:stretch>
          </p:blipFill>
          <p:spPr>
            <a:xfrm>
              <a:off x="3786187" y="1714500"/>
              <a:ext cx="4619625" cy="3429000"/>
            </a:xfrm>
            <a:prstGeom prst="rect">
              <a:avLst/>
            </a:prstGeom>
          </p:spPr>
        </p:pic>
        <p:sp>
          <p:nvSpPr>
            <p:cNvPr id="7" name="TextBox 6">
              <a:extLst>
                <a:ext uri="{FF2B5EF4-FFF2-40B4-BE49-F238E27FC236}">
                  <a16:creationId xmlns:a16="http://schemas.microsoft.com/office/drawing/2014/main" id="{B8EF0F5A-F677-4A53-AD07-5718C0951443}"/>
                </a:ext>
              </a:extLst>
            </p:cNvPr>
            <p:cNvSpPr txBox="1"/>
            <p:nvPr/>
          </p:nvSpPr>
          <p:spPr>
            <a:xfrm>
              <a:off x="3783106" y="5028764"/>
              <a:ext cx="6096000" cy="1014496"/>
            </a:xfrm>
            <a:prstGeom prst="rect">
              <a:avLst/>
            </a:prstGeom>
            <a:noFill/>
          </p:spPr>
          <p:txBody>
            <a:bodyPr wrap="square">
              <a:spAutoFit/>
            </a:bodyPr>
            <a:lstStyle/>
            <a:p>
              <a:r>
                <a:rPr lang="en-GB" sz="1200" b="0" i="1" dirty="0">
                  <a:solidFill>
                    <a:srgbClr val="000000"/>
                  </a:solidFill>
                  <a:effectLst/>
                  <a:latin typeface="Lato"/>
                </a:rPr>
                <a:t>Image from </a:t>
              </a:r>
              <a:r>
                <a:rPr lang="en-GB" sz="1200" b="0" i="1" u="none" strike="noStrike" dirty="0">
                  <a:solidFill>
                    <a:srgbClr val="8224E3"/>
                  </a:solidFill>
                  <a:effectLst/>
                  <a:latin typeface="Lato"/>
                  <a:hlinkClick r:id="rId3"/>
                </a:rPr>
                <a:t>Julie Pagano</a:t>
              </a:r>
              <a:r>
                <a:rPr lang="en-GB" sz="1200" b="0" i="1" dirty="0">
                  <a:solidFill>
                    <a:srgbClr val="000000"/>
                  </a:solidFill>
                  <a:effectLst/>
                  <a:latin typeface="Lato"/>
                </a:rPr>
                <a:t>‘s </a:t>
              </a:r>
              <a:r>
                <a:rPr lang="en-GB" sz="1200" b="0" i="1" u="none" strike="noStrike" dirty="0">
                  <a:solidFill>
                    <a:srgbClr val="DD3333"/>
                  </a:solidFill>
                  <a:effectLst/>
                  <a:latin typeface="Lato"/>
                  <a:hlinkClick r:id="rId4"/>
                </a:rPr>
                <a:t>It’s Dangerous to Go Alone: Battling the Invisible Monsters in Tech</a:t>
              </a:r>
              <a:endParaRPr lang="en-GB" sz="1200" dirty="0"/>
            </a:p>
          </p:txBody>
        </p:sp>
      </p:grpSp>
      <p:sp>
        <p:nvSpPr>
          <p:cNvPr id="2" name="Title 1">
            <a:extLst>
              <a:ext uri="{FF2B5EF4-FFF2-40B4-BE49-F238E27FC236}">
                <a16:creationId xmlns:a16="http://schemas.microsoft.com/office/drawing/2014/main" id="{8B655D62-AFD3-40F4-945A-CB6214C61820}"/>
              </a:ext>
            </a:extLst>
          </p:cNvPr>
          <p:cNvSpPr>
            <a:spLocks noGrp="1"/>
          </p:cNvSpPr>
          <p:nvPr>
            <p:ph type="title"/>
          </p:nvPr>
        </p:nvSpPr>
        <p:spPr/>
        <p:txBody>
          <a:bodyPr>
            <a:normAutofit fontScale="90000"/>
          </a:bodyPr>
          <a:lstStyle/>
          <a:p>
            <a:r>
              <a:rPr lang="en-GB" dirty="0"/>
              <a:t>Why does it matter? – to the community</a:t>
            </a:r>
          </a:p>
        </p:txBody>
      </p:sp>
      <p:sp>
        <p:nvSpPr>
          <p:cNvPr id="3" name="Content Placeholder 2">
            <a:extLst>
              <a:ext uri="{FF2B5EF4-FFF2-40B4-BE49-F238E27FC236}">
                <a16:creationId xmlns:a16="http://schemas.microsoft.com/office/drawing/2014/main" id="{77DF40A4-1C1C-4A3C-9CB8-810BD5B2D742}"/>
              </a:ext>
            </a:extLst>
          </p:cNvPr>
          <p:cNvSpPr>
            <a:spLocks noGrp="1"/>
          </p:cNvSpPr>
          <p:nvPr>
            <p:ph idx="1"/>
          </p:nvPr>
        </p:nvSpPr>
        <p:spPr>
          <a:xfrm>
            <a:off x="838200" y="1825625"/>
            <a:ext cx="7194176" cy="3750422"/>
          </a:xfrm>
        </p:spPr>
        <p:txBody>
          <a:bodyPr>
            <a:noAutofit/>
          </a:bodyPr>
          <a:lstStyle/>
          <a:p>
            <a:r>
              <a:rPr lang="en-GB" sz="3200" dirty="0"/>
              <a:t>Lose the benefit of the input of some of our best people</a:t>
            </a:r>
          </a:p>
          <a:p>
            <a:r>
              <a:rPr lang="en-GB" sz="3200" dirty="0"/>
              <a:t>Do not hear women’s voices as much as men’s</a:t>
            </a:r>
          </a:p>
          <a:p>
            <a:r>
              <a:rPr lang="en-GB" sz="3200" dirty="0"/>
              <a:t>Leave the field open to Dunning-Kruger people</a:t>
            </a:r>
          </a:p>
        </p:txBody>
      </p:sp>
    </p:spTree>
    <p:extLst>
      <p:ext uri="{BB962C8B-B14F-4D97-AF65-F5344CB8AC3E}">
        <p14:creationId xmlns:p14="http://schemas.microsoft.com/office/powerpoint/2010/main" val="319774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3C7D-CF7A-4935-89C7-A204F1422746}"/>
              </a:ext>
            </a:extLst>
          </p:cNvPr>
          <p:cNvSpPr>
            <a:spLocks noGrp="1"/>
          </p:cNvSpPr>
          <p:nvPr>
            <p:ph type="title"/>
          </p:nvPr>
        </p:nvSpPr>
        <p:spPr/>
        <p:txBody>
          <a:bodyPr>
            <a:normAutofit fontScale="90000"/>
          </a:bodyPr>
          <a:lstStyle/>
          <a:p>
            <a:r>
              <a:rPr lang="en-GB" dirty="0"/>
              <a:t>Want to know more?</a:t>
            </a:r>
          </a:p>
        </p:txBody>
      </p:sp>
      <p:sp>
        <p:nvSpPr>
          <p:cNvPr id="3" name="Content Placeholder 2">
            <a:extLst>
              <a:ext uri="{FF2B5EF4-FFF2-40B4-BE49-F238E27FC236}">
                <a16:creationId xmlns:a16="http://schemas.microsoft.com/office/drawing/2014/main" id="{0AEB21A7-D221-44E3-B3ED-5A42A4EC3B58}"/>
              </a:ext>
            </a:extLst>
          </p:cNvPr>
          <p:cNvSpPr>
            <a:spLocks noGrp="1"/>
          </p:cNvSpPr>
          <p:nvPr>
            <p:ph idx="1"/>
          </p:nvPr>
        </p:nvSpPr>
        <p:spPr/>
        <p:txBody>
          <a:bodyPr/>
          <a:lstStyle/>
          <a:p>
            <a:r>
              <a:rPr lang="en-GB" dirty="0"/>
              <a:t>Enormous amounts of material out there</a:t>
            </a:r>
          </a:p>
          <a:p>
            <a:pPr lvl="1"/>
            <a:r>
              <a:rPr lang="en-GB" dirty="0"/>
              <a:t>What is it?</a:t>
            </a:r>
          </a:p>
          <a:p>
            <a:pPr lvl="1"/>
            <a:r>
              <a:rPr lang="en-GB" dirty="0"/>
              <a:t>Why does it occur?</a:t>
            </a:r>
          </a:p>
          <a:p>
            <a:pPr lvl="1"/>
            <a:r>
              <a:rPr lang="en-GB" dirty="0"/>
              <a:t>Why does it matter?</a:t>
            </a:r>
          </a:p>
          <a:p>
            <a:pPr lvl="1"/>
            <a:r>
              <a:rPr lang="en-GB" dirty="0"/>
              <a:t>How can we overcome it?</a:t>
            </a:r>
          </a:p>
          <a:p>
            <a:pPr lvl="1"/>
            <a:endParaRPr lang="en-GB" dirty="0"/>
          </a:p>
        </p:txBody>
      </p:sp>
      <p:sp>
        <p:nvSpPr>
          <p:cNvPr id="5" name="TextBox 4">
            <a:extLst>
              <a:ext uri="{FF2B5EF4-FFF2-40B4-BE49-F238E27FC236}">
                <a16:creationId xmlns:a16="http://schemas.microsoft.com/office/drawing/2014/main" id="{AEF60D2E-6030-4993-834B-9A37B821B709}"/>
              </a:ext>
            </a:extLst>
          </p:cNvPr>
          <p:cNvSpPr txBox="1"/>
          <p:nvPr/>
        </p:nvSpPr>
        <p:spPr>
          <a:xfrm>
            <a:off x="986118" y="3827494"/>
            <a:ext cx="6096000" cy="646331"/>
          </a:xfrm>
          <a:prstGeom prst="rect">
            <a:avLst/>
          </a:prstGeom>
          <a:noFill/>
        </p:spPr>
        <p:txBody>
          <a:bodyPr wrap="square">
            <a:spAutoFit/>
          </a:bodyPr>
          <a:lstStyle/>
          <a:p>
            <a:r>
              <a:rPr lang="en-GB" dirty="0"/>
              <a:t>https://variablestargirl.com/2015/06/21/one-scientists-approach-to-the-imposter-syndrome/</a:t>
            </a:r>
          </a:p>
        </p:txBody>
      </p:sp>
      <p:sp>
        <p:nvSpPr>
          <p:cNvPr id="6" name="TextBox 5">
            <a:extLst>
              <a:ext uri="{FF2B5EF4-FFF2-40B4-BE49-F238E27FC236}">
                <a16:creationId xmlns:a16="http://schemas.microsoft.com/office/drawing/2014/main" id="{15029CD2-F818-40D1-8899-D0017E8982A2}"/>
              </a:ext>
            </a:extLst>
          </p:cNvPr>
          <p:cNvSpPr txBox="1"/>
          <p:nvPr/>
        </p:nvSpPr>
        <p:spPr>
          <a:xfrm>
            <a:off x="972404" y="4746979"/>
            <a:ext cx="6093724" cy="646331"/>
          </a:xfrm>
          <a:prstGeom prst="rect">
            <a:avLst/>
          </a:prstGeom>
          <a:noFill/>
        </p:spPr>
        <p:txBody>
          <a:bodyPr wrap="square">
            <a:spAutoFit/>
          </a:bodyPr>
          <a:lstStyle/>
          <a:p>
            <a:r>
              <a:rPr lang="en-GB" dirty="0"/>
              <a:t>https://www.kingsfund.org.uk/blog/2019/09/tackling-imposter-syndrome</a:t>
            </a:r>
          </a:p>
        </p:txBody>
      </p:sp>
    </p:spTree>
    <p:extLst>
      <p:ext uri="{BB962C8B-B14F-4D97-AF65-F5344CB8AC3E}">
        <p14:creationId xmlns:p14="http://schemas.microsoft.com/office/powerpoint/2010/main" val="78532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Programme</a:t>
            </a:r>
          </a:p>
        </p:txBody>
      </p:sp>
      <p:sp>
        <p:nvSpPr>
          <p:cNvPr id="3" name="Content Placeholder 2"/>
          <p:cNvSpPr>
            <a:spLocks noGrp="1"/>
          </p:cNvSpPr>
          <p:nvPr>
            <p:ph idx="1"/>
          </p:nvPr>
        </p:nvSpPr>
        <p:spPr>
          <a:xfrm>
            <a:off x="414688" y="1384475"/>
            <a:ext cx="11276380" cy="4236260"/>
          </a:xfrm>
        </p:spPr>
        <p:txBody>
          <a:bodyPr>
            <a:noAutofit/>
          </a:bodyPr>
          <a:lstStyle/>
          <a:p>
            <a:pPr marL="0" indent="0">
              <a:lnSpc>
                <a:spcPct val="107000"/>
              </a:lnSpc>
              <a:spcBef>
                <a:spcPts val="600"/>
              </a:spcBef>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13.00	Welcome </a:t>
            </a:r>
          </a:p>
          <a:p>
            <a:pPr marL="0" indent="0">
              <a:lnSpc>
                <a:spcPct val="107000"/>
              </a:lnSpc>
              <a:spcBef>
                <a:spcPts val="600"/>
              </a:spcBef>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13.10	Introduction: What is imposter syndrome? Who else has it? Why does it matter? </a:t>
            </a:r>
          </a:p>
          <a:p>
            <a:pPr marL="0" indent="0">
              <a:lnSpc>
                <a:spcPct val="100000"/>
              </a:lnSpc>
              <a:spcBef>
                <a:spcPts val="600"/>
              </a:spcBef>
              <a:spcAft>
                <a:spcPts val="6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13.20 	Workshop 1: What circumstances trigger your ‘imposter syndrome’?  Do you think anything you do ever triggers ‘imposter syndrome’ in others?</a:t>
            </a:r>
          </a:p>
          <a:p>
            <a:pPr marL="0" indent="0">
              <a:lnSpc>
                <a:spcPct val="107000"/>
              </a:lnSpc>
              <a:spcBef>
                <a:spcPts val="600"/>
              </a:spcBef>
              <a:spcAft>
                <a:spcPts val="6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13.40	Plenary and feedback (one point in turn from each group)</a:t>
            </a:r>
          </a:p>
          <a:p>
            <a:pPr marL="0" indent="0">
              <a:lnSpc>
                <a:spcPct val="100000"/>
              </a:lnSpc>
              <a:spcBef>
                <a:spcPts val="600"/>
              </a:spcBef>
              <a:spcAft>
                <a:spcPts val="6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13.55	Workshop 2:  What tactics do you use, or can you think of, to stop ‘imposter syndrome’ causing you problems? Are there any WORAN activities you’d like us to run, to help? What (if any) action will you take now? </a:t>
            </a:r>
          </a:p>
          <a:p>
            <a:pPr marL="0" indent="0">
              <a:lnSpc>
                <a:spcPct val="107000"/>
              </a:lnSpc>
              <a:spcBef>
                <a:spcPts val="600"/>
              </a:spcBef>
              <a:spcAft>
                <a:spcPts val="6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14.15	Plenary and feedback				14.30	Close</a:t>
            </a:r>
          </a:p>
          <a:p>
            <a:pPr marL="0" indent="0">
              <a:lnSpc>
                <a:spcPct val="107000"/>
              </a:lnSpc>
              <a:spcBef>
                <a:spcPts val="600"/>
              </a:spcBef>
              <a:spcAft>
                <a:spcPts val="600"/>
              </a:spcAft>
              <a:buNone/>
            </a:pPr>
            <a:r>
              <a:rPr lang="en-GB" sz="2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AFTER YOU LEAVE, PLEASE PROVIDE FEEDBACK  https://forms.gle/UK6qz6inQ3cFkCZ78</a:t>
            </a:r>
          </a:p>
        </p:txBody>
      </p:sp>
    </p:spTree>
    <p:extLst>
      <p:ext uri="{BB962C8B-B14F-4D97-AF65-F5344CB8AC3E}">
        <p14:creationId xmlns:p14="http://schemas.microsoft.com/office/powerpoint/2010/main" val="1027591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41EB-73A0-4468-89D2-C438D3779CB8}"/>
              </a:ext>
            </a:extLst>
          </p:cNvPr>
          <p:cNvSpPr>
            <a:spLocks noGrp="1"/>
          </p:cNvSpPr>
          <p:nvPr>
            <p:ph type="title"/>
          </p:nvPr>
        </p:nvSpPr>
        <p:spPr/>
        <p:txBody>
          <a:bodyPr>
            <a:normAutofit fontScale="90000"/>
          </a:bodyPr>
          <a:lstStyle/>
          <a:p>
            <a:r>
              <a:rPr lang="en-GB" dirty="0"/>
              <a:t>Purpose of today</a:t>
            </a:r>
          </a:p>
        </p:txBody>
      </p:sp>
      <p:sp>
        <p:nvSpPr>
          <p:cNvPr id="3" name="Content Placeholder 2">
            <a:extLst>
              <a:ext uri="{FF2B5EF4-FFF2-40B4-BE49-F238E27FC236}">
                <a16:creationId xmlns:a16="http://schemas.microsoft.com/office/drawing/2014/main" id="{E4B6376F-76BB-490E-9EA9-BE01552DB25A}"/>
              </a:ext>
            </a:extLst>
          </p:cNvPr>
          <p:cNvSpPr>
            <a:spLocks noGrp="1"/>
          </p:cNvSpPr>
          <p:nvPr>
            <p:ph idx="1"/>
          </p:nvPr>
        </p:nvSpPr>
        <p:spPr>
          <a:xfrm>
            <a:off x="838199" y="1825625"/>
            <a:ext cx="9288439" cy="4351338"/>
          </a:xfrm>
        </p:spPr>
        <p:txBody>
          <a:bodyPr/>
          <a:lstStyle/>
          <a:p>
            <a:r>
              <a:rPr lang="en-GB" sz="2400" dirty="0"/>
              <a:t>Introduce the ideas</a:t>
            </a:r>
          </a:p>
          <a:p>
            <a:r>
              <a:rPr lang="en-GB" sz="2400" dirty="0"/>
              <a:t>Demonstrate: You are not alone</a:t>
            </a:r>
          </a:p>
          <a:p>
            <a:r>
              <a:rPr lang="en-GB" sz="2400" dirty="0"/>
              <a:t>Chance to start sharing with others and thinking about how imposter syndrome is wrapped up in your own life</a:t>
            </a:r>
          </a:p>
          <a:p>
            <a:r>
              <a:rPr lang="en-GB" sz="2400" dirty="0"/>
              <a:t>Not a ‘cure’ [is this even a good thing to try to do?]</a:t>
            </a:r>
          </a:p>
          <a:p>
            <a:r>
              <a:rPr lang="en-GB" sz="2400" dirty="0"/>
              <a:t>Not full training</a:t>
            </a:r>
          </a:p>
          <a:p>
            <a:pPr marL="0" indent="0">
              <a:spcBef>
                <a:spcPts val="1800"/>
              </a:spcBef>
              <a:buNone/>
            </a:pPr>
            <a:r>
              <a:rPr lang="en-GB" sz="3600" dirty="0"/>
              <a:t>A start – to help you think about mitigating the effects on your career and your life</a:t>
            </a:r>
          </a:p>
          <a:p>
            <a:pPr marL="0" indent="0">
              <a:buNone/>
            </a:pPr>
            <a:endParaRPr lang="en-GB" dirty="0"/>
          </a:p>
        </p:txBody>
      </p:sp>
      <p:pic>
        <p:nvPicPr>
          <p:cNvPr id="5" name="Picture 4">
            <a:extLst>
              <a:ext uri="{FF2B5EF4-FFF2-40B4-BE49-F238E27FC236}">
                <a16:creationId xmlns:a16="http://schemas.microsoft.com/office/drawing/2014/main" id="{B8EB0FE8-5A0B-499B-A565-1EBA111EC054}"/>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281148" y="1704834"/>
            <a:ext cx="594815" cy="594815"/>
          </a:xfrm>
          <a:prstGeom prst="rect">
            <a:avLst/>
          </a:prstGeom>
        </p:spPr>
      </p:pic>
      <p:pic>
        <p:nvPicPr>
          <p:cNvPr id="7" name="Picture 6">
            <a:extLst>
              <a:ext uri="{FF2B5EF4-FFF2-40B4-BE49-F238E27FC236}">
                <a16:creationId xmlns:a16="http://schemas.microsoft.com/office/drawing/2014/main" id="{D16FD132-192A-4F44-A876-7BF5A0113278}"/>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484427" y="2130190"/>
            <a:ext cx="594815" cy="594815"/>
          </a:xfrm>
          <a:prstGeom prst="rect">
            <a:avLst/>
          </a:prstGeom>
        </p:spPr>
      </p:pic>
    </p:spTree>
    <p:extLst>
      <p:ext uri="{BB962C8B-B14F-4D97-AF65-F5344CB8AC3E}">
        <p14:creationId xmlns:p14="http://schemas.microsoft.com/office/powerpoint/2010/main" val="226076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EC22-8269-46F7-9BF5-D4AB08FB6D42}"/>
              </a:ext>
            </a:extLst>
          </p:cNvPr>
          <p:cNvSpPr>
            <a:spLocks noGrp="1"/>
          </p:cNvSpPr>
          <p:nvPr>
            <p:ph type="title"/>
          </p:nvPr>
        </p:nvSpPr>
        <p:spPr/>
        <p:txBody>
          <a:bodyPr>
            <a:normAutofit fontScale="90000"/>
          </a:bodyPr>
          <a:lstStyle/>
          <a:p>
            <a:r>
              <a:rPr lang="en-GB" dirty="0"/>
              <a:t>Don’t let this be you</a:t>
            </a:r>
          </a:p>
        </p:txBody>
      </p:sp>
      <p:sp>
        <p:nvSpPr>
          <p:cNvPr id="4" name="Thought Bubble: Cloud 3">
            <a:extLst>
              <a:ext uri="{FF2B5EF4-FFF2-40B4-BE49-F238E27FC236}">
                <a16:creationId xmlns:a16="http://schemas.microsoft.com/office/drawing/2014/main" id="{A5062F8D-BC5E-41A3-B910-96A5341A8222}"/>
              </a:ext>
            </a:extLst>
          </p:cNvPr>
          <p:cNvSpPr/>
          <p:nvPr/>
        </p:nvSpPr>
        <p:spPr>
          <a:xfrm>
            <a:off x="174087" y="1292353"/>
            <a:ext cx="5897529" cy="2670048"/>
          </a:xfrm>
          <a:prstGeom prst="cloudCallout">
            <a:avLst>
              <a:gd name="adj1" fmla="val 22374"/>
              <a:gd name="adj2" fmla="val 550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I’m quite in awe of Ruth – can’t believe I’m working with her</a:t>
            </a:r>
          </a:p>
        </p:txBody>
      </p:sp>
      <p:pic>
        <p:nvPicPr>
          <p:cNvPr id="3" name="Picture 2">
            <a:extLst>
              <a:ext uri="{FF2B5EF4-FFF2-40B4-BE49-F238E27FC236}">
                <a16:creationId xmlns:a16="http://schemas.microsoft.com/office/drawing/2014/main" id="{D58277B4-6B4D-432B-9085-E8B08B9896FC}"/>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3381" b="98136" l="8909" r="89995">
                        <a14:foregroundMark x1="20943" y1="62939" x2="8936" y2="77686"/>
                        <a14:foregroundMark x1="10280" y1="77339" x2="9211" y2="98136"/>
                        <a14:foregroundMark x1="12390" y1="95651" x2="84128" y2="96363"/>
                        <a14:foregroundMark x1="84128" y1="96181" x2="84128" y2="95651"/>
                      </a14:backgroundRemoval>
                    </a14:imgEffect>
                  </a14:imgLayer>
                </a14:imgProps>
              </a:ext>
              <a:ext uri="{28A0092B-C50C-407E-A947-70E740481C1C}">
                <a14:useLocalDpi xmlns:a14="http://schemas.microsoft.com/office/drawing/2010/main"/>
              </a:ext>
            </a:extLst>
          </a:blip>
          <a:stretch>
            <a:fillRect/>
          </a:stretch>
        </p:blipFill>
        <p:spPr>
          <a:xfrm>
            <a:off x="4267200" y="3483864"/>
            <a:ext cx="1883664" cy="2825496"/>
          </a:xfrm>
          <a:prstGeom prst="rect">
            <a:avLst/>
          </a:prstGeom>
        </p:spPr>
      </p:pic>
      <p:pic>
        <p:nvPicPr>
          <p:cNvPr id="5" name="Picture 4">
            <a:extLst>
              <a:ext uri="{FF2B5EF4-FFF2-40B4-BE49-F238E27FC236}">
                <a16:creationId xmlns:a16="http://schemas.microsoft.com/office/drawing/2014/main" id="{747FC0C2-20BF-4D1D-88EC-527C24D873C9}"/>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3550" b="99900" l="10000" r="93367">
                        <a14:foregroundMark x1="26533" y1="76625" x2="14433" y2="83900"/>
                        <a14:foregroundMark x1="14433" y1="83725" x2="15167" y2="83725"/>
                        <a14:foregroundMark x1="15400" y1="84450" x2="10400" y2="99550"/>
                        <a14:foregroundMark x1="26533" y1="87300" x2="26533" y2="87300"/>
                        <a14:foregroundMark x1="27967" y1="77700" x2="33633" y2="85325"/>
                        <a14:foregroundMark x1="34833" y1="82125" x2="36733" y2="85875"/>
                        <a14:foregroundMark x1="31500" y1="81600" x2="23933" y2="91725"/>
                        <a14:foregroundMark x1="30100" y1="81250" x2="18467" y2="84450"/>
                        <a14:foregroundMark x1="26767" y1="78400" x2="26767" y2="78400"/>
                        <a14:foregroundMark x1="82000" y1="76450" x2="89600" y2="81775"/>
                        <a14:foregroundMark x1="88400" y1="81075" x2="88633" y2="99900"/>
                        <a14:foregroundMark x1="88400" y1="98675" x2="68267" y2="99550"/>
                        <a14:foregroundMark x1="81767" y1="90850" x2="81767" y2="90850"/>
                        <a14:foregroundMark x1="92667" y1="84450" x2="93367" y2="99900"/>
                        <a14:foregroundMark x1="88867" y1="52800" x2="88867" y2="52800"/>
                      </a14:backgroundRemoval>
                    </a14:imgEffect>
                  </a14:imgLayer>
                </a14:imgProps>
              </a:ext>
              <a:ext uri="{28A0092B-C50C-407E-A947-70E740481C1C}">
                <a14:useLocalDpi xmlns:a14="http://schemas.microsoft.com/office/drawing/2010/main"/>
              </a:ext>
            </a:extLst>
          </a:blip>
          <a:stretch>
            <a:fillRect/>
          </a:stretch>
        </p:blipFill>
        <p:spPr>
          <a:xfrm>
            <a:off x="6486144" y="3494024"/>
            <a:ext cx="2267712" cy="3023616"/>
          </a:xfrm>
          <a:prstGeom prst="rect">
            <a:avLst/>
          </a:prstGeom>
        </p:spPr>
      </p:pic>
      <p:sp>
        <p:nvSpPr>
          <p:cNvPr id="6" name="Thought Bubble: Cloud 5">
            <a:extLst>
              <a:ext uri="{FF2B5EF4-FFF2-40B4-BE49-F238E27FC236}">
                <a16:creationId xmlns:a16="http://schemas.microsoft.com/office/drawing/2014/main" id="{E7C20AF8-E603-428E-82AB-77C3A7888A50}"/>
              </a:ext>
            </a:extLst>
          </p:cNvPr>
          <p:cNvSpPr/>
          <p:nvPr/>
        </p:nvSpPr>
        <p:spPr>
          <a:xfrm>
            <a:off x="5886039" y="1387005"/>
            <a:ext cx="5897529" cy="2447379"/>
          </a:xfrm>
          <a:prstGeom prst="cloudCallout">
            <a:avLst>
              <a:gd name="adj1" fmla="val -10703"/>
              <a:gd name="adj2" fmla="val 595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Yeah </a:t>
            </a:r>
            <a:r>
              <a:rPr lang="en-GB" sz="3600" dirty="0" err="1"/>
              <a:t>yeah</a:t>
            </a:r>
            <a:r>
              <a:rPr lang="en-GB" sz="3600" dirty="0"/>
              <a:t> </a:t>
            </a:r>
            <a:r>
              <a:rPr lang="en-GB" sz="3600" dirty="0" err="1"/>
              <a:t>yeah</a:t>
            </a:r>
            <a:r>
              <a:rPr lang="en-GB" sz="3600" dirty="0"/>
              <a:t> – but </a:t>
            </a:r>
            <a:r>
              <a:rPr lang="en-GB" sz="3600" b="1" i="1" dirty="0">
                <a:solidFill>
                  <a:schemeClr val="accent2">
                    <a:lumMod val="20000"/>
                    <a:lumOff val="80000"/>
                  </a:schemeClr>
                </a:solidFill>
                <a:effectLst>
                  <a:outerShdw blurRad="38100" dist="38100" dir="2700000" algn="tl">
                    <a:srgbClr val="000000">
                      <a:alpha val="43137"/>
                    </a:srgbClr>
                  </a:outerShdw>
                </a:effectLst>
              </a:rPr>
              <a:t>I</a:t>
            </a:r>
            <a:r>
              <a:rPr lang="en-GB" sz="3600" b="1" i="1" dirty="0">
                <a:solidFill>
                  <a:schemeClr val="accent2">
                    <a:lumMod val="20000"/>
                    <a:lumOff val="80000"/>
                  </a:schemeClr>
                </a:solidFill>
              </a:rPr>
              <a:t> </a:t>
            </a:r>
            <a:r>
              <a:rPr lang="en-GB" sz="3600" dirty="0"/>
              <a:t>really </a:t>
            </a:r>
            <a:r>
              <a:rPr lang="en-GB" sz="3600" b="1" i="1" dirty="0">
                <a:solidFill>
                  <a:schemeClr val="accent2">
                    <a:lumMod val="20000"/>
                    <a:lumOff val="80000"/>
                  </a:schemeClr>
                </a:solidFill>
              </a:rPr>
              <a:t>am</a:t>
            </a:r>
            <a:r>
              <a:rPr lang="en-GB" sz="3600" dirty="0"/>
              <a:t> an imposter  </a:t>
            </a:r>
          </a:p>
        </p:txBody>
      </p:sp>
    </p:spTree>
    <p:extLst>
      <p:ext uri="{BB962C8B-B14F-4D97-AF65-F5344CB8AC3E}">
        <p14:creationId xmlns:p14="http://schemas.microsoft.com/office/powerpoint/2010/main" val="98928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C0F5-5A8E-4562-9F16-BFC222D05915}"/>
              </a:ext>
            </a:extLst>
          </p:cNvPr>
          <p:cNvSpPr>
            <a:spLocks noGrp="1"/>
          </p:cNvSpPr>
          <p:nvPr>
            <p:ph type="title"/>
          </p:nvPr>
        </p:nvSpPr>
        <p:spPr/>
        <p:txBody>
          <a:bodyPr>
            <a:normAutofit fontScale="90000"/>
          </a:bodyPr>
          <a:lstStyle/>
          <a:p>
            <a:r>
              <a:rPr lang="en-GB" dirty="0"/>
              <a:t>Breakout 1: </a:t>
            </a:r>
          </a:p>
        </p:txBody>
      </p:sp>
      <p:sp>
        <p:nvSpPr>
          <p:cNvPr id="9" name="TextBox 8">
            <a:extLst>
              <a:ext uri="{FF2B5EF4-FFF2-40B4-BE49-F238E27FC236}">
                <a16:creationId xmlns:a16="http://schemas.microsoft.com/office/drawing/2014/main" id="{400A7B07-A3B5-42C4-BE17-98F0437D315A}"/>
              </a:ext>
            </a:extLst>
          </p:cNvPr>
          <p:cNvSpPr txBox="1"/>
          <p:nvPr/>
        </p:nvSpPr>
        <p:spPr>
          <a:xfrm>
            <a:off x="806824" y="1524001"/>
            <a:ext cx="10632142" cy="1569660"/>
          </a:xfrm>
          <a:prstGeom prst="rect">
            <a:avLst/>
          </a:prstGeom>
          <a:noFill/>
        </p:spPr>
        <p:txBody>
          <a:bodyPr wrap="square">
            <a:spAutoFit/>
          </a:bodyPr>
          <a:lstStyle/>
          <a:p>
            <a:r>
              <a:rPr lang="en-GB" sz="3200" dirty="0"/>
              <a:t>What circumstances trigger your ‘imposter syndrome’?  Do you think anything you do ever triggers ‘imposter syndrome’ in others?</a:t>
            </a:r>
          </a:p>
        </p:txBody>
      </p:sp>
      <p:sp>
        <p:nvSpPr>
          <p:cNvPr id="10" name="TextBox 9">
            <a:extLst>
              <a:ext uri="{FF2B5EF4-FFF2-40B4-BE49-F238E27FC236}">
                <a16:creationId xmlns:a16="http://schemas.microsoft.com/office/drawing/2014/main" id="{12A1103B-2FAB-43C7-B00B-A641AFF3E4E2}"/>
              </a:ext>
            </a:extLst>
          </p:cNvPr>
          <p:cNvSpPr txBox="1"/>
          <p:nvPr/>
        </p:nvSpPr>
        <p:spPr>
          <a:xfrm>
            <a:off x="842683" y="3227294"/>
            <a:ext cx="9717741" cy="1569660"/>
          </a:xfrm>
          <a:prstGeom prst="rect">
            <a:avLst/>
          </a:prstGeom>
          <a:noFill/>
        </p:spPr>
        <p:txBody>
          <a:bodyPr wrap="square" rtlCol="0">
            <a:spAutoFit/>
          </a:bodyPr>
          <a:lstStyle/>
          <a:p>
            <a:pPr marL="285750" indent="-285750">
              <a:buFont typeface="Arial" panose="020B0604020202020204" pitchFamily="34" charset="0"/>
              <a:buChar char="•"/>
            </a:pPr>
            <a:r>
              <a:rPr lang="en-GB" sz="2400" i="1" dirty="0"/>
              <a:t>Please take shared responsibility for getting the conversation going, and </a:t>
            </a:r>
            <a:r>
              <a:rPr lang="en-GB" sz="2400" b="1" i="1" dirty="0"/>
              <a:t>making sure everyone has a chance to contribute</a:t>
            </a:r>
          </a:p>
          <a:p>
            <a:pPr marL="285750" indent="-285750">
              <a:buFont typeface="Arial" panose="020B0604020202020204" pitchFamily="34" charset="0"/>
              <a:buChar char="•"/>
            </a:pPr>
            <a:r>
              <a:rPr lang="en-GB" sz="2400" i="1" dirty="0"/>
              <a:t>Please agree how you are going to report back from your group to the plenary</a:t>
            </a:r>
          </a:p>
        </p:txBody>
      </p:sp>
      <p:sp>
        <p:nvSpPr>
          <p:cNvPr id="12" name="TextBox 11">
            <a:extLst>
              <a:ext uri="{FF2B5EF4-FFF2-40B4-BE49-F238E27FC236}">
                <a16:creationId xmlns:a16="http://schemas.microsoft.com/office/drawing/2014/main" id="{621C1F41-9CC3-45E4-AB4B-19C0DF914C3B}"/>
              </a:ext>
            </a:extLst>
          </p:cNvPr>
          <p:cNvSpPr txBox="1"/>
          <p:nvPr/>
        </p:nvSpPr>
        <p:spPr>
          <a:xfrm>
            <a:off x="1583262" y="5075257"/>
            <a:ext cx="8705845" cy="461665"/>
          </a:xfrm>
          <a:prstGeom prst="rect">
            <a:avLst/>
          </a:prstGeom>
          <a:solidFill>
            <a:schemeClr val="accent2"/>
          </a:solidFill>
        </p:spPr>
        <p:txBody>
          <a:bodyPr wrap="none" rtlCol="0">
            <a:spAutoFit/>
          </a:bodyPr>
          <a:lstStyle/>
          <a:p>
            <a:r>
              <a:rPr lang="en-GB" sz="2400" b="1" dirty="0">
                <a:solidFill>
                  <a:schemeClr val="bg1"/>
                </a:solidFill>
              </a:rPr>
              <a:t>You’ll be automatically returned to the main room at  13.40</a:t>
            </a:r>
          </a:p>
        </p:txBody>
      </p:sp>
    </p:spTree>
    <p:extLst>
      <p:ext uri="{BB962C8B-B14F-4D97-AF65-F5344CB8AC3E}">
        <p14:creationId xmlns:p14="http://schemas.microsoft.com/office/powerpoint/2010/main" val="3953717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7031-2C40-4346-89CF-8FA5B96A88EB}"/>
              </a:ext>
            </a:extLst>
          </p:cNvPr>
          <p:cNvSpPr>
            <a:spLocks noGrp="1"/>
          </p:cNvSpPr>
          <p:nvPr>
            <p:ph type="title"/>
          </p:nvPr>
        </p:nvSpPr>
        <p:spPr>
          <a:xfrm>
            <a:off x="826008" y="426271"/>
            <a:ext cx="11365992" cy="666750"/>
          </a:xfrm>
        </p:spPr>
        <p:txBody>
          <a:bodyPr>
            <a:noAutofit/>
          </a:bodyPr>
          <a:lstStyle/>
          <a:p>
            <a:r>
              <a:rPr lang="en-GB" sz="2400" b="1" dirty="0">
                <a:effectLst>
                  <a:outerShdw blurRad="38100" dist="38100" dir="2700000" algn="tl">
                    <a:srgbClr val="000000">
                      <a:alpha val="43137"/>
                    </a:srgbClr>
                  </a:outerShdw>
                </a:effectLst>
              </a:rPr>
              <a:t>Plenary 1: What triggers imposter syndrome in yourself: the list of points identified by event participants in their breakouts, and fed back to the plenary review - 1</a:t>
            </a:r>
          </a:p>
        </p:txBody>
      </p:sp>
      <p:sp>
        <p:nvSpPr>
          <p:cNvPr id="3" name="Content Placeholder 2">
            <a:extLst>
              <a:ext uri="{FF2B5EF4-FFF2-40B4-BE49-F238E27FC236}">
                <a16:creationId xmlns:a16="http://schemas.microsoft.com/office/drawing/2014/main" id="{3DD34326-89C4-4B16-9B05-D98E6D3F7994}"/>
              </a:ext>
            </a:extLst>
          </p:cNvPr>
          <p:cNvSpPr>
            <a:spLocks noGrp="1"/>
          </p:cNvSpPr>
          <p:nvPr>
            <p:ph idx="1"/>
          </p:nvPr>
        </p:nvSpPr>
        <p:spPr>
          <a:xfrm>
            <a:off x="838200" y="1825625"/>
            <a:ext cx="10780776" cy="4351338"/>
          </a:xfrm>
        </p:spPr>
        <p:txBody>
          <a:bodyPr/>
          <a:lstStyle/>
          <a:p>
            <a:r>
              <a:rPr lang="en-GB" sz="1800" dirty="0"/>
              <a:t>Being asked to do something we hadn't done before</a:t>
            </a:r>
          </a:p>
          <a:p>
            <a:r>
              <a:rPr lang="en-GB" sz="1800" dirty="0"/>
              <a:t>Salary negotiations – to be promoted – have to really believe in yourself and go for it – just don’t go for it if jobs have roles we haven’t done before or don’t feel qualified to do</a:t>
            </a:r>
          </a:p>
          <a:p>
            <a:r>
              <a:rPr lang="en-GB" sz="1800" dirty="0"/>
              <a:t>Being put on the spot, asked a question at short notice, feel like we should know the answer, and if you don’t know the answer, feel a clot</a:t>
            </a:r>
          </a:p>
          <a:p>
            <a:r>
              <a:rPr lang="en-GB" sz="1800" dirty="0"/>
              <a:t>Feel need to say yes all the time, and to feel ourselves at the forefront, have a list of what we perceive to be expected of us and have never-ending list of expectations of self, can’t cover all</a:t>
            </a:r>
          </a:p>
          <a:p>
            <a:r>
              <a:rPr lang="en-GB" sz="1800" dirty="0"/>
              <a:t>Newly qualified, or no OR qualifications – compare those with other people’s – don’t have academic piece of paper</a:t>
            </a:r>
          </a:p>
          <a:p>
            <a:r>
              <a:rPr lang="en-GB" sz="1800" dirty="0"/>
              <a:t>OR is broad field, is hard to feel confident about all of it, means different things to different people so feel there is an expectation that you know things that you maybe don’t. Giving talks to highlight ‘great things you’ve done’ puts pressure on</a:t>
            </a:r>
          </a:p>
          <a:p>
            <a:pPr marL="0" indent="0">
              <a:buNone/>
            </a:pPr>
            <a:endParaRPr lang="en-GB" dirty="0"/>
          </a:p>
        </p:txBody>
      </p:sp>
    </p:spTree>
    <p:extLst>
      <p:ext uri="{BB962C8B-B14F-4D97-AF65-F5344CB8AC3E}">
        <p14:creationId xmlns:p14="http://schemas.microsoft.com/office/powerpoint/2010/main" val="580933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6773-51D2-49BF-B4BE-769A4C90314F}"/>
              </a:ext>
            </a:extLst>
          </p:cNvPr>
          <p:cNvSpPr>
            <a:spLocks noGrp="1"/>
          </p:cNvSpPr>
          <p:nvPr>
            <p:ph type="title"/>
          </p:nvPr>
        </p:nvSpPr>
        <p:spPr>
          <a:xfrm>
            <a:off x="862584" y="497968"/>
            <a:ext cx="10515600" cy="666750"/>
          </a:xfrm>
        </p:spPr>
        <p:txBody>
          <a:bodyPr>
            <a:normAutofit fontScale="90000"/>
          </a:bodyPr>
          <a:lstStyle/>
          <a:p>
            <a:r>
              <a:rPr kumimoji="0" lang="en-GB" sz="2400" b="1" i="0" u="none" strike="noStrike" kern="1200" cap="none" spc="0" normalizeH="0" baseline="0" noProof="0" dirty="0">
                <a:ln>
                  <a:noFill/>
                </a:ln>
                <a:solidFill>
                  <a:srgbClr val="505759"/>
                </a:solidFill>
                <a:effectLst>
                  <a:outerShdw blurRad="38100" dist="38100" dir="2700000" algn="tl">
                    <a:srgbClr val="000000">
                      <a:alpha val="43137"/>
                    </a:srgbClr>
                  </a:outerShdw>
                </a:effectLst>
                <a:uLnTx/>
                <a:uFillTx/>
                <a:latin typeface="Roboto Medium"/>
                <a:ea typeface="+mj-ea"/>
                <a:cs typeface="+mj-cs"/>
              </a:rPr>
              <a:t>Plenary 1: What triggers imposter syndrome in yourself: the list of points identified by event participants in their breakouts, and fed back to the plenary review - 2</a:t>
            </a:r>
            <a:endParaRPr lang="en-GB" dirty="0"/>
          </a:p>
        </p:txBody>
      </p:sp>
      <p:sp>
        <p:nvSpPr>
          <p:cNvPr id="3" name="Content Placeholder 2">
            <a:extLst>
              <a:ext uri="{FF2B5EF4-FFF2-40B4-BE49-F238E27FC236}">
                <a16:creationId xmlns:a16="http://schemas.microsoft.com/office/drawing/2014/main" id="{2BF62E09-EE06-43E4-9EC5-976C451303AE}"/>
              </a:ext>
            </a:extLst>
          </p:cNvPr>
          <p:cNvSpPr>
            <a:spLocks noGrp="1"/>
          </p:cNvSpPr>
          <p:nvPr>
            <p:ph idx="1"/>
          </p:nvPr>
        </p:nvSpPr>
        <p:spPr>
          <a:xfrm>
            <a:off x="747769" y="1461623"/>
            <a:ext cx="10515600" cy="5396377"/>
          </a:xfrm>
        </p:spPr>
        <p:txBody>
          <a:bodyPr>
            <a:normAutofit/>
          </a:bodyPr>
          <a:lstStyle/>
          <a:p>
            <a:r>
              <a:rPr lang="en-GB" sz="1900" dirty="0"/>
              <a:t>Comparing work with other people, and feeling you’re not up to it – but do we then turn table on others by showing our shiny piece of work</a:t>
            </a:r>
          </a:p>
          <a:p>
            <a:r>
              <a:rPr lang="en-GB" sz="1900" dirty="0"/>
              <a:t>When some other people are extrovert, can intimidate introverts who doubt themselves. Alpha people!</a:t>
            </a:r>
          </a:p>
          <a:p>
            <a:r>
              <a:rPr lang="en-GB" sz="1900" dirty="0"/>
              <a:t>Over-confidence of other people around you</a:t>
            </a:r>
          </a:p>
          <a:p>
            <a:r>
              <a:rPr lang="en-GB" sz="1900" dirty="0"/>
              <a:t>Getting promoted in situ, because surrounded by colleagues who ‘really know you’ – can be difficult</a:t>
            </a:r>
          </a:p>
          <a:p>
            <a:r>
              <a:rPr lang="en-GB" sz="1900" dirty="0"/>
              <a:t>Being with people you don’t know; feel more comfortable with more familiar people (opposite of the ‘promoted in situ’ point)</a:t>
            </a:r>
          </a:p>
          <a:p>
            <a:r>
              <a:rPr lang="en-GB" sz="1900" dirty="0"/>
              <a:t>Being only woman in room – or being any small minority</a:t>
            </a:r>
          </a:p>
          <a:p>
            <a:r>
              <a:rPr lang="en-GB" sz="1900" dirty="0"/>
              <a:t>Learning more; the more you know the more you realise you don’t know</a:t>
            </a:r>
          </a:p>
          <a:p>
            <a:r>
              <a:rPr lang="en-GB" sz="1900" dirty="0"/>
              <a:t>If a project doesn’t go to plan, blame yourself rather than external factors like data. Imagine ‘if somebody else was doing this project, they would have handled differently’</a:t>
            </a:r>
          </a:p>
        </p:txBody>
      </p:sp>
    </p:spTree>
    <p:extLst>
      <p:ext uri="{BB962C8B-B14F-4D97-AF65-F5344CB8AC3E}">
        <p14:creationId xmlns:p14="http://schemas.microsoft.com/office/powerpoint/2010/main" val="1605622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0D09F2-7B32-4E22-8AAE-944DC2BFB81A}"/>
              </a:ext>
            </a:extLst>
          </p:cNvPr>
          <p:cNvSpPr txBox="1"/>
          <p:nvPr/>
        </p:nvSpPr>
        <p:spPr>
          <a:xfrm>
            <a:off x="916620" y="1734819"/>
            <a:ext cx="9619452" cy="3503523"/>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D61B26"/>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05759"/>
                </a:solidFill>
                <a:effectLst/>
                <a:uLnTx/>
                <a:uFillTx/>
                <a:latin typeface="Roboto Medium"/>
                <a:ea typeface="+mn-ea"/>
                <a:cs typeface="+mn-cs"/>
              </a:rPr>
              <a:t>Giving feedback that is too negative. But focusing on the positives may make the listener feel like an imposter, because they are aware of the negatives</a:t>
            </a:r>
          </a:p>
          <a:p>
            <a:pPr marL="228600" marR="0" lvl="0" indent="-228600" algn="l" defTabSz="914400" rtl="0" eaLnBrk="1" fontAlgn="auto" latinLnBrk="0" hangingPunct="1">
              <a:lnSpc>
                <a:spcPct val="90000"/>
              </a:lnSpc>
              <a:spcBef>
                <a:spcPts val="1000"/>
              </a:spcBef>
              <a:spcAft>
                <a:spcPts val="0"/>
              </a:spcAft>
              <a:buClr>
                <a:srgbClr val="D61B26"/>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05759"/>
                </a:solidFill>
                <a:effectLst/>
                <a:uLnTx/>
                <a:uFillTx/>
                <a:latin typeface="Roboto Medium"/>
                <a:ea typeface="+mn-ea"/>
                <a:cs typeface="+mn-cs"/>
              </a:rPr>
              <a:t>Might give somebody a stretching thing for development which triggers their imposter syndrome</a:t>
            </a:r>
          </a:p>
          <a:p>
            <a:pPr marL="228600" marR="0" lvl="0" indent="-228600" algn="l" defTabSz="914400" rtl="0" eaLnBrk="1" fontAlgn="auto" latinLnBrk="0" hangingPunct="1">
              <a:lnSpc>
                <a:spcPct val="90000"/>
              </a:lnSpc>
              <a:spcBef>
                <a:spcPts val="1000"/>
              </a:spcBef>
              <a:spcAft>
                <a:spcPts val="0"/>
              </a:spcAft>
              <a:buClr>
                <a:srgbClr val="D61B26"/>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05759"/>
                </a:solidFill>
                <a:effectLst/>
                <a:uLnTx/>
                <a:uFillTx/>
                <a:latin typeface="Roboto Medium"/>
                <a:ea typeface="+mn-ea"/>
                <a:cs typeface="+mn-cs"/>
              </a:rPr>
              <a:t>If quotas are in place or implied, people may feel: ‘I just got job because they needed a woman’</a:t>
            </a:r>
          </a:p>
          <a:p>
            <a:pPr marL="228600" marR="0" lvl="0" indent="-228600" algn="l" defTabSz="914400" rtl="0" eaLnBrk="1" fontAlgn="auto" latinLnBrk="0" hangingPunct="1">
              <a:lnSpc>
                <a:spcPct val="90000"/>
              </a:lnSpc>
              <a:spcBef>
                <a:spcPts val="1000"/>
              </a:spcBef>
              <a:spcAft>
                <a:spcPts val="0"/>
              </a:spcAft>
              <a:buClr>
                <a:srgbClr val="D61B26"/>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05759"/>
                </a:solidFill>
                <a:effectLst/>
                <a:uLnTx/>
                <a:uFillTx/>
                <a:latin typeface="Roboto Medium"/>
                <a:ea typeface="+mn-ea"/>
                <a:cs typeface="+mn-cs"/>
              </a:rPr>
              <a:t>Unfamiliarity - need to give people more time to build familiarity</a:t>
            </a:r>
          </a:p>
          <a:p>
            <a:pPr marL="228600" marR="0" lvl="0" indent="-228600" algn="l" defTabSz="914400" rtl="0" eaLnBrk="1" fontAlgn="auto" latinLnBrk="0" hangingPunct="1">
              <a:lnSpc>
                <a:spcPct val="90000"/>
              </a:lnSpc>
              <a:spcBef>
                <a:spcPts val="1000"/>
              </a:spcBef>
              <a:spcAft>
                <a:spcPts val="0"/>
              </a:spcAft>
              <a:buClr>
                <a:srgbClr val="D61B26"/>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05759"/>
                </a:solidFill>
                <a:effectLst/>
                <a:uLnTx/>
                <a:uFillTx/>
                <a:latin typeface="Roboto Medium"/>
                <a:ea typeface="+mn-ea"/>
                <a:cs typeface="+mn-cs"/>
              </a:rPr>
              <a:t>If you pass on a task describing it as ‘really simple’</a:t>
            </a:r>
          </a:p>
          <a:p>
            <a:pPr marL="228600" marR="0" lvl="0" indent="-228600" algn="l" defTabSz="914400" rtl="0" eaLnBrk="1" fontAlgn="auto" latinLnBrk="0" hangingPunct="1">
              <a:lnSpc>
                <a:spcPct val="90000"/>
              </a:lnSpc>
              <a:spcBef>
                <a:spcPts val="1000"/>
              </a:spcBef>
              <a:spcAft>
                <a:spcPts val="0"/>
              </a:spcAft>
              <a:buClr>
                <a:srgbClr val="D61B26"/>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05759"/>
                </a:solidFill>
                <a:effectLst/>
                <a:uLnTx/>
                <a:uFillTx/>
                <a:latin typeface="Roboto Medium"/>
                <a:ea typeface="+mn-ea"/>
                <a:cs typeface="+mn-cs"/>
              </a:rPr>
              <a:t>May overlook quiet people, approach the outgoing person reinforcing imposter syndrome in introverts</a:t>
            </a:r>
          </a:p>
        </p:txBody>
      </p:sp>
      <p:sp>
        <p:nvSpPr>
          <p:cNvPr id="4" name="Title 1">
            <a:extLst>
              <a:ext uri="{FF2B5EF4-FFF2-40B4-BE49-F238E27FC236}">
                <a16:creationId xmlns:a16="http://schemas.microsoft.com/office/drawing/2014/main" id="{DA3DC4A7-C518-4A0A-AF60-971D3D1D9917}"/>
              </a:ext>
            </a:extLst>
          </p:cNvPr>
          <p:cNvSpPr>
            <a:spLocks noGrp="1"/>
          </p:cNvSpPr>
          <p:nvPr>
            <p:ph type="title"/>
          </p:nvPr>
        </p:nvSpPr>
        <p:spPr>
          <a:xfrm>
            <a:off x="838200" y="119465"/>
            <a:ext cx="10515600" cy="1325563"/>
          </a:xfrm>
        </p:spPr>
        <p:txBody>
          <a:bodyPr>
            <a:normAutofit/>
          </a:bodyPr>
          <a:lstStyle/>
          <a:p>
            <a:r>
              <a:rPr kumimoji="0" lang="en-GB" sz="2400" b="1" i="0" u="none" strike="noStrike" kern="1200" cap="none" spc="0" normalizeH="0" baseline="0" noProof="0" dirty="0">
                <a:ln>
                  <a:noFill/>
                </a:ln>
                <a:solidFill>
                  <a:srgbClr val="505759"/>
                </a:solidFill>
                <a:effectLst>
                  <a:outerShdw blurRad="38100" dist="38100" dir="2700000" algn="tl">
                    <a:srgbClr val="000000">
                      <a:alpha val="43137"/>
                    </a:srgbClr>
                  </a:outerShdw>
                </a:effectLst>
                <a:uLnTx/>
                <a:uFillTx/>
                <a:latin typeface="Roboto Medium"/>
                <a:ea typeface="+mj-ea"/>
                <a:cs typeface="+mj-cs"/>
              </a:rPr>
              <a:t>Plenary 1: What may lead you to trigger imposter syndrome in others: the list of points identified by event participants in their breakouts, and fed back to the plenary review - 3</a:t>
            </a:r>
            <a:endParaRPr lang="en-GB" dirty="0"/>
          </a:p>
        </p:txBody>
      </p:sp>
    </p:spTree>
    <p:extLst>
      <p:ext uri="{BB962C8B-B14F-4D97-AF65-F5344CB8AC3E}">
        <p14:creationId xmlns:p14="http://schemas.microsoft.com/office/powerpoint/2010/main" val="3712604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00D6-0A55-4BC5-8EBF-FAA46D465B14}"/>
              </a:ext>
            </a:extLst>
          </p:cNvPr>
          <p:cNvSpPr>
            <a:spLocks noGrp="1"/>
          </p:cNvSpPr>
          <p:nvPr>
            <p:ph type="title"/>
          </p:nvPr>
        </p:nvSpPr>
        <p:spPr/>
        <p:txBody>
          <a:bodyPr/>
          <a:lstStyle/>
          <a:p>
            <a:endParaRPr lang="en-GB"/>
          </a:p>
        </p:txBody>
      </p:sp>
      <p:sp>
        <p:nvSpPr>
          <p:cNvPr id="4" name="TextBox 3">
            <a:extLst>
              <a:ext uri="{FF2B5EF4-FFF2-40B4-BE49-F238E27FC236}">
                <a16:creationId xmlns:a16="http://schemas.microsoft.com/office/drawing/2014/main" id="{DDC41E1F-2F8C-444F-A85B-98B4A8110EE3}"/>
              </a:ext>
            </a:extLst>
          </p:cNvPr>
          <p:cNvSpPr txBox="1"/>
          <p:nvPr/>
        </p:nvSpPr>
        <p:spPr>
          <a:xfrm>
            <a:off x="3048000" y="3108883"/>
            <a:ext cx="6096000" cy="646331"/>
          </a:xfrm>
          <a:prstGeom prst="rect">
            <a:avLst/>
          </a:prstGeom>
          <a:noFill/>
        </p:spPr>
        <p:txBody>
          <a:bodyPr wrap="square">
            <a:spAutoFit/>
          </a:bodyPr>
          <a:lstStyle/>
          <a:p>
            <a:r>
              <a:rPr lang="en-GB" dirty="0"/>
              <a:t>To help others – prewarn, introduce junior colleagues ‘so and so has a good idea’</a:t>
            </a:r>
          </a:p>
        </p:txBody>
      </p:sp>
    </p:spTree>
    <p:extLst>
      <p:ext uri="{BB962C8B-B14F-4D97-AF65-F5344CB8AC3E}">
        <p14:creationId xmlns:p14="http://schemas.microsoft.com/office/powerpoint/2010/main" val="110439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C0F5-5A8E-4562-9F16-BFC222D05915}"/>
              </a:ext>
            </a:extLst>
          </p:cNvPr>
          <p:cNvSpPr>
            <a:spLocks noGrp="1"/>
          </p:cNvSpPr>
          <p:nvPr>
            <p:ph type="title"/>
          </p:nvPr>
        </p:nvSpPr>
        <p:spPr/>
        <p:txBody>
          <a:bodyPr>
            <a:normAutofit fontScale="90000"/>
          </a:bodyPr>
          <a:lstStyle/>
          <a:p>
            <a:r>
              <a:rPr lang="en-GB" dirty="0"/>
              <a:t>Breakout 2: </a:t>
            </a:r>
          </a:p>
        </p:txBody>
      </p:sp>
      <p:sp>
        <p:nvSpPr>
          <p:cNvPr id="9" name="TextBox 8">
            <a:extLst>
              <a:ext uri="{FF2B5EF4-FFF2-40B4-BE49-F238E27FC236}">
                <a16:creationId xmlns:a16="http://schemas.microsoft.com/office/drawing/2014/main" id="{400A7B07-A3B5-42C4-BE17-98F0437D315A}"/>
              </a:ext>
            </a:extLst>
          </p:cNvPr>
          <p:cNvSpPr txBox="1"/>
          <p:nvPr/>
        </p:nvSpPr>
        <p:spPr>
          <a:xfrm>
            <a:off x="806824" y="1524001"/>
            <a:ext cx="10632142" cy="2062103"/>
          </a:xfrm>
          <a:prstGeom prst="rect">
            <a:avLst/>
          </a:prstGeom>
          <a:noFill/>
        </p:spPr>
        <p:txBody>
          <a:bodyPr wrap="square">
            <a:spAutoFit/>
          </a:bodyPr>
          <a:lstStyle/>
          <a:p>
            <a:r>
              <a:rPr lang="en-GB" sz="3200" dirty="0"/>
              <a:t>What tactics do you use, or can you think of, to stop ‘imposter syndrome’ causing you problems? Are there any WORAN activities you’d like us to run, to help? What, if any, action will </a:t>
            </a:r>
            <a:r>
              <a:rPr lang="en-GB" sz="3200" b="1" dirty="0"/>
              <a:t>you</a:t>
            </a:r>
            <a:r>
              <a:rPr lang="en-GB" sz="3200" dirty="0"/>
              <a:t> commit to, now?</a:t>
            </a:r>
          </a:p>
        </p:txBody>
      </p:sp>
      <p:sp>
        <p:nvSpPr>
          <p:cNvPr id="10" name="TextBox 9">
            <a:extLst>
              <a:ext uri="{FF2B5EF4-FFF2-40B4-BE49-F238E27FC236}">
                <a16:creationId xmlns:a16="http://schemas.microsoft.com/office/drawing/2014/main" id="{12A1103B-2FAB-43C7-B00B-A641AFF3E4E2}"/>
              </a:ext>
            </a:extLst>
          </p:cNvPr>
          <p:cNvSpPr txBox="1"/>
          <p:nvPr/>
        </p:nvSpPr>
        <p:spPr>
          <a:xfrm>
            <a:off x="801739" y="3541193"/>
            <a:ext cx="9717741" cy="1569660"/>
          </a:xfrm>
          <a:prstGeom prst="rect">
            <a:avLst/>
          </a:prstGeom>
          <a:noFill/>
        </p:spPr>
        <p:txBody>
          <a:bodyPr wrap="square" rtlCol="0">
            <a:spAutoFit/>
          </a:bodyPr>
          <a:lstStyle/>
          <a:p>
            <a:pPr marL="285750" indent="-285750">
              <a:buFont typeface="Arial" panose="020B0604020202020204" pitchFamily="34" charset="0"/>
              <a:buChar char="•"/>
            </a:pPr>
            <a:r>
              <a:rPr lang="en-GB" sz="2400" i="1" dirty="0"/>
              <a:t>Please take shared responsibility for getting the conversation going, and making sure everyone has a chance to contribute</a:t>
            </a:r>
          </a:p>
          <a:p>
            <a:pPr marL="285750" indent="-285750">
              <a:buFont typeface="Arial" panose="020B0604020202020204" pitchFamily="34" charset="0"/>
              <a:buChar char="•"/>
            </a:pPr>
            <a:r>
              <a:rPr lang="en-GB" sz="2400" i="1" dirty="0"/>
              <a:t>Please agree how you are going to report back from your group to the plenary</a:t>
            </a:r>
          </a:p>
        </p:txBody>
      </p:sp>
      <p:sp>
        <p:nvSpPr>
          <p:cNvPr id="5" name="TextBox 4">
            <a:extLst>
              <a:ext uri="{FF2B5EF4-FFF2-40B4-BE49-F238E27FC236}">
                <a16:creationId xmlns:a16="http://schemas.microsoft.com/office/drawing/2014/main" id="{BAB024F3-07A1-4F6E-AE1F-42D66D63E1B4}"/>
              </a:ext>
            </a:extLst>
          </p:cNvPr>
          <p:cNvSpPr txBox="1"/>
          <p:nvPr/>
        </p:nvSpPr>
        <p:spPr>
          <a:xfrm>
            <a:off x="1897429" y="5173199"/>
            <a:ext cx="8705845" cy="461665"/>
          </a:xfrm>
          <a:prstGeom prst="rect">
            <a:avLst/>
          </a:prstGeom>
          <a:solidFill>
            <a:schemeClr val="accent2"/>
          </a:solidFill>
        </p:spPr>
        <p:txBody>
          <a:bodyPr wrap="none" rtlCol="0">
            <a:spAutoFit/>
          </a:bodyPr>
          <a:lstStyle/>
          <a:p>
            <a:r>
              <a:rPr lang="en-GB" sz="2400" b="1" dirty="0">
                <a:solidFill>
                  <a:schemeClr val="bg1"/>
                </a:solidFill>
              </a:rPr>
              <a:t>You’ll be automatically returned to the main room at  14.15</a:t>
            </a:r>
          </a:p>
        </p:txBody>
      </p:sp>
    </p:spTree>
    <p:extLst>
      <p:ext uri="{BB962C8B-B14F-4D97-AF65-F5344CB8AC3E}">
        <p14:creationId xmlns:p14="http://schemas.microsoft.com/office/powerpoint/2010/main" val="838197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7031-2C40-4346-89CF-8FA5B96A88EB}"/>
              </a:ext>
            </a:extLst>
          </p:cNvPr>
          <p:cNvSpPr>
            <a:spLocks noGrp="1"/>
          </p:cNvSpPr>
          <p:nvPr>
            <p:ph type="title"/>
          </p:nvPr>
        </p:nvSpPr>
        <p:spPr/>
        <p:txBody>
          <a:bodyPr>
            <a:normAutofit fontScale="90000"/>
          </a:bodyPr>
          <a:lstStyle/>
          <a:p>
            <a:r>
              <a:rPr lang="en-GB" sz="2400" b="1" dirty="0">
                <a:effectLst>
                  <a:outerShdw blurRad="38100" dist="38100" dir="2700000" algn="tl">
                    <a:srgbClr val="000000">
                      <a:alpha val="43137"/>
                    </a:srgbClr>
                  </a:outerShdw>
                </a:effectLst>
              </a:rPr>
              <a:t>Plenary 2: what can we do about it? </a:t>
            </a:r>
            <a:r>
              <a:rPr kumimoji="0" lang="en-GB" sz="2400" b="1" i="0" u="none" strike="noStrike" kern="1200" cap="none" spc="0" normalizeH="0" baseline="0" noProof="0" dirty="0">
                <a:ln>
                  <a:noFill/>
                </a:ln>
                <a:solidFill>
                  <a:srgbClr val="505759"/>
                </a:solidFill>
                <a:effectLst>
                  <a:outerShdw blurRad="38100" dist="38100" dir="2700000" algn="tl">
                    <a:srgbClr val="000000">
                      <a:alpha val="43137"/>
                    </a:srgbClr>
                  </a:outerShdw>
                </a:effectLst>
                <a:uLnTx/>
                <a:uFillTx/>
                <a:latin typeface="Roboto Medium"/>
                <a:ea typeface="+mj-ea"/>
                <a:cs typeface="+mj-cs"/>
              </a:rPr>
              <a:t>the list of points identified by event participants in their breakouts, and fed back to the plenary review - 1</a:t>
            </a:r>
            <a:endParaRPr lang="en-GB" dirty="0"/>
          </a:p>
        </p:txBody>
      </p:sp>
      <p:sp>
        <p:nvSpPr>
          <p:cNvPr id="3" name="Content Placeholder 2">
            <a:extLst>
              <a:ext uri="{FF2B5EF4-FFF2-40B4-BE49-F238E27FC236}">
                <a16:creationId xmlns:a16="http://schemas.microsoft.com/office/drawing/2014/main" id="{3DD34326-89C4-4B16-9B05-D98E6D3F7994}"/>
              </a:ext>
            </a:extLst>
          </p:cNvPr>
          <p:cNvSpPr>
            <a:spLocks noGrp="1"/>
          </p:cNvSpPr>
          <p:nvPr>
            <p:ph idx="1"/>
          </p:nvPr>
        </p:nvSpPr>
        <p:spPr>
          <a:xfrm>
            <a:off x="939420" y="1621017"/>
            <a:ext cx="10515600" cy="5102999"/>
          </a:xfrm>
        </p:spPr>
        <p:txBody>
          <a:bodyPr>
            <a:normAutofit/>
          </a:bodyPr>
          <a:lstStyle/>
          <a:p>
            <a:r>
              <a:rPr lang="en-GB" dirty="0"/>
              <a:t>Just talk to each other, to feel you’re not alone</a:t>
            </a:r>
          </a:p>
          <a:p>
            <a:r>
              <a:rPr lang="en-GB" dirty="0"/>
              <a:t>Create healthy relationships with making mistakes, don’t hold colleagues to astronomical heights, ground yourself</a:t>
            </a:r>
          </a:p>
          <a:p>
            <a:r>
              <a:rPr lang="en-GB" dirty="0"/>
              <a:t>Try to approach the cause, break down into smaller bits</a:t>
            </a:r>
          </a:p>
          <a:p>
            <a:r>
              <a:rPr lang="en-GB" dirty="0"/>
              <a:t>Don’t discount your own achievements, make a list of them, read it!</a:t>
            </a:r>
          </a:p>
          <a:p>
            <a:r>
              <a:rPr lang="en-GB" dirty="0"/>
              <a:t>Feel comfortable saying that you don’t know, ‘I’ll get back to you on that’</a:t>
            </a:r>
          </a:p>
          <a:p>
            <a:r>
              <a:rPr lang="en-GB" dirty="0"/>
              <a:t>WORAN – hold a Failure Event! – more senior people can share their disasters and show that it’s not the end of the world</a:t>
            </a:r>
          </a:p>
          <a:p>
            <a:r>
              <a:rPr lang="en-GB" dirty="0"/>
              <a:t>Decouple a single negative experience from ‘everything in your whole career’ – avoid spiralling down from one bad to colour the whole</a:t>
            </a:r>
          </a:p>
          <a:p>
            <a:r>
              <a:rPr lang="en-GB" dirty="0"/>
              <a:t>Stick to the facts!</a:t>
            </a:r>
          </a:p>
          <a:p>
            <a:endParaRPr lang="en-GB" dirty="0"/>
          </a:p>
        </p:txBody>
      </p:sp>
    </p:spTree>
    <p:extLst>
      <p:ext uri="{BB962C8B-B14F-4D97-AF65-F5344CB8AC3E}">
        <p14:creationId xmlns:p14="http://schemas.microsoft.com/office/powerpoint/2010/main" val="527038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7031-2C40-4346-89CF-8FA5B96A88EB}"/>
              </a:ext>
            </a:extLst>
          </p:cNvPr>
          <p:cNvSpPr>
            <a:spLocks noGrp="1"/>
          </p:cNvSpPr>
          <p:nvPr>
            <p:ph type="title"/>
          </p:nvPr>
        </p:nvSpPr>
        <p:spPr/>
        <p:txBody>
          <a:bodyPr>
            <a:normAutofit fontScale="90000"/>
          </a:bodyPr>
          <a:lstStyle/>
          <a:p>
            <a:r>
              <a:rPr lang="en-GB" sz="2400" b="1" dirty="0">
                <a:effectLst>
                  <a:outerShdw blurRad="38100" dist="38100" dir="2700000" algn="tl">
                    <a:srgbClr val="000000">
                      <a:alpha val="43137"/>
                    </a:srgbClr>
                  </a:outerShdw>
                </a:effectLst>
              </a:rPr>
              <a:t>Plenary 2: what can we do about it? </a:t>
            </a:r>
            <a:r>
              <a:rPr kumimoji="0" lang="en-GB" sz="2400" b="1" i="0" u="none" strike="noStrike" kern="1200" cap="none" spc="0" normalizeH="0" baseline="0" noProof="0" dirty="0">
                <a:ln>
                  <a:noFill/>
                </a:ln>
                <a:solidFill>
                  <a:srgbClr val="505759"/>
                </a:solidFill>
                <a:effectLst>
                  <a:outerShdw blurRad="38100" dist="38100" dir="2700000" algn="tl">
                    <a:srgbClr val="000000">
                      <a:alpha val="43137"/>
                    </a:srgbClr>
                  </a:outerShdw>
                </a:effectLst>
                <a:uLnTx/>
                <a:uFillTx/>
                <a:latin typeface="Roboto Medium"/>
                <a:ea typeface="+mj-ea"/>
                <a:cs typeface="+mj-cs"/>
              </a:rPr>
              <a:t>the list of points identified by event participants in their breakouts, and fed back to the plenary review - 2</a:t>
            </a:r>
            <a:endParaRPr lang="en-GB" dirty="0"/>
          </a:p>
        </p:txBody>
      </p:sp>
      <p:sp>
        <p:nvSpPr>
          <p:cNvPr id="3" name="Content Placeholder 2">
            <a:extLst>
              <a:ext uri="{FF2B5EF4-FFF2-40B4-BE49-F238E27FC236}">
                <a16:creationId xmlns:a16="http://schemas.microsoft.com/office/drawing/2014/main" id="{3DD34326-89C4-4B16-9B05-D98E6D3F7994}"/>
              </a:ext>
            </a:extLst>
          </p:cNvPr>
          <p:cNvSpPr>
            <a:spLocks noGrp="1"/>
          </p:cNvSpPr>
          <p:nvPr>
            <p:ph idx="1"/>
          </p:nvPr>
        </p:nvSpPr>
        <p:spPr>
          <a:xfrm>
            <a:off x="966717" y="1755001"/>
            <a:ext cx="10515600" cy="5102999"/>
          </a:xfrm>
        </p:spPr>
        <p:txBody>
          <a:bodyPr>
            <a:normAutofit/>
          </a:bodyPr>
          <a:lstStyle/>
          <a:p>
            <a:r>
              <a:rPr lang="en-GB" dirty="0"/>
              <a:t>WORAN – mentoring scheme – encourage more discussions</a:t>
            </a:r>
          </a:p>
          <a:p>
            <a:r>
              <a:rPr lang="en-GB" dirty="0"/>
              <a:t>Be prepared in terms of facts and feelings when you’re going into a meeting or event</a:t>
            </a:r>
          </a:p>
          <a:p>
            <a:r>
              <a:rPr lang="en-GB" dirty="0"/>
              <a:t>Have strong chair who will invite everybody to speak;</a:t>
            </a:r>
          </a:p>
          <a:p>
            <a:r>
              <a:rPr lang="en-GB" dirty="0"/>
              <a:t>Help everybody feel they’re in the same boat</a:t>
            </a:r>
          </a:p>
          <a:p>
            <a:r>
              <a:rPr lang="en-GB" dirty="0"/>
              <a:t>Promote people on basis of empathy not just technical expertise</a:t>
            </a:r>
          </a:p>
          <a:p>
            <a:r>
              <a:rPr lang="en-GB" dirty="0"/>
              <a:t>Going into a situation where we will be judged, tell ourselves that we’re not judging ourselves, let the panel give the judgement, don’t second-guess them</a:t>
            </a:r>
          </a:p>
          <a:p>
            <a:r>
              <a:rPr lang="en-GB" dirty="0"/>
              <a:t>WORAN - Networking event: how to present yourself, elevator pitch</a:t>
            </a:r>
          </a:p>
          <a:p>
            <a:r>
              <a:rPr lang="en-GB" dirty="0"/>
              <a:t>If you feel overshadowed, bring frame of mind of being collaborative, not adversary</a:t>
            </a:r>
          </a:p>
          <a:p>
            <a:endParaRPr lang="en-GB" dirty="0"/>
          </a:p>
        </p:txBody>
      </p:sp>
    </p:spTree>
    <p:extLst>
      <p:ext uri="{BB962C8B-B14F-4D97-AF65-F5344CB8AC3E}">
        <p14:creationId xmlns:p14="http://schemas.microsoft.com/office/powerpoint/2010/main" val="193478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1800" y="1739613"/>
            <a:ext cx="5908220" cy="150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38" b="89888" l="5894" r="94309"/>
                    </a14:imgEffect>
                  </a14:imgLayer>
                </a14:imgProps>
              </a:ext>
              <a:ext uri="{28A0092B-C50C-407E-A947-70E740481C1C}">
                <a14:useLocalDpi xmlns:a14="http://schemas.microsoft.com/office/drawing/2010/main"/>
              </a:ext>
            </a:extLst>
          </a:blip>
          <a:srcRect/>
          <a:stretch>
            <a:fillRect/>
          </a:stretch>
        </p:blipFill>
        <p:spPr bwMode="auto">
          <a:xfrm>
            <a:off x="4199391" y="112426"/>
            <a:ext cx="2998787"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41714" y="3701549"/>
            <a:ext cx="3520849" cy="1310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a:extLst>
              <a:ext uri="{FF2B5EF4-FFF2-40B4-BE49-F238E27FC236}">
                <a16:creationId xmlns:a16="http://schemas.microsoft.com/office/drawing/2014/main" id="{522490EA-27F7-43B8-B9CA-B6E8420BD4B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96000" y="3877722"/>
            <a:ext cx="5563837" cy="164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352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7031-2C40-4346-89CF-8FA5B96A88EB}"/>
              </a:ext>
            </a:extLst>
          </p:cNvPr>
          <p:cNvSpPr>
            <a:spLocks noGrp="1"/>
          </p:cNvSpPr>
          <p:nvPr>
            <p:ph type="title"/>
          </p:nvPr>
        </p:nvSpPr>
        <p:spPr/>
        <p:txBody>
          <a:bodyPr>
            <a:normAutofit fontScale="90000"/>
          </a:bodyPr>
          <a:lstStyle/>
          <a:p>
            <a:r>
              <a:rPr lang="en-GB" sz="2400" b="1" dirty="0">
                <a:effectLst>
                  <a:outerShdw blurRad="38100" dist="38100" dir="2700000" algn="tl">
                    <a:srgbClr val="000000">
                      <a:alpha val="43137"/>
                    </a:srgbClr>
                  </a:outerShdw>
                </a:effectLst>
              </a:rPr>
              <a:t>Plenary 2: what can we do about it? </a:t>
            </a:r>
            <a:r>
              <a:rPr kumimoji="0" lang="en-GB" sz="2400" b="1" i="0" u="none" strike="noStrike" kern="1200" cap="none" spc="0" normalizeH="0" baseline="0" noProof="0" dirty="0">
                <a:ln>
                  <a:noFill/>
                </a:ln>
                <a:solidFill>
                  <a:srgbClr val="505759"/>
                </a:solidFill>
                <a:effectLst>
                  <a:outerShdw blurRad="38100" dist="38100" dir="2700000" algn="tl">
                    <a:srgbClr val="000000">
                      <a:alpha val="43137"/>
                    </a:srgbClr>
                  </a:outerShdw>
                </a:effectLst>
                <a:uLnTx/>
                <a:uFillTx/>
                <a:latin typeface="Roboto Medium"/>
                <a:ea typeface="+mj-ea"/>
                <a:cs typeface="+mj-cs"/>
              </a:rPr>
              <a:t>the list of points identified by event participants in their breakouts, and fed back to the plenary review - 3</a:t>
            </a:r>
            <a:endParaRPr lang="en-GB" dirty="0"/>
          </a:p>
        </p:txBody>
      </p:sp>
      <p:sp>
        <p:nvSpPr>
          <p:cNvPr id="3" name="Content Placeholder 2">
            <a:extLst>
              <a:ext uri="{FF2B5EF4-FFF2-40B4-BE49-F238E27FC236}">
                <a16:creationId xmlns:a16="http://schemas.microsoft.com/office/drawing/2014/main" id="{3DD34326-89C4-4B16-9B05-D98E6D3F7994}"/>
              </a:ext>
            </a:extLst>
          </p:cNvPr>
          <p:cNvSpPr>
            <a:spLocks noGrp="1"/>
          </p:cNvSpPr>
          <p:nvPr>
            <p:ph idx="1"/>
          </p:nvPr>
        </p:nvSpPr>
        <p:spPr>
          <a:xfrm>
            <a:off x="925773" y="1755001"/>
            <a:ext cx="10515600" cy="5102999"/>
          </a:xfrm>
        </p:spPr>
        <p:txBody>
          <a:bodyPr>
            <a:normAutofit/>
          </a:bodyPr>
          <a:lstStyle/>
          <a:p>
            <a:r>
              <a:rPr lang="en-GB" dirty="0"/>
              <a:t>Stimulate creativity and participation in your research group</a:t>
            </a:r>
          </a:p>
          <a:p>
            <a:r>
              <a:rPr lang="en-GB" dirty="0"/>
              <a:t>Create familiarisation by practising, </a:t>
            </a:r>
            <a:r>
              <a:rPr lang="en-GB" dirty="0" err="1"/>
              <a:t>eg</a:t>
            </a:r>
            <a:r>
              <a:rPr lang="en-GB" dirty="0"/>
              <a:t> applying for job you don’t want, or role play</a:t>
            </a:r>
          </a:p>
          <a:p>
            <a:r>
              <a:rPr lang="en-GB" dirty="0"/>
              <a:t>Learn to give positive feedback as well as negative feedback. Learn to LISTEN to positive feedback, and ask for it too</a:t>
            </a:r>
          </a:p>
          <a:p>
            <a:r>
              <a:rPr lang="en-GB" dirty="0"/>
              <a:t>Seek out employers with a more gender-balanced team, if that is an issue</a:t>
            </a:r>
          </a:p>
          <a:p>
            <a:r>
              <a:rPr lang="en-GB" dirty="0"/>
              <a:t>State shortcomings publicly, so you don’t feel a fraud or make others feel incompetent next to you. BUT DO NOT OVERSTATE – first of all be clear what you CAN do!</a:t>
            </a:r>
          </a:p>
          <a:p>
            <a:r>
              <a:rPr lang="en-GB" dirty="0"/>
              <a:t>Highlighting achievements of others gives something to aim for – quash any quota-type rumours</a:t>
            </a:r>
          </a:p>
          <a:p>
            <a:endParaRPr lang="en-GB" dirty="0"/>
          </a:p>
          <a:p>
            <a:endParaRPr lang="en-GB" dirty="0"/>
          </a:p>
          <a:p>
            <a:endParaRPr lang="en-GB" dirty="0"/>
          </a:p>
        </p:txBody>
      </p:sp>
    </p:spTree>
    <p:extLst>
      <p:ext uri="{BB962C8B-B14F-4D97-AF65-F5344CB8AC3E}">
        <p14:creationId xmlns:p14="http://schemas.microsoft.com/office/powerpoint/2010/main" val="3504133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7031-2C40-4346-89CF-8FA5B96A88EB}"/>
              </a:ext>
            </a:extLst>
          </p:cNvPr>
          <p:cNvSpPr>
            <a:spLocks noGrp="1"/>
          </p:cNvSpPr>
          <p:nvPr>
            <p:ph type="title"/>
          </p:nvPr>
        </p:nvSpPr>
        <p:spPr/>
        <p:txBody>
          <a:bodyPr>
            <a:normAutofit fontScale="90000"/>
          </a:bodyPr>
          <a:lstStyle/>
          <a:p>
            <a:r>
              <a:rPr lang="en-GB" dirty="0"/>
              <a:t>Plenary 2: poll</a:t>
            </a:r>
          </a:p>
        </p:txBody>
      </p:sp>
      <p:sp>
        <p:nvSpPr>
          <p:cNvPr id="4" name="TextBox 3">
            <a:extLst>
              <a:ext uri="{FF2B5EF4-FFF2-40B4-BE49-F238E27FC236}">
                <a16:creationId xmlns:a16="http://schemas.microsoft.com/office/drawing/2014/main" id="{8FB6AAB3-CAF6-4FFA-A19E-2A1EFF126115}"/>
              </a:ext>
            </a:extLst>
          </p:cNvPr>
          <p:cNvSpPr txBox="1"/>
          <p:nvPr/>
        </p:nvSpPr>
        <p:spPr>
          <a:xfrm rot="20087282">
            <a:off x="448463" y="2601708"/>
            <a:ext cx="3406702" cy="830997"/>
          </a:xfrm>
          <a:prstGeom prst="rect">
            <a:avLst/>
          </a:prstGeom>
          <a:solidFill>
            <a:srgbClr val="FF0000"/>
          </a:solidFill>
        </p:spPr>
        <p:txBody>
          <a:bodyPr wrap="none" rtlCol="0">
            <a:spAutoFit/>
          </a:bodyPr>
          <a:lstStyle/>
          <a:p>
            <a:r>
              <a:rPr lang="en-GB" sz="4800" b="1" dirty="0">
                <a:solidFill>
                  <a:schemeClr val="bg1"/>
                </a:solidFill>
              </a:rPr>
              <a:t>Poll please</a:t>
            </a:r>
          </a:p>
        </p:txBody>
      </p:sp>
      <p:sp>
        <p:nvSpPr>
          <p:cNvPr id="5" name="TextBox 4">
            <a:extLst>
              <a:ext uri="{FF2B5EF4-FFF2-40B4-BE49-F238E27FC236}">
                <a16:creationId xmlns:a16="http://schemas.microsoft.com/office/drawing/2014/main" id="{BD5E7B22-2095-4947-AFFD-86EDAC08D8F5}"/>
              </a:ext>
            </a:extLst>
          </p:cNvPr>
          <p:cNvSpPr txBox="1"/>
          <p:nvPr/>
        </p:nvSpPr>
        <p:spPr>
          <a:xfrm>
            <a:off x="3478123" y="1495084"/>
            <a:ext cx="8313544" cy="4401205"/>
          </a:xfrm>
          <a:prstGeom prst="rect">
            <a:avLst/>
          </a:prstGeom>
          <a:noFill/>
        </p:spPr>
        <p:txBody>
          <a:bodyPr wrap="square" rtlCol="0">
            <a:spAutoFit/>
          </a:bodyPr>
          <a:lstStyle/>
          <a:p>
            <a:pPr marL="514350" indent="-514350">
              <a:buAutoNum type="arabicPeriod"/>
            </a:pPr>
            <a:r>
              <a:rPr lang="en-GB" sz="2400" dirty="0"/>
              <a:t>Would you recognise imposter syndrome in yourself or others now?</a:t>
            </a:r>
          </a:p>
          <a:p>
            <a:pPr marL="971550" lvl="1" indent="-514350">
              <a:buAutoNum type="arabicPeriod"/>
            </a:pPr>
            <a:r>
              <a:rPr lang="en-GB" sz="2000" dirty="0"/>
              <a:t>Yes</a:t>
            </a:r>
          </a:p>
          <a:p>
            <a:pPr marL="971550" lvl="1" indent="-514350">
              <a:buAutoNum type="arabicPeriod"/>
            </a:pPr>
            <a:r>
              <a:rPr lang="en-GB" sz="2000" dirty="0"/>
              <a:t>No</a:t>
            </a:r>
          </a:p>
          <a:p>
            <a:pPr marL="971550" lvl="1" indent="-514350">
              <a:buAutoNum type="arabicPeriod"/>
            </a:pPr>
            <a:r>
              <a:rPr lang="en-GB" sz="2000" dirty="0"/>
              <a:t>Don’t know</a:t>
            </a:r>
            <a:endParaRPr lang="en-GB" sz="2400" dirty="0"/>
          </a:p>
          <a:p>
            <a:pPr marL="514350" indent="-514350">
              <a:spcBef>
                <a:spcPts val="1200"/>
              </a:spcBef>
              <a:buAutoNum type="arabicPeriod"/>
            </a:pPr>
            <a:r>
              <a:rPr lang="en-GB" sz="2400" dirty="0"/>
              <a:t>Do you feel better-equipped to deal with it?</a:t>
            </a:r>
          </a:p>
          <a:p>
            <a:pPr marL="971550" lvl="1" indent="-514350">
              <a:buAutoNum type="arabicPeriod"/>
            </a:pPr>
            <a:r>
              <a:rPr lang="en-GB" sz="2000" dirty="0"/>
              <a:t>Yes</a:t>
            </a:r>
          </a:p>
          <a:p>
            <a:pPr marL="971550" lvl="1" indent="-514350">
              <a:buAutoNum type="arabicPeriod"/>
            </a:pPr>
            <a:r>
              <a:rPr lang="en-GB" sz="2000" dirty="0"/>
              <a:t>No</a:t>
            </a:r>
          </a:p>
          <a:p>
            <a:pPr marL="514350" indent="-514350">
              <a:spcBef>
                <a:spcPts val="1200"/>
              </a:spcBef>
              <a:buAutoNum type="arabicPeriod"/>
            </a:pPr>
            <a:r>
              <a:rPr lang="en-GB" sz="2400" dirty="0"/>
              <a:t>Do you plan to take any action to address it in the next two-three weeks? </a:t>
            </a:r>
          </a:p>
          <a:p>
            <a:pPr marL="971550" lvl="1" indent="-514350">
              <a:buAutoNum type="arabicPeriod"/>
            </a:pPr>
            <a:r>
              <a:rPr lang="en-GB" sz="2000" dirty="0"/>
              <a:t>Yes</a:t>
            </a:r>
          </a:p>
          <a:p>
            <a:pPr marL="971550" lvl="1" indent="-514350">
              <a:buAutoNum type="arabicPeriod"/>
            </a:pPr>
            <a:r>
              <a:rPr lang="en-GB" sz="2000" dirty="0"/>
              <a:t>No</a:t>
            </a:r>
          </a:p>
        </p:txBody>
      </p:sp>
    </p:spTree>
    <p:extLst>
      <p:ext uri="{BB962C8B-B14F-4D97-AF65-F5344CB8AC3E}">
        <p14:creationId xmlns:p14="http://schemas.microsoft.com/office/powerpoint/2010/main" val="255665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Closing</a:t>
            </a:r>
          </a:p>
        </p:txBody>
      </p:sp>
      <p:sp>
        <p:nvSpPr>
          <p:cNvPr id="5" name="Content Placeholder 4"/>
          <p:cNvSpPr>
            <a:spLocks noGrp="1"/>
          </p:cNvSpPr>
          <p:nvPr>
            <p:ph idx="1"/>
          </p:nvPr>
        </p:nvSpPr>
        <p:spPr>
          <a:xfrm>
            <a:off x="838200" y="1445614"/>
            <a:ext cx="10515600" cy="3758746"/>
          </a:xfrm>
        </p:spPr>
        <p:txBody>
          <a:bodyPr>
            <a:noAutofit/>
          </a:bodyPr>
          <a:lstStyle/>
          <a:p>
            <a:r>
              <a:rPr lang="en-GB" sz="2400" dirty="0"/>
              <a:t>If you are not a member of WORAN, please join   </a:t>
            </a:r>
            <a:r>
              <a:rPr lang="en-GB" sz="2400" dirty="0">
                <a:hlinkClick r:id="rId2"/>
              </a:rPr>
              <a:t>https://bit.ly/WORAN</a:t>
            </a:r>
            <a:r>
              <a:rPr lang="en-GB" sz="2400" dirty="0"/>
              <a:t> </a:t>
            </a:r>
          </a:p>
          <a:p>
            <a:pPr>
              <a:spcBef>
                <a:spcPts val="1800"/>
              </a:spcBef>
            </a:pPr>
            <a:r>
              <a:rPr lang="en-GB" sz="2400" dirty="0"/>
              <a:t>Please complete the feedback survey </a:t>
            </a:r>
          </a:p>
          <a:p>
            <a:pPr marL="0" indent="0">
              <a:buNone/>
            </a:pPr>
            <a:r>
              <a:rPr lang="en-GB" sz="2400" dirty="0"/>
              <a:t>	https://forms.gle/UK6qz6inQ3cFkCZ78</a:t>
            </a:r>
          </a:p>
          <a:p>
            <a:pPr>
              <a:spcBef>
                <a:spcPts val="1800"/>
              </a:spcBef>
            </a:pPr>
            <a:r>
              <a:rPr lang="en-GB" sz="2400" dirty="0"/>
              <a:t>Many thanks to Amy, and to The OR Society</a:t>
            </a:r>
          </a:p>
          <a:p>
            <a:pPr>
              <a:spcBef>
                <a:spcPts val="1800"/>
              </a:spcBef>
            </a:pPr>
            <a:r>
              <a:rPr lang="en-GB" sz="2400" dirty="0"/>
              <a:t>And thanks to all of you</a:t>
            </a:r>
          </a:p>
          <a:p>
            <a:pPr>
              <a:spcBef>
                <a:spcPts val="1800"/>
              </a:spcBef>
            </a:pPr>
            <a:r>
              <a:rPr lang="en-GB" sz="2400" dirty="0"/>
              <a:t>Hope to see you on 17</a:t>
            </a:r>
            <a:r>
              <a:rPr lang="en-GB" sz="2400" baseline="30000" dirty="0"/>
              <a:t>th</a:t>
            </a:r>
            <a:r>
              <a:rPr lang="en-GB" sz="2400" dirty="0"/>
              <a:t> March</a:t>
            </a:r>
          </a:p>
        </p:txBody>
      </p:sp>
    </p:spTree>
    <p:extLst>
      <p:ext uri="{BB962C8B-B14F-4D97-AF65-F5344CB8AC3E}">
        <p14:creationId xmlns:p14="http://schemas.microsoft.com/office/powerpoint/2010/main" val="2903750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FREN\AppData\Local\Microsoft\Windows\Temporary Internet Files\Content.IE5\IYMZ9JFQ\socialfun-300x225[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667" b="85778" l="2000" r="100000"/>
                    </a14:imgEffect>
                  </a14:imgLayer>
                </a14:imgProps>
              </a:ext>
              <a:ext uri="{28A0092B-C50C-407E-A947-70E740481C1C}">
                <a14:useLocalDpi xmlns:a14="http://schemas.microsoft.com/office/drawing/2010/main"/>
              </a:ext>
            </a:extLst>
          </a:blip>
          <a:srcRect/>
          <a:stretch>
            <a:fillRect/>
          </a:stretch>
        </p:blipFill>
        <p:spPr bwMode="auto">
          <a:xfrm>
            <a:off x="8233419" y="3449571"/>
            <a:ext cx="3460071" cy="25950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a:t>WORAN on-line events</a:t>
            </a:r>
          </a:p>
        </p:txBody>
      </p:sp>
      <p:pic>
        <p:nvPicPr>
          <p:cNvPr id="1028" name="Picture 4" descr="C:\Users\FREN\AppData\Local\Microsoft\Windows\Temporary Internet Files\Content.IE5\U5BWW156\btyooebtl[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8025" y="1530964"/>
            <a:ext cx="2587173" cy="194037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FREN\AppData\Local\Microsoft\Windows\Temporary Internet Files\Content.IE5\TM7DTF2G\connect-the-dots[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97071" y="2013857"/>
            <a:ext cx="2857899" cy="21624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FREN\AppData\Local\Microsoft\Windows\Temporary Internet Files\Content.IE5\IYMZ9JFQ\First-meeting[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11611" y="3219056"/>
            <a:ext cx="3304782" cy="247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66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49BF-721F-4138-808B-C2CB49A1C7B2}"/>
              </a:ext>
            </a:extLst>
          </p:cNvPr>
          <p:cNvSpPr>
            <a:spLocks noGrp="1"/>
          </p:cNvSpPr>
          <p:nvPr>
            <p:ph type="title"/>
          </p:nvPr>
        </p:nvSpPr>
        <p:spPr/>
        <p:txBody>
          <a:bodyPr>
            <a:normAutofit fontScale="90000"/>
          </a:bodyPr>
          <a:lstStyle/>
          <a:p>
            <a:r>
              <a:rPr lang="en-GB" dirty="0"/>
              <a:t>Forthcoming programme</a:t>
            </a:r>
          </a:p>
        </p:txBody>
      </p:sp>
      <p:grpSp>
        <p:nvGrpSpPr>
          <p:cNvPr id="20" name="Group 19">
            <a:extLst>
              <a:ext uri="{FF2B5EF4-FFF2-40B4-BE49-F238E27FC236}">
                <a16:creationId xmlns:a16="http://schemas.microsoft.com/office/drawing/2014/main" id="{138BEBA3-CF38-42EF-A52B-4D5B48E85074}"/>
              </a:ext>
            </a:extLst>
          </p:cNvPr>
          <p:cNvGrpSpPr/>
          <p:nvPr/>
        </p:nvGrpSpPr>
        <p:grpSpPr>
          <a:xfrm>
            <a:off x="1226875" y="1583104"/>
            <a:ext cx="2821186" cy="3839771"/>
            <a:chOff x="4409908" y="1583104"/>
            <a:chExt cx="2821186" cy="3839771"/>
          </a:xfrm>
        </p:grpSpPr>
        <p:pic>
          <p:nvPicPr>
            <p:cNvPr id="12" name="Picture 11">
              <a:extLst>
                <a:ext uri="{FF2B5EF4-FFF2-40B4-BE49-F238E27FC236}">
                  <a16:creationId xmlns:a16="http://schemas.microsoft.com/office/drawing/2014/main" id="{0163B14A-DBF2-4C08-B66B-6AD2E322BEF0}"/>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902713" y="1583104"/>
              <a:ext cx="1835576" cy="2647725"/>
            </a:xfrm>
            <a:prstGeom prst="rect">
              <a:avLst/>
            </a:prstGeom>
          </p:spPr>
        </p:pic>
        <p:sp>
          <p:nvSpPr>
            <p:cNvPr id="13" name="TextBox 12">
              <a:extLst>
                <a:ext uri="{FF2B5EF4-FFF2-40B4-BE49-F238E27FC236}">
                  <a16:creationId xmlns:a16="http://schemas.microsoft.com/office/drawing/2014/main" id="{0055D638-E81A-4D59-88C1-29DA67E8B766}"/>
                </a:ext>
              </a:extLst>
            </p:cNvPr>
            <p:cNvSpPr txBox="1"/>
            <p:nvPr/>
          </p:nvSpPr>
          <p:spPr>
            <a:xfrm rot="20389338">
              <a:off x="4409908" y="3176740"/>
              <a:ext cx="2821186" cy="1077218"/>
            </a:xfrm>
            <a:prstGeom prst="rect">
              <a:avLst/>
            </a:prstGeom>
            <a:solidFill>
              <a:srgbClr val="FF0000">
                <a:alpha val="48000"/>
              </a:srgbClr>
            </a:solidFill>
          </p:spPr>
          <p:txBody>
            <a:bodyPr wrap="square" rtlCol="0">
              <a:spAutoFit/>
            </a:bodyPr>
            <a:lstStyle/>
            <a:p>
              <a:pPr algn="ctr"/>
              <a:r>
                <a:rPr lang="en-GB" sz="3200" dirty="0">
                  <a:solidFill>
                    <a:prstClr val="white"/>
                  </a:solidFill>
                  <a:effectLst>
                    <a:outerShdw blurRad="38100" dist="38100" dir="2700000" algn="tl">
                      <a:srgbClr val="000000">
                        <a:alpha val="43137"/>
                      </a:srgbClr>
                    </a:outerShdw>
                  </a:effectLst>
                  <a:latin typeface="Calibri" panose="020F0502020204030204"/>
                </a:rPr>
                <a:t>Early career Lightning talks</a:t>
              </a:r>
            </a:p>
          </p:txBody>
        </p:sp>
        <p:sp>
          <p:nvSpPr>
            <p:cNvPr id="18" name="TextBox 17">
              <a:extLst>
                <a:ext uri="{FF2B5EF4-FFF2-40B4-BE49-F238E27FC236}">
                  <a16:creationId xmlns:a16="http://schemas.microsoft.com/office/drawing/2014/main" id="{35005BF6-7DCE-44B1-B89D-AF4DAA1E3B14}"/>
                </a:ext>
              </a:extLst>
            </p:cNvPr>
            <p:cNvSpPr txBox="1"/>
            <p:nvPr/>
          </p:nvSpPr>
          <p:spPr>
            <a:xfrm>
              <a:off x="4957926" y="4591878"/>
              <a:ext cx="1725152" cy="830997"/>
            </a:xfrm>
            <a:prstGeom prst="rect">
              <a:avLst/>
            </a:prstGeom>
            <a:noFill/>
          </p:spPr>
          <p:txBody>
            <a:bodyPr wrap="none" rtlCol="0">
              <a:spAutoFit/>
            </a:bodyPr>
            <a:lstStyle/>
            <a:p>
              <a:pPr algn="ctr"/>
              <a:r>
                <a:rPr lang="en-GB" sz="2400" dirty="0"/>
                <a:t>March 17th</a:t>
              </a:r>
            </a:p>
            <a:p>
              <a:pPr algn="ctr"/>
              <a:r>
                <a:rPr lang="en-GB" sz="2400" dirty="0"/>
                <a:t>1pm</a:t>
              </a:r>
            </a:p>
          </p:txBody>
        </p:sp>
      </p:grpSp>
      <p:grpSp>
        <p:nvGrpSpPr>
          <p:cNvPr id="21" name="Group 20">
            <a:extLst>
              <a:ext uri="{FF2B5EF4-FFF2-40B4-BE49-F238E27FC236}">
                <a16:creationId xmlns:a16="http://schemas.microsoft.com/office/drawing/2014/main" id="{8765C896-2350-4509-B3A2-9A4728956EDF}"/>
              </a:ext>
            </a:extLst>
          </p:cNvPr>
          <p:cNvGrpSpPr/>
          <p:nvPr/>
        </p:nvGrpSpPr>
        <p:grpSpPr>
          <a:xfrm>
            <a:off x="5245495" y="2076964"/>
            <a:ext cx="2142592" cy="3591076"/>
            <a:chOff x="9128383" y="2076964"/>
            <a:chExt cx="2142592" cy="3591076"/>
          </a:xfrm>
        </p:grpSpPr>
        <p:pic>
          <p:nvPicPr>
            <p:cNvPr id="15" name="Picture 2" descr="Image result for wikipedia logo">
              <a:extLst>
                <a:ext uri="{FF2B5EF4-FFF2-40B4-BE49-F238E27FC236}">
                  <a16:creationId xmlns:a16="http://schemas.microsoft.com/office/drawing/2014/main" id="{31FD70DE-96C5-47A2-8055-CD6BDD1B48D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27189" y="2076964"/>
              <a:ext cx="1812455" cy="19161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83AD2C7-250E-4AD5-800A-CB3A773254AE}"/>
                </a:ext>
              </a:extLst>
            </p:cNvPr>
            <p:cNvSpPr txBox="1"/>
            <p:nvPr/>
          </p:nvSpPr>
          <p:spPr>
            <a:xfrm rot="20389338">
              <a:off x="9128383" y="3326302"/>
              <a:ext cx="2142592" cy="646224"/>
            </a:xfrm>
            <a:prstGeom prst="rect">
              <a:avLst/>
            </a:prstGeom>
            <a:solidFill>
              <a:srgbClr val="FF0000">
                <a:alpha val="48000"/>
              </a:srgbClr>
            </a:solidFill>
          </p:spPr>
          <p:txBody>
            <a:bodyPr wrap="square" rtlCol="0">
              <a:spAutoFit/>
            </a:bodyPr>
            <a:lstStyle/>
            <a:p>
              <a:pPr algn="ctr"/>
              <a:r>
                <a:rPr lang="en-GB" sz="3200" dirty="0" err="1">
                  <a:solidFill>
                    <a:prstClr val="white"/>
                  </a:solidFill>
                  <a:effectLst>
                    <a:outerShdw blurRad="38100" dist="38100" dir="2700000" algn="tl">
                      <a:srgbClr val="000000">
                        <a:alpha val="43137"/>
                      </a:srgbClr>
                    </a:outerShdw>
                  </a:effectLst>
                  <a:latin typeface="Calibri" panose="020F0502020204030204"/>
                </a:rPr>
                <a:t>Wikithon</a:t>
              </a:r>
              <a:endParaRPr lang="en-GB" sz="3200" dirty="0">
                <a:solidFill>
                  <a:prstClr val="white"/>
                </a:solidFill>
                <a:effectLst>
                  <a:outerShdw blurRad="38100" dist="38100" dir="2700000" algn="tl">
                    <a:srgbClr val="000000">
                      <a:alpha val="43137"/>
                    </a:srgbClr>
                  </a:outerShdw>
                </a:effectLst>
                <a:latin typeface="Calibri" panose="020F0502020204030204"/>
              </a:endParaRPr>
            </a:p>
          </p:txBody>
        </p:sp>
        <p:sp>
          <p:nvSpPr>
            <p:cNvPr id="19" name="TextBox 18">
              <a:extLst>
                <a:ext uri="{FF2B5EF4-FFF2-40B4-BE49-F238E27FC236}">
                  <a16:creationId xmlns:a16="http://schemas.microsoft.com/office/drawing/2014/main" id="{E5376015-E3A5-49E7-B696-6F254803F0C7}"/>
                </a:ext>
              </a:extLst>
            </p:cNvPr>
            <p:cNvSpPr txBox="1"/>
            <p:nvPr/>
          </p:nvSpPr>
          <p:spPr>
            <a:xfrm>
              <a:off x="9390265" y="4837043"/>
              <a:ext cx="1486305" cy="830997"/>
            </a:xfrm>
            <a:prstGeom prst="rect">
              <a:avLst/>
            </a:prstGeom>
            <a:noFill/>
          </p:spPr>
          <p:txBody>
            <a:bodyPr wrap="none" rtlCol="0">
              <a:spAutoFit/>
            </a:bodyPr>
            <a:lstStyle/>
            <a:p>
              <a:pPr algn="ctr"/>
              <a:r>
                <a:rPr lang="en-GB" sz="2400" dirty="0"/>
                <a:t>April 26th</a:t>
              </a:r>
            </a:p>
            <a:p>
              <a:pPr algn="ctr"/>
              <a:r>
                <a:rPr lang="en-GB" sz="2400" dirty="0"/>
                <a:t>2pm-5pm</a:t>
              </a:r>
            </a:p>
          </p:txBody>
        </p:sp>
      </p:grpSp>
      <p:grpSp>
        <p:nvGrpSpPr>
          <p:cNvPr id="9" name="Group 8">
            <a:extLst>
              <a:ext uri="{FF2B5EF4-FFF2-40B4-BE49-F238E27FC236}">
                <a16:creationId xmlns:a16="http://schemas.microsoft.com/office/drawing/2014/main" id="{D3A80DAB-41A9-42E4-8D4C-54A4CC7B2AAE}"/>
              </a:ext>
            </a:extLst>
          </p:cNvPr>
          <p:cNvGrpSpPr/>
          <p:nvPr/>
        </p:nvGrpSpPr>
        <p:grpSpPr>
          <a:xfrm>
            <a:off x="8703439" y="1548468"/>
            <a:ext cx="2821186" cy="4268855"/>
            <a:chOff x="8703439" y="1333315"/>
            <a:chExt cx="2821186" cy="4268855"/>
          </a:xfrm>
        </p:grpSpPr>
        <p:pic>
          <p:nvPicPr>
            <p:cNvPr id="4" name="Picture 3">
              <a:extLst>
                <a:ext uri="{FF2B5EF4-FFF2-40B4-BE49-F238E27FC236}">
                  <a16:creationId xmlns:a16="http://schemas.microsoft.com/office/drawing/2014/main" id="{418E478C-D46E-4E8A-AD55-96130B5F7912}"/>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9233646" y="1333315"/>
              <a:ext cx="1842135" cy="2718731"/>
            </a:xfrm>
            <a:prstGeom prst="rect">
              <a:avLst/>
            </a:prstGeom>
          </p:spPr>
        </p:pic>
        <p:sp>
          <p:nvSpPr>
            <p:cNvPr id="24" name="TextBox 23">
              <a:extLst>
                <a:ext uri="{FF2B5EF4-FFF2-40B4-BE49-F238E27FC236}">
                  <a16:creationId xmlns:a16="http://schemas.microsoft.com/office/drawing/2014/main" id="{800CA963-2887-457F-BBBE-7C3B8A78241C}"/>
                </a:ext>
              </a:extLst>
            </p:cNvPr>
            <p:cNvSpPr txBox="1"/>
            <p:nvPr/>
          </p:nvSpPr>
          <p:spPr>
            <a:xfrm rot="20389338">
              <a:off x="8703439" y="3369173"/>
              <a:ext cx="2821186" cy="584775"/>
            </a:xfrm>
            <a:prstGeom prst="rect">
              <a:avLst/>
            </a:prstGeom>
            <a:solidFill>
              <a:srgbClr val="FF0000">
                <a:alpha val="48000"/>
              </a:srgbClr>
            </a:solidFill>
          </p:spPr>
          <p:txBody>
            <a:bodyPr wrap="square" rtlCol="0">
              <a:spAutoFit/>
            </a:bodyPr>
            <a:lstStyle/>
            <a:p>
              <a:pPr algn="ctr"/>
              <a:r>
                <a:rPr lang="en-GB" sz="3200" dirty="0">
                  <a:solidFill>
                    <a:prstClr val="white"/>
                  </a:solidFill>
                  <a:effectLst>
                    <a:outerShdw blurRad="38100" dist="38100" dir="2700000" algn="tl">
                      <a:srgbClr val="000000">
                        <a:alpha val="43137"/>
                      </a:srgbClr>
                    </a:outerShdw>
                  </a:effectLst>
                  <a:latin typeface="Calibri" panose="020F0502020204030204"/>
                </a:rPr>
                <a:t>Single speaker</a:t>
              </a:r>
            </a:p>
          </p:txBody>
        </p:sp>
        <p:sp>
          <p:nvSpPr>
            <p:cNvPr id="25" name="TextBox 24">
              <a:extLst>
                <a:ext uri="{FF2B5EF4-FFF2-40B4-BE49-F238E27FC236}">
                  <a16:creationId xmlns:a16="http://schemas.microsoft.com/office/drawing/2014/main" id="{9994CA26-EF4B-4ED9-A801-9DB66A46360B}"/>
                </a:ext>
              </a:extLst>
            </p:cNvPr>
            <p:cNvSpPr txBox="1"/>
            <p:nvPr/>
          </p:nvSpPr>
          <p:spPr>
            <a:xfrm>
              <a:off x="9724134" y="4771173"/>
              <a:ext cx="851515" cy="830997"/>
            </a:xfrm>
            <a:prstGeom prst="rect">
              <a:avLst/>
            </a:prstGeom>
            <a:noFill/>
          </p:spPr>
          <p:txBody>
            <a:bodyPr wrap="none" rtlCol="0">
              <a:spAutoFit/>
            </a:bodyPr>
            <a:lstStyle/>
            <a:p>
              <a:pPr algn="ctr"/>
              <a:r>
                <a:rPr lang="en-GB" sz="2400" dirty="0"/>
                <a:t>May </a:t>
              </a:r>
            </a:p>
            <a:p>
              <a:pPr algn="ctr"/>
              <a:r>
                <a:rPr lang="en-GB" sz="2400" dirty="0"/>
                <a:t>tbc</a:t>
              </a:r>
            </a:p>
          </p:txBody>
        </p:sp>
      </p:grpSp>
      <p:sp>
        <p:nvSpPr>
          <p:cNvPr id="5" name="TextBox 4">
            <a:extLst>
              <a:ext uri="{FF2B5EF4-FFF2-40B4-BE49-F238E27FC236}">
                <a16:creationId xmlns:a16="http://schemas.microsoft.com/office/drawing/2014/main" id="{B3459838-5576-4D49-AFCE-06980AE9A337}"/>
              </a:ext>
            </a:extLst>
          </p:cNvPr>
          <p:cNvSpPr txBox="1"/>
          <p:nvPr/>
        </p:nvSpPr>
        <p:spPr>
          <a:xfrm>
            <a:off x="9571448" y="4231341"/>
            <a:ext cx="1473070" cy="507831"/>
          </a:xfrm>
          <a:prstGeom prst="rect">
            <a:avLst/>
          </a:prstGeom>
          <a:noFill/>
        </p:spPr>
        <p:txBody>
          <a:bodyPr wrap="square" rtlCol="0">
            <a:spAutoFit/>
          </a:bodyPr>
          <a:lstStyle/>
          <a:p>
            <a:r>
              <a:rPr lang="en-GB" sz="900">
                <a:hlinkClick r:id="rId6" tooltip="https://emywarrior.deviantart.com/art/Anonymous-Logo-Woman-PNG-588106127"/>
              </a:rPr>
              <a:t>This Photo</a:t>
            </a:r>
            <a:r>
              <a:rPr lang="en-GB" sz="900"/>
              <a:t> by Unknown Author is licensed under </a:t>
            </a:r>
            <a:r>
              <a:rPr lang="en-GB" sz="900">
                <a:hlinkClick r:id="rId7" tooltip="https://creativecommons.org/licenses/by/3.0/"/>
              </a:rPr>
              <a:t>CC BY</a:t>
            </a:r>
            <a:endParaRPr lang="en-GB" sz="900"/>
          </a:p>
        </p:txBody>
      </p:sp>
    </p:spTree>
    <p:extLst>
      <p:ext uri="{BB962C8B-B14F-4D97-AF65-F5344CB8AC3E}">
        <p14:creationId xmlns:p14="http://schemas.microsoft.com/office/powerpoint/2010/main" val="6193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70B08-A8E0-4BD5-964B-E903C0B6009D}"/>
              </a:ext>
            </a:extLst>
          </p:cNvPr>
          <p:cNvSpPr>
            <a:spLocks noGrp="1"/>
          </p:cNvSpPr>
          <p:nvPr>
            <p:ph type="ctrTitle"/>
          </p:nvPr>
        </p:nvSpPr>
        <p:spPr/>
        <p:txBody>
          <a:bodyPr/>
          <a:lstStyle/>
          <a:p>
            <a:r>
              <a:rPr lang="en-GB" dirty="0"/>
              <a:t>LIVING WITH </a:t>
            </a:r>
            <a:br>
              <a:rPr lang="en-GB" dirty="0"/>
            </a:br>
            <a:r>
              <a:rPr lang="en-GB" dirty="0"/>
              <a:t>IMPOSTER SYNDROME</a:t>
            </a:r>
            <a:br>
              <a:rPr lang="en-GB" dirty="0"/>
            </a:br>
            <a:endParaRPr lang="en-GB" dirty="0"/>
          </a:p>
        </p:txBody>
      </p:sp>
      <p:sp>
        <p:nvSpPr>
          <p:cNvPr id="5" name="Subtitle 4">
            <a:extLst>
              <a:ext uri="{FF2B5EF4-FFF2-40B4-BE49-F238E27FC236}">
                <a16:creationId xmlns:a16="http://schemas.microsoft.com/office/drawing/2014/main" id="{B66C3260-B380-4C4A-8CFB-555B3207FB4E}"/>
              </a:ext>
            </a:extLst>
          </p:cNvPr>
          <p:cNvSpPr>
            <a:spLocks noGrp="1"/>
          </p:cNvSpPr>
          <p:nvPr>
            <p:ph type="subTitle" idx="1"/>
          </p:nvPr>
        </p:nvSpPr>
        <p:spPr>
          <a:xfrm>
            <a:off x="1497496" y="4291151"/>
            <a:ext cx="9144000" cy="1655762"/>
          </a:xfrm>
        </p:spPr>
        <p:txBody>
          <a:bodyPr/>
          <a:lstStyle/>
          <a:p>
            <a:r>
              <a:rPr lang="en-GB" dirty="0"/>
              <a:t>Ruth Kaufman, Rosemary Byde</a:t>
            </a:r>
          </a:p>
          <a:p>
            <a:r>
              <a:rPr lang="en-GB" dirty="0"/>
              <a:t>18 February 2021</a:t>
            </a:r>
          </a:p>
        </p:txBody>
      </p:sp>
    </p:spTree>
    <p:extLst>
      <p:ext uri="{BB962C8B-B14F-4D97-AF65-F5344CB8AC3E}">
        <p14:creationId xmlns:p14="http://schemas.microsoft.com/office/powerpoint/2010/main" val="252585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Imposter syndrome and you</a:t>
            </a:r>
          </a:p>
        </p:txBody>
      </p:sp>
      <p:sp>
        <p:nvSpPr>
          <p:cNvPr id="5" name="TextBox 4"/>
          <p:cNvSpPr txBox="1"/>
          <p:nvPr/>
        </p:nvSpPr>
        <p:spPr>
          <a:xfrm rot="20087282">
            <a:off x="448463" y="2601708"/>
            <a:ext cx="3406702" cy="830997"/>
          </a:xfrm>
          <a:prstGeom prst="rect">
            <a:avLst/>
          </a:prstGeom>
          <a:solidFill>
            <a:srgbClr val="FF0000"/>
          </a:solidFill>
        </p:spPr>
        <p:txBody>
          <a:bodyPr wrap="none" rtlCol="0">
            <a:spAutoFit/>
          </a:bodyPr>
          <a:lstStyle/>
          <a:p>
            <a:r>
              <a:rPr lang="en-GB" sz="4800" b="1" dirty="0">
                <a:solidFill>
                  <a:schemeClr val="bg1"/>
                </a:solidFill>
              </a:rPr>
              <a:t>Poll please</a:t>
            </a:r>
          </a:p>
        </p:txBody>
      </p:sp>
      <p:sp>
        <p:nvSpPr>
          <p:cNvPr id="3" name="TextBox 2">
            <a:extLst>
              <a:ext uri="{FF2B5EF4-FFF2-40B4-BE49-F238E27FC236}">
                <a16:creationId xmlns:a16="http://schemas.microsoft.com/office/drawing/2014/main" id="{B1DBC2E3-02A8-4327-812C-9D43E9541DE0}"/>
              </a:ext>
            </a:extLst>
          </p:cNvPr>
          <p:cNvSpPr txBox="1"/>
          <p:nvPr/>
        </p:nvSpPr>
        <p:spPr>
          <a:xfrm>
            <a:off x="3177871" y="1304015"/>
            <a:ext cx="8270213" cy="4647426"/>
          </a:xfrm>
          <a:prstGeom prst="rect">
            <a:avLst/>
          </a:prstGeom>
          <a:noFill/>
        </p:spPr>
        <p:txBody>
          <a:bodyPr wrap="none" rtlCol="0">
            <a:spAutoFit/>
          </a:bodyPr>
          <a:lstStyle/>
          <a:p>
            <a:pPr marL="514350" indent="-514350">
              <a:buAutoNum type="arabicPeriod"/>
            </a:pPr>
            <a:r>
              <a:rPr lang="en-GB" sz="2800" dirty="0"/>
              <a:t>Do you experience imposter syndrome?</a:t>
            </a:r>
          </a:p>
          <a:p>
            <a:pPr marL="971550" lvl="1" indent="-514350">
              <a:buAutoNum type="arabicPeriod"/>
            </a:pPr>
            <a:r>
              <a:rPr lang="en-GB" sz="2400" dirty="0"/>
              <a:t>Yes</a:t>
            </a:r>
          </a:p>
          <a:p>
            <a:pPr marL="971550" lvl="1" indent="-514350">
              <a:buAutoNum type="arabicPeriod"/>
            </a:pPr>
            <a:r>
              <a:rPr lang="en-GB" sz="2400" dirty="0"/>
              <a:t>Sometimes</a:t>
            </a:r>
          </a:p>
          <a:p>
            <a:pPr marL="971550" lvl="1" indent="-514350">
              <a:buAutoNum type="arabicPeriod"/>
            </a:pPr>
            <a:r>
              <a:rPr lang="en-GB" sz="2400" dirty="0"/>
              <a:t>No</a:t>
            </a:r>
          </a:p>
          <a:p>
            <a:pPr marL="971550" lvl="1" indent="-514350">
              <a:buAutoNum type="arabicPeriod"/>
            </a:pPr>
            <a:r>
              <a:rPr lang="en-GB" sz="2400" dirty="0"/>
              <a:t>Don’t know enough about imposter syndrome to say</a:t>
            </a:r>
          </a:p>
          <a:p>
            <a:pPr marL="971550" lvl="1" indent="-514350">
              <a:buAutoNum type="arabicPeriod"/>
            </a:pPr>
            <a:r>
              <a:rPr lang="en-GB" sz="2400" dirty="0"/>
              <a:t>Other</a:t>
            </a:r>
          </a:p>
          <a:p>
            <a:pPr marL="971550" lvl="1" indent="-514350">
              <a:buAutoNum type="arabicPeriod"/>
            </a:pPr>
            <a:endParaRPr lang="en-GB" sz="2400" dirty="0"/>
          </a:p>
          <a:p>
            <a:pPr marL="514350" indent="-514350">
              <a:buAutoNum type="arabicPeriod"/>
            </a:pPr>
            <a:r>
              <a:rPr lang="en-GB" sz="2800" dirty="0"/>
              <a:t>Does it affect your professional life?</a:t>
            </a:r>
          </a:p>
          <a:p>
            <a:pPr marL="971550" lvl="1" indent="-514350">
              <a:buAutoNum type="arabicPeriod"/>
            </a:pPr>
            <a:r>
              <a:rPr lang="en-GB" sz="2400" dirty="0"/>
              <a:t>A lot</a:t>
            </a:r>
          </a:p>
          <a:p>
            <a:pPr marL="971550" lvl="1" indent="-514350">
              <a:buAutoNum type="arabicPeriod"/>
            </a:pPr>
            <a:r>
              <a:rPr lang="en-GB" sz="2400" dirty="0"/>
              <a:t>A bit</a:t>
            </a:r>
          </a:p>
          <a:p>
            <a:pPr marL="971550" lvl="1" indent="-514350">
              <a:buAutoNum type="arabicPeriod"/>
            </a:pPr>
            <a:r>
              <a:rPr lang="en-GB" sz="2400" dirty="0"/>
              <a:t>No</a:t>
            </a:r>
          </a:p>
          <a:p>
            <a:pPr marL="971550" lvl="1" indent="-514350">
              <a:buAutoNum type="arabicPeriod"/>
            </a:pPr>
            <a:r>
              <a:rPr lang="en-GB" sz="2400" dirty="0"/>
              <a:t>Don’t know</a:t>
            </a:r>
          </a:p>
        </p:txBody>
      </p:sp>
    </p:spTree>
    <p:extLst>
      <p:ext uri="{BB962C8B-B14F-4D97-AF65-F5344CB8AC3E}">
        <p14:creationId xmlns:p14="http://schemas.microsoft.com/office/powerpoint/2010/main" val="28128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41EB-73A0-4468-89D2-C438D3779CB8}"/>
              </a:ext>
            </a:extLst>
          </p:cNvPr>
          <p:cNvSpPr>
            <a:spLocks noGrp="1"/>
          </p:cNvSpPr>
          <p:nvPr>
            <p:ph type="title"/>
          </p:nvPr>
        </p:nvSpPr>
        <p:spPr/>
        <p:txBody>
          <a:bodyPr>
            <a:normAutofit fontScale="90000"/>
          </a:bodyPr>
          <a:lstStyle/>
          <a:p>
            <a:r>
              <a:rPr lang="en-GB" dirty="0"/>
              <a:t>Purpose of today</a:t>
            </a:r>
          </a:p>
        </p:txBody>
      </p:sp>
      <p:sp>
        <p:nvSpPr>
          <p:cNvPr id="3" name="Content Placeholder 2">
            <a:extLst>
              <a:ext uri="{FF2B5EF4-FFF2-40B4-BE49-F238E27FC236}">
                <a16:creationId xmlns:a16="http://schemas.microsoft.com/office/drawing/2014/main" id="{E4B6376F-76BB-490E-9EA9-BE01552DB25A}"/>
              </a:ext>
            </a:extLst>
          </p:cNvPr>
          <p:cNvSpPr>
            <a:spLocks noGrp="1"/>
          </p:cNvSpPr>
          <p:nvPr>
            <p:ph idx="1"/>
          </p:nvPr>
        </p:nvSpPr>
        <p:spPr>
          <a:xfrm>
            <a:off x="789432" y="2535935"/>
            <a:ext cx="9683496" cy="3031427"/>
          </a:xfrm>
        </p:spPr>
        <p:txBody>
          <a:bodyPr>
            <a:normAutofit/>
          </a:bodyPr>
          <a:lstStyle/>
          <a:p>
            <a:r>
              <a:rPr lang="en-GB" sz="2400" dirty="0"/>
              <a:t>Demonstrate: You are not alone</a:t>
            </a:r>
          </a:p>
          <a:p>
            <a:r>
              <a:rPr lang="en-GB" sz="2400" dirty="0"/>
              <a:t>Chance to start sharing with others and thinking about how imposter syndrome is wrapped up in your own life</a:t>
            </a:r>
          </a:p>
          <a:p>
            <a:r>
              <a:rPr lang="en-GB" sz="2400" dirty="0"/>
              <a:t>Not a ‘cure’ [is this even a good thing to try to do?]</a:t>
            </a:r>
          </a:p>
          <a:p>
            <a:r>
              <a:rPr lang="en-GB" sz="2400" dirty="0"/>
              <a:t>Not full training</a:t>
            </a:r>
          </a:p>
          <a:p>
            <a:pPr marL="0" indent="0">
              <a:spcBef>
                <a:spcPts val="1800"/>
              </a:spcBef>
              <a:buNone/>
            </a:pPr>
            <a:r>
              <a:rPr lang="en-GB" sz="3600" dirty="0"/>
              <a:t>A start</a:t>
            </a:r>
          </a:p>
          <a:p>
            <a:pPr marL="0" indent="0">
              <a:buNone/>
            </a:pPr>
            <a:endParaRPr lang="en-GB" dirty="0"/>
          </a:p>
        </p:txBody>
      </p:sp>
      <p:sp>
        <p:nvSpPr>
          <p:cNvPr id="4" name="TextBox 3">
            <a:extLst>
              <a:ext uri="{FF2B5EF4-FFF2-40B4-BE49-F238E27FC236}">
                <a16:creationId xmlns:a16="http://schemas.microsoft.com/office/drawing/2014/main" id="{C2120659-F909-43AB-AD4F-829C10D6488A}"/>
              </a:ext>
            </a:extLst>
          </p:cNvPr>
          <p:cNvSpPr txBox="1"/>
          <p:nvPr/>
        </p:nvSpPr>
        <p:spPr>
          <a:xfrm>
            <a:off x="789432" y="1572768"/>
            <a:ext cx="10570463" cy="830997"/>
          </a:xfrm>
          <a:prstGeom prst="rect">
            <a:avLst/>
          </a:prstGeom>
          <a:noFill/>
        </p:spPr>
        <p:txBody>
          <a:bodyPr wrap="square" rtlCol="0">
            <a:spAutoFit/>
          </a:bodyPr>
          <a:lstStyle/>
          <a:p>
            <a:r>
              <a:rPr lang="en-GB" sz="2400" dirty="0"/>
              <a:t>Scientific investigation of the meaning and prevalence of imposter syndrome, its validity as a construct and its location in our socio-psycho-environment</a:t>
            </a:r>
          </a:p>
        </p:txBody>
      </p:sp>
      <p:cxnSp>
        <p:nvCxnSpPr>
          <p:cNvPr id="6" name="Straight Connector 5">
            <a:extLst>
              <a:ext uri="{FF2B5EF4-FFF2-40B4-BE49-F238E27FC236}">
                <a16:creationId xmlns:a16="http://schemas.microsoft.com/office/drawing/2014/main" id="{72A51329-D539-4037-88F0-12A2C64A27E1}"/>
              </a:ext>
            </a:extLst>
          </p:cNvPr>
          <p:cNvCxnSpPr>
            <a:cxnSpLocks/>
          </p:cNvCxnSpPr>
          <p:nvPr/>
        </p:nvCxnSpPr>
        <p:spPr>
          <a:xfrm>
            <a:off x="652272" y="1804416"/>
            <a:ext cx="10448544"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A3D4DC60-D807-4B74-BB09-CFDDDA60CCEF}"/>
              </a:ext>
            </a:extLst>
          </p:cNvPr>
          <p:cNvCxnSpPr>
            <a:cxnSpLocks/>
          </p:cNvCxnSpPr>
          <p:nvPr/>
        </p:nvCxnSpPr>
        <p:spPr>
          <a:xfrm>
            <a:off x="652272" y="2176272"/>
            <a:ext cx="10448544"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4554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500"/>
                            </p:stCondLst>
                            <p:childTnLst>
                              <p:par>
                                <p:cTn id="13" presetID="22" presetClass="entr" presetSubtype="8" fill="hold"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89E6-951F-4FC2-9E4B-BC70C29DC526}"/>
              </a:ext>
            </a:extLst>
          </p:cNvPr>
          <p:cNvSpPr>
            <a:spLocks noGrp="1"/>
          </p:cNvSpPr>
          <p:nvPr>
            <p:ph type="title"/>
          </p:nvPr>
        </p:nvSpPr>
        <p:spPr/>
        <p:txBody>
          <a:bodyPr>
            <a:normAutofit fontScale="90000"/>
          </a:bodyPr>
          <a:lstStyle/>
          <a:p>
            <a:r>
              <a:rPr lang="en-GB" dirty="0"/>
              <a:t>Introducing the ideas</a:t>
            </a:r>
          </a:p>
        </p:txBody>
      </p:sp>
      <p:pic>
        <p:nvPicPr>
          <p:cNvPr id="4" name="Picture 3">
            <a:extLst>
              <a:ext uri="{FF2B5EF4-FFF2-40B4-BE49-F238E27FC236}">
                <a16:creationId xmlns:a16="http://schemas.microsoft.com/office/drawing/2014/main" id="{2D5328D2-6670-4526-A89C-ECDE932C9C32}"/>
              </a:ext>
            </a:extLst>
          </p:cNvPr>
          <p:cNvPicPr>
            <a:picLocks noChangeAspect="1"/>
          </p:cNvPicPr>
          <p:nvPr/>
        </p:nvPicPr>
        <p:blipFill>
          <a:blip r:embed="rId2"/>
          <a:stretch>
            <a:fillRect/>
          </a:stretch>
        </p:blipFill>
        <p:spPr>
          <a:xfrm>
            <a:off x="3691560" y="1450848"/>
            <a:ext cx="4452696" cy="5303765"/>
          </a:xfrm>
          <a:prstGeom prst="rect">
            <a:avLst/>
          </a:prstGeom>
        </p:spPr>
      </p:pic>
    </p:spTree>
    <p:extLst>
      <p:ext uri="{BB962C8B-B14F-4D97-AF65-F5344CB8AC3E}">
        <p14:creationId xmlns:p14="http://schemas.microsoft.com/office/powerpoint/2010/main" val="1130439641"/>
      </p:ext>
    </p:extLst>
  </p:cSld>
  <p:clrMapOvr>
    <a:masterClrMapping/>
  </p:clrMapOvr>
</p:sld>
</file>

<file path=ppt/theme/theme1.xml><?xml version="1.0" encoding="utf-8"?>
<a:theme xmlns:a="http://schemas.openxmlformats.org/drawingml/2006/main" name="Office Theme">
  <a:themeElements>
    <a:clrScheme name="ORS">
      <a:dk1>
        <a:sysClr val="windowText" lastClr="000000"/>
      </a:dk1>
      <a:lt1>
        <a:sysClr val="window" lastClr="FFFFFF"/>
      </a:lt1>
      <a:dk2>
        <a:srgbClr val="44546A"/>
      </a:dk2>
      <a:lt2>
        <a:srgbClr val="E7E6E6"/>
      </a:lt2>
      <a:accent1>
        <a:srgbClr val="505759"/>
      </a:accent1>
      <a:accent2>
        <a:srgbClr val="D61B26"/>
      </a:accent2>
      <a:accent3>
        <a:srgbClr val="A5A5A5"/>
      </a:accent3>
      <a:accent4>
        <a:srgbClr val="FFC000"/>
      </a:accent4>
      <a:accent5>
        <a:srgbClr val="4472C4"/>
      </a:accent5>
      <a:accent6>
        <a:srgbClr val="70AD47"/>
      </a:accent6>
      <a:hlink>
        <a:srgbClr val="0563C1"/>
      </a:hlink>
      <a:folHlink>
        <a:srgbClr val="954F72"/>
      </a:folHlink>
    </a:clrScheme>
    <a:fontScheme name="The OR Society">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2289</Words>
  <Application>Microsoft Office PowerPoint</Application>
  <PresentationFormat>Widescreen</PresentationFormat>
  <Paragraphs>189</Paragraphs>
  <Slides>32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vt:lpstr>
      <vt:lpstr>Calibri</vt:lpstr>
      <vt:lpstr>Lato</vt:lpstr>
      <vt:lpstr>ReithSans</vt:lpstr>
      <vt:lpstr>Roboto Light</vt:lpstr>
      <vt:lpstr>Roboto Medium</vt:lpstr>
      <vt:lpstr>Office Theme</vt:lpstr>
      <vt:lpstr>IMPOSTER SYNDROME Welcome!</vt:lpstr>
      <vt:lpstr>Programme</vt:lpstr>
      <vt:lpstr>PowerPoint Presentation</vt:lpstr>
      <vt:lpstr>WORAN on-line events</vt:lpstr>
      <vt:lpstr>Forthcoming programme</vt:lpstr>
      <vt:lpstr>LIVING WITH  IMPOSTER SYNDROME </vt:lpstr>
      <vt:lpstr>Imposter syndrome and you</vt:lpstr>
      <vt:lpstr>Purpose of today</vt:lpstr>
      <vt:lpstr>Introducing the ideas</vt:lpstr>
      <vt:lpstr>“I’m a fraud”</vt:lpstr>
      <vt:lpstr>“They’re going to find me out”</vt:lpstr>
      <vt:lpstr>“Everybody else knows more than me”</vt:lpstr>
      <vt:lpstr>“I’m about to embarrass myself”</vt:lpstr>
      <vt:lpstr>This is imposter syndrome</vt:lpstr>
      <vt:lpstr>Not necessarily the whole time…</vt:lpstr>
      <vt:lpstr>Who has it?</vt:lpstr>
      <vt:lpstr>Why does it matter? – to you?</vt:lpstr>
      <vt:lpstr>Why does it matter? – to the community</vt:lpstr>
      <vt:lpstr>Want to know more?</vt:lpstr>
      <vt:lpstr>Purpose of today</vt:lpstr>
      <vt:lpstr>Don’t let this be you</vt:lpstr>
      <vt:lpstr>Breakout 1: </vt:lpstr>
      <vt:lpstr>Plenary 1: What triggers imposter syndrome in yourself: the list of points identified by event participants in their breakouts, and fed back to the plenary review - 1</vt:lpstr>
      <vt:lpstr>Plenary 1: What triggers imposter syndrome in yourself: the list of points identified by event participants in their breakouts, and fed back to the plenary review - 2</vt:lpstr>
      <vt:lpstr>Plenary 1: What may lead you to trigger imposter syndrome in others: the list of points identified by event participants in their breakouts, and fed back to the plenary review - 3</vt:lpstr>
      <vt:lpstr>PowerPoint Presentation</vt:lpstr>
      <vt:lpstr>Breakout 2: </vt:lpstr>
      <vt:lpstr>Plenary 2: what can we do about it? the list of points identified by event participants in their breakouts, and fed back to the plenary review - 1</vt:lpstr>
      <vt:lpstr>Plenary 2: what can we do about it? the list of points identified by event participants in their breakouts, and fed back to the plenary review - 2</vt:lpstr>
      <vt:lpstr>Plenary 2: what can we do about it? the list of points identified by event participants in their breakouts, and fed back to the plenary review - 3</vt:lpstr>
      <vt:lpstr>Plenary 2: poll</vt:lpstr>
      <vt:lpstr>Closing</vt:lpstr>
    </vt:vector>
  </TitlesOfParts>
  <Company>Operational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Nomsa Sibanda</dc:creator>
  <cp:lastModifiedBy>Amy Hughes</cp:lastModifiedBy>
  <cp:revision>98</cp:revision>
  <dcterms:created xsi:type="dcterms:W3CDTF">2018-06-11T15:15:56Z</dcterms:created>
  <dcterms:modified xsi:type="dcterms:W3CDTF">2021-02-25T22:13:52Z</dcterms:modified>
</cp:coreProperties>
</file>