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5"/>
    <p:sldMasterId id="2147483679" r:id="rId6"/>
    <p:sldMasterId id="2147483708" r:id="rId7"/>
  </p:sldMasterIdLst>
  <p:notesMasterIdLst>
    <p:notesMasterId r:id="rId27"/>
  </p:notesMasterIdLst>
  <p:handoutMasterIdLst>
    <p:handoutMasterId r:id="rId28"/>
  </p:handoutMasterIdLst>
  <p:sldIdLst>
    <p:sldId id="371" r:id="rId8"/>
    <p:sldId id="376" r:id="rId9"/>
    <p:sldId id="393" r:id="rId10"/>
    <p:sldId id="377" r:id="rId11"/>
    <p:sldId id="396" r:id="rId12"/>
    <p:sldId id="406" r:id="rId13"/>
    <p:sldId id="408" r:id="rId14"/>
    <p:sldId id="404" r:id="rId15"/>
    <p:sldId id="405" r:id="rId16"/>
    <p:sldId id="407" r:id="rId17"/>
    <p:sldId id="409" r:id="rId18"/>
    <p:sldId id="414" r:id="rId19"/>
    <p:sldId id="411" r:id="rId20"/>
    <p:sldId id="415" r:id="rId21"/>
    <p:sldId id="416" r:id="rId22"/>
    <p:sldId id="410" r:id="rId23"/>
    <p:sldId id="412" r:id="rId24"/>
    <p:sldId id="417" r:id="rId25"/>
    <p:sldId id="403" r:id="rId26"/>
  </p:sldIdLst>
  <p:sldSz cx="12192000" cy="6858000"/>
  <p:notesSz cx="9296400" cy="14722475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2C6CA0"/>
    <a:srgbClr val="C8CBD2"/>
    <a:srgbClr val="DBDDE1"/>
    <a:srgbClr val="001E68"/>
    <a:srgbClr val="00247D"/>
    <a:srgbClr val="333333"/>
    <a:srgbClr val="33CD66"/>
    <a:srgbClr val="F8F57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21" autoAdjust="0"/>
    <p:restoredTop sz="88650" autoAdjust="0"/>
  </p:normalViewPr>
  <p:slideViewPr>
    <p:cSldViewPr snapToObjects="1" showGuides="1">
      <p:cViewPr>
        <p:scale>
          <a:sx n="64" d="100"/>
          <a:sy n="64" d="100"/>
        </p:scale>
        <p:origin x="940" y="1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17" d="100"/>
          <a:sy n="117" d="100"/>
        </p:scale>
        <p:origin x="46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30" Type="http://schemas.openxmlformats.org/officeDocument/2006/relationships/viewProps" Target="viewProp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6EDEA5-660E-D34D-BBB9-23460688E3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738681"/>
          </a:xfrm>
          <a:prstGeom prst="rect">
            <a:avLst/>
          </a:prstGeom>
        </p:spPr>
        <p:txBody>
          <a:bodyPr vert="horz" lIns="135175" tIns="67588" rIns="135175" bIns="67588" rtlCol="0"/>
          <a:lstStyle>
            <a:lvl1pPr algn="l">
              <a:defRPr sz="1700"/>
            </a:lvl1pPr>
          </a:lstStyle>
          <a:p>
            <a:endParaRPr lang="aa-E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0F90B5-1AEF-A347-97FA-417A98DF0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8" y="2"/>
            <a:ext cx="4028440" cy="738681"/>
          </a:xfrm>
          <a:prstGeom prst="rect">
            <a:avLst/>
          </a:prstGeom>
        </p:spPr>
        <p:txBody>
          <a:bodyPr vert="horz" lIns="135175" tIns="67588" rIns="135175" bIns="67588" rtlCol="0"/>
          <a:lstStyle>
            <a:lvl1pPr algn="r">
              <a:defRPr sz="1700"/>
            </a:lvl1pPr>
          </a:lstStyle>
          <a:p>
            <a:fld id="{46C03840-2E02-3947-8042-318F6AE3AC32}" type="datetimeFigureOut">
              <a:rPr lang="aa-ET" smtClean="0"/>
              <a:t>07/14/2023</a:t>
            </a:fld>
            <a:endParaRPr lang="aa-E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4D7CB-58C4-4F4B-8E42-0959DE4E7D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983799"/>
            <a:ext cx="4028440" cy="738680"/>
          </a:xfrm>
          <a:prstGeom prst="rect">
            <a:avLst/>
          </a:prstGeom>
        </p:spPr>
        <p:txBody>
          <a:bodyPr vert="horz" lIns="135175" tIns="67588" rIns="135175" bIns="67588" rtlCol="0" anchor="b"/>
          <a:lstStyle>
            <a:lvl1pPr algn="l">
              <a:defRPr sz="1700"/>
            </a:lvl1pPr>
          </a:lstStyle>
          <a:p>
            <a:endParaRPr lang="aa-E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76093-9B2A-BA42-B84F-2882F7C78D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8" y="13983799"/>
            <a:ext cx="4028440" cy="738680"/>
          </a:xfrm>
          <a:prstGeom prst="rect">
            <a:avLst/>
          </a:prstGeom>
        </p:spPr>
        <p:txBody>
          <a:bodyPr vert="horz" lIns="135175" tIns="67588" rIns="135175" bIns="67588" rtlCol="0" anchor="b"/>
          <a:lstStyle>
            <a:lvl1pPr algn="r">
              <a:defRPr sz="1700"/>
            </a:lvl1pPr>
          </a:lstStyle>
          <a:p>
            <a:fld id="{482FDAA1-E7E2-DB45-9031-A6ABF094014C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0901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738681"/>
          </a:xfrm>
          <a:prstGeom prst="rect">
            <a:avLst/>
          </a:prstGeom>
        </p:spPr>
        <p:txBody>
          <a:bodyPr vert="horz" lIns="135175" tIns="67588" rIns="135175" bIns="67588" rtlCol="0"/>
          <a:lstStyle>
            <a:lvl1pPr algn="l">
              <a:defRPr sz="17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8" y="2"/>
            <a:ext cx="4028440" cy="738681"/>
          </a:xfrm>
          <a:prstGeom prst="rect">
            <a:avLst/>
          </a:prstGeom>
        </p:spPr>
        <p:txBody>
          <a:bodyPr vert="horz" lIns="135175" tIns="67588" rIns="135175" bIns="67588" rtlCol="0"/>
          <a:lstStyle>
            <a:lvl1pPr algn="r">
              <a:defRPr sz="1700"/>
            </a:lvl1pPr>
          </a:lstStyle>
          <a:p>
            <a:fld id="{B5412886-E533-B743-80F2-FFAD123BFDFB}" type="datetimeFigureOut">
              <a:rPr lang="aa-ET" smtClean="0"/>
              <a:t>07/14/2023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" y="1843088"/>
            <a:ext cx="8826500" cy="496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175" tIns="67588" rIns="135175" bIns="67588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7085193"/>
            <a:ext cx="7437120" cy="5796975"/>
          </a:xfrm>
          <a:prstGeom prst="rect">
            <a:avLst/>
          </a:prstGeom>
        </p:spPr>
        <p:txBody>
          <a:bodyPr vert="horz" lIns="135175" tIns="67588" rIns="135175" bIns="6758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83799"/>
            <a:ext cx="4028440" cy="738680"/>
          </a:xfrm>
          <a:prstGeom prst="rect">
            <a:avLst/>
          </a:prstGeom>
        </p:spPr>
        <p:txBody>
          <a:bodyPr vert="horz" lIns="135175" tIns="67588" rIns="135175" bIns="67588" rtlCol="0" anchor="b"/>
          <a:lstStyle>
            <a:lvl1pPr algn="l">
              <a:defRPr sz="17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8" y="13983799"/>
            <a:ext cx="4028440" cy="738680"/>
          </a:xfrm>
          <a:prstGeom prst="rect">
            <a:avLst/>
          </a:prstGeom>
        </p:spPr>
        <p:txBody>
          <a:bodyPr vert="horz" lIns="135175" tIns="67588" rIns="135175" bIns="67588" rtlCol="0" anchor="b"/>
          <a:lstStyle>
            <a:lvl1pPr algn="r">
              <a:defRPr sz="1700"/>
            </a:lvl1pPr>
          </a:lstStyle>
          <a:p>
            <a:fld id="{4D78C2CB-92DE-CC40-B566-DF0687972C3D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3933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24269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11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7190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12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30893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6745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88534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5824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66077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91015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18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1845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/ OA consultant for 10 years</a:t>
            </a:r>
          </a:p>
          <a:p>
            <a:r>
              <a:rPr lang="en-US" dirty="0" smtClean="0"/>
              <a:t>BAE Systems</a:t>
            </a:r>
          </a:p>
          <a:p>
            <a:r>
              <a:rPr lang="en-US" dirty="0" err="1" smtClean="0"/>
              <a:t>Dstl</a:t>
            </a:r>
            <a:endParaRPr lang="en-US" dirty="0" smtClean="0"/>
          </a:p>
          <a:p>
            <a:r>
              <a:rPr lang="en-US" dirty="0" smtClean="0"/>
              <a:t>NATO Communications &amp; Information Agency</a:t>
            </a:r>
          </a:p>
          <a:p>
            <a:r>
              <a:rPr lang="en-US" dirty="0" smtClean="0"/>
              <a:t>DE&amp;S</a:t>
            </a:r>
          </a:p>
          <a:p>
            <a:r>
              <a:rPr lang="en-US" dirty="0" smtClean="0"/>
              <a:t>NATO ACT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3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4263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NATO</a:t>
            </a:r>
          </a:p>
          <a:p>
            <a:pPr lvl="1"/>
            <a:r>
              <a:rPr lang="en-US" dirty="0" smtClean="0"/>
              <a:t>Collection of 31 </a:t>
            </a:r>
            <a:r>
              <a:rPr lang="en-US" dirty="0" smtClean="0"/>
              <a:t>nations (two Nations yet to ratify Sweden’s accession</a:t>
            </a:r>
            <a:r>
              <a:rPr lang="en-US" baseline="0" dirty="0" smtClean="0"/>
              <a:t> – votes expected in the next few months)</a:t>
            </a:r>
            <a:endParaRPr lang="en-US" dirty="0" smtClean="0"/>
          </a:p>
          <a:p>
            <a:pPr lvl="1"/>
            <a:r>
              <a:rPr lang="en-US" dirty="0" smtClean="0"/>
              <a:t>The organizations that facilitates &amp; delivers the shared political / military direction</a:t>
            </a:r>
          </a:p>
          <a:p>
            <a:r>
              <a:rPr lang="en-US" dirty="0" smtClean="0"/>
              <a:t>	Political</a:t>
            </a:r>
          </a:p>
          <a:p>
            <a:pPr lvl="1"/>
            <a:r>
              <a:rPr lang="en-US" dirty="0" smtClean="0"/>
              <a:t>	Military / Operational</a:t>
            </a:r>
          </a:p>
          <a:p>
            <a:pPr lvl="1"/>
            <a:r>
              <a:rPr lang="en-US" dirty="0" smtClean="0"/>
              <a:t>	Military / Futures</a:t>
            </a:r>
          </a:p>
          <a:p>
            <a:pPr lvl="1"/>
            <a:r>
              <a:rPr lang="en-US" dirty="0" smtClean="0"/>
              <a:t>Strategic concept: deterrence &amp; </a:t>
            </a:r>
            <a:r>
              <a:rPr lang="en-US" dirty="0" err="1" smtClean="0"/>
              <a:t>defence</a:t>
            </a:r>
            <a:r>
              <a:rPr lang="en-US" dirty="0" smtClean="0"/>
              <a:t>, crisis prevention &amp; management, collective </a:t>
            </a:r>
            <a:r>
              <a:rPr lang="en-US" dirty="0" err="1" smtClean="0"/>
              <a:t>defence</a:t>
            </a:r>
            <a:r>
              <a:rPr lang="en-US" dirty="0" smtClean="0"/>
              <a:t> &amp;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4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01093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5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73815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6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098369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7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8953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8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62685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9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8098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C2CB-92DE-CC40-B566-DF0687972C3D}" type="slidenum">
              <a:rPr lang="aa-ET" smtClean="0"/>
              <a:t>10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7270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0.sv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151939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4850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21306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1D610-C921-4645-94DC-BE9CD8D3A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CAAC-B629-E548-B330-A9FD0C579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5601A6-C54D-FA46-96D8-A2AAFAD3F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2913440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33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pos="665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  <p15:guide id="7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10ADEA-8541-5B43-B7EA-A39366AB1A9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3903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C39F72-553D-D64C-9D1D-AA635EB41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13904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2530195-F13F-B04D-A745-E6A53976FA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1869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13D92C-A42C-2A46-98A0-B29B40B50B2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11870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4E23829-47DA-2C44-AED6-17CED323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A77119-278E-9C47-87E6-D91C61F6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2579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1772816"/>
            <a:ext cx="5157787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1772816"/>
            <a:ext cx="5183188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9221D1-052C-5D40-8511-336429F936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8" y="4476260"/>
            <a:ext cx="5157787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0B8056-8C88-0746-A769-F1530B55EF3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8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A01FA02-3A50-1046-81FF-94E3ADF0CF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8350" y="4476260"/>
            <a:ext cx="5183188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97670B0-9EC5-7C4B-98A8-A7C9409148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848350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AB4C84-30B5-7C4B-9D27-50F642A2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9B5221-A9B0-7940-9FF9-F60966C812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4852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327BB8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8278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24846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6915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D192DDE-0519-BB48-B2FB-A1392CA9108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267691" y="2643144"/>
            <a:ext cx="4398818" cy="337814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a-ET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0F742DF2-ED5A-7D4E-8AE9-77E7AD9BD9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0949" y="2643144"/>
            <a:ext cx="4398818" cy="337814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60618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52C7D779-1844-9B42-BF71-C5C8C0C6E37E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15937" y="2997201"/>
            <a:ext cx="11160125" cy="1799752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12921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50A1-80AA-4540-867E-9337914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2917-C80D-0645-B785-B6B129F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6813"/>
            <a:ext cx="6172200" cy="4962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E5D54-8724-9B4C-B479-706A97DF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62CC6-465C-4A42-BFF8-83D38E994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8D5C7-803B-E84A-BEDB-AFCEC6FE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6424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4C744-C537-8445-893C-CE55E502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rgbClr val="327BB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a-E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6E74-530E-CF40-8523-50A97C1F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2D5FD3-AE2B-3F45-BEB0-B180C05E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37A7F5-EE0D-7146-BDF7-6B4C160EB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D4BF7A-9D8E-134C-93D6-6AAD43A5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55846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lnTo>
                  <a:pt x="5376643" y="2484494"/>
                </a:lnTo>
                <a:lnTo>
                  <a:pt x="5371990" y="4679951"/>
                </a:ln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6436659" y="3675529"/>
            <a:ext cx="4966447" cy="2312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836988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625" y="4536234"/>
            <a:ext cx="5024438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50563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  <p15:guide id="2" pos="701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D89623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85045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4A9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93420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8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0 w 10088894"/>
              <a:gd name="connsiteY4" fmla="*/ 4679951 h 4679951"/>
              <a:gd name="connsiteX5" fmla="*/ 0 w 10088894"/>
              <a:gd name="connsiteY5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cubicBezTo>
                  <a:pt x="10072898" y="3206294"/>
                  <a:pt x="10075682" y="3940417"/>
                  <a:pt x="10078465" y="4674539"/>
                </a:cubicBez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2260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31678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304279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2008B75-392B-1A41-81B9-B8F1B8A2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2AC46F-A001-3448-8143-A28C03D45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1115431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 userDrawn="1">
          <p15:clr>
            <a:srgbClr val="FBAE40"/>
          </p15:clr>
        </p15:guide>
        <p15:guide id="6" pos="3749" userDrawn="1">
          <p15:clr>
            <a:srgbClr val="FBAE40"/>
          </p15:clr>
        </p15:guide>
        <p15:guide id="7" orient="horz" pos="259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709933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69742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876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13CB47B-AEEC-094C-A57F-100EACC1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295F0B-E73E-2F44-8AD2-948678D00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538377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3607" y="3424417"/>
            <a:ext cx="4824412" cy="2704921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709933"/>
            <a:ext cx="4495329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697426"/>
            <a:ext cx="4435218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516" y="4338884"/>
            <a:ext cx="4469395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3311" y="4338884"/>
            <a:ext cx="4435217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57E253-7FE0-8F4F-A844-1990B4ED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FBBF50-0C91-5247-9CFE-37D8091E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034540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32737" y="3429000"/>
            <a:ext cx="4824412" cy="2704921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314261"/>
            <a:ext cx="4495329" cy="21972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314262"/>
            <a:ext cx="4435218" cy="21847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657737D-F015-CB41-A2DC-45E2C68A3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7B6367-8A58-E94C-A551-20BF4CCA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372655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8" y="2321766"/>
            <a:ext cx="11160125" cy="3447209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31052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755649"/>
            <a:ext cx="5040313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9F1B3-37EE-E548-B284-431ED76819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0" y="1760629"/>
            <a:ext cx="4550317" cy="3447209"/>
          </a:xfrm>
          <a:solidFill>
            <a:srgbClr val="E1E5E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nl-BE" dirty="0"/>
              <a:t>Choose picture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41585"/>
            <a:ext cx="300355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C4CCD6"/>
                </a:solidFill>
              </a:defRPr>
            </a:lvl1pPr>
          </a:lstStyle>
          <a:p>
            <a:pPr lvl="0"/>
            <a:r>
              <a:rPr lang="en-GB" dirty="0"/>
              <a:t>INSIGHT</a:t>
            </a:r>
            <a:endParaRPr lang="aa-ET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251F8B-F318-5F44-B782-0A1B7857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48030-9CF7-004F-82B0-682CBA02C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0026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8" userDrawn="1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63" userDrawn="1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9" y="1705395"/>
            <a:ext cx="5580062" cy="3447209"/>
          </a:xfrm>
          <a:prstGeom prst="rect">
            <a:avLst/>
          </a:prstGeom>
          <a:solidFill>
            <a:srgbClr val="E1E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rgbClr val="001D3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4284" y="2636912"/>
            <a:ext cx="10044113" cy="11234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/>
            </a:pPr>
            <a:r>
              <a:rPr lang="en-GB" dirty="0"/>
              <a:t>Quote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1504" y="3979918"/>
            <a:ext cx="435410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US" dirty="0">
                <a:effectLst/>
              </a:rPr>
              <a:t>NATO SECRETARY GENERAL JENS STOLTENBERG</a:t>
            </a:r>
            <a:endParaRPr lang="aa-E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61205-76E3-1645-BAEA-9824F907EE9C}"/>
              </a:ext>
            </a:extLst>
          </p:cNvPr>
          <p:cNvSpPr/>
          <p:nvPr userDrawn="1"/>
        </p:nvSpPr>
        <p:spPr>
          <a:xfrm>
            <a:off x="1236216" y="4161488"/>
            <a:ext cx="323280" cy="45719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89623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FD6F2-1834-E84C-AE9F-F790780A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259B1D-626B-0445-B9CA-501D4CE9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F87250E-4397-1D43-9DEF-7A2143B0A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400" y="1936345"/>
            <a:ext cx="457649" cy="40679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2219949-D07D-2E48-A414-A18D53FE4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6161" y="4578999"/>
            <a:ext cx="45764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2996952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GB" dirty="0"/>
              <a:t>Contact us</a:t>
            </a:r>
            <a:endParaRPr lang="aa-E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0C143-DA3B-4448-9677-16B52934BB82}"/>
              </a:ext>
            </a:extLst>
          </p:cNvPr>
          <p:cNvSpPr/>
          <p:nvPr userDrawn="1"/>
        </p:nvSpPr>
        <p:spPr>
          <a:xfrm>
            <a:off x="1319684" y="4350170"/>
            <a:ext cx="64666" cy="769003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10BFC-7967-9A42-8BDB-BFB3BEAC4429}"/>
              </a:ext>
            </a:extLst>
          </p:cNvPr>
          <p:cNvSpPr txBox="1"/>
          <p:nvPr userDrawn="1"/>
        </p:nvSpPr>
        <p:spPr>
          <a:xfrm>
            <a:off x="3160207" y="529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1FBFD3-0C7E-6944-839E-23CE2A39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088" y="4337729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John.doe@nato.int</a:t>
            </a:r>
            <a:endParaRPr lang="aa-ET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8D2D7B9-9719-5948-A695-3E51EFFC12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4714542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+32 (0)475 12 34 56</a:t>
            </a:r>
            <a:endParaRPr lang="aa-ET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B634A37-9158-B44C-BD04-1C623BBE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5CCA6E-E857-D343-9DF5-20B5F4BA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B8BF25-CCAE-7542-AC64-559F2A7B9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0346" y="4329031"/>
            <a:ext cx="781050" cy="38551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C7BFCDB-4508-B448-A3F8-E4129CF2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0346" y="4704169"/>
            <a:ext cx="781050" cy="38551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 userDrawn="1"/>
        </p:nvSpPr>
        <p:spPr>
          <a:xfrm>
            <a:off x="1328602" y="225696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chemeClr val="bg1"/>
                </a:solidFill>
              </a:rPr>
              <a:t>ALLIED COMMAND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7184929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8152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151939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4850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21306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1D610-C921-4645-94DC-BE9CD8D3A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CAAC-B629-E548-B330-A9FD0C579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5601A6-C54D-FA46-96D8-A2AAFAD3F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1674801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  <p15:guide id="2" pos="302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D89623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9804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247827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D89623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85045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4A9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248000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89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D89623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9804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77823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02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7489" y="5589240"/>
            <a:ext cx="57494" cy="393744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83EE20C-AAAD-0E46-8D16-931DCEBEB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D0381FC-A6F2-6941-BE1B-0BAB619E2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979B6F6-617E-8547-A144-C62BF97DA4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23475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C4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NATO UNCLASSIFIED RELEASABLE TO FINLAND &amp; SWEDEN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027763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C4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NATO UNCLASSIFIED RELEASABLE TO FINLAND &amp; SWEDEN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129D7C-5F05-A749-8516-B484A8F83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067939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4CCD6"/>
              </a:buClr>
              <a:defRPr sz="2400"/>
            </a:lvl1pPr>
            <a:lvl2pPr>
              <a:buClr>
                <a:srgbClr val="C4CCD6"/>
              </a:buClr>
              <a:defRPr sz="2000"/>
            </a:lvl2pPr>
            <a:lvl3pPr>
              <a:buClr>
                <a:srgbClr val="C4CCD6"/>
              </a:buClr>
              <a:defRPr sz="1800"/>
            </a:lvl3pPr>
            <a:lvl4pPr>
              <a:buClr>
                <a:srgbClr val="C4CCD6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000" dirty="0" smtClean="0"/>
              <a:t>NATO UNCLASSIFIED RELEASABLE TO FINLAND &amp; SWEDEN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23579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D866-E399-4749-A091-29E354D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E3B6-0510-964C-9271-434C25AE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438256"/>
            <a:ext cx="5181600" cy="3691082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9ADC8-A008-C44B-A3C2-64236DA1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9938" y="2438256"/>
            <a:ext cx="5181600" cy="3691082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074557-22EE-0646-9DE6-1A844A247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dirty="0" smtClean="0"/>
              <a:t>NATO UNCLASSIFIED RELEASABLE TO FINLAND &amp; SWEDEN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68F466-E152-7947-B655-E84B190F1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723267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5157787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0AD413-BADD-CC44-B7AA-EA8896768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dirty="0" smtClean="0"/>
              <a:t>NATO UNCLASSIFIED RELEASABLE TO FINLAND &amp; SWEDEN</a:t>
            </a:r>
            <a:endParaRPr lang="aa-E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F3BEDC5-2F3C-A544-87B2-874948386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96341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10ADEA-8541-5B43-B7EA-A39366AB1A9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3903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C39F72-553D-D64C-9D1D-AA635EB41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13904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2530195-F13F-B04D-A745-E6A53976FA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1869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13D92C-A42C-2A46-98A0-B29B40B50B2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11870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4E23829-47DA-2C44-AED6-17CED323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A77119-278E-9C47-87E6-D91C61F6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76896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1772816"/>
            <a:ext cx="5157787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1772816"/>
            <a:ext cx="5183188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9221D1-052C-5D40-8511-336429F936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8" y="4476260"/>
            <a:ext cx="5157787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0B8056-8C88-0746-A769-F1530B55EF3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8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A01FA02-3A50-1046-81FF-94E3ADF0CF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8350" y="4476260"/>
            <a:ext cx="5183188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97670B0-9EC5-7C4B-98A8-A7C9409148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848350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AB4C84-30B5-7C4B-9D27-50F642A2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9B5221-A9B0-7940-9FF9-F60966C812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2736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7489" y="5589240"/>
            <a:ext cx="57494" cy="393744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83EE20C-AAAD-0E46-8D16-931DCEBEB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D0381FC-A6F2-6941-BE1B-0BAB619E2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979B6F6-617E-8547-A144-C62BF97DA4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13612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327BB8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93002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29992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343905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D192DDE-0519-BB48-B2FB-A1392CA9108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267691" y="2643144"/>
            <a:ext cx="4398818" cy="337814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a-ET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0F742DF2-ED5A-7D4E-8AE9-77E7AD9BD9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0949" y="2643144"/>
            <a:ext cx="4398818" cy="337814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166864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52C7D779-1844-9B42-BF71-C5C8C0C6E37E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15937" y="2997201"/>
            <a:ext cx="11160125" cy="1799752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32663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50A1-80AA-4540-867E-9337914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2917-C80D-0645-B785-B6B129F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6813"/>
            <a:ext cx="6172200" cy="4962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E5D54-8724-9B4C-B479-706A97DF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62CC6-465C-4A42-BFF8-83D38E994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8D5C7-803B-E84A-BEDB-AFCEC6FE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528709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4C744-C537-8445-893C-CE55E502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rgbClr val="327BB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a-E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6E74-530E-CF40-8523-50A97C1F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2D5FD3-AE2B-3F45-BEB0-B180C05E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37A7F5-EE0D-7146-BDF7-6B4C160EB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D4BF7A-9D8E-134C-93D6-6AAD43A5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62214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lnTo>
                  <a:pt x="5376643" y="2484494"/>
                </a:lnTo>
                <a:lnTo>
                  <a:pt x="5371990" y="4679951"/>
                </a:ln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6436659" y="3675529"/>
            <a:ext cx="4966447" cy="2312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836988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625" y="4536234"/>
            <a:ext cx="5024438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4633156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0 w 10088894"/>
              <a:gd name="connsiteY4" fmla="*/ 4679951 h 4679951"/>
              <a:gd name="connsiteX5" fmla="*/ 0 w 10088894"/>
              <a:gd name="connsiteY5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cubicBezTo>
                  <a:pt x="10072898" y="3206294"/>
                  <a:pt x="10075682" y="3940417"/>
                  <a:pt x="10078465" y="4674539"/>
                </a:cubicBez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85070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31678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304279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2008B75-392B-1A41-81B9-B8F1B8A2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2AC46F-A001-3448-8143-A28C03D45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860566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C4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68635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709933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69742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876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13CB47B-AEEC-094C-A57F-100EACC1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295F0B-E73E-2F44-8AD2-948678D00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37413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3607" y="3424417"/>
            <a:ext cx="4824412" cy="2704921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709933"/>
            <a:ext cx="4495329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697426"/>
            <a:ext cx="4435218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516" y="4338884"/>
            <a:ext cx="4469395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3311" y="4338884"/>
            <a:ext cx="4435217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57E253-7FE0-8F4F-A844-1990B4ED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FBBF50-0C91-5247-9CFE-37D8091E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931072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32737" y="3429000"/>
            <a:ext cx="4824412" cy="2704921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314261"/>
            <a:ext cx="4495329" cy="21972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314262"/>
            <a:ext cx="4435218" cy="21847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657737D-F015-CB41-A2DC-45E2C68A3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7B6367-8A58-E94C-A551-20BF4CCA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52752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8" y="2321766"/>
            <a:ext cx="11160125" cy="3447209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31052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755649"/>
            <a:ext cx="5040313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9F1B3-37EE-E548-B284-431ED76819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0" y="1760629"/>
            <a:ext cx="4550317" cy="3447209"/>
          </a:xfrm>
          <a:solidFill>
            <a:srgbClr val="E1E5E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nl-BE" dirty="0"/>
              <a:t>Choose picture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41585"/>
            <a:ext cx="300355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C4CCD6"/>
                </a:solidFill>
              </a:defRPr>
            </a:lvl1pPr>
          </a:lstStyle>
          <a:p>
            <a:pPr lvl="0"/>
            <a:r>
              <a:rPr lang="en-GB" dirty="0"/>
              <a:t>INSIGHT</a:t>
            </a:r>
            <a:endParaRPr lang="aa-ET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251F8B-F318-5F44-B782-0A1B7857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48030-9CF7-004F-82B0-682CBA02C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641228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9" y="1705395"/>
            <a:ext cx="5580062" cy="3447209"/>
          </a:xfrm>
          <a:prstGeom prst="rect">
            <a:avLst/>
          </a:prstGeom>
          <a:solidFill>
            <a:srgbClr val="E1E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rgbClr val="001D3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4284" y="2636912"/>
            <a:ext cx="10044113" cy="11234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/>
            </a:pPr>
            <a:r>
              <a:rPr lang="en-GB" dirty="0"/>
              <a:t>Quote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1504" y="3979918"/>
            <a:ext cx="435410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US" dirty="0">
                <a:effectLst/>
              </a:rPr>
              <a:t>NATO SECRETARY GENERAL JENS STOLTENBERG</a:t>
            </a:r>
            <a:endParaRPr lang="aa-E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61205-76E3-1645-BAEA-9824F907EE9C}"/>
              </a:ext>
            </a:extLst>
          </p:cNvPr>
          <p:cNvSpPr/>
          <p:nvPr userDrawn="1"/>
        </p:nvSpPr>
        <p:spPr>
          <a:xfrm>
            <a:off x="1236216" y="4161488"/>
            <a:ext cx="323280" cy="45719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89623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FD6F2-1834-E84C-AE9F-F790780A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259B1D-626B-0445-B9CA-501D4CE9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F87250E-4397-1D43-9DEF-7A2143B0A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5400" y="1936345"/>
            <a:ext cx="457649" cy="40679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2219949-D07D-2E48-A414-A18D53FE4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96161" y="4578999"/>
            <a:ext cx="45764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2996952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GB" dirty="0"/>
              <a:t>Contact us</a:t>
            </a:r>
            <a:endParaRPr lang="aa-E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0C143-DA3B-4448-9677-16B52934BB82}"/>
              </a:ext>
            </a:extLst>
          </p:cNvPr>
          <p:cNvSpPr/>
          <p:nvPr userDrawn="1"/>
        </p:nvSpPr>
        <p:spPr>
          <a:xfrm>
            <a:off x="1319684" y="4350170"/>
            <a:ext cx="64666" cy="769003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10BFC-7967-9A42-8BDB-BFB3BEAC4429}"/>
              </a:ext>
            </a:extLst>
          </p:cNvPr>
          <p:cNvSpPr txBox="1"/>
          <p:nvPr userDrawn="1"/>
        </p:nvSpPr>
        <p:spPr>
          <a:xfrm>
            <a:off x="3160207" y="529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1FBFD3-0C7E-6944-839E-23CE2A39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088" y="4337729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John.doe@nato.int</a:t>
            </a:r>
            <a:endParaRPr lang="aa-ET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8D2D7B9-9719-5948-A695-3E51EFFC12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4714542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+32 (0)475 12 34 56</a:t>
            </a:r>
            <a:endParaRPr lang="aa-ET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B634A37-9158-B44C-BD04-1C623BBE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5CCA6E-E857-D343-9DF5-20B5F4BA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B8BF25-CCAE-7542-AC64-559F2A7B9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0346" y="4329031"/>
            <a:ext cx="781050" cy="38551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C7BFCDB-4508-B448-A3F8-E4129CF2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0346" y="4704169"/>
            <a:ext cx="781050" cy="38551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30043471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764033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151939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48504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213065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21D610-C921-4645-94DC-BE9CD8D3A5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5E6CAAC-B629-E548-B330-A9FD0C5792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5601A6-C54D-FA46-96D8-A2AAFAD3FB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4522542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  <p15:guide id="2" pos="302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D89623"/>
              </a:solidFill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485045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004A9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762476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89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9DA8-BCF7-694F-B1AD-16A00BB01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86587" y="4314694"/>
            <a:ext cx="5761413" cy="874313"/>
          </a:xfrm>
          <a:noFill/>
          <a:ln w="25400">
            <a:noFill/>
          </a:ln>
          <a:effectLst/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rgbClr val="F0F4F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 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99263" y="4483862"/>
            <a:ext cx="45719" cy="16430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solidFill>
                <a:srgbClr val="D89623"/>
              </a:solidFill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3D0BB9A1-3CA7-0341-8982-29D7CEE2B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834087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B7AF234C-DAB3-CC46-8E4B-405085B6F1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837238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48B4BE8-597B-0046-A030-B3891F45CE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9804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185245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02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C4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129D7C-5F05-A749-8516-B484A8F83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5975361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7489" y="5589240"/>
            <a:ext cx="57494" cy="393744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83EE20C-AAAD-0E46-8D16-931DCEBEB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0F4F8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D0381FC-A6F2-6941-BE1B-0BAB619E2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979B6F6-617E-8547-A144-C62BF97DA4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36011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C4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95021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rgbClr val="327B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7768-FD67-8849-9497-B615192C46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969841"/>
            <a:ext cx="677242" cy="813217"/>
          </a:xfrm>
        </p:spPr>
        <p:txBody>
          <a:bodyPr/>
          <a:lstStyle>
            <a:lvl1pPr marL="0" indent="0">
              <a:buNone/>
              <a:defRPr sz="2400">
                <a:solidFill>
                  <a:srgbClr val="C4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668005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9237EC-B723-E145-9FEB-3C6B83BB1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0797ED-47D5-2A4E-B24E-5FCCC52F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0129D7C-5F05-A749-8516-B484A8F83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45454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41705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4CCD6"/>
              </a:buClr>
              <a:defRPr sz="2400"/>
            </a:lvl1pPr>
            <a:lvl2pPr>
              <a:buClr>
                <a:srgbClr val="C4CCD6"/>
              </a:buClr>
              <a:defRPr sz="2000"/>
            </a:lvl2pPr>
            <a:lvl3pPr>
              <a:buClr>
                <a:srgbClr val="C4CCD6"/>
              </a:buClr>
              <a:defRPr sz="1800"/>
            </a:lvl3pPr>
            <a:lvl4pPr>
              <a:buClr>
                <a:srgbClr val="C4CCD6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528942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D866-E399-4749-A091-29E354D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E3B6-0510-964C-9271-434C25AE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438256"/>
            <a:ext cx="5181600" cy="3691082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9ADC8-A008-C44B-A3C2-64236DA1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9938" y="2438256"/>
            <a:ext cx="5181600" cy="3691082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074557-22EE-0646-9DE6-1A844A247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68F466-E152-7947-B655-E84B190F1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03152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5157787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0AD413-BADD-CC44-B7AA-EA8896768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F3BEDC5-2F3C-A544-87B2-874948386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531306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9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10ADEA-8541-5B43-B7EA-A39366AB1A9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13903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6C39F72-553D-D64C-9D1D-AA635EB41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13904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2530195-F13F-B04D-A745-E6A53976FA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11869" y="3173412"/>
            <a:ext cx="3347815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13D92C-A42C-2A46-98A0-B29B40B50B2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711870" y="2438256"/>
            <a:ext cx="3347814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4E23829-47DA-2C44-AED6-17CED323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A77119-278E-9C47-87E6-D91C61F6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741568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1772816"/>
            <a:ext cx="5157787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1772816"/>
            <a:ext cx="5183188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1037660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19221D1-052C-5D40-8511-336429F936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5938" y="4476260"/>
            <a:ext cx="5157787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20B8056-8C88-0746-A769-F1530B55EF3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5938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0A01FA02-3A50-1046-81FF-94E3ADF0CF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48350" y="4476260"/>
            <a:ext cx="5183188" cy="1656184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97670B0-9EC5-7C4B-98A8-A7C9409148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848350" y="3741104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7AB4C84-30B5-7C4B-9D27-50F642A26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9B5221-A9B0-7940-9FF9-F60966C8121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580098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327BB8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74623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9305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6B05-4B85-5D48-9A5B-15D5D64A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3C0B6-E809-9541-968A-C17FB030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4CCD6"/>
              </a:buClr>
              <a:defRPr sz="2400"/>
            </a:lvl1pPr>
            <a:lvl2pPr>
              <a:buClr>
                <a:srgbClr val="C4CCD6"/>
              </a:buClr>
              <a:defRPr sz="2000"/>
            </a:lvl2pPr>
            <a:lvl3pPr>
              <a:buClr>
                <a:srgbClr val="C4CCD6"/>
              </a:buClr>
              <a:defRPr sz="1800"/>
            </a:lvl3pPr>
            <a:lvl4pPr>
              <a:buClr>
                <a:srgbClr val="C4CCD6"/>
              </a:buClr>
              <a:defRPr sz="1600"/>
            </a:lvl4pPr>
            <a:lvl5pPr>
              <a:buClr>
                <a:srgbClr val="AFD8ED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231140-1CFD-604E-9043-CF24B588C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15A3FA-235C-F948-BBCC-D89F48F72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382451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1ED6DF-FF59-A74E-833B-F2FCF86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2BAE2-C0DF-D646-B902-64573BF7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57859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D192DDE-0519-BB48-B2FB-A1392CA9108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267691" y="2643144"/>
            <a:ext cx="4398818" cy="337814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a-ET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0F742DF2-ED5A-7D4E-8AE9-77E7AD9BD9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00949" y="2643144"/>
            <a:ext cx="4398818" cy="337814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77980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2B32-4B01-E647-A789-75D4BB3F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6C765-45C9-C441-81D1-86CB0B7C0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5CF2AE-CAF3-054A-AF03-271ECC7EA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52C7D779-1844-9B42-BF71-C5C8C0C6E37E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15937" y="2997201"/>
            <a:ext cx="11160125" cy="1799752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202720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50A1-80AA-4540-867E-9337914D1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2917-C80D-0645-B785-B6B129FA7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66813"/>
            <a:ext cx="6172200" cy="4962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E5D54-8724-9B4C-B479-706A97DF7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662CC6-465C-4A42-BFF8-83D38E994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18D5C7-803B-E84A-BEDB-AFCEC6FE9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1709691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4C744-C537-8445-893C-CE55E502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rgbClr val="327BB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a-E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6E74-530E-CF40-8523-50A97C1F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33" y="124777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72D5FD3-AE2B-3F45-BEB0-B180C05E5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233" y="23177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37A7F5-EE0D-7146-BDF7-6B4C160EB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D4BF7A-9D8E-134C-93D6-6AAD43A51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0023889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lnTo>
                  <a:pt x="5376643" y="2484494"/>
                </a:lnTo>
                <a:lnTo>
                  <a:pt x="5371990" y="4679951"/>
                </a:ln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6436659" y="3675529"/>
            <a:ext cx="4966447" cy="2312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836988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625" y="4536234"/>
            <a:ext cx="5024438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369106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9" y="1089024"/>
            <a:ext cx="10088894" cy="4679951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10078465 w 10088894"/>
              <a:gd name="connsiteY3" fmla="*/ 4674539 h 4679951"/>
              <a:gd name="connsiteX4" fmla="*/ 0 w 10088894"/>
              <a:gd name="connsiteY4" fmla="*/ 4679951 h 4679951"/>
              <a:gd name="connsiteX5" fmla="*/ 0 w 10088894"/>
              <a:gd name="connsiteY5" fmla="*/ 0 h 467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8894" h="4679951">
                <a:moveTo>
                  <a:pt x="0" y="0"/>
                </a:moveTo>
                <a:lnTo>
                  <a:pt x="10088894" y="10510"/>
                </a:lnTo>
                <a:cubicBezTo>
                  <a:pt x="10086138" y="267009"/>
                  <a:pt x="10072871" y="2215673"/>
                  <a:pt x="10070115" y="2472172"/>
                </a:cubicBezTo>
                <a:cubicBezTo>
                  <a:pt x="10072898" y="3206294"/>
                  <a:pt x="10075682" y="3940417"/>
                  <a:pt x="10078465" y="4674539"/>
                </a:cubicBezTo>
                <a:lnTo>
                  <a:pt x="0" y="4679951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E610F55-BE30-1144-94A8-7CBE71D41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F71E887-6FEA-674A-A086-6C6D3F76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5394404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31678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304279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2008B75-392B-1A41-81B9-B8F1B8A2A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F2AC46F-A001-3448-8143-A28C03D45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30256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617540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709933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327BB8"/>
          </a:solidFill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2735" y="3605033"/>
            <a:ext cx="4602162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2735" y="4697426"/>
            <a:ext cx="4602162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001D39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7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0876" y="4338884"/>
            <a:ext cx="4602161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13CB47B-AEEC-094C-A57F-100EACC1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295F0B-E73E-2F44-8AD2-948678D00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262538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43607" y="3424417"/>
            <a:ext cx="4824412" cy="2704921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709933"/>
            <a:ext cx="4495329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697426"/>
            <a:ext cx="4435218" cy="180161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4CB97AA-9189-3C45-98CD-178295F25D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516" y="4338884"/>
            <a:ext cx="4469395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2148FE-A34A-5E44-A0E3-FF3BECC7A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13311" y="4338884"/>
            <a:ext cx="4435217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en-GB" dirty="0"/>
              <a:t>04/04/2020</a:t>
            </a:r>
            <a:endParaRPr lang="aa-ET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D57E253-7FE0-8F4F-A844-1990B4ED3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3FBBF50-0C91-5247-9CFE-37D8091E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83413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D866-E399-4749-A091-29E354D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FE3B6-0510-964C-9271-434C25AE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2438256"/>
            <a:ext cx="5181600" cy="3691082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9ADC8-A008-C44B-A3C2-64236DA17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9938" y="2438256"/>
            <a:ext cx="5181600" cy="3691082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074557-22EE-0646-9DE6-1A844A247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68F466-E152-7947-B655-E84B190F1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9975752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04C343-087C-524F-830F-3969246D07E5}"/>
              </a:ext>
            </a:extLst>
          </p:cNvPr>
          <p:cNvSpPr/>
          <p:nvPr userDrawn="1"/>
        </p:nvSpPr>
        <p:spPr>
          <a:xfrm>
            <a:off x="6232737" y="3429000"/>
            <a:ext cx="4824412" cy="2704921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F2593-0F80-E145-BAF0-C444627EEA99}"/>
              </a:ext>
            </a:extLst>
          </p:cNvPr>
          <p:cNvSpPr/>
          <p:nvPr userDrawn="1"/>
        </p:nvSpPr>
        <p:spPr>
          <a:xfrm>
            <a:off x="515939" y="3428999"/>
            <a:ext cx="4824412" cy="2717428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837212-5305-A841-8D6C-B0081C0AE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1089025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517" y="3617540"/>
            <a:ext cx="4495329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517" y="4314261"/>
            <a:ext cx="4495329" cy="219729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A54FFD7-8E71-AF41-BFDF-E5799B07A5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72485" y="1076518"/>
            <a:ext cx="4903577" cy="3036695"/>
          </a:xfrm>
          <a:custGeom>
            <a:avLst/>
            <a:gdLst>
              <a:gd name="connsiteX0" fmla="*/ 0 w 10080625"/>
              <a:gd name="connsiteY0" fmla="*/ 0 h 4679951"/>
              <a:gd name="connsiteX1" fmla="*/ 9300618 w 10080625"/>
              <a:gd name="connsiteY1" fmla="*/ 0 h 4679951"/>
              <a:gd name="connsiteX2" fmla="*/ 10080625 w 10080625"/>
              <a:gd name="connsiteY2" fmla="*/ 780007 h 4679951"/>
              <a:gd name="connsiteX3" fmla="*/ 10080625 w 10080625"/>
              <a:gd name="connsiteY3" fmla="*/ 4679951 h 4679951"/>
              <a:gd name="connsiteX4" fmla="*/ 0 w 10080625"/>
              <a:gd name="connsiteY4" fmla="*/ 4679951 h 4679951"/>
              <a:gd name="connsiteX5" fmla="*/ 0 w 10080625"/>
              <a:gd name="connsiteY5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75028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10080625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5278"/>
              <a:gd name="connsiteY0" fmla="*/ 0 h 4679951"/>
              <a:gd name="connsiteX1" fmla="*/ 9300618 w 10085278"/>
              <a:gd name="connsiteY1" fmla="*/ 0 h 4679951"/>
              <a:gd name="connsiteX2" fmla="*/ 10080625 w 10085278"/>
              <a:gd name="connsiteY2" fmla="*/ 780007 h 4679951"/>
              <a:gd name="connsiteX3" fmla="*/ 10085278 w 10085278"/>
              <a:gd name="connsiteY3" fmla="*/ 2589596 h 4679951"/>
              <a:gd name="connsiteX4" fmla="*/ 5371990 w 10085278"/>
              <a:gd name="connsiteY4" fmla="*/ 4679951 h 4679951"/>
              <a:gd name="connsiteX5" fmla="*/ 0 w 10085278"/>
              <a:gd name="connsiteY5" fmla="*/ 4679951 h 4679951"/>
              <a:gd name="connsiteX6" fmla="*/ 0 w 10085278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10085278 w 10088894"/>
              <a:gd name="connsiteY3" fmla="*/ 258959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418684 w 10088894"/>
              <a:gd name="connsiteY3" fmla="*/ 2579086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80625 w 10088894"/>
              <a:gd name="connsiteY2" fmla="*/ 780007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600107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4679951 h 4679951"/>
              <a:gd name="connsiteX6" fmla="*/ 0 w 10088894"/>
              <a:gd name="connsiteY6" fmla="*/ 0 h 4679951"/>
              <a:gd name="connsiteX0" fmla="*/ 0 w 10088894"/>
              <a:gd name="connsiteY0" fmla="*/ 0 h 4679951"/>
              <a:gd name="connsiteX1" fmla="*/ 10088894 w 10088894"/>
              <a:gd name="connsiteY1" fmla="*/ 10510 h 4679951"/>
              <a:gd name="connsiteX2" fmla="*/ 10070115 w 10088894"/>
              <a:gd name="connsiteY2" fmla="*/ 2472172 h 4679951"/>
              <a:gd name="connsiteX3" fmla="*/ 5376643 w 10088894"/>
              <a:gd name="connsiteY3" fmla="*/ 2484494 h 4679951"/>
              <a:gd name="connsiteX4" fmla="*/ 5371990 w 10088894"/>
              <a:gd name="connsiteY4" fmla="*/ 4679951 h 4679951"/>
              <a:gd name="connsiteX5" fmla="*/ 0 w 10088894"/>
              <a:gd name="connsiteY5" fmla="*/ 2438556 h 4679951"/>
              <a:gd name="connsiteX6" fmla="*/ 0 w 10088894"/>
              <a:gd name="connsiteY6" fmla="*/ 0 h 4679951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5371990 w 10088894"/>
              <a:gd name="connsiteY4" fmla="*/ 4679951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4937762"/>
              <a:gd name="connsiteX1" fmla="*/ 10088894 w 10088894"/>
              <a:gd name="connsiteY1" fmla="*/ 10510 h 4937762"/>
              <a:gd name="connsiteX2" fmla="*/ 10070115 w 10088894"/>
              <a:gd name="connsiteY2" fmla="*/ 2472172 h 4937762"/>
              <a:gd name="connsiteX3" fmla="*/ 6447160 w 10088894"/>
              <a:gd name="connsiteY3" fmla="*/ 4937762 h 4937762"/>
              <a:gd name="connsiteX4" fmla="*/ 4691765 w 10088894"/>
              <a:gd name="connsiteY4" fmla="*/ 2449707 h 4937762"/>
              <a:gd name="connsiteX5" fmla="*/ 0 w 10088894"/>
              <a:gd name="connsiteY5" fmla="*/ 2438556 h 4937762"/>
              <a:gd name="connsiteX6" fmla="*/ 0 w 10088894"/>
              <a:gd name="connsiteY6" fmla="*/ 0 h 4937762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472172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58964 w 10088894"/>
              <a:gd name="connsiteY2" fmla="*/ 4981197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5004669"/>
              <a:gd name="connsiteX1" fmla="*/ 10088894 w 10088894"/>
              <a:gd name="connsiteY1" fmla="*/ 10510 h 5004669"/>
              <a:gd name="connsiteX2" fmla="*/ 10070115 w 10088894"/>
              <a:gd name="connsiteY2" fmla="*/ 2929373 h 5004669"/>
              <a:gd name="connsiteX3" fmla="*/ 4696418 w 10088894"/>
              <a:gd name="connsiteY3" fmla="*/ 5004669 h 5004669"/>
              <a:gd name="connsiteX4" fmla="*/ 4691765 w 10088894"/>
              <a:gd name="connsiteY4" fmla="*/ 2449707 h 5004669"/>
              <a:gd name="connsiteX5" fmla="*/ 0 w 10088894"/>
              <a:gd name="connsiteY5" fmla="*/ 2438556 h 5004669"/>
              <a:gd name="connsiteX6" fmla="*/ 0 w 10088894"/>
              <a:gd name="connsiteY6" fmla="*/ 0 h 5004669"/>
              <a:gd name="connsiteX0" fmla="*/ 0 w 10088894"/>
              <a:gd name="connsiteY0" fmla="*/ 0 h 2929373"/>
              <a:gd name="connsiteX1" fmla="*/ 10088894 w 10088894"/>
              <a:gd name="connsiteY1" fmla="*/ 10510 h 2929373"/>
              <a:gd name="connsiteX2" fmla="*/ 10070115 w 10088894"/>
              <a:gd name="connsiteY2" fmla="*/ 2929373 h 2929373"/>
              <a:gd name="connsiteX3" fmla="*/ 4707569 w 10088894"/>
              <a:gd name="connsiteY3" fmla="*/ 2919391 h 2929373"/>
              <a:gd name="connsiteX4" fmla="*/ 4691765 w 10088894"/>
              <a:gd name="connsiteY4" fmla="*/ 2449707 h 2929373"/>
              <a:gd name="connsiteX5" fmla="*/ 0 w 10088894"/>
              <a:gd name="connsiteY5" fmla="*/ 2438556 h 2929373"/>
              <a:gd name="connsiteX6" fmla="*/ 0 w 10088894"/>
              <a:gd name="connsiteY6" fmla="*/ 0 h 2929373"/>
              <a:gd name="connsiteX0" fmla="*/ 0 w 10070116"/>
              <a:gd name="connsiteY0" fmla="*/ 0 h 2929373"/>
              <a:gd name="connsiteX1" fmla="*/ 4903577 w 10070116"/>
              <a:gd name="connsiteY1" fmla="*/ 10510 h 2929373"/>
              <a:gd name="connsiteX2" fmla="*/ 10070115 w 10070116"/>
              <a:gd name="connsiteY2" fmla="*/ 2929373 h 2929373"/>
              <a:gd name="connsiteX3" fmla="*/ 4707569 w 10070116"/>
              <a:gd name="connsiteY3" fmla="*/ 2919391 h 2929373"/>
              <a:gd name="connsiteX4" fmla="*/ 4691765 w 10070116"/>
              <a:gd name="connsiteY4" fmla="*/ 2449707 h 2929373"/>
              <a:gd name="connsiteX5" fmla="*/ 0 w 10070116"/>
              <a:gd name="connsiteY5" fmla="*/ 2438556 h 2929373"/>
              <a:gd name="connsiteX6" fmla="*/ 0 w 10070116"/>
              <a:gd name="connsiteY6" fmla="*/ 0 h 2929373"/>
              <a:gd name="connsiteX0" fmla="*/ 0 w 4903577"/>
              <a:gd name="connsiteY0" fmla="*/ 0 h 2919391"/>
              <a:gd name="connsiteX1" fmla="*/ 4903577 w 4903577"/>
              <a:gd name="connsiteY1" fmla="*/ 10510 h 2919391"/>
              <a:gd name="connsiteX2" fmla="*/ 4895949 w 4903577"/>
              <a:gd name="connsiteY2" fmla="*/ 2918222 h 2919391"/>
              <a:gd name="connsiteX3" fmla="*/ 4707569 w 4903577"/>
              <a:gd name="connsiteY3" fmla="*/ 2919391 h 2919391"/>
              <a:gd name="connsiteX4" fmla="*/ 4691765 w 4903577"/>
              <a:gd name="connsiteY4" fmla="*/ 2449707 h 2919391"/>
              <a:gd name="connsiteX5" fmla="*/ 0 w 4903577"/>
              <a:gd name="connsiteY5" fmla="*/ 2438556 h 2919391"/>
              <a:gd name="connsiteX6" fmla="*/ 0 w 4903577"/>
              <a:gd name="connsiteY6" fmla="*/ 0 h 2919391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691765 w 4903577"/>
              <a:gd name="connsiteY4" fmla="*/ 2449707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438556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569101 w 4903577"/>
              <a:gd name="connsiteY4" fmla="*/ 2438556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95968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2941693"/>
              <a:gd name="connsiteX1" fmla="*/ 4903577 w 4903577"/>
              <a:gd name="connsiteY1" fmla="*/ 10510 h 2941693"/>
              <a:gd name="connsiteX2" fmla="*/ 4895949 w 4903577"/>
              <a:gd name="connsiteY2" fmla="*/ 2918222 h 2941693"/>
              <a:gd name="connsiteX3" fmla="*/ 4562603 w 4903577"/>
              <a:gd name="connsiteY3" fmla="*/ 2941693 h 2941693"/>
              <a:gd name="connsiteX4" fmla="*/ 4278155 w 4903577"/>
              <a:gd name="connsiteY4" fmla="*/ 2343553 h 2941693"/>
              <a:gd name="connsiteX5" fmla="*/ 0 w 4903577"/>
              <a:gd name="connsiteY5" fmla="*/ 2343554 h 2941693"/>
              <a:gd name="connsiteX6" fmla="*/ 0 w 4903577"/>
              <a:gd name="connsiteY6" fmla="*/ 0 h 2941693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5949 w 4903577"/>
              <a:gd name="connsiteY2" fmla="*/ 2918222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  <a:gd name="connsiteX0" fmla="*/ 0 w 4903577"/>
              <a:gd name="connsiteY0" fmla="*/ 0 h 3036695"/>
              <a:gd name="connsiteX1" fmla="*/ 4903577 w 4903577"/>
              <a:gd name="connsiteY1" fmla="*/ 10510 h 3036695"/>
              <a:gd name="connsiteX2" fmla="*/ 4890011 w 4903577"/>
              <a:gd name="connsiteY2" fmla="*/ 3025100 h 3036695"/>
              <a:gd name="connsiteX3" fmla="*/ 4277595 w 4903577"/>
              <a:gd name="connsiteY3" fmla="*/ 3036695 h 3036695"/>
              <a:gd name="connsiteX4" fmla="*/ 4278155 w 4903577"/>
              <a:gd name="connsiteY4" fmla="*/ 2343553 h 3036695"/>
              <a:gd name="connsiteX5" fmla="*/ 0 w 4903577"/>
              <a:gd name="connsiteY5" fmla="*/ 2343554 h 3036695"/>
              <a:gd name="connsiteX6" fmla="*/ 0 w 4903577"/>
              <a:gd name="connsiteY6" fmla="*/ 0 h 303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3577" h="3036695">
                <a:moveTo>
                  <a:pt x="0" y="0"/>
                </a:moveTo>
                <a:lnTo>
                  <a:pt x="4903577" y="10510"/>
                </a:lnTo>
                <a:cubicBezTo>
                  <a:pt x="4900821" y="267009"/>
                  <a:pt x="4892767" y="2768601"/>
                  <a:pt x="4890011" y="3025100"/>
                </a:cubicBezTo>
                <a:lnTo>
                  <a:pt x="4277595" y="3036695"/>
                </a:lnTo>
                <a:cubicBezTo>
                  <a:pt x="4277782" y="2805648"/>
                  <a:pt x="4277968" y="2574600"/>
                  <a:pt x="4278155" y="2343553"/>
                </a:cubicBezTo>
                <a:lnTo>
                  <a:pt x="0" y="2343554"/>
                </a:lnTo>
                <a:lnTo>
                  <a:pt x="0" y="0"/>
                </a:lnTo>
                <a:close/>
              </a:path>
            </a:pathLst>
          </a:custGeom>
          <a:solidFill>
            <a:srgbClr val="E1E5EA"/>
          </a:solidFill>
        </p:spPr>
        <p:txBody>
          <a:bodyPr anchor="t"/>
          <a:lstStyle>
            <a:lvl1pPr marL="0" indent="0" algn="l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aa-ET" dirty="0"/>
              <a:t>Choose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694203-C085-8248-99AE-82E739324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3313" y="3605033"/>
            <a:ext cx="443521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D3353F0-690B-E942-A7A4-E533504DF1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3313" y="4314262"/>
            <a:ext cx="4435218" cy="218478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657737D-F015-CB41-A2DC-45E2C68A3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B7B6367-8A58-E94C-A551-20BF4CCAB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50481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pos="3364">
          <p15:clr>
            <a:srgbClr val="FBAE40"/>
          </p15:clr>
        </p15:guide>
        <p15:guide id="6" pos="3749">
          <p15:clr>
            <a:srgbClr val="FBAE40"/>
          </p15:clr>
        </p15:guide>
        <p15:guide id="7" orient="horz" pos="259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8" y="2321766"/>
            <a:ext cx="11160125" cy="3447209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031052"/>
            <a:ext cx="5024438" cy="698500"/>
          </a:xfrm>
        </p:spPr>
        <p:txBody>
          <a:bodyPr/>
          <a:lstStyle>
            <a:lvl1pPr marL="0" indent="0">
              <a:buFontTx/>
              <a:buNone/>
              <a:defRPr b="1" i="0">
                <a:solidFill>
                  <a:srgbClr val="E1E5E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Place here your image title 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82E8E6-AEEB-FE44-9904-C6E3E7B3D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755649"/>
            <a:ext cx="5040313" cy="145218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9F1B3-37EE-E548-B284-431ED768190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2200" y="1760629"/>
            <a:ext cx="4550317" cy="3447209"/>
          </a:xfrm>
          <a:solidFill>
            <a:srgbClr val="E1E5EA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nl-BE" dirty="0"/>
              <a:t>Choose picture</a:t>
            </a:r>
            <a:endParaRPr lang="aa-E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641585"/>
            <a:ext cx="300355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C4CCD6"/>
                </a:solidFill>
              </a:defRPr>
            </a:lvl1pPr>
          </a:lstStyle>
          <a:p>
            <a:pPr lvl="0"/>
            <a:r>
              <a:rPr lang="en-GB" dirty="0"/>
              <a:t>INSIGHT</a:t>
            </a:r>
            <a:endParaRPr lang="aa-ET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251F8B-F318-5F44-B782-0A1B78572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648030-9CF7-004F-82B0-682CBA02C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0855822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8D8AE4-C68B-F147-A1AE-DC7E19D6F874}"/>
              </a:ext>
            </a:extLst>
          </p:cNvPr>
          <p:cNvSpPr/>
          <p:nvPr userDrawn="1"/>
        </p:nvSpPr>
        <p:spPr>
          <a:xfrm>
            <a:off x="515939" y="1705395"/>
            <a:ext cx="5580062" cy="3447209"/>
          </a:xfrm>
          <a:prstGeom prst="rect">
            <a:avLst/>
          </a:prstGeom>
          <a:solidFill>
            <a:srgbClr val="E1E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>
              <a:solidFill>
                <a:srgbClr val="001D39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49EE72-3168-6F4A-B685-4378A217B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4284" y="2636912"/>
            <a:ext cx="10044113" cy="11234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 b="1" i="0">
                <a:solidFill>
                  <a:srgbClr val="327BB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2pPr>
            <a:lvl3pPr marL="9144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3pPr>
            <a:lvl4pPr marL="13716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4pPr>
            <a:lvl5pPr marL="1828800" indent="0">
              <a:buFontTx/>
              <a:buNone/>
              <a:defRPr b="0" i="0">
                <a:solidFill>
                  <a:srgbClr val="001D39"/>
                </a:solidFill>
                <a:latin typeface="Orpheus Pro Medium" panose="02000000000000000000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AFD8ED"/>
              </a:buClr>
              <a:buSzTx/>
              <a:buFontTx/>
              <a:buNone/>
              <a:tabLst/>
              <a:defRPr/>
            </a:pPr>
            <a:r>
              <a:rPr lang="en-GB" dirty="0"/>
              <a:t>Quote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96993-E15E-4940-A9BC-7ED7BAAD10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1504" y="3979918"/>
            <a:ext cx="4354100" cy="35854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en-US" dirty="0">
                <a:effectLst/>
              </a:rPr>
              <a:t>NATO SECRETARY GENERAL JENS STOLTENBERG</a:t>
            </a:r>
            <a:endParaRPr lang="aa-ET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461205-76E3-1645-BAEA-9824F907EE9C}"/>
              </a:ext>
            </a:extLst>
          </p:cNvPr>
          <p:cNvSpPr/>
          <p:nvPr userDrawn="1"/>
        </p:nvSpPr>
        <p:spPr>
          <a:xfrm>
            <a:off x="1236216" y="4161488"/>
            <a:ext cx="323280" cy="45719"/>
          </a:xfrm>
          <a:prstGeom prst="rect">
            <a:avLst/>
          </a:prstGeom>
          <a:solidFill>
            <a:srgbClr val="327B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89623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B4FD6F2-1834-E84C-AE9F-F790780A9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>
              <a:solidFill>
                <a:srgbClr val="327BB8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2259B1D-626B-0445-B9CA-501D4CE9A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F87250E-4397-1D43-9DEF-7A2143B0A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400" y="1936345"/>
            <a:ext cx="457649" cy="40679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2219949-D07D-2E48-A414-A18D53FE4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6161" y="4578999"/>
            <a:ext cx="457649" cy="4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0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7015">
          <p15:clr>
            <a:srgbClr val="FBAE40"/>
          </p15:clr>
        </p15:guide>
        <p15:guide id="3" orient="horz" pos="686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C7540FA-DACD-CE4A-ACC0-6B27872EF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2996952"/>
            <a:ext cx="9024318" cy="1325563"/>
          </a:xfrm>
        </p:spPr>
        <p:txBody>
          <a:bodyPr/>
          <a:lstStyle>
            <a:lvl1pPr>
              <a:defRPr>
                <a:solidFill>
                  <a:srgbClr val="E1E5EA"/>
                </a:solidFill>
              </a:defRPr>
            </a:lvl1pPr>
          </a:lstStyle>
          <a:p>
            <a:r>
              <a:rPr lang="en-GB" dirty="0"/>
              <a:t>Contact us</a:t>
            </a:r>
            <a:endParaRPr lang="aa-E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0C143-DA3B-4448-9677-16B52934BB82}"/>
              </a:ext>
            </a:extLst>
          </p:cNvPr>
          <p:cNvSpPr/>
          <p:nvPr userDrawn="1"/>
        </p:nvSpPr>
        <p:spPr>
          <a:xfrm>
            <a:off x="1319684" y="4350170"/>
            <a:ext cx="64666" cy="769003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10BFC-7967-9A42-8BDB-BFB3BEAC4429}"/>
              </a:ext>
            </a:extLst>
          </p:cNvPr>
          <p:cNvSpPr txBox="1"/>
          <p:nvPr userDrawn="1"/>
        </p:nvSpPr>
        <p:spPr>
          <a:xfrm>
            <a:off x="3160207" y="52904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aa-ET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61FBFD3-0C7E-6944-839E-23CE2A39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1088" y="4337729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/>
              <a:t>John.doe@nato.int</a:t>
            </a:r>
            <a:endParaRPr lang="aa-ET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8D2D7B9-9719-5948-A695-3E51EFFC12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1088" y="4714542"/>
            <a:ext cx="3887787" cy="3429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+32 (0)475 12 34 56</a:t>
            </a:r>
            <a:endParaRPr lang="aa-ET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B634A37-9158-B44C-BD04-1C623BBE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696" y="63087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5CCA6E-E857-D343-9DF5-20B5F4BA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E1E5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FB8BF25-CCAE-7542-AC64-559F2A7B9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80346" y="4329031"/>
            <a:ext cx="781050" cy="38551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C7BFCDB-4508-B448-A3F8-E4129CF2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0346" y="4704169"/>
            <a:ext cx="781050" cy="38551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1E5EA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27292659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4C19-CBE9-374A-B18E-841555DEF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192753" cy="330575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1A815-0D87-754E-B4CF-9C7CD2796D65}"/>
              </a:ext>
            </a:extLst>
          </p:cNvPr>
          <p:cNvSpPr/>
          <p:nvPr userDrawn="1"/>
        </p:nvSpPr>
        <p:spPr>
          <a:xfrm>
            <a:off x="1486563" y="5551437"/>
            <a:ext cx="58419" cy="469851"/>
          </a:xfrm>
          <a:prstGeom prst="rect">
            <a:avLst/>
          </a:prstGeom>
          <a:solidFill>
            <a:srgbClr val="C4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5CB0752-21B1-A34E-B93A-0196D833F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6988" y="5578894"/>
            <a:ext cx="4981012" cy="4127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 dirty="0"/>
              <a:t>Add Division/Unit/… and change label in front</a:t>
            </a:r>
            <a:endParaRPr lang="aa-ET" dirty="0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90E08BF-0A63-C042-B2C9-0A31520903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5938" y="5582045"/>
            <a:ext cx="781050" cy="4127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327BB8"/>
                </a:solidFill>
              </a:defRPr>
            </a:lvl1pPr>
          </a:lstStyle>
          <a:p>
            <a:pPr lvl="0"/>
            <a:r>
              <a:rPr lang="aa-ET" dirty="0"/>
              <a:t>LABEL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E9DA405-B2C8-9248-9FD6-56437D2FB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26440" y="0"/>
            <a:ext cx="8465560" cy="4306523"/>
          </a:xfrm>
          <a:custGeom>
            <a:avLst/>
            <a:gdLst>
              <a:gd name="connsiteX0" fmla="*/ 0 w 4787900"/>
              <a:gd name="connsiteY0" fmla="*/ 0 h 3009900"/>
              <a:gd name="connsiteX1" fmla="*/ 4286240 w 4787900"/>
              <a:gd name="connsiteY1" fmla="*/ 0 h 3009900"/>
              <a:gd name="connsiteX2" fmla="*/ 4787900 w 4787900"/>
              <a:gd name="connsiteY2" fmla="*/ 501660 h 3009900"/>
              <a:gd name="connsiteX3" fmla="*/ 4787900 w 4787900"/>
              <a:gd name="connsiteY3" fmla="*/ 3009900 h 3009900"/>
              <a:gd name="connsiteX4" fmla="*/ 0 w 4787900"/>
              <a:gd name="connsiteY4" fmla="*/ 3009900 h 3009900"/>
              <a:gd name="connsiteX5" fmla="*/ 0 w 4787900"/>
              <a:gd name="connsiteY5" fmla="*/ 0 h 3009900"/>
              <a:gd name="connsiteX0" fmla="*/ 0 w 7039394"/>
              <a:gd name="connsiteY0" fmla="*/ 0 h 4614413"/>
              <a:gd name="connsiteX1" fmla="*/ 4286240 w 7039394"/>
              <a:gd name="connsiteY1" fmla="*/ 0 h 4614413"/>
              <a:gd name="connsiteX2" fmla="*/ 4787900 w 7039394"/>
              <a:gd name="connsiteY2" fmla="*/ 501660 h 4614413"/>
              <a:gd name="connsiteX3" fmla="*/ 7039394 w 7039394"/>
              <a:gd name="connsiteY3" fmla="*/ 4614413 h 4614413"/>
              <a:gd name="connsiteX4" fmla="*/ 0 w 7039394"/>
              <a:gd name="connsiteY4" fmla="*/ 3009900 h 4614413"/>
              <a:gd name="connsiteX5" fmla="*/ 0 w 7039394"/>
              <a:gd name="connsiteY5" fmla="*/ 0 h 4614413"/>
              <a:gd name="connsiteX0" fmla="*/ 2113472 w 9152866"/>
              <a:gd name="connsiteY0" fmla="*/ 0 h 4614413"/>
              <a:gd name="connsiteX1" fmla="*/ 6399712 w 9152866"/>
              <a:gd name="connsiteY1" fmla="*/ 0 h 4614413"/>
              <a:gd name="connsiteX2" fmla="*/ 6901372 w 9152866"/>
              <a:gd name="connsiteY2" fmla="*/ 501660 h 4614413"/>
              <a:gd name="connsiteX3" fmla="*/ 9152866 w 9152866"/>
              <a:gd name="connsiteY3" fmla="*/ 4614413 h 4614413"/>
              <a:gd name="connsiteX4" fmla="*/ 0 w 9152866"/>
              <a:gd name="connsiteY4" fmla="*/ 1741817 h 4614413"/>
              <a:gd name="connsiteX5" fmla="*/ 2113472 w 9152866"/>
              <a:gd name="connsiteY5" fmla="*/ 0 h 4614413"/>
              <a:gd name="connsiteX0" fmla="*/ 0 w 9894738"/>
              <a:gd name="connsiteY0" fmla="*/ 0 h 5270021"/>
              <a:gd name="connsiteX1" fmla="*/ 7141584 w 9894738"/>
              <a:gd name="connsiteY1" fmla="*/ 655608 h 5270021"/>
              <a:gd name="connsiteX2" fmla="*/ 7643244 w 9894738"/>
              <a:gd name="connsiteY2" fmla="*/ 1157268 h 5270021"/>
              <a:gd name="connsiteX3" fmla="*/ 9894738 w 9894738"/>
              <a:gd name="connsiteY3" fmla="*/ 5270021 h 5270021"/>
              <a:gd name="connsiteX4" fmla="*/ 741872 w 9894738"/>
              <a:gd name="connsiteY4" fmla="*/ 2397425 h 5270021"/>
              <a:gd name="connsiteX5" fmla="*/ 0 w 9894738"/>
              <a:gd name="connsiteY5" fmla="*/ 0 h 5270021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7643244 w 9894738"/>
              <a:gd name="connsiteY2" fmla="*/ 1165894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0 w 9894738"/>
              <a:gd name="connsiteY5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741872 w 9894738"/>
              <a:gd name="connsiteY4" fmla="*/ 2406051 h 5278647"/>
              <a:gd name="connsiteX5" fmla="*/ 94848 w 9894738"/>
              <a:gd name="connsiteY5" fmla="*/ 417461 h 5278647"/>
              <a:gd name="connsiteX6" fmla="*/ 0 w 9894738"/>
              <a:gd name="connsiteY6" fmla="*/ 8626 h 5278647"/>
              <a:gd name="connsiteX0" fmla="*/ 0 w 9894738"/>
              <a:gd name="connsiteY0" fmla="*/ 8626 h 5278647"/>
              <a:gd name="connsiteX1" fmla="*/ 9876158 w 9894738"/>
              <a:gd name="connsiteY1" fmla="*/ 0 h 5278647"/>
              <a:gd name="connsiteX2" fmla="*/ 9886112 w 9894738"/>
              <a:gd name="connsiteY2" fmla="*/ 2313207 h 5278647"/>
              <a:gd name="connsiteX3" fmla="*/ 9894738 w 9894738"/>
              <a:gd name="connsiteY3" fmla="*/ 5278647 h 5278647"/>
              <a:gd name="connsiteX4" fmla="*/ 9224100 w 9894738"/>
              <a:gd name="connsiteY4" fmla="*/ 5063203 h 5278647"/>
              <a:gd name="connsiteX5" fmla="*/ 741872 w 9894738"/>
              <a:gd name="connsiteY5" fmla="*/ 2406051 h 5278647"/>
              <a:gd name="connsiteX6" fmla="*/ 94848 w 9894738"/>
              <a:gd name="connsiteY6" fmla="*/ 417461 h 5278647"/>
              <a:gd name="connsiteX7" fmla="*/ 0 w 9894738"/>
              <a:gd name="connsiteY7" fmla="*/ 8626 h 5278647"/>
              <a:gd name="connsiteX0" fmla="*/ 0 w 10091694"/>
              <a:gd name="connsiteY0" fmla="*/ 8626 h 5063203"/>
              <a:gd name="connsiteX1" fmla="*/ 9876158 w 10091694"/>
              <a:gd name="connsiteY1" fmla="*/ 0 h 5063203"/>
              <a:gd name="connsiteX2" fmla="*/ 9886112 w 10091694"/>
              <a:gd name="connsiteY2" fmla="*/ 2313207 h 5063203"/>
              <a:gd name="connsiteX3" fmla="*/ 9224100 w 10091694"/>
              <a:gd name="connsiteY3" fmla="*/ 5063203 h 5063203"/>
              <a:gd name="connsiteX4" fmla="*/ 741872 w 10091694"/>
              <a:gd name="connsiteY4" fmla="*/ 2406051 h 5063203"/>
              <a:gd name="connsiteX5" fmla="*/ 94848 w 10091694"/>
              <a:gd name="connsiteY5" fmla="*/ 417461 h 5063203"/>
              <a:gd name="connsiteX6" fmla="*/ 0 w 10091694"/>
              <a:gd name="connsiteY6" fmla="*/ 8626 h 5063203"/>
              <a:gd name="connsiteX0" fmla="*/ 0 w 10091694"/>
              <a:gd name="connsiteY0" fmla="*/ 0 h 5054577"/>
              <a:gd name="connsiteX1" fmla="*/ 9227229 w 10091694"/>
              <a:gd name="connsiteY1" fmla="*/ 419077 h 5054577"/>
              <a:gd name="connsiteX2" fmla="*/ 9886112 w 10091694"/>
              <a:gd name="connsiteY2" fmla="*/ 2304581 h 5054577"/>
              <a:gd name="connsiteX3" fmla="*/ 9224100 w 10091694"/>
              <a:gd name="connsiteY3" fmla="*/ 5054577 h 5054577"/>
              <a:gd name="connsiteX4" fmla="*/ 741872 w 10091694"/>
              <a:gd name="connsiteY4" fmla="*/ 2397425 h 5054577"/>
              <a:gd name="connsiteX5" fmla="*/ 94848 w 10091694"/>
              <a:gd name="connsiteY5" fmla="*/ 408835 h 5054577"/>
              <a:gd name="connsiteX6" fmla="*/ 0 w 10091694"/>
              <a:gd name="connsiteY6" fmla="*/ 0 h 5054577"/>
              <a:gd name="connsiteX0" fmla="*/ 0 w 9227229"/>
              <a:gd name="connsiteY0" fmla="*/ 0 h 5054577"/>
              <a:gd name="connsiteX1" fmla="*/ 9227229 w 9227229"/>
              <a:gd name="connsiteY1" fmla="*/ 419077 h 5054577"/>
              <a:gd name="connsiteX2" fmla="*/ 9224100 w 9227229"/>
              <a:gd name="connsiteY2" fmla="*/ 5054577 h 5054577"/>
              <a:gd name="connsiteX3" fmla="*/ 741872 w 9227229"/>
              <a:gd name="connsiteY3" fmla="*/ 2397425 h 5054577"/>
              <a:gd name="connsiteX4" fmla="*/ 94848 w 9227229"/>
              <a:gd name="connsiteY4" fmla="*/ 408835 h 5054577"/>
              <a:gd name="connsiteX5" fmla="*/ 0 w 9227229"/>
              <a:gd name="connsiteY5" fmla="*/ 0 h 5054577"/>
              <a:gd name="connsiteX0" fmla="*/ 0 w 9132381"/>
              <a:gd name="connsiteY0" fmla="*/ 0 h 4645742"/>
              <a:gd name="connsiteX1" fmla="*/ 9132381 w 9132381"/>
              <a:gd name="connsiteY1" fmla="*/ 10242 h 4645742"/>
              <a:gd name="connsiteX2" fmla="*/ 9129252 w 9132381"/>
              <a:gd name="connsiteY2" fmla="*/ 4645742 h 4645742"/>
              <a:gd name="connsiteX3" fmla="*/ 647024 w 9132381"/>
              <a:gd name="connsiteY3" fmla="*/ 1988590 h 4645742"/>
              <a:gd name="connsiteX4" fmla="*/ 0 w 9132381"/>
              <a:gd name="connsiteY4" fmla="*/ 0 h 464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381" h="4645742">
                <a:moveTo>
                  <a:pt x="0" y="0"/>
                </a:moveTo>
                <a:lnTo>
                  <a:pt x="9132381" y="10242"/>
                </a:lnTo>
                <a:lnTo>
                  <a:pt x="9129252" y="4645742"/>
                </a:lnTo>
                <a:lnTo>
                  <a:pt x="647024" y="1988590"/>
                </a:lnTo>
                <a:lnTo>
                  <a:pt x="0" y="0"/>
                </a:lnTo>
                <a:close/>
              </a:path>
            </a:pathLst>
          </a:custGeom>
          <a:solidFill>
            <a:srgbClr val="E1E5EA">
              <a:alpha val="10196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610055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55">
          <p15:clr>
            <a:srgbClr val="FBAE40"/>
          </p15:clr>
        </p15:guide>
        <p15:guide id="2" pos="325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pos="665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9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D0786-AD54-6A4B-8BA6-F028206B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3173412"/>
            <a:ext cx="5157787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41607-8469-3646-8B93-EA9401D701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5938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1697A-3AFB-364E-8BF8-A7DD7A410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8350" y="3173412"/>
            <a:ext cx="5183188" cy="2955926"/>
          </a:xfrm>
        </p:spPr>
        <p:txBody>
          <a:bodyPr/>
          <a:lstStyle>
            <a:lvl5pPr>
              <a:buClr>
                <a:srgbClr val="5FAF4B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BD1BB-4F76-EA48-8500-4B586D72D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4B3D56-08AA-4A47-9152-DA7E97C05A2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848350" y="2438256"/>
            <a:ext cx="5157787" cy="73515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27B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70AD413-BADD-CC44-B7AA-EA88967685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8696" y="6308725"/>
            <a:ext cx="41148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F3BEDC5-2F3C-A544-87B2-874948386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80297" y="6308725"/>
            <a:ext cx="2743200" cy="365125"/>
          </a:xfrm>
        </p:spPr>
        <p:txBody>
          <a:bodyPr/>
          <a:lstStyle>
            <a:lvl1pPr>
              <a:defRPr>
                <a:solidFill>
                  <a:srgbClr val="327BB8"/>
                </a:solidFill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22031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12933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 userDrawn="1"/>
        </p:nvSpPr>
        <p:spPr>
          <a:xfrm>
            <a:off x="1328602" y="225696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rgbClr val="545454"/>
                </a:solidFill>
              </a:rPr>
              <a:t>ALLIED COMMAND TRANSFORMATION</a:t>
            </a:r>
          </a:p>
        </p:txBody>
      </p:sp>
      <p:pic>
        <p:nvPicPr>
          <p:cNvPr id="10" name="Picture 2" descr="ACT LOGO Updated 12-3-01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5" y="37361"/>
            <a:ext cx="1295207" cy="9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45" y="677312"/>
            <a:ext cx="965956" cy="268875"/>
          </a:xfrm>
          <a:prstGeom prst="rect">
            <a:avLst/>
          </a:prstGeom>
          <a:solidFill>
            <a:srgbClr val="E5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0" y="697486"/>
            <a:ext cx="853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CAPDEV / OA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2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68" r:id="rId4"/>
    <p:sldLayoutId id="2147483651" r:id="rId5"/>
    <p:sldLayoutId id="2147483678" r:id="rId6"/>
    <p:sldLayoutId id="2147483650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73" r:id="rId14"/>
    <p:sldLayoutId id="2147483674" r:id="rId15"/>
    <p:sldLayoutId id="2147483676" r:id="rId16"/>
    <p:sldLayoutId id="2147483656" r:id="rId17"/>
    <p:sldLayoutId id="2147483657" r:id="rId18"/>
    <p:sldLayoutId id="2147483658" r:id="rId19"/>
    <p:sldLayoutId id="2147483675" r:id="rId20"/>
    <p:sldLayoutId id="2147483660" r:id="rId21"/>
    <p:sldLayoutId id="2147483666" r:id="rId22"/>
    <p:sldLayoutId id="2147483669" r:id="rId23"/>
    <p:sldLayoutId id="2147483670" r:id="rId24"/>
    <p:sldLayoutId id="2147483661" r:id="rId25"/>
    <p:sldLayoutId id="2147483665" r:id="rId26"/>
    <p:sldLayoutId id="2147483659" r:id="rId27"/>
    <p:sldLayoutId id="214748367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27BB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C4CCD6"/>
        </a:buClr>
        <a:buFont typeface="Wingdings" pitchFamily="2" charset="2"/>
        <a:buChar char="§"/>
        <a:defRPr sz="24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20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18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16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  <p15:guide id="9" pos="61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12933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NATO UNCLASSIFIED RELEASABLE TO FINLAND &amp; SWEDEN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 userDrawn="1"/>
        </p:nvSpPr>
        <p:spPr>
          <a:xfrm>
            <a:off x="1328602" y="225696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rgbClr val="545454"/>
                </a:solidFill>
              </a:rPr>
              <a:t>ALLIED COMMAND TRANSFORMATION</a:t>
            </a:r>
          </a:p>
        </p:txBody>
      </p:sp>
      <p:pic>
        <p:nvPicPr>
          <p:cNvPr id="10" name="Picture 2" descr="ACT LOGO Updated 12-3-0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5" y="37361"/>
            <a:ext cx="1295207" cy="9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45" y="677312"/>
            <a:ext cx="965956" cy="268875"/>
          </a:xfrm>
          <a:prstGeom prst="rect">
            <a:avLst/>
          </a:prstGeom>
          <a:solidFill>
            <a:srgbClr val="E5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0" y="697486"/>
            <a:ext cx="8531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CAPDEV / OA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27BB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C4CCD6"/>
        </a:buClr>
        <a:buFont typeface="Wingdings" pitchFamily="2" charset="2"/>
        <a:buChar char="§"/>
        <a:defRPr sz="24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20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18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16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119">
          <p15:clr>
            <a:srgbClr val="F26B43"/>
          </p15:clr>
        </p15:guide>
        <p15:guide id="9" pos="6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C04C9-B501-5D48-A805-4935DC0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126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a-E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BC9A9-7B8B-8241-9B15-3E47EEDD0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438256"/>
            <a:ext cx="10515600" cy="36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C20A6-FE70-C243-AE15-9AFDDCD85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8" y="612933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aa-ET"/>
              <a:t>NATO UNCLASSIFIED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C6B1-4B05-8D4F-B57F-AF4A120D8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fld id="{9E9C1426-0F0D-BC4F-BF6C-4B07893ACD48}" type="datetimeFigureOut">
              <a:rPr lang="aa-ET" smtClean="0"/>
              <a:pPr/>
              <a:t>07/14/2023</a:t>
            </a:fld>
            <a:r>
              <a:rPr lang="aa-ET"/>
              <a:t>  |  </a:t>
            </a:r>
            <a:r>
              <a:rPr lang="en-GB"/>
              <a:t>P</a:t>
            </a:r>
            <a:r>
              <a:rPr lang="aa-ET"/>
              <a:t>AGE </a:t>
            </a:r>
            <a:fld id="{3C66DE6B-CC4B-F74A-99D4-2DC8DD154D90}" type="slidenum">
              <a:rPr lang="aa-ET" smtClean="0"/>
              <a:pPr/>
              <a:t>‹#›</a:t>
            </a:fld>
            <a:endParaRPr lang="aa-E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B6A470-1EA8-F746-9468-B69996E0DEAA}"/>
              </a:ext>
            </a:extLst>
          </p:cNvPr>
          <p:cNvSpPr txBox="1">
            <a:spLocks/>
          </p:cNvSpPr>
          <p:nvPr userDrawn="1"/>
        </p:nvSpPr>
        <p:spPr>
          <a:xfrm>
            <a:off x="1328602" y="225696"/>
            <a:ext cx="540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5FAF4B"/>
              </a:buClr>
              <a:buFont typeface="Wingdings" pitchFamily="2" charset="2"/>
              <a:buNone/>
              <a:defRPr sz="1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000" kern="1200">
                <a:solidFill>
                  <a:srgbClr val="383838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rgbClr val="545454"/>
                </a:solidFill>
              </a:rPr>
              <a:t>ALLIED COMMAND TRANSFORMATION</a:t>
            </a:r>
          </a:p>
        </p:txBody>
      </p:sp>
      <p:pic>
        <p:nvPicPr>
          <p:cNvPr id="10" name="Picture 2" descr="ACT LOGO Updated 12-3-01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5" y="37361"/>
            <a:ext cx="1295207" cy="9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45" y="677312"/>
            <a:ext cx="965956" cy="268875"/>
          </a:xfrm>
          <a:prstGeom prst="rect">
            <a:avLst/>
          </a:prstGeom>
          <a:solidFill>
            <a:srgbClr val="E5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0" y="697486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SPP / CNDV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7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27BB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rgbClr val="C4CCD6"/>
        </a:buClr>
        <a:buFont typeface="Wingdings" pitchFamily="2" charset="2"/>
        <a:buChar char="§"/>
        <a:defRPr sz="24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20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18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C4CCD6"/>
        </a:buClr>
        <a:buFont typeface="Wingdings" pitchFamily="2" charset="2"/>
        <a:buChar char="§"/>
        <a:defRPr sz="1600" kern="1200">
          <a:solidFill>
            <a:srgbClr val="485045"/>
          </a:solidFill>
          <a:latin typeface="Arial" panose="020B0604020202020204" pitchFamily="34" charset="0"/>
          <a:ea typeface="Noto Sans" panose="020B050204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rgbClr val="AFD8ED"/>
        </a:buClr>
        <a:buFont typeface="Arial" panose="020B0604020202020204" pitchFamily="34" charset="0"/>
        <a:buChar char="•"/>
        <a:defRPr sz="1800" kern="1200">
          <a:solidFill>
            <a:srgbClr val="383838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119">
          <p15:clr>
            <a:srgbClr val="F26B43"/>
          </p15:clr>
        </p15:guide>
        <p15:guide id="9" pos="6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pability_Maturity_Model_Integr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ppm.express/blog/introduction-to-portfolio-management-a-ppm-maturity-model/" TargetMode="External"/><Relationship Id="rId5" Type="http://schemas.openxmlformats.org/officeDocument/2006/relationships/hyperlink" Target="https://www.gartner.com/en/documents/3785265" TargetMode="External"/><Relationship Id="rId4" Type="http://schemas.openxmlformats.org/officeDocument/2006/relationships/hyperlink" Target="https://www.pmi.org/learning/library/project-portfolio-management-maturity-model-612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sto.nato.int/index.php/upcoming-events/event-list/event/18-ws/492-sas-178-rws-defence-investment-portfolio-decision-making-and-analysis-suppor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i.org/disciplined-agile/process/dae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www.pmi.org/disciplined-agile/process/portfolio-management/portfolio-management-workflow-externa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png"/><Relationship Id="rId4" Type="http://schemas.openxmlformats.org/officeDocument/2006/relationships/hyperlink" Target="https://www.acuityppm.com/ppm-maturity-assessme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86587" y="4267200"/>
            <a:ext cx="6214413" cy="709373"/>
          </a:xfrm>
        </p:spPr>
        <p:txBody>
          <a:bodyPr/>
          <a:lstStyle/>
          <a:p>
            <a:r>
              <a:rPr lang="en-US" dirty="0" smtClean="0"/>
              <a:t>Analysis and Planning of NATO’s Acquisition Portfolio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2788" y="4868015"/>
            <a:ext cx="4042800" cy="82181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Nick Rose</a:t>
            </a:r>
          </a:p>
          <a:p>
            <a:r>
              <a:rPr lang="en-US" b="1" dirty="0" smtClean="0"/>
              <a:t>HQ SACT CAPDEV / OA Branch</a:t>
            </a:r>
            <a:endParaRPr lang="en-GB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0120" y="1923442"/>
            <a:ext cx="738808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Eating the Elephant</a:t>
            </a:r>
            <a:endParaRPr lang="en-GB" sz="4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D2736E-7EFA-44FE-AD25-39EC559FAA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85" b="16085"/>
          <a:stretch>
            <a:fillRect/>
          </a:stretch>
        </p:blipFill>
        <p:spPr>
          <a:xfrm>
            <a:off x="3726440" y="0"/>
            <a:ext cx="8465560" cy="4306523"/>
          </a:xfrm>
        </p:spPr>
      </p:pic>
    </p:spTree>
    <p:extLst>
      <p:ext uri="{BB962C8B-B14F-4D97-AF65-F5344CB8AC3E}">
        <p14:creationId xmlns:p14="http://schemas.microsoft.com/office/powerpoint/2010/main" val="15757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9296400" cy="99060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Cohering the Common Funded Portfolio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10</a:t>
            </a:fld>
            <a:endParaRPr lang="aa-ET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04801" y="1447800"/>
            <a:ext cx="7086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Analytical Problem</a:t>
            </a:r>
          </a:p>
          <a:p>
            <a:r>
              <a:rPr lang="en-US" dirty="0" smtClean="0"/>
              <a:t>We can’t even see all the activities!</a:t>
            </a:r>
          </a:p>
          <a:p>
            <a:r>
              <a:rPr lang="en-US" dirty="0" smtClean="0"/>
              <a:t>“Strategy” is loosely defined</a:t>
            </a:r>
          </a:p>
          <a:p>
            <a:r>
              <a:rPr lang="en-US" dirty="0" smtClean="0"/>
              <a:t>Collected data is variable quality and not always trustworthy</a:t>
            </a:r>
          </a:p>
          <a:p>
            <a:endParaRPr lang="en-US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9333723" y="2384685"/>
            <a:ext cx="2705878" cy="156547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Allied Command Transformation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&gt;50</a:t>
            </a:r>
            <a:r>
              <a:rPr lang="en-US" dirty="0" smtClean="0"/>
              <a:t> capability acquisition </a:t>
            </a:r>
            <a:r>
              <a:rPr lang="en-US" dirty="0" err="1" smtClean="0"/>
              <a:t>programmes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623794" y="982133"/>
            <a:ext cx="4415806" cy="7045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Allied Command Operations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Hundreds </a:t>
            </a:r>
            <a:r>
              <a:rPr lang="en-US" dirty="0"/>
              <a:t>of urge</a:t>
            </a:r>
            <a:r>
              <a:rPr lang="en-US" dirty="0" smtClean="0"/>
              <a:t>nt requirements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620000" y="2381931"/>
            <a:ext cx="1713722" cy="15682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Other Orgs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Tens </a:t>
            </a:r>
            <a:r>
              <a:rPr lang="en-US" dirty="0"/>
              <a:t>of sp</a:t>
            </a:r>
            <a:r>
              <a:rPr lang="en-US" dirty="0" smtClean="0"/>
              <a:t>ecial urgent requirements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7620000" y="3950156"/>
            <a:ext cx="4419600" cy="7779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Individual Nations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Hundreds </a:t>
            </a:r>
            <a:r>
              <a:rPr lang="en-US" dirty="0"/>
              <a:t>of infr</a:t>
            </a:r>
            <a:r>
              <a:rPr lang="en-US" dirty="0" smtClean="0"/>
              <a:t>astructure “minor works”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10329672" y="4728143"/>
            <a:ext cx="1709928" cy="15682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31 Individual Nations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00" y="4728143"/>
            <a:ext cx="2709672" cy="15682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NATO Delivery Agencies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0" y="1677733"/>
            <a:ext cx="4419600" cy="70226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NATO HQ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&gt;50</a:t>
            </a:r>
            <a:r>
              <a:rPr lang="en-US" dirty="0" smtClean="0"/>
              <a:t> capability acquisition </a:t>
            </a:r>
            <a:r>
              <a:rPr lang="en-US" dirty="0" err="1" smtClean="0"/>
              <a:t>programmes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7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Typical </a:t>
            </a:r>
            <a:r>
              <a:rPr lang="en-US" dirty="0" err="1" smtClean="0"/>
              <a:t>PfM</a:t>
            </a:r>
            <a:r>
              <a:rPr lang="en-US" dirty="0" smtClean="0"/>
              <a:t> Maturity Model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11</a:t>
            </a:fld>
            <a:endParaRPr lang="aa-ET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81000" y="6350723"/>
            <a:ext cx="4191000" cy="328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 smtClean="0"/>
              <a:t>Based mostly on the </a:t>
            </a:r>
            <a:r>
              <a:rPr lang="en-US" sz="900" dirty="0" smtClean="0">
                <a:hlinkClick r:id="rId3"/>
              </a:rPr>
              <a:t>CMMI</a:t>
            </a:r>
            <a:r>
              <a:rPr lang="en-US" sz="900" dirty="0" smtClean="0"/>
              <a:t>, </a:t>
            </a:r>
            <a:r>
              <a:rPr lang="en-US" sz="900" dirty="0" smtClean="0">
                <a:hlinkClick r:id="rId4"/>
              </a:rPr>
              <a:t>Project Management Institute</a:t>
            </a:r>
            <a:r>
              <a:rPr lang="en-US" sz="900" dirty="0" smtClean="0"/>
              <a:t>, </a:t>
            </a:r>
            <a:r>
              <a:rPr lang="en-US" sz="900" dirty="0" smtClean="0">
                <a:hlinkClick r:id="rId5"/>
              </a:rPr>
              <a:t>Gartner</a:t>
            </a:r>
            <a:r>
              <a:rPr lang="en-US" sz="900" dirty="0" smtClean="0"/>
              <a:t>, and </a:t>
            </a:r>
            <a:r>
              <a:rPr lang="en-US" sz="900" dirty="0" smtClean="0">
                <a:hlinkClick r:id="rId6"/>
              </a:rPr>
              <a:t>PPM Express</a:t>
            </a:r>
            <a:endParaRPr lang="en-GB" sz="9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85800" y="1042482"/>
            <a:ext cx="2819399" cy="5259143"/>
            <a:chOff x="685801" y="1219199"/>
            <a:chExt cx="2286000" cy="5486784"/>
          </a:xfrm>
        </p:grpSpPr>
        <p:sp>
          <p:nvSpPr>
            <p:cNvPr id="6" name="Chevron 5"/>
            <p:cNvSpPr/>
            <p:nvPr/>
          </p:nvSpPr>
          <p:spPr>
            <a:xfrm rot="16200000">
              <a:off x="1276026" y="501020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1 - Ad Hoc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Sub-portfolios (sometimes) coordinated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16200000">
              <a:off x="1276026" y="391787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2 - Developing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Full portfolio coordination processes being defined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16200000">
              <a:off x="1276026" y="281813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3 - Fit-for-Purpose Processes</a:t>
              </a:r>
              <a:endParaRPr lang="en-GB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Integrated project delivery &amp; portfolio coordination</a:t>
              </a:r>
            </a:p>
          </p:txBody>
        </p:sp>
        <p:sp>
          <p:nvSpPr>
            <p:cNvPr id="21" name="Chevron 20"/>
            <p:cNvSpPr/>
            <p:nvPr/>
          </p:nvSpPr>
          <p:spPr>
            <a:xfrm rot="16200000">
              <a:off x="1276026" y="172580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4 - Proactively Managed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r>
                <a:rPr lang="en-US" sz="1200" dirty="0" smtClean="0">
                  <a:solidFill>
                    <a:schemeClr val="bg1"/>
                  </a:solidFill>
                </a:rPr>
                <a:t>ortfolio driven by strategy; strategy driven by portfolio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6200000">
              <a:off x="1276026" y="628974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5 - Continuous Improvement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Optimization of R&amp;D and delivery to strategy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505199" y="1211868"/>
            <a:ext cx="8418298" cy="890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3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R&amp;D / innovation initiatives clearly feed project delivery in line with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Increased coherence across the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Whole enterprise ‘DevOps’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05199" y="2263195"/>
            <a:ext cx="8418298" cy="890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3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Strategy is clearly traceable to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Strategy is informed by delivery capacity and shape of current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Outcome: P3M clearly adds value to delivery and to business planning.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05199" y="3309354"/>
            <a:ext cx="8418298" cy="890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3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Scarce resource supply-demand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Increasing focus on skills, experience, data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Roles &amp; responsibilities are clear and valued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05199" y="4364318"/>
            <a:ext cx="8418298" cy="890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3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Focus on process adherence over tailoring suitability to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types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of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PfMO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created</a:t>
            </a:r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05199" y="5418429"/>
            <a:ext cx="8418298" cy="8902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numCol="3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 real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Inconsistent processes and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Mostly focused on firefighting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Treating symptoms, not causes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PfM</a:t>
            </a:r>
            <a:r>
              <a:rPr lang="en-US" dirty="0" smtClean="0"/>
              <a:t> Analysis Maturity Model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12</a:t>
            </a:fld>
            <a:endParaRPr lang="aa-ET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1" y="1242959"/>
            <a:ext cx="1676399" cy="5538841"/>
            <a:chOff x="685801" y="1219199"/>
            <a:chExt cx="2286000" cy="6592334"/>
          </a:xfrm>
        </p:grpSpPr>
        <p:sp>
          <p:nvSpPr>
            <p:cNvPr id="6" name="Chevron 5"/>
            <p:cNvSpPr/>
            <p:nvPr/>
          </p:nvSpPr>
          <p:spPr>
            <a:xfrm rot="16200000">
              <a:off x="1276026" y="501020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1 - Ad Hoc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Sub-portfolios (sometimes) coordinated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16200000">
              <a:off x="1276026" y="391787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2 - Developing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Full portfolio coordination processes being defined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16200000">
              <a:off x="1276026" y="281813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3 - Fit-for-Purpose Processes</a:t>
              </a:r>
              <a:endParaRPr lang="en-GB" sz="105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Integrated project delivery &amp; portfolio coordination</a:t>
              </a:r>
            </a:p>
          </p:txBody>
        </p:sp>
        <p:sp>
          <p:nvSpPr>
            <p:cNvPr id="21" name="Chevron 20"/>
            <p:cNvSpPr/>
            <p:nvPr/>
          </p:nvSpPr>
          <p:spPr>
            <a:xfrm rot="16200000">
              <a:off x="1276026" y="172580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4 - Proactively Managed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P</a:t>
              </a:r>
              <a:r>
                <a:rPr lang="en-US" sz="800" dirty="0" smtClean="0">
                  <a:solidFill>
                    <a:schemeClr val="bg1"/>
                  </a:solidFill>
                </a:rPr>
                <a:t>ortfolio driven by strategy; strategy driven by portfolio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6200000">
              <a:off x="1276026" y="628974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5 - Continuous Improvement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Optimization of R&amp;D and delivery to strategy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 rot="16200000">
              <a:off x="1276027" y="6115759"/>
              <a:ext cx="1105548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0 - None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Projects are managed as completely standalone activities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Column Headings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13</a:t>
            </a:fld>
            <a:endParaRPr lang="aa-ET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876800" y="4365119"/>
            <a:ext cx="7115174" cy="311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00" dirty="0"/>
              <a:t>From NATO STO SAS-134 Improving </a:t>
            </a:r>
            <a:r>
              <a:rPr lang="en-US" sz="900" dirty="0" err="1"/>
              <a:t>Defence</a:t>
            </a:r>
            <a:r>
              <a:rPr lang="en-US" sz="900" dirty="0"/>
              <a:t> Investment Portfolio </a:t>
            </a:r>
            <a:r>
              <a:rPr lang="en-US" sz="900" dirty="0" smtClean="0"/>
              <a:t>Decisions</a:t>
            </a:r>
            <a:r>
              <a:rPr lang="en-US" sz="900" dirty="0"/>
              <a:t>: Insights from the Literature </a:t>
            </a:r>
            <a:r>
              <a:rPr lang="en-US" sz="900" dirty="0" smtClean="0"/>
              <a:t>and </a:t>
            </a:r>
            <a:r>
              <a:rPr lang="en-US" sz="900" dirty="0"/>
              <a:t>National Practice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60166"/>
            <a:ext cx="7115175" cy="33049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81302" y="1060167"/>
            <a:ext cx="4519298" cy="5613683"/>
          </a:xfrm>
        </p:spPr>
        <p:txBody>
          <a:bodyPr>
            <a:normAutofit/>
          </a:bodyPr>
          <a:lstStyle/>
          <a:p>
            <a:r>
              <a:rPr lang="en-US" dirty="0" smtClean="0"/>
              <a:t>Appropriate Frame</a:t>
            </a:r>
          </a:p>
          <a:p>
            <a:r>
              <a:rPr lang="en-US" dirty="0" smtClean="0"/>
              <a:t>Commitment to Implement</a:t>
            </a:r>
          </a:p>
          <a:p>
            <a:r>
              <a:rPr lang="en-US" dirty="0"/>
              <a:t>Creative Decision Alternatives</a:t>
            </a:r>
          </a:p>
          <a:p>
            <a:r>
              <a:rPr lang="en-US" dirty="0" smtClean="0"/>
              <a:t>Sound Reasoning</a:t>
            </a:r>
          </a:p>
          <a:p>
            <a:r>
              <a:rPr lang="en-US" dirty="0" smtClean="0"/>
              <a:t>Preferences and Priorities</a:t>
            </a:r>
          </a:p>
          <a:p>
            <a:r>
              <a:rPr lang="en-US" dirty="0" smtClean="0"/>
              <a:t>Relevant &amp; Reliable </a:t>
            </a:r>
            <a:r>
              <a:rPr lang="en-US" dirty="0" smtClean="0"/>
              <a:t>Information</a:t>
            </a:r>
          </a:p>
          <a:p>
            <a:pPr marL="0" indent="0">
              <a:buNone/>
            </a:pPr>
            <a:r>
              <a:rPr lang="en-US" dirty="0" smtClean="0"/>
              <a:t>… So what?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4674" y="5728252"/>
            <a:ext cx="11717299" cy="863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u="sng" dirty="0">
                <a:solidFill>
                  <a:srgbClr val="FF0000"/>
                </a:solidFill>
              </a:rPr>
              <a:t>W</a:t>
            </a:r>
            <a:r>
              <a:rPr lang="en-US" sz="3200" u="sng" dirty="0" smtClean="0">
                <a:solidFill>
                  <a:srgbClr val="FF0000"/>
                </a:solidFill>
              </a:rPr>
              <a:t>hat should analysts be trying to do?</a:t>
            </a:r>
            <a:endParaRPr lang="en-US" sz="3200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2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PfM</a:t>
            </a:r>
            <a:r>
              <a:rPr lang="en-US" dirty="0" smtClean="0"/>
              <a:t> Analysis Maturity Model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14</a:t>
            </a:fld>
            <a:endParaRPr lang="aa-ET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1" y="1242959"/>
            <a:ext cx="1676399" cy="5538841"/>
            <a:chOff x="685801" y="1219199"/>
            <a:chExt cx="2286000" cy="6592334"/>
          </a:xfrm>
        </p:grpSpPr>
        <p:sp>
          <p:nvSpPr>
            <p:cNvPr id="6" name="Chevron 5"/>
            <p:cNvSpPr/>
            <p:nvPr/>
          </p:nvSpPr>
          <p:spPr>
            <a:xfrm rot="16200000">
              <a:off x="1276026" y="501020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1 - Ad Hoc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Sub-portfolios (sometimes) coordinated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16200000">
              <a:off x="1276026" y="391787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2 - Developing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Full portfolio coordination processes being defined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16200000">
              <a:off x="1276026" y="281813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3 - Fit-for-Purpose Processes</a:t>
              </a:r>
              <a:endParaRPr lang="en-GB" sz="105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Integrated project delivery &amp; portfolio coordination</a:t>
              </a:r>
            </a:p>
          </p:txBody>
        </p:sp>
        <p:sp>
          <p:nvSpPr>
            <p:cNvPr id="21" name="Chevron 20"/>
            <p:cNvSpPr/>
            <p:nvPr/>
          </p:nvSpPr>
          <p:spPr>
            <a:xfrm rot="16200000">
              <a:off x="1276026" y="172580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4 - Proactively Managed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P</a:t>
              </a:r>
              <a:r>
                <a:rPr lang="en-US" sz="800" dirty="0" smtClean="0">
                  <a:solidFill>
                    <a:schemeClr val="bg1"/>
                  </a:solidFill>
                </a:rPr>
                <a:t>ortfolio driven by strategy; strategy driven by portfolio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6200000">
              <a:off x="1276026" y="628974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5 - Continuous Improvement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Optimization of R&amp;D and delivery to strategy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 rot="16200000">
              <a:off x="1276027" y="6115759"/>
              <a:ext cx="1105548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0 - None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Projects are managed as completely standalone activities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28801" y="933710"/>
            <a:ext cx="10173896" cy="418580"/>
            <a:chOff x="1828800" y="933710"/>
            <a:chExt cx="10842564" cy="418580"/>
          </a:xfrm>
        </p:grpSpPr>
        <p:sp>
          <p:nvSpPr>
            <p:cNvPr id="3" name="Rectangle 2"/>
            <p:cNvSpPr/>
            <p:nvPr/>
          </p:nvSpPr>
          <p:spPr>
            <a:xfrm>
              <a:off x="1828800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Appropriate Frame</a:t>
              </a:r>
              <a:endParaRPr lang="en-GB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05553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Commitment to Implement</a:t>
              </a:r>
              <a:endParaRPr lang="en-GB" sz="1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82304" y="933710"/>
              <a:ext cx="1500727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Reliable </a:t>
              </a:r>
              <a:r>
                <a:rPr lang="en-US" sz="1000" dirty="0"/>
                <a:t>&amp; Relevant Information</a:t>
              </a:r>
              <a:endParaRPr lang="en-GB" sz="1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83029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Creative </a:t>
              </a:r>
              <a:r>
                <a:rPr lang="en-US" sz="1000" dirty="0"/>
                <a:t>Decision </a:t>
              </a:r>
              <a:r>
                <a:rPr lang="en-US" sz="1000" dirty="0" smtClean="0"/>
                <a:t>Alternatives</a:t>
              </a:r>
              <a:endParaRPr lang="en-GB" sz="1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9782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Preferences and Priorities</a:t>
              </a:r>
              <a:endParaRPr lang="en-GB" sz="1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36535" y="933710"/>
              <a:ext cx="1179142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Sound Reasoning</a:t>
              </a:r>
              <a:endParaRPr lang="en-GB" sz="1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16188" y="933710"/>
              <a:ext cx="1951548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Example Analyses</a:t>
              </a:r>
              <a:endParaRPr lang="en-GB" sz="1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167736" y="933710"/>
              <a:ext cx="1503628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Analytical Team Should Work On</a:t>
              </a:r>
              <a:endParaRPr lang="en-GB" sz="1000" dirty="0"/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8760604" y="933710"/>
            <a:ext cx="0" cy="58480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2057400" y="3429000"/>
            <a:ext cx="6477000" cy="129540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Where am I?</a:t>
            </a:r>
            <a:endParaRPr lang="en-GB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8986808" y="3429000"/>
            <a:ext cx="2936689" cy="1295400"/>
          </a:xfrm>
          <a:prstGeom prst="round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  <a:alpha val="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should I be doing?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6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PfM</a:t>
            </a:r>
            <a:r>
              <a:rPr lang="en-US" dirty="0" smtClean="0"/>
              <a:t> Analysis Maturity Model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15</a:t>
            </a:fld>
            <a:endParaRPr lang="aa-ET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1" y="1242959"/>
            <a:ext cx="1676399" cy="5538841"/>
            <a:chOff x="685801" y="1219199"/>
            <a:chExt cx="2286000" cy="6592334"/>
          </a:xfrm>
        </p:grpSpPr>
        <p:sp>
          <p:nvSpPr>
            <p:cNvPr id="6" name="Chevron 5"/>
            <p:cNvSpPr/>
            <p:nvPr/>
          </p:nvSpPr>
          <p:spPr>
            <a:xfrm rot="16200000">
              <a:off x="1276026" y="501020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1 - Ad Hoc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Sub-portfolios (sometimes) coordinated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16200000">
              <a:off x="1276026" y="391787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2 - Developing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Full portfolio coordination processes being defined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16200000">
              <a:off x="1276026" y="281813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3 - Fit-for-Purpose Processes</a:t>
              </a:r>
              <a:endParaRPr lang="en-GB" sz="105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Integrated project delivery &amp; portfolio coordination</a:t>
              </a:r>
            </a:p>
          </p:txBody>
        </p:sp>
        <p:sp>
          <p:nvSpPr>
            <p:cNvPr id="21" name="Chevron 20"/>
            <p:cNvSpPr/>
            <p:nvPr/>
          </p:nvSpPr>
          <p:spPr>
            <a:xfrm rot="16200000">
              <a:off x="1276026" y="172580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4 - Proactively Managed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P</a:t>
              </a:r>
              <a:r>
                <a:rPr lang="en-US" sz="800" dirty="0" smtClean="0">
                  <a:solidFill>
                    <a:schemeClr val="bg1"/>
                  </a:solidFill>
                </a:rPr>
                <a:t>ortfolio driven by strategy; strategy driven by portfolio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6200000">
              <a:off x="1276026" y="628974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5 - Continuous Improvement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Optimization of R&amp;D and delivery to strategy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 rot="16200000">
              <a:off x="1276027" y="6115759"/>
              <a:ext cx="1105548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0 - None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Projects are managed as completely standalone activities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28801" y="933710"/>
            <a:ext cx="10173896" cy="418580"/>
            <a:chOff x="1828800" y="933710"/>
            <a:chExt cx="10842564" cy="418580"/>
          </a:xfrm>
        </p:grpSpPr>
        <p:sp>
          <p:nvSpPr>
            <p:cNvPr id="3" name="Rectangle 2"/>
            <p:cNvSpPr/>
            <p:nvPr/>
          </p:nvSpPr>
          <p:spPr>
            <a:xfrm>
              <a:off x="1828800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Appropriate Frame</a:t>
              </a:r>
              <a:endParaRPr lang="en-GB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05553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Commitment to Implement</a:t>
              </a:r>
              <a:endParaRPr lang="en-GB" sz="1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82304" y="933710"/>
              <a:ext cx="1500727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Reliable </a:t>
              </a:r>
              <a:r>
                <a:rPr lang="en-US" sz="1000" dirty="0"/>
                <a:t>&amp; Relevant Information</a:t>
              </a:r>
              <a:endParaRPr lang="en-GB" sz="1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83029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Creative </a:t>
              </a:r>
              <a:r>
                <a:rPr lang="en-US" sz="1000" dirty="0"/>
                <a:t>Decision </a:t>
              </a:r>
              <a:r>
                <a:rPr lang="en-US" sz="1000" dirty="0" smtClean="0"/>
                <a:t>Alternatives</a:t>
              </a:r>
              <a:endParaRPr lang="en-GB" sz="1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59782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Preferences and Priorities</a:t>
              </a:r>
              <a:endParaRPr lang="en-GB" sz="1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036535" y="933710"/>
              <a:ext cx="1179142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Sound Reasoning</a:t>
              </a:r>
              <a:endParaRPr lang="en-GB" sz="1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16188" y="933710"/>
              <a:ext cx="1951548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Example Analyses</a:t>
              </a:r>
              <a:endParaRPr lang="en-GB" sz="1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167736" y="933710"/>
              <a:ext cx="1503628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Analytical Team Should Work On</a:t>
              </a:r>
              <a:endParaRPr lang="en-GB" sz="1000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67483"/>
              </p:ext>
            </p:extLst>
          </p:nvPr>
        </p:nvGraphicFramePr>
        <p:xfrm>
          <a:off x="1828801" y="1358990"/>
          <a:ext cx="10168128" cy="55677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06424">
                  <a:extLst>
                    <a:ext uri="{9D8B030D-6E8A-4147-A177-3AD203B41FA5}">
                      <a16:colId xmlns:a16="http://schemas.microsoft.com/office/drawing/2014/main" val="1540866387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439021131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315215464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6322476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146475862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3410349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6429827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3871975301"/>
                    </a:ext>
                  </a:extLst>
                </a:gridCol>
              </a:tblGrid>
              <a:tr h="8940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There is clear,</a:t>
                      </a:r>
                      <a:r>
                        <a:rPr lang="en-US" sz="800" baseline="0" dirty="0" smtClean="0"/>
                        <a:t> enterprise-wide, understanding of decision variables and both soft and hard constraints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Portfolio analysis</a:t>
                      </a:r>
                      <a:r>
                        <a:rPr lang="en-US" sz="800" baseline="0" dirty="0" smtClean="0"/>
                        <a:t> results are expected to support C-suite decision making, with full business and enterprise support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Portfolio data is linked with, and managed coherently with, all other </a:t>
                      </a:r>
                      <a:r>
                        <a:rPr lang="en-US" sz="800" baseline="0" dirty="0" smtClean="0"/>
                        <a:t>enterprise business data</a:t>
                      </a:r>
                      <a:endParaRPr lang="en-US" sz="800" baseline="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Both</a:t>
                      </a:r>
                      <a:r>
                        <a:rPr lang="en-US" sz="800" baseline="0" dirty="0" smtClean="0"/>
                        <a:t> soft and hard constraints are regularly ‘stress-tested’, including outside of the mandate of imminent decisions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The enterprise</a:t>
                      </a:r>
                      <a:r>
                        <a:rPr lang="en-US" sz="800" baseline="0" dirty="0" smtClean="0"/>
                        <a:t> hierarchy of p</a:t>
                      </a:r>
                      <a:r>
                        <a:rPr lang="en-US" sz="800" dirty="0" smtClean="0"/>
                        <a:t>riorities </a:t>
                      </a:r>
                      <a:r>
                        <a:rPr lang="en-US" sz="800" baseline="0" dirty="0" smtClean="0"/>
                        <a:t>are transparently reflected </a:t>
                      </a:r>
                      <a:r>
                        <a:rPr lang="en-US" sz="800" baseline="0" dirty="0" smtClean="0"/>
                        <a:t>in actual decision-making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The</a:t>
                      </a:r>
                      <a:r>
                        <a:rPr lang="en-US" sz="800" baseline="0" dirty="0" smtClean="0"/>
                        <a:t> value of high-quality portfolio analysis is evangelized by the enterprise. Analytical skills are widespread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Managed, data-driven common operational picture of the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current enterprise and potential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futures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Maintaining business engagement and value proposition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Maintaining data, skills,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tools in line with business direction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34032580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Clearly</a:t>
                      </a:r>
                      <a:r>
                        <a:rPr lang="en-US" sz="800" baseline="0" dirty="0" smtClean="0"/>
                        <a:t> sets out the conceptual and temporal boundaries, as well as the Ends, Ways, and Means of portfolio decisions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Portfolio</a:t>
                      </a:r>
                      <a:r>
                        <a:rPr lang="en-US" sz="800" baseline="0" dirty="0" smtClean="0"/>
                        <a:t> analysis is held at the center of management processes, and are shared across the enterprise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Planning information and strategy t</a:t>
                      </a:r>
                      <a:r>
                        <a:rPr lang="en-US" sz="800" dirty="0" smtClean="0"/>
                        <a:t>okenization;</a:t>
                      </a:r>
                      <a:r>
                        <a:rPr lang="en-US" sz="800" baseline="0" dirty="0" smtClean="0"/>
                        <a:t> automated generation of documents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Data </a:t>
                      </a:r>
                      <a:r>
                        <a:rPr lang="en-US" sz="800" baseline="0" dirty="0" smtClean="0"/>
                        <a:t>quality is </a:t>
                      </a:r>
                      <a:r>
                        <a:rPr lang="en-US" sz="800" baseline="0" dirty="0" smtClean="0"/>
                        <a:t>always reflected in analysis confidence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Analytical processes for collecting</a:t>
                      </a:r>
                      <a:r>
                        <a:rPr lang="en-US" sz="800" baseline="0" dirty="0" smtClean="0"/>
                        <a:t> and integrating enterprise perspectives when identifying options are valued and used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Strong </a:t>
                      </a:r>
                      <a:r>
                        <a:rPr lang="en-US" sz="800" baseline="0" dirty="0" smtClean="0"/>
                        <a:t>feedback loop between stated and revealed preferences and priorities. Assessment methods vary to fit </a:t>
                      </a:r>
                      <a:r>
                        <a:rPr lang="en-US" sz="800" baseline="0" dirty="0" smtClean="0"/>
                        <a:t>contexts</a:t>
                      </a:r>
                      <a:endParaRPr lang="en-GB" sz="800" dirty="0"/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Analytical skills</a:t>
                      </a:r>
                      <a:r>
                        <a:rPr lang="en-US" sz="800" baseline="0" dirty="0" smtClean="0"/>
                        <a:t> are valued in non-analysts.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Analytical </a:t>
                      </a:r>
                      <a:r>
                        <a:rPr lang="en-US" sz="800" baseline="0" dirty="0" err="1" smtClean="0"/>
                        <a:t>rigour</a:t>
                      </a:r>
                      <a:r>
                        <a:rPr lang="en-US" sz="800" baseline="0" dirty="0" smtClean="0"/>
                        <a:t> is applied on a risk-based approach.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Confidence in findings, and limits / voiding conditions are understood by decision-makers.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Complex analyses are automated; data collection is a project priority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Balancing efficiency</a:t>
                      </a:r>
                      <a:r>
                        <a:rPr lang="en-US" sz="800" baseline="0" dirty="0" smtClean="0"/>
                        <a:t> and business resilience under constraints thresholds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smtClean="0"/>
                        <a:t>Analysis to support strategy – forecasting the competition landscape; strategic risks &amp; opportunity assessment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Analysis of the strategy – decomposition into themes &amp; tasks</a:t>
                      </a:r>
                      <a:endParaRPr lang="en-GB" sz="800" dirty="0"/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Business data-centricity driven by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visible analysis benefits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Aligning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analytical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resources (cost, including people)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business value provided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3691384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Lays out the strategic</a:t>
                      </a:r>
                      <a:r>
                        <a:rPr lang="en-US" sz="800" baseline="0" dirty="0" smtClean="0"/>
                        <a:t> landscape and </a:t>
                      </a:r>
                      <a:r>
                        <a:rPr lang="en-US" sz="800" dirty="0" smtClean="0"/>
                        <a:t>highlights external legal and policy constraints</a:t>
                      </a:r>
                      <a:r>
                        <a:rPr lang="en-US" sz="800" baseline="0" dirty="0" smtClean="0"/>
                        <a:t> on decision-making.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aseline="0" dirty="0" smtClean="0"/>
                        <a:t> Dependencies are identified at many levels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There are clear delegated authorities and pathways for accessing greater authority based on</a:t>
                      </a:r>
                      <a:r>
                        <a:rPr lang="en-US" sz="800" baseline="0" dirty="0" smtClean="0"/>
                        <a:t> analytical findings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Portfolio data is seamlessly linked across</a:t>
                      </a:r>
                      <a:r>
                        <a:rPr lang="en-US" sz="800" baseline="0" dirty="0" smtClean="0"/>
                        <a:t> the business.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Data captures quantitative</a:t>
                      </a:r>
                      <a:r>
                        <a:rPr lang="en-US" sz="800" baseline="0" dirty="0" smtClean="0"/>
                        <a:t> and qualitative aspects of projects and </a:t>
                      </a:r>
                      <a:r>
                        <a:rPr lang="en-US" sz="800" baseline="0" dirty="0" err="1" smtClean="0"/>
                        <a:t>programmes</a:t>
                      </a:r>
                      <a:r>
                        <a:rPr lang="en-US" sz="800" baseline="0" dirty="0" smtClean="0"/>
                        <a:t>, and is formally managed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Creativity</a:t>
                      </a:r>
                      <a:r>
                        <a:rPr lang="en-US" sz="800" baseline="0" dirty="0" smtClean="0"/>
                        <a:t> is valued in the creation of </a:t>
                      </a:r>
                      <a:r>
                        <a:rPr lang="en-US" sz="800" baseline="0" dirty="0" smtClean="0"/>
                        <a:t>options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Options must reflect more than just three choices: 1) ineffective, 2) too expensive, and 3) the preferred approach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Priorities, and assessment methods, are known and agreed across all stakeholder</a:t>
                      </a:r>
                      <a:r>
                        <a:rPr lang="en-US" sz="800" baseline="0" dirty="0" smtClean="0"/>
                        <a:t> groups</a:t>
                      </a:r>
                      <a:endParaRPr lang="en-GB" sz="800" dirty="0"/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Resource supply and demand mapping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Maximizing delivery value under a budgetary threshold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Future portfolio options assessments &amp; scenario analyses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Integrating qualitative strategic assessment with quantitative analysis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Broadening analyst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business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strategic understanding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Developing bespoke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problem formulations and tools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68286015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Sub-portfolio</a:t>
                      </a:r>
                      <a:r>
                        <a:rPr lang="en-US" sz="800" baseline="0" dirty="0" smtClean="0"/>
                        <a:t> analysis boundary agreed in line with organizational responsibilities.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aseline="0" dirty="0" smtClean="0"/>
                        <a:t> Project dependencies are identified and managed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There are mechanisms for escalation</a:t>
                      </a:r>
                      <a:r>
                        <a:rPr lang="en-US" sz="800" baseline="0" dirty="0" smtClean="0"/>
                        <a:t> of portfolio decision-making with analytically-driven business cases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Portfolio data is</a:t>
                      </a:r>
                      <a:r>
                        <a:rPr lang="en-US" sz="800" baseline="0" dirty="0" smtClean="0"/>
                        <a:t> linked across the business through manual or infrequent automatic means.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Quantified data captures many aspects of projects, and is regularly checked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Business</a:t>
                      </a:r>
                      <a:r>
                        <a:rPr lang="en-US" sz="800" baseline="0" dirty="0" smtClean="0"/>
                        <a:t> cases are required to demonstrate options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Priorities integrate the perspectives</a:t>
                      </a:r>
                      <a:r>
                        <a:rPr lang="en-US" sz="800" baseline="0" dirty="0" smtClean="0"/>
                        <a:t> of many business stakeholders</a:t>
                      </a:r>
                      <a:r>
                        <a:rPr lang="en-GB" sz="800" baseline="0" dirty="0" smtClean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Analytical assessments match options to priorities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Analytical skills</a:t>
                      </a:r>
                      <a:r>
                        <a:rPr lang="en-US" sz="800" baseline="0" dirty="0" smtClean="0"/>
                        <a:t> are managed as a portfolio management resource.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Processes for analytical </a:t>
                      </a:r>
                      <a:r>
                        <a:rPr lang="en-US" sz="800" baseline="0" dirty="0" err="1" smtClean="0"/>
                        <a:t>rigour</a:t>
                      </a:r>
                      <a:r>
                        <a:rPr lang="en-US" sz="800" baseline="0" dirty="0" smtClean="0"/>
                        <a:t> are being defined. Simple analyses are automated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Integrated portfolio cost, schedule,</a:t>
                      </a:r>
                      <a:r>
                        <a:rPr lang="en-US" sz="800" baseline="0" dirty="0" smtClean="0"/>
                        <a:t> and risk 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Root cause analyses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aseline="0" dirty="0" smtClean="0"/>
                        <a:t> Enterprise opportunity optimization</a:t>
                      </a:r>
                      <a:endParaRPr lang="en-GB" sz="800" dirty="0" smtClean="0"/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Delivering benefits from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portfolio-level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analysis to create supporters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Engagement across scarce resource owners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Developing predictive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relationships and models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61947443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Frame is poorly</a:t>
                      </a:r>
                      <a:r>
                        <a:rPr lang="en-US" sz="800" baseline="0" dirty="0" smtClean="0"/>
                        <a:t> bounded and thought-through, with no agreement of analytical scope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Results</a:t>
                      </a:r>
                      <a:r>
                        <a:rPr lang="en-US" sz="800" baseline="0" dirty="0" smtClean="0"/>
                        <a:t> must be ‘sold’ to senior executives, and may be opposed or stopped by other executives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Programme</a:t>
                      </a:r>
                      <a:r>
                        <a:rPr lang="en-US" sz="800" dirty="0" smtClean="0"/>
                        <a:t> and sub-portfolio data is aggregated locally in organizational stovepipes.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Data</a:t>
                      </a:r>
                      <a:r>
                        <a:rPr lang="en-US" sz="800" baseline="0" dirty="0" smtClean="0"/>
                        <a:t> quality is irregularly and / or inconsistently managed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No analytical</a:t>
                      </a:r>
                      <a:r>
                        <a:rPr lang="en-US" sz="800" baseline="0" dirty="0" smtClean="0"/>
                        <a:t> support to identifying and assessing decision alternatives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Priorities are defined. Analytical</a:t>
                      </a:r>
                      <a:r>
                        <a:rPr lang="en-US" sz="800" baseline="0" dirty="0" smtClean="0"/>
                        <a:t> support to priority-setting and assessment is inconsistent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Analytical</a:t>
                      </a:r>
                      <a:r>
                        <a:rPr lang="en-US" sz="800" baseline="0" dirty="0" smtClean="0"/>
                        <a:t> skills are valued as a source of </a:t>
                      </a:r>
                      <a:r>
                        <a:rPr lang="en-US" sz="800" baseline="0" dirty="0" err="1" smtClean="0"/>
                        <a:t>rigour</a:t>
                      </a:r>
                      <a:r>
                        <a:rPr lang="en-US" sz="800" baseline="0" dirty="0" smtClean="0"/>
                        <a:t>, and used when available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Simple sub-portfolio cost, schedule, and risk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Simple dependencies mapping &amp; root-cause analysis</a:t>
                      </a:r>
                      <a:endParaRPr kumimoji="0" lang="en-GB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Investment opportunity identification and quantification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Integrating data stovepipes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Ensuring data is trustworthy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Ensuring data supports high-value analyses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Acquiring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analytical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tools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Developing descriptive and diagnostic analyses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94263359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No coordinated decision-making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No mechanism for portfolio analysis to drive change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Activity</a:t>
                      </a:r>
                      <a:r>
                        <a:rPr lang="en-US" sz="800" baseline="0" dirty="0" smtClean="0"/>
                        <a:t> data held at project-level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D</a:t>
                      </a:r>
                      <a:r>
                        <a:rPr lang="en-US" sz="800" dirty="0" smtClean="0"/>
                        <a:t>ecision-making is not coordinated,</a:t>
                      </a:r>
                      <a:r>
                        <a:rPr lang="en-US" sz="800" baseline="0" dirty="0" smtClean="0"/>
                        <a:t> and is constantly reactive. Staff constantly feel like they are “fire fighting”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Priorities are entirely implicit, or may be explicitly</a:t>
                      </a:r>
                      <a:r>
                        <a:rPr lang="en-US" sz="800" baseline="0" dirty="0" smtClean="0"/>
                        <a:t> stated in ways that do not match business </a:t>
                      </a:r>
                      <a:r>
                        <a:rPr lang="en-US" sz="800" baseline="0" dirty="0" err="1" smtClean="0"/>
                        <a:t>behaviour</a:t>
                      </a:r>
                      <a:r>
                        <a:rPr lang="en-US" sz="800" baseline="0" dirty="0" smtClean="0"/>
                        <a:t>, or do not aid decisions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Analytical </a:t>
                      </a:r>
                      <a:r>
                        <a:rPr lang="en-US" sz="800" dirty="0" err="1" smtClean="0"/>
                        <a:t>rigour</a:t>
                      </a:r>
                      <a:r>
                        <a:rPr lang="en-US" sz="800" dirty="0" smtClean="0"/>
                        <a:t> is poorly understood. Decisions</a:t>
                      </a:r>
                      <a:r>
                        <a:rPr lang="en-US" sz="800" baseline="0" dirty="0" smtClean="0"/>
                        <a:t> are supported by whomever is available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</a:t>
                      </a:r>
                      <a:r>
                        <a:rPr lang="en-US" sz="800" dirty="0" smtClean="0"/>
                        <a:t>Project-level </a:t>
                      </a:r>
                      <a:r>
                        <a:rPr lang="en-US" sz="800" dirty="0" smtClean="0"/>
                        <a:t>cost, schedule, and risk 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Workshops: collecting and aggregating SME judgement-based</a:t>
                      </a:r>
                      <a:r>
                        <a:rPr lang="en-US" sz="800" baseline="0" dirty="0" smtClean="0"/>
                        <a:t> assessments</a:t>
                      </a:r>
                      <a:endParaRPr lang="en-GB" sz="800" dirty="0"/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Collecting and aggregating data.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Identifying high-visibility incoherence / missed opportunities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Getting analytical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resources</a:t>
                      </a:r>
                      <a:endParaRPr lang="en-GB" sz="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43647043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8760604" y="933710"/>
            <a:ext cx="0" cy="4252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9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 txBox="1">
            <a:spLocks/>
          </p:cNvSpPr>
          <p:nvPr/>
        </p:nvSpPr>
        <p:spPr>
          <a:xfrm>
            <a:off x="9180297" y="63087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a-ET"/>
            </a:defPPr>
            <a:lvl1pPr marL="0" algn="r" defTabSz="914400" rtl="0" eaLnBrk="1" latinLnBrk="0" hangingPunct="1">
              <a:defRPr sz="1000" b="0" i="0" kern="1200">
                <a:solidFill>
                  <a:srgbClr val="327BB8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3C35ED-690B-4AD6-9A51-1D1AA2F02244}" type="datetime1">
              <a:rPr lang="LID4096" smtClean="0"/>
              <a:pPr/>
              <a:t>07/16/2023</a:t>
            </a:fld>
            <a:r>
              <a:rPr lang="aa-ET" smtClean="0"/>
              <a:t>  |  </a:t>
            </a:r>
            <a:r>
              <a:rPr lang="en-GB" smtClean="0"/>
              <a:t>P</a:t>
            </a:r>
            <a:r>
              <a:rPr lang="aa-ET" smtClean="0"/>
              <a:t>AGE </a:t>
            </a:r>
            <a:fld id="{3C66DE6B-CC4B-F74A-99D4-2DC8DD154D90}" type="slidenum">
              <a:rPr lang="aa-ET" smtClean="0"/>
              <a:pPr/>
              <a:t>16</a:t>
            </a:fld>
            <a:endParaRPr lang="aa-ET" dirty="0"/>
          </a:p>
        </p:txBody>
      </p:sp>
      <p:grpSp>
        <p:nvGrpSpPr>
          <p:cNvPr id="54" name="Group 53"/>
          <p:cNvGrpSpPr/>
          <p:nvPr/>
        </p:nvGrpSpPr>
        <p:grpSpPr>
          <a:xfrm>
            <a:off x="1828801" y="933710"/>
            <a:ext cx="10173896" cy="418580"/>
            <a:chOff x="1828800" y="933710"/>
            <a:chExt cx="10842564" cy="418580"/>
          </a:xfrm>
        </p:grpSpPr>
        <p:sp>
          <p:nvSpPr>
            <p:cNvPr id="56" name="Rectangle 55"/>
            <p:cNvSpPr/>
            <p:nvPr/>
          </p:nvSpPr>
          <p:spPr>
            <a:xfrm>
              <a:off x="1828800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Appropriate Frame</a:t>
              </a:r>
              <a:endParaRPr lang="en-GB" sz="10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05553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Commitment to Implement</a:t>
              </a:r>
              <a:endParaRPr lang="en-GB" sz="10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182304" y="933710"/>
              <a:ext cx="1500727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Reliable </a:t>
              </a:r>
              <a:r>
                <a:rPr lang="en-US" sz="1000" dirty="0"/>
                <a:t>&amp; Relevant Information</a:t>
              </a:r>
              <a:endParaRPr lang="en-GB" sz="1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683029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Creative </a:t>
              </a:r>
              <a:r>
                <a:rPr lang="en-US" sz="1000" dirty="0"/>
                <a:t>Decision </a:t>
              </a:r>
              <a:r>
                <a:rPr lang="en-US" sz="1000" dirty="0" smtClean="0"/>
                <a:t>Alternatives</a:t>
              </a:r>
              <a:endParaRPr lang="en-GB" sz="10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9782" y="933710"/>
              <a:ext cx="1176753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Preferences and Priorities</a:t>
              </a:r>
              <a:endParaRPr lang="en-GB" sz="10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036535" y="933710"/>
              <a:ext cx="1179142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Sound Reasoning</a:t>
              </a:r>
              <a:endParaRPr lang="en-GB" sz="1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16188" y="933710"/>
              <a:ext cx="1951548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Example Analyses</a:t>
              </a:r>
              <a:endParaRPr lang="en-GB" sz="1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167736" y="933710"/>
              <a:ext cx="1503628" cy="4185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Analytical Team Should Work On</a:t>
              </a:r>
              <a:endParaRPr lang="en-GB" sz="1000" dirty="0"/>
            </a:p>
          </p:txBody>
        </p:sp>
      </p:grp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6831"/>
              </p:ext>
            </p:extLst>
          </p:nvPr>
        </p:nvGraphicFramePr>
        <p:xfrm>
          <a:off x="1828801" y="1358990"/>
          <a:ext cx="10168128" cy="55677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106424">
                  <a:extLst>
                    <a:ext uri="{9D8B030D-6E8A-4147-A177-3AD203B41FA5}">
                      <a16:colId xmlns:a16="http://schemas.microsoft.com/office/drawing/2014/main" val="1540866387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439021131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315215464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6322476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146475862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334103493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64298274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3871975301"/>
                    </a:ext>
                  </a:extLst>
                </a:gridCol>
              </a:tblGrid>
              <a:tr h="8940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There is clear,</a:t>
                      </a:r>
                      <a:r>
                        <a:rPr lang="en-US" sz="800" baseline="0" dirty="0" smtClean="0"/>
                        <a:t> enterprise-wide, understanding of decision variables and both soft and hard constraints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Portfolio analysis</a:t>
                      </a:r>
                      <a:r>
                        <a:rPr lang="en-US" sz="800" baseline="0" dirty="0" smtClean="0"/>
                        <a:t> results are expected to support C-suite decision making, with full business and enterprise support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Portfolio data is linked with, and managed coherently with, all other </a:t>
                      </a:r>
                      <a:r>
                        <a:rPr lang="en-US" sz="800" baseline="0" dirty="0" smtClean="0"/>
                        <a:t>enterprise business data</a:t>
                      </a:r>
                      <a:endParaRPr lang="en-US" sz="800" baseline="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Both</a:t>
                      </a:r>
                      <a:r>
                        <a:rPr lang="en-US" sz="800" baseline="0" dirty="0" smtClean="0"/>
                        <a:t> soft and hard constraints are regularly ‘stress-tested’, including outside of the mandate of imminent decisions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The enterprise</a:t>
                      </a:r>
                      <a:r>
                        <a:rPr lang="en-US" sz="800" baseline="0" dirty="0" smtClean="0"/>
                        <a:t> hierarchy of p</a:t>
                      </a:r>
                      <a:r>
                        <a:rPr lang="en-US" sz="800" dirty="0" smtClean="0"/>
                        <a:t>riorities </a:t>
                      </a:r>
                      <a:r>
                        <a:rPr lang="en-US" sz="800" baseline="0" dirty="0" smtClean="0"/>
                        <a:t>are transparently reflected </a:t>
                      </a:r>
                      <a:r>
                        <a:rPr lang="en-US" sz="800" baseline="0" dirty="0" smtClean="0"/>
                        <a:t>in actual decision-making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The</a:t>
                      </a:r>
                      <a:r>
                        <a:rPr lang="en-US" sz="800" baseline="0" dirty="0" smtClean="0"/>
                        <a:t> value of high-quality portfolio analysis is evangelized by the enterprise. Analytical skills are widespread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Managed, data-driven common operational picture of the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current enterprise and potential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futures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Maintaining business engagement and value proposition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Maintaining data, skills,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tools in line with business direction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134032580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Clearly</a:t>
                      </a:r>
                      <a:r>
                        <a:rPr lang="en-US" sz="800" baseline="0" dirty="0" smtClean="0"/>
                        <a:t> sets out the conceptual and temporal boundaries, as well as the Ends, Ways, and Means of portfolio decisions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Portfolio</a:t>
                      </a:r>
                      <a:r>
                        <a:rPr lang="en-US" sz="800" baseline="0" dirty="0" smtClean="0"/>
                        <a:t> analysis is held at the center of management processes, and are shared across the enterprise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Planning information and strategy t</a:t>
                      </a:r>
                      <a:r>
                        <a:rPr lang="en-US" sz="800" dirty="0" smtClean="0"/>
                        <a:t>okenization;</a:t>
                      </a:r>
                      <a:r>
                        <a:rPr lang="en-US" sz="800" baseline="0" dirty="0" smtClean="0"/>
                        <a:t> automated generation of documents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Data </a:t>
                      </a:r>
                      <a:r>
                        <a:rPr lang="en-US" sz="800" baseline="0" dirty="0" smtClean="0"/>
                        <a:t>quality is </a:t>
                      </a:r>
                      <a:r>
                        <a:rPr lang="en-US" sz="800" baseline="0" dirty="0" smtClean="0"/>
                        <a:t>always reflected in analysis confidence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Analytical processes for collecting</a:t>
                      </a:r>
                      <a:r>
                        <a:rPr lang="en-US" sz="800" baseline="0" dirty="0" smtClean="0"/>
                        <a:t> and integrating enterprise perspectives when identifying options are valued and used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Strong </a:t>
                      </a:r>
                      <a:r>
                        <a:rPr lang="en-US" sz="800" baseline="0" dirty="0" smtClean="0"/>
                        <a:t>feedback loop between stated and revealed preferences and priorities. Assessment methods vary to fit </a:t>
                      </a:r>
                      <a:r>
                        <a:rPr lang="en-US" sz="800" baseline="0" dirty="0" smtClean="0"/>
                        <a:t>contexts</a:t>
                      </a:r>
                      <a:endParaRPr lang="en-GB" sz="800" dirty="0"/>
                    </a:p>
                  </a:txBody>
                  <a:tcPr marL="45720" marR="45720" anchor="ctr"/>
                </a:tc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Analytical skills</a:t>
                      </a:r>
                      <a:r>
                        <a:rPr lang="en-US" sz="800" baseline="0" dirty="0" smtClean="0"/>
                        <a:t> are valued in non-analysts.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Analytical </a:t>
                      </a:r>
                      <a:r>
                        <a:rPr lang="en-US" sz="800" baseline="0" dirty="0" err="1" smtClean="0"/>
                        <a:t>rigour</a:t>
                      </a:r>
                      <a:r>
                        <a:rPr lang="en-US" sz="800" baseline="0" dirty="0" smtClean="0"/>
                        <a:t> is applied on a risk-based approach.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Confidence in findings, and limits / voiding conditions are understood by decision-makers.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Complex analyses are automated; data collection is a project priority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Balancing efficiency</a:t>
                      </a:r>
                      <a:r>
                        <a:rPr lang="en-US" sz="800" baseline="0" dirty="0" smtClean="0"/>
                        <a:t> and business resilience under constraints thresholds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</a:t>
                      </a:r>
                      <a:r>
                        <a:rPr lang="en-US" sz="800" baseline="0" dirty="0" smtClean="0"/>
                        <a:t>Analysis to support strategy – forecasting the competition landscape; strategic risks &amp; opportunity assessment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Analysis of the strategy – decomposition into themes &amp; tasks</a:t>
                      </a:r>
                      <a:endParaRPr lang="en-GB" sz="800" dirty="0"/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Business data-centricity driven by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visible analysis benefits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Aligning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analytical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resources (cost, including people)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business value provided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3691384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Lays out the strategic</a:t>
                      </a:r>
                      <a:r>
                        <a:rPr lang="en-US" sz="800" baseline="0" dirty="0" smtClean="0"/>
                        <a:t> landscape and </a:t>
                      </a:r>
                      <a:r>
                        <a:rPr lang="en-US" sz="800" dirty="0" smtClean="0"/>
                        <a:t>highlights external legal and policy constraints</a:t>
                      </a:r>
                      <a:r>
                        <a:rPr lang="en-US" sz="800" baseline="0" dirty="0" smtClean="0"/>
                        <a:t> on decision-making.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aseline="0" dirty="0" smtClean="0"/>
                        <a:t> Dependencies are identified at many levels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There are clear delegated authorities and pathways for accessing greater authority based on</a:t>
                      </a:r>
                      <a:r>
                        <a:rPr lang="en-US" sz="800" baseline="0" dirty="0" smtClean="0"/>
                        <a:t> analytical findings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Portfolio data is seamlessly linked across</a:t>
                      </a:r>
                      <a:r>
                        <a:rPr lang="en-US" sz="800" baseline="0" dirty="0" smtClean="0"/>
                        <a:t> the business.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Data captures quantitative</a:t>
                      </a:r>
                      <a:r>
                        <a:rPr lang="en-US" sz="800" baseline="0" dirty="0" smtClean="0"/>
                        <a:t> and qualitative aspects of projects and </a:t>
                      </a:r>
                      <a:r>
                        <a:rPr lang="en-US" sz="800" baseline="0" dirty="0" err="1" smtClean="0"/>
                        <a:t>programmes</a:t>
                      </a:r>
                      <a:r>
                        <a:rPr lang="en-US" sz="800" baseline="0" dirty="0" smtClean="0"/>
                        <a:t>, and is formally managed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Creativity</a:t>
                      </a:r>
                      <a:r>
                        <a:rPr lang="en-US" sz="800" baseline="0" dirty="0" smtClean="0"/>
                        <a:t> is valued in the creation of </a:t>
                      </a:r>
                      <a:r>
                        <a:rPr lang="en-US" sz="800" baseline="0" dirty="0" smtClean="0"/>
                        <a:t>options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Options must reflect more than just three choices: 1) ineffective, 2) too expensive, and 3) the preferred approach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Priorities, and assessment methods, are known and agreed across all stakeholder</a:t>
                      </a:r>
                      <a:r>
                        <a:rPr lang="en-US" sz="800" baseline="0" dirty="0" smtClean="0"/>
                        <a:t> groups</a:t>
                      </a:r>
                      <a:endParaRPr lang="en-GB" sz="800" dirty="0"/>
                    </a:p>
                  </a:txBody>
                  <a:tcPr marL="45720" marR="45720" anchor="ctr"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Resource supply and demand mapping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Maximizing delivery value under a budgetary threshold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Future portfolio options assessments &amp; scenario analyses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Integrating qualitative strategic assessment with quantitative analysis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Broadening analyst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business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strategic understanding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Developing bespoke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problem formulations and tools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368286015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Sub-portfolio</a:t>
                      </a:r>
                      <a:r>
                        <a:rPr lang="en-US" sz="800" baseline="0" dirty="0" smtClean="0"/>
                        <a:t> analysis boundary agreed in line with organizational responsibilities.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aseline="0" dirty="0" smtClean="0"/>
                        <a:t> Project dependencies are identified and managed</a:t>
                      </a:r>
                      <a:endParaRPr lang="en-GB" sz="800" dirty="0" smtClean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There are mechanisms for escalation</a:t>
                      </a:r>
                      <a:r>
                        <a:rPr lang="en-US" sz="800" baseline="0" dirty="0" smtClean="0"/>
                        <a:t> of portfolio decision-making with analytically-driven business cases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Portfolio data is</a:t>
                      </a:r>
                      <a:r>
                        <a:rPr lang="en-US" sz="800" baseline="0" dirty="0" smtClean="0"/>
                        <a:t> linked across the business through manual or infrequent automatic means.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Quantified data captures many aspects of projects, and is regularly checked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Business</a:t>
                      </a:r>
                      <a:r>
                        <a:rPr lang="en-US" sz="800" baseline="0" dirty="0" smtClean="0"/>
                        <a:t> cases are required to demonstrate options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Priorities integrate the perspectives</a:t>
                      </a:r>
                      <a:r>
                        <a:rPr lang="en-US" sz="800" baseline="0" dirty="0" smtClean="0"/>
                        <a:t> of many business stakeholders</a:t>
                      </a:r>
                      <a:r>
                        <a:rPr lang="en-GB" sz="800" baseline="0" dirty="0" smtClean="0"/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Analytical assessments match options to priorities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Analytical skills</a:t>
                      </a:r>
                      <a:r>
                        <a:rPr lang="en-US" sz="800" baseline="0" dirty="0" smtClean="0"/>
                        <a:t> are managed as a portfolio management resource.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Processes for analytical </a:t>
                      </a:r>
                      <a:r>
                        <a:rPr lang="en-US" sz="800" baseline="0" dirty="0" err="1" smtClean="0"/>
                        <a:t>rigour</a:t>
                      </a:r>
                      <a:r>
                        <a:rPr lang="en-US" sz="800" baseline="0" dirty="0" smtClean="0"/>
                        <a:t> are being defined. Simple analyses are automated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Integrated portfolio cost, schedule,</a:t>
                      </a:r>
                      <a:r>
                        <a:rPr lang="en-US" sz="800" baseline="0" dirty="0" smtClean="0"/>
                        <a:t> and risk 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Root cause analyses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aseline="0" dirty="0" smtClean="0"/>
                        <a:t> Enterprise opportunity optimization</a:t>
                      </a:r>
                      <a:endParaRPr lang="en-GB" sz="800" dirty="0" smtClean="0"/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Delivering benefits from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portfolio-level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analysis to create supporters</a:t>
                      </a:r>
                      <a:endParaRPr kumimoji="0" lang="en-US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Engagement across scarce resource owners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Developing predictive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relationships and models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561947443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dirty="0" smtClean="0"/>
                        <a:t> Frame is poorly</a:t>
                      </a:r>
                      <a:r>
                        <a:rPr lang="en-US" sz="800" baseline="0" dirty="0" smtClean="0"/>
                        <a:t> bounded and thought-through, with no agreement of analytical scope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Results</a:t>
                      </a:r>
                      <a:r>
                        <a:rPr lang="en-US" sz="800" baseline="0" dirty="0" smtClean="0"/>
                        <a:t> must be ‘sold’ to senior executives, and may be opposed or stopped by other executives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</a:t>
                      </a:r>
                      <a:r>
                        <a:rPr lang="en-US" sz="800" dirty="0" err="1" smtClean="0"/>
                        <a:t>Programme</a:t>
                      </a:r>
                      <a:r>
                        <a:rPr lang="en-US" sz="800" dirty="0" smtClean="0"/>
                        <a:t> and sub-portfolio data is aggregated locally in organizational stovepipes.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Data</a:t>
                      </a:r>
                      <a:r>
                        <a:rPr lang="en-US" sz="800" baseline="0" dirty="0" smtClean="0"/>
                        <a:t> quality is irregularly and / or inconsistently managed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No analytical</a:t>
                      </a:r>
                      <a:r>
                        <a:rPr lang="en-US" sz="800" baseline="0" dirty="0" smtClean="0"/>
                        <a:t> support to identifying and assessing decision alternatives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Priorities are defined. Analytical</a:t>
                      </a:r>
                      <a:r>
                        <a:rPr lang="en-US" sz="800" baseline="0" dirty="0" smtClean="0"/>
                        <a:t> support to priority-setting and assessment is inconsistent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Analytical</a:t>
                      </a:r>
                      <a:r>
                        <a:rPr lang="en-US" sz="800" baseline="0" dirty="0" smtClean="0"/>
                        <a:t> skills are valued as a source of </a:t>
                      </a:r>
                      <a:r>
                        <a:rPr lang="en-US" sz="800" baseline="0" dirty="0" err="1" smtClean="0"/>
                        <a:t>rigour</a:t>
                      </a:r>
                      <a:r>
                        <a:rPr lang="en-US" sz="800" baseline="0" dirty="0" smtClean="0"/>
                        <a:t>, and used when available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Simple sub-portfolio cost, schedule, and risk management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Simple dependencies mapping &amp; root-cause analysis</a:t>
                      </a:r>
                      <a:endParaRPr kumimoji="0" lang="en-GB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Investment opportunity identification and quantification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Integrating data stovepipes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Ensuring data is trustworthy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Ensuring data supports high-value analyses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Acquiring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analytical </a:t>
                      </a: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tools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D3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Developing descriptive and diagnostic analyses</a:t>
                      </a: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D38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494263359"/>
                  </a:ext>
                </a:extLst>
              </a:tr>
              <a:tr h="89409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No coordinated decision-making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No mechanism for portfolio analysis to drive change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Activity</a:t>
                      </a:r>
                      <a:r>
                        <a:rPr lang="en-US" sz="800" baseline="0" dirty="0" smtClean="0"/>
                        <a:t> data held at project-level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baseline="0" dirty="0" smtClean="0"/>
                        <a:t> D</a:t>
                      </a:r>
                      <a:r>
                        <a:rPr lang="en-US" sz="800" dirty="0" smtClean="0"/>
                        <a:t>ecision-making is not coordinated,</a:t>
                      </a:r>
                      <a:r>
                        <a:rPr lang="en-US" sz="800" baseline="0" dirty="0" smtClean="0"/>
                        <a:t> and is constantly reactive. Staff constantly feel like they are “fire fighting”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Priorities are entirely implicit, or may be explicitly</a:t>
                      </a:r>
                      <a:r>
                        <a:rPr lang="en-US" sz="800" baseline="0" dirty="0" smtClean="0"/>
                        <a:t> stated in ways that do not match business </a:t>
                      </a:r>
                      <a:r>
                        <a:rPr lang="en-US" sz="800" baseline="0" dirty="0" err="1" smtClean="0"/>
                        <a:t>behaviour</a:t>
                      </a:r>
                      <a:r>
                        <a:rPr lang="en-US" sz="800" baseline="0" dirty="0" smtClean="0"/>
                        <a:t>, or do not aid decisions</a:t>
                      </a:r>
                      <a:endParaRPr lang="en-GB" sz="8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Analytical </a:t>
                      </a:r>
                      <a:r>
                        <a:rPr lang="en-US" sz="800" dirty="0" err="1" smtClean="0"/>
                        <a:t>rigour</a:t>
                      </a:r>
                      <a:r>
                        <a:rPr lang="en-US" sz="800" dirty="0" smtClean="0"/>
                        <a:t> is poorly understood. Decisions</a:t>
                      </a:r>
                      <a:r>
                        <a:rPr lang="en-US" sz="800" baseline="0" dirty="0" smtClean="0"/>
                        <a:t> are supported by whomever is available</a:t>
                      </a:r>
                      <a:endParaRPr lang="en-GB" sz="800" dirty="0"/>
                    </a:p>
                  </a:txBody>
                  <a:tcPr marL="45720" marR="4572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</a:t>
                      </a:r>
                      <a:r>
                        <a:rPr lang="en-US" sz="800" dirty="0" smtClean="0"/>
                        <a:t>Project-level </a:t>
                      </a:r>
                      <a:r>
                        <a:rPr lang="en-US" sz="800" dirty="0" smtClean="0"/>
                        <a:t>cost, schedule, and risk management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Workshops: collecting and aggregating SME judgement-based</a:t>
                      </a:r>
                      <a:r>
                        <a:rPr lang="en-US" sz="800" baseline="0" dirty="0" smtClean="0"/>
                        <a:t> assessments</a:t>
                      </a:r>
                      <a:endParaRPr lang="en-GB" sz="800" dirty="0"/>
                    </a:p>
                  </a:txBody>
                  <a:tcPr marL="45720" marR="4572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Collecting and aggregating data.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Identifying high-visibility incoherence / missed opportunities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 smtClean="0"/>
                        <a:t> Getting analytical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dirty="0" smtClean="0"/>
                        <a:t>resources</a:t>
                      </a:r>
                      <a:endParaRPr lang="en-GB" sz="8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143647043"/>
                  </a:ext>
                </a:extLst>
              </a:tr>
            </a:tbl>
          </a:graphicData>
        </a:graphic>
      </p:graphicFrame>
      <p:cxnSp>
        <p:nvCxnSpPr>
          <p:cNvPr id="67" name="Straight Connector 66"/>
          <p:cNvCxnSpPr/>
          <p:nvPr/>
        </p:nvCxnSpPr>
        <p:spPr>
          <a:xfrm flipV="1">
            <a:off x="8760604" y="933710"/>
            <a:ext cx="0" cy="4252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1358990"/>
            <a:ext cx="10173897" cy="0"/>
          </a:xfrm>
          <a:prstGeom prst="line">
            <a:avLst/>
          </a:prstGeom>
          <a:ln w="19050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828800" y="2244993"/>
            <a:ext cx="10173897" cy="0"/>
          </a:xfrm>
          <a:prstGeom prst="line">
            <a:avLst/>
          </a:prstGeom>
          <a:ln w="19050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28800" y="3148034"/>
            <a:ext cx="10173897" cy="0"/>
          </a:xfrm>
          <a:prstGeom prst="line">
            <a:avLst/>
          </a:prstGeom>
          <a:ln w="19050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828800" y="4085152"/>
            <a:ext cx="10173897" cy="0"/>
          </a:xfrm>
          <a:prstGeom prst="line">
            <a:avLst/>
          </a:prstGeom>
          <a:ln w="19050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28800" y="5027887"/>
            <a:ext cx="10173897" cy="0"/>
          </a:xfrm>
          <a:prstGeom prst="line">
            <a:avLst/>
          </a:prstGeom>
          <a:ln w="19050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28800" y="5928164"/>
            <a:ext cx="10173897" cy="0"/>
          </a:xfrm>
          <a:prstGeom prst="line">
            <a:avLst/>
          </a:prstGeom>
          <a:ln w="19050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28800" y="6825110"/>
            <a:ext cx="10173897" cy="0"/>
          </a:xfrm>
          <a:prstGeom prst="line">
            <a:avLst/>
          </a:prstGeom>
          <a:ln w="19050">
            <a:solidFill>
              <a:schemeClr val="accent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PfM</a:t>
            </a:r>
            <a:r>
              <a:rPr lang="en-US" dirty="0" smtClean="0"/>
              <a:t> Analysis Maturity Model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07/16/2023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16</a:t>
            </a:fld>
            <a:endParaRPr lang="aa-ET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33364" y="1879844"/>
            <a:ext cx="9844999" cy="2260034"/>
            <a:chOff x="2033364" y="1879844"/>
            <a:chExt cx="9844999" cy="2260034"/>
          </a:xfrm>
          <a:solidFill>
            <a:schemeClr val="bg1">
              <a:lumMod val="50000"/>
              <a:alpha val="40000"/>
            </a:schemeClr>
          </a:solidFill>
        </p:grpSpPr>
        <p:sp>
          <p:nvSpPr>
            <p:cNvPr id="55" name="Freeform 54"/>
            <p:cNvSpPr/>
            <p:nvPr/>
          </p:nvSpPr>
          <p:spPr>
            <a:xfrm rot="11324805" flipV="1">
              <a:off x="2033364" y="1879844"/>
              <a:ext cx="9844999" cy="2260034"/>
            </a:xfrm>
            <a:custGeom>
              <a:avLst/>
              <a:gdLst>
                <a:gd name="connsiteX0" fmla="*/ 9220766 w 9844999"/>
                <a:gd name="connsiteY0" fmla="*/ 110308 h 2149682"/>
                <a:gd name="connsiteX1" fmla="*/ 8508953 w 9844999"/>
                <a:gd name="connsiteY1" fmla="*/ 3047 h 2149682"/>
                <a:gd name="connsiteX2" fmla="*/ 8508949 w 9844999"/>
                <a:gd name="connsiteY2" fmla="*/ 3050 h 2149682"/>
                <a:gd name="connsiteX3" fmla="*/ 8488711 w 9844999"/>
                <a:gd name="connsiteY3" fmla="*/ 0 h 2149682"/>
                <a:gd name="connsiteX4" fmla="*/ 8492128 w 9844999"/>
                <a:gd name="connsiteY4" fmla="*/ 6906 h 2149682"/>
                <a:gd name="connsiteX5" fmla="*/ 26785 w 9844999"/>
                <a:gd name="connsiteY5" fmla="*/ 1948007 h 2149682"/>
                <a:gd name="connsiteX6" fmla="*/ 0 w 9844999"/>
                <a:gd name="connsiteY6" fmla="*/ 2125758 h 2149682"/>
                <a:gd name="connsiteX7" fmla="*/ 2234275 w 9844999"/>
                <a:gd name="connsiteY7" fmla="*/ 2131955 h 2149682"/>
                <a:gd name="connsiteX8" fmla="*/ 9543100 w 9844999"/>
                <a:gd name="connsiteY8" fmla="*/ 2131955 h 2149682"/>
                <a:gd name="connsiteX9" fmla="*/ 9551867 w 9844999"/>
                <a:gd name="connsiteY9" fmla="*/ 2149682 h 2149682"/>
                <a:gd name="connsiteX10" fmla="*/ 9554538 w 9844999"/>
                <a:gd name="connsiteY10" fmla="*/ 2131955 h 2149682"/>
                <a:gd name="connsiteX11" fmla="*/ 9554541 w 9844999"/>
                <a:gd name="connsiteY11" fmla="*/ 2131955 h 2149682"/>
                <a:gd name="connsiteX12" fmla="*/ 9554539 w 9844999"/>
                <a:gd name="connsiteY12" fmla="*/ 2131936 h 2149682"/>
                <a:gd name="connsiteX13" fmla="*/ 9844999 w 9844999"/>
                <a:gd name="connsiteY13" fmla="*/ 204374 h 2149682"/>
                <a:gd name="connsiteX14" fmla="*/ 9220765 w 9844999"/>
                <a:gd name="connsiteY14" fmla="*/ 110310 h 2149682"/>
                <a:gd name="connsiteX15" fmla="*/ 9220766 w 9844999"/>
                <a:gd name="connsiteY15" fmla="*/ 110308 h 21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44999" h="2149682">
                  <a:moveTo>
                    <a:pt x="9220766" y="110308"/>
                  </a:moveTo>
                  <a:lnTo>
                    <a:pt x="8508953" y="3047"/>
                  </a:lnTo>
                  <a:lnTo>
                    <a:pt x="8508949" y="3050"/>
                  </a:lnTo>
                  <a:lnTo>
                    <a:pt x="8488711" y="0"/>
                  </a:lnTo>
                  <a:lnTo>
                    <a:pt x="8492128" y="6906"/>
                  </a:lnTo>
                  <a:lnTo>
                    <a:pt x="26785" y="1948007"/>
                  </a:lnTo>
                  <a:lnTo>
                    <a:pt x="0" y="2125758"/>
                  </a:lnTo>
                  <a:lnTo>
                    <a:pt x="2234275" y="2131955"/>
                  </a:lnTo>
                  <a:lnTo>
                    <a:pt x="9543100" y="2131955"/>
                  </a:lnTo>
                  <a:lnTo>
                    <a:pt x="9551867" y="2149682"/>
                  </a:lnTo>
                  <a:lnTo>
                    <a:pt x="9554538" y="2131955"/>
                  </a:lnTo>
                  <a:lnTo>
                    <a:pt x="9554541" y="2131955"/>
                  </a:lnTo>
                  <a:lnTo>
                    <a:pt x="9554539" y="2131936"/>
                  </a:lnTo>
                  <a:lnTo>
                    <a:pt x="9844999" y="204374"/>
                  </a:lnTo>
                  <a:lnTo>
                    <a:pt x="9220765" y="110310"/>
                  </a:lnTo>
                  <a:lnTo>
                    <a:pt x="9220766" y="110308"/>
                  </a:lnTo>
                  <a:close/>
                </a:path>
              </a:pathLst>
            </a:custGeom>
            <a:solidFill>
              <a:schemeClr val="bg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41315" y="3222414"/>
              <a:ext cx="1943099" cy="53759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Predictive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3465692"/>
            <a:ext cx="9448802" cy="2517418"/>
            <a:chOff x="2209800" y="3465692"/>
            <a:chExt cx="9448802" cy="2517418"/>
          </a:xfrm>
          <a:solidFill>
            <a:schemeClr val="bg1">
              <a:lumMod val="50000"/>
              <a:alpha val="40000"/>
            </a:schemeClr>
          </a:solidFill>
        </p:grpSpPr>
        <p:sp>
          <p:nvSpPr>
            <p:cNvPr id="33" name="Isosceles Triangle 32"/>
            <p:cNvSpPr/>
            <p:nvPr/>
          </p:nvSpPr>
          <p:spPr>
            <a:xfrm rot="16200000">
              <a:off x="6395156" y="719666"/>
              <a:ext cx="1078089" cy="94488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Isosceles Triangle 34"/>
            <p:cNvSpPr/>
            <p:nvPr/>
          </p:nvSpPr>
          <p:spPr>
            <a:xfrm rot="16200000" flipH="1" flipV="1">
              <a:off x="6214536" y="-539044"/>
              <a:ext cx="1439329" cy="944880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962650" y="4571999"/>
              <a:ext cx="1943098" cy="45997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Diagnostic</a:t>
              </a:r>
              <a:endParaRPr lang="en-GB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33800" y="1358992"/>
            <a:ext cx="7924800" cy="3213009"/>
            <a:chOff x="3733800" y="1358992"/>
            <a:chExt cx="7924800" cy="3213009"/>
          </a:xfrm>
        </p:grpSpPr>
        <p:sp>
          <p:nvSpPr>
            <p:cNvPr id="9" name="Isosceles Triangle 8"/>
            <p:cNvSpPr/>
            <p:nvPr/>
          </p:nvSpPr>
          <p:spPr>
            <a:xfrm rot="16200000">
              <a:off x="6089695" y="-996903"/>
              <a:ext cx="3213009" cy="792480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8648700" y="2114076"/>
              <a:ext cx="1943099" cy="5568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Prescriptive</a:t>
              </a:r>
              <a:endParaRPr lang="en-GB" dirty="0"/>
            </a:p>
          </p:txBody>
        </p:sp>
      </p:grpSp>
      <p:sp>
        <p:nvSpPr>
          <p:cNvPr id="53" name="Isosceles Triangle 52"/>
          <p:cNvSpPr/>
          <p:nvPr/>
        </p:nvSpPr>
        <p:spPr>
          <a:xfrm rot="16200000" flipV="1">
            <a:off x="1215919" y="2360220"/>
            <a:ext cx="2011680" cy="27432"/>
          </a:xfrm>
          <a:prstGeom prst="triangle">
            <a:avLst>
              <a:gd name="adj" fmla="val 100000"/>
            </a:avLst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9799" y="4944840"/>
            <a:ext cx="9448802" cy="1797061"/>
            <a:chOff x="2209799" y="4944840"/>
            <a:chExt cx="9448802" cy="1797061"/>
          </a:xfrm>
          <a:solidFill>
            <a:schemeClr val="bg1">
              <a:lumMod val="50000"/>
              <a:alpha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2209800" y="6038928"/>
              <a:ext cx="9448800" cy="702973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16200000" flipH="1" flipV="1">
              <a:off x="6387156" y="767483"/>
              <a:ext cx="1094087" cy="944880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5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962650" y="5928164"/>
              <a:ext cx="1943098" cy="45997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Descriptive</a:t>
              </a:r>
              <a:endParaRPr lang="en-GB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2401" y="1242959"/>
            <a:ext cx="1676399" cy="5538841"/>
            <a:chOff x="685801" y="1219199"/>
            <a:chExt cx="2286000" cy="6592334"/>
          </a:xfrm>
        </p:grpSpPr>
        <p:sp>
          <p:nvSpPr>
            <p:cNvPr id="38" name="Chevron 37"/>
            <p:cNvSpPr/>
            <p:nvPr/>
          </p:nvSpPr>
          <p:spPr>
            <a:xfrm rot="16200000">
              <a:off x="1276026" y="501020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1 - Ad Hoc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Sub-portfolios (sometimes) coordinated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 rot="16200000">
              <a:off x="1276026" y="391787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2 - Developing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Full portfolio coordination processes being defined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 rot="16200000">
              <a:off x="1276026" y="2818139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3 - Fit-for-Purpose Processes</a:t>
              </a:r>
              <a:endParaRPr lang="en-GB" sz="105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Integrated project delivery &amp; portfolio coordination</a:t>
              </a:r>
            </a:p>
          </p:txBody>
        </p:sp>
        <p:sp>
          <p:nvSpPr>
            <p:cNvPr id="41" name="Chevron 40"/>
            <p:cNvSpPr/>
            <p:nvPr/>
          </p:nvSpPr>
          <p:spPr>
            <a:xfrm rot="16200000">
              <a:off x="1276026" y="1725807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4 - Proactively Managed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</a:rPr>
                <a:t>P</a:t>
              </a:r>
              <a:r>
                <a:rPr lang="en-US" sz="800" dirty="0" smtClean="0">
                  <a:solidFill>
                    <a:schemeClr val="bg1"/>
                  </a:solidFill>
                </a:rPr>
                <a:t>ortfolio driven by strategy; strategy driven by portfolio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 rot="16200000">
              <a:off x="1276026" y="628974"/>
              <a:ext cx="1105549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5 - Continuous Improvement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Optimization of R&amp;D and delivery to strategy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 rot="16200000">
              <a:off x="1276027" y="6115759"/>
              <a:ext cx="1105548" cy="2286000"/>
            </a:xfrm>
            <a:prstGeom prst="chevron">
              <a:avLst>
                <a:gd name="adj" fmla="val 14986"/>
              </a:avLst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050" dirty="0" smtClean="0">
                  <a:solidFill>
                    <a:schemeClr val="bg1"/>
                  </a:solidFill>
                </a:rPr>
                <a:t>0 - None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Projects are managed as completely standalone activities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741971" y="875409"/>
            <a:ext cx="10287000" cy="489369"/>
          </a:xfrm>
          <a:prstGeom prst="rect">
            <a:avLst/>
          </a:prstGeom>
          <a:solidFill>
            <a:srgbClr val="E6E6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What do I want from you?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17</a:t>
            </a:fld>
            <a:endParaRPr lang="aa-ET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11201399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Feedback please!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If you’re interested: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Com</a:t>
            </a:r>
            <a:r>
              <a:rPr lang="en-US" dirty="0"/>
              <a:t>e collect a </a:t>
            </a:r>
            <a:r>
              <a:rPr lang="en-US" dirty="0" smtClean="0"/>
              <a:t>copy of the detail</a:t>
            </a: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Tell me what you </a:t>
            </a:r>
            <a:r>
              <a:rPr lang="en-US" dirty="0" smtClean="0"/>
              <a:t>think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Resources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07/16/2023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18</a:t>
            </a:fld>
            <a:endParaRPr lang="aa-ET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04801" y="1447800"/>
            <a:ext cx="75438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If you’re interested in portfolio management and analysis:</a:t>
            </a:r>
          </a:p>
          <a:p>
            <a:r>
              <a:rPr lang="en-US" dirty="0" smtClean="0"/>
              <a:t>Management of Portfolios (Axelos)</a:t>
            </a:r>
          </a:p>
          <a:p>
            <a:r>
              <a:rPr lang="en-US" dirty="0" smtClean="0"/>
              <a:t>Scaled Agile Framework</a:t>
            </a:r>
          </a:p>
          <a:p>
            <a:r>
              <a:rPr lang="en-US" dirty="0" smtClean="0"/>
              <a:t>Disciplined Agile Framework</a:t>
            </a:r>
          </a:p>
          <a:p>
            <a:r>
              <a:rPr lang="en-US" dirty="0" smtClean="0"/>
              <a:t>NATO SAS-134 Report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NATO STO SAS-178 </a:t>
            </a:r>
            <a:r>
              <a:rPr lang="en-US" dirty="0" err="1" smtClean="0">
                <a:hlinkClick r:id="rId3"/>
              </a:rPr>
              <a:t>Defence</a:t>
            </a:r>
            <a:r>
              <a:rPr lang="en-US" dirty="0" smtClean="0">
                <a:hlinkClick r:id="rId3"/>
              </a:rPr>
              <a:t> Investment Portfolio Decision-Making and Analysis Support: workshop in Germany 12-14 Sept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for COL to 1* MIL &amp; “senior portfolio analyst” CIVs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28" y="990600"/>
            <a:ext cx="3227169" cy="4914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92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Nicholas.Rose@act.nato.int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+1 757-747-3387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061BED-2B64-4880-946E-687AC988776A}" type="datetime1">
              <a:rPr lang="LID4096" smtClean="0"/>
              <a:pPr/>
              <a:t>07/14/2023</a:t>
            </a:fld>
            <a:r>
              <a:rPr lang="aa-ET" smtClean="0"/>
              <a:t>  |  </a:t>
            </a:r>
            <a:r>
              <a:rPr lang="en-GB" smtClean="0"/>
              <a:t>P</a:t>
            </a:r>
            <a:r>
              <a:rPr lang="aa-ET" smtClean="0"/>
              <a:t>AGE </a:t>
            </a:r>
            <a:fld id="{3C66DE6B-CC4B-F74A-99D4-2DC8DD154D90}" type="slidenum">
              <a:rPr lang="aa-ET" smtClean="0"/>
              <a:pPr/>
              <a:t>19</a:t>
            </a:fld>
            <a:endParaRPr lang="aa-E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Email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Phone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7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14400"/>
          </a:xfrm>
        </p:spPr>
        <p:txBody>
          <a:bodyPr/>
          <a:lstStyle/>
          <a:p>
            <a:pPr algn="r"/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219200"/>
            <a:ext cx="10515600" cy="4910138"/>
          </a:xfrm>
        </p:spPr>
        <p:txBody>
          <a:bodyPr>
            <a:normAutofit/>
          </a:bodyPr>
          <a:lstStyle/>
          <a:p>
            <a:r>
              <a:rPr lang="en-US" dirty="0" smtClean="0"/>
              <a:t>Who am I?</a:t>
            </a:r>
          </a:p>
          <a:p>
            <a:r>
              <a:rPr lang="en-US" dirty="0"/>
              <a:t>Portfolio management</a:t>
            </a:r>
          </a:p>
          <a:p>
            <a:r>
              <a:rPr lang="en-US" dirty="0" smtClean="0"/>
              <a:t>What is the NATO portfolio?</a:t>
            </a:r>
          </a:p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Portfolio management analysis maturity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2</a:t>
            </a:fld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6128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14400"/>
          </a:xfrm>
        </p:spPr>
        <p:txBody>
          <a:bodyPr/>
          <a:lstStyle/>
          <a:p>
            <a:pPr algn="r"/>
            <a:r>
              <a:rPr lang="en-US" dirty="0" smtClean="0"/>
              <a:t>Who am I?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3</a:t>
            </a:fld>
            <a:endParaRPr lang="aa-ET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806415"/>
            <a:ext cx="3730625" cy="5760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923" y="1087955"/>
            <a:ext cx="1194553" cy="55727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00" y="2702825"/>
            <a:ext cx="1533485" cy="8613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0186" y="2875946"/>
            <a:ext cx="1194554" cy="7963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295" y1="27215" x2="62658" y2="69409"/>
                        <a14:foregroundMark x1="96835" y1="60549" x2="96835" y2="60549"/>
                        <a14:foregroundMark x1="91350" y1="25527" x2="96624" y2="36076"/>
                        <a14:foregroundMark x1="96624" y1="36920" x2="98101" y2="55274"/>
                        <a14:foregroundMark x1="52532" y1="66034" x2="45148" y2="43038"/>
                        <a14:foregroundMark x1="98312" y1="55696" x2="93249" y2="72574"/>
                        <a14:foregroundMark x1="93249" y1="72574" x2="85865" y2="82700"/>
                        <a14:foregroundMark x1="85865" y1="82700" x2="76371" y2="90506"/>
                        <a14:foregroundMark x1="76371" y1="90506" x2="64557" y2="96414"/>
                        <a14:foregroundMark x1="64557" y1="96414" x2="43038" y2="97890"/>
                        <a14:foregroundMark x1="43038" y1="97890" x2="26582" y2="92616"/>
                        <a14:foregroundMark x1="26582" y1="92616" x2="12447" y2="80591"/>
                        <a14:foregroundMark x1="12447" y1="80591" x2="3376" y2="64979"/>
                        <a14:foregroundMark x1="3376" y1="64768" x2="1688" y2="48523"/>
                        <a14:foregroundMark x1="1688" y1="48523" x2="6118" y2="28692"/>
                        <a14:foregroundMark x1="6118" y1="28692" x2="18354" y2="12658"/>
                        <a14:foregroundMark x1="18354" y1="12658" x2="38186" y2="2743"/>
                        <a14:foregroundMark x1="38186" y1="2743" x2="58650" y2="2110"/>
                        <a14:foregroundMark x1="58650" y1="2110" x2="74262" y2="7806"/>
                        <a14:foregroundMark x1="74262" y1="7806" x2="84810" y2="16456"/>
                        <a14:foregroundMark x1="84810" y1="16456" x2="84810" y2="1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918" y="4099903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ee the source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3909" y="2878052"/>
            <a:ext cx="2678642" cy="75002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953000" y="1219200"/>
            <a:ext cx="0" cy="508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6" name="Picture 2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741" y="1414657"/>
            <a:ext cx="2784919" cy="4300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ircraft Carrier Alliance logo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608" y="1944578"/>
            <a:ext cx="1773121" cy="64275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 bwMode="auto">
          <a:xfrm>
            <a:off x="5236806" y="4126082"/>
            <a:ext cx="660788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b="0" i="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Business cases &amp; approvals management</a:t>
            </a:r>
          </a:p>
          <a:p>
            <a:pPr marL="171450" indent="-1714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400" b="0" i="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Studies: modelling &amp; simulation, soft OR</a:t>
            </a:r>
            <a:endParaRPr lang="en-US" sz="2400" dirty="0" smtClean="0">
              <a:solidFill>
                <a:srgbClr val="54545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 algn="l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b="0" i="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400" b="0" i="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Military / </a:t>
            </a:r>
            <a:r>
              <a:rPr lang="en-US" sz="240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political </a:t>
            </a:r>
            <a:r>
              <a:rPr lang="en-US" sz="2400" b="0" i="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concept development</a:t>
            </a:r>
          </a:p>
          <a:p>
            <a:pPr marL="171450" indent="-171450" algn="l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P3M</a:t>
            </a:r>
            <a:endParaRPr lang="en-US" sz="2400" b="0" i="0" dirty="0" smtClean="0">
              <a:solidFill>
                <a:srgbClr val="54545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112" name="Picture 16" descr="ISS-Logo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1443" y="2180927"/>
            <a:ext cx="1253558" cy="91013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H="1">
            <a:off x="381000" y="3886200"/>
            <a:ext cx="11430000" cy="0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54" y="1752600"/>
            <a:ext cx="4128924" cy="4116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/>
          <a:lstStyle/>
          <a:p>
            <a:pPr algn="r"/>
            <a:r>
              <a:rPr lang="en-US" dirty="0" smtClean="0"/>
              <a:t>NATO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4</a:t>
            </a:fld>
            <a:endParaRPr lang="aa-ET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22482" y="1981201"/>
            <a:ext cx="522796" cy="461432"/>
          </a:xfrm>
          <a:prstGeom prst="line">
            <a:avLst/>
          </a:prstGeom>
          <a:ln w="28575">
            <a:solidFill>
              <a:srgbClr val="001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31154" y="1981200"/>
            <a:ext cx="609600" cy="0"/>
          </a:xfrm>
          <a:prstGeom prst="line">
            <a:avLst/>
          </a:prstGeom>
          <a:ln w="28575">
            <a:solidFill>
              <a:srgbClr val="001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16953" y="1534930"/>
            <a:ext cx="67749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Defensive political-military a</a:t>
            </a:r>
            <a:r>
              <a:rPr lang="en-US" sz="2000" b="0" i="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lliance of 31 (soon 32) Nations</a:t>
            </a:r>
            <a:endParaRPr lang="en-GB" sz="2000" b="0" i="0" dirty="0">
              <a:solidFill>
                <a:srgbClr val="54545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516854" y="2974926"/>
            <a:ext cx="357024" cy="129677"/>
          </a:xfrm>
          <a:prstGeom prst="line">
            <a:avLst/>
          </a:prstGeom>
          <a:ln w="28575">
            <a:solidFill>
              <a:srgbClr val="001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68221" y="2974921"/>
            <a:ext cx="753533" cy="0"/>
          </a:xfrm>
          <a:prstGeom prst="line">
            <a:avLst/>
          </a:prstGeom>
          <a:ln w="28575">
            <a:solidFill>
              <a:srgbClr val="001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5734251" y="2701430"/>
            <a:ext cx="6457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sz="2000" b="0" i="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Formed in 1949</a:t>
            </a:r>
            <a:endParaRPr lang="en-GB" sz="2000" b="0" i="0" dirty="0">
              <a:solidFill>
                <a:srgbClr val="54545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631154" y="4086133"/>
            <a:ext cx="242724" cy="32534"/>
          </a:xfrm>
          <a:prstGeom prst="line">
            <a:avLst/>
          </a:prstGeom>
          <a:ln w="28575">
            <a:solidFill>
              <a:srgbClr val="001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9279" y="4118666"/>
            <a:ext cx="752475" cy="0"/>
          </a:xfrm>
          <a:prstGeom prst="line">
            <a:avLst/>
          </a:prstGeom>
          <a:ln w="28575">
            <a:solidFill>
              <a:srgbClr val="001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5734251" y="3645120"/>
            <a:ext cx="635769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Organization(s) to f</a:t>
            </a:r>
            <a:r>
              <a:rPr lang="en-US" sz="2000" b="0" i="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acilitate &amp; deliver political &amp; military direction</a:t>
            </a:r>
            <a:endParaRPr lang="en-GB" sz="2000" b="0" i="0" dirty="0">
              <a:solidFill>
                <a:srgbClr val="54545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131621" y="5167466"/>
            <a:ext cx="366019" cy="318935"/>
          </a:xfrm>
          <a:prstGeom prst="line">
            <a:avLst/>
          </a:prstGeom>
          <a:ln w="28575">
            <a:solidFill>
              <a:srgbClr val="001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493041" y="5486400"/>
            <a:ext cx="752475" cy="0"/>
          </a:xfrm>
          <a:prstGeom prst="line">
            <a:avLst/>
          </a:prstGeom>
          <a:ln w="28575">
            <a:solidFill>
              <a:srgbClr val="001E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 bwMode="auto">
          <a:xfrm>
            <a:off x="5316954" y="4840072"/>
            <a:ext cx="677498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Deterrence &amp; </a:t>
            </a:r>
            <a:r>
              <a:rPr lang="en-US" sz="2000" dirty="0" err="1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defence</a:t>
            </a:r>
            <a:endParaRPr lang="en-US" sz="2000" dirty="0" smtClean="0">
              <a:solidFill>
                <a:srgbClr val="54545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Crisis prevention &amp; management</a:t>
            </a:r>
            <a:endParaRPr lang="en-US" sz="2000" dirty="0">
              <a:solidFill>
                <a:srgbClr val="54545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eaLnBrk="1" hangingPunct="1">
              <a:lnSpc>
                <a:spcPct val="130000"/>
              </a:lnSpc>
            </a:pPr>
            <a:r>
              <a:rPr lang="en-US" sz="200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Collective </a:t>
            </a:r>
            <a:r>
              <a:rPr lang="en-US" sz="2000" dirty="0" err="1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defence</a:t>
            </a:r>
            <a:r>
              <a:rPr lang="en-US" sz="2000" dirty="0" smtClean="0">
                <a:solidFill>
                  <a:srgbClr val="54545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&amp; security</a:t>
            </a:r>
            <a:endParaRPr lang="en-GB" sz="2000" b="0" i="0" dirty="0">
              <a:solidFill>
                <a:srgbClr val="545454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/>
          <a:lstStyle/>
          <a:p>
            <a:pPr algn="r"/>
            <a:r>
              <a:rPr lang="en-US" dirty="0" smtClean="0"/>
              <a:t>Portfolio Management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5</a:t>
            </a:fld>
            <a:endParaRPr lang="aa-ET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4294967295"/>
          </p:nvPr>
        </p:nvSpPr>
        <p:spPr>
          <a:xfrm>
            <a:off x="808230" y="4132840"/>
            <a:ext cx="2309251" cy="32238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100" dirty="0" smtClean="0"/>
              <a:t>AXELOS Management of Portfolios</a:t>
            </a:r>
            <a:endParaRPr lang="en-GB" sz="11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31392" y="4127515"/>
            <a:ext cx="3469936" cy="322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100" dirty="0" smtClean="0">
                <a:hlinkClick r:id="rId3"/>
              </a:rPr>
              <a:t>Disciplined Agile Framework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4"/>
              </a:rPr>
              <a:t>Portfolio Management</a:t>
            </a:r>
            <a:endParaRPr lang="en-GB" sz="11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1302" y="1699583"/>
            <a:ext cx="11642195" cy="2400155"/>
            <a:chOff x="-416566" y="1555711"/>
            <a:chExt cx="12825692" cy="2644144"/>
          </a:xfrm>
        </p:grpSpPr>
        <p:pic>
          <p:nvPicPr>
            <p:cNvPr id="14" name="Picture 2" descr="https://image.slidesharecdn.com/eg658hhrcm7dud9lsxmn-signature-9c5a8ebd055fc96c51acffe79020ba957b62d5969fa034ae890a234fce68d43a-poli-150208142925-conversion-gate02/95/axelos-mop-management-of-portfolios-foundation-22-638.jpg?cb=148375536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6566" y="1555711"/>
              <a:ext cx="3704988" cy="26248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www.pmi.org/-/media/pmi/microsites/disciplined-agile/graphics/portfoliomgmt-workflow-new.jpg?rev=c60c10d03a8742eb8f673604b9b6076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7274" y="1575004"/>
              <a:ext cx="4091852" cy="26248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i.pinimg.com/originals/f1/cf/31/f1cf31e08bd8b7005cc9a89aba1b57e5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093" y="1555711"/>
              <a:ext cx="4679510" cy="26248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3945617" y="4122190"/>
            <a:ext cx="3962400" cy="33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000" dirty="0" smtClean="0"/>
              <a:t>Scaled Agile Framework (</a:t>
            </a:r>
            <a:r>
              <a:rPr lang="en-US" sz="1000" dirty="0" err="1" smtClean="0"/>
              <a:t>SAFe</a:t>
            </a:r>
            <a:r>
              <a:rPr lang="en-US" sz="1000" dirty="0" smtClean="0"/>
              <a:t>): Portfolio Management</a:t>
            </a:r>
            <a:endParaRPr lang="en-GB" sz="100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1302" y="4749157"/>
            <a:ext cx="11520026" cy="1860563"/>
          </a:xfrm>
        </p:spPr>
        <p:txBody>
          <a:bodyPr>
            <a:normAutofit/>
          </a:bodyPr>
          <a:lstStyle/>
          <a:p>
            <a:r>
              <a:rPr lang="en-US" dirty="0" smtClean="0"/>
              <a:t>Coordination of all activities to optimize the achievement of strategy within organizational constraints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58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/>
          <a:lstStyle/>
          <a:p>
            <a:pPr algn="r"/>
            <a:r>
              <a:rPr lang="en-US" dirty="0" smtClean="0"/>
              <a:t>Portfolio Management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6</a:t>
            </a:fld>
            <a:endParaRPr lang="aa-ET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1302" y="4749157"/>
            <a:ext cx="11520026" cy="1860563"/>
          </a:xfrm>
        </p:spPr>
        <p:txBody>
          <a:bodyPr>
            <a:normAutofit/>
          </a:bodyPr>
          <a:lstStyle/>
          <a:p>
            <a:r>
              <a:rPr lang="en-US" dirty="0" smtClean="0"/>
              <a:t>Coordination of all activities to optimize the achievement of strategy within organizational constraints</a:t>
            </a:r>
          </a:p>
          <a:p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16" y="1866081"/>
            <a:ext cx="4612105" cy="23156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0" y="1866081"/>
            <a:ext cx="6524560" cy="2315621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74051" y="4181702"/>
            <a:ext cx="11311670" cy="44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200" dirty="0" smtClean="0"/>
              <a:t>UK MOD Generic Capability Management Model (GCM)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42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/>
          <a:lstStyle/>
          <a:p>
            <a:pPr algn="r"/>
            <a:r>
              <a:rPr lang="en-US" dirty="0" smtClean="0"/>
              <a:t>Portfolio Analysis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7</a:t>
            </a:fld>
            <a:endParaRPr lang="aa-ET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1302" y="1143000"/>
            <a:ext cx="7719698" cy="55308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Portfolio Optimization</a:t>
            </a:r>
          </a:p>
          <a:p>
            <a:pPr>
              <a:lnSpc>
                <a:spcPct val="120000"/>
              </a:lnSpc>
            </a:pPr>
            <a:r>
              <a:rPr lang="en-US" sz="2100" dirty="0" smtClean="0"/>
              <a:t>Assessment method &amp; process</a:t>
            </a:r>
          </a:p>
          <a:p>
            <a:pPr>
              <a:lnSpc>
                <a:spcPct val="120000"/>
              </a:lnSpc>
            </a:pPr>
            <a:r>
              <a:rPr lang="en-US" sz="2100" dirty="0" smtClean="0"/>
              <a:t>Strategic alignment</a:t>
            </a:r>
          </a:p>
          <a:p>
            <a:pPr>
              <a:lnSpc>
                <a:spcPct val="120000"/>
              </a:lnSpc>
            </a:pPr>
            <a:r>
              <a:rPr lang="en-US" sz="2100" dirty="0" smtClean="0"/>
              <a:t>Project pipeline management</a:t>
            </a:r>
            <a:endParaRPr lang="en-US" sz="2100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Resource Management</a:t>
            </a:r>
          </a:p>
          <a:p>
            <a:pPr>
              <a:lnSpc>
                <a:spcPct val="120000"/>
              </a:lnSpc>
            </a:pPr>
            <a:r>
              <a:rPr lang="en-US" sz="2100" dirty="0" smtClean="0"/>
              <a:t>Identification &amp; capacity assessment for scarce resources</a:t>
            </a:r>
          </a:p>
          <a:p>
            <a:pPr>
              <a:lnSpc>
                <a:spcPct val="120000"/>
              </a:lnSpc>
            </a:pPr>
            <a:r>
              <a:rPr lang="en-US" sz="2100" dirty="0" smtClean="0"/>
              <a:t>Estimation &amp; planning</a:t>
            </a:r>
          </a:p>
          <a:p>
            <a:pPr>
              <a:lnSpc>
                <a:spcPct val="120000"/>
              </a:lnSpc>
            </a:pPr>
            <a:r>
              <a:rPr lang="en-US" sz="2100" dirty="0" smtClean="0"/>
              <a:t>Supply / demand assessments</a:t>
            </a:r>
            <a:endParaRPr lang="en-US" sz="23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Performance Management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Risk analysis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Cost &amp; schedule performance analysis (e.g. EVM)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 smtClean="0"/>
              <a:t>Portfolio Management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Data status &amp; reviews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Portfolio visualization &amp;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5873"/>
          <a:stretch/>
        </p:blipFill>
        <p:spPr>
          <a:xfrm>
            <a:off x="7700158" y="1143000"/>
            <a:ext cx="4149467" cy="1600200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7700158" y="2743200"/>
            <a:ext cx="4149467" cy="469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err="1" smtClean="0"/>
              <a:t>ProModel</a:t>
            </a:r>
            <a:r>
              <a:rPr lang="en-US" sz="1200" dirty="0" smtClean="0"/>
              <a:t> Blog: https</a:t>
            </a:r>
            <a:r>
              <a:rPr lang="en-US" sz="1200" dirty="0"/>
              <a:t>://promodel.files.wordpress.com/2014/01/ms-conf-2014-blog-post-ellen-pic1.jpg</a:t>
            </a:r>
            <a:endParaRPr lang="en-GB" sz="12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6514" y="6529267"/>
            <a:ext cx="5943600" cy="296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 smtClean="0"/>
              <a:t>Based mostly on </a:t>
            </a:r>
            <a:r>
              <a:rPr lang="en-US" sz="900" dirty="0" smtClean="0">
                <a:hlinkClick r:id="rId4"/>
              </a:rPr>
              <a:t>Acuity PPM</a:t>
            </a:r>
            <a:r>
              <a:rPr lang="en-US" sz="900" dirty="0" smtClean="0"/>
              <a:t> </a:t>
            </a:r>
            <a:endParaRPr lang="en-GB" sz="900" dirty="0"/>
          </a:p>
        </p:txBody>
      </p:sp>
      <p:pic>
        <p:nvPicPr>
          <p:cNvPr id="1026" name="Picture 2" descr="PortfolioR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246540"/>
            <a:ext cx="2377422" cy="268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700158" y="6001595"/>
            <a:ext cx="4149467" cy="469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C4CCD6"/>
              </a:buClr>
              <a:buFont typeface="Wingdings" pitchFamily="2" charset="2"/>
              <a:buChar char="§"/>
              <a:defRPr sz="24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20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8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C4CCD6"/>
              </a:buClr>
              <a:buFont typeface="Wingdings" pitchFamily="2" charset="2"/>
              <a:buChar char="§"/>
              <a:defRPr sz="1600" kern="1200">
                <a:solidFill>
                  <a:srgbClr val="485045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AFD8ED"/>
              </a:buClr>
              <a:buFont typeface="Arial" panose="020B0604020202020204" pitchFamily="34" charset="0"/>
              <a:buNone/>
              <a:defRPr sz="1800" kern="1200">
                <a:solidFill>
                  <a:srgbClr val="38383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 smtClean="0"/>
              <a:t>Rose </a:t>
            </a:r>
            <a:r>
              <a:rPr lang="en-US" sz="1200" dirty="0"/>
              <a:t>&amp; associates: https://www.roseassoc.com/software-oil-gas-prospect-play-portfolio/portfolio-risk-analysis/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884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90600"/>
          </a:xfrm>
        </p:spPr>
        <p:txBody>
          <a:bodyPr/>
          <a:lstStyle/>
          <a:p>
            <a:pPr algn="r"/>
            <a:r>
              <a:rPr lang="en-US" dirty="0" smtClean="0"/>
              <a:t>NATO Portfolios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8</a:t>
            </a:fld>
            <a:endParaRPr lang="aa-ET" dirty="0"/>
          </a:p>
        </p:txBody>
      </p:sp>
      <p:grpSp>
        <p:nvGrpSpPr>
          <p:cNvPr id="8" name="Group 7"/>
          <p:cNvGrpSpPr/>
          <p:nvPr/>
        </p:nvGrpSpPr>
        <p:grpSpPr>
          <a:xfrm>
            <a:off x="416859" y="2278062"/>
            <a:ext cx="6212541" cy="2743200"/>
            <a:chOff x="762000" y="1752600"/>
            <a:chExt cx="5867400" cy="2590800"/>
          </a:xfrm>
        </p:grpSpPr>
        <p:sp>
          <p:nvSpPr>
            <p:cNvPr id="33" name="Rounded Rectangle 32"/>
            <p:cNvSpPr/>
            <p:nvPr/>
          </p:nvSpPr>
          <p:spPr>
            <a:xfrm>
              <a:off x="762000" y="1752600"/>
              <a:ext cx="5867400" cy="2590800"/>
            </a:xfrm>
            <a:prstGeom prst="roundRect">
              <a:avLst/>
            </a:prstGeom>
            <a:solidFill>
              <a:schemeClr val="accent5">
                <a:lumMod val="50000"/>
                <a:alpha val="2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softEdge rad="25400"/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4400" y="1905000"/>
              <a:ext cx="55626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USA Forces</a:t>
              </a:r>
              <a:endParaRPr lang="en-GB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14400" y="2514600"/>
              <a:ext cx="16764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FRA Forces</a:t>
              </a:r>
              <a:endParaRPr lang="en-GB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19400" y="2514600"/>
              <a:ext cx="15240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ITA Forces</a:t>
              </a:r>
              <a:endParaRPr lang="en-GB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72000" y="2519190"/>
              <a:ext cx="19050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POL Forces</a:t>
              </a:r>
              <a:endParaRPr lang="en-GB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899492" y="3124200"/>
              <a:ext cx="1300908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DEU Forces</a:t>
              </a:r>
              <a:endParaRPr lang="en-GB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914400" y="3124200"/>
              <a:ext cx="8382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CZE Forces</a:t>
              </a:r>
              <a:endParaRPr lang="en-GB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47292" y="3124200"/>
              <a:ext cx="1377108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GBR Forces</a:t>
              </a:r>
              <a:endParaRPr lang="en-GB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871292" y="3124200"/>
              <a:ext cx="1605708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TUR Forces</a:t>
              </a:r>
              <a:endParaRPr lang="en-GB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914400" y="3745735"/>
              <a:ext cx="55626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Etc.</a:t>
              </a:r>
              <a:endParaRPr lang="en-GB" dirty="0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871447" y="2163762"/>
            <a:ext cx="505205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and agreeing National forces </a:t>
            </a:r>
            <a:r>
              <a:rPr lang="en-US" dirty="0" smtClean="0"/>
              <a:t>(“</a:t>
            </a:r>
            <a:r>
              <a:rPr lang="en-US" dirty="0" err="1" smtClean="0"/>
              <a:t>Defence</a:t>
            </a:r>
            <a:r>
              <a:rPr lang="en-US" dirty="0" smtClean="0"/>
              <a:t> Planning”)</a:t>
            </a:r>
            <a:endParaRPr lang="en-US" dirty="0" smtClean="0"/>
          </a:p>
          <a:p>
            <a:r>
              <a:rPr lang="en-US" dirty="0" smtClean="0"/>
              <a:t>Connecting and cohering National forces (NATO Common Funded acquisition)</a:t>
            </a:r>
          </a:p>
        </p:txBody>
      </p:sp>
    </p:spTree>
    <p:extLst>
      <p:ext uri="{BB962C8B-B14F-4D97-AF65-F5344CB8AC3E}">
        <p14:creationId xmlns:p14="http://schemas.microsoft.com/office/powerpoint/2010/main" val="5137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9296400" cy="990600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/>
              <a:t>Cohering the Common Funded Portfolio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3C35ED-690B-4AD6-9A51-1D1AA2F02244}" type="datetime1">
              <a:rPr lang="LID4096" smtClean="0"/>
              <a:pPr/>
              <a:t>07/14/2023</a:t>
            </a:fld>
            <a:r>
              <a:rPr lang="aa-ET" dirty="0" smtClean="0"/>
              <a:t>  |  </a:t>
            </a:r>
            <a:r>
              <a:rPr lang="en-GB" dirty="0" smtClean="0"/>
              <a:t>P</a:t>
            </a:r>
            <a:r>
              <a:rPr lang="aa-ET" dirty="0" smtClean="0"/>
              <a:t>AGE </a:t>
            </a:r>
            <a:fld id="{3C66DE6B-CC4B-F74A-99D4-2DC8DD154D90}" type="slidenum">
              <a:rPr lang="aa-ET" smtClean="0"/>
              <a:pPr/>
              <a:t>9</a:t>
            </a:fld>
            <a:endParaRPr lang="aa-ET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11618697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Problem</a:t>
            </a:r>
          </a:p>
          <a:p>
            <a:r>
              <a:rPr lang="en-US" dirty="0" smtClean="0"/>
              <a:t>How can we tell if activities are aligned to strategy?</a:t>
            </a:r>
          </a:p>
          <a:p>
            <a:r>
              <a:rPr lang="en-US" dirty="0" smtClean="0"/>
              <a:t>How can we tell if strategy is fully being implemented?</a:t>
            </a:r>
          </a:p>
          <a:p>
            <a:r>
              <a:rPr lang="en-US" dirty="0"/>
              <a:t>If we add up all the costs, are we getting good value? Are ‘priorities’ aligned to objectives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How do we address structural issues?</a:t>
            </a:r>
          </a:p>
          <a:p>
            <a:r>
              <a:rPr lang="en-US" dirty="0" smtClean="0"/>
              <a:t>If we only have organic visibility on a small part of the portfolio, how can we plan?</a:t>
            </a:r>
          </a:p>
        </p:txBody>
      </p:sp>
    </p:spTree>
    <p:extLst>
      <p:ext uri="{BB962C8B-B14F-4D97-AF65-F5344CB8AC3E}">
        <p14:creationId xmlns:p14="http://schemas.microsoft.com/office/powerpoint/2010/main" val="18864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O Presentation template">
  <a:themeElements>
    <a:clrScheme name="Allied Command Transformation">
      <a:dk1>
        <a:srgbClr val="001D38"/>
      </a:dk1>
      <a:lt1>
        <a:srgbClr val="FFFFFF"/>
      </a:lt1>
      <a:dk2>
        <a:srgbClr val="44546A"/>
      </a:dk2>
      <a:lt2>
        <a:srgbClr val="E7E6E6"/>
      </a:lt2>
      <a:accent1>
        <a:srgbClr val="E1E5EA"/>
      </a:accent1>
      <a:accent2>
        <a:srgbClr val="C3CCD6"/>
      </a:accent2>
      <a:accent3>
        <a:srgbClr val="327BB8"/>
      </a:accent3>
      <a:accent4>
        <a:srgbClr val="ABB6C3"/>
      </a:accent4>
      <a:accent5>
        <a:srgbClr val="2C6CA0"/>
      </a:accent5>
      <a:accent6>
        <a:srgbClr val="4F95CF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HQ SACT according to NATO rebranding" id="{9942799C-666C-4F50-8397-200269CE8A2C}" vid="{364AC338-857E-416B-80C6-532798956B13}"/>
    </a:ext>
  </a:extLst>
</a:theme>
</file>

<file path=ppt/theme/theme2.xml><?xml version="1.0" encoding="utf-8"?>
<a:theme xmlns:a="http://schemas.openxmlformats.org/drawingml/2006/main" name="1_NATO Presentation template">
  <a:themeElements>
    <a:clrScheme name="Allied Command Transformation">
      <a:dk1>
        <a:srgbClr val="001D38"/>
      </a:dk1>
      <a:lt1>
        <a:srgbClr val="FFFFFF"/>
      </a:lt1>
      <a:dk2>
        <a:srgbClr val="44546A"/>
      </a:dk2>
      <a:lt2>
        <a:srgbClr val="E7E6E6"/>
      </a:lt2>
      <a:accent1>
        <a:srgbClr val="E1E5EA"/>
      </a:accent1>
      <a:accent2>
        <a:srgbClr val="C3CCD6"/>
      </a:accent2>
      <a:accent3>
        <a:srgbClr val="327BB8"/>
      </a:accent3>
      <a:accent4>
        <a:srgbClr val="ABB6C3"/>
      </a:accent4>
      <a:accent5>
        <a:srgbClr val="2C6CA0"/>
      </a:accent5>
      <a:accent6>
        <a:srgbClr val="4F95CF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xmlns:p="http://schemas.openxmlformats.org/presentationml/2006/main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HQ SACT according to NATO rebranding" id="{9942799C-666C-4F50-8397-200269CE8A2C}" vid="{364AC338-857E-416B-80C6-532798956B13}"/>
    </a:ext>
  </a:extLst>
</a:theme>
</file>

<file path=ppt/theme/theme3.xml><?xml version="1.0" encoding="utf-8"?>
<a:theme xmlns:a="http://schemas.openxmlformats.org/drawingml/2006/main" name="1_NATO Presentation template">
  <a:themeElements>
    <a:clrScheme name="Allied Command Transformation">
      <a:dk1>
        <a:srgbClr val="001D38"/>
      </a:dk1>
      <a:lt1>
        <a:srgbClr val="FFFFFF"/>
      </a:lt1>
      <a:dk2>
        <a:srgbClr val="44546A"/>
      </a:dk2>
      <a:lt2>
        <a:srgbClr val="E7E6E6"/>
      </a:lt2>
      <a:accent1>
        <a:srgbClr val="E1E5EA"/>
      </a:accent1>
      <a:accent2>
        <a:srgbClr val="C3CCD6"/>
      </a:accent2>
      <a:accent3>
        <a:srgbClr val="327BB8"/>
      </a:accent3>
      <a:accent4>
        <a:srgbClr val="ABB6C3"/>
      </a:accent4>
      <a:accent5>
        <a:srgbClr val="2C6CA0"/>
      </a:accent5>
      <a:accent6>
        <a:srgbClr val="4F95CF"/>
      </a:accent6>
      <a:hlink>
        <a:srgbClr val="00499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>
        <a:spAutoFit/>
      </a:bodyPr>
      <a:lstStyle>
        <a:defPPr algn="l" eaLnBrk="1" hangingPunct="1">
          <a:lnSpc>
            <a:spcPct val="130000"/>
          </a:lnSpc>
          <a:defRPr sz="1000" b="0" i="0" dirty="0">
            <a:solidFill>
              <a:srgbClr val="545454"/>
            </a:solidFill>
            <a:latin typeface="Noto Sans" panose="020B0502040504020204" pitchFamily="34" charset="0"/>
            <a:ea typeface="Noto Sans" panose="020B0502040504020204" pitchFamily="34" charset="0"/>
            <a:cs typeface="Noto Sans" panose="020B050204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HQ SACT according to NATO rebranding (002) [Read-Only]" id="{9C21B075-5D53-4CCD-B994-814C9568987B}" vid="{030DD8B3-2798-4620-A701-96194202F4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83d217-e6e7-4bd8-b25a-c1564e3c1da3">
      <Value>10</Value>
      <Value>77</Value>
      <Value>42</Value>
      <Value>6</Value>
      <Value>76</Value>
      <Value>2</Value>
    </TaxCatchAll>
    <lcf76f155ced4ddcb4097134ff3c332f xmlns="532c7276-519e-4dfd-877f-a0b6e71f99d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830101578E48AB83FC3C63FF1C79" ma:contentTypeVersion="19" ma:contentTypeDescription="Create a new document." ma:contentTypeScope="" ma:versionID="334a0b33cdb16be051394098a22f45c1">
  <xsd:schema xmlns:xsd="http://www.w3.org/2001/XMLSchema" xmlns:xs="http://www.w3.org/2001/XMLSchema" xmlns:p="http://schemas.microsoft.com/office/2006/metadata/properties" xmlns:ns2="532c7276-519e-4dfd-877f-a0b6e71f99d4" xmlns:ns3="4583d217-e6e7-4bd8-b25a-c1564e3c1da3" targetNamespace="http://schemas.microsoft.com/office/2006/metadata/properties" ma:root="true" ma:fieldsID="e29b1cdacb195f903eea44524ea65cef" ns2:_="" ns3:_="">
    <xsd:import namespace="532c7276-519e-4dfd-877f-a0b6e71f99d4"/>
    <xsd:import namespace="4583d217-e6e7-4bd8-b25a-c1564e3c1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c7276-519e-4dfd-877f-a0b6e71f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d217-e6e7-4bd8-b25a-c1564e3c1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da2942-1f22-429b-ab72-b8decbdd8506}" ma:internalName="TaxCatchAll" ma:showField="CatchAllData" ma:web="4583d217-e6e7-4bd8-b25a-c1564e3c1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CT Shared Documents" ma:contentTypeID="0x0101001D766D1B8B218B4EA9C3ACFFAA1D7EF40066123FA4A928E7469B5511B3AB264656" ma:contentTypeVersion="3" ma:contentTypeDescription="Supports ACT managed Metadata across all document libraries" ma:contentTypeScope="" ma:versionID="f1904d2e0b2ab460887f0a08511b3295">
  <xsd:schema xmlns:xsd="http://www.w3.org/2001/XMLSchema" xmlns:xs="http://www.w3.org/2001/XMLSchema" xmlns:p="http://schemas.microsoft.com/office/2006/metadata/properties" xmlns:ns1="http://schemas.microsoft.com/sharepoint/v3" xmlns:ns2="3f3ceed7-8816-402d-bde0-dd6ced68f30d" targetNamespace="http://schemas.microsoft.com/office/2006/metadata/properties" ma:root="true" ma:fieldsID="30dc731f83f149967275950f7bdf6512" ns1:_="" ns2:_="">
    <xsd:import namespace="http://schemas.microsoft.com/sharepoint/v3"/>
    <xsd:import namespace="3f3ceed7-8816-402d-bde0-dd6ced68f30d"/>
    <xsd:element name="properties">
      <xsd:complexType>
        <xsd:sequence>
          <xsd:element name="documentManagement">
            <xsd:complexType>
              <xsd:all>
                <xsd:element ref="ns2:Area" minOccurs="0"/>
                <xsd:element ref="ns2:Sub_x0020_Area" minOccurs="0"/>
                <xsd:element ref="ns2:Expiry_x0020_Date" minOccurs="0"/>
                <xsd:element ref="ns2:Authority_x0020_Date" minOccurs="0"/>
                <xsd:element ref="ns2:General_x0020_Description" minOccurs="0"/>
                <xsd:element ref="ns2:Creation_x0020_Date" minOccurs="0"/>
                <xsd:element ref="ns2:File_x0020_Reference_x0020_Number" minOccurs="0"/>
                <xsd:element ref="ns2:Tasker_x0020_Link" minOccurs="0"/>
                <xsd:element ref="ns2:Registry_x0020_Comments" minOccurs="0"/>
                <xsd:element ref="ns1:AverageRating" minOccurs="0"/>
                <xsd:element ref="ns1:RatingCount" minOccurs="0"/>
                <xsd:element ref="ns2:j71862a9b9264869a7ab9605da0306ae" minOccurs="0"/>
                <xsd:element ref="ns2:TaxCatchAllLabel" minOccurs="0"/>
                <xsd:element ref="ns2:nbe7c526a8f54c1895711db7b0054f83" minOccurs="0"/>
                <xsd:element ref="ns2:o9cf8e8d4b7d49e2918af732b1344f9e" minOccurs="0"/>
                <xsd:element ref="ns2:p87698141a1d4f4d86fd86a84a0b3bc8" minOccurs="0"/>
                <xsd:element ref="ns2:d882dbf9da0d4af68e113bb4bae7625e" minOccurs="0"/>
                <xsd:element ref="ns2:ca377beef912494ea4759b73b9d157a6" minOccurs="0"/>
                <xsd:element ref="ns2:h6b2efe390ce470298b821f1d362d449" minOccurs="0"/>
                <xsd:element ref="ns2:b86b9e1454e04c5186029f0131c01269" minOccurs="0"/>
                <xsd:element ref="ns2:l36ab492ebc94e599029b875e2ca2408" minOccurs="0"/>
                <xsd:element ref="ns2:TaxKeywordTaxHTField" minOccurs="0"/>
                <xsd:element ref="ns2:l36dd5b4104d40edb409c825bcc7c7c3" minOccurs="0"/>
                <xsd:element ref="ns2:md9375f487c14dbe8113570fd70b51b5" minOccurs="0"/>
                <xsd:element ref="ns2:b5a684d3241c4d74b266adbb926064c6" minOccurs="0"/>
                <xsd:element ref="ns2:TaxCatchAll" minOccurs="0"/>
                <xsd:element ref="ns2:hd6c700047094039b97b0d269e5a1c69" minOccurs="0"/>
                <xsd:element ref="ns2:mbd57fac5ae04a4ca0dd43dd2ca207e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4" nillable="true" ma:displayName="Rating (0-5)" ma:decimals="2" ma:description="Average value of all the ratings that have been submitted" ma:hidden="true" ma:internalName="AverageRating" ma:readOnly="false">
      <xsd:simpleType>
        <xsd:restriction base="dms:Number"/>
      </xsd:simpleType>
    </xsd:element>
    <xsd:element name="RatingCount" ma:index="25" nillable="true" ma:displayName="Number of Ratings" ma:decimals="0" ma:description="Number of ratings submitted" ma:hidden="true" ma:internalName="RatingCount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ceed7-8816-402d-bde0-dd6ced68f30d" elementFormDefault="qualified">
    <xsd:import namespace="http://schemas.microsoft.com/office/2006/documentManagement/types"/>
    <xsd:import namespace="http://schemas.microsoft.com/office/infopath/2007/PartnerControls"/>
    <xsd:element name="Area" ma:index="7" nillable="true" ma:displayName="Area" ma:internalName="Area">
      <xsd:simpleType>
        <xsd:restriction base="dms:Text">
          <xsd:maxLength value="255"/>
        </xsd:restriction>
      </xsd:simpleType>
    </xsd:element>
    <xsd:element name="Sub_x0020_Area" ma:index="8" nillable="true" ma:displayName="Sub-Area" ma:internalName="Sub_x0020_Area">
      <xsd:simpleType>
        <xsd:restriction base="dms:Text">
          <xsd:maxLength value="255"/>
        </xsd:restriction>
      </xsd:simpleType>
    </xsd:element>
    <xsd:element name="Expiry_x0020_Date" ma:index="9" nillable="true" ma:displayName="Disposition Date" ma:description="Date in which this document should be reviewed for either archiving, destruction or retention in its current state (1 year is the norm)." ma:format="DateOnly" ma:internalName="Expiry_x0020_Date" ma:readOnly="false">
      <xsd:simpleType>
        <xsd:restriction base="dms:DateTime"/>
      </xsd:simpleType>
    </xsd:element>
    <xsd:element name="Authority_x0020_Date" ma:index="10" nillable="true" ma:displayName="Authority Date" ma:format="DateOnly" ma:internalName="Authority_x0020_Date">
      <xsd:simpleType>
        <xsd:restriction base="dms:DateTime"/>
      </xsd:simpleType>
    </xsd:element>
    <xsd:element name="General_x0020_Description" ma:index="16" nillable="true" ma:displayName="General Description" ma:description="Provide a summary of subject matter of the document or any other pertinent supporting information." ma:hidden="true" ma:internalName="General_x0020_Description" ma:readOnly="false">
      <xsd:simpleType>
        <xsd:restriction base="dms:Note"/>
      </xsd:simpleType>
    </xsd:element>
    <xsd:element name="Creation_x0020_Date" ma:index="17" nillable="true" ma:displayName="Creation Date" ma:default="[today]" ma:description="Date in which this document was created" ma:format="DateOnly" ma:hidden="true" ma:internalName="Creation_x0020_Date" ma:readOnly="false">
      <xsd:simpleType>
        <xsd:restriction base="dms:DateTime"/>
      </xsd:simpleType>
    </xsd:element>
    <xsd:element name="File_x0020_Reference_x0020_Number" ma:index="19" nillable="true" ma:displayName="File Reference Number" ma:description="Serialization Number for Incoming/Outgoing Documents" ma:hidden="true" ma:internalName="File_x0020_Reference_x0020_Number" ma:readOnly="false">
      <xsd:simpleType>
        <xsd:restriction base="dms:Text">
          <xsd:maxLength value="255"/>
        </xsd:restriction>
      </xsd:simpleType>
    </xsd:element>
    <xsd:element name="Tasker_x0020_Link" ma:index="20" nillable="true" ma:displayName="Tasker Link" ma:description="Corresponding Tasker Tracker Serial Number and Hyperlink to the Tasker." ma:hidden="true" ma:internalName="Tasker_x0020_Link" ma:readOnly="false">
      <xsd:simpleType>
        <xsd:restriction base="dms:Unknown"/>
      </xsd:simpleType>
    </xsd:element>
    <xsd:element name="Registry_x0020_Comments" ma:index="21" nillable="true" ma:displayName="Registry Comments" ma:description="Special Instruction for the Registry from User and/or Registry Notes." ma:hidden="true" ma:internalName="Registry_x0020_Comments" ma:readOnly="false">
      <xsd:simpleType>
        <xsd:restriction base="dms:Note"/>
      </xsd:simpleType>
    </xsd:element>
    <xsd:element name="j71862a9b9264869a7ab9605da0306ae" ma:index="26" nillable="true" ma:taxonomy="true" ma:internalName="j71862a9b9264869a7ab9605da0306ae" ma:taxonomyFieldName="Signatory_x0020_or_x0020_Authority" ma:displayName="Signatory or Authority" ma:readOnly="false" ma:default="" ma:fieldId="{371862a9-b926-4869-a7ab-9605da0306ae}" ma:sspId="0cee19a4-f8b5-4c96-a092-51b7b7f23e13" ma:termSetId="3897b944-f565-4fcb-9e9c-f2200dd81b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7" nillable="true" ma:displayName="Taxonomy Catch All Column1" ma:hidden="true" ma:list="{f3e545b5-f00a-4ee3-a576-ddbb05710cc5}" ma:internalName="TaxCatchAllLabel" ma:readOnly="true" ma:showField="CatchAllDataLabel" ma:web="964eb9f1-ebb3-4c6b-9397-003c6025dc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be7c526a8f54c1895711db7b0054f83" ma:index="29" nillable="true" ma:taxonomy="true" ma:internalName="nbe7c526a8f54c1895711db7b0054f83" ma:taxonomyFieldName="Document_x0020_Type" ma:displayName="Document Type" ma:readOnly="false" ma:default="" ma:fieldId="{7be7c526-a8f5-4c18-9571-1db7b0054f83}" ma:taxonomyMulti="true" ma:sspId="0cee19a4-f8b5-4c96-a092-51b7b7f23e13" ma:termSetId="9fad5939-695b-484a-9caf-bc0611f4e4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9cf8e8d4b7d49e2918af732b1344f9e" ma:index="30" nillable="true" ma:taxonomy="true" ma:internalName="o9cf8e8d4b7d49e2918af732b1344f9e" ma:taxonomyFieldName="Releasability_x0020_Marking" ma:displayName="Releasability Marking" ma:readOnly="false" ma:default="2;#None|a306af5e-4ee1-48d2-ab86-f5f8ec1aa529" ma:fieldId="{89cf8e8d-4b7d-49e2-918a-f732b1344f9e}" ma:taxonomyMulti="true" ma:sspId="0cee19a4-f8b5-4c96-a092-51b7b7f23e13" ma:termSetId="12a00014-02be-473f-b233-d663b6c6af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7698141a1d4f4d86fd86a84a0b3bc8" ma:index="31" nillable="true" ma:taxonomy="true" ma:internalName="p87698141a1d4f4d86fd86a84a0b3bc8" ma:taxonomyFieldName="NATO_x0020_Language" ma:displayName="NATO Language" ma:readOnly="false" ma:fieldId="{98769814-1a1d-4f4d-86fd-86a84a0b3bc8}" ma:sspId="0cee19a4-f8b5-4c96-a092-51b7b7f23e13" ma:termSetId="b878f63c-238c-4576-98b6-f55869ec31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882dbf9da0d4af68e113bb4bae7625e" ma:index="33" nillable="true" ma:taxonomy="true" ma:internalName="d882dbf9da0d4af68e113bb4bae7625e" ma:taxonomyFieldName="Caveat" ma:displayName="Caveat" ma:default="" ma:fieldId="{d882dbf9-da0d-4af6-8e11-3bb4bae7625e}" ma:sspId="0cee19a4-f8b5-4c96-a092-51b7b7f23e13" ma:termSetId="5f554ff4-9467-45dc-8bb2-4829652121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377beef912494ea4759b73b9d157a6" ma:index="35" ma:taxonomy="true" ma:internalName="ca377beef912494ea4759b73b9d157a6" ma:taxonomyFieldName="Command" ma:displayName="Command" ma:default="" ma:fieldId="{ca377bee-f912-494e-a475-9b73b9d157a6}" ma:sspId="0cee19a4-f8b5-4c96-a092-51b7b7f23e13" ma:termSetId="3cb76344-ae8a-4fb4-a142-679accd2b3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6b2efe390ce470298b821f1d362d449" ma:index="36" nillable="true" ma:taxonomy="true" ma:internalName="h6b2efe390ce470298b821f1d362d449" ma:taxonomyFieldName="Data_x0020_Label" ma:displayName="Data Label" ma:readOnly="false" ma:default="" ma:fieldId="{16b2efe3-90ce-4702-98b8-21f1d362d449}" ma:taxonomyMulti="true" ma:sspId="0cee19a4-f8b5-4c96-a092-51b7b7f23e13" ma:termSetId="e98eaf6b-7761-4451-a052-3a527b6912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86b9e1454e04c5186029f0131c01269" ma:index="38" nillable="true" ma:taxonomy="true" ma:internalName="b86b9e1454e04c5186029f0131c01269" ma:taxonomyFieldName="Country" ma:displayName="Related place(s)" ma:default="" ma:fieldId="{b86b9e14-54e0-4c51-8602-9f0131c01269}" ma:taxonomyMulti="true" ma:sspId="0cee19a4-f8b5-4c96-a092-51b7b7f23e13" ma:termSetId="477ff45d-bf84-4d40-b286-37b8f06700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6ab492ebc94e599029b875e2ca2408" ma:index="39" nillable="true" ma:taxonomy="true" ma:internalName="l36ab492ebc94e599029b875e2ca2408" ma:taxonomyFieldName="Controlling_x0020_Office" ma:displayName="Controlling Office" ma:readOnly="false" ma:default="" ma:fieldId="{536ab492-ebc9-4e59-9029-b875e2ca2408}" ma:taxonomyMulti="true" ma:sspId="0cee19a4-f8b5-4c96-a092-51b7b7f23e13" ma:termSetId="2bb49175-a71f-41dd-b793-bebd52d22b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40" nillable="true" ma:taxonomy="true" ma:internalName="TaxKeywordTaxHTField" ma:taxonomyFieldName="TaxKeyword" ma:displayName="Enterprise Keywords" ma:readOnly="false" ma:fieldId="{23f27201-bee3-471e-b2e7-b64fd8b7ca38}" ma:taxonomyMulti="true" ma:sspId="0cee19a4-f8b5-4c96-a092-51b7b7f23e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l36dd5b4104d40edb409c825bcc7c7c3" ma:index="43" nillable="true" ma:taxonomy="true" ma:internalName="l36dd5b4104d40edb409c825bcc7c7c3" ma:taxonomyFieldName="Disposal_x0020_Recommendations" ma:displayName="Disposal Recommendations" ma:readOnly="false" ma:fieldId="{536dd5b4-104d-40ed-b409-c825bcc7c7c3}" ma:sspId="0cee19a4-f8b5-4c96-a092-51b7b7f23e13" ma:termSetId="63a4a0b0-bfa4-452d-b73c-bf1f6d9b44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9375f487c14dbe8113570fd70b51b5" ma:index="44" ma:taxonomy="true" ma:internalName="md9375f487c14dbe8113570fd70b51b5" ma:taxonomyFieldName="Security_x0020_Classification" ma:displayName="Security Classification" ma:readOnly="false" ma:default="1;#UNCLASSIFIED|343824c0-f466-4346-9642-038c35f3218b" ma:fieldId="{6d9375f4-87c1-4dbe-8113-570fd70b51b5}" ma:sspId="0cee19a4-f8b5-4c96-a092-51b7b7f23e13" ma:termSetId="5f554ff4-9467-45dc-8bb2-4829652121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5a684d3241c4d74b266adbb926064c6" ma:index="45" nillable="true" ma:taxonomy="true" ma:internalName="b5a684d3241c4d74b266adbb926064c6" ma:taxonomyFieldName="Administrative_x0020_Marking" ma:displayName="Administrative Marking" ma:default="" ma:fieldId="{b5a684d3-241c-4d74-b266-adbb926064c6}" ma:sspId="0cee19a4-f8b5-4c96-a092-51b7b7f23e13" ma:termSetId="0376835f-50c4-4428-aeba-10847997be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46" nillable="true" ma:displayName="Taxonomy Catch All Column" ma:hidden="true" ma:list="{f3e545b5-f00a-4ee3-a576-ddbb05710cc5}" ma:internalName="TaxCatchAll" ma:showField="CatchAllData" ma:web="964eb9f1-ebb3-4c6b-9397-003c6025dc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d6c700047094039b97b0d269e5a1c69" ma:index="47" nillable="true" ma:taxonomy="true" ma:internalName="hd6c700047094039b97b0d269e5a1c69" ma:taxonomyFieldName="Originating_x0020_Office" ma:displayName="Originating Office" ma:default="" ma:fieldId="{1d6c7000-4709-4039-b97b-0d269e5a1c69}" ma:sspId="0cee19a4-f8b5-4c96-a092-51b7b7f23e13" ma:termSetId="46733e67-e349-436a-9d9e-fa25ad4bed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d57fac5ae04a4ca0dd43dd2ca207ee" ma:index="49" nillable="true" ma:taxonomy="true" ma:internalName="mbd57fac5ae04a4ca0dd43dd2ca207ee" ma:taxonomyFieldName="Topic_x0028_s_x0029_" ma:displayName="Topic(s)" ma:default="" ma:fieldId="{6bd57fac-5ae0-4a4c-a0dd-43dd2ca207ee}" ma:taxonomyMulti="true" ma:sspId="0cee19a4-f8b5-4c96-a092-51b7b7f23e13" ma:termSetId="ec161b17-b44d-42a1-9cd2-229c506fbe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9B1AF-E600-4F43-8ECD-4117FF7AA6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9E2ED4-E69C-46D5-BB52-69A5ADC5D383}">
  <ds:schemaRefs>
    <ds:schemaRef ds:uri="http://purl.org/dc/dcmitype/"/>
    <ds:schemaRef ds:uri="3f3ceed7-8816-402d-bde0-dd6ced68f30d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0497A8-1C79-4C3A-AC54-7CA7FA35C3B4}"/>
</file>

<file path=customXml/itemProps4.xml><?xml version="1.0" encoding="utf-8"?>
<ds:datastoreItem xmlns:ds="http://schemas.openxmlformats.org/officeDocument/2006/customXml" ds:itemID="{389F1130-19F2-48A1-9B7A-6492C8F10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ceed7-8816-402d-bde0-dd6ced68f3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HQ SACT according to NATO rebranding</Template>
  <TotalTime>48991</TotalTime>
  <Words>3055</Words>
  <Application>Microsoft Office PowerPoint</Application>
  <PresentationFormat>Widescreen</PresentationFormat>
  <Paragraphs>441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Garamond</vt:lpstr>
      <vt:lpstr>Noto Sans</vt:lpstr>
      <vt:lpstr>Orpheus Pro Medium</vt:lpstr>
      <vt:lpstr>Source Sans Pro</vt:lpstr>
      <vt:lpstr>Wingdings</vt:lpstr>
      <vt:lpstr>NATO Presentation template</vt:lpstr>
      <vt:lpstr>1_NATO Presentation template</vt:lpstr>
      <vt:lpstr>1_NATO Presentation template</vt:lpstr>
      <vt:lpstr>Eating the Elephant</vt:lpstr>
      <vt:lpstr>Summary</vt:lpstr>
      <vt:lpstr>Who am I?</vt:lpstr>
      <vt:lpstr>NATO</vt:lpstr>
      <vt:lpstr>Portfolio Management</vt:lpstr>
      <vt:lpstr>Portfolio Management</vt:lpstr>
      <vt:lpstr>Portfolio Analysis</vt:lpstr>
      <vt:lpstr>NATO Portfolios</vt:lpstr>
      <vt:lpstr>Cohering the Common Funded Portfolio</vt:lpstr>
      <vt:lpstr>Cohering the Common Funded Portfolio</vt:lpstr>
      <vt:lpstr>Typical PfM Maturity Model</vt:lpstr>
      <vt:lpstr>PfM Analysis Maturity Model</vt:lpstr>
      <vt:lpstr>Column Headings</vt:lpstr>
      <vt:lpstr>PfM Analysis Maturity Model</vt:lpstr>
      <vt:lpstr>PfM Analysis Maturity Model</vt:lpstr>
      <vt:lpstr>PfM Analysis Maturity Model</vt:lpstr>
      <vt:lpstr>What do I want from you?</vt:lpstr>
      <vt:lpstr>Resources</vt:lpstr>
      <vt:lpstr>Questions?</vt:lpstr>
    </vt:vector>
  </TitlesOfParts>
  <Company>HQ SACT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 Project Slides</dc:title>
  <dc:creator>SACT SPP SALT Ritter T OF-4</dc:creator>
  <cp:keywords>project; concept</cp:keywords>
  <cp:lastModifiedBy>SACT CAPDEV REQS AOA Rose N NIC</cp:lastModifiedBy>
  <cp:revision>511</cp:revision>
  <cp:lastPrinted>2023-07-10T20:54:05Z</cp:lastPrinted>
  <dcterms:created xsi:type="dcterms:W3CDTF">2021-09-01T11:37:14Z</dcterms:created>
  <dcterms:modified xsi:type="dcterms:W3CDTF">2023-07-17T03:22:46Z</dcterms:modified>
  <cp:category>key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0x0101001D766D1B8B218B4EA9C3ACFFAA1D7EF40066123FA4A928E7469B5511B3AB264656</vt:lpwstr>
  </property>
  <property fmtid="{D5CDD505-2E9C-101B-9397-08002B2CF9AE}" pid="3" name="TaxKeyword">
    <vt:lpwstr>77;#concept|c6ee53c1-3185-4f16-a47a-fa51954601e9;#76;#project|d506e49c-2f38-40ff-8ce6-563c4178987b</vt:lpwstr>
  </property>
  <property fmtid="{D5CDD505-2E9C-101B-9397-08002B2CF9AE}" pid="4" name="ncmsAdministrativeMarking">
    <vt:lpwstr/>
  </property>
  <property fmtid="{D5CDD505-2E9C-101B-9397-08002B2CF9AE}" pid="5" name="edmsReceivedFromCommand">
    <vt:lpwstr/>
  </property>
  <property fmtid="{D5CDD505-2E9C-101B-9397-08002B2CF9AE}" pid="6" name="edmsTopic">
    <vt:lpwstr/>
  </property>
  <property fmtid="{D5CDD505-2E9C-101B-9397-08002B2CF9AE}" pid="7" name="ncmsSource">
    <vt:lpwstr>4422;#COMAD|dd3fa142-d1dc-4a35-8359-27776d7a9692</vt:lpwstr>
  </property>
  <property fmtid="{D5CDD505-2E9C-101B-9397-08002B2CF9AE}" pid="8" name="ncmsReleasabilityMarking">
    <vt:lpwstr/>
  </property>
  <property fmtid="{D5CDD505-2E9C-101B-9397-08002B2CF9AE}" pid="9" name="ncmsPlaceName">
    <vt:lpwstr>3;#HQ SACT|97c9a998-ae50-49b3-9171-66c5abca4f9a</vt:lpwstr>
  </property>
  <property fmtid="{D5CDD505-2E9C-101B-9397-08002B2CF9AE}" pid="10" name="ncmsSecurityClassification">
    <vt:lpwstr>1;#NATO UNCLASSIFIED|c75d2541-5dae-475f-815e-52966575c614</vt:lpwstr>
  </property>
  <property fmtid="{D5CDD505-2E9C-101B-9397-08002B2CF9AE}" pid="11" name="nipDepartmentsPublishing">
    <vt:lpwstr/>
  </property>
  <property fmtid="{D5CDD505-2E9C-101B-9397-08002B2CF9AE}" pid="12" name="ncmsRegion">
    <vt:lpwstr/>
  </property>
  <property fmtid="{D5CDD505-2E9C-101B-9397-08002B2CF9AE}" pid="13" name="DHS Caveat MM">
    <vt:lpwstr/>
  </property>
  <property fmtid="{D5CDD505-2E9C-101B-9397-08002B2CF9AE}" pid="14" name="IsMyDocuments">
    <vt:bool>true</vt:bool>
  </property>
  <property fmtid="{D5CDD505-2E9C-101B-9397-08002B2CF9AE}" pid="15" name="Releasability Marking">
    <vt:lpwstr>2;#None|a306af5e-4ee1-48d2-ab86-f5f8ec1aa529</vt:lpwstr>
  </property>
  <property fmtid="{D5CDD505-2E9C-101B-9397-08002B2CF9AE}" pid="16" name="Security Classification">
    <vt:lpwstr>42;#NATO UNCLASSIFIED|f613c61b-aec4-4ca0-a345-36a03e83c2db</vt:lpwstr>
  </property>
  <property fmtid="{D5CDD505-2E9C-101B-9397-08002B2CF9AE}" pid="17" name="Document Type">
    <vt:lpwstr/>
  </property>
  <property fmtid="{D5CDD505-2E9C-101B-9397-08002B2CF9AE}" pid="18" name="Country">
    <vt:lpwstr/>
  </property>
  <property fmtid="{D5CDD505-2E9C-101B-9397-08002B2CF9AE}" pid="19" name="Command">
    <vt:lpwstr>6;#SACT HQ|bbda0540-22a8-4da3-9525-dd5fc302ad91</vt:lpwstr>
  </property>
  <property fmtid="{D5CDD505-2E9C-101B-9397-08002B2CF9AE}" pid="20" name="Signatory or Authority">
    <vt:lpwstr/>
  </property>
  <property fmtid="{D5CDD505-2E9C-101B-9397-08002B2CF9AE}" pid="21" name="Topic(s)">
    <vt:lpwstr/>
  </property>
  <property fmtid="{D5CDD505-2E9C-101B-9397-08002B2CF9AE}" pid="22" name="Data Label">
    <vt:lpwstr/>
  </property>
  <property fmtid="{D5CDD505-2E9C-101B-9397-08002B2CF9AE}" pid="23" name="NATO Language">
    <vt:lpwstr/>
  </property>
  <property fmtid="{D5CDD505-2E9C-101B-9397-08002B2CF9AE}" pid="24" name="Disposal Recommendations">
    <vt:lpwstr/>
  </property>
  <property fmtid="{D5CDD505-2E9C-101B-9397-08002B2CF9AE}" pid="25" name="Administrative Marking">
    <vt:lpwstr/>
  </property>
  <property fmtid="{D5CDD505-2E9C-101B-9397-08002B2CF9AE}" pid="26" name="Caveat">
    <vt:lpwstr/>
  </property>
  <property fmtid="{D5CDD505-2E9C-101B-9397-08002B2CF9AE}" pid="27" name="Originating Office">
    <vt:lpwstr>10;#Concept Development|7a579975-dc88-4d9f-a6b7-4d305b11a431</vt:lpwstr>
  </property>
  <property fmtid="{D5CDD505-2E9C-101B-9397-08002B2CF9AE}" pid="28" name="Controlling Office">
    <vt:lpwstr/>
  </property>
</Properties>
</file>