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E74D4E7-7345-4F28-A707-2E3EE83528C4}">
          <p14:sldIdLst>
            <p14:sldId id="257"/>
            <p14:sldId id="256"/>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759"/>
    <a:srgbClr val="005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600" y="84"/>
      </p:cViewPr>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FCB5EB-134E-49B2-9C50-F1B89ACCAF14}" type="datetimeFigureOut">
              <a:rPr lang="en-GB" smtClean="0"/>
              <a:t>03/10/2018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E0C001-9C53-4A12-9C81-8B2CD5754B43}" type="slidenum">
              <a:rPr lang="en-GB" smtClean="0"/>
              <a:t>‹#›</a:t>
            </a:fld>
            <a:endParaRPr lang="en-GB"/>
          </a:p>
        </p:txBody>
      </p:sp>
    </p:spTree>
    <p:extLst>
      <p:ext uri="{BB962C8B-B14F-4D97-AF65-F5344CB8AC3E}">
        <p14:creationId xmlns:p14="http://schemas.microsoft.com/office/powerpoint/2010/main" val="3180966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EC012-18D7-4450-96D5-BDB0B6D4D25B}" type="datetimeFigureOut">
              <a:rPr lang="en-GB" smtClean="0"/>
              <a:t>03/10/2018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F1A7A-0D89-4384-B648-B95F8F43D9C0}" type="slidenum">
              <a:rPr lang="en-GB" smtClean="0"/>
              <a:t>‹#›</a:t>
            </a:fld>
            <a:endParaRPr lang="en-GB"/>
          </a:p>
        </p:txBody>
      </p:sp>
    </p:spTree>
    <p:extLst>
      <p:ext uri="{BB962C8B-B14F-4D97-AF65-F5344CB8AC3E}">
        <p14:creationId xmlns:p14="http://schemas.microsoft.com/office/powerpoint/2010/main" val="414054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ILWbaWrjgU4&amp;t=5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the students three questions – get them to show with a hands up if they agree. The idea of this at the end is to say that hopefully by the end of the session you’ll show them that maths is fun and useful – it is used in multiple industries / careers / sectors </a:t>
            </a:r>
            <a:r>
              <a:rPr lang="en-GB" baseline="0" dirty="0" err="1" smtClean="0"/>
              <a:t>etc</a:t>
            </a:r>
            <a:r>
              <a:rPr lang="en-GB" baseline="0" dirty="0" smtClean="0"/>
              <a:t> and is used by almost everyone on a daily basis. </a:t>
            </a:r>
          </a:p>
          <a:p>
            <a:endParaRPr lang="en-GB" baseline="0" dirty="0" smtClean="0"/>
          </a:p>
          <a:p>
            <a:r>
              <a:rPr lang="en-GB" u="sng" baseline="0" dirty="0" smtClean="0"/>
              <a:t>Questions</a:t>
            </a:r>
          </a:p>
          <a:p>
            <a:endParaRPr lang="en-GB" baseline="0" dirty="0" smtClean="0"/>
          </a:p>
          <a:p>
            <a:r>
              <a:rPr lang="en-GB" sz="1200" b="0" dirty="0" smtClean="0"/>
              <a:t>1-</a:t>
            </a:r>
            <a:r>
              <a:rPr lang="en-GB" sz="1200" b="0" baseline="0" dirty="0" smtClean="0"/>
              <a:t> </a:t>
            </a:r>
            <a:r>
              <a:rPr lang="en-GB" sz="1200" b="0" dirty="0" smtClean="0"/>
              <a:t>Who thinks maths is used when you go on holiday?</a:t>
            </a:r>
          </a:p>
          <a:p>
            <a:endParaRPr lang="en-GB" sz="1200" b="0" dirty="0" smtClean="0"/>
          </a:p>
          <a:p>
            <a:r>
              <a:rPr lang="en-GB" sz="1200" b="0" dirty="0" smtClean="0"/>
              <a:t>2 - Who thinks maths is used in Sport?</a:t>
            </a:r>
          </a:p>
          <a:p>
            <a:pPr marL="0" indent="0">
              <a:buNone/>
            </a:pPr>
            <a:endParaRPr lang="en-GB" sz="1200" b="0" dirty="0" smtClean="0"/>
          </a:p>
          <a:p>
            <a:r>
              <a:rPr lang="en-GB" sz="1200" b="0" dirty="0" smtClean="0"/>
              <a:t>3 - Who thinks maths is used when you use a Sat </a:t>
            </a:r>
            <a:r>
              <a:rPr lang="en-GB" sz="1200" b="0" dirty="0" err="1" smtClean="0"/>
              <a:t>Nav</a:t>
            </a:r>
            <a:r>
              <a:rPr lang="en-GB" sz="1200" b="0" dirty="0" smtClean="0"/>
              <a:t>?</a:t>
            </a:r>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3</a:t>
            </a:fld>
            <a:endParaRPr lang="en-GB"/>
          </a:p>
        </p:txBody>
      </p:sp>
    </p:spTree>
    <p:extLst>
      <p:ext uri="{BB962C8B-B14F-4D97-AF65-F5344CB8AC3E}">
        <p14:creationId xmlns:p14="http://schemas.microsoft.com/office/powerpoint/2010/main" val="313036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What if…. we were to try and sort everyone in this school? For 2000 students, we’d have to make 2 million comparisons!</a:t>
            </a:r>
            <a:endParaRPr lang="en-GB" dirty="0" smtClean="0"/>
          </a:p>
          <a:p>
            <a:endParaRPr lang="en-GB" dirty="0" smtClean="0"/>
          </a:p>
          <a:p>
            <a:r>
              <a:rPr lang="en-GB" dirty="0" smtClean="0"/>
              <a:t>What about…sorting everyone in the UK?</a:t>
            </a:r>
          </a:p>
          <a:p>
            <a:endParaRPr lang="en-GB" dirty="0" smtClean="0"/>
          </a:p>
          <a:p>
            <a:r>
              <a:rPr lang="en-GB" dirty="0" smtClean="0"/>
              <a:t>Using the</a:t>
            </a:r>
            <a:r>
              <a:rPr lang="en-GB" baseline="0" dirty="0" smtClean="0"/>
              <a:t> Bubble Sort algorithm, we would really struggle with long lists of data.</a:t>
            </a:r>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12</a:t>
            </a:fld>
            <a:endParaRPr lang="en-GB"/>
          </a:p>
        </p:txBody>
      </p:sp>
    </p:spTree>
    <p:extLst>
      <p:ext uri="{BB962C8B-B14F-4D97-AF65-F5344CB8AC3E}">
        <p14:creationId xmlns:p14="http://schemas.microsoft.com/office/powerpoint/2010/main" val="283403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OPTIONAL SLIDE – TALK ABOUT THE TECHNOLOGY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could take advantage of technology….. For example, Microsoft Excel follows algorithms to sort arrays of data.  Excel can sort larger data sets much more efficiently than humans….back in 2007, Excel could sort an array of 100,000 in just under 2 seconds and as the memory capacity of machines advances, so too will their efficiency.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Operational researchers rely on technology and software packages to support some of their approaches to solving problems which are all around us …most of us are totally unaware of the positive impact that O.R. makes to our everyday life.</a:t>
            </a:r>
            <a:endParaRPr lang="en-GB"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13</a:t>
            </a:fld>
            <a:endParaRPr lang="en-GB"/>
          </a:p>
        </p:txBody>
      </p:sp>
    </p:spTree>
    <p:extLst>
      <p:ext uri="{BB962C8B-B14F-4D97-AF65-F5344CB8AC3E}">
        <p14:creationId xmlns:p14="http://schemas.microsoft.com/office/powerpoint/2010/main" val="164178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lots</a:t>
            </a:r>
            <a:r>
              <a:rPr lang="en-GB" baseline="0" dirty="0" smtClean="0"/>
              <a:t> of images / videos / details to highlight why your job is great and what you do!</a:t>
            </a:r>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14</a:t>
            </a:fld>
            <a:endParaRPr lang="en-GB"/>
          </a:p>
        </p:txBody>
      </p:sp>
    </p:spTree>
    <p:extLst>
      <p:ext uri="{BB962C8B-B14F-4D97-AF65-F5344CB8AC3E}">
        <p14:creationId xmlns:p14="http://schemas.microsoft.com/office/powerpoint/2010/main" val="791653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1" dirty="0" smtClean="0"/>
              <a:t>How do you think maths is used in supermarkets?</a:t>
            </a:r>
          </a:p>
          <a:p>
            <a:endParaRPr lang="en-GB"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1800" b="1" dirty="0" smtClean="0"/>
              <a:t>How do you think maths is used in sport?</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How do you think maths is used by airlines?</a:t>
            </a:r>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15</a:t>
            </a:fld>
            <a:endParaRPr lang="en-GB"/>
          </a:p>
        </p:txBody>
      </p:sp>
    </p:spTree>
    <p:extLst>
      <p:ext uri="{BB962C8B-B14F-4D97-AF65-F5344CB8AC3E}">
        <p14:creationId xmlns:p14="http://schemas.microsoft.com/office/powerpoint/2010/main" val="612859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Supermarket</a:t>
            </a:r>
            <a:r>
              <a:rPr lang="en-GB" sz="1200" b="0" i="0" kern="1200" baseline="0" dirty="0" smtClean="0">
                <a:solidFill>
                  <a:schemeClr val="tx1"/>
                </a:solidFill>
                <a:effectLst/>
                <a:latin typeface="+mn-lt"/>
                <a:ea typeface="+mn-ea"/>
                <a:cs typeface="+mn-cs"/>
              </a:rPr>
              <a:t> chains rely on teams of O.R. professionals to solve problems and make decisions such as better understanding consumer buying patterns, determining how many staff they should allocate to any given shift, and to calculate the required quantity and delivery times of their products.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you or your parents have ever used a supermarket loyalty card, like Tesco’s </a:t>
            </a:r>
            <a:r>
              <a:rPr lang="en-GB" dirty="0" err="1" smtClean="0"/>
              <a:t>Clubcard</a:t>
            </a:r>
            <a:r>
              <a:rPr lang="en-GB" dirty="0" smtClean="0"/>
              <a:t> or Sainsbury’s Nectar card, then you’ve seen Operational Research in action. Loyalty cards let supermarkets track what their customers are buying, creating huge amounts of data for operational researchers to work with. They use statistics to search for patterns in the data, attempting to predict how customers will behave in the future.</a:t>
            </a:r>
            <a:r>
              <a:rPr lang="en-GB" baseline="0" dirty="0" smtClean="0"/>
              <a:t>  </a:t>
            </a:r>
            <a:r>
              <a:rPr lang="en-GB" dirty="0" smtClean="0"/>
              <a:t>For example, the data might show that people buy lots of milk on a Saturday, in which case the supermarket would know to stock up on Friday evening.   Most supermarkets also incorporate</a:t>
            </a:r>
            <a:r>
              <a:rPr lang="en-GB" baseline="0" dirty="0" smtClean="0"/>
              <a:t> weather forecasting data, obtained from the weather stations nearest to each of their stores, to make sure they have plenty of burgers and sausages in for the sunny weekend BBQs and soups and casseroles for cold, rainy days.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 Operational Research, supermarkets can make sure they always have the right products on the shelves, keeping their customers happy and increasing their profits.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17</a:t>
            </a:fld>
            <a:endParaRPr lang="en-GB"/>
          </a:p>
        </p:txBody>
      </p:sp>
    </p:spTree>
    <p:extLst>
      <p:ext uri="{BB962C8B-B14F-4D97-AF65-F5344CB8AC3E}">
        <p14:creationId xmlns:p14="http://schemas.microsoft.com/office/powerpoint/2010/main" val="3221470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rgbClr val="FF0000"/>
                </a:solidFill>
                <a:effectLst/>
                <a:latin typeface="+mn-lt"/>
                <a:ea typeface="+mn-ea"/>
                <a:cs typeface="+mn-cs"/>
              </a:rPr>
              <a:t>Sport</a:t>
            </a:r>
            <a:r>
              <a:rPr lang="en-GB" sz="1200" b="0" i="0" kern="1200" baseline="0" dirty="0" smtClean="0">
                <a:solidFill>
                  <a:srgbClr val="FF0000"/>
                </a:solidFill>
                <a:effectLst/>
                <a:latin typeface="+mn-lt"/>
                <a:ea typeface="+mn-ea"/>
                <a:cs typeface="+mn-cs"/>
              </a:rPr>
              <a:t> relies heavily on O.R.: from designing and building the stadium, to scheduling the matches to be played, or to regulating fair play when external factors interfere, such as weather conditions interrupting a limited overs cricket match.</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Formula One is one of the world's most high-paced sports, with drivers hurtling down the pit straight at almost 200 miles per hour in a bid to cross the finish line first. Fractions of a second can mean the difference between first and second. Such minute differences mean huge investment has been made in order to engineer a faster car. However, mathematicians trained in operational research techniques are increasingly being employed to provide the cutting edge in a different way: pit stop strategy.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 may seem like common sense to think that a car that never stops is going to finish ahead of cars that pull into the pit lane</a:t>
            </a:r>
            <a:r>
              <a:rPr lang="en-GB" sz="1200" b="0" i="0" kern="1200" baseline="0" dirty="0" smtClean="0">
                <a:solidFill>
                  <a:schemeClr val="tx1"/>
                </a:solidFill>
                <a:effectLst/>
                <a:latin typeface="+mn-lt"/>
                <a:ea typeface="+mn-ea"/>
                <a:cs typeface="+mn-cs"/>
              </a:rPr>
              <a:t> several times.  However, i</a:t>
            </a:r>
            <a:r>
              <a:rPr lang="en-GB" sz="1200" b="0" i="0" kern="1200" dirty="0" smtClean="0">
                <a:solidFill>
                  <a:schemeClr val="tx1"/>
                </a:solidFill>
                <a:effectLst/>
                <a:latin typeface="+mn-lt"/>
                <a:ea typeface="+mn-ea"/>
                <a:cs typeface="+mn-cs"/>
              </a:rPr>
              <a:t>magine a car stops three times during the course of a race in order</a:t>
            </a:r>
            <a:r>
              <a:rPr lang="en-GB" sz="1200" b="0" i="0" kern="1200" baseline="0" dirty="0" smtClean="0">
                <a:solidFill>
                  <a:schemeClr val="tx1"/>
                </a:solidFill>
                <a:effectLst/>
                <a:latin typeface="+mn-lt"/>
                <a:ea typeface="+mn-ea"/>
                <a:cs typeface="+mn-cs"/>
              </a:rPr>
              <a:t> to change its tyres.  These stops take a total of 40 seconds, but the fresh tyres get the car to the finish line 41 seconds earlier than it would have done without them.  Despite stopping three times, the car has reached the finish line one second earlier, which could potentially beat its rivals to glory.  So we know that pit stops can improve a car’s chances of winning, but when is the best time to pull in and how many times should a car do so during the course of a race?</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Gut</a:t>
            </a:r>
            <a:r>
              <a:rPr lang="en-GB" sz="1200" b="0" i="0" kern="1200" baseline="0" dirty="0" smtClean="0">
                <a:solidFill>
                  <a:schemeClr val="tx1"/>
                </a:solidFill>
                <a:effectLst/>
                <a:latin typeface="+mn-lt"/>
                <a:ea typeface="+mn-ea"/>
                <a:cs typeface="+mn-cs"/>
              </a:rPr>
              <a:t> instinct aside, o</a:t>
            </a:r>
            <a:r>
              <a:rPr lang="en-GB" sz="1200" b="0" i="0" kern="1200" dirty="0" smtClean="0">
                <a:solidFill>
                  <a:schemeClr val="tx1"/>
                </a:solidFill>
                <a:effectLst/>
                <a:latin typeface="+mn-lt"/>
                <a:ea typeface="+mn-ea"/>
                <a:cs typeface="+mn-cs"/>
              </a:rPr>
              <a:t>perational researchers build mathematical models which can crunch data on relative track positions, fuel consumption, tyre wear and weather conditions, along with a host of other factors. These computer models can run millions of scenarios simultaneously and find the strategies most likely to succeed. They can even say how likely they are to work. This allows team bosses to understand the relative risks associated with each strategy and decide which course to take.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These scenarios are an example of the use of game theory – the area of mathematics involved in strategic decision making. It is all a juggling act involving a trading off between different factors, something computers can do much better than humans. For example, it is all well and good finding the optimum time to come in and change your tyres, but if you re-join the track stuck behind several slower cars then you'll have to waste time finding space to overtake them. The computer models could reveal that waiting another lap, whilst slowing you down a bit due to further tyre wear, could bring you out of the pit lane free to motor on your shiny new tyres, more than making up for the delay of the extra lap. </a:t>
            </a:r>
            <a:endParaRPr lang="en-GB" i="1"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18</a:t>
            </a:fld>
            <a:endParaRPr lang="en-GB"/>
          </a:p>
        </p:txBody>
      </p:sp>
    </p:spTree>
    <p:extLst>
      <p:ext uri="{BB962C8B-B14F-4D97-AF65-F5344CB8AC3E}">
        <p14:creationId xmlns:p14="http://schemas.microsoft.com/office/powerpoint/2010/main" val="1024683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The group of Operational Researchers here use maths to help optimise almost everything at BA, from deciding which planes to buy, where to fly, what to charge customers, how to minimise queuing through the terminals, choosing a boarding strategy and ensuring flights can leave on time – maths is used to help improve the whole process and much more. This makes the work very varied and you can be involved in some very high profile decisions.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We use optimisation (e.g. to improve ground staff rosters), linear programming (e.g. to make optimal fleet purchase and configuration decisions), simulation (e.g. to model the flow of passengers through the terminal to make decisions about manpower and equipment) and forecasting (e.g. passenger cancellations). Personally, I use a lot of problem structuring and complex data analysis.</a:t>
            </a:r>
            <a:endParaRPr lang="en-GB"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19</a:t>
            </a:fld>
            <a:endParaRPr lang="en-GB"/>
          </a:p>
        </p:txBody>
      </p:sp>
    </p:spTree>
    <p:extLst>
      <p:ext uri="{BB962C8B-B14F-4D97-AF65-F5344CB8AC3E}">
        <p14:creationId xmlns:p14="http://schemas.microsoft.com/office/powerpoint/2010/main" val="3693196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Decision-making</a:t>
            </a:r>
            <a:r>
              <a:rPr lang="en-GB" baseline="0" dirty="0" smtClean="0"/>
              <a:t> and problem-solving in business can be a complex, messy affair.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 may not be clear what the main problem is, what the outcome of different actions may be, or how well things are currently working.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Furthermore, there are factors such as risk, stakeholder opinions, and data to consider.  O.R. can tackle all of these issues head-on….</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20</a:t>
            </a:fld>
            <a:endParaRPr lang="en-GB"/>
          </a:p>
        </p:txBody>
      </p:sp>
    </p:spTree>
    <p:extLst>
      <p:ext uri="{BB962C8B-B14F-4D97-AF65-F5344CB8AC3E}">
        <p14:creationId xmlns:p14="http://schemas.microsoft.com/office/powerpoint/2010/main" val="356315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 do</a:t>
            </a:r>
            <a:r>
              <a:rPr lang="en-GB" baseline="0" dirty="0" smtClean="0"/>
              <a:t> so</a:t>
            </a:r>
            <a:r>
              <a:rPr lang="en-GB" dirty="0" smtClean="0"/>
              <a:t>, an</a:t>
            </a:r>
            <a:r>
              <a:rPr lang="en-GB" baseline="0" dirty="0" smtClean="0"/>
              <a:t> Operational Researcher might draw upon one or more techniques</a:t>
            </a:r>
          </a:p>
          <a:p>
            <a:r>
              <a:rPr lang="en-GB" baseline="0" dirty="0" smtClean="0"/>
              <a:t>For example, </a:t>
            </a:r>
            <a:r>
              <a:rPr lang="en-GB" b="1" baseline="0" dirty="0" smtClean="0"/>
              <a:t>optimisation</a:t>
            </a:r>
            <a:r>
              <a:rPr lang="en-GB" baseline="0" dirty="0" smtClean="0"/>
              <a:t> is a method of achieving the best outcome (depending on which variable is the main priority), such as maximum profit or lowest cost with limited resources.</a:t>
            </a:r>
          </a:p>
          <a:p>
            <a:r>
              <a:rPr lang="en-GB" b="1" baseline="0" dirty="0" smtClean="0"/>
              <a:t>Simulation</a:t>
            </a:r>
            <a:r>
              <a:rPr lang="en-GB" baseline="0" dirty="0" smtClean="0"/>
              <a:t> allows several approaches to be trialled in order to answer the “What if” questions and solve a problem, without having to apply each approach in real life…for example, within the NHS, coming up with a possible solution to a problem is great, but if it were implemented in real life to trial its efficacy, people could die.  Simulating that possible solution first saves time, money, and in this instance, lives!</a:t>
            </a:r>
          </a:p>
          <a:p>
            <a:r>
              <a:rPr lang="en-GB" b="1" baseline="0" dirty="0" smtClean="0"/>
              <a:t>Queuing theory </a:t>
            </a:r>
            <a:r>
              <a:rPr lang="en-GB" baseline="0" dirty="0" smtClean="0"/>
              <a:t>allows behaviour to be analysed mathematically in order to approximate a real queuing situation.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21</a:t>
            </a:fld>
            <a:endParaRPr lang="en-GB"/>
          </a:p>
        </p:txBody>
      </p:sp>
    </p:spTree>
    <p:extLst>
      <p:ext uri="{BB962C8B-B14F-4D97-AF65-F5344CB8AC3E}">
        <p14:creationId xmlns:p14="http://schemas.microsoft.com/office/powerpoint/2010/main" val="2871715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O.R. is a profession where initiative, creativity and enthusiasm are</a:t>
            </a:r>
            <a:r>
              <a:rPr lang="en-GB" baseline="0" dirty="0" smtClean="0"/>
              <a:t> just as important as technical 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For example, in Manhattan, </a:t>
            </a:r>
            <a:r>
              <a:rPr lang="en-GB" baseline="0" dirty="0" err="1" smtClean="0"/>
              <a:t>FreshDirect</a:t>
            </a:r>
            <a:r>
              <a:rPr lang="en-GB" baseline="0" dirty="0" smtClean="0"/>
              <a:t> need to deliver groceries to more than 10,000 people a day throughout the city, supported by </a:t>
            </a:r>
            <a:r>
              <a:rPr lang="en-GB" baseline="0" dirty="0" err="1" smtClean="0"/>
              <a:t>Roadnet</a:t>
            </a:r>
            <a:r>
              <a:rPr lang="en-GB" baseline="0" dirty="0" smtClean="0"/>
              <a:t> routing software.  </a:t>
            </a:r>
            <a:endParaRPr lang="en-GB" dirty="0" smtClean="0"/>
          </a:p>
          <a:p>
            <a:r>
              <a:rPr lang="en-GB" sz="1200" b="0" i="0" kern="1200" dirty="0" smtClean="0">
                <a:solidFill>
                  <a:schemeClr val="tx1"/>
                </a:solidFill>
                <a:effectLst/>
                <a:latin typeface="+mn-lt"/>
                <a:ea typeface="+mn-ea"/>
                <a:cs typeface="+mn-cs"/>
              </a:rPr>
              <a:t>Their success is resultant of truly innovative problem</a:t>
            </a:r>
            <a:r>
              <a:rPr lang="en-GB" sz="1200" b="0" i="0" kern="1200" baseline="0" dirty="0" smtClean="0">
                <a:solidFill>
                  <a:schemeClr val="tx1"/>
                </a:solidFill>
                <a:effectLst/>
                <a:latin typeface="+mn-lt"/>
                <a:ea typeface="+mn-ea"/>
                <a:cs typeface="+mn-cs"/>
              </a:rPr>
              <a:t> solving, such that, in dense areas of the city, </a:t>
            </a:r>
            <a:r>
              <a:rPr lang="en-GB" sz="1200" b="0" i="0" kern="1200" baseline="0" dirty="0" err="1" smtClean="0">
                <a:solidFill>
                  <a:schemeClr val="tx1"/>
                </a:solidFill>
                <a:effectLst/>
                <a:latin typeface="+mn-lt"/>
                <a:ea typeface="+mn-ea"/>
                <a:cs typeface="+mn-cs"/>
              </a:rPr>
              <a:t>FreshDirect</a:t>
            </a:r>
            <a:r>
              <a:rPr lang="en-GB" sz="1200" b="0" i="0" kern="1200" baseline="0" dirty="0" smtClean="0">
                <a:solidFill>
                  <a:schemeClr val="tx1"/>
                </a:solidFill>
                <a:effectLst/>
                <a:latin typeface="+mn-lt"/>
                <a:ea typeface="+mn-ea"/>
                <a:cs typeface="+mn-cs"/>
              </a:rPr>
              <a:t> trucks find a parking space early in the morning near their starting route target.  Additional workers use the subway to get to the parked trucks before delivering grocery orders on foot.  When the truck is empty, another full </a:t>
            </a:r>
            <a:r>
              <a:rPr lang="en-GB" sz="1200" b="0" i="0" kern="1200" baseline="0" dirty="0" err="1" smtClean="0">
                <a:solidFill>
                  <a:schemeClr val="tx1"/>
                </a:solidFill>
                <a:effectLst/>
                <a:latin typeface="+mn-lt"/>
                <a:ea typeface="+mn-ea"/>
                <a:cs typeface="+mn-cs"/>
              </a:rPr>
              <a:t>FreshDirect</a:t>
            </a:r>
            <a:r>
              <a:rPr lang="en-GB" sz="1200" b="0" i="0" kern="1200" baseline="0" dirty="0" smtClean="0">
                <a:solidFill>
                  <a:schemeClr val="tx1"/>
                </a:solidFill>
                <a:effectLst/>
                <a:latin typeface="+mn-lt"/>
                <a:ea typeface="+mn-ea"/>
                <a:cs typeface="+mn-cs"/>
              </a:rPr>
              <a:t> truck arrives, takes the same parking space and the deliveries continue.</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Within a choice of roles and responsibilities, O.R. professionals enjoy a diverse, challenging and rewarding career where every day presents new problems to be solved, new clients to liaise with, or new opportunities to develop their business skills and mathematical techniques. </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23</a:t>
            </a:fld>
            <a:endParaRPr lang="en-GB"/>
          </a:p>
        </p:txBody>
      </p:sp>
    </p:spTree>
    <p:extLst>
      <p:ext uri="{BB962C8B-B14F-4D97-AF65-F5344CB8AC3E}">
        <p14:creationId xmlns:p14="http://schemas.microsoft.com/office/powerpoint/2010/main" val="43895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broad overview</a:t>
            </a:r>
            <a:r>
              <a:rPr lang="en-GB" baseline="0" dirty="0" smtClean="0"/>
              <a:t> of what O.R. is</a:t>
            </a:r>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4</a:t>
            </a:fld>
            <a:endParaRPr lang="en-GB"/>
          </a:p>
        </p:txBody>
      </p:sp>
    </p:spTree>
    <p:extLst>
      <p:ext uri="{BB962C8B-B14F-4D97-AF65-F5344CB8AC3E}">
        <p14:creationId xmlns:p14="http://schemas.microsoft.com/office/powerpoint/2010/main" val="147403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the video – 3</a:t>
            </a:r>
            <a:r>
              <a:rPr lang="en-GB" baseline="0" dirty="0" smtClean="0"/>
              <a:t> ½ minutes long </a:t>
            </a:r>
            <a:r>
              <a:rPr lang="en-GB" baseline="0" dirty="0" err="1" smtClean="0"/>
              <a:t>youtube</a:t>
            </a:r>
            <a:r>
              <a:rPr lang="en-GB" baseline="0" dirty="0" smtClean="0"/>
              <a:t> video!</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hlinkClick r:id="rId3"/>
              </a:rPr>
              <a:t>https://www.youtube.com/watch?v=ILWbaWrjgU4&amp;t=5s</a:t>
            </a:r>
            <a:endParaRPr lang="en-GB" b="0"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5</a:t>
            </a:fld>
            <a:endParaRPr lang="en-GB"/>
          </a:p>
        </p:txBody>
      </p:sp>
    </p:spTree>
    <p:extLst>
      <p:ext uri="{BB962C8B-B14F-4D97-AF65-F5344CB8AC3E}">
        <p14:creationId xmlns:p14="http://schemas.microsoft.com/office/powerpoint/2010/main" val="144397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field of operational research began during the Second World War, and was key to the British war effort. </a:t>
            </a:r>
          </a:p>
          <a:p>
            <a:endParaRPr lang="en-GB" dirty="0" smtClean="0"/>
          </a:p>
          <a:p>
            <a:r>
              <a:rPr lang="en-GB" dirty="0" smtClean="0"/>
              <a:t>One of the first successes for wartime operational researchers was investigating how to deal with the threat of U-boats. The German submarines were sinking ships loaded with important goods, attempting to cut off British supplies. </a:t>
            </a:r>
          </a:p>
          <a:p>
            <a:endParaRPr lang="en-GB" dirty="0" smtClean="0"/>
          </a:p>
          <a:p>
            <a:r>
              <a:rPr lang="en-GB" dirty="0" smtClean="0"/>
              <a:t>In response, the British Royal Navy adopted the convoy system, with warships accompanying merchant ships in groups to provide protection.</a:t>
            </a:r>
            <a:r>
              <a:rPr lang="en-GB" baseline="0" dirty="0" smtClean="0"/>
              <a:t>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6</a:t>
            </a:fld>
            <a:endParaRPr lang="en-GB"/>
          </a:p>
        </p:txBody>
      </p:sp>
    </p:spTree>
    <p:extLst>
      <p:ext uri="{BB962C8B-B14F-4D97-AF65-F5344CB8AC3E}">
        <p14:creationId xmlns:p14="http://schemas.microsoft.com/office/powerpoint/2010/main" val="167379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was a sound strategy, but the Navy wasn’t sure how large these convoys should be. </a:t>
            </a:r>
          </a:p>
          <a:p>
            <a:endParaRPr lang="en-GB" dirty="0" smtClean="0"/>
          </a:p>
          <a:p>
            <a:r>
              <a:rPr lang="en-GB" dirty="0" smtClean="0"/>
              <a:t>Small convoys can travel faster and hopefully avoid combat altogether, </a:t>
            </a:r>
          </a:p>
          <a:p>
            <a:r>
              <a:rPr lang="en-GB" dirty="0" smtClean="0"/>
              <a:t>but larger convoys have more warships with which to fight off an attack.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7</a:t>
            </a:fld>
            <a:endParaRPr lang="en-GB"/>
          </a:p>
        </p:txBody>
      </p:sp>
    </p:spTree>
    <p:extLst>
      <p:ext uri="{BB962C8B-B14F-4D97-AF65-F5344CB8AC3E}">
        <p14:creationId xmlns:p14="http://schemas.microsoft.com/office/powerpoint/2010/main" val="12579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Operational researchers used statistics to analyse the results of past battles and found that it wasn’t actually the size of the convoy that mattered, but how many warships there were in each one. </a:t>
            </a:r>
          </a:p>
          <a:p>
            <a:endParaRPr lang="en-GB" dirty="0" smtClean="0"/>
          </a:p>
          <a:p>
            <a:r>
              <a:rPr lang="en-GB" dirty="0" smtClean="0"/>
              <a:t>As a result, the Navy switched to using a few large convoys rather than lots of little ones, saving lives and helping to win the war. </a:t>
            </a:r>
          </a:p>
          <a:p>
            <a:endParaRPr lang="en-GB" dirty="0" smtClean="0"/>
          </a:p>
          <a:p>
            <a:r>
              <a:rPr lang="en-GB" dirty="0" smtClean="0"/>
              <a:t>Operational researchers today still work within all branches of the military, but businesses and governments have also realised the benefits of using mathematical and scientific thinking to solve problems.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8</a:t>
            </a:fld>
            <a:endParaRPr lang="en-GB"/>
          </a:p>
        </p:txBody>
      </p:sp>
    </p:spTree>
    <p:extLst>
      <p:ext uri="{BB962C8B-B14F-4D97-AF65-F5344CB8AC3E}">
        <p14:creationId xmlns:p14="http://schemas.microsoft.com/office/powerpoint/2010/main" val="196326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a:t>
            </a:r>
            <a:r>
              <a:rPr lang="en-GB" baseline="0" dirty="0" smtClean="0"/>
              <a:t> everyone standing up – this is a practical exercise for the class!</a:t>
            </a:r>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9</a:t>
            </a:fld>
            <a:endParaRPr lang="en-GB"/>
          </a:p>
        </p:txBody>
      </p:sp>
    </p:spTree>
    <p:extLst>
      <p:ext uri="{BB962C8B-B14F-4D97-AF65-F5344CB8AC3E}">
        <p14:creationId xmlns:p14="http://schemas.microsoft.com/office/powerpoint/2010/main" val="416761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 “Bubble-Sort” is an algorithm we’re following</a:t>
            </a:r>
          </a:p>
          <a:p>
            <a:endParaRPr lang="en-GB" dirty="0" smtClean="0"/>
          </a:p>
          <a:p>
            <a:r>
              <a:rPr lang="en-GB" dirty="0" smtClean="0"/>
              <a:t>Explain</a:t>
            </a:r>
            <a:r>
              <a:rPr lang="en-GB" baseline="0" dirty="0" smtClean="0"/>
              <a:t> – like bubbles in a bottle of coke – rising to the surface, the highest numbers/tallest students in this case, bubble to the top very quickly.</a:t>
            </a:r>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10</a:t>
            </a:fld>
            <a:endParaRPr lang="en-GB"/>
          </a:p>
        </p:txBody>
      </p:sp>
    </p:spTree>
    <p:extLst>
      <p:ext uri="{BB962C8B-B14F-4D97-AF65-F5344CB8AC3E}">
        <p14:creationId xmlns:p14="http://schemas.microsoft.com/office/powerpoint/2010/main" val="239276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we’ve successfully applied</a:t>
            </a:r>
            <a:r>
              <a:rPr lang="en-GB" baseline="0" dirty="0" smtClean="0"/>
              <a:t> the bubble-sort algorithm to help us with the heights of 10 students – pretty easy, right? </a:t>
            </a:r>
          </a:p>
          <a:p>
            <a:r>
              <a:rPr lang="en-GB" baseline="0" dirty="0" smtClean="0"/>
              <a:t>And pretty time consuming for us - considering there were only 10 students to sort!  </a:t>
            </a:r>
          </a:p>
          <a:p>
            <a:r>
              <a:rPr lang="en-GB" baseline="0" dirty="0" smtClean="0"/>
              <a:t>What if…. we were to try and sort everyone in this room?</a:t>
            </a:r>
            <a:endParaRPr lang="en-GB" dirty="0" smtClean="0"/>
          </a:p>
          <a:p>
            <a:endParaRPr lang="en-GB" dirty="0"/>
          </a:p>
        </p:txBody>
      </p:sp>
      <p:sp>
        <p:nvSpPr>
          <p:cNvPr id="4" name="Slide Number Placeholder 3"/>
          <p:cNvSpPr>
            <a:spLocks noGrp="1"/>
          </p:cNvSpPr>
          <p:nvPr>
            <p:ph type="sldNum" sz="quarter" idx="10"/>
          </p:nvPr>
        </p:nvSpPr>
        <p:spPr/>
        <p:txBody>
          <a:bodyPr/>
          <a:lstStyle/>
          <a:p>
            <a:fld id="{9635151D-D7C4-40EB-BC1A-A02D9F467FE3}" type="slidenum">
              <a:rPr lang="en-GB" smtClean="0"/>
              <a:t>11</a:t>
            </a:fld>
            <a:endParaRPr lang="en-GB"/>
          </a:p>
        </p:txBody>
      </p:sp>
    </p:spTree>
    <p:extLst>
      <p:ext uri="{BB962C8B-B14F-4D97-AF65-F5344CB8AC3E}">
        <p14:creationId xmlns:p14="http://schemas.microsoft.com/office/powerpoint/2010/main" val="1316419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CFDC4F-86F6-443B-A0F8-4FC467E828B5}"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9620481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CFDC4F-86F6-443B-A0F8-4FC467E828B5}"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18956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CFDC4F-86F6-443B-A0F8-4FC467E828B5}"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3662015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CFDC4F-86F6-443B-A0F8-4FC467E828B5}"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185177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FDC4F-86F6-443B-A0F8-4FC467E828B5}"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87177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CFDC4F-86F6-443B-A0F8-4FC467E828B5}" type="datetimeFigureOut">
              <a:rPr lang="en-GB" smtClean="0"/>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178813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CFDC4F-86F6-443B-A0F8-4FC467E828B5}" type="datetimeFigureOut">
              <a:rPr lang="en-GB" smtClean="0"/>
              <a:t>03/10/2018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90008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CFDC4F-86F6-443B-A0F8-4FC467E828B5}" type="datetimeFigureOut">
              <a:rPr lang="en-GB" smtClean="0"/>
              <a:t>03/10/2018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68372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FDC4F-86F6-443B-A0F8-4FC467E828B5}" type="datetimeFigureOut">
              <a:rPr lang="en-GB" smtClean="0"/>
              <a:t>03/10/2018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71324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FDC4F-86F6-443B-A0F8-4FC467E828B5}" type="datetimeFigureOut">
              <a:rPr lang="en-GB" smtClean="0"/>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58600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FDC4F-86F6-443B-A0F8-4FC467E828B5}" type="datetimeFigureOut">
              <a:rPr lang="en-GB" smtClean="0"/>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46903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FDC4F-86F6-443B-A0F8-4FC467E828B5}" type="datetimeFigureOut">
              <a:rPr lang="en-GB" smtClean="0"/>
              <a:t>03/10/2018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F427C-3566-4639-9D79-7FD6DA351055}" type="slidenum">
              <a:rPr lang="en-GB" smtClean="0"/>
              <a:t>‹#›</a:t>
            </a:fld>
            <a:endParaRPr lang="en-GB"/>
          </a:p>
        </p:txBody>
      </p:sp>
    </p:spTree>
    <p:extLst>
      <p:ext uri="{BB962C8B-B14F-4D97-AF65-F5344CB8AC3E}">
        <p14:creationId xmlns:p14="http://schemas.microsoft.com/office/powerpoint/2010/main" val="116081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learnaboutor.co.uk/" TargetMode="External"/><Relationship Id="rId2" Type="http://schemas.openxmlformats.org/officeDocument/2006/relationships/hyperlink" Target="mailto:schools@theorsociety.com"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theorsociet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LWbaWrjgU4&amp;t=5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8225" y="2603500"/>
            <a:ext cx="10515600" cy="1325563"/>
          </a:xfrm>
        </p:spPr>
        <p:txBody>
          <a:bodyPr>
            <a:normAutofit fontScale="90000"/>
          </a:bodyPr>
          <a:lstStyle/>
          <a:p>
            <a:r>
              <a:rPr lang="en-GB" sz="5400" dirty="0">
                <a:solidFill>
                  <a:srgbClr val="005892"/>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Making Better Decisions: </a:t>
            </a:r>
            <a:br>
              <a:rPr lang="en-GB" sz="5400" dirty="0">
                <a:solidFill>
                  <a:srgbClr val="005892"/>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br>
            <a:r>
              <a:rPr lang="en-GB" sz="5400" dirty="0">
                <a:solidFill>
                  <a:srgbClr val="505759"/>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Operational Research</a:t>
            </a:r>
          </a:p>
        </p:txBody>
      </p:sp>
      <p:sp>
        <p:nvSpPr>
          <p:cNvPr id="6" name="Subtitle 2"/>
          <p:cNvSpPr txBox="1">
            <a:spLocks/>
          </p:cNvSpPr>
          <p:nvPr/>
        </p:nvSpPr>
        <p:spPr>
          <a:xfrm>
            <a:off x="1156447" y="4047845"/>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smtClean="0">
                <a:solidFill>
                  <a:srgbClr val="005892"/>
                </a:solidFill>
                <a:latin typeface="Roboto Medium" panose="02000000000000000000" pitchFamily="2" charset="0"/>
                <a:ea typeface="Roboto Medium" panose="02000000000000000000" pitchFamily="2" charset="0"/>
              </a:rPr>
              <a:t>Subtitle</a:t>
            </a:r>
          </a:p>
          <a:p>
            <a:pPr marL="0" indent="0">
              <a:buFont typeface="Arial" panose="020B0604020202020204" pitchFamily="34" charset="0"/>
              <a:buNone/>
            </a:pPr>
            <a:r>
              <a:rPr lang="en-GB" sz="2400" b="1" dirty="0" smtClean="0">
                <a:solidFill>
                  <a:srgbClr val="005892"/>
                </a:solidFill>
                <a:latin typeface="Roboto Medium" panose="02000000000000000000" pitchFamily="2" charset="0"/>
                <a:ea typeface="Roboto Medium" panose="02000000000000000000" pitchFamily="2" charset="0"/>
              </a:rPr>
              <a:t>Venue</a:t>
            </a:r>
          </a:p>
          <a:p>
            <a:pPr marL="0" indent="0">
              <a:buFont typeface="Arial" panose="020B0604020202020204" pitchFamily="34" charset="0"/>
              <a:buNone/>
            </a:pPr>
            <a:r>
              <a:rPr lang="en-GB" sz="2400" b="1" dirty="0" smtClean="0">
                <a:solidFill>
                  <a:srgbClr val="005892"/>
                </a:solidFill>
                <a:latin typeface="Roboto Medium" panose="02000000000000000000" pitchFamily="2" charset="0"/>
                <a:ea typeface="Roboto Medium" panose="02000000000000000000" pitchFamily="2" charset="0"/>
              </a:rPr>
              <a:t>DD Month YYYY</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59970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5892"/>
                </a:solidFill>
              </a:rPr>
              <a:t>Practical </a:t>
            </a:r>
            <a:r>
              <a:rPr lang="en-GB" dirty="0" smtClean="0">
                <a:solidFill>
                  <a:srgbClr val="005892"/>
                </a:solidFill>
              </a:rPr>
              <a:t>Exercise</a:t>
            </a:r>
            <a:endParaRPr lang="en-GB" dirty="0">
              <a:solidFill>
                <a:srgbClr val="005892"/>
              </a:solidFill>
            </a:endParaRPr>
          </a:p>
        </p:txBody>
      </p:sp>
      <p:sp>
        <p:nvSpPr>
          <p:cNvPr id="3" name="Content Placeholder 2"/>
          <p:cNvSpPr>
            <a:spLocks noGrp="1"/>
          </p:cNvSpPr>
          <p:nvPr>
            <p:ph idx="1"/>
          </p:nvPr>
        </p:nvSpPr>
        <p:spPr>
          <a:xfrm>
            <a:off x="926646" y="1587500"/>
            <a:ext cx="10674804" cy="4013200"/>
          </a:xfrm>
        </p:spPr>
        <p:txBody>
          <a:bodyPr>
            <a:noAutofit/>
          </a:bodyPr>
          <a:lstStyle/>
          <a:p>
            <a:pPr marL="588600" indent="-457200">
              <a:lnSpc>
                <a:spcPct val="120000"/>
              </a:lnSpc>
              <a:spcBef>
                <a:spcPts val="0"/>
              </a:spcBef>
              <a:buClr>
                <a:srgbClr val="005892"/>
              </a:buClr>
            </a:pPr>
            <a:r>
              <a:rPr lang="en-GB" sz="2000" dirty="0">
                <a:solidFill>
                  <a:srgbClr val="505759"/>
                </a:solidFill>
                <a:latin typeface="+mj-lt"/>
              </a:rPr>
              <a:t>1</a:t>
            </a:r>
            <a:r>
              <a:rPr lang="en-GB" sz="2000" baseline="30000" dirty="0">
                <a:solidFill>
                  <a:srgbClr val="505759"/>
                </a:solidFill>
                <a:latin typeface="+mj-lt"/>
              </a:rPr>
              <a:t>st</a:t>
            </a:r>
            <a:r>
              <a:rPr lang="en-GB" sz="2000" dirty="0">
                <a:solidFill>
                  <a:srgbClr val="505759"/>
                </a:solidFill>
                <a:latin typeface="+mj-lt"/>
              </a:rPr>
              <a:t> person in the line, look at the person on your left. If you are taller, swap</a:t>
            </a:r>
            <a:r>
              <a:rPr lang="en-GB" sz="2000" dirty="0" smtClean="0">
                <a:solidFill>
                  <a:srgbClr val="505759"/>
                </a:solidFill>
                <a:latin typeface="+mj-lt"/>
              </a:rPr>
              <a:t>.</a:t>
            </a:r>
            <a:endParaRPr lang="en-GB" sz="2000" dirty="0">
              <a:solidFill>
                <a:srgbClr val="505759"/>
              </a:solidFill>
              <a:latin typeface="+mj-lt"/>
            </a:endParaRPr>
          </a:p>
          <a:p>
            <a:pPr marL="588600" indent="-457200">
              <a:lnSpc>
                <a:spcPct val="120000"/>
              </a:lnSpc>
              <a:spcBef>
                <a:spcPts val="0"/>
              </a:spcBef>
              <a:buClr>
                <a:srgbClr val="005892"/>
              </a:buClr>
            </a:pPr>
            <a:r>
              <a:rPr lang="en-GB" sz="2000" dirty="0">
                <a:solidFill>
                  <a:srgbClr val="505759"/>
                </a:solidFill>
                <a:latin typeface="+mj-lt"/>
              </a:rPr>
              <a:t>2</a:t>
            </a:r>
            <a:r>
              <a:rPr lang="en-GB" sz="2000" baseline="30000" dirty="0">
                <a:solidFill>
                  <a:srgbClr val="505759"/>
                </a:solidFill>
                <a:latin typeface="+mj-lt"/>
              </a:rPr>
              <a:t>nd</a:t>
            </a:r>
            <a:r>
              <a:rPr lang="en-GB" sz="2000" dirty="0">
                <a:solidFill>
                  <a:srgbClr val="505759"/>
                </a:solidFill>
                <a:latin typeface="+mj-lt"/>
              </a:rPr>
              <a:t> person in the line, look at the person on your left. If you are taller, swap</a:t>
            </a:r>
            <a:r>
              <a:rPr lang="en-GB" sz="2000" dirty="0" smtClean="0">
                <a:solidFill>
                  <a:srgbClr val="505759"/>
                </a:solidFill>
                <a:latin typeface="+mj-lt"/>
              </a:rPr>
              <a:t>.</a:t>
            </a:r>
            <a:endParaRPr lang="en-GB" sz="2000" dirty="0">
              <a:solidFill>
                <a:srgbClr val="505759"/>
              </a:solidFill>
              <a:latin typeface="+mj-lt"/>
            </a:endParaRPr>
          </a:p>
          <a:p>
            <a:pPr marL="588600" indent="-457200">
              <a:lnSpc>
                <a:spcPct val="120000"/>
              </a:lnSpc>
              <a:spcBef>
                <a:spcPts val="0"/>
              </a:spcBef>
              <a:buClr>
                <a:srgbClr val="005892"/>
              </a:buClr>
            </a:pPr>
            <a:r>
              <a:rPr lang="en-GB" sz="2000" dirty="0">
                <a:solidFill>
                  <a:srgbClr val="505759"/>
                </a:solidFill>
                <a:latin typeface="+mj-lt"/>
              </a:rPr>
              <a:t>3</a:t>
            </a:r>
            <a:r>
              <a:rPr lang="en-GB" sz="2000" baseline="30000" dirty="0">
                <a:solidFill>
                  <a:srgbClr val="505759"/>
                </a:solidFill>
                <a:latin typeface="+mj-lt"/>
              </a:rPr>
              <a:t>rd</a:t>
            </a:r>
            <a:r>
              <a:rPr lang="en-GB" sz="2000" dirty="0">
                <a:solidFill>
                  <a:srgbClr val="505759"/>
                </a:solidFill>
                <a:latin typeface="+mj-lt"/>
              </a:rPr>
              <a:t> person in the line, look at the person on your left. If you are taller, swap</a:t>
            </a:r>
            <a:r>
              <a:rPr lang="en-GB" sz="2000" dirty="0" smtClean="0">
                <a:solidFill>
                  <a:srgbClr val="505759"/>
                </a:solidFill>
                <a:latin typeface="+mj-lt"/>
              </a:rPr>
              <a:t>.</a:t>
            </a:r>
          </a:p>
          <a:p>
            <a:pPr marL="588600" indent="-457200">
              <a:lnSpc>
                <a:spcPct val="120000"/>
              </a:lnSpc>
              <a:spcBef>
                <a:spcPts val="0"/>
              </a:spcBef>
              <a:buClr>
                <a:srgbClr val="005892"/>
              </a:buClr>
            </a:pPr>
            <a:endParaRPr lang="en-GB" sz="2000" dirty="0">
              <a:solidFill>
                <a:srgbClr val="505759"/>
              </a:solidFill>
              <a:latin typeface="+mj-lt"/>
            </a:endParaRPr>
          </a:p>
          <a:p>
            <a:pPr marL="588600" indent="-457200">
              <a:lnSpc>
                <a:spcPct val="120000"/>
              </a:lnSpc>
              <a:spcBef>
                <a:spcPts val="0"/>
              </a:spcBef>
              <a:buClr>
                <a:srgbClr val="005892"/>
              </a:buClr>
            </a:pPr>
            <a:r>
              <a:rPr lang="en-GB" sz="2000" dirty="0">
                <a:solidFill>
                  <a:srgbClr val="505759"/>
                </a:solidFill>
                <a:latin typeface="+mj-lt"/>
              </a:rPr>
              <a:t>And so on…until you reach the end of the line.</a:t>
            </a:r>
          </a:p>
          <a:p>
            <a:pPr marL="131400" indent="0">
              <a:lnSpc>
                <a:spcPct val="120000"/>
              </a:lnSpc>
              <a:spcBef>
                <a:spcPts val="0"/>
              </a:spcBef>
              <a:buClr>
                <a:schemeClr val="bg2">
                  <a:lumMod val="25000"/>
                </a:schemeClr>
              </a:buClr>
              <a:buNone/>
            </a:pPr>
            <a:r>
              <a:rPr lang="en-GB" sz="2000" dirty="0">
                <a:solidFill>
                  <a:srgbClr val="505759"/>
                </a:solidFill>
                <a:latin typeface="+mj-lt"/>
              </a:rPr>
              <a:t>The last person in the line should now be the tallest and can turn around. </a:t>
            </a:r>
          </a:p>
          <a:p>
            <a:pPr marL="131400" indent="0">
              <a:lnSpc>
                <a:spcPct val="120000"/>
              </a:lnSpc>
              <a:spcBef>
                <a:spcPts val="0"/>
              </a:spcBef>
              <a:buClr>
                <a:schemeClr val="bg2">
                  <a:lumMod val="25000"/>
                </a:schemeClr>
              </a:buClr>
              <a:buNone/>
            </a:pPr>
            <a:endParaRPr lang="en-GB" sz="2000" i="1" dirty="0">
              <a:solidFill>
                <a:srgbClr val="505759"/>
              </a:solidFill>
              <a:latin typeface="+mj-lt"/>
            </a:endParaRPr>
          </a:p>
          <a:p>
            <a:pPr marL="131400" indent="0">
              <a:lnSpc>
                <a:spcPct val="120000"/>
              </a:lnSpc>
              <a:spcBef>
                <a:spcPts val="0"/>
              </a:spcBef>
              <a:buClr>
                <a:schemeClr val="bg2">
                  <a:lumMod val="25000"/>
                </a:schemeClr>
              </a:buClr>
              <a:buNone/>
            </a:pPr>
            <a:r>
              <a:rPr lang="en-GB" sz="2000" i="1" dirty="0">
                <a:solidFill>
                  <a:srgbClr val="505759"/>
                </a:solidFill>
                <a:latin typeface="+mj-lt"/>
              </a:rPr>
              <a:t>Start again.  The end of the line is the person next to someone who has turned around.</a:t>
            </a:r>
            <a:endParaRPr lang="en-GB" sz="2000" dirty="0">
              <a:solidFill>
                <a:srgbClr val="505759"/>
              </a:solidFill>
              <a:latin typeface="+mj-lt"/>
            </a:endParaRPr>
          </a:p>
        </p:txBody>
      </p:sp>
    </p:spTree>
    <p:extLst>
      <p:ext uri="{BB962C8B-B14F-4D97-AF65-F5344CB8AC3E}">
        <p14:creationId xmlns:p14="http://schemas.microsoft.com/office/powerpoint/2010/main" val="149467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5892"/>
                </a:solidFill>
              </a:rPr>
              <a:t>Real-life </a:t>
            </a:r>
            <a:r>
              <a:rPr lang="en-GB" dirty="0" smtClean="0">
                <a:solidFill>
                  <a:srgbClr val="005892"/>
                </a:solidFill>
              </a:rPr>
              <a:t>Applications </a:t>
            </a:r>
            <a:r>
              <a:rPr lang="en-GB" dirty="0">
                <a:solidFill>
                  <a:srgbClr val="005892"/>
                </a:solidFill>
              </a:rPr>
              <a:t>of M</a:t>
            </a:r>
            <a:r>
              <a:rPr lang="en-GB" dirty="0" smtClean="0">
                <a:solidFill>
                  <a:srgbClr val="005892"/>
                </a:solidFill>
              </a:rPr>
              <a:t>aths</a:t>
            </a:r>
            <a:endParaRPr lang="en-GB" dirty="0">
              <a:solidFill>
                <a:srgbClr val="005892"/>
              </a:solidFill>
            </a:endParaRPr>
          </a:p>
        </p:txBody>
      </p:sp>
      <p:cxnSp>
        <p:nvCxnSpPr>
          <p:cNvPr id="172" name="Straight Connector 171"/>
          <p:cNvCxnSpPr/>
          <p:nvPr/>
        </p:nvCxnSpPr>
        <p:spPr>
          <a:xfrm>
            <a:off x="1772384" y="6291068"/>
            <a:ext cx="864723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3"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4915332" y="3450364"/>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7744551" y="3433012"/>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2717074" y="3450367"/>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7008333" y="3449488"/>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6305116" y="3433012"/>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3090170" y="4161593"/>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4513902" y="4171545"/>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4156774" y="4872711"/>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3448226" y="4871157"/>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2381853" y="5582384"/>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3090169" y="1278285"/>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5240184" y="1303536"/>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3448225" y="2003983"/>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5240183" y="2714378"/>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2015232" y="2015148"/>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6679618" y="2724577"/>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7390864" y="4161593"/>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8475438" y="4879054"/>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9904075" y="2015148"/>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7766890" y="4879054"/>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6678398" y="5579842"/>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6306636" y="2003982"/>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8112117" y="1303536"/>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8843261" y="2714377"/>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9904075" y="4879054"/>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2340770" y="4165014"/>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7405731" y="1285350"/>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7756708" y="2002587"/>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5578099" y="2002587"/>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4518957" y="2714375"/>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2737109" y="1992325"/>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2004518" y="3438840"/>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8853240" y="4177639"/>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5966435" y="4161593"/>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8828281" y="5562829"/>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7394213" y="5562828"/>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6330308" y="4886323"/>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5574435" y="4876127"/>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4518956" y="5572185"/>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3" r="54731"/>
          <a:stretch/>
        </p:blipFill>
        <p:spPr bwMode="auto">
          <a:xfrm>
            <a:off x="3794996" y="4151648"/>
            <a:ext cx="270551" cy="708685"/>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5211543" y="5587739"/>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5953024" y="5587738"/>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3770548" y="5595008"/>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3054426" y="5575319"/>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2701503" y="4879053"/>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1986328" y="4858752"/>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5227871" y="4171545"/>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4838079" y="4886323"/>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7029667" y="4880230"/>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6659159" y="4171545"/>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8082542" y="5557133"/>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3399331" y="3449487"/>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4158362" y="3456329"/>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5571237" y="3469946"/>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2338847" y="2714375"/>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3061912" y="2723833"/>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3769457" y="2705388"/>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9544096" y="5567437"/>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9139366" y="4880011"/>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8111833" y="4178631"/>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9544096" y="4164026"/>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8450990" y="3469946"/>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7381283" y="2723833"/>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9162007" y="3430621"/>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9873024" y="3438839"/>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5933542" y="2705388"/>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4131099" y="1973916"/>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8124636" y="2714375"/>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9553579" y="2714374"/>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4865138" y="1999167"/>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2351241" y="1273336"/>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3789005" y="1265454"/>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4502673" y="1293584"/>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5941987" y="1293583"/>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6676384" y="1293583"/>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8808764" y="1273336"/>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49"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9553579" y="1285349"/>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9175538" y="1989897"/>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8459657" y="1999167"/>
            <a:ext cx="319445" cy="708685"/>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2" descr="http://www.clipartbest.com/cliparts/RcA/6bM/RcA6bMke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44" r="9179"/>
          <a:stretch/>
        </p:blipFill>
        <p:spPr bwMode="auto">
          <a:xfrm>
            <a:off x="7001077" y="2019264"/>
            <a:ext cx="319445" cy="70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13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300"/>
                                        <p:tgtEl>
                                          <p:spTgt spid="227"/>
                                        </p:tgtEl>
                                      </p:cBhvr>
                                    </p:animEffect>
                                  </p:childTnLst>
                                </p:cTn>
                              </p:par>
                            </p:childTnLst>
                          </p:cTn>
                        </p:par>
                        <p:par>
                          <p:cTn id="8" fill="hold">
                            <p:stCondLst>
                              <p:cond delay="10300"/>
                            </p:stCondLst>
                            <p:childTnLst>
                              <p:par>
                                <p:cTn id="9" presetID="10" presetClass="entr" presetSubtype="0" fill="hold" nodeType="afterEffect">
                                  <p:stCondLst>
                                    <p:cond delay="0"/>
                                  </p:stCondLst>
                                  <p:childTnLst>
                                    <p:set>
                                      <p:cBhvr>
                                        <p:cTn id="10" dur="1" fill="hold">
                                          <p:stCondLst>
                                            <p:cond delay="0"/>
                                          </p:stCondLst>
                                        </p:cTn>
                                        <p:tgtEl>
                                          <p:spTgt spid="197"/>
                                        </p:tgtEl>
                                        <p:attrNameLst>
                                          <p:attrName>style.visibility</p:attrName>
                                        </p:attrNameLst>
                                      </p:cBhvr>
                                      <p:to>
                                        <p:strVal val="visible"/>
                                      </p:to>
                                    </p:set>
                                    <p:animEffect transition="in" filter="fade">
                                      <p:cBhvr>
                                        <p:cTn id="11" dur="100"/>
                                        <p:tgtEl>
                                          <p:spTgt spid="197"/>
                                        </p:tgtEl>
                                      </p:cBhvr>
                                    </p:animEffect>
                                  </p:childTnLst>
                                </p:cTn>
                              </p:par>
                            </p:childTnLst>
                          </p:cTn>
                        </p:par>
                        <p:par>
                          <p:cTn id="12" fill="hold">
                            <p:stCondLst>
                              <p:cond delay="10400"/>
                            </p:stCondLst>
                            <p:childTnLst>
                              <p:par>
                                <p:cTn id="13" presetID="10" presetClass="entr" presetSubtype="0" fill="hold" nodeType="afterEffect">
                                  <p:stCondLst>
                                    <p:cond delay="0"/>
                                  </p:stCondLst>
                                  <p:childTnLst>
                                    <p:set>
                                      <p:cBhvr>
                                        <p:cTn id="14" dur="1" fill="hold">
                                          <p:stCondLst>
                                            <p:cond delay="0"/>
                                          </p:stCondLst>
                                        </p:cTn>
                                        <p:tgtEl>
                                          <p:spTgt spid="221"/>
                                        </p:tgtEl>
                                        <p:attrNameLst>
                                          <p:attrName>style.visibility</p:attrName>
                                        </p:attrNameLst>
                                      </p:cBhvr>
                                      <p:to>
                                        <p:strVal val="visible"/>
                                      </p:to>
                                    </p:set>
                                    <p:animEffect transition="in" filter="fade">
                                      <p:cBhvr>
                                        <p:cTn id="15" dur="100"/>
                                        <p:tgtEl>
                                          <p:spTgt spid="221"/>
                                        </p:tgtEl>
                                      </p:cBhvr>
                                    </p:animEffect>
                                  </p:childTnLst>
                                </p:cTn>
                              </p:par>
                            </p:childTnLst>
                          </p:cTn>
                        </p:par>
                        <p:par>
                          <p:cTn id="16" fill="hold">
                            <p:stCondLst>
                              <p:cond delay="10500"/>
                            </p:stCondLst>
                            <p:childTnLst>
                              <p:par>
                                <p:cTn id="17" presetID="10" presetClass="entr" presetSubtype="0" fill="hold" nodeType="afterEffect">
                                  <p:stCondLst>
                                    <p:cond delay="0"/>
                                  </p:stCondLst>
                                  <p:childTnLst>
                                    <p:set>
                                      <p:cBhvr>
                                        <p:cTn id="18" dur="1" fill="hold">
                                          <p:stCondLst>
                                            <p:cond delay="0"/>
                                          </p:stCondLst>
                                        </p:cTn>
                                        <p:tgtEl>
                                          <p:spTgt spid="204"/>
                                        </p:tgtEl>
                                        <p:attrNameLst>
                                          <p:attrName>style.visibility</p:attrName>
                                        </p:attrNameLst>
                                      </p:cBhvr>
                                      <p:to>
                                        <p:strVal val="visible"/>
                                      </p:to>
                                    </p:set>
                                    <p:animEffect transition="in" filter="fade">
                                      <p:cBhvr>
                                        <p:cTn id="19" dur="100"/>
                                        <p:tgtEl>
                                          <p:spTgt spid="204"/>
                                        </p:tgtEl>
                                      </p:cBhvr>
                                    </p:animEffect>
                                  </p:childTnLst>
                                </p:cTn>
                              </p:par>
                            </p:childTnLst>
                          </p:cTn>
                        </p:par>
                        <p:par>
                          <p:cTn id="20" fill="hold">
                            <p:stCondLst>
                              <p:cond delay="10600"/>
                            </p:stCondLst>
                            <p:childTnLst>
                              <p:par>
                                <p:cTn id="21" presetID="10" presetClass="entr" presetSubtype="0" fill="hold" nodeType="afterEffect">
                                  <p:stCondLst>
                                    <p:cond delay="0"/>
                                  </p:stCondLst>
                                  <p:childTnLst>
                                    <p:set>
                                      <p:cBhvr>
                                        <p:cTn id="22" dur="1" fill="hold">
                                          <p:stCondLst>
                                            <p:cond delay="0"/>
                                          </p:stCondLst>
                                        </p:cTn>
                                        <p:tgtEl>
                                          <p:spTgt spid="212"/>
                                        </p:tgtEl>
                                        <p:attrNameLst>
                                          <p:attrName>style.visibility</p:attrName>
                                        </p:attrNameLst>
                                      </p:cBhvr>
                                      <p:to>
                                        <p:strVal val="visible"/>
                                      </p:to>
                                    </p:set>
                                    <p:animEffect transition="in" filter="fade">
                                      <p:cBhvr>
                                        <p:cTn id="23" dur="100"/>
                                        <p:tgtEl>
                                          <p:spTgt spid="212"/>
                                        </p:tgtEl>
                                      </p:cBhvr>
                                    </p:animEffect>
                                  </p:childTnLst>
                                </p:cTn>
                              </p:par>
                            </p:childTnLst>
                          </p:cTn>
                        </p:par>
                        <p:par>
                          <p:cTn id="24" fill="hold">
                            <p:stCondLst>
                              <p:cond delay="10700"/>
                            </p:stCondLst>
                            <p:childTnLst>
                              <p:par>
                                <p:cTn id="25" presetID="10" presetClass="entr" presetSubtype="0" fill="hold" nodeType="afterEffect">
                                  <p:stCondLst>
                                    <p:cond delay="0"/>
                                  </p:stCondLst>
                                  <p:childTnLst>
                                    <p:set>
                                      <p:cBhvr>
                                        <p:cTn id="26" dur="1" fill="hold">
                                          <p:stCondLst>
                                            <p:cond delay="0"/>
                                          </p:stCondLst>
                                        </p:cTn>
                                        <p:tgtEl>
                                          <p:spTgt spid="246"/>
                                        </p:tgtEl>
                                        <p:attrNameLst>
                                          <p:attrName>style.visibility</p:attrName>
                                        </p:attrNameLst>
                                      </p:cBhvr>
                                      <p:to>
                                        <p:strVal val="visible"/>
                                      </p:to>
                                    </p:set>
                                    <p:animEffect transition="in" filter="fade">
                                      <p:cBhvr>
                                        <p:cTn id="27" dur="100"/>
                                        <p:tgtEl>
                                          <p:spTgt spid="246"/>
                                        </p:tgtEl>
                                      </p:cBhvr>
                                    </p:animEffect>
                                  </p:childTnLst>
                                </p:cTn>
                              </p:par>
                            </p:childTnLst>
                          </p:cTn>
                        </p:par>
                        <p:par>
                          <p:cTn id="28" fill="hold">
                            <p:stCondLst>
                              <p:cond delay="10800"/>
                            </p:stCondLst>
                            <p:childTnLst>
                              <p:par>
                                <p:cTn id="29" presetID="10" presetClass="entr" presetSubtype="0" fill="hold" nodeType="afterEffect">
                                  <p:stCondLst>
                                    <p:cond delay="0"/>
                                  </p:stCondLst>
                                  <p:childTnLst>
                                    <p:set>
                                      <p:cBhvr>
                                        <p:cTn id="30" dur="1" fill="hold">
                                          <p:stCondLst>
                                            <p:cond delay="0"/>
                                          </p:stCondLst>
                                        </p:cTn>
                                        <p:tgtEl>
                                          <p:spTgt spid="244"/>
                                        </p:tgtEl>
                                        <p:attrNameLst>
                                          <p:attrName>style.visibility</p:attrName>
                                        </p:attrNameLst>
                                      </p:cBhvr>
                                      <p:to>
                                        <p:strVal val="visible"/>
                                      </p:to>
                                    </p:set>
                                    <p:animEffect transition="in" filter="fade">
                                      <p:cBhvr>
                                        <p:cTn id="31" dur="100"/>
                                        <p:tgtEl>
                                          <p:spTgt spid="244"/>
                                        </p:tgtEl>
                                      </p:cBhvr>
                                    </p:animEffect>
                                  </p:childTnLst>
                                </p:cTn>
                              </p:par>
                            </p:childTnLst>
                          </p:cTn>
                        </p:par>
                        <p:par>
                          <p:cTn id="32" fill="hold">
                            <p:stCondLst>
                              <p:cond delay="10900"/>
                            </p:stCondLst>
                            <p:childTnLst>
                              <p:par>
                                <p:cTn id="33" presetID="10" presetClass="entr" presetSubtype="0" fill="hold" nodeType="afterEffect">
                                  <p:stCondLst>
                                    <p:cond delay="0"/>
                                  </p:stCondLst>
                                  <p:childTnLst>
                                    <p:set>
                                      <p:cBhvr>
                                        <p:cTn id="34" dur="1" fill="hold">
                                          <p:stCondLst>
                                            <p:cond delay="0"/>
                                          </p:stCondLst>
                                        </p:cTn>
                                        <p:tgtEl>
                                          <p:spTgt spid="202"/>
                                        </p:tgtEl>
                                        <p:attrNameLst>
                                          <p:attrName>style.visibility</p:attrName>
                                        </p:attrNameLst>
                                      </p:cBhvr>
                                      <p:to>
                                        <p:strVal val="visible"/>
                                      </p:to>
                                    </p:set>
                                    <p:animEffect transition="in" filter="fade">
                                      <p:cBhvr>
                                        <p:cTn id="35" dur="100"/>
                                        <p:tgtEl>
                                          <p:spTgt spid="202"/>
                                        </p:tgtEl>
                                      </p:cBhvr>
                                    </p:animEffect>
                                  </p:childTnLst>
                                </p:cTn>
                              </p:par>
                            </p:childTnLst>
                          </p:cTn>
                        </p:par>
                        <p:par>
                          <p:cTn id="36" fill="hold">
                            <p:stCondLst>
                              <p:cond delay="11000"/>
                            </p:stCondLst>
                            <p:childTnLst>
                              <p:par>
                                <p:cTn id="37" presetID="10" presetClass="entr" presetSubtype="0" fill="hold" nodeType="afterEffect">
                                  <p:stCondLst>
                                    <p:cond delay="0"/>
                                  </p:stCondLst>
                                  <p:childTnLst>
                                    <p:set>
                                      <p:cBhvr>
                                        <p:cTn id="38" dur="1" fill="hold">
                                          <p:stCondLst>
                                            <p:cond delay="0"/>
                                          </p:stCondLst>
                                        </p:cTn>
                                        <p:tgtEl>
                                          <p:spTgt spid="245"/>
                                        </p:tgtEl>
                                        <p:attrNameLst>
                                          <p:attrName>style.visibility</p:attrName>
                                        </p:attrNameLst>
                                      </p:cBhvr>
                                      <p:to>
                                        <p:strVal val="visible"/>
                                      </p:to>
                                    </p:set>
                                    <p:animEffect transition="in" filter="fade">
                                      <p:cBhvr>
                                        <p:cTn id="39" dur="100"/>
                                        <p:tgtEl>
                                          <p:spTgt spid="245"/>
                                        </p:tgtEl>
                                      </p:cBhvr>
                                    </p:animEffect>
                                  </p:childTnLst>
                                </p:cTn>
                              </p:par>
                            </p:childTnLst>
                          </p:cTn>
                        </p:par>
                        <p:par>
                          <p:cTn id="40" fill="hold">
                            <p:stCondLst>
                              <p:cond delay="11100"/>
                            </p:stCondLst>
                            <p:childTnLst>
                              <p:par>
                                <p:cTn id="41" presetID="10" presetClass="entr" presetSubtype="0" fill="hold" nodeType="afterEffect">
                                  <p:stCondLst>
                                    <p:cond delay="0"/>
                                  </p:stCondLst>
                                  <p:childTnLst>
                                    <p:set>
                                      <p:cBhvr>
                                        <p:cTn id="42" dur="1" fill="hold">
                                          <p:stCondLst>
                                            <p:cond delay="0"/>
                                          </p:stCondLst>
                                        </p:cTn>
                                        <p:tgtEl>
                                          <p:spTgt spid="192"/>
                                        </p:tgtEl>
                                        <p:attrNameLst>
                                          <p:attrName>style.visibility</p:attrName>
                                        </p:attrNameLst>
                                      </p:cBhvr>
                                      <p:to>
                                        <p:strVal val="visible"/>
                                      </p:to>
                                    </p:set>
                                    <p:animEffect transition="in" filter="fade">
                                      <p:cBhvr>
                                        <p:cTn id="43" dur="100"/>
                                        <p:tgtEl>
                                          <p:spTgt spid="192"/>
                                        </p:tgtEl>
                                      </p:cBhvr>
                                    </p:animEffect>
                                  </p:childTnLst>
                                </p:cTn>
                              </p:par>
                            </p:childTnLst>
                          </p:cTn>
                        </p:par>
                        <p:par>
                          <p:cTn id="44" fill="hold">
                            <p:stCondLst>
                              <p:cond delay="11200"/>
                            </p:stCondLst>
                            <p:childTnLst>
                              <p:par>
                                <p:cTn id="45" presetID="10" presetClass="entr" presetSubtype="0" fill="hold" nodeType="afterEffect">
                                  <p:stCondLst>
                                    <p:cond delay="0"/>
                                  </p:stCondLst>
                                  <p:childTnLst>
                                    <p:set>
                                      <p:cBhvr>
                                        <p:cTn id="46" dur="1" fill="hold">
                                          <p:stCondLst>
                                            <p:cond delay="0"/>
                                          </p:stCondLst>
                                        </p:cTn>
                                        <p:tgtEl>
                                          <p:spTgt spid="186"/>
                                        </p:tgtEl>
                                        <p:attrNameLst>
                                          <p:attrName>style.visibility</p:attrName>
                                        </p:attrNameLst>
                                      </p:cBhvr>
                                      <p:to>
                                        <p:strVal val="visible"/>
                                      </p:to>
                                    </p:set>
                                    <p:animEffect transition="in" filter="fade">
                                      <p:cBhvr>
                                        <p:cTn id="47" dur="100"/>
                                        <p:tgtEl>
                                          <p:spTgt spid="186"/>
                                        </p:tgtEl>
                                      </p:cBhvr>
                                    </p:animEffect>
                                  </p:childTnLst>
                                </p:cTn>
                              </p:par>
                            </p:childTnLst>
                          </p:cTn>
                        </p:par>
                        <p:par>
                          <p:cTn id="48" fill="hold">
                            <p:stCondLst>
                              <p:cond delay="11300"/>
                            </p:stCondLst>
                            <p:childTnLst>
                              <p:par>
                                <p:cTn id="49" presetID="10" presetClass="entr" presetSubtype="0" fill="hold" nodeType="afterEffect">
                                  <p:stCondLst>
                                    <p:cond delay="0"/>
                                  </p:stCondLst>
                                  <p:childTnLst>
                                    <p:set>
                                      <p:cBhvr>
                                        <p:cTn id="50" dur="1" fill="hold">
                                          <p:stCondLst>
                                            <p:cond delay="0"/>
                                          </p:stCondLst>
                                        </p:cTn>
                                        <p:tgtEl>
                                          <p:spTgt spid="214"/>
                                        </p:tgtEl>
                                        <p:attrNameLst>
                                          <p:attrName>style.visibility</p:attrName>
                                        </p:attrNameLst>
                                      </p:cBhvr>
                                      <p:to>
                                        <p:strVal val="visible"/>
                                      </p:to>
                                    </p:set>
                                    <p:animEffect transition="in" filter="fade">
                                      <p:cBhvr>
                                        <p:cTn id="51" dur="100"/>
                                        <p:tgtEl>
                                          <p:spTgt spid="214"/>
                                        </p:tgtEl>
                                      </p:cBhvr>
                                    </p:animEffect>
                                  </p:childTnLst>
                                </p:cTn>
                              </p:par>
                            </p:childTnLst>
                          </p:cTn>
                        </p:par>
                        <p:par>
                          <p:cTn id="52" fill="hold">
                            <p:stCondLst>
                              <p:cond delay="11400"/>
                            </p:stCondLst>
                            <p:childTnLst>
                              <p:par>
                                <p:cTn id="53" presetID="10" presetClass="entr" presetSubtype="0" fill="hold" nodeType="afterEffect">
                                  <p:stCondLst>
                                    <p:cond delay="0"/>
                                  </p:stCondLst>
                                  <p:childTnLst>
                                    <p:set>
                                      <p:cBhvr>
                                        <p:cTn id="54" dur="1" fill="hold">
                                          <p:stCondLst>
                                            <p:cond delay="0"/>
                                          </p:stCondLst>
                                        </p:cTn>
                                        <p:tgtEl>
                                          <p:spTgt spid="238"/>
                                        </p:tgtEl>
                                        <p:attrNameLst>
                                          <p:attrName>style.visibility</p:attrName>
                                        </p:attrNameLst>
                                      </p:cBhvr>
                                      <p:to>
                                        <p:strVal val="visible"/>
                                      </p:to>
                                    </p:set>
                                    <p:animEffect transition="in" filter="fade">
                                      <p:cBhvr>
                                        <p:cTn id="55" dur="100"/>
                                        <p:tgtEl>
                                          <p:spTgt spid="238"/>
                                        </p:tgtEl>
                                      </p:cBhvr>
                                    </p:animEffect>
                                  </p:childTnLst>
                                </p:cTn>
                              </p:par>
                            </p:childTnLst>
                          </p:cTn>
                        </p:par>
                        <p:par>
                          <p:cTn id="56" fill="hold">
                            <p:stCondLst>
                              <p:cond delay="11500"/>
                            </p:stCondLst>
                            <p:childTnLst>
                              <p:par>
                                <p:cTn id="57" presetID="10" presetClass="entr" presetSubtype="0" fill="hold" nodeType="afterEffect">
                                  <p:stCondLst>
                                    <p:cond delay="0"/>
                                  </p:stCondLst>
                                  <p:childTnLst>
                                    <p:set>
                                      <p:cBhvr>
                                        <p:cTn id="58" dur="1" fill="hold">
                                          <p:stCondLst>
                                            <p:cond delay="0"/>
                                          </p:stCondLst>
                                        </p:cTn>
                                        <p:tgtEl>
                                          <p:spTgt spid="231"/>
                                        </p:tgtEl>
                                        <p:attrNameLst>
                                          <p:attrName>style.visibility</p:attrName>
                                        </p:attrNameLst>
                                      </p:cBhvr>
                                      <p:to>
                                        <p:strVal val="visible"/>
                                      </p:to>
                                    </p:set>
                                    <p:animEffect transition="in" filter="fade">
                                      <p:cBhvr>
                                        <p:cTn id="59" dur="100"/>
                                        <p:tgtEl>
                                          <p:spTgt spid="231"/>
                                        </p:tgtEl>
                                      </p:cBhvr>
                                    </p:animEffect>
                                  </p:childTnLst>
                                </p:cTn>
                              </p:par>
                            </p:childTnLst>
                          </p:cTn>
                        </p:par>
                        <p:par>
                          <p:cTn id="60" fill="hold">
                            <p:stCondLst>
                              <p:cond delay="11600"/>
                            </p:stCondLst>
                            <p:childTnLst>
                              <p:par>
                                <p:cTn id="61" presetID="10" presetClass="entr" presetSubtype="0" fill="hold" nodeType="afterEffect">
                                  <p:stCondLst>
                                    <p:cond delay="0"/>
                                  </p:stCondLst>
                                  <p:childTnLst>
                                    <p:set>
                                      <p:cBhvr>
                                        <p:cTn id="62" dur="1" fill="hold">
                                          <p:stCondLst>
                                            <p:cond delay="0"/>
                                          </p:stCondLst>
                                        </p:cTn>
                                        <p:tgtEl>
                                          <p:spTgt spid="235"/>
                                        </p:tgtEl>
                                        <p:attrNameLst>
                                          <p:attrName>style.visibility</p:attrName>
                                        </p:attrNameLst>
                                      </p:cBhvr>
                                      <p:to>
                                        <p:strVal val="visible"/>
                                      </p:to>
                                    </p:set>
                                    <p:animEffect transition="in" filter="fade">
                                      <p:cBhvr>
                                        <p:cTn id="63" dur="100"/>
                                        <p:tgtEl>
                                          <p:spTgt spid="235"/>
                                        </p:tgtEl>
                                      </p:cBhvr>
                                    </p:animEffect>
                                  </p:childTnLst>
                                </p:cTn>
                              </p:par>
                            </p:childTnLst>
                          </p:cTn>
                        </p:par>
                        <p:par>
                          <p:cTn id="64" fill="hold">
                            <p:stCondLst>
                              <p:cond delay="11700"/>
                            </p:stCondLst>
                            <p:childTnLst>
                              <p:par>
                                <p:cTn id="65" presetID="10" presetClass="entr" presetSubtype="0" fill="hold" nodeType="afterEffect">
                                  <p:stCondLst>
                                    <p:cond delay="0"/>
                                  </p:stCondLst>
                                  <p:childTnLst>
                                    <p:set>
                                      <p:cBhvr>
                                        <p:cTn id="66" dur="1" fill="hold">
                                          <p:stCondLst>
                                            <p:cond delay="0"/>
                                          </p:stCondLst>
                                        </p:cTn>
                                        <p:tgtEl>
                                          <p:spTgt spid="211"/>
                                        </p:tgtEl>
                                        <p:attrNameLst>
                                          <p:attrName>style.visibility</p:attrName>
                                        </p:attrNameLst>
                                      </p:cBhvr>
                                      <p:to>
                                        <p:strVal val="visible"/>
                                      </p:to>
                                    </p:set>
                                    <p:animEffect transition="in" filter="fade">
                                      <p:cBhvr>
                                        <p:cTn id="67" dur="100"/>
                                        <p:tgtEl>
                                          <p:spTgt spid="211"/>
                                        </p:tgtEl>
                                      </p:cBhvr>
                                    </p:animEffect>
                                  </p:childTnLst>
                                </p:cTn>
                              </p:par>
                            </p:childTnLst>
                          </p:cTn>
                        </p:par>
                        <p:par>
                          <p:cTn id="68" fill="hold">
                            <p:stCondLst>
                              <p:cond delay="11800"/>
                            </p:stCondLst>
                            <p:childTnLst>
                              <p:par>
                                <p:cTn id="69" presetID="10" presetClass="entr" presetSubtype="0" fill="hold" nodeType="afterEffect">
                                  <p:stCondLst>
                                    <p:cond delay="0"/>
                                  </p:stCondLst>
                                  <p:childTnLst>
                                    <p:set>
                                      <p:cBhvr>
                                        <p:cTn id="70" dur="1" fill="hold">
                                          <p:stCondLst>
                                            <p:cond delay="0"/>
                                          </p:stCondLst>
                                        </p:cTn>
                                        <p:tgtEl>
                                          <p:spTgt spid="229"/>
                                        </p:tgtEl>
                                        <p:attrNameLst>
                                          <p:attrName>style.visibility</p:attrName>
                                        </p:attrNameLst>
                                      </p:cBhvr>
                                      <p:to>
                                        <p:strVal val="visible"/>
                                      </p:to>
                                    </p:set>
                                    <p:animEffect transition="in" filter="fade">
                                      <p:cBhvr>
                                        <p:cTn id="71" dur="100"/>
                                        <p:tgtEl>
                                          <p:spTgt spid="229"/>
                                        </p:tgtEl>
                                      </p:cBhvr>
                                    </p:animEffect>
                                  </p:childTnLst>
                                </p:cTn>
                              </p:par>
                            </p:childTnLst>
                          </p:cTn>
                        </p:par>
                        <p:par>
                          <p:cTn id="72" fill="hold">
                            <p:stCondLst>
                              <p:cond delay="11900"/>
                            </p:stCondLst>
                            <p:childTnLst>
                              <p:par>
                                <p:cTn id="73" presetID="10" presetClass="entr" presetSubtype="0" fill="hold" nodeType="afterEffect">
                                  <p:stCondLst>
                                    <p:cond delay="0"/>
                                  </p:stCondLst>
                                  <p:childTnLst>
                                    <p:set>
                                      <p:cBhvr>
                                        <p:cTn id="74" dur="1" fill="hold">
                                          <p:stCondLst>
                                            <p:cond delay="0"/>
                                          </p:stCondLst>
                                        </p:cTn>
                                        <p:tgtEl>
                                          <p:spTgt spid="241"/>
                                        </p:tgtEl>
                                        <p:attrNameLst>
                                          <p:attrName>style.visibility</p:attrName>
                                        </p:attrNameLst>
                                      </p:cBhvr>
                                      <p:to>
                                        <p:strVal val="visible"/>
                                      </p:to>
                                    </p:set>
                                    <p:animEffect transition="in" filter="fade">
                                      <p:cBhvr>
                                        <p:cTn id="75" dur="100"/>
                                        <p:tgtEl>
                                          <p:spTgt spid="241"/>
                                        </p:tgtEl>
                                      </p:cBhvr>
                                    </p:animEffect>
                                  </p:childTnLst>
                                </p:cTn>
                              </p:par>
                            </p:childTnLst>
                          </p:cTn>
                        </p:par>
                        <p:par>
                          <p:cTn id="76" fill="hold">
                            <p:stCondLst>
                              <p:cond delay="12000"/>
                            </p:stCondLst>
                            <p:childTnLst>
                              <p:par>
                                <p:cTn id="77" presetID="10" presetClass="entr" presetSubtype="0" fill="hold" nodeType="afterEffect">
                                  <p:stCondLst>
                                    <p:cond delay="0"/>
                                  </p:stCondLst>
                                  <p:childTnLst>
                                    <p:set>
                                      <p:cBhvr>
                                        <p:cTn id="78" dur="1" fill="hold">
                                          <p:stCondLst>
                                            <p:cond delay="0"/>
                                          </p:stCondLst>
                                        </p:cTn>
                                        <p:tgtEl>
                                          <p:spTgt spid="250"/>
                                        </p:tgtEl>
                                        <p:attrNameLst>
                                          <p:attrName>style.visibility</p:attrName>
                                        </p:attrNameLst>
                                      </p:cBhvr>
                                      <p:to>
                                        <p:strVal val="visible"/>
                                      </p:to>
                                    </p:set>
                                    <p:animEffect transition="in" filter="fade">
                                      <p:cBhvr>
                                        <p:cTn id="79" dur="100"/>
                                        <p:tgtEl>
                                          <p:spTgt spid="250"/>
                                        </p:tgtEl>
                                      </p:cBhvr>
                                    </p:animEffect>
                                  </p:childTnLst>
                                </p:cTn>
                              </p:par>
                            </p:childTnLst>
                          </p:cTn>
                        </p:par>
                        <p:par>
                          <p:cTn id="80" fill="hold">
                            <p:stCondLst>
                              <p:cond delay="12100"/>
                            </p:stCondLst>
                            <p:childTnLst>
                              <p:par>
                                <p:cTn id="81" presetID="10" presetClass="entr" presetSubtype="0" fill="hold" nodeType="afterEffect">
                                  <p:stCondLst>
                                    <p:cond delay="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100"/>
                                        <p:tgtEl>
                                          <p:spTgt spid="240"/>
                                        </p:tgtEl>
                                      </p:cBhvr>
                                    </p:animEffect>
                                  </p:childTnLst>
                                </p:cTn>
                              </p:par>
                            </p:childTnLst>
                          </p:cTn>
                        </p:par>
                        <p:par>
                          <p:cTn id="84" fill="hold">
                            <p:stCondLst>
                              <p:cond delay="12200"/>
                            </p:stCondLst>
                            <p:childTnLst>
                              <p:par>
                                <p:cTn id="85" presetID="10" presetClass="entr" presetSubtype="0" fill="hold" nodeType="afterEffect">
                                  <p:stCondLst>
                                    <p:cond delay="0"/>
                                  </p:stCondLst>
                                  <p:childTnLst>
                                    <p:set>
                                      <p:cBhvr>
                                        <p:cTn id="86" dur="1" fill="hold">
                                          <p:stCondLst>
                                            <p:cond delay="0"/>
                                          </p:stCondLst>
                                        </p:cTn>
                                        <p:tgtEl>
                                          <p:spTgt spid="233"/>
                                        </p:tgtEl>
                                        <p:attrNameLst>
                                          <p:attrName>style.visibility</p:attrName>
                                        </p:attrNameLst>
                                      </p:cBhvr>
                                      <p:to>
                                        <p:strVal val="visible"/>
                                      </p:to>
                                    </p:set>
                                    <p:animEffect transition="in" filter="fade">
                                      <p:cBhvr>
                                        <p:cTn id="87" dur="100"/>
                                        <p:tgtEl>
                                          <p:spTgt spid="233"/>
                                        </p:tgtEl>
                                      </p:cBhvr>
                                    </p:animEffect>
                                  </p:childTnLst>
                                </p:cTn>
                              </p:par>
                            </p:childTnLst>
                          </p:cTn>
                        </p:par>
                        <p:par>
                          <p:cTn id="88" fill="hold">
                            <p:stCondLst>
                              <p:cond delay="12300"/>
                            </p:stCondLst>
                            <p:childTnLst>
                              <p:par>
                                <p:cTn id="89" presetID="10" presetClass="entr" presetSubtype="0" fill="hold" nodeType="afterEffect">
                                  <p:stCondLst>
                                    <p:cond delay="0"/>
                                  </p:stCondLst>
                                  <p:childTnLst>
                                    <p:set>
                                      <p:cBhvr>
                                        <p:cTn id="90" dur="1" fill="hold">
                                          <p:stCondLst>
                                            <p:cond delay="0"/>
                                          </p:stCondLst>
                                        </p:cTn>
                                        <p:tgtEl>
                                          <p:spTgt spid="200"/>
                                        </p:tgtEl>
                                        <p:attrNameLst>
                                          <p:attrName>style.visibility</p:attrName>
                                        </p:attrNameLst>
                                      </p:cBhvr>
                                      <p:to>
                                        <p:strVal val="visible"/>
                                      </p:to>
                                    </p:set>
                                    <p:animEffect transition="in" filter="fade">
                                      <p:cBhvr>
                                        <p:cTn id="91" dur="100"/>
                                        <p:tgtEl>
                                          <p:spTgt spid="200"/>
                                        </p:tgtEl>
                                      </p:cBhvr>
                                    </p:animEffect>
                                  </p:childTnLst>
                                </p:cTn>
                              </p:par>
                            </p:childTnLst>
                          </p:cTn>
                        </p:par>
                        <p:par>
                          <p:cTn id="92" fill="hold">
                            <p:stCondLst>
                              <p:cond delay="12400"/>
                            </p:stCondLst>
                            <p:childTnLst>
                              <p:par>
                                <p:cTn id="93" presetID="10" presetClass="entr" presetSubtype="0" fill="hold" nodeType="afterEffect">
                                  <p:stCondLst>
                                    <p:cond delay="0"/>
                                  </p:stCondLst>
                                  <p:childTnLst>
                                    <p:set>
                                      <p:cBhvr>
                                        <p:cTn id="94" dur="1" fill="hold">
                                          <p:stCondLst>
                                            <p:cond delay="0"/>
                                          </p:stCondLst>
                                        </p:cTn>
                                        <p:tgtEl>
                                          <p:spTgt spid="252"/>
                                        </p:tgtEl>
                                        <p:attrNameLst>
                                          <p:attrName>style.visibility</p:attrName>
                                        </p:attrNameLst>
                                      </p:cBhvr>
                                      <p:to>
                                        <p:strVal val="visible"/>
                                      </p:to>
                                    </p:set>
                                    <p:animEffect transition="in" filter="fade">
                                      <p:cBhvr>
                                        <p:cTn id="95" dur="100"/>
                                        <p:tgtEl>
                                          <p:spTgt spid="252"/>
                                        </p:tgtEl>
                                      </p:cBhvr>
                                    </p:animEffect>
                                  </p:childTnLst>
                                </p:cTn>
                              </p:par>
                            </p:childTnLst>
                          </p:cTn>
                        </p:par>
                        <p:par>
                          <p:cTn id="96" fill="hold">
                            <p:stCondLst>
                              <p:cond delay="12500"/>
                            </p:stCondLst>
                            <p:childTnLst>
                              <p:par>
                                <p:cTn id="97" presetID="10" presetClass="entr" presetSubtype="0" fill="hold" nodeType="afterEffect">
                                  <p:stCondLst>
                                    <p:cond delay="0"/>
                                  </p:stCondLst>
                                  <p:childTnLst>
                                    <p:set>
                                      <p:cBhvr>
                                        <p:cTn id="98" dur="1" fill="hold">
                                          <p:stCondLst>
                                            <p:cond delay="0"/>
                                          </p:stCondLst>
                                        </p:cTn>
                                        <p:tgtEl>
                                          <p:spTgt spid="187"/>
                                        </p:tgtEl>
                                        <p:attrNameLst>
                                          <p:attrName>style.visibility</p:attrName>
                                        </p:attrNameLst>
                                      </p:cBhvr>
                                      <p:to>
                                        <p:strVal val="visible"/>
                                      </p:to>
                                    </p:set>
                                    <p:animEffect transition="in" filter="fade">
                                      <p:cBhvr>
                                        <p:cTn id="99" dur="100"/>
                                        <p:tgtEl>
                                          <p:spTgt spid="187"/>
                                        </p:tgtEl>
                                      </p:cBhvr>
                                    </p:animEffect>
                                  </p:childTnLst>
                                </p:cTn>
                              </p:par>
                            </p:childTnLst>
                          </p:cTn>
                        </p:par>
                        <p:par>
                          <p:cTn id="100" fill="hold">
                            <p:stCondLst>
                              <p:cond delay="12600"/>
                            </p:stCondLst>
                            <p:childTnLst>
                              <p:par>
                                <p:cTn id="101" presetID="10" presetClass="entr" presetSubtype="0" fill="hold" nodeType="afterEffect">
                                  <p:stCondLst>
                                    <p:cond delay="0"/>
                                  </p:stCondLst>
                                  <p:childTnLst>
                                    <p:set>
                                      <p:cBhvr>
                                        <p:cTn id="102" dur="1" fill="hold">
                                          <p:stCondLst>
                                            <p:cond delay="0"/>
                                          </p:stCondLst>
                                        </p:cTn>
                                        <p:tgtEl>
                                          <p:spTgt spid="194"/>
                                        </p:tgtEl>
                                        <p:attrNameLst>
                                          <p:attrName>style.visibility</p:attrName>
                                        </p:attrNameLst>
                                      </p:cBhvr>
                                      <p:to>
                                        <p:strVal val="visible"/>
                                      </p:to>
                                    </p:set>
                                    <p:animEffect transition="in" filter="fade">
                                      <p:cBhvr>
                                        <p:cTn id="103" dur="100"/>
                                        <p:tgtEl>
                                          <p:spTgt spid="194"/>
                                        </p:tgtEl>
                                      </p:cBhvr>
                                    </p:animEffect>
                                  </p:childTnLst>
                                </p:cTn>
                              </p:par>
                            </p:childTnLst>
                          </p:cTn>
                        </p:par>
                        <p:par>
                          <p:cTn id="104" fill="hold">
                            <p:stCondLst>
                              <p:cond delay="12700"/>
                            </p:stCondLst>
                            <p:childTnLst>
                              <p:par>
                                <p:cTn id="105" presetID="10" presetClass="entr" presetSubtype="0" fill="hold" nodeType="afterEffect">
                                  <p:stCondLst>
                                    <p:cond delay="0"/>
                                  </p:stCondLst>
                                  <p:childTnLst>
                                    <p:set>
                                      <p:cBhvr>
                                        <p:cTn id="106" dur="1" fill="hold">
                                          <p:stCondLst>
                                            <p:cond delay="0"/>
                                          </p:stCondLst>
                                        </p:cTn>
                                        <p:tgtEl>
                                          <p:spTgt spid="201"/>
                                        </p:tgtEl>
                                        <p:attrNameLst>
                                          <p:attrName>style.visibility</p:attrName>
                                        </p:attrNameLst>
                                      </p:cBhvr>
                                      <p:to>
                                        <p:strVal val="visible"/>
                                      </p:to>
                                    </p:set>
                                    <p:animEffect transition="in" filter="fade">
                                      <p:cBhvr>
                                        <p:cTn id="107" dur="100"/>
                                        <p:tgtEl>
                                          <p:spTgt spid="201"/>
                                        </p:tgtEl>
                                      </p:cBhvr>
                                    </p:animEffect>
                                  </p:childTnLst>
                                </p:cTn>
                              </p:par>
                            </p:childTnLst>
                          </p:cTn>
                        </p:par>
                        <p:par>
                          <p:cTn id="108" fill="hold">
                            <p:stCondLst>
                              <p:cond delay="12800"/>
                            </p:stCondLst>
                            <p:childTnLst>
                              <p:par>
                                <p:cTn id="109" presetID="10" presetClass="entr" presetSubtype="0" fill="hold" nodeType="afterEffect">
                                  <p:stCondLst>
                                    <p:cond delay="0"/>
                                  </p:stCondLst>
                                  <p:childTnLst>
                                    <p:set>
                                      <p:cBhvr>
                                        <p:cTn id="110" dur="1" fill="hold">
                                          <p:stCondLst>
                                            <p:cond delay="0"/>
                                          </p:stCondLst>
                                        </p:cTn>
                                        <p:tgtEl>
                                          <p:spTgt spid="242"/>
                                        </p:tgtEl>
                                        <p:attrNameLst>
                                          <p:attrName>style.visibility</p:attrName>
                                        </p:attrNameLst>
                                      </p:cBhvr>
                                      <p:to>
                                        <p:strVal val="visible"/>
                                      </p:to>
                                    </p:set>
                                    <p:animEffect transition="in" filter="fade">
                                      <p:cBhvr>
                                        <p:cTn id="111" dur="100"/>
                                        <p:tgtEl>
                                          <p:spTgt spid="242"/>
                                        </p:tgtEl>
                                      </p:cBhvr>
                                    </p:animEffect>
                                  </p:childTnLst>
                                </p:cTn>
                              </p:par>
                            </p:childTnLst>
                          </p:cTn>
                        </p:par>
                        <p:par>
                          <p:cTn id="112" fill="hold">
                            <p:stCondLst>
                              <p:cond delay="12900"/>
                            </p:stCondLst>
                            <p:childTnLst>
                              <p:par>
                                <p:cTn id="113" presetID="10" presetClass="entr" presetSubtype="0" fill="hold" nodeType="afterEffect">
                                  <p:stCondLst>
                                    <p:cond delay="0"/>
                                  </p:stCondLst>
                                  <p:childTnLst>
                                    <p:set>
                                      <p:cBhvr>
                                        <p:cTn id="114" dur="1" fill="hold">
                                          <p:stCondLst>
                                            <p:cond delay="0"/>
                                          </p:stCondLst>
                                        </p:cTn>
                                        <p:tgtEl>
                                          <p:spTgt spid="239"/>
                                        </p:tgtEl>
                                        <p:attrNameLst>
                                          <p:attrName>style.visibility</p:attrName>
                                        </p:attrNameLst>
                                      </p:cBhvr>
                                      <p:to>
                                        <p:strVal val="visible"/>
                                      </p:to>
                                    </p:set>
                                    <p:animEffect transition="in" filter="fade">
                                      <p:cBhvr>
                                        <p:cTn id="115" dur="100"/>
                                        <p:tgtEl>
                                          <p:spTgt spid="239"/>
                                        </p:tgtEl>
                                      </p:cBhvr>
                                    </p:animEffect>
                                  </p:childTnLst>
                                </p:cTn>
                              </p:par>
                            </p:childTnLst>
                          </p:cTn>
                        </p:par>
                        <p:par>
                          <p:cTn id="116" fill="hold">
                            <p:stCondLst>
                              <p:cond delay="13000"/>
                            </p:stCondLst>
                            <p:childTnLst>
                              <p:par>
                                <p:cTn id="117" presetID="10" presetClass="entr" presetSubtype="0" fill="hold" nodeType="afterEffect">
                                  <p:stCondLst>
                                    <p:cond delay="0"/>
                                  </p:stCondLst>
                                  <p:childTnLst>
                                    <p:set>
                                      <p:cBhvr>
                                        <p:cTn id="118" dur="1" fill="hold">
                                          <p:stCondLst>
                                            <p:cond delay="0"/>
                                          </p:stCondLst>
                                        </p:cTn>
                                        <p:tgtEl>
                                          <p:spTgt spid="220"/>
                                        </p:tgtEl>
                                        <p:attrNameLst>
                                          <p:attrName>style.visibility</p:attrName>
                                        </p:attrNameLst>
                                      </p:cBhvr>
                                      <p:to>
                                        <p:strVal val="visible"/>
                                      </p:to>
                                    </p:set>
                                    <p:animEffect transition="in" filter="fade">
                                      <p:cBhvr>
                                        <p:cTn id="119" dur="100"/>
                                        <p:tgtEl>
                                          <p:spTgt spid="220"/>
                                        </p:tgtEl>
                                      </p:cBhvr>
                                    </p:animEffect>
                                  </p:childTnLst>
                                </p:cTn>
                              </p:par>
                            </p:childTnLst>
                          </p:cTn>
                        </p:par>
                        <p:par>
                          <p:cTn id="120" fill="hold">
                            <p:stCondLst>
                              <p:cond delay="13100"/>
                            </p:stCondLst>
                            <p:childTnLst>
                              <p:par>
                                <p:cTn id="121" presetID="10" presetClass="entr" presetSubtype="0" fill="hold" nodeType="afterEffect">
                                  <p:stCondLst>
                                    <p:cond delay="0"/>
                                  </p:stCondLst>
                                  <p:childTnLst>
                                    <p:set>
                                      <p:cBhvr>
                                        <p:cTn id="122" dur="1" fill="hold">
                                          <p:stCondLst>
                                            <p:cond delay="0"/>
                                          </p:stCondLst>
                                        </p:cTn>
                                        <p:tgtEl>
                                          <p:spTgt spid="213"/>
                                        </p:tgtEl>
                                        <p:attrNameLst>
                                          <p:attrName>style.visibility</p:attrName>
                                        </p:attrNameLst>
                                      </p:cBhvr>
                                      <p:to>
                                        <p:strVal val="visible"/>
                                      </p:to>
                                    </p:set>
                                    <p:animEffect transition="in" filter="fade">
                                      <p:cBhvr>
                                        <p:cTn id="123" dur="100"/>
                                        <p:tgtEl>
                                          <p:spTgt spid="213"/>
                                        </p:tgtEl>
                                      </p:cBhvr>
                                    </p:animEffect>
                                  </p:childTnLst>
                                </p:cTn>
                              </p:par>
                            </p:childTnLst>
                          </p:cTn>
                        </p:par>
                        <p:par>
                          <p:cTn id="124" fill="hold">
                            <p:stCondLst>
                              <p:cond delay="13200"/>
                            </p:stCondLst>
                            <p:childTnLst>
                              <p:par>
                                <p:cTn id="125" presetID="10" presetClass="entr" presetSubtype="0" fill="hold" nodeType="afterEffect">
                                  <p:stCondLst>
                                    <p:cond delay="0"/>
                                  </p:stCondLst>
                                  <p:childTnLst>
                                    <p:set>
                                      <p:cBhvr>
                                        <p:cTn id="126" dur="1" fill="hold">
                                          <p:stCondLst>
                                            <p:cond delay="0"/>
                                          </p:stCondLst>
                                        </p:cTn>
                                        <p:tgtEl>
                                          <p:spTgt spid="223"/>
                                        </p:tgtEl>
                                        <p:attrNameLst>
                                          <p:attrName>style.visibility</p:attrName>
                                        </p:attrNameLst>
                                      </p:cBhvr>
                                      <p:to>
                                        <p:strVal val="visible"/>
                                      </p:to>
                                    </p:set>
                                    <p:animEffect transition="in" filter="fade">
                                      <p:cBhvr>
                                        <p:cTn id="127" dur="100"/>
                                        <p:tgtEl>
                                          <p:spTgt spid="223"/>
                                        </p:tgtEl>
                                      </p:cBhvr>
                                    </p:animEffect>
                                  </p:childTnLst>
                                </p:cTn>
                              </p:par>
                            </p:childTnLst>
                          </p:cTn>
                        </p:par>
                        <p:par>
                          <p:cTn id="128" fill="hold">
                            <p:stCondLst>
                              <p:cond delay="13300"/>
                            </p:stCondLst>
                            <p:childTnLst>
                              <p:par>
                                <p:cTn id="129" presetID="10" presetClass="entr" presetSubtype="0" fill="hold" nodeType="afterEffect">
                                  <p:stCondLst>
                                    <p:cond delay="0"/>
                                  </p:stCondLst>
                                  <p:childTnLst>
                                    <p:set>
                                      <p:cBhvr>
                                        <p:cTn id="130" dur="1" fill="hold">
                                          <p:stCondLst>
                                            <p:cond delay="0"/>
                                          </p:stCondLst>
                                        </p:cTn>
                                        <p:tgtEl>
                                          <p:spTgt spid="191"/>
                                        </p:tgtEl>
                                        <p:attrNameLst>
                                          <p:attrName>style.visibility</p:attrName>
                                        </p:attrNameLst>
                                      </p:cBhvr>
                                      <p:to>
                                        <p:strVal val="visible"/>
                                      </p:to>
                                    </p:set>
                                    <p:animEffect transition="in" filter="fade">
                                      <p:cBhvr>
                                        <p:cTn id="131" dur="100"/>
                                        <p:tgtEl>
                                          <p:spTgt spid="191"/>
                                        </p:tgtEl>
                                      </p:cBhvr>
                                    </p:animEffect>
                                  </p:childTnLst>
                                </p:cTn>
                              </p:par>
                            </p:childTnLst>
                          </p:cTn>
                        </p:par>
                        <p:par>
                          <p:cTn id="132" fill="hold">
                            <p:stCondLst>
                              <p:cond delay="13400"/>
                            </p:stCondLst>
                            <p:childTnLst>
                              <p:par>
                                <p:cTn id="133" presetID="10" presetClass="entr" presetSubtype="0" fill="hold" nodeType="afterEffect">
                                  <p:stCondLst>
                                    <p:cond delay="0"/>
                                  </p:stCondLst>
                                  <p:childTnLst>
                                    <p:set>
                                      <p:cBhvr>
                                        <p:cTn id="134" dur="1" fill="hold">
                                          <p:stCondLst>
                                            <p:cond delay="0"/>
                                          </p:stCondLst>
                                        </p:cTn>
                                        <p:tgtEl>
                                          <p:spTgt spid="185"/>
                                        </p:tgtEl>
                                        <p:attrNameLst>
                                          <p:attrName>style.visibility</p:attrName>
                                        </p:attrNameLst>
                                      </p:cBhvr>
                                      <p:to>
                                        <p:strVal val="visible"/>
                                      </p:to>
                                    </p:set>
                                    <p:animEffect transition="in" filter="fade">
                                      <p:cBhvr>
                                        <p:cTn id="135" dur="100"/>
                                        <p:tgtEl>
                                          <p:spTgt spid="185"/>
                                        </p:tgtEl>
                                      </p:cBhvr>
                                    </p:animEffect>
                                  </p:childTnLst>
                                </p:cTn>
                              </p:par>
                            </p:childTnLst>
                          </p:cTn>
                        </p:par>
                        <p:par>
                          <p:cTn id="136" fill="hold">
                            <p:stCondLst>
                              <p:cond delay="13500"/>
                            </p:stCondLst>
                            <p:childTnLst>
                              <p:par>
                                <p:cTn id="137" presetID="10" presetClass="entr" presetSubtype="0" fill="hold" nodeType="afterEffect">
                                  <p:stCondLst>
                                    <p:cond delay="0"/>
                                  </p:stCondLst>
                                  <p:childTnLst>
                                    <p:set>
                                      <p:cBhvr>
                                        <p:cTn id="138" dur="1" fill="hold">
                                          <p:stCondLst>
                                            <p:cond delay="0"/>
                                          </p:stCondLst>
                                        </p:cTn>
                                        <p:tgtEl>
                                          <p:spTgt spid="203"/>
                                        </p:tgtEl>
                                        <p:attrNameLst>
                                          <p:attrName>style.visibility</p:attrName>
                                        </p:attrNameLst>
                                      </p:cBhvr>
                                      <p:to>
                                        <p:strVal val="visible"/>
                                      </p:to>
                                    </p:set>
                                    <p:animEffect transition="in" filter="fade">
                                      <p:cBhvr>
                                        <p:cTn id="139" dur="100"/>
                                        <p:tgtEl>
                                          <p:spTgt spid="203"/>
                                        </p:tgtEl>
                                      </p:cBhvr>
                                    </p:animEffect>
                                  </p:childTnLst>
                                </p:cTn>
                              </p:par>
                            </p:childTnLst>
                          </p:cTn>
                        </p:par>
                        <p:par>
                          <p:cTn id="140" fill="hold">
                            <p:stCondLst>
                              <p:cond delay="13600"/>
                            </p:stCondLst>
                            <p:childTnLst>
                              <p:par>
                                <p:cTn id="141" presetID="10" presetClass="entr" presetSubtype="0" fill="hold" nodeType="afterEffect">
                                  <p:stCondLst>
                                    <p:cond delay="0"/>
                                  </p:stCondLst>
                                  <p:childTnLst>
                                    <p:set>
                                      <p:cBhvr>
                                        <p:cTn id="142" dur="1" fill="hold">
                                          <p:stCondLst>
                                            <p:cond delay="0"/>
                                          </p:stCondLst>
                                        </p:cTn>
                                        <p:tgtEl>
                                          <p:spTgt spid="251"/>
                                        </p:tgtEl>
                                        <p:attrNameLst>
                                          <p:attrName>style.visibility</p:attrName>
                                        </p:attrNameLst>
                                      </p:cBhvr>
                                      <p:to>
                                        <p:strVal val="visible"/>
                                      </p:to>
                                    </p:set>
                                    <p:animEffect transition="in" filter="fade">
                                      <p:cBhvr>
                                        <p:cTn id="143" dur="100"/>
                                        <p:tgtEl>
                                          <p:spTgt spid="251"/>
                                        </p:tgtEl>
                                      </p:cBhvr>
                                    </p:animEffect>
                                  </p:childTnLst>
                                </p:cTn>
                              </p:par>
                            </p:childTnLst>
                          </p:cTn>
                        </p:par>
                        <p:par>
                          <p:cTn id="144" fill="hold">
                            <p:stCondLst>
                              <p:cond delay="13700"/>
                            </p:stCondLst>
                            <p:childTnLst>
                              <p:par>
                                <p:cTn id="145" presetID="10" presetClass="entr" presetSubtype="0" fill="hold" nodeType="afterEffect">
                                  <p:stCondLst>
                                    <p:cond delay="0"/>
                                  </p:stCondLst>
                                  <p:childTnLst>
                                    <p:set>
                                      <p:cBhvr>
                                        <p:cTn id="146" dur="1" fill="hold">
                                          <p:stCondLst>
                                            <p:cond delay="0"/>
                                          </p:stCondLst>
                                        </p:cTn>
                                        <p:tgtEl>
                                          <p:spTgt spid="237"/>
                                        </p:tgtEl>
                                        <p:attrNameLst>
                                          <p:attrName>style.visibility</p:attrName>
                                        </p:attrNameLst>
                                      </p:cBhvr>
                                      <p:to>
                                        <p:strVal val="visible"/>
                                      </p:to>
                                    </p:set>
                                    <p:animEffect transition="in" filter="fade">
                                      <p:cBhvr>
                                        <p:cTn id="147" dur="100"/>
                                        <p:tgtEl>
                                          <p:spTgt spid="237"/>
                                        </p:tgtEl>
                                      </p:cBhvr>
                                    </p:animEffect>
                                  </p:childTnLst>
                                </p:cTn>
                              </p:par>
                            </p:childTnLst>
                          </p:cTn>
                        </p:par>
                        <p:par>
                          <p:cTn id="148" fill="hold">
                            <p:stCondLst>
                              <p:cond delay="13800"/>
                            </p:stCondLst>
                            <p:childTnLst>
                              <p:par>
                                <p:cTn id="149" presetID="10" presetClass="entr" presetSubtype="0" fill="hold" nodeType="afterEffect">
                                  <p:stCondLst>
                                    <p:cond delay="0"/>
                                  </p:stCondLst>
                                  <p:childTnLst>
                                    <p:set>
                                      <p:cBhvr>
                                        <p:cTn id="150" dur="1" fill="hold">
                                          <p:stCondLst>
                                            <p:cond delay="0"/>
                                          </p:stCondLst>
                                        </p:cTn>
                                        <p:tgtEl>
                                          <p:spTgt spid="243"/>
                                        </p:tgtEl>
                                        <p:attrNameLst>
                                          <p:attrName>style.visibility</p:attrName>
                                        </p:attrNameLst>
                                      </p:cBhvr>
                                      <p:to>
                                        <p:strVal val="visible"/>
                                      </p:to>
                                    </p:set>
                                    <p:animEffect transition="in" filter="fade">
                                      <p:cBhvr>
                                        <p:cTn id="151" dur="100"/>
                                        <p:tgtEl>
                                          <p:spTgt spid="243"/>
                                        </p:tgtEl>
                                      </p:cBhvr>
                                    </p:animEffect>
                                  </p:childTnLst>
                                </p:cTn>
                              </p:par>
                            </p:childTnLst>
                          </p:cTn>
                        </p:par>
                        <p:par>
                          <p:cTn id="152" fill="hold">
                            <p:stCondLst>
                              <p:cond delay="13900"/>
                            </p:stCondLst>
                            <p:childTnLst>
                              <p:par>
                                <p:cTn id="153" presetID="10" presetClass="entr" presetSubtype="0" fill="hold" nodeType="afterEffect">
                                  <p:stCondLst>
                                    <p:cond delay="0"/>
                                  </p:stCondLst>
                                  <p:childTnLst>
                                    <p:set>
                                      <p:cBhvr>
                                        <p:cTn id="154" dur="1" fill="hold">
                                          <p:stCondLst>
                                            <p:cond delay="0"/>
                                          </p:stCondLst>
                                        </p:cTn>
                                        <p:tgtEl>
                                          <p:spTgt spid="183"/>
                                        </p:tgtEl>
                                        <p:attrNameLst>
                                          <p:attrName>style.visibility</p:attrName>
                                        </p:attrNameLst>
                                      </p:cBhvr>
                                      <p:to>
                                        <p:strVal val="visible"/>
                                      </p:to>
                                    </p:set>
                                    <p:animEffect transition="in" filter="fade">
                                      <p:cBhvr>
                                        <p:cTn id="155" dur="100"/>
                                        <p:tgtEl>
                                          <p:spTgt spid="183"/>
                                        </p:tgtEl>
                                      </p:cBhvr>
                                    </p:animEffect>
                                  </p:childTnLst>
                                </p:cTn>
                              </p:par>
                            </p:childTnLst>
                          </p:cTn>
                        </p:par>
                        <p:par>
                          <p:cTn id="156" fill="hold">
                            <p:stCondLst>
                              <p:cond delay="14000"/>
                            </p:stCondLst>
                            <p:childTnLst>
                              <p:par>
                                <p:cTn id="157" presetID="10" presetClass="entr" presetSubtype="0" fill="hold" nodeType="afterEffect">
                                  <p:stCondLst>
                                    <p:cond delay="0"/>
                                  </p:stCondLst>
                                  <p:childTnLst>
                                    <p:set>
                                      <p:cBhvr>
                                        <p:cTn id="158" dur="1" fill="hold">
                                          <p:stCondLst>
                                            <p:cond delay="0"/>
                                          </p:stCondLst>
                                        </p:cTn>
                                        <p:tgtEl>
                                          <p:spTgt spid="184"/>
                                        </p:tgtEl>
                                        <p:attrNameLst>
                                          <p:attrName>style.visibility</p:attrName>
                                        </p:attrNameLst>
                                      </p:cBhvr>
                                      <p:to>
                                        <p:strVal val="visible"/>
                                      </p:to>
                                    </p:set>
                                    <p:animEffect transition="in" filter="fade">
                                      <p:cBhvr>
                                        <p:cTn id="159" dur="100"/>
                                        <p:tgtEl>
                                          <p:spTgt spid="184"/>
                                        </p:tgtEl>
                                      </p:cBhvr>
                                    </p:animEffect>
                                  </p:childTnLst>
                                </p:cTn>
                              </p:par>
                            </p:childTnLst>
                          </p:cTn>
                        </p:par>
                        <p:par>
                          <p:cTn id="160" fill="hold">
                            <p:stCondLst>
                              <p:cond delay="14100"/>
                            </p:stCondLst>
                            <p:childTnLst>
                              <p:par>
                                <p:cTn id="161" presetID="10" presetClass="entr" presetSubtype="0" fill="hold" nodeType="afterEffect">
                                  <p:stCondLst>
                                    <p:cond delay="0"/>
                                  </p:stCondLst>
                                  <p:childTnLst>
                                    <p:set>
                                      <p:cBhvr>
                                        <p:cTn id="162" dur="1" fill="hold">
                                          <p:stCondLst>
                                            <p:cond delay="0"/>
                                          </p:stCondLst>
                                        </p:cTn>
                                        <p:tgtEl>
                                          <p:spTgt spid="247"/>
                                        </p:tgtEl>
                                        <p:attrNameLst>
                                          <p:attrName>style.visibility</p:attrName>
                                        </p:attrNameLst>
                                      </p:cBhvr>
                                      <p:to>
                                        <p:strVal val="visible"/>
                                      </p:to>
                                    </p:set>
                                    <p:animEffect transition="in" filter="fade">
                                      <p:cBhvr>
                                        <p:cTn id="163" dur="100"/>
                                        <p:tgtEl>
                                          <p:spTgt spid="247"/>
                                        </p:tgtEl>
                                      </p:cBhvr>
                                    </p:animEffect>
                                  </p:childTnLst>
                                </p:cTn>
                              </p:par>
                            </p:childTnLst>
                          </p:cTn>
                        </p:par>
                        <p:par>
                          <p:cTn id="164" fill="hold">
                            <p:stCondLst>
                              <p:cond delay="14200"/>
                            </p:stCondLst>
                            <p:childTnLst>
                              <p:par>
                                <p:cTn id="165" presetID="10" presetClass="entr" presetSubtype="0" fill="hold" nodeType="afterEffect">
                                  <p:stCondLst>
                                    <p:cond delay="0"/>
                                  </p:stCondLst>
                                  <p:childTnLst>
                                    <p:set>
                                      <p:cBhvr>
                                        <p:cTn id="166" dur="1" fill="hold">
                                          <p:stCondLst>
                                            <p:cond delay="0"/>
                                          </p:stCondLst>
                                        </p:cTn>
                                        <p:tgtEl>
                                          <p:spTgt spid="248"/>
                                        </p:tgtEl>
                                        <p:attrNameLst>
                                          <p:attrName>style.visibility</p:attrName>
                                        </p:attrNameLst>
                                      </p:cBhvr>
                                      <p:to>
                                        <p:strVal val="visible"/>
                                      </p:to>
                                    </p:set>
                                    <p:animEffect transition="in" filter="fade">
                                      <p:cBhvr>
                                        <p:cTn id="167" dur="100"/>
                                        <p:tgtEl>
                                          <p:spTgt spid="248"/>
                                        </p:tgtEl>
                                      </p:cBhvr>
                                    </p:animEffect>
                                  </p:childTnLst>
                                </p:cTn>
                              </p:par>
                            </p:childTnLst>
                          </p:cTn>
                        </p:par>
                        <p:par>
                          <p:cTn id="168" fill="hold">
                            <p:stCondLst>
                              <p:cond delay="14300"/>
                            </p:stCondLst>
                            <p:childTnLst>
                              <p:par>
                                <p:cTn id="169" presetID="10" presetClass="entr" presetSubtype="0" fill="hold" nodeType="afterEffect">
                                  <p:stCondLst>
                                    <p:cond delay="0"/>
                                  </p:stCondLst>
                                  <p:childTnLst>
                                    <p:set>
                                      <p:cBhvr>
                                        <p:cTn id="170" dur="1" fill="hold">
                                          <p:stCondLst>
                                            <p:cond delay="0"/>
                                          </p:stCondLst>
                                        </p:cTn>
                                        <p:tgtEl>
                                          <p:spTgt spid="232"/>
                                        </p:tgtEl>
                                        <p:attrNameLst>
                                          <p:attrName>style.visibility</p:attrName>
                                        </p:attrNameLst>
                                      </p:cBhvr>
                                      <p:to>
                                        <p:strVal val="visible"/>
                                      </p:to>
                                    </p:set>
                                    <p:animEffect transition="in" filter="fade">
                                      <p:cBhvr>
                                        <p:cTn id="171" dur="100"/>
                                        <p:tgtEl>
                                          <p:spTgt spid="232"/>
                                        </p:tgtEl>
                                      </p:cBhvr>
                                    </p:animEffect>
                                  </p:childTnLst>
                                </p:cTn>
                              </p:par>
                            </p:childTnLst>
                          </p:cTn>
                        </p:par>
                        <p:par>
                          <p:cTn id="172" fill="hold">
                            <p:stCondLst>
                              <p:cond delay="14400"/>
                            </p:stCondLst>
                            <p:childTnLst>
                              <p:par>
                                <p:cTn id="173" presetID="10" presetClass="entr" presetSubtype="0" fill="hold" nodeType="afterEffect">
                                  <p:stCondLst>
                                    <p:cond delay="0"/>
                                  </p:stCondLst>
                                  <p:childTnLst>
                                    <p:set>
                                      <p:cBhvr>
                                        <p:cTn id="174" dur="1" fill="hold">
                                          <p:stCondLst>
                                            <p:cond delay="0"/>
                                          </p:stCondLst>
                                        </p:cTn>
                                        <p:tgtEl>
                                          <p:spTgt spid="188"/>
                                        </p:tgtEl>
                                        <p:attrNameLst>
                                          <p:attrName>style.visibility</p:attrName>
                                        </p:attrNameLst>
                                      </p:cBhvr>
                                      <p:to>
                                        <p:strVal val="visible"/>
                                      </p:to>
                                    </p:set>
                                    <p:animEffect transition="in" filter="fade">
                                      <p:cBhvr>
                                        <p:cTn id="175" dur="100"/>
                                        <p:tgtEl>
                                          <p:spTgt spid="188"/>
                                        </p:tgtEl>
                                      </p:cBhvr>
                                    </p:animEffect>
                                  </p:childTnLst>
                                </p:cTn>
                              </p:par>
                            </p:childTnLst>
                          </p:cTn>
                        </p:par>
                        <p:par>
                          <p:cTn id="176" fill="hold">
                            <p:stCondLst>
                              <p:cond delay="14500"/>
                            </p:stCondLst>
                            <p:childTnLst>
                              <p:par>
                                <p:cTn id="177" presetID="10" presetClass="entr" presetSubtype="0" fill="hold" nodeType="afterEffect">
                                  <p:stCondLst>
                                    <p:cond delay="0"/>
                                  </p:stCondLst>
                                  <p:childTnLst>
                                    <p:set>
                                      <p:cBhvr>
                                        <p:cTn id="178" dur="1" fill="hold">
                                          <p:stCondLst>
                                            <p:cond delay="0"/>
                                          </p:stCondLst>
                                        </p:cTn>
                                        <p:tgtEl>
                                          <p:spTgt spid="249"/>
                                        </p:tgtEl>
                                        <p:attrNameLst>
                                          <p:attrName>style.visibility</p:attrName>
                                        </p:attrNameLst>
                                      </p:cBhvr>
                                      <p:to>
                                        <p:strVal val="visible"/>
                                      </p:to>
                                    </p:set>
                                    <p:animEffect transition="in" filter="fade">
                                      <p:cBhvr>
                                        <p:cTn id="179" dur="100"/>
                                        <p:tgtEl>
                                          <p:spTgt spid="249"/>
                                        </p:tgtEl>
                                      </p:cBhvr>
                                    </p:animEffect>
                                  </p:childTnLst>
                                </p:cTn>
                              </p:par>
                            </p:childTnLst>
                          </p:cTn>
                        </p:par>
                        <p:par>
                          <p:cTn id="180" fill="hold">
                            <p:stCondLst>
                              <p:cond delay="14600"/>
                            </p:stCondLst>
                            <p:childTnLst>
                              <p:par>
                                <p:cTn id="181" presetID="10" presetClass="entr" presetSubtype="0" fill="hold" nodeType="afterEffect">
                                  <p:stCondLst>
                                    <p:cond delay="0"/>
                                  </p:stCondLst>
                                  <p:childTnLst>
                                    <p:set>
                                      <p:cBhvr>
                                        <p:cTn id="182" dur="1" fill="hold">
                                          <p:stCondLst>
                                            <p:cond delay="0"/>
                                          </p:stCondLst>
                                        </p:cTn>
                                        <p:tgtEl>
                                          <p:spTgt spid="196"/>
                                        </p:tgtEl>
                                        <p:attrNameLst>
                                          <p:attrName>style.visibility</p:attrName>
                                        </p:attrNameLst>
                                      </p:cBhvr>
                                      <p:to>
                                        <p:strVal val="visible"/>
                                      </p:to>
                                    </p:set>
                                    <p:animEffect transition="in" filter="fade">
                                      <p:cBhvr>
                                        <p:cTn id="183" dur="100"/>
                                        <p:tgtEl>
                                          <p:spTgt spid="196"/>
                                        </p:tgtEl>
                                      </p:cBhvr>
                                    </p:animEffect>
                                  </p:childTnLst>
                                </p:cTn>
                              </p:par>
                            </p:childTnLst>
                          </p:cTn>
                        </p:par>
                        <p:par>
                          <p:cTn id="184" fill="hold">
                            <p:stCondLst>
                              <p:cond delay="14700"/>
                            </p:stCondLst>
                            <p:childTnLst>
                              <p:par>
                                <p:cTn id="185" presetID="10" presetClass="entr" presetSubtype="0" fill="hold" nodeType="afterEffect">
                                  <p:stCondLst>
                                    <p:cond delay="0"/>
                                  </p:stCondLst>
                                  <p:childTnLst>
                                    <p:set>
                                      <p:cBhvr>
                                        <p:cTn id="186" dur="1" fill="hold">
                                          <p:stCondLst>
                                            <p:cond delay="0"/>
                                          </p:stCondLst>
                                        </p:cTn>
                                        <p:tgtEl>
                                          <p:spTgt spid="190"/>
                                        </p:tgtEl>
                                        <p:attrNameLst>
                                          <p:attrName>style.visibility</p:attrName>
                                        </p:attrNameLst>
                                      </p:cBhvr>
                                      <p:to>
                                        <p:strVal val="visible"/>
                                      </p:to>
                                    </p:set>
                                    <p:animEffect transition="in" filter="fade">
                                      <p:cBhvr>
                                        <p:cTn id="187" dur="100"/>
                                        <p:tgtEl>
                                          <p:spTgt spid="190"/>
                                        </p:tgtEl>
                                      </p:cBhvr>
                                    </p:animEffect>
                                  </p:childTnLst>
                                </p:cTn>
                              </p:par>
                            </p:childTnLst>
                          </p:cTn>
                        </p:par>
                        <p:par>
                          <p:cTn id="188" fill="hold">
                            <p:stCondLst>
                              <p:cond delay="14800"/>
                            </p:stCondLst>
                            <p:childTnLst>
                              <p:par>
                                <p:cTn id="189" presetID="10" presetClass="entr" presetSubtype="0" fill="hold" nodeType="afterEffect">
                                  <p:stCondLst>
                                    <p:cond delay="0"/>
                                  </p:stCondLst>
                                  <p:childTnLst>
                                    <p:set>
                                      <p:cBhvr>
                                        <p:cTn id="190" dur="1" fill="hold">
                                          <p:stCondLst>
                                            <p:cond delay="0"/>
                                          </p:stCondLst>
                                        </p:cTn>
                                        <p:tgtEl>
                                          <p:spTgt spid="208"/>
                                        </p:tgtEl>
                                        <p:attrNameLst>
                                          <p:attrName>style.visibility</p:attrName>
                                        </p:attrNameLst>
                                      </p:cBhvr>
                                      <p:to>
                                        <p:strVal val="visible"/>
                                      </p:to>
                                    </p:set>
                                    <p:animEffect transition="in" filter="fade">
                                      <p:cBhvr>
                                        <p:cTn id="191" dur="100"/>
                                        <p:tgtEl>
                                          <p:spTgt spid="208"/>
                                        </p:tgtEl>
                                      </p:cBhvr>
                                    </p:animEffect>
                                  </p:childTnLst>
                                </p:cTn>
                              </p:par>
                            </p:childTnLst>
                          </p:cTn>
                        </p:par>
                        <p:par>
                          <p:cTn id="192" fill="hold">
                            <p:stCondLst>
                              <p:cond delay="14900"/>
                            </p:stCondLst>
                            <p:childTnLst>
                              <p:par>
                                <p:cTn id="193" presetID="10" presetClass="entr" presetSubtype="0" fill="hold" nodeType="afterEffect">
                                  <p:stCondLst>
                                    <p:cond delay="0"/>
                                  </p:stCondLst>
                                  <p:childTnLst>
                                    <p:set>
                                      <p:cBhvr>
                                        <p:cTn id="194" dur="1" fill="hold">
                                          <p:stCondLst>
                                            <p:cond delay="0"/>
                                          </p:stCondLst>
                                        </p:cTn>
                                        <p:tgtEl>
                                          <p:spTgt spid="198"/>
                                        </p:tgtEl>
                                        <p:attrNameLst>
                                          <p:attrName>style.visibility</p:attrName>
                                        </p:attrNameLst>
                                      </p:cBhvr>
                                      <p:to>
                                        <p:strVal val="visible"/>
                                      </p:to>
                                    </p:set>
                                    <p:animEffect transition="in" filter="fade">
                                      <p:cBhvr>
                                        <p:cTn id="195" dur="100"/>
                                        <p:tgtEl>
                                          <p:spTgt spid="198"/>
                                        </p:tgtEl>
                                      </p:cBhvr>
                                    </p:animEffect>
                                  </p:childTnLst>
                                </p:cTn>
                              </p:par>
                            </p:childTnLst>
                          </p:cTn>
                        </p:par>
                        <p:par>
                          <p:cTn id="196" fill="hold">
                            <p:stCondLst>
                              <p:cond delay="15000"/>
                            </p:stCondLst>
                            <p:childTnLst>
                              <p:par>
                                <p:cTn id="197" presetID="10" presetClass="entr" presetSubtype="0" fill="hold" nodeType="afterEffect">
                                  <p:stCondLst>
                                    <p:cond delay="0"/>
                                  </p:stCondLst>
                                  <p:childTnLst>
                                    <p:set>
                                      <p:cBhvr>
                                        <p:cTn id="198" dur="1" fill="hold">
                                          <p:stCondLst>
                                            <p:cond delay="0"/>
                                          </p:stCondLst>
                                        </p:cTn>
                                        <p:tgtEl>
                                          <p:spTgt spid="207"/>
                                        </p:tgtEl>
                                        <p:attrNameLst>
                                          <p:attrName>style.visibility</p:attrName>
                                        </p:attrNameLst>
                                      </p:cBhvr>
                                      <p:to>
                                        <p:strVal val="visible"/>
                                      </p:to>
                                    </p:set>
                                    <p:animEffect transition="in" filter="fade">
                                      <p:cBhvr>
                                        <p:cTn id="199" dur="100"/>
                                        <p:tgtEl>
                                          <p:spTgt spid="207"/>
                                        </p:tgtEl>
                                      </p:cBhvr>
                                    </p:animEffect>
                                  </p:childTnLst>
                                </p:cTn>
                              </p:par>
                            </p:childTnLst>
                          </p:cTn>
                        </p:par>
                        <p:par>
                          <p:cTn id="200" fill="hold">
                            <p:stCondLst>
                              <p:cond delay="15100"/>
                            </p:stCondLst>
                            <p:childTnLst>
                              <p:par>
                                <p:cTn id="201" presetID="10" presetClass="entr" presetSubtype="0" fill="hold" nodeType="afterEffect">
                                  <p:stCondLst>
                                    <p:cond delay="0"/>
                                  </p:stCondLst>
                                  <p:childTnLst>
                                    <p:set>
                                      <p:cBhvr>
                                        <p:cTn id="202" dur="1" fill="hold">
                                          <p:stCondLst>
                                            <p:cond delay="0"/>
                                          </p:stCondLst>
                                        </p:cTn>
                                        <p:tgtEl>
                                          <p:spTgt spid="178"/>
                                        </p:tgtEl>
                                        <p:attrNameLst>
                                          <p:attrName>style.visibility</p:attrName>
                                        </p:attrNameLst>
                                      </p:cBhvr>
                                      <p:to>
                                        <p:strVal val="visible"/>
                                      </p:to>
                                    </p:set>
                                    <p:animEffect transition="in" filter="fade">
                                      <p:cBhvr>
                                        <p:cTn id="203" dur="100"/>
                                        <p:tgtEl>
                                          <p:spTgt spid="178"/>
                                        </p:tgtEl>
                                      </p:cBhvr>
                                    </p:animEffect>
                                  </p:childTnLst>
                                </p:cTn>
                              </p:par>
                            </p:childTnLst>
                          </p:cTn>
                        </p:par>
                        <p:par>
                          <p:cTn id="204" fill="hold">
                            <p:stCondLst>
                              <p:cond delay="15200"/>
                            </p:stCondLst>
                            <p:childTnLst>
                              <p:par>
                                <p:cTn id="205" presetID="10" presetClass="entr" presetSubtype="0" fill="hold" nodeType="afterEffect">
                                  <p:stCondLst>
                                    <p:cond delay="0"/>
                                  </p:stCondLst>
                                  <p:childTnLst>
                                    <p:set>
                                      <p:cBhvr>
                                        <p:cTn id="206" dur="1" fill="hold">
                                          <p:stCondLst>
                                            <p:cond delay="0"/>
                                          </p:stCondLst>
                                        </p:cTn>
                                        <p:tgtEl>
                                          <p:spTgt spid="218"/>
                                        </p:tgtEl>
                                        <p:attrNameLst>
                                          <p:attrName>style.visibility</p:attrName>
                                        </p:attrNameLst>
                                      </p:cBhvr>
                                      <p:to>
                                        <p:strVal val="visible"/>
                                      </p:to>
                                    </p:set>
                                    <p:animEffect transition="in" filter="fade">
                                      <p:cBhvr>
                                        <p:cTn id="207" dur="100"/>
                                        <p:tgtEl>
                                          <p:spTgt spid="218"/>
                                        </p:tgtEl>
                                      </p:cBhvr>
                                    </p:animEffect>
                                  </p:childTnLst>
                                </p:cTn>
                              </p:par>
                            </p:childTnLst>
                          </p:cTn>
                        </p:par>
                        <p:par>
                          <p:cTn id="208" fill="hold">
                            <p:stCondLst>
                              <p:cond delay="15300"/>
                            </p:stCondLst>
                            <p:childTnLst>
                              <p:par>
                                <p:cTn id="209" presetID="10" presetClass="entr" presetSubtype="0" fill="hold" nodeType="afterEffect">
                                  <p:stCondLst>
                                    <p:cond delay="0"/>
                                  </p:stCondLst>
                                  <p:childTnLst>
                                    <p:set>
                                      <p:cBhvr>
                                        <p:cTn id="210" dur="1" fill="hold">
                                          <p:stCondLst>
                                            <p:cond delay="0"/>
                                          </p:stCondLst>
                                        </p:cTn>
                                        <p:tgtEl>
                                          <p:spTgt spid="217"/>
                                        </p:tgtEl>
                                        <p:attrNameLst>
                                          <p:attrName>style.visibility</p:attrName>
                                        </p:attrNameLst>
                                      </p:cBhvr>
                                      <p:to>
                                        <p:strVal val="visible"/>
                                      </p:to>
                                    </p:set>
                                    <p:animEffect transition="in" filter="fade">
                                      <p:cBhvr>
                                        <p:cTn id="211" dur="100"/>
                                        <p:tgtEl>
                                          <p:spTgt spid="217"/>
                                        </p:tgtEl>
                                      </p:cBhvr>
                                    </p:animEffect>
                                  </p:childTnLst>
                                </p:cTn>
                              </p:par>
                            </p:childTnLst>
                          </p:cTn>
                        </p:par>
                        <p:par>
                          <p:cTn id="212" fill="hold">
                            <p:stCondLst>
                              <p:cond delay="15400"/>
                            </p:stCondLst>
                            <p:childTnLst>
                              <p:par>
                                <p:cTn id="213" presetID="10" presetClass="entr" presetSubtype="0" fill="hold" nodeType="afterEffect">
                                  <p:stCondLst>
                                    <p:cond delay="0"/>
                                  </p:stCondLst>
                                  <p:childTnLst>
                                    <p:set>
                                      <p:cBhvr>
                                        <p:cTn id="214" dur="1" fill="hold">
                                          <p:stCondLst>
                                            <p:cond delay="0"/>
                                          </p:stCondLst>
                                        </p:cTn>
                                        <p:tgtEl>
                                          <p:spTgt spid="181"/>
                                        </p:tgtEl>
                                        <p:attrNameLst>
                                          <p:attrName>style.visibility</p:attrName>
                                        </p:attrNameLst>
                                      </p:cBhvr>
                                      <p:to>
                                        <p:strVal val="visible"/>
                                      </p:to>
                                    </p:set>
                                    <p:animEffect transition="in" filter="fade">
                                      <p:cBhvr>
                                        <p:cTn id="215" dur="100"/>
                                        <p:tgtEl>
                                          <p:spTgt spid="181"/>
                                        </p:tgtEl>
                                      </p:cBhvr>
                                    </p:animEffect>
                                  </p:childTnLst>
                                </p:cTn>
                              </p:par>
                            </p:childTnLst>
                          </p:cTn>
                        </p:par>
                        <p:par>
                          <p:cTn id="216" fill="hold">
                            <p:stCondLst>
                              <p:cond delay="15500"/>
                            </p:stCondLst>
                            <p:childTnLst>
                              <p:par>
                                <p:cTn id="217" presetID="10" presetClass="entr" presetSubtype="0" fill="hold" nodeType="afterEffect">
                                  <p:stCondLst>
                                    <p:cond delay="0"/>
                                  </p:stCondLst>
                                  <p:childTnLst>
                                    <p:set>
                                      <p:cBhvr>
                                        <p:cTn id="218" dur="1" fill="hold">
                                          <p:stCondLst>
                                            <p:cond delay="0"/>
                                          </p:stCondLst>
                                        </p:cTn>
                                        <p:tgtEl>
                                          <p:spTgt spid="182"/>
                                        </p:tgtEl>
                                        <p:attrNameLst>
                                          <p:attrName>style.visibility</p:attrName>
                                        </p:attrNameLst>
                                      </p:cBhvr>
                                      <p:to>
                                        <p:strVal val="visible"/>
                                      </p:to>
                                    </p:set>
                                    <p:animEffect transition="in" filter="fade">
                                      <p:cBhvr>
                                        <p:cTn id="219" dur="100"/>
                                        <p:tgtEl>
                                          <p:spTgt spid="182"/>
                                        </p:tgtEl>
                                      </p:cBhvr>
                                    </p:animEffect>
                                  </p:childTnLst>
                                </p:cTn>
                              </p:par>
                            </p:childTnLst>
                          </p:cTn>
                        </p:par>
                        <p:par>
                          <p:cTn id="220" fill="hold">
                            <p:stCondLst>
                              <p:cond delay="15600"/>
                            </p:stCondLst>
                            <p:childTnLst>
                              <p:par>
                                <p:cTn id="221" presetID="10" presetClass="entr" presetSubtype="0" fill="hold" nodeType="afterEffect">
                                  <p:stCondLst>
                                    <p:cond delay="0"/>
                                  </p:stCondLst>
                                  <p:childTnLst>
                                    <p:set>
                                      <p:cBhvr>
                                        <p:cTn id="222" dur="1" fill="hold">
                                          <p:stCondLst>
                                            <p:cond delay="0"/>
                                          </p:stCondLst>
                                        </p:cTn>
                                        <p:tgtEl>
                                          <p:spTgt spid="195"/>
                                        </p:tgtEl>
                                        <p:attrNameLst>
                                          <p:attrName>style.visibility</p:attrName>
                                        </p:attrNameLst>
                                      </p:cBhvr>
                                      <p:to>
                                        <p:strVal val="visible"/>
                                      </p:to>
                                    </p:set>
                                    <p:animEffect transition="in" filter="fade">
                                      <p:cBhvr>
                                        <p:cTn id="223" dur="100"/>
                                        <p:tgtEl>
                                          <p:spTgt spid="195"/>
                                        </p:tgtEl>
                                      </p:cBhvr>
                                    </p:animEffect>
                                  </p:childTnLst>
                                </p:cTn>
                              </p:par>
                            </p:childTnLst>
                          </p:cTn>
                        </p:par>
                        <p:par>
                          <p:cTn id="224" fill="hold">
                            <p:stCondLst>
                              <p:cond delay="15700"/>
                            </p:stCondLst>
                            <p:childTnLst>
                              <p:par>
                                <p:cTn id="225" presetID="10" presetClass="entr" presetSubtype="0" fill="hold" nodeType="afterEffect">
                                  <p:stCondLst>
                                    <p:cond delay="0"/>
                                  </p:stCondLst>
                                  <p:childTnLst>
                                    <p:set>
                                      <p:cBhvr>
                                        <p:cTn id="226" dur="1" fill="hold">
                                          <p:stCondLst>
                                            <p:cond delay="0"/>
                                          </p:stCondLst>
                                        </p:cTn>
                                        <p:tgtEl>
                                          <p:spTgt spid="228"/>
                                        </p:tgtEl>
                                        <p:attrNameLst>
                                          <p:attrName>style.visibility</p:attrName>
                                        </p:attrNameLst>
                                      </p:cBhvr>
                                      <p:to>
                                        <p:strVal val="visible"/>
                                      </p:to>
                                    </p:set>
                                    <p:animEffect transition="in" filter="fade">
                                      <p:cBhvr>
                                        <p:cTn id="227" dur="100"/>
                                        <p:tgtEl>
                                          <p:spTgt spid="228"/>
                                        </p:tgtEl>
                                      </p:cBhvr>
                                    </p:animEffect>
                                  </p:childTnLst>
                                </p:cTn>
                              </p:par>
                            </p:childTnLst>
                          </p:cTn>
                        </p:par>
                        <p:par>
                          <p:cTn id="228" fill="hold">
                            <p:stCondLst>
                              <p:cond delay="15800"/>
                            </p:stCondLst>
                            <p:childTnLst>
                              <p:par>
                                <p:cTn id="229" presetID="10" presetClass="entr" presetSubtype="0" fill="hold" nodeType="afterEffect">
                                  <p:stCondLst>
                                    <p:cond delay="0"/>
                                  </p:stCondLst>
                                  <p:childTnLst>
                                    <p:set>
                                      <p:cBhvr>
                                        <p:cTn id="230" dur="1" fill="hold">
                                          <p:stCondLst>
                                            <p:cond delay="0"/>
                                          </p:stCondLst>
                                        </p:cTn>
                                        <p:tgtEl>
                                          <p:spTgt spid="215"/>
                                        </p:tgtEl>
                                        <p:attrNameLst>
                                          <p:attrName>style.visibility</p:attrName>
                                        </p:attrNameLst>
                                      </p:cBhvr>
                                      <p:to>
                                        <p:strVal val="visible"/>
                                      </p:to>
                                    </p:set>
                                    <p:animEffect transition="in" filter="fade">
                                      <p:cBhvr>
                                        <p:cTn id="231" dur="100"/>
                                        <p:tgtEl>
                                          <p:spTgt spid="215"/>
                                        </p:tgtEl>
                                      </p:cBhvr>
                                    </p:animEffect>
                                  </p:childTnLst>
                                </p:cTn>
                              </p:par>
                            </p:childTnLst>
                          </p:cTn>
                        </p:par>
                        <p:par>
                          <p:cTn id="232" fill="hold">
                            <p:stCondLst>
                              <p:cond delay="15900"/>
                            </p:stCondLst>
                            <p:childTnLst>
                              <p:par>
                                <p:cTn id="233" presetID="10" presetClass="entr" presetSubtype="0" fill="hold" nodeType="afterEffect">
                                  <p:stCondLst>
                                    <p:cond delay="0"/>
                                  </p:stCondLst>
                                  <p:childTnLst>
                                    <p:set>
                                      <p:cBhvr>
                                        <p:cTn id="234" dur="1" fill="hold">
                                          <p:stCondLst>
                                            <p:cond delay="0"/>
                                          </p:stCondLst>
                                        </p:cTn>
                                        <p:tgtEl>
                                          <p:spTgt spid="180"/>
                                        </p:tgtEl>
                                        <p:attrNameLst>
                                          <p:attrName>style.visibility</p:attrName>
                                        </p:attrNameLst>
                                      </p:cBhvr>
                                      <p:to>
                                        <p:strVal val="visible"/>
                                      </p:to>
                                    </p:set>
                                    <p:animEffect transition="in" filter="fade">
                                      <p:cBhvr>
                                        <p:cTn id="235" dur="100"/>
                                        <p:tgtEl>
                                          <p:spTgt spid="180"/>
                                        </p:tgtEl>
                                      </p:cBhvr>
                                    </p:animEffect>
                                  </p:childTnLst>
                                </p:cTn>
                              </p:par>
                            </p:childTnLst>
                          </p:cTn>
                        </p:par>
                        <p:par>
                          <p:cTn id="236" fill="hold">
                            <p:stCondLst>
                              <p:cond delay="16000"/>
                            </p:stCondLst>
                            <p:childTnLst>
                              <p:par>
                                <p:cTn id="237" presetID="10" presetClass="entr" presetSubtype="0" fill="hold" nodeType="afterEffect">
                                  <p:stCondLst>
                                    <p:cond delay="0"/>
                                  </p:stCondLst>
                                  <p:childTnLst>
                                    <p:set>
                                      <p:cBhvr>
                                        <p:cTn id="238" dur="1" fill="hold">
                                          <p:stCondLst>
                                            <p:cond delay="0"/>
                                          </p:stCondLst>
                                        </p:cTn>
                                        <p:tgtEl>
                                          <p:spTgt spid="179"/>
                                        </p:tgtEl>
                                        <p:attrNameLst>
                                          <p:attrName>style.visibility</p:attrName>
                                        </p:attrNameLst>
                                      </p:cBhvr>
                                      <p:to>
                                        <p:strVal val="visible"/>
                                      </p:to>
                                    </p:set>
                                    <p:animEffect transition="in" filter="fade">
                                      <p:cBhvr>
                                        <p:cTn id="239" dur="100"/>
                                        <p:tgtEl>
                                          <p:spTgt spid="179"/>
                                        </p:tgtEl>
                                      </p:cBhvr>
                                    </p:animEffect>
                                  </p:childTnLst>
                                </p:cTn>
                              </p:par>
                            </p:childTnLst>
                          </p:cTn>
                        </p:par>
                        <p:par>
                          <p:cTn id="240" fill="hold">
                            <p:stCondLst>
                              <p:cond delay="16100"/>
                            </p:stCondLst>
                            <p:childTnLst>
                              <p:par>
                                <p:cTn id="241" presetID="10" presetClass="entr" presetSubtype="0" fill="hold" nodeType="afterEffect">
                                  <p:stCondLst>
                                    <p:cond delay="0"/>
                                  </p:stCondLst>
                                  <p:childTnLst>
                                    <p:set>
                                      <p:cBhvr>
                                        <p:cTn id="242" dur="1" fill="hold">
                                          <p:stCondLst>
                                            <p:cond delay="0"/>
                                          </p:stCondLst>
                                        </p:cTn>
                                        <p:tgtEl>
                                          <p:spTgt spid="210"/>
                                        </p:tgtEl>
                                        <p:attrNameLst>
                                          <p:attrName>style.visibility</p:attrName>
                                        </p:attrNameLst>
                                      </p:cBhvr>
                                      <p:to>
                                        <p:strVal val="visible"/>
                                      </p:to>
                                    </p:set>
                                    <p:animEffect transition="in" filter="fade">
                                      <p:cBhvr>
                                        <p:cTn id="243" dur="100"/>
                                        <p:tgtEl>
                                          <p:spTgt spid="210"/>
                                        </p:tgtEl>
                                      </p:cBhvr>
                                    </p:animEffect>
                                  </p:childTnLst>
                                </p:cTn>
                              </p:par>
                            </p:childTnLst>
                          </p:cTn>
                        </p:par>
                        <p:par>
                          <p:cTn id="244" fill="hold">
                            <p:stCondLst>
                              <p:cond delay="16200"/>
                            </p:stCondLst>
                            <p:childTnLst>
                              <p:par>
                                <p:cTn id="245" presetID="10" presetClass="entr" presetSubtype="0" fill="hold" nodeType="afterEffect">
                                  <p:stCondLst>
                                    <p:cond delay="0"/>
                                  </p:stCondLst>
                                  <p:childTnLst>
                                    <p:set>
                                      <p:cBhvr>
                                        <p:cTn id="246" dur="1" fill="hold">
                                          <p:stCondLst>
                                            <p:cond delay="0"/>
                                          </p:stCondLst>
                                        </p:cTn>
                                        <p:tgtEl>
                                          <p:spTgt spid="206"/>
                                        </p:tgtEl>
                                        <p:attrNameLst>
                                          <p:attrName>style.visibility</p:attrName>
                                        </p:attrNameLst>
                                      </p:cBhvr>
                                      <p:to>
                                        <p:strVal val="visible"/>
                                      </p:to>
                                    </p:set>
                                    <p:animEffect transition="in" filter="fade">
                                      <p:cBhvr>
                                        <p:cTn id="247" dur="100"/>
                                        <p:tgtEl>
                                          <p:spTgt spid="206"/>
                                        </p:tgtEl>
                                      </p:cBhvr>
                                    </p:animEffect>
                                  </p:childTnLst>
                                </p:cTn>
                              </p:par>
                            </p:childTnLst>
                          </p:cTn>
                        </p:par>
                        <p:par>
                          <p:cTn id="248" fill="hold">
                            <p:stCondLst>
                              <p:cond delay="16300"/>
                            </p:stCondLst>
                            <p:childTnLst>
                              <p:par>
                                <p:cTn id="249" presetID="10" presetClass="entr" presetSubtype="0" fill="hold" nodeType="afterEffect">
                                  <p:stCondLst>
                                    <p:cond delay="0"/>
                                  </p:stCondLst>
                                  <p:childTnLst>
                                    <p:set>
                                      <p:cBhvr>
                                        <p:cTn id="250" dur="1" fill="hold">
                                          <p:stCondLst>
                                            <p:cond delay="0"/>
                                          </p:stCondLst>
                                        </p:cTn>
                                        <p:tgtEl>
                                          <p:spTgt spid="209"/>
                                        </p:tgtEl>
                                        <p:attrNameLst>
                                          <p:attrName>style.visibility</p:attrName>
                                        </p:attrNameLst>
                                      </p:cBhvr>
                                      <p:to>
                                        <p:strVal val="visible"/>
                                      </p:to>
                                    </p:set>
                                    <p:animEffect transition="in" filter="fade">
                                      <p:cBhvr>
                                        <p:cTn id="251" dur="100"/>
                                        <p:tgtEl>
                                          <p:spTgt spid="209"/>
                                        </p:tgtEl>
                                      </p:cBhvr>
                                    </p:animEffect>
                                  </p:childTnLst>
                                </p:cTn>
                              </p:par>
                            </p:childTnLst>
                          </p:cTn>
                        </p:par>
                        <p:par>
                          <p:cTn id="252" fill="hold">
                            <p:stCondLst>
                              <p:cond delay="16400"/>
                            </p:stCondLst>
                            <p:childTnLst>
                              <p:par>
                                <p:cTn id="253" presetID="10" presetClass="entr" presetSubtype="0" fill="hold" nodeType="afterEffect">
                                  <p:stCondLst>
                                    <p:cond delay="0"/>
                                  </p:stCondLst>
                                  <p:childTnLst>
                                    <p:set>
                                      <p:cBhvr>
                                        <p:cTn id="254" dur="1" fill="hold">
                                          <p:stCondLst>
                                            <p:cond delay="0"/>
                                          </p:stCondLst>
                                        </p:cTn>
                                        <p:tgtEl>
                                          <p:spTgt spid="193"/>
                                        </p:tgtEl>
                                        <p:attrNameLst>
                                          <p:attrName>style.visibility</p:attrName>
                                        </p:attrNameLst>
                                      </p:cBhvr>
                                      <p:to>
                                        <p:strVal val="visible"/>
                                      </p:to>
                                    </p:set>
                                    <p:animEffect transition="in" filter="fade">
                                      <p:cBhvr>
                                        <p:cTn id="255" dur="100"/>
                                        <p:tgtEl>
                                          <p:spTgt spid="193"/>
                                        </p:tgtEl>
                                      </p:cBhvr>
                                    </p:animEffect>
                                  </p:childTnLst>
                                </p:cTn>
                              </p:par>
                            </p:childTnLst>
                          </p:cTn>
                        </p:par>
                        <p:par>
                          <p:cTn id="256" fill="hold">
                            <p:stCondLst>
                              <p:cond delay="16500"/>
                            </p:stCondLst>
                            <p:childTnLst>
                              <p:par>
                                <p:cTn id="257" presetID="10" presetClass="entr" presetSubtype="0" fill="hold" nodeType="afterEffect">
                                  <p:stCondLst>
                                    <p:cond delay="0"/>
                                  </p:stCondLst>
                                  <p:childTnLst>
                                    <p:set>
                                      <p:cBhvr>
                                        <p:cTn id="258" dur="1" fill="hold">
                                          <p:stCondLst>
                                            <p:cond delay="0"/>
                                          </p:stCondLst>
                                        </p:cTn>
                                        <p:tgtEl>
                                          <p:spTgt spid="222"/>
                                        </p:tgtEl>
                                        <p:attrNameLst>
                                          <p:attrName>style.visibility</p:attrName>
                                        </p:attrNameLst>
                                      </p:cBhvr>
                                      <p:to>
                                        <p:strVal val="visible"/>
                                      </p:to>
                                    </p:set>
                                    <p:animEffect transition="in" filter="fade">
                                      <p:cBhvr>
                                        <p:cTn id="259" dur="100"/>
                                        <p:tgtEl>
                                          <p:spTgt spid="222"/>
                                        </p:tgtEl>
                                      </p:cBhvr>
                                    </p:animEffect>
                                  </p:childTnLst>
                                </p:cTn>
                              </p:par>
                            </p:childTnLst>
                          </p:cTn>
                        </p:par>
                        <p:par>
                          <p:cTn id="260" fill="hold">
                            <p:stCondLst>
                              <p:cond delay="16600"/>
                            </p:stCondLst>
                            <p:childTnLst>
                              <p:par>
                                <p:cTn id="261" presetID="10" presetClass="entr" presetSubtype="0" fill="hold" nodeType="afterEffect">
                                  <p:stCondLst>
                                    <p:cond delay="0"/>
                                  </p:stCondLst>
                                  <p:childTnLst>
                                    <p:set>
                                      <p:cBhvr>
                                        <p:cTn id="262" dur="1" fill="hold">
                                          <p:stCondLst>
                                            <p:cond delay="0"/>
                                          </p:stCondLst>
                                        </p:cTn>
                                        <p:tgtEl>
                                          <p:spTgt spid="189"/>
                                        </p:tgtEl>
                                        <p:attrNameLst>
                                          <p:attrName>style.visibility</p:attrName>
                                        </p:attrNameLst>
                                      </p:cBhvr>
                                      <p:to>
                                        <p:strVal val="visible"/>
                                      </p:to>
                                    </p:set>
                                    <p:animEffect transition="in" filter="fade">
                                      <p:cBhvr>
                                        <p:cTn id="263" dur="100"/>
                                        <p:tgtEl>
                                          <p:spTgt spid="189"/>
                                        </p:tgtEl>
                                      </p:cBhvr>
                                    </p:animEffect>
                                  </p:childTnLst>
                                </p:cTn>
                              </p:par>
                            </p:childTnLst>
                          </p:cTn>
                        </p:par>
                        <p:par>
                          <p:cTn id="264" fill="hold">
                            <p:stCondLst>
                              <p:cond delay="16700"/>
                            </p:stCondLst>
                            <p:childTnLst>
                              <p:par>
                                <p:cTn id="265" presetID="10" presetClass="entr" presetSubtype="0" fill="hold" nodeType="afterEffect">
                                  <p:stCondLst>
                                    <p:cond delay="0"/>
                                  </p:stCondLst>
                                  <p:childTnLst>
                                    <p:set>
                                      <p:cBhvr>
                                        <p:cTn id="266" dur="1" fill="hold">
                                          <p:stCondLst>
                                            <p:cond delay="0"/>
                                          </p:stCondLst>
                                        </p:cTn>
                                        <p:tgtEl>
                                          <p:spTgt spid="205"/>
                                        </p:tgtEl>
                                        <p:attrNameLst>
                                          <p:attrName>style.visibility</p:attrName>
                                        </p:attrNameLst>
                                      </p:cBhvr>
                                      <p:to>
                                        <p:strVal val="visible"/>
                                      </p:to>
                                    </p:set>
                                    <p:animEffect transition="in" filter="fade">
                                      <p:cBhvr>
                                        <p:cTn id="267" dur="100"/>
                                        <p:tgtEl>
                                          <p:spTgt spid="205"/>
                                        </p:tgtEl>
                                      </p:cBhvr>
                                    </p:animEffect>
                                  </p:childTnLst>
                                </p:cTn>
                              </p:par>
                            </p:childTnLst>
                          </p:cTn>
                        </p:par>
                        <p:par>
                          <p:cTn id="268" fill="hold">
                            <p:stCondLst>
                              <p:cond delay="16800"/>
                            </p:stCondLst>
                            <p:childTnLst>
                              <p:par>
                                <p:cTn id="269" presetID="10" presetClass="entr" presetSubtype="0" fill="hold" nodeType="afterEffect">
                                  <p:stCondLst>
                                    <p:cond delay="0"/>
                                  </p:stCondLst>
                                  <p:childTnLst>
                                    <p:set>
                                      <p:cBhvr>
                                        <p:cTn id="270" dur="1" fill="hold">
                                          <p:stCondLst>
                                            <p:cond delay="0"/>
                                          </p:stCondLst>
                                        </p:cTn>
                                        <p:tgtEl>
                                          <p:spTgt spid="216"/>
                                        </p:tgtEl>
                                        <p:attrNameLst>
                                          <p:attrName>style.visibility</p:attrName>
                                        </p:attrNameLst>
                                      </p:cBhvr>
                                      <p:to>
                                        <p:strVal val="visible"/>
                                      </p:to>
                                    </p:set>
                                    <p:animEffect transition="in" filter="fade">
                                      <p:cBhvr>
                                        <p:cTn id="271" dur="100"/>
                                        <p:tgtEl>
                                          <p:spTgt spid="216"/>
                                        </p:tgtEl>
                                      </p:cBhvr>
                                    </p:animEffect>
                                  </p:childTnLst>
                                </p:cTn>
                              </p:par>
                            </p:childTnLst>
                          </p:cTn>
                        </p:par>
                        <p:par>
                          <p:cTn id="272" fill="hold">
                            <p:stCondLst>
                              <p:cond delay="16900"/>
                            </p:stCondLst>
                            <p:childTnLst>
                              <p:par>
                                <p:cTn id="273" presetID="10" presetClass="entr" presetSubtype="0" fill="hold" nodeType="afterEffect">
                                  <p:stCondLst>
                                    <p:cond delay="0"/>
                                  </p:stCondLst>
                                  <p:childTnLst>
                                    <p:set>
                                      <p:cBhvr>
                                        <p:cTn id="274" dur="1" fill="hold">
                                          <p:stCondLst>
                                            <p:cond delay="0"/>
                                          </p:stCondLst>
                                        </p:cTn>
                                        <p:tgtEl>
                                          <p:spTgt spid="199"/>
                                        </p:tgtEl>
                                        <p:attrNameLst>
                                          <p:attrName>style.visibility</p:attrName>
                                        </p:attrNameLst>
                                      </p:cBhvr>
                                      <p:to>
                                        <p:strVal val="visible"/>
                                      </p:to>
                                    </p:set>
                                    <p:animEffect transition="in" filter="fade">
                                      <p:cBhvr>
                                        <p:cTn id="275" dur="100"/>
                                        <p:tgtEl>
                                          <p:spTgt spid="199"/>
                                        </p:tgtEl>
                                      </p:cBhvr>
                                    </p:animEffect>
                                  </p:childTnLst>
                                </p:cTn>
                              </p:par>
                            </p:childTnLst>
                          </p:cTn>
                        </p:par>
                        <p:par>
                          <p:cTn id="276" fill="hold">
                            <p:stCondLst>
                              <p:cond delay="17000"/>
                            </p:stCondLst>
                            <p:childTnLst>
                              <p:par>
                                <p:cTn id="277" presetID="10" presetClass="entr" presetSubtype="0" fill="hold" nodeType="afterEffect">
                                  <p:stCondLst>
                                    <p:cond delay="0"/>
                                  </p:stCondLst>
                                  <p:childTnLst>
                                    <p:set>
                                      <p:cBhvr>
                                        <p:cTn id="278" dur="1" fill="hold">
                                          <p:stCondLst>
                                            <p:cond delay="0"/>
                                          </p:stCondLst>
                                        </p:cTn>
                                        <p:tgtEl>
                                          <p:spTgt spid="219"/>
                                        </p:tgtEl>
                                        <p:attrNameLst>
                                          <p:attrName>style.visibility</p:attrName>
                                        </p:attrNameLst>
                                      </p:cBhvr>
                                      <p:to>
                                        <p:strVal val="visible"/>
                                      </p:to>
                                    </p:set>
                                    <p:animEffect transition="in" filter="fade">
                                      <p:cBhvr>
                                        <p:cTn id="279" dur="100"/>
                                        <p:tgtEl>
                                          <p:spTgt spid="219"/>
                                        </p:tgtEl>
                                      </p:cBhvr>
                                    </p:animEffect>
                                  </p:childTnLst>
                                </p:cTn>
                              </p:par>
                            </p:childTnLst>
                          </p:cTn>
                        </p:par>
                        <p:par>
                          <p:cTn id="280" fill="hold">
                            <p:stCondLst>
                              <p:cond delay="17100"/>
                            </p:stCondLst>
                            <p:childTnLst>
                              <p:par>
                                <p:cTn id="281" presetID="10" presetClass="entr" presetSubtype="0" fill="hold" nodeType="afterEffect">
                                  <p:stCondLst>
                                    <p:cond delay="0"/>
                                  </p:stCondLst>
                                  <p:childTnLst>
                                    <p:set>
                                      <p:cBhvr>
                                        <p:cTn id="282" dur="1" fill="hold">
                                          <p:stCondLst>
                                            <p:cond delay="0"/>
                                          </p:stCondLst>
                                        </p:cTn>
                                        <p:tgtEl>
                                          <p:spTgt spid="230"/>
                                        </p:tgtEl>
                                        <p:attrNameLst>
                                          <p:attrName>style.visibility</p:attrName>
                                        </p:attrNameLst>
                                      </p:cBhvr>
                                      <p:to>
                                        <p:strVal val="visible"/>
                                      </p:to>
                                    </p:set>
                                    <p:animEffect transition="in" filter="fade">
                                      <p:cBhvr>
                                        <p:cTn id="283" dur="1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5892"/>
                </a:solidFill>
              </a:rPr>
              <a:t>Real-life </a:t>
            </a:r>
            <a:r>
              <a:rPr lang="en-GB" dirty="0" smtClean="0">
                <a:solidFill>
                  <a:srgbClr val="005892"/>
                </a:solidFill>
              </a:rPr>
              <a:t>Applications </a:t>
            </a:r>
            <a:r>
              <a:rPr lang="en-GB" dirty="0">
                <a:solidFill>
                  <a:srgbClr val="005892"/>
                </a:solidFill>
              </a:rPr>
              <a:t>of </a:t>
            </a:r>
            <a:r>
              <a:rPr lang="en-GB" dirty="0" smtClean="0">
                <a:solidFill>
                  <a:srgbClr val="005892"/>
                </a:solidFill>
              </a:rPr>
              <a:t>Maths</a:t>
            </a:r>
            <a:endParaRPr lang="en-GB" dirty="0">
              <a:solidFill>
                <a:srgbClr val="005892"/>
              </a:solidFill>
            </a:endParaRPr>
          </a:p>
        </p:txBody>
      </p:sp>
      <p:pic>
        <p:nvPicPr>
          <p:cNvPr id="4" name="Picture 3"/>
          <p:cNvPicPr>
            <a:picLocks noChangeAspect="1"/>
          </p:cNvPicPr>
          <p:nvPr/>
        </p:nvPicPr>
        <p:blipFill rotWithShape="1">
          <a:blip r:embed="rId3"/>
          <a:srcRect l="41360" t="26281" r="24769" b="30481"/>
          <a:stretch/>
        </p:blipFill>
        <p:spPr>
          <a:xfrm>
            <a:off x="3127947" y="1825626"/>
            <a:ext cx="5377008" cy="3859009"/>
          </a:xfrm>
          <a:prstGeom prst="rect">
            <a:avLst/>
          </a:prstGeom>
        </p:spPr>
      </p:pic>
    </p:spTree>
    <p:extLst>
      <p:ext uri="{BB962C8B-B14F-4D97-AF65-F5344CB8AC3E}">
        <p14:creationId xmlns:p14="http://schemas.microsoft.com/office/powerpoint/2010/main" val="297083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5892"/>
                </a:solidFill>
              </a:rPr>
              <a:t>Using Technology</a:t>
            </a:r>
            <a:endParaRPr lang="en-GB" dirty="0">
              <a:solidFill>
                <a:srgbClr val="005892"/>
              </a:solidFill>
            </a:endParaRPr>
          </a:p>
        </p:txBody>
      </p:sp>
      <p:pic>
        <p:nvPicPr>
          <p:cNvPr id="4" name="Content Placeholder 6"/>
          <p:cNvPicPr>
            <a:picLocks noGrp="1" noChangeAspect="1"/>
          </p:cNvPicPr>
          <p:nvPr>
            <p:ph idx="1"/>
          </p:nvPr>
        </p:nvPicPr>
        <p:blipFill rotWithShape="1">
          <a:blip r:embed="rId3"/>
          <a:srcRect r="58054" b="53229"/>
          <a:stretch/>
        </p:blipFill>
        <p:spPr>
          <a:xfrm>
            <a:off x="2776800" y="1736397"/>
            <a:ext cx="6182322" cy="3877576"/>
          </a:xfrm>
          <a:prstGeom prst="rect">
            <a:avLst/>
          </a:prstGeom>
        </p:spPr>
      </p:pic>
    </p:spTree>
    <p:extLst>
      <p:ext uri="{BB962C8B-B14F-4D97-AF65-F5344CB8AC3E}">
        <p14:creationId xmlns:p14="http://schemas.microsoft.com/office/powerpoint/2010/main" val="37173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5892"/>
                </a:solidFill>
              </a:rPr>
              <a:t>My Job in OR </a:t>
            </a:r>
            <a:endParaRPr lang="en-GB" dirty="0">
              <a:solidFill>
                <a:srgbClr val="005892"/>
              </a:solidFill>
            </a:endParaRPr>
          </a:p>
        </p:txBody>
      </p:sp>
      <p:sp>
        <p:nvSpPr>
          <p:cNvPr id="3" name="Content Placeholder 2"/>
          <p:cNvSpPr>
            <a:spLocks noGrp="1"/>
          </p:cNvSpPr>
          <p:nvPr>
            <p:ph idx="1"/>
          </p:nvPr>
        </p:nvSpPr>
        <p:spPr>
          <a:xfrm>
            <a:off x="838200" y="1825625"/>
            <a:ext cx="10515600" cy="2717800"/>
          </a:xfrm>
        </p:spPr>
        <p:txBody>
          <a:bodyPr/>
          <a:lstStyle/>
          <a:p>
            <a:pPr>
              <a:buClr>
                <a:srgbClr val="005892"/>
              </a:buClr>
            </a:pPr>
            <a:endParaRPr lang="en-GB" dirty="0" smtClean="0">
              <a:solidFill>
                <a:srgbClr val="505759"/>
              </a:solidFill>
              <a:latin typeface="+mj-lt"/>
            </a:endParaRPr>
          </a:p>
          <a:p>
            <a:pPr>
              <a:buClr>
                <a:srgbClr val="005892"/>
              </a:buClr>
            </a:pPr>
            <a:r>
              <a:rPr lang="en-GB" dirty="0" smtClean="0">
                <a:solidFill>
                  <a:srgbClr val="505759"/>
                </a:solidFill>
                <a:latin typeface="+mj-lt"/>
              </a:rPr>
              <a:t>Presenter </a:t>
            </a:r>
            <a:r>
              <a:rPr lang="en-GB" dirty="0">
                <a:solidFill>
                  <a:srgbClr val="505759"/>
                </a:solidFill>
                <a:latin typeface="+mj-lt"/>
              </a:rPr>
              <a:t>can add own notes about personal </a:t>
            </a:r>
            <a:r>
              <a:rPr lang="en-GB" dirty="0" smtClean="0">
                <a:solidFill>
                  <a:srgbClr val="505759"/>
                </a:solidFill>
                <a:latin typeface="+mj-lt"/>
              </a:rPr>
              <a:t>OR </a:t>
            </a:r>
            <a:r>
              <a:rPr lang="en-GB" dirty="0">
                <a:solidFill>
                  <a:srgbClr val="505759"/>
                </a:solidFill>
                <a:latin typeface="+mj-lt"/>
              </a:rPr>
              <a:t>experience</a:t>
            </a:r>
            <a:r>
              <a:rPr lang="en-GB" dirty="0" smtClean="0">
                <a:solidFill>
                  <a:srgbClr val="505759"/>
                </a:solidFill>
                <a:latin typeface="+mj-lt"/>
              </a:rPr>
              <a:t>...</a:t>
            </a:r>
          </a:p>
          <a:p>
            <a:pPr>
              <a:buClr>
                <a:srgbClr val="005892"/>
              </a:buClr>
            </a:pPr>
            <a:r>
              <a:rPr lang="en-GB" dirty="0" smtClean="0">
                <a:solidFill>
                  <a:srgbClr val="505759"/>
                </a:solidFill>
                <a:latin typeface="+mj-lt"/>
              </a:rPr>
              <a:t>Include slides and information on who they work for/what they do/how they go there etc.</a:t>
            </a:r>
          </a:p>
          <a:p>
            <a:pPr>
              <a:buClr>
                <a:srgbClr val="005892"/>
              </a:buClr>
            </a:pPr>
            <a:endParaRPr lang="en-GB" dirty="0">
              <a:solidFill>
                <a:srgbClr val="505759"/>
              </a:solidFill>
              <a:latin typeface="+mj-lt"/>
            </a:endParaRPr>
          </a:p>
          <a:p>
            <a:pPr>
              <a:buClr>
                <a:srgbClr val="005892"/>
              </a:buClr>
            </a:pPr>
            <a:endParaRPr lang="en-GB" dirty="0">
              <a:solidFill>
                <a:srgbClr val="505759"/>
              </a:solidFill>
              <a:latin typeface="+mj-lt"/>
            </a:endParaRPr>
          </a:p>
        </p:txBody>
      </p:sp>
    </p:spTree>
    <p:extLst>
      <p:ext uri="{BB962C8B-B14F-4D97-AF65-F5344CB8AC3E}">
        <p14:creationId xmlns:p14="http://schemas.microsoft.com/office/powerpoint/2010/main" val="1932542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thumb/1/14/Lap4_Canada2005.jpg/320px-Lap4_Canada2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444" y="1912194"/>
            <a:ext cx="3555321" cy="2422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solidFill>
                  <a:srgbClr val="005892"/>
                </a:solidFill>
              </a:rPr>
              <a:t>How is </a:t>
            </a:r>
            <a:r>
              <a:rPr lang="en-GB" dirty="0" smtClean="0">
                <a:solidFill>
                  <a:srgbClr val="005892"/>
                </a:solidFill>
              </a:rPr>
              <a:t>Maths </a:t>
            </a:r>
            <a:r>
              <a:rPr lang="en-GB" dirty="0">
                <a:solidFill>
                  <a:srgbClr val="005892"/>
                </a:solidFill>
              </a:rPr>
              <a:t>A</a:t>
            </a:r>
            <a:r>
              <a:rPr lang="en-GB" dirty="0" smtClean="0">
                <a:solidFill>
                  <a:srgbClr val="005892"/>
                </a:solidFill>
              </a:rPr>
              <a:t>pplied </a:t>
            </a:r>
            <a:r>
              <a:rPr lang="en-GB" dirty="0">
                <a:solidFill>
                  <a:srgbClr val="005892"/>
                </a:solidFill>
              </a:rPr>
              <a:t>in the </a:t>
            </a:r>
            <a:r>
              <a:rPr lang="en-GB" dirty="0" smtClean="0">
                <a:solidFill>
                  <a:srgbClr val="005892"/>
                </a:solidFill>
              </a:rPr>
              <a:t>Real </a:t>
            </a:r>
            <a:r>
              <a:rPr lang="en-GB" dirty="0">
                <a:solidFill>
                  <a:srgbClr val="005892"/>
                </a:solidFill>
              </a:rPr>
              <a:t>W</a:t>
            </a:r>
            <a:r>
              <a:rPr lang="en-GB" dirty="0" smtClean="0">
                <a:solidFill>
                  <a:srgbClr val="005892"/>
                </a:solidFill>
              </a:rPr>
              <a:t>orld</a:t>
            </a:r>
            <a:r>
              <a:rPr lang="en-GB" dirty="0">
                <a:solidFill>
                  <a:srgbClr val="005892"/>
                </a:solidFill>
              </a:rPr>
              <a:t>?</a:t>
            </a:r>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80683" y="1703288"/>
            <a:ext cx="3746719" cy="2630968"/>
          </a:xfrm>
        </p:spPr>
      </p:pic>
      <p:pic>
        <p:nvPicPr>
          <p:cNvPr id="5" name="Picture 2" descr="http://www.harvardfilmarchive.org/images/Cabin_Crew_exterior.jpg"/>
          <p:cNvPicPr>
            <a:picLocks noChangeAspect="1" noChangeArrowheads="1"/>
          </p:cNvPicPr>
          <p:nvPr/>
        </p:nvPicPr>
        <p:blipFill>
          <a:blip r:embed="rId5" cstate="print"/>
          <a:srcRect/>
          <a:stretch>
            <a:fillRect/>
          </a:stretch>
        </p:blipFill>
        <p:spPr bwMode="auto">
          <a:xfrm>
            <a:off x="4517474" y="3726029"/>
            <a:ext cx="2844398" cy="2029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238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262"/>
            <a:ext cx="10515600" cy="1325563"/>
          </a:xfrm>
        </p:spPr>
        <p:txBody>
          <a:bodyPr>
            <a:normAutofit fontScale="90000"/>
          </a:bodyPr>
          <a:lstStyle/>
          <a:p>
            <a:r>
              <a:rPr lang="en-GB" sz="3600" dirty="0">
                <a:solidFill>
                  <a:srgbClr val="005892"/>
                </a:solidFill>
              </a:rPr>
              <a:t/>
            </a:r>
            <a:br>
              <a:rPr lang="en-GB" sz="3600" dirty="0">
                <a:solidFill>
                  <a:srgbClr val="005892"/>
                </a:solidFill>
              </a:rPr>
            </a:br>
            <a:r>
              <a:rPr lang="en-GB" sz="3600" dirty="0">
                <a:solidFill>
                  <a:srgbClr val="005892"/>
                </a:solidFill>
              </a:rPr>
              <a:t>Operational Research is:</a:t>
            </a:r>
            <a:br>
              <a:rPr lang="en-GB" sz="3600" dirty="0">
                <a:solidFill>
                  <a:srgbClr val="005892"/>
                </a:solidFill>
              </a:rPr>
            </a:br>
            <a:r>
              <a:rPr lang="en-GB" sz="3600" dirty="0" smtClean="0">
                <a:solidFill>
                  <a:srgbClr val="505759"/>
                </a:solidFill>
              </a:rPr>
              <a:t>The </a:t>
            </a:r>
            <a:r>
              <a:rPr lang="en-GB" sz="3600" dirty="0">
                <a:solidFill>
                  <a:srgbClr val="505759"/>
                </a:solidFill>
              </a:rPr>
              <a:t>application of maths in the real world</a:t>
            </a:r>
            <a:r>
              <a:rPr lang="en-GB" dirty="0" smtClean="0">
                <a:solidFill>
                  <a:srgbClr val="005892"/>
                </a:solidFill>
              </a:rPr>
              <a:t/>
            </a:r>
            <a:br>
              <a:rPr lang="en-GB" dirty="0" smtClean="0">
                <a:solidFill>
                  <a:srgbClr val="005892"/>
                </a:solidFill>
              </a:rPr>
            </a:br>
            <a:endParaRPr lang="en-GB" dirty="0">
              <a:solidFill>
                <a:srgbClr val="005892"/>
              </a:solidFill>
            </a:endParaRPr>
          </a:p>
        </p:txBody>
      </p:sp>
      <p:sp>
        <p:nvSpPr>
          <p:cNvPr id="3" name="Content Placeholder 2"/>
          <p:cNvSpPr>
            <a:spLocks noGrp="1"/>
          </p:cNvSpPr>
          <p:nvPr>
            <p:ph idx="1"/>
          </p:nvPr>
        </p:nvSpPr>
        <p:spPr>
          <a:xfrm>
            <a:off x="838200" y="1520825"/>
            <a:ext cx="10515600" cy="4351338"/>
          </a:xfrm>
        </p:spPr>
        <p:txBody>
          <a:bodyPr>
            <a:noAutofit/>
          </a:bodyPr>
          <a:lstStyle/>
          <a:p>
            <a:pPr marL="0" lvl="0" indent="0">
              <a:buClr>
                <a:srgbClr val="005892"/>
              </a:buClr>
              <a:buNone/>
            </a:pPr>
            <a:r>
              <a:rPr lang="en-GB" sz="1600" dirty="0" smtClean="0">
                <a:solidFill>
                  <a:srgbClr val="505759"/>
                </a:solidFill>
                <a:latin typeface="+mj-lt"/>
              </a:rPr>
              <a:t>OR </a:t>
            </a:r>
            <a:r>
              <a:rPr lang="en-GB" sz="1600" dirty="0">
                <a:solidFill>
                  <a:srgbClr val="505759"/>
                </a:solidFill>
                <a:latin typeface="+mj-lt"/>
              </a:rPr>
              <a:t>is the maths used in supermarkets, e.g.</a:t>
            </a:r>
          </a:p>
          <a:p>
            <a:pPr lvl="1">
              <a:buClr>
                <a:srgbClr val="005892"/>
              </a:buClr>
            </a:pPr>
            <a:r>
              <a:rPr lang="en-GB" sz="1600" dirty="0">
                <a:solidFill>
                  <a:srgbClr val="505759"/>
                </a:solidFill>
                <a:latin typeface="+mj-lt"/>
              </a:rPr>
              <a:t>Understanding people’s buying patterns</a:t>
            </a:r>
          </a:p>
          <a:p>
            <a:pPr lvl="1">
              <a:buClr>
                <a:srgbClr val="005892"/>
              </a:buClr>
            </a:pPr>
            <a:r>
              <a:rPr lang="en-GB" sz="1600" dirty="0">
                <a:solidFill>
                  <a:srgbClr val="505759"/>
                </a:solidFill>
                <a:latin typeface="+mj-lt"/>
              </a:rPr>
              <a:t>Determining the number of staff needed on checkouts and at what times </a:t>
            </a:r>
          </a:p>
          <a:p>
            <a:pPr lvl="1">
              <a:buClr>
                <a:srgbClr val="005892"/>
              </a:buClr>
            </a:pPr>
            <a:r>
              <a:rPr lang="en-GB" sz="1600" dirty="0">
                <a:solidFill>
                  <a:srgbClr val="505759"/>
                </a:solidFill>
                <a:latin typeface="+mj-lt"/>
              </a:rPr>
              <a:t>Calculating how many of each product to be ordered and when to be delivered </a:t>
            </a:r>
          </a:p>
          <a:p>
            <a:pPr lvl="1">
              <a:buClr>
                <a:srgbClr val="005892"/>
              </a:buClr>
              <a:buNone/>
            </a:pPr>
            <a:endParaRPr lang="en-GB" sz="1600" dirty="0">
              <a:solidFill>
                <a:srgbClr val="505759"/>
              </a:solidFill>
              <a:latin typeface="+mj-lt"/>
            </a:endParaRPr>
          </a:p>
          <a:p>
            <a:pPr marL="0" lvl="0" indent="0">
              <a:buClr>
                <a:srgbClr val="005892"/>
              </a:buClr>
              <a:buNone/>
            </a:pPr>
            <a:r>
              <a:rPr lang="en-GB" sz="1600" dirty="0" smtClean="0">
                <a:solidFill>
                  <a:srgbClr val="505759"/>
                </a:solidFill>
                <a:latin typeface="+mj-lt"/>
              </a:rPr>
              <a:t>OR </a:t>
            </a:r>
            <a:r>
              <a:rPr lang="en-GB" sz="1600" dirty="0">
                <a:solidFill>
                  <a:srgbClr val="505759"/>
                </a:solidFill>
                <a:latin typeface="+mj-lt"/>
              </a:rPr>
              <a:t>is the maths used in sport, e.g.</a:t>
            </a:r>
          </a:p>
          <a:p>
            <a:pPr lvl="1">
              <a:buClr>
                <a:srgbClr val="005892"/>
              </a:buClr>
            </a:pPr>
            <a:r>
              <a:rPr lang="en-GB" sz="1600" dirty="0">
                <a:solidFill>
                  <a:srgbClr val="505759"/>
                </a:solidFill>
                <a:latin typeface="+mj-lt"/>
              </a:rPr>
              <a:t>Formula One pit stop strategy</a:t>
            </a:r>
          </a:p>
          <a:p>
            <a:pPr lvl="1">
              <a:buClr>
                <a:srgbClr val="005892"/>
              </a:buClr>
            </a:pPr>
            <a:r>
              <a:rPr lang="en-GB" sz="1600" dirty="0">
                <a:solidFill>
                  <a:srgbClr val="505759"/>
                </a:solidFill>
                <a:latin typeface="+mj-lt"/>
              </a:rPr>
              <a:t>Scheduling football games</a:t>
            </a:r>
          </a:p>
          <a:p>
            <a:pPr lvl="1">
              <a:buClr>
                <a:srgbClr val="005892"/>
              </a:buClr>
            </a:pPr>
            <a:r>
              <a:rPr lang="en-GB" sz="1600" dirty="0">
                <a:solidFill>
                  <a:srgbClr val="505759"/>
                </a:solidFill>
                <a:latin typeface="+mj-lt"/>
              </a:rPr>
              <a:t>Designing a stadium </a:t>
            </a:r>
          </a:p>
          <a:p>
            <a:pPr lvl="1">
              <a:buClr>
                <a:srgbClr val="005892"/>
              </a:buClr>
              <a:buNone/>
            </a:pPr>
            <a:endParaRPr lang="en-GB" sz="1600" dirty="0">
              <a:solidFill>
                <a:srgbClr val="505759"/>
              </a:solidFill>
              <a:latin typeface="+mj-lt"/>
            </a:endParaRPr>
          </a:p>
          <a:p>
            <a:pPr marL="0" lvl="0" indent="0">
              <a:buClr>
                <a:srgbClr val="005892"/>
              </a:buClr>
              <a:buNone/>
            </a:pPr>
            <a:r>
              <a:rPr lang="en-GB" sz="1600" dirty="0" smtClean="0">
                <a:solidFill>
                  <a:srgbClr val="505759"/>
                </a:solidFill>
                <a:latin typeface="+mj-lt"/>
              </a:rPr>
              <a:t>OR </a:t>
            </a:r>
            <a:r>
              <a:rPr lang="en-GB" sz="1600" dirty="0">
                <a:solidFill>
                  <a:srgbClr val="505759"/>
                </a:solidFill>
                <a:latin typeface="+mj-lt"/>
              </a:rPr>
              <a:t>is the maths used by airlines, e.g.</a:t>
            </a:r>
          </a:p>
          <a:p>
            <a:pPr lvl="1">
              <a:buClr>
                <a:srgbClr val="005892"/>
              </a:buClr>
            </a:pPr>
            <a:r>
              <a:rPr lang="en-GB" sz="1600" dirty="0">
                <a:solidFill>
                  <a:srgbClr val="505759"/>
                </a:solidFill>
                <a:latin typeface="+mj-lt"/>
              </a:rPr>
              <a:t>Calculating the number of staff required at check-in &amp; bag drop desks</a:t>
            </a:r>
          </a:p>
          <a:p>
            <a:pPr lvl="1">
              <a:buClr>
                <a:srgbClr val="005892"/>
              </a:buClr>
            </a:pPr>
            <a:r>
              <a:rPr lang="en-GB" sz="1600" dirty="0">
                <a:solidFill>
                  <a:srgbClr val="505759"/>
                </a:solidFill>
                <a:latin typeface="+mj-lt"/>
              </a:rPr>
              <a:t>Scheduling the cabin crew</a:t>
            </a:r>
          </a:p>
          <a:p>
            <a:pPr lvl="1">
              <a:buClr>
                <a:srgbClr val="005892"/>
              </a:buClr>
            </a:pPr>
            <a:r>
              <a:rPr lang="en-GB" sz="1600" dirty="0">
                <a:solidFill>
                  <a:srgbClr val="505759"/>
                </a:solidFill>
                <a:latin typeface="+mj-lt"/>
              </a:rPr>
              <a:t>Setting the prices of tickets to reflect changing demand</a:t>
            </a:r>
          </a:p>
          <a:p>
            <a:pPr>
              <a:buClr>
                <a:srgbClr val="005892"/>
              </a:buClr>
            </a:pPr>
            <a:endParaRPr lang="en-GB" sz="1600" dirty="0">
              <a:solidFill>
                <a:srgbClr val="505759"/>
              </a:solidFill>
              <a:latin typeface="+mj-lt"/>
            </a:endParaRPr>
          </a:p>
        </p:txBody>
      </p:sp>
    </p:spTree>
    <p:extLst>
      <p:ext uri="{BB962C8B-B14F-4D97-AF65-F5344CB8AC3E}">
        <p14:creationId xmlns:p14="http://schemas.microsoft.com/office/powerpoint/2010/main" val="370673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5892"/>
                </a:solidFill>
              </a:rPr>
              <a:t>In detail - Supermarkets</a:t>
            </a:r>
            <a:endParaRPr lang="en-GB" dirty="0">
              <a:solidFill>
                <a:srgbClr val="005892"/>
              </a:solidFill>
            </a:endParaRPr>
          </a:p>
        </p:txBody>
      </p:sp>
      <p:sp>
        <p:nvSpPr>
          <p:cNvPr id="3" name="Content Placeholder 2"/>
          <p:cNvSpPr>
            <a:spLocks noGrp="1"/>
          </p:cNvSpPr>
          <p:nvPr>
            <p:ph idx="1"/>
          </p:nvPr>
        </p:nvSpPr>
        <p:spPr>
          <a:xfrm>
            <a:off x="838200" y="1825625"/>
            <a:ext cx="9448800" cy="4351338"/>
          </a:xfrm>
        </p:spPr>
        <p:txBody>
          <a:bodyPr>
            <a:normAutofit/>
          </a:bodyPr>
          <a:lstStyle/>
          <a:p>
            <a:pPr marL="0" indent="0">
              <a:buClr>
                <a:schemeClr val="bg2">
                  <a:lumMod val="25000"/>
                </a:schemeClr>
              </a:buClr>
              <a:buNone/>
            </a:pPr>
            <a:r>
              <a:rPr lang="en-GB" dirty="0" smtClean="0">
                <a:solidFill>
                  <a:srgbClr val="505759"/>
                </a:solidFill>
                <a:latin typeface="+mj-lt"/>
              </a:rPr>
              <a:t>OR </a:t>
            </a:r>
            <a:r>
              <a:rPr lang="en-GB" dirty="0">
                <a:solidFill>
                  <a:srgbClr val="505759"/>
                </a:solidFill>
                <a:latin typeface="+mj-lt"/>
              </a:rPr>
              <a:t>is the maths inside </a:t>
            </a:r>
            <a:r>
              <a:rPr lang="en-GB" dirty="0" smtClean="0">
                <a:solidFill>
                  <a:srgbClr val="505759"/>
                </a:solidFill>
                <a:latin typeface="+mj-lt"/>
              </a:rPr>
              <a:t>supermarkets:</a:t>
            </a:r>
            <a:endParaRPr lang="en-GB" dirty="0">
              <a:solidFill>
                <a:srgbClr val="505759"/>
              </a:solidFill>
              <a:latin typeface="+mj-lt"/>
            </a:endParaRPr>
          </a:p>
          <a:p>
            <a:pPr lvl="1">
              <a:buClr>
                <a:srgbClr val="005892"/>
              </a:buClr>
            </a:pPr>
            <a:r>
              <a:rPr lang="en-GB" sz="2800" dirty="0">
                <a:solidFill>
                  <a:srgbClr val="505759"/>
                </a:solidFill>
                <a:latin typeface="+mj-lt"/>
              </a:rPr>
              <a:t>Determining the number of staff needed on checkouts and at when / what time</a:t>
            </a:r>
          </a:p>
          <a:p>
            <a:pPr lvl="1">
              <a:buClr>
                <a:srgbClr val="005892"/>
              </a:buClr>
            </a:pPr>
            <a:r>
              <a:rPr lang="en-GB" sz="2800" dirty="0">
                <a:solidFill>
                  <a:srgbClr val="505759"/>
                </a:solidFill>
                <a:latin typeface="+mj-lt"/>
              </a:rPr>
              <a:t>Calculating order quantities and delivery </a:t>
            </a:r>
            <a:r>
              <a:rPr lang="en-GB" sz="2800" dirty="0" smtClean="0">
                <a:solidFill>
                  <a:srgbClr val="505759"/>
                </a:solidFill>
                <a:latin typeface="+mj-lt"/>
              </a:rPr>
              <a:t>times</a:t>
            </a:r>
            <a:endParaRPr lang="en-GB" sz="2800" dirty="0">
              <a:solidFill>
                <a:srgbClr val="505759"/>
              </a:solidFill>
              <a:latin typeface="+mj-lt"/>
            </a:endParaRPr>
          </a:p>
          <a:p>
            <a:pPr lvl="1">
              <a:buClr>
                <a:srgbClr val="005892"/>
              </a:buClr>
            </a:pPr>
            <a:r>
              <a:rPr lang="en-GB" sz="2800" dirty="0">
                <a:solidFill>
                  <a:srgbClr val="505759"/>
                </a:solidFill>
                <a:latin typeface="+mj-lt"/>
              </a:rPr>
              <a:t>Understanding people’s buying patterns</a:t>
            </a:r>
          </a:p>
          <a:p>
            <a:pPr marL="800100" lvl="1" indent="-342900">
              <a:buClr>
                <a:schemeClr val="accent1"/>
              </a:buClr>
              <a:buFont typeface="Calibri" panose="020F0502020204030204" pitchFamily="34" charset="0"/>
              <a:buChar char="√"/>
            </a:pPr>
            <a:endParaRPr lang="en-GB" sz="2800" dirty="0">
              <a:solidFill>
                <a:srgbClr val="505759"/>
              </a:solidFill>
              <a:latin typeface="+mj-lt"/>
            </a:endParaRPr>
          </a:p>
          <a:p>
            <a:endParaRPr lang="en-GB" dirty="0">
              <a:solidFill>
                <a:srgbClr val="505759"/>
              </a:solidFill>
              <a:latin typeface="+mj-lt"/>
            </a:endParaRPr>
          </a:p>
        </p:txBody>
      </p:sp>
      <p:pic>
        <p:nvPicPr>
          <p:cNvPr id="5" name="Picture 4" descr="http://images.moneysavingexpert.com/images/Tesco_Clubcard_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798" y="3165737"/>
            <a:ext cx="2406077" cy="240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84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5892"/>
                </a:solidFill>
              </a:rPr>
              <a:t>In detail - Sports</a:t>
            </a:r>
            <a:endParaRPr lang="en-GB" dirty="0">
              <a:solidFill>
                <a:srgbClr val="005892"/>
              </a:solidFill>
            </a:endParaRPr>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pPr marL="0" indent="0">
              <a:buClr>
                <a:srgbClr val="005892"/>
              </a:buClr>
              <a:buNone/>
            </a:pPr>
            <a:r>
              <a:rPr lang="en-GB" sz="2200" dirty="0" smtClean="0">
                <a:solidFill>
                  <a:srgbClr val="505759"/>
                </a:solidFill>
                <a:latin typeface="+mj-lt"/>
              </a:rPr>
              <a:t>OR </a:t>
            </a:r>
            <a:r>
              <a:rPr lang="en-GB" sz="2200" dirty="0">
                <a:solidFill>
                  <a:srgbClr val="505759"/>
                </a:solidFill>
                <a:latin typeface="+mj-lt"/>
              </a:rPr>
              <a:t>is the maths inside </a:t>
            </a:r>
            <a:r>
              <a:rPr lang="en-GB" sz="2200" dirty="0" smtClean="0">
                <a:solidFill>
                  <a:srgbClr val="505759"/>
                </a:solidFill>
                <a:latin typeface="+mj-lt"/>
              </a:rPr>
              <a:t>sport:</a:t>
            </a:r>
            <a:endParaRPr lang="en-GB" sz="2200" dirty="0">
              <a:solidFill>
                <a:srgbClr val="505759"/>
              </a:solidFill>
              <a:latin typeface="+mj-lt"/>
            </a:endParaRPr>
          </a:p>
          <a:p>
            <a:pPr lvl="1">
              <a:buClr>
                <a:srgbClr val="005892"/>
              </a:buClr>
            </a:pPr>
            <a:r>
              <a:rPr lang="en-GB" sz="2200" dirty="0">
                <a:solidFill>
                  <a:srgbClr val="505759"/>
                </a:solidFill>
                <a:latin typeface="+mj-lt"/>
              </a:rPr>
              <a:t>One day cricket</a:t>
            </a:r>
          </a:p>
          <a:p>
            <a:pPr lvl="1">
              <a:buClr>
                <a:srgbClr val="005892"/>
              </a:buClr>
            </a:pPr>
            <a:r>
              <a:rPr lang="en-GB" sz="2200" dirty="0">
                <a:solidFill>
                  <a:srgbClr val="505759"/>
                </a:solidFill>
                <a:latin typeface="+mj-lt"/>
              </a:rPr>
              <a:t>Scheduling football games</a:t>
            </a:r>
          </a:p>
          <a:p>
            <a:pPr lvl="1">
              <a:buClr>
                <a:srgbClr val="005892"/>
              </a:buClr>
            </a:pPr>
            <a:r>
              <a:rPr lang="en-GB" sz="2200" dirty="0">
                <a:solidFill>
                  <a:srgbClr val="505759"/>
                </a:solidFill>
                <a:latin typeface="+mj-lt"/>
              </a:rPr>
              <a:t>Designing and building a new stadium</a:t>
            </a:r>
          </a:p>
          <a:p>
            <a:pPr marL="800100" lvl="1" indent="-342900">
              <a:buClr>
                <a:schemeClr val="accent1"/>
              </a:buClr>
              <a:buFont typeface="Calibri" panose="020F0502020204030204" pitchFamily="34" charset="0"/>
              <a:buChar char="√"/>
            </a:pPr>
            <a:endParaRPr lang="en-GB" sz="2000" dirty="0"/>
          </a:p>
          <a:p>
            <a:pPr marL="4138613" indent="0">
              <a:buClr>
                <a:srgbClr val="005892"/>
              </a:buClr>
              <a:buNone/>
            </a:pPr>
            <a:r>
              <a:rPr lang="en-GB" sz="2200" dirty="0">
                <a:solidFill>
                  <a:srgbClr val="505759"/>
                </a:solidFill>
                <a:latin typeface="+mj-lt"/>
              </a:rPr>
              <a:t>Case Study: Formula One</a:t>
            </a:r>
          </a:p>
          <a:p>
            <a:pPr marL="4138613" lvl="1" indent="0">
              <a:buClr>
                <a:srgbClr val="005892"/>
              </a:buClr>
              <a:buNone/>
            </a:pPr>
            <a:r>
              <a:rPr lang="en-GB" sz="2200" dirty="0">
                <a:solidFill>
                  <a:srgbClr val="505759"/>
                </a:solidFill>
                <a:latin typeface="+mj-lt"/>
              </a:rPr>
              <a:t>The Challenge</a:t>
            </a:r>
          </a:p>
          <a:p>
            <a:pPr marL="5053013" lvl="3" indent="-457200">
              <a:buClr>
                <a:srgbClr val="005892"/>
              </a:buClr>
            </a:pPr>
            <a:r>
              <a:rPr lang="en-GB" sz="2200" dirty="0">
                <a:solidFill>
                  <a:srgbClr val="505759"/>
                </a:solidFill>
              </a:rPr>
              <a:t>Determine optimal pit stop strategy</a:t>
            </a:r>
          </a:p>
          <a:p>
            <a:pPr marL="4138613" lvl="1" indent="0">
              <a:buClr>
                <a:srgbClr val="005892"/>
              </a:buClr>
              <a:buNone/>
            </a:pPr>
            <a:r>
              <a:rPr lang="en-GB" sz="2200" dirty="0">
                <a:solidFill>
                  <a:srgbClr val="505759"/>
                </a:solidFill>
                <a:latin typeface="+mj-lt"/>
              </a:rPr>
              <a:t>The </a:t>
            </a:r>
            <a:r>
              <a:rPr lang="en-GB" sz="2200" dirty="0" smtClean="0">
                <a:solidFill>
                  <a:srgbClr val="505759"/>
                </a:solidFill>
                <a:latin typeface="+mj-lt"/>
              </a:rPr>
              <a:t>OR </a:t>
            </a:r>
            <a:r>
              <a:rPr lang="en-GB" sz="2200" dirty="0">
                <a:solidFill>
                  <a:srgbClr val="505759"/>
                </a:solidFill>
                <a:latin typeface="+mj-lt"/>
              </a:rPr>
              <a:t>Solution</a:t>
            </a:r>
          </a:p>
          <a:p>
            <a:pPr marL="5053013" lvl="3" indent="-457200">
              <a:buClr>
                <a:srgbClr val="005892"/>
              </a:buClr>
            </a:pPr>
            <a:r>
              <a:rPr lang="en-GB" sz="2200" dirty="0">
                <a:solidFill>
                  <a:srgbClr val="505759"/>
                </a:solidFill>
              </a:rPr>
              <a:t>Game theory and simulation</a:t>
            </a:r>
          </a:p>
          <a:p>
            <a:pPr marL="4138613" lvl="1" indent="0">
              <a:buClr>
                <a:srgbClr val="005892"/>
              </a:buClr>
              <a:buNone/>
            </a:pPr>
            <a:r>
              <a:rPr lang="en-GB" sz="2200" dirty="0">
                <a:solidFill>
                  <a:srgbClr val="505759"/>
                </a:solidFill>
                <a:latin typeface="+mj-lt"/>
              </a:rPr>
              <a:t>The Value</a:t>
            </a:r>
          </a:p>
          <a:p>
            <a:pPr marL="5053013" lvl="3" indent="-457200">
              <a:buClr>
                <a:srgbClr val="005892"/>
              </a:buClr>
            </a:pPr>
            <a:r>
              <a:rPr lang="en-GB" sz="2200" dirty="0">
                <a:solidFill>
                  <a:srgbClr val="505759"/>
                </a:solidFill>
              </a:rPr>
              <a:t>Ability to account for influential factors and increase probability of winning the race</a:t>
            </a:r>
          </a:p>
          <a:p>
            <a:pPr marL="800100" lvl="1" indent="-342900">
              <a:buClr>
                <a:schemeClr val="accent1"/>
              </a:buClr>
              <a:buFont typeface="Calibri" panose="020F0502020204030204" pitchFamily="34" charset="0"/>
              <a:buChar char="√"/>
            </a:pPr>
            <a:endParaRPr lang="en-GB" sz="2000" dirty="0"/>
          </a:p>
          <a:p>
            <a:pPr marL="800100" lvl="1" indent="-342900">
              <a:buClr>
                <a:schemeClr val="accent1"/>
              </a:buClr>
              <a:buFont typeface="Calibri" panose="020F0502020204030204" pitchFamily="34" charset="0"/>
              <a:buChar char="√"/>
            </a:pPr>
            <a:endParaRPr lang="en-GB" sz="2000" dirty="0"/>
          </a:p>
        </p:txBody>
      </p:sp>
      <p:pic>
        <p:nvPicPr>
          <p:cNvPr id="4" name="Picture 2" descr="http://upload.wikimedia.org/wikipedia/commons/thumb/1/14/Lap4_Canada2005.jpg/320px-Lap4_Canada2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10753"/>
            <a:ext cx="3418693" cy="232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02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5892"/>
                </a:solidFill>
              </a:rPr>
              <a:t>In detail - Airlines</a:t>
            </a:r>
            <a:endParaRPr lang="en-GB" dirty="0">
              <a:solidFill>
                <a:srgbClr val="005892"/>
              </a:solidFill>
            </a:endParaRPr>
          </a:p>
        </p:txBody>
      </p:sp>
      <p:sp>
        <p:nvSpPr>
          <p:cNvPr id="3" name="Content Placeholder 2"/>
          <p:cNvSpPr>
            <a:spLocks noGrp="1"/>
          </p:cNvSpPr>
          <p:nvPr>
            <p:ph idx="1"/>
          </p:nvPr>
        </p:nvSpPr>
        <p:spPr>
          <a:xfrm>
            <a:off x="838200" y="1949866"/>
            <a:ext cx="4165080" cy="2860675"/>
          </a:xfrm>
        </p:spPr>
        <p:txBody>
          <a:bodyPr>
            <a:normAutofit/>
          </a:bodyPr>
          <a:lstStyle/>
          <a:p>
            <a:pPr marL="0" indent="0">
              <a:buClr>
                <a:srgbClr val="005892"/>
              </a:buClr>
              <a:buNone/>
            </a:pPr>
            <a:r>
              <a:rPr lang="en-GB" dirty="0" smtClean="0">
                <a:solidFill>
                  <a:srgbClr val="505759"/>
                </a:solidFill>
                <a:latin typeface="+mj-lt"/>
              </a:rPr>
              <a:t>OR </a:t>
            </a:r>
            <a:r>
              <a:rPr lang="en-GB" dirty="0">
                <a:solidFill>
                  <a:srgbClr val="505759"/>
                </a:solidFill>
                <a:latin typeface="+mj-lt"/>
              </a:rPr>
              <a:t>is the maths inside a</a:t>
            </a:r>
            <a:r>
              <a:rPr lang="en-GB" dirty="0" smtClean="0">
                <a:solidFill>
                  <a:srgbClr val="505759"/>
                </a:solidFill>
                <a:latin typeface="+mj-lt"/>
              </a:rPr>
              <a:t>irlines:</a:t>
            </a:r>
            <a:endParaRPr lang="en-GB" dirty="0">
              <a:solidFill>
                <a:srgbClr val="505759"/>
              </a:solidFill>
              <a:latin typeface="+mj-lt"/>
            </a:endParaRPr>
          </a:p>
          <a:p>
            <a:pPr lvl="1">
              <a:buClr>
                <a:srgbClr val="005892"/>
              </a:buClr>
            </a:pPr>
            <a:r>
              <a:rPr lang="en-GB" sz="2800" dirty="0">
                <a:solidFill>
                  <a:srgbClr val="505759"/>
                </a:solidFill>
                <a:latin typeface="+mj-lt"/>
              </a:rPr>
              <a:t>Size?</a:t>
            </a:r>
          </a:p>
          <a:p>
            <a:pPr lvl="1">
              <a:buClr>
                <a:srgbClr val="005892"/>
              </a:buClr>
            </a:pPr>
            <a:r>
              <a:rPr lang="en-GB" sz="2800" dirty="0">
                <a:solidFill>
                  <a:srgbClr val="505759"/>
                </a:solidFill>
                <a:latin typeface="+mj-lt"/>
              </a:rPr>
              <a:t>Price?</a:t>
            </a:r>
          </a:p>
          <a:p>
            <a:pPr lvl="1">
              <a:buClr>
                <a:srgbClr val="005892"/>
              </a:buClr>
            </a:pPr>
            <a:r>
              <a:rPr lang="en-GB" sz="2800" dirty="0">
                <a:solidFill>
                  <a:srgbClr val="505759"/>
                </a:solidFill>
                <a:latin typeface="+mj-lt"/>
              </a:rPr>
              <a:t>Cost of operation?</a:t>
            </a:r>
          </a:p>
          <a:p>
            <a:pPr marL="800100" lvl="1" indent="-342900" algn="ctr">
              <a:buClr>
                <a:schemeClr val="accent1"/>
              </a:buClr>
              <a:buFont typeface="Calibri" panose="020F0502020204030204" pitchFamily="34" charset="0"/>
              <a:buChar char="√"/>
            </a:pPr>
            <a:endParaRPr lang="en-GB" sz="2000" dirty="0"/>
          </a:p>
          <a:p>
            <a:pPr marL="0" indent="0" algn="ctr">
              <a:buNone/>
            </a:pPr>
            <a:endParaRPr lang="en-GB" dirty="0"/>
          </a:p>
        </p:txBody>
      </p:sp>
      <p:pic>
        <p:nvPicPr>
          <p:cNvPr id="6" name="Picture 2" descr="http://upload.wikimedia.org/wikipedia/commons/b/b0/British_Airways_Airbus_A380-841_F-WWSK_PAS_2013_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1" y="2097769"/>
            <a:ext cx="4959869" cy="27889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77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solidFill>
                  <a:srgbClr val="005892"/>
                </a:solidFill>
                <a:latin typeface="Roboto Medium" panose="02000000000000000000" pitchFamily="2" charset="0"/>
                <a:ea typeface="Roboto Medium" panose="02000000000000000000" pitchFamily="2" charset="0"/>
              </a:rPr>
              <a:t>Introduction</a:t>
            </a:r>
            <a:endParaRPr lang="en-GB" dirty="0">
              <a:solidFill>
                <a:srgbClr val="005892"/>
              </a:solidFill>
              <a:latin typeface="Roboto Medium" panose="02000000000000000000" pitchFamily="2" charset="0"/>
              <a:ea typeface="Roboto Medium" panose="02000000000000000000" pitchFamily="2" charset="0"/>
            </a:endParaRPr>
          </a:p>
        </p:txBody>
      </p:sp>
      <p:sp>
        <p:nvSpPr>
          <p:cNvPr id="5" name="Content Placeholder 4"/>
          <p:cNvSpPr>
            <a:spLocks noGrp="1"/>
          </p:cNvSpPr>
          <p:nvPr>
            <p:ph idx="1"/>
          </p:nvPr>
        </p:nvSpPr>
        <p:spPr/>
        <p:txBody>
          <a:bodyPr>
            <a:normAutofit/>
          </a:bodyPr>
          <a:lstStyle/>
          <a:p>
            <a:pPr marL="0" indent="0">
              <a:buClr>
                <a:srgbClr val="005892"/>
              </a:buClr>
              <a:buNone/>
            </a:pPr>
            <a:r>
              <a:rPr lang="en-GB" dirty="0">
                <a:solidFill>
                  <a:srgbClr val="505759"/>
                </a:solidFill>
                <a:latin typeface="Roboto Medium" panose="02000000000000000000" pitchFamily="2" charset="0"/>
                <a:ea typeface="Roboto Medium" panose="02000000000000000000" pitchFamily="2" charset="0"/>
              </a:rPr>
              <a:t>In this </a:t>
            </a:r>
            <a:r>
              <a:rPr lang="en-GB" dirty="0" smtClean="0">
                <a:solidFill>
                  <a:srgbClr val="505759"/>
                </a:solidFill>
                <a:latin typeface="Roboto Medium" panose="02000000000000000000" pitchFamily="2" charset="0"/>
                <a:ea typeface="Roboto Medium" panose="02000000000000000000" pitchFamily="2" charset="0"/>
              </a:rPr>
              <a:t>session:</a:t>
            </a:r>
          </a:p>
          <a:p>
            <a:pPr>
              <a:buClr>
                <a:srgbClr val="005892"/>
              </a:buClr>
            </a:pPr>
            <a:r>
              <a:rPr lang="en-GB" dirty="0" smtClean="0">
                <a:solidFill>
                  <a:srgbClr val="505759"/>
                </a:solidFill>
                <a:latin typeface="Roboto Medium" panose="02000000000000000000" pitchFamily="2" charset="0"/>
                <a:ea typeface="Roboto Medium" panose="02000000000000000000" pitchFamily="2" charset="0"/>
              </a:rPr>
              <a:t>What </a:t>
            </a:r>
            <a:r>
              <a:rPr lang="en-GB" dirty="0">
                <a:solidFill>
                  <a:srgbClr val="505759"/>
                </a:solidFill>
                <a:latin typeface="Roboto Medium" panose="02000000000000000000" pitchFamily="2" charset="0"/>
                <a:ea typeface="Roboto Medium" panose="02000000000000000000" pitchFamily="2" charset="0"/>
              </a:rPr>
              <a:t>is Operational Research (</a:t>
            </a:r>
            <a:r>
              <a:rPr lang="en-GB" dirty="0" smtClean="0">
                <a:solidFill>
                  <a:srgbClr val="505759"/>
                </a:solidFill>
                <a:latin typeface="Roboto Medium" panose="02000000000000000000" pitchFamily="2" charset="0"/>
                <a:ea typeface="Roboto Medium" panose="02000000000000000000" pitchFamily="2" charset="0"/>
              </a:rPr>
              <a:t>OR)?</a:t>
            </a:r>
          </a:p>
          <a:p>
            <a:pPr>
              <a:buClr>
                <a:srgbClr val="005892"/>
              </a:buClr>
            </a:pPr>
            <a:r>
              <a:rPr lang="en-GB" dirty="0" smtClean="0">
                <a:solidFill>
                  <a:srgbClr val="505759"/>
                </a:solidFill>
                <a:latin typeface="Roboto Medium" panose="02000000000000000000" pitchFamily="2" charset="0"/>
                <a:ea typeface="Roboto Medium" panose="02000000000000000000" pitchFamily="2" charset="0"/>
              </a:rPr>
              <a:t>How </a:t>
            </a:r>
            <a:r>
              <a:rPr lang="en-GB" dirty="0">
                <a:solidFill>
                  <a:srgbClr val="505759"/>
                </a:solidFill>
                <a:latin typeface="Roboto Medium" panose="02000000000000000000" pitchFamily="2" charset="0"/>
                <a:ea typeface="Roboto Medium" panose="02000000000000000000" pitchFamily="2" charset="0"/>
              </a:rPr>
              <a:t>is it used solve real-life, everyday </a:t>
            </a:r>
            <a:r>
              <a:rPr lang="en-GB" dirty="0" smtClean="0">
                <a:solidFill>
                  <a:srgbClr val="505759"/>
                </a:solidFill>
                <a:latin typeface="Roboto Medium" panose="02000000000000000000" pitchFamily="2" charset="0"/>
                <a:ea typeface="Roboto Medium" panose="02000000000000000000" pitchFamily="2" charset="0"/>
              </a:rPr>
              <a:t>problems?</a:t>
            </a:r>
          </a:p>
          <a:p>
            <a:pPr>
              <a:buClr>
                <a:srgbClr val="005892"/>
              </a:buClr>
            </a:pPr>
            <a:r>
              <a:rPr lang="en-GB" dirty="0" smtClean="0">
                <a:solidFill>
                  <a:srgbClr val="505759"/>
                </a:solidFill>
                <a:latin typeface="Roboto Medium" panose="02000000000000000000" pitchFamily="2" charset="0"/>
                <a:ea typeface="Roboto Medium" panose="02000000000000000000" pitchFamily="2" charset="0"/>
              </a:rPr>
              <a:t>It’s </a:t>
            </a:r>
            <a:r>
              <a:rPr lang="en-GB" dirty="0">
                <a:solidFill>
                  <a:srgbClr val="505759"/>
                </a:solidFill>
                <a:latin typeface="Roboto Medium" panose="02000000000000000000" pitchFamily="2" charset="0"/>
                <a:ea typeface="Roboto Medium" panose="02000000000000000000" pitchFamily="2" charset="0"/>
              </a:rPr>
              <a:t>interesting, varied and a fun career using mathematics!</a:t>
            </a:r>
          </a:p>
          <a:p>
            <a:endParaRPr lang="en-GB" sz="2000" dirty="0">
              <a:solidFill>
                <a:srgbClr val="505759"/>
              </a:solidFill>
              <a:latin typeface="Roboto Medium" panose="02000000000000000000" pitchFamily="2" charset="0"/>
              <a:ea typeface="Roboto Medium" panose="02000000000000000000" pitchFamily="2" charset="0"/>
            </a:endParaRPr>
          </a:p>
        </p:txBody>
      </p:sp>
      <p:sp>
        <p:nvSpPr>
          <p:cNvPr id="7" name="Content Placeholder 2"/>
          <p:cNvSpPr txBox="1">
            <a:spLocks/>
          </p:cNvSpPr>
          <p:nvPr/>
        </p:nvSpPr>
        <p:spPr>
          <a:xfrm>
            <a:off x="2905125" y="2473325"/>
            <a:ext cx="7886700" cy="4013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749332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5892"/>
                </a:solidFill>
              </a:rPr>
              <a:t>When is </a:t>
            </a:r>
            <a:r>
              <a:rPr lang="en-GB" dirty="0" smtClean="0">
                <a:solidFill>
                  <a:srgbClr val="005892"/>
                </a:solidFill>
              </a:rPr>
              <a:t>OR </a:t>
            </a:r>
            <a:r>
              <a:rPr lang="en-GB" dirty="0">
                <a:solidFill>
                  <a:srgbClr val="005892"/>
                </a:solidFill>
              </a:rPr>
              <a:t>U</a:t>
            </a:r>
            <a:r>
              <a:rPr lang="en-GB" dirty="0" smtClean="0">
                <a:solidFill>
                  <a:srgbClr val="005892"/>
                </a:solidFill>
              </a:rPr>
              <a:t>seful?</a:t>
            </a:r>
            <a:endParaRPr lang="en-GB" dirty="0">
              <a:solidFill>
                <a:srgbClr val="005892"/>
              </a:solidFill>
            </a:endParaRPr>
          </a:p>
        </p:txBody>
      </p:sp>
      <p:sp>
        <p:nvSpPr>
          <p:cNvPr id="3" name="Content Placeholder 2"/>
          <p:cNvSpPr>
            <a:spLocks noGrp="1"/>
          </p:cNvSpPr>
          <p:nvPr>
            <p:ph idx="1"/>
          </p:nvPr>
        </p:nvSpPr>
        <p:spPr/>
        <p:txBody>
          <a:bodyPr>
            <a:normAutofit/>
          </a:bodyPr>
          <a:lstStyle/>
          <a:p>
            <a:pPr marL="588600" indent="-457200">
              <a:lnSpc>
                <a:spcPct val="120000"/>
              </a:lnSpc>
              <a:spcBef>
                <a:spcPts val="0"/>
              </a:spcBef>
              <a:buClr>
                <a:srgbClr val="005892"/>
              </a:buClr>
            </a:pPr>
            <a:r>
              <a:rPr lang="en-GB" sz="2400" b="0" dirty="0">
                <a:solidFill>
                  <a:srgbClr val="505759"/>
                </a:solidFill>
                <a:latin typeface="+mj-lt"/>
              </a:rPr>
              <a:t>When a decision is </a:t>
            </a:r>
            <a:r>
              <a:rPr lang="en-GB" sz="2400" dirty="0">
                <a:solidFill>
                  <a:srgbClr val="005892"/>
                </a:solidFill>
                <a:latin typeface="+mj-lt"/>
              </a:rPr>
              <a:t>complex</a:t>
            </a:r>
            <a:r>
              <a:rPr lang="en-GB" sz="2400" b="0" dirty="0">
                <a:latin typeface="+mj-lt"/>
              </a:rPr>
              <a:t> </a:t>
            </a:r>
            <a:r>
              <a:rPr lang="en-GB" sz="2400" b="0" dirty="0">
                <a:solidFill>
                  <a:srgbClr val="505759"/>
                </a:solidFill>
                <a:latin typeface="+mj-lt"/>
              </a:rPr>
              <a:t>or </a:t>
            </a:r>
            <a:r>
              <a:rPr lang="en-GB" sz="2400" b="0" dirty="0" smtClean="0">
                <a:solidFill>
                  <a:srgbClr val="505759"/>
                </a:solidFill>
                <a:latin typeface="+mj-lt"/>
              </a:rPr>
              <a:t>it’s </a:t>
            </a:r>
            <a:r>
              <a:rPr lang="en-GB" sz="2400" dirty="0" smtClean="0">
                <a:solidFill>
                  <a:srgbClr val="005892"/>
                </a:solidFill>
                <a:latin typeface="+mj-lt"/>
              </a:rPr>
              <a:t>unclear</a:t>
            </a:r>
            <a:r>
              <a:rPr lang="en-GB" sz="2400" b="0" dirty="0" smtClean="0">
                <a:latin typeface="+mj-lt"/>
              </a:rPr>
              <a:t> </a:t>
            </a:r>
            <a:r>
              <a:rPr lang="en-GB" sz="2400" b="0" dirty="0" smtClean="0">
                <a:solidFill>
                  <a:srgbClr val="505759"/>
                </a:solidFill>
                <a:latin typeface="+mj-lt"/>
              </a:rPr>
              <a:t>what </a:t>
            </a:r>
            <a:r>
              <a:rPr lang="en-GB" sz="2400" b="0" dirty="0">
                <a:solidFill>
                  <a:srgbClr val="505759"/>
                </a:solidFill>
                <a:latin typeface="+mj-lt"/>
              </a:rPr>
              <a:t>the main problem is</a:t>
            </a:r>
          </a:p>
          <a:p>
            <a:pPr marL="588600" indent="-457200">
              <a:lnSpc>
                <a:spcPct val="120000"/>
              </a:lnSpc>
              <a:spcBef>
                <a:spcPts val="0"/>
              </a:spcBef>
              <a:buClr>
                <a:srgbClr val="005892"/>
              </a:buClr>
            </a:pPr>
            <a:r>
              <a:rPr lang="en-GB" sz="2400" b="0" dirty="0">
                <a:solidFill>
                  <a:srgbClr val="505759"/>
                </a:solidFill>
                <a:latin typeface="+mj-lt"/>
              </a:rPr>
              <a:t>When it’s </a:t>
            </a:r>
            <a:r>
              <a:rPr lang="en-GB" sz="2400" dirty="0">
                <a:solidFill>
                  <a:srgbClr val="005892"/>
                </a:solidFill>
                <a:latin typeface="+mj-lt"/>
              </a:rPr>
              <a:t>uncertain</a:t>
            </a:r>
            <a:r>
              <a:rPr lang="en-GB" sz="2400" b="0" dirty="0">
                <a:latin typeface="+mj-lt"/>
              </a:rPr>
              <a:t> </a:t>
            </a:r>
            <a:r>
              <a:rPr lang="en-GB" sz="2400" b="0" dirty="0">
                <a:solidFill>
                  <a:srgbClr val="505759"/>
                </a:solidFill>
                <a:latin typeface="+mj-lt"/>
              </a:rPr>
              <a:t>what the outcome of different actions will be</a:t>
            </a:r>
          </a:p>
          <a:p>
            <a:pPr marL="588600" indent="-457200">
              <a:lnSpc>
                <a:spcPct val="120000"/>
              </a:lnSpc>
              <a:spcBef>
                <a:spcPts val="0"/>
              </a:spcBef>
              <a:buClr>
                <a:srgbClr val="005892"/>
              </a:buClr>
            </a:pPr>
            <a:r>
              <a:rPr lang="en-GB" sz="2400" b="0" dirty="0">
                <a:solidFill>
                  <a:srgbClr val="505759"/>
                </a:solidFill>
                <a:latin typeface="+mj-lt"/>
              </a:rPr>
              <a:t>When you </a:t>
            </a:r>
            <a:r>
              <a:rPr lang="en-GB" sz="2400" dirty="0">
                <a:solidFill>
                  <a:srgbClr val="005892"/>
                </a:solidFill>
                <a:latin typeface="+mj-lt"/>
              </a:rPr>
              <a:t>don’t know </a:t>
            </a:r>
            <a:r>
              <a:rPr lang="en-GB" sz="2400" b="0" dirty="0">
                <a:solidFill>
                  <a:srgbClr val="505759"/>
                </a:solidFill>
                <a:latin typeface="+mj-lt"/>
              </a:rPr>
              <a:t>how</a:t>
            </a:r>
            <a:r>
              <a:rPr lang="en-GB" sz="2400" dirty="0">
                <a:solidFill>
                  <a:srgbClr val="505759"/>
                </a:solidFill>
                <a:latin typeface="+mj-lt"/>
              </a:rPr>
              <a:t> </a:t>
            </a:r>
            <a:r>
              <a:rPr lang="en-GB" sz="2400" b="0" dirty="0">
                <a:solidFill>
                  <a:srgbClr val="505759"/>
                </a:solidFill>
                <a:latin typeface="+mj-lt"/>
              </a:rPr>
              <a:t>well things are working or </a:t>
            </a:r>
            <a:r>
              <a:rPr lang="en-GB" sz="2400" dirty="0">
                <a:solidFill>
                  <a:srgbClr val="005892"/>
                </a:solidFill>
                <a:latin typeface="+mj-lt"/>
              </a:rPr>
              <a:t>think they could work better</a:t>
            </a:r>
          </a:p>
          <a:p>
            <a:pPr marL="588600" indent="-457200">
              <a:lnSpc>
                <a:spcPct val="120000"/>
              </a:lnSpc>
              <a:spcBef>
                <a:spcPts val="0"/>
              </a:spcBef>
              <a:buClr>
                <a:srgbClr val="005892"/>
              </a:buClr>
            </a:pPr>
            <a:r>
              <a:rPr lang="en-GB" sz="2400" b="0" dirty="0">
                <a:solidFill>
                  <a:srgbClr val="505759"/>
                </a:solidFill>
                <a:latin typeface="+mj-lt"/>
              </a:rPr>
              <a:t>When you are worried about </a:t>
            </a:r>
            <a:r>
              <a:rPr lang="en-GB" sz="2400" dirty="0">
                <a:solidFill>
                  <a:srgbClr val="005892"/>
                </a:solidFill>
                <a:latin typeface="+mj-lt"/>
              </a:rPr>
              <a:t>risks</a:t>
            </a:r>
          </a:p>
          <a:p>
            <a:pPr marL="588600" indent="-457200">
              <a:lnSpc>
                <a:spcPct val="120000"/>
              </a:lnSpc>
              <a:spcBef>
                <a:spcPts val="0"/>
              </a:spcBef>
              <a:buClr>
                <a:srgbClr val="005892"/>
              </a:buClr>
            </a:pPr>
            <a:r>
              <a:rPr lang="en-GB" sz="2400" b="0" dirty="0">
                <a:solidFill>
                  <a:srgbClr val="505759"/>
                </a:solidFill>
                <a:latin typeface="+mj-lt"/>
              </a:rPr>
              <a:t>When you need to take account of the views of </a:t>
            </a:r>
            <a:r>
              <a:rPr lang="en-GB" sz="2400" dirty="0">
                <a:solidFill>
                  <a:srgbClr val="005892"/>
                </a:solidFill>
                <a:latin typeface="+mj-lt"/>
              </a:rPr>
              <a:t>different stakeholder </a:t>
            </a:r>
            <a:r>
              <a:rPr lang="en-GB" sz="2400" dirty="0" smtClean="0">
                <a:solidFill>
                  <a:srgbClr val="005892"/>
                </a:solidFill>
                <a:latin typeface="+mj-lt"/>
              </a:rPr>
              <a:t>groups</a:t>
            </a:r>
            <a:endParaRPr lang="en-GB" sz="2400" dirty="0"/>
          </a:p>
        </p:txBody>
      </p:sp>
    </p:spTree>
    <p:extLst>
      <p:ext uri="{BB962C8B-B14F-4D97-AF65-F5344CB8AC3E}">
        <p14:creationId xmlns:p14="http://schemas.microsoft.com/office/powerpoint/2010/main" val="1897335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5892"/>
                </a:solidFill>
              </a:rPr>
              <a:t>When is OR </a:t>
            </a:r>
            <a:r>
              <a:rPr lang="en-GB" dirty="0">
                <a:solidFill>
                  <a:srgbClr val="005892"/>
                </a:solidFill>
              </a:rPr>
              <a:t>U</a:t>
            </a:r>
            <a:r>
              <a:rPr lang="en-GB" dirty="0" smtClean="0">
                <a:solidFill>
                  <a:srgbClr val="005892"/>
                </a:solidFill>
              </a:rPr>
              <a:t>sed?</a:t>
            </a:r>
            <a:endParaRPr lang="en-GB" dirty="0">
              <a:solidFill>
                <a:srgbClr val="005892"/>
              </a:solidFill>
            </a:endParaRPr>
          </a:p>
        </p:txBody>
      </p:sp>
      <p:sp>
        <p:nvSpPr>
          <p:cNvPr id="3" name="Content Placeholder 2"/>
          <p:cNvSpPr>
            <a:spLocks noGrp="1"/>
          </p:cNvSpPr>
          <p:nvPr>
            <p:ph idx="1"/>
          </p:nvPr>
        </p:nvSpPr>
        <p:spPr/>
        <p:txBody>
          <a:bodyPr>
            <a:normAutofit/>
          </a:bodyPr>
          <a:lstStyle/>
          <a:p>
            <a:pPr>
              <a:buClr>
                <a:srgbClr val="005892"/>
              </a:buClr>
            </a:pPr>
            <a:r>
              <a:rPr lang="en-GB" sz="2000" dirty="0">
                <a:solidFill>
                  <a:srgbClr val="005892"/>
                </a:solidFill>
                <a:latin typeface="+mj-lt"/>
              </a:rPr>
              <a:t>Optimisation</a:t>
            </a:r>
            <a:r>
              <a:rPr lang="en-GB" sz="2000" dirty="0">
                <a:solidFill>
                  <a:srgbClr val="505759"/>
                </a:solidFill>
                <a:latin typeface="+mj-lt"/>
              </a:rPr>
              <a:t> is a way to solve problems in which one seeks to achieve the best outcome.</a:t>
            </a:r>
          </a:p>
          <a:p>
            <a:pPr>
              <a:buClr>
                <a:srgbClr val="005892"/>
              </a:buClr>
            </a:pPr>
            <a:r>
              <a:rPr lang="en-GB" sz="2000" dirty="0">
                <a:solidFill>
                  <a:srgbClr val="005892"/>
                </a:solidFill>
                <a:latin typeface="+mj-lt"/>
              </a:rPr>
              <a:t>Simulation</a:t>
            </a:r>
            <a:r>
              <a:rPr lang="en-GB" sz="2000" dirty="0">
                <a:solidFill>
                  <a:srgbClr val="505759"/>
                </a:solidFill>
                <a:latin typeface="+mj-lt"/>
              </a:rPr>
              <a:t> allows you to try out different approaches by simulating events numerous times and answer the “What if…?” question. </a:t>
            </a:r>
          </a:p>
          <a:p>
            <a:pPr>
              <a:buClr>
                <a:srgbClr val="005892"/>
              </a:buClr>
            </a:pPr>
            <a:r>
              <a:rPr lang="en-GB" sz="2000" dirty="0">
                <a:solidFill>
                  <a:srgbClr val="005892"/>
                </a:solidFill>
                <a:latin typeface="+mj-lt"/>
              </a:rPr>
              <a:t>Queuing theory </a:t>
            </a:r>
            <a:r>
              <a:rPr lang="en-GB" sz="2000" dirty="0">
                <a:solidFill>
                  <a:srgbClr val="505759"/>
                </a:solidFill>
                <a:latin typeface="+mj-lt"/>
              </a:rPr>
              <a:t>is used to approximate a real queuing situation or system, so the queuing behaviour can be analysed mathematically</a:t>
            </a:r>
            <a:r>
              <a:rPr lang="en-GB" sz="2000" dirty="0" smtClean="0">
                <a:solidFill>
                  <a:srgbClr val="505759"/>
                </a:solidFill>
                <a:latin typeface="+mj-lt"/>
              </a:rPr>
              <a:t>.</a:t>
            </a:r>
            <a:endParaRPr lang="en-GB" sz="2000" dirty="0">
              <a:solidFill>
                <a:srgbClr val="505759"/>
              </a:solidFill>
              <a:latin typeface="+mj-lt"/>
            </a:endParaRPr>
          </a:p>
          <a:p>
            <a:pPr>
              <a:buClr>
                <a:srgbClr val="005892"/>
              </a:buClr>
            </a:pPr>
            <a:r>
              <a:rPr lang="en-GB" sz="2000" dirty="0">
                <a:solidFill>
                  <a:srgbClr val="505759"/>
                </a:solidFill>
                <a:latin typeface="+mj-lt"/>
              </a:rPr>
              <a:t>Other techniques include:</a:t>
            </a:r>
          </a:p>
          <a:p>
            <a:pPr>
              <a:buClr>
                <a:schemeClr val="bg2">
                  <a:lumMod val="25000"/>
                </a:schemeClr>
              </a:buClr>
              <a:buFont typeface="Wingdings" panose="05000000000000000000" pitchFamily="2" charset="2"/>
              <a:buChar char="Ø"/>
            </a:pPr>
            <a:endParaRPr lang="en-GB" sz="2000" dirty="0"/>
          </a:p>
          <a:p>
            <a:pPr>
              <a:buClr>
                <a:schemeClr val="bg2">
                  <a:lumMod val="25000"/>
                </a:schemeClr>
              </a:buClr>
              <a:buFont typeface="Wingdings" panose="05000000000000000000" pitchFamily="2" charset="2"/>
              <a:buChar char="Ø"/>
            </a:pPr>
            <a:endParaRPr lang="en-GB" sz="2000" dirty="0"/>
          </a:p>
          <a:p>
            <a:pPr>
              <a:buClr>
                <a:schemeClr val="bg2">
                  <a:lumMod val="25000"/>
                </a:schemeClr>
              </a:buClr>
              <a:buFont typeface="Wingdings" panose="05000000000000000000" pitchFamily="2" charset="2"/>
              <a:buChar char="Ø"/>
            </a:pPr>
            <a:endParaRPr lang="en-GB" sz="2000" dirty="0"/>
          </a:p>
          <a:p>
            <a:pPr>
              <a:buFont typeface="Wingdings" panose="05000000000000000000" pitchFamily="2" charset="2"/>
              <a:buChar char="Ø"/>
            </a:pPr>
            <a:endParaRPr lang="en-GB" sz="2000" dirty="0"/>
          </a:p>
        </p:txBody>
      </p:sp>
      <p:sp>
        <p:nvSpPr>
          <p:cNvPr id="4" name="TextBox 3"/>
          <p:cNvSpPr txBox="1"/>
          <p:nvPr/>
        </p:nvSpPr>
        <p:spPr>
          <a:xfrm>
            <a:off x="1076325" y="4941381"/>
            <a:ext cx="1390124" cy="369332"/>
          </a:xfrm>
          <a:prstGeom prst="rect">
            <a:avLst/>
          </a:prstGeom>
          <a:noFill/>
        </p:spPr>
        <p:txBody>
          <a:bodyPr wrap="none" rtlCol="0">
            <a:spAutoFit/>
          </a:bodyPr>
          <a:lstStyle/>
          <a:p>
            <a:r>
              <a:rPr lang="en-GB" dirty="0">
                <a:solidFill>
                  <a:srgbClr val="005892"/>
                </a:solidFill>
              </a:rPr>
              <a:t>Forecasting</a:t>
            </a:r>
          </a:p>
        </p:txBody>
      </p:sp>
      <p:sp>
        <p:nvSpPr>
          <p:cNvPr id="5" name="TextBox 4"/>
          <p:cNvSpPr txBox="1"/>
          <p:nvPr/>
        </p:nvSpPr>
        <p:spPr>
          <a:xfrm>
            <a:off x="9459031" y="4326255"/>
            <a:ext cx="1210588" cy="369332"/>
          </a:xfrm>
          <a:prstGeom prst="rect">
            <a:avLst/>
          </a:prstGeom>
          <a:noFill/>
        </p:spPr>
        <p:txBody>
          <a:bodyPr wrap="none" rtlCol="0">
            <a:spAutoFit/>
          </a:bodyPr>
          <a:lstStyle/>
          <a:p>
            <a:r>
              <a:rPr lang="en-GB" dirty="0">
                <a:solidFill>
                  <a:srgbClr val="005892"/>
                </a:solidFill>
              </a:rPr>
              <a:t>Heuristics</a:t>
            </a:r>
          </a:p>
        </p:txBody>
      </p:sp>
      <p:sp>
        <p:nvSpPr>
          <p:cNvPr id="6" name="TextBox 5"/>
          <p:cNvSpPr txBox="1"/>
          <p:nvPr/>
        </p:nvSpPr>
        <p:spPr>
          <a:xfrm>
            <a:off x="7054026" y="4941381"/>
            <a:ext cx="1407758" cy="369332"/>
          </a:xfrm>
          <a:prstGeom prst="rect">
            <a:avLst/>
          </a:prstGeom>
          <a:noFill/>
        </p:spPr>
        <p:txBody>
          <a:bodyPr wrap="none" rtlCol="0">
            <a:spAutoFit/>
          </a:bodyPr>
          <a:lstStyle/>
          <a:p>
            <a:r>
              <a:rPr lang="en-GB" dirty="0">
                <a:solidFill>
                  <a:srgbClr val="005892"/>
                </a:solidFill>
              </a:rPr>
              <a:t>Data Mining</a:t>
            </a:r>
          </a:p>
        </p:txBody>
      </p:sp>
      <p:sp>
        <p:nvSpPr>
          <p:cNvPr id="7" name="TextBox 6"/>
          <p:cNvSpPr txBox="1"/>
          <p:nvPr/>
        </p:nvSpPr>
        <p:spPr>
          <a:xfrm>
            <a:off x="4752975" y="4326255"/>
            <a:ext cx="2933816" cy="369332"/>
          </a:xfrm>
          <a:prstGeom prst="rect">
            <a:avLst/>
          </a:prstGeom>
          <a:noFill/>
        </p:spPr>
        <p:txBody>
          <a:bodyPr wrap="none" rtlCol="0">
            <a:spAutoFit/>
          </a:bodyPr>
          <a:lstStyle/>
          <a:p>
            <a:r>
              <a:rPr lang="en-GB" dirty="0" smtClean="0">
                <a:solidFill>
                  <a:srgbClr val="005892"/>
                </a:solidFill>
              </a:rPr>
              <a:t>Soft </a:t>
            </a:r>
            <a:r>
              <a:rPr lang="en-GB" dirty="0">
                <a:solidFill>
                  <a:srgbClr val="005892"/>
                </a:solidFill>
              </a:rPr>
              <a:t>Systems Methodology</a:t>
            </a:r>
          </a:p>
        </p:txBody>
      </p:sp>
      <p:sp>
        <p:nvSpPr>
          <p:cNvPr id="8" name="TextBox 7"/>
          <p:cNvSpPr txBox="1"/>
          <p:nvPr/>
        </p:nvSpPr>
        <p:spPr>
          <a:xfrm>
            <a:off x="3312122" y="4941381"/>
            <a:ext cx="2444900" cy="369332"/>
          </a:xfrm>
          <a:prstGeom prst="rect">
            <a:avLst/>
          </a:prstGeom>
          <a:noFill/>
        </p:spPr>
        <p:txBody>
          <a:bodyPr wrap="none" rtlCol="0">
            <a:spAutoFit/>
          </a:bodyPr>
          <a:lstStyle/>
          <a:p>
            <a:r>
              <a:rPr lang="en-GB" dirty="0">
                <a:solidFill>
                  <a:srgbClr val="005892"/>
                </a:solidFill>
              </a:rPr>
              <a:t>Multi-Criteria Methods</a:t>
            </a:r>
          </a:p>
        </p:txBody>
      </p:sp>
      <p:sp>
        <p:nvSpPr>
          <p:cNvPr id="9" name="TextBox 8"/>
          <p:cNvSpPr txBox="1"/>
          <p:nvPr/>
        </p:nvSpPr>
        <p:spPr>
          <a:xfrm>
            <a:off x="9053472" y="4941381"/>
            <a:ext cx="2021707" cy="369332"/>
          </a:xfrm>
          <a:prstGeom prst="rect">
            <a:avLst/>
          </a:prstGeom>
          <a:noFill/>
        </p:spPr>
        <p:txBody>
          <a:bodyPr wrap="none" rtlCol="0">
            <a:spAutoFit/>
          </a:bodyPr>
          <a:lstStyle/>
          <a:p>
            <a:r>
              <a:rPr lang="en-GB" dirty="0">
                <a:solidFill>
                  <a:srgbClr val="005892"/>
                </a:solidFill>
              </a:rPr>
              <a:t>System Dynamics</a:t>
            </a:r>
          </a:p>
        </p:txBody>
      </p:sp>
    </p:spTree>
    <p:extLst>
      <p:ext uri="{BB962C8B-B14F-4D97-AF65-F5344CB8AC3E}">
        <p14:creationId xmlns:p14="http://schemas.microsoft.com/office/powerpoint/2010/main" val="237061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5892"/>
                </a:solidFill>
              </a:rPr>
              <a:t>Where c</a:t>
            </a:r>
            <a:r>
              <a:rPr lang="en-GB" dirty="0" smtClean="0">
                <a:solidFill>
                  <a:srgbClr val="005892"/>
                </a:solidFill>
              </a:rPr>
              <a:t>an OR </a:t>
            </a:r>
            <a:r>
              <a:rPr lang="en-GB" dirty="0">
                <a:solidFill>
                  <a:srgbClr val="005892"/>
                </a:solidFill>
              </a:rPr>
              <a:t>t</a:t>
            </a:r>
            <a:r>
              <a:rPr lang="en-GB" dirty="0" smtClean="0">
                <a:solidFill>
                  <a:srgbClr val="005892"/>
                </a:solidFill>
              </a:rPr>
              <a:t>ake </a:t>
            </a:r>
            <a:r>
              <a:rPr lang="en-GB" dirty="0">
                <a:solidFill>
                  <a:srgbClr val="005892"/>
                </a:solidFill>
              </a:rPr>
              <a:t>Y</a:t>
            </a:r>
            <a:r>
              <a:rPr lang="en-GB" dirty="0" smtClean="0">
                <a:solidFill>
                  <a:srgbClr val="005892"/>
                </a:solidFill>
              </a:rPr>
              <a:t>ou?</a:t>
            </a:r>
            <a:endParaRPr lang="en-GB" dirty="0">
              <a:solidFill>
                <a:srgbClr val="005892"/>
              </a:solidFill>
            </a:endParaRPr>
          </a:p>
        </p:txBody>
      </p:sp>
      <p:sp>
        <p:nvSpPr>
          <p:cNvPr id="3" name="Content Placeholder 2"/>
          <p:cNvSpPr>
            <a:spLocks noGrp="1"/>
          </p:cNvSpPr>
          <p:nvPr>
            <p:ph idx="1"/>
          </p:nvPr>
        </p:nvSpPr>
        <p:spPr/>
        <p:txBody>
          <a:bodyPr>
            <a:noAutofit/>
          </a:bodyPr>
          <a:lstStyle/>
          <a:p>
            <a:pPr marL="131400" indent="0">
              <a:lnSpc>
                <a:spcPct val="100000"/>
              </a:lnSpc>
              <a:spcBef>
                <a:spcPts val="0"/>
              </a:spcBef>
              <a:buClr>
                <a:schemeClr val="bg2">
                  <a:lumMod val="25000"/>
                </a:schemeClr>
              </a:buClr>
              <a:buNone/>
            </a:pPr>
            <a:r>
              <a:rPr lang="en-GB" sz="2000" dirty="0" smtClean="0">
                <a:solidFill>
                  <a:srgbClr val="505759"/>
                </a:solidFill>
                <a:latin typeface="+mj-lt"/>
              </a:rPr>
              <a:t>OR </a:t>
            </a:r>
            <a:r>
              <a:rPr lang="en-GB" sz="2000" dirty="0">
                <a:solidFill>
                  <a:srgbClr val="505759"/>
                </a:solidFill>
                <a:latin typeface="+mj-lt"/>
              </a:rPr>
              <a:t>is an evolving discipline because the world is ever-changing. </a:t>
            </a:r>
            <a:r>
              <a:rPr lang="en-GB" sz="2000" dirty="0" smtClean="0">
                <a:solidFill>
                  <a:srgbClr val="505759"/>
                </a:solidFill>
                <a:latin typeface="+mj-lt"/>
              </a:rPr>
              <a:t>OR </a:t>
            </a:r>
            <a:r>
              <a:rPr lang="en-GB" sz="2000" dirty="0">
                <a:solidFill>
                  <a:srgbClr val="505759"/>
                </a:solidFill>
                <a:latin typeface="+mj-lt"/>
              </a:rPr>
              <a:t>departments are firmly embedded within large businesses across most industries:</a:t>
            </a:r>
          </a:p>
          <a:p>
            <a:pPr marL="131400" indent="0">
              <a:lnSpc>
                <a:spcPct val="100000"/>
              </a:lnSpc>
              <a:spcBef>
                <a:spcPts val="0"/>
              </a:spcBef>
              <a:buClr>
                <a:schemeClr val="bg2">
                  <a:lumMod val="25000"/>
                </a:schemeClr>
              </a:buClr>
              <a:buNone/>
            </a:pPr>
            <a:endParaRPr lang="en-GB" sz="2000" dirty="0">
              <a:solidFill>
                <a:srgbClr val="505759"/>
              </a:solidFill>
              <a:latin typeface="+mj-lt"/>
            </a:endParaRPr>
          </a:p>
          <a:p>
            <a:pPr marL="931500" lvl="1" indent="-342900">
              <a:lnSpc>
                <a:spcPct val="120000"/>
              </a:lnSpc>
              <a:spcBef>
                <a:spcPts val="0"/>
              </a:spcBef>
              <a:buClr>
                <a:srgbClr val="005892"/>
              </a:buClr>
            </a:pPr>
            <a:r>
              <a:rPr lang="en-GB" sz="2000" dirty="0">
                <a:solidFill>
                  <a:srgbClr val="505759"/>
                </a:solidFill>
                <a:latin typeface="+mj-lt"/>
              </a:rPr>
              <a:t>Manufacturing</a:t>
            </a:r>
          </a:p>
          <a:p>
            <a:pPr marL="931500" lvl="1" indent="-342900">
              <a:lnSpc>
                <a:spcPct val="120000"/>
              </a:lnSpc>
              <a:spcBef>
                <a:spcPts val="0"/>
              </a:spcBef>
              <a:buClr>
                <a:srgbClr val="005892"/>
              </a:buClr>
            </a:pPr>
            <a:r>
              <a:rPr lang="en-GB" sz="2000" dirty="0">
                <a:solidFill>
                  <a:srgbClr val="505759"/>
                </a:solidFill>
                <a:latin typeface="+mj-lt"/>
              </a:rPr>
              <a:t>Transport</a:t>
            </a:r>
          </a:p>
          <a:p>
            <a:pPr marL="931500" lvl="1" indent="-342900">
              <a:lnSpc>
                <a:spcPct val="120000"/>
              </a:lnSpc>
              <a:spcBef>
                <a:spcPts val="0"/>
              </a:spcBef>
              <a:buClr>
                <a:srgbClr val="005892"/>
              </a:buClr>
            </a:pPr>
            <a:r>
              <a:rPr lang="en-GB" sz="2000" dirty="0">
                <a:solidFill>
                  <a:srgbClr val="505759"/>
                </a:solidFill>
                <a:latin typeface="+mj-lt"/>
              </a:rPr>
              <a:t>Retailing</a:t>
            </a:r>
          </a:p>
          <a:p>
            <a:pPr marL="931500" lvl="1" indent="-342900">
              <a:lnSpc>
                <a:spcPct val="120000"/>
              </a:lnSpc>
              <a:spcBef>
                <a:spcPts val="0"/>
              </a:spcBef>
              <a:buClr>
                <a:srgbClr val="005892"/>
              </a:buClr>
            </a:pPr>
            <a:r>
              <a:rPr lang="en-GB" sz="2000" dirty="0">
                <a:solidFill>
                  <a:srgbClr val="505759"/>
                </a:solidFill>
                <a:latin typeface="+mj-lt"/>
              </a:rPr>
              <a:t>Marketing</a:t>
            </a:r>
          </a:p>
          <a:p>
            <a:pPr marL="931500" lvl="1" indent="-342900">
              <a:lnSpc>
                <a:spcPct val="120000"/>
              </a:lnSpc>
              <a:spcBef>
                <a:spcPts val="0"/>
              </a:spcBef>
              <a:buClr>
                <a:srgbClr val="005892"/>
              </a:buClr>
            </a:pPr>
            <a:r>
              <a:rPr lang="en-GB" sz="2000" dirty="0">
                <a:solidFill>
                  <a:srgbClr val="505759"/>
                </a:solidFill>
                <a:latin typeface="+mj-lt"/>
              </a:rPr>
              <a:t>Financial Sector</a:t>
            </a:r>
          </a:p>
          <a:p>
            <a:pPr marL="931500" lvl="1" indent="-342900">
              <a:lnSpc>
                <a:spcPct val="120000"/>
              </a:lnSpc>
              <a:spcBef>
                <a:spcPts val="0"/>
              </a:spcBef>
              <a:buClr>
                <a:srgbClr val="005892"/>
              </a:buClr>
            </a:pPr>
            <a:r>
              <a:rPr lang="en-GB" sz="2000" dirty="0">
                <a:solidFill>
                  <a:srgbClr val="505759"/>
                </a:solidFill>
                <a:latin typeface="+mj-lt"/>
              </a:rPr>
              <a:t>Service Sector</a:t>
            </a:r>
          </a:p>
          <a:p>
            <a:pPr marL="931500" lvl="1" indent="-342900">
              <a:lnSpc>
                <a:spcPct val="120000"/>
              </a:lnSpc>
              <a:spcBef>
                <a:spcPts val="0"/>
              </a:spcBef>
              <a:buClr>
                <a:srgbClr val="005892"/>
              </a:buClr>
            </a:pPr>
            <a:r>
              <a:rPr lang="en-GB" sz="2000" dirty="0">
                <a:solidFill>
                  <a:srgbClr val="505759"/>
                </a:solidFill>
                <a:latin typeface="+mj-lt"/>
              </a:rPr>
              <a:t>Local/Central Government</a:t>
            </a:r>
          </a:p>
          <a:p>
            <a:endParaRPr lang="en-GB" sz="2000" dirty="0">
              <a:latin typeface="+mj-lt"/>
            </a:endParaRPr>
          </a:p>
        </p:txBody>
      </p:sp>
    </p:spTree>
    <p:extLst>
      <p:ext uri="{BB962C8B-B14F-4D97-AF65-F5344CB8AC3E}">
        <p14:creationId xmlns:p14="http://schemas.microsoft.com/office/powerpoint/2010/main" val="3209888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5892"/>
                </a:solidFill>
              </a:rPr>
              <a:t>Where can OR take You?</a:t>
            </a:r>
            <a:endParaRPr lang="en-GB" dirty="0"/>
          </a:p>
        </p:txBody>
      </p:sp>
      <p:sp>
        <p:nvSpPr>
          <p:cNvPr id="3" name="Content Placeholder 2"/>
          <p:cNvSpPr>
            <a:spLocks noGrp="1"/>
          </p:cNvSpPr>
          <p:nvPr>
            <p:ph idx="1"/>
          </p:nvPr>
        </p:nvSpPr>
        <p:spPr>
          <a:xfrm>
            <a:off x="838200" y="1558925"/>
            <a:ext cx="10515600" cy="4351338"/>
          </a:xfrm>
        </p:spPr>
        <p:txBody>
          <a:bodyPr>
            <a:noAutofit/>
          </a:bodyPr>
          <a:lstStyle/>
          <a:p>
            <a:pPr marL="474300" indent="-342900">
              <a:lnSpc>
                <a:spcPct val="120000"/>
              </a:lnSpc>
              <a:spcBef>
                <a:spcPts val="0"/>
              </a:spcBef>
              <a:buClr>
                <a:srgbClr val="005892"/>
              </a:buClr>
            </a:pPr>
            <a:r>
              <a:rPr lang="en-GB" sz="2000" dirty="0" smtClean="0">
                <a:solidFill>
                  <a:srgbClr val="505759"/>
                </a:solidFill>
                <a:latin typeface="+mj-lt"/>
              </a:rPr>
              <a:t>OR </a:t>
            </a:r>
            <a:r>
              <a:rPr lang="en-GB" sz="2000" dirty="0">
                <a:solidFill>
                  <a:srgbClr val="505759"/>
                </a:solidFill>
                <a:latin typeface="+mj-lt"/>
              </a:rPr>
              <a:t>is a profession where initiative, creativity and enthusiasm are equally as important as technical ability. There is great scope for you to make your mark and your future is in your own hands</a:t>
            </a:r>
            <a:r>
              <a:rPr lang="en-GB" sz="2000" dirty="0" smtClean="0">
                <a:solidFill>
                  <a:srgbClr val="505759"/>
                </a:solidFill>
                <a:latin typeface="+mj-lt"/>
              </a:rPr>
              <a:t>!</a:t>
            </a:r>
            <a:endParaRPr lang="en-GB" sz="2000" dirty="0">
              <a:solidFill>
                <a:srgbClr val="505759"/>
              </a:solidFill>
              <a:latin typeface="+mj-lt"/>
            </a:endParaRPr>
          </a:p>
          <a:p>
            <a:pPr marL="474300" indent="-342900">
              <a:lnSpc>
                <a:spcPct val="120000"/>
              </a:lnSpc>
              <a:spcBef>
                <a:spcPts val="0"/>
              </a:spcBef>
              <a:buClr>
                <a:srgbClr val="005892"/>
              </a:buClr>
            </a:pPr>
            <a:r>
              <a:rPr lang="en-GB" sz="2000" dirty="0" smtClean="0">
                <a:solidFill>
                  <a:srgbClr val="505759"/>
                </a:solidFill>
                <a:latin typeface="+mj-lt"/>
              </a:rPr>
              <a:t>OR </a:t>
            </a:r>
            <a:r>
              <a:rPr lang="en-GB" sz="2000" dirty="0">
                <a:solidFill>
                  <a:srgbClr val="505759"/>
                </a:solidFill>
                <a:latin typeface="+mj-lt"/>
              </a:rPr>
              <a:t>teams are involved in projects which involve a wide range of business skills and have dealings with anyone from shop floor to boardroom</a:t>
            </a:r>
            <a:r>
              <a:rPr lang="en-GB" sz="2000" dirty="0" smtClean="0">
                <a:solidFill>
                  <a:srgbClr val="505759"/>
                </a:solidFill>
                <a:latin typeface="+mj-lt"/>
              </a:rPr>
              <a:t>.</a:t>
            </a:r>
            <a:endParaRPr lang="en-GB" sz="2000" dirty="0">
              <a:solidFill>
                <a:srgbClr val="505759"/>
              </a:solidFill>
              <a:latin typeface="+mj-lt"/>
            </a:endParaRPr>
          </a:p>
          <a:p>
            <a:pPr marL="474300" indent="-342900">
              <a:lnSpc>
                <a:spcPct val="120000"/>
              </a:lnSpc>
              <a:spcBef>
                <a:spcPts val="0"/>
              </a:spcBef>
              <a:buClr>
                <a:srgbClr val="005892"/>
              </a:buClr>
            </a:pPr>
            <a:r>
              <a:rPr lang="en-GB" sz="2000" dirty="0">
                <a:solidFill>
                  <a:srgbClr val="505759"/>
                </a:solidFill>
                <a:latin typeface="+mj-lt"/>
              </a:rPr>
              <a:t>As an </a:t>
            </a:r>
            <a:r>
              <a:rPr lang="en-GB" sz="2000" dirty="0" smtClean="0">
                <a:solidFill>
                  <a:srgbClr val="505759"/>
                </a:solidFill>
                <a:latin typeface="+mj-lt"/>
              </a:rPr>
              <a:t>OR </a:t>
            </a:r>
            <a:r>
              <a:rPr lang="en-GB" sz="2000" dirty="0">
                <a:solidFill>
                  <a:srgbClr val="505759"/>
                </a:solidFill>
                <a:latin typeface="+mj-lt"/>
              </a:rPr>
              <a:t>you will have the opportunity to undertake a variety of roles including:</a:t>
            </a:r>
          </a:p>
          <a:p>
            <a:pPr marL="931500" lvl="1" indent="-342900">
              <a:lnSpc>
                <a:spcPct val="120000"/>
              </a:lnSpc>
              <a:spcBef>
                <a:spcPts val="0"/>
              </a:spcBef>
              <a:buClr>
                <a:srgbClr val="005892"/>
              </a:buClr>
            </a:pPr>
            <a:r>
              <a:rPr lang="en-GB" sz="2000" dirty="0">
                <a:solidFill>
                  <a:srgbClr val="505759"/>
                </a:solidFill>
              </a:rPr>
              <a:t>Analytical/consultancy</a:t>
            </a:r>
          </a:p>
          <a:p>
            <a:pPr marL="931500" lvl="1" indent="-342900">
              <a:lnSpc>
                <a:spcPct val="120000"/>
              </a:lnSpc>
              <a:spcBef>
                <a:spcPts val="0"/>
              </a:spcBef>
              <a:buClr>
                <a:srgbClr val="005892"/>
              </a:buClr>
            </a:pPr>
            <a:r>
              <a:rPr lang="en-GB" sz="2000" dirty="0">
                <a:solidFill>
                  <a:srgbClr val="505759"/>
                </a:solidFill>
              </a:rPr>
              <a:t>Project management</a:t>
            </a:r>
          </a:p>
          <a:p>
            <a:pPr marL="931500" lvl="1" indent="-342900">
              <a:lnSpc>
                <a:spcPct val="120000"/>
              </a:lnSpc>
              <a:spcBef>
                <a:spcPts val="0"/>
              </a:spcBef>
              <a:buClr>
                <a:srgbClr val="005892"/>
              </a:buClr>
            </a:pPr>
            <a:r>
              <a:rPr lang="en-GB" sz="2000" dirty="0">
                <a:solidFill>
                  <a:srgbClr val="505759"/>
                </a:solidFill>
              </a:rPr>
              <a:t>General management</a:t>
            </a:r>
          </a:p>
          <a:p>
            <a:pPr marL="931500" lvl="1" indent="-342900">
              <a:lnSpc>
                <a:spcPct val="120000"/>
              </a:lnSpc>
              <a:spcBef>
                <a:spcPts val="0"/>
              </a:spcBef>
              <a:buClr>
                <a:srgbClr val="005892"/>
              </a:buClr>
            </a:pPr>
            <a:r>
              <a:rPr lang="en-GB" sz="2000" dirty="0">
                <a:solidFill>
                  <a:srgbClr val="505759"/>
                </a:solidFill>
              </a:rPr>
              <a:t>Lecturer/researcher</a:t>
            </a:r>
          </a:p>
          <a:p>
            <a:pPr>
              <a:buClr>
                <a:srgbClr val="005892"/>
              </a:buClr>
            </a:pPr>
            <a:endParaRPr lang="en-GB" sz="2000" dirty="0">
              <a:solidFill>
                <a:srgbClr val="505759"/>
              </a:solidFill>
              <a:latin typeface="+mj-lt"/>
            </a:endParaRPr>
          </a:p>
        </p:txBody>
      </p:sp>
    </p:spTree>
    <p:extLst>
      <p:ext uri="{BB962C8B-B14F-4D97-AF65-F5344CB8AC3E}">
        <p14:creationId xmlns:p14="http://schemas.microsoft.com/office/powerpoint/2010/main" val="1123327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5892"/>
                </a:solidFill>
              </a:rPr>
              <a:t>Interested</a:t>
            </a:r>
            <a:r>
              <a:rPr lang="en-GB" dirty="0" smtClean="0">
                <a:solidFill>
                  <a:srgbClr val="005892"/>
                </a:solidFill>
              </a:rPr>
              <a:t>?</a:t>
            </a:r>
            <a:endParaRPr lang="en-GB" dirty="0">
              <a:solidFill>
                <a:srgbClr val="005892"/>
              </a:solidFill>
            </a:endParaRPr>
          </a:p>
        </p:txBody>
      </p:sp>
      <p:sp>
        <p:nvSpPr>
          <p:cNvPr id="3" name="Content Placeholder 2"/>
          <p:cNvSpPr>
            <a:spLocks noGrp="1"/>
          </p:cNvSpPr>
          <p:nvPr>
            <p:ph idx="1"/>
          </p:nvPr>
        </p:nvSpPr>
        <p:spPr>
          <a:xfrm>
            <a:off x="838200" y="1690688"/>
            <a:ext cx="10515600" cy="4351338"/>
          </a:xfrm>
        </p:spPr>
        <p:txBody>
          <a:bodyPr>
            <a:normAutofit/>
          </a:bodyPr>
          <a:lstStyle/>
          <a:p>
            <a:pPr marL="131400" indent="0">
              <a:lnSpc>
                <a:spcPct val="120000"/>
              </a:lnSpc>
              <a:spcBef>
                <a:spcPts val="0"/>
              </a:spcBef>
              <a:buClr>
                <a:schemeClr val="bg2">
                  <a:lumMod val="25000"/>
                </a:schemeClr>
              </a:buClr>
              <a:buNone/>
            </a:pPr>
            <a:r>
              <a:rPr lang="en-GB" sz="2400" dirty="0">
                <a:solidFill>
                  <a:srgbClr val="505759"/>
                </a:solidFill>
                <a:latin typeface="+mj-lt"/>
              </a:rPr>
              <a:t>Next steps…</a:t>
            </a:r>
          </a:p>
          <a:p>
            <a:pPr marL="1045800" lvl="1" indent="-457200">
              <a:lnSpc>
                <a:spcPct val="120000"/>
              </a:lnSpc>
              <a:spcBef>
                <a:spcPts val="0"/>
              </a:spcBef>
              <a:buClr>
                <a:srgbClr val="005892"/>
              </a:buClr>
            </a:pPr>
            <a:r>
              <a:rPr lang="en-GB" dirty="0">
                <a:solidFill>
                  <a:srgbClr val="505759"/>
                </a:solidFill>
                <a:latin typeface="+mj-lt"/>
              </a:rPr>
              <a:t>Maths GCSE and A Level, Further Maths may be required</a:t>
            </a:r>
          </a:p>
          <a:p>
            <a:pPr marL="1045800" lvl="1" indent="-457200">
              <a:lnSpc>
                <a:spcPct val="120000"/>
              </a:lnSpc>
              <a:spcBef>
                <a:spcPts val="0"/>
              </a:spcBef>
              <a:buClr>
                <a:srgbClr val="005892"/>
              </a:buClr>
            </a:pPr>
            <a:r>
              <a:rPr lang="en-GB" dirty="0">
                <a:solidFill>
                  <a:srgbClr val="505759"/>
                </a:solidFill>
                <a:latin typeface="+mj-lt"/>
              </a:rPr>
              <a:t>Obtain a good classification in a numerate first degree</a:t>
            </a:r>
          </a:p>
          <a:p>
            <a:pPr marL="1045800" lvl="1" indent="-457200">
              <a:lnSpc>
                <a:spcPct val="120000"/>
              </a:lnSpc>
              <a:spcBef>
                <a:spcPts val="0"/>
              </a:spcBef>
              <a:buClr>
                <a:srgbClr val="005892"/>
              </a:buClr>
            </a:pPr>
            <a:r>
              <a:rPr lang="en-GB" dirty="0">
                <a:solidFill>
                  <a:srgbClr val="505759"/>
                </a:solidFill>
                <a:latin typeface="+mj-lt"/>
              </a:rPr>
              <a:t>Join The OR Society – Student Membership is free!</a:t>
            </a:r>
          </a:p>
          <a:p>
            <a:pPr marL="1045800" lvl="1" indent="-457200">
              <a:lnSpc>
                <a:spcPct val="120000"/>
              </a:lnSpc>
              <a:spcBef>
                <a:spcPts val="0"/>
              </a:spcBef>
              <a:buClr>
                <a:srgbClr val="005892"/>
              </a:buClr>
            </a:pPr>
            <a:r>
              <a:rPr lang="en-GB" dirty="0">
                <a:solidFill>
                  <a:srgbClr val="505759"/>
                </a:solidFill>
                <a:latin typeface="+mj-lt"/>
              </a:rPr>
              <a:t>A </a:t>
            </a:r>
            <a:r>
              <a:rPr lang="en-GB" dirty="0" smtClean="0">
                <a:solidFill>
                  <a:srgbClr val="505759"/>
                </a:solidFill>
                <a:latin typeface="+mj-lt"/>
              </a:rPr>
              <a:t>Masters </a:t>
            </a:r>
            <a:r>
              <a:rPr lang="en-GB" dirty="0">
                <a:solidFill>
                  <a:srgbClr val="505759"/>
                </a:solidFill>
                <a:latin typeface="+mj-lt"/>
              </a:rPr>
              <a:t>in </a:t>
            </a:r>
            <a:r>
              <a:rPr lang="en-GB" dirty="0" smtClean="0">
                <a:solidFill>
                  <a:srgbClr val="505759"/>
                </a:solidFill>
                <a:latin typeface="+mj-lt"/>
              </a:rPr>
              <a:t>OR </a:t>
            </a:r>
            <a:r>
              <a:rPr lang="en-GB" dirty="0">
                <a:solidFill>
                  <a:srgbClr val="505759"/>
                </a:solidFill>
                <a:latin typeface="+mj-lt"/>
              </a:rPr>
              <a:t>is often desirable, although not always essential</a:t>
            </a:r>
          </a:p>
          <a:p>
            <a:pPr marL="1045800" lvl="1" indent="-457200">
              <a:lnSpc>
                <a:spcPct val="120000"/>
              </a:lnSpc>
              <a:spcBef>
                <a:spcPts val="0"/>
              </a:spcBef>
              <a:buClr>
                <a:srgbClr val="005892"/>
              </a:buClr>
            </a:pPr>
            <a:r>
              <a:rPr lang="en-GB" dirty="0">
                <a:solidFill>
                  <a:srgbClr val="505759"/>
                </a:solidFill>
                <a:latin typeface="+mj-lt"/>
              </a:rPr>
              <a:t>Gain work experience while studying, e.g. via a summer placement or voluntary work during </a:t>
            </a:r>
            <a:r>
              <a:rPr lang="en-GB" dirty="0" smtClean="0">
                <a:solidFill>
                  <a:srgbClr val="505759"/>
                </a:solidFill>
                <a:latin typeface="+mj-lt"/>
              </a:rPr>
              <a:t>studies</a:t>
            </a:r>
            <a:endParaRPr lang="en-GB" dirty="0">
              <a:solidFill>
                <a:srgbClr val="505759"/>
              </a:solidFill>
              <a:latin typeface="+mj-lt"/>
            </a:endParaRPr>
          </a:p>
          <a:p>
            <a:pPr marL="931500" lvl="1" indent="-342900">
              <a:lnSpc>
                <a:spcPct val="120000"/>
              </a:lnSpc>
              <a:spcBef>
                <a:spcPts val="0"/>
              </a:spcBef>
              <a:buClr>
                <a:schemeClr val="accent1"/>
              </a:buClr>
              <a:buFont typeface="Calibri" panose="020F0502020204030204" pitchFamily="34" charset="0"/>
              <a:buChar char="√"/>
            </a:pPr>
            <a:endParaRPr lang="en-GB" dirty="0">
              <a:solidFill>
                <a:srgbClr val="505759"/>
              </a:solidFill>
              <a:latin typeface="+mj-lt"/>
            </a:endParaRPr>
          </a:p>
          <a:p>
            <a:endParaRPr lang="en-GB" sz="2400" dirty="0">
              <a:solidFill>
                <a:srgbClr val="505759"/>
              </a:solidFill>
              <a:latin typeface="+mj-lt"/>
            </a:endParaRPr>
          </a:p>
        </p:txBody>
      </p:sp>
    </p:spTree>
    <p:extLst>
      <p:ext uri="{BB962C8B-B14F-4D97-AF65-F5344CB8AC3E}">
        <p14:creationId xmlns:p14="http://schemas.microsoft.com/office/powerpoint/2010/main" val="1869481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5892"/>
                </a:solidFill>
              </a:rPr>
              <a:t>Get Involved</a:t>
            </a:r>
            <a:endParaRPr lang="en-GB" dirty="0">
              <a:solidFill>
                <a:srgbClr val="005892"/>
              </a:solidFill>
            </a:endParaRPr>
          </a:p>
        </p:txBody>
      </p:sp>
      <p:sp>
        <p:nvSpPr>
          <p:cNvPr id="3" name="Content Placeholder 2"/>
          <p:cNvSpPr>
            <a:spLocks noGrp="1"/>
          </p:cNvSpPr>
          <p:nvPr>
            <p:ph idx="1"/>
          </p:nvPr>
        </p:nvSpPr>
        <p:spPr>
          <a:xfrm>
            <a:off x="916131" y="1608282"/>
            <a:ext cx="8790709" cy="4013200"/>
          </a:xfrm>
        </p:spPr>
        <p:txBody>
          <a:bodyPr>
            <a:normAutofit/>
          </a:bodyPr>
          <a:lstStyle/>
          <a:p>
            <a:pPr>
              <a:buClr>
                <a:srgbClr val="005892"/>
              </a:buClr>
            </a:pPr>
            <a:r>
              <a:rPr lang="en-GB" b="0" dirty="0" smtClean="0">
                <a:solidFill>
                  <a:srgbClr val="505759"/>
                </a:solidFill>
                <a:latin typeface="+mj-lt"/>
              </a:rPr>
              <a:t>Connect via</a:t>
            </a:r>
            <a:r>
              <a:rPr lang="en-GB" b="0" dirty="0">
                <a:solidFill>
                  <a:srgbClr val="505759"/>
                </a:solidFill>
                <a:latin typeface="+mj-lt"/>
              </a:rPr>
              <a:t>:  </a:t>
            </a:r>
            <a:endParaRPr lang="en-GB" b="0" dirty="0" smtClean="0">
              <a:solidFill>
                <a:srgbClr val="505759"/>
              </a:solidFill>
              <a:latin typeface="+mj-lt"/>
            </a:endParaRPr>
          </a:p>
          <a:p>
            <a:pPr marL="0" indent="0">
              <a:buNone/>
            </a:pPr>
            <a:r>
              <a:rPr lang="en-GB" b="0" dirty="0" smtClean="0"/>
              <a:t>     </a:t>
            </a:r>
          </a:p>
          <a:p>
            <a:pPr marL="0" indent="0">
              <a:buNone/>
            </a:pPr>
            <a:r>
              <a:rPr lang="en-GB" dirty="0" smtClean="0">
                <a:solidFill>
                  <a:srgbClr val="505759"/>
                </a:solidFill>
                <a:latin typeface="+mj-lt"/>
              </a:rPr>
              <a:t>	Email</a:t>
            </a:r>
            <a:r>
              <a:rPr lang="en-GB" dirty="0">
                <a:solidFill>
                  <a:srgbClr val="505759"/>
                </a:solidFill>
                <a:latin typeface="+mj-lt"/>
              </a:rPr>
              <a:t>: </a:t>
            </a:r>
            <a:r>
              <a:rPr lang="en-GB" dirty="0">
                <a:solidFill>
                  <a:srgbClr val="005892"/>
                </a:solidFill>
                <a:hlinkClick r:id="rId2"/>
              </a:rPr>
              <a:t>schools@theorsociety.com</a:t>
            </a:r>
            <a:endParaRPr lang="en-GB" dirty="0">
              <a:solidFill>
                <a:srgbClr val="005892"/>
              </a:solidFill>
            </a:endParaRPr>
          </a:p>
          <a:p>
            <a:endParaRPr lang="en-GB" dirty="0"/>
          </a:p>
          <a:p>
            <a:pPr marL="0" indent="0">
              <a:buNone/>
            </a:pPr>
            <a:r>
              <a:rPr lang="en-GB" dirty="0" smtClean="0">
                <a:solidFill>
                  <a:srgbClr val="505759"/>
                </a:solidFill>
                <a:latin typeface="+mj-lt"/>
              </a:rPr>
              <a:t>	 </a:t>
            </a:r>
            <a:r>
              <a:rPr lang="en-GB" dirty="0" smtClean="0">
                <a:solidFill>
                  <a:srgbClr val="005892"/>
                </a:solidFill>
                <a:latin typeface="+mj-lt"/>
              </a:rPr>
              <a:t>@</a:t>
            </a:r>
            <a:r>
              <a:rPr lang="en-GB" dirty="0" err="1" smtClean="0">
                <a:solidFill>
                  <a:srgbClr val="505759"/>
                </a:solidFill>
                <a:latin typeface="+mj-lt"/>
              </a:rPr>
              <a:t>ORinSchools</a:t>
            </a:r>
            <a:r>
              <a:rPr lang="en-GB" dirty="0" smtClean="0">
                <a:solidFill>
                  <a:srgbClr val="505759"/>
                </a:solidFill>
                <a:latin typeface="+mj-lt"/>
              </a:rPr>
              <a:t> </a:t>
            </a:r>
            <a:r>
              <a:rPr lang="en-GB" dirty="0">
                <a:solidFill>
                  <a:srgbClr val="505759"/>
                </a:solidFill>
                <a:latin typeface="+mj-lt"/>
              </a:rPr>
              <a:t> </a:t>
            </a:r>
            <a:r>
              <a:rPr lang="en-GB" dirty="0" smtClean="0">
                <a:solidFill>
                  <a:srgbClr val="505759"/>
                </a:solidFill>
                <a:latin typeface="+mj-lt"/>
              </a:rPr>
              <a:t>   	</a:t>
            </a:r>
            <a:r>
              <a:rPr lang="en-GB" dirty="0" smtClean="0">
                <a:solidFill>
                  <a:srgbClr val="005892"/>
                </a:solidFill>
                <a:latin typeface="+mj-lt"/>
              </a:rPr>
              <a:t>@</a:t>
            </a:r>
            <a:r>
              <a:rPr lang="en-GB" dirty="0" smtClean="0">
                <a:solidFill>
                  <a:srgbClr val="505759"/>
                </a:solidFill>
                <a:latin typeface="+mj-lt"/>
              </a:rPr>
              <a:t>TheORSociety</a:t>
            </a:r>
          </a:p>
          <a:p>
            <a:pPr marL="0" indent="0">
              <a:buNone/>
            </a:pPr>
            <a:r>
              <a:rPr lang="en-GB" dirty="0">
                <a:solidFill>
                  <a:schemeClr val="tx2"/>
                </a:solidFill>
              </a:rPr>
              <a:t>	</a:t>
            </a:r>
            <a:r>
              <a:rPr lang="en-GB" dirty="0" smtClean="0">
                <a:solidFill>
                  <a:schemeClr val="tx2"/>
                </a:solidFill>
              </a:rPr>
              <a:t>	</a:t>
            </a:r>
          </a:p>
          <a:p>
            <a:pPr marL="0" indent="0" algn="ctr">
              <a:buNone/>
            </a:pPr>
            <a:r>
              <a:rPr lang="en-GB" dirty="0">
                <a:solidFill>
                  <a:srgbClr val="505759"/>
                </a:solidFill>
                <a:latin typeface="+mj-lt"/>
              </a:rPr>
              <a:t>Website: </a:t>
            </a:r>
            <a:r>
              <a:rPr lang="en-GB" dirty="0">
                <a:solidFill>
                  <a:srgbClr val="005892"/>
                </a:solidFill>
                <a:latin typeface="+mj-lt"/>
                <a:hlinkClick r:id="rId3"/>
              </a:rPr>
              <a:t>www.LearnAboutOR.co.uk</a:t>
            </a:r>
            <a:r>
              <a:rPr lang="en-GB" dirty="0">
                <a:solidFill>
                  <a:srgbClr val="C00000"/>
                </a:solidFill>
                <a:latin typeface="+mj-lt"/>
              </a:rPr>
              <a:t> </a:t>
            </a:r>
            <a:r>
              <a:rPr lang="en-GB" dirty="0">
                <a:solidFill>
                  <a:srgbClr val="505759"/>
                </a:solidFill>
                <a:latin typeface="+mj-lt"/>
              </a:rPr>
              <a:t>or</a:t>
            </a:r>
            <a:r>
              <a:rPr lang="en-GB" dirty="0">
                <a:solidFill>
                  <a:srgbClr val="C00000"/>
                </a:solidFill>
                <a:latin typeface="+mj-lt"/>
              </a:rPr>
              <a:t> </a:t>
            </a:r>
            <a:r>
              <a:rPr lang="en-GB" dirty="0">
                <a:solidFill>
                  <a:srgbClr val="005892"/>
                </a:solidFill>
                <a:latin typeface="+mj-lt"/>
                <a:hlinkClick r:id="rId4"/>
              </a:rPr>
              <a:t>www.TheORSociety.com</a:t>
            </a:r>
            <a:endParaRPr lang="en-GB" dirty="0">
              <a:solidFill>
                <a:srgbClr val="005892"/>
              </a:solidFill>
              <a:latin typeface="+mj-lt"/>
            </a:endParaRPr>
          </a:p>
          <a:p>
            <a:pPr marL="0" indent="0" algn="ctr">
              <a:buNone/>
            </a:pPr>
            <a:endParaRPr lang="en-GB" dirty="0">
              <a:solidFill>
                <a:srgbClr val="C00000"/>
              </a:solidFill>
            </a:endParaRPr>
          </a:p>
          <a:p>
            <a:pPr marL="0" indent="0">
              <a:buNone/>
            </a:pPr>
            <a:endParaRPr lang="en-GB" dirty="0"/>
          </a:p>
          <a:p>
            <a:endParaRPr lang="en-GB" dirty="0"/>
          </a:p>
        </p:txBody>
      </p:sp>
      <p:pic>
        <p:nvPicPr>
          <p:cNvPr id="5" name="Picture 4" descr="Description: twitter-bird-light-b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815" y="3720234"/>
            <a:ext cx="368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92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5892"/>
                </a:solidFill>
              </a:rPr>
              <a:t>Questions</a:t>
            </a:r>
            <a:endParaRPr lang="en-GB" dirty="0">
              <a:solidFill>
                <a:srgbClr val="005892"/>
              </a:solidFill>
            </a:endParaRPr>
          </a:p>
        </p:txBody>
      </p:sp>
      <p:sp>
        <p:nvSpPr>
          <p:cNvPr id="3" name="Content Placeholder 2"/>
          <p:cNvSpPr>
            <a:spLocks noGrp="1"/>
          </p:cNvSpPr>
          <p:nvPr>
            <p:ph idx="1"/>
          </p:nvPr>
        </p:nvSpPr>
        <p:spPr/>
        <p:txBody>
          <a:bodyPr>
            <a:normAutofit/>
          </a:bodyPr>
          <a:lstStyle/>
          <a:p>
            <a:endParaRPr lang="en-GB" b="0" dirty="0"/>
          </a:p>
          <a:p>
            <a:endParaRPr lang="en-GB" b="0" dirty="0" smtClean="0"/>
          </a:p>
          <a:p>
            <a:endParaRPr lang="en-GB" b="0" dirty="0"/>
          </a:p>
          <a:p>
            <a:endParaRPr lang="en-GB" b="0" dirty="0" smtClean="0"/>
          </a:p>
        </p:txBody>
      </p:sp>
      <p:pic>
        <p:nvPicPr>
          <p:cNvPr id="1026" name="Picture 2" descr="Image result for hands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612" y="2394471"/>
            <a:ext cx="5720568" cy="277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673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5892"/>
                </a:solidFill>
              </a:rPr>
              <a:t>Operational </a:t>
            </a:r>
            <a:r>
              <a:rPr lang="en-GB" dirty="0" smtClean="0">
                <a:solidFill>
                  <a:srgbClr val="005892"/>
                </a:solidFill>
              </a:rPr>
              <a:t>Research</a:t>
            </a:r>
            <a:endParaRPr lang="en-GB" dirty="0">
              <a:solidFill>
                <a:srgbClr val="005892"/>
              </a:solidFill>
            </a:endParaRPr>
          </a:p>
        </p:txBody>
      </p:sp>
      <p:sp>
        <p:nvSpPr>
          <p:cNvPr id="3" name="Content Placeholder 2"/>
          <p:cNvSpPr>
            <a:spLocks noGrp="1"/>
          </p:cNvSpPr>
          <p:nvPr>
            <p:ph idx="1"/>
          </p:nvPr>
        </p:nvSpPr>
        <p:spPr/>
        <p:txBody>
          <a:bodyPr>
            <a:normAutofit/>
          </a:bodyPr>
          <a:lstStyle/>
          <a:p>
            <a:pPr>
              <a:buClr>
                <a:srgbClr val="005892"/>
              </a:buClr>
            </a:pPr>
            <a:r>
              <a:rPr lang="en-GB" b="0" dirty="0">
                <a:solidFill>
                  <a:srgbClr val="505759"/>
                </a:solidFill>
                <a:latin typeface="+mj-lt"/>
              </a:rPr>
              <a:t>Operational Research (</a:t>
            </a:r>
            <a:r>
              <a:rPr lang="en-GB" b="0" dirty="0" smtClean="0">
                <a:solidFill>
                  <a:srgbClr val="505759"/>
                </a:solidFill>
                <a:latin typeface="+mj-lt"/>
              </a:rPr>
              <a:t>OR) </a:t>
            </a:r>
            <a:r>
              <a:rPr lang="en-GB" b="0" dirty="0">
                <a:solidFill>
                  <a:srgbClr val="505759"/>
                </a:solidFill>
                <a:latin typeface="+mj-lt"/>
              </a:rPr>
              <a:t>is the application of mathematical methods to tackle real-life problems associated with decision-making in businesses and other </a:t>
            </a:r>
            <a:r>
              <a:rPr lang="en-GB" b="0" dirty="0" smtClean="0">
                <a:solidFill>
                  <a:srgbClr val="505759"/>
                </a:solidFill>
                <a:latin typeface="+mj-lt"/>
              </a:rPr>
              <a:t>enterprises.</a:t>
            </a:r>
          </a:p>
          <a:p>
            <a:pPr>
              <a:buClr>
                <a:srgbClr val="005892"/>
              </a:buClr>
            </a:pPr>
            <a:r>
              <a:rPr lang="en-GB" b="0" dirty="0" smtClean="0">
                <a:solidFill>
                  <a:srgbClr val="505759"/>
                </a:solidFill>
                <a:latin typeface="+mj-lt"/>
              </a:rPr>
              <a:t>OR combines:</a:t>
            </a:r>
            <a:endParaRPr lang="en-GB" b="0" dirty="0">
              <a:solidFill>
                <a:srgbClr val="505759"/>
              </a:solidFill>
              <a:latin typeface="+mj-lt"/>
            </a:endParaRPr>
          </a:p>
          <a:p>
            <a:pPr>
              <a:buNone/>
            </a:pPr>
            <a:endParaRPr lang="en-GB" b="0" dirty="0">
              <a:solidFill>
                <a:srgbClr val="505759"/>
              </a:solidFill>
            </a:endParaRPr>
          </a:p>
          <a:p>
            <a:pPr>
              <a:buNone/>
            </a:pPr>
            <a:r>
              <a:rPr lang="en-GB" b="0" dirty="0">
                <a:solidFill>
                  <a:srgbClr val="505759"/>
                </a:solidFill>
              </a:rPr>
              <a:t>	</a:t>
            </a:r>
          </a:p>
          <a:p>
            <a:pPr marL="0" indent="0">
              <a:buNone/>
            </a:pPr>
            <a:r>
              <a:rPr lang="en-GB" b="0" dirty="0" smtClean="0">
                <a:solidFill>
                  <a:srgbClr val="505759"/>
                </a:solidFill>
                <a:latin typeface="+mj-lt"/>
              </a:rPr>
              <a:t>to </a:t>
            </a:r>
            <a:r>
              <a:rPr lang="en-GB" b="0" dirty="0">
                <a:solidFill>
                  <a:srgbClr val="505759"/>
                </a:solidFill>
                <a:latin typeface="+mj-lt"/>
              </a:rPr>
              <a:t>provide the means for making more informed and better decisions.</a:t>
            </a:r>
          </a:p>
          <a:p>
            <a:endParaRPr lang="en-GB" b="0" dirty="0">
              <a:solidFill>
                <a:srgbClr val="505759"/>
              </a:solidFill>
            </a:endParaRPr>
          </a:p>
        </p:txBody>
      </p:sp>
      <p:grpSp>
        <p:nvGrpSpPr>
          <p:cNvPr id="4" name="Group 3"/>
          <p:cNvGrpSpPr/>
          <p:nvPr/>
        </p:nvGrpSpPr>
        <p:grpSpPr>
          <a:xfrm>
            <a:off x="2760135" y="3507378"/>
            <a:ext cx="6521810" cy="1220089"/>
            <a:chOff x="1214293" y="3640013"/>
            <a:chExt cx="6521810" cy="1220089"/>
          </a:xfrm>
        </p:grpSpPr>
        <p:pic>
          <p:nvPicPr>
            <p:cNvPr id="5" name="Picture 8" descr="MCj04238280000[1]"/>
            <p:cNvPicPr>
              <a:picLocks noChangeAspect="1" noChangeArrowheads="1"/>
            </p:cNvPicPr>
            <p:nvPr/>
          </p:nvPicPr>
          <p:blipFill>
            <a:blip r:embed="rId3" cstate="print"/>
            <a:srcRect/>
            <a:stretch>
              <a:fillRect/>
            </a:stretch>
          </p:blipFill>
          <p:spPr>
            <a:xfrm>
              <a:off x="3219046" y="3772506"/>
              <a:ext cx="857256" cy="1087596"/>
            </a:xfrm>
            <a:prstGeom prst="rect">
              <a:avLst/>
            </a:prstGeom>
            <a:noFill/>
            <a:ln/>
          </p:spPr>
        </p:pic>
        <p:grpSp>
          <p:nvGrpSpPr>
            <p:cNvPr id="6" name="Group 5"/>
            <p:cNvGrpSpPr/>
            <p:nvPr/>
          </p:nvGrpSpPr>
          <p:grpSpPr>
            <a:xfrm>
              <a:off x="1214293" y="3640013"/>
              <a:ext cx="6521810" cy="1200329"/>
              <a:chOff x="1357169" y="4143380"/>
              <a:chExt cx="6521810" cy="1200329"/>
            </a:xfrm>
          </p:grpSpPr>
          <p:sp>
            <p:nvSpPr>
              <p:cNvPr id="7" name="Text Box 11"/>
              <p:cNvSpPr txBox="1">
                <a:spLocks noChangeArrowheads="1"/>
              </p:cNvSpPr>
              <p:nvPr/>
            </p:nvSpPr>
            <p:spPr bwMode="auto">
              <a:xfrm>
                <a:off x="1357169" y="4500570"/>
                <a:ext cx="1841556" cy="584775"/>
              </a:xfrm>
              <a:prstGeom prst="rect">
                <a:avLst/>
              </a:prstGeom>
              <a:noFill/>
              <a:ln w="9525">
                <a:noFill/>
                <a:miter lim="800000"/>
                <a:headEnd/>
                <a:tailEnd/>
              </a:ln>
              <a:effectLst/>
            </p:spPr>
            <p:txBody>
              <a:bodyPr wrap="square">
                <a:spAutoFit/>
              </a:bodyPr>
              <a:lstStyle/>
              <a:p>
                <a:r>
                  <a:rPr lang="en-GB" sz="1600" dirty="0">
                    <a:solidFill>
                      <a:srgbClr val="505759"/>
                    </a:solidFill>
                    <a:latin typeface="+mj-lt"/>
                  </a:rPr>
                  <a:t>A way of thinking </a:t>
                </a:r>
              </a:p>
              <a:p>
                <a:r>
                  <a:rPr lang="en-GB" sz="1600" dirty="0">
                    <a:solidFill>
                      <a:srgbClr val="505759"/>
                    </a:solidFill>
                    <a:latin typeface="+mj-lt"/>
                  </a:rPr>
                  <a:t>&amp; communicating</a:t>
                </a:r>
                <a:endParaRPr lang="en-US" sz="1600" dirty="0">
                  <a:solidFill>
                    <a:srgbClr val="505759"/>
                  </a:solidFill>
                  <a:latin typeface="+mj-lt"/>
                </a:endParaRPr>
              </a:p>
            </p:txBody>
          </p:sp>
          <p:sp>
            <p:nvSpPr>
              <p:cNvPr id="8" name="Text Box 12"/>
              <p:cNvSpPr txBox="1">
                <a:spLocks noChangeArrowheads="1"/>
              </p:cNvSpPr>
              <p:nvPr/>
            </p:nvSpPr>
            <p:spPr bwMode="auto">
              <a:xfrm>
                <a:off x="4382375" y="4143380"/>
                <a:ext cx="622621" cy="1200329"/>
              </a:xfrm>
              <a:prstGeom prst="rect">
                <a:avLst/>
              </a:prstGeom>
              <a:noFill/>
              <a:ln w="9525">
                <a:noFill/>
                <a:miter lim="800000"/>
                <a:headEnd/>
                <a:tailEnd/>
              </a:ln>
              <a:effectLst/>
            </p:spPr>
            <p:txBody>
              <a:bodyPr wrap="square">
                <a:spAutoFit/>
              </a:bodyPr>
              <a:lstStyle/>
              <a:p>
                <a:r>
                  <a:rPr lang="en-GB" sz="7200" dirty="0">
                    <a:solidFill>
                      <a:srgbClr val="505759"/>
                    </a:solidFill>
                  </a:rPr>
                  <a:t>+</a:t>
                </a:r>
                <a:endParaRPr lang="en-US" sz="7200" dirty="0">
                  <a:solidFill>
                    <a:srgbClr val="505759"/>
                  </a:solidFill>
                </a:endParaRPr>
              </a:p>
            </p:txBody>
          </p:sp>
          <p:pic>
            <p:nvPicPr>
              <p:cNvPr id="9" name="Picture 13" descr="MCj04316130000[1]"/>
              <p:cNvPicPr>
                <a:picLocks noGrp="1" noChangeAspect="1" noChangeArrowheads="1"/>
              </p:cNvPicPr>
              <p:nvPr>
                <p:ph sz="half" idx="1"/>
              </p:nvPr>
            </p:nvPicPr>
            <p:blipFill>
              <a:blip r:embed="rId4" cstate="print"/>
              <a:srcRect/>
              <a:stretch>
                <a:fillRect/>
              </a:stretch>
            </p:blipFill>
            <p:spPr>
              <a:xfrm>
                <a:off x="5168193" y="4357694"/>
                <a:ext cx="1265353" cy="880075"/>
              </a:xfrm>
              <a:noFill/>
              <a:ln/>
            </p:spPr>
          </p:pic>
          <p:sp>
            <p:nvSpPr>
              <p:cNvPr id="10" name="Text Box 16"/>
              <p:cNvSpPr txBox="1">
                <a:spLocks noChangeArrowheads="1"/>
              </p:cNvSpPr>
              <p:nvPr/>
            </p:nvSpPr>
            <p:spPr bwMode="auto">
              <a:xfrm>
                <a:off x="6668391" y="4500570"/>
                <a:ext cx="1210588" cy="584775"/>
              </a:xfrm>
              <a:prstGeom prst="rect">
                <a:avLst/>
              </a:prstGeom>
              <a:noFill/>
              <a:ln w="9525">
                <a:noFill/>
                <a:miter lim="800000"/>
                <a:headEnd/>
                <a:tailEnd/>
              </a:ln>
              <a:effectLst/>
            </p:spPr>
            <p:txBody>
              <a:bodyPr wrap="none">
                <a:spAutoFit/>
              </a:bodyPr>
              <a:lstStyle/>
              <a:p>
                <a:r>
                  <a:rPr lang="en-GB" sz="1600" dirty="0">
                    <a:solidFill>
                      <a:srgbClr val="505759"/>
                    </a:solidFill>
                    <a:latin typeface="+mj-lt"/>
                  </a:rPr>
                  <a:t>Analytical </a:t>
                </a:r>
              </a:p>
              <a:p>
                <a:r>
                  <a:rPr lang="en-GB" sz="1600" dirty="0">
                    <a:solidFill>
                      <a:srgbClr val="505759"/>
                    </a:solidFill>
                    <a:latin typeface="+mj-lt"/>
                  </a:rPr>
                  <a:t>techniques</a:t>
                </a:r>
              </a:p>
            </p:txBody>
          </p:sp>
        </p:grpSp>
      </p:grpSp>
    </p:spTree>
    <p:extLst>
      <p:ext uri="{BB962C8B-B14F-4D97-AF65-F5344CB8AC3E}">
        <p14:creationId xmlns:p14="http://schemas.microsoft.com/office/powerpoint/2010/main" val="72226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5892"/>
                </a:solidFill>
              </a:rPr>
              <a:t>Origins of </a:t>
            </a:r>
            <a:r>
              <a:rPr lang="en-GB" dirty="0" smtClean="0">
                <a:solidFill>
                  <a:srgbClr val="005892"/>
                </a:solidFill>
              </a:rPr>
              <a:t>OR</a:t>
            </a:r>
            <a:endParaRPr lang="en-GB" dirty="0">
              <a:solidFill>
                <a:srgbClr val="005892"/>
              </a:solidFill>
            </a:endParaRPr>
          </a:p>
        </p:txBody>
      </p:sp>
      <p:sp>
        <p:nvSpPr>
          <p:cNvPr id="3" name="Content Placeholder 2"/>
          <p:cNvSpPr>
            <a:spLocks noGrp="1"/>
          </p:cNvSpPr>
          <p:nvPr>
            <p:ph idx="1"/>
          </p:nvPr>
        </p:nvSpPr>
        <p:spPr>
          <a:xfrm>
            <a:off x="838200" y="1825625"/>
            <a:ext cx="10515600" cy="3222625"/>
          </a:xfrm>
        </p:spPr>
        <p:txBody>
          <a:bodyPr>
            <a:normAutofit/>
          </a:bodyPr>
          <a:lstStyle/>
          <a:p>
            <a:pPr marL="0" indent="0">
              <a:buNone/>
            </a:pPr>
            <a:endParaRPr lang="en-GB" sz="2400" dirty="0">
              <a:hlinkClick r:id="rId3"/>
            </a:endParaRPr>
          </a:p>
          <a:p>
            <a:pPr marL="0" indent="0">
              <a:buNone/>
            </a:pPr>
            <a:endParaRPr lang="en-GB" sz="2400" dirty="0">
              <a:hlinkClick r:id="rId3"/>
            </a:endParaRPr>
          </a:p>
          <a:p>
            <a:pPr marL="0" indent="0" algn="ctr">
              <a:buNone/>
            </a:pPr>
            <a:r>
              <a:rPr lang="en-GB" sz="4800" dirty="0">
                <a:solidFill>
                  <a:srgbClr val="005892"/>
                </a:solidFill>
                <a:latin typeface="+mj-lt"/>
                <a:hlinkClick r:id="rId3"/>
              </a:rPr>
              <a:t>Video</a:t>
            </a:r>
            <a:endParaRPr lang="en-GB" sz="4800" dirty="0">
              <a:solidFill>
                <a:srgbClr val="005892"/>
              </a:solidFill>
              <a:latin typeface="+mj-lt"/>
            </a:endParaRPr>
          </a:p>
          <a:p>
            <a:pPr marL="0" indent="0">
              <a:buNone/>
            </a:pPr>
            <a:endParaRPr lang="en-GB" sz="2400" dirty="0"/>
          </a:p>
          <a:p>
            <a:endParaRPr lang="en-GB" sz="2400" dirty="0"/>
          </a:p>
          <a:p>
            <a:endParaRPr lang="en-GB" sz="2400" dirty="0"/>
          </a:p>
        </p:txBody>
      </p:sp>
    </p:spTree>
    <p:extLst>
      <p:ext uri="{BB962C8B-B14F-4D97-AF65-F5344CB8AC3E}">
        <p14:creationId xmlns:p14="http://schemas.microsoft.com/office/powerpoint/2010/main" val="190339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5892"/>
                </a:solidFill>
              </a:rPr>
              <a:t>Origins of </a:t>
            </a:r>
            <a:r>
              <a:rPr lang="en-GB" dirty="0" smtClean="0">
                <a:solidFill>
                  <a:srgbClr val="005892"/>
                </a:solidFill>
              </a:rPr>
              <a:t>OR</a:t>
            </a:r>
            <a:endParaRPr lang="en-GB" dirty="0">
              <a:solidFill>
                <a:srgbClr val="005892"/>
              </a:solidFill>
            </a:endParaRPr>
          </a:p>
        </p:txBody>
      </p:sp>
      <p:sp>
        <p:nvSpPr>
          <p:cNvPr id="3" name="Content Placeholder 2"/>
          <p:cNvSpPr>
            <a:spLocks noGrp="1"/>
          </p:cNvSpPr>
          <p:nvPr>
            <p:ph idx="1"/>
          </p:nvPr>
        </p:nvSpPr>
        <p:spPr/>
        <p:txBody>
          <a:bodyPr/>
          <a:lstStyle/>
          <a:p>
            <a:pPr marL="0" indent="0">
              <a:buClr>
                <a:schemeClr val="accent1"/>
              </a:buClr>
              <a:buNone/>
            </a:pPr>
            <a:r>
              <a:rPr lang="en-GB" b="1" dirty="0" smtClean="0">
                <a:solidFill>
                  <a:srgbClr val="505759"/>
                </a:solidFill>
                <a:latin typeface="+mj-lt"/>
              </a:rPr>
              <a:t>World </a:t>
            </a:r>
            <a:r>
              <a:rPr lang="en-GB" b="1" dirty="0">
                <a:solidFill>
                  <a:srgbClr val="505759"/>
                </a:solidFill>
                <a:latin typeface="+mj-lt"/>
              </a:rPr>
              <a:t>War </a:t>
            </a:r>
            <a:r>
              <a:rPr lang="en-GB" b="1" dirty="0" smtClean="0">
                <a:solidFill>
                  <a:srgbClr val="505759"/>
                </a:solidFill>
                <a:latin typeface="+mj-lt"/>
              </a:rPr>
              <a:t>II</a:t>
            </a:r>
            <a:endParaRPr lang="en-GB" sz="2000" dirty="0" smtClean="0">
              <a:solidFill>
                <a:srgbClr val="505759"/>
              </a:solidFill>
            </a:endParaRPr>
          </a:p>
          <a:p>
            <a:pPr lvl="1">
              <a:buClr>
                <a:srgbClr val="005892"/>
              </a:buClr>
            </a:pPr>
            <a:r>
              <a:rPr lang="en-GB" sz="2800" dirty="0" smtClean="0">
                <a:solidFill>
                  <a:srgbClr val="505759"/>
                </a:solidFill>
                <a:latin typeface="+mj-lt"/>
              </a:rPr>
              <a:t>German </a:t>
            </a:r>
            <a:r>
              <a:rPr lang="en-GB" sz="2800" dirty="0">
                <a:solidFill>
                  <a:srgbClr val="505759"/>
                </a:solidFill>
                <a:latin typeface="+mj-lt"/>
              </a:rPr>
              <a:t>U-Boats  targeted merchant ships bound for Britain, which were loaded with important </a:t>
            </a:r>
            <a:r>
              <a:rPr lang="en-GB" sz="2800" dirty="0" smtClean="0">
                <a:solidFill>
                  <a:srgbClr val="505759"/>
                </a:solidFill>
                <a:latin typeface="+mj-lt"/>
              </a:rPr>
              <a:t>goods.</a:t>
            </a:r>
          </a:p>
          <a:p>
            <a:pPr lvl="1">
              <a:buClr>
                <a:srgbClr val="005892"/>
              </a:buClr>
            </a:pPr>
            <a:r>
              <a:rPr lang="en-GB" sz="2800" dirty="0" smtClean="0">
                <a:solidFill>
                  <a:srgbClr val="505759"/>
                </a:solidFill>
                <a:latin typeface="+mj-lt"/>
              </a:rPr>
              <a:t>The </a:t>
            </a:r>
            <a:r>
              <a:rPr lang="en-GB" sz="2800" dirty="0">
                <a:solidFill>
                  <a:srgbClr val="505759"/>
                </a:solidFill>
                <a:latin typeface="+mj-lt"/>
              </a:rPr>
              <a:t>British Royal Navy decided to respond by deploying warships within convoys of merchant ships in order to offer vital protection</a:t>
            </a:r>
            <a:r>
              <a:rPr lang="en-GB" sz="2800" dirty="0" smtClean="0">
                <a:solidFill>
                  <a:srgbClr val="505759"/>
                </a:solidFill>
                <a:latin typeface="+mj-lt"/>
              </a:rPr>
              <a:t>.</a:t>
            </a:r>
            <a:endParaRPr lang="en-GB" sz="2800" dirty="0">
              <a:solidFill>
                <a:srgbClr val="505759"/>
              </a:solidFill>
            </a:endParaRPr>
          </a:p>
          <a:p>
            <a:pPr lvl="1">
              <a:buClr>
                <a:schemeClr val="accent1"/>
              </a:buClr>
              <a:buFont typeface="Calibri" panose="020F0502020204030204" pitchFamily="34" charset="0"/>
              <a:buChar char="√"/>
            </a:pPr>
            <a:endParaRPr lang="en-GB" sz="2000" dirty="0">
              <a:solidFill>
                <a:srgbClr val="505759"/>
              </a:solidFill>
            </a:endParaRPr>
          </a:p>
          <a:p>
            <a:endParaRPr lang="en-GB" dirty="0">
              <a:solidFill>
                <a:srgbClr val="505759"/>
              </a:solidFill>
            </a:endParaRPr>
          </a:p>
        </p:txBody>
      </p:sp>
    </p:spTree>
    <p:extLst>
      <p:ext uri="{BB962C8B-B14F-4D97-AF65-F5344CB8AC3E}">
        <p14:creationId xmlns:p14="http://schemas.microsoft.com/office/powerpoint/2010/main" val="4009556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5892"/>
                </a:solidFill>
              </a:rPr>
              <a:t>Origins of </a:t>
            </a:r>
            <a:r>
              <a:rPr lang="en-GB" dirty="0" smtClean="0">
                <a:solidFill>
                  <a:srgbClr val="005892"/>
                </a:solidFill>
              </a:rPr>
              <a:t>OR</a:t>
            </a:r>
            <a:endParaRPr lang="en-GB" dirty="0">
              <a:solidFill>
                <a:srgbClr val="005892"/>
              </a:solidFill>
            </a:endParaRPr>
          </a:p>
        </p:txBody>
      </p:sp>
      <p:grpSp>
        <p:nvGrpSpPr>
          <p:cNvPr id="4" name="Group 3"/>
          <p:cNvGrpSpPr/>
          <p:nvPr/>
        </p:nvGrpSpPr>
        <p:grpSpPr>
          <a:xfrm>
            <a:off x="4987287" y="3619859"/>
            <a:ext cx="6366513" cy="1948672"/>
            <a:chOff x="239016" y="4133667"/>
            <a:chExt cx="5908733" cy="1473480"/>
          </a:xfrm>
        </p:grpSpPr>
        <p:pic>
          <p:nvPicPr>
            <p:cNvPr id="5"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4876115" y="5297195"/>
              <a:ext cx="1271634" cy="30247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39016" y="4133667"/>
              <a:ext cx="5718168" cy="1473480"/>
              <a:chOff x="239016" y="4133667"/>
              <a:chExt cx="5718168" cy="1473480"/>
            </a:xfrm>
          </p:grpSpPr>
          <p:pic>
            <p:nvPicPr>
              <p:cNvPr id="11"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4685550" y="4445804"/>
                <a:ext cx="1271634" cy="30247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39016" y="4133667"/>
                <a:ext cx="4541068" cy="1473480"/>
                <a:chOff x="239016" y="4133667"/>
                <a:chExt cx="4541068" cy="1473480"/>
              </a:xfrm>
            </p:grpSpPr>
            <p:pic>
              <p:nvPicPr>
                <p:cNvPr id="13"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760644" y="5253516"/>
                  <a:ext cx="1271634" cy="30247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39016" y="4133667"/>
                  <a:ext cx="4541068" cy="1473480"/>
                  <a:chOff x="239016" y="4133667"/>
                  <a:chExt cx="4541068" cy="1473480"/>
                </a:xfrm>
              </p:grpSpPr>
              <p:grpSp>
                <p:nvGrpSpPr>
                  <p:cNvPr id="15" name="Group 14"/>
                  <p:cNvGrpSpPr/>
                  <p:nvPr/>
                </p:nvGrpSpPr>
                <p:grpSpPr>
                  <a:xfrm>
                    <a:off x="239016" y="4133667"/>
                    <a:ext cx="4371311" cy="1149440"/>
                    <a:chOff x="239016" y="4133667"/>
                    <a:chExt cx="4371311" cy="1149440"/>
                  </a:xfrm>
                </p:grpSpPr>
                <p:pic>
                  <p:nvPicPr>
                    <p:cNvPr id="17" name="Picture 4" descr="http://www.totalnavy.com/windjammer/SMS%20Bismark-mini.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307" b="20105"/>
                    <a:stretch/>
                  </p:blipFill>
                  <p:spPr bwMode="auto">
                    <a:xfrm>
                      <a:off x="2887790" y="4204219"/>
                      <a:ext cx="1722537" cy="43035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39016" y="4133667"/>
                      <a:ext cx="3403277" cy="1149440"/>
                      <a:chOff x="64093" y="2368159"/>
                      <a:chExt cx="3403277" cy="1149440"/>
                    </a:xfrm>
                  </p:grpSpPr>
                  <p:pic>
                    <p:nvPicPr>
                      <p:cNvPr id="19"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1619841" y="2368159"/>
                        <a:ext cx="1271634" cy="30247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64093" y="2480383"/>
                        <a:ext cx="3403277" cy="1037216"/>
                        <a:chOff x="64093" y="2480383"/>
                        <a:chExt cx="3403277" cy="1037216"/>
                      </a:xfrm>
                    </p:grpSpPr>
                    <p:pic>
                      <p:nvPicPr>
                        <p:cNvPr id="21" name="Picture 4" descr="http://www.totalnavy.com/windjammer/SMS%20Bismark-mini.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307" b="20105"/>
                        <a:stretch/>
                      </p:blipFill>
                      <p:spPr bwMode="auto">
                        <a:xfrm>
                          <a:off x="1631904" y="3034668"/>
                          <a:ext cx="1722537" cy="43035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64093" y="2480383"/>
                          <a:ext cx="3403277" cy="1037216"/>
                          <a:chOff x="64093" y="2480383"/>
                          <a:chExt cx="3403277" cy="1037216"/>
                        </a:xfrm>
                      </p:grpSpPr>
                      <p:pic>
                        <p:nvPicPr>
                          <p:cNvPr id="23"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2195736" y="2858361"/>
                            <a:ext cx="1271634" cy="302477"/>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64093" y="2480383"/>
                            <a:ext cx="2429080" cy="1037216"/>
                            <a:chOff x="64093" y="2480383"/>
                            <a:chExt cx="2429080" cy="1037216"/>
                          </a:xfrm>
                        </p:grpSpPr>
                        <p:pic>
                          <p:nvPicPr>
                            <p:cNvPr id="25"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64093" y="2480383"/>
                              <a:ext cx="1271634" cy="3024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totalnavy.com/windjammer/SMS%20Bismark-mini.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307" b="20105"/>
                            <a:stretch/>
                          </p:blipFill>
                          <p:spPr bwMode="auto">
                            <a:xfrm>
                              <a:off x="138292" y="2792209"/>
                              <a:ext cx="1722537" cy="4303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101442" y="3215122"/>
                              <a:ext cx="1271634" cy="30247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1221539" y="2682054"/>
                              <a:ext cx="1271634" cy="302477"/>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pic>
                <p:nvPicPr>
                  <p:cNvPr id="16"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3508450" y="5304670"/>
                    <a:ext cx="1271634" cy="302477"/>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7" name="Group 6"/>
            <p:cNvGrpSpPr/>
            <p:nvPr/>
          </p:nvGrpSpPr>
          <p:grpSpPr>
            <a:xfrm>
              <a:off x="2134547" y="4744582"/>
              <a:ext cx="3614671" cy="831261"/>
              <a:chOff x="1324697" y="1724636"/>
              <a:chExt cx="3614671" cy="831261"/>
            </a:xfrm>
          </p:grpSpPr>
          <p:pic>
            <p:nvPicPr>
              <p:cNvPr id="8" name="Picture 4" descr="http://www.totalnavy.com/windjammer/SMS%20Bismark-mini.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307" b="20105"/>
              <a:stretch/>
            </p:blipFill>
            <p:spPr bwMode="auto">
              <a:xfrm>
                <a:off x="3216831" y="1881999"/>
                <a:ext cx="1722537" cy="4303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1324697" y="2253420"/>
                <a:ext cx="1271634" cy="3024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2794737" y="1724636"/>
                <a:ext cx="1271634" cy="30247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9" name="Group 28"/>
          <p:cNvGrpSpPr/>
          <p:nvPr/>
        </p:nvGrpSpPr>
        <p:grpSpPr>
          <a:xfrm>
            <a:off x="6429785" y="1884308"/>
            <a:ext cx="3803501" cy="979855"/>
            <a:chOff x="3889326" y="1615927"/>
            <a:chExt cx="3043855" cy="580945"/>
          </a:xfrm>
        </p:grpSpPr>
        <p:pic>
          <p:nvPicPr>
            <p:cNvPr id="30" name="Picture 4" descr="http://www.totalnavy.com/windjammer/SMS%20Bismark-min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307" b="20105"/>
            <a:stretch/>
          </p:blipFill>
          <p:spPr bwMode="auto">
            <a:xfrm>
              <a:off x="3889326" y="1668883"/>
              <a:ext cx="1722537" cy="4303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5661547" y="1894395"/>
              <a:ext cx="1271634" cy="302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votesprout.com/replica-images/replica-weapons-MBRLIBT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363"/>
            <a:stretch/>
          </p:blipFill>
          <p:spPr bwMode="auto">
            <a:xfrm>
              <a:off x="5448250" y="1615927"/>
              <a:ext cx="1271634" cy="302477"/>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Content Placeholder 2"/>
          <p:cNvSpPr txBox="1">
            <a:spLocks/>
          </p:cNvSpPr>
          <p:nvPr/>
        </p:nvSpPr>
        <p:spPr>
          <a:xfrm>
            <a:off x="1539672" y="1703052"/>
            <a:ext cx="5045464" cy="7414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00FF"/>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rgbClr val="005892"/>
              </a:buClr>
              <a:buFont typeface="Arial" panose="020B0604020202020204" pitchFamily="34" charset="0"/>
              <a:buChar char="•"/>
            </a:pPr>
            <a:r>
              <a:rPr lang="en-GB" dirty="0">
                <a:solidFill>
                  <a:srgbClr val="505759"/>
                </a:solidFill>
                <a:latin typeface="+mj-lt"/>
              </a:rPr>
              <a:t>Travel faster than large convoys and </a:t>
            </a:r>
            <a:r>
              <a:rPr lang="en-GB" i="1" dirty="0">
                <a:solidFill>
                  <a:srgbClr val="505759"/>
                </a:solidFill>
                <a:latin typeface="+mj-lt"/>
              </a:rPr>
              <a:t>may</a:t>
            </a:r>
            <a:r>
              <a:rPr lang="en-GB" dirty="0">
                <a:solidFill>
                  <a:srgbClr val="505759"/>
                </a:solidFill>
                <a:latin typeface="+mj-lt"/>
              </a:rPr>
              <a:t> evade the threat of combat</a:t>
            </a:r>
          </a:p>
        </p:txBody>
      </p:sp>
      <p:sp>
        <p:nvSpPr>
          <p:cNvPr id="34" name="Content Placeholder 2"/>
          <p:cNvSpPr txBox="1">
            <a:spLocks/>
          </p:cNvSpPr>
          <p:nvPr/>
        </p:nvSpPr>
        <p:spPr>
          <a:xfrm>
            <a:off x="515916" y="3776214"/>
            <a:ext cx="4448865" cy="8338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00FF"/>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rgbClr val="005892"/>
              </a:buClr>
              <a:buFont typeface="Arial" panose="020B0604020202020204" pitchFamily="34" charset="0"/>
              <a:buChar char="•"/>
            </a:pPr>
            <a:r>
              <a:rPr lang="en-GB" dirty="0">
                <a:solidFill>
                  <a:srgbClr val="505759"/>
                </a:solidFill>
                <a:latin typeface="+mj-lt"/>
              </a:rPr>
              <a:t>Slower than a small convoy </a:t>
            </a:r>
            <a:r>
              <a:rPr lang="en-GB" i="1" dirty="0">
                <a:solidFill>
                  <a:srgbClr val="505759"/>
                </a:solidFill>
                <a:latin typeface="+mj-lt"/>
              </a:rPr>
              <a:t>but</a:t>
            </a:r>
            <a:r>
              <a:rPr lang="en-GB" dirty="0">
                <a:solidFill>
                  <a:srgbClr val="505759"/>
                </a:solidFill>
                <a:latin typeface="+mj-lt"/>
              </a:rPr>
              <a:t> heavily armed to fight off an attack</a:t>
            </a:r>
          </a:p>
        </p:txBody>
      </p:sp>
    </p:spTree>
    <p:extLst>
      <p:ext uri="{BB962C8B-B14F-4D97-AF65-F5344CB8AC3E}">
        <p14:creationId xmlns:p14="http://schemas.microsoft.com/office/powerpoint/2010/main" val="13739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repeatCount="4000" fill="hold" nodeType="withEffect">
                                  <p:stCondLst>
                                    <p:cond delay="0"/>
                                  </p:stCondLst>
                                  <p:childTnLst>
                                    <p:animEffect transition="out" filter="fade">
                                      <p:cBhvr>
                                        <p:cTn id="8" dur="1000" tmFilter="0, 0; .2, .5; .8, .5; 1, 0"/>
                                        <p:tgtEl>
                                          <p:spTgt spid="4"/>
                                        </p:tgtEl>
                                      </p:cBhvr>
                                    </p:animEffect>
                                    <p:animScale>
                                      <p:cBhvr>
                                        <p:cTn id="9" dur="500" autoRev="1" fill="hold"/>
                                        <p:tgtEl>
                                          <p:spTgt spid="4"/>
                                        </p:tgtEl>
                                      </p:cBhvr>
                                      <p:by x="105000" y="105000"/>
                                    </p:animScale>
                                  </p:childTnLst>
                                </p:cTn>
                              </p:par>
                              <p:par>
                                <p:cTn id="10" presetID="1"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par>
                                <p:cTn id="12" presetID="26" presetClass="emph" presetSubtype="0" repeatCount="4000" fill="hold" nodeType="withEffect">
                                  <p:stCondLst>
                                    <p:cond delay="0"/>
                                  </p:stCondLst>
                                  <p:childTnLst>
                                    <p:animEffect transition="out" filter="fade">
                                      <p:cBhvr>
                                        <p:cTn id="13" dur="1000" tmFilter="0, 0; .2, .5; .8, .5; 1, 0"/>
                                        <p:tgtEl>
                                          <p:spTgt spid="29"/>
                                        </p:tgtEl>
                                      </p:cBhvr>
                                    </p:animEffect>
                                    <p:animScale>
                                      <p:cBhvr>
                                        <p:cTn id="14" dur="500" autoRev="1" fill="hold"/>
                                        <p:tgtEl>
                                          <p:spTgt spid="29"/>
                                        </p:tgtEl>
                                      </p:cBhvr>
                                      <p:by x="105000" y="105000"/>
                                    </p:animScale>
                                  </p:childTnLst>
                                </p:cTn>
                              </p:par>
                              <p:par>
                                <p:cTn id="15" presetID="10" presetClass="entr" presetSubtype="0" fill="hold" grpId="0" nodeType="with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fade">
                                      <p:cBhvr>
                                        <p:cTn id="17" dur="4000"/>
                                        <p:tgtEl>
                                          <p:spTgt spid="33">
                                            <p:txEl>
                                              <p:pRg st="0" end="0"/>
                                            </p:tx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34">
                                            <p:txEl>
                                              <p:pRg st="0" end="0"/>
                                            </p:txEl>
                                          </p:spTgt>
                                        </p:tgtEl>
                                        <p:attrNameLst>
                                          <p:attrName>style.visibility</p:attrName>
                                        </p:attrNameLst>
                                      </p:cBhvr>
                                      <p:to>
                                        <p:strVal val="visible"/>
                                      </p:to>
                                    </p:set>
                                    <p:animEffect transition="in" filter="fade">
                                      <p:cBhvr>
                                        <p:cTn id="21" dur="4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5892"/>
                </a:solidFill>
              </a:rPr>
              <a:t>Origins of </a:t>
            </a:r>
            <a:r>
              <a:rPr lang="en-GB" dirty="0" smtClean="0">
                <a:solidFill>
                  <a:srgbClr val="005892"/>
                </a:solidFill>
              </a:rPr>
              <a:t>OR</a:t>
            </a:r>
            <a:endParaRPr lang="en-GB" dirty="0">
              <a:solidFill>
                <a:srgbClr val="005892"/>
              </a:solidFill>
            </a:endParaRPr>
          </a:p>
        </p:txBody>
      </p:sp>
      <p:pic>
        <p:nvPicPr>
          <p:cNvPr id="6" name="Picture 5"/>
          <p:cNvPicPr>
            <a:picLocks noChangeAspect="1"/>
          </p:cNvPicPr>
          <p:nvPr/>
        </p:nvPicPr>
        <p:blipFill rotWithShape="1">
          <a:blip r:embed="rId3"/>
          <a:srcRect l="38248" t="33248" r="19815" b="27818"/>
          <a:stretch/>
        </p:blipFill>
        <p:spPr>
          <a:xfrm>
            <a:off x="3037532" y="2263514"/>
            <a:ext cx="6116937" cy="3192907"/>
          </a:xfrm>
          <a:prstGeom prst="rect">
            <a:avLst/>
          </a:prstGeom>
        </p:spPr>
      </p:pic>
    </p:spTree>
    <p:extLst>
      <p:ext uri="{BB962C8B-B14F-4D97-AF65-F5344CB8AC3E}">
        <p14:creationId xmlns:p14="http://schemas.microsoft.com/office/powerpoint/2010/main" val="1039413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algn="ctr"/>
            <a:endParaRPr lang="en-GB" sz="4400" dirty="0">
              <a:solidFill>
                <a:srgbClr val="005892"/>
              </a:solidFill>
              <a:latin typeface="+mj-lt"/>
            </a:endParaRPr>
          </a:p>
          <a:p>
            <a:pPr algn="ctr"/>
            <a:endParaRPr lang="en-GB" sz="4400" dirty="0">
              <a:solidFill>
                <a:srgbClr val="005892"/>
              </a:solidFill>
              <a:latin typeface="+mj-lt"/>
            </a:endParaRPr>
          </a:p>
          <a:p>
            <a:pPr marL="0" indent="0" algn="ctr">
              <a:buNone/>
            </a:pPr>
            <a:r>
              <a:rPr lang="en-GB" sz="4400" dirty="0">
                <a:solidFill>
                  <a:srgbClr val="005892"/>
                </a:solidFill>
                <a:latin typeface="+mj-lt"/>
              </a:rPr>
              <a:t>EVERYONE STANDING UP!</a:t>
            </a:r>
          </a:p>
        </p:txBody>
      </p:sp>
    </p:spTree>
    <p:extLst>
      <p:ext uri="{BB962C8B-B14F-4D97-AF65-F5344CB8AC3E}">
        <p14:creationId xmlns:p14="http://schemas.microsoft.com/office/powerpoint/2010/main" val="237846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e OR Society">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2675</Words>
  <Application>Microsoft Office PowerPoint</Application>
  <PresentationFormat>Widescreen</PresentationFormat>
  <Paragraphs>247</Paragraphs>
  <Slides>25</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Roboto Light</vt:lpstr>
      <vt:lpstr>Roboto Medium</vt:lpstr>
      <vt:lpstr>Wingdings</vt:lpstr>
      <vt:lpstr>Office Theme</vt:lpstr>
      <vt:lpstr>Making Better Decisions:  Operational Research</vt:lpstr>
      <vt:lpstr>Introduction</vt:lpstr>
      <vt:lpstr>Questions</vt:lpstr>
      <vt:lpstr>Operational Research</vt:lpstr>
      <vt:lpstr>Origins of OR</vt:lpstr>
      <vt:lpstr>Origins of OR</vt:lpstr>
      <vt:lpstr>Origins of OR</vt:lpstr>
      <vt:lpstr>Origins of OR</vt:lpstr>
      <vt:lpstr>PowerPoint Presentation</vt:lpstr>
      <vt:lpstr>Practical Exercise</vt:lpstr>
      <vt:lpstr>Real-life Applications of Maths</vt:lpstr>
      <vt:lpstr>Real-life Applications of Maths</vt:lpstr>
      <vt:lpstr>Using Technology</vt:lpstr>
      <vt:lpstr>My Job in OR </vt:lpstr>
      <vt:lpstr>How is Maths Applied in the Real World?</vt:lpstr>
      <vt:lpstr> Operational Research is: The application of maths in the real world </vt:lpstr>
      <vt:lpstr>In detail - Supermarkets</vt:lpstr>
      <vt:lpstr>In detail - Sports</vt:lpstr>
      <vt:lpstr>In detail - Airlines</vt:lpstr>
      <vt:lpstr>When is OR Useful?</vt:lpstr>
      <vt:lpstr>When is OR Used?</vt:lpstr>
      <vt:lpstr>Where can OR take You?</vt:lpstr>
      <vt:lpstr>Where can OR take You?</vt:lpstr>
      <vt:lpstr>Interested?</vt:lpstr>
      <vt:lpstr>Get Involved</vt:lpstr>
    </vt:vector>
  </TitlesOfParts>
  <Company>Operational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Nomsa Sibanda</dc:creator>
  <cp:lastModifiedBy>Rob Wallace</cp:lastModifiedBy>
  <cp:revision>27</cp:revision>
  <dcterms:created xsi:type="dcterms:W3CDTF">2018-04-16T15:02:05Z</dcterms:created>
  <dcterms:modified xsi:type="dcterms:W3CDTF">2018-10-03T13:41:51Z</dcterms:modified>
</cp:coreProperties>
</file>