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3"/>
  </p:notesMasterIdLst>
  <p:sldIdLst>
    <p:sldId id="256" r:id="rId2"/>
    <p:sldId id="257" r:id="rId3"/>
    <p:sldId id="266" r:id="rId4"/>
    <p:sldId id="268" r:id="rId5"/>
    <p:sldId id="267" r:id="rId6"/>
    <p:sldId id="269" r:id="rId7"/>
    <p:sldId id="270" r:id="rId8"/>
    <p:sldId id="271" r:id="rId9"/>
    <p:sldId id="258" r:id="rId10"/>
    <p:sldId id="275" r:id="rId11"/>
    <p:sldId id="272" r:id="rId12"/>
    <p:sldId id="277" r:id="rId13"/>
    <p:sldId id="276" r:id="rId14"/>
    <p:sldId id="278" r:id="rId15"/>
    <p:sldId id="284" r:id="rId16"/>
    <p:sldId id="273" r:id="rId17"/>
    <p:sldId id="281" r:id="rId18"/>
    <p:sldId id="283" r:id="rId19"/>
    <p:sldId id="285" r:id="rId20"/>
    <p:sldId id="259" r:id="rId21"/>
    <p:sldId id="260" r:id="rId22"/>
  </p:sldIdLst>
  <p:sldSz cx="9144000" cy="6858000" type="screen4x3"/>
  <p:notesSz cx="6854825" cy="9748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-9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0212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7172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2188" y="731838"/>
            <a:ext cx="4872037" cy="3654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30738"/>
            <a:ext cx="5026025" cy="438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1475"/>
            <a:ext cx="297021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717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61475"/>
            <a:ext cx="2970212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13D4D4-B8EC-405D-9DF7-8CE7A1BE3CD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412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7F3A2-D538-455F-8EFD-B0E470D74168}" type="slidenum">
              <a:rPr lang="en-GB"/>
              <a:pPr/>
              <a:t>1</a:t>
            </a:fld>
            <a:endParaRPr lang="en-GB"/>
          </a:p>
        </p:txBody>
      </p:sp>
      <p:sp>
        <p:nvSpPr>
          <p:cNvPr id="8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2954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C2701CC-3FC4-4444-BD8A-905876727B34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4107" name="AutoShape 11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8" name="AutoShape 12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9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0" name="AutoShape 14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1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2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3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5" name="AutoShape 19"/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6" name="Oval 20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8" name="Oval 22"/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4120" name="Group 24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4121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2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3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4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5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6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60 h 264"/>
                <a:gd name="T2" fmla="*/ 1 w 457"/>
                <a:gd name="T3" fmla="*/ 0 h 264"/>
                <a:gd name="T4" fmla="*/ 0 w 457"/>
                <a:gd name="T5" fmla="*/ 264 h 264"/>
                <a:gd name="T6" fmla="*/ 457 w 457"/>
                <a:gd name="T7" fmla="*/ 26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" grpId="0" animBg="1"/>
      <p:bldP spid="411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  <a:p>
            <a:r>
              <a:rPr lang="en-GB"/>
              <a:t>4-6 Sept 2001</a:t>
            </a:r>
            <a:endParaRPr lang="en-GB" sz="1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  <a:p>
            <a:fld id="{FBAAD4F2-C7C7-4963-8F94-7DC10D8AF30D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103587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419100"/>
            <a:ext cx="1943100" cy="574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419100"/>
            <a:ext cx="5676900" cy="574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  <a:p>
            <a:r>
              <a:rPr lang="en-GB"/>
              <a:t>4-6 Sept 2001</a:t>
            </a:r>
            <a:endParaRPr lang="en-GB" sz="1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  <a:p>
            <a:fld id="{14724F3F-BB0E-4907-980D-F5AE2C10A594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236867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  <a:p>
            <a:r>
              <a:rPr lang="en-GB"/>
              <a:t>4-6 Sept 2001</a:t>
            </a:r>
            <a:endParaRPr lang="en-GB" sz="1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  <a:p>
            <a:fld id="{B163307A-1524-4BAF-931C-209A1B696D0C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3095654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  <a:p>
            <a:r>
              <a:rPr lang="en-GB"/>
              <a:t>4-6 Sept 2001</a:t>
            </a:r>
            <a:endParaRPr lang="en-GB" sz="1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  <a:p>
            <a:fld id="{58DF9419-1055-41F3-BA39-7A98D6574CB4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101871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  <a:p>
            <a:r>
              <a:rPr lang="en-GB"/>
              <a:t>4-6 Sept 2001</a:t>
            </a:r>
            <a:endParaRPr lang="en-GB" sz="14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  <a:p>
            <a:fld id="{E10A265E-40EA-45A4-8332-165FA79CE945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3581718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  <a:p>
            <a:r>
              <a:rPr lang="en-GB"/>
              <a:t>4-6 Sept 2001</a:t>
            </a:r>
            <a:endParaRPr lang="en-GB" sz="140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  <a:p>
            <a:fld id="{0B1A7FFD-4B59-4338-AF2D-B8D1B6273DB8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164509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  <a:p>
            <a:r>
              <a:rPr lang="en-GB"/>
              <a:t>4-6 Sept 2001</a:t>
            </a:r>
            <a:endParaRPr lang="en-GB" sz="14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  <a:p>
            <a:fld id="{6A4C798B-1548-4720-9A01-A1C3590B159D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21732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  <a:p>
            <a:r>
              <a:rPr lang="en-GB"/>
              <a:t>4-6 Sept 2001</a:t>
            </a:r>
            <a:endParaRPr lang="en-GB" sz="14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  <a:p>
            <a:fld id="{A70E21C2-5E79-43E3-B1AF-A93FB442D53A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3978339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  <a:p>
            <a:r>
              <a:rPr lang="en-GB"/>
              <a:t>4-6 Sept 2001</a:t>
            </a:r>
            <a:endParaRPr lang="en-GB" sz="14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  <a:p>
            <a:fld id="{147E9EF1-7F74-48A4-9E41-BCC4A7D64EE3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408542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  <a:p>
            <a:r>
              <a:rPr lang="en-GB"/>
              <a:t>4-6 Sept 2001</a:t>
            </a:r>
            <a:endParaRPr lang="en-GB" sz="14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  <a:p>
            <a:fld id="{5BD70DB4-BC44-431B-B159-C977712CD76D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1233564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4191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044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255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>
                <a:latin typeface="Arial Narrow" pitchFamily="34" charset="0"/>
              </a:defRPr>
            </a:lvl1pPr>
          </a:lstStyle>
          <a:p>
            <a:endParaRPr lang="en-GB"/>
          </a:p>
          <a:p>
            <a:r>
              <a:rPr lang="en-GB"/>
              <a:t>4-6 Sept 2001</a:t>
            </a:r>
            <a:endParaRPr lang="en-GB" sz="1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6395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latin typeface="Arial Narrow" pitchFamily="34" charset="0"/>
              </a:defRPr>
            </a:lvl1pPr>
          </a:lstStyle>
          <a:p>
            <a:endParaRPr lang="en-GB"/>
          </a:p>
          <a:p>
            <a:fld id="{933107A1-8DE2-48BB-ACEF-4E71491B6D74}" type="slidenum">
              <a:rPr lang="en-GB"/>
              <a:pPr/>
              <a:t>‹#›</a:t>
            </a:fld>
            <a:endParaRPr lang="en-GB" sz="1400"/>
          </a:p>
        </p:txBody>
      </p: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9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91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093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3094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1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60 h 264"/>
                <a:gd name="T2" fmla="*/ 1 w 457"/>
                <a:gd name="T3" fmla="*/ 0 h 264"/>
                <a:gd name="T4" fmla="*/ 0 w 457"/>
                <a:gd name="T5" fmla="*/ 264 h 264"/>
                <a:gd name="T6" fmla="*/ 457 w 457"/>
                <a:gd name="T7" fmla="*/ 26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" grpId="0" animBg="1"/>
      <p:bldP spid="3091" grpId="0" animBg="1"/>
    </p:bld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b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/>
              <a:t>Strategy Evaluation Process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Jeff Sackett</a:t>
            </a:r>
          </a:p>
          <a:p>
            <a:r>
              <a:rPr lang="en-GB"/>
              <a:t>jeff@strettonheath.fsnet.co.uk</a:t>
            </a:r>
          </a:p>
          <a:p>
            <a:r>
              <a:rPr lang="en-GB"/>
              <a:t>01889-507526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4-6 Sept 2001</a:t>
            </a:r>
            <a:endParaRPr lang="en-GB" sz="140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B8F40226-1F3D-474E-A83A-2B0BBF454E01}" type="slidenum">
              <a:rPr lang="en-GB"/>
              <a:pPr/>
              <a:t>10</a:t>
            </a:fld>
            <a:endParaRPr lang="en-GB" sz="1400"/>
          </a:p>
        </p:txBody>
      </p:sp>
      <p:sp>
        <p:nvSpPr>
          <p:cNvPr id="29702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29703" name="Rectangle 103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GB" i="1"/>
              <a:t>Customers</a:t>
            </a:r>
            <a:r>
              <a:rPr lang="en-GB"/>
              <a:t>  -  US oil refineries and petro-chemical companies</a:t>
            </a:r>
          </a:p>
          <a:p>
            <a:pPr lvl="1"/>
            <a:r>
              <a:rPr lang="en-GB" i="1"/>
              <a:t>Size</a:t>
            </a:r>
            <a:r>
              <a:rPr lang="en-GB"/>
              <a:t>  -  currently 1,750 employees</a:t>
            </a:r>
          </a:p>
          <a:p>
            <a:pPr lvl="1"/>
            <a:r>
              <a:rPr lang="en-GB" i="1"/>
              <a:t>Revenues</a:t>
            </a:r>
            <a:r>
              <a:rPr lang="en-GB"/>
              <a:t>  -  increased to $108M </a:t>
            </a:r>
          </a:p>
          <a:p>
            <a:pPr lvl="1"/>
            <a:r>
              <a:rPr lang="en-GB" i="1"/>
              <a:t>Profits</a:t>
            </a:r>
            <a:r>
              <a:rPr lang="en-GB"/>
              <a:t>  -  net loss of $2.5M</a:t>
            </a:r>
          </a:p>
        </p:txBody>
      </p:sp>
      <p:sp>
        <p:nvSpPr>
          <p:cNvPr id="29704" name="Rectangle 1032"/>
          <p:cNvSpPr>
            <a:spLocks noChangeArrowheads="1"/>
          </p:cNvSpPr>
          <p:nvPr/>
        </p:nvSpPr>
        <p:spPr bwMode="auto">
          <a:xfrm>
            <a:off x="1371600" y="5715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kumimoji="1" lang="en-GB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Business Description (con’t)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4-6 Sept 2001</a:t>
            </a:r>
            <a:endParaRPr lang="en-GB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7E529329-6660-4742-8DF5-4575063F134C}" type="slidenum">
              <a:rPr lang="en-GB"/>
              <a:pPr/>
              <a:t>11</a:t>
            </a:fld>
            <a:endParaRPr lang="en-GB" sz="140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Situation Analysis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External environment (1992)</a:t>
            </a:r>
          </a:p>
          <a:p>
            <a:pPr lvl="1"/>
            <a:r>
              <a:rPr lang="en-GB" i="1"/>
              <a:t>Economic</a:t>
            </a:r>
            <a:r>
              <a:rPr lang="en-GB"/>
              <a:t>  -  US in recession</a:t>
            </a:r>
          </a:p>
          <a:p>
            <a:pPr lvl="1"/>
            <a:r>
              <a:rPr lang="en-GB" i="1"/>
              <a:t>Political</a:t>
            </a:r>
            <a:r>
              <a:rPr lang="en-GB"/>
              <a:t>  -  de-emphasis by Bush administration on environmental issues</a:t>
            </a:r>
          </a:p>
          <a:p>
            <a:pPr lvl="2"/>
            <a:r>
              <a:rPr lang="en-GB"/>
              <a:t>Less demand for environmental business</a:t>
            </a:r>
          </a:p>
          <a:p>
            <a:pPr lvl="1"/>
            <a:r>
              <a:rPr lang="en-GB" i="1"/>
              <a:t>Social</a:t>
            </a:r>
            <a:r>
              <a:rPr lang="en-GB"/>
              <a:t>  -  environmental issues no longer considered as important as before</a:t>
            </a:r>
          </a:p>
          <a:p>
            <a:pPr lvl="1"/>
            <a:r>
              <a:rPr lang="en-GB" i="1"/>
              <a:t>Regulatory</a:t>
            </a:r>
            <a:r>
              <a:rPr lang="en-GB"/>
              <a:t>  -  new environmental regulations becoming effective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4-6 Sept 2001</a:t>
            </a:r>
            <a:endParaRPr lang="en-GB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1F903599-15A5-4D56-993E-CF2A13A69E17}" type="slidenum">
              <a:rPr lang="en-GB"/>
              <a:pPr/>
              <a:t>12</a:t>
            </a:fld>
            <a:endParaRPr lang="en-GB" sz="1400"/>
          </a:p>
        </p:txBody>
      </p:sp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Situation Analysis (con’t)</a:t>
            </a:r>
          </a:p>
        </p:txBody>
      </p:sp>
      <p:sp>
        <p:nvSpPr>
          <p:cNvPr id="327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Industry analysis</a:t>
            </a:r>
          </a:p>
          <a:p>
            <a:pPr lvl="1"/>
            <a:r>
              <a:rPr lang="en-GB" sz="2600" i="1"/>
              <a:t>Characteristics</a:t>
            </a:r>
            <a:r>
              <a:rPr lang="en-GB" sz="2600"/>
              <a:t>  -  highly fragmented; competitive; capital intensive with low capital entry barriers; requires hands-on management; need to be close to customers</a:t>
            </a:r>
          </a:p>
          <a:p>
            <a:pPr lvl="1"/>
            <a:r>
              <a:rPr lang="en-GB" sz="2600" i="1"/>
              <a:t>Competitors</a:t>
            </a:r>
            <a:r>
              <a:rPr lang="en-GB" sz="2600"/>
              <a:t>  -  not addressed</a:t>
            </a:r>
          </a:p>
          <a:p>
            <a:pPr lvl="1"/>
            <a:r>
              <a:rPr lang="en-GB" sz="2600" i="1"/>
              <a:t>Trends</a:t>
            </a:r>
            <a:r>
              <a:rPr lang="en-GB" sz="2600"/>
              <a:t>  -  less business; more competition; lower prices</a:t>
            </a:r>
          </a:p>
          <a:p>
            <a:pPr lvl="1"/>
            <a:r>
              <a:rPr lang="en-GB" sz="2600" i="1"/>
              <a:t>Discriminators</a:t>
            </a:r>
            <a:r>
              <a:rPr lang="en-GB" sz="2600"/>
              <a:t>  -  price and quality of service</a:t>
            </a:r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4-6 Sept 2001</a:t>
            </a:r>
            <a:endParaRPr lang="en-GB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DC97C193-C872-44C2-AA13-9A71E6CC1E05}" type="slidenum">
              <a:rPr lang="en-GB"/>
              <a:pPr/>
              <a:t>13</a:t>
            </a:fld>
            <a:endParaRPr lang="en-GB" sz="140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Situation Analysis (con’t)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Internal capabilities</a:t>
            </a:r>
          </a:p>
          <a:p>
            <a:pPr lvl="1"/>
            <a:r>
              <a:rPr lang="en-GB" i="1"/>
              <a:t>Financial analysis</a:t>
            </a:r>
            <a:r>
              <a:rPr lang="en-GB"/>
              <a:t>  -  decreasing and negative profits; increasing debt and debt-to-revenues ratios; increasing overheads; increasing revenues</a:t>
            </a:r>
          </a:p>
          <a:p>
            <a:pPr lvl="1"/>
            <a:r>
              <a:rPr lang="en-GB" i="1"/>
              <a:t>Market analysis</a:t>
            </a:r>
            <a:r>
              <a:rPr lang="en-GB"/>
              <a:t>  -  decreasing market </a:t>
            </a:r>
          </a:p>
          <a:p>
            <a:pPr lvl="1"/>
            <a:r>
              <a:rPr lang="en-GB" i="1"/>
              <a:t>Core competencies</a:t>
            </a:r>
            <a:r>
              <a:rPr lang="en-GB"/>
              <a:t>  -  quality at a premium price; customer satisfaction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4-6 Sept 2001</a:t>
            </a:r>
            <a:endParaRPr lang="en-GB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F9346593-DF11-4640-A625-73A2E607AD5E}" type="slidenum">
              <a:rPr lang="en-GB"/>
              <a:pPr/>
              <a:t>14</a:t>
            </a:fld>
            <a:endParaRPr lang="en-GB" sz="1400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Situation Analysis (con’t)</a:t>
            </a: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SWOT analysis</a:t>
            </a:r>
          </a:p>
          <a:p>
            <a:pPr lvl="1"/>
            <a:r>
              <a:rPr lang="en-GB"/>
              <a:t>Strengths </a:t>
            </a:r>
          </a:p>
          <a:p>
            <a:pPr lvl="2"/>
            <a:r>
              <a:rPr lang="en-GB"/>
              <a:t>Satisfied customers</a:t>
            </a:r>
          </a:p>
          <a:p>
            <a:pPr lvl="2"/>
            <a:r>
              <a:rPr lang="en-GB"/>
              <a:t>Able to charge a premium for their service</a:t>
            </a:r>
          </a:p>
          <a:p>
            <a:pPr lvl="2"/>
            <a:r>
              <a:rPr lang="en-GB"/>
              <a:t>An ability to grow gifted operating managers</a:t>
            </a:r>
          </a:p>
          <a:p>
            <a:pPr lvl="2"/>
            <a:r>
              <a:rPr lang="en-GB"/>
              <a:t>An ability to cross-sell its services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4-6 Sept 2001</a:t>
            </a:r>
            <a:endParaRPr lang="en-GB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2C93F1AB-715B-474F-8191-3B2051912437}" type="slidenum">
              <a:rPr lang="en-GB"/>
              <a:pPr/>
              <a:t>15</a:t>
            </a:fld>
            <a:endParaRPr lang="en-GB" sz="140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Situation Analysis (con’t)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GB"/>
              <a:t>Weaknesses</a:t>
            </a:r>
          </a:p>
          <a:p>
            <a:pPr lvl="2"/>
            <a:r>
              <a:rPr lang="en-GB"/>
              <a:t>Numerous acquisitions required high levels of debt</a:t>
            </a:r>
          </a:p>
          <a:p>
            <a:pPr lvl="3"/>
            <a:r>
              <a:rPr lang="en-GB"/>
              <a:t>Affected cash flows</a:t>
            </a:r>
          </a:p>
          <a:p>
            <a:pPr lvl="2"/>
            <a:r>
              <a:rPr lang="en-GB"/>
              <a:t>High overhead costs</a:t>
            </a:r>
          </a:p>
          <a:p>
            <a:pPr lvl="1"/>
            <a:r>
              <a:rPr lang="en-GB"/>
              <a:t>Opportunities</a:t>
            </a:r>
          </a:p>
          <a:p>
            <a:pPr lvl="2"/>
            <a:r>
              <a:rPr lang="en-GB"/>
              <a:t>Recession</a:t>
            </a:r>
          </a:p>
          <a:p>
            <a:pPr lvl="3"/>
            <a:r>
              <a:rPr lang="en-GB"/>
              <a:t>More companies available for acquisition</a:t>
            </a:r>
          </a:p>
          <a:p>
            <a:pPr lvl="1"/>
            <a:r>
              <a:rPr lang="en-GB"/>
              <a:t>Threats</a:t>
            </a:r>
          </a:p>
          <a:p>
            <a:pPr lvl="2"/>
            <a:r>
              <a:rPr lang="en-GB"/>
              <a:t>Recession</a:t>
            </a:r>
          </a:p>
          <a:p>
            <a:pPr lvl="3"/>
            <a:r>
              <a:rPr lang="en-GB"/>
              <a:t>Less business; more competition; lower prices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4-6 Sept 2001</a:t>
            </a:r>
            <a:endParaRPr lang="en-GB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7DBFB145-9E04-44AA-97BC-DF5B387A7C66}" type="slidenum">
              <a:rPr lang="en-GB"/>
              <a:pPr/>
              <a:t>16</a:t>
            </a:fld>
            <a:endParaRPr lang="en-GB" sz="140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Strategy Identification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Current strategy</a:t>
            </a:r>
          </a:p>
          <a:p>
            <a:pPr lvl="1"/>
            <a:r>
              <a:rPr lang="en-GB"/>
              <a:t>Rapid growth through acquisition</a:t>
            </a:r>
          </a:p>
          <a:p>
            <a:pPr lvl="2"/>
            <a:r>
              <a:rPr lang="en-GB"/>
              <a:t>Expand geographically and increase services</a:t>
            </a:r>
          </a:p>
          <a:p>
            <a:pPr lvl="3"/>
            <a:r>
              <a:rPr lang="en-GB"/>
              <a:t>Increase customer base</a:t>
            </a:r>
          </a:p>
          <a:p>
            <a:pPr lvl="3"/>
            <a:r>
              <a:rPr lang="en-GB"/>
              <a:t>Be close to customers</a:t>
            </a:r>
          </a:p>
          <a:p>
            <a:pPr lvl="3"/>
            <a:r>
              <a:rPr lang="en-GB"/>
              <a:t>Locate services within a day’s drive of each other for mutual support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4-6 Sept 2001</a:t>
            </a:r>
            <a:endParaRPr lang="en-GB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48A0FDC2-10A3-44D7-A1D7-41BFF9A684F5}" type="slidenum">
              <a:rPr lang="en-GB"/>
              <a:pPr/>
              <a:t>17</a:t>
            </a:fld>
            <a:endParaRPr lang="en-GB" sz="1400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Strategy Evaluation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Their strategy was failing because they could not integrate acquisitions into the company</a:t>
            </a:r>
          </a:p>
          <a:p>
            <a:pPr lvl="1"/>
            <a:r>
              <a:rPr lang="en-GB"/>
              <a:t>Negated some strengths</a:t>
            </a:r>
          </a:p>
          <a:p>
            <a:pPr lvl="2"/>
            <a:r>
              <a:rPr lang="en-GB"/>
              <a:t>Fewer satisfied customers</a:t>
            </a:r>
          </a:p>
          <a:p>
            <a:pPr lvl="2"/>
            <a:r>
              <a:rPr lang="en-GB"/>
              <a:t>Unable to charge a premium for their service</a:t>
            </a:r>
          </a:p>
          <a:p>
            <a:pPr lvl="3"/>
            <a:r>
              <a:rPr lang="en-GB"/>
              <a:t>Quality of services declined</a:t>
            </a:r>
          </a:p>
          <a:p>
            <a:pPr lvl="3"/>
            <a:r>
              <a:rPr lang="en-GB"/>
              <a:t>Recession created more competition</a:t>
            </a:r>
          </a:p>
          <a:p>
            <a:pPr lvl="2"/>
            <a:r>
              <a:rPr lang="en-GB"/>
              <a:t>Less ability to grow gifted operating managers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4-6 Sept 2001</a:t>
            </a:r>
            <a:endParaRPr lang="en-GB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6D5442CC-D281-4468-948C-C45CC28CF801}" type="slidenum">
              <a:rPr lang="en-GB"/>
              <a:pPr/>
              <a:t>18</a:t>
            </a:fld>
            <a:endParaRPr lang="en-GB" sz="140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Strategy Evaluation (con’t)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GB"/>
              <a:t>Created some weaknesses</a:t>
            </a:r>
          </a:p>
          <a:p>
            <a:pPr lvl="2"/>
            <a:r>
              <a:rPr lang="en-GB"/>
              <a:t>More debt and greater overhead costs</a:t>
            </a:r>
          </a:p>
          <a:p>
            <a:pPr lvl="1"/>
            <a:r>
              <a:rPr lang="en-GB"/>
              <a:t>Did not have company-wide buy in</a:t>
            </a:r>
          </a:p>
          <a:p>
            <a:pPr lvl="1"/>
            <a:r>
              <a:rPr lang="en-GB"/>
              <a:t>Did not have an implementation plan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4-6 Sept 2001</a:t>
            </a:r>
            <a:endParaRPr lang="en-GB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47FB41B3-A8B9-4AD8-BCC7-4DCA84992953}" type="slidenum">
              <a:rPr lang="en-GB"/>
              <a:pPr/>
              <a:t>19</a:t>
            </a:fld>
            <a:endParaRPr lang="en-GB" sz="1400"/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Strategy Evaluation (con’t)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Recommendations</a:t>
            </a:r>
          </a:p>
          <a:p>
            <a:pPr lvl="1"/>
            <a:r>
              <a:rPr lang="en-GB"/>
              <a:t>Halt acquisitions until integration issues are corrected</a:t>
            </a:r>
          </a:p>
          <a:p>
            <a:pPr lvl="2"/>
            <a:r>
              <a:rPr lang="en-GB"/>
              <a:t>Service, managerial, financial</a:t>
            </a:r>
          </a:p>
          <a:p>
            <a:pPr lvl="1"/>
            <a:r>
              <a:rPr lang="en-GB"/>
              <a:t>Develop new strategy to deal with these issues</a:t>
            </a:r>
          </a:p>
          <a:p>
            <a:pPr lvl="2"/>
            <a:r>
              <a:rPr lang="en-GB"/>
              <a:t>Get company-wide buy in</a:t>
            </a:r>
          </a:p>
          <a:p>
            <a:pPr lvl="2"/>
            <a:r>
              <a:rPr lang="en-GB"/>
              <a:t>Create implementation plan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4-6 Sept 2001</a:t>
            </a:r>
            <a:endParaRPr lang="en-GB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E66F4C83-D513-43CE-948D-384126E117EB}" type="slidenum">
              <a:rPr lang="en-GB"/>
              <a:pPr/>
              <a:t>2</a:t>
            </a:fld>
            <a:endParaRPr lang="en-GB" sz="140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Objective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44700"/>
            <a:ext cx="7772400" cy="3441700"/>
          </a:xfrm>
        </p:spPr>
        <p:txBody>
          <a:bodyPr/>
          <a:lstStyle/>
          <a:p>
            <a:r>
              <a:rPr lang="en-GB"/>
              <a:t>Present a process to evaluate a company’s strategic plan</a:t>
            </a:r>
          </a:p>
          <a:p>
            <a:pPr lvl="1"/>
            <a:r>
              <a:rPr lang="en-GB"/>
              <a:t>Based on US MBA course</a:t>
            </a:r>
          </a:p>
          <a:p>
            <a:pPr lvl="2"/>
            <a:r>
              <a:rPr lang="en-GB"/>
              <a:t>Integrates prior courses</a:t>
            </a:r>
          </a:p>
          <a:p>
            <a:pPr lvl="2"/>
            <a:r>
              <a:rPr lang="en-GB"/>
              <a:t>Case study approach</a:t>
            </a:r>
          </a:p>
          <a:p>
            <a:endParaRPr lang="en-GB"/>
          </a:p>
          <a:p>
            <a:r>
              <a:rPr lang="en-GB"/>
              <a:t>Present an example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4-6 Sept 2001</a:t>
            </a:r>
            <a:endParaRPr lang="en-GB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F85E620F-2C5E-4848-A49A-F321694CF45B}" type="slidenum">
              <a:rPr lang="en-GB"/>
              <a:pPr/>
              <a:t>20</a:t>
            </a:fld>
            <a:endParaRPr lang="en-GB" sz="1400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Observation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Of particular interest to this OR analyst was the absence of any analytical techniques more complex than the use of simple spreadsheets to evaluate strategy</a:t>
            </a:r>
          </a:p>
          <a:p>
            <a:pPr lvl="1"/>
            <a:r>
              <a:rPr lang="en-GB"/>
              <a:t>Non-quantitative course of business students</a:t>
            </a:r>
          </a:p>
          <a:p>
            <a:r>
              <a:rPr lang="en-GB"/>
              <a:t>But it seems to work!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4-6 Sept 2001</a:t>
            </a:r>
            <a:endParaRPr lang="en-GB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E65733C3-AEDB-4138-BF95-5C8E0382725F}" type="slidenum">
              <a:rPr lang="en-GB"/>
              <a:pPr/>
              <a:t>21</a:t>
            </a:fld>
            <a:endParaRPr lang="en-GB" sz="140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Conclusion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If OR is to be used in strategy formulation / evaluation, it must do so on a “value added” and cost effective basis </a:t>
            </a:r>
          </a:p>
          <a:p>
            <a:pPr lvl="1"/>
            <a:endParaRPr lang="en-GB"/>
          </a:p>
          <a:p>
            <a:r>
              <a:rPr lang="en-GB"/>
              <a:t>Questions?</a:t>
            </a:r>
          </a:p>
          <a:p>
            <a:pPr lvl="1"/>
            <a:r>
              <a:rPr lang="en-GB"/>
              <a:t>jeff@strettonheath.fsnet.co.uk</a:t>
            </a:r>
          </a:p>
          <a:p>
            <a:pPr lvl="1"/>
            <a:r>
              <a:rPr lang="en-GB"/>
              <a:t>01889-507526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4-6 Sept 2001</a:t>
            </a:r>
            <a:endParaRPr lang="en-GB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759AADAE-42FC-4B8F-8B4D-E2B2C44FD9A0}" type="slidenum">
              <a:rPr lang="en-GB"/>
              <a:pPr/>
              <a:t>3</a:t>
            </a:fld>
            <a:endParaRPr lang="en-GB" sz="140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Elements of the Process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Business Description</a:t>
            </a:r>
          </a:p>
          <a:p>
            <a:endParaRPr lang="en-GB"/>
          </a:p>
          <a:p>
            <a:r>
              <a:rPr lang="en-GB"/>
              <a:t>Situation Analysis</a:t>
            </a:r>
          </a:p>
          <a:p>
            <a:endParaRPr lang="en-GB"/>
          </a:p>
          <a:p>
            <a:r>
              <a:rPr lang="en-GB"/>
              <a:t>Strategy Identification</a:t>
            </a:r>
          </a:p>
          <a:p>
            <a:endParaRPr lang="en-GB"/>
          </a:p>
          <a:p>
            <a:r>
              <a:rPr lang="en-GB"/>
              <a:t>Strategy Evaluation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4-6 Sept 2001</a:t>
            </a:r>
            <a:endParaRPr lang="en-GB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EF550B0E-B1EB-4736-9C30-17228B7F95ED}" type="slidenum">
              <a:rPr lang="en-GB"/>
              <a:pPr/>
              <a:t>4</a:t>
            </a:fld>
            <a:endParaRPr lang="en-GB" sz="140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Business Description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Basic facts of the company</a:t>
            </a:r>
          </a:p>
          <a:p>
            <a:pPr lvl="1"/>
            <a:r>
              <a:rPr lang="en-GB"/>
              <a:t>Industry</a:t>
            </a:r>
          </a:p>
          <a:p>
            <a:pPr lvl="1"/>
            <a:r>
              <a:rPr lang="en-GB"/>
              <a:t>Products / services</a:t>
            </a:r>
          </a:p>
          <a:p>
            <a:pPr lvl="1"/>
            <a:r>
              <a:rPr lang="en-GB"/>
              <a:t>Vision / objectives</a:t>
            </a:r>
          </a:p>
          <a:p>
            <a:pPr lvl="1"/>
            <a:r>
              <a:rPr lang="en-GB"/>
              <a:t>Customers </a:t>
            </a:r>
          </a:p>
          <a:p>
            <a:pPr lvl="1"/>
            <a:r>
              <a:rPr lang="en-GB"/>
              <a:t>Size</a:t>
            </a:r>
          </a:p>
          <a:p>
            <a:pPr lvl="1"/>
            <a:r>
              <a:rPr lang="en-GB"/>
              <a:t>Revenues</a:t>
            </a:r>
          </a:p>
          <a:p>
            <a:pPr lvl="1"/>
            <a:r>
              <a:rPr lang="en-GB"/>
              <a:t>Profits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4-6 Sept 2001</a:t>
            </a:r>
            <a:endParaRPr lang="en-GB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776B8A75-2E49-4012-A8BB-480CEBBC1AA1}" type="slidenum">
              <a:rPr lang="en-GB"/>
              <a:pPr/>
              <a:t>5</a:t>
            </a:fld>
            <a:endParaRPr lang="en-GB" sz="140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Situation Analysis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/>
              <a:t>External environment</a:t>
            </a:r>
          </a:p>
          <a:p>
            <a:pPr lvl="1"/>
            <a:r>
              <a:rPr lang="en-GB"/>
              <a:t>Economic</a:t>
            </a:r>
          </a:p>
          <a:p>
            <a:pPr lvl="1"/>
            <a:r>
              <a:rPr lang="en-GB"/>
              <a:t>Political</a:t>
            </a:r>
          </a:p>
          <a:p>
            <a:pPr lvl="1"/>
            <a:r>
              <a:rPr lang="en-GB"/>
              <a:t>Social</a:t>
            </a:r>
          </a:p>
          <a:p>
            <a:pPr lvl="1"/>
            <a:r>
              <a:rPr lang="en-GB"/>
              <a:t>Regulatory</a:t>
            </a:r>
          </a:p>
          <a:p>
            <a:r>
              <a:rPr lang="en-GB"/>
              <a:t>Internal capabilities</a:t>
            </a:r>
          </a:p>
          <a:p>
            <a:pPr lvl="1"/>
            <a:r>
              <a:rPr lang="en-GB"/>
              <a:t>Financial analysis</a:t>
            </a:r>
          </a:p>
          <a:p>
            <a:pPr lvl="1"/>
            <a:r>
              <a:rPr lang="en-GB"/>
              <a:t>Market analysis</a:t>
            </a:r>
          </a:p>
          <a:p>
            <a:pPr lvl="1"/>
            <a:r>
              <a:rPr lang="en-GB"/>
              <a:t>Core competencies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/>
              <a:t>Industry analysis</a:t>
            </a:r>
          </a:p>
          <a:p>
            <a:pPr lvl="1"/>
            <a:r>
              <a:rPr lang="en-GB"/>
              <a:t>Characteristics</a:t>
            </a:r>
          </a:p>
          <a:p>
            <a:pPr lvl="1"/>
            <a:r>
              <a:rPr lang="en-GB"/>
              <a:t>Competitors</a:t>
            </a:r>
          </a:p>
          <a:p>
            <a:pPr lvl="1"/>
            <a:r>
              <a:rPr lang="en-GB"/>
              <a:t>Trends</a:t>
            </a:r>
          </a:p>
          <a:p>
            <a:pPr lvl="1"/>
            <a:r>
              <a:rPr lang="en-GB"/>
              <a:t>Discriminators</a:t>
            </a:r>
          </a:p>
          <a:p>
            <a:r>
              <a:rPr lang="en-GB"/>
              <a:t>SWOT analysis</a:t>
            </a:r>
          </a:p>
          <a:p>
            <a:pPr lvl="1"/>
            <a:r>
              <a:rPr lang="en-GB"/>
              <a:t>Strengths</a:t>
            </a:r>
          </a:p>
          <a:p>
            <a:pPr lvl="1"/>
            <a:r>
              <a:rPr lang="en-GB"/>
              <a:t>Weaknesses</a:t>
            </a:r>
          </a:p>
          <a:p>
            <a:pPr lvl="1"/>
            <a:r>
              <a:rPr lang="en-GB"/>
              <a:t>Opportunities</a:t>
            </a:r>
          </a:p>
          <a:p>
            <a:pPr lvl="1"/>
            <a:r>
              <a:rPr lang="en-GB"/>
              <a:t>Threats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4-6 Sept 2001</a:t>
            </a:r>
            <a:endParaRPr lang="en-GB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7DAC60A2-9DD2-4C7E-A953-CAECA4A62C65}" type="slidenum">
              <a:rPr lang="en-GB"/>
              <a:pPr/>
              <a:t>6</a:t>
            </a:fld>
            <a:endParaRPr lang="en-GB" sz="140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Strategy Identification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Describe current strategy</a:t>
            </a:r>
          </a:p>
          <a:p>
            <a:r>
              <a:rPr lang="en-GB"/>
              <a:t>Identify any alternative strategies being considered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4-6 Sept 2001</a:t>
            </a:r>
            <a:endParaRPr lang="en-GB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7CE52460-B3AD-4BB2-8AE7-922C7EFC7775}" type="slidenum">
              <a:rPr lang="en-GB"/>
              <a:pPr/>
              <a:t>7</a:t>
            </a:fld>
            <a:endParaRPr lang="en-GB" sz="140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Strategy Evaluation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Logical examination of the strategy and alternatives</a:t>
            </a:r>
          </a:p>
          <a:p>
            <a:pPr lvl="1"/>
            <a:r>
              <a:rPr lang="en-GB"/>
              <a:t>Based on business concepts</a:t>
            </a:r>
          </a:p>
          <a:p>
            <a:r>
              <a:rPr lang="en-GB"/>
              <a:t>Does it</a:t>
            </a:r>
          </a:p>
          <a:p>
            <a:pPr lvl="1"/>
            <a:r>
              <a:rPr lang="en-GB"/>
              <a:t>Build on </a:t>
            </a:r>
            <a:r>
              <a:rPr lang="en-GB" i="1"/>
              <a:t>strengths</a:t>
            </a:r>
            <a:endParaRPr lang="en-GB"/>
          </a:p>
          <a:p>
            <a:pPr lvl="1"/>
            <a:r>
              <a:rPr lang="en-GB"/>
              <a:t>Fix </a:t>
            </a:r>
            <a:r>
              <a:rPr lang="en-GB" i="1"/>
              <a:t>weaknesses</a:t>
            </a:r>
            <a:endParaRPr lang="en-GB"/>
          </a:p>
          <a:p>
            <a:pPr lvl="1"/>
            <a:r>
              <a:rPr lang="en-GB"/>
              <a:t>Exploit </a:t>
            </a:r>
            <a:r>
              <a:rPr lang="en-GB" i="1"/>
              <a:t>opportunities</a:t>
            </a:r>
            <a:endParaRPr lang="en-GB"/>
          </a:p>
          <a:p>
            <a:pPr lvl="1"/>
            <a:r>
              <a:rPr lang="en-GB"/>
              <a:t>Deal with </a:t>
            </a:r>
            <a:r>
              <a:rPr lang="en-GB" i="1"/>
              <a:t>threats</a:t>
            </a: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4-6 Sept 2001</a:t>
            </a:r>
            <a:endParaRPr lang="en-GB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871BB68B-D5F2-4BD8-9088-1FACE72D8CAB}" type="slidenum">
              <a:rPr lang="en-GB"/>
              <a:pPr/>
              <a:t>8</a:t>
            </a:fld>
            <a:endParaRPr lang="en-GB" sz="140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Strategy Evaluation (con’t)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Is it </a:t>
            </a:r>
          </a:p>
          <a:p>
            <a:pPr lvl="1">
              <a:lnSpc>
                <a:spcPct val="90000"/>
              </a:lnSpc>
            </a:pPr>
            <a:r>
              <a:rPr lang="en-GB"/>
              <a:t>A sensible extension of the vision / objectives and situation analysis</a:t>
            </a:r>
          </a:p>
          <a:p>
            <a:pPr lvl="1">
              <a:lnSpc>
                <a:spcPct val="90000"/>
              </a:lnSpc>
            </a:pPr>
            <a:r>
              <a:rPr lang="en-GB"/>
              <a:t>Reasonable</a:t>
            </a:r>
          </a:p>
          <a:p>
            <a:pPr lvl="1">
              <a:lnSpc>
                <a:spcPct val="90000"/>
              </a:lnSpc>
            </a:pPr>
            <a:r>
              <a:rPr lang="en-GB"/>
              <a:t>Likely to succeed</a:t>
            </a:r>
          </a:p>
          <a:p>
            <a:pPr lvl="2">
              <a:lnSpc>
                <a:spcPct val="90000"/>
              </a:lnSpc>
            </a:pPr>
            <a:r>
              <a:rPr lang="en-GB"/>
              <a:t>Perform financial analysis</a:t>
            </a:r>
          </a:p>
          <a:p>
            <a:pPr lvl="2">
              <a:lnSpc>
                <a:spcPct val="90000"/>
              </a:lnSpc>
            </a:pPr>
            <a:r>
              <a:rPr lang="en-GB"/>
              <a:t>Have buy in</a:t>
            </a:r>
          </a:p>
          <a:p>
            <a:pPr lvl="2">
              <a:lnSpc>
                <a:spcPct val="90000"/>
              </a:lnSpc>
            </a:pPr>
            <a:r>
              <a:rPr lang="en-GB"/>
              <a:t>Have an implementation plan with actions, responsibilities, schedule, and resources</a:t>
            </a:r>
          </a:p>
          <a:p>
            <a:pPr>
              <a:lnSpc>
                <a:spcPct val="90000"/>
              </a:lnSpc>
            </a:pPr>
            <a:r>
              <a:rPr lang="en-GB"/>
              <a:t>Make recommendations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4-6 Sept 2001</a:t>
            </a:r>
            <a:endParaRPr lang="en-GB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A4A34E8C-944B-49F9-B115-57147C3922D4}" type="slidenum">
              <a:rPr lang="en-GB"/>
              <a:pPr/>
              <a:t>9</a:t>
            </a:fld>
            <a:endParaRPr lang="en-GB" sz="140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 -- EnClean Incorporated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Business Description</a:t>
            </a:r>
          </a:p>
          <a:p>
            <a:pPr lvl="1"/>
            <a:r>
              <a:rPr lang="en-GB" i="1"/>
              <a:t>Industry</a:t>
            </a:r>
            <a:r>
              <a:rPr lang="en-GB"/>
              <a:t>  -  US oil and petro-chemical</a:t>
            </a:r>
          </a:p>
          <a:p>
            <a:pPr lvl="1"/>
            <a:r>
              <a:rPr lang="en-GB" i="1"/>
              <a:t>Services</a:t>
            </a:r>
            <a:r>
              <a:rPr lang="en-GB"/>
              <a:t>  -  industrial and environmental</a:t>
            </a:r>
          </a:p>
          <a:p>
            <a:pPr lvl="2"/>
            <a:r>
              <a:rPr lang="en-GB"/>
              <a:t>Industrial vacuuming, chemical cleaning, hydroblasting, and site remediation</a:t>
            </a:r>
          </a:p>
          <a:p>
            <a:pPr lvl="1"/>
            <a:r>
              <a:rPr lang="en-GB" i="1"/>
              <a:t>Vision / objectives</a:t>
            </a:r>
            <a:r>
              <a:rPr lang="en-GB"/>
              <a:t>  -  not addressed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igh voltage.pot">
  <a:themeElements>
    <a:clrScheme name="high voltage.pot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high voltage.po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high voltage.pot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.pot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.pot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.pot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.pot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.pot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.pot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Files\MSOffice\Templates\Presentation Designs\high voltage.pot</Template>
  <TotalTime>3780</TotalTime>
  <Words>724</Words>
  <Application>Microsoft Office PowerPoint</Application>
  <PresentationFormat>On-screen Show (4:3)</PresentationFormat>
  <Paragraphs>234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Times New Roman</vt:lpstr>
      <vt:lpstr>Impact</vt:lpstr>
      <vt:lpstr>Monotype Sorts</vt:lpstr>
      <vt:lpstr>Arial Narrow</vt:lpstr>
      <vt:lpstr>high voltage.pot</vt:lpstr>
      <vt:lpstr>Strategy Evaluation Process</vt:lpstr>
      <vt:lpstr>Objective</vt:lpstr>
      <vt:lpstr>Elements of the Process</vt:lpstr>
      <vt:lpstr>Business Description</vt:lpstr>
      <vt:lpstr>Situation Analysis</vt:lpstr>
      <vt:lpstr>Strategy Identification</vt:lpstr>
      <vt:lpstr>Strategy Evaluation</vt:lpstr>
      <vt:lpstr>Strategy Evaluation (con’t)</vt:lpstr>
      <vt:lpstr>Example -- EnClean Incorporated</vt:lpstr>
      <vt:lpstr> </vt:lpstr>
      <vt:lpstr>Situation Analysis</vt:lpstr>
      <vt:lpstr>Situation Analysis (con’t)</vt:lpstr>
      <vt:lpstr>Situation Analysis (con’t)</vt:lpstr>
      <vt:lpstr>Situation Analysis (con’t)</vt:lpstr>
      <vt:lpstr>Situation Analysis (con’t)</vt:lpstr>
      <vt:lpstr>Strategy Identification</vt:lpstr>
      <vt:lpstr>Strategy Evaluation</vt:lpstr>
      <vt:lpstr>Strategy Evaluation (con’t)</vt:lpstr>
      <vt:lpstr>Strategy Evaluation (con’t)</vt:lpstr>
      <vt:lpstr>Observation</vt:lpstr>
      <vt:lpstr>Conclusion</vt:lpstr>
    </vt:vector>
  </TitlesOfParts>
  <Company>Dell Computer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Spreadsheets to Solve Management Problems</dc:title>
  <dc:creator>jsackett</dc:creator>
  <cp:lastModifiedBy>cara</cp:lastModifiedBy>
  <cp:revision>48</cp:revision>
  <cp:lastPrinted>2001-09-02T14:27:42Z</cp:lastPrinted>
  <dcterms:created xsi:type="dcterms:W3CDTF">2000-04-30T21:55:32Z</dcterms:created>
  <dcterms:modified xsi:type="dcterms:W3CDTF">2012-03-09T11:30:03Z</dcterms:modified>
</cp:coreProperties>
</file>