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80" r:id="rId3"/>
    <p:sldId id="288" r:id="rId4"/>
    <p:sldId id="258" r:id="rId5"/>
    <p:sldId id="297" r:id="rId6"/>
    <p:sldId id="291" r:id="rId7"/>
    <p:sldId id="259" r:id="rId8"/>
    <p:sldId id="279" r:id="rId9"/>
    <p:sldId id="278" r:id="rId10"/>
    <p:sldId id="292" r:id="rId11"/>
    <p:sldId id="287" r:id="rId12"/>
    <p:sldId id="289" r:id="rId13"/>
    <p:sldId id="290" r:id="rId14"/>
    <p:sldId id="293" r:id="rId15"/>
    <p:sldId id="268" r:id="rId16"/>
    <p:sldId id="265" r:id="rId17"/>
    <p:sldId id="294" r:id="rId18"/>
    <p:sldId id="285" r:id="rId19"/>
    <p:sldId id="286" r:id="rId20"/>
    <p:sldId id="269" r:id="rId21"/>
    <p:sldId id="295" r:id="rId22"/>
    <p:sldId id="270" r:id="rId23"/>
    <p:sldId id="296" r:id="rId24"/>
  </p:sldIdLst>
  <p:sldSz cx="9144000" cy="6858000" type="screen4x3"/>
  <p:notesSz cx="6662738" cy="983297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56C05B"/>
    <a:srgbClr val="59E3DC"/>
    <a:srgbClr val="62DA93"/>
    <a:srgbClr val="00FF00"/>
    <a:srgbClr val="66FFFF"/>
    <a:srgbClr val="FFCC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5" d="100"/>
          <a:sy n="55" d="100"/>
        </p:scale>
        <p:origin x="-168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>
        <p:scale>
          <a:sx n="100" d="100"/>
          <a:sy n="100" d="100"/>
        </p:scale>
        <p:origin x="-840" y="1224"/>
      </p:cViewPr>
      <p:guideLst>
        <p:guide orient="horz" pos="3097"/>
        <p:guide pos="209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0" rIns="91420" bIns="4571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5075" y="0"/>
            <a:ext cx="288766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0" rIns="91420" bIns="4571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40850"/>
            <a:ext cx="288766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0" rIns="91420" bIns="4571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5075" y="9340850"/>
            <a:ext cx="288766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0" rIns="91420" bIns="4571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367F6D0-F9A8-4F62-8EF3-60CE0694B29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5688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0" rIns="91420" bIns="4571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5075" y="0"/>
            <a:ext cx="288766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0" rIns="91420" bIns="4571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1126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874713" y="738188"/>
            <a:ext cx="4914900" cy="36861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670425"/>
            <a:ext cx="4884738" cy="442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0" rIns="91420" bIns="45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40850"/>
            <a:ext cx="288766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0" rIns="91420" bIns="4571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5075" y="9340850"/>
            <a:ext cx="288766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0" rIns="91420" bIns="4571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B04B2BA-4D12-4761-BA46-BF34427696A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8994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AC9D9C-8E4A-4730-A5D1-F847E62FAA92}" type="slidenum">
              <a:rPr lang="en-GB"/>
              <a:pPr/>
              <a:t>1</a:t>
            </a:fld>
            <a:endParaRPr lang="en-GB"/>
          </a:p>
        </p:txBody>
      </p:sp>
      <p:sp>
        <p:nvSpPr>
          <p:cNvPr id="481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579429-8890-465A-AB06-9B6D076FC228}" type="slidenum">
              <a:rPr lang="en-GB"/>
              <a:pPr/>
              <a:t>11</a:t>
            </a:fld>
            <a:endParaRPr lang="en-GB"/>
          </a:p>
        </p:txBody>
      </p:sp>
      <p:sp>
        <p:nvSpPr>
          <p:cNvPr id="573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7FFCE1-20EA-40EE-B9AB-D11177289DD0}" type="slidenum">
              <a:rPr lang="en-GB"/>
              <a:pPr/>
              <a:t>12</a:t>
            </a:fld>
            <a:endParaRPr lang="en-GB"/>
          </a:p>
        </p:txBody>
      </p:sp>
      <p:sp>
        <p:nvSpPr>
          <p:cNvPr id="583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DE3061-BFD4-4C5D-B62A-E69274D42FE3}" type="slidenum">
              <a:rPr lang="en-GB"/>
              <a:pPr/>
              <a:t>13</a:t>
            </a:fld>
            <a:endParaRPr lang="en-GB"/>
          </a:p>
        </p:txBody>
      </p:sp>
      <p:sp>
        <p:nvSpPr>
          <p:cNvPr id="471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1BE4CD-695A-4BFD-A72F-FE16EC67AEB5}" type="slidenum">
              <a:rPr lang="en-GB"/>
              <a:pPr/>
              <a:t>14</a:t>
            </a:fld>
            <a:endParaRPr lang="en-GB"/>
          </a:p>
        </p:txBody>
      </p:sp>
      <p:sp>
        <p:nvSpPr>
          <p:cNvPr id="737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8690DC-9B0B-4FCA-969F-2D0F3A0AC585}" type="slidenum">
              <a:rPr lang="en-GB"/>
              <a:pPr/>
              <a:t>15</a:t>
            </a:fld>
            <a:endParaRPr lang="en-GB"/>
          </a:p>
        </p:txBody>
      </p:sp>
      <p:sp>
        <p:nvSpPr>
          <p:cNvPr id="593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DF3273-229F-4022-813B-0A92E60EE860}" type="slidenum">
              <a:rPr lang="en-GB"/>
              <a:pPr/>
              <a:t>16</a:t>
            </a:fld>
            <a:endParaRPr lang="en-GB"/>
          </a:p>
        </p:txBody>
      </p:sp>
      <p:sp>
        <p:nvSpPr>
          <p:cNvPr id="604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529975-F5E3-47ED-BE18-D9558DC78D91}" type="slidenum">
              <a:rPr lang="en-GB"/>
              <a:pPr/>
              <a:t>17</a:t>
            </a:fld>
            <a:endParaRPr lang="en-GB"/>
          </a:p>
        </p:txBody>
      </p:sp>
      <p:sp>
        <p:nvSpPr>
          <p:cNvPr id="757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ABB80B-D72A-4584-AB2B-5EA7560CE25F}" type="slidenum">
              <a:rPr lang="en-GB"/>
              <a:pPr/>
              <a:t>18</a:t>
            </a:fld>
            <a:endParaRPr lang="en-GB"/>
          </a:p>
        </p:txBody>
      </p:sp>
      <p:sp>
        <p:nvSpPr>
          <p:cNvPr id="614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C2EC9C-ED63-4E6B-B517-02BED238A242}" type="slidenum">
              <a:rPr lang="en-GB"/>
              <a:pPr/>
              <a:t>19</a:t>
            </a:fld>
            <a:endParaRPr lang="en-GB"/>
          </a:p>
        </p:txBody>
      </p:sp>
      <p:sp>
        <p:nvSpPr>
          <p:cNvPr id="624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139A43-F510-4E18-95A8-7C3B777640C7}" type="slidenum">
              <a:rPr lang="en-GB"/>
              <a:pPr/>
              <a:t>20</a:t>
            </a:fld>
            <a:endParaRPr lang="en-GB"/>
          </a:p>
        </p:txBody>
      </p:sp>
      <p:sp>
        <p:nvSpPr>
          <p:cNvPr id="645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A58836-3F22-4CAB-B657-6FCE8CB0C9A5}" type="slidenum">
              <a:rPr lang="en-GB"/>
              <a:pPr/>
              <a:t>2</a:t>
            </a:fld>
            <a:endParaRPr lang="en-GB"/>
          </a:p>
        </p:txBody>
      </p:sp>
      <p:sp>
        <p:nvSpPr>
          <p:cNvPr id="491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E5103C-66C7-43C4-BDC0-9DCDB8DA055D}" type="slidenum">
              <a:rPr lang="en-GB"/>
              <a:pPr/>
              <a:t>21</a:t>
            </a:fld>
            <a:endParaRPr lang="en-GB"/>
          </a:p>
        </p:txBody>
      </p:sp>
      <p:sp>
        <p:nvSpPr>
          <p:cNvPr id="778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6957A8-B76E-4190-8CF1-97466DFE1213}" type="slidenum">
              <a:rPr lang="en-GB"/>
              <a:pPr/>
              <a:t>22</a:t>
            </a:fld>
            <a:endParaRPr lang="en-GB"/>
          </a:p>
        </p:txBody>
      </p:sp>
      <p:sp>
        <p:nvSpPr>
          <p:cNvPr id="655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E85CE0-BD70-46B1-B076-500C36C7615F}" type="slidenum">
              <a:rPr lang="en-GB"/>
              <a:pPr/>
              <a:t>23</a:t>
            </a:fld>
            <a:endParaRPr lang="en-GB"/>
          </a:p>
        </p:txBody>
      </p:sp>
      <p:sp>
        <p:nvSpPr>
          <p:cNvPr id="798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B1ED23-E659-4179-AA86-6C01DFEBEDDD}" type="slidenum">
              <a:rPr lang="en-GB"/>
              <a:pPr/>
              <a:t>3</a:t>
            </a:fld>
            <a:endParaRPr lang="en-GB"/>
          </a:p>
        </p:txBody>
      </p:sp>
      <p:sp>
        <p:nvSpPr>
          <p:cNvPr id="501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BA2F1D-911C-4028-A479-CBA7CFE4CF1B}" type="slidenum">
              <a:rPr lang="en-GB"/>
              <a:pPr/>
              <a:t>4</a:t>
            </a:fld>
            <a:endParaRPr lang="en-GB"/>
          </a:p>
        </p:txBody>
      </p:sp>
      <p:sp>
        <p:nvSpPr>
          <p:cNvPr id="512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A026E8-1833-4B08-A9D2-A743D4D93F14}" type="slidenum">
              <a:rPr lang="en-GB"/>
              <a:pPr/>
              <a:t>6</a:t>
            </a:fld>
            <a:endParaRPr lang="en-GB"/>
          </a:p>
        </p:txBody>
      </p:sp>
      <p:sp>
        <p:nvSpPr>
          <p:cNvPr id="696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F99C8E-C916-4AB5-ACA8-4B082D362CE0}" type="slidenum">
              <a:rPr lang="en-GB"/>
              <a:pPr/>
              <a:t>7</a:t>
            </a:fld>
            <a:endParaRPr lang="en-GB"/>
          </a:p>
        </p:txBody>
      </p:sp>
      <p:sp>
        <p:nvSpPr>
          <p:cNvPr id="122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Facilitate communication across all players in design process: designers, implementers, maintainers, operators, etc)</a:t>
            </a:r>
          </a:p>
          <a:p>
            <a:endParaRPr lang="en-GB"/>
          </a:p>
          <a:p>
            <a:r>
              <a:rPr lang="en-GB"/>
              <a:t>Learning through time within project team and across other projects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54E275-2BBD-4471-95A6-13BA304A3B37}" type="slidenum">
              <a:rPr lang="en-GB"/>
              <a:pPr/>
              <a:t>8</a:t>
            </a:fld>
            <a:endParaRPr lang="en-GB"/>
          </a:p>
        </p:txBody>
      </p:sp>
      <p:sp>
        <p:nvSpPr>
          <p:cNvPr id="552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BB8B10-61ED-4D7C-97F1-4870A7272FDE}" type="slidenum">
              <a:rPr lang="en-GB"/>
              <a:pPr/>
              <a:t>9</a:t>
            </a:fld>
            <a:endParaRPr lang="en-GB"/>
          </a:p>
        </p:txBody>
      </p:sp>
      <p:sp>
        <p:nvSpPr>
          <p:cNvPr id="563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80A842-BA96-4DDE-9003-83357C09CC1E}" type="slidenum">
              <a:rPr lang="en-GB"/>
              <a:pPr/>
              <a:t>10</a:t>
            </a:fld>
            <a:endParaRPr lang="en-GB"/>
          </a:p>
        </p:txBody>
      </p:sp>
      <p:sp>
        <p:nvSpPr>
          <p:cNvPr id="716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Mark Westcombe &amp; Mike Pidd, OR43</a:t>
            </a:r>
          </a:p>
        </p:txBody>
      </p:sp>
    </p:spTree>
    <p:extLst>
      <p:ext uri="{BB962C8B-B14F-4D97-AF65-F5344CB8AC3E}">
        <p14:creationId xmlns:p14="http://schemas.microsoft.com/office/powerpoint/2010/main" val="4259771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Mark Westcombe &amp; Mike Pidd, OR43</a:t>
            </a:r>
          </a:p>
        </p:txBody>
      </p:sp>
    </p:spTree>
    <p:extLst>
      <p:ext uri="{BB962C8B-B14F-4D97-AF65-F5344CB8AC3E}">
        <p14:creationId xmlns:p14="http://schemas.microsoft.com/office/powerpoint/2010/main" val="2329921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Mark Westcombe &amp; Mike Pidd, OR43</a:t>
            </a:r>
          </a:p>
        </p:txBody>
      </p:sp>
    </p:spTree>
    <p:extLst>
      <p:ext uri="{BB962C8B-B14F-4D97-AF65-F5344CB8AC3E}">
        <p14:creationId xmlns:p14="http://schemas.microsoft.com/office/powerpoint/2010/main" val="1635702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Mark Westcombe &amp; Mike Pidd, OR43</a:t>
            </a:r>
          </a:p>
        </p:txBody>
      </p:sp>
    </p:spTree>
    <p:extLst>
      <p:ext uri="{BB962C8B-B14F-4D97-AF65-F5344CB8AC3E}">
        <p14:creationId xmlns:p14="http://schemas.microsoft.com/office/powerpoint/2010/main" val="1472261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Mark Westcombe &amp; Mike Pidd, OR43</a:t>
            </a:r>
          </a:p>
        </p:txBody>
      </p:sp>
    </p:spTree>
    <p:extLst>
      <p:ext uri="{BB962C8B-B14F-4D97-AF65-F5344CB8AC3E}">
        <p14:creationId xmlns:p14="http://schemas.microsoft.com/office/powerpoint/2010/main" val="1687831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Mark Westcombe &amp; Mike Pidd, OR43</a:t>
            </a:r>
          </a:p>
        </p:txBody>
      </p:sp>
    </p:spTree>
    <p:extLst>
      <p:ext uri="{BB962C8B-B14F-4D97-AF65-F5344CB8AC3E}">
        <p14:creationId xmlns:p14="http://schemas.microsoft.com/office/powerpoint/2010/main" val="2855489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Mark Westcombe &amp; Mike Pidd, OR43</a:t>
            </a:r>
          </a:p>
        </p:txBody>
      </p:sp>
    </p:spTree>
    <p:extLst>
      <p:ext uri="{BB962C8B-B14F-4D97-AF65-F5344CB8AC3E}">
        <p14:creationId xmlns:p14="http://schemas.microsoft.com/office/powerpoint/2010/main" val="2587682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Mark Westcombe &amp; Mike Pidd, OR43</a:t>
            </a:r>
          </a:p>
        </p:txBody>
      </p:sp>
    </p:spTree>
    <p:extLst>
      <p:ext uri="{BB962C8B-B14F-4D97-AF65-F5344CB8AC3E}">
        <p14:creationId xmlns:p14="http://schemas.microsoft.com/office/powerpoint/2010/main" val="4067418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Mark Westcombe &amp; Mike Pidd, OR43</a:t>
            </a:r>
          </a:p>
        </p:txBody>
      </p:sp>
    </p:spTree>
    <p:extLst>
      <p:ext uri="{BB962C8B-B14F-4D97-AF65-F5344CB8AC3E}">
        <p14:creationId xmlns:p14="http://schemas.microsoft.com/office/powerpoint/2010/main" val="3749447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Mark Westcombe &amp; Mike Pidd, OR43</a:t>
            </a:r>
          </a:p>
        </p:txBody>
      </p:sp>
    </p:spTree>
    <p:extLst>
      <p:ext uri="{BB962C8B-B14F-4D97-AF65-F5344CB8AC3E}">
        <p14:creationId xmlns:p14="http://schemas.microsoft.com/office/powerpoint/2010/main" val="4025351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Mark Westcombe &amp; Mike Pidd, OR43</a:t>
            </a:r>
          </a:p>
        </p:txBody>
      </p:sp>
    </p:spTree>
    <p:extLst>
      <p:ext uri="{BB962C8B-B14F-4D97-AF65-F5344CB8AC3E}">
        <p14:creationId xmlns:p14="http://schemas.microsoft.com/office/powerpoint/2010/main" val="4212098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553200"/>
            <a:ext cx="5334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ahoma" pitchFamily="34" charset="0"/>
              </a:defRPr>
            </a:lvl1pPr>
          </a:lstStyle>
          <a:p>
            <a:r>
              <a:rPr lang="en-GB"/>
              <a:t>Mark Westcombe &amp; Mike Pidd, OR43</a:t>
            </a:r>
          </a:p>
        </p:txBody>
      </p:sp>
      <p:graphicFrame>
        <p:nvGraphicFramePr>
          <p:cNvPr id="1036" name="Object 12"/>
          <p:cNvGraphicFramePr>
            <a:graphicFrameLocks noChangeAspect="1"/>
          </p:cNvGraphicFramePr>
          <p:nvPr/>
        </p:nvGraphicFramePr>
        <p:xfrm>
          <a:off x="7543800" y="6048375"/>
          <a:ext cx="1428750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Bitmap Image" r:id="rId14" imgW="1428949" imgH="809738" progId="Paint.Picture">
                  <p:embed/>
                </p:oleObj>
              </mc:Choice>
              <mc:Fallback>
                <p:oleObj name="Bitmap Image" r:id="rId14" imgW="1428949" imgH="809738" progId="Paint.Picture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6048375"/>
                        <a:ext cx="1428750" cy="80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rgbClr val="56C05B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rgbClr val="56C05B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rgbClr val="56C05B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rgbClr val="56C05B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rgbClr val="56C05B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56C05B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56C05B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56C05B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56C05B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Mark Westcombe &amp; Mike Pidd, OR43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352550" y="5257800"/>
            <a:ext cx="6629400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900">
                <a:latin typeface="Tahoma" pitchFamily="34" charset="0"/>
              </a:rPr>
              <a:t>ESPRC Decision Support for Systems Engineering</a:t>
            </a:r>
          </a:p>
          <a:p>
            <a:pPr algn="ctr">
              <a:spcBef>
                <a:spcPct val="50000"/>
              </a:spcBef>
            </a:pPr>
            <a:r>
              <a:rPr lang="en-GB" sz="1900">
                <a:latin typeface="Tahoma" pitchFamily="34" charset="0"/>
              </a:rPr>
              <a:t>Ian Sommerville, Ian Warren, Adrian Mackenzie</a:t>
            </a:r>
          </a:p>
          <a:p>
            <a:pPr algn="ctr">
              <a:spcBef>
                <a:spcPct val="50000"/>
              </a:spcBef>
            </a:pPr>
            <a:r>
              <a:rPr lang="en-GB" sz="1900">
                <a:latin typeface="Tahoma" pitchFamily="34" charset="0"/>
              </a:rPr>
              <a:t>Computer Science, Lancaster University</a:t>
            </a:r>
            <a:endParaRPr lang="en-GB" sz="190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1066800"/>
            <a:ext cx="7772400" cy="1143000"/>
          </a:xfrm>
        </p:spPr>
        <p:txBody>
          <a:bodyPr/>
          <a:lstStyle/>
          <a:p>
            <a:r>
              <a:rPr lang="en-GB" dirty="0"/>
              <a:t>Structuring Strategic Thought: Cognitive Mapping &amp;</a:t>
            </a:r>
            <a:br>
              <a:rPr lang="en-GB" dirty="0"/>
            </a:br>
            <a:r>
              <a:rPr lang="en-GB" dirty="0"/>
              <a:t>Design Rationale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200400"/>
            <a:ext cx="8229600" cy="1752600"/>
          </a:xfrm>
        </p:spPr>
        <p:txBody>
          <a:bodyPr/>
          <a:lstStyle/>
          <a:p>
            <a:r>
              <a:rPr lang="en-GB" dirty="0"/>
              <a:t>Mark </a:t>
            </a:r>
            <a:r>
              <a:rPr lang="en-GB" dirty="0" err="1"/>
              <a:t>Westcombe</a:t>
            </a:r>
            <a:r>
              <a:rPr lang="en-GB" dirty="0"/>
              <a:t> &amp; Mike </a:t>
            </a:r>
            <a:r>
              <a:rPr lang="en-GB" dirty="0" err="1"/>
              <a:t>Pidd</a:t>
            </a:r>
            <a:endParaRPr lang="en-GB" dirty="0"/>
          </a:p>
          <a:p>
            <a:r>
              <a:rPr lang="en-GB" dirty="0"/>
              <a:t>Management Science</a:t>
            </a:r>
          </a:p>
          <a:p>
            <a:r>
              <a:rPr lang="en-GB" dirty="0"/>
              <a:t>Lancaster University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Mark Westcombe &amp; Mike Pidd, OR43</a:t>
            </a: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Overview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GB">
                <a:solidFill>
                  <a:schemeClr val="folHlink"/>
                </a:solidFill>
              </a:rPr>
              <a:t>Cognitive Mapping &amp; SODA</a:t>
            </a:r>
          </a:p>
          <a:p>
            <a:r>
              <a:rPr lang="en-GB">
                <a:solidFill>
                  <a:schemeClr val="folHlink"/>
                </a:solidFill>
              </a:rPr>
              <a:t>Design Rationale &amp; IBIS</a:t>
            </a:r>
          </a:p>
          <a:p>
            <a:r>
              <a:rPr lang="en-GB"/>
              <a:t>IBIS</a:t>
            </a:r>
          </a:p>
          <a:p>
            <a:pPr lvl="1"/>
            <a:r>
              <a:rPr lang="en-GB"/>
              <a:t>technique</a:t>
            </a:r>
          </a:p>
          <a:p>
            <a:pPr lvl="1"/>
            <a:r>
              <a:rPr lang="en-GB">
                <a:solidFill>
                  <a:schemeClr val="folHlink"/>
                </a:solidFill>
              </a:rPr>
              <a:t>process</a:t>
            </a:r>
          </a:p>
          <a:p>
            <a:pPr lvl="1"/>
            <a:r>
              <a:rPr lang="en-GB">
                <a:solidFill>
                  <a:schemeClr val="folHlink"/>
                </a:solidFill>
              </a:rPr>
              <a:t>technology</a:t>
            </a:r>
          </a:p>
          <a:p>
            <a:pPr lvl="1"/>
            <a:r>
              <a:rPr lang="en-GB">
                <a:solidFill>
                  <a:schemeClr val="folHlink"/>
                </a:solidFill>
              </a:rPr>
              <a:t>methodology</a:t>
            </a:r>
          </a:p>
          <a:p>
            <a:r>
              <a:rPr lang="en-GB">
                <a:solidFill>
                  <a:schemeClr val="folHlink"/>
                </a:solidFill>
              </a:rPr>
              <a:t>Bringing CM &amp; IBIS together</a:t>
            </a:r>
          </a:p>
          <a:p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Mark Westcombe &amp; Mike Pidd, OR43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Technique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153400" cy="41148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FFFF66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sz="3600"/>
              <a:t>Concept nodes constrained to:</a:t>
            </a:r>
          </a:p>
          <a:p>
            <a:pPr lvl="1"/>
            <a:r>
              <a:rPr lang="en-GB" sz="3200" b="1">
                <a:solidFill>
                  <a:srgbClr val="800080"/>
                </a:solidFill>
              </a:rPr>
              <a:t>Questions</a:t>
            </a:r>
            <a:r>
              <a:rPr lang="en-GB" sz="3200"/>
              <a:t>: issue based</a:t>
            </a:r>
          </a:p>
          <a:p>
            <a:pPr lvl="1"/>
            <a:r>
              <a:rPr lang="en-GB" sz="3200" b="1">
                <a:solidFill>
                  <a:srgbClr val="FFCC00"/>
                </a:solidFill>
              </a:rPr>
              <a:t>Ideas</a:t>
            </a:r>
            <a:r>
              <a:rPr lang="en-GB" sz="3200"/>
              <a:t>: respond to question</a:t>
            </a:r>
          </a:p>
          <a:p>
            <a:pPr lvl="1"/>
            <a:r>
              <a:rPr lang="en-GB" sz="3200" b="1">
                <a:solidFill>
                  <a:srgbClr val="663300"/>
                </a:solidFill>
              </a:rPr>
              <a:t>Arguments</a:t>
            </a:r>
            <a:r>
              <a:rPr lang="en-GB" sz="3200"/>
              <a:t>: ideas’ </a:t>
            </a:r>
            <a:r>
              <a:rPr lang="en-GB" sz="3200">
                <a:solidFill>
                  <a:srgbClr val="00FF00"/>
                </a:solidFill>
              </a:rPr>
              <a:t>pros</a:t>
            </a:r>
            <a:r>
              <a:rPr lang="en-GB" sz="3200"/>
              <a:t> &amp; </a:t>
            </a:r>
            <a:r>
              <a:rPr lang="en-GB" sz="3200">
                <a:solidFill>
                  <a:srgbClr val="FF0000"/>
                </a:solidFill>
              </a:rPr>
              <a:t>cons</a:t>
            </a:r>
            <a:endParaRPr lang="en-GB" sz="3200"/>
          </a:p>
          <a:p>
            <a:r>
              <a:rPr lang="en-GB" sz="3600"/>
              <a:t>Represents reasons &amp; reasoning process</a:t>
            </a:r>
          </a:p>
          <a:p>
            <a:r>
              <a:rPr lang="en-GB" sz="3600"/>
              <a:t>Teases out the ‘what’, ‘how’ &amp; ‘why’</a:t>
            </a:r>
          </a:p>
          <a:p>
            <a:endParaRPr lang="en-GB" sz="36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Mark Westcombe &amp; Mike Pidd, OR43</a:t>
            </a:r>
          </a:p>
        </p:txBody>
      </p:sp>
      <p:pic>
        <p:nvPicPr>
          <p:cNvPr id="40962" name="Picture 2" descr="C:\WINNT\Profiles\westcomb\Personal\Working Dir\DR paper\QM graphic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00"/>
            <a:ext cx="9144000" cy="484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Mark Westcombe &amp; Mike Pidd, OR43</a:t>
            </a:r>
          </a:p>
        </p:txBody>
      </p:sp>
      <p:pic>
        <p:nvPicPr>
          <p:cNvPr id="45058" name="Picture 2" descr="C:\WINNT\Profiles\westcomb\Personal\Working Dir\DR paper\QM simple examp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Mark Westcombe &amp; Mike Pidd, OR43</a:t>
            </a:r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Overview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GB">
                <a:solidFill>
                  <a:schemeClr val="folHlink"/>
                </a:solidFill>
              </a:rPr>
              <a:t>Cognitive Mapping &amp; SODA</a:t>
            </a:r>
          </a:p>
          <a:p>
            <a:r>
              <a:rPr lang="en-GB">
                <a:solidFill>
                  <a:schemeClr val="folHlink"/>
                </a:solidFill>
              </a:rPr>
              <a:t>Design Rationale &amp; IBIS</a:t>
            </a:r>
          </a:p>
          <a:p>
            <a:r>
              <a:rPr lang="en-GB"/>
              <a:t>IBIS</a:t>
            </a:r>
          </a:p>
          <a:p>
            <a:pPr lvl="1"/>
            <a:r>
              <a:rPr lang="en-GB">
                <a:solidFill>
                  <a:schemeClr val="folHlink"/>
                </a:solidFill>
              </a:rPr>
              <a:t>technique</a:t>
            </a:r>
          </a:p>
          <a:p>
            <a:pPr lvl="1"/>
            <a:r>
              <a:rPr lang="en-GB"/>
              <a:t>process</a:t>
            </a:r>
          </a:p>
          <a:p>
            <a:pPr lvl="1"/>
            <a:r>
              <a:rPr lang="en-GB">
                <a:solidFill>
                  <a:schemeClr val="folHlink"/>
                </a:solidFill>
              </a:rPr>
              <a:t>technology</a:t>
            </a:r>
          </a:p>
          <a:p>
            <a:pPr lvl="1"/>
            <a:r>
              <a:rPr lang="en-GB">
                <a:solidFill>
                  <a:schemeClr val="folHlink"/>
                </a:solidFill>
              </a:rPr>
              <a:t>methodology</a:t>
            </a:r>
          </a:p>
          <a:p>
            <a:r>
              <a:rPr lang="en-GB">
                <a:solidFill>
                  <a:schemeClr val="folHlink"/>
                </a:solidFill>
              </a:rPr>
              <a:t>Bringing CM &amp; IBIS together</a:t>
            </a:r>
          </a:p>
          <a:p>
            <a:endParaRPr lang="en-GB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Mark Westcombe &amp; Mike Pidd, OR43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/>
              <a:t>Process: A Discourse Grammar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GB" sz="3600"/>
              <a:t>Notation drives dialogue</a:t>
            </a:r>
          </a:p>
          <a:p>
            <a:r>
              <a:rPr lang="en-GB" sz="3600"/>
              <a:t>Circumvent conversation potholes</a:t>
            </a:r>
          </a:p>
          <a:p>
            <a:pPr lvl="1"/>
            <a:r>
              <a:rPr lang="en-GB" sz="3400"/>
              <a:t>“argument by repetition”</a:t>
            </a:r>
          </a:p>
          <a:p>
            <a:pPr lvl="1"/>
            <a:r>
              <a:rPr lang="en-GB" sz="3400"/>
              <a:t>axe-grinding</a:t>
            </a:r>
          </a:p>
          <a:p>
            <a:pPr lvl="1"/>
            <a:r>
              <a:rPr lang="en-GB" sz="3400"/>
              <a:t>blocking</a:t>
            </a:r>
          </a:p>
          <a:p>
            <a:pPr lvl="1"/>
            <a:r>
              <a:rPr lang="en-GB" sz="3400"/>
              <a:t>rhetoric</a:t>
            </a:r>
          </a:p>
          <a:p>
            <a:pPr lvl="1"/>
            <a:r>
              <a:rPr lang="en-GB" sz="3400"/>
              <a:t>and reflex responses</a:t>
            </a:r>
            <a:endParaRPr lang="en-GB" sz="36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Mark Westcombe &amp; Mike Pidd, OR43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Process: Structuring Dialogue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8229600" cy="4114800"/>
          </a:xfrm>
        </p:spPr>
        <p:txBody>
          <a:bodyPr/>
          <a:lstStyle/>
          <a:p>
            <a:r>
              <a:rPr lang="en-GB" sz="3600"/>
              <a:t>Support</a:t>
            </a:r>
          </a:p>
          <a:p>
            <a:pPr lvl="1"/>
            <a:r>
              <a:rPr lang="en-GB" sz="3000"/>
              <a:t>specifying evidence for viewpoints</a:t>
            </a:r>
          </a:p>
          <a:p>
            <a:pPr lvl="1"/>
            <a:r>
              <a:rPr lang="en-GB" sz="3000"/>
              <a:t>making dialogue structure explicit</a:t>
            </a:r>
          </a:p>
          <a:p>
            <a:r>
              <a:rPr lang="en-GB" sz="3600"/>
              <a:t>No facilitator</a:t>
            </a:r>
          </a:p>
          <a:p>
            <a:r>
              <a:rPr lang="en-GB" sz="3600"/>
              <a:t>No process planning</a:t>
            </a:r>
          </a:p>
          <a:p>
            <a:r>
              <a:rPr lang="en-GB" sz="3600"/>
              <a:t>Acquire skills through participation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Mark Westcombe &amp; Mike Pidd, OR43</a:t>
            </a:r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Overview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GB">
                <a:solidFill>
                  <a:schemeClr val="folHlink"/>
                </a:solidFill>
              </a:rPr>
              <a:t>Cognitive Mapping &amp; SODA</a:t>
            </a:r>
          </a:p>
          <a:p>
            <a:r>
              <a:rPr lang="en-GB">
                <a:solidFill>
                  <a:schemeClr val="folHlink"/>
                </a:solidFill>
              </a:rPr>
              <a:t>Design Rationale &amp; IBIS</a:t>
            </a:r>
          </a:p>
          <a:p>
            <a:r>
              <a:rPr lang="en-GB"/>
              <a:t>IBIS</a:t>
            </a:r>
          </a:p>
          <a:p>
            <a:pPr lvl="1"/>
            <a:r>
              <a:rPr lang="en-GB">
                <a:solidFill>
                  <a:schemeClr val="folHlink"/>
                </a:solidFill>
              </a:rPr>
              <a:t>technique</a:t>
            </a:r>
          </a:p>
          <a:p>
            <a:pPr lvl="1"/>
            <a:r>
              <a:rPr lang="en-GB">
                <a:solidFill>
                  <a:schemeClr val="folHlink"/>
                </a:solidFill>
              </a:rPr>
              <a:t>process</a:t>
            </a:r>
          </a:p>
          <a:p>
            <a:pPr lvl="1"/>
            <a:r>
              <a:rPr lang="en-GB"/>
              <a:t>technology</a:t>
            </a:r>
          </a:p>
          <a:p>
            <a:pPr lvl="1"/>
            <a:r>
              <a:rPr lang="en-GB"/>
              <a:t>methodology</a:t>
            </a:r>
          </a:p>
          <a:p>
            <a:r>
              <a:rPr lang="en-GB">
                <a:solidFill>
                  <a:schemeClr val="folHlink"/>
                </a:solidFill>
              </a:rPr>
              <a:t>Bringing CM &amp; IBIS together</a:t>
            </a:r>
          </a:p>
          <a:p>
            <a:endParaRPr lang="en-GB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Mark Westcombe &amp; Mike Pidd, OR43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</a:extLst>
        </p:spPr>
        <p:txBody>
          <a:bodyPr/>
          <a:lstStyle/>
          <a:p>
            <a:r>
              <a:rPr lang="en-GB"/>
              <a:t>Technology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GB"/>
              <a:t>Face-to-face workshops</a:t>
            </a:r>
          </a:p>
          <a:p>
            <a:pPr lvl="1"/>
            <a:r>
              <a:rPr lang="en-GB"/>
              <a:t>paper based</a:t>
            </a:r>
          </a:p>
          <a:p>
            <a:pPr lvl="1"/>
            <a:r>
              <a:rPr lang="en-GB"/>
              <a:t>single-user with public screen</a:t>
            </a:r>
          </a:p>
          <a:p>
            <a:pPr lvl="1"/>
            <a:r>
              <a:rPr lang="en-GB"/>
              <a:t>multi-user GDSS</a:t>
            </a:r>
          </a:p>
          <a:p>
            <a:r>
              <a:rPr lang="en-GB"/>
              <a:t>Distributed</a:t>
            </a:r>
          </a:p>
          <a:p>
            <a:pPr lvl="1"/>
            <a:r>
              <a:rPr lang="en-GB"/>
              <a:t>local area network</a:t>
            </a:r>
          </a:p>
          <a:p>
            <a:pPr lvl="1"/>
            <a:r>
              <a:rPr lang="en-GB"/>
              <a:t>web-based</a:t>
            </a:r>
          </a:p>
          <a:p>
            <a:r>
              <a:rPr lang="en-GB"/>
              <a:t>Asynchronous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Mark Westcombe &amp; Mike Pidd, OR43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</a:extLst>
        </p:spPr>
        <p:txBody>
          <a:bodyPr/>
          <a:lstStyle/>
          <a:p>
            <a:r>
              <a:rPr lang="en-GB"/>
              <a:t>Methodology: Dialog Mapping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Audit trail of reasoning</a:t>
            </a:r>
          </a:p>
          <a:p>
            <a:r>
              <a:rPr lang="en-GB"/>
              <a:t>Facilitate communication</a:t>
            </a:r>
          </a:p>
          <a:p>
            <a:r>
              <a:rPr lang="en-GB"/>
              <a:t>Learning within and across projects</a:t>
            </a:r>
          </a:p>
          <a:p>
            <a:r>
              <a:rPr lang="en-GB"/>
              <a:t>Improve meeting effectiveness</a:t>
            </a:r>
          </a:p>
          <a:p>
            <a:r>
              <a:rPr lang="en-GB"/>
              <a:t>Shared understanding</a:t>
            </a:r>
          </a:p>
          <a:p>
            <a:r>
              <a:rPr lang="en-GB"/>
              <a:t>Shared commitment</a:t>
            </a:r>
          </a:p>
          <a:p>
            <a:r>
              <a:rPr lang="en-GB"/>
              <a:t>Compendium hypertext</a:t>
            </a:r>
          </a:p>
          <a:p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Mark Westcombe &amp; Mike Pidd, OR43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534400" cy="1143000"/>
          </a:xfrm>
        </p:spPr>
        <p:txBody>
          <a:bodyPr/>
          <a:lstStyle/>
          <a:p>
            <a:r>
              <a:rPr lang="en-GB"/>
              <a:t>Cognitive Mapping &amp;</a:t>
            </a:r>
            <a:br>
              <a:rPr lang="en-GB"/>
            </a:br>
            <a:r>
              <a:rPr lang="en-GB"/>
              <a:t>Design Rationale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3810000"/>
          </a:xfrm>
        </p:spPr>
        <p:txBody>
          <a:bodyPr/>
          <a:lstStyle/>
          <a:p>
            <a:r>
              <a:rPr lang="en-GB" sz="3600"/>
              <a:t>Cognitive Mapping</a:t>
            </a:r>
          </a:p>
          <a:p>
            <a:pPr lvl="1"/>
            <a:r>
              <a:rPr lang="en-GB" sz="3200"/>
              <a:t>soft OR</a:t>
            </a:r>
          </a:p>
          <a:p>
            <a:pPr lvl="1"/>
            <a:r>
              <a:rPr lang="en-GB" sz="3200"/>
              <a:t>UK OR community</a:t>
            </a:r>
          </a:p>
          <a:p>
            <a:pPr lvl="1"/>
            <a:endParaRPr lang="en-GB" sz="1400"/>
          </a:p>
          <a:p>
            <a:r>
              <a:rPr lang="en-GB" sz="3600"/>
              <a:t>IBIS</a:t>
            </a:r>
          </a:p>
          <a:p>
            <a:pPr lvl="1"/>
            <a:r>
              <a:rPr lang="en-GB" sz="3200"/>
              <a:t>a design rationale notation</a:t>
            </a:r>
          </a:p>
          <a:p>
            <a:pPr lvl="1"/>
            <a:r>
              <a:rPr lang="en-GB" sz="3200"/>
              <a:t>software engineering, HCI, CSCW</a:t>
            </a:r>
          </a:p>
          <a:p>
            <a:endParaRPr lang="en-GB" sz="36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Mark Westcombe &amp; Mike Pidd, OR43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</a:extLst>
        </p:spPr>
        <p:txBody>
          <a:bodyPr/>
          <a:lstStyle/>
          <a:p>
            <a:r>
              <a:rPr lang="en-GB"/>
              <a:t>IBIS Features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3600"/>
              <a:t>Incremental formalisation</a:t>
            </a:r>
          </a:p>
          <a:p>
            <a:r>
              <a:rPr lang="en-GB" sz="3600"/>
              <a:t>Project management</a:t>
            </a:r>
          </a:p>
          <a:p>
            <a:r>
              <a:rPr lang="en-GB" sz="3600"/>
              <a:t>Report generation</a:t>
            </a:r>
          </a:p>
          <a:p>
            <a:r>
              <a:rPr lang="en-GB" sz="3600"/>
              <a:t>Updating</a:t>
            </a:r>
          </a:p>
          <a:p>
            <a:r>
              <a:rPr lang="en-GB" sz="3600"/>
              <a:t>Tracking open &amp; closed decisions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Mark Westcombe &amp; Mike Pidd, OR43</a:t>
            </a:r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Overview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GB">
                <a:solidFill>
                  <a:schemeClr val="folHlink"/>
                </a:solidFill>
              </a:rPr>
              <a:t>Cognitive Mapping &amp; SODA</a:t>
            </a:r>
          </a:p>
          <a:p>
            <a:r>
              <a:rPr lang="en-GB">
                <a:solidFill>
                  <a:schemeClr val="folHlink"/>
                </a:solidFill>
              </a:rPr>
              <a:t>Design Rationale &amp; IBIS</a:t>
            </a:r>
          </a:p>
          <a:p>
            <a:r>
              <a:rPr lang="en-GB">
                <a:solidFill>
                  <a:schemeClr val="folHlink"/>
                </a:solidFill>
              </a:rPr>
              <a:t>IBIS</a:t>
            </a:r>
          </a:p>
          <a:p>
            <a:pPr lvl="1"/>
            <a:r>
              <a:rPr lang="en-GB">
                <a:solidFill>
                  <a:schemeClr val="folHlink"/>
                </a:solidFill>
              </a:rPr>
              <a:t>technique</a:t>
            </a:r>
          </a:p>
          <a:p>
            <a:pPr lvl="1"/>
            <a:r>
              <a:rPr lang="en-GB">
                <a:solidFill>
                  <a:schemeClr val="folHlink"/>
                </a:solidFill>
              </a:rPr>
              <a:t>process</a:t>
            </a:r>
          </a:p>
          <a:p>
            <a:pPr lvl="1"/>
            <a:r>
              <a:rPr lang="en-GB">
                <a:solidFill>
                  <a:schemeClr val="folHlink"/>
                </a:solidFill>
              </a:rPr>
              <a:t>technology</a:t>
            </a:r>
          </a:p>
          <a:p>
            <a:pPr lvl="1"/>
            <a:r>
              <a:rPr lang="en-GB">
                <a:solidFill>
                  <a:schemeClr val="folHlink"/>
                </a:solidFill>
              </a:rPr>
              <a:t>methodology</a:t>
            </a:r>
          </a:p>
          <a:p>
            <a:r>
              <a:rPr lang="en-GB"/>
              <a:t>Bringing CM &amp; IBIS together</a:t>
            </a:r>
          </a:p>
          <a:p>
            <a:endParaRPr lang="en-GB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Mark Westcombe &amp; Mike Pidd, OR43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772400" cy="1143000"/>
          </a:xfrm>
        </p:spPr>
        <p:txBody>
          <a:bodyPr/>
          <a:lstStyle/>
          <a:p>
            <a:r>
              <a:rPr lang="en-GB"/>
              <a:t>Bringing them together ...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077200" cy="4114800"/>
          </a:xfrm>
        </p:spPr>
        <p:txBody>
          <a:bodyPr/>
          <a:lstStyle/>
          <a:p>
            <a:pPr>
              <a:buFontTx/>
              <a:buNone/>
              <a:tabLst>
                <a:tab pos="1239838" algn="l"/>
                <a:tab pos="1527175" algn="l"/>
              </a:tabLst>
            </a:pPr>
            <a:r>
              <a:rPr lang="en-GB" sz="2800"/>
              <a:t>Two modes of dialogue</a:t>
            </a:r>
          </a:p>
          <a:p>
            <a:pPr>
              <a:buFontTx/>
              <a:buNone/>
              <a:tabLst>
                <a:tab pos="1239838" algn="l"/>
                <a:tab pos="1527175" algn="l"/>
              </a:tabLst>
            </a:pPr>
            <a:r>
              <a:rPr lang="en-GB" sz="2600"/>
              <a:t>SODA	- 	Free brainstorm and find the key issues</a:t>
            </a:r>
          </a:p>
          <a:p>
            <a:pPr>
              <a:buFontTx/>
              <a:buNone/>
              <a:tabLst>
                <a:tab pos="1239838" algn="l"/>
                <a:tab pos="1527175" algn="l"/>
              </a:tabLst>
            </a:pPr>
            <a:r>
              <a:rPr lang="en-GB" sz="2600"/>
              <a:t>SODA 	- 	Frame discussion within goal system</a:t>
            </a:r>
          </a:p>
          <a:p>
            <a:pPr>
              <a:buFontTx/>
              <a:buNone/>
              <a:tabLst>
                <a:tab pos="1239838" algn="l"/>
                <a:tab pos="1527175" algn="l"/>
              </a:tabLst>
            </a:pPr>
            <a:r>
              <a:rPr lang="en-GB" sz="2600"/>
              <a:t>SODA 	-	‘Meta’ discussion, eg “why are we …”</a:t>
            </a:r>
          </a:p>
          <a:p>
            <a:pPr>
              <a:buFontTx/>
              <a:buNone/>
              <a:tabLst>
                <a:tab pos="1239838" algn="l"/>
                <a:tab pos="1527175" algn="l"/>
              </a:tabLst>
            </a:pPr>
            <a:r>
              <a:rPr lang="en-GB" sz="2600"/>
              <a:t>SODA 	-	Anonymity, voting, process driven</a:t>
            </a:r>
          </a:p>
          <a:p>
            <a:pPr>
              <a:buFontTx/>
              <a:buNone/>
              <a:tabLst>
                <a:tab pos="1239838" algn="l"/>
                <a:tab pos="1527175" algn="l"/>
              </a:tabLst>
            </a:pPr>
            <a:r>
              <a:rPr lang="en-GB" sz="2600"/>
              <a:t>IBIS	-	Use spontaneously within meetings</a:t>
            </a:r>
          </a:p>
          <a:p>
            <a:pPr>
              <a:buFontTx/>
              <a:buNone/>
              <a:tabLst>
                <a:tab pos="1239838" algn="l"/>
                <a:tab pos="1527175" algn="l"/>
              </a:tabLst>
            </a:pPr>
            <a:r>
              <a:rPr lang="en-GB" sz="2600"/>
              <a:t>IBIS	-	Rigorous exploration of decision space</a:t>
            </a:r>
          </a:p>
          <a:p>
            <a:pPr>
              <a:buFontTx/>
              <a:buNone/>
              <a:tabLst>
                <a:tab pos="1239838" algn="l"/>
                <a:tab pos="1527175" algn="l"/>
              </a:tabLst>
            </a:pPr>
            <a:r>
              <a:rPr lang="en-GB" sz="2600"/>
              <a:t>IBIS	-	Long term project use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Mark Westcombe &amp; Mike Pidd, OR43</a:t>
            </a:r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Overview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GB"/>
              <a:t>Cognitive Mapping &amp; SODA</a:t>
            </a:r>
          </a:p>
          <a:p>
            <a:r>
              <a:rPr lang="en-GB"/>
              <a:t>Design Rationale &amp; IBIS</a:t>
            </a:r>
          </a:p>
          <a:p>
            <a:r>
              <a:rPr lang="en-GB"/>
              <a:t>IBIS</a:t>
            </a:r>
          </a:p>
          <a:p>
            <a:pPr lvl="1"/>
            <a:r>
              <a:rPr lang="en-GB"/>
              <a:t>technique</a:t>
            </a:r>
          </a:p>
          <a:p>
            <a:pPr lvl="1"/>
            <a:r>
              <a:rPr lang="en-GB"/>
              <a:t>process</a:t>
            </a:r>
          </a:p>
          <a:p>
            <a:pPr lvl="1"/>
            <a:r>
              <a:rPr lang="en-GB"/>
              <a:t>technology</a:t>
            </a:r>
          </a:p>
          <a:p>
            <a:pPr lvl="1"/>
            <a:r>
              <a:rPr lang="en-GB"/>
              <a:t>methodology</a:t>
            </a:r>
          </a:p>
          <a:p>
            <a:r>
              <a:rPr lang="en-GB"/>
              <a:t>Bringing CM &amp; IBIS together</a:t>
            </a:r>
          </a:p>
          <a:p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Mark Westcombe &amp; Mike Pidd, OR43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Overview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GB"/>
              <a:t>Cognitive Mapping &amp; SODA</a:t>
            </a:r>
          </a:p>
          <a:p>
            <a:r>
              <a:rPr lang="en-GB"/>
              <a:t>Design Rationale &amp; IBIS</a:t>
            </a:r>
          </a:p>
          <a:p>
            <a:r>
              <a:rPr lang="en-GB"/>
              <a:t>IBIS</a:t>
            </a:r>
          </a:p>
          <a:p>
            <a:pPr lvl="1"/>
            <a:r>
              <a:rPr lang="en-GB"/>
              <a:t>technique</a:t>
            </a:r>
          </a:p>
          <a:p>
            <a:pPr lvl="1"/>
            <a:r>
              <a:rPr lang="en-GB"/>
              <a:t>process</a:t>
            </a:r>
          </a:p>
          <a:p>
            <a:pPr lvl="1"/>
            <a:r>
              <a:rPr lang="en-GB"/>
              <a:t>technology</a:t>
            </a:r>
          </a:p>
          <a:p>
            <a:pPr lvl="1"/>
            <a:r>
              <a:rPr lang="en-GB"/>
              <a:t>methodology</a:t>
            </a:r>
          </a:p>
          <a:p>
            <a:r>
              <a:rPr lang="en-GB"/>
              <a:t>Bringing CM &amp; IBIS together</a:t>
            </a:r>
          </a:p>
          <a:p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Mark Westcombe &amp; Mike Pidd, OR43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Cognitive Mapping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153400" cy="4114800"/>
          </a:xfrm>
        </p:spPr>
        <p:txBody>
          <a:bodyPr/>
          <a:lstStyle/>
          <a:p>
            <a:r>
              <a:rPr lang="en-GB" sz="3600"/>
              <a:t>A model building </a:t>
            </a:r>
            <a:r>
              <a:rPr lang="en-GB" sz="3600" i="1"/>
              <a:t>technique</a:t>
            </a:r>
            <a:endParaRPr lang="en-GB" sz="3600"/>
          </a:p>
          <a:p>
            <a:r>
              <a:rPr lang="en-GB" sz="3600"/>
              <a:t>Used with a facilitator and </a:t>
            </a:r>
            <a:r>
              <a:rPr lang="en-GB" sz="3600" i="1"/>
              <a:t>process</a:t>
            </a:r>
            <a:endParaRPr lang="en-GB" sz="3600"/>
          </a:p>
          <a:p>
            <a:r>
              <a:rPr lang="en-GB" sz="3600"/>
              <a:t>With GDSS </a:t>
            </a:r>
            <a:r>
              <a:rPr lang="en-GB" sz="3600" i="1"/>
              <a:t>technology</a:t>
            </a:r>
            <a:endParaRPr lang="en-GB" sz="3600"/>
          </a:p>
          <a:p>
            <a:r>
              <a:rPr lang="en-GB" sz="3600"/>
              <a:t>Embedded within SODA/Journey Making </a:t>
            </a:r>
            <a:r>
              <a:rPr lang="en-GB" sz="3600" i="1"/>
              <a:t>framework</a:t>
            </a:r>
            <a:endParaRPr lang="en-GB" sz="3600"/>
          </a:p>
          <a:p>
            <a:r>
              <a:rPr lang="en-GB" sz="3600"/>
              <a:t>For problem structuring and developing </a:t>
            </a:r>
            <a:r>
              <a:rPr lang="en-GB" sz="3600" i="1"/>
              <a:t>strategy</a:t>
            </a:r>
            <a:endParaRPr lang="en-GB" sz="3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Mark Westcombe &amp; Mike Pidd, OR43</a:t>
            </a:r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GB"/>
              <a:t>Example slides removed for client confidentiality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Mark Westcombe &amp; Mike Pidd, OR43</a:t>
            </a:r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Overview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GB">
                <a:solidFill>
                  <a:schemeClr val="folHlink"/>
                </a:solidFill>
              </a:rPr>
              <a:t>Cognitive Mapping &amp; SODA</a:t>
            </a:r>
          </a:p>
          <a:p>
            <a:r>
              <a:rPr lang="en-GB"/>
              <a:t>Design Rationale &amp; IBIS</a:t>
            </a:r>
          </a:p>
          <a:p>
            <a:r>
              <a:rPr lang="en-GB">
                <a:solidFill>
                  <a:schemeClr val="folHlink"/>
                </a:solidFill>
              </a:rPr>
              <a:t>IBIS</a:t>
            </a:r>
          </a:p>
          <a:p>
            <a:pPr lvl="1"/>
            <a:r>
              <a:rPr lang="en-GB">
                <a:solidFill>
                  <a:schemeClr val="folHlink"/>
                </a:solidFill>
              </a:rPr>
              <a:t>technique</a:t>
            </a:r>
          </a:p>
          <a:p>
            <a:pPr lvl="1"/>
            <a:r>
              <a:rPr lang="en-GB">
                <a:solidFill>
                  <a:schemeClr val="folHlink"/>
                </a:solidFill>
              </a:rPr>
              <a:t>process</a:t>
            </a:r>
          </a:p>
          <a:p>
            <a:pPr lvl="1"/>
            <a:r>
              <a:rPr lang="en-GB">
                <a:solidFill>
                  <a:schemeClr val="folHlink"/>
                </a:solidFill>
              </a:rPr>
              <a:t>technology</a:t>
            </a:r>
          </a:p>
          <a:p>
            <a:pPr lvl="1"/>
            <a:r>
              <a:rPr lang="en-GB">
                <a:solidFill>
                  <a:schemeClr val="folHlink"/>
                </a:solidFill>
              </a:rPr>
              <a:t>methodology</a:t>
            </a:r>
          </a:p>
          <a:p>
            <a:r>
              <a:rPr lang="en-GB">
                <a:solidFill>
                  <a:schemeClr val="folHlink"/>
                </a:solidFill>
              </a:rPr>
              <a:t>Bringing CM &amp; IBIS together</a:t>
            </a:r>
          </a:p>
          <a:p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Mark Westcombe &amp; Mike Pidd, OR43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IBIS: Issue-Based Information System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4114800"/>
          </a:xfrm>
        </p:spPr>
        <p:txBody>
          <a:bodyPr/>
          <a:lstStyle/>
          <a:p>
            <a:r>
              <a:rPr lang="en-GB" sz="3600"/>
              <a:t>A model building </a:t>
            </a:r>
            <a:r>
              <a:rPr lang="en-GB" sz="3600" i="1"/>
              <a:t>technique</a:t>
            </a:r>
            <a:endParaRPr lang="en-GB" sz="3600"/>
          </a:p>
          <a:p>
            <a:r>
              <a:rPr lang="en-GB" sz="3600"/>
              <a:t>With a language driven </a:t>
            </a:r>
            <a:r>
              <a:rPr lang="en-GB" sz="3600" i="1"/>
              <a:t>process</a:t>
            </a:r>
            <a:endParaRPr lang="en-GB" sz="3600"/>
          </a:p>
          <a:p>
            <a:r>
              <a:rPr lang="en-GB" sz="3600"/>
              <a:t>Using GDSS </a:t>
            </a:r>
            <a:r>
              <a:rPr lang="en-GB" sz="3600" i="1"/>
              <a:t>technology</a:t>
            </a:r>
            <a:endParaRPr lang="en-GB" sz="3600"/>
          </a:p>
          <a:p>
            <a:r>
              <a:rPr lang="en-GB" sz="3600"/>
              <a:t>Within a </a:t>
            </a:r>
            <a:r>
              <a:rPr lang="en-GB" sz="3600" i="1"/>
              <a:t>framework</a:t>
            </a:r>
            <a:endParaRPr lang="en-GB" sz="3600"/>
          </a:p>
          <a:p>
            <a:r>
              <a:rPr lang="en-GB" sz="3600"/>
              <a:t>For structuring “wicked” design problems</a:t>
            </a:r>
          </a:p>
          <a:p>
            <a:endParaRPr lang="en-GB" sz="3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Mark Westcombe &amp; Mike Pidd, OR43</a:t>
            </a:r>
          </a:p>
        </p:txBody>
      </p:sp>
      <p:pic>
        <p:nvPicPr>
          <p:cNvPr id="28674" name="Picture 2" descr="C:\WINNT\Profiles\westcomb\Personal\Working Dir\DR paper\QM simple examp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Mark Westcombe &amp; Mike Pidd, OR43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8458200" y="5305425"/>
            <a:ext cx="685800" cy="15525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</p:txBody>
      </p:sp>
      <p:pic>
        <p:nvPicPr>
          <p:cNvPr id="27650" name="Picture 2" descr="C:\WINNT\Profiles\westcomb\Personal\Working Dir\DR paper\QM part examp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0"/>
            <a:ext cx="7848600" cy="6865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1006</TotalTime>
  <Words>608</Words>
  <Application>Microsoft Office PowerPoint</Application>
  <PresentationFormat>On-screen Show (4:3)</PresentationFormat>
  <Paragraphs>194</Paragraphs>
  <Slides>23</Slides>
  <Notes>22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Times New Roman</vt:lpstr>
      <vt:lpstr>Comic Sans MS</vt:lpstr>
      <vt:lpstr>Tahoma</vt:lpstr>
      <vt:lpstr>Default Design</vt:lpstr>
      <vt:lpstr>Bitmap Image</vt:lpstr>
      <vt:lpstr>Structuring Strategic Thought: Cognitive Mapping &amp; Design Rationale</vt:lpstr>
      <vt:lpstr>Cognitive Mapping &amp; Design Rationale</vt:lpstr>
      <vt:lpstr>Overview</vt:lpstr>
      <vt:lpstr>Cognitive Mapping</vt:lpstr>
      <vt:lpstr>Example slides removed for client confidentiality</vt:lpstr>
      <vt:lpstr>Overview</vt:lpstr>
      <vt:lpstr>IBIS: Issue-Based Information System</vt:lpstr>
      <vt:lpstr>PowerPoint Presentation</vt:lpstr>
      <vt:lpstr>PowerPoint Presentation</vt:lpstr>
      <vt:lpstr>Overview</vt:lpstr>
      <vt:lpstr>Technique</vt:lpstr>
      <vt:lpstr>PowerPoint Presentation</vt:lpstr>
      <vt:lpstr>PowerPoint Presentation</vt:lpstr>
      <vt:lpstr>Overview</vt:lpstr>
      <vt:lpstr>Process: A Discourse Grammar</vt:lpstr>
      <vt:lpstr>Process: Structuring Dialogue</vt:lpstr>
      <vt:lpstr>Overview</vt:lpstr>
      <vt:lpstr>Technology</vt:lpstr>
      <vt:lpstr>Methodology: Dialog Mapping</vt:lpstr>
      <vt:lpstr>IBIS Features</vt:lpstr>
      <vt:lpstr>Overview</vt:lpstr>
      <vt:lpstr>Bringing them together ...</vt:lpstr>
      <vt:lpstr>Overview</vt:lpstr>
    </vt:vector>
  </TitlesOfParts>
  <Company>Lancaster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Structuring Strategic Thought: Cognitive Mapping &amp; Design Rationale</dc:title>
  <dc:creator>westcomb</dc:creator>
  <cp:lastModifiedBy>cara</cp:lastModifiedBy>
  <cp:revision>73</cp:revision>
  <cp:lastPrinted>2001-08-23T15:12:16Z</cp:lastPrinted>
  <dcterms:created xsi:type="dcterms:W3CDTF">2001-08-14T11:35:49Z</dcterms:created>
  <dcterms:modified xsi:type="dcterms:W3CDTF">2012-03-09T12:44:11Z</dcterms:modified>
</cp:coreProperties>
</file>