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16"/>
  </p:handoutMasterIdLst>
  <p:sldIdLst>
    <p:sldId id="256" r:id="rId2"/>
    <p:sldId id="257" r:id="rId3"/>
    <p:sldId id="261" r:id="rId4"/>
    <p:sldId id="259" r:id="rId5"/>
    <p:sldId id="260" r:id="rId6"/>
    <p:sldId id="269" r:id="rId7"/>
    <p:sldId id="278" r:id="rId8"/>
    <p:sldId id="279" r:id="rId9"/>
    <p:sldId id="264" r:id="rId10"/>
    <p:sldId id="277" r:id="rId11"/>
    <p:sldId id="258" r:id="rId12"/>
    <p:sldId id="262" r:id="rId13"/>
    <p:sldId id="268" r:id="rId14"/>
    <p:sldId id="276" r:id="rId1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5" d="100"/>
          <a:sy n="55" d="100"/>
        </p:scale>
        <p:origin x="-1680"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843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843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843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3B79B23-087D-4312-8F1A-16E24FDD7B99}" type="slidenum">
              <a:rPr lang="en-GB"/>
              <a:pPr/>
              <a:t>‹#›</a:t>
            </a:fld>
            <a:endParaRPr lang="en-GB"/>
          </a:p>
        </p:txBody>
      </p:sp>
    </p:spTree>
    <p:extLst>
      <p:ext uri="{BB962C8B-B14F-4D97-AF65-F5344CB8AC3E}">
        <p14:creationId xmlns:p14="http://schemas.microsoft.com/office/powerpoint/2010/main" val="38961873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685800"/>
            <a:ext cx="7721600" cy="1143000"/>
          </a:xfrm>
        </p:spPr>
        <p:txBody>
          <a:bodyPr/>
          <a:lstStyle>
            <a:lvl1pP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pPr lvl="0"/>
            <a:r>
              <a:rPr lang="en-US" noProof="0" smtClean="0"/>
              <a:t>Click to edit Master subtitle style</a:t>
            </a:r>
          </a:p>
        </p:txBody>
      </p:sp>
      <p:sp>
        <p:nvSpPr>
          <p:cNvPr id="4100"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4101"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4102"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C324B6D3-69E6-4EA2-B91A-41853E348F10}" type="slidenum">
              <a:rPr lang="en-US"/>
              <a:pPr/>
              <a:t>‹#›</a:t>
            </a:fld>
            <a:endParaRPr lang="en-US"/>
          </a:p>
        </p:txBody>
      </p:sp>
      <p:pic>
        <p:nvPicPr>
          <p:cNvPr id="4103" name="Picture 7" descr="A:\paint.GIF"/>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BEB63F-8163-471D-BD9E-8FC3CD127D89}" type="slidenum">
              <a:rPr lang="en-US"/>
              <a:pPr/>
              <a:t>‹#›</a:t>
            </a:fld>
            <a:endParaRPr lang="en-US"/>
          </a:p>
        </p:txBody>
      </p:sp>
    </p:spTree>
    <p:extLst>
      <p:ext uri="{BB962C8B-B14F-4D97-AF65-F5344CB8AC3E}">
        <p14:creationId xmlns:p14="http://schemas.microsoft.com/office/powerpoint/2010/main" val="355088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4506CE-6307-44DE-B5F6-EE481886BBA7}" type="slidenum">
              <a:rPr lang="en-US"/>
              <a:pPr/>
              <a:t>‹#›</a:t>
            </a:fld>
            <a:endParaRPr lang="en-US"/>
          </a:p>
        </p:txBody>
      </p:sp>
    </p:spTree>
    <p:extLst>
      <p:ext uri="{BB962C8B-B14F-4D97-AF65-F5344CB8AC3E}">
        <p14:creationId xmlns:p14="http://schemas.microsoft.com/office/powerpoint/2010/main" val="617331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0A127E-D6F1-4684-88F7-5EF8189101B0}" type="slidenum">
              <a:rPr lang="en-US"/>
              <a:pPr/>
              <a:t>‹#›</a:t>
            </a:fld>
            <a:endParaRPr lang="en-US"/>
          </a:p>
        </p:txBody>
      </p:sp>
    </p:spTree>
    <p:extLst>
      <p:ext uri="{BB962C8B-B14F-4D97-AF65-F5344CB8AC3E}">
        <p14:creationId xmlns:p14="http://schemas.microsoft.com/office/powerpoint/2010/main" val="35866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020CA0-DA67-42BD-B911-5E500BE0D812}" type="slidenum">
              <a:rPr lang="en-US"/>
              <a:pPr/>
              <a:t>‹#›</a:t>
            </a:fld>
            <a:endParaRPr lang="en-US"/>
          </a:p>
        </p:txBody>
      </p:sp>
    </p:spTree>
    <p:extLst>
      <p:ext uri="{BB962C8B-B14F-4D97-AF65-F5344CB8AC3E}">
        <p14:creationId xmlns:p14="http://schemas.microsoft.com/office/powerpoint/2010/main" val="220893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6167F8-E54C-42AA-BFB9-F332F974BA48}" type="slidenum">
              <a:rPr lang="en-US"/>
              <a:pPr/>
              <a:t>‹#›</a:t>
            </a:fld>
            <a:endParaRPr lang="en-US"/>
          </a:p>
        </p:txBody>
      </p:sp>
    </p:spTree>
    <p:extLst>
      <p:ext uri="{BB962C8B-B14F-4D97-AF65-F5344CB8AC3E}">
        <p14:creationId xmlns:p14="http://schemas.microsoft.com/office/powerpoint/2010/main" val="348858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8DA0F9-D19D-4CF4-A04B-386C5D4D81A1}" type="slidenum">
              <a:rPr lang="en-US"/>
              <a:pPr/>
              <a:t>‹#›</a:t>
            </a:fld>
            <a:endParaRPr lang="en-US"/>
          </a:p>
        </p:txBody>
      </p:sp>
    </p:spTree>
    <p:extLst>
      <p:ext uri="{BB962C8B-B14F-4D97-AF65-F5344CB8AC3E}">
        <p14:creationId xmlns:p14="http://schemas.microsoft.com/office/powerpoint/2010/main" val="401298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0FA9E97-6A3D-4DE5-9F41-73407E4B6B96}" type="slidenum">
              <a:rPr lang="en-US"/>
              <a:pPr/>
              <a:t>‹#›</a:t>
            </a:fld>
            <a:endParaRPr lang="en-US"/>
          </a:p>
        </p:txBody>
      </p:sp>
    </p:spTree>
    <p:extLst>
      <p:ext uri="{BB962C8B-B14F-4D97-AF65-F5344CB8AC3E}">
        <p14:creationId xmlns:p14="http://schemas.microsoft.com/office/powerpoint/2010/main" val="349910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A866FA-1216-4234-A135-2D08CDB593F7}" type="slidenum">
              <a:rPr lang="en-US"/>
              <a:pPr/>
              <a:t>‹#›</a:t>
            </a:fld>
            <a:endParaRPr lang="en-US"/>
          </a:p>
        </p:txBody>
      </p:sp>
    </p:spTree>
    <p:extLst>
      <p:ext uri="{BB962C8B-B14F-4D97-AF65-F5344CB8AC3E}">
        <p14:creationId xmlns:p14="http://schemas.microsoft.com/office/powerpoint/2010/main" val="61964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FB8CDD-E4A9-40BD-8974-EEEFC485966E}" type="slidenum">
              <a:rPr lang="en-US"/>
              <a:pPr/>
              <a:t>‹#›</a:t>
            </a:fld>
            <a:endParaRPr lang="en-US"/>
          </a:p>
        </p:txBody>
      </p:sp>
    </p:spTree>
    <p:extLst>
      <p:ext uri="{BB962C8B-B14F-4D97-AF65-F5344CB8AC3E}">
        <p14:creationId xmlns:p14="http://schemas.microsoft.com/office/powerpoint/2010/main" val="76660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7CF1BE-D964-4646-8FB0-19C92375FD6A}" type="slidenum">
              <a:rPr lang="en-US"/>
              <a:pPr/>
              <a:t>‹#›</a:t>
            </a:fld>
            <a:endParaRPr lang="en-US"/>
          </a:p>
        </p:txBody>
      </p:sp>
    </p:spTree>
    <p:extLst>
      <p:ext uri="{BB962C8B-B14F-4D97-AF65-F5344CB8AC3E}">
        <p14:creationId xmlns:p14="http://schemas.microsoft.com/office/powerpoint/2010/main" val="235749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p>
        </p:txBody>
      </p:sp>
      <p:sp>
        <p:nvSpPr>
          <p:cNvPr id="3077"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en-US"/>
          </a:p>
        </p:txBody>
      </p:sp>
      <p:sp>
        <p:nvSpPr>
          <p:cNvPr id="3078"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33A27B95-6423-4DD7-A147-5260248D82E5}" type="slidenum">
              <a:rPr lang="en-US"/>
              <a:pPr/>
              <a:t>‹#›</a:t>
            </a:fld>
            <a:endParaRPr lang="en-US"/>
          </a:p>
        </p:txBody>
      </p:sp>
      <p:pic>
        <p:nvPicPr>
          <p:cNvPr id="3079" name="Picture 7" descr="A:\paint.GIF"/>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1445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image" Target="../media/image8.wmf"/><Relationship Id="rId5" Type="http://schemas.openxmlformats.org/officeDocument/2006/relationships/oleObject" Target="../embeddings/oleObject5.bin"/><Relationship Id="rId10" Type="http://schemas.openxmlformats.org/officeDocument/2006/relationships/oleObject" Target="../embeddings/oleObject8.bin"/><Relationship Id="rId4" Type="http://schemas.openxmlformats.org/officeDocument/2006/relationships/image" Target="../media/image5.wmf"/><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85800"/>
            <a:ext cx="7721600" cy="1143000"/>
          </a:xfrm>
        </p:spPr>
        <p:txBody>
          <a:bodyPr/>
          <a:lstStyle/>
          <a:p>
            <a:pPr algn="ctr"/>
            <a:r>
              <a:rPr lang="en-GB"/>
              <a:t>Visioning - Is it OR?</a:t>
            </a:r>
          </a:p>
        </p:txBody>
      </p:sp>
      <p:sp>
        <p:nvSpPr>
          <p:cNvPr id="2051" name="Rectangle 3"/>
          <p:cNvSpPr>
            <a:spLocks noGrp="1" noChangeArrowheads="1"/>
          </p:cNvSpPr>
          <p:nvPr>
            <p:ph type="subTitle" idx="1"/>
          </p:nvPr>
        </p:nvSpPr>
        <p:spPr>
          <a:xfrm>
            <a:off x="1371600" y="3429000"/>
            <a:ext cx="6400800" cy="1771650"/>
          </a:xfrm>
        </p:spPr>
        <p:txBody>
          <a:bodyPr/>
          <a:lstStyle/>
          <a:p>
            <a:pPr algn="ctr"/>
            <a:r>
              <a:rPr lang="en-GB"/>
              <a:t>Frances O’Brien &amp; </a:t>
            </a:r>
          </a:p>
          <a:p>
            <a:pPr algn="ctr"/>
            <a:r>
              <a:rPr lang="en-GB"/>
              <a:t>Maureen Meadows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GB"/>
              <a:t>What is OR?</a:t>
            </a:r>
          </a:p>
        </p:txBody>
      </p:sp>
      <p:sp>
        <p:nvSpPr>
          <p:cNvPr id="33795" name="Rectangle 3"/>
          <p:cNvSpPr>
            <a:spLocks noGrp="1" noChangeArrowheads="1"/>
          </p:cNvSpPr>
          <p:nvPr>
            <p:ph type="body" idx="1"/>
          </p:nvPr>
        </p:nvSpPr>
        <p:spPr>
          <a:xfrm>
            <a:off x="533400" y="2209800"/>
            <a:ext cx="8178800" cy="4171950"/>
          </a:xfrm>
        </p:spPr>
        <p:txBody>
          <a:bodyPr/>
          <a:lstStyle/>
          <a:p>
            <a:pPr>
              <a:buFont typeface="Monotype Sorts" pitchFamily="2" charset="2"/>
              <a:buChar char=" "/>
            </a:pPr>
            <a:r>
              <a:rPr lang="en-GB" sz="2400"/>
              <a:t>“…OR is a living subject concerned with the advancement of tactical and strategic decision-making and organisational effectiveness, through the use of analysis and facilitation, and any appropriate methods, models and methodologies.”  </a:t>
            </a:r>
          </a:p>
          <a:p>
            <a:pPr>
              <a:buFont typeface="Monotype Sorts" pitchFamily="2" charset="2"/>
              <a:buChar char=" "/>
            </a:pPr>
            <a:r>
              <a:rPr lang="en-GB" sz="2400" i="1"/>
              <a:t>(Dyson)</a:t>
            </a:r>
            <a:endParaRPr lang="en-GB"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GB"/>
              <a:t>Hard vs Soft OR</a:t>
            </a:r>
          </a:p>
        </p:txBody>
      </p:sp>
      <p:sp>
        <p:nvSpPr>
          <p:cNvPr id="6147" name="Rectangle 3"/>
          <p:cNvSpPr>
            <a:spLocks noGrp="1" noChangeArrowheads="1"/>
          </p:cNvSpPr>
          <p:nvPr>
            <p:ph type="body" idx="1"/>
          </p:nvPr>
        </p:nvSpPr>
        <p:spPr/>
        <p:txBody>
          <a:bodyPr/>
          <a:lstStyle/>
          <a:p>
            <a:pPr>
              <a:buFont typeface="Monotype Sorts" pitchFamily="2" charset="2"/>
              <a:buChar char=" "/>
            </a:pPr>
            <a:r>
              <a:rPr lang="en-GB" sz="2400"/>
              <a:t>“...Hard systems are characterised by easy to define objectives, clearly defined decision-taking procedures and quantitative measures of performance.  At the other extreme are the ‘soft’ systems in which objectives are hard to define, decision taking is uncertain, measures of performance are at best qualitative and human behaviour is irrational.” </a:t>
            </a:r>
          </a:p>
          <a:p>
            <a:pPr>
              <a:buFont typeface="Monotype Sorts" pitchFamily="2" charset="2"/>
              <a:buChar char=" "/>
            </a:pPr>
            <a:r>
              <a:rPr lang="en-GB" sz="2400"/>
              <a:t>(Checkland)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06400" y="228600"/>
            <a:ext cx="8432800" cy="1143000"/>
          </a:xfrm>
        </p:spPr>
        <p:txBody>
          <a:bodyPr/>
          <a:lstStyle/>
          <a:p>
            <a:pPr algn="ctr"/>
            <a:r>
              <a:rPr lang="en-GB" sz="3600"/>
              <a:t>Characteristics of Approaches for ‘Softer’ situations</a:t>
            </a:r>
            <a:endParaRPr lang="en-GB"/>
          </a:p>
        </p:txBody>
      </p:sp>
      <p:sp>
        <p:nvSpPr>
          <p:cNvPr id="10243" name="Rectangle 3"/>
          <p:cNvSpPr>
            <a:spLocks noGrp="1" noChangeArrowheads="1"/>
          </p:cNvSpPr>
          <p:nvPr>
            <p:ph type="body" idx="1"/>
          </p:nvPr>
        </p:nvSpPr>
        <p:spPr>
          <a:xfrm>
            <a:off x="457200" y="1885950"/>
            <a:ext cx="8686800" cy="4171950"/>
          </a:xfrm>
        </p:spPr>
        <p:txBody>
          <a:bodyPr/>
          <a:lstStyle/>
          <a:p>
            <a:r>
              <a:rPr lang="en-GB" sz="2400"/>
              <a:t>Aim to aid understanding of the situation, rather than provide a definitive answer to a problem.</a:t>
            </a:r>
          </a:p>
          <a:p>
            <a:r>
              <a:rPr lang="en-GB" sz="2400"/>
              <a:t>Help the user to look at a situation in a new way.</a:t>
            </a:r>
          </a:p>
          <a:p>
            <a:r>
              <a:rPr lang="en-GB" sz="2400"/>
              <a:t>Process is often seen as important as end product.</a:t>
            </a:r>
          </a:p>
          <a:p>
            <a:r>
              <a:rPr lang="en-GB" sz="2400"/>
              <a:t>Process often requires participation.</a:t>
            </a:r>
          </a:p>
          <a:p>
            <a:r>
              <a:rPr lang="en-GB" sz="2400"/>
              <a:t>Focus on perceptions &amp; opinions -  not necessarily reliant on hard data.</a:t>
            </a:r>
          </a:p>
          <a:p>
            <a:r>
              <a:rPr lang="en-GB" sz="2400"/>
              <a:t>Analytical component (typically qualitative) often present.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GB"/>
              <a:t>OR’s contribution</a:t>
            </a:r>
          </a:p>
        </p:txBody>
      </p:sp>
      <p:sp>
        <p:nvSpPr>
          <p:cNvPr id="20483" name="Rectangle 3"/>
          <p:cNvSpPr>
            <a:spLocks noGrp="1" noChangeArrowheads="1"/>
          </p:cNvSpPr>
          <p:nvPr>
            <p:ph type="body" idx="1"/>
          </p:nvPr>
        </p:nvSpPr>
        <p:spPr/>
        <p:txBody>
          <a:bodyPr/>
          <a:lstStyle/>
          <a:p>
            <a:r>
              <a:rPr lang="en-GB"/>
              <a:t>Soft OR characteristics also true for visioning processes</a:t>
            </a:r>
          </a:p>
          <a:p>
            <a:pPr lvl="1"/>
            <a:r>
              <a:rPr lang="en-GB" sz="2000"/>
              <a:t>Aim to aid understanding of organisation’s future </a:t>
            </a:r>
          </a:p>
          <a:p>
            <a:pPr lvl="1"/>
            <a:r>
              <a:rPr lang="en-GB" sz="2000"/>
              <a:t>Typically participative &amp; qualitative</a:t>
            </a:r>
          </a:p>
          <a:p>
            <a:pPr lvl="1"/>
            <a:r>
              <a:rPr lang="en-GB" sz="2000"/>
              <a:t>Capturing mental models of future (new ways of looking at organisation)</a:t>
            </a:r>
          </a:p>
          <a:p>
            <a:pPr lvl="1"/>
            <a:r>
              <a:rPr lang="en-GB" sz="2000"/>
              <a:t>Process as important as vision - organisational learning</a:t>
            </a:r>
          </a:p>
          <a:p>
            <a:r>
              <a:rPr lang="en-GB"/>
              <a:t>“OR inside” most visioning processes</a:t>
            </a:r>
          </a:p>
          <a:p>
            <a:pPr lvl="1"/>
            <a:r>
              <a:rPr lang="en-GB" sz="2000"/>
              <a:t>Visioning meets the ABC of OR</a:t>
            </a:r>
            <a:endParaRPr lang="en-GB"/>
          </a:p>
          <a:p>
            <a:r>
              <a:rPr lang="en-GB"/>
              <a:t>Links to other methods</a:t>
            </a:r>
          </a:p>
          <a:p>
            <a:pPr lvl="1"/>
            <a:r>
              <a:rPr lang="en-GB" sz="2000"/>
              <a:t>Scenario planning / other ‘soft’ approaches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06400" y="228600"/>
            <a:ext cx="8509000" cy="1143000"/>
          </a:xfrm>
        </p:spPr>
        <p:txBody>
          <a:bodyPr/>
          <a:lstStyle/>
          <a:p>
            <a:pPr algn="ctr"/>
            <a:r>
              <a:rPr lang="en-GB"/>
              <a:t>Final thoughts</a:t>
            </a:r>
          </a:p>
        </p:txBody>
      </p:sp>
      <p:sp>
        <p:nvSpPr>
          <p:cNvPr id="31747" name="Rectangle 3"/>
          <p:cNvSpPr>
            <a:spLocks noGrp="1" noChangeArrowheads="1"/>
          </p:cNvSpPr>
          <p:nvPr>
            <p:ph type="body" idx="1"/>
          </p:nvPr>
        </p:nvSpPr>
        <p:spPr/>
        <p:txBody>
          <a:bodyPr/>
          <a:lstStyle/>
          <a:p>
            <a:r>
              <a:rPr lang="en-GB"/>
              <a:t>OR has not made an obvious contribution to visioning.</a:t>
            </a:r>
          </a:p>
          <a:p>
            <a:r>
              <a:rPr lang="en-GB"/>
              <a:t>Visioning is currently a collection of approaches.</a:t>
            </a:r>
          </a:p>
          <a:p>
            <a:r>
              <a:rPr lang="en-GB"/>
              <a:t>Scope for recognition  of visioning methods within OR family of techniques.</a:t>
            </a:r>
          </a:p>
          <a:p>
            <a:r>
              <a:rPr lang="en-GB"/>
              <a:t>So what next?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GB"/>
              <a:t>Outline of Talk</a:t>
            </a:r>
          </a:p>
        </p:txBody>
      </p:sp>
      <p:sp>
        <p:nvSpPr>
          <p:cNvPr id="5123" name="Rectangle 3"/>
          <p:cNvSpPr>
            <a:spLocks noGrp="1" noChangeArrowheads="1"/>
          </p:cNvSpPr>
          <p:nvPr>
            <p:ph type="body" idx="1"/>
          </p:nvPr>
        </p:nvSpPr>
        <p:spPr/>
        <p:txBody>
          <a:bodyPr/>
          <a:lstStyle/>
          <a:p>
            <a:r>
              <a:rPr lang="en-GB"/>
              <a:t>What is visioning?</a:t>
            </a:r>
          </a:p>
          <a:p>
            <a:r>
              <a:rPr lang="en-GB"/>
              <a:t>What is OR?</a:t>
            </a:r>
          </a:p>
          <a:p>
            <a:r>
              <a:rPr lang="en-GB"/>
              <a:t>Visioning in the OR literature.</a:t>
            </a:r>
          </a:p>
          <a:p>
            <a:r>
              <a:rPr lang="en-GB"/>
              <a:t>What we think.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GB"/>
              <a:t>What is vision?</a:t>
            </a:r>
          </a:p>
        </p:txBody>
      </p:sp>
      <p:sp>
        <p:nvSpPr>
          <p:cNvPr id="9219" name="Rectangle 3"/>
          <p:cNvSpPr>
            <a:spLocks noGrp="1" noChangeArrowheads="1"/>
          </p:cNvSpPr>
          <p:nvPr>
            <p:ph type="body" idx="1"/>
          </p:nvPr>
        </p:nvSpPr>
        <p:spPr/>
        <p:txBody>
          <a:bodyPr/>
          <a:lstStyle/>
          <a:p>
            <a:r>
              <a:rPr lang="en-GB" sz="2400"/>
              <a:t>A vision is a statement of intentions; it defines a destination or future state that an individual or group finds desirable.</a:t>
            </a:r>
          </a:p>
          <a:p>
            <a:r>
              <a:rPr lang="en-GB" sz="2400"/>
              <a:t>A vision gives us direction and purpose; for example, it is reported that many change programmes (such as BPR) fail due to lack of vision.</a:t>
            </a:r>
          </a:p>
          <a:p>
            <a:r>
              <a:rPr lang="en-GB" sz="2400"/>
              <a:t>A vision is a vital element of strategic development;  it drives strategic planning, and provides us with something to monitor our progress against.</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en-GB"/>
              <a:t>Key stages in visioning</a:t>
            </a:r>
          </a:p>
        </p:txBody>
      </p:sp>
      <p:sp>
        <p:nvSpPr>
          <p:cNvPr id="7171" name="Rectangle 3"/>
          <p:cNvSpPr>
            <a:spLocks noGrp="1" noChangeArrowheads="1"/>
          </p:cNvSpPr>
          <p:nvPr>
            <p:ph type="body" idx="1"/>
          </p:nvPr>
        </p:nvSpPr>
        <p:spPr>
          <a:xfrm>
            <a:off x="457200" y="2133600"/>
            <a:ext cx="8178800" cy="4171950"/>
          </a:xfrm>
        </p:spPr>
        <p:txBody>
          <a:bodyPr/>
          <a:lstStyle/>
          <a:p>
            <a:r>
              <a:rPr lang="en-GB"/>
              <a:t>Analysis of the current situation</a:t>
            </a:r>
          </a:p>
          <a:p>
            <a:r>
              <a:rPr lang="en-GB"/>
              <a:t>Assessment of the external environment</a:t>
            </a:r>
          </a:p>
          <a:p>
            <a:r>
              <a:rPr lang="en-GB"/>
              <a:t>Identification of the desired future state</a:t>
            </a:r>
          </a:p>
          <a:p>
            <a:r>
              <a:rPr lang="en-GB"/>
              <a:t>Connecting the future to the present</a:t>
            </a:r>
          </a:p>
          <a:p>
            <a:r>
              <a:rPr lang="en-GB"/>
              <a:t>Testing the vision</a:t>
            </a:r>
          </a:p>
        </p:txBody>
      </p:sp>
      <p:sp>
        <p:nvSpPr>
          <p:cNvPr id="7172" name="Text Box 4"/>
          <p:cNvSpPr txBox="1">
            <a:spLocks noChangeArrowheads="1"/>
          </p:cNvSpPr>
          <p:nvPr/>
        </p:nvSpPr>
        <p:spPr bwMode="auto">
          <a:xfrm>
            <a:off x="228600" y="55626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i="1"/>
              <a:t>Literature tends to focus on describing the purpose of a stage rather than prescriptive instructions about how to achieve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GB"/>
              <a:t>Visioning: Art or Science</a:t>
            </a:r>
          </a:p>
        </p:txBody>
      </p:sp>
      <p:graphicFrame>
        <p:nvGraphicFramePr>
          <p:cNvPr id="8195" name="Object 3"/>
          <p:cNvGraphicFramePr>
            <a:graphicFrameLocks noChangeAspect="1"/>
          </p:cNvGraphicFramePr>
          <p:nvPr/>
        </p:nvGraphicFramePr>
        <p:xfrm>
          <a:off x="4648200" y="2057400"/>
          <a:ext cx="3886200" cy="2860675"/>
        </p:xfrm>
        <a:graphic>
          <a:graphicData uri="http://schemas.openxmlformats.org/presentationml/2006/ole">
            <mc:AlternateContent xmlns:mc="http://schemas.openxmlformats.org/markup-compatibility/2006">
              <mc:Choice xmlns:v="urn:schemas-microsoft-com:vml" Requires="v">
                <p:oleObj spid="_x0000_s8201" name="Clip" r:id="rId3" imgW="4762440" imgH="3504600" progId="MS_ClipArt_Gallery.2">
                  <p:embed/>
                </p:oleObj>
              </mc:Choice>
              <mc:Fallback>
                <p:oleObj name="Clip" r:id="rId3" imgW="4762440" imgH="35046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057400"/>
                        <a:ext cx="3886200" cy="286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6" name="Object 4"/>
          <p:cNvGraphicFramePr>
            <a:graphicFrameLocks noChangeAspect="1"/>
          </p:cNvGraphicFramePr>
          <p:nvPr/>
        </p:nvGraphicFramePr>
        <p:xfrm>
          <a:off x="1295400" y="1828800"/>
          <a:ext cx="2057400" cy="1627188"/>
        </p:xfrm>
        <a:graphic>
          <a:graphicData uri="http://schemas.openxmlformats.org/presentationml/2006/ole">
            <mc:AlternateContent xmlns:mc="http://schemas.openxmlformats.org/markup-compatibility/2006">
              <mc:Choice xmlns:v="urn:schemas-microsoft-com:vml" Requires="v">
                <p:oleObj spid="_x0000_s8202" name="Clip" r:id="rId5" imgW="4383360" imgH="3468960" progId="MS_ClipArt_Gallery.2">
                  <p:embed/>
                </p:oleObj>
              </mc:Choice>
              <mc:Fallback>
                <p:oleObj name="Clip" r:id="rId5" imgW="4383360" imgH="3468960" progId="MS_ClipArt_Gallery.2">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1828800"/>
                        <a:ext cx="2057400" cy="162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7" name="Object 5"/>
          <p:cNvGraphicFramePr>
            <a:graphicFrameLocks noChangeAspect="1"/>
          </p:cNvGraphicFramePr>
          <p:nvPr/>
        </p:nvGraphicFramePr>
        <p:xfrm>
          <a:off x="1143000" y="4800600"/>
          <a:ext cx="2066925" cy="1735138"/>
        </p:xfrm>
        <a:graphic>
          <a:graphicData uri="http://schemas.openxmlformats.org/presentationml/2006/ole">
            <mc:AlternateContent xmlns:mc="http://schemas.openxmlformats.org/markup-compatibility/2006">
              <mc:Choice xmlns:v="urn:schemas-microsoft-com:vml" Requires="v">
                <p:oleObj spid="_x0000_s8203" name="Clip" r:id="rId7" imgW="2067120" imgH="1735200" progId="MS_ClipArt_Gallery.2">
                  <p:embed/>
                </p:oleObj>
              </mc:Choice>
              <mc:Fallback>
                <p:oleObj name="Clip" r:id="rId7" imgW="2067120" imgH="1735200" progId="MS_ClipArt_Gallery.2">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4800600"/>
                        <a:ext cx="2066925" cy="173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6"/>
          <p:cNvSpPr txBox="1">
            <a:spLocks noChangeArrowheads="1"/>
          </p:cNvSpPr>
          <p:nvPr/>
        </p:nvSpPr>
        <p:spPr bwMode="auto">
          <a:xfrm>
            <a:off x="1676400" y="3505200"/>
            <a:ext cx="1905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8000" b="1"/>
              <a:t>?</a:t>
            </a:r>
            <a:endParaRPr lang="en-GB"/>
          </a:p>
        </p:txBody>
      </p:sp>
      <p:sp>
        <p:nvSpPr>
          <p:cNvPr id="8199" name="Text Box 7"/>
          <p:cNvSpPr txBox="1">
            <a:spLocks noChangeArrowheads="1"/>
          </p:cNvSpPr>
          <p:nvPr/>
        </p:nvSpPr>
        <p:spPr bwMode="auto">
          <a:xfrm>
            <a:off x="4419600" y="5105400"/>
            <a:ext cx="2057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800" b="1"/>
              <a:t>Rational, logical analysis</a:t>
            </a:r>
          </a:p>
        </p:txBody>
      </p:sp>
      <p:sp>
        <p:nvSpPr>
          <p:cNvPr id="8200" name="Text Box 8"/>
          <p:cNvSpPr txBox="1">
            <a:spLocks noChangeArrowheads="1"/>
          </p:cNvSpPr>
          <p:nvPr/>
        </p:nvSpPr>
        <p:spPr bwMode="auto">
          <a:xfrm>
            <a:off x="7086600" y="5105400"/>
            <a:ext cx="2057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800" b="1"/>
              <a:t>Intuitive, creative thinking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algn="ctr"/>
            <a:r>
              <a:rPr lang="en-GB" b="1"/>
              <a:t>Visioning in the literature</a:t>
            </a:r>
            <a:endParaRPr lang="en-GB"/>
          </a:p>
        </p:txBody>
      </p:sp>
      <p:sp>
        <p:nvSpPr>
          <p:cNvPr id="22531" name="Rectangle 1027"/>
          <p:cNvSpPr>
            <a:spLocks noGrp="1" noChangeArrowheads="1"/>
          </p:cNvSpPr>
          <p:nvPr>
            <p:ph type="body" idx="1"/>
          </p:nvPr>
        </p:nvSpPr>
        <p:spPr/>
        <p:txBody>
          <a:bodyPr/>
          <a:lstStyle/>
          <a:p>
            <a:r>
              <a:rPr lang="en-GB" sz="2800"/>
              <a:t>1970s &amp; 80s - OR literature (Ackoff)</a:t>
            </a:r>
          </a:p>
          <a:p>
            <a:r>
              <a:rPr lang="en-GB" sz="2800"/>
              <a:t>1990s - Management literature</a:t>
            </a:r>
          </a:p>
          <a:p>
            <a:r>
              <a:rPr lang="en-GB" sz="2800"/>
              <a:t>Last 5 years:</a:t>
            </a:r>
          </a:p>
          <a:p>
            <a:pPr lvl="1"/>
            <a:r>
              <a:rPr lang="en-GB" sz="2400"/>
              <a:t>Little evidence in OR or management literature</a:t>
            </a:r>
          </a:p>
          <a:p>
            <a:pPr lvl="1"/>
            <a:r>
              <a:rPr lang="en-GB" sz="2400"/>
              <a:t>Can be found in literature on:</a:t>
            </a:r>
          </a:p>
          <a:p>
            <a:pPr lvl="2"/>
            <a:r>
              <a:rPr lang="en-GB" sz="2000"/>
              <a:t>Planning</a:t>
            </a:r>
            <a:endParaRPr lang="en-GB"/>
          </a:p>
          <a:p>
            <a:pPr lvl="2"/>
            <a:r>
              <a:rPr lang="en-GB" sz="2000"/>
              <a:t>Community Visioning</a:t>
            </a:r>
            <a:endParaRPr lang="en-GB"/>
          </a:p>
          <a:p>
            <a:pPr lvl="2"/>
            <a:r>
              <a:rPr lang="en-GB" sz="2000"/>
              <a:t>Training, Development &amp; Learning</a:t>
            </a:r>
          </a:p>
          <a:p>
            <a:pPr lvl="1"/>
            <a:r>
              <a:rPr lang="en-GB" sz="2400"/>
              <a:t>Similar story for participation</a:t>
            </a:r>
          </a:p>
          <a:p>
            <a:pPr lvl="2"/>
            <a:r>
              <a:rPr lang="en-GB" sz="2000"/>
              <a:t>Planning / community /  regeneration / environmental</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GB"/>
              <a:t>Importance of Visioning</a:t>
            </a:r>
          </a:p>
        </p:txBody>
      </p:sp>
      <p:sp>
        <p:nvSpPr>
          <p:cNvPr id="34819" name="Rectangle 3"/>
          <p:cNvSpPr>
            <a:spLocks noGrp="1" noChangeArrowheads="1"/>
          </p:cNvSpPr>
          <p:nvPr>
            <p:ph type="body" idx="1"/>
          </p:nvPr>
        </p:nvSpPr>
        <p:spPr/>
        <p:txBody>
          <a:bodyPr/>
          <a:lstStyle/>
          <a:p>
            <a:r>
              <a:rPr lang="en-GB" sz="2800"/>
              <a:t>(Broscow &amp; Kleiner, 91) Managers of tomorrow need the following skills:</a:t>
            </a:r>
          </a:p>
          <a:p>
            <a:pPr lvl="1"/>
            <a:r>
              <a:rPr lang="en-GB" sz="2000"/>
              <a:t>Anticipatory skills</a:t>
            </a:r>
          </a:p>
          <a:p>
            <a:pPr lvl="1"/>
            <a:r>
              <a:rPr lang="en-GB" sz="2000"/>
              <a:t>Visioning</a:t>
            </a:r>
          </a:p>
          <a:p>
            <a:pPr lvl="1"/>
            <a:r>
              <a:rPr lang="en-GB" sz="2000"/>
              <a:t>Value congruence</a:t>
            </a:r>
          </a:p>
          <a:p>
            <a:pPr lvl="1"/>
            <a:r>
              <a:rPr lang="en-GB" sz="2000"/>
              <a:t>Empowerment</a:t>
            </a:r>
          </a:p>
          <a:p>
            <a:r>
              <a:rPr lang="en-GB" sz="2400"/>
              <a:t>(Yearout, Miles &amp; Koonce, 01)  It is critical that every company develop strategic visioning and process tools to help it reassess and, if necessary, reframe its organisational vision periodically.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0"/>
            <a:ext cx="7772400" cy="1143000"/>
          </a:xfrm>
        </p:spPr>
        <p:txBody>
          <a:bodyPr/>
          <a:lstStyle/>
          <a:p>
            <a:pPr algn="ctr"/>
            <a:r>
              <a:rPr lang="en-GB"/>
              <a:t>Vision &amp; Visioning</a:t>
            </a:r>
          </a:p>
        </p:txBody>
      </p:sp>
      <p:grpSp>
        <p:nvGrpSpPr>
          <p:cNvPr id="35843" name="Group 3"/>
          <p:cNvGrpSpPr>
            <a:grpSpLocks/>
          </p:cNvGrpSpPr>
          <p:nvPr/>
        </p:nvGrpSpPr>
        <p:grpSpPr bwMode="auto">
          <a:xfrm>
            <a:off x="457200" y="2438400"/>
            <a:ext cx="2971800" cy="2230438"/>
            <a:chOff x="576" y="288"/>
            <a:chExt cx="4704" cy="3214"/>
          </a:xfrm>
        </p:grpSpPr>
        <p:graphicFrame>
          <p:nvGraphicFramePr>
            <p:cNvPr id="35844" name="Object 4">
              <a:hlinkClick r:id="" action="ppaction://ole?verb=0"/>
            </p:cNvPr>
            <p:cNvGraphicFramePr>
              <a:graphicFrameLocks/>
            </p:cNvGraphicFramePr>
            <p:nvPr/>
          </p:nvGraphicFramePr>
          <p:xfrm>
            <a:off x="4511" y="2779"/>
            <a:ext cx="627" cy="579"/>
          </p:xfrm>
          <a:graphic>
            <a:graphicData uri="http://schemas.openxmlformats.org/presentationml/2006/ole">
              <mc:AlternateContent xmlns:mc="http://schemas.openxmlformats.org/markup-compatibility/2006">
                <mc:Choice xmlns:v="urn:schemas-microsoft-com:vml" Requires="v">
                  <p:oleObj spid="_x0000_s35856" name="Microsoft ClipArt Gallery" r:id="rId3" imgW="3519360" imgH="3495600" progId="MS_ClipArt_Gallery">
                    <p:embed/>
                  </p:oleObj>
                </mc:Choice>
                <mc:Fallback>
                  <p:oleObj name="Microsoft ClipArt Gallery" r:id="rId3" imgW="3519360" imgH="3495600" progId="MS_ClipArt_Gallery">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1" y="2779"/>
                          <a:ext cx="627" cy="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5" name="Object 5">
              <a:hlinkClick r:id="" action="ppaction://ole?verb=0"/>
            </p:cNvPr>
            <p:cNvGraphicFramePr>
              <a:graphicFrameLocks/>
            </p:cNvGraphicFramePr>
            <p:nvPr/>
          </p:nvGraphicFramePr>
          <p:xfrm>
            <a:off x="576" y="336"/>
            <a:ext cx="1426" cy="1426"/>
          </p:xfrm>
          <a:graphic>
            <a:graphicData uri="http://schemas.openxmlformats.org/presentationml/2006/ole">
              <mc:AlternateContent xmlns:mc="http://schemas.openxmlformats.org/markup-compatibility/2006">
                <mc:Choice xmlns:v="urn:schemas-microsoft-com:vml" Requires="v">
                  <p:oleObj spid="_x0000_s35857" name="Microsoft ClipArt Gallery" r:id="rId5" imgW="3024000" imgH="3251160" progId="MS_ClipArt_Gallery">
                    <p:embed/>
                  </p:oleObj>
                </mc:Choice>
                <mc:Fallback>
                  <p:oleObj name="Microsoft ClipArt Gallery" r:id="rId5" imgW="3024000" imgH="3251160" progId="MS_ClipArt_Gallery">
                    <p:embed/>
                    <p:pic>
                      <p:nvPicPr>
                        <p:cNvPr id="0" name="Object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 y="336"/>
                          <a:ext cx="1426" cy="1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6" name="Object 6">
              <a:hlinkClick r:id="" action="ppaction://ole?verb=0"/>
            </p:cNvPr>
            <p:cNvGraphicFramePr>
              <a:graphicFrameLocks/>
            </p:cNvGraphicFramePr>
            <p:nvPr/>
          </p:nvGraphicFramePr>
          <p:xfrm>
            <a:off x="4664" y="288"/>
            <a:ext cx="616" cy="582"/>
          </p:xfrm>
          <a:graphic>
            <a:graphicData uri="http://schemas.openxmlformats.org/presentationml/2006/ole">
              <mc:AlternateContent xmlns:mc="http://schemas.openxmlformats.org/markup-compatibility/2006">
                <mc:Choice xmlns:v="urn:schemas-microsoft-com:vml" Requires="v">
                  <p:oleObj spid="_x0000_s35858" name="Microsoft ClipArt Gallery" r:id="rId7" imgW="3471840" imgH="3519360" progId="MS_ClipArt_Gallery">
                    <p:embed/>
                  </p:oleObj>
                </mc:Choice>
                <mc:Fallback>
                  <p:oleObj name="Microsoft ClipArt Gallery" r:id="rId7" imgW="3471840" imgH="3519360" progId="MS_ClipArt_Gallery">
                    <p:embed/>
                    <p:pic>
                      <p:nvPicPr>
                        <p:cNvPr id="0" name="Object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64" y="288"/>
                          <a:ext cx="616"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7" name="Object 7">
              <a:hlinkClick r:id="" action="ppaction://ole?verb=0"/>
            </p:cNvPr>
            <p:cNvGraphicFramePr>
              <a:graphicFrameLocks/>
            </p:cNvGraphicFramePr>
            <p:nvPr/>
          </p:nvGraphicFramePr>
          <p:xfrm>
            <a:off x="1345" y="1442"/>
            <a:ext cx="709" cy="669"/>
          </p:xfrm>
          <a:graphic>
            <a:graphicData uri="http://schemas.openxmlformats.org/presentationml/2006/ole">
              <mc:AlternateContent xmlns:mc="http://schemas.openxmlformats.org/markup-compatibility/2006">
                <mc:Choice xmlns:v="urn:schemas-microsoft-com:vml" Requires="v">
                  <p:oleObj spid="_x0000_s35859" name="Microsoft ClipArt Gallery" r:id="rId9" imgW="3471840" imgH="3519360" progId="MS_ClipArt_Gallery">
                    <p:embed/>
                  </p:oleObj>
                </mc:Choice>
                <mc:Fallback>
                  <p:oleObj name="Microsoft ClipArt Gallery" r:id="rId9" imgW="3471840" imgH="3519360" progId="MS_ClipArt_Gallery">
                    <p:embed/>
                    <p:pic>
                      <p:nvPicPr>
                        <p:cNvPr id="0" name="Object 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45" y="1442"/>
                          <a:ext cx="709" cy="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48" name="Rectangle 8"/>
            <p:cNvSpPr>
              <a:spLocks noChangeArrowheads="1"/>
            </p:cNvSpPr>
            <p:nvPr/>
          </p:nvSpPr>
          <p:spPr bwMode="auto">
            <a:xfrm>
              <a:off x="4976" y="1441"/>
              <a:ext cx="286" cy="2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GB" sz="8800" b="1"/>
                <a:t>?</a:t>
              </a:r>
            </a:p>
          </p:txBody>
        </p:sp>
        <p:graphicFrame>
          <p:nvGraphicFramePr>
            <p:cNvPr id="35849" name="Object 9">
              <a:hlinkClick r:id="" action="ppaction://ole?verb=0"/>
            </p:cNvPr>
            <p:cNvGraphicFramePr>
              <a:graphicFrameLocks/>
            </p:cNvGraphicFramePr>
            <p:nvPr/>
          </p:nvGraphicFramePr>
          <p:xfrm>
            <a:off x="2218" y="1028"/>
            <a:ext cx="2539" cy="1521"/>
          </p:xfrm>
          <a:graphic>
            <a:graphicData uri="http://schemas.openxmlformats.org/presentationml/2006/ole">
              <mc:AlternateContent xmlns:mc="http://schemas.openxmlformats.org/markup-compatibility/2006">
                <mc:Choice xmlns:v="urn:schemas-microsoft-com:vml" Requires="v">
                  <p:oleObj spid="_x0000_s35860" name="Microsoft ClipArt Gallery" r:id="rId10" imgW="6771960" imgH="4127400" progId="MS_ClipArt_Gallery">
                    <p:embed/>
                  </p:oleObj>
                </mc:Choice>
                <mc:Fallback>
                  <p:oleObj name="Microsoft ClipArt Gallery" r:id="rId10" imgW="6771960" imgH="4127400" progId="MS_ClipArt_Gallery">
                    <p:embed/>
                    <p:pic>
                      <p:nvPicPr>
                        <p:cNvPr id="0" name="Object 9"/>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18" y="1028"/>
                          <a:ext cx="2539" cy="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5850" name="Text Box 10"/>
          <p:cNvSpPr txBox="1">
            <a:spLocks noChangeArrowheads="1"/>
          </p:cNvSpPr>
          <p:nvPr/>
        </p:nvSpPr>
        <p:spPr bwMode="auto">
          <a:xfrm>
            <a:off x="1219200" y="1752600"/>
            <a:ext cx="2514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Vision</a:t>
            </a:r>
            <a:endParaRPr lang="en-GB"/>
          </a:p>
        </p:txBody>
      </p:sp>
      <p:sp>
        <p:nvSpPr>
          <p:cNvPr id="35851" name="Text Box 11"/>
          <p:cNvSpPr txBox="1">
            <a:spLocks noChangeArrowheads="1"/>
          </p:cNvSpPr>
          <p:nvPr/>
        </p:nvSpPr>
        <p:spPr bwMode="auto">
          <a:xfrm>
            <a:off x="304800" y="45720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The Business need</a:t>
            </a:r>
            <a:endParaRPr lang="en-GB"/>
          </a:p>
        </p:txBody>
      </p:sp>
      <p:sp>
        <p:nvSpPr>
          <p:cNvPr id="35852" name="Text Box 12"/>
          <p:cNvSpPr txBox="1">
            <a:spLocks noChangeArrowheads="1"/>
          </p:cNvSpPr>
          <p:nvPr/>
        </p:nvSpPr>
        <p:spPr bwMode="auto">
          <a:xfrm>
            <a:off x="5715000" y="1676400"/>
            <a:ext cx="281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Visioning</a:t>
            </a:r>
            <a:endParaRPr lang="en-GB"/>
          </a:p>
        </p:txBody>
      </p:sp>
      <p:sp>
        <p:nvSpPr>
          <p:cNvPr id="35853" name="Text Box 13"/>
          <p:cNvSpPr txBox="1">
            <a:spLocks noChangeArrowheads="1"/>
          </p:cNvSpPr>
          <p:nvPr/>
        </p:nvSpPr>
        <p:spPr bwMode="auto">
          <a:xfrm>
            <a:off x="5105400" y="4419600"/>
            <a:ext cx="3733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The Process for meeting the need</a:t>
            </a:r>
            <a:endParaRPr lang="en-GB"/>
          </a:p>
        </p:txBody>
      </p:sp>
      <p:sp>
        <p:nvSpPr>
          <p:cNvPr id="35854" name="Rectangle 14"/>
          <p:cNvSpPr>
            <a:spLocks noChangeArrowheads="1"/>
          </p:cNvSpPr>
          <p:nvPr/>
        </p:nvSpPr>
        <p:spPr bwMode="auto">
          <a:xfrm>
            <a:off x="-228600" y="6035675"/>
            <a:ext cx="9677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b="1" i="1">
                <a:latin typeface="Comic Sans MS" pitchFamily="66" charset="0"/>
              </a:rPr>
              <a:t>Organisations need vision &amp; </a:t>
            </a:r>
          </a:p>
          <a:p>
            <a:pPr algn="ctr"/>
            <a:r>
              <a:rPr lang="en-GB" b="1" i="1">
                <a:latin typeface="Comic Sans MS" pitchFamily="66" charset="0"/>
              </a:rPr>
              <a:t>OR should be good at visioning</a:t>
            </a:r>
            <a:endParaRPr lang="en-GB" i="1"/>
          </a:p>
        </p:txBody>
      </p:sp>
      <p:graphicFrame>
        <p:nvGraphicFramePr>
          <p:cNvPr id="35855" name="Object 15"/>
          <p:cNvGraphicFramePr>
            <a:graphicFrameLocks noChangeAspect="1"/>
          </p:cNvGraphicFramePr>
          <p:nvPr/>
        </p:nvGraphicFramePr>
        <p:xfrm>
          <a:off x="6172200" y="2362200"/>
          <a:ext cx="1220788" cy="2209800"/>
        </p:xfrm>
        <a:graphic>
          <a:graphicData uri="http://schemas.openxmlformats.org/presentationml/2006/ole">
            <mc:AlternateContent xmlns:mc="http://schemas.openxmlformats.org/markup-compatibility/2006">
              <mc:Choice xmlns:v="urn:schemas-microsoft-com:vml" Requires="v">
                <p:oleObj spid="_x0000_s35861" name="Clip" r:id="rId12" imgW="3247200" imgH="5878800" progId="MS_ClipArt_Gallery.2">
                  <p:embed/>
                </p:oleObj>
              </mc:Choice>
              <mc:Fallback>
                <p:oleObj name="Clip" r:id="rId12" imgW="3247200" imgH="5878800" progId="MS_ClipArt_Gallery.2">
                  <p:embed/>
                  <p:pic>
                    <p:nvPicPr>
                      <p:cNvPr id="0"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72200" y="2362200"/>
                        <a:ext cx="1220788" cy="220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GB"/>
              <a:t>What OR people do...</a:t>
            </a:r>
          </a:p>
        </p:txBody>
      </p:sp>
      <p:sp>
        <p:nvSpPr>
          <p:cNvPr id="14339" name="Rectangle 3"/>
          <p:cNvSpPr>
            <a:spLocks noGrp="1" noChangeArrowheads="1"/>
          </p:cNvSpPr>
          <p:nvPr>
            <p:ph type="body" idx="1"/>
          </p:nvPr>
        </p:nvSpPr>
        <p:spPr/>
        <p:txBody>
          <a:bodyPr/>
          <a:lstStyle/>
          <a:p>
            <a:r>
              <a:rPr lang="en-GB" sz="2800"/>
              <a:t>New ‘What is OR leaflet’ from OR Society names 3 key skills used by people who work in OR (The ABC of OR):</a:t>
            </a:r>
          </a:p>
          <a:p>
            <a:endParaRPr lang="en-GB" sz="2800"/>
          </a:p>
          <a:p>
            <a:pPr lvl="1"/>
            <a:r>
              <a:rPr lang="en-GB" sz="2400"/>
              <a:t>They identify &amp; deploy appropriate </a:t>
            </a:r>
            <a:r>
              <a:rPr lang="en-GB" sz="2400" b="1"/>
              <a:t>Analytical techniques</a:t>
            </a:r>
            <a:r>
              <a:rPr lang="en-GB" sz="2400"/>
              <a:t>.</a:t>
            </a:r>
          </a:p>
          <a:p>
            <a:pPr lvl="1"/>
            <a:r>
              <a:rPr lang="en-GB" sz="2400"/>
              <a:t>They apply their understanding of the organisation’s </a:t>
            </a:r>
            <a:r>
              <a:rPr lang="en-GB" sz="2400" b="1"/>
              <a:t>Business</a:t>
            </a:r>
            <a:r>
              <a:rPr lang="en-GB" sz="2400"/>
              <a:t>.</a:t>
            </a:r>
          </a:p>
          <a:p>
            <a:pPr lvl="1"/>
            <a:r>
              <a:rPr lang="en-GB" sz="2400"/>
              <a:t>They use their </a:t>
            </a:r>
            <a:r>
              <a:rPr lang="en-GB" sz="2400" b="1"/>
              <a:t>Communication skills</a:t>
            </a:r>
            <a:r>
              <a:rPr lang="en-GB" sz="2400"/>
              <a:t> to explain solutions clearly.</a:t>
            </a:r>
          </a:p>
          <a:p>
            <a:pPr lvl="1"/>
            <a:endParaRPr lang="en-GB" sz="2400"/>
          </a:p>
          <a:p>
            <a:endParaRPr lang="en-GB"/>
          </a:p>
        </p:txBody>
      </p:sp>
    </p:spTree>
  </p:cSld>
  <p:clrMapOvr>
    <a:masterClrMapping/>
  </p:clrMapOvr>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587</TotalTime>
  <Words>663</Words>
  <Application>Microsoft Office PowerPoint</Application>
  <PresentationFormat>On-screen Show (4:3)</PresentationFormat>
  <Paragraphs>83</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3" baseType="lpstr">
      <vt:lpstr>Times New Roman</vt:lpstr>
      <vt:lpstr>Arial Black</vt:lpstr>
      <vt:lpstr>Tahoma</vt:lpstr>
      <vt:lpstr>Monotype Sorts</vt:lpstr>
      <vt:lpstr>Arial</vt:lpstr>
      <vt:lpstr>Comic Sans MS</vt:lpstr>
      <vt:lpstr>Contemporary Portrait</vt:lpstr>
      <vt:lpstr>Microsoft Clip Gallery</vt:lpstr>
      <vt:lpstr>Microsoft ClipArt Gallery</vt:lpstr>
      <vt:lpstr>Visioning - Is it OR?</vt:lpstr>
      <vt:lpstr>Outline of Talk</vt:lpstr>
      <vt:lpstr>What is vision?</vt:lpstr>
      <vt:lpstr>Key stages in visioning</vt:lpstr>
      <vt:lpstr>Visioning: Art or Science</vt:lpstr>
      <vt:lpstr>Visioning in the literature</vt:lpstr>
      <vt:lpstr>Importance of Visioning</vt:lpstr>
      <vt:lpstr>Vision &amp; Visioning</vt:lpstr>
      <vt:lpstr>What OR people do...</vt:lpstr>
      <vt:lpstr>What is OR?</vt:lpstr>
      <vt:lpstr>Hard vs Soft OR</vt:lpstr>
      <vt:lpstr>Characteristics of Approaches for ‘Softer’ situations</vt:lpstr>
      <vt:lpstr>OR’s contribution</vt:lpstr>
      <vt:lpstr>Final thoughts</vt:lpstr>
    </vt:vector>
  </TitlesOfParts>
  <Company>Warwick Business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Visioning - Is it OR?</dc:title>
  <dc:creator>Administrator</dc:creator>
  <cp:lastModifiedBy>cara</cp:lastModifiedBy>
  <cp:revision>36</cp:revision>
  <cp:lastPrinted>2001-08-07T09:51:01Z</cp:lastPrinted>
  <dcterms:created xsi:type="dcterms:W3CDTF">2001-07-30T12:43:52Z</dcterms:created>
  <dcterms:modified xsi:type="dcterms:W3CDTF">2012-03-09T14:55:38Z</dcterms:modified>
</cp:coreProperties>
</file>