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3"/>
  </p:notesMasterIdLst>
  <p:handoutMasterIdLst>
    <p:handoutMasterId r:id="rId24"/>
  </p:handoutMasterIdLst>
  <p:sldIdLst>
    <p:sldId id="287" r:id="rId2"/>
    <p:sldId id="288" r:id="rId3"/>
    <p:sldId id="289" r:id="rId4"/>
    <p:sldId id="356" r:id="rId5"/>
    <p:sldId id="333" r:id="rId6"/>
    <p:sldId id="334" r:id="rId7"/>
    <p:sldId id="298" r:id="rId8"/>
    <p:sldId id="335" r:id="rId9"/>
    <p:sldId id="347" r:id="rId10"/>
    <p:sldId id="348" r:id="rId11"/>
    <p:sldId id="349" r:id="rId12"/>
    <p:sldId id="338" r:id="rId13"/>
    <p:sldId id="339" r:id="rId14"/>
    <p:sldId id="340" r:id="rId15"/>
    <p:sldId id="345" r:id="rId16"/>
    <p:sldId id="342" r:id="rId17"/>
    <p:sldId id="343" r:id="rId18"/>
    <p:sldId id="344" r:id="rId19"/>
    <p:sldId id="353" r:id="rId20"/>
    <p:sldId id="354" r:id="rId21"/>
    <p:sldId id="355" r:id="rId22"/>
  </p:sldIdLst>
  <p:sldSz cx="9144000" cy="6858000" type="screen4x3"/>
  <p:notesSz cx="6858000" cy="9774238"/>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19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900" b="1" kern="1200">
        <a:solidFill>
          <a:schemeClr val="tx1"/>
        </a:solidFill>
        <a:latin typeface="Times New Roman" charset="0"/>
        <a:ea typeface="+mn-ea"/>
        <a:cs typeface="+mn-cs"/>
      </a:defRPr>
    </a:lvl2pPr>
    <a:lvl3pPr marL="914400" algn="l" rtl="0" eaLnBrk="0" fontAlgn="base" hangingPunct="0">
      <a:spcBef>
        <a:spcPct val="0"/>
      </a:spcBef>
      <a:spcAft>
        <a:spcPct val="0"/>
      </a:spcAft>
      <a:defRPr sz="1900" b="1" kern="1200">
        <a:solidFill>
          <a:schemeClr val="tx1"/>
        </a:solidFill>
        <a:latin typeface="Times New Roman" charset="0"/>
        <a:ea typeface="+mn-ea"/>
        <a:cs typeface="+mn-cs"/>
      </a:defRPr>
    </a:lvl3pPr>
    <a:lvl4pPr marL="1371600" algn="l" rtl="0" eaLnBrk="0" fontAlgn="base" hangingPunct="0">
      <a:spcBef>
        <a:spcPct val="0"/>
      </a:spcBef>
      <a:spcAft>
        <a:spcPct val="0"/>
      </a:spcAft>
      <a:defRPr sz="1900" b="1" kern="1200">
        <a:solidFill>
          <a:schemeClr val="tx1"/>
        </a:solidFill>
        <a:latin typeface="Times New Roman" charset="0"/>
        <a:ea typeface="+mn-ea"/>
        <a:cs typeface="+mn-cs"/>
      </a:defRPr>
    </a:lvl4pPr>
    <a:lvl5pPr marL="1828800" algn="l" rtl="0" eaLnBrk="0" fontAlgn="base" hangingPunct="0">
      <a:spcBef>
        <a:spcPct val="0"/>
      </a:spcBef>
      <a:spcAft>
        <a:spcPct val="0"/>
      </a:spcAft>
      <a:defRPr sz="1900" b="1" kern="1200">
        <a:solidFill>
          <a:schemeClr val="tx1"/>
        </a:solidFill>
        <a:latin typeface="Times New Roman" charset="0"/>
        <a:ea typeface="+mn-ea"/>
        <a:cs typeface="+mn-cs"/>
      </a:defRPr>
    </a:lvl5pPr>
    <a:lvl6pPr marL="2286000" algn="l" defTabSz="914400" rtl="0" eaLnBrk="1" latinLnBrk="0" hangingPunct="1">
      <a:defRPr sz="1900" b="1" kern="1200">
        <a:solidFill>
          <a:schemeClr val="tx1"/>
        </a:solidFill>
        <a:latin typeface="Times New Roman" charset="0"/>
        <a:ea typeface="+mn-ea"/>
        <a:cs typeface="+mn-cs"/>
      </a:defRPr>
    </a:lvl6pPr>
    <a:lvl7pPr marL="2743200" algn="l" defTabSz="914400" rtl="0" eaLnBrk="1" latinLnBrk="0" hangingPunct="1">
      <a:defRPr sz="1900" b="1" kern="1200">
        <a:solidFill>
          <a:schemeClr val="tx1"/>
        </a:solidFill>
        <a:latin typeface="Times New Roman" charset="0"/>
        <a:ea typeface="+mn-ea"/>
        <a:cs typeface="+mn-cs"/>
      </a:defRPr>
    </a:lvl7pPr>
    <a:lvl8pPr marL="3200400" algn="l" defTabSz="914400" rtl="0" eaLnBrk="1" latinLnBrk="0" hangingPunct="1">
      <a:defRPr sz="1900" b="1" kern="1200">
        <a:solidFill>
          <a:schemeClr val="tx1"/>
        </a:solidFill>
        <a:latin typeface="Times New Roman" charset="0"/>
        <a:ea typeface="+mn-ea"/>
        <a:cs typeface="+mn-cs"/>
      </a:defRPr>
    </a:lvl8pPr>
    <a:lvl9pPr marL="3657600" algn="l" defTabSz="914400" rtl="0" eaLnBrk="1" latinLnBrk="0" hangingPunct="1">
      <a:defRPr sz="1900" b="1"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A0A0A"/>
    <a:srgbClr val="CCFFCC"/>
    <a:srgbClr val="FFFFCC"/>
    <a:srgbClr val="FFCC00"/>
    <a:srgbClr val="5384FF"/>
    <a:srgbClr val="FFFF99"/>
    <a:srgbClr val="BA0C2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50" d="100"/>
          <a:sy n="50" d="100"/>
        </p:scale>
        <p:origin x="-1008" y="-19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37897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noTextEdit="1"/>
          </p:cNvSpPr>
          <p:nvPr>
            <p:ph type="sldImg" idx="2"/>
          </p:nvPr>
        </p:nvSpPr>
        <p:spPr bwMode="auto">
          <a:xfrm>
            <a:off x="1149350" y="8572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p:cNvSpPr>
            <a:spLocks noGrp="1" noChangeArrowheads="1"/>
          </p:cNvSpPr>
          <p:nvPr>
            <p:ph type="body" sz="quarter" idx="3"/>
          </p:nvPr>
        </p:nvSpPr>
        <p:spPr bwMode="auto">
          <a:xfrm>
            <a:off x="917575" y="4660900"/>
            <a:ext cx="5019675" cy="411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extLst>
      <p:ext uri="{BB962C8B-B14F-4D97-AF65-F5344CB8AC3E}">
        <p14:creationId xmlns:p14="http://schemas.microsoft.com/office/powerpoint/2010/main" val="315997950"/>
      </p:ext>
    </p:extLst>
  </p:cSld>
  <p:clrMap bg1="lt1" tx1="dk1" bg2="lt2" tx2="dk2" accent1="accent1" accent2="accent2" accent3="accent3" accent4="accent4" accent5="accent5" accent6="accent6" hlink="hlink" folHlink="folHlink"/>
  <p:notesStyle>
    <a:lvl1pPr algn="l" defTabSz="917575"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defTabSz="917575" rtl="0" eaLnBrk="0" fontAlgn="base" hangingPunct="0">
      <a:spcBef>
        <a:spcPct val="30000"/>
      </a:spcBef>
      <a:spcAft>
        <a:spcPct val="0"/>
      </a:spcAft>
      <a:defRPr sz="1200" kern="1200">
        <a:solidFill>
          <a:schemeClr val="tx1"/>
        </a:solidFill>
        <a:latin typeface="Times New Roman" charset="0"/>
        <a:ea typeface="+mn-ea"/>
        <a:cs typeface="+mn-cs"/>
      </a:defRPr>
    </a:lvl2pPr>
    <a:lvl3pPr marL="915988" algn="l" defTabSz="917575" rtl="0" eaLnBrk="0" fontAlgn="base" hangingPunct="0">
      <a:spcBef>
        <a:spcPct val="30000"/>
      </a:spcBef>
      <a:spcAft>
        <a:spcPct val="0"/>
      </a:spcAft>
      <a:defRPr sz="1200" kern="1200">
        <a:solidFill>
          <a:schemeClr val="tx1"/>
        </a:solidFill>
        <a:latin typeface="Times New Roman" charset="0"/>
        <a:ea typeface="+mn-ea"/>
        <a:cs typeface="+mn-cs"/>
      </a:defRPr>
    </a:lvl3pPr>
    <a:lvl4pPr marL="1373188" algn="l" defTabSz="917575" rtl="0" eaLnBrk="0" fontAlgn="base" hangingPunct="0">
      <a:spcBef>
        <a:spcPct val="30000"/>
      </a:spcBef>
      <a:spcAft>
        <a:spcPct val="0"/>
      </a:spcAft>
      <a:defRPr sz="1200" kern="1200">
        <a:solidFill>
          <a:schemeClr val="tx1"/>
        </a:solidFill>
        <a:latin typeface="Times New Roman" charset="0"/>
        <a:ea typeface="+mn-ea"/>
        <a:cs typeface="+mn-cs"/>
      </a:defRPr>
    </a:lvl4pPr>
    <a:lvl5pPr marL="1830388" algn="l" defTabSz="917575"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noTextEdit="1"/>
          </p:cNvSpPr>
          <p:nvPr>
            <p:ph type="sldImg"/>
          </p:nvPr>
        </p:nvSpPr>
        <p:spPr>
          <a:xfrm>
            <a:off x="1165225" y="735013"/>
            <a:ext cx="4551363" cy="3413125"/>
          </a:xfrm>
          <a:ln cap="flat"/>
        </p:spPr>
      </p:sp>
      <p:sp>
        <p:nvSpPr>
          <p:cNvPr id="53251" name="Rectangle 3"/>
          <p:cNvSpPr>
            <a:spLocks noGrp="1" noChangeArrowheads="1"/>
          </p:cNvSpPr>
          <p:nvPr>
            <p:ph type="body" idx="1"/>
          </p:nvPr>
        </p:nvSpPr>
        <p:spPr>
          <a:xfrm>
            <a:off x="692150" y="4681538"/>
            <a:ext cx="5573713" cy="102393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txBody>
          <a:bodyPr lIns="0" tIns="0" rIns="0" bIns="0">
            <a:spAutoFit/>
          </a:bodyPr>
          <a:lstStyle/>
          <a:p>
            <a:r>
              <a:rPr lang="en-GB" altLang="en-GB"/>
              <a:t>Wrap up</a:t>
            </a:r>
          </a:p>
          <a:p>
            <a:r>
              <a:rPr lang="en-GB" altLang="en-GB"/>
              <a:t>As a results, we are No 5 worldwide and the only European company among the top tier players.</a:t>
            </a:r>
          </a:p>
          <a:p>
            <a:r>
              <a:rPr lang="en-GB" altLang="en-GB"/>
              <a:t>Our profile is also significantly different from all the rest. We genuinely are a new breed of business.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ChangeArrowheads="1" noTextEdit="1"/>
          </p:cNvSpPr>
          <p:nvPr>
            <p:ph type="sldImg"/>
          </p:nvPr>
        </p:nvSpPr>
        <p:spPr>
          <a:xfrm>
            <a:off x="3429000" y="2730500"/>
            <a:ext cx="0" cy="0"/>
          </a:xfrm>
          <a:ln/>
        </p:spPr>
      </p:sp>
      <p:sp>
        <p:nvSpPr>
          <p:cNvPr id="128003" name="Rectangle 3"/>
          <p:cNvSpPr>
            <a:spLocks noGrp="1" noChangeArrowheads="1"/>
          </p:cNvSpPr>
          <p:nvPr>
            <p:ph type="body" idx="1"/>
          </p:nvPr>
        </p:nvSpPr>
        <p:spPr>
          <a:xfrm>
            <a:off x="917575" y="5665788"/>
            <a:ext cx="2276475" cy="977900"/>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ChangeArrowheads="1" noTextEdit="1"/>
          </p:cNvSpPr>
          <p:nvPr>
            <p:ph type="sldImg"/>
          </p:nvPr>
        </p:nvSpPr>
        <p:spPr>
          <a:xfrm>
            <a:off x="3429000" y="2730500"/>
            <a:ext cx="0" cy="0"/>
          </a:xfrm>
          <a:ln/>
        </p:spPr>
      </p:sp>
      <p:sp>
        <p:nvSpPr>
          <p:cNvPr id="130051" name="Rectangle 3"/>
          <p:cNvSpPr>
            <a:spLocks noGrp="1" noChangeArrowheads="1"/>
          </p:cNvSpPr>
          <p:nvPr>
            <p:ph type="body" idx="1"/>
          </p:nvPr>
        </p:nvSpPr>
        <p:spPr>
          <a:xfrm>
            <a:off x="917575" y="5665788"/>
            <a:ext cx="2276475" cy="97790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0" y="0"/>
            <a:ext cx="1617663" cy="6858000"/>
          </a:xfrm>
          <a:prstGeom prst="rect">
            <a:avLst/>
          </a:prstGeom>
          <a:gradFill rotWithShape="0">
            <a:gsLst>
              <a:gs pos="0">
                <a:schemeClr val="tx2">
                  <a:gamma/>
                  <a:tint val="51373"/>
                  <a:invGamma/>
                </a:schemeClr>
              </a:gs>
              <a:gs pos="100000">
                <a:schemeClr val="tx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r-FR" sz="2400" b="0"/>
          </a:p>
        </p:txBody>
      </p:sp>
      <p:sp>
        <p:nvSpPr>
          <p:cNvPr id="48131" name="Rectangle 3"/>
          <p:cNvSpPr>
            <a:spLocks noGrp="1" noChangeArrowheads="1"/>
          </p:cNvSpPr>
          <p:nvPr>
            <p:ph type="ctrTitle"/>
          </p:nvPr>
        </p:nvSpPr>
        <p:spPr>
          <a:xfrm>
            <a:off x="703263" y="2286000"/>
            <a:ext cx="7737475" cy="1143000"/>
          </a:xfrm>
        </p:spPr>
        <p:txBody>
          <a:bodyPr/>
          <a:lstStyle>
            <a:lvl1pPr>
              <a:defRPr/>
            </a:lvl1pPr>
          </a:lstStyle>
          <a:p>
            <a:pPr lvl="0"/>
            <a:r>
              <a:rPr lang="en-GB" noProof="0" smtClean="0"/>
              <a:t>Click to edit Master title style</a:t>
            </a:r>
          </a:p>
        </p:txBody>
      </p:sp>
      <p:sp>
        <p:nvSpPr>
          <p:cNvPr id="48132" name="Rectangle 4"/>
          <p:cNvSpPr>
            <a:spLocks noGrp="1" noChangeArrowheads="1"/>
          </p:cNvSpPr>
          <p:nvPr>
            <p:ph type="subTitle" idx="1"/>
          </p:nvPr>
        </p:nvSpPr>
        <p:spPr>
          <a:xfrm>
            <a:off x="1406525" y="3886200"/>
            <a:ext cx="6400800" cy="1752600"/>
          </a:xfrm>
        </p:spPr>
        <p:txBody>
          <a:bodyPr/>
          <a:lstStyle>
            <a:lvl1pPr marL="0" indent="0" algn="ctr">
              <a:buFontTx/>
              <a:buNone/>
              <a:defRPr/>
            </a:lvl1pPr>
          </a:lstStyle>
          <a:p>
            <a:pPr lvl="0"/>
            <a:r>
              <a:rPr lang="en-GB" noProof="0" smtClean="0"/>
              <a:t>Click to edit Master subtitle style</a:t>
            </a:r>
          </a:p>
        </p:txBody>
      </p:sp>
      <p:pic>
        <p:nvPicPr>
          <p:cNvPr id="48133" name="Picture 5" descr="H:\Design Studio\Maggies Transfer\CGE&amp;Yfor powerpointsm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125" y="6308725"/>
            <a:ext cx="1946275" cy="4238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8134" name="Rectangle 6"/>
          <p:cNvSpPr>
            <a:spLocks noGrp="1" noChangeArrowheads="1"/>
          </p:cNvSpPr>
          <p:nvPr>
            <p:ph type="ftr" sz="quarter" idx="3"/>
          </p:nvPr>
        </p:nvSpPr>
        <p:spPr bwMode="auto">
          <a:xfrm>
            <a:off x="3165475" y="6248400"/>
            <a:ext cx="281305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800" b="0">
                <a:solidFill>
                  <a:srgbClr val="000066"/>
                </a:solidFill>
              </a:defRPr>
            </a:lvl1pPr>
          </a:lstStyle>
          <a:p>
            <a:r>
              <a:rPr lang="en-US"/>
              <a:t>OR Gold Presentation - May 2000</a:t>
            </a:r>
          </a:p>
        </p:txBody>
      </p:sp>
      <p:sp>
        <p:nvSpPr>
          <p:cNvPr id="48135" name="Rectangle 7"/>
          <p:cNvSpPr>
            <a:spLocks noGrp="1" noChangeArrowheads="1"/>
          </p:cNvSpPr>
          <p:nvPr>
            <p:ph type="sldNum" sz="quarter" idx="4"/>
          </p:nvPr>
        </p:nvSpPr>
        <p:spPr bwMode="auto">
          <a:xfrm>
            <a:off x="6542088" y="6248400"/>
            <a:ext cx="189865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b="0">
                <a:solidFill>
                  <a:srgbClr val="000066"/>
                </a:solidFill>
              </a:defRPr>
            </a:lvl1pPr>
          </a:lstStyle>
          <a:p>
            <a:r>
              <a:rPr lang="en-GB"/>
              <a:t>Page </a:t>
            </a:r>
            <a:fld id="{6377DD4B-96FD-4DED-85DE-824051D8FF93}" type="slidenum">
              <a:rPr lang="en-GB"/>
              <a:pPr/>
              <a:t>‹#›</a:t>
            </a:fld>
            <a:endParaRPr lang="en-GB"/>
          </a:p>
        </p:txBody>
      </p:sp>
      <p:sp>
        <p:nvSpPr>
          <p:cNvPr id="48136" name="Rectangle 8"/>
          <p:cNvSpPr>
            <a:spLocks noGrp="1" noChangeArrowheads="1"/>
          </p:cNvSpPr>
          <p:nvPr>
            <p:ph type="dt" sz="half" idx="2"/>
          </p:nvPr>
        </p:nvSpPr>
        <p:spPr bwMode="auto">
          <a:xfrm>
            <a:off x="703263" y="6248400"/>
            <a:ext cx="189865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800" b="0">
                <a:solidFill>
                  <a:srgbClr val="000066"/>
                </a:solidFill>
              </a:defRPr>
            </a:lvl1pPr>
          </a:lstStyle>
          <a:p>
            <a:endParaRPr lang="en-GB"/>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0314803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4400" y="0"/>
            <a:ext cx="1879600" cy="5562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620838" y="0"/>
            <a:ext cx="5491162"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8345649"/>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4050803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25060458"/>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876425" y="1447800"/>
            <a:ext cx="34305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59413" y="1447800"/>
            <a:ext cx="34305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25166880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4384200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82656675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316881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375892"/>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3986470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7526338" y="0"/>
            <a:ext cx="1617662" cy="6858000"/>
          </a:xfrm>
          <a:prstGeom prst="rect">
            <a:avLst/>
          </a:prstGeom>
          <a:gradFill rotWithShape="0">
            <a:gsLst>
              <a:gs pos="0">
                <a:schemeClr val="tx2">
                  <a:gamma/>
                  <a:tint val="51373"/>
                  <a:invGamma/>
                </a:schemeClr>
              </a:gs>
              <a:gs pos="100000">
                <a:schemeClr val="tx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r-FR" sz="2400" b="0"/>
          </a:p>
        </p:txBody>
      </p:sp>
      <p:sp>
        <p:nvSpPr>
          <p:cNvPr id="47107" name="Rectangle 3"/>
          <p:cNvSpPr>
            <a:spLocks noGrp="1" noChangeArrowheads="1"/>
          </p:cNvSpPr>
          <p:nvPr>
            <p:ph type="title"/>
          </p:nvPr>
        </p:nvSpPr>
        <p:spPr bwMode="auto">
          <a:xfrm>
            <a:off x="1620838" y="0"/>
            <a:ext cx="752316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7108" name="Rectangle 4"/>
          <p:cNvSpPr>
            <a:spLocks noGrp="1" noChangeArrowheads="1"/>
          </p:cNvSpPr>
          <p:nvPr>
            <p:ph type="body" idx="1"/>
          </p:nvPr>
        </p:nvSpPr>
        <p:spPr bwMode="auto">
          <a:xfrm>
            <a:off x="1876425" y="1447800"/>
            <a:ext cx="7013575"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pic>
        <p:nvPicPr>
          <p:cNvPr id="47109" name="Picture 5" descr="H:\Design Studio\Maggies Transfer\CGE&amp;Yfor powerpointsmall.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019925" y="6237288"/>
            <a:ext cx="1946275" cy="4238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wipe dir="r"/>
  </p:transition>
  <p:txStyles>
    <p:titleStyle>
      <a:lvl1pPr algn="ctr" rtl="0" eaLnBrk="0" fontAlgn="base" hangingPunct="0">
        <a:spcBef>
          <a:spcPct val="0"/>
        </a:spcBef>
        <a:spcAft>
          <a:spcPct val="0"/>
        </a:spcAft>
        <a:defRPr sz="3200">
          <a:solidFill>
            <a:srgbClr val="000099"/>
          </a:solidFill>
          <a:latin typeface="+mj-lt"/>
          <a:ea typeface="+mj-ea"/>
          <a:cs typeface="+mj-cs"/>
        </a:defRPr>
      </a:lvl1pPr>
      <a:lvl2pPr algn="ctr" rtl="0" eaLnBrk="0" fontAlgn="base" hangingPunct="0">
        <a:spcBef>
          <a:spcPct val="0"/>
        </a:spcBef>
        <a:spcAft>
          <a:spcPct val="0"/>
        </a:spcAft>
        <a:defRPr sz="3200">
          <a:solidFill>
            <a:srgbClr val="000099"/>
          </a:solidFill>
          <a:latin typeface="Arial Black" pitchFamily="34" charset="0"/>
        </a:defRPr>
      </a:lvl2pPr>
      <a:lvl3pPr algn="ctr" rtl="0" eaLnBrk="0" fontAlgn="base" hangingPunct="0">
        <a:spcBef>
          <a:spcPct val="0"/>
        </a:spcBef>
        <a:spcAft>
          <a:spcPct val="0"/>
        </a:spcAft>
        <a:defRPr sz="3200">
          <a:solidFill>
            <a:srgbClr val="000099"/>
          </a:solidFill>
          <a:latin typeface="Arial Black" pitchFamily="34" charset="0"/>
        </a:defRPr>
      </a:lvl3pPr>
      <a:lvl4pPr algn="ctr" rtl="0" eaLnBrk="0" fontAlgn="base" hangingPunct="0">
        <a:spcBef>
          <a:spcPct val="0"/>
        </a:spcBef>
        <a:spcAft>
          <a:spcPct val="0"/>
        </a:spcAft>
        <a:defRPr sz="3200">
          <a:solidFill>
            <a:srgbClr val="000099"/>
          </a:solidFill>
          <a:latin typeface="Arial Black" pitchFamily="34" charset="0"/>
        </a:defRPr>
      </a:lvl4pPr>
      <a:lvl5pPr algn="ctr" rtl="0" eaLnBrk="0" fontAlgn="base" hangingPunct="0">
        <a:spcBef>
          <a:spcPct val="0"/>
        </a:spcBef>
        <a:spcAft>
          <a:spcPct val="0"/>
        </a:spcAft>
        <a:defRPr sz="3200">
          <a:solidFill>
            <a:srgbClr val="000099"/>
          </a:solidFill>
          <a:latin typeface="Arial Black" pitchFamily="34" charset="0"/>
        </a:defRPr>
      </a:lvl5pPr>
      <a:lvl6pPr marL="457200" algn="ctr" rtl="0" eaLnBrk="0" fontAlgn="base" hangingPunct="0">
        <a:spcBef>
          <a:spcPct val="0"/>
        </a:spcBef>
        <a:spcAft>
          <a:spcPct val="0"/>
        </a:spcAft>
        <a:defRPr sz="3200">
          <a:solidFill>
            <a:srgbClr val="000099"/>
          </a:solidFill>
          <a:latin typeface="Arial Black" pitchFamily="34" charset="0"/>
        </a:defRPr>
      </a:lvl6pPr>
      <a:lvl7pPr marL="914400" algn="ctr" rtl="0" eaLnBrk="0" fontAlgn="base" hangingPunct="0">
        <a:spcBef>
          <a:spcPct val="0"/>
        </a:spcBef>
        <a:spcAft>
          <a:spcPct val="0"/>
        </a:spcAft>
        <a:defRPr sz="3200">
          <a:solidFill>
            <a:srgbClr val="000099"/>
          </a:solidFill>
          <a:latin typeface="Arial Black" pitchFamily="34" charset="0"/>
        </a:defRPr>
      </a:lvl7pPr>
      <a:lvl8pPr marL="1371600" algn="ctr" rtl="0" eaLnBrk="0" fontAlgn="base" hangingPunct="0">
        <a:spcBef>
          <a:spcPct val="0"/>
        </a:spcBef>
        <a:spcAft>
          <a:spcPct val="0"/>
        </a:spcAft>
        <a:defRPr sz="3200">
          <a:solidFill>
            <a:srgbClr val="000099"/>
          </a:solidFill>
          <a:latin typeface="Arial Black" pitchFamily="34" charset="0"/>
        </a:defRPr>
      </a:lvl8pPr>
      <a:lvl9pPr marL="1828800" algn="ctr" rtl="0" eaLnBrk="0" fontAlgn="base" hangingPunct="0">
        <a:spcBef>
          <a:spcPct val="0"/>
        </a:spcBef>
        <a:spcAft>
          <a:spcPct val="0"/>
        </a:spcAft>
        <a:defRPr sz="3200">
          <a:solidFill>
            <a:srgbClr val="000099"/>
          </a:solidFill>
          <a:latin typeface="Arial Black" pitchFamily="34" charset="0"/>
        </a:defRPr>
      </a:lvl9pPr>
    </p:titleStyle>
    <p:bodyStyle>
      <a:lvl1pPr marL="195263" indent="-195263" algn="l" rtl="0" eaLnBrk="0" fontAlgn="base" hangingPunct="0">
        <a:spcBef>
          <a:spcPct val="20000"/>
        </a:spcBef>
        <a:spcAft>
          <a:spcPct val="0"/>
        </a:spcAft>
        <a:buClr>
          <a:schemeClr val="tx2"/>
        </a:buClr>
        <a:buChar char="•"/>
        <a:defRPr sz="2400" b="1">
          <a:solidFill>
            <a:srgbClr val="000099"/>
          </a:solidFill>
          <a:latin typeface="+mn-lt"/>
          <a:ea typeface="+mn-ea"/>
          <a:cs typeface="+mn-cs"/>
        </a:defRPr>
      </a:lvl1pPr>
      <a:lvl2pPr marL="574675" indent="-188913" algn="l" rtl="0" eaLnBrk="0" fontAlgn="base" hangingPunct="0">
        <a:spcBef>
          <a:spcPct val="20000"/>
        </a:spcBef>
        <a:spcAft>
          <a:spcPct val="0"/>
        </a:spcAft>
        <a:buClr>
          <a:srgbClr val="000099"/>
        </a:buClr>
        <a:buFont typeface="Wingdings" pitchFamily="2" charset="2"/>
        <a:buChar char="§"/>
        <a:defRPr sz="2000" b="1">
          <a:solidFill>
            <a:srgbClr val="0033CC"/>
          </a:solidFill>
          <a:latin typeface="+mn-lt"/>
        </a:defRPr>
      </a:lvl2pPr>
      <a:lvl3pPr marL="952500" indent="-187325" algn="l" rtl="0" eaLnBrk="0" fontAlgn="base" hangingPunct="0">
        <a:spcBef>
          <a:spcPct val="20000"/>
        </a:spcBef>
        <a:spcAft>
          <a:spcPct val="0"/>
        </a:spcAft>
        <a:buClr>
          <a:srgbClr val="000066"/>
        </a:buClr>
        <a:buFont typeface="Wingdings" pitchFamily="2" charset="2"/>
        <a:buChar char=""/>
        <a:defRPr>
          <a:solidFill>
            <a:srgbClr val="000099"/>
          </a:solidFill>
          <a:latin typeface="+mn-lt"/>
        </a:defRPr>
      </a:lvl3pPr>
      <a:lvl4pPr marL="1601788" indent="-228600" algn="l" rtl="0" eaLnBrk="0" fontAlgn="base" hangingPunct="0">
        <a:spcBef>
          <a:spcPct val="20000"/>
        </a:spcBef>
        <a:spcAft>
          <a:spcPct val="0"/>
        </a:spcAft>
        <a:buClr>
          <a:schemeClr val="tx2"/>
        </a:buClr>
        <a:buChar char="–"/>
        <a:defRPr>
          <a:solidFill>
            <a:srgbClr val="000099"/>
          </a:solidFill>
          <a:latin typeface="+mn-lt"/>
        </a:defRPr>
      </a:lvl4pPr>
      <a:lvl5pPr marL="2057400" indent="-228600" algn="l" rtl="0" eaLnBrk="0" fontAlgn="base" hangingPunct="0">
        <a:spcBef>
          <a:spcPct val="20000"/>
        </a:spcBef>
        <a:spcAft>
          <a:spcPct val="0"/>
        </a:spcAft>
        <a:buClr>
          <a:schemeClr val="tx2"/>
        </a:buClr>
        <a:buChar char="»"/>
        <a:defRPr>
          <a:solidFill>
            <a:srgbClr val="000099"/>
          </a:solidFill>
          <a:latin typeface="+mn-lt"/>
        </a:defRPr>
      </a:lvl5pPr>
      <a:lvl6pPr marL="2514600" indent="-228600" algn="l" rtl="0" eaLnBrk="0" fontAlgn="base" hangingPunct="0">
        <a:spcBef>
          <a:spcPct val="20000"/>
        </a:spcBef>
        <a:spcAft>
          <a:spcPct val="0"/>
        </a:spcAft>
        <a:buClr>
          <a:schemeClr val="tx2"/>
        </a:buClr>
        <a:buChar char="»"/>
        <a:defRPr>
          <a:solidFill>
            <a:srgbClr val="000099"/>
          </a:solidFill>
          <a:latin typeface="+mn-lt"/>
        </a:defRPr>
      </a:lvl6pPr>
      <a:lvl7pPr marL="2971800" indent="-228600" algn="l" rtl="0" eaLnBrk="0" fontAlgn="base" hangingPunct="0">
        <a:spcBef>
          <a:spcPct val="20000"/>
        </a:spcBef>
        <a:spcAft>
          <a:spcPct val="0"/>
        </a:spcAft>
        <a:buClr>
          <a:schemeClr val="tx2"/>
        </a:buClr>
        <a:buChar char="»"/>
        <a:defRPr>
          <a:solidFill>
            <a:srgbClr val="000099"/>
          </a:solidFill>
          <a:latin typeface="+mn-lt"/>
        </a:defRPr>
      </a:lvl7pPr>
      <a:lvl8pPr marL="3429000" indent="-228600" algn="l" rtl="0" eaLnBrk="0" fontAlgn="base" hangingPunct="0">
        <a:spcBef>
          <a:spcPct val="20000"/>
        </a:spcBef>
        <a:spcAft>
          <a:spcPct val="0"/>
        </a:spcAft>
        <a:buClr>
          <a:schemeClr val="tx2"/>
        </a:buClr>
        <a:buChar char="»"/>
        <a:defRPr>
          <a:solidFill>
            <a:srgbClr val="000099"/>
          </a:solidFill>
          <a:latin typeface="+mn-lt"/>
        </a:defRPr>
      </a:lvl8pPr>
      <a:lvl9pPr marL="3886200" indent="-228600" algn="l" rtl="0" eaLnBrk="0" fontAlgn="base" hangingPunct="0">
        <a:spcBef>
          <a:spcPct val="20000"/>
        </a:spcBef>
        <a:spcAft>
          <a:spcPct val="0"/>
        </a:spcAft>
        <a:buClr>
          <a:schemeClr val="tx2"/>
        </a:buClr>
        <a:buChar char="»"/>
        <a:defRPr>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0000" rIns="3978000" anchor="ctr"/>
          <a:lstStyle/>
          <a:p>
            <a:pPr defTabSz="762000"/>
            <a:r>
              <a:rPr lang="en-GB" sz="3000">
                <a:solidFill>
                  <a:srgbClr val="000099"/>
                </a:solidFill>
              </a:rPr>
              <a:t>Agenda</a:t>
            </a:r>
          </a:p>
        </p:txBody>
      </p:sp>
      <p:sp>
        <p:nvSpPr>
          <p:cNvPr id="51203" name="Rectangle 3"/>
          <p:cNvSpPr>
            <a:spLocks noChangeArrowheads="1"/>
          </p:cNvSpPr>
          <p:nvPr/>
        </p:nvSpPr>
        <p:spPr bwMode="auto">
          <a:xfrm>
            <a:off x="0" y="0"/>
            <a:ext cx="9144000" cy="68580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04" name="Rectangle 4"/>
          <p:cNvSpPr>
            <a:spLocks noChangeArrowheads="1"/>
          </p:cNvSpPr>
          <p:nvPr/>
        </p:nvSpPr>
        <p:spPr bwMode="auto">
          <a:xfrm>
            <a:off x="533400" y="1219200"/>
            <a:ext cx="8153400" cy="4724400"/>
          </a:xfrm>
          <a:prstGeom prst="rect">
            <a:avLst/>
          </a:prstGeom>
          <a:solidFill>
            <a:srgbClr val="FCFEB9"/>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3600" tIns="76200" rIns="255600" bIns="76200" anchor="ctr"/>
          <a:lstStyle/>
          <a:p>
            <a:pPr defTabSz="762000">
              <a:spcBef>
                <a:spcPct val="30000"/>
              </a:spcBef>
              <a:spcAft>
                <a:spcPct val="25000"/>
              </a:spcAft>
              <a:buClr>
                <a:srgbClr val="CF0E30"/>
              </a:buClr>
              <a:buFont typeface="Wingdings" pitchFamily="2" charset="2"/>
              <a:buChar char="l"/>
            </a:pPr>
            <a:r>
              <a:rPr lang="en-GB" sz="2400">
                <a:solidFill>
                  <a:schemeClr val="bg2"/>
                </a:solidFill>
                <a:latin typeface="Arial" charset="0"/>
              </a:rPr>
              <a:t> </a:t>
            </a:r>
            <a:r>
              <a:rPr lang="en-GB" sz="2400">
                <a:latin typeface="Arial" charset="0"/>
              </a:rPr>
              <a:t>Cap Gemini Ernst &amp; Young </a:t>
            </a:r>
          </a:p>
          <a:p>
            <a:pPr defTabSz="762000">
              <a:spcBef>
                <a:spcPct val="30000"/>
              </a:spcBef>
              <a:spcAft>
                <a:spcPct val="25000"/>
              </a:spcAft>
              <a:buClr>
                <a:srgbClr val="CF0E30"/>
              </a:buClr>
              <a:buFont typeface="Wingdings" pitchFamily="2" charset="2"/>
              <a:buChar char="l"/>
            </a:pPr>
            <a:r>
              <a:rPr lang="en-GB" sz="2400">
                <a:latin typeface="Arial" charset="0"/>
              </a:rPr>
              <a:t> Operational Research and Strategy</a:t>
            </a:r>
            <a:endParaRPr lang="en-GB" sz="2400">
              <a:solidFill>
                <a:srgbClr val="0A0A0A"/>
              </a:solidFill>
              <a:latin typeface="Arial" charset="0"/>
            </a:endParaRPr>
          </a:p>
          <a:p>
            <a:pPr marL="571500" lvl="1" defTabSz="762000">
              <a:spcAft>
                <a:spcPct val="25000"/>
              </a:spcAft>
              <a:buClr>
                <a:schemeClr val="hlink"/>
              </a:buClr>
              <a:buSzPct val="85000"/>
              <a:buFont typeface="Wingdings" pitchFamily="2" charset="2"/>
              <a:buChar char="è"/>
            </a:pPr>
            <a:r>
              <a:rPr lang="en-GB" sz="2400">
                <a:solidFill>
                  <a:srgbClr val="0A0A0A"/>
                </a:solidFill>
                <a:latin typeface="Arial" charset="0"/>
              </a:rPr>
              <a:t> Definitions</a:t>
            </a:r>
          </a:p>
          <a:p>
            <a:pPr marL="571500" lvl="1" defTabSz="762000">
              <a:spcAft>
                <a:spcPct val="25000"/>
              </a:spcAft>
              <a:buClr>
                <a:schemeClr val="hlink"/>
              </a:buClr>
              <a:buSzPct val="85000"/>
              <a:buFont typeface="Wingdings" pitchFamily="2" charset="2"/>
              <a:buChar char="è"/>
            </a:pPr>
            <a:r>
              <a:rPr lang="en-GB" sz="2400">
                <a:solidFill>
                  <a:srgbClr val="0A0A0A"/>
                </a:solidFill>
                <a:latin typeface="Arial" charset="0"/>
              </a:rPr>
              <a:t> The Strategy Cycle</a:t>
            </a:r>
          </a:p>
          <a:p>
            <a:pPr marL="571500" lvl="1" defTabSz="762000">
              <a:spcAft>
                <a:spcPct val="25000"/>
              </a:spcAft>
              <a:buClr>
                <a:schemeClr val="hlink"/>
              </a:buClr>
              <a:buSzPct val="85000"/>
              <a:buFont typeface="Wingdings" pitchFamily="2" charset="2"/>
              <a:buChar char="è"/>
            </a:pPr>
            <a:r>
              <a:rPr lang="en-GB" sz="2400">
                <a:solidFill>
                  <a:srgbClr val="0A0A0A"/>
                </a:solidFill>
                <a:latin typeface="Arial" charset="0"/>
              </a:rPr>
              <a:t> OR and Strategy</a:t>
            </a:r>
          </a:p>
          <a:p>
            <a:pPr marL="571500" lvl="1" defTabSz="762000">
              <a:spcAft>
                <a:spcPct val="25000"/>
              </a:spcAft>
              <a:buClr>
                <a:schemeClr val="hlink"/>
              </a:buClr>
              <a:buSzPct val="85000"/>
              <a:buFont typeface="Wingdings" pitchFamily="2" charset="2"/>
              <a:buChar char="è"/>
            </a:pPr>
            <a:r>
              <a:rPr lang="en-GB" sz="2400">
                <a:solidFill>
                  <a:srgbClr val="0A0A0A"/>
                </a:solidFill>
                <a:latin typeface="Arial" charset="0"/>
              </a:rPr>
              <a:t> Nuggets of Fact</a:t>
            </a:r>
          </a:p>
          <a:p>
            <a:pPr marL="571500" lvl="1" defTabSz="762000">
              <a:spcAft>
                <a:spcPct val="25000"/>
              </a:spcAft>
              <a:buClr>
                <a:schemeClr val="hlink"/>
              </a:buClr>
              <a:buSzPct val="85000"/>
              <a:buFont typeface="Wingdings" pitchFamily="2" charset="2"/>
              <a:buChar char="è"/>
            </a:pPr>
            <a:r>
              <a:rPr lang="en-GB" sz="2400">
                <a:solidFill>
                  <a:srgbClr val="0A0A0A"/>
                </a:solidFill>
                <a:latin typeface="Arial" charset="0"/>
              </a:rPr>
              <a:t> Modelling and Strategy</a:t>
            </a:r>
          </a:p>
          <a:p>
            <a:pPr marL="571500" lvl="1" defTabSz="762000">
              <a:spcAft>
                <a:spcPct val="25000"/>
              </a:spcAft>
              <a:buClr>
                <a:schemeClr val="hlink"/>
              </a:buClr>
              <a:buSzPct val="85000"/>
              <a:buFont typeface="Wingdings" pitchFamily="2" charset="2"/>
              <a:buChar char="è"/>
            </a:pPr>
            <a:r>
              <a:rPr lang="en-GB" sz="2400">
                <a:solidFill>
                  <a:srgbClr val="0A0A0A"/>
                </a:solidFill>
                <a:latin typeface="Arial" charset="0"/>
              </a:rPr>
              <a:t> Business Case Development</a:t>
            </a:r>
          </a:p>
          <a:p>
            <a:pPr marL="571500" lvl="1" defTabSz="762000">
              <a:spcAft>
                <a:spcPct val="25000"/>
              </a:spcAft>
              <a:buClr>
                <a:schemeClr val="hlink"/>
              </a:buClr>
              <a:buSzPct val="85000"/>
              <a:buFont typeface="Wingdings" pitchFamily="2" charset="2"/>
              <a:buChar char="è"/>
            </a:pPr>
            <a:r>
              <a:rPr lang="en-GB" sz="2400">
                <a:solidFill>
                  <a:srgbClr val="0A0A0A"/>
                </a:solidFill>
                <a:latin typeface="Arial" charset="0"/>
              </a:rPr>
              <a:t> Strategy Implementation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ChangeArrowheads="1"/>
          </p:cNvSpPr>
          <p:nvPr/>
        </p:nvSpPr>
        <p:spPr bwMode="auto">
          <a:xfrm>
            <a:off x="0" y="0"/>
            <a:ext cx="9144000" cy="68580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8787" name="Rectangle 3"/>
          <p:cNvSpPr>
            <a:spLocks noChangeArrowheads="1"/>
          </p:cNvSpPr>
          <p:nvPr/>
        </p:nvSpPr>
        <p:spPr bwMode="auto">
          <a:xfrm>
            <a:off x="476250" y="1085850"/>
            <a:ext cx="8153400" cy="4933950"/>
          </a:xfrm>
          <a:prstGeom prst="rect">
            <a:avLst/>
          </a:prstGeom>
          <a:solidFill>
            <a:srgbClr val="FCFEB9"/>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3600" tIns="76200" rIns="255600" bIns="76200"/>
          <a:lstStyle/>
          <a:p>
            <a:pPr defTabSz="762000">
              <a:spcBef>
                <a:spcPct val="30000"/>
              </a:spcBef>
              <a:spcAft>
                <a:spcPct val="25000"/>
              </a:spcAft>
              <a:buClr>
                <a:srgbClr val="CF0E30"/>
              </a:buClr>
              <a:buFont typeface="Wingdings" pitchFamily="2" charset="2"/>
              <a:buChar char="l"/>
            </a:pPr>
            <a:r>
              <a:rPr lang="en-GB" sz="2400">
                <a:latin typeface="Arial" charset="0"/>
              </a:rPr>
              <a:t> ATK are quite right, you also need “specific, practical plans to bring a vision into reality”</a:t>
            </a:r>
          </a:p>
          <a:p>
            <a:pPr defTabSz="762000">
              <a:spcBef>
                <a:spcPct val="30000"/>
              </a:spcBef>
              <a:spcAft>
                <a:spcPct val="25000"/>
              </a:spcAft>
              <a:buClr>
                <a:srgbClr val="CF0E30"/>
              </a:buClr>
              <a:buFont typeface="Wingdings" pitchFamily="2" charset="2"/>
              <a:buChar char="l"/>
            </a:pPr>
            <a:r>
              <a:rPr lang="en-GB" sz="2400">
                <a:latin typeface="Arial" charset="0"/>
              </a:rPr>
              <a:t> That is to say, you have to implement your strategy:-</a:t>
            </a:r>
          </a:p>
          <a:p>
            <a:pPr defTabSz="762000">
              <a:spcBef>
                <a:spcPct val="30000"/>
              </a:spcBef>
              <a:spcAft>
                <a:spcPct val="25000"/>
              </a:spcAft>
              <a:buClr>
                <a:srgbClr val="CF0E30"/>
              </a:buClr>
              <a:buFont typeface="Wingdings" pitchFamily="2" charset="2"/>
              <a:buChar char="l"/>
            </a:pPr>
            <a:endParaRPr lang="en-GB" sz="2400">
              <a:latin typeface="Arial" charset="0"/>
            </a:endParaRPr>
          </a:p>
          <a:p>
            <a:pPr defTabSz="762000">
              <a:spcBef>
                <a:spcPct val="30000"/>
              </a:spcBef>
              <a:spcAft>
                <a:spcPct val="25000"/>
              </a:spcAft>
              <a:buClr>
                <a:srgbClr val="CF0E30"/>
              </a:buClr>
              <a:buFont typeface="Wingdings" pitchFamily="2" charset="2"/>
              <a:buChar char="l"/>
            </a:pPr>
            <a:endParaRPr lang="en-GB" sz="2400">
              <a:latin typeface="Arial" charset="0"/>
            </a:endParaRPr>
          </a:p>
          <a:p>
            <a:pPr defTabSz="762000">
              <a:spcBef>
                <a:spcPct val="30000"/>
              </a:spcBef>
              <a:spcAft>
                <a:spcPct val="25000"/>
              </a:spcAft>
              <a:buClr>
                <a:srgbClr val="CF0E30"/>
              </a:buClr>
              <a:buFont typeface="Wingdings" pitchFamily="2" charset="2"/>
              <a:buChar char="l"/>
            </a:pPr>
            <a:endParaRPr lang="en-GB" sz="2400">
              <a:latin typeface="Arial" charset="0"/>
            </a:endParaRPr>
          </a:p>
          <a:p>
            <a:pPr defTabSz="762000">
              <a:spcBef>
                <a:spcPct val="30000"/>
              </a:spcBef>
              <a:spcAft>
                <a:spcPct val="25000"/>
              </a:spcAft>
              <a:buClr>
                <a:srgbClr val="CF0E30"/>
              </a:buClr>
              <a:buFont typeface="Wingdings" pitchFamily="2" charset="2"/>
              <a:buChar char="l"/>
            </a:pPr>
            <a:endParaRPr lang="en-GB" sz="2400">
              <a:latin typeface="Arial" charset="0"/>
            </a:endParaRPr>
          </a:p>
        </p:txBody>
      </p:sp>
      <p:sp>
        <p:nvSpPr>
          <p:cNvPr id="118788" name="Rectangle 4"/>
          <p:cNvSpPr>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0000" rIns="3978000" anchor="ctr"/>
          <a:lstStyle/>
          <a:p>
            <a:pPr defTabSz="762000"/>
            <a:r>
              <a:rPr lang="en-GB" sz="3000">
                <a:solidFill>
                  <a:srgbClr val="000099"/>
                </a:solidFill>
              </a:rPr>
              <a:t>The Strategic Cycle</a:t>
            </a:r>
          </a:p>
        </p:txBody>
      </p:sp>
      <p:sp>
        <p:nvSpPr>
          <p:cNvPr id="118789" name="Oval 5"/>
          <p:cNvSpPr>
            <a:spLocks noChangeArrowheads="1"/>
          </p:cNvSpPr>
          <p:nvPr/>
        </p:nvSpPr>
        <p:spPr bwMode="auto">
          <a:xfrm>
            <a:off x="1100138" y="3502025"/>
            <a:ext cx="2224087" cy="635000"/>
          </a:xfrm>
          <a:prstGeom prst="ellipse">
            <a:avLst/>
          </a:prstGeom>
          <a:noFill/>
          <a:ln w="31750">
            <a:solidFill>
              <a:srgbClr val="0A0A0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762000"/>
            <a:r>
              <a:rPr lang="en-GB" sz="2400"/>
              <a:t>Strategy  </a:t>
            </a:r>
          </a:p>
        </p:txBody>
      </p:sp>
      <p:sp>
        <p:nvSpPr>
          <p:cNvPr id="118790" name="Oval 6"/>
          <p:cNvSpPr>
            <a:spLocks noChangeArrowheads="1"/>
          </p:cNvSpPr>
          <p:nvPr/>
        </p:nvSpPr>
        <p:spPr bwMode="auto">
          <a:xfrm>
            <a:off x="4157663" y="3902075"/>
            <a:ext cx="3576637" cy="635000"/>
          </a:xfrm>
          <a:prstGeom prst="ellipse">
            <a:avLst/>
          </a:prstGeom>
          <a:noFill/>
          <a:ln w="31750">
            <a:solidFill>
              <a:srgbClr val="0A0A0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762000"/>
            <a:r>
              <a:rPr lang="en-GB" sz="2400"/>
              <a:t>Implementation    </a:t>
            </a:r>
          </a:p>
        </p:txBody>
      </p:sp>
      <p:sp>
        <p:nvSpPr>
          <p:cNvPr id="118791" name="Line 7"/>
          <p:cNvSpPr>
            <a:spLocks noChangeShapeType="1"/>
          </p:cNvSpPr>
          <p:nvPr/>
        </p:nvSpPr>
        <p:spPr bwMode="auto">
          <a:xfrm>
            <a:off x="3409950" y="3867150"/>
            <a:ext cx="762000" cy="228600"/>
          </a:xfrm>
          <a:prstGeom prst="line">
            <a:avLst/>
          </a:prstGeom>
          <a:noFill/>
          <a:ln w="31750">
            <a:solidFill>
              <a:srgbClr val="0A0A0A"/>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ChangeArrowheads="1"/>
          </p:cNvSpPr>
          <p:nvPr/>
        </p:nvSpPr>
        <p:spPr bwMode="auto">
          <a:xfrm>
            <a:off x="0" y="0"/>
            <a:ext cx="9144000" cy="68580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9811" name="Rectangle 3"/>
          <p:cNvSpPr>
            <a:spLocks noChangeArrowheads="1"/>
          </p:cNvSpPr>
          <p:nvPr/>
        </p:nvSpPr>
        <p:spPr bwMode="auto">
          <a:xfrm>
            <a:off x="476250" y="1085850"/>
            <a:ext cx="8153400" cy="4933950"/>
          </a:xfrm>
          <a:prstGeom prst="rect">
            <a:avLst/>
          </a:prstGeom>
          <a:solidFill>
            <a:srgbClr val="FCFEB9"/>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3600" tIns="76200" rIns="255600" bIns="76200"/>
          <a:lstStyle/>
          <a:p>
            <a:pPr defTabSz="762000">
              <a:spcBef>
                <a:spcPct val="30000"/>
              </a:spcBef>
              <a:spcAft>
                <a:spcPct val="25000"/>
              </a:spcAft>
              <a:buClr>
                <a:srgbClr val="CF0E30"/>
              </a:buClr>
              <a:buFont typeface="Wingdings" pitchFamily="2" charset="2"/>
              <a:buChar char="l"/>
            </a:pPr>
            <a:r>
              <a:rPr lang="en-GB" sz="2400">
                <a:latin typeface="Arial" charset="0"/>
              </a:rPr>
              <a:t> ATK are quite right, you also need “specific, practical plans to bring a vision into reality”</a:t>
            </a:r>
          </a:p>
          <a:p>
            <a:pPr defTabSz="762000">
              <a:spcBef>
                <a:spcPct val="30000"/>
              </a:spcBef>
              <a:spcAft>
                <a:spcPct val="25000"/>
              </a:spcAft>
              <a:buClr>
                <a:srgbClr val="CF0E30"/>
              </a:buClr>
              <a:buFont typeface="Wingdings" pitchFamily="2" charset="2"/>
              <a:buChar char="l"/>
            </a:pPr>
            <a:r>
              <a:rPr lang="en-GB" sz="2400">
                <a:latin typeface="Arial" charset="0"/>
              </a:rPr>
              <a:t> That is to say, you have to implement your strategy:-</a:t>
            </a:r>
          </a:p>
          <a:p>
            <a:pPr defTabSz="762000">
              <a:spcBef>
                <a:spcPct val="30000"/>
              </a:spcBef>
              <a:spcAft>
                <a:spcPct val="25000"/>
              </a:spcAft>
              <a:buClr>
                <a:srgbClr val="CF0E30"/>
              </a:buClr>
              <a:buFont typeface="Wingdings" pitchFamily="2" charset="2"/>
              <a:buChar char="l"/>
            </a:pPr>
            <a:endParaRPr lang="en-GB" sz="2400">
              <a:latin typeface="Arial" charset="0"/>
            </a:endParaRPr>
          </a:p>
          <a:p>
            <a:pPr defTabSz="762000">
              <a:spcBef>
                <a:spcPct val="30000"/>
              </a:spcBef>
              <a:spcAft>
                <a:spcPct val="25000"/>
              </a:spcAft>
              <a:buClr>
                <a:srgbClr val="CF0E30"/>
              </a:buClr>
              <a:buFont typeface="Wingdings" pitchFamily="2" charset="2"/>
              <a:buChar char="l"/>
            </a:pPr>
            <a:endParaRPr lang="en-GB" sz="2400">
              <a:latin typeface="Arial" charset="0"/>
            </a:endParaRPr>
          </a:p>
          <a:p>
            <a:pPr defTabSz="762000">
              <a:spcBef>
                <a:spcPct val="30000"/>
              </a:spcBef>
              <a:spcAft>
                <a:spcPct val="25000"/>
              </a:spcAft>
              <a:buClr>
                <a:srgbClr val="CF0E30"/>
              </a:buClr>
              <a:buFont typeface="Wingdings" pitchFamily="2" charset="2"/>
              <a:buChar char="l"/>
            </a:pPr>
            <a:endParaRPr lang="en-GB" sz="2400">
              <a:latin typeface="Arial" charset="0"/>
            </a:endParaRPr>
          </a:p>
          <a:p>
            <a:pPr defTabSz="762000">
              <a:spcBef>
                <a:spcPct val="30000"/>
              </a:spcBef>
              <a:spcAft>
                <a:spcPct val="25000"/>
              </a:spcAft>
              <a:buClr>
                <a:srgbClr val="CF0E30"/>
              </a:buClr>
              <a:buFont typeface="Wingdings" pitchFamily="2" charset="2"/>
              <a:buChar char="l"/>
            </a:pPr>
            <a:r>
              <a:rPr lang="en-GB" sz="2400">
                <a:latin typeface="Arial" charset="0"/>
              </a:rPr>
              <a:t> But the world changes continually and what you really have is a Strategic Cycle</a:t>
            </a:r>
          </a:p>
        </p:txBody>
      </p:sp>
      <p:sp>
        <p:nvSpPr>
          <p:cNvPr id="119812" name="Rectangle 4"/>
          <p:cNvSpPr>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0000" rIns="3978000" anchor="ctr"/>
          <a:lstStyle/>
          <a:p>
            <a:pPr defTabSz="762000"/>
            <a:r>
              <a:rPr lang="en-GB" sz="3000">
                <a:solidFill>
                  <a:srgbClr val="000099"/>
                </a:solidFill>
              </a:rPr>
              <a:t>The Strategic Cycle</a:t>
            </a:r>
          </a:p>
        </p:txBody>
      </p:sp>
      <p:sp>
        <p:nvSpPr>
          <p:cNvPr id="119813" name="Oval 5"/>
          <p:cNvSpPr>
            <a:spLocks noChangeArrowheads="1"/>
          </p:cNvSpPr>
          <p:nvPr/>
        </p:nvSpPr>
        <p:spPr bwMode="auto">
          <a:xfrm>
            <a:off x="1100138" y="3502025"/>
            <a:ext cx="2224087" cy="635000"/>
          </a:xfrm>
          <a:prstGeom prst="ellipse">
            <a:avLst/>
          </a:prstGeom>
          <a:noFill/>
          <a:ln w="31750">
            <a:solidFill>
              <a:srgbClr val="0A0A0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762000"/>
            <a:r>
              <a:rPr lang="en-GB" sz="2400"/>
              <a:t>Strategy  </a:t>
            </a:r>
          </a:p>
        </p:txBody>
      </p:sp>
      <p:sp>
        <p:nvSpPr>
          <p:cNvPr id="119814" name="Oval 6"/>
          <p:cNvSpPr>
            <a:spLocks noChangeArrowheads="1"/>
          </p:cNvSpPr>
          <p:nvPr/>
        </p:nvSpPr>
        <p:spPr bwMode="auto">
          <a:xfrm>
            <a:off x="4157663" y="3902075"/>
            <a:ext cx="3576637" cy="635000"/>
          </a:xfrm>
          <a:prstGeom prst="ellipse">
            <a:avLst/>
          </a:prstGeom>
          <a:noFill/>
          <a:ln w="31750">
            <a:solidFill>
              <a:srgbClr val="0A0A0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762000"/>
            <a:r>
              <a:rPr lang="en-GB" sz="2400"/>
              <a:t>Implementation    </a:t>
            </a:r>
          </a:p>
        </p:txBody>
      </p:sp>
      <p:sp>
        <p:nvSpPr>
          <p:cNvPr id="119815" name="Line 7"/>
          <p:cNvSpPr>
            <a:spLocks noChangeShapeType="1"/>
          </p:cNvSpPr>
          <p:nvPr/>
        </p:nvSpPr>
        <p:spPr bwMode="auto">
          <a:xfrm>
            <a:off x="3409950" y="3867150"/>
            <a:ext cx="762000" cy="228600"/>
          </a:xfrm>
          <a:prstGeom prst="line">
            <a:avLst/>
          </a:prstGeom>
          <a:noFill/>
          <a:ln w="31750">
            <a:solidFill>
              <a:srgbClr val="0A0A0A"/>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ChangeArrowheads="1"/>
          </p:cNvSpPr>
          <p:nvPr/>
        </p:nvSpPr>
        <p:spPr bwMode="auto">
          <a:xfrm>
            <a:off x="0" y="0"/>
            <a:ext cx="9144000" cy="68580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6499" name="Rectangle 3"/>
          <p:cNvSpPr>
            <a:spLocks noChangeArrowheads="1"/>
          </p:cNvSpPr>
          <p:nvPr/>
        </p:nvSpPr>
        <p:spPr bwMode="auto">
          <a:xfrm>
            <a:off x="323850" y="933450"/>
            <a:ext cx="8343900" cy="5181600"/>
          </a:xfrm>
          <a:prstGeom prst="rect">
            <a:avLst/>
          </a:prstGeom>
          <a:solidFill>
            <a:srgbClr val="FCFEB9"/>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3600" tIns="363600" rIns="255600" bIns="76200"/>
          <a:lstStyle/>
          <a:p>
            <a:pPr defTabSz="762000">
              <a:spcBef>
                <a:spcPct val="30000"/>
              </a:spcBef>
              <a:spcAft>
                <a:spcPct val="25000"/>
              </a:spcAft>
              <a:buClr>
                <a:srgbClr val="CF0E30"/>
              </a:buClr>
              <a:buFont typeface="Wingdings" pitchFamily="2" charset="2"/>
              <a:buChar char="l"/>
            </a:pPr>
            <a:endParaRPr lang="en-US" sz="2400">
              <a:latin typeface="Arial" charset="0"/>
            </a:endParaRPr>
          </a:p>
        </p:txBody>
      </p:sp>
      <p:sp>
        <p:nvSpPr>
          <p:cNvPr id="106500" name="Rectangle 4"/>
          <p:cNvSpPr>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0000" rIns="3978000" anchor="ctr"/>
          <a:lstStyle/>
          <a:p>
            <a:pPr defTabSz="762000"/>
            <a:r>
              <a:rPr lang="en-GB" sz="3000">
                <a:solidFill>
                  <a:srgbClr val="000099"/>
                </a:solidFill>
              </a:rPr>
              <a:t>The Strategic Cycle</a:t>
            </a:r>
          </a:p>
        </p:txBody>
      </p:sp>
      <p:sp>
        <p:nvSpPr>
          <p:cNvPr id="106502" name="Oval 6"/>
          <p:cNvSpPr>
            <a:spLocks noChangeArrowheads="1"/>
          </p:cNvSpPr>
          <p:nvPr/>
        </p:nvSpPr>
        <p:spPr bwMode="auto">
          <a:xfrm>
            <a:off x="490538" y="1177925"/>
            <a:ext cx="2224087" cy="635000"/>
          </a:xfrm>
          <a:prstGeom prst="ellipse">
            <a:avLst/>
          </a:prstGeom>
          <a:noFill/>
          <a:ln w="31750">
            <a:solidFill>
              <a:srgbClr val="0A0A0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762000"/>
            <a:r>
              <a:rPr lang="en-GB" sz="2400"/>
              <a:t>Strategy 1</a:t>
            </a:r>
          </a:p>
        </p:txBody>
      </p:sp>
      <p:sp>
        <p:nvSpPr>
          <p:cNvPr id="106503" name="Oval 7"/>
          <p:cNvSpPr>
            <a:spLocks noChangeArrowheads="1"/>
          </p:cNvSpPr>
          <p:nvPr/>
        </p:nvSpPr>
        <p:spPr bwMode="auto">
          <a:xfrm>
            <a:off x="954088" y="2447925"/>
            <a:ext cx="2224087" cy="635000"/>
          </a:xfrm>
          <a:prstGeom prst="ellipse">
            <a:avLst/>
          </a:prstGeom>
          <a:noFill/>
          <a:ln w="31750">
            <a:solidFill>
              <a:srgbClr val="0A0A0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762000"/>
            <a:r>
              <a:rPr lang="en-GB" sz="2400"/>
              <a:t>Strategy 2</a:t>
            </a:r>
          </a:p>
        </p:txBody>
      </p:sp>
      <p:sp>
        <p:nvSpPr>
          <p:cNvPr id="106504" name="Oval 8"/>
          <p:cNvSpPr>
            <a:spLocks noChangeArrowheads="1"/>
          </p:cNvSpPr>
          <p:nvPr/>
        </p:nvSpPr>
        <p:spPr bwMode="auto">
          <a:xfrm>
            <a:off x="1417638" y="3717925"/>
            <a:ext cx="2224087" cy="635000"/>
          </a:xfrm>
          <a:prstGeom prst="ellipse">
            <a:avLst/>
          </a:prstGeom>
          <a:noFill/>
          <a:ln w="31750">
            <a:solidFill>
              <a:srgbClr val="0A0A0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762000"/>
            <a:r>
              <a:rPr lang="en-GB" sz="2400"/>
              <a:t>Strategy 3</a:t>
            </a:r>
          </a:p>
        </p:txBody>
      </p:sp>
      <p:sp>
        <p:nvSpPr>
          <p:cNvPr id="106505" name="Oval 9"/>
          <p:cNvSpPr>
            <a:spLocks noChangeArrowheads="1"/>
          </p:cNvSpPr>
          <p:nvPr/>
        </p:nvSpPr>
        <p:spPr bwMode="auto">
          <a:xfrm>
            <a:off x="1881188" y="4987925"/>
            <a:ext cx="2224087" cy="635000"/>
          </a:xfrm>
          <a:prstGeom prst="ellipse">
            <a:avLst/>
          </a:prstGeom>
          <a:noFill/>
          <a:ln w="31750">
            <a:solidFill>
              <a:srgbClr val="0A0A0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762000"/>
            <a:r>
              <a:rPr lang="en-GB" sz="2400"/>
              <a:t>Strategy 4</a:t>
            </a:r>
          </a:p>
        </p:txBody>
      </p:sp>
      <p:sp>
        <p:nvSpPr>
          <p:cNvPr id="106506" name="Oval 10"/>
          <p:cNvSpPr>
            <a:spLocks noChangeArrowheads="1"/>
          </p:cNvSpPr>
          <p:nvPr/>
        </p:nvSpPr>
        <p:spPr bwMode="auto">
          <a:xfrm>
            <a:off x="3548063" y="1577975"/>
            <a:ext cx="3576637" cy="635000"/>
          </a:xfrm>
          <a:prstGeom prst="ellipse">
            <a:avLst/>
          </a:prstGeom>
          <a:noFill/>
          <a:ln w="31750">
            <a:solidFill>
              <a:srgbClr val="0A0A0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762000"/>
            <a:r>
              <a:rPr lang="en-GB" sz="2400"/>
              <a:t>Implementation 1</a:t>
            </a:r>
          </a:p>
        </p:txBody>
      </p:sp>
      <p:sp>
        <p:nvSpPr>
          <p:cNvPr id="106507" name="Oval 11"/>
          <p:cNvSpPr>
            <a:spLocks noChangeArrowheads="1"/>
          </p:cNvSpPr>
          <p:nvPr/>
        </p:nvSpPr>
        <p:spPr bwMode="auto">
          <a:xfrm>
            <a:off x="4005263" y="2828925"/>
            <a:ext cx="3576637" cy="635000"/>
          </a:xfrm>
          <a:prstGeom prst="ellipse">
            <a:avLst/>
          </a:prstGeom>
          <a:noFill/>
          <a:ln w="31750">
            <a:solidFill>
              <a:srgbClr val="0A0A0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762000"/>
            <a:r>
              <a:rPr lang="en-GB" sz="2400"/>
              <a:t>Implementation 2</a:t>
            </a:r>
          </a:p>
        </p:txBody>
      </p:sp>
      <p:sp>
        <p:nvSpPr>
          <p:cNvPr id="106508" name="Oval 12"/>
          <p:cNvSpPr>
            <a:spLocks noChangeArrowheads="1"/>
          </p:cNvSpPr>
          <p:nvPr/>
        </p:nvSpPr>
        <p:spPr bwMode="auto">
          <a:xfrm>
            <a:off x="4462463" y="4079875"/>
            <a:ext cx="3576637" cy="635000"/>
          </a:xfrm>
          <a:prstGeom prst="ellipse">
            <a:avLst/>
          </a:prstGeom>
          <a:noFill/>
          <a:ln w="31750">
            <a:solidFill>
              <a:srgbClr val="0A0A0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762000"/>
            <a:r>
              <a:rPr lang="en-GB" sz="2400"/>
              <a:t>Implementation 3</a:t>
            </a:r>
          </a:p>
        </p:txBody>
      </p:sp>
      <p:sp>
        <p:nvSpPr>
          <p:cNvPr id="106509" name="Oval 13"/>
          <p:cNvSpPr>
            <a:spLocks noChangeArrowheads="1"/>
          </p:cNvSpPr>
          <p:nvPr/>
        </p:nvSpPr>
        <p:spPr bwMode="auto">
          <a:xfrm>
            <a:off x="4919663" y="5330825"/>
            <a:ext cx="3576637" cy="635000"/>
          </a:xfrm>
          <a:prstGeom prst="ellipse">
            <a:avLst/>
          </a:prstGeom>
          <a:noFill/>
          <a:ln w="31750">
            <a:solidFill>
              <a:srgbClr val="0A0A0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762000"/>
            <a:r>
              <a:rPr lang="en-GB" sz="2400"/>
              <a:t>Implementation 4</a:t>
            </a:r>
          </a:p>
        </p:txBody>
      </p:sp>
      <p:grpSp>
        <p:nvGrpSpPr>
          <p:cNvPr id="106514" name="Group 18"/>
          <p:cNvGrpSpPr>
            <a:grpSpLocks/>
          </p:cNvGrpSpPr>
          <p:nvPr/>
        </p:nvGrpSpPr>
        <p:grpSpPr bwMode="auto">
          <a:xfrm>
            <a:off x="2800350" y="1543050"/>
            <a:ext cx="1162050" cy="1028700"/>
            <a:chOff x="1764" y="972"/>
            <a:chExt cx="732" cy="648"/>
          </a:xfrm>
        </p:grpSpPr>
        <p:sp>
          <p:nvSpPr>
            <p:cNvPr id="106510" name="Line 14"/>
            <p:cNvSpPr>
              <a:spLocks noChangeShapeType="1"/>
            </p:cNvSpPr>
            <p:nvPr/>
          </p:nvSpPr>
          <p:spPr bwMode="auto">
            <a:xfrm>
              <a:off x="1764" y="972"/>
              <a:ext cx="480" cy="144"/>
            </a:xfrm>
            <a:prstGeom prst="line">
              <a:avLst/>
            </a:prstGeom>
            <a:noFill/>
            <a:ln w="31750">
              <a:solidFill>
                <a:srgbClr val="0A0A0A"/>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106511" name="Line 15"/>
            <p:cNvSpPr>
              <a:spLocks noChangeShapeType="1"/>
            </p:cNvSpPr>
            <p:nvPr/>
          </p:nvSpPr>
          <p:spPr bwMode="auto">
            <a:xfrm flipH="1">
              <a:off x="1956" y="1356"/>
              <a:ext cx="540" cy="264"/>
            </a:xfrm>
            <a:prstGeom prst="line">
              <a:avLst/>
            </a:prstGeom>
            <a:noFill/>
            <a:ln w="31750">
              <a:solidFill>
                <a:srgbClr val="0A0A0A"/>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grpSp>
      <p:grpSp>
        <p:nvGrpSpPr>
          <p:cNvPr id="106515" name="Group 19"/>
          <p:cNvGrpSpPr>
            <a:grpSpLocks/>
          </p:cNvGrpSpPr>
          <p:nvPr/>
        </p:nvGrpSpPr>
        <p:grpSpPr bwMode="auto">
          <a:xfrm>
            <a:off x="3263900" y="2819400"/>
            <a:ext cx="1162050" cy="1028700"/>
            <a:chOff x="1764" y="972"/>
            <a:chExt cx="732" cy="648"/>
          </a:xfrm>
        </p:grpSpPr>
        <p:sp>
          <p:nvSpPr>
            <p:cNvPr id="106516" name="Line 20"/>
            <p:cNvSpPr>
              <a:spLocks noChangeShapeType="1"/>
            </p:cNvSpPr>
            <p:nvPr/>
          </p:nvSpPr>
          <p:spPr bwMode="auto">
            <a:xfrm>
              <a:off x="1764" y="972"/>
              <a:ext cx="480" cy="144"/>
            </a:xfrm>
            <a:prstGeom prst="line">
              <a:avLst/>
            </a:prstGeom>
            <a:noFill/>
            <a:ln w="31750">
              <a:solidFill>
                <a:srgbClr val="0A0A0A"/>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106517" name="Line 21"/>
            <p:cNvSpPr>
              <a:spLocks noChangeShapeType="1"/>
            </p:cNvSpPr>
            <p:nvPr/>
          </p:nvSpPr>
          <p:spPr bwMode="auto">
            <a:xfrm flipH="1">
              <a:off x="1956" y="1356"/>
              <a:ext cx="540" cy="264"/>
            </a:xfrm>
            <a:prstGeom prst="line">
              <a:avLst/>
            </a:prstGeom>
            <a:noFill/>
            <a:ln w="31750">
              <a:solidFill>
                <a:srgbClr val="0A0A0A"/>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grpSp>
      <p:grpSp>
        <p:nvGrpSpPr>
          <p:cNvPr id="106518" name="Group 22"/>
          <p:cNvGrpSpPr>
            <a:grpSpLocks/>
          </p:cNvGrpSpPr>
          <p:nvPr/>
        </p:nvGrpSpPr>
        <p:grpSpPr bwMode="auto">
          <a:xfrm>
            <a:off x="3727450" y="4095750"/>
            <a:ext cx="1162050" cy="1028700"/>
            <a:chOff x="1764" y="972"/>
            <a:chExt cx="732" cy="648"/>
          </a:xfrm>
        </p:grpSpPr>
        <p:sp>
          <p:nvSpPr>
            <p:cNvPr id="106519" name="Line 23"/>
            <p:cNvSpPr>
              <a:spLocks noChangeShapeType="1"/>
            </p:cNvSpPr>
            <p:nvPr/>
          </p:nvSpPr>
          <p:spPr bwMode="auto">
            <a:xfrm>
              <a:off x="1764" y="972"/>
              <a:ext cx="480" cy="144"/>
            </a:xfrm>
            <a:prstGeom prst="line">
              <a:avLst/>
            </a:prstGeom>
            <a:noFill/>
            <a:ln w="31750">
              <a:solidFill>
                <a:srgbClr val="0A0A0A"/>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106520" name="Line 24"/>
            <p:cNvSpPr>
              <a:spLocks noChangeShapeType="1"/>
            </p:cNvSpPr>
            <p:nvPr/>
          </p:nvSpPr>
          <p:spPr bwMode="auto">
            <a:xfrm flipH="1">
              <a:off x="1956" y="1356"/>
              <a:ext cx="540" cy="264"/>
            </a:xfrm>
            <a:prstGeom prst="line">
              <a:avLst/>
            </a:prstGeom>
            <a:noFill/>
            <a:ln w="31750">
              <a:solidFill>
                <a:srgbClr val="0A0A0A"/>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grpSp>
      <p:grpSp>
        <p:nvGrpSpPr>
          <p:cNvPr id="106521" name="Group 25"/>
          <p:cNvGrpSpPr>
            <a:grpSpLocks/>
          </p:cNvGrpSpPr>
          <p:nvPr/>
        </p:nvGrpSpPr>
        <p:grpSpPr bwMode="auto">
          <a:xfrm>
            <a:off x="4191000" y="5372100"/>
            <a:ext cx="1162050" cy="1028700"/>
            <a:chOff x="1764" y="972"/>
            <a:chExt cx="732" cy="648"/>
          </a:xfrm>
        </p:grpSpPr>
        <p:sp>
          <p:nvSpPr>
            <p:cNvPr id="106522" name="Line 26"/>
            <p:cNvSpPr>
              <a:spLocks noChangeShapeType="1"/>
            </p:cNvSpPr>
            <p:nvPr/>
          </p:nvSpPr>
          <p:spPr bwMode="auto">
            <a:xfrm>
              <a:off x="1764" y="972"/>
              <a:ext cx="480" cy="144"/>
            </a:xfrm>
            <a:prstGeom prst="line">
              <a:avLst/>
            </a:prstGeom>
            <a:noFill/>
            <a:ln w="31750">
              <a:solidFill>
                <a:srgbClr val="0A0A0A"/>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106523" name="Line 27"/>
            <p:cNvSpPr>
              <a:spLocks noChangeShapeType="1"/>
            </p:cNvSpPr>
            <p:nvPr/>
          </p:nvSpPr>
          <p:spPr bwMode="auto">
            <a:xfrm flipH="1">
              <a:off x="1956" y="1356"/>
              <a:ext cx="540" cy="264"/>
            </a:xfrm>
            <a:prstGeom prst="line">
              <a:avLst/>
            </a:prstGeom>
            <a:noFill/>
            <a:ln w="31750">
              <a:solidFill>
                <a:srgbClr val="0A0A0A"/>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ChangeArrowheads="1"/>
          </p:cNvSpPr>
          <p:nvPr/>
        </p:nvSpPr>
        <p:spPr bwMode="auto">
          <a:xfrm>
            <a:off x="0" y="0"/>
            <a:ext cx="9144000" cy="68580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7523" name="Rectangle 3"/>
          <p:cNvSpPr>
            <a:spLocks noChangeArrowheads="1"/>
          </p:cNvSpPr>
          <p:nvPr/>
        </p:nvSpPr>
        <p:spPr bwMode="auto">
          <a:xfrm>
            <a:off x="304800" y="857250"/>
            <a:ext cx="8153400" cy="5295900"/>
          </a:xfrm>
          <a:prstGeom prst="rect">
            <a:avLst/>
          </a:prstGeom>
          <a:solidFill>
            <a:srgbClr val="FCFEB9"/>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3600" tIns="76200" rIns="255600" bIns="76200" anchor="ctr"/>
          <a:lstStyle/>
          <a:p>
            <a:pPr defTabSz="762000">
              <a:spcBef>
                <a:spcPct val="30000"/>
              </a:spcBef>
              <a:spcAft>
                <a:spcPct val="25000"/>
              </a:spcAft>
              <a:buClr>
                <a:srgbClr val="CF0E30"/>
              </a:buClr>
              <a:buFont typeface="Wingdings" pitchFamily="2" charset="2"/>
              <a:buChar char="l"/>
            </a:pPr>
            <a:r>
              <a:rPr lang="en-GB" sz="2400">
                <a:latin typeface="Arial" charset="0"/>
              </a:rPr>
              <a:t> Implementation feeds back into Strategy when it becomes clear that the strategy doesn’t work</a:t>
            </a:r>
          </a:p>
          <a:p>
            <a:pPr defTabSz="762000">
              <a:spcBef>
                <a:spcPct val="30000"/>
              </a:spcBef>
              <a:spcAft>
                <a:spcPct val="25000"/>
              </a:spcAft>
              <a:buClr>
                <a:srgbClr val="CF0E30"/>
              </a:buClr>
              <a:buFont typeface="Wingdings" pitchFamily="2" charset="2"/>
              <a:buChar char="l"/>
            </a:pPr>
            <a:r>
              <a:rPr lang="en-GB" sz="2400">
                <a:latin typeface="Arial" charset="0"/>
              </a:rPr>
              <a:t> While people often think of a strategy as something that will last for several years with only minor changes, in fact strategies may be quite short-lived</a:t>
            </a:r>
          </a:p>
          <a:p>
            <a:pPr defTabSz="762000">
              <a:spcBef>
                <a:spcPct val="30000"/>
              </a:spcBef>
              <a:spcAft>
                <a:spcPct val="25000"/>
              </a:spcAft>
              <a:buClr>
                <a:srgbClr val="CF0E30"/>
              </a:buClr>
              <a:buFont typeface="Wingdings" pitchFamily="2" charset="2"/>
              <a:buChar char="l"/>
            </a:pPr>
            <a:r>
              <a:rPr lang="en-GB" sz="2400">
                <a:latin typeface="Arial" charset="0"/>
              </a:rPr>
              <a:t> This is true of both military and business strategies</a:t>
            </a:r>
          </a:p>
          <a:p>
            <a:pPr defTabSz="762000">
              <a:spcBef>
                <a:spcPct val="30000"/>
              </a:spcBef>
              <a:spcAft>
                <a:spcPct val="25000"/>
              </a:spcAft>
              <a:buClr>
                <a:srgbClr val="CF0E30"/>
              </a:buClr>
              <a:buFont typeface="Wingdings" pitchFamily="2" charset="2"/>
              <a:buChar char="l"/>
            </a:pPr>
            <a:r>
              <a:rPr lang="en-GB" sz="2400">
                <a:latin typeface="Arial" charset="0"/>
              </a:rPr>
              <a:t> But it doesn’t stop people with fixed ideas from claiming the credit for success</a:t>
            </a:r>
          </a:p>
          <a:p>
            <a:pPr defTabSz="762000">
              <a:spcBef>
                <a:spcPct val="30000"/>
              </a:spcBef>
              <a:spcAft>
                <a:spcPct val="25000"/>
              </a:spcAft>
              <a:buClr>
                <a:srgbClr val="CF0E30"/>
              </a:buClr>
              <a:buFont typeface="Wingdings" pitchFamily="2" charset="2"/>
              <a:buChar char="l"/>
            </a:pPr>
            <a:r>
              <a:rPr lang="en-GB" sz="2400">
                <a:latin typeface="Arial" charset="0"/>
              </a:rPr>
              <a:t> What we need most in business as in war is luck</a:t>
            </a:r>
          </a:p>
        </p:txBody>
      </p:sp>
      <p:sp>
        <p:nvSpPr>
          <p:cNvPr id="107524" name="Rectangle 4"/>
          <p:cNvSpPr>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0000" rIns="3978000" anchor="ctr"/>
          <a:lstStyle/>
          <a:p>
            <a:pPr defTabSz="762000"/>
            <a:r>
              <a:rPr lang="en-GB" sz="3000">
                <a:solidFill>
                  <a:srgbClr val="000099"/>
                </a:solidFill>
              </a:rPr>
              <a:t>The Strategic Cycle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752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752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752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752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752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75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bldLvl="2"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ChangeArrowheads="1"/>
          </p:cNvSpPr>
          <p:nvPr/>
        </p:nvSpPr>
        <p:spPr bwMode="auto">
          <a:xfrm>
            <a:off x="0" y="0"/>
            <a:ext cx="9144000" cy="68580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8547" name="Rectangle 3"/>
          <p:cNvSpPr>
            <a:spLocks noChangeArrowheads="1"/>
          </p:cNvSpPr>
          <p:nvPr/>
        </p:nvSpPr>
        <p:spPr bwMode="auto">
          <a:xfrm>
            <a:off x="361950" y="971550"/>
            <a:ext cx="8553450" cy="5067300"/>
          </a:xfrm>
          <a:prstGeom prst="rect">
            <a:avLst/>
          </a:prstGeom>
          <a:solidFill>
            <a:srgbClr val="FCFEB9"/>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3600" tIns="76200" rIns="255600" bIns="76200" anchor="ctr"/>
          <a:lstStyle/>
          <a:p>
            <a:pPr defTabSz="762000">
              <a:spcBef>
                <a:spcPct val="30000"/>
              </a:spcBef>
              <a:spcAft>
                <a:spcPct val="25000"/>
              </a:spcAft>
              <a:buClr>
                <a:srgbClr val="CF0E30"/>
              </a:buClr>
              <a:buFont typeface="Wingdings" pitchFamily="2" charset="2"/>
              <a:buChar char="l"/>
            </a:pPr>
            <a:r>
              <a:rPr lang="en-GB" sz="2400">
                <a:latin typeface="Arial" charset="0"/>
              </a:rPr>
              <a:t> You cannot make strategy on the basis of logic alone. Emotion and politics are also important</a:t>
            </a:r>
          </a:p>
          <a:p>
            <a:pPr defTabSz="762000">
              <a:spcBef>
                <a:spcPct val="30000"/>
              </a:spcBef>
              <a:spcAft>
                <a:spcPct val="25000"/>
              </a:spcAft>
              <a:buClr>
                <a:srgbClr val="CF0E30"/>
              </a:buClr>
              <a:buFont typeface="Wingdings" pitchFamily="2" charset="2"/>
              <a:buChar char="l"/>
            </a:pPr>
            <a:r>
              <a:rPr lang="en-GB" sz="2400">
                <a:latin typeface="Arial" charset="0"/>
              </a:rPr>
              <a:t> So while you definitely need OR, your OR people should be part of a joint team with business people, knowledge-based consultants and motivational consultants</a:t>
            </a:r>
          </a:p>
          <a:p>
            <a:pPr defTabSz="762000">
              <a:spcBef>
                <a:spcPct val="30000"/>
              </a:spcBef>
              <a:spcAft>
                <a:spcPct val="25000"/>
              </a:spcAft>
              <a:buClr>
                <a:srgbClr val="CF0E30"/>
              </a:buClr>
              <a:buFont typeface="Wingdings" pitchFamily="2" charset="2"/>
              <a:buChar char="l"/>
            </a:pPr>
            <a:r>
              <a:rPr lang="en-GB" sz="2400">
                <a:latin typeface="Arial" charset="0"/>
              </a:rPr>
              <a:t> Suitable roles for OR in Strategy are:-</a:t>
            </a:r>
          </a:p>
          <a:p>
            <a:pPr marL="571500" lvl="1" defTabSz="762000">
              <a:spcAft>
                <a:spcPct val="25000"/>
              </a:spcAft>
              <a:buClr>
                <a:schemeClr val="hlink"/>
              </a:buClr>
              <a:buSzPct val="85000"/>
              <a:buFont typeface="Wingdings" pitchFamily="2" charset="2"/>
              <a:buChar char="è"/>
            </a:pPr>
            <a:r>
              <a:rPr lang="en-GB" sz="2400">
                <a:solidFill>
                  <a:srgbClr val="0A0A0A"/>
                </a:solidFill>
                <a:latin typeface="Arial" charset="0"/>
              </a:rPr>
              <a:t> </a:t>
            </a:r>
            <a:r>
              <a:rPr lang="en-GB" sz="2200">
                <a:solidFill>
                  <a:srgbClr val="0A0A0A"/>
                </a:solidFill>
                <a:latin typeface="Arial" charset="0"/>
              </a:rPr>
              <a:t>Finding nuggets of relevant fact</a:t>
            </a:r>
          </a:p>
          <a:p>
            <a:pPr marL="571500" lvl="1" defTabSz="762000">
              <a:spcAft>
                <a:spcPct val="25000"/>
              </a:spcAft>
              <a:buClr>
                <a:schemeClr val="hlink"/>
              </a:buClr>
              <a:buSzPct val="85000"/>
              <a:buFont typeface="Wingdings" pitchFamily="2" charset="2"/>
              <a:buChar char="è"/>
            </a:pPr>
            <a:r>
              <a:rPr lang="en-GB" sz="2200">
                <a:solidFill>
                  <a:srgbClr val="0A0A0A"/>
                </a:solidFill>
                <a:latin typeface="Arial" charset="0"/>
              </a:rPr>
              <a:t> Simulation of the future business</a:t>
            </a:r>
          </a:p>
          <a:p>
            <a:pPr marL="571500" lvl="1" defTabSz="762000">
              <a:spcAft>
                <a:spcPct val="25000"/>
              </a:spcAft>
              <a:buClr>
                <a:schemeClr val="hlink"/>
              </a:buClr>
              <a:buSzPct val="85000"/>
              <a:buFont typeface="Wingdings" pitchFamily="2" charset="2"/>
              <a:buChar char="è"/>
            </a:pPr>
            <a:r>
              <a:rPr lang="en-GB" sz="2200">
                <a:solidFill>
                  <a:srgbClr val="0A0A0A"/>
                </a:solidFill>
                <a:latin typeface="Arial" charset="0"/>
              </a:rPr>
              <a:t> Business case development</a:t>
            </a:r>
          </a:p>
          <a:p>
            <a:pPr marL="571500" lvl="1" defTabSz="762000">
              <a:spcAft>
                <a:spcPct val="25000"/>
              </a:spcAft>
              <a:buClr>
                <a:schemeClr val="hlink"/>
              </a:buClr>
              <a:buSzPct val="85000"/>
              <a:buFont typeface="Wingdings" pitchFamily="2" charset="2"/>
              <a:buChar char="è"/>
            </a:pPr>
            <a:r>
              <a:rPr lang="en-GB" sz="2200">
                <a:solidFill>
                  <a:srgbClr val="0A0A0A"/>
                </a:solidFill>
                <a:latin typeface="Arial" charset="0"/>
              </a:rPr>
              <a:t> Some aspects of implementation</a:t>
            </a:r>
          </a:p>
        </p:txBody>
      </p:sp>
      <p:sp>
        <p:nvSpPr>
          <p:cNvPr id="108548" name="Rectangle 4"/>
          <p:cNvSpPr>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0000" rIns="3978000" anchor="ctr"/>
          <a:lstStyle/>
          <a:p>
            <a:pPr defTabSz="762000"/>
            <a:r>
              <a:rPr lang="en-GB" sz="3000">
                <a:solidFill>
                  <a:srgbClr val="000099"/>
                </a:solidFill>
              </a:rPr>
              <a:t>OR and Strategy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8547">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854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854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8547">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8547">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8547">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08547">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085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bldLvl="2"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ChangeArrowheads="1"/>
          </p:cNvSpPr>
          <p:nvPr/>
        </p:nvSpPr>
        <p:spPr bwMode="auto">
          <a:xfrm>
            <a:off x="0" y="0"/>
            <a:ext cx="9144000" cy="68580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5715" name="Rectangle 3"/>
          <p:cNvSpPr>
            <a:spLocks noChangeArrowheads="1"/>
          </p:cNvSpPr>
          <p:nvPr/>
        </p:nvSpPr>
        <p:spPr bwMode="auto">
          <a:xfrm>
            <a:off x="361950" y="971550"/>
            <a:ext cx="8553450" cy="5067300"/>
          </a:xfrm>
          <a:prstGeom prst="rect">
            <a:avLst/>
          </a:prstGeom>
          <a:solidFill>
            <a:srgbClr val="FCFEB9"/>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3600" tIns="76200" rIns="255600" bIns="76200" anchor="ctr"/>
          <a:lstStyle/>
          <a:p>
            <a:pPr defTabSz="762000">
              <a:spcBef>
                <a:spcPct val="30000"/>
              </a:spcBef>
              <a:spcAft>
                <a:spcPct val="25000"/>
              </a:spcAft>
              <a:buClr>
                <a:srgbClr val="CF0E30"/>
              </a:buClr>
              <a:buFont typeface="Wingdings" pitchFamily="2" charset="2"/>
              <a:buChar char="l"/>
            </a:pPr>
            <a:r>
              <a:rPr lang="en-GB" sz="2400">
                <a:latin typeface="Arial" charset="0"/>
              </a:rPr>
              <a:t> This is a Cinderella activity</a:t>
            </a:r>
          </a:p>
          <a:p>
            <a:pPr defTabSz="762000">
              <a:spcBef>
                <a:spcPct val="30000"/>
              </a:spcBef>
              <a:spcAft>
                <a:spcPct val="25000"/>
              </a:spcAft>
              <a:buClr>
                <a:srgbClr val="CF0E30"/>
              </a:buClr>
              <a:buFont typeface="Wingdings" pitchFamily="2" charset="2"/>
              <a:buChar char="l"/>
            </a:pPr>
            <a:r>
              <a:rPr lang="en-GB" sz="2400">
                <a:latin typeface="Arial" charset="0"/>
              </a:rPr>
              <a:t> Strategy is often formulated in a rarefied atmosphere</a:t>
            </a:r>
          </a:p>
          <a:p>
            <a:pPr defTabSz="762000">
              <a:spcBef>
                <a:spcPct val="30000"/>
              </a:spcBef>
              <a:spcAft>
                <a:spcPct val="25000"/>
              </a:spcAft>
              <a:buClr>
                <a:srgbClr val="CF0E30"/>
              </a:buClr>
              <a:buFont typeface="Wingdings" pitchFamily="2" charset="2"/>
              <a:buChar char="l"/>
            </a:pPr>
            <a:r>
              <a:rPr lang="en-GB" sz="2400">
                <a:latin typeface="Arial" charset="0"/>
              </a:rPr>
              <a:t> OR people are perhaps more interested in facts and better able to gather them than other members of the Strategy team</a:t>
            </a:r>
          </a:p>
          <a:p>
            <a:pPr defTabSz="762000">
              <a:spcBef>
                <a:spcPct val="30000"/>
              </a:spcBef>
              <a:spcAft>
                <a:spcPct val="25000"/>
              </a:spcAft>
              <a:buClr>
                <a:srgbClr val="CF0E30"/>
              </a:buClr>
              <a:buFont typeface="Wingdings" pitchFamily="2" charset="2"/>
              <a:buChar char="l"/>
            </a:pPr>
            <a:r>
              <a:rPr lang="en-GB" sz="2400">
                <a:latin typeface="Arial" charset="0"/>
              </a:rPr>
              <a:t> This can occasionally provide paralysing glimpses of the obvious which radically re-direct the Strategy effort</a:t>
            </a:r>
          </a:p>
          <a:p>
            <a:pPr defTabSz="762000">
              <a:spcBef>
                <a:spcPct val="30000"/>
              </a:spcBef>
              <a:spcAft>
                <a:spcPct val="25000"/>
              </a:spcAft>
              <a:buClr>
                <a:srgbClr val="CF0E30"/>
              </a:buClr>
              <a:buFont typeface="Wingdings" pitchFamily="2" charset="2"/>
              <a:buChar char="l"/>
            </a:pPr>
            <a:r>
              <a:rPr lang="en-GB" sz="2400">
                <a:latin typeface="Arial" charset="0"/>
              </a:rPr>
              <a:t> For example, “we sell more electricity than we buy”</a:t>
            </a:r>
          </a:p>
        </p:txBody>
      </p:sp>
      <p:sp>
        <p:nvSpPr>
          <p:cNvPr id="115716" name="Rectangle 4"/>
          <p:cNvSpPr>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0000" rIns="3978000" anchor="ctr"/>
          <a:lstStyle/>
          <a:p>
            <a:pPr defTabSz="762000"/>
            <a:r>
              <a:rPr lang="en-GB" sz="3000">
                <a:solidFill>
                  <a:srgbClr val="000099"/>
                </a:solidFill>
              </a:rPr>
              <a:t>Finding Nuggets of Relevant Fact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5715">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571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571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5715">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5715">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157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bldLvl="2"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ChangeArrowheads="1"/>
          </p:cNvSpPr>
          <p:nvPr/>
        </p:nvSpPr>
        <p:spPr bwMode="auto">
          <a:xfrm>
            <a:off x="0" y="0"/>
            <a:ext cx="9144000" cy="68580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643" name="Rectangle 3"/>
          <p:cNvSpPr>
            <a:spLocks noChangeArrowheads="1"/>
          </p:cNvSpPr>
          <p:nvPr/>
        </p:nvSpPr>
        <p:spPr bwMode="auto">
          <a:xfrm>
            <a:off x="400050" y="800100"/>
            <a:ext cx="8153400" cy="5276850"/>
          </a:xfrm>
          <a:prstGeom prst="rect">
            <a:avLst/>
          </a:prstGeom>
          <a:solidFill>
            <a:srgbClr val="FCFEB9"/>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3600" tIns="76200" rIns="255600" bIns="76200" anchor="ctr"/>
          <a:lstStyle/>
          <a:p>
            <a:pPr defTabSz="762000">
              <a:spcBef>
                <a:spcPct val="30000"/>
              </a:spcBef>
              <a:spcAft>
                <a:spcPct val="25000"/>
              </a:spcAft>
              <a:buClr>
                <a:srgbClr val="CF0E30"/>
              </a:buClr>
              <a:buFont typeface="Wingdings" pitchFamily="2" charset="2"/>
              <a:buChar char="l"/>
            </a:pPr>
            <a:r>
              <a:rPr lang="en-GB" sz="2400">
                <a:latin typeface="Arial" charset="0"/>
              </a:rPr>
              <a:t> If the project concerns a new venture, it is essential to provide the client with a realistic model of the business in which financial results are derived from the physical inputs and outputs, since he has no real business to look at.</a:t>
            </a:r>
          </a:p>
          <a:p>
            <a:pPr defTabSz="762000">
              <a:spcBef>
                <a:spcPct val="30000"/>
              </a:spcBef>
              <a:spcAft>
                <a:spcPct val="25000"/>
              </a:spcAft>
              <a:buClr>
                <a:srgbClr val="CF0E30"/>
              </a:buClr>
              <a:buFont typeface="Wingdings" pitchFamily="2" charset="2"/>
              <a:buChar char="l"/>
            </a:pPr>
            <a:r>
              <a:rPr lang="en-GB" sz="2400">
                <a:latin typeface="Arial" charset="0"/>
              </a:rPr>
              <a:t> If the project concerns an ongoing business there arises the possibility of modelling the current business and validating the model. The challenge in Strategy work is to do this simply and quickly.</a:t>
            </a:r>
          </a:p>
          <a:p>
            <a:pPr defTabSz="762000">
              <a:spcBef>
                <a:spcPct val="30000"/>
              </a:spcBef>
              <a:spcAft>
                <a:spcPct val="25000"/>
              </a:spcAft>
              <a:buClr>
                <a:srgbClr val="CF0E30"/>
              </a:buClr>
              <a:buFont typeface="Wingdings" pitchFamily="2" charset="2"/>
              <a:buChar char="l"/>
            </a:pPr>
            <a:r>
              <a:rPr lang="en-GB" sz="2400">
                <a:latin typeface="Arial" charset="0"/>
              </a:rPr>
              <a:t> In either case, the model should become the main medium of communication concerning alternative strategies. This may open up significant further opportunities for the OR consultant.</a:t>
            </a:r>
          </a:p>
        </p:txBody>
      </p:sp>
      <p:sp>
        <p:nvSpPr>
          <p:cNvPr id="112644" name="Rectangle 4"/>
          <p:cNvSpPr>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0000" rIns="3978000" anchor="ctr"/>
          <a:lstStyle/>
          <a:p>
            <a:pPr defTabSz="762000"/>
            <a:r>
              <a:rPr lang="en-GB" sz="3000">
                <a:solidFill>
                  <a:srgbClr val="000099"/>
                </a:solidFill>
              </a:rPr>
              <a:t>Modelling and Strategy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4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264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264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26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build="p" bldLvl="2"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ChangeArrowheads="1"/>
          </p:cNvSpPr>
          <p:nvPr/>
        </p:nvSpPr>
        <p:spPr bwMode="auto">
          <a:xfrm>
            <a:off x="0" y="0"/>
            <a:ext cx="9144000" cy="68580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3667" name="Rectangle 3"/>
          <p:cNvSpPr>
            <a:spLocks noChangeArrowheads="1"/>
          </p:cNvSpPr>
          <p:nvPr/>
        </p:nvSpPr>
        <p:spPr bwMode="auto">
          <a:xfrm>
            <a:off x="533400" y="971550"/>
            <a:ext cx="8153400" cy="5200650"/>
          </a:xfrm>
          <a:prstGeom prst="rect">
            <a:avLst/>
          </a:prstGeom>
          <a:solidFill>
            <a:srgbClr val="FCFEB9"/>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3600" tIns="76200" rIns="255600" bIns="76200" anchor="ctr"/>
          <a:lstStyle/>
          <a:p>
            <a:pPr defTabSz="762000">
              <a:spcBef>
                <a:spcPct val="30000"/>
              </a:spcBef>
              <a:spcAft>
                <a:spcPct val="25000"/>
              </a:spcAft>
              <a:buClr>
                <a:srgbClr val="CF0E30"/>
              </a:buClr>
              <a:buFont typeface="Wingdings" pitchFamily="2" charset="2"/>
              <a:buChar char="l"/>
            </a:pPr>
            <a:r>
              <a:rPr lang="en-GB" sz="2200">
                <a:latin typeface="Arial" charset="0"/>
              </a:rPr>
              <a:t> When building a computer model:-</a:t>
            </a:r>
          </a:p>
          <a:p>
            <a:pPr marL="571500" lvl="1" defTabSz="762000">
              <a:spcAft>
                <a:spcPct val="25000"/>
              </a:spcAft>
              <a:buClr>
                <a:schemeClr val="hlink"/>
              </a:buClr>
              <a:buSzPct val="85000"/>
              <a:buFont typeface="Wingdings" pitchFamily="2" charset="2"/>
              <a:buChar char="è"/>
            </a:pPr>
            <a:r>
              <a:rPr lang="en-GB" sz="2200">
                <a:solidFill>
                  <a:srgbClr val="0A0A0A"/>
                </a:solidFill>
                <a:latin typeface="Arial" charset="0"/>
              </a:rPr>
              <a:t> Work fast and strive for simplicity. Use suitable packaged software for the problem in hand. Use prototyping to refine and elaborate your work.</a:t>
            </a:r>
          </a:p>
          <a:p>
            <a:pPr marL="571500" lvl="1" defTabSz="762000">
              <a:spcAft>
                <a:spcPct val="25000"/>
              </a:spcAft>
              <a:buClr>
                <a:schemeClr val="hlink"/>
              </a:buClr>
              <a:buSzPct val="85000"/>
              <a:buFont typeface="Wingdings" pitchFamily="2" charset="2"/>
              <a:buChar char="è"/>
            </a:pPr>
            <a:r>
              <a:rPr lang="en-GB" sz="2200">
                <a:solidFill>
                  <a:srgbClr val="0A0A0A"/>
                </a:solidFill>
                <a:latin typeface="Arial" charset="0"/>
              </a:rPr>
              <a:t> All assumptions should be clearly stated inputs to the model, which can be changed easily. </a:t>
            </a:r>
          </a:p>
          <a:p>
            <a:pPr marL="571500" lvl="1" defTabSz="762000">
              <a:spcAft>
                <a:spcPct val="25000"/>
              </a:spcAft>
              <a:buClr>
                <a:schemeClr val="hlink"/>
              </a:buClr>
              <a:buSzPct val="85000"/>
              <a:buFont typeface="Wingdings" pitchFamily="2" charset="2"/>
              <a:buChar char="è"/>
            </a:pPr>
            <a:r>
              <a:rPr lang="en-GB" sz="2200">
                <a:solidFill>
                  <a:srgbClr val="0A0A0A"/>
                </a:solidFill>
                <a:latin typeface="Arial" charset="0"/>
              </a:rPr>
              <a:t> Make sure that you have an adequate methodology for assessing risk. Do not demand probability distributions of people who cannot possibly provide them – settle instead for upside and downside cases. </a:t>
            </a:r>
          </a:p>
          <a:p>
            <a:pPr marL="571500" lvl="1" defTabSz="762000">
              <a:spcAft>
                <a:spcPct val="25000"/>
              </a:spcAft>
              <a:buClr>
                <a:schemeClr val="hlink"/>
              </a:buClr>
              <a:buSzPct val="85000"/>
              <a:buFont typeface="Wingdings" pitchFamily="2" charset="2"/>
              <a:buChar char="è"/>
            </a:pPr>
            <a:r>
              <a:rPr lang="en-GB" sz="2200">
                <a:solidFill>
                  <a:srgbClr val="0A0A0A"/>
                </a:solidFill>
                <a:latin typeface="Arial" charset="0"/>
              </a:rPr>
              <a:t> But use Monte Carlo methods to cover variability in key parameters such as exchange rates or commodity prices.</a:t>
            </a:r>
          </a:p>
        </p:txBody>
      </p:sp>
      <p:sp>
        <p:nvSpPr>
          <p:cNvPr id="113668" name="Rectangle 4"/>
          <p:cNvSpPr>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0000" rIns="3978000" anchor="ctr"/>
          <a:lstStyle/>
          <a:p>
            <a:pPr defTabSz="762000"/>
            <a:r>
              <a:rPr lang="en-GB" sz="3000">
                <a:solidFill>
                  <a:srgbClr val="000099"/>
                </a:solidFill>
              </a:rPr>
              <a:t>Modelling and Strategy</a:t>
            </a:r>
            <a:endParaRPr lang="en-GB" sz="3000">
              <a:solidFill>
                <a:srgbClr val="BA0C2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3667">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366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366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3667">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3667">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136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bldLvl="2"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0" y="0"/>
            <a:ext cx="9144000" cy="68580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4691" name="Rectangle 3"/>
          <p:cNvSpPr>
            <a:spLocks noChangeArrowheads="1"/>
          </p:cNvSpPr>
          <p:nvPr/>
        </p:nvSpPr>
        <p:spPr bwMode="auto">
          <a:xfrm>
            <a:off x="533400" y="971550"/>
            <a:ext cx="7505700" cy="5067300"/>
          </a:xfrm>
          <a:prstGeom prst="rect">
            <a:avLst/>
          </a:prstGeom>
          <a:solidFill>
            <a:srgbClr val="FCFEB9"/>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3600" tIns="76200" rIns="255600" bIns="76200" anchor="ctr"/>
          <a:lstStyle/>
          <a:p>
            <a:pPr defTabSz="762000">
              <a:spcBef>
                <a:spcPct val="30000"/>
              </a:spcBef>
              <a:spcAft>
                <a:spcPct val="25000"/>
              </a:spcAft>
              <a:buClr>
                <a:srgbClr val="CF0E30"/>
              </a:buClr>
              <a:buFont typeface="Wingdings" pitchFamily="2" charset="2"/>
              <a:buChar char="l"/>
            </a:pPr>
            <a:r>
              <a:rPr lang="en-GB" sz="2400">
                <a:latin typeface="Arial" charset="0"/>
              </a:rPr>
              <a:t> A business case is just a special kind of what-if model.</a:t>
            </a:r>
          </a:p>
          <a:p>
            <a:pPr defTabSz="762000">
              <a:spcBef>
                <a:spcPct val="30000"/>
              </a:spcBef>
              <a:spcAft>
                <a:spcPct val="25000"/>
              </a:spcAft>
              <a:buClr>
                <a:srgbClr val="CF0E30"/>
              </a:buClr>
              <a:buFont typeface="Wingdings" pitchFamily="2" charset="2"/>
              <a:buChar char="l"/>
            </a:pPr>
            <a:r>
              <a:rPr lang="en-GB" sz="2400">
                <a:latin typeface="Arial" charset="0"/>
              </a:rPr>
              <a:t> If you have to develop a business case to justify a change in strategic direction, be aware that there has to be a top down emotional case for change as well as a bottom up rational case for change. </a:t>
            </a:r>
          </a:p>
          <a:p>
            <a:pPr defTabSz="762000">
              <a:spcBef>
                <a:spcPct val="30000"/>
              </a:spcBef>
              <a:spcAft>
                <a:spcPct val="25000"/>
              </a:spcAft>
              <a:buClr>
                <a:srgbClr val="CF0E30"/>
              </a:buClr>
              <a:buFont typeface="Wingdings" pitchFamily="2" charset="2"/>
              <a:buChar char="l"/>
            </a:pPr>
            <a:r>
              <a:rPr lang="en-GB" sz="2400">
                <a:latin typeface="Arial" charset="0"/>
              </a:rPr>
              <a:t> Also be aware that you are in a position of trust - if your business case is biased then both the client and your colleagues will eventually suffer for it.</a:t>
            </a:r>
          </a:p>
        </p:txBody>
      </p:sp>
      <p:sp>
        <p:nvSpPr>
          <p:cNvPr id="114692" name="Rectangle 4"/>
          <p:cNvSpPr>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0000" rIns="3978000" anchor="ctr"/>
          <a:lstStyle/>
          <a:p>
            <a:pPr defTabSz="762000"/>
            <a:r>
              <a:rPr lang="en-GB" sz="3000">
                <a:solidFill>
                  <a:srgbClr val="000099"/>
                </a:solidFill>
              </a:rPr>
              <a:t>Business Case Development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4691">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469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469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46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bldLvl="2"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ChangeArrowheads="1"/>
          </p:cNvSpPr>
          <p:nvPr/>
        </p:nvSpPr>
        <p:spPr bwMode="auto">
          <a:xfrm>
            <a:off x="381000" y="876300"/>
            <a:ext cx="8439150" cy="5295900"/>
          </a:xfrm>
          <a:prstGeom prst="rect">
            <a:avLst/>
          </a:prstGeom>
          <a:solidFill>
            <a:srgbClr val="FCFEB9"/>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3600" tIns="76200" rIns="255600" bIns="76200" anchor="ctr"/>
          <a:lstStyle/>
          <a:p>
            <a:pPr defTabSz="762000">
              <a:spcBef>
                <a:spcPct val="30000"/>
              </a:spcBef>
              <a:spcAft>
                <a:spcPct val="25000"/>
              </a:spcAft>
              <a:buClr>
                <a:srgbClr val="CF0E30"/>
              </a:buClr>
              <a:buFont typeface="Wingdings" pitchFamily="2" charset="2"/>
              <a:buChar char="l"/>
            </a:pPr>
            <a:r>
              <a:rPr lang="en-GB" sz="2200">
                <a:latin typeface="Arial" charset="0"/>
              </a:rPr>
              <a:t>There are eight stumbling blocks to successful change *</a:t>
            </a:r>
          </a:p>
          <a:p>
            <a:pPr marL="571500" lvl="1" defTabSz="762000">
              <a:spcAft>
                <a:spcPct val="25000"/>
              </a:spcAft>
              <a:buClr>
                <a:schemeClr val="hlink"/>
              </a:buClr>
              <a:buSzPct val="85000"/>
              <a:buFont typeface="Wingdings" pitchFamily="2" charset="2"/>
              <a:buChar char="è"/>
            </a:pPr>
            <a:r>
              <a:rPr lang="en-GB" sz="2200">
                <a:solidFill>
                  <a:srgbClr val="0A0A0A"/>
                </a:solidFill>
                <a:latin typeface="Arial" charset="0"/>
              </a:rPr>
              <a:t> Not establishing a great enough sense of urgency</a:t>
            </a:r>
          </a:p>
          <a:p>
            <a:pPr marL="571500" lvl="1" defTabSz="762000">
              <a:spcAft>
                <a:spcPct val="25000"/>
              </a:spcAft>
              <a:buClr>
                <a:schemeClr val="hlink"/>
              </a:buClr>
              <a:buSzPct val="85000"/>
              <a:buFont typeface="Wingdings" pitchFamily="2" charset="2"/>
              <a:buChar char="è"/>
            </a:pPr>
            <a:r>
              <a:rPr lang="en-GB" sz="2200">
                <a:solidFill>
                  <a:srgbClr val="0A0A0A"/>
                </a:solidFill>
                <a:latin typeface="Arial" charset="0"/>
              </a:rPr>
              <a:t> Not creating a sufficiently powerful guiding coalition</a:t>
            </a:r>
          </a:p>
          <a:p>
            <a:pPr marL="571500" lvl="1" defTabSz="762000">
              <a:spcAft>
                <a:spcPct val="25000"/>
              </a:spcAft>
              <a:buClr>
                <a:schemeClr val="hlink"/>
              </a:buClr>
              <a:buSzPct val="85000"/>
              <a:buFont typeface="Wingdings" pitchFamily="2" charset="2"/>
              <a:buChar char="è"/>
            </a:pPr>
            <a:r>
              <a:rPr lang="en-GB" sz="2200">
                <a:solidFill>
                  <a:srgbClr val="0A0A0A"/>
                </a:solidFill>
                <a:latin typeface="Arial" charset="0"/>
              </a:rPr>
              <a:t> Lacking a vision</a:t>
            </a:r>
          </a:p>
          <a:p>
            <a:pPr marL="571500" lvl="1" defTabSz="762000">
              <a:spcAft>
                <a:spcPct val="25000"/>
              </a:spcAft>
              <a:buClr>
                <a:schemeClr val="hlink"/>
              </a:buClr>
              <a:buSzPct val="85000"/>
              <a:buFont typeface="Wingdings" pitchFamily="2" charset="2"/>
              <a:buChar char="è"/>
            </a:pPr>
            <a:r>
              <a:rPr lang="en-GB" sz="2200">
                <a:solidFill>
                  <a:srgbClr val="0A0A0A"/>
                </a:solidFill>
                <a:latin typeface="Arial" charset="0"/>
              </a:rPr>
              <a:t> Under-communicating the vision by a factor of 10</a:t>
            </a:r>
          </a:p>
          <a:p>
            <a:pPr marL="571500" lvl="1" defTabSz="762000">
              <a:spcAft>
                <a:spcPct val="25000"/>
              </a:spcAft>
              <a:buClr>
                <a:schemeClr val="hlink"/>
              </a:buClr>
              <a:buSzPct val="85000"/>
              <a:buFont typeface="Wingdings" pitchFamily="2" charset="2"/>
              <a:buChar char="è"/>
            </a:pPr>
            <a:r>
              <a:rPr lang="en-GB" sz="2200">
                <a:solidFill>
                  <a:srgbClr val="0A0A0A"/>
                </a:solidFill>
                <a:latin typeface="Arial" charset="0"/>
              </a:rPr>
              <a:t> Not removing obstacles to the new vision</a:t>
            </a:r>
          </a:p>
          <a:p>
            <a:pPr marL="571500" lvl="1" defTabSz="762000">
              <a:spcAft>
                <a:spcPct val="25000"/>
              </a:spcAft>
              <a:buClr>
                <a:schemeClr val="hlink"/>
              </a:buClr>
              <a:buSzPct val="85000"/>
              <a:buFont typeface="Wingdings" pitchFamily="2" charset="2"/>
              <a:buChar char="è"/>
            </a:pPr>
            <a:r>
              <a:rPr lang="en-GB" sz="2200">
                <a:solidFill>
                  <a:srgbClr val="0A0A0A"/>
                </a:solidFill>
                <a:latin typeface="Arial" charset="0"/>
              </a:rPr>
              <a:t> Not systematically planning for and creating short term wins</a:t>
            </a:r>
          </a:p>
          <a:p>
            <a:pPr marL="571500" lvl="1" defTabSz="762000">
              <a:spcAft>
                <a:spcPct val="25000"/>
              </a:spcAft>
              <a:buClr>
                <a:schemeClr val="hlink"/>
              </a:buClr>
              <a:buSzPct val="85000"/>
              <a:buFont typeface="Wingdings" pitchFamily="2" charset="2"/>
              <a:buChar char="è"/>
            </a:pPr>
            <a:r>
              <a:rPr lang="en-GB" sz="2200">
                <a:solidFill>
                  <a:srgbClr val="0A0A0A"/>
                </a:solidFill>
                <a:latin typeface="Arial" charset="0"/>
              </a:rPr>
              <a:t> Declaring victory too soon</a:t>
            </a:r>
          </a:p>
          <a:p>
            <a:pPr marL="571500" lvl="1" defTabSz="762000">
              <a:spcAft>
                <a:spcPct val="25000"/>
              </a:spcAft>
              <a:buClr>
                <a:schemeClr val="hlink"/>
              </a:buClr>
              <a:buSzPct val="85000"/>
              <a:buFont typeface="Wingdings" pitchFamily="2" charset="2"/>
              <a:buChar char="è"/>
            </a:pPr>
            <a:r>
              <a:rPr lang="en-GB" sz="2200">
                <a:solidFill>
                  <a:srgbClr val="0A0A0A"/>
                </a:solidFill>
                <a:latin typeface="Arial" charset="0"/>
              </a:rPr>
              <a:t> Not anchoring changes in the corporation’s culture</a:t>
            </a:r>
          </a:p>
          <a:p>
            <a:pPr defTabSz="762000">
              <a:spcBef>
                <a:spcPct val="30000"/>
              </a:spcBef>
              <a:spcAft>
                <a:spcPct val="25000"/>
              </a:spcAft>
              <a:buClr>
                <a:srgbClr val="CF0E30"/>
              </a:buClr>
              <a:buFont typeface="Wingdings" pitchFamily="2" charset="2"/>
              <a:buNone/>
            </a:pPr>
            <a:r>
              <a:rPr lang="en-GB" sz="2200">
                <a:latin typeface="Arial" charset="0"/>
              </a:rPr>
              <a:t>* Kotter, HBR March-April 1995</a:t>
            </a:r>
          </a:p>
        </p:txBody>
      </p:sp>
      <p:sp>
        <p:nvSpPr>
          <p:cNvPr id="126979" name="Text Box 3"/>
          <p:cNvSpPr txBox="1">
            <a:spLocks noChangeArrowheads="1"/>
          </p:cNvSpPr>
          <p:nvPr/>
        </p:nvSpPr>
        <p:spPr bwMode="auto">
          <a:xfrm>
            <a:off x="76200" y="66675"/>
            <a:ext cx="7391400" cy="94615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0000" rIns="3978000" anchor="ctr"/>
          <a:lstStyle>
            <a:lvl1pPr defTabSz="762000">
              <a:defRPr sz="2400">
                <a:solidFill>
                  <a:schemeClr val="tx1"/>
                </a:solidFill>
                <a:latin typeface="Times New Roman" charset="0"/>
              </a:defRPr>
            </a:lvl1pPr>
            <a:lvl2pPr marL="571500" defTabSz="762000">
              <a:defRPr sz="2400">
                <a:solidFill>
                  <a:schemeClr val="tx1"/>
                </a:solidFill>
                <a:latin typeface="Times New Roman" charset="0"/>
              </a:defRPr>
            </a:lvl2pPr>
            <a:lvl3pPr marL="1143000" defTabSz="762000">
              <a:defRPr sz="2400">
                <a:solidFill>
                  <a:schemeClr val="tx1"/>
                </a:solidFill>
                <a:latin typeface="Times New Roman" charset="0"/>
              </a:defRPr>
            </a:lvl3pPr>
            <a:lvl4pPr marL="1714500" defTabSz="762000">
              <a:defRPr sz="2400">
                <a:solidFill>
                  <a:schemeClr val="tx1"/>
                </a:solidFill>
                <a:latin typeface="Times New Roman" charset="0"/>
              </a:defRPr>
            </a:lvl4pPr>
            <a:lvl5pPr marL="2286000" defTabSz="762000">
              <a:defRPr sz="2400">
                <a:solidFill>
                  <a:schemeClr val="tx1"/>
                </a:solidFill>
                <a:latin typeface="Times New Roman" charset="0"/>
              </a:defRPr>
            </a:lvl5pPr>
            <a:lvl6pPr marL="2743200" defTabSz="762000" eaLnBrk="0" fontAlgn="base" hangingPunct="0">
              <a:spcBef>
                <a:spcPct val="0"/>
              </a:spcBef>
              <a:spcAft>
                <a:spcPct val="0"/>
              </a:spcAft>
              <a:defRPr sz="2400">
                <a:solidFill>
                  <a:schemeClr val="tx1"/>
                </a:solidFill>
                <a:latin typeface="Times New Roman" charset="0"/>
              </a:defRPr>
            </a:lvl6pPr>
            <a:lvl7pPr marL="3200400" defTabSz="762000" eaLnBrk="0" fontAlgn="base" hangingPunct="0">
              <a:spcBef>
                <a:spcPct val="0"/>
              </a:spcBef>
              <a:spcAft>
                <a:spcPct val="0"/>
              </a:spcAft>
              <a:defRPr sz="2400">
                <a:solidFill>
                  <a:schemeClr val="tx1"/>
                </a:solidFill>
                <a:latin typeface="Times New Roman" charset="0"/>
              </a:defRPr>
            </a:lvl7pPr>
            <a:lvl8pPr marL="3657600" defTabSz="762000" eaLnBrk="0" fontAlgn="base" hangingPunct="0">
              <a:spcBef>
                <a:spcPct val="0"/>
              </a:spcBef>
              <a:spcAft>
                <a:spcPct val="0"/>
              </a:spcAft>
              <a:defRPr sz="2400">
                <a:solidFill>
                  <a:schemeClr val="tx1"/>
                </a:solidFill>
                <a:latin typeface="Times New Roman" charset="0"/>
              </a:defRPr>
            </a:lvl8pPr>
            <a:lvl9pPr marL="4114800" defTabSz="762000" eaLnBrk="0" fontAlgn="base" hangingPunct="0">
              <a:spcBef>
                <a:spcPct val="0"/>
              </a:spcBef>
              <a:spcAft>
                <a:spcPct val="0"/>
              </a:spcAft>
              <a:defRPr sz="2400">
                <a:solidFill>
                  <a:schemeClr val="tx1"/>
                </a:solidFill>
                <a:latin typeface="Times New Roman" charset="0"/>
              </a:defRPr>
            </a:lvl9pPr>
          </a:lstStyle>
          <a:p>
            <a:r>
              <a:rPr lang="en-GB" sz="3000">
                <a:solidFill>
                  <a:srgbClr val="000099"/>
                </a:solidFill>
              </a:rPr>
              <a:t>Strategy Implementation</a:t>
            </a:r>
          </a:p>
          <a:p>
            <a:endParaRPr lang="en-GB" sz="3000">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6978">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6978">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6978">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6978">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6978">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6978">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6978">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26978">
                                            <p:txEl>
                                              <p:pRg st="6" end="6"/>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26978">
                                            <p:txEl>
                                              <p:pRg st="7" end="7"/>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26978">
                                            <p:txEl>
                                              <p:pRg st="8" end="8"/>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2697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build="p" bldLvl="2"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2913063" y="2824163"/>
            <a:ext cx="3951287" cy="762000"/>
          </a:xfrm>
          <a:prstGeom prst="rect">
            <a:avLst/>
          </a:prstGeom>
          <a:solidFill>
            <a:schemeClr val="bg1">
              <a:alpha val="50000"/>
            </a:schemeClr>
          </a:solidFill>
          <a:ln w="9525">
            <a:solidFill>
              <a:srgbClr val="66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altLang="en-GB" sz="1800">
                <a:solidFill>
                  <a:srgbClr val="000099"/>
                </a:solidFill>
                <a:latin typeface="Arial" charset="0"/>
              </a:rPr>
              <a:t>Number 5 worldwide</a:t>
            </a:r>
            <a:endParaRPr lang="fr-FR" sz="1800">
              <a:solidFill>
                <a:srgbClr val="000099"/>
              </a:solidFill>
              <a:latin typeface="Arial" charset="0"/>
            </a:endParaRPr>
          </a:p>
        </p:txBody>
      </p:sp>
      <p:grpSp>
        <p:nvGrpSpPr>
          <p:cNvPr id="52227" name="Group 3"/>
          <p:cNvGrpSpPr>
            <a:grpSpLocks/>
          </p:cNvGrpSpPr>
          <p:nvPr/>
        </p:nvGrpSpPr>
        <p:grpSpPr bwMode="auto">
          <a:xfrm>
            <a:off x="3938588" y="4114800"/>
            <a:ext cx="1266825" cy="1901825"/>
            <a:chOff x="2481" y="2592"/>
            <a:chExt cx="798" cy="1198"/>
          </a:xfrm>
        </p:grpSpPr>
        <p:sp>
          <p:nvSpPr>
            <p:cNvPr id="52228" name="Rectangle 4"/>
            <p:cNvSpPr>
              <a:spLocks noChangeArrowheads="1"/>
            </p:cNvSpPr>
            <p:nvPr/>
          </p:nvSpPr>
          <p:spPr bwMode="auto">
            <a:xfrm>
              <a:off x="2681" y="2784"/>
              <a:ext cx="465" cy="728"/>
            </a:xfrm>
            <a:prstGeom prst="rect">
              <a:avLst/>
            </a:prstGeom>
            <a:solidFill>
              <a:srgbClr val="0077B2">
                <a:alpha val="50000"/>
              </a:srgbClr>
            </a:solidFill>
            <a:ln w="25400">
              <a:solidFill>
                <a:srgbClr val="66CC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GB"/>
            </a:p>
          </p:txBody>
        </p:sp>
        <p:sp>
          <p:nvSpPr>
            <p:cNvPr id="52229" name="Text Box 5"/>
            <p:cNvSpPr txBox="1">
              <a:spLocks noChangeArrowheads="1"/>
            </p:cNvSpPr>
            <p:nvPr/>
          </p:nvSpPr>
          <p:spPr bwMode="auto">
            <a:xfrm>
              <a:off x="2481" y="3552"/>
              <a:ext cx="798" cy="2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charset="0"/>
                </a:defRPr>
              </a:lvl1pPr>
              <a:lvl2pPr marL="114300">
                <a:defRPr sz="2400">
                  <a:solidFill>
                    <a:schemeClr val="tx1"/>
                  </a:solidFill>
                  <a:latin typeface="Times New Roman" charset="0"/>
                </a:defRPr>
              </a:lvl2pPr>
              <a:lvl3pPr marL="228600">
                <a:defRPr sz="2400">
                  <a:solidFill>
                    <a:schemeClr val="tx1"/>
                  </a:solidFill>
                  <a:latin typeface="Times New Roman" charset="0"/>
                </a:defRPr>
              </a:lvl3pPr>
              <a:lvl4pPr marL="342900">
                <a:defRPr sz="2400">
                  <a:solidFill>
                    <a:schemeClr val="tx1"/>
                  </a:solidFill>
                  <a:latin typeface="Times New Roman" charset="0"/>
                </a:defRPr>
              </a:lvl4pPr>
              <a:lvl5pPr marL="457200">
                <a:defRPr sz="2400">
                  <a:solidFill>
                    <a:schemeClr val="tx1"/>
                  </a:solidFill>
                  <a:latin typeface="Times New Roman" charset="0"/>
                </a:defRPr>
              </a:lvl5pPr>
              <a:lvl6pPr marL="914400" eaLnBrk="0" fontAlgn="base" hangingPunct="0">
                <a:spcBef>
                  <a:spcPct val="0"/>
                </a:spcBef>
                <a:spcAft>
                  <a:spcPct val="0"/>
                </a:spcAft>
                <a:defRPr sz="2400">
                  <a:solidFill>
                    <a:schemeClr val="tx1"/>
                  </a:solidFill>
                  <a:latin typeface="Times New Roman" charset="0"/>
                </a:defRPr>
              </a:lvl6pPr>
              <a:lvl7pPr marL="1371600" eaLnBrk="0" fontAlgn="base" hangingPunct="0">
                <a:spcBef>
                  <a:spcPct val="0"/>
                </a:spcBef>
                <a:spcAft>
                  <a:spcPct val="0"/>
                </a:spcAft>
                <a:defRPr sz="2400">
                  <a:solidFill>
                    <a:schemeClr val="tx1"/>
                  </a:solidFill>
                  <a:latin typeface="Times New Roman" charset="0"/>
                </a:defRPr>
              </a:lvl7pPr>
              <a:lvl8pPr marL="1828800" eaLnBrk="0" fontAlgn="base" hangingPunct="0">
                <a:spcBef>
                  <a:spcPct val="0"/>
                </a:spcBef>
                <a:spcAft>
                  <a:spcPct val="0"/>
                </a:spcAft>
                <a:defRPr sz="2400">
                  <a:solidFill>
                    <a:schemeClr val="tx1"/>
                  </a:solidFill>
                  <a:latin typeface="Times New Roman" charset="0"/>
                </a:defRPr>
              </a:lvl8pPr>
              <a:lvl9pPr marL="2286000" eaLnBrk="0" fontAlgn="base" hangingPunct="0">
                <a:spcBef>
                  <a:spcPct val="0"/>
                </a:spcBef>
                <a:spcAft>
                  <a:spcPct val="0"/>
                </a:spcAft>
                <a:defRPr sz="2400">
                  <a:solidFill>
                    <a:schemeClr val="tx1"/>
                  </a:solidFill>
                  <a:latin typeface="Times New Roman" charset="0"/>
                </a:defRPr>
              </a:lvl9pPr>
            </a:lstStyle>
            <a:p>
              <a:pPr algn="ctr">
                <a:lnSpc>
                  <a:spcPct val="89000"/>
                </a:lnSpc>
              </a:pPr>
              <a:r>
                <a:rPr lang="en-GB" altLang="en-GB" sz="1400">
                  <a:latin typeface="Arial" charset="0"/>
                </a:rPr>
                <a:t>Cap Gemini</a:t>
              </a:r>
            </a:p>
            <a:p>
              <a:pPr algn="ctr">
                <a:lnSpc>
                  <a:spcPct val="89000"/>
                </a:lnSpc>
              </a:pPr>
              <a:r>
                <a:rPr lang="en-GB" altLang="en-GB" sz="1400">
                  <a:latin typeface="Arial" charset="0"/>
                </a:rPr>
                <a:t>Ernst &amp; Young</a:t>
              </a:r>
              <a:endParaRPr lang="en-GB" altLang="en-GB" sz="1800">
                <a:latin typeface="Arial" charset="0"/>
              </a:endParaRPr>
            </a:p>
          </p:txBody>
        </p:sp>
        <p:sp>
          <p:nvSpPr>
            <p:cNvPr id="52230" name="Text Box 6"/>
            <p:cNvSpPr txBox="1">
              <a:spLocks noChangeArrowheads="1"/>
            </p:cNvSpPr>
            <p:nvPr/>
          </p:nvSpPr>
          <p:spPr bwMode="auto">
            <a:xfrm>
              <a:off x="2747" y="2592"/>
              <a:ext cx="360" cy="1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2400">
                  <a:solidFill>
                    <a:schemeClr val="tx1"/>
                  </a:solidFill>
                  <a:latin typeface="Times New Roman" charset="0"/>
                </a:defRPr>
              </a:lvl1pPr>
              <a:lvl2pPr marL="114300">
                <a:defRPr sz="2400">
                  <a:solidFill>
                    <a:schemeClr val="tx1"/>
                  </a:solidFill>
                  <a:latin typeface="Times New Roman" charset="0"/>
                </a:defRPr>
              </a:lvl2pPr>
              <a:lvl3pPr marL="228600">
                <a:defRPr sz="2400">
                  <a:solidFill>
                    <a:schemeClr val="tx1"/>
                  </a:solidFill>
                  <a:latin typeface="Times New Roman" charset="0"/>
                </a:defRPr>
              </a:lvl3pPr>
              <a:lvl4pPr marL="342900">
                <a:defRPr sz="2400">
                  <a:solidFill>
                    <a:schemeClr val="tx1"/>
                  </a:solidFill>
                  <a:latin typeface="Times New Roman" charset="0"/>
                </a:defRPr>
              </a:lvl4pPr>
              <a:lvl5pPr marL="457200">
                <a:defRPr sz="2400">
                  <a:solidFill>
                    <a:schemeClr val="tx1"/>
                  </a:solidFill>
                  <a:latin typeface="Times New Roman" charset="0"/>
                </a:defRPr>
              </a:lvl5pPr>
              <a:lvl6pPr marL="914400" eaLnBrk="0" fontAlgn="base" hangingPunct="0">
                <a:spcBef>
                  <a:spcPct val="0"/>
                </a:spcBef>
                <a:spcAft>
                  <a:spcPct val="0"/>
                </a:spcAft>
                <a:defRPr sz="2400">
                  <a:solidFill>
                    <a:schemeClr val="tx1"/>
                  </a:solidFill>
                  <a:latin typeface="Times New Roman" charset="0"/>
                </a:defRPr>
              </a:lvl6pPr>
              <a:lvl7pPr marL="1371600" eaLnBrk="0" fontAlgn="base" hangingPunct="0">
                <a:spcBef>
                  <a:spcPct val="0"/>
                </a:spcBef>
                <a:spcAft>
                  <a:spcPct val="0"/>
                </a:spcAft>
                <a:defRPr sz="2400">
                  <a:solidFill>
                    <a:schemeClr val="tx1"/>
                  </a:solidFill>
                  <a:latin typeface="Times New Roman" charset="0"/>
                </a:defRPr>
              </a:lvl7pPr>
              <a:lvl8pPr marL="1828800" eaLnBrk="0" fontAlgn="base" hangingPunct="0">
                <a:spcBef>
                  <a:spcPct val="0"/>
                </a:spcBef>
                <a:spcAft>
                  <a:spcPct val="0"/>
                </a:spcAft>
                <a:defRPr sz="2400">
                  <a:solidFill>
                    <a:schemeClr val="tx1"/>
                  </a:solidFill>
                  <a:latin typeface="Times New Roman" charset="0"/>
                </a:defRPr>
              </a:lvl8pPr>
              <a:lvl9pPr marL="2286000" eaLnBrk="0" fontAlgn="base" hangingPunct="0">
                <a:spcBef>
                  <a:spcPct val="0"/>
                </a:spcBef>
                <a:spcAft>
                  <a:spcPct val="0"/>
                </a:spcAft>
                <a:defRPr sz="2400">
                  <a:solidFill>
                    <a:schemeClr val="tx1"/>
                  </a:solidFill>
                  <a:latin typeface="Times New Roman" charset="0"/>
                </a:defRPr>
              </a:lvl9pPr>
            </a:lstStyle>
            <a:p>
              <a:pPr>
                <a:lnSpc>
                  <a:spcPct val="89000"/>
                </a:lnSpc>
              </a:pPr>
              <a:r>
                <a:rPr lang="fr-FR" altLang="en-GB" sz="1800">
                  <a:solidFill>
                    <a:schemeClr val="hlink"/>
                  </a:solidFill>
                  <a:latin typeface="Arial" charset="0"/>
                </a:rPr>
                <a:t>8.204</a:t>
              </a:r>
            </a:p>
          </p:txBody>
        </p:sp>
        <p:graphicFrame>
          <p:nvGraphicFramePr>
            <p:cNvPr id="52231" name="Object 7"/>
            <p:cNvGraphicFramePr>
              <a:graphicFrameLocks/>
            </p:cNvGraphicFramePr>
            <p:nvPr/>
          </p:nvGraphicFramePr>
          <p:xfrm>
            <a:off x="2690" y="2784"/>
            <a:ext cx="443" cy="303"/>
          </p:xfrm>
          <a:graphic>
            <a:graphicData uri="http://schemas.openxmlformats.org/presentationml/2006/ole">
              <mc:AlternateContent xmlns:mc="http://schemas.openxmlformats.org/markup-compatibility/2006">
                <mc:Choice xmlns:v="urn:schemas-microsoft-com:vml" Requires="v">
                  <p:oleObj spid="_x0000_s52944" r:id="rId4" imgW="7343648" imgH="4905248" progId="MS_ClipArt_Gallery">
                    <p:embed/>
                  </p:oleObj>
                </mc:Choice>
                <mc:Fallback>
                  <p:oleObj r:id="rId4" imgW="7343648" imgH="4905248" progId="MS_ClipArt_Gallery">
                    <p:embed/>
                    <p:pic>
                      <p:nvPicPr>
                        <p:cNvPr id="0" name="Object 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0" y="2784"/>
                          <a:ext cx="443" cy="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52232" name="Group 8"/>
            <p:cNvGrpSpPr>
              <a:grpSpLocks/>
            </p:cNvGrpSpPr>
            <p:nvPr/>
          </p:nvGrpSpPr>
          <p:grpSpPr bwMode="auto">
            <a:xfrm>
              <a:off x="2690" y="3072"/>
              <a:ext cx="442" cy="281"/>
              <a:chOff x="548" y="1007"/>
              <a:chExt cx="398" cy="257"/>
            </a:xfrm>
          </p:grpSpPr>
          <p:sp>
            <p:nvSpPr>
              <p:cNvPr id="52233" name="Rectangle 9"/>
              <p:cNvSpPr>
                <a:spLocks noChangeArrowheads="1"/>
              </p:cNvSpPr>
              <p:nvPr/>
            </p:nvSpPr>
            <p:spPr bwMode="auto">
              <a:xfrm>
                <a:off x="548" y="1205"/>
                <a:ext cx="398" cy="1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234" name="Rectangle 10"/>
              <p:cNvSpPr>
                <a:spLocks noChangeArrowheads="1"/>
              </p:cNvSpPr>
              <p:nvPr/>
            </p:nvSpPr>
            <p:spPr bwMode="auto">
              <a:xfrm>
                <a:off x="548" y="1007"/>
                <a:ext cx="398" cy="1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235" name="Rectangle 11"/>
              <p:cNvSpPr>
                <a:spLocks noChangeArrowheads="1"/>
              </p:cNvSpPr>
              <p:nvPr/>
            </p:nvSpPr>
            <p:spPr bwMode="auto">
              <a:xfrm>
                <a:off x="548" y="1026"/>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236" name="Rectangle 12"/>
              <p:cNvSpPr>
                <a:spLocks noChangeArrowheads="1"/>
              </p:cNvSpPr>
              <p:nvPr/>
            </p:nvSpPr>
            <p:spPr bwMode="auto">
              <a:xfrm>
                <a:off x="548" y="1046"/>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237" name="Rectangle 13"/>
              <p:cNvSpPr>
                <a:spLocks noChangeArrowheads="1"/>
              </p:cNvSpPr>
              <p:nvPr/>
            </p:nvSpPr>
            <p:spPr bwMode="auto">
              <a:xfrm>
                <a:off x="548" y="1066"/>
                <a:ext cx="398" cy="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238" name="Rectangle 14"/>
              <p:cNvSpPr>
                <a:spLocks noChangeArrowheads="1"/>
              </p:cNvSpPr>
              <p:nvPr/>
            </p:nvSpPr>
            <p:spPr bwMode="auto">
              <a:xfrm>
                <a:off x="548" y="1085"/>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239" name="Rectangle 15"/>
              <p:cNvSpPr>
                <a:spLocks noChangeArrowheads="1"/>
              </p:cNvSpPr>
              <p:nvPr/>
            </p:nvSpPr>
            <p:spPr bwMode="auto">
              <a:xfrm>
                <a:off x="548" y="1105"/>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240" name="Rectangle 16"/>
              <p:cNvSpPr>
                <a:spLocks noChangeArrowheads="1"/>
              </p:cNvSpPr>
              <p:nvPr/>
            </p:nvSpPr>
            <p:spPr bwMode="auto">
              <a:xfrm>
                <a:off x="548" y="1125"/>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241" name="Rectangle 17"/>
              <p:cNvSpPr>
                <a:spLocks noChangeArrowheads="1"/>
              </p:cNvSpPr>
              <p:nvPr/>
            </p:nvSpPr>
            <p:spPr bwMode="auto">
              <a:xfrm>
                <a:off x="548" y="1145"/>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242" name="Rectangle 18"/>
              <p:cNvSpPr>
                <a:spLocks noChangeArrowheads="1"/>
              </p:cNvSpPr>
              <p:nvPr/>
            </p:nvSpPr>
            <p:spPr bwMode="auto">
              <a:xfrm>
                <a:off x="548" y="1165"/>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243" name="Rectangle 19"/>
              <p:cNvSpPr>
                <a:spLocks noChangeArrowheads="1"/>
              </p:cNvSpPr>
              <p:nvPr/>
            </p:nvSpPr>
            <p:spPr bwMode="auto">
              <a:xfrm>
                <a:off x="548" y="1185"/>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244" name="Rectangle 20"/>
              <p:cNvSpPr>
                <a:spLocks noChangeArrowheads="1"/>
              </p:cNvSpPr>
              <p:nvPr/>
            </p:nvSpPr>
            <p:spPr bwMode="auto">
              <a:xfrm>
                <a:off x="548" y="1224"/>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245" name="Rectangle 21"/>
              <p:cNvSpPr>
                <a:spLocks noChangeArrowheads="1"/>
              </p:cNvSpPr>
              <p:nvPr/>
            </p:nvSpPr>
            <p:spPr bwMode="auto">
              <a:xfrm>
                <a:off x="548" y="1244"/>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246" name="Rectangle 22"/>
              <p:cNvSpPr>
                <a:spLocks noChangeArrowheads="1"/>
              </p:cNvSpPr>
              <p:nvPr/>
            </p:nvSpPr>
            <p:spPr bwMode="auto">
              <a:xfrm>
                <a:off x="548" y="1007"/>
                <a:ext cx="164" cy="13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grpSp>
            <p:nvGrpSpPr>
              <p:cNvPr id="52247" name="Group 23"/>
              <p:cNvGrpSpPr>
                <a:grpSpLocks/>
              </p:cNvGrpSpPr>
              <p:nvPr/>
            </p:nvGrpSpPr>
            <p:grpSpPr bwMode="auto">
              <a:xfrm>
                <a:off x="561" y="1014"/>
                <a:ext cx="140" cy="120"/>
                <a:chOff x="561" y="1014"/>
                <a:chExt cx="140" cy="120"/>
              </a:xfrm>
            </p:grpSpPr>
            <p:grpSp>
              <p:nvGrpSpPr>
                <p:cNvPr id="52248" name="Group 24"/>
                <p:cNvGrpSpPr>
                  <a:grpSpLocks/>
                </p:cNvGrpSpPr>
                <p:nvPr/>
              </p:nvGrpSpPr>
              <p:grpSpPr bwMode="auto">
                <a:xfrm>
                  <a:off x="561" y="1014"/>
                  <a:ext cx="140" cy="14"/>
                  <a:chOff x="561" y="1014"/>
                  <a:chExt cx="140" cy="14"/>
                </a:xfrm>
              </p:grpSpPr>
              <p:sp>
                <p:nvSpPr>
                  <p:cNvPr id="52249" name="Freeform 25"/>
                  <p:cNvSpPr>
                    <a:spLocks/>
                  </p:cNvSpPr>
                  <p:nvPr/>
                </p:nvSpPr>
                <p:spPr bwMode="auto">
                  <a:xfrm>
                    <a:off x="561" y="1014"/>
                    <a:ext cx="14" cy="14"/>
                  </a:xfrm>
                  <a:custGeom>
                    <a:avLst/>
                    <a:gdLst>
                      <a:gd name="T0" fmla="*/ 0 w 67"/>
                      <a:gd name="T1" fmla="*/ 25 h 67"/>
                      <a:gd name="T2" fmla="*/ 24 w 67"/>
                      <a:gd name="T3" fmla="*/ 25 h 67"/>
                      <a:gd name="T4" fmla="*/ 33 w 67"/>
                      <a:gd name="T5" fmla="*/ 0 h 67"/>
                      <a:gd name="T6" fmla="*/ 45 w 67"/>
                      <a:gd name="T7" fmla="*/ 25 h 67"/>
                      <a:gd name="T8" fmla="*/ 67 w 67"/>
                      <a:gd name="T9" fmla="*/ 25 h 67"/>
                      <a:gd name="T10" fmla="*/ 48 w 67"/>
                      <a:gd name="T11" fmla="*/ 41 h 67"/>
                      <a:gd name="T12" fmla="*/ 57 w 67"/>
                      <a:gd name="T13" fmla="*/ 67 h 67"/>
                      <a:gd name="T14" fmla="*/ 33 w 67"/>
                      <a:gd name="T15" fmla="*/ 48 h 67"/>
                      <a:gd name="T16" fmla="*/ 11 w 67"/>
                      <a:gd name="T17" fmla="*/ 67 h 67"/>
                      <a:gd name="T18" fmla="*/ 19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4" y="25"/>
                        </a:lnTo>
                        <a:lnTo>
                          <a:pt x="33" y="0"/>
                        </a:lnTo>
                        <a:lnTo>
                          <a:pt x="45" y="25"/>
                        </a:lnTo>
                        <a:lnTo>
                          <a:pt x="67" y="25"/>
                        </a:lnTo>
                        <a:lnTo>
                          <a:pt x="48" y="41"/>
                        </a:lnTo>
                        <a:lnTo>
                          <a:pt x="57" y="67"/>
                        </a:lnTo>
                        <a:lnTo>
                          <a:pt x="33" y="48"/>
                        </a:lnTo>
                        <a:lnTo>
                          <a:pt x="11"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50" name="Freeform 26"/>
                  <p:cNvSpPr>
                    <a:spLocks/>
                  </p:cNvSpPr>
                  <p:nvPr/>
                </p:nvSpPr>
                <p:spPr bwMode="auto">
                  <a:xfrm>
                    <a:off x="586" y="1014"/>
                    <a:ext cx="14" cy="14"/>
                  </a:xfrm>
                  <a:custGeom>
                    <a:avLst/>
                    <a:gdLst>
                      <a:gd name="T0" fmla="*/ 0 w 67"/>
                      <a:gd name="T1" fmla="*/ 25 h 67"/>
                      <a:gd name="T2" fmla="*/ 24 w 67"/>
                      <a:gd name="T3" fmla="*/ 25 h 67"/>
                      <a:gd name="T4" fmla="*/ 35 w 67"/>
                      <a:gd name="T5" fmla="*/ 0 h 67"/>
                      <a:gd name="T6" fmla="*/ 45 w 67"/>
                      <a:gd name="T7" fmla="*/ 25 h 67"/>
                      <a:gd name="T8" fmla="*/ 67 w 67"/>
                      <a:gd name="T9" fmla="*/ 25 h 67"/>
                      <a:gd name="T10" fmla="*/ 50 w 67"/>
                      <a:gd name="T11" fmla="*/ 41 h 67"/>
                      <a:gd name="T12" fmla="*/ 57 w 67"/>
                      <a:gd name="T13" fmla="*/ 67 h 67"/>
                      <a:gd name="T14" fmla="*/ 35 w 67"/>
                      <a:gd name="T15" fmla="*/ 48 h 67"/>
                      <a:gd name="T16" fmla="*/ 11 w 67"/>
                      <a:gd name="T17" fmla="*/ 67 h 67"/>
                      <a:gd name="T18" fmla="*/ 20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4" y="25"/>
                        </a:lnTo>
                        <a:lnTo>
                          <a:pt x="35" y="0"/>
                        </a:lnTo>
                        <a:lnTo>
                          <a:pt x="45" y="25"/>
                        </a:lnTo>
                        <a:lnTo>
                          <a:pt x="67" y="25"/>
                        </a:lnTo>
                        <a:lnTo>
                          <a:pt x="50" y="41"/>
                        </a:lnTo>
                        <a:lnTo>
                          <a:pt x="57" y="67"/>
                        </a:lnTo>
                        <a:lnTo>
                          <a:pt x="35" y="48"/>
                        </a:lnTo>
                        <a:lnTo>
                          <a:pt x="11" y="67"/>
                        </a:lnTo>
                        <a:lnTo>
                          <a:pt x="20"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51" name="Freeform 27"/>
                  <p:cNvSpPr>
                    <a:spLocks/>
                  </p:cNvSpPr>
                  <p:nvPr/>
                </p:nvSpPr>
                <p:spPr bwMode="auto">
                  <a:xfrm>
                    <a:off x="612" y="1014"/>
                    <a:ext cx="13" cy="14"/>
                  </a:xfrm>
                  <a:custGeom>
                    <a:avLst/>
                    <a:gdLst>
                      <a:gd name="T0" fmla="*/ 0 w 65"/>
                      <a:gd name="T1" fmla="*/ 25 h 67"/>
                      <a:gd name="T2" fmla="*/ 23 w 65"/>
                      <a:gd name="T3" fmla="*/ 25 h 67"/>
                      <a:gd name="T4" fmla="*/ 32 w 65"/>
                      <a:gd name="T5" fmla="*/ 0 h 67"/>
                      <a:gd name="T6" fmla="*/ 43 w 65"/>
                      <a:gd name="T7" fmla="*/ 25 h 67"/>
                      <a:gd name="T8" fmla="*/ 65 w 65"/>
                      <a:gd name="T9" fmla="*/ 25 h 67"/>
                      <a:gd name="T10" fmla="*/ 47 w 65"/>
                      <a:gd name="T11" fmla="*/ 41 h 67"/>
                      <a:gd name="T12" fmla="*/ 57 w 65"/>
                      <a:gd name="T13" fmla="*/ 67 h 67"/>
                      <a:gd name="T14" fmla="*/ 32 w 65"/>
                      <a:gd name="T15" fmla="*/ 48 h 67"/>
                      <a:gd name="T16" fmla="*/ 10 w 65"/>
                      <a:gd name="T17" fmla="*/ 67 h 67"/>
                      <a:gd name="T18" fmla="*/ 18 w 65"/>
                      <a:gd name="T19" fmla="*/ 41 h 67"/>
                      <a:gd name="T20" fmla="*/ 0 w 65"/>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7">
                        <a:moveTo>
                          <a:pt x="0" y="25"/>
                        </a:moveTo>
                        <a:lnTo>
                          <a:pt x="23" y="25"/>
                        </a:lnTo>
                        <a:lnTo>
                          <a:pt x="32" y="0"/>
                        </a:lnTo>
                        <a:lnTo>
                          <a:pt x="43" y="25"/>
                        </a:lnTo>
                        <a:lnTo>
                          <a:pt x="65" y="25"/>
                        </a:lnTo>
                        <a:lnTo>
                          <a:pt x="47" y="41"/>
                        </a:lnTo>
                        <a:lnTo>
                          <a:pt x="57" y="67"/>
                        </a:lnTo>
                        <a:lnTo>
                          <a:pt x="32" y="48"/>
                        </a:lnTo>
                        <a:lnTo>
                          <a:pt x="10" y="67"/>
                        </a:lnTo>
                        <a:lnTo>
                          <a:pt x="18"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52" name="Freeform 28"/>
                  <p:cNvSpPr>
                    <a:spLocks/>
                  </p:cNvSpPr>
                  <p:nvPr/>
                </p:nvSpPr>
                <p:spPr bwMode="auto">
                  <a:xfrm>
                    <a:off x="637" y="1014"/>
                    <a:ext cx="14" cy="14"/>
                  </a:xfrm>
                  <a:custGeom>
                    <a:avLst/>
                    <a:gdLst>
                      <a:gd name="T0" fmla="*/ 0 w 69"/>
                      <a:gd name="T1" fmla="*/ 25 h 67"/>
                      <a:gd name="T2" fmla="*/ 25 w 69"/>
                      <a:gd name="T3" fmla="*/ 25 h 67"/>
                      <a:gd name="T4" fmla="*/ 36 w 69"/>
                      <a:gd name="T5" fmla="*/ 0 h 67"/>
                      <a:gd name="T6" fmla="*/ 45 w 69"/>
                      <a:gd name="T7" fmla="*/ 25 h 67"/>
                      <a:gd name="T8" fmla="*/ 69 w 69"/>
                      <a:gd name="T9" fmla="*/ 25 h 67"/>
                      <a:gd name="T10" fmla="*/ 50 w 69"/>
                      <a:gd name="T11" fmla="*/ 41 h 67"/>
                      <a:gd name="T12" fmla="*/ 58 w 69"/>
                      <a:gd name="T13" fmla="*/ 67 h 67"/>
                      <a:gd name="T14" fmla="*/ 36 w 69"/>
                      <a:gd name="T15" fmla="*/ 48 h 67"/>
                      <a:gd name="T16" fmla="*/ 12 w 69"/>
                      <a:gd name="T17" fmla="*/ 67 h 67"/>
                      <a:gd name="T18" fmla="*/ 21 w 69"/>
                      <a:gd name="T19" fmla="*/ 41 h 67"/>
                      <a:gd name="T20" fmla="*/ 0 w 69"/>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5"/>
                        </a:moveTo>
                        <a:lnTo>
                          <a:pt x="25" y="25"/>
                        </a:lnTo>
                        <a:lnTo>
                          <a:pt x="36" y="0"/>
                        </a:lnTo>
                        <a:lnTo>
                          <a:pt x="45" y="25"/>
                        </a:lnTo>
                        <a:lnTo>
                          <a:pt x="69" y="25"/>
                        </a:lnTo>
                        <a:lnTo>
                          <a:pt x="50" y="41"/>
                        </a:lnTo>
                        <a:lnTo>
                          <a:pt x="58" y="67"/>
                        </a:lnTo>
                        <a:lnTo>
                          <a:pt x="36" y="48"/>
                        </a:lnTo>
                        <a:lnTo>
                          <a:pt x="12" y="67"/>
                        </a:lnTo>
                        <a:lnTo>
                          <a:pt x="21"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53" name="Freeform 29"/>
                  <p:cNvSpPr>
                    <a:spLocks/>
                  </p:cNvSpPr>
                  <p:nvPr/>
                </p:nvSpPr>
                <p:spPr bwMode="auto">
                  <a:xfrm>
                    <a:off x="662" y="1014"/>
                    <a:ext cx="14" cy="14"/>
                  </a:xfrm>
                  <a:custGeom>
                    <a:avLst/>
                    <a:gdLst>
                      <a:gd name="T0" fmla="*/ 0 w 68"/>
                      <a:gd name="T1" fmla="*/ 25 h 67"/>
                      <a:gd name="T2" fmla="*/ 24 w 68"/>
                      <a:gd name="T3" fmla="*/ 25 h 67"/>
                      <a:gd name="T4" fmla="*/ 33 w 68"/>
                      <a:gd name="T5" fmla="*/ 0 h 67"/>
                      <a:gd name="T6" fmla="*/ 44 w 68"/>
                      <a:gd name="T7" fmla="*/ 25 h 67"/>
                      <a:gd name="T8" fmla="*/ 68 w 68"/>
                      <a:gd name="T9" fmla="*/ 25 h 67"/>
                      <a:gd name="T10" fmla="*/ 48 w 68"/>
                      <a:gd name="T11" fmla="*/ 41 h 67"/>
                      <a:gd name="T12" fmla="*/ 57 w 68"/>
                      <a:gd name="T13" fmla="*/ 67 h 67"/>
                      <a:gd name="T14" fmla="*/ 33 w 68"/>
                      <a:gd name="T15" fmla="*/ 48 h 67"/>
                      <a:gd name="T16" fmla="*/ 10 w 68"/>
                      <a:gd name="T17" fmla="*/ 67 h 67"/>
                      <a:gd name="T18" fmla="*/ 19 w 68"/>
                      <a:gd name="T19" fmla="*/ 41 h 67"/>
                      <a:gd name="T20" fmla="*/ 0 w 68"/>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5"/>
                        </a:moveTo>
                        <a:lnTo>
                          <a:pt x="24" y="25"/>
                        </a:lnTo>
                        <a:lnTo>
                          <a:pt x="33" y="0"/>
                        </a:lnTo>
                        <a:lnTo>
                          <a:pt x="44" y="25"/>
                        </a:lnTo>
                        <a:lnTo>
                          <a:pt x="68" y="25"/>
                        </a:lnTo>
                        <a:lnTo>
                          <a:pt x="48" y="41"/>
                        </a:lnTo>
                        <a:lnTo>
                          <a:pt x="57" y="67"/>
                        </a:lnTo>
                        <a:lnTo>
                          <a:pt x="33" y="48"/>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54" name="Freeform 30"/>
                  <p:cNvSpPr>
                    <a:spLocks/>
                  </p:cNvSpPr>
                  <p:nvPr/>
                </p:nvSpPr>
                <p:spPr bwMode="auto">
                  <a:xfrm>
                    <a:off x="688" y="1014"/>
                    <a:ext cx="13" cy="14"/>
                  </a:xfrm>
                  <a:custGeom>
                    <a:avLst/>
                    <a:gdLst>
                      <a:gd name="T0" fmla="*/ 0 w 68"/>
                      <a:gd name="T1" fmla="*/ 25 h 67"/>
                      <a:gd name="T2" fmla="*/ 25 w 68"/>
                      <a:gd name="T3" fmla="*/ 25 h 67"/>
                      <a:gd name="T4" fmla="*/ 34 w 68"/>
                      <a:gd name="T5" fmla="*/ 0 h 67"/>
                      <a:gd name="T6" fmla="*/ 45 w 68"/>
                      <a:gd name="T7" fmla="*/ 25 h 67"/>
                      <a:gd name="T8" fmla="*/ 68 w 68"/>
                      <a:gd name="T9" fmla="*/ 25 h 67"/>
                      <a:gd name="T10" fmla="*/ 50 w 68"/>
                      <a:gd name="T11" fmla="*/ 41 h 67"/>
                      <a:gd name="T12" fmla="*/ 57 w 68"/>
                      <a:gd name="T13" fmla="*/ 67 h 67"/>
                      <a:gd name="T14" fmla="*/ 34 w 68"/>
                      <a:gd name="T15" fmla="*/ 48 h 67"/>
                      <a:gd name="T16" fmla="*/ 11 w 68"/>
                      <a:gd name="T17" fmla="*/ 67 h 67"/>
                      <a:gd name="T18" fmla="*/ 19 w 68"/>
                      <a:gd name="T19" fmla="*/ 41 h 67"/>
                      <a:gd name="T20" fmla="*/ 0 w 68"/>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5"/>
                        </a:moveTo>
                        <a:lnTo>
                          <a:pt x="25" y="25"/>
                        </a:lnTo>
                        <a:lnTo>
                          <a:pt x="34" y="0"/>
                        </a:lnTo>
                        <a:lnTo>
                          <a:pt x="45" y="25"/>
                        </a:lnTo>
                        <a:lnTo>
                          <a:pt x="68" y="25"/>
                        </a:lnTo>
                        <a:lnTo>
                          <a:pt x="50" y="41"/>
                        </a:lnTo>
                        <a:lnTo>
                          <a:pt x="57" y="67"/>
                        </a:lnTo>
                        <a:lnTo>
                          <a:pt x="34" y="48"/>
                        </a:lnTo>
                        <a:lnTo>
                          <a:pt x="11"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255" name="Group 31"/>
                <p:cNvGrpSpPr>
                  <a:grpSpLocks/>
                </p:cNvGrpSpPr>
                <p:nvPr/>
              </p:nvGrpSpPr>
              <p:grpSpPr bwMode="auto">
                <a:xfrm>
                  <a:off x="574" y="1028"/>
                  <a:ext cx="115" cy="13"/>
                  <a:chOff x="574" y="1028"/>
                  <a:chExt cx="115" cy="13"/>
                </a:xfrm>
              </p:grpSpPr>
              <p:sp>
                <p:nvSpPr>
                  <p:cNvPr id="52256" name="Freeform 32"/>
                  <p:cNvSpPr>
                    <a:spLocks/>
                  </p:cNvSpPr>
                  <p:nvPr/>
                </p:nvSpPr>
                <p:spPr bwMode="auto">
                  <a:xfrm>
                    <a:off x="574" y="1028"/>
                    <a:ext cx="13" cy="13"/>
                  </a:xfrm>
                  <a:custGeom>
                    <a:avLst/>
                    <a:gdLst>
                      <a:gd name="T0" fmla="*/ 0 w 66"/>
                      <a:gd name="T1" fmla="*/ 25 h 68"/>
                      <a:gd name="T2" fmla="*/ 23 w 66"/>
                      <a:gd name="T3" fmla="*/ 25 h 68"/>
                      <a:gd name="T4" fmla="*/ 33 w 66"/>
                      <a:gd name="T5" fmla="*/ 0 h 68"/>
                      <a:gd name="T6" fmla="*/ 43 w 66"/>
                      <a:gd name="T7" fmla="*/ 25 h 68"/>
                      <a:gd name="T8" fmla="*/ 66 w 66"/>
                      <a:gd name="T9" fmla="*/ 25 h 68"/>
                      <a:gd name="T10" fmla="*/ 47 w 66"/>
                      <a:gd name="T11" fmla="*/ 41 h 68"/>
                      <a:gd name="T12" fmla="*/ 57 w 66"/>
                      <a:gd name="T13" fmla="*/ 68 h 68"/>
                      <a:gd name="T14" fmla="*/ 33 w 66"/>
                      <a:gd name="T15" fmla="*/ 50 h 68"/>
                      <a:gd name="T16" fmla="*/ 10 w 66"/>
                      <a:gd name="T17" fmla="*/ 68 h 68"/>
                      <a:gd name="T18" fmla="*/ 19 w 66"/>
                      <a:gd name="T19" fmla="*/ 41 h 68"/>
                      <a:gd name="T20" fmla="*/ 0 w 66"/>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8">
                        <a:moveTo>
                          <a:pt x="0" y="25"/>
                        </a:moveTo>
                        <a:lnTo>
                          <a:pt x="23" y="25"/>
                        </a:lnTo>
                        <a:lnTo>
                          <a:pt x="33" y="0"/>
                        </a:lnTo>
                        <a:lnTo>
                          <a:pt x="43" y="25"/>
                        </a:lnTo>
                        <a:lnTo>
                          <a:pt x="66" y="25"/>
                        </a:lnTo>
                        <a:lnTo>
                          <a:pt x="47" y="41"/>
                        </a:lnTo>
                        <a:lnTo>
                          <a:pt x="57" y="68"/>
                        </a:lnTo>
                        <a:lnTo>
                          <a:pt x="33" y="50"/>
                        </a:lnTo>
                        <a:lnTo>
                          <a:pt x="10"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57" name="Freeform 33"/>
                  <p:cNvSpPr>
                    <a:spLocks/>
                  </p:cNvSpPr>
                  <p:nvPr/>
                </p:nvSpPr>
                <p:spPr bwMode="auto">
                  <a:xfrm>
                    <a:off x="624" y="1028"/>
                    <a:ext cx="14" cy="13"/>
                  </a:xfrm>
                  <a:custGeom>
                    <a:avLst/>
                    <a:gdLst>
                      <a:gd name="T0" fmla="*/ 0 w 67"/>
                      <a:gd name="T1" fmla="*/ 25 h 68"/>
                      <a:gd name="T2" fmla="*/ 24 w 67"/>
                      <a:gd name="T3" fmla="*/ 25 h 68"/>
                      <a:gd name="T4" fmla="*/ 33 w 67"/>
                      <a:gd name="T5" fmla="*/ 0 h 68"/>
                      <a:gd name="T6" fmla="*/ 44 w 67"/>
                      <a:gd name="T7" fmla="*/ 25 h 68"/>
                      <a:gd name="T8" fmla="*/ 67 w 67"/>
                      <a:gd name="T9" fmla="*/ 25 h 68"/>
                      <a:gd name="T10" fmla="*/ 50 w 67"/>
                      <a:gd name="T11" fmla="*/ 41 h 68"/>
                      <a:gd name="T12" fmla="*/ 57 w 67"/>
                      <a:gd name="T13" fmla="*/ 68 h 68"/>
                      <a:gd name="T14" fmla="*/ 33 w 67"/>
                      <a:gd name="T15" fmla="*/ 50 h 68"/>
                      <a:gd name="T16" fmla="*/ 10 w 67"/>
                      <a:gd name="T17" fmla="*/ 68 h 68"/>
                      <a:gd name="T18" fmla="*/ 19 w 67"/>
                      <a:gd name="T19" fmla="*/ 41 h 68"/>
                      <a:gd name="T20" fmla="*/ 0 w 67"/>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5"/>
                        </a:moveTo>
                        <a:lnTo>
                          <a:pt x="24" y="25"/>
                        </a:lnTo>
                        <a:lnTo>
                          <a:pt x="33" y="0"/>
                        </a:lnTo>
                        <a:lnTo>
                          <a:pt x="44" y="25"/>
                        </a:lnTo>
                        <a:lnTo>
                          <a:pt x="67" y="25"/>
                        </a:lnTo>
                        <a:lnTo>
                          <a:pt x="50" y="41"/>
                        </a:lnTo>
                        <a:lnTo>
                          <a:pt x="57" y="68"/>
                        </a:lnTo>
                        <a:lnTo>
                          <a:pt x="33" y="50"/>
                        </a:lnTo>
                        <a:lnTo>
                          <a:pt x="10"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58" name="Freeform 34"/>
                  <p:cNvSpPr>
                    <a:spLocks/>
                  </p:cNvSpPr>
                  <p:nvPr/>
                </p:nvSpPr>
                <p:spPr bwMode="auto">
                  <a:xfrm>
                    <a:off x="599" y="1028"/>
                    <a:ext cx="14" cy="13"/>
                  </a:xfrm>
                  <a:custGeom>
                    <a:avLst/>
                    <a:gdLst>
                      <a:gd name="T0" fmla="*/ 0 w 67"/>
                      <a:gd name="T1" fmla="*/ 25 h 68"/>
                      <a:gd name="T2" fmla="*/ 23 w 67"/>
                      <a:gd name="T3" fmla="*/ 25 h 68"/>
                      <a:gd name="T4" fmla="*/ 34 w 67"/>
                      <a:gd name="T5" fmla="*/ 0 h 68"/>
                      <a:gd name="T6" fmla="*/ 44 w 67"/>
                      <a:gd name="T7" fmla="*/ 25 h 68"/>
                      <a:gd name="T8" fmla="*/ 67 w 67"/>
                      <a:gd name="T9" fmla="*/ 25 h 68"/>
                      <a:gd name="T10" fmla="*/ 48 w 67"/>
                      <a:gd name="T11" fmla="*/ 41 h 68"/>
                      <a:gd name="T12" fmla="*/ 57 w 67"/>
                      <a:gd name="T13" fmla="*/ 68 h 68"/>
                      <a:gd name="T14" fmla="*/ 34 w 67"/>
                      <a:gd name="T15" fmla="*/ 50 h 68"/>
                      <a:gd name="T16" fmla="*/ 10 w 67"/>
                      <a:gd name="T17" fmla="*/ 68 h 68"/>
                      <a:gd name="T18" fmla="*/ 19 w 67"/>
                      <a:gd name="T19" fmla="*/ 41 h 68"/>
                      <a:gd name="T20" fmla="*/ 0 w 67"/>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5"/>
                        </a:moveTo>
                        <a:lnTo>
                          <a:pt x="23" y="25"/>
                        </a:lnTo>
                        <a:lnTo>
                          <a:pt x="34" y="0"/>
                        </a:lnTo>
                        <a:lnTo>
                          <a:pt x="44" y="25"/>
                        </a:lnTo>
                        <a:lnTo>
                          <a:pt x="67" y="25"/>
                        </a:lnTo>
                        <a:lnTo>
                          <a:pt x="48" y="41"/>
                        </a:lnTo>
                        <a:lnTo>
                          <a:pt x="57" y="68"/>
                        </a:lnTo>
                        <a:lnTo>
                          <a:pt x="34" y="50"/>
                        </a:lnTo>
                        <a:lnTo>
                          <a:pt x="10"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59" name="Freeform 35"/>
                  <p:cNvSpPr>
                    <a:spLocks/>
                  </p:cNvSpPr>
                  <p:nvPr/>
                </p:nvSpPr>
                <p:spPr bwMode="auto">
                  <a:xfrm>
                    <a:off x="650" y="1028"/>
                    <a:ext cx="13" cy="13"/>
                  </a:xfrm>
                  <a:custGeom>
                    <a:avLst/>
                    <a:gdLst>
                      <a:gd name="T0" fmla="*/ 0 w 67"/>
                      <a:gd name="T1" fmla="*/ 25 h 68"/>
                      <a:gd name="T2" fmla="*/ 23 w 67"/>
                      <a:gd name="T3" fmla="*/ 25 h 68"/>
                      <a:gd name="T4" fmla="*/ 33 w 67"/>
                      <a:gd name="T5" fmla="*/ 0 h 68"/>
                      <a:gd name="T6" fmla="*/ 44 w 67"/>
                      <a:gd name="T7" fmla="*/ 25 h 68"/>
                      <a:gd name="T8" fmla="*/ 67 w 67"/>
                      <a:gd name="T9" fmla="*/ 25 h 68"/>
                      <a:gd name="T10" fmla="*/ 48 w 67"/>
                      <a:gd name="T11" fmla="*/ 41 h 68"/>
                      <a:gd name="T12" fmla="*/ 58 w 67"/>
                      <a:gd name="T13" fmla="*/ 68 h 68"/>
                      <a:gd name="T14" fmla="*/ 33 w 67"/>
                      <a:gd name="T15" fmla="*/ 50 h 68"/>
                      <a:gd name="T16" fmla="*/ 10 w 67"/>
                      <a:gd name="T17" fmla="*/ 68 h 68"/>
                      <a:gd name="T18" fmla="*/ 18 w 67"/>
                      <a:gd name="T19" fmla="*/ 41 h 68"/>
                      <a:gd name="T20" fmla="*/ 0 w 67"/>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5"/>
                        </a:moveTo>
                        <a:lnTo>
                          <a:pt x="23" y="25"/>
                        </a:lnTo>
                        <a:lnTo>
                          <a:pt x="33" y="0"/>
                        </a:lnTo>
                        <a:lnTo>
                          <a:pt x="44" y="25"/>
                        </a:lnTo>
                        <a:lnTo>
                          <a:pt x="67" y="25"/>
                        </a:lnTo>
                        <a:lnTo>
                          <a:pt x="48" y="41"/>
                        </a:lnTo>
                        <a:lnTo>
                          <a:pt x="58" y="68"/>
                        </a:lnTo>
                        <a:lnTo>
                          <a:pt x="33" y="50"/>
                        </a:lnTo>
                        <a:lnTo>
                          <a:pt x="10" y="68"/>
                        </a:lnTo>
                        <a:lnTo>
                          <a:pt x="18"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60" name="Freeform 36"/>
                  <p:cNvSpPr>
                    <a:spLocks/>
                  </p:cNvSpPr>
                  <p:nvPr/>
                </p:nvSpPr>
                <p:spPr bwMode="auto">
                  <a:xfrm>
                    <a:off x="675" y="1028"/>
                    <a:ext cx="14" cy="13"/>
                  </a:xfrm>
                  <a:custGeom>
                    <a:avLst/>
                    <a:gdLst>
                      <a:gd name="T0" fmla="*/ 0 w 69"/>
                      <a:gd name="T1" fmla="*/ 25 h 68"/>
                      <a:gd name="T2" fmla="*/ 25 w 69"/>
                      <a:gd name="T3" fmla="*/ 25 h 68"/>
                      <a:gd name="T4" fmla="*/ 36 w 69"/>
                      <a:gd name="T5" fmla="*/ 0 h 68"/>
                      <a:gd name="T6" fmla="*/ 45 w 69"/>
                      <a:gd name="T7" fmla="*/ 25 h 68"/>
                      <a:gd name="T8" fmla="*/ 69 w 69"/>
                      <a:gd name="T9" fmla="*/ 25 h 68"/>
                      <a:gd name="T10" fmla="*/ 50 w 69"/>
                      <a:gd name="T11" fmla="*/ 41 h 68"/>
                      <a:gd name="T12" fmla="*/ 59 w 69"/>
                      <a:gd name="T13" fmla="*/ 68 h 68"/>
                      <a:gd name="T14" fmla="*/ 36 w 69"/>
                      <a:gd name="T15" fmla="*/ 50 h 68"/>
                      <a:gd name="T16" fmla="*/ 12 w 69"/>
                      <a:gd name="T17" fmla="*/ 68 h 68"/>
                      <a:gd name="T18" fmla="*/ 19 w 69"/>
                      <a:gd name="T19" fmla="*/ 41 h 68"/>
                      <a:gd name="T20" fmla="*/ 0 w 69"/>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8">
                        <a:moveTo>
                          <a:pt x="0" y="25"/>
                        </a:moveTo>
                        <a:lnTo>
                          <a:pt x="25" y="25"/>
                        </a:lnTo>
                        <a:lnTo>
                          <a:pt x="36" y="0"/>
                        </a:lnTo>
                        <a:lnTo>
                          <a:pt x="45" y="25"/>
                        </a:lnTo>
                        <a:lnTo>
                          <a:pt x="69" y="25"/>
                        </a:lnTo>
                        <a:lnTo>
                          <a:pt x="50" y="41"/>
                        </a:lnTo>
                        <a:lnTo>
                          <a:pt x="59" y="68"/>
                        </a:lnTo>
                        <a:lnTo>
                          <a:pt x="36" y="50"/>
                        </a:lnTo>
                        <a:lnTo>
                          <a:pt x="12"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261" name="Group 37"/>
                <p:cNvGrpSpPr>
                  <a:grpSpLocks/>
                </p:cNvGrpSpPr>
                <p:nvPr/>
              </p:nvGrpSpPr>
              <p:grpSpPr bwMode="auto">
                <a:xfrm>
                  <a:off x="561" y="1041"/>
                  <a:ext cx="140" cy="13"/>
                  <a:chOff x="561" y="1041"/>
                  <a:chExt cx="140" cy="13"/>
                </a:xfrm>
              </p:grpSpPr>
              <p:sp>
                <p:nvSpPr>
                  <p:cNvPr id="52262" name="Freeform 38"/>
                  <p:cNvSpPr>
                    <a:spLocks/>
                  </p:cNvSpPr>
                  <p:nvPr/>
                </p:nvSpPr>
                <p:spPr bwMode="auto">
                  <a:xfrm>
                    <a:off x="561" y="1041"/>
                    <a:ext cx="14" cy="13"/>
                  </a:xfrm>
                  <a:custGeom>
                    <a:avLst/>
                    <a:gdLst>
                      <a:gd name="T0" fmla="*/ 0 w 67"/>
                      <a:gd name="T1" fmla="*/ 23 h 67"/>
                      <a:gd name="T2" fmla="*/ 24 w 67"/>
                      <a:gd name="T3" fmla="*/ 23 h 67"/>
                      <a:gd name="T4" fmla="*/ 33 w 67"/>
                      <a:gd name="T5" fmla="*/ 0 h 67"/>
                      <a:gd name="T6" fmla="*/ 45 w 67"/>
                      <a:gd name="T7" fmla="*/ 23 h 67"/>
                      <a:gd name="T8" fmla="*/ 67 w 67"/>
                      <a:gd name="T9" fmla="*/ 23 h 67"/>
                      <a:gd name="T10" fmla="*/ 48 w 67"/>
                      <a:gd name="T11" fmla="*/ 39 h 67"/>
                      <a:gd name="T12" fmla="*/ 57 w 67"/>
                      <a:gd name="T13" fmla="*/ 67 h 67"/>
                      <a:gd name="T14" fmla="*/ 33 w 67"/>
                      <a:gd name="T15" fmla="*/ 49 h 67"/>
                      <a:gd name="T16" fmla="*/ 11 w 67"/>
                      <a:gd name="T17" fmla="*/ 67 h 67"/>
                      <a:gd name="T18" fmla="*/ 19 w 67"/>
                      <a:gd name="T19" fmla="*/ 39 h 67"/>
                      <a:gd name="T20" fmla="*/ 0 w 67"/>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3"/>
                        </a:moveTo>
                        <a:lnTo>
                          <a:pt x="24" y="23"/>
                        </a:lnTo>
                        <a:lnTo>
                          <a:pt x="33" y="0"/>
                        </a:lnTo>
                        <a:lnTo>
                          <a:pt x="45" y="23"/>
                        </a:lnTo>
                        <a:lnTo>
                          <a:pt x="67" y="23"/>
                        </a:lnTo>
                        <a:lnTo>
                          <a:pt x="48" y="39"/>
                        </a:lnTo>
                        <a:lnTo>
                          <a:pt x="57" y="67"/>
                        </a:lnTo>
                        <a:lnTo>
                          <a:pt x="33" y="49"/>
                        </a:lnTo>
                        <a:lnTo>
                          <a:pt x="11" y="67"/>
                        </a:lnTo>
                        <a:lnTo>
                          <a:pt x="19"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63" name="Freeform 39"/>
                  <p:cNvSpPr>
                    <a:spLocks/>
                  </p:cNvSpPr>
                  <p:nvPr/>
                </p:nvSpPr>
                <p:spPr bwMode="auto">
                  <a:xfrm>
                    <a:off x="586" y="1041"/>
                    <a:ext cx="14" cy="13"/>
                  </a:xfrm>
                  <a:custGeom>
                    <a:avLst/>
                    <a:gdLst>
                      <a:gd name="T0" fmla="*/ 0 w 67"/>
                      <a:gd name="T1" fmla="*/ 23 h 67"/>
                      <a:gd name="T2" fmla="*/ 24 w 67"/>
                      <a:gd name="T3" fmla="*/ 23 h 67"/>
                      <a:gd name="T4" fmla="*/ 35 w 67"/>
                      <a:gd name="T5" fmla="*/ 0 h 67"/>
                      <a:gd name="T6" fmla="*/ 45 w 67"/>
                      <a:gd name="T7" fmla="*/ 23 h 67"/>
                      <a:gd name="T8" fmla="*/ 67 w 67"/>
                      <a:gd name="T9" fmla="*/ 23 h 67"/>
                      <a:gd name="T10" fmla="*/ 50 w 67"/>
                      <a:gd name="T11" fmla="*/ 39 h 67"/>
                      <a:gd name="T12" fmla="*/ 57 w 67"/>
                      <a:gd name="T13" fmla="*/ 67 h 67"/>
                      <a:gd name="T14" fmla="*/ 35 w 67"/>
                      <a:gd name="T15" fmla="*/ 49 h 67"/>
                      <a:gd name="T16" fmla="*/ 11 w 67"/>
                      <a:gd name="T17" fmla="*/ 67 h 67"/>
                      <a:gd name="T18" fmla="*/ 20 w 67"/>
                      <a:gd name="T19" fmla="*/ 39 h 67"/>
                      <a:gd name="T20" fmla="*/ 0 w 67"/>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3"/>
                        </a:moveTo>
                        <a:lnTo>
                          <a:pt x="24" y="23"/>
                        </a:lnTo>
                        <a:lnTo>
                          <a:pt x="35" y="0"/>
                        </a:lnTo>
                        <a:lnTo>
                          <a:pt x="45" y="23"/>
                        </a:lnTo>
                        <a:lnTo>
                          <a:pt x="67" y="23"/>
                        </a:lnTo>
                        <a:lnTo>
                          <a:pt x="50" y="39"/>
                        </a:lnTo>
                        <a:lnTo>
                          <a:pt x="57" y="67"/>
                        </a:lnTo>
                        <a:lnTo>
                          <a:pt x="35" y="49"/>
                        </a:lnTo>
                        <a:lnTo>
                          <a:pt x="11" y="67"/>
                        </a:lnTo>
                        <a:lnTo>
                          <a:pt x="20"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64" name="Freeform 40"/>
                  <p:cNvSpPr>
                    <a:spLocks/>
                  </p:cNvSpPr>
                  <p:nvPr/>
                </p:nvSpPr>
                <p:spPr bwMode="auto">
                  <a:xfrm>
                    <a:off x="612" y="1041"/>
                    <a:ext cx="13" cy="13"/>
                  </a:xfrm>
                  <a:custGeom>
                    <a:avLst/>
                    <a:gdLst>
                      <a:gd name="T0" fmla="*/ 0 w 65"/>
                      <a:gd name="T1" fmla="*/ 23 h 67"/>
                      <a:gd name="T2" fmla="*/ 23 w 65"/>
                      <a:gd name="T3" fmla="*/ 23 h 67"/>
                      <a:gd name="T4" fmla="*/ 32 w 65"/>
                      <a:gd name="T5" fmla="*/ 0 h 67"/>
                      <a:gd name="T6" fmla="*/ 43 w 65"/>
                      <a:gd name="T7" fmla="*/ 23 h 67"/>
                      <a:gd name="T8" fmla="*/ 65 w 65"/>
                      <a:gd name="T9" fmla="*/ 23 h 67"/>
                      <a:gd name="T10" fmla="*/ 47 w 65"/>
                      <a:gd name="T11" fmla="*/ 39 h 67"/>
                      <a:gd name="T12" fmla="*/ 57 w 65"/>
                      <a:gd name="T13" fmla="*/ 67 h 67"/>
                      <a:gd name="T14" fmla="*/ 32 w 65"/>
                      <a:gd name="T15" fmla="*/ 49 h 67"/>
                      <a:gd name="T16" fmla="*/ 10 w 65"/>
                      <a:gd name="T17" fmla="*/ 67 h 67"/>
                      <a:gd name="T18" fmla="*/ 18 w 65"/>
                      <a:gd name="T19" fmla="*/ 39 h 67"/>
                      <a:gd name="T20" fmla="*/ 0 w 65"/>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7">
                        <a:moveTo>
                          <a:pt x="0" y="23"/>
                        </a:moveTo>
                        <a:lnTo>
                          <a:pt x="23" y="23"/>
                        </a:lnTo>
                        <a:lnTo>
                          <a:pt x="32" y="0"/>
                        </a:lnTo>
                        <a:lnTo>
                          <a:pt x="43" y="23"/>
                        </a:lnTo>
                        <a:lnTo>
                          <a:pt x="65" y="23"/>
                        </a:lnTo>
                        <a:lnTo>
                          <a:pt x="47" y="39"/>
                        </a:lnTo>
                        <a:lnTo>
                          <a:pt x="57" y="67"/>
                        </a:lnTo>
                        <a:lnTo>
                          <a:pt x="32" y="49"/>
                        </a:lnTo>
                        <a:lnTo>
                          <a:pt x="10" y="67"/>
                        </a:lnTo>
                        <a:lnTo>
                          <a:pt x="18"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65" name="Freeform 41"/>
                  <p:cNvSpPr>
                    <a:spLocks/>
                  </p:cNvSpPr>
                  <p:nvPr/>
                </p:nvSpPr>
                <p:spPr bwMode="auto">
                  <a:xfrm>
                    <a:off x="637" y="1041"/>
                    <a:ext cx="14" cy="13"/>
                  </a:xfrm>
                  <a:custGeom>
                    <a:avLst/>
                    <a:gdLst>
                      <a:gd name="T0" fmla="*/ 0 w 69"/>
                      <a:gd name="T1" fmla="*/ 23 h 67"/>
                      <a:gd name="T2" fmla="*/ 25 w 69"/>
                      <a:gd name="T3" fmla="*/ 23 h 67"/>
                      <a:gd name="T4" fmla="*/ 36 w 69"/>
                      <a:gd name="T5" fmla="*/ 0 h 67"/>
                      <a:gd name="T6" fmla="*/ 45 w 69"/>
                      <a:gd name="T7" fmla="*/ 23 h 67"/>
                      <a:gd name="T8" fmla="*/ 69 w 69"/>
                      <a:gd name="T9" fmla="*/ 23 h 67"/>
                      <a:gd name="T10" fmla="*/ 50 w 69"/>
                      <a:gd name="T11" fmla="*/ 39 h 67"/>
                      <a:gd name="T12" fmla="*/ 58 w 69"/>
                      <a:gd name="T13" fmla="*/ 67 h 67"/>
                      <a:gd name="T14" fmla="*/ 36 w 69"/>
                      <a:gd name="T15" fmla="*/ 49 h 67"/>
                      <a:gd name="T16" fmla="*/ 12 w 69"/>
                      <a:gd name="T17" fmla="*/ 67 h 67"/>
                      <a:gd name="T18" fmla="*/ 21 w 69"/>
                      <a:gd name="T19" fmla="*/ 39 h 67"/>
                      <a:gd name="T20" fmla="*/ 0 w 69"/>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3"/>
                        </a:moveTo>
                        <a:lnTo>
                          <a:pt x="25" y="23"/>
                        </a:lnTo>
                        <a:lnTo>
                          <a:pt x="36" y="0"/>
                        </a:lnTo>
                        <a:lnTo>
                          <a:pt x="45" y="23"/>
                        </a:lnTo>
                        <a:lnTo>
                          <a:pt x="69" y="23"/>
                        </a:lnTo>
                        <a:lnTo>
                          <a:pt x="50" y="39"/>
                        </a:lnTo>
                        <a:lnTo>
                          <a:pt x="58" y="67"/>
                        </a:lnTo>
                        <a:lnTo>
                          <a:pt x="36" y="49"/>
                        </a:lnTo>
                        <a:lnTo>
                          <a:pt x="12" y="67"/>
                        </a:lnTo>
                        <a:lnTo>
                          <a:pt x="21"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66" name="Freeform 42"/>
                  <p:cNvSpPr>
                    <a:spLocks/>
                  </p:cNvSpPr>
                  <p:nvPr/>
                </p:nvSpPr>
                <p:spPr bwMode="auto">
                  <a:xfrm>
                    <a:off x="662" y="1041"/>
                    <a:ext cx="14" cy="13"/>
                  </a:xfrm>
                  <a:custGeom>
                    <a:avLst/>
                    <a:gdLst>
                      <a:gd name="T0" fmla="*/ 0 w 68"/>
                      <a:gd name="T1" fmla="*/ 23 h 67"/>
                      <a:gd name="T2" fmla="*/ 24 w 68"/>
                      <a:gd name="T3" fmla="*/ 23 h 67"/>
                      <a:gd name="T4" fmla="*/ 33 w 68"/>
                      <a:gd name="T5" fmla="*/ 0 h 67"/>
                      <a:gd name="T6" fmla="*/ 44 w 68"/>
                      <a:gd name="T7" fmla="*/ 23 h 67"/>
                      <a:gd name="T8" fmla="*/ 68 w 68"/>
                      <a:gd name="T9" fmla="*/ 23 h 67"/>
                      <a:gd name="T10" fmla="*/ 48 w 68"/>
                      <a:gd name="T11" fmla="*/ 39 h 67"/>
                      <a:gd name="T12" fmla="*/ 57 w 68"/>
                      <a:gd name="T13" fmla="*/ 67 h 67"/>
                      <a:gd name="T14" fmla="*/ 33 w 68"/>
                      <a:gd name="T15" fmla="*/ 49 h 67"/>
                      <a:gd name="T16" fmla="*/ 10 w 68"/>
                      <a:gd name="T17" fmla="*/ 67 h 67"/>
                      <a:gd name="T18" fmla="*/ 19 w 68"/>
                      <a:gd name="T19" fmla="*/ 39 h 67"/>
                      <a:gd name="T20" fmla="*/ 0 w 68"/>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3"/>
                        </a:moveTo>
                        <a:lnTo>
                          <a:pt x="24" y="23"/>
                        </a:lnTo>
                        <a:lnTo>
                          <a:pt x="33" y="0"/>
                        </a:lnTo>
                        <a:lnTo>
                          <a:pt x="44" y="23"/>
                        </a:lnTo>
                        <a:lnTo>
                          <a:pt x="68" y="23"/>
                        </a:lnTo>
                        <a:lnTo>
                          <a:pt x="48" y="39"/>
                        </a:lnTo>
                        <a:lnTo>
                          <a:pt x="57" y="67"/>
                        </a:lnTo>
                        <a:lnTo>
                          <a:pt x="33" y="49"/>
                        </a:lnTo>
                        <a:lnTo>
                          <a:pt x="10" y="67"/>
                        </a:lnTo>
                        <a:lnTo>
                          <a:pt x="19"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67" name="Freeform 43"/>
                  <p:cNvSpPr>
                    <a:spLocks/>
                  </p:cNvSpPr>
                  <p:nvPr/>
                </p:nvSpPr>
                <p:spPr bwMode="auto">
                  <a:xfrm>
                    <a:off x="688" y="1041"/>
                    <a:ext cx="13" cy="13"/>
                  </a:xfrm>
                  <a:custGeom>
                    <a:avLst/>
                    <a:gdLst>
                      <a:gd name="T0" fmla="*/ 0 w 68"/>
                      <a:gd name="T1" fmla="*/ 23 h 67"/>
                      <a:gd name="T2" fmla="*/ 25 w 68"/>
                      <a:gd name="T3" fmla="*/ 23 h 67"/>
                      <a:gd name="T4" fmla="*/ 34 w 68"/>
                      <a:gd name="T5" fmla="*/ 0 h 67"/>
                      <a:gd name="T6" fmla="*/ 45 w 68"/>
                      <a:gd name="T7" fmla="*/ 23 h 67"/>
                      <a:gd name="T8" fmla="*/ 68 w 68"/>
                      <a:gd name="T9" fmla="*/ 23 h 67"/>
                      <a:gd name="T10" fmla="*/ 50 w 68"/>
                      <a:gd name="T11" fmla="*/ 39 h 67"/>
                      <a:gd name="T12" fmla="*/ 57 w 68"/>
                      <a:gd name="T13" fmla="*/ 67 h 67"/>
                      <a:gd name="T14" fmla="*/ 34 w 68"/>
                      <a:gd name="T15" fmla="*/ 49 h 67"/>
                      <a:gd name="T16" fmla="*/ 11 w 68"/>
                      <a:gd name="T17" fmla="*/ 67 h 67"/>
                      <a:gd name="T18" fmla="*/ 19 w 68"/>
                      <a:gd name="T19" fmla="*/ 39 h 67"/>
                      <a:gd name="T20" fmla="*/ 0 w 68"/>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3"/>
                        </a:moveTo>
                        <a:lnTo>
                          <a:pt x="25" y="23"/>
                        </a:lnTo>
                        <a:lnTo>
                          <a:pt x="34" y="0"/>
                        </a:lnTo>
                        <a:lnTo>
                          <a:pt x="45" y="23"/>
                        </a:lnTo>
                        <a:lnTo>
                          <a:pt x="68" y="23"/>
                        </a:lnTo>
                        <a:lnTo>
                          <a:pt x="50" y="39"/>
                        </a:lnTo>
                        <a:lnTo>
                          <a:pt x="57" y="67"/>
                        </a:lnTo>
                        <a:lnTo>
                          <a:pt x="34" y="49"/>
                        </a:lnTo>
                        <a:lnTo>
                          <a:pt x="11" y="67"/>
                        </a:lnTo>
                        <a:lnTo>
                          <a:pt x="19"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268" name="Group 44"/>
                <p:cNvGrpSpPr>
                  <a:grpSpLocks/>
                </p:cNvGrpSpPr>
                <p:nvPr/>
              </p:nvGrpSpPr>
              <p:grpSpPr bwMode="auto">
                <a:xfrm>
                  <a:off x="574" y="1054"/>
                  <a:ext cx="115" cy="13"/>
                  <a:chOff x="574" y="1054"/>
                  <a:chExt cx="115" cy="13"/>
                </a:xfrm>
              </p:grpSpPr>
              <p:sp>
                <p:nvSpPr>
                  <p:cNvPr id="52269" name="Freeform 45"/>
                  <p:cNvSpPr>
                    <a:spLocks/>
                  </p:cNvSpPr>
                  <p:nvPr/>
                </p:nvSpPr>
                <p:spPr bwMode="auto">
                  <a:xfrm>
                    <a:off x="574" y="1054"/>
                    <a:ext cx="13" cy="13"/>
                  </a:xfrm>
                  <a:custGeom>
                    <a:avLst/>
                    <a:gdLst>
                      <a:gd name="T0" fmla="*/ 0 w 66"/>
                      <a:gd name="T1" fmla="*/ 25 h 67"/>
                      <a:gd name="T2" fmla="*/ 23 w 66"/>
                      <a:gd name="T3" fmla="*/ 25 h 67"/>
                      <a:gd name="T4" fmla="*/ 33 w 66"/>
                      <a:gd name="T5" fmla="*/ 0 h 67"/>
                      <a:gd name="T6" fmla="*/ 43 w 66"/>
                      <a:gd name="T7" fmla="*/ 25 h 67"/>
                      <a:gd name="T8" fmla="*/ 66 w 66"/>
                      <a:gd name="T9" fmla="*/ 25 h 67"/>
                      <a:gd name="T10" fmla="*/ 47 w 66"/>
                      <a:gd name="T11" fmla="*/ 41 h 67"/>
                      <a:gd name="T12" fmla="*/ 57 w 66"/>
                      <a:gd name="T13" fmla="*/ 67 h 67"/>
                      <a:gd name="T14" fmla="*/ 33 w 66"/>
                      <a:gd name="T15" fmla="*/ 49 h 67"/>
                      <a:gd name="T16" fmla="*/ 10 w 66"/>
                      <a:gd name="T17" fmla="*/ 67 h 67"/>
                      <a:gd name="T18" fmla="*/ 19 w 66"/>
                      <a:gd name="T19" fmla="*/ 41 h 67"/>
                      <a:gd name="T20" fmla="*/ 0 w 66"/>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7">
                        <a:moveTo>
                          <a:pt x="0" y="25"/>
                        </a:moveTo>
                        <a:lnTo>
                          <a:pt x="23" y="25"/>
                        </a:lnTo>
                        <a:lnTo>
                          <a:pt x="33" y="0"/>
                        </a:lnTo>
                        <a:lnTo>
                          <a:pt x="43" y="25"/>
                        </a:lnTo>
                        <a:lnTo>
                          <a:pt x="66" y="25"/>
                        </a:lnTo>
                        <a:lnTo>
                          <a:pt x="47" y="41"/>
                        </a:lnTo>
                        <a:lnTo>
                          <a:pt x="57" y="67"/>
                        </a:lnTo>
                        <a:lnTo>
                          <a:pt x="33" y="49"/>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70" name="Freeform 46"/>
                  <p:cNvSpPr>
                    <a:spLocks/>
                  </p:cNvSpPr>
                  <p:nvPr/>
                </p:nvSpPr>
                <p:spPr bwMode="auto">
                  <a:xfrm>
                    <a:off x="624" y="1054"/>
                    <a:ext cx="14" cy="13"/>
                  </a:xfrm>
                  <a:custGeom>
                    <a:avLst/>
                    <a:gdLst>
                      <a:gd name="T0" fmla="*/ 0 w 67"/>
                      <a:gd name="T1" fmla="*/ 25 h 67"/>
                      <a:gd name="T2" fmla="*/ 24 w 67"/>
                      <a:gd name="T3" fmla="*/ 25 h 67"/>
                      <a:gd name="T4" fmla="*/ 33 w 67"/>
                      <a:gd name="T5" fmla="*/ 0 h 67"/>
                      <a:gd name="T6" fmla="*/ 44 w 67"/>
                      <a:gd name="T7" fmla="*/ 25 h 67"/>
                      <a:gd name="T8" fmla="*/ 67 w 67"/>
                      <a:gd name="T9" fmla="*/ 25 h 67"/>
                      <a:gd name="T10" fmla="*/ 50 w 67"/>
                      <a:gd name="T11" fmla="*/ 41 h 67"/>
                      <a:gd name="T12" fmla="*/ 57 w 67"/>
                      <a:gd name="T13" fmla="*/ 67 h 67"/>
                      <a:gd name="T14" fmla="*/ 33 w 67"/>
                      <a:gd name="T15" fmla="*/ 49 h 67"/>
                      <a:gd name="T16" fmla="*/ 10 w 67"/>
                      <a:gd name="T17" fmla="*/ 67 h 67"/>
                      <a:gd name="T18" fmla="*/ 19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4" y="25"/>
                        </a:lnTo>
                        <a:lnTo>
                          <a:pt x="33" y="0"/>
                        </a:lnTo>
                        <a:lnTo>
                          <a:pt x="44" y="25"/>
                        </a:lnTo>
                        <a:lnTo>
                          <a:pt x="67" y="25"/>
                        </a:lnTo>
                        <a:lnTo>
                          <a:pt x="50" y="41"/>
                        </a:lnTo>
                        <a:lnTo>
                          <a:pt x="57" y="67"/>
                        </a:lnTo>
                        <a:lnTo>
                          <a:pt x="33" y="49"/>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71" name="Freeform 47"/>
                  <p:cNvSpPr>
                    <a:spLocks/>
                  </p:cNvSpPr>
                  <p:nvPr/>
                </p:nvSpPr>
                <p:spPr bwMode="auto">
                  <a:xfrm>
                    <a:off x="599" y="1054"/>
                    <a:ext cx="14" cy="13"/>
                  </a:xfrm>
                  <a:custGeom>
                    <a:avLst/>
                    <a:gdLst>
                      <a:gd name="T0" fmla="*/ 0 w 67"/>
                      <a:gd name="T1" fmla="*/ 25 h 67"/>
                      <a:gd name="T2" fmla="*/ 23 w 67"/>
                      <a:gd name="T3" fmla="*/ 25 h 67"/>
                      <a:gd name="T4" fmla="*/ 34 w 67"/>
                      <a:gd name="T5" fmla="*/ 0 h 67"/>
                      <a:gd name="T6" fmla="*/ 44 w 67"/>
                      <a:gd name="T7" fmla="*/ 25 h 67"/>
                      <a:gd name="T8" fmla="*/ 67 w 67"/>
                      <a:gd name="T9" fmla="*/ 25 h 67"/>
                      <a:gd name="T10" fmla="*/ 48 w 67"/>
                      <a:gd name="T11" fmla="*/ 41 h 67"/>
                      <a:gd name="T12" fmla="*/ 57 w 67"/>
                      <a:gd name="T13" fmla="*/ 67 h 67"/>
                      <a:gd name="T14" fmla="*/ 34 w 67"/>
                      <a:gd name="T15" fmla="*/ 49 h 67"/>
                      <a:gd name="T16" fmla="*/ 10 w 67"/>
                      <a:gd name="T17" fmla="*/ 67 h 67"/>
                      <a:gd name="T18" fmla="*/ 19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3" y="25"/>
                        </a:lnTo>
                        <a:lnTo>
                          <a:pt x="34" y="0"/>
                        </a:lnTo>
                        <a:lnTo>
                          <a:pt x="44" y="25"/>
                        </a:lnTo>
                        <a:lnTo>
                          <a:pt x="67" y="25"/>
                        </a:lnTo>
                        <a:lnTo>
                          <a:pt x="48" y="41"/>
                        </a:lnTo>
                        <a:lnTo>
                          <a:pt x="57" y="67"/>
                        </a:lnTo>
                        <a:lnTo>
                          <a:pt x="34" y="49"/>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72" name="Freeform 48"/>
                  <p:cNvSpPr>
                    <a:spLocks/>
                  </p:cNvSpPr>
                  <p:nvPr/>
                </p:nvSpPr>
                <p:spPr bwMode="auto">
                  <a:xfrm>
                    <a:off x="650" y="1054"/>
                    <a:ext cx="13" cy="13"/>
                  </a:xfrm>
                  <a:custGeom>
                    <a:avLst/>
                    <a:gdLst>
                      <a:gd name="T0" fmla="*/ 0 w 67"/>
                      <a:gd name="T1" fmla="*/ 25 h 67"/>
                      <a:gd name="T2" fmla="*/ 23 w 67"/>
                      <a:gd name="T3" fmla="*/ 25 h 67"/>
                      <a:gd name="T4" fmla="*/ 33 w 67"/>
                      <a:gd name="T5" fmla="*/ 0 h 67"/>
                      <a:gd name="T6" fmla="*/ 44 w 67"/>
                      <a:gd name="T7" fmla="*/ 25 h 67"/>
                      <a:gd name="T8" fmla="*/ 67 w 67"/>
                      <a:gd name="T9" fmla="*/ 25 h 67"/>
                      <a:gd name="T10" fmla="*/ 48 w 67"/>
                      <a:gd name="T11" fmla="*/ 41 h 67"/>
                      <a:gd name="T12" fmla="*/ 58 w 67"/>
                      <a:gd name="T13" fmla="*/ 67 h 67"/>
                      <a:gd name="T14" fmla="*/ 33 w 67"/>
                      <a:gd name="T15" fmla="*/ 49 h 67"/>
                      <a:gd name="T16" fmla="*/ 10 w 67"/>
                      <a:gd name="T17" fmla="*/ 67 h 67"/>
                      <a:gd name="T18" fmla="*/ 18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3" y="25"/>
                        </a:lnTo>
                        <a:lnTo>
                          <a:pt x="33" y="0"/>
                        </a:lnTo>
                        <a:lnTo>
                          <a:pt x="44" y="25"/>
                        </a:lnTo>
                        <a:lnTo>
                          <a:pt x="67" y="25"/>
                        </a:lnTo>
                        <a:lnTo>
                          <a:pt x="48" y="41"/>
                        </a:lnTo>
                        <a:lnTo>
                          <a:pt x="58" y="67"/>
                        </a:lnTo>
                        <a:lnTo>
                          <a:pt x="33" y="49"/>
                        </a:lnTo>
                        <a:lnTo>
                          <a:pt x="10" y="67"/>
                        </a:lnTo>
                        <a:lnTo>
                          <a:pt x="18"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73" name="Freeform 49"/>
                  <p:cNvSpPr>
                    <a:spLocks/>
                  </p:cNvSpPr>
                  <p:nvPr/>
                </p:nvSpPr>
                <p:spPr bwMode="auto">
                  <a:xfrm>
                    <a:off x="675" y="1054"/>
                    <a:ext cx="14" cy="13"/>
                  </a:xfrm>
                  <a:custGeom>
                    <a:avLst/>
                    <a:gdLst>
                      <a:gd name="T0" fmla="*/ 0 w 69"/>
                      <a:gd name="T1" fmla="*/ 25 h 67"/>
                      <a:gd name="T2" fmla="*/ 25 w 69"/>
                      <a:gd name="T3" fmla="*/ 25 h 67"/>
                      <a:gd name="T4" fmla="*/ 36 w 69"/>
                      <a:gd name="T5" fmla="*/ 0 h 67"/>
                      <a:gd name="T6" fmla="*/ 45 w 69"/>
                      <a:gd name="T7" fmla="*/ 25 h 67"/>
                      <a:gd name="T8" fmla="*/ 69 w 69"/>
                      <a:gd name="T9" fmla="*/ 25 h 67"/>
                      <a:gd name="T10" fmla="*/ 50 w 69"/>
                      <a:gd name="T11" fmla="*/ 41 h 67"/>
                      <a:gd name="T12" fmla="*/ 59 w 69"/>
                      <a:gd name="T13" fmla="*/ 67 h 67"/>
                      <a:gd name="T14" fmla="*/ 36 w 69"/>
                      <a:gd name="T15" fmla="*/ 49 h 67"/>
                      <a:gd name="T16" fmla="*/ 12 w 69"/>
                      <a:gd name="T17" fmla="*/ 67 h 67"/>
                      <a:gd name="T18" fmla="*/ 19 w 69"/>
                      <a:gd name="T19" fmla="*/ 41 h 67"/>
                      <a:gd name="T20" fmla="*/ 0 w 69"/>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5"/>
                        </a:moveTo>
                        <a:lnTo>
                          <a:pt x="25" y="25"/>
                        </a:lnTo>
                        <a:lnTo>
                          <a:pt x="36" y="0"/>
                        </a:lnTo>
                        <a:lnTo>
                          <a:pt x="45" y="25"/>
                        </a:lnTo>
                        <a:lnTo>
                          <a:pt x="69" y="25"/>
                        </a:lnTo>
                        <a:lnTo>
                          <a:pt x="50" y="41"/>
                        </a:lnTo>
                        <a:lnTo>
                          <a:pt x="59" y="67"/>
                        </a:lnTo>
                        <a:lnTo>
                          <a:pt x="36" y="49"/>
                        </a:lnTo>
                        <a:lnTo>
                          <a:pt x="12"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274" name="Group 50"/>
                <p:cNvGrpSpPr>
                  <a:grpSpLocks/>
                </p:cNvGrpSpPr>
                <p:nvPr/>
              </p:nvGrpSpPr>
              <p:grpSpPr bwMode="auto">
                <a:xfrm>
                  <a:off x="561" y="1067"/>
                  <a:ext cx="140" cy="14"/>
                  <a:chOff x="561" y="1067"/>
                  <a:chExt cx="140" cy="14"/>
                </a:xfrm>
              </p:grpSpPr>
              <p:sp>
                <p:nvSpPr>
                  <p:cNvPr id="52275" name="Freeform 51"/>
                  <p:cNvSpPr>
                    <a:spLocks/>
                  </p:cNvSpPr>
                  <p:nvPr/>
                </p:nvSpPr>
                <p:spPr bwMode="auto">
                  <a:xfrm>
                    <a:off x="561" y="1067"/>
                    <a:ext cx="14" cy="14"/>
                  </a:xfrm>
                  <a:custGeom>
                    <a:avLst/>
                    <a:gdLst>
                      <a:gd name="T0" fmla="*/ 0 w 67"/>
                      <a:gd name="T1" fmla="*/ 26 h 69"/>
                      <a:gd name="T2" fmla="*/ 24 w 67"/>
                      <a:gd name="T3" fmla="*/ 26 h 69"/>
                      <a:gd name="T4" fmla="*/ 33 w 67"/>
                      <a:gd name="T5" fmla="*/ 0 h 69"/>
                      <a:gd name="T6" fmla="*/ 45 w 67"/>
                      <a:gd name="T7" fmla="*/ 26 h 69"/>
                      <a:gd name="T8" fmla="*/ 67 w 67"/>
                      <a:gd name="T9" fmla="*/ 26 h 69"/>
                      <a:gd name="T10" fmla="*/ 48 w 67"/>
                      <a:gd name="T11" fmla="*/ 42 h 69"/>
                      <a:gd name="T12" fmla="*/ 57 w 67"/>
                      <a:gd name="T13" fmla="*/ 69 h 69"/>
                      <a:gd name="T14" fmla="*/ 33 w 67"/>
                      <a:gd name="T15" fmla="*/ 50 h 69"/>
                      <a:gd name="T16" fmla="*/ 11 w 67"/>
                      <a:gd name="T17" fmla="*/ 69 h 69"/>
                      <a:gd name="T18" fmla="*/ 19 w 67"/>
                      <a:gd name="T19" fmla="*/ 42 h 69"/>
                      <a:gd name="T20" fmla="*/ 0 w 67"/>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9">
                        <a:moveTo>
                          <a:pt x="0" y="26"/>
                        </a:moveTo>
                        <a:lnTo>
                          <a:pt x="24" y="26"/>
                        </a:lnTo>
                        <a:lnTo>
                          <a:pt x="33" y="0"/>
                        </a:lnTo>
                        <a:lnTo>
                          <a:pt x="45" y="26"/>
                        </a:lnTo>
                        <a:lnTo>
                          <a:pt x="67" y="26"/>
                        </a:lnTo>
                        <a:lnTo>
                          <a:pt x="48" y="42"/>
                        </a:lnTo>
                        <a:lnTo>
                          <a:pt x="57" y="69"/>
                        </a:lnTo>
                        <a:lnTo>
                          <a:pt x="33" y="50"/>
                        </a:lnTo>
                        <a:lnTo>
                          <a:pt x="11" y="69"/>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76" name="Freeform 52"/>
                  <p:cNvSpPr>
                    <a:spLocks/>
                  </p:cNvSpPr>
                  <p:nvPr/>
                </p:nvSpPr>
                <p:spPr bwMode="auto">
                  <a:xfrm>
                    <a:off x="586" y="1067"/>
                    <a:ext cx="14" cy="14"/>
                  </a:xfrm>
                  <a:custGeom>
                    <a:avLst/>
                    <a:gdLst>
                      <a:gd name="T0" fmla="*/ 0 w 67"/>
                      <a:gd name="T1" fmla="*/ 26 h 69"/>
                      <a:gd name="T2" fmla="*/ 24 w 67"/>
                      <a:gd name="T3" fmla="*/ 26 h 69"/>
                      <a:gd name="T4" fmla="*/ 35 w 67"/>
                      <a:gd name="T5" fmla="*/ 0 h 69"/>
                      <a:gd name="T6" fmla="*/ 45 w 67"/>
                      <a:gd name="T7" fmla="*/ 26 h 69"/>
                      <a:gd name="T8" fmla="*/ 67 w 67"/>
                      <a:gd name="T9" fmla="*/ 26 h 69"/>
                      <a:gd name="T10" fmla="*/ 50 w 67"/>
                      <a:gd name="T11" fmla="*/ 42 h 69"/>
                      <a:gd name="T12" fmla="*/ 57 w 67"/>
                      <a:gd name="T13" fmla="*/ 69 h 69"/>
                      <a:gd name="T14" fmla="*/ 35 w 67"/>
                      <a:gd name="T15" fmla="*/ 50 h 69"/>
                      <a:gd name="T16" fmla="*/ 11 w 67"/>
                      <a:gd name="T17" fmla="*/ 69 h 69"/>
                      <a:gd name="T18" fmla="*/ 20 w 67"/>
                      <a:gd name="T19" fmla="*/ 42 h 69"/>
                      <a:gd name="T20" fmla="*/ 0 w 67"/>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9">
                        <a:moveTo>
                          <a:pt x="0" y="26"/>
                        </a:moveTo>
                        <a:lnTo>
                          <a:pt x="24" y="26"/>
                        </a:lnTo>
                        <a:lnTo>
                          <a:pt x="35" y="0"/>
                        </a:lnTo>
                        <a:lnTo>
                          <a:pt x="45" y="26"/>
                        </a:lnTo>
                        <a:lnTo>
                          <a:pt x="67" y="26"/>
                        </a:lnTo>
                        <a:lnTo>
                          <a:pt x="50" y="42"/>
                        </a:lnTo>
                        <a:lnTo>
                          <a:pt x="57" y="69"/>
                        </a:lnTo>
                        <a:lnTo>
                          <a:pt x="35" y="50"/>
                        </a:lnTo>
                        <a:lnTo>
                          <a:pt x="11" y="69"/>
                        </a:lnTo>
                        <a:lnTo>
                          <a:pt x="20"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77" name="Freeform 53"/>
                  <p:cNvSpPr>
                    <a:spLocks/>
                  </p:cNvSpPr>
                  <p:nvPr/>
                </p:nvSpPr>
                <p:spPr bwMode="auto">
                  <a:xfrm>
                    <a:off x="612" y="1067"/>
                    <a:ext cx="13" cy="14"/>
                  </a:xfrm>
                  <a:custGeom>
                    <a:avLst/>
                    <a:gdLst>
                      <a:gd name="T0" fmla="*/ 0 w 65"/>
                      <a:gd name="T1" fmla="*/ 26 h 69"/>
                      <a:gd name="T2" fmla="*/ 23 w 65"/>
                      <a:gd name="T3" fmla="*/ 26 h 69"/>
                      <a:gd name="T4" fmla="*/ 32 w 65"/>
                      <a:gd name="T5" fmla="*/ 0 h 69"/>
                      <a:gd name="T6" fmla="*/ 43 w 65"/>
                      <a:gd name="T7" fmla="*/ 26 h 69"/>
                      <a:gd name="T8" fmla="*/ 65 w 65"/>
                      <a:gd name="T9" fmla="*/ 26 h 69"/>
                      <a:gd name="T10" fmla="*/ 47 w 65"/>
                      <a:gd name="T11" fmla="*/ 42 h 69"/>
                      <a:gd name="T12" fmla="*/ 57 w 65"/>
                      <a:gd name="T13" fmla="*/ 69 h 69"/>
                      <a:gd name="T14" fmla="*/ 32 w 65"/>
                      <a:gd name="T15" fmla="*/ 50 h 69"/>
                      <a:gd name="T16" fmla="*/ 10 w 65"/>
                      <a:gd name="T17" fmla="*/ 69 h 69"/>
                      <a:gd name="T18" fmla="*/ 18 w 65"/>
                      <a:gd name="T19" fmla="*/ 42 h 69"/>
                      <a:gd name="T20" fmla="*/ 0 w 65"/>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9">
                        <a:moveTo>
                          <a:pt x="0" y="26"/>
                        </a:moveTo>
                        <a:lnTo>
                          <a:pt x="23" y="26"/>
                        </a:lnTo>
                        <a:lnTo>
                          <a:pt x="32" y="0"/>
                        </a:lnTo>
                        <a:lnTo>
                          <a:pt x="43" y="26"/>
                        </a:lnTo>
                        <a:lnTo>
                          <a:pt x="65" y="26"/>
                        </a:lnTo>
                        <a:lnTo>
                          <a:pt x="47" y="42"/>
                        </a:lnTo>
                        <a:lnTo>
                          <a:pt x="57" y="69"/>
                        </a:lnTo>
                        <a:lnTo>
                          <a:pt x="32" y="50"/>
                        </a:lnTo>
                        <a:lnTo>
                          <a:pt x="10" y="69"/>
                        </a:lnTo>
                        <a:lnTo>
                          <a:pt x="18"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78" name="Freeform 54"/>
                  <p:cNvSpPr>
                    <a:spLocks/>
                  </p:cNvSpPr>
                  <p:nvPr/>
                </p:nvSpPr>
                <p:spPr bwMode="auto">
                  <a:xfrm>
                    <a:off x="637" y="1067"/>
                    <a:ext cx="14" cy="14"/>
                  </a:xfrm>
                  <a:custGeom>
                    <a:avLst/>
                    <a:gdLst>
                      <a:gd name="T0" fmla="*/ 0 w 69"/>
                      <a:gd name="T1" fmla="*/ 26 h 69"/>
                      <a:gd name="T2" fmla="*/ 25 w 69"/>
                      <a:gd name="T3" fmla="*/ 26 h 69"/>
                      <a:gd name="T4" fmla="*/ 36 w 69"/>
                      <a:gd name="T5" fmla="*/ 0 h 69"/>
                      <a:gd name="T6" fmla="*/ 45 w 69"/>
                      <a:gd name="T7" fmla="*/ 26 h 69"/>
                      <a:gd name="T8" fmla="*/ 69 w 69"/>
                      <a:gd name="T9" fmla="*/ 26 h 69"/>
                      <a:gd name="T10" fmla="*/ 50 w 69"/>
                      <a:gd name="T11" fmla="*/ 42 h 69"/>
                      <a:gd name="T12" fmla="*/ 58 w 69"/>
                      <a:gd name="T13" fmla="*/ 69 h 69"/>
                      <a:gd name="T14" fmla="*/ 36 w 69"/>
                      <a:gd name="T15" fmla="*/ 50 h 69"/>
                      <a:gd name="T16" fmla="*/ 12 w 69"/>
                      <a:gd name="T17" fmla="*/ 69 h 69"/>
                      <a:gd name="T18" fmla="*/ 21 w 69"/>
                      <a:gd name="T19" fmla="*/ 42 h 69"/>
                      <a:gd name="T20" fmla="*/ 0 w 69"/>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9">
                        <a:moveTo>
                          <a:pt x="0" y="26"/>
                        </a:moveTo>
                        <a:lnTo>
                          <a:pt x="25" y="26"/>
                        </a:lnTo>
                        <a:lnTo>
                          <a:pt x="36" y="0"/>
                        </a:lnTo>
                        <a:lnTo>
                          <a:pt x="45" y="26"/>
                        </a:lnTo>
                        <a:lnTo>
                          <a:pt x="69" y="26"/>
                        </a:lnTo>
                        <a:lnTo>
                          <a:pt x="50" y="42"/>
                        </a:lnTo>
                        <a:lnTo>
                          <a:pt x="58" y="69"/>
                        </a:lnTo>
                        <a:lnTo>
                          <a:pt x="36" y="50"/>
                        </a:lnTo>
                        <a:lnTo>
                          <a:pt x="12" y="69"/>
                        </a:lnTo>
                        <a:lnTo>
                          <a:pt x="21"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79" name="Freeform 55"/>
                  <p:cNvSpPr>
                    <a:spLocks/>
                  </p:cNvSpPr>
                  <p:nvPr/>
                </p:nvSpPr>
                <p:spPr bwMode="auto">
                  <a:xfrm>
                    <a:off x="662" y="1067"/>
                    <a:ext cx="14" cy="14"/>
                  </a:xfrm>
                  <a:custGeom>
                    <a:avLst/>
                    <a:gdLst>
                      <a:gd name="T0" fmla="*/ 0 w 68"/>
                      <a:gd name="T1" fmla="*/ 26 h 69"/>
                      <a:gd name="T2" fmla="*/ 24 w 68"/>
                      <a:gd name="T3" fmla="*/ 26 h 69"/>
                      <a:gd name="T4" fmla="*/ 33 w 68"/>
                      <a:gd name="T5" fmla="*/ 0 h 69"/>
                      <a:gd name="T6" fmla="*/ 44 w 68"/>
                      <a:gd name="T7" fmla="*/ 26 h 69"/>
                      <a:gd name="T8" fmla="*/ 68 w 68"/>
                      <a:gd name="T9" fmla="*/ 26 h 69"/>
                      <a:gd name="T10" fmla="*/ 48 w 68"/>
                      <a:gd name="T11" fmla="*/ 42 h 69"/>
                      <a:gd name="T12" fmla="*/ 57 w 68"/>
                      <a:gd name="T13" fmla="*/ 69 h 69"/>
                      <a:gd name="T14" fmla="*/ 33 w 68"/>
                      <a:gd name="T15" fmla="*/ 50 h 69"/>
                      <a:gd name="T16" fmla="*/ 10 w 68"/>
                      <a:gd name="T17" fmla="*/ 69 h 69"/>
                      <a:gd name="T18" fmla="*/ 19 w 68"/>
                      <a:gd name="T19" fmla="*/ 42 h 69"/>
                      <a:gd name="T20" fmla="*/ 0 w 68"/>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9">
                        <a:moveTo>
                          <a:pt x="0" y="26"/>
                        </a:moveTo>
                        <a:lnTo>
                          <a:pt x="24" y="26"/>
                        </a:lnTo>
                        <a:lnTo>
                          <a:pt x="33" y="0"/>
                        </a:lnTo>
                        <a:lnTo>
                          <a:pt x="44" y="26"/>
                        </a:lnTo>
                        <a:lnTo>
                          <a:pt x="68" y="26"/>
                        </a:lnTo>
                        <a:lnTo>
                          <a:pt x="48" y="42"/>
                        </a:lnTo>
                        <a:lnTo>
                          <a:pt x="57" y="69"/>
                        </a:lnTo>
                        <a:lnTo>
                          <a:pt x="33" y="50"/>
                        </a:lnTo>
                        <a:lnTo>
                          <a:pt x="10" y="69"/>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80" name="Freeform 56"/>
                  <p:cNvSpPr>
                    <a:spLocks/>
                  </p:cNvSpPr>
                  <p:nvPr/>
                </p:nvSpPr>
                <p:spPr bwMode="auto">
                  <a:xfrm>
                    <a:off x="688" y="1067"/>
                    <a:ext cx="13" cy="14"/>
                  </a:xfrm>
                  <a:custGeom>
                    <a:avLst/>
                    <a:gdLst>
                      <a:gd name="T0" fmla="*/ 0 w 68"/>
                      <a:gd name="T1" fmla="*/ 26 h 69"/>
                      <a:gd name="T2" fmla="*/ 25 w 68"/>
                      <a:gd name="T3" fmla="*/ 26 h 69"/>
                      <a:gd name="T4" fmla="*/ 34 w 68"/>
                      <a:gd name="T5" fmla="*/ 0 h 69"/>
                      <a:gd name="T6" fmla="*/ 45 w 68"/>
                      <a:gd name="T7" fmla="*/ 26 h 69"/>
                      <a:gd name="T8" fmla="*/ 68 w 68"/>
                      <a:gd name="T9" fmla="*/ 26 h 69"/>
                      <a:gd name="T10" fmla="*/ 50 w 68"/>
                      <a:gd name="T11" fmla="*/ 42 h 69"/>
                      <a:gd name="T12" fmla="*/ 57 w 68"/>
                      <a:gd name="T13" fmla="*/ 69 h 69"/>
                      <a:gd name="T14" fmla="*/ 34 w 68"/>
                      <a:gd name="T15" fmla="*/ 50 h 69"/>
                      <a:gd name="T16" fmla="*/ 11 w 68"/>
                      <a:gd name="T17" fmla="*/ 69 h 69"/>
                      <a:gd name="T18" fmla="*/ 19 w 68"/>
                      <a:gd name="T19" fmla="*/ 42 h 69"/>
                      <a:gd name="T20" fmla="*/ 0 w 68"/>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9">
                        <a:moveTo>
                          <a:pt x="0" y="26"/>
                        </a:moveTo>
                        <a:lnTo>
                          <a:pt x="25" y="26"/>
                        </a:lnTo>
                        <a:lnTo>
                          <a:pt x="34" y="0"/>
                        </a:lnTo>
                        <a:lnTo>
                          <a:pt x="45" y="26"/>
                        </a:lnTo>
                        <a:lnTo>
                          <a:pt x="68" y="26"/>
                        </a:lnTo>
                        <a:lnTo>
                          <a:pt x="50" y="42"/>
                        </a:lnTo>
                        <a:lnTo>
                          <a:pt x="57" y="69"/>
                        </a:lnTo>
                        <a:lnTo>
                          <a:pt x="34" y="50"/>
                        </a:lnTo>
                        <a:lnTo>
                          <a:pt x="11" y="69"/>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281" name="Group 57"/>
                <p:cNvGrpSpPr>
                  <a:grpSpLocks/>
                </p:cNvGrpSpPr>
                <p:nvPr/>
              </p:nvGrpSpPr>
              <p:grpSpPr bwMode="auto">
                <a:xfrm>
                  <a:off x="574" y="1080"/>
                  <a:ext cx="115" cy="14"/>
                  <a:chOff x="574" y="1080"/>
                  <a:chExt cx="115" cy="14"/>
                </a:xfrm>
              </p:grpSpPr>
              <p:sp>
                <p:nvSpPr>
                  <p:cNvPr id="52282" name="Freeform 58"/>
                  <p:cNvSpPr>
                    <a:spLocks/>
                  </p:cNvSpPr>
                  <p:nvPr/>
                </p:nvSpPr>
                <p:spPr bwMode="auto">
                  <a:xfrm>
                    <a:off x="574" y="1080"/>
                    <a:ext cx="13" cy="14"/>
                  </a:xfrm>
                  <a:custGeom>
                    <a:avLst/>
                    <a:gdLst>
                      <a:gd name="T0" fmla="*/ 0 w 66"/>
                      <a:gd name="T1" fmla="*/ 24 h 68"/>
                      <a:gd name="T2" fmla="*/ 23 w 66"/>
                      <a:gd name="T3" fmla="*/ 24 h 68"/>
                      <a:gd name="T4" fmla="*/ 33 w 66"/>
                      <a:gd name="T5" fmla="*/ 0 h 68"/>
                      <a:gd name="T6" fmla="*/ 43 w 66"/>
                      <a:gd name="T7" fmla="*/ 24 h 68"/>
                      <a:gd name="T8" fmla="*/ 66 w 66"/>
                      <a:gd name="T9" fmla="*/ 24 h 68"/>
                      <a:gd name="T10" fmla="*/ 47 w 66"/>
                      <a:gd name="T11" fmla="*/ 40 h 68"/>
                      <a:gd name="T12" fmla="*/ 57 w 66"/>
                      <a:gd name="T13" fmla="*/ 68 h 68"/>
                      <a:gd name="T14" fmla="*/ 33 w 66"/>
                      <a:gd name="T15" fmla="*/ 50 h 68"/>
                      <a:gd name="T16" fmla="*/ 10 w 66"/>
                      <a:gd name="T17" fmla="*/ 68 h 68"/>
                      <a:gd name="T18" fmla="*/ 19 w 66"/>
                      <a:gd name="T19" fmla="*/ 40 h 68"/>
                      <a:gd name="T20" fmla="*/ 0 w 66"/>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8">
                        <a:moveTo>
                          <a:pt x="0" y="24"/>
                        </a:moveTo>
                        <a:lnTo>
                          <a:pt x="23" y="24"/>
                        </a:lnTo>
                        <a:lnTo>
                          <a:pt x="33" y="0"/>
                        </a:lnTo>
                        <a:lnTo>
                          <a:pt x="43" y="24"/>
                        </a:lnTo>
                        <a:lnTo>
                          <a:pt x="66" y="24"/>
                        </a:lnTo>
                        <a:lnTo>
                          <a:pt x="47" y="40"/>
                        </a:lnTo>
                        <a:lnTo>
                          <a:pt x="57" y="68"/>
                        </a:lnTo>
                        <a:lnTo>
                          <a:pt x="33" y="50"/>
                        </a:lnTo>
                        <a:lnTo>
                          <a:pt x="10"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83" name="Freeform 59"/>
                  <p:cNvSpPr>
                    <a:spLocks/>
                  </p:cNvSpPr>
                  <p:nvPr/>
                </p:nvSpPr>
                <p:spPr bwMode="auto">
                  <a:xfrm>
                    <a:off x="624" y="1080"/>
                    <a:ext cx="14" cy="14"/>
                  </a:xfrm>
                  <a:custGeom>
                    <a:avLst/>
                    <a:gdLst>
                      <a:gd name="T0" fmla="*/ 0 w 67"/>
                      <a:gd name="T1" fmla="*/ 24 h 68"/>
                      <a:gd name="T2" fmla="*/ 24 w 67"/>
                      <a:gd name="T3" fmla="*/ 24 h 68"/>
                      <a:gd name="T4" fmla="*/ 33 w 67"/>
                      <a:gd name="T5" fmla="*/ 0 h 68"/>
                      <a:gd name="T6" fmla="*/ 44 w 67"/>
                      <a:gd name="T7" fmla="*/ 24 h 68"/>
                      <a:gd name="T8" fmla="*/ 67 w 67"/>
                      <a:gd name="T9" fmla="*/ 24 h 68"/>
                      <a:gd name="T10" fmla="*/ 50 w 67"/>
                      <a:gd name="T11" fmla="*/ 40 h 68"/>
                      <a:gd name="T12" fmla="*/ 57 w 67"/>
                      <a:gd name="T13" fmla="*/ 68 h 68"/>
                      <a:gd name="T14" fmla="*/ 33 w 67"/>
                      <a:gd name="T15" fmla="*/ 50 h 68"/>
                      <a:gd name="T16" fmla="*/ 10 w 67"/>
                      <a:gd name="T17" fmla="*/ 68 h 68"/>
                      <a:gd name="T18" fmla="*/ 19 w 67"/>
                      <a:gd name="T19" fmla="*/ 40 h 68"/>
                      <a:gd name="T20" fmla="*/ 0 w 67"/>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4"/>
                        </a:moveTo>
                        <a:lnTo>
                          <a:pt x="24" y="24"/>
                        </a:lnTo>
                        <a:lnTo>
                          <a:pt x="33" y="0"/>
                        </a:lnTo>
                        <a:lnTo>
                          <a:pt x="44" y="24"/>
                        </a:lnTo>
                        <a:lnTo>
                          <a:pt x="67" y="24"/>
                        </a:lnTo>
                        <a:lnTo>
                          <a:pt x="50" y="40"/>
                        </a:lnTo>
                        <a:lnTo>
                          <a:pt x="57" y="68"/>
                        </a:lnTo>
                        <a:lnTo>
                          <a:pt x="33" y="50"/>
                        </a:lnTo>
                        <a:lnTo>
                          <a:pt x="10"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84" name="Freeform 60"/>
                  <p:cNvSpPr>
                    <a:spLocks/>
                  </p:cNvSpPr>
                  <p:nvPr/>
                </p:nvSpPr>
                <p:spPr bwMode="auto">
                  <a:xfrm>
                    <a:off x="599" y="1080"/>
                    <a:ext cx="14" cy="14"/>
                  </a:xfrm>
                  <a:custGeom>
                    <a:avLst/>
                    <a:gdLst>
                      <a:gd name="T0" fmla="*/ 0 w 67"/>
                      <a:gd name="T1" fmla="*/ 24 h 68"/>
                      <a:gd name="T2" fmla="*/ 23 w 67"/>
                      <a:gd name="T3" fmla="*/ 24 h 68"/>
                      <a:gd name="T4" fmla="*/ 34 w 67"/>
                      <a:gd name="T5" fmla="*/ 0 h 68"/>
                      <a:gd name="T6" fmla="*/ 44 w 67"/>
                      <a:gd name="T7" fmla="*/ 24 h 68"/>
                      <a:gd name="T8" fmla="*/ 67 w 67"/>
                      <a:gd name="T9" fmla="*/ 24 h 68"/>
                      <a:gd name="T10" fmla="*/ 48 w 67"/>
                      <a:gd name="T11" fmla="*/ 40 h 68"/>
                      <a:gd name="T12" fmla="*/ 57 w 67"/>
                      <a:gd name="T13" fmla="*/ 68 h 68"/>
                      <a:gd name="T14" fmla="*/ 34 w 67"/>
                      <a:gd name="T15" fmla="*/ 50 h 68"/>
                      <a:gd name="T16" fmla="*/ 10 w 67"/>
                      <a:gd name="T17" fmla="*/ 68 h 68"/>
                      <a:gd name="T18" fmla="*/ 19 w 67"/>
                      <a:gd name="T19" fmla="*/ 40 h 68"/>
                      <a:gd name="T20" fmla="*/ 0 w 67"/>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4"/>
                        </a:moveTo>
                        <a:lnTo>
                          <a:pt x="23" y="24"/>
                        </a:lnTo>
                        <a:lnTo>
                          <a:pt x="34" y="0"/>
                        </a:lnTo>
                        <a:lnTo>
                          <a:pt x="44" y="24"/>
                        </a:lnTo>
                        <a:lnTo>
                          <a:pt x="67" y="24"/>
                        </a:lnTo>
                        <a:lnTo>
                          <a:pt x="48" y="40"/>
                        </a:lnTo>
                        <a:lnTo>
                          <a:pt x="57" y="68"/>
                        </a:lnTo>
                        <a:lnTo>
                          <a:pt x="34" y="50"/>
                        </a:lnTo>
                        <a:lnTo>
                          <a:pt x="10"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85" name="Freeform 61"/>
                  <p:cNvSpPr>
                    <a:spLocks/>
                  </p:cNvSpPr>
                  <p:nvPr/>
                </p:nvSpPr>
                <p:spPr bwMode="auto">
                  <a:xfrm>
                    <a:off x="650" y="1080"/>
                    <a:ext cx="13" cy="14"/>
                  </a:xfrm>
                  <a:custGeom>
                    <a:avLst/>
                    <a:gdLst>
                      <a:gd name="T0" fmla="*/ 0 w 67"/>
                      <a:gd name="T1" fmla="*/ 24 h 68"/>
                      <a:gd name="T2" fmla="*/ 23 w 67"/>
                      <a:gd name="T3" fmla="*/ 24 h 68"/>
                      <a:gd name="T4" fmla="*/ 33 w 67"/>
                      <a:gd name="T5" fmla="*/ 0 h 68"/>
                      <a:gd name="T6" fmla="*/ 44 w 67"/>
                      <a:gd name="T7" fmla="*/ 24 h 68"/>
                      <a:gd name="T8" fmla="*/ 67 w 67"/>
                      <a:gd name="T9" fmla="*/ 24 h 68"/>
                      <a:gd name="T10" fmla="*/ 48 w 67"/>
                      <a:gd name="T11" fmla="*/ 40 h 68"/>
                      <a:gd name="T12" fmla="*/ 58 w 67"/>
                      <a:gd name="T13" fmla="*/ 68 h 68"/>
                      <a:gd name="T14" fmla="*/ 33 w 67"/>
                      <a:gd name="T15" fmla="*/ 50 h 68"/>
                      <a:gd name="T16" fmla="*/ 10 w 67"/>
                      <a:gd name="T17" fmla="*/ 68 h 68"/>
                      <a:gd name="T18" fmla="*/ 18 w 67"/>
                      <a:gd name="T19" fmla="*/ 40 h 68"/>
                      <a:gd name="T20" fmla="*/ 0 w 67"/>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4"/>
                        </a:moveTo>
                        <a:lnTo>
                          <a:pt x="23" y="24"/>
                        </a:lnTo>
                        <a:lnTo>
                          <a:pt x="33" y="0"/>
                        </a:lnTo>
                        <a:lnTo>
                          <a:pt x="44" y="24"/>
                        </a:lnTo>
                        <a:lnTo>
                          <a:pt x="67" y="24"/>
                        </a:lnTo>
                        <a:lnTo>
                          <a:pt x="48" y="40"/>
                        </a:lnTo>
                        <a:lnTo>
                          <a:pt x="58" y="68"/>
                        </a:lnTo>
                        <a:lnTo>
                          <a:pt x="33" y="50"/>
                        </a:lnTo>
                        <a:lnTo>
                          <a:pt x="10" y="68"/>
                        </a:lnTo>
                        <a:lnTo>
                          <a:pt x="18"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86" name="Freeform 62"/>
                  <p:cNvSpPr>
                    <a:spLocks/>
                  </p:cNvSpPr>
                  <p:nvPr/>
                </p:nvSpPr>
                <p:spPr bwMode="auto">
                  <a:xfrm>
                    <a:off x="675" y="1080"/>
                    <a:ext cx="14" cy="14"/>
                  </a:xfrm>
                  <a:custGeom>
                    <a:avLst/>
                    <a:gdLst>
                      <a:gd name="T0" fmla="*/ 0 w 69"/>
                      <a:gd name="T1" fmla="*/ 24 h 68"/>
                      <a:gd name="T2" fmla="*/ 25 w 69"/>
                      <a:gd name="T3" fmla="*/ 24 h 68"/>
                      <a:gd name="T4" fmla="*/ 36 w 69"/>
                      <a:gd name="T5" fmla="*/ 0 h 68"/>
                      <a:gd name="T6" fmla="*/ 45 w 69"/>
                      <a:gd name="T7" fmla="*/ 24 h 68"/>
                      <a:gd name="T8" fmla="*/ 69 w 69"/>
                      <a:gd name="T9" fmla="*/ 24 h 68"/>
                      <a:gd name="T10" fmla="*/ 50 w 69"/>
                      <a:gd name="T11" fmla="*/ 40 h 68"/>
                      <a:gd name="T12" fmla="*/ 59 w 69"/>
                      <a:gd name="T13" fmla="*/ 68 h 68"/>
                      <a:gd name="T14" fmla="*/ 36 w 69"/>
                      <a:gd name="T15" fmla="*/ 50 h 68"/>
                      <a:gd name="T16" fmla="*/ 12 w 69"/>
                      <a:gd name="T17" fmla="*/ 68 h 68"/>
                      <a:gd name="T18" fmla="*/ 19 w 69"/>
                      <a:gd name="T19" fmla="*/ 40 h 68"/>
                      <a:gd name="T20" fmla="*/ 0 w 69"/>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8">
                        <a:moveTo>
                          <a:pt x="0" y="24"/>
                        </a:moveTo>
                        <a:lnTo>
                          <a:pt x="25" y="24"/>
                        </a:lnTo>
                        <a:lnTo>
                          <a:pt x="36" y="0"/>
                        </a:lnTo>
                        <a:lnTo>
                          <a:pt x="45" y="24"/>
                        </a:lnTo>
                        <a:lnTo>
                          <a:pt x="69" y="24"/>
                        </a:lnTo>
                        <a:lnTo>
                          <a:pt x="50" y="40"/>
                        </a:lnTo>
                        <a:lnTo>
                          <a:pt x="59" y="68"/>
                        </a:lnTo>
                        <a:lnTo>
                          <a:pt x="36" y="50"/>
                        </a:lnTo>
                        <a:lnTo>
                          <a:pt x="12"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287" name="Group 63"/>
                <p:cNvGrpSpPr>
                  <a:grpSpLocks/>
                </p:cNvGrpSpPr>
                <p:nvPr/>
              </p:nvGrpSpPr>
              <p:grpSpPr bwMode="auto">
                <a:xfrm>
                  <a:off x="561" y="1094"/>
                  <a:ext cx="140" cy="13"/>
                  <a:chOff x="561" y="1094"/>
                  <a:chExt cx="140" cy="13"/>
                </a:xfrm>
              </p:grpSpPr>
              <p:sp>
                <p:nvSpPr>
                  <p:cNvPr id="52288" name="Freeform 64"/>
                  <p:cNvSpPr>
                    <a:spLocks/>
                  </p:cNvSpPr>
                  <p:nvPr/>
                </p:nvSpPr>
                <p:spPr bwMode="auto">
                  <a:xfrm>
                    <a:off x="561" y="1094"/>
                    <a:ext cx="14" cy="13"/>
                  </a:xfrm>
                  <a:custGeom>
                    <a:avLst/>
                    <a:gdLst>
                      <a:gd name="T0" fmla="*/ 0 w 67"/>
                      <a:gd name="T1" fmla="*/ 24 h 67"/>
                      <a:gd name="T2" fmla="*/ 24 w 67"/>
                      <a:gd name="T3" fmla="*/ 24 h 67"/>
                      <a:gd name="T4" fmla="*/ 33 w 67"/>
                      <a:gd name="T5" fmla="*/ 0 h 67"/>
                      <a:gd name="T6" fmla="*/ 45 w 67"/>
                      <a:gd name="T7" fmla="*/ 24 h 67"/>
                      <a:gd name="T8" fmla="*/ 67 w 67"/>
                      <a:gd name="T9" fmla="*/ 24 h 67"/>
                      <a:gd name="T10" fmla="*/ 48 w 67"/>
                      <a:gd name="T11" fmla="*/ 39 h 67"/>
                      <a:gd name="T12" fmla="*/ 57 w 67"/>
                      <a:gd name="T13" fmla="*/ 67 h 67"/>
                      <a:gd name="T14" fmla="*/ 33 w 67"/>
                      <a:gd name="T15" fmla="*/ 50 h 67"/>
                      <a:gd name="T16" fmla="*/ 11 w 67"/>
                      <a:gd name="T17" fmla="*/ 67 h 67"/>
                      <a:gd name="T18" fmla="*/ 19 w 67"/>
                      <a:gd name="T19" fmla="*/ 39 h 67"/>
                      <a:gd name="T20" fmla="*/ 0 w 67"/>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4"/>
                        </a:moveTo>
                        <a:lnTo>
                          <a:pt x="24" y="24"/>
                        </a:lnTo>
                        <a:lnTo>
                          <a:pt x="33" y="0"/>
                        </a:lnTo>
                        <a:lnTo>
                          <a:pt x="45" y="24"/>
                        </a:lnTo>
                        <a:lnTo>
                          <a:pt x="67" y="24"/>
                        </a:lnTo>
                        <a:lnTo>
                          <a:pt x="48" y="39"/>
                        </a:lnTo>
                        <a:lnTo>
                          <a:pt x="57" y="67"/>
                        </a:lnTo>
                        <a:lnTo>
                          <a:pt x="33" y="50"/>
                        </a:lnTo>
                        <a:lnTo>
                          <a:pt x="11" y="67"/>
                        </a:lnTo>
                        <a:lnTo>
                          <a:pt x="19"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89" name="Freeform 65"/>
                  <p:cNvSpPr>
                    <a:spLocks/>
                  </p:cNvSpPr>
                  <p:nvPr/>
                </p:nvSpPr>
                <p:spPr bwMode="auto">
                  <a:xfrm>
                    <a:off x="586" y="1094"/>
                    <a:ext cx="14" cy="13"/>
                  </a:xfrm>
                  <a:custGeom>
                    <a:avLst/>
                    <a:gdLst>
                      <a:gd name="T0" fmla="*/ 0 w 67"/>
                      <a:gd name="T1" fmla="*/ 24 h 67"/>
                      <a:gd name="T2" fmla="*/ 24 w 67"/>
                      <a:gd name="T3" fmla="*/ 24 h 67"/>
                      <a:gd name="T4" fmla="*/ 35 w 67"/>
                      <a:gd name="T5" fmla="*/ 0 h 67"/>
                      <a:gd name="T6" fmla="*/ 45 w 67"/>
                      <a:gd name="T7" fmla="*/ 24 h 67"/>
                      <a:gd name="T8" fmla="*/ 67 w 67"/>
                      <a:gd name="T9" fmla="*/ 24 h 67"/>
                      <a:gd name="T10" fmla="*/ 50 w 67"/>
                      <a:gd name="T11" fmla="*/ 39 h 67"/>
                      <a:gd name="T12" fmla="*/ 57 w 67"/>
                      <a:gd name="T13" fmla="*/ 67 h 67"/>
                      <a:gd name="T14" fmla="*/ 35 w 67"/>
                      <a:gd name="T15" fmla="*/ 50 h 67"/>
                      <a:gd name="T16" fmla="*/ 11 w 67"/>
                      <a:gd name="T17" fmla="*/ 67 h 67"/>
                      <a:gd name="T18" fmla="*/ 20 w 67"/>
                      <a:gd name="T19" fmla="*/ 39 h 67"/>
                      <a:gd name="T20" fmla="*/ 0 w 67"/>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4"/>
                        </a:moveTo>
                        <a:lnTo>
                          <a:pt x="24" y="24"/>
                        </a:lnTo>
                        <a:lnTo>
                          <a:pt x="35" y="0"/>
                        </a:lnTo>
                        <a:lnTo>
                          <a:pt x="45" y="24"/>
                        </a:lnTo>
                        <a:lnTo>
                          <a:pt x="67" y="24"/>
                        </a:lnTo>
                        <a:lnTo>
                          <a:pt x="50" y="39"/>
                        </a:lnTo>
                        <a:lnTo>
                          <a:pt x="57" y="67"/>
                        </a:lnTo>
                        <a:lnTo>
                          <a:pt x="35" y="50"/>
                        </a:lnTo>
                        <a:lnTo>
                          <a:pt x="11" y="67"/>
                        </a:lnTo>
                        <a:lnTo>
                          <a:pt x="20"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90" name="Freeform 66"/>
                  <p:cNvSpPr>
                    <a:spLocks/>
                  </p:cNvSpPr>
                  <p:nvPr/>
                </p:nvSpPr>
                <p:spPr bwMode="auto">
                  <a:xfrm>
                    <a:off x="612" y="1094"/>
                    <a:ext cx="13" cy="13"/>
                  </a:xfrm>
                  <a:custGeom>
                    <a:avLst/>
                    <a:gdLst>
                      <a:gd name="T0" fmla="*/ 0 w 65"/>
                      <a:gd name="T1" fmla="*/ 24 h 67"/>
                      <a:gd name="T2" fmla="*/ 23 w 65"/>
                      <a:gd name="T3" fmla="*/ 24 h 67"/>
                      <a:gd name="T4" fmla="*/ 32 w 65"/>
                      <a:gd name="T5" fmla="*/ 0 h 67"/>
                      <a:gd name="T6" fmla="*/ 43 w 65"/>
                      <a:gd name="T7" fmla="*/ 24 h 67"/>
                      <a:gd name="T8" fmla="*/ 65 w 65"/>
                      <a:gd name="T9" fmla="*/ 24 h 67"/>
                      <a:gd name="T10" fmla="*/ 47 w 65"/>
                      <a:gd name="T11" fmla="*/ 39 h 67"/>
                      <a:gd name="T12" fmla="*/ 57 w 65"/>
                      <a:gd name="T13" fmla="*/ 67 h 67"/>
                      <a:gd name="T14" fmla="*/ 32 w 65"/>
                      <a:gd name="T15" fmla="*/ 50 h 67"/>
                      <a:gd name="T16" fmla="*/ 10 w 65"/>
                      <a:gd name="T17" fmla="*/ 67 h 67"/>
                      <a:gd name="T18" fmla="*/ 18 w 65"/>
                      <a:gd name="T19" fmla="*/ 39 h 67"/>
                      <a:gd name="T20" fmla="*/ 0 w 65"/>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7">
                        <a:moveTo>
                          <a:pt x="0" y="24"/>
                        </a:moveTo>
                        <a:lnTo>
                          <a:pt x="23" y="24"/>
                        </a:lnTo>
                        <a:lnTo>
                          <a:pt x="32" y="0"/>
                        </a:lnTo>
                        <a:lnTo>
                          <a:pt x="43" y="24"/>
                        </a:lnTo>
                        <a:lnTo>
                          <a:pt x="65" y="24"/>
                        </a:lnTo>
                        <a:lnTo>
                          <a:pt x="47" y="39"/>
                        </a:lnTo>
                        <a:lnTo>
                          <a:pt x="57" y="67"/>
                        </a:lnTo>
                        <a:lnTo>
                          <a:pt x="32" y="50"/>
                        </a:lnTo>
                        <a:lnTo>
                          <a:pt x="10" y="67"/>
                        </a:lnTo>
                        <a:lnTo>
                          <a:pt x="18"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91" name="Freeform 67"/>
                  <p:cNvSpPr>
                    <a:spLocks/>
                  </p:cNvSpPr>
                  <p:nvPr/>
                </p:nvSpPr>
                <p:spPr bwMode="auto">
                  <a:xfrm>
                    <a:off x="637" y="1094"/>
                    <a:ext cx="14" cy="13"/>
                  </a:xfrm>
                  <a:custGeom>
                    <a:avLst/>
                    <a:gdLst>
                      <a:gd name="T0" fmla="*/ 0 w 69"/>
                      <a:gd name="T1" fmla="*/ 24 h 67"/>
                      <a:gd name="T2" fmla="*/ 25 w 69"/>
                      <a:gd name="T3" fmla="*/ 24 h 67"/>
                      <a:gd name="T4" fmla="*/ 36 w 69"/>
                      <a:gd name="T5" fmla="*/ 0 h 67"/>
                      <a:gd name="T6" fmla="*/ 45 w 69"/>
                      <a:gd name="T7" fmla="*/ 24 h 67"/>
                      <a:gd name="T8" fmla="*/ 69 w 69"/>
                      <a:gd name="T9" fmla="*/ 24 h 67"/>
                      <a:gd name="T10" fmla="*/ 50 w 69"/>
                      <a:gd name="T11" fmla="*/ 39 h 67"/>
                      <a:gd name="T12" fmla="*/ 58 w 69"/>
                      <a:gd name="T13" fmla="*/ 67 h 67"/>
                      <a:gd name="T14" fmla="*/ 36 w 69"/>
                      <a:gd name="T15" fmla="*/ 50 h 67"/>
                      <a:gd name="T16" fmla="*/ 12 w 69"/>
                      <a:gd name="T17" fmla="*/ 67 h 67"/>
                      <a:gd name="T18" fmla="*/ 21 w 69"/>
                      <a:gd name="T19" fmla="*/ 39 h 67"/>
                      <a:gd name="T20" fmla="*/ 0 w 69"/>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4"/>
                        </a:moveTo>
                        <a:lnTo>
                          <a:pt x="25" y="24"/>
                        </a:lnTo>
                        <a:lnTo>
                          <a:pt x="36" y="0"/>
                        </a:lnTo>
                        <a:lnTo>
                          <a:pt x="45" y="24"/>
                        </a:lnTo>
                        <a:lnTo>
                          <a:pt x="69" y="24"/>
                        </a:lnTo>
                        <a:lnTo>
                          <a:pt x="50" y="39"/>
                        </a:lnTo>
                        <a:lnTo>
                          <a:pt x="58" y="67"/>
                        </a:lnTo>
                        <a:lnTo>
                          <a:pt x="36" y="50"/>
                        </a:lnTo>
                        <a:lnTo>
                          <a:pt x="12" y="67"/>
                        </a:lnTo>
                        <a:lnTo>
                          <a:pt x="21"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92" name="Freeform 68"/>
                  <p:cNvSpPr>
                    <a:spLocks/>
                  </p:cNvSpPr>
                  <p:nvPr/>
                </p:nvSpPr>
                <p:spPr bwMode="auto">
                  <a:xfrm>
                    <a:off x="662" y="1094"/>
                    <a:ext cx="14" cy="13"/>
                  </a:xfrm>
                  <a:custGeom>
                    <a:avLst/>
                    <a:gdLst>
                      <a:gd name="T0" fmla="*/ 0 w 68"/>
                      <a:gd name="T1" fmla="*/ 24 h 67"/>
                      <a:gd name="T2" fmla="*/ 24 w 68"/>
                      <a:gd name="T3" fmla="*/ 24 h 67"/>
                      <a:gd name="T4" fmla="*/ 33 w 68"/>
                      <a:gd name="T5" fmla="*/ 0 h 67"/>
                      <a:gd name="T6" fmla="*/ 44 w 68"/>
                      <a:gd name="T7" fmla="*/ 24 h 67"/>
                      <a:gd name="T8" fmla="*/ 68 w 68"/>
                      <a:gd name="T9" fmla="*/ 24 h 67"/>
                      <a:gd name="T10" fmla="*/ 48 w 68"/>
                      <a:gd name="T11" fmla="*/ 39 h 67"/>
                      <a:gd name="T12" fmla="*/ 57 w 68"/>
                      <a:gd name="T13" fmla="*/ 67 h 67"/>
                      <a:gd name="T14" fmla="*/ 33 w 68"/>
                      <a:gd name="T15" fmla="*/ 50 h 67"/>
                      <a:gd name="T16" fmla="*/ 10 w 68"/>
                      <a:gd name="T17" fmla="*/ 67 h 67"/>
                      <a:gd name="T18" fmla="*/ 19 w 68"/>
                      <a:gd name="T19" fmla="*/ 39 h 67"/>
                      <a:gd name="T20" fmla="*/ 0 w 68"/>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4"/>
                        </a:moveTo>
                        <a:lnTo>
                          <a:pt x="24" y="24"/>
                        </a:lnTo>
                        <a:lnTo>
                          <a:pt x="33" y="0"/>
                        </a:lnTo>
                        <a:lnTo>
                          <a:pt x="44" y="24"/>
                        </a:lnTo>
                        <a:lnTo>
                          <a:pt x="68" y="24"/>
                        </a:lnTo>
                        <a:lnTo>
                          <a:pt x="48" y="39"/>
                        </a:lnTo>
                        <a:lnTo>
                          <a:pt x="57" y="67"/>
                        </a:lnTo>
                        <a:lnTo>
                          <a:pt x="33" y="50"/>
                        </a:lnTo>
                        <a:lnTo>
                          <a:pt x="10" y="67"/>
                        </a:lnTo>
                        <a:lnTo>
                          <a:pt x="19"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93" name="Freeform 69"/>
                  <p:cNvSpPr>
                    <a:spLocks/>
                  </p:cNvSpPr>
                  <p:nvPr/>
                </p:nvSpPr>
                <p:spPr bwMode="auto">
                  <a:xfrm>
                    <a:off x="688" y="1094"/>
                    <a:ext cx="13" cy="13"/>
                  </a:xfrm>
                  <a:custGeom>
                    <a:avLst/>
                    <a:gdLst>
                      <a:gd name="T0" fmla="*/ 0 w 68"/>
                      <a:gd name="T1" fmla="*/ 24 h 67"/>
                      <a:gd name="T2" fmla="*/ 25 w 68"/>
                      <a:gd name="T3" fmla="*/ 24 h 67"/>
                      <a:gd name="T4" fmla="*/ 34 w 68"/>
                      <a:gd name="T5" fmla="*/ 0 h 67"/>
                      <a:gd name="T6" fmla="*/ 45 w 68"/>
                      <a:gd name="T7" fmla="*/ 24 h 67"/>
                      <a:gd name="T8" fmla="*/ 68 w 68"/>
                      <a:gd name="T9" fmla="*/ 24 h 67"/>
                      <a:gd name="T10" fmla="*/ 50 w 68"/>
                      <a:gd name="T11" fmla="*/ 39 h 67"/>
                      <a:gd name="T12" fmla="*/ 57 w 68"/>
                      <a:gd name="T13" fmla="*/ 67 h 67"/>
                      <a:gd name="T14" fmla="*/ 34 w 68"/>
                      <a:gd name="T15" fmla="*/ 50 h 67"/>
                      <a:gd name="T16" fmla="*/ 11 w 68"/>
                      <a:gd name="T17" fmla="*/ 67 h 67"/>
                      <a:gd name="T18" fmla="*/ 19 w 68"/>
                      <a:gd name="T19" fmla="*/ 39 h 67"/>
                      <a:gd name="T20" fmla="*/ 0 w 68"/>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4"/>
                        </a:moveTo>
                        <a:lnTo>
                          <a:pt x="25" y="24"/>
                        </a:lnTo>
                        <a:lnTo>
                          <a:pt x="34" y="0"/>
                        </a:lnTo>
                        <a:lnTo>
                          <a:pt x="45" y="24"/>
                        </a:lnTo>
                        <a:lnTo>
                          <a:pt x="68" y="24"/>
                        </a:lnTo>
                        <a:lnTo>
                          <a:pt x="50" y="39"/>
                        </a:lnTo>
                        <a:lnTo>
                          <a:pt x="57" y="67"/>
                        </a:lnTo>
                        <a:lnTo>
                          <a:pt x="34" y="50"/>
                        </a:lnTo>
                        <a:lnTo>
                          <a:pt x="11" y="67"/>
                        </a:lnTo>
                        <a:lnTo>
                          <a:pt x="19"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294" name="Group 70"/>
                <p:cNvGrpSpPr>
                  <a:grpSpLocks/>
                </p:cNvGrpSpPr>
                <p:nvPr/>
              </p:nvGrpSpPr>
              <p:grpSpPr bwMode="auto">
                <a:xfrm>
                  <a:off x="574" y="1107"/>
                  <a:ext cx="115" cy="14"/>
                  <a:chOff x="574" y="1107"/>
                  <a:chExt cx="115" cy="14"/>
                </a:xfrm>
              </p:grpSpPr>
              <p:sp>
                <p:nvSpPr>
                  <p:cNvPr id="52295" name="Freeform 71"/>
                  <p:cNvSpPr>
                    <a:spLocks/>
                  </p:cNvSpPr>
                  <p:nvPr/>
                </p:nvSpPr>
                <p:spPr bwMode="auto">
                  <a:xfrm>
                    <a:off x="574" y="1107"/>
                    <a:ext cx="13" cy="14"/>
                  </a:xfrm>
                  <a:custGeom>
                    <a:avLst/>
                    <a:gdLst>
                      <a:gd name="T0" fmla="*/ 0 w 66"/>
                      <a:gd name="T1" fmla="*/ 26 h 70"/>
                      <a:gd name="T2" fmla="*/ 23 w 66"/>
                      <a:gd name="T3" fmla="*/ 26 h 70"/>
                      <a:gd name="T4" fmla="*/ 33 w 66"/>
                      <a:gd name="T5" fmla="*/ 0 h 70"/>
                      <a:gd name="T6" fmla="*/ 43 w 66"/>
                      <a:gd name="T7" fmla="*/ 26 h 70"/>
                      <a:gd name="T8" fmla="*/ 66 w 66"/>
                      <a:gd name="T9" fmla="*/ 26 h 70"/>
                      <a:gd name="T10" fmla="*/ 47 w 66"/>
                      <a:gd name="T11" fmla="*/ 41 h 70"/>
                      <a:gd name="T12" fmla="*/ 57 w 66"/>
                      <a:gd name="T13" fmla="*/ 70 h 70"/>
                      <a:gd name="T14" fmla="*/ 33 w 66"/>
                      <a:gd name="T15" fmla="*/ 50 h 70"/>
                      <a:gd name="T16" fmla="*/ 10 w 66"/>
                      <a:gd name="T17" fmla="*/ 70 h 70"/>
                      <a:gd name="T18" fmla="*/ 19 w 66"/>
                      <a:gd name="T19" fmla="*/ 41 h 70"/>
                      <a:gd name="T20" fmla="*/ 0 w 66"/>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70">
                        <a:moveTo>
                          <a:pt x="0" y="26"/>
                        </a:moveTo>
                        <a:lnTo>
                          <a:pt x="23" y="26"/>
                        </a:lnTo>
                        <a:lnTo>
                          <a:pt x="33" y="0"/>
                        </a:lnTo>
                        <a:lnTo>
                          <a:pt x="43" y="26"/>
                        </a:lnTo>
                        <a:lnTo>
                          <a:pt x="66" y="26"/>
                        </a:lnTo>
                        <a:lnTo>
                          <a:pt x="47" y="41"/>
                        </a:lnTo>
                        <a:lnTo>
                          <a:pt x="57" y="70"/>
                        </a:lnTo>
                        <a:lnTo>
                          <a:pt x="33" y="50"/>
                        </a:lnTo>
                        <a:lnTo>
                          <a:pt x="10"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96" name="Freeform 72"/>
                  <p:cNvSpPr>
                    <a:spLocks/>
                  </p:cNvSpPr>
                  <p:nvPr/>
                </p:nvSpPr>
                <p:spPr bwMode="auto">
                  <a:xfrm>
                    <a:off x="624" y="1107"/>
                    <a:ext cx="14" cy="14"/>
                  </a:xfrm>
                  <a:custGeom>
                    <a:avLst/>
                    <a:gdLst>
                      <a:gd name="T0" fmla="*/ 0 w 67"/>
                      <a:gd name="T1" fmla="*/ 26 h 70"/>
                      <a:gd name="T2" fmla="*/ 24 w 67"/>
                      <a:gd name="T3" fmla="*/ 26 h 70"/>
                      <a:gd name="T4" fmla="*/ 33 w 67"/>
                      <a:gd name="T5" fmla="*/ 0 h 70"/>
                      <a:gd name="T6" fmla="*/ 44 w 67"/>
                      <a:gd name="T7" fmla="*/ 26 h 70"/>
                      <a:gd name="T8" fmla="*/ 67 w 67"/>
                      <a:gd name="T9" fmla="*/ 26 h 70"/>
                      <a:gd name="T10" fmla="*/ 50 w 67"/>
                      <a:gd name="T11" fmla="*/ 41 h 70"/>
                      <a:gd name="T12" fmla="*/ 57 w 67"/>
                      <a:gd name="T13" fmla="*/ 70 h 70"/>
                      <a:gd name="T14" fmla="*/ 33 w 67"/>
                      <a:gd name="T15" fmla="*/ 50 h 70"/>
                      <a:gd name="T16" fmla="*/ 10 w 67"/>
                      <a:gd name="T17" fmla="*/ 70 h 70"/>
                      <a:gd name="T18" fmla="*/ 19 w 67"/>
                      <a:gd name="T19" fmla="*/ 41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4" y="26"/>
                        </a:lnTo>
                        <a:lnTo>
                          <a:pt x="33" y="0"/>
                        </a:lnTo>
                        <a:lnTo>
                          <a:pt x="44" y="26"/>
                        </a:lnTo>
                        <a:lnTo>
                          <a:pt x="67" y="26"/>
                        </a:lnTo>
                        <a:lnTo>
                          <a:pt x="50" y="41"/>
                        </a:lnTo>
                        <a:lnTo>
                          <a:pt x="57" y="70"/>
                        </a:lnTo>
                        <a:lnTo>
                          <a:pt x="33" y="50"/>
                        </a:lnTo>
                        <a:lnTo>
                          <a:pt x="10"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97" name="Freeform 73"/>
                  <p:cNvSpPr>
                    <a:spLocks/>
                  </p:cNvSpPr>
                  <p:nvPr/>
                </p:nvSpPr>
                <p:spPr bwMode="auto">
                  <a:xfrm>
                    <a:off x="599" y="1107"/>
                    <a:ext cx="14" cy="14"/>
                  </a:xfrm>
                  <a:custGeom>
                    <a:avLst/>
                    <a:gdLst>
                      <a:gd name="T0" fmla="*/ 0 w 67"/>
                      <a:gd name="T1" fmla="*/ 26 h 70"/>
                      <a:gd name="T2" fmla="*/ 23 w 67"/>
                      <a:gd name="T3" fmla="*/ 26 h 70"/>
                      <a:gd name="T4" fmla="*/ 34 w 67"/>
                      <a:gd name="T5" fmla="*/ 0 h 70"/>
                      <a:gd name="T6" fmla="*/ 44 w 67"/>
                      <a:gd name="T7" fmla="*/ 26 h 70"/>
                      <a:gd name="T8" fmla="*/ 67 w 67"/>
                      <a:gd name="T9" fmla="*/ 26 h 70"/>
                      <a:gd name="T10" fmla="*/ 48 w 67"/>
                      <a:gd name="T11" fmla="*/ 41 h 70"/>
                      <a:gd name="T12" fmla="*/ 57 w 67"/>
                      <a:gd name="T13" fmla="*/ 70 h 70"/>
                      <a:gd name="T14" fmla="*/ 34 w 67"/>
                      <a:gd name="T15" fmla="*/ 50 h 70"/>
                      <a:gd name="T16" fmla="*/ 10 w 67"/>
                      <a:gd name="T17" fmla="*/ 70 h 70"/>
                      <a:gd name="T18" fmla="*/ 19 w 67"/>
                      <a:gd name="T19" fmla="*/ 41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3" y="26"/>
                        </a:lnTo>
                        <a:lnTo>
                          <a:pt x="34" y="0"/>
                        </a:lnTo>
                        <a:lnTo>
                          <a:pt x="44" y="26"/>
                        </a:lnTo>
                        <a:lnTo>
                          <a:pt x="67" y="26"/>
                        </a:lnTo>
                        <a:lnTo>
                          <a:pt x="48" y="41"/>
                        </a:lnTo>
                        <a:lnTo>
                          <a:pt x="57" y="70"/>
                        </a:lnTo>
                        <a:lnTo>
                          <a:pt x="34" y="50"/>
                        </a:lnTo>
                        <a:lnTo>
                          <a:pt x="10"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98" name="Freeform 74"/>
                  <p:cNvSpPr>
                    <a:spLocks/>
                  </p:cNvSpPr>
                  <p:nvPr/>
                </p:nvSpPr>
                <p:spPr bwMode="auto">
                  <a:xfrm>
                    <a:off x="650" y="1107"/>
                    <a:ext cx="13" cy="14"/>
                  </a:xfrm>
                  <a:custGeom>
                    <a:avLst/>
                    <a:gdLst>
                      <a:gd name="T0" fmla="*/ 0 w 67"/>
                      <a:gd name="T1" fmla="*/ 26 h 70"/>
                      <a:gd name="T2" fmla="*/ 23 w 67"/>
                      <a:gd name="T3" fmla="*/ 26 h 70"/>
                      <a:gd name="T4" fmla="*/ 33 w 67"/>
                      <a:gd name="T5" fmla="*/ 0 h 70"/>
                      <a:gd name="T6" fmla="*/ 44 w 67"/>
                      <a:gd name="T7" fmla="*/ 26 h 70"/>
                      <a:gd name="T8" fmla="*/ 67 w 67"/>
                      <a:gd name="T9" fmla="*/ 26 h 70"/>
                      <a:gd name="T10" fmla="*/ 48 w 67"/>
                      <a:gd name="T11" fmla="*/ 41 h 70"/>
                      <a:gd name="T12" fmla="*/ 58 w 67"/>
                      <a:gd name="T13" fmla="*/ 70 h 70"/>
                      <a:gd name="T14" fmla="*/ 33 w 67"/>
                      <a:gd name="T15" fmla="*/ 50 h 70"/>
                      <a:gd name="T16" fmla="*/ 10 w 67"/>
                      <a:gd name="T17" fmla="*/ 70 h 70"/>
                      <a:gd name="T18" fmla="*/ 18 w 67"/>
                      <a:gd name="T19" fmla="*/ 41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3" y="26"/>
                        </a:lnTo>
                        <a:lnTo>
                          <a:pt x="33" y="0"/>
                        </a:lnTo>
                        <a:lnTo>
                          <a:pt x="44" y="26"/>
                        </a:lnTo>
                        <a:lnTo>
                          <a:pt x="67" y="26"/>
                        </a:lnTo>
                        <a:lnTo>
                          <a:pt x="48" y="41"/>
                        </a:lnTo>
                        <a:lnTo>
                          <a:pt x="58" y="70"/>
                        </a:lnTo>
                        <a:lnTo>
                          <a:pt x="33" y="50"/>
                        </a:lnTo>
                        <a:lnTo>
                          <a:pt x="10" y="70"/>
                        </a:lnTo>
                        <a:lnTo>
                          <a:pt x="18"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299" name="Freeform 75"/>
                  <p:cNvSpPr>
                    <a:spLocks/>
                  </p:cNvSpPr>
                  <p:nvPr/>
                </p:nvSpPr>
                <p:spPr bwMode="auto">
                  <a:xfrm>
                    <a:off x="675" y="1107"/>
                    <a:ext cx="14" cy="14"/>
                  </a:xfrm>
                  <a:custGeom>
                    <a:avLst/>
                    <a:gdLst>
                      <a:gd name="T0" fmla="*/ 0 w 69"/>
                      <a:gd name="T1" fmla="*/ 26 h 70"/>
                      <a:gd name="T2" fmla="*/ 25 w 69"/>
                      <a:gd name="T3" fmla="*/ 26 h 70"/>
                      <a:gd name="T4" fmla="*/ 36 w 69"/>
                      <a:gd name="T5" fmla="*/ 0 h 70"/>
                      <a:gd name="T6" fmla="*/ 45 w 69"/>
                      <a:gd name="T7" fmla="*/ 26 h 70"/>
                      <a:gd name="T8" fmla="*/ 69 w 69"/>
                      <a:gd name="T9" fmla="*/ 26 h 70"/>
                      <a:gd name="T10" fmla="*/ 50 w 69"/>
                      <a:gd name="T11" fmla="*/ 41 h 70"/>
                      <a:gd name="T12" fmla="*/ 59 w 69"/>
                      <a:gd name="T13" fmla="*/ 70 h 70"/>
                      <a:gd name="T14" fmla="*/ 36 w 69"/>
                      <a:gd name="T15" fmla="*/ 50 h 70"/>
                      <a:gd name="T16" fmla="*/ 12 w 69"/>
                      <a:gd name="T17" fmla="*/ 70 h 70"/>
                      <a:gd name="T18" fmla="*/ 19 w 69"/>
                      <a:gd name="T19" fmla="*/ 41 h 70"/>
                      <a:gd name="T20" fmla="*/ 0 w 69"/>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70">
                        <a:moveTo>
                          <a:pt x="0" y="26"/>
                        </a:moveTo>
                        <a:lnTo>
                          <a:pt x="25" y="26"/>
                        </a:lnTo>
                        <a:lnTo>
                          <a:pt x="36" y="0"/>
                        </a:lnTo>
                        <a:lnTo>
                          <a:pt x="45" y="26"/>
                        </a:lnTo>
                        <a:lnTo>
                          <a:pt x="69" y="26"/>
                        </a:lnTo>
                        <a:lnTo>
                          <a:pt x="50" y="41"/>
                        </a:lnTo>
                        <a:lnTo>
                          <a:pt x="59" y="70"/>
                        </a:lnTo>
                        <a:lnTo>
                          <a:pt x="36" y="50"/>
                        </a:lnTo>
                        <a:lnTo>
                          <a:pt x="12"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300" name="Group 76"/>
                <p:cNvGrpSpPr>
                  <a:grpSpLocks/>
                </p:cNvGrpSpPr>
                <p:nvPr/>
              </p:nvGrpSpPr>
              <p:grpSpPr bwMode="auto">
                <a:xfrm>
                  <a:off x="561" y="1120"/>
                  <a:ext cx="140" cy="14"/>
                  <a:chOff x="561" y="1120"/>
                  <a:chExt cx="140" cy="14"/>
                </a:xfrm>
              </p:grpSpPr>
              <p:sp>
                <p:nvSpPr>
                  <p:cNvPr id="52301" name="Freeform 77"/>
                  <p:cNvSpPr>
                    <a:spLocks/>
                  </p:cNvSpPr>
                  <p:nvPr/>
                </p:nvSpPr>
                <p:spPr bwMode="auto">
                  <a:xfrm>
                    <a:off x="561" y="1120"/>
                    <a:ext cx="14" cy="14"/>
                  </a:xfrm>
                  <a:custGeom>
                    <a:avLst/>
                    <a:gdLst>
                      <a:gd name="T0" fmla="*/ 0 w 67"/>
                      <a:gd name="T1" fmla="*/ 26 h 70"/>
                      <a:gd name="T2" fmla="*/ 24 w 67"/>
                      <a:gd name="T3" fmla="*/ 26 h 70"/>
                      <a:gd name="T4" fmla="*/ 33 w 67"/>
                      <a:gd name="T5" fmla="*/ 0 h 70"/>
                      <a:gd name="T6" fmla="*/ 45 w 67"/>
                      <a:gd name="T7" fmla="*/ 26 h 70"/>
                      <a:gd name="T8" fmla="*/ 67 w 67"/>
                      <a:gd name="T9" fmla="*/ 26 h 70"/>
                      <a:gd name="T10" fmla="*/ 48 w 67"/>
                      <a:gd name="T11" fmla="*/ 42 h 70"/>
                      <a:gd name="T12" fmla="*/ 57 w 67"/>
                      <a:gd name="T13" fmla="*/ 70 h 70"/>
                      <a:gd name="T14" fmla="*/ 33 w 67"/>
                      <a:gd name="T15" fmla="*/ 50 h 70"/>
                      <a:gd name="T16" fmla="*/ 11 w 67"/>
                      <a:gd name="T17" fmla="*/ 70 h 70"/>
                      <a:gd name="T18" fmla="*/ 19 w 67"/>
                      <a:gd name="T19" fmla="*/ 42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4" y="26"/>
                        </a:lnTo>
                        <a:lnTo>
                          <a:pt x="33" y="0"/>
                        </a:lnTo>
                        <a:lnTo>
                          <a:pt x="45" y="26"/>
                        </a:lnTo>
                        <a:lnTo>
                          <a:pt x="67" y="26"/>
                        </a:lnTo>
                        <a:lnTo>
                          <a:pt x="48" y="42"/>
                        </a:lnTo>
                        <a:lnTo>
                          <a:pt x="57" y="70"/>
                        </a:lnTo>
                        <a:lnTo>
                          <a:pt x="33" y="50"/>
                        </a:lnTo>
                        <a:lnTo>
                          <a:pt x="11" y="70"/>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02" name="Freeform 78"/>
                  <p:cNvSpPr>
                    <a:spLocks/>
                  </p:cNvSpPr>
                  <p:nvPr/>
                </p:nvSpPr>
                <p:spPr bwMode="auto">
                  <a:xfrm>
                    <a:off x="586" y="1120"/>
                    <a:ext cx="14" cy="14"/>
                  </a:xfrm>
                  <a:custGeom>
                    <a:avLst/>
                    <a:gdLst>
                      <a:gd name="T0" fmla="*/ 0 w 67"/>
                      <a:gd name="T1" fmla="*/ 26 h 70"/>
                      <a:gd name="T2" fmla="*/ 24 w 67"/>
                      <a:gd name="T3" fmla="*/ 26 h 70"/>
                      <a:gd name="T4" fmla="*/ 35 w 67"/>
                      <a:gd name="T5" fmla="*/ 0 h 70"/>
                      <a:gd name="T6" fmla="*/ 45 w 67"/>
                      <a:gd name="T7" fmla="*/ 26 h 70"/>
                      <a:gd name="T8" fmla="*/ 67 w 67"/>
                      <a:gd name="T9" fmla="*/ 26 h 70"/>
                      <a:gd name="T10" fmla="*/ 50 w 67"/>
                      <a:gd name="T11" fmla="*/ 42 h 70"/>
                      <a:gd name="T12" fmla="*/ 57 w 67"/>
                      <a:gd name="T13" fmla="*/ 70 h 70"/>
                      <a:gd name="T14" fmla="*/ 35 w 67"/>
                      <a:gd name="T15" fmla="*/ 50 h 70"/>
                      <a:gd name="T16" fmla="*/ 11 w 67"/>
                      <a:gd name="T17" fmla="*/ 70 h 70"/>
                      <a:gd name="T18" fmla="*/ 20 w 67"/>
                      <a:gd name="T19" fmla="*/ 42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4" y="26"/>
                        </a:lnTo>
                        <a:lnTo>
                          <a:pt x="35" y="0"/>
                        </a:lnTo>
                        <a:lnTo>
                          <a:pt x="45" y="26"/>
                        </a:lnTo>
                        <a:lnTo>
                          <a:pt x="67" y="26"/>
                        </a:lnTo>
                        <a:lnTo>
                          <a:pt x="50" y="42"/>
                        </a:lnTo>
                        <a:lnTo>
                          <a:pt x="57" y="70"/>
                        </a:lnTo>
                        <a:lnTo>
                          <a:pt x="35" y="50"/>
                        </a:lnTo>
                        <a:lnTo>
                          <a:pt x="11" y="70"/>
                        </a:lnTo>
                        <a:lnTo>
                          <a:pt x="20"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03" name="Freeform 79"/>
                  <p:cNvSpPr>
                    <a:spLocks/>
                  </p:cNvSpPr>
                  <p:nvPr/>
                </p:nvSpPr>
                <p:spPr bwMode="auto">
                  <a:xfrm>
                    <a:off x="612" y="1120"/>
                    <a:ext cx="13" cy="14"/>
                  </a:xfrm>
                  <a:custGeom>
                    <a:avLst/>
                    <a:gdLst>
                      <a:gd name="T0" fmla="*/ 0 w 65"/>
                      <a:gd name="T1" fmla="*/ 26 h 70"/>
                      <a:gd name="T2" fmla="*/ 23 w 65"/>
                      <a:gd name="T3" fmla="*/ 26 h 70"/>
                      <a:gd name="T4" fmla="*/ 32 w 65"/>
                      <a:gd name="T5" fmla="*/ 0 h 70"/>
                      <a:gd name="T6" fmla="*/ 43 w 65"/>
                      <a:gd name="T7" fmla="*/ 26 h 70"/>
                      <a:gd name="T8" fmla="*/ 65 w 65"/>
                      <a:gd name="T9" fmla="*/ 26 h 70"/>
                      <a:gd name="T10" fmla="*/ 47 w 65"/>
                      <a:gd name="T11" fmla="*/ 42 h 70"/>
                      <a:gd name="T12" fmla="*/ 57 w 65"/>
                      <a:gd name="T13" fmla="*/ 70 h 70"/>
                      <a:gd name="T14" fmla="*/ 32 w 65"/>
                      <a:gd name="T15" fmla="*/ 50 h 70"/>
                      <a:gd name="T16" fmla="*/ 10 w 65"/>
                      <a:gd name="T17" fmla="*/ 70 h 70"/>
                      <a:gd name="T18" fmla="*/ 18 w 65"/>
                      <a:gd name="T19" fmla="*/ 42 h 70"/>
                      <a:gd name="T20" fmla="*/ 0 w 65"/>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70">
                        <a:moveTo>
                          <a:pt x="0" y="26"/>
                        </a:moveTo>
                        <a:lnTo>
                          <a:pt x="23" y="26"/>
                        </a:lnTo>
                        <a:lnTo>
                          <a:pt x="32" y="0"/>
                        </a:lnTo>
                        <a:lnTo>
                          <a:pt x="43" y="26"/>
                        </a:lnTo>
                        <a:lnTo>
                          <a:pt x="65" y="26"/>
                        </a:lnTo>
                        <a:lnTo>
                          <a:pt x="47" y="42"/>
                        </a:lnTo>
                        <a:lnTo>
                          <a:pt x="57" y="70"/>
                        </a:lnTo>
                        <a:lnTo>
                          <a:pt x="32" y="50"/>
                        </a:lnTo>
                        <a:lnTo>
                          <a:pt x="10" y="70"/>
                        </a:lnTo>
                        <a:lnTo>
                          <a:pt x="18"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04" name="Freeform 80"/>
                  <p:cNvSpPr>
                    <a:spLocks/>
                  </p:cNvSpPr>
                  <p:nvPr/>
                </p:nvSpPr>
                <p:spPr bwMode="auto">
                  <a:xfrm>
                    <a:off x="637" y="1120"/>
                    <a:ext cx="14" cy="14"/>
                  </a:xfrm>
                  <a:custGeom>
                    <a:avLst/>
                    <a:gdLst>
                      <a:gd name="T0" fmla="*/ 0 w 69"/>
                      <a:gd name="T1" fmla="*/ 26 h 70"/>
                      <a:gd name="T2" fmla="*/ 25 w 69"/>
                      <a:gd name="T3" fmla="*/ 26 h 70"/>
                      <a:gd name="T4" fmla="*/ 36 w 69"/>
                      <a:gd name="T5" fmla="*/ 0 h 70"/>
                      <a:gd name="T6" fmla="*/ 45 w 69"/>
                      <a:gd name="T7" fmla="*/ 26 h 70"/>
                      <a:gd name="T8" fmla="*/ 69 w 69"/>
                      <a:gd name="T9" fmla="*/ 26 h 70"/>
                      <a:gd name="T10" fmla="*/ 50 w 69"/>
                      <a:gd name="T11" fmla="*/ 42 h 70"/>
                      <a:gd name="T12" fmla="*/ 58 w 69"/>
                      <a:gd name="T13" fmla="*/ 70 h 70"/>
                      <a:gd name="T14" fmla="*/ 36 w 69"/>
                      <a:gd name="T15" fmla="*/ 50 h 70"/>
                      <a:gd name="T16" fmla="*/ 12 w 69"/>
                      <a:gd name="T17" fmla="*/ 70 h 70"/>
                      <a:gd name="T18" fmla="*/ 21 w 69"/>
                      <a:gd name="T19" fmla="*/ 42 h 70"/>
                      <a:gd name="T20" fmla="*/ 0 w 69"/>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70">
                        <a:moveTo>
                          <a:pt x="0" y="26"/>
                        </a:moveTo>
                        <a:lnTo>
                          <a:pt x="25" y="26"/>
                        </a:lnTo>
                        <a:lnTo>
                          <a:pt x="36" y="0"/>
                        </a:lnTo>
                        <a:lnTo>
                          <a:pt x="45" y="26"/>
                        </a:lnTo>
                        <a:lnTo>
                          <a:pt x="69" y="26"/>
                        </a:lnTo>
                        <a:lnTo>
                          <a:pt x="50" y="42"/>
                        </a:lnTo>
                        <a:lnTo>
                          <a:pt x="58" y="70"/>
                        </a:lnTo>
                        <a:lnTo>
                          <a:pt x="36" y="50"/>
                        </a:lnTo>
                        <a:lnTo>
                          <a:pt x="12" y="70"/>
                        </a:lnTo>
                        <a:lnTo>
                          <a:pt x="21"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05" name="Freeform 81"/>
                  <p:cNvSpPr>
                    <a:spLocks/>
                  </p:cNvSpPr>
                  <p:nvPr/>
                </p:nvSpPr>
                <p:spPr bwMode="auto">
                  <a:xfrm>
                    <a:off x="662" y="1120"/>
                    <a:ext cx="14" cy="14"/>
                  </a:xfrm>
                  <a:custGeom>
                    <a:avLst/>
                    <a:gdLst>
                      <a:gd name="T0" fmla="*/ 0 w 68"/>
                      <a:gd name="T1" fmla="*/ 26 h 70"/>
                      <a:gd name="T2" fmla="*/ 24 w 68"/>
                      <a:gd name="T3" fmla="*/ 26 h 70"/>
                      <a:gd name="T4" fmla="*/ 33 w 68"/>
                      <a:gd name="T5" fmla="*/ 0 h 70"/>
                      <a:gd name="T6" fmla="*/ 44 w 68"/>
                      <a:gd name="T7" fmla="*/ 26 h 70"/>
                      <a:gd name="T8" fmla="*/ 68 w 68"/>
                      <a:gd name="T9" fmla="*/ 26 h 70"/>
                      <a:gd name="T10" fmla="*/ 48 w 68"/>
                      <a:gd name="T11" fmla="*/ 42 h 70"/>
                      <a:gd name="T12" fmla="*/ 57 w 68"/>
                      <a:gd name="T13" fmla="*/ 70 h 70"/>
                      <a:gd name="T14" fmla="*/ 33 w 68"/>
                      <a:gd name="T15" fmla="*/ 50 h 70"/>
                      <a:gd name="T16" fmla="*/ 10 w 68"/>
                      <a:gd name="T17" fmla="*/ 70 h 70"/>
                      <a:gd name="T18" fmla="*/ 19 w 68"/>
                      <a:gd name="T19" fmla="*/ 42 h 70"/>
                      <a:gd name="T20" fmla="*/ 0 w 68"/>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70">
                        <a:moveTo>
                          <a:pt x="0" y="26"/>
                        </a:moveTo>
                        <a:lnTo>
                          <a:pt x="24" y="26"/>
                        </a:lnTo>
                        <a:lnTo>
                          <a:pt x="33" y="0"/>
                        </a:lnTo>
                        <a:lnTo>
                          <a:pt x="44" y="26"/>
                        </a:lnTo>
                        <a:lnTo>
                          <a:pt x="68" y="26"/>
                        </a:lnTo>
                        <a:lnTo>
                          <a:pt x="48" y="42"/>
                        </a:lnTo>
                        <a:lnTo>
                          <a:pt x="57" y="70"/>
                        </a:lnTo>
                        <a:lnTo>
                          <a:pt x="33" y="50"/>
                        </a:lnTo>
                        <a:lnTo>
                          <a:pt x="10" y="70"/>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06" name="Freeform 82"/>
                  <p:cNvSpPr>
                    <a:spLocks/>
                  </p:cNvSpPr>
                  <p:nvPr/>
                </p:nvSpPr>
                <p:spPr bwMode="auto">
                  <a:xfrm>
                    <a:off x="688" y="1120"/>
                    <a:ext cx="13" cy="14"/>
                  </a:xfrm>
                  <a:custGeom>
                    <a:avLst/>
                    <a:gdLst>
                      <a:gd name="T0" fmla="*/ 0 w 68"/>
                      <a:gd name="T1" fmla="*/ 26 h 70"/>
                      <a:gd name="T2" fmla="*/ 25 w 68"/>
                      <a:gd name="T3" fmla="*/ 26 h 70"/>
                      <a:gd name="T4" fmla="*/ 34 w 68"/>
                      <a:gd name="T5" fmla="*/ 0 h 70"/>
                      <a:gd name="T6" fmla="*/ 45 w 68"/>
                      <a:gd name="T7" fmla="*/ 26 h 70"/>
                      <a:gd name="T8" fmla="*/ 68 w 68"/>
                      <a:gd name="T9" fmla="*/ 26 h 70"/>
                      <a:gd name="T10" fmla="*/ 50 w 68"/>
                      <a:gd name="T11" fmla="*/ 42 h 70"/>
                      <a:gd name="T12" fmla="*/ 57 w 68"/>
                      <a:gd name="T13" fmla="*/ 70 h 70"/>
                      <a:gd name="T14" fmla="*/ 34 w 68"/>
                      <a:gd name="T15" fmla="*/ 50 h 70"/>
                      <a:gd name="T16" fmla="*/ 11 w 68"/>
                      <a:gd name="T17" fmla="*/ 70 h 70"/>
                      <a:gd name="T18" fmla="*/ 19 w 68"/>
                      <a:gd name="T19" fmla="*/ 42 h 70"/>
                      <a:gd name="T20" fmla="*/ 0 w 68"/>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70">
                        <a:moveTo>
                          <a:pt x="0" y="26"/>
                        </a:moveTo>
                        <a:lnTo>
                          <a:pt x="25" y="26"/>
                        </a:lnTo>
                        <a:lnTo>
                          <a:pt x="34" y="0"/>
                        </a:lnTo>
                        <a:lnTo>
                          <a:pt x="45" y="26"/>
                        </a:lnTo>
                        <a:lnTo>
                          <a:pt x="68" y="26"/>
                        </a:lnTo>
                        <a:lnTo>
                          <a:pt x="50" y="42"/>
                        </a:lnTo>
                        <a:lnTo>
                          <a:pt x="57" y="70"/>
                        </a:lnTo>
                        <a:lnTo>
                          <a:pt x="34" y="50"/>
                        </a:lnTo>
                        <a:lnTo>
                          <a:pt x="11" y="70"/>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grpSp>
      </p:grpSp>
      <p:grpSp>
        <p:nvGrpSpPr>
          <p:cNvPr id="52307" name="Group 83"/>
          <p:cNvGrpSpPr>
            <a:grpSpLocks/>
          </p:cNvGrpSpPr>
          <p:nvPr/>
        </p:nvGrpSpPr>
        <p:grpSpPr bwMode="auto">
          <a:xfrm>
            <a:off x="330200" y="1143000"/>
            <a:ext cx="8602663" cy="5070475"/>
            <a:chOff x="208" y="720"/>
            <a:chExt cx="5419" cy="3194"/>
          </a:xfrm>
        </p:grpSpPr>
        <p:sp>
          <p:nvSpPr>
            <p:cNvPr id="52308" name="Rectangle 84"/>
            <p:cNvSpPr>
              <a:spLocks noChangeArrowheads="1"/>
            </p:cNvSpPr>
            <p:nvPr/>
          </p:nvSpPr>
          <p:spPr bwMode="auto">
            <a:xfrm>
              <a:off x="313" y="1057"/>
              <a:ext cx="420" cy="2455"/>
            </a:xfrm>
            <a:prstGeom prst="rect">
              <a:avLst/>
            </a:prstGeom>
            <a:solidFill>
              <a:srgbClr val="0077B2">
                <a:alpha val="50000"/>
              </a:srgbClr>
            </a:solidFill>
            <a:ln w="25400">
              <a:solidFill>
                <a:srgbClr val="66CC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GB"/>
            </a:p>
          </p:txBody>
        </p:sp>
        <p:grpSp>
          <p:nvGrpSpPr>
            <p:cNvPr id="52309" name="Group 85"/>
            <p:cNvGrpSpPr>
              <a:grpSpLocks/>
            </p:cNvGrpSpPr>
            <p:nvPr/>
          </p:nvGrpSpPr>
          <p:grpSpPr bwMode="auto">
            <a:xfrm>
              <a:off x="208" y="720"/>
              <a:ext cx="5419" cy="3194"/>
              <a:chOff x="208" y="720"/>
              <a:chExt cx="5419" cy="3194"/>
            </a:xfrm>
          </p:grpSpPr>
          <p:sp>
            <p:nvSpPr>
              <p:cNvPr id="52310" name="Text Box 86"/>
              <p:cNvSpPr txBox="1">
                <a:spLocks noChangeArrowheads="1"/>
              </p:cNvSpPr>
              <p:nvPr/>
            </p:nvSpPr>
            <p:spPr bwMode="auto">
              <a:xfrm>
                <a:off x="260" y="3557"/>
                <a:ext cx="473" cy="35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charset="0"/>
                  </a:defRPr>
                </a:lvl1pPr>
                <a:lvl2pPr marL="114300">
                  <a:defRPr sz="2400">
                    <a:solidFill>
                      <a:schemeClr val="tx1"/>
                    </a:solidFill>
                    <a:latin typeface="Times New Roman" charset="0"/>
                  </a:defRPr>
                </a:lvl2pPr>
                <a:lvl3pPr marL="228600">
                  <a:defRPr sz="2400">
                    <a:solidFill>
                      <a:schemeClr val="tx1"/>
                    </a:solidFill>
                    <a:latin typeface="Times New Roman" charset="0"/>
                  </a:defRPr>
                </a:lvl3pPr>
                <a:lvl4pPr marL="342900">
                  <a:defRPr sz="2400">
                    <a:solidFill>
                      <a:schemeClr val="tx1"/>
                    </a:solidFill>
                    <a:latin typeface="Times New Roman" charset="0"/>
                  </a:defRPr>
                </a:lvl4pPr>
                <a:lvl5pPr marL="457200">
                  <a:defRPr sz="2400">
                    <a:solidFill>
                      <a:schemeClr val="tx1"/>
                    </a:solidFill>
                    <a:latin typeface="Times New Roman" charset="0"/>
                  </a:defRPr>
                </a:lvl5pPr>
                <a:lvl6pPr marL="914400" eaLnBrk="0" fontAlgn="base" hangingPunct="0">
                  <a:spcBef>
                    <a:spcPct val="0"/>
                  </a:spcBef>
                  <a:spcAft>
                    <a:spcPct val="0"/>
                  </a:spcAft>
                  <a:defRPr sz="2400">
                    <a:solidFill>
                      <a:schemeClr val="tx1"/>
                    </a:solidFill>
                    <a:latin typeface="Times New Roman" charset="0"/>
                  </a:defRPr>
                </a:lvl6pPr>
                <a:lvl7pPr marL="1371600" eaLnBrk="0" fontAlgn="base" hangingPunct="0">
                  <a:spcBef>
                    <a:spcPct val="0"/>
                  </a:spcBef>
                  <a:spcAft>
                    <a:spcPct val="0"/>
                  </a:spcAft>
                  <a:defRPr sz="2400">
                    <a:solidFill>
                      <a:schemeClr val="tx1"/>
                    </a:solidFill>
                    <a:latin typeface="Times New Roman" charset="0"/>
                  </a:defRPr>
                </a:lvl7pPr>
                <a:lvl8pPr marL="1828800" eaLnBrk="0" fontAlgn="base" hangingPunct="0">
                  <a:spcBef>
                    <a:spcPct val="0"/>
                  </a:spcBef>
                  <a:spcAft>
                    <a:spcPct val="0"/>
                  </a:spcAft>
                  <a:defRPr sz="2400">
                    <a:solidFill>
                      <a:schemeClr val="tx1"/>
                    </a:solidFill>
                    <a:latin typeface="Times New Roman" charset="0"/>
                  </a:defRPr>
                </a:lvl8pPr>
                <a:lvl9pPr marL="2286000" eaLnBrk="0" fontAlgn="base" hangingPunct="0">
                  <a:spcBef>
                    <a:spcPct val="0"/>
                  </a:spcBef>
                  <a:spcAft>
                    <a:spcPct val="0"/>
                  </a:spcAft>
                  <a:defRPr sz="2400">
                    <a:solidFill>
                      <a:schemeClr val="tx1"/>
                    </a:solidFill>
                    <a:latin typeface="Times New Roman" charset="0"/>
                  </a:defRPr>
                </a:lvl9pPr>
              </a:lstStyle>
              <a:p>
                <a:pPr algn="ctr">
                  <a:lnSpc>
                    <a:spcPct val="89000"/>
                  </a:lnSpc>
                </a:pPr>
                <a:r>
                  <a:rPr lang="en-GB" altLang="en-GB" sz="1400">
                    <a:solidFill>
                      <a:srgbClr val="000099"/>
                    </a:solidFill>
                    <a:latin typeface="Arial" charset="0"/>
                  </a:rPr>
                  <a:t>IBM</a:t>
                </a:r>
              </a:p>
              <a:p>
                <a:pPr algn="ctr">
                  <a:lnSpc>
                    <a:spcPct val="89000"/>
                  </a:lnSpc>
                </a:pPr>
                <a:r>
                  <a:rPr lang="en-GB" altLang="en-GB" sz="1400">
                    <a:solidFill>
                      <a:srgbClr val="000099"/>
                    </a:solidFill>
                    <a:latin typeface="Arial" charset="0"/>
                  </a:rPr>
                  <a:t>Global</a:t>
                </a:r>
              </a:p>
              <a:p>
                <a:pPr algn="ctr">
                  <a:lnSpc>
                    <a:spcPct val="89000"/>
                  </a:lnSpc>
                </a:pPr>
                <a:r>
                  <a:rPr lang="en-GB" altLang="en-GB" sz="1400">
                    <a:solidFill>
                      <a:srgbClr val="000099"/>
                    </a:solidFill>
                    <a:latin typeface="Arial" charset="0"/>
                  </a:rPr>
                  <a:t>Services</a:t>
                </a:r>
              </a:p>
            </p:txBody>
          </p:sp>
          <p:sp>
            <p:nvSpPr>
              <p:cNvPr id="52311" name="Text Box 87"/>
              <p:cNvSpPr txBox="1">
                <a:spLocks noChangeArrowheads="1"/>
              </p:cNvSpPr>
              <p:nvPr/>
            </p:nvSpPr>
            <p:spPr bwMode="auto">
              <a:xfrm>
                <a:off x="297" y="864"/>
                <a:ext cx="440" cy="1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2400">
                    <a:solidFill>
                      <a:schemeClr val="tx1"/>
                    </a:solidFill>
                    <a:latin typeface="Times New Roman" charset="0"/>
                  </a:defRPr>
                </a:lvl1pPr>
                <a:lvl2pPr marL="114300">
                  <a:defRPr sz="2400">
                    <a:solidFill>
                      <a:schemeClr val="tx1"/>
                    </a:solidFill>
                    <a:latin typeface="Times New Roman" charset="0"/>
                  </a:defRPr>
                </a:lvl2pPr>
                <a:lvl3pPr marL="228600">
                  <a:defRPr sz="2400">
                    <a:solidFill>
                      <a:schemeClr val="tx1"/>
                    </a:solidFill>
                    <a:latin typeface="Times New Roman" charset="0"/>
                  </a:defRPr>
                </a:lvl3pPr>
                <a:lvl4pPr marL="342900">
                  <a:defRPr sz="2400">
                    <a:solidFill>
                      <a:schemeClr val="tx1"/>
                    </a:solidFill>
                    <a:latin typeface="Times New Roman" charset="0"/>
                  </a:defRPr>
                </a:lvl4pPr>
                <a:lvl5pPr marL="457200">
                  <a:defRPr sz="2400">
                    <a:solidFill>
                      <a:schemeClr val="tx1"/>
                    </a:solidFill>
                    <a:latin typeface="Times New Roman" charset="0"/>
                  </a:defRPr>
                </a:lvl5pPr>
                <a:lvl6pPr marL="914400" eaLnBrk="0" fontAlgn="base" hangingPunct="0">
                  <a:spcBef>
                    <a:spcPct val="0"/>
                  </a:spcBef>
                  <a:spcAft>
                    <a:spcPct val="0"/>
                  </a:spcAft>
                  <a:defRPr sz="2400">
                    <a:solidFill>
                      <a:schemeClr val="tx1"/>
                    </a:solidFill>
                    <a:latin typeface="Times New Roman" charset="0"/>
                  </a:defRPr>
                </a:lvl6pPr>
                <a:lvl7pPr marL="1371600" eaLnBrk="0" fontAlgn="base" hangingPunct="0">
                  <a:spcBef>
                    <a:spcPct val="0"/>
                  </a:spcBef>
                  <a:spcAft>
                    <a:spcPct val="0"/>
                  </a:spcAft>
                  <a:defRPr sz="2400">
                    <a:solidFill>
                      <a:schemeClr val="tx1"/>
                    </a:solidFill>
                    <a:latin typeface="Times New Roman" charset="0"/>
                  </a:defRPr>
                </a:lvl7pPr>
                <a:lvl8pPr marL="1828800" eaLnBrk="0" fontAlgn="base" hangingPunct="0">
                  <a:spcBef>
                    <a:spcPct val="0"/>
                  </a:spcBef>
                  <a:spcAft>
                    <a:spcPct val="0"/>
                  </a:spcAft>
                  <a:defRPr sz="2400">
                    <a:solidFill>
                      <a:schemeClr val="tx1"/>
                    </a:solidFill>
                    <a:latin typeface="Times New Roman" charset="0"/>
                  </a:defRPr>
                </a:lvl8pPr>
                <a:lvl9pPr marL="2286000" eaLnBrk="0" fontAlgn="base" hangingPunct="0">
                  <a:spcBef>
                    <a:spcPct val="0"/>
                  </a:spcBef>
                  <a:spcAft>
                    <a:spcPct val="0"/>
                  </a:spcAft>
                  <a:defRPr sz="2400">
                    <a:solidFill>
                      <a:schemeClr val="tx1"/>
                    </a:solidFill>
                    <a:latin typeface="Times New Roman" charset="0"/>
                  </a:defRPr>
                </a:lvl9pPr>
              </a:lstStyle>
              <a:p>
                <a:pPr>
                  <a:lnSpc>
                    <a:spcPct val="89000"/>
                  </a:lnSpc>
                </a:pPr>
                <a:r>
                  <a:rPr lang="fr-FR" altLang="en-GB" sz="1800">
                    <a:solidFill>
                      <a:srgbClr val="000099"/>
                    </a:solidFill>
                    <a:latin typeface="Arial" charset="0"/>
                  </a:rPr>
                  <a:t>26.350</a:t>
                </a:r>
              </a:p>
            </p:txBody>
          </p:sp>
          <p:grpSp>
            <p:nvGrpSpPr>
              <p:cNvPr id="52312" name="Group 88"/>
              <p:cNvGrpSpPr>
                <a:grpSpLocks/>
              </p:cNvGrpSpPr>
              <p:nvPr/>
            </p:nvGrpSpPr>
            <p:grpSpPr bwMode="auto">
              <a:xfrm>
                <a:off x="321" y="1057"/>
                <a:ext cx="404" cy="282"/>
                <a:chOff x="548" y="1007"/>
                <a:chExt cx="398" cy="257"/>
              </a:xfrm>
            </p:grpSpPr>
            <p:sp>
              <p:nvSpPr>
                <p:cNvPr id="52313" name="Rectangle 89"/>
                <p:cNvSpPr>
                  <a:spLocks noChangeArrowheads="1"/>
                </p:cNvSpPr>
                <p:nvPr/>
              </p:nvSpPr>
              <p:spPr bwMode="auto">
                <a:xfrm>
                  <a:off x="548" y="1205"/>
                  <a:ext cx="398" cy="1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314" name="Rectangle 90"/>
                <p:cNvSpPr>
                  <a:spLocks noChangeArrowheads="1"/>
                </p:cNvSpPr>
                <p:nvPr/>
              </p:nvSpPr>
              <p:spPr bwMode="auto">
                <a:xfrm>
                  <a:off x="548" y="1007"/>
                  <a:ext cx="398" cy="1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315" name="Rectangle 91"/>
                <p:cNvSpPr>
                  <a:spLocks noChangeArrowheads="1"/>
                </p:cNvSpPr>
                <p:nvPr/>
              </p:nvSpPr>
              <p:spPr bwMode="auto">
                <a:xfrm>
                  <a:off x="548" y="1026"/>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316" name="Rectangle 92"/>
                <p:cNvSpPr>
                  <a:spLocks noChangeArrowheads="1"/>
                </p:cNvSpPr>
                <p:nvPr/>
              </p:nvSpPr>
              <p:spPr bwMode="auto">
                <a:xfrm>
                  <a:off x="548" y="1046"/>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317" name="Rectangle 93"/>
                <p:cNvSpPr>
                  <a:spLocks noChangeArrowheads="1"/>
                </p:cNvSpPr>
                <p:nvPr/>
              </p:nvSpPr>
              <p:spPr bwMode="auto">
                <a:xfrm>
                  <a:off x="548" y="1066"/>
                  <a:ext cx="398" cy="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318" name="Rectangle 94"/>
                <p:cNvSpPr>
                  <a:spLocks noChangeArrowheads="1"/>
                </p:cNvSpPr>
                <p:nvPr/>
              </p:nvSpPr>
              <p:spPr bwMode="auto">
                <a:xfrm>
                  <a:off x="548" y="1085"/>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319" name="Rectangle 95"/>
                <p:cNvSpPr>
                  <a:spLocks noChangeArrowheads="1"/>
                </p:cNvSpPr>
                <p:nvPr/>
              </p:nvSpPr>
              <p:spPr bwMode="auto">
                <a:xfrm>
                  <a:off x="548" y="1105"/>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320" name="Rectangle 96"/>
                <p:cNvSpPr>
                  <a:spLocks noChangeArrowheads="1"/>
                </p:cNvSpPr>
                <p:nvPr/>
              </p:nvSpPr>
              <p:spPr bwMode="auto">
                <a:xfrm>
                  <a:off x="548" y="1125"/>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321" name="Rectangle 97"/>
                <p:cNvSpPr>
                  <a:spLocks noChangeArrowheads="1"/>
                </p:cNvSpPr>
                <p:nvPr/>
              </p:nvSpPr>
              <p:spPr bwMode="auto">
                <a:xfrm>
                  <a:off x="548" y="1145"/>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322" name="Rectangle 98"/>
                <p:cNvSpPr>
                  <a:spLocks noChangeArrowheads="1"/>
                </p:cNvSpPr>
                <p:nvPr/>
              </p:nvSpPr>
              <p:spPr bwMode="auto">
                <a:xfrm>
                  <a:off x="548" y="1165"/>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323" name="Rectangle 99"/>
                <p:cNvSpPr>
                  <a:spLocks noChangeArrowheads="1"/>
                </p:cNvSpPr>
                <p:nvPr/>
              </p:nvSpPr>
              <p:spPr bwMode="auto">
                <a:xfrm>
                  <a:off x="548" y="1185"/>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324" name="Rectangle 100"/>
                <p:cNvSpPr>
                  <a:spLocks noChangeArrowheads="1"/>
                </p:cNvSpPr>
                <p:nvPr/>
              </p:nvSpPr>
              <p:spPr bwMode="auto">
                <a:xfrm>
                  <a:off x="548" y="1224"/>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325" name="Rectangle 101"/>
                <p:cNvSpPr>
                  <a:spLocks noChangeArrowheads="1"/>
                </p:cNvSpPr>
                <p:nvPr/>
              </p:nvSpPr>
              <p:spPr bwMode="auto">
                <a:xfrm>
                  <a:off x="548" y="1244"/>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326" name="Rectangle 102"/>
                <p:cNvSpPr>
                  <a:spLocks noChangeArrowheads="1"/>
                </p:cNvSpPr>
                <p:nvPr/>
              </p:nvSpPr>
              <p:spPr bwMode="auto">
                <a:xfrm>
                  <a:off x="548" y="1007"/>
                  <a:ext cx="164" cy="13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grpSp>
              <p:nvGrpSpPr>
                <p:cNvPr id="52327" name="Group 103"/>
                <p:cNvGrpSpPr>
                  <a:grpSpLocks/>
                </p:cNvGrpSpPr>
                <p:nvPr/>
              </p:nvGrpSpPr>
              <p:grpSpPr bwMode="auto">
                <a:xfrm>
                  <a:off x="561" y="1014"/>
                  <a:ext cx="140" cy="120"/>
                  <a:chOff x="561" y="1014"/>
                  <a:chExt cx="140" cy="120"/>
                </a:xfrm>
              </p:grpSpPr>
              <p:grpSp>
                <p:nvGrpSpPr>
                  <p:cNvPr id="52328" name="Group 104"/>
                  <p:cNvGrpSpPr>
                    <a:grpSpLocks/>
                  </p:cNvGrpSpPr>
                  <p:nvPr/>
                </p:nvGrpSpPr>
                <p:grpSpPr bwMode="auto">
                  <a:xfrm>
                    <a:off x="561" y="1014"/>
                    <a:ext cx="140" cy="14"/>
                    <a:chOff x="561" y="1014"/>
                    <a:chExt cx="140" cy="14"/>
                  </a:xfrm>
                </p:grpSpPr>
                <p:sp>
                  <p:nvSpPr>
                    <p:cNvPr id="52329" name="Freeform 105"/>
                    <p:cNvSpPr>
                      <a:spLocks/>
                    </p:cNvSpPr>
                    <p:nvPr/>
                  </p:nvSpPr>
                  <p:spPr bwMode="auto">
                    <a:xfrm>
                      <a:off x="561" y="1014"/>
                      <a:ext cx="14" cy="14"/>
                    </a:xfrm>
                    <a:custGeom>
                      <a:avLst/>
                      <a:gdLst>
                        <a:gd name="T0" fmla="*/ 0 w 67"/>
                        <a:gd name="T1" fmla="*/ 25 h 67"/>
                        <a:gd name="T2" fmla="*/ 24 w 67"/>
                        <a:gd name="T3" fmla="*/ 25 h 67"/>
                        <a:gd name="T4" fmla="*/ 33 w 67"/>
                        <a:gd name="T5" fmla="*/ 0 h 67"/>
                        <a:gd name="T6" fmla="*/ 45 w 67"/>
                        <a:gd name="T7" fmla="*/ 25 h 67"/>
                        <a:gd name="T8" fmla="*/ 67 w 67"/>
                        <a:gd name="T9" fmla="*/ 25 h 67"/>
                        <a:gd name="T10" fmla="*/ 48 w 67"/>
                        <a:gd name="T11" fmla="*/ 41 h 67"/>
                        <a:gd name="T12" fmla="*/ 57 w 67"/>
                        <a:gd name="T13" fmla="*/ 67 h 67"/>
                        <a:gd name="T14" fmla="*/ 33 w 67"/>
                        <a:gd name="T15" fmla="*/ 48 h 67"/>
                        <a:gd name="T16" fmla="*/ 11 w 67"/>
                        <a:gd name="T17" fmla="*/ 67 h 67"/>
                        <a:gd name="T18" fmla="*/ 19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4" y="25"/>
                          </a:lnTo>
                          <a:lnTo>
                            <a:pt x="33" y="0"/>
                          </a:lnTo>
                          <a:lnTo>
                            <a:pt x="45" y="25"/>
                          </a:lnTo>
                          <a:lnTo>
                            <a:pt x="67" y="25"/>
                          </a:lnTo>
                          <a:lnTo>
                            <a:pt x="48" y="41"/>
                          </a:lnTo>
                          <a:lnTo>
                            <a:pt x="57" y="67"/>
                          </a:lnTo>
                          <a:lnTo>
                            <a:pt x="33" y="48"/>
                          </a:lnTo>
                          <a:lnTo>
                            <a:pt x="11"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30" name="Freeform 106"/>
                    <p:cNvSpPr>
                      <a:spLocks/>
                    </p:cNvSpPr>
                    <p:nvPr/>
                  </p:nvSpPr>
                  <p:spPr bwMode="auto">
                    <a:xfrm>
                      <a:off x="586" y="1014"/>
                      <a:ext cx="14" cy="14"/>
                    </a:xfrm>
                    <a:custGeom>
                      <a:avLst/>
                      <a:gdLst>
                        <a:gd name="T0" fmla="*/ 0 w 67"/>
                        <a:gd name="T1" fmla="*/ 25 h 67"/>
                        <a:gd name="T2" fmla="*/ 24 w 67"/>
                        <a:gd name="T3" fmla="*/ 25 h 67"/>
                        <a:gd name="T4" fmla="*/ 35 w 67"/>
                        <a:gd name="T5" fmla="*/ 0 h 67"/>
                        <a:gd name="T6" fmla="*/ 45 w 67"/>
                        <a:gd name="T7" fmla="*/ 25 h 67"/>
                        <a:gd name="T8" fmla="*/ 67 w 67"/>
                        <a:gd name="T9" fmla="*/ 25 h 67"/>
                        <a:gd name="T10" fmla="*/ 50 w 67"/>
                        <a:gd name="T11" fmla="*/ 41 h 67"/>
                        <a:gd name="T12" fmla="*/ 57 w 67"/>
                        <a:gd name="T13" fmla="*/ 67 h 67"/>
                        <a:gd name="T14" fmla="*/ 35 w 67"/>
                        <a:gd name="T15" fmla="*/ 48 h 67"/>
                        <a:gd name="T16" fmla="*/ 11 w 67"/>
                        <a:gd name="T17" fmla="*/ 67 h 67"/>
                        <a:gd name="T18" fmla="*/ 20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4" y="25"/>
                          </a:lnTo>
                          <a:lnTo>
                            <a:pt x="35" y="0"/>
                          </a:lnTo>
                          <a:lnTo>
                            <a:pt x="45" y="25"/>
                          </a:lnTo>
                          <a:lnTo>
                            <a:pt x="67" y="25"/>
                          </a:lnTo>
                          <a:lnTo>
                            <a:pt x="50" y="41"/>
                          </a:lnTo>
                          <a:lnTo>
                            <a:pt x="57" y="67"/>
                          </a:lnTo>
                          <a:lnTo>
                            <a:pt x="35" y="48"/>
                          </a:lnTo>
                          <a:lnTo>
                            <a:pt x="11" y="67"/>
                          </a:lnTo>
                          <a:lnTo>
                            <a:pt x="20"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31" name="Freeform 107"/>
                    <p:cNvSpPr>
                      <a:spLocks/>
                    </p:cNvSpPr>
                    <p:nvPr/>
                  </p:nvSpPr>
                  <p:spPr bwMode="auto">
                    <a:xfrm>
                      <a:off x="612" y="1014"/>
                      <a:ext cx="13" cy="14"/>
                    </a:xfrm>
                    <a:custGeom>
                      <a:avLst/>
                      <a:gdLst>
                        <a:gd name="T0" fmla="*/ 0 w 65"/>
                        <a:gd name="T1" fmla="*/ 25 h 67"/>
                        <a:gd name="T2" fmla="*/ 23 w 65"/>
                        <a:gd name="T3" fmla="*/ 25 h 67"/>
                        <a:gd name="T4" fmla="*/ 32 w 65"/>
                        <a:gd name="T5" fmla="*/ 0 h 67"/>
                        <a:gd name="T6" fmla="*/ 43 w 65"/>
                        <a:gd name="T7" fmla="*/ 25 h 67"/>
                        <a:gd name="T8" fmla="*/ 65 w 65"/>
                        <a:gd name="T9" fmla="*/ 25 h 67"/>
                        <a:gd name="T10" fmla="*/ 47 w 65"/>
                        <a:gd name="T11" fmla="*/ 41 h 67"/>
                        <a:gd name="T12" fmla="*/ 57 w 65"/>
                        <a:gd name="T13" fmla="*/ 67 h 67"/>
                        <a:gd name="T14" fmla="*/ 32 w 65"/>
                        <a:gd name="T15" fmla="*/ 48 h 67"/>
                        <a:gd name="T16" fmla="*/ 10 w 65"/>
                        <a:gd name="T17" fmla="*/ 67 h 67"/>
                        <a:gd name="T18" fmla="*/ 18 w 65"/>
                        <a:gd name="T19" fmla="*/ 41 h 67"/>
                        <a:gd name="T20" fmla="*/ 0 w 65"/>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7">
                          <a:moveTo>
                            <a:pt x="0" y="25"/>
                          </a:moveTo>
                          <a:lnTo>
                            <a:pt x="23" y="25"/>
                          </a:lnTo>
                          <a:lnTo>
                            <a:pt x="32" y="0"/>
                          </a:lnTo>
                          <a:lnTo>
                            <a:pt x="43" y="25"/>
                          </a:lnTo>
                          <a:lnTo>
                            <a:pt x="65" y="25"/>
                          </a:lnTo>
                          <a:lnTo>
                            <a:pt x="47" y="41"/>
                          </a:lnTo>
                          <a:lnTo>
                            <a:pt x="57" y="67"/>
                          </a:lnTo>
                          <a:lnTo>
                            <a:pt x="32" y="48"/>
                          </a:lnTo>
                          <a:lnTo>
                            <a:pt x="10" y="67"/>
                          </a:lnTo>
                          <a:lnTo>
                            <a:pt x="18"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32" name="Freeform 108"/>
                    <p:cNvSpPr>
                      <a:spLocks/>
                    </p:cNvSpPr>
                    <p:nvPr/>
                  </p:nvSpPr>
                  <p:spPr bwMode="auto">
                    <a:xfrm>
                      <a:off x="637" y="1014"/>
                      <a:ext cx="14" cy="14"/>
                    </a:xfrm>
                    <a:custGeom>
                      <a:avLst/>
                      <a:gdLst>
                        <a:gd name="T0" fmla="*/ 0 w 69"/>
                        <a:gd name="T1" fmla="*/ 25 h 67"/>
                        <a:gd name="T2" fmla="*/ 25 w 69"/>
                        <a:gd name="T3" fmla="*/ 25 h 67"/>
                        <a:gd name="T4" fmla="*/ 36 w 69"/>
                        <a:gd name="T5" fmla="*/ 0 h 67"/>
                        <a:gd name="T6" fmla="*/ 45 w 69"/>
                        <a:gd name="T7" fmla="*/ 25 h 67"/>
                        <a:gd name="T8" fmla="*/ 69 w 69"/>
                        <a:gd name="T9" fmla="*/ 25 h 67"/>
                        <a:gd name="T10" fmla="*/ 50 w 69"/>
                        <a:gd name="T11" fmla="*/ 41 h 67"/>
                        <a:gd name="T12" fmla="*/ 58 w 69"/>
                        <a:gd name="T13" fmla="*/ 67 h 67"/>
                        <a:gd name="T14" fmla="*/ 36 w 69"/>
                        <a:gd name="T15" fmla="*/ 48 h 67"/>
                        <a:gd name="T16" fmla="*/ 12 w 69"/>
                        <a:gd name="T17" fmla="*/ 67 h 67"/>
                        <a:gd name="T18" fmla="*/ 21 w 69"/>
                        <a:gd name="T19" fmla="*/ 41 h 67"/>
                        <a:gd name="T20" fmla="*/ 0 w 69"/>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5"/>
                          </a:moveTo>
                          <a:lnTo>
                            <a:pt x="25" y="25"/>
                          </a:lnTo>
                          <a:lnTo>
                            <a:pt x="36" y="0"/>
                          </a:lnTo>
                          <a:lnTo>
                            <a:pt x="45" y="25"/>
                          </a:lnTo>
                          <a:lnTo>
                            <a:pt x="69" y="25"/>
                          </a:lnTo>
                          <a:lnTo>
                            <a:pt x="50" y="41"/>
                          </a:lnTo>
                          <a:lnTo>
                            <a:pt x="58" y="67"/>
                          </a:lnTo>
                          <a:lnTo>
                            <a:pt x="36" y="48"/>
                          </a:lnTo>
                          <a:lnTo>
                            <a:pt x="12" y="67"/>
                          </a:lnTo>
                          <a:lnTo>
                            <a:pt x="21"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33" name="Freeform 109"/>
                    <p:cNvSpPr>
                      <a:spLocks/>
                    </p:cNvSpPr>
                    <p:nvPr/>
                  </p:nvSpPr>
                  <p:spPr bwMode="auto">
                    <a:xfrm>
                      <a:off x="662" y="1014"/>
                      <a:ext cx="14" cy="14"/>
                    </a:xfrm>
                    <a:custGeom>
                      <a:avLst/>
                      <a:gdLst>
                        <a:gd name="T0" fmla="*/ 0 w 68"/>
                        <a:gd name="T1" fmla="*/ 25 h 67"/>
                        <a:gd name="T2" fmla="*/ 24 w 68"/>
                        <a:gd name="T3" fmla="*/ 25 h 67"/>
                        <a:gd name="T4" fmla="*/ 33 w 68"/>
                        <a:gd name="T5" fmla="*/ 0 h 67"/>
                        <a:gd name="T6" fmla="*/ 44 w 68"/>
                        <a:gd name="T7" fmla="*/ 25 h 67"/>
                        <a:gd name="T8" fmla="*/ 68 w 68"/>
                        <a:gd name="T9" fmla="*/ 25 h 67"/>
                        <a:gd name="T10" fmla="*/ 48 w 68"/>
                        <a:gd name="T11" fmla="*/ 41 h 67"/>
                        <a:gd name="T12" fmla="*/ 57 w 68"/>
                        <a:gd name="T13" fmla="*/ 67 h 67"/>
                        <a:gd name="T14" fmla="*/ 33 w 68"/>
                        <a:gd name="T15" fmla="*/ 48 h 67"/>
                        <a:gd name="T16" fmla="*/ 10 w 68"/>
                        <a:gd name="T17" fmla="*/ 67 h 67"/>
                        <a:gd name="T18" fmla="*/ 19 w 68"/>
                        <a:gd name="T19" fmla="*/ 41 h 67"/>
                        <a:gd name="T20" fmla="*/ 0 w 68"/>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5"/>
                          </a:moveTo>
                          <a:lnTo>
                            <a:pt x="24" y="25"/>
                          </a:lnTo>
                          <a:lnTo>
                            <a:pt x="33" y="0"/>
                          </a:lnTo>
                          <a:lnTo>
                            <a:pt x="44" y="25"/>
                          </a:lnTo>
                          <a:lnTo>
                            <a:pt x="68" y="25"/>
                          </a:lnTo>
                          <a:lnTo>
                            <a:pt x="48" y="41"/>
                          </a:lnTo>
                          <a:lnTo>
                            <a:pt x="57" y="67"/>
                          </a:lnTo>
                          <a:lnTo>
                            <a:pt x="33" y="48"/>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34" name="Freeform 110"/>
                    <p:cNvSpPr>
                      <a:spLocks/>
                    </p:cNvSpPr>
                    <p:nvPr/>
                  </p:nvSpPr>
                  <p:spPr bwMode="auto">
                    <a:xfrm>
                      <a:off x="688" y="1014"/>
                      <a:ext cx="13" cy="14"/>
                    </a:xfrm>
                    <a:custGeom>
                      <a:avLst/>
                      <a:gdLst>
                        <a:gd name="T0" fmla="*/ 0 w 68"/>
                        <a:gd name="T1" fmla="*/ 25 h 67"/>
                        <a:gd name="T2" fmla="*/ 25 w 68"/>
                        <a:gd name="T3" fmla="*/ 25 h 67"/>
                        <a:gd name="T4" fmla="*/ 34 w 68"/>
                        <a:gd name="T5" fmla="*/ 0 h 67"/>
                        <a:gd name="T6" fmla="*/ 45 w 68"/>
                        <a:gd name="T7" fmla="*/ 25 h 67"/>
                        <a:gd name="T8" fmla="*/ 68 w 68"/>
                        <a:gd name="T9" fmla="*/ 25 h 67"/>
                        <a:gd name="T10" fmla="*/ 50 w 68"/>
                        <a:gd name="T11" fmla="*/ 41 h 67"/>
                        <a:gd name="T12" fmla="*/ 57 w 68"/>
                        <a:gd name="T13" fmla="*/ 67 h 67"/>
                        <a:gd name="T14" fmla="*/ 34 w 68"/>
                        <a:gd name="T15" fmla="*/ 48 h 67"/>
                        <a:gd name="T16" fmla="*/ 11 w 68"/>
                        <a:gd name="T17" fmla="*/ 67 h 67"/>
                        <a:gd name="T18" fmla="*/ 19 w 68"/>
                        <a:gd name="T19" fmla="*/ 41 h 67"/>
                        <a:gd name="T20" fmla="*/ 0 w 68"/>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5"/>
                          </a:moveTo>
                          <a:lnTo>
                            <a:pt x="25" y="25"/>
                          </a:lnTo>
                          <a:lnTo>
                            <a:pt x="34" y="0"/>
                          </a:lnTo>
                          <a:lnTo>
                            <a:pt x="45" y="25"/>
                          </a:lnTo>
                          <a:lnTo>
                            <a:pt x="68" y="25"/>
                          </a:lnTo>
                          <a:lnTo>
                            <a:pt x="50" y="41"/>
                          </a:lnTo>
                          <a:lnTo>
                            <a:pt x="57" y="67"/>
                          </a:lnTo>
                          <a:lnTo>
                            <a:pt x="34" y="48"/>
                          </a:lnTo>
                          <a:lnTo>
                            <a:pt x="11"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335" name="Group 111"/>
                  <p:cNvGrpSpPr>
                    <a:grpSpLocks/>
                  </p:cNvGrpSpPr>
                  <p:nvPr/>
                </p:nvGrpSpPr>
                <p:grpSpPr bwMode="auto">
                  <a:xfrm>
                    <a:off x="574" y="1028"/>
                    <a:ext cx="115" cy="13"/>
                    <a:chOff x="574" y="1028"/>
                    <a:chExt cx="115" cy="13"/>
                  </a:xfrm>
                </p:grpSpPr>
                <p:sp>
                  <p:nvSpPr>
                    <p:cNvPr id="52336" name="Freeform 112"/>
                    <p:cNvSpPr>
                      <a:spLocks/>
                    </p:cNvSpPr>
                    <p:nvPr/>
                  </p:nvSpPr>
                  <p:spPr bwMode="auto">
                    <a:xfrm>
                      <a:off x="574" y="1028"/>
                      <a:ext cx="13" cy="13"/>
                    </a:xfrm>
                    <a:custGeom>
                      <a:avLst/>
                      <a:gdLst>
                        <a:gd name="T0" fmla="*/ 0 w 66"/>
                        <a:gd name="T1" fmla="*/ 25 h 68"/>
                        <a:gd name="T2" fmla="*/ 23 w 66"/>
                        <a:gd name="T3" fmla="*/ 25 h 68"/>
                        <a:gd name="T4" fmla="*/ 33 w 66"/>
                        <a:gd name="T5" fmla="*/ 0 h 68"/>
                        <a:gd name="T6" fmla="*/ 43 w 66"/>
                        <a:gd name="T7" fmla="*/ 25 h 68"/>
                        <a:gd name="T8" fmla="*/ 66 w 66"/>
                        <a:gd name="T9" fmla="*/ 25 h 68"/>
                        <a:gd name="T10" fmla="*/ 47 w 66"/>
                        <a:gd name="T11" fmla="*/ 41 h 68"/>
                        <a:gd name="T12" fmla="*/ 57 w 66"/>
                        <a:gd name="T13" fmla="*/ 68 h 68"/>
                        <a:gd name="T14" fmla="*/ 33 w 66"/>
                        <a:gd name="T15" fmla="*/ 50 h 68"/>
                        <a:gd name="T16" fmla="*/ 10 w 66"/>
                        <a:gd name="T17" fmla="*/ 68 h 68"/>
                        <a:gd name="T18" fmla="*/ 19 w 66"/>
                        <a:gd name="T19" fmla="*/ 41 h 68"/>
                        <a:gd name="T20" fmla="*/ 0 w 66"/>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8">
                          <a:moveTo>
                            <a:pt x="0" y="25"/>
                          </a:moveTo>
                          <a:lnTo>
                            <a:pt x="23" y="25"/>
                          </a:lnTo>
                          <a:lnTo>
                            <a:pt x="33" y="0"/>
                          </a:lnTo>
                          <a:lnTo>
                            <a:pt x="43" y="25"/>
                          </a:lnTo>
                          <a:lnTo>
                            <a:pt x="66" y="25"/>
                          </a:lnTo>
                          <a:lnTo>
                            <a:pt x="47" y="41"/>
                          </a:lnTo>
                          <a:lnTo>
                            <a:pt x="57" y="68"/>
                          </a:lnTo>
                          <a:lnTo>
                            <a:pt x="33" y="50"/>
                          </a:lnTo>
                          <a:lnTo>
                            <a:pt x="10"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37" name="Freeform 113"/>
                    <p:cNvSpPr>
                      <a:spLocks/>
                    </p:cNvSpPr>
                    <p:nvPr/>
                  </p:nvSpPr>
                  <p:spPr bwMode="auto">
                    <a:xfrm>
                      <a:off x="624" y="1028"/>
                      <a:ext cx="14" cy="13"/>
                    </a:xfrm>
                    <a:custGeom>
                      <a:avLst/>
                      <a:gdLst>
                        <a:gd name="T0" fmla="*/ 0 w 67"/>
                        <a:gd name="T1" fmla="*/ 25 h 68"/>
                        <a:gd name="T2" fmla="*/ 24 w 67"/>
                        <a:gd name="T3" fmla="*/ 25 h 68"/>
                        <a:gd name="T4" fmla="*/ 33 w 67"/>
                        <a:gd name="T5" fmla="*/ 0 h 68"/>
                        <a:gd name="T6" fmla="*/ 44 w 67"/>
                        <a:gd name="T7" fmla="*/ 25 h 68"/>
                        <a:gd name="T8" fmla="*/ 67 w 67"/>
                        <a:gd name="T9" fmla="*/ 25 h 68"/>
                        <a:gd name="T10" fmla="*/ 50 w 67"/>
                        <a:gd name="T11" fmla="*/ 41 h 68"/>
                        <a:gd name="T12" fmla="*/ 57 w 67"/>
                        <a:gd name="T13" fmla="*/ 68 h 68"/>
                        <a:gd name="T14" fmla="*/ 33 w 67"/>
                        <a:gd name="T15" fmla="*/ 50 h 68"/>
                        <a:gd name="T16" fmla="*/ 10 w 67"/>
                        <a:gd name="T17" fmla="*/ 68 h 68"/>
                        <a:gd name="T18" fmla="*/ 19 w 67"/>
                        <a:gd name="T19" fmla="*/ 41 h 68"/>
                        <a:gd name="T20" fmla="*/ 0 w 67"/>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5"/>
                          </a:moveTo>
                          <a:lnTo>
                            <a:pt x="24" y="25"/>
                          </a:lnTo>
                          <a:lnTo>
                            <a:pt x="33" y="0"/>
                          </a:lnTo>
                          <a:lnTo>
                            <a:pt x="44" y="25"/>
                          </a:lnTo>
                          <a:lnTo>
                            <a:pt x="67" y="25"/>
                          </a:lnTo>
                          <a:lnTo>
                            <a:pt x="50" y="41"/>
                          </a:lnTo>
                          <a:lnTo>
                            <a:pt x="57" y="68"/>
                          </a:lnTo>
                          <a:lnTo>
                            <a:pt x="33" y="50"/>
                          </a:lnTo>
                          <a:lnTo>
                            <a:pt x="10"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38" name="Freeform 114"/>
                    <p:cNvSpPr>
                      <a:spLocks/>
                    </p:cNvSpPr>
                    <p:nvPr/>
                  </p:nvSpPr>
                  <p:spPr bwMode="auto">
                    <a:xfrm>
                      <a:off x="599" y="1028"/>
                      <a:ext cx="14" cy="13"/>
                    </a:xfrm>
                    <a:custGeom>
                      <a:avLst/>
                      <a:gdLst>
                        <a:gd name="T0" fmla="*/ 0 w 67"/>
                        <a:gd name="T1" fmla="*/ 25 h 68"/>
                        <a:gd name="T2" fmla="*/ 23 w 67"/>
                        <a:gd name="T3" fmla="*/ 25 h 68"/>
                        <a:gd name="T4" fmla="*/ 34 w 67"/>
                        <a:gd name="T5" fmla="*/ 0 h 68"/>
                        <a:gd name="T6" fmla="*/ 44 w 67"/>
                        <a:gd name="T7" fmla="*/ 25 h 68"/>
                        <a:gd name="T8" fmla="*/ 67 w 67"/>
                        <a:gd name="T9" fmla="*/ 25 h 68"/>
                        <a:gd name="T10" fmla="*/ 48 w 67"/>
                        <a:gd name="T11" fmla="*/ 41 h 68"/>
                        <a:gd name="T12" fmla="*/ 57 w 67"/>
                        <a:gd name="T13" fmla="*/ 68 h 68"/>
                        <a:gd name="T14" fmla="*/ 34 w 67"/>
                        <a:gd name="T15" fmla="*/ 50 h 68"/>
                        <a:gd name="T16" fmla="*/ 10 w 67"/>
                        <a:gd name="T17" fmla="*/ 68 h 68"/>
                        <a:gd name="T18" fmla="*/ 19 w 67"/>
                        <a:gd name="T19" fmla="*/ 41 h 68"/>
                        <a:gd name="T20" fmla="*/ 0 w 67"/>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5"/>
                          </a:moveTo>
                          <a:lnTo>
                            <a:pt x="23" y="25"/>
                          </a:lnTo>
                          <a:lnTo>
                            <a:pt x="34" y="0"/>
                          </a:lnTo>
                          <a:lnTo>
                            <a:pt x="44" y="25"/>
                          </a:lnTo>
                          <a:lnTo>
                            <a:pt x="67" y="25"/>
                          </a:lnTo>
                          <a:lnTo>
                            <a:pt x="48" y="41"/>
                          </a:lnTo>
                          <a:lnTo>
                            <a:pt x="57" y="68"/>
                          </a:lnTo>
                          <a:lnTo>
                            <a:pt x="34" y="50"/>
                          </a:lnTo>
                          <a:lnTo>
                            <a:pt x="10"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39" name="Freeform 115"/>
                    <p:cNvSpPr>
                      <a:spLocks/>
                    </p:cNvSpPr>
                    <p:nvPr/>
                  </p:nvSpPr>
                  <p:spPr bwMode="auto">
                    <a:xfrm>
                      <a:off x="650" y="1028"/>
                      <a:ext cx="13" cy="13"/>
                    </a:xfrm>
                    <a:custGeom>
                      <a:avLst/>
                      <a:gdLst>
                        <a:gd name="T0" fmla="*/ 0 w 67"/>
                        <a:gd name="T1" fmla="*/ 25 h 68"/>
                        <a:gd name="T2" fmla="*/ 23 w 67"/>
                        <a:gd name="T3" fmla="*/ 25 h 68"/>
                        <a:gd name="T4" fmla="*/ 33 w 67"/>
                        <a:gd name="T5" fmla="*/ 0 h 68"/>
                        <a:gd name="T6" fmla="*/ 44 w 67"/>
                        <a:gd name="T7" fmla="*/ 25 h 68"/>
                        <a:gd name="T8" fmla="*/ 67 w 67"/>
                        <a:gd name="T9" fmla="*/ 25 h 68"/>
                        <a:gd name="T10" fmla="*/ 48 w 67"/>
                        <a:gd name="T11" fmla="*/ 41 h 68"/>
                        <a:gd name="T12" fmla="*/ 58 w 67"/>
                        <a:gd name="T13" fmla="*/ 68 h 68"/>
                        <a:gd name="T14" fmla="*/ 33 w 67"/>
                        <a:gd name="T15" fmla="*/ 50 h 68"/>
                        <a:gd name="T16" fmla="*/ 10 w 67"/>
                        <a:gd name="T17" fmla="*/ 68 h 68"/>
                        <a:gd name="T18" fmla="*/ 18 w 67"/>
                        <a:gd name="T19" fmla="*/ 41 h 68"/>
                        <a:gd name="T20" fmla="*/ 0 w 67"/>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5"/>
                          </a:moveTo>
                          <a:lnTo>
                            <a:pt x="23" y="25"/>
                          </a:lnTo>
                          <a:lnTo>
                            <a:pt x="33" y="0"/>
                          </a:lnTo>
                          <a:lnTo>
                            <a:pt x="44" y="25"/>
                          </a:lnTo>
                          <a:lnTo>
                            <a:pt x="67" y="25"/>
                          </a:lnTo>
                          <a:lnTo>
                            <a:pt x="48" y="41"/>
                          </a:lnTo>
                          <a:lnTo>
                            <a:pt x="58" y="68"/>
                          </a:lnTo>
                          <a:lnTo>
                            <a:pt x="33" y="50"/>
                          </a:lnTo>
                          <a:lnTo>
                            <a:pt x="10" y="68"/>
                          </a:lnTo>
                          <a:lnTo>
                            <a:pt x="18"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40" name="Freeform 116"/>
                    <p:cNvSpPr>
                      <a:spLocks/>
                    </p:cNvSpPr>
                    <p:nvPr/>
                  </p:nvSpPr>
                  <p:spPr bwMode="auto">
                    <a:xfrm>
                      <a:off x="675" y="1028"/>
                      <a:ext cx="14" cy="13"/>
                    </a:xfrm>
                    <a:custGeom>
                      <a:avLst/>
                      <a:gdLst>
                        <a:gd name="T0" fmla="*/ 0 w 69"/>
                        <a:gd name="T1" fmla="*/ 25 h 68"/>
                        <a:gd name="T2" fmla="*/ 25 w 69"/>
                        <a:gd name="T3" fmla="*/ 25 h 68"/>
                        <a:gd name="T4" fmla="*/ 36 w 69"/>
                        <a:gd name="T5" fmla="*/ 0 h 68"/>
                        <a:gd name="T6" fmla="*/ 45 w 69"/>
                        <a:gd name="T7" fmla="*/ 25 h 68"/>
                        <a:gd name="T8" fmla="*/ 69 w 69"/>
                        <a:gd name="T9" fmla="*/ 25 h 68"/>
                        <a:gd name="T10" fmla="*/ 50 w 69"/>
                        <a:gd name="T11" fmla="*/ 41 h 68"/>
                        <a:gd name="T12" fmla="*/ 59 w 69"/>
                        <a:gd name="T13" fmla="*/ 68 h 68"/>
                        <a:gd name="T14" fmla="*/ 36 w 69"/>
                        <a:gd name="T15" fmla="*/ 50 h 68"/>
                        <a:gd name="T16" fmla="*/ 12 w 69"/>
                        <a:gd name="T17" fmla="*/ 68 h 68"/>
                        <a:gd name="T18" fmla="*/ 19 w 69"/>
                        <a:gd name="T19" fmla="*/ 41 h 68"/>
                        <a:gd name="T20" fmla="*/ 0 w 69"/>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8">
                          <a:moveTo>
                            <a:pt x="0" y="25"/>
                          </a:moveTo>
                          <a:lnTo>
                            <a:pt x="25" y="25"/>
                          </a:lnTo>
                          <a:lnTo>
                            <a:pt x="36" y="0"/>
                          </a:lnTo>
                          <a:lnTo>
                            <a:pt x="45" y="25"/>
                          </a:lnTo>
                          <a:lnTo>
                            <a:pt x="69" y="25"/>
                          </a:lnTo>
                          <a:lnTo>
                            <a:pt x="50" y="41"/>
                          </a:lnTo>
                          <a:lnTo>
                            <a:pt x="59" y="68"/>
                          </a:lnTo>
                          <a:lnTo>
                            <a:pt x="36" y="50"/>
                          </a:lnTo>
                          <a:lnTo>
                            <a:pt x="12"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341" name="Group 117"/>
                  <p:cNvGrpSpPr>
                    <a:grpSpLocks/>
                  </p:cNvGrpSpPr>
                  <p:nvPr/>
                </p:nvGrpSpPr>
                <p:grpSpPr bwMode="auto">
                  <a:xfrm>
                    <a:off x="561" y="1041"/>
                    <a:ext cx="140" cy="13"/>
                    <a:chOff x="561" y="1041"/>
                    <a:chExt cx="140" cy="13"/>
                  </a:xfrm>
                </p:grpSpPr>
                <p:sp>
                  <p:nvSpPr>
                    <p:cNvPr id="52342" name="Freeform 118"/>
                    <p:cNvSpPr>
                      <a:spLocks/>
                    </p:cNvSpPr>
                    <p:nvPr/>
                  </p:nvSpPr>
                  <p:spPr bwMode="auto">
                    <a:xfrm>
                      <a:off x="561" y="1041"/>
                      <a:ext cx="14" cy="13"/>
                    </a:xfrm>
                    <a:custGeom>
                      <a:avLst/>
                      <a:gdLst>
                        <a:gd name="T0" fmla="*/ 0 w 67"/>
                        <a:gd name="T1" fmla="*/ 23 h 67"/>
                        <a:gd name="T2" fmla="*/ 24 w 67"/>
                        <a:gd name="T3" fmla="*/ 23 h 67"/>
                        <a:gd name="T4" fmla="*/ 33 w 67"/>
                        <a:gd name="T5" fmla="*/ 0 h 67"/>
                        <a:gd name="T6" fmla="*/ 45 w 67"/>
                        <a:gd name="T7" fmla="*/ 23 h 67"/>
                        <a:gd name="T8" fmla="*/ 67 w 67"/>
                        <a:gd name="T9" fmla="*/ 23 h 67"/>
                        <a:gd name="T10" fmla="*/ 48 w 67"/>
                        <a:gd name="T11" fmla="*/ 39 h 67"/>
                        <a:gd name="T12" fmla="*/ 57 w 67"/>
                        <a:gd name="T13" fmla="*/ 67 h 67"/>
                        <a:gd name="T14" fmla="*/ 33 w 67"/>
                        <a:gd name="T15" fmla="*/ 49 h 67"/>
                        <a:gd name="T16" fmla="*/ 11 w 67"/>
                        <a:gd name="T17" fmla="*/ 67 h 67"/>
                        <a:gd name="T18" fmla="*/ 19 w 67"/>
                        <a:gd name="T19" fmla="*/ 39 h 67"/>
                        <a:gd name="T20" fmla="*/ 0 w 67"/>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3"/>
                          </a:moveTo>
                          <a:lnTo>
                            <a:pt x="24" y="23"/>
                          </a:lnTo>
                          <a:lnTo>
                            <a:pt x="33" y="0"/>
                          </a:lnTo>
                          <a:lnTo>
                            <a:pt x="45" y="23"/>
                          </a:lnTo>
                          <a:lnTo>
                            <a:pt x="67" y="23"/>
                          </a:lnTo>
                          <a:lnTo>
                            <a:pt x="48" y="39"/>
                          </a:lnTo>
                          <a:lnTo>
                            <a:pt x="57" y="67"/>
                          </a:lnTo>
                          <a:lnTo>
                            <a:pt x="33" y="49"/>
                          </a:lnTo>
                          <a:lnTo>
                            <a:pt x="11" y="67"/>
                          </a:lnTo>
                          <a:lnTo>
                            <a:pt x="19"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43" name="Freeform 119"/>
                    <p:cNvSpPr>
                      <a:spLocks/>
                    </p:cNvSpPr>
                    <p:nvPr/>
                  </p:nvSpPr>
                  <p:spPr bwMode="auto">
                    <a:xfrm>
                      <a:off x="586" y="1041"/>
                      <a:ext cx="14" cy="13"/>
                    </a:xfrm>
                    <a:custGeom>
                      <a:avLst/>
                      <a:gdLst>
                        <a:gd name="T0" fmla="*/ 0 w 67"/>
                        <a:gd name="T1" fmla="*/ 23 h 67"/>
                        <a:gd name="T2" fmla="*/ 24 w 67"/>
                        <a:gd name="T3" fmla="*/ 23 h 67"/>
                        <a:gd name="T4" fmla="*/ 35 w 67"/>
                        <a:gd name="T5" fmla="*/ 0 h 67"/>
                        <a:gd name="T6" fmla="*/ 45 w 67"/>
                        <a:gd name="T7" fmla="*/ 23 h 67"/>
                        <a:gd name="T8" fmla="*/ 67 w 67"/>
                        <a:gd name="T9" fmla="*/ 23 h 67"/>
                        <a:gd name="T10" fmla="*/ 50 w 67"/>
                        <a:gd name="T11" fmla="*/ 39 h 67"/>
                        <a:gd name="T12" fmla="*/ 57 w 67"/>
                        <a:gd name="T13" fmla="*/ 67 h 67"/>
                        <a:gd name="T14" fmla="*/ 35 w 67"/>
                        <a:gd name="T15" fmla="*/ 49 h 67"/>
                        <a:gd name="T16" fmla="*/ 11 w 67"/>
                        <a:gd name="T17" fmla="*/ 67 h 67"/>
                        <a:gd name="T18" fmla="*/ 20 w 67"/>
                        <a:gd name="T19" fmla="*/ 39 h 67"/>
                        <a:gd name="T20" fmla="*/ 0 w 67"/>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3"/>
                          </a:moveTo>
                          <a:lnTo>
                            <a:pt x="24" y="23"/>
                          </a:lnTo>
                          <a:lnTo>
                            <a:pt x="35" y="0"/>
                          </a:lnTo>
                          <a:lnTo>
                            <a:pt x="45" y="23"/>
                          </a:lnTo>
                          <a:lnTo>
                            <a:pt x="67" y="23"/>
                          </a:lnTo>
                          <a:lnTo>
                            <a:pt x="50" y="39"/>
                          </a:lnTo>
                          <a:lnTo>
                            <a:pt x="57" y="67"/>
                          </a:lnTo>
                          <a:lnTo>
                            <a:pt x="35" y="49"/>
                          </a:lnTo>
                          <a:lnTo>
                            <a:pt x="11" y="67"/>
                          </a:lnTo>
                          <a:lnTo>
                            <a:pt x="20"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44" name="Freeform 120"/>
                    <p:cNvSpPr>
                      <a:spLocks/>
                    </p:cNvSpPr>
                    <p:nvPr/>
                  </p:nvSpPr>
                  <p:spPr bwMode="auto">
                    <a:xfrm>
                      <a:off x="612" y="1041"/>
                      <a:ext cx="13" cy="13"/>
                    </a:xfrm>
                    <a:custGeom>
                      <a:avLst/>
                      <a:gdLst>
                        <a:gd name="T0" fmla="*/ 0 w 65"/>
                        <a:gd name="T1" fmla="*/ 23 h 67"/>
                        <a:gd name="T2" fmla="*/ 23 w 65"/>
                        <a:gd name="T3" fmla="*/ 23 h 67"/>
                        <a:gd name="T4" fmla="*/ 32 w 65"/>
                        <a:gd name="T5" fmla="*/ 0 h 67"/>
                        <a:gd name="T6" fmla="*/ 43 w 65"/>
                        <a:gd name="T7" fmla="*/ 23 h 67"/>
                        <a:gd name="T8" fmla="*/ 65 w 65"/>
                        <a:gd name="T9" fmla="*/ 23 h 67"/>
                        <a:gd name="T10" fmla="*/ 47 w 65"/>
                        <a:gd name="T11" fmla="*/ 39 h 67"/>
                        <a:gd name="T12" fmla="*/ 57 w 65"/>
                        <a:gd name="T13" fmla="*/ 67 h 67"/>
                        <a:gd name="T14" fmla="*/ 32 w 65"/>
                        <a:gd name="T15" fmla="*/ 49 h 67"/>
                        <a:gd name="T16" fmla="*/ 10 w 65"/>
                        <a:gd name="T17" fmla="*/ 67 h 67"/>
                        <a:gd name="T18" fmla="*/ 18 w 65"/>
                        <a:gd name="T19" fmla="*/ 39 h 67"/>
                        <a:gd name="T20" fmla="*/ 0 w 65"/>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7">
                          <a:moveTo>
                            <a:pt x="0" y="23"/>
                          </a:moveTo>
                          <a:lnTo>
                            <a:pt x="23" y="23"/>
                          </a:lnTo>
                          <a:lnTo>
                            <a:pt x="32" y="0"/>
                          </a:lnTo>
                          <a:lnTo>
                            <a:pt x="43" y="23"/>
                          </a:lnTo>
                          <a:lnTo>
                            <a:pt x="65" y="23"/>
                          </a:lnTo>
                          <a:lnTo>
                            <a:pt x="47" y="39"/>
                          </a:lnTo>
                          <a:lnTo>
                            <a:pt x="57" y="67"/>
                          </a:lnTo>
                          <a:lnTo>
                            <a:pt x="32" y="49"/>
                          </a:lnTo>
                          <a:lnTo>
                            <a:pt x="10" y="67"/>
                          </a:lnTo>
                          <a:lnTo>
                            <a:pt x="18"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45" name="Freeform 121"/>
                    <p:cNvSpPr>
                      <a:spLocks/>
                    </p:cNvSpPr>
                    <p:nvPr/>
                  </p:nvSpPr>
                  <p:spPr bwMode="auto">
                    <a:xfrm>
                      <a:off x="637" y="1041"/>
                      <a:ext cx="14" cy="13"/>
                    </a:xfrm>
                    <a:custGeom>
                      <a:avLst/>
                      <a:gdLst>
                        <a:gd name="T0" fmla="*/ 0 w 69"/>
                        <a:gd name="T1" fmla="*/ 23 h 67"/>
                        <a:gd name="T2" fmla="*/ 25 w 69"/>
                        <a:gd name="T3" fmla="*/ 23 h 67"/>
                        <a:gd name="T4" fmla="*/ 36 w 69"/>
                        <a:gd name="T5" fmla="*/ 0 h 67"/>
                        <a:gd name="T6" fmla="*/ 45 w 69"/>
                        <a:gd name="T7" fmla="*/ 23 h 67"/>
                        <a:gd name="T8" fmla="*/ 69 w 69"/>
                        <a:gd name="T9" fmla="*/ 23 h 67"/>
                        <a:gd name="T10" fmla="*/ 50 w 69"/>
                        <a:gd name="T11" fmla="*/ 39 h 67"/>
                        <a:gd name="T12" fmla="*/ 58 w 69"/>
                        <a:gd name="T13" fmla="*/ 67 h 67"/>
                        <a:gd name="T14" fmla="*/ 36 w 69"/>
                        <a:gd name="T15" fmla="*/ 49 h 67"/>
                        <a:gd name="T16" fmla="*/ 12 w 69"/>
                        <a:gd name="T17" fmla="*/ 67 h 67"/>
                        <a:gd name="T18" fmla="*/ 21 w 69"/>
                        <a:gd name="T19" fmla="*/ 39 h 67"/>
                        <a:gd name="T20" fmla="*/ 0 w 69"/>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3"/>
                          </a:moveTo>
                          <a:lnTo>
                            <a:pt x="25" y="23"/>
                          </a:lnTo>
                          <a:lnTo>
                            <a:pt x="36" y="0"/>
                          </a:lnTo>
                          <a:lnTo>
                            <a:pt x="45" y="23"/>
                          </a:lnTo>
                          <a:lnTo>
                            <a:pt x="69" y="23"/>
                          </a:lnTo>
                          <a:lnTo>
                            <a:pt x="50" y="39"/>
                          </a:lnTo>
                          <a:lnTo>
                            <a:pt x="58" y="67"/>
                          </a:lnTo>
                          <a:lnTo>
                            <a:pt x="36" y="49"/>
                          </a:lnTo>
                          <a:lnTo>
                            <a:pt x="12" y="67"/>
                          </a:lnTo>
                          <a:lnTo>
                            <a:pt x="21"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46" name="Freeform 122"/>
                    <p:cNvSpPr>
                      <a:spLocks/>
                    </p:cNvSpPr>
                    <p:nvPr/>
                  </p:nvSpPr>
                  <p:spPr bwMode="auto">
                    <a:xfrm>
                      <a:off x="662" y="1041"/>
                      <a:ext cx="14" cy="13"/>
                    </a:xfrm>
                    <a:custGeom>
                      <a:avLst/>
                      <a:gdLst>
                        <a:gd name="T0" fmla="*/ 0 w 68"/>
                        <a:gd name="T1" fmla="*/ 23 h 67"/>
                        <a:gd name="T2" fmla="*/ 24 w 68"/>
                        <a:gd name="T3" fmla="*/ 23 h 67"/>
                        <a:gd name="T4" fmla="*/ 33 w 68"/>
                        <a:gd name="T5" fmla="*/ 0 h 67"/>
                        <a:gd name="T6" fmla="*/ 44 w 68"/>
                        <a:gd name="T7" fmla="*/ 23 h 67"/>
                        <a:gd name="T8" fmla="*/ 68 w 68"/>
                        <a:gd name="T9" fmla="*/ 23 h 67"/>
                        <a:gd name="T10" fmla="*/ 48 w 68"/>
                        <a:gd name="T11" fmla="*/ 39 h 67"/>
                        <a:gd name="T12" fmla="*/ 57 w 68"/>
                        <a:gd name="T13" fmla="*/ 67 h 67"/>
                        <a:gd name="T14" fmla="*/ 33 w 68"/>
                        <a:gd name="T15" fmla="*/ 49 h 67"/>
                        <a:gd name="T16" fmla="*/ 10 w 68"/>
                        <a:gd name="T17" fmla="*/ 67 h 67"/>
                        <a:gd name="T18" fmla="*/ 19 w 68"/>
                        <a:gd name="T19" fmla="*/ 39 h 67"/>
                        <a:gd name="T20" fmla="*/ 0 w 68"/>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3"/>
                          </a:moveTo>
                          <a:lnTo>
                            <a:pt x="24" y="23"/>
                          </a:lnTo>
                          <a:lnTo>
                            <a:pt x="33" y="0"/>
                          </a:lnTo>
                          <a:lnTo>
                            <a:pt x="44" y="23"/>
                          </a:lnTo>
                          <a:lnTo>
                            <a:pt x="68" y="23"/>
                          </a:lnTo>
                          <a:lnTo>
                            <a:pt x="48" y="39"/>
                          </a:lnTo>
                          <a:lnTo>
                            <a:pt x="57" y="67"/>
                          </a:lnTo>
                          <a:lnTo>
                            <a:pt x="33" y="49"/>
                          </a:lnTo>
                          <a:lnTo>
                            <a:pt x="10" y="67"/>
                          </a:lnTo>
                          <a:lnTo>
                            <a:pt x="19"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47" name="Freeform 123"/>
                    <p:cNvSpPr>
                      <a:spLocks/>
                    </p:cNvSpPr>
                    <p:nvPr/>
                  </p:nvSpPr>
                  <p:spPr bwMode="auto">
                    <a:xfrm>
                      <a:off x="688" y="1041"/>
                      <a:ext cx="13" cy="13"/>
                    </a:xfrm>
                    <a:custGeom>
                      <a:avLst/>
                      <a:gdLst>
                        <a:gd name="T0" fmla="*/ 0 w 68"/>
                        <a:gd name="T1" fmla="*/ 23 h 67"/>
                        <a:gd name="T2" fmla="*/ 25 w 68"/>
                        <a:gd name="T3" fmla="*/ 23 h 67"/>
                        <a:gd name="T4" fmla="*/ 34 w 68"/>
                        <a:gd name="T5" fmla="*/ 0 h 67"/>
                        <a:gd name="T6" fmla="*/ 45 w 68"/>
                        <a:gd name="T7" fmla="*/ 23 h 67"/>
                        <a:gd name="T8" fmla="*/ 68 w 68"/>
                        <a:gd name="T9" fmla="*/ 23 h 67"/>
                        <a:gd name="T10" fmla="*/ 50 w 68"/>
                        <a:gd name="T11" fmla="*/ 39 h 67"/>
                        <a:gd name="T12" fmla="*/ 57 w 68"/>
                        <a:gd name="T13" fmla="*/ 67 h 67"/>
                        <a:gd name="T14" fmla="*/ 34 w 68"/>
                        <a:gd name="T15" fmla="*/ 49 h 67"/>
                        <a:gd name="T16" fmla="*/ 11 w 68"/>
                        <a:gd name="T17" fmla="*/ 67 h 67"/>
                        <a:gd name="T18" fmla="*/ 19 w 68"/>
                        <a:gd name="T19" fmla="*/ 39 h 67"/>
                        <a:gd name="T20" fmla="*/ 0 w 68"/>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3"/>
                          </a:moveTo>
                          <a:lnTo>
                            <a:pt x="25" y="23"/>
                          </a:lnTo>
                          <a:lnTo>
                            <a:pt x="34" y="0"/>
                          </a:lnTo>
                          <a:lnTo>
                            <a:pt x="45" y="23"/>
                          </a:lnTo>
                          <a:lnTo>
                            <a:pt x="68" y="23"/>
                          </a:lnTo>
                          <a:lnTo>
                            <a:pt x="50" y="39"/>
                          </a:lnTo>
                          <a:lnTo>
                            <a:pt x="57" y="67"/>
                          </a:lnTo>
                          <a:lnTo>
                            <a:pt x="34" y="49"/>
                          </a:lnTo>
                          <a:lnTo>
                            <a:pt x="11" y="67"/>
                          </a:lnTo>
                          <a:lnTo>
                            <a:pt x="19"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348" name="Group 124"/>
                  <p:cNvGrpSpPr>
                    <a:grpSpLocks/>
                  </p:cNvGrpSpPr>
                  <p:nvPr/>
                </p:nvGrpSpPr>
                <p:grpSpPr bwMode="auto">
                  <a:xfrm>
                    <a:off x="574" y="1054"/>
                    <a:ext cx="115" cy="13"/>
                    <a:chOff x="574" y="1054"/>
                    <a:chExt cx="115" cy="13"/>
                  </a:xfrm>
                </p:grpSpPr>
                <p:sp>
                  <p:nvSpPr>
                    <p:cNvPr id="52349" name="Freeform 125"/>
                    <p:cNvSpPr>
                      <a:spLocks/>
                    </p:cNvSpPr>
                    <p:nvPr/>
                  </p:nvSpPr>
                  <p:spPr bwMode="auto">
                    <a:xfrm>
                      <a:off x="574" y="1054"/>
                      <a:ext cx="13" cy="13"/>
                    </a:xfrm>
                    <a:custGeom>
                      <a:avLst/>
                      <a:gdLst>
                        <a:gd name="T0" fmla="*/ 0 w 66"/>
                        <a:gd name="T1" fmla="*/ 25 h 67"/>
                        <a:gd name="T2" fmla="*/ 23 w 66"/>
                        <a:gd name="T3" fmla="*/ 25 h 67"/>
                        <a:gd name="T4" fmla="*/ 33 w 66"/>
                        <a:gd name="T5" fmla="*/ 0 h 67"/>
                        <a:gd name="T6" fmla="*/ 43 w 66"/>
                        <a:gd name="T7" fmla="*/ 25 h 67"/>
                        <a:gd name="T8" fmla="*/ 66 w 66"/>
                        <a:gd name="T9" fmla="*/ 25 h 67"/>
                        <a:gd name="T10" fmla="*/ 47 w 66"/>
                        <a:gd name="T11" fmla="*/ 41 h 67"/>
                        <a:gd name="T12" fmla="*/ 57 w 66"/>
                        <a:gd name="T13" fmla="*/ 67 h 67"/>
                        <a:gd name="T14" fmla="*/ 33 w 66"/>
                        <a:gd name="T15" fmla="*/ 49 h 67"/>
                        <a:gd name="T16" fmla="*/ 10 w 66"/>
                        <a:gd name="T17" fmla="*/ 67 h 67"/>
                        <a:gd name="T18" fmla="*/ 19 w 66"/>
                        <a:gd name="T19" fmla="*/ 41 h 67"/>
                        <a:gd name="T20" fmla="*/ 0 w 66"/>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7">
                          <a:moveTo>
                            <a:pt x="0" y="25"/>
                          </a:moveTo>
                          <a:lnTo>
                            <a:pt x="23" y="25"/>
                          </a:lnTo>
                          <a:lnTo>
                            <a:pt x="33" y="0"/>
                          </a:lnTo>
                          <a:lnTo>
                            <a:pt x="43" y="25"/>
                          </a:lnTo>
                          <a:lnTo>
                            <a:pt x="66" y="25"/>
                          </a:lnTo>
                          <a:lnTo>
                            <a:pt x="47" y="41"/>
                          </a:lnTo>
                          <a:lnTo>
                            <a:pt x="57" y="67"/>
                          </a:lnTo>
                          <a:lnTo>
                            <a:pt x="33" y="49"/>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50" name="Freeform 126"/>
                    <p:cNvSpPr>
                      <a:spLocks/>
                    </p:cNvSpPr>
                    <p:nvPr/>
                  </p:nvSpPr>
                  <p:spPr bwMode="auto">
                    <a:xfrm>
                      <a:off x="624" y="1054"/>
                      <a:ext cx="14" cy="13"/>
                    </a:xfrm>
                    <a:custGeom>
                      <a:avLst/>
                      <a:gdLst>
                        <a:gd name="T0" fmla="*/ 0 w 67"/>
                        <a:gd name="T1" fmla="*/ 25 h 67"/>
                        <a:gd name="T2" fmla="*/ 24 w 67"/>
                        <a:gd name="T3" fmla="*/ 25 h 67"/>
                        <a:gd name="T4" fmla="*/ 33 w 67"/>
                        <a:gd name="T5" fmla="*/ 0 h 67"/>
                        <a:gd name="T6" fmla="*/ 44 w 67"/>
                        <a:gd name="T7" fmla="*/ 25 h 67"/>
                        <a:gd name="T8" fmla="*/ 67 w 67"/>
                        <a:gd name="T9" fmla="*/ 25 h 67"/>
                        <a:gd name="T10" fmla="*/ 50 w 67"/>
                        <a:gd name="T11" fmla="*/ 41 h 67"/>
                        <a:gd name="T12" fmla="*/ 57 w 67"/>
                        <a:gd name="T13" fmla="*/ 67 h 67"/>
                        <a:gd name="T14" fmla="*/ 33 w 67"/>
                        <a:gd name="T15" fmla="*/ 49 h 67"/>
                        <a:gd name="T16" fmla="*/ 10 w 67"/>
                        <a:gd name="T17" fmla="*/ 67 h 67"/>
                        <a:gd name="T18" fmla="*/ 19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4" y="25"/>
                          </a:lnTo>
                          <a:lnTo>
                            <a:pt x="33" y="0"/>
                          </a:lnTo>
                          <a:lnTo>
                            <a:pt x="44" y="25"/>
                          </a:lnTo>
                          <a:lnTo>
                            <a:pt x="67" y="25"/>
                          </a:lnTo>
                          <a:lnTo>
                            <a:pt x="50" y="41"/>
                          </a:lnTo>
                          <a:lnTo>
                            <a:pt x="57" y="67"/>
                          </a:lnTo>
                          <a:lnTo>
                            <a:pt x="33" y="49"/>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51" name="Freeform 127"/>
                    <p:cNvSpPr>
                      <a:spLocks/>
                    </p:cNvSpPr>
                    <p:nvPr/>
                  </p:nvSpPr>
                  <p:spPr bwMode="auto">
                    <a:xfrm>
                      <a:off x="599" y="1054"/>
                      <a:ext cx="14" cy="13"/>
                    </a:xfrm>
                    <a:custGeom>
                      <a:avLst/>
                      <a:gdLst>
                        <a:gd name="T0" fmla="*/ 0 w 67"/>
                        <a:gd name="T1" fmla="*/ 25 h 67"/>
                        <a:gd name="T2" fmla="*/ 23 w 67"/>
                        <a:gd name="T3" fmla="*/ 25 h 67"/>
                        <a:gd name="T4" fmla="*/ 34 w 67"/>
                        <a:gd name="T5" fmla="*/ 0 h 67"/>
                        <a:gd name="T6" fmla="*/ 44 w 67"/>
                        <a:gd name="T7" fmla="*/ 25 h 67"/>
                        <a:gd name="T8" fmla="*/ 67 w 67"/>
                        <a:gd name="T9" fmla="*/ 25 h 67"/>
                        <a:gd name="T10" fmla="*/ 48 w 67"/>
                        <a:gd name="T11" fmla="*/ 41 h 67"/>
                        <a:gd name="T12" fmla="*/ 57 w 67"/>
                        <a:gd name="T13" fmla="*/ 67 h 67"/>
                        <a:gd name="T14" fmla="*/ 34 w 67"/>
                        <a:gd name="T15" fmla="*/ 49 h 67"/>
                        <a:gd name="T16" fmla="*/ 10 w 67"/>
                        <a:gd name="T17" fmla="*/ 67 h 67"/>
                        <a:gd name="T18" fmla="*/ 19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3" y="25"/>
                          </a:lnTo>
                          <a:lnTo>
                            <a:pt x="34" y="0"/>
                          </a:lnTo>
                          <a:lnTo>
                            <a:pt x="44" y="25"/>
                          </a:lnTo>
                          <a:lnTo>
                            <a:pt x="67" y="25"/>
                          </a:lnTo>
                          <a:lnTo>
                            <a:pt x="48" y="41"/>
                          </a:lnTo>
                          <a:lnTo>
                            <a:pt x="57" y="67"/>
                          </a:lnTo>
                          <a:lnTo>
                            <a:pt x="34" y="49"/>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52" name="Freeform 128"/>
                    <p:cNvSpPr>
                      <a:spLocks/>
                    </p:cNvSpPr>
                    <p:nvPr/>
                  </p:nvSpPr>
                  <p:spPr bwMode="auto">
                    <a:xfrm>
                      <a:off x="650" y="1054"/>
                      <a:ext cx="13" cy="13"/>
                    </a:xfrm>
                    <a:custGeom>
                      <a:avLst/>
                      <a:gdLst>
                        <a:gd name="T0" fmla="*/ 0 w 67"/>
                        <a:gd name="T1" fmla="*/ 25 h 67"/>
                        <a:gd name="T2" fmla="*/ 23 w 67"/>
                        <a:gd name="T3" fmla="*/ 25 h 67"/>
                        <a:gd name="T4" fmla="*/ 33 w 67"/>
                        <a:gd name="T5" fmla="*/ 0 h 67"/>
                        <a:gd name="T6" fmla="*/ 44 w 67"/>
                        <a:gd name="T7" fmla="*/ 25 h 67"/>
                        <a:gd name="T8" fmla="*/ 67 w 67"/>
                        <a:gd name="T9" fmla="*/ 25 h 67"/>
                        <a:gd name="T10" fmla="*/ 48 w 67"/>
                        <a:gd name="T11" fmla="*/ 41 h 67"/>
                        <a:gd name="T12" fmla="*/ 58 w 67"/>
                        <a:gd name="T13" fmla="*/ 67 h 67"/>
                        <a:gd name="T14" fmla="*/ 33 w 67"/>
                        <a:gd name="T15" fmla="*/ 49 h 67"/>
                        <a:gd name="T16" fmla="*/ 10 w 67"/>
                        <a:gd name="T17" fmla="*/ 67 h 67"/>
                        <a:gd name="T18" fmla="*/ 18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3" y="25"/>
                          </a:lnTo>
                          <a:lnTo>
                            <a:pt x="33" y="0"/>
                          </a:lnTo>
                          <a:lnTo>
                            <a:pt x="44" y="25"/>
                          </a:lnTo>
                          <a:lnTo>
                            <a:pt x="67" y="25"/>
                          </a:lnTo>
                          <a:lnTo>
                            <a:pt x="48" y="41"/>
                          </a:lnTo>
                          <a:lnTo>
                            <a:pt x="58" y="67"/>
                          </a:lnTo>
                          <a:lnTo>
                            <a:pt x="33" y="49"/>
                          </a:lnTo>
                          <a:lnTo>
                            <a:pt x="10" y="67"/>
                          </a:lnTo>
                          <a:lnTo>
                            <a:pt x="18"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53" name="Freeform 129"/>
                    <p:cNvSpPr>
                      <a:spLocks/>
                    </p:cNvSpPr>
                    <p:nvPr/>
                  </p:nvSpPr>
                  <p:spPr bwMode="auto">
                    <a:xfrm>
                      <a:off x="675" y="1054"/>
                      <a:ext cx="14" cy="13"/>
                    </a:xfrm>
                    <a:custGeom>
                      <a:avLst/>
                      <a:gdLst>
                        <a:gd name="T0" fmla="*/ 0 w 69"/>
                        <a:gd name="T1" fmla="*/ 25 h 67"/>
                        <a:gd name="T2" fmla="*/ 25 w 69"/>
                        <a:gd name="T3" fmla="*/ 25 h 67"/>
                        <a:gd name="T4" fmla="*/ 36 w 69"/>
                        <a:gd name="T5" fmla="*/ 0 h 67"/>
                        <a:gd name="T6" fmla="*/ 45 w 69"/>
                        <a:gd name="T7" fmla="*/ 25 h 67"/>
                        <a:gd name="T8" fmla="*/ 69 w 69"/>
                        <a:gd name="T9" fmla="*/ 25 h 67"/>
                        <a:gd name="T10" fmla="*/ 50 w 69"/>
                        <a:gd name="T11" fmla="*/ 41 h 67"/>
                        <a:gd name="T12" fmla="*/ 59 w 69"/>
                        <a:gd name="T13" fmla="*/ 67 h 67"/>
                        <a:gd name="T14" fmla="*/ 36 w 69"/>
                        <a:gd name="T15" fmla="*/ 49 h 67"/>
                        <a:gd name="T16" fmla="*/ 12 w 69"/>
                        <a:gd name="T17" fmla="*/ 67 h 67"/>
                        <a:gd name="T18" fmla="*/ 19 w 69"/>
                        <a:gd name="T19" fmla="*/ 41 h 67"/>
                        <a:gd name="T20" fmla="*/ 0 w 69"/>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5"/>
                          </a:moveTo>
                          <a:lnTo>
                            <a:pt x="25" y="25"/>
                          </a:lnTo>
                          <a:lnTo>
                            <a:pt x="36" y="0"/>
                          </a:lnTo>
                          <a:lnTo>
                            <a:pt x="45" y="25"/>
                          </a:lnTo>
                          <a:lnTo>
                            <a:pt x="69" y="25"/>
                          </a:lnTo>
                          <a:lnTo>
                            <a:pt x="50" y="41"/>
                          </a:lnTo>
                          <a:lnTo>
                            <a:pt x="59" y="67"/>
                          </a:lnTo>
                          <a:lnTo>
                            <a:pt x="36" y="49"/>
                          </a:lnTo>
                          <a:lnTo>
                            <a:pt x="12"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354" name="Group 130"/>
                  <p:cNvGrpSpPr>
                    <a:grpSpLocks/>
                  </p:cNvGrpSpPr>
                  <p:nvPr/>
                </p:nvGrpSpPr>
                <p:grpSpPr bwMode="auto">
                  <a:xfrm>
                    <a:off x="561" y="1067"/>
                    <a:ext cx="140" cy="14"/>
                    <a:chOff x="561" y="1067"/>
                    <a:chExt cx="140" cy="14"/>
                  </a:xfrm>
                </p:grpSpPr>
                <p:sp>
                  <p:nvSpPr>
                    <p:cNvPr id="52355" name="Freeform 131"/>
                    <p:cNvSpPr>
                      <a:spLocks/>
                    </p:cNvSpPr>
                    <p:nvPr/>
                  </p:nvSpPr>
                  <p:spPr bwMode="auto">
                    <a:xfrm>
                      <a:off x="561" y="1067"/>
                      <a:ext cx="14" cy="14"/>
                    </a:xfrm>
                    <a:custGeom>
                      <a:avLst/>
                      <a:gdLst>
                        <a:gd name="T0" fmla="*/ 0 w 67"/>
                        <a:gd name="T1" fmla="*/ 26 h 69"/>
                        <a:gd name="T2" fmla="*/ 24 w 67"/>
                        <a:gd name="T3" fmla="*/ 26 h 69"/>
                        <a:gd name="T4" fmla="*/ 33 w 67"/>
                        <a:gd name="T5" fmla="*/ 0 h 69"/>
                        <a:gd name="T6" fmla="*/ 45 w 67"/>
                        <a:gd name="T7" fmla="*/ 26 h 69"/>
                        <a:gd name="T8" fmla="*/ 67 w 67"/>
                        <a:gd name="T9" fmla="*/ 26 h 69"/>
                        <a:gd name="T10" fmla="*/ 48 w 67"/>
                        <a:gd name="T11" fmla="*/ 42 h 69"/>
                        <a:gd name="T12" fmla="*/ 57 w 67"/>
                        <a:gd name="T13" fmla="*/ 69 h 69"/>
                        <a:gd name="T14" fmla="*/ 33 w 67"/>
                        <a:gd name="T15" fmla="*/ 50 h 69"/>
                        <a:gd name="T16" fmla="*/ 11 w 67"/>
                        <a:gd name="T17" fmla="*/ 69 h 69"/>
                        <a:gd name="T18" fmla="*/ 19 w 67"/>
                        <a:gd name="T19" fmla="*/ 42 h 69"/>
                        <a:gd name="T20" fmla="*/ 0 w 67"/>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9">
                          <a:moveTo>
                            <a:pt x="0" y="26"/>
                          </a:moveTo>
                          <a:lnTo>
                            <a:pt x="24" y="26"/>
                          </a:lnTo>
                          <a:lnTo>
                            <a:pt x="33" y="0"/>
                          </a:lnTo>
                          <a:lnTo>
                            <a:pt x="45" y="26"/>
                          </a:lnTo>
                          <a:lnTo>
                            <a:pt x="67" y="26"/>
                          </a:lnTo>
                          <a:lnTo>
                            <a:pt x="48" y="42"/>
                          </a:lnTo>
                          <a:lnTo>
                            <a:pt x="57" y="69"/>
                          </a:lnTo>
                          <a:lnTo>
                            <a:pt x="33" y="50"/>
                          </a:lnTo>
                          <a:lnTo>
                            <a:pt x="11" y="69"/>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56" name="Freeform 132"/>
                    <p:cNvSpPr>
                      <a:spLocks/>
                    </p:cNvSpPr>
                    <p:nvPr/>
                  </p:nvSpPr>
                  <p:spPr bwMode="auto">
                    <a:xfrm>
                      <a:off x="586" y="1067"/>
                      <a:ext cx="14" cy="14"/>
                    </a:xfrm>
                    <a:custGeom>
                      <a:avLst/>
                      <a:gdLst>
                        <a:gd name="T0" fmla="*/ 0 w 67"/>
                        <a:gd name="T1" fmla="*/ 26 h 69"/>
                        <a:gd name="T2" fmla="*/ 24 w 67"/>
                        <a:gd name="T3" fmla="*/ 26 h 69"/>
                        <a:gd name="T4" fmla="*/ 35 w 67"/>
                        <a:gd name="T5" fmla="*/ 0 h 69"/>
                        <a:gd name="T6" fmla="*/ 45 w 67"/>
                        <a:gd name="T7" fmla="*/ 26 h 69"/>
                        <a:gd name="T8" fmla="*/ 67 w 67"/>
                        <a:gd name="T9" fmla="*/ 26 h 69"/>
                        <a:gd name="T10" fmla="*/ 50 w 67"/>
                        <a:gd name="T11" fmla="*/ 42 h 69"/>
                        <a:gd name="T12" fmla="*/ 57 w 67"/>
                        <a:gd name="T13" fmla="*/ 69 h 69"/>
                        <a:gd name="T14" fmla="*/ 35 w 67"/>
                        <a:gd name="T15" fmla="*/ 50 h 69"/>
                        <a:gd name="T16" fmla="*/ 11 w 67"/>
                        <a:gd name="T17" fmla="*/ 69 h 69"/>
                        <a:gd name="T18" fmla="*/ 20 w 67"/>
                        <a:gd name="T19" fmla="*/ 42 h 69"/>
                        <a:gd name="T20" fmla="*/ 0 w 67"/>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9">
                          <a:moveTo>
                            <a:pt x="0" y="26"/>
                          </a:moveTo>
                          <a:lnTo>
                            <a:pt x="24" y="26"/>
                          </a:lnTo>
                          <a:lnTo>
                            <a:pt x="35" y="0"/>
                          </a:lnTo>
                          <a:lnTo>
                            <a:pt x="45" y="26"/>
                          </a:lnTo>
                          <a:lnTo>
                            <a:pt x="67" y="26"/>
                          </a:lnTo>
                          <a:lnTo>
                            <a:pt x="50" y="42"/>
                          </a:lnTo>
                          <a:lnTo>
                            <a:pt x="57" y="69"/>
                          </a:lnTo>
                          <a:lnTo>
                            <a:pt x="35" y="50"/>
                          </a:lnTo>
                          <a:lnTo>
                            <a:pt x="11" y="69"/>
                          </a:lnTo>
                          <a:lnTo>
                            <a:pt x="20"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57" name="Freeform 133"/>
                    <p:cNvSpPr>
                      <a:spLocks/>
                    </p:cNvSpPr>
                    <p:nvPr/>
                  </p:nvSpPr>
                  <p:spPr bwMode="auto">
                    <a:xfrm>
                      <a:off x="612" y="1067"/>
                      <a:ext cx="13" cy="14"/>
                    </a:xfrm>
                    <a:custGeom>
                      <a:avLst/>
                      <a:gdLst>
                        <a:gd name="T0" fmla="*/ 0 w 65"/>
                        <a:gd name="T1" fmla="*/ 26 h 69"/>
                        <a:gd name="T2" fmla="*/ 23 w 65"/>
                        <a:gd name="T3" fmla="*/ 26 h 69"/>
                        <a:gd name="T4" fmla="*/ 32 w 65"/>
                        <a:gd name="T5" fmla="*/ 0 h 69"/>
                        <a:gd name="T6" fmla="*/ 43 w 65"/>
                        <a:gd name="T7" fmla="*/ 26 h 69"/>
                        <a:gd name="T8" fmla="*/ 65 w 65"/>
                        <a:gd name="T9" fmla="*/ 26 h 69"/>
                        <a:gd name="T10" fmla="*/ 47 w 65"/>
                        <a:gd name="T11" fmla="*/ 42 h 69"/>
                        <a:gd name="T12" fmla="*/ 57 w 65"/>
                        <a:gd name="T13" fmla="*/ 69 h 69"/>
                        <a:gd name="T14" fmla="*/ 32 w 65"/>
                        <a:gd name="T15" fmla="*/ 50 h 69"/>
                        <a:gd name="T16" fmla="*/ 10 w 65"/>
                        <a:gd name="T17" fmla="*/ 69 h 69"/>
                        <a:gd name="T18" fmla="*/ 18 w 65"/>
                        <a:gd name="T19" fmla="*/ 42 h 69"/>
                        <a:gd name="T20" fmla="*/ 0 w 65"/>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9">
                          <a:moveTo>
                            <a:pt x="0" y="26"/>
                          </a:moveTo>
                          <a:lnTo>
                            <a:pt x="23" y="26"/>
                          </a:lnTo>
                          <a:lnTo>
                            <a:pt x="32" y="0"/>
                          </a:lnTo>
                          <a:lnTo>
                            <a:pt x="43" y="26"/>
                          </a:lnTo>
                          <a:lnTo>
                            <a:pt x="65" y="26"/>
                          </a:lnTo>
                          <a:lnTo>
                            <a:pt x="47" y="42"/>
                          </a:lnTo>
                          <a:lnTo>
                            <a:pt x="57" y="69"/>
                          </a:lnTo>
                          <a:lnTo>
                            <a:pt x="32" y="50"/>
                          </a:lnTo>
                          <a:lnTo>
                            <a:pt x="10" y="69"/>
                          </a:lnTo>
                          <a:lnTo>
                            <a:pt x="18"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58" name="Freeform 134"/>
                    <p:cNvSpPr>
                      <a:spLocks/>
                    </p:cNvSpPr>
                    <p:nvPr/>
                  </p:nvSpPr>
                  <p:spPr bwMode="auto">
                    <a:xfrm>
                      <a:off x="637" y="1067"/>
                      <a:ext cx="14" cy="14"/>
                    </a:xfrm>
                    <a:custGeom>
                      <a:avLst/>
                      <a:gdLst>
                        <a:gd name="T0" fmla="*/ 0 w 69"/>
                        <a:gd name="T1" fmla="*/ 26 h 69"/>
                        <a:gd name="T2" fmla="*/ 25 w 69"/>
                        <a:gd name="T3" fmla="*/ 26 h 69"/>
                        <a:gd name="T4" fmla="*/ 36 w 69"/>
                        <a:gd name="T5" fmla="*/ 0 h 69"/>
                        <a:gd name="T6" fmla="*/ 45 w 69"/>
                        <a:gd name="T7" fmla="*/ 26 h 69"/>
                        <a:gd name="T8" fmla="*/ 69 w 69"/>
                        <a:gd name="T9" fmla="*/ 26 h 69"/>
                        <a:gd name="T10" fmla="*/ 50 w 69"/>
                        <a:gd name="T11" fmla="*/ 42 h 69"/>
                        <a:gd name="T12" fmla="*/ 58 w 69"/>
                        <a:gd name="T13" fmla="*/ 69 h 69"/>
                        <a:gd name="T14" fmla="*/ 36 w 69"/>
                        <a:gd name="T15" fmla="*/ 50 h 69"/>
                        <a:gd name="T16" fmla="*/ 12 w 69"/>
                        <a:gd name="T17" fmla="*/ 69 h 69"/>
                        <a:gd name="T18" fmla="*/ 21 w 69"/>
                        <a:gd name="T19" fmla="*/ 42 h 69"/>
                        <a:gd name="T20" fmla="*/ 0 w 69"/>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9">
                          <a:moveTo>
                            <a:pt x="0" y="26"/>
                          </a:moveTo>
                          <a:lnTo>
                            <a:pt x="25" y="26"/>
                          </a:lnTo>
                          <a:lnTo>
                            <a:pt x="36" y="0"/>
                          </a:lnTo>
                          <a:lnTo>
                            <a:pt x="45" y="26"/>
                          </a:lnTo>
                          <a:lnTo>
                            <a:pt x="69" y="26"/>
                          </a:lnTo>
                          <a:lnTo>
                            <a:pt x="50" y="42"/>
                          </a:lnTo>
                          <a:lnTo>
                            <a:pt x="58" y="69"/>
                          </a:lnTo>
                          <a:lnTo>
                            <a:pt x="36" y="50"/>
                          </a:lnTo>
                          <a:lnTo>
                            <a:pt x="12" y="69"/>
                          </a:lnTo>
                          <a:lnTo>
                            <a:pt x="21"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59" name="Freeform 135"/>
                    <p:cNvSpPr>
                      <a:spLocks/>
                    </p:cNvSpPr>
                    <p:nvPr/>
                  </p:nvSpPr>
                  <p:spPr bwMode="auto">
                    <a:xfrm>
                      <a:off x="662" y="1067"/>
                      <a:ext cx="14" cy="14"/>
                    </a:xfrm>
                    <a:custGeom>
                      <a:avLst/>
                      <a:gdLst>
                        <a:gd name="T0" fmla="*/ 0 w 68"/>
                        <a:gd name="T1" fmla="*/ 26 h 69"/>
                        <a:gd name="T2" fmla="*/ 24 w 68"/>
                        <a:gd name="T3" fmla="*/ 26 h 69"/>
                        <a:gd name="T4" fmla="*/ 33 w 68"/>
                        <a:gd name="T5" fmla="*/ 0 h 69"/>
                        <a:gd name="T6" fmla="*/ 44 w 68"/>
                        <a:gd name="T7" fmla="*/ 26 h 69"/>
                        <a:gd name="T8" fmla="*/ 68 w 68"/>
                        <a:gd name="T9" fmla="*/ 26 h 69"/>
                        <a:gd name="T10" fmla="*/ 48 w 68"/>
                        <a:gd name="T11" fmla="*/ 42 h 69"/>
                        <a:gd name="T12" fmla="*/ 57 w 68"/>
                        <a:gd name="T13" fmla="*/ 69 h 69"/>
                        <a:gd name="T14" fmla="*/ 33 w 68"/>
                        <a:gd name="T15" fmla="*/ 50 h 69"/>
                        <a:gd name="T16" fmla="*/ 10 w 68"/>
                        <a:gd name="T17" fmla="*/ 69 h 69"/>
                        <a:gd name="T18" fmla="*/ 19 w 68"/>
                        <a:gd name="T19" fmla="*/ 42 h 69"/>
                        <a:gd name="T20" fmla="*/ 0 w 68"/>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9">
                          <a:moveTo>
                            <a:pt x="0" y="26"/>
                          </a:moveTo>
                          <a:lnTo>
                            <a:pt x="24" y="26"/>
                          </a:lnTo>
                          <a:lnTo>
                            <a:pt x="33" y="0"/>
                          </a:lnTo>
                          <a:lnTo>
                            <a:pt x="44" y="26"/>
                          </a:lnTo>
                          <a:lnTo>
                            <a:pt x="68" y="26"/>
                          </a:lnTo>
                          <a:lnTo>
                            <a:pt x="48" y="42"/>
                          </a:lnTo>
                          <a:lnTo>
                            <a:pt x="57" y="69"/>
                          </a:lnTo>
                          <a:lnTo>
                            <a:pt x="33" y="50"/>
                          </a:lnTo>
                          <a:lnTo>
                            <a:pt x="10" y="69"/>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60" name="Freeform 136"/>
                    <p:cNvSpPr>
                      <a:spLocks/>
                    </p:cNvSpPr>
                    <p:nvPr/>
                  </p:nvSpPr>
                  <p:spPr bwMode="auto">
                    <a:xfrm>
                      <a:off x="688" y="1067"/>
                      <a:ext cx="13" cy="14"/>
                    </a:xfrm>
                    <a:custGeom>
                      <a:avLst/>
                      <a:gdLst>
                        <a:gd name="T0" fmla="*/ 0 w 68"/>
                        <a:gd name="T1" fmla="*/ 26 h 69"/>
                        <a:gd name="T2" fmla="*/ 25 w 68"/>
                        <a:gd name="T3" fmla="*/ 26 h 69"/>
                        <a:gd name="T4" fmla="*/ 34 w 68"/>
                        <a:gd name="T5" fmla="*/ 0 h 69"/>
                        <a:gd name="T6" fmla="*/ 45 w 68"/>
                        <a:gd name="T7" fmla="*/ 26 h 69"/>
                        <a:gd name="T8" fmla="*/ 68 w 68"/>
                        <a:gd name="T9" fmla="*/ 26 h 69"/>
                        <a:gd name="T10" fmla="*/ 50 w 68"/>
                        <a:gd name="T11" fmla="*/ 42 h 69"/>
                        <a:gd name="T12" fmla="*/ 57 w 68"/>
                        <a:gd name="T13" fmla="*/ 69 h 69"/>
                        <a:gd name="T14" fmla="*/ 34 w 68"/>
                        <a:gd name="T15" fmla="*/ 50 h 69"/>
                        <a:gd name="T16" fmla="*/ 11 w 68"/>
                        <a:gd name="T17" fmla="*/ 69 h 69"/>
                        <a:gd name="T18" fmla="*/ 19 w 68"/>
                        <a:gd name="T19" fmla="*/ 42 h 69"/>
                        <a:gd name="T20" fmla="*/ 0 w 68"/>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9">
                          <a:moveTo>
                            <a:pt x="0" y="26"/>
                          </a:moveTo>
                          <a:lnTo>
                            <a:pt x="25" y="26"/>
                          </a:lnTo>
                          <a:lnTo>
                            <a:pt x="34" y="0"/>
                          </a:lnTo>
                          <a:lnTo>
                            <a:pt x="45" y="26"/>
                          </a:lnTo>
                          <a:lnTo>
                            <a:pt x="68" y="26"/>
                          </a:lnTo>
                          <a:lnTo>
                            <a:pt x="50" y="42"/>
                          </a:lnTo>
                          <a:lnTo>
                            <a:pt x="57" y="69"/>
                          </a:lnTo>
                          <a:lnTo>
                            <a:pt x="34" y="50"/>
                          </a:lnTo>
                          <a:lnTo>
                            <a:pt x="11" y="69"/>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361" name="Group 137"/>
                  <p:cNvGrpSpPr>
                    <a:grpSpLocks/>
                  </p:cNvGrpSpPr>
                  <p:nvPr/>
                </p:nvGrpSpPr>
                <p:grpSpPr bwMode="auto">
                  <a:xfrm>
                    <a:off x="574" y="1080"/>
                    <a:ext cx="115" cy="14"/>
                    <a:chOff x="574" y="1080"/>
                    <a:chExt cx="115" cy="14"/>
                  </a:xfrm>
                </p:grpSpPr>
                <p:sp>
                  <p:nvSpPr>
                    <p:cNvPr id="52362" name="Freeform 138"/>
                    <p:cNvSpPr>
                      <a:spLocks/>
                    </p:cNvSpPr>
                    <p:nvPr/>
                  </p:nvSpPr>
                  <p:spPr bwMode="auto">
                    <a:xfrm>
                      <a:off x="574" y="1080"/>
                      <a:ext cx="13" cy="14"/>
                    </a:xfrm>
                    <a:custGeom>
                      <a:avLst/>
                      <a:gdLst>
                        <a:gd name="T0" fmla="*/ 0 w 66"/>
                        <a:gd name="T1" fmla="*/ 24 h 68"/>
                        <a:gd name="T2" fmla="*/ 23 w 66"/>
                        <a:gd name="T3" fmla="*/ 24 h 68"/>
                        <a:gd name="T4" fmla="*/ 33 w 66"/>
                        <a:gd name="T5" fmla="*/ 0 h 68"/>
                        <a:gd name="T6" fmla="*/ 43 w 66"/>
                        <a:gd name="T7" fmla="*/ 24 h 68"/>
                        <a:gd name="T8" fmla="*/ 66 w 66"/>
                        <a:gd name="T9" fmla="*/ 24 h 68"/>
                        <a:gd name="T10" fmla="*/ 47 w 66"/>
                        <a:gd name="T11" fmla="*/ 40 h 68"/>
                        <a:gd name="T12" fmla="*/ 57 w 66"/>
                        <a:gd name="T13" fmla="*/ 68 h 68"/>
                        <a:gd name="T14" fmla="*/ 33 w 66"/>
                        <a:gd name="T15" fmla="*/ 50 h 68"/>
                        <a:gd name="T16" fmla="*/ 10 w 66"/>
                        <a:gd name="T17" fmla="*/ 68 h 68"/>
                        <a:gd name="T18" fmla="*/ 19 w 66"/>
                        <a:gd name="T19" fmla="*/ 40 h 68"/>
                        <a:gd name="T20" fmla="*/ 0 w 66"/>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8">
                          <a:moveTo>
                            <a:pt x="0" y="24"/>
                          </a:moveTo>
                          <a:lnTo>
                            <a:pt x="23" y="24"/>
                          </a:lnTo>
                          <a:lnTo>
                            <a:pt x="33" y="0"/>
                          </a:lnTo>
                          <a:lnTo>
                            <a:pt x="43" y="24"/>
                          </a:lnTo>
                          <a:lnTo>
                            <a:pt x="66" y="24"/>
                          </a:lnTo>
                          <a:lnTo>
                            <a:pt x="47" y="40"/>
                          </a:lnTo>
                          <a:lnTo>
                            <a:pt x="57" y="68"/>
                          </a:lnTo>
                          <a:lnTo>
                            <a:pt x="33" y="50"/>
                          </a:lnTo>
                          <a:lnTo>
                            <a:pt x="10"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63" name="Freeform 139"/>
                    <p:cNvSpPr>
                      <a:spLocks/>
                    </p:cNvSpPr>
                    <p:nvPr/>
                  </p:nvSpPr>
                  <p:spPr bwMode="auto">
                    <a:xfrm>
                      <a:off x="624" y="1080"/>
                      <a:ext cx="14" cy="14"/>
                    </a:xfrm>
                    <a:custGeom>
                      <a:avLst/>
                      <a:gdLst>
                        <a:gd name="T0" fmla="*/ 0 w 67"/>
                        <a:gd name="T1" fmla="*/ 24 h 68"/>
                        <a:gd name="T2" fmla="*/ 24 w 67"/>
                        <a:gd name="T3" fmla="*/ 24 h 68"/>
                        <a:gd name="T4" fmla="*/ 33 w 67"/>
                        <a:gd name="T5" fmla="*/ 0 h 68"/>
                        <a:gd name="T6" fmla="*/ 44 w 67"/>
                        <a:gd name="T7" fmla="*/ 24 h 68"/>
                        <a:gd name="T8" fmla="*/ 67 w 67"/>
                        <a:gd name="T9" fmla="*/ 24 h 68"/>
                        <a:gd name="T10" fmla="*/ 50 w 67"/>
                        <a:gd name="T11" fmla="*/ 40 h 68"/>
                        <a:gd name="T12" fmla="*/ 57 w 67"/>
                        <a:gd name="T13" fmla="*/ 68 h 68"/>
                        <a:gd name="T14" fmla="*/ 33 w 67"/>
                        <a:gd name="T15" fmla="*/ 50 h 68"/>
                        <a:gd name="T16" fmla="*/ 10 w 67"/>
                        <a:gd name="T17" fmla="*/ 68 h 68"/>
                        <a:gd name="T18" fmla="*/ 19 w 67"/>
                        <a:gd name="T19" fmla="*/ 40 h 68"/>
                        <a:gd name="T20" fmla="*/ 0 w 67"/>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4"/>
                          </a:moveTo>
                          <a:lnTo>
                            <a:pt x="24" y="24"/>
                          </a:lnTo>
                          <a:lnTo>
                            <a:pt x="33" y="0"/>
                          </a:lnTo>
                          <a:lnTo>
                            <a:pt x="44" y="24"/>
                          </a:lnTo>
                          <a:lnTo>
                            <a:pt x="67" y="24"/>
                          </a:lnTo>
                          <a:lnTo>
                            <a:pt x="50" y="40"/>
                          </a:lnTo>
                          <a:lnTo>
                            <a:pt x="57" y="68"/>
                          </a:lnTo>
                          <a:lnTo>
                            <a:pt x="33" y="50"/>
                          </a:lnTo>
                          <a:lnTo>
                            <a:pt x="10"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64" name="Freeform 140"/>
                    <p:cNvSpPr>
                      <a:spLocks/>
                    </p:cNvSpPr>
                    <p:nvPr/>
                  </p:nvSpPr>
                  <p:spPr bwMode="auto">
                    <a:xfrm>
                      <a:off x="599" y="1080"/>
                      <a:ext cx="14" cy="14"/>
                    </a:xfrm>
                    <a:custGeom>
                      <a:avLst/>
                      <a:gdLst>
                        <a:gd name="T0" fmla="*/ 0 w 67"/>
                        <a:gd name="T1" fmla="*/ 24 h 68"/>
                        <a:gd name="T2" fmla="*/ 23 w 67"/>
                        <a:gd name="T3" fmla="*/ 24 h 68"/>
                        <a:gd name="T4" fmla="*/ 34 w 67"/>
                        <a:gd name="T5" fmla="*/ 0 h 68"/>
                        <a:gd name="T6" fmla="*/ 44 w 67"/>
                        <a:gd name="T7" fmla="*/ 24 h 68"/>
                        <a:gd name="T8" fmla="*/ 67 w 67"/>
                        <a:gd name="T9" fmla="*/ 24 h 68"/>
                        <a:gd name="T10" fmla="*/ 48 w 67"/>
                        <a:gd name="T11" fmla="*/ 40 h 68"/>
                        <a:gd name="T12" fmla="*/ 57 w 67"/>
                        <a:gd name="T13" fmla="*/ 68 h 68"/>
                        <a:gd name="T14" fmla="*/ 34 w 67"/>
                        <a:gd name="T15" fmla="*/ 50 h 68"/>
                        <a:gd name="T16" fmla="*/ 10 w 67"/>
                        <a:gd name="T17" fmla="*/ 68 h 68"/>
                        <a:gd name="T18" fmla="*/ 19 w 67"/>
                        <a:gd name="T19" fmla="*/ 40 h 68"/>
                        <a:gd name="T20" fmla="*/ 0 w 67"/>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4"/>
                          </a:moveTo>
                          <a:lnTo>
                            <a:pt x="23" y="24"/>
                          </a:lnTo>
                          <a:lnTo>
                            <a:pt x="34" y="0"/>
                          </a:lnTo>
                          <a:lnTo>
                            <a:pt x="44" y="24"/>
                          </a:lnTo>
                          <a:lnTo>
                            <a:pt x="67" y="24"/>
                          </a:lnTo>
                          <a:lnTo>
                            <a:pt x="48" y="40"/>
                          </a:lnTo>
                          <a:lnTo>
                            <a:pt x="57" y="68"/>
                          </a:lnTo>
                          <a:lnTo>
                            <a:pt x="34" y="50"/>
                          </a:lnTo>
                          <a:lnTo>
                            <a:pt x="10"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65" name="Freeform 141"/>
                    <p:cNvSpPr>
                      <a:spLocks/>
                    </p:cNvSpPr>
                    <p:nvPr/>
                  </p:nvSpPr>
                  <p:spPr bwMode="auto">
                    <a:xfrm>
                      <a:off x="650" y="1080"/>
                      <a:ext cx="13" cy="14"/>
                    </a:xfrm>
                    <a:custGeom>
                      <a:avLst/>
                      <a:gdLst>
                        <a:gd name="T0" fmla="*/ 0 w 67"/>
                        <a:gd name="T1" fmla="*/ 24 h 68"/>
                        <a:gd name="T2" fmla="*/ 23 w 67"/>
                        <a:gd name="T3" fmla="*/ 24 h 68"/>
                        <a:gd name="T4" fmla="*/ 33 w 67"/>
                        <a:gd name="T5" fmla="*/ 0 h 68"/>
                        <a:gd name="T6" fmla="*/ 44 w 67"/>
                        <a:gd name="T7" fmla="*/ 24 h 68"/>
                        <a:gd name="T8" fmla="*/ 67 w 67"/>
                        <a:gd name="T9" fmla="*/ 24 h 68"/>
                        <a:gd name="T10" fmla="*/ 48 w 67"/>
                        <a:gd name="T11" fmla="*/ 40 h 68"/>
                        <a:gd name="T12" fmla="*/ 58 w 67"/>
                        <a:gd name="T13" fmla="*/ 68 h 68"/>
                        <a:gd name="T14" fmla="*/ 33 w 67"/>
                        <a:gd name="T15" fmla="*/ 50 h 68"/>
                        <a:gd name="T16" fmla="*/ 10 w 67"/>
                        <a:gd name="T17" fmla="*/ 68 h 68"/>
                        <a:gd name="T18" fmla="*/ 18 w 67"/>
                        <a:gd name="T19" fmla="*/ 40 h 68"/>
                        <a:gd name="T20" fmla="*/ 0 w 67"/>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4"/>
                          </a:moveTo>
                          <a:lnTo>
                            <a:pt x="23" y="24"/>
                          </a:lnTo>
                          <a:lnTo>
                            <a:pt x="33" y="0"/>
                          </a:lnTo>
                          <a:lnTo>
                            <a:pt x="44" y="24"/>
                          </a:lnTo>
                          <a:lnTo>
                            <a:pt x="67" y="24"/>
                          </a:lnTo>
                          <a:lnTo>
                            <a:pt x="48" y="40"/>
                          </a:lnTo>
                          <a:lnTo>
                            <a:pt x="58" y="68"/>
                          </a:lnTo>
                          <a:lnTo>
                            <a:pt x="33" y="50"/>
                          </a:lnTo>
                          <a:lnTo>
                            <a:pt x="10" y="68"/>
                          </a:lnTo>
                          <a:lnTo>
                            <a:pt x="18"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66" name="Freeform 142"/>
                    <p:cNvSpPr>
                      <a:spLocks/>
                    </p:cNvSpPr>
                    <p:nvPr/>
                  </p:nvSpPr>
                  <p:spPr bwMode="auto">
                    <a:xfrm>
                      <a:off x="675" y="1080"/>
                      <a:ext cx="14" cy="14"/>
                    </a:xfrm>
                    <a:custGeom>
                      <a:avLst/>
                      <a:gdLst>
                        <a:gd name="T0" fmla="*/ 0 w 69"/>
                        <a:gd name="T1" fmla="*/ 24 h 68"/>
                        <a:gd name="T2" fmla="*/ 25 w 69"/>
                        <a:gd name="T3" fmla="*/ 24 h 68"/>
                        <a:gd name="T4" fmla="*/ 36 w 69"/>
                        <a:gd name="T5" fmla="*/ 0 h 68"/>
                        <a:gd name="T6" fmla="*/ 45 w 69"/>
                        <a:gd name="T7" fmla="*/ 24 h 68"/>
                        <a:gd name="T8" fmla="*/ 69 w 69"/>
                        <a:gd name="T9" fmla="*/ 24 h 68"/>
                        <a:gd name="T10" fmla="*/ 50 w 69"/>
                        <a:gd name="T11" fmla="*/ 40 h 68"/>
                        <a:gd name="T12" fmla="*/ 59 w 69"/>
                        <a:gd name="T13" fmla="*/ 68 h 68"/>
                        <a:gd name="T14" fmla="*/ 36 w 69"/>
                        <a:gd name="T15" fmla="*/ 50 h 68"/>
                        <a:gd name="T16" fmla="*/ 12 w 69"/>
                        <a:gd name="T17" fmla="*/ 68 h 68"/>
                        <a:gd name="T18" fmla="*/ 19 w 69"/>
                        <a:gd name="T19" fmla="*/ 40 h 68"/>
                        <a:gd name="T20" fmla="*/ 0 w 69"/>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8">
                          <a:moveTo>
                            <a:pt x="0" y="24"/>
                          </a:moveTo>
                          <a:lnTo>
                            <a:pt x="25" y="24"/>
                          </a:lnTo>
                          <a:lnTo>
                            <a:pt x="36" y="0"/>
                          </a:lnTo>
                          <a:lnTo>
                            <a:pt x="45" y="24"/>
                          </a:lnTo>
                          <a:lnTo>
                            <a:pt x="69" y="24"/>
                          </a:lnTo>
                          <a:lnTo>
                            <a:pt x="50" y="40"/>
                          </a:lnTo>
                          <a:lnTo>
                            <a:pt x="59" y="68"/>
                          </a:lnTo>
                          <a:lnTo>
                            <a:pt x="36" y="50"/>
                          </a:lnTo>
                          <a:lnTo>
                            <a:pt x="12"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367" name="Group 143"/>
                  <p:cNvGrpSpPr>
                    <a:grpSpLocks/>
                  </p:cNvGrpSpPr>
                  <p:nvPr/>
                </p:nvGrpSpPr>
                <p:grpSpPr bwMode="auto">
                  <a:xfrm>
                    <a:off x="561" y="1094"/>
                    <a:ext cx="140" cy="13"/>
                    <a:chOff x="561" y="1094"/>
                    <a:chExt cx="140" cy="13"/>
                  </a:xfrm>
                </p:grpSpPr>
                <p:sp>
                  <p:nvSpPr>
                    <p:cNvPr id="52368" name="Freeform 144"/>
                    <p:cNvSpPr>
                      <a:spLocks/>
                    </p:cNvSpPr>
                    <p:nvPr/>
                  </p:nvSpPr>
                  <p:spPr bwMode="auto">
                    <a:xfrm>
                      <a:off x="561" y="1094"/>
                      <a:ext cx="14" cy="13"/>
                    </a:xfrm>
                    <a:custGeom>
                      <a:avLst/>
                      <a:gdLst>
                        <a:gd name="T0" fmla="*/ 0 w 67"/>
                        <a:gd name="T1" fmla="*/ 24 h 67"/>
                        <a:gd name="T2" fmla="*/ 24 w 67"/>
                        <a:gd name="T3" fmla="*/ 24 h 67"/>
                        <a:gd name="T4" fmla="*/ 33 w 67"/>
                        <a:gd name="T5" fmla="*/ 0 h 67"/>
                        <a:gd name="T6" fmla="*/ 45 w 67"/>
                        <a:gd name="T7" fmla="*/ 24 h 67"/>
                        <a:gd name="T8" fmla="*/ 67 w 67"/>
                        <a:gd name="T9" fmla="*/ 24 h 67"/>
                        <a:gd name="T10" fmla="*/ 48 w 67"/>
                        <a:gd name="T11" fmla="*/ 39 h 67"/>
                        <a:gd name="T12" fmla="*/ 57 w 67"/>
                        <a:gd name="T13" fmla="*/ 67 h 67"/>
                        <a:gd name="T14" fmla="*/ 33 w 67"/>
                        <a:gd name="T15" fmla="*/ 50 h 67"/>
                        <a:gd name="T16" fmla="*/ 11 w 67"/>
                        <a:gd name="T17" fmla="*/ 67 h 67"/>
                        <a:gd name="T18" fmla="*/ 19 w 67"/>
                        <a:gd name="T19" fmla="*/ 39 h 67"/>
                        <a:gd name="T20" fmla="*/ 0 w 67"/>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4"/>
                          </a:moveTo>
                          <a:lnTo>
                            <a:pt x="24" y="24"/>
                          </a:lnTo>
                          <a:lnTo>
                            <a:pt x="33" y="0"/>
                          </a:lnTo>
                          <a:lnTo>
                            <a:pt x="45" y="24"/>
                          </a:lnTo>
                          <a:lnTo>
                            <a:pt x="67" y="24"/>
                          </a:lnTo>
                          <a:lnTo>
                            <a:pt x="48" y="39"/>
                          </a:lnTo>
                          <a:lnTo>
                            <a:pt x="57" y="67"/>
                          </a:lnTo>
                          <a:lnTo>
                            <a:pt x="33" y="50"/>
                          </a:lnTo>
                          <a:lnTo>
                            <a:pt x="11" y="67"/>
                          </a:lnTo>
                          <a:lnTo>
                            <a:pt x="19"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69" name="Freeform 145"/>
                    <p:cNvSpPr>
                      <a:spLocks/>
                    </p:cNvSpPr>
                    <p:nvPr/>
                  </p:nvSpPr>
                  <p:spPr bwMode="auto">
                    <a:xfrm>
                      <a:off x="586" y="1094"/>
                      <a:ext cx="14" cy="13"/>
                    </a:xfrm>
                    <a:custGeom>
                      <a:avLst/>
                      <a:gdLst>
                        <a:gd name="T0" fmla="*/ 0 w 67"/>
                        <a:gd name="T1" fmla="*/ 24 h 67"/>
                        <a:gd name="T2" fmla="*/ 24 w 67"/>
                        <a:gd name="T3" fmla="*/ 24 h 67"/>
                        <a:gd name="T4" fmla="*/ 35 w 67"/>
                        <a:gd name="T5" fmla="*/ 0 h 67"/>
                        <a:gd name="T6" fmla="*/ 45 w 67"/>
                        <a:gd name="T7" fmla="*/ 24 h 67"/>
                        <a:gd name="T8" fmla="*/ 67 w 67"/>
                        <a:gd name="T9" fmla="*/ 24 h 67"/>
                        <a:gd name="T10" fmla="*/ 50 w 67"/>
                        <a:gd name="T11" fmla="*/ 39 h 67"/>
                        <a:gd name="T12" fmla="*/ 57 w 67"/>
                        <a:gd name="T13" fmla="*/ 67 h 67"/>
                        <a:gd name="T14" fmla="*/ 35 w 67"/>
                        <a:gd name="T15" fmla="*/ 50 h 67"/>
                        <a:gd name="T16" fmla="*/ 11 w 67"/>
                        <a:gd name="T17" fmla="*/ 67 h 67"/>
                        <a:gd name="T18" fmla="*/ 20 w 67"/>
                        <a:gd name="T19" fmla="*/ 39 h 67"/>
                        <a:gd name="T20" fmla="*/ 0 w 67"/>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4"/>
                          </a:moveTo>
                          <a:lnTo>
                            <a:pt x="24" y="24"/>
                          </a:lnTo>
                          <a:lnTo>
                            <a:pt x="35" y="0"/>
                          </a:lnTo>
                          <a:lnTo>
                            <a:pt x="45" y="24"/>
                          </a:lnTo>
                          <a:lnTo>
                            <a:pt x="67" y="24"/>
                          </a:lnTo>
                          <a:lnTo>
                            <a:pt x="50" y="39"/>
                          </a:lnTo>
                          <a:lnTo>
                            <a:pt x="57" y="67"/>
                          </a:lnTo>
                          <a:lnTo>
                            <a:pt x="35" y="50"/>
                          </a:lnTo>
                          <a:lnTo>
                            <a:pt x="11" y="67"/>
                          </a:lnTo>
                          <a:lnTo>
                            <a:pt x="20"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70" name="Freeform 146"/>
                    <p:cNvSpPr>
                      <a:spLocks/>
                    </p:cNvSpPr>
                    <p:nvPr/>
                  </p:nvSpPr>
                  <p:spPr bwMode="auto">
                    <a:xfrm>
                      <a:off x="612" y="1094"/>
                      <a:ext cx="13" cy="13"/>
                    </a:xfrm>
                    <a:custGeom>
                      <a:avLst/>
                      <a:gdLst>
                        <a:gd name="T0" fmla="*/ 0 w 65"/>
                        <a:gd name="T1" fmla="*/ 24 h 67"/>
                        <a:gd name="T2" fmla="*/ 23 w 65"/>
                        <a:gd name="T3" fmla="*/ 24 h 67"/>
                        <a:gd name="T4" fmla="*/ 32 w 65"/>
                        <a:gd name="T5" fmla="*/ 0 h 67"/>
                        <a:gd name="T6" fmla="*/ 43 w 65"/>
                        <a:gd name="T7" fmla="*/ 24 h 67"/>
                        <a:gd name="T8" fmla="*/ 65 w 65"/>
                        <a:gd name="T9" fmla="*/ 24 h 67"/>
                        <a:gd name="T10" fmla="*/ 47 w 65"/>
                        <a:gd name="T11" fmla="*/ 39 h 67"/>
                        <a:gd name="T12" fmla="*/ 57 w 65"/>
                        <a:gd name="T13" fmla="*/ 67 h 67"/>
                        <a:gd name="T14" fmla="*/ 32 w 65"/>
                        <a:gd name="T15" fmla="*/ 50 h 67"/>
                        <a:gd name="T16" fmla="*/ 10 w 65"/>
                        <a:gd name="T17" fmla="*/ 67 h 67"/>
                        <a:gd name="T18" fmla="*/ 18 w 65"/>
                        <a:gd name="T19" fmla="*/ 39 h 67"/>
                        <a:gd name="T20" fmla="*/ 0 w 65"/>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7">
                          <a:moveTo>
                            <a:pt x="0" y="24"/>
                          </a:moveTo>
                          <a:lnTo>
                            <a:pt x="23" y="24"/>
                          </a:lnTo>
                          <a:lnTo>
                            <a:pt x="32" y="0"/>
                          </a:lnTo>
                          <a:lnTo>
                            <a:pt x="43" y="24"/>
                          </a:lnTo>
                          <a:lnTo>
                            <a:pt x="65" y="24"/>
                          </a:lnTo>
                          <a:lnTo>
                            <a:pt x="47" y="39"/>
                          </a:lnTo>
                          <a:lnTo>
                            <a:pt x="57" y="67"/>
                          </a:lnTo>
                          <a:lnTo>
                            <a:pt x="32" y="50"/>
                          </a:lnTo>
                          <a:lnTo>
                            <a:pt x="10" y="67"/>
                          </a:lnTo>
                          <a:lnTo>
                            <a:pt x="18"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71" name="Freeform 147"/>
                    <p:cNvSpPr>
                      <a:spLocks/>
                    </p:cNvSpPr>
                    <p:nvPr/>
                  </p:nvSpPr>
                  <p:spPr bwMode="auto">
                    <a:xfrm>
                      <a:off x="637" y="1094"/>
                      <a:ext cx="14" cy="13"/>
                    </a:xfrm>
                    <a:custGeom>
                      <a:avLst/>
                      <a:gdLst>
                        <a:gd name="T0" fmla="*/ 0 w 69"/>
                        <a:gd name="T1" fmla="*/ 24 h 67"/>
                        <a:gd name="T2" fmla="*/ 25 w 69"/>
                        <a:gd name="T3" fmla="*/ 24 h 67"/>
                        <a:gd name="T4" fmla="*/ 36 w 69"/>
                        <a:gd name="T5" fmla="*/ 0 h 67"/>
                        <a:gd name="T6" fmla="*/ 45 w 69"/>
                        <a:gd name="T7" fmla="*/ 24 h 67"/>
                        <a:gd name="T8" fmla="*/ 69 w 69"/>
                        <a:gd name="T9" fmla="*/ 24 h 67"/>
                        <a:gd name="T10" fmla="*/ 50 w 69"/>
                        <a:gd name="T11" fmla="*/ 39 h 67"/>
                        <a:gd name="T12" fmla="*/ 58 w 69"/>
                        <a:gd name="T13" fmla="*/ 67 h 67"/>
                        <a:gd name="T14" fmla="*/ 36 w 69"/>
                        <a:gd name="T15" fmla="*/ 50 h 67"/>
                        <a:gd name="T16" fmla="*/ 12 w 69"/>
                        <a:gd name="T17" fmla="*/ 67 h 67"/>
                        <a:gd name="T18" fmla="*/ 21 w 69"/>
                        <a:gd name="T19" fmla="*/ 39 h 67"/>
                        <a:gd name="T20" fmla="*/ 0 w 69"/>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4"/>
                          </a:moveTo>
                          <a:lnTo>
                            <a:pt x="25" y="24"/>
                          </a:lnTo>
                          <a:lnTo>
                            <a:pt x="36" y="0"/>
                          </a:lnTo>
                          <a:lnTo>
                            <a:pt x="45" y="24"/>
                          </a:lnTo>
                          <a:lnTo>
                            <a:pt x="69" y="24"/>
                          </a:lnTo>
                          <a:lnTo>
                            <a:pt x="50" y="39"/>
                          </a:lnTo>
                          <a:lnTo>
                            <a:pt x="58" y="67"/>
                          </a:lnTo>
                          <a:lnTo>
                            <a:pt x="36" y="50"/>
                          </a:lnTo>
                          <a:lnTo>
                            <a:pt x="12" y="67"/>
                          </a:lnTo>
                          <a:lnTo>
                            <a:pt x="21"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72" name="Freeform 148"/>
                    <p:cNvSpPr>
                      <a:spLocks/>
                    </p:cNvSpPr>
                    <p:nvPr/>
                  </p:nvSpPr>
                  <p:spPr bwMode="auto">
                    <a:xfrm>
                      <a:off x="662" y="1094"/>
                      <a:ext cx="14" cy="13"/>
                    </a:xfrm>
                    <a:custGeom>
                      <a:avLst/>
                      <a:gdLst>
                        <a:gd name="T0" fmla="*/ 0 w 68"/>
                        <a:gd name="T1" fmla="*/ 24 h 67"/>
                        <a:gd name="T2" fmla="*/ 24 w 68"/>
                        <a:gd name="T3" fmla="*/ 24 h 67"/>
                        <a:gd name="T4" fmla="*/ 33 w 68"/>
                        <a:gd name="T5" fmla="*/ 0 h 67"/>
                        <a:gd name="T6" fmla="*/ 44 w 68"/>
                        <a:gd name="T7" fmla="*/ 24 h 67"/>
                        <a:gd name="T8" fmla="*/ 68 w 68"/>
                        <a:gd name="T9" fmla="*/ 24 h 67"/>
                        <a:gd name="T10" fmla="*/ 48 w 68"/>
                        <a:gd name="T11" fmla="*/ 39 h 67"/>
                        <a:gd name="T12" fmla="*/ 57 w 68"/>
                        <a:gd name="T13" fmla="*/ 67 h 67"/>
                        <a:gd name="T14" fmla="*/ 33 w 68"/>
                        <a:gd name="T15" fmla="*/ 50 h 67"/>
                        <a:gd name="T16" fmla="*/ 10 w 68"/>
                        <a:gd name="T17" fmla="*/ 67 h 67"/>
                        <a:gd name="T18" fmla="*/ 19 w 68"/>
                        <a:gd name="T19" fmla="*/ 39 h 67"/>
                        <a:gd name="T20" fmla="*/ 0 w 68"/>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4"/>
                          </a:moveTo>
                          <a:lnTo>
                            <a:pt x="24" y="24"/>
                          </a:lnTo>
                          <a:lnTo>
                            <a:pt x="33" y="0"/>
                          </a:lnTo>
                          <a:lnTo>
                            <a:pt x="44" y="24"/>
                          </a:lnTo>
                          <a:lnTo>
                            <a:pt x="68" y="24"/>
                          </a:lnTo>
                          <a:lnTo>
                            <a:pt x="48" y="39"/>
                          </a:lnTo>
                          <a:lnTo>
                            <a:pt x="57" y="67"/>
                          </a:lnTo>
                          <a:lnTo>
                            <a:pt x="33" y="50"/>
                          </a:lnTo>
                          <a:lnTo>
                            <a:pt x="10" y="67"/>
                          </a:lnTo>
                          <a:lnTo>
                            <a:pt x="19"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73" name="Freeform 149"/>
                    <p:cNvSpPr>
                      <a:spLocks/>
                    </p:cNvSpPr>
                    <p:nvPr/>
                  </p:nvSpPr>
                  <p:spPr bwMode="auto">
                    <a:xfrm>
                      <a:off x="688" y="1094"/>
                      <a:ext cx="13" cy="13"/>
                    </a:xfrm>
                    <a:custGeom>
                      <a:avLst/>
                      <a:gdLst>
                        <a:gd name="T0" fmla="*/ 0 w 68"/>
                        <a:gd name="T1" fmla="*/ 24 h 67"/>
                        <a:gd name="T2" fmla="*/ 25 w 68"/>
                        <a:gd name="T3" fmla="*/ 24 h 67"/>
                        <a:gd name="T4" fmla="*/ 34 w 68"/>
                        <a:gd name="T5" fmla="*/ 0 h 67"/>
                        <a:gd name="T6" fmla="*/ 45 w 68"/>
                        <a:gd name="T7" fmla="*/ 24 h 67"/>
                        <a:gd name="T8" fmla="*/ 68 w 68"/>
                        <a:gd name="T9" fmla="*/ 24 h 67"/>
                        <a:gd name="T10" fmla="*/ 50 w 68"/>
                        <a:gd name="T11" fmla="*/ 39 h 67"/>
                        <a:gd name="T12" fmla="*/ 57 w 68"/>
                        <a:gd name="T13" fmla="*/ 67 h 67"/>
                        <a:gd name="T14" fmla="*/ 34 w 68"/>
                        <a:gd name="T15" fmla="*/ 50 h 67"/>
                        <a:gd name="T16" fmla="*/ 11 w 68"/>
                        <a:gd name="T17" fmla="*/ 67 h 67"/>
                        <a:gd name="T18" fmla="*/ 19 w 68"/>
                        <a:gd name="T19" fmla="*/ 39 h 67"/>
                        <a:gd name="T20" fmla="*/ 0 w 68"/>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4"/>
                          </a:moveTo>
                          <a:lnTo>
                            <a:pt x="25" y="24"/>
                          </a:lnTo>
                          <a:lnTo>
                            <a:pt x="34" y="0"/>
                          </a:lnTo>
                          <a:lnTo>
                            <a:pt x="45" y="24"/>
                          </a:lnTo>
                          <a:lnTo>
                            <a:pt x="68" y="24"/>
                          </a:lnTo>
                          <a:lnTo>
                            <a:pt x="50" y="39"/>
                          </a:lnTo>
                          <a:lnTo>
                            <a:pt x="57" y="67"/>
                          </a:lnTo>
                          <a:lnTo>
                            <a:pt x="34" y="50"/>
                          </a:lnTo>
                          <a:lnTo>
                            <a:pt x="11" y="67"/>
                          </a:lnTo>
                          <a:lnTo>
                            <a:pt x="19"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374" name="Group 150"/>
                  <p:cNvGrpSpPr>
                    <a:grpSpLocks/>
                  </p:cNvGrpSpPr>
                  <p:nvPr/>
                </p:nvGrpSpPr>
                <p:grpSpPr bwMode="auto">
                  <a:xfrm>
                    <a:off x="574" y="1107"/>
                    <a:ext cx="115" cy="14"/>
                    <a:chOff x="574" y="1107"/>
                    <a:chExt cx="115" cy="14"/>
                  </a:xfrm>
                </p:grpSpPr>
                <p:sp>
                  <p:nvSpPr>
                    <p:cNvPr id="52375" name="Freeform 151"/>
                    <p:cNvSpPr>
                      <a:spLocks/>
                    </p:cNvSpPr>
                    <p:nvPr/>
                  </p:nvSpPr>
                  <p:spPr bwMode="auto">
                    <a:xfrm>
                      <a:off x="574" y="1107"/>
                      <a:ext cx="13" cy="14"/>
                    </a:xfrm>
                    <a:custGeom>
                      <a:avLst/>
                      <a:gdLst>
                        <a:gd name="T0" fmla="*/ 0 w 66"/>
                        <a:gd name="T1" fmla="*/ 26 h 70"/>
                        <a:gd name="T2" fmla="*/ 23 w 66"/>
                        <a:gd name="T3" fmla="*/ 26 h 70"/>
                        <a:gd name="T4" fmla="*/ 33 w 66"/>
                        <a:gd name="T5" fmla="*/ 0 h 70"/>
                        <a:gd name="T6" fmla="*/ 43 w 66"/>
                        <a:gd name="T7" fmla="*/ 26 h 70"/>
                        <a:gd name="T8" fmla="*/ 66 w 66"/>
                        <a:gd name="T9" fmla="*/ 26 h 70"/>
                        <a:gd name="T10" fmla="*/ 47 w 66"/>
                        <a:gd name="T11" fmla="*/ 41 h 70"/>
                        <a:gd name="T12" fmla="*/ 57 w 66"/>
                        <a:gd name="T13" fmla="*/ 70 h 70"/>
                        <a:gd name="T14" fmla="*/ 33 w 66"/>
                        <a:gd name="T15" fmla="*/ 50 h 70"/>
                        <a:gd name="T16" fmla="*/ 10 w 66"/>
                        <a:gd name="T17" fmla="*/ 70 h 70"/>
                        <a:gd name="T18" fmla="*/ 19 w 66"/>
                        <a:gd name="T19" fmla="*/ 41 h 70"/>
                        <a:gd name="T20" fmla="*/ 0 w 66"/>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70">
                          <a:moveTo>
                            <a:pt x="0" y="26"/>
                          </a:moveTo>
                          <a:lnTo>
                            <a:pt x="23" y="26"/>
                          </a:lnTo>
                          <a:lnTo>
                            <a:pt x="33" y="0"/>
                          </a:lnTo>
                          <a:lnTo>
                            <a:pt x="43" y="26"/>
                          </a:lnTo>
                          <a:lnTo>
                            <a:pt x="66" y="26"/>
                          </a:lnTo>
                          <a:lnTo>
                            <a:pt x="47" y="41"/>
                          </a:lnTo>
                          <a:lnTo>
                            <a:pt x="57" y="70"/>
                          </a:lnTo>
                          <a:lnTo>
                            <a:pt x="33" y="50"/>
                          </a:lnTo>
                          <a:lnTo>
                            <a:pt x="10"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76" name="Freeform 152"/>
                    <p:cNvSpPr>
                      <a:spLocks/>
                    </p:cNvSpPr>
                    <p:nvPr/>
                  </p:nvSpPr>
                  <p:spPr bwMode="auto">
                    <a:xfrm>
                      <a:off x="624" y="1107"/>
                      <a:ext cx="14" cy="14"/>
                    </a:xfrm>
                    <a:custGeom>
                      <a:avLst/>
                      <a:gdLst>
                        <a:gd name="T0" fmla="*/ 0 w 67"/>
                        <a:gd name="T1" fmla="*/ 26 h 70"/>
                        <a:gd name="T2" fmla="*/ 24 w 67"/>
                        <a:gd name="T3" fmla="*/ 26 h 70"/>
                        <a:gd name="T4" fmla="*/ 33 w 67"/>
                        <a:gd name="T5" fmla="*/ 0 h 70"/>
                        <a:gd name="T6" fmla="*/ 44 w 67"/>
                        <a:gd name="T7" fmla="*/ 26 h 70"/>
                        <a:gd name="T8" fmla="*/ 67 w 67"/>
                        <a:gd name="T9" fmla="*/ 26 h 70"/>
                        <a:gd name="T10" fmla="*/ 50 w 67"/>
                        <a:gd name="T11" fmla="*/ 41 h 70"/>
                        <a:gd name="T12" fmla="*/ 57 w 67"/>
                        <a:gd name="T13" fmla="*/ 70 h 70"/>
                        <a:gd name="T14" fmla="*/ 33 w 67"/>
                        <a:gd name="T15" fmla="*/ 50 h 70"/>
                        <a:gd name="T16" fmla="*/ 10 w 67"/>
                        <a:gd name="T17" fmla="*/ 70 h 70"/>
                        <a:gd name="T18" fmla="*/ 19 w 67"/>
                        <a:gd name="T19" fmla="*/ 41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4" y="26"/>
                          </a:lnTo>
                          <a:lnTo>
                            <a:pt x="33" y="0"/>
                          </a:lnTo>
                          <a:lnTo>
                            <a:pt x="44" y="26"/>
                          </a:lnTo>
                          <a:lnTo>
                            <a:pt x="67" y="26"/>
                          </a:lnTo>
                          <a:lnTo>
                            <a:pt x="50" y="41"/>
                          </a:lnTo>
                          <a:lnTo>
                            <a:pt x="57" y="70"/>
                          </a:lnTo>
                          <a:lnTo>
                            <a:pt x="33" y="50"/>
                          </a:lnTo>
                          <a:lnTo>
                            <a:pt x="10"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77" name="Freeform 153"/>
                    <p:cNvSpPr>
                      <a:spLocks/>
                    </p:cNvSpPr>
                    <p:nvPr/>
                  </p:nvSpPr>
                  <p:spPr bwMode="auto">
                    <a:xfrm>
                      <a:off x="599" y="1107"/>
                      <a:ext cx="14" cy="14"/>
                    </a:xfrm>
                    <a:custGeom>
                      <a:avLst/>
                      <a:gdLst>
                        <a:gd name="T0" fmla="*/ 0 w 67"/>
                        <a:gd name="T1" fmla="*/ 26 h 70"/>
                        <a:gd name="T2" fmla="*/ 23 w 67"/>
                        <a:gd name="T3" fmla="*/ 26 h 70"/>
                        <a:gd name="T4" fmla="*/ 34 w 67"/>
                        <a:gd name="T5" fmla="*/ 0 h 70"/>
                        <a:gd name="T6" fmla="*/ 44 w 67"/>
                        <a:gd name="T7" fmla="*/ 26 h 70"/>
                        <a:gd name="T8" fmla="*/ 67 w 67"/>
                        <a:gd name="T9" fmla="*/ 26 h 70"/>
                        <a:gd name="T10" fmla="*/ 48 w 67"/>
                        <a:gd name="T11" fmla="*/ 41 h 70"/>
                        <a:gd name="T12" fmla="*/ 57 w 67"/>
                        <a:gd name="T13" fmla="*/ 70 h 70"/>
                        <a:gd name="T14" fmla="*/ 34 w 67"/>
                        <a:gd name="T15" fmla="*/ 50 h 70"/>
                        <a:gd name="T16" fmla="*/ 10 w 67"/>
                        <a:gd name="T17" fmla="*/ 70 h 70"/>
                        <a:gd name="T18" fmla="*/ 19 w 67"/>
                        <a:gd name="T19" fmla="*/ 41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3" y="26"/>
                          </a:lnTo>
                          <a:lnTo>
                            <a:pt x="34" y="0"/>
                          </a:lnTo>
                          <a:lnTo>
                            <a:pt x="44" y="26"/>
                          </a:lnTo>
                          <a:lnTo>
                            <a:pt x="67" y="26"/>
                          </a:lnTo>
                          <a:lnTo>
                            <a:pt x="48" y="41"/>
                          </a:lnTo>
                          <a:lnTo>
                            <a:pt x="57" y="70"/>
                          </a:lnTo>
                          <a:lnTo>
                            <a:pt x="34" y="50"/>
                          </a:lnTo>
                          <a:lnTo>
                            <a:pt x="10"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78" name="Freeform 154"/>
                    <p:cNvSpPr>
                      <a:spLocks/>
                    </p:cNvSpPr>
                    <p:nvPr/>
                  </p:nvSpPr>
                  <p:spPr bwMode="auto">
                    <a:xfrm>
                      <a:off x="650" y="1107"/>
                      <a:ext cx="13" cy="14"/>
                    </a:xfrm>
                    <a:custGeom>
                      <a:avLst/>
                      <a:gdLst>
                        <a:gd name="T0" fmla="*/ 0 w 67"/>
                        <a:gd name="T1" fmla="*/ 26 h 70"/>
                        <a:gd name="T2" fmla="*/ 23 w 67"/>
                        <a:gd name="T3" fmla="*/ 26 h 70"/>
                        <a:gd name="T4" fmla="*/ 33 w 67"/>
                        <a:gd name="T5" fmla="*/ 0 h 70"/>
                        <a:gd name="T6" fmla="*/ 44 w 67"/>
                        <a:gd name="T7" fmla="*/ 26 h 70"/>
                        <a:gd name="T8" fmla="*/ 67 w 67"/>
                        <a:gd name="T9" fmla="*/ 26 h 70"/>
                        <a:gd name="T10" fmla="*/ 48 w 67"/>
                        <a:gd name="T11" fmla="*/ 41 h 70"/>
                        <a:gd name="T12" fmla="*/ 58 w 67"/>
                        <a:gd name="T13" fmla="*/ 70 h 70"/>
                        <a:gd name="T14" fmla="*/ 33 w 67"/>
                        <a:gd name="T15" fmla="*/ 50 h 70"/>
                        <a:gd name="T16" fmla="*/ 10 w 67"/>
                        <a:gd name="T17" fmla="*/ 70 h 70"/>
                        <a:gd name="T18" fmla="*/ 18 w 67"/>
                        <a:gd name="T19" fmla="*/ 41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3" y="26"/>
                          </a:lnTo>
                          <a:lnTo>
                            <a:pt x="33" y="0"/>
                          </a:lnTo>
                          <a:lnTo>
                            <a:pt x="44" y="26"/>
                          </a:lnTo>
                          <a:lnTo>
                            <a:pt x="67" y="26"/>
                          </a:lnTo>
                          <a:lnTo>
                            <a:pt x="48" y="41"/>
                          </a:lnTo>
                          <a:lnTo>
                            <a:pt x="58" y="70"/>
                          </a:lnTo>
                          <a:lnTo>
                            <a:pt x="33" y="50"/>
                          </a:lnTo>
                          <a:lnTo>
                            <a:pt x="10" y="70"/>
                          </a:lnTo>
                          <a:lnTo>
                            <a:pt x="18"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79" name="Freeform 155"/>
                    <p:cNvSpPr>
                      <a:spLocks/>
                    </p:cNvSpPr>
                    <p:nvPr/>
                  </p:nvSpPr>
                  <p:spPr bwMode="auto">
                    <a:xfrm>
                      <a:off x="675" y="1107"/>
                      <a:ext cx="14" cy="14"/>
                    </a:xfrm>
                    <a:custGeom>
                      <a:avLst/>
                      <a:gdLst>
                        <a:gd name="T0" fmla="*/ 0 w 69"/>
                        <a:gd name="T1" fmla="*/ 26 h 70"/>
                        <a:gd name="T2" fmla="*/ 25 w 69"/>
                        <a:gd name="T3" fmla="*/ 26 h 70"/>
                        <a:gd name="T4" fmla="*/ 36 w 69"/>
                        <a:gd name="T5" fmla="*/ 0 h 70"/>
                        <a:gd name="T6" fmla="*/ 45 w 69"/>
                        <a:gd name="T7" fmla="*/ 26 h 70"/>
                        <a:gd name="T8" fmla="*/ 69 w 69"/>
                        <a:gd name="T9" fmla="*/ 26 h 70"/>
                        <a:gd name="T10" fmla="*/ 50 w 69"/>
                        <a:gd name="T11" fmla="*/ 41 h 70"/>
                        <a:gd name="T12" fmla="*/ 59 w 69"/>
                        <a:gd name="T13" fmla="*/ 70 h 70"/>
                        <a:gd name="T14" fmla="*/ 36 w 69"/>
                        <a:gd name="T15" fmla="*/ 50 h 70"/>
                        <a:gd name="T16" fmla="*/ 12 w 69"/>
                        <a:gd name="T17" fmla="*/ 70 h 70"/>
                        <a:gd name="T18" fmla="*/ 19 w 69"/>
                        <a:gd name="T19" fmla="*/ 41 h 70"/>
                        <a:gd name="T20" fmla="*/ 0 w 69"/>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70">
                          <a:moveTo>
                            <a:pt x="0" y="26"/>
                          </a:moveTo>
                          <a:lnTo>
                            <a:pt x="25" y="26"/>
                          </a:lnTo>
                          <a:lnTo>
                            <a:pt x="36" y="0"/>
                          </a:lnTo>
                          <a:lnTo>
                            <a:pt x="45" y="26"/>
                          </a:lnTo>
                          <a:lnTo>
                            <a:pt x="69" y="26"/>
                          </a:lnTo>
                          <a:lnTo>
                            <a:pt x="50" y="41"/>
                          </a:lnTo>
                          <a:lnTo>
                            <a:pt x="59" y="70"/>
                          </a:lnTo>
                          <a:lnTo>
                            <a:pt x="36" y="50"/>
                          </a:lnTo>
                          <a:lnTo>
                            <a:pt x="12"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380" name="Group 156"/>
                  <p:cNvGrpSpPr>
                    <a:grpSpLocks/>
                  </p:cNvGrpSpPr>
                  <p:nvPr/>
                </p:nvGrpSpPr>
                <p:grpSpPr bwMode="auto">
                  <a:xfrm>
                    <a:off x="561" y="1120"/>
                    <a:ext cx="140" cy="14"/>
                    <a:chOff x="561" y="1120"/>
                    <a:chExt cx="140" cy="14"/>
                  </a:xfrm>
                </p:grpSpPr>
                <p:sp>
                  <p:nvSpPr>
                    <p:cNvPr id="52381" name="Freeform 157"/>
                    <p:cNvSpPr>
                      <a:spLocks/>
                    </p:cNvSpPr>
                    <p:nvPr/>
                  </p:nvSpPr>
                  <p:spPr bwMode="auto">
                    <a:xfrm>
                      <a:off x="561" y="1120"/>
                      <a:ext cx="14" cy="14"/>
                    </a:xfrm>
                    <a:custGeom>
                      <a:avLst/>
                      <a:gdLst>
                        <a:gd name="T0" fmla="*/ 0 w 67"/>
                        <a:gd name="T1" fmla="*/ 26 h 70"/>
                        <a:gd name="T2" fmla="*/ 24 w 67"/>
                        <a:gd name="T3" fmla="*/ 26 h 70"/>
                        <a:gd name="T4" fmla="*/ 33 w 67"/>
                        <a:gd name="T5" fmla="*/ 0 h 70"/>
                        <a:gd name="T6" fmla="*/ 45 w 67"/>
                        <a:gd name="T7" fmla="*/ 26 h 70"/>
                        <a:gd name="T8" fmla="*/ 67 w 67"/>
                        <a:gd name="T9" fmla="*/ 26 h 70"/>
                        <a:gd name="T10" fmla="*/ 48 w 67"/>
                        <a:gd name="T11" fmla="*/ 42 h 70"/>
                        <a:gd name="T12" fmla="*/ 57 w 67"/>
                        <a:gd name="T13" fmla="*/ 70 h 70"/>
                        <a:gd name="T14" fmla="*/ 33 w 67"/>
                        <a:gd name="T15" fmla="*/ 50 h 70"/>
                        <a:gd name="T16" fmla="*/ 11 w 67"/>
                        <a:gd name="T17" fmla="*/ 70 h 70"/>
                        <a:gd name="T18" fmla="*/ 19 w 67"/>
                        <a:gd name="T19" fmla="*/ 42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4" y="26"/>
                          </a:lnTo>
                          <a:lnTo>
                            <a:pt x="33" y="0"/>
                          </a:lnTo>
                          <a:lnTo>
                            <a:pt x="45" y="26"/>
                          </a:lnTo>
                          <a:lnTo>
                            <a:pt x="67" y="26"/>
                          </a:lnTo>
                          <a:lnTo>
                            <a:pt x="48" y="42"/>
                          </a:lnTo>
                          <a:lnTo>
                            <a:pt x="57" y="70"/>
                          </a:lnTo>
                          <a:lnTo>
                            <a:pt x="33" y="50"/>
                          </a:lnTo>
                          <a:lnTo>
                            <a:pt x="11" y="70"/>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82" name="Freeform 158"/>
                    <p:cNvSpPr>
                      <a:spLocks/>
                    </p:cNvSpPr>
                    <p:nvPr/>
                  </p:nvSpPr>
                  <p:spPr bwMode="auto">
                    <a:xfrm>
                      <a:off x="586" y="1120"/>
                      <a:ext cx="14" cy="14"/>
                    </a:xfrm>
                    <a:custGeom>
                      <a:avLst/>
                      <a:gdLst>
                        <a:gd name="T0" fmla="*/ 0 w 67"/>
                        <a:gd name="T1" fmla="*/ 26 h 70"/>
                        <a:gd name="T2" fmla="*/ 24 w 67"/>
                        <a:gd name="T3" fmla="*/ 26 h 70"/>
                        <a:gd name="T4" fmla="*/ 35 w 67"/>
                        <a:gd name="T5" fmla="*/ 0 h 70"/>
                        <a:gd name="T6" fmla="*/ 45 w 67"/>
                        <a:gd name="T7" fmla="*/ 26 h 70"/>
                        <a:gd name="T8" fmla="*/ 67 w 67"/>
                        <a:gd name="T9" fmla="*/ 26 h 70"/>
                        <a:gd name="T10" fmla="*/ 50 w 67"/>
                        <a:gd name="T11" fmla="*/ 42 h 70"/>
                        <a:gd name="T12" fmla="*/ 57 w 67"/>
                        <a:gd name="T13" fmla="*/ 70 h 70"/>
                        <a:gd name="T14" fmla="*/ 35 w 67"/>
                        <a:gd name="T15" fmla="*/ 50 h 70"/>
                        <a:gd name="T16" fmla="*/ 11 w 67"/>
                        <a:gd name="T17" fmla="*/ 70 h 70"/>
                        <a:gd name="T18" fmla="*/ 20 w 67"/>
                        <a:gd name="T19" fmla="*/ 42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4" y="26"/>
                          </a:lnTo>
                          <a:lnTo>
                            <a:pt x="35" y="0"/>
                          </a:lnTo>
                          <a:lnTo>
                            <a:pt x="45" y="26"/>
                          </a:lnTo>
                          <a:lnTo>
                            <a:pt x="67" y="26"/>
                          </a:lnTo>
                          <a:lnTo>
                            <a:pt x="50" y="42"/>
                          </a:lnTo>
                          <a:lnTo>
                            <a:pt x="57" y="70"/>
                          </a:lnTo>
                          <a:lnTo>
                            <a:pt x="35" y="50"/>
                          </a:lnTo>
                          <a:lnTo>
                            <a:pt x="11" y="70"/>
                          </a:lnTo>
                          <a:lnTo>
                            <a:pt x="20"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83" name="Freeform 159"/>
                    <p:cNvSpPr>
                      <a:spLocks/>
                    </p:cNvSpPr>
                    <p:nvPr/>
                  </p:nvSpPr>
                  <p:spPr bwMode="auto">
                    <a:xfrm>
                      <a:off x="612" y="1120"/>
                      <a:ext cx="13" cy="14"/>
                    </a:xfrm>
                    <a:custGeom>
                      <a:avLst/>
                      <a:gdLst>
                        <a:gd name="T0" fmla="*/ 0 w 65"/>
                        <a:gd name="T1" fmla="*/ 26 h 70"/>
                        <a:gd name="T2" fmla="*/ 23 w 65"/>
                        <a:gd name="T3" fmla="*/ 26 h 70"/>
                        <a:gd name="T4" fmla="*/ 32 w 65"/>
                        <a:gd name="T5" fmla="*/ 0 h 70"/>
                        <a:gd name="T6" fmla="*/ 43 w 65"/>
                        <a:gd name="T7" fmla="*/ 26 h 70"/>
                        <a:gd name="T8" fmla="*/ 65 w 65"/>
                        <a:gd name="T9" fmla="*/ 26 h 70"/>
                        <a:gd name="T10" fmla="*/ 47 w 65"/>
                        <a:gd name="T11" fmla="*/ 42 h 70"/>
                        <a:gd name="T12" fmla="*/ 57 w 65"/>
                        <a:gd name="T13" fmla="*/ 70 h 70"/>
                        <a:gd name="T14" fmla="*/ 32 w 65"/>
                        <a:gd name="T15" fmla="*/ 50 h 70"/>
                        <a:gd name="T16" fmla="*/ 10 w 65"/>
                        <a:gd name="T17" fmla="*/ 70 h 70"/>
                        <a:gd name="T18" fmla="*/ 18 w 65"/>
                        <a:gd name="T19" fmla="*/ 42 h 70"/>
                        <a:gd name="T20" fmla="*/ 0 w 65"/>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70">
                          <a:moveTo>
                            <a:pt x="0" y="26"/>
                          </a:moveTo>
                          <a:lnTo>
                            <a:pt x="23" y="26"/>
                          </a:lnTo>
                          <a:lnTo>
                            <a:pt x="32" y="0"/>
                          </a:lnTo>
                          <a:lnTo>
                            <a:pt x="43" y="26"/>
                          </a:lnTo>
                          <a:lnTo>
                            <a:pt x="65" y="26"/>
                          </a:lnTo>
                          <a:lnTo>
                            <a:pt x="47" y="42"/>
                          </a:lnTo>
                          <a:lnTo>
                            <a:pt x="57" y="70"/>
                          </a:lnTo>
                          <a:lnTo>
                            <a:pt x="32" y="50"/>
                          </a:lnTo>
                          <a:lnTo>
                            <a:pt x="10" y="70"/>
                          </a:lnTo>
                          <a:lnTo>
                            <a:pt x="18"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84" name="Freeform 160"/>
                    <p:cNvSpPr>
                      <a:spLocks/>
                    </p:cNvSpPr>
                    <p:nvPr/>
                  </p:nvSpPr>
                  <p:spPr bwMode="auto">
                    <a:xfrm>
                      <a:off x="637" y="1120"/>
                      <a:ext cx="14" cy="14"/>
                    </a:xfrm>
                    <a:custGeom>
                      <a:avLst/>
                      <a:gdLst>
                        <a:gd name="T0" fmla="*/ 0 w 69"/>
                        <a:gd name="T1" fmla="*/ 26 h 70"/>
                        <a:gd name="T2" fmla="*/ 25 w 69"/>
                        <a:gd name="T3" fmla="*/ 26 h 70"/>
                        <a:gd name="T4" fmla="*/ 36 w 69"/>
                        <a:gd name="T5" fmla="*/ 0 h 70"/>
                        <a:gd name="T6" fmla="*/ 45 w 69"/>
                        <a:gd name="T7" fmla="*/ 26 h 70"/>
                        <a:gd name="T8" fmla="*/ 69 w 69"/>
                        <a:gd name="T9" fmla="*/ 26 h 70"/>
                        <a:gd name="T10" fmla="*/ 50 w 69"/>
                        <a:gd name="T11" fmla="*/ 42 h 70"/>
                        <a:gd name="T12" fmla="*/ 58 w 69"/>
                        <a:gd name="T13" fmla="*/ 70 h 70"/>
                        <a:gd name="T14" fmla="*/ 36 w 69"/>
                        <a:gd name="T15" fmla="*/ 50 h 70"/>
                        <a:gd name="T16" fmla="*/ 12 w 69"/>
                        <a:gd name="T17" fmla="*/ 70 h 70"/>
                        <a:gd name="T18" fmla="*/ 21 w 69"/>
                        <a:gd name="T19" fmla="*/ 42 h 70"/>
                        <a:gd name="T20" fmla="*/ 0 w 69"/>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70">
                          <a:moveTo>
                            <a:pt x="0" y="26"/>
                          </a:moveTo>
                          <a:lnTo>
                            <a:pt x="25" y="26"/>
                          </a:lnTo>
                          <a:lnTo>
                            <a:pt x="36" y="0"/>
                          </a:lnTo>
                          <a:lnTo>
                            <a:pt x="45" y="26"/>
                          </a:lnTo>
                          <a:lnTo>
                            <a:pt x="69" y="26"/>
                          </a:lnTo>
                          <a:lnTo>
                            <a:pt x="50" y="42"/>
                          </a:lnTo>
                          <a:lnTo>
                            <a:pt x="58" y="70"/>
                          </a:lnTo>
                          <a:lnTo>
                            <a:pt x="36" y="50"/>
                          </a:lnTo>
                          <a:lnTo>
                            <a:pt x="12" y="70"/>
                          </a:lnTo>
                          <a:lnTo>
                            <a:pt x="21"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85" name="Freeform 161"/>
                    <p:cNvSpPr>
                      <a:spLocks/>
                    </p:cNvSpPr>
                    <p:nvPr/>
                  </p:nvSpPr>
                  <p:spPr bwMode="auto">
                    <a:xfrm>
                      <a:off x="662" y="1120"/>
                      <a:ext cx="14" cy="14"/>
                    </a:xfrm>
                    <a:custGeom>
                      <a:avLst/>
                      <a:gdLst>
                        <a:gd name="T0" fmla="*/ 0 w 68"/>
                        <a:gd name="T1" fmla="*/ 26 h 70"/>
                        <a:gd name="T2" fmla="*/ 24 w 68"/>
                        <a:gd name="T3" fmla="*/ 26 h 70"/>
                        <a:gd name="T4" fmla="*/ 33 w 68"/>
                        <a:gd name="T5" fmla="*/ 0 h 70"/>
                        <a:gd name="T6" fmla="*/ 44 w 68"/>
                        <a:gd name="T7" fmla="*/ 26 h 70"/>
                        <a:gd name="T8" fmla="*/ 68 w 68"/>
                        <a:gd name="T9" fmla="*/ 26 h 70"/>
                        <a:gd name="T10" fmla="*/ 48 w 68"/>
                        <a:gd name="T11" fmla="*/ 42 h 70"/>
                        <a:gd name="T12" fmla="*/ 57 w 68"/>
                        <a:gd name="T13" fmla="*/ 70 h 70"/>
                        <a:gd name="T14" fmla="*/ 33 w 68"/>
                        <a:gd name="T15" fmla="*/ 50 h 70"/>
                        <a:gd name="T16" fmla="*/ 10 w 68"/>
                        <a:gd name="T17" fmla="*/ 70 h 70"/>
                        <a:gd name="T18" fmla="*/ 19 w 68"/>
                        <a:gd name="T19" fmla="*/ 42 h 70"/>
                        <a:gd name="T20" fmla="*/ 0 w 68"/>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70">
                          <a:moveTo>
                            <a:pt x="0" y="26"/>
                          </a:moveTo>
                          <a:lnTo>
                            <a:pt x="24" y="26"/>
                          </a:lnTo>
                          <a:lnTo>
                            <a:pt x="33" y="0"/>
                          </a:lnTo>
                          <a:lnTo>
                            <a:pt x="44" y="26"/>
                          </a:lnTo>
                          <a:lnTo>
                            <a:pt x="68" y="26"/>
                          </a:lnTo>
                          <a:lnTo>
                            <a:pt x="48" y="42"/>
                          </a:lnTo>
                          <a:lnTo>
                            <a:pt x="57" y="70"/>
                          </a:lnTo>
                          <a:lnTo>
                            <a:pt x="33" y="50"/>
                          </a:lnTo>
                          <a:lnTo>
                            <a:pt x="10" y="70"/>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386" name="Freeform 162"/>
                    <p:cNvSpPr>
                      <a:spLocks/>
                    </p:cNvSpPr>
                    <p:nvPr/>
                  </p:nvSpPr>
                  <p:spPr bwMode="auto">
                    <a:xfrm>
                      <a:off x="688" y="1120"/>
                      <a:ext cx="13" cy="14"/>
                    </a:xfrm>
                    <a:custGeom>
                      <a:avLst/>
                      <a:gdLst>
                        <a:gd name="T0" fmla="*/ 0 w 68"/>
                        <a:gd name="T1" fmla="*/ 26 h 70"/>
                        <a:gd name="T2" fmla="*/ 25 w 68"/>
                        <a:gd name="T3" fmla="*/ 26 h 70"/>
                        <a:gd name="T4" fmla="*/ 34 w 68"/>
                        <a:gd name="T5" fmla="*/ 0 h 70"/>
                        <a:gd name="T6" fmla="*/ 45 w 68"/>
                        <a:gd name="T7" fmla="*/ 26 h 70"/>
                        <a:gd name="T8" fmla="*/ 68 w 68"/>
                        <a:gd name="T9" fmla="*/ 26 h 70"/>
                        <a:gd name="T10" fmla="*/ 50 w 68"/>
                        <a:gd name="T11" fmla="*/ 42 h 70"/>
                        <a:gd name="T12" fmla="*/ 57 w 68"/>
                        <a:gd name="T13" fmla="*/ 70 h 70"/>
                        <a:gd name="T14" fmla="*/ 34 w 68"/>
                        <a:gd name="T15" fmla="*/ 50 h 70"/>
                        <a:gd name="T16" fmla="*/ 11 w 68"/>
                        <a:gd name="T17" fmla="*/ 70 h 70"/>
                        <a:gd name="T18" fmla="*/ 19 w 68"/>
                        <a:gd name="T19" fmla="*/ 42 h 70"/>
                        <a:gd name="T20" fmla="*/ 0 w 68"/>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70">
                          <a:moveTo>
                            <a:pt x="0" y="26"/>
                          </a:moveTo>
                          <a:lnTo>
                            <a:pt x="25" y="26"/>
                          </a:lnTo>
                          <a:lnTo>
                            <a:pt x="34" y="0"/>
                          </a:lnTo>
                          <a:lnTo>
                            <a:pt x="45" y="26"/>
                          </a:lnTo>
                          <a:lnTo>
                            <a:pt x="68" y="26"/>
                          </a:lnTo>
                          <a:lnTo>
                            <a:pt x="50" y="42"/>
                          </a:lnTo>
                          <a:lnTo>
                            <a:pt x="57" y="70"/>
                          </a:lnTo>
                          <a:lnTo>
                            <a:pt x="34" y="50"/>
                          </a:lnTo>
                          <a:lnTo>
                            <a:pt x="11" y="70"/>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grpSp>
          <p:sp>
            <p:nvSpPr>
              <p:cNvPr id="52387" name="Line 163"/>
              <p:cNvSpPr>
                <a:spLocks noChangeShapeType="1"/>
              </p:cNvSpPr>
              <p:nvPr/>
            </p:nvSpPr>
            <p:spPr bwMode="auto">
              <a:xfrm flipH="1">
                <a:off x="208" y="3513"/>
                <a:ext cx="5419"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GB"/>
              </a:p>
            </p:txBody>
          </p:sp>
          <p:sp>
            <p:nvSpPr>
              <p:cNvPr id="52388" name="Line 164"/>
              <p:cNvSpPr>
                <a:spLocks noChangeShapeType="1"/>
              </p:cNvSpPr>
              <p:nvPr/>
            </p:nvSpPr>
            <p:spPr bwMode="auto">
              <a:xfrm flipV="1">
                <a:off x="208" y="720"/>
                <a:ext cx="0" cy="278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GB"/>
              </a:p>
            </p:txBody>
          </p:sp>
        </p:grpSp>
        <p:sp>
          <p:nvSpPr>
            <p:cNvPr id="52389" name="Rectangle 165"/>
            <p:cNvSpPr>
              <a:spLocks noChangeArrowheads="1"/>
            </p:cNvSpPr>
            <p:nvPr/>
          </p:nvSpPr>
          <p:spPr bwMode="auto">
            <a:xfrm>
              <a:off x="838" y="1734"/>
              <a:ext cx="420" cy="1778"/>
            </a:xfrm>
            <a:prstGeom prst="rect">
              <a:avLst/>
            </a:prstGeom>
            <a:solidFill>
              <a:srgbClr val="0077B2">
                <a:alpha val="50000"/>
              </a:srgbClr>
            </a:solidFill>
            <a:ln w="25400">
              <a:solidFill>
                <a:srgbClr val="66CC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GB"/>
            </a:p>
          </p:txBody>
        </p:sp>
        <p:sp>
          <p:nvSpPr>
            <p:cNvPr id="52390" name="Rectangle 166"/>
            <p:cNvSpPr>
              <a:spLocks noChangeArrowheads="1"/>
            </p:cNvSpPr>
            <p:nvPr/>
          </p:nvSpPr>
          <p:spPr bwMode="auto">
            <a:xfrm>
              <a:off x="1363" y="2651"/>
              <a:ext cx="421" cy="861"/>
            </a:xfrm>
            <a:prstGeom prst="rect">
              <a:avLst/>
            </a:prstGeom>
            <a:solidFill>
              <a:srgbClr val="0077B2">
                <a:alpha val="50000"/>
              </a:srgbClr>
            </a:solidFill>
            <a:ln w="25400">
              <a:solidFill>
                <a:srgbClr val="66CC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GB"/>
            </a:p>
          </p:txBody>
        </p:sp>
        <p:sp>
          <p:nvSpPr>
            <p:cNvPr id="52391" name="Rectangle 167"/>
            <p:cNvSpPr>
              <a:spLocks noChangeArrowheads="1"/>
            </p:cNvSpPr>
            <p:nvPr/>
          </p:nvSpPr>
          <p:spPr bwMode="auto">
            <a:xfrm>
              <a:off x="1994" y="2750"/>
              <a:ext cx="420" cy="762"/>
            </a:xfrm>
            <a:prstGeom prst="rect">
              <a:avLst/>
            </a:prstGeom>
            <a:solidFill>
              <a:srgbClr val="0077B2">
                <a:alpha val="50000"/>
              </a:srgbClr>
            </a:solidFill>
            <a:ln w="25400">
              <a:solidFill>
                <a:srgbClr val="66CC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GB"/>
            </a:p>
          </p:txBody>
        </p:sp>
        <p:sp>
          <p:nvSpPr>
            <p:cNvPr id="52392" name="Rectangle 168"/>
            <p:cNvSpPr>
              <a:spLocks noChangeArrowheads="1"/>
            </p:cNvSpPr>
            <p:nvPr/>
          </p:nvSpPr>
          <p:spPr bwMode="auto">
            <a:xfrm>
              <a:off x="3923" y="3024"/>
              <a:ext cx="463" cy="488"/>
            </a:xfrm>
            <a:prstGeom prst="rect">
              <a:avLst/>
            </a:prstGeom>
            <a:solidFill>
              <a:srgbClr val="0077B2">
                <a:alpha val="50000"/>
              </a:srgbClr>
            </a:solidFill>
            <a:ln w="25400">
              <a:solidFill>
                <a:srgbClr val="66CC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GB"/>
            </a:p>
          </p:txBody>
        </p:sp>
        <p:sp>
          <p:nvSpPr>
            <p:cNvPr id="52393" name="Rectangle 169"/>
            <p:cNvSpPr>
              <a:spLocks noChangeArrowheads="1"/>
            </p:cNvSpPr>
            <p:nvPr/>
          </p:nvSpPr>
          <p:spPr bwMode="auto">
            <a:xfrm>
              <a:off x="4564" y="3072"/>
              <a:ext cx="438" cy="440"/>
            </a:xfrm>
            <a:prstGeom prst="rect">
              <a:avLst/>
            </a:prstGeom>
            <a:solidFill>
              <a:srgbClr val="0077B2">
                <a:alpha val="50000"/>
              </a:srgbClr>
            </a:solidFill>
            <a:ln w="25400">
              <a:solidFill>
                <a:srgbClr val="66CC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GB"/>
            </a:p>
          </p:txBody>
        </p:sp>
        <p:sp>
          <p:nvSpPr>
            <p:cNvPr id="52394" name="Rectangle 170"/>
            <p:cNvSpPr>
              <a:spLocks noChangeArrowheads="1"/>
            </p:cNvSpPr>
            <p:nvPr/>
          </p:nvSpPr>
          <p:spPr bwMode="auto">
            <a:xfrm>
              <a:off x="5094" y="3205"/>
              <a:ext cx="420" cy="307"/>
            </a:xfrm>
            <a:prstGeom prst="rect">
              <a:avLst/>
            </a:prstGeom>
            <a:solidFill>
              <a:srgbClr val="0077B2">
                <a:alpha val="50000"/>
              </a:srgbClr>
            </a:solidFill>
            <a:ln w="25400">
              <a:solidFill>
                <a:srgbClr val="66CC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GB"/>
            </a:p>
          </p:txBody>
        </p:sp>
        <p:sp>
          <p:nvSpPr>
            <p:cNvPr id="52395" name="Rectangle 171"/>
            <p:cNvSpPr>
              <a:spLocks noChangeArrowheads="1"/>
            </p:cNvSpPr>
            <p:nvPr/>
          </p:nvSpPr>
          <p:spPr bwMode="auto">
            <a:xfrm>
              <a:off x="3279" y="2976"/>
              <a:ext cx="487" cy="528"/>
            </a:xfrm>
            <a:prstGeom prst="rect">
              <a:avLst/>
            </a:prstGeom>
            <a:solidFill>
              <a:srgbClr val="0077B2">
                <a:alpha val="50000"/>
              </a:srgbClr>
            </a:solidFill>
            <a:ln w="25400">
              <a:solidFill>
                <a:srgbClr val="66CC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GB"/>
            </a:p>
          </p:txBody>
        </p:sp>
        <p:sp>
          <p:nvSpPr>
            <p:cNvPr id="52396" name="Text Box 172"/>
            <p:cNvSpPr txBox="1">
              <a:spLocks noChangeArrowheads="1"/>
            </p:cNvSpPr>
            <p:nvPr/>
          </p:nvSpPr>
          <p:spPr bwMode="auto">
            <a:xfrm>
              <a:off x="5042" y="3557"/>
              <a:ext cx="525" cy="1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charset="0"/>
                </a:defRPr>
              </a:lvl1pPr>
              <a:lvl2pPr marL="114300">
                <a:defRPr sz="2400">
                  <a:solidFill>
                    <a:schemeClr val="tx1"/>
                  </a:solidFill>
                  <a:latin typeface="Times New Roman" charset="0"/>
                </a:defRPr>
              </a:lvl2pPr>
              <a:lvl3pPr marL="228600">
                <a:defRPr sz="2400">
                  <a:solidFill>
                    <a:schemeClr val="tx1"/>
                  </a:solidFill>
                  <a:latin typeface="Times New Roman" charset="0"/>
                </a:defRPr>
              </a:lvl3pPr>
              <a:lvl4pPr marL="342900">
                <a:defRPr sz="2400">
                  <a:solidFill>
                    <a:schemeClr val="tx1"/>
                  </a:solidFill>
                  <a:latin typeface="Times New Roman" charset="0"/>
                </a:defRPr>
              </a:lvl4pPr>
              <a:lvl5pPr marL="457200">
                <a:defRPr sz="2400">
                  <a:solidFill>
                    <a:schemeClr val="tx1"/>
                  </a:solidFill>
                  <a:latin typeface="Times New Roman" charset="0"/>
                </a:defRPr>
              </a:lvl5pPr>
              <a:lvl6pPr marL="914400" eaLnBrk="0" fontAlgn="base" hangingPunct="0">
                <a:spcBef>
                  <a:spcPct val="0"/>
                </a:spcBef>
                <a:spcAft>
                  <a:spcPct val="0"/>
                </a:spcAft>
                <a:defRPr sz="2400">
                  <a:solidFill>
                    <a:schemeClr val="tx1"/>
                  </a:solidFill>
                  <a:latin typeface="Times New Roman" charset="0"/>
                </a:defRPr>
              </a:lvl6pPr>
              <a:lvl7pPr marL="1371600" eaLnBrk="0" fontAlgn="base" hangingPunct="0">
                <a:spcBef>
                  <a:spcPct val="0"/>
                </a:spcBef>
                <a:spcAft>
                  <a:spcPct val="0"/>
                </a:spcAft>
                <a:defRPr sz="2400">
                  <a:solidFill>
                    <a:schemeClr val="tx1"/>
                  </a:solidFill>
                  <a:latin typeface="Times New Roman" charset="0"/>
                </a:defRPr>
              </a:lvl7pPr>
              <a:lvl8pPr marL="1828800" eaLnBrk="0" fontAlgn="base" hangingPunct="0">
                <a:spcBef>
                  <a:spcPct val="0"/>
                </a:spcBef>
                <a:spcAft>
                  <a:spcPct val="0"/>
                </a:spcAft>
                <a:defRPr sz="2400">
                  <a:solidFill>
                    <a:schemeClr val="tx1"/>
                  </a:solidFill>
                  <a:latin typeface="Times New Roman" charset="0"/>
                </a:defRPr>
              </a:lvl8pPr>
              <a:lvl9pPr marL="2286000" eaLnBrk="0" fontAlgn="base" hangingPunct="0">
                <a:spcBef>
                  <a:spcPct val="0"/>
                </a:spcBef>
                <a:spcAft>
                  <a:spcPct val="0"/>
                </a:spcAft>
                <a:defRPr sz="2400">
                  <a:solidFill>
                    <a:schemeClr val="tx1"/>
                  </a:solidFill>
                  <a:latin typeface="Times New Roman" charset="0"/>
                </a:defRPr>
              </a:lvl9pPr>
            </a:lstStyle>
            <a:p>
              <a:pPr algn="ctr">
                <a:lnSpc>
                  <a:spcPct val="89000"/>
                </a:lnSpc>
              </a:pPr>
              <a:r>
                <a:rPr lang="en-GB" altLang="en-GB" sz="1800">
                  <a:solidFill>
                    <a:srgbClr val="000099"/>
                  </a:solidFill>
                  <a:latin typeface="Arial" charset="0"/>
                </a:rPr>
                <a:t>KPMG</a:t>
              </a:r>
            </a:p>
          </p:txBody>
        </p:sp>
        <p:grpSp>
          <p:nvGrpSpPr>
            <p:cNvPr id="52397" name="Group 173"/>
            <p:cNvGrpSpPr>
              <a:grpSpLocks/>
            </p:cNvGrpSpPr>
            <p:nvPr/>
          </p:nvGrpSpPr>
          <p:grpSpPr bwMode="auto">
            <a:xfrm>
              <a:off x="786" y="1539"/>
              <a:ext cx="485" cy="2172"/>
              <a:chOff x="786" y="1539"/>
              <a:chExt cx="485" cy="2172"/>
            </a:xfrm>
          </p:grpSpPr>
          <p:sp>
            <p:nvSpPr>
              <p:cNvPr id="52398" name="Text Box 174"/>
              <p:cNvSpPr txBox="1">
                <a:spLocks noChangeArrowheads="1"/>
              </p:cNvSpPr>
              <p:nvPr/>
            </p:nvSpPr>
            <p:spPr bwMode="auto">
              <a:xfrm>
                <a:off x="786" y="3557"/>
                <a:ext cx="472" cy="1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charset="0"/>
                  </a:defRPr>
                </a:lvl1pPr>
                <a:lvl2pPr marL="114300">
                  <a:defRPr sz="2400">
                    <a:solidFill>
                      <a:schemeClr val="tx1"/>
                    </a:solidFill>
                    <a:latin typeface="Times New Roman" charset="0"/>
                  </a:defRPr>
                </a:lvl2pPr>
                <a:lvl3pPr marL="228600">
                  <a:defRPr sz="2400">
                    <a:solidFill>
                      <a:schemeClr val="tx1"/>
                    </a:solidFill>
                    <a:latin typeface="Times New Roman" charset="0"/>
                  </a:defRPr>
                </a:lvl3pPr>
                <a:lvl4pPr marL="342900">
                  <a:defRPr sz="2400">
                    <a:solidFill>
                      <a:schemeClr val="tx1"/>
                    </a:solidFill>
                    <a:latin typeface="Times New Roman" charset="0"/>
                  </a:defRPr>
                </a:lvl4pPr>
                <a:lvl5pPr marL="457200">
                  <a:defRPr sz="2400">
                    <a:solidFill>
                      <a:schemeClr val="tx1"/>
                    </a:solidFill>
                    <a:latin typeface="Times New Roman" charset="0"/>
                  </a:defRPr>
                </a:lvl5pPr>
                <a:lvl6pPr marL="914400" eaLnBrk="0" fontAlgn="base" hangingPunct="0">
                  <a:spcBef>
                    <a:spcPct val="0"/>
                  </a:spcBef>
                  <a:spcAft>
                    <a:spcPct val="0"/>
                  </a:spcAft>
                  <a:defRPr sz="2400">
                    <a:solidFill>
                      <a:schemeClr val="tx1"/>
                    </a:solidFill>
                    <a:latin typeface="Times New Roman" charset="0"/>
                  </a:defRPr>
                </a:lvl6pPr>
                <a:lvl7pPr marL="1371600" eaLnBrk="0" fontAlgn="base" hangingPunct="0">
                  <a:spcBef>
                    <a:spcPct val="0"/>
                  </a:spcBef>
                  <a:spcAft>
                    <a:spcPct val="0"/>
                  </a:spcAft>
                  <a:defRPr sz="2400">
                    <a:solidFill>
                      <a:schemeClr val="tx1"/>
                    </a:solidFill>
                    <a:latin typeface="Times New Roman" charset="0"/>
                  </a:defRPr>
                </a:lvl7pPr>
                <a:lvl8pPr marL="1828800" eaLnBrk="0" fontAlgn="base" hangingPunct="0">
                  <a:spcBef>
                    <a:spcPct val="0"/>
                  </a:spcBef>
                  <a:spcAft>
                    <a:spcPct val="0"/>
                  </a:spcAft>
                  <a:defRPr sz="2400">
                    <a:solidFill>
                      <a:schemeClr val="tx1"/>
                    </a:solidFill>
                    <a:latin typeface="Times New Roman" charset="0"/>
                  </a:defRPr>
                </a:lvl8pPr>
                <a:lvl9pPr marL="2286000" eaLnBrk="0" fontAlgn="base" hangingPunct="0">
                  <a:spcBef>
                    <a:spcPct val="0"/>
                  </a:spcBef>
                  <a:spcAft>
                    <a:spcPct val="0"/>
                  </a:spcAft>
                  <a:defRPr sz="2400">
                    <a:solidFill>
                      <a:schemeClr val="tx1"/>
                    </a:solidFill>
                    <a:latin typeface="Times New Roman" charset="0"/>
                  </a:defRPr>
                </a:lvl9pPr>
              </a:lstStyle>
              <a:p>
                <a:pPr algn="ctr">
                  <a:lnSpc>
                    <a:spcPct val="89000"/>
                  </a:lnSpc>
                </a:pPr>
                <a:r>
                  <a:rPr lang="en-GB" altLang="en-GB" sz="1800">
                    <a:solidFill>
                      <a:srgbClr val="000099"/>
                    </a:solidFill>
                    <a:latin typeface="Arial" charset="0"/>
                  </a:rPr>
                  <a:t>EDS</a:t>
                </a:r>
              </a:p>
            </p:txBody>
          </p:sp>
          <p:sp>
            <p:nvSpPr>
              <p:cNvPr id="52399" name="Text Box 175"/>
              <p:cNvSpPr txBox="1">
                <a:spLocks noChangeArrowheads="1"/>
              </p:cNvSpPr>
              <p:nvPr/>
            </p:nvSpPr>
            <p:spPr bwMode="auto">
              <a:xfrm>
                <a:off x="831" y="1539"/>
                <a:ext cx="440" cy="1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2400">
                    <a:solidFill>
                      <a:schemeClr val="tx1"/>
                    </a:solidFill>
                    <a:latin typeface="Times New Roman" charset="0"/>
                  </a:defRPr>
                </a:lvl1pPr>
                <a:lvl2pPr marL="114300">
                  <a:defRPr sz="2400">
                    <a:solidFill>
                      <a:schemeClr val="tx1"/>
                    </a:solidFill>
                    <a:latin typeface="Times New Roman" charset="0"/>
                  </a:defRPr>
                </a:lvl2pPr>
                <a:lvl3pPr marL="228600">
                  <a:defRPr sz="2400">
                    <a:solidFill>
                      <a:schemeClr val="tx1"/>
                    </a:solidFill>
                    <a:latin typeface="Times New Roman" charset="0"/>
                  </a:defRPr>
                </a:lvl3pPr>
                <a:lvl4pPr marL="342900">
                  <a:defRPr sz="2400">
                    <a:solidFill>
                      <a:schemeClr val="tx1"/>
                    </a:solidFill>
                    <a:latin typeface="Times New Roman" charset="0"/>
                  </a:defRPr>
                </a:lvl4pPr>
                <a:lvl5pPr marL="457200">
                  <a:defRPr sz="2400">
                    <a:solidFill>
                      <a:schemeClr val="tx1"/>
                    </a:solidFill>
                    <a:latin typeface="Times New Roman" charset="0"/>
                  </a:defRPr>
                </a:lvl5pPr>
                <a:lvl6pPr marL="914400" eaLnBrk="0" fontAlgn="base" hangingPunct="0">
                  <a:spcBef>
                    <a:spcPct val="0"/>
                  </a:spcBef>
                  <a:spcAft>
                    <a:spcPct val="0"/>
                  </a:spcAft>
                  <a:defRPr sz="2400">
                    <a:solidFill>
                      <a:schemeClr val="tx1"/>
                    </a:solidFill>
                    <a:latin typeface="Times New Roman" charset="0"/>
                  </a:defRPr>
                </a:lvl6pPr>
                <a:lvl7pPr marL="1371600" eaLnBrk="0" fontAlgn="base" hangingPunct="0">
                  <a:spcBef>
                    <a:spcPct val="0"/>
                  </a:spcBef>
                  <a:spcAft>
                    <a:spcPct val="0"/>
                  </a:spcAft>
                  <a:defRPr sz="2400">
                    <a:solidFill>
                      <a:schemeClr val="tx1"/>
                    </a:solidFill>
                    <a:latin typeface="Times New Roman" charset="0"/>
                  </a:defRPr>
                </a:lvl7pPr>
                <a:lvl8pPr marL="1828800" eaLnBrk="0" fontAlgn="base" hangingPunct="0">
                  <a:spcBef>
                    <a:spcPct val="0"/>
                  </a:spcBef>
                  <a:spcAft>
                    <a:spcPct val="0"/>
                  </a:spcAft>
                  <a:defRPr sz="2400">
                    <a:solidFill>
                      <a:schemeClr val="tx1"/>
                    </a:solidFill>
                    <a:latin typeface="Times New Roman" charset="0"/>
                  </a:defRPr>
                </a:lvl8pPr>
                <a:lvl9pPr marL="2286000" eaLnBrk="0" fontAlgn="base" hangingPunct="0">
                  <a:spcBef>
                    <a:spcPct val="0"/>
                  </a:spcBef>
                  <a:spcAft>
                    <a:spcPct val="0"/>
                  </a:spcAft>
                  <a:defRPr sz="2400">
                    <a:solidFill>
                      <a:schemeClr val="tx1"/>
                    </a:solidFill>
                    <a:latin typeface="Times New Roman" charset="0"/>
                  </a:defRPr>
                </a:lvl9pPr>
              </a:lstStyle>
              <a:p>
                <a:pPr>
                  <a:lnSpc>
                    <a:spcPct val="89000"/>
                  </a:lnSpc>
                </a:pPr>
                <a:r>
                  <a:rPr lang="fr-FR" altLang="en-GB" sz="1800">
                    <a:solidFill>
                      <a:srgbClr val="000099"/>
                    </a:solidFill>
                    <a:latin typeface="Arial" charset="0"/>
                  </a:rPr>
                  <a:t>18.500</a:t>
                </a:r>
              </a:p>
            </p:txBody>
          </p:sp>
          <p:grpSp>
            <p:nvGrpSpPr>
              <p:cNvPr id="52400" name="Group 176"/>
              <p:cNvGrpSpPr>
                <a:grpSpLocks/>
              </p:cNvGrpSpPr>
              <p:nvPr/>
            </p:nvGrpSpPr>
            <p:grpSpPr bwMode="auto">
              <a:xfrm>
                <a:off x="847" y="1732"/>
                <a:ext cx="403" cy="281"/>
                <a:chOff x="548" y="1007"/>
                <a:chExt cx="398" cy="257"/>
              </a:xfrm>
            </p:grpSpPr>
            <p:sp>
              <p:nvSpPr>
                <p:cNvPr id="52401" name="Rectangle 177"/>
                <p:cNvSpPr>
                  <a:spLocks noChangeArrowheads="1"/>
                </p:cNvSpPr>
                <p:nvPr/>
              </p:nvSpPr>
              <p:spPr bwMode="auto">
                <a:xfrm>
                  <a:off x="548" y="1205"/>
                  <a:ext cx="398" cy="1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402" name="Rectangle 178"/>
                <p:cNvSpPr>
                  <a:spLocks noChangeArrowheads="1"/>
                </p:cNvSpPr>
                <p:nvPr/>
              </p:nvSpPr>
              <p:spPr bwMode="auto">
                <a:xfrm>
                  <a:off x="548" y="1007"/>
                  <a:ext cx="398" cy="1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403" name="Rectangle 179"/>
                <p:cNvSpPr>
                  <a:spLocks noChangeArrowheads="1"/>
                </p:cNvSpPr>
                <p:nvPr/>
              </p:nvSpPr>
              <p:spPr bwMode="auto">
                <a:xfrm>
                  <a:off x="548" y="1026"/>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404" name="Rectangle 180"/>
                <p:cNvSpPr>
                  <a:spLocks noChangeArrowheads="1"/>
                </p:cNvSpPr>
                <p:nvPr/>
              </p:nvSpPr>
              <p:spPr bwMode="auto">
                <a:xfrm>
                  <a:off x="548" y="1046"/>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405" name="Rectangle 181"/>
                <p:cNvSpPr>
                  <a:spLocks noChangeArrowheads="1"/>
                </p:cNvSpPr>
                <p:nvPr/>
              </p:nvSpPr>
              <p:spPr bwMode="auto">
                <a:xfrm>
                  <a:off x="548" y="1066"/>
                  <a:ext cx="398" cy="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406" name="Rectangle 182"/>
                <p:cNvSpPr>
                  <a:spLocks noChangeArrowheads="1"/>
                </p:cNvSpPr>
                <p:nvPr/>
              </p:nvSpPr>
              <p:spPr bwMode="auto">
                <a:xfrm>
                  <a:off x="548" y="1085"/>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407" name="Rectangle 183"/>
                <p:cNvSpPr>
                  <a:spLocks noChangeArrowheads="1"/>
                </p:cNvSpPr>
                <p:nvPr/>
              </p:nvSpPr>
              <p:spPr bwMode="auto">
                <a:xfrm>
                  <a:off x="548" y="1105"/>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408" name="Rectangle 184"/>
                <p:cNvSpPr>
                  <a:spLocks noChangeArrowheads="1"/>
                </p:cNvSpPr>
                <p:nvPr/>
              </p:nvSpPr>
              <p:spPr bwMode="auto">
                <a:xfrm>
                  <a:off x="548" y="1125"/>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409" name="Rectangle 185"/>
                <p:cNvSpPr>
                  <a:spLocks noChangeArrowheads="1"/>
                </p:cNvSpPr>
                <p:nvPr/>
              </p:nvSpPr>
              <p:spPr bwMode="auto">
                <a:xfrm>
                  <a:off x="548" y="1145"/>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410" name="Rectangle 186"/>
                <p:cNvSpPr>
                  <a:spLocks noChangeArrowheads="1"/>
                </p:cNvSpPr>
                <p:nvPr/>
              </p:nvSpPr>
              <p:spPr bwMode="auto">
                <a:xfrm>
                  <a:off x="548" y="1165"/>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411" name="Rectangle 187"/>
                <p:cNvSpPr>
                  <a:spLocks noChangeArrowheads="1"/>
                </p:cNvSpPr>
                <p:nvPr/>
              </p:nvSpPr>
              <p:spPr bwMode="auto">
                <a:xfrm>
                  <a:off x="548" y="1185"/>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412" name="Rectangle 188"/>
                <p:cNvSpPr>
                  <a:spLocks noChangeArrowheads="1"/>
                </p:cNvSpPr>
                <p:nvPr/>
              </p:nvSpPr>
              <p:spPr bwMode="auto">
                <a:xfrm>
                  <a:off x="548" y="1224"/>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413" name="Rectangle 189"/>
                <p:cNvSpPr>
                  <a:spLocks noChangeArrowheads="1"/>
                </p:cNvSpPr>
                <p:nvPr/>
              </p:nvSpPr>
              <p:spPr bwMode="auto">
                <a:xfrm>
                  <a:off x="548" y="1244"/>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414" name="Rectangle 190"/>
                <p:cNvSpPr>
                  <a:spLocks noChangeArrowheads="1"/>
                </p:cNvSpPr>
                <p:nvPr/>
              </p:nvSpPr>
              <p:spPr bwMode="auto">
                <a:xfrm>
                  <a:off x="548" y="1007"/>
                  <a:ext cx="164" cy="13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grpSp>
              <p:nvGrpSpPr>
                <p:cNvPr id="52415" name="Group 191"/>
                <p:cNvGrpSpPr>
                  <a:grpSpLocks/>
                </p:cNvGrpSpPr>
                <p:nvPr/>
              </p:nvGrpSpPr>
              <p:grpSpPr bwMode="auto">
                <a:xfrm>
                  <a:off x="561" y="1014"/>
                  <a:ext cx="140" cy="120"/>
                  <a:chOff x="561" y="1014"/>
                  <a:chExt cx="140" cy="120"/>
                </a:xfrm>
              </p:grpSpPr>
              <p:grpSp>
                <p:nvGrpSpPr>
                  <p:cNvPr id="52416" name="Group 192"/>
                  <p:cNvGrpSpPr>
                    <a:grpSpLocks/>
                  </p:cNvGrpSpPr>
                  <p:nvPr/>
                </p:nvGrpSpPr>
                <p:grpSpPr bwMode="auto">
                  <a:xfrm>
                    <a:off x="561" y="1014"/>
                    <a:ext cx="140" cy="14"/>
                    <a:chOff x="561" y="1014"/>
                    <a:chExt cx="140" cy="14"/>
                  </a:xfrm>
                </p:grpSpPr>
                <p:sp>
                  <p:nvSpPr>
                    <p:cNvPr id="52417" name="Freeform 193"/>
                    <p:cNvSpPr>
                      <a:spLocks/>
                    </p:cNvSpPr>
                    <p:nvPr/>
                  </p:nvSpPr>
                  <p:spPr bwMode="auto">
                    <a:xfrm>
                      <a:off x="561" y="1014"/>
                      <a:ext cx="14" cy="14"/>
                    </a:xfrm>
                    <a:custGeom>
                      <a:avLst/>
                      <a:gdLst>
                        <a:gd name="T0" fmla="*/ 0 w 67"/>
                        <a:gd name="T1" fmla="*/ 25 h 67"/>
                        <a:gd name="T2" fmla="*/ 24 w 67"/>
                        <a:gd name="T3" fmla="*/ 25 h 67"/>
                        <a:gd name="T4" fmla="*/ 33 w 67"/>
                        <a:gd name="T5" fmla="*/ 0 h 67"/>
                        <a:gd name="T6" fmla="*/ 45 w 67"/>
                        <a:gd name="T7" fmla="*/ 25 h 67"/>
                        <a:gd name="T8" fmla="*/ 67 w 67"/>
                        <a:gd name="T9" fmla="*/ 25 h 67"/>
                        <a:gd name="T10" fmla="*/ 48 w 67"/>
                        <a:gd name="T11" fmla="*/ 41 h 67"/>
                        <a:gd name="T12" fmla="*/ 57 w 67"/>
                        <a:gd name="T13" fmla="*/ 67 h 67"/>
                        <a:gd name="T14" fmla="*/ 33 w 67"/>
                        <a:gd name="T15" fmla="*/ 48 h 67"/>
                        <a:gd name="T16" fmla="*/ 11 w 67"/>
                        <a:gd name="T17" fmla="*/ 67 h 67"/>
                        <a:gd name="T18" fmla="*/ 19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4" y="25"/>
                          </a:lnTo>
                          <a:lnTo>
                            <a:pt x="33" y="0"/>
                          </a:lnTo>
                          <a:lnTo>
                            <a:pt x="45" y="25"/>
                          </a:lnTo>
                          <a:lnTo>
                            <a:pt x="67" y="25"/>
                          </a:lnTo>
                          <a:lnTo>
                            <a:pt x="48" y="41"/>
                          </a:lnTo>
                          <a:lnTo>
                            <a:pt x="57" y="67"/>
                          </a:lnTo>
                          <a:lnTo>
                            <a:pt x="33" y="48"/>
                          </a:lnTo>
                          <a:lnTo>
                            <a:pt x="11"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18" name="Freeform 194"/>
                    <p:cNvSpPr>
                      <a:spLocks/>
                    </p:cNvSpPr>
                    <p:nvPr/>
                  </p:nvSpPr>
                  <p:spPr bwMode="auto">
                    <a:xfrm>
                      <a:off x="586" y="1014"/>
                      <a:ext cx="14" cy="14"/>
                    </a:xfrm>
                    <a:custGeom>
                      <a:avLst/>
                      <a:gdLst>
                        <a:gd name="T0" fmla="*/ 0 w 67"/>
                        <a:gd name="T1" fmla="*/ 25 h 67"/>
                        <a:gd name="T2" fmla="*/ 24 w 67"/>
                        <a:gd name="T3" fmla="*/ 25 h 67"/>
                        <a:gd name="T4" fmla="*/ 35 w 67"/>
                        <a:gd name="T5" fmla="*/ 0 h 67"/>
                        <a:gd name="T6" fmla="*/ 45 w 67"/>
                        <a:gd name="T7" fmla="*/ 25 h 67"/>
                        <a:gd name="T8" fmla="*/ 67 w 67"/>
                        <a:gd name="T9" fmla="*/ 25 h 67"/>
                        <a:gd name="T10" fmla="*/ 50 w 67"/>
                        <a:gd name="T11" fmla="*/ 41 h 67"/>
                        <a:gd name="T12" fmla="*/ 57 w 67"/>
                        <a:gd name="T13" fmla="*/ 67 h 67"/>
                        <a:gd name="T14" fmla="*/ 35 w 67"/>
                        <a:gd name="T15" fmla="*/ 48 h 67"/>
                        <a:gd name="T16" fmla="*/ 11 w 67"/>
                        <a:gd name="T17" fmla="*/ 67 h 67"/>
                        <a:gd name="T18" fmla="*/ 20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4" y="25"/>
                          </a:lnTo>
                          <a:lnTo>
                            <a:pt x="35" y="0"/>
                          </a:lnTo>
                          <a:lnTo>
                            <a:pt x="45" y="25"/>
                          </a:lnTo>
                          <a:lnTo>
                            <a:pt x="67" y="25"/>
                          </a:lnTo>
                          <a:lnTo>
                            <a:pt x="50" y="41"/>
                          </a:lnTo>
                          <a:lnTo>
                            <a:pt x="57" y="67"/>
                          </a:lnTo>
                          <a:lnTo>
                            <a:pt x="35" y="48"/>
                          </a:lnTo>
                          <a:lnTo>
                            <a:pt x="11" y="67"/>
                          </a:lnTo>
                          <a:lnTo>
                            <a:pt x="20"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19" name="Freeform 195"/>
                    <p:cNvSpPr>
                      <a:spLocks/>
                    </p:cNvSpPr>
                    <p:nvPr/>
                  </p:nvSpPr>
                  <p:spPr bwMode="auto">
                    <a:xfrm>
                      <a:off x="612" y="1014"/>
                      <a:ext cx="13" cy="14"/>
                    </a:xfrm>
                    <a:custGeom>
                      <a:avLst/>
                      <a:gdLst>
                        <a:gd name="T0" fmla="*/ 0 w 65"/>
                        <a:gd name="T1" fmla="*/ 25 h 67"/>
                        <a:gd name="T2" fmla="*/ 23 w 65"/>
                        <a:gd name="T3" fmla="*/ 25 h 67"/>
                        <a:gd name="T4" fmla="*/ 32 w 65"/>
                        <a:gd name="T5" fmla="*/ 0 h 67"/>
                        <a:gd name="T6" fmla="*/ 43 w 65"/>
                        <a:gd name="T7" fmla="*/ 25 h 67"/>
                        <a:gd name="T8" fmla="*/ 65 w 65"/>
                        <a:gd name="T9" fmla="*/ 25 h 67"/>
                        <a:gd name="T10" fmla="*/ 47 w 65"/>
                        <a:gd name="T11" fmla="*/ 41 h 67"/>
                        <a:gd name="T12" fmla="*/ 57 w 65"/>
                        <a:gd name="T13" fmla="*/ 67 h 67"/>
                        <a:gd name="T14" fmla="*/ 32 w 65"/>
                        <a:gd name="T15" fmla="*/ 48 h 67"/>
                        <a:gd name="T16" fmla="*/ 10 w 65"/>
                        <a:gd name="T17" fmla="*/ 67 h 67"/>
                        <a:gd name="T18" fmla="*/ 18 w 65"/>
                        <a:gd name="T19" fmla="*/ 41 h 67"/>
                        <a:gd name="T20" fmla="*/ 0 w 65"/>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7">
                          <a:moveTo>
                            <a:pt x="0" y="25"/>
                          </a:moveTo>
                          <a:lnTo>
                            <a:pt x="23" y="25"/>
                          </a:lnTo>
                          <a:lnTo>
                            <a:pt x="32" y="0"/>
                          </a:lnTo>
                          <a:lnTo>
                            <a:pt x="43" y="25"/>
                          </a:lnTo>
                          <a:lnTo>
                            <a:pt x="65" y="25"/>
                          </a:lnTo>
                          <a:lnTo>
                            <a:pt x="47" y="41"/>
                          </a:lnTo>
                          <a:lnTo>
                            <a:pt x="57" y="67"/>
                          </a:lnTo>
                          <a:lnTo>
                            <a:pt x="32" y="48"/>
                          </a:lnTo>
                          <a:lnTo>
                            <a:pt x="10" y="67"/>
                          </a:lnTo>
                          <a:lnTo>
                            <a:pt x="18"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20" name="Freeform 196"/>
                    <p:cNvSpPr>
                      <a:spLocks/>
                    </p:cNvSpPr>
                    <p:nvPr/>
                  </p:nvSpPr>
                  <p:spPr bwMode="auto">
                    <a:xfrm>
                      <a:off x="637" y="1014"/>
                      <a:ext cx="14" cy="14"/>
                    </a:xfrm>
                    <a:custGeom>
                      <a:avLst/>
                      <a:gdLst>
                        <a:gd name="T0" fmla="*/ 0 w 69"/>
                        <a:gd name="T1" fmla="*/ 25 h 67"/>
                        <a:gd name="T2" fmla="*/ 25 w 69"/>
                        <a:gd name="T3" fmla="*/ 25 h 67"/>
                        <a:gd name="T4" fmla="*/ 36 w 69"/>
                        <a:gd name="T5" fmla="*/ 0 h 67"/>
                        <a:gd name="T6" fmla="*/ 45 w 69"/>
                        <a:gd name="T7" fmla="*/ 25 h 67"/>
                        <a:gd name="T8" fmla="*/ 69 w 69"/>
                        <a:gd name="T9" fmla="*/ 25 h 67"/>
                        <a:gd name="T10" fmla="*/ 50 w 69"/>
                        <a:gd name="T11" fmla="*/ 41 h 67"/>
                        <a:gd name="T12" fmla="*/ 58 w 69"/>
                        <a:gd name="T13" fmla="*/ 67 h 67"/>
                        <a:gd name="T14" fmla="*/ 36 w 69"/>
                        <a:gd name="T15" fmla="*/ 48 h 67"/>
                        <a:gd name="T16" fmla="*/ 12 w 69"/>
                        <a:gd name="T17" fmla="*/ 67 h 67"/>
                        <a:gd name="T18" fmla="*/ 21 w 69"/>
                        <a:gd name="T19" fmla="*/ 41 h 67"/>
                        <a:gd name="T20" fmla="*/ 0 w 69"/>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5"/>
                          </a:moveTo>
                          <a:lnTo>
                            <a:pt x="25" y="25"/>
                          </a:lnTo>
                          <a:lnTo>
                            <a:pt x="36" y="0"/>
                          </a:lnTo>
                          <a:lnTo>
                            <a:pt x="45" y="25"/>
                          </a:lnTo>
                          <a:lnTo>
                            <a:pt x="69" y="25"/>
                          </a:lnTo>
                          <a:lnTo>
                            <a:pt x="50" y="41"/>
                          </a:lnTo>
                          <a:lnTo>
                            <a:pt x="58" y="67"/>
                          </a:lnTo>
                          <a:lnTo>
                            <a:pt x="36" y="48"/>
                          </a:lnTo>
                          <a:lnTo>
                            <a:pt x="12" y="67"/>
                          </a:lnTo>
                          <a:lnTo>
                            <a:pt x="21"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21" name="Freeform 197"/>
                    <p:cNvSpPr>
                      <a:spLocks/>
                    </p:cNvSpPr>
                    <p:nvPr/>
                  </p:nvSpPr>
                  <p:spPr bwMode="auto">
                    <a:xfrm>
                      <a:off x="662" y="1014"/>
                      <a:ext cx="14" cy="14"/>
                    </a:xfrm>
                    <a:custGeom>
                      <a:avLst/>
                      <a:gdLst>
                        <a:gd name="T0" fmla="*/ 0 w 68"/>
                        <a:gd name="T1" fmla="*/ 25 h 67"/>
                        <a:gd name="T2" fmla="*/ 24 w 68"/>
                        <a:gd name="T3" fmla="*/ 25 h 67"/>
                        <a:gd name="T4" fmla="*/ 33 w 68"/>
                        <a:gd name="T5" fmla="*/ 0 h 67"/>
                        <a:gd name="T6" fmla="*/ 44 w 68"/>
                        <a:gd name="T7" fmla="*/ 25 h 67"/>
                        <a:gd name="T8" fmla="*/ 68 w 68"/>
                        <a:gd name="T9" fmla="*/ 25 h 67"/>
                        <a:gd name="T10" fmla="*/ 48 w 68"/>
                        <a:gd name="T11" fmla="*/ 41 h 67"/>
                        <a:gd name="T12" fmla="*/ 57 w 68"/>
                        <a:gd name="T13" fmla="*/ 67 h 67"/>
                        <a:gd name="T14" fmla="*/ 33 w 68"/>
                        <a:gd name="T15" fmla="*/ 48 h 67"/>
                        <a:gd name="T16" fmla="*/ 10 w 68"/>
                        <a:gd name="T17" fmla="*/ 67 h 67"/>
                        <a:gd name="T18" fmla="*/ 19 w 68"/>
                        <a:gd name="T19" fmla="*/ 41 h 67"/>
                        <a:gd name="T20" fmla="*/ 0 w 68"/>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5"/>
                          </a:moveTo>
                          <a:lnTo>
                            <a:pt x="24" y="25"/>
                          </a:lnTo>
                          <a:lnTo>
                            <a:pt x="33" y="0"/>
                          </a:lnTo>
                          <a:lnTo>
                            <a:pt x="44" y="25"/>
                          </a:lnTo>
                          <a:lnTo>
                            <a:pt x="68" y="25"/>
                          </a:lnTo>
                          <a:lnTo>
                            <a:pt x="48" y="41"/>
                          </a:lnTo>
                          <a:lnTo>
                            <a:pt x="57" y="67"/>
                          </a:lnTo>
                          <a:lnTo>
                            <a:pt x="33" y="48"/>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22" name="Freeform 198"/>
                    <p:cNvSpPr>
                      <a:spLocks/>
                    </p:cNvSpPr>
                    <p:nvPr/>
                  </p:nvSpPr>
                  <p:spPr bwMode="auto">
                    <a:xfrm>
                      <a:off x="688" y="1014"/>
                      <a:ext cx="13" cy="14"/>
                    </a:xfrm>
                    <a:custGeom>
                      <a:avLst/>
                      <a:gdLst>
                        <a:gd name="T0" fmla="*/ 0 w 68"/>
                        <a:gd name="T1" fmla="*/ 25 h 67"/>
                        <a:gd name="T2" fmla="*/ 25 w 68"/>
                        <a:gd name="T3" fmla="*/ 25 h 67"/>
                        <a:gd name="T4" fmla="*/ 34 w 68"/>
                        <a:gd name="T5" fmla="*/ 0 h 67"/>
                        <a:gd name="T6" fmla="*/ 45 w 68"/>
                        <a:gd name="T7" fmla="*/ 25 h 67"/>
                        <a:gd name="T8" fmla="*/ 68 w 68"/>
                        <a:gd name="T9" fmla="*/ 25 h 67"/>
                        <a:gd name="T10" fmla="*/ 50 w 68"/>
                        <a:gd name="T11" fmla="*/ 41 h 67"/>
                        <a:gd name="T12" fmla="*/ 57 w 68"/>
                        <a:gd name="T13" fmla="*/ 67 h 67"/>
                        <a:gd name="T14" fmla="*/ 34 w 68"/>
                        <a:gd name="T15" fmla="*/ 48 h 67"/>
                        <a:gd name="T16" fmla="*/ 11 w 68"/>
                        <a:gd name="T17" fmla="*/ 67 h 67"/>
                        <a:gd name="T18" fmla="*/ 19 w 68"/>
                        <a:gd name="T19" fmla="*/ 41 h 67"/>
                        <a:gd name="T20" fmla="*/ 0 w 68"/>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5"/>
                          </a:moveTo>
                          <a:lnTo>
                            <a:pt x="25" y="25"/>
                          </a:lnTo>
                          <a:lnTo>
                            <a:pt x="34" y="0"/>
                          </a:lnTo>
                          <a:lnTo>
                            <a:pt x="45" y="25"/>
                          </a:lnTo>
                          <a:lnTo>
                            <a:pt x="68" y="25"/>
                          </a:lnTo>
                          <a:lnTo>
                            <a:pt x="50" y="41"/>
                          </a:lnTo>
                          <a:lnTo>
                            <a:pt x="57" y="67"/>
                          </a:lnTo>
                          <a:lnTo>
                            <a:pt x="34" y="48"/>
                          </a:lnTo>
                          <a:lnTo>
                            <a:pt x="11"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423" name="Group 199"/>
                  <p:cNvGrpSpPr>
                    <a:grpSpLocks/>
                  </p:cNvGrpSpPr>
                  <p:nvPr/>
                </p:nvGrpSpPr>
                <p:grpSpPr bwMode="auto">
                  <a:xfrm>
                    <a:off x="574" y="1028"/>
                    <a:ext cx="115" cy="13"/>
                    <a:chOff x="574" y="1028"/>
                    <a:chExt cx="115" cy="13"/>
                  </a:xfrm>
                </p:grpSpPr>
                <p:sp>
                  <p:nvSpPr>
                    <p:cNvPr id="52424" name="Freeform 200"/>
                    <p:cNvSpPr>
                      <a:spLocks/>
                    </p:cNvSpPr>
                    <p:nvPr/>
                  </p:nvSpPr>
                  <p:spPr bwMode="auto">
                    <a:xfrm>
                      <a:off x="574" y="1028"/>
                      <a:ext cx="13" cy="13"/>
                    </a:xfrm>
                    <a:custGeom>
                      <a:avLst/>
                      <a:gdLst>
                        <a:gd name="T0" fmla="*/ 0 w 66"/>
                        <a:gd name="T1" fmla="*/ 25 h 68"/>
                        <a:gd name="T2" fmla="*/ 23 w 66"/>
                        <a:gd name="T3" fmla="*/ 25 h 68"/>
                        <a:gd name="T4" fmla="*/ 33 w 66"/>
                        <a:gd name="T5" fmla="*/ 0 h 68"/>
                        <a:gd name="T6" fmla="*/ 43 w 66"/>
                        <a:gd name="T7" fmla="*/ 25 h 68"/>
                        <a:gd name="T8" fmla="*/ 66 w 66"/>
                        <a:gd name="T9" fmla="*/ 25 h 68"/>
                        <a:gd name="T10" fmla="*/ 47 w 66"/>
                        <a:gd name="T11" fmla="*/ 41 h 68"/>
                        <a:gd name="T12" fmla="*/ 57 w 66"/>
                        <a:gd name="T13" fmla="*/ 68 h 68"/>
                        <a:gd name="T14" fmla="*/ 33 w 66"/>
                        <a:gd name="T15" fmla="*/ 50 h 68"/>
                        <a:gd name="T16" fmla="*/ 10 w 66"/>
                        <a:gd name="T17" fmla="*/ 68 h 68"/>
                        <a:gd name="T18" fmla="*/ 19 w 66"/>
                        <a:gd name="T19" fmla="*/ 41 h 68"/>
                        <a:gd name="T20" fmla="*/ 0 w 66"/>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8">
                          <a:moveTo>
                            <a:pt x="0" y="25"/>
                          </a:moveTo>
                          <a:lnTo>
                            <a:pt x="23" y="25"/>
                          </a:lnTo>
                          <a:lnTo>
                            <a:pt x="33" y="0"/>
                          </a:lnTo>
                          <a:lnTo>
                            <a:pt x="43" y="25"/>
                          </a:lnTo>
                          <a:lnTo>
                            <a:pt x="66" y="25"/>
                          </a:lnTo>
                          <a:lnTo>
                            <a:pt x="47" y="41"/>
                          </a:lnTo>
                          <a:lnTo>
                            <a:pt x="57" y="68"/>
                          </a:lnTo>
                          <a:lnTo>
                            <a:pt x="33" y="50"/>
                          </a:lnTo>
                          <a:lnTo>
                            <a:pt x="10"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25" name="Freeform 201"/>
                    <p:cNvSpPr>
                      <a:spLocks/>
                    </p:cNvSpPr>
                    <p:nvPr/>
                  </p:nvSpPr>
                  <p:spPr bwMode="auto">
                    <a:xfrm>
                      <a:off x="624" y="1028"/>
                      <a:ext cx="14" cy="13"/>
                    </a:xfrm>
                    <a:custGeom>
                      <a:avLst/>
                      <a:gdLst>
                        <a:gd name="T0" fmla="*/ 0 w 67"/>
                        <a:gd name="T1" fmla="*/ 25 h 68"/>
                        <a:gd name="T2" fmla="*/ 24 w 67"/>
                        <a:gd name="T3" fmla="*/ 25 h 68"/>
                        <a:gd name="T4" fmla="*/ 33 w 67"/>
                        <a:gd name="T5" fmla="*/ 0 h 68"/>
                        <a:gd name="T6" fmla="*/ 44 w 67"/>
                        <a:gd name="T7" fmla="*/ 25 h 68"/>
                        <a:gd name="T8" fmla="*/ 67 w 67"/>
                        <a:gd name="T9" fmla="*/ 25 h 68"/>
                        <a:gd name="T10" fmla="*/ 50 w 67"/>
                        <a:gd name="T11" fmla="*/ 41 h 68"/>
                        <a:gd name="T12" fmla="*/ 57 w 67"/>
                        <a:gd name="T13" fmla="*/ 68 h 68"/>
                        <a:gd name="T14" fmla="*/ 33 w 67"/>
                        <a:gd name="T15" fmla="*/ 50 h 68"/>
                        <a:gd name="T16" fmla="*/ 10 w 67"/>
                        <a:gd name="T17" fmla="*/ 68 h 68"/>
                        <a:gd name="T18" fmla="*/ 19 w 67"/>
                        <a:gd name="T19" fmla="*/ 41 h 68"/>
                        <a:gd name="T20" fmla="*/ 0 w 67"/>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5"/>
                          </a:moveTo>
                          <a:lnTo>
                            <a:pt x="24" y="25"/>
                          </a:lnTo>
                          <a:lnTo>
                            <a:pt x="33" y="0"/>
                          </a:lnTo>
                          <a:lnTo>
                            <a:pt x="44" y="25"/>
                          </a:lnTo>
                          <a:lnTo>
                            <a:pt x="67" y="25"/>
                          </a:lnTo>
                          <a:lnTo>
                            <a:pt x="50" y="41"/>
                          </a:lnTo>
                          <a:lnTo>
                            <a:pt x="57" y="68"/>
                          </a:lnTo>
                          <a:lnTo>
                            <a:pt x="33" y="50"/>
                          </a:lnTo>
                          <a:lnTo>
                            <a:pt x="10"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26" name="Freeform 202"/>
                    <p:cNvSpPr>
                      <a:spLocks/>
                    </p:cNvSpPr>
                    <p:nvPr/>
                  </p:nvSpPr>
                  <p:spPr bwMode="auto">
                    <a:xfrm>
                      <a:off x="599" y="1028"/>
                      <a:ext cx="14" cy="13"/>
                    </a:xfrm>
                    <a:custGeom>
                      <a:avLst/>
                      <a:gdLst>
                        <a:gd name="T0" fmla="*/ 0 w 67"/>
                        <a:gd name="T1" fmla="*/ 25 h 68"/>
                        <a:gd name="T2" fmla="*/ 23 w 67"/>
                        <a:gd name="T3" fmla="*/ 25 h 68"/>
                        <a:gd name="T4" fmla="*/ 34 w 67"/>
                        <a:gd name="T5" fmla="*/ 0 h 68"/>
                        <a:gd name="T6" fmla="*/ 44 w 67"/>
                        <a:gd name="T7" fmla="*/ 25 h 68"/>
                        <a:gd name="T8" fmla="*/ 67 w 67"/>
                        <a:gd name="T9" fmla="*/ 25 h 68"/>
                        <a:gd name="T10" fmla="*/ 48 w 67"/>
                        <a:gd name="T11" fmla="*/ 41 h 68"/>
                        <a:gd name="T12" fmla="*/ 57 w 67"/>
                        <a:gd name="T13" fmla="*/ 68 h 68"/>
                        <a:gd name="T14" fmla="*/ 34 w 67"/>
                        <a:gd name="T15" fmla="*/ 50 h 68"/>
                        <a:gd name="T16" fmla="*/ 10 w 67"/>
                        <a:gd name="T17" fmla="*/ 68 h 68"/>
                        <a:gd name="T18" fmla="*/ 19 w 67"/>
                        <a:gd name="T19" fmla="*/ 41 h 68"/>
                        <a:gd name="T20" fmla="*/ 0 w 67"/>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5"/>
                          </a:moveTo>
                          <a:lnTo>
                            <a:pt x="23" y="25"/>
                          </a:lnTo>
                          <a:lnTo>
                            <a:pt x="34" y="0"/>
                          </a:lnTo>
                          <a:lnTo>
                            <a:pt x="44" y="25"/>
                          </a:lnTo>
                          <a:lnTo>
                            <a:pt x="67" y="25"/>
                          </a:lnTo>
                          <a:lnTo>
                            <a:pt x="48" y="41"/>
                          </a:lnTo>
                          <a:lnTo>
                            <a:pt x="57" y="68"/>
                          </a:lnTo>
                          <a:lnTo>
                            <a:pt x="34" y="50"/>
                          </a:lnTo>
                          <a:lnTo>
                            <a:pt x="10"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27" name="Freeform 203"/>
                    <p:cNvSpPr>
                      <a:spLocks/>
                    </p:cNvSpPr>
                    <p:nvPr/>
                  </p:nvSpPr>
                  <p:spPr bwMode="auto">
                    <a:xfrm>
                      <a:off x="650" y="1028"/>
                      <a:ext cx="13" cy="13"/>
                    </a:xfrm>
                    <a:custGeom>
                      <a:avLst/>
                      <a:gdLst>
                        <a:gd name="T0" fmla="*/ 0 w 67"/>
                        <a:gd name="T1" fmla="*/ 25 h 68"/>
                        <a:gd name="T2" fmla="*/ 23 w 67"/>
                        <a:gd name="T3" fmla="*/ 25 h 68"/>
                        <a:gd name="T4" fmla="*/ 33 w 67"/>
                        <a:gd name="T5" fmla="*/ 0 h 68"/>
                        <a:gd name="T6" fmla="*/ 44 w 67"/>
                        <a:gd name="T7" fmla="*/ 25 h 68"/>
                        <a:gd name="T8" fmla="*/ 67 w 67"/>
                        <a:gd name="T9" fmla="*/ 25 h 68"/>
                        <a:gd name="T10" fmla="*/ 48 w 67"/>
                        <a:gd name="T11" fmla="*/ 41 h 68"/>
                        <a:gd name="T12" fmla="*/ 58 w 67"/>
                        <a:gd name="T13" fmla="*/ 68 h 68"/>
                        <a:gd name="T14" fmla="*/ 33 w 67"/>
                        <a:gd name="T15" fmla="*/ 50 h 68"/>
                        <a:gd name="T16" fmla="*/ 10 w 67"/>
                        <a:gd name="T17" fmla="*/ 68 h 68"/>
                        <a:gd name="T18" fmla="*/ 18 w 67"/>
                        <a:gd name="T19" fmla="*/ 41 h 68"/>
                        <a:gd name="T20" fmla="*/ 0 w 67"/>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5"/>
                          </a:moveTo>
                          <a:lnTo>
                            <a:pt x="23" y="25"/>
                          </a:lnTo>
                          <a:lnTo>
                            <a:pt x="33" y="0"/>
                          </a:lnTo>
                          <a:lnTo>
                            <a:pt x="44" y="25"/>
                          </a:lnTo>
                          <a:lnTo>
                            <a:pt x="67" y="25"/>
                          </a:lnTo>
                          <a:lnTo>
                            <a:pt x="48" y="41"/>
                          </a:lnTo>
                          <a:lnTo>
                            <a:pt x="58" y="68"/>
                          </a:lnTo>
                          <a:lnTo>
                            <a:pt x="33" y="50"/>
                          </a:lnTo>
                          <a:lnTo>
                            <a:pt x="10" y="68"/>
                          </a:lnTo>
                          <a:lnTo>
                            <a:pt x="18"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28" name="Freeform 204"/>
                    <p:cNvSpPr>
                      <a:spLocks/>
                    </p:cNvSpPr>
                    <p:nvPr/>
                  </p:nvSpPr>
                  <p:spPr bwMode="auto">
                    <a:xfrm>
                      <a:off x="675" y="1028"/>
                      <a:ext cx="14" cy="13"/>
                    </a:xfrm>
                    <a:custGeom>
                      <a:avLst/>
                      <a:gdLst>
                        <a:gd name="T0" fmla="*/ 0 w 69"/>
                        <a:gd name="T1" fmla="*/ 25 h 68"/>
                        <a:gd name="T2" fmla="*/ 25 w 69"/>
                        <a:gd name="T3" fmla="*/ 25 h 68"/>
                        <a:gd name="T4" fmla="*/ 36 w 69"/>
                        <a:gd name="T5" fmla="*/ 0 h 68"/>
                        <a:gd name="T6" fmla="*/ 45 w 69"/>
                        <a:gd name="T7" fmla="*/ 25 h 68"/>
                        <a:gd name="T8" fmla="*/ 69 w 69"/>
                        <a:gd name="T9" fmla="*/ 25 h 68"/>
                        <a:gd name="T10" fmla="*/ 50 w 69"/>
                        <a:gd name="T11" fmla="*/ 41 h 68"/>
                        <a:gd name="T12" fmla="*/ 59 w 69"/>
                        <a:gd name="T13" fmla="*/ 68 h 68"/>
                        <a:gd name="T14" fmla="*/ 36 w 69"/>
                        <a:gd name="T15" fmla="*/ 50 h 68"/>
                        <a:gd name="T16" fmla="*/ 12 w 69"/>
                        <a:gd name="T17" fmla="*/ 68 h 68"/>
                        <a:gd name="T18" fmla="*/ 19 w 69"/>
                        <a:gd name="T19" fmla="*/ 41 h 68"/>
                        <a:gd name="T20" fmla="*/ 0 w 69"/>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8">
                          <a:moveTo>
                            <a:pt x="0" y="25"/>
                          </a:moveTo>
                          <a:lnTo>
                            <a:pt x="25" y="25"/>
                          </a:lnTo>
                          <a:lnTo>
                            <a:pt x="36" y="0"/>
                          </a:lnTo>
                          <a:lnTo>
                            <a:pt x="45" y="25"/>
                          </a:lnTo>
                          <a:lnTo>
                            <a:pt x="69" y="25"/>
                          </a:lnTo>
                          <a:lnTo>
                            <a:pt x="50" y="41"/>
                          </a:lnTo>
                          <a:lnTo>
                            <a:pt x="59" y="68"/>
                          </a:lnTo>
                          <a:lnTo>
                            <a:pt x="36" y="50"/>
                          </a:lnTo>
                          <a:lnTo>
                            <a:pt x="12"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429" name="Group 205"/>
                  <p:cNvGrpSpPr>
                    <a:grpSpLocks/>
                  </p:cNvGrpSpPr>
                  <p:nvPr/>
                </p:nvGrpSpPr>
                <p:grpSpPr bwMode="auto">
                  <a:xfrm>
                    <a:off x="561" y="1041"/>
                    <a:ext cx="140" cy="13"/>
                    <a:chOff x="561" y="1041"/>
                    <a:chExt cx="140" cy="13"/>
                  </a:xfrm>
                </p:grpSpPr>
                <p:sp>
                  <p:nvSpPr>
                    <p:cNvPr id="52430" name="Freeform 206"/>
                    <p:cNvSpPr>
                      <a:spLocks/>
                    </p:cNvSpPr>
                    <p:nvPr/>
                  </p:nvSpPr>
                  <p:spPr bwMode="auto">
                    <a:xfrm>
                      <a:off x="561" y="1041"/>
                      <a:ext cx="14" cy="13"/>
                    </a:xfrm>
                    <a:custGeom>
                      <a:avLst/>
                      <a:gdLst>
                        <a:gd name="T0" fmla="*/ 0 w 67"/>
                        <a:gd name="T1" fmla="*/ 23 h 67"/>
                        <a:gd name="T2" fmla="*/ 24 w 67"/>
                        <a:gd name="T3" fmla="*/ 23 h 67"/>
                        <a:gd name="T4" fmla="*/ 33 w 67"/>
                        <a:gd name="T5" fmla="*/ 0 h 67"/>
                        <a:gd name="T6" fmla="*/ 45 w 67"/>
                        <a:gd name="T7" fmla="*/ 23 h 67"/>
                        <a:gd name="T8" fmla="*/ 67 w 67"/>
                        <a:gd name="T9" fmla="*/ 23 h 67"/>
                        <a:gd name="T10" fmla="*/ 48 w 67"/>
                        <a:gd name="T11" fmla="*/ 39 h 67"/>
                        <a:gd name="T12" fmla="*/ 57 w 67"/>
                        <a:gd name="T13" fmla="*/ 67 h 67"/>
                        <a:gd name="T14" fmla="*/ 33 w 67"/>
                        <a:gd name="T15" fmla="*/ 49 h 67"/>
                        <a:gd name="T16" fmla="*/ 11 w 67"/>
                        <a:gd name="T17" fmla="*/ 67 h 67"/>
                        <a:gd name="T18" fmla="*/ 19 w 67"/>
                        <a:gd name="T19" fmla="*/ 39 h 67"/>
                        <a:gd name="T20" fmla="*/ 0 w 67"/>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3"/>
                          </a:moveTo>
                          <a:lnTo>
                            <a:pt x="24" y="23"/>
                          </a:lnTo>
                          <a:lnTo>
                            <a:pt x="33" y="0"/>
                          </a:lnTo>
                          <a:lnTo>
                            <a:pt x="45" y="23"/>
                          </a:lnTo>
                          <a:lnTo>
                            <a:pt x="67" y="23"/>
                          </a:lnTo>
                          <a:lnTo>
                            <a:pt x="48" y="39"/>
                          </a:lnTo>
                          <a:lnTo>
                            <a:pt x="57" y="67"/>
                          </a:lnTo>
                          <a:lnTo>
                            <a:pt x="33" y="49"/>
                          </a:lnTo>
                          <a:lnTo>
                            <a:pt x="11" y="67"/>
                          </a:lnTo>
                          <a:lnTo>
                            <a:pt x="19"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31" name="Freeform 207"/>
                    <p:cNvSpPr>
                      <a:spLocks/>
                    </p:cNvSpPr>
                    <p:nvPr/>
                  </p:nvSpPr>
                  <p:spPr bwMode="auto">
                    <a:xfrm>
                      <a:off x="586" y="1041"/>
                      <a:ext cx="14" cy="13"/>
                    </a:xfrm>
                    <a:custGeom>
                      <a:avLst/>
                      <a:gdLst>
                        <a:gd name="T0" fmla="*/ 0 w 67"/>
                        <a:gd name="T1" fmla="*/ 23 h 67"/>
                        <a:gd name="T2" fmla="*/ 24 w 67"/>
                        <a:gd name="T3" fmla="*/ 23 h 67"/>
                        <a:gd name="T4" fmla="*/ 35 w 67"/>
                        <a:gd name="T5" fmla="*/ 0 h 67"/>
                        <a:gd name="T6" fmla="*/ 45 w 67"/>
                        <a:gd name="T7" fmla="*/ 23 h 67"/>
                        <a:gd name="T8" fmla="*/ 67 w 67"/>
                        <a:gd name="T9" fmla="*/ 23 h 67"/>
                        <a:gd name="T10" fmla="*/ 50 w 67"/>
                        <a:gd name="T11" fmla="*/ 39 h 67"/>
                        <a:gd name="T12" fmla="*/ 57 w 67"/>
                        <a:gd name="T13" fmla="*/ 67 h 67"/>
                        <a:gd name="T14" fmla="*/ 35 w 67"/>
                        <a:gd name="T15" fmla="*/ 49 h 67"/>
                        <a:gd name="T16" fmla="*/ 11 w 67"/>
                        <a:gd name="T17" fmla="*/ 67 h 67"/>
                        <a:gd name="T18" fmla="*/ 20 w 67"/>
                        <a:gd name="T19" fmla="*/ 39 h 67"/>
                        <a:gd name="T20" fmla="*/ 0 w 67"/>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3"/>
                          </a:moveTo>
                          <a:lnTo>
                            <a:pt x="24" y="23"/>
                          </a:lnTo>
                          <a:lnTo>
                            <a:pt x="35" y="0"/>
                          </a:lnTo>
                          <a:lnTo>
                            <a:pt x="45" y="23"/>
                          </a:lnTo>
                          <a:lnTo>
                            <a:pt x="67" y="23"/>
                          </a:lnTo>
                          <a:lnTo>
                            <a:pt x="50" y="39"/>
                          </a:lnTo>
                          <a:lnTo>
                            <a:pt x="57" y="67"/>
                          </a:lnTo>
                          <a:lnTo>
                            <a:pt x="35" y="49"/>
                          </a:lnTo>
                          <a:lnTo>
                            <a:pt x="11" y="67"/>
                          </a:lnTo>
                          <a:lnTo>
                            <a:pt x="20"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32" name="Freeform 208"/>
                    <p:cNvSpPr>
                      <a:spLocks/>
                    </p:cNvSpPr>
                    <p:nvPr/>
                  </p:nvSpPr>
                  <p:spPr bwMode="auto">
                    <a:xfrm>
                      <a:off x="612" y="1041"/>
                      <a:ext cx="13" cy="13"/>
                    </a:xfrm>
                    <a:custGeom>
                      <a:avLst/>
                      <a:gdLst>
                        <a:gd name="T0" fmla="*/ 0 w 65"/>
                        <a:gd name="T1" fmla="*/ 23 h 67"/>
                        <a:gd name="T2" fmla="*/ 23 w 65"/>
                        <a:gd name="T3" fmla="*/ 23 h 67"/>
                        <a:gd name="T4" fmla="*/ 32 w 65"/>
                        <a:gd name="T5" fmla="*/ 0 h 67"/>
                        <a:gd name="T6" fmla="*/ 43 w 65"/>
                        <a:gd name="T7" fmla="*/ 23 h 67"/>
                        <a:gd name="T8" fmla="*/ 65 w 65"/>
                        <a:gd name="T9" fmla="*/ 23 h 67"/>
                        <a:gd name="T10" fmla="*/ 47 w 65"/>
                        <a:gd name="T11" fmla="*/ 39 h 67"/>
                        <a:gd name="T12" fmla="*/ 57 w 65"/>
                        <a:gd name="T13" fmla="*/ 67 h 67"/>
                        <a:gd name="T14" fmla="*/ 32 w 65"/>
                        <a:gd name="T15" fmla="*/ 49 h 67"/>
                        <a:gd name="T16" fmla="*/ 10 w 65"/>
                        <a:gd name="T17" fmla="*/ 67 h 67"/>
                        <a:gd name="T18" fmla="*/ 18 w 65"/>
                        <a:gd name="T19" fmla="*/ 39 h 67"/>
                        <a:gd name="T20" fmla="*/ 0 w 65"/>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7">
                          <a:moveTo>
                            <a:pt x="0" y="23"/>
                          </a:moveTo>
                          <a:lnTo>
                            <a:pt x="23" y="23"/>
                          </a:lnTo>
                          <a:lnTo>
                            <a:pt x="32" y="0"/>
                          </a:lnTo>
                          <a:lnTo>
                            <a:pt x="43" y="23"/>
                          </a:lnTo>
                          <a:lnTo>
                            <a:pt x="65" y="23"/>
                          </a:lnTo>
                          <a:lnTo>
                            <a:pt x="47" y="39"/>
                          </a:lnTo>
                          <a:lnTo>
                            <a:pt x="57" y="67"/>
                          </a:lnTo>
                          <a:lnTo>
                            <a:pt x="32" y="49"/>
                          </a:lnTo>
                          <a:lnTo>
                            <a:pt x="10" y="67"/>
                          </a:lnTo>
                          <a:lnTo>
                            <a:pt x="18"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33" name="Freeform 209"/>
                    <p:cNvSpPr>
                      <a:spLocks/>
                    </p:cNvSpPr>
                    <p:nvPr/>
                  </p:nvSpPr>
                  <p:spPr bwMode="auto">
                    <a:xfrm>
                      <a:off x="637" y="1041"/>
                      <a:ext cx="14" cy="13"/>
                    </a:xfrm>
                    <a:custGeom>
                      <a:avLst/>
                      <a:gdLst>
                        <a:gd name="T0" fmla="*/ 0 w 69"/>
                        <a:gd name="T1" fmla="*/ 23 h 67"/>
                        <a:gd name="T2" fmla="*/ 25 w 69"/>
                        <a:gd name="T3" fmla="*/ 23 h 67"/>
                        <a:gd name="T4" fmla="*/ 36 w 69"/>
                        <a:gd name="T5" fmla="*/ 0 h 67"/>
                        <a:gd name="T6" fmla="*/ 45 w 69"/>
                        <a:gd name="T7" fmla="*/ 23 h 67"/>
                        <a:gd name="T8" fmla="*/ 69 w 69"/>
                        <a:gd name="T9" fmla="*/ 23 h 67"/>
                        <a:gd name="T10" fmla="*/ 50 w 69"/>
                        <a:gd name="T11" fmla="*/ 39 h 67"/>
                        <a:gd name="T12" fmla="*/ 58 w 69"/>
                        <a:gd name="T13" fmla="*/ 67 h 67"/>
                        <a:gd name="T14" fmla="*/ 36 w 69"/>
                        <a:gd name="T15" fmla="*/ 49 h 67"/>
                        <a:gd name="T16" fmla="*/ 12 w 69"/>
                        <a:gd name="T17" fmla="*/ 67 h 67"/>
                        <a:gd name="T18" fmla="*/ 21 w 69"/>
                        <a:gd name="T19" fmla="*/ 39 h 67"/>
                        <a:gd name="T20" fmla="*/ 0 w 69"/>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3"/>
                          </a:moveTo>
                          <a:lnTo>
                            <a:pt x="25" y="23"/>
                          </a:lnTo>
                          <a:lnTo>
                            <a:pt x="36" y="0"/>
                          </a:lnTo>
                          <a:lnTo>
                            <a:pt x="45" y="23"/>
                          </a:lnTo>
                          <a:lnTo>
                            <a:pt x="69" y="23"/>
                          </a:lnTo>
                          <a:lnTo>
                            <a:pt x="50" y="39"/>
                          </a:lnTo>
                          <a:lnTo>
                            <a:pt x="58" y="67"/>
                          </a:lnTo>
                          <a:lnTo>
                            <a:pt x="36" y="49"/>
                          </a:lnTo>
                          <a:lnTo>
                            <a:pt x="12" y="67"/>
                          </a:lnTo>
                          <a:lnTo>
                            <a:pt x="21"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34" name="Freeform 210"/>
                    <p:cNvSpPr>
                      <a:spLocks/>
                    </p:cNvSpPr>
                    <p:nvPr/>
                  </p:nvSpPr>
                  <p:spPr bwMode="auto">
                    <a:xfrm>
                      <a:off x="662" y="1041"/>
                      <a:ext cx="14" cy="13"/>
                    </a:xfrm>
                    <a:custGeom>
                      <a:avLst/>
                      <a:gdLst>
                        <a:gd name="T0" fmla="*/ 0 w 68"/>
                        <a:gd name="T1" fmla="*/ 23 h 67"/>
                        <a:gd name="T2" fmla="*/ 24 w 68"/>
                        <a:gd name="T3" fmla="*/ 23 h 67"/>
                        <a:gd name="T4" fmla="*/ 33 w 68"/>
                        <a:gd name="T5" fmla="*/ 0 h 67"/>
                        <a:gd name="T6" fmla="*/ 44 w 68"/>
                        <a:gd name="T7" fmla="*/ 23 h 67"/>
                        <a:gd name="T8" fmla="*/ 68 w 68"/>
                        <a:gd name="T9" fmla="*/ 23 h 67"/>
                        <a:gd name="T10" fmla="*/ 48 w 68"/>
                        <a:gd name="T11" fmla="*/ 39 h 67"/>
                        <a:gd name="T12" fmla="*/ 57 w 68"/>
                        <a:gd name="T13" fmla="*/ 67 h 67"/>
                        <a:gd name="T14" fmla="*/ 33 w 68"/>
                        <a:gd name="T15" fmla="*/ 49 h 67"/>
                        <a:gd name="T16" fmla="*/ 10 w 68"/>
                        <a:gd name="T17" fmla="*/ 67 h 67"/>
                        <a:gd name="T18" fmla="*/ 19 w 68"/>
                        <a:gd name="T19" fmla="*/ 39 h 67"/>
                        <a:gd name="T20" fmla="*/ 0 w 68"/>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3"/>
                          </a:moveTo>
                          <a:lnTo>
                            <a:pt x="24" y="23"/>
                          </a:lnTo>
                          <a:lnTo>
                            <a:pt x="33" y="0"/>
                          </a:lnTo>
                          <a:lnTo>
                            <a:pt x="44" y="23"/>
                          </a:lnTo>
                          <a:lnTo>
                            <a:pt x="68" y="23"/>
                          </a:lnTo>
                          <a:lnTo>
                            <a:pt x="48" y="39"/>
                          </a:lnTo>
                          <a:lnTo>
                            <a:pt x="57" y="67"/>
                          </a:lnTo>
                          <a:lnTo>
                            <a:pt x="33" y="49"/>
                          </a:lnTo>
                          <a:lnTo>
                            <a:pt x="10" y="67"/>
                          </a:lnTo>
                          <a:lnTo>
                            <a:pt x="19"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35" name="Freeform 211"/>
                    <p:cNvSpPr>
                      <a:spLocks/>
                    </p:cNvSpPr>
                    <p:nvPr/>
                  </p:nvSpPr>
                  <p:spPr bwMode="auto">
                    <a:xfrm>
                      <a:off x="688" y="1041"/>
                      <a:ext cx="13" cy="13"/>
                    </a:xfrm>
                    <a:custGeom>
                      <a:avLst/>
                      <a:gdLst>
                        <a:gd name="T0" fmla="*/ 0 w 68"/>
                        <a:gd name="T1" fmla="*/ 23 h 67"/>
                        <a:gd name="T2" fmla="*/ 25 w 68"/>
                        <a:gd name="T3" fmla="*/ 23 h 67"/>
                        <a:gd name="T4" fmla="*/ 34 w 68"/>
                        <a:gd name="T5" fmla="*/ 0 h 67"/>
                        <a:gd name="T6" fmla="*/ 45 w 68"/>
                        <a:gd name="T7" fmla="*/ 23 h 67"/>
                        <a:gd name="T8" fmla="*/ 68 w 68"/>
                        <a:gd name="T9" fmla="*/ 23 h 67"/>
                        <a:gd name="T10" fmla="*/ 50 w 68"/>
                        <a:gd name="T11" fmla="*/ 39 h 67"/>
                        <a:gd name="T12" fmla="*/ 57 w 68"/>
                        <a:gd name="T13" fmla="*/ 67 h 67"/>
                        <a:gd name="T14" fmla="*/ 34 w 68"/>
                        <a:gd name="T15" fmla="*/ 49 h 67"/>
                        <a:gd name="T16" fmla="*/ 11 w 68"/>
                        <a:gd name="T17" fmla="*/ 67 h 67"/>
                        <a:gd name="T18" fmla="*/ 19 w 68"/>
                        <a:gd name="T19" fmla="*/ 39 h 67"/>
                        <a:gd name="T20" fmla="*/ 0 w 68"/>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3"/>
                          </a:moveTo>
                          <a:lnTo>
                            <a:pt x="25" y="23"/>
                          </a:lnTo>
                          <a:lnTo>
                            <a:pt x="34" y="0"/>
                          </a:lnTo>
                          <a:lnTo>
                            <a:pt x="45" y="23"/>
                          </a:lnTo>
                          <a:lnTo>
                            <a:pt x="68" y="23"/>
                          </a:lnTo>
                          <a:lnTo>
                            <a:pt x="50" y="39"/>
                          </a:lnTo>
                          <a:lnTo>
                            <a:pt x="57" y="67"/>
                          </a:lnTo>
                          <a:lnTo>
                            <a:pt x="34" y="49"/>
                          </a:lnTo>
                          <a:lnTo>
                            <a:pt x="11" y="67"/>
                          </a:lnTo>
                          <a:lnTo>
                            <a:pt x="19"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436" name="Group 212"/>
                  <p:cNvGrpSpPr>
                    <a:grpSpLocks/>
                  </p:cNvGrpSpPr>
                  <p:nvPr/>
                </p:nvGrpSpPr>
                <p:grpSpPr bwMode="auto">
                  <a:xfrm>
                    <a:off x="574" y="1054"/>
                    <a:ext cx="115" cy="13"/>
                    <a:chOff x="574" y="1054"/>
                    <a:chExt cx="115" cy="13"/>
                  </a:xfrm>
                </p:grpSpPr>
                <p:sp>
                  <p:nvSpPr>
                    <p:cNvPr id="52437" name="Freeform 213"/>
                    <p:cNvSpPr>
                      <a:spLocks/>
                    </p:cNvSpPr>
                    <p:nvPr/>
                  </p:nvSpPr>
                  <p:spPr bwMode="auto">
                    <a:xfrm>
                      <a:off x="574" y="1054"/>
                      <a:ext cx="13" cy="13"/>
                    </a:xfrm>
                    <a:custGeom>
                      <a:avLst/>
                      <a:gdLst>
                        <a:gd name="T0" fmla="*/ 0 w 66"/>
                        <a:gd name="T1" fmla="*/ 25 h 67"/>
                        <a:gd name="T2" fmla="*/ 23 w 66"/>
                        <a:gd name="T3" fmla="*/ 25 h 67"/>
                        <a:gd name="T4" fmla="*/ 33 w 66"/>
                        <a:gd name="T5" fmla="*/ 0 h 67"/>
                        <a:gd name="T6" fmla="*/ 43 w 66"/>
                        <a:gd name="T7" fmla="*/ 25 h 67"/>
                        <a:gd name="T8" fmla="*/ 66 w 66"/>
                        <a:gd name="T9" fmla="*/ 25 h 67"/>
                        <a:gd name="T10" fmla="*/ 47 w 66"/>
                        <a:gd name="T11" fmla="*/ 41 h 67"/>
                        <a:gd name="T12" fmla="*/ 57 w 66"/>
                        <a:gd name="T13" fmla="*/ 67 h 67"/>
                        <a:gd name="T14" fmla="*/ 33 w 66"/>
                        <a:gd name="T15" fmla="*/ 49 h 67"/>
                        <a:gd name="T16" fmla="*/ 10 w 66"/>
                        <a:gd name="T17" fmla="*/ 67 h 67"/>
                        <a:gd name="T18" fmla="*/ 19 w 66"/>
                        <a:gd name="T19" fmla="*/ 41 h 67"/>
                        <a:gd name="T20" fmla="*/ 0 w 66"/>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7">
                          <a:moveTo>
                            <a:pt x="0" y="25"/>
                          </a:moveTo>
                          <a:lnTo>
                            <a:pt x="23" y="25"/>
                          </a:lnTo>
                          <a:lnTo>
                            <a:pt x="33" y="0"/>
                          </a:lnTo>
                          <a:lnTo>
                            <a:pt x="43" y="25"/>
                          </a:lnTo>
                          <a:lnTo>
                            <a:pt x="66" y="25"/>
                          </a:lnTo>
                          <a:lnTo>
                            <a:pt x="47" y="41"/>
                          </a:lnTo>
                          <a:lnTo>
                            <a:pt x="57" y="67"/>
                          </a:lnTo>
                          <a:lnTo>
                            <a:pt x="33" y="49"/>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38" name="Freeform 214"/>
                    <p:cNvSpPr>
                      <a:spLocks/>
                    </p:cNvSpPr>
                    <p:nvPr/>
                  </p:nvSpPr>
                  <p:spPr bwMode="auto">
                    <a:xfrm>
                      <a:off x="624" y="1054"/>
                      <a:ext cx="14" cy="13"/>
                    </a:xfrm>
                    <a:custGeom>
                      <a:avLst/>
                      <a:gdLst>
                        <a:gd name="T0" fmla="*/ 0 w 67"/>
                        <a:gd name="T1" fmla="*/ 25 h 67"/>
                        <a:gd name="T2" fmla="*/ 24 w 67"/>
                        <a:gd name="T3" fmla="*/ 25 h 67"/>
                        <a:gd name="T4" fmla="*/ 33 w 67"/>
                        <a:gd name="T5" fmla="*/ 0 h 67"/>
                        <a:gd name="T6" fmla="*/ 44 w 67"/>
                        <a:gd name="T7" fmla="*/ 25 h 67"/>
                        <a:gd name="T8" fmla="*/ 67 w 67"/>
                        <a:gd name="T9" fmla="*/ 25 h 67"/>
                        <a:gd name="T10" fmla="*/ 50 w 67"/>
                        <a:gd name="T11" fmla="*/ 41 h 67"/>
                        <a:gd name="T12" fmla="*/ 57 w 67"/>
                        <a:gd name="T13" fmla="*/ 67 h 67"/>
                        <a:gd name="T14" fmla="*/ 33 w 67"/>
                        <a:gd name="T15" fmla="*/ 49 h 67"/>
                        <a:gd name="T16" fmla="*/ 10 w 67"/>
                        <a:gd name="T17" fmla="*/ 67 h 67"/>
                        <a:gd name="T18" fmla="*/ 19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4" y="25"/>
                          </a:lnTo>
                          <a:lnTo>
                            <a:pt x="33" y="0"/>
                          </a:lnTo>
                          <a:lnTo>
                            <a:pt x="44" y="25"/>
                          </a:lnTo>
                          <a:lnTo>
                            <a:pt x="67" y="25"/>
                          </a:lnTo>
                          <a:lnTo>
                            <a:pt x="50" y="41"/>
                          </a:lnTo>
                          <a:lnTo>
                            <a:pt x="57" y="67"/>
                          </a:lnTo>
                          <a:lnTo>
                            <a:pt x="33" y="49"/>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39" name="Freeform 215"/>
                    <p:cNvSpPr>
                      <a:spLocks/>
                    </p:cNvSpPr>
                    <p:nvPr/>
                  </p:nvSpPr>
                  <p:spPr bwMode="auto">
                    <a:xfrm>
                      <a:off x="599" y="1054"/>
                      <a:ext cx="14" cy="13"/>
                    </a:xfrm>
                    <a:custGeom>
                      <a:avLst/>
                      <a:gdLst>
                        <a:gd name="T0" fmla="*/ 0 w 67"/>
                        <a:gd name="T1" fmla="*/ 25 h 67"/>
                        <a:gd name="T2" fmla="*/ 23 w 67"/>
                        <a:gd name="T3" fmla="*/ 25 h 67"/>
                        <a:gd name="T4" fmla="*/ 34 w 67"/>
                        <a:gd name="T5" fmla="*/ 0 h 67"/>
                        <a:gd name="T6" fmla="*/ 44 w 67"/>
                        <a:gd name="T7" fmla="*/ 25 h 67"/>
                        <a:gd name="T8" fmla="*/ 67 w 67"/>
                        <a:gd name="T9" fmla="*/ 25 h 67"/>
                        <a:gd name="T10" fmla="*/ 48 w 67"/>
                        <a:gd name="T11" fmla="*/ 41 h 67"/>
                        <a:gd name="T12" fmla="*/ 57 w 67"/>
                        <a:gd name="T13" fmla="*/ 67 h 67"/>
                        <a:gd name="T14" fmla="*/ 34 w 67"/>
                        <a:gd name="T15" fmla="*/ 49 h 67"/>
                        <a:gd name="T16" fmla="*/ 10 w 67"/>
                        <a:gd name="T17" fmla="*/ 67 h 67"/>
                        <a:gd name="T18" fmla="*/ 19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3" y="25"/>
                          </a:lnTo>
                          <a:lnTo>
                            <a:pt x="34" y="0"/>
                          </a:lnTo>
                          <a:lnTo>
                            <a:pt x="44" y="25"/>
                          </a:lnTo>
                          <a:lnTo>
                            <a:pt x="67" y="25"/>
                          </a:lnTo>
                          <a:lnTo>
                            <a:pt x="48" y="41"/>
                          </a:lnTo>
                          <a:lnTo>
                            <a:pt x="57" y="67"/>
                          </a:lnTo>
                          <a:lnTo>
                            <a:pt x="34" y="49"/>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40" name="Freeform 216"/>
                    <p:cNvSpPr>
                      <a:spLocks/>
                    </p:cNvSpPr>
                    <p:nvPr/>
                  </p:nvSpPr>
                  <p:spPr bwMode="auto">
                    <a:xfrm>
                      <a:off x="650" y="1054"/>
                      <a:ext cx="13" cy="13"/>
                    </a:xfrm>
                    <a:custGeom>
                      <a:avLst/>
                      <a:gdLst>
                        <a:gd name="T0" fmla="*/ 0 w 67"/>
                        <a:gd name="T1" fmla="*/ 25 h 67"/>
                        <a:gd name="T2" fmla="*/ 23 w 67"/>
                        <a:gd name="T3" fmla="*/ 25 h 67"/>
                        <a:gd name="T4" fmla="*/ 33 w 67"/>
                        <a:gd name="T5" fmla="*/ 0 h 67"/>
                        <a:gd name="T6" fmla="*/ 44 w 67"/>
                        <a:gd name="T7" fmla="*/ 25 h 67"/>
                        <a:gd name="T8" fmla="*/ 67 w 67"/>
                        <a:gd name="T9" fmla="*/ 25 h 67"/>
                        <a:gd name="T10" fmla="*/ 48 w 67"/>
                        <a:gd name="T11" fmla="*/ 41 h 67"/>
                        <a:gd name="T12" fmla="*/ 58 w 67"/>
                        <a:gd name="T13" fmla="*/ 67 h 67"/>
                        <a:gd name="T14" fmla="*/ 33 w 67"/>
                        <a:gd name="T15" fmla="*/ 49 h 67"/>
                        <a:gd name="T16" fmla="*/ 10 w 67"/>
                        <a:gd name="T17" fmla="*/ 67 h 67"/>
                        <a:gd name="T18" fmla="*/ 18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3" y="25"/>
                          </a:lnTo>
                          <a:lnTo>
                            <a:pt x="33" y="0"/>
                          </a:lnTo>
                          <a:lnTo>
                            <a:pt x="44" y="25"/>
                          </a:lnTo>
                          <a:lnTo>
                            <a:pt x="67" y="25"/>
                          </a:lnTo>
                          <a:lnTo>
                            <a:pt x="48" y="41"/>
                          </a:lnTo>
                          <a:lnTo>
                            <a:pt x="58" y="67"/>
                          </a:lnTo>
                          <a:lnTo>
                            <a:pt x="33" y="49"/>
                          </a:lnTo>
                          <a:lnTo>
                            <a:pt x="10" y="67"/>
                          </a:lnTo>
                          <a:lnTo>
                            <a:pt x="18"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41" name="Freeform 217"/>
                    <p:cNvSpPr>
                      <a:spLocks/>
                    </p:cNvSpPr>
                    <p:nvPr/>
                  </p:nvSpPr>
                  <p:spPr bwMode="auto">
                    <a:xfrm>
                      <a:off x="675" y="1054"/>
                      <a:ext cx="14" cy="13"/>
                    </a:xfrm>
                    <a:custGeom>
                      <a:avLst/>
                      <a:gdLst>
                        <a:gd name="T0" fmla="*/ 0 w 69"/>
                        <a:gd name="T1" fmla="*/ 25 h 67"/>
                        <a:gd name="T2" fmla="*/ 25 w 69"/>
                        <a:gd name="T3" fmla="*/ 25 h 67"/>
                        <a:gd name="T4" fmla="*/ 36 w 69"/>
                        <a:gd name="T5" fmla="*/ 0 h 67"/>
                        <a:gd name="T6" fmla="*/ 45 w 69"/>
                        <a:gd name="T7" fmla="*/ 25 h 67"/>
                        <a:gd name="T8" fmla="*/ 69 w 69"/>
                        <a:gd name="T9" fmla="*/ 25 h 67"/>
                        <a:gd name="T10" fmla="*/ 50 w 69"/>
                        <a:gd name="T11" fmla="*/ 41 h 67"/>
                        <a:gd name="T12" fmla="*/ 59 w 69"/>
                        <a:gd name="T13" fmla="*/ 67 h 67"/>
                        <a:gd name="T14" fmla="*/ 36 w 69"/>
                        <a:gd name="T15" fmla="*/ 49 h 67"/>
                        <a:gd name="T16" fmla="*/ 12 w 69"/>
                        <a:gd name="T17" fmla="*/ 67 h 67"/>
                        <a:gd name="T18" fmla="*/ 19 w 69"/>
                        <a:gd name="T19" fmla="*/ 41 h 67"/>
                        <a:gd name="T20" fmla="*/ 0 w 69"/>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5"/>
                          </a:moveTo>
                          <a:lnTo>
                            <a:pt x="25" y="25"/>
                          </a:lnTo>
                          <a:lnTo>
                            <a:pt x="36" y="0"/>
                          </a:lnTo>
                          <a:lnTo>
                            <a:pt x="45" y="25"/>
                          </a:lnTo>
                          <a:lnTo>
                            <a:pt x="69" y="25"/>
                          </a:lnTo>
                          <a:lnTo>
                            <a:pt x="50" y="41"/>
                          </a:lnTo>
                          <a:lnTo>
                            <a:pt x="59" y="67"/>
                          </a:lnTo>
                          <a:lnTo>
                            <a:pt x="36" y="49"/>
                          </a:lnTo>
                          <a:lnTo>
                            <a:pt x="12"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442" name="Group 218"/>
                  <p:cNvGrpSpPr>
                    <a:grpSpLocks/>
                  </p:cNvGrpSpPr>
                  <p:nvPr/>
                </p:nvGrpSpPr>
                <p:grpSpPr bwMode="auto">
                  <a:xfrm>
                    <a:off x="561" y="1067"/>
                    <a:ext cx="140" cy="14"/>
                    <a:chOff x="561" y="1067"/>
                    <a:chExt cx="140" cy="14"/>
                  </a:xfrm>
                </p:grpSpPr>
                <p:sp>
                  <p:nvSpPr>
                    <p:cNvPr id="52443" name="Freeform 219"/>
                    <p:cNvSpPr>
                      <a:spLocks/>
                    </p:cNvSpPr>
                    <p:nvPr/>
                  </p:nvSpPr>
                  <p:spPr bwMode="auto">
                    <a:xfrm>
                      <a:off x="561" y="1067"/>
                      <a:ext cx="14" cy="14"/>
                    </a:xfrm>
                    <a:custGeom>
                      <a:avLst/>
                      <a:gdLst>
                        <a:gd name="T0" fmla="*/ 0 w 67"/>
                        <a:gd name="T1" fmla="*/ 26 h 69"/>
                        <a:gd name="T2" fmla="*/ 24 w 67"/>
                        <a:gd name="T3" fmla="*/ 26 h 69"/>
                        <a:gd name="T4" fmla="*/ 33 w 67"/>
                        <a:gd name="T5" fmla="*/ 0 h 69"/>
                        <a:gd name="T6" fmla="*/ 45 w 67"/>
                        <a:gd name="T7" fmla="*/ 26 h 69"/>
                        <a:gd name="T8" fmla="*/ 67 w 67"/>
                        <a:gd name="T9" fmla="*/ 26 h 69"/>
                        <a:gd name="T10" fmla="*/ 48 w 67"/>
                        <a:gd name="T11" fmla="*/ 42 h 69"/>
                        <a:gd name="T12" fmla="*/ 57 w 67"/>
                        <a:gd name="T13" fmla="*/ 69 h 69"/>
                        <a:gd name="T14" fmla="*/ 33 w 67"/>
                        <a:gd name="T15" fmla="*/ 50 h 69"/>
                        <a:gd name="T16" fmla="*/ 11 w 67"/>
                        <a:gd name="T17" fmla="*/ 69 h 69"/>
                        <a:gd name="T18" fmla="*/ 19 w 67"/>
                        <a:gd name="T19" fmla="*/ 42 h 69"/>
                        <a:gd name="T20" fmla="*/ 0 w 67"/>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9">
                          <a:moveTo>
                            <a:pt x="0" y="26"/>
                          </a:moveTo>
                          <a:lnTo>
                            <a:pt x="24" y="26"/>
                          </a:lnTo>
                          <a:lnTo>
                            <a:pt x="33" y="0"/>
                          </a:lnTo>
                          <a:lnTo>
                            <a:pt x="45" y="26"/>
                          </a:lnTo>
                          <a:lnTo>
                            <a:pt x="67" y="26"/>
                          </a:lnTo>
                          <a:lnTo>
                            <a:pt x="48" y="42"/>
                          </a:lnTo>
                          <a:lnTo>
                            <a:pt x="57" y="69"/>
                          </a:lnTo>
                          <a:lnTo>
                            <a:pt x="33" y="50"/>
                          </a:lnTo>
                          <a:lnTo>
                            <a:pt x="11" y="69"/>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44" name="Freeform 220"/>
                    <p:cNvSpPr>
                      <a:spLocks/>
                    </p:cNvSpPr>
                    <p:nvPr/>
                  </p:nvSpPr>
                  <p:spPr bwMode="auto">
                    <a:xfrm>
                      <a:off x="586" y="1067"/>
                      <a:ext cx="14" cy="14"/>
                    </a:xfrm>
                    <a:custGeom>
                      <a:avLst/>
                      <a:gdLst>
                        <a:gd name="T0" fmla="*/ 0 w 67"/>
                        <a:gd name="T1" fmla="*/ 26 h 69"/>
                        <a:gd name="T2" fmla="*/ 24 w 67"/>
                        <a:gd name="T3" fmla="*/ 26 h 69"/>
                        <a:gd name="T4" fmla="*/ 35 w 67"/>
                        <a:gd name="T5" fmla="*/ 0 h 69"/>
                        <a:gd name="T6" fmla="*/ 45 w 67"/>
                        <a:gd name="T7" fmla="*/ 26 h 69"/>
                        <a:gd name="T8" fmla="*/ 67 w 67"/>
                        <a:gd name="T9" fmla="*/ 26 h 69"/>
                        <a:gd name="T10" fmla="*/ 50 w 67"/>
                        <a:gd name="T11" fmla="*/ 42 h 69"/>
                        <a:gd name="T12" fmla="*/ 57 w 67"/>
                        <a:gd name="T13" fmla="*/ 69 h 69"/>
                        <a:gd name="T14" fmla="*/ 35 w 67"/>
                        <a:gd name="T15" fmla="*/ 50 h 69"/>
                        <a:gd name="T16" fmla="*/ 11 w 67"/>
                        <a:gd name="T17" fmla="*/ 69 h 69"/>
                        <a:gd name="T18" fmla="*/ 20 w 67"/>
                        <a:gd name="T19" fmla="*/ 42 h 69"/>
                        <a:gd name="T20" fmla="*/ 0 w 67"/>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9">
                          <a:moveTo>
                            <a:pt x="0" y="26"/>
                          </a:moveTo>
                          <a:lnTo>
                            <a:pt x="24" y="26"/>
                          </a:lnTo>
                          <a:lnTo>
                            <a:pt x="35" y="0"/>
                          </a:lnTo>
                          <a:lnTo>
                            <a:pt x="45" y="26"/>
                          </a:lnTo>
                          <a:lnTo>
                            <a:pt x="67" y="26"/>
                          </a:lnTo>
                          <a:lnTo>
                            <a:pt x="50" y="42"/>
                          </a:lnTo>
                          <a:lnTo>
                            <a:pt x="57" y="69"/>
                          </a:lnTo>
                          <a:lnTo>
                            <a:pt x="35" y="50"/>
                          </a:lnTo>
                          <a:lnTo>
                            <a:pt x="11" y="69"/>
                          </a:lnTo>
                          <a:lnTo>
                            <a:pt x="20"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45" name="Freeform 221"/>
                    <p:cNvSpPr>
                      <a:spLocks/>
                    </p:cNvSpPr>
                    <p:nvPr/>
                  </p:nvSpPr>
                  <p:spPr bwMode="auto">
                    <a:xfrm>
                      <a:off x="612" y="1067"/>
                      <a:ext cx="13" cy="14"/>
                    </a:xfrm>
                    <a:custGeom>
                      <a:avLst/>
                      <a:gdLst>
                        <a:gd name="T0" fmla="*/ 0 w 65"/>
                        <a:gd name="T1" fmla="*/ 26 h 69"/>
                        <a:gd name="T2" fmla="*/ 23 w 65"/>
                        <a:gd name="T3" fmla="*/ 26 h 69"/>
                        <a:gd name="T4" fmla="*/ 32 w 65"/>
                        <a:gd name="T5" fmla="*/ 0 h 69"/>
                        <a:gd name="T6" fmla="*/ 43 w 65"/>
                        <a:gd name="T7" fmla="*/ 26 h 69"/>
                        <a:gd name="T8" fmla="*/ 65 w 65"/>
                        <a:gd name="T9" fmla="*/ 26 h 69"/>
                        <a:gd name="T10" fmla="*/ 47 w 65"/>
                        <a:gd name="T11" fmla="*/ 42 h 69"/>
                        <a:gd name="T12" fmla="*/ 57 w 65"/>
                        <a:gd name="T13" fmla="*/ 69 h 69"/>
                        <a:gd name="T14" fmla="*/ 32 w 65"/>
                        <a:gd name="T15" fmla="*/ 50 h 69"/>
                        <a:gd name="T16" fmla="*/ 10 w 65"/>
                        <a:gd name="T17" fmla="*/ 69 h 69"/>
                        <a:gd name="T18" fmla="*/ 18 w 65"/>
                        <a:gd name="T19" fmla="*/ 42 h 69"/>
                        <a:gd name="T20" fmla="*/ 0 w 65"/>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9">
                          <a:moveTo>
                            <a:pt x="0" y="26"/>
                          </a:moveTo>
                          <a:lnTo>
                            <a:pt x="23" y="26"/>
                          </a:lnTo>
                          <a:lnTo>
                            <a:pt x="32" y="0"/>
                          </a:lnTo>
                          <a:lnTo>
                            <a:pt x="43" y="26"/>
                          </a:lnTo>
                          <a:lnTo>
                            <a:pt x="65" y="26"/>
                          </a:lnTo>
                          <a:lnTo>
                            <a:pt x="47" y="42"/>
                          </a:lnTo>
                          <a:lnTo>
                            <a:pt x="57" y="69"/>
                          </a:lnTo>
                          <a:lnTo>
                            <a:pt x="32" y="50"/>
                          </a:lnTo>
                          <a:lnTo>
                            <a:pt x="10" y="69"/>
                          </a:lnTo>
                          <a:lnTo>
                            <a:pt x="18"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46" name="Freeform 222"/>
                    <p:cNvSpPr>
                      <a:spLocks/>
                    </p:cNvSpPr>
                    <p:nvPr/>
                  </p:nvSpPr>
                  <p:spPr bwMode="auto">
                    <a:xfrm>
                      <a:off x="637" y="1067"/>
                      <a:ext cx="14" cy="14"/>
                    </a:xfrm>
                    <a:custGeom>
                      <a:avLst/>
                      <a:gdLst>
                        <a:gd name="T0" fmla="*/ 0 w 69"/>
                        <a:gd name="T1" fmla="*/ 26 h 69"/>
                        <a:gd name="T2" fmla="*/ 25 w 69"/>
                        <a:gd name="T3" fmla="*/ 26 h 69"/>
                        <a:gd name="T4" fmla="*/ 36 w 69"/>
                        <a:gd name="T5" fmla="*/ 0 h 69"/>
                        <a:gd name="T6" fmla="*/ 45 w 69"/>
                        <a:gd name="T7" fmla="*/ 26 h 69"/>
                        <a:gd name="T8" fmla="*/ 69 w 69"/>
                        <a:gd name="T9" fmla="*/ 26 h 69"/>
                        <a:gd name="T10" fmla="*/ 50 w 69"/>
                        <a:gd name="T11" fmla="*/ 42 h 69"/>
                        <a:gd name="T12" fmla="*/ 58 w 69"/>
                        <a:gd name="T13" fmla="*/ 69 h 69"/>
                        <a:gd name="T14" fmla="*/ 36 w 69"/>
                        <a:gd name="T15" fmla="*/ 50 h 69"/>
                        <a:gd name="T16" fmla="*/ 12 w 69"/>
                        <a:gd name="T17" fmla="*/ 69 h 69"/>
                        <a:gd name="T18" fmla="*/ 21 w 69"/>
                        <a:gd name="T19" fmla="*/ 42 h 69"/>
                        <a:gd name="T20" fmla="*/ 0 w 69"/>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9">
                          <a:moveTo>
                            <a:pt x="0" y="26"/>
                          </a:moveTo>
                          <a:lnTo>
                            <a:pt x="25" y="26"/>
                          </a:lnTo>
                          <a:lnTo>
                            <a:pt x="36" y="0"/>
                          </a:lnTo>
                          <a:lnTo>
                            <a:pt x="45" y="26"/>
                          </a:lnTo>
                          <a:lnTo>
                            <a:pt x="69" y="26"/>
                          </a:lnTo>
                          <a:lnTo>
                            <a:pt x="50" y="42"/>
                          </a:lnTo>
                          <a:lnTo>
                            <a:pt x="58" y="69"/>
                          </a:lnTo>
                          <a:lnTo>
                            <a:pt x="36" y="50"/>
                          </a:lnTo>
                          <a:lnTo>
                            <a:pt x="12" y="69"/>
                          </a:lnTo>
                          <a:lnTo>
                            <a:pt x="21"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47" name="Freeform 223"/>
                    <p:cNvSpPr>
                      <a:spLocks/>
                    </p:cNvSpPr>
                    <p:nvPr/>
                  </p:nvSpPr>
                  <p:spPr bwMode="auto">
                    <a:xfrm>
                      <a:off x="662" y="1067"/>
                      <a:ext cx="14" cy="14"/>
                    </a:xfrm>
                    <a:custGeom>
                      <a:avLst/>
                      <a:gdLst>
                        <a:gd name="T0" fmla="*/ 0 w 68"/>
                        <a:gd name="T1" fmla="*/ 26 h 69"/>
                        <a:gd name="T2" fmla="*/ 24 w 68"/>
                        <a:gd name="T3" fmla="*/ 26 h 69"/>
                        <a:gd name="T4" fmla="*/ 33 w 68"/>
                        <a:gd name="T5" fmla="*/ 0 h 69"/>
                        <a:gd name="T6" fmla="*/ 44 w 68"/>
                        <a:gd name="T7" fmla="*/ 26 h 69"/>
                        <a:gd name="T8" fmla="*/ 68 w 68"/>
                        <a:gd name="T9" fmla="*/ 26 h 69"/>
                        <a:gd name="T10" fmla="*/ 48 w 68"/>
                        <a:gd name="T11" fmla="*/ 42 h 69"/>
                        <a:gd name="T12" fmla="*/ 57 w 68"/>
                        <a:gd name="T13" fmla="*/ 69 h 69"/>
                        <a:gd name="T14" fmla="*/ 33 w 68"/>
                        <a:gd name="T15" fmla="*/ 50 h 69"/>
                        <a:gd name="T16" fmla="*/ 10 w 68"/>
                        <a:gd name="T17" fmla="*/ 69 h 69"/>
                        <a:gd name="T18" fmla="*/ 19 w 68"/>
                        <a:gd name="T19" fmla="*/ 42 h 69"/>
                        <a:gd name="T20" fmla="*/ 0 w 68"/>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9">
                          <a:moveTo>
                            <a:pt x="0" y="26"/>
                          </a:moveTo>
                          <a:lnTo>
                            <a:pt x="24" y="26"/>
                          </a:lnTo>
                          <a:lnTo>
                            <a:pt x="33" y="0"/>
                          </a:lnTo>
                          <a:lnTo>
                            <a:pt x="44" y="26"/>
                          </a:lnTo>
                          <a:lnTo>
                            <a:pt x="68" y="26"/>
                          </a:lnTo>
                          <a:lnTo>
                            <a:pt x="48" y="42"/>
                          </a:lnTo>
                          <a:lnTo>
                            <a:pt x="57" y="69"/>
                          </a:lnTo>
                          <a:lnTo>
                            <a:pt x="33" y="50"/>
                          </a:lnTo>
                          <a:lnTo>
                            <a:pt x="10" y="69"/>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48" name="Freeform 224"/>
                    <p:cNvSpPr>
                      <a:spLocks/>
                    </p:cNvSpPr>
                    <p:nvPr/>
                  </p:nvSpPr>
                  <p:spPr bwMode="auto">
                    <a:xfrm>
                      <a:off x="688" y="1067"/>
                      <a:ext cx="13" cy="14"/>
                    </a:xfrm>
                    <a:custGeom>
                      <a:avLst/>
                      <a:gdLst>
                        <a:gd name="T0" fmla="*/ 0 w 68"/>
                        <a:gd name="T1" fmla="*/ 26 h 69"/>
                        <a:gd name="T2" fmla="*/ 25 w 68"/>
                        <a:gd name="T3" fmla="*/ 26 h 69"/>
                        <a:gd name="T4" fmla="*/ 34 w 68"/>
                        <a:gd name="T5" fmla="*/ 0 h 69"/>
                        <a:gd name="T6" fmla="*/ 45 w 68"/>
                        <a:gd name="T7" fmla="*/ 26 h 69"/>
                        <a:gd name="T8" fmla="*/ 68 w 68"/>
                        <a:gd name="T9" fmla="*/ 26 h 69"/>
                        <a:gd name="T10" fmla="*/ 50 w 68"/>
                        <a:gd name="T11" fmla="*/ 42 h 69"/>
                        <a:gd name="T12" fmla="*/ 57 w 68"/>
                        <a:gd name="T13" fmla="*/ 69 h 69"/>
                        <a:gd name="T14" fmla="*/ 34 w 68"/>
                        <a:gd name="T15" fmla="*/ 50 h 69"/>
                        <a:gd name="T16" fmla="*/ 11 w 68"/>
                        <a:gd name="T17" fmla="*/ 69 h 69"/>
                        <a:gd name="T18" fmla="*/ 19 w 68"/>
                        <a:gd name="T19" fmla="*/ 42 h 69"/>
                        <a:gd name="T20" fmla="*/ 0 w 68"/>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9">
                          <a:moveTo>
                            <a:pt x="0" y="26"/>
                          </a:moveTo>
                          <a:lnTo>
                            <a:pt x="25" y="26"/>
                          </a:lnTo>
                          <a:lnTo>
                            <a:pt x="34" y="0"/>
                          </a:lnTo>
                          <a:lnTo>
                            <a:pt x="45" y="26"/>
                          </a:lnTo>
                          <a:lnTo>
                            <a:pt x="68" y="26"/>
                          </a:lnTo>
                          <a:lnTo>
                            <a:pt x="50" y="42"/>
                          </a:lnTo>
                          <a:lnTo>
                            <a:pt x="57" y="69"/>
                          </a:lnTo>
                          <a:lnTo>
                            <a:pt x="34" y="50"/>
                          </a:lnTo>
                          <a:lnTo>
                            <a:pt x="11" y="69"/>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449" name="Group 225"/>
                  <p:cNvGrpSpPr>
                    <a:grpSpLocks/>
                  </p:cNvGrpSpPr>
                  <p:nvPr/>
                </p:nvGrpSpPr>
                <p:grpSpPr bwMode="auto">
                  <a:xfrm>
                    <a:off x="574" y="1080"/>
                    <a:ext cx="115" cy="14"/>
                    <a:chOff x="574" y="1080"/>
                    <a:chExt cx="115" cy="14"/>
                  </a:xfrm>
                </p:grpSpPr>
                <p:sp>
                  <p:nvSpPr>
                    <p:cNvPr id="52450" name="Freeform 226"/>
                    <p:cNvSpPr>
                      <a:spLocks/>
                    </p:cNvSpPr>
                    <p:nvPr/>
                  </p:nvSpPr>
                  <p:spPr bwMode="auto">
                    <a:xfrm>
                      <a:off x="574" y="1080"/>
                      <a:ext cx="13" cy="14"/>
                    </a:xfrm>
                    <a:custGeom>
                      <a:avLst/>
                      <a:gdLst>
                        <a:gd name="T0" fmla="*/ 0 w 66"/>
                        <a:gd name="T1" fmla="*/ 24 h 68"/>
                        <a:gd name="T2" fmla="*/ 23 w 66"/>
                        <a:gd name="T3" fmla="*/ 24 h 68"/>
                        <a:gd name="T4" fmla="*/ 33 w 66"/>
                        <a:gd name="T5" fmla="*/ 0 h 68"/>
                        <a:gd name="T6" fmla="*/ 43 w 66"/>
                        <a:gd name="T7" fmla="*/ 24 h 68"/>
                        <a:gd name="T8" fmla="*/ 66 w 66"/>
                        <a:gd name="T9" fmla="*/ 24 h 68"/>
                        <a:gd name="T10" fmla="*/ 47 w 66"/>
                        <a:gd name="T11" fmla="*/ 40 h 68"/>
                        <a:gd name="T12" fmla="*/ 57 w 66"/>
                        <a:gd name="T13" fmla="*/ 68 h 68"/>
                        <a:gd name="T14" fmla="*/ 33 w 66"/>
                        <a:gd name="T15" fmla="*/ 50 h 68"/>
                        <a:gd name="T16" fmla="*/ 10 w 66"/>
                        <a:gd name="T17" fmla="*/ 68 h 68"/>
                        <a:gd name="T18" fmla="*/ 19 w 66"/>
                        <a:gd name="T19" fmla="*/ 40 h 68"/>
                        <a:gd name="T20" fmla="*/ 0 w 66"/>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8">
                          <a:moveTo>
                            <a:pt x="0" y="24"/>
                          </a:moveTo>
                          <a:lnTo>
                            <a:pt x="23" y="24"/>
                          </a:lnTo>
                          <a:lnTo>
                            <a:pt x="33" y="0"/>
                          </a:lnTo>
                          <a:lnTo>
                            <a:pt x="43" y="24"/>
                          </a:lnTo>
                          <a:lnTo>
                            <a:pt x="66" y="24"/>
                          </a:lnTo>
                          <a:lnTo>
                            <a:pt x="47" y="40"/>
                          </a:lnTo>
                          <a:lnTo>
                            <a:pt x="57" y="68"/>
                          </a:lnTo>
                          <a:lnTo>
                            <a:pt x="33" y="50"/>
                          </a:lnTo>
                          <a:lnTo>
                            <a:pt x="10"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51" name="Freeform 227"/>
                    <p:cNvSpPr>
                      <a:spLocks/>
                    </p:cNvSpPr>
                    <p:nvPr/>
                  </p:nvSpPr>
                  <p:spPr bwMode="auto">
                    <a:xfrm>
                      <a:off x="624" y="1080"/>
                      <a:ext cx="14" cy="14"/>
                    </a:xfrm>
                    <a:custGeom>
                      <a:avLst/>
                      <a:gdLst>
                        <a:gd name="T0" fmla="*/ 0 w 67"/>
                        <a:gd name="T1" fmla="*/ 24 h 68"/>
                        <a:gd name="T2" fmla="*/ 24 w 67"/>
                        <a:gd name="T3" fmla="*/ 24 h 68"/>
                        <a:gd name="T4" fmla="*/ 33 w 67"/>
                        <a:gd name="T5" fmla="*/ 0 h 68"/>
                        <a:gd name="T6" fmla="*/ 44 w 67"/>
                        <a:gd name="T7" fmla="*/ 24 h 68"/>
                        <a:gd name="T8" fmla="*/ 67 w 67"/>
                        <a:gd name="T9" fmla="*/ 24 h 68"/>
                        <a:gd name="T10" fmla="*/ 50 w 67"/>
                        <a:gd name="T11" fmla="*/ 40 h 68"/>
                        <a:gd name="T12" fmla="*/ 57 w 67"/>
                        <a:gd name="T13" fmla="*/ 68 h 68"/>
                        <a:gd name="T14" fmla="*/ 33 w 67"/>
                        <a:gd name="T15" fmla="*/ 50 h 68"/>
                        <a:gd name="T16" fmla="*/ 10 w 67"/>
                        <a:gd name="T17" fmla="*/ 68 h 68"/>
                        <a:gd name="T18" fmla="*/ 19 w 67"/>
                        <a:gd name="T19" fmla="*/ 40 h 68"/>
                        <a:gd name="T20" fmla="*/ 0 w 67"/>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4"/>
                          </a:moveTo>
                          <a:lnTo>
                            <a:pt x="24" y="24"/>
                          </a:lnTo>
                          <a:lnTo>
                            <a:pt x="33" y="0"/>
                          </a:lnTo>
                          <a:lnTo>
                            <a:pt x="44" y="24"/>
                          </a:lnTo>
                          <a:lnTo>
                            <a:pt x="67" y="24"/>
                          </a:lnTo>
                          <a:lnTo>
                            <a:pt x="50" y="40"/>
                          </a:lnTo>
                          <a:lnTo>
                            <a:pt x="57" y="68"/>
                          </a:lnTo>
                          <a:lnTo>
                            <a:pt x="33" y="50"/>
                          </a:lnTo>
                          <a:lnTo>
                            <a:pt x="10"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52" name="Freeform 228"/>
                    <p:cNvSpPr>
                      <a:spLocks/>
                    </p:cNvSpPr>
                    <p:nvPr/>
                  </p:nvSpPr>
                  <p:spPr bwMode="auto">
                    <a:xfrm>
                      <a:off x="599" y="1080"/>
                      <a:ext cx="14" cy="14"/>
                    </a:xfrm>
                    <a:custGeom>
                      <a:avLst/>
                      <a:gdLst>
                        <a:gd name="T0" fmla="*/ 0 w 67"/>
                        <a:gd name="T1" fmla="*/ 24 h 68"/>
                        <a:gd name="T2" fmla="*/ 23 w 67"/>
                        <a:gd name="T3" fmla="*/ 24 h 68"/>
                        <a:gd name="T4" fmla="*/ 34 w 67"/>
                        <a:gd name="T5" fmla="*/ 0 h 68"/>
                        <a:gd name="T6" fmla="*/ 44 w 67"/>
                        <a:gd name="T7" fmla="*/ 24 h 68"/>
                        <a:gd name="T8" fmla="*/ 67 w 67"/>
                        <a:gd name="T9" fmla="*/ 24 h 68"/>
                        <a:gd name="T10" fmla="*/ 48 w 67"/>
                        <a:gd name="T11" fmla="*/ 40 h 68"/>
                        <a:gd name="T12" fmla="*/ 57 w 67"/>
                        <a:gd name="T13" fmla="*/ 68 h 68"/>
                        <a:gd name="T14" fmla="*/ 34 w 67"/>
                        <a:gd name="T15" fmla="*/ 50 h 68"/>
                        <a:gd name="T16" fmla="*/ 10 w 67"/>
                        <a:gd name="T17" fmla="*/ 68 h 68"/>
                        <a:gd name="T18" fmla="*/ 19 w 67"/>
                        <a:gd name="T19" fmla="*/ 40 h 68"/>
                        <a:gd name="T20" fmla="*/ 0 w 67"/>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4"/>
                          </a:moveTo>
                          <a:lnTo>
                            <a:pt x="23" y="24"/>
                          </a:lnTo>
                          <a:lnTo>
                            <a:pt x="34" y="0"/>
                          </a:lnTo>
                          <a:lnTo>
                            <a:pt x="44" y="24"/>
                          </a:lnTo>
                          <a:lnTo>
                            <a:pt x="67" y="24"/>
                          </a:lnTo>
                          <a:lnTo>
                            <a:pt x="48" y="40"/>
                          </a:lnTo>
                          <a:lnTo>
                            <a:pt x="57" y="68"/>
                          </a:lnTo>
                          <a:lnTo>
                            <a:pt x="34" y="50"/>
                          </a:lnTo>
                          <a:lnTo>
                            <a:pt x="10"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53" name="Freeform 229"/>
                    <p:cNvSpPr>
                      <a:spLocks/>
                    </p:cNvSpPr>
                    <p:nvPr/>
                  </p:nvSpPr>
                  <p:spPr bwMode="auto">
                    <a:xfrm>
                      <a:off x="650" y="1080"/>
                      <a:ext cx="13" cy="14"/>
                    </a:xfrm>
                    <a:custGeom>
                      <a:avLst/>
                      <a:gdLst>
                        <a:gd name="T0" fmla="*/ 0 w 67"/>
                        <a:gd name="T1" fmla="*/ 24 h 68"/>
                        <a:gd name="T2" fmla="*/ 23 w 67"/>
                        <a:gd name="T3" fmla="*/ 24 h 68"/>
                        <a:gd name="T4" fmla="*/ 33 w 67"/>
                        <a:gd name="T5" fmla="*/ 0 h 68"/>
                        <a:gd name="T6" fmla="*/ 44 w 67"/>
                        <a:gd name="T7" fmla="*/ 24 h 68"/>
                        <a:gd name="T8" fmla="*/ 67 w 67"/>
                        <a:gd name="T9" fmla="*/ 24 h 68"/>
                        <a:gd name="T10" fmla="*/ 48 w 67"/>
                        <a:gd name="T11" fmla="*/ 40 h 68"/>
                        <a:gd name="T12" fmla="*/ 58 w 67"/>
                        <a:gd name="T13" fmla="*/ 68 h 68"/>
                        <a:gd name="T14" fmla="*/ 33 w 67"/>
                        <a:gd name="T15" fmla="*/ 50 h 68"/>
                        <a:gd name="T16" fmla="*/ 10 w 67"/>
                        <a:gd name="T17" fmla="*/ 68 h 68"/>
                        <a:gd name="T18" fmla="*/ 18 w 67"/>
                        <a:gd name="T19" fmla="*/ 40 h 68"/>
                        <a:gd name="T20" fmla="*/ 0 w 67"/>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4"/>
                          </a:moveTo>
                          <a:lnTo>
                            <a:pt x="23" y="24"/>
                          </a:lnTo>
                          <a:lnTo>
                            <a:pt x="33" y="0"/>
                          </a:lnTo>
                          <a:lnTo>
                            <a:pt x="44" y="24"/>
                          </a:lnTo>
                          <a:lnTo>
                            <a:pt x="67" y="24"/>
                          </a:lnTo>
                          <a:lnTo>
                            <a:pt x="48" y="40"/>
                          </a:lnTo>
                          <a:lnTo>
                            <a:pt x="58" y="68"/>
                          </a:lnTo>
                          <a:lnTo>
                            <a:pt x="33" y="50"/>
                          </a:lnTo>
                          <a:lnTo>
                            <a:pt x="10" y="68"/>
                          </a:lnTo>
                          <a:lnTo>
                            <a:pt x="18"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54" name="Freeform 230"/>
                    <p:cNvSpPr>
                      <a:spLocks/>
                    </p:cNvSpPr>
                    <p:nvPr/>
                  </p:nvSpPr>
                  <p:spPr bwMode="auto">
                    <a:xfrm>
                      <a:off x="675" y="1080"/>
                      <a:ext cx="14" cy="14"/>
                    </a:xfrm>
                    <a:custGeom>
                      <a:avLst/>
                      <a:gdLst>
                        <a:gd name="T0" fmla="*/ 0 w 69"/>
                        <a:gd name="T1" fmla="*/ 24 h 68"/>
                        <a:gd name="T2" fmla="*/ 25 w 69"/>
                        <a:gd name="T3" fmla="*/ 24 h 68"/>
                        <a:gd name="T4" fmla="*/ 36 w 69"/>
                        <a:gd name="T5" fmla="*/ 0 h 68"/>
                        <a:gd name="T6" fmla="*/ 45 w 69"/>
                        <a:gd name="T7" fmla="*/ 24 h 68"/>
                        <a:gd name="T8" fmla="*/ 69 w 69"/>
                        <a:gd name="T9" fmla="*/ 24 h 68"/>
                        <a:gd name="T10" fmla="*/ 50 w 69"/>
                        <a:gd name="T11" fmla="*/ 40 h 68"/>
                        <a:gd name="T12" fmla="*/ 59 w 69"/>
                        <a:gd name="T13" fmla="*/ 68 h 68"/>
                        <a:gd name="T14" fmla="*/ 36 w 69"/>
                        <a:gd name="T15" fmla="*/ 50 h 68"/>
                        <a:gd name="T16" fmla="*/ 12 w 69"/>
                        <a:gd name="T17" fmla="*/ 68 h 68"/>
                        <a:gd name="T18" fmla="*/ 19 w 69"/>
                        <a:gd name="T19" fmla="*/ 40 h 68"/>
                        <a:gd name="T20" fmla="*/ 0 w 69"/>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8">
                          <a:moveTo>
                            <a:pt x="0" y="24"/>
                          </a:moveTo>
                          <a:lnTo>
                            <a:pt x="25" y="24"/>
                          </a:lnTo>
                          <a:lnTo>
                            <a:pt x="36" y="0"/>
                          </a:lnTo>
                          <a:lnTo>
                            <a:pt x="45" y="24"/>
                          </a:lnTo>
                          <a:lnTo>
                            <a:pt x="69" y="24"/>
                          </a:lnTo>
                          <a:lnTo>
                            <a:pt x="50" y="40"/>
                          </a:lnTo>
                          <a:lnTo>
                            <a:pt x="59" y="68"/>
                          </a:lnTo>
                          <a:lnTo>
                            <a:pt x="36" y="50"/>
                          </a:lnTo>
                          <a:lnTo>
                            <a:pt x="12"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455" name="Group 231"/>
                  <p:cNvGrpSpPr>
                    <a:grpSpLocks/>
                  </p:cNvGrpSpPr>
                  <p:nvPr/>
                </p:nvGrpSpPr>
                <p:grpSpPr bwMode="auto">
                  <a:xfrm>
                    <a:off x="561" y="1094"/>
                    <a:ext cx="140" cy="13"/>
                    <a:chOff x="561" y="1094"/>
                    <a:chExt cx="140" cy="13"/>
                  </a:xfrm>
                </p:grpSpPr>
                <p:sp>
                  <p:nvSpPr>
                    <p:cNvPr id="52456" name="Freeform 232"/>
                    <p:cNvSpPr>
                      <a:spLocks/>
                    </p:cNvSpPr>
                    <p:nvPr/>
                  </p:nvSpPr>
                  <p:spPr bwMode="auto">
                    <a:xfrm>
                      <a:off x="561" y="1094"/>
                      <a:ext cx="14" cy="13"/>
                    </a:xfrm>
                    <a:custGeom>
                      <a:avLst/>
                      <a:gdLst>
                        <a:gd name="T0" fmla="*/ 0 w 67"/>
                        <a:gd name="T1" fmla="*/ 24 h 67"/>
                        <a:gd name="T2" fmla="*/ 24 w 67"/>
                        <a:gd name="T3" fmla="*/ 24 h 67"/>
                        <a:gd name="T4" fmla="*/ 33 w 67"/>
                        <a:gd name="T5" fmla="*/ 0 h 67"/>
                        <a:gd name="T6" fmla="*/ 45 w 67"/>
                        <a:gd name="T7" fmla="*/ 24 h 67"/>
                        <a:gd name="T8" fmla="*/ 67 w 67"/>
                        <a:gd name="T9" fmla="*/ 24 h 67"/>
                        <a:gd name="T10" fmla="*/ 48 w 67"/>
                        <a:gd name="T11" fmla="*/ 39 h 67"/>
                        <a:gd name="T12" fmla="*/ 57 w 67"/>
                        <a:gd name="T13" fmla="*/ 67 h 67"/>
                        <a:gd name="T14" fmla="*/ 33 w 67"/>
                        <a:gd name="T15" fmla="*/ 50 h 67"/>
                        <a:gd name="T16" fmla="*/ 11 w 67"/>
                        <a:gd name="T17" fmla="*/ 67 h 67"/>
                        <a:gd name="T18" fmla="*/ 19 w 67"/>
                        <a:gd name="T19" fmla="*/ 39 h 67"/>
                        <a:gd name="T20" fmla="*/ 0 w 67"/>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4"/>
                          </a:moveTo>
                          <a:lnTo>
                            <a:pt x="24" y="24"/>
                          </a:lnTo>
                          <a:lnTo>
                            <a:pt x="33" y="0"/>
                          </a:lnTo>
                          <a:lnTo>
                            <a:pt x="45" y="24"/>
                          </a:lnTo>
                          <a:lnTo>
                            <a:pt x="67" y="24"/>
                          </a:lnTo>
                          <a:lnTo>
                            <a:pt x="48" y="39"/>
                          </a:lnTo>
                          <a:lnTo>
                            <a:pt x="57" y="67"/>
                          </a:lnTo>
                          <a:lnTo>
                            <a:pt x="33" y="50"/>
                          </a:lnTo>
                          <a:lnTo>
                            <a:pt x="11" y="67"/>
                          </a:lnTo>
                          <a:lnTo>
                            <a:pt x="19"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57" name="Freeform 233"/>
                    <p:cNvSpPr>
                      <a:spLocks/>
                    </p:cNvSpPr>
                    <p:nvPr/>
                  </p:nvSpPr>
                  <p:spPr bwMode="auto">
                    <a:xfrm>
                      <a:off x="586" y="1094"/>
                      <a:ext cx="14" cy="13"/>
                    </a:xfrm>
                    <a:custGeom>
                      <a:avLst/>
                      <a:gdLst>
                        <a:gd name="T0" fmla="*/ 0 w 67"/>
                        <a:gd name="T1" fmla="*/ 24 h 67"/>
                        <a:gd name="T2" fmla="*/ 24 w 67"/>
                        <a:gd name="T3" fmla="*/ 24 h 67"/>
                        <a:gd name="T4" fmla="*/ 35 w 67"/>
                        <a:gd name="T5" fmla="*/ 0 h 67"/>
                        <a:gd name="T6" fmla="*/ 45 w 67"/>
                        <a:gd name="T7" fmla="*/ 24 h 67"/>
                        <a:gd name="T8" fmla="*/ 67 w 67"/>
                        <a:gd name="T9" fmla="*/ 24 h 67"/>
                        <a:gd name="T10" fmla="*/ 50 w 67"/>
                        <a:gd name="T11" fmla="*/ 39 h 67"/>
                        <a:gd name="T12" fmla="*/ 57 w 67"/>
                        <a:gd name="T13" fmla="*/ 67 h 67"/>
                        <a:gd name="T14" fmla="*/ 35 w 67"/>
                        <a:gd name="T15" fmla="*/ 50 h 67"/>
                        <a:gd name="T16" fmla="*/ 11 w 67"/>
                        <a:gd name="T17" fmla="*/ 67 h 67"/>
                        <a:gd name="T18" fmla="*/ 20 w 67"/>
                        <a:gd name="T19" fmla="*/ 39 h 67"/>
                        <a:gd name="T20" fmla="*/ 0 w 67"/>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4"/>
                          </a:moveTo>
                          <a:lnTo>
                            <a:pt x="24" y="24"/>
                          </a:lnTo>
                          <a:lnTo>
                            <a:pt x="35" y="0"/>
                          </a:lnTo>
                          <a:lnTo>
                            <a:pt x="45" y="24"/>
                          </a:lnTo>
                          <a:lnTo>
                            <a:pt x="67" y="24"/>
                          </a:lnTo>
                          <a:lnTo>
                            <a:pt x="50" y="39"/>
                          </a:lnTo>
                          <a:lnTo>
                            <a:pt x="57" y="67"/>
                          </a:lnTo>
                          <a:lnTo>
                            <a:pt x="35" y="50"/>
                          </a:lnTo>
                          <a:lnTo>
                            <a:pt x="11" y="67"/>
                          </a:lnTo>
                          <a:lnTo>
                            <a:pt x="20"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58" name="Freeform 234"/>
                    <p:cNvSpPr>
                      <a:spLocks/>
                    </p:cNvSpPr>
                    <p:nvPr/>
                  </p:nvSpPr>
                  <p:spPr bwMode="auto">
                    <a:xfrm>
                      <a:off x="612" y="1094"/>
                      <a:ext cx="13" cy="13"/>
                    </a:xfrm>
                    <a:custGeom>
                      <a:avLst/>
                      <a:gdLst>
                        <a:gd name="T0" fmla="*/ 0 w 65"/>
                        <a:gd name="T1" fmla="*/ 24 h 67"/>
                        <a:gd name="T2" fmla="*/ 23 w 65"/>
                        <a:gd name="T3" fmla="*/ 24 h 67"/>
                        <a:gd name="T4" fmla="*/ 32 w 65"/>
                        <a:gd name="T5" fmla="*/ 0 h 67"/>
                        <a:gd name="T6" fmla="*/ 43 w 65"/>
                        <a:gd name="T7" fmla="*/ 24 h 67"/>
                        <a:gd name="T8" fmla="*/ 65 w 65"/>
                        <a:gd name="T9" fmla="*/ 24 h 67"/>
                        <a:gd name="T10" fmla="*/ 47 w 65"/>
                        <a:gd name="T11" fmla="*/ 39 h 67"/>
                        <a:gd name="T12" fmla="*/ 57 w 65"/>
                        <a:gd name="T13" fmla="*/ 67 h 67"/>
                        <a:gd name="T14" fmla="*/ 32 w 65"/>
                        <a:gd name="T15" fmla="*/ 50 h 67"/>
                        <a:gd name="T16" fmla="*/ 10 w 65"/>
                        <a:gd name="T17" fmla="*/ 67 h 67"/>
                        <a:gd name="T18" fmla="*/ 18 w 65"/>
                        <a:gd name="T19" fmla="*/ 39 h 67"/>
                        <a:gd name="T20" fmla="*/ 0 w 65"/>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7">
                          <a:moveTo>
                            <a:pt x="0" y="24"/>
                          </a:moveTo>
                          <a:lnTo>
                            <a:pt x="23" y="24"/>
                          </a:lnTo>
                          <a:lnTo>
                            <a:pt x="32" y="0"/>
                          </a:lnTo>
                          <a:lnTo>
                            <a:pt x="43" y="24"/>
                          </a:lnTo>
                          <a:lnTo>
                            <a:pt x="65" y="24"/>
                          </a:lnTo>
                          <a:lnTo>
                            <a:pt x="47" y="39"/>
                          </a:lnTo>
                          <a:lnTo>
                            <a:pt x="57" y="67"/>
                          </a:lnTo>
                          <a:lnTo>
                            <a:pt x="32" y="50"/>
                          </a:lnTo>
                          <a:lnTo>
                            <a:pt x="10" y="67"/>
                          </a:lnTo>
                          <a:lnTo>
                            <a:pt x="18"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59" name="Freeform 235"/>
                    <p:cNvSpPr>
                      <a:spLocks/>
                    </p:cNvSpPr>
                    <p:nvPr/>
                  </p:nvSpPr>
                  <p:spPr bwMode="auto">
                    <a:xfrm>
                      <a:off x="637" y="1094"/>
                      <a:ext cx="14" cy="13"/>
                    </a:xfrm>
                    <a:custGeom>
                      <a:avLst/>
                      <a:gdLst>
                        <a:gd name="T0" fmla="*/ 0 w 69"/>
                        <a:gd name="T1" fmla="*/ 24 h 67"/>
                        <a:gd name="T2" fmla="*/ 25 w 69"/>
                        <a:gd name="T3" fmla="*/ 24 h 67"/>
                        <a:gd name="T4" fmla="*/ 36 w 69"/>
                        <a:gd name="T5" fmla="*/ 0 h 67"/>
                        <a:gd name="T6" fmla="*/ 45 w 69"/>
                        <a:gd name="T7" fmla="*/ 24 h 67"/>
                        <a:gd name="T8" fmla="*/ 69 w 69"/>
                        <a:gd name="T9" fmla="*/ 24 h 67"/>
                        <a:gd name="T10" fmla="*/ 50 w 69"/>
                        <a:gd name="T11" fmla="*/ 39 h 67"/>
                        <a:gd name="T12" fmla="*/ 58 w 69"/>
                        <a:gd name="T13" fmla="*/ 67 h 67"/>
                        <a:gd name="T14" fmla="*/ 36 w 69"/>
                        <a:gd name="T15" fmla="*/ 50 h 67"/>
                        <a:gd name="T16" fmla="*/ 12 w 69"/>
                        <a:gd name="T17" fmla="*/ 67 h 67"/>
                        <a:gd name="T18" fmla="*/ 21 w 69"/>
                        <a:gd name="T19" fmla="*/ 39 h 67"/>
                        <a:gd name="T20" fmla="*/ 0 w 69"/>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4"/>
                          </a:moveTo>
                          <a:lnTo>
                            <a:pt x="25" y="24"/>
                          </a:lnTo>
                          <a:lnTo>
                            <a:pt x="36" y="0"/>
                          </a:lnTo>
                          <a:lnTo>
                            <a:pt x="45" y="24"/>
                          </a:lnTo>
                          <a:lnTo>
                            <a:pt x="69" y="24"/>
                          </a:lnTo>
                          <a:lnTo>
                            <a:pt x="50" y="39"/>
                          </a:lnTo>
                          <a:lnTo>
                            <a:pt x="58" y="67"/>
                          </a:lnTo>
                          <a:lnTo>
                            <a:pt x="36" y="50"/>
                          </a:lnTo>
                          <a:lnTo>
                            <a:pt x="12" y="67"/>
                          </a:lnTo>
                          <a:lnTo>
                            <a:pt x="21"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60" name="Freeform 236"/>
                    <p:cNvSpPr>
                      <a:spLocks/>
                    </p:cNvSpPr>
                    <p:nvPr/>
                  </p:nvSpPr>
                  <p:spPr bwMode="auto">
                    <a:xfrm>
                      <a:off x="662" y="1094"/>
                      <a:ext cx="14" cy="13"/>
                    </a:xfrm>
                    <a:custGeom>
                      <a:avLst/>
                      <a:gdLst>
                        <a:gd name="T0" fmla="*/ 0 w 68"/>
                        <a:gd name="T1" fmla="*/ 24 h 67"/>
                        <a:gd name="T2" fmla="*/ 24 w 68"/>
                        <a:gd name="T3" fmla="*/ 24 h 67"/>
                        <a:gd name="T4" fmla="*/ 33 w 68"/>
                        <a:gd name="T5" fmla="*/ 0 h 67"/>
                        <a:gd name="T6" fmla="*/ 44 w 68"/>
                        <a:gd name="T7" fmla="*/ 24 h 67"/>
                        <a:gd name="T8" fmla="*/ 68 w 68"/>
                        <a:gd name="T9" fmla="*/ 24 h 67"/>
                        <a:gd name="T10" fmla="*/ 48 w 68"/>
                        <a:gd name="T11" fmla="*/ 39 h 67"/>
                        <a:gd name="T12" fmla="*/ 57 w 68"/>
                        <a:gd name="T13" fmla="*/ 67 h 67"/>
                        <a:gd name="T14" fmla="*/ 33 w 68"/>
                        <a:gd name="T15" fmla="*/ 50 h 67"/>
                        <a:gd name="T16" fmla="*/ 10 w 68"/>
                        <a:gd name="T17" fmla="*/ 67 h 67"/>
                        <a:gd name="T18" fmla="*/ 19 w 68"/>
                        <a:gd name="T19" fmla="*/ 39 h 67"/>
                        <a:gd name="T20" fmla="*/ 0 w 68"/>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4"/>
                          </a:moveTo>
                          <a:lnTo>
                            <a:pt x="24" y="24"/>
                          </a:lnTo>
                          <a:lnTo>
                            <a:pt x="33" y="0"/>
                          </a:lnTo>
                          <a:lnTo>
                            <a:pt x="44" y="24"/>
                          </a:lnTo>
                          <a:lnTo>
                            <a:pt x="68" y="24"/>
                          </a:lnTo>
                          <a:lnTo>
                            <a:pt x="48" y="39"/>
                          </a:lnTo>
                          <a:lnTo>
                            <a:pt x="57" y="67"/>
                          </a:lnTo>
                          <a:lnTo>
                            <a:pt x="33" y="50"/>
                          </a:lnTo>
                          <a:lnTo>
                            <a:pt x="10" y="67"/>
                          </a:lnTo>
                          <a:lnTo>
                            <a:pt x="19"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61" name="Freeform 237"/>
                    <p:cNvSpPr>
                      <a:spLocks/>
                    </p:cNvSpPr>
                    <p:nvPr/>
                  </p:nvSpPr>
                  <p:spPr bwMode="auto">
                    <a:xfrm>
                      <a:off x="688" y="1094"/>
                      <a:ext cx="13" cy="13"/>
                    </a:xfrm>
                    <a:custGeom>
                      <a:avLst/>
                      <a:gdLst>
                        <a:gd name="T0" fmla="*/ 0 w 68"/>
                        <a:gd name="T1" fmla="*/ 24 h 67"/>
                        <a:gd name="T2" fmla="*/ 25 w 68"/>
                        <a:gd name="T3" fmla="*/ 24 h 67"/>
                        <a:gd name="T4" fmla="*/ 34 w 68"/>
                        <a:gd name="T5" fmla="*/ 0 h 67"/>
                        <a:gd name="T6" fmla="*/ 45 w 68"/>
                        <a:gd name="T7" fmla="*/ 24 h 67"/>
                        <a:gd name="T8" fmla="*/ 68 w 68"/>
                        <a:gd name="T9" fmla="*/ 24 h 67"/>
                        <a:gd name="T10" fmla="*/ 50 w 68"/>
                        <a:gd name="T11" fmla="*/ 39 h 67"/>
                        <a:gd name="T12" fmla="*/ 57 w 68"/>
                        <a:gd name="T13" fmla="*/ 67 h 67"/>
                        <a:gd name="T14" fmla="*/ 34 w 68"/>
                        <a:gd name="T15" fmla="*/ 50 h 67"/>
                        <a:gd name="T16" fmla="*/ 11 w 68"/>
                        <a:gd name="T17" fmla="*/ 67 h 67"/>
                        <a:gd name="T18" fmla="*/ 19 w 68"/>
                        <a:gd name="T19" fmla="*/ 39 h 67"/>
                        <a:gd name="T20" fmla="*/ 0 w 68"/>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4"/>
                          </a:moveTo>
                          <a:lnTo>
                            <a:pt x="25" y="24"/>
                          </a:lnTo>
                          <a:lnTo>
                            <a:pt x="34" y="0"/>
                          </a:lnTo>
                          <a:lnTo>
                            <a:pt x="45" y="24"/>
                          </a:lnTo>
                          <a:lnTo>
                            <a:pt x="68" y="24"/>
                          </a:lnTo>
                          <a:lnTo>
                            <a:pt x="50" y="39"/>
                          </a:lnTo>
                          <a:lnTo>
                            <a:pt x="57" y="67"/>
                          </a:lnTo>
                          <a:lnTo>
                            <a:pt x="34" y="50"/>
                          </a:lnTo>
                          <a:lnTo>
                            <a:pt x="11" y="67"/>
                          </a:lnTo>
                          <a:lnTo>
                            <a:pt x="19"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462" name="Group 238"/>
                  <p:cNvGrpSpPr>
                    <a:grpSpLocks/>
                  </p:cNvGrpSpPr>
                  <p:nvPr/>
                </p:nvGrpSpPr>
                <p:grpSpPr bwMode="auto">
                  <a:xfrm>
                    <a:off x="574" y="1107"/>
                    <a:ext cx="115" cy="14"/>
                    <a:chOff x="574" y="1107"/>
                    <a:chExt cx="115" cy="14"/>
                  </a:xfrm>
                </p:grpSpPr>
                <p:sp>
                  <p:nvSpPr>
                    <p:cNvPr id="52463" name="Freeform 239"/>
                    <p:cNvSpPr>
                      <a:spLocks/>
                    </p:cNvSpPr>
                    <p:nvPr/>
                  </p:nvSpPr>
                  <p:spPr bwMode="auto">
                    <a:xfrm>
                      <a:off x="574" y="1107"/>
                      <a:ext cx="13" cy="14"/>
                    </a:xfrm>
                    <a:custGeom>
                      <a:avLst/>
                      <a:gdLst>
                        <a:gd name="T0" fmla="*/ 0 w 66"/>
                        <a:gd name="T1" fmla="*/ 26 h 70"/>
                        <a:gd name="T2" fmla="*/ 23 w 66"/>
                        <a:gd name="T3" fmla="*/ 26 h 70"/>
                        <a:gd name="T4" fmla="*/ 33 w 66"/>
                        <a:gd name="T5" fmla="*/ 0 h 70"/>
                        <a:gd name="T6" fmla="*/ 43 w 66"/>
                        <a:gd name="T7" fmla="*/ 26 h 70"/>
                        <a:gd name="T8" fmla="*/ 66 w 66"/>
                        <a:gd name="T9" fmla="*/ 26 h 70"/>
                        <a:gd name="T10" fmla="*/ 47 w 66"/>
                        <a:gd name="T11" fmla="*/ 41 h 70"/>
                        <a:gd name="T12" fmla="*/ 57 w 66"/>
                        <a:gd name="T13" fmla="*/ 70 h 70"/>
                        <a:gd name="T14" fmla="*/ 33 w 66"/>
                        <a:gd name="T15" fmla="*/ 50 h 70"/>
                        <a:gd name="T16" fmla="*/ 10 w 66"/>
                        <a:gd name="T17" fmla="*/ 70 h 70"/>
                        <a:gd name="T18" fmla="*/ 19 w 66"/>
                        <a:gd name="T19" fmla="*/ 41 h 70"/>
                        <a:gd name="T20" fmla="*/ 0 w 66"/>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70">
                          <a:moveTo>
                            <a:pt x="0" y="26"/>
                          </a:moveTo>
                          <a:lnTo>
                            <a:pt x="23" y="26"/>
                          </a:lnTo>
                          <a:lnTo>
                            <a:pt x="33" y="0"/>
                          </a:lnTo>
                          <a:lnTo>
                            <a:pt x="43" y="26"/>
                          </a:lnTo>
                          <a:lnTo>
                            <a:pt x="66" y="26"/>
                          </a:lnTo>
                          <a:lnTo>
                            <a:pt x="47" y="41"/>
                          </a:lnTo>
                          <a:lnTo>
                            <a:pt x="57" y="70"/>
                          </a:lnTo>
                          <a:lnTo>
                            <a:pt x="33" y="50"/>
                          </a:lnTo>
                          <a:lnTo>
                            <a:pt x="10"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64" name="Freeform 240"/>
                    <p:cNvSpPr>
                      <a:spLocks/>
                    </p:cNvSpPr>
                    <p:nvPr/>
                  </p:nvSpPr>
                  <p:spPr bwMode="auto">
                    <a:xfrm>
                      <a:off x="624" y="1107"/>
                      <a:ext cx="14" cy="14"/>
                    </a:xfrm>
                    <a:custGeom>
                      <a:avLst/>
                      <a:gdLst>
                        <a:gd name="T0" fmla="*/ 0 w 67"/>
                        <a:gd name="T1" fmla="*/ 26 h 70"/>
                        <a:gd name="T2" fmla="*/ 24 w 67"/>
                        <a:gd name="T3" fmla="*/ 26 h 70"/>
                        <a:gd name="T4" fmla="*/ 33 w 67"/>
                        <a:gd name="T5" fmla="*/ 0 h 70"/>
                        <a:gd name="T6" fmla="*/ 44 w 67"/>
                        <a:gd name="T7" fmla="*/ 26 h 70"/>
                        <a:gd name="T8" fmla="*/ 67 w 67"/>
                        <a:gd name="T9" fmla="*/ 26 h 70"/>
                        <a:gd name="T10" fmla="*/ 50 w 67"/>
                        <a:gd name="T11" fmla="*/ 41 h 70"/>
                        <a:gd name="T12" fmla="*/ 57 w 67"/>
                        <a:gd name="T13" fmla="*/ 70 h 70"/>
                        <a:gd name="T14" fmla="*/ 33 w 67"/>
                        <a:gd name="T15" fmla="*/ 50 h 70"/>
                        <a:gd name="T16" fmla="*/ 10 w 67"/>
                        <a:gd name="T17" fmla="*/ 70 h 70"/>
                        <a:gd name="T18" fmla="*/ 19 w 67"/>
                        <a:gd name="T19" fmla="*/ 41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4" y="26"/>
                          </a:lnTo>
                          <a:lnTo>
                            <a:pt x="33" y="0"/>
                          </a:lnTo>
                          <a:lnTo>
                            <a:pt x="44" y="26"/>
                          </a:lnTo>
                          <a:lnTo>
                            <a:pt x="67" y="26"/>
                          </a:lnTo>
                          <a:lnTo>
                            <a:pt x="50" y="41"/>
                          </a:lnTo>
                          <a:lnTo>
                            <a:pt x="57" y="70"/>
                          </a:lnTo>
                          <a:lnTo>
                            <a:pt x="33" y="50"/>
                          </a:lnTo>
                          <a:lnTo>
                            <a:pt x="10"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65" name="Freeform 241"/>
                    <p:cNvSpPr>
                      <a:spLocks/>
                    </p:cNvSpPr>
                    <p:nvPr/>
                  </p:nvSpPr>
                  <p:spPr bwMode="auto">
                    <a:xfrm>
                      <a:off x="599" y="1107"/>
                      <a:ext cx="14" cy="14"/>
                    </a:xfrm>
                    <a:custGeom>
                      <a:avLst/>
                      <a:gdLst>
                        <a:gd name="T0" fmla="*/ 0 w 67"/>
                        <a:gd name="T1" fmla="*/ 26 h 70"/>
                        <a:gd name="T2" fmla="*/ 23 w 67"/>
                        <a:gd name="T3" fmla="*/ 26 h 70"/>
                        <a:gd name="T4" fmla="*/ 34 w 67"/>
                        <a:gd name="T5" fmla="*/ 0 h 70"/>
                        <a:gd name="T6" fmla="*/ 44 w 67"/>
                        <a:gd name="T7" fmla="*/ 26 h 70"/>
                        <a:gd name="T8" fmla="*/ 67 w 67"/>
                        <a:gd name="T9" fmla="*/ 26 h 70"/>
                        <a:gd name="T10" fmla="*/ 48 w 67"/>
                        <a:gd name="T11" fmla="*/ 41 h 70"/>
                        <a:gd name="T12" fmla="*/ 57 w 67"/>
                        <a:gd name="T13" fmla="*/ 70 h 70"/>
                        <a:gd name="T14" fmla="*/ 34 w 67"/>
                        <a:gd name="T15" fmla="*/ 50 h 70"/>
                        <a:gd name="T16" fmla="*/ 10 w 67"/>
                        <a:gd name="T17" fmla="*/ 70 h 70"/>
                        <a:gd name="T18" fmla="*/ 19 w 67"/>
                        <a:gd name="T19" fmla="*/ 41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3" y="26"/>
                          </a:lnTo>
                          <a:lnTo>
                            <a:pt x="34" y="0"/>
                          </a:lnTo>
                          <a:lnTo>
                            <a:pt x="44" y="26"/>
                          </a:lnTo>
                          <a:lnTo>
                            <a:pt x="67" y="26"/>
                          </a:lnTo>
                          <a:lnTo>
                            <a:pt x="48" y="41"/>
                          </a:lnTo>
                          <a:lnTo>
                            <a:pt x="57" y="70"/>
                          </a:lnTo>
                          <a:lnTo>
                            <a:pt x="34" y="50"/>
                          </a:lnTo>
                          <a:lnTo>
                            <a:pt x="10"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66" name="Freeform 242"/>
                    <p:cNvSpPr>
                      <a:spLocks/>
                    </p:cNvSpPr>
                    <p:nvPr/>
                  </p:nvSpPr>
                  <p:spPr bwMode="auto">
                    <a:xfrm>
                      <a:off x="650" y="1107"/>
                      <a:ext cx="13" cy="14"/>
                    </a:xfrm>
                    <a:custGeom>
                      <a:avLst/>
                      <a:gdLst>
                        <a:gd name="T0" fmla="*/ 0 w 67"/>
                        <a:gd name="T1" fmla="*/ 26 h 70"/>
                        <a:gd name="T2" fmla="*/ 23 w 67"/>
                        <a:gd name="T3" fmla="*/ 26 h 70"/>
                        <a:gd name="T4" fmla="*/ 33 w 67"/>
                        <a:gd name="T5" fmla="*/ 0 h 70"/>
                        <a:gd name="T6" fmla="*/ 44 w 67"/>
                        <a:gd name="T7" fmla="*/ 26 h 70"/>
                        <a:gd name="T8" fmla="*/ 67 w 67"/>
                        <a:gd name="T9" fmla="*/ 26 h 70"/>
                        <a:gd name="T10" fmla="*/ 48 w 67"/>
                        <a:gd name="T11" fmla="*/ 41 h 70"/>
                        <a:gd name="T12" fmla="*/ 58 w 67"/>
                        <a:gd name="T13" fmla="*/ 70 h 70"/>
                        <a:gd name="T14" fmla="*/ 33 w 67"/>
                        <a:gd name="T15" fmla="*/ 50 h 70"/>
                        <a:gd name="T16" fmla="*/ 10 w 67"/>
                        <a:gd name="T17" fmla="*/ 70 h 70"/>
                        <a:gd name="T18" fmla="*/ 18 w 67"/>
                        <a:gd name="T19" fmla="*/ 41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3" y="26"/>
                          </a:lnTo>
                          <a:lnTo>
                            <a:pt x="33" y="0"/>
                          </a:lnTo>
                          <a:lnTo>
                            <a:pt x="44" y="26"/>
                          </a:lnTo>
                          <a:lnTo>
                            <a:pt x="67" y="26"/>
                          </a:lnTo>
                          <a:lnTo>
                            <a:pt x="48" y="41"/>
                          </a:lnTo>
                          <a:lnTo>
                            <a:pt x="58" y="70"/>
                          </a:lnTo>
                          <a:lnTo>
                            <a:pt x="33" y="50"/>
                          </a:lnTo>
                          <a:lnTo>
                            <a:pt x="10" y="70"/>
                          </a:lnTo>
                          <a:lnTo>
                            <a:pt x="18"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67" name="Freeform 243"/>
                    <p:cNvSpPr>
                      <a:spLocks/>
                    </p:cNvSpPr>
                    <p:nvPr/>
                  </p:nvSpPr>
                  <p:spPr bwMode="auto">
                    <a:xfrm>
                      <a:off x="675" y="1107"/>
                      <a:ext cx="14" cy="14"/>
                    </a:xfrm>
                    <a:custGeom>
                      <a:avLst/>
                      <a:gdLst>
                        <a:gd name="T0" fmla="*/ 0 w 69"/>
                        <a:gd name="T1" fmla="*/ 26 h 70"/>
                        <a:gd name="T2" fmla="*/ 25 w 69"/>
                        <a:gd name="T3" fmla="*/ 26 h 70"/>
                        <a:gd name="T4" fmla="*/ 36 w 69"/>
                        <a:gd name="T5" fmla="*/ 0 h 70"/>
                        <a:gd name="T6" fmla="*/ 45 w 69"/>
                        <a:gd name="T7" fmla="*/ 26 h 70"/>
                        <a:gd name="T8" fmla="*/ 69 w 69"/>
                        <a:gd name="T9" fmla="*/ 26 h 70"/>
                        <a:gd name="T10" fmla="*/ 50 w 69"/>
                        <a:gd name="T11" fmla="*/ 41 h 70"/>
                        <a:gd name="T12" fmla="*/ 59 w 69"/>
                        <a:gd name="T13" fmla="*/ 70 h 70"/>
                        <a:gd name="T14" fmla="*/ 36 w 69"/>
                        <a:gd name="T15" fmla="*/ 50 h 70"/>
                        <a:gd name="T16" fmla="*/ 12 w 69"/>
                        <a:gd name="T17" fmla="*/ 70 h 70"/>
                        <a:gd name="T18" fmla="*/ 19 w 69"/>
                        <a:gd name="T19" fmla="*/ 41 h 70"/>
                        <a:gd name="T20" fmla="*/ 0 w 69"/>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70">
                          <a:moveTo>
                            <a:pt x="0" y="26"/>
                          </a:moveTo>
                          <a:lnTo>
                            <a:pt x="25" y="26"/>
                          </a:lnTo>
                          <a:lnTo>
                            <a:pt x="36" y="0"/>
                          </a:lnTo>
                          <a:lnTo>
                            <a:pt x="45" y="26"/>
                          </a:lnTo>
                          <a:lnTo>
                            <a:pt x="69" y="26"/>
                          </a:lnTo>
                          <a:lnTo>
                            <a:pt x="50" y="41"/>
                          </a:lnTo>
                          <a:lnTo>
                            <a:pt x="59" y="70"/>
                          </a:lnTo>
                          <a:lnTo>
                            <a:pt x="36" y="50"/>
                          </a:lnTo>
                          <a:lnTo>
                            <a:pt x="12"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468" name="Group 244"/>
                  <p:cNvGrpSpPr>
                    <a:grpSpLocks/>
                  </p:cNvGrpSpPr>
                  <p:nvPr/>
                </p:nvGrpSpPr>
                <p:grpSpPr bwMode="auto">
                  <a:xfrm>
                    <a:off x="561" y="1120"/>
                    <a:ext cx="140" cy="14"/>
                    <a:chOff x="561" y="1120"/>
                    <a:chExt cx="140" cy="14"/>
                  </a:xfrm>
                </p:grpSpPr>
                <p:sp>
                  <p:nvSpPr>
                    <p:cNvPr id="52469" name="Freeform 245"/>
                    <p:cNvSpPr>
                      <a:spLocks/>
                    </p:cNvSpPr>
                    <p:nvPr/>
                  </p:nvSpPr>
                  <p:spPr bwMode="auto">
                    <a:xfrm>
                      <a:off x="561" y="1120"/>
                      <a:ext cx="14" cy="14"/>
                    </a:xfrm>
                    <a:custGeom>
                      <a:avLst/>
                      <a:gdLst>
                        <a:gd name="T0" fmla="*/ 0 w 67"/>
                        <a:gd name="T1" fmla="*/ 26 h 70"/>
                        <a:gd name="T2" fmla="*/ 24 w 67"/>
                        <a:gd name="T3" fmla="*/ 26 h 70"/>
                        <a:gd name="T4" fmla="*/ 33 w 67"/>
                        <a:gd name="T5" fmla="*/ 0 h 70"/>
                        <a:gd name="T6" fmla="*/ 45 w 67"/>
                        <a:gd name="T7" fmla="*/ 26 h 70"/>
                        <a:gd name="T8" fmla="*/ 67 w 67"/>
                        <a:gd name="T9" fmla="*/ 26 h 70"/>
                        <a:gd name="T10" fmla="*/ 48 w 67"/>
                        <a:gd name="T11" fmla="*/ 42 h 70"/>
                        <a:gd name="T12" fmla="*/ 57 w 67"/>
                        <a:gd name="T13" fmla="*/ 70 h 70"/>
                        <a:gd name="T14" fmla="*/ 33 w 67"/>
                        <a:gd name="T15" fmla="*/ 50 h 70"/>
                        <a:gd name="T16" fmla="*/ 11 w 67"/>
                        <a:gd name="T17" fmla="*/ 70 h 70"/>
                        <a:gd name="T18" fmla="*/ 19 w 67"/>
                        <a:gd name="T19" fmla="*/ 42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4" y="26"/>
                          </a:lnTo>
                          <a:lnTo>
                            <a:pt x="33" y="0"/>
                          </a:lnTo>
                          <a:lnTo>
                            <a:pt x="45" y="26"/>
                          </a:lnTo>
                          <a:lnTo>
                            <a:pt x="67" y="26"/>
                          </a:lnTo>
                          <a:lnTo>
                            <a:pt x="48" y="42"/>
                          </a:lnTo>
                          <a:lnTo>
                            <a:pt x="57" y="70"/>
                          </a:lnTo>
                          <a:lnTo>
                            <a:pt x="33" y="50"/>
                          </a:lnTo>
                          <a:lnTo>
                            <a:pt x="11" y="70"/>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70" name="Freeform 246"/>
                    <p:cNvSpPr>
                      <a:spLocks/>
                    </p:cNvSpPr>
                    <p:nvPr/>
                  </p:nvSpPr>
                  <p:spPr bwMode="auto">
                    <a:xfrm>
                      <a:off x="586" y="1120"/>
                      <a:ext cx="14" cy="14"/>
                    </a:xfrm>
                    <a:custGeom>
                      <a:avLst/>
                      <a:gdLst>
                        <a:gd name="T0" fmla="*/ 0 w 67"/>
                        <a:gd name="T1" fmla="*/ 26 h 70"/>
                        <a:gd name="T2" fmla="*/ 24 w 67"/>
                        <a:gd name="T3" fmla="*/ 26 h 70"/>
                        <a:gd name="T4" fmla="*/ 35 w 67"/>
                        <a:gd name="T5" fmla="*/ 0 h 70"/>
                        <a:gd name="T6" fmla="*/ 45 w 67"/>
                        <a:gd name="T7" fmla="*/ 26 h 70"/>
                        <a:gd name="T8" fmla="*/ 67 w 67"/>
                        <a:gd name="T9" fmla="*/ 26 h 70"/>
                        <a:gd name="T10" fmla="*/ 50 w 67"/>
                        <a:gd name="T11" fmla="*/ 42 h 70"/>
                        <a:gd name="T12" fmla="*/ 57 w 67"/>
                        <a:gd name="T13" fmla="*/ 70 h 70"/>
                        <a:gd name="T14" fmla="*/ 35 w 67"/>
                        <a:gd name="T15" fmla="*/ 50 h 70"/>
                        <a:gd name="T16" fmla="*/ 11 w 67"/>
                        <a:gd name="T17" fmla="*/ 70 h 70"/>
                        <a:gd name="T18" fmla="*/ 20 w 67"/>
                        <a:gd name="T19" fmla="*/ 42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4" y="26"/>
                          </a:lnTo>
                          <a:lnTo>
                            <a:pt x="35" y="0"/>
                          </a:lnTo>
                          <a:lnTo>
                            <a:pt x="45" y="26"/>
                          </a:lnTo>
                          <a:lnTo>
                            <a:pt x="67" y="26"/>
                          </a:lnTo>
                          <a:lnTo>
                            <a:pt x="50" y="42"/>
                          </a:lnTo>
                          <a:lnTo>
                            <a:pt x="57" y="70"/>
                          </a:lnTo>
                          <a:lnTo>
                            <a:pt x="35" y="50"/>
                          </a:lnTo>
                          <a:lnTo>
                            <a:pt x="11" y="70"/>
                          </a:lnTo>
                          <a:lnTo>
                            <a:pt x="20"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71" name="Freeform 247"/>
                    <p:cNvSpPr>
                      <a:spLocks/>
                    </p:cNvSpPr>
                    <p:nvPr/>
                  </p:nvSpPr>
                  <p:spPr bwMode="auto">
                    <a:xfrm>
                      <a:off x="612" y="1120"/>
                      <a:ext cx="13" cy="14"/>
                    </a:xfrm>
                    <a:custGeom>
                      <a:avLst/>
                      <a:gdLst>
                        <a:gd name="T0" fmla="*/ 0 w 65"/>
                        <a:gd name="T1" fmla="*/ 26 h 70"/>
                        <a:gd name="T2" fmla="*/ 23 w 65"/>
                        <a:gd name="T3" fmla="*/ 26 h 70"/>
                        <a:gd name="T4" fmla="*/ 32 w 65"/>
                        <a:gd name="T5" fmla="*/ 0 h 70"/>
                        <a:gd name="T6" fmla="*/ 43 w 65"/>
                        <a:gd name="T7" fmla="*/ 26 h 70"/>
                        <a:gd name="T8" fmla="*/ 65 w 65"/>
                        <a:gd name="T9" fmla="*/ 26 h 70"/>
                        <a:gd name="T10" fmla="*/ 47 w 65"/>
                        <a:gd name="T11" fmla="*/ 42 h 70"/>
                        <a:gd name="T12" fmla="*/ 57 w 65"/>
                        <a:gd name="T13" fmla="*/ 70 h 70"/>
                        <a:gd name="T14" fmla="*/ 32 w 65"/>
                        <a:gd name="T15" fmla="*/ 50 h 70"/>
                        <a:gd name="T16" fmla="*/ 10 w 65"/>
                        <a:gd name="T17" fmla="*/ 70 h 70"/>
                        <a:gd name="T18" fmla="*/ 18 w 65"/>
                        <a:gd name="T19" fmla="*/ 42 h 70"/>
                        <a:gd name="T20" fmla="*/ 0 w 65"/>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70">
                          <a:moveTo>
                            <a:pt x="0" y="26"/>
                          </a:moveTo>
                          <a:lnTo>
                            <a:pt x="23" y="26"/>
                          </a:lnTo>
                          <a:lnTo>
                            <a:pt x="32" y="0"/>
                          </a:lnTo>
                          <a:lnTo>
                            <a:pt x="43" y="26"/>
                          </a:lnTo>
                          <a:lnTo>
                            <a:pt x="65" y="26"/>
                          </a:lnTo>
                          <a:lnTo>
                            <a:pt x="47" y="42"/>
                          </a:lnTo>
                          <a:lnTo>
                            <a:pt x="57" y="70"/>
                          </a:lnTo>
                          <a:lnTo>
                            <a:pt x="32" y="50"/>
                          </a:lnTo>
                          <a:lnTo>
                            <a:pt x="10" y="70"/>
                          </a:lnTo>
                          <a:lnTo>
                            <a:pt x="18"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72" name="Freeform 248"/>
                    <p:cNvSpPr>
                      <a:spLocks/>
                    </p:cNvSpPr>
                    <p:nvPr/>
                  </p:nvSpPr>
                  <p:spPr bwMode="auto">
                    <a:xfrm>
                      <a:off x="637" y="1120"/>
                      <a:ext cx="14" cy="14"/>
                    </a:xfrm>
                    <a:custGeom>
                      <a:avLst/>
                      <a:gdLst>
                        <a:gd name="T0" fmla="*/ 0 w 69"/>
                        <a:gd name="T1" fmla="*/ 26 h 70"/>
                        <a:gd name="T2" fmla="*/ 25 w 69"/>
                        <a:gd name="T3" fmla="*/ 26 h 70"/>
                        <a:gd name="T4" fmla="*/ 36 w 69"/>
                        <a:gd name="T5" fmla="*/ 0 h 70"/>
                        <a:gd name="T6" fmla="*/ 45 w 69"/>
                        <a:gd name="T7" fmla="*/ 26 h 70"/>
                        <a:gd name="T8" fmla="*/ 69 w 69"/>
                        <a:gd name="T9" fmla="*/ 26 h 70"/>
                        <a:gd name="T10" fmla="*/ 50 w 69"/>
                        <a:gd name="T11" fmla="*/ 42 h 70"/>
                        <a:gd name="T12" fmla="*/ 58 w 69"/>
                        <a:gd name="T13" fmla="*/ 70 h 70"/>
                        <a:gd name="T14" fmla="*/ 36 w 69"/>
                        <a:gd name="T15" fmla="*/ 50 h 70"/>
                        <a:gd name="T16" fmla="*/ 12 w 69"/>
                        <a:gd name="T17" fmla="*/ 70 h 70"/>
                        <a:gd name="T18" fmla="*/ 21 w 69"/>
                        <a:gd name="T19" fmla="*/ 42 h 70"/>
                        <a:gd name="T20" fmla="*/ 0 w 69"/>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70">
                          <a:moveTo>
                            <a:pt x="0" y="26"/>
                          </a:moveTo>
                          <a:lnTo>
                            <a:pt x="25" y="26"/>
                          </a:lnTo>
                          <a:lnTo>
                            <a:pt x="36" y="0"/>
                          </a:lnTo>
                          <a:lnTo>
                            <a:pt x="45" y="26"/>
                          </a:lnTo>
                          <a:lnTo>
                            <a:pt x="69" y="26"/>
                          </a:lnTo>
                          <a:lnTo>
                            <a:pt x="50" y="42"/>
                          </a:lnTo>
                          <a:lnTo>
                            <a:pt x="58" y="70"/>
                          </a:lnTo>
                          <a:lnTo>
                            <a:pt x="36" y="50"/>
                          </a:lnTo>
                          <a:lnTo>
                            <a:pt x="12" y="70"/>
                          </a:lnTo>
                          <a:lnTo>
                            <a:pt x="21"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73" name="Freeform 249"/>
                    <p:cNvSpPr>
                      <a:spLocks/>
                    </p:cNvSpPr>
                    <p:nvPr/>
                  </p:nvSpPr>
                  <p:spPr bwMode="auto">
                    <a:xfrm>
                      <a:off x="662" y="1120"/>
                      <a:ext cx="14" cy="14"/>
                    </a:xfrm>
                    <a:custGeom>
                      <a:avLst/>
                      <a:gdLst>
                        <a:gd name="T0" fmla="*/ 0 w 68"/>
                        <a:gd name="T1" fmla="*/ 26 h 70"/>
                        <a:gd name="T2" fmla="*/ 24 w 68"/>
                        <a:gd name="T3" fmla="*/ 26 h 70"/>
                        <a:gd name="T4" fmla="*/ 33 w 68"/>
                        <a:gd name="T5" fmla="*/ 0 h 70"/>
                        <a:gd name="T6" fmla="*/ 44 w 68"/>
                        <a:gd name="T7" fmla="*/ 26 h 70"/>
                        <a:gd name="T8" fmla="*/ 68 w 68"/>
                        <a:gd name="T9" fmla="*/ 26 h 70"/>
                        <a:gd name="T10" fmla="*/ 48 w 68"/>
                        <a:gd name="T11" fmla="*/ 42 h 70"/>
                        <a:gd name="T12" fmla="*/ 57 w 68"/>
                        <a:gd name="T13" fmla="*/ 70 h 70"/>
                        <a:gd name="T14" fmla="*/ 33 w 68"/>
                        <a:gd name="T15" fmla="*/ 50 h 70"/>
                        <a:gd name="T16" fmla="*/ 10 w 68"/>
                        <a:gd name="T17" fmla="*/ 70 h 70"/>
                        <a:gd name="T18" fmla="*/ 19 w 68"/>
                        <a:gd name="T19" fmla="*/ 42 h 70"/>
                        <a:gd name="T20" fmla="*/ 0 w 68"/>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70">
                          <a:moveTo>
                            <a:pt x="0" y="26"/>
                          </a:moveTo>
                          <a:lnTo>
                            <a:pt x="24" y="26"/>
                          </a:lnTo>
                          <a:lnTo>
                            <a:pt x="33" y="0"/>
                          </a:lnTo>
                          <a:lnTo>
                            <a:pt x="44" y="26"/>
                          </a:lnTo>
                          <a:lnTo>
                            <a:pt x="68" y="26"/>
                          </a:lnTo>
                          <a:lnTo>
                            <a:pt x="48" y="42"/>
                          </a:lnTo>
                          <a:lnTo>
                            <a:pt x="57" y="70"/>
                          </a:lnTo>
                          <a:lnTo>
                            <a:pt x="33" y="50"/>
                          </a:lnTo>
                          <a:lnTo>
                            <a:pt x="10" y="70"/>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74" name="Freeform 250"/>
                    <p:cNvSpPr>
                      <a:spLocks/>
                    </p:cNvSpPr>
                    <p:nvPr/>
                  </p:nvSpPr>
                  <p:spPr bwMode="auto">
                    <a:xfrm>
                      <a:off x="688" y="1120"/>
                      <a:ext cx="13" cy="14"/>
                    </a:xfrm>
                    <a:custGeom>
                      <a:avLst/>
                      <a:gdLst>
                        <a:gd name="T0" fmla="*/ 0 w 68"/>
                        <a:gd name="T1" fmla="*/ 26 h 70"/>
                        <a:gd name="T2" fmla="*/ 25 w 68"/>
                        <a:gd name="T3" fmla="*/ 26 h 70"/>
                        <a:gd name="T4" fmla="*/ 34 w 68"/>
                        <a:gd name="T5" fmla="*/ 0 h 70"/>
                        <a:gd name="T6" fmla="*/ 45 w 68"/>
                        <a:gd name="T7" fmla="*/ 26 h 70"/>
                        <a:gd name="T8" fmla="*/ 68 w 68"/>
                        <a:gd name="T9" fmla="*/ 26 h 70"/>
                        <a:gd name="T10" fmla="*/ 50 w 68"/>
                        <a:gd name="T11" fmla="*/ 42 h 70"/>
                        <a:gd name="T12" fmla="*/ 57 w 68"/>
                        <a:gd name="T13" fmla="*/ 70 h 70"/>
                        <a:gd name="T14" fmla="*/ 34 w 68"/>
                        <a:gd name="T15" fmla="*/ 50 h 70"/>
                        <a:gd name="T16" fmla="*/ 11 w 68"/>
                        <a:gd name="T17" fmla="*/ 70 h 70"/>
                        <a:gd name="T18" fmla="*/ 19 w 68"/>
                        <a:gd name="T19" fmla="*/ 42 h 70"/>
                        <a:gd name="T20" fmla="*/ 0 w 68"/>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70">
                          <a:moveTo>
                            <a:pt x="0" y="26"/>
                          </a:moveTo>
                          <a:lnTo>
                            <a:pt x="25" y="26"/>
                          </a:lnTo>
                          <a:lnTo>
                            <a:pt x="34" y="0"/>
                          </a:lnTo>
                          <a:lnTo>
                            <a:pt x="45" y="26"/>
                          </a:lnTo>
                          <a:lnTo>
                            <a:pt x="68" y="26"/>
                          </a:lnTo>
                          <a:lnTo>
                            <a:pt x="50" y="42"/>
                          </a:lnTo>
                          <a:lnTo>
                            <a:pt x="57" y="70"/>
                          </a:lnTo>
                          <a:lnTo>
                            <a:pt x="34" y="50"/>
                          </a:lnTo>
                          <a:lnTo>
                            <a:pt x="11" y="70"/>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grpSp>
        </p:grpSp>
        <p:grpSp>
          <p:nvGrpSpPr>
            <p:cNvPr id="52475" name="Group 251"/>
            <p:cNvGrpSpPr>
              <a:grpSpLocks/>
            </p:cNvGrpSpPr>
            <p:nvPr/>
          </p:nvGrpSpPr>
          <p:grpSpPr bwMode="auto">
            <a:xfrm>
              <a:off x="1258" y="2459"/>
              <a:ext cx="526" cy="1336"/>
              <a:chOff x="1258" y="2459"/>
              <a:chExt cx="526" cy="1336"/>
            </a:xfrm>
          </p:grpSpPr>
          <p:sp>
            <p:nvSpPr>
              <p:cNvPr id="52476" name="Text Box 252"/>
              <p:cNvSpPr txBox="1">
                <a:spLocks noChangeArrowheads="1"/>
              </p:cNvSpPr>
              <p:nvPr/>
            </p:nvSpPr>
            <p:spPr bwMode="auto">
              <a:xfrm>
                <a:off x="1258" y="3557"/>
                <a:ext cx="526" cy="2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charset="0"/>
                  </a:defRPr>
                </a:lvl1pPr>
                <a:lvl2pPr marL="114300">
                  <a:defRPr sz="2400">
                    <a:solidFill>
                      <a:schemeClr val="tx1"/>
                    </a:solidFill>
                    <a:latin typeface="Times New Roman" charset="0"/>
                  </a:defRPr>
                </a:lvl2pPr>
                <a:lvl3pPr marL="228600">
                  <a:defRPr sz="2400">
                    <a:solidFill>
                      <a:schemeClr val="tx1"/>
                    </a:solidFill>
                    <a:latin typeface="Times New Roman" charset="0"/>
                  </a:defRPr>
                </a:lvl3pPr>
                <a:lvl4pPr marL="342900">
                  <a:defRPr sz="2400">
                    <a:solidFill>
                      <a:schemeClr val="tx1"/>
                    </a:solidFill>
                    <a:latin typeface="Times New Roman" charset="0"/>
                  </a:defRPr>
                </a:lvl4pPr>
                <a:lvl5pPr marL="457200">
                  <a:defRPr sz="2400">
                    <a:solidFill>
                      <a:schemeClr val="tx1"/>
                    </a:solidFill>
                    <a:latin typeface="Times New Roman" charset="0"/>
                  </a:defRPr>
                </a:lvl5pPr>
                <a:lvl6pPr marL="914400" eaLnBrk="0" fontAlgn="base" hangingPunct="0">
                  <a:spcBef>
                    <a:spcPct val="0"/>
                  </a:spcBef>
                  <a:spcAft>
                    <a:spcPct val="0"/>
                  </a:spcAft>
                  <a:defRPr sz="2400">
                    <a:solidFill>
                      <a:schemeClr val="tx1"/>
                    </a:solidFill>
                    <a:latin typeface="Times New Roman" charset="0"/>
                  </a:defRPr>
                </a:lvl6pPr>
                <a:lvl7pPr marL="1371600" eaLnBrk="0" fontAlgn="base" hangingPunct="0">
                  <a:spcBef>
                    <a:spcPct val="0"/>
                  </a:spcBef>
                  <a:spcAft>
                    <a:spcPct val="0"/>
                  </a:spcAft>
                  <a:defRPr sz="2400">
                    <a:solidFill>
                      <a:schemeClr val="tx1"/>
                    </a:solidFill>
                    <a:latin typeface="Times New Roman" charset="0"/>
                  </a:defRPr>
                </a:lvl7pPr>
                <a:lvl8pPr marL="1828800" eaLnBrk="0" fontAlgn="base" hangingPunct="0">
                  <a:spcBef>
                    <a:spcPct val="0"/>
                  </a:spcBef>
                  <a:spcAft>
                    <a:spcPct val="0"/>
                  </a:spcAft>
                  <a:defRPr sz="2400">
                    <a:solidFill>
                      <a:schemeClr val="tx1"/>
                    </a:solidFill>
                    <a:latin typeface="Times New Roman" charset="0"/>
                  </a:defRPr>
                </a:lvl8pPr>
                <a:lvl9pPr marL="2286000" eaLnBrk="0" fontAlgn="base" hangingPunct="0">
                  <a:spcBef>
                    <a:spcPct val="0"/>
                  </a:spcBef>
                  <a:spcAft>
                    <a:spcPct val="0"/>
                  </a:spcAft>
                  <a:defRPr sz="2400">
                    <a:solidFill>
                      <a:schemeClr val="tx1"/>
                    </a:solidFill>
                    <a:latin typeface="Times New Roman" charset="0"/>
                  </a:defRPr>
                </a:lvl9pPr>
              </a:lstStyle>
              <a:p>
                <a:pPr algn="ctr">
                  <a:lnSpc>
                    <a:spcPct val="89000"/>
                  </a:lnSpc>
                </a:pPr>
                <a:r>
                  <a:rPr lang="en-GB" altLang="en-GB" sz="1400">
                    <a:solidFill>
                      <a:srgbClr val="000099"/>
                    </a:solidFill>
                    <a:latin typeface="Arial" charset="0"/>
                  </a:rPr>
                  <a:t>Andersen</a:t>
                </a:r>
              </a:p>
              <a:p>
                <a:pPr algn="ctr">
                  <a:lnSpc>
                    <a:spcPct val="89000"/>
                  </a:lnSpc>
                </a:pPr>
                <a:r>
                  <a:rPr lang="en-GB" altLang="en-GB" sz="1400">
                    <a:solidFill>
                      <a:srgbClr val="000099"/>
                    </a:solidFill>
                    <a:latin typeface="Arial" charset="0"/>
                  </a:rPr>
                  <a:t>Consult.</a:t>
                </a:r>
              </a:p>
            </p:txBody>
          </p:sp>
          <p:sp>
            <p:nvSpPr>
              <p:cNvPr id="52477" name="Text Box 253"/>
              <p:cNvSpPr txBox="1">
                <a:spLocks noChangeArrowheads="1"/>
              </p:cNvSpPr>
              <p:nvPr/>
            </p:nvSpPr>
            <p:spPr bwMode="auto">
              <a:xfrm>
                <a:off x="1396" y="2459"/>
                <a:ext cx="360" cy="1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2400">
                    <a:solidFill>
                      <a:schemeClr val="tx1"/>
                    </a:solidFill>
                    <a:latin typeface="Times New Roman" charset="0"/>
                  </a:defRPr>
                </a:lvl1pPr>
                <a:lvl2pPr marL="114300">
                  <a:defRPr sz="2400">
                    <a:solidFill>
                      <a:schemeClr val="tx1"/>
                    </a:solidFill>
                    <a:latin typeface="Times New Roman" charset="0"/>
                  </a:defRPr>
                </a:lvl2pPr>
                <a:lvl3pPr marL="228600">
                  <a:defRPr sz="2400">
                    <a:solidFill>
                      <a:schemeClr val="tx1"/>
                    </a:solidFill>
                    <a:latin typeface="Times New Roman" charset="0"/>
                  </a:defRPr>
                </a:lvl3pPr>
                <a:lvl4pPr marL="342900">
                  <a:defRPr sz="2400">
                    <a:solidFill>
                      <a:schemeClr val="tx1"/>
                    </a:solidFill>
                    <a:latin typeface="Times New Roman" charset="0"/>
                  </a:defRPr>
                </a:lvl4pPr>
                <a:lvl5pPr marL="457200">
                  <a:defRPr sz="2400">
                    <a:solidFill>
                      <a:schemeClr val="tx1"/>
                    </a:solidFill>
                    <a:latin typeface="Times New Roman" charset="0"/>
                  </a:defRPr>
                </a:lvl5pPr>
                <a:lvl6pPr marL="914400" eaLnBrk="0" fontAlgn="base" hangingPunct="0">
                  <a:spcBef>
                    <a:spcPct val="0"/>
                  </a:spcBef>
                  <a:spcAft>
                    <a:spcPct val="0"/>
                  </a:spcAft>
                  <a:defRPr sz="2400">
                    <a:solidFill>
                      <a:schemeClr val="tx1"/>
                    </a:solidFill>
                    <a:latin typeface="Times New Roman" charset="0"/>
                  </a:defRPr>
                </a:lvl6pPr>
                <a:lvl7pPr marL="1371600" eaLnBrk="0" fontAlgn="base" hangingPunct="0">
                  <a:spcBef>
                    <a:spcPct val="0"/>
                  </a:spcBef>
                  <a:spcAft>
                    <a:spcPct val="0"/>
                  </a:spcAft>
                  <a:defRPr sz="2400">
                    <a:solidFill>
                      <a:schemeClr val="tx1"/>
                    </a:solidFill>
                    <a:latin typeface="Times New Roman" charset="0"/>
                  </a:defRPr>
                </a:lvl7pPr>
                <a:lvl8pPr marL="1828800" eaLnBrk="0" fontAlgn="base" hangingPunct="0">
                  <a:spcBef>
                    <a:spcPct val="0"/>
                  </a:spcBef>
                  <a:spcAft>
                    <a:spcPct val="0"/>
                  </a:spcAft>
                  <a:defRPr sz="2400">
                    <a:solidFill>
                      <a:schemeClr val="tx1"/>
                    </a:solidFill>
                    <a:latin typeface="Times New Roman" charset="0"/>
                  </a:defRPr>
                </a:lvl8pPr>
                <a:lvl9pPr marL="2286000" eaLnBrk="0" fontAlgn="base" hangingPunct="0">
                  <a:spcBef>
                    <a:spcPct val="0"/>
                  </a:spcBef>
                  <a:spcAft>
                    <a:spcPct val="0"/>
                  </a:spcAft>
                  <a:defRPr sz="2400">
                    <a:solidFill>
                      <a:schemeClr val="tx1"/>
                    </a:solidFill>
                    <a:latin typeface="Times New Roman" charset="0"/>
                  </a:defRPr>
                </a:lvl9pPr>
              </a:lstStyle>
              <a:p>
                <a:pPr>
                  <a:lnSpc>
                    <a:spcPct val="89000"/>
                  </a:lnSpc>
                </a:pPr>
                <a:r>
                  <a:rPr lang="fr-FR" altLang="en-GB" sz="1800">
                    <a:solidFill>
                      <a:srgbClr val="000099"/>
                    </a:solidFill>
                    <a:latin typeface="Arial" charset="0"/>
                  </a:rPr>
                  <a:t>8.941</a:t>
                </a:r>
              </a:p>
            </p:txBody>
          </p:sp>
          <p:grpSp>
            <p:nvGrpSpPr>
              <p:cNvPr id="52478" name="Group 254"/>
              <p:cNvGrpSpPr>
                <a:grpSpLocks/>
              </p:cNvGrpSpPr>
              <p:nvPr/>
            </p:nvGrpSpPr>
            <p:grpSpPr bwMode="auto">
              <a:xfrm>
                <a:off x="1373" y="2663"/>
                <a:ext cx="402" cy="281"/>
                <a:chOff x="548" y="1007"/>
                <a:chExt cx="398" cy="257"/>
              </a:xfrm>
            </p:grpSpPr>
            <p:sp>
              <p:nvSpPr>
                <p:cNvPr id="52479" name="Rectangle 255"/>
                <p:cNvSpPr>
                  <a:spLocks noChangeArrowheads="1"/>
                </p:cNvSpPr>
                <p:nvPr/>
              </p:nvSpPr>
              <p:spPr bwMode="auto">
                <a:xfrm>
                  <a:off x="548" y="1205"/>
                  <a:ext cx="398" cy="1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480" name="Rectangle 256"/>
                <p:cNvSpPr>
                  <a:spLocks noChangeArrowheads="1"/>
                </p:cNvSpPr>
                <p:nvPr/>
              </p:nvSpPr>
              <p:spPr bwMode="auto">
                <a:xfrm>
                  <a:off x="548" y="1007"/>
                  <a:ext cx="398" cy="1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481" name="Rectangle 257"/>
                <p:cNvSpPr>
                  <a:spLocks noChangeArrowheads="1"/>
                </p:cNvSpPr>
                <p:nvPr/>
              </p:nvSpPr>
              <p:spPr bwMode="auto">
                <a:xfrm>
                  <a:off x="548" y="1026"/>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482" name="Rectangle 258"/>
                <p:cNvSpPr>
                  <a:spLocks noChangeArrowheads="1"/>
                </p:cNvSpPr>
                <p:nvPr/>
              </p:nvSpPr>
              <p:spPr bwMode="auto">
                <a:xfrm>
                  <a:off x="548" y="1046"/>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483" name="Rectangle 259"/>
                <p:cNvSpPr>
                  <a:spLocks noChangeArrowheads="1"/>
                </p:cNvSpPr>
                <p:nvPr/>
              </p:nvSpPr>
              <p:spPr bwMode="auto">
                <a:xfrm>
                  <a:off x="548" y="1066"/>
                  <a:ext cx="398" cy="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484" name="Rectangle 260"/>
                <p:cNvSpPr>
                  <a:spLocks noChangeArrowheads="1"/>
                </p:cNvSpPr>
                <p:nvPr/>
              </p:nvSpPr>
              <p:spPr bwMode="auto">
                <a:xfrm>
                  <a:off x="548" y="1085"/>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485" name="Rectangle 261"/>
                <p:cNvSpPr>
                  <a:spLocks noChangeArrowheads="1"/>
                </p:cNvSpPr>
                <p:nvPr/>
              </p:nvSpPr>
              <p:spPr bwMode="auto">
                <a:xfrm>
                  <a:off x="548" y="1105"/>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486" name="Rectangle 262"/>
                <p:cNvSpPr>
                  <a:spLocks noChangeArrowheads="1"/>
                </p:cNvSpPr>
                <p:nvPr/>
              </p:nvSpPr>
              <p:spPr bwMode="auto">
                <a:xfrm>
                  <a:off x="548" y="1125"/>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487" name="Rectangle 263"/>
                <p:cNvSpPr>
                  <a:spLocks noChangeArrowheads="1"/>
                </p:cNvSpPr>
                <p:nvPr/>
              </p:nvSpPr>
              <p:spPr bwMode="auto">
                <a:xfrm>
                  <a:off x="548" y="1145"/>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488" name="Rectangle 264"/>
                <p:cNvSpPr>
                  <a:spLocks noChangeArrowheads="1"/>
                </p:cNvSpPr>
                <p:nvPr/>
              </p:nvSpPr>
              <p:spPr bwMode="auto">
                <a:xfrm>
                  <a:off x="548" y="1165"/>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489" name="Rectangle 265"/>
                <p:cNvSpPr>
                  <a:spLocks noChangeArrowheads="1"/>
                </p:cNvSpPr>
                <p:nvPr/>
              </p:nvSpPr>
              <p:spPr bwMode="auto">
                <a:xfrm>
                  <a:off x="548" y="1185"/>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490" name="Rectangle 266"/>
                <p:cNvSpPr>
                  <a:spLocks noChangeArrowheads="1"/>
                </p:cNvSpPr>
                <p:nvPr/>
              </p:nvSpPr>
              <p:spPr bwMode="auto">
                <a:xfrm>
                  <a:off x="548" y="1224"/>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491" name="Rectangle 267"/>
                <p:cNvSpPr>
                  <a:spLocks noChangeArrowheads="1"/>
                </p:cNvSpPr>
                <p:nvPr/>
              </p:nvSpPr>
              <p:spPr bwMode="auto">
                <a:xfrm>
                  <a:off x="548" y="1244"/>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492" name="Rectangle 268"/>
                <p:cNvSpPr>
                  <a:spLocks noChangeArrowheads="1"/>
                </p:cNvSpPr>
                <p:nvPr/>
              </p:nvSpPr>
              <p:spPr bwMode="auto">
                <a:xfrm>
                  <a:off x="548" y="1007"/>
                  <a:ext cx="164" cy="13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grpSp>
              <p:nvGrpSpPr>
                <p:cNvPr id="52493" name="Group 269"/>
                <p:cNvGrpSpPr>
                  <a:grpSpLocks/>
                </p:cNvGrpSpPr>
                <p:nvPr/>
              </p:nvGrpSpPr>
              <p:grpSpPr bwMode="auto">
                <a:xfrm>
                  <a:off x="561" y="1014"/>
                  <a:ext cx="140" cy="120"/>
                  <a:chOff x="561" y="1014"/>
                  <a:chExt cx="140" cy="120"/>
                </a:xfrm>
              </p:grpSpPr>
              <p:grpSp>
                <p:nvGrpSpPr>
                  <p:cNvPr id="52494" name="Group 270"/>
                  <p:cNvGrpSpPr>
                    <a:grpSpLocks/>
                  </p:cNvGrpSpPr>
                  <p:nvPr/>
                </p:nvGrpSpPr>
                <p:grpSpPr bwMode="auto">
                  <a:xfrm>
                    <a:off x="561" y="1014"/>
                    <a:ext cx="140" cy="14"/>
                    <a:chOff x="561" y="1014"/>
                    <a:chExt cx="140" cy="14"/>
                  </a:xfrm>
                </p:grpSpPr>
                <p:sp>
                  <p:nvSpPr>
                    <p:cNvPr id="52495" name="Freeform 271"/>
                    <p:cNvSpPr>
                      <a:spLocks/>
                    </p:cNvSpPr>
                    <p:nvPr/>
                  </p:nvSpPr>
                  <p:spPr bwMode="auto">
                    <a:xfrm>
                      <a:off x="561" y="1014"/>
                      <a:ext cx="14" cy="14"/>
                    </a:xfrm>
                    <a:custGeom>
                      <a:avLst/>
                      <a:gdLst>
                        <a:gd name="T0" fmla="*/ 0 w 67"/>
                        <a:gd name="T1" fmla="*/ 25 h 67"/>
                        <a:gd name="T2" fmla="*/ 24 w 67"/>
                        <a:gd name="T3" fmla="*/ 25 h 67"/>
                        <a:gd name="T4" fmla="*/ 33 w 67"/>
                        <a:gd name="T5" fmla="*/ 0 h 67"/>
                        <a:gd name="T6" fmla="*/ 45 w 67"/>
                        <a:gd name="T7" fmla="*/ 25 h 67"/>
                        <a:gd name="T8" fmla="*/ 67 w 67"/>
                        <a:gd name="T9" fmla="*/ 25 h 67"/>
                        <a:gd name="T10" fmla="*/ 48 w 67"/>
                        <a:gd name="T11" fmla="*/ 41 h 67"/>
                        <a:gd name="T12" fmla="*/ 57 w 67"/>
                        <a:gd name="T13" fmla="*/ 67 h 67"/>
                        <a:gd name="T14" fmla="*/ 33 w 67"/>
                        <a:gd name="T15" fmla="*/ 48 h 67"/>
                        <a:gd name="T16" fmla="*/ 11 w 67"/>
                        <a:gd name="T17" fmla="*/ 67 h 67"/>
                        <a:gd name="T18" fmla="*/ 19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4" y="25"/>
                          </a:lnTo>
                          <a:lnTo>
                            <a:pt x="33" y="0"/>
                          </a:lnTo>
                          <a:lnTo>
                            <a:pt x="45" y="25"/>
                          </a:lnTo>
                          <a:lnTo>
                            <a:pt x="67" y="25"/>
                          </a:lnTo>
                          <a:lnTo>
                            <a:pt x="48" y="41"/>
                          </a:lnTo>
                          <a:lnTo>
                            <a:pt x="57" y="67"/>
                          </a:lnTo>
                          <a:lnTo>
                            <a:pt x="33" y="48"/>
                          </a:lnTo>
                          <a:lnTo>
                            <a:pt x="11"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96" name="Freeform 272"/>
                    <p:cNvSpPr>
                      <a:spLocks/>
                    </p:cNvSpPr>
                    <p:nvPr/>
                  </p:nvSpPr>
                  <p:spPr bwMode="auto">
                    <a:xfrm>
                      <a:off x="586" y="1014"/>
                      <a:ext cx="14" cy="14"/>
                    </a:xfrm>
                    <a:custGeom>
                      <a:avLst/>
                      <a:gdLst>
                        <a:gd name="T0" fmla="*/ 0 w 67"/>
                        <a:gd name="T1" fmla="*/ 25 h 67"/>
                        <a:gd name="T2" fmla="*/ 24 w 67"/>
                        <a:gd name="T3" fmla="*/ 25 h 67"/>
                        <a:gd name="T4" fmla="*/ 35 w 67"/>
                        <a:gd name="T5" fmla="*/ 0 h 67"/>
                        <a:gd name="T6" fmla="*/ 45 w 67"/>
                        <a:gd name="T7" fmla="*/ 25 h 67"/>
                        <a:gd name="T8" fmla="*/ 67 w 67"/>
                        <a:gd name="T9" fmla="*/ 25 h 67"/>
                        <a:gd name="T10" fmla="*/ 50 w 67"/>
                        <a:gd name="T11" fmla="*/ 41 h 67"/>
                        <a:gd name="T12" fmla="*/ 57 w 67"/>
                        <a:gd name="T13" fmla="*/ 67 h 67"/>
                        <a:gd name="T14" fmla="*/ 35 w 67"/>
                        <a:gd name="T15" fmla="*/ 48 h 67"/>
                        <a:gd name="T16" fmla="*/ 11 w 67"/>
                        <a:gd name="T17" fmla="*/ 67 h 67"/>
                        <a:gd name="T18" fmla="*/ 20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4" y="25"/>
                          </a:lnTo>
                          <a:lnTo>
                            <a:pt x="35" y="0"/>
                          </a:lnTo>
                          <a:lnTo>
                            <a:pt x="45" y="25"/>
                          </a:lnTo>
                          <a:lnTo>
                            <a:pt x="67" y="25"/>
                          </a:lnTo>
                          <a:lnTo>
                            <a:pt x="50" y="41"/>
                          </a:lnTo>
                          <a:lnTo>
                            <a:pt x="57" y="67"/>
                          </a:lnTo>
                          <a:lnTo>
                            <a:pt x="35" y="48"/>
                          </a:lnTo>
                          <a:lnTo>
                            <a:pt x="11" y="67"/>
                          </a:lnTo>
                          <a:lnTo>
                            <a:pt x="20"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97" name="Freeform 273"/>
                    <p:cNvSpPr>
                      <a:spLocks/>
                    </p:cNvSpPr>
                    <p:nvPr/>
                  </p:nvSpPr>
                  <p:spPr bwMode="auto">
                    <a:xfrm>
                      <a:off x="612" y="1014"/>
                      <a:ext cx="13" cy="14"/>
                    </a:xfrm>
                    <a:custGeom>
                      <a:avLst/>
                      <a:gdLst>
                        <a:gd name="T0" fmla="*/ 0 w 65"/>
                        <a:gd name="T1" fmla="*/ 25 h 67"/>
                        <a:gd name="T2" fmla="*/ 23 w 65"/>
                        <a:gd name="T3" fmla="*/ 25 h 67"/>
                        <a:gd name="T4" fmla="*/ 32 w 65"/>
                        <a:gd name="T5" fmla="*/ 0 h 67"/>
                        <a:gd name="T6" fmla="*/ 43 w 65"/>
                        <a:gd name="T7" fmla="*/ 25 h 67"/>
                        <a:gd name="T8" fmla="*/ 65 w 65"/>
                        <a:gd name="T9" fmla="*/ 25 h 67"/>
                        <a:gd name="T10" fmla="*/ 47 w 65"/>
                        <a:gd name="T11" fmla="*/ 41 h 67"/>
                        <a:gd name="T12" fmla="*/ 57 w 65"/>
                        <a:gd name="T13" fmla="*/ 67 h 67"/>
                        <a:gd name="T14" fmla="*/ 32 w 65"/>
                        <a:gd name="T15" fmla="*/ 48 h 67"/>
                        <a:gd name="T16" fmla="*/ 10 w 65"/>
                        <a:gd name="T17" fmla="*/ 67 h 67"/>
                        <a:gd name="T18" fmla="*/ 18 w 65"/>
                        <a:gd name="T19" fmla="*/ 41 h 67"/>
                        <a:gd name="T20" fmla="*/ 0 w 65"/>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7">
                          <a:moveTo>
                            <a:pt x="0" y="25"/>
                          </a:moveTo>
                          <a:lnTo>
                            <a:pt x="23" y="25"/>
                          </a:lnTo>
                          <a:lnTo>
                            <a:pt x="32" y="0"/>
                          </a:lnTo>
                          <a:lnTo>
                            <a:pt x="43" y="25"/>
                          </a:lnTo>
                          <a:lnTo>
                            <a:pt x="65" y="25"/>
                          </a:lnTo>
                          <a:lnTo>
                            <a:pt x="47" y="41"/>
                          </a:lnTo>
                          <a:lnTo>
                            <a:pt x="57" y="67"/>
                          </a:lnTo>
                          <a:lnTo>
                            <a:pt x="32" y="48"/>
                          </a:lnTo>
                          <a:lnTo>
                            <a:pt x="10" y="67"/>
                          </a:lnTo>
                          <a:lnTo>
                            <a:pt x="18"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98" name="Freeform 274"/>
                    <p:cNvSpPr>
                      <a:spLocks/>
                    </p:cNvSpPr>
                    <p:nvPr/>
                  </p:nvSpPr>
                  <p:spPr bwMode="auto">
                    <a:xfrm>
                      <a:off x="637" y="1014"/>
                      <a:ext cx="14" cy="14"/>
                    </a:xfrm>
                    <a:custGeom>
                      <a:avLst/>
                      <a:gdLst>
                        <a:gd name="T0" fmla="*/ 0 w 69"/>
                        <a:gd name="T1" fmla="*/ 25 h 67"/>
                        <a:gd name="T2" fmla="*/ 25 w 69"/>
                        <a:gd name="T3" fmla="*/ 25 h 67"/>
                        <a:gd name="T4" fmla="*/ 36 w 69"/>
                        <a:gd name="T5" fmla="*/ 0 h 67"/>
                        <a:gd name="T6" fmla="*/ 45 w 69"/>
                        <a:gd name="T7" fmla="*/ 25 h 67"/>
                        <a:gd name="T8" fmla="*/ 69 w 69"/>
                        <a:gd name="T9" fmla="*/ 25 h 67"/>
                        <a:gd name="T10" fmla="*/ 50 w 69"/>
                        <a:gd name="T11" fmla="*/ 41 h 67"/>
                        <a:gd name="T12" fmla="*/ 58 w 69"/>
                        <a:gd name="T13" fmla="*/ 67 h 67"/>
                        <a:gd name="T14" fmla="*/ 36 w 69"/>
                        <a:gd name="T15" fmla="*/ 48 h 67"/>
                        <a:gd name="T16" fmla="*/ 12 w 69"/>
                        <a:gd name="T17" fmla="*/ 67 h 67"/>
                        <a:gd name="T18" fmla="*/ 21 w 69"/>
                        <a:gd name="T19" fmla="*/ 41 h 67"/>
                        <a:gd name="T20" fmla="*/ 0 w 69"/>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5"/>
                          </a:moveTo>
                          <a:lnTo>
                            <a:pt x="25" y="25"/>
                          </a:lnTo>
                          <a:lnTo>
                            <a:pt x="36" y="0"/>
                          </a:lnTo>
                          <a:lnTo>
                            <a:pt x="45" y="25"/>
                          </a:lnTo>
                          <a:lnTo>
                            <a:pt x="69" y="25"/>
                          </a:lnTo>
                          <a:lnTo>
                            <a:pt x="50" y="41"/>
                          </a:lnTo>
                          <a:lnTo>
                            <a:pt x="58" y="67"/>
                          </a:lnTo>
                          <a:lnTo>
                            <a:pt x="36" y="48"/>
                          </a:lnTo>
                          <a:lnTo>
                            <a:pt x="12" y="67"/>
                          </a:lnTo>
                          <a:lnTo>
                            <a:pt x="21"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499" name="Freeform 275"/>
                    <p:cNvSpPr>
                      <a:spLocks/>
                    </p:cNvSpPr>
                    <p:nvPr/>
                  </p:nvSpPr>
                  <p:spPr bwMode="auto">
                    <a:xfrm>
                      <a:off x="662" y="1014"/>
                      <a:ext cx="14" cy="14"/>
                    </a:xfrm>
                    <a:custGeom>
                      <a:avLst/>
                      <a:gdLst>
                        <a:gd name="T0" fmla="*/ 0 w 68"/>
                        <a:gd name="T1" fmla="*/ 25 h 67"/>
                        <a:gd name="T2" fmla="*/ 24 w 68"/>
                        <a:gd name="T3" fmla="*/ 25 h 67"/>
                        <a:gd name="T4" fmla="*/ 33 w 68"/>
                        <a:gd name="T5" fmla="*/ 0 h 67"/>
                        <a:gd name="T6" fmla="*/ 44 w 68"/>
                        <a:gd name="T7" fmla="*/ 25 h 67"/>
                        <a:gd name="T8" fmla="*/ 68 w 68"/>
                        <a:gd name="T9" fmla="*/ 25 h 67"/>
                        <a:gd name="T10" fmla="*/ 48 w 68"/>
                        <a:gd name="T11" fmla="*/ 41 h 67"/>
                        <a:gd name="T12" fmla="*/ 57 w 68"/>
                        <a:gd name="T13" fmla="*/ 67 h 67"/>
                        <a:gd name="T14" fmla="*/ 33 w 68"/>
                        <a:gd name="T15" fmla="*/ 48 h 67"/>
                        <a:gd name="T16" fmla="*/ 10 w 68"/>
                        <a:gd name="T17" fmla="*/ 67 h 67"/>
                        <a:gd name="T18" fmla="*/ 19 w 68"/>
                        <a:gd name="T19" fmla="*/ 41 h 67"/>
                        <a:gd name="T20" fmla="*/ 0 w 68"/>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5"/>
                          </a:moveTo>
                          <a:lnTo>
                            <a:pt x="24" y="25"/>
                          </a:lnTo>
                          <a:lnTo>
                            <a:pt x="33" y="0"/>
                          </a:lnTo>
                          <a:lnTo>
                            <a:pt x="44" y="25"/>
                          </a:lnTo>
                          <a:lnTo>
                            <a:pt x="68" y="25"/>
                          </a:lnTo>
                          <a:lnTo>
                            <a:pt x="48" y="41"/>
                          </a:lnTo>
                          <a:lnTo>
                            <a:pt x="57" y="67"/>
                          </a:lnTo>
                          <a:lnTo>
                            <a:pt x="33" y="48"/>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00" name="Freeform 276"/>
                    <p:cNvSpPr>
                      <a:spLocks/>
                    </p:cNvSpPr>
                    <p:nvPr/>
                  </p:nvSpPr>
                  <p:spPr bwMode="auto">
                    <a:xfrm>
                      <a:off x="688" y="1014"/>
                      <a:ext cx="13" cy="14"/>
                    </a:xfrm>
                    <a:custGeom>
                      <a:avLst/>
                      <a:gdLst>
                        <a:gd name="T0" fmla="*/ 0 w 68"/>
                        <a:gd name="T1" fmla="*/ 25 h 67"/>
                        <a:gd name="T2" fmla="*/ 25 w 68"/>
                        <a:gd name="T3" fmla="*/ 25 h 67"/>
                        <a:gd name="T4" fmla="*/ 34 w 68"/>
                        <a:gd name="T5" fmla="*/ 0 h 67"/>
                        <a:gd name="T6" fmla="*/ 45 w 68"/>
                        <a:gd name="T7" fmla="*/ 25 h 67"/>
                        <a:gd name="T8" fmla="*/ 68 w 68"/>
                        <a:gd name="T9" fmla="*/ 25 h 67"/>
                        <a:gd name="T10" fmla="*/ 50 w 68"/>
                        <a:gd name="T11" fmla="*/ 41 h 67"/>
                        <a:gd name="T12" fmla="*/ 57 w 68"/>
                        <a:gd name="T13" fmla="*/ 67 h 67"/>
                        <a:gd name="T14" fmla="*/ 34 w 68"/>
                        <a:gd name="T15" fmla="*/ 48 h 67"/>
                        <a:gd name="T16" fmla="*/ 11 w 68"/>
                        <a:gd name="T17" fmla="*/ 67 h 67"/>
                        <a:gd name="T18" fmla="*/ 19 w 68"/>
                        <a:gd name="T19" fmla="*/ 41 h 67"/>
                        <a:gd name="T20" fmla="*/ 0 w 68"/>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5"/>
                          </a:moveTo>
                          <a:lnTo>
                            <a:pt x="25" y="25"/>
                          </a:lnTo>
                          <a:lnTo>
                            <a:pt x="34" y="0"/>
                          </a:lnTo>
                          <a:lnTo>
                            <a:pt x="45" y="25"/>
                          </a:lnTo>
                          <a:lnTo>
                            <a:pt x="68" y="25"/>
                          </a:lnTo>
                          <a:lnTo>
                            <a:pt x="50" y="41"/>
                          </a:lnTo>
                          <a:lnTo>
                            <a:pt x="57" y="67"/>
                          </a:lnTo>
                          <a:lnTo>
                            <a:pt x="34" y="48"/>
                          </a:lnTo>
                          <a:lnTo>
                            <a:pt x="11"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501" name="Group 277"/>
                  <p:cNvGrpSpPr>
                    <a:grpSpLocks/>
                  </p:cNvGrpSpPr>
                  <p:nvPr/>
                </p:nvGrpSpPr>
                <p:grpSpPr bwMode="auto">
                  <a:xfrm>
                    <a:off x="574" y="1028"/>
                    <a:ext cx="115" cy="13"/>
                    <a:chOff x="574" y="1028"/>
                    <a:chExt cx="115" cy="13"/>
                  </a:xfrm>
                </p:grpSpPr>
                <p:sp>
                  <p:nvSpPr>
                    <p:cNvPr id="52502" name="Freeform 278"/>
                    <p:cNvSpPr>
                      <a:spLocks/>
                    </p:cNvSpPr>
                    <p:nvPr/>
                  </p:nvSpPr>
                  <p:spPr bwMode="auto">
                    <a:xfrm>
                      <a:off x="574" y="1028"/>
                      <a:ext cx="13" cy="13"/>
                    </a:xfrm>
                    <a:custGeom>
                      <a:avLst/>
                      <a:gdLst>
                        <a:gd name="T0" fmla="*/ 0 w 66"/>
                        <a:gd name="T1" fmla="*/ 25 h 68"/>
                        <a:gd name="T2" fmla="*/ 23 w 66"/>
                        <a:gd name="T3" fmla="*/ 25 h 68"/>
                        <a:gd name="T4" fmla="*/ 33 w 66"/>
                        <a:gd name="T5" fmla="*/ 0 h 68"/>
                        <a:gd name="T6" fmla="*/ 43 w 66"/>
                        <a:gd name="T7" fmla="*/ 25 h 68"/>
                        <a:gd name="T8" fmla="*/ 66 w 66"/>
                        <a:gd name="T9" fmla="*/ 25 h 68"/>
                        <a:gd name="T10" fmla="*/ 47 w 66"/>
                        <a:gd name="T11" fmla="*/ 41 h 68"/>
                        <a:gd name="T12" fmla="*/ 57 w 66"/>
                        <a:gd name="T13" fmla="*/ 68 h 68"/>
                        <a:gd name="T14" fmla="*/ 33 w 66"/>
                        <a:gd name="T15" fmla="*/ 50 h 68"/>
                        <a:gd name="T16" fmla="*/ 10 w 66"/>
                        <a:gd name="T17" fmla="*/ 68 h 68"/>
                        <a:gd name="T18" fmla="*/ 19 w 66"/>
                        <a:gd name="T19" fmla="*/ 41 h 68"/>
                        <a:gd name="T20" fmla="*/ 0 w 66"/>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8">
                          <a:moveTo>
                            <a:pt x="0" y="25"/>
                          </a:moveTo>
                          <a:lnTo>
                            <a:pt x="23" y="25"/>
                          </a:lnTo>
                          <a:lnTo>
                            <a:pt x="33" y="0"/>
                          </a:lnTo>
                          <a:lnTo>
                            <a:pt x="43" y="25"/>
                          </a:lnTo>
                          <a:lnTo>
                            <a:pt x="66" y="25"/>
                          </a:lnTo>
                          <a:lnTo>
                            <a:pt x="47" y="41"/>
                          </a:lnTo>
                          <a:lnTo>
                            <a:pt x="57" y="68"/>
                          </a:lnTo>
                          <a:lnTo>
                            <a:pt x="33" y="50"/>
                          </a:lnTo>
                          <a:lnTo>
                            <a:pt x="10"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03" name="Freeform 279"/>
                    <p:cNvSpPr>
                      <a:spLocks/>
                    </p:cNvSpPr>
                    <p:nvPr/>
                  </p:nvSpPr>
                  <p:spPr bwMode="auto">
                    <a:xfrm>
                      <a:off x="624" y="1028"/>
                      <a:ext cx="14" cy="13"/>
                    </a:xfrm>
                    <a:custGeom>
                      <a:avLst/>
                      <a:gdLst>
                        <a:gd name="T0" fmla="*/ 0 w 67"/>
                        <a:gd name="T1" fmla="*/ 25 h 68"/>
                        <a:gd name="T2" fmla="*/ 24 w 67"/>
                        <a:gd name="T3" fmla="*/ 25 h 68"/>
                        <a:gd name="T4" fmla="*/ 33 w 67"/>
                        <a:gd name="T5" fmla="*/ 0 h 68"/>
                        <a:gd name="T6" fmla="*/ 44 w 67"/>
                        <a:gd name="T7" fmla="*/ 25 h 68"/>
                        <a:gd name="T8" fmla="*/ 67 w 67"/>
                        <a:gd name="T9" fmla="*/ 25 h 68"/>
                        <a:gd name="T10" fmla="*/ 50 w 67"/>
                        <a:gd name="T11" fmla="*/ 41 h 68"/>
                        <a:gd name="T12" fmla="*/ 57 w 67"/>
                        <a:gd name="T13" fmla="*/ 68 h 68"/>
                        <a:gd name="T14" fmla="*/ 33 w 67"/>
                        <a:gd name="T15" fmla="*/ 50 h 68"/>
                        <a:gd name="T16" fmla="*/ 10 w 67"/>
                        <a:gd name="T17" fmla="*/ 68 h 68"/>
                        <a:gd name="T18" fmla="*/ 19 w 67"/>
                        <a:gd name="T19" fmla="*/ 41 h 68"/>
                        <a:gd name="T20" fmla="*/ 0 w 67"/>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5"/>
                          </a:moveTo>
                          <a:lnTo>
                            <a:pt x="24" y="25"/>
                          </a:lnTo>
                          <a:lnTo>
                            <a:pt x="33" y="0"/>
                          </a:lnTo>
                          <a:lnTo>
                            <a:pt x="44" y="25"/>
                          </a:lnTo>
                          <a:lnTo>
                            <a:pt x="67" y="25"/>
                          </a:lnTo>
                          <a:lnTo>
                            <a:pt x="50" y="41"/>
                          </a:lnTo>
                          <a:lnTo>
                            <a:pt x="57" y="68"/>
                          </a:lnTo>
                          <a:lnTo>
                            <a:pt x="33" y="50"/>
                          </a:lnTo>
                          <a:lnTo>
                            <a:pt x="10"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04" name="Freeform 280"/>
                    <p:cNvSpPr>
                      <a:spLocks/>
                    </p:cNvSpPr>
                    <p:nvPr/>
                  </p:nvSpPr>
                  <p:spPr bwMode="auto">
                    <a:xfrm>
                      <a:off x="599" y="1028"/>
                      <a:ext cx="14" cy="13"/>
                    </a:xfrm>
                    <a:custGeom>
                      <a:avLst/>
                      <a:gdLst>
                        <a:gd name="T0" fmla="*/ 0 w 67"/>
                        <a:gd name="T1" fmla="*/ 25 h 68"/>
                        <a:gd name="T2" fmla="*/ 23 w 67"/>
                        <a:gd name="T3" fmla="*/ 25 h 68"/>
                        <a:gd name="T4" fmla="*/ 34 w 67"/>
                        <a:gd name="T5" fmla="*/ 0 h 68"/>
                        <a:gd name="T6" fmla="*/ 44 w 67"/>
                        <a:gd name="T7" fmla="*/ 25 h 68"/>
                        <a:gd name="T8" fmla="*/ 67 w 67"/>
                        <a:gd name="T9" fmla="*/ 25 h 68"/>
                        <a:gd name="T10" fmla="*/ 48 w 67"/>
                        <a:gd name="T11" fmla="*/ 41 h 68"/>
                        <a:gd name="T12" fmla="*/ 57 w 67"/>
                        <a:gd name="T13" fmla="*/ 68 h 68"/>
                        <a:gd name="T14" fmla="*/ 34 w 67"/>
                        <a:gd name="T15" fmla="*/ 50 h 68"/>
                        <a:gd name="T16" fmla="*/ 10 w 67"/>
                        <a:gd name="T17" fmla="*/ 68 h 68"/>
                        <a:gd name="T18" fmla="*/ 19 w 67"/>
                        <a:gd name="T19" fmla="*/ 41 h 68"/>
                        <a:gd name="T20" fmla="*/ 0 w 67"/>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5"/>
                          </a:moveTo>
                          <a:lnTo>
                            <a:pt x="23" y="25"/>
                          </a:lnTo>
                          <a:lnTo>
                            <a:pt x="34" y="0"/>
                          </a:lnTo>
                          <a:lnTo>
                            <a:pt x="44" y="25"/>
                          </a:lnTo>
                          <a:lnTo>
                            <a:pt x="67" y="25"/>
                          </a:lnTo>
                          <a:lnTo>
                            <a:pt x="48" y="41"/>
                          </a:lnTo>
                          <a:lnTo>
                            <a:pt x="57" y="68"/>
                          </a:lnTo>
                          <a:lnTo>
                            <a:pt x="34" y="50"/>
                          </a:lnTo>
                          <a:lnTo>
                            <a:pt x="10"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05" name="Freeform 281"/>
                    <p:cNvSpPr>
                      <a:spLocks/>
                    </p:cNvSpPr>
                    <p:nvPr/>
                  </p:nvSpPr>
                  <p:spPr bwMode="auto">
                    <a:xfrm>
                      <a:off x="650" y="1028"/>
                      <a:ext cx="13" cy="13"/>
                    </a:xfrm>
                    <a:custGeom>
                      <a:avLst/>
                      <a:gdLst>
                        <a:gd name="T0" fmla="*/ 0 w 67"/>
                        <a:gd name="T1" fmla="*/ 25 h 68"/>
                        <a:gd name="T2" fmla="*/ 23 w 67"/>
                        <a:gd name="T3" fmla="*/ 25 h 68"/>
                        <a:gd name="T4" fmla="*/ 33 w 67"/>
                        <a:gd name="T5" fmla="*/ 0 h 68"/>
                        <a:gd name="T6" fmla="*/ 44 w 67"/>
                        <a:gd name="T7" fmla="*/ 25 h 68"/>
                        <a:gd name="T8" fmla="*/ 67 w 67"/>
                        <a:gd name="T9" fmla="*/ 25 h 68"/>
                        <a:gd name="T10" fmla="*/ 48 w 67"/>
                        <a:gd name="T11" fmla="*/ 41 h 68"/>
                        <a:gd name="T12" fmla="*/ 58 w 67"/>
                        <a:gd name="T13" fmla="*/ 68 h 68"/>
                        <a:gd name="T14" fmla="*/ 33 w 67"/>
                        <a:gd name="T15" fmla="*/ 50 h 68"/>
                        <a:gd name="T16" fmla="*/ 10 w 67"/>
                        <a:gd name="T17" fmla="*/ 68 h 68"/>
                        <a:gd name="T18" fmla="*/ 18 w 67"/>
                        <a:gd name="T19" fmla="*/ 41 h 68"/>
                        <a:gd name="T20" fmla="*/ 0 w 67"/>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5"/>
                          </a:moveTo>
                          <a:lnTo>
                            <a:pt x="23" y="25"/>
                          </a:lnTo>
                          <a:lnTo>
                            <a:pt x="33" y="0"/>
                          </a:lnTo>
                          <a:lnTo>
                            <a:pt x="44" y="25"/>
                          </a:lnTo>
                          <a:lnTo>
                            <a:pt x="67" y="25"/>
                          </a:lnTo>
                          <a:lnTo>
                            <a:pt x="48" y="41"/>
                          </a:lnTo>
                          <a:lnTo>
                            <a:pt x="58" y="68"/>
                          </a:lnTo>
                          <a:lnTo>
                            <a:pt x="33" y="50"/>
                          </a:lnTo>
                          <a:lnTo>
                            <a:pt x="10" y="68"/>
                          </a:lnTo>
                          <a:lnTo>
                            <a:pt x="18"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06" name="Freeform 282"/>
                    <p:cNvSpPr>
                      <a:spLocks/>
                    </p:cNvSpPr>
                    <p:nvPr/>
                  </p:nvSpPr>
                  <p:spPr bwMode="auto">
                    <a:xfrm>
                      <a:off x="675" y="1028"/>
                      <a:ext cx="14" cy="13"/>
                    </a:xfrm>
                    <a:custGeom>
                      <a:avLst/>
                      <a:gdLst>
                        <a:gd name="T0" fmla="*/ 0 w 69"/>
                        <a:gd name="T1" fmla="*/ 25 h 68"/>
                        <a:gd name="T2" fmla="*/ 25 w 69"/>
                        <a:gd name="T3" fmla="*/ 25 h 68"/>
                        <a:gd name="T4" fmla="*/ 36 w 69"/>
                        <a:gd name="T5" fmla="*/ 0 h 68"/>
                        <a:gd name="T6" fmla="*/ 45 w 69"/>
                        <a:gd name="T7" fmla="*/ 25 h 68"/>
                        <a:gd name="T8" fmla="*/ 69 w 69"/>
                        <a:gd name="T9" fmla="*/ 25 h 68"/>
                        <a:gd name="T10" fmla="*/ 50 w 69"/>
                        <a:gd name="T11" fmla="*/ 41 h 68"/>
                        <a:gd name="T12" fmla="*/ 59 w 69"/>
                        <a:gd name="T13" fmla="*/ 68 h 68"/>
                        <a:gd name="T14" fmla="*/ 36 w 69"/>
                        <a:gd name="T15" fmla="*/ 50 h 68"/>
                        <a:gd name="T16" fmla="*/ 12 w 69"/>
                        <a:gd name="T17" fmla="*/ 68 h 68"/>
                        <a:gd name="T18" fmla="*/ 19 w 69"/>
                        <a:gd name="T19" fmla="*/ 41 h 68"/>
                        <a:gd name="T20" fmla="*/ 0 w 69"/>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8">
                          <a:moveTo>
                            <a:pt x="0" y="25"/>
                          </a:moveTo>
                          <a:lnTo>
                            <a:pt x="25" y="25"/>
                          </a:lnTo>
                          <a:lnTo>
                            <a:pt x="36" y="0"/>
                          </a:lnTo>
                          <a:lnTo>
                            <a:pt x="45" y="25"/>
                          </a:lnTo>
                          <a:lnTo>
                            <a:pt x="69" y="25"/>
                          </a:lnTo>
                          <a:lnTo>
                            <a:pt x="50" y="41"/>
                          </a:lnTo>
                          <a:lnTo>
                            <a:pt x="59" y="68"/>
                          </a:lnTo>
                          <a:lnTo>
                            <a:pt x="36" y="50"/>
                          </a:lnTo>
                          <a:lnTo>
                            <a:pt x="12"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507" name="Group 283"/>
                  <p:cNvGrpSpPr>
                    <a:grpSpLocks/>
                  </p:cNvGrpSpPr>
                  <p:nvPr/>
                </p:nvGrpSpPr>
                <p:grpSpPr bwMode="auto">
                  <a:xfrm>
                    <a:off x="561" y="1041"/>
                    <a:ext cx="140" cy="13"/>
                    <a:chOff x="561" y="1041"/>
                    <a:chExt cx="140" cy="13"/>
                  </a:xfrm>
                </p:grpSpPr>
                <p:sp>
                  <p:nvSpPr>
                    <p:cNvPr id="52508" name="Freeform 284"/>
                    <p:cNvSpPr>
                      <a:spLocks/>
                    </p:cNvSpPr>
                    <p:nvPr/>
                  </p:nvSpPr>
                  <p:spPr bwMode="auto">
                    <a:xfrm>
                      <a:off x="561" y="1041"/>
                      <a:ext cx="14" cy="13"/>
                    </a:xfrm>
                    <a:custGeom>
                      <a:avLst/>
                      <a:gdLst>
                        <a:gd name="T0" fmla="*/ 0 w 67"/>
                        <a:gd name="T1" fmla="*/ 23 h 67"/>
                        <a:gd name="T2" fmla="*/ 24 w 67"/>
                        <a:gd name="T3" fmla="*/ 23 h 67"/>
                        <a:gd name="T4" fmla="*/ 33 w 67"/>
                        <a:gd name="T5" fmla="*/ 0 h 67"/>
                        <a:gd name="T6" fmla="*/ 45 w 67"/>
                        <a:gd name="T7" fmla="*/ 23 h 67"/>
                        <a:gd name="T8" fmla="*/ 67 w 67"/>
                        <a:gd name="T9" fmla="*/ 23 h 67"/>
                        <a:gd name="T10" fmla="*/ 48 w 67"/>
                        <a:gd name="T11" fmla="*/ 39 h 67"/>
                        <a:gd name="T12" fmla="*/ 57 w 67"/>
                        <a:gd name="T13" fmla="*/ 67 h 67"/>
                        <a:gd name="T14" fmla="*/ 33 w 67"/>
                        <a:gd name="T15" fmla="*/ 49 h 67"/>
                        <a:gd name="T16" fmla="*/ 11 w 67"/>
                        <a:gd name="T17" fmla="*/ 67 h 67"/>
                        <a:gd name="T18" fmla="*/ 19 w 67"/>
                        <a:gd name="T19" fmla="*/ 39 h 67"/>
                        <a:gd name="T20" fmla="*/ 0 w 67"/>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3"/>
                          </a:moveTo>
                          <a:lnTo>
                            <a:pt x="24" y="23"/>
                          </a:lnTo>
                          <a:lnTo>
                            <a:pt x="33" y="0"/>
                          </a:lnTo>
                          <a:lnTo>
                            <a:pt x="45" y="23"/>
                          </a:lnTo>
                          <a:lnTo>
                            <a:pt x="67" y="23"/>
                          </a:lnTo>
                          <a:lnTo>
                            <a:pt x="48" y="39"/>
                          </a:lnTo>
                          <a:lnTo>
                            <a:pt x="57" y="67"/>
                          </a:lnTo>
                          <a:lnTo>
                            <a:pt x="33" y="49"/>
                          </a:lnTo>
                          <a:lnTo>
                            <a:pt x="11" y="67"/>
                          </a:lnTo>
                          <a:lnTo>
                            <a:pt x="19"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09" name="Freeform 285"/>
                    <p:cNvSpPr>
                      <a:spLocks/>
                    </p:cNvSpPr>
                    <p:nvPr/>
                  </p:nvSpPr>
                  <p:spPr bwMode="auto">
                    <a:xfrm>
                      <a:off x="586" y="1041"/>
                      <a:ext cx="14" cy="13"/>
                    </a:xfrm>
                    <a:custGeom>
                      <a:avLst/>
                      <a:gdLst>
                        <a:gd name="T0" fmla="*/ 0 w 67"/>
                        <a:gd name="T1" fmla="*/ 23 h 67"/>
                        <a:gd name="T2" fmla="*/ 24 w 67"/>
                        <a:gd name="T3" fmla="*/ 23 h 67"/>
                        <a:gd name="T4" fmla="*/ 35 w 67"/>
                        <a:gd name="T5" fmla="*/ 0 h 67"/>
                        <a:gd name="T6" fmla="*/ 45 w 67"/>
                        <a:gd name="T7" fmla="*/ 23 h 67"/>
                        <a:gd name="T8" fmla="*/ 67 w 67"/>
                        <a:gd name="T9" fmla="*/ 23 h 67"/>
                        <a:gd name="T10" fmla="*/ 50 w 67"/>
                        <a:gd name="T11" fmla="*/ 39 h 67"/>
                        <a:gd name="T12" fmla="*/ 57 w 67"/>
                        <a:gd name="T13" fmla="*/ 67 h 67"/>
                        <a:gd name="T14" fmla="*/ 35 w 67"/>
                        <a:gd name="T15" fmla="*/ 49 h 67"/>
                        <a:gd name="T16" fmla="*/ 11 w 67"/>
                        <a:gd name="T17" fmla="*/ 67 h 67"/>
                        <a:gd name="T18" fmla="*/ 20 w 67"/>
                        <a:gd name="T19" fmla="*/ 39 h 67"/>
                        <a:gd name="T20" fmla="*/ 0 w 67"/>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3"/>
                          </a:moveTo>
                          <a:lnTo>
                            <a:pt x="24" y="23"/>
                          </a:lnTo>
                          <a:lnTo>
                            <a:pt x="35" y="0"/>
                          </a:lnTo>
                          <a:lnTo>
                            <a:pt x="45" y="23"/>
                          </a:lnTo>
                          <a:lnTo>
                            <a:pt x="67" y="23"/>
                          </a:lnTo>
                          <a:lnTo>
                            <a:pt x="50" y="39"/>
                          </a:lnTo>
                          <a:lnTo>
                            <a:pt x="57" y="67"/>
                          </a:lnTo>
                          <a:lnTo>
                            <a:pt x="35" y="49"/>
                          </a:lnTo>
                          <a:lnTo>
                            <a:pt x="11" y="67"/>
                          </a:lnTo>
                          <a:lnTo>
                            <a:pt x="20"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10" name="Freeform 286"/>
                    <p:cNvSpPr>
                      <a:spLocks/>
                    </p:cNvSpPr>
                    <p:nvPr/>
                  </p:nvSpPr>
                  <p:spPr bwMode="auto">
                    <a:xfrm>
                      <a:off x="612" y="1041"/>
                      <a:ext cx="13" cy="13"/>
                    </a:xfrm>
                    <a:custGeom>
                      <a:avLst/>
                      <a:gdLst>
                        <a:gd name="T0" fmla="*/ 0 w 65"/>
                        <a:gd name="T1" fmla="*/ 23 h 67"/>
                        <a:gd name="T2" fmla="*/ 23 w 65"/>
                        <a:gd name="T3" fmla="*/ 23 h 67"/>
                        <a:gd name="T4" fmla="*/ 32 w 65"/>
                        <a:gd name="T5" fmla="*/ 0 h 67"/>
                        <a:gd name="T6" fmla="*/ 43 w 65"/>
                        <a:gd name="T7" fmla="*/ 23 h 67"/>
                        <a:gd name="T8" fmla="*/ 65 w 65"/>
                        <a:gd name="T9" fmla="*/ 23 h 67"/>
                        <a:gd name="T10" fmla="*/ 47 w 65"/>
                        <a:gd name="T11" fmla="*/ 39 h 67"/>
                        <a:gd name="T12" fmla="*/ 57 w 65"/>
                        <a:gd name="T13" fmla="*/ 67 h 67"/>
                        <a:gd name="T14" fmla="*/ 32 w 65"/>
                        <a:gd name="T15" fmla="*/ 49 h 67"/>
                        <a:gd name="T16" fmla="*/ 10 w 65"/>
                        <a:gd name="T17" fmla="*/ 67 h 67"/>
                        <a:gd name="T18" fmla="*/ 18 w 65"/>
                        <a:gd name="T19" fmla="*/ 39 h 67"/>
                        <a:gd name="T20" fmla="*/ 0 w 65"/>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7">
                          <a:moveTo>
                            <a:pt x="0" y="23"/>
                          </a:moveTo>
                          <a:lnTo>
                            <a:pt x="23" y="23"/>
                          </a:lnTo>
                          <a:lnTo>
                            <a:pt x="32" y="0"/>
                          </a:lnTo>
                          <a:lnTo>
                            <a:pt x="43" y="23"/>
                          </a:lnTo>
                          <a:lnTo>
                            <a:pt x="65" y="23"/>
                          </a:lnTo>
                          <a:lnTo>
                            <a:pt x="47" y="39"/>
                          </a:lnTo>
                          <a:lnTo>
                            <a:pt x="57" y="67"/>
                          </a:lnTo>
                          <a:lnTo>
                            <a:pt x="32" y="49"/>
                          </a:lnTo>
                          <a:lnTo>
                            <a:pt x="10" y="67"/>
                          </a:lnTo>
                          <a:lnTo>
                            <a:pt x="18"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11" name="Freeform 287"/>
                    <p:cNvSpPr>
                      <a:spLocks/>
                    </p:cNvSpPr>
                    <p:nvPr/>
                  </p:nvSpPr>
                  <p:spPr bwMode="auto">
                    <a:xfrm>
                      <a:off x="637" y="1041"/>
                      <a:ext cx="14" cy="13"/>
                    </a:xfrm>
                    <a:custGeom>
                      <a:avLst/>
                      <a:gdLst>
                        <a:gd name="T0" fmla="*/ 0 w 69"/>
                        <a:gd name="T1" fmla="*/ 23 h 67"/>
                        <a:gd name="T2" fmla="*/ 25 w 69"/>
                        <a:gd name="T3" fmla="*/ 23 h 67"/>
                        <a:gd name="T4" fmla="*/ 36 w 69"/>
                        <a:gd name="T5" fmla="*/ 0 h 67"/>
                        <a:gd name="T6" fmla="*/ 45 w 69"/>
                        <a:gd name="T7" fmla="*/ 23 h 67"/>
                        <a:gd name="T8" fmla="*/ 69 w 69"/>
                        <a:gd name="T9" fmla="*/ 23 h 67"/>
                        <a:gd name="T10" fmla="*/ 50 w 69"/>
                        <a:gd name="T11" fmla="*/ 39 h 67"/>
                        <a:gd name="T12" fmla="*/ 58 w 69"/>
                        <a:gd name="T13" fmla="*/ 67 h 67"/>
                        <a:gd name="T14" fmla="*/ 36 w 69"/>
                        <a:gd name="T15" fmla="*/ 49 h 67"/>
                        <a:gd name="T16" fmla="*/ 12 w 69"/>
                        <a:gd name="T17" fmla="*/ 67 h 67"/>
                        <a:gd name="T18" fmla="*/ 21 w 69"/>
                        <a:gd name="T19" fmla="*/ 39 h 67"/>
                        <a:gd name="T20" fmla="*/ 0 w 69"/>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3"/>
                          </a:moveTo>
                          <a:lnTo>
                            <a:pt x="25" y="23"/>
                          </a:lnTo>
                          <a:lnTo>
                            <a:pt x="36" y="0"/>
                          </a:lnTo>
                          <a:lnTo>
                            <a:pt x="45" y="23"/>
                          </a:lnTo>
                          <a:lnTo>
                            <a:pt x="69" y="23"/>
                          </a:lnTo>
                          <a:lnTo>
                            <a:pt x="50" y="39"/>
                          </a:lnTo>
                          <a:lnTo>
                            <a:pt x="58" y="67"/>
                          </a:lnTo>
                          <a:lnTo>
                            <a:pt x="36" y="49"/>
                          </a:lnTo>
                          <a:lnTo>
                            <a:pt x="12" y="67"/>
                          </a:lnTo>
                          <a:lnTo>
                            <a:pt x="21"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12" name="Freeform 288"/>
                    <p:cNvSpPr>
                      <a:spLocks/>
                    </p:cNvSpPr>
                    <p:nvPr/>
                  </p:nvSpPr>
                  <p:spPr bwMode="auto">
                    <a:xfrm>
                      <a:off x="662" y="1041"/>
                      <a:ext cx="14" cy="13"/>
                    </a:xfrm>
                    <a:custGeom>
                      <a:avLst/>
                      <a:gdLst>
                        <a:gd name="T0" fmla="*/ 0 w 68"/>
                        <a:gd name="T1" fmla="*/ 23 h 67"/>
                        <a:gd name="T2" fmla="*/ 24 w 68"/>
                        <a:gd name="T3" fmla="*/ 23 h 67"/>
                        <a:gd name="T4" fmla="*/ 33 w 68"/>
                        <a:gd name="T5" fmla="*/ 0 h 67"/>
                        <a:gd name="T6" fmla="*/ 44 w 68"/>
                        <a:gd name="T7" fmla="*/ 23 h 67"/>
                        <a:gd name="T8" fmla="*/ 68 w 68"/>
                        <a:gd name="T9" fmla="*/ 23 h 67"/>
                        <a:gd name="T10" fmla="*/ 48 w 68"/>
                        <a:gd name="T11" fmla="*/ 39 h 67"/>
                        <a:gd name="T12" fmla="*/ 57 w 68"/>
                        <a:gd name="T13" fmla="*/ 67 h 67"/>
                        <a:gd name="T14" fmla="*/ 33 w 68"/>
                        <a:gd name="T15" fmla="*/ 49 h 67"/>
                        <a:gd name="T16" fmla="*/ 10 w 68"/>
                        <a:gd name="T17" fmla="*/ 67 h 67"/>
                        <a:gd name="T18" fmla="*/ 19 w 68"/>
                        <a:gd name="T19" fmla="*/ 39 h 67"/>
                        <a:gd name="T20" fmla="*/ 0 w 68"/>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3"/>
                          </a:moveTo>
                          <a:lnTo>
                            <a:pt x="24" y="23"/>
                          </a:lnTo>
                          <a:lnTo>
                            <a:pt x="33" y="0"/>
                          </a:lnTo>
                          <a:lnTo>
                            <a:pt x="44" y="23"/>
                          </a:lnTo>
                          <a:lnTo>
                            <a:pt x="68" y="23"/>
                          </a:lnTo>
                          <a:lnTo>
                            <a:pt x="48" y="39"/>
                          </a:lnTo>
                          <a:lnTo>
                            <a:pt x="57" y="67"/>
                          </a:lnTo>
                          <a:lnTo>
                            <a:pt x="33" y="49"/>
                          </a:lnTo>
                          <a:lnTo>
                            <a:pt x="10" y="67"/>
                          </a:lnTo>
                          <a:lnTo>
                            <a:pt x="19"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13" name="Freeform 289"/>
                    <p:cNvSpPr>
                      <a:spLocks/>
                    </p:cNvSpPr>
                    <p:nvPr/>
                  </p:nvSpPr>
                  <p:spPr bwMode="auto">
                    <a:xfrm>
                      <a:off x="688" y="1041"/>
                      <a:ext cx="13" cy="13"/>
                    </a:xfrm>
                    <a:custGeom>
                      <a:avLst/>
                      <a:gdLst>
                        <a:gd name="T0" fmla="*/ 0 w 68"/>
                        <a:gd name="T1" fmla="*/ 23 h 67"/>
                        <a:gd name="T2" fmla="*/ 25 w 68"/>
                        <a:gd name="T3" fmla="*/ 23 h 67"/>
                        <a:gd name="T4" fmla="*/ 34 w 68"/>
                        <a:gd name="T5" fmla="*/ 0 h 67"/>
                        <a:gd name="T6" fmla="*/ 45 w 68"/>
                        <a:gd name="T7" fmla="*/ 23 h 67"/>
                        <a:gd name="T8" fmla="*/ 68 w 68"/>
                        <a:gd name="T9" fmla="*/ 23 h 67"/>
                        <a:gd name="T10" fmla="*/ 50 w 68"/>
                        <a:gd name="T11" fmla="*/ 39 h 67"/>
                        <a:gd name="T12" fmla="*/ 57 w 68"/>
                        <a:gd name="T13" fmla="*/ 67 h 67"/>
                        <a:gd name="T14" fmla="*/ 34 w 68"/>
                        <a:gd name="T15" fmla="*/ 49 h 67"/>
                        <a:gd name="T16" fmla="*/ 11 w 68"/>
                        <a:gd name="T17" fmla="*/ 67 h 67"/>
                        <a:gd name="T18" fmla="*/ 19 w 68"/>
                        <a:gd name="T19" fmla="*/ 39 h 67"/>
                        <a:gd name="T20" fmla="*/ 0 w 68"/>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3"/>
                          </a:moveTo>
                          <a:lnTo>
                            <a:pt x="25" y="23"/>
                          </a:lnTo>
                          <a:lnTo>
                            <a:pt x="34" y="0"/>
                          </a:lnTo>
                          <a:lnTo>
                            <a:pt x="45" y="23"/>
                          </a:lnTo>
                          <a:lnTo>
                            <a:pt x="68" y="23"/>
                          </a:lnTo>
                          <a:lnTo>
                            <a:pt x="50" y="39"/>
                          </a:lnTo>
                          <a:lnTo>
                            <a:pt x="57" y="67"/>
                          </a:lnTo>
                          <a:lnTo>
                            <a:pt x="34" y="49"/>
                          </a:lnTo>
                          <a:lnTo>
                            <a:pt x="11" y="67"/>
                          </a:lnTo>
                          <a:lnTo>
                            <a:pt x="19"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514" name="Group 290"/>
                  <p:cNvGrpSpPr>
                    <a:grpSpLocks/>
                  </p:cNvGrpSpPr>
                  <p:nvPr/>
                </p:nvGrpSpPr>
                <p:grpSpPr bwMode="auto">
                  <a:xfrm>
                    <a:off x="574" y="1054"/>
                    <a:ext cx="115" cy="13"/>
                    <a:chOff x="574" y="1054"/>
                    <a:chExt cx="115" cy="13"/>
                  </a:xfrm>
                </p:grpSpPr>
                <p:sp>
                  <p:nvSpPr>
                    <p:cNvPr id="52515" name="Freeform 291"/>
                    <p:cNvSpPr>
                      <a:spLocks/>
                    </p:cNvSpPr>
                    <p:nvPr/>
                  </p:nvSpPr>
                  <p:spPr bwMode="auto">
                    <a:xfrm>
                      <a:off x="574" y="1054"/>
                      <a:ext cx="13" cy="13"/>
                    </a:xfrm>
                    <a:custGeom>
                      <a:avLst/>
                      <a:gdLst>
                        <a:gd name="T0" fmla="*/ 0 w 66"/>
                        <a:gd name="T1" fmla="*/ 25 h 67"/>
                        <a:gd name="T2" fmla="*/ 23 w 66"/>
                        <a:gd name="T3" fmla="*/ 25 h 67"/>
                        <a:gd name="T4" fmla="*/ 33 w 66"/>
                        <a:gd name="T5" fmla="*/ 0 h 67"/>
                        <a:gd name="T6" fmla="*/ 43 w 66"/>
                        <a:gd name="T7" fmla="*/ 25 h 67"/>
                        <a:gd name="T8" fmla="*/ 66 w 66"/>
                        <a:gd name="T9" fmla="*/ 25 h 67"/>
                        <a:gd name="T10" fmla="*/ 47 w 66"/>
                        <a:gd name="T11" fmla="*/ 41 h 67"/>
                        <a:gd name="T12" fmla="*/ 57 w 66"/>
                        <a:gd name="T13" fmla="*/ 67 h 67"/>
                        <a:gd name="T14" fmla="*/ 33 w 66"/>
                        <a:gd name="T15" fmla="*/ 49 h 67"/>
                        <a:gd name="T16" fmla="*/ 10 w 66"/>
                        <a:gd name="T17" fmla="*/ 67 h 67"/>
                        <a:gd name="T18" fmla="*/ 19 w 66"/>
                        <a:gd name="T19" fmla="*/ 41 h 67"/>
                        <a:gd name="T20" fmla="*/ 0 w 66"/>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7">
                          <a:moveTo>
                            <a:pt x="0" y="25"/>
                          </a:moveTo>
                          <a:lnTo>
                            <a:pt x="23" y="25"/>
                          </a:lnTo>
                          <a:lnTo>
                            <a:pt x="33" y="0"/>
                          </a:lnTo>
                          <a:lnTo>
                            <a:pt x="43" y="25"/>
                          </a:lnTo>
                          <a:lnTo>
                            <a:pt x="66" y="25"/>
                          </a:lnTo>
                          <a:lnTo>
                            <a:pt x="47" y="41"/>
                          </a:lnTo>
                          <a:lnTo>
                            <a:pt x="57" y="67"/>
                          </a:lnTo>
                          <a:lnTo>
                            <a:pt x="33" y="49"/>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16" name="Freeform 292"/>
                    <p:cNvSpPr>
                      <a:spLocks/>
                    </p:cNvSpPr>
                    <p:nvPr/>
                  </p:nvSpPr>
                  <p:spPr bwMode="auto">
                    <a:xfrm>
                      <a:off x="624" y="1054"/>
                      <a:ext cx="14" cy="13"/>
                    </a:xfrm>
                    <a:custGeom>
                      <a:avLst/>
                      <a:gdLst>
                        <a:gd name="T0" fmla="*/ 0 w 67"/>
                        <a:gd name="T1" fmla="*/ 25 h 67"/>
                        <a:gd name="T2" fmla="*/ 24 w 67"/>
                        <a:gd name="T3" fmla="*/ 25 h 67"/>
                        <a:gd name="T4" fmla="*/ 33 w 67"/>
                        <a:gd name="T5" fmla="*/ 0 h 67"/>
                        <a:gd name="T6" fmla="*/ 44 w 67"/>
                        <a:gd name="T7" fmla="*/ 25 h 67"/>
                        <a:gd name="T8" fmla="*/ 67 w 67"/>
                        <a:gd name="T9" fmla="*/ 25 h 67"/>
                        <a:gd name="T10" fmla="*/ 50 w 67"/>
                        <a:gd name="T11" fmla="*/ 41 h 67"/>
                        <a:gd name="T12" fmla="*/ 57 w 67"/>
                        <a:gd name="T13" fmla="*/ 67 h 67"/>
                        <a:gd name="T14" fmla="*/ 33 w 67"/>
                        <a:gd name="T15" fmla="*/ 49 h 67"/>
                        <a:gd name="T16" fmla="*/ 10 w 67"/>
                        <a:gd name="T17" fmla="*/ 67 h 67"/>
                        <a:gd name="T18" fmla="*/ 19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4" y="25"/>
                          </a:lnTo>
                          <a:lnTo>
                            <a:pt x="33" y="0"/>
                          </a:lnTo>
                          <a:lnTo>
                            <a:pt x="44" y="25"/>
                          </a:lnTo>
                          <a:lnTo>
                            <a:pt x="67" y="25"/>
                          </a:lnTo>
                          <a:lnTo>
                            <a:pt x="50" y="41"/>
                          </a:lnTo>
                          <a:lnTo>
                            <a:pt x="57" y="67"/>
                          </a:lnTo>
                          <a:lnTo>
                            <a:pt x="33" y="49"/>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17" name="Freeform 293"/>
                    <p:cNvSpPr>
                      <a:spLocks/>
                    </p:cNvSpPr>
                    <p:nvPr/>
                  </p:nvSpPr>
                  <p:spPr bwMode="auto">
                    <a:xfrm>
                      <a:off x="599" y="1054"/>
                      <a:ext cx="14" cy="13"/>
                    </a:xfrm>
                    <a:custGeom>
                      <a:avLst/>
                      <a:gdLst>
                        <a:gd name="T0" fmla="*/ 0 w 67"/>
                        <a:gd name="T1" fmla="*/ 25 h 67"/>
                        <a:gd name="T2" fmla="*/ 23 w 67"/>
                        <a:gd name="T3" fmla="*/ 25 h 67"/>
                        <a:gd name="T4" fmla="*/ 34 w 67"/>
                        <a:gd name="T5" fmla="*/ 0 h 67"/>
                        <a:gd name="T6" fmla="*/ 44 w 67"/>
                        <a:gd name="T7" fmla="*/ 25 h 67"/>
                        <a:gd name="T8" fmla="*/ 67 w 67"/>
                        <a:gd name="T9" fmla="*/ 25 h 67"/>
                        <a:gd name="T10" fmla="*/ 48 w 67"/>
                        <a:gd name="T11" fmla="*/ 41 h 67"/>
                        <a:gd name="T12" fmla="*/ 57 w 67"/>
                        <a:gd name="T13" fmla="*/ 67 h 67"/>
                        <a:gd name="T14" fmla="*/ 34 w 67"/>
                        <a:gd name="T15" fmla="*/ 49 h 67"/>
                        <a:gd name="T16" fmla="*/ 10 w 67"/>
                        <a:gd name="T17" fmla="*/ 67 h 67"/>
                        <a:gd name="T18" fmla="*/ 19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3" y="25"/>
                          </a:lnTo>
                          <a:lnTo>
                            <a:pt x="34" y="0"/>
                          </a:lnTo>
                          <a:lnTo>
                            <a:pt x="44" y="25"/>
                          </a:lnTo>
                          <a:lnTo>
                            <a:pt x="67" y="25"/>
                          </a:lnTo>
                          <a:lnTo>
                            <a:pt x="48" y="41"/>
                          </a:lnTo>
                          <a:lnTo>
                            <a:pt x="57" y="67"/>
                          </a:lnTo>
                          <a:lnTo>
                            <a:pt x="34" y="49"/>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18" name="Freeform 294"/>
                    <p:cNvSpPr>
                      <a:spLocks/>
                    </p:cNvSpPr>
                    <p:nvPr/>
                  </p:nvSpPr>
                  <p:spPr bwMode="auto">
                    <a:xfrm>
                      <a:off x="650" y="1054"/>
                      <a:ext cx="13" cy="13"/>
                    </a:xfrm>
                    <a:custGeom>
                      <a:avLst/>
                      <a:gdLst>
                        <a:gd name="T0" fmla="*/ 0 w 67"/>
                        <a:gd name="T1" fmla="*/ 25 h 67"/>
                        <a:gd name="T2" fmla="*/ 23 w 67"/>
                        <a:gd name="T3" fmla="*/ 25 h 67"/>
                        <a:gd name="T4" fmla="*/ 33 w 67"/>
                        <a:gd name="T5" fmla="*/ 0 h 67"/>
                        <a:gd name="T6" fmla="*/ 44 w 67"/>
                        <a:gd name="T7" fmla="*/ 25 h 67"/>
                        <a:gd name="T8" fmla="*/ 67 w 67"/>
                        <a:gd name="T9" fmla="*/ 25 h 67"/>
                        <a:gd name="T10" fmla="*/ 48 w 67"/>
                        <a:gd name="T11" fmla="*/ 41 h 67"/>
                        <a:gd name="T12" fmla="*/ 58 w 67"/>
                        <a:gd name="T13" fmla="*/ 67 h 67"/>
                        <a:gd name="T14" fmla="*/ 33 w 67"/>
                        <a:gd name="T15" fmla="*/ 49 h 67"/>
                        <a:gd name="T16" fmla="*/ 10 w 67"/>
                        <a:gd name="T17" fmla="*/ 67 h 67"/>
                        <a:gd name="T18" fmla="*/ 18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3" y="25"/>
                          </a:lnTo>
                          <a:lnTo>
                            <a:pt x="33" y="0"/>
                          </a:lnTo>
                          <a:lnTo>
                            <a:pt x="44" y="25"/>
                          </a:lnTo>
                          <a:lnTo>
                            <a:pt x="67" y="25"/>
                          </a:lnTo>
                          <a:lnTo>
                            <a:pt x="48" y="41"/>
                          </a:lnTo>
                          <a:lnTo>
                            <a:pt x="58" y="67"/>
                          </a:lnTo>
                          <a:lnTo>
                            <a:pt x="33" y="49"/>
                          </a:lnTo>
                          <a:lnTo>
                            <a:pt x="10" y="67"/>
                          </a:lnTo>
                          <a:lnTo>
                            <a:pt x="18"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19" name="Freeform 295"/>
                    <p:cNvSpPr>
                      <a:spLocks/>
                    </p:cNvSpPr>
                    <p:nvPr/>
                  </p:nvSpPr>
                  <p:spPr bwMode="auto">
                    <a:xfrm>
                      <a:off x="675" y="1054"/>
                      <a:ext cx="14" cy="13"/>
                    </a:xfrm>
                    <a:custGeom>
                      <a:avLst/>
                      <a:gdLst>
                        <a:gd name="T0" fmla="*/ 0 w 69"/>
                        <a:gd name="T1" fmla="*/ 25 h 67"/>
                        <a:gd name="T2" fmla="*/ 25 w 69"/>
                        <a:gd name="T3" fmla="*/ 25 h 67"/>
                        <a:gd name="T4" fmla="*/ 36 w 69"/>
                        <a:gd name="T5" fmla="*/ 0 h 67"/>
                        <a:gd name="T6" fmla="*/ 45 w 69"/>
                        <a:gd name="T7" fmla="*/ 25 h 67"/>
                        <a:gd name="T8" fmla="*/ 69 w 69"/>
                        <a:gd name="T9" fmla="*/ 25 h 67"/>
                        <a:gd name="T10" fmla="*/ 50 w 69"/>
                        <a:gd name="T11" fmla="*/ 41 h 67"/>
                        <a:gd name="T12" fmla="*/ 59 w 69"/>
                        <a:gd name="T13" fmla="*/ 67 h 67"/>
                        <a:gd name="T14" fmla="*/ 36 w 69"/>
                        <a:gd name="T15" fmla="*/ 49 h 67"/>
                        <a:gd name="T16" fmla="*/ 12 w 69"/>
                        <a:gd name="T17" fmla="*/ 67 h 67"/>
                        <a:gd name="T18" fmla="*/ 19 w 69"/>
                        <a:gd name="T19" fmla="*/ 41 h 67"/>
                        <a:gd name="T20" fmla="*/ 0 w 69"/>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5"/>
                          </a:moveTo>
                          <a:lnTo>
                            <a:pt x="25" y="25"/>
                          </a:lnTo>
                          <a:lnTo>
                            <a:pt x="36" y="0"/>
                          </a:lnTo>
                          <a:lnTo>
                            <a:pt x="45" y="25"/>
                          </a:lnTo>
                          <a:lnTo>
                            <a:pt x="69" y="25"/>
                          </a:lnTo>
                          <a:lnTo>
                            <a:pt x="50" y="41"/>
                          </a:lnTo>
                          <a:lnTo>
                            <a:pt x="59" y="67"/>
                          </a:lnTo>
                          <a:lnTo>
                            <a:pt x="36" y="49"/>
                          </a:lnTo>
                          <a:lnTo>
                            <a:pt x="12"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520" name="Group 296"/>
                  <p:cNvGrpSpPr>
                    <a:grpSpLocks/>
                  </p:cNvGrpSpPr>
                  <p:nvPr/>
                </p:nvGrpSpPr>
                <p:grpSpPr bwMode="auto">
                  <a:xfrm>
                    <a:off x="561" y="1067"/>
                    <a:ext cx="140" cy="14"/>
                    <a:chOff x="561" y="1067"/>
                    <a:chExt cx="140" cy="14"/>
                  </a:xfrm>
                </p:grpSpPr>
                <p:sp>
                  <p:nvSpPr>
                    <p:cNvPr id="52521" name="Freeform 297"/>
                    <p:cNvSpPr>
                      <a:spLocks/>
                    </p:cNvSpPr>
                    <p:nvPr/>
                  </p:nvSpPr>
                  <p:spPr bwMode="auto">
                    <a:xfrm>
                      <a:off x="561" y="1067"/>
                      <a:ext cx="14" cy="14"/>
                    </a:xfrm>
                    <a:custGeom>
                      <a:avLst/>
                      <a:gdLst>
                        <a:gd name="T0" fmla="*/ 0 w 67"/>
                        <a:gd name="T1" fmla="*/ 26 h 69"/>
                        <a:gd name="T2" fmla="*/ 24 w 67"/>
                        <a:gd name="T3" fmla="*/ 26 h 69"/>
                        <a:gd name="T4" fmla="*/ 33 w 67"/>
                        <a:gd name="T5" fmla="*/ 0 h 69"/>
                        <a:gd name="T6" fmla="*/ 45 w 67"/>
                        <a:gd name="T7" fmla="*/ 26 h 69"/>
                        <a:gd name="T8" fmla="*/ 67 w 67"/>
                        <a:gd name="T9" fmla="*/ 26 h 69"/>
                        <a:gd name="T10" fmla="*/ 48 w 67"/>
                        <a:gd name="T11" fmla="*/ 42 h 69"/>
                        <a:gd name="T12" fmla="*/ 57 w 67"/>
                        <a:gd name="T13" fmla="*/ 69 h 69"/>
                        <a:gd name="T14" fmla="*/ 33 w 67"/>
                        <a:gd name="T15" fmla="*/ 50 h 69"/>
                        <a:gd name="T16" fmla="*/ 11 w 67"/>
                        <a:gd name="T17" fmla="*/ 69 h 69"/>
                        <a:gd name="T18" fmla="*/ 19 w 67"/>
                        <a:gd name="T19" fmla="*/ 42 h 69"/>
                        <a:gd name="T20" fmla="*/ 0 w 67"/>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9">
                          <a:moveTo>
                            <a:pt x="0" y="26"/>
                          </a:moveTo>
                          <a:lnTo>
                            <a:pt x="24" y="26"/>
                          </a:lnTo>
                          <a:lnTo>
                            <a:pt x="33" y="0"/>
                          </a:lnTo>
                          <a:lnTo>
                            <a:pt x="45" y="26"/>
                          </a:lnTo>
                          <a:lnTo>
                            <a:pt x="67" y="26"/>
                          </a:lnTo>
                          <a:lnTo>
                            <a:pt x="48" y="42"/>
                          </a:lnTo>
                          <a:lnTo>
                            <a:pt x="57" y="69"/>
                          </a:lnTo>
                          <a:lnTo>
                            <a:pt x="33" y="50"/>
                          </a:lnTo>
                          <a:lnTo>
                            <a:pt x="11" y="69"/>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22" name="Freeform 298"/>
                    <p:cNvSpPr>
                      <a:spLocks/>
                    </p:cNvSpPr>
                    <p:nvPr/>
                  </p:nvSpPr>
                  <p:spPr bwMode="auto">
                    <a:xfrm>
                      <a:off x="586" y="1067"/>
                      <a:ext cx="14" cy="14"/>
                    </a:xfrm>
                    <a:custGeom>
                      <a:avLst/>
                      <a:gdLst>
                        <a:gd name="T0" fmla="*/ 0 w 67"/>
                        <a:gd name="T1" fmla="*/ 26 h 69"/>
                        <a:gd name="T2" fmla="*/ 24 w 67"/>
                        <a:gd name="T3" fmla="*/ 26 h 69"/>
                        <a:gd name="T4" fmla="*/ 35 w 67"/>
                        <a:gd name="T5" fmla="*/ 0 h 69"/>
                        <a:gd name="T6" fmla="*/ 45 w 67"/>
                        <a:gd name="T7" fmla="*/ 26 h 69"/>
                        <a:gd name="T8" fmla="*/ 67 w 67"/>
                        <a:gd name="T9" fmla="*/ 26 h 69"/>
                        <a:gd name="T10" fmla="*/ 50 w 67"/>
                        <a:gd name="T11" fmla="*/ 42 h 69"/>
                        <a:gd name="T12" fmla="*/ 57 w 67"/>
                        <a:gd name="T13" fmla="*/ 69 h 69"/>
                        <a:gd name="T14" fmla="*/ 35 w 67"/>
                        <a:gd name="T15" fmla="*/ 50 h 69"/>
                        <a:gd name="T16" fmla="*/ 11 w 67"/>
                        <a:gd name="T17" fmla="*/ 69 h 69"/>
                        <a:gd name="T18" fmla="*/ 20 w 67"/>
                        <a:gd name="T19" fmla="*/ 42 h 69"/>
                        <a:gd name="T20" fmla="*/ 0 w 67"/>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9">
                          <a:moveTo>
                            <a:pt x="0" y="26"/>
                          </a:moveTo>
                          <a:lnTo>
                            <a:pt x="24" y="26"/>
                          </a:lnTo>
                          <a:lnTo>
                            <a:pt x="35" y="0"/>
                          </a:lnTo>
                          <a:lnTo>
                            <a:pt x="45" y="26"/>
                          </a:lnTo>
                          <a:lnTo>
                            <a:pt x="67" y="26"/>
                          </a:lnTo>
                          <a:lnTo>
                            <a:pt x="50" y="42"/>
                          </a:lnTo>
                          <a:lnTo>
                            <a:pt x="57" y="69"/>
                          </a:lnTo>
                          <a:lnTo>
                            <a:pt x="35" y="50"/>
                          </a:lnTo>
                          <a:lnTo>
                            <a:pt x="11" y="69"/>
                          </a:lnTo>
                          <a:lnTo>
                            <a:pt x="20"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23" name="Freeform 299"/>
                    <p:cNvSpPr>
                      <a:spLocks/>
                    </p:cNvSpPr>
                    <p:nvPr/>
                  </p:nvSpPr>
                  <p:spPr bwMode="auto">
                    <a:xfrm>
                      <a:off x="612" y="1067"/>
                      <a:ext cx="13" cy="14"/>
                    </a:xfrm>
                    <a:custGeom>
                      <a:avLst/>
                      <a:gdLst>
                        <a:gd name="T0" fmla="*/ 0 w 65"/>
                        <a:gd name="T1" fmla="*/ 26 h 69"/>
                        <a:gd name="T2" fmla="*/ 23 w 65"/>
                        <a:gd name="T3" fmla="*/ 26 h 69"/>
                        <a:gd name="T4" fmla="*/ 32 w 65"/>
                        <a:gd name="T5" fmla="*/ 0 h 69"/>
                        <a:gd name="T6" fmla="*/ 43 w 65"/>
                        <a:gd name="T7" fmla="*/ 26 h 69"/>
                        <a:gd name="T8" fmla="*/ 65 w 65"/>
                        <a:gd name="T9" fmla="*/ 26 h 69"/>
                        <a:gd name="T10" fmla="*/ 47 w 65"/>
                        <a:gd name="T11" fmla="*/ 42 h 69"/>
                        <a:gd name="T12" fmla="*/ 57 w 65"/>
                        <a:gd name="T13" fmla="*/ 69 h 69"/>
                        <a:gd name="T14" fmla="*/ 32 w 65"/>
                        <a:gd name="T15" fmla="*/ 50 h 69"/>
                        <a:gd name="T16" fmla="*/ 10 w 65"/>
                        <a:gd name="T17" fmla="*/ 69 h 69"/>
                        <a:gd name="T18" fmla="*/ 18 w 65"/>
                        <a:gd name="T19" fmla="*/ 42 h 69"/>
                        <a:gd name="T20" fmla="*/ 0 w 65"/>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9">
                          <a:moveTo>
                            <a:pt x="0" y="26"/>
                          </a:moveTo>
                          <a:lnTo>
                            <a:pt x="23" y="26"/>
                          </a:lnTo>
                          <a:lnTo>
                            <a:pt x="32" y="0"/>
                          </a:lnTo>
                          <a:lnTo>
                            <a:pt x="43" y="26"/>
                          </a:lnTo>
                          <a:lnTo>
                            <a:pt x="65" y="26"/>
                          </a:lnTo>
                          <a:lnTo>
                            <a:pt x="47" y="42"/>
                          </a:lnTo>
                          <a:lnTo>
                            <a:pt x="57" y="69"/>
                          </a:lnTo>
                          <a:lnTo>
                            <a:pt x="32" y="50"/>
                          </a:lnTo>
                          <a:lnTo>
                            <a:pt x="10" y="69"/>
                          </a:lnTo>
                          <a:lnTo>
                            <a:pt x="18"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24" name="Freeform 300"/>
                    <p:cNvSpPr>
                      <a:spLocks/>
                    </p:cNvSpPr>
                    <p:nvPr/>
                  </p:nvSpPr>
                  <p:spPr bwMode="auto">
                    <a:xfrm>
                      <a:off x="637" y="1067"/>
                      <a:ext cx="14" cy="14"/>
                    </a:xfrm>
                    <a:custGeom>
                      <a:avLst/>
                      <a:gdLst>
                        <a:gd name="T0" fmla="*/ 0 w 69"/>
                        <a:gd name="T1" fmla="*/ 26 h 69"/>
                        <a:gd name="T2" fmla="*/ 25 w 69"/>
                        <a:gd name="T3" fmla="*/ 26 h 69"/>
                        <a:gd name="T4" fmla="*/ 36 w 69"/>
                        <a:gd name="T5" fmla="*/ 0 h 69"/>
                        <a:gd name="T6" fmla="*/ 45 w 69"/>
                        <a:gd name="T7" fmla="*/ 26 h 69"/>
                        <a:gd name="T8" fmla="*/ 69 w 69"/>
                        <a:gd name="T9" fmla="*/ 26 h 69"/>
                        <a:gd name="T10" fmla="*/ 50 w 69"/>
                        <a:gd name="T11" fmla="*/ 42 h 69"/>
                        <a:gd name="T12" fmla="*/ 58 w 69"/>
                        <a:gd name="T13" fmla="*/ 69 h 69"/>
                        <a:gd name="T14" fmla="*/ 36 w 69"/>
                        <a:gd name="T15" fmla="*/ 50 h 69"/>
                        <a:gd name="T16" fmla="*/ 12 w 69"/>
                        <a:gd name="T17" fmla="*/ 69 h 69"/>
                        <a:gd name="T18" fmla="*/ 21 w 69"/>
                        <a:gd name="T19" fmla="*/ 42 h 69"/>
                        <a:gd name="T20" fmla="*/ 0 w 69"/>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9">
                          <a:moveTo>
                            <a:pt x="0" y="26"/>
                          </a:moveTo>
                          <a:lnTo>
                            <a:pt x="25" y="26"/>
                          </a:lnTo>
                          <a:lnTo>
                            <a:pt x="36" y="0"/>
                          </a:lnTo>
                          <a:lnTo>
                            <a:pt x="45" y="26"/>
                          </a:lnTo>
                          <a:lnTo>
                            <a:pt x="69" y="26"/>
                          </a:lnTo>
                          <a:lnTo>
                            <a:pt x="50" y="42"/>
                          </a:lnTo>
                          <a:lnTo>
                            <a:pt x="58" y="69"/>
                          </a:lnTo>
                          <a:lnTo>
                            <a:pt x="36" y="50"/>
                          </a:lnTo>
                          <a:lnTo>
                            <a:pt x="12" y="69"/>
                          </a:lnTo>
                          <a:lnTo>
                            <a:pt x="21"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25" name="Freeform 301"/>
                    <p:cNvSpPr>
                      <a:spLocks/>
                    </p:cNvSpPr>
                    <p:nvPr/>
                  </p:nvSpPr>
                  <p:spPr bwMode="auto">
                    <a:xfrm>
                      <a:off x="662" y="1067"/>
                      <a:ext cx="14" cy="14"/>
                    </a:xfrm>
                    <a:custGeom>
                      <a:avLst/>
                      <a:gdLst>
                        <a:gd name="T0" fmla="*/ 0 w 68"/>
                        <a:gd name="T1" fmla="*/ 26 h 69"/>
                        <a:gd name="T2" fmla="*/ 24 w 68"/>
                        <a:gd name="T3" fmla="*/ 26 h 69"/>
                        <a:gd name="T4" fmla="*/ 33 w 68"/>
                        <a:gd name="T5" fmla="*/ 0 h 69"/>
                        <a:gd name="T6" fmla="*/ 44 w 68"/>
                        <a:gd name="T7" fmla="*/ 26 h 69"/>
                        <a:gd name="T8" fmla="*/ 68 w 68"/>
                        <a:gd name="T9" fmla="*/ 26 h 69"/>
                        <a:gd name="T10" fmla="*/ 48 w 68"/>
                        <a:gd name="T11" fmla="*/ 42 h 69"/>
                        <a:gd name="T12" fmla="*/ 57 w 68"/>
                        <a:gd name="T13" fmla="*/ 69 h 69"/>
                        <a:gd name="T14" fmla="*/ 33 w 68"/>
                        <a:gd name="T15" fmla="*/ 50 h 69"/>
                        <a:gd name="T16" fmla="*/ 10 w 68"/>
                        <a:gd name="T17" fmla="*/ 69 h 69"/>
                        <a:gd name="T18" fmla="*/ 19 w 68"/>
                        <a:gd name="T19" fmla="*/ 42 h 69"/>
                        <a:gd name="T20" fmla="*/ 0 w 68"/>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9">
                          <a:moveTo>
                            <a:pt x="0" y="26"/>
                          </a:moveTo>
                          <a:lnTo>
                            <a:pt x="24" y="26"/>
                          </a:lnTo>
                          <a:lnTo>
                            <a:pt x="33" y="0"/>
                          </a:lnTo>
                          <a:lnTo>
                            <a:pt x="44" y="26"/>
                          </a:lnTo>
                          <a:lnTo>
                            <a:pt x="68" y="26"/>
                          </a:lnTo>
                          <a:lnTo>
                            <a:pt x="48" y="42"/>
                          </a:lnTo>
                          <a:lnTo>
                            <a:pt x="57" y="69"/>
                          </a:lnTo>
                          <a:lnTo>
                            <a:pt x="33" y="50"/>
                          </a:lnTo>
                          <a:lnTo>
                            <a:pt x="10" y="69"/>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26" name="Freeform 302"/>
                    <p:cNvSpPr>
                      <a:spLocks/>
                    </p:cNvSpPr>
                    <p:nvPr/>
                  </p:nvSpPr>
                  <p:spPr bwMode="auto">
                    <a:xfrm>
                      <a:off x="688" y="1067"/>
                      <a:ext cx="13" cy="14"/>
                    </a:xfrm>
                    <a:custGeom>
                      <a:avLst/>
                      <a:gdLst>
                        <a:gd name="T0" fmla="*/ 0 w 68"/>
                        <a:gd name="T1" fmla="*/ 26 h 69"/>
                        <a:gd name="T2" fmla="*/ 25 w 68"/>
                        <a:gd name="T3" fmla="*/ 26 h 69"/>
                        <a:gd name="T4" fmla="*/ 34 w 68"/>
                        <a:gd name="T5" fmla="*/ 0 h 69"/>
                        <a:gd name="T6" fmla="*/ 45 w 68"/>
                        <a:gd name="T7" fmla="*/ 26 h 69"/>
                        <a:gd name="T8" fmla="*/ 68 w 68"/>
                        <a:gd name="T9" fmla="*/ 26 h 69"/>
                        <a:gd name="T10" fmla="*/ 50 w 68"/>
                        <a:gd name="T11" fmla="*/ 42 h 69"/>
                        <a:gd name="T12" fmla="*/ 57 w 68"/>
                        <a:gd name="T13" fmla="*/ 69 h 69"/>
                        <a:gd name="T14" fmla="*/ 34 w 68"/>
                        <a:gd name="T15" fmla="*/ 50 h 69"/>
                        <a:gd name="T16" fmla="*/ 11 w 68"/>
                        <a:gd name="T17" fmla="*/ 69 h 69"/>
                        <a:gd name="T18" fmla="*/ 19 w 68"/>
                        <a:gd name="T19" fmla="*/ 42 h 69"/>
                        <a:gd name="T20" fmla="*/ 0 w 68"/>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9">
                          <a:moveTo>
                            <a:pt x="0" y="26"/>
                          </a:moveTo>
                          <a:lnTo>
                            <a:pt x="25" y="26"/>
                          </a:lnTo>
                          <a:lnTo>
                            <a:pt x="34" y="0"/>
                          </a:lnTo>
                          <a:lnTo>
                            <a:pt x="45" y="26"/>
                          </a:lnTo>
                          <a:lnTo>
                            <a:pt x="68" y="26"/>
                          </a:lnTo>
                          <a:lnTo>
                            <a:pt x="50" y="42"/>
                          </a:lnTo>
                          <a:lnTo>
                            <a:pt x="57" y="69"/>
                          </a:lnTo>
                          <a:lnTo>
                            <a:pt x="34" y="50"/>
                          </a:lnTo>
                          <a:lnTo>
                            <a:pt x="11" y="69"/>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527" name="Group 303"/>
                  <p:cNvGrpSpPr>
                    <a:grpSpLocks/>
                  </p:cNvGrpSpPr>
                  <p:nvPr/>
                </p:nvGrpSpPr>
                <p:grpSpPr bwMode="auto">
                  <a:xfrm>
                    <a:off x="574" y="1080"/>
                    <a:ext cx="115" cy="14"/>
                    <a:chOff x="574" y="1080"/>
                    <a:chExt cx="115" cy="14"/>
                  </a:xfrm>
                </p:grpSpPr>
                <p:sp>
                  <p:nvSpPr>
                    <p:cNvPr id="52528" name="Freeform 304"/>
                    <p:cNvSpPr>
                      <a:spLocks/>
                    </p:cNvSpPr>
                    <p:nvPr/>
                  </p:nvSpPr>
                  <p:spPr bwMode="auto">
                    <a:xfrm>
                      <a:off x="574" y="1080"/>
                      <a:ext cx="13" cy="14"/>
                    </a:xfrm>
                    <a:custGeom>
                      <a:avLst/>
                      <a:gdLst>
                        <a:gd name="T0" fmla="*/ 0 w 66"/>
                        <a:gd name="T1" fmla="*/ 24 h 68"/>
                        <a:gd name="T2" fmla="*/ 23 w 66"/>
                        <a:gd name="T3" fmla="*/ 24 h 68"/>
                        <a:gd name="T4" fmla="*/ 33 w 66"/>
                        <a:gd name="T5" fmla="*/ 0 h 68"/>
                        <a:gd name="T6" fmla="*/ 43 w 66"/>
                        <a:gd name="T7" fmla="*/ 24 h 68"/>
                        <a:gd name="T8" fmla="*/ 66 w 66"/>
                        <a:gd name="T9" fmla="*/ 24 h 68"/>
                        <a:gd name="T10" fmla="*/ 47 w 66"/>
                        <a:gd name="T11" fmla="*/ 40 h 68"/>
                        <a:gd name="T12" fmla="*/ 57 w 66"/>
                        <a:gd name="T13" fmla="*/ 68 h 68"/>
                        <a:gd name="T14" fmla="*/ 33 w 66"/>
                        <a:gd name="T15" fmla="*/ 50 h 68"/>
                        <a:gd name="T16" fmla="*/ 10 w 66"/>
                        <a:gd name="T17" fmla="*/ 68 h 68"/>
                        <a:gd name="T18" fmla="*/ 19 w 66"/>
                        <a:gd name="T19" fmla="*/ 40 h 68"/>
                        <a:gd name="T20" fmla="*/ 0 w 66"/>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8">
                          <a:moveTo>
                            <a:pt x="0" y="24"/>
                          </a:moveTo>
                          <a:lnTo>
                            <a:pt x="23" y="24"/>
                          </a:lnTo>
                          <a:lnTo>
                            <a:pt x="33" y="0"/>
                          </a:lnTo>
                          <a:lnTo>
                            <a:pt x="43" y="24"/>
                          </a:lnTo>
                          <a:lnTo>
                            <a:pt x="66" y="24"/>
                          </a:lnTo>
                          <a:lnTo>
                            <a:pt x="47" y="40"/>
                          </a:lnTo>
                          <a:lnTo>
                            <a:pt x="57" y="68"/>
                          </a:lnTo>
                          <a:lnTo>
                            <a:pt x="33" y="50"/>
                          </a:lnTo>
                          <a:lnTo>
                            <a:pt x="10"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29" name="Freeform 305"/>
                    <p:cNvSpPr>
                      <a:spLocks/>
                    </p:cNvSpPr>
                    <p:nvPr/>
                  </p:nvSpPr>
                  <p:spPr bwMode="auto">
                    <a:xfrm>
                      <a:off x="624" y="1080"/>
                      <a:ext cx="14" cy="14"/>
                    </a:xfrm>
                    <a:custGeom>
                      <a:avLst/>
                      <a:gdLst>
                        <a:gd name="T0" fmla="*/ 0 w 67"/>
                        <a:gd name="T1" fmla="*/ 24 h 68"/>
                        <a:gd name="T2" fmla="*/ 24 w 67"/>
                        <a:gd name="T3" fmla="*/ 24 h 68"/>
                        <a:gd name="T4" fmla="*/ 33 w 67"/>
                        <a:gd name="T5" fmla="*/ 0 h 68"/>
                        <a:gd name="T6" fmla="*/ 44 w 67"/>
                        <a:gd name="T7" fmla="*/ 24 h 68"/>
                        <a:gd name="T8" fmla="*/ 67 w 67"/>
                        <a:gd name="T9" fmla="*/ 24 h 68"/>
                        <a:gd name="T10" fmla="*/ 50 w 67"/>
                        <a:gd name="T11" fmla="*/ 40 h 68"/>
                        <a:gd name="T12" fmla="*/ 57 w 67"/>
                        <a:gd name="T13" fmla="*/ 68 h 68"/>
                        <a:gd name="T14" fmla="*/ 33 w 67"/>
                        <a:gd name="T15" fmla="*/ 50 h 68"/>
                        <a:gd name="T16" fmla="*/ 10 w 67"/>
                        <a:gd name="T17" fmla="*/ 68 h 68"/>
                        <a:gd name="T18" fmla="*/ 19 w 67"/>
                        <a:gd name="T19" fmla="*/ 40 h 68"/>
                        <a:gd name="T20" fmla="*/ 0 w 67"/>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4"/>
                          </a:moveTo>
                          <a:lnTo>
                            <a:pt x="24" y="24"/>
                          </a:lnTo>
                          <a:lnTo>
                            <a:pt x="33" y="0"/>
                          </a:lnTo>
                          <a:lnTo>
                            <a:pt x="44" y="24"/>
                          </a:lnTo>
                          <a:lnTo>
                            <a:pt x="67" y="24"/>
                          </a:lnTo>
                          <a:lnTo>
                            <a:pt x="50" y="40"/>
                          </a:lnTo>
                          <a:lnTo>
                            <a:pt x="57" y="68"/>
                          </a:lnTo>
                          <a:lnTo>
                            <a:pt x="33" y="50"/>
                          </a:lnTo>
                          <a:lnTo>
                            <a:pt x="10"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30" name="Freeform 306"/>
                    <p:cNvSpPr>
                      <a:spLocks/>
                    </p:cNvSpPr>
                    <p:nvPr/>
                  </p:nvSpPr>
                  <p:spPr bwMode="auto">
                    <a:xfrm>
                      <a:off x="599" y="1080"/>
                      <a:ext cx="14" cy="14"/>
                    </a:xfrm>
                    <a:custGeom>
                      <a:avLst/>
                      <a:gdLst>
                        <a:gd name="T0" fmla="*/ 0 w 67"/>
                        <a:gd name="T1" fmla="*/ 24 h 68"/>
                        <a:gd name="T2" fmla="*/ 23 w 67"/>
                        <a:gd name="T3" fmla="*/ 24 h 68"/>
                        <a:gd name="T4" fmla="*/ 34 w 67"/>
                        <a:gd name="T5" fmla="*/ 0 h 68"/>
                        <a:gd name="T6" fmla="*/ 44 w 67"/>
                        <a:gd name="T7" fmla="*/ 24 h 68"/>
                        <a:gd name="T8" fmla="*/ 67 w 67"/>
                        <a:gd name="T9" fmla="*/ 24 h 68"/>
                        <a:gd name="T10" fmla="*/ 48 w 67"/>
                        <a:gd name="T11" fmla="*/ 40 h 68"/>
                        <a:gd name="T12" fmla="*/ 57 w 67"/>
                        <a:gd name="T13" fmla="*/ 68 h 68"/>
                        <a:gd name="T14" fmla="*/ 34 w 67"/>
                        <a:gd name="T15" fmla="*/ 50 h 68"/>
                        <a:gd name="T16" fmla="*/ 10 w 67"/>
                        <a:gd name="T17" fmla="*/ 68 h 68"/>
                        <a:gd name="T18" fmla="*/ 19 w 67"/>
                        <a:gd name="T19" fmla="*/ 40 h 68"/>
                        <a:gd name="T20" fmla="*/ 0 w 67"/>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4"/>
                          </a:moveTo>
                          <a:lnTo>
                            <a:pt x="23" y="24"/>
                          </a:lnTo>
                          <a:lnTo>
                            <a:pt x="34" y="0"/>
                          </a:lnTo>
                          <a:lnTo>
                            <a:pt x="44" y="24"/>
                          </a:lnTo>
                          <a:lnTo>
                            <a:pt x="67" y="24"/>
                          </a:lnTo>
                          <a:lnTo>
                            <a:pt x="48" y="40"/>
                          </a:lnTo>
                          <a:lnTo>
                            <a:pt x="57" y="68"/>
                          </a:lnTo>
                          <a:lnTo>
                            <a:pt x="34" y="50"/>
                          </a:lnTo>
                          <a:lnTo>
                            <a:pt x="10"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31" name="Freeform 307"/>
                    <p:cNvSpPr>
                      <a:spLocks/>
                    </p:cNvSpPr>
                    <p:nvPr/>
                  </p:nvSpPr>
                  <p:spPr bwMode="auto">
                    <a:xfrm>
                      <a:off x="650" y="1080"/>
                      <a:ext cx="13" cy="14"/>
                    </a:xfrm>
                    <a:custGeom>
                      <a:avLst/>
                      <a:gdLst>
                        <a:gd name="T0" fmla="*/ 0 w 67"/>
                        <a:gd name="T1" fmla="*/ 24 h 68"/>
                        <a:gd name="T2" fmla="*/ 23 w 67"/>
                        <a:gd name="T3" fmla="*/ 24 h 68"/>
                        <a:gd name="T4" fmla="*/ 33 w 67"/>
                        <a:gd name="T5" fmla="*/ 0 h 68"/>
                        <a:gd name="T6" fmla="*/ 44 w 67"/>
                        <a:gd name="T7" fmla="*/ 24 h 68"/>
                        <a:gd name="T8" fmla="*/ 67 w 67"/>
                        <a:gd name="T9" fmla="*/ 24 h 68"/>
                        <a:gd name="T10" fmla="*/ 48 w 67"/>
                        <a:gd name="T11" fmla="*/ 40 h 68"/>
                        <a:gd name="T12" fmla="*/ 58 w 67"/>
                        <a:gd name="T13" fmla="*/ 68 h 68"/>
                        <a:gd name="T14" fmla="*/ 33 w 67"/>
                        <a:gd name="T15" fmla="*/ 50 h 68"/>
                        <a:gd name="T16" fmla="*/ 10 w 67"/>
                        <a:gd name="T17" fmla="*/ 68 h 68"/>
                        <a:gd name="T18" fmla="*/ 18 w 67"/>
                        <a:gd name="T19" fmla="*/ 40 h 68"/>
                        <a:gd name="T20" fmla="*/ 0 w 67"/>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4"/>
                          </a:moveTo>
                          <a:lnTo>
                            <a:pt x="23" y="24"/>
                          </a:lnTo>
                          <a:lnTo>
                            <a:pt x="33" y="0"/>
                          </a:lnTo>
                          <a:lnTo>
                            <a:pt x="44" y="24"/>
                          </a:lnTo>
                          <a:lnTo>
                            <a:pt x="67" y="24"/>
                          </a:lnTo>
                          <a:lnTo>
                            <a:pt x="48" y="40"/>
                          </a:lnTo>
                          <a:lnTo>
                            <a:pt x="58" y="68"/>
                          </a:lnTo>
                          <a:lnTo>
                            <a:pt x="33" y="50"/>
                          </a:lnTo>
                          <a:lnTo>
                            <a:pt x="10" y="68"/>
                          </a:lnTo>
                          <a:lnTo>
                            <a:pt x="18"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32" name="Freeform 308"/>
                    <p:cNvSpPr>
                      <a:spLocks/>
                    </p:cNvSpPr>
                    <p:nvPr/>
                  </p:nvSpPr>
                  <p:spPr bwMode="auto">
                    <a:xfrm>
                      <a:off x="675" y="1080"/>
                      <a:ext cx="14" cy="14"/>
                    </a:xfrm>
                    <a:custGeom>
                      <a:avLst/>
                      <a:gdLst>
                        <a:gd name="T0" fmla="*/ 0 w 69"/>
                        <a:gd name="T1" fmla="*/ 24 h 68"/>
                        <a:gd name="T2" fmla="*/ 25 w 69"/>
                        <a:gd name="T3" fmla="*/ 24 h 68"/>
                        <a:gd name="T4" fmla="*/ 36 w 69"/>
                        <a:gd name="T5" fmla="*/ 0 h 68"/>
                        <a:gd name="T6" fmla="*/ 45 w 69"/>
                        <a:gd name="T7" fmla="*/ 24 h 68"/>
                        <a:gd name="T8" fmla="*/ 69 w 69"/>
                        <a:gd name="T9" fmla="*/ 24 h 68"/>
                        <a:gd name="T10" fmla="*/ 50 w 69"/>
                        <a:gd name="T11" fmla="*/ 40 h 68"/>
                        <a:gd name="T12" fmla="*/ 59 w 69"/>
                        <a:gd name="T13" fmla="*/ 68 h 68"/>
                        <a:gd name="T14" fmla="*/ 36 w 69"/>
                        <a:gd name="T15" fmla="*/ 50 h 68"/>
                        <a:gd name="T16" fmla="*/ 12 w 69"/>
                        <a:gd name="T17" fmla="*/ 68 h 68"/>
                        <a:gd name="T18" fmla="*/ 19 w 69"/>
                        <a:gd name="T19" fmla="*/ 40 h 68"/>
                        <a:gd name="T20" fmla="*/ 0 w 69"/>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8">
                          <a:moveTo>
                            <a:pt x="0" y="24"/>
                          </a:moveTo>
                          <a:lnTo>
                            <a:pt x="25" y="24"/>
                          </a:lnTo>
                          <a:lnTo>
                            <a:pt x="36" y="0"/>
                          </a:lnTo>
                          <a:lnTo>
                            <a:pt x="45" y="24"/>
                          </a:lnTo>
                          <a:lnTo>
                            <a:pt x="69" y="24"/>
                          </a:lnTo>
                          <a:lnTo>
                            <a:pt x="50" y="40"/>
                          </a:lnTo>
                          <a:lnTo>
                            <a:pt x="59" y="68"/>
                          </a:lnTo>
                          <a:lnTo>
                            <a:pt x="36" y="50"/>
                          </a:lnTo>
                          <a:lnTo>
                            <a:pt x="12"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533" name="Group 309"/>
                  <p:cNvGrpSpPr>
                    <a:grpSpLocks/>
                  </p:cNvGrpSpPr>
                  <p:nvPr/>
                </p:nvGrpSpPr>
                <p:grpSpPr bwMode="auto">
                  <a:xfrm>
                    <a:off x="561" y="1094"/>
                    <a:ext cx="140" cy="13"/>
                    <a:chOff x="561" y="1094"/>
                    <a:chExt cx="140" cy="13"/>
                  </a:xfrm>
                </p:grpSpPr>
                <p:sp>
                  <p:nvSpPr>
                    <p:cNvPr id="52534" name="Freeform 310"/>
                    <p:cNvSpPr>
                      <a:spLocks/>
                    </p:cNvSpPr>
                    <p:nvPr/>
                  </p:nvSpPr>
                  <p:spPr bwMode="auto">
                    <a:xfrm>
                      <a:off x="561" y="1094"/>
                      <a:ext cx="14" cy="13"/>
                    </a:xfrm>
                    <a:custGeom>
                      <a:avLst/>
                      <a:gdLst>
                        <a:gd name="T0" fmla="*/ 0 w 67"/>
                        <a:gd name="T1" fmla="*/ 24 h 67"/>
                        <a:gd name="T2" fmla="*/ 24 w 67"/>
                        <a:gd name="T3" fmla="*/ 24 h 67"/>
                        <a:gd name="T4" fmla="*/ 33 w 67"/>
                        <a:gd name="T5" fmla="*/ 0 h 67"/>
                        <a:gd name="T6" fmla="*/ 45 w 67"/>
                        <a:gd name="T7" fmla="*/ 24 h 67"/>
                        <a:gd name="T8" fmla="*/ 67 w 67"/>
                        <a:gd name="T9" fmla="*/ 24 h 67"/>
                        <a:gd name="T10" fmla="*/ 48 w 67"/>
                        <a:gd name="T11" fmla="*/ 39 h 67"/>
                        <a:gd name="T12" fmla="*/ 57 w 67"/>
                        <a:gd name="T13" fmla="*/ 67 h 67"/>
                        <a:gd name="T14" fmla="*/ 33 w 67"/>
                        <a:gd name="T15" fmla="*/ 50 h 67"/>
                        <a:gd name="T16" fmla="*/ 11 w 67"/>
                        <a:gd name="T17" fmla="*/ 67 h 67"/>
                        <a:gd name="T18" fmla="*/ 19 w 67"/>
                        <a:gd name="T19" fmla="*/ 39 h 67"/>
                        <a:gd name="T20" fmla="*/ 0 w 67"/>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4"/>
                          </a:moveTo>
                          <a:lnTo>
                            <a:pt x="24" y="24"/>
                          </a:lnTo>
                          <a:lnTo>
                            <a:pt x="33" y="0"/>
                          </a:lnTo>
                          <a:lnTo>
                            <a:pt x="45" y="24"/>
                          </a:lnTo>
                          <a:lnTo>
                            <a:pt x="67" y="24"/>
                          </a:lnTo>
                          <a:lnTo>
                            <a:pt x="48" y="39"/>
                          </a:lnTo>
                          <a:lnTo>
                            <a:pt x="57" y="67"/>
                          </a:lnTo>
                          <a:lnTo>
                            <a:pt x="33" y="50"/>
                          </a:lnTo>
                          <a:lnTo>
                            <a:pt x="11" y="67"/>
                          </a:lnTo>
                          <a:lnTo>
                            <a:pt x="19"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35" name="Freeform 311"/>
                    <p:cNvSpPr>
                      <a:spLocks/>
                    </p:cNvSpPr>
                    <p:nvPr/>
                  </p:nvSpPr>
                  <p:spPr bwMode="auto">
                    <a:xfrm>
                      <a:off x="586" y="1094"/>
                      <a:ext cx="14" cy="13"/>
                    </a:xfrm>
                    <a:custGeom>
                      <a:avLst/>
                      <a:gdLst>
                        <a:gd name="T0" fmla="*/ 0 w 67"/>
                        <a:gd name="T1" fmla="*/ 24 h 67"/>
                        <a:gd name="T2" fmla="*/ 24 w 67"/>
                        <a:gd name="T3" fmla="*/ 24 h 67"/>
                        <a:gd name="T4" fmla="*/ 35 w 67"/>
                        <a:gd name="T5" fmla="*/ 0 h 67"/>
                        <a:gd name="T6" fmla="*/ 45 w 67"/>
                        <a:gd name="T7" fmla="*/ 24 h 67"/>
                        <a:gd name="T8" fmla="*/ 67 w 67"/>
                        <a:gd name="T9" fmla="*/ 24 h 67"/>
                        <a:gd name="T10" fmla="*/ 50 w 67"/>
                        <a:gd name="T11" fmla="*/ 39 h 67"/>
                        <a:gd name="T12" fmla="*/ 57 w 67"/>
                        <a:gd name="T13" fmla="*/ 67 h 67"/>
                        <a:gd name="T14" fmla="*/ 35 w 67"/>
                        <a:gd name="T15" fmla="*/ 50 h 67"/>
                        <a:gd name="T16" fmla="*/ 11 w 67"/>
                        <a:gd name="T17" fmla="*/ 67 h 67"/>
                        <a:gd name="T18" fmla="*/ 20 w 67"/>
                        <a:gd name="T19" fmla="*/ 39 h 67"/>
                        <a:gd name="T20" fmla="*/ 0 w 67"/>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4"/>
                          </a:moveTo>
                          <a:lnTo>
                            <a:pt x="24" y="24"/>
                          </a:lnTo>
                          <a:lnTo>
                            <a:pt x="35" y="0"/>
                          </a:lnTo>
                          <a:lnTo>
                            <a:pt x="45" y="24"/>
                          </a:lnTo>
                          <a:lnTo>
                            <a:pt x="67" y="24"/>
                          </a:lnTo>
                          <a:lnTo>
                            <a:pt x="50" y="39"/>
                          </a:lnTo>
                          <a:lnTo>
                            <a:pt x="57" y="67"/>
                          </a:lnTo>
                          <a:lnTo>
                            <a:pt x="35" y="50"/>
                          </a:lnTo>
                          <a:lnTo>
                            <a:pt x="11" y="67"/>
                          </a:lnTo>
                          <a:lnTo>
                            <a:pt x="20"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36" name="Freeform 312"/>
                    <p:cNvSpPr>
                      <a:spLocks/>
                    </p:cNvSpPr>
                    <p:nvPr/>
                  </p:nvSpPr>
                  <p:spPr bwMode="auto">
                    <a:xfrm>
                      <a:off x="612" y="1094"/>
                      <a:ext cx="13" cy="13"/>
                    </a:xfrm>
                    <a:custGeom>
                      <a:avLst/>
                      <a:gdLst>
                        <a:gd name="T0" fmla="*/ 0 w 65"/>
                        <a:gd name="T1" fmla="*/ 24 h 67"/>
                        <a:gd name="T2" fmla="*/ 23 w 65"/>
                        <a:gd name="T3" fmla="*/ 24 h 67"/>
                        <a:gd name="T4" fmla="*/ 32 w 65"/>
                        <a:gd name="T5" fmla="*/ 0 h 67"/>
                        <a:gd name="T6" fmla="*/ 43 w 65"/>
                        <a:gd name="T7" fmla="*/ 24 h 67"/>
                        <a:gd name="T8" fmla="*/ 65 w 65"/>
                        <a:gd name="T9" fmla="*/ 24 h 67"/>
                        <a:gd name="T10" fmla="*/ 47 w 65"/>
                        <a:gd name="T11" fmla="*/ 39 h 67"/>
                        <a:gd name="T12" fmla="*/ 57 w 65"/>
                        <a:gd name="T13" fmla="*/ 67 h 67"/>
                        <a:gd name="T14" fmla="*/ 32 w 65"/>
                        <a:gd name="T15" fmla="*/ 50 h 67"/>
                        <a:gd name="T16" fmla="*/ 10 w 65"/>
                        <a:gd name="T17" fmla="*/ 67 h 67"/>
                        <a:gd name="T18" fmla="*/ 18 w 65"/>
                        <a:gd name="T19" fmla="*/ 39 h 67"/>
                        <a:gd name="T20" fmla="*/ 0 w 65"/>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7">
                          <a:moveTo>
                            <a:pt x="0" y="24"/>
                          </a:moveTo>
                          <a:lnTo>
                            <a:pt x="23" y="24"/>
                          </a:lnTo>
                          <a:lnTo>
                            <a:pt x="32" y="0"/>
                          </a:lnTo>
                          <a:lnTo>
                            <a:pt x="43" y="24"/>
                          </a:lnTo>
                          <a:lnTo>
                            <a:pt x="65" y="24"/>
                          </a:lnTo>
                          <a:lnTo>
                            <a:pt x="47" y="39"/>
                          </a:lnTo>
                          <a:lnTo>
                            <a:pt x="57" y="67"/>
                          </a:lnTo>
                          <a:lnTo>
                            <a:pt x="32" y="50"/>
                          </a:lnTo>
                          <a:lnTo>
                            <a:pt x="10" y="67"/>
                          </a:lnTo>
                          <a:lnTo>
                            <a:pt x="18"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37" name="Freeform 313"/>
                    <p:cNvSpPr>
                      <a:spLocks/>
                    </p:cNvSpPr>
                    <p:nvPr/>
                  </p:nvSpPr>
                  <p:spPr bwMode="auto">
                    <a:xfrm>
                      <a:off x="637" y="1094"/>
                      <a:ext cx="14" cy="13"/>
                    </a:xfrm>
                    <a:custGeom>
                      <a:avLst/>
                      <a:gdLst>
                        <a:gd name="T0" fmla="*/ 0 w 69"/>
                        <a:gd name="T1" fmla="*/ 24 h 67"/>
                        <a:gd name="T2" fmla="*/ 25 w 69"/>
                        <a:gd name="T3" fmla="*/ 24 h 67"/>
                        <a:gd name="T4" fmla="*/ 36 w 69"/>
                        <a:gd name="T5" fmla="*/ 0 h 67"/>
                        <a:gd name="T6" fmla="*/ 45 w 69"/>
                        <a:gd name="T7" fmla="*/ 24 h 67"/>
                        <a:gd name="T8" fmla="*/ 69 w 69"/>
                        <a:gd name="T9" fmla="*/ 24 h 67"/>
                        <a:gd name="T10" fmla="*/ 50 w 69"/>
                        <a:gd name="T11" fmla="*/ 39 h 67"/>
                        <a:gd name="T12" fmla="*/ 58 w 69"/>
                        <a:gd name="T13" fmla="*/ 67 h 67"/>
                        <a:gd name="T14" fmla="*/ 36 w 69"/>
                        <a:gd name="T15" fmla="*/ 50 h 67"/>
                        <a:gd name="T16" fmla="*/ 12 w 69"/>
                        <a:gd name="T17" fmla="*/ 67 h 67"/>
                        <a:gd name="T18" fmla="*/ 21 w 69"/>
                        <a:gd name="T19" fmla="*/ 39 h 67"/>
                        <a:gd name="T20" fmla="*/ 0 w 69"/>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4"/>
                          </a:moveTo>
                          <a:lnTo>
                            <a:pt x="25" y="24"/>
                          </a:lnTo>
                          <a:lnTo>
                            <a:pt x="36" y="0"/>
                          </a:lnTo>
                          <a:lnTo>
                            <a:pt x="45" y="24"/>
                          </a:lnTo>
                          <a:lnTo>
                            <a:pt x="69" y="24"/>
                          </a:lnTo>
                          <a:lnTo>
                            <a:pt x="50" y="39"/>
                          </a:lnTo>
                          <a:lnTo>
                            <a:pt x="58" y="67"/>
                          </a:lnTo>
                          <a:lnTo>
                            <a:pt x="36" y="50"/>
                          </a:lnTo>
                          <a:lnTo>
                            <a:pt x="12" y="67"/>
                          </a:lnTo>
                          <a:lnTo>
                            <a:pt x="21"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38" name="Freeform 314"/>
                    <p:cNvSpPr>
                      <a:spLocks/>
                    </p:cNvSpPr>
                    <p:nvPr/>
                  </p:nvSpPr>
                  <p:spPr bwMode="auto">
                    <a:xfrm>
                      <a:off x="662" y="1094"/>
                      <a:ext cx="14" cy="13"/>
                    </a:xfrm>
                    <a:custGeom>
                      <a:avLst/>
                      <a:gdLst>
                        <a:gd name="T0" fmla="*/ 0 w 68"/>
                        <a:gd name="T1" fmla="*/ 24 h 67"/>
                        <a:gd name="T2" fmla="*/ 24 w 68"/>
                        <a:gd name="T3" fmla="*/ 24 h 67"/>
                        <a:gd name="T4" fmla="*/ 33 w 68"/>
                        <a:gd name="T5" fmla="*/ 0 h 67"/>
                        <a:gd name="T6" fmla="*/ 44 w 68"/>
                        <a:gd name="T7" fmla="*/ 24 h 67"/>
                        <a:gd name="T8" fmla="*/ 68 w 68"/>
                        <a:gd name="T9" fmla="*/ 24 h 67"/>
                        <a:gd name="T10" fmla="*/ 48 w 68"/>
                        <a:gd name="T11" fmla="*/ 39 h 67"/>
                        <a:gd name="T12" fmla="*/ 57 w 68"/>
                        <a:gd name="T13" fmla="*/ 67 h 67"/>
                        <a:gd name="T14" fmla="*/ 33 w 68"/>
                        <a:gd name="T15" fmla="*/ 50 h 67"/>
                        <a:gd name="T16" fmla="*/ 10 w 68"/>
                        <a:gd name="T17" fmla="*/ 67 h 67"/>
                        <a:gd name="T18" fmla="*/ 19 w 68"/>
                        <a:gd name="T19" fmla="*/ 39 h 67"/>
                        <a:gd name="T20" fmla="*/ 0 w 68"/>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4"/>
                          </a:moveTo>
                          <a:lnTo>
                            <a:pt x="24" y="24"/>
                          </a:lnTo>
                          <a:lnTo>
                            <a:pt x="33" y="0"/>
                          </a:lnTo>
                          <a:lnTo>
                            <a:pt x="44" y="24"/>
                          </a:lnTo>
                          <a:lnTo>
                            <a:pt x="68" y="24"/>
                          </a:lnTo>
                          <a:lnTo>
                            <a:pt x="48" y="39"/>
                          </a:lnTo>
                          <a:lnTo>
                            <a:pt x="57" y="67"/>
                          </a:lnTo>
                          <a:lnTo>
                            <a:pt x="33" y="50"/>
                          </a:lnTo>
                          <a:lnTo>
                            <a:pt x="10" y="67"/>
                          </a:lnTo>
                          <a:lnTo>
                            <a:pt x="19"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39" name="Freeform 315"/>
                    <p:cNvSpPr>
                      <a:spLocks/>
                    </p:cNvSpPr>
                    <p:nvPr/>
                  </p:nvSpPr>
                  <p:spPr bwMode="auto">
                    <a:xfrm>
                      <a:off x="688" y="1094"/>
                      <a:ext cx="13" cy="13"/>
                    </a:xfrm>
                    <a:custGeom>
                      <a:avLst/>
                      <a:gdLst>
                        <a:gd name="T0" fmla="*/ 0 w 68"/>
                        <a:gd name="T1" fmla="*/ 24 h 67"/>
                        <a:gd name="T2" fmla="*/ 25 w 68"/>
                        <a:gd name="T3" fmla="*/ 24 h 67"/>
                        <a:gd name="T4" fmla="*/ 34 w 68"/>
                        <a:gd name="T5" fmla="*/ 0 h 67"/>
                        <a:gd name="T6" fmla="*/ 45 w 68"/>
                        <a:gd name="T7" fmla="*/ 24 h 67"/>
                        <a:gd name="T8" fmla="*/ 68 w 68"/>
                        <a:gd name="T9" fmla="*/ 24 h 67"/>
                        <a:gd name="T10" fmla="*/ 50 w 68"/>
                        <a:gd name="T11" fmla="*/ 39 h 67"/>
                        <a:gd name="T12" fmla="*/ 57 w 68"/>
                        <a:gd name="T13" fmla="*/ 67 h 67"/>
                        <a:gd name="T14" fmla="*/ 34 w 68"/>
                        <a:gd name="T15" fmla="*/ 50 h 67"/>
                        <a:gd name="T16" fmla="*/ 11 w 68"/>
                        <a:gd name="T17" fmla="*/ 67 h 67"/>
                        <a:gd name="T18" fmla="*/ 19 w 68"/>
                        <a:gd name="T19" fmla="*/ 39 h 67"/>
                        <a:gd name="T20" fmla="*/ 0 w 68"/>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4"/>
                          </a:moveTo>
                          <a:lnTo>
                            <a:pt x="25" y="24"/>
                          </a:lnTo>
                          <a:lnTo>
                            <a:pt x="34" y="0"/>
                          </a:lnTo>
                          <a:lnTo>
                            <a:pt x="45" y="24"/>
                          </a:lnTo>
                          <a:lnTo>
                            <a:pt x="68" y="24"/>
                          </a:lnTo>
                          <a:lnTo>
                            <a:pt x="50" y="39"/>
                          </a:lnTo>
                          <a:lnTo>
                            <a:pt x="57" y="67"/>
                          </a:lnTo>
                          <a:lnTo>
                            <a:pt x="34" y="50"/>
                          </a:lnTo>
                          <a:lnTo>
                            <a:pt x="11" y="67"/>
                          </a:lnTo>
                          <a:lnTo>
                            <a:pt x="19"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540" name="Group 316"/>
                  <p:cNvGrpSpPr>
                    <a:grpSpLocks/>
                  </p:cNvGrpSpPr>
                  <p:nvPr/>
                </p:nvGrpSpPr>
                <p:grpSpPr bwMode="auto">
                  <a:xfrm>
                    <a:off x="574" y="1107"/>
                    <a:ext cx="115" cy="14"/>
                    <a:chOff x="574" y="1107"/>
                    <a:chExt cx="115" cy="14"/>
                  </a:xfrm>
                </p:grpSpPr>
                <p:sp>
                  <p:nvSpPr>
                    <p:cNvPr id="52541" name="Freeform 317"/>
                    <p:cNvSpPr>
                      <a:spLocks/>
                    </p:cNvSpPr>
                    <p:nvPr/>
                  </p:nvSpPr>
                  <p:spPr bwMode="auto">
                    <a:xfrm>
                      <a:off x="574" y="1107"/>
                      <a:ext cx="13" cy="14"/>
                    </a:xfrm>
                    <a:custGeom>
                      <a:avLst/>
                      <a:gdLst>
                        <a:gd name="T0" fmla="*/ 0 w 66"/>
                        <a:gd name="T1" fmla="*/ 26 h 70"/>
                        <a:gd name="T2" fmla="*/ 23 w 66"/>
                        <a:gd name="T3" fmla="*/ 26 h 70"/>
                        <a:gd name="T4" fmla="*/ 33 w 66"/>
                        <a:gd name="T5" fmla="*/ 0 h 70"/>
                        <a:gd name="T6" fmla="*/ 43 w 66"/>
                        <a:gd name="T7" fmla="*/ 26 h 70"/>
                        <a:gd name="T8" fmla="*/ 66 w 66"/>
                        <a:gd name="T9" fmla="*/ 26 h 70"/>
                        <a:gd name="T10" fmla="*/ 47 w 66"/>
                        <a:gd name="T11" fmla="*/ 41 h 70"/>
                        <a:gd name="T12" fmla="*/ 57 w 66"/>
                        <a:gd name="T13" fmla="*/ 70 h 70"/>
                        <a:gd name="T14" fmla="*/ 33 w 66"/>
                        <a:gd name="T15" fmla="*/ 50 h 70"/>
                        <a:gd name="T16" fmla="*/ 10 w 66"/>
                        <a:gd name="T17" fmla="*/ 70 h 70"/>
                        <a:gd name="T18" fmla="*/ 19 w 66"/>
                        <a:gd name="T19" fmla="*/ 41 h 70"/>
                        <a:gd name="T20" fmla="*/ 0 w 66"/>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70">
                          <a:moveTo>
                            <a:pt x="0" y="26"/>
                          </a:moveTo>
                          <a:lnTo>
                            <a:pt x="23" y="26"/>
                          </a:lnTo>
                          <a:lnTo>
                            <a:pt x="33" y="0"/>
                          </a:lnTo>
                          <a:lnTo>
                            <a:pt x="43" y="26"/>
                          </a:lnTo>
                          <a:lnTo>
                            <a:pt x="66" y="26"/>
                          </a:lnTo>
                          <a:lnTo>
                            <a:pt x="47" y="41"/>
                          </a:lnTo>
                          <a:lnTo>
                            <a:pt x="57" y="70"/>
                          </a:lnTo>
                          <a:lnTo>
                            <a:pt x="33" y="50"/>
                          </a:lnTo>
                          <a:lnTo>
                            <a:pt x="10"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42" name="Freeform 318"/>
                    <p:cNvSpPr>
                      <a:spLocks/>
                    </p:cNvSpPr>
                    <p:nvPr/>
                  </p:nvSpPr>
                  <p:spPr bwMode="auto">
                    <a:xfrm>
                      <a:off x="624" y="1107"/>
                      <a:ext cx="14" cy="14"/>
                    </a:xfrm>
                    <a:custGeom>
                      <a:avLst/>
                      <a:gdLst>
                        <a:gd name="T0" fmla="*/ 0 w 67"/>
                        <a:gd name="T1" fmla="*/ 26 h 70"/>
                        <a:gd name="T2" fmla="*/ 24 w 67"/>
                        <a:gd name="T3" fmla="*/ 26 h 70"/>
                        <a:gd name="T4" fmla="*/ 33 w 67"/>
                        <a:gd name="T5" fmla="*/ 0 h 70"/>
                        <a:gd name="T6" fmla="*/ 44 w 67"/>
                        <a:gd name="T7" fmla="*/ 26 h 70"/>
                        <a:gd name="T8" fmla="*/ 67 w 67"/>
                        <a:gd name="T9" fmla="*/ 26 h 70"/>
                        <a:gd name="T10" fmla="*/ 50 w 67"/>
                        <a:gd name="T11" fmla="*/ 41 h 70"/>
                        <a:gd name="T12" fmla="*/ 57 w 67"/>
                        <a:gd name="T13" fmla="*/ 70 h 70"/>
                        <a:gd name="T14" fmla="*/ 33 w 67"/>
                        <a:gd name="T15" fmla="*/ 50 h 70"/>
                        <a:gd name="T16" fmla="*/ 10 w 67"/>
                        <a:gd name="T17" fmla="*/ 70 h 70"/>
                        <a:gd name="T18" fmla="*/ 19 w 67"/>
                        <a:gd name="T19" fmla="*/ 41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4" y="26"/>
                          </a:lnTo>
                          <a:lnTo>
                            <a:pt x="33" y="0"/>
                          </a:lnTo>
                          <a:lnTo>
                            <a:pt x="44" y="26"/>
                          </a:lnTo>
                          <a:lnTo>
                            <a:pt x="67" y="26"/>
                          </a:lnTo>
                          <a:lnTo>
                            <a:pt x="50" y="41"/>
                          </a:lnTo>
                          <a:lnTo>
                            <a:pt x="57" y="70"/>
                          </a:lnTo>
                          <a:lnTo>
                            <a:pt x="33" y="50"/>
                          </a:lnTo>
                          <a:lnTo>
                            <a:pt x="10"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43" name="Freeform 319"/>
                    <p:cNvSpPr>
                      <a:spLocks/>
                    </p:cNvSpPr>
                    <p:nvPr/>
                  </p:nvSpPr>
                  <p:spPr bwMode="auto">
                    <a:xfrm>
                      <a:off x="599" y="1107"/>
                      <a:ext cx="14" cy="14"/>
                    </a:xfrm>
                    <a:custGeom>
                      <a:avLst/>
                      <a:gdLst>
                        <a:gd name="T0" fmla="*/ 0 w 67"/>
                        <a:gd name="T1" fmla="*/ 26 h 70"/>
                        <a:gd name="T2" fmla="*/ 23 w 67"/>
                        <a:gd name="T3" fmla="*/ 26 h 70"/>
                        <a:gd name="T4" fmla="*/ 34 w 67"/>
                        <a:gd name="T5" fmla="*/ 0 h 70"/>
                        <a:gd name="T6" fmla="*/ 44 w 67"/>
                        <a:gd name="T7" fmla="*/ 26 h 70"/>
                        <a:gd name="T8" fmla="*/ 67 w 67"/>
                        <a:gd name="T9" fmla="*/ 26 h 70"/>
                        <a:gd name="T10" fmla="*/ 48 w 67"/>
                        <a:gd name="T11" fmla="*/ 41 h 70"/>
                        <a:gd name="T12" fmla="*/ 57 w 67"/>
                        <a:gd name="T13" fmla="*/ 70 h 70"/>
                        <a:gd name="T14" fmla="*/ 34 w 67"/>
                        <a:gd name="T15" fmla="*/ 50 h 70"/>
                        <a:gd name="T16" fmla="*/ 10 w 67"/>
                        <a:gd name="T17" fmla="*/ 70 h 70"/>
                        <a:gd name="T18" fmla="*/ 19 w 67"/>
                        <a:gd name="T19" fmla="*/ 41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3" y="26"/>
                          </a:lnTo>
                          <a:lnTo>
                            <a:pt x="34" y="0"/>
                          </a:lnTo>
                          <a:lnTo>
                            <a:pt x="44" y="26"/>
                          </a:lnTo>
                          <a:lnTo>
                            <a:pt x="67" y="26"/>
                          </a:lnTo>
                          <a:lnTo>
                            <a:pt x="48" y="41"/>
                          </a:lnTo>
                          <a:lnTo>
                            <a:pt x="57" y="70"/>
                          </a:lnTo>
                          <a:lnTo>
                            <a:pt x="34" y="50"/>
                          </a:lnTo>
                          <a:lnTo>
                            <a:pt x="10"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44" name="Freeform 320"/>
                    <p:cNvSpPr>
                      <a:spLocks/>
                    </p:cNvSpPr>
                    <p:nvPr/>
                  </p:nvSpPr>
                  <p:spPr bwMode="auto">
                    <a:xfrm>
                      <a:off x="650" y="1107"/>
                      <a:ext cx="13" cy="14"/>
                    </a:xfrm>
                    <a:custGeom>
                      <a:avLst/>
                      <a:gdLst>
                        <a:gd name="T0" fmla="*/ 0 w 67"/>
                        <a:gd name="T1" fmla="*/ 26 h 70"/>
                        <a:gd name="T2" fmla="*/ 23 w 67"/>
                        <a:gd name="T3" fmla="*/ 26 h 70"/>
                        <a:gd name="T4" fmla="*/ 33 w 67"/>
                        <a:gd name="T5" fmla="*/ 0 h 70"/>
                        <a:gd name="T6" fmla="*/ 44 w 67"/>
                        <a:gd name="T7" fmla="*/ 26 h 70"/>
                        <a:gd name="T8" fmla="*/ 67 w 67"/>
                        <a:gd name="T9" fmla="*/ 26 h 70"/>
                        <a:gd name="T10" fmla="*/ 48 w 67"/>
                        <a:gd name="T11" fmla="*/ 41 h 70"/>
                        <a:gd name="T12" fmla="*/ 58 w 67"/>
                        <a:gd name="T13" fmla="*/ 70 h 70"/>
                        <a:gd name="T14" fmla="*/ 33 w 67"/>
                        <a:gd name="T15" fmla="*/ 50 h 70"/>
                        <a:gd name="T16" fmla="*/ 10 w 67"/>
                        <a:gd name="T17" fmla="*/ 70 h 70"/>
                        <a:gd name="T18" fmla="*/ 18 w 67"/>
                        <a:gd name="T19" fmla="*/ 41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3" y="26"/>
                          </a:lnTo>
                          <a:lnTo>
                            <a:pt x="33" y="0"/>
                          </a:lnTo>
                          <a:lnTo>
                            <a:pt x="44" y="26"/>
                          </a:lnTo>
                          <a:lnTo>
                            <a:pt x="67" y="26"/>
                          </a:lnTo>
                          <a:lnTo>
                            <a:pt x="48" y="41"/>
                          </a:lnTo>
                          <a:lnTo>
                            <a:pt x="58" y="70"/>
                          </a:lnTo>
                          <a:lnTo>
                            <a:pt x="33" y="50"/>
                          </a:lnTo>
                          <a:lnTo>
                            <a:pt x="10" y="70"/>
                          </a:lnTo>
                          <a:lnTo>
                            <a:pt x="18"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45" name="Freeform 321"/>
                    <p:cNvSpPr>
                      <a:spLocks/>
                    </p:cNvSpPr>
                    <p:nvPr/>
                  </p:nvSpPr>
                  <p:spPr bwMode="auto">
                    <a:xfrm>
                      <a:off x="675" y="1107"/>
                      <a:ext cx="14" cy="14"/>
                    </a:xfrm>
                    <a:custGeom>
                      <a:avLst/>
                      <a:gdLst>
                        <a:gd name="T0" fmla="*/ 0 w 69"/>
                        <a:gd name="T1" fmla="*/ 26 h 70"/>
                        <a:gd name="T2" fmla="*/ 25 w 69"/>
                        <a:gd name="T3" fmla="*/ 26 h 70"/>
                        <a:gd name="T4" fmla="*/ 36 w 69"/>
                        <a:gd name="T5" fmla="*/ 0 h 70"/>
                        <a:gd name="T6" fmla="*/ 45 w 69"/>
                        <a:gd name="T7" fmla="*/ 26 h 70"/>
                        <a:gd name="T8" fmla="*/ 69 w 69"/>
                        <a:gd name="T9" fmla="*/ 26 h 70"/>
                        <a:gd name="T10" fmla="*/ 50 w 69"/>
                        <a:gd name="T11" fmla="*/ 41 h 70"/>
                        <a:gd name="T12" fmla="*/ 59 w 69"/>
                        <a:gd name="T13" fmla="*/ 70 h 70"/>
                        <a:gd name="T14" fmla="*/ 36 w 69"/>
                        <a:gd name="T15" fmla="*/ 50 h 70"/>
                        <a:gd name="T16" fmla="*/ 12 w 69"/>
                        <a:gd name="T17" fmla="*/ 70 h 70"/>
                        <a:gd name="T18" fmla="*/ 19 w 69"/>
                        <a:gd name="T19" fmla="*/ 41 h 70"/>
                        <a:gd name="T20" fmla="*/ 0 w 69"/>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70">
                          <a:moveTo>
                            <a:pt x="0" y="26"/>
                          </a:moveTo>
                          <a:lnTo>
                            <a:pt x="25" y="26"/>
                          </a:lnTo>
                          <a:lnTo>
                            <a:pt x="36" y="0"/>
                          </a:lnTo>
                          <a:lnTo>
                            <a:pt x="45" y="26"/>
                          </a:lnTo>
                          <a:lnTo>
                            <a:pt x="69" y="26"/>
                          </a:lnTo>
                          <a:lnTo>
                            <a:pt x="50" y="41"/>
                          </a:lnTo>
                          <a:lnTo>
                            <a:pt x="59" y="70"/>
                          </a:lnTo>
                          <a:lnTo>
                            <a:pt x="36" y="50"/>
                          </a:lnTo>
                          <a:lnTo>
                            <a:pt x="12"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546" name="Group 322"/>
                  <p:cNvGrpSpPr>
                    <a:grpSpLocks/>
                  </p:cNvGrpSpPr>
                  <p:nvPr/>
                </p:nvGrpSpPr>
                <p:grpSpPr bwMode="auto">
                  <a:xfrm>
                    <a:off x="561" y="1120"/>
                    <a:ext cx="140" cy="14"/>
                    <a:chOff x="561" y="1120"/>
                    <a:chExt cx="140" cy="14"/>
                  </a:xfrm>
                </p:grpSpPr>
                <p:sp>
                  <p:nvSpPr>
                    <p:cNvPr id="52547" name="Freeform 323"/>
                    <p:cNvSpPr>
                      <a:spLocks/>
                    </p:cNvSpPr>
                    <p:nvPr/>
                  </p:nvSpPr>
                  <p:spPr bwMode="auto">
                    <a:xfrm>
                      <a:off x="561" y="1120"/>
                      <a:ext cx="14" cy="14"/>
                    </a:xfrm>
                    <a:custGeom>
                      <a:avLst/>
                      <a:gdLst>
                        <a:gd name="T0" fmla="*/ 0 w 67"/>
                        <a:gd name="T1" fmla="*/ 26 h 70"/>
                        <a:gd name="T2" fmla="*/ 24 w 67"/>
                        <a:gd name="T3" fmla="*/ 26 h 70"/>
                        <a:gd name="T4" fmla="*/ 33 w 67"/>
                        <a:gd name="T5" fmla="*/ 0 h 70"/>
                        <a:gd name="T6" fmla="*/ 45 w 67"/>
                        <a:gd name="T7" fmla="*/ 26 h 70"/>
                        <a:gd name="T8" fmla="*/ 67 w 67"/>
                        <a:gd name="T9" fmla="*/ 26 h 70"/>
                        <a:gd name="T10" fmla="*/ 48 w 67"/>
                        <a:gd name="T11" fmla="*/ 42 h 70"/>
                        <a:gd name="T12" fmla="*/ 57 w 67"/>
                        <a:gd name="T13" fmla="*/ 70 h 70"/>
                        <a:gd name="T14" fmla="*/ 33 w 67"/>
                        <a:gd name="T15" fmla="*/ 50 h 70"/>
                        <a:gd name="T16" fmla="*/ 11 w 67"/>
                        <a:gd name="T17" fmla="*/ 70 h 70"/>
                        <a:gd name="T18" fmla="*/ 19 w 67"/>
                        <a:gd name="T19" fmla="*/ 42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4" y="26"/>
                          </a:lnTo>
                          <a:lnTo>
                            <a:pt x="33" y="0"/>
                          </a:lnTo>
                          <a:lnTo>
                            <a:pt x="45" y="26"/>
                          </a:lnTo>
                          <a:lnTo>
                            <a:pt x="67" y="26"/>
                          </a:lnTo>
                          <a:lnTo>
                            <a:pt x="48" y="42"/>
                          </a:lnTo>
                          <a:lnTo>
                            <a:pt x="57" y="70"/>
                          </a:lnTo>
                          <a:lnTo>
                            <a:pt x="33" y="50"/>
                          </a:lnTo>
                          <a:lnTo>
                            <a:pt x="11" y="70"/>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48" name="Freeform 324"/>
                    <p:cNvSpPr>
                      <a:spLocks/>
                    </p:cNvSpPr>
                    <p:nvPr/>
                  </p:nvSpPr>
                  <p:spPr bwMode="auto">
                    <a:xfrm>
                      <a:off x="586" y="1120"/>
                      <a:ext cx="14" cy="14"/>
                    </a:xfrm>
                    <a:custGeom>
                      <a:avLst/>
                      <a:gdLst>
                        <a:gd name="T0" fmla="*/ 0 w 67"/>
                        <a:gd name="T1" fmla="*/ 26 h 70"/>
                        <a:gd name="T2" fmla="*/ 24 w 67"/>
                        <a:gd name="T3" fmla="*/ 26 h 70"/>
                        <a:gd name="T4" fmla="*/ 35 w 67"/>
                        <a:gd name="T5" fmla="*/ 0 h 70"/>
                        <a:gd name="T6" fmla="*/ 45 w 67"/>
                        <a:gd name="T7" fmla="*/ 26 h 70"/>
                        <a:gd name="T8" fmla="*/ 67 w 67"/>
                        <a:gd name="T9" fmla="*/ 26 h 70"/>
                        <a:gd name="T10" fmla="*/ 50 w 67"/>
                        <a:gd name="T11" fmla="*/ 42 h 70"/>
                        <a:gd name="T12" fmla="*/ 57 w 67"/>
                        <a:gd name="T13" fmla="*/ 70 h 70"/>
                        <a:gd name="T14" fmla="*/ 35 w 67"/>
                        <a:gd name="T15" fmla="*/ 50 h 70"/>
                        <a:gd name="T16" fmla="*/ 11 w 67"/>
                        <a:gd name="T17" fmla="*/ 70 h 70"/>
                        <a:gd name="T18" fmla="*/ 20 w 67"/>
                        <a:gd name="T19" fmla="*/ 42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4" y="26"/>
                          </a:lnTo>
                          <a:lnTo>
                            <a:pt x="35" y="0"/>
                          </a:lnTo>
                          <a:lnTo>
                            <a:pt x="45" y="26"/>
                          </a:lnTo>
                          <a:lnTo>
                            <a:pt x="67" y="26"/>
                          </a:lnTo>
                          <a:lnTo>
                            <a:pt x="50" y="42"/>
                          </a:lnTo>
                          <a:lnTo>
                            <a:pt x="57" y="70"/>
                          </a:lnTo>
                          <a:lnTo>
                            <a:pt x="35" y="50"/>
                          </a:lnTo>
                          <a:lnTo>
                            <a:pt x="11" y="70"/>
                          </a:lnTo>
                          <a:lnTo>
                            <a:pt x="20"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49" name="Freeform 325"/>
                    <p:cNvSpPr>
                      <a:spLocks/>
                    </p:cNvSpPr>
                    <p:nvPr/>
                  </p:nvSpPr>
                  <p:spPr bwMode="auto">
                    <a:xfrm>
                      <a:off x="612" y="1120"/>
                      <a:ext cx="13" cy="14"/>
                    </a:xfrm>
                    <a:custGeom>
                      <a:avLst/>
                      <a:gdLst>
                        <a:gd name="T0" fmla="*/ 0 w 65"/>
                        <a:gd name="T1" fmla="*/ 26 h 70"/>
                        <a:gd name="T2" fmla="*/ 23 w 65"/>
                        <a:gd name="T3" fmla="*/ 26 h 70"/>
                        <a:gd name="T4" fmla="*/ 32 w 65"/>
                        <a:gd name="T5" fmla="*/ 0 h 70"/>
                        <a:gd name="T6" fmla="*/ 43 w 65"/>
                        <a:gd name="T7" fmla="*/ 26 h 70"/>
                        <a:gd name="T8" fmla="*/ 65 w 65"/>
                        <a:gd name="T9" fmla="*/ 26 h 70"/>
                        <a:gd name="T10" fmla="*/ 47 w 65"/>
                        <a:gd name="T11" fmla="*/ 42 h 70"/>
                        <a:gd name="T12" fmla="*/ 57 w 65"/>
                        <a:gd name="T13" fmla="*/ 70 h 70"/>
                        <a:gd name="T14" fmla="*/ 32 w 65"/>
                        <a:gd name="T15" fmla="*/ 50 h 70"/>
                        <a:gd name="T16" fmla="*/ 10 w 65"/>
                        <a:gd name="T17" fmla="*/ 70 h 70"/>
                        <a:gd name="T18" fmla="*/ 18 w 65"/>
                        <a:gd name="T19" fmla="*/ 42 h 70"/>
                        <a:gd name="T20" fmla="*/ 0 w 65"/>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70">
                          <a:moveTo>
                            <a:pt x="0" y="26"/>
                          </a:moveTo>
                          <a:lnTo>
                            <a:pt x="23" y="26"/>
                          </a:lnTo>
                          <a:lnTo>
                            <a:pt x="32" y="0"/>
                          </a:lnTo>
                          <a:lnTo>
                            <a:pt x="43" y="26"/>
                          </a:lnTo>
                          <a:lnTo>
                            <a:pt x="65" y="26"/>
                          </a:lnTo>
                          <a:lnTo>
                            <a:pt x="47" y="42"/>
                          </a:lnTo>
                          <a:lnTo>
                            <a:pt x="57" y="70"/>
                          </a:lnTo>
                          <a:lnTo>
                            <a:pt x="32" y="50"/>
                          </a:lnTo>
                          <a:lnTo>
                            <a:pt x="10" y="70"/>
                          </a:lnTo>
                          <a:lnTo>
                            <a:pt x="18"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50" name="Freeform 326"/>
                    <p:cNvSpPr>
                      <a:spLocks/>
                    </p:cNvSpPr>
                    <p:nvPr/>
                  </p:nvSpPr>
                  <p:spPr bwMode="auto">
                    <a:xfrm>
                      <a:off x="637" y="1120"/>
                      <a:ext cx="14" cy="14"/>
                    </a:xfrm>
                    <a:custGeom>
                      <a:avLst/>
                      <a:gdLst>
                        <a:gd name="T0" fmla="*/ 0 w 69"/>
                        <a:gd name="T1" fmla="*/ 26 h 70"/>
                        <a:gd name="T2" fmla="*/ 25 w 69"/>
                        <a:gd name="T3" fmla="*/ 26 h 70"/>
                        <a:gd name="T4" fmla="*/ 36 w 69"/>
                        <a:gd name="T5" fmla="*/ 0 h 70"/>
                        <a:gd name="T6" fmla="*/ 45 w 69"/>
                        <a:gd name="T7" fmla="*/ 26 h 70"/>
                        <a:gd name="T8" fmla="*/ 69 w 69"/>
                        <a:gd name="T9" fmla="*/ 26 h 70"/>
                        <a:gd name="T10" fmla="*/ 50 w 69"/>
                        <a:gd name="T11" fmla="*/ 42 h 70"/>
                        <a:gd name="T12" fmla="*/ 58 w 69"/>
                        <a:gd name="T13" fmla="*/ 70 h 70"/>
                        <a:gd name="T14" fmla="*/ 36 w 69"/>
                        <a:gd name="T15" fmla="*/ 50 h 70"/>
                        <a:gd name="T16" fmla="*/ 12 w 69"/>
                        <a:gd name="T17" fmla="*/ 70 h 70"/>
                        <a:gd name="T18" fmla="*/ 21 w 69"/>
                        <a:gd name="T19" fmla="*/ 42 h 70"/>
                        <a:gd name="T20" fmla="*/ 0 w 69"/>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70">
                          <a:moveTo>
                            <a:pt x="0" y="26"/>
                          </a:moveTo>
                          <a:lnTo>
                            <a:pt x="25" y="26"/>
                          </a:lnTo>
                          <a:lnTo>
                            <a:pt x="36" y="0"/>
                          </a:lnTo>
                          <a:lnTo>
                            <a:pt x="45" y="26"/>
                          </a:lnTo>
                          <a:lnTo>
                            <a:pt x="69" y="26"/>
                          </a:lnTo>
                          <a:lnTo>
                            <a:pt x="50" y="42"/>
                          </a:lnTo>
                          <a:lnTo>
                            <a:pt x="58" y="70"/>
                          </a:lnTo>
                          <a:lnTo>
                            <a:pt x="36" y="50"/>
                          </a:lnTo>
                          <a:lnTo>
                            <a:pt x="12" y="70"/>
                          </a:lnTo>
                          <a:lnTo>
                            <a:pt x="21"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51" name="Freeform 327"/>
                    <p:cNvSpPr>
                      <a:spLocks/>
                    </p:cNvSpPr>
                    <p:nvPr/>
                  </p:nvSpPr>
                  <p:spPr bwMode="auto">
                    <a:xfrm>
                      <a:off x="662" y="1120"/>
                      <a:ext cx="14" cy="14"/>
                    </a:xfrm>
                    <a:custGeom>
                      <a:avLst/>
                      <a:gdLst>
                        <a:gd name="T0" fmla="*/ 0 w 68"/>
                        <a:gd name="T1" fmla="*/ 26 h 70"/>
                        <a:gd name="T2" fmla="*/ 24 w 68"/>
                        <a:gd name="T3" fmla="*/ 26 h 70"/>
                        <a:gd name="T4" fmla="*/ 33 w 68"/>
                        <a:gd name="T5" fmla="*/ 0 h 70"/>
                        <a:gd name="T6" fmla="*/ 44 w 68"/>
                        <a:gd name="T7" fmla="*/ 26 h 70"/>
                        <a:gd name="T8" fmla="*/ 68 w 68"/>
                        <a:gd name="T9" fmla="*/ 26 h 70"/>
                        <a:gd name="T10" fmla="*/ 48 w 68"/>
                        <a:gd name="T11" fmla="*/ 42 h 70"/>
                        <a:gd name="T12" fmla="*/ 57 w 68"/>
                        <a:gd name="T13" fmla="*/ 70 h 70"/>
                        <a:gd name="T14" fmla="*/ 33 w 68"/>
                        <a:gd name="T15" fmla="*/ 50 h 70"/>
                        <a:gd name="T16" fmla="*/ 10 w 68"/>
                        <a:gd name="T17" fmla="*/ 70 h 70"/>
                        <a:gd name="T18" fmla="*/ 19 w 68"/>
                        <a:gd name="T19" fmla="*/ 42 h 70"/>
                        <a:gd name="T20" fmla="*/ 0 w 68"/>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70">
                          <a:moveTo>
                            <a:pt x="0" y="26"/>
                          </a:moveTo>
                          <a:lnTo>
                            <a:pt x="24" y="26"/>
                          </a:lnTo>
                          <a:lnTo>
                            <a:pt x="33" y="0"/>
                          </a:lnTo>
                          <a:lnTo>
                            <a:pt x="44" y="26"/>
                          </a:lnTo>
                          <a:lnTo>
                            <a:pt x="68" y="26"/>
                          </a:lnTo>
                          <a:lnTo>
                            <a:pt x="48" y="42"/>
                          </a:lnTo>
                          <a:lnTo>
                            <a:pt x="57" y="70"/>
                          </a:lnTo>
                          <a:lnTo>
                            <a:pt x="33" y="50"/>
                          </a:lnTo>
                          <a:lnTo>
                            <a:pt x="10" y="70"/>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52" name="Freeform 328"/>
                    <p:cNvSpPr>
                      <a:spLocks/>
                    </p:cNvSpPr>
                    <p:nvPr/>
                  </p:nvSpPr>
                  <p:spPr bwMode="auto">
                    <a:xfrm>
                      <a:off x="688" y="1120"/>
                      <a:ext cx="13" cy="14"/>
                    </a:xfrm>
                    <a:custGeom>
                      <a:avLst/>
                      <a:gdLst>
                        <a:gd name="T0" fmla="*/ 0 w 68"/>
                        <a:gd name="T1" fmla="*/ 26 h 70"/>
                        <a:gd name="T2" fmla="*/ 25 w 68"/>
                        <a:gd name="T3" fmla="*/ 26 h 70"/>
                        <a:gd name="T4" fmla="*/ 34 w 68"/>
                        <a:gd name="T5" fmla="*/ 0 h 70"/>
                        <a:gd name="T6" fmla="*/ 45 w 68"/>
                        <a:gd name="T7" fmla="*/ 26 h 70"/>
                        <a:gd name="T8" fmla="*/ 68 w 68"/>
                        <a:gd name="T9" fmla="*/ 26 h 70"/>
                        <a:gd name="T10" fmla="*/ 50 w 68"/>
                        <a:gd name="T11" fmla="*/ 42 h 70"/>
                        <a:gd name="T12" fmla="*/ 57 w 68"/>
                        <a:gd name="T13" fmla="*/ 70 h 70"/>
                        <a:gd name="T14" fmla="*/ 34 w 68"/>
                        <a:gd name="T15" fmla="*/ 50 h 70"/>
                        <a:gd name="T16" fmla="*/ 11 w 68"/>
                        <a:gd name="T17" fmla="*/ 70 h 70"/>
                        <a:gd name="T18" fmla="*/ 19 w 68"/>
                        <a:gd name="T19" fmla="*/ 42 h 70"/>
                        <a:gd name="T20" fmla="*/ 0 w 68"/>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70">
                          <a:moveTo>
                            <a:pt x="0" y="26"/>
                          </a:moveTo>
                          <a:lnTo>
                            <a:pt x="25" y="26"/>
                          </a:lnTo>
                          <a:lnTo>
                            <a:pt x="34" y="0"/>
                          </a:lnTo>
                          <a:lnTo>
                            <a:pt x="45" y="26"/>
                          </a:lnTo>
                          <a:lnTo>
                            <a:pt x="68" y="26"/>
                          </a:lnTo>
                          <a:lnTo>
                            <a:pt x="50" y="42"/>
                          </a:lnTo>
                          <a:lnTo>
                            <a:pt x="57" y="70"/>
                          </a:lnTo>
                          <a:lnTo>
                            <a:pt x="34" y="50"/>
                          </a:lnTo>
                          <a:lnTo>
                            <a:pt x="11" y="70"/>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grpSp>
        </p:grpSp>
        <p:grpSp>
          <p:nvGrpSpPr>
            <p:cNvPr id="52553" name="Group 329"/>
            <p:cNvGrpSpPr>
              <a:grpSpLocks/>
            </p:cNvGrpSpPr>
            <p:nvPr/>
          </p:nvGrpSpPr>
          <p:grpSpPr bwMode="auto">
            <a:xfrm>
              <a:off x="1921" y="2563"/>
              <a:ext cx="487" cy="1302"/>
              <a:chOff x="1921" y="2563"/>
              <a:chExt cx="487" cy="1302"/>
            </a:xfrm>
          </p:grpSpPr>
          <p:sp>
            <p:nvSpPr>
              <p:cNvPr id="52554" name="Text Box 330"/>
              <p:cNvSpPr txBox="1">
                <a:spLocks noChangeArrowheads="1"/>
              </p:cNvSpPr>
              <p:nvPr/>
            </p:nvSpPr>
            <p:spPr bwMode="auto">
              <a:xfrm>
                <a:off x="1921" y="3557"/>
                <a:ext cx="487" cy="30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charset="0"/>
                  </a:defRPr>
                </a:lvl1pPr>
                <a:lvl2pPr marL="114300">
                  <a:defRPr sz="2400">
                    <a:solidFill>
                      <a:schemeClr val="tx1"/>
                    </a:solidFill>
                    <a:latin typeface="Times New Roman" charset="0"/>
                  </a:defRPr>
                </a:lvl2pPr>
                <a:lvl3pPr marL="228600">
                  <a:defRPr sz="2400">
                    <a:solidFill>
                      <a:schemeClr val="tx1"/>
                    </a:solidFill>
                    <a:latin typeface="Times New Roman" charset="0"/>
                  </a:defRPr>
                </a:lvl3pPr>
                <a:lvl4pPr marL="342900">
                  <a:defRPr sz="2400">
                    <a:solidFill>
                      <a:schemeClr val="tx1"/>
                    </a:solidFill>
                    <a:latin typeface="Times New Roman" charset="0"/>
                  </a:defRPr>
                </a:lvl4pPr>
                <a:lvl5pPr marL="457200">
                  <a:defRPr sz="2400">
                    <a:solidFill>
                      <a:schemeClr val="tx1"/>
                    </a:solidFill>
                    <a:latin typeface="Times New Roman" charset="0"/>
                  </a:defRPr>
                </a:lvl5pPr>
                <a:lvl6pPr marL="914400" eaLnBrk="0" fontAlgn="base" hangingPunct="0">
                  <a:spcBef>
                    <a:spcPct val="0"/>
                  </a:spcBef>
                  <a:spcAft>
                    <a:spcPct val="0"/>
                  </a:spcAft>
                  <a:defRPr sz="2400">
                    <a:solidFill>
                      <a:schemeClr val="tx1"/>
                    </a:solidFill>
                    <a:latin typeface="Times New Roman" charset="0"/>
                  </a:defRPr>
                </a:lvl6pPr>
                <a:lvl7pPr marL="1371600" eaLnBrk="0" fontAlgn="base" hangingPunct="0">
                  <a:spcBef>
                    <a:spcPct val="0"/>
                  </a:spcBef>
                  <a:spcAft>
                    <a:spcPct val="0"/>
                  </a:spcAft>
                  <a:defRPr sz="2400">
                    <a:solidFill>
                      <a:schemeClr val="tx1"/>
                    </a:solidFill>
                    <a:latin typeface="Times New Roman" charset="0"/>
                  </a:defRPr>
                </a:lvl7pPr>
                <a:lvl8pPr marL="1828800" eaLnBrk="0" fontAlgn="base" hangingPunct="0">
                  <a:spcBef>
                    <a:spcPct val="0"/>
                  </a:spcBef>
                  <a:spcAft>
                    <a:spcPct val="0"/>
                  </a:spcAft>
                  <a:defRPr sz="2400">
                    <a:solidFill>
                      <a:schemeClr val="tx1"/>
                    </a:solidFill>
                    <a:latin typeface="Times New Roman" charset="0"/>
                  </a:defRPr>
                </a:lvl8pPr>
                <a:lvl9pPr marL="2286000" eaLnBrk="0" fontAlgn="base" hangingPunct="0">
                  <a:spcBef>
                    <a:spcPct val="0"/>
                  </a:spcBef>
                  <a:spcAft>
                    <a:spcPct val="0"/>
                  </a:spcAft>
                  <a:defRPr sz="2400">
                    <a:solidFill>
                      <a:schemeClr val="tx1"/>
                    </a:solidFill>
                    <a:latin typeface="Times New Roman" charset="0"/>
                  </a:defRPr>
                </a:lvl9pPr>
              </a:lstStyle>
              <a:p>
                <a:pPr algn="ctr">
                  <a:lnSpc>
                    <a:spcPct val="89000"/>
                  </a:lnSpc>
                </a:pPr>
                <a:r>
                  <a:rPr lang="en-GB" altLang="en-GB" sz="1800">
                    <a:solidFill>
                      <a:srgbClr val="000099"/>
                    </a:solidFill>
                    <a:latin typeface="Arial" charset="0"/>
                  </a:rPr>
                  <a:t>CSC</a:t>
                </a:r>
              </a:p>
              <a:p>
                <a:pPr algn="ctr">
                  <a:lnSpc>
                    <a:spcPct val="89000"/>
                  </a:lnSpc>
                </a:pPr>
                <a:endParaRPr lang="en-GB" altLang="en-GB" sz="1800">
                  <a:solidFill>
                    <a:srgbClr val="000099"/>
                  </a:solidFill>
                  <a:latin typeface="Arial" charset="0"/>
                </a:endParaRPr>
              </a:p>
            </p:txBody>
          </p:sp>
          <p:sp>
            <p:nvSpPr>
              <p:cNvPr id="52555" name="Text Box 331"/>
              <p:cNvSpPr txBox="1">
                <a:spLocks noChangeArrowheads="1"/>
              </p:cNvSpPr>
              <p:nvPr/>
            </p:nvSpPr>
            <p:spPr bwMode="auto">
              <a:xfrm>
                <a:off x="2024" y="2563"/>
                <a:ext cx="360" cy="1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2400">
                    <a:solidFill>
                      <a:schemeClr val="tx1"/>
                    </a:solidFill>
                    <a:latin typeface="Times New Roman" charset="0"/>
                  </a:defRPr>
                </a:lvl1pPr>
                <a:lvl2pPr marL="114300">
                  <a:defRPr sz="2400">
                    <a:solidFill>
                      <a:schemeClr val="tx1"/>
                    </a:solidFill>
                    <a:latin typeface="Times New Roman" charset="0"/>
                  </a:defRPr>
                </a:lvl2pPr>
                <a:lvl3pPr marL="228600">
                  <a:defRPr sz="2400">
                    <a:solidFill>
                      <a:schemeClr val="tx1"/>
                    </a:solidFill>
                    <a:latin typeface="Times New Roman" charset="0"/>
                  </a:defRPr>
                </a:lvl3pPr>
                <a:lvl4pPr marL="342900">
                  <a:defRPr sz="2400">
                    <a:solidFill>
                      <a:schemeClr val="tx1"/>
                    </a:solidFill>
                    <a:latin typeface="Times New Roman" charset="0"/>
                  </a:defRPr>
                </a:lvl4pPr>
                <a:lvl5pPr marL="457200">
                  <a:defRPr sz="2400">
                    <a:solidFill>
                      <a:schemeClr val="tx1"/>
                    </a:solidFill>
                    <a:latin typeface="Times New Roman" charset="0"/>
                  </a:defRPr>
                </a:lvl5pPr>
                <a:lvl6pPr marL="914400" eaLnBrk="0" fontAlgn="base" hangingPunct="0">
                  <a:spcBef>
                    <a:spcPct val="0"/>
                  </a:spcBef>
                  <a:spcAft>
                    <a:spcPct val="0"/>
                  </a:spcAft>
                  <a:defRPr sz="2400">
                    <a:solidFill>
                      <a:schemeClr val="tx1"/>
                    </a:solidFill>
                    <a:latin typeface="Times New Roman" charset="0"/>
                  </a:defRPr>
                </a:lvl6pPr>
                <a:lvl7pPr marL="1371600" eaLnBrk="0" fontAlgn="base" hangingPunct="0">
                  <a:spcBef>
                    <a:spcPct val="0"/>
                  </a:spcBef>
                  <a:spcAft>
                    <a:spcPct val="0"/>
                  </a:spcAft>
                  <a:defRPr sz="2400">
                    <a:solidFill>
                      <a:schemeClr val="tx1"/>
                    </a:solidFill>
                    <a:latin typeface="Times New Roman" charset="0"/>
                  </a:defRPr>
                </a:lvl7pPr>
                <a:lvl8pPr marL="1828800" eaLnBrk="0" fontAlgn="base" hangingPunct="0">
                  <a:spcBef>
                    <a:spcPct val="0"/>
                  </a:spcBef>
                  <a:spcAft>
                    <a:spcPct val="0"/>
                  </a:spcAft>
                  <a:defRPr sz="2400">
                    <a:solidFill>
                      <a:schemeClr val="tx1"/>
                    </a:solidFill>
                    <a:latin typeface="Times New Roman" charset="0"/>
                  </a:defRPr>
                </a:lvl8pPr>
                <a:lvl9pPr marL="2286000" eaLnBrk="0" fontAlgn="base" hangingPunct="0">
                  <a:spcBef>
                    <a:spcPct val="0"/>
                  </a:spcBef>
                  <a:spcAft>
                    <a:spcPct val="0"/>
                  </a:spcAft>
                  <a:defRPr sz="2400">
                    <a:solidFill>
                      <a:schemeClr val="tx1"/>
                    </a:solidFill>
                    <a:latin typeface="Times New Roman" charset="0"/>
                  </a:defRPr>
                </a:lvl9pPr>
              </a:lstStyle>
              <a:p>
                <a:pPr>
                  <a:lnSpc>
                    <a:spcPct val="89000"/>
                  </a:lnSpc>
                </a:pPr>
                <a:r>
                  <a:rPr lang="fr-FR" altLang="en-GB" sz="1800">
                    <a:solidFill>
                      <a:srgbClr val="000099"/>
                    </a:solidFill>
                    <a:latin typeface="Arial" charset="0"/>
                  </a:rPr>
                  <a:t>8.680</a:t>
                </a:r>
              </a:p>
            </p:txBody>
          </p:sp>
          <p:grpSp>
            <p:nvGrpSpPr>
              <p:cNvPr id="52556" name="Group 332"/>
              <p:cNvGrpSpPr>
                <a:grpSpLocks/>
              </p:cNvGrpSpPr>
              <p:nvPr/>
            </p:nvGrpSpPr>
            <p:grpSpPr bwMode="auto">
              <a:xfrm>
                <a:off x="2002" y="2760"/>
                <a:ext cx="403" cy="282"/>
                <a:chOff x="548" y="1007"/>
                <a:chExt cx="398" cy="257"/>
              </a:xfrm>
            </p:grpSpPr>
            <p:sp>
              <p:nvSpPr>
                <p:cNvPr id="52557" name="Rectangle 333"/>
                <p:cNvSpPr>
                  <a:spLocks noChangeArrowheads="1"/>
                </p:cNvSpPr>
                <p:nvPr/>
              </p:nvSpPr>
              <p:spPr bwMode="auto">
                <a:xfrm>
                  <a:off x="548" y="1205"/>
                  <a:ext cx="398" cy="1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558" name="Rectangle 334"/>
                <p:cNvSpPr>
                  <a:spLocks noChangeArrowheads="1"/>
                </p:cNvSpPr>
                <p:nvPr/>
              </p:nvSpPr>
              <p:spPr bwMode="auto">
                <a:xfrm>
                  <a:off x="548" y="1007"/>
                  <a:ext cx="398" cy="1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559" name="Rectangle 335"/>
                <p:cNvSpPr>
                  <a:spLocks noChangeArrowheads="1"/>
                </p:cNvSpPr>
                <p:nvPr/>
              </p:nvSpPr>
              <p:spPr bwMode="auto">
                <a:xfrm>
                  <a:off x="548" y="1026"/>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560" name="Rectangle 336"/>
                <p:cNvSpPr>
                  <a:spLocks noChangeArrowheads="1"/>
                </p:cNvSpPr>
                <p:nvPr/>
              </p:nvSpPr>
              <p:spPr bwMode="auto">
                <a:xfrm>
                  <a:off x="548" y="1046"/>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561" name="Rectangle 337"/>
                <p:cNvSpPr>
                  <a:spLocks noChangeArrowheads="1"/>
                </p:cNvSpPr>
                <p:nvPr/>
              </p:nvSpPr>
              <p:spPr bwMode="auto">
                <a:xfrm>
                  <a:off x="548" y="1066"/>
                  <a:ext cx="398" cy="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562" name="Rectangle 338"/>
                <p:cNvSpPr>
                  <a:spLocks noChangeArrowheads="1"/>
                </p:cNvSpPr>
                <p:nvPr/>
              </p:nvSpPr>
              <p:spPr bwMode="auto">
                <a:xfrm>
                  <a:off x="548" y="1085"/>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563" name="Rectangle 339"/>
                <p:cNvSpPr>
                  <a:spLocks noChangeArrowheads="1"/>
                </p:cNvSpPr>
                <p:nvPr/>
              </p:nvSpPr>
              <p:spPr bwMode="auto">
                <a:xfrm>
                  <a:off x="548" y="1105"/>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564" name="Rectangle 340"/>
                <p:cNvSpPr>
                  <a:spLocks noChangeArrowheads="1"/>
                </p:cNvSpPr>
                <p:nvPr/>
              </p:nvSpPr>
              <p:spPr bwMode="auto">
                <a:xfrm>
                  <a:off x="548" y="1125"/>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565" name="Rectangle 341"/>
                <p:cNvSpPr>
                  <a:spLocks noChangeArrowheads="1"/>
                </p:cNvSpPr>
                <p:nvPr/>
              </p:nvSpPr>
              <p:spPr bwMode="auto">
                <a:xfrm>
                  <a:off x="548" y="1145"/>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566" name="Rectangle 342"/>
                <p:cNvSpPr>
                  <a:spLocks noChangeArrowheads="1"/>
                </p:cNvSpPr>
                <p:nvPr/>
              </p:nvSpPr>
              <p:spPr bwMode="auto">
                <a:xfrm>
                  <a:off x="548" y="1165"/>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567" name="Rectangle 343"/>
                <p:cNvSpPr>
                  <a:spLocks noChangeArrowheads="1"/>
                </p:cNvSpPr>
                <p:nvPr/>
              </p:nvSpPr>
              <p:spPr bwMode="auto">
                <a:xfrm>
                  <a:off x="548" y="1185"/>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568" name="Rectangle 344"/>
                <p:cNvSpPr>
                  <a:spLocks noChangeArrowheads="1"/>
                </p:cNvSpPr>
                <p:nvPr/>
              </p:nvSpPr>
              <p:spPr bwMode="auto">
                <a:xfrm>
                  <a:off x="548" y="1224"/>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569" name="Rectangle 345"/>
                <p:cNvSpPr>
                  <a:spLocks noChangeArrowheads="1"/>
                </p:cNvSpPr>
                <p:nvPr/>
              </p:nvSpPr>
              <p:spPr bwMode="auto">
                <a:xfrm>
                  <a:off x="548" y="1244"/>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570" name="Rectangle 346"/>
                <p:cNvSpPr>
                  <a:spLocks noChangeArrowheads="1"/>
                </p:cNvSpPr>
                <p:nvPr/>
              </p:nvSpPr>
              <p:spPr bwMode="auto">
                <a:xfrm>
                  <a:off x="548" y="1007"/>
                  <a:ext cx="164" cy="13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grpSp>
              <p:nvGrpSpPr>
                <p:cNvPr id="52571" name="Group 347"/>
                <p:cNvGrpSpPr>
                  <a:grpSpLocks/>
                </p:cNvGrpSpPr>
                <p:nvPr/>
              </p:nvGrpSpPr>
              <p:grpSpPr bwMode="auto">
                <a:xfrm>
                  <a:off x="561" y="1014"/>
                  <a:ext cx="140" cy="120"/>
                  <a:chOff x="561" y="1014"/>
                  <a:chExt cx="140" cy="120"/>
                </a:xfrm>
              </p:grpSpPr>
              <p:grpSp>
                <p:nvGrpSpPr>
                  <p:cNvPr id="52572" name="Group 348"/>
                  <p:cNvGrpSpPr>
                    <a:grpSpLocks/>
                  </p:cNvGrpSpPr>
                  <p:nvPr/>
                </p:nvGrpSpPr>
                <p:grpSpPr bwMode="auto">
                  <a:xfrm>
                    <a:off x="561" y="1014"/>
                    <a:ext cx="140" cy="14"/>
                    <a:chOff x="561" y="1014"/>
                    <a:chExt cx="140" cy="14"/>
                  </a:xfrm>
                </p:grpSpPr>
                <p:sp>
                  <p:nvSpPr>
                    <p:cNvPr id="52573" name="Freeform 349"/>
                    <p:cNvSpPr>
                      <a:spLocks/>
                    </p:cNvSpPr>
                    <p:nvPr/>
                  </p:nvSpPr>
                  <p:spPr bwMode="auto">
                    <a:xfrm>
                      <a:off x="561" y="1014"/>
                      <a:ext cx="14" cy="14"/>
                    </a:xfrm>
                    <a:custGeom>
                      <a:avLst/>
                      <a:gdLst>
                        <a:gd name="T0" fmla="*/ 0 w 67"/>
                        <a:gd name="T1" fmla="*/ 25 h 67"/>
                        <a:gd name="T2" fmla="*/ 24 w 67"/>
                        <a:gd name="T3" fmla="*/ 25 h 67"/>
                        <a:gd name="T4" fmla="*/ 33 w 67"/>
                        <a:gd name="T5" fmla="*/ 0 h 67"/>
                        <a:gd name="T6" fmla="*/ 45 w 67"/>
                        <a:gd name="T7" fmla="*/ 25 h 67"/>
                        <a:gd name="T8" fmla="*/ 67 w 67"/>
                        <a:gd name="T9" fmla="*/ 25 h 67"/>
                        <a:gd name="T10" fmla="*/ 48 w 67"/>
                        <a:gd name="T11" fmla="*/ 41 h 67"/>
                        <a:gd name="T12" fmla="*/ 57 w 67"/>
                        <a:gd name="T13" fmla="*/ 67 h 67"/>
                        <a:gd name="T14" fmla="*/ 33 w 67"/>
                        <a:gd name="T15" fmla="*/ 48 h 67"/>
                        <a:gd name="T16" fmla="*/ 11 w 67"/>
                        <a:gd name="T17" fmla="*/ 67 h 67"/>
                        <a:gd name="T18" fmla="*/ 19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4" y="25"/>
                          </a:lnTo>
                          <a:lnTo>
                            <a:pt x="33" y="0"/>
                          </a:lnTo>
                          <a:lnTo>
                            <a:pt x="45" y="25"/>
                          </a:lnTo>
                          <a:lnTo>
                            <a:pt x="67" y="25"/>
                          </a:lnTo>
                          <a:lnTo>
                            <a:pt x="48" y="41"/>
                          </a:lnTo>
                          <a:lnTo>
                            <a:pt x="57" y="67"/>
                          </a:lnTo>
                          <a:lnTo>
                            <a:pt x="33" y="48"/>
                          </a:lnTo>
                          <a:lnTo>
                            <a:pt x="11"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74" name="Freeform 350"/>
                    <p:cNvSpPr>
                      <a:spLocks/>
                    </p:cNvSpPr>
                    <p:nvPr/>
                  </p:nvSpPr>
                  <p:spPr bwMode="auto">
                    <a:xfrm>
                      <a:off x="586" y="1014"/>
                      <a:ext cx="14" cy="14"/>
                    </a:xfrm>
                    <a:custGeom>
                      <a:avLst/>
                      <a:gdLst>
                        <a:gd name="T0" fmla="*/ 0 w 67"/>
                        <a:gd name="T1" fmla="*/ 25 h 67"/>
                        <a:gd name="T2" fmla="*/ 24 w 67"/>
                        <a:gd name="T3" fmla="*/ 25 h 67"/>
                        <a:gd name="T4" fmla="*/ 35 w 67"/>
                        <a:gd name="T5" fmla="*/ 0 h 67"/>
                        <a:gd name="T6" fmla="*/ 45 w 67"/>
                        <a:gd name="T7" fmla="*/ 25 h 67"/>
                        <a:gd name="T8" fmla="*/ 67 w 67"/>
                        <a:gd name="T9" fmla="*/ 25 h 67"/>
                        <a:gd name="T10" fmla="*/ 50 w 67"/>
                        <a:gd name="T11" fmla="*/ 41 h 67"/>
                        <a:gd name="T12" fmla="*/ 57 w 67"/>
                        <a:gd name="T13" fmla="*/ 67 h 67"/>
                        <a:gd name="T14" fmla="*/ 35 w 67"/>
                        <a:gd name="T15" fmla="*/ 48 h 67"/>
                        <a:gd name="T16" fmla="*/ 11 w 67"/>
                        <a:gd name="T17" fmla="*/ 67 h 67"/>
                        <a:gd name="T18" fmla="*/ 20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4" y="25"/>
                          </a:lnTo>
                          <a:lnTo>
                            <a:pt x="35" y="0"/>
                          </a:lnTo>
                          <a:lnTo>
                            <a:pt x="45" y="25"/>
                          </a:lnTo>
                          <a:lnTo>
                            <a:pt x="67" y="25"/>
                          </a:lnTo>
                          <a:lnTo>
                            <a:pt x="50" y="41"/>
                          </a:lnTo>
                          <a:lnTo>
                            <a:pt x="57" y="67"/>
                          </a:lnTo>
                          <a:lnTo>
                            <a:pt x="35" y="48"/>
                          </a:lnTo>
                          <a:lnTo>
                            <a:pt x="11" y="67"/>
                          </a:lnTo>
                          <a:lnTo>
                            <a:pt x="20"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75" name="Freeform 351"/>
                    <p:cNvSpPr>
                      <a:spLocks/>
                    </p:cNvSpPr>
                    <p:nvPr/>
                  </p:nvSpPr>
                  <p:spPr bwMode="auto">
                    <a:xfrm>
                      <a:off x="612" y="1014"/>
                      <a:ext cx="13" cy="14"/>
                    </a:xfrm>
                    <a:custGeom>
                      <a:avLst/>
                      <a:gdLst>
                        <a:gd name="T0" fmla="*/ 0 w 65"/>
                        <a:gd name="T1" fmla="*/ 25 h 67"/>
                        <a:gd name="T2" fmla="*/ 23 w 65"/>
                        <a:gd name="T3" fmla="*/ 25 h 67"/>
                        <a:gd name="T4" fmla="*/ 32 w 65"/>
                        <a:gd name="T5" fmla="*/ 0 h 67"/>
                        <a:gd name="T6" fmla="*/ 43 w 65"/>
                        <a:gd name="T7" fmla="*/ 25 h 67"/>
                        <a:gd name="T8" fmla="*/ 65 w 65"/>
                        <a:gd name="T9" fmla="*/ 25 h 67"/>
                        <a:gd name="T10" fmla="*/ 47 w 65"/>
                        <a:gd name="T11" fmla="*/ 41 h 67"/>
                        <a:gd name="T12" fmla="*/ 57 w 65"/>
                        <a:gd name="T13" fmla="*/ 67 h 67"/>
                        <a:gd name="T14" fmla="*/ 32 w 65"/>
                        <a:gd name="T15" fmla="*/ 48 h 67"/>
                        <a:gd name="T16" fmla="*/ 10 w 65"/>
                        <a:gd name="T17" fmla="*/ 67 h 67"/>
                        <a:gd name="T18" fmla="*/ 18 w 65"/>
                        <a:gd name="T19" fmla="*/ 41 h 67"/>
                        <a:gd name="T20" fmla="*/ 0 w 65"/>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7">
                          <a:moveTo>
                            <a:pt x="0" y="25"/>
                          </a:moveTo>
                          <a:lnTo>
                            <a:pt x="23" y="25"/>
                          </a:lnTo>
                          <a:lnTo>
                            <a:pt x="32" y="0"/>
                          </a:lnTo>
                          <a:lnTo>
                            <a:pt x="43" y="25"/>
                          </a:lnTo>
                          <a:lnTo>
                            <a:pt x="65" y="25"/>
                          </a:lnTo>
                          <a:lnTo>
                            <a:pt x="47" y="41"/>
                          </a:lnTo>
                          <a:lnTo>
                            <a:pt x="57" y="67"/>
                          </a:lnTo>
                          <a:lnTo>
                            <a:pt x="32" y="48"/>
                          </a:lnTo>
                          <a:lnTo>
                            <a:pt x="10" y="67"/>
                          </a:lnTo>
                          <a:lnTo>
                            <a:pt x="18"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76" name="Freeform 352"/>
                    <p:cNvSpPr>
                      <a:spLocks/>
                    </p:cNvSpPr>
                    <p:nvPr/>
                  </p:nvSpPr>
                  <p:spPr bwMode="auto">
                    <a:xfrm>
                      <a:off x="637" y="1014"/>
                      <a:ext cx="14" cy="14"/>
                    </a:xfrm>
                    <a:custGeom>
                      <a:avLst/>
                      <a:gdLst>
                        <a:gd name="T0" fmla="*/ 0 w 69"/>
                        <a:gd name="T1" fmla="*/ 25 h 67"/>
                        <a:gd name="T2" fmla="*/ 25 w 69"/>
                        <a:gd name="T3" fmla="*/ 25 h 67"/>
                        <a:gd name="T4" fmla="*/ 36 w 69"/>
                        <a:gd name="T5" fmla="*/ 0 h 67"/>
                        <a:gd name="T6" fmla="*/ 45 w 69"/>
                        <a:gd name="T7" fmla="*/ 25 h 67"/>
                        <a:gd name="T8" fmla="*/ 69 w 69"/>
                        <a:gd name="T9" fmla="*/ 25 h 67"/>
                        <a:gd name="T10" fmla="*/ 50 w 69"/>
                        <a:gd name="T11" fmla="*/ 41 h 67"/>
                        <a:gd name="T12" fmla="*/ 58 w 69"/>
                        <a:gd name="T13" fmla="*/ 67 h 67"/>
                        <a:gd name="T14" fmla="*/ 36 w 69"/>
                        <a:gd name="T15" fmla="*/ 48 h 67"/>
                        <a:gd name="T16" fmla="*/ 12 w 69"/>
                        <a:gd name="T17" fmla="*/ 67 h 67"/>
                        <a:gd name="T18" fmla="*/ 21 w 69"/>
                        <a:gd name="T19" fmla="*/ 41 h 67"/>
                        <a:gd name="T20" fmla="*/ 0 w 69"/>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5"/>
                          </a:moveTo>
                          <a:lnTo>
                            <a:pt x="25" y="25"/>
                          </a:lnTo>
                          <a:lnTo>
                            <a:pt x="36" y="0"/>
                          </a:lnTo>
                          <a:lnTo>
                            <a:pt x="45" y="25"/>
                          </a:lnTo>
                          <a:lnTo>
                            <a:pt x="69" y="25"/>
                          </a:lnTo>
                          <a:lnTo>
                            <a:pt x="50" y="41"/>
                          </a:lnTo>
                          <a:lnTo>
                            <a:pt x="58" y="67"/>
                          </a:lnTo>
                          <a:lnTo>
                            <a:pt x="36" y="48"/>
                          </a:lnTo>
                          <a:lnTo>
                            <a:pt x="12" y="67"/>
                          </a:lnTo>
                          <a:lnTo>
                            <a:pt x="21"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77" name="Freeform 353"/>
                    <p:cNvSpPr>
                      <a:spLocks/>
                    </p:cNvSpPr>
                    <p:nvPr/>
                  </p:nvSpPr>
                  <p:spPr bwMode="auto">
                    <a:xfrm>
                      <a:off x="662" y="1014"/>
                      <a:ext cx="14" cy="14"/>
                    </a:xfrm>
                    <a:custGeom>
                      <a:avLst/>
                      <a:gdLst>
                        <a:gd name="T0" fmla="*/ 0 w 68"/>
                        <a:gd name="T1" fmla="*/ 25 h 67"/>
                        <a:gd name="T2" fmla="*/ 24 w 68"/>
                        <a:gd name="T3" fmla="*/ 25 h 67"/>
                        <a:gd name="T4" fmla="*/ 33 w 68"/>
                        <a:gd name="T5" fmla="*/ 0 h 67"/>
                        <a:gd name="T6" fmla="*/ 44 w 68"/>
                        <a:gd name="T7" fmla="*/ 25 h 67"/>
                        <a:gd name="T8" fmla="*/ 68 w 68"/>
                        <a:gd name="T9" fmla="*/ 25 h 67"/>
                        <a:gd name="T10" fmla="*/ 48 w 68"/>
                        <a:gd name="T11" fmla="*/ 41 h 67"/>
                        <a:gd name="T12" fmla="*/ 57 w 68"/>
                        <a:gd name="T13" fmla="*/ 67 h 67"/>
                        <a:gd name="T14" fmla="*/ 33 w 68"/>
                        <a:gd name="T15" fmla="*/ 48 h 67"/>
                        <a:gd name="T16" fmla="*/ 10 w 68"/>
                        <a:gd name="T17" fmla="*/ 67 h 67"/>
                        <a:gd name="T18" fmla="*/ 19 w 68"/>
                        <a:gd name="T19" fmla="*/ 41 h 67"/>
                        <a:gd name="T20" fmla="*/ 0 w 68"/>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5"/>
                          </a:moveTo>
                          <a:lnTo>
                            <a:pt x="24" y="25"/>
                          </a:lnTo>
                          <a:lnTo>
                            <a:pt x="33" y="0"/>
                          </a:lnTo>
                          <a:lnTo>
                            <a:pt x="44" y="25"/>
                          </a:lnTo>
                          <a:lnTo>
                            <a:pt x="68" y="25"/>
                          </a:lnTo>
                          <a:lnTo>
                            <a:pt x="48" y="41"/>
                          </a:lnTo>
                          <a:lnTo>
                            <a:pt x="57" y="67"/>
                          </a:lnTo>
                          <a:lnTo>
                            <a:pt x="33" y="48"/>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78" name="Freeform 354"/>
                    <p:cNvSpPr>
                      <a:spLocks/>
                    </p:cNvSpPr>
                    <p:nvPr/>
                  </p:nvSpPr>
                  <p:spPr bwMode="auto">
                    <a:xfrm>
                      <a:off x="688" y="1014"/>
                      <a:ext cx="13" cy="14"/>
                    </a:xfrm>
                    <a:custGeom>
                      <a:avLst/>
                      <a:gdLst>
                        <a:gd name="T0" fmla="*/ 0 w 68"/>
                        <a:gd name="T1" fmla="*/ 25 h 67"/>
                        <a:gd name="T2" fmla="*/ 25 w 68"/>
                        <a:gd name="T3" fmla="*/ 25 h 67"/>
                        <a:gd name="T4" fmla="*/ 34 w 68"/>
                        <a:gd name="T5" fmla="*/ 0 h 67"/>
                        <a:gd name="T6" fmla="*/ 45 w 68"/>
                        <a:gd name="T7" fmla="*/ 25 h 67"/>
                        <a:gd name="T8" fmla="*/ 68 w 68"/>
                        <a:gd name="T9" fmla="*/ 25 h 67"/>
                        <a:gd name="T10" fmla="*/ 50 w 68"/>
                        <a:gd name="T11" fmla="*/ 41 h 67"/>
                        <a:gd name="T12" fmla="*/ 57 w 68"/>
                        <a:gd name="T13" fmla="*/ 67 h 67"/>
                        <a:gd name="T14" fmla="*/ 34 w 68"/>
                        <a:gd name="T15" fmla="*/ 48 h 67"/>
                        <a:gd name="T16" fmla="*/ 11 w 68"/>
                        <a:gd name="T17" fmla="*/ 67 h 67"/>
                        <a:gd name="T18" fmla="*/ 19 w 68"/>
                        <a:gd name="T19" fmla="*/ 41 h 67"/>
                        <a:gd name="T20" fmla="*/ 0 w 68"/>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5"/>
                          </a:moveTo>
                          <a:lnTo>
                            <a:pt x="25" y="25"/>
                          </a:lnTo>
                          <a:lnTo>
                            <a:pt x="34" y="0"/>
                          </a:lnTo>
                          <a:lnTo>
                            <a:pt x="45" y="25"/>
                          </a:lnTo>
                          <a:lnTo>
                            <a:pt x="68" y="25"/>
                          </a:lnTo>
                          <a:lnTo>
                            <a:pt x="50" y="41"/>
                          </a:lnTo>
                          <a:lnTo>
                            <a:pt x="57" y="67"/>
                          </a:lnTo>
                          <a:lnTo>
                            <a:pt x="34" y="48"/>
                          </a:lnTo>
                          <a:lnTo>
                            <a:pt x="11"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579" name="Group 355"/>
                  <p:cNvGrpSpPr>
                    <a:grpSpLocks/>
                  </p:cNvGrpSpPr>
                  <p:nvPr/>
                </p:nvGrpSpPr>
                <p:grpSpPr bwMode="auto">
                  <a:xfrm>
                    <a:off x="574" y="1028"/>
                    <a:ext cx="115" cy="13"/>
                    <a:chOff x="574" y="1028"/>
                    <a:chExt cx="115" cy="13"/>
                  </a:xfrm>
                </p:grpSpPr>
                <p:sp>
                  <p:nvSpPr>
                    <p:cNvPr id="52580" name="Freeform 356"/>
                    <p:cNvSpPr>
                      <a:spLocks/>
                    </p:cNvSpPr>
                    <p:nvPr/>
                  </p:nvSpPr>
                  <p:spPr bwMode="auto">
                    <a:xfrm>
                      <a:off x="574" y="1028"/>
                      <a:ext cx="13" cy="13"/>
                    </a:xfrm>
                    <a:custGeom>
                      <a:avLst/>
                      <a:gdLst>
                        <a:gd name="T0" fmla="*/ 0 w 66"/>
                        <a:gd name="T1" fmla="*/ 25 h 68"/>
                        <a:gd name="T2" fmla="*/ 23 w 66"/>
                        <a:gd name="T3" fmla="*/ 25 h 68"/>
                        <a:gd name="T4" fmla="*/ 33 w 66"/>
                        <a:gd name="T5" fmla="*/ 0 h 68"/>
                        <a:gd name="T6" fmla="*/ 43 w 66"/>
                        <a:gd name="T7" fmla="*/ 25 h 68"/>
                        <a:gd name="T8" fmla="*/ 66 w 66"/>
                        <a:gd name="T9" fmla="*/ 25 h 68"/>
                        <a:gd name="T10" fmla="*/ 47 w 66"/>
                        <a:gd name="T11" fmla="*/ 41 h 68"/>
                        <a:gd name="T12" fmla="*/ 57 w 66"/>
                        <a:gd name="T13" fmla="*/ 68 h 68"/>
                        <a:gd name="T14" fmla="*/ 33 w 66"/>
                        <a:gd name="T15" fmla="*/ 50 h 68"/>
                        <a:gd name="T16" fmla="*/ 10 w 66"/>
                        <a:gd name="T17" fmla="*/ 68 h 68"/>
                        <a:gd name="T18" fmla="*/ 19 w 66"/>
                        <a:gd name="T19" fmla="*/ 41 h 68"/>
                        <a:gd name="T20" fmla="*/ 0 w 66"/>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8">
                          <a:moveTo>
                            <a:pt x="0" y="25"/>
                          </a:moveTo>
                          <a:lnTo>
                            <a:pt x="23" y="25"/>
                          </a:lnTo>
                          <a:lnTo>
                            <a:pt x="33" y="0"/>
                          </a:lnTo>
                          <a:lnTo>
                            <a:pt x="43" y="25"/>
                          </a:lnTo>
                          <a:lnTo>
                            <a:pt x="66" y="25"/>
                          </a:lnTo>
                          <a:lnTo>
                            <a:pt x="47" y="41"/>
                          </a:lnTo>
                          <a:lnTo>
                            <a:pt x="57" y="68"/>
                          </a:lnTo>
                          <a:lnTo>
                            <a:pt x="33" y="50"/>
                          </a:lnTo>
                          <a:lnTo>
                            <a:pt x="10"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81" name="Freeform 357"/>
                    <p:cNvSpPr>
                      <a:spLocks/>
                    </p:cNvSpPr>
                    <p:nvPr/>
                  </p:nvSpPr>
                  <p:spPr bwMode="auto">
                    <a:xfrm>
                      <a:off x="624" y="1028"/>
                      <a:ext cx="14" cy="13"/>
                    </a:xfrm>
                    <a:custGeom>
                      <a:avLst/>
                      <a:gdLst>
                        <a:gd name="T0" fmla="*/ 0 w 67"/>
                        <a:gd name="T1" fmla="*/ 25 h 68"/>
                        <a:gd name="T2" fmla="*/ 24 w 67"/>
                        <a:gd name="T3" fmla="*/ 25 h 68"/>
                        <a:gd name="T4" fmla="*/ 33 w 67"/>
                        <a:gd name="T5" fmla="*/ 0 h 68"/>
                        <a:gd name="T6" fmla="*/ 44 w 67"/>
                        <a:gd name="T7" fmla="*/ 25 h 68"/>
                        <a:gd name="T8" fmla="*/ 67 w 67"/>
                        <a:gd name="T9" fmla="*/ 25 h 68"/>
                        <a:gd name="T10" fmla="*/ 50 w 67"/>
                        <a:gd name="T11" fmla="*/ 41 h 68"/>
                        <a:gd name="T12" fmla="*/ 57 w 67"/>
                        <a:gd name="T13" fmla="*/ 68 h 68"/>
                        <a:gd name="T14" fmla="*/ 33 w 67"/>
                        <a:gd name="T15" fmla="*/ 50 h 68"/>
                        <a:gd name="T16" fmla="*/ 10 w 67"/>
                        <a:gd name="T17" fmla="*/ 68 h 68"/>
                        <a:gd name="T18" fmla="*/ 19 w 67"/>
                        <a:gd name="T19" fmla="*/ 41 h 68"/>
                        <a:gd name="T20" fmla="*/ 0 w 67"/>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5"/>
                          </a:moveTo>
                          <a:lnTo>
                            <a:pt x="24" y="25"/>
                          </a:lnTo>
                          <a:lnTo>
                            <a:pt x="33" y="0"/>
                          </a:lnTo>
                          <a:lnTo>
                            <a:pt x="44" y="25"/>
                          </a:lnTo>
                          <a:lnTo>
                            <a:pt x="67" y="25"/>
                          </a:lnTo>
                          <a:lnTo>
                            <a:pt x="50" y="41"/>
                          </a:lnTo>
                          <a:lnTo>
                            <a:pt x="57" y="68"/>
                          </a:lnTo>
                          <a:lnTo>
                            <a:pt x="33" y="50"/>
                          </a:lnTo>
                          <a:lnTo>
                            <a:pt x="10"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82" name="Freeform 358"/>
                    <p:cNvSpPr>
                      <a:spLocks/>
                    </p:cNvSpPr>
                    <p:nvPr/>
                  </p:nvSpPr>
                  <p:spPr bwMode="auto">
                    <a:xfrm>
                      <a:off x="599" y="1028"/>
                      <a:ext cx="14" cy="13"/>
                    </a:xfrm>
                    <a:custGeom>
                      <a:avLst/>
                      <a:gdLst>
                        <a:gd name="T0" fmla="*/ 0 w 67"/>
                        <a:gd name="T1" fmla="*/ 25 h 68"/>
                        <a:gd name="T2" fmla="*/ 23 w 67"/>
                        <a:gd name="T3" fmla="*/ 25 h 68"/>
                        <a:gd name="T4" fmla="*/ 34 w 67"/>
                        <a:gd name="T5" fmla="*/ 0 h 68"/>
                        <a:gd name="T6" fmla="*/ 44 w 67"/>
                        <a:gd name="T7" fmla="*/ 25 h 68"/>
                        <a:gd name="T8" fmla="*/ 67 w 67"/>
                        <a:gd name="T9" fmla="*/ 25 h 68"/>
                        <a:gd name="T10" fmla="*/ 48 w 67"/>
                        <a:gd name="T11" fmla="*/ 41 h 68"/>
                        <a:gd name="T12" fmla="*/ 57 w 67"/>
                        <a:gd name="T13" fmla="*/ 68 h 68"/>
                        <a:gd name="T14" fmla="*/ 34 w 67"/>
                        <a:gd name="T15" fmla="*/ 50 h 68"/>
                        <a:gd name="T16" fmla="*/ 10 w 67"/>
                        <a:gd name="T17" fmla="*/ 68 h 68"/>
                        <a:gd name="T18" fmla="*/ 19 w 67"/>
                        <a:gd name="T19" fmla="*/ 41 h 68"/>
                        <a:gd name="T20" fmla="*/ 0 w 67"/>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5"/>
                          </a:moveTo>
                          <a:lnTo>
                            <a:pt x="23" y="25"/>
                          </a:lnTo>
                          <a:lnTo>
                            <a:pt x="34" y="0"/>
                          </a:lnTo>
                          <a:lnTo>
                            <a:pt x="44" y="25"/>
                          </a:lnTo>
                          <a:lnTo>
                            <a:pt x="67" y="25"/>
                          </a:lnTo>
                          <a:lnTo>
                            <a:pt x="48" y="41"/>
                          </a:lnTo>
                          <a:lnTo>
                            <a:pt x="57" y="68"/>
                          </a:lnTo>
                          <a:lnTo>
                            <a:pt x="34" y="50"/>
                          </a:lnTo>
                          <a:lnTo>
                            <a:pt x="10"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83" name="Freeform 359"/>
                    <p:cNvSpPr>
                      <a:spLocks/>
                    </p:cNvSpPr>
                    <p:nvPr/>
                  </p:nvSpPr>
                  <p:spPr bwMode="auto">
                    <a:xfrm>
                      <a:off x="650" y="1028"/>
                      <a:ext cx="13" cy="13"/>
                    </a:xfrm>
                    <a:custGeom>
                      <a:avLst/>
                      <a:gdLst>
                        <a:gd name="T0" fmla="*/ 0 w 67"/>
                        <a:gd name="T1" fmla="*/ 25 h 68"/>
                        <a:gd name="T2" fmla="*/ 23 w 67"/>
                        <a:gd name="T3" fmla="*/ 25 h 68"/>
                        <a:gd name="T4" fmla="*/ 33 w 67"/>
                        <a:gd name="T5" fmla="*/ 0 h 68"/>
                        <a:gd name="T6" fmla="*/ 44 w 67"/>
                        <a:gd name="T7" fmla="*/ 25 h 68"/>
                        <a:gd name="T8" fmla="*/ 67 w 67"/>
                        <a:gd name="T9" fmla="*/ 25 h 68"/>
                        <a:gd name="T10" fmla="*/ 48 w 67"/>
                        <a:gd name="T11" fmla="*/ 41 h 68"/>
                        <a:gd name="T12" fmla="*/ 58 w 67"/>
                        <a:gd name="T13" fmla="*/ 68 h 68"/>
                        <a:gd name="T14" fmla="*/ 33 w 67"/>
                        <a:gd name="T15" fmla="*/ 50 h 68"/>
                        <a:gd name="T16" fmla="*/ 10 w 67"/>
                        <a:gd name="T17" fmla="*/ 68 h 68"/>
                        <a:gd name="T18" fmla="*/ 18 w 67"/>
                        <a:gd name="T19" fmla="*/ 41 h 68"/>
                        <a:gd name="T20" fmla="*/ 0 w 67"/>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5"/>
                          </a:moveTo>
                          <a:lnTo>
                            <a:pt x="23" y="25"/>
                          </a:lnTo>
                          <a:lnTo>
                            <a:pt x="33" y="0"/>
                          </a:lnTo>
                          <a:lnTo>
                            <a:pt x="44" y="25"/>
                          </a:lnTo>
                          <a:lnTo>
                            <a:pt x="67" y="25"/>
                          </a:lnTo>
                          <a:lnTo>
                            <a:pt x="48" y="41"/>
                          </a:lnTo>
                          <a:lnTo>
                            <a:pt x="58" y="68"/>
                          </a:lnTo>
                          <a:lnTo>
                            <a:pt x="33" y="50"/>
                          </a:lnTo>
                          <a:lnTo>
                            <a:pt x="10" y="68"/>
                          </a:lnTo>
                          <a:lnTo>
                            <a:pt x="18"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84" name="Freeform 360"/>
                    <p:cNvSpPr>
                      <a:spLocks/>
                    </p:cNvSpPr>
                    <p:nvPr/>
                  </p:nvSpPr>
                  <p:spPr bwMode="auto">
                    <a:xfrm>
                      <a:off x="675" y="1028"/>
                      <a:ext cx="14" cy="13"/>
                    </a:xfrm>
                    <a:custGeom>
                      <a:avLst/>
                      <a:gdLst>
                        <a:gd name="T0" fmla="*/ 0 w 69"/>
                        <a:gd name="T1" fmla="*/ 25 h 68"/>
                        <a:gd name="T2" fmla="*/ 25 w 69"/>
                        <a:gd name="T3" fmla="*/ 25 h 68"/>
                        <a:gd name="T4" fmla="*/ 36 w 69"/>
                        <a:gd name="T5" fmla="*/ 0 h 68"/>
                        <a:gd name="T6" fmla="*/ 45 w 69"/>
                        <a:gd name="T7" fmla="*/ 25 h 68"/>
                        <a:gd name="T8" fmla="*/ 69 w 69"/>
                        <a:gd name="T9" fmla="*/ 25 h 68"/>
                        <a:gd name="T10" fmla="*/ 50 w 69"/>
                        <a:gd name="T11" fmla="*/ 41 h 68"/>
                        <a:gd name="T12" fmla="*/ 59 w 69"/>
                        <a:gd name="T13" fmla="*/ 68 h 68"/>
                        <a:gd name="T14" fmla="*/ 36 w 69"/>
                        <a:gd name="T15" fmla="*/ 50 h 68"/>
                        <a:gd name="T16" fmla="*/ 12 w 69"/>
                        <a:gd name="T17" fmla="*/ 68 h 68"/>
                        <a:gd name="T18" fmla="*/ 19 w 69"/>
                        <a:gd name="T19" fmla="*/ 41 h 68"/>
                        <a:gd name="T20" fmla="*/ 0 w 69"/>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8">
                          <a:moveTo>
                            <a:pt x="0" y="25"/>
                          </a:moveTo>
                          <a:lnTo>
                            <a:pt x="25" y="25"/>
                          </a:lnTo>
                          <a:lnTo>
                            <a:pt x="36" y="0"/>
                          </a:lnTo>
                          <a:lnTo>
                            <a:pt x="45" y="25"/>
                          </a:lnTo>
                          <a:lnTo>
                            <a:pt x="69" y="25"/>
                          </a:lnTo>
                          <a:lnTo>
                            <a:pt x="50" y="41"/>
                          </a:lnTo>
                          <a:lnTo>
                            <a:pt x="59" y="68"/>
                          </a:lnTo>
                          <a:lnTo>
                            <a:pt x="36" y="50"/>
                          </a:lnTo>
                          <a:lnTo>
                            <a:pt x="12"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585" name="Group 361"/>
                  <p:cNvGrpSpPr>
                    <a:grpSpLocks/>
                  </p:cNvGrpSpPr>
                  <p:nvPr/>
                </p:nvGrpSpPr>
                <p:grpSpPr bwMode="auto">
                  <a:xfrm>
                    <a:off x="561" y="1041"/>
                    <a:ext cx="140" cy="13"/>
                    <a:chOff x="561" y="1041"/>
                    <a:chExt cx="140" cy="13"/>
                  </a:xfrm>
                </p:grpSpPr>
                <p:sp>
                  <p:nvSpPr>
                    <p:cNvPr id="52586" name="Freeform 362"/>
                    <p:cNvSpPr>
                      <a:spLocks/>
                    </p:cNvSpPr>
                    <p:nvPr/>
                  </p:nvSpPr>
                  <p:spPr bwMode="auto">
                    <a:xfrm>
                      <a:off x="561" y="1041"/>
                      <a:ext cx="14" cy="13"/>
                    </a:xfrm>
                    <a:custGeom>
                      <a:avLst/>
                      <a:gdLst>
                        <a:gd name="T0" fmla="*/ 0 w 67"/>
                        <a:gd name="T1" fmla="*/ 23 h 67"/>
                        <a:gd name="T2" fmla="*/ 24 w 67"/>
                        <a:gd name="T3" fmla="*/ 23 h 67"/>
                        <a:gd name="T4" fmla="*/ 33 w 67"/>
                        <a:gd name="T5" fmla="*/ 0 h 67"/>
                        <a:gd name="T6" fmla="*/ 45 w 67"/>
                        <a:gd name="T7" fmla="*/ 23 h 67"/>
                        <a:gd name="T8" fmla="*/ 67 w 67"/>
                        <a:gd name="T9" fmla="*/ 23 h 67"/>
                        <a:gd name="T10" fmla="*/ 48 w 67"/>
                        <a:gd name="T11" fmla="*/ 39 h 67"/>
                        <a:gd name="T12" fmla="*/ 57 w 67"/>
                        <a:gd name="T13" fmla="*/ 67 h 67"/>
                        <a:gd name="T14" fmla="*/ 33 w 67"/>
                        <a:gd name="T15" fmla="*/ 49 h 67"/>
                        <a:gd name="T16" fmla="*/ 11 w 67"/>
                        <a:gd name="T17" fmla="*/ 67 h 67"/>
                        <a:gd name="T18" fmla="*/ 19 w 67"/>
                        <a:gd name="T19" fmla="*/ 39 h 67"/>
                        <a:gd name="T20" fmla="*/ 0 w 67"/>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3"/>
                          </a:moveTo>
                          <a:lnTo>
                            <a:pt x="24" y="23"/>
                          </a:lnTo>
                          <a:lnTo>
                            <a:pt x="33" y="0"/>
                          </a:lnTo>
                          <a:lnTo>
                            <a:pt x="45" y="23"/>
                          </a:lnTo>
                          <a:lnTo>
                            <a:pt x="67" y="23"/>
                          </a:lnTo>
                          <a:lnTo>
                            <a:pt x="48" y="39"/>
                          </a:lnTo>
                          <a:lnTo>
                            <a:pt x="57" y="67"/>
                          </a:lnTo>
                          <a:lnTo>
                            <a:pt x="33" y="49"/>
                          </a:lnTo>
                          <a:lnTo>
                            <a:pt x="11" y="67"/>
                          </a:lnTo>
                          <a:lnTo>
                            <a:pt x="19"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87" name="Freeform 363"/>
                    <p:cNvSpPr>
                      <a:spLocks/>
                    </p:cNvSpPr>
                    <p:nvPr/>
                  </p:nvSpPr>
                  <p:spPr bwMode="auto">
                    <a:xfrm>
                      <a:off x="586" y="1041"/>
                      <a:ext cx="14" cy="13"/>
                    </a:xfrm>
                    <a:custGeom>
                      <a:avLst/>
                      <a:gdLst>
                        <a:gd name="T0" fmla="*/ 0 w 67"/>
                        <a:gd name="T1" fmla="*/ 23 h 67"/>
                        <a:gd name="T2" fmla="*/ 24 w 67"/>
                        <a:gd name="T3" fmla="*/ 23 h 67"/>
                        <a:gd name="T4" fmla="*/ 35 w 67"/>
                        <a:gd name="T5" fmla="*/ 0 h 67"/>
                        <a:gd name="T6" fmla="*/ 45 w 67"/>
                        <a:gd name="T7" fmla="*/ 23 h 67"/>
                        <a:gd name="T8" fmla="*/ 67 w 67"/>
                        <a:gd name="T9" fmla="*/ 23 h 67"/>
                        <a:gd name="T10" fmla="*/ 50 w 67"/>
                        <a:gd name="T11" fmla="*/ 39 h 67"/>
                        <a:gd name="T12" fmla="*/ 57 w 67"/>
                        <a:gd name="T13" fmla="*/ 67 h 67"/>
                        <a:gd name="T14" fmla="*/ 35 w 67"/>
                        <a:gd name="T15" fmla="*/ 49 h 67"/>
                        <a:gd name="T16" fmla="*/ 11 w 67"/>
                        <a:gd name="T17" fmla="*/ 67 h 67"/>
                        <a:gd name="T18" fmla="*/ 20 w 67"/>
                        <a:gd name="T19" fmla="*/ 39 h 67"/>
                        <a:gd name="T20" fmla="*/ 0 w 67"/>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3"/>
                          </a:moveTo>
                          <a:lnTo>
                            <a:pt x="24" y="23"/>
                          </a:lnTo>
                          <a:lnTo>
                            <a:pt x="35" y="0"/>
                          </a:lnTo>
                          <a:lnTo>
                            <a:pt x="45" y="23"/>
                          </a:lnTo>
                          <a:lnTo>
                            <a:pt x="67" y="23"/>
                          </a:lnTo>
                          <a:lnTo>
                            <a:pt x="50" y="39"/>
                          </a:lnTo>
                          <a:lnTo>
                            <a:pt x="57" y="67"/>
                          </a:lnTo>
                          <a:lnTo>
                            <a:pt x="35" y="49"/>
                          </a:lnTo>
                          <a:lnTo>
                            <a:pt x="11" y="67"/>
                          </a:lnTo>
                          <a:lnTo>
                            <a:pt x="20"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88" name="Freeform 364"/>
                    <p:cNvSpPr>
                      <a:spLocks/>
                    </p:cNvSpPr>
                    <p:nvPr/>
                  </p:nvSpPr>
                  <p:spPr bwMode="auto">
                    <a:xfrm>
                      <a:off x="612" y="1041"/>
                      <a:ext cx="13" cy="13"/>
                    </a:xfrm>
                    <a:custGeom>
                      <a:avLst/>
                      <a:gdLst>
                        <a:gd name="T0" fmla="*/ 0 w 65"/>
                        <a:gd name="T1" fmla="*/ 23 h 67"/>
                        <a:gd name="T2" fmla="*/ 23 w 65"/>
                        <a:gd name="T3" fmla="*/ 23 h 67"/>
                        <a:gd name="T4" fmla="*/ 32 w 65"/>
                        <a:gd name="T5" fmla="*/ 0 h 67"/>
                        <a:gd name="T6" fmla="*/ 43 w 65"/>
                        <a:gd name="T7" fmla="*/ 23 h 67"/>
                        <a:gd name="T8" fmla="*/ 65 w 65"/>
                        <a:gd name="T9" fmla="*/ 23 h 67"/>
                        <a:gd name="T10" fmla="*/ 47 w 65"/>
                        <a:gd name="T11" fmla="*/ 39 h 67"/>
                        <a:gd name="T12" fmla="*/ 57 w 65"/>
                        <a:gd name="T13" fmla="*/ 67 h 67"/>
                        <a:gd name="T14" fmla="*/ 32 w 65"/>
                        <a:gd name="T15" fmla="*/ 49 h 67"/>
                        <a:gd name="T16" fmla="*/ 10 w 65"/>
                        <a:gd name="T17" fmla="*/ 67 h 67"/>
                        <a:gd name="T18" fmla="*/ 18 w 65"/>
                        <a:gd name="T19" fmla="*/ 39 h 67"/>
                        <a:gd name="T20" fmla="*/ 0 w 65"/>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7">
                          <a:moveTo>
                            <a:pt x="0" y="23"/>
                          </a:moveTo>
                          <a:lnTo>
                            <a:pt x="23" y="23"/>
                          </a:lnTo>
                          <a:lnTo>
                            <a:pt x="32" y="0"/>
                          </a:lnTo>
                          <a:lnTo>
                            <a:pt x="43" y="23"/>
                          </a:lnTo>
                          <a:lnTo>
                            <a:pt x="65" y="23"/>
                          </a:lnTo>
                          <a:lnTo>
                            <a:pt x="47" y="39"/>
                          </a:lnTo>
                          <a:lnTo>
                            <a:pt x="57" y="67"/>
                          </a:lnTo>
                          <a:lnTo>
                            <a:pt x="32" y="49"/>
                          </a:lnTo>
                          <a:lnTo>
                            <a:pt x="10" y="67"/>
                          </a:lnTo>
                          <a:lnTo>
                            <a:pt x="18"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89" name="Freeform 365"/>
                    <p:cNvSpPr>
                      <a:spLocks/>
                    </p:cNvSpPr>
                    <p:nvPr/>
                  </p:nvSpPr>
                  <p:spPr bwMode="auto">
                    <a:xfrm>
                      <a:off x="637" y="1041"/>
                      <a:ext cx="14" cy="13"/>
                    </a:xfrm>
                    <a:custGeom>
                      <a:avLst/>
                      <a:gdLst>
                        <a:gd name="T0" fmla="*/ 0 w 69"/>
                        <a:gd name="T1" fmla="*/ 23 h 67"/>
                        <a:gd name="T2" fmla="*/ 25 w 69"/>
                        <a:gd name="T3" fmla="*/ 23 h 67"/>
                        <a:gd name="T4" fmla="*/ 36 w 69"/>
                        <a:gd name="T5" fmla="*/ 0 h 67"/>
                        <a:gd name="T6" fmla="*/ 45 w 69"/>
                        <a:gd name="T7" fmla="*/ 23 h 67"/>
                        <a:gd name="T8" fmla="*/ 69 w 69"/>
                        <a:gd name="T9" fmla="*/ 23 h 67"/>
                        <a:gd name="T10" fmla="*/ 50 w 69"/>
                        <a:gd name="T11" fmla="*/ 39 h 67"/>
                        <a:gd name="T12" fmla="*/ 58 w 69"/>
                        <a:gd name="T13" fmla="*/ 67 h 67"/>
                        <a:gd name="T14" fmla="*/ 36 w 69"/>
                        <a:gd name="T15" fmla="*/ 49 h 67"/>
                        <a:gd name="T16" fmla="*/ 12 w 69"/>
                        <a:gd name="T17" fmla="*/ 67 h 67"/>
                        <a:gd name="T18" fmla="*/ 21 w 69"/>
                        <a:gd name="T19" fmla="*/ 39 h 67"/>
                        <a:gd name="T20" fmla="*/ 0 w 69"/>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3"/>
                          </a:moveTo>
                          <a:lnTo>
                            <a:pt x="25" y="23"/>
                          </a:lnTo>
                          <a:lnTo>
                            <a:pt x="36" y="0"/>
                          </a:lnTo>
                          <a:lnTo>
                            <a:pt x="45" y="23"/>
                          </a:lnTo>
                          <a:lnTo>
                            <a:pt x="69" y="23"/>
                          </a:lnTo>
                          <a:lnTo>
                            <a:pt x="50" y="39"/>
                          </a:lnTo>
                          <a:lnTo>
                            <a:pt x="58" y="67"/>
                          </a:lnTo>
                          <a:lnTo>
                            <a:pt x="36" y="49"/>
                          </a:lnTo>
                          <a:lnTo>
                            <a:pt x="12" y="67"/>
                          </a:lnTo>
                          <a:lnTo>
                            <a:pt x="21"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90" name="Freeform 366"/>
                    <p:cNvSpPr>
                      <a:spLocks/>
                    </p:cNvSpPr>
                    <p:nvPr/>
                  </p:nvSpPr>
                  <p:spPr bwMode="auto">
                    <a:xfrm>
                      <a:off x="662" y="1041"/>
                      <a:ext cx="14" cy="13"/>
                    </a:xfrm>
                    <a:custGeom>
                      <a:avLst/>
                      <a:gdLst>
                        <a:gd name="T0" fmla="*/ 0 w 68"/>
                        <a:gd name="T1" fmla="*/ 23 h 67"/>
                        <a:gd name="T2" fmla="*/ 24 w 68"/>
                        <a:gd name="T3" fmla="*/ 23 h 67"/>
                        <a:gd name="T4" fmla="*/ 33 w 68"/>
                        <a:gd name="T5" fmla="*/ 0 h 67"/>
                        <a:gd name="T6" fmla="*/ 44 w 68"/>
                        <a:gd name="T7" fmla="*/ 23 h 67"/>
                        <a:gd name="T8" fmla="*/ 68 w 68"/>
                        <a:gd name="T9" fmla="*/ 23 h 67"/>
                        <a:gd name="T10" fmla="*/ 48 w 68"/>
                        <a:gd name="T11" fmla="*/ 39 h 67"/>
                        <a:gd name="T12" fmla="*/ 57 w 68"/>
                        <a:gd name="T13" fmla="*/ 67 h 67"/>
                        <a:gd name="T14" fmla="*/ 33 w 68"/>
                        <a:gd name="T15" fmla="*/ 49 h 67"/>
                        <a:gd name="T16" fmla="*/ 10 w 68"/>
                        <a:gd name="T17" fmla="*/ 67 h 67"/>
                        <a:gd name="T18" fmla="*/ 19 w 68"/>
                        <a:gd name="T19" fmla="*/ 39 h 67"/>
                        <a:gd name="T20" fmla="*/ 0 w 68"/>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3"/>
                          </a:moveTo>
                          <a:lnTo>
                            <a:pt x="24" y="23"/>
                          </a:lnTo>
                          <a:lnTo>
                            <a:pt x="33" y="0"/>
                          </a:lnTo>
                          <a:lnTo>
                            <a:pt x="44" y="23"/>
                          </a:lnTo>
                          <a:lnTo>
                            <a:pt x="68" y="23"/>
                          </a:lnTo>
                          <a:lnTo>
                            <a:pt x="48" y="39"/>
                          </a:lnTo>
                          <a:lnTo>
                            <a:pt x="57" y="67"/>
                          </a:lnTo>
                          <a:lnTo>
                            <a:pt x="33" y="49"/>
                          </a:lnTo>
                          <a:lnTo>
                            <a:pt x="10" y="67"/>
                          </a:lnTo>
                          <a:lnTo>
                            <a:pt x="19"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91" name="Freeform 367"/>
                    <p:cNvSpPr>
                      <a:spLocks/>
                    </p:cNvSpPr>
                    <p:nvPr/>
                  </p:nvSpPr>
                  <p:spPr bwMode="auto">
                    <a:xfrm>
                      <a:off x="688" y="1041"/>
                      <a:ext cx="13" cy="13"/>
                    </a:xfrm>
                    <a:custGeom>
                      <a:avLst/>
                      <a:gdLst>
                        <a:gd name="T0" fmla="*/ 0 w 68"/>
                        <a:gd name="T1" fmla="*/ 23 h 67"/>
                        <a:gd name="T2" fmla="*/ 25 w 68"/>
                        <a:gd name="T3" fmla="*/ 23 h 67"/>
                        <a:gd name="T4" fmla="*/ 34 w 68"/>
                        <a:gd name="T5" fmla="*/ 0 h 67"/>
                        <a:gd name="T6" fmla="*/ 45 w 68"/>
                        <a:gd name="T7" fmla="*/ 23 h 67"/>
                        <a:gd name="T8" fmla="*/ 68 w 68"/>
                        <a:gd name="T9" fmla="*/ 23 h 67"/>
                        <a:gd name="T10" fmla="*/ 50 w 68"/>
                        <a:gd name="T11" fmla="*/ 39 h 67"/>
                        <a:gd name="T12" fmla="*/ 57 w 68"/>
                        <a:gd name="T13" fmla="*/ 67 h 67"/>
                        <a:gd name="T14" fmla="*/ 34 w 68"/>
                        <a:gd name="T15" fmla="*/ 49 h 67"/>
                        <a:gd name="T16" fmla="*/ 11 w 68"/>
                        <a:gd name="T17" fmla="*/ 67 h 67"/>
                        <a:gd name="T18" fmla="*/ 19 w 68"/>
                        <a:gd name="T19" fmla="*/ 39 h 67"/>
                        <a:gd name="T20" fmla="*/ 0 w 68"/>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3"/>
                          </a:moveTo>
                          <a:lnTo>
                            <a:pt x="25" y="23"/>
                          </a:lnTo>
                          <a:lnTo>
                            <a:pt x="34" y="0"/>
                          </a:lnTo>
                          <a:lnTo>
                            <a:pt x="45" y="23"/>
                          </a:lnTo>
                          <a:lnTo>
                            <a:pt x="68" y="23"/>
                          </a:lnTo>
                          <a:lnTo>
                            <a:pt x="50" y="39"/>
                          </a:lnTo>
                          <a:lnTo>
                            <a:pt x="57" y="67"/>
                          </a:lnTo>
                          <a:lnTo>
                            <a:pt x="34" y="49"/>
                          </a:lnTo>
                          <a:lnTo>
                            <a:pt x="11" y="67"/>
                          </a:lnTo>
                          <a:lnTo>
                            <a:pt x="19"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592" name="Group 368"/>
                  <p:cNvGrpSpPr>
                    <a:grpSpLocks/>
                  </p:cNvGrpSpPr>
                  <p:nvPr/>
                </p:nvGrpSpPr>
                <p:grpSpPr bwMode="auto">
                  <a:xfrm>
                    <a:off x="574" y="1054"/>
                    <a:ext cx="115" cy="13"/>
                    <a:chOff x="574" y="1054"/>
                    <a:chExt cx="115" cy="13"/>
                  </a:xfrm>
                </p:grpSpPr>
                <p:sp>
                  <p:nvSpPr>
                    <p:cNvPr id="52593" name="Freeform 369"/>
                    <p:cNvSpPr>
                      <a:spLocks/>
                    </p:cNvSpPr>
                    <p:nvPr/>
                  </p:nvSpPr>
                  <p:spPr bwMode="auto">
                    <a:xfrm>
                      <a:off x="574" y="1054"/>
                      <a:ext cx="13" cy="13"/>
                    </a:xfrm>
                    <a:custGeom>
                      <a:avLst/>
                      <a:gdLst>
                        <a:gd name="T0" fmla="*/ 0 w 66"/>
                        <a:gd name="T1" fmla="*/ 25 h 67"/>
                        <a:gd name="T2" fmla="*/ 23 w 66"/>
                        <a:gd name="T3" fmla="*/ 25 h 67"/>
                        <a:gd name="T4" fmla="*/ 33 w 66"/>
                        <a:gd name="T5" fmla="*/ 0 h 67"/>
                        <a:gd name="T6" fmla="*/ 43 w 66"/>
                        <a:gd name="T7" fmla="*/ 25 h 67"/>
                        <a:gd name="T8" fmla="*/ 66 w 66"/>
                        <a:gd name="T9" fmla="*/ 25 h 67"/>
                        <a:gd name="T10" fmla="*/ 47 w 66"/>
                        <a:gd name="T11" fmla="*/ 41 h 67"/>
                        <a:gd name="T12" fmla="*/ 57 w 66"/>
                        <a:gd name="T13" fmla="*/ 67 h 67"/>
                        <a:gd name="T14" fmla="*/ 33 w 66"/>
                        <a:gd name="T15" fmla="*/ 49 h 67"/>
                        <a:gd name="T16" fmla="*/ 10 w 66"/>
                        <a:gd name="T17" fmla="*/ 67 h 67"/>
                        <a:gd name="T18" fmla="*/ 19 w 66"/>
                        <a:gd name="T19" fmla="*/ 41 h 67"/>
                        <a:gd name="T20" fmla="*/ 0 w 66"/>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7">
                          <a:moveTo>
                            <a:pt x="0" y="25"/>
                          </a:moveTo>
                          <a:lnTo>
                            <a:pt x="23" y="25"/>
                          </a:lnTo>
                          <a:lnTo>
                            <a:pt x="33" y="0"/>
                          </a:lnTo>
                          <a:lnTo>
                            <a:pt x="43" y="25"/>
                          </a:lnTo>
                          <a:lnTo>
                            <a:pt x="66" y="25"/>
                          </a:lnTo>
                          <a:lnTo>
                            <a:pt x="47" y="41"/>
                          </a:lnTo>
                          <a:lnTo>
                            <a:pt x="57" y="67"/>
                          </a:lnTo>
                          <a:lnTo>
                            <a:pt x="33" y="49"/>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94" name="Freeform 370"/>
                    <p:cNvSpPr>
                      <a:spLocks/>
                    </p:cNvSpPr>
                    <p:nvPr/>
                  </p:nvSpPr>
                  <p:spPr bwMode="auto">
                    <a:xfrm>
                      <a:off x="624" y="1054"/>
                      <a:ext cx="14" cy="13"/>
                    </a:xfrm>
                    <a:custGeom>
                      <a:avLst/>
                      <a:gdLst>
                        <a:gd name="T0" fmla="*/ 0 w 67"/>
                        <a:gd name="T1" fmla="*/ 25 h 67"/>
                        <a:gd name="T2" fmla="*/ 24 w 67"/>
                        <a:gd name="T3" fmla="*/ 25 h 67"/>
                        <a:gd name="T4" fmla="*/ 33 w 67"/>
                        <a:gd name="T5" fmla="*/ 0 h 67"/>
                        <a:gd name="T6" fmla="*/ 44 w 67"/>
                        <a:gd name="T7" fmla="*/ 25 h 67"/>
                        <a:gd name="T8" fmla="*/ 67 w 67"/>
                        <a:gd name="T9" fmla="*/ 25 h 67"/>
                        <a:gd name="T10" fmla="*/ 50 w 67"/>
                        <a:gd name="T11" fmla="*/ 41 h 67"/>
                        <a:gd name="T12" fmla="*/ 57 w 67"/>
                        <a:gd name="T13" fmla="*/ 67 h 67"/>
                        <a:gd name="T14" fmla="*/ 33 w 67"/>
                        <a:gd name="T15" fmla="*/ 49 h 67"/>
                        <a:gd name="T16" fmla="*/ 10 w 67"/>
                        <a:gd name="T17" fmla="*/ 67 h 67"/>
                        <a:gd name="T18" fmla="*/ 19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4" y="25"/>
                          </a:lnTo>
                          <a:lnTo>
                            <a:pt x="33" y="0"/>
                          </a:lnTo>
                          <a:lnTo>
                            <a:pt x="44" y="25"/>
                          </a:lnTo>
                          <a:lnTo>
                            <a:pt x="67" y="25"/>
                          </a:lnTo>
                          <a:lnTo>
                            <a:pt x="50" y="41"/>
                          </a:lnTo>
                          <a:lnTo>
                            <a:pt x="57" y="67"/>
                          </a:lnTo>
                          <a:lnTo>
                            <a:pt x="33" y="49"/>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95" name="Freeform 371"/>
                    <p:cNvSpPr>
                      <a:spLocks/>
                    </p:cNvSpPr>
                    <p:nvPr/>
                  </p:nvSpPr>
                  <p:spPr bwMode="auto">
                    <a:xfrm>
                      <a:off x="599" y="1054"/>
                      <a:ext cx="14" cy="13"/>
                    </a:xfrm>
                    <a:custGeom>
                      <a:avLst/>
                      <a:gdLst>
                        <a:gd name="T0" fmla="*/ 0 w 67"/>
                        <a:gd name="T1" fmla="*/ 25 h 67"/>
                        <a:gd name="T2" fmla="*/ 23 w 67"/>
                        <a:gd name="T3" fmla="*/ 25 h 67"/>
                        <a:gd name="T4" fmla="*/ 34 w 67"/>
                        <a:gd name="T5" fmla="*/ 0 h 67"/>
                        <a:gd name="T6" fmla="*/ 44 w 67"/>
                        <a:gd name="T7" fmla="*/ 25 h 67"/>
                        <a:gd name="T8" fmla="*/ 67 w 67"/>
                        <a:gd name="T9" fmla="*/ 25 h 67"/>
                        <a:gd name="T10" fmla="*/ 48 w 67"/>
                        <a:gd name="T11" fmla="*/ 41 h 67"/>
                        <a:gd name="T12" fmla="*/ 57 w 67"/>
                        <a:gd name="T13" fmla="*/ 67 h 67"/>
                        <a:gd name="T14" fmla="*/ 34 w 67"/>
                        <a:gd name="T15" fmla="*/ 49 h 67"/>
                        <a:gd name="T16" fmla="*/ 10 w 67"/>
                        <a:gd name="T17" fmla="*/ 67 h 67"/>
                        <a:gd name="T18" fmla="*/ 19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3" y="25"/>
                          </a:lnTo>
                          <a:lnTo>
                            <a:pt x="34" y="0"/>
                          </a:lnTo>
                          <a:lnTo>
                            <a:pt x="44" y="25"/>
                          </a:lnTo>
                          <a:lnTo>
                            <a:pt x="67" y="25"/>
                          </a:lnTo>
                          <a:lnTo>
                            <a:pt x="48" y="41"/>
                          </a:lnTo>
                          <a:lnTo>
                            <a:pt x="57" y="67"/>
                          </a:lnTo>
                          <a:lnTo>
                            <a:pt x="34" y="49"/>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96" name="Freeform 372"/>
                    <p:cNvSpPr>
                      <a:spLocks/>
                    </p:cNvSpPr>
                    <p:nvPr/>
                  </p:nvSpPr>
                  <p:spPr bwMode="auto">
                    <a:xfrm>
                      <a:off x="650" y="1054"/>
                      <a:ext cx="13" cy="13"/>
                    </a:xfrm>
                    <a:custGeom>
                      <a:avLst/>
                      <a:gdLst>
                        <a:gd name="T0" fmla="*/ 0 w 67"/>
                        <a:gd name="T1" fmla="*/ 25 h 67"/>
                        <a:gd name="T2" fmla="*/ 23 w 67"/>
                        <a:gd name="T3" fmla="*/ 25 h 67"/>
                        <a:gd name="T4" fmla="*/ 33 w 67"/>
                        <a:gd name="T5" fmla="*/ 0 h 67"/>
                        <a:gd name="T6" fmla="*/ 44 w 67"/>
                        <a:gd name="T7" fmla="*/ 25 h 67"/>
                        <a:gd name="T8" fmla="*/ 67 w 67"/>
                        <a:gd name="T9" fmla="*/ 25 h 67"/>
                        <a:gd name="T10" fmla="*/ 48 w 67"/>
                        <a:gd name="T11" fmla="*/ 41 h 67"/>
                        <a:gd name="T12" fmla="*/ 58 w 67"/>
                        <a:gd name="T13" fmla="*/ 67 h 67"/>
                        <a:gd name="T14" fmla="*/ 33 w 67"/>
                        <a:gd name="T15" fmla="*/ 49 h 67"/>
                        <a:gd name="T16" fmla="*/ 10 w 67"/>
                        <a:gd name="T17" fmla="*/ 67 h 67"/>
                        <a:gd name="T18" fmla="*/ 18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3" y="25"/>
                          </a:lnTo>
                          <a:lnTo>
                            <a:pt x="33" y="0"/>
                          </a:lnTo>
                          <a:lnTo>
                            <a:pt x="44" y="25"/>
                          </a:lnTo>
                          <a:lnTo>
                            <a:pt x="67" y="25"/>
                          </a:lnTo>
                          <a:lnTo>
                            <a:pt x="48" y="41"/>
                          </a:lnTo>
                          <a:lnTo>
                            <a:pt x="58" y="67"/>
                          </a:lnTo>
                          <a:lnTo>
                            <a:pt x="33" y="49"/>
                          </a:lnTo>
                          <a:lnTo>
                            <a:pt x="10" y="67"/>
                          </a:lnTo>
                          <a:lnTo>
                            <a:pt x="18"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597" name="Freeform 373"/>
                    <p:cNvSpPr>
                      <a:spLocks/>
                    </p:cNvSpPr>
                    <p:nvPr/>
                  </p:nvSpPr>
                  <p:spPr bwMode="auto">
                    <a:xfrm>
                      <a:off x="675" y="1054"/>
                      <a:ext cx="14" cy="13"/>
                    </a:xfrm>
                    <a:custGeom>
                      <a:avLst/>
                      <a:gdLst>
                        <a:gd name="T0" fmla="*/ 0 w 69"/>
                        <a:gd name="T1" fmla="*/ 25 h 67"/>
                        <a:gd name="T2" fmla="*/ 25 w 69"/>
                        <a:gd name="T3" fmla="*/ 25 h 67"/>
                        <a:gd name="T4" fmla="*/ 36 w 69"/>
                        <a:gd name="T5" fmla="*/ 0 h 67"/>
                        <a:gd name="T6" fmla="*/ 45 w 69"/>
                        <a:gd name="T7" fmla="*/ 25 h 67"/>
                        <a:gd name="T8" fmla="*/ 69 w 69"/>
                        <a:gd name="T9" fmla="*/ 25 h 67"/>
                        <a:gd name="T10" fmla="*/ 50 w 69"/>
                        <a:gd name="T11" fmla="*/ 41 h 67"/>
                        <a:gd name="T12" fmla="*/ 59 w 69"/>
                        <a:gd name="T13" fmla="*/ 67 h 67"/>
                        <a:gd name="T14" fmla="*/ 36 w 69"/>
                        <a:gd name="T15" fmla="*/ 49 h 67"/>
                        <a:gd name="T16" fmla="*/ 12 w 69"/>
                        <a:gd name="T17" fmla="*/ 67 h 67"/>
                        <a:gd name="T18" fmla="*/ 19 w 69"/>
                        <a:gd name="T19" fmla="*/ 41 h 67"/>
                        <a:gd name="T20" fmla="*/ 0 w 69"/>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5"/>
                          </a:moveTo>
                          <a:lnTo>
                            <a:pt x="25" y="25"/>
                          </a:lnTo>
                          <a:lnTo>
                            <a:pt x="36" y="0"/>
                          </a:lnTo>
                          <a:lnTo>
                            <a:pt x="45" y="25"/>
                          </a:lnTo>
                          <a:lnTo>
                            <a:pt x="69" y="25"/>
                          </a:lnTo>
                          <a:lnTo>
                            <a:pt x="50" y="41"/>
                          </a:lnTo>
                          <a:lnTo>
                            <a:pt x="59" y="67"/>
                          </a:lnTo>
                          <a:lnTo>
                            <a:pt x="36" y="49"/>
                          </a:lnTo>
                          <a:lnTo>
                            <a:pt x="12"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598" name="Group 374"/>
                  <p:cNvGrpSpPr>
                    <a:grpSpLocks/>
                  </p:cNvGrpSpPr>
                  <p:nvPr/>
                </p:nvGrpSpPr>
                <p:grpSpPr bwMode="auto">
                  <a:xfrm>
                    <a:off x="561" y="1067"/>
                    <a:ext cx="140" cy="14"/>
                    <a:chOff x="561" y="1067"/>
                    <a:chExt cx="140" cy="14"/>
                  </a:xfrm>
                </p:grpSpPr>
                <p:sp>
                  <p:nvSpPr>
                    <p:cNvPr id="52599" name="Freeform 375"/>
                    <p:cNvSpPr>
                      <a:spLocks/>
                    </p:cNvSpPr>
                    <p:nvPr/>
                  </p:nvSpPr>
                  <p:spPr bwMode="auto">
                    <a:xfrm>
                      <a:off x="561" y="1067"/>
                      <a:ext cx="14" cy="14"/>
                    </a:xfrm>
                    <a:custGeom>
                      <a:avLst/>
                      <a:gdLst>
                        <a:gd name="T0" fmla="*/ 0 w 67"/>
                        <a:gd name="T1" fmla="*/ 26 h 69"/>
                        <a:gd name="T2" fmla="*/ 24 w 67"/>
                        <a:gd name="T3" fmla="*/ 26 h 69"/>
                        <a:gd name="T4" fmla="*/ 33 w 67"/>
                        <a:gd name="T5" fmla="*/ 0 h 69"/>
                        <a:gd name="T6" fmla="*/ 45 w 67"/>
                        <a:gd name="T7" fmla="*/ 26 h 69"/>
                        <a:gd name="T8" fmla="*/ 67 w 67"/>
                        <a:gd name="T9" fmla="*/ 26 h 69"/>
                        <a:gd name="T10" fmla="*/ 48 w 67"/>
                        <a:gd name="T11" fmla="*/ 42 h 69"/>
                        <a:gd name="T12" fmla="*/ 57 w 67"/>
                        <a:gd name="T13" fmla="*/ 69 h 69"/>
                        <a:gd name="T14" fmla="*/ 33 w 67"/>
                        <a:gd name="T15" fmla="*/ 50 h 69"/>
                        <a:gd name="T16" fmla="*/ 11 w 67"/>
                        <a:gd name="T17" fmla="*/ 69 h 69"/>
                        <a:gd name="T18" fmla="*/ 19 w 67"/>
                        <a:gd name="T19" fmla="*/ 42 h 69"/>
                        <a:gd name="T20" fmla="*/ 0 w 67"/>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9">
                          <a:moveTo>
                            <a:pt x="0" y="26"/>
                          </a:moveTo>
                          <a:lnTo>
                            <a:pt x="24" y="26"/>
                          </a:lnTo>
                          <a:lnTo>
                            <a:pt x="33" y="0"/>
                          </a:lnTo>
                          <a:lnTo>
                            <a:pt x="45" y="26"/>
                          </a:lnTo>
                          <a:lnTo>
                            <a:pt x="67" y="26"/>
                          </a:lnTo>
                          <a:lnTo>
                            <a:pt x="48" y="42"/>
                          </a:lnTo>
                          <a:lnTo>
                            <a:pt x="57" y="69"/>
                          </a:lnTo>
                          <a:lnTo>
                            <a:pt x="33" y="50"/>
                          </a:lnTo>
                          <a:lnTo>
                            <a:pt x="11" y="69"/>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00" name="Freeform 376"/>
                    <p:cNvSpPr>
                      <a:spLocks/>
                    </p:cNvSpPr>
                    <p:nvPr/>
                  </p:nvSpPr>
                  <p:spPr bwMode="auto">
                    <a:xfrm>
                      <a:off x="586" y="1067"/>
                      <a:ext cx="14" cy="14"/>
                    </a:xfrm>
                    <a:custGeom>
                      <a:avLst/>
                      <a:gdLst>
                        <a:gd name="T0" fmla="*/ 0 w 67"/>
                        <a:gd name="T1" fmla="*/ 26 h 69"/>
                        <a:gd name="T2" fmla="*/ 24 w 67"/>
                        <a:gd name="T3" fmla="*/ 26 h 69"/>
                        <a:gd name="T4" fmla="*/ 35 w 67"/>
                        <a:gd name="T5" fmla="*/ 0 h 69"/>
                        <a:gd name="T6" fmla="*/ 45 w 67"/>
                        <a:gd name="T7" fmla="*/ 26 h 69"/>
                        <a:gd name="T8" fmla="*/ 67 w 67"/>
                        <a:gd name="T9" fmla="*/ 26 h 69"/>
                        <a:gd name="T10" fmla="*/ 50 w 67"/>
                        <a:gd name="T11" fmla="*/ 42 h 69"/>
                        <a:gd name="T12" fmla="*/ 57 w 67"/>
                        <a:gd name="T13" fmla="*/ 69 h 69"/>
                        <a:gd name="T14" fmla="*/ 35 w 67"/>
                        <a:gd name="T15" fmla="*/ 50 h 69"/>
                        <a:gd name="T16" fmla="*/ 11 w 67"/>
                        <a:gd name="T17" fmla="*/ 69 h 69"/>
                        <a:gd name="T18" fmla="*/ 20 w 67"/>
                        <a:gd name="T19" fmla="*/ 42 h 69"/>
                        <a:gd name="T20" fmla="*/ 0 w 67"/>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9">
                          <a:moveTo>
                            <a:pt x="0" y="26"/>
                          </a:moveTo>
                          <a:lnTo>
                            <a:pt x="24" y="26"/>
                          </a:lnTo>
                          <a:lnTo>
                            <a:pt x="35" y="0"/>
                          </a:lnTo>
                          <a:lnTo>
                            <a:pt x="45" y="26"/>
                          </a:lnTo>
                          <a:lnTo>
                            <a:pt x="67" y="26"/>
                          </a:lnTo>
                          <a:lnTo>
                            <a:pt x="50" y="42"/>
                          </a:lnTo>
                          <a:lnTo>
                            <a:pt x="57" y="69"/>
                          </a:lnTo>
                          <a:lnTo>
                            <a:pt x="35" y="50"/>
                          </a:lnTo>
                          <a:lnTo>
                            <a:pt x="11" y="69"/>
                          </a:lnTo>
                          <a:lnTo>
                            <a:pt x="20"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01" name="Freeform 377"/>
                    <p:cNvSpPr>
                      <a:spLocks/>
                    </p:cNvSpPr>
                    <p:nvPr/>
                  </p:nvSpPr>
                  <p:spPr bwMode="auto">
                    <a:xfrm>
                      <a:off x="612" y="1067"/>
                      <a:ext cx="13" cy="14"/>
                    </a:xfrm>
                    <a:custGeom>
                      <a:avLst/>
                      <a:gdLst>
                        <a:gd name="T0" fmla="*/ 0 w 65"/>
                        <a:gd name="T1" fmla="*/ 26 h 69"/>
                        <a:gd name="T2" fmla="*/ 23 w 65"/>
                        <a:gd name="T3" fmla="*/ 26 h 69"/>
                        <a:gd name="T4" fmla="*/ 32 w 65"/>
                        <a:gd name="T5" fmla="*/ 0 h 69"/>
                        <a:gd name="T6" fmla="*/ 43 w 65"/>
                        <a:gd name="T7" fmla="*/ 26 h 69"/>
                        <a:gd name="T8" fmla="*/ 65 w 65"/>
                        <a:gd name="T9" fmla="*/ 26 h 69"/>
                        <a:gd name="T10" fmla="*/ 47 w 65"/>
                        <a:gd name="T11" fmla="*/ 42 h 69"/>
                        <a:gd name="T12" fmla="*/ 57 w 65"/>
                        <a:gd name="T13" fmla="*/ 69 h 69"/>
                        <a:gd name="T14" fmla="*/ 32 w 65"/>
                        <a:gd name="T15" fmla="*/ 50 h 69"/>
                        <a:gd name="T16" fmla="*/ 10 w 65"/>
                        <a:gd name="T17" fmla="*/ 69 h 69"/>
                        <a:gd name="T18" fmla="*/ 18 w 65"/>
                        <a:gd name="T19" fmla="*/ 42 h 69"/>
                        <a:gd name="T20" fmla="*/ 0 w 65"/>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9">
                          <a:moveTo>
                            <a:pt x="0" y="26"/>
                          </a:moveTo>
                          <a:lnTo>
                            <a:pt x="23" y="26"/>
                          </a:lnTo>
                          <a:lnTo>
                            <a:pt x="32" y="0"/>
                          </a:lnTo>
                          <a:lnTo>
                            <a:pt x="43" y="26"/>
                          </a:lnTo>
                          <a:lnTo>
                            <a:pt x="65" y="26"/>
                          </a:lnTo>
                          <a:lnTo>
                            <a:pt x="47" y="42"/>
                          </a:lnTo>
                          <a:lnTo>
                            <a:pt x="57" y="69"/>
                          </a:lnTo>
                          <a:lnTo>
                            <a:pt x="32" y="50"/>
                          </a:lnTo>
                          <a:lnTo>
                            <a:pt x="10" y="69"/>
                          </a:lnTo>
                          <a:lnTo>
                            <a:pt x="18"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02" name="Freeform 378"/>
                    <p:cNvSpPr>
                      <a:spLocks/>
                    </p:cNvSpPr>
                    <p:nvPr/>
                  </p:nvSpPr>
                  <p:spPr bwMode="auto">
                    <a:xfrm>
                      <a:off x="637" y="1067"/>
                      <a:ext cx="14" cy="14"/>
                    </a:xfrm>
                    <a:custGeom>
                      <a:avLst/>
                      <a:gdLst>
                        <a:gd name="T0" fmla="*/ 0 w 69"/>
                        <a:gd name="T1" fmla="*/ 26 h 69"/>
                        <a:gd name="T2" fmla="*/ 25 w 69"/>
                        <a:gd name="T3" fmla="*/ 26 h 69"/>
                        <a:gd name="T4" fmla="*/ 36 w 69"/>
                        <a:gd name="T5" fmla="*/ 0 h 69"/>
                        <a:gd name="T6" fmla="*/ 45 w 69"/>
                        <a:gd name="T7" fmla="*/ 26 h 69"/>
                        <a:gd name="T8" fmla="*/ 69 w 69"/>
                        <a:gd name="T9" fmla="*/ 26 h 69"/>
                        <a:gd name="T10" fmla="*/ 50 w 69"/>
                        <a:gd name="T11" fmla="*/ 42 h 69"/>
                        <a:gd name="T12" fmla="*/ 58 w 69"/>
                        <a:gd name="T13" fmla="*/ 69 h 69"/>
                        <a:gd name="T14" fmla="*/ 36 w 69"/>
                        <a:gd name="T15" fmla="*/ 50 h 69"/>
                        <a:gd name="T16" fmla="*/ 12 w 69"/>
                        <a:gd name="T17" fmla="*/ 69 h 69"/>
                        <a:gd name="T18" fmla="*/ 21 w 69"/>
                        <a:gd name="T19" fmla="*/ 42 h 69"/>
                        <a:gd name="T20" fmla="*/ 0 w 69"/>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9">
                          <a:moveTo>
                            <a:pt x="0" y="26"/>
                          </a:moveTo>
                          <a:lnTo>
                            <a:pt x="25" y="26"/>
                          </a:lnTo>
                          <a:lnTo>
                            <a:pt x="36" y="0"/>
                          </a:lnTo>
                          <a:lnTo>
                            <a:pt x="45" y="26"/>
                          </a:lnTo>
                          <a:lnTo>
                            <a:pt x="69" y="26"/>
                          </a:lnTo>
                          <a:lnTo>
                            <a:pt x="50" y="42"/>
                          </a:lnTo>
                          <a:lnTo>
                            <a:pt x="58" y="69"/>
                          </a:lnTo>
                          <a:lnTo>
                            <a:pt x="36" y="50"/>
                          </a:lnTo>
                          <a:lnTo>
                            <a:pt x="12" y="69"/>
                          </a:lnTo>
                          <a:lnTo>
                            <a:pt x="21"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03" name="Freeform 379"/>
                    <p:cNvSpPr>
                      <a:spLocks/>
                    </p:cNvSpPr>
                    <p:nvPr/>
                  </p:nvSpPr>
                  <p:spPr bwMode="auto">
                    <a:xfrm>
                      <a:off x="662" y="1067"/>
                      <a:ext cx="14" cy="14"/>
                    </a:xfrm>
                    <a:custGeom>
                      <a:avLst/>
                      <a:gdLst>
                        <a:gd name="T0" fmla="*/ 0 w 68"/>
                        <a:gd name="T1" fmla="*/ 26 h 69"/>
                        <a:gd name="T2" fmla="*/ 24 w 68"/>
                        <a:gd name="T3" fmla="*/ 26 h 69"/>
                        <a:gd name="T4" fmla="*/ 33 w 68"/>
                        <a:gd name="T5" fmla="*/ 0 h 69"/>
                        <a:gd name="T6" fmla="*/ 44 w 68"/>
                        <a:gd name="T7" fmla="*/ 26 h 69"/>
                        <a:gd name="T8" fmla="*/ 68 w 68"/>
                        <a:gd name="T9" fmla="*/ 26 h 69"/>
                        <a:gd name="T10" fmla="*/ 48 w 68"/>
                        <a:gd name="T11" fmla="*/ 42 h 69"/>
                        <a:gd name="T12" fmla="*/ 57 w 68"/>
                        <a:gd name="T13" fmla="*/ 69 h 69"/>
                        <a:gd name="T14" fmla="*/ 33 w 68"/>
                        <a:gd name="T15" fmla="*/ 50 h 69"/>
                        <a:gd name="T16" fmla="*/ 10 w 68"/>
                        <a:gd name="T17" fmla="*/ 69 h 69"/>
                        <a:gd name="T18" fmla="*/ 19 w 68"/>
                        <a:gd name="T19" fmla="*/ 42 h 69"/>
                        <a:gd name="T20" fmla="*/ 0 w 68"/>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9">
                          <a:moveTo>
                            <a:pt x="0" y="26"/>
                          </a:moveTo>
                          <a:lnTo>
                            <a:pt x="24" y="26"/>
                          </a:lnTo>
                          <a:lnTo>
                            <a:pt x="33" y="0"/>
                          </a:lnTo>
                          <a:lnTo>
                            <a:pt x="44" y="26"/>
                          </a:lnTo>
                          <a:lnTo>
                            <a:pt x="68" y="26"/>
                          </a:lnTo>
                          <a:lnTo>
                            <a:pt x="48" y="42"/>
                          </a:lnTo>
                          <a:lnTo>
                            <a:pt x="57" y="69"/>
                          </a:lnTo>
                          <a:lnTo>
                            <a:pt x="33" y="50"/>
                          </a:lnTo>
                          <a:lnTo>
                            <a:pt x="10" y="69"/>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04" name="Freeform 380"/>
                    <p:cNvSpPr>
                      <a:spLocks/>
                    </p:cNvSpPr>
                    <p:nvPr/>
                  </p:nvSpPr>
                  <p:spPr bwMode="auto">
                    <a:xfrm>
                      <a:off x="688" y="1067"/>
                      <a:ext cx="13" cy="14"/>
                    </a:xfrm>
                    <a:custGeom>
                      <a:avLst/>
                      <a:gdLst>
                        <a:gd name="T0" fmla="*/ 0 w 68"/>
                        <a:gd name="T1" fmla="*/ 26 h 69"/>
                        <a:gd name="T2" fmla="*/ 25 w 68"/>
                        <a:gd name="T3" fmla="*/ 26 h 69"/>
                        <a:gd name="T4" fmla="*/ 34 w 68"/>
                        <a:gd name="T5" fmla="*/ 0 h 69"/>
                        <a:gd name="T6" fmla="*/ 45 w 68"/>
                        <a:gd name="T7" fmla="*/ 26 h 69"/>
                        <a:gd name="T8" fmla="*/ 68 w 68"/>
                        <a:gd name="T9" fmla="*/ 26 h 69"/>
                        <a:gd name="T10" fmla="*/ 50 w 68"/>
                        <a:gd name="T11" fmla="*/ 42 h 69"/>
                        <a:gd name="T12" fmla="*/ 57 w 68"/>
                        <a:gd name="T13" fmla="*/ 69 h 69"/>
                        <a:gd name="T14" fmla="*/ 34 w 68"/>
                        <a:gd name="T15" fmla="*/ 50 h 69"/>
                        <a:gd name="T16" fmla="*/ 11 w 68"/>
                        <a:gd name="T17" fmla="*/ 69 h 69"/>
                        <a:gd name="T18" fmla="*/ 19 w 68"/>
                        <a:gd name="T19" fmla="*/ 42 h 69"/>
                        <a:gd name="T20" fmla="*/ 0 w 68"/>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9">
                          <a:moveTo>
                            <a:pt x="0" y="26"/>
                          </a:moveTo>
                          <a:lnTo>
                            <a:pt x="25" y="26"/>
                          </a:lnTo>
                          <a:lnTo>
                            <a:pt x="34" y="0"/>
                          </a:lnTo>
                          <a:lnTo>
                            <a:pt x="45" y="26"/>
                          </a:lnTo>
                          <a:lnTo>
                            <a:pt x="68" y="26"/>
                          </a:lnTo>
                          <a:lnTo>
                            <a:pt x="50" y="42"/>
                          </a:lnTo>
                          <a:lnTo>
                            <a:pt x="57" y="69"/>
                          </a:lnTo>
                          <a:lnTo>
                            <a:pt x="34" y="50"/>
                          </a:lnTo>
                          <a:lnTo>
                            <a:pt x="11" y="69"/>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605" name="Group 381"/>
                  <p:cNvGrpSpPr>
                    <a:grpSpLocks/>
                  </p:cNvGrpSpPr>
                  <p:nvPr/>
                </p:nvGrpSpPr>
                <p:grpSpPr bwMode="auto">
                  <a:xfrm>
                    <a:off x="574" y="1080"/>
                    <a:ext cx="115" cy="14"/>
                    <a:chOff x="574" y="1080"/>
                    <a:chExt cx="115" cy="14"/>
                  </a:xfrm>
                </p:grpSpPr>
                <p:sp>
                  <p:nvSpPr>
                    <p:cNvPr id="52606" name="Freeform 382"/>
                    <p:cNvSpPr>
                      <a:spLocks/>
                    </p:cNvSpPr>
                    <p:nvPr/>
                  </p:nvSpPr>
                  <p:spPr bwMode="auto">
                    <a:xfrm>
                      <a:off x="574" y="1080"/>
                      <a:ext cx="13" cy="14"/>
                    </a:xfrm>
                    <a:custGeom>
                      <a:avLst/>
                      <a:gdLst>
                        <a:gd name="T0" fmla="*/ 0 w 66"/>
                        <a:gd name="T1" fmla="*/ 24 h 68"/>
                        <a:gd name="T2" fmla="*/ 23 w 66"/>
                        <a:gd name="T3" fmla="*/ 24 h 68"/>
                        <a:gd name="T4" fmla="*/ 33 w 66"/>
                        <a:gd name="T5" fmla="*/ 0 h 68"/>
                        <a:gd name="T6" fmla="*/ 43 w 66"/>
                        <a:gd name="T7" fmla="*/ 24 h 68"/>
                        <a:gd name="T8" fmla="*/ 66 w 66"/>
                        <a:gd name="T9" fmla="*/ 24 h 68"/>
                        <a:gd name="T10" fmla="*/ 47 w 66"/>
                        <a:gd name="T11" fmla="*/ 40 h 68"/>
                        <a:gd name="T12" fmla="*/ 57 w 66"/>
                        <a:gd name="T13" fmla="*/ 68 h 68"/>
                        <a:gd name="T14" fmla="*/ 33 w 66"/>
                        <a:gd name="T15" fmla="*/ 50 h 68"/>
                        <a:gd name="T16" fmla="*/ 10 w 66"/>
                        <a:gd name="T17" fmla="*/ 68 h 68"/>
                        <a:gd name="T18" fmla="*/ 19 w 66"/>
                        <a:gd name="T19" fmla="*/ 40 h 68"/>
                        <a:gd name="T20" fmla="*/ 0 w 66"/>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8">
                          <a:moveTo>
                            <a:pt x="0" y="24"/>
                          </a:moveTo>
                          <a:lnTo>
                            <a:pt x="23" y="24"/>
                          </a:lnTo>
                          <a:lnTo>
                            <a:pt x="33" y="0"/>
                          </a:lnTo>
                          <a:lnTo>
                            <a:pt x="43" y="24"/>
                          </a:lnTo>
                          <a:lnTo>
                            <a:pt x="66" y="24"/>
                          </a:lnTo>
                          <a:lnTo>
                            <a:pt x="47" y="40"/>
                          </a:lnTo>
                          <a:lnTo>
                            <a:pt x="57" y="68"/>
                          </a:lnTo>
                          <a:lnTo>
                            <a:pt x="33" y="50"/>
                          </a:lnTo>
                          <a:lnTo>
                            <a:pt x="10"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07" name="Freeform 383"/>
                    <p:cNvSpPr>
                      <a:spLocks/>
                    </p:cNvSpPr>
                    <p:nvPr/>
                  </p:nvSpPr>
                  <p:spPr bwMode="auto">
                    <a:xfrm>
                      <a:off x="624" y="1080"/>
                      <a:ext cx="14" cy="14"/>
                    </a:xfrm>
                    <a:custGeom>
                      <a:avLst/>
                      <a:gdLst>
                        <a:gd name="T0" fmla="*/ 0 w 67"/>
                        <a:gd name="T1" fmla="*/ 24 h 68"/>
                        <a:gd name="T2" fmla="*/ 24 w 67"/>
                        <a:gd name="T3" fmla="*/ 24 h 68"/>
                        <a:gd name="T4" fmla="*/ 33 w 67"/>
                        <a:gd name="T5" fmla="*/ 0 h 68"/>
                        <a:gd name="T6" fmla="*/ 44 w 67"/>
                        <a:gd name="T7" fmla="*/ 24 h 68"/>
                        <a:gd name="T8" fmla="*/ 67 w 67"/>
                        <a:gd name="T9" fmla="*/ 24 h 68"/>
                        <a:gd name="T10" fmla="*/ 50 w 67"/>
                        <a:gd name="T11" fmla="*/ 40 h 68"/>
                        <a:gd name="T12" fmla="*/ 57 w 67"/>
                        <a:gd name="T13" fmla="*/ 68 h 68"/>
                        <a:gd name="T14" fmla="*/ 33 w 67"/>
                        <a:gd name="T15" fmla="*/ 50 h 68"/>
                        <a:gd name="T16" fmla="*/ 10 w 67"/>
                        <a:gd name="T17" fmla="*/ 68 h 68"/>
                        <a:gd name="T18" fmla="*/ 19 w 67"/>
                        <a:gd name="T19" fmla="*/ 40 h 68"/>
                        <a:gd name="T20" fmla="*/ 0 w 67"/>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4"/>
                          </a:moveTo>
                          <a:lnTo>
                            <a:pt x="24" y="24"/>
                          </a:lnTo>
                          <a:lnTo>
                            <a:pt x="33" y="0"/>
                          </a:lnTo>
                          <a:lnTo>
                            <a:pt x="44" y="24"/>
                          </a:lnTo>
                          <a:lnTo>
                            <a:pt x="67" y="24"/>
                          </a:lnTo>
                          <a:lnTo>
                            <a:pt x="50" y="40"/>
                          </a:lnTo>
                          <a:lnTo>
                            <a:pt x="57" y="68"/>
                          </a:lnTo>
                          <a:lnTo>
                            <a:pt x="33" y="50"/>
                          </a:lnTo>
                          <a:lnTo>
                            <a:pt x="10"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08" name="Freeform 384"/>
                    <p:cNvSpPr>
                      <a:spLocks/>
                    </p:cNvSpPr>
                    <p:nvPr/>
                  </p:nvSpPr>
                  <p:spPr bwMode="auto">
                    <a:xfrm>
                      <a:off x="599" y="1080"/>
                      <a:ext cx="14" cy="14"/>
                    </a:xfrm>
                    <a:custGeom>
                      <a:avLst/>
                      <a:gdLst>
                        <a:gd name="T0" fmla="*/ 0 w 67"/>
                        <a:gd name="T1" fmla="*/ 24 h 68"/>
                        <a:gd name="T2" fmla="*/ 23 w 67"/>
                        <a:gd name="T3" fmla="*/ 24 h 68"/>
                        <a:gd name="T4" fmla="*/ 34 w 67"/>
                        <a:gd name="T5" fmla="*/ 0 h 68"/>
                        <a:gd name="T6" fmla="*/ 44 w 67"/>
                        <a:gd name="T7" fmla="*/ 24 h 68"/>
                        <a:gd name="T8" fmla="*/ 67 w 67"/>
                        <a:gd name="T9" fmla="*/ 24 h 68"/>
                        <a:gd name="T10" fmla="*/ 48 w 67"/>
                        <a:gd name="T11" fmla="*/ 40 h 68"/>
                        <a:gd name="T12" fmla="*/ 57 w 67"/>
                        <a:gd name="T13" fmla="*/ 68 h 68"/>
                        <a:gd name="T14" fmla="*/ 34 w 67"/>
                        <a:gd name="T15" fmla="*/ 50 h 68"/>
                        <a:gd name="T16" fmla="*/ 10 w 67"/>
                        <a:gd name="T17" fmla="*/ 68 h 68"/>
                        <a:gd name="T18" fmla="*/ 19 w 67"/>
                        <a:gd name="T19" fmla="*/ 40 h 68"/>
                        <a:gd name="T20" fmla="*/ 0 w 67"/>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4"/>
                          </a:moveTo>
                          <a:lnTo>
                            <a:pt x="23" y="24"/>
                          </a:lnTo>
                          <a:lnTo>
                            <a:pt x="34" y="0"/>
                          </a:lnTo>
                          <a:lnTo>
                            <a:pt x="44" y="24"/>
                          </a:lnTo>
                          <a:lnTo>
                            <a:pt x="67" y="24"/>
                          </a:lnTo>
                          <a:lnTo>
                            <a:pt x="48" y="40"/>
                          </a:lnTo>
                          <a:lnTo>
                            <a:pt x="57" y="68"/>
                          </a:lnTo>
                          <a:lnTo>
                            <a:pt x="34" y="50"/>
                          </a:lnTo>
                          <a:lnTo>
                            <a:pt x="10"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09" name="Freeform 385"/>
                    <p:cNvSpPr>
                      <a:spLocks/>
                    </p:cNvSpPr>
                    <p:nvPr/>
                  </p:nvSpPr>
                  <p:spPr bwMode="auto">
                    <a:xfrm>
                      <a:off x="650" y="1080"/>
                      <a:ext cx="13" cy="14"/>
                    </a:xfrm>
                    <a:custGeom>
                      <a:avLst/>
                      <a:gdLst>
                        <a:gd name="T0" fmla="*/ 0 w 67"/>
                        <a:gd name="T1" fmla="*/ 24 h 68"/>
                        <a:gd name="T2" fmla="*/ 23 w 67"/>
                        <a:gd name="T3" fmla="*/ 24 h 68"/>
                        <a:gd name="T4" fmla="*/ 33 w 67"/>
                        <a:gd name="T5" fmla="*/ 0 h 68"/>
                        <a:gd name="T6" fmla="*/ 44 w 67"/>
                        <a:gd name="T7" fmla="*/ 24 h 68"/>
                        <a:gd name="T8" fmla="*/ 67 w 67"/>
                        <a:gd name="T9" fmla="*/ 24 h 68"/>
                        <a:gd name="T10" fmla="*/ 48 w 67"/>
                        <a:gd name="T11" fmla="*/ 40 h 68"/>
                        <a:gd name="T12" fmla="*/ 58 w 67"/>
                        <a:gd name="T13" fmla="*/ 68 h 68"/>
                        <a:gd name="T14" fmla="*/ 33 w 67"/>
                        <a:gd name="T15" fmla="*/ 50 h 68"/>
                        <a:gd name="T16" fmla="*/ 10 w 67"/>
                        <a:gd name="T17" fmla="*/ 68 h 68"/>
                        <a:gd name="T18" fmla="*/ 18 w 67"/>
                        <a:gd name="T19" fmla="*/ 40 h 68"/>
                        <a:gd name="T20" fmla="*/ 0 w 67"/>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4"/>
                          </a:moveTo>
                          <a:lnTo>
                            <a:pt x="23" y="24"/>
                          </a:lnTo>
                          <a:lnTo>
                            <a:pt x="33" y="0"/>
                          </a:lnTo>
                          <a:lnTo>
                            <a:pt x="44" y="24"/>
                          </a:lnTo>
                          <a:lnTo>
                            <a:pt x="67" y="24"/>
                          </a:lnTo>
                          <a:lnTo>
                            <a:pt x="48" y="40"/>
                          </a:lnTo>
                          <a:lnTo>
                            <a:pt x="58" y="68"/>
                          </a:lnTo>
                          <a:lnTo>
                            <a:pt x="33" y="50"/>
                          </a:lnTo>
                          <a:lnTo>
                            <a:pt x="10" y="68"/>
                          </a:lnTo>
                          <a:lnTo>
                            <a:pt x="18"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10" name="Freeform 386"/>
                    <p:cNvSpPr>
                      <a:spLocks/>
                    </p:cNvSpPr>
                    <p:nvPr/>
                  </p:nvSpPr>
                  <p:spPr bwMode="auto">
                    <a:xfrm>
                      <a:off x="675" y="1080"/>
                      <a:ext cx="14" cy="14"/>
                    </a:xfrm>
                    <a:custGeom>
                      <a:avLst/>
                      <a:gdLst>
                        <a:gd name="T0" fmla="*/ 0 w 69"/>
                        <a:gd name="T1" fmla="*/ 24 h 68"/>
                        <a:gd name="T2" fmla="*/ 25 w 69"/>
                        <a:gd name="T3" fmla="*/ 24 h 68"/>
                        <a:gd name="T4" fmla="*/ 36 w 69"/>
                        <a:gd name="T5" fmla="*/ 0 h 68"/>
                        <a:gd name="T6" fmla="*/ 45 w 69"/>
                        <a:gd name="T7" fmla="*/ 24 h 68"/>
                        <a:gd name="T8" fmla="*/ 69 w 69"/>
                        <a:gd name="T9" fmla="*/ 24 h 68"/>
                        <a:gd name="T10" fmla="*/ 50 w 69"/>
                        <a:gd name="T11" fmla="*/ 40 h 68"/>
                        <a:gd name="T12" fmla="*/ 59 w 69"/>
                        <a:gd name="T13" fmla="*/ 68 h 68"/>
                        <a:gd name="T14" fmla="*/ 36 w 69"/>
                        <a:gd name="T15" fmla="*/ 50 h 68"/>
                        <a:gd name="T16" fmla="*/ 12 w 69"/>
                        <a:gd name="T17" fmla="*/ 68 h 68"/>
                        <a:gd name="T18" fmla="*/ 19 w 69"/>
                        <a:gd name="T19" fmla="*/ 40 h 68"/>
                        <a:gd name="T20" fmla="*/ 0 w 69"/>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8">
                          <a:moveTo>
                            <a:pt x="0" y="24"/>
                          </a:moveTo>
                          <a:lnTo>
                            <a:pt x="25" y="24"/>
                          </a:lnTo>
                          <a:lnTo>
                            <a:pt x="36" y="0"/>
                          </a:lnTo>
                          <a:lnTo>
                            <a:pt x="45" y="24"/>
                          </a:lnTo>
                          <a:lnTo>
                            <a:pt x="69" y="24"/>
                          </a:lnTo>
                          <a:lnTo>
                            <a:pt x="50" y="40"/>
                          </a:lnTo>
                          <a:lnTo>
                            <a:pt x="59" y="68"/>
                          </a:lnTo>
                          <a:lnTo>
                            <a:pt x="36" y="50"/>
                          </a:lnTo>
                          <a:lnTo>
                            <a:pt x="12"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611" name="Group 387"/>
                  <p:cNvGrpSpPr>
                    <a:grpSpLocks/>
                  </p:cNvGrpSpPr>
                  <p:nvPr/>
                </p:nvGrpSpPr>
                <p:grpSpPr bwMode="auto">
                  <a:xfrm>
                    <a:off x="561" y="1094"/>
                    <a:ext cx="140" cy="13"/>
                    <a:chOff x="561" y="1094"/>
                    <a:chExt cx="140" cy="13"/>
                  </a:xfrm>
                </p:grpSpPr>
                <p:sp>
                  <p:nvSpPr>
                    <p:cNvPr id="52612" name="Freeform 388"/>
                    <p:cNvSpPr>
                      <a:spLocks/>
                    </p:cNvSpPr>
                    <p:nvPr/>
                  </p:nvSpPr>
                  <p:spPr bwMode="auto">
                    <a:xfrm>
                      <a:off x="561" y="1094"/>
                      <a:ext cx="14" cy="13"/>
                    </a:xfrm>
                    <a:custGeom>
                      <a:avLst/>
                      <a:gdLst>
                        <a:gd name="T0" fmla="*/ 0 w 67"/>
                        <a:gd name="T1" fmla="*/ 24 h 67"/>
                        <a:gd name="T2" fmla="*/ 24 w 67"/>
                        <a:gd name="T3" fmla="*/ 24 h 67"/>
                        <a:gd name="T4" fmla="*/ 33 w 67"/>
                        <a:gd name="T5" fmla="*/ 0 h 67"/>
                        <a:gd name="T6" fmla="*/ 45 w 67"/>
                        <a:gd name="T7" fmla="*/ 24 h 67"/>
                        <a:gd name="T8" fmla="*/ 67 w 67"/>
                        <a:gd name="T9" fmla="*/ 24 h 67"/>
                        <a:gd name="T10" fmla="*/ 48 w 67"/>
                        <a:gd name="T11" fmla="*/ 39 h 67"/>
                        <a:gd name="T12" fmla="*/ 57 w 67"/>
                        <a:gd name="T13" fmla="*/ 67 h 67"/>
                        <a:gd name="T14" fmla="*/ 33 w 67"/>
                        <a:gd name="T15" fmla="*/ 50 h 67"/>
                        <a:gd name="T16" fmla="*/ 11 w 67"/>
                        <a:gd name="T17" fmla="*/ 67 h 67"/>
                        <a:gd name="T18" fmla="*/ 19 w 67"/>
                        <a:gd name="T19" fmla="*/ 39 h 67"/>
                        <a:gd name="T20" fmla="*/ 0 w 67"/>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4"/>
                          </a:moveTo>
                          <a:lnTo>
                            <a:pt x="24" y="24"/>
                          </a:lnTo>
                          <a:lnTo>
                            <a:pt x="33" y="0"/>
                          </a:lnTo>
                          <a:lnTo>
                            <a:pt x="45" y="24"/>
                          </a:lnTo>
                          <a:lnTo>
                            <a:pt x="67" y="24"/>
                          </a:lnTo>
                          <a:lnTo>
                            <a:pt x="48" y="39"/>
                          </a:lnTo>
                          <a:lnTo>
                            <a:pt x="57" y="67"/>
                          </a:lnTo>
                          <a:lnTo>
                            <a:pt x="33" y="50"/>
                          </a:lnTo>
                          <a:lnTo>
                            <a:pt x="11" y="67"/>
                          </a:lnTo>
                          <a:lnTo>
                            <a:pt x="19"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13" name="Freeform 389"/>
                    <p:cNvSpPr>
                      <a:spLocks/>
                    </p:cNvSpPr>
                    <p:nvPr/>
                  </p:nvSpPr>
                  <p:spPr bwMode="auto">
                    <a:xfrm>
                      <a:off x="586" y="1094"/>
                      <a:ext cx="14" cy="13"/>
                    </a:xfrm>
                    <a:custGeom>
                      <a:avLst/>
                      <a:gdLst>
                        <a:gd name="T0" fmla="*/ 0 w 67"/>
                        <a:gd name="T1" fmla="*/ 24 h 67"/>
                        <a:gd name="T2" fmla="*/ 24 w 67"/>
                        <a:gd name="T3" fmla="*/ 24 h 67"/>
                        <a:gd name="T4" fmla="*/ 35 w 67"/>
                        <a:gd name="T5" fmla="*/ 0 h 67"/>
                        <a:gd name="T6" fmla="*/ 45 w 67"/>
                        <a:gd name="T7" fmla="*/ 24 h 67"/>
                        <a:gd name="T8" fmla="*/ 67 w 67"/>
                        <a:gd name="T9" fmla="*/ 24 h 67"/>
                        <a:gd name="T10" fmla="*/ 50 w 67"/>
                        <a:gd name="T11" fmla="*/ 39 h 67"/>
                        <a:gd name="T12" fmla="*/ 57 w 67"/>
                        <a:gd name="T13" fmla="*/ 67 h 67"/>
                        <a:gd name="T14" fmla="*/ 35 w 67"/>
                        <a:gd name="T15" fmla="*/ 50 h 67"/>
                        <a:gd name="T16" fmla="*/ 11 w 67"/>
                        <a:gd name="T17" fmla="*/ 67 h 67"/>
                        <a:gd name="T18" fmla="*/ 20 w 67"/>
                        <a:gd name="T19" fmla="*/ 39 h 67"/>
                        <a:gd name="T20" fmla="*/ 0 w 67"/>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4"/>
                          </a:moveTo>
                          <a:lnTo>
                            <a:pt x="24" y="24"/>
                          </a:lnTo>
                          <a:lnTo>
                            <a:pt x="35" y="0"/>
                          </a:lnTo>
                          <a:lnTo>
                            <a:pt x="45" y="24"/>
                          </a:lnTo>
                          <a:lnTo>
                            <a:pt x="67" y="24"/>
                          </a:lnTo>
                          <a:lnTo>
                            <a:pt x="50" y="39"/>
                          </a:lnTo>
                          <a:lnTo>
                            <a:pt x="57" y="67"/>
                          </a:lnTo>
                          <a:lnTo>
                            <a:pt x="35" y="50"/>
                          </a:lnTo>
                          <a:lnTo>
                            <a:pt x="11" y="67"/>
                          </a:lnTo>
                          <a:lnTo>
                            <a:pt x="20"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14" name="Freeform 390"/>
                    <p:cNvSpPr>
                      <a:spLocks/>
                    </p:cNvSpPr>
                    <p:nvPr/>
                  </p:nvSpPr>
                  <p:spPr bwMode="auto">
                    <a:xfrm>
                      <a:off x="612" y="1094"/>
                      <a:ext cx="13" cy="13"/>
                    </a:xfrm>
                    <a:custGeom>
                      <a:avLst/>
                      <a:gdLst>
                        <a:gd name="T0" fmla="*/ 0 w 65"/>
                        <a:gd name="T1" fmla="*/ 24 h 67"/>
                        <a:gd name="T2" fmla="*/ 23 w 65"/>
                        <a:gd name="T3" fmla="*/ 24 h 67"/>
                        <a:gd name="T4" fmla="*/ 32 w 65"/>
                        <a:gd name="T5" fmla="*/ 0 h 67"/>
                        <a:gd name="T6" fmla="*/ 43 w 65"/>
                        <a:gd name="T7" fmla="*/ 24 h 67"/>
                        <a:gd name="T8" fmla="*/ 65 w 65"/>
                        <a:gd name="T9" fmla="*/ 24 h 67"/>
                        <a:gd name="T10" fmla="*/ 47 w 65"/>
                        <a:gd name="T11" fmla="*/ 39 h 67"/>
                        <a:gd name="T12" fmla="*/ 57 w 65"/>
                        <a:gd name="T13" fmla="*/ 67 h 67"/>
                        <a:gd name="T14" fmla="*/ 32 w 65"/>
                        <a:gd name="T15" fmla="*/ 50 h 67"/>
                        <a:gd name="T16" fmla="*/ 10 w 65"/>
                        <a:gd name="T17" fmla="*/ 67 h 67"/>
                        <a:gd name="T18" fmla="*/ 18 w 65"/>
                        <a:gd name="T19" fmla="*/ 39 h 67"/>
                        <a:gd name="T20" fmla="*/ 0 w 65"/>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7">
                          <a:moveTo>
                            <a:pt x="0" y="24"/>
                          </a:moveTo>
                          <a:lnTo>
                            <a:pt x="23" y="24"/>
                          </a:lnTo>
                          <a:lnTo>
                            <a:pt x="32" y="0"/>
                          </a:lnTo>
                          <a:lnTo>
                            <a:pt x="43" y="24"/>
                          </a:lnTo>
                          <a:lnTo>
                            <a:pt x="65" y="24"/>
                          </a:lnTo>
                          <a:lnTo>
                            <a:pt x="47" y="39"/>
                          </a:lnTo>
                          <a:lnTo>
                            <a:pt x="57" y="67"/>
                          </a:lnTo>
                          <a:lnTo>
                            <a:pt x="32" y="50"/>
                          </a:lnTo>
                          <a:lnTo>
                            <a:pt x="10" y="67"/>
                          </a:lnTo>
                          <a:lnTo>
                            <a:pt x="18"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15" name="Freeform 391"/>
                    <p:cNvSpPr>
                      <a:spLocks/>
                    </p:cNvSpPr>
                    <p:nvPr/>
                  </p:nvSpPr>
                  <p:spPr bwMode="auto">
                    <a:xfrm>
                      <a:off x="637" y="1094"/>
                      <a:ext cx="14" cy="13"/>
                    </a:xfrm>
                    <a:custGeom>
                      <a:avLst/>
                      <a:gdLst>
                        <a:gd name="T0" fmla="*/ 0 w 69"/>
                        <a:gd name="T1" fmla="*/ 24 h 67"/>
                        <a:gd name="T2" fmla="*/ 25 w 69"/>
                        <a:gd name="T3" fmla="*/ 24 h 67"/>
                        <a:gd name="T4" fmla="*/ 36 w 69"/>
                        <a:gd name="T5" fmla="*/ 0 h 67"/>
                        <a:gd name="T6" fmla="*/ 45 w 69"/>
                        <a:gd name="T7" fmla="*/ 24 h 67"/>
                        <a:gd name="T8" fmla="*/ 69 w 69"/>
                        <a:gd name="T9" fmla="*/ 24 h 67"/>
                        <a:gd name="T10" fmla="*/ 50 w 69"/>
                        <a:gd name="T11" fmla="*/ 39 h 67"/>
                        <a:gd name="T12" fmla="*/ 58 w 69"/>
                        <a:gd name="T13" fmla="*/ 67 h 67"/>
                        <a:gd name="T14" fmla="*/ 36 w 69"/>
                        <a:gd name="T15" fmla="*/ 50 h 67"/>
                        <a:gd name="T16" fmla="*/ 12 w 69"/>
                        <a:gd name="T17" fmla="*/ 67 h 67"/>
                        <a:gd name="T18" fmla="*/ 21 w 69"/>
                        <a:gd name="T19" fmla="*/ 39 h 67"/>
                        <a:gd name="T20" fmla="*/ 0 w 69"/>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4"/>
                          </a:moveTo>
                          <a:lnTo>
                            <a:pt x="25" y="24"/>
                          </a:lnTo>
                          <a:lnTo>
                            <a:pt x="36" y="0"/>
                          </a:lnTo>
                          <a:lnTo>
                            <a:pt x="45" y="24"/>
                          </a:lnTo>
                          <a:lnTo>
                            <a:pt x="69" y="24"/>
                          </a:lnTo>
                          <a:lnTo>
                            <a:pt x="50" y="39"/>
                          </a:lnTo>
                          <a:lnTo>
                            <a:pt x="58" y="67"/>
                          </a:lnTo>
                          <a:lnTo>
                            <a:pt x="36" y="50"/>
                          </a:lnTo>
                          <a:lnTo>
                            <a:pt x="12" y="67"/>
                          </a:lnTo>
                          <a:lnTo>
                            <a:pt x="21"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16" name="Freeform 392"/>
                    <p:cNvSpPr>
                      <a:spLocks/>
                    </p:cNvSpPr>
                    <p:nvPr/>
                  </p:nvSpPr>
                  <p:spPr bwMode="auto">
                    <a:xfrm>
                      <a:off x="662" y="1094"/>
                      <a:ext cx="14" cy="13"/>
                    </a:xfrm>
                    <a:custGeom>
                      <a:avLst/>
                      <a:gdLst>
                        <a:gd name="T0" fmla="*/ 0 w 68"/>
                        <a:gd name="T1" fmla="*/ 24 h 67"/>
                        <a:gd name="T2" fmla="*/ 24 w 68"/>
                        <a:gd name="T3" fmla="*/ 24 h 67"/>
                        <a:gd name="T4" fmla="*/ 33 w 68"/>
                        <a:gd name="T5" fmla="*/ 0 h 67"/>
                        <a:gd name="T6" fmla="*/ 44 w 68"/>
                        <a:gd name="T7" fmla="*/ 24 h 67"/>
                        <a:gd name="T8" fmla="*/ 68 w 68"/>
                        <a:gd name="T9" fmla="*/ 24 h 67"/>
                        <a:gd name="T10" fmla="*/ 48 w 68"/>
                        <a:gd name="T11" fmla="*/ 39 h 67"/>
                        <a:gd name="T12" fmla="*/ 57 w 68"/>
                        <a:gd name="T13" fmla="*/ 67 h 67"/>
                        <a:gd name="T14" fmla="*/ 33 w 68"/>
                        <a:gd name="T15" fmla="*/ 50 h 67"/>
                        <a:gd name="T16" fmla="*/ 10 w 68"/>
                        <a:gd name="T17" fmla="*/ 67 h 67"/>
                        <a:gd name="T18" fmla="*/ 19 w 68"/>
                        <a:gd name="T19" fmla="*/ 39 h 67"/>
                        <a:gd name="T20" fmla="*/ 0 w 68"/>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4"/>
                          </a:moveTo>
                          <a:lnTo>
                            <a:pt x="24" y="24"/>
                          </a:lnTo>
                          <a:lnTo>
                            <a:pt x="33" y="0"/>
                          </a:lnTo>
                          <a:lnTo>
                            <a:pt x="44" y="24"/>
                          </a:lnTo>
                          <a:lnTo>
                            <a:pt x="68" y="24"/>
                          </a:lnTo>
                          <a:lnTo>
                            <a:pt x="48" y="39"/>
                          </a:lnTo>
                          <a:lnTo>
                            <a:pt x="57" y="67"/>
                          </a:lnTo>
                          <a:lnTo>
                            <a:pt x="33" y="50"/>
                          </a:lnTo>
                          <a:lnTo>
                            <a:pt x="10" y="67"/>
                          </a:lnTo>
                          <a:lnTo>
                            <a:pt x="19"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17" name="Freeform 393"/>
                    <p:cNvSpPr>
                      <a:spLocks/>
                    </p:cNvSpPr>
                    <p:nvPr/>
                  </p:nvSpPr>
                  <p:spPr bwMode="auto">
                    <a:xfrm>
                      <a:off x="688" y="1094"/>
                      <a:ext cx="13" cy="13"/>
                    </a:xfrm>
                    <a:custGeom>
                      <a:avLst/>
                      <a:gdLst>
                        <a:gd name="T0" fmla="*/ 0 w 68"/>
                        <a:gd name="T1" fmla="*/ 24 h 67"/>
                        <a:gd name="T2" fmla="*/ 25 w 68"/>
                        <a:gd name="T3" fmla="*/ 24 h 67"/>
                        <a:gd name="T4" fmla="*/ 34 w 68"/>
                        <a:gd name="T5" fmla="*/ 0 h 67"/>
                        <a:gd name="T6" fmla="*/ 45 w 68"/>
                        <a:gd name="T7" fmla="*/ 24 h 67"/>
                        <a:gd name="T8" fmla="*/ 68 w 68"/>
                        <a:gd name="T9" fmla="*/ 24 h 67"/>
                        <a:gd name="T10" fmla="*/ 50 w 68"/>
                        <a:gd name="T11" fmla="*/ 39 h 67"/>
                        <a:gd name="T12" fmla="*/ 57 w 68"/>
                        <a:gd name="T13" fmla="*/ 67 h 67"/>
                        <a:gd name="T14" fmla="*/ 34 w 68"/>
                        <a:gd name="T15" fmla="*/ 50 h 67"/>
                        <a:gd name="T16" fmla="*/ 11 w 68"/>
                        <a:gd name="T17" fmla="*/ 67 h 67"/>
                        <a:gd name="T18" fmla="*/ 19 w 68"/>
                        <a:gd name="T19" fmla="*/ 39 h 67"/>
                        <a:gd name="T20" fmla="*/ 0 w 68"/>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4"/>
                          </a:moveTo>
                          <a:lnTo>
                            <a:pt x="25" y="24"/>
                          </a:lnTo>
                          <a:lnTo>
                            <a:pt x="34" y="0"/>
                          </a:lnTo>
                          <a:lnTo>
                            <a:pt x="45" y="24"/>
                          </a:lnTo>
                          <a:lnTo>
                            <a:pt x="68" y="24"/>
                          </a:lnTo>
                          <a:lnTo>
                            <a:pt x="50" y="39"/>
                          </a:lnTo>
                          <a:lnTo>
                            <a:pt x="57" y="67"/>
                          </a:lnTo>
                          <a:lnTo>
                            <a:pt x="34" y="50"/>
                          </a:lnTo>
                          <a:lnTo>
                            <a:pt x="11" y="67"/>
                          </a:lnTo>
                          <a:lnTo>
                            <a:pt x="19"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618" name="Group 394"/>
                  <p:cNvGrpSpPr>
                    <a:grpSpLocks/>
                  </p:cNvGrpSpPr>
                  <p:nvPr/>
                </p:nvGrpSpPr>
                <p:grpSpPr bwMode="auto">
                  <a:xfrm>
                    <a:off x="574" y="1107"/>
                    <a:ext cx="115" cy="14"/>
                    <a:chOff x="574" y="1107"/>
                    <a:chExt cx="115" cy="14"/>
                  </a:xfrm>
                </p:grpSpPr>
                <p:sp>
                  <p:nvSpPr>
                    <p:cNvPr id="52619" name="Freeform 395"/>
                    <p:cNvSpPr>
                      <a:spLocks/>
                    </p:cNvSpPr>
                    <p:nvPr/>
                  </p:nvSpPr>
                  <p:spPr bwMode="auto">
                    <a:xfrm>
                      <a:off x="574" y="1107"/>
                      <a:ext cx="13" cy="14"/>
                    </a:xfrm>
                    <a:custGeom>
                      <a:avLst/>
                      <a:gdLst>
                        <a:gd name="T0" fmla="*/ 0 w 66"/>
                        <a:gd name="T1" fmla="*/ 26 h 70"/>
                        <a:gd name="T2" fmla="*/ 23 w 66"/>
                        <a:gd name="T3" fmla="*/ 26 h 70"/>
                        <a:gd name="T4" fmla="*/ 33 w 66"/>
                        <a:gd name="T5" fmla="*/ 0 h 70"/>
                        <a:gd name="T6" fmla="*/ 43 w 66"/>
                        <a:gd name="T7" fmla="*/ 26 h 70"/>
                        <a:gd name="T8" fmla="*/ 66 w 66"/>
                        <a:gd name="T9" fmla="*/ 26 h 70"/>
                        <a:gd name="T10" fmla="*/ 47 w 66"/>
                        <a:gd name="T11" fmla="*/ 41 h 70"/>
                        <a:gd name="T12" fmla="*/ 57 w 66"/>
                        <a:gd name="T13" fmla="*/ 70 h 70"/>
                        <a:gd name="T14" fmla="*/ 33 w 66"/>
                        <a:gd name="T15" fmla="*/ 50 h 70"/>
                        <a:gd name="T16" fmla="*/ 10 w 66"/>
                        <a:gd name="T17" fmla="*/ 70 h 70"/>
                        <a:gd name="T18" fmla="*/ 19 w 66"/>
                        <a:gd name="T19" fmla="*/ 41 h 70"/>
                        <a:gd name="T20" fmla="*/ 0 w 66"/>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70">
                          <a:moveTo>
                            <a:pt x="0" y="26"/>
                          </a:moveTo>
                          <a:lnTo>
                            <a:pt x="23" y="26"/>
                          </a:lnTo>
                          <a:lnTo>
                            <a:pt x="33" y="0"/>
                          </a:lnTo>
                          <a:lnTo>
                            <a:pt x="43" y="26"/>
                          </a:lnTo>
                          <a:lnTo>
                            <a:pt x="66" y="26"/>
                          </a:lnTo>
                          <a:lnTo>
                            <a:pt x="47" y="41"/>
                          </a:lnTo>
                          <a:lnTo>
                            <a:pt x="57" y="70"/>
                          </a:lnTo>
                          <a:lnTo>
                            <a:pt x="33" y="50"/>
                          </a:lnTo>
                          <a:lnTo>
                            <a:pt x="10"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20" name="Freeform 396"/>
                    <p:cNvSpPr>
                      <a:spLocks/>
                    </p:cNvSpPr>
                    <p:nvPr/>
                  </p:nvSpPr>
                  <p:spPr bwMode="auto">
                    <a:xfrm>
                      <a:off x="624" y="1107"/>
                      <a:ext cx="14" cy="14"/>
                    </a:xfrm>
                    <a:custGeom>
                      <a:avLst/>
                      <a:gdLst>
                        <a:gd name="T0" fmla="*/ 0 w 67"/>
                        <a:gd name="T1" fmla="*/ 26 h 70"/>
                        <a:gd name="T2" fmla="*/ 24 w 67"/>
                        <a:gd name="T3" fmla="*/ 26 h 70"/>
                        <a:gd name="T4" fmla="*/ 33 w 67"/>
                        <a:gd name="T5" fmla="*/ 0 h 70"/>
                        <a:gd name="T6" fmla="*/ 44 w 67"/>
                        <a:gd name="T7" fmla="*/ 26 h 70"/>
                        <a:gd name="T8" fmla="*/ 67 w 67"/>
                        <a:gd name="T9" fmla="*/ 26 h 70"/>
                        <a:gd name="T10" fmla="*/ 50 w 67"/>
                        <a:gd name="T11" fmla="*/ 41 h 70"/>
                        <a:gd name="T12" fmla="*/ 57 w 67"/>
                        <a:gd name="T13" fmla="*/ 70 h 70"/>
                        <a:gd name="T14" fmla="*/ 33 w 67"/>
                        <a:gd name="T15" fmla="*/ 50 h 70"/>
                        <a:gd name="T16" fmla="*/ 10 w 67"/>
                        <a:gd name="T17" fmla="*/ 70 h 70"/>
                        <a:gd name="T18" fmla="*/ 19 w 67"/>
                        <a:gd name="T19" fmla="*/ 41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4" y="26"/>
                          </a:lnTo>
                          <a:lnTo>
                            <a:pt x="33" y="0"/>
                          </a:lnTo>
                          <a:lnTo>
                            <a:pt x="44" y="26"/>
                          </a:lnTo>
                          <a:lnTo>
                            <a:pt x="67" y="26"/>
                          </a:lnTo>
                          <a:lnTo>
                            <a:pt x="50" y="41"/>
                          </a:lnTo>
                          <a:lnTo>
                            <a:pt x="57" y="70"/>
                          </a:lnTo>
                          <a:lnTo>
                            <a:pt x="33" y="50"/>
                          </a:lnTo>
                          <a:lnTo>
                            <a:pt x="10"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21" name="Freeform 397"/>
                    <p:cNvSpPr>
                      <a:spLocks/>
                    </p:cNvSpPr>
                    <p:nvPr/>
                  </p:nvSpPr>
                  <p:spPr bwMode="auto">
                    <a:xfrm>
                      <a:off x="599" y="1107"/>
                      <a:ext cx="14" cy="14"/>
                    </a:xfrm>
                    <a:custGeom>
                      <a:avLst/>
                      <a:gdLst>
                        <a:gd name="T0" fmla="*/ 0 w 67"/>
                        <a:gd name="T1" fmla="*/ 26 h 70"/>
                        <a:gd name="T2" fmla="*/ 23 w 67"/>
                        <a:gd name="T3" fmla="*/ 26 h 70"/>
                        <a:gd name="T4" fmla="*/ 34 w 67"/>
                        <a:gd name="T5" fmla="*/ 0 h 70"/>
                        <a:gd name="T6" fmla="*/ 44 w 67"/>
                        <a:gd name="T7" fmla="*/ 26 h 70"/>
                        <a:gd name="T8" fmla="*/ 67 w 67"/>
                        <a:gd name="T9" fmla="*/ 26 h 70"/>
                        <a:gd name="T10" fmla="*/ 48 w 67"/>
                        <a:gd name="T11" fmla="*/ 41 h 70"/>
                        <a:gd name="T12" fmla="*/ 57 w 67"/>
                        <a:gd name="T13" fmla="*/ 70 h 70"/>
                        <a:gd name="T14" fmla="*/ 34 w 67"/>
                        <a:gd name="T15" fmla="*/ 50 h 70"/>
                        <a:gd name="T16" fmla="*/ 10 w 67"/>
                        <a:gd name="T17" fmla="*/ 70 h 70"/>
                        <a:gd name="T18" fmla="*/ 19 w 67"/>
                        <a:gd name="T19" fmla="*/ 41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3" y="26"/>
                          </a:lnTo>
                          <a:lnTo>
                            <a:pt x="34" y="0"/>
                          </a:lnTo>
                          <a:lnTo>
                            <a:pt x="44" y="26"/>
                          </a:lnTo>
                          <a:lnTo>
                            <a:pt x="67" y="26"/>
                          </a:lnTo>
                          <a:lnTo>
                            <a:pt x="48" y="41"/>
                          </a:lnTo>
                          <a:lnTo>
                            <a:pt x="57" y="70"/>
                          </a:lnTo>
                          <a:lnTo>
                            <a:pt x="34" y="50"/>
                          </a:lnTo>
                          <a:lnTo>
                            <a:pt x="10"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22" name="Freeform 398"/>
                    <p:cNvSpPr>
                      <a:spLocks/>
                    </p:cNvSpPr>
                    <p:nvPr/>
                  </p:nvSpPr>
                  <p:spPr bwMode="auto">
                    <a:xfrm>
                      <a:off x="650" y="1107"/>
                      <a:ext cx="13" cy="14"/>
                    </a:xfrm>
                    <a:custGeom>
                      <a:avLst/>
                      <a:gdLst>
                        <a:gd name="T0" fmla="*/ 0 w 67"/>
                        <a:gd name="T1" fmla="*/ 26 h 70"/>
                        <a:gd name="T2" fmla="*/ 23 w 67"/>
                        <a:gd name="T3" fmla="*/ 26 h 70"/>
                        <a:gd name="T4" fmla="*/ 33 w 67"/>
                        <a:gd name="T5" fmla="*/ 0 h 70"/>
                        <a:gd name="T6" fmla="*/ 44 w 67"/>
                        <a:gd name="T7" fmla="*/ 26 h 70"/>
                        <a:gd name="T8" fmla="*/ 67 w 67"/>
                        <a:gd name="T9" fmla="*/ 26 h 70"/>
                        <a:gd name="T10" fmla="*/ 48 w 67"/>
                        <a:gd name="T11" fmla="*/ 41 h 70"/>
                        <a:gd name="T12" fmla="*/ 58 w 67"/>
                        <a:gd name="T13" fmla="*/ 70 h 70"/>
                        <a:gd name="T14" fmla="*/ 33 w 67"/>
                        <a:gd name="T15" fmla="*/ 50 h 70"/>
                        <a:gd name="T16" fmla="*/ 10 w 67"/>
                        <a:gd name="T17" fmla="*/ 70 h 70"/>
                        <a:gd name="T18" fmla="*/ 18 w 67"/>
                        <a:gd name="T19" fmla="*/ 41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3" y="26"/>
                          </a:lnTo>
                          <a:lnTo>
                            <a:pt x="33" y="0"/>
                          </a:lnTo>
                          <a:lnTo>
                            <a:pt x="44" y="26"/>
                          </a:lnTo>
                          <a:lnTo>
                            <a:pt x="67" y="26"/>
                          </a:lnTo>
                          <a:lnTo>
                            <a:pt x="48" y="41"/>
                          </a:lnTo>
                          <a:lnTo>
                            <a:pt x="58" y="70"/>
                          </a:lnTo>
                          <a:lnTo>
                            <a:pt x="33" y="50"/>
                          </a:lnTo>
                          <a:lnTo>
                            <a:pt x="10" y="70"/>
                          </a:lnTo>
                          <a:lnTo>
                            <a:pt x="18"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23" name="Freeform 399"/>
                    <p:cNvSpPr>
                      <a:spLocks/>
                    </p:cNvSpPr>
                    <p:nvPr/>
                  </p:nvSpPr>
                  <p:spPr bwMode="auto">
                    <a:xfrm>
                      <a:off x="675" y="1107"/>
                      <a:ext cx="14" cy="14"/>
                    </a:xfrm>
                    <a:custGeom>
                      <a:avLst/>
                      <a:gdLst>
                        <a:gd name="T0" fmla="*/ 0 w 69"/>
                        <a:gd name="T1" fmla="*/ 26 h 70"/>
                        <a:gd name="T2" fmla="*/ 25 w 69"/>
                        <a:gd name="T3" fmla="*/ 26 h 70"/>
                        <a:gd name="T4" fmla="*/ 36 w 69"/>
                        <a:gd name="T5" fmla="*/ 0 h 70"/>
                        <a:gd name="T6" fmla="*/ 45 w 69"/>
                        <a:gd name="T7" fmla="*/ 26 h 70"/>
                        <a:gd name="T8" fmla="*/ 69 w 69"/>
                        <a:gd name="T9" fmla="*/ 26 h 70"/>
                        <a:gd name="T10" fmla="*/ 50 w 69"/>
                        <a:gd name="T11" fmla="*/ 41 h 70"/>
                        <a:gd name="T12" fmla="*/ 59 w 69"/>
                        <a:gd name="T13" fmla="*/ 70 h 70"/>
                        <a:gd name="T14" fmla="*/ 36 w 69"/>
                        <a:gd name="T15" fmla="*/ 50 h 70"/>
                        <a:gd name="T16" fmla="*/ 12 w 69"/>
                        <a:gd name="T17" fmla="*/ 70 h 70"/>
                        <a:gd name="T18" fmla="*/ 19 w 69"/>
                        <a:gd name="T19" fmla="*/ 41 h 70"/>
                        <a:gd name="T20" fmla="*/ 0 w 69"/>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70">
                          <a:moveTo>
                            <a:pt x="0" y="26"/>
                          </a:moveTo>
                          <a:lnTo>
                            <a:pt x="25" y="26"/>
                          </a:lnTo>
                          <a:lnTo>
                            <a:pt x="36" y="0"/>
                          </a:lnTo>
                          <a:lnTo>
                            <a:pt x="45" y="26"/>
                          </a:lnTo>
                          <a:lnTo>
                            <a:pt x="69" y="26"/>
                          </a:lnTo>
                          <a:lnTo>
                            <a:pt x="50" y="41"/>
                          </a:lnTo>
                          <a:lnTo>
                            <a:pt x="59" y="70"/>
                          </a:lnTo>
                          <a:lnTo>
                            <a:pt x="36" y="50"/>
                          </a:lnTo>
                          <a:lnTo>
                            <a:pt x="12"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624" name="Group 400"/>
                  <p:cNvGrpSpPr>
                    <a:grpSpLocks/>
                  </p:cNvGrpSpPr>
                  <p:nvPr/>
                </p:nvGrpSpPr>
                <p:grpSpPr bwMode="auto">
                  <a:xfrm>
                    <a:off x="561" y="1120"/>
                    <a:ext cx="140" cy="14"/>
                    <a:chOff x="561" y="1120"/>
                    <a:chExt cx="140" cy="14"/>
                  </a:xfrm>
                </p:grpSpPr>
                <p:sp>
                  <p:nvSpPr>
                    <p:cNvPr id="52625" name="Freeform 401"/>
                    <p:cNvSpPr>
                      <a:spLocks/>
                    </p:cNvSpPr>
                    <p:nvPr/>
                  </p:nvSpPr>
                  <p:spPr bwMode="auto">
                    <a:xfrm>
                      <a:off x="561" y="1120"/>
                      <a:ext cx="14" cy="14"/>
                    </a:xfrm>
                    <a:custGeom>
                      <a:avLst/>
                      <a:gdLst>
                        <a:gd name="T0" fmla="*/ 0 w 67"/>
                        <a:gd name="T1" fmla="*/ 26 h 70"/>
                        <a:gd name="T2" fmla="*/ 24 w 67"/>
                        <a:gd name="T3" fmla="*/ 26 h 70"/>
                        <a:gd name="T4" fmla="*/ 33 w 67"/>
                        <a:gd name="T5" fmla="*/ 0 h 70"/>
                        <a:gd name="T6" fmla="*/ 45 w 67"/>
                        <a:gd name="T7" fmla="*/ 26 h 70"/>
                        <a:gd name="T8" fmla="*/ 67 w 67"/>
                        <a:gd name="T9" fmla="*/ 26 h 70"/>
                        <a:gd name="T10" fmla="*/ 48 w 67"/>
                        <a:gd name="T11" fmla="*/ 42 h 70"/>
                        <a:gd name="T12" fmla="*/ 57 w 67"/>
                        <a:gd name="T13" fmla="*/ 70 h 70"/>
                        <a:gd name="T14" fmla="*/ 33 w 67"/>
                        <a:gd name="T15" fmla="*/ 50 h 70"/>
                        <a:gd name="T16" fmla="*/ 11 w 67"/>
                        <a:gd name="T17" fmla="*/ 70 h 70"/>
                        <a:gd name="T18" fmla="*/ 19 w 67"/>
                        <a:gd name="T19" fmla="*/ 42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4" y="26"/>
                          </a:lnTo>
                          <a:lnTo>
                            <a:pt x="33" y="0"/>
                          </a:lnTo>
                          <a:lnTo>
                            <a:pt x="45" y="26"/>
                          </a:lnTo>
                          <a:lnTo>
                            <a:pt x="67" y="26"/>
                          </a:lnTo>
                          <a:lnTo>
                            <a:pt x="48" y="42"/>
                          </a:lnTo>
                          <a:lnTo>
                            <a:pt x="57" y="70"/>
                          </a:lnTo>
                          <a:lnTo>
                            <a:pt x="33" y="50"/>
                          </a:lnTo>
                          <a:lnTo>
                            <a:pt x="11" y="70"/>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26" name="Freeform 402"/>
                    <p:cNvSpPr>
                      <a:spLocks/>
                    </p:cNvSpPr>
                    <p:nvPr/>
                  </p:nvSpPr>
                  <p:spPr bwMode="auto">
                    <a:xfrm>
                      <a:off x="586" y="1120"/>
                      <a:ext cx="14" cy="14"/>
                    </a:xfrm>
                    <a:custGeom>
                      <a:avLst/>
                      <a:gdLst>
                        <a:gd name="T0" fmla="*/ 0 w 67"/>
                        <a:gd name="T1" fmla="*/ 26 h 70"/>
                        <a:gd name="T2" fmla="*/ 24 w 67"/>
                        <a:gd name="T3" fmla="*/ 26 h 70"/>
                        <a:gd name="T4" fmla="*/ 35 w 67"/>
                        <a:gd name="T5" fmla="*/ 0 h 70"/>
                        <a:gd name="T6" fmla="*/ 45 w 67"/>
                        <a:gd name="T7" fmla="*/ 26 h 70"/>
                        <a:gd name="T8" fmla="*/ 67 w 67"/>
                        <a:gd name="T9" fmla="*/ 26 h 70"/>
                        <a:gd name="T10" fmla="*/ 50 w 67"/>
                        <a:gd name="T11" fmla="*/ 42 h 70"/>
                        <a:gd name="T12" fmla="*/ 57 w 67"/>
                        <a:gd name="T13" fmla="*/ 70 h 70"/>
                        <a:gd name="T14" fmla="*/ 35 w 67"/>
                        <a:gd name="T15" fmla="*/ 50 h 70"/>
                        <a:gd name="T16" fmla="*/ 11 w 67"/>
                        <a:gd name="T17" fmla="*/ 70 h 70"/>
                        <a:gd name="T18" fmla="*/ 20 w 67"/>
                        <a:gd name="T19" fmla="*/ 42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4" y="26"/>
                          </a:lnTo>
                          <a:lnTo>
                            <a:pt x="35" y="0"/>
                          </a:lnTo>
                          <a:lnTo>
                            <a:pt x="45" y="26"/>
                          </a:lnTo>
                          <a:lnTo>
                            <a:pt x="67" y="26"/>
                          </a:lnTo>
                          <a:lnTo>
                            <a:pt x="50" y="42"/>
                          </a:lnTo>
                          <a:lnTo>
                            <a:pt x="57" y="70"/>
                          </a:lnTo>
                          <a:lnTo>
                            <a:pt x="35" y="50"/>
                          </a:lnTo>
                          <a:lnTo>
                            <a:pt x="11" y="70"/>
                          </a:lnTo>
                          <a:lnTo>
                            <a:pt x="20"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27" name="Freeform 403"/>
                    <p:cNvSpPr>
                      <a:spLocks/>
                    </p:cNvSpPr>
                    <p:nvPr/>
                  </p:nvSpPr>
                  <p:spPr bwMode="auto">
                    <a:xfrm>
                      <a:off x="612" y="1120"/>
                      <a:ext cx="13" cy="14"/>
                    </a:xfrm>
                    <a:custGeom>
                      <a:avLst/>
                      <a:gdLst>
                        <a:gd name="T0" fmla="*/ 0 w 65"/>
                        <a:gd name="T1" fmla="*/ 26 h 70"/>
                        <a:gd name="T2" fmla="*/ 23 w 65"/>
                        <a:gd name="T3" fmla="*/ 26 h 70"/>
                        <a:gd name="T4" fmla="*/ 32 w 65"/>
                        <a:gd name="T5" fmla="*/ 0 h 70"/>
                        <a:gd name="T6" fmla="*/ 43 w 65"/>
                        <a:gd name="T7" fmla="*/ 26 h 70"/>
                        <a:gd name="T8" fmla="*/ 65 w 65"/>
                        <a:gd name="T9" fmla="*/ 26 h 70"/>
                        <a:gd name="T10" fmla="*/ 47 w 65"/>
                        <a:gd name="T11" fmla="*/ 42 h 70"/>
                        <a:gd name="T12" fmla="*/ 57 w 65"/>
                        <a:gd name="T13" fmla="*/ 70 h 70"/>
                        <a:gd name="T14" fmla="*/ 32 w 65"/>
                        <a:gd name="T15" fmla="*/ 50 h 70"/>
                        <a:gd name="T16" fmla="*/ 10 w 65"/>
                        <a:gd name="T17" fmla="*/ 70 h 70"/>
                        <a:gd name="T18" fmla="*/ 18 w 65"/>
                        <a:gd name="T19" fmla="*/ 42 h 70"/>
                        <a:gd name="T20" fmla="*/ 0 w 65"/>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70">
                          <a:moveTo>
                            <a:pt x="0" y="26"/>
                          </a:moveTo>
                          <a:lnTo>
                            <a:pt x="23" y="26"/>
                          </a:lnTo>
                          <a:lnTo>
                            <a:pt x="32" y="0"/>
                          </a:lnTo>
                          <a:lnTo>
                            <a:pt x="43" y="26"/>
                          </a:lnTo>
                          <a:lnTo>
                            <a:pt x="65" y="26"/>
                          </a:lnTo>
                          <a:lnTo>
                            <a:pt x="47" y="42"/>
                          </a:lnTo>
                          <a:lnTo>
                            <a:pt x="57" y="70"/>
                          </a:lnTo>
                          <a:lnTo>
                            <a:pt x="32" y="50"/>
                          </a:lnTo>
                          <a:lnTo>
                            <a:pt x="10" y="70"/>
                          </a:lnTo>
                          <a:lnTo>
                            <a:pt x="18"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28" name="Freeform 404"/>
                    <p:cNvSpPr>
                      <a:spLocks/>
                    </p:cNvSpPr>
                    <p:nvPr/>
                  </p:nvSpPr>
                  <p:spPr bwMode="auto">
                    <a:xfrm>
                      <a:off x="637" y="1120"/>
                      <a:ext cx="14" cy="14"/>
                    </a:xfrm>
                    <a:custGeom>
                      <a:avLst/>
                      <a:gdLst>
                        <a:gd name="T0" fmla="*/ 0 w 69"/>
                        <a:gd name="T1" fmla="*/ 26 h 70"/>
                        <a:gd name="T2" fmla="*/ 25 w 69"/>
                        <a:gd name="T3" fmla="*/ 26 h 70"/>
                        <a:gd name="T4" fmla="*/ 36 w 69"/>
                        <a:gd name="T5" fmla="*/ 0 h 70"/>
                        <a:gd name="T6" fmla="*/ 45 w 69"/>
                        <a:gd name="T7" fmla="*/ 26 h 70"/>
                        <a:gd name="T8" fmla="*/ 69 w 69"/>
                        <a:gd name="T9" fmla="*/ 26 h 70"/>
                        <a:gd name="T10" fmla="*/ 50 w 69"/>
                        <a:gd name="T11" fmla="*/ 42 h 70"/>
                        <a:gd name="T12" fmla="*/ 58 w 69"/>
                        <a:gd name="T13" fmla="*/ 70 h 70"/>
                        <a:gd name="T14" fmla="*/ 36 w 69"/>
                        <a:gd name="T15" fmla="*/ 50 h 70"/>
                        <a:gd name="T16" fmla="*/ 12 w 69"/>
                        <a:gd name="T17" fmla="*/ 70 h 70"/>
                        <a:gd name="T18" fmla="*/ 21 w 69"/>
                        <a:gd name="T19" fmla="*/ 42 h 70"/>
                        <a:gd name="T20" fmla="*/ 0 w 69"/>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70">
                          <a:moveTo>
                            <a:pt x="0" y="26"/>
                          </a:moveTo>
                          <a:lnTo>
                            <a:pt x="25" y="26"/>
                          </a:lnTo>
                          <a:lnTo>
                            <a:pt x="36" y="0"/>
                          </a:lnTo>
                          <a:lnTo>
                            <a:pt x="45" y="26"/>
                          </a:lnTo>
                          <a:lnTo>
                            <a:pt x="69" y="26"/>
                          </a:lnTo>
                          <a:lnTo>
                            <a:pt x="50" y="42"/>
                          </a:lnTo>
                          <a:lnTo>
                            <a:pt x="58" y="70"/>
                          </a:lnTo>
                          <a:lnTo>
                            <a:pt x="36" y="50"/>
                          </a:lnTo>
                          <a:lnTo>
                            <a:pt x="12" y="70"/>
                          </a:lnTo>
                          <a:lnTo>
                            <a:pt x="21"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29" name="Freeform 405"/>
                    <p:cNvSpPr>
                      <a:spLocks/>
                    </p:cNvSpPr>
                    <p:nvPr/>
                  </p:nvSpPr>
                  <p:spPr bwMode="auto">
                    <a:xfrm>
                      <a:off x="662" y="1120"/>
                      <a:ext cx="14" cy="14"/>
                    </a:xfrm>
                    <a:custGeom>
                      <a:avLst/>
                      <a:gdLst>
                        <a:gd name="T0" fmla="*/ 0 w 68"/>
                        <a:gd name="T1" fmla="*/ 26 h 70"/>
                        <a:gd name="T2" fmla="*/ 24 w 68"/>
                        <a:gd name="T3" fmla="*/ 26 h 70"/>
                        <a:gd name="T4" fmla="*/ 33 w 68"/>
                        <a:gd name="T5" fmla="*/ 0 h 70"/>
                        <a:gd name="T6" fmla="*/ 44 w 68"/>
                        <a:gd name="T7" fmla="*/ 26 h 70"/>
                        <a:gd name="T8" fmla="*/ 68 w 68"/>
                        <a:gd name="T9" fmla="*/ 26 h 70"/>
                        <a:gd name="T10" fmla="*/ 48 w 68"/>
                        <a:gd name="T11" fmla="*/ 42 h 70"/>
                        <a:gd name="T12" fmla="*/ 57 w 68"/>
                        <a:gd name="T13" fmla="*/ 70 h 70"/>
                        <a:gd name="T14" fmla="*/ 33 w 68"/>
                        <a:gd name="T15" fmla="*/ 50 h 70"/>
                        <a:gd name="T16" fmla="*/ 10 w 68"/>
                        <a:gd name="T17" fmla="*/ 70 h 70"/>
                        <a:gd name="T18" fmla="*/ 19 w 68"/>
                        <a:gd name="T19" fmla="*/ 42 h 70"/>
                        <a:gd name="T20" fmla="*/ 0 w 68"/>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70">
                          <a:moveTo>
                            <a:pt x="0" y="26"/>
                          </a:moveTo>
                          <a:lnTo>
                            <a:pt x="24" y="26"/>
                          </a:lnTo>
                          <a:lnTo>
                            <a:pt x="33" y="0"/>
                          </a:lnTo>
                          <a:lnTo>
                            <a:pt x="44" y="26"/>
                          </a:lnTo>
                          <a:lnTo>
                            <a:pt x="68" y="26"/>
                          </a:lnTo>
                          <a:lnTo>
                            <a:pt x="48" y="42"/>
                          </a:lnTo>
                          <a:lnTo>
                            <a:pt x="57" y="70"/>
                          </a:lnTo>
                          <a:lnTo>
                            <a:pt x="33" y="50"/>
                          </a:lnTo>
                          <a:lnTo>
                            <a:pt x="10" y="70"/>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30" name="Freeform 406"/>
                    <p:cNvSpPr>
                      <a:spLocks/>
                    </p:cNvSpPr>
                    <p:nvPr/>
                  </p:nvSpPr>
                  <p:spPr bwMode="auto">
                    <a:xfrm>
                      <a:off x="688" y="1120"/>
                      <a:ext cx="13" cy="14"/>
                    </a:xfrm>
                    <a:custGeom>
                      <a:avLst/>
                      <a:gdLst>
                        <a:gd name="T0" fmla="*/ 0 w 68"/>
                        <a:gd name="T1" fmla="*/ 26 h 70"/>
                        <a:gd name="T2" fmla="*/ 25 w 68"/>
                        <a:gd name="T3" fmla="*/ 26 h 70"/>
                        <a:gd name="T4" fmla="*/ 34 w 68"/>
                        <a:gd name="T5" fmla="*/ 0 h 70"/>
                        <a:gd name="T6" fmla="*/ 45 w 68"/>
                        <a:gd name="T7" fmla="*/ 26 h 70"/>
                        <a:gd name="T8" fmla="*/ 68 w 68"/>
                        <a:gd name="T9" fmla="*/ 26 h 70"/>
                        <a:gd name="T10" fmla="*/ 50 w 68"/>
                        <a:gd name="T11" fmla="*/ 42 h 70"/>
                        <a:gd name="T12" fmla="*/ 57 w 68"/>
                        <a:gd name="T13" fmla="*/ 70 h 70"/>
                        <a:gd name="T14" fmla="*/ 34 w 68"/>
                        <a:gd name="T15" fmla="*/ 50 h 70"/>
                        <a:gd name="T16" fmla="*/ 11 w 68"/>
                        <a:gd name="T17" fmla="*/ 70 h 70"/>
                        <a:gd name="T18" fmla="*/ 19 w 68"/>
                        <a:gd name="T19" fmla="*/ 42 h 70"/>
                        <a:gd name="T20" fmla="*/ 0 w 68"/>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70">
                          <a:moveTo>
                            <a:pt x="0" y="26"/>
                          </a:moveTo>
                          <a:lnTo>
                            <a:pt x="25" y="26"/>
                          </a:lnTo>
                          <a:lnTo>
                            <a:pt x="34" y="0"/>
                          </a:lnTo>
                          <a:lnTo>
                            <a:pt x="45" y="26"/>
                          </a:lnTo>
                          <a:lnTo>
                            <a:pt x="68" y="26"/>
                          </a:lnTo>
                          <a:lnTo>
                            <a:pt x="50" y="42"/>
                          </a:lnTo>
                          <a:lnTo>
                            <a:pt x="57" y="70"/>
                          </a:lnTo>
                          <a:lnTo>
                            <a:pt x="34" y="50"/>
                          </a:lnTo>
                          <a:lnTo>
                            <a:pt x="11" y="70"/>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grpSp>
        </p:grpSp>
        <p:grpSp>
          <p:nvGrpSpPr>
            <p:cNvPr id="52631" name="Group 407"/>
            <p:cNvGrpSpPr>
              <a:grpSpLocks/>
            </p:cNvGrpSpPr>
            <p:nvPr/>
          </p:nvGrpSpPr>
          <p:grpSpPr bwMode="auto">
            <a:xfrm>
              <a:off x="3930" y="2784"/>
              <a:ext cx="539" cy="1006"/>
              <a:chOff x="3930" y="2784"/>
              <a:chExt cx="539" cy="1006"/>
            </a:xfrm>
          </p:grpSpPr>
          <p:sp>
            <p:nvSpPr>
              <p:cNvPr id="52632" name="Text Box 408"/>
              <p:cNvSpPr txBox="1">
                <a:spLocks noChangeArrowheads="1"/>
              </p:cNvSpPr>
              <p:nvPr/>
            </p:nvSpPr>
            <p:spPr bwMode="auto">
              <a:xfrm>
                <a:off x="3943" y="3552"/>
                <a:ext cx="526" cy="2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charset="0"/>
                  </a:defRPr>
                </a:lvl1pPr>
                <a:lvl2pPr marL="114300">
                  <a:defRPr sz="2400">
                    <a:solidFill>
                      <a:schemeClr val="tx1"/>
                    </a:solidFill>
                    <a:latin typeface="Times New Roman" charset="0"/>
                  </a:defRPr>
                </a:lvl2pPr>
                <a:lvl3pPr marL="228600">
                  <a:defRPr sz="2400">
                    <a:solidFill>
                      <a:schemeClr val="tx1"/>
                    </a:solidFill>
                    <a:latin typeface="Times New Roman" charset="0"/>
                  </a:defRPr>
                </a:lvl3pPr>
                <a:lvl4pPr marL="342900">
                  <a:defRPr sz="2400">
                    <a:solidFill>
                      <a:schemeClr val="tx1"/>
                    </a:solidFill>
                    <a:latin typeface="Times New Roman" charset="0"/>
                  </a:defRPr>
                </a:lvl4pPr>
                <a:lvl5pPr marL="457200">
                  <a:defRPr sz="2400">
                    <a:solidFill>
                      <a:schemeClr val="tx1"/>
                    </a:solidFill>
                    <a:latin typeface="Times New Roman" charset="0"/>
                  </a:defRPr>
                </a:lvl5pPr>
                <a:lvl6pPr marL="914400" eaLnBrk="0" fontAlgn="base" hangingPunct="0">
                  <a:spcBef>
                    <a:spcPct val="0"/>
                  </a:spcBef>
                  <a:spcAft>
                    <a:spcPct val="0"/>
                  </a:spcAft>
                  <a:defRPr sz="2400">
                    <a:solidFill>
                      <a:schemeClr val="tx1"/>
                    </a:solidFill>
                    <a:latin typeface="Times New Roman" charset="0"/>
                  </a:defRPr>
                </a:lvl6pPr>
                <a:lvl7pPr marL="1371600" eaLnBrk="0" fontAlgn="base" hangingPunct="0">
                  <a:spcBef>
                    <a:spcPct val="0"/>
                  </a:spcBef>
                  <a:spcAft>
                    <a:spcPct val="0"/>
                  </a:spcAft>
                  <a:defRPr sz="2400">
                    <a:solidFill>
                      <a:schemeClr val="tx1"/>
                    </a:solidFill>
                    <a:latin typeface="Times New Roman" charset="0"/>
                  </a:defRPr>
                </a:lvl7pPr>
                <a:lvl8pPr marL="1828800" eaLnBrk="0" fontAlgn="base" hangingPunct="0">
                  <a:spcBef>
                    <a:spcPct val="0"/>
                  </a:spcBef>
                  <a:spcAft>
                    <a:spcPct val="0"/>
                  </a:spcAft>
                  <a:defRPr sz="2400">
                    <a:solidFill>
                      <a:schemeClr val="tx1"/>
                    </a:solidFill>
                    <a:latin typeface="Times New Roman" charset="0"/>
                  </a:defRPr>
                </a:lvl8pPr>
                <a:lvl9pPr marL="2286000" eaLnBrk="0" fontAlgn="base" hangingPunct="0">
                  <a:spcBef>
                    <a:spcPct val="0"/>
                  </a:spcBef>
                  <a:spcAft>
                    <a:spcPct val="0"/>
                  </a:spcAft>
                  <a:defRPr sz="2400">
                    <a:solidFill>
                      <a:schemeClr val="tx1"/>
                    </a:solidFill>
                    <a:latin typeface="Times New Roman" charset="0"/>
                  </a:defRPr>
                </a:lvl9pPr>
              </a:lstStyle>
              <a:p>
                <a:pPr algn="ctr">
                  <a:lnSpc>
                    <a:spcPct val="89000"/>
                  </a:lnSpc>
                </a:pPr>
                <a:r>
                  <a:rPr lang="en-GB" altLang="en-GB" sz="1400">
                    <a:solidFill>
                      <a:srgbClr val="000099"/>
                    </a:solidFill>
                    <a:latin typeface="Arial" charset="0"/>
                  </a:rPr>
                  <a:t>Hewlett</a:t>
                </a:r>
              </a:p>
              <a:p>
                <a:pPr algn="ctr">
                  <a:lnSpc>
                    <a:spcPct val="89000"/>
                  </a:lnSpc>
                </a:pPr>
                <a:r>
                  <a:rPr lang="en-GB" altLang="en-GB" sz="1400">
                    <a:solidFill>
                      <a:srgbClr val="000099"/>
                    </a:solidFill>
                    <a:latin typeface="Arial" charset="0"/>
                  </a:rPr>
                  <a:t>Packard *</a:t>
                </a:r>
              </a:p>
            </p:txBody>
          </p:sp>
          <p:sp>
            <p:nvSpPr>
              <p:cNvPr id="52633" name="Text Box 409"/>
              <p:cNvSpPr txBox="1">
                <a:spLocks noChangeArrowheads="1"/>
              </p:cNvSpPr>
              <p:nvPr/>
            </p:nvSpPr>
            <p:spPr bwMode="auto">
              <a:xfrm>
                <a:off x="3988" y="2784"/>
                <a:ext cx="360" cy="1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2400">
                    <a:solidFill>
                      <a:schemeClr val="tx1"/>
                    </a:solidFill>
                    <a:latin typeface="Times New Roman" charset="0"/>
                  </a:defRPr>
                </a:lvl1pPr>
                <a:lvl2pPr marL="114300">
                  <a:defRPr sz="2400">
                    <a:solidFill>
                      <a:schemeClr val="tx1"/>
                    </a:solidFill>
                    <a:latin typeface="Times New Roman" charset="0"/>
                  </a:defRPr>
                </a:lvl2pPr>
                <a:lvl3pPr marL="228600">
                  <a:defRPr sz="2400">
                    <a:solidFill>
                      <a:schemeClr val="tx1"/>
                    </a:solidFill>
                    <a:latin typeface="Times New Roman" charset="0"/>
                  </a:defRPr>
                </a:lvl3pPr>
                <a:lvl4pPr marL="342900">
                  <a:defRPr sz="2400">
                    <a:solidFill>
                      <a:schemeClr val="tx1"/>
                    </a:solidFill>
                    <a:latin typeface="Times New Roman" charset="0"/>
                  </a:defRPr>
                </a:lvl4pPr>
                <a:lvl5pPr marL="457200">
                  <a:defRPr sz="2400">
                    <a:solidFill>
                      <a:schemeClr val="tx1"/>
                    </a:solidFill>
                    <a:latin typeface="Times New Roman" charset="0"/>
                  </a:defRPr>
                </a:lvl5pPr>
                <a:lvl6pPr marL="914400" eaLnBrk="0" fontAlgn="base" hangingPunct="0">
                  <a:spcBef>
                    <a:spcPct val="0"/>
                  </a:spcBef>
                  <a:spcAft>
                    <a:spcPct val="0"/>
                  </a:spcAft>
                  <a:defRPr sz="2400">
                    <a:solidFill>
                      <a:schemeClr val="tx1"/>
                    </a:solidFill>
                    <a:latin typeface="Times New Roman" charset="0"/>
                  </a:defRPr>
                </a:lvl6pPr>
                <a:lvl7pPr marL="1371600" eaLnBrk="0" fontAlgn="base" hangingPunct="0">
                  <a:spcBef>
                    <a:spcPct val="0"/>
                  </a:spcBef>
                  <a:spcAft>
                    <a:spcPct val="0"/>
                  </a:spcAft>
                  <a:defRPr sz="2400">
                    <a:solidFill>
                      <a:schemeClr val="tx1"/>
                    </a:solidFill>
                    <a:latin typeface="Times New Roman" charset="0"/>
                  </a:defRPr>
                </a:lvl7pPr>
                <a:lvl8pPr marL="1828800" eaLnBrk="0" fontAlgn="base" hangingPunct="0">
                  <a:spcBef>
                    <a:spcPct val="0"/>
                  </a:spcBef>
                  <a:spcAft>
                    <a:spcPct val="0"/>
                  </a:spcAft>
                  <a:defRPr sz="2400">
                    <a:solidFill>
                      <a:schemeClr val="tx1"/>
                    </a:solidFill>
                    <a:latin typeface="Times New Roman" charset="0"/>
                  </a:defRPr>
                </a:lvl8pPr>
                <a:lvl9pPr marL="2286000" eaLnBrk="0" fontAlgn="base" hangingPunct="0">
                  <a:spcBef>
                    <a:spcPct val="0"/>
                  </a:spcBef>
                  <a:spcAft>
                    <a:spcPct val="0"/>
                  </a:spcAft>
                  <a:defRPr sz="2400">
                    <a:solidFill>
                      <a:schemeClr val="tx1"/>
                    </a:solidFill>
                    <a:latin typeface="Times New Roman" charset="0"/>
                  </a:defRPr>
                </a:lvl9pPr>
              </a:lstStyle>
              <a:p>
                <a:pPr>
                  <a:lnSpc>
                    <a:spcPct val="89000"/>
                  </a:lnSpc>
                </a:pPr>
                <a:r>
                  <a:rPr lang="fr-FR" altLang="en-GB" sz="1800">
                    <a:solidFill>
                      <a:srgbClr val="000099"/>
                    </a:solidFill>
                    <a:latin typeface="Arial" charset="0"/>
                  </a:rPr>
                  <a:t>6.301</a:t>
                </a:r>
              </a:p>
            </p:txBody>
          </p:sp>
          <p:grpSp>
            <p:nvGrpSpPr>
              <p:cNvPr id="52634" name="Group 410"/>
              <p:cNvGrpSpPr>
                <a:grpSpLocks/>
              </p:cNvGrpSpPr>
              <p:nvPr/>
            </p:nvGrpSpPr>
            <p:grpSpPr bwMode="auto">
              <a:xfrm>
                <a:off x="3930" y="3024"/>
                <a:ext cx="443" cy="281"/>
                <a:chOff x="548" y="1007"/>
                <a:chExt cx="398" cy="257"/>
              </a:xfrm>
            </p:grpSpPr>
            <p:sp>
              <p:nvSpPr>
                <p:cNvPr id="52635" name="Rectangle 411"/>
                <p:cNvSpPr>
                  <a:spLocks noChangeArrowheads="1"/>
                </p:cNvSpPr>
                <p:nvPr/>
              </p:nvSpPr>
              <p:spPr bwMode="auto">
                <a:xfrm>
                  <a:off x="548" y="1205"/>
                  <a:ext cx="398" cy="1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636" name="Rectangle 412"/>
                <p:cNvSpPr>
                  <a:spLocks noChangeArrowheads="1"/>
                </p:cNvSpPr>
                <p:nvPr/>
              </p:nvSpPr>
              <p:spPr bwMode="auto">
                <a:xfrm>
                  <a:off x="548" y="1007"/>
                  <a:ext cx="398" cy="1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637" name="Rectangle 413"/>
                <p:cNvSpPr>
                  <a:spLocks noChangeArrowheads="1"/>
                </p:cNvSpPr>
                <p:nvPr/>
              </p:nvSpPr>
              <p:spPr bwMode="auto">
                <a:xfrm>
                  <a:off x="548" y="1026"/>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638" name="Rectangle 414"/>
                <p:cNvSpPr>
                  <a:spLocks noChangeArrowheads="1"/>
                </p:cNvSpPr>
                <p:nvPr/>
              </p:nvSpPr>
              <p:spPr bwMode="auto">
                <a:xfrm>
                  <a:off x="548" y="1046"/>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639" name="Rectangle 415"/>
                <p:cNvSpPr>
                  <a:spLocks noChangeArrowheads="1"/>
                </p:cNvSpPr>
                <p:nvPr/>
              </p:nvSpPr>
              <p:spPr bwMode="auto">
                <a:xfrm>
                  <a:off x="548" y="1066"/>
                  <a:ext cx="398" cy="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640" name="Rectangle 416"/>
                <p:cNvSpPr>
                  <a:spLocks noChangeArrowheads="1"/>
                </p:cNvSpPr>
                <p:nvPr/>
              </p:nvSpPr>
              <p:spPr bwMode="auto">
                <a:xfrm>
                  <a:off x="548" y="1085"/>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641" name="Rectangle 417"/>
                <p:cNvSpPr>
                  <a:spLocks noChangeArrowheads="1"/>
                </p:cNvSpPr>
                <p:nvPr/>
              </p:nvSpPr>
              <p:spPr bwMode="auto">
                <a:xfrm>
                  <a:off x="548" y="1105"/>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642" name="Rectangle 418"/>
                <p:cNvSpPr>
                  <a:spLocks noChangeArrowheads="1"/>
                </p:cNvSpPr>
                <p:nvPr/>
              </p:nvSpPr>
              <p:spPr bwMode="auto">
                <a:xfrm>
                  <a:off x="548" y="1125"/>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643" name="Rectangle 419"/>
                <p:cNvSpPr>
                  <a:spLocks noChangeArrowheads="1"/>
                </p:cNvSpPr>
                <p:nvPr/>
              </p:nvSpPr>
              <p:spPr bwMode="auto">
                <a:xfrm>
                  <a:off x="548" y="1145"/>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644" name="Rectangle 420"/>
                <p:cNvSpPr>
                  <a:spLocks noChangeArrowheads="1"/>
                </p:cNvSpPr>
                <p:nvPr/>
              </p:nvSpPr>
              <p:spPr bwMode="auto">
                <a:xfrm>
                  <a:off x="548" y="1165"/>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645" name="Rectangle 421"/>
                <p:cNvSpPr>
                  <a:spLocks noChangeArrowheads="1"/>
                </p:cNvSpPr>
                <p:nvPr/>
              </p:nvSpPr>
              <p:spPr bwMode="auto">
                <a:xfrm>
                  <a:off x="548" y="1185"/>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646" name="Rectangle 422"/>
                <p:cNvSpPr>
                  <a:spLocks noChangeArrowheads="1"/>
                </p:cNvSpPr>
                <p:nvPr/>
              </p:nvSpPr>
              <p:spPr bwMode="auto">
                <a:xfrm>
                  <a:off x="548" y="1224"/>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647" name="Rectangle 423"/>
                <p:cNvSpPr>
                  <a:spLocks noChangeArrowheads="1"/>
                </p:cNvSpPr>
                <p:nvPr/>
              </p:nvSpPr>
              <p:spPr bwMode="auto">
                <a:xfrm>
                  <a:off x="548" y="1244"/>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648" name="Rectangle 424"/>
                <p:cNvSpPr>
                  <a:spLocks noChangeArrowheads="1"/>
                </p:cNvSpPr>
                <p:nvPr/>
              </p:nvSpPr>
              <p:spPr bwMode="auto">
                <a:xfrm>
                  <a:off x="548" y="1007"/>
                  <a:ext cx="164" cy="13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grpSp>
              <p:nvGrpSpPr>
                <p:cNvPr id="52649" name="Group 425"/>
                <p:cNvGrpSpPr>
                  <a:grpSpLocks/>
                </p:cNvGrpSpPr>
                <p:nvPr/>
              </p:nvGrpSpPr>
              <p:grpSpPr bwMode="auto">
                <a:xfrm>
                  <a:off x="561" y="1014"/>
                  <a:ext cx="140" cy="120"/>
                  <a:chOff x="561" y="1014"/>
                  <a:chExt cx="140" cy="120"/>
                </a:xfrm>
              </p:grpSpPr>
              <p:grpSp>
                <p:nvGrpSpPr>
                  <p:cNvPr id="52650" name="Group 426"/>
                  <p:cNvGrpSpPr>
                    <a:grpSpLocks/>
                  </p:cNvGrpSpPr>
                  <p:nvPr/>
                </p:nvGrpSpPr>
                <p:grpSpPr bwMode="auto">
                  <a:xfrm>
                    <a:off x="561" y="1014"/>
                    <a:ext cx="140" cy="14"/>
                    <a:chOff x="561" y="1014"/>
                    <a:chExt cx="140" cy="14"/>
                  </a:xfrm>
                </p:grpSpPr>
                <p:sp>
                  <p:nvSpPr>
                    <p:cNvPr id="52651" name="Freeform 427"/>
                    <p:cNvSpPr>
                      <a:spLocks/>
                    </p:cNvSpPr>
                    <p:nvPr/>
                  </p:nvSpPr>
                  <p:spPr bwMode="auto">
                    <a:xfrm>
                      <a:off x="561" y="1014"/>
                      <a:ext cx="14" cy="14"/>
                    </a:xfrm>
                    <a:custGeom>
                      <a:avLst/>
                      <a:gdLst>
                        <a:gd name="T0" fmla="*/ 0 w 67"/>
                        <a:gd name="T1" fmla="*/ 25 h 67"/>
                        <a:gd name="T2" fmla="*/ 24 w 67"/>
                        <a:gd name="T3" fmla="*/ 25 h 67"/>
                        <a:gd name="T4" fmla="*/ 33 w 67"/>
                        <a:gd name="T5" fmla="*/ 0 h 67"/>
                        <a:gd name="T6" fmla="*/ 45 w 67"/>
                        <a:gd name="T7" fmla="*/ 25 h 67"/>
                        <a:gd name="T8" fmla="*/ 67 w 67"/>
                        <a:gd name="T9" fmla="*/ 25 h 67"/>
                        <a:gd name="T10" fmla="*/ 48 w 67"/>
                        <a:gd name="T11" fmla="*/ 41 h 67"/>
                        <a:gd name="T12" fmla="*/ 57 w 67"/>
                        <a:gd name="T13" fmla="*/ 67 h 67"/>
                        <a:gd name="T14" fmla="*/ 33 w 67"/>
                        <a:gd name="T15" fmla="*/ 48 h 67"/>
                        <a:gd name="T16" fmla="*/ 11 w 67"/>
                        <a:gd name="T17" fmla="*/ 67 h 67"/>
                        <a:gd name="T18" fmla="*/ 19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4" y="25"/>
                          </a:lnTo>
                          <a:lnTo>
                            <a:pt x="33" y="0"/>
                          </a:lnTo>
                          <a:lnTo>
                            <a:pt x="45" y="25"/>
                          </a:lnTo>
                          <a:lnTo>
                            <a:pt x="67" y="25"/>
                          </a:lnTo>
                          <a:lnTo>
                            <a:pt x="48" y="41"/>
                          </a:lnTo>
                          <a:lnTo>
                            <a:pt x="57" y="67"/>
                          </a:lnTo>
                          <a:lnTo>
                            <a:pt x="33" y="48"/>
                          </a:lnTo>
                          <a:lnTo>
                            <a:pt x="11"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52" name="Freeform 428"/>
                    <p:cNvSpPr>
                      <a:spLocks/>
                    </p:cNvSpPr>
                    <p:nvPr/>
                  </p:nvSpPr>
                  <p:spPr bwMode="auto">
                    <a:xfrm>
                      <a:off x="586" y="1014"/>
                      <a:ext cx="14" cy="14"/>
                    </a:xfrm>
                    <a:custGeom>
                      <a:avLst/>
                      <a:gdLst>
                        <a:gd name="T0" fmla="*/ 0 w 67"/>
                        <a:gd name="T1" fmla="*/ 25 h 67"/>
                        <a:gd name="T2" fmla="*/ 24 w 67"/>
                        <a:gd name="T3" fmla="*/ 25 h 67"/>
                        <a:gd name="T4" fmla="*/ 35 w 67"/>
                        <a:gd name="T5" fmla="*/ 0 h 67"/>
                        <a:gd name="T6" fmla="*/ 45 w 67"/>
                        <a:gd name="T7" fmla="*/ 25 h 67"/>
                        <a:gd name="T8" fmla="*/ 67 w 67"/>
                        <a:gd name="T9" fmla="*/ 25 h 67"/>
                        <a:gd name="T10" fmla="*/ 50 w 67"/>
                        <a:gd name="T11" fmla="*/ 41 h 67"/>
                        <a:gd name="T12" fmla="*/ 57 w 67"/>
                        <a:gd name="T13" fmla="*/ 67 h 67"/>
                        <a:gd name="T14" fmla="*/ 35 w 67"/>
                        <a:gd name="T15" fmla="*/ 48 h 67"/>
                        <a:gd name="T16" fmla="*/ 11 w 67"/>
                        <a:gd name="T17" fmla="*/ 67 h 67"/>
                        <a:gd name="T18" fmla="*/ 20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4" y="25"/>
                          </a:lnTo>
                          <a:lnTo>
                            <a:pt x="35" y="0"/>
                          </a:lnTo>
                          <a:lnTo>
                            <a:pt x="45" y="25"/>
                          </a:lnTo>
                          <a:lnTo>
                            <a:pt x="67" y="25"/>
                          </a:lnTo>
                          <a:lnTo>
                            <a:pt x="50" y="41"/>
                          </a:lnTo>
                          <a:lnTo>
                            <a:pt x="57" y="67"/>
                          </a:lnTo>
                          <a:lnTo>
                            <a:pt x="35" y="48"/>
                          </a:lnTo>
                          <a:lnTo>
                            <a:pt x="11" y="67"/>
                          </a:lnTo>
                          <a:lnTo>
                            <a:pt x="20"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53" name="Freeform 429"/>
                    <p:cNvSpPr>
                      <a:spLocks/>
                    </p:cNvSpPr>
                    <p:nvPr/>
                  </p:nvSpPr>
                  <p:spPr bwMode="auto">
                    <a:xfrm>
                      <a:off x="612" y="1014"/>
                      <a:ext cx="13" cy="14"/>
                    </a:xfrm>
                    <a:custGeom>
                      <a:avLst/>
                      <a:gdLst>
                        <a:gd name="T0" fmla="*/ 0 w 65"/>
                        <a:gd name="T1" fmla="*/ 25 h 67"/>
                        <a:gd name="T2" fmla="*/ 23 w 65"/>
                        <a:gd name="T3" fmla="*/ 25 h 67"/>
                        <a:gd name="T4" fmla="*/ 32 w 65"/>
                        <a:gd name="T5" fmla="*/ 0 h 67"/>
                        <a:gd name="T6" fmla="*/ 43 w 65"/>
                        <a:gd name="T7" fmla="*/ 25 h 67"/>
                        <a:gd name="T8" fmla="*/ 65 w 65"/>
                        <a:gd name="T9" fmla="*/ 25 h 67"/>
                        <a:gd name="T10" fmla="*/ 47 w 65"/>
                        <a:gd name="T11" fmla="*/ 41 h 67"/>
                        <a:gd name="T12" fmla="*/ 57 w 65"/>
                        <a:gd name="T13" fmla="*/ 67 h 67"/>
                        <a:gd name="T14" fmla="*/ 32 w 65"/>
                        <a:gd name="T15" fmla="*/ 48 h 67"/>
                        <a:gd name="T16" fmla="*/ 10 w 65"/>
                        <a:gd name="T17" fmla="*/ 67 h 67"/>
                        <a:gd name="T18" fmla="*/ 18 w 65"/>
                        <a:gd name="T19" fmla="*/ 41 h 67"/>
                        <a:gd name="T20" fmla="*/ 0 w 65"/>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7">
                          <a:moveTo>
                            <a:pt x="0" y="25"/>
                          </a:moveTo>
                          <a:lnTo>
                            <a:pt x="23" y="25"/>
                          </a:lnTo>
                          <a:lnTo>
                            <a:pt x="32" y="0"/>
                          </a:lnTo>
                          <a:lnTo>
                            <a:pt x="43" y="25"/>
                          </a:lnTo>
                          <a:lnTo>
                            <a:pt x="65" y="25"/>
                          </a:lnTo>
                          <a:lnTo>
                            <a:pt x="47" y="41"/>
                          </a:lnTo>
                          <a:lnTo>
                            <a:pt x="57" y="67"/>
                          </a:lnTo>
                          <a:lnTo>
                            <a:pt x="32" y="48"/>
                          </a:lnTo>
                          <a:lnTo>
                            <a:pt x="10" y="67"/>
                          </a:lnTo>
                          <a:lnTo>
                            <a:pt x="18"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54" name="Freeform 430"/>
                    <p:cNvSpPr>
                      <a:spLocks/>
                    </p:cNvSpPr>
                    <p:nvPr/>
                  </p:nvSpPr>
                  <p:spPr bwMode="auto">
                    <a:xfrm>
                      <a:off x="637" y="1014"/>
                      <a:ext cx="14" cy="14"/>
                    </a:xfrm>
                    <a:custGeom>
                      <a:avLst/>
                      <a:gdLst>
                        <a:gd name="T0" fmla="*/ 0 w 69"/>
                        <a:gd name="T1" fmla="*/ 25 h 67"/>
                        <a:gd name="T2" fmla="*/ 25 w 69"/>
                        <a:gd name="T3" fmla="*/ 25 h 67"/>
                        <a:gd name="T4" fmla="*/ 36 w 69"/>
                        <a:gd name="T5" fmla="*/ 0 h 67"/>
                        <a:gd name="T6" fmla="*/ 45 w 69"/>
                        <a:gd name="T7" fmla="*/ 25 h 67"/>
                        <a:gd name="T8" fmla="*/ 69 w 69"/>
                        <a:gd name="T9" fmla="*/ 25 h 67"/>
                        <a:gd name="T10" fmla="*/ 50 w 69"/>
                        <a:gd name="T11" fmla="*/ 41 h 67"/>
                        <a:gd name="T12" fmla="*/ 58 w 69"/>
                        <a:gd name="T13" fmla="*/ 67 h 67"/>
                        <a:gd name="T14" fmla="*/ 36 w 69"/>
                        <a:gd name="T15" fmla="*/ 48 h 67"/>
                        <a:gd name="T16" fmla="*/ 12 w 69"/>
                        <a:gd name="T17" fmla="*/ 67 h 67"/>
                        <a:gd name="T18" fmla="*/ 21 w 69"/>
                        <a:gd name="T19" fmla="*/ 41 h 67"/>
                        <a:gd name="T20" fmla="*/ 0 w 69"/>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5"/>
                          </a:moveTo>
                          <a:lnTo>
                            <a:pt x="25" y="25"/>
                          </a:lnTo>
                          <a:lnTo>
                            <a:pt x="36" y="0"/>
                          </a:lnTo>
                          <a:lnTo>
                            <a:pt x="45" y="25"/>
                          </a:lnTo>
                          <a:lnTo>
                            <a:pt x="69" y="25"/>
                          </a:lnTo>
                          <a:lnTo>
                            <a:pt x="50" y="41"/>
                          </a:lnTo>
                          <a:lnTo>
                            <a:pt x="58" y="67"/>
                          </a:lnTo>
                          <a:lnTo>
                            <a:pt x="36" y="48"/>
                          </a:lnTo>
                          <a:lnTo>
                            <a:pt x="12" y="67"/>
                          </a:lnTo>
                          <a:lnTo>
                            <a:pt x="21"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55" name="Freeform 431"/>
                    <p:cNvSpPr>
                      <a:spLocks/>
                    </p:cNvSpPr>
                    <p:nvPr/>
                  </p:nvSpPr>
                  <p:spPr bwMode="auto">
                    <a:xfrm>
                      <a:off x="662" y="1014"/>
                      <a:ext cx="14" cy="14"/>
                    </a:xfrm>
                    <a:custGeom>
                      <a:avLst/>
                      <a:gdLst>
                        <a:gd name="T0" fmla="*/ 0 w 68"/>
                        <a:gd name="T1" fmla="*/ 25 h 67"/>
                        <a:gd name="T2" fmla="*/ 24 w 68"/>
                        <a:gd name="T3" fmla="*/ 25 h 67"/>
                        <a:gd name="T4" fmla="*/ 33 w 68"/>
                        <a:gd name="T5" fmla="*/ 0 h 67"/>
                        <a:gd name="T6" fmla="*/ 44 w 68"/>
                        <a:gd name="T7" fmla="*/ 25 h 67"/>
                        <a:gd name="T8" fmla="*/ 68 w 68"/>
                        <a:gd name="T9" fmla="*/ 25 h 67"/>
                        <a:gd name="T10" fmla="*/ 48 w 68"/>
                        <a:gd name="T11" fmla="*/ 41 h 67"/>
                        <a:gd name="T12" fmla="*/ 57 w 68"/>
                        <a:gd name="T13" fmla="*/ 67 h 67"/>
                        <a:gd name="T14" fmla="*/ 33 w 68"/>
                        <a:gd name="T15" fmla="*/ 48 h 67"/>
                        <a:gd name="T16" fmla="*/ 10 w 68"/>
                        <a:gd name="T17" fmla="*/ 67 h 67"/>
                        <a:gd name="T18" fmla="*/ 19 w 68"/>
                        <a:gd name="T19" fmla="*/ 41 h 67"/>
                        <a:gd name="T20" fmla="*/ 0 w 68"/>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5"/>
                          </a:moveTo>
                          <a:lnTo>
                            <a:pt x="24" y="25"/>
                          </a:lnTo>
                          <a:lnTo>
                            <a:pt x="33" y="0"/>
                          </a:lnTo>
                          <a:lnTo>
                            <a:pt x="44" y="25"/>
                          </a:lnTo>
                          <a:lnTo>
                            <a:pt x="68" y="25"/>
                          </a:lnTo>
                          <a:lnTo>
                            <a:pt x="48" y="41"/>
                          </a:lnTo>
                          <a:lnTo>
                            <a:pt x="57" y="67"/>
                          </a:lnTo>
                          <a:lnTo>
                            <a:pt x="33" y="48"/>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56" name="Freeform 432"/>
                    <p:cNvSpPr>
                      <a:spLocks/>
                    </p:cNvSpPr>
                    <p:nvPr/>
                  </p:nvSpPr>
                  <p:spPr bwMode="auto">
                    <a:xfrm>
                      <a:off x="688" y="1014"/>
                      <a:ext cx="13" cy="14"/>
                    </a:xfrm>
                    <a:custGeom>
                      <a:avLst/>
                      <a:gdLst>
                        <a:gd name="T0" fmla="*/ 0 w 68"/>
                        <a:gd name="T1" fmla="*/ 25 h 67"/>
                        <a:gd name="T2" fmla="*/ 25 w 68"/>
                        <a:gd name="T3" fmla="*/ 25 h 67"/>
                        <a:gd name="T4" fmla="*/ 34 w 68"/>
                        <a:gd name="T5" fmla="*/ 0 h 67"/>
                        <a:gd name="T6" fmla="*/ 45 w 68"/>
                        <a:gd name="T7" fmla="*/ 25 h 67"/>
                        <a:gd name="T8" fmla="*/ 68 w 68"/>
                        <a:gd name="T9" fmla="*/ 25 h 67"/>
                        <a:gd name="T10" fmla="*/ 50 w 68"/>
                        <a:gd name="T11" fmla="*/ 41 h 67"/>
                        <a:gd name="T12" fmla="*/ 57 w 68"/>
                        <a:gd name="T13" fmla="*/ 67 h 67"/>
                        <a:gd name="T14" fmla="*/ 34 w 68"/>
                        <a:gd name="T15" fmla="*/ 48 h 67"/>
                        <a:gd name="T16" fmla="*/ 11 w 68"/>
                        <a:gd name="T17" fmla="*/ 67 h 67"/>
                        <a:gd name="T18" fmla="*/ 19 w 68"/>
                        <a:gd name="T19" fmla="*/ 41 h 67"/>
                        <a:gd name="T20" fmla="*/ 0 w 68"/>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5"/>
                          </a:moveTo>
                          <a:lnTo>
                            <a:pt x="25" y="25"/>
                          </a:lnTo>
                          <a:lnTo>
                            <a:pt x="34" y="0"/>
                          </a:lnTo>
                          <a:lnTo>
                            <a:pt x="45" y="25"/>
                          </a:lnTo>
                          <a:lnTo>
                            <a:pt x="68" y="25"/>
                          </a:lnTo>
                          <a:lnTo>
                            <a:pt x="50" y="41"/>
                          </a:lnTo>
                          <a:lnTo>
                            <a:pt x="57" y="67"/>
                          </a:lnTo>
                          <a:lnTo>
                            <a:pt x="34" y="48"/>
                          </a:lnTo>
                          <a:lnTo>
                            <a:pt x="11"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657" name="Group 433"/>
                  <p:cNvGrpSpPr>
                    <a:grpSpLocks/>
                  </p:cNvGrpSpPr>
                  <p:nvPr/>
                </p:nvGrpSpPr>
                <p:grpSpPr bwMode="auto">
                  <a:xfrm>
                    <a:off x="574" y="1028"/>
                    <a:ext cx="115" cy="13"/>
                    <a:chOff x="574" y="1028"/>
                    <a:chExt cx="115" cy="13"/>
                  </a:xfrm>
                </p:grpSpPr>
                <p:sp>
                  <p:nvSpPr>
                    <p:cNvPr id="52658" name="Freeform 434"/>
                    <p:cNvSpPr>
                      <a:spLocks/>
                    </p:cNvSpPr>
                    <p:nvPr/>
                  </p:nvSpPr>
                  <p:spPr bwMode="auto">
                    <a:xfrm>
                      <a:off x="574" y="1028"/>
                      <a:ext cx="13" cy="13"/>
                    </a:xfrm>
                    <a:custGeom>
                      <a:avLst/>
                      <a:gdLst>
                        <a:gd name="T0" fmla="*/ 0 w 66"/>
                        <a:gd name="T1" fmla="*/ 25 h 68"/>
                        <a:gd name="T2" fmla="*/ 23 w 66"/>
                        <a:gd name="T3" fmla="*/ 25 h 68"/>
                        <a:gd name="T4" fmla="*/ 33 w 66"/>
                        <a:gd name="T5" fmla="*/ 0 h 68"/>
                        <a:gd name="T6" fmla="*/ 43 w 66"/>
                        <a:gd name="T7" fmla="*/ 25 h 68"/>
                        <a:gd name="T8" fmla="*/ 66 w 66"/>
                        <a:gd name="T9" fmla="*/ 25 h 68"/>
                        <a:gd name="T10" fmla="*/ 47 w 66"/>
                        <a:gd name="T11" fmla="*/ 41 h 68"/>
                        <a:gd name="T12" fmla="*/ 57 w 66"/>
                        <a:gd name="T13" fmla="*/ 68 h 68"/>
                        <a:gd name="T14" fmla="*/ 33 w 66"/>
                        <a:gd name="T15" fmla="*/ 50 h 68"/>
                        <a:gd name="T16" fmla="*/ 10 w 66"/>
                        <a:gd name="T17" fmla="*/ 68 h 68"/>
                        <a:gd name="T18" fmla="*/ 19 w 66"/>
                        <a:gd name="T19" fmla="*/ 41 h 68"/>
                        <a:gd name="T20" fmla="*/ 0 w 66"/>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8">
                          <a:moveTo>
                            <a:pt x="0" y="25"/>
                          </a:moveTo>
                          <a:lnTo>
                            <a:pt x="23" y="25"/>
                          </a:lnTo>
                          <a:lnTo>
                            <a:pt x="33" y="0"/>
                          </a:lnTo>
                          <a:lnTo>
                            <a:pt x="43" y="25"/>
                          </a:lnTo>
                          <a:lnTo>
                            <a:pt x="66" y="25"/>
                          </a:lnTo>
                          <a:lnTo>
                            <a:pt x="47" y="41"/>
                          </a:lnTo>
                          <a:lnTo>
                            <a:pt x="57" y="68"/>
                          </a:lnTo>
                          <a:lnTo>
                            <a:pt x="33" y="50"/>
                          </a:lnTo>
                          <a:lnTo>
                            <a:pt x="10"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59" name="Freeform 435"/>
                    <p:cNvSpPr>
                      <a:spLocks/>
                    </p:cNvSpPr>
                    <p:nvPr/>
                  </p:nvSpPr>
                  <p:spPr bwMode="auto">
                    <a:xfrm>
                      <a:off x="624" y="1028"/>
                      <a:ext cx="14" cy="13"/>
                    </a:xfrm>
                    <a:custGeom>
                      <a:avLst/>
                      <a:gdLst>
                        <a:gd name="T0" fmla="*/ 0 w 67"/>
                        <a:gd name="T1" fmla="*/ 25 h 68"/>
                        <a:gd name="T2" fmla="*/ 24 w 67"/>
                        <a:gd name="T3" fmla="*/ 25 h 68"/>
                        <a:gd name="T4" fmla="*/ 33 w 67"/>
                        <a:gd name="T5" fmla="*/ 0 h 68"/>
                        <a:gd name="T6" fmla="*/ 44 w 67"/>
                        <a:gd name="T7" fmla="*/ 25 h 68"/>
                        <a:gd name="T8" fmla="*/ 67 w 67"/>
                        <a:gd name="T9" fmla="*/ 25 h 68"/>
                        <a:gd name="T10" fmla="*/ 50 w 67"/>
                        <a:gd name="T11" fmla="*/ 41 h 68"/>
                        <a:gd name="T12" fmla="*/ 57 w 67"/>
                        <a:gd name="T13" fmla="*/ 68 h 68"/>
                        <a:gd name="T14" fmla="*/ 33 w 67"/>
                        <a:gd name="T15" fmla="*/ 50 h 68"/>
                        <a:gd name="T16" fmla="*/ 10 w 67"/>
                        <a:gd name="T17" fmla="*/ 68 h 68"/>
                        <a:gd name="T18" fmla="*/ 19 w 67"/>
                        <a:gd name="T19" fmla="*/ 41 h 68"/>
                        <a:gd name="T20" fmla="*/ 0 w 67"/>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5"/>
                          </a:moveTo>
                          <a:lnTo>
                            <a:pt x="24" y="25"/>
                          </a:lnTo>
                          <a:lnTo>
                            <a:pt x="33" y="0"/>
                          </a:lnTo>
                          <a:lnTo>
                            <a:pt x="44" y="25"/>
                          </a:lnTo>
                          <a:lnTo>
                            <a:pt x="67" y="25"/>
                          </a:lnTo>
                          <a:lnTo>
                            <a:pt x="50" y="41"/>
                          </a:lnTo>
                          <a:lnTo>
                            <a:pt x="57" y="68"/>
                          </a:lnTo>
                          <a:lnTo>
                            <a:pt x="33" y="50"/>
                          </a:lnTo>
                          <a:lnTo>
                            <a:pt x="10"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60" name="Freeform 436"/>
                    <p:cNvSpPr>
                      <a:spLocks/>
                    </p:cNvSpPr>
                    <p:nvPr/>
                  </p:nvSpPr>
                  <p:spPr bwMode="auto">
                    <a:xfrm>
                      <a:off x="599" y="1028"/>
                      <a:ext cx="14" cy="13"/>
                    </a:xfrm>
                    <a:custGeom>
                      <a:avLst/>
                      <a:gdLst>
                        <a:gd name="T0" fmla="*/ 0 w 67"/>
                        <a:gd name="T1" fmla="*/ 25 h 68"/>
                        <a:gd name="T2" fmla="*/ 23 w 67"/>
                        <a:gd name="T3" fmla="*/ 25 h 68"/>
                        <a:gd name="T4" fmla="*/ 34 w 67"/>
                        <a:gd name="T5" fmla="*/ 0 h 68"/>
                        <a:gd name="T6" fmla="*/ 44 w 67"/>
                        <a:gd name="T7" fmla="*/ 25 h 68"/>
                        <a:gd name="T8" fmla="*/ 67 w 67"/>
                        <a:gd name="T9" fmla="*/ 25 h 68"/>
                        <a:gd name="T10" fmla="*/ 48 w 67"/>
                        <a:gd name="T11" fmla="*/ 41 h 68"/>
                        <a:gd name="T12" fmla="*/ 57 w 67"/>
                        <a:gd name="T13" fmla="*/ 68 h 68"/>
                        <a:gd name="T14" fmla="*/ 34 w 67"/>
                        <a:gd name="T15" fmla="*/ 50 h 68"/>
                        <a:gd name="T16" fmla="*/ 10 w 67"/>
                        <a:gd name="T17" fmla="*/ 68 h 68"/>
                        <a:gd name="T18" fmla="*/ 19 w 67"/>
                        <a:gd name="T19" fmla="*/ 41 h 68"/>
                        <a:gd name="T20" fmla="*/ 0 w 67"/>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5"/>
                          </a:moveTo>
                          <a:lnTo>
                            <a:pt x="23" y="25"/>
                          </a:lnTo>
                          <a:lnTo>
                            <a:pt x="34" y="0"/>
                          </a:lnTo>
                          <a:lnTo>
                            <a:pt x="44" y="25"/>
                          </a:lnTo>
                          <a:lnTo>
                            <a:pt x="67" y="25"/>
                          </a:lnTo>
                          <a:lnTo>
                            <a:pt x="48" y="41"/>
                          </a:lnTo>
                          <a:lnTo>
                            <a:pt x="57" y="68"/>
                          </a:lnTo>
                          <a:lnTo>
                            <a:pt x="34" y="50"/>
                          </a:lnTo>
                          <a:lnTo>
                            <a:pt x="10"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61" name="Freeform 437"/>
                    <p:cNvSpPr>
                      <a:spLocks/>
                    </p:cNvSpPr>
                    <p:nvPr/>
                  </p:nvSpPr>
                  <p:spPr bwMode="auto">
                    <a:xfrm>
                      <a:off x="650" y="1028"/>
                      <a:ext cx="13" cy="13"/>
                    </a:xfrm>
                    <a:custGeom>
                      <a:avLst/>
                      <a:gdLst>
                        <a:gd name="T0" fmla="*/ 0 w 67"/>
                        <a:gd name="T1" fmla="*/ 25 h 68"/>
                        <a:gd name="T2" fmla="*/ 23 w 67"/>
                        <a:gd name="T3" fmla="*/ 25 h 68"/>
                        <a:gd name="T4" fmla="*/ 33 w 67"/>
                        <a:gd name="T5" fmla="*/ 0 h 68"/>
                        <a:gd name="T6" fmla="*/ 44 w 67"/>
                        <a:gd name="T7" fmla="*/ 25 h 68"/>
                        <a:gd name="T8" fmla="*/ 67 w 67"/>
                        <a:gd name="T9" fmla="*/ 25 h 68"/>
                        <a:gd name="T10" fmla="*/ 48 w 67"/>
                        <a:gd name="T11" fmla="*/ 41 h 68"/>
                        <a:gd name="T12" fmla="*/ 58 w 67"/>
                        <a:gd name="T13" fmla="*/ 68 h 68"/>
                        <a:gd name="T14" fmla="*/ 33 w 67"/>
                        <a:gd name="T15" fmla="*/ 50 h 68"/>
                        <a:gd name="T16" fmla="*/ 10 w 67"/>
                        <a:gd name="T17" fmla="*/ 68 h 68"/>
                        <a:gd name="T18" fmla="*/ 18 w 67"/>
                        <a:gd name="T19" fmla="*/ 41 h 68"/>
                        <a:gd name="T20" fmla="*/ 0 w 67"/>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5"/>
                          </a:moveTo>
                          <a:lnTo>
                            <a:pt x="23" y="25"/>
                          </a:lnTo>
                          <a:lnTo>
                            <a:pt x="33" y="0"/>
                          </a:lnTo>
                          <a:lnTo>
                            <a:pt x="44" y="25"/>
                          </a:lnTo>
                          <a:lnTo>
                            <a:pt x="67" y="25"/>
                          </a:lnTo>
                          <a:lnTo>
                            <a:pt x="48" y="41"/>
                          </a:lnTo>
                          <a:lnTo>
                            <a:pt x="58" y="68"/>
                          </a:lnTo>
                          <a:lnTo>
                            <a:pt x="33" y="50"/>
                          </a:lnTo>
                          <a:lnTo>
                            <a:pt x="10" y="68"/>
                          </a:lnTo>
                          <a:lnTo>
                            <a:pt x="18"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62" name="Freeform 438"/>
                    <p:cNvSpPr>
                      <a:spLocks/>
                    </p:cNvSpPr>
                    <p:nvPr/>
                  </p:nvSpPr>
                  <p:spPr bwMode="auto">
                    <a:xfrm>
                      <a:off x="675" y="1028"/>
                      <a:ext cx="14" cy="13"/>
                    </a:xfrm>
                    <a:custGeom>
                      <a:avLst/>
                      <a:gdLst>
                        <a:gd name="T0" fmla="*/ 0 w 69"/>
                        <a:gd name="T1" fmla="*/ 25 h 68"/>
                        <a:gd name="T2" fmla="*/ 25 w 69"/>
                        <a:gd name="T3" fmla="*/ 25 h 68"/>
                        <a:gd name="T4" fmla="*/ 36 w 69"/>
                        <a:gd name="T5" fmla="*/ 0 h 68"/>
                        <a:gd name="T6" fmla="*/ 45 w 69"/>
                        <a:gd name="T7" fmla="*/ 25 h 68"/>
                        <a:gd name="T8" fmla="*/ 69 w 69"/>
                        <a:gd name="T9" fmla="*/ 25 h 68"/>
                        <a:gd name="T10" fmla="*/ 50 w 69"/>
                        <a:gd name="T11" fmla="*/ 41 h 68"/>
                        <a:gd name="T12" fmla="*/ 59 w 69"/>
                        <a:gd name="T13" fmla="*/ 68 h 68"/>
                        <a:gd name="T14" fmla="*/ 36 w 69"/>
                        <a:gd name="T15" fmla="*/ 50 h 68"/>
                        <a:gd name="T16" fmla="*/ 12 w 69"/>
                        <a:gd name="T17" fmla="*/ 68 h 68"/>
                        <a:gd name="T18" fmla="*/ 19 w 69"/>
                        <a:gd name="T19" fmla="*/ 41 h 68"/>
                        <a:gd name="T20" fmla="*/ 0 w 69"/>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8">
                          <a:moveTo>
                            <a:pt x="0" y="25"/>
                          </a:moveTo>
                          <a:lnTo>
                            <a:pt x="25" y="25"/>
                          </a:lnTo>
                          <a:lnTo>
                            <a:pt x="36" y="0"/>
                          </a:lnTo>
                          <a:lnTo>
                            <a:pt x="45" y="25"/>
                          </a:lnTo>
                          <a:lnTo>
                            <a:pt x="69" y="25"/>
                          </a:lnTo>
                          <a:lnTo>
                            <a:pt x="50" y="41"/>
                          </a:lnTo>
                          <a:lnTo>
                            <a:pt x="59" y="68"/>
                          </a:lnTo>
                          <a:lnTo>
                            <a:pt x="36" y="50"/>
                          </a:lnTo>
                          <a:lnTo>
                            <a:pt x="12"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663" name="Group 439"/>
                  <p:cNvGrpSpPr>
                    <a:grpSpLocks/>
                  </p:cNvGrpSpPr>
                  <p:nvPr/>
                </p:nvGrpSpPr>
                <p:grpSpPr bwMode="auto">
                  <a:xfrm>
                    <a:off x="561" y="1041"/>
                    <a:ext cx="140" cy="13"/>
                    <a:chOff x="561" y="1041"/>
                    <a:chExt cx="140" cy="13"/>
                  </a:xfrm>
                </p:grpSpPr>
                <p:sp>
                  <p:nvSpPr>
                    <p:cNvPr id="52664" name="Freeform 440"/>
                    <p:cNvSpPr>
                      <a:spLocks/>
                    </p:cNvSpPr>
                    <p:nvPr/>
                  </p:nvSpPr>
                  <p:spPr bwMode="auto">
                    <a:xfrm>
                      <a:off x="561" y="1041"/>
                      <a:ext cx="14" cy="13"/>
                    </a:xfrm>
                    <a:custGeom>
                      <a:avLst/>
                      <a:gdLst>
                        <a:gd name="T0" fmla="*/ 0 w 67"/>
                        <a:gd name="T1" fmla="*/ 23 h 67"/>
                        <a:gd name="T2" fmla="*/ 24 w 67"/>
                        <a:gd name="T3" fmla="*/ 23 h 67"/>
                        <a:gd name="T4" fmla="*/ 33 w 67"/>
                        <a:gd name="T5" fmla="*/ 0 h 67"/>
                        <a:gd name="T6" fmla="*/ 45 w 67"/>
                        <a:gd name="T7" fmla="*/ 23 h 67"/>
                        <a:gd name="T8" fmla="*/ 67 w 67"/>
                        <a:gd name="T9" fmla="*/ 23 h 67"/>
                        <a:gd name="T10" fmla="*/ 48 w 67"/>
                        <a:gd name="T11" fmla="*/ 39 h 67"/>
                        <a:gd name="T12" fmla="*/ 57 w 67"/>
                        <a:gd name="T13" fmla="*/ 67 h 67"/>
                        <a:gd name="T14" fmla="*/ 33 w 67"/>
                        <a:gd name="T15" fmla="*/ 49 h 67"/>
                        <a:gd name="T16" fmla="*/ 11 w 67"/>
                        <a:gd name="T17" fmla="*/ 67 h 67"/>
                        <a:gd name="T18" fmla="*/ 19 w 67"/>
                        <a:gd name="T19" fmla="*/ 39 h 67"/>
                        <a:gd name="T20" fmla="*/ 0 w 67"/>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3"/>
                          </a:moveTo>
                          <a:lnTo>
                            <a:pt x="24" y="23"/>
                          </a:lnTo>
                          <a:lnTo>
                            <a:pt x="33" y="0"/>
                          </a:lnTo>
                          <a:lnTo>
                            <a:pt x="45" y="23"/>
                          </a:lnTo>
                          <a:lnTo>
                            <a:pt x="67" y="23"/>
                          </a:lnTo>
                          <a:lnTo>
                            <a:pt x="48" y="39"/>
                          </a:lnTo>
                          <a:lnTo>
                            <a:pt x="57" y="67"/>
                          </a:lnTo>
                          <a:lnTo>
                            <a:pt x="33" y="49"/>
                          </a:lnTo>
                          <a:lnTo>
                            <a:pt x="11" y="67"/>
                          </a:lnTo>
                          <a:lnTo>
                            <a:pt x="19"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65" name="Freeform 441"/>
                    <p:cNvSpPr>
                      <a:spLocks/>
                    </p:cNvSpPr>
                    <p:nvPr/>
                  </p:nvSpPr>
                  <p:spPr bwMode="auto">
                    <a:xfrm>
                      <a:off x="586" y="1041"/>
                      <a:ext cx="14" cy="13"/>
                    </a:xfrm>
                    <a:custGeom>
                      <a:avLst/>
                      <a:gdLst>
                        <a:gd name="T0" fmla="*/ 0 w 67"/>
                        <a:gd name="T1" fmla="*/ 23 h 67"/>
                        <a:gd name="T2" fmla="*/ 24 w 67"/>
                        <a:gd name="T3" fmla="*/ 23 h 67"/>
                        <a:gd name="T4" fmla="*/ 35 w 67"/>
                        <a:gd name="T5" fmla="*/ 0 h 67"/>
                        <a:gd name="T6" fmla="*/ 45 w 67"/>
                        <a:gd name="T7" fmla="*/ 23 h 67"/>
                        <a:gd name="T8" fmla="*/ 67 w 67"/>
                        <a:gd name="T9" fmla="*/ 23 h 67"/>
                        <a:gd name="T10" fmla="*/ 50 w 67"/>
                        <a:gd name="T11" fmla="*/ 39 h 67"/>
                        <a:gd name="T12" fmla="*/ 57 w 67"/>
                        <a:gd name="T13" fmla="*/ 67 h 67"/>
                        <a:gd name="T14" fmla="*/ 35 w 67"/>
                        <a:gd name="T15" fmla="*/ 49 h 67"/>
                        <a:gd name="T16" fmla="*/ 11 w 67"/>
                        <a:gd name="T17" fmla="*/ 67 h 67"/>
                        <a:gd name="T18" fmla="*/ 20 w 67"/>
                        <a:gd name="T19" fmla="*/ 39 h 67"/>
                        <a:gd name="T20" fmla="*/ 0 w 67"/>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3"/>
                          </a:moveTo>
                          <a:lnTo>
                            <a:pt x="24" y="23"/>
                          </a:lnTo>
                          <a:lnTo>
                            <a:pt x="35" y="0"/>
                          </a:lnTo>
                          <a:lnTo>
                            <a:pt x="45" y="23"/>
                          </a:lnTo>
                          <a:lnTo>
                            <a:pt x="67" y="23"/>
                          </a:lnTo>
                          <a:lnTo>
                            <a:pt x="50" y="39"/>
                          </a:lnTo>
                          <a:lnTo>
                            <a:pt x="57" y="67"/>
                          </a:lnTo>
                          <a:lnTo>
                            <a:pt x="35" y="49"/>
                          </a:lnTo>
                          <a:lnTo>
                            <a:pt x="11" y="67"/>
                          </a:lnTo>
                          <a:lnTo>
                            <a:pt x="20"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66" name="Freeform 442"/>
                    <p:cNvSpPr>
                      <a:spLocks/>
                    </p:cNvSpPr>
                    <p:nvPr/>
                  </p:nvSpPr>
                  <p:spPr bwMode="auto">
                    <a:xfrm>
                      <a:off x="612" y="1041"/>
                      <a:ext cx="13" cy="13"/>
                    </a:xfrm>
                    <a:custGeom>
                      <a:avLst/>
                      <a:gdLst>
                        <a:gd name="T0" fmla="*/ 0 w 65"/>
                        <a:gd name="T1" fmla="*/ 23 h 67"/>
                        <a:gd name="T2" fmla="*/ 23 w 65"/>
                        <a:gd name="T3" fmla="*/ 23 h 67"/>
                        <a:gd name="T4" fmla="*/ 32 w 65"/>
                        <a:gd name="T5" fmla="*/ 0 h 67"/>
                        <a:gd name="T6" fmla="*/ 43 w 65"/>
                        <a:gd name="T7" fmla="*/ 23 h 67"/>
                        <a:gd name="T8" fmla="*/ 65 w 65"/>
                        <a:gd name="T9" fmla="*/ 23 h 67"/>
                        <a:gd name="T10" fmla="*/ 47 w 65"/>
                        <a:gd name="T11" fmla="*/ 39 h 67"/>
                        <a:gd name="T12" fmla="*/ 57 w 65"/>
                        <a:gd name="T13" fmla="*/ 67 h 67"/>
                        <a:gd name="T14" fmla="*/ 32 w 65"/>
                        <a:gd name="T15" fmla="*/ 49 h 67"/>
                        <a:gd name="T16" fmla="*/ 10 w 65"/>
                        <a:gd name="T17" fmla="*/ 67 h 67"/>
                        <a:gd name="T18" fmla="*/ 18 w 65"/>
                        <a:gd name="T19" fmla="*/ 39 h 67"/>
                        <a:gd name="T20" fmla="*/ 0 w 65"/>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7">
                          <a:moveTo>
                            <a:pt x="0" y="23"/>
                          </a:moveTo>
                          <a:lnTo>
                            <a:pt x="23" y="23"/>
                          </a:lnTo>
                          <a:lnTo>
                            <a:pt x="32" y="0"/>
                          </a:lnTo>
                          <a:lnTo>
                            <a:pt x="43" y="23"/>
                          </a:lnTo>
                          <a:lnTo>
                            <a:pt x="65" y="23"/>
                          </a:lnTo>
                          <a:lnTo>
                            <a:pt x="47" y="39"/>
                          </a:lnTo>
                          <a:lnTo>
                            <a:pt x="57" y="67"/>
                          </a:lnTo>
                          <a:lnTo>
                            <a:pt x="32" y="49"/>
                          </a:lnTo>
                          <a:lnTo>
                            <a:pt x="10" y="67"/>
                          </a:lnTo>
                          <a:lnTo>
                            <a:pt x="18"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67" name="Freeform 443"/>
                    <p:cNvSpPr>
                      <a:spLocks/>
                    </p:cNvSpPr>
                    <p:nvPr/>
                  </p:nvSpPr>
                  <p:spPr bwMode="auto">
                    <a:xfrm>
                      <a:off x="637" y="1041"/>
                      <a:ext cx="14" cy="13"/>
                    </a:xfrm>
                    <a:custGeom>
                      <a:avLst/>
                      <a:gdLst>
                        <a:gd name="T0" fmla="*/ 0 w 69"/>
                        <a:gd name="T1" fmla="*/ 23 h 67"/>
                        <a:gd name="T2" fmla="*/ 25 w 69"/>
                        <a:gd name="T3" fmla="*/ 23 h 67"/>
                        <a:gd name="T4" fmla="*/ 36 w 69"/>
                        <a:gd name="T5" fmla="*/ 0 h 67"/>
                        <a:gd name="T6" fmla="*/ 45 w 69"/>
                        <a:gd name="T7" fmla="*/ 23 h 67"/>
                        <a:gd name="T8" fmla="*/ 69 w 69"/>
                        <a:gd name="T9" fmla="*/ 23 h 67"/>
                        <a:gd name="T10" fmla="*/ 50 w 69"/>
                        <a:gd name="T11" fmla="*/ 39 h 67"/>
                        <a:gd name="T12" fmla="*/ 58 w 69"/>
                        <a:gd name="T13" fmla="*/ 67 h 67"/>
                        <a:gd name="T14" fmla="*/ 36 w 69"/>
                        <a:gd name="T15" fmla="*/ 49 h 67"/>
                        <a:gd name="T16" fmla="*/ 12 w 69"/>
                        <a:gd name="T17" fmla="*/ 67 h 67"/>
                        <a:gd name="T18" fmla="*/ 21 w 69"/>
                        <a:gd name="T19" fmla="*/ 39 h 67"/>
                        <a:gd name="T20" fmla="*/ 0 w 69"/>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3"/>
                          </a:moveTo>
                          <a:lnTo>
                            <a:pt x="25" y="23"/>
                          </a:lnTo>
                          <a:lnTo>
                            <a:pt x="36" y="0"/>
                          </a:lnTo>
                          <a:lnTo>
                            <a:pt x="45" y="23"/>
                          </a:lnTo>
                          <a:lnTo>
                            <a:pt x="69" y="23"/>
                          </a:lnTo>
                          <a:lnTo>
                            <a:pt x="50" y="39"/>
                          </a:lnTo>
                          <a:lnTo>
                            <a:pt x="58" y="67"/>
                          </a:lnTo>
                          <a:lnTo>
                            <a:pt x="36" y="49"/>
                          </a:lnTo>
                          <a:lnTo>
                            <a:pt x="12" y="67"/>
                          </a:lnTo>
                          <a:lnTo>
                            <a:pt x="21"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68" name="Freeform 444"/>
                    <p:cNvSpPr>
                      <a:spLocks/>
                    </p:cNvSpPr>
                    <p:nvPr/>
                  </p:nvSpPr>
                  <p:spPr bwMode="auto">
                    <a:xfrm>
                      <a:off x="662" y="1041"/>
                      <a:ext cx="14" cy="13"/>
                    </a:xfrm>
                    <a:custGeom>
                      <a:avLst/>
                      <a:gdLst>
                        <a:gd name="T0" fmla="*/ 0 w 68"/>
                        <a:gd name="T1" fmla="*/ 23 h 67"/>
                        <a:gd name="T2" fmla="*/ 24 w 68"/>
                        <a:gd name="T3" fmla="*/ 23 h 67"/>
                        <a:gd name="T4" fmla="*/ 33 w 68"/>
                        <a:gd name="T5" fmla="*/ 0 h 67"/>
                        <a:gd name="T6" fmla="*/ 44 w 68"/>
                        <a:gd name="T7" fmla="*/ 23 h 67"/>
                        <a:gd name="T8" fmla="*/ 68 w 68"/>
                        <a:gd name="T9" fmla="*/ 23 h 67"/>
                        <a:gd name="T10" fmla="*/ 48 w 68"/>
                        <a:gd name="T11" fmla="*/ 39 h 67"/>
                        <a:gd name="T12" fmla="*/ 57 w 68"/>
                        <a:gd name="T13" fmla="*/ 67 h 67"/>
                        <a:gd name="T14" fmla="*/ 33 w 68"/>
                        <a:gd name="T15" fmla="*/ 49 h 67"/>
                        <a:gd name="T16" fmla="*/ 10 w 68"/>
                        <a:gd name="T17" fmla="*/ 67 h 67"/>
                        <a:gd name="T18" fmla="*/ 19 w 68"/>
                        <a:gd name="T19" fmla="*/ 39 h 67"/>
                        <a:gd name="T20" fmla="*/ 0 w 68"/>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3"/>
                          </a:moveTo>
                          <a:lnTo>
                            <a:pt x="24" y="23"/>
                          </a:lnTo>
                          <a:lnTo>
                            <a:pt x="33" y="0"/>
                          </a:lnTo>
                          <a:lnTo>
                            <a:pt x="44" y="23"/>
                          </a:lnTo>
                          <a:lnTo>
                            <a:pt x="68" y="23"/>
                          </a:lnTo>
                          <a:lnTo>
                            <a:pt x="48" y="39"/>
                          </a:lnTo>
                          <a:lnTo>
                            <a:pt x="57" y="67"/>
                          </a:lnTo>
                          <a:lnTo>
                            <a:pt x="33" y="49"/>
                          </a:lnTo>
                          <a:lnTo>
                            <a:pt x="10" y="67"/>
                          </a:lnTo>
                          <a:lnTo>
                            <a:pt x="19"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69" name="Freeform 445"/>
                    <p:cNvSpPr>
                      <a:spLocks/>
                    </p:cNvSpPr>
                    <p:nvPr/>
                  </p:nvSpPr>
                  <p:spPr bwMode="auto">
                    <a:xfrm>
                      <a:off x="688" y="1041"/>
                      <a:ext cx="13" cy="13"/>
                    </a:xfrm>
                    <a:custGeom>
                      <a:avLst/>
                      <a:gdLst>
                        <a:gd name="T0" fmla="*/ 0 w 68"/>
                        <a:gd name="T1" fmla="*/ 23 h 67"/>
                        <a:gd name="T2" fmla="*/ 25 w 68"/>
                        <a:gd name="T3" fmla="*/ 23 h 67"/>
                        <a:gd name="T4" fmla="*/ 34 w 68"/>
                        <a:gd name="T5" fmla="*/ 0 h 67"/>
                        <a:gd name="T6" fmla="*/ 45 w 68"/>
                        <a:gd name="T7" fmla="*/ 23 h 67"/>
                        <a:gd name="T8" fmla="*/ 68 w 68"/>
                        <a:gd name="T9" fmla="*/ 23 h 67"/>
                        <a:gd name="T10" fmla="*/ 50 w 68"/>
                        <a:gd name="T11" fmla="*/ 39 h 67"/>
                        <a:gd name="T12" fmla="*/ 57 w 68"/>
                        <a:gd name="T13" fmla="*/ 67 h 67"/>
                        <a:gd name="T14" fmla="*/ 34 w 68"/>
                        <a:gd name="T15" fmla="*/ 49 h 67"/>
                        <a:gd name="T16" fmla="*/ 11 w 68"/>
                        <a:gd name="T17" fmla="*/ 67 h 67"/>
                        <a:gd name="T18" fmla="*/ 19 w 68"/>
                        <a:gd name="T19" fmla="*/ 39 h 67"/>
                        <a:gd name="T20" fmla="*/ 0 w 68"/>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3"/>
                          </a:moveTo>
                          <a:lnTo>
                            <a:pt x="25" y="23"/>
                          </a:lnTo>
                          <a:lnTo>
                            <a:pt x="34" y="0"/>
                          </a:lnTo>
                          <a:lnTo>
                            <a:pt x="45" y="23"/>
                          </a:lnTo>
                          <a:lnTo>
                            <a:pt x="68" y="23"/>
                          </a:lnTo>
                          <a:lnTo>
                            <a:pt x="50" y="39"/>
                          </a:lnTo>
                          <a:lnTo>
                            <a:pt x="57" y="67"/>
                          </a:lnTo>
                          <a:lnTo>
                            <a:pt x="34" y="49"/>
                          </a:lnTo>
                          <a:lnTo>
                            <a:pt x="11" y="67"/>
                          </a:lnTo>
                          <a:lnTo>
                            <a:pt x="19"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670" name="Group 446"/>
                  <p:cNvGrpSpPr>
                    <a:grpSpLocks/>
                  </p:cNvGrpSpPr>
                  <p:nvPr/>
                </p:nvGrpSpPr>
                <p:grpSpPr bwMode="auto">
                  <a:xfrm>
                    <a:off x="574" y="1054"/>
                    <a:ext cx="115" cy="13"/>
                    <a:chOff x="574" y="1054"/>
                    <a:chExt cx="115" cy="13"/>
                  </a:xfrm>
                </p:grpSpPr>
                <p:sp>
                  <p:nvSpPr>
                    <p:cNvPr id="52671" name="Freeform 447"/>
                    <p:cNvSpPr>
                      <a:spLocks/>
                    </p:cNvSpPr>
                    <p:nvPr/>
                  </p:nvSpPr>
                  <p:spPr bwMode="auto">
                    <a:xfrm>
                      <a:off x="574" y="1054"/>
                      <a:ext cx="13" cy="13"/>
                    </a:xfrm>
                    <a:custGeom>
                      <a:avLst/>
                      <a:gdLst>
                        <a:gd name="T0" fmla="*/ 0 w 66"/>
                        <a:gd name="T1" fmla="*/ 25 h 67"/>
                        <a:gd name="T2" fmla="*/ 23 w 66"/>
                        <a:gd name="T3" fmla="*/ 25 h 67"/>
                        <a:gd name="T4" fmla="*/ 33 w 66"/>
                        <a:gd name="T5" fmla="*/ 0 h 67"/>
                        <a:gd name="T6" fmla="*/ 43 w 66"/>
                        <a:gd name="T7" fmla="*/ 25 h 67"/>
                        <a:gd name="T8" fmla="*/ 66 w 66"/>
                        <a:gd name="T9" fmla="*/ 25 h 67"/>
                        <a:gd name="T10" fmla="*/ 47 w 66"/>
                        <a:gd name="T11" fmla="*/ 41 h 67"/>
                        <a:gd name="T12" fmla="*/ 57 w 66"/>
                        <a:gd name="T13" fmla="*/ 67 h 67"/>
                        <a:gd name="T14" fmla="*/ 33 w 66"/>
                        <a:gd name="T15" fmla="*/ 49 h 67"/>
                        <a:gd name="T16" fmla="*/ 10 w 66"/>
                        <a:gd name="T17" fmla="*/ 67 h 67"/>
                        <a:gd name="T18" fmla="*/ 19 w 66"/>
                        <a:gd name="T19" fmla="*/ 41 h 67"/>
                        <a:gd name="T20" fmla="*/ 0 w 66"/>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7">
                          <a:moveTo>
                            <a:pt x="0" y="25"/>
                          </a:moveTo>
                          <a:lnTo>
                            <a:pt x="23" y="25"/>
                          </a:lnTo>
                          <a:lnTo>
                            <a:pt x="33" y="0"/>
                          </a:lnTo>
                          <a:lnTo>
                            <a:pt x="43" y="25"/>
                          </a:lnTo>
                          <a:lnTo>
                            <a:pt x="66" y="25"/>
                          </a:lnTo>
                          <a:lnTo>
                            <a:pt x="47" y="41"/>
                          </a:lnTo>
                          <a:lnTo>
                            <a:pt x="57" y="67"/>
                          </a:lnTo>
                          <a:lnTo>
                            <a:pt x="33" y="49"/>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72" name="Freeform 448"/>
                    <p:cNvSpPr>
                      <a:spLocks/>
                    </p:cNvSpPr>
                    <p:nvPr/>
                  </p:nvSpPr>
                  <p:spPr bwMode="auto">
                    <a:xfrm>
                      <a:off x="624" y="1054"/>
                      <a:ext cx="14" cy="13"/>
                    </a:xfrm>
                    <a:custGeom>
                      <a:avLst/>
                      <a:gdLst>
                        <a:gd name="T0" fmla="*/ 0 w 67"/>
                        <a:gd name="T1" fmla="*/ 25 h 67"/>
                        <a:gd name="T2" fmla="*/ 24 w 67"/>
                        <a:gd name="T3" fmla="*/ 25 h 67"/>
                        <a:gd name="T4" fmla="*/ 33 w 67"/>
                        <a:gd name="T5" fmla="*/ 0 h 67"/>
                        <a:gd name="T6" fmla="*/ 44 w 67"/>
                        <a:gd name="T7" fmla="*/ 25 h 67"/>
                        <a:gd name="T8" fmla="*/ 67 w 67"/>
                        <a:gd name="T9" fmla="*/ 25 h 67"/>
                        <a:gd name="T10" fmla="*/ 50 w 67"/>
                        <a:gd name="T11" fmla="*/ 41 h 67"/>
                        <a:gd name="T12" fmla="*/ 57 w 67"/>
                        <a:gd name="T13" fmla="*/ 67 h 67"/>
                        <a:gd name="T14" fmla="*/ 33 w 67"/>
                        <a:gd name="T15" fmla="*/ 49 h 67"/>
                        <a:gd name="T16" fmla="*/ 10 w 67"/>
                        <a:gd name="T17" fmla="*/ 67 h 67"/>
                        <a:gd name="T18" fmla="*/ 19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4" y="25"/>
                          </a:lnTo>
                          <a:lnTo>
                            <a:pt x="33" y="0"/>
                          </a:lnTo>
                          <a:lnTo>
                            <a:pt x="44" y="25"/>
                          </a:lnTo>
                          <a:lnTo>
                            <a:pt x="67" y="25"/>
                          </a:lnTo>
                          <a:lnTo>
                            <a:pt x="50" y="41"/>
                          </a:lnTo>
                          <a:lnTo>
                            <a:pt x="57" y="67"/>
                          </a:lnTo>
                          <a:lnTo>
                            <a:pt x="33" y="49"/>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73" name="Freeform 449"/>
                    <p:cNvSpPr>
                      <a:spLocks/>
                    </p:cNvSpPr>
                    <p:nvPr/>
                  </p:nvSpPr>
                  <p:spPr bwMode="auto">
                    <a:xfrm>
                      <a:off x="599" y="1054"/>
                      <a:ext cx="14" cy="13"/>
                    </a:xfrm>
                    <a:custGeom>
                      <a:avLst/>
                      <a:gdLst>
                        <a:gd name="T0" fmla="*/ 0 w 67"/>
                        <a:gd name="T1" fmla="*/ 25 h 67"/>
                        <a:gd name="T2" fmla="*/ 23 w 67"/>
                        <a:gd name="T3" fmla="*/ 25 h 67"/>
                        <a:gd name="T4" fmla="*/ 34 w 67"/>
                        <a:gd name="T5" fmla="*/ 0 h 67"/>
                        <a:gd name="T6" fmla="*/ 44 w 67"/>
                        <a:gd name="T7" fmla="*/ 25 h 67"/>
                        <a:gd name="T8" fmla="*/ 67 w 67"/>
                        <a:gd name="T9" fmla="*/ 25 h 67"/>
                        <a:gd name="T10" fmla="*/ 48 w 67"/>
                        <a:gd name="T11" fmla="*/ 41 h 67"/>
                        <a:gd name="T12" fmla="*/ 57 w 67"/>
                        <a:gd name="T13" fmla="*/ 67 h 67"/>
                        <a:gd name="T14" fmla="*/ 34 w 67"/>
                        <a:gd name="T15" fmla="*/ 49 h 67"/>
                        <a:gd name="T16" fmla="*/ 10 w 67"/>
                        <a:gd name="T17" fmla="*/ 67 h 67"/>
                        <a:gd name="T18" fmla="*/ 19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3" y="25"/>
                          </a:lnTo>
                          <a:lnTo>
                            <a:pt x="34" y="0"/>
                          </a:lnTo>
                          <a:lnTo>
                            <a:pt x="44" y="25"/>
                          </a:lnTo>
                          <a:lnTo>
                            <a:pt x="67" y="25"/>
                          </a:lnTo>
                          <a:lnTo>
                            <a:pt x="48" y="41"/>
                          </a:lnTo>
                          <a:lnTo>
                            <a:pt x="57" y="67"/>
                          </a:lnTo>
                          <a:lnTo>
                            <a:pt x="34" y="49"/>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74" name="Freeform 450"/>
                    <p:cNvSpPr>
                      <a:spLocks/>
                    </p:cNvSpPr>
                    <p:nvPr/>
                  </p:nvSpPr>
                  <p:spPr bwMode="auto">
                    <a:xfrm>
                      <a:off x="650" y="1054"/>
                      <a:ext cx="13" cy="13"/>
                    </a:xfrm>
                    <a:custGeom>
                      <a:avLst/>
                      <a:gdLst>
                        <a:gd name="T0" fmla="*/ 0 w 67"/>
                        <a:gd name="T1" fmla="*/ 25 h 67"/>
                        <a:gd name="T2" fmla="*/ 23 w 67"/>
                        <a:gd name="T3" fmla="*/ 25 h 67"/>
                        <a:gd name="T4" fmla="*/ 33 w 67"/>
                        <a:gd name="T5" fmla="*/ 0 h 67"/>
                        <a:gd name="T6" fmla="*/ 44 w 67"/>
                        <a:gd name="T7" fmla="*/ 25 h 67"/>
                        <a:gd name="T8" fmla="*/ 67 w 67"/>
                        <a:gd name="T9" fmla="*/ 25 h 67"/>
                        <a:gd name="T10" fmla="*/ 48 w 67"/>
                        <a:gd name="T11" fmla="*/ 41 h 67"/>
                        <a:gd name="T12" fmla="*/ 58 w 67"/>
                        <a:gd name="T13" fmla="*/ 67 h 67"/>
                        <a:gd name="T14" fmla="*/ 33 w 67"/>
                        <a:gd name="T15" fmla="*/ 49 h 67"/>
                        <a:gd name="T16" fmla="*/ 10 w 67"/>
                        <a:gd name="T17" fmla="*/ 67 h 67"/>
                        <a:gd name="T18" fmla="*/ 18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3" y="25"/>
                          </a:lnTo>
                          <a:lnTo>
                            <a:pt x="33" y="0"/>
                          </a:lnTo>
                          <a:lnTo>
                            <a:pt x="44" y="25"/>
                          </a:lnTo>
                          <a:lnTo>
                            <a:pt x="67" y="25"/>
                          </a:lnTo>
                          <a:lnTo>
                            <a:pt x="48" y="41"/>
                          </a:lnTo>
                          <a:lnTo>
                            <a:pt x="58" y="67"/>
                          </a:lnTo>
                          <a:lnTo>
                            <a:pt x="33" y="49"/>
                          </a:lnTo>
                          <a:lnTo>
                            <a:pt x="10" y="67"/>
                          </a:lnTo>
                          <a:lnTo>
                            <a:pt x="18"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75" name="Freeform 451"/>
                    <p:cNvSpPr>
                      <a:spLocks/>
                    </p:cNvSpPr>
                    <p:nvPr/>
                  </p:nvSpPr>
                  <p:spPr bwMode="auto">
                    <a:xfrm>
                      <a:off x="675" y="1054"/>
                      <a:ext cx="14" cy="13"/>
                    </a:xfrm>
                    <a:custGeom>
                      <a:avLst/>
                      <a:gdLst>
                        <a:gd name="T0" fmla="*/ 0 w 69"/>
                        <a:gd name="T1" fmla="*/ 25 h 67"/>
                        <a:gd name="T2" fmla="*/ 25 w 69"/>
                        <a:gd name="T3" fmla="*/ 25 h 67"/>
                        <a:gd name="T4" fmla="*/ 36 w 69"/>
                        <a:gd name="T5" fmla="*/ 0 h 67"/>
                        <a:gd name="T6" fmla="*/ 45 w 69"/>
                        <a:gd name="T7" fmla="*/ 25 h 67"/>
                        <a:gd name="T8" fmla="*/ 69 w 69"/>
                        <a:gd name="T9" fmla="*/ 25 h 67"/>
                        <a:gd name="T10" fmla="*/ 50 w 69"/>
                        <a:gd name="T11" fmla="*/ 41 h 67"/>
                        <a:gd name="T12" fmla="*/ 59 w 69"/>
                        <a:gd name="T13" fmla="*/ 67 h 67"/>
                        <a:gd name="T14" fmla="*/ 36 w 69"/>
                        <a:gd name="T15" fmla="*/ 49 h 67"/>
                        <a:gd name="T16" fmla="*/ 12 w 69"/>
                        <a:gd name="T17" fmla="*/ 67 h 67"/>
                        <a:gd name="T18" fmla="*/ 19 w 69"/>
                        <a:gd name="T19" fmla="*/ 41 h 67"/>
                        <a:gd name="T20" fmla="*/ 0 w 69"/>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5"/>
                          </a:moveTo>
                          <a:lnTo>
                            <a:pt x="25" y="25"/>
                          </a:lnTo>
                          <a:lnTo>
                            <a:pt x="36" y="0"/>
                          </a:lnTo>
                          <a:lnTo>
                            <a:pt x="45" y="25"/>
                          </a:lnTo>
                          <a:lnTo>
                            <a:pt x="69" y="25"/>
                          </a:lnTo>
                          <a:lnTo>
                            <a:pt x="50" y="41"/>
                          </a:lnTo>
                          <a:lnTo>
                            <a:pt x="59" y="67"/>
                          </a:lnTo>
                          <a:lnTo>
                            <a:pt x="36" y="49"/>
                          </a:lnTo>
                          <a:lnTo>
                            <a:pt x="12"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676" name="Group 452"/>
                  <p:cNvGrpSpPr>
                    <a:grpSpLocks/>
                  </p:cNvGrpSpPr>
                  <p:nvPr/>
                </p:nvGrpSpPr>
                <p:grpSpPr bwMode="auto">
                  <a:xfrm>
                    <a:off x="561" y="1067"/>
                    <a:ext cx="140" cy="14"/>
                    <a:chOff x="561" y="1067"/>
                    <a:chExt cx="140" cy="14"/>
                  </a:xfrm>
                </p:grpSpPr>
                <p:sp>
                  <p:nvSpPr>
                    <p:cNvPr id="52677" name="Freeform 453"/>
                    <p:cNvSpPr>
                      <a:spLocks/>
                    </p:cNvSpPr>
                    <p:nvPr/>
                  </p:nvSpPr>
                  <p:spPr bwMode="auto">
                    <a:xfrm>
                      <a:off x="561" y="1067"/>
                      <a:ext cx="14" cy="14"/>
                    </a:xfrm>
                    <a:custGeom>
                      <a:avLst/>
                      <a:gdLst>
                        <a:gd name="T0" fmla="*/ 0 w 67"/>
                        <a:gd name="T1" fmla="*/ 26 h 69"/>
                        <a:gd name="T2" fmla="*/ 24 w 67"/>
                        <a:gd name="T3" fmla="*/ 26 h 69"/>
                        <a:gd name="T4" fmla="*/ 33 w 67"/>
                        <a:gd name="T5" fmla="*/ 0 h 69"/>
                        <a:gd name="T6" fmla="*/ 45 w 67"/>
                        <a:gd name="T7" fmla="*/ 26 h 69"/>
                        <a:gd name="T8" fmla="*/ 67 w 67"/>
                        <a:gd name="T9" fmla="*/ 26 h 69"/>
                        <a:gd name="T10" fmla="*/ 48 w 67"/>
                        <a:gd name="T11" fmla="*/ 42 h 69"/>
                        <a:gd name="T12" fmla="*/ 57 w 67"/>
                        <a:gd name="T13" fmla="*/ 69 h 69"/>
                        <a:gd name="T14" fmla="*/ 33 w 67"/>
                        <a:gd name="T15" fmla="*/ 50 h 69"/>
                        <a:gd name="T16" fmla="*/ 11 w 67"/>
                        <a:gd name="T17" fmla="*/ 69 h 69"/>
                        <a:gd name="T18" fmla="*/ 19 w 67"/>
                        <a:gd name="T19" fmla="*/ 42 h 69"/>
                        <a:gd name="T20" fmla="*/ 0 w 67"/>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9">
                          <a:moveTo>
                            <a:pt x="0" y="26"/>
                          </a:moveTo>
                          <a:lnTo>
                            <a:pt x="24" y="26"/>
                          </a:lnTo>
                          <a:lnTo>
                            <a:pt x="33" y="0"/>
                          </a:lnTo>
                          <a:lnTo>
                            <a:pt x="45" y="26"/>
                          </a:lnTo>
                          <a:lnTo>
                            <a:pt x="67" y="26"/>
                          </a:lnTo>
                          <a:lnTo>
                            <a:pt x="48" y="42"/>
                          </a:lnTo>
                          <a:lnTo>
                            <a:pt x="57" y="69"/>
                          </a:lnTo>
                          <a:lnTo>
                            <a:pt x="33" y="50"/>
                          </a:lnTo>
                          <a:lnTo>
                            <a:pt x="11" y="69"/>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78" name="Freeform 454"/>
                    <p:cNvSpPr>
                      <a:spLocks/>
                    </p:cNvSpPr>
                    <p:nvPr/>
                  </p:nvSpPr>
                  <p:spPr bwMode="auto">
                    <a:xfrm>
                      <a:off x="586" y="1067"/>
                      <a:ext cx="14" cy="14"/>
                    </a:xfrm>
                    <a:custGeom>
                      <a:avLst/>
                      <a:gdLst>
                        <a:gd name="T0" fmla="*/ 0 w 67"/>
                        <a:gd name="T1" fmla="*/ 26 h 69"/>
                        <a:gd name="T2" fmla="*/ 24 w 67"/>
                        <a:gd name="T3" fmla="*/ 26 h 69"/>
                        <a:gd name="T4" fmla="*/ 35 w 67"/>
                        <a:gd name="T5" fmla="*/ 0 h 69"/>
                        <a:gd name="T6" fmla="*/ 45 w 67"/>
                        <a:gd name="T7" fmla="*/ 26 h 69"/>
                        <a:gd name="T8" fmla="*/ 67 w 67"/>
                        <a:gd name="T9" fmla="*/ 26 h 69"/>
                        <a:gd name="T10" fmla="*/ 50 w 67"/>
                        <a:gd name="T11" fmla="*/ 42 h 69"/>
                        <a:gd name="T12" fmla="*/ 57 w 67"/>
                        <a:gd name="T13" fmla="*/ 69 h 69"/>
                        <a:gd name="T14" fmla="*/ 35 w 67"/>
                        <a:gd name="T15" fmla="*/ 50 h 69"/>
                        <a:gd name="T16" fmla="*/ 11 w 67"/>
                        <a:gd name="T17" fmla="*/ 69 h 69"/>
                        <a:gd name="T18" fmla="*/ 20 w 67"/>
                        <a:gd name="T19" fmla="*/ 42 h 69"/>
                        <a:gd name="T20" fmla="*/ 0 w 67"/>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9">
                          <a:moveTo>
                            <a:pt x="0" y="26"/>
                          </a:moveTo>
                          <a:lnTo>
                            <a:pt x="24" y="26"/>
                          </a:lnTo>
                          <a:lnTo>
                            <a:pt x="35" y="0"/>
                          </a:lnTo>
                          <a:lnTo>
                            <a:pt x="45" y="26"/>
                          </a:lnTo>
                          <a:lnTo>
                            <a:pt x="67" y="26"/>
                          </a:lnTo>
                          <a:lnTo>
                            <a:pt x="50" y="42"/>
                          </a:lnTo>
                          <a:lnTo>
                            <a:pt x="57" y="69"/>
                          </a:lnTo>
                          <a:lnTo>
                            <a:pt x="35" y="50"/>
                          </a:lnTo>
                          <a:lnTo>
                            <a:pt x="11" y="69"/>
                          </a:lnTo>
                          <a:lnTo>
                            <a:pt x="20"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79" name="Freeform 455"/>
                    <p:cNvSpPr>
                      <a:spLocks/>
                    </p:cNvSpPr>
                    <p:nvPr/>
                  </p:nvSpPr>
                  <p:spPr bwMode="auto">
                    <a:xfrm>
                      <a:off x="612" y="1067"/>
                      <a:ext cx="13" cy="14"/>
                    </a:xfrm>
                    <a:custGeom>
                      <a:avLst/>
                      <a:gdLst>
                        <a:gd name="T0" fmla="*/ 0 w 65"/>
                        <a:gd name="T1" fmla="*/ 26 h 69"/>
                        <a:gd name="T2" fmla="*/ 23 w 65"/>
                        <a:gd name="T3" fmla="*/ 26 h 69"/>
                        <a:gd name="T4" fmla="*/ 32 w 65"/>
                        <a:gd name="T5" fmla="*/ 0 h 69"/>
                        <a:gd name="T6" fmla="*/ 43 w 65"/>
                        <a:gd name="T7" fmla="*/ 26 h 69"/>
                        <a:gd name="T8" fmla="*/ 65 w 65"/>
                        <a:gd name="T9" fmla="*/ 26 h 69"/>
                        <a:gd name="T10" fmla="*/ 47 w 65"/>
                        <a:gd name="T11" fmla="*/ 42 h 69"/>
                        <a:gd name="T12" fmla="*/ 57 w 65"/>
                        <a:gd name="T13" fmla="*/ 69 h 69"/>
                        <a:gd name="T14" fmla="*/ 32 w 65"/>
                        <a:gd name="T15" fmla="*/ 50 h 69"/>
                        <a:gd name="T16" fmla="*/ 10 w 65"/>
                        <a:gd name="T17" fmla="*/ 69 h 69"/>
                        <a:gd name="T18" fmla="*/ 18 w 65"/>
                        <a:gd name="T19" fmla="*/ 42 h 69"/>
                        <a:gd name="T20" fmla="*/ 0 w 65"/>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9">
                          <a:moveTo>
                            <a:pt x="0" y="26"/>
                          </a:moveTo>
                          <a:lnTo>
                            <a:pt x="23" y="26"/>
                          </a:lnTo>
                          <a:lnTo>
                            <a:pt x="32" y="0"/>
                          </a:lnTo>
                          <a:lnTo>
                            <a:pt x="43" y="26"/>
                          </a:lnTo>
                          <a:lnTo>
                            <a:pt x="65" y="26"/>
                          </a:lnTo>
                          <a:lnTo>
                            <a:pt x="47" y="42"/>
                          </a:lnTo>
                          <a:lnTo>
                            <a:pt x="57" y="69"/>
                          </a:lnTo>
                          <a:lnTo>
                            <a:pt x="32" y="50"/>
                          </a:lnTo>
                          <a:lnTo>
                            <a:pt x="10" y="69"/>
                          </a:lnTo>
                          <a:lnTo>
                            <a:pt x="18"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80" name="Freeform 456"/>
                    <p:cNvSpPr>
                      <a:spLocks/>
                    </p:cNvSpPr>
                    <p:nvPr/>
                  </p:nvSpPr>
                  <p:spPr bwMode="auto">
                    <a:xfrm>
                      <a:off x="637" y="1067"/>
                      <a:ext cx="14" cy="14"/>
                    </a:xfrm>
                    <a:custGeom>
                      <a:avLst/>
                      <a:gdLst>
                        <a:gd name="T0" fmla="*/ 0 w 69"/>
                        <a:gd name="T1" fmla="*/ 26 h 69"/>
                        <a:gd name="T2" fmla="*/ 25 w 69"/>
                        <a:gd name="T3" fmla="*/ 26 h 69"/>
                        <a:gd name="T4" fmla="*/ 36 w 69"/>
                        <a:gd name="T5" fmla="*/ 0 h 69"/>
                        <a:gd name="T6" fmla="*/ 45 w 69"/>
                        <a:gd name="T7" fmla="*/ 26 h 69"/>
                        <a:gd name="T8" fmla="*/ 69 w 69"/>
                        <a:gd name="T9" fmla="*/ 26 h 69"/>
                        <a:gd name="T10" fmla="*/ 50 w 69"/>
                        <a:gd name="T11" fmla="*/ 42 h 69"/>
                        <a:gd name="T12" fmla="*/ 58 w 69"/>
                        <a:gd name="T13" fmla="*/ 69 h 69"/>
                        <a:gd name="T14" fmla="*/ 36 w 69"/>
                        <a:gd name="T15" fmla="*/ 50 h 69"/>
                        <a:gd name="T16" fmla="*/ 12 w 69"/>
                        <a:gd name="T17" fmla="*/ 69 h 69"/>
                        <a:gd name="T18" fmla="*/ 21 w 69"/>
                        <a:gd name="T19" fmla="*/ 42 h 69"/>
                        <a:gd name="T20" fmla="*/ 0 w 69"/>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9">
                          <a:moveTo>
                            <a:pt x="0" y="26"/>
                          </a:moveTo>
                          <a:lnTo>
                            <a:pt x="25" y="26"/>
                          </a:lnTo>
                          <a:lnTo>
                            <a:pt x="36" y="0"/>
                          </a:lnTo>
                          <a:lnTo>
                            <a:pt x="45" y="26"/>
                          </a:lnTo>
                          <a:lnTo>
                            <a:pt x="69" y="26"/>
                          </a:lnTo>
                          <a:lnTo>
                            <a:pt x="50" y="42"/>
                          </a:lnTo>
                          <a:lnTo>
                            <a:pt x="58" y="69"/>
                          </a:lnTo>
                          <a:lnTo>
                            <a:pt x="36" y="50"/>
                          </a:lnTo>
                          <a:lnTo>
                            <a:pt x="12" y="69"/>
                          </a:lnTo>
                          <a:lnTo>
                            <a:pt x="21"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81" name="Freeform 457"/>
                    <p:cNvSpPr>
                      <a:spLocks/>
                    </p:cNvSpPr>
                    <p:nvPr/>
                  </p:nvSpPr>
                  <p:spPr bwMode="auto">
                    <a:xfrm>
                      <a:off x="662" y="1067"/>
                      <a:ext cx="14" cy="14"/>
                    </a:xfrm>
                    <a:custGeom>
                      <a:avLst/>
                      <a:gdLst>
                        <a:gd name="T0" fmla="*/ 0 w 68"/>
                        <a:gd name="T1" fmla="*/ 26 h 69"/>
                        <a:gd name="T2" fmla="*/ 24 w 68"/>
                        <a:gd name="T3" fmla="*/ 26 h 69"/>
                        <a:gd name="T4" fmla="*/ 33 w 68"/>
                        <a:gd name="T5" fmla="*/ 0 h 69"/>
                        <a:gd name="T6" fmla="*/ 44 w 68"/>
                        <a:gd name="T7" fmla="*/ 26 h 69"/>
                        <a:gd name="T8" fmla="*/ 68 w 68"/>
                        <a:gd name="T9" fmla="*/ 26 h 69"/>
                        <a:gd name="T10" fmla="*/ 48 w 68"/>
                        <a:gd name="T11" fmla="*/ 42 h 69"/>
                        <a:gd name="T12" fmla="*/ 57 w 68"/>
                        <a:gd name="T13" fmla="*/ 69 h 69"/>
                        <a:gd name="T14" fmla="*/ 33 w 68"/>
                        <a:gd name="T15" fmla="*/ 50 h 69"/>
                        <a:gd name="T16" fmla="*/ 10 w 68"/>
                        <a:gd name="T17" fmla="*/ 69 h 69"/>
                        <a:gd name="T18" fmla="*/ 19 w 68"/>
                        <a:gd name="T19" fmla="*/ 42 h 69"/>
                        <a:gd name="T20" fmla="*/ 0 w 68"/>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9">
                          <a:moveTo>
                            <a:pt x="0" y="26"/>
                          </a:moveTo>
                          <a:lnTo>
                            <a:pt x="24" y="26"/>
                          </a:lnTo>
                          <a:lnTo>
                            <a:pt x="33" y="0"/>
                          </a:lnTo>
                          <a:lnTo>
                            <a:pt x="44" y="26"/>
                          </a:lnTo>
                          <a:lnTo>
                            <a:pt x="68" y="26"/>
                          </a:lnTo>
                          <a:lnTo>
                            <a:pt x="48" y="42"/>
                          </a:lnTo>
                          <a:lnTo>
                            <a:pt x="57" y="69"/>
                          </a:lnTo>
                          <a:lnTo>
                            <a:pt x="33" y="50"/>
                          </a:lnTo>
                          <a:lnTo>
                            <a:pt x="10" y="69"/>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82" name="Freeform 458"/>
                    <p:cNvSpPr>
                      <a:spLocks/>
                    </p:cNvSpPr>
                    <p:nvPr/>
                  </p:nvSpPr>
                  <p:spPr bwMode="auto">
                    <a:xfrm>
                      <a:off x="688" y="1067"/>
                      <a:ext cx="13" cy="14"/>
                    </a:xfrm>
                    <a:custGeom>
                      <a:avLst/>
                      <a:gdLst>
                        <a:gd name="T0" fmla="*/ 0 w 68"/>
                        <a:gd name="T1" fmla="*/ 26 h 69"/>
                        <a:gd name="T2" fmla="*/ 25 w 68"/>
                        <a:gd name="T3" fmla="*/ 26 h 69"/>
                        <a:gd name="T4" fmla="*/ 34 w 68"/>
                        <a:gd name="T5" fmla="*/ 0 h 69"/>
                        <a:gd name="T6" fmla="*/ 45 w 68"/>
                        <a:gd name="T7" fmla="*/ 26 h 69"/>
                        <a:gd name="T8" fmla="*/ 68 w 68"/>
                        <a:gd name="T9" fmla="*/ 26 h 69"/>
                        <a:gd name="T10" fmla="*/ 50 w 68"/>
                        <a:gd name="T11" fmla="*/ 42 h 69"/>
                        <a:gd name="T12" fmla="*/ 57 w 68"/>
                        <a:gd name="T13" fmla="*/ 69 h 69"/>
                        <a:gd name="T14" fmla="*/ 34 w 68"/>
                        <a:gd name="T15" fmla="*/ 50 h 69"/>
                        <a:gd name="T16" fmla="*/ 11 w 68"/>
                        <a:gd name="T17" fmla="*/ 69 h 69"/>
                        <a:gd name="T18" fmla="*/ 19 w 68"/>
                        <a:gd name="T19" fmla="*/ 42 h 69"/>
                        <a:gd name="T20" fmla="*/ 0 w 68"/>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9">
                          <a:moveTo>
                            <a:pt x="0" y="26"/>
                          </a:moveTo>
                          <a:lnTo>
                            <a:pt x="25" y="26"/>
                          </a:lnTo>
                          <a:lnTo>
                            <a:pt x="34" y="0"/>
                          </a:lnTo>
                          <a:lnTo>
                            <a:pt x="45" y="26"/>
                          </a:lnTo>
                          <a:lnTo>
                            <a:pt x="68" y="26"/>
                          </a:lnTo>
                          <a:lnTo>
                            <a:pt x="50" y="42"/>
                          </a:lnTo>
                          <a:lnTo>
                            <a:pt x="57" y="69"/>
                          </a:lnTo>
                          <a:lnTo>
                            <a:pt x="34" y="50"/>
                          </a:lnTo>
                          <a:lnTo>
                            <a:pt x="11" y="69"/>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683" name="Group 459"/>
                  <p:cNvGrpSpPr>
                    <a:grpSpLocks/>
                  </p:cNvGrpSpPr>
                  <p:nvPr/>
                </p:nvGrpSpPr>
                <p:grpSpPr bwMode="auto">
                  <a:xfrm>
                    <a:off x="574" y="1080"/>
                    <a:ext cx="115" cy="14"/>
                    <a:chOff x="574" y="1080"/>
                    <a:chExt cx="115" cy="14"/>
                  </a:xfrm>
                </p:grpSpPr>
                <p:sp>
                  <p:nvSpPr>
                    <p:cNvPr id="52684" name="Freeform 460"/>
                    <p:cNvSpPr>
                      <a:spLocks/>
                    </p:cNvSpPr>
                    <p:nvPr/>
                  </p:nvSpPr>
                  <p:spPr bwMode="auto">
                    <a:xfrm>
                      <a:off x="574" y="1080"/>
                      <a:ext cx="13" cy="14"/>
                    </a:xfrm>
                    <a:custGeom>
                      <a:avLst/>
                      <a:gdLst>
                        <a:gd name="T0" fmla="*/ 0 w 66"/>
                        <a:gd name="T1" fmla="*/ 24 h 68"/>
                        <a:gd name="T2" fmla="*/ 23 w 66"/>
                        <a:gd name="T3" fmla="*/ 24 h 68"/>
                        <a:gd name="T4" fmla="*/ 33 w 66"/>
                        <a:gd name="T5" fmla="*/ 0 h 68"/>
                        <a:gd name="T6" fmla="*/ 43 w 66"/>
                        <a:gd name="T7" fmla="*/ 24 h 68"/>
                        <a:gd name="T8" fmla="*/ 66 w 66"/>
                        <a:gd name="T9" fmla="*/ 24 h 68"/>
                        <a:gd name="T10" fmla="*/ 47 w 66"/>
                        <a:gd name="T11" fmla="*/ 40 h 68"/>
                        <a:gd name="T12" fmla="*/ 57 w 66"/>
                        <a:gd name="T13" fmla="*/ 68 h 68"/>
                        <a:gd name="T14" fmla="*/ 33 w 66"/>
                        <a:gd name="T15" fmla="*/ 50 h 68"/>
                        <a:gd name="T16" fmla="*/ 10 w 66"/>
                        <a:gd name="T17" fmla="*/ 68 h 68"/>
                        <a:gd name="T18" fmla="*/ 19 w 66"/>
                        <a:gd name="T19" fmla="*/ 40 h 68"/>
                        <a:gd name="T20" fmla="*/ 0 w 66"/>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8">
                          <a:moveTo>
                            <a:pt x="0" y="24"/>
                          </a:moveTo>
                          <a:lnTo>
                            <a:pt x="23" y="24"/>
                          </a:lnTo>
                          <a:lnTo>
                            <a:pt x="33" y="0"/>
                          </a:lnTo>
                          <a:lnTo>
                            <a:pt x="43" y="24"/>
                          </a:lnTo>
                          <a:lnTo>
                            <a:pt x="66" y="24"/>
                          </a:lnTo>
                          <a:lnTo>
                            <a:pt x="47" y="40"/>
                          </a:lnTo>
                          <a:lnTo>
                            <a:pt x="57" y="68"/>
                          </a:lnTo>
                          <a:lnTo>
                            <a:pt x="33" y="50"/>
                          </a:lnTo>
                          <a:lnTo>
                            <a:pt x="10"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85" name="Freeform 461"/>
                    <p:cNvSpPr>
                      <a:spLocks/>
                    </p:cNvSpPr>
                    <p:nvPr/>
                  </p:nvSpPr>
                  <p:spPr bwMode="auto">
                    <a:xfrm>
                      <a:off x="624" y="1080"/>
                      <a:ext cx="14" cy="14"/>
                    </a:xfrm>
                    <a:custGeom>
                      <a:avLst/>
                      <a:gdLst>
                        <a:gd name="T0" fmla="*/ 0 w 67"/>
                        <a:gd name="T1" fmla="*/ 24 h 68"/>
                        <a:gd name="T2" fmla="*/ 24 w 67"/>
                        <a:gd name="T3" fmla="*/ 24 h 68"/>
                        <a:gd name="T4" fmla="*/ 33 w 67"/>
                        <a:gd name="T5" fmla="*/ 0 h 68"/>
                        <a:gd name="T6" fmla="*/ 44 w 67"/>
                        <a:gd name="T7" fmla="*/ 24 h 68"/>
                        <a:gd name="T8" fmla="*/ 67 w 67"/>
                        <a:gd name="T9" fmla="*/ 24 h 68"/>
                        <a:gd name="T10" fmla="*/ 50 w 67"/>
                        <a:gd name="T11" fmla="*/ 40 h 68"/>
                        <a:gd name="T12" fmla="*/ 57 w 67"/>
                        <a:gd name="T13" fmla="*/ 68 h 68"/>
                        <a:gd name="T14" fmla="*/ 33 w 67"/>
                        <a:gd name="T15" fmla="*/ 50 h 68"/>
                        <a:gd name="T16" fmla="*/ 10 w 67"/>
                        <a:gd name="T17" fmla="*/ 68 h 68"/>
                        <a:gd name="T18" fmla="*/ 19 w 67"/>
                        <a:gd name="T19" fmla="*/ 40 h 68"/>
                        <a:gd name="T20" fmla="*/ 0 w 67"/>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4"/>
                          </a:moveTo>
                          <a:lnTo>
                            <a:pt x="24" y="24"/>
                          </a:lnTo>
                          <a:lnTo>
                            <a:pt x="33" y="0"/>
                          </a:lnTo>
                          <a:lnTo>
                            <a:pt x="44" y="24"/>
                          </a:lnTo>
                          <a:lnTo>
                            <a:pt x="67" y="24"/>
                          </a:lnTo>
                          <a:lnTo>
                            <a:pt x="50" y="40"/>
                          </a:lnTo>
                          <a:lnTo>
                            <a:pt x="57" y="68"/>
                          </a:lnTo>
                          <a:lnTo>
                            <a:pt x="33" y="50"/>
                          </a:lnTo>
                          <a:lnTo>
                            <a:pt x="10"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86" name="Freeform 462"/>
                    <p:cNvSpPr>
                      <a:spLocks/>
                    </p:cNvSpPr>
                    <p:nvPr/>
                  </p:nvSpPr>
                  <p:spPr bwMode="auto">
                    <a:xfrm>
                      <a:off x="599" y="1080"/>
                      <a:ext cx="14" cy="14"/>
                    </a:xfrm>
                    <a:custGeom>
                      <a:avLst/>
                      <a:gdLst>
                        <a:gd name="T0" fmla="*/ 0 w 67"/>
                        <a:gd name="T1" fmla="*/ 24 h 68"/>
                        <a:gd name="T2" fmla="*/ 23 w 67"/>
                        <a:gd name="T3" fmla="*/ 24 h 68"/>
                        <a:gd name="T4" fmla="*/ 34 w 67"/>
                        <a:gd name="T5" fmla="*/ 0 h 68"/>
                        <a:gd name="T6" fmla="*/ 44 w 67"/>
                        <a:gd name="T7" fmla="*/ 24 h 68"/>
                        <a:gd name="T8" fmla="*/ 67 w 67"/>
                        <a:gd name="T9" fmla="*/ 24 h 68"/>
                        <a:gd name="T10" fmla="*/ 48 w 67"/>
                        <a:gd name="T11" fmla="*/ 40 h 68"/>
                        <a:gd name="T12" fmla="*/ 57 w 67"/>
                        <a:gd name="T13" fmla="*/ 68 h 68"/>
                        <a:gd name="T14" fmla="*/ 34 w 67"/>
                        <a:gd name="T15" fmla="*/ 50 h 68"/>
                        <a:gd name="T16" fmla="*/ 10 w 67"/>
                        <a:gd name="T17" fmla="*/ 68 h 68"/>
                        <a:gd name="T18" fmla="*/ 19 w 67"/>
                        <a:gd name="T19" fmla="*/ 40 h 68"/>
                        <a:gd name="T20" fmla="*/ 0 w 67"/>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4"/>
                          </a:moveTo>
                          <a:lnTo>
                            <a:pt x="23" y="24"/>
                          </a:lnTo>
                          <a:lnTo>
                            <a:pt x="34" y="0"/>
                          </a:lnTo>
                          <a:lnTo>
                            <a:pt x="44" y="24"/>
                          </a:lnTo>
                          <a:lnTo>
                            <a:pt x="67" y="24"/>
                          </a:lnTo>
                          <a:lnTo>
                            <a:pt x="48" y="40"/>
                          </a:lnTo>
                          <a:lnTo>
                            <a:pt x="57" y="68"/>
                          </a:lnTo>
                          <a:lnTo>
                            <a:pt x="34" y="50"/>
                          </a:lnTo>
                          <a:lnTo>
                            <a:pt x="10"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87" name="Freeform 463"/>
                    <p:cNvSpPr>
                      <a:spLocks/>
                    </p:cNvSpPr>
                    <p:nvPr/>
                  </p:nvSpPr>
                  <p:spPr bwMode="auto">
                    <a:xfrm>
                      <a:off x="650" y="1080"/>
                      <a:ext cx="13" cy="14"/>
                    </a:xfrm>
                    <a:custGeom>
                      <a:avLst/>
                      <a:gdLst>
                        <a:gd name="T0" fmla="*/ 0 w 67"/>
                        <a:gd name="T1" fmla="*/ 24 h 68"/>
                        <a:gd name="T2" fmla="*/ 23 w 67"/>
                        <a:gd name="T3" fmla="*/ 24 h 68"/>
                        <a:gd name="T4" fmla="*/ 33 w 67"/>
                        <a:gd name="T5" fmla="*/ 0 h 68"/>
                        <a:gd name="T6" fmla="*/ 44 w 67"/>
                        <a:gd name="T7" fmla="*/ 24 h 68"/>
                        <a:gd name="T8" fmla="*/ 67 w 67"/>
                        <a:gd name="T9" fmla="*/ 24 h 68"/>
                        <a:gd name="T10" fmla="*/ 48 w 67"/>
                        <a:gd name="T11" fmla="*/ 40 h 68"/>
                        <a:gd name="T12" fmla="*/ 58 w 67"/>
                        <a:gd name="T13" fmla="*/ 68 h 68"/>
                        <a:gd name="T14" fmla="*/ 33 w 67"/>
                        <a:gd name="T15" fmla="*/ 50 h 68"/>
                        <a:gd name="T16" fmla="*/ 10 w 67"/>
                        <a:gd name="T17" fmla="*/ 68 h 68"/>
                        <a:gd name="T18" fmla="*/ 18 w 67"/>
                        <a:gd name="T19" fmla="*/ 40 h 68"/>
                        <a:gd name="T20" fmla="*/ 0 w 67"/>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4"/>
                          </a:moveTo>
                          <a:lnTo>
                            <a:pt x="23" y="24"/>
                          </a:lnTo>
                          <a:lnTo>
                            <a:pt x="33" y="0"/>
                          </a:lnTo>
                          <a:lnTo>
                            <a:pt x="44" y="24"/>
                          </a:lnTo>
                          <a:lnTo>
                            <a:pt x="67" y="24"/>
                          </a:lnTo>
                          <a:lnTo>
                            <a:pt x="48" y="40"/>
                          </a:lnTo>
                          <a:lnTo>
                            <a:pt x="58" y="68"/>
                          </a:lnTo>
                          <a:lnTo>
                            <a:pt x="33" y="50"/>
                          </a:lnTo>
                          <a:lnTo>
                            <a:pt x="10" y="68"/>
                          </a:lnTo>
                          <a:lnTo>
                            <a:pt x="18"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88" name="Freeform 464"/>
                    <p:cNvSpPr>
                      <a:spLocks/>
                    </p:cNvSpPr>
                    <p:nvPr/>
                  </p:nvSpPr>
                  <p:spPr bwMode="auto">
                    <a:xfrm>
                      <a:off x="675" y="1080"/>
                      <a:ext cx="14" cy="14"/>
                    </a:xfrm>
                    <a:custGeom>
                      <a:avLst/>
                      <a:gdLst>
                        <a:gd name="T0" fmla="*/ 0 w 69"/>
                        <a:gd name="T1" fmla="*/ 24 h 68"/>
                        <a:gd name="T2" fmla="*/ 25 w 69"/>
                        <a:gd name="T3" fmla="*/ 24 h 68"/>
                        <a:gd name="T4" fmla="*/ 36 w 69"/>
                        <a:gd name="T5" fmla="*/ 0 h 68"/>
                        <a:gd name="T6" fmla="*/ 45 w 69"/>
                        <a:gd name="T7" fmla="*/ 24 h 68"/>
                        <a:gd name="T8" fmla="*/ 69 w 69"/>
                        <a:gd name="T9" fmla="*/ 24 h 68"/>
                        <a:gd name="T10" fmla="*/ 50 w 69"/>
                        <a:gd name="T11" fmla="*/ 40 h 68"/>
                        <a:gd name="T12" fmla="*/ 59 w 69"/>
                        <a:gd name="T13" fmla="*/ 68 h 68"/>
                        <a:gd name="T14" fmla="*/ 36 w 69"/>
                        <a:gd name="T15" fmla="*/ 50 h 68"/>
                        <a:gd name="T16" fmla="*/ 12 w 69"/>
                        <a:gd name="T17" fmla="*/ 68 h 68"/>
                        <a:gd name="T18" fmla="*/ 19 w 69"/>
                        <a:gd name="T19" fmla="*/ 40 h 68"/>
                        <a:gd name="T20" fmla="*/ 0 w 69"/>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8">
                          <a:moveTo>
                            <a:pt x="0" y="24"/>
                          </a:moveTo>
                          <a:lnTo>
                            <a:pt x="25" y="24"/>
                          </a:lnTo>
                          <a:lnTo>
                            <a:pt x="36" y="0"/>
                          </a:lnTo>
                          <a:lnTo>
                            <a:pt x="45" y="24"/>
                          </a:lnTo>
                          <a:lnTo>
                            <a:pt x="69" y="24"/>
                          </a:lnTo>
                          <a:lnTo>
                            <a:pt x="50" y="40"/>
                          </a:lnTo>
                          <a:lnTo>
                            <a:pt x="59" y="68"/>
                          </a:lnTo>
                          <a:lnTo>
                            <a:pt x="36" y="50"/>
                          </a:lnTo>
                          <a:lnTo>
                            <a:pt x="12"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689" name="Group 465"/>
                  <p:cNvGrpSpPr>
                    <a:grpSpLocks/>
                  </p:cNvGrpSpPr>
                  <p:nvPr/>
                </p:nvGrpSpPr>
                <p:grpSpPr bwMode="auto">
                  <a:xfrm>
                    <a:off x="561" y="1094"/>
                    <a:ext cx="140" cy="13"/>
                    <a:chOff x="561" y="1094"/>
                    <a:chExt cx="140" cy="13"/>
                  </a:xfrm>
                </p:grpSpPr>
                <p:sp>
                  <p:nvSpPr>
                    <p:cNvPr id="52690" name="Freeform 466"/>
                    <p:cNvSpPr>
                      <a:spLocks/>
                    </p:cNvSpPr>
                    <p:nvPr/>
                  </p:nvSpPr>
                  <p:spPr bwMode="auto">
                    <a:xfrm>
                      <a:off x="561" y="1094"/>
                      <a:ext cx="14" cy="13"/>
                    </a:xfrm>
                    <a:custGeom>
                      <a:avLst/>
                      <a:gdLst>
                        <a:gd name="T0" fmla="*/ 0 w 67"/>
                        <a:gd name="T1" fmla="*/ 24 h 67"/>
                        <a:gd name="T2" fmla="*/ 24 w 67"/>
                        <a:gd name="T3" fmla="*/ 24 h 67"/>
                        <a:gd name="T4" fmla="*/ 33 w 67"/>
                        <a:gd name="T5" fmla="*/ 0 h 67"/>
                        <a:gd name="T6" fmla="*/ 45 w 67"/>
                        <a:gd name="T7" fmla="*/ 24 h 67"/>
                        <a:gd name="T8" fmla="*/ 67 w 67"/>
                        <a:gd name="T9" fmla="*/ 24 h 67"/>
                        <a:gd name="T10" fmla="*/ 48 w 67"/>
                        <a:gd name="T11" fmla="*/ 39 h 67"/>
                        <a:gd name="T12" fmla="*/ 57 w 67"/>
                        <a:gd name="T13" fmla="*/ 67 h 67"/>
                        <a:gd name="T14" fmla="*/ 33 w 67"/>
                        <a:gd name="T15" fmla="*/ 50 h 67"/>
                        <a:gd name="T16" fmla="*/ 11 w 67"/>
                        <a:gd name="T17" fmla="*/ 67 h 67"/>
                        <a:gd name="T18" fmla="*/ 19 w 67"/>
                        <a:gd name="T19" fmla="*/ 39 h 67"/>
                        <a:gd name="T20" fmla="*/ 0 w 67"/>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4"/>
                          </a:moveTo>
                          <a:lnTo>
                            <a:pt x="24" y="24"/>
                          </a:lnTo>
                          <a:lnTo>
                            <a:pt x="33" y="0"/>
                          </a:lnTo>
                          <a:lnTo>
                            <a:pt x="45" y="24"/>
                          </a:lnTo>
                          <a:lnTo>
                            <a:pt x="67" y="24"/>
                          </a:lnTo>
                          <a:lnTo>
                            <a:pt x="48" y="39"/>
                          </a:lnTo>
                          <a:lnTo>
                            <a:pt x="57" y="67"/>
                          </a:lnTo>
                          <a:lnTo>
                            <a:pt x="33" y="50"/>
                          </a:lnTo>
                          <a:lnTo>
                            <a:pt x="11" y="67"/>
                          </a:lnTo>
                          <a:lnTo>
                            <a:pt x="19"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91" name="Freeform 467"/>
                    <p:cNvSpPr>
                      <a:spLocks/>
                    </p:cNvSpPr>
                    <p:nvPr/>
                  </p:nvSpPr>
                  <p:spPr bwMode="auto">
                    <a:xfrm>
                      <a:off x="586" y="1094"/>
                      <a:ext cx="14" cy="13"/>
                    </a:xfrm>
                    <a:custGeom>
                      <a:avLst/>
                      <a:gdLst>
                        <a:gd name="T0" fmla="*/ 0 w 67"/>
                        <a:gd name="T1" fmla="*/ 24 h 67"/>
                        <a:gd name="T2" fmla="*/ 24 w 67"/>
                        <a:gd name="T3" fmla="*/ 24 h 67"/>
                        <a:gd name="T4" fmla="*/ 35 w 67"/>
                        <a:gd name="T5" fmla="*/ 0 h 67"/>
                        <a:gd name="T6" fmla="*/ 45 w 67"/>
                        <a:gd name="T7" fmla="*/ 24 h 67"/>
                        <a:gd name="T8" fmla="*/ 67 w 67"/>
                        <a:gd name="T9" fmla="*/ 24 h 67"/>
                        <a:gd name="T10" fmla="*/ 50 w 67"/>
                        <a:gd name="T11" fmla="*/ 39 h 67"/>
                        <a:gd name="T12" fmla="*/ 57 w 67"/>
                        <a:gd name="T13" fmla="*/ 67 h 67"/>
                        <a:gd name="T14" fmla="*/ 35 w 67"/>
                        <a:gd name="T15" fmla="*/ 50 h 67"/>
                        <a:gd name="T16" fmla="*/ 11 w 67"/>
                        <a:gd name="T17" fmla="*/ 67 h 67"/>
                        <a:gd name="T18" fmla="*/ 20 w 67"/>
                        <a:gd name="T19" fmla="*/ 39 h 67"/>
                        <a:gd name="T20" fmla="*/ 0 w 67"/>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4"/>
                          </a:moveTo>
                          <a:lnTo>
                            <a:pt x="24" y="24"/>
                          </a:lnTo>
                          <a:lnTo>
                            <a:pt x="35" y="0"/>
                          </a:lnTo>
                          <a:lnTo>
                            <a:pt x="45" y="24"/>
                          </a:lnTo>
                          <a:lnTo>
                            <a:pt x="67" y="24"/>
                          </a:lnTo>
                          <a:lnTo>
                            <a:pt x="50" y="39"/>
                          </a:lnTo>
                          <a:lnTo>
                            <a:pt x="57" y="67"/>
                          </a:lnTo>
                          <a:lnTo>
                            <a:pt x="35" y="50"/>
                          </a:lnTo>
                          <a:lnTo>
                            <a:pt x="11" y="67"/>
                          </a:lnTo>
                          <a:lnTo>
                            <a:pt x="20"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92" name="Freeform 468"/>
                    <p:cNvSpPr>
                      <a:spLocks/>
                    </p:cNvSpPr>
                    <p:nvPr/>
                  </p:nvSpPr>
                  <p:spPr bwMode="auto">
                    <a:xfrm>
                      <a:off x="612" y="1094"/>
                      <a:ext cx="13" cy="13"/>
                    </a:xfrm>
                    <a:custGeom>
                      <a:avLst/>
                      <a:gdLst>
                        <a:gd name="T0" fmla="*/ 0 w 65"/>
                        <a:gd name="T1" fmla="*/ 24 h 67"/>
                        <a:gd name="T2" fmla="*/ 23 w 65"/>
                        <a:gd name="T3" fmla="*/ 24 h 67"/>
                        <a:gd name="T4" fmla="*/ 32 w 65"/>
                        <a:gd name="T5" fmla="*/ 0 h 67"/>
                        <a:gd name="T6" fmla="*/ 43 w 65"/>
                        <a:gd name="T7" fmla="*/ 24 h 67"/>
                        <a:gd name="T8" fmla="*/ 65 w 65"/>
                        <a:gd name="T9" fmla="*/ 24 h 67"/>
                        <a:gd name="T10" fmla="*/ 47 w 65"/>
                        <a:gd name="T11" fmla="*/ 39 h 67"/>
                        <a:gd name="T12" fmla="*/ 57 w 65"/>
                        <a:gd name="T13" fmla="*/ 67 h 67"/>
                        <a:gd name="T14" fmla="*/ 32 w 65"/>
                        <a:gd name="T15" fmla="*/ 50 h 67"/>
                        <a:gd name="T16" fmla="*/ 10 w 65"/>
                        <a:gd name="T17" fmla="*/ 67 h 67"/>
                        <a:gd name="T18" fmla="*/ 18 w 65"/>
                        <a:gd name="T19" fmla="*/ 39 h 67"/>
                        <a:gd name="T20" fmla="*/ 0 w 65"/>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7">
                          <a:moveTo>
                            <a:pt x="0" y="24"/>
                          </a:moveTo>
                          <a:lnTo>
                            <a:pt x="23" y="24"/>
                          </a:lnTo>
                          <a:lnTo>
                            <a:pt x="32" y="0"/>
                          </a:lnTo>
                          <a:lnTo>
                            <a:pt x="43" y="24"/>
                          </a:lnTo>
                          <a:lnTo>
                            <a:pt x="65" y="24"/>
                          </a:lnTo>
                          <a:lnTo>
                            <a:pt x="47" y="39"/>
                          </a:lnTo>
                          <a:lnTo>
                            <a:pt x="57" y="67"/>
                          </a:lnTo>
                          <a:lnTo>
                            <a:pt x="32" y="50"/>
                          </a:lnTo>
                          <a:lnTo>
                            <a:pt x="10" y="67"/>
                          </a:lnTo>
                          <a:lnTo>
                            <a:pt x="18"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93" name="Freeform 469"/>
                    <p:cNvSpPr>
                      <a:spLocks/>
                    </p:cNvSpPr>
                    <p:nvPr/>
                  </p:nvSpPr>
                  <p:spPr bwMode="auto">
                    <a:xfrm>
                      <a:off x="637" y="1094"/>
                      <a:ext cx="14" cy="13"/>
                    </a:xfrm>
                    <a:custGeom>
                      <a:avLst/>
                      <a:gdLst>
                        <a:gd name="T0" fmla="*/ 0 w 69"/>
                        <a:gd name="T1" fmla="*/ 24 h 67"/>
                        <a:gd name="T2" fmla="*/ 25 w 69"/>
                        <a:gd name="T3" fmla="*/ 24 h 67"/>
                        <a:gd name="T4" fmla="*/ 36 w 69"/>
                        <a:gd name="T5" fmla="*/ 0 h 67"/>
                        <a:gd name="T6" fmla="*/ 45 w 69"/>
                        <a:gd name="T7" fmla="*/ 24 h 67"/>
                        <a:gd name="T8" fmla="*/ 69 w 69"/>
                        <a:gd name="T9" fmla="*/ 24 h 67"/>
                        <a:gd name="T10" fmla="*/ 50 w 69"/>
                        <a:gd name="T11" fmla="*/ 39 h 67"/>
                        <a:gd name="T12" fmla="*/ 58 w 69"/>
                        <a:gd name="T13" fmla="*/ 67 h 67"/>
                        <a:gd name="T14" fmla="*/ 36 w 69"/>
                        <a:gd name="T15" fmla="*/ 50 h 67"/>
                        <a:gd name="T16" fmla="*/ 12 w 69"/>
                        <a:gd name="T17" fmla="*/ 67 h 67"/>
                        <a:gd name="T18" fmla="*/ 21 w 69"/>
                        <a:gd name="T19" fmla="*/ 39 h 67"/>
                        <a:gd name="T20" fmla="*/ 0 w 69"/>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4"/>
                          </a:moveTo>
                          <a:lnTo>
                            <a:pt x="25" y="24"/>
                          </a:lnTo>
                          <a:lnTo>
                            <a:pt x="36" y="0"/>
                          </a:lnTo>
                          <a:lnTo>
                            <a:pt x="45" y="24"/>
                          </a:lnTo>
                          <a:lnTo>
                            <a:pt x="69" y="24"/>
                          </a:lnTo>
                          <a:lnTo>
                            <a:pt x="50" y="39"/>
                          </a:lnTo>
                          <a:lnTo>
                            <a:pt x="58" y="67"/>
                          </a:lnTo>
                          <a:lnTo>
                            <a:pt x="36" y="50"/>
                          </a:lnTo>
                          <a:lnTo>
                            <a:pt x="12" y="67"/>
                          </a:lnTo>
                          <a:lnTo>
                            <a:pt x="21"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94" name="Freeform 470"/>
                    <p:cNvSpPr>
                      <a:spLocks/>
                    </p:cNvSpPr>
                    <p:nvPr/>
                  </p:nvSpPr>
                  <p:spPr bwMode="auto">
                    <a:xfrm>
                      <a:off x="662" y="1094"/>
                      <a:ext cx="14" cy="13"/>
                    </a:xfrm>
                    <a:custGeom>
                      <a:avLst/>
                      <a:gdLst>
                        <a:gd name="T0" fmla="*/ 0 w 68"/>
                        <a:gd name="T1" fmla="*/ 24 h 67"/>
                        <a:gd name="T2" fmla="*/ 24 w 68"/>
                        <a:gd name="T3" fmla="*/ 24 h 67"/>
                        <a:gd name="T4" fmla="*/ 33 w 68"/>
                        <a:gd name="T5" fmla="*/ 0 h 67"/>
                        <a:gd name="T6" fmla="*/ 44 w 68"/>
                        <a:gd name="T7" fmla="*/ 24 h 67"/>
                        <a:gd name="T8" fmla="*/ 68 w 68"/>
                        <a:gd name="T9" fmla="*/ 24 h 67"/>
                        <a:gd name="T10" fmla="*/ 48 w 68"/>
                        <a:gd name="T11" fmla="*/ 39 h 67"/>
                        <a:gd name="T12" fmla="*/ 57 w 68"/>
                        <a:gd name="T13" fmla="*/ 67 h 67"/>
                        <a:gd name="T14" fmla="*/ 33 w 68"/>
                        <a:gd name="T15" fmla="*/ 50 h 67"/>
                        <a:gd name="T16" fmla="*/ 10 w 68"/>
                        <a:gd name="T17" fmla="*/ 67 h 67"/>
                        <a:gd name="T18" fmla="*/ 19 w 68"/>
                        <a:gd name="T19" fmla="*/ 39 h 67"/>
                        <a:gd name="T20" fmla="*/ 0 w 68"/>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4"/>
                          </a:moveTo>
                          <a:lnTo>
                            <a:pt x="24" y="24"/>
                          </a:lnTo>
                          <a:lnTo>
                            <a:pt x="33" y="0"/>
                          </a:lnTo>
                          <a:lnTo>
                            <a:pt x="44" y="24"/>
                          </a:lnTo>
                          <a:lnTo>
                            <a:pt x="68" y="24"/>
                          </a:lnTo>
                          <a:lnTo>
                            <a:pt x="48" y="39"/>
                          </a:lnTo>
                          <a:lnTo>
                            <a:pt x="57" y="67"/>
                          </a:lnTo>
                          <a:lnTo>
                            <a:pt x="33" y="50"/>
                          </a:lnTo>
                          <a:lnTo>
                            <a:pt x="10" y="67"/>
                          </a:lnTo>
                          <a:lnTo>
                            <a:pt x="19"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95" name="Freeform 471"/>
                    <p:cNvSpPr>
                      <a:spLocks/>
                    </p:cNvSpPr>
                    <p:nvPr/>
                  </p:nvSpPr>
                  <p:spPr bwMode="auto">
                    <a:xfrm>
                      <a:off x="688" y="1094"/>
                      <a:ext cx="13" cy="13"/>
                    </a:xfrm>
                    <a:custGeom>
                      <a:avLst/>
                      <a:gdLst>
                        <a:gd name="T0" fmla="*/ 0 w 68"/>
                        <a:gd name="T1" fmla="*/ 24 h 67"/>
                        <a:gd name="T2" fmla="*/ 25 w 68"/>
                        <a:gd name="T3" fmla="*/ 24 h 67"/>
                        <a:gd name="T4" fmla="*/ 34 w 68"/>
                        <a:gd name="T5" fmla="*/ 0 h 67"/>
                        <a:gd name="T6" fmla="*/ 45 w 68"/>
                        <a:gd name="T7" fmla="*/ 24 h 67"/>
                        <a:gd name="T8" fmla="*/ 68 w 68"/>
                        <a:gd name="T9" fmla="*/ 24 h 67"/>
                        <a:gd name="T10" fmla="*/ 50 w 68"/>
                        <a:gd name="T11" fmla="*/ 39 h 67"/>
                        <a:gd name="T12" fmla="*/ 57 w 68"/>
                        <a:gd name="T13" fmla="*/ 67 h 67"/>
                        <a:gd name="T14" fmla="*/ 34 w 68"/>
                        <a:gd name="T15" fmla="*/ 50 h 67"/>
                        <a:gd name="T16" fmla="*/ 11 w 68"/>
                        <a:gd name="T17" fmla="*/ 67 h 67"/>
                        <a:gd name="T18" fmla="*/ 19 w 68"/>
                        <a:gd name="T19" fmla="*/ 39 h 67"/>
                        <a:gd name="T20" fmla="*/ 0 w 68"/>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4"/>
                          </a:moveTo>
                          <a:lnTo>
                            <a:pt x="25" y="24"/>
                          </a:lnTo>
                          <a:lnTo>
                            <a:pt x="34" y="0"/>
                          </a:lnTo>
                          <a:lnTo>
                            <a:pt x="45" y="24"/>
                          </a:lnTo>
                          <a:lnTo>
                            <a:pt x="68" y="24"/>
                          </a:lnTo>
                          <a:lnTo>
                            <a:pt x="50" y="39"/>
                          </a:lnTo>
                          <a:lnTo>
                            <a:pt x="57" y="67"/>
                          </a:lnTo>
                          <a:lnTo>
                            <a:pt x="34" y="50"/>
                          </a:lnTo>
                          <a:lnTo>
                            <a:pt x="11" y="67"/>
                          </a:lnTo>
                          <a:lnTo>
                            <a:pt x="19"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696" name="Group 472"/>
                  <p:cNvGrpSpPr>
                    <a:grpSpLocks/>
                  </p:cNvGrpSpPr>
                  <p:nvPr/>
                </p:nvGrpSpPr>
                <p:grpSpPr bwMode="auto">
                  <a:xfrm>
                    <a:off x="574" y="1107"/>
                    <a:ext cx="115" cy="14"/>
                    <a:chOff x="574" y="1107"/>
                    <a:chExt cx="115" cy="14"/>
                  </a:xfrm>
                </p:grpSpPr>
                <p:sp>
                  <p:nvSpPr>
                    <p:cNvPr id="52697" name="Freeform 473"/>
                    <p:cNvSpPr>
                      <a:spLocks/>
                    </p:cNvSpPr>
                    <p:nvPr/>
                  </p:nvSpPr>
                  <p:spPr bwMode="auto">
                    <a:xfrm>
                      <a:off x="574" y="1107"/>
                      <a:ext cx="13" cy="14"/>
                    </a:xfrm>
                    <a:custGeom>
                      <a:avLst/>
                      <a:gdLst>
                        <a:gd name="T0" fmla="*/ 0 w 66"/>
                        <a:gd name="T1" fmla="*/ 26 h 70"/>
                        <a:gd name="T2" fmla="*/ 23 w 66"/>
                        <a:gd name="T3" fmla="*/ 26 h 70"/>
                        <a:gd name="T4" fmla="*/ 33 w 66"/>
                        <a:gd name="T5" fmla="*/ 0 h 70"/>
                        <a:gd name="T6" fmla="*/ 43 w 66"/>
                        <a:gd name="T7" fmla="*/ 26 h 70"/>
                        <a:gd name="T8" fmla="*/ 66 w 66"/>
                        <a:gd name="T9" fmla="*/ 26 h 70"/>
                        <a:gd name="T10" fmla="*/ 47 w 66"/>
                        <a:gd name="T11" fmla="*/ 41 h 70"/>
                        <a:gd name="T12" fmla="*/ 57 w 66"/>
                        <a:gd name="T13" fmla="*/ 70 h 70"/>
                        <a:gd name="T14" fmla="*/ 33 w 66"/>
                        <a:gd name="T15" fmla="*/ 50 h 70"/>
                        <a:gd name="T16" fmla="*/ 10 w 66"/>
                        <a:gd name="T17" fmla="*/ 70 h 70"/>
                        <a:gd name="T18" fmla="*/ 19 w 66"/>
                        <a:gd name="T19" fmla="*/ 41 h 70"/>
                        <a:gd name="T20" fmla="*/ 0 w 66"/>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70">
                          <a:moveTo>
                            <a:pt x="0" y="26"/>
                          </a:moveTo>
                          <a:lnTo>
                            <a:pt x="23" y="26"/>
                          </a:lnTo>
                          <a:lnTo>
                            <a:pt x="33" y="0"/>
                          </a:lnTo>
                          <a:lnTo>
                            <a:pt x="43" y="26"/>
                          </a:lnTo>
                          <a:lnTo>
                            <a:pt x="66" y="26"/>
                          </a:lnTo>
                          <a:lnTo>
                            <a:pt x="47" y="41"/>
                          </a:lnTo>
                          <a:lnTo>
                            <a:pt x="57" y="70"/>
                          </a:lnTo>
                          <a:lnTo>
                            <a:pt x="33" y="50"/>
                          </a:lnTo>
                          <a:lnTo>
                            <a:pt x="10"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98" name="Freeform 474"/>
                    <p:cNvSpPr>
                      <a:spLocks/>
                    </p:cNvSpPr>
                    <p:nvPr/>
                  </p:nvSpPr>
                  <p:spPr bwMode="auto">
                    <a:xfrm>
                      <a:off x="624" y="1107"/>
                      <a:ext cx="14" cy="14"/>
                    </a:xfrm>
                    <a:custGeom>
                      <a:avLst/>
                      <a:gdLst>
                        <a:gd name="T0" fmla="*/ 0 w 67"/>
                        <a:gd name="T1" fmla="*/ 26 h 70"/>
                        <a:gd name="T2" fmla="*/ 24 w 67"/>
                        <a:gd name="T3" fmla="*/ 26 h 70"/>
                        <a:gd name="T4" fmla="*/ 33 w 67"/>
                        <a:gd name="T5" fmla="*/ 0 h 70"/>
                        <a:gd name="T6" fmla="*/ 44 w 67"/>
                        <a:gd name="T7" fmla="*/ 26 h 70"/>
                        <a:gd name="T8" fmla="*/ 67 w 67"/>
                        <a:gd name="T9" fmla="*/ 26 h 70"/>
                        <a:gd name="T10" fmla="*/ 50 w 67"/>
                        <a:gd name="T11" fmla="*/ 41 h 70"/>
                        <a:gd name="T12" fmla="*/ 57 w 67"/>
                        <a:gd name="T13" fmla="*/ 70 h 70"/>
                        <a:gd name="T14" fmla="*/ 33 w 67"/>
                        <a:gd name="T15" fmla="*/ 50 h 70"/>
                        <a:gd name="T16" fmla="*/ 10 w 67"/>
                        <a:gd name="T17" fmla="*/ 70 h 70"/>
                        <a:gd name="T18" fmla="*/ 19 w 67"/>
                        <a:gd name="T19" fmla="*/ 41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4" y="26"/>
                          </a:lnTo>
                          <a:lnTo>
                            <a:pt x="33" y="0"/>
                          </a:lnTo>
                          <a:lnTo>
                            <a:pt x="44" y="26"/>
                          </a:lnTo>
                          <a:lnTo>
                            <a:pt x="67" y="26"/>
                          </a:lnTo>
                          <a:lnTo>
                            <a:pt x="50" y="41"/>
                          </a:lnTo>
                          <a:lnTo>
                            <a:pt x="57" y="70"/>
                          </a:lnTo>
                          <a:lnTo>
                            <a:pt x="33" y="50"/>
                          </a:lnTo>
                          <a:lnTo>
                            <a:pt x="10"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699" name="Freeform 475"/>
                    <p:cNvSpPr>
                      <a:spLocks/>
                    </p:cNvSpPr>
                    <p:nvPr/>
                  </p:nvSpPr>
                  <p:spPr bwMode="auto">
                    <a:xfrm>
                      <a:off x="599" y="1107"/>
                      <a:ext cx="14" cy="14"/>
                    </a:xfrm>
                    <a:custGeom>
                      <a:avLst/>
                      <a:gdLst>
                        <a:gd name="T0" fmla="*/ 0 w 67"/>
                        <a:gd name="T1" fmla="*/ 26 h 70"/>
                        <a:gd name="T2" fmla="*/ 23 w 67"/>
                        <a:gd name="T3" fmla="*/ 26 h 70"/>
                        <a:gd name="T4" fmla="*/ 34 w 67"/>
                        <a:gd name="T5" fmla="*/ 0 h 70"/>
                        <a:gd name="T6" fmla="*/ 44 w 67"/>
                        <a:gd name="T7" fmla="*/ 26 h 70"/>
                        <a:gd name="T8" fmla="*/ 67 w 67"/>
                        <a:gd name="T9" fmla="*/ 26 h 70"/>
                        <a:gd name="T10" fmla="*/ 48 w 67"/>
                        <a:gd name="T11" fmla="*/ 41 h 70"/>
                        <a:gd name="T12" fmla="*/ 57 w 67"/>
                        <a:gd name="T13" fmla="*/ 70 h 70"/>
                        <a:gd name="T14" fmla="*/ 34 w 67"/>
                        <a:gd name="T15" fmla="*/ 50 h 70"/>
                        <a:gd name="T16" fmla="*/ 10 w 67"/>
                        <a:gd name="T17" fmla="*/ 70 h 70"/>
                        <a:gd name="T18" fmla="*/ 19 w 67"/>
                        <a:gd name="T19" fmla="*/ 41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3" y="26"/>
                          </a:lnTo>
                          <a:lnTo>
                            <a:pt x="34" y="0"/>
                          </a:lnTo>
                          <a:lnTo>
                            <a:pt x="44" y="26"/>
                          </a:lnTo>
                          <a:lnTo>
                            <a:pt x="67" y="26"/>
                          </a:lnTo>
                          <a:lnTo>
                            <a:pt x="48" y="41"/>
                          </a:lnTo>
                          <a:lnTo>
                            <a:pt x="57" y="70"/>
                          </a:lnTo>
                          <a:lnTo>
                            <a:pt x="34" y="50"/>
                          </a:lnTo>
                          <a:lnTo>
                            <a:pt x="10"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00" name="Freeform 476"/>
                    <p:cNvSpPr>
                      <a:spLocks/>
                    </p:cNvSpPr>
                    <p:nvPr/>
                  </p:nvSpPr>
                  <p:spPr bwMode="auto">
                    <a:xfrm>
                      <a:off x="650" y="1107"/>
                      <a:ext cx="13" cy="14"/>
                    </a:xfrm>
                    <a:custGeom>
                      <a:avLst/>
                      <a:gdLst>
                        <a:gd name="T0" fmla="*/ 0 w 67"/>
                        <a:gd name="T1" fmla="*/ 26 h 70"/>
                        <a:gd name="T2" fmla="*/ 23 w 67"/>
                        <a:gd name="T3" fmla="*/ 26 h 70"/>
                        <a:gd name="T4" fmla="*/ 33 w 67"/>
                        <a:gd name="T5" fmla="*/ 0 h 70"/>
                        <a:gd name="T6" fmla="*/ 44 w 67"/>
                        <a:gd name="T7" fmla="*/ 26 h 70"/>
                        <a:gd name="T8" fmla="*/ 67 w 67"/>
                        <a:gd name="T9" fmla="*/ 26 h 70"/>
                        <a:gd name="T10" fmla="*/ 48 w 67"/>
                        <a:gd name="T11" fmla="*/ 41 h 70"/>
                        <a:gd name="T12" fmla="*/ 58 w 67"/>
                        <a:gd name="T13" fmla="*/ 70 h 70"/>
                        <a:gd name="T14" fmla="*/ 33 w 67"/>
                        <a:gd name="T15" fmla="*/ 50 h 70"/>
                        <a:gd name="T16" fmla="*/ 10 w 67"/>
                        <a:gd name="T17" fmla="*/ 70 h 70"/>
                        <a:gd name="T18" fmla="*/ 18 w 67"/>
                        <a:gd name="T19" fmla="*/ 41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3" y="26"/>
                          </a:lnTo>
                          <a:lnTo>
                            <a:pt x="33" y="0"/>
                          </a:lnTo>
                          <a:lnTo>
                            <a:pt x="44" y="26"/>
                          </a:lnTo>
                          <a:lnTo>
                            <a:pt x="67" y="26"/>
                          </a:lnTo>
                          <a:lnTo>
                            <a:pt x="48" y="41"/>
                          </a:lnTo>
                          <a:lnTo>
                            <a:pt x="58" y="70"/>
                          </a:lnTo>
                          <a:lnTo>
                            <a:pt x="33" y="50"/>
                          </a:lnTo>
                          <a:lnTo>
                            <a:pt x="10" y="70"/>
                          </a:lnTo>
                          <a:lnTo>
                            <a:pt x="18"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01" name="Freeform 477"/>
                    <p:cNvSpPr>
                      <a:spLocks/>
                    </p:cNvSpPr>
                    <p:nvPr/>
                  </p:nvSpPr>
                  <p:spPr bwMode="auto">
                    <a:xfrm>
                      <a:off x="675" y="1107"/>
                      <a:ext cx="14" cy="14"/>
                    </a:xfrm>
                    <a:custGeom>
                      <a:avLst/>
                      <a:gdLst>
                        <a:gd name="T0" fmla="*/ 0 w 69"/>
                        <a:gd name="T1" fmla="*/ 26 h 70"/>
                        <a:gd name="T2" fmla="*/ 25 w 69"/>
                        <a:gd name="T3" fmla="*/ 26 h 70"/>
                        <a:gd name="T4" fmla="*/ 36 w 69"/>
                        <a:gd name="T5" fmla="*/ 0 h 70"/>
                        <a:gd name="T6" fmla="*/ 45 w 69"/>
                        <a:gd name="T7" fmla="*/ 26 h 70"/>
                        <a:gd name="T8" fmla="*/ 69 w 69"/>
                        <a:gd name="T9" fmla="*/ 26 h 70"/>
                        <a:gd name="T10" fmla="*/ 50 w 69"/>
                        <a:gd name="T11" fmla="*/ 41 h 70"/>
                        <a:gd name="T12" fmla="*/ 59 w 69"/>
                        <a:gd name="T13" fmla="*/ 70 h 70"/>
                        <a:gd name="T14" fmla="*/ 36 w 69"/>
                        <a:gd name="T15" fmla="*/ 50 h 70"/>
                        <a:gd name="T16" fmla="*/ 12 w 69"/>
                        <a:gd name="T17" fmla="*/ 70 h 70"/>
                        <a:gd name="T18" fmla="*/ 19 w 69"/>
                        <a:gd name="T19" fmla="*/ 41 h 70"/>
                        <a:gd name="T20" fmla="*/ 0 w 69"/>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70">
                          <a:moveTo>
                            <a:pt x="0" y="26"/>
                          </a:moveTo>
                          <a:lnTo>
                            <a:pt x="25" y="26"/>
                          </a:lnTo>
                          <a:lnTo>
                            <a:pt x="36" y="0"/>
                          </a:lnTo>
                          <a:lnTo>
                            <a:pt x="45" y="26"/>
                          </a:lnTo>
                          <a:lnTo>
                            <a:pt x="69" y="26"/>
                          </a:lnTo>
                          <a:lnTo>
                            <a:pt x="50" y="41"/>
                          </a:lnTo>
                          <a:lnTo>
                            <a:pt x="59" y="70"/>
                          </a:lnTo>
                          <a:lnTo>
                            <a:pt x="36" y="50"/>
                          </a:lnTo>
                          <a:lnTo>
                            <a:pt x="12"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702" name="Group 478"/>
                  <p:cNvGrpSpPr>
                    <a:grpSpLocks/>
                  </p:cNvGrpSpPr>
                  <p:nvPr/>
                </p:nvGrpSpPr>
                <p:grpSpPr bwMode="auto">
                  <a:xfrm>
                    <a:off x="561" y="1120"/>
                    <a:ext cx="140" cy="14"/>
                    <a:chOff x="561" y="1120"/>
                    <a:chExt cx="140" cy="14"/>
                  </a:xfrm>
                </p:grpSpPr>
                <p:sp>
                  <p:nvSpPr>
                    <p:cNvPr id="52703" name="Freeform 479"/>
                    <p:cNvSpPr>
                      <a:spLocks/>
                    </p:cNvSpPr>
                    <p:nvPr/>
                  </p:nvSpPr>
                  <p:spPr bwMode="auto">
                    <a:xfrm>
                      <a:off x="561" y="1120"/>
                      <a:ext cx="14" cy="14"/>
                    </a:xfrm>
                    <a:custGeom>
                      <a:avLst/>
                      <a:gdLst>
                        <a:gd name="T0" fmla="*/ 0 w 67"/>
                        <a:gd name="T1" fmla="*/ 26 h 70"/>
                        <a:gd name="T2" fmla="*/ 24 w 67"/>
                        <a:gd name="T3" fmla="*/ 26 h 70"/>
                        <a:gd name="T4" fmla="*/ 33 w 67"/>
                        <a:gd name="T5" fmla="*/ 0 h 70"/>
                        <a:gd name="T6" fmla="*/ 45 w 67"/>
                        <a:gd name="T7" fmla="*/ 26 h 70"/>
                        <a:gd name="T8" fmla="*/ 67 w 67"/>
                        <a:gd name="T9" fmla="*/ 26 h 70"/>
                        <a:gd name="T10" fmla="*/ 48 w 67"/>
                        <a:gd name="T11" fmla="*/ 42 h 70"/>
                        <a:gd name="T12" fmla="*/ 57 w 67"/>
                        <a:gd name="T13" fmla="*/ 70 h 70"/>
                        <a:gd name="T14" fmla="*/ 33 w 67"/>
                        <a:gd name="T15" fmla="*/ 50 h 70"/>
                        <a:gd name="T16" fmla="*/ 11 w 67"/>
                        <a:gd name="T17" fmla="*/ 70 h 70"/>
                        <a:gd name="T18" fmla="*/ 19 w 67"/>
                        <a:gd name="T19" fmla="*/ 42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4" y="26"/>
                          </a:lnTo>
                          <a:lnTo>
                            <a:pt x="33" y="0"/>
                          </a:lnTo>
                          <a:lnTo>
                            <a:pt x="45" y="26"/>
                          </a:lnTo>
                          <a:lnTo>
                            <a:pt x="67" y="26"/>
                          </a:lnTo>
                          <a:lnTo>
                            <a:pt x="48" y="42"/>
                          </a:lnTo>
                          <a:lnTo>
                            <a:pt x="57" y="70"/>
                          </a:lnTo>
                          <a:lnTo>
                            <a:pt x="33" y="50"/>
                          </a:lnTo>
                          <a:lnTo>
                            <a:pt x="11" y="70"/>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04" name="Freeform 480"/>
                    <p:cNvSpPr>
                      <a:spLocks/>
                    </p:cNvSpPr>
                    <p:nvPr/>
                  </p:nvSpPr>
                  <p:spPr bwMode="auto">
                    <a:xfrm>
                      <a:off x="586" y="1120"/>
                      <a:ext cx="14" cy="14"/>
                    </a:xfrm>
                    <a:custGeom>
                      <a:avLst/>
                      <a:gdLst>
                        <a:gd name="T0" fmla="*/ 0 w 67"/>
                        <a:gd name="T1" fmla="*/ 26 h 70"/>
                        <a:gd name="T2" fmla="*/ 24 w 67"/>
                        <a:gd name="T3" fmla="*/ 26 h 70"/>
                        <a:gd name="T4" fmla="*/ 35 w 67"/>
                        <a:gd name="T5" fmla="*/ 0 h 70"/>
                        <a:gd name="T6" fmla="*/ 45 w 67"/>
                        <a:gd name="T7" fmla="*/ 26 h 70"/>
                        <a:gd name="T8" fmla="*/ 67 w 67"/>
                        <a:gd name="T9" fmla="*/ 26 h 70"/>
                        <a:gd name="T10" fmla="*/ 50 w 67"/>
                        <a:gd name="T11" fmla="*/ 42 h 70"/>
                        <a:gd name="T12" fmla="*/ 57 w 67"/>
                        <a:gd name="T13" fmla="*/ 70 h 70"/>
                        <a:gd name="T14" fmla="*/ 35 w 67"/>
                        <a:gd name="T15" fmla="*/ 50 h 70"/>
                        <a:gd name="T16" fmla="*/ 11 w 67"/>
                        <a:gd name="T17" fmla="*/ 70 h 70"/>
                        <a:gd name="T18" fmla="*/ 20 w 67"/>
                        <a:gd name="T19" fmla="*/ 42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4" y="26"/>
                          </a:lnTo>
                          <a:lnTo>
                            <a:pt x="35" y="0"/>
                          </a:lnTo>
                          <a:lnTo>
                            <a:pt x="45" y="26"/>
                          </a:lnTo>
                          <a:lnTo>
                            <a:pt x="67" y="26"/>
                          </a:lnTo>
                          <a:lnTo>
                            <a:pt x="50" y="42"/>
                          </a:lnTo>
                          <a:lnTo>
                            <a:pt x="57" y="70"/>
                          </a:lnTo>
                          <a:lnTo>
                            <a:pt x="35" y="50"/>
                          </a:lnTo>
                          <a:lnTo>
                            <a:pt x="11" y="70"/>
                          </a:lnTo>
                          <a:lnTo>
                            <a:pt x="20"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05" name="Freeform 481"/>
                    <p:cNvSpPr>
                      <a:spLocks/>
                    </p:cNvSpPr>
                    <p:nvPr/>
                  </p:nvSpPr>
                  <p:spPr bwMode="auto">
                    <a:xfrm>
                      <a:off x="612" y="1120"/>
                      <a:ext cx="13" cy="14"/>
                    </a:xfrm>
                    <a:custGeom>
                      <a:avLst/>
                      <a:gdLst>
                        <a:gd name="T0" fmla="*/ 0 w 65"/>
                        <a:gd name="T1" fmla="*/ 26 h 70"/>
                        <a:gd name="T2" fmla="*/ 23 w 65"/>
                        <a:gd name="T3" fmla="*/ 26 h 70"/>
                        <a:gd name="T4" fmla="*/ 32 w 65"/>
                        <a:gd name="T5" fmla="*/ 0 h 70"/>
                        <a:gd name="T6" fmla="*/ 43 w 65"/>
                        <a:gd name="T7" fmla="*/ 26 h 70"/>
                        <a:gd name="T8" fmla="*/ 65 w 65"/>
                        <a:gd name="T9" fmla="*/ 26 h 70"/>
                        <a:gd name="T10" fmla="*/ 47 w 65"/>
                        <a:gd name="T11" fmla="*/ 42 h 70"/>
                        <a:gd name="T12" fmla="*/ 57 w 65"/>
                        <a:gd name="T13" fmla="*/ 70 h 70"/>
                        <a:gd name="T14" fmla="*/ 32 w 65"/>
                        <a:gd name="T15" fmla="*/ 50 h 70"/>
                        <a:gd name="T16" fmla="*/ 10 w 65"/>
                        <a:gd name="T17" fmla="*/ 70 h 70"/>
                        <a:gd name="T18" fmla="*/ 18 w 65"/>
                        <a:gd name="T19" fmla="*/ 42 h 70"/>
                        <a:gd name="T20" fmla="*/ 0 w 65"/>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70">
                          <a:moveTo>
                            <a:pt x="0" y="26"/>
                          </a:moveTo>
                          <a:lnTo>
                            <a:pt x="23" y="26"/>
                          </a:lnTo>
                          <a:lnTo>
                            <a:pt x="32" y="0"/>
                          </a:lnTo>
                          <a:lnTo>
                            <a:pt x="43" y="26"/>
                          </a:lnTo>
                          <a:lnTo>
                            <a:pt x="65" y="26"/>
                          </a:lnTo>
                          <a:lnTo>
                            <a:pt x="47" y="42"/>
                          </a:lnTo>
                          <a:lnTo>
                            <a:pt x="57" y="70"/>
                          </a:lnTo>
                          <a:lnTo>
                            <a:pt x="32" y="50"/>
                          </a:lnTo>
                          <a:lnTo>
                            <a:pt x="10" y="70"/>
                          </a:lnTo>
                          <a:lnTo>
                            <a:pt x="18"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06" name="Freeform 482"/>
                    <p:cNvSpPr>
                      <a:spLocks/>
                    </p:cNvSpPr>
                    <p:nvPr/>
                  </p:nvSpPr>
                  <p:spPr bwMode="auto">
                    <a:xfrm>
                      <a:off x="637" y="1120"/>
                      <a:ext cx="14" cy="14"/>
                    </a:xfrm>
                    <a:custGeom>
                      <a:avLst/>
                      <a:gdLst>
                        <a:gd name="T0" fmla="*/ 0 w 69"/>
                        <a:gd name="T1" fmla="*/ 26 h 70"/>
                        <a:gd name="T2" fmla="*/ 25 w 69"/>
                        <a:gd name="T3" fmla="*/ 26 h 70"/>
                        <a:gd name="T4" fmla="*/ 36 w 69"/>
                        <a:gd name="T5" fmla="*/ 0 h 70"/>
                        <a:gd name="T6" fmla="*/ 45 w 69"/>
                        <a:gd name="T7" fmla="*/ 26 h 70"/>
                        <a:gd name="T8" fmla="*/ 69 w 69"/>
                        <a:gd name="T9" fmla="*/ 26 h 70"/>
                        <a:gd name="T10" fmla="*/ 50 w 69"/>
                        <a:gd name="T11" fmla="*/ 42 h 70"/>
                        <a:gd name="T12" fmla="*/ 58 w 69"/>
                        <a:gd name="T13" fmla="*/ 70 h 70"/>
                        <a:gd name="T14" fmla="*/ 36 w 69"/>
                        <a:gd name="T15" fmla="*/ 50 h 70"/>
                        <a:gd name="T16" fmla="*/ 12 w 69"/>
                        <a:gd name="T17" fmla="*/ 70 h 70"/>
                        <a:gd name="T18" fmla="*/ 21 w 69"/>
                        <a:gd name="T19" fmla="*/ 42 h 70"/>
                        <a:gd name="T20" fmla="*/ 0 w 69"/>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70">
                          <a:moveTo>
                            <a:pt x="0" y="26"/>
                          </a:moveTo>
                          <a:lnTo>
                            <a:pt x="25" y="26"/>
                          </a:lnTo>
                          <a:lnTo>
                            <a:pt x="36" y="0"/>
                          </a:lnTo>
                          <a:lnTo>
                            <a:pt x="45" y="26"/>
                          </a:lnTo>
                          <a:lnTo>
                            <a:pt x="69" y="26"/>
                          </a:lnTo>
                          <a:lnTo>
                            <a:pt x="50" y="42"/>
                          </a:lnTo>
                          <a:lnTo>
                            <a:pt x="58" y="70"/>
                          </a:lnTo>
                          <a:lnTo>
                            <a:pt x="36" y="50"/>
                          </a:lnTo>
                          <a:lnTo>
                            <a:pt x="12" y="70"/>
                          </a:lnTo>
                          <a:lnTo>
                            <a:pt x="21"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07" name="Freeform 483"/>
                    <p:cNvSpPr>
                      <a:spLocks/>
                    </p:cNvSpPr>
                    <p:nvPr/>
                  </p:nvSpPr>
                  <p:spPr bwMode="auto">
                    <a:xfrm>
                      <a:off x="662" y="1120"/>
                      <a:ext cx="14" cy="14"/>
                    </a:xfrm>
                    <a:custGeom>
                      <a:avLst/>
                      <a:gdLst>
                        <a:gd name="T0" fmla="*/ 0 w 68"/>
                        <a:gd name="T1" fmla="*/ 26 h 70"/>
                        <a:gd name="T2" fmla="*/ 24 w 68"/>
                        <a:gd name="T3" fmla="*/ 26 h 70"/>
                        <a:gd name="T4" fmla="*/ 33 w 68"/>
                        <a:gd name="T5" fmla="*/ 0 h 70"/>
                        <a:gd name="T6" fmla="*/ 44 w 68"/>
                        <a:gd name="T7" fmla="*/ 26 h 70"/>
                        <a:gd name="T8" fmla="*/ 68 w 68"/>
                        <a:gd name="T9" fmla="*/ 26 h 70"/>
                        <a:gd name="T10" fmla="*/ 48 w 68"/>
                        <a:gd name="T11" fmla="*/ 42 h 70"/>
                        <a:gd name="T12" fmla="*/ 57 w 68"/>
                        <a:gd name="T13" fmla="*/ 70 h 70"/>
                        <a:gd name="T14" fmla="*/ 33 w 68"/>
                        <a:gd name="T15" fmla="*/ 50 h 70"/>
                        <a:gd name="T16" fmla="*/ 10 w 68"/>
                        <a:gd name="T17" fmla="*/ 70 h 70"/>
                        <a:gd name="T18" fmla="*/ 19 w 68"/>
                        <a:gd name="T19" fmla="*/ 42 h 70"/>
                        <a:gd name="T20" fmla="*/ 0 w 68"/>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70">
                          <a:moveTo>
                            <a:pt x="0" y="26"/>
                          </a:moveTo>
                          <a:lnTo>
                            <a:pt x="24" y="26"/>
                          </a:lnTo>
                          <a:lnTo>
                            <a:pt x="33" y="0"/>
                          </a:lnTo>
                          <a:lnTo>
                            <a:pt x="44" y="26"/>
                          </a:lnTo>
                          <a:lnTo>
                            <a:pt x="68" y="26"/>
                          </a:lnTo>
                          <a:lnTo>
                            <a:pt x="48" y="42"/>
                          </a:lnTo>
                          <a:lnTo>
                            <a:pt x="57" y="70"/>
                          </a:lnTo>
                          <a:lnTo>
                            <a:pt x="33" y="50"/>
                          </a:lnTo>
                          <a:lnTo>
                            <a:pt x="10" y="70"/>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08" name="Freeform 484"/>
                    <p:cNvSpPr>
                      <a:spLocks/>
                    </p:cNvSpPr>
                    <p:nvPr/>
                  </p:nvSpPr>
                  <p:spPr bwMode="auto">
                    <a:xfrm>
                      <a:off x="688" y="1120"/>
                      <a:ext cx="13" cy="14"/>
                    </a:xfrm>
                    <a:custGeom>
                      <a:avLst/>
                      <a:gdLst>
                        <a:gd name="T0" fmla="*/ 0 w 68"/>
                        <a:gd name="T1" fmla="*/ 26 h 70"/>
                        <a:gd name="T2" fmla="*/ 25 w 68"/>
                        <a:gd name="T3" fmla="*/ 26 h 70"/>
                        <a:gd name="T4" fmla="*/ 34 w 68"/>
                        <a:gd name="T5" fmla="*/ 0 h 70"/>
                        <a:gd name="T6" fmla="*/ 45 w 68"/>
                        <a:gd name="T7" fmla="*/ 26 h 70"/>
                        <a:gd name="T8" fmla="*/ 68 w 68"/>
                        <a:gd name="T9" fmla="*/ 26 h 70"/>
                        <a:gd name="T10" fmla="*/ 50 w 68"/>
                        <a:gd name="T11" fmla="*/ 42 h 70"/>
                        <a:gd name="T12" fmla="*/ 57 w 68"/>
                        <a:gd name="T13" fmla="*/ 70 h 70"/>
                        <a:gd name="T14" fmla="*/ 34 w 68"/>
                        <a:gd name="T15" fmla="*/ 50 h 70"/>
                        <a:gd name="T16" fmla="*/ 11 w 68"/>
                        <a:gd name="T17" fmla="*/ 70 h 70"/>
                        <a:gd name="T18" fmla="*/ 19 w 68"/>
                        <a:gd name="T19" fmla="*/ 42 h 70"/>
                        <a:gd name="T20" fmla="*/ 0 w 68"/>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70">
                          <a:moveTo>
                            <a:pt x="0" y="26"/>
                          </a:moveTo>
                          <a:lnTo>
                            <a:pt x="25" y="26"/>
                          </a:lnTo>
                          <a:lnTo>
                            <a:pt x="34" y="0"/>
                          </a:lnTo>
                          <a:lnTo>
                            <a:pt x="45" y="26"/>
                          </a:lnTo>
                          <a:lnTo>
                            <a:pt x="68" y="26"/>
                          </a:lnTo>
                          <a:lnTo>
                            <a:pt x="50" y="42"/>
                          </a:lnTo>
                          <a:lnTo>
                            <a:pt x="57" y="70"/>
                          </a:lnTo>
                          <a:lnTo>
                            <a:pt x="34" y="50"/>
                          </a:lnTo>
                          <a:lnTo>
                            <a:pt x="11" y="70"/>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grpSp>
        </p:grpSp>
        <p:grpSp>
          <p:nvGrpSpPr>
            <p:cNvPr id="52709" name="Group 485"/>
            <p:cNvGrpSpPr>
              <a:grpSpLocks/>
            </p:cNvGrpSpPr>
            <p:nvPr/>
          </p:nvGrpSpPr>
          <p:grpSpPr bwMode="auto">
            <a:xfrm>
              <a:off x="4519" y="2880"/>
              <a:ext cx="527" cy="826"/>
              <a:chOff x="4519" y="2880"/>
              <a:chExt cx="527" cy="826"/>
            </a:xfrm>
          </p:grpSpPr>
          <p:sp>
            <p:nvSpPr>
              <p:cNvPr id="52710" name="Text Box 486"/>
              <p:cNvSpPr txBox="1">
                <a:spLocks noChangeArrowheads="1"/>
              </p:cNvSpPr>
              <p:nvPr/>
            </p:nvSpPr>
            <p:spPr bwMode="auto">
              <a:xfrm>
                <a:off x="4519" y="3552"/>
                <a:ext cx="527" cy="1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charset="0"/>
                  </a:defRPr>
                </a:lvl1pPr>
                <a:lvl2pPr marL="114300">
                  <a:defRPr sz="2400">
                    <a:solidFill>
                      <a:schemeClr val="tx1"/>
                    </a:solidFill>
                    <a:latin typeface="Times New Roman" charset="0"/>
                  </a:defRPr>
                </a:lvl2pPr>
                <a:lvl3pPr marL="228600">
                  <a:defRPr sz="2400">
                    <a:solidFill>
                      <a:schemeClr val="tx1"/>
                    </a:solidFill>
                    <a:latin typeface="Times New Roman" charset="0"/>
                  </a:defRPr>
                </a:lvl3pPr>
                <a:lvl4pPr marL="342900">
                  <a:defRPr sz="2400">
                    <a:solidFill>
                      <a:schemeClr val="tx1"/>
                    </a:solidFill>
                    <a:latin typeface="Times New Roman" charset="0"/>
                  </a:defRPr>
                </a:lvl4pPr>
                <a:lvl5pPr marL="457200">
                  <a:defRPr sz="2400">
                    <a:solidFill>
                      <a:schemeClr val="tx1"/>
                    </a:solidFill>
                    <a:latin typeface="Times New Roman" charset="0"/>
                  </a:defRPr>
                </a:lvl5pPr>
                <a:lvl6pPr marL="914400" eaLnBrk="0" fontAlgn="base" hangingPunct="0">
                  <a:spcBef>
                    <a:spcPct val="0"/>
                  </a:spcBef>
                  <a:spcAft>
                    <a:spcPct val="0"/>
                  </a:spcAft>
                  <a:defRPr sz="2400">
                    <a:solidFill>
                      <a:schemeClr val="tx1"/>
                    </a:solidFill>
                    <a:latin typeface="Times New Roman" charset="0"/>
                  </a:defRPr>
                </a:lvl6pPr>
                <a:lvl7pPr marL="1371600" eaLnBrk="0" fontAlgn="base" hangingPunct="0">
                  <a:spcBef>
                    <a:spcPct val="0"/>
                  </a:spcBef>
                  <a:spcAft>
                    <a:spcPct val="0"/>
                  </a:spcAft>
                  <a:defRPr sz="2400">
                    <a:solidFill>
                      <a:schemeClr val="tx1"/>
                    </a:solidFill>
                    <a:latin typeface="Times New Roman" charset="0"/>
                  </a:defRPr>
                </a:lvl7pPr>
                <a:lvl8pPr marL="1828800" eaLnBrk="0" fontAlgn="base" hangingPunct="0">
                  <a:spcBef>
                    <a:spcPct val="0"/>
                  </a:spcBef>
                  <a:spcAft>
                    <a:spcPct val="0"/>
                  </a:spcAft>
                  <a:defRPr sz="2400">
                    <a:solidFill>
                      <a:schemeClr val="tx1"/>
                    </a:solidFill>
                    <a:latin typeface="Times New Roman" charset="0"/>
                  </a:defRPr>
                </a:lvl8pPr>
                <a:lvl9pPr marL="2286000" eaLnBrk="0" fontAlgn="base" hangingPunct="0">
                  <a:spcBef>
                    <a:spcPct val="0"/>
                  </a:spcBef>
                  <a:spcAft>
                    <a:spcPct val="0"/>
                  </a:spcAft>
                  <a:defRPr sz="2400">
                    <a:solidFill>
                      <a:schemeClr val="tx1"/>
                    </a:solidFill>
                    <a:latin typeface="Times New Roman" charset="0"/>
                  </a:defRPr>
                </a:lvl9pPr>
              </a:lstStyle>
              <a:p>
                <a:pPr algn="ctr">
                  <a:lnSpc>
                    <a:spcPct val="89000"/>
                  </a:lnSpc>
                </a:pPr>
                <a:r>
                  <a:rPr lang="en-GB" altLang="en-GB" sz="1800">
                    <a:solidFill>
                      <a:srgbClr val="000099"/>
                    </a:solidFill>
                    <a:latin typeface="Arial" charset="0"/>
                  </a:rPr>
                  <a:t>PWC</a:t>
                </a:r>
              </a:p>
            </p:txBody>
          </p:sp>
          <p:sp>
            <p:nvSpPr>
              <p:cNvPr id="52711" name="Text Box 487"/>
              <p:cNvSpPr txBox="1">
                <a:spLocks noChangeArrowheads="1"/>
              </p:cNvSpPr>
              <p:nvPr/>
            </p:nvSpPr>
            <p:spPr bwMode="auto">
              <a:xfrm>
                <a:off x="4608" y="2880"/>
                <a:ext cx="360" cy="1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2400">
                    <a:solidFill>
                      <a:schemeClr val="tx1"/>
                    </a:solidFill>
                    <a:latin typeface="Times New Roman" charset="0"/>
                  </a:defRPr>
                </a:lvl1pPr>
                <a:lvl2pPr marL="114300">
                  <a:defRPr sz="2400">
                    <a:solidFill>
                      <a:schemeClr val="tx1"/>
                    </a:solidFill>
                    <a:latin typeface="Times New Roman" charset="0"/>
                  </a:defRPr>
                </a:lvl2pPr>
                <a:lvl3pPr marL="228600">
                  <a:defRPr sz="2400">
                    <a:solidFill>
                      <a:schemeClr val="tx1"/>
                    </a:solidFill>
                    <a:latin typeface="Times New Roman" charset="0"/>
                  </a:defRPr>
                </a:lvl3pPr>
                <a:lvl4pPr marL="342900">
                  <a:defRPr sz="2400">
                    <a:solidFill>
                      <a:schemeClr val="tx1"/>
                    </a:solidFill>
                    <a:latin typeface="Times New Roman" charset="0"/>
                  </a:defRPr>
                </a:lvl4pPr>
                <a:lvl5pPr marL="457200">
                  <a:defRPr sz="2400">
                    <a:solidFill>
                      <a:schemeClr val="tx1"/>
                    </a:solidFill>
                    <a:latin typeface="Times New Roman" charset="0"/>
                  </a:defRPr>
                </a:lvl5pPr>
                <a:lvl6pPr marL="914400" eaLnBrk="0" fontAlgn="base" hangingPunct="0">
                  <a:spcBef>
                    <a:spcPct val="0"/>
                  </a:spcBef>
                  <a:spcAft>
                    <a:spcPct val="0"/>
                  </a:spcAft>
                  <a:defRPr sz="2400">
                    <a:solidFill>
                      <a:schemeClr val="tx1"/>
                    </a:solidFill>
                    <a:latin typeface="Times New Roman" charset="0"/>
                  </a:defRPr>
                </a:lvl6pPr>
                <a:lvl7pPr marL="1371600" eaLnBrk="0" fontAlgn="base" hangingPunct="0">
                  <a:spcBef>
                    <a:spcPct val="0"/>
                  </a:spcBef>
                  <a:spcAft>
                    <a:spcPct val="0"/>
                  </a:spcAft>
                  <a:defRPr sz="2400">
                    <a:solidFill>
                      <a:schemeClr val="tx1"/>
                    </a:solidFill>
                    <a:latin typeface="Times New Roman" charset="0"/>
                  </a:defRPr>
                </a:lvl7pPr>
                <a:lvl8pPr marL="1828800" eaLnBrk="0" fontAlgn="base" hangingPunct="0">
                  <a:spcBef>
                    <a:spcPct val="0"/>
                  </a:spcBef>
                  <a:spcAft>
                    <a:spcPct val="0"/>
                  </a:spcAft>
                  <a:defRPr sz="2400">
                    <a:solidFill>
                      <a:schemeClr val="tx1"/>
                    </a:solidFill>
                    <a:latin typeface="Times New Roman" charset="0"/>
                  </a:defRPr>
                </a:lvl8pPr>
                <a:lvl9pPr marL="2286000" eaLnBrk="0" fontAlgn="base" hangingPunct="0">
                  <a:spcBef>
                    <a:spcPct val="0"/>
                  </a:spcBef>
                  <a:spcAft>
                    <a:spcPct val="0"/>
                  </a:spcAft>
                  <a:defRPr sz="2400">
                    <a:solidFill>
                      <a:schemeClr val="tx1"/>
                    </a:solidFill>
                    <a:latin typeface="Times New Roman" charset="0"/>
                  </a:defRPr>
                </a:lvl9pPr>
              </a:lstStyle>
              <a:p>
                <a:pPr>
                  <a:lnSpc>
                    <a:spcPct val="89000"/>
                  </a:lnSpc>
                </a:pPr>
                <a:r>
                  <a:rPr lang="fr-FR" altLang="en-GB" sz="1800">
                    <a:solidFill>
                      <a:srgbClr val="000099"/>
                    </a:solidFill>
                    <a:latin typeface="Arial" charset="0"/>
                  </a:rPr>
                  <a:t>5.560</a:t>
                </a:r>
              </a:p>
            </p:txBody>
          </p:sp>
          <p:grpSp>
            <p:nvGrpSpPr>
              <p:cNvPr id="52712" name="Group 488"/>
              <p:cNvGrpSpPr>
                <a:grpSpLocks/>
              </p:cNvGrpSpPr>
              <p:nvPr/>
            </p:nvGrpSpPr>
            <p:grpSpPr bwMode="auto">
              <a:xfrm>
                <a:off x="4564" y="3072"/>
                <a:ext cx="443" cy="281"/>
                <a:chOff x="548" y="1007"/>
                <a:chExt cx="398" cy="257"/>
              </a:xfrm>
            </p:grpSpPr>
            <p:sp>
              <p:nvSpPr>
                <p:cNvPr id="52713" name="Rectangle 489"/>
                <p:cNvSpPr>
                  <a:spLocks noChangeArrowheads="1"/>
                </p:cNvSpPr>
                <p:nvPr/>
              </p:nvSpPr>
              <p:spPr bwMode="auto">
                <a:xfrm>
                  <a:off x="548" y="1205"/>
                  <a:ext cx="398" cy="1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714" name="Rectangle 490"/>
                <p:cNvSpPr>
                  <a:spLocks noChangeArrowheads="1"/>
                </p:cNvSpPr>
                <p:nvPr/>
              </p:nvSpPr>
              <p:spPr bwMode="auto">
                <a:xfrm>
                  <a:off x="548" y="1007"/>
                  <a:ext cx="398" cy="1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715" name="Rectangle 491"/>
                <p:cNvSpPr>
                  <a:spLocks noChangeArrowheads="1"/>
                </p:cNvSpPr>
                <p:nvPr/>
              </p:nvSpPr>
              <p:spPr bwMode="auto">
                <a:xfrm>
                  <a:off x="548" y="1026"/>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716" name="Rectangle 492"/>
                <p:cNvSpPr>
                  <a:spLocks noChangeArrowheads="1"/>
                </p:cNvSpPr>
                <p:nvPr/>
              </p:nvSpPr>
              <p:spPr bwMode="auto">
                <a:xfrm>
                  <a:off x="548" y="1046"/>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717" name="Rectangle 493"/>
                <p:cNvSpPr>
                  <a:spLocks noChangeArrowheads="1"/>
                </p:cNvSpPr>
                <p:nvPr/>
              </p:nvSpPr>
              <p:spPr bwMode="auto">
                <a:xfrm>
                  <a:off x="548" y="1066"/>
                  <a:ext cx="398" cy="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718" name="Rectangle 494"/>
                <p:cNvSpPr>
                  <a:spLocks noChangeArrowheads="1"/>
                </p:cNvSpPr>
                <p:nvPr/>
              </p:nvSpPr>
              <p:spPr bwMode="auto">
                <a:xfrm>
                  <a:off x="548" y="1085"/>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719" name="Rectangle 495"/>
                <p:cNvSpPr>
                  <a:spLocks noChangeArrowheads="1"/>
                </p:cNvSpPr>
                <p:nvPr/>
              </p:nvSpPr>
              <p:spPr bwMode="auto">
                <a:xfrm>
                  <a:off x="548" y="1105"/>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720" name="Rectangle 496"/>
                <p:cNvSpPr>
                  <a:spLocks noChangeArrowheads="1"/>
                </p:cNvSpPr>
                <p:nvPr/>
              </p:nvSpPr>
              <p:spPr bwMode="auto">
                <a:xfrm>
                  <a:off x="548" y="1125"/>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721" name="Rectangle 497"/>
                <p:cNvSpPr>
                  <a:spLocks noChangeArrowheads="1"/>
                </p:cNvSpPr>
                <p:nvPr/>
              </p:nvSpPr>
              <p:spPr bwMode="auto">
                <a:xfrm>
                  <a:off x="548" y="1145"/>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722" name="Rectangle 498"/>
                <p:cNvSpPr>
                  <a:spLocks noChangeArrowheads="1"/>
                </p:cNvSpPr>
                <p:nvPr/>
              </p:nvSpPr>
              <p:spPr bwMode="auto">
                <a:xfrm>
                  <a:off x="548" y="1165"/>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723" name="Rectangle 499"/>
                <p:cNvSpPr>
                  <a:spLocks noChangeArrowheads="1"/>
                </p:cNvSpPr>
                <p:nvPr/>
              </p:nvSpPr>
              <p:spPr bwMode="auto">
                <a:xfrm>
                  <a:off x="548" y="1185"/>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724" name="Rectangle 500"/>
                <p:cNvSpPr>
                  <a:spLocks noChangeArrowheads="1"/>
                </p:cNvSpPr>
                <p:nvPr/>
              </p:nvSpPr>
              <p:spPr bwMode="auto">
                <a:xfrm>
                  <a:off x="548" y="1224"/>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725" name="Rectangle 501"/>
                <p:cNvSpPr>
                  <a:spLocks noChangeArrowheads="1"/>
                </p:cNvSpPr>
                <p:nvPr/>
              </p:nvSpPr>
              <p:spPr bwMode="auto">
                <a:xfrm>
                  <a:off x="548" y="1244"/>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726" name="Rectangle 502"/>
                <p:cNvSpPr>
                  <a:spLocks noChangeArrowheads="1"/>
                </p:cNvSpPr>
                <p:nvPr/>
              </p:nvSpPr>
              <p:spPr bwMode="auto">
                <a:xfrm>
                  <a:off x="548" y="1007"/>
                  <a:ext cx="164" cy="13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grpSp>
              <p:nvGrpSpPr>
                <p:cNvPr id="52727" name="Group 503"/>
                <p:cNvGrpSpPr>
                  <a:grpSpLocks/>
                </p:cNvGrpSpPr>
                <p:nvPr/>
              </p:nvGrpSpPr>
              <p:grpSpPr bwMode="auto">
                <a:xfrm>
                  <a:off x="561" y="1014"/>
                  <a:ext cx="140" cy="120"/>
                  <a:chOff x="561" y="1014"/>
                  <a:chExt cx="140" cy="120"/>
                </a:xfrm>
              </p:grpSpPr>
              <p:grpSp>
                <p:nvGrpSpPr>
                  <p:cNvPr id="52728" name="Group 504"/>
                  <p:cNvGrpSpPr>
                    <a:grpSpLocks/>
                  </p:cNvGrpSpPr>
                  <p:nvPr/>
                </p:nvGrpSpPr>
                <p:grpSpPr bwMode="auto">
                  <a:xfrm>
                    <a:off x="561" y="1014"/>
                    <a:ext cx="140" cy="14"/>
                    <a:chOff x="561" y="1014"/>
                    <a:chExt cx="140" cy="14"/>
                  </a:xfrm>
                </p:grpSpPr>
                <p:sp>
                  <p:nvSpPr>
                    <p:cNvPr id="52729" name="Freeform 505"/>
                    <p:cNvSpPr>
                      <a:spLocks/>
                    </p:cNvSpPr>
                    <p:nvPr/>
                  </p:nvSpPr>
                  <p:spPr bwMode="auto">
                    <a:xfrm>
                      <a:off x="561" y="1014"/>
                      <a:ext cx="14" cy="14"/>
                    </a:xfrm>
                    <a:custGeom>
                      <a:avLst/>
                      <a:gdLst>
                        <a:gd name="T0" fmla="*/ 0 w 67"/>
                        <a:gd name="T1" fmla="*/ 25 h 67"/>
                        <a:gd name="T2" fmla="*/ 24 w 67"/>
                        <a:gd name="T3" fmla="*/ 25 h 67"/>
                        <a:gd name="T4" fmla="*/ 33 w 67"/>
                        <a:gd name="T5" fmla="*/ 0 h 67"/>
                        <a:gd name="T6" fmla="*/ 45 w 67"/>
                        <a:gd name="T7" fmla="*/ 25 h 67"/>
                        <a:gd name="T8" fmla="*/ 67 w 67"/>
                        <a:gd name="T9" fmla="*/ 25 h 67"/>
                        <a:gd name="T10" fmla="*/ 48 w 67"/>
                        <a:gd name="T11" fmla="*/ 41 h 67"/>
                        <a:gd name="T12" fmla="*/ 57 w 67"/>
                        <a:gd name="T13" fmla="*/ 67 h 67"/>
                        <a:gd name="T14" fmla="*/ 33 w 67"/>
                        <a:gd name="T15" fmla="*/ 48 h 67"/>
                        <a:gd name="T16" fmla="*/ 11 w 67"/>
                        <a:gd name="T17" fmla="*/ 67 h 67"/>
                        <a:gd name="T18" fmla="*/ 19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4" y="25"/>
                          </a:lnTo>
                          <a:lnTo>
                            <a:pt x="33" y="0"/>
                          </a:lnTo>
                          <a:lnTo>
                            <a:pt x="45" y="25"/>
                          </a:lnTo>
                          <a:lnTo>
                            <a:pt x="67" y="25"/>
                          </a:lnTo>
                          <a:lnTo>
                            <a:pt x="48" y="41"/>
                          </a:lnTo>
                          <a:lnTo>
                            <a:pt x="57" y="67"/>
                          </a:lnTo>
                          <a:lnTo>
                            <a:pt x="33" y="48"/>
                          </a:lnTo>
                          <a:lnTo>
                            <a:pt x="11"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30" name="Freeform 506"/>
                    <p:cNvSpPr>
                      <a:spLocks/>
                    </p:cNvSpPr>
                    <p:nvPr/>
                  </p:nvSpPr>
                  <p:spPr bwMode="auto">
                    <a:xfrm>
                      <a:off x="586" y="1014"/>
                      <a:ext cx="14" cy="14"/>
                    </a:xfrm>
                    <a:custGeom>
                      <a:avLst/>
                      <a:gdLst>
                        <a:gd name="T0" fmla="*/ 0 w 67"/>
                        <a:gd name="T1" fmla="*/ 25 h 67"/>
                        <a:gd name="T2" fmla="*/ 24 w 67"/>
                        <a:gd name="T3" fmla="*/ 25 h 67"/>
                        <a:gd name="T4" fmla="*/ 35 w 67"/>
                        <a:gd name="T5" fmla="*/ 0 h 67"/>
                        <a:gd name="T6" fmla="*/ 45 w 67"/>
                        <a:gd name="T7" fmla="*/ 25 h 67"/>
                        <a:gd name="T8" fmla="*/ 67 w 67"/>
                        <a:gd name="T9" fmla="*/ 25 h 67"/>
                        <a:gd name="T10" fmla="*/ 50 w 67"/>
                        <a:gd name="T11" fmla="*/ 41 h 67"/>
                        <a:gd name="T12" fmla="*/ 57 w 67"/>
                        <a:gd name="T13" fmla="*/ 67 h 67"/>
                        <a:gd name="T14" fmla="*/ 35 w 67"/>
                        <a:gd name="T15" fmla="*/ 48 h 67"/>
                        <a:gd name="T16" fmla="*/ 11 w 67"/>
                        <a:gd name="T17" fmla="*/ 67 h 67"/>
                        <a:gd name="T18" fmla="*/ 20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4" y="25"/>
                          </a:lnTo>
                          <a:lnTo>
                            <a:pt x="35" y="0"/>
                          </a:lnTo>
                          <a:lnTo>
                            <a:pt x="45" y="25"/>
                          </a:lnTo>
                          <a:lnTo>
                            <a:pt x="67" y="25"/>
                          </a:lnTo>
                          <a:lnTo>
                            <a:pt x="50" y="41"/>
                          </a:lnTo>
                          <a:lnTo>
                            <a:pt x="57" y="67"/>
                          </a:lnTo>
                          <a:lnTo>
                            <a:pt x="35" y="48"/>
                          </a:lnTo>
                          <a:lnTo>
                            <a:pt x="11" y="67"/>
                          </a:lnTo>
                          <a:lnTo>
                            <a:pt x="20"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31" name="Freeform 507"/>
                    <p:cNvSpPr>
                      <a:spLocks/>
                    </p:cNvSpPr>
                    <p:nvPr/>
                  </p:nvSpPr>
                  <p:spPr bwMode="auto">
                    <a:xfrm>
                      <a:off x="612" y="1014"/>
                      <a:ext cx="13" cy="14"/>
                    </a:xfrm>
                    <a:custGeom>
                      <a:avLst/>
                      <a:gdLst>
                        <a:gd name="T0" fmla="*/ 0 w 65"/>
                        <a:gd name="T1" fmla="*/ 25 h 67"/>
                        <a:gd name="T2" fmla="*/ 23 w 65"/>
                        <a:gd name="T3" fmla="*/ 25 h 67"/>
                        <a:gd name="T4" fmla="*/ 32 w 65"/>
                        <a:gd name="T5" fmla="*/ 0 h 67"/>
                        <a:gd name="T6" fmla="*/ 43 w 65"/>
                        <a:gd name="T7" fmla="*/ 25 h 67"/>
                        <a:gd name="T8" fmla="*/ 65 w 65"/>
                        <a:gd name="T9" fmla="*/ 25 h 67"/>
                        <a:gd name="T10" fmla="*/ 47 w 65"/>
                        <a:gd name="T11" fmla="*/ 41 h 67"/>
                        <a:gd name="T12" fmla="*/ 57 w 65"/>
                        <a:gd name="T13" fmla="*/ 67 h 67"/>
                        <a:gd name="T14" fmla="*/ 32 w 65"/>
                        <a:gd name="T15" fmla="*/ 48 h 67"/>
                        <a:gd name="T16" fmla="*/ 10 w 65"/>
                        <a:gd name="T17" fmla="*/ 67 h 67"/>
                        <a:gd name="T18" fmla="*/ 18 w 65"/>
                        <a:gd name="T19" fmla="*/ 41 h 67"/>
                        <a:gd name="T20" fmla="*/ 0 w 65"/>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7">
                          <a:moveTo>
                            <a:pt x="0" y="25"/>
                          </a:moveTo>
                          <a:lnTo>
                            <a:pt x="23" y="25"/>
                          </a:lnTo>
                          <a:lnTo>
                            <a:pt x="32" y="0"/>
                          </a:lnTo>
                          <a:lnTo>
                            <a:pt x="43" y="25"/>
                          </a:lnTo>
                          <a:lnTo>
                            <a:pt x="65" y="25"/>
                          </a:lnTo>
                          <a:lnTo>
                            <a:pt x="47" y="41"/>
                          </a:lnTo>
                          <a:lnTo>
                            <a:pt x="57" y="67"/>
                          </a:lnTo>
                          <a:lnTo>
                            <a:pt x="32" y="48"/>
                          </a:lnTo>
                          <a:lnTo>
                            <a:pt x="10" y="67"/>
                          </a:lnTo>
                          <a:lnTo>
                            <a:pt x="18"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32" name="Freeform 508"/>
                    <p:cNvSpPr>
                      <a:spLocks/>
                    </p:cNvSpPr>
                    <p:nvPr/>
                  </p:nvSpPr>
                  <p:spPr bwMode="auto">
                    <a:xfrm>
                      <a:off x="637" y="1014"/>
                      <a:ext cx="14" cy="14"/>
                    </a:xfrm>
                    <a:custGeom>
                      <a:avLst/>
                      <a:gdLst>
                        <a:gd name="T0" fmla="*/ 0 w 69"/>
                        <a:gd name="T1" fmla="*/ 25 h 67"/>
                        <a:gd name="T2" fmla="*/ 25 w 69"/>
                        <a:gd name="T3" fmla="*/ 25 h 67"/>
                        <a:gd name="T4" fmla="*/ 36 w 69"/>
                        <a:gd name="T5" fmla="*/ 0 h 67"/>
                        <a:gd name="T6" fmla="*/ 45 w 69"/>
                        <a:gd name="T7" fmla="*/ 25 h 67"/>
                        <a:gd name="T8" fmla="*/ 69 w 69"/>
                        <a:gd name="T9" fmla="*/ 25 h 67"/>
                        <a:gd name="T10" fmla="*/ 50 w 69"/>
                        <a:gd name="T11" fmla="*/ 41 h 67"/>
                        <a:gd name="T12" fmla="*/ 58 w 69"/>
                        <a:gd name="T13" fmla="*/ 67 h 67"/>
                        <a:gd name="T14" fmla="*/ 36 w 69"/>
                        <a:gd name="T15" fmla="*/ 48 h 67"/>
                        <a:gd name="T16" fmla="*/ 12 w 69"/>
                        <a:gd name="T17" fmla="*/ 67 h 67"/>
                        <a:gd name="T18" fmla="*/ 21 w 69"/>
                        <a:gd name="T19" fmla="*/ 41 h 67"/>
                        <a:gd name="T20" fmla="*/ 0 w 69"/>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5"/>
                          </a:moveTo>
                          <a:lnTo>
                            <a:pt x="25" y="25"/>
                          </a:lnTo>
                          <a:lnTo>
                            <a:pt x="36" y="0"/>
                          </a:lnTo>
                          <a:lnTo>
                            <a:pt x="45" y="25"/>
                          </a:lnTo>
                          <a:lnTo>
                            <a:pt x="69" y="25"/>
                          </a:lnTo>
                          <a:lnTo>
                            <a:pt x="50" y="41"/>
                          </a:lnTo>
                          <a:lnTo>
                            <a:pt x="58" y="67"/>
                          </a:lnTo>
                          <a:lnTo>
                            <a:pt x="36" y="48"/>
                          </a:lnTo>
                          <a:lnTo>
                            <a:pt x="12" y="67"/>
                          </a:lnTo>
                          <a:lnTo>
                            <a:pt x="21"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33" name="Freeform 509"/>
                    <p:cNvSpPr>
                      <a:spLocks/>
                    </p:cNvSpPr>
                    <p:nvPr/>
                  </p:nvSpPr>
                  <p:spPr bwMode="auto">
                    <a:xfrm>
                      <a:off x="662" y="1014"/>
                      <a:ext cx="14" cy="14"/>
                    </a:xfrm>
                    <a:custGeom>
                      <a:avLst/>
                      <a:gdLst>
                        <a:gd name="T0" fmla="*/ 0 w 68"/>
                        <a:gd name="T1" fmla="*/ 25 h 67"/>
                        <a:gd name="T2" fmla="*/ 24 w 68"/>
                        <a:gd name="T3" fmla="*/ 25 h 67"/>
                        <a:gd name="T4" fmla="*/ 33 w 68"/>
                        <a:gd name="T5" fmla="*/ 0 h 67"/>
                        <a:gd name="T6" fmla="*/ 44 w 68"/>
                        <a:gd name="T7" fmla="*/ 25 h 67"/>
                        <a:gd name="T8" fmla="*/ 68 w 68"/>
                        <a:gd name="T9" fmla="*/ 25 h 67"/>
                        <a:gd name="T10" fmla="*/ 48 w 68"/>
                        <a:gd name="T11" fmla="*/ 41 h 67"/>
                        <a:gd name="T12" fmla="*/ 57 w 68"/>
                        <a:gd name="T13" fmla="*/ 67 h 67"/>
                        <a:gd name="T14" fmla="*/ 33 w 68"/>
                        <a:gd name="T15" fmla="*/ 48 h 67"/>
                        <a:gd name="T16" fmla="*/ 10 w 68"/>
                        <a:gd name="T17" fmla="*/ 67 h 67"/>
                        <a:gd name="T18" fmla="*/ 19 w 68"/>
                        <a:gd name="T19" fmla="*/ 41 h 67"/>
                        <a:gd name="T20" fmla="*/ 0 w 68"/>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5"/>
                          </a:moveTo>
                          <a:lnTo>
                            <a:pt x="24" y="25"/>
                          </a:lnTo>
                          <a:lnTo>
                            <a:pt x="33" y="0"/>
                          </a:lnTo>
                          <a:lnTo>
                            <a:pt x="44" y="25"/>
                          </a:lnTo>
                          <a:lnTo>
                            <a:pt x="68" y="25"/>
                          </a:lnTo>
                          <a:lnTo>
                            <a:pt x="48" y="41"/>
                          </a:lnTo>
                          <a:lnTo>
                            <a:pt x="57" y="67"/>
                          </a:lnTo>
                          <a:lnTo>
                            <a:pt x="33" y="48"/>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34" name="Freeform 510"/>
                    <p:cNvSpPr>
                      <a:spLocks/>
                    </p:cNvSpPr>
                    <p:nvPr/>
                  </p:nvSpPr>
                  <p:spPr bwMode="auto">
                    <a:xfrm>
                      <a:off x="688" y="1014"/>
                      <a:ext cx="13" cy="14"/>
                    </a:xfrm>
                    <a:custGeom>
                      <a:avLst/>
                      <a:gdLst>
                        <a:gd name="T0" fmla="*/ 0 w 68"/>
                        <a:gd name="T1" fmla="*/ 25 h 67"/>
                        <a:gd name="T2" fmla="*/ 25 w 68"/>
                        <a:gd name="T3" fmla="*/ 25 h 67"/>
                        <a:gd name="T4" fmla="*/ 34 w 68"/>
                        <a:gd name="T5" fmla="*/ 0 h 67"/>
                        <a:gd name="T6" fmla="*/ 45 w 68"/>
                        <a:gd name="T7" fmla="*/ 25 h 67"/>
                        <a:gd name="T8" fmla="*/ 68 w 68"/>
                        <a:gd name="T9" fmla="*/ 25 h 67"/>
                        <a:gd name="T10" fmla="*/ 50 w 68"/>
                        <a:gd name="T11" fmla="*/ 41 h 67"/>
                        <a:gd name="T12" fmla="*/ 57 w 68"/>
                        <a:gd name="T13" fmla="*/ 67 h 67"/>
                        <a:gd name="T14" fmla="*/ 34 w 68"/>
                        <a:gd name="T15" fmla="*/ 48 h 67"/>
                        <a:gd name="T16" fmla="*/ 11 w 68"/>
                        <a:gd name="T17" fmla="*/ 67 h 67"/>
                        <a:gd name="T18" fmla="*/ 19 w 68"/>
                        <a:gd name="T19" fmla="*/ 41 h 67"/>
                        <a:gd name="T20" fmla="*/ 0 w 68"/>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5"/>
                          </a:moveTo>
                          <a:lnTo>
                            <a:pt x="25" y="25"/>
                          </a:lnTo>
                          <a:lnTo>
                            <a:pt x="34" y="0"/>
                          </a:lnTo>
                          <a:lnTo>
                            <a:pt x="45" y="25"/>
                          </a:lnTo>
                          <a:lnTo>
                            <a:pt x="68" y="25"/>
                          </a:lnTo>
                          <a:lnTo>
                            <a:pt x="50" y="41"/>
                          </a:lnTo>
                          <a:lnTo>
                            <a:pt x="57" y="67"/>
                          </a:lnTo>
                          <a:lnTo>
                            <a:pt x="34" y="48"/>
                          </a:lnTo>
                          <a:lnTo>
                            <a:pt x="11"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735" name="Group 511"/>
                  <p:cNvGrpSpPr>
                    <a:grpSpLocks/>
                  </p:cNvGrpSpPr>
                  <p:nvPr/>
                </p:nvGrpSpPr>
                <p:grpSpPr bwMode="auto">
                  <a:xfrm>
                    <a:off x="574" y="1028"/>
                    <a:ext cx="115" cy="13"/>
                    <a:chOff x="574" y="1028"/>
                    <a:chExt cx="115" cy="13"/>
                  </a:xfrm>
                </p:grpSpPr>
                <p:sp>
                  <p:nvSpPr>
                    <p:cNvPr id="52736" name="Freeform 512"/>
                    <p:cNvSpPr>
                      <a:spLocks/>
                    </p:cNvSpPr>
                    <p:nvPr/>
                  </p:nvSpPr>
                  <p:spPr bwMode="auto">
                    <a:xfrm>
                      <a:off x="574" y="1028"/>
                      <a:ext cx="13" cy="13"/>
                    </a:xfrm>
                    <a:custGeom>
                      <a:avLst/>
                      <a:gdLst>
                        <a:gd name="T0" fmla="*/ 0 w 66"/>
                        <a:gd name="T1" fmla="*/ 25 h 68"/>
                        <a:gd name="T2" fmla="*/ 23 w 66"/>
                        <a:gd name="T3" fmla="*/ 25 h 68"/>
                        <a:gd name="T4" fmla="*/ 33 w 66"/>
                        <a:gd name="T5" fmla="*/ 0 h 68"/>
                        <a:gd name="T6" fmla="*/ 43 w 66"/>
                        <a:gd name="T7" fmla="*/ 25 h 68"/>
                        <a:gd name="T8" fmla="*/ 66 w 66"/>
                        <a:gd name="T9" fmla="*/ 25 h 68"/>
                        <a:gd name="T10" fmla="*/ 47 w 66"/>
                        <a:gd name="T11" fmla="*/ 41 h 68"/>
                        <a:gd name="T12" fmla="*/ 57 w 66"/>
                        <a:gd name="T13" fmla="*/ 68 h 68"/>
                        <a:gd name="T14" fmla="*/ 33 w 66"/>
                        <a:gd name="T15" fmla="*/ 50 h 68"/>
                        <a:gd name="T16" fmla="*/ 10 w 66"/>
                        <a:gd name="T17" fmla="*/ 68 h 68"/>
                        <a:gd name="T18" fmla="*/ 19 w 66"/>
                        <a:gd name="T19" fmla="*/ 41 h 68"/>
                        <a:gd name="T20" fmla="*/ 0 w 66"/>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8">
                          <a:moveTo>
                            <a:pt x="0" y="25"/>
                          </a:moveTo>
                          <a:lnTo>
                            <a:pt x="23" y="25"/>
                          </a:lnTo>
                          <a:lnTo>
                            <a:pt x="33" y="0"/>
                          </a:lnTo>
                          <a:lnTo>
                            <a:pt x="43" y="25"/>
                          </a:lnTo>
                          <a:lnTo>
                            <a:pt x="66" y="25"/>
                          </a:lnTo>
                          <a:lnTo>
                            <a:pt x="47" y="41"/>
                          </a:lnTo>
                          <a:lnTo>
                            <a:pt x="57" y="68"/>
                          </a:lnTo>
                          <a:lnTo>
                            <a:pt x="33" y="50"/>
                          </a:lnTo>
                          <a:lnTo>
                            <a:pt x="10"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37" name="Freeform 513"/>
                    <p:cNvSpPr>
                      <a:spLocks/>
                    </p:cNvSpPr>
                    <p:nvPr/>
                  </p:nvSpPr>
                  <p:spPr bwMode="auto">
                    <a:xfrm>
                      <a:off x="624" y="1028"/>
                      <a:ext cx="14" cy="13"/>
                    </a:xfrm>
                    <a:custGeom>
                      <a:avLst/>
                      <a:gdLst>
                        <a:gd name="T0" fmla="*/ 0 w 67"/>
                        <a:gd name="T1" fmla="*/ 25 h 68"/>
                        <a:gd name="T2" fmla="*/ 24 w 67"/>
                        <a:gd name="T3" fmla="*/ 25 h 68"/>
                        <a:gd name="T4" fmla="*/ 33 w 67"/>
                        <a:gd name="T5" fmla="*/ 0 h 68"/>
                        <a:gd name="T6" fmla="*/ 44 w 67"/>
                        <a:gd name="T7" fmla="*/ 25 h 68"/>
                        <a:gd name="T8" fmla="*/ 67 w 67"/>
                        <a:gd name="T9" fmla="*/ 25 h 68"/>
                        <a:gd name="T10" fmla="*/ 50 w 67"/>
                        <a:gd name="T11" fmla="*/ 41 h 68"/>
                        <a:gd name="T12" fmla="*/ 57 w 67"/>
                        <a:gd name="T13" fmla="*/ 68 h 68"/>
                        <a:gd name="T14" fmla="*/ 33 w 67"/>
                        <a:gd name="T15" fmla="*/ 50 h 68"/>
                        <a:gd name="T16" fmla="*/ 10 w 67"/>
                        <a:gd name="T17" fmla="*/ 68 h 68"/>
                        <a:gd name="T18" fmla="*/ 19 w 67"/>
                        <a:gd name="T19" fmla="*/ 41 h 68"/>
                        <a:gd name="T20" fmla="*/ 0 w 67"/>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5"/>
                          </a:moveTo>
                          <a:lnTo>
                            <a:pt x="24" y="25"/>
                          </a:lnTo>
                          <a:lnTo>
                            <a:pt x="33" y="0"/>
                          </a:lnTo>
                          <a:lnTo>
                            <a:pt x="44" y="25"/>
                          </a:lnTo>
                          <a:lnTo>
                            <a:pt x="67" y="25"/>
                          </a:lnTo>
                          <a:lnTo>
                            <a:pt x="50" y="41"/>
                          </a:lnTo>
                          <a:lnTo>
                            <a:pt x="57" y="68"/>
                          </a:lnTo>
                          <a:lnTo>
                            <a:pt x="33" y="50"/>
                          </a:lnTo>
                          <a:lnTo>
                            <a:pt x="10"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38" name="Freeform 514"/>
                    <p:cNvSpPr>
                      <a:spLocks/>
                    </p:cNvSpPr>
                    <p:nvPr/>
                  </p:nvSpPr>
                  <p:spPr bwMode="auto">
                    <a:xfrm>
                      <a:off x="599" y="1028"/>
                      <a:ext cx="14" cy="13"/>
                    </a:xfrm>
                    <a:custGeom>
                      <a:avLst/>
                      <a:gdLst>
                        <a:gd name="T0" fmla="*/ 0 w 67"/>
                        <a:gd name="T1" fmla="*/ 25 h 68"/>
                        <a:gd name="T2" fmla="*/ 23 w 67"/>
                        <a:gd name="T3" fmla="*/ 25 h 68"/>
                        <a:gd name="T4" fmla="*/ 34 w 67"/>
                        <a:gd name="T5" fmla="*/ 0 h 68"/>
                        <a:gd name="T6" fmla="*/ 44 w 67"/>
                        <a:gd name="T7" fmla="*/ 25 h 68"/>
                        <a:gd name="T8" fmla="*/ 67 w 67"/>
                        <a:gd name="T9" fmla="*/ 25 h 68"/>
                        <a:gd name="T10" fmla="*/ 48 w 67"/>
                        <a:gd name="T11" fmla="*/ 41 h 68"/>
                        <a:gd name="T12" fmla="*/ 57 w 67"/>
                        <a:gd name="T13" fmla="*/ 68 h 68"/>
                        <a:gd name="T14" fmla="*/ 34 w 67"/>
                        <a:gd name="T15" fmla="*/ 50 h 68"/>
                        <a:gd name="T16" fmla="*/ 10 w 67"/>
                        <a:gd name="T17" fmla="*/ 68 h 68"/>
                        <a:gd name="T18" fmla="*/ 19 w 67"/>
                        <a:gd name="T19" fmla="*/ 41 h 68"/>
                        <a:gd name="T20" fmla="*/ 0 w 67"/>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5"/>
                          </a:moveTo>
                          <a:lnTo>
                            <a:pt x="23" y="25"/>
                          </a:lnTo>
                          <a:lnTo>
                            <a:pt x="34" y="0"/>
                          </a:lnTo>
                          <a:lnTo>
                            <a:pt x="44" y="25"/>
                          </a:lnTo>
                          <a:lnTo>
                            <a:pt x="67" y="25"/>
                          </a:lnTo>
                          <a:lnTo>
                            <a:pt x="48" y="41"/>
                          </a:lnTo>
                          <a:lnTo>
                            <a:pt x="57" y="68"/>
                          </a:lnTo>
                          <a:lnTo>
                            <a:pt x="34" y="50"/>
                          </a:lnTo>
                          <a:lnTo>
                            <a:pt x="10"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39" name="Freeform 515"/>
                    <p:cNvSpPr>
                      <a:spLocks/>
                    </p:cNvSpPr>
                    <p:nvPr/>
                  </p:nvSpPr>
                  <p:spPr bwMode="auto">
                    <a:xfrm>
                      <a:off x="650" y="1028"/>
                      <a:ext cx="13" cy="13"/>
                    </a:xfrm>
                    <a:custGeom>
                      <a:avLst/>
                      <a:gdLst>
                        <a:gd name="T0" fmla="*/ 0 w 67"/>
                        <a:gd name="T1" fmla="*/ 25 h 68"/>
                        <a:gd name="T2" fmla="*/ 23 w 67"/>
                        <a:gd name="T3" fmla="*/ 25 h 68"/>
                        <a:gd name="T4" fmla="*/ 33 w 67"/>
                        <a:gd name="T5" fmla="*/ 0 h 68"/>
                        <a:gd name="T6" fmla="*/ 44 w 67"/>
                        <a:gd name="T7" fmla="*/ 25 h 68"/>
                        <a:gd name="T8" fmla="*/ 67 w 67"/>
                        <a:gd name="T9" fmla="*/ 25 h 68"/>
                        <a:gd name="T10" fmla="*/ 48 w 67"/>
                        <a:gd name="T11" fmla="*/ 41 h 68"/>
                        <a:gd name="T12" fmla="*/ 58 w 67"/>
                        <a:gd name="T13" fmla="*/ 68 h 68"/>
                        <a:gd name="T14" fmla="*/ 33 w 67"/>
                        <a:gd name="T15" fmla="*/ 50 h 68"/>
                        <a:gd name="T16" fmla="*/ 10 w 67"/>
                        <a:gd name="T17" fmla="*/ 68 h 68"/>
                        <a:gd name="T18" fmla="*/ 18 w 67"/>
                        <a:gd name="T19" fmla="*/ 41 h 68"/>
                        <a:gd name="T20" fmla="*/ 0 w 67"/>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5"/>
                          </a:moveTo>
                          <a:lnTo>
                            <a:pt x="23" y="25"/>
                          </a:lnTo>
                          <a:lnTo>
                            <a:pt x="33" y="0"/>
                          </a:lnTo>
                          <a:lnTo>
                            <a:pt x="44" y="25"/>
                          </a:lnTo>
                          <a:lnTo>
                            <a:pt x="67" y="25"/>
                          </a:lnTo>
                          <a:lnTo>
                            <a:pt x="48" y="41"/>
                          </a:lnTo>
                          <a:lnTo>
                            <a:pt x="58" y="68"/>
                          </a:lnTo>
                          <a:lnTo>
                            <a:pt x="33" y="50"/>
                          </a:lnTo>
                          <a:lnTo>
                            <a:pt x="10" y="68"/>
                          </a:lnTo>
                          <a:lnTo>
                            <a:pt x="18"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40" name="Freeform 516"/>
                    <p:cNvSpPr>
                      <a:spLocks/>
                    </p:cNvSpPr>
                    <p:nvPr/>
                  </p:nvSpPr>
                  <p:spPr bwMode="auto">
                    <a:xfrm>
                      <a:off x="675" y="1028"/>
                      <a:ext cx="14" cy="13"/>
                    </a:xfrm>
                    <a:custGeom>
                      <a:avLst/>
                      <a:gdLst>
                        <a:gd name="T0" fmla="*/ 0 w 69"/>
                        <a:gd name="T1" fmla="*/ 25 h 68"/>
                        <a:gd name="T2" fmla="*/ 25 w 69"/>
                        <a:gd name="T3" fmla="*/ 25 h 68"/>
                        <a:gd name="T4" fmla="*/ 36 w 69"/>
                        <a:gd name="T5" fmla="*/ 0 h 68"/>
                        <a:gd name="T6" fmla="*/ 45 w 69"/>
                        <a:gd name="T7" fmla="*/ 25 h 68"/>
                        <a:gd name="T8" fmla="*/ 69 w 69"/>
                        <a:gd name="T9" fmla="*/ 25 h 68"/>
                        <a:gd name="T10" fmla="*/ 50 w 69"/>
                        <a:gd name="T11" fmla="*/ 41 h 68"/>
                        <a:gd name="T12" fmla="*/ 59 w 69"/>
                        <a:gd name="T13" fmla="*/ 68 h 68"/>
                        <a:gd name="T14" fmla="*/ 36 w 69"/>
                        <a:gd name="T15" fmla="*/ 50 h 68"/>
                        <a:gd name="T16" fmla="*/ 12 w 69"/>
                        <a:gd name="T17" fmla="*/ 68 h 68"/>
                        <a:gd name="T18" fmla="*/ 19 w 69"/>
                        <a:gd name="T19" fmla="*/ 41 h 68"/>
                        <a:gd name="T20" fmla="*/ 0 w 69"/>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8">
                          <a:moveTo>
                            <a:pt x="0" y="25"/>
                          </a:moveTo>
                          <a:lnTo>
                            <a:pt x="25" y="25"/>
                          </a:lnTo>
                          <a:lnTo>
                            <a:pt x="36" y="0"/>
                          </a:lnTo>
                          <a:lnTo>
                            <a:pt x="45" y="25"/>
                          </a:lnTo>
                          <a:lnTo>
                            <a:pt x="69" y="25"/>
                          </a:lnTo>
                          <a:lnTo>
                            <a:pt x="50" y="41"/>
                          </a:lnTo>
                          <a:lnTo>
                            <a:pt x="59" y="68"/>
                          </a:lnTo>
                          <a:lnTo>
                            <a:pt x="36" y="50"/>
                          </a:lnTo>
                          <a:lnTo>
                            <a:pt x="12"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741" name="Group 517"/>
                  <p:cNvGrpSpPr>
                    <a:grpSpLocks/>
                  </p:cNvGrpSpPr>
                  <p:nvPr/>
                </p:nvGrpSpPr>
                <p:grpSpPr bwMode="auto">
                  <a:xfrm>
                    <a:off x="561" y="1041"/>
                    <a:ext cx="140" cy="13"/>
                    <a:chOff x="561" y="1041"/>
                    <a:chExt cx="140" cy="13"/>
                  </a:xfrm>
                </p:grpSpPr>
                <p:sp>
                  <p:nvSpPr>
                    <p:cNvPr id="52742" name="Freeform 518"/>
                    <p:cNvSpPr>
                      <a:spLocks/>
                    </p:cNvSpPr>
                    <p:nvPr/>
                  </p:nvSpPr>
                  <p:spPr bwMode="auto">
                    <a:xfrm>
                      <a:off x="561" y="1041"/>
                      <a:ext cx="14" cy="13"/>
                    </a:xfrm>
                    <a:custGeom>
                      <a:avLst/>
                      <a:gdLst>
                        <a:gd name="T0" fmla="*/ 0 w 67"/>
                        <a:gd name="T1" fmla="*/ 23 h 67"/>
                        <a:gd name="T2" fmla="*/ 24 w 67"/>
                        <a:gd name="T3" fmla="*/ 23 h 67"/>
                        <a:gd name="T4" fmla="*/ 33 w 67"/>
                        <a:gd name="T5" fmla="*/ 0 h 67"/>
                        <a:gd name="T6" fmla="*/ 45 w 67"/>
                        <a:gd name="T7" fmla="*/ 23 h 67"/>
                        <a:gd name="T8" fmla="*/ 67 w 67"/>
                        <a:gd name="T9" fmla="*/ 23 h 67"/>
                        <a:gd name="T10" fmla="*/ 48 w 67"/>
                        <a:gd name="T11" fmla="*/ 39 h 67"/>
                        <a:gd name="T12" fmla="*/ 57 w 67"/>
                        <a:gd name="T13" fmla="*/ 67 h 67"/>
                        <a:gd name="T14" fmla="*/ 33 w 67"/>
                        <a:gd name="T15" fmla="*/ 49 h 67"/>
                        <a:gd name="T16" fmla="*/ 11 w 67"/>
                        <a:gd name="T17" fmla="*/ 67 h 67"/>
                        <a:gd name="T18" fmla="*/ 19 w 67"/>
                        <a:gd name="T19" fmla="*/ 39 h 67"/>
                        <a:gd name="T20" fmla="*/ 0 w 67"/>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3"/>
                          </a:moveTo>
                          <a:lnTo>
                            <a:pt x="24" y="23"/>
                          </a:lnTo>
                          <a:lnTo>
                            <a:pt x="33" y="0"/>
                          </a:lnTo>
                          <a:lnTo>
                            <a:pt x="45" y="23"/>
                          </a:lnTo>
                          <a:lnTo>
                            <a:pt x="67" y="23"/>
                          </a:lnTo>
                          <a:lnTo>
                            <a:pt x="48" y="39"/>
                          </a:lnTo>
                          <a:lnTo>
                            <a:pt x="57" y="67"/>
                          </a:lnTo>
                          <a:lnTo>
                            <a:pt x="33" y="49"/>
                          </a:lnTo>
                          <a:lnTo>
                            <a:pt x="11" y="67"/>
                          </a:lnTo>
                          <a:lnTo>
                            <a:pt x="19"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43" name="Freeform 519"/>
                    <p:cNvSpPr>
                      <a:spLocks/>
                    </p:cNvSpPr>
                    <p:nvPr/>
                  </p:nvSpPr>
                  <p:spPr bwMode="auto">
                    <a:xfrm>
                      <a:off x="586" y="1041"/>
                      <a:ext cx="14" cy="13"/>
                    </a:xfrm>
                    <a:custGeom>
                      <a:avLst/>
                      <a:gdLst>
                        <a:gd name="T0" fmla="*/ 0 w 67"/>
                        <a:gd name="T1" fmla="*/ 23 h 67"/>
                        <a:gd name="T2" fmla="*/ 24 w 67"/>
                        <a:gd name="T3" fmla="*/ 23 h 67"/>
                        <a:gd name="T4" fmla="*/ 35 w 67"/>
                        <a:gd name="T5" fmla="*/ 0 h 67"/>
                        <a:gd name="T6" fmla="*/ 45 w 67"/>
                        <a:gd name="T7" fmla="*/ 23 h 67"/>
                        <a:gd name="T8" fmla="*/ 67 w 67"/>
                        <a:gd name="T9" fmla="*/ 23 h 67"/>
                        <a:gd name="T10" fmla="*/ 50 w 67"/>
                        <a:gd name="T11" fmla="*/ 39 h 67"/>
                        <a:gd name="T12" fmla="*/ 57 w 67"/>
                        <a:gd name="T13" fmla="*/ 67 h 67"/>
                        <a:gd name="T14" fmla="*/ 35 w 67"/>
                        <a:gd name="T15" fmla="*/ 49 h 67"/>
                        <a:gd name="T16" fmla="*/ 11 w 67"/>
                        <a:gd name="T17" fmla="*/ 67 h 67"/>
                        <a:gd name="T18" fmla="*/ 20 w 67"/>
                        <a:gd name="T19" fmla="*/ 39 h 67"/>
                        <a:gd name="T20" fmla="*/ 0 w 67"/>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3"/>
                          </a:moveTo>
                          <a:lnTo>
                            <a:pt x="24" y="23"/>
                          </a:lnTo>
                          <a:lnTo>
                            <a:pt x="35" y="0"/>
                          </a:lnTo>
                          <a:lnTo>
                            <a:pt x="45" y="23"/>
                          </a:lnTo>
                          <a:lnTo>
                            <a:pt x="67" y="23"/>
                          </a:lnTo>
                          <a:lnTo>
                            <a:pt x="50" y="39"/>
                          </a:lnTo>
                          <a:lnTo>
                            <a:pt x="57" y="67"/>
                          </a:lnTo>
                          <a:lnTo>
                            <a:pt x="35" y="49"/>
                          </a:lnTo>
                          <a:lnTo>
                            <a:pt x="11" y="67"/>
                          </a:lnTo>
                          <a:lnTo>
                            <a:pt x="20"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44" name="Freeform 520"/>
                    <p:cNvSpPr>
                      <a:spLocks/>
                    </p:cNvSpPr>
                    <p:nvPr/>
                  </p:nvSpPr>
                  <p:spPr bwMode="auto">
                    <a:xfrm>
                      <a:off x="612" y="1041"/>
                      <a:ext cx="13" cy="13"/>
                    </a:xfrm>
                    <a:custGeom>
                      <a:avLst/>
                      <a:gdLst>
                        <a:gd name="T0" fmla="*/ 0 w 65"/>
                        <a:gd name="T1" fmla="*/ 23 h 67"/>
                        <a:gd name="T2" fmla="*/ 23 w 65"/>
                        <a:gd name="T3" fmla="*/ 23 h 67"/>
                        <a:gd name="T4" fmla="*/ 32 w 65"/>
                        <a:gd name="T5" fmla="*/ 0 h 67"/>
                        <a:gd name="T6" fmla="*/ 43 w 65"/>
                        <a:gd name="T7" fmla="*/ 23 h 67"/>
                        <a:gd name="T8" fmla="*/ 65 w 65"/>
                        <a:gd name="T9" fmla="*/ 23 h 67"/>
                        <a:gd name="T10" fmla="*/ 47 w 65"/>
                        <a:gd name="T11" fmla="*/ 39 h 67"/>
                        <a:gd name="T12" fmla="*/ 57 w 65"/>
                        <a:gd name="T13" fmla="*/ 67 h 67"/>
                        <a:gd name="T14" fmla="*/ 32 w 65"/>
                        <a:gd name="T15" fmla="*/ 49 h 67"/>
                        <a:gd name="T16" fmla="*/ 10 w 65"/>
                        <a:gd name="T17" fmla="*/ 67 h 67"/>
                        <a:gd name="T18" fmla="*/ 18 w 65"/>
                        <a:gd name="T19" fmla="*/ 39 h 67"/>
                        <a:gd name="T20" fmla="*/ 0 w 65"/>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7">
                          <a:moveTo>
                            <a:pt x="0" y="23"/>
                          </a:moveTo>
                          <a:lnTo>
                            <a:pt x="23" y="23"/>
                          </a:lnTo>
                          <a:lnTo>
                            <a:pt x="32" y="0"/>
                          </a:lnTo>
                          <a:lnTo>
                            <a:pt x="43" y="23"/>
                          </a:lnTo>
                          <a:lnTo>
                            <a:pt x="65" y="23"/>
                          </a:lnTo>
                          <a:lnTo>
                            <a:pt x="47" y="39"/>
                          </a:lnTo>
                          <a:lnTo>
                            <a:pt x="57" y="67"/>
                          </a:lnTo>
                          <a:lnTo>
                            <a:pt x="32" y="49"/>
                          </a:lnTo>
                          <a:lnTo>
                            <a:pt x="10" y="67"/>
                          </a:lnTo>
                          <a:lnTo>
                            <a:pt x="18"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45" name="Freeform 521"/>
                    <p:cNvSpPr>
                      <a:spLocks/>
                    </p:cNvSpPr>
                    <p:nvPr/>
                  </p:nvSpPr>
                  <p:spPr bwMode="auto">
                    <a:xfrm>
                      <a:off x="637" y="1041"/>
                      <a:ext cx="14" cy="13"/>
                    </a:xfrm>
                    <a:custGeom>
                      <a:avLst/>
                      <a:gdLst>
                        <a:gd name="T0" fmla="*/ 0 w 69"/>
                        <a:gd name="T1" fmla="*/ 23 h 67"/>
                        <a:gd name="T2" fmla="*/ 25 w 69"/>
                        <a:gd name="T3" fmla="*/ 23 h 67"/>
                        <a:gd name="T4" fmla="*/ 36 w 69"/>
                        <a:gd name="T5" fmla="*/ 0 h 67"/>
                        <a:gd name="T6" fmla="*/ 45 w 69"/>
                        <a:gd name="T7" fmla="*/ 23 h 67"/>
                        <a:gd name="T8" fmla="*/ 69 w 69"/>
                        <a:gd name="T9" fmla="*/ 23 h 67"/>
                        <a:gd name="T10" fmla="*/ 50 w 69"/>
                        <a:gd name="T11" fmla="*/ 39 h 67"/>
                        <a:gd name="T12" fmla="*/ 58 w 69"/>
                        <a:gd name="T13" fmla="*/ 67 h 67"/>
                        <a:gd name="T14" fmla="*/ 36 w 69"/>
                        <a:gd name="T15" fmla="*/ 49 h 67"/>
                        <a:gd name="T16" fmla="*/ 12 w 69"/>
                        <a:gd name="T17" fmla="*/ 67 h 67"/>
                        <a:gd name="T18" fmla="*/ 21 w 69"/>
                        <a:gd name="T19" fmla="*/ 39 h 67"/>
                        <a:gd name="T20" fmla="*/ 0 w 69"/>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3"/>
                          </a:moveTo>
                          <a:lnTo>
                            <a:pt x="25" y="23"/>
                          </a:lnTo>
                          <a:lnTo>
                            <a:pt x="36" y="0"/>
                          </a:lnTo>
                          <a:lnTo>
                            <a:pt x="45" y="23"/>
                          </a:lnTo>
                          <a:lnTo>
                            <a:pt x="69" y="23"/>
                          </a:lnTo>
                          <a:lnTo>
                            <a:pt x="50" y="39"/>
                          </a:lnTo>
                          <a:lnTo>
                            <a:pt x="58" y="67"/>
                          </a:lnTo>
                          <a:lnTo>
                            <a:pt x="36" y="49"/>
                          </a:lnTo>
                          <a:lnTo>
                            <a:pt x="12" y="67"/>
                          </a:lnTo>
                          <a:lnTo>
                            <a:pt x="21"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46" name="Freeform 522"/>
                    <p:cNvSpPr>
                      <a:spLocks/>
                    </p:cNvSpPr>
                    <p:nvPr/>
                  </p:nvSpPr>
                  <p:spPr bwMode="auto">
                    <a:xfrm>
                      <a:off x="662" y="1041"/>
                      <a:ext cx="14" cy="13"/>
                    </a:xfrm>
                    <a:custGeom>
                      <a:avLst/>
                      <a:gdLst>
                        <a:gd name="T0" fmla="*/ 0 w 68"/>
                        <a:gd name="T1" fmla="*/ 23 h 67"/>
                        <a:gd name="T2" fmla="*/ 24 w 68"/>
                        <a:gd name="T3" fmla="*/ 23 h 67"/>
                        <a:gd name="T4" fmla="*/ 33 w 68"/>
                        <a:gd name="T5" fmla="*/ 0 h 67"/>
                        <a:gd name="T6" fmla="*/ 44 w 68"/>
                        <a:gd name="T7" fmla="*/ 23 h 67"/>
                        <a:gd name="T8" fmla="*/ 68 w 68"/>
                        <a:gd name="T9" fmla="*/ 23 h 67"/>
                        <a:gd name="T10" fmla="*/ 48 w 68"/>
                        <a:gd name="T11" fmla="*/ 39 h 67"/>
                        <a:gd name="T12" fmla="*/ 57 w 68"/>
                        <a:gd name="T13" fmla="*/ 67 h 67"/>
                        <a:gd name="T14" fmla="*/ 33 w 68"/>
                        <a:gd name="T15" fmla="*/ 49 h 67"/>
                        <a:gd name="T16" fmla="*/ 10 w 68"/>
                        <a:gd name="T17" fmla="*/ 67 h 67"/>
                        <a:gd name="T18" fmla="*/ 19 w 68"/>
                        <a:gd name="T19" fmla="*/ 39 h 67"/>
                        <a:gd name="T20" fmla="*/ 0 w 68"/>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3"/>
                          </a:moveTo>
                          <a:lnTo>
                            <a:pt x="24" y="23"/>
                          </a:lnTo>
                          <a:lnTo>
                            <a:pt x="33" y="0"/>
                          </a:lnTo>
                          <a:lnTo>
                            <a:pt x="44" y="23"/>
                          </a:lnTo>
                          <a:lnTo>
                            <a:pt x="68" y="23"/>
                          </a:lnTo>
                          <a:lnTo>
                            <a:pt x="48" y="39"/>
                          </a:lnTo>
                          <a:lnTo>
                            <a:pt x="57" y="67"/>
                          </a:lnTo>
                          <a:lnTo>
                            <a:pt x="33" y="49"/>
                          </a:lnTo>
                          <a:lnTo>
                            <a:pt x="10" y="67"/>
                          </a:lnTo>
                          <a:lnTo>
                            <a:pt x="19"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47" name="Freeform 523"/>
                    <p:cNvSpPr>
                      <a:spLocks/>
                    </p:cNvSpPr>
                    <p:nvPr/>
                  </p:nvSpPr>
                  <p:spPr bwMode="auto">
                    <a:xfrm>
                      <a:off x="688" y="1041"/>
                      <a:ext cx="13" cy="13"/>
                    </a:xfrm>
                    <a:custGeom>
                      <a:avLst/>
                      <a:gdLst>
                        <a:gd name="T0" fmla="*/ 0 w 68"/>
                        <a:gd name="T1" fmla="*/ 23 h 67"/>
                        <a:gd name="T2" fmla="*/ 25 w 68"/>
                        <a:gd name="T3" fmla="*/ 23 h 67"/>
                        <a:gd name="T4" fmla="*/ 34 w 68"/>
                        <a:gd name="T5" fmla="*/ 0 h 67"/>
                        <a:gd name="T6" fmla="*/ 45 w 68"/>
                        <a:gd name="T7" fmla="*/ 23 h 67"/>
                        <a:gd name="T8" fmla="*/ 68 w 68"/>
                        <a:gd name="T9" fmla="*/ 23 h 67"/>
                        <a:gd name="T10" fmla="*/ 50 w 68"/>
                        <a:gd name="T11" fmla="*/ 39 h 67"/>
                        <a:gd name="T12" fmla="*/ 57 w 68"/>
                        <a:gd name="T13" fmla="*/ 67 h 67"/>
                        <a:gd name="T14" fmla="*/ 34 w 68"/>
                        <a:gd name="T15" fmla="*/ 49 h 67"/>
                        <a:gd name="T16" fmla="*/ 11 w 68"/>
                        <a:gd name="T17" fmla="*/ 67 h 67"/>
                        <a:gd name="T18" fmla="*/ 19 w 68"/>
                        <a:gd name="T19" fmla="*/ 39 h 67"/>
                        <a:gd name="T20" fmla="*/ 0 w 68"/>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3"/>
                          </a:moveTo>
                          <a:lnTo>
                            <a:pt x="25" y="23"/>
                          </a:lnTo>
                          <a:lnTo>
                            <a:pt x="34" y="0"/>
                          </a:lnTo>
                          <a:lnTo>
                            <a:pt x="45" y="23"/>
                          </a:lnTo>
                          <a:lnTo>
                            <a:pt x="68" y="23"/>
                          </a:lnTo>
                          <a:lnTo>
                            <a:pt x="50" y="39"/>
                          </a:lnTo>
                          <a:lnTo>
                            <a:pt x="57" y="67"/>
                          </a:lnTo>
                          <a:lnTo>
                            <a:pt x="34" y="49"/>
                          </a:lnTo>
                          <a:lnTo>
                            <a:pt x="11" y="67"/>
                          </a:lnTo>
                          <a:lnTo>
                            <a:pt x="19"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748" name="Group 524"/>
                  <p:cNvGrpSpPr>
                    <a:grpSpLocks/>
                  </p:cNvGrpSpPr>
                  <p:nvPr/>
                </p:nvGrpSpPr>
                <p:grpSpPr bwMode="auto">
                  <a:xfrm>
                    <a:off x="574" y="1054"/>
                    <a:ext cx="115" cy="13"/>
                    <a:chOff x="574" y="1054"/>
                    <a:chExt cx="115" cy="13"/>
                  </a:xfrm>
                </p:grpSpPr>
                <p:sp>
                  <p:nvSpPr>
                    <p:cNvPr id="52749" name="Freeform 525"/>
                    <p:cNvSpPr>
                      <a:spLocks/>
                    </p:cNvSpPr>
                    <p:nvPr/>
                  </p:nvSpPr>
                  <p:spPr bwMode="auto">
                    <a:xfrm>
                      <a:off x="574" y="1054"/>
                      <a:ext cx="13" cy="13"/>
                    </a:xfrm>
                    <a:custGeom>
                      <a:avLst/>
                      <a:gdLst>
                        <a:gd name="T0" fmla="*/ 0 w 66"/>
                        <a:gd name="T1" fmla="*/ 25 h 67"/>
                        <a:gd name="T2" fmla="*/ 23 w 66"/>
                        <a:gd name="T3" fmla="*/ 25 h 67"/>
                        <a:gd name="T4" fmla="*/ 33 w 66"/>
                        <a:gd name="T5" fmla="*/ 0 h 67"/>
                        <a:gd name="T6" fmla="*/ 43 w 66"/>
                        <a:gd name="T7" fmla="*/ 25 h 67"/>
                        <a:gd name="T8" fmla="*/ 66 w 66"/>
                        <a:gd name="T9" fmla="*/ 25 h 67"/>
                        <a:gd name="T10" fmla="*/ 47 w 66"/>
                        <a:gd name="T11" fmla="*/ 41 h 67"/>
                        <a:gd name="T12" fmla="*/ 57 w 66"/>
                        <a:gd name="T13" fmla="*/ 67 h 67"/>
                        <a:gd name="T14" fmla="*/ 33 w 66"/>
                        <a:gd name="T15" fmla="*/ 49 h 67"/>
                        <a:gd name="T16" fmla="*/ 10 w 66"/>
                        <a:gd name="T17" fmla="*/ 67 h 67"/>
                        <a:gd name="T18" fmla="*/ 19 w 66"/>
                        <a:gd name="T19" fmla="*/ 41 h 67"/>
                        <a:gd name="T20" fmla="*/ 0 w 66"/>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7">
                          <a:moveTo>
                            <a:pt x="0" y="25"/>
                          </a:moveTo>
                          <a:lnTo>
                            <a:pt x="23" y="25"/>
                          </a:lnTo>
                          <a:lnTo>
                            <a:pt x="33" y="0"/>
                          </a:lnTo>
                          <a:lnTo>
                            <a:pt x="43" y="25"/>
                          </a:lnTo>
                          <a:lnTo>
                            <a:pt x="66" y="25"/>
                          </a:lnTo>
                          <a:lnTo>
                            <a:pt x="47" y="41"/>
                          </a:lnTo>
                          <a:lnTo>
                            <a:pt x="57" y="67"/>
                          </a:lnTo>
                          <a:lnTo>
                            <a:pt x="33" y="49"/>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50" name="Freeform 526"/>
                    <p:cNvSpPr>
                      <a:spLocks/>
                    </p:cNvSpPr>
                    <p:nvPr/>
                  </p:nvSpPr>
                  <p:spPr bwMode="auto">
                    <a:xfrm>
                      <a:off x="624" y="1054"/>
                      <a:ext cx="14" cy="13"/>
                    </a:xfrm>
                    <a:custGeom>
                      <a:avLst/>
                      <a:gdLst>
                        <a:gd name="T0" fmla="*/ 0 w 67"/>
                        <a:gd name="T1" fmla="*/ 25 h 67"/>
                        <a:gd name="T2" fmla="*/ 24 w 67"/>
                        <a:gd name="T3" fmla="*/ 25 h 67"/>
                        <a:gd name="T4" fmla="*/ 33 w 67"/>
                        <a:gd name="T5" fmla="*/ 0 h 67"/>
                        <a:gd name="T6" fmla="*/ 44 w 67"/>
                        <a:gd name="T7" fmla="*/ 25 h 67"/>
                        <a:gd name="T8" fmla="*/ 67 w 67"/>
                        <a:gd name="T9" fmla="*/ 25 h 67"/>
                        <a:gd name="T10" fmla="*/ 50 w 67"/>
                        <a:gd name="T11" fmla="*/ 41 h 67"/>
                        <a:gd name="T12" fmla="*/ 57 w 67"/>
                        <a:gd name="T13" fmla="*/ 67 h 67"/>
                        <a:gd name="T14" fmla="*/ 33 w 67"/>
                        <a:gd name="T15" fmla="*/ 49 h 67"/>
                        <a:gd name="T16" fmla="*/ 10 w 67"/>
                        <a:gd name="T17" fmla="*/ 67 h 67"/>
                        <a:gd name="T18" fmla="*/ 19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4" y="25"/>
                          </a:lnTo>
                          <a:lnTo>
                            <a:pt x="33" y="0"/>
                          </a:lnTo>
                          <a:lnTo>
                            <a:pt x="44" y="25"/>
                          </a:lnTo>
                          <a:lnTo>
                            <a:pt x="67" y="25"/>
                          </a:lnTo>
                          <a:lnTo>
                            <a:pt x="50" y="41"/>
                          </a:lnTo>
                          <a:lnTo>
                            <a:pt x="57" y="67"/>
                          </a:lnTo>
                          <a:lnTo>
                            <a:pt x="33" y="49"/>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51" name="Freeform 527"/>
                    <p:cNvSpPr>
                      <a:spLocks/>
                    </p:cNvSpPr>
                    <p:nvPr/>
                  </p:nvSpPr>
                  <p:spPr bwMode="auto">
                    <a:xfrm>
                      <a:off x="599" y="1054"/>
                      <a:ext cx="14" cy="13"/>
                    </a:xfrm>
                    <a:custGeom>
                      <a:avLst/>
                      <a:gdLst>
                        <a:gd name="T0" fmla="*/ 0 w 67"/>
                        <a:gd name="T1" fmla="*/ 25 h 67"/>
                        <a:gd name="T2" fmla="*/ 23 w 67"/>
                        <a:gd name="T3" fmla="*/ 25 h 67"/>
                        <a:gd name="T4" fmla="*/ 34 w 67"/>
                        <a:gd name="T5" fmla="*/ 0 h 67"/>
                        <a:gd name="T6" fmla="*/ 44 w 67"/>
                        <a:gd name="T7" fmla="*/ 25 h 67"/>
                        <a:gd name="T8" fmla="*/ 67 w 67"/>
                        <a:gd name="T9" fmla="*/ 25 h 67"/>
                        <a:gd name="T10" fmla="*/ 48 w 67"/>
                        <a:gd name="T11" fmla="*/ 41 h 67"/>
                        <a:gd name="T12" fmla="*/ 57 w 67"/>
                        <a:gd name="T13" fmla="*/ 67 h 67"/>
                        <a:gd name="T14" fmla="*/ 34 w 67"/>
                        <a:gd name="T15" fmla="*/ 49 h 67"/>
                        <a:gd name="T16" fmla="*/ 10 w 67"/>
                        <a:gd name="T17" fmla="*/ 67 h 67"/>
                        <a:gd name="T18" fmla="*/ 19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3" y="25"/>
                          </a:lnTo>
                          <a:lnTo>
                            <a:pt x="34" y="0"/>
                          </a:lnTo>
                          <a:lnTo>
                            <a:pt x="44" y="25"/>
                          </a:lnTo>
                          <a:lnTo>
                            <a:pt x="67" y="25"/>
                          </a:lnTo>
                          <a:lnTo>
                            <a:pt x="48" y="41"/>
                          </a:lnTo>
                          <a:lnTo>
                            <a:pt x="57" y="67"/>
                          </a:lnTo>
                          <a:lnTo>
                            <a:pt x="34" y="49"/>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52" name="Freeform 528"/>
                    <p:cNvSpPr>
                      <a:spLocks/>
                    </p:cNvSpPr>
                    <p:nvPr/>
                  </p:nvSpPr>
                  <p:spPr bwMode="auto">
                    <a:xfrm>
                      <a:off x="650" y="1054"/>
                      <a:ext cx="13" cy="13"/>
                    </a:xfrm>
                    <a:custGeom>
                      <a:avLst/>
                      <a:gdLst>
                        <a:gd name="T0" fmla="*/ 0 w 67"/>
                        <a:gd name="T1" fmla="*/ 25 h 67"/>
                        <a:gd name="T2" fmla="*/ 23 w 67"/>
                        <a:gd name="T3" fmla="*/ 25 h 67"/>
                        <a:gd name="T4" fmla="*/ 33 w 67"/>
                        <a:gd name="T5" fmla="*/ 0 h 67"/>
                        <a:gd name="T6" fmla="*/ 44 w 67"/>
                        <a:gd name="T7" fmla="*/ 25 h 67"/>
                        <a:gd name="T8" fmla="*/ 67 w 67"/>
                        <a:gd name="T9" fmla="*/ 25 h 67"/>
                        <a:gd name="T10" fmla="*/ 48 w 67"/>
                        <a:gd name="T11" fmla="*/ 41 h 67"/>
                        <a:gd name="T12" fmla="*/ 58 w 67"/>
                        <a:gd name="T13" fmla="*/ 67 h 67"/>
                        <a:gd name="T14" fmla="*/ 33 w 67"/>
                        <a:gd name="T15" fmla="*/ 49 h 67"/>
                        <a:gd name="T16" fmla="*/ 10 w 67"/>
                        <a:gd name="T17" fmla="*/ 67 h 67"/>
                        <a:gd name="T18" fmla="*/ 18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3" y="25"/>
                          </a:lnTo>
                          <a:lnTo>
                            <a:pt x="33" y="0"/>
                          </a:lnTo>
                          <a:lnTo>
                            <a:pt x="44" y="25"/>
                          </a:lnTo>
                          <a:lnTo>
                            <a:pt x="67" y="25"/>
                          </a:lnTo>
                          <a:lnTo>
                            <a:pt x="48" y="41"/>
                          </a:lnTo>
                          <a:lnTo>
                            <a:pt x="58" y="67"/>
                          </a:lnTo>
                          <a:lnTo>
                            <a:pt x="33" y="49"/>
                          </a:lnTo>
                          <a:lnTo>
                            <a:pt x="10" y="67"/>
                          </a:lnTo>
                          <a:lnTo>
                            <a:pt x="18"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53" name="Freeform 529"/>
                    <p:cNvSpPr>
                      <a:spLocks/>
                    </p:cNvSpPr>
                    <p:nvPr/>
                  </p:nvSpPr>
                  <p:spPr bwMode="auto">
                    <a:xfrm>
                      <a:off x="675" y="1054"/>
                      <a:ext cx="14" cy="13"/>
                    </a:xfrm>
                    <a:custGeom>
                      <a:avLst/>
                      <a:gdLst>
                        <a:gd name="T0" fmla="*/ 0 w 69"/>
                        <a:gd name="T1" fmla="*/ 25 h 67"/>
                        <a:gd name="T2" fmla="*/ 25 w 69"/>
                        <a:gd name="T3" fmla="*/ 25 h 67"/>
                        <a:gd name="T4" fmla="*/ 36 w 69"/>
                        <a:gd name="T5" fmla="*/ 0 h 67"/>
                        <a:gd name="T6" fmla="*/ 45 w 69"/>
                        <a:gd name="T7" fmla="*/ 25 h 67"/>
                        <a:gd name="T8" fmla="*/ 69 w 69"/>
                        <a:gd name="T9" fmla="*/ 25 h 67"/>
                        <a:gd name="T10" fmla="*/ 50 w 69"/>
                        <a:gd name="T11" fmla="*/ 41 h 67"/>
                        <a:gd name="T12" fmla="*/ 59 w 69"/>
                        <a:gd name="T13" fmla="*/ 67 h 67"/>
                        <a:gd name="T14" fmla="*/ 36 w 69"/>
                        <a:gd name="T15" fmla="*/ 49 h 67"/>
                        <a:gd name="T16" fmla="*/ 12 w 69"/>
                        <a:gd name="T17" fmla="*/ 67 h 67"/>
                        <a:gd name="T18" fmla="*/ 19 w 69"/>
                        <a:gd name="T19" fmla="*/ 41 h 67"/>
                        <a:gd name="T20" fmla="*/ 0 w 69"/>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5"/>
                          </a:moveTo>
                          <a:lnTo>
                            <a:pt x="25" y="25"/>
                          </a:lnTo>
                          <a:lnTo>
                            <a:pt x="36" y="0"/>
                          </a:lnTo>
                          <a:lnTo>
                            <a:pt x="45" y="25"/>
                          </a:lnTo>
                          <a:lnTo>
                            <a:pt x="69" y="25"/>
                          </a:lnTo>
                          <a:lnTo>
                            <a:pt x="50" y="41"/>
                          </a:lnTo>
                          <a:lnTo>
                            <a:pt x="59" y="67"/>
                          </a:lnTo>
                          <a:lnTo>
                            <a:pt x="36" y="49"/>
                          </a:lnTo>
                          <a:lnTo>
                            <a:pt x="12"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754" name="Group 530"/>
                  <p:cNvGrpSpPr>
                    <a:grpSpLocks/>
                  </p:cNvGrpSpPr>
                  <p:nvPr/>
                </p:nvGrpSpPr>
                <p:grpSpPr bwMode="auto">
                  <a:xfrm>
                    <a:off x="561" y="1067"/>
                    <a:ext cx="140" cy="14"/>
                    <a:chOff x="561" y="1067"/>
                    <a:chExt cx="140" cy="14"/>
                  </a:xfrm>
                </p:grpSpPr>
                <p:sp>
                  <p:nvSpPr>
                    <p:cNvPr id="52755" name="Freeform 531"/>
                    <p:cNvSpPr>
                      <a:spLocks/>
                    </p:cNvSpPr>
                    <p:nvPr/>
                  </p:nvSpPr>
                  <p:spPr bwMode="auto">
                    <a:xfrm>
                      <a:off x="561" y="1067"/>
                      <a:ext cx="14" cy="14"/>
                    </a:xfrm>
                    <a:custGeom>
                      <a:avLst/>
                      <a:gdLst>
                        <a:gd name="T0" fmla="*/ 0 w 67"/>
                        <a:gd name="T1" fmla="*/ 26 h 69"/>
                        <a:gd name="T2" fmla="*/ 24 w 67"/>
                        <a:gd name="T3" fmla="*/ 26 h 69"/>
                        <a:gd name="T4" fmla="*/ 33 w 67"/>
                        <a:gd name="T5" fmla="*/ 0 h 69"/>
                        <a:gd name="T6" fmla="*/ 45 w 67"/>
                        <a:gd name="T7" fmla="*/ 26 h 69"/>
                        <a:gd name="T8" fmla="*/ 67 w 67"/>
                        <a:gd name="T9" fmla="*/ 26 h 69"/>
                        <a:gd name="T10" fmla="*/ 48 w 67"/>
                        <a:gd name="T11" fmla="*/ 42 h 69"/>
                        <a:gd name="T12" fmla="*/ 57 w 67"/>
                        <a:gd name="T13" fmla="*/ 69 h 69"/>
                        <a:gd name="T14" fmla="*/ 33 w 67"/>
                        <a:gd name="T15" fmla="*/ 50 h 69"/>
                        <a:gd name="T16" fmla="*/ 11 w 67"/>
                        <a:gd name="T17" fmla="*/ 69 h 69"/>
                        <a:gd name="T18" fmla="*/ 19 w 67"/>
                        <a:gd name="T19" fmla="*/ 42 h 69"/>
                        <a:gd name="T20" fmla="*/ 0 w 67"/>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9">
                          <a:moveTo>
                            <a:pt x="0" y="26"/>
                          </a:moveTo>
                          <a:lnTo>
                            <a:pt x="24" y="26"/>
                          </a:lnTo>
                          <a:lnTo>
                            <a:pt x="33" y="0"/>
                          </a:lnTo>
                          <a:lnTo>
                            <a:pt x="45" y="26"/>
                          </a:lnTo>
                          <a:lnTo>
                            <a:pt x="67" y="26"/>
                          </a:lnTo>
                          <a:lnTo>
                            <a:pt x="48" y="42"/>
                          </a:lnTo>
                          <a:lnTo>
                            <a:pt x="57" y="69"/>
                          </a:lnTo>
                          <a:lnTo>
                            <a:pt x="33" y="50"/>
                          </a:lnTo>
                          <a:lnTo>
                            <a:pt x="11" y="69"/>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56" name="Freeform 532"/>
                    <p:cNvSpPr>
                      <a:spLocks/>
                    </p:cNvSpPr>
                    <p:nvPr/>
                  </p:nvSpPr>
                  <p:spPr bwMode="auto">
                    <a:xfrm>
                      <a:off x="586" y="1067"/>
                      <a:ext cx="14" cy="14"/>
                    </a:xfrm>
                    <a:custGeom>
                      <a:avLst/>
                      <a:gdLst>
                        <a:gd name="T0" fmla="*/ 0 w 67"/>
                        <a:gd name="T1" fmla="*/ 26 h 69"/>
                        <a:gd name="T2" fmla="*/ 24 w 67"/>
                        <a:gd name="T3" fmla="*/ 26 h 69"/>
                        <a:gd name="T4" fmla="*/ 35 w 67"/>
                        <a:gd name="T5" fmla="*/ 0 h 69"/>
                        <a:gd name="T6" fmla="*/ 45 w 67"/>
                        <a:gd name="T7" fmla="*/ 26 h 69"/>
                        <a:gd name="T8" fmla="*/ 67 w 67"/>
                        <a:gd name="T9" fmla="*/ 26 h 69"/>
                        <a:gd name="T10" fmla="*/ 50 w 67"/>
                        <a:gd name="T11" fmla="*/ 42 h 69"/>
                        <a:gd name="T12" fmla="*/ 57 w 67"/>
                        <a:gd name="T13" fmla="*/ 69 h 69"/>
                        <a:gd name="T14" fmla="*/ 35 w 67"/>
                        <a:gd name="T15" fmla="*/ 50 h 69"/>
                        <a:gd name="T16" fmla="*/ 11 w 67"/>
                        <a:gd name="T17" fmla="*/ 69 h 69"/>
                        <a:gd name="T18" fmla="*/ 20 w 67"/>
                        <a:gd name="T19" fmla="*/ 42 h 69"/>
                        <a:gd name="T20" fmla="*/ 0 w 67"/>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9">
                          <a:moveTo>
                            <a:pt x="0" y="26"/>
                          </a:moveTo>
                          <a:lnTo>
                            <a:pt x="24" y="26"/>
                          </a:lnTo>
                          <a:lnTo>
                            <a:pt x="35" y="0"/>
                          </a:lnTo>
                          <a:lnTo>
                            <a:pt x="45" y="26"/>
                          </a:lnTo>
                          <a:lnTo>
                            <a:pt x="67" y="26"/>
                          </a:lnTo>
                          <a:lnTo>
                            <a:pt x="50" y="42"/>
                          </a:lnTo>
                          <a:lnTo>
                            <a:pt x="57" y="69"/>
                          </a:lnTo>
                          <a:lnTo>
                            <a:pt x="35" y="50"/>
                          </a:lnTo>
                          <a:lnTo>
                            <a:pt x="11" y="69"/>
                          </a:lnTo>
                          <a:lnTo>
                            <a:pt x="20"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57" name="Freeform 533"/>
                    <p:cNvSpPr>
                      <a:spLocks/>
                    </p:cNvSpPr>
                    <p:nvPr/>
                  </p:nvSpPr>
                  <p:spPr bwMode="auto">
                    <a:xfrm>
                      <a:off x="612" y="1067"/>
                      <a:ext cx="13" cy="14"/>
                    </a:xfrm>
                    <a:custGeom>
                      <a:avLst/>
                      <a:gdLst>
                        <a:gd name="T0" fmla="*/ 0 w 65"/>
                        <a:gd name="T1" fmla="*/ 26 h 69"/>
                        <a:gd name="T2" fmla="*/ 23 w 65"/>
                        <a:gd name="T3" fmla="*/ 26 h 69"/>
                        <a:gd name="T4" fmla="*/ 32 w 65"/>
                        <a:gd name="T5" fmla="*/ 0 h 69"/>
                        <a:gd name="T6" fmla="*/ 43 w 65"/>
                        <a:gd name="T7" fmla="*/ 26 h 69"/>
                        <a:gd name="T8" fmla="*/ 65 w 65"/>
                        <a:gd name="T9" fmla="*/ 26 h 69"/>
                        <a:gd name="T10" fmla="*/ 47 w 65"/>
                        <a:gd name="T11" fmla="*/ 42 h 69"/>
                        <a:gd name="T12" fmla="*/ 57 w 65"/>
                        <a:gd name="T13" fmla="*/ 69 h 69"/>
                        <a:gd name="T14" fmla="*/ 32 w 65"/>
                        <a:gd name="T15" fmla="*/ 50 h 69"/>
                        <a:gd name="T16" fmla="*/ 10 w 65"/>
                        <a:gd name="T17" fmla="*/ 69 h 69"/>
                        <a:gd name="T18" fmla="*/ 18 w 65"/>
                        <a:gd name="T19" fmla="*/ 42 h 69"/>
                        <a:gd name="T20" fmla="*/ 0 w 65"/>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9">
                          <a:moveTo>
                            <a:pt x="0" y="26"/>
                          </a:moveTo>
                          <a:lnTo>
                            <a:pt x="23" y="26"/>
                          </a:lnTo>
                          <a:lnTo>
                            <a:pt x="32" y="0"/>
                          </a:lnTo>
                          <a:lnTo>
                            <a:pt x="43" y="26"/>
                          </a:lnTo>
                          <a:lnTo>
                            <a:pt x="65" y="26"/>
                          </a:lnTo>
                          <a:lnTo>
                            <a:pt x="47" y="42"/>
                          </a:lnTo>
                          <a:lnTo>
                            <a:pt x="57" y="69"/>
                          </a:lnTo>
                          <a:lnTo>
                            <a:pt x="32" y="50"/>
                          </a:lnTo>
                          <a:lnTo>
                            <a:pt x="10" y="69"/>
                          </a:lnTo>
                          <a:lnTo>
                            <a:pt x="18"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58" name="Freeform 534"/>
                    <p:cNvSpPr>
                      <a:spLocks/>
                    </p:cNvSpPr>
                    <p:nvPr/>
                  </p:nvSpPr>
                  <p:spPr bwMode="auto">
                    <a:xfrm>
                      <a:off x="637" y="1067"/>
                      <a:ext cx="14" cy="14"/>
                    </a:xfrm>
                    <a:custGeom>
                      <a:avLst/>
                      <a:gdLst>
                        <a:gd name="T0" fmla="*/ 0 w 69"/>
                        <a:gd name="T1" fmla="*/ 26 h 69"/>
                        <a:gd name="T2" fmla="*/ 25 w 69"/>
                        <a:gd name="T3" fmla="*/ 26 h 69"/>
                        <a:gd name="T4" fmla="*/ 36 w 69"/>
                        <a:gd name="T5" fmla="*/ 0 h 69"/>
                        <a:gd name="T6" fmla="*/ 45 w 69"/>
                        <a:gd name="T7" fmla="*/ 26 h 69"/>
                        <a:gd name="T8" fmla="*/ 69 w 69"/>
                        <a:gd name="T9" fmla="*/ 26 h 69"/>
                        <a:gd name="T10" fmla="*/ 50 w 69"/>
                        <a:gd name="T11" fmla="*/ 42 h 69"/>
                        <a:gd name="T12" fmla="*/ 58 w 69"/>
                        <a:gd name="T13" fmla="*/ 69 h 69"/>
                        <a:gd name="T14" fmla="*/ 36 w 69"/>
                        <a:gd name="T15" fmla="*/ 50 h 69"/>
                        <a:gd name="T16" fmla="*/ 12 w 69"/>
                        <a:gd name="T17" fmla="*/ 69 h 69"/>
                        <a:gd name="T18" fmla="*/ 21 w 69"/>
                        <a:gd name="T19" fmla="*/ 42 h 69"/>
                        <a:gd name="T20" fmla="*/ 0 w 69"/>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9">
                          <a:moveTo>
                            <a:pt x="0" y="26"/>
                          </a:moveTo>
                          <a:lnTo>
                            <a:pt x="25" y="26"/>
                          </a:lnTo>
                          <a:lnTo>
                            <a:pt x="36" y="0"/>
                          </a:lnTo>
                          <a:lnTo>
                            <a:pt x="45" y="26"/>
                          </a:lnTo>
                          <a:lnTo>
                            <a:pt x="69" y="26"/>
                          </a:lnTo>
                          <a:lnTo>
                            <a:pt x="50" y="42"/>
                          </a:lnTo>
                          <a:lnTo>
                            <a:pt x="58" y="69"/>
                          </a:lnTo>
                          <a:lnTo>
                            <a:pt x="36" y="50"/>
                          </a:lnTo>
                          <a:lnTo>
                            <a:pt x="12" y="69"/>
                          </a:lnTo>
                          <a:lnTo>
                            <a:pt x="21"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59" name="Freeform 535"/>
                    <p:cNvSpPr>
                      <a:spLocks/>
                    </p:cNvSpPr>
                    <p:nvPr/>
                  </p:nvSpPr>
                  <p:spPr bwMode="auto">
                    <a:xfrm>
                      <a:off x="662" y="1067"/>
                      <a:ext cx="14" cy="14"/>
                    </a:xfrm>
                    <a:custGeom>
                      <a:avLst/>
                      <a:gdLst>
                        <a:gd name="T0" fmla="*/ 0 w 68"/>
                        <a:gd name="T1" fmla="*/ 26 h 69"/>
                        <a:gd name="T2" fmla="*/ 24 w 68"/>
                        <a:gd name="T3" fmla="*/ 26 h 69"/>
                        <a:gd name="T4" fmla="*/ 33 w 68"/>
                        <a:gd name="T5" fmla="*/ 0 h 69"/>
                        <a:gd name="T6" fmla="*/ 44 w 68"/>
                        <a:gd name="T7" fmla="*/ 26 h 69"/>
                        <a:gd name="T8" fmla="*/ 68 w 68"/>
                        <a:gd name="T9" fmla="*/ 26 h 69"/>
                        <a:gd name="T10" fmla="*/ 48 w 68"/>
                        <a:gd name="T11" fmla="*/ 42 h 69"/>
                        <a:gd name="T12" fmla="*/ 57 w 68"/>
                        <a:gd name="T13" fmla="*/ 69 h 69"/>
                        <a:gd name="T14" fmla="*/ 33 w 68"/>
                        <a:gd name="T15" fmla="*/ 50 h 69"/>
                        <a:gd name="T16" fmla="*/ 10 w 68"/>
                        <a:gd name="T17" fmla="*/ 69 h 69"/>
                        <a:gd name="T18" fmla="*/ 19 w 68"/>
                        <a:gd name="T19" fmla="*/ 42 h 69"/>
                        <a:gd name="T20" fmla="*/ 0 w 68"/>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9">
                          <a:moveTo>
                            <a:pt x="0" y="26"/>
                          </a:moveTo>
                          <a:lnTo>
                            <a:pt x="24" y="26"/>
                          </a:lnTo>
                          <a:lnTo>
                            <a:pt x="33" y="0"/>
                          </a:lnTo>
                          <a:lnTo>
                            <a:pt x="44" y="26"/>
                          </a:lnTo>
                          <a:lnTo>
                            <a:pt x="68" y="26"/>
                          </a:lnTo>
                          <a:lnTo>
                            <a:pt x="48" y="42"/>
                          </a:lnTo>
                          <a:lnTo>
                            <a:pt x="57" y="69"/>
                          </a:lnTo>
                          <a:lnTo>
                            <a:pt x="33" y="50"/>
                          </a:lnTo>
                          <a:lnTo>
                            <a:pt x="10" y="69"/>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60" name="Freeform 536"/>
                    <p:cNvSpPr>
                      <a:spLocks/>
                    </p:cNvSpPr>
                    <p:nvPr/>
                  </p:nvSpPr>
                  <p:spPr bwMode="auto">
                    <a:xfrm>
                      <a:off x="688" y="1067"/>
                      <a:ext cx="13" cy="14"/>
                    </a:xfrm>
                    <a:custGeom>
                      <a:avLst/>
                      <a:gdLst>
                        <a:gd name="T0" fmla="*/ 0 w 68"/>
                        <a:gd name="T1" fmla="*/ 26 h 69"/>
                        <a:gd name="T2" fmla="*/ 25 w 68"/>
                        <a:gd name="T3" fmla="*/ 26 h 69"/>
                        <a:gd name="T4" fmla="*/ 34 w 68"/>
                        <a:gd name="T5" fmla="*/ 0 h 69"/>
                        <a:gd name="T6" fmla="*/ 45 w 68"/>
                        <a:gd name="T7" fmla="*/ 26 h 69"/>
                        <a:gd name="T8" fmla="*/ 68 w 68"/>
                        <a:gd name="T9" fmla="*/ 26 h 69"/>
                        <a:gd name="T10" fmla="*/ 50 w 68"/>
                        <a:gd name="T11" fmla="*/ 42 h 69"/>
                        <a:gd name="T12" fmla="*/ 57 w 68"/>
                        <a:gd name="T13" fmla="*/ 69 h 69"/>
                        <a:gd name="T14" fmla="*/ 34 w 68"/>
                        <a:gd name="T15" fmla="*/ 50 h 69"/>
                        <a:gd name="T16" fmla="*/ 11 w 68"/>
                        <a:gd name="T17" fmla="*/ 69 h 69"/>
                        <a:gd name="T18" fmla="*/ 19 w 68"/>
                        <a:gd name="T19" fmla="*/ 42 h 69"/>
                        <a:gd name="T20" fmla="*/ 0 w 68"/>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9">
                          <a:moveTo>
                            <a:pt x="0" y="26"/>
                          </a:moveTo>
                          <a:lnTo>
                            <a:pt x="25" y="26"/>
                          </a:lnTo>
                          <a:lnTo>
                            <a:pt x="34" y="0"/>
                          </a:lnTo>
                          <a:lnTo>
                            <a:pt x="45" y="26"/>
                          </a:lnTo>
                          <a:lnTo>
                            <a:pt x="68" y="26"/>
                          </a:lnTo>
                          <a:lnTo>
                            <a:pt x="50" y="42"/>
                          </a:lnTo>
                          <a:lnTo>
                            <a:pt x="57" y="69"/>
                          </a:lnTo>
                          <a:lnTo>
                            <a:pt x="34" y="50"/>
                          </a:lnTo>
                          <a:lnTo>
                            <a:pt x="11" y="69"/>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761" name="Group 537"/>
                  <p:cNvGrpSpPr>
                    <a:grpSpLocks/>
                  </p:cNvGrpSpPr>
                  <p:nvPr/>
                </p:nvGrpSpPr>
                <p:grpSpPr bwMode="auto">
                  <a:xfrm>
                    <a:off x="574" y="1080"/>
                    <a:ext cx="115" cy="14"/>
                    <a:chOff x="574" y="1080"/>
                    <a:chExt cx="115" cy="14"/>
                  </a:xfrm>
                </p:grpSpPr>
                <p:sp>
                  <p:nvSpPr>
                    <p:cNvPr id="52762" name="Freeform 538"/>
                    <p:cNvSpPr>
                      <a:spLocks/>
                    </p:cNvSpPr>
                    <p:nvPr/>
                  </p:nvSpPr>
                  <p:spPr bwMode="auto">
                    <a:xfrm>
                      <a:off x="574" y="1080"/>
                      <a:ext cx="13" cy="14"/>
                    </a:xfrm>
                    <a:custGeom>
                      <a:avLst/>
                      <a:gdLst>
                        <a:gd name="T0" fmla="*/ 0 w 66"/>
                        <a:gd name="T1" fmla="*/ 24 h 68"/>
                        <a:gd name="T2" fmla="*/ 23 w 66"/>
                        <a:gd name="T3" fmla="*/ 24 h 68"/>
                        <a:gd name="T4" fmla="*/ 33 w 66"/>
                        <a:gd name="T5" fmla="*/ 0 h 68"/>
                        <a:gd name="T6" fmla="*/ 43 w 66"/>
                        <a:gd name="T7" fmla="*/ 24 h 68"/>
                        <a:gd name="T8" fmla="*/ 66 w 66"/>
                        <a:gd name="T9" fmla="*/ 24 h 68"/>
                        <a:gd name="T10" fmla="*/ 47 w 66"/>
                        <a:gd name="T11" fmla="*/ 40 h 68"/>
                        <a:gd name="T12" fmla="*/ 57 w 66"/>
                        <a:gd name="T13" fmla="*/ 68 h 68"/>
                        <a:gd name="T14" fmla="*/ 33 w 66"/>
                        <a:gd name="T15" fmla="*/ 50 h 68"/>
                        <a:gd name="T16" fmla="*/ 10 w 66"/>
                        <a:gd name="T17" fmla="*/ 68 h 68"/>
                        <a:gd name="T18" fmla="*/ 19 w 66"/>
                        <a:gd name="T19" fmla="*/ 40 h 68"/>
                        <a:gd name="T20" fmla="*/ 0 w 66"/>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8">
                          <a:moveTo>
                            <a:pt x="0" y="24"/>
                          </a:moveTo>
                          <a:lnTo>
                            <a:pt x="23" y="24"/>
                          </a:lnTo>
                          <a:lnTo>
                            <a:pt x="33" y="0"/>
                          </a:lnTo>
                          <a:lnTo>
                            <a:pt x="43" y="24"/>
                          </a:lnTo>
                          <a:lnTo>
                            <a:pt x="66" y="24"/>
                          </a:lnTo>
                          <a:lnTo>
                            <a:pt x="47" y="40"/>
                          </a:lnTo>
                          <a:lnTo>
                            <a:pt x="57" y="68"/>
                          </a:lnTo>
                          <a:lnTo>
                            <a:pt x="33" y="50"/>
                          </a:lnTo>
                          <a:lnTo>
                            <a:pt x="10"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63" name="Freeform 539"/>
                    <p:cNvSpPr>
                      <a:spLocks/>
                    </p:cNvSpPr>
                    <p:nvPr/>
                  </p:nvSpPr>
                  <p:spPr bwMode="auto">
                    <a:xfrm>
                      <a:off x="624" y="1080"/>
                      <a:ext cx="14" cy="14"/>
                    </a:xfrm>
                    <a:custGeom>
                      <a:avLst/>
                      <a:gdLst>
                        <a:gd name="T0" fmla="*/ 0 w 67"/>
                        <a:gd name="T1" fmla="*/ 24 h 68"/>
                        <a:gd name="T2" fmla="*/ 24 w 67"/>
                        <a:gd name="T3" fmla="*/ 24 h 68"/>
                        <a:gd name="T4" fmla="*/ 33 w 67"/>
                        <a:gd name="T5" fmla="*/ 0 h 68"/>
                        <a:gd name="T6" fmla="*/ 44 w 67"/>
                        <a:gd name="T7" fmla="*/ 24 h 68"/>
                        <a:gd name="T8" fmla="*/ 67 w 67"/>
                        <a:gd name="T9" fmla="*/ 24 h 68"/>
                        <a:gd name="T10" fmla="*/ 50 w 67"/>
                        <a:gd name="T11" fmla="*/ 40 h 68"/>
                        <a:gd name="T12" fmla="*/ 57 w 67"/>
                        <a:gd name="T13" fmla="*/ 68 h 68"/>
                        <a:gd name="T14" fmla="*/ 33 w 67"/>
                        <a:gd name="T15" fmla="*/ 50 h 68"/>
                        <a:gd name="T16" fmla="*/ 10 w 67"/>
                        <a:gd name="T17" fmla="*/ 68 h 68"/>
                        <a:gd name="T18" fmla="*/ 19 w 67"/>
                        <a:gd name="T19" fmla="*/ 40 h 68"/>
                        <a:gd name="T20" fmla="*/ 0 w 67"/>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4"/>
                          </a:moveTo>
                          <a:lnTo>
                            <a:pt x="24" y="24"/>
                          </a:lnTo>
                          <a:lnTo>
                            <a:pt x="33" y="0"/>
                          </a:lnTo>
                          <a:lnTo>
                            <a:pt x="44" y="24"/>
                          </a:lnTo>
                          <a:lnTo>
                            <a:pt x="67" y="24"/>
                          </a:lnTo>
                          <a:lnTo>
                            <a:pt x="50" y="40"/>
                          </a:lnTo>
                          <a:lnTo>
                            <a:pt x="57" y="68"/>
                          </a:lnTo>
                          <a:lnTo>
                            <a:pt x="33" y="50"/>
                          </a:lnTo>
                          <a:lnTo>
                            <a:pt x="10"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64" name="Freeform 540"/>
                    <p:cNvSpPr>
                      <a:spLocks/>
                    </p:cNvSpPr>
                    <p:nvPr/>
                  </p:nvSpPr>
                  <p:spPr bwMode="auto">
                    <a:xfrm>
                      <a:off x="599" y="1080"/>
                      <a:ext cx="14" cy="14"/>
                    </a:xfrm>
                    <a:custGeom>
                      <a:avLst/>
                      <a:gdLst>
                        <a:gd name="T0" fmla="*/ 0 w 67"/>
                        <a:gd name="T1" fmla="*/ 24 h 68"/>
                        <a:gd name="T2" fmla="*/ 23 w 67"/>
                        <a:gd name="T3" fmla="*/ 24 h 68"/>
                        <a:gd name="T4" fmla="*/ 34 w 67"/>
                        <a:gd name="T5" fmla="*/ 0 h 68"/>
                        <a:gd name="T6" fmla="*/ 44 w 67"/>
                        <a:gd name="T7" fmla="*/ 24 h 68"/>
                        <a:gd name="T8" fmla="*/ 67 w 67"/>
                        <a:gd name="T9" fmla="*/ 24 h 68"/>
                        <a:gd name="T10" fmla="*/ 48 w 67"/>
                        <a:gd name="T11" fmla="*/ 40 h 68"/>
                        <a:gd name="T12" fmla="*/ 57 w 67"/>
                        <a:gd name="T13" fmla="*/ 68 h 68"/>
                        <a:gd name="T14" fmla="*/ 34 w 67"/>
                        <a:gd name="T15" fmla="*/ 50 h 68"/>
                        <a:gd name="T16" fmla="*/ 10 w 67"/>
                        <a:gd name="T17" fmla="*/ 68 h 68"/>
                        <a:gd name="T18" fmla="*/ 19 w 67"/>
                        <a:gd name="T19" fmla="*/ 40 h 68"/>
                        <a:gd name="T20" fmla="*/ 0 w 67"/>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4"/>
                          </a:moveTo>
                          <a:lnTo>
                            <a:pt x="23" y="24"/>
                          </a:lnTo>
                          <a:lnTo>
                            <a:pt x="34" y="0"/>
                          </a:lnTo>
                          <a:lnTo>
                            <a:pt x="44" y="24"/>
                          </a:lnTo>
                          <a:lnTo>
                            <a:pt x="67" y="24"/>
                          </a:lnTo>
                          <a:lnTo>
                            <a:pt x="48" y="40"/>
                          </a:lnTo>
                          <a:lnTo>
                            <a:pt x="57" y="68"/>
                          </a:lnTo>
                          <a:lnTo>
                            <a:pt x="34" y="50"/>
                          </a:lnTo>
                          <a:lnTo>
                            <a:pt x="10"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65" name="Freeform 541"/>
                    <p:cNvSpPr>
                      <a:spLocks/>
                    </p:cNvSpPr>
                    <p:nvPr/>
                  </p:nvSpPr>
                  <p:spPr bwMode="auto">
                    <a:xfrm>
                      <a:off x="650" y="1080"/>
                      <a:ext cx="13" cy="14"/>
                    </a:xfrm>
                    <a:custGeom>
                      <a:avLst/>
                      <a:gdLst>
                        <a:gd name="T0" fmla="*/ 0 w 67"/>
                        <a:gd name="T1" fmla="*/ 24 h 68"/>
                        <a:gd name="T2" fmla="*/ 23 w 67"/>
                        <a:gd name="T3" fmla="*/ 24 h 68"/>
                        <a:gd name="T4" fmla="*/ 33 w 67"/>
                        <a:gd name="T5" fmla="*/ 0 h 68"/>
                        <a:gd name="T6" fmla="*/ 44 w 67"/>
                        <a:gd name="T7" fmla="*/ 24 h 68"/>
                        <a:gd name="T8" fmla="*/ 67 w 67"/>
                        <a:gd name="T9" fmla="*/ 24 h 68"/>
                        <a:gd name="T10" fmla="*/ 48 w 67"/>
                        <a:gd name="T11" fmla="*/ 40 h 68"/>
                        <a:gd name="T12" fmla="*/ 58 w 67"/>
                        <a:gd name="T13" fmla="*/ 68 h 68"/>
                        <a:gd name="T14" fmla="*/ 33 w 67"/>
                        <a:gd name="T15" fmla="*/ 50 h 68"/>
                        <a:gd name="T16" fmla="*/ 10 w 67"/>
                        <a:gd name="T17" fmla="*/ 68 h 68"/>
                        <a:gd name="T18" fmla="*/ 18 w 67"/>
                        <a:gd name="T19" fmla="*/ 40 h 68"/>
                        <a:gd name="T20" fmla="*/ 0 w 67"/>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4"/>
                          </a:moveTo>
                          <a:lnTo>
                            <a:pt x="23" y="24"/>
                          </a:lnTo>
                          <a:lnTo>
                            <a:pt x="33" y="0"/>
                          </a:lnTo>
                          <a:lnTo>
                            <a:pt x="44" y="24"/>
                          </a:lnTo>
                          <a:lnTo>
                            <a:pt x="67" y="24"/>
                          </a:lnTo>
                          <a:lnTo>
                            <a:pt x="48" y="40"/>
                          </a:lnTo>
                          <a:lnTo>
                            <a:pt x="58" y="68"/>
                          </a:lnTo>
                          <a:lnTo>
                            <a:pt x="33" y="50"/>
                          </a:lnTo>
                          <a:lnTo>
                            <a:pt x="10" y="68"/>
                          </a:lnTo>
                          <a:lnTo>
                            <a:pt x="18"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66" name="Freeform 542"/>
                    <p:cNvSpPr>
                      <a:spLocks/>
                    </p:cNvSpPr>
                    <p:nvPr/>
                  </p:nvSpPr>
                  <p:spPr bwMode="auto">
                    <a:xfrm>
                      <a:off x="675" y="1080"/>
                      <a:ext cx="14" cy="14"/>
                    </a:xfrm>
                    <a:custGeom>
                      <a:avLst/>
                      <a:gdLst>
                        <a:gd name="T0" fmla="*/ 0 w 69"/>
                        <a:gd name="T1" fmla="*/ 24 h 68"/>
                        <a:gd name="T2" fmla="*/ 25 w 69"/>
                        <a:gd name="T3" fmla="*/ 24 h 68"/>
                        <a:gd name="T4" fmla="*/ 36 w 69"/>
                        <a:gd name="T5" fmla="*/ 0 h 68"/>
                        <a:gd name="T6" fmla="*/ 45 w 69"/>
                        <a:gd name="T7" fmla="*/ 24 h 68"/>
                        <a:gd name="T8" fmla="*/ 69 w 69"/>
                        <a:gd name="T9" fmla="*/ 24 h 68"/>
                        <a:gd name="T10" fmla="*/ 50 w 69"/>
                        <a:gd name="T11" fmla="*/ 40 h 68"/>
                        <a:gd name="T12" fmla="*/ 59 w 69"/>
                        <a:gd name="T13" fmla="*/ 68 h 68"/>
                        <a:gd name="T14" fmla="*/ 36 w 69"/>
                        <a:gd name="T15" fmla="*/ 50 h 68"/>
                        <a:gd name="T16" fmla="*/ 12 w 69"/>
                        <a:gd name="T17" fmla="*/ 68 h 68"/>
                        <a:gd name="T18" fmla="*/ 19 w 69"/>
                        <a:gd name="T19" fmla="*/ 40 h 68"/>
                        <a:gd name="T20" fmla="*/ 0 w 69"/>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8">
                          <a:moveTo>
                            <a:pt x="0" y="24"/>
                          </a:moveTo>
                          <a:lnTo>
                            <a:pt x="25" y="24"/>
                          </a:lnTo>
                          <a:lnTo>
                            <a:pt x="36" y="0"/>
                          </a:lnTo>
                          <a:lnTo>
                            <a:pt x="45" y="24"/>
                          </a:lnTo>
                          <a:lnTo>
                            <a:pt x="69" y="24"/>
                          </a:lnTo>
                          <a:lnTo>
                            <a:pt x="50" y="40"/>
                          </a:lnTo>
                          <a:lnTo>
                            <a:pt x="59" y="68"/>
                          </a:lnTo>
                          <a:lnTo>
                            <a:pt x="36" y="50"/>
                          </a:lnTo>
                          <a:lnTo>
                            <a:pt x="12"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767" name="Group 543"/>
                  <p:cNvGrpSpPr>
                    <a:grpSpLocks/>
                  </p:cNvGrpSpPr>
                  <p:nvPr/>
                </p:nvGrpSpPr>
                <p:grpSpPr bwMode="auto">
                  <a:xfrm>
                    <a:off x="561" y="1094"/>
                    <a:ext cx="140" cy="13"/>
                    <a:chOff x="561" y="1094"/>
                    <a:chExt cx="140" cy="13"/>
                  </a:xfrm>
                </p:grpSpPr>
                <p:sp>
                  <p:nvSpPr>
                    <p:cNvPr id="52768" name="Freeform 544"/>
                    <p:cNvSpPr>
                      <a:spLocks/>
                    </p:cNvSpPr>
                    <p:nvPr/>
                  </p:nvSpPr>
                  <p:spPr bwMode="auto">
                    <a:xfrm>
                      <a:off x="561" y="1094"/>
                      <a:ext cx="14" cy="13"/>
                    </a:xfrm>
                    <a:custGeom>
                      <a:avLst/>
                      <a:gdLst>
                        <a:gd name="T0" fmla="*/ 0 w 67"/>
                        <a:gd name="T1" fmla="*/ 24 h 67"/>
                        <a:gd name="T2" fmla="*/ 24 w 67"/>
                        <a:gd name="T3" fmla="*/ 24 h 67"/>
                        <a:gd name="T4" fmla="*/ 33 w 67"/>
                        <a:gd name="T5" fmla="*/ 0 h 67"/>
                        <a:gd name="T6" fmla="*/ 45 w 67"/>
                        <a:gd name="T7" fmla="*/ 24 h 67"/>
                        <a:gd name="T8" fmla="*/ 67 w 67"/>
                        <a:gd name="T9" fmla="*/ 24 h 67"/>
                        <a:gd name="T10" fmla="*/ 48 w 67"/>
                        <a:gd name="T11" fmla="*/ 39 h 67"/>
                        <a:gd name="T12" fmla="*/ 57 w 67"/>
                        <a:gd name="T13" fmla="*/ 67 h 67"/>
                        <a:gd name="T14" fmla="*/ 33 w 67"/>
                        <a:gd name="T15" fmla="*/ 50 h 67"/>
                        <a:gd name="T16" fmla="*/ 11 w 67"/>
                        <a:gd name="T17" fmla="*/ 67 h 67"/>
                        <a:gd name="T18" fmla="*/ 19 w 67"/>
                        <a:gd name="T19" fmla="*/ 39 h 67"/>
                        <a:gd name="T20" fmla="*/ 0 w 67"/>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4"/>
                          </a:moveTo>
                          <a:lnTo>
                            <a:pt x="24" y="24"/>
                          </a:lnTo>
                          <a:lnTo>
                            <a:pt x="33" y="0"/>
                          </a:lnTo>
                          <a:lnTo>
                            <a:pt x="45" y="24"/>
                          </a:lnTo>
                          <a:lnTo>
                            <a:pt x="67" y="24"/>
                          </a:lnTo>
                          <a:lnTo>
                            <a:pt x="48" y="39"/>
                          </a:lnTo>
                          <a:lnTo>
                            <a:pt x="57" y="67"/>
                          </a:lnTo>
                          <a:lnTo>
                            <a:pt x="33" y="50"/>
                          </a:lnTo>
                          <a:lnTo>
                            <a:pt x="11" y="67"/>
                          </a:lnTo>
                          <a:lnTo>
                            <a:pt x="19"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69" name="Freeform 545"/>
                    <p:cNvSpPr>
                      <a:spLocks/>
                    </p:cNvSpPr>
                    <p:nvPr/>
                  </p:nvSpPr>
                  <p:spPr bwMode="auto">
                    <a:xfrm>
                      <a:off x="586" y="1094"/>
                      <a:ext cx="14" cy="13"/>
                    </a:xfrm>
                    <a:custGeom>
                      <a:avLst/>
                      <a:gdLst>
                        <a:gd name="T0" fmla="*/ 0 w 67"/>
                        <a:gd name="T1" fmla="*/ 24 h 67"/>
                        <a:gd name="T2" fmla="*/ 24 w 67"/>
                        <a:gd name="T3" fmla="*/ 24 h 67"/>
                        <a:gd name="T4" fmla="*/ 35 w 67"/>
                        <a:gd name="T5" fmla="*/ 0 h 67"/>
                        <a:gd name="T6" fmla="*/ 45 w 67"/>
                        <a:gd name="T7" fmla="*/ 24 h 67"/>
                        <a:gd name="T8" fmla="*/ 67 w 67"/>
                        <a:gd name="T9" fmla="*/ 24 h 67"/>
                        <a:gd name="T10" fmla="*/ 50 w 67"/>
                        <a:gd name="T11" fmla="*/ 39 h 67"/>
                        <a:gd name="T12" fmla="*/ 57 w 67"/>
                        <a:gd name="T13" fmla="*/ 67 h 67"/>
                        <a:gd name="T14" fmla="*/ 35 w 67"/>
                        <a:gd name="T15" fmla="*/ 50 h 67"/>
                        <a:gd name="T16" fmla="*/ 11 w 67"/>
                        <a:gd name="T17" fmla="*/ 67 h 67"/>
                        <a:gd name="T18" fmla="*/ 20 w 67"/>
                        <a:gd name="T19" fmla="*/ 39 h 67"/>
                        <a:gd name="T20" fmla="*/ 0 w 67"/>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4"/>
                          </a:moveTo>
                          <a:lnTo>
                            <a:pt x="24" y="24"/>
                          </a:lnTo>
                          <a:lnTo>
                            <a:pt x="35" y="0"/>
                          </a:lnTo>
                          <a:lnTo>
                            <a:pt x="45" y="24"/>
                          </a:lnTo>
                          <a:lnTo>
                            <a:pt x="67" y="24"/>
                          </a:lnTo>
                          <a:lnTo>
                            <a:pt x="50" y="39"/>
                          </a:lnTo>
                          <a:lnTo>
                            <a:pt x="57" y="67"/>
                          </a:lnTo>
                          <a:lnTo>
                            <a:pt x="35" y="50"/>
                          </a:lnTo>
                          <a:lnTo>
                            <a:pt x="11" y="67"/>
                          </a:lnTo>
                          <a:lnTo>
                            <a:pt x="20"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70" name="Freeform 546"/>
                    <p:cNvSpPr>
                      <a:spLocks/>
                    </p:cNvSpPr>
                    <p:nvPr/>
                  </p:nvSpPr>
                  <p:spPr bwMode="auto">
                    <a:xfrm>
                      <a:off x="612" y="1094"/>
                      <a:ext cx="13" cy="13"/>
                    </a:xfrm>
                    <a:custGeom>
                      <a:avLst/>
                      <a:gdLst>
                        <a:gd name="T0" fmla="*/ 0 w 65"/>
                        <a:gd name="T1" fmla="*/ 24 h 67"/>
                        <a:gd name="T2" fmla="*/ 23 w 65"/>
                        <a:gd name="T3" fmla="*/ 24 h 67"/>
                        <a:gd name="T4" fmla="*/ 32 w 65"/>
                        <a:gd name="T5" fmla="*/ 0 h 67"/>
                        <a:gd name="T6" fmla="*/ 43 w 65"/>
                        <a:gd name="T7" fmla="*/ 24 h 67"/>
                        <a:gd name="T8" fmla="*/ 65 w 65"/>
                        <a:gd name="T9" fmla="*/ 24 h 67"/>
                        <a:gd name="T10" fmla="*/ 47 w 65"/>
                        <a:gd name="T11" fmla="*/ 39 h 67"/>
                        <a:gd name="T12" fmla="*/ 57 w 65"/>
                        <a:gd name="T13" fmla="*/ 67 h 67"/>
                        <a:gd name="T14" fmla="*/ 32 w 65"/>
                        <a:gd name="T15" fmla="*/ 50 h 67"/>
                        <a:gd name="T16" fmla="*/ 10 w 65"/>
                        <a:gd name="T17" fmla="*/ 67 h 67"/>
                        <a:gd name="T18" fmla="*/ 18 w 65"/>
                        <a:gd name="T19" fmla="*/ 39 h 67"/>
                        <a:gd name="T20" fmla="*/ 0 w 65"/>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7">
                          <a:moveTo>
                            <a:pt x="0" y="24"/>
                          </a:moveTo>
                          <a:lnTo>
                            <a:pt x="23" y="24"/>
                          </a:lnTo>
                          <a:lnTo>
                            <a:pt x="32" y="0"/>
                          </a:lnTo>
                          <a:lnTo>
                            <a:pt x="43" y="24"/>
                          </a:lnTo>
                          <a:lnTo>
                            <a:pt x="65" y="24"/>
                          </a:lnTo>
                          <a:lnTo>
                            <a:pt x="47" y="39"/>
                          </a:lnTo>
                          <a:lnTo>
                            <a:pt x="57" y="67"/>
                          </a:lnTo>
                          <a:lnTo>
                            <a:pt x="32" y="50"/>
                          </a:lnTo>
                          <a:lnTo>
                            <a:pt x="10" y="67"/>
                          </a:lnTo>
                          <a:lnTo>
                            <a:pt x="18"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71" name="Freeform 547"/>
                    <p:cNvSpPr>
                      <a:spLocks/>
                    </p:cNvSpPr>
                    <p:nvPr/>
                  </p:nvSpPr>
                  <p:spPr bwMode="auto">
                    <a:xfrm>
                      <a:off x="637" y="1094"/>
                      <a:ext cx="14" cy="13"/>
                    </a:xfrm>
                    <a:custGeom>
                      <a:avLst/>
                      <a:gdLst>
                        <a:gd name="T0" fmla="*/ 0 w 69"/>
                        <a:gd name="T1" fmla="*/ 24 h 67"/>
                        <a:gd name="T2" fmla="*/ 25 w 69"/>
                        <a:gd name="T3" fmla="*/ 24 h 67"/>
                        <a:gd name="T4" fmla="*/ 36 w 69"/>
                        <a:gd name="T5" fmla="*/ 0 h 67"/>
                        <a:gd name="T6" fmla="*/ 45 w 69"/>
                        <a:gd name="T7" fmla="*/ 24 h 67"/>
                        <a:gd name="T8" fmla="*/ 69 w 69"/>
                        <a:gd name="T9" fmla="*/ 24 h 67"/>
                        <a:gd name="T10" fmla="*/ 50 w 69"/>
                        <a:gd name="T11" fmla="*/ 39 h 67"/>
                        <a:gd name="T12" fmla="*/ 58 w 69"/>
                        <a:gd name="T13" fmla="*/ 67 h 67"/>
                        <a:gd name="T14" fmla="*/ 36 w 69"/>
                        <a:gd name="T15" fmla="*/ 50 h 67"/>
                        <a:gd name="T16" fmla="*/ 12 w 69"/>
                        <a:gd name="T17" fmla="*/ 67 h 67"/>
                        <a:gd name="T18" fmla="*/ 21 w 69"/>
                        <a:gd name="T19" fmla="*/ 39 h 67"/>
                        <a:gd name="T20" fmla="*/ 0 w 69"/>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4"/>
                          </a:moveTo>
                          <a:lnTo>
                            <a:pt x="25" y="24"/>
                          </a:lnTo>
                          <a:lnTo>
                            <a:pt x="36" y="0"/>
                          </a:lnTo>
                          <a:lnTo>
                            <a:pt x="45" y="24"/>
                          </a:lnTo>
                          <a:lnTo>
                            <a:pt x="69" y="24"/>
                          </a:lnTo>
                          <a:lnTo>
                            <a:pt x="50" y="39"/>
                          </a:lnTo>
                          <a:lnTo>
                            <a:pt x="58" y="67"/>
                          </a:lnTo>
                          <a:lnTo>
                            <a:pt x="36" y="50"/>
                          </a:lnTo>
                          <a:lnTo>
                            <a:pt x="12" y="67"/>
                          </a:lnTo>
                          <a:lnTo>
                            <a:pt x="21"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72" name="Freeform 548"/>
                    <p:cNvSpPr>
                      <a:spLocks/>
                    </p:cNvSpPr>
                    <p:nvPr/>
                  </p:nvSpPr>
                  <p:spPr bwMode="auto">
                    <a:xfrm>
                      <a:off x="662" y="1094"/>
                      <a:ext cx="14" cy="13"/>
                    </a:xfrm>
                    <a:custGeom>
                      <a:avLst/>
                      <a:gdLst>
                        <a:gd name="T0" fmla="*/ 0 w 68"/>
                        <a:gd name="T1" fmla="*/ 24 h 67"/>
                        <a:gd name="T2" fmla="*/ 24 w 68"/>
                        <a:gd name="T3" fmla="*/ 24 h 67"/>
                        <a:gd name="T4" fmla="*/ 33 w 68"/>
                        <a:gd name="T5" fmla="*/ 0 h 67"/>
                        <a:gd name="T6" fmla="*/ 44 w 68"/>
                        <a:gd name="T7" fmla="*/ 24 h 67"/>
                        <a:gd name="T8" fmla="*/ 68 w 68"/>
                        <a:gd name="T9" fmla="*/ 24 h 67"/>
                        <a:gd name="T10" fmla="*/ 48 w 68"/>
                        <a:gd name="T11" fmla="*/ 39 h 67"/>
                        <a:gd name="T12" fmla="*/ 57 w 68"/>
                        <a:gd name="T13" fmla="*/ 67 h 67"/>
                        <a:gd name="T14" fmla="*/ 33 w 68"/>
                        <a:gd name="T15" fmla="*/ 50 h 67"/>
                        <a:gd name="T16" fmla="*/ 10 w 68"/>
                        <a:gd name="T17" fmla="*/ 67 h 67"/>
                        <a:gd name="T18" fmla="*/ 19 w 68"/>
                        <a:gd name="T19" fmla="*/ 39 h 67"/>
                        <a:gd name="T20" fmla="*/ 0 w 68"/>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4"/>
                          </a:moveTo>
                          <a:lnTo>
                            <a:pt x="24" y="24"/>
                          </a:lnTo>
                          <a:lnTo>
                            <a:pt x="33" y="0"/>
                          </a:lnTo>
                          <a:lnTo>
                            <a:pt x="44" y="24"/>
                          </a:lnTo>
                          <a:lnTo>
                            <a:pt x="68" y="24"/>
                          </a:lnTo>
                          <a:lnTo>
                            <a:pt x="48" y="39"/>
                          </a:lnTo>
                          <a:lnTo>
                            <a:pt x="57" y="67"/>
                          </a:lnTo>
                          <a:lnTo>
                            <a:pt x="33" y="50"/>
                          </a:lnTo>
                          <a:lnTo>
                            <a:pt x="10" y="67"/>
                          </a:lnTo>
                          <a:lnTo>
                            <a:pt x="19"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73" name="Freeform 549"/>
                    <p:cNvSpPr>
                      <a:spLocks/>
                    </p:cNvSpPr>
                    <p:nvPr/>
                  </p:nvSpPr>
                  <p:spPr bwMode="auto">
                    <a:xfrm>
                      <a:off x="688" y="1094"/>
                      <a:ext cx="13" cy="13"/>
                    </a:xfrm>
                    <a:custGeom>
                      <a:avLst/>
                      <a:gdLst>
                        <a:gd name="T0" fmla="*/ 0 w 68"/>
                        <a:gd name="T1" fmla="*/ 24 h 67"/>
                        <a:gd name="T2" fmla="*/ 25 w 68"/>
                        <a:gd name="T3" fmla="*/ 24 h 67"/>
                        <a:gd name="T4" fmla="*/ 34 w 68"/>
                        <a:gd name="T5" fmla="*/ 0 h 67"/>
                        <a:gd name="T6" fmla="*/ 45 w 68"/>
                        <a:gd name="T7" fmla="*/ 24 h 67"/>
                        <a:gd name="T8" fmla="*/ 68 w 68"/>
                        <a:gd name="T9" fmla="*/ 24 h 67"/>
                        <a:gd name="T10" fmla="*/ 50 w 68"/>
                        <a:gd name="T11" fmla="*/ 39 h 67"/>
                        <a:gd name="T12" fmla="*/ 57 w 68"/>
                        <a:gd name="T13" fmla="*/ 67 h 67"/>
                        <a:gd name="T14" fmla="*/ 34 w 68"/>
                        <a:gd name="T15" fmla="*/ 50 h 67"/>
                        <a:gd name="T16" fmla="*/ 11 w 68"/>
                        <a:gd name="T17" fmla="*/ 67 h 67"/>
                        <a:gd name="T18" fmla="*/ 19 w 68"/>
                        <a:gd name="T19" fmla="*/ 39 h 67"/>
                        <a:gd name="T20" fmla="*/ 0 w 68"/>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4"/>
                          </a:moveTo>
                          <a:lnTo>
                            <a:pt x="25" y="24"/>
                          </a:lnTo>
                          <a:lnTo>
                            <a:pt x="34" y="0"/>
                          </a:lnTo>
                          <a:lnTo>
                            <a:pt x="45" y="24"/>
                          </a:lnTo>
                          <a:lnTo>
                            <a:pt x="68" y="24"/>
                          </a:lnTo>
                          <a:lnTo>
                            <a:pt x="50" y="39"/>
                          </a:lnTo>
                          <a:lnTo>
                            <a:pt x="57" y="67"/>
                          </a:lnTo>
                          <a:lnTo>
                            <a:pt x="34" y="50"/>
                          </a:lnTo>
                          <a:lnTo>
                            <a:pt x="11" y="67"/>
                          </a:lnTo>
                          <a:lnTo>
                            <a:pt x="19"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774" name="Group 550"/>
                  <p:cNvGrpSpPr>
                    <a:grpSpLocks/>
                  </p:cNvGrpSpPr>
                  <p:nvPr/>
                </p:nvGrpSpPr>
                <p:grpSpPr bwMode="auto">
                  <a:xfrm>
                    <a:off x="574" y="1107"/>
                    <a:ext cx="115" cy="14"/>
                    <a:chOff x="574" y="1107"/>
                    <a:chExt cx="115" cy="14"/>
                  </a:xfrm>
                </p:grpSpPr>
                <p:sp>
                  <p:nvSpPr>
                    <p:cNvPr id="52775" name="Freeform 551"/>
                    <p:cNvSpPr>
                      <a:spLocks/>
                    </p:cNvSpPr>
                    <p:nvPr/>
                  </p:nvSpPr>
                  <p:spPr bwMode="auto">
                    <a:xfrm>
                      <a:off x="574" y="1107"/>
                      <a:ext cx="13" cy="14"/>
                    </a:xfrm>
                    <a:custGeom>
                      <a:avLst/>
                      <a:gdLst>
                        <a:gd name="T0" fmla="*/ 0 w 66"/>
                        <a:gd name="T1" fmla="*/ 26 h 70"/>
                        <a:gd name="T2" fmla="*/ 23 w 66"/>
                        <a:gd name="T3" fmla="*/ 26 h 70"/>
                        <a:gd name="T4" fmla="*/ 33 w 66"/>
                        <a:gd name="T5" fmla="*/ 0 h 70"/>
                        <a:gd name="T6" fmla="*/ 43 w 66"/>
                        <a:gd name="T7" fmla="*/ 26 h 70"/>
                        <a:gd name="T8" fmla="*/ 66 w 66"/>
                        <a:gd name="T9" fmla="*/ 26 h 70"/>
                        <a:gd name="T10" fmla="*/ 47 w 66"/>
                        <a:gd name="T11" fmla="*/ 41 h 70"/>
                        <a:gd name="T12" fmla="*/ 57 w 66"/>
                        <a:gd name="T13" fmla="*/ 70 h 70"/>
                        <a:gd name="T14" fmla="*/ 33 w 66"/>
                        <a:gd name="T15" fmla="*/ 50 h 70"/>
                        <a:gd name="T16" fmla="*/ 10 w 66"/>
                        <a:gd name="T17" fmla="*/ 70 h 70"/>
                        <a:gd name="T18" fmla="*/ 19 w 66"/>
                        <a:gd name="T19" fmla="*/ 41 h 70"/>
                        <a:gd name="T20" fmla="*/ 0 w 66"/>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70">
                          <a:moveTo>
                            <a:pt x="0" y="26"/>
                          </a:moveTo>
                          <a:lnTo>
                            <a:pt x="23" y="26"/>
                          </a:lnTo>
                          <a:lnTo>
                            <a:pt x="33" y="0"/>
                          </a:lnTo>
                          <a:lnTo>
                            <a:pt x="43" y="26"/>
                          </a:lnTo>
                          <a:lnTo>
                            <a:pt x="66" y="26"/>
                          </a:lnTo>
                          <a:lnTo>
                            <a:pt x="47" y="41"/>
                          </a:lnTo>
                          <a:lnTo>
                            <a:pt x="57" y="70"/>
                          </a:lnTo>
                          <a:lnTo>
                            <a:pt x="33" y="50"/>
                          </a:lnTo>
                          <a:lnTo>
                            <a:pt x="10"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76" name="Freeform 552"/>
                    <p:cNvSpPr>
                      <a:spLocks/>
                    </p:cNvSpPr>
                    <p:nvPr/>
                  </p:nvSpPr>
                  <p:spPr bwMode="auto">
                    <a:xfrm>
                      <a:off x="624" y="1107"/>
                      <a:ext cx="14" cy="14"/>
                    </a:xfrm>
                    <a:custGeom>
                      <a:avLst/>
                      <a:gdLst>
                        <a:gd name="T0" fmla="*/ 0 w 67"/>
                        <a:gd name="T1" fmla="*/ 26 h 70"/>
                        <a:gd name="T2" fmla="*/ 24 w 67"/>
                        <a:gd name="T3" fmla="*/ 26 h 70"/>
                        <a:gd name="T4" fmla="*/ 33 w 67"/>
                        <a:gd name="T5" fmla="*/ 0 h 70"/>
                        <a:gd name="T6" fmla="*/ 44 w 67"/>
                        <a:gd name="T7" fmla="*/ 26 h 70"/>
                        <a:gd name="T8" fmla="*/ 67 w 67"/>
                        <a:gd name="T9" fmla="*/ 26 h 70"/>
                        <a:gd name="T10" fmla="*/ 50 w 67"/>
                        <a:gd name="T11" fmla="*/ 41 h 70"/>
                        <a:gd name="T12" fmla="*/ 57 w 67"/>
                        <a:gd name="T13" fmla="*/ 70 h 70"/>
                        <a:gd name="T14" fmla="*/ 33 w 67"/>
                        <a:gd name="T15" fmla="*/ 50 h 70"/>
                        <a:gd name="T16" fmla="*/ 10 w 67"/>
                        <a:gd name="T17" fmla="*/ 70 h 70"/>
                        <a:gd name="T18" fmla="*/ 19 w 67"/>
                        <a:gd name="T19" fmla="*/ 41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4" y="26"/>
                          </a:lnTo>
                          <a:lnTo>
                            <a:pt x="33" y="0"/>
                          </a:lnTo>
                          <a:lnTo>
                            <a:pt x="44" y="26"/>
                          </a:lnTo>
                          <a:lnTo>
                            <a:pt x="67" y="26"/>
                          </a:lnTo>
                          <a:lnTo>
                            <a:pt x="50" y="41"/>
                          </a:lnTo>
                          <a:lnTo>
                            <a:pt x="57" y="70"/>
                          </a:lnTo>
                          <a:lnTo>
                            <a:pt x="33" y="50"/>
                          </a:lnTo>
                          <a:lnTo>
                            <a:pt x="10"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77" name="Freeform 553"/>
                    <p:cNvSpPr>
                      <a:spLocks/>
                    </p:cNvSpPr>
                    <p:nvPr/>
                  </p:nvSpPr>
                  <p:spPr bwMode="auto">
                    <a:xfrm>
                      <a:off x="599" y="1107"/>
                      <a:ext cx="14" cy="14"/>
                    </a:xfrm>
                    <a:custGeom>
                      <a:avLst/>
                      <a:gdLst>
                        <a:gd name="T0" fmla="*/ 0 w 67"/>
                        <a:gd name="T1" fmla="*/ 26 h 70"/>
                        <a:gd name="T2" fmla="*/ 23 w 67"/>
                        <a:gd name="T3" fmla="*/ 26 h 70"/>
                        <a:gd name="T4" fmla="*/ 34 w 67"/>
                        <a:gd name="T5" fmla="*/ 0 h 70"/>
                        <a:gd name="T6" fmla="*/ 44 w 67"/>
                        <a:gd name="T7" fmla="*/ 26 h 70"/>
                        <a:gd name="T8" fmla="*/ 67 w 67"/>
                        <a:gd name="T9" fmla="*/ 26 h 70"/>
                        <a:gd name="T10" fmla="*/ 48 w 67"/>
                        <a:gd name="T11" fmla="*/ 41 h 70"/>
                        <a:gd name="T12" fmla="*/ 57 w 67"/>
                        <a:gd name="T13" fmla="*/ 70 h 70"/>
                        <a:gd name="T14" fmla="*/ 34 w 67"/>
                        <a:gd name="T15" fmla="*/ 50 h 70"/>
                        <a:gd name="T16" fmla="*/ 10 w 67"/>
                        <a:gd name="T17" fmla="*/ 70 h 70"/>
                        <a:gd name="T18" fmla="*/ 19 w 67"/>
                        <a:gd name="T19" fmla="*/ 41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3" y="26"/>
                          </a:lnTo>
                          <a:lnTo>
                            <a:pt x="34" y="0"/>
                          </a:lnTo>
                          <a:lnTo>
                            <a:pt x="44" y="26"/>
                          </a:lnTo>
                          <a:lnTo>
                            <a:pt x="67" y="26"/>
                          </a:lnTo>
                          <a:lnTo>
                            <a:pt x="48" y="41"/>
                          </a:lnTo>
                          <a:lnTo>
                            <a:pt x="57" y="70"/>
                          </a:lnTo>
                          <a:lnTo>
                            <a:pt x="34" y="50"/>
                          </a:lnTo>
                          <a:lnTo>
                            <a:pt x="10"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78" name="Freeform 554"/>
                    <p:cNvSpPr>
                      <a:spLocks/>
                    </p:cNvSpPr>
                    <p:nvPr/>
                  </p:nvSpPr>
                  <p:spPr bwMode="auto">
                    <a:xfrm>
                      <a:off x="650" y="1107"/>
                      <a:ext cx="13" cy="14"/>
                    </a:xfrm>
                    <a:custGeom>
                      <a:avLst/>
                      <a:gdLst>
                        <a:gd name="T0" fmla="*/ 0 w 67"/>
                        <a:gd name="T1" fmla="*/ 26 h 70"/>
                        <a:gd name="T2" fmla="*/ 23 w 67"/>
                        <a:gd name="T3" fmla="*/ 26 h 70"/>
                        <a:gd name="T4" fmla="*/ 33 w 67"/>
                        <a:gd name="T5" fmla="*/ 0 h 70"/>
                        <a:gd name="T6" fmla="*/ 44 w 67"/>
                        <a:gd name="T7" fmla="*/ 26 h 70"/>
                        <a:gd name="T8" fmla="*/ 67 w 67"/>
                        <a:gd name="T9" fmla="*/ 26 h 70"/>
                        <a:gd name="T10" fmla="*/ 48 w 67"/>
                        <a:gd name="T11" fmla="*/ 41 h 70"/>
                        <a:gd name="T12" fmla="*/ 58 w 67"/>
                        <a:gd name="T13" fmla="*/ 70 h 70"/>
                        <a:gd name="T14" fmla="*/ 33 w 67"/>
                        <a:gd name="T15" fmla="*/ 50 h 70"/>
                        <a:gd name="T16" fmla="*/ 10 w 67"/>
                        <a:gd name="T17" fmla="*/ 70 h 70"/>
                        <a:gd name="T18" fmla="*/ 18 w 67"/>
                        <a:gd name="T19" fmla="*/ 41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3" y="26"/>
                          </a:lnTo>
                          <a:lnTo>
                            <a:pt x="33" y="0"/>
                          </a:lnTo>
                          <a:lnTo>
                            <a:pt x="44" y="26"/>
                          </a:lnTo>
                          <a:lnTo>
                            <a:pt x="67" y="26"/>
                          </a:lnTo>
                          <a:lnTo>
                            <a:pt x="48" y="41"/>
                          </a:lnTo>
                          <a:lnTo>
                            <a:pt x="58" y="70"/>
                          </a:lnTo>
                          <a:lnTo>
                            <a:pt x="33" y="50"/>
                          </a:lnTo>
                          <a:lnTo>
                            <a:pt x="10" y="70"/>
                          </a:lnTo>
                          <a:lnTo>
                            <a:pt x="18"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79" name="Freeform 555"/>
                    <p:cNvSpPr>
                      <a:spLocks/>
                    </p:cNvSpPr>
                    <p:nvPr/>
                  </p:nvSpPr>
                  <p:spPr bwMode="auto">
                    <a:xfrm>
                      <a:off x="675" y="1107"/>
                      <a:ext cx="14" cy="14"/>
                    </a:xfrm>
                    <a:custGeom>
                      <a:avLst/>
                      <a:gdLst>
                        <a:gd name="T0" fmla="*/ 0 w 69"/>
                        <a:gd name="T1" fmla="*/ 26 h 70"/>
                        <a:gd name="T2" fmla="*/ 25 w 69"/>
                        <a:gd name="T3" fmla="*/ 26 h 70"/>
                        <a:gd name="T4" fmla="*/ 36 w 69"/>
                        <a:gd name="T5" fmla="*/ 0 h 70"/>
                        <a:gd name="T6" fmla="*/ 45 w 69"/>
                        <a:gd name="T7" fmla="*/ 26 h 70"/>
                        <a:gd name="T8" fmla="*/ 69 w 69"/>
                        <a:gd name="T9" fmla="*/ 26 h 70"/>
                        <a:gd name="T10" fmla="*/ 50 w 69"/>
                        <a:gd name="T11" fmla="*/ 41 h 70"/>
                        <a:gd name="T12" fmla="*/ 59 w 69"/>
                        <a:gd name="T13" fmla="*/ 70 h 70"/>
                        <a:gd name="T14" fmla="*/ 36 w 69"/>
                        <a:gd name="T15" fmla="*/ 50 h 70"/>
                        <a:gd name="T16" fmla="*/ 12 w 69"/>
                        <a:gd name="T17" fmla="*/ 70 h 70"/>
                        <a:gd name="T18" fmla="*/ 19 w 69"/>
                        <a:gd name="T19" fmla="*/ 41 h 70"/>
                        <a:gd name="T20" fmla="*/ 0 w 69"/>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70">
                          <a:moveTo>
                            <a:pt x="0" y="26"/>
                          </a:moveTo>
                          <a:lnTo>
                            <a:pt x="25" y="26"/>
                          </a:lnTo>
                          <a:lnTo>
                            <a:pt x="36" y="0"/>
                          </a:lnTo>
                          <a:lnTo>
                            <a:pt x="45" y="26"/>
                          </a:lnTo>
                          <a:lnTo>
                            <a:pt x="69" y="26"/>
                          </a:lnTo>
                          <a:lnTo>
                            <a:pt x="50" y="41"/>
                          </a:lnTo>
                          <a:lnTo>
                            <a:pt x="59" y="70"/>
                          </a:lnTo>
                          <a:lnTo>
                            <a:pt x="36" y="50"/>
                          </a:lnTo>
                          <a:lnTo>
                            <a:pt x="12"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780" name="Group 556"/>
                  <p:cNvGrpSpPr>
                    <a:grpSpLocks/>
                  </p:cNvGrpSpPr>
                  <p:nvPr/>
                </p:nvGrpSpPr>
                <p:grpSpPr bwMode="auto">
                  <a:xfrm>
                    <a:off x="561" y="1120"/>
                    <a:ext cx="140" cy="14"/>
                    <a:chOff x="561" y="1120"/>
                    <a:chExt cx="140" cy="14"/>
                  </a:xfrm>
                </p:grpSpPr>
                <p:sp>
                  <p:nvSpPr>
                    <p:cNvPr id="52781" name="Freeform 557"/>
                    <p:cNvSpPr>
                      <a:spLocks/>
                    </p:cNvSpPr>
                    <p:nvPr/>
                  </p:nvSpPr>
                  <p:spPr bwMode="auto">
                    <a:xfrm>
                      <a:off x="561" y="1120"/>
                      <a:ext cx="14" cy="14"/>
                    </a:xfrm>
                    <a:custGeom>
                      <a:avLst/>
                      <a:gdLst>
                        <a:gd name="T0" fmla="*/ 0 w 67"/>
                        <a:gd name="T1" fmla="*/ 26 h 70"/>
                        <a:gd name="T2" fmla="*/ 24 w 67"/>
                        <a:gd name="T3" fmla="*/ 26 h 70"/>
                        <a:gd name="T4" fmla="*/ 33 w 67"/>
                        <a:gd name="T5" fmla="*/ 0 h 70"/>
                        <a:gd name="T6" fmla="*/ 45 w 67"/>
                        <a:gd name="T7" fmla="*/ 26 h 70"/>
                        <a:gd name="T8" fmla="*/ 67 w 67"/>
                        <a:gd name="T9" fmla="*/ 26 h 70"/>
                        <a:gd name="T10" fmla="*/ 48 w 67"/>
                        <a:gd name="T11" fmla="*/ 42 h 70"/>
                        <a:gd name="T12" fmla="*/ 57 w 67"/>
                        <a:gd name="T13" fmla="*/ 70 h 70"/>
                        <a:gd name="T14" fmla="*/ 33 w 67"/>
                        <a:gd name="T15" fmla="*/ 50 h 70"/>
                        <a:gd name="T16" fmla="*/ 11 w 67"/>
                        <a:gd name="T17" fmla="*/ 70 h 70"/>
                        <a:gd name="T18" fmla="*/ 19 w 67"/>
                        <a:gd name="T19" fmla="*/ 42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4" y="26"/>
                          </a:lnTo>
                          <a:lnTo>
                            <a:pt x="33" y="0"/>
                          </a:lnTo>
                          <a:lnTo>
                            <a:pt x="45" y="26"/>
                          </a:lnTo>
                          <a:lnTo>
                            <a:pt x="67" y="26"/>
                          </a:lnTo>
                          <a:lnTo>
                            <a:pt x="48" y="42"/>
                          </a:lnTo>
                          <a:lnTo>
                            <a:pt x="57" y="70"/>
                          </a:lnTo>
                          <a:lnTo>
                            <a:pt x="33" y="50"/>
                          </a:lnTo>
                          <a:lnTo>
                            <a:pt x="11" y="70"/>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82" name="Freeform 558"/>
                    <p:cNvSpPr>
                      <a:spLocks/>
                    </p:cNvSpPr>
                    <p:nvPr/>
                  </p:nvSpPr>
                  <p:spPr bwMode="auto">
                    <a:xfrm>
                      <a:off x="586" y="1120"/>
                      <a:ext cx="14" cy="14"/>
                    </a:xfrm>
                    <a:custGeom>
                      <a:avLst/>
                      <a:gdLst>
                        <a:gd name="T0" fmla="*/ 0 w 67"/>
                        <a:gd name="T1" fmla="*/ 26 h 70"/>
                        <a:gd name="T2" fmla="*/ 24 w 67"/>
                        <a:gd name="T3" fmla="*/ 26 h 70"/>
                        <a:gd name="T4" fmla="*/ 35 w 67"/>
                        <a:gd name="T5" fmla="*/ 0 h 70"/>
                        <a:gd name="T6" fmla="*/ 45 w 67"/>
                        <a:gd name="T7" fmla="*/ 26 h 70"/>
                        <a:gd name="T8" fmla="*/ 67 w 67"/>
                        <a:gd name="T9" fmla="*/ 26 h 70"/>
                        <a:gd name="T10" fmla="*/ 50 w 67"/>
                        <a:gd name="T11" fmla="*/ 42 h 70"/>
                        <a:gd name="T12" fmla="*/ 57 w 67"/>
                        <a:gd name="T13" fmla="*/ 70 h 70"/>
                        <a:gd name="T14" fmla="*/ 35 w 67"/>
                        <a:gd name="T15" fmla="*/ 50 h 70"/>
                        <a:gd name="T16" fmla="*/ 11 w 67"/>
                        <a:gd name="T17" fmla="*/ 70 h 70"/>
                        <a:gd name="T18" fmla="*/ 20 w 67"/>
                        <a:gd name="T19" fmla="*/ 42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4" y="26"/>
                          </a:lnTo>
                          <a:lnTo>
                            <a:pt x="35" y="0"/>
                          </a:lnTo>
                          <a:lnTo>
                            <a:pt x="45" y="26"/>
                          </a:lnTo>
                          <a:lnTo>
                            <a:pt x="67" y="26"/>
                          </a:lnTo>
                          <a:lnTo>
                            <a:pt x="50" y="42"/>
                          </a:lnTo>
                          <a:lnTo>
                            <a:pt x="57" y="70"/>
                          </a:lnTo>
                          <a:lnTo>
                            <a:pt x="35" y="50"/>
                          </a:lnTo>
                          <a:lnTo>
                            <a:pt x="11" y="70"/>
                          </a:lnTo>
                          <a:lnTo>
                            <a:pt x="20"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83" name="Freeform 559"/>
                    <p:cNvSpPr>
                      <a:spLocks/>
                    </p:cNvSpPr>
                    <p:nvPr/>
                  </p:nvSpPr>
                  <p:spPr bwMode="auto">
                    <a:xfrm>
                      <a:off x="612" y="1120"/>
                      <a:ext cx="13" cy="14"/>
                    </a:xfrm>
                    <a:custGeom>
                      <a:avLst/>
                      <a:gdLst>
                        <a:gd name="T0" fmla="*/ 0 w 65"/>
                        <a:gd name="T1" fmla="*/ 26 h 70"/>
                        <a:gd name="T2" fmla="*/ 23 w 65"/>
                        <a:gd name="T3" fmla="*/ 26 h 70"/>
                        <a:gd name="T4" fmla="*/ 32 w 65"/>
                        <a:gd name="T5" fmla="*/ 0 h 70"/>
                        <a:gd name="T6" fmla="*/ 43 w 65"/>
                        <a:gd name="T7" fmla="*/ 26 h 70"/>
                        <a:gd name="T8" fmla="*/ 65 w 65"/>
                        <a:gd name="T9" fmla="*/ 26 h 70"/>
                        <a:gd name="T10" fmla="*/ 47 w 65"/>
                        <a:gd name="T11" fmla="*/ 42 h 70"/>
                        <a:gd name="T12" fmla="*/ 57 w 65"/>
                        <a:gd name="T13" fmla="*/ 70 h 70"/>
                        <a:gd name="T14" fmla="*/ 32 w 65"/>
                        <a:gd name="T15" fmla="*/ 50 h 70"/>
                        <a:gd name="T16" fmla="*/ 10 w 65"/>
                        <a:gd name="T17" fmla="*/ 70 h 70"/>
                        <a:gd name="T18" fmla="*/ 18 w 65"/>
                        <a:gd name="T19" fmla="*/ 42 h 70"/>
                        <a:gd name="T20" fmla="*/ 0 w 65"/>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70">
                          <a:moveTo>
                            <a:pt x="0" y="26"/>
                          </a:moveTo>
                          <a:lnTo>
                            <a:pt x="23" y="26"/>
                          </a:lnTo>
                          <a:lnTo>
                            <a:pt x="32" y="0"/>
                          </a:lnTo>
                          <a:lnTo>
                            <a:pt x="43" y="26"/>
                          </a:lnTo>
                          <a:lnTo>
                            <a:pt x="65" y="26"/>
                          </a:lnTo>
                          <a:lnTo>
                            <a:pt x="47" y="42"/>
                          </a:lnTo>
                          <a:lnTo>
                            <a:pt x="57" y="70"/>
                          </a:lnTo>
                          <a:lnTo>
                            <a:pt x="32" y="50"/>
                          </a:lnTo>
                          <a:lnTo>
                            <a:pt x="10" y="70"/>
                          </a:lnTo>
                          <a:lnTo>
                            <a:pt x="18"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84" name="Freeform 560"/>
                    <p:cNvSpPr>
                      <a:spLocks/>
                    </p:cNvSpPr>
                    <p:nvPr/>
                  </p:nvSpPr>
                  <p:spPr bwMode="auto">
                    <a:xfrm>
                      <a:off x="637" y="1120"/>
                      <a:ext cx="14" cy="14"/>
                    </a:xfrm>
                    <a:custGeom>
                      <a:avLst/>
                      <a:gdLst>
                        <a:gd name="T0" fmla="*/ 0 w 69"/>
                        <a:gd name="T1" fmla="*/ 26 h 70"/>
                        <a:gd name="T2" fmla="*/ 25 w 69"/>
                        <a:gd name="T3" fmla="*/ 26 h 70"/>
                        <a:gd name="T4" fmla="*/ 36 w 69"/>
                        <a:gd name="T5" fmla="*/ 0 h 70"/>
                        <a:gd name="T6" fmla="*/ 45 w 69"/>
                        <a:gd name="T7" fmla="*/ 26 h 70"/>
                        <a:gd name="T8" fmla="*/ 69 w 69"/>
                        <a:gd name="T9" fmla="*/ 26 h 70"/>
                        <a:gd name="T10" fmla="*/ 50 w 69"/>
                        <a:gd name="T11" fmla="*/ 42 h 70"/>
                        <a:gd name="T12" fmla="*/ 58 w 69"/>
                        <a:gd name="T13" fmla="*/ 70 h 70"/>
                        <a:gd name="T14" fmla="*/ 36 w 69"/>
                        <a:gd name="T15" fmla="*/ 50 h 70"/>
                        <a:gd name="T16" fmla="*/ 12 w 69"/>
                        <a:gd name="T17" fmla="*/ 70 h 70"/>
                        <a:gd name="T18" fmla="*/ 21 w 69"/>
                        <a:gd name="T19" fmla="*/ 42 h 70"/>
                        <a:gd name="T20" fmla="*/ 0 w 69"/>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70">
                          <a:moveTo>
                            <a:pt x="0" y="26"/>
                          </a:moveTo>
                          <a:lnTo>
                            <a:pt x="25" y="26"/>
                          </a:lnTo>
                          <a:lnTo>
                            <a:pt x="36" y="0"/>
                          </a:lnTo>
                          <a:lnTo>
                            <a:pt x="45" y="26"/>
                          </a:lnTo>
                          <a:lnTo>
                            <a:pt x="69" y="26"/>
                          </a:lnTo>
                          <a:lnTo>
                            <a:pt x="50" y="42"/>
                          </a:lnTo>
                          <a:lnTo>
                            <a:pt x="58" y="70"/>
                          </a:lnTo>
                          <a:lnTo>
                            <a:pt x="36" y="50"/>
                          </a:lnTo>
                          <a:lnTo>
                            <a:pt x="12" y="70"/>
                          </a:lnTo>
                          <a:lnTo>
                            <a:pt x="21"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85" name="Freeform 561"/>
                    <p:cNvSpPr>
                      <a:spLocks/>
                    </p:cNvSpPr>
                    <p:nvPr/>
                  </p:nvSpPr>
                  <p:spPr bwMode="auto">
                    <a:xfrm>
                      <a:off x="662" y="1120"/>
                      <a:ext cx="14" cy="14"/>
                    </a:xfrm>
                    <a:custGeom>
                      <a:avLst/>
                      <a:gdLst>
                        <a:gd name="T0" fmla="*/ 0 w 68"/>
                        <a:gd name="T1" fmla="*/ 26 h 70"/>
                        <a:gd name="T2" fmla="*/ 24 w 68"/>
                        <a:gd name="T3" fmla="*/ 26 h 70"/>
                        <a:gd name="T4" fmla="*/ 33 w 68"/>
                        <a:gd name="T5" fmla="*/ 0 h 70"/>
                        <a:gd name="T6" fmla="*/ 44 w 68"/>
                        <a:gd name="T7" fmla="*/ 26 h 70"/>
                        <a:gd name="T8" fmla="*/ 68 w 68"/>
                        <a:gd name="T9" fmla="*/ 26 h 70"/>
                        <a:gd name="T10" fmla="*/ 48 w 68"/>
                        <a:gd name="T11" fmla="*/ 42 h 70"/>
                        <a:gd name="T12" fmla="*/ 57 w 68"/>
                        <a:gd name="T13" fmla="*/ 70 h 70"/>
                        <a:gd name="T14" fmla="*/ 33 w 68"/>
                        <a:gd name="T15" fmla="*/ 50 h 70"/>
                        <a:gd name="T16" fmla="*/ 10 w 68"/>
                        <a:gd name="T17" fmla="*/ 70 h 70"/>
                        <a:gd name="T18" fmla="*/ 19 w 68"/>
                        <a:gd name="T19" fmla="*/ 42 h 70"/>
                        <a:gd name="T20" fmla="*/ 0 w 68"/>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70">
                          <a:moveTo>
                            <a:pt x="0" y="26"/>
                          </a:moveTo>
                          <a:lnTo>
                            <a:pt x="24" y="26"/>
                          </a:lnTo>
                          <a:lnTo>
                            <a:pt x="33" y="0"/>
                          </a:lnTo>
                          <a:lnTo>
                            <a:pt x="44" y="26"/>
                          </a:lnTo>
                          <a:lnTo>
                            <a:pt x="68" y="26"/>
                          </a:lnTo>
                          <a:lnTo>
                            <a:pt x="48" y="42"/>
                          </a:lnTo>
                          <a:lnTo>
                            <a:pt x="57" y="70"/>
                          </a:lnTo>
                          <a:lnTo>
                            <a:pt x="33" y="50"/>
                          </a:lnTo>
                          <a:lnTo>
                            <a:pt x="10" y="70"/>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786" name="Freeform 562"/>
                    <p:cNvSpPr>
                      <a:spLocks/>
                    </p:cNvSpPr>
                    <p:nvPr/>
                  </p:nvSpPr>
                  <p:spPr bwMode="auto">
                    <a:xfrm>
                      <a:off x="688" y="1120"/>
                      <a:ext cx="13" cy="14"/>
                    </a:xfrm>
                    <a:custGeom>
                      <a:avLst/>
                      <a:gdLst>
                        <a:gd name="T0" fmla="*/ 0 w 68"/>
                        <a:gd name="T1" fmla="*/ 26 h 70"/>
                        <a:gd name="T2" fmla="*/ 25 w 68"/>
                        <a:gd name="T3" fmla="*/ 26 h 70"/>
                        <a:gd name="T4" fmla="*/ 34 w 68"/>
                        <a:gd name="T5" fmla="*/ 0 h 70"/>
                        <a:gd name="T6" fmla="*/ 45 w 68"/>
                        <a:gd name="T7" fmla="*/ 26 h 70"/>
                        <a:gd name="T8" fmla="*/ 68 w 68"/>
                        <a:gd name="T9" fmla="*/ 26 h 70"/>
                        <a:gd name="T10" fmla="*/ 50 w 68"/>
                        <a:gd name="T11" fmla="*/ 42 h 70"/>
                        <a:gd name="T12" fmla="*/ 57 w 68"/>
                        <a:gd name="T13" fmla="*/ 70 h 70"/>
                        <a:gd name="T14" fmla="*/ 34 w 68"/>
                        <a:gd name="T15" fmla="*/ 50 h 70"/>
                        <a:gd name="T16" fmla="*/ 11 w 68"/>
                        <a:gd name="T17" fmla="*/ 70 h 70"/>
                        <a:gd name="T18" fmla="*/ 19 w 68"/>
                        <a:gd name="T19" fmla="*/ 42 h 70"/>
                        <a:gd name="T20" fmla="*/ 0 w 68"/>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70">
                          <a:moveTo>
                            <a:pt x="0" y="26"/>
                          </a:moveTo>
                          <a:lnTo>
                            <a:pt x="25" y="26"/>
                          </a:lnTo>
                          <a:lnTo>
                            <a:pt x="34" y="0"/>
                          </a:lnTo>
                          <a:lnTo>
                            <a:pt x="45" y="26"/>
                          </a:lnTo>
                          <a:lnTo>
                            <a:pt x="68" y="26"/>
                          </a:lnTo>
                          <a:lnTo>
                            <a:pt x="50" y="42"/>
                          </a:lnTo>
                          <a:lnTo>
                            <a:pt x="57" y="70"/>
                          </a:lnTo>
                          <a:lnTo>
                            <a:pt x="34" y="50"/>
                          </a:lnTo>
                          <a:lnTo>
                            <a:pt x="11" y="70"/>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grpSp>
        </p:grpSp>
        <p:grpSp>
          <p:nvGrpSpPr>
            <p:cNvPr id="52787" name="Group 563"/>
            <p:cNvGrpSpPr>
              <a:grpSpLocks/>
            </p:cNvGrpSpPr>
            <p:nvPr/>
          </p:nvGrpSpPr>
          <p:grpSpPr bwMode="auto">
            <a:xfrm>
              <a:off x="5108" y="3010"/>
              <a:ext cx="392" cy="491"/>
              <a:chOff x="5108" y="3010"/>
              <a:chExt cx="392" cy="491"/>
            </a:xfrm>
          </p:grpSpPr>
          <p:sp>
            <p:nvSpPr>
              <p:cNvPr id="52788" name="Text Box 564"/>
              <p:cNvSpPr txBox="1">
                <a:spLocks noChangeArrowheads="1"/>
              </p:cNvSpPr>
              <p:nvPr/>
            </p:nvSpPr>
            <p:spPr bwMode="auto">
              <a:xfrm>
                <a:off x="5130" y="3010"/>
                <a:ext cx="360" cy="1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2400">
                    <a:solidFill>
                      <a:schemeClr val="tx1"/>
                    </a:solidFill>
                    <a:latin typeface="Times New Roman" charset="0"/>
                  </a:defRPr>
                </a:lvl1pPr>
                <a:lvl2pPr marL="114300">
                  <a:defRPr sz="2400">
                    <a:solidFill>
                      <a:schemeClr val="tx1"/>
                    </a:solidFill>
                    <a:latin typeface="Times New Roman" charset="0"/>
                  </a:defRPr>
                </a:lvl2pPr>
                <a:lvl3pPr marL="228600">
                  <a:defRPr sz="2400">
                    <a:solidFill>
                      <a:schemeClr val="tx1"/>
                    </a:solidFill>
                    <a:latin typeface="Times New Roman" charset="0"/>
                  </a:defRPr>
                </a:lvl3pPr>
                <a:lvl4pPr marL="342900">
                  <a:defRPr sz="2400">
                    <a:solidFill>
                      <a:schemeClr val="tx1"/>
                    </a:solidFill>
                    <a:latin typeface="Times New Roman" charset="0"/>
                  </a:defRPr>
                </a:lvl4pPr>
                <a:lvl5pPr marL="457200">
                  <a:defRPr sz="2400">
                    <a:solidFill>
                      <a:schemeClr val="tx1"/>
                    </a:solidFill>
                    <a:latin typeface="Times New Roman" charset="0"/>
                  </a:defRPr>
                </a:lvl5pPr>
                <a:lvl6pPr marL="914400" eaLnBrk="0" fontAlgn="base" hangingPunct="0">
                  <a:spcBef>
                    <a:spcPct val="0"/>
                  </a:spcBef>
                  <a:spcAft>
                    <a:spcPct val="0"/>
                  </a:spcAft>
                  <a:defRPr sz="2400">
                    <a:solidFill>
                      <a:schemeClr val="tx1"/>
                    </a:solidFill>
                    <a:latin typeface="Times New Roman" charset="0"/>
                  </a:defRPr>
                </a:lvl6pPr>
                <a:lvl7pPr marL="1371600" eaLnBrk="0" fontAlgn="base" hangingPunct="0">
                  <a:spcBef>
                    <a:spcPct val="0"/>
                  </a:spcBef>
                  <a:spcAft>
                    <a:spcPct val="0"/>
                  </a:spcAft>
                  <a:defRPr sz="2400">
                    <a:solidFill>
                      <a:schemeClr val="tx1"/>
                    </a:solidFill>
                    <a:latin typeface="Times New Roman" charset="0"/>
                  </a:defRPr>
                </a:lvl7pPr>
                <a:lvl8pPr marL="1828800" eaLnBrk="0" fontAlgn="base" hangingPunct="0">
                  <a:spcBef>
                    <a:spcPct val="0"/>
                  </a:spcBef>
                  <a:spcAft>
                    <a:spcPct val="0"/>
                  </a:spcAft>
                  <a:defRPr sz="2400">
                    <a:solidFill>
                      <a:schemeClr val="tx1"/>
                    </a:solidFill>
                    <a:latin typeface="Times New Roman" charset="0"/>
                  </a:defRPr>
                </a:lvl8pPr>
                <a:lvl9pPr marL="2286000" eaLnBrk="0" fontAlgn="base" hangingPunct="0">
                  <a:spcBef>
                    <a:spcPct val="0"/>
                  </a:spcBef>
                  <a:spcAft>
                    <a:spcPct val="0"/>
                  </a:spcAft>
                  <a:defRPr sz="2400">
                    <a:solidFill>
                      <a:schemeClr val="tx1"/>
                    </a:solidFill>
                    <a:latin typeface="Times New Roman" charset="0"/>
                  </a:defRPr>
                </a:lvl9pPr>
              </a:lstStyle>
              <a:p>
                <a:pPr>
                  <a:lnSpc>
                    <a:spcPct val="89000"/>
                  </a:lnSpc>
                </a:pPr>
                <a:r>
                  <a:rPr lang="fr-FR" altLang="en-GB" sz="1800">
                    <a:solidFill>
                      <a:srgbClr val="000099"/>
                    </a:solidFill>
                    <a:latin typeface="Arial" charset="0"/>
                  </a:rPr>
                  <a:t>3.500</a:t>
                </a:r>
              </a:p>
            </p:txBody>
          </p:sp>
          <p:grpSp>
            <p:nvGrpSpPr>
              <p:cNvPr id="52789" name="Group 565"/>
              <p:cNvGrpSpPr>
                <a:grpSpLocks/>
              </p:cNvGrpSpPr>
              <p:nvPr/>
            </p:nvGrpSpPr>
            <p:grpSpPr bwMode="auto">
              <a:xfrm>
                <a:off x="5108" y="3220"/>
                <a:ext cx="392" cy="281"/>
                <a:chOff x="548" y="1007"/>
                <a:chExt cx="398" cy="257"/>
              </a:xfrm>
            </p:grpSpPr>
            <p:sp>
              <p:nvSpPr>
                <p:cNvPr id="52790" name="Rectangle 566"/>
                <p:cNvSpPr>
                  <a:spLocks noChangeArrowheads="1"/>
                </p:cNvSpPr>
                <p:nvPr/>
              </p:nvSpPr>
              <p:spPr bwMode="auto">
                <a:xfrm>
                  <a:off x="548" y="1205"/>
                  <a:ext cx="398" cy="1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791" name="Rectangle 567"/>
                <p:cNvSpPr>
                  <a:spLocks noChangeArrowheads="1"/>
                </p:cNvSpPr>
                <p:nvPr/>
              </p:nvSpPr>
              <p:spPr bwMode="auto">
                <a:xfrm>
                  <a:off x="548" y="1007"/>
                  <a:ext cx="398" cy="1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792" name="Rectangle 568"/>
                <p:cNvSpPr>
                  <a:spLocks noChangeArrowheads="1"/>
                </p:cNvSpPr>
                <p:nvPr/>
              </p:nvSpPr>
              <p:spPr bwMode="auto">
                <a:xfrm>
                  <a:off x="548" y="1026"/>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793" name="Rectangle 569"/>
                <p:cNvSpPr>
                  <a:spLocks noChangeArrowheads="1"/>
                </p:cNvSpPr>
                <p:nvPr/>
              </p:nvSpPr>
              <p:spPr bwMode="auto">
                <a:xfrm>
                  <a:off x="548" y="1046"/>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794" name="Rectangle 570"/>
                <p:cNvSpPr>
                  <a:spLocks noChangeArrowheads="1"/>
                </p:cNvSpPr>
                <p:nvPr/>
              </p:nvSpPr>
              <p:spPr bwMode="auto">
                <a:xfrm>
                  <a:off x="548" y="1066"/>
                  <a:ext cx="398" cy="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795" name="Rectangle 571"/>
                <p:cNvSpPr>
                  <a:spLocks noChangeArrowheads="1"/>
                </p:cNvSpPr>
                <p:nvPr/>
              </p:nvSpPr>
              <p:spPr bwMode="auto">
                <a:xfrm>
                  <a:off x="548" y="1085"/>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796" name="Rectangle 572"/>
                <p:cNvSpPr>
                  <a:spLocks noChangeArrowheads="1"/>
                </p:cNvSpPr>
                <p:nvPr/>
              </p:nvSpPr>
              <p:spPr bwMode="auto">
                <a:xfrm>
                  <a:off x="548" y="1105"/>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797" name="Rectangle 573"/>
                <p:cNvSpPr>
                  <a:spLocks noChangeArrowheads="1"/>
                </p:cNvSpPr>
                <p:nvPr/>
              </p:nvSpPr>
              <p:spPr bwMode="auto">
                <a:xfrm>
                  <a:off x="548" y="1125"/>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798" name="Rectangle 574"/>
                <p:cNvSpPr>
                  <a:spLocks noChangeArrowheads="1"/>
                </p:cNvSpPr>
                <p:nvPr/>
              </p:nvSpPr>
              <p:spPr bwMode="auto">
                <a:xfrm>
                  <a:off x="548" y="1145"/>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799" name="Rectangle 575"/>
                <p:cNvSpPr>
                  <a:spLocks noChangeArrowheads="1"/>
                </p:cNvSpPr>
                <p:nvPr/>
              </p:nvSpPr>
              <p:spPr bwMode="auto">
                <a:xfrm>
                  <a:off x="548" y="1165"/>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800" name="Rectangle 576"/>
                <p:cNvSpPr>
                  <a:spLocks noChangeArrowheads="1"/>
                </p:cNvSpPr>
                <p:nvPr/>
              </p:nvSpPr>
              <p:spPr bwMode="auto">
                <a:xfrm>
                  <a:off x="548" y="1185"/>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801" name="Rectangle 577"/>
                <p:cNvSpPr>
                  <a:spLocks noChangeArrowheads="1"/>
                </p:cNvSpPr>
                <p:nvPr/>
              </p:nvSpPr>
              <p:spPr bwMode="auto">
                <a:xfrm>
                  <a:off x="548" y="1224"/>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802" name="Rectangle 578"/>
                <p:cNvSpPr>
                  <a:spLocks noChangeArrowheads="1"/>
                </p:cNvSpPr>
                <p:nvPr/>
              </p:nvSpPr>
              <p:spPr bwMode="auto">
                <a:xfrm>
                  <a:off x="548" y="1244"/>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803" name="Rectangle 579"/>
                <p:cNvSpPr>
                  <a:spLocks noChangeArrowheads="1"/>
                </p:cNvSpPr>
                <p:nvPr/>
              </p:nvSpPr>
              <p:spPr bwMode="auto">
                <a:xfrm>
                  <a:off x="548" y="1007"/>
                  <a:ext cx="164" cy="13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grpSp>
              <p:nvGrpSpPr>
                <p:cNvPr id="52804" name="Group 580"/>
                <p:cNvGrpSpPr>
                  <a:grpSpLocks/>
                </p:cNvGrpSpPr>
                <p:nvPr/>
              </p:nvGrpSpPr>
              <p:grpSpPr bwMode="auto">
                <a:xfrm>
                  <a:off x="561" y="1014"/>
                  <a:ext cx="140" cy="120"/>
                  <a:chOff x="561" y="1014"/>
                  <a:chExt cx="140" cy="120"/>
                </a:xfrm>
              </p:grpSpPr>
              <p:grpSp>
                <p:nvGrpSpPr>
                  <p:cNvPr id="52805" name="Group 581"/>
                  <p:cNvGrpSpPr>
                    <a:grpSpLocks/>
                  </p:cNvGrpSpPr>
                  <p:nvPr/>
                </p:nvGrpSpPr>
                <p:grpSpPr bwMode="auto">
                  <a:xfrm>
                    <a:off x="561" y="1014"/>
                    <a:ext cx="140" cy="14"/>
                    <a:chOff x="561" y="1014"/>
                    <a:chExt cx="140" cy="14"/>
                  </a:xfrm>
                </p:grpSpPr>
                <p:sp>
                  <p:nvSpPr>
                    <p:cNvPr id="52806" name="Freeform 582"/>
                    <p:cNvSpPr>
                      <a:spLocks/>
                    </p:cNvSpPr>
                    <p:nvPr/>
                  </p:nvSpPr>
                  <p:spPr bwMode="auto">
                    <a:xfrm>
                      <a:off x="561" y="1014"/>
                      <a:ext cx="14" cy="14"/>
                    </a:xfrm>
                    <a:custGeom>
                      <a:avLst/>
                      <a:gdLst>
                        <a:gd name="T0" fmla="*/ 0 w 67"/>
                        <a:gd name="T1" fmla="*/ 25 h 67"/>
                        <a:gd name="T2" fmla="*/ 24 w 67"/>
                        <a:gd name="T3" fmla="*/ 25 h 67"/>
                        <a:gd name="T4" fmla="*/ 33 w 67"/>
                        <a:gd name="T5" fmla="*/ 0 h 67"/>
                        <a:gd name="T6" fmla="*/ 45 w 67"/>
                        <a:gd name="T7" fmla="*/ 25 h 67"/>
                        <a:gd name="T8" fmla="*/ 67 w 67"/>
                        <a:gd name="T9" fmla="*/ 25 h 67"/>
                        <a:gd name="T10" fmla="*/ 48 w 67"/>
                        <a:gd name="T11" fmla="*/ 41 h 67"/>
                        <a:gd name="T12" fmla="*/ 57 w 67"/>
                        <a:gd name="T13" fmla="*/ 67 h 67"/>
                        <a:gd name="T14" fmla="*/ 33 w 67"/>
                        <a:gd name="T15" fmla="*/ 48 h 67"/>
                        <a:gd name="T16" fmla="*/ 11 w 67"/>
                        <a:gd name="T17" fmla="*/ 67 h 67"/>
                        <a:gd name="T18" fmla="*/ 19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4" y="25"/>
                          </a:lnTo>
                          <a:lnTo>
                            <a:pt x="33" y="0"/>
                          </a:lnTo>
                          <a:lnTo>
                            <a:pt x="45" y="25"/>
                          </a:lnTo>
                          <a:lnTo>
                            <a:pt x="67" y="25"/>
                          </a:lnTo>
                          <a:lnTo>
                            <a:pt x="48" y="41"/>
                          </a:lnTo>
                          <a:lnTo>
                            <a:pt x="57" y="67"/>
                          </a:lnTo>
                          <a:lnTo>
                            <a:pt x="33" y="48"/>
                          </a:lnTo>
                          <a:lnTo>
                            <a:pt x="11"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07" name="Freeform 583"/>
                    <p:cNvSpPr>
                      <a:spLocks/>
                    </p:cNvSpPr>
                    <p:nvPr/>
                  </p:nvSpPr>
                  <p:spPr bwMode="auto">
                    <a:xfrm>
                      <a:off x="586" y="1014"/>
                      <a:ext cx="14" cy="14"/>
                    </a:xfrm>
                    <a:custGeom>
                      <a:avLst/>
                      <a:gdLst>
                        <a:gd name="T0" fmla="*/ 0 w 67"/>
                        <a:gd name="T1" fmla="*/ 25 h 67"/>
                        <a:gd name="T2" fmla="*/ 24 w 67"/>
                        <a:gd name="T3" fmla="*/ 25 h 67"/>
                        <a:gd name="T4" fmla="*/ 35 w 67"/>
                        <a:gd name="T5" fmla="*/ 0 h 67"/>
                        <a:gd name="T6" fmla="*/ 45 w 67"/>
                        <a:gd name="T7" fmla="*/ 25 h 67"/>
                        <a:gd name="T8" fmla="*/ 67 w 67"/>
                        <a:gd name="T9" fmla="*/ 25 h 67"/>
                        <a:gd name="T10" fmla="*/ 50 w 67"/>
                        <a:gd name="T11" fmla="*/ 41 h 67"/>
                        <a:gd name="T12" fmla="*/ 57 w 67"/>
                        <a:gd name="T13" fmla="*/ 67 h 67"/>
                        <a:gd name="T14" fmla="*/ 35 w 67"/>
                        <a:gd name="T15" fmla="*/ 48 h 67"/>
                        <a:gd name="T16" fmla="*/ 11 w 67"/>
                        <a:gd name="T17" fmla="*/ 67 h 67"/>
                        <a:gd name="T18" fmla="*/ 20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4" y="25"/>
                          </a:lnTo>
                          <a:lnTo>
                            <a:pt x="35" y="0"/>
                          </a:lnTo>
                          <a:lnTo>
                            <a:pt x="45" y="25"/>
                          </a:lnTo>
                          <a:lnTo>
                            <a:pt x="67" y="25"/>
                          </a:lnTo>
                          <a:lnTo>
                            <a:pt x="50" y="41"/>
                          </a:lnTo>
                          <a:lnTo>
                            <a:pt x="57" y="67"/>
                          </a:lnTo>
                          <a:lnTo>
                            <a:pt x="35" y="48"/>
                          </a:lnTo>
                          <a:lnTo>
                            <a:pt x="11" y="67"/>
                          </a:lnTo>
                          <a:lnTo>
                            <a:pt x="20"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08" name="Freeform 584"/>
                    <p:cNvSpPr>
                      <a:spLocks/>
                    </p:cNvSpPr>
                    <p:nvPr/>
                  </p:nvSpPr>
                  <p:spPr bwMode="auto">
                    <a:xfrm>
                      <a:off x="612" y="1014"/>
                      <a:ext cx="13" cy="14"/>
                    </a:xfrm>
                    <a:custGeom>
                      <a:avLst/>
                      <a:gdLst>
                        <a:gd name="T0" fmla="*/ 0 w 65"/>
                        <a:gd name="T1" fmla="*/ 25 h 67"/>
                        <a:gd name="T2" fmla="*/ 23 w 65"/>
                        <a:gd name="T3" fmla="*/ 25 h 67"/>
                        <a:gd name="T4" fmla="*/ 32 w 65"/>
                        <a:gd name="T5" fmla="*/ 0 h 67"/>
                        <a:gd name="T6" fmla="*/ 43 w 65"/>
                        <a:gd name="T7" fmla="*/ 25 h 67"/>
                        <a:gd name="T8" fmla="*/ 65 w 65"/>
                        <a:gd name="T9" fmla="*/ 25 h 67"/>
                        <a:gd name="T10" fmla="*/ 47 w 65"/>
                        <a:gd name="T11" fmla="*/ 41 h 67"/>
                        <a:gd name="T12" fmla="*/ 57 w 65"/>
                        <a:gd name="T13" fmla="*/ 67 h 67"/>
                        <a:gd name="T14" fmla="*/ 32 w 65"/>
                        <a:gd name="T15" fmla="*/ 48 h 67"/>
                        <a:gd name="T16" fmla="*/ 10 w 65"/>
                        <a:gd name="T17" fmla="*/ 67 h 67"/>
                        <a:gd name="T18" fmla="*/ 18 w 65"/>
                        <a:gd name="T19" fmla="*/ 41 h 67"/>
                        <a:gd name="T20" fmla="*/ 0 w 65"/>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7">
                          <a:moveTo>
                            <a:pt x="0" y="25"/>
                          </a:moveTo>
                          <a:lnTo>
                            <a:pt x="23" y="25"/>
                          </a:lnTo>
                          <a:lnTo>
                            <a:pt x="32" y="0"/>
                          </a:lnTo>
                          <a:lnTo>
                            <a:pt x="43" y="25"/>
                          </a:lnTo>
                          <a:lnTo>
                            <a:pt x="65" y="25"/>
                          </a:lnTo>
                          <a:lnTo>
                            <a:pt x="47" y="41"/>
                          </a:lnTo>
                          <a:lnTo>
                            <a:pt x="57" y="67"/>
                          </a:lnTo>
                          <a:lnTo>
                            <a:pt x="32" y="48"/>
                          </a:lnTo>
                          <a:lnTo>
                            <a:pt x="10" y="67"/>
                          </a:lnTo>
                          <a:lnTo>
                            <a:pt x="18"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09" name="Freeform 585"/>
                    <p:cNvSpPr>
                      <a:spLocks/>
                    </p:cNvSpPr>
                    <p:nvPr/>
                  </p:nvSpPr>
                  <p:spPr bwMode="auto">
                    <a:xfrm>
                      <a:off x="637" y="1014"/>
                      <a:ext cx="14" cy="14"/>
                    </a:xfrm>
                    <a:custGeom>
                      <a:avLst/>
                      <a:gdLst>
                        <a:gd name="T0" fmla="*/ 0 w 69"/>
                        <a:gd name="T1" fmla="*/ 25 h 67"/>
                        <a:gd name="T2" fmla="*/ 25 w 69"/>
                        <a:gd name="T3" fmla="*/ 25 h 67"/>
                        <a:gd name="T4" fmla="*/ 36 w 69"/>
                        <a:gd name="T5" fmla="*/ 0 h 67"/>
                        <a:gd name="T6" fmla="*/ 45 w 69"/>
                        <a:gd name="T7" fmla="*/ 25 h 67"/>
                        <a:gd name="T8" fmla="*/ 69 w 69"/>
                        <a:gd name="T9" fmla="*/ 25 h 67"/>
                        <a:gd name="T10" fmla="*/ 50 w 69"/>
                        <a:gd name="T11" fmla="*/ 41 h 67"/>
                        <a:gd name="T12" fmla="*/ 58 w 69"/>
                        <a:gd name="T13" fmla="*/ 67 h 67"/>
                        <a:gd name="T14" fmla="*/ 36 w 69"/>
                        <a:gd name="T15" fmla="*/ 48 h 67"/>
                        <a:gd name="T16" fmla="*/ 12 w 69"/>
                        <a:gd name="T17" fmla="*/ 67 h 67"/>
                        <a:gd name="T18" fmla="*/ 21 w 69"/>
                        <a:gd name="T19" fmla="*/ 41 h 67"/>
                        <a:gd name="T20" fmla="*/ 0 w 69"/>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5"/>
                          </a:moveTo>
                          <a:lnTo>
                            <a:pt x="25" y="25"/>
                          </a:lnTo>
                          <a:lnTo>
                            <a:pt x="36" y="0"/>
                          </a:lnTo>
                          <a:lnTo>
                            <a:pt x="45" y="25"/>
                          </a:lnTo>
                          <a:lnTo>
                            <a:pt x="69" y="25"/>
                          </a:lnTo>
                          <a:lnTo>
                            <a:pt x="50" y="41"/>
                          </a:lnTo>
                          <a:lnTo>
                            <a:pt x="58" y="67"/>
                          </a:lnTo>
                          <a:lnTo>
                            <a:pt x="36" y="48"/>
                          </a:lnTo>
                          <a:lnTo>
                            <a:pt x="12" y="67"/>
                          </a:lnTo>
                          <a:lnTo>
                            <a:pt x="21"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10" name="Freeform 586"/>
                    <p:cNvSpPr>
                      <a:spLocks/>
                    </p:cNvSpPr>
                    <p:nvPr/>
                  </p:nvSpPr>
                  <p:spPr bwMode="auto">
                    <a:xfrm>
                      <a:off x="662" y="1014"/>
                      <a:ext cx="14" cy="14"/>
                    </a:xfrm>
                    <a:custGeom>
                      <a:avLst/>
                      <a:gdLst>
                        <a:gd name="T0" fmla="*/ 0 w 68"/>
                        <a:gd name="T1" fmla="*/ 25 h 67"/>
                        <a:gd name="T2" fmla="*/ 24 w 68"/>
                        <a:gd name="T3" fmla="*/ 25 h 67"/>
                        <a:gd name="T4" fmla="*/ 33 w 68"/>
                        <a:gd name="T5" fmla="*/ 0 h 67"/>
                        <a:gd name="T6" fmla="*/ 44 w 68"/>
                        <a:gd name="T7" fmla="*/ 25 h 67"/>
                        <a:gd name="T8" fmla="*/ 68 w 68"/>
                        <a:gd name="T9" fmla="*/ 25 h 67"/>
                        <a:gd name="T10" fmla="*/ 48 w 68"/>
                        <a:gd name="T11" fmla="*/ 41 h 67"/>
                        <a:gd name="T12" fmla="*/ 57 w 68"/>
                        <a:gd name="T13" fmla="*/ 67 h 67"/>
                        <a:gd name="T14" fmla="*/ 33 w 68"/>
                        <a:gd name="T15" fmla="*/ 48 h 67"/>
                        <a:gd name="T16" fmla="*/ 10 w 68"/>
                        <a:gd name="T17" fmla="*/ 67 h 67"/>
                        <a:gd name="T18" fmla="*/ 19 w 68"/>
                        <a:gd name="T19" fmla="*/ 41 h 67"/>
                        <a:gd name="T20" fmla="*/ 0 w 68"/>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5"/>
                          </a:moveTo>
                          <a:lnTo>
                            <a:pt x="24" y="25"/>
                          </a:lnTo>
                          <a:lnTo>
                            <a:pt x="33" y="0"/>
                          </a:lnTo>
                          <a:lnTo>
                            <a:pt x="44" y="25"/>
                          </a:lnTo>
                          <a:lnTo>
                            <a:pt x="68" y="25"/>
                          </a:lnTo>
                          <a:lnTo>
                            <a:pt x="48" y="41"/>
                          </a:lnTo>
                          <a:lnTo>
                            <a:pt x="57" y="67"/>
                          </a:lnTo>
                          <a:lnTo>
                            <a:pt x="33" y="48"/>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11" name="Freeform 587"/>
                    <p:cNvSpPr>
                      <a:spLocks/>
                    </p:cNvSpPr>
                    <p:nvPr/>
                  </p:nvSpPr>
                  <p:spPr bwMode="auto">
                    <a:xfrm>
                      <a:off x="688" y="1014"/>
                      <a:ext cx="13" cy="14"/>
                    </a:xfrm>
                    <a:custGeom>
                      <a:avLst/>
                      <a:gdLst>
                        <a:gd name="T0" fmla="*/ 0 w 68"/>
                        <a:gd name="T1" fmla="*/ 25 h 67"/>
                        <a:gd name="T2" fmla="*/ 25 w 68"/>
                        <a:gd name="T3" fmla="*/ 25 h 67"/>
                        <a:gd name="T4" fmla="*/ 34 w 68"/>
                        <a:gd name="T5" fmla="*/ 0 h 67"/>
                        <a:gd name="T6" fmla="*/ 45 w 68"/>
                        <a:gd name="T7" fmla="*/ 25 h 67"/>
                        <a:gd name="T8" fmla="*/ 68 w 68"/>
                        <a:gd name="T9" fmla="*/ 25 h 67"/>
                        <a:gd name="T10" fmla="*/ 50 w 68"/>
                        <a:gd name="T11" fmla="*/ 41 h 67"/>
                        <a:gd name="T12" fmla="*/ 57 w 68"/>
                        <a:gd name="T13" fmla="*/ 67 h 67"/>
                        <a:gd name="T14" fmla="*/ 34 w 68"/>
                        <a:gd name="T15" fmla="*/ 48 h 67"/>
                        <a:gd name="T16" fmla="*/ 11 w 68"/>
                        <a:gd name="T17" fmla="*/ 67 h 67"/>
                        <a:gd name="T18" fmla="*/ 19 w 68"/>
                        <a:gd name="T19" fmla="*/ 41 h 67"/>
                        <a:gd name="T20" fmla="*/ 0 w 68"/>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5"/>
                          </a:moveTo>
                          <a:lnTo>
                            <a:pt x="25" y="25"/>
                          </a:lnTo>
                          <a:lnTo>
                            <a:pt x="34" y="0"/>
                          </a:lnTo>
                          <a:lnTo>
                            <a:pt x="45" y="25"/>
                          </a:lnTo>
                          <a:lnTo>
                            <a:pt x="68" y="25"/>
                          </a:lnTo>
                          <a:lnTo>
                            <a:pt x="50" y="41"/>
                          </a:lnTo>
                          <a:lnTo>
                            <a:pt x="57" y="67"/>
                          </a:lnTo>
                          <a:lnTo>
                            <a:pt x="34" y="48"/>
                          </a:lnTo>
                          <a:lnTo>
                            <a:pt x="11"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812" name="Group 588"/>
                  <p:cNvGrpSpPr>
                    <a:grpSpLocks/>
                  </p:cNvGrpSpPr>
                  <p:nvPr/>
                </p:nvGrpSpPr>
                <p:grpSpPr bwMode="auto">
                  <a:xfrm>
                    <a:off x="574" y="1028"/>
                    <a:ext cx="115" cy="13"/>
                    <a:chOff x="574" y="1028"/>
                    <a:chExt cx="115" cy="13"/>
                  </a:xfrm>
                </p:grpSpPr>
                <p:sp>
                  <p:nvSpPr>
                    <p:cNvPr id="52813" name="Freeform 589"/>
                    <p:cNvSpPr>
                      <a:spLocks/>
                    </p:cNvSpPr>
                    <p:nvPr/>
                  </p:nvSpPr>
                  <p:spPr bwMode="auto">
                    <a:xfrm>
                      <a:off x="574" y="1028"/>
                      <a:ext cx="13" cy="13"/>
                    </a:xfrm>
                    <a:custGeom>
                      <a:avLst/>
                      <a:gdLst>
                        <a:gd name="T0" fmla="*/ 0 w 66"/>
                        <a:gd name="T1" fmla="*/ 25 h 68"/>
                        <a:gd name="T2" fmla="*/ 23 w 66"/>
                        <a:gd name="T3" fmla="*/ 25 h 68"/>
                        <a:gd name="T4" fmla="*/ 33 w 66"/>
                        <a:gd name="T5" fmla="*/ 0 h 68"/>
                        <a:gd name="T6" fmla="*/ 43 w 66"/>
                        <a:gd name="T7" fmla="*/ 25 h 68"/>
                        <a:gd name="T8" fmla="*/ 66 w 66"/>
                        <a:gd name="T9" fmla="*/ 25 h 68"/>
                        <a:gd name="T10" fmla="*/ 47 w 66"/>
                        <a:gd name="T11" fmla="*/ 41 h 68"/>
                        <a:gd name="T12" fmla="*/ 57 w 66"/>
                        <a:gd name="T13" fmla="*/ 68 h 68"/>
                        <a:gd name="T14" fmla="*/ 33 w 66"/>
                        <a:gd name="T15" fmla="*/ 50 h 68"/>
                        <a:gd name="T16" fmla="*/ 10 w 66"/>
                        <a:gd name="T17" fmla="*/ 68 h 68"/>
                        <a:gd name="T18" fmla="*/ 19 w 66"/>
                        <a:gd name="T19" fmla="*/ 41 h 68"/>
                        <a:gd name="T20" fmla="*/ 0 w 66"/>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8">
                          <a:moveTo>
                            <a:pt x="0" y="25"/>
                          </a:moveTo>
                          <a:lnTo>
                            <a:pt x="23" y="25"/>
                          </a:lnTo>
                          <a:lnTo>
                            <a:pt x="33" y="0"/>
                          </a:lnTo>
                          <a:lnTo>
                            <a:pt x="43" y="25"/>
                          </a:lnTo>
                          <a:lnTo>
                            <a:pt x="66" y="25"/>
                          </a:lnTo>
                          <a:lnTo>
                            <a:pt x="47" y="41"/>
                          </a:lnTo>
                          <a:lnTo>
                            <a:pt x="57" y="68"/>
                          </a:lnTo>
                          <a:lnTo>
                            <a:pt x="33" y="50"/>
                          </a:lnTo>
                          <a:lnTo>
                            <a:pt x="10"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14" name="Freeform 590"/>
                    <p:cNvSpPr>
                      <a:spLocks/>
                    </p:cNvSpPr>
                    <p:nvPr/>
                  </p:nvSpPr>
                  <p:spPr bwMode="auto">
                    <a:xfrm>
                      <a:off x="624" y="1028"/>
                      <a:ext cx="14" cy="13"/>
                    </a:xfrm>
                    <a:custGeom>
                      <a:avLst/>
                      <a:gdLst>
                        <a:gd name="T0" fmla="*/ 0 w 67"/>
                        <a:gd name="T1" fmla="*/ 25 h 68"/>
                        <a:gd name="T2" fmla="*/ 24 w 67"/>
                        <a:gd name="T3" fmla="*/ 25 h 68"/>
                        <a:gd name="T4" fmla="*/ 33 w 67"/>
                        <a:gd name="T5" fmla="*/ 0 h 68"/>
                        <a:gd name="T6" fmla="*/ 44 w 67"/>
                        <a:gd name="T7" fmla="*/ 25 h 68"/>
                        <a:gd name="T8" fmla="*/ 67 w 67"/>
                        <a:gd name="T9" fmla="*/ 25 h 68"/>
                        <a:gd name="T10" fmla="*/ 50 w 67"/>
                        <a:gd name="T11" fmla="*/ 41 h 68"/>
                        <a:gd name="T12" fmla="*/ 57 w 67"/>
                        <a:gd name="T13" fmla="*/ 68 h 68"/>
                        <a:gd name="T14" fmla="*/ 33 w 67"/>
                        <a:gd name="T15" fmla="*/ 50 h 68"/>
                        <a:gd name="T16" fmla="*/ 10 w 67"/>
                        <a:gd name="T17" fmla="*/ 68 h 68"/>
                        <a:gd name="T18" fmla="*/ 19 w 67"/>
                        <a:gd name="T19" fmla="*/ 41 h 68"/>
                        <a:gd name="T20" fmla="*/ 0 w 67"/>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5"/>
                          </a:moveTo>
                          <a:lnTo>
                            <a:pt x="24" y="25"/>
                          </a:lnTo>
                          <a:lnTo>
                            <a:pt x="33" y="0"/>
                          </a:lnTo>
                          <a:lnTo>
                            <a:pt x="44" y="25"/>
                          </a:lnTo>
                          <a:lnTo>
                            <a:pt x="67" y="25"/>
                          </a:lnTo>
                          <a:lnTo>
                            <a:pt x="50" y="41"/>
                          </a:lnTo>
                          <a:lnTo>
                            <a:pt x="57" y="68"/>
                          </a:lnTo>
                          <a:lnTo>
                            <a:pt x="33" y="50"/>
                          </a:lnTo>
                          <a:lnTo>
                            <a:pt x="10"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15" name="Freeform 591"/>
                    <p:cNvSpPr>
                      <a:spLocks/>
                    </p:cNvSpPr>
                    <p:nvPr/>
                  </p:nvSpPr>
                  <p:spPr bwMode="auto">
                    <a:xfrm>
                      <a:off x="599" y="1028"/>
                      <a:ext cx="14" cy="13"/>
                    </a:xfrm>
                    <a:custGeom>
                      <a:avLst/>
                      <a:gdLst>
                        <a:gd name="T0" fmla="*/ 0 w 67"/>
                        <a:gd name="T1" fmla="*/ 25 h 68"/>
                        <a:gd name="T2" fmla="*/ 23 w 67"/>
                        <a:gd name="T3" fmla="*/ 25 h 68"/>
                        <a:gd name="T4" fmla="*/ 34 w 67"/>
                        <a:gd name="T5" fmla="*/ 0 h 68"/>
                        <a:gd name="T6" fmla="*/ 44 w 67"/>
                        <a:gd name="T7" fmla="*/ 25 h 68"/>
                        <a:gd name="T8" fmla="*/ 67 w 67"/>
                        <a:gd name="T9" fmla="*/ 25 h 68"/>
                        <a:gd name="T10" fmla="*/ 48 w 67"/>
                        <a:gd name="T11" fmla="*/ 41 h 68"/>
                        <a:gd name="T12" fmla="*/ 57 w 67"/>
                        <a:gd name="T13" fmla="*/ 68 h 68"/>
                        <a:gd name="T14" fmla="*/ 34 w 67"/>
                        <a:gd name="T15" fmla="*/ 50 h 68"/>
                        <a:gd name="T16" fmla="*/ 10 w 67"/>
                        <a:gd name="T17" fmla="*/ 68 h 68"/>
                        <a:gd name="T18" fmla="*/ 19 w 67"/>
                        <a:gd name="T19" fmla="*/ 41 h 68"/>
                        <a:gd name="T20" fmla="*/ 0 w 67"/>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5"/>
                          </a:moveTo>
                          <a:lnTo>
                            <a:pt x="23" y="25"/>
                          </a:lnTo>
                          <a:lnTo>
                            <a:pt x="34" y="0"/>
                          </a:lnTo>
                          <a:lnTo>
                            <a:pt x="44" y="25"/>
                          </a:lnTo>
                          <a:lnTo>
                            <a:pt x="67" y="25"/>
                          </a:lnTo>
                          <a:lnTo>
                            <a:pt x="48" y="41"/>
                          </a:lnTo>
                          <a:lnTo>
                            <a:pt x="57" y="68"/>
                          </a:lnTo>
                          <a:lnTo>
                            <a:pt x="34" y="50"/>
                          </a:lnTo>
                          <a:lnTo>
                            <a:pt x="10"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16" name="Freeform 592"/>
                    <p:cNvSpPr>
                      <a:spLocks/>
                    </p:cNvSpPr>
                    <p:nvPr/>
                  </p:nvSpPr>
                  <p:spPr bwMode="auto">
                    <a:xfrm>
                      <a:off x="650" y="1028"/>
                      <a:ext cx="13" cy="13"/>
                    </a:xfrm>
                    <a:custGeom>
                      <a:avLst/>
                      <a:gdLst>
                        <a:gd name="T0" fmla="*/ 0 w 67"/>
                        <a:gd name="T1" fmla="*/ 25 h 68"/>
                        <a:gd name="T2" fmla="*/ 23 w 67"/>
                        <a:gd name="T3" fmla="*/ 25 h 68"/>
                        <a:gd name="T4" fmla="*/ 33 w 67"/>
                        <a:gd name="T5" fmla="*/ 0 h 68"/>
                        <a:gd name="T6" fmla="*/ 44 w 67"/>
                        <a:gd name="T7" fmla="*/ 25 h 68"/>
                        <a:gd name="T8" fmla="*/ 67 w 67"/>
                        <a:gd name="T9" fmla="*/ 25 h 68"/>
                        <a:gd name="T10" fmla="*/ 48 w 67"/>
                        <a:gd name="T11" fmla="*/ 41 h 68"/>
                        <a:gd name="T12" fmla="*/ 58 w 67"/>
                        <a:gd name="T13" fmla="*/ 68 h 68"/>
                        <a:gd name="T14" fmla="*/ 33 w 67"/>
                        <a:gd name="T15" fmla="*/ 50 h 68"/>
                        <a:gd name="T16" fmla="*/ 10 w 67"/>
                        <a:gd name="T17" fmla="*/ 68 h 68"/>
                        <a:gd name="T18" fmla="*/ 18 w 67"/>
                        <a:gd name="T19" fmla="*/ 41 h 68"/>
                        <a:gd name="T20" fmla="*/ 0 w 67"/>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5"/>
                          </a:moveTo>
                          <a:lnTo>
                            <a:pt x="23" y="25"/>
                          </a:lnTo>
                          <a:lnTo>
                            <a:pt x="33" y="0"/>
                          </a:lnTo>
                          <a:lnTo>
                            <a:pt x="44" y="25"/>
                          </a:lnTo>
                          <a:lnTo>
                            <a:pt x="67" y="25"/>
                          </a:lnTo>
                          <a:lnTo>
                            <a:pt x="48" y="41"/>
                          </a:lnTo>
                          <a:lnTo>
                            <a:pt x="58" y="68"/>
                          </a:lnTo>
                          <a:lnTo>
                            <a:pt x="33" y="50"/>
                          </a:lnTo>
                          <a:lnTo>
                            <a:pt x="10" y="68"/>
                          </a:lnTo>
                          <a:lnTo>
                            <a:pt x="18"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17" name="Freeform 593"/>
                    <p:cNvSpPr>
                      <a:spLocks/>
                    </p:cNvSpPr>
                    <p:nvPr/>
                  </p:nvSpPr>
                  <p:spPr bwMode="auto">
                    <a:xfrm>
                      <a:off x="675" y="1028"/>
                      <a:ext cx="14" cy="13"/>
                    </a:xfrm>
                    <a:custGeom>
                      <a:avLst/>
                      <a:gdLst>
                        <a:gd name="T0" fmla="*/ 0 w 69"/>
                        <a:gd name="T1" fmla="*/ 25 h 68"/>
                        <a:gd name="T2" fmla="*/ 25 w 69"/>
                        <a:gd name="T3" fmla="*/ 25 h 68"/>
                        <a:gd name="T4" fmla="*/ 36 w 69"/>
                        <a:gd name="T5" fmla="*/ 0 h 68"/>
                        <a:gd name="T6" fmla="*/ 45 w 69"/>
                        <a:gd name="T7" fmla="*/ 25 h 68"/>
                        <a:gd name="T8" fmla="*/ 69 w 69"/>
                        <a:gd name="T9" fmla="*/ 25 h 68"/>
                        <a:gd name="T10" fmla="*/ 50 w 69"/>
                        <a:gd name="T11" fmla="*/ 41 h 68"/>
                        <a:gd name="T12" fmla="*/ 59 w 69"/>
                        <a:gd name="T13" fmla="*/ 68 h 68"/>
                        <a:gd name="T14" fmla="*/ 36 w 69"/>
                        <a:gd name="T15" fmla="*/ 50 h 68"/>
                        <a:gd name="T16" fmla="*/ 12 w 69"/>
                        <a:gd name="T17" fmla="*/ 68 h 68"/>
                        <a:gd name="T18" fmla="*/ 19 w 69"/>
                        <a:gd name="T19" fmla="*/ 41 h 68"/>
                        <a:gd name="T20" fmla="*/ 0 w 69"/>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8">
                          <a:moveTo>
                            <a:pt x="0" y="25"/>
                          </a:moveTo>
                          <a:lnTo>
                            <a:pt x="25" y="25"/>
                          </a:lnTo>
                          <a:lnTo>
                            <a:pt x="36" y="0"/>
                          </a:lnTo>
                          <a:lnTo>
                            <a:pt x="45" y="25"/>
                          </a:lnTo>
                          <a:lnTo>
                            <a:pt x="69" y="25"/>
                          </a:lnTo>
                          <a:lnTo>
                            <a:pt x="50" y="41"/>
                          </a:lnTo>
                          <a:lnTo>
                            <a:pt x="59" y="68"/>
                          </a:lnTo>
                          <a:lnTo>
                            <a:pt x="36" y="50"/>
                          </a:lnTo>
                          <a:lnTo>
                            <a:pt x="12"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818" name="Group 594"/>
                  <p:cNvGrpSpPr>
                    <a:grpSpLocks/>
                  </p:cNvGrpSpPr>
                  <p:nvPr/>
                </p:nvGrpSpPr>
                <p:grpSpPr bwMode="auto">
                  <a:xfrm>
                    <a:off x="561" y="1041"/>
                    <a:ext cx="140" cy="13"/>
                    <a:chOff x="561" y="1041"/>
                    <a:chExt cx="140" cy="13"/>
                  </a:xfrm>
                </p:grpSpPr>
                <p:sp>
                  <p:nvSpPr>
                    <p:cNvPr id="52819" name="Freeform 595"/>
                    <p:cNvSpPr>
                      <a:spLocks/>
                    </p:cNvSpPr>
                    <p:nvPr/>
                  </p:nvSpPr>
                  <p:spPr bwMode="auto">
                    <a:xfrm>
                      <a:off x="561" y="1041"/>
                      <a:ext cx="14" cy="13"/>
                    </a:xfrm>
                    <a:custGeom>
                      <a:avLst/>
                      <a:gdLst>
                        <a:gd name="T0" fmla="*/ 0 w 67"/>
                        <a:gd name="T1" fmla="*/ 23 h 67"/>
                        <a:gd name="T2" fmla="*/ 24 w 67"/>
                        <a:gd name="T3" fmla="*/ 23 h 67"/>
                        <a:gd name="T4" fmla="*/ 33 w 67"/>
                        <a:gd name="T5" fmla="*/ 0 h 67"/>
                        <a:gd name="T6" fmla="*/ 45 w 67"/>
                        <a:gd name="T7" fmla="*/ 23 h 67"/>
                        <a:gd name="T8" fmla="*/ 67 w 67"/>
                        <a:gd name="T9" fmla="*/ 23 h 67"/>
                        <a:gd name="T10" fmla="*/ 48 w 67"/>
                        <a:gd name="T11" fmla="*/ 39 h 67"/>
                        <a:gd name="T12" fmla="*/ 57 w 67"/>
                        <a:gd name="T13" fmla="*/ 67 h 67"/>
                        <a:gd name="T14" fmla="*/ 33 w 67"/>
                        <a:gd name="T15" fmla="*/ 49 h 67"/>
                        <a:gd name="T16" fmla="*/ 11 w 67"/>
                        <a:gd name="T17" fmla="*/ 67 h 67"/>
                        <a:gd name="T18" fmla="*/ 19 w 67"/>
                        <a:gd name="T19" fmla="*/ 39 h 67"/>
                        <a:gd name="T20" fmla="*/ 0 w 67"/>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3"/>
                          </a:moveTo>
                          <a:lnTo>
                            <a:pt x="24" y="23"/>
                          </a:lnTo>
                          <a:lnTo>
                            <a:pt x="33" y="0"/>
                          </a:lnTo>
                          <a:lnTo>
                            <a:pt x="45" y="23"/>
                          </a:lnTo>
                          <a:lnTo>
                            <a:pt x="67" y="23"/>
                          </a:lnTo>
                          <a:lnTo>
                            <a:pt x="48" y="39"/>
                          </a:lnTo>
                          <a:lnTo>
                            <a:pt x="57" y="67"/>
                          </a:lnTo>
                          <a:lnTo>
                            <a:pt x="33" y="49"/>
                          </a:lnTo>
                          <a:lnTo>
                            <a:pt x="11" y="67"/>
                          </a:lnTo>
                          <a:lnTo>
                            <a:pt x="19"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20" name="Freeform 596"/>
                    <p:cNvSpPr>
                      <a:spLocks/>
                    </p:cNvSpPr>
                    <p:nvPr/>
                  </p:nvSpPr>
                  <p:spPr bwMode="auto">
                    <a:xfrm>
                      <a:off x="586" y="1041"/>
                      <a:ext cx="14" cy="13"/>
                    </a:xfrm>
                    <a:custGeom>
                      <a:avLst/>
                      <a:gdLst>
                        <a:gd name="T0" fmla="*/ 0 w 67"/>
                        <a:gd name="T1" fmla="*/ 23 h 67"/>
                        <a:gd name="T2" fmla="*/ 24 w 67"/>
                        <a:gd name="T3" fmla="*/ 23 h 67"/>
                        <a:gd name="T4" fmla="*/ 35 w 67"/>
                        <a:gd name="T5" fmla="*/ 0 h 67"/>
                        <a:gd name="T6" fmla="*/ 45 w 67"/>
                        <a:gd name="T7" fmla="*/ 23 h 67"/>
                        <a:gd name="T8" fmla="*/ 67 w 67"/>
                        <a:gd name="T9" fmla="*/ 23 h 67"/>
                        <a:gd name="T10" fmla="*/ 50 w 67"/>
                        <a:gd name="T11" fmla="*/ 39 h 67"/>
                        <a:gd name="T12" fmla="*/ 57 w 67"/>
                        <a:gd name="T13" fmla="*/ 67 h 67"/>
                        <a:gd name="T14" fmla="*/ 35 w 67"/>
                        <a:gd name="T15" fmla="*/ 49 h 67"/>
                        <a:gd name="T16" fmla="*/ 11 w 67"/>
                        <a:gd name="T17" fmla="*/ 67 h 67"/>
                        <a:gd name="T18" fmla="*/ 20 w 67"/>
                        <a:gd name="T19" fmla="*/ 39 h 67"/>
                        <a:gd name="T20" fmla="*/ 0 w 67"/>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3"/>
                          </a:moveTo>
                          <a:lnTo>
                            <a:pt x="24" y="23"/>
                          </a:lnTo>
                          <a:lnTo>
                            <a:pt x="35" y="0"/>
                          </a:lnTo>
                          <a:lnTo>
                            <a:pt x="45" y="23"/>
                          </a:lnTo>
                          <a:lnTo>
                            <a:pt x="67" y="23"/>
                          </a:lnTo>
                          <a:lnTo>
                            <a:pt x="50" y="39"/>
                          </a:lnTo>
                          <a:lnTo>
                            <a:pt x="57" y="67"/>
                          </a:lnTo>
                          <a:lnTo>
                            <a:pt x="35" y="49"/>
                          </a:lnTo>
                          <a:lnTo>
                            <a:pt x="11" y="67"/>
                          </a:lnTo>
                          <a:lnTo>
                            <a:pt x="20"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21" name="Freeform 597"/>
                    <p:cNvSpPr>
                      <a:spLocks/>
                    </p:cNvSpPr>
                    <p:nvPr/>
                  </p:nvSpPr>
                  <p:spPr bwMode="auto">
                    <a:xfrm>
                      <a:off x="612" y="1041"/>
                      <a:ext cx="13" cy="13"/>
                    </a:xfrm>
                    <a:custGeom>
                      <a:avLst/>
                      <a:gdLst>
                        <a:gd name="T0" fmla="*/ 0 w 65"/>
                        <a:gd name="T1" fmla="*/ 23 h 67"/>
                        <a:gd name="T2" fmla="*/ 23 w 65"/>
                        <a:gd name="T3" fmla="*/ 23 h 67"/>
                        <a:gd name="T4" fmla="*/ 32 w 65"/>
                        <a:gd name="T5" fmla="*/ 0 h 67"/>
                        <a:gd name="T6" fmla="*/ 43 w 65"/>
                        <a:gd name="T7" fmla="*/ 23 h 67"/>
                        <a:gd name="T8" fmla="*/ 65 w 65"/>
                        <a:gd name="T9" fmla="*/ 23 h 67"/>
                        <a:gd name="T10" fmla="*/ 47 w 65"/>
                        <a:gd name="T11" fmla="*/ 39 h 67"/>
                        <a:gd name="T12" fmla="*/ 57 w 65"/>
                        <a:gd name="T13" fmla="*/ 67 h 67"/>
                        <a:gd name="T14" fmla="*/ 32 w 65"/>
                        <a:gd name="T15" fmla="*/ 49 h 67"/>
                        <a:gd name="T16" fmla="*/ 10 w 65"/>
                        <a:gd name="T17" fmla="*/ 67 h 67"/>
                        <a:gd name="T18" fmla="*/ 18 w 65"/>
                        <a:gd name="T19" fmla="*/ 39 h 67"/>
                        <a:gd name="T20" fmla="*/ 0 w 65"/>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7">
                          <a:moveTo>
                            <a:pt x="0" y="23"/>
                          </a:moveTo>
                          <a:lnTo>
                            <a:pt x="23" y="23"/>
                          </a:lnTo>
                          <a:lnTo>
                            <a:pt x="32" y="0"/>
                          </a:lnTo>
                          <a:lnTo>
                            <a:pt x="43" y="23"/>
                          </a:lnTo>
                          <a:lnTo>
                            <a:pt x="65" y="23"/>
                          </a:lnTo>
                          <a:lnTo>
                            <a:pt x="47" y="39"/>
                          </a:lnTo>
                          <a:lnTo>
                            <a:pt x="57" y="67"/>
                          </a:lnTo>
                          <a:lnTo>
                            <a:pt x="32" y="49"/>
                          </a:lnTo>
                          <a:lnTo>
                            <a:pt x="10" y="67"/>
                          </a:lnTo>
                          <a:lnTo>
                            <a:pt x="18"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22" name="Freeform 598"/>
                    <p:cNvSpPr>
                      <a:spLocks/>
                    </p:cNvSpPr>
                    <p:nvPr/>
                  </p:nvSpPr>
                  <p:spPr bwMode="auto">
                    <a:xfrm>
                      <a:off x="637" y="1041"/>
                      <a:ext cx="14" cy="13"/>
                    </a:xfrm>
                    <a:custGeom>
                      <a:avLst/>
                      <a:gdLst>
                        <a:gd name="T0" fmla="*/ 0 w 69"/>
                        <a:gd name="T1" fmla="*/ 23 h 67"/>
                        <a:gd name="T2" fmla="*/ 25 w 69"/>
                        <a:gd name="T3" fmla="*/ 23 h 67"/>
                        <a:gd name="T4" fmla="*/ 36 w 69"/>
                        <a:gd name="T5" fmla="*/ 0 h 67"/>
                        <a:gd name="T6" fmla="*/ 45 w 69"/>
                        <a:gd name="T7" fmla="*/ 23 h 67"/>
                        <a:gd name="T8" fmla="*/ 69 w 69"/>
                        <a:gd name="T9" fmla="*/ 23 h 67"/>
                        <a:gd name="T10" fmla="*/ 50 w 69"/>
                        <a:gd name="T11" fmla="*/ 39 h 67"/>
                        <a:gd name="T12" fmla="*/ 58 w 69"/>
                        <a:gd name="T13" fmla="*/ 67 h 67"/>
                        <a:gd name="T14" fmla="*/ 36 w 69"/>
                        <a:gd name="T15" fmla="*/ 49 h 67"/>
                        <a:gd name="T16" fmla="*/ 12 w 69"/>
                        <a:gd name="T17" fmla="*/ 67 h 67"/>
                        <a:gd name="T18" fmla="*/ 21 w 69"/>
                        <a:gd name="T19" fmla="*/ 39 h 67"/>
                        <a:gd name="T20" fmla="*/ 0 w 69"/>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3"/>
                          </a:moveTo>
                          <a:lnTo>
                            <a:pt x="25" y="23"/>
                          </a:lnTo>
                          <a:lnTo>
                            <a:pt x="36" y="0"/>
                          </a:lnTo>
                          <a:lnTo>
                            <a:pt x="45" y="23"/>
                          </a:lnTo>
                          <a:lnTo>
                            <a:pt x="69" y="23"/>
                          </a:lnTo>
                          <a:lnTo>
                            <a:pt x="50" y="39"/>
                          </a:lnTo>
                          <a:lnTo>
                            <a:pt x="58" y="67"/>
                          </a:lnTo>
                          <a:lnTo>
                            <a:pt x="36" y="49"/>
                          </a:lnTo>
                          <a:lnTo>
                            <a:pt x="12" y="67"/>
                          </a:lnTo>
                          <a:lnTo>
                            <a:pt x="21"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23" name="Freeform 599"/>
                    <p:cNvSpPr>
                      <a:spLocks/>
                    </p:cNvSpPr>
                    <p:nvPr/>
                  </p:nvSpPr>
                  <p:spPr bwMode="auto">
                    <a:xfrm>
                      <a:off x="662" y="1041"/>
                      <a:ext cx="14" cy="13"/>
                    </a:xfrm>
                    <a:custGeom>
                      <a:avLst/>
                      <a:gdLst>
                        <a:gd name="T0" fmla="*/ 0 w 68"/>
                        <a:gd name="T1" fmla="*/ 23 h 67"/>
                        <a:gd name="T2" fmla="*/ 24 w 68"/>
                        <a:gd name="T3" fmla="*/ 23 h 67"/>
                        <a:gd name="T4" fmla="*/ 33 w 68"/>
                        <a:gd name="T5" fmla="*/ 0 h 67"/>
                        <a:gd name="T6" fmla="*/ 44 w 68"/>
                        <a:gd name="T7" fmla="*/ 23 h 67"/>
                        <a:gd name="T8" fmla="*/ 68 w 68"/>
                        <a:gd name="T9" fmla="*/ 23 h 67"/>
                        <a:gd name="T10" fmla="*/ 48 w 68"/>
                        <a:gd name="T11" fmla="*/ 39 h 67"/>
                        <a:gd name="T12" fmla="*/ 57 w 68"/>
                        <a:gd name="T13" fmla="*/ 67 h 67"/>
                        <a:gd name="T14" fmla="*/ 33 w 68"/>
                        <a:gd name="T15" fmla="*/ 49 h 67"/>
                        <a:gd name="T16" fmla="*/ 10 w 68"/>
                        <a:gd name="T17" fmla="*/ 67 h 67"/>
                        <a:gd name="T18" fmla="*/ 19 w 68"/>
                        <a:gd name="T19" fmla="*/ 39 h 67"/>
                        <a:gd name="T20" fmla="*/ 0 w 68"/>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3"/>
                          </a:moveTo>
                          <a:lnTo>
                            <a:pt x="24" y="23"/>
                          </a:lnTo>
                          <a:lnTo>
                            <a:pt x="33" y="0"/>
                          </a:lnTo>
                          <a:lnTo>
                            <a:pt x="44" y="23"/>
                          </a:lnTo>
                          <a:lnTo>
                            <a:pt x="68" y="23"/>
                          </a:lnTo>
                          <a:lnTo>
                            <a:pt x="48" y="39"/>
                          </a:lnTo>
                          <a:lnTo>
                            <a:pt x="57" y="67"/>
                          </a:lnTo>
                          <a:lnTo>
                            <a:pt x="33" y="49"/>
                          </a:lnTo>
                          <a:lnTo>
                            <a:pt x="10" y="67"/>
                          </a:lnTo>
                          <a:lnTo>
                            <a:pt x="19"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24" name="Freeform 600"/>
                    <p:cNvSpPr>
                      <a:spLocks/>
                    </p:cNvSpPr>
                    <p:nvPr/>
                  </p:nvSpPr>
                  <p:spPr bwMode="auto">
                    <a:xfrm>
                      <a:off x="688" y="1041"/>
                      <a:ext cx="13" cy="13"/>
                    </a:xfrm>
                    <a:custGeom>
                      <a:avLst/>
                      <a:gdLst>
                        <a:gd name="T0" fmla="*/ 0 w 68"/>
                        <a:gd name="T1" fmla="*/ 23 h 67"/>
                        <a:gd name="T2" fmla="*/ 25 w 68"/>
                        <a:gd name="T3" fmla="*/ 23 h 67"/>
                        <a:gd name="T4" fmla="*/ 34 w 68"/>
                        <a:gd name="T5" fmla="*/ 0 h 67"/>
                        <a:gd name="T6" fmla="*/ 45 w 68"/>
                        <a:gd name="T7" fmla="*/ 23 h 67"/>
                        <a:gd name="T8" fmla="*/ 68 w 68"/>
                        <a:gd name="T9" fmla="*/ 23 h 67"/>
                        <a:gd name="T10" fmla="*/ 50 w 68"/>
                        <a:gd name="T11" fmla="*/ 39 h 67"/>
                        <a:gd name="T12" fmla="*/ 57 w 68"/>
                        <a:gd name="T13" fmla="*/ 67 h 67"/>
                        <a:gd name="T14" fmla="*/ 34 w 68"/>
                        <a:gd name="T15" fmla="*/ 49 h 67"/>
                        <a:gd name="T16" fmla="*/ 11 w 68"/>
                        <a:gd name="T17" fmla="*/ 67 h 67"/>
                        <a:gd name="T18" fmla="*/ 19 w 68"/>
                        <a:gd name="T19" fmla="*/ 39 h 67"/>
                        <a:gd name="T20" fmla="*/ 0 w 68"/>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3"/>
                          </a:moveTo>
                          <a:lnTo>
                            <a:pt x="25" y="23"/>
                          </a:lnTo>
                          <a:lnTo>
                            <a:pt x="34" y="0"/>
                          </a:lnTo>
                          <a:lnTo>
                            <a:pt x="45" y="23"/>
                          </a:lnTo>
                          <a:lnTo>
                            <a:pt x="68" y="23"/>
                          </a:lnTo>
                          <a:lnTo>
                            <a:pt x="50" y="39"/>
                          </a:lnTo>
                          <a:lnTo>
                            <a:pt x="57" y="67"/>
                          </a:lnTo>
                          <a:lnTo>
                            <a:pt x="34" y="49"/>
                          </a:lnTo>
                          <a:lnTo>
                            <a:pt x="11" y="67"/>
                          </a:lnTo>
                          <a:lnTo>
                            <a:pt x="19"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825" name="Group 601"/>
                  <p:cNvGrpSpPr>
                    <a:grpSpLocks/>
                  </p:cNvGrpSpPr>
                  <p:nvPr/>
                </p:nvGrpSpPr>
                <p:grpSpPr bwMode="auto">
                  <a:xfrm>
                    <a:off x="574" y="1054"/>
                    <a:ext cx="115" cy="13"/>
                    <a:chOff x="574" y="1054"/>
                    <a:chExt cx="115" cy="13"/>
                  </a:xfrm>
                </p:grpSpPr>
                <p:sp>
                  <p:nvSpPr>
                    <p:cNvPr id="52826" name="Freeform 602"/>
                    <p:cNvSpPr>
                      <a:spLocks/>
                    </p:cNvSpPr>
                    <p:nvPr/>
                  </p:nvSpPr>
                  <p:spPr bwMode="auto">
                    <a:xfrm>
                      <a:off x="574" y="1054"/>
                      <a:ext cx="13" cy="13"/>
                    </a:xfrm>
                    <a:custGeom>
                      <a:avLst/>
                      <a:gdLst>
                        <a:gd name="T0" fmla="*/ 0 w 66"/>
                        <a:gd name="T1" fmla="*/ 25 h 67"/>
                        <a:gd name="T2" fmla="*/ 23 w 66"/>
                        <a:gd name="T3" fmla="*/ 25 h 67"/>
                        <a:gd name="T4" fmla="*/ 33 w 66"/>
                        <a:gd name="T5" fmla="*/ 0 h 67"/>
                        <a:gd name="T6" fmla="*/ 43 w 66"/>
                        <a:gd name="T7" fmla="*/ 25 h 67"/>
                        <a:gd name="T8" fmla="*/ 66 w 66"/>
                        <a:gd name="T9" fmla="*/ 25 h 67"/>
                        <a:gd name="T10" fmla="*/ 47 w 66"/>
                        <a:gd name="T11" fmla="*/ 41 h 67"/>
                        <a:gd name="T12" fmla="*/ 57 w 66"/>
                        <a:gd name="T13" fmla="*/ 67 h 67"/>
                        <a:gd name="T14" fmla="*/ 33 w 66"/>
                        <a:gd name="T15" fmla="*/ 49 h 67"/>
                        <a:gd name="T16" fmla="*/ 10 w 66"/>
                        <a:gd name="T17" fmla="*/ 67 h 67"/>
                        <a:gd name="T18" fmla="*/ 19 w 66"/>
                        <a:gd name="T19" fmla="*/ 41 h 67"/>
                        <a:gd name="T20" fmla="*/ 0 w 66"/>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7">
                          <a:moveTo>
                            <a:pt x="0" y="25"/>
                          </a:moveTo>
                          <a:lnTo>
                            <a:pt x="23" y="25"/>
                          </a:lnTo>
                          <a:lnTo>
                            <a:pt x="33" y="0"/>
                          </a:lnTo>
                          <a:lnTo>
                            <a:pt x="43" y="25"/>
                          </a:lnTo>
                          <a:lnTo>
                            <a:pt x="66" y="25"/>
                          </a:lnTo>
                          <a:lnTo>
                            <a:pt x="47" y="41"/>
                          </a:lnTo>
                          <a:lnTo>
                            <a:pt x="57" y="67"/>
                          </a:lnTo>
                          <a:lnTo>
                            <a:pt x="33" y="49"/>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27" name="Freeform 603"/>
                    <p:cNvSpPr>
                      <a:spLocks/>
                    </p:cNvSpPr>
                    <p:nvPr/>
                  </p:nvSpPr>
                  <p:spPr bwMode="auto">
                    <a:xfrm>
                      <a:off x="624" y="1054"/>
                      <a:ext cx="14" cy="13"/>
                    </a:xfrm>
                    <a:custGeom>
                      <a:avLst/>
                      <a:gdLst>
                        <a:gd name="T0" fmla="*/ 0 w 67"/>
                        <a:gd name="T1" fmla="*/ 25 h 67"/>
                        <a:gd name="T2" fmla="*/ 24 w 67"/>
                        <a:gd name="T3" fmla="*/ 25 h 67"/>
                        <a:gd name="T4" fmla="*/ 33 w 67"/>
                        <a:gd name="T5" fmla="*/ 0 h 67"/>
                        <a:gd name="T6" fmla="*/ 44 w 67"/>
                        <a:gd name="T7" fmla="*/ 25 h 67"/>
                        <a:gd name="T8" fmla="*/ 67 w 67"/>
                        <a:gd name="T9" fmla="*/ 25 h 67"/>
                        <a:gd name="T10" fmla="*/ 50 w 67"/>
                        <a:gd name="T11" fmla="*/ 41 h 67"/>
                        <a:gd name="T12" fmla="*/ 57 w 67"/>
                        <a:gd name="T13" fmla="*/ 67 h 67"/>
                        <a:gd name="T14" fmla="*/ 33 w 67"/>
                        <a:gd name="T15" fmla="*/ 49 h 67"/>
                        <a:gd name="T16" fmla="*/ 10 w 67"/>
                        <a:gd name="T17" fmla="*/ 67 h 67"/>
                        <a:gd name="T18" fmla="*/ 19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4" y="25"/>
                          </a:lnTo>
                          <a:lnTo>
                            <a:pt x="33" y="0"/>
                          </a:lnTo>
                          <a:lnTo>
                            <a:pt x="44" y="25"/>
                          </a:lnTo>
                          <a:lnTo>
                            <a:pt x="67" y="25"/>
                          </a:lnTo>
                          <a:lnTo>
                            <a:pt x="50" y="41"/>
                          </a:lnTo>
                          <a:lnTo>
                            <a:pt x="57" y="67"/>
                          </a:lnTo>
                          <a:lnTo>
                            <a:pt x="33" y="49"/>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28" name="Freeform 604"/>
                    <p:cNvSpPr>
                      <a:spLocks/>
                    </p:cNvSpPr>
                    <p:nvPr/>
                  </p:nvSpPr>
                  <p:spPr bwMode="auto">
                    <a:xfrm>
                      <a:off x="599" y="1054"/>
                      <a:ext cx="14" cy="13"/>
                    </a:xfrm>
                    <a:custGeom>
                      <a:avLst/>
                      <a:gdLst>
                        <a:gd name="T0" fmla="*/ 0 w 67"/>
                        <a:gd name="T1" fmla="*/ 25 h 67"/>
                        <a:gd name="T2" fmla="*/ 23 w 67"/>
                        <a:gd name="T3" fmla="*/ 25 h 67"/>
                        <a:gd name="T4" fmla="*/ 34 w 67"/>
                        <a:gd name="T5" fmla="*/ 0 h 67"/>
                        <a:gd name="T6" fmla="*/ 44 w 67"/>
                        <a:gd name="T7" fmla="*/ 25 h 67"/>
                        <a:gd name="T8" fmla="*/ 67 w 67"/>
                        <a:gd name="T9" fmla="*/ 25 h 67"/>
                        <a:gd name="T10" fmla="*/ 48 w 67"/>
                        <a:gd name="T11" fmla="*/ 41 h 67"/>
                        <a:gd name="T12" fmla="*/ 57 w 67"/>
                        <a:gd name="T13" fmla="*/ 67 h 67"/>
                        <a:gd name="T14" fmla="*/ 34 w 67"/>
                        <a:gd name="T15" fmla="*/ 49 h 67"/>
                        <a:gd name="T16" fmla="*/ 10 w 67"/>
                        <a:gd name="T17" fmla="*/ 67 h 67"/>
                        <a:gd name="T18" fmla="*/ 19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3" y="25"/>
                          </a:lnTo>
                          <a:lnTo>
                            <a:pt x="34" y="0"/>
                          </a:lnTo>
                          <a:lnTo>
                            <a:pt x="44" y="25"/>
                          </a:lnTo>
                          <a:lnTo>
                            <a:pt x="67" y="25"/>
                          </a:lnTo>
                          <a:lnTo>
                            <a:pt x="48" y="41"/>
                          </a:lnTo>
                          <a:lnTo>
                            <a:pt x="57" y="67"/>
                          </a:lnTo>
                          <a:lnTo>
                            <a:pt x="34" y="49"/>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29" name="Freeform 605"/>
                    <p:cNvSpPr>
                      <a:spLocks/>
                    </p:cNvSpPr>
                    <p:nvPr/>
                  </p:nvSpPr>
                  <p:spPr bwMode="auto">
                    <a:xfrm>
                      <a:off x="650" y="1054"/>
                      <a:ext cx="13" cy="13"/>
                    </a:xfrm>
                    <a:custGeom>
                      <a:avLst/>
                      <a:gdLst>
                        <a:gd name="T0" fmla="*/ 0 w 67"/>
                        <a:gd name="T1" fmla="*/ 25 h 67"/>
                        <a:gd name="T2" fmla="*/ 23 w 67"/>
                        <a:gd name="T3" fmla="*/ 25 h 67"/>
                        <a:gd name="T4" fmla="*/ 33 w 67"/>
                        <a:gd name="T5" fmla="*/ 0 h 67"/>
                        <a:gd name="T6" fmla="*/ 44 w 67"/>
                        <a:gd name="T7" fmla="*/ 25 h 67"/>
                        <a:gd name="T8" fmla="*/ 67 w 67"/>
                        <a:gd name="T9" fmla="*/ 25 h 67"/>
                        <a:gd name="T10" fmla="*/ 48 w 67"/>
                        <a:gd name="T11" fmla="*/ 41 h 67"/>
                        <a:gd name="T12" fmla="*/ 58 w 67"/>
                        <a:gd name="T13" fmla="*/ 67 h 67"/>
                        <a:gd name="T14" fmla="*/ 33 w 67"/>
                        <a:gd name="T15" fmla="*/ 49 h 67"/>
                        <a:gd name="T16" fmla="*/ 10 w 67"/>
                        <a:gd name="T17" fmla="*/ 67 h 67"/>
                        <a:gd name="T18" fmla="*/ 18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3" y="25"/>
                          </a:lnTo>
                          <a:lnTo>
                            <a:pt x="33" y="0"/>
                          </a:lnTo>
                          <a:lnTo>
                            <a:pt x="44" y="25"/>
                          </a:lnTo>
                          <a:lnTo>
                            <a:pt x="67" y="25"/>
                          </a:lnTo>
                          <a:lnTo>
                            <a:pt x="48" y="41"/>
                          </a:lnTo>
                          <a:lnTo>
                            <a:pt x="58" y="67"/>
                          </a:lnTo>
                          <a:lnTo>
                            <a:pt x="33" y="49"/>
                          </a:lnTo>
                          <a:lnTo>
                            <a:pt x="10" y="67"/>
                          </a:lnTo>
                          <a:lnTo>
                            <a:pt x="18"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30" name="Freeform 606"/>
                    <p:cNvSpPr>
                      <a:spLocks/>
                    </p:cNvSpPr>
                    <p:nvPr/>
                  </p:nvSpPr>
                  <p:spPr bwMode="auto">
                    <a:xfrm>
                      <a:off x="675" y="1054"/>
                      <a:ext cx="14" cy="13"/>
                    </a:xfrm>
                    <a:custGeom>
                      <a:avLst/>
                      <a:gdLst>
                        <a:gd name="T0" fmla="*/ 0 w 69"/>
                        <a:gd name="T1" fmla="*/ 25 h 67"/>
                        <a:gd name="T2" fmla="*/ 25 w 69"/>
                        <a:gd name="T3" fmla="*/ 25 h 67"/>
                        <a:gd name="T4" fmla="*/ 36 w 69"/>
                        <a:gd name="T5" fmla="*/ 0 h 67"/>
                        <a:gd name="T6" fmla="*/ 45 w 69"/>
                        <a:gd name="T7" fmla="*/ 25 h 67"/>
                        <a:gd name="T8" fmla="*/ 69 w 69"/>
                        <a:gd name="T9" fmla="*/ 25 h 67"/>
                        <a:gd name="T10" fmla="*/ 50 w 69"/>
                        <a:gd name="T11" fmla="*/ 41 h 67"/>
                        <a:gd name="T12" fmla="*/ 59 w 69"/>
                        <a:gd name="T13" fmla="*/ 67 h 67"/>
                        <a:gd name="T14" fmla="*/ 36 w 69"/>
                        <a:gd name="T15" fmla="*/ 49 h 67"/>
                        <a:gd name="T16" fmla="*/ 12 w 69"/>
                        <a:gd name="T17" fmla="*/ 67 h 67"/>
                        <a:gd name="T18" fmla="*/ 19 w 69"/>
                        <a:gd name="T19" fmla="*/ 41 h 67"/>
                        <a:gd name="T20" fmla="*/ 0 w 69"/>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5"/>
                          </a:moveTo>
                          <a:lnTo>
                            <a:pt x="25" y="25"/>
                          </a:lnTo>
                          <a:lnTo>
                            <a:pt x="36" y="0"/>
                          </a:lnTo>
                          <a:lnTo>
                            <a:pt x="45" y="25"/>
                          </a:lnTo>
                          <a:lnTo>
                            <a:pt x="69" y="25"/>
                          </a:lnTo>
                          <a:lnTo>
                            <a:pt x="50" y="41"/>
                          </a:lnTo>
                          <a:lnTo>
                            <a:pt x="59" y="67"/>
                          </a:lnTo>
                          <a:lnTo>
                            <a:pt x="36" y="49"/>
                          </a:lnTo>
                          <a:lnTo>
                            <a:pt x="12"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831" name="Group 607"/>
                  <p:cNvGrpSpPr>
                    <a:grpSpLocks/>
                  </p:cNvGrpSpPr>
                  <p:nvPr/>
                </p:nvGrpSpPr>
                <p:grpSpPr bwMode="auto">
                  <a:xfrm>
                    <a:off x="561" y="1067"/>
                    <a:ext cx="140" cy="14"/>
                    <a:chOff x="561" y="1067"/>
                    <a:chExt cx="140" cy="14"/>
                  </a:xfrm>
                </p:grpSpPr>
                <p:sp>
                  <p:nvSpPr>
                    <p:cNvPr id="52832" name="Freeform 608"/>
                    <p:cNvSpPr>
                      <a:spLocks/>
                    </p:cNvSpPr>
                    <p:nvPr/>
                  </p:nvSpPr>
                  <p:spPr bwMode="auto">
                    <a:xfrm>
                      <a:off x="561" y="1067"/>
                      <a:ext cx="14" cy="14"/>
                    </a:xfrm>
                    <a:custGeom>
                      <a:avLst/>
                      <a:gdLst>
                        <a:gd name="T0" fmla="*/ 0 w 67"/>
                        <a:gd name="T1" fmla="*/ 26 h 69"/>
                        <a:gd name="T2" fmla="*/ 24 w 67"/>
                        <a:gd name="T3" fmla="*/ 26 h 69"/>
                        <a:gd name="T4" fmla="*/ 33 w 67"/>
                        <a:gd name="T5" fmla="*/ 0 h 69"/>
                        <a:gd name="T6" fmla="*/ 45 w 67"/>
                        <a:gd name="T7" fmla="*/ 26 h 69"/>
                        <a:gd name="T8" fmla="*/ 67 w 67"/>
                        <a:gd name="T9" fmla="*/ 26 h 69"/>
                        <a:gd name="T10" fmla="*/ 48 w 67"/>
                        <a:gd name="T11" fmla="*/ 42 h 69"/>
                        <a:gd name="T12" fmla="*/ 57 w 67"/>
                        <a:gd name="T13" fmla="*/ 69 h 69"/>
                        <a:gd name="T14" fmla="*/ 33 w 67"/>
                        <a:gd name="T15" fmla="*/ 50 h 69"/>
                        <a:gd name="T16" fmla="*/ 11 w 67"/>
                        <a:gd name="T17" fmla="*/ 69 h 69"/>
                        <a:gd name="T18" fmla="*/ 19 w 67"/>
                        <a:gd name="T19" fmla="*/ 42 h 69"/>
                        <a:gd name="T20" fmla="*/ 0 w 67"/>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9">
                          <a:moveTo>
                            <a:pt x="0" y="26"/>
                          </a:moveTo>
                          <a:lnTo>
                            <a:pt x="24" y="26"/>
                          </a:lnTo>
                          <a:lnTo>
                            <a:pt x="33" y="0"/>
                          </a:lnTo>
                          <a:lnTo>
                            <a:pt x="45" y="26"/>
                          </a:lnTo>
                          <a:lnTo>
                            <a:pt x="67" y="26"/>
                          </a:lnTo>
                          <a:lnTo>
                            <a:pt x="48" y="42"/>
                          </a:lnTo>
                          <a:lnTo>
                            <a:pt x="57" y="69"/>
                          </a:lnTo>
                          <a:lnTo>
                            <a:pt x="33" y="50"/>
                          </a:lnTo>
                          <a:lnTo>
                            <a:pt x="11" y="69"/>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33" name="Freeform 609"/>
                    <p:cNvSpPr>
                      <a:spLocks/>
                    </p:cNvSpPr>
                    <p:nvPr/>
                  </p:nvSpPr>
                  <p:spPr bwMode="auto">
                    <a:xfrm>
                      <a:off x="586" y="1067"/>
                      <a:ext cx="14" cy="14"/>
                    </a:xfrm>
                    <a:custGeom>
                      <a:avLst/>
                      <a:gdLst>
                        <a:gd name="T0" fmla="*/ 0 w 67"/>
                        <a:gd name="T1" fmla="*/ 26 h 69"/>
                        <a:gd name="T2" fmla="*/ 24 w 67"/>
                        <a:gd name="T3" fmla="*/ 26 h 69"/>
                        <a:gd name="T4" fmla="*/ 35 w 67"/>
                        <a:gd name="T5" fmla="*/ 0 h 69"/>
                        <a:gd name="T6" fmla="*/ 45 w 67"/>
                        <a:gd name="T7" fmla="*/ 26 h 69"/>
                        <a:gd name="T8" fmla="*/ 67 w 67"/>
                        <a:gd name="T9" fmla="*/ 26 h 69"/>
                        <a:gd name="T10" fmla="*/ 50 w 67"/>
                        <a:gd name="T11" fmla="*/ 42 h 69"/>
                        <a:gd name="T12" fmla="*/ 57 w 67"/>
                        <a:gd name="T13" fmla="*/ 69 h 69"/>
                        <a:gd name="T14" fmla="*/ 35 w 67"/>
                        <a:gd name="T15" fmla="*/ 50 h 69"/>
                        <a:gd name="T16" fmla="*/ 11 w 67"/>
                        <a:gd name="T17" fmla="*/ 69 h 69"/>
                        <a:gd name="T18" fmla="*/ 20 w 67"/>
                        <a:gd name="T19" fmla="*/ 42 h 69"/>
                        <a:gd name="T20" fmla="*/ 0 w 67"/>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9">
                          <a:moveTo>
                            <a:pt x="0" y="26"/>
                          </a:moveTo>
                          <a:lnTo>
                            <a:pt x="24" y="26"/>
                          </a:lnTo>
                          <a:lnTo>
                            <a:pt x="35" y="0"/>
                          </a:lnTo>
                          <a:lnTo>
                            <a:pt x="45" y="26"/>
                          </a:lnTo>
                          <a:lnTo>
                            <a:pt x="67" y="26"/>
                          </a:lnTo>
                          <a:lnTo>
                            <a:pt x="50" y="42"/>
                          </a:lnTo>
                          <a:lnTo>
                            <a:pt x="57" y="69"/>
                          </a:lnTo>
                          <a:lnTo>
                            <a:pt x="35" y="50"/>
                          </a:lnTo>
                          <a:lnTo>
                            <a:pt x="11" y="69"/>
                          </a:lnTo>
                          <a:lnTo>
                            <a:pt x="20"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34" name="Freeform 610"/>
                    <p:cNvSpPr>
                      <a:spLocks/>
                    </p:cNvSpPr>
                    <p:nvPr/>
                  </p:nvSpPr>
                  <p:spPr bwMode="auto">
                    <a:xfrm>
                      <a:off x="612" y="1067"/>
                      <a:ext cx="13" cy="14"/>
                    </a:xfrm>
                    <a:custGeom>
                      <a:avLst/>
                      <a:gdLst>
                        <a:gd name="T0" fmla="*/ 0 w 65"/>
                        <a:gd name="T1" fmla="*/ 26 h 69"/>
                        <a:gd name="T2" fmla="*/ 23 w 65"/>
                        <a:gd name="T3" fmla="*/ 26 h 69"/>
                        <a:gd name="T4" fmla="*/ 32 w 65"/>
                        <a:gd name="T5" fmla="*/ 0 h 69"/>
                        <a:gd name="T6" fmla="*/ 43 w 65"/>
                        <a:gd name="T7" fmla="*/ 26 h 69"/>
                        <a:gd name="T8" fmla="*/ 65 w 65"/>
                        <a:gd name="T9" fmla="*/ 26 h 69"/>
                        <a:gd name="T10" fmla="*/ 47 w 65"/>
                        <a:gd name="T11" fmla="*/ 42 h 69"/>
                        <a:gd name="T12" fmla="*/ 57 w 65"/>
                        <a:gd name="T13" fmla="*/ 69 h 69"/>
                        <a:gd name="T14" fmla="*/ 32 w 65"/>
                        <a:gd name="T15" fmla="*/ 50 h 69"/>
                        <a:gd name="T16" fmla="*/ 10 w 65"/>
                        <a:gd name="T17" fmla="*/ 69 h 69"/>
                        <a:gd name="T18" fmla="*/ 18 w 65"/>
                        <a:gd name="T19" fmla="*/ 42 h 69"/>
                        <a:gd name="T20" fmla="*/ 0 w 65"/>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9">
                          <a:moveTo>
                            <a:pt x="0" y="26"/>
                          </a:moveTo>
                          <a:lnTo>
                            <a:pt x="23" y="26"/>
                          </a:lnTo>
                          <a:lnTo>
                            <a:pt x="32" y="0"/>
                          </a:lnTo>
                          <a:lnTo>
                            <a:pt x="43" y="26"/>
                          </a:lnTo>
                          <a:lnTo>
                            <a:pt x="65" y="26"/>
                          </a:lnTo>
                          <a:lnTo>
                            <a:pt x="47" y="42"/>
                          </a:lnTo>
                          <a:lnTo>
                            <a:pt x="57" y="69"/>
                          </a:lnTo>
                          <a:lnTo>
                            <a:pt x="32" y="50"/>
                          </a:lnTo>
                          <a:lnTo>
                            <a:pt x="10" y="69"/>
                          </a:lnTo>
                          <a:lnTo>
                            <a:pt x="18"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35" name="Freeform 611"/>
                    <p:cNvSpPr>
                      <a:spLocks/>
                    </p:cNvSpPr>
                    <p:nvPr/>
                  </p:nvSpPr>
                  <p:spPr bwMode="auto">
                    <a:xfrm>
                      <a:off x="637" y="1067"/>
                      <a:ext cx="14" cy="14"/>
                    </a:xfrm>
                    <a:custGeom>
                      <a:avLst/>
                      <a:gdLst>
                        <a:gd name="T0" fmla="*/ 0 w 69"/>
                        <a:gd name="T1" fmla="*/ 26 h 69"/>
                        <a:gd name="T2" fmla="*/ 25 w 69"/>
                        <a:gd name="T3" fmla="*/ 26 h 69"/>
                        <a:gd name="T4" fmla="*/ 36 w 69"/>
                        <a:gd name="T5" fmla="*/ 0 h 69"/>
                        <a:gd name="T6" fmla="*/ 45 w 69"/>
                        <a:gd name="T7" fmla="*/ 26 h 69"/>
                        <a:gd name="T8" fmla="*/ 69 w 69"/>
                        <a:gd name="T9" fmla="*/ 26 h 69"/>
                        <a:gd name="T10" fmla="*/ 50 w 69"/>
                        <a:gd name="T11" fmla="*/ 42 h 69"/>
                        <a:gd name="T12" fmla="*/ 58 w 69"/>
                        <a:gd name="T13" fmla="*/ 69 h 69"/>
                        <a:gd name="T14" fmla="*/ 36 w 69"/>
                        <a:gd name="T15" fmla="*/ 50 h 69"/>
                        <a:gd name="T16" fmla="*/ 12 w 69"/>
                        <a:gd name="T17" fmla="*/ 69 h 69"/>
                        <a:gd name="T18" fmla="*/ 21 w 69"/>
                        <a:gd name="T19" fmla="*/ 42 h 69"/>
                        <a:gd name="T20" fmla="*/ 0 w 69"/>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9">
                          <a:moveTo>
                            <a:pt x="0" y="26"/>
                          </a:moveTo>
                          <a:lnTo>
                            <a:pt x="25" y="26"/>
                          </a:lnTo>
                          <a:lnTo>
                            <a:pt x="36" y="0"/>
                          </a:lnTo>
                          <a:lnTo>
                            <a:pt x="45" y="26"/>
                          </a:lnTo>
                          <a:lnTo>
                            <a:pt x="69" y="26"/>
                          </a:lnTo>
                          <a:lnTo>
                            <a:pt x="50" y="42"/>
                          </a:lnTo>
                          <a:lnTo>
                            <a:pt x="58" y="69"/>
                          </a:lnTo>
                          <a:lnTo>
                            <a:pt x="36" y="50"/>
                          </a:lnTo>
                          <a:lnTo>
                            <a:pt x="12" y="69"/>
                          </a:lnTo>
                          <a:lnTo>
                            <a:pt x="21"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36" name="Freeform 612"/>
                    <p:cNvSpPr>
                      <a:spLocks/>
                    </p:cNvSpPr>
                    <p:nvPr/>
                  </p:nvSpPr>
                  <p:spPr bwMode="auto">
                    <a:xfrm>
                      <a:off x="662" y="1067"/>
                      <a:ext cx="14" cy="14"/>
                    </a:xfrm>
                    <a:custGeom>
                      <a:avLst/>
                      <a:gdLst>
                        <a:gd name="T0" fmla="*/ 0 w 68"/>
                        <a:gd name="T1" fmla="*/ 26 h 69"/>
                        <a:gd name="T2" fmla="*/ 24 w 68"/>
                        <a:gd name="T3" fmla="*/ 26 h 69"/>
                        <a:gd name="T4" fmla="*/ 33 w 68"/>
                        <a:gd name="T5" fmla="*/ 0 h 69"/>
                        <a:gd name="T6" fmla="*/ 44 w 68"/>
                        <a:gd name="T7" fmla="*/ 26 h 69"/>
                        <a:gd name="T8" fmla="*/ 68 w 68"/>
                        <a:gd name="T9" fmla="*/ 26 h 69"/>
                        <a:gd name="T10" fmla="*/ 48 w 68"/>
                        <a:gd name="T11" fmla="*/ 42 h 69"/>
                        <a:gd name="T12" fmla="*/ 57 w 68"/>
                        <a:gd name="T13" fmla="*/ 69 h 69"/>
                        <a:gd name="T14" fmla="*/ 33 w 68"/>
                        <a:gd name="T15" fmla="*/ 50 h 69"/>
                        <a:gd name="T16" fmla="*/ 10 w 68"/>
                        <a:gd name="T17" fmla="*/ 69 h 69"/>
                        <a:gd name="T18" fmla="*/ 19 w 68"/>
                        <a:gd name="T19" fmla="*/ 42 h 69"/>
                        <a:gd name="T20" fmla="*/ 0 w 68"/>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9">
                          <a:moveTo>
                            <a:pt x="0" y="26"/>
                          </a:moveTo>
                          <a:lnTo>
                            <a:pt x="24" y="26"/>
                          </a:lnTo>
                          <a:lnTo>
                            <a:pt x="33" y="0"/>
                          </a:lnTo>
                          <a:lnTo>
                            <a:pt x="44" y="26"/>
                          </a:lnTo>
                          <a:lnTo>
                            <a:pt x="68" y="26"/>
                          </a:lnTo>
                          <a:lnTo>
                            <a:pt x="48" y="42"/>
                          </a:lnTo>
                          <a:lnTo>
                            <a:pt x="57" y="69"/>
                          </a:lnTo>
                          <a:lnTo>
                            <a:pt x="33" y="50"/>
                          </a:lnTo>
                          <a:lnTo>
                            <a:pt x="10" y="69"/>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37" name="Freeform 613"/>
                    <p:cNvSpPr>
                      <a:spLocks/>
                    </p:cNvSpPr>
                    <p:nvPr/>
                  </p:nvSpPr>
                  <p:spPr bwMode="auto">
                    <a:xfrm>
                      <a:off x="688" y="1067"/>
                      <a:ext cx="13" cy="14"/>
                    </a:xfrm>
                    <a:custGeom>
                      <a:avLst/>
                      <a:gdLst>
                        <a:gd name="T0" fmla="*/ 0 w 68"/>
                        <a:gd name="T1" fmla="*/ 26 h 69"/>
                        <a:gd name="T2" fmla="*/ 25 w 68"/>
                        <a:gd name="T3" fmla="*/ 26 h 69"/>
                        <a:gd name="T4" fmla="*/ 34 w 68"/>
                        <a:gd name="T5" fmla="*/ 0 h 69"/>
                        <a:gd name="T6" fmla="*/ 45 w 68"/>
                        <a:gd name="T7" fmla="*/ 26 h 69"/>
                        <a:gd name="T8" fmla="*/ 68 w 68"/>
                        <a:gd name="T9" fmla="*/ 26 h 69"/>
                        <a:gd name="T10" fmla="*/ 50 w 68"/>
                        <a:gd name="T11" fmla="*/ 42 h 69"/>
                        <a:gd name="T12" fmla="*/ 57 w 68"/>
                        <a:gd name="T13" fmla="*/ 69 h 69"/>
                        <a:gd name="T14" fmla="*/ 34 w 68"/>
                        <a:gd name="T15" fmla="*/ 50 h 69"/>
                        <a:gd name="T16" fmla="*/ 11 w 68"/>
                        <a:gd name="T17" fmla="*/ 69 h 69"/>
                        <a:gd name="T18" fmla="*/ 19 w 68"/>
                        <a:gd name="T19" fmla="*/ 42 h 69"/>
                        <a:gd name="T20" fmla="*/ 0 w 68"/>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9">
                          <a:moveTo>
                            <a:pt x="0" y="26"/>
                          </a:moveTo>
                          <a:lnTo>
                            <a:pt x="25" y="26"/>
                          </a:lnTo>
                          <a:lnTo>
                            <a:pt x="34" y="0"/>
                          </a:lnTo>
                          <a:lnTo>
                            <a:pt x="45" y="26"/>
                          </a:lnTo>
                          <a:lnTo>
                            <a:pt x="68" y="26"/>
                          </a:lnTo>
                          <a:lnTo>
                            <a:pt x="50" y="42"/>
                          </a:lnTo>
                          <a:lnTo>
                            <a:pt x="57" y="69"/>
                          </a:lnTo>
                          <a:lnTo>
                            <a:pt x="34" y="50"/>
                          </a:lnTo>
                          <a:lnTo>
                            <a:pt x="11" y="69"/>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838" name="Group 614"/>
                  <p:cNvGrpSpPr>
                    <a:grpSpLocks/>
                  </p:cNvGrpSpPr>
                  <p:nvPr/>
                </p:nvGrpSpPr>
                <p:grpSpPr bwMode="auto">
                  <a:xfrm>
                    <a:off x="574" y="1080"/>
                    <a:ext cx="115" cy="14"/>
                    <a:chOff x="574" y="1080"/>
                    <a:chExt cx="115" cy="14"/>
                  </a:xfrm>
                </p:grpSpPr>
                <p:sp>
                  <p:nvSpPr>
                    <p:cNvPr id="52839" name="Freeform 615"/>
                    <p:cNvSpPr>
                      <a:spLocks/>
                    </p:cNvSpPr>
                    <p:nvPr/>
                  </p:nvSpPr>
                  <p:spPr bwMode="auto">
                    <a:xfrm>
                      <a:off x="574" y="1080"/>
                      <a:ext cx="13" cy="14"/>
                    </a:xfrm>
                    <a:custGeom>
                      <a:avLst/>
                      <a:gdLst>
                        <a:gd name="T0" fmla="*/ 0 w 66"/>
                        <a:gd name="T1" fmla="*/ 24 h 68"/>
                        <a:gd name="T2" fmla="*/ 23 w 66"/>
                        <a:gd name="T3" fmla="*/ 24 h 68"/>
                        <a:gd name="T4" fmla="*/ 33 w 66"/>
                        <a:gd name="T5" fmla="*/ 0 h 68"/>
                        <a:gd name="T6" fmla="*/ 43 w 66"/>
                        <a:gd name="T7" fmla="*/ 24 h 68"/>
                        <a:gd name="T8" fmla="*/ 66 w 66"/>
                        <a:gd name="T9" fmla="*/ 24 h 68"/>
                        <a:gd name="T10" fmla="*/ 47 w 66"/>
                        <a:gd name="T11" fmla="*/ 40 h 68"/>
                        <a:gd name="T12" fmla="*/ 57 w 66"/>
                        <a:gd name="T13" fmla="*/ 68 h 68"/>
                        <a:gd name="T14" fmla="*/ 33 w 66"/>
                        <a:gd name="T15" fmla="*/ 50 h 68"/>
                        <a:gd name="T16" fmla="*/ 10 w 66"/>
                        <a:gd name="T17" fmla="*/ 68 h 68"/>
                        <a:gd name="T18" fmla="*/ 19 w 66"/>
                        <a:gd name="T19" fmla="*/ 40 h 68"/>
                        <a:gd name="T20" fmla="*/ 0 w 66"/>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8">
                          <a:moveTo>
                            <a:pt x="0" y="24"/>
                          </a:moveTo>
                          <a:lnTo>
                            <a:pt x="23" y="24"/>
                          </a:lnTo>
                          <a:lnTo>
                            <a:pt x="33" y="0"/>
                          </a:lnTo>
                          <a:lnTo>
                            <a:pt x="43" y="24"/>
                          </a:lnTo>
                          <a:lnTo>
                            <a:pt x="66" y="24"/>
                          </a:lnTo>
                          <a:lnTo>
                            <a:pt x="47" y="40"/>
                          </a:lnTo>
                          <a:lnTo>
                            <a:pt x="57" y="68"/>
                          </a:lnTo>
                          <a:lnTo>
                            <a:pt x="33" y="50"/>
                          </a:lnTo>
                          <a:lnTo>
                            <a:pt x="10"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40" name="Freeform 616"/>
                    <p:cNvSpPr>
                      <a:spLocks/>
                    </p:cNvSpPr>
                    <p:nvPr/>
                  </p:nvSpPr>
                  <p:spPr bwMode="auto">
                    <a:xfrm>
                      <a:off x="624" y="1080"/>
                      <a:ext cx="14" cy="14"/>
                    </a:xfrm>
                    <a:custGeom>
                      <a:avLst/>
                      <a:gdLst>
                        <a:gd name="T0" fmla="*/ 0 w 67"/>
                        <a:gd name="T1" fmla="*/ 24 h 68"/>
                        <a:gd name="T2" fmla="*/ 24 w 67"/>
                        <a:gd name="T3" fmla="*/ 24 h 68"/>
                        <a:gd name="T4" fmla="*/ 33 w 67"/>
                        <a:gd name="T5" fmla="*/ 0 h 68"/>
                        <a:gd name="T6" fmla="*/ 44 w 67"/>
                        <a:gd name="T7" fmla="*/ 24 h 68"/>
                        <a:gd name="T8" fmla="*/ 67 w 67"/>
                        <a:gd name="T9" fmla="*/ 24 h 68"/>
                        <a:gd name="T10" fmla="*/ 50 w 67"/>
                        <a:gd name="T11" fmla="*/ 40 h 68"/>
                        <a:gd name="T12" fmla="*/ 57 w 67"/>
                        <a:gd name="T13" fmla="*/ 68 h 68"/>
                        <a:gd name="T14" fmla="*/ 33 w 67"/>
                        <a:gd name="T15" fmla="*/ 50 h 68"/>
                        <a:gd name="T16" fmla="*/ 10 w 67"/>
                        <a:gd name="T17" fmla="*/ 68 h 68"/>
                        <a:gd name="T18" fmla="*/ 19 w 67"/>
                        <a:gd name="T19" fmla="*/ 40 h 68"/>
                        <a:gd name="T20" fmla="*/ 0 w 67"/>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4"/>
                          </a:moveTo>
                          <a:lnTo>
                            <a:pt x="24" y="24"/>
                          </a:lnTo>
                          <a:lnTo>
                            <a:pt x="33" y="0"/>
                          </a:lnTo>
                          <a:lnTo>
                            <a:pt x="44" y="24"/>
                          </a:lnTo>
                          <a:lnTo>
                            <a:pt x="67" y="24"/>
                          </a:lnTo>
                          <a:lnTo>
                            <a:pt x="50" y="40"/>
                          </a:lnTo>
                          <a:lnTo>
                            <a:pt x="57" y="68"/>
                          </a:lnTo>
                          <a:lnTo>
                            <a:pt x="33" y="50"/>
                          </a:lnTo>
                          <a:lnTo>
                            <a:pt x="10"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41" name="Freeform 617"/>
                    <p:cNvSpPr>
                      <a:spLocks/>
                    </p:cNvSpPr>
                    <p:nvPr/>
                  </p:nvSpPr>
                  <p:spPr bwMode="auto">
                    <a:xfrm>
                      <a:off x="599" y="1080"/>
                      <a:ext cx="14" cy="14"/>
                    </a:xfrm>
                    <a:custGeom>
                      <a:avLst/>
                      <a:gdLst>
                        <a:gd name="T0" fmla="*/ 0 w 67"/>
                        <a:gd name="T1" fmla="*/ 24 h 68"/>
                        <a:gd name="T2" fmla="*/ 23 w 67"/>
                        <a:gd name="T3" fmla="*/ 24 h 68"/>
                        <a:gd name="T4" fmla="*/ 34 w 67"/>
                        <a:gd name="T5" fmla="*/ 0 h 68"/>
                        <a:gd name="T6" fmla="*/ 44 w 67"/>
                        <a:gd name="T7" fmla="*/ 24 h 68"/>
                        <a:gd name="T8" fmla="*/ 67 w 67"/>
                        <a:gd name="T9" fmla="*/ 24 h 68"/>
                        <a:gd name="T10" fmla="*/ 48 w 67"/>
                        <a:gd name="T11" fmla="*/ 40 h 68"/>
                        <a:gd name="T12" fmla="*/ 57 w 67"/>
                        <a:gd name="T13" fmla="*/ 68 h 68"/>
                        <a:gd name="T14" fmla="*/ 34 w 67"/>
                        <a:gd name="T15" fmla="*/ 50 h 68"/>
                        <a:gd name="T16" fmla="*/ 10 w 67"/>
                        <a:gd name="T17" fmla="*/ 68 h 68"/>
                        <a:gd name="T18" fmla="*/ 19 w 67"/>
                        <a:gd name="T19" fmla="*/ 40 h 68"/>
                        <a:gd name="T20" fmla="*/ 0 w 67"/>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4"/>
                          </a:moveTo>
                          <a:lnTo>
                            <a:pt x="23" y="24"/>
                          </a:lnTo>
                          <a:lnTo>
                            <a:pt x="34" y="0"/>
                          </a:lnTo>
                          <a:lnTo>
                            <a:pt x="44" y="24"/>
                          </a:lnTo>
                          <a:lnTo>
                            <a:pt x="67" y="24"/>
                          </a:lnTo>
                          <a:lnTo>
                            <a:pt x="48" y="40"/>
                          </a:lnTo>
                          <a:lnTo>
                            <a:pt x="57" y="68"/>
                          </a:lnTo>
                          <a:lnTo>
                            <a:pt x="34" y="50"/>
                          </a:lnTo>
                          <a:lnTo>
                            <a:pt x="10"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42" name="Freeform 618"/>
                    <p:cNvSpPr>
                      <a:spLocks/>
                    </p:cNvSpPr>
                    <p:nvPr/>
                  </p:nvSpPr>
                  <p:spPr bwMode="auto">
                    <a:xfrm>
                      <a:off x="650" y="1080"/>
                      <a:ext cx="13" cy="14"/>
                    </a:xfrm>
                    <a:custGeom>
                      <a:avLst/>
                      <a:gdLst>
                        <a:gd name="T0" fmla="*/ 0 w 67"/>
                        <a:gd name="T1" fmla="*/ 24 h 68"/>
                        <a:gd name="T2" fmla="*/ 23 w 67"/>
                        <a:gd name="T3" fmla="*/ 24 h 68"/>
                        <a:gd name="T4" fmla="*/ 33 w 67"/>
                        <a:gd name="T5" fmla="*/ 0 h 68"/>
                        <a:gd name="T6" fmla="*/ 44 w 67"/>
                        <a:gd name="T7" fmla="*/ 24 h 68"/>
                        <a:gd name="T8" fmla="*/ 67 w 67"/>
                        <a:gd name="T9" fmla="*/ 24 h 68"/>
                        <a:gd name="T10" fmla="*/ 48 w 67"/>
                        <a:gd name="T11" fmla="*/ 40 h 68"/>
                        <a:gd name="T12" fmla="*/ 58 w 67"/>
                        <a:gd name="T13" fmla="*/ 68 h 68"/>
                        <a:gd name="T14" fmla="*/ 33 w 67"/>
                        <a:gd name="T15" fmla="*/ 50 h 68"/>
                        <a:gd name="T16" fmla="*/ 10 w 67"/>
                        <a:gd name="T17" fmla="*/ 68 h 68"/>
                        <a:gd name="T18" fmla="*/ 18 w 67"/>
                        <a:gd name="T19" fmla="*/ 40 h 68"/>
                        <a:gd name="T20" fmla="*/ 0 w 67"/>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4"/>
                          </a:moveTo>
                          <a:lnTo>
                            <a:pt x="23" y="24"/>
                          </a:lnTo>
                          <a:lnTo>
                            <a:pt x="33" y="0"/>
                          </a:lnTo>
                          <a:lnTo>
                            <a:pt x="44" y="24"/>
                          </a:lnTo>
                          <a:lnTo>
                            <a:pt x="67" y="24"/>
                          </a:lnTo>
                          <a:lnTo>
                            <a:pt x="48" y="40"/>
                          </a:lnTo>
                          <a:lnTo>
                            <a:pt x="58" y="68"/>
                          </a:lnTo>
                          <a:lnTo>
                            <a:pt x="33" y="50"/>
                          </a:lnTo>
                          <a:lnTo>
                            <a:pt x="10" y="68"/>
                          </a:lnTo>
                          <a:lnTo>
                            <a:pt x="18"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43" name="Freeform 619"/>
                    <p:cNvSpPr>
                      <a:spLocks/>
                    </p:cNvSpPr>
                    <p:nvPr/>
                  </p:nvSpPr>
                  <p:spPr bwMode="auto">
                    <a:xfrm>
                      <a:off x="675" y="1080"/>
                      <a:ext cx="14" cy="14"/>
                    </a:xfrm>
                    <a:custGeom>
                      <a:avLst/>
                      <a:gdLst>
                        <a:gd name="T0" fmla="*/ 0 w 69"/>
                        <a:gd name="T1" fmla="*/ 24 h 68"/>
                        <a:gd name="T2" fmla="*/ 25 w 69"/>
                        <a:gd name="T3" fmla="*/ 24 h 68"/>
                        <a:gd name="T4" fmla="*/ 36 w 69"/>
                        <a:gd name="T5" fmla="*/ 0 h 68"/>
                        <a:gd name="T6" fmla="*/ 45 w 69"/>
                        <a:gd name="T7" fmla="*/ 24 h 68"/>
                        <a:gd name="T8" fmla="*/ 69 w 69"/>
                        <a:gd name="T9" fmla="*/ 24 h 68"/>
                        <a:gd name="T10" fmla="*/ 50 w 69"/>
                        <a:gd name="T11" fmla="*/ 40 h 68"/>
                        <a:gd name="T12" fmla="*/ 59 w 69"/>
                        <a:gd name="T13" fmla="*/ 68 h 68"/>
                        <a:gd name="T14" fmla="*/ 36 w 69"/>
                        <a:gd name="T15" fmla="*/ 50 h 68"/>
                        <a:gd name="T16" fmla="*/ 12 w 69"/>
                        <a:gd name="T17" fmla="*/ 68 h 68"/>
                        <a:gd name="T18" fmla="*/ 19 w 69"/>
                        <a:gd name="T19" fmla="*/ 40 h 68"/>
                        <a:gd name="T20" fmla="*/ 0 w 69"/>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8">
                          <a:moveTo>
                            <a:pt x="0" y="24"/>
                          </a:moveTo>
                          <a:lnTo>
                            <a:pt x="25" y="24"/>
                          </a:lnTo>
                          <a:lnTo>
                            <a:pt x="36" y="0"/>
                          </a:lnTo>
                          <a:lnTo>
                            <a:pt x="45" y="24"/>
                          </a:lnTo>
                          <a:lnTo>
                            <a:pt x="69" y="24"/>
                          </a:lnTo>
                          <a:lnTo>
                            <a:pt x="50" y="40"/>
                          </a:lnTo>
                          <a:lnTo>
                            <a:pt x="59" y="68"/>
                          </a:lnTo>
                          <a:lnTo>
                            <a:pt x="36" y="50"/>
                          </a:lnTo>
                          <a:lnTo>
                            <a:pt x="12"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844" name="Group 620"/>
                  <p:cNvGrpSpPr>
                    <a:grpSpLocks/>
                  </p:cNvGrpSpPr>
                  <p:nvPr/>
                </p:nvGrpSpPr>
                <p:grpSpPr bwMode="auto">
                  <a:xfrm>
                    <a:off x="561" y="1094"/>
                    <a:ext cx="140" cy="13"/>
                    <a:chOff x="561" y="1094"/>
                    <a:chExt cx="140" cy="13"/>
                  </a:xfrm>
                </p:grpSpPr>
                <p:sp>
                  <p:nvSpPr>
                    <p:cNvPr id="52845" name="Freeform 621"/>
                    <p:cNvSpPr>
                      <a:spLocks/>
                    </p:cNvSpPr>
                    <p:nvPr/>
                  </p:nvSpPr>
                  <p:spPr bwMode="auto">
                    <a:xfrm>
                      <a:off x="561" y="1094"/>
                      <a:ext cx="14" cy="13"/>
                    </a:xfrm>
                    <a:custGeom>
                      <a:avLst/>
                      <a:gdLst>
                        <a:gd name="T0" fmla="*/ 0 w 67"/>
                        <a:gd name="T1" fmla="*/ 24 h 67"/>
                        <a:gd name="T2" fmla="*/ 24 w 67"/>
                        <a:gd name="T3" fmla="*/ 24 h 67"/>
                        <a:gd name="T4" fmla="*/ 33 w 67"/>
                        <a:gd name="T5" fmla="*/ 0 h 67"/>
                        <a:gd name="T6" fmla="*/ 45 w 67"/>
                        <a:gd name="T7" fmla="*/ 24 h 67"/>
                        <a:gd name="T8" fmla="*/ 67 w 67"/>
                        <a:gd name="T9" fmla="*/ 24 h 67"/>
                        <a:gd name="T10" fmla="*/ 48 w 67"/>
                        <a:gd name="T11" fmla="*/ 39 h 67"/>
                        <a:gd name="T12" fmla="*/ 57 w 67"/>
                        <a:gd name="T13" fmla="*/ 67 h 67"/>
                        <a:gd name="T14" fmla="*/ 33 w 67"/>
                        <a:gd name="T15" fmla="*/ 50 h 67"/>
                        <a:gd name="T16" fmla="*/ 11 w 67"/>
                        <a:gd name="T17" fmla="*/ 67 h 67"/>
                        <a:gd name="T18" fmla="*/ 19 w 67"/>
                        <a:gd name="T19" fmla="*/ 39 h 67"/>
                        <a:gd name="T20" fmla="*/ 0 w 67"/>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4"/>
                          </a:moveTo>
                          <a:lnTo>
                            <a:pt x="24" y="24"/>
                          </a:lnTo>
                          <a:lnTo>
                            <a:pt x="33" y="0"/>
                          </a:lnTo>
                          <a:lnTo>
                            <a:pt x="45" y="24"/>
                          </a:lnTo>
                          <a:lnTo>
                            <a:pt x="67" y="24"/>
                          </a:lnTo>
                          <a:lnTo>
                            <a:pt x="48" y="39"/>
                          </a:lnTo>
                          <a:lnTo>
                            <a:pt x="57" y="67"/>
                          </a:lnTo>
                          <a:lnTo>
                            <a:pt x="33" y="50"/>
                          </a:lnTo>
                          <a:lnTo>
                            <a:pt x="11" y="67"/>
                          </a:lnTo>
                          <a:lnTo>
                            <a:pt x="19"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46" name="Freeform 622"/>
                    <p:cNvSpPr>
                      <a:spLocks/>
                    </p:cNvSpPr>
                    <p:nvPr/>
                  </p:nvSpPr>
                  <p:spPr bwMode="auto">
                    <a:xfrm>
                      <a:off x="586" y="1094"/>
                      <a:ext cx="14" cy="13"/>
                    </a:xfrm>
                    <a:custGeom>
                      <a:avLst/>
                      <a:gdLst>
                        <a:gd name="T0" fmla="*/ 0 w 67"/>
                        <a:gd name="T1" fmla="*/ 24 h 67"/>
                        <a:gd name="T2" fmla="*/ 24 w 67"/>
                        <a:gd name="T3" fmla="*/ 24 h 67"/>
                        <a:gd name="T4" fmla="*/ 35 w 67"/>
                        <a:gd name="T5" fmla="*/ 0 h 67"/>
                        <a:gd name="T6" fmla="*/ 45 w 67"/>
                        <a:gd name="T7" fmla="*/ 24 h 67"/>
                        <a:gd name="T8" fmla="*/ 67 w 67"/>
                        <a:gd name="T9" fmla="*/ 24 h 67"/>
                        <a:gd name="T10" fmla="*/ 50 w 67"/>
                        <a:gd name="T11" fmla="*/ 39 h 67"/>
                        <a:gd name="T12" fmla="*/ 57 w 67"/>
                        <a:gd name="T13" fmla="*/ 67 h 67"/>
                        <a:gd name="T14" fmla="*/ 35 w 67"/>
                        <a:gd name="T15" fmla="*/ 50 h 67"/>
                        <a:gd name="T16" fmla="*/ 11 w 67"/>
                        <a:gd name="T17" fmla="*/ 67 h 67"/>
                        <a:gd name="T18" fmla="*/ 20 w 67"/>
                        <a:gd name="T19" fmla="*/ 39 h 67"/>
                        <a:gd name="T20" fmla="*/ 0 w 67"/>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4"/>
                          </a:moveTo>
                          <a:lnTo>
                            <a:pt x="24" y="24"/>
                          </a:lnTo>
                          <a:lnTo>
                            <a:pt x="35" y="0"/>
                          </a:lnTo>
                          <a:lnTo>
                            <a:pt x="45" y="24"/>
                          </a:lnTo>
                          <a:lnTo>
                            <a:pt x="67" y="24"/>
                          </a:lnTo>
                          <a:lnTo>
                            <a:pt x="50" y="39"/>
                          </a:lnTo>
                          <a:lnTo>
                            <a:pt x="57" y="67"/>
                          </a:lnTo>
                          <a:lnTo>
                            <a:pt x="35" y="50"/>
                          </a:lnTo>
                          <a:lnTo>
                            <a:pt x="11" y="67"/>
                          </a:lnTo>
                          <a:lnTo>
                            <a:pt x="20"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47" name="Freeform 623"/>
                    <p:cNvSpPr>
                      <a:spLocks/>
                    </p:cNvSpPr>
                    <p:nvPr/>
                  </p:nvSpPr>
                  <p:spPr bwMode="auto">
                    <a:xfrm>
                      <a:off x="612" y="1094"/>
                      <a:ext cx="13" cy="13"/>
                    </a:xfrm>
                    <a:custGeom>
                      <a:avLst/>
                      <a:gdLst>
                        <a:gd name="T0" fmla="*/ 0 w 65"/>
                        <a:gd name="T1" fmla="*/ 24 h 67"/>
                        <a:gd name="T2" fmla="*/ 23 w 65"/>
                        <a:gd name="T3" fmla="*/ 24 h 67"/>
                        <a:gd name="T4" fmla="*/ 32 w 65"/>
                        <a:gd name="T5" fmla="*/ 0 h 67"/>
                        <a:gd name="T6" fmla="*/ 43 w 65"/>
                        <a:gd name="T7" fmla="*/ 24 h 67"/>
                        <a:gd name="T8" fmla="*/ 65 w 65"/>
                        <a:gd name="T9" fmla="*/ 24 h 67"/>
                        <a:gd name="T10" fmla="*/ 47 w 65"/>
                        <a:gd name="T11" fmla="*/ 39 h 67"/>
                        <a:gd name="T12" fmla="*/ 57 w 65"/>
                        <a:gd name="T13" fmla="*/ 67 h 67"/>
                        <a:gd name="T14" fmla="*/ 32 w 65"/>
                        <a:gd name="T15" fmla="*/ 50 h 67"/>
                        <a:gd name="T16" fmla="*/ 10 w 65"/>
                        <a:gd name="T17" fmla="*/ 67 h 67"/>
                        <a:gd name="T18" fmla="*/ 18 w 65"/>
                        <a:gd name="T19" fmla="*/ 39 h 67"/>
                        <a:gd name="T20" fmla="*/ 0 w 65"/>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7">
                          <a:moveTo>
                            <a:pt x="0" y="24"/>
                          </a:moveTo>
                          <a:lnTo>
                            <a:pt x="23" y="24"/>
                          </a:lnTo>
                          <a:lnTo>
                            <a:pt x="32" y="0"/>
                          </a:lnTo>
                          <a:lnTo>
                            <a:pt x="43" y="24"/>
                          </a:lnTo>
                          <a:lnTo>
                            <a:pt x="65" y="24"/>
                          </a:lnTo>
                          <a:lnTo>
                            <a:pt x="47" y="39"/>
                          </a:lnTo>
                          <a:lnTo>
                            <a:pt x="57" y="67"/>
                          </a:lnTo>
                          <a:lnTo>
                            <a:pt x="32" y="50"/>
                          </a:lnTo>
                          <a:lnTo>
                            <a:pt x="10" y="67"/>
                          </a:lnTo>
                          <a:lnTo>
                            <a:pt x="18"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48" name="Freeform 624"/>
                    <p:cNvSpPr>
                      <a:spLocks/>
                    </p:cNvSpPr>
                    <p:nvPr/>
                  </p:nvSpPr>
                  <p:spPr bwMode="auto">
                    <a:xfrm>
                      <a:off x="637" y="1094"/>
                      <a:ext cx="14" cy="13"/>
                    </a:xfrm>
                    <a:custGeom>
                      <a:avLst/>
                      <a:gdLst>
                        <a:gd name="T0" fmla="*/ 0 w 69"/>
                        <a:gd name="T1" fmla="*/ 24 h 67"/>
                        <a:gd name="T2" fmla="*/ 25 w 69"/>
                        <a:gd name="T3" fmla="*/ 24 h 67"/>
                        <a:gd name="T4" fmla="*/ 36 w 69"/>
                        <a:gd name="T5" fmla="*/ 0 h 67"/>
                        <a:gd name="T6" fmla="*/ 45 w 69"/>
                        <a:gd name="T7" fmla="*/ 24 h 67"/>
                        <a:gd name="T8" fmla="*/ 69 w 69"/>
                        <a:gd name="T9" fmla="*/ 24 h 67"/>
                        <a:gd name="T10" fmla="*/ 50 w 69"/>
                        <a:gd name="T11" fmla="*/ 39 h 67"/>
                        <a:gd name="T12" fmla="*/ 58 w 69"/>
                        <a:gd name="T13" fmla="*/ 67 h 67"/>
                        <a:gd name="T14" fmla="*/ 36 w 69"/>
                        <a:gd name="T15" fmla="*/ 50 h 67"/>
                        <a:gd name="T16" fmla="*/ 12 w 69"/>
                        <a:gd name="T17" fmla="*/ 67 h 67"/>
                        <a:gd name="T18" fmla="*/ 21 w 69"/>
                        <a:gd name="T19" fmla="*/ 39 h 67"/>
                        <a:gd name="T20" fmla="*/ 0 w 69"/>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4"/>
                          </a:moveTo>
                          <a:lnTo>
                            <a:pt x="25" y="24"/>
                          </a:lnTo>
                          <a:lnTo>
                            <a:pt x="36" y="0"/>
                          </a:lnTo>
                          <a:lnTo>
                            <a:pt x="45" y="24"/>
                          </a:lnTo>
                          <a:lnTo>
                            <a:pt x="69" y="24"/>
                          </a:lnTo>
                          <a:lnTo>
                            <a:pt x="50" y="39"/>
                          </a:lnTo>
                          <a:lnTo>
                            <a:pt x="58" y="67"/>
                          </a:lnTo>
                          <a:lnTo>
                            <a:pt x="36" y="50"/>
                          </a:lnTo>
                          <a:lnTo>
                            <a:pt x="12" y="67"/>
                          </a:lnTo>
                          <a:lnTo>
                            <a:pt x="21"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49" name="Freeform 625"/>
                    <p:cNvSpPr>
                      <a:spLocks/>
                    </p:cNvSpPr>
                    <p:nvPr/>
                  </p:nvSpPr>
                  <p:spPr bwMode="auto">
                    <a:xfrm>
                      <a:off x="662" y="1094"/>
                      <a:ext cx="14" cy="13"/>
                    </a:xfrm>
                    <a:custGeom>
                      <a:avLst/>
                      <a:gdLst>
                        <a:gd name="T0" fmla="*/ 0 w 68"/>
                        <a:gd name="T1" fmla="*/ 24 h 67"/>
                        <a:gd name="T2" fmla="*/ 24 w 68"/>
                        <a:gd name="T3" fmla="*/ 24 h 67"/>
                        <a:gd name="T4" fmla="*/ 33 w 68"/>
                        <a:gd name="T5" fmla="*/ 0 h 67"/>
                        <a:gd name="T6" fmla="*/ 44 w 68"/>
                        <a:gd name="T7" fmla="*/ 24 h 67"/>
                        <a:gd name="T8" fmla="*/ 68 w 68"/>
                        <a:gd name="T9" fmla="*/ 24 h 67"/>
                        <a:gd name="T10" fmla="*/ 48 w 68"/>
                        <a:gd name="T11" fmla="*/ 39 h 67"/>
                        <a:gd name="T12" fmla="*/ 57 w 68"/>
                        <a:gd name="T13" fmla="*/ 67 h 67"/>
                        <a:gd name="T14" fmla="*/ 33 w 68"/>
                        <a:gd name="T15" fmla="*/ 50 h 67"/>
                        <a:gd name="T16" fmla="*/ 10 w 68"/>
                        <a:gd name="T17" fmla="*/ 67 h 67"/>
                        <a:gd name="T18" fmla="*/ 19 w 68"/>
                        <a:gd name="T19" fmla="*/ 39 h 67"/>
                        <a:gd name="T20" fmla="*/ 0 w 68"/>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4"/>
                          </a:moveTo>
                          <a:lnTo>
                            <a:pt x="24" y="24"/>
                          </a:lnTo>
                          <a:lnTo>
                            <a:pt x="33" y="0"/>
                          </a:lnTo>
                          <a:lnTo>
                            <a:pt x="44" y="24"/>
                          </a:lnTo>
                          <a:lnTo>
                            <a:pt x="68" y="24"/>
                          </a:lnTo>
                          <a:lnTo>
                            <a:pt x="48" y="39"/>
                          </a:lnTo>
                          <a:lnTo>
                            <a:pt x="57" y="67"/>
                          </a:lnTo>
                          <a:lnTo>
                            <a:pt x="33" y="50"/>
                          </a:lnTo>
                          <a:lnTo>
                            <a:pt x="10" y="67"/>
                          </a:lnTo>
                          <a:lnTo>
                            <a:pt x="19"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50" name="Freeform 626"/>
                    <p:cNvSpPr>
                      <a:spLocks/>
                    </p:cNvSpPr>
                    <p:nvPr/>
                  </p:nvSpPr>
                  <p:spPr bwMode="auto">
                    <a:xfrm>
                      <a:off x="688" y="1094"/>
                      <a:ext cx="13" cy="13"/>
                    </a:xfrm>
                    <a:custGeom>
                      <a:avLst/>
                      <a:gdLst>
                        <a:gd name="T0" fmla="*/ 0 w 68"/>
                        <a:gd name="T1" fmla="*/ 24 h 67"/>
                        <a:gd name="T2" fmla="*/ 25 w 68"/>
                        <a:gd name="T3" fmla="*/ 24 h 67"/>
                        <a:gd name="T4" fmla="*/ 34 w 68"/>
                        <a:gd name="T5" fmla="*/ 0 h 67"/>
                        <a:gd name="T6" fmla="*/ 45 w 68"/>
                        <a:gd name="T7" fmla="*/ 24 h 67"/>
                        <a:gd name="T8" fmla="*/ 68 w 68"/>
                        <a:gd name="T9" fmla="*/ 24 h 67"/>
                        <a:gd name="T10" fmla="*/ 50 w 68"/>
                        <a:gd name="T11" fmla="*/ 39 h 67"/>
                        <a:gd name="T12" fmla="*/ 57 w 68"/>
                        <a:gd name="T13" fmla="*/ 67 h 67"/>
                        <a:gd name="T14" fmla="*/ 34 w 68"/>
                        <a:gd name="T15" fmla="*/ 50 h 67"/>
                        <a:gd name="T16" fmla="*/ 11 w 68"/>
                        <a:gd name="T17" fmla="*/ 67 h 67"/>
                        <a:gd name="T18" fmla="*/ 19 w 68"/>
                        <a:gd name="T19" fmla="*/ 39 h 67"/>
                        <a:gd name="T20" fmla="*/ 0 w 68"/>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4"/>
                          </a:moveTo>
                          <a:lnTo>
                            <a:pt x="25" y="24"/>
                          </a:lnTo>
                          <a:lnTo>
                            <a:pt x="34" y="0"/>
                          </a:lnTo>
                          <a:lnTo>
                            <a:pt x="45" y="24"/>
                          </a:lnTo>
                          <a:lnTo>
                            <a:pt x="68" y="24"/>
                          </a:lnTo>
                          <a:lnTo>
                            <a:pt x="50" y="39"/>
                          </a:lnTo>
                          <a:lnTo>
                            <a:pt x="57" y="67"/>
                          </a:lnTo>
                          <a:lnTo>
                            <a:pt x="34" y="50"/>
                          </a:lnTo>
                          <a:lnTo>
                            <a:pt x="11" y="67"/>
                          </a:lnTo>
                          <a:lnTo>
                            <a:pt x="19"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851" name="Group 627"/>
                  <p:cNvGrpSpPr>
                    <a:grpSpLocks/>
                  </p:cNvGrpSpPr>
                  <p:nvPr/>
                </p:nvGrpSpPr>
                <p:grpSpPr bwMode="auto">
                  <a:xfrm>
                    <a:off x="574" y="1107"/>
                    <a:ext cx="115" cy="14"/>
                    <a:chOff x="574" y="1107"/>
                    <a:chExt cx="115" cy="14"/>
                  </a:xfrm>
                </p:grpSpPr>
                <p:sp>
                  <p:nvSpPr>
                    <p:cNvPr id="52852" name="Freeform 628"/>
                    <p:cNvSpPr>
                      <a:spLocks/>
                    </p:cNvSpPr>
                    <p:nvPr/>
                  </p:nvSpPr>
                  <p:spPr bwMode="auto">
                    <a:xfrm>
                      <a:off x="574" y="1107"/>
                      <a:ext cx="13" cy="14"/>
                    </a:xfrm>
                    <a:custGeom>
                      <a:avLst/>
                      <a:gdLst>
                        <a:gd name="T0" fmla="*/ 0 w 66"/>
                        <a:gd name="T1" fmla="*/ 26 h 70"/>
                        <a:gd name="T2" fmla="*/ 23 w 66"/>
                        <a:gd name="T3" fmla="*/ 26 h 70"/>
                        <a:gd name="T4" fmla="*/ 33 w 66"/>
                        <a:gd name="T5" fmla="*/ 0 h 70"/>
                        <a:gd name="T6" fmla="*/ 43 w 66"/>
                        <a:gd name="T7" fmla="*/ 26 h 70"/>
                        <a:gd name="T8" fmla="*/ 66 w 66"/>
                        <a:gd name="T9" fmla="*/ 26 h 70"/>
                        <a:gd name="T10" fmla="*/ 47 w 66"/>
                        <a:gd name="T11" fmla="*/ 41 h 70"/>
                        <a:gd name="T12" fmla="*/ 57 w 66"/>
                        <a:gd name="T13" fmla="*/ 70 h 70"/>
                        <a:gd name="T14" fmla="*/ 33 w 66"/>
                        <a:gd name="T15" fmla="*/ 50 h 70"/>
                        <a:gd name="T16" fmla="*/ 10 w 66"/>
                        <a:gd name="T17" fmla="*/ 70 h 70"/>
                        <a:gd name="T18" fmla="*/ 19 w 66"/>
                        <a:gd name="T19" fmla="*/ 41 h 70"/>
                        <a:gd name="T20" fmla="*/ 0 w 66"/>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70">
                          <a:moveTo>
                            <a:pt x="0" y="26"/>
                          </a:moveTo>
                          <a:lnTo>
                            <a:pt x="23" y="26"/>
                          </a:lnTo>
                          <a:lnTo>
                            <a:pt x="33" y="0"/>
                          </a:lnTo>
                          <a:lnTo>
                            <a:pt x="43" y="26"/>
                          </a:lnTo>
                          <a:lnTo>
                            <a:pt x="66" y="26"/>
                          </a:lnTo>
                          <a:lnTo>
                            <a:pt x="47" y="41"/>
                          </a:lnTo>
                          <a:lnTo>
                            <a:pt x="57" y="70"/>
                          </a:lnTo>
                          <a:lnTo>
                            <a:pt x="33" y="50"/>
                          </a:lnTo>
                          <a:lnTo>
                            <a:pt x="10"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53" name="Freeform 629"/>
                    <p:cNvSpPr>
                      <a:spLocks/>
                    </p:cNvSpPr>
                    <p:nvPr/>
                  </p:nvSpPr>
                  <p:spPr bwMode="auto">
                    <a:xfrm>
                      <a:off x="624" y="1107"/>
                      <a:ext cx="14" cy="14"/>
                    </a:xfrm>
                    <a:custGeom>
                      <a:avLst/>
                      <a:gdLst>
                        <a:gd name="T0" fmla="*/ 0 w 67"/>
                        <a:gd name="T1" fmla="*/ 26 h 70"/>
                        <a:gd name="T2" fmla="*/ 24 w 67"/>
                        <a:gd name="T3" fmla="*/ 26 h 70"/>
                        <a:gd name="T4" fmla="*/ 33 w 67"/>
                        <a:gd name="T5" fmla="*/ 0 h 70"/>
                        <a:gd name="T6" fmla="*/ 44 w 67"/>
                        <a:gd name="T7" fmla="*/ 26 h 70"/>
                        <a:gd name="T8" fmla="*/ 67 w 67"/>
                        <a:gd name="T9" fmla="*/ 26 h 70"/>
                        <a:gd name="T10" fmla="*/ 50 w 67"/>
                        <a:gd name="T11" fmla="*/ 41 h 70"/>
                        <a:gd name="T12" fmla="*/ 57 w 67"/>
                        <a:gd name="T13" fmla="*/ 70 h 70"/>
                        <a:gd name="T14" fmla="*/ 33 w 67"/>
                        <a:gd name="T15" fmla="*/ 50 h 70"/>
                        <a:gd name="T16" fmla="*/ 10 w 67"/>
                        <a:gd name="T17" fmla="*/ 70 h 70"/>
                        <a:gd name="T18" fmla="*/ 19 w 67"/>
                        <a:gd name="T19" fmla="*/ 41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4" y="26"/>
                          </a:lnTo>
                          <a:lnTo>
                            <a:pt x="33" y="0"/>
                          </a:lnTo>
                          <a:lnTo>
                            <a:pt x="44" y="26"/>
                          </a:lnTo>
                          <a:lnTo>
                            <a:pt x="67" y="26"/>
                          </a:lnTo>
                          <a:lnTo>
                            <a:pt x="50" y="41"/>
                          </a:lnTo>
                          <a:lnTo>
                            <a:pt x="57" y="70"/>
                          </a:lnTo>
                          <a:lnTo>
                            <a:pt x="33" y="50"/>
                          </a:lnTo>
                          <a:lnTo>
                            <a:pt x="10"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54" name="Freeform 630"/>
                    <p:cNvSpPr>
                      <a:spLocks/>
                    </p:cNvSpPr>
                    <p:nvPr/>
                  </p:nvSpPr>
                  <p:spPr bwMode="auto">
                    <a:xfrm>
                      <a:off x="599" y="1107"/>
                      <a:ext cx="14" cy="14"/>
                    </a:xfrm>
                    <a:custGeom>
                      <a:avLst/>
                      <a:gdLst>
                        <a:gd name="T0" fmla="*/ 0 w 67"/>
                        <a:gd name="T1" fmla="*/ 26 h 70"/>
                        <a:gd name="T2" fmla="*/ 23 w 67"/>
                        <a:gd name="T3" fmla="*/ 26 h 70"/>
                        <a:gd name="T4" fmla="*/ 34 w 67"/>
                        <a:gd name="T5" fmla="*/ 0 h 70"/>
                        <a:gd name="T6" fmla="*/ 44 w 67"/>
                        <a:gd name="T7" fmla="*/ 26 h 70"/>
                        <a:gd name="T8" fmla="*/ 67 w 67"/>
                        <a:gd name="T9" fmla="*/ 26 h 70"/>
                        <a:gd name="T10" fmla="*/ 48 w 67"/>
                        <a:gd name="T11" fmla="*/ 41 h 70"/>
                        <a:gd name="T12" fmla="*/ 57 w 67"/>
                        <a:gd name="T13" fmla="*/ 70 h 70"/>
                        <a:gd name="T14" fmla="*/ 34 w 67"/>
                        <a:gd name="T15" fmla="*/ 50 h 70"/>
                        <a:gd name="T16" fmla="*/ 10 w 67"/>
                        <a:gd name="T17" fmla="*/ 70 h 70"/>
                        <a:gd name="T18" fmla="*/ 19 w 67"/>
                        <a:gd name="T19" fmla="*/ 41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3" y="26"/>
                          </a:lnTo>
                          <a:lnTo>
                            <a:pt x="34" y="0"/>
                          </a:lnTo>
                          <a:lnTo>
                            <a:pt x="44" y="26"/>
                          </a:lnTo>
                          <a:lnTo>
                            <a:pt x="67" y="26"/>
                          </a:lnTo>
                          <a:lnTo>
                            <a:pt x="48" y="41"/>
                          </a:lnTo>
                          <a:lnTo>
                            <a:pt x="57" y="70"/>
                          </a:lnTo>
                          <a:lnTo>
                            <a:pt x="34" y="50"/>
                          </a:lnTo>
                          <a:lnTo>
                            <a:pt x="10"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55" name="Freeform 631"/>
                    <p:cNvSpPr>
                      <a:spLocks/>
                    </p:cNvSpPr>
                    <p:nvPr/>
                  </p:nvSpPr>
                  <p:spPr bwMode="auto">
                    <a:xfrm>
                      <a:off x="650" y="1107"/>
                      <a:ext cx="13" cy="14"/>
                    </a:xfrm>
                    <a:custGeom>
                      <a:avLst/>
                      <a:gdLst>
                        <a:gd name="T0" fmla="*/ 0 w 67"/>
                        <a:gd name="T1" fmla="*/ 26 h 70"/>
                        <a:gd name="T2" fmla="*/ 23 w 67"/>
                        <a:gd name="T3" fmla="*/ 26 h 70"/>
                        <a:gd name="T4" fmla="*/ 33 w 67"/>
                        <a:gd name="T5" fmla="*/ 0 h 70"/>
                        <a:gd name="T6" fmla="*/ 44 w 67"/>
                        <a:gd name="T7" fmla="*/ 26 h 70"/>
                        <a:gd name="T8" fmla="*/ 67 w 67"/>
                        <a:gd name="T9" fmla="*/ 26 h 70"/>
                        <a:gd name="T10" fmla="*/ 48 w 67"/>
                        <a:gd name="T11" fmla="*/ 41 h 70"/>
                        <a:gd name="T12" fmla="*/ 58 w 67"/>
                        <a:gd name="T13" fmla="*/ 70 h 70"/>
                        <a:gd name="T14" fmla="*/ 33 w 67"/>
                        <a:gd name="T15" fmla="*/ 50 h 70"/>
                        <a:gd name="T16" fmla="*/ 10 w 67"/>
                        <a:gd name="T17" fmla="*/ 70 h 70"/>
                        <a:gd name="T18" fmla="*/ 18 w 67"/>
                        <a:gd name="T19" fmla="*/ 41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3" y="26"/>
                          </a:lnTo>
                          <a:lnTo>
                            <a:pt x="33" y="0"/>
                          </a:lnTo>
                          <a:lnTo>
                            <a:pt x="44" y="26"/>
                          </a:lnTo>
                          <a:lnTo>
                            <a:pt x="67" y="26"/>
                          </a:lnTo>
                          <a:lnTo>
                            <a:pt x="48" y="41"/>
                          </a:lnTo>
                          <a:lnTo>
                            <a:pt x="58" y="70"/>
                          </a:lnTo>
                          <a:lnTo>
                            <a:pt x="33" y="50"/>
                          </a:lnTo>
                          <a:lnTo>
                            <a:pt x="10" y="70"/>
                          </a:lnTo>
                          <a:lnTo>
                            <a:pt x="18"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56" name="Freeform 632"/>
                    <p:cNvSpPr>
                      <a:spLocks/>
                    </p:cNvSpPr>
                    <p:nvPr/>
                  </p:nvSpPr>
                  <p:spPr bwMode="auto">
                    <a:xfrm>
                      <a:off x="675" y="1107"/>
                      <a:ext cx="14" cy="14"/>
                    </a:xfrm>
                    <a:custGeom>
                      <a:avLst/>
                      <a:gdLst>
                        <a:gd name="T0" fmla="*/ 0 w 69"/>
                        <a:gd name="T1" fmla="*/ 26 h 70"/>
                        <a:gd name="T2" fmla="*/ 25 w 69"/>
                        <a:gd name="T3" fmla="*/ 26 h 70"/>
                        <a:gd name="T4" fmla="*/ 36 w 69"/>
                        <a:gd name="T5" fmla="*/ 0 h 70"/>
                        <a:gd name="T6" fmla="*/ 45 w 69"/>
                        <a:gd name="T7" fmla="*/ 26 h 70"/>
                        <a:gd name="T8" fmla="*/ 69 w 69"/>
                        <a:gd name="T9" fmla="*/ 26 h 70"/>
                        <a:gd name="T10" fmla="*/ 50 w 69"/>
                        <a:gd name="T11" fmla="*/ 41 h 70"/>
                        <a:gd name="T12" fmla="*/ 59 w 69"/>
                        <a:gd name="T13" fmla="*/ 70 h 70"/>
                        <a:gd name="T14" fmla="*/ 36 w 69"/>
                        <a:gd name="T15" fmla="*/ 50 h 70"/>
                        <a:gd name="T16" fmla="*/ 12 w 69"/>
                        <a:gd name="T17" fmla="*/ 70 h 70"/>
                        <a:gd name="T18" fmla="*/ 19 w 69"/>
                        <a:gd name="T19" fmla="*/ 41 h 70"/>
                        <a:gd name="T20" fmla="*/ 0 w 69"/>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70">
                          <a:moveTo>
                            <a:pt x="0" y="26"/>
                          </a:moveTo>
                          <a:lnTo>
                            <a:pt x="25" y="26"/>
                          </a:lnTo>
                          <a:lnTo>
                            <a:pt x="36" y="0"/>
                          </a:lnTo>
                          <a:lnTo>
                            <a:pt x="45" y="26"/>
                          </a:lnTo>
                          <a:lnTo>
                            <a:pt x="69" y="26"/>
                          </a:lnTo>
                          <a:lnTo>
                            <a:pt x="50" y="41"/>
                          </a:lnTo>
                          <a:lnTo>
                            <a:pt x="59" y="70"/>
                          </a:lnTo>
                          <a:lnTo>
                            <a:pt x="36" y="50"/>
                          </a:lnTo>
                          <a:lnTo>
                            <a:pt x="12"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857" name="Group 633"/>
                  <p:cNvGrpSpPr>
                    <a:grpSpLocks/>
                  </p:cNvGrpSpPr>
                  <p:nvPr/>
                </p:nvGrpSpPr>
                <p:grpSpPr bwMode="auto">
                  <a:xfrm>
                    <a:off x="561" y="1120"/>
                    <a:ext cx="140" cy="14"/>
                    <a:chOff x="561" y="1120"/>
                    <a:chExt cx="140" cy="14"/>
                  </a:xfrm>
                </p:grpSpPr>
                <p:sp>
                  <p:nvSpPr>
                    <p:cNvPr id="52858" name="Freeform 634"/>
                    <p:cNvSpPr>
                      <a:spLocks/>
                    </p:cNvSpPr>
                    <p:nvPr/>
                  </p:nvSpPr>
                  <p:spPr bwMode="auto">
                    <a:xfrm>
                      <a:off x="561" y="1120"/>
                      <a:ext cx="14" cy="14"/>
                    </a:xfrm>
                    <a:custGeom>
                      <a:avLst/>
                      <a:gdLst>
                        <a:gd name="T0" fmla="*/ 0 w 67"/>
                        <a:gd name="T1" fmla="*/ 26 h 70"/>
                        <a:gd name="T2" fmla="*/ 24 w 67"/>
                        <a:gd name="T3" fmla="*/ 26 h 70"/>
                        <a:gd name="T4" fmla="*/ 33 w 67"/>
                        <a:gd name="T5" fmla="*/ 0 h 70"/>
                        <a:gd name="T6" fmla="*/ 45 w 67"/>
                        <a:gd name="T7" fmla="*/ 26 h 70"/>
                        <a:gd name="T8" fmla="*/ 67 w 67"/>
                        <a:gd name="T9" fmla="*/ 26 h 70"/>
                        <a:gd name="T10" fmla="*/ 48 w 67"/>
                        <a:gd name="T11" fmla="*/ 42 h 70"/>
                        <a:gd name="T12" fmla="*/ 57 w 67"/>
                        <a:gd name="T13" fmla="*/ 70 h 70"/>
                        <a:gd name="T14" fmla="*/ 33 w 67"/>
                        <a:gd name="T15" fmla="*/ 50 h 70"/>
                        <a:gd name="T16" fmla="*/ 11 w 67"/>
                        <a:gd name="T17" fmla="*/ 70 h 70"/>
                        <a:gd name="T18" fmla="*/ 19 w 67"/>
                        <a:gd name="T19" fmla="*/ 42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4" y="26"/>
                          </a:lnTo>
                          <a:lnTo>
                            <a:pt x="33" y="0"/>
                          </a:lnTo>
                          <a:lnTo>
                            <a:pt x="45" y="26"/>
                          </a:lnTo>
                          <a:lnTo>
                            <a:pt x="67" y="26"/>
                          </a:lnTo>
                          <a:lnTo>
                            <a:pt x="48" y="42"/>
                          </a:lnTo>
                          <a:lnTo>
                            <a:pt x="57" y="70"/>
                          </a:lnTo>
                          <a:lnTo>
                            <a:pt x="33" y="50"/>
                          </a:lnTo>
                          <a:lnTo>
                            <a:pt x="11" y="70"/>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59" name="Freeform 635"/>
                    <p:cNvSpPr>
                      <a:spLocks/>
                    </p:cNvSpPr>
                    <p:nvPr/>
                  </p:nvSpPr>
                  <p:spPr bwMode="auto">
                    <a:xfrm>
                      <a:off x="586" y="1120"/>
                      <a:ext cx="14" cy="14"/>
                    </a:xfrm>
                    <a:custGeom>
                      <a:avLst/>
                      <a:gdLst>
                        <a:gd name="T0" fmla="*/ 0 w 67"/>
                        <a:gd name="T1" fmla="*/ 26 h 70"/>
                        <a:gd name="T2" fmla="*/ 24 w 67"/>
                        <a:gd name="T3" fmla="*/ 26 h 70"/>
                        <a:gd name="T4" fmla="*/ 35 w 67"/>
                        <a:gd name="T5" fmla="*/ 0 h 70"/>
                        <a:gd name="T6" fmla="*/ 45 w 67"/>
                        <a:gd name="T7" fmla="*/ 26 h 70"/>
                        <a:gd name="T8" fmla="*/ 67 w 67"/>
                        <a:gd name="T9" fmla="*/ 26 h 70"/>
                        <a:gd name="T10" fmla="*/ 50 w 67"/>
                        <a:gd name="T11" fmla="*/ 42 h 70"/>
                        <a:gd name="T12" fmla="*/ 57 w 67"/>
                        <a:gd name="T13" fmla="*/ 70 h 70"/>
                        <a:gd name="T14" fmla="*/ 35 w 67"/>
                        <a:gd name="T15" fmla="*/ 50 h 70"/>
                        <a:gd name="T16" fmla="*/ 11 w 67"/>
                        <a:gd name="T17" fmla="*/ 70 h 70"/>
                        <a:gd name="T18" fmla="*/ 20 w 67"/>
                        <a:gd name="T19" fmla="*/ 42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4" y="26"/>
                          </a:lnTo>
                          <a:lnTo>
                            <a:pt x="35" y="0"/>
                          </a:lnTo>
                          <a:lnTo>
                            <a:pt x="45" y="26"/>
                          </a:lnTo>
                          <a:lnTo>
                            <a:pt x="67" y="26"/>
                          </a:lnTo>
                          <a:lnTo>
                            <a:pt x="50" y="42"/>
                          </a:lnTo>
                          <a:lnTo>
                            <a:pt x="57" y="70"/>
                          </a:lnTo>
                          <a:lnTo>
                            <a:pt x="35" y="50"/>
                          </a:lnTo>
                          <a:lnTo>
                            <a:pt x="11" y="70"/>
                          </a:lnTo>
                          <a:lnTo>
                            <a:pt x="20"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60" name="Freeform 636"/>
                    <p:cNvSpPr>
                      <a:spLocks/>
                    </p:cNvSpPr>
                    <p:nvPr/>
                  </p:nvSpPr>
                  <p:spPr bwMode="auto">
                    <a:xfrm>
                      <a:off x="612" y="1120"/>
                      <a:ext cx="13" cy="14"/>
                    </a:xfrm>
                    <a:custGeom>
                      <a:avLst/>
                      <a:gdLst>
                        <a:gd name="T0" fmla="*/ 0 w 65"/>
                        <a:gd name="T1" fmla="*/ 26 h 70"/>
                        <a:gd name="T2" fmla="*/ 23 w 65"/>
                        <a:gd name="T3" fmla="*/ 26 h 70"/>
                        <a:gd name="T4" fmla="*/ 32 w 65"/>
                        <a:gd name="T5" fmla="*/ 0 h 70"/>
                        <a:gd name="T6" fmla="*/ 43 w 65"/>
                        <a:gd name="T7" fmla="*/ 26 h 70"/>
                        <a:gd name="T8" fmla="*/ 65 w 65"/>
                        <a:gd name="T9" fmla="*/ 26 h 70"/>
                        <a:gd name="T10" fmla="*/ 47 w 65"/>
                        <a:gd name="T11" fmla="*/ 42 h 70"/>
                        <a:gd name="T12" fmla="*/ 57 w 65"/>
                        <a:gd name="T13" fmla="*/ 70 h 70"/>
                        <a:gd name="T14" fmla="*/ 32 w 65"/>
                        <a:gd name="T15" fmla="*/ 50 h 70"/>
                        <a:gd name="T16" fmla="*/ 10 w 65"/>
                        <a:gd name="T17" fmla="*/ 70 h 70"/>
                        <a:gd name="T18" fmla="*/ 18 w 65"/>
                        <a:gd name="T19" fmla="*/ 42 h 70"/>
                        <a:gd name="T20" fmla="*/ 0 w 65"/>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70">
                          <a:moveTo>
                            <a:pt x="0" y="26"/>
                          </a:moveTo>
                          <a:lnTo>
                            <a:pt x="23" y="26"/>
                          </a:lnTo>
                          <a:lnTo>
                            <a:pt x="32" y="0"/>
                          </a:lnTo>
                          <a:lnTo>
                            <a:pt x="43" y="26"/>
                          </a:lnTo>
                          <a:lnTo>
                            <a:pt x="65" y="26"/>
                          </a:lnTo>
                          <a:lnTo>
                            <a:pt x="47" y="42"/>
                          </a:lnTo>
                          <a:lnTo>
                            <a:pt x="57" y="70"/>
                          </a:lnTo>
                          <a:lnTo>
                            <a:pt x="32" y="50"/>
                          </a:lnTo>
                          <a:lnTo>
                            <a:pt x="10" y="70"/>
                          </a:lnTo>
                          <a:lnTo>
                            <a:pt x="18"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61" name="Freeform 637"/>
                    <p:cNvSpPr>
                      <a:spLocks/>
                    </p:cNvSpPr>
                    <p:nvPr/>
                  </p:nvSpPr>
                  <p:spPr bwMode="auto">
                    <a:xfrm>
                      <a:off x="637" y="1120"/>
                      <a:ext cx="14" cy="14"/>
                    </a:xfrm>
                    <a:custGeom>
                      <a:avLst/>
                      <a:gdLst>
                        <a:gd name="T0" fmla="*/ 0 w 69"/>
                        <a:gd name="T1" fmla="*/ 26 h 70"/>
                        <a:gd name="T2" fmla="*/ 25 w 69"/>
                        <a:gd name="T3" fmla="*/ 26 h 70"/>
                        <a:gd name="T4" fmla="*/ 36 w 69"/>
                        <a:gd name="T5" fmla="*/ 0 h 70"/>
                        <a:gd name="T6" fmla="*/ 45 w 69"/>
                        <a:gd name="T7" fmla="*/ 26 h 70"/>
                        <a:gd name="T8" fmla="*/ 69 w 69"/>
                        <a:gd name="T9" fmla="*/ 26 h 70"/>
                        <a:gd name="T10" fmla="*/ 50 w 69"/>
                        <a:gd name="T11" fmla="*/ 42 h 70"/>
                        <a:gd name="T12" fmla="*/ 58 w 69"/>
                        <a:gd name="T13" fmla="*/ 70 h 70"/>
                        <a:gd name="T14" fmla="*/ 36 w 69"/>
                        <a:gd name="T15" fmla="*/ 50 h 70"/>
                        <a:gd name="T16" fmla="*/ 12 w 69"/>
                        <a:gd name="T17" fmla="*/ 70 h 70"/>
                        <a:gd name="T18" fmla="*/ 21 w 69"/>
                        <a:gd name="T19" fmla="*/ 42 h 70"/>
                        <a:gd name="T20" fmla="*/ 0 w 69"/>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70">
                          <a:moveTo>
                            <a:pt x="0" y="26"/>
                          </a:moveTo>
                          <a:lnTo>
                            <a:pt x="25" y="26"/>
                          </a:lnTo>
                          <a:lnTo>
                            <a:pt x="36" y="0"/>
                          </a:lnTo>
                          <a:lnTo>
                            <a:pt x="45" y="26"/>
                          </a:lnTo>
                          <a:lnTo>
                            <a:pt x="69" y="26"/>
                          </a:lnTo>
                          <a:lnTo>
                            <a:pt x="50" y="42"/>
                          </a:lnTo>
                          <a:lnTo>
                            <a:pt x="58" y="70"/>
                          </a:lnTo>
                          <a:lnTo>
                            <a:pt x="36" y="50"/>
                          </a:lnTo>
                          <a:lnTo>
                            <a:pt x="12" y="70"/>
                          </a:lnTo>
                          <a:lnTo>
                            <a:pt x="21"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62" name="Freeform 638"/>
                    <p:cNvSpPr>
                      <a:spLocks/>
                    </p:cNvSpPr>
                    <p:nvPr/>
                  </p:nvSpPr>
                  <p:spPr bwMode="auto">
                    <a:xfrm>
                      <a:off x="662" y="1120"/>
                      <a:ext cx="14" cy="14"/>
                    </a:xfrm>
                    <a:custGeom>
                      <a:avLst/>
                      <a:gdLst>
                        <a:gd name="T0" fmla="*/ 0 w 68"/>
                        <a:gd name="T1" fmla="*/ 26 h 70"/>
                        <a:gd name="T2" fmla="*/ 24 w 68"/>
                        <a:gd name="T3" fmla="*/ 26 h 70"/>
                        <a:gd name="T4" fmla="*/ 33 w 68"/>
                        <a:gd name="T5" fmla="*/ 0 h 70"/>
                        <a:gd name="T6" fmla="*/ 44 w 68"/>
                        <a:gd name="T7" fmla="*/ 26 h 70"/>
                        <a:gd name="T8" fmla="*/ 68 w 68"/>
                        <a:gd name="T9" fmla="*/ 26 h 70"/>
                        <a:gd name="T10" fmla="*/ 48 w 68"/>
                        <a:gd name="T11" fmla="*/ 42 h 70"/>
                        <a:gd name="T12" fmla="*/ 57 w 68"/>
                        <a:gd name="T13" fmla="*/ 70 h 70"/>
                        <a:gd name="T14" fmla="*/ 33 w 68"/>
                        <a:gd name="T15" fmla="*/ 50 h 70"/>
                        <a:gd name="T16" fmla="*/ 10 w 68"/>
                        <a:gd name="T17" fmla="*/ 70 h 70"/>
                        <a:gd name="T18" fmla="*/ 19 w 68"/>
                        <a:gd name="T19" fmla="*/ 42 h 70"/>
                        <a:gd name="T20" fmla="*/ 0 w 68"/>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70">
                          <a:moveTo>
                            <a:pt x="0" y="26"/>
                          </a:moveTo>
                          <a:lnTo>
                            <a:pt x="24" y="26"/>
                          </a:lnTo>
                          <a:lnTo>
                            <a:pt x="33" y="0"/>
                          </a:lnTo>
                          <a:lnTo>
                            <a:pt x="44" y="26"/>
                          </a:lnTo>
                          <a:lnTo>
                            <a:pt x="68" y="26"/>
                          </a:lnTo>
                          <a:lnTo>
                            <a:pt x="48" y="42"/>
                          </a:lnTo>
                          <a:lnTo>
                            <a:pt x="57" y="70"/>
                          </a:lnTo>
                          <a:lnTo>
                            <a:pt x="33" y="50"/>
                          </a:lnTo>
                          <a:lnTo>
                            <a:pt x="10" y="70"/>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63" name="Freeform 639"/>
                    <p:cNvSpPr>
                      <a:spLocks/>
                    </p:cNvSpPr>
                    <p:nvPr/>
                  </p:nvSpPr>
                  <p:spPr bwMode="auto">
                    <a:xfrm>
                      <a:off x="688" y="1120"/>
                      <a:ext cx="13" cy="14"/>
                    </a:xfrm>
                    <a:custGeom>
                      <a:avLst/>
                      <a:gdLst>
                        <a:gd name="T0" fmla="*/ 0 w 68"/>
                        <a:gd name="T1" fmla="*/ 26 h 70"/>
                        <a:gd name="T2" fmla="*/ 25 w 68"/>
                        <a:gd name="T3" fmla="*/ 26 h 70"/>
                        <a:gd name="T4" fmla="*/ 34 w 68"/>
                        <a:gd name="T5" fmla="*/ 0 h 70"/>
                        <a:gd name="T6" fmla="*/ 45 w 68"/>
                        <a:gd name="T7" fmla="*/ 26 h 70"/>
                        <a:gd name="T8" fmla="*/ 68 w 68"/>
                        <a:gd name="T9" fmla="*/ 26 h 70"/>
                        <a:gd name="T10" fmla="*/ 50 w 68"/>
                        <a:gd name="T11" fmla="*/ 42 h 70"/>
                        <a:gd name="T12" fmla="*/ 57 w 68"/>
                        <a:gd name="T13" fmla="*/ 70 h 70"/>
                        <a:gd name="T14" fmla="*/ 34 w 68"/>
                        <a:gd name="T15" fmla="*/ 50 h 70"/>
                        <a:gd name="T16" fmla="*/ 11 w 68"/>
                        <a:gd name="T17" fmla="*/ 70 h 70"/>
                        <a:gd name="T18" fmla="*/ 19 w 68"/>
                        <a:gd name="T19" fmla="*/ 42 h 70"/>
                        <a:gd name="T20" fmla="*/ 0 w 68"/>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70">
                          <a:moveTo>
                            <a:pt x="0" y="26"/>
                          </a:moveTo>
                          <a:lnTo>
                            <a:pt x="25" y="26"/>
                          </a:lnTo>
                          <a:lnTo>
                            <a:pt x="34" y="0"/>
                          </a:lnTo>
                          <a:lnTo>
                            <a:pt x="45" y="26"/>
                          </a:lnTo>
                          <a:lnTo>
                            <a:pt x="68" y="26"/>
                          </a:lnTo>
                          <a:lnTo>
                            <a:pt x="50" y="42"/>
                          </a:lnTo>
                          <a:lnTo>
                            <a:pt x="57" y="70"/>
                          </a:lnTo>
                          <a:lnTo>
                            <a:pt x="34" y="50"/>
                          </a:lnTo>
                          <a:lnTo>
                            <a:pt x="11" y="70"/>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grpSp>
        </p:grpSp>
        <p:grpSp>
          <p:nvGrpSpPr>
            <p:cNvPr id="52864" name="Group 640"/>
            <p:cNvGrpSpPr>
              <a:grpSpLocks/>
            </p:cNvGrpSpPr>
            <p:nvPr/>
          </p:nvGrpSpPr>
          <p:grpSpPr bwMode="auto">
            <a:xfrm>
              <a:off x="3279" y="2662"/>
              <a:ext cx="511" cy="595"/>
              <a:chOff x="3279" y="2662"/>
              <a:chExt cx="511" cy="595"/>
            </a:xfrm>
          </p:grpSpPr>
          <p:grpSp>
            <p:nvGrpSpPr>
              <p:cNvPr id="52865" name="Group 641"/>
              <p:cNvGrpSpPr>
                <a:grpSpLocks/>
              </p:cNvGrpSpPr>
              <p:nvPr/>
            </p:nvGrpSpPr>
            <p:grpSpPr bwMode="auto">
              <a:xfrm>
                <a:off x="3279" y="2976"/>
                <a:ext cx="487" cy="281"/>
                <a:chOff x="548" y="1007"/>
                <a:chExt cx="398" cy="257"/>
              </a:xfrm>
            </p:grpSpPr>
            <p:sp>
              <p:nvSpPr>
                <p:cNvPr id="52866" name="Rectangle 642"/>
                <p:cNvSpPr>
                  <a:spLocks noChangeArrowheads="1"/>
                </p:cNvSpPr>
                <p:nvPr/>
              </p:nvSpPr>
              <p:spPr bwMode="auto">
                <a:xfrm>
                  <a:off x="548" y="1205"/>
                  <a:ext cx="398" cy="1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867" name="Rectangle 643"/>
                <p:cNvSpPr>
                  <a:spLocks noChangeArrowheads="1"/>
                </p:cNvSpPr>
                <p:nvPr/>
              </p:nvSpPr>
              <p:spPr bwMode="auto">
                <a:xfrm>
                  <a:off x="548" y="1007"/>
                  <a:ext cx="398" cy="1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868" name="Rectangle 644"/>
                <p:cNvSpPr>
                  <a:spLocks noChangeArrowheads="1"/>
                </p:cNvSpPr>
                <p:nvPr/>
              </p:nvSpPr>
              <p:spPr bwMode="auto">
                <a:xfrm>
                  <a:off x="548" y="1026"/>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869" name="Rectangle 645"/>
                <p:cNvSpPr>
                  <a:spLocks noChangeArrowheads="1"/>
                </p:cNvSpPr>
                <p:nvPr/>
              </p:nvSpPr>
              <p:spPr bwMode="auto">
                <a:xfrm>
                  <a:off x="548" y="1046"/>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870" name="Rectangle 646"/>
                <p:cNvSpPr>
                  <a:spLocks noChangeArrowheads="1"/>
                </p:cNvSpPr>
                <p:nvPr/>
              </p:nvSpPr>
              <p:spPr bwMode="auto">
                <a:xfrm>
                  <a:off x="548" y="1066"/>
                  <a:ext cx="398" cy="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871" name="Rectangle 647"/>
                <p:cNvSpPr>
                  <a:spLocks noChangeArrowheads="1"/>
                </p:cNvSpPr>
                <p:nvPr/>
              </p:nvSpPr>
              <p:spPr bwMode="auto">
                <a:xfrm>
                  <a:off x="548" y="1085"/>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872" name="Rectangle 648"/>
                <p:cNvSpPr>
                  <a:spLocks noChangeArrowheads="1"/>
                </p:cNvSpPr>
                <p:nvPr/>
              </p:nvSpPr>
              <p:spPr bwMode="auto">
                <a:xfrm>
                  <a:off x="548" y="1105"/>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873" name="Rectangle 649"/>
                <p:cNvSpPr>
                  <a:spLocks noChangeArrowheads="1"/>
                </p:cNvSpPr>
                <p:nvPr/>
              </p:nvSpPr>
              <p:spPr bwMode="auto">
                <a:xfrm>
                  <a:off x="548" y="1125"/>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874" name="Rectangle 650"/>
                <p:cNvSpPr>
                  <a:spLocks noChangeArrowheads="1"/>
                </p:cNvSpPr>
                <p:nvPr/>
              </p:nvSpPr>
              <p:spPr bwMode="auto">
                <a:xfrm>
                  <a:off x="548" y="1145"/>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875" name="Rectangle 651"/>
                <p:cNvSpPr>
                  <a:spLocks noChangeArrowheads="1"/>
                </p:cNvSpPr>
                <p:nvPr/>
              </p:nvSpPr>
              <p:spPr bwMode="auto">
                <a:xfrm>
                  <a:off x="548" y="1165"/>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876" name="Rectangle 652"/>
                <p:cNvSpPr>
                  <a:spLocks noChangeArrowheads="1"/>
                </p:cNvSpPr>
                <p:nvPr/>
              </p:nvSpPr>
              <p:spPr bwMode="auto">
                <a:xfrm>
                  <a:off x="548" y="1185"/>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877" name="Rectangle 653"/>
                <p:cNvSpPr>
                  <a:spLocks noChangeArrowheads="1"/>
                </p:cNvSpPr>
                <p:nvPr/>
              </p:nvSpPr>
              <p:spPr bwMode="auto">
                <a:xfrm>
                  <a:off x="548" y="1224"/>
                  <a:ext cx="398" cy="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878" name="Rectangle 654"/>
                <p:cNvSpPr>
                  <a:spLocks noChangeArrowheads="1"/>
                </p:cNvSpPr>
                <p:nvPr/>
              </p:nvSpPr>
              <p:spPr bwMode="auto">
                <a:xfrm>
                  <a:off x="548" y="1244"/>
                  <a:ext cx="398" cy="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2879" name="Rectangle 655"/>
                <p:cNvSpPr>
                  <a:spLocks noChangeArrowheads="1"/>
                </p:cNvSpPr>
                <p:nvPr/>
              </p:nvSpPr>
              <p:spPr bwMode="auto">
                <a:xfrm>
                  <a:off x="548" y="1007"/>
                  <a:ext cx="164" cy="13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grpSp>
              <p:nvGrpSpPr>
                <p:cNvPr id="52880" name="Group 656"/>
                <p:cNvGrpSpPr>
                  <a:grpSpLocks/>
                </p:cNvGrpSpPr>
                <p:nvPr/>
              </p:nvGrpSpPr>
              <p:grpSpPr bwMode="auto">
                <a:xfrm>
                  <a:off x="561" y="1014"/>
                  <a:ext cx="140" cy="120"/>
                  <a:chOff x="561" y="1014"/>
                  <a:chExt cx="140" cy="120"/>
                </a:xfrm>
              </p:grpSpPr>
              <p:grpSp>
                <p:nvGrpSpPr>
                  <p:cNvPr id="52881" name="Group 657"/>
                  <p:cNvGrpSpPr>
                    <a:grpSpLocks/>
                  </p:cNvGrpSpPr>
                  <p:nvPr/>
                </p:nvGrpSpPr>
                <p:grpSpPr bwMode="auto">
                  <a:xfrm>
                    <a:off x="561" y="1014"/>
                    <a:ext cx="140" cy="14"/>
                    <a:chOff x="561" y="1014"/>
                    <a:chExt cx="140" cy="14"/>
                  </a:xfrm>
                </p:grpSpPr>
                <p:sp>
                  <p:nvSpPr>
                    <p:cNvPr id="52882" name="Freeform 658"/>
                    <p:cNvSpPr>
                      <a:spLocks/>
                    </p:cNvSpPr>
                    <p:nvPr/>
                  </p:nvSpPr>
                  <p:spPr bwMode="auto">
                    <a:xfrm>
                      <a:off x="561" y="1014"/>
                      <a:ext cx="14" cy="14"/>
                    </a:xfrm>
                    <a:custGeom>
                      <a:avLst/>
                      <a:gdLst>
                        <a:gd name="T0" fmla="*/ 0 w 67"/>
                        <a:gd name="T1" fmla="*/ 25 h 67"/>
                        <a:gd name="T2" fmla="*/ 24 w 67"/>
                        <a:gd name="T3" fmla="*/ 25 h 67"/>
                        <a:gd name="T4" fmla="*/ 33 w 67"/>
                        <a:gd name="T5" fmla="*/ 0 h 67"/>
                        <a:gd name="T6" fmla="*/ 45 w 67"/>
                        <a:gd name="T7" fmla="*/ 25 h 67"/>
                        <a:gd name="T8" fmla="*/ 67 w 67"/>
                        <a:gd name="T9" fmla="*/ 25 h 67"/>
                        <a:gd name="T10" fmla="*/ 48 w 67"/>
                        <a:gd name="T11" fmla="*/ 41 h 67"/>
                        <a:gd name="T12" fmla="*/ 57 w 67"/>
                        <a:gd name="T13" fmla="*/ 67 h 67"/>
                        <a:gd name="T14" fmla="*/ 33 w 67"/>
                        <a:gd name="T15" fmla="*/ 48 h 67"/>
                        <a:gd name="T16" fmla="*/ 11 w 67"/>
                        <a:gd name="T17" fmla="*/ 67 h 67"/>
                        <a:gd name="T18" fmla="*/ 19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4" y="25"/>
                          </a:lnTo>
                          <a:lnTo>
                            <a:pt x="33" y="0"/>
                          </a:lnTo>
                          <a:lnTo>
                            <a:pt x="45" y="25"/>
                          </a:lnTo>
                          <a:lnTo>
                            <a:pt x="67" y="25"/>
                          </a:lnTo>
                          <a:lnTo>
                            <a:pt x="48" y="41"/>
                          </a:lnTo>
                          <a:lnTo>
                            <a:pt x="57" y="67"/>
                          </a:lnTo>
                          <a:lnTo>
                            <a:pt x="33" y="48"/>
                          </a:lnTo>
                          <a:lnTo>
                            <a:pt x="11"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83" name="Freeform 659"/>
                    <p:cNvSpPr>
                      <a:spLocks/>
                    </p:cNvSpPr>
                    <p:nvPr/>
                  </p:nvSpPr>
                  <p:spPr bwMode="auto">
                    <a:xfrm>
                      <a:off x="586" y="1014"/>
                      <a:ext cx="14" cy="14"/>
                    </a:xfrm>
                    <a:custGeom>
                      <a:avLst/>
                      <a:gdLst>
                        <a:gd name="T0" fmla="*/ 0 w 67"/>
                        <a:gd name="T1" fmla="*/ 25 h 67"/>
                        <a:gd name="T2" fmla="*/ 24 w 67"/>
                        <a:gd name="T3" fmla="*/ 25 h 67"/>
                        <a:gd name="T4" fmla="*/ 35 w 67"/>
                        <a:gd name="T5" fmla="*/ 0 h 67"/>
                        <a:gd name="T6" fmla="*/ 45 w 67"/>
                        <a:gd name="T7" fmla="*/ 25 h 67"/>
                        <a:gd name="T8" fmla="*/ 67 w 67"/>
                        <a:gd name="T9" fmla="*/ 25 h 67"/>
                        <a:gd name="T10" fmla="*/ 50 w 67"/>
                        <a:gd name="T11" fmla="*/ 41 h 67"/>
                        <a:gd name="T12" fmla="*/ 57 w 67"/>
                        <a:gd name="T13" fmla="*/ 67 h 67"/>
                        <a:gd name="T14" fmla="*/ 35 w 67"/>
                        <a:gd name="T15" fmla="*/ 48 h 67"/>
                        <a:gd name="T16" fmla="*/ 11 w 67"/>
                        <a:gd name="T17" fmla="*/ 67 h 67"/>
                        <a:gd name="T18" fmla="*/ 20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4" y="25"/>
                          </a:lnTo>
                          <a:lnTo>
                            <a:pt x="35" y="0"/>
                          </a:lnTo>
                          <a:lnTo>
                            <a:pt x="45" y="25"/>
                          </a:lnTo>
                          <a:lnTo>
                            <a:pt x="67" y="25"/>
                          </a:lnTo>
                          <a:lnTo>
                            <a:pt x="50" y="41"/>
                          </a:lnTo>
                          <a:lnTo>
                            <a:pt x="57" y="67"/>
                          </a:lnTo>
                          <a:lnTo>
                            <a:pt x="35" y="48"/>
                          </a:lnTo>
                          <a:lnTo>
                            <a:pt x="11" y="67"/>
                          </a:lnTo>
                          <a:lnTo>
                            <a:pt x="20"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84" name="Freeform 660"/>
                    <p:cNvSpPr>
                      <a:spLocks/>
                    </p:cNvSpPr>
                    <p:nvPr/>
                  </p:nvSpPr>
                  <p:spPr bwMode="auto">
                    <a:xfrm>
                      <a:off x="612" y="1014"/>
                      <a:ext cx="13" cy="14"/>
                    </a:xfrm>
                    <a:custGeom>
                      <a:avLst/>
                      <a:gdLst>
                        <a:gd name="T0" fmla="*/ 0 w 65"/>
                        <a:gd name="T1" fmla="*/ 25 h 67"/>
                        <a:gd name="T2" fmla="*/ 23 w 65"/>
                        <a:gd name="T3" fmla="*/ 25 h 67"/>
                        <a:gd name="T4" fmla="*/ 32 w 65"/>
                        <a:gd name="T5" fmla="*/ 0 h 67"/>
                        <a:gd name="T6" fmla="*/ 43 w 65"/>
                        <a:gd name="T7" fmla="*/ 25 h 67"/>
                        <a:gd name="T8" fmla="*/ 65 w 65"/>
                        <a:gd name="T9" fmla="*/ 25 h 67"/>
                        <a:gd name="T10" fmla="*/ 47 w 65"/>
                        <a:gd name="T11" fmla="*/ 41 h 67"/>
                        <a:gd name="T12" fmla="*/ 57 w 65"/>
                        <a:gd name="T13" fmla="*/ 67 h 67"/>
                        <a:gd name="T14" fmla="*/ 32 w 65"/>
                        <a:gd name="T15" fmla="*/ 48 h 67"/>
                        <a:gd name="T16" fmla="*/ 10 w 65"/>
                        <a:gd name="T17" fmla="*/ 67 h 67"/>
                        <a:gd name="T18" fmla="*/ 18 w 65"/>
                        <a:gd name="T19" fmla="*/ 41 h 67"/>
                        <a:gd name="T20" fmla="*/ 0 w 65"/>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7">
                          <a:moveTo>
                            <a:pt x="0" y="25"/>
                          </a:moveTo>
                          <a:lnTo>
                            <a:pt x="23" y="25"/>
                          </a:lnTo>
                          <a:lnTo>
                            <a:pt x="32" y="0"/>
                          </a:lnTo>
                          <a:lnTo>
                            <a:pt x="43" y="25"/>
                          </a:lnTo>
                          <a:lnTo>
                            <a:pt x="65" y="25"/>
                          </a:lnTo>
                          <a:lnTo>
                            <a:pt x="47" y="41"/>
                          </a:lnTo>
                          <a:lnTo>
                            <a:pt x="57" y="67"/>
                          </a:lnTo>
                          <a:lnTo>
                            <a:pt x="32" y="48"/>
                          </a:lnTo>
                          <a:lnTo>
                            <a:pt x="10" y="67"/>
                          </a:lnTo>
                          <a:lnTo>
                            <a:pt x="18"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85" name="Freeform 661"/>
                    <p:cNvSpPr>
                      <a:spLocks/>
                    </p:cNvSpPr>
                    <p:nvPr/>
                  </p:nvSpPr>
                  <p:spPr bwMode="auto">
                    <a:xfrm>
                      <a:off x="637" y="1014"/>
                      <a:ext cx="14" cy="14"/>
                    </a:xfrm>
                    <a:custGeom>
                      <a:avLst/>
                      <a:gdLst>
                        <a:gd name="T0" fmla="*/ 0 w 69"/>
                        <a:gd name="T1" fmla="*/ 25 h 67"/>
                        <a:gd name="T2" fmla="*/ 25 w 69"/>
                        <a:gd name="T3" fmla="*/ 25 h 67"/>
                        <a:gd name="T4" fmla="*/ 36 w 69"/>
                        <a:gd name="T5" fmla="*/ 0 h 67"/>
                        <a:gd name="T6" fmla="*/ 45 w 69"/>
                        <a:gd name="T7" fmla="*/ 25 h 67"/>
                        <a:gd name="T8" fmla="*/ 69 w 69"/>
                        <a:gd name="T9" fmla="*/ 25 h 67"/>
                        <a:gd name="T10" fmla="*/ 50 w 69"/>
                        <a:gd name="T11" fmla="*/ 41 h 67"/>
                        <a:gd name="T12" fmla="*/ 58 w 69"/>
                        <a:gd name="T13" fmla="*/ 67 h 67"/>
                        <a:gd name="T14" fmla="*/ 36 w 69"/>
                        <a:gd name="T15" fmla="*/ 48 h 67"/>
                        <a:gd name="T16" fmla="*/ 12 w 69"/>
                        <a:gd name="T17" fmla="*/ 67 h 67"/>
                        <a:gd name="T18" fmla="*/ 21 w 69"/>
                        <a:gd name="T19" fmla="*/ 41 h 67"/>
                        <a:gd name="T20" fmla="*/ 0 w 69"/>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5"/>
                          </a:moveTo>
                          <a:lnTo>
                            <a:pt x="25" y="25"/>
                          </a:lnTo>
                          <a:lnTo>
                            <a:pt x="36" y="0"/>
                          </a:lnTo>
                          <a:lnTo>
                            <a:pt x="45" y="25"/>
                          </a:lnTo>
                          <a:lnTo>
                            <a:pt x="69" y="25"/>
                          </a:lnTo>
                          <a:lnTo>
                            <a:pt x="50" y="41"/>
                          </a:lnTo>
                          <a:lnTo>
                            <a:pt x="58" y="67"/>
                          </a:lnTo>
                          <a:lnTo>
                            <a:pt x="36" y="48"/>
                          </a:lnTo>
                          <a:lnTo>
                            <a:pt x="12" y="67"/>
                          </a:lnTo>
                          <a:lnTo>
                            <a:pt x="21"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86" name="Freeform 662"/>
                    <p:cNvSpPr>
                      <a:spLocks/>
                    </p:cNvSpPr>
                    <p:nvPr/>
                  </p:nvSpPr>
                  <p:spPr bwMode="auto">
                    <a:xfrm>
                      <a:off x="662" y="1014"/>
                      <a:ext cx="14" cy="14"/>
                    </a:xfrm>
                    <a:custGeom>
                      <a:avLst/>
                      <a:gdLst>
                        <a:gd name="T0" fmla="*/ 0 w 68"/>
                        <a:gd name="T1" fmla="*/ 25 h 67"/>
                        <a:gd name="T2" fmla="*/ 24 w 68"/>
                        <a:gd name="T3" fmla="*/ 25 h 67"/>
                        <a:gd name="T4" fmla="*/ 33 w 68"/>
                        <a:gd name="T5" fmla="*/ 0 h 67"/>
                        <a:gd name="T6" fmla="*/ 44 w 68"/>
                        <a:gd name="T7" fmla="*/ 25 h 67"/>
                        <a:gd name="T8" fmla="*/ 68 w 68"/>
                        <a:gd name="T9" fmla="*/ 25 h 67"/>
                        <a:gd name="T10" fmla="*/ 48 w 68"/>
                        <a:gd name="T11" fmla="*/ 41 h 67"/>
                        <a:gd name="T12" fmla="*/ 57 w 68"/>
                        <a:gd name="T13" fmla="*/ 67 h 67"/>
                        <a:gd name="T14" fmla="*/ 33 w 68"/>
                        <a:gd name="T15" fmla="*/ 48 h 67"/>
                        <a:gd name="T16" fmla="*/ 10 w 68"/>
                        <a:gd name="T17" fmla="*/ 67 h 67"/>
                        <a:gd name="T18" fmla="*/ 19 w 68"/>
                        <a:gd name="T19" fmla="*/ 41 h 67"/>
                        <a:gd name="T20" fmla="*/ 0 w 68"/>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5"/>
                          </a:moveTo>
                          <a:lnTo>
                            <a:pt x="24" y="25"/>
                          </a:lnTo>
                          <a:lnTo>
                            <a:pt x="33" y="0"/>
                          </a:lnTo>
                          <a:lnTo>
                            <a:pt x="44" y="25"/>
                          </a:lnTo>
                          <a:lnTo>
                            <a:pt x="68" y="25"/>
                          </a:lnTo>
                          <a:lnTo>
                            <a:pt x="48" y="41"/>
                          </a:lnTo>
                          <a:lnTo>
                            <a:pt x="57" y="67"/>
                          </a:lnTo>
                          <a:lnTo>
                            <a:pt x="33" y="48"/>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87" name="Freeform 663"/>
                    <p:cNvSpPr>
                      <a:spLocks/>
                    </p:cNvSpPr>
                    <p:nvPr/>
                  </p:nvSpPr>
                  <p:spPr bwMode="auto">
                    <a:xfrm>
                      <a:off x="688" y="1014"/>
                      <a:ext cx="13" cy="14"/>
                    </a:xfrm>
                    <a:custGeom>
                      <a:avLst/>
                      <a:gdLst>
                        <a:gd name="T0" fmla="*/ 0 w 68"/>
                        <a:gd name="T1" fmla="*/ 25 h 67"/>
                        <a:gd name="T2" fmla="*/ 25 w 68"/>
                        <a:gd name="T3" fmla="*/ 25 h 67"/>
                        <a:gd name="T4" fmla="*/ 34 w 68"/>
                        <a:gd name="T5" fmla="*/ 0 h 67"/>
                        <a:gd name="T6" fmla="*/ 45 w 68"/>
                        <a:gd name="T7" fmla="*/ 25 h 67"/>
                        <a:gd name="T8" fmla="*/ 68 w 68"/>
                        <a:gd name="T9" fmla="*/ 25 h 67"/>
                        <a:gd name="T10" fmla="*/ 50 w 68"/>
                        <a:gd name="T11" fmla="*/ 41 h 67"/>
                        <a:gd name="T12" fmla="*/ 57 w 68"/>
                        <a:gd name="T13" fmla="*/ 67 h 67"/>
                        <a:gd name="T14" fmla="*/ 34 w 68"/>
                        <a:gd name="T15" fmla="*/ 48 h 67"/>
                        <a:gd name="T16" fmla="*/ 11 w 68"/>
                        <a:gd name="T17" fmla="*/ 67 h 67"/>
                        <a:gd name="T18" fmla="*/ 19 w 68"/>
                        <a:gd name="T19" fmla="*/ 41 h 67"/>
                        <a:gd name="T20" fmla="*/ 0 w 68"/>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5"/>
                          </a:moveTo>
                          <a:lnTo>
                            <a:pt x="25" y="25"/>
                          </a:lnTo>
                          <a:lnTo>
                            <a:pt x="34" y="0"/>
                          </a:lnTo>
                          <a:lnTo>
                            <a:pt x="45" y="25"/>
                          </a:lnTo>
                          <a:lnTo>
                            <a:pt x="68" y="25"/>
                          </a:lnTo>
                          <a:lnTo>
                            <a:pt x="50" y="41"/>
                          </a:lnTo>
                          <a:lnTo>
                            <a:pt x="57" y="67"/>
                          </a:lnTo>
                          <a:lnTo>
                            <a:pt x="34" y="48"/>
                          </a:lnTo>
                          <a:lnTo>
                            <a:pt x="11"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888" name="Group 664"/>
                  <p:cNvGrpSpPr>
                    <a:grpSpLocks/>
                  </p:cNvGrpSpPr>
                  <p:nvPr/>
                </p:nvGrpSpPr>
                <p:grpSpPr bwMode="auto">
                  <a:xfrm>
                    <a:off x="574" y="1028"/>
                    <a:ext cx="115" cy="13"/>
                    <a:chOff x="574" y="1028"/>
                    <a:chExt cx="115" cy="13"/>
                  </a:xfrm>
                </p:grpSpPr>
                <p:sp>
                  <p:nvSpPr>
                    <p:cNvPr id="52889" name="Freeform 665"/>
                    <p:cNvSpPr>
                      <a:spLocks/>
                    </p:cNvSpPr>
                    <p:nvPr/>
                  </p:nvSpPr>
                  <p:spPr bwMode="auto">
                    <a:xfrm>
                      <a:off x="574" y="1028"/>
                      <a:ext cx="13" cy="13"/>
                    </a:xfrm>
                    <a:custGeom>
                      <a:avLst/>
                      <a:gdLst>
                        <a:gd name="T0" fmla="*/ 0 w 66"/>
                        <a:gd name="T1" fmla="*/ 25 h 68"/>
                        <a:gd name="T2" fmla="*/ 23 w 66"/>
                        <a:gd name="T3" fmla="*/ 25 h 68"/>
                        <a:gd name="T4" fmla="*/ 33 w 66"/>
                        <a:gd name="T5" fmla="*/ 0 h 68"/>
                        <a:gd name="T6" fmla="*/ 43 w 66"/>
                        <a:gd name="T7" fmla="*/ 25 h 68"/>
                        <a:gd name="T8" fmla="*/ 66 w 66"/>
                        <a:gd name="T9" fmla="*/ 25 h 68"/>
                        <a:gd name="T10" fmla="*/ 47 w 66"/>
                        <a:gd name="T11" fmla="*/ 41 h 68"/>
                        <a:gd name="T12" fmla="*/ 57 w 66"/>
                        <a:gd name="T13" fmla="*/ 68 h 68"/>
                        <a:gd name="T14" fmla="*/ 33 w 66"/>
                        <a:gd name="T15" fmla="*/ 50 h 68"/>
                        <a:gd name="T16" fmla="*/ 10 w 66"/>
                        <a:gd name="T17" fmla="*/ 68 h 68"/>
                        <a:gd name="T18" fmla="*/ 19 w 66"/>
                        <a:gd name="T19" fmla="*/ 41 h 68"/>
                        <a:gd name="T20" fmla="*/ 0 w 66"/>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8">
                          <a:moveTo>
                            <a:pt x="0" y="25"/>
                          </a:moveTo>
                          <a:lnTo>
                            <a:pt x="23" y="25"/>
                          </a:lnTo>
                          <a:lnTo>
                            <a:pt x="33" y="0"/>
                          </a:lnTo>
                          <a:lnTo>
                            <a:pt x="43" y="25"/>
                          </a:lnTo>
                          <a:lnTo>
                            <a:pt x="66" y="25"/>
                          </a:lnTo>
                          <a:lnTo>
                            <a:pt x="47" y="41"/>
                          </a:lnTo>
                          <a:lnTo>
                            <a:pt x="57" y="68"/>
                          </a:lnTo>
                          <a:lnTo>
                            <a:pt x="33" y="50"/>
                          </a:lnTo>
                          <a:lnTo>
                            <a:pt x="10"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90" name="Freeform 666"/>
                    <p:cNvSpPr>
                      <a:spLocks/>
                    </p:cNvSpPr>
                    <p:nvPr/>
                  </p:nvSpPr>
                  <p:spPr bwMode="auto">
                    <a:xfrm>
                      <a:off x="624" y="1028"/>
                      <a:ext cx="14" cy="13"/>
                    </a:xfrm>
                    <a:custGeom>
                      <a:avLst/>
                      <a:gdLst>
                        <a:gd name="T0" fmla="*/ 0 w 67"/>
                        <a:gd name="T1" fmla="*/ 25 h 68"/>
                        <a:gd name="T2" fmla="*/ 24 w 67"/>
                        <a:gd name="T3" fmla="*/ 25 h 68"/>
                        <a:gd name="T4" fmla="*/ 33 w 67"/>
                        <a:gd name="T5" fmla="*/ 0 h 68"/>
                        <a:gd name="T6" fmla="*/ 44 w 67"/>
                        <a:gd name="T7" fmla="*/ 25 h 68"/>
                        <a:gd name="T8" fmla="*/ 67 w 67"/>
                        <a:gd name="T9" fmla="*/ 25 h 68"/>
                        <a:gd name="T10" fmla="*/ 50 w 67"/>
                        <a:gd name="T11" fmla="*/ 41 h 68"/>
                        <a:gd name="T12" fmla="*/ 57 w 67"/>
                        <a:gd name="T13" fmla="*/ 68 h 68"/>
                        <a:gd name="T14" fmla="*/ 33 w 67"/>
                        <a:gd name="T15" fmla="*/ 50 h 68"/>
                        <a:gd name="T16" fmla="*/ 10 w 67"/>
                        <a:gd name="T17" fmla="*/ 68 h 68"/>
                        <a:gd name="T18" fmla="*/ 19 w 67"/>
                        <a:gd name="T19" fmla="*/ 41 h 68"/>
                        <a:gd name="T20" fmla="*/ 0 w 67"/>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5"/>
                          </a:moveTo>
                          <a:lnTo>
                            <a:pt x="24" y="25"/>
                          </a:lnTo>
                          <a:lnTo>
                            <a:pt x="33" y="0"/>
                          </a:lnTo>
                          <a:lnTo>
                            <a:pt x="44" y="25"/>
                          </a:lnTo>
                          <a:lnTo>
                            <a:pt x="67" y="25"/>
                          </a:lnTo>
                          <a:lnTo>
                            <a:pt x="50" y="41"/>
                          </a:lnTo>
                          <a:lnTo>
                            <a:pt x="57" y="68"/>
                          </a:lnTo>
                          <a:lnTo>
                            <a:pt x="33" y="50"/>
                          </a:lnTo>
                          <a:lnTo>
                            <a:pt x="10"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91" name="Freeform 667"/>
                    <p:cNvSpPr>
                      <a:spLocks/>
                    </p:cNvSpPr>
                    <p:nvPr/>
                  </p:nvSpPr>
                  <p:spPr bwMode="auto">
                    <a:xfrm>
                      <a:off x="599" y="1028"/>
                      <a:ext cx="14" cy="13"/>
                    </a:xfrm>
                    <a:custGeom>
                      <a:avLst/>
                      <a:gdLst>
                        <a:gd name="T0" fmla="*/ 0 w 67"/>
                        <a:gd name="T1" fmla="*/ 25 h 68"/>
                        <a:gd name="T2" fmla="*/ 23 w 67"/>
                        <a:gd name="T3" fmla="*/ 25 h 68"/>
                        <a:gd name="T4" fmla="*/ 34 w 67"/>
                        <a:gd name="T5" fmla="*/ 0 h 68"/>
                        <a:gd name="T6" fmla="*/ 44 w 67"/>
                        <a:gd name="T7" fmla="*/ 25 h 68"/>
                        <a:gd name="T8" fmla="*/ 67 w 67"/>
                        <a:gd name="T9" fmla="*/ 25 h 68"/>
                        <a:gd name="T10" fmla="*/ 48 w 67"/>
                        <a:gd name="T11" fmla="*/ 41 h 68"/>
                        <a:gd name="T12" fmla="*/ 57 w 67"/>
                        <a:gd name="T13" fmla="*/ 68 h 68"/>
                        <a:gd name="T14" fmla="*/ 34 w 67"/>
                        <a:gd name="T15" fmla="*/ 50 h 68"/>
                        <a:gd name="T16" fmla="*/ 10 w 67"/>
                        <a:gd name="T17" fmla="*/ 68 h 68"/>
                        <a:gd name="T18" fmla="*/ 19 w 67"/>
                        <a:gd name="T19" fmla="*/ 41 h 68"/>
                        <a:gd name="T20" fmla="*/ 0 w 67"/>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5"/>
                          </a:moveTo>
                          <a:lnTo>
                            <a:pt x="23" y="25"/>
                          </a:lnTo>
                          <a:lnTo>
                            <a:pt x="34" y="0"/>
                          </a:lnTo>
                          <a:lnTo>
                            <a:pt x="44" y="25"/>
                          </a:lnTo>
                          <a:lnTo>
                            <a:pt x="67" y="25"/>
                          </a:lnTo>
                          <a:lnTo>
                            <a:pt x="48" y="41"/>
                          </a:lnTo>
                          <a:lnTo>
                            <a:pt x="57" y="68"/>
                          </a:lnTo>
                          <a:lnTo>
                            <a:pt x="34" y="50"/>
                          </a:lnTo>
                          <a:lnTo>
                            <a:pt x="10"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92" name="Freeform 668"/>
                    <p:cNvSpPr>
                      <a:spLocks/>
                    </p:cNvSpPr>
                    <p:nvPr/>
                  </p:nvSpPr>
                  <p:spPr bwMode="auto">
                    <a:xfrm>
                      <a:off x="650" y="1028"/>
                      <a:ext cx="13" cy="13"/>
                    </a:xfrm>
                    <a:custGeom>
                      <a:avLst/>
                      <a:gdLst>
                        <a:gd name="T0" fmla="*/ 0 w 67"/>
                        <a:gd name="T1" fmla="*/ 25 h 68"/>
                        <a:gd name="T2" fmla="*/ 23 w 67"/>
                        <a:gd name="T3" fmla="*/ 25 h 68"/>
                        <a:gd name="T4" fmla="*/ 33 w 67"/>
                        <a:gd name="T5" fmla="*/ 0 h 68"/>
                        <a:gd name="T6" fmla="*/ 44 w 67"/>
                        <a:gd name="T7" fmla="*/ 25 h 68"/>
                        <a:gd name="T8" fmla="*/ 67 w 67"/>
                        <a:gd name="T9" fmla="*/ 25 h 68"/>
                        <a:gd name="T10" fmla="*/ 48 w 67"/>
                        <a:gd name="T11" fmla="*/ 41 h 68"/>
                        <a:gd name="T12" fmla="*/ 58 w 67"/>
                        <a:gd name="T13" fmla="*/ 68 h 68"/>
                        <a:gd name="T14" fmla="*/ 33 w 67"/>
                        <a:gd name="T15" fmla="*/ 50 h 68"/>
                        <a:gd name="T16" fmla="*/ 10 w 67"/>
                        <a:gd name="T17" fmla="*/ 68 h 68"/>
                        <a:gd name="T18" fmla="*/ 18 w 67"/>
                        <a:gd name="T19" fmla="*/ 41 h 68"/>
                        <a:gd name="T20" fmla="*/ 0 w 67"/>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5"/>
                          </a:moveTo>
                          <a:lnTo>
                            <a:pt x="23" y="25"/>
                          </a:lnTo>
                          <a:lnTo>
                            <a:pt x="33" y="0"/>
                          </a:lnTo>
                          <a:lnTo>
                            <a:pt x="44" y="25"/>
                          </a:lnTo>
                          <a:lnTo>
                            <a:pt x="67" y="25"/>
                          </a:lnTo>
                          <a:lnTo>
                            <a:pt x="48" y="41"/>
                          </a:lnTo>
                          <a:lnTo>
                            <a:pt x="58" y="68"/>
                          </a:lnTo>
                          <a:lnTo>
                            <a:pt x="33" y="50"/>
                          </a:lnTo>
                          <a:lnTo>
                            <a:pt x="10" y="68"/>
                          </a:lnTo>
                          <a:lnTo>
                            <a:pt x="18"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93" name="Freeform 669"/>
                    <p:cNvSpPr>
                      <a:spLocks/>
                    </p:cNvSpPr>
                    <p:nvPr/>
                  </p:nvSpPr>
                  <p:spPr bwMode="auto">
                    <a:xfrm>
                      <a:off x="675" y="1028"/>
                      <a:ext cx="14" cy="13"/>
                    </a:xfrm>
                    <a:custGeom>
                      <a:avLst/>
                      <a:gdLst>
                        <a:gd name="T0" fmla="*/ 0 w 69"/>
                        <a:gd name="T1" fmla="*/ 25 h 68"/>
                        <a:gd name="T2" fmla="*/ 25 w 69"/>
                        <a:gd name="T3" fmla="*/ 25 h 68"/>
                        <a:gd name="T4" fmla="*/ 36 w 69"/>
                        <a:gd name="T5" fmla="*/ 0 h 68"/>
                        <a:gd name="T6" fmla="*/ 45 w 69"/>
                        <a:gd name="T7" fmla="*/ 25 h 68"/>
                        <a:gd name="T8" fmla="*/ 69 w 69"/>
                        <a:gd name="T9" fmla="*/ 25 h 68"/>
                        <a:gd name="T10" fmla="*/ 50 w 69"/>
                        <a:gd name="T11" fmla="*/ 41 h 68"/>
                        <a:gd name="T12" fmla="*/ 59 w 69"/>
                        <a:gd name="T13" fmla="*/ 68 h 68"/>
                        <a:gd name="T14" fmla="*/ 36 w 69"/>
                        <a:gd name="T15" fmla="*/ 50 h 68"/>
                        <a:gd name="T16" fmla="*/ 12 w 69"/>
                        <a:gd name="T17" fmla="*/ 68 h 68"/>
                        <a:gd name="T18" fmla="*/ 19 w 69"/>
                        <a:gd name="T19" fmla="*/ 41 h 68"/>
                        <a:gd name="T20" fmla="*/ 0 w 69"/>
                        <a:gd name="T21" fmla="*/ 2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8">
                          <a:moveTo>
                            <a:pt x="0" y="25"/>
                          </a:moveTo>
                          <a:lnTo>
                            <a:pt x="25" y="25"/>
                          </a:lnTo>
                          <a:lnTo>
                            <a:pt x="36" y="0"/>
                          </a:lnTo>
                          <a:lnTo>
                            <a:pt x="45" y="25"/>
                          </a:lnTo>
                          <a:lnTo>
                            <a:pt x="69" y="25"/>
                          </a:lnTo>
                          <a:lnTo>
                            <a:pt x="50" y="41"/>
                          </a:lnTo>
                          <a:lnTo>
                            <a:pt x="59" y="68"/>
                          </a:lnTo>
                          <a:lnTo>
                            <a:pt x="36" y="50"/>
                          </a:lnTo>
                          <a:lnTo>
                            <a:pt x="12" y="68"/>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894" name="Group 670"/>
                  <p:cNvGrpSpPr>
                    <a:grpSpLocks/>
                  </p:cNvGrpSpPr>
                  <p:nvPr/>
                </p:nvGrpSpPr>
                <p:grpSpPr bwMode="auto">
                  <a:xfrm>
                    <a:off x="561" y="1041"/>
                    <a:ext cx="140" cy="13"/>
                    <a:chOff x="561" y="1041"/>
                    <a:chExt cx="140" cy="13"/>
                  </a:xfrm>
                </p:grpSpPr>
                <p:sp>
                  <p:nvSpPr>
                    <p:cNvPr id="52895" name="Freeform 671"/>
                    <p:cNvSpPr>
                      <a:spLocks/>
                    </p:cNvSpPr>
                    <p:nvPr/>
                  </p:nvSpPr>
                  <p:spPr bwMode="auto">
                    <a:xfrm>
                      <a:off x="561" y="1041"/>
                      <a:ext cx="14" cy="13"/>
                    </a:xfrm>
                    <a:custGeom>
                      <a:avLst/>
                      <a:gdLst>
                        <a:gd name="T0" fmla="*/ 0 w 67"/>
                        <a:gd name="T1" fmla="*/ 23 h 67"/>
                        <a:gd name="T2" fmla="*/ 24 w 67"/>
                        <a:gd name="T3" fmla="*/ 23 h 67"/>
                        <a:gd name="T4" fmla="*/ 33 w 67"/>
                        <a:gd name="T5" fmla="*/ 0 h 67"/>
                        <a:gd name="T6" fmla="*/ 45 w 67"/>
                        <a:gd name="T7" fmla="*/ 23 h 67"/>
                        <a:gd name="T8" fmla="*/ 67 w 67"/>
                        <a:gd name="T9" fmla="*/ 23 h 67"/>
                        <a:gd name="T10" fmla="*/ 48 w 67"/>
                        <a:gd name="T11" fmla="*/ 39 h 67"/>
                        <a:gd name="T12" fmla="*/ 57 w 67"/>
                        <a:gd name="T13" fmla="*/ 67 h 67"/>
                        <a:gd name="T14" fmla="*/ 33 w 67"/>
                        <a:gd name="T15" fmla="*/ 49 h 67"/>
                        <a:gd name="T16" fmla="*/ 11 w 67"/>
                        <a:gd name="T17" fmla="*/ 67 h 67"/>
                        <a:gd name="T18" fmla="*/ 19 w 67"/>
                        <a:gd name="T19" fmla="*/ 39 h 67"/>
                        <a:gd name="T20" fmla="*/ 0 w 67"/>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3"/>
                          </a:moveTo>
                          <a:lnTo>
                            <a:pt x="24" y="23"/>
                          </a:lnTo>
                          <a:lnTo>
                            <a:pt x="33" y="0"/>
                          </a:lnTo>
                          <a:lnTo>
                            <a:pt x="45" y="23"/>
                          </a:lnTo>
                          <a:lnTo>
                            <a:pt x="67" y="23"/>
                          </a:lnTo>
                          <a:lnTo>
                            <a:pt x="48" y="39"/>
                          </a:lnTo>
                          <a:lnTo>
                            <a:pt x="57" y="67"/>
                          </a:lnTo>
                          <a:lnTo>
                            <a:pt x="33" y="49"/>
                          </a:lnTo>
                          <a:lnTo>
                            <a:pt x="11" y="67"/>
                          </a:lnTo>
                          <a:lnTo>
                            <a:pt x="19"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96" name="Freeform 672"/>
                    <p:cNvSpPr>
                      <a:spLocks/>
                    </p:cNvSpPr>
                    <p:nvPr/>
                  </p:nvSpPr>
                  <p:spPr bwMode="auto">
                    <a:xfrm>
                      <a:off x="586" y="1041"/>
                      <a:ext cx="14" cy="13"/>
                    </a:xfrm>
                    <a:custGeom>
                      <a:avLst/>
                      <a:gdLst>
                        <a:gd name="T0" fmla="*/ 0 w 67"/>
                        <a:gd name="T1" fmla="*/ 23 h 67"/>
                        <a:gd name="T2" fmla="*/ 24 w 67"/>
                        <a:gd name="T3" fmla="*/ 23 h 67"/>
                        <a:gd name="T4" fmla="*/ 35 w 67"/>
                        <a:gd name="T5" fmla="*/ 0 h 67"/>
                        <a:gd name="T6" fmla="*/ 45 w 67"/>
                        <a:gd name="T7" fmla="*/ 23 h 67"/>
                        <a:gd name="T8" fmla="*/ 67 w 67"/>
                        <a:gd name="T9" fmla="*/ 23 h 67"/>
                        <a:gd name="T10" fmla="*/ 50 w 67"/>
                        <a:gd name="T11" fmla="*/ 39 h 67"/>
                        <a:gd name="T12" fmla="*/ 57 w 67"/>
                        <a:gd name="T13" fmla="*/ 67 h 67"/>
                        <a:gd name="T14" fmla="*/ 35 w 67"/>
                        <a:gd name="T15" fmla="*/ 49 h 67"/>
                        <a:gd name="T16" fmla="*/ 11 w 67"/>
                        <a:gd name="T17" fmla="*/ 67 h 67"/>
                        <a:gd name="T18" fmla="*/ 20 w 67"/>
                        <a:gd name="T19" fmla="*/ 39 h 67"/>
                        <a:gd name="T20" fmla="*/ 0 w 67"/>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3"/>
                          </a:moveTo>
                          <a:lnTo>
                            <a:pt x="24" y="23"/>
                          </a:lnTo>
                          <a:lnTo>
                            <a:pt x="35" y="0"/>
                          </a:lnTo>
                          <a:lnTo>
                            <a:pt x="45" y="23"/>
                          </a:lnTo>
                          <a:lnTo>
                            <a:pt x="67" y="23"/>
                          </a:lnTo>
                          <a:lnTo>
                            <a:pt x="50" y="39"/>
                          </a:lnTo>
                          <a:lnTo>
                            <a:pt x="57" y="67"/>
                          </a:lnTo>
                          <a:lnTo>
                            <a:pt x="35" y="49"/>
                          </a:lnTo>
                          <a:lnTo>
                            <a:pt x="11" y="67"/>
                          </a:lnTo>
                          <a:lnTo>
                            <a:pt x="20"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97" name="Freeform 673"/>
                    <p:cNvSpPr>
                      <a:spLocks/>
                    </p:cNvSpPr>
                    <p:nvPr/>
                  </p:nvSpPr>
                  <p:spPr bwMode="auto">
                    <a:xfrm>
                      <a:off x="612" y="1041"/>
                      <a:ext cx="13" cy="13"/>
                    </a:xfrm>
                    <a:custGeom>
                      <a:avLst/>
                      <a:gdLst>
                        <a:gd name="T0" fmla="*/ 0 w 65"/>
                        <a:gd name="T1" fmla="*/ 23 h 67"/>
                        <a:gd name="T2" fmla="*/ 23 w 65"/>
                        <a:gd name="T3" fmla="*/ 23 h 67"/>
                        <a:gd name="T4" fmla="*/ 32 w 65"/>
                        <a:gd name="T5" fmla="*/ 0 h 67"/>
                        <a:gd name="T6" fmla="*/ 43 w 65"/>
                        <a:gd name="T7" fmla="*/ 23 h 67"/>
                        <a:gd name="T8" fmla="*/ 65 w 65"/>
                        <a:gd name="T9" fmla="*/ 23 h 67"/>
                        <a:gd name="T10" fmla="*/ 47 w 65"/>
                        <a:gd name="T11" fmla="*/ 39 h 67"/>
                        <a:gd name="T12" fmla="*/ 57 w 65"/>
                        <a:gd name="T13" fmla="*/ 67 h 67"/>
                        <a:gd name="T14" fmla="*/ 32 w 65"/>
                        <a:gd name="T15" fmla="*/ 49 h 67"/>
                        <a:gd name="T16" fmla="*/ 10 w 65"/>
                        <a:gd name="T17" fmla="*/ 67 h 67"/>
                        <a:gd name="T18" fmla="*/ 18 w 65"/>
                        <a:gd name="T19" fmla="*/ 39 h 67"/>
                        <a:gd name="T20" fmla="*/ 0 w 65"/>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7">
                          <a:moveTo>
                            <a:pt x="0" y="23"/>
                          </a:moveTo>
                          <a:lnTo>
                            <a:pt x="23" y="23"/>
                          </a:lnTo>
                          <a:lnTo>
                            <a:pt x="32" y="0"/>
                          </a:lnTo>
                          <a:lnTo>
                            <a:pt x="43" y="23"/>
                          </a:lnTo>
                          <a:lnTo>
                            <a:pt x="65" y="23"/>
                          </a:lnTo>
                          <a:lnTo>
                            <a:pt x="47" y="39"/>
                          </a:lnTo>
                          <a:lnTo>
                            <a:pt x="57" y="67"/>
                          </a:lnTo>
                          <a:lnTo>
                            <a:pt x="32" y="49"/>
                          </a:lnTo>
                          <a:lnTo>
                            <a:pt x="10" y="67"/>
                          </a:lnTo>
                          <a:lnTo>
                            <a:pt x="18"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98" name="Freeform 674"/>
                    <p:cNvSpPr>
                      <a:spLocks/>
                    </p:cNvSpPr>
                    <p:nvPr/>
                  </p:nvSpPr>
                  <p:spPr bwMode="auto">
                    <a:xfrm>
                      <a:off x="637" y="1041"/>
                      <a:ext cx="14" cy="13"/>
                    </a:xfrm>
                    <a:custGeom>
                      <a:avLst/>
                      <a:gdLst>
                        <a:gd name="T0" fmla="*/ 0 w 69"/>
                        <a:gd name="T1" fmla="*/ 23 h 67"/>
                        <a:gd name="T2" fmla="*/ 25 w 69"/>
                        <a:gd name="T3" fmla="*/ 23 h 67"/>
                        <a:gd name="T4" fmla="*/ 36 w 69"/>
                        <a:gd name="T5" fmla="*/ 0 h 67"/>
                        <a:gd name="T6" fmla="*/ 45 w 69"/>
                        <a:gd name="T7" fmla="*/ 23 h 67"/>
                        <a:gd name="T8" fmla="*/ 69 w 69"/>
                        <a:gd name="T9" fmla="*/ 23 h 67"/>
                        <a:gd name="T10" fmla="*/ 50 w 69"/>
                        <a:gd name="T11" fmla="*/ 39 h 67"/>
                        <a:gd name="T12" fmla="*/ 58 w 69"/>
                        <a:gd name="T13" fmla="*/ 67 h 67"/>
                        <a:gd name="T14" fmla="*/ 36 w 69"/>
                        <a:gd name="T15" fmla="*/ 49 h 67"/>
                        <a:gd name="T16" fmla="*/ 12 w 69"/>
                        <a:gd name="T17" fmla="*/ 67 h 67"/>
                        <a:gd name="T18" fmla="*/ 21 w 69"/>
                        <a:gd name="T19" fmla="*/ 39 h 67"/>
                        <a:gd name="T20" fmla="*/ 0 w 69"/>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3"/>
                          </a:moveTo>
                          <a:lnTo>
                            <a:pt x="25" y="23"/>
                          </a:lnTo>
                          <a:lnTo>
                            <a:pt x="36" y="0"/>
                          </a:lnTo>
                          <a:lnTo>
                            <a:pt x="45" y="23"/>
                          </a:lnTo>
                          <a:lnTo>
                            <a:pt x="69" y="23"/>
                          </a:lnTo>
                          <a:lnTo>
                            <a:pt x="50" y="39"/>
                          </a:lnTo>
                          <a:lnTo>
                            <a:pt x="58" y="67"/>
                          </a:lnTo>
                          <a:lnTo>
                            <a:pt x="36" y="49"/>
                          </a:lnTo>
                          <a:lnTo>
                            <a:pt x="12" y="67"/>
                          </a:lnTo>
                          <a:lnTo>
                            <a:pt x="21"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899" name="Freeform 675"/>
                    <p:cNvSpPr>
                      <a:spLocks/>
                    </p:cNvSpPr>
                    <p:nvPr/>
                  </p:nvSpPr>
                  <p:spPr bwMode="auto">
                    <a:xfrm>
                      <a:off x="662" y="1041"/>
                      <a:ext cx="14" cy="13"/>
                    </a:xfrm>
                    <a:custGeom>
                      <a:avLst/>
                      <a:gdLst>
                        <a:gd name="T0" fmla="*/ 0 w 68"/>
                        <a:gd name="T1" fmla="*/ 23 h 67"/>
                        <a:gd name="T2" fmla="*/ 24 w 68"/>
                        <a:gd name="T3" fmla="*/ 23 h 67"/>
                        <a:gd name="T4" fmla="*/ 33 w 68"/>
                        <a:gd name="T5" fmla="*/ 0 h 67"/>
                        <a:gd name="T6" fmla="*/ 44 w 68"/>
                        <a:gd name="T7" fmla="*/ 23 h 67"/>
                        <a:gd name="T8" fmla="*/ 68 w 68"/>
                        <a:gd name="T9" fmla="*/ 23 h 67"/>
                        <a:gd name="T10" fmla="*/ 48 w 68"/>
                        <a:gd name="T11" fmla="*/ 39 h 67"/>
                        <a:gd name="T12" fmla="*/ 57 w 68"/>
                        <a:gd name="T13" fmla="*/ 67 h 67"/>
                        <a:gd name="T14" fmla="*/ 33 w 68"/>
                        <a:gd name="T15" fmla="*/ 49 h 67"/>
                        <a:gd name="T16" fmla="*/ 10 w 68"/>
                        <a:gd name="T17" fmla="*/ 67 h 67"/>
                        <a:gd name="T18" fmla="*/ 19 w 68"/>
                        <a:gd name="T19" fmla="*/ 39 h 67"/>
                        <a:gd name="T20" fmla="*/ 0 w 68"/>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3"/>
                          </a:moveTo>
                          <a:lnTo>
                            <a:pt x="24" y="23"/>
                          </a:lnTo>
                          <a:lnTo>
                            <a:pt x="33" y="0"/>
                          </a:lnTo>
                          <a:lnTo>
                            <a:pt x="44" y="23"/>
                          </a:lnTo>
                          <a:lnTo>
                            <a:pt x="68" y="23"/>
                          </a:lnTo>
                          <a:lnTo>
                            <a:pt x="48" y="39"/>
                          </a:lnTo>
                          <a:lnTo>
                            <a:pt x="57" y="67"/>
                          </a:lnTo>
                          <a:lnTo>
                            <a:pt x="33" y="49"/>
                          </a:lnTo>
                          <a:lnTo>
                            <a:pt x="10" y="67"/>
                          </a:lnTo>
                          <a:lnTo>
                            <a:pt x="19"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00" name="Freeform 676"/>
                    <p:cNvSpPr>
                      <a:spLocks/>
                    </p:cNvSpPr>
                    <p:nvPr/>
                  </p:nvSpPr>
                  <p:spPr bwMode="auto">
                    <a:xfrm>
                      <a:off x="688" y="1041"/>
                      <a:ext cx="13" cy="13"/>
                    </a:xfrm>
                    <a:custGeom>
                      <a:avLst/>
                      <a:gdLst>
                        <a:gd name="T0" fmla="*/ 0 w 68"/>
                        <a:gd name="T1" fmla="*/ 23 h 67"/>
                        <a:gd name="T2" fmla="*/ 25 w 68"/>
                        <a:gd name="T3" fmla="*/ 23 h 67"/>
                        <a:gd name="T4" fmla="*/ 34 w 68"/>
                        <a:gd name="T5" fmla="*/ 0 h 67"/>
                        <a:gd name="T6" fmla="*/ 45 w 68"/>
                        <a:gd name="T7" fmla="*/ 23 h 67"/>
                        <a:gd name="T8" fmla="*/ 68 w 68"/>
                        <a:gd name="T9" fmla="*/ 23 h 67"/>
                        <a:gd name="T10" fmla="*/ 50 w 68"/>
                        <a:gd name="T11" fmla="*/ 39 h 67"/>
                        <a:gd name="T12" fmla="*/ 57 w 68"/>
                        <a:gd name="T13" fmla="*/ 67 h 67"/>
                        <a:gd name="T14" fmla="*/ 34 w 68"/>
                        <a:gd name="T15" fmla="*/ 49 h 67"/>
                        <a:gd name="T16" fmla="*/ 11 w 68"/>
                        <a:gd name="T17" fmla="*/ 67 h 67"/>
                        <a:gd name="T18" fmla="*/ 19 w 68"/>
                        <a:gd name="T19" fmla="*/ 39 h 67"/>
                        <a:gd name="T20" fmla="*/ 0 w 68"/>
                        <a:gd name="T21" fmla="*/ 2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3"/>
                          </a:moveTo>
                          <a:lnTo>
                            <a:pt x="25" y="23"/>
                          </a:lnTo>
                          <a:lnTo>
                            <a:pt x="34" y="0"/>
                          </a:lnTo>
                          <a:lnTo>
                            <a:pt x="45" y="23"/>
                          </a:lnTo>
                          <a:lnTo>
                            <a:pt x="68" y="23"/>
                          </a:lnTo>
                          <a:lnTo>
                            <a:pt x="50" y="39"/>
                          </a:lnTo>
                          <a:lnTo>
                            <a:pt x="57" y="67"/>
                          </a:lnTo>
                          <a:lnTo>
                            <a:pt x="34" y="49"/>
                          </a:lnTo>
                          <a:lnTo>
                            <a:pt x="11" y="67"/>
                          </a:lnTo>
                          <a:lnTo>
                            <a:pt x="19" y="39"/>
                          </a:lnTo>
                          <a:lnTo>
                            <a:pt x="0"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901" name="Group 677"/>
                  <p:cNvGrpSpPr>
                    <a:grpSpLocks/>
                  </p:cNvGrpSpPr>
                  <p:nvPr/>
                </p:nvGrpSpPr>
                <p:grpSpPr bwMode="auto">
                  <a:xfrm>
                    <a:off x="574" y="1054"/>
                    <a:ext cx="115" cy="13"/>
                    <a:chOff x="574" y="1054"/>
                    <a:chExt cx="115" cy="13"/>
                  </a:xfrm>
                </p:grpSpPr>
                <p:sp>
                  <p:nvSpPr>
                    <p:cNvPr id="52902" name="Freeform 678"/>
                    <p:cNvSpPr>
                      <a:spLocks/>
                    </p:cNvSpPr>
                    <p:nvPr/>
                  </p:nvSpPr>
                  <p:spPr bwMode="auto">
                    <a:xfrm>
                      <a:off x="574" y="1054"/>
                      <a:ext cx="13" cy="13"/>
                    </a:xfrm>
                    <a:custGeom>
                      <a:avLst/>
                      <a:gdLst>
                        <a:gd name="T0" fmla="*/ 0 w 66"/>
                        <a:gd name="T1" fmla="*/ 25 h 67"/>
                        <a:gd name="T2" fmla="*/ 23 w 66"/>
                        <a:gd name="T3" fmla="*/ 25 h 67"/>
                        <a:gd name="T4" fmla="*/ 33 w 66"/>
                        <a:gd name="T5" fmla="*/ 0 h 67"/>
                        <a:gd name="T6" fmla="*/ 43 w 66"/>
                        <a:gd name="T7" fmla="*/ 25 h 67"/>
                        <a:gd name="T8" fmla="*/ 66 w 66"/>
                        <a:gd name="T9" fmla="*/ 25 h 67"/>
                        <a:gd name="T10" fmla="*/ 47 w 66"/>
                        <a:gd name="T11" fmla="*/ 41 h 67"/>
                        <a:gd name="T12" fmla="*/ 57 w 66"/>
                        <a:gd name="T13" fmla="*/ 67 h 67"/>
                        <a:gd name="T14" fmla="*/ 33 w 66"/>
                        <a:gd name="T15" fmla="*/ 49 h 67"/>
                        <a:gd name="T16" fmla="*/ 10 w 66"/>
                        <a:gd name="T17" fmla="*/ 67 h 67"/>
                        <a:gd name="T18" fmla="*/ 19 w 66"/>
                        <a:gd name="T19" fmla="*/ 41 h 67"/>
                        <a:gd name="T20" fmla="*/ 0 w 66"/>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7">
                          <a:moveTo>
                            <a:pt x="0" y="25"/>
                          </a:moveTo>
                          <a:lnTo>
                            <a:pt x="23" y="25"/>
                          </a:lnTo>
                          <a:lnTo>
                            <a:pt x="33" y="0"/>
                          </a:lnTo>
                          <a:lnTo>
                            <a:pt x="43" y="25"/>
                          </a:lnTo>
                          <a:lnTo>
                            <a:pt x="66" y="25"/>
                          </a:lnTo>
                          <a:lnTo>
                            <a:pt x="47" y="41"/>
                          </a:lnTo>
                          <a:lnTo>
                            <a:pt x="57" y="67"/>
                          </a:lnTo>
                          <a:lnTo>
                            <a:pt x="33" y="49"/>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03" name="Freeform 679"/>
                    <p:cNvSpPr>
                      <a:spLocks/>
                    </p:cNvSpPr>
                    <p:nvPr/>
                  </p:nvSpPr>
                  <p:spPr bwMode="auto">
                    <a:xfrm>
                      <a:off x="624" y="1054"/>
                      <a:ext cx="14" cy="13"/>
                    </a:xfrm>
                    <a:custGeom>
                      <a:avLst/>
                      <a:gdLst>
                        <a:gd name="T0" fmla="*/ 0 w 67"/>
                        <a:gd name="T1" fmla="*/ 25 h 67"/>
                        <a:gd name="T2" fmla="*/ 24 w 67"/>
                        <a:gd name="T3" fmla="*/ 25 h 67"/>
                        <a:gd name="T4" fmla="*/ 33 w 67"/>
                        <a:gd name="T5" fmla="*/ 0 h 67"/>
                        <a:gd name="T6" fmla="*/ 44 w 67"/>
                        <a:gd name="T7" fmla="*/ 25 h 67"/>
                        <a:gd name="T8" fmla="*/ 67 w 67"/>
                        <a:gd name="T9" fmla="*/ 25 h 67"/>
                        <a:gd name="T10" fmla="*/ 50 w 67"/>
                        <a:gd name="T11" fmla="*/ 41 h 67"/>
                        <a:gd name="T12" fmla="*/ 57 w 67"/>
                        <a:gd name="T13" fmla="*/ 67 h 67"/>
                        <a:gd name="T14" fmla="*/ 33 w 67"/>
                        <a:gd name="T15" fmla="*/ 49 h 67"/>
                        <a:gd name="T16" fmla="*/ 10 w 67"/>
                        <a:gd name="T17" fmla="*/ 67 h 67"/>
                        <a:gd name="T18" fmla="*/ 19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4" y="25"/>
                          </a:lnTo>
                          <a:lnTo>
                            <a:pt x="33" y="0"/>
                          </a:lnTo>
                          <a:lnTo>
                            <a:pt x="44" y="25"/>
                          </a:lnTo>
                          <a:lnTo>
                            <a:pt x="67" y="25"/>
                          </a:lnTo>
                          <a:lnTo>
                            <a:pt x="50" y="41"/>
                          </a:lnTo>
                          <a:lnTo>
                            <a:pt x="57" y="67"/>
                          </a:lnTo>
                          <a:lnTo>
                            <a:pt x="33" y="49"/>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04" name="Freeform 680"/>
                    <p:cNvSpPr>
                      <a:spLocks/>
                    </p:cNvSpPr>
                    <p:nvPr/>
                  </p:nvSpPr>
                  <p:spPr bwMode="auto">
                    <a:xfrm>
                      <a:off x="599" y="1054"/>
                      <a:ext cx="14" cy="13"/>
                    </a:xfrm>
                    <a:custGeom>
                      <a:avLst/>
                      <a:gdLst>
                        <a:gd name="T0" fmla="*/ 0 w 67"/>
                        <a:gd name="T1" fmla="*/ 25 h 67"/>
                        <a:gd name="T2" fmla="*/ 23 w 67"/>
                        <a:gd name="T3" fmla="*/ 25 h 67"/>
                        <a:gd name="T4" fmla="*/ 34 w 67"/>
                        <a:gd name="T5" fmla="*/ 0 h 67"/>
                        <a:gd name="T6" fmla="*/ 44 w 67"/>
                        <a:gd name="T7" fmla="*/ 25 h 67"/>
                        <a:gd name="T8" fmla="*/ 67 w 67"/>
                        <a:gd name="T9" fmla="*/ 25 h 67"/>
                        <a:gd name="T10" fmla="*/ 48 w 67"/>
                        <a:gd name="T11" fmla="*/ 41 h 67"/>
                        <a:gd name="T12" fmla="*/ 57 w 67"/>
                        <a:gd name="T13" fmla="*/ 67 h 67"/>
                        <a:gd name="T14" fmla="*/ 34 w 67"/>
                        <a:gd name="T15" fmla="*/ 49 h 67"/>
                        <a:gd name="T16" fmla="*/ 10 w 67"/>
                        <a:gd name="T17" fmla="*/ 67 h 67"/>
                        <a:gd name="T18" fmla="*/ 19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3" y="25"/>
                          </a:lnTo>
                          <a:lnTo>
                            <a:pt x="34" y="0"/>
                          </a:lnTo>
                          <a:lnTo>
                            <a:pt x="44" y="25"/>
                          </a:lnTo>
                          <a:lnTo>
                            <a:pt x="67" y="25"/>
                          </a:lnTo>
                          <a:lnTo>
                            <a:pt x="48" y="41"/>
                          </a:lnTo>
                          <a:lnTo>
                            <a:pt x="57" y="67"/>
                          </a:lnTo>
                          <a:lnTo>
                            <a:pt x="34" y="49"/>
                          </a:lnTo>
                          <a:lnTo>
                            <a:pt x="10"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05" name="Freeform 681"/>
                    <p:cNvSpPr>
                      <a:spLocks/>
                    </p:cNvSpPr>
                    <p:nvPr/>
                  </p:nvSpPr>
                  <p:spPr bwMode="auto">
                    <a:xfrm>
                      <a:off x="650" y="1054"/>
                      <a:ext cx="13" cy="13"/>
                    </a:xfrm>
                    <a:custGeom>
                      <a:avLst/>
                      <a:gdLst>
                        <a:gd name="T0" fmla="*/ 0 w 67"/>
                        <a:gd name="T1" fmla="*/ 25 h 67"/>
                        <a:gd name="T2" fmla="*/ 23 w 67"/>
                        <a:gd name="T3" fmla="*/ 25 h 67"/>
                        <a:gd name="T4" fmla="*/ 33 w 67"/>
                        <a:gd name="T5" fmla="*/ 0 h 67"/>
                        <a:gd name="T6" fmla="*/ 44 w 67"/>
                        <a:gd name="T7" fmla="*/ 25 h 67"/>
                        <a:gd name="T8" fmla="*/ 67 w 67"/>
                        <a:gd name="T9" fmla="*/ 25 h 67"/>
                        <a:gd name="T10" fmla="*/ 48 w 67"/>
                        <a:gd name="T11" fmla="*/ 41 h 67"/>
                        <a:gd name="T12" fmla="*/ 58 w 67"/>
                        <a:gd name="T13" fmla="*/ 67 h 67"/>
                        <a:gd name="T14" fmla="*/ 33 w 67"/>
                        <a:gd name="T15" fmla="*/ 49 h 67"/>
                        <a:gd name="T16" fmla="*/ 10 w 67"/>
                        <a:gd name="T17" fmla="*/ 67 h 67"/>
                        <a:gd name="T18" fmla="*/ 18 w 67"/>
                        <a:gd name="T19" fmla="*/ 41 h 67"/>
                        <a:gd name="T20" fmla="*/ 0 w 67"/>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5"/>
                          </a:moveTo>
                          <a:lnTo>
                            <a:pt x="23" y="25"/>
                          </a:lnTo>
                          <a:lnTo>
                            <a:pt x="33" y="0"/>
                          </a:lnTo>
                          <a:lnTo>
                            <a:pt x="44" y="25"/>
                          </a:lnTo>
                          <a:lnTo>
                            <a:pt x="67" y="25"/>
                          </a:lnTo>
                          <a:lnTo>
                            <a:pt x="48" y="41"/>
                          </a:lnTo>
                          <a:lnTo>
                            <a:pt x="58" y="67"/>
                          </a:lnTo>
                          <a:lnTo>
                            <a:pt x="33" y="49"/>
                          </a:lnTo>
                          <a:lnTo>
                            <a:pt x="10" y="67"/>
                          </a:lnTo>
                          <a:lnTo>
                            <a:pt x="18"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06" name="Freeform 682"/>
                    <p:cNvSpPr>
                      <a:spLocks/>
                    </p:cNvSpPr>
                    <p:nvPr/>
                  </p:nvSpPr>
                  <p:spPr bwMode="auto">
                    <a:xfrm>
                      <a:off x="675" y="1054"/>
                      <a:ext cx="14" cy="13"/>
                    </a:xfrm>
                    <a:custGeom>
                      <a:avLst/>
                      <a:gdLst>
                        <a:gd name="T0" fmla="*/ 0 w 69"/>
                        <a:gd name="T1" fmla="*/ 25 h 67"/>
                        <a:gd name="T2" fmla="*/ 25 w 69"/>
                        <a:gd name="T3" fmla="*/ 25 h 67"/>
                        <a:gd name="T4" fmla="*/ 36 w 69"/>
                        <a:gd name="T5" fmla="*/ 0 h 67"/>
                        <a:gd name="T6" fmla="*/ 45 w 69"/>
                        <a:gd name="T7" fmla="*/ 25 h 67"/>
                        <a:gd name="T8" fmla="*/ 69 w 69"/>
                        <a:gd name="T9" fmla="*/ 25 h 67"/>
                        <a:gd name="T10" fmla="*/ 50 w 69"/>
                        <a:gd name="T11" fmla="*/ 41 h 67"/>
                        <a:gd name="T12" fmla="*/ 59 w 69"/>
                        <a:gd name="T13" fmla="*/ 67 h 67"/>
                        <a:gd name="T14" fmla="*/ 36 w 69"/>
                        <a:gd name="T15" fmla="*/ 49 h 67"/>
                        <a:gd name="T16" fmla="*/ 12 w 69"/>
                        <a:gd name="T17" fmla="*/ 67 h 67"/>
                        <a:gd name="T18" fmla="*/ 19 w 69"/>
                        <a:gd name="T19" fmla="*/ 41 h 67"/>
                        <a:gd name="T20" fmla="*/ 0 w 69"/>
                        <a:gd name="T21"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5"/>
                          </a:moveTo>
                          <a:lnTo>
                            <a:pt x="25" y="25"/>
                          </a:lnTo>
                          <a:lnTo>
                            <a:pt x="36" y="0"/>
                          </a:lnTo>
                          <a:lnTo>
                            <a:pt x="45" y="25"/>
                          </a:lnTo>
                          <a:lnTo>
                            <a:pt x="69" y="25"/>
                          </a:lnTo>
                          <a:lnTo>
                            <a:pt x="50" y="41"/>
                          </a:lnTo>
                          <a:lnTo>
                            <a:pt x="59" y="67"/>
                          </a:lnTo>
                          <a:lnTo>
                            <a:pt x="36" y="49"/>
                          </a:lnTo>
                          <a:lnTo>
                            <a:pt x="12" y="67"/>
                          </a:lnTo>
                          <a:lnTo>
                            <a:pt x="19" y="41"/>
                          </a:ln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907" name="Group 683"/>
                  <p:cNvGrpSpPr>
                    <a:grpSpLocks/>
                  </p:cNvGrpSpPr>
                  <p:nvPr/>
                </p:nvGrpSpPr>
                <p:grpSpPr bwMode="auto">
                  <a:xfrm>
                    <a:off x="561" y="1067"/>
                    <a:ext cx="140" cy="14"/>
                    <a:chOff x="561" y="1067"/>
                    <a:chExt cx="140" cy="14"/>
                  </a:xfrm>
                </p:grpSpPr>
                <p:sp>
                  <p:nvSpPr>
                    <p:cNvPr id="52908" name="Freeform 684"/>
                    <p:cNvSpPr>
                      <a:spLocks/>
                    </p:cNvSpPr>
                    <p:nvPr/>
                  </p:nvSpPr>
                  <p:spPr bwMode="auto">
                    <a:xfrm>
                      <a:off x="561" y="1067"/>
                      <a:ext cx="14" cy="14"/>
                    </a:xfrm>
                    <a:custGeom>
                      <a:avLst/>
                      <a:gdLst>
                        <a:gd name="T0" fmla="*/ 0 w 67"/>
                        <a:gd name="T1" fmla="*/ 26 h 69"/>
                        <a:gd name="T2" fmla="*/ 24 w 67"/>
                        <a:gd name="T3" fmla="*/ 26 h 69"/>
                        <a:gd name="T4" fmla="*/ 33 w 67"/>
                        <a:gd name="T5" fmla="*/ 0 h 69"/>
                        <a:gd name="T6" fmla="*/ 45 w 67"/>
                        <a:gd name="T7" fmla="*/ 26 h 69"/>
                        <a:gd name="T8" fmla="*/ 67 w 67"/>
                        <a:gd name="T9" fmla="*/ 26 h 69"/>
                        <a:gd name="T10" fmla="*/ 48 w 67"/>
                        <a:gd name="T11" fmla="*/ 42 h 69"/>
                        <a:gd name="T12" fmla="*/ 57 w 67"/>
                        <a:gd name="T13" fmla="*/ 69 h 69"/>
                        <a:gd name="T14" fmla="*/ 33 w 67"/>
                        <a:gd name="T15" fmla="*/ 50 h 69"/>
                        <a:gd name="T16" fmla="*/ 11 w 67"/>
                        <a:gd name="T17" fmla="*/ 69 h 69"/>
                        <a:gd name="T18" fmla="*/ 19 w 67"/>
                        <a:gd name="T19" fmla="*/ 42 h 69"/>
                        <a:gd name="T20" fmla="*/ 0 w 67"/>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9">
                          <a:moveTo>
                            <a:pt x="0" y="26"/>
                          </a:moveTo>
                          <a:lnTo>
                            <a:pt x="24" y="26"/>
                          </a:lnTo>
                          <a:lnTo>
                            <a:pt x="33" y="0"/>
                          </a:lnTo>
                          <a:lnTo>
                            <a:pt x="45" y="26"/>
                          </a:lnTo>
                          <a:lnTo>
                            <a:pt x="67" y="26"/>
                          </a:lnTo>
                          <a:lnTo>
                            <a:pt x="48" y="42"/>
                          </a:lnTo>
                          <a:lnTo>
                            <a:pt x="57" y="69"/>
                          </a:lnTo>
                          <a:lnTo>
                            <a:pt x="33" y="50"/>
                          </a:lnTo>
                          <a:lnTo>
                            <a:pt x="11" y="69"/>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09" name="Freeform 685"/>
                    <p:cNvSpPr>
                      <a:spLocks/>
                    </p:cNvSpPr>
                    <p:nvPr/>
                  </p:nvSpPr>
                  <p:spPr bwMode="auto">
                    <a:xfrm>
                      <a:off x="586" y="1067"/>
                      <a:ext cx="14" cy="14"/>
                    </a:xfrm>
                    <a:custGeom>
                      <a:avLst/>
                      <a:gdLst>
                        <a:gd name="T0" fmla="*/ 0 w 67"/>
                        <a:gd name="T1" fmla="*/ 26 h 69"/>
                        <a:gd name="T2" fmla="*/ 24 w 67"/>
                        <a:gd name="T3" fmla="*/ 26 h 69"/>
                        <a:gd name="T4" fmla="*/ 35 w 67"/>
                        <a:gd name="T5" fmla="*/ 0 h 69"/>
                        <a:gd name="T6" fmla="*/ 45 w 67"/>
                        <a:gd name="T7" fmla="*/ 26 h 69"/>
                        <a:gd name="T8" fmla="*/ 67 w 67"/>
                        <a:gd name="T9" fmla="*/ 26 h 69"/>
                        <a:gd name="T10" fmla="*/ 50 w 67"/>
                        <a:gd name="T11" fmla="*/ 42 h 69"/>
                        <a:gd name="T12" fmla="*/ 57 w 67"/>
                        <a:gd name="T13" fmla="*/ 69 h 69"/>
                        <a:gd name="T14" fmla="*/ 35 w 67"/>
                        <a:gd name="T15" fmla="*/ 50 h 69"/>
                        <a:gd name="T16" fmla="*/ 11 w 67"/>
                        <a:gd name="T17" fmla="*/ 69 h 69"/>
                        <a:gd name="T18" fmla="*/ 20 w 67"/>
                        <a:gd name="T19" fmla="*/ 42 h 69"/>
                        <a:gd name="T20" fmla="*/ 0 w 67"/>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9">
                          <a:moveTo>
                            <a:pt x="0" y="26"/>
                          </a:moveTo>
                          <a:lnTo>
                            <a:pt x="24" y="26"/>
                          </a:lnTo>
                          <a:lnTo>
                            <a:pt x="35" y="0"/>
                          </a:lnTo>
                          <a:lnTo>
                            <a:pt x="45" y="26"/>
                          </a:lnTo>
                          <a:lnTo>
                            <a:pt x="67" y="26"/>
                          </a:lnTo>
                          <a:lnTo>
                            <a:pt x="50" y="42"/>
                          </a:lnTo>
                          <a:lnTo>
                            <a:pt x="57" y="69"/>
                          </a:lnTo>
                          <a:lnTo>
                            <a:pt x="35" y="50"/>
                          </a:lnTo>
                          <a:lnTo>
                            <a:pt x="11" y="69"/>
                          </a:lnTo>
                          <a:lnTo>
                            <a:pt x="20"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10" name="Freeform 686"/>
                    <p:cNvSpPr>
                      <a:spLocks/>
                    </p:cNvSpPr>
                    <p:nvPr/>
                  </p:nvSpPr>
                  <p:spPr bwMode="auto">
                    <a:xfrm>
                      <a:off x="612" y="1067"/>
                      <a:ext cx="13" cy="14"/>
                    </a:xfrm>
                    <a:custGeom>
                      <a:avLst/>
                      <a:gdLst>
                        <a:gd name="T0" fmla="*/ 0 w 65"/>
                        <a:gd name="T1" fmla="*/ 26 h 69"/>
                        <a:gd name="T2" fmla="*/ 23 w 65"/>
                        <a:gd name="T3" fmla="*/ 26 h 69"/>
                        <a:gd name="T4" fmla="*/ 32 w 65"/>
                        <a:gd name="T5" fmla="*/ 0 h 69"/>
                        <a:gd name="T6" fmla="*/ 43 w 65"/>
                        <a:gd name="T7" fmla="*/ 26 h 69"/>
                        <a:gd name="T8" fmla="*/ 65 w 65"/>
                        <a:gd name="T9" fmla="*/ 26 h 69"/>
                        <a:gd name="T10" fmla="*/ 47 w 65"/>
                        <a:gd name="T11" fmla="*/ 42 h 69"/>
                        <a:gd name="T12" fmla="*/ 57 w 65"/>
                        <a:gd name="T13" fmla="*/ 69 h 69"/>
                        <a:gd name="T14" fmla="*/ 32 w 65"/>
                        <a:gd name="T15" fmla="*/ 50 h 69"/>
                        <a:gd name="T16" fmla="*/ 10 w 65"/>
                        <a:gd name="T17" fmla="*/ 69 h 69"/>
                        <a:gd name="T18" fmla="*/ 18 w 65"/>
                        <a:gd name="T19" fmla="*/ 42 h 69"/>
                        <a:gd name="T20" fmla="*/ 0 w 65"/>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9">
                          <a:moveTo>
                            <a:pt x="0" y="26"/>
                          </a:moveTo>
                          <a:lnTo>
                            <a:pt x="23" y="26"/>
                          </a:lnTo>
                          <a:lnTo>
                            <a:pt x="32" y="0"/>
                          </a:lnTo>
                          <a:lnTo>
                            <a:pt x="43" y="26"/>
                          </a:lnTo>
                          <a:lnTo>
                            <a:pt x="65" y="26"/>
                          </a:lnTo>
                          <a:lnTo>
                            <a:pt x="47" y="42"/>
                          </a:lnTo>
                          <a:lnTo>
                            <a:pt x="57" y="69"/>
                          </a:lnTo>
                          <a:lnTo>
                            <a:pt x="32" y="50"/>
                          </a:lnTo>
                          <a:lnTo>
                            <a:pt x="10" y="69"/>
                          </a:lnTo>
                          <a:lnTo>
                            <a:pt x="18"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11" name="Freeform 687"/>
                    <p:cNvSpPr>
                      <a:spLocks/>
                    </p:cNvSpPr>
                    <p:nvPr/>
                  </p:nvSpPr>
                  <p:spPr bwMode="auto">
                    <a:xfrm>
                      <a:off x="637" y="1067"/>
                      <a:ext cx="14" cy="14"/>
                    </a:xfrm>
                    <a:custGeom>
                      <a:avLst/>
                      <a:gdLst>
                        <a:gd name="T0" fmla="*/ 0 w 69"/>
                        <a:gd name="T1" fmla="*/ 26 h 69"/>
                        <a:gd name="T2" fmla="*/ 25 w 69"/>
                        <a:gd name="T3" fmla="*/ 26 h 69"/>
                        <a:gd name="T4" fmla="*/ 36 w 69"/>
                        <a:gd name="T5" fmla="*/ 0 h 69"/>
                        <a:gd name="T6" fmla="*/ 45 w 69"/>
                        <a:gd name="T7" fmla="*/ 26 h 69"/>
                        <a:gd name="T8" fmla="*/ 69 w 69"/>
                        <a:gd name="T9" fmla="*/ 26 h 69"/>
                        <a:gd name="T10" fmla="*/ 50 w 69"/>
                        <a:gd name="T11" fmla="*/ 42 h 69"/>
                        <a:gd name="T12" fmla="*/ 58 w 69"/>
                        <a:gd name="T13" fmla="*/ 69 h 69"/>
                        <a:gd name="T14" fmla="*/ 36 w 69"/>
                        <a:gd name="T15" fmla="*/ 50 h 69"/>
                        <a:gd name="T16" fmla="*/ 12 w 69"/>
                        <a:gd name="T17" fmla="*/ 69 h 69"/>
                        <a:gd name="T18" fmla="*/ 21 w 69"/>
                        <a:gd name="T19" fmla="*/ 42 h 69"/>
                        <a:gd name="T20" fmla="*/ 0 w 69"/>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9">
                          <a:moveTo>
                            <a:pt x="0" y="26"/>
                          </a:moveTo>
                          <a:lnTo>
                            <a:pt x="25" y="26"/>
                          </a:lnTo>
                          <a:lnTo>
                            <a:pt x="36" y="0"/>
                          </a:lnTo>
                          <a:lnTo>
                            <a:pt x="45" y="26"/>
                          </a:lnTo>
                          <a:lnTo>
                            <a:pt x="69" y="26"/>
                          </a:lnTo>
                          <a:lnTo>
                            <a:pt x="50" y="42"/>
                          </a:lnTo>
                          <a:lnTo>
                            <a:pt x="58" y="69"/>
                          </a:lnTo>
                          <a:lnTo>
                            <a:pt x="36" y="50"/>
                          </a:lnTo>
                          <a:lnTo>
                            <a:pt x="12" y="69"/>
                          </a:lnTo>
                          <a:lnTo>
                            <a:pt x="21"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12" name="Freeform 688"/>
                    <p:cNvSpPr>
                      <a:spLocks/>
                    </p:cNvSpPr>
                    <p:nvPr/>
                  </p:nvSpPr>
                  <p:spPr bwMode="auto">
                    <a:xfrm>
                      <a:off x="662" y="1067"/>
                      <a:ext cx="14" cy="14"/>
                    </a:xfrm>
                    <a:custGeom>
                      <a:avLst/>
                      <a:gdLst>
                        <a:gd name="T0" fmla="*/ 0 w 68"/>
                        <a:gd name="T1" fmla="*/ 26 h 69"/>
                        <a:gd name="T2" fmla="*/ 24 w 68"/>
                        <a:gd name="T3" fmla="*/ 26 h 69"/>
                        <a:gd name="T4" fmla="*/ 33 w 68"/>
                        <a:gd name="T5" fmla="*/ 0 h 69"/>
                        <a:gd name="T6" fmla="*/ 44 w 68"/>
                        <a:gd name="T7" fmla="*/ 26 h 69"/>
                        <a:gd name="T8" fmla="*/ 68 w 68"/>
                        <a:gd name="T9" fmla="*/ 26 h 69"/>
                        <a:gd name="T10" fmla="*/ 48 w 68"/>
                        <a:gd name="T11" fmla="*/ 42 h 69"/>
                        <a:gd name="T12" fmla="*/ 57 w 68"/>
                        <a:gd name="T13" fmla="*/ 69 h 69"/>
                        <a:gd name="T14" fmla="*/ 33 w 68"/>
                        <a:gd name="T15" fmla="*/ 50 h 69"/>
                        <a:gd name="T16" fmla="*/ 10 w 68"/>
                        <a:gd name="T17" fmla="*/ 69 h 69"/>
                        <a:gd name="T18" fmla="*/ 19 w 68"/>
                        <a:gd name="T19" fmla="*/ 42 h 69"/>
                        <a:gd name="T20" fmla="*/ 0 w 68"/>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9">
                          <a:moveTo>
                            <a:pt x="0" y="26"/>
                          </a:moveTo>
                          <a:lnTo>
                            <a:pt x="24" y="26"/>
                          </a:lnTo>
                          <a:lnTo>
                            <a:pt x="33" y="0"/>
                          </a:lnTo>
                          <a:lnTo>
                            <a:pt x="44" y="26"/>
                          </a:lnTo>
                          <a:lnTo>
                            <a:pt x="68" y="26"/>
                          </a:lnTo>
                          <a:lnTo>
                            <a:pt x="48" y="42"/>
                          </a:lnTo>
                          <a:lnTo>
                            <a:pt x="57" y="69"/>
                          </a:lnTo>
                          <a:lnTo>
                            <a:pt x="33" y="50"/>
                          </a:lnTo>
                          <a:lnTo>
                            <a:pt x="10" y="69"/>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13" name="Freeform 689"/>
                    <p:cNvSpPr>
                      <a:spLocks/>
                    </p:cNvSpPr>
                    <p:nvPr/>
                  </p:nvSpPr>
                  <p:spPr bwMode="auto">
                    <a:xfrm>
                      <a:off x="688" y="1067"/>
                      <a:ext cx="13" cy="14"/>
                    </a:xfrm>
                    <a:custGeom>
                      <a:avLst/>
                      <a:gdLst>
                        <a:gd name="T0" fmla="*/ 0 w 68"/>
                        <a:gd name="T1" fmla="*/ 26 h 69"/>
                        <a:gd name="T2" fmla="*/ 25 w 68"/>
                        <a:gd name="T3" fmla="*/ 26 h 69"/>
                        <a:gd name="T4" fmla="*/ 34 w 68"/>
                        <a:gd name="T5" fmla="*/ 0 h 69"/>
                        <a:gd name="T6" fmla="*/ 45 w 68"/>
                        <a:gd name="T7" fmla="*/ 26 h 69"/>
                        <a:gd name="T8" fmla="*/ 68 w 68"/>
                        <a:gd name="T9" fmla="*/ 26 h 69"/>
                        <a:gd name="T10" fmla="*/ 50 w 68"/>
                        <a:gd name="T11" fmla="*/ 42 h 69"/>
                        <a:gd name="T12" fmla="*/ 57 w 68"/>
                        <a:gd name="T13" fmla="*/ 69 h 69"/>
                        <a:gd name="T14" fmla="*/ 34 w 68"/>
                        <a:gd name="T15" fmla="*/ 50 h 69"/>
                        <a:gd name="T16" fmla="*/ 11 w 68"/>
                        <a:gd name="T17" fmla="*/ 69 h 69"/>
                        <a:gd name="T18" fmla="*/ 19 w 68"/>
                        <a:gd name="T19" fmla="*/ 42 h 69"/>
                        <a:gd name="T20" fmla="*/ 0 w 68"/>
                        <a:gd name="T21" fmla="*/ 2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9">
                          <a:moveTo>
                            <a:pt x="0" y="26"/>
                          </a:moveTo>
                          <a:lnTo>
                            <a:pt x="25" y="26"/>
                          </a:lnTo>
                          <a:lnTo>
                            <a:pt x="34" y="0"/>
                          </a:lnTo>
                          <a:lnTo>
                            <a:pt x="45" y="26"/>
                          </a:lnTo>
                          <a:lnTo>
                            <a:pt x="68" y="26"/>
                          </a:lnTo>
                          <a:lnTo>
                            <a:pt x="50" y="42"/>
                          </a:lnTo>
                          <a:lnTo>
                            <a:pt x="57" y="69"/>
                          </a:lnTo>
                          <a:lnTo>
                            <a:pt x="34" y="50"/>
                          </a:lnTo>
                          <a:lnTo>
                            <a:pt x="11" y="69"/>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914" name="Group 690"/>
                  <p:cNvGrpSpPr>
                    <a:grpSpLocks/>
                  </p:cNvGrpSpPr>
                  <p:nvPr/>
                </p:nvGrpSpPr>
                <p:grpSpPr bwMode="auto">
                  <a:xfrm>
                    <a:off x="574" y="1080"/>
                    <a:ext cx="115" cy="14"/>
                    <a:chOff x="574" y="1080"/>
                    <a:chExt cx="115" cy="14"/>
                  </a:xfrm>
                </p:grpSpPr>
                <p:sp>
                  <p:nvSpPr>
                    <p:cNvPr id="52915" name="Freeform 691"/>
                    <p:cNvSpPr>
                      <a:spLocks/>
                    </p:cNvSpPr>
                    <p:nvPr/>
                  </p:nvSpPr>
                  <p:spPr bwMode="auto">
                    <a:xfrm>
                      <a:off x="574" y="1080"/>
                      <a:ext cx="13" cy="14"/>
                    </a:xfrm>
                    <a:custGeom>
                      <a:avLst/>
                      <a:gdLst>
                        <a:gd name="T0" fmla="*/ 0 w 66"/>
                        <a:gd name="T1" fmla="*/ 24 h 68"/>
                        <a:gd name="T2" fmla="*/ 23 w 66"/>
                        <a:gd name="T3" fmla="*/ 24 h 68"/>
                        <a:gd name="T4" fmla="*/ 33 w 66"/>
                        <a:gd name="T5" fmla="*/ 0 h 68"/>
                        <a:gd name="T6" fmla="*/ 43 w 66"/>
                        <a:gd name="T7" fmla="*/ 24 h 68"/>
                        <a:gd name="T8" fmla="*/ 66 w 66"/>
                        <a:gd name="T9" fmla="*/ 24 h 68"/>
                        <a:gd name="T10" fmla="*/ 47 w 66"/>
                        <a:gd name="T11" fmla="*/ 40 h 68"/>
                        <a:gd name="T12" fmla="*/ 57 w 66"/>
                        <a:gd name="T13" fmla="*/ 68 h 68"/>
                        <a:gd name="T14" fmla="*/ 33 w 66"/>
                        <a:gd name="T15" fmla="*/ 50 h 68"/>
                        <a:gd name="T16" fmla="*/ 10 w 66"/>
                        <a:gd name="T17" fmla="*/ 68 h 68"/>
                        <a:gd name="T18" fmla="*/ 19 w 66"/>
                        <a:gd name="T19" fmla="*/ 40 h 68"/>
                        <a:gd name="T20" fmla="*/ 0 w 66"/>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68">
                          <a:moveTo>
                            <a:pt x="0" y="24"/>
                          </a:moveTo>
                          <a:lnTo>
                            <a:pt x="23" y="24"/>
                          </a:lnTo>
                          <a:lnTo>
                            <a:pt x="33" y="0"/>
                          </a:lnTo>
                          <a:lnTo>
                            <a:pt x="43" y="24"/>
                          </a:lnTo>
                          <a:lnTo>
                            <a:pt x="66" y="24"/>
                          </a:lnTo>
                          <a:lnTo>
                            <a:pt x="47" y="40"/>
                          </a:lnTo>
                          <a:lnTo>
                            <a:pt x="57" y="68"/>
                          </a:lnTo>
                          <a:lnTo>
                            <a:pt x="33" y="50"/>
                          </a:lnTo>
                          <a:lnTo>
                            <a:pt x="10"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16" name="Freeform 692"/>
                    <p:cNvSpPr>
                      <a:spLocks/>
                    </p:cNvSpPr>
                    <p:nvPr/>
                  </p:nvSpPr>
                  <p:spPr bwMode="auto">
                    <a:xfrm>
                      <a:off x="624" y="1080"/>
                      <a:ext cx="14" cy="14"/>
                    </a:xfrm>
                    <a:custGeom>
                      <a:avLst/>
                      <a:gdLst>
                        <a:gd name="T0" fmla="*/ 0 w 67"/>
                        <a:gd name="T1" fmla="*/ 24 h 68"/>
                        <a:gd name="T2" fmla="*/ 24 w 67"/>
                        <a:gd name="T3" fmla="*/ 24 h 68"/>
                        <a:gd name="T4" fmla="*/ 33 w 67"/>
                        <a:gd name="T5" fmla="*/ 0 h 68"/>
                        <a:gd name="T6" fmla="*/ 44 w 67"/>
                        <a:gd name="T7" fmla="*/ 24 h 68"/>
                        <a:gd name="T8" fmla="*/ 67 w 67"/>
                        <a:gd name="T9" fmla="*/ 24 h 68"/>
                        <a:gd name="T10" fmla="*/ 50 w 67"/>
                        <a:gd name="T11" fmla="*/ 40 h 68"/>
                        <a:gd name="T12" fmla="*/ 57 w 67"/>
                        <a:gd name="T13" fmla="*/ 68 h 68"/>
                        <a:gd name="T14" fmla="*/ 33 w 67"/>
                        <a:gd name="T15" fmla="*/ 50 h 68"/>
                        <a:gd name="T16" fmla="*/ 10 w 67"/>
                        <a:gd name="T17" fmla="*/ 68 h 68"/>
                        <a:gd name="T18" fmla="*/ 19 w 67"/>
                        <a:gd name="T19" fmla="*/ 40 h 68"/>
                        <a:gd name="T20" fmla="*/ 0 w 67"/>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4"/>
                          </a:moveTo>
                          <a:lnTo>
                            <a:pt x="24" y="24"/>
                          </a:lnTo>
                          <a:lnTo>
                            <a:pt x="33" y="0"/>
                          </a:lnTo>
                          <a:lnTo>
                            <a:pt x="44" y="24"/>
                          </a:lnTo>
                          <a:lnTo>
                            <a:pt x="67" y="24"/>
                          </a:lnTo>
                          <a:lnTo>
                            <a:pt x="50" y="40"/>
                          </a:lnTo>
                          <a:lnTo>
                            <a:pt x="57" y="68"/>
                          </a:lnTo>
                          <a:lnTo>
                            <a:pt x="33" y="50"/>
                          </a:lnTo>
                          <a:lnTo>
                            <a:pt x="10"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17" name="Freeform 693"/>
                    <p:cNvSpPr>
                      <a:spLocks/>
                    </p:cNvSpPr>
                    <p:nvPr/>
                  </p:nvSpPr>
                  <p:spPr bwMode="auto">
                    <a:xfrm>
                      <a:off x="599" y="1080"/>
                      <a:ext cx="14" cy="14"/>
                    </a:xfrm>
                    <a:custGeom>
                      <a:avLst/>
                      <a:gdLst>
                        <a:gd name="T0" fmla="*/ 0 w 67"/>
                        <a:gd name="T1" fmla="*/ 24 h 68"/>
                        <a:gd name="T2" fmla="*/ 23 w 67"/>
                        <a:gd name="T3" fmla="*/ 24 h 68"/>
                        <a:gd name="T4" fmla="*/ 34 w 67"/>
                        <a:gd name="T5" fmla="*/ 0 h 68"/>
                        <a:gd name="T6" fmla="*/ 44 w 67"/>
                        <a:gd name="T7" fmla="*/ 24 h 68"/>
                        <a:gd name="T8" fmla="*/ 67 w 67"/>
                        <a:gd name="T9" fmla="*/ 24 h 68"/>
                        <a:gd name="T10" fmla="*/ 48 w 67"/>
                        <a:gd name="T11" fmla="*/ 40 h 68"/>
                        <a:gd name="T12" fmla="*/ 57 w 67"/>
                        <a:gd name="T13" fmla="*/ 68 h 68"/>
                        <a:gd name="T14" fmla="*/ 34 w 67"/>
                        <a:gd name="T15" fmla="*/ 50 h 68"/>
                        <a:gd name="T16" fmla="*/ 10 w 67"/>
                        <a:gd name="T17" fmla="*/ 68 h 68"/>
                        <a:gd name="T18" fmla="*/ 19 w 67"/>
                        <a:gd name="T19" fmla="*/ 40 h 68"/>
                        <a:gd name="T20" fmla="*/ 0 w 67"/>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4"/>
                          </a:moveTo>
                          <a:lnTo>
                            <a:pt x="23" y="24"/>
                          </a:lnTo>
                          <a:lnTo>
                            <a:pt x="34" y="0"/>
                          </a:lnTo>
                          <a:lnTo>
                            <a:pt x="44" y="24"/>
                          </a:lnTo>
                          <a:lnTo>
                            <a:pt x="67" y="24"/>
                          </a:lnTo>
                          <a:lnTo>
                            <a:pt x="48" y="40"/>
                          </a:lnTo>
                          <a:lnTo>
                            <a:pt x="57" y="68"/>
                          </a:lnTo>
                          <a:lnTo>
                            <a:pt x="34" y="50"/>
                          </a:lnTo>
                          <a:lnTo>
                            <a:pt x="10"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18" name="Freeform 694"/>
                    <p:cNvSpPr>
                      <a:spLocks/>
                    </p:cNvSpPr>
                    <p:nvPr/>
                  </p:nvSpPr>
                  <p:spPr bwMode="auto">
                    <a:xfrm>
                      <a:off x="650" y="1080"/>
                      <a:ext cx="13" cy="14"/>
                    </a:xfrm>
                    <a:custGeom>
                      <a:avLst/>
                      <a:gdLst>
                        <a:gd name="T0" fmla="*/ 0 w 67"/>
                        <a:gd name="T1" fmla="*/ 24 h 68"/>
                        <a:gd name="T2" fmla="*/ 23 w 67"/>
                        <a:gd name="T3" fmla="*/ 24 h 68"/>
                        <a:gd name="T4" fmla="*/ 33 w 67"/>
                        <a:gd name="T5" fmla="*/ 0 h 68"/>
                        <a:gd name="T6" fmla="*/ 44 w 67"/>
                        <a:gd name="T7" fmla="*/ 24 h 68"/>
                        <a:gd name="T8" fmla="*/ 67 w 67"/>
                        <a:gd name="T9" fmla="*/ 24 h 68"/>
                        <a:gd name="T10" fmla="*/ 48 w 67"/>
                        <a:gd name="T11" fmla="*/ 40 h 68"/>
                        <a:gd name="T12" fmla="*/ 58 w 67"/>
                        <a:gd name="T13" fmla="*/ 68 h 68"/>
                        <a:gd name="T14" fmla="*/ 33 w 67"/>
                        <a:gd name="T15" fmla="*/ 50 h 68"/>
                        <a:gd name="T16" fmla="*/ 10 w 67"/>
                        <a:gd name="T17" fmla="*/ 68 h 68"/>
                        <a:gd name="T18" fmla="*/ 18 w 67"/>
                        <a:gd name="T19" fmla="*/ 40 h 68"/>
                        <a:gd name="T20" fmla="*/ 0 w 67"/>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8">
                          <a:moveTo>
                            <a:pt x="0" y="24"/>
                          </a:moveTo>
                          <a:lnTo>
                            <a:pt x="23" y="24"/>
                          </a:lnTo>
                          <a:lnTo>
                            <a:pt x="33" y="0"/>
                          </a:lnTo>
                          <a:lnTo>
                            <a:pt x="44" y="24"/>
                          </a:lnTo>
                          <a:lnTo>
                            <a:pt x="67" y="24"/>
                          </a:lnTo>
                          <a:lnTo>
                            <a:pt x="48" y="40"/>
                          </a:lnTo>
                          <a:lnTo>
                            <a:pt x="58" y="68"/>
                          </a:lnTo>
                          <a:lnTo>
                            <a:pt x="33" y="50"/>
                          </a:lnTo>
                          <a:lnTo>
                            <a:pt x="10" y="68"/>
                          </a:lnTo>
                          <a:lnTo>
                            <a:pt x="18"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19" name="Freeform 695"/>
                    <p:cNvSpPr>
                      <a:spLocks/>
                    </p:cNvSpPr>
                    <p:nvPr/>
                  </p:nvSpPr>
                  <p:spPr bwMode="auto">
                    <a:xfrm>
                      <a:off x="675" y="1080"/>
                      <a:ext cx="14" cy="14"/>
                    </a:xfrm>
                    <a:custGeom>
                      <a:avLst/>
                      <a:gdLst>
                        <a:gd name="T0" fmla="*/ 0 w 69"/>
                        <a:gd name="T1" fmla="*/ 24 h 68"/>
                        <a:gd name="T2" fmla="*/ 25 w 69"/>
                        <a:gd name="T3" fmla="*/ 24 h 68"/>
                        <a:gd name="T4" fmla="*/ 36 w 69"/>
                        <a:gd name="T5" fmla="*/ 0 h 68"/>
                        <a:gd name="T6" fmla="*/ 45 w 69"/>
                        <a:gd name="T7" fmla="*/ 24 h 68"/>
                        <a:gd name="T8" fmla="*/ 69 w 69"/>
                        <a:gd name="T9" fmla="*/ 24 h 68"/>
                        <a:gd name="T10" fmla="*/ 50 w 69"/>
                        <a:gd name="T11" fmla="*/ 40 h 68"/>
                        <a:gd name="T12" fmla="*/ 59 w 69"/>
                        <a:gd name="T13" fmla="*/ 68 h 68"/>
                        <a:gd name="T14" fmla="*/ 36 w 69"/>
                        <a:gd name="T15" fmla="*/ 50 h 68"/>
                        <a:gd name="T16" fmla="*/ 12 w 69"/>
                        <a:gd name="T17" fmla="*/ 68 h 68"/>
                        <a:gd name="T18" fmla="*/ 19 w 69"/>
                        <a:gd name="T19" fmla="*/ 40 h 68"/>
                        <a:gd name="T20" fmla="*/ 0 w 69"/>
                        <a:gd name="T21" fmla="*/ 2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8">
                          <a:moveTo>
                            <a:pt x="0" y="24"/>
                          </a:moveTo>
                          <a:lnTo>
                            <a:pt x="25" y="24"/>
                          </a:lnTo>
                          <a:lnTo>
                            <a:pt x="36" y="0"/>
                          </a:lnTo>
                          <a:lnTo>
                            <a:pt x="45" y="24"/>
                          </a:lnTo>
                          <a:lnTo>
                            <a:pt x="69" y="24"/>
                          </a:lnTo>
                          <a:lnTo>
                            <a:pt x="50" y="40"/>
                          </a:lnTo>
                          <a:lnTo>
                            <a:pt x="59" y="68"/>
                          </a:lnTo>
                          <a:lnTo>
                            <a:pt x="36" y="50"/>
                          </a:lnTo>
                          <a:lnTo>
                            <a:pt x="12" y="68"/>
                          </a:lnTo>
                          <a:lnTo>
                            <a:pt x="19" y="4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920" name="Group 696"/>
                  <p:cNvGrpSpPr>
                    <a:grpSpLocks/>
                  </p:cNvGrpSpPr>
                  <p:nvPr/>
                </p:nvGrpSpPr>
                <p:grpSpPr bwMode="auto">
                  <a:xfrm>
                    <a:off x="561" y="1094"/>
                    <a:ext cx="140" cy="13"/>
                    <a:chOff x="561" y="1094"/>
                    <a:chExt cx="140" cy="13"/>
                  </a:xfrm>
                </p:grpSpPr>
                <p:sp>
                  <p:nvSpPr>
                    <p:cNvPr id="52921" name="Freeform 697"/>
                    <p:cNvSpPr>
                      <a:spLocks/>
                    </p:cNvSpPr>
                    <p:nvPr/>
                  </p:nvSpPr>
                  <p:spPr bwMode="auto">
                    <a:xfrm>
                      <a:off x="561" y="1094"/>
                      <a:ext cx="14" cy="13"/>
                    </a:xfrm>
                    <a:custGeom>
                      <a:avLst/>
                      <a:gdLst>
                        <a:gd name="T0" fmla="*/ 0 w 67"/>
                        <a:gd name="T1" fmla="*/ 24 h 67"/>
                        <a:gd name="T2" fmla="*/ 24 w 67"/>
                        <a:gd name="T3" fmla="*/ 24 h 67"/>
                        <a:gd name="T4" fmla="*/ 33 w 67"/>
                        <a:gd name="T5" fmla="*/ 0 h 67"/>
                        <a:gd name="T6" fmla="*/ 45 w 67"/>
                        <a:gd name="T7" fmla="*/ 24 h 67"/>
                        <a:gd name="T8" fmla="*/ 67 w 67"/>
                        <a:gd name="T9" fmla="*/ 24 h 67"/>
                        <a:gd name="T10" fmla="*/ 48 w 67"/>
                        <a:gd name="T11" fmla="*/ 39 h 67"/>
                        <a:gd name="T12" fmla="*/ 57 w 67"/>
                        <a:gd name="T13" fmla="*/ 67 h 67"/>
                        <a:gd name="T14" fmla="*/ 33 w 67"/>
                        <a:gd name="T15" fmla="*/ 50 h 67"/>
                        <a:gd name="T16" fmla="*/ 11 w 67"/>
                        <a:gd name="T17" fmla="*/ 67 h 67"/>
                        <a:gd name="T18" fmla="*/ 19 w 67"/>
                        <a:gd name="T19" fmla="*/ 39 h 67"/>
                        <a:gd name="T20" fmla="*/ 0 w 67"/>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4"/>
                          </a:moveTo>
                          <a:lnTo>
                            <a:pt x="24" y="24"/>
                          </a:lnTo>
                          <a:lnTo>
                            <a:pt x="33" y="0"/>
                          </a:lnTo>
                          <a:lnTo>
                            <a:pt x="45" y="24"/>
                          </a:lnTo>
                          <a:lnTo>
                            <a:pt x="67" y="24"/>
                          </a:lnTo>
                          <a:lnTo>
                            <a:pt x="48" y="39"/>
                          </a:lnTo>
                          <a:lnTo>
                            <a:pt x="57" y="67"/>
                          </a:lnTo>
                          <a:lnTo>
                            <a:pt x="33" y="50"/>
                          </a:lnTo>
                          <a:lnTo>
                            <a:pt x="11" y="67"/>
                          </a:lnTo>
                          <a:lnTo>
                            <a:pt x="19"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22" name="Freeform 698"/>
                    <p:cNvSpPr>
                      <a:spLocks/>
                    </p:cNvSpPr>
                    <p:nvPr/>
                  </p:nvSpPr>
                  <p:spPr bwMode="auto">
                    <a:xfrm>
                      <a:off x="586" y="1094"/>
                      <a:ext cx="14" cy="13"/>
                    </a:xfrm>
                    <a:custGeom>
                      <a:avLst/>
                      <a:gdLst>
                        <a:gd name="T0" fmla="*/ 0 w 67"/>
                        <a:gd name="T1" fmla="*/ 24 h 67"/>
                        <a:gd name="T2" fmla="*/ 24 w 67"/>
                        <a:gd name="T3" fmla="*/ 24 h 67"/>
                        <a:gd name="T4" fmla="*/ 35 w 67"/>
                        <a:gd name="T5" fmla="*/ 0 h 67"/>
                        <a:gd name="T6" fmla="*/ 45 w 67"/>
                        <a:gd name="T7" fmla="*/ 24 h 67"/>
                        <a:gd name="T8" fmla="*/ 67 w 67"/>
                        <a:gd name="T9" fmla="*/ 24 h 67"/>
                        <a:gd name="T10" fmla="*/ 50 w 67"/>
                        <a:gd name="T11" fmla="*/ 39 h 67"/>
                        <a:gd name="T12" fmla="*/ 57 w 67"/>
                        <a:gd name="T13" fmla="*/ 67 h 67"/>
                        <a:gd name="T14" fmla="*/ 35 w 67"/>
                        <a:gd name="T15" fmla="*/ 50 h 67"/>
                        <a:gd name="T16" fmla="*/ 11 w 67"/>
                        <a:gd name="T17" fmla="*/ 67 h 67"/>
                        <a:gd name="T18" fmla="*/ 20 w 67"/>
                        <a:gd name="T19" fmla="*/ 39 h 67"/>
                        <a:gd name="T20" fmla="*/ 0 w 67"/>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7">
                          <a:moveTo>
                            <a:pt x="0" y="24"/>
                          </a:moveTo>
                          <a:lnTo>
                            <a:pt x="24" y="24"/>
                          </a:lnTo>
                          <a:lnTo>
                            <a:pt x="35" y="0"/>
                          </a:lnTo>
                          <a:lnTo>
                            <a:pt x="45" y="24"/>
                          </a:lnTo>
                          <a:lnTo>
                            <a:pt x="67" y="24"/>
                          </a:lnTo>
                          <a:lnTo>
                            <a:pt x="50" y="39"/>
                          </a:lnTo>
                          <a:lnTo>
                            <a:pt x="57" y="67"/>
                          </a:lnTo>
                          <a:lnTo>
                            <a:pt x="35" y="50"/>
                          </a:lnTo>
                          <a:lnTo>
                            <a:pt x="11" y="67"/>
                          </a:lnTo>
                          <a:lnTo>
                            <a:pt x="20"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23" name="Freeform 699"/>
                    <p:cNvSpPr>
                      <a:spLocks/>
                    </p:cNvSpPr>
                    <p:nvPr/>
                  </p:nvSpPr>
                  <p:spPr bwMode="auto">
                    <a:xfrm>
                      <a:off x="612" y="1094"/>
                      <a:ext cx="13" cy="13"/>
                    </a:xfrm>
                    <a:custGeom>
                      <a:avLst/>
                      <a:gdLst>
                        <a:gd name="T0" fmla="*/ 0 w 65"/>
                        <a:gd name="T1" fmla="*/ 24 h 67"/>
                        <a:gd name="T2" fmla="*/ 23 w 65"/>
                        <a:gd name="T3" fmla="*/ 24 h 67"/>
                        <a:gd name="T4" fmla="*/ 32 w 65"/>
                        <a:gd name="T5" fmla="*/ 0 h 67"/>
                        <a:gd name="T6" fmla="*/ 43 w 65"/>
                        <a:gd name="T7" fmla="*/ 24 h 67"/>
                        <a:gd name="T8" fmla="*/ 65 w 65"/>
                        <a:gd name="T9" fmla="*/ 24 h 67"/>
                        <a:gd name="T10" fmla="*/ 47 w 65"/>
                        <a:gd name="T11" fmla="*/ 39 h 67"/>
                        <a:gd name="T12" fmla="*/ 57 w 65"/>
                        <a:gd name="T13" fmla="*/ 67 h 67"/>
                        <a:gd name="T14" fmla="*/ 32 w 65"/>
                        <a:gd name="T15" fmla="*/ 50 h 67"/>
                        <a:gd name="T16" fmla="*/ 10 w 65"/>
                        <a:gd name="T17" fmla="*/ 67 h 67"/>
                        <a:gd name="T18" fmla="*/ 18 w 65"/>
                        <a:gd name="T19" fmla="*/ 39 h 67"/>
                        <a:gd name="T20" fmla="*/ 0 w 65"/>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7">
                          <a:moveTo>
                            <a:pt x="0" y="24"/>
                          </a:moveTo>
                          <a:lnTo>
                            <a:pt x="23" y="24"/>
                          </a:lnTo>
                          <a:lnTo>
                            <a:pt x="32" y="0"/>
                          </a:lnTo>
                          <a:lnTo>
                            <a:pt x="43" y="24"/>
                          </a:lnTo>
                          <a:lnTo>
                            <a:pt x="65" y="24"/>
                          </a:lnTo>
                          <a:lnTo>
                            <a:pt x="47" y="39"/>
                          </a:lnTo>
                          <a:lnTo>
                            <a:pt x="57" y="67"/>
                          </a:lnTo>
                          <a:lnTo>
                            <a:pt x="32" y="50"/>
                          </a:lnTo>
                          <a:lnTo>
                            <a:pt x="10" y="67"/>
                          </a:lnTo>
                          <a:lnTo>
                            <a:pt x="18"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24" name="Freeform 700"/>
                    <p:cNvSpPr>
                      <a:spLocks/>
                    </p:cNvSpPr>
                    <p:nvPr/>
                  </p:nvSpPr>
                  <p:spPr bwMode="auto">
                    <a:xfrm>
                      <a:off x="637" y="1094"/>
                      <a:ext cx="14" cy="13"/>
                    </a:xfrm>
                    <a:custGeom>
                      <a:avLst/>
                      <a:gdLst>
                        <a:gd name="T0" fmla="*/ 0 w 69"/>
                        <a:gd name="T1" fmla="*/ 24 h 67"/>
                        <a:gd name="T2" fmla="*/ 25 w 69"/>
                        <a:gd name="T3" fmla="*/ 24 h 67"/>
                        <a:gd name="T4" fmla="*/ 36 w 69"/>
                        <a:gd name="T5" fmla="*/ 0 h 67"/>
                        <a:gd name="T6" fmla="*/ 45 w 69"/>
                        <a:gd name="T7" fmla="*/ 24 h 67"/>
                        <a:gd name="T8" fmla="*/ 69 w 69"/>
                        <a:gd name="T9" fmla="*/ 24 h 67"/>
                        <a:gd name="T10" fmla="*/ 50 w 69"/>
                        <a:gd name="T11" fmla="*/ 39 h 67"/>
                        <a:gd name="T12" fmla="*/ 58 w 69"/>
                        <a:gd name="T13" fmla="*/ 67 h 67"/>
                        <a:gd name="T14" fmla="*/ 36 w 69"/>
                        <a:gd name="T15" fmla="*/ 50 h 67"/>
                        <a:gd name="T16" fmla="*/ 12 w 69"/>
                        <a:gd name="T17" fmla="*/ 67 h 67"/>
                        <a:gd name="T18" fmla="*/ 21 w 69"/>
                        <a:gd name="T19" fmla="*/ 39 h 67"/>
                        <a:gd name="T20" fmla="*/ 0 w 69"/>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7">
                          <a:moveTo>
                            <a:pt x="0" y="24"/>
                          </a:moveTo>
                          <a:lnTo>
                            <a:pt x="25" y="24"/>
                          </a:lnTo>
                          <a:lnTo>
                            <a:pt x="36" y="0"/>
                          </a:lnTo>
                          <a:lnTo>
                            <a:pt x="45" y="24"/>
                          </a:lnTo>
                          <a:lnTo>
                            <a:pt x="69" y="24"/>
                          </a:lnTo>
                          <a:lnTo>
                            <a:pt x="50" y="39"/>
                          </a:lnTo>
                          <a:lnTo>
                            <a:pt x="58" y="67"/>
                          </a:lnTo>
                          <a:lnTo>
                            <a:pt x="36" y="50"/>
                          </a:lnTo>
                          <a:lnTo>
                            <a:pt x="12" y="67"/>
                          </a:lnTo>
                          <a:lnTo>
                            <a:pt x="21"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25" name="Freeform 701"/>
                    <p:cNvSpPr>
                      <a:spLocks/>
                    </p:cNvSpPr>
                    <p:nvPr/>
                  </p:nvSpPr>
                  <p:spPr bwMode="auto">
                    <a:xfrm>
                      <a:off x="662" y="1094"/>
                      <a:ext cx="14" cy="13"/>
                    </a:xfrm>
                    <a:custGeom>
                      <a:avLst/>
                      <a:gdLst>
                        <a:gd name="T0" fmla="*/ 0 w 68"/>
                        <a:gd name="T1" fmla="*/ 24 h 67"/>
                        <a:gd name="T2" fmla="*/ 24 w 68"/>
                        <a:gd name="T3" fmla="*/ 24 h 67"/>
                        <a:gd name="T4" fmla="*/ 33 w 68"/>
                        <a:gd name="T5" fmla="*/ 0 h 67"/>
                        <a:gd name="T6" fmla="*/ 44 w 68"/>
                        <a:gd name="T7" fmla="*/ 24 h 67"/>
                        <a:gd name="T8" fmla="*/ 68 w 68"/>
                        <a:gd name="T9" fmla="*/ 24 h 67"/>
                        <a:gd name="T10" fmla="*/ 48 w 68"/>
                        <a:gd name="T11" fmla="*/ 39 h 67"/>
                        <a:gd name="T12" fmla="*/ 57 w 68"/>
                        <a:gd name="T13" fmla="*/ 67 h 67"/>
                        <a:gd name="T14" fmla="*/ 33 w 68"/>
                        <a:gd name="T15" fmla="*/ 50 h 67"/>
                        <a:gd name="T16" fmla="*/ 10 w 68"/>
                        <a:gd name="T17" fmla="*/ 67 h 67"/>
                        <a:gd name="T18" fmla="*/ 19 w 68"/>
                        <a:gd name="T19" fmla="*/ 39 h 67"/>
                        <a:gd name="T20" fmla="*/ 0 w 68"/>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4"/>
                          </a:moveTo>
                          <a:lnTo>
                            <a:pt x="24" y="24"/>
                          </a:lnTo>
                          <a:lnTo>
                            <a:pt x="33" y="0"/>
                          </a:lnTo>
                          <a:lnTo>
                            <a:pt x="44" y="24"/>
                          </a:lnTo>
                          <a:lnTo>
                            <a:pt x="68" y="24"/>
                          </a:lnTo>
                          <a:lnTo>
                            <a:pt x="48" y="39"/>
                          </a:lnTo>
                          <a:lnTo>
                            <a:pt x="57" y="67"/>
                          </a:lnTo>
                          <a:lnTo>
                            <a:pt x="33" y="50"/>
                          </a:lnTo>
                          <a:lnTo>
                            <a:pt x="10" y="67"/>
                          </a:lnTo>
                          <a:lnTo>
                            <a:pt x="19"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26" name="Freeform 702"/>
                    <p:cNvSpPr>
                      <a:spLocks/>
                    </p:cNvSpPr>
                    <p:nvPr/>
                  </p:nvSpPr>
                  <p:spPr bwMode="auto">
                    <a:xfrm>
                      <a:off x="688" y="1094"/>
                      <a:ext cx="13" cy="13"/>
                    </a:xfrm>
                    <a:custGeom>
                      <a:avLst/>
                      <a:gdLst>
                        <a:gd name="T0" fmla="*/ 0 w 68"/>
                        <a:gd name="T1" fmla="*/ 24 h 67"/>
                        <a:gd name="T2" fmla="*/ 25 w 68"/>
                        <a:gd name="T3" fmla="*/ 24 h 67"/>
                        <a:gd name="T4" fmla="*/ 34 w 68"/>
                        <a:gd name="T5" fmla="*/ 0 h 67"/>
                        <a:gd name="T6" fmla="*/ 45 w 68"/>
                        <a:gd name="T7" fmla="*/ 24 h 67"/>
                        <a:gd name="T8" fmla="*/ 68 w 68"/>
                        <a:gd name="T9" fmla="*/ 24 h 67"/>
                        <a:gd name="T10" fmla="*/ 50 w 68"/>
                        <a:gd name="T11" fmla="*/ 39 h 67"/>
                        <a:gd name="T12" fmla="*/ 57 w 68"/>
                        <a:gd name="T13" fmla="*/ 67 h 67"/>
                        <a:gd name="T14" fmla="*/ 34 w 68"/>
                        <a:gd name="T15" fmla="*/ 50 h 67"/>
                        <a:gd name="T16" fmla="*/ 11 w 68"/>
                        <a:gd name="T17" fmla="*/ 67 h 67"/>
                        <a:gd name="T18" fmla="*/ 19 w 68"/>
                        <a:gd name="T19" fmla="*/ 39 h 67"/>
                        <a:gd name="T20" fmla="*/ 0 w 68"/>
                        <a:gd name="T21" fmla="*/ 2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67">
                          <a:moveTo>
                            <a:pt x="0" y="24"/>
                          </a:moveTo>
                          <a:lnTo>
                            <a:pt x="25" y="24"/>
                          </a:lnTo>
                          <a:lnTo>
                            <a:pt x="34" y="0"/>
                          </a:lnTo>
                          <a:lnTo>
                            <a:pt x="45" y="24"/>
                          </a:lnTo>
                          <a:lnTo>
                            <a:pt x="68" y="24"/>
                          </a:lnTo>
                          <a:lnTo>
                            <a:pt x="50" y="39"/>
                          </a:lnTo>
                          <a:lnTo>
                            <a:pt x="57" y="67"/>
                          </a:lnTo>
                          <a:lnTo>
                            <a:pt x="34" y="50"/>
                          </a:lnTo>
                          <a:lnTo>
                            <a:pt x="11" y="67"/>
                          </a:lnTo>
                          <a:lnTo>
                            <a:pt x="19" y="39"/>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927" name="Group 703"/>
                  <p:cNvGrpSpPr>
                    <a:grpSpLocks/>
                  </p:cNvGrpSpPr>
                  <p:nvPr/>
                </p:nvGrpSpPr>
                <p:grpSpPr bwMode="auto">
                  <a:xfrm>
                    <a:off x="574" y="1107"/>
                    <a:ext cx="115" cy="14"/>
                    <a:chOff x="574" y="1107"/>
                    <a:chExt cx="115" cy="14"/>
                  </a:xfrm>
                </p:grpSpPr>
                <p:sp>
                  <p:nvSpPr>
                    <p:cNvPr id="52928" name="Freeform 704"/>
                    <p:cNvSpPr>
                      <a:spLocks/>
                    </p:cNvSpPr>
                    <p:nvPr/>
                  </p:nvSpPr>
                  <p:spPr bwMode="auto">
                    <a:xfrm>
                      <a:off x="574" y="1107"/>
                      <a:ext cx="13" cy="14"/>
                    </a:xfrm>
                    <a:custGeom>
                      <a:avLst/>
                      <a:gdLst>
                        <a:gd name="T0" fmla="*/ 0 w 66"/>
                        <a:gd name="T1" fmla="*/ 26 h 70"/>
                        <a:gd name="T2" fmla="*/ 23 w 66"/>
                        <a:gd name="T3" fmla="*/ 26 h 70"/>
                        <a:gd name="T4" fmla="*/ 33 w 66"/>
                        <a:gd name="T5" fmla="*/ 0 h 70"/>
                        <a:gd name="T6" fmla="*/ 43 w 66"/>
                        <a:gd name="T7" fmla="*/ 26 h 70"/>
                        <a:gd name="T8" fmla="*/ 66 w 66"/>
                        <a:gd name="T9" fmla="*/ 26 h 70"/>
                        <a:gd name="T10" fmla="*/ 47 w 66"/>
                        <a:gd name="T11" fmla="*/ 41 h 70"/>
                        <a:gd name="T12" fmla="*/ 57 w 66"/>
                        <a:gd name="T13" fmla="*/ 70 h 70"/>
                        <a:gd name="T14" fmla="*/ 33 w 66"/>
                        <a:gd name="T15" fmla="*/ 50 h 70"/>
                        <a:gd name="T16" fmla="*/ 10 w 66"/>
                        <a:gd name="T17" fmla="*/ 70 h 70"/>
                        <a:gd name="T18" fmla="*/ 19 w 66"/>
                        <a:gd name="T19" fmla="*/ 41 h 70"/>
                        <a:gd name="T20" fmla="*/ 0 w 66"/>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70">
                          <a:moveTo>
                            <a:pt x="0" y="26"/>
                          </a:moveTo>
                          <a:lnTo>
                            <a:pt x="23" y="26"/>
                          </a:lnTo>
                          <a:lnTo>
                            <a:pt x="33" y="0"/>
                          </a:lnTo>
                          <a:lnTo>
                            <a:pt x="43" y="26"/>
                          </a:lnTo>
                          <a:lnTo>
                            <a:pt x="66" y="26"/>
                          </a:lnTo>
                          <a:lnTo>
                            <a:pt x="47" y="41"/>
                          </a:lnTo>
                          <a:lnTo>
                            <a:pt x="57" y="70"/>
                          </a:lnTo>
                          <a:lnTo>
                            <a:pt x="33" y="50"/>
                          </a:lnTo>
                          <a:lnTo>
                            <a:pt x="10"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29" name="Freeform 705"/>
                    <p:cNvSpPr>
                      <a:spLocks/>
                    </p:cNvSpPr>
                    <p:nvPr/>
                  </p:nvSpPr>
                  <p:spPr bwMode="auto">
                    <a:xfrm>
                      <a:off x="624" y="1107"/>
                      <a:ext cx="14" cy="14"/>
                    </a:xfrm>
                    <a:custGeom>
                      <a:avLst/>
                      <a:gdLst>
                        <a:gd name="T0" fmla="*/ 0 w 67"/>
                        <a:gd name="T1" fmla="*/ 26 h 70"/>
                        <a:gd name="T2" fmla="*/ 24 w 67"/>
                        <a:gd name="T3" fmla="*/ 26 h 70"/>
                        <a:gd name="T4" fmla="*/ 33 w 67"/>
                        <a:gd name="T5" fmla="*/ 0 h 70"/>
                        <a:gd name="T6" fmla="*/ 44 w 67"/>
                        <a:gd name="T7" fmla="*/ 26 h 70"/>
                        <a:gd name="T8" fmla="*/ 67 w 67"/>
                        <a:gd name="T9" fmla="*/ 26 h 70"/>
                        <a:gd name="T10" fmla="*/ 50 w 67"/>
                        <a:gd name="T11" fmla="*/ 41 h 70"/>
                        <a:gd name="T12" fmla="*/ 57 w 67"/>
                        <a:gd name="T13" fmla="*/ 70 h 70"/>
                        <a:gd name="T14" fmla="*/ 33 w 67"/>
                        <a:gd name="T15" fmla="*/ 50 h 70"/>
                        <a:gd name="T16" fmla="*/ 10 w 67"/>
                        <a:gd name="T17" fmla="*/ 70 h 70"/>
                        <a:gd name="T18" fmla="*/ 19 w 67"/>
                        <a:gd name="T19" fmla="*/ 41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4" y="26"/>
                          </a:lnTo>
                          <a:lnTo>
                            <a:pt x="33" y="0"/>
                          </a:lnTo>
                          <a:lnTo>
                            <a:pt x="44" y="26"/>
                          </a:lnTo>
                          <a:lnTo>
                            <a:pt x="67" y="26"/>
                          </a:lnTo>
                          <a:lnTo>
                            <a:pt x="50" y="41"/>
                          </a:lnTo>
                          <a:lnTo>
                            <a:pt x="57" y="70"/>
                          </a:lnTo>
                          <a:lnTo>
                            <a:pt x="33" y="50"/>
                          </a:lnTo>
                          <a:lnTo>
                            <a:pt x="10"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30" name="Freeform 706"/>
                    <p:cNvSpPr>
                      <a:spLocks/>
                    </p:cNvSpPr>
                    <p:nvPr/>
                  </p:nvSpPr>
                  <p:spPr bwMode="auto">
                    <a:xfrm>
                      <a:off x="599" y="1107"/>
                      <a:ext cx="14" cy="14"/>
                    </a:xfrm>
                    <a:custGeom>
                      <a:avLst/>
                      <a:gdLst>
                        <a:gd name="T0" fmla="*/ 0 w 67"/>
                        <a:gd name="T1" fmla="*/ 26 h 70"/>
                        <a:gd name="T2" fmla="*/ 23 w 67"/>
                        <a:gd name="T3" fmla="*/ 26 h 70"/>
                        <a:gd name="T4" fmla="*/ 34 w 67"/>
                        <a:gd name="T5" fmla="*/ 0 h 70"/>
                        <a:gd name="T6" fmla="*/ 44 w 67"/>
                        <a:gd name="T7" fmla="*/ 26 h 70"/>
                        <a:gd name="T8" fmla="*/ 67 w 67"/>
                        <a:gd name="T9" fmla="*/ 26 h 70"/>
                        <a:gd name="T10" fmla="*/ 48 w 67"/>
                        <a:gd name="T11" fmla="*/ 41 h 70"/>
                        <a:gd name="T12" fmla="*/ 57 w 67"/>
                        <a:gd name="T13" fmla="*/ 70 h 70"/>
                        <a:gd name="T14" fmla="*/ 34 w 67"/>
                        <a:gd name="T15" fmla="*/ 50 h 70"/>
                        <a:gd name="T16" fmla="*/ 10 w 67"/>
                        <a:gd name="T17" fmla="*/ 70 h 70"/>
                        <a:gd name="T18" fmla="*/ 19 w 67"/>
                        <a:gd name="T19" fmla="*/ 41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3" y="26"/>
                          </a:lnTo>
                          <a:lnTo>
                            <a:pt x="34" y="0"/>
                          </a:lnTo>
                          <a:lnTo>
                            <a:pt x="44" y="26"/>
                          </a:lnTo>
                          <a:lnTo>
                            <a:pt x="67" y="26"/>
                          </a:lnTo>
                          <a:lnTo>
                            <a:pt x="48" y="41"/>
                          </a:lnTo>
                          <a:lnTo>
                            <a:pt x="57" y="70"/>
                          </a:lnTo>
                          <a:lnTo>
                            <a:pt x="34" y="50"/>
                          </a:lnTo>
                          <a:lnTo>
                            <a:pt x="10"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31" name="Freeform 707"/>
                    <p:cNvSpPr>
                      <a:spLocks/>
                    </p:cNvSpPr>
                    <p:nvPr/>
                  </p:nvSpPr>
                  <p:spPr bwMode="auto">
                    <a:xfrm>
                      <a:off x="650" y="1107"/>
                      <a:ext cx="13" cy="14"/>
                    </a:xfrm>
                    <a:custGeom>
                      <a:avLst/>
                      <a:gdLst>
                        <a:gd name="T0" fmla="*/ 0 w 67"/>
                        <a:gd name="T1" fmla="*/ 26 h 70"/>
                        <a:gd name="T2" fmla="*/ 23 w 67"/>
                        <a:gd name="T3" fmla="*/ 26 h 70"/>
                        <a:gd name="T4" fmla="*/ 33 w 67"/>
                        <a:gd name="T5" fmla="*/ 0 h 70"/>
                        <a:gd name="T6" fmla="*/ 44 w 67"/>
                        <a:gd name="T7" fmla="*/ 26 h 70"/>
                        <a:gd name="T8" fmla="*/ 67 w 67"/>
                        <a:gd name="T9" fmla="*/ 26 h 70"/>
                        <a:gd name="T10" fmla="*/ 48 w 67"/>
                        <a:gd name="T11" fmla="*/ 41 h 70"/>
                        <a:gd name="T12" fmla="*/ 58 w 67"/>
                        <a:gd name="T13" fmla="*/ 70 h 70"/>
                        <a:gd name="T14" fmla="*/ 33 w 67"/>
                        <a:gd name="T15" fmla="*/ 50 h 70"/>
                        <a:gd name="T16" fmla="*/ 10 w 67"/>
                        <a:gd name="T17" fmla="*/ 70 h 70"/>
                        <a:gd name="T18" fmla="*/ 18 w 67"/>
                        <a:gd name="T19" fmla="*/ 41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3" y="26"/>
                          </a:lnTo>
                          <a:lnTo>
                            <a:pt x="33" y="0"/>
                          </a:lnTo>
                          <a:lnTo>
                            <a:pt x="44" y="26"/>
                          </a:lnTo>
                          <a:lnTo>
                            <a:pt x="67" y="26"/>
                          </a:lnTo>
                          <a:lnTo>
                            <a:pt x="48" y="41"/>
                          </a:lnTo>
                          <a:lnTo>
                            <a:pt x="58" y="70"/>
                          </a:lnTo>
                          <a:lnTo>
                            <a:pt x="33" y="50"/>
                          </a:lnTo>
                          <a:lnTo>
                            <a:pt x="10" y="70"/>
                          </a:lnTo>
                          <a:lnTo>
                            <a:pt x="18"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32" name="Freeform 708"/>
                    <p:cNvSpPr>
                      <a:spLocks/>
                    </p:cNvSpPr>
                    <p:nvPr/>
                  </p:nvSpPr>
                  <p:spPr bwMode="auto">
                    <a:xfrm>
                      <a:off x="675" y="1107"/>
                      <a:ext cx="14" cy="14"/>
                    </a:xfrm>
                    <a:custGeom>
                      <a:avLst/>
                      <a:gdLst>
                        <a:gd name="T0" fmla="*/ 0 w 69"/>
                        <a:gd name="T1" fmla="*/ 26 h 70"/>
                        <a:gd name="T2" fmla="*/ 25 w 69"/>
                        <a:gd name="T3" fmla="*/ 26 h 70"/>
                        <a:gd name="T4" fmla="*/ 36 w 69"/>
                        <a:gd name="T5" fmla="*/ 0 h 70"/>
                        <a:gd name="T6" fmla="*/ 45 w 69"/>
                        <a:gd name="T7" fmla="*/ 26 h 70"/>
                        <a:gd name="T8" fmla="*/ 69 w 69"/>
                        <a:gd name="T9" fmla="*/ 26 h 70"/>
                        <a:gd name="T10" fmla="*/ 50 w 69"/>
                        <a:gd name="T11" fmla="*/ 41 h 70"/>
                        <a:gd name="T12" fmla="*/ 59 w 69"/>
                        <a:gd name="T13" fmla="*/ 70 h 70"/>
                        <a:gd name="T14" fmla="*/ 36 w 69"/>
                        <a:gd name="T15" fmla="*/ 50 h 70"/>
                        <a:gd name="T16" fmla="*/ 12 w 69"/>
                        <a:gd name="T17" fmla="*/ 70 h 70"/>
                        <a:gd name="T18" fmla="*/ 19 w 69"/>
                        <a:gd name="T19" fmla="*/ 41 h 70"/>
                        <a:gd name="T20" fmla="*/ 0 w 69"/>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70">
                          <a:moveTo>
                            <a:pt x="0" y="26"/>
                          </a:moveTo>
                          <a:lnTo>
                            <a:pt x="25" y="26"/>
                          </a:lnTo>
                          <a:lnTo>
                            <a:pt x="36" y="0"/>
                          </a:lnTo>
                          <a:lnTo>
                            <a:pt x="45" y="26"/>
                          </a:lnTo>
                          <a:lnTo>
                            <a:pt x="69" y="26"/>
                          </a:lnTo>
                          <a:lnTo>
                            <a:pt x="50" y="41"/>
                          </a:lnTo>
                          <a:lnTo>
                            <a:pt x="59" y="70"/>
                          </a:lnTo>
                          <a:lnTo>
                            <a:pt x="36" y="50"/>
                          </a:lnTo>
                          <a:lnTo>
                            <a:pt x="12" y="70"/>
                          </a:lnTo>
                          <a:lnTo>
                            <a:pt x="19" y="41"/>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52933" name="Group 709"/>
                  <p:cNvGrpSpPr>
                    <a:grpSpLocks/>
                  </p:cNvGrpSpPr>
                  <p:nvPr/>
                </p:nvGrpSpPr>
                <p:grpSpPr bwMode="auto">
                  <a:xfrm>
                    <a:off x="561" y="1120"/>
                    <a:ext cx="140" cy="14"/>
                    <a:chOff x="561" y="1120"/>
                    <a:chExt cx="140" cy="14"/>
                  </a:xfrm>
                </p:grpSpPr>
                <p:sp>
                  <p:nvSpPr>
                    <p:cNvPr id="52934" name="Freeform 710"/>
                    <p:cNvSpPr>
                      <a:spLocks/>
                    </p:cNvSpPr>
                    <p:nvPr/>
                  </p:nvSpPr>
                  <p:spPr bwMode="auto">
                    <a:xfrm>
                      <a:off x="561" y="1120"/>
                      <a:ext cx="14" cy="14"/>
                    </a:xfrm>
                    <a:custGeom>
                      <a:avLst/>
                      <a:gdLst>
                        <a:gd name="T0" fmla="*/ 0 w 67"/>
                        <a:gd name="T1" fmla="*/ 26 h 70"/>
                        <a:gd name="T2" fmla="*/ 24 w 67"/>
                        <a:gd name="T3" fmla="*/ 26 h 70"/>
                        <a:gd name="T4" fmla="*/ 33 w 67"/>
                        <a:gd name="T5" fmla="*/ 0 h 70"/>
                        <a:gd name="T6" fmla="*/ 45 w 67"/>
                        <a:gd name="T7" fmla="*/ 26 h 70"/>
                        <a:gd name="T8" fmla="*/ 67 w 67"/>
                        <a:gd name="T9" fmla="*/ 26 h 70"/>
                        <a:gd name="T10" fmla="*/ 48 w 67"/>
                        <a:gd name="T11" fmla="*/ 42 h 70"/>
                        <a:gd name="T12" fmla="*/ 57 w 67"/>
                        <a:gd name="T13" fmla="*/ 70 h 70"/>
                        <a:gd name="T14" fmla="*/ 33 w 67"/>
                        <a:gd name="T15" fmla="*/ 50 h 70"/>
                        <a:gd name="T16" fmla="*/ 11 w 67"/>
                        <a:gd name="T17" fmla="*/ 70 h 70"/>
                        <a:gd name="T18" fmla="*/ 19 w 67"/>
                        <a:gd name="T19" fmla="*/ 42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4" y="26"/>
                          </a:lnTo>
                          <a:lnTo>
                            <a:pt x="33" y="0"/>
                          </a:lnTo>
                          <a:lnTo>
                            <a:pt x="45" y="26"/>
                          </a:lnTo>
                          <a:lnTo>
                            <a:pt x="67" y="26"/>
                          </a:lnTo>
                          <a:lnTo>
                            <a:pt x="48" y="42"/>
                          </a:lnTo>
                          <a:lnTo>
                            <a:pt x="57" y="70"/>
                          </a:lnTo>
                          <a:lnTo>
                            <a:pt x="33" y="50"/>
                          </a:lnTo>
                          <a:lnTo>
                            <a:pt x="11" y="70"/>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35" name="Freeform 711"/>
                    <p:cNvSpPr>
                      <a:spLocks/>
                    </p:cNvSpPr>
                    <p:nvPr/>
                  </p:nvSpPr>
                  <p:spPr bwMode="auto">
                    <a:xfrm>
                      <a:off x="586" y="1120"/>
                      <a:ext cx="14" cy="14"/>
                    </a:xfrm>
                    <a:custGeom>
                      <a:avLst/>
                      <a:gdLst>
                        <a:gd name="T0" fmla="*/ 0 w 67"/>
                        <a:gd name="T1" fmla="*/ 26 h 70"/>
                        <a:gd name="T2" fmla="*/ 24 w 67"/>
                        <a:gd name="T3" fmla="*/ 26 h 70"/>
                        <a:gd name="T4" fmla="*/ 35 w 67"/>
                        <a:gd name="T5" fmla="*/ 0 h 70"/>
                        <a:gd name="T6" fmla="*/ 45 w 67"/>
                        <a:gd name="T7" fmla="*/ 26 h 70"/>
                        <a:gd name="T8" fmla="*/ 67 w 67"/>
                        <a:gd name="T9" fmla="*/ 26 h 70"/>
                        <a:gd name="T10" fmla="*/ 50 w 67"/>
                        <a:gd name="T11" fmla="*/ 42 h 70"/>
                        <a:gd name="T12" fmla="*/ 57 w 67"/>
                        <a:gd name="T13" fmla="*/ 70 h 70"/>
                        <a:gd name="T14" fmla="*/ 35 w 67"/>
                        <a:gd name="T15" fmla="*/ 50 h 70"/>
                        <a:gd name="T16" fmla="*/ 11 w 67"/>
                        <a:gd name="T17" fmla="*/ 70 h 70"/>
                        <a:gd name="T18" fmla="*/ 20 w 67"/>
                        <a:gd name="T19" fmla="*/ 42 h 70"/>
                        <a:gd name="T20" fmla="*/ 0 w 67"/>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70">
                          <a:moveTo>
                            <a:pt x="0" y="26"/>
                          </a:moveTo>
                          <a:lnTo>
                            <a:pt x="24" y="26"/>
                          </a:lnTo>
                          <a:lnTo>
                            <a:pt x="35" y="0"/>
                          </a:lnTo>
                          <a:lnTo>
                            <a:pt x="45" y="26"/>
                          </a:lnTo>
                          <a:lnTo>
                            <a:pt x="67" y="26"/>
                          </a:lnTo>
                          <a:lnTo>
                            <a:pt x="50" y="42"/>
                          </a:lnTo>
                          <a:lnTo>
                            <a:pt x="57" y="70"/>
                          </a:lnTo>
                          <a:lnTo>
                            <a:pt x="35" y="50"/>
                          </a:lnTo>
                          <a:lnTo>
                            <a:pt x="11" y="70"/>
                          </a:lnTo>
                          <a:lnTo>
                            <a:pt x="20"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36" name="Freeform 712"/>
                    <p:cNvSpPr>
                      <a:spLocks/>
                    </p:cNvSpPr>
                    <p:nvPr/>
                  </p:nvSpPr>
                  <p:spPr bwMode="auto">
                    <a:xfrm>
                      <a:off x="612" y="1120"/>
                      <a:ext cx="13" cy="14"/>
                    </a:xfrm>
                    <a:custGeom>
                      <a:avLst/>
                      <a:gdLst>
                        <a:gd name="T0" fmla="*/ 0 w 65"/>
                        <a:gd name="T1" fmla="*/ 26 h 70"/>
                        <a:gd name="T2" fmla="*/ 23 w 65"/>
                        <a:gd name="T3" fmla="*/ 26 h 70"/>
                        <a:gd name="T4" fmla="*/ 32 w 65"/>
                        <a:gd name="T5" fmla="*/ 0 h 70"/>
                        <a:gd name="T6" fmla="*/ 43 w 65"/>
                        <a:gd name="T7" fmla="*/ 26 h 70"/>
                        <a:gd name="T8" fmla="*/ 65 w 65"/>
                        <a:gd name="T9" fmla="*/ 26 h 70"/>
                        <a:gd name="T10" fmla="*/ 47 w 65"/>
                        <a:gd name="T11" fmla="*/ 42 h 70"/>
                        <a:gd name="T12" fmla="*/ 57 w 65"/>
                        <a:gd name="T13" fmla="*/ 70 h 70"/>
                        <a:gd name="T14" fmla="*/ 32 w 65"/>
                        <a:gd name="T15" fmla="*/ 50 h 70"/>
                        <a:gd name="T16" fmla="*/ 10 w 65"/>
                        <a:gd name="T17" fmla="*/ 70 h 70"/>
                        <a:gd name="T18" fmla="*/ 18 w 65"/>
                        <a:gd name="T19" fmla="*/ 42 h 70"/>
                        <a:gd name="T20" fmla="*/ 0 w 65"/>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70">
                          <a:moveTo>
                            <a:pt x="0" y="26"/>
                          </a:moveTo>
                          <a:lnTo>
                            <a:pt x="23" y="26"/>
                          </a:lnTo>
                          <a:lnTo>
                            <a:pt x="32" y="0"/>
                          </a:lnTo>
                          <a:lnTo>
                            <a:pt x="43" y="26"/>
                          </a:lnTo>
                          <a:lnTo>
                            <a:pt x="65" y="26"/>
                          </a:lnTo>
                          <a:lnTo>
                            <a:pt x="47" y="42"/>
                          </a:lnTo>
                          <a:lnTo>
                            <a:pt x="57" y="70"/>
                          </a:lnTo>
                          <a:lnTo>
                            <a:pt x="32" y="50"/>
                          </a:lnTo>
                          <a:lnTo>
                            <a:pt x="10" y="70"/>
                          </a:lnTo>
                          <a:lnTo>
                            <a:pt x="18"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37" name="Freeform 713"/>
                    <p:cNvSpPr>
                      <a:spLocks/>
                    </p:cNvSpPr>
                    <p:nvPr/>
                  </p:nvSpPr>
                  <p:spPr bwMode="auto">
                    <a:xfrm>
                      <a:off x="637" y="1120"/>
                      <a:ext cx="14" cy="14"/>
                    </a:xfrm>
                    <a:custGeom>
                      <a:avLst/>
                      <a:gdLst>
                        <a:gd name="T0" fmla="*/ 0 w 69"/>
                        <a:gd name="T1" fmla="*/ 26 h 70"/>
                        <a:gd name="T2" fmla="*/ 25 w 69"/>
                        <a:gd name="T3" fmla="*/ 26 h 70"/>
                        <a:gd name="T4" fmla="*/ 36 w 69"/>
                        <a:gd name="T5" fmla="*/ 0 h 70"/>
                        <a:gd name="T6" fmla="*/ 45 w 69"/>
                        <a:gd name="T7" fmla="*/ 26 h 70"/>
                        <a:gd name="T8" fmla="*/ 69 w 69"/>
                        <a:gd name="T9" fmla="*/ 26 h 70"/>
                        <a:gd name="T10" fmla="*/ 50 w 69"/>
                        <a:gd name="T11" fmla="*/ 42 h 70"/>
                        <a:gd name="T12" fmla="*/ 58 w 69"/>
                        <a:gd name="T13" fmla="*/ 70 h 70"/>
                        <a:gd name="T14" fmla="*/ 36 w 69"/>
                        <a:gd name="T15" fmla="*/ 50 h 70"/>
                        <a:gd name="T16" fmla="*/ 12 w 69"/>
                        <a:gd name="T17" fmla="*/ 70 h 70"/>
                        <a:gd name="T18" fmla="*/ 21 w 69"/>
                        <a:gd name="T19" fmla="*/ 42 h 70"/>
                        <a:gd name="T20" fmla="*/ 0 w 69"/>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70">
                          <a:moveTo>
                            <a:pt x="0" y="26"/>
                          </a:moveTo>
                          <a:lnTo>
                            <a:pt x="25" y="26"/>
                          </a:lnTo>
                          <a:lnTo>
                            <a:pt x="36" y="0"/>
                          </a:lnTo>
                          <a:lnTo>
                            <a:pt x="45" y="26"/>
                          </a:lnTo>
                          <a:lnTo>
                            <a:pt x="69" y="26"/>
                          </a:lnTo>
                          <a:lnTo>
                            <a:pt x="50" y="42"/>
                          </a:lnTo>
                          <a:lnTo>
                            <a:pt x="58" y="70"/>
                          </a:lnTo>
                          <a:lnTo>
                            <a:pt x="36" y="50"/>
                          </a:lnTo>
                          <a:lnTo>
                            <a:pt x="12" y="70"/>
                          </a:lnTo>
                          <a:lnTo>
                            <a:pt x="21"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38" name="Freeform 714"/>
                    <p:cNvSpPr>
                      <a:spLocks/>
                    </p:cNvSpPr>
                    <p:nvPr/>
                  </p:nvSpPr>
                  <p:spPr bwMode="auto">
                    <a:xfrm>
                      <a:off x="662" y="1120"/>
                      <a:ext cx="14" cy="14"/>
                    </a:xfrm>
                    <a:custGeom>
                      <a:avLst/>
                      <a:gdLst>
                        <a:gd name="T0" fmla="*/ 0 w 68"/>
                        <a:gd name="T1" fmla="*/ 26 h 70"/>
                        <a:gd name="T2" fmla="*/ 24 w 68"/>
                        <a:gd name="T3" fmla="*/ 26 h 70"/>
                        <a:gd name="T4" fmla="*/ 33 w 68"/>
                        <a:gd name="T5" fmla="*/ 0 h 70"/>
                        <a:gd name="T6" fmla="*/ 44 w 68"/>
                        <a:gd name="T7" fmla="*/ 26 h 70"/>
                        <a:gd name="T8" fmla="*/ 68 w 68"/>
                        <a:gd name="T9" fmla="*/ 26 h 70"/>
                        <a:gd name="T10" fmla="*/ 48 w 68"/>
                        <a:gd name="T11" fmla="*/ 42 h 70"/>
                        <a:gd name="T12" fmla="*/ 57 w 68"/>
                        <a:gd name="T13" fmla="*/ 70 h 70"/>
                        <a:gd name="T14" fmla="*/ 33 w 68"/>
                        <a:gd name="T15" fmla="*/ 50 h 70"/>
                        <a:gd name="T16" fmla="*/ 10 w 68"/>
                        <a:gd name="T17" fmla="*/ 70 h 70"/>
                        <a:gd name="T18" fmla="*/ 19 w 68"/>
                        <a:gd name="T19" fmla="*/ 42 h 70"/>
                        <a:gd name="T20" fmla="*/ 0 w 68"/>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70">
                          <a:moveTo>
                            <a:pt x="0" y="26"/>
                          </a:moveTo>
                          <a:lnTo>
                            <a:pt x="24" y="26"/>
                          </a:lnTo>
                          <a:lnTo>
                            <a:pt x="33" y="0"/>
                          </a:lnTo>
                          <a:lnTo>
                            <a:pt x="44" y="26"/>
                          </a:lnTo>
                          <a:lnTo>
                            <a:pt x="68" y="26"/>
                          </a:lnTo>
                          <a:lnTo>
                            <a:pt x="48" y="42"/>
                          </a:lnTo>
                          <a:lnTo>
                            <a:pt x="57" y="70"/>
                          </a:lnTo>
                          <a:lnTo>
                            <a:pt x="33" y="50"/>
                          </a:lnTo>
                          <a:lnTo>
                            <a:pt x="10" y="70"/>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939" name="Freeform 715"/>
                    <p:cNvSpPr>
                      <a:spLocks/>
                    </p:cNvSpPr>
                    <p:nvPr/>
                  </p:nvSpPr>
                  <p:spPr bwMode="auto">
                    <a:xfrm>
                      <a:off x="688" y="1120"/>
                      <a:ext cx="13" cy="14"/>
                    </a:xfrm>
                    <a:custGeom>
                      <a:avLst/>
                      <a:gdLst>
                        <a:gd name="T0" fmla="*/ 0 w 68"/>
                        <a:gd name="T1" fmla="*/ 26 h 70"/>
                        <a:gd name="T2" fmla="*/ 25 w 68"/>
                        <a:gd name="T3" fmla="*/ 26 h 70"/>
                        <a:gd name="T4" fmla="*/ 34 w 68"/>
                        <a:gd name="T5" fmla="*/ 0 h 70"/>
                        <a:gd name="T6" fmla="*/ 45 w 68"/>
                        <a:gd name="T7" fmla="*/ 26 h 70"/>
                        <a:gd name="T8" fmla="*/ 68 w 68"/>
                        <a:gd name="T9" fmla="*/ 26 h 70"/>
                        <a:gd name="T10" fmla="*/ 50 w 68"/>
                        <a:gd name="T11" fmla="*/ 42 h 70"/>
                        <a:gd name="T12" fmla="*/ 57 w 68"/>
                        <a:gd name="T13" fmla="*/ 70 h 70"/>
                        <a:gd name="T14" fmla="*/ 34 w 68"/>
                        <a:gd name="T15" fmla="*/ 50 h 70"/>
                        <a:gd name="T16" fmla="*/ 11 w 68"/>
                        <a:gd name="T17" fmla="*/ 70 h 70"/>
                        <a:gd name="T18" fmla="*/ 19 w 68"/>
                        <a:gd name="T19" fmla="*/ 42 h 70"/>
                        <a:gd name="T20" fmla="*/ 0 w 68"/>
                        <a:gd name="T21"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70">
                          <a:moveTo>
                            <a:pt x="0" y="26"/>
                          </a:moveTo>
                          <a:lnTo>
                            <a:pt x="25" y="26"/>
                          </a:lnTo>
                          <a:lnTo>
                            <a:pt x="34" y="0"/>
                          </a:lnTo>
                          <a:lnTo>
                            <a:pt x="45" y="26"/>
                          </a:lnTo>
                          <a:lnTo>
                            <a:pt x="68" y="26"/>
                          </a:lnTo>
                          <a:lnTo>
                            <a:pt x="50" y="42"/>
                          </a:lnTo>
                          <a:lnTo>
                            <a:pt x="57" y="70"/>
                          </a:lnTo>
                          <a:lnTo>
                            <a:pt x="34" y="50"/>
                          </a:lnTo>
                          <a:lnTo>
                            <a:pt x="11" y="70"/>
                          </a:lnTo>
                          <a:lnTo>
                            <a:pt x="19" y="42"/>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grpSp>
          <p:sp>
            <p:nvSpPr>
              <p:cNvPr id="52940" name="Text Box 716"/>
              <p:cNvSpPr txBox="1">
                <a:spLocks noChangeArrowheads="1"/>
              </p:cNvSpPr>
              <p:nvPr/>
            </p:nvSpPr>
            <p:spPr bwMode="auto">
              <a:xfrm>
                <a:off x="3314" y="2662"/>
                <a:ext cx="4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GB" sz="1800">
                    <a:solidFill>
                      <a:srgbClr val="000099"/>
                    </a:solidFill>
                    <a:latin typeface="Arial" charset="0"/>
                  </a:rPr>
                  <a:t>6.623</a:t>
                </a:r>
              </a:p>
            </p:txBody>
          </p:sp>
        </p:grpSp>
        <p:sp>
          <p:nvSpPr>
            <p:cNvPr id="52941" name="Text Box 717"/>
            <p:cNvSpPr txBox="1">
              <a:spLocks noChangeArrowheads="1"/>
            </p:cNvSpPr>
            <p:nvPr/>
          </p:nvSpPr>
          <p:spPr bwMode="auto">
            <a:xfrm>
              <a:off x="3314" y="3511"/>
              <a:ext cx="62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altLang="en-GB" sz="1400">
                  <a:solidFill>
                    <a:srgbClr val="000099"/>
                  </a:solidFill>
                  <a:latin typeface="Arial" charset="0"/>
                </a:rPr>
                <a:t>Compaq</a:t>
              </a:r>
            </a:p>
            <a:p>
              <a:r>
                <a:rPr lang="fr-FR" altLang="en-GB" sz="1400">
                  <a:solidFill>
                    <a:srgbClr val="000099"/>
                  </a:solidFill>
                  <a:latin typeface="Arial" charset="0"/>
                </a:rPr>
                <a:t>/Digital *</a:t>
              </a:r>
            </a:p>
          </p:txBody>
        </p:sp>
      </p:grpSp>
      <p:sp>
        <p:nvSpPr>
          <p:cNvPr id="52942" name="Text Box 718"/>
          <p:cNvSpPr txBox="1">
            <a:spLocks noChangeArrowheads="1"/>
          </p:cNvSpPr>
          <p:nvPr/>
        </p:nvSpPr>
        <p:spPr bwMode="auto">
          <a:xfrm>
            <a:off x="6375400" y="1314450"/>
            <a:ext cx="2768600" cy="1023938"/>
          </a:xfrm>
          <a:prstGeom prst="rect">
            <a:avLst/>
          </a:prstGeom>
          <a:noFill/>
          <a:ln>
            <a:noFill/>
          </a:ln>
          <a:effectLst/>
          <a:extLst>
            <a:ext uri="{909E8E84-426E-40DD-AFC4-6F175D3DCCD1}">
              <a14:hiddenFill xmlns:a14="http://schemas.microsoft.com/office/drawing/2010/main">
                <a:solidFill>
                  <a:srgbClr val="0077B2">
                    <a:alpha val="50000"/>
                  </a:srgbClr>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lvl1pPr marL="101600" indent="-101600">
              <a:defRPr sz="2400">
                <a:solidFill>
                  <a:schemeClr val="tx1"/>
                </a:solidFill>
                <a:latin typeface="Times New Roman" charset="0"/>
              </a:defRPr>
            </a:lvl1pPr>
            <a:lvl2pPr>
              <a:defRPr sz="2400">
                <a:solidFill>
                  <a:schemeClr val="tx1"/>
                </a:solidFill>
                <a:latin typeface="Times New Roman" charset="0"/>
              </a:defRPr>
            </a:lvl2pPr>
            <a:lvl3pPr>
              <a:defRPr sz="2400">
                <a:solidFill>
                  <a:schemeClr val="tx1"/>
                </a:solidFill>
                <a:latin typeface="Times New Roman" charset="0"/>
              </a:defRPr>
            </a:lvl3pPr>
            <a:lvl4pPr>
              <a:defRPr sz="2400">
                <a:solidFill>
                  <a:schemeClr val="tx1"/>
                </a:solidFill>
                <a:latin typeface="Times New Roman" charset="0"/>
              </a:defRPr>
            </a:lvl4pPr>
            <a:lvl5pPr>
              <a:defRPr sz="2400">
                <a:solidFill>
                  <a:schemeClr val="tx1"/>
                </a:solidFill>
                <a:latin typeface="Times New Roman" charset="0"/>
              </a:defRPr>
            </a:lvl5pPr>
            <a:lvl6pPr eaLnBrk="0" fontAlgn="base" hangingPunct="0">
              <a:spcBef>
                <a:spcPct val="0"/>
              </a:spcBef>
              <a:spcAft>
                <a:spcPct val="0"/>
              </a:spcAft>
              <a:defRPr sz="2400">
                <a:solidFill>
                  <a:schemeClr val="tx1"/>
                </a:solidFill>
                <a:latin typeface="Times New Roman" charset="0"/>
              </a:defRPr>
            </a:lvl6pPr>
            <a:lvl7pPr eaLnBrk="0" fontAlgn="base" hangingPunct="0">
              <a:spcBef>
                <a:spcPct val="0"/>
              </a:spcBef>
              <a:spcAft>
                <a:spcPct val="0"/>
              </a:spcAft>
              <a:defRPr sz="2400">
                <a:solidFill>
                  <a:schemeClr val="tx1"/>
                </a:solidFill>
                <a:latin typeface="Times New Roman" charset="0"/>
              </a:defRPr>
            </a:lvl7pPr>
            <a:lvl8pPr eaLnBrk="0" fontAlgn="base" hangingPunct="0">
              <a:spcBef>
                <a:spcPct val="0"/>
              </a:spcBef>
              <a:spcAft>
                <a:spcPct val="0"/>
              </a:spcAft>
              <a:defRPr sz="2400">
                <a:solidFill>
                  <a:schemeClr val="tx1"/>
                </a:solidFill>
                <a:latin typeface="Times New Roman" charset="0"/>
              </a:defRPr>
            </a:lvl8pPr>
            <a:lvl9pPr eaLnBrk="0" fontAlgn="base" hangingPunct="0">
              <a:spcBef>
                <a:spcPct val="0"/>
              </a:spcBef>
              <a:spcAft>
                <a:spcPct val="0"/>
              </a:spcAft>
              <a:defRPr sz="2400">
                <a:solidFill>
                  <a:schemeClr val="tx1"/>
                </a:solidFill>
                <a:latin typeface="Times New Roman" charset="0"/>
              </a:defRPr>
            </a:lvl9pPr>
          </a:lstStyle>
          <a:p>
            <a:pPr>
              <a:lnSpc>
                <a:spcPct val="85000"/>
              </a:lnSpc>
              <a:spcBef>
                <a:spcPct val="50000"/>
              </a:spcBef>
              <a:buFontTx/>
              <a:buChar char="•"/>
            </a:pPr>
            <a:r>
              <a:rPr lang="fr-FR" altLang="en-GB" sz="1800">
                <a:solidFill>
                  <a:srgbClr val="000099"/>
                </a:solidFill>
                <a:latin typeface="Arial" charset="0"/>
              </a:rPr>
              <a:t>1999 revenue:</a:t>
            </a:r>
            <a:br>
              <a:rPr lang="fr-FR" altLang="en-GB" sz="1800">
                <a:solidFill>
                  <a:srgbClr val="000099"/>
                </a:solidFill>
                <a:latin typeface="Arial" charset="0"/>
              </a:rPr>
            </a:br>
            <a:r>
              <a:rPr lang="fr-FR" altLang="en-GB" sz="1800">
                <a:solidFill>
                  <a:srgbClr val="000099"/>
                </a:solidFill>
                <a:latin typeface="Arial" charset="0"/>
              </a:rPr>
              <a:t>$8.204 bn</a:t>
            </a:r>
          </a:p>
          <a:p>
            <a:pPr>
              <a:lnSpc>
                <a:spcPct val="85000"/>
              </a:lnSpc>
              <a:spcBef>
                <a:spcPct val="50000"/>
              </a:spcBef>
              <a:buFontTx/>
              <a:buChar char="•"/>
            </a:pPr>
            <a:r>
              <a:rPr lang="fr-FR" altLang="en-GB" sz="1800">
                <a:solidFill>
                  <a:srgbClr val="000099"/>
                </a:solidFill>
                <a:latin typeface="Arial" charset="0"/>
              </a:rPr>
              <a:t>56,000 people</a:t>
            </a:r>
          </a:p>
        </p:txBody>
      </p:sp>
      <p:sp>
        <p:nvSpPr>
          <p:cNvPr id="52943" name="Rectangle 719"/>
          <p:cNvSpPr>
            <a:spLocks noGrp="1" noChangeArrowheads="1"/>
          </p:cNvSpPr>
          <p:nvPr>
            <p:ph type="title"/>
          </p:nvPr>
        </p:nvSpPr>
        <p:spPr>
          <a:xfrm>
            <a:off x="0" y="0"/>
            <a:ext cx="7200900" cy="914400"/>
          </a:xfrm>
          <a:noFill/>
          <a:ln/>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txBody>
          <a:bodyPr lIns="270000" rIns="270000"/>
          <a:lstStyle/>
          <a:p>
            <a:pPr algn="l" defTabSz="762000"/>
            <a:r>
              <a:rPr lang="en-US" altLang="en-GB" sz="3000" b="1">
                <a:latin typeface="Times New Roman" charset="0"/>
              </a:rPr>
              <a:t>CGEY is a Global I.T. Services and Consulting Company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2307"/>
                                        </p:tgtEl>
                                        <p:attrNameLst>
                                          <p:attrName>style.visibility</p:attrName>
                                        </p:attrNameLst>
                                      </p:cBhvr>
                                      <p:to>
                                        <p:strVal val="visible"/>
                                      </p:to>
                                    </p:set>
                                    <p:anim calcmode="lin" valueType="num">
                                      <p:cBhvr additive="base">
                                        <p:cTn id="7" dur="500" fill="hold"/>
                                        <p:tgtEl>
                                          <p:spTgt spid="52307"/>
                                        </p:tgtEl>
                                        <p:attrNameLst>
                                          <p:attrName>ppt_x</p:attrName>
                                        </p:attrNameLst>
                                      </p:cBhvr>
                                      <p:tavLst>
                                        <p:tav tm="0">
                                          <p:val>
                                            <p:strVal val="#ppt_x"/>
                                          </p:val>
                                        </p:tav>
                                        <p:tav tm="100000">
                                          <p:val>
                                            <p:strVal val="#ppt_x"/>
                                          </p:val>
                                        </p:tav>
                                      </p:tavLst>
                                    </p:anim>
                                    <p:anim calcmode="lin" valueType="num">
                                      <p:cBhvr additive="base">
                                        <p:cTn id="8" dur="500" fill="hold"/>
                                        <p:tgtEl>
                                          <p:spTgt spid="52307"/>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529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942"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p:cNvSpPr>
          <p:nvPr/>
        </p:nvSpPr>
        <p:spPr bwMode="auto">
          <a:xfrm>
            <a:off x="381000" y="876300"/>
            <a:ext cx="8439150" cy="5295900"/>
          </a:xfrm>
          <a:prstGeom prst="rect">
            <a:avLst/>
          </a:prstGeom>
          <a:solidFill>
            <a:srgbClr val="FCFEB9"/>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3600" tIns="76200" rIns="255600" bIns="76200" anchor="ctr"/>
          <a:lstStyle/>
          <a:p>
            <a:pPr defTabSz="762000">
              <a:spcBef>
                <a:spcPct val="30000"/>
              </a:spcBef>
              <a:spcAft>
                <a:spcPct val="25000"/>
              </a:spcAft>
              <a:buClr>
                <a:srgbClr val="CF0E30"/>
              </a:buClr>
              <a:buFont typeface="Wingdings" pitchFamily="2" charset="2"/>
              <a:buChar char="l"/>
            </a:pPr>
            <a:r>
              <a:rPr lang="en-GB" sz="2200">
                <a:latin typeface="Arial" charset="0"/>
              </a:rPr>
              <a:t>There are eight stumbling blocks to successful change *</a:t>
            </a:r>
          </a:p>
          <a:p>
            <a:pPr marL="571500" lvl="1" defTabSz="762000">
              <a:spcAft>
                <a:spcPct val="25000"/>
              </a:spcAft>
              <a:buClr>
                <a:schemeClr val="hlink"/>
              </a:buClr>
              <a:buSzPct val="85000"/>
              <a:buFont typeface="Wingdings" pitchFamily="2" charset="2"/>
              <a:buChar char="è"/>
            </a:pPr>
            <a:r>
              <a:rPr lang="en-GB" sz="2200">
                <a:solidFill>
                  <a:srgbClr val="0A0A0A"/>
                </a:solidFill>
                <a:latin typeface="Arial" charset="0"/>
              </a:rPr>
              <a:t> Not establishing a great enough sense of urgency</a:t>
            </a:r>
          </a:p>
          <a:p>
            <a:pPr marL="571500" lvl="1" defTabSz="762000">
              <a:spcAft>
                <a:spcPct val="25000"/>
              </a:spcAft>
              <a:buClr>
                <a:schemeClr val="hlink"/>
              </a:buClr>
              <a:buSzPct val="85000"/>
              <a:buFont typeface="Wingdings" pitchFamily="2" charset="2"/>
              <a:buChar char="è"/>
            </a:pPr>
            <a:r>
              <a:rPr lang="en-GB" sz="2200">
                <a:solidFill>
                  <a:srgbClr val="0A0A0A"/>
                </a:solidFill>
                <a:latin typeface="Arial" charset="0"/>
              </a:rPr>
              <a:t> Not creating a sufficiently powerful guiding coalition</a:t>
            </a:r>
          </a:p>
          <a:p>
            <a:pPr marL="571500" lvl="1" defTabSz="762000">
              <a:spcAft>
                <a:spcPct val="25000"/>
              </a:spcAft>
              <a:buClr>
                <a:schemeClr val="hlink"/>
              </a:buClr>
              <a:buSzPct val="85000"/>
              <a:buFont typeface="Wingdings" pitchFamily="2" charset="2"/>
              <a:buChar char="è"/>
            </a:pPr>
            <a:r>
              <a:rPr lang="en-GB" sz="2200">
                <a:solidFill>
                  <a:srgbClr val="0A0A0A"/>
                </a:solidFill>
                <a:latin typeface="Arial" charset="0"/>
              </a:rPr>
              <a:t> Lacking a vision</a:t>
            </a:r>
          </a:p>
          <a:p>
            <a:pPr marL="571500" lvl="1" defTabSz="762000">
              <a:spcAft>
                <a:spcPct val="25000"/>
              </a:spcAft>
              <a:buClr>
                <a:schemeClr val="hlink"/>
              </a:buClr>
              <a:buSzPct val="85000"/>
              <a:buFont typeface="Wingdings" pitchFamily="2" charset="2"/>
              <a:buChar char="è"/>
            </a:pPr>
            <a:r>
              <a:rPr lang="en-GB" sz="2200">
                <a:solidFill>
                  <a:srgbClr val="0A0A0A"/>
                </a:solidFill>
                <a:latin typeface="Arial" charset="0"/>
              </a:rPr>
              <a:t> Under-communicating the vision by a factor of 10</a:t>
            </a:r>
          </a:p>
          <a:p>
            <a:pPr marL="571500" lvl="1" defTabSz="762000">
              <a:spcAft>
                <a:spcPct val="25000"/>
              </a:spcAft>
              <a:buClr>
                <a:schemeClr val="hlink"/>
              </a:buClr>
              <a:buSzPct val="85000"/>
              <a:buFont typeface="Wingdings" pitchFamily="2" charset="2"/>
              <a:buChar char="è"/>
            </a:pPr>
            <a:r>
              <a:rPr lang="en-GB" sz="2200">
                <a:solidFill>
                  <a:srgbClr val="0A0A0A"/>
                </a:solidFill>
                <a:latin typeface="Arial" charset="0"/>
              </a:rPr>
              <a:t> Not removing obstacles to the new vision</a:t>
            </a:r>
          </a:p>
          <a:p>
            <a:pPr marL="571500" lvl="1" defTabSz="762000">
              <a:spcAft>
                <a:spcPct val="25000"/>
              </a:spcAft>
              <a:buClr>
                <a:schemeClr val="hlink"/>
              </a:buClr>
              <a:buSzPct val="85000"/>
              <a:buFont typeface="Wingdings" pitchFamily="2" charset="2"/>
              <a:buChar char="è"/>
            </a:pPr>
            <a:r>
              <a:rPr lang="en-GB" sz="2200">
                <a:solidFill>
                  <a:srgbClr val="0A0A0A"/>
                </a:solidFill>
                <a:latin typeface="Arial" charset="0"/>
              </a:rPr>
              <a:t> Not systematically planning for and creating short term wins</a:t>
            </a:r>
          </a:p>
          <a:p>
            <a:pPr marL="571500" lvl="1" defTabSz="762000">
              <a:spcAft>
                <a:spcPct val="25000"/>
              </a:spcAft>
              <a:buClr>
                <a:schemeClr val="hlink"/>
              </a:buClr>
              <a:buSzPct val="85000"/>
              <a:buFont typeface="Wingdings" pitchFamily="2" charset="2"/>
              <a:buChar char="è"/>
            </a:pPr>
            <a:r>
              <a:rPr lang="en-GB" sz="2200">
                <a:solidFill>
                  <a:srgbClr val="0A0A0A"/>
                </a:solidFill>
                <a:latin typeface="Arial" charset="0"/>
              </a:rPr>
              <a:t> Declaring victory too soon</a:t>
            </a:r>
          </a:p>
          <a:p>
            <a:pPr marL="571500" lvl="1" defTabSz="762000">
              <a:spcAft>
                <a:spcPct val="25000"/>
              </a:spcAft>
              <a:buClr>
                <a:schemeClr val="hlink"/>
              </a:buClr>
              <a:buSzPct val="85000"/>
              <a:buFont typeface="Wingdings" pitchFamily="2" charset="2"/>
              <a:buChar char="è"/>
            </a:pPr>
            <a:r>
              <a:rPr lang="en-GB" sz="2200">
                <a:solidFill>
                  <a:srgbClr val="0A0A0A"/>
                </a:solidFill>
                <a:latin typeface="Arial" charset="0"/>
              </a:rPr>
              <a:t> Not anchoring changes in the corporation’s culture</a:t>
            </a:r>
          </a:p>
          <a:p>
            <a:pPr defTabSz="762000">
              <a:spcBef>
                <a:spcPct val="30000"/>
              </a:spcBef>
              <a:spcAft>
                <a:spcPct val="25000"/>
              </a:spcAft>
              <a:buClr>
                <a:srgbClr val="CF0E30"/>
              </a:buClr>
              <a:buFont typeface="Wingdings" pitchFamily="2" charset="2"/>
              <a:buNone/>
            </a:pPr>
            <a:r>
              <a:rPr lang="en-GB" sz="2200">
                <a:latin typeface="Arial" charset="0"/>
              </a:rPr>
              <a:t>* Kotter, HBR March-April 1995</a:t>
            </a:r>
          </a:p>
        </p:txBody>
      </p:sp>
      <p:sp>
        <p:nvSpPr>
          <p:cNvPr id="129027" name="Text Box 3"/>
          <p:cNvSpPr txBox="1">
            <a:spLocks noChangeArrowheads="1"/>
          </p:cNvSpPr>
          <p:nvPr/>
        </p:nvSpPr>
        <p:spPr bwMode="auto">
          <a:xfrm>
            <a:off x="76200" y="66675"/>
            <a:ext cx="7391400" cy="94615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0000" rIns="3978000" anchor="ctr"/>
          <a:lstStyle>
            <a:lvl1pPr defTabSz="762000">
              <a:defRPr sz="2400">
                <a:solidFill>
                  <a:schemeClr val="tx1"/>
                </a:solidFill>
                <a:latin typeface="Times New Roman" charset="0"/>
              </a:defRPr>
            </a:lvl1pPr>
            <a:lvl2pPr marL="571500" defTabSz="762000">
              <a:defRPr sz="2400">
                <a:solidFill>
                  <a:schemeClr val="tx1"/>
                </a:solidFill>
                <a:latin typeface="Times New Roman" charset="0"/>
              </a:defRPr>
            </a:lvl2pPr>
            <a:lvl3pPr marL="1143000" defTabSz="762000">
              <a:defRPr sz="2400">
                <a:solidFill>
                  <a:schemeClr val="tx1"/>
                </a:solidFill>
                <a:latin typeface="Times New Roman" charset="0"/>
              </a:defRPr>
            </a:lvl3pPr>
            <a:lvl4pPr marL="1714500" defTabSz="762000">
              <a:defRPr sz="2400">
                <a:solidFill>
                  <a:schemeClr val="tx1"/>
                </a:solidFill>
                <a:latin typeface="Times New Roman" charset="0"/>
              </a:defRPr>
            </a:lvl4pPr>
            <a:lvl5pPr marL="2286000" defTabSz="762000">
              <a:defRPr sz="2400">
                <a:solidFill>
                  <a:schemeClr val="tx1"/>
                </a:solidFill>
                <a:latin typeface="Times New Roman" charset="0"/>
              </a:defRPr>
            </a:lvl5pPr>
            <a:lvl6pPr marL="2743200" defTabSz="762000" eaLnBrk="0" fontAlgn="base" hangingPunct="0">
              <a:spcBef>
                <a:spcPct val="0"/>
              </a:spcBef>
              <a:spcAft>
                <a:spcPct val="0"/>
              </a:spcAft>
              <a:defRPr sz="2400">
                <a:solidFill>
                  <a:schemeClr val="tx1"/>
                </a:solidFill>
                <a:latin typeface="Times New Roman" charset="0"/>
              </a:defRPr>
            </a:lvl6pPr>
            <a:lvl7pPr marL="3200400" defTabSz="762000" eaLnBrk="0" fontAlgn="base" hangingPunct="0">
              <a:spcBef>
                <a:spcPct val="0"/>
              </a:spcBef>
              <a:spcAft>
                <a:spcPct val="0"/>
              </a:spcAft>
              <a:defRPr sz="2400">
                <a:solidFill>
                  <a:schemeClr val="tx1"/>
                </a:solidFill>
                <a:latin typeface="Times New Roman" charset="0"/>
              </a:defRPr>
            </a:lvl7pPr>
            <a:lvl8pPr marL="3657600" defTabSz="762000" eaLnBrk="0" fontAlgn="base" hangingPunct="0">
              <a:spcBef>
                <a:spcPct val="0"/>
              </a:spcBef>
              <a:spcAft>
                <a:spcPct val="0"/>
              </a:spcAft>
              <a:defRPr sz="2400">
                <a:solidFill>
                  <a:schemeClr val="tx1"/>
                </a:solidFill>
                <a:latin typeface="Times New Roman" charset="0"/>
              </a:defRPr>
            </a:lvl8pPr>
            <a:lvl9pPr marL="4114800" defTabSz="762000" eaLnBrk="0" fontAlgn="base" hangingPunct="0">
              <a:spcBef>
                <a:spcPct val="0"/>
              </a:spcBef>
              <a:spcAft>
                <a:spcPct val="0"/>
              </a:spcAft>
              <a:defRPr sz="2400">
                <a:solidFill>
                  <a:schemeClr val="tx1"/>
                </a:solidFill>
                <a:latin typeface="Times New Roman" charset="0"/>
              </a:defRPr>
            </a:lvl9pPr>
          </a:lstStyle>
          <a:p>
            <a:r>
              <a:rPr lang="en-GB" sz="3000">
                <a:solidFill>
                  <a:srgbClr val="000099"/>
                </a:solidFill>
              </a:rPr>
              <a:t>Strategy Implementation</a:t>
            </a:r>
          </a:p>
          <a:p>
            <a:endParaRPr lang="en-GB" sz="3000">
              <a:solidFill>
                <a:srgbClr val="000099"/>
              </a:solidFill>
            </a:endParaRPr>
          </a:p>
        </p:txBody>
      </p:sp>
      <p:sp>
        <p:nvSpPr>
          <p:cNvPr id="129028" name="Oval 4"/>
          <p:cNvSpPr>
            <a:spLocks noChangeArrowheads="1"/>
          </p:cNvSpPr>
          <p:nvPr/>
        </p:nvSpPr>
        <p:spPr bwMode="auto">
          <a:xfrm>
            <a:off x="6696075" y="2895600"/>
            <a:ext cx="2419350" cy="533400"/>
          </a:xfrm>
          <a:prstGeom prst="ellipse">
            <a:avLst/>
          </a:prstGeom>
          <a:solidFill>
            <a:srgbClr val="99CCFF"/>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defTabSz="762000"/>
            <a:r>
              <a:rPr lang="en-GB" sz="2000"/>
              <a:t>Business game</a:t>
            </a:r>
          </a:p>
        </p:txBody>
      </p:sp>
      <p:sp>
        <p:nvSpPr>
          <p:cNvPr id="129029" name="Oval 5"/>
          <p:cNvSpPr>
            <a:spLocks noChangeArrowheads="1"/>
          </p:cNvSpPr>
          <p:nvPr/>
        </p:nvSpPr>
        <p:spPr bwMode="auto">
          <a:xfrm>
            <a:off x="6586538" y="3810000"/>
            <a:ext cx="2535237" cy="533400"/>
          </a:xfrm>
          <a:prstGeom prst="ellipse">
            <a:avLst/>
          </a:prstGeom>
          <a:solidFill>
            <a:srgbClr val="99CCFF"/>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defTabSz="762000"/>
            <a:r>
              <a:rPr lang="en-GB" sz="2000"/>
              <a:t>Business model</a:t>
            </a:r>
          </a:p>
        </p:txBody>
      </p:sp>
      <p:sp>
        <p:nvSpPr>
          <p:cNvPr id="129030" name="Oval 6"/>
          <p:cNvSpPr>
            <a:spLocks noChangeArrowheads="1"/>
          </p:cNvSpPr>
          <p:nvPr/>
        </p:nvSpPr>
        <p:spPr bwMode="auto">
          <a:xfrm>
            <a:off x="4775200" y="4533900"/>
            <a:ext cx="4351338" cy="533400"/>
          </a:xfrm>
          <a:prstGeom prst="ellipse">
            <a:avLst/>
          </a:prstGeom>
          <a:solidFill>
            <a:srgbClr val="99CCFF"/>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defTabSz="762000"/>
            <a:r>
              <a:rPr lang="en-GB" sz="2000"/>
              <a:t>Performance measurement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90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902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90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8" grpId="0" animBg="1" autoUpdateAnimBg="0"/>
      <p:bldP spid="129029" grpId="0" animBg="1" autoUpdateAnimBg="0"/>
      <p:bldP spid="129030"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0000" rIns="3978000" anchor="ctr"/>
          <a:lstStyle/>
          <a:p>
            <a:pPr defTabSz="762000"/>
            <a:r>
              <a:rPr lang="en-GB" sz="3000">
                <a:solidFill>
                  <a:srgbClr val="000099"/>
                </a:solidFill>
              </a:rPr>
              <a:t>Summary</a:t>
            </a:r>
          </a:p>
        </p:txBody>
      </p:sp>
      <p:sp>
        <p:nvSpPr>
          <p:cNvPr id="131077" name="Rectangle 5"/>
          <p:cNvSpPr>
            <a:spLocks noChangeArrowheads="1"/>
          </p:cNvSpPr>
          <p:nvPr/>
        </p:nvSpPr>
        <p:spPr bwMode="auto">
          <a:xfrm>
            <a:off x="285750" y="742950"/>
            <a:ext cx="8591550" cy="5448300"/>
          </a:xfrm>
          <a:prstGeom prst="rect">
            <a:avLst/>
          </a:prstGeom>
          <a:solidFill>
            <a:srgbClr val="FCFEB9"/>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3600" tIns="76200" rIns="75600" bIns="76200" anchor="ctr"/>
          <a:lstStyle/>
          <a:p>
            <a:pPr defTabSz="762000">
              <a:spcBef>
                <a:spcPct val="30000"/>
              </a:spcBef>
              <a:spcAft>
                <a:spcPct val="10000"/>
              </a:spcAft>
              <a:buClr>
                <a:srgbClr val="CF0E30"/>
              </a:buClr>
              <a:buFont typeface="Wingdings" pitchFamily="2" charset="2"/>
              <a:buChar char="l"/>
            </a:pPr>
            <a:r>
              <a:rPr lang="en-GB" sz="2000">
                <a:latin typeface="Arial" charset="0"/>
              </a:rPr>
              <a:t> Definitions</a:t>
            </a:r>
          </a:p>
          <a:p>
            <a:pPr marL="571500" lvl="1" defTabSz="762000">
              <a:spcBef>
                <a:spcPct val="30000"/>
              </a:spcBef>
              <a:spcAft>
                <a:spcPct val="10000"/>
              </a:spcAft>
              <a:buClr>
                <a:srgbClr val="CF0E30"/>
              </a:buClr>
              <a:buFont typeface="Wingdings" pitchFamily="2" charset="2"/>
              <a:buChar char="è"/>
            </a:pPr>
            <a:r>
              <a:rPr lang="en-GB" sz="2000">
                <a:latin typeface="Arial" charset="0"/>
              </a:rPr>
              <a:t> </a:t>
            </a:r>
            <a:r>
              <a:rPr lang="en-GB" sz="1800">
                <a:solidFill>
                  <a:srgbClr val="0A0A0A"/>
                </a:solidFill>
                <a:latin typeface="Arial" charset="0"/>
              </a:rPr>
              <a:t>OR is the use of analytical techniques to solve business problems</a:t>
            </a:r>
            <a:endParaRPr lang="en-GB" sz="2000">
              <a:solidFill>
                <a:srgbClr val="0A0A0A"/>
              </a:solidFill>
              <a:latin typeface="Arial" charset="0"/>
            </a:endParaRPr>
          </a:p>
          <a:p>
            <a:pPr marL="571500" lvl="1" defTabSz="762000">
              <a:spcAft>
                <a:spcPct val="10000"/>
              </a:spcAft>
              <a:buClr>
                <a:srgbClr val="CF0E30"/>
              </a:buClr>
              <a:buFont typeface="Wingdings" pitchFamily="2" charset="2"/>
              <a:buChar char="è"/>
            </a:pPr>
            <a:r>
              <a:rPr lang="en-GB" sz="2000">
                <a:solidFill>
                  <a:srgbClr val="0A0A0A"/>
                </a:solidFill>
                <a:latin typeface="Arial" charset="0"/>
              </a:rPr>
              <a:t> </a:t>
            </a:r>
            <a:r>
              <a:rPr lang="en-GB" sz="1800">
                <a:solidFill>
                  <a:srgbClr val="0A0A0A"/>
                </a:solidFill>
                <a:latin typeface="Arial" charset="0"/>
              </a:rPr>
              <a:t>Strategy means where we are going and the road we intend to travel</a:t>
            </a:r>
            <a:endParaRPr lang="en-GB" sz="2000">
              <a:solidFill>
                <a:srgbClr val="0A0A0A"/>
              </a:solidFill>
              <a:latin typeface="Arial" charset="0"/>
            </a:endParaRPr>
          </a:p>
          <a:p>
            <a:pPr defTabSz="762000">
              <a:spcBef>
                <a:spcPct val="30000"/>
              </a:spcBef>
              <a:spcAft>
                <a:spcPct val="10000"/>
              </a:spcAft>
              <a:buClr>
                <a:srgbClr val="CF0E30"/>
              </a:buClr>
              <a:buFont typeface="Wingdings" pitchFamily="2" charset="2"/>
              <a:buChar char="l"/>
            </a:pPr>
            <a:r>
              <a:rPr lang="en-GB" sz="2000">
                <a:latin typeface="Arial" charset="0"/>
              </a:rPr>
              <a:t> The Strategy Cycle</a:t>
            </a:r>
            <a:endParaRPr lang="en-GB" sz="2000">
              <a:solidFill>
                <a:srgbClr val="0A0A0A"/>
              </a:solidFill>
              <a:latin typeface="Arial" charset="0"/>
            </a:endParaRPr>
          </a:p>
          <a:p>
            <a:pPr marL="571500" lvl="1" defTabSz="762000">
              <a:spcBef>
                <a:spcPct val="30000"/>
              </a:spcBef>
              <a:spcAft>
                <a:spcPct val="10000"/>
              </a:spcAft>
              <a:buClr>
                <a:srgbClr val="CF0E30"/>
              </a:buClr>
              <a:buFont typeface="Wingdings" pitchFamily="2" charset="2"/>
              <a:buChar char="è"/>
            </a:pPr>
            <a:r>
              <a:rPr lang="en-GB" sz="2000">
                <a:solidFill>
                  <a:srgbClr val="0A0A0A"/>
                </a:solidFill>
                <a:latin typeface="Arial" charset="0"/>
              </a:rPr>
              <a:t> </a:t>
            </a:r>
            <a:r>
              <a:rPr lang="en-GB" sz="1800">
                <a:solidFill>
                  <a:srgbClr val="0A0A0A"/>
                </a:solidFill>
                <a:latin typeface="Arial" charset="0"/>
              </a:rPr>
              <a:t>Implementation feeds back into Strategy when it becomes clear that the strategy doesn’t work</a:t>
            </a:r>
            <a:r>
              <a:rPr lang="en-GB" sz="2000">
                <a:solidFill>
                  <a:srgbClr val="0A0A0A"/>
                </a:solidFill>
                <a:latin typeface="Arial" charset="0"/>
              </a:rPr>
              <a:t> </a:t>
            </a:r>
          </a:p>
          <a:p>
            <a:pPr defTabSz="762000">
              <a:spcBef>
                <a:spcPct val="30000"/>
              </a:spcBef>
              <a:spcAft>
                <a:spcPct val="25000"/>
              </a:spcAft>
              <a:buClr>
                <a:srgbClr val="CF0E30"/>
              </a:buClr>
              <a:buFont typeface="Wingdings" pitchFamily="2" charset="2"/>
              <a:buChar char="l"/>
            </a:pPr>
            <a:r>
              <a:rPr lang="en-GB" sz="2000">
                <a:latin typeface="Arial" charset="0"/>
              </a:rPr>
              <a:t> The OR role in Strategy Consulting</a:t>
            </a:r>
            <a:endParaRPr lang="en-GB" sz="2000">
              <a:solidFill>
                <a:srgbClr val="0A0A0A"/>
              </a:solidFill>
              <a:latin typeface="Arial" charset="0"/>
            </a:endParaRPr>
          </a:p>
          <a:p>
            <a:pPr marL="571500" lvl="1" defTabSz="762000">
              <a:spcAft>
                <a:spcPct val="10000"/>
              </a:spcAft>
              <a:buClr>
                <a:schemeClr val="hlink"/>
              </a:buClr>
              <a:buFont typeface="Wingdings" pitchFamily="2" charset="2"/>
              <a:buChar char="è"/>
            </a:pPr>
            <a:r>
              <a:rPr lang="en-GB" sz="2000">
                <a:solidFill>
                  <a:srgbClr val="0A0A0A"/>
                </a:solidFill>
                <a:latin typeface="Arial" charset="0"/>
              </a:rPr>
              <a:t> </a:t>
            </a:r>
            <a:r>
              <a:rPr lang="en-GB" sz="1800" u="sng">
                <a:solidFill>
                  <a:srgbClr val="0A0A0A"/>
                </a:solidFill>
                <a:latin typeface="Arial" charset="0"/>
              </a:rPr>
              <a:t>Unearth</a:t>
            </a:r>
            <a:r>
              <a:rPr lang="en-GB" sz="1800">
                <a:solidFill>
                  <a:srgbClr val="0A0A0A"/>
                </a:solidFill>
                <a:latin typeface="Arial" charset="0"/>
              </a:rPr>
              <a:t> nuggets of fact</a:t>
            </a:r>
            <a:endParaRPr lang="en-GB" sz="2000">
              <a:solidFill>
                <a:srgbClr val="0A0A0A"/>
              </a:solidFill>
              <a:latin typeface="Arial" charset="0"/>
            </a:endParaRPr>
          </a:p>
          <a:p>
            <a:pPr marL="571500" lvl="1" defTabSz="762000">
              <a:spcAft>
                <a:spcPct val="10000"/>
              </a:spcAft>
              <a:buClr>
                <a:schemeClr val="hlink"/>
              </a:buClr>
              <a:buFont typeface="Wingdings" pitchFamily="2" charset="2"/>
              <a:buChar char="è"/>
            </a:pPr>
            <a:r>
              <a:rPr lang="en-GB" sz="2000">
                <a:solidFill>
                  <a:srgbClr val="0A0A0A"/>
                </a:solidFill>
                <a:latin typeface="Arial" charset="0"/>
              </a:rPr>
              <a:t> </a:t>
            </a:r>
            <a:r>
              <a:rPr lang="en-GB" sz="1800" u="sng">
                <a:solidFill>
                  <a:srgbClr val="0A0A0A"/>
                </a:solidFill>
                <a:latin typeface="Arial" charset="0"/>
              </a:rPr>
              <a:t>Provide</a:t>
            </a:r>
            <a:r>
              <a:rPr lang="en-GB" sz="1800">
                <a:solidFill>
                  <a:srgbClr val="0A0A0A"/>
                </a:solidFill>
                <a:latin typeface="Arial" charset="0"/>
              </a:rPr>
              <a:t> the client with a realistic model of the business in which financial results are derived from the physical inputs and outputs</a:t>
            </a:r>
            <a:endParaRPr lang="en-GB" sz="2000">
              <a:solidFill>
                <a:srgbClr val="0A0A0A"/>
              </a:solidFill>
              <a:latin typeface="Arial" charset="0"/>
            </a:endParaRPr>
          </a:p>
          <a:p>
            <a:pPr marL="571500" lvl="1" defTabSz="762000">
              <a:spcAft>
                <a:spcPct val="10000"/>
              </a:spcAft>
              <a:buClr>
                <a:schemeClr val="hlink"/>
              </a:buClr>
              <a:buFont typeface="Wingdings" pitchFamily="2" charset="2"/>
              <a:buChar char="è"/>
            </a:pPr>
            <a:r>
              <a:rPr lang="en-GB" sz="2000">
                <a:solidFill>
                  <a:srgbClr val="0A0A0A"/>
                </a:solidFill>
                <a:latin typeface="Arial" charset="0"/>
              </a:rPr>
              <a:t> </a:t>
            </a:r>
            <a:r>
              <a:rPr lang="en-GB" sz="1800" u="sng">
                <a:solidFill>
                  <a:srgbClr val="0A0A0A"/>
                </a:solidFill>
                <a:latin typeface="Arial" charset="0"/>
              </a:rPr>
              <a:t>Build</a:t>
            </a:r>
            <a:r>
              <a:rPr lang="en-GB" sz="1800">
                <a:solidFill>
                  <a:srgbClr val="0A0A0A"/>
                </a:solidFill>
                <a:latin typeface="Arial" charset="0"/>
              </a:rPr>
              <a:t> a business case model</a:t>
            </a:r>
            <a:endParaRPr lang="en-GB" sz="2000">
              <a:solidFill>
                <a:srgbClr val="0A0A0A"/>
              </a:solidFill>
              <a:latin typeface="Arial" charset="0"/>
            </a:endParaRPr>
          </a:p>
          <a:p>
            <a:pPr marL="571500" lvl="1" defTabSz="762000">
              <a:spcAft>
                <a:spcPct val="10000"/>
              </a:spcAft>
              <a:buClr>
                <a:schemeClr val="hlink"/>
              </a:buClr>
              <a:buFont typeface="Wingdings" pitchFamily="2" charset="2"/>
              <a:buChar char="è"/>
            </a:pPr>
            <a:r>
              <a:rPr lang="en-GB" sz="2000">
                <a:solidFill>
                  <a:srgbClr val="0A0A0A"/>
                </a:solidFill>
                <a:latin typeface="Arial" charset="0"/>
              </a:rPr>
              <a:t> </a:t>
            </a:r>
            <a:r>
              <a:rPr lang="en-GB" sz="1800">
                <a:solidFill>
                  <a:srgbClr val="0A0A0A"/>
                </a:solidFill>
                <a:latin typeface="Arial" charset="0"/>
              </a:rPr>
              <a:t>In strategy implementation :-</a:t>
            </a:r>
          </a:p>
          <a:p>
            <a:pPr marL="1143000" lvl="2" defTabSz="762000">
              <a:spcAft>
                <a:spcPct val="10000"/>
              </a:spcAft>
              <a:buClr>
                <a:schemeClr val="hlink"/>
              </a:buClr>
              <a:buFont typeface="Wingdings" pitchFamily="2" charset="2"/>
              <a:buChar char="o"/>
            </a:pPr>
            <a:r>
              <a:rPr lang="en-GB" sz="1800">
                <a:solidFill>
                  <a:srgbClr val="0A0A0A"/>
                </a:solidFill>
                <a:latin typeface="Arial" charset="0"/>
              </a:rPr>
              <a:t> </a:t>
            </a:r>
            <a:r>
              <a:rPr lang="en-GB" sz="1800" u="sng">
                <a:latin typeface="Arial" charset="0"/>
              </a:rPr>
              <a:t>Use</a:t>
            </a:r>
            <a:r>
              <a:rPr lang="en-GB" sz="1800">
                <a:latin typeface="Arial" charset="0"/>
              </a:rPr>
              <a:t> a business game to communicate the vision</a:t>
            </a:r>
          </a:p>
          <a:p>
            <a:pPr marL="1143000" lvl="2" defTabSz="762000">
              <a:spcAft>
                <a:spcPct val="10000"/>
              </a:spcAft>
              <a:buClr>
                <a:schemeClr val="hlink"/>
              </a:buClr>
              <a:buFont typeface="Wingdings" pitchFamily="2" charset="2"/>
              <a:buChar char="o"/>
            </a:pPr>
            <a:r>
              <a:rPr lang="en-GB" sz="1800">
                <a:latin typeface="Arial" charset="0"/>
              </a:rPr>
              <a:t> </a:t>
            </a:r>
            <a:r>
              <a:rPr lang="en-GB" sz="1800" u="sng">
                <a:latin typeface="Arial" charset="0"/>
              </a:rPr>
              <a:t>Continue</a:t>
            </a:r>
            <a:r>
              <a:rPr lang="en-GB" sz="1800">
                <a:latin typeface="Arial" charset="0"/>
              </a:rPr>
              <a:t> business modelling for quick wins</a:t>
            </a:r>
          </a:p>
          <a:p>
            <a:pPr marL="1143000" lvl="2" defTabSz="762000">
              <a:spcAft>
                <a:spcPct val="10000"/>
              </a:spcAft>
              <a:buClr>
                <a:schemeClr val="hlink"/>
              </a:buClr>
              <a:buFont typeface="Wingdings" pitchFamily="2" charset="2"/>
              <a:buChar char="o"/>
            </a:pPr>
            <a:r>
              <a:rPr lang="en-GB" sz="1800">
                <a:latin typeface="Arial" charset="0"/>
              </a:rPr>
              <a:t> </a:t>
            </a:r>
            <a:r>
              <a:rPr lang="en-GB" sz="1800" u="sng">
                <a:latin typeface="Arial" charset="0"/>
              </a:rPr>
              <a:t>Set up</a:t>
            </a:r>
            <a:r>
              <a:rPr lang="en-GB" sz="1800">
                <a:latin typeface="Arial" charset="0"/>
              </a:rPr>
              <a:t> adequate performance measurement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1077">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107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107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1077">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1077">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1077">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1077">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31077">
                                            <p:txEl>
                                              <p:pRg st="6" end="6"/>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31077">
                                            <p:txEl>
                                              <p:pRg st="7" end="7"/>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31077">
                                            <p:txEl>
                                              <p:pRg st="8" end="8"/>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31077">
                                            <p:txEl>
                                              <p:pRg st="9" end="9"/>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31077">
                                            <p:txEl>
                                              <p:pRg st="10" end="10"/>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131077">
                                            <p:txEl>
                                              <p:pRg st="11" end="11"/>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13107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7" grpId="0" build="p" bldLvl="3"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0" y="933450"/>
            <a:ext cx="9144000" cy="5295900"/>
          </a:xfrm>
          <a:prstGeom prst="rect">
            <a:avLst/>
          </a:prstGeom>
          <a:solidFill>
            <a:srgbClr val="FCFEB9"/>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3600" tIns="76200" rIns="255600" bIns="76200"/>
          <a:lstStyle/>
          <a:p>
            <a:endParaRPr lang="en-GB"/>
          </a:p>
        </p:txBody>
      </p:sp>
      <p:sp>
        <p:nvSpPr>
          <p:cNvPr id="54275" name="Rectangle 3"/>
          <p:cNvSpPr>
            <a:spLocks noChangeArrowheads="1"/>
          </p:cNvSpPr>
          <p:nvPr/>
        </p:nvSpPr>
        <p:spPr bwMode="auto">
          <a:xfrm>
            <a:off x="0" y="0"/>
            <a:ext cx="9144000" cy="68580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54276" name="Object 4"/>
          <p:cNvGraphicFramePr>
            <a:graphicFrameLocks/>
          </p:cNvGraphicFramePr>
          <p:nvPr/>
        </p:nvGraphicFramePr>
        <p:xfrm>
          <a:off x="1555750" y="1655763"/>
          <a:ext cx="4687888" cy="4217987"/>
        </p:xfrm>
        <a:graphic>
          <a:graphicData uri="http://schemas.openxmlformats.org/presentationml/2006/ole">
            <mc:AlternateContent xmlns:mc="http://schemas.openxmlformats.org/markup-compatibility/2006">
              <mc:Choice xmlns:v="urn:schemas-microsoft-com:vml" Requires="v">
                <p:oleObj spid="_x0000_s54294" name="Chart" r:id="rId3" imgW="2876951" imgH="2581581" progId="MSGraph.Chart.8">
                  <p:embed followColorScheme="full"/>
                </p:oleObj>
              </mc:Choice>
              <mc:Fallback>
                <p:oleObj name="Chart" r:id="rId3" imgW="2876951" imgH="2581581" progId="MSGraph.Chart.8">
                  <p:embed followColorScheme="full"/>
                  <p:pic>
                    <p:nvPicPr>
                      <p:cNvPr id="0"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0" y="1655763"/>
                        <a:ext cx="4687888" cy="421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4277" name="Rectangle 5"/>
          <p:cNvSpPr>
            <a:spLocks noChangeArrowheads="1"/>
          </p:cNvSpPr>
          <p:nvPr/>
        </p:nvSpPr>
        <p:spPr bwMode="auto">
          <a:xfrm>
            <a:off x="5743575" y="2109788"/>
            <a:ext cx="216376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112" tIns="6350" rIns="11112" bIns="6350">
            <a:spAutoFit/>
          </a:bodyPr>
          <a:lstStyle/>
          <a:p>
            <a:pPr>
              <a:lnSpc>
                <a:spcPct val="95000"/>
              </a:lnSpc>
            </a:pPr>
            <a:r>
              <a:rPr lang="fr-FR" sz="2000">
                <a:solidFill>
                  <a:srgbClr val="000099"/>
                </a:solidFill>
                <a:latin typeface="Arial" charset="0"/>
              </a:rPr>
              <a:t>North America</a:t>
            </a:r>
          </a:p>
        </p:txBody>
      </p:sp>
      <p:sp>
        <p:nvSpPr>
          <p:cNvPr id="54278" name="Rectangle 6"/>
          <p:cNvSpPr>
            <a:spLocks noChangeArrowheads="1"/>
          </p:cNvSpPr>
          <p:nvPr/>
        </p:nvSpPr>
        <p:spPr bwMode="auto">
          <a:xfrm>
            <a:off x="2039938" y="5511800"/>
            <a:ext cx="85566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112" tIns="6350" rIns="11112" bIns="6350">
            <a:spAutoFit/>
          </a:bodyPr>
          <a:lstStyle/>
          <a:p>
            <a:pPr>
              <a:lnSpc>
                <a:spcPct val="95000"/>
              </a:lnSpc>
            </a:pPr>
            <a:r>
              <a:rPr lang="fr-FR" sz="2000">
                <a:solidFill>
                  <a:srgbClr val="000099"/>
                </a:solidFill>
                <a:latin typeface="Arial" charset="0"/>
              </a:rPr>
              <a:t>France</a:t>
            </a:r>
          </a:p>
        </p:txBody>
      </p:sp>
      <p:sp>
        <p:nvSpPr>
          <p:cNvPr id="54279" name="Rectangle 7"/>
          <p:cNvSpPr>
            <a:spLocks noChangeArrowheads="1"/>
          </p:cNvSpPr>
          <p:nvPr/>
        </p:nvSpPr>
        <p:spPr bwMode="auto">
          <a:xfrm>
            <a:off x="1947863" y="1384300"/>
            <a:ext cx="854075"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112" tIns="6350" rIns="11112" bIns="6350">
            <a:spAutoFit/>
          </a:bodyPr>
          <a:lstStyle/>
          <a:p>
            <a:pPr algn="r">
              <a:lnSpc>
                <a:spcPct val="95000"/>
              </a:lnSpc>
            </a:pPr>
            <a:r>
              <a:rPr lang="fr-FR" sz="2000">
                <a:solidFill>
                  <a:srgbClr val="000099"/>
                </a:solidFill>
                <a:latin typeface="Arial" charset="0"/>
              </a:rPr>
              <a:t>UK &amp;</a:t>
            </a:r>
            <a:br>
              <a:rPr lang="fr-FR" sz="2000">
                <a:solidFill>
                  <a:srgbClr val="000099"/>
                </a:solidFill>
                <a:latin typeface="Arial" charset="0"/>
              </a:rPr>
            </a:br>
            <a:r>
              <a:rPr lang="fr-FR" sz="2000">
                <a:solidFill>
                  <a:srgbClr val="000099"/>
                </a:solidFill>
                <a:latin typeface="Arial" charset="0"/>
              </a:rPr>
              <a:t>Ireland</a:t>
            </a:r>
          </a:p>
        </p:txBody>
      </p:sp>
      <p:sp>
        <p:nvSpPr>
          <p:cNvPr id="54280" name="Rectangle 8"/>
          <p:cNvSpPr>
            <a:spLocks noChangeArrowheads="1"/>
          </p:cNvSpPr>
          <p:nvPr/>
        </p:nvSpPr>
        <p:spPr bwMode="auto">
          <a:xfrm>
            <a:off x="534988" y="4038600"/>
            <a:ext cx="101123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112" tIns="6350" rIns="11112" bIns="6350">
            <a:spAutoFit/>
          </a:bodyPr>
          <a:lstStyle/>
          <a:p>
            <a:pPr algn="r">
              <a:lnSpc>
                <a:spcPct val="95000"/>
              </a:lnSpc>
            </a:pPr>
            <a:r>
              <a:rPr lang="fr-FR" sz="2000">
                <a:solidFill>
                  <a:srgbClr val="000099"/>
                </a:solidFill>
                <a:latin typeface="Arial" charset="0"/>
              </a:rPr>
              <a:t>Benelux</a:t>
            </a:r>
          </a:p>
        </p:txBody>
      </p:sp>
      <p:sp>
        <p:nvSpPr>
          <p:cNvPr id="54281" name="Rectangle 9"/>
          <p:cNvSpPr>
            <a:spLocks noChangeArrowheads="1"/>
          </p:cNvSpPr>
          <p:nvPr/>
        </p:nvSpPr>
        <p:spPr bwMode="auto">
          <a:xfrm>
            <a:off x="434975" y="2525713"/>
            <a:ext cx="1208088"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112" tIns="6350" rIns="11112" bIns="6350">
            <a:spAutoFit/>
          </a:bodyPr>
          <a:lstStyle/>
          <a:p>
            <a:pPr algn="r">
              <a:lnSpc>
                <a:spcPct val="95000"/>
              </a:lnSpc>
            </a:pPr>
            <a:r>
              <a:rPr lang="fr-FR" sz="2000">
                <a:solidFill>
                  <a:srgbClr val="000099"/>
                </a:solidFill>
                <a:latin typeface="Arial" charset="0"/>
              </a:rPr>
              <a:t>Nordic</a:t>
            </a:r>
            <a:br>
              <a:rPr lang="fr-FR" sz="2000">
                <a:solidFill>
                  <a:srgbClr val="000099"/>
                </a:solidFill>
                <a:latin typeface="Arial" charset="0"/>
              </a:rPr>
            </a:br>
            <a:r>
              <a:rPr lang="fr-FR" sz="2000">
                <a:solidFill>
                  <a:srgbClr val="000099"/>
                </a:solidFill>
                <a:latin typeface="Arial" charset="0"/>
              </a:rPr>
              <a:t>Countries</a:t>
            </a:r>
          </a:p>
        </p:txBody>
      </p:sp>
      <p:sp>
        <p:nvSpPr>
          <p:cNvPr id="54282" name="Rectangle 10"/>
          <p:cNvSpPr>
            <a:spLocks noChangeArrowheads="1"/>
          </p:cNvSpPr>
          <p:nvPr/>
        </p:nvSpPr>
        <p:spPr bwMode="auto">
          <a:xfrm>
            <a:off x="4992688" y="5454650"/>
            <a:ext cx="1843087"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112" tIns="6350" rIns="11112" bIns="6350">
            <a:spAutoFit/>
          </a:bodyPr>
          <a:lstStyle/>
          <a:p>
            <a:pPr>
              <a:lnSpc>
                <a:spcPct val="95000"/>
              </a:lnSpc>
            </a:pPr>
            <a:r>
              <a:rPr lang="fr-FR" sz="2000">
                <a:solidFill>
                  <a:srgbClr val="000099"/>
                </a:solidFill>
                <a:latin typeface="Arial" charset="0"/>
              </a:rPr>
              <a:t>Germany &amp;</a:t>
            </a:r>
            <a:br>
              <a:rPr lang="fr-FR" sz="2000">
                <a:solidFill>
                  <a:srgbClr val="000099"/>
                </a:solidFill>
                <a:latin typeface="Arial" charset="0"/>
              </a:rPr>
            </a:br>
            <a:r>
              <a:rPr lang="fr-FR" sz="2000">
                <a:solidFill>
                  <a:srgbClr val="000099"/>
                </a:solidFill>
                <a:latin typeface="Arial" charset="0"/>
              </a:rPr>
              <a:t>Central Europe</a:t>
            </a:r>
          </a:p>
        </p:txBody>
      </p:sp>
      <p:sp>
        <p:nvSpPr>
          <p:cNvPr id="54283" name="Rectangle 11"/>
          <p:cNvSpPr>
            <a:spLocks noChangeArrowheads="1"/>
          </p:cNvSpPr>
          <p:nvPr/>
        </p:nvSpPr>
        <p:spPr bwMode="auto">
          <a:xfrm>
            <a:off x="5678488" y="5021263"/>
            <a:ext cx="16891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112" tIns="6350" rIns="11112" bIns="6350">
            <a:spAutoFit/>
          </a:bodyPr>
          <a:lstStyle/>
          <a:p>
            <a:pPr>
              <a:lnSpc>
                <a:spcPct val="95000"/>
              </a:lnSpc>
            </a:pPr>
            <a:r>
              <a:rPr lang="fr-FR" sz="2000">
                <a:solidFill>
                  <a:srgbClr val="000099"/>
                </a:solidFill>
                <a:latin typeface="Arial" charset="0"/>
              </a:rPr>
              <a:t>South Europe</a:t>
            </a:r>
          </a:p>
        </p:txBody>
      </p:sp>
      <p:sp>
        <p:nvSpPr>
          <p:cNvPr id="54284" name="Rectangle 12"/>
          <p:cNvSpPr>
            <a:spLocks noChangeArrowheads="1"/>
          </p:cNvSpPr>
          <p:nvPr/>
        </p:nvSpPr>
        <p:spPr bwMode="auto">
          <a:xfrm>
            <a:off x="3840163" y="5686425"/>
            <a:ext cx="839787"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112" tIns="6350" rIns="11112" bIns="6350">
            <a:spAutoFit/>
          </a:bodyPr>
          <a:lstStyle/>
          <a:p>
            <a:pPr algn="ctr">
              <a:lnSpc>
                <a:spcPct val="95000"/>
              </a:lnSpc>
            </a:pPr>
            <a:r>
              <a:rPr lang="fr-FR" sz="2000">
                <a:solidFill>
                  <a:srgbClr val="000099"/>
                </a:solidFill>
                <a:latin typeface="Arial" charset="0"/>
              </a:rPr>
              <a:t>Asia</a:t>
            </a:r>
            <a:br>
              <a:rPr lang="fr-FR" sz="2000">
                <a:solidFill>
                  <a:srgbClr val="000099"/>
                </a:solidFill>
                <a:latin typeface="Arial" charset="0"/>
              </a:rPr>
            </a:br>
            <a:r>
              <a:rPr lang="fr-FR" sz="2000">
                <a:solidFill>
                  <a:srgbClr val="000099"/>
                </a:solidFill>
                <a:latin typeface="Arial" charset="0"/>
              </a:rPr>
              <a:t>Pacific</a:t>
            </a:r>
          </a:p>
        </p:txBody>
      </p:sp>
      <p:sp>
        <p:nvSpPr>
          <p:cNvPr id="54285" name="Rectangle 13"/>
          <p:cNvSpPr>
            <a:spLocks noChangeArrowheads="1"/>
          </p:cNvSpPr>
          <p:nvPr/>
        </p:nvSpPr>
        <p:spPr bwMode="auto">
          <a:xfrm>
            <a:off x="4508500" y="2806700"/>
            <a:ext cx="6889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lnSpc>
                <a:spcPct val="95000"/>
              </a:lnSpc>
            </a:pPr>
            <a:r>
              <a:rPr lang="fr-FR" sz="2000">
                <a:solidFill>
                  <a:srgbClr val="000099"/>
                </a:solidFill>
                <a:latin typeface="Arial" charset="0"/>
              </a:rPr>
              <a:t>35%</a:t>
            </a:r>
          </a:p>
        </p:txBody>
      </p:sp>
      <p:sp>
        <p:nvSpPr>
          <p:cNvPr id="54286" name="Rectangle 14"/>
          <p:cNvSpPr>
            <a:spLocks noChangeArrowheads="1"/>
          </p:cNvSpPr>
          <p:nvPr/>
        </p:nvSpPr>
        <p:spPr bwMode="auto">
          <a:xfrm>
            <a:off x="5010150" y="4383088"/>
            <a:ext cx="547688"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lnSpc>
                <a:spcPct val="95000"/>
              </a:lnSpc>
            </a:pPr>
            <a:r>
              <a:rPr lang="fr-FR" sz="2000">
                <a:solidFill>
                  <a:srgbClr val="000099"/>
                </a:solidFill>
                <a:latin typeface="Arial" charset="0"/>
              </a:rPr>
              <a:t>5%</a:t>
            </a:r>
          </a:p>
        </p:txBody>
      </p:sp>
      <p:sp>
        <p:nvSpPr>
          <p:cNvPr id="54287" name="Rectangle 15"/>
          <p:cNvSpPr>
            <a:spLocks noChangeArrowheads="1"/>
          </p:cNvSpPr>
          <p:nvPr/>
        </p:nvSpPr>
        <p:spPr bwMode="auto">
          <a:xfrm>
            <a:off x="3944938" y="4875213"/>
            <a:ext cx="547687"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lnSpc>
                <a:spcPct val="95000"/>
              </a:lnSpc>
            </a:pPr>
            <a:r>
              <a:rPr lang="fr-FR" sz="2000">
                <a:solidFill>
                  <a:srgbClr val="000099"/>
                </a:solidFill>
                <a:latin typeface="Arial" charset="0"/>
              </a:rPr>
              <a:t>3%</a:t>
            </a:r>
          </a:p>
        </p:txBody>
      </p:sp>
      <p:sp>
        <p:nvSpPr>
          <p:cNvPr id="54288" name="Rectangle 16"/>
          <p:cNvSpPr>
            <a:spLocks noChangeArrowheads="1"/>
          </p:cNvSpPr>
          <p:nvPr/>
        </p:nvSpPr>
        <p:spPr bwMode="auto">
          <a:xfrm>
            <a:off x="4425950" y="4686300"/>
            <a:ext cx="547688"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lnSpc>
                <a:spcPct val="95000"/>
              </a:lnSpc>
            </a:pPr>
            <a:r>
              <a:rPr lang="fr-FR" sz="2000">
                <a:solidFill>
                  <a:srgbClr val="000099"/>
                </a:solidFill>
                <a:latin typeface="Arial" charset="0"/>
              </a:rPr>
              <a:t>6%</a:t>
            </a:r>
          </a:p>
        </p:txBody>
      </p:sp>
      <p:sp>
        <p:nvSpPr>
          <p:cNvPr id="54289" name="Rectangle 17"/>
          <p:cNvSpPr>
            <a:spLocks noChangeArrowheads="1"/>
          </p:cNvSpPr>
          <p:nvPr/>
        </p:nvSpPr>
        <p:spPr bwMode="auto">
          <a:xfrm>
            <a:off x="2854325" y="4657725"/>
            <a:ext cx="6889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lnSpc>
                <a:spcPct val="95000"/>
              </a:lnSpc>
            </a:pPr>
            <a:r>
              <a:rPr lang="fr-FR" sz="2000">
                <a:solidFill>
                  <a:srgbClr val="000099"/>
                </a:solidFill>
                <a:latin typeface="Arial" charset="0"/>
              </a:rPr>
              <a:t>16%</a:t>
            </a:r>
          </a:p>
        </p:txBody>
      </p:sp>
      <p:sp>
        <p:nvSpPr>
          <p:cNvPr id="54290" name="Rectangle 18"/>
          <p:cNvSpPr>
            <a:spLocks noChangeArrowheads="1"/>
          </p:cNvSpPr>
          <p:nvPr/>
        </p:nvSpPr>
        <p:spPr bwMode="auto">
          <a:xfrm>
            <a:off x="1874838" y="3709988"/>
            <a:ext cx="6889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lnSpc>
                <a:spcPct val="95000"/>
              </a:lnSpc>
            </a:pPr>
            <a:r>
              <a:rPr lang="fr-FR" sz="2000">
                <a:solidFill>
                  <a:srgbClr val="000099"/>
                </a:solidFill>
                <a:latin typeface="Arial" charset="0"/>
              </a:rPr>
              <a:t>13%</a:t>
            </a:r>
          </a:p>
        </p:txBody>
      </p:sp>
      <p:sp>
        <p:nvSpPr>
          <p:cNvPr id="54291" name="Rectangle 19"/>
          <p:cNvSpPr>
            <a:spLocks noChangeArrowheads="1"/>
          </p:cNvSpPr>
          <p:nvPr/>
        </p:nvSpPr>
        <p:spPr bwMode="auto">
          <a:xfrm>
            <a:off x="2003425" y="2838450"/>
            <a:ext cx="547688"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lnSpc>
                <a:spcPct val="95000"/>
              </a:lnSpc>
            </a:pPr>
            <a:r>
              <a:rPr lang="fr-FR" sz="2000">
                <a:solidFill>
                  <a:srgbClr val="000099"/>
                </a:solidFill>
                <a:latin typeface="Arial" charset="0"/>
              </a:rPr>
              <a:t>7%</a:t>
            </a:r>
          </a:p>
        </p:txBody>
      </p:sp>
      <p:sp>
        <p:nvSpPr>
          <p:cNvPr id="54292" name="Rectangle 20"/>
          <p:cNvSpPr>
            <a:spLocks noChangeArrowheads="1"/>
          </p:cNvSpPr>
          <p:nvPr/>
        </p:nvSpPr>
        <p:spPr bwMode="auto">
          <a:xfrm>
            <a:off x="2874963" y="2155825"/>
            <a:ext cx="6889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lnSpc>
                <a:spcPct val="95000"/>
              </a:lnSpc>
            </a:pPr>
            <a:r>
              <a:rPr lang="fr-FR" sz="2000">
                <a:solidFill>
                  <a:srgbClr val="000099"/>
                </a:solidFill>
                <a:latin typeface="Arial" charset="0"/>
              </a:rPr>
              <a:t>15%</a:t>
            </a:r>
          </a:p>
        </p:txBody>
      </p:sp>
      <p:sp>
        <p:nvSpPr>
          <p:cNvPr id="54293" name="Rectangle 21"/>
          <p:cNvSpPr>
            <a:spLocks noChangeArrowheads="1"/>
          </p:cNvSpPr>
          <p:nvPr/>
        </p:nvSpPr>
        <p:spPr bwMode="auto">
          <a:xfrm>
            <a:off x="0" y="0"/>
            <a:ext cx="7467600" cy="7620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0000" rIns="3978000" anchor="ctr"/>
          <a:lstStyle/>
          <a:p>
            <a:pPr defTabSz="762000"/>
            <a:r>
              <a:rPr lang="en-US" altLang="en-GB" sz="3000">
                <a:solidFill>
                  <a:srgbClr val="000099"/>
                </a:solidFill>
              </a:rPr>
              <a:t>…  with local presence in 8 “regions”</a:t>
            </a:r>
            <a:endParaRPr lang="en-US" sz="3000">
              <a:solidFill>
                <a:srgbClr val="00009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ChangeArrowheads="1"/>
          </p:cNvSpPr>
          <p:nvPr/>
        </p:nvSpPr>
        <p:spPr bwMode="auto">
          <a:xfrm>
            <a:off x="0" y="0"/>
            <a:ext cx="9144000" cy="68580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2099" name="Rectangle 3"/>
          <p:cNvSpPr>
            <a:spLocks noChangeArrowheads="1"/>
          </p:cNvSpPr>
          <p:nvPr/>
        </p:nvSpPr>
        <p:spPr bwMode="auto">
          <a:xfrm>
            <a:off x="533400" y="1219200"/>
            <a:ext cx="8153400" cy="4724400"/>
          </a:xfrm>
          <a:prstGeom prst="rect">
            <a:avLst/>
          </a:prstGeom>
          <a:solidFill>
            <a:srgbClr val="FCFEB9"/>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3600" tIns="76200" rIns="255600" bIns="76200"/>
          <a:lstStyle/>
          <a:p>
            <a:pPr defTabSz="762000">
              <a:spcBef>
                <a:spcPct val="30000"/>
              </a:spcBef>
              <a:spcAft>
                <a:spcPct val="25000"/>
              </a:spcAft>
              <a:buClr>
                <a:srgbClr val="CF0E30"/>
              </a:buClr>
              <a:buFont typeface="Wingdings" pitchFamily="2" charset="2"/>
              <a:buNone/>
            </a:pPr>
            <a:r>
              <a:rPr lang="en-GB" sz="1800">
                <a:solidFill>
                  <a:schemeClr val="bg2"/>
                </a:solidFill>
                <a:latin typeface="Arial" charset="0"/>
              </a:rPr>
              <a:t> </a:t>
            </a:r>
          </a:p>
          <a:p>
            <a:pPr defTabSz="762000">
              <a:spcBef>
                <a:spcPct val="30000"/>
              </a:spcBef>
              <a:spcAft>
                <a:spcPct val="25000"/>
              </a:spcAft>
              <a:buClr>
                <a:srgbClr val="CF0E30"/>
              </a:buClr>
              <a:buFont typeface="Wingdings" pitchFamily="2" charset="2"/>
              <a:buChar char="l"/>
            </a:pPr>
            <a:r>
              <a:rPr lang="en-GB" sz="2400">
                <a:latin typeface="Arial" charset="0"/>
              </a:rPr>
              <a:t> Strategy and Transformation is a major service line for CGEY worldwide</a:t>
            </a:r>
          </a:p>
          <a:p>
            <a:pPr defTabSz="762000">
              <a:spcBef>
                <a:spcPct val="30000"/>
              </a:spcBef>
              <a:spcAft>
                <a:spcPct val="25000"/>
              </a:spcAft>
              <a:buClr>
                <a:srgbClr val="CF0E30"/>
              </a:buClr>
              <a:buFont typeface="Wingdings" pitchFamily="2" charset="2"/>
              <a:buChar char="l"/>
            </a:pPr>
            <a:r>
              <a:rPr lang="en-GB" sz="2400">
                <a:latin typeface="Arial" charset="0"/>
              </a:rPr>
              <a:t> OR is a well-regarded community of about 50 consultants in CGEY UK</a:t>
            </a:r>
          </a:p>
          <a:p>
            <a:pPr defTabSz="762000">
              <a:spcBef>
                <a:spcPct val="30000"/>
              </a:spcBef>
              <a:spcAft>
                <a:spcPct val="25000"/>
              </a:spcAft>
              <a:buClr>
                <a:srgbClr val="CF0E30"/>
              </a:buClr>
              <a:buFont typeface="Wingdings" pitchFamily="2" charset="2"/>
              <a:buChar char="l"/>
            </a:pPr>
            <a:r>
              <a:rPr lang="en-GB" sz="2400">
                <a:latin typeface="Arial" charset="0"/>
              </a:rPr>
              <a:t> The OR community has an extensive track record in Strategy and Transformation work</a:t>
            </a:r>
          </a:p>
          <a:p>
            <a:pPr defTabSz="762000">
              <a:spcBef>
                <a:spcPct val="30000"/>
              </a:spcBef>
              <a:spcAft>
                <a:spcPct val="25000"/>
              </a:spcAft>
              <a:buClr>
                <a:srgbClr val="CF0E30"/>
              </a:buClr>
              <a:buFont typeface="Wingdings" pitchFamily="2" charset="2"/>
              <a:buChar char="l"/>
            </a:pPr>
            <a:r>
              <a:rPr lang="en-GB" sz="2400">
                <a:latin typeface="Arial" charset="0"/>
              </a:rPr>
              <a:t> 12 OR Consultants are now members of the Strategy and Transformation service line</a:t>
            </a:r>
            <a:r>
              <a:rPr lang="en-GB" sz="2400">
                <a:solidFill>
                  <a:srgbClr val="0A0A0A"/>
                </a:solidFill>
                <a:latin typeface="Arial" charset="0"/>
              </a:rPr>
              <a:t> </a:t>
            </a:r>
            <a:endParaRPr lang="en-GB" sz="2400">
              <a:latin typeface="Arial" charset="0"/>
            </a:endParaRPr>
          </a:p>
        </p:txBody>
      </p:sp>
      <p:sp>
        <p:nvSpPr>
          <p:cNvPr id="132100" name="Rectangle 4"/>
          <p:cNvSpPr>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0000" rIns="3978000" anchor="ctr"/>
          <a:lstStyle/>
          <a:p>
            <a:pPr defTabSz="762000"/>
            <a:r>
              <a:rPr lang="en-GB" sz="3000">
                <a:solidFill>
                  <a:srgbClr val="000099"/>
                </a:solidFill>
              </a:rPr>
              <a:t>CGEY, Strategy and 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2099">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20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20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20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209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2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ChangeArrowheads="1"/>
          </p:cNvSpPr>
          <p:nvPr/>
        </p:nvSpPr>
        <p:spPr bwMode="auto">
          <a:xfrm>
            <a:off x="0" y="0"/>
            <a:ext cx="9144000" cy="68580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1379" name="Rectangle 3"/>
          <p:cNvSpPr>
            <a:spLocks noChangeArrowheads="1"/>
          </p:cNvSpPr>
          <p:nvPr/>
        </p:nvSpPr>
        <p:spPr bwMode="auto">
          <a:xfrm>
            <a:off x="533400" y="1219200"/>
            <a:ext cx="8153400" cy="4724400"/>
          </a:xfrm>
          <a:prstGeom prst="rect">
            <a:avLst/>
          </a:prstGeom>
          <a:solidFill>
            <a:srgbClr val="FCFEB9"/>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3600" tIns="76200" rIns="255600" bIns="76200"/>
          <a:lstStyle/>
          <a:p>
            <a:pPr defTabSz="762000">
              <a:spcBef>
                <a:spcPct val="30000"/>
              </a:spcBef>
              <a:spcAft>
                <a:spcPct val="25000"/>
              </a:spcAft>
              <a:buClr>
                <a:srgbClr val="CF0E30"/>
              </a:buClr>
              <a:buFont typeface="Wingdings" pitchFamily="2" charset="2"/>
              <a:buNone/>
            </a:pPr>
            <a:r>
              <a:rPr lang="en-GB" sz="1800">
                <a:solidFill>
                  <a:schemeClr val="bg2"/>
                </a:solidFill>
                <a:latin typeface="Arial" charset="0"/>
              </a:rPr>
              <a:t> </a:t>
            </a:r>
          </a:p>
          <a:p>
            <a:pPr defTabSz="762000">
              <a:spcBef>
                <a:spcPct val="30000"/>
              </a:spcBef>
              <a:spcAft>
                <a:spcPct val="25000"/>
              </a:spcAft>
              <a:buClr>
                <a:srgbClr val="CF0E30"/>
              </a:buClr>
              <a:buFont typeface="Wingdings" pitchFamily="2" charset="2"/>
              <a:buChar char="l"/>
            </a:pPr>
            <a:r>
              <a:rPr lang="en-GB" sz="2400">
                <a:latin typeface="Arial" charset="0"/>
              </a:rPr>
              <a:t> The use of </a:t>
            </a:r>
            <a:r>
              <a:rPr lang="en-GB" sz="2400">
                <a:solidFill>
                  <a:schemeClr val="hlink"/>
                </a:solidFill>
                <a:latin typeface="Arial" charset="0"/>
              </a:rPr>
              <a:t>analytical</a:t>
            </a:r>
            <a:r>
              <a:rPr lang="en-GB" sz="2400">
                <a:latin typeface="Arial" charset="0"/>
              </a:rPr>
              <a:t> techniques to solve business problems</a:t>
            </a:r>
          </a:p>
          <a:p>
            <a:pPr defTabSz="762000">
              <a:spcBef>
                <a:spcPct val="30000"/>
              </a:spcBef>
              <a:spcAft>
                <a:spcPct val="25000"/>
              </a:spcAft>
              <a:buClr>
                <a:srgbClr val="CF0E30"/>
              </a:buClr>
              <a:buFont typeface="Wingdings" pitchFamily="2" charset="2"/>
              <a:buChar char="l"/>
            </a:pPr>
            <a:r>
              <a:rPr lang="en-GB" sz="2400">
                <a:latin typeface="Arial" charset="0"/>
              </a:rPr>
              <a:t> A rather old-fashioned definition</a:t>
            </a:r>
          </a:p>
          <a:p>
            <a:pPr defTabSz="762000">
              <a:spcBef>
                <a:spcPct val="30000"/>
              </a:spcBef>
              <a:spcAft>
                <a:spcPct val="25000"/>
              </a:spcAft>
              <a:buClr>
                <a:srgbClr val="CF0E30"/>
              </a:buClr>
              <a:buFont typeface="Wingdings" pitchFamily="2" charset="2"/>
              <a:buChar char="l"/>
            </a:pPr>
            <a:r>
              <a:rPr lang="en-GB" sz="2400">
                <a:latin typeface="Arial" charset="0"/>
              </a:rPr>
              <a:t> </a:t>
            </a:r>
            <a:r>
              <a:rPr lang="en-GB" sz="2400">
                <a:solidFill>
                  <a:srgbClr val="0A0A0A"/>
                </a:solidFill>
                <a:latin typeface="Arial" charset="0"/>
              </a:rPr>
              <a:t>Like this one: “a scientific method for providing executives with a quantitative basis for decisions” (Charles Kittell, 1947)</a:t>
            </a:r>
          </a:p>
          <a:p>
            <a:pPr marL="571500" lvl="1" defTabSz="762000">
              <a:spcAft>
                <a:spcPct val="25000"/>
              </a:spcAft>
              <a:buClr>
                <a:schemeClr val="hlink"/>
              </a:buClr>
              <a:buSzPct val="85000"/>
              <a:buFont typeface="Wingdings" pitchFamily="2" charset="2"/>
              <a:buNone/>
            </a:pPr>
            <a:r>
              <a:rPr lang="en-GB" sz="2400">
                <a:solidFill>
                  <a:srgbClr val="0A0A0A"/>
                </a:solidFill>
                <a:latin typeface="Arial" charset="0"/>
              </a:rPr>
              <a:t> </a:t>
            </a:r>
            <a:endParaRPr lang="en-GB" sz="2400">
              <a:latin typeface="Arial" charset="0"/>
            </a:endParaRPr>
          </a:p>
        </p:txBody>
      </p:sp>
      <p:sp>
        <p:nvSpPr>
          <p:cNvPr id="101380" name="Rectangle 4"/>
          <p:cNvSpPr>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0000" rIns="3978000" anchor="ctr"/>
          <a:lstStyle/>
          <a:p>
            <a:pPr defTabSz="762000"/>
            <a:r>
              <a:rPr lang="en-GB" sz="3000">
                <a:solidFill>
                  <a:srgbClr val="000099"/>
                </a:solidFill>
              </a:rPr>
              <a:t>What is Operational Research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1379">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137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137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137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1379">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013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ChangeArrowheads="1"/>
          </p:cNvSpPr>
          <p:nvPr/>
        </p:nvSpPr>
        <p:spPr bwMode="auto">
          <a:xfrm>
            <a:off x="0" y="0"/>
            <a:ext cx="9144000" cy="68580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2403" name="Rectangle 3"/>
          <p:cNvSpPr>
            <a:spLocks noChangeArrowheads="1"/>
          </p:cNvSpPr>
          <p:nvPr/>
        </p:nvSpPr>
        <p:spPr bwMode="auto">
          <a:xfrm>
            <a:off x="533400" y="1219200"/>
            <a:ext cx="8153400" cy="4724400"/>
          </a:xfrm>
          <a:prstGeom prst="rect">
            <a:avLst/>
          </a:prstGeom>
          <a:solidFill>
            <a:srgbClr val="FCFEB9"/>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3600" tIns="76200" rIns="255600" bIns="76200"/>
          <a:lstStyle/>
          <a:p>
            <a:pPr defTabSz="762000">
              <a:spcBef>
                <a:spcPct val="30000"/>
              </a:spcBef>
              <a:spcAft>
                <a:spcPct val="25000"/>
              </a:spcAft>
              <a:buClr>
                <a:srgbClr val="CF0E30"/>
              </a:buClr>
              <a:buFont typeface="Wingdings" pitchFamily="2" charset="2"/>
              <a:buNone/>
            </a:pPr>
            <a:r>
              <a:rPr lang="en-GB" sz="1800">
                <a:solidFill>
                  <a:schemeClr val="bg2"/>
                </a:solidFill>
                <a:latin typeface="Arial" charset="0"/>
              </a:rPr>
              <a:t> </a:t>
            </a:r>
          </a:p>
          <a:p>
            <a:pPr defTabSz="762000">
              <a:spcBef>
                <a:spcPct val="30000"/>
              </a:spcBef>
              <a:spcAft>
                <a:spcPct val="25000"/>
              </a:spcAft>
              <a:buClr>
                <a:srgbClr val="CF0E30"/>
              </a:buClr>
              <a:buFont typeface="Wingdings" pitchFamily="2" charset="2"/>
              <a:buChar char="l"/>
            </a:pPr>
            <a:r>
              <a:rPr lang="en-GB" sz="2400">
                <a:solidFill>
                  <a:srgbClr val="0A0A0A"/>
                </a:solidFill>
                <a:latin typeface="Arial" charset="0"/>
              </a:rPr>
              <a:t> Unlike this one: </a:t>
            </a:r>
            <a:r>
              <a:rPr lang="en-GB" sz="1500" b="0">
                <a:solidFill>
                  <a:srgbClr val="0A0A0A"/>
                </a:solidFill>
                <a:latin typeface="Arial" charset="0"/>
              </a:rPr>
              <a:t>“</a:t>
            </a:r>
            <a:r>
              <a:rPr lang="en-GB" sz="1500" b="0">
                <a:solidFill>
                  <a:srgbClr val="0A0A0A"/>
                </a:solidFill>
              </a:rPr>
              <a:t>Operational Research looks at an organisation's operations - the functions it exists to perform. The objective of Operational Researchers is to work with clients to find practical and pragmatic solutions to operational or strategic problems, often working within tight timing constraints. Once a good or better way of proceeding has been identified, Operational Researchers can also be central to the management of implementing the proposed changes. </a:t>
            </a:r>
          </a:p>
          <a:p>
            <a:pPr defTabSz="762000">
              <a:spcBef>
                <a:spcPts val="500"/>
              </a:spcBef>
              <a:spcAft>
                <a:spcPts val="500"/>
              </a:spcAft>
            </a:pPr>
            <a:r>
              <a:rPr lang="en-GB" sz="1500" b="0">
                <a:solidFill>
                  <a:srgbClr val="0A0A0A"/>
                </a:solidFill>
              </a:rPr>
              <a:t>Organisations may seek a very wide range of operational improvements - for example, greater efficiency, better customer service, higher quality or lower cost. Whatever the business engineering aim, OR can offer the flexibility and adaptability to provide objective help.</a:t>
            </a:r>
          </a:p>
          <a:p>
            <a:pPr defTabSz="762000">
              <a:spcBef>
                <a:spcPts val="500"/>
              </a:spcBef>
              <a:spcAft>
                <a:spcPts val="500"/>
              </a:spcAft>
            </a:pPr>
            <a:r>
              <a:rPr lang="en-GB" sz="1500" b="0">
                <a:solidFill>
                  <a:srgbClr val="0A0A0A"/>
                </a:solidFill>
              </a:rPr>
              <a:t>Most of the problems OR tackles are messy and complex, often entailing considerable uncertainty. OR can use advanced quantitative methods, modelling, problem structuring, simulation and other analytical techniques to examine assumptions, facilitate an in -depth understanding and decide on practical action.”</a:t>
            </a:r>
          </a:p>
          <a:p>
            <a:pPr defTabSz="762000">
              <a:spcBef>
                <a:spcPts val="500"/>
              </a:spcBef>
              <a:spcAft>
                <a:spcPts val="500"/>
              </a:spcAft>
            </a:pPr>
            <a:r>
              <a:rPr lang="en-GB" sz="2400">
                <a:solidFill>
                  <a:srgbClr val="0A0A0A"/>
                </a:solidFill>
                <a:latin typeface="Arial" charset="0"/>
              </a:rPr>
              <a:t>(OR Society, 2001)</a:t>
            </a:r>
            <a:endParaRPr lang="en-GB" sz="1600" b="0">
              <a:solidFill>
                <a:srgbClr val="0A0A0A"/>
              </a:solidFill>
            </a:endParaRPr>
          </a:p>
          <a:p>
            <a:pPr defTabSz="762000">
              <a:spcBef>
                <a:spcPts val="500"/>
              </a:spcBef>
              <a:spcAft>
                <a:spcPts val="500"/>
              </a:spcAft>
            </a:pPr>
            <a:endParaRPr lang="en-GB" sz="2400">
              <a:solidFill>
                <a:srgbClr val="0A0A0A"/>
              </a:solidFill>
              <a:latin typeface="Arial" charset="0"/>
            </a:endParaRPr>
          </a:p>
          <a:p>
            <a:pPr marL="571500" lvl="1" defTabSz="762000">
              <a:spcAft>
                <a:spcPct val="25000"/>
              </a:spcAft>
              <a:buClr>
                <a:schemeClr val="hlink"/>
              </a:buClr>
              <a:buSzPct val="85000"/>
              <a:buFont typeface="Wingdings" pitchFamily="2" charset="2"/>
              <a:buNone/>
            </a:pPr>
            <a:r>
              <a:rPr lang="en-GB" sz="2400">
                <a:solidFill>
                  <a:srgbClr val="0A0A0A"/>
                </a:solidFill>
                <a:latin typeface="Arial" charset="0"/>
              </a:rPr>
              <a:t> </a:t>
            </a:r>
          </a:p>
        </p:txBody>
      </p:sp>
      <p:sp>
        <p:nvSpPr>
          <p:cNvPr id="102404" name="Rectangle 4"/>
          <p:cNvSpPr>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0000" rIns="3978000" anchor="ctr"/>
          <a:lstStyle/>
          <a:p>
            <a:pPr defTabSz="762000"/>
            <a:r>
              <a:rPr lang="en-GB" sz="3000">
                <a:solidFill>
                  <a:srgbClr val="000099"/>
                </a:solidFill>
              </a:rPr>
              <a:t>What is Operational Research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0" y="0"/>
            <a:ext cx="9144000" cy="68580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3491" name="Rectangle 3"/>
          <p:cNvSpPr>
            <a:spLocks noChangeArrowheads="1"/>
          </p:cNvSpPr>
          <p:nvPr/>
        </p:nvSpPr>
        <p:spPr bwMode="auto">
          <a:xfrm>
            <a:off x="533400" y="1219200"/>
            <a:ext cx="8153400" cy="4724400"/>
          </a:xfrm>
          <a:prstGeom prst="rect">
            <a:avLst/>
          </a:prstGeom>
          <a:solidFill>
            <a:srgbClr val="FCFEB9"/>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3600" tIns="363600" rIns="255600" bIns="76200"/>
          <a:lstStyle/>
          <a:p>
            <a:pPr defTabSz="762000">
              <a:spcBef>
                <a:spcPct val="30000"/>
              </a:spcBef>
              <a:spcAft>
                <a:spcPct val="25000"/>
              </a:spcAft>
              <a:buClr>
                <a:srgbClr val="CF0E30"/>
              </a:buClr>
              <a:buFont typeface="Wingdings" pitchFamily="2" charset="2"/>
              <a:buChar char="l"/>
            </a:pPr>
            <a:r>
              <a:rPr lang="en-GB" sz="2400">
                <a:latin typeface="Arial" charset="0"/>
              </a:rPr>
              <a:t> The use of </a:t>
            </a:r>
            <a:r>
              <a:rPr lang="en-GB" sz="2400">
                <a:solidFill>
                  <a:schemeClr val="hlink"/>
                </a:solidFill>
                <a:latin typeface="Arial" charset="0"/>
              </a:rPr>
              <a:t>analytical</a:t>
            </a:r>
            <a:r>
              <a:rPr lang="en-GB" sz="2400">
                <a:latin typeface="Arial" charset="0"/>
              </a:rPr>
              <a:t> techniques to solve business problems</a:t>
            </a:r>
            <a:endParaRPr lang="en-GB" sz="2400">
              <a:solidFill>
                <a:srgbClr val="0A0A0A"/>
              </a:solidFill>
              <a:latin typeface="Arial" charset="0"/>
            </a:endParaRPr>
          </a:p>
          <a:p>
            <a:pPr marL="571500" lvl="1" defTabSz="762000">
              <a:spcAft>
                <a:spcPct val="25000"/>
              </a:spcAft>
              <a:buClr>
                <a:schemeClr val="hlink"/>
              </a:buClr>
              <a:buSzPct val="85000"/>
              <a:buFont typeface="Wingdings" pitchFamily="2" charset="2"/>
              <a:buChar char="è"/>
            </a:pPr>
            <a:r>
              <a:rPr lang="en-GB" sz="2400">
                <a:solidFill>
                  <a:srgbClr val="0A0A0A"/>
                </a:solidFill>
                <a:latin typeface="Arial" charset="0"/>
              </a:rPr>
              <a:t> a branch of management consulting</a:t>
            </a:r>
          </a:p>
          <a:p>
            <a:pPr marL="571500" lvl="1" defTabSz="762000">
              <a:spcAft>
                <a:spcPct val="25000"/>
              </a:spcAft>
              <a:buClr>
                <a:schemeClr val="hlink"/>
              </a:buClr>
              <a:buSzPct val="85000"/>
              <a:buFont typeface="Wingdings" pitchFamily="2" charset="2"/>
              <a:buChar char="è"/>
            </a:pPr>
            <a:r>
              <a:rPr lang="en-GB" sz="2400">
                <a:solidFill>
                  <a:srgbClr val="0A0A0A"/>
                </a:solidFill>
                <a:latin typeface="Arial" charset="0"/>
              </a:rPr>
              <a:t> other branches use </a:t>
            </a:r>
            <a:r>
              <a:rPr lang="en-GB" sz="2400">
                <a:solidFill>
                  <a:schemeClr val="hlink"/>
                </a:solidFill>
                <a:latin typeface="Arial" charset="0"/>
              </a:rPr>
              <a:t>knowledge </a:t>
            </a:r>
            <a:r>
              <a:rPr lang="en-GB" sz="2400">
                <a:solidFill>
                  <a:srgbClr val="0A0A0A"/>
                </a:solidFill>
                <a:latin typeface="Arial" charset="0"/>
              </a:rPr>
              <a:t>or </a:t>
            </a:r>
            <a:r>
              <a:rPr lang="en-GB" sz="2400">
                <a:solidFill>
                  <a:schemeClr val="hlink"/>
                </a:solidFill>
                <a:latin typeface="Arial" charset="0"/>
              </a:rPr>
              <a:t>motivational techniques</a:t>
            </a:r>
            <a:r>
              <a:rPr lang="en-GB" sz="2400">
                <a:solidFill>
                  <a:srgbClr val="0A0A0A"/>
                </a:solidFill>
                <a:latin typeface="Arial" charset="0"/>
              </a:rPr>
              <a:t> to solve business problems</a:t>
            </a:r>
          </a:p>
          <a:p>
            <a:pPr defTabSz="762000">
              <a:spcAft>
                <a:spcPct val="25000"/>
              </a:spcAft>
              <a:buClr>
                <a:schemeClr val="hlink"/>
              </a:buClr>
              <a:buFont typeface="Wingdings" pitchFamily="2" charset="2"/>
              <a:buChar char="l"/>
            </a:pPr>
            <a:r>
              <a:rPr lang="en-GB" sz="2400">
                <a:latin typeface="Arial" charset="0"/>
              </a:rPr>
              <a:t> OR always addresses the client’s</a:t>
            </a:r>
            <a:r>
              <a:rPr lang="en-GB" sz="2400">
                <a:solidFill>
                  <a:schemeClr val="hlink"/>
                </a:solidFill>
                <a:latin typeface="Arial" charset="0"/>
              </a:rPr>
              <a:t> logical </a:t>
            </a:r>
            <a:r>
              <a:rPr lang="en-GB" sz="2400">
                <a:latin typeface="Arial" charset="0"/>
              </a:rPr>
              <a:t>problem, but it may also help to overcome </a:t>
            </a:r>
            <a:r>
              <a:rPr lang="en-GB" sz="2400">
                <a:solidFill>
                  <a:schemeClr val="hlink"/>
                </a:solidFill>
                <a:latin typeface="Arial" charset="0"/>
              </a:rPr>
              <a:t>political</a:t>
            </a:r>
            <a:r>
              <a:rPr lang="en-GB" sz="2400">
                <a:latin typeface="Arial" charset="0"/>
              </a:rPr>
              <a:t> or </a:t>
            </a:r>
            <a:r>
              <a:rPr lang="en-GB" sz="2400">
                <a:solidFill>
                  <a:schemeClr val="hlink"/>
                </a:solidFill>
                <a:latin typeface="Arial" charset="0"/>
              </a:rPr>
              <a:t>emotional</a:t>
            </a:r>
            <a:r>
              <a:rPr lang="en-GB" sz="2400">
                <a:latin typeface="Arial" charset="0"/>
              </a:rPr>
              <a:t> objections to the correct business solution</a:t>
            </a:r>
          </a:p>
        </p:txBody>
      </p:sp>
      <p:sp>
        <p:nvSpPr>
          <p:cNvPr id="63492" name="Rectangle 4"/>
          <p:cNvSpPr>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0000" rIns="3978000" anchor="ctr"/>
          <a:lstStyle/>
          <a:p>
            <a:pPr defTabSz="762000"/>
            <a:r>
              <a:rPr lang="en-GB" sz="3000">
                <a:solidFill>
                  <a:srgbClr val="000099"/>
                </a:solidFill>
              </a:rPr>
              <a:t>What is Operational Research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491">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349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349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3491">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34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bldLvl="2"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ChangeArrowheads="1"/>
          </p:cNvSpPr>
          <p:nvPr/>
        </p:nvSpPr>
        <p:spPr bwMode="auto">
          <a:xfrm>
            <a:off x="0" y="0"/>
            <a:ext cx="9144000" cy="68580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3427" name="Rectangle 3"/>
          <p:cNvSpPr>
            <a:spLocks noChangeArrowheads="1"/>
          </p:cNvSpPr>
          <p:nvPr/>
        </p:nvSpPr>
        <p:spPr bwMode="auto">
          <a:xfrm>
            <a:off x="533400" y="933450"/>
            <a:ext cx="8153400" cy="5010150"/>
          </a:xfrm>
          <a:prstGeom prst="rect">
            <a:avLst/>
          </a:prstGeom>
          <a:solidFill>
            <a:srgbClr val="FCFEB9"/>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3600" tIns="76200" rIns="255600" bIns="76200" anchor="ctr"/>
          <a:lstStyle/>
          <a:p>
            <a:pPr defTabSz="762000">
              <a:spcBef>
                <a:spcPct val="30000"/>
              </a:spcBef>
              <a:spcAft>
                <a:spcPct val="25000"/>
              </a:spcAft>
              <a:buClr>
                <a:srgbClr val="CF0E30"/>
              </a:buClr>
              <a:buFont typeface="Wingdings" pitchFamily="2" charset="2"/>
              <a:buChar char="l"/>
            </a:pPr>
            <a:r>
              <a:rPr lang="en-GB" sz="2400">
                <a:latin typeface="Arial" charset="0"/>
              </a:rPr>
              <a:t> “Generalship, or the art of conducting a campaign and manoeuvring an army” (Chambers). </a:t>
            </a:r>
          </a:p>
          <a:p>
            <a:pPr defTabSz="762000">
              <a:spcBef>
                <a:spcPct val="30000"/>
              </a:spcBef>
              <a:spcAft>
                <a:spcPct val="25000"/>
              </a:spcAft>
              <a:buClr>
                <a:srgbClr val="CF0E30"/>
              </a:buClr>
              <a:buFont typeface="Wingdings" pitchFamily="2" charset="2"/>
              <a:buChar char="l"/>
            </a:pPr>
            <a:r>
              <a:rPr lang="en-GB" sz="2400">
                <a:latin typeface="Arial" charset="0"/>
              </a:rPr>
              <a:t> “However it is described, it all comes down to vision, and specific, practical plans to bring a vision into reality” (ATK)</a:t>
            </a:r>
          </a:p>
          <a:p>
            <a:pPr defTabSz="762000">
              <a:spcBef>
                <a:spcPct val="30000"/>
              </a:spcBef>
              <a:spcAft>
                <a:spcPct val="25000"/>
              </a:spcAft>
              <a:buClr>
                <a:srgbClr val="CF0E30"/>
              </a:buClr>
              <a:buFont typeface="Wingdings" pitchFamily="2" charset="2"/>
              <a:buChar char="l"/>
            </a:pPr>
            <a:r>
              <a:rPr lang="en-GB" sz="2400">
                <a:latin typeface="Arial" charset="0"/>
              </a:rPr>
              <a:t> “Strategy stands at the origins of BCG, and BCG stands at the origins of strategy” (BCG)</a:t>
            </a:r>
          </a:p>
          <a:p>
            <a:pPr defTabSz="762000">
              <a:spcBef>
                <a:spcPct val="30000"/>
              </a:spcBef>
              <a:spcAft>
                <a:spcPct val="25000"/>
              </a:spcAft>
              <a:buClr>
                <a:srgbClr val="CF0E30"/>
              </a:buClr>
              <a:buFont typeface="Wingdings" pitchFamily="2" charset="2"/>
              <a:buChar char="l"/>
            </a:pPr>
            <a:r>
              <a:rPr lang="en-GB" sz="2400">
                <a:latin typeface="Arial" charset="0"/>
              </a:rPr>
              <a:t> In business, strategy means:-</a:t>
            </a:r>
          </a:p>
          <a:p>
            <a:pPr marL="1143000" lvl="2" defTabSz="762000">
              <a:spcAft>
                <a:spcPct val="25000"/>
              </a:spcAft>
              <a:buClr>
                <a:schemeClr val="hlink"/>
              </a:buClr>
              <a:buSzPct val="85000"/>
              <a:buFont typeface="Wingdings" pitchFamily="2" charset="2"/>
              <a:buChar char="è"/>
            </a:pPr>
            <a:r>
              <a:rPr lang="en-GB" sz="2400">
                <a:solidFill>
                  <a:srgbClr val="0A0A0A"/>
                </a:solidFill>
                <a:latin typeface="Arial" charset="0"/>
              </a:rPr>
              <a:t> where we are going and</a:t>
            </a:r>
          </a:p>
          <a:p>
            <a:pPr marL="1143000" lvl="2" defTabSz="762000">
              <a:spcAft>
                <a:spcPct val="25000"/>
              </a:spcAft>
              <a:buClr>
                <a:schemeClr val="hlink"/>
              </a:buClr>
              <a:buSzPct val="85000"/>
              <a:buFont typeface="Wingdings" pitchFamily="2" charset="2"/>
              <a:buChar char="è"/>
            </a:pPr>
            <a:r>
              <a:rPr lang="en-GB" sz="2400">
                <a:solidFill>
                  <a:srgbClr val="0A0A0A"/>
                </a:solidFill>
                <a:latin typeface="Arial" charset="0"/>
              </a:rPr>
              <a:t> the road we intend to travel   (IRT)</a:t>
            </a:r>
          </a:p>
        </p:txBody>
      </p:sp>
      <p:sp>
        <p:nvSpPr>
          <p:cNvPr id="103428" name="Rectangle 4"/>
          <p:cNvSpPr>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0000" rIns="3978000" anchor="ctr"/>
          <a:lstStyle/>
          <a:p>
            <a:pPr defTabSz="762000"/>
            <a:r>
              <a:rPr lang="en-GB" sz="3000">
                <a:solidFill>
                  <a:srgbClr val="000099"/>
                </a:solidFill>
              </a:rPr>
              <a:t>What is Strategy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3427">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342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342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3427">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3427">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03427">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034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bldLvl="2"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p:cNvSpPr>
          <p:nvPr/>
        </p:nvSpPr>
        <p:spPr bwMode="auto">
          <a:xfrm>
            <a:off x="0" y="0"/>
            <a:ext cx="9144000" cy="68580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7763" name="Rectangle 3"/>
          <p:cNvSpPr>
            <a:spLocks noChangeArrowheads="1"/>
          </p:cNvSpPr>
          <p:nvPr/>
        </p:nvSpPr>
        <p:spPr bwMode="auto">
          <a:xfrm>
            <a:off x="476250" y="1085850"/>
            <a:ext cx="8153400" cy="4933950"/>
          </a:xfrm>
          <a:prstGeom prst="rect">
            <a:avLst/>
          </a:prstGeom>
          <a:solidFill>
            <a:srgbClr val="FCFEB9"/>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3600" tIns="76200" rIns="255600" bIns="76200"/>
          <a:lstStyle/>
          <a:p>
            <a:pPr defTabSz="762000">
              <a:spcBef>
                <a:spcPct val="30000"/>
              </a:spcBef>
              <a:spcAft>
                <a:spcPct val="25000"/>
              </a:spcAft>
              <a:buClr>
                <a:srgbClr val="CF0E30"/>
              </a:buClr>
              <a:buFont typeface="Wingdings" pitchFamily="2" charset="2"/>
              <a:buChar char="l"/>
            </a:pPr>
            <a:r>
              <a:rPr lang="en-GB" sz="2400">
                <a:latin typeface="Arial" charset="0"/>
              </a:rPr>
              <a:t> ATK are quite right, you also need “specific, practical plans to bring a vision into reality”</a:t>
            </a:r>
          </a:p>
          <a:p>
            <a:pPr defTabSz="762000">
              <a:spcBef>
                <a:spcPct val="30000"/>
              </a:spcBef>
              <a:spcAft>
                <a:spcPct val="25000"/>
              </a:spcAft>
              <a:buClr>
                <a:srgbClr val="CF0E30"/>
              </a:buClr>
              <a:buFont typeface="Wingdings" pitchFamily="2" charset="2"/>
              <a:buChar char="l"/>
            </a:pPr>
            <a:r>
              <a:rPr lang="en-GB" sz="2400">
                <a:latin typeface="Arial" charset="0"/>
              </a:rPr>
              <a:t> That is to say, you have to implement your strategy:-</a:t>
            </a:r>
          </a:p>
          <a:p>
            <a:pPr defTabSz="762000">
              <a:spcBef>
                <a:spcPct val="30000"/>
              </a:spcBef>
              <a:spcAft>
                <a:spcPct val="25000"/>
              </a:spcAft>
              <a:buClr>
                <a:srgbClr val="CF0E30"/>
              </a:buClr>
              <a:buFont typeface="Wingdings" pitchFamily="2" charset="2"/>
              <a:buChar char="l"/>
            </a:pPr>
            <a:endParaRPr lang="en-GB" sz="2400">
              <a:latin typeface="Arial" charset="0"/>
            </a:endParaRPr>
          </a:p>
          <a:p>
            <a:pPr defTabSz="762000">
              <a:spcBef>
                <a:spcPct val="30000"/>
              </a:spcBef>
              <a:spcAft>
                <a:spcPct val="25000"/>
              </a:spcAft>
              <a:buClr>
                <a:srgbClr val="CF0E30"/>
              </a:buClr>
              <a:buFont typeface="Wingdings" pitchFamily="2" charset="2"/>
              <a:buChar char="l"/>
            </a:pPr>
            <a:endParaRPr lang="en-GB" sz="2400">
              <a:latin typeface="Arial" charset="0"/>
            </a:endParaRPr>
          </a:p>
        </p:txBody>
      </p:sp>
      <p:sp>
        <p:nvSpPr>
          <p:cNvPr id="117764" name="Rectangle 4"/>
          <p:cNvSpPr>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0000" rIns="3978000" anchor="ctr"/>
          <a:lstStyle/>
          <a:p>
            <a:pPr defTabSz="762000"/>
            <a:r>
              <a:rPr lang="en-GB" sz="3000">
                <a:solidFill>
                  <a:srgbClr val="000099"/>
                </a:solidFill>
              </a:rPr>
              <a:t>The Strategic Cycle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776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776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77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animBg="1" autoUpdateAnimBg="0"/>
    </p:bldLst>
  </p:timing>
</p:sld>
</file>

<file path=ppt/theme/theme1.xml><?xml version="1.0" encoding="utf-8"?>
<a:theme xmlns:a="http://schemas.openxmlformats.org/drawingml/2006/main" name="OR in Strategy and Transformation - version 0.2">
  <a:themeElements>
    <a:clrScheme name="">
      <a:dk1>
        <a:srgbClr val="3333CC"/>
      </a:dk1>
      <a:lt1>
        <a:srgbClr val="FFFFFF"/>
      </a:lt1>
      <a:dk2>
        <a:srgbClr val="3333CC"/>
      </a:dk2>
      <a:lt2>
        <a:srgbClr val="000000"/>
      </a:lt2>
      <a:accent1>
        <a:srgbClr val="FF9900"/>
      </a:accent1>
      <a:accent2>
        <a:srgbClr val="00FFFF"/>
      </a:accent2>
      <a:accent3>
        <a:srgbClr val="FFFFFF"/>
      </a:accent3>
      <a:accent4>
        <a:srgbClr val="2A2AAE"/>
      </a:accent4>
      <a:accent5>
        <a:srgbClr val="FFCAAA"/>
      </a:accent5>
      <a:accent6>
        <a:srgbClr val="00E7E7"/>
      </a:accent6>
      <a:hlink>
        <a:srgbClr val="CC0000"/>
      </a:hlink>
      <a:folHlink>
        <a:srgbClr val="969696"/>
      </a:folHlink>
    </a:clrScheme>
    <a:fontScheme name="OR in Strategy and Transformation - version 0.2">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900" b="1"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900" b="1" i="0" u="none" strike="noStrike" cap="none" normalizeH="0" baseline="0" smtClean="0">
            <a:ln>
              <a:noFill/>
            </a:ln>
            <a:solidFill>
              <a:schemeClr val="tx1"/>
            </a:solidFill>
            <a:effectLst/>
            <a:latin typeface="Times New Roman" charset="0"/>
          </a:defRPr>
        </a:defPPr>
      </a:lstStyle>
    </a:lnDef>
  </a:objectDefaults>
  <a:extraClrSchemeLst>
    <a:extraClrScheme>
      <a:clrScheme name="OR in Strategy and Transformation - version 0.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R in Strategy and Transformation - version 0.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R in Strategy and Transformation - version 0.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R in Strategy and Transformation - version 0.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R in Strategy and Transformation - version 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R in Strategy and Transformation - version 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R in Strategy and Transformation - version 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C:\My Documents\IRTADMIN\OR practice\OR in Strategy and Transformation - version 0.2.ppt</Template>
  <TotalTime>1472215414</TotalTime>
  <Pages>14</Pages>
  <Words>1580</Words>
  <Application>Microsoft Office PowerPoint</Application>
  <PresentationFormat>On-screen Show (4:3)</PresentationFormat>
  <Paragraphs>191</Paragraphs>
  <Slides>21</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29" baseType="lpstr">
      <vt:lpstr>Times New Roman</vt:lpstr>
      <vt:lpstr>Arial Black</vt:lpstr>
      <vt:lpstr>Times</vt:lpstr>
      <vt:lpstr>Arial</vt:lpstr>
      <vt:lpstr>Wingdings</vt:lpstr>
      <vt:lpstr>OR in Strategy and Transformation - version 0.2</vt:lpstr>
      <vt:lpstr>Microsoft Clip Gallery</vt:lpstr>
      <vt:lpstr>Microsoft Graph 97 Chart</vt:lpstr>
      <vt:lpstr>PowerPoint Presentation</vt:lpstr>
      <vt:lpstr>CGEY is a Global I.T. Services and Consulting Company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Cara Quinton</dc:creator>
  <cp:lastModifiedBy>cara</cp:lastModifiedBy>
  <cp:revision>77</cp:revision>
  <cp:lastPrinted>2000-06-01T11:44:03Z</cp:lastPrinted>
  <dcterms:created xsi:type="dcterms:W3CDTF">1999-02-08T09:58:28Z</dcterms:created>
  <dcterms:modified xsi:type="dcterms:W3CDTF">2012-03-09T14:58:56Z</dcterms:modified>
</cp:coreProperties>
</file>