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0" r:id="rId13"/>
    <p:sldId id="267" r:id="rId14"/>
    <p:sldId id="271" r:id="rId15"/>
    <p:sldId id="272" r:id="rId16"/>
    <p:sldId id="268" r:id="rId17"/>
    <p:sldId id="269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0099FF"/>
    <a:srgbClr val="99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8.wmf"/><Relationship Id="rId7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3.wmf"/><Relationship Id="rId4" Type="http://schemas.openxmlformats.org/officeDocument/2006/relationships/image" Target="../media/image9.wmf"/><Relationship Id="rId9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ltGray">
            <a:xfrm>
              <a:off x="0" y="4032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66B1B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8" name="Rectangle 4" descr="C:\PM\mutegras.BMP"/>
            <p:cNvSpPr>
              <a:spLocks noChangeArrowheads="1"/>
            </p:cNvSpPr>
            <p:nvPr/>
          </p:nvSpPr>
          <p:spPr bwMode="ltGray">
            <a:xfrm>
              <a:off x="0" y="0"/>
              <a:ext cx="5760" cy="2304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ltGray">
            <a:xfrm>
              <a:off x="0" y="2304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" name="Rectangle 6" descr="C:\PM\mutegras.BMP"/>
            <p:cNvSpPr>
              <a:spLocks noChangeArrowheads="1"/>
            </p:cNvSpPr>
            <p:nvPr/>
          </p:nvSpPr>
          <p:spPr bwMode="ltGray">
            <a:xfrm>
              <a:off x="0" y="4128"/>
              <a:ext cx="5760" cy="192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ltGray">
            <a:xfrm>
              <a:off x="0" y="4128"/>
              <a:ext cx="5760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ltGray">
            <a:xfrm>
              <a:off x="384" y="1584"/>
              <a:ext cx="5376" cy="43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300"/>
                </a:solidFill>
              </a:defRPr>
            </a:lvl1pPr>
          </a:lstStyle>
          <a:p>
            <a:fld id="{79C5BB19-51E3-4B1F-81CB-075132228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63B47-6BF5-4D2B-917A-D18D5992F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2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6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659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5CC16-07EE-405C-9A38-46B7A45A4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57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896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896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896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61C50B9-5B04-45B8-A7CB-2003690C3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7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ED832-F323-4D04-A378-9AAF091F6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6DD3-39E1-4229-96EE-F9828E1FB9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94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EE020-4541-4BE7-AFFD-E2E3671AF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5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EB45F-FBF0-4115-9158-823A0955A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0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D4E33-8C73-408E-A7F3-9353C7A472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1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37094-0C92-426A-B5CA-EB3236EBF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9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05262-01EE-4843-93D8-8EEAFCB22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3D7D8-1BB4-4778-9989-076B66285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5240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66B1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Rectangle 4" descr="mutegras"/>
          <p:cNvSpPr>
            <a:spLocks noChangeArrowheads="1"/>
          </p:cNvSpPr>
          <p:nvPr/>
        </p:nvSpPr>
        <p:spPr bwMode="ltGray">
          <a:xfrm>
            <a:off x="0" y="0"/>
            <a:ext cx="9144000" cy="1524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Rectangle 5" descr="mutegras"/>
          <p:cNvSpPr>
            <a:spLocks noChangeArrowheads="1"/>
          </p:cNvSpPr>
          <p:nvPr/>
        </p:nvSpPr>
        <p:spPr bwMode="ltGray">
          <a:xfrm>
            <a:off x="0" y="6553200"/>
            <a:ext cx="9144000" cy="3048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553200"/>
            <a:ext cx="9144000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9600" y="533400"/>
            <a:ext cx="8534400" cy="6858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94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896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896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195B0629-5EB0-40A2-8E39-9927DF96F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8001000" cy="1828800"/>
          </a:xfrm>
          <a:noFill/>
        </p:spPr>
        <p:txBody>
          <a:bodyPr/>
          <a:lstStyle/>
          <a:p>
            <a:pPr algn="ctr"/>
            <a:r>
              <a:rPr lang="en-GB" b="1" i="0">
                <a:solidFill>
                  <a:srgbClr val="000000"/>
                </a:solidFill>
                <a:effectLst/>
              </a:rPr>
              <a:t>Designing the future of Operational Research:  Report on a visioning exercise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267200"/>
            <a:ext cx="7162800" cy="609600"/>
          </a:xfrm>
          <a:ln/>
        </p:spPr>
        <p:txBody>
          <a:bodyPr/>
          <a:lstStyle/>
          <a:p>
            <a:r>
              <a:rPr lang="en-GB" b="1"/>
              <a:t>Maureen Meadows &amp; Frances O’Brien</a:t>
            </a:r>
          </a:p>
          <a:p>
            <a:r>
              <a:rPr lang="en-GB" b="1"/>
              <a:t>Warwick Business School</a:t>
            </a:r>
            <a:endParaRPr lang="en-GB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0" y="25908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solidFill>
                  <a:srgbClr val="FFFF00"/>
                </a:solidFill>
              </a:rPr>
              <a:t>OR43 - BATH September, 2001</a:t>
            </a:r>
            <a:endParaRPr lang="en-GB" sz="32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Participants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9438"/>
            <a:ext cx="8153400" cy="4114800"/>
          </a:xfrm>
        </p:spPr>
        <p:txBody>
          <a:bodyPr/>
          <a:lstStyle/>
          <a:p>
            <a:r>
              <a:rPr lang="en-GB" sz="2800"/>
              <a:t>Young OR Conference - March 2001.</a:t>
            </a:r>
          </a:p>
          <a:p>
            <a:r>
              <a:rPr lang="en-GB" sz="2800"/>
              <a:t>Follow-up workshop to Presidential address.</a:t>
            </a:r>
          </a:p>
          <a:p>
            <a:r>
              <a:rPr lang="en-GB" sz="2800"/>
              <a:t>84 participants forming 14 groups.</a:t>
            </a:r>
          </a:p>
          <a:p>
            <a:r>
              <a:rPr lang="en-GB" sz="2800"/>
              <a:t>Mix of academics, practitioners - public &amp; private sectors.</a:t>
            </a:r>
          </a:p>
          <a:p>
            <a:r>
              <a:rPr lang="en-GB" sz="2800"/>
              <a:t>Predominantly ‘Young’ in terms of OR experience, not necessarily in terms of age !</a:t>
            </a:r>
          </a:p>
          <a:p>
            <a:r>
              <a:rPr lang="en-GB" sz="2800"/>
              <a:t>Most have OR background, almost no previous experience of visioning.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Visions - common themes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/>
              <a:t>OR - the discipline</a:t>
            </a:r>
          </a:p>
          <a:p>
            <a:pPr lvl="1"/>
            <a:r>
              <a:rPr lang="en-GB" sz="2400"/>
              <a:t>Multifaceted</a:t>
            </a:r>
          </a:p>
          <a:p>
            <a:pPr lvl="1"/>
            <a:r>
              <a:rPr lang="en-GB" sz="2400"/>
              <a:t>Integrated</a:t>
            </a:r>
          </a:p>
          <a:p>
            <a:pPr lvl="1"/>
            <a:r>
              <a:rPr lang="en-GB" sz="2400"/>
              <a:t>Practical with academic foundations &amp; support</a:t>
            </a:r>
            <a:endParaRPr lang="en-GB"/>
          </a:p>
          <a:p>
            <a:pPr lvl="1"/>
            <a:endParaRPr lang="en-GB"/>
          </a:p>
          <a:p>
            <a:r>
              <a:rPr lang="en-GB"/>
              <a:t>OR - the profession</a:t>
            </a:r>
          </a:p>
          <a:p>
            <a:pPr lvl="1"/>
            <a:r>
              <a:rPr lang="en-GB" sz="2400"/>
              <a:t>Qualifications</a:t>
            </a:r>
          </a:p>
          <a:p>
            <a:pPr lvl="1"/>
            <a:r>
              <a:rPr lang="en-GB" sz="2400"/>
              <a:t>Business experience</a:t>
            </a:r>
          </a:p>
          <a:p>
            <a:pPr lvl="1"/>
            <a:r>
              <a:rPr lang="en-GB" sz="2400"/>
              <a:t>Career progression</a:t>
            </a:r>
          </a:p>
          <a:p>
            <a:pPr lvl="1"/>
            <a:r>
              <a:rPr lang="en-GB" sz="2400"/>
              <a:t>Respected skills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Visions - common themes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OR is….</a:t>
            </a:r>
          </a:p>
          <a:p>
            <a:pPr lvl="1"/>
            <a:r>
              <a:rPr lang="en-GB"/>
              <a:t>Recognised</a:t>
            </a:r>
          </a:p>
          <a:p>
            <a:pPr lvl="1"/>
            <a:r>
              <a:rPr lang="en-GB"/>
              <a:t>Valued</a:t>
            </a:r>
          </a:p>
          <a:p>
            <a:pPr lvl="1"/>
            <a:r>
              <a:rPr lang="en-GB"/>
              <a:t>Understood</a:t>
            </a:r>
          </a:p>
          <a:p>
            <a:pPr lvl="1"/>
            <a:r>
              <a:rPr lang="en-GB"/>
              <a:t>In demand</a:t>
            </a:r>
          </a:p>
          <a:p>
            <a:endParaRPr lang="en-GB"/>
          </a:p>
          <a:p>
            <a:r>
              <a:rPr lang="en-GB"/>
              <a:t>OR is not….</a:t>
            </a:r>
          </a:p>
          <a:p>
            <a:pPr lvl="1"/>
            <a:r>
              <a:rPr lang="en-GB"/>
              <a:t>One thing in particular.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Visions - vivid imagery</a:t>
            </a:r>
            <a:endParaRPr lang="en-GB"/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1828800" y="1600200"/>
          <a:ext cx="17907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" name="Clip" r:id="rId3" imgW="1813680" imgH="2085120" progId="MS_ClipArt_Gallery.2">
                  <p:embed/>
                </p:oleObj>
              </mc:Choice>
              <mc:Fallback>
                <p:oleObj name="Clip" r:id="rId3" imgW="1813680" imgH="2085120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17907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5334000" y="1600200"/>
          <a:ext cx="1981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Clip" r:id="rId5" imgW="1375920" imgH="1640160" progId="MS_ClipArt_Gallery.2">
                  <p:embed/>
                </p:oleObj>
              </mc:Choice>
              <mc:Fallback>
                <p:oleObj name="Clip" r:id="rId5" imgW="1375920" imgH="1640160" progId="MS_ClipArt_Gallery.2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1981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3200400" y="5029200"/>
            <a:ext cx="2362200" cy="1147763"/>
            <a:chOff x="1968" y="2667"/>
            <a:chExt cx="1296" cy="723"/>
          </a:xfrm>
        </p:grpSpPr>
        <p:graphicFrame>
          <p:nvGraphicFramePr>
            <p:cNvPr id="17426" name="Object 18"/>
            <p:cNvGraphicFramePr>
              <a:graphicFrameLocks noChangeAspect="1"/>
            </p:cNvGraphicFramePr>
            <p:nvPr/>
          </p:nvGraphicFramePr>
          <p:xfrm>
            <a:off x="1968" y="2667"/>
            <a:ext cx="1296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4" name="Clip" r:id="rId7" imgW="4762440" imgH="3504600" progId="MS_ClipArt_Gallery.2">
                    <p:embed/>
                  </p:oleObj>
                </mc:Choice>
                <mc:Fallback>
                  <p:oleObj name="Clip" r:id="rId7" imgW="4762440" imgH="3504600" progId="MS_ClipArt_Gallery.2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667"/>
                          <a:ext cx="1296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7" name="Object 19"/>
            <p:cNvGraphicFramePr>
              <a:graphicFrameLocks noChangeAspect="1"/>
            </p:cNvGraphicFramePr>
            <p:nvPr/>
          </p:nvGraphicFramePr>
          <p:xfrm>
            <a:off x="1968" y="2880"/>
            <a:ext cx="528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Clip" r:id="rId9" imgW="4383360" imgH="3468960" progId="MS_ClipArt_Gallery.2">
                    <p:embed/>
                  </p:oleObj>
                </mc:Choice>
                <mc:Fallback>
                  <p:oleObj name="Clip" r:id="rId9" imgW="4383360" imgH="3468960" progId="MS_ClipArt_Gallery.2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880"/>
                          <a:ext cx="528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8" name="Object 20"/>
            <p:cNvGraphicFramePr>
              <a:graphicFrameLocks noChangeAspect="1"/>
            </p:cNvGraphicFramePr>
            <p:nvPr/>
          </p:nvGraphicFramePr>
          <p:xfrm>
            <a:off x="2736" y="2832"/>
            <a:ext cx="528" cy="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name="Clip" r:id="rId11" imgW="2067120" imgH="1735200" progId="MS_ClipArt_Gallery.2">
                    <p:embed/>
                  </p:oleObj>
                </mc:Choice>
                <mc:Fallback>
                  <p:oleObj name="Clip" r:id="rId11" imgW="2067120" imgH="1735200" progId="MS_ClipArt_Gallery.2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832"/>
                          <a:ext cx="528" cy="4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914400" y="4876800"/>
          <a:ext cx="12954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13" imgW="4960800" imgH="2811240" progId="MS_ClipArt_Gallery.2">
                  <p:embed/>
                </p:oleObj>
              </mc:Choice>
              <mc:Fallback>
                <p:oleObj name="Clip" r:id="rId13" imgW="4960800" imgH="281124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12954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3" name="Object 25"/>
          <p:cNvGraphicFramePr>
            <a:graphicFrameLocks noChangeAspect="1"/>
          </p:cNvGraphicFramePr>
          <p:nvPr/>
        </p:nvGraphicFramePr>
        <p:xfrm>
          <a:off x="228600" y="2971800"/>
          <a:ext cx="114141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Clip" r:id="rId15" imgW="3192120" imgH="3749400" progId="MS_ClipArt_Gallery.2">
                  <p:embed/>
                </p:oleObj>
              </mc:Choice>
              <mc:Fallback>
                <p:oleObj name="Clip" r:id="rId15" imgW="3192120" imgH="3749400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114141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5" name="Object 27"/>
          <p:cNvGraphicFramePr>
            <a:graphicFrameLocks noChangeAspect="1"/>
          </p:cNvGraphicFramePr>
          <p:nvPr/>
        </p:nvGraphicFramePr>
        <p:xfrm>
          <a:off x="6781800" y="4572000"/>
          <a:ext cx="14478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Clip" r:id="rId17" imgW="4519440" imgH="3466800" progId="MS_ClipArt_Gallery.2">
                  <p:embed/>
                </p:oleObj>
              </mc:Choice>
              <mc:Fallback>
                <p:oleObj name="Clip" r:id="rId17" imgW="4519440" imgH="3466800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572000"/>
                        <a:ext cx="14478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7" name="Object 29"/>
          <p:cNvGraphicFramePr>
            <a:graphicFrameLocks noChangeAspect="1"/>
          </p:cNvGraphicFramePr>
          <p:nvPr/>
        </p:nvGraphicFramePr>
        <p:xfrm>
          <a:off x="7239000" y="2971800"/>
          <a:ext cx="12954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Clip" r:id="rId19" imgW="4006800" imgH="2856960" progId="MS_ClipArt_Gallery.2">
                  <p:embed/>
                </p:oleObj>
              </mc:Choice>
              <mc:Fallback>
                <p:oleObj name="Clip" r:id="rId19" imgW="4006800" imgH="2856960" progId="MS_ClipArt_Gallery.2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971800"/>
                        <a:ext cx="12954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3505200" y="3200400"/>
            <a:ext cx="2286000" cy="1433513"/>
            <a:chOff x="2112" y="1296"/>
            <a:chExt cx="1440" cy="903"/>
          </a:xfrm>
        </p:grpSpPr>
        <p:graphicFrame>
          <p:nvGraphicFramePr>
            <p:cNvPr id="17438" name="Object 30"/>
            <p:cNvGraphicFramePr>
              <a:graphicFrameLocks noChangeAspect="1"/>
            </p:cNvGraphicFramePr>
            <p:nvPr/>
          </p:nvGraphicFramePr>
          <p:xfrm>
            <a:off x="2112" y="1488"/>
            <a:ext cx="560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Clip" r:id="rId21" imgW="3452400" imgH="3458520" progId="MS_ClipArt_Gallery.2">
                    <p:embed/>
                  </p:oleObj>
                </mc:Choice>
                <mc:Fallback>
                  <p:oleObj name="Clip" r:id="rId21" imgW="3452400" imgH="3458520" progId="MS_ClipArt_Gallery.2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488"/>
                          <a:ext cx="560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2640" y="1296"/>
              <a:ext cx="912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800" b="1"/>
                <a:t>R</a:t>
              </a:r>
              <a:endParaRPr lang="en-GB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currently missing - or someone should...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Professional recognition / status</a:t>
            </a:r>
          </a:p>
          <a:p>
            <a:r>
              <a:rPr lang="en-GB"/>
              <a:t>Extended &amp; Branded educational path</a:t>
            </a:r>
          </a:p>
          <a:p>
            <a:pPr lvl="1"/>
            <a:r>
              <a:rPr lang="en-GB"/>
              <a:t>Pre-university education (A Level / GCSE)</a:t>
            </a:r>
          </a:p>
          <a:p>
            <a:pPr lvl="1"/>
            <a:r>
              <a:rPr lang="en-GB"/>
              <a:t>University education (Balance &amp; integrate soft &amp; hard)</a:t>
            </a:r>
          </a:p>
          <a:p>
            <a:pPr lvl="1"/>
            <a:r>
              <a:rPr lang="en-GB"/>
              <a:t>Post university career progression</a:t>
            </a:r>
          </a:p>
          <a:p>
            <a:r>
              <a:rPr lang="en-GB"/>
              <a:t>OR Society should…….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Addressing the gaps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Professional membership - Membership vote at OR Society AGM.</a:t>
            </a:r>
          </a:p>
          <a:p>
            <a:r>
              <a:rPr lang="en-GB"/>
              <a:t>Some organisations (e.g. BA) addressing OR career paths.</a:t>
            </a:r>
          </a:p>
          <a:p>
            <a:r>
              <a:rPr lang="en-GB"/>
              <a:t>OR Society initiatives - branding &amp; communication.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from the 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r>
              <a:rPr lang="en-GB"/>
              <a:t>Being visionary is not as easy as it seems.</a:t>
            </a:r>
          </a:p>
          <a:p>
            <a:pPr lvl="1"/>
            <a:r>
              <a:rPr lang="en-GB" sz="2400"/>
              <a:t>Easy to say ‘Someone else needs to do something to make this vision happen.’</a:t>
            </a:r>
          </a:p>
          <a:p>
            <a:pPr lvl="1"/>
            <a:r>
              <a:rPr lang="en-GB" sz="2400"/>
              <a:t>Harder to say ‘What </a:t>
            </a:r>
            <a:r>
              <a:rPr lang="en-GB" sz="2400" b="1"/>
              <a:t>I</a:t>
            </a:r>
            <a:r>
              <a:rPr lang="en-GB" sz="2400"/>
              <a:t> need to do to bring </a:t>
            </a:r>
            <a:r>
              <a:rPr lang="en-GB" sz="2400" b="1"/>
              <a:t>my</a:t>
            </a:r>
            <a:r>
              <a:rPr lang="en-GB" sz="2400"/>
              <a:t> vision about is…..’</a:t>
            </a:r>
          </a:p>
          <a:p>
            <a:r>
              <a:rPr lang="en-GB"/>
              <a:t>Lack of knowledge of current OR Society structures &amp; initiatives.  Is this more generally true ?</a:t>
            </a:r>
          </a:p>
          <a:p>
            <a:r>
              <a:rPr lang="en-GB"/>
              <a:t>Managing multiple groups - failure to capture what was not written down.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happens next 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/>
              <a:t>OR Society grant for a more extensive exercise with various groups from the OR &amp; wider communities.</a:t>
            </a:r>
          </a:p>
          <a:p>
            <a:r>
              <a:rPr lang="en-GB"/>
              <a:t>Feedback to OR Society committees - Publicity &amp; Membership, Council.</a:t>
            </a:r>
          </a:p>
          <a:p>
            <a:r>
              <a:rPr lang="en-GB"/>
              <a:t>Feedback session at IFORS 2002 conference.</a:t>
            </a:r>
          </a:p>
          <a:p>
            <a:endParaRPr lang="en-GB"/>
          </a:p>
          <a:p>
            <a:r>
              <a:rPr lang="en-GB"/>
              <a:t>So……………..watch this space 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 of Presentation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is visioning?</a:t>
            </a:r>
          </a:p>
          <a:p>
            <a:r>
              <a:rPr lang="en-GB"/>
              <a:t>Inspiration for research</a:t>
            </a:r>
          </a:p>
          <a:p>
            <a:r>
              <a:rPr lang="en-GB"/>
              <a:t>Methodology</a:t>
            </a:r>
          </a:p>
          <a:p>
            <a:r>
              <a:rPr lang="en-GB"/>
              <a:t>The Candidate visions</a:t>
            </a:r>
          </a:p>
          <a:p>
            <a:r>
              <a:rPr lang="en-GB"/>
              <a:t>Participants</a:t>
            </a:r>
          </a:p>
          <a:p>
            <a:r>
              <a:rPr lang="en-GB"/>
              <a:t>Visions &amp; implications</a:t>
            </a:r>
          </a:p>
          <a:p>
            <a:r>
              <a:rPr lang="en-GB"/>
              <a:t>Future research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visioning?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 vision is a statement of intentions; it defines a destination or future state that an individual or group finds desirable.</a:t>
            </a:r>
          </a:p>
          <a:p>
            <a:r>
              <a:rPr lang="en-GB" sz="2400"/>
              <a:t>A vision gives us direction and purpose; for example, it is reported that many change programmes (such as BPR) fail due to lack of vision.</a:t>
            </a:r>
          </a:p>
          <a:p>
            <a:r>
              <a:rPr lang="en-GB" sz="2400"/>
              <a:t>A vision is a vital element of strategic development;  it drives strategic planning, and provides us with something to monitor our progress against.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Inspiration for research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GB"/>
              <a:t>Previous work of UK OR Society</a:t>
            </a:r>
          </a:p>
          <a:p>
            <a:pPr lvl="1"/>
            <a:r>
              <a:rPr lang="en-GB" sz="2400"/>
              <a:t>Changing nature of OR groups</a:t>
            </a:r>
          </a:p>
          <a:p>
            <a:pPr lvl="1"/>
            <a:r>
              <a:rPr lang="en-GB" sz="2400"/>
              <a:t>Regional societies / study groups</a:t>
            </a:r>
          </a:p>
          <a:p>
            <a:pPr lvl="1"/>
            <a:r>
              <a:rPr lang="en-GB" sz="2400"/>
              <a:t>Publicity &amp; Membership Committee</a:t>
            </a:r>
            <a:endParaRPr lang="en-GB"/>
          </a:p>
          <a:p>
            <a:pPr lvl="1"/>
            <a:endParaRPr lang="en-GB"/>
          </a:p>
          <a:p>
            <a:r>
              <a:rPr lang="en-GB"/>
              <a:t>Presidential address - OR42: Swansea</a:t>
            </a:r>
          </a:p>
          <a:p>
            <a:pPr lvl="1"/>
            <a:r>
              <a:rPr lang="en-GB" sz="2400"/>
              <a:t>What future do you want for OR?</a:t>
            </a:r>
          </a:p>
          <a:p>
            <a:pPr lvl="1"/>
            <a:endParaRPr lang="en-GB"/>
          </a:p>
          <a:p>
            <a:r>
              <a:rPr lang="en-GB"/>
              <a:t>Research interests in vision / scenario development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Methodology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CHOICES visioning methodology</a:t>
            </a:r>
          </a:p>
          <a:p>
            <a:pPr lvl="1"/>
            <a:r>
              <a:rPr lang="en-GB"/>
              <a:t>Participative</a:t>
            </a:r>
          </a:p>
          <a:p>
            <a:pPr lvl="1"/>
            <a:r>
              <a:rPr lang="en-GB"/>
              <a:t>Discussion based</a:t>
            </a:r>
          </a:p>
          <a:p>
            <a:pPr lvl="1"/>
            <a:r>
              <a:rPr lang="en-GB"/>
              <a:t>Consensus building</a:t>
            </a:r>
          </a:p>
          <a:p>
            <a:pPr lvl="1"/>
            <a:r>
              <a:rPr lang="en-GB"/>
              <a:t>Multiple visions, each depicting different viewpoints of future developments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Process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Establish discussion groups.</a:t>
            </a:r>
          </a:p>
          <a:p>
            <a:r>
              <a:rPr lang="en-GB"/>
              <a:t>Read material on candidate visions.</a:t>
            </a:r>
          </a:p>
          <a:p>
            <a:r>
              <a:rPr lang="en-GB"/>
              <a:t>Hold discussion about future of OR, which may draw on candidate visions.</a:t>
            </a:r>
          </a:p>
          <a:p>
            <a:r>
              <a:rPr lang="en-GB"/>
              <a:t>Present your group’s ideal FUTURE FOR OR as a poster.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54102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i="1"/>
              <a:t>Remember the exercise is about what YOU WANT to happen, not about what you think will happen.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RORI reigns supreme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38200" y="1849438"/>
          <a:ext cx="35036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lip" r:id="rId3" imgW="3192120" imgH="3749400" progId="MS_ClipArt_Gallery.2">
                  <p:embed/>
                </p:oleObj>
              </mc:Choice>
              <mc:Fallback>
                <p:oleObj name="Clip" r:id="rId3" imgW="3192120" imgH="37494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49438"/>
                        <a:ext cx="350361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9438"/>
            <a:ext cx="4191000" cy="4114800"/>
          </a:xfrm>
        </p:spPr>
        <p:txBody>
          <a:bodyPr/>
          <a:lstStyle/>
          <a:p>
            <a:r>
              <a:rPr lang="en-GB" sz="2000"/>
              <a:t>The Royal Operational Research Institute - professional, chartered status.</a:t>
            </a:r>
          </a:p>
          <a:p>
            <a:r>
              <a:rPr lang="en-GB" sz="2000"/>
              <a:t>OR is a recognised discipline.</a:t>
            </a:r>
          </a:p>
          <a:p>
            <a:r>
              <a:rPr lang="en-GB" sz="2000"/>
              <a:t>OR Skills valued.</a:t>
            </a:r>
          </a:p>
          <a:p>
            <a:r>
              <a:rPr lang="en-GB" sz="2000"/>
              <a:t>More in-house OR than external consultants.</a:t>
            </a:r>
          </a:p>
          <a:p>
            <a:r>
              <a:rPr lang="en-GB" sz="2000"/>
              <a:t>Soft methods compulsory in OR courses.</a:t>
            </a:r>
          </a:p>
          <a:p>
            <a:r>
              <a:rPr lang="en-GB" sz="2000"/>
              <a:t>JORS balance of soft &amp; hard</a:t>
            </a:r>
          </a:p>
          <a:p>
            <a:r>
              <a:rPr lang="en-GB" sz="2000"/>
              <a:t>Clear career progression in OR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It’s Management, Not OR !!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9438"/>
            <a:ext cx="4191000" cy="4114800"/>
          </a:xfrm>
        </p:spPr>
        <p:txBody>
          <a:bodyPr/>
          <a:lstStyle/>
          <a:p>
            <a:r>
              <a:rPr lang="en-GB" sz="2000"/>
              <a:t>OR not called OR, yet its use is widespread.</a:t>
            </a:r>
          </a:p>
          <a:p>
            <a:r>
              <a:rPr lang="en-GB" sz="2000"/>
              <a:t>OR skills treated as general management skills - loss of OR label.</a:t>
            </a:r>
          </a:p>
          <a:p>
            <a:r>
              <a:rPr lang="en-GB" sz="2000"/>
              <a:t>Wide availability of software packages.</a:t>
            </a:r>
          </a:p>
          <a:p>
            <a:r>
              <a:rPr lang="en-GB" sz="2000"/>
              <a:t>Falling demand for OR MSc courses.</a:t>
            </a:r>
          </a:p>
          <a:p>
            <a:r>
              <a:rPr lang="en-GB" sz="2000"/>
              <a:t>OR not a recognised career.</a:t>
            </a:r>
          </a:p>
          <a:p>
            <a:r>
              <a:rPr lang="en-GB" sz="2000"/>
              <a:t>OR Society merges with Institute of Management Consultants</a:t>
            </a:r>
          </a:p>
          <a:p>
            <a:endParaRPr lang="en-GB" sz="200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85800" y="2444750"/>
          <a:ext cx="3810000" cy="292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lip" r:id="rId3" imgW="4519440" imgH="3466800" progId="MS_ClipArt_Gallery.2">
                  <p:embed/>
                </p:oleObj>
              </mc:Choice>
              <mc:Fallback>
                <p:oleObj name="Clip" r:id="rId3" imgW="4519440" imgH="34668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44750"/>
                        <a:ext cx="3810000" cy="292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Dedicated Followers of Fashion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85800" y="2127250"/>
          <a:ext cx="3810000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lip" r:id="rId3" imgW="3672720" imgH="3429720" progId="MS_ClipArt_Gallery.2">
                  <p:embed/>
                </p:oleObj>
              </mc:Choice>
              <mc:Fallback>
                <p:oleObj name="Clip" r:id="rId3" imgW="3672720" imgH="342972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27250"/>
                        <a:ext cx="3810000" cy="3557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Rapid growth in OR work</a:t>
            </a:r>
          </a:p>
          <a:p>
            <a:r>
              <a:rPr lang="en-GB" sz="2000"/>
              <a:t>Old techniques find new application areas</a:t>
            </a:r>
          </a:p>
          <a:p>
            <a:r>
              <a:rPr lang="en-GB" sz="2000"/>
              <a:t>OR flexible in use of specialist software</a:t>
            </a:r>
          </a:p>
          <a:p>
            <a:r>
              <a:rPr lang="en-GB" sz="2000"/>
              <a:t>Mix of OR &amp; non-OR personnel offering expertise</a:t>
            </a:r>
          </a:p>
          <a:p>
            <a:r>
              <a:rPr lang="en-GB" sz="2000"/>
              <a:t>OR workers - some have careers under OR banner, others under general management banners.</a:t>
            </a:r>
          </a:p>
          <a:p>
            <a:r>
              <a:rPr lang="en-GB" sz="2000"/>
              <a:t>Membership of OR Society is increasing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adow">
  <a:themeElements>
    <a:clrScheme name="Meadow 2">
      <a:dk1>
        <a:srgbClr val="003300"/>
      </a:dk1>
      <a:lt1>
        <a:srgbClr val="F1F7E9"/>
      </a:lt1>
      <a:dk2>
        <a:srgbClr val="FFFFFF"/>
      </a:dk2>
      <a:lt2>
        <a:srgbClr val="366B1B"/>
      </a:lt2>
      <a:accent1>
        <a:srgbClr val="8BAE6C"/>
      </a:accent1>
      <a:accent2>
        <a:srgbClr val="FF66FF"/>
      </a:accent2>
      <a:accent3>
        <a:srgbClr val="F7FAF2"/>
      </a:accent3>
      <a:accent4>
        <a:srgbClr val="002A00"/>
      </a:accent4>
      <a:accent5>
        <a:srgbClr val="C4D3BA"/>
      </a:accent5>
      <a:accent6>
        <a:srgbClr val="E75CE7"/>
      </a:accent6>
      <a:hlink>
        <a:srgbClr val="808000"/>
      </a:hlink>
      <a:folHlink>
        <a:srgbClr val="8DBA76"/>
      </a:folHlink>
    </a:clrScheme>
    <a:fontScheme name="Meado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eadow 1">
        <a:dk1>
          <a:srgbClr val="112208"/>
        </a:dk1>
        <a:lt1>
          <a:srgbClr val="FFFFFF"/>
        </a:lt1>
        <a:dk2>
          <a:srgbClr val="3D541E"/>
        </a:dk2>
        <a:lt2>
          <a:srgbClr val="FFFFFF"/>
        </a:lt2>
        <a:accent1>
          <a:srgbClr val="8BAE6C"/>
        </a:accent1>
        <a:accent2>
          <a:srgbClr val="FF66FF"/>
        </a:accent2>
        <a:accent3>
          <a:srgbClr val="AFB3AB"/>
        </a:accent3>
        <a:accent4>
          <a:srgbClr val="DADADA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162B0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dow 2">
        <a:dk1>
          <a:srgbClr val="003300"/>
        </a:dk1>
        <a:lt1>
          <a:srgbClr val="F1F7E9"/>
        </a:lt1>
        <a:dk2>
          <a:srgbClr val="FFFFFF"/>
        </a:dk2>
        <a:lt2>
          <a:srgbClr val="366B1B"/>
        </a:lt2>
        <a:accent1>
          <a:srgbClr val="8BAE6C"/>
        </a:accent1>
        <a:accent2>
          <a:srgbClr val="FF66FF"/>
        </a:accent2>
        <a:accent3>
          <a:srgbClr val="F7FAF2"/>
        </a:accent3>
        <a:accent4>
          <a:srgbClr val="002A00"/>
        </a:accent4>
        <a:accent5>
          <a:srgbClr val="C4D3BA"/>
        </a:accent5>
        <a:accent6>
          <a:srgbClr val="E75CE7"/>
        </a:accent6>
        <a:hlink>
          <a:srgbClr val="808000"/>
        </a:hlink>
        <a:folHlink>
          <a:srgbClr val="8DBA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do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Designs\MEADOW.POT</Template>
  <TotalTime>288</TotalTime>
  <Words>721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Meadow</vt:lpstr>
      <vt:lpstr>Microsoft Clip Gallery</vt:lpstr>
      <vt:lpstr>Designing the future of Operational Research:  Report on a visioning exercise</vt:lpstr>
      <vt:lpstr>Structure of Presentation</vt:lpstr>
      <vt:lpstr>What is visioning?</vt:lpstr>
      <vt:lpstr>Inspiration for research</vt:lpstr>
      <vt:lpstr>Methodology</vt:lpstr>
      <vt:lpstr>The Process</vt:lpstr>
      <vt:lpstr>RORI reigns supreme</vt:lpstr>
      <vt:lpstr>It’s Management, Not OR !!</vt:lpstr>
      <vt:lpstr>Dedicated Followers of Fashion</vt:lpstr>
      <vt:lpstr>The Participants</vt:lpstr>
      <vt:lpstr>The Visions - common themes</vt:lpstr>
      <vt:lpstr>The Visions - common themes</vt:lpstr>
      <vt:lpstr>Visions - vivid imagery</vt:lpstr>
      <vt:lpstr>What’s currently missing - or someone should...</vt:lpstr>
      <vt:lpstr>Addressing the gaps</vt:lpstr>
      <vt:lpstr>Learning from the exercise</vt:lpstr>
      <vt:lpstr>What happens next ?</vt:lpstr>
    </vt:vector>
  </TitlesOfParts>
  <Company>Warwick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cara</cp:lastModifiedBy>
  <cp:revision>28</cp:revision>
  <dcterms:created xsi:type="dcterms:W3CDTF">2001-05-15T15:22:59Z</dcterms:created>
  <dcterms:modified xsi:type="dcterms:W3CDTF">2012-03-09T15:02:48Z</dcterms:modified>
</cp:coreProperties>
</file>