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267" r:id="rId2"/>
    <p:sldId id="266" r:id="rId3"/>
    <p:sldId id="271" r:id="rId4"/>
    <p:sldId id="282" r:id="rId5"/>
    <p:sldId id="283" r:id="rId6"/>
    <p:sldId id="284" r:id="rId7"/>
    <p:sldId id="268" r:id="rId8"/>
    <p:sldId id="269" r:id="rId9"/>
    <p:sldId id="270" r:id="rId10"/>
    <p:sldId id="285" r:id="rId11"/>
    <p:sldId id="261" r:id="rId12"/>
    <p:sldId id="293" r:id="rId13"/>
    <p:sldId id="273" r:id="rId14"/>
    <p:sldId id="262" r:id="rId15"/>
    <p:sldId id="275" r:id="rId16"/>
    <p:sldId id="276" r:id="rId17"/>
    <p:sldId id="277" r:id="rId18"/>
    <p:sldId id="278" r:id="rId19"/>
    <p:sldId id="300" r:id="rId20"/>
    <p:sldId id="288" r:id="rId21"/>
    <p:sldId id="279" r:id="rId22"/>
    <p:sldId id="280" r:id="rId23"/>
    <p:sldId id="286" r:id="rId24"/>
    <p:sldId id="289" r:id="rId25"/>
    <p:sldId id="290" r:id="rId26"/>
    <p:sldId id="291" r:id="rId27"/>
    <p:sldId id="292" r:id="rId28"/>
    <p:sldId id="287" r:id="rId29"/>
    <p:sldId id="294" r:id="rId30"/>
    <p:sldId id="295" r:id="rId31"/>
    <p:sldId id="296" r:id="rId32"/>
    <p:sldId id="297" r:id="rId33"/>
    <p:sldId id="298" r:id="rId34"/>
    <p:sldId id="301" r:id="rId35"/>
    <p:sldId id="302" r:id="rId36"/>
    <p:sldId id="303" r:id="rId37"/>
    <p:sldId id="311" r:id="rId38"/>
    <p:sldId id="305" r:id="rId39"/>
    <p:sldId id="306" r:id="rId40"/>
    <p:sldId id="307" r:id="rId41"/>
    <p:sldId id="308" r:id="rId42"/>
    <p:sldId id="309" r:id="rId43"/>
    <p:sldId id="310" r:id="rId44"/>
  </p:sldIdLst>
  <p:sldSz cx="9144000" cy="6858000" type="screen4x3"/>
  <p:notesSz cx="6858000" cy="9774238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55" d="100"/>
          <a:sy n="55" d="100"/>
        </p:scale>
        <p:origin x="-8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22103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46613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notes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051" name="Rectangle 3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4588" y="852488"/>
            <a:ext cx="4568825" cy="3425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34613802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7298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972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66700"/>
            <a:ext cx="2095500" cy="5524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66700"/>
            <a:ext cx="6134100" cy="5524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3959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6700"/>
            <a:ext cx="7772400" cy="1104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90600" y="1676400"/>
            <a:ext cx="7772400" cy="4114800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9163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83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93932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8764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9162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4089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0001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283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09182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25400" y="1371600"/>
            <a:ext cx="79756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66700"/>
            <a:ext cx="7772400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764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pitchFamily="2" charset="2"/>
        <a:buChar char="u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3.wmf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352800"/>
            <a:ext cx="7772400" cy="1143000"/>
          </a:xfrm>
        </p:spPr>
        <p:txBody>
          <a:bodyPr/>
          <a:lstStyle/>
          <a:p>
            <a:pPr algn="ctr"/>
            <a:r>
              <a:rPr lang="en-GB"/>
              <a:t>Strategic Development and SWOT Analysis at the University of Warwick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48200"/>
            <a:ext cx="6400800" cy="1752600"/>
          </a:xfrm>
        </p:spPr>
        <p:txBody>
          <a:bodyPr/>
          <a:lstStyle/>
          <a:p>
            <a:r>
              <a:rPr lang="en-GB"/>
              <a:t>Robert Dyson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Scenario Planning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2743200"/>
            <a:ext cx="6705600" cy="4114800"/>
          </a:xfrm>
        </p:spPr>
        <p:txBody>
          <a:bodyPr/>
          <a:lstStyle/>
          <a:p>
            <a:r>
              <a:rPr lang="en-GB"/>
              <a:t>Political</a:t>
            </a:r>
          </a:p>
          <a:p>
            <a:r>
              <a:rPr lang="en-GB"/>
              <a:t>Economic</a:t>
            </a:r>
          </a:p>
          <a:p>
            <a:r>
              <a:rPr lang="en-GB"/>
              <a:t>Social</a:t>
            </a:r>
          </a:p>
          <a:p>
            <a:r>
              <a:rPr lang="en-GB"/>
              <a:t>Technological</a:t>
            </a:r>
          </a:p>
          <a:p>
            <a:r>
              <a:rPr lang="en-GB"/>
              <a:t>Competitive</a:t>
            </a:r>
          </a:p>
          <a:p>
            <a:endParaRPr lang="en-GB"/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304800" y="1752600"/>
            <a:ext cx="48910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3200"/>
              <a:t>Identify key external factors:</a:t>
            </a:r>
            <a:endParaRPr lang="en-GB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/>
              <a:t>Enhanced TOWS Matrix</a:t>
            </a:r>
          </a:p>
        </p:txBody>
      </p:sp>
      <p:sp>
        <p:nvSpPr>
          <p:cNvPr id="9219" name="Line 3"/>
          <p:cNvSpPr>
            <a:spLocks noChangeShapeType="1"/>
          </p:cNvSpPr>
          <p:nvPr/>
        </p:nvSpPr>
        <p:spPr bwMode="auto">
          <a:xfrm flipH="1">
            <a:off x="2743200" y="1752600"/>
            <a:ext cx="0" cy="434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463550" y="3657600"/>
            <a:ext cx="806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5791200" y="2209800"/>
            <a:ext cx="0" cy="388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615950" y="5257800"/>
            <a:ext cx="806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3505200" y="1981200"/>
            <a:ext cx="14351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GB" b="1"/>
              <a:t>Strengths</a:t>
            </a: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6248400" y="1981200"/>
            <a:ext cx="17399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GB" b="1"/>
              <a:t>Weaknesses</a:t>
            </a:r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615950" y="2514600"/>
            <a:ext cx="7988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457200" y="3124200"/>
            <a:ext cx="20097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GB" b="1"/>
              <a:t>Opportunities</a:t>
            </a:r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685800" y="4343400"/>
            <a:ext cx="11969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GB" b="1"/>
              <a:t>Threats</a:t>
            </a:r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790575" y="1738313"/>
            <a:ext cx="131445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GB" b="1"/>
              <a:t>Scenario</a:t>
            </a:r>
          </a:p>
          <a:p>
            <a:pPr algn="ctr"/>
            <a:r>
              <a:rPr lang="en-GB" b="1"/>
              <a:t>Driven</a:t>
            </a:r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>
            <a:off x="1447800" y="2578100"/>
            <a:ext cx="0" cy="558800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3352800" y="2819400"/>
            <a:ext cx="1800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/>
              <a:t>SO strategies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6858000" y="28194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/>
              <a:t>WO</a:t>
            </a: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3794125" y="4079875"/>
            <a:ext cx="539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/>
              <a:t>ST</a:t>
            </a: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6918325" y="4156075"/>
            <a:ext cx="657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/>
              <a:t>WT</a:t>
            </a:r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3679825" y="1668463"/>
            <a:ext cx="184150" cy="176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 </a:t>
            </a: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3886200" y="1524000"/>
            <a:ext cx="3960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b="1"/>
              <a:t>Resources and Competencies</a:t>
            </a:r>
            <a:endParaRPr lang="en-GB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600"/>
              <a:t>Strategic Development at the University of Warwick</a:t>
            </a:r>
            <a:endParaRPr lang="en-GB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Rolling five-year plan</a:t>
            </a:r>
          </a:p>
          <a:p>
            <a:r>
              <a:rPr lang="en-GB"/>
              <a:t>Steering Committee</a:t>
            </a:r>
          </a:p>
          <a:p>
            <a:r>
              <a:rPr lang="en-GB"/>
              <a:t>Strategy Committee</a:t>
            </a:r>
          </a:p>
          <a:p>
            <a:r>
              <a:rPr lang="en-GB"/>
              <a:t>Initiatives on continuous basis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U of W. Steering Committee</a:t>
            </a:r>
          </a:p>
        </p:txBody>
      </p:sp>
      <p:sp>
        <p:nvSpPr>
          <p:cNvPr id="24579" name="Rectangle 102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/>
              <a:t>Vice-Chancellor</a:t>
            </a:r>
          </a:p>
          <a:p>
            <a:r>
              <a:rPr lang="en-GB"/>
              <a:t>PVC’s  3</a:t>
            </a:r>
          </a:p>
          <a:p>
            <a:r>
              <a:rPr lang="en-GB"/>
              <a:t>Faculty Chairs  4</a:t>
            </a:r>
          </a:p>
          <a:p>
            <a:r>
              <a:rPr lang="en-GB"/>
              <a:t>Registrar</a:t>
            </a:r>
          </a:p>
          <a:p>
            <a:r>
              <a:rPr lang="en-GB"/>
              <a:t>Deputy Registrar</a:t>
            </a:r>
          </a:p>
          <a:p>
            <a:r>
              <a:rPr lang="en-GB"/>
              <a:t>Academic Registrar</a:t>
            </a:r>
          </a:p>
          <a:p>
            <a:r>
              <a:rPr lang="en-GB"/>
              <a:t>Administrative Secretary</a:t>
            </a:r>
          </a:p>
        </p:txBody>
      </p:sp>
      <p:sp>
        <p:nvSpPr>
          <p:cNvPr id="24580" name="Rectangle 1028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/>
              <a:t>Finance Officer</a:t>
            </a:r>
          </a:p>
          <a:p>
            <a:r>
              <a:rPr lang="en-GB"/>
              <a:t>Estates Officer</a:t>
            </a:r>
          </a:p>
          <a:p>
            <a:r>
              <a:rPr lang="en-GB"/>
              <a:t>Director of Personnel Services</a:t>
            </a:r>
          </a:p>
          <a:p>
            <a:r>
              <a:rPr lang="en-GB"/>
              <a:t>Director of Public Affairs</a:t>
            </a:r>
          </a:p>
          <a:p>
            <a:r>
              <a:rPr lang="en-GB"/>
              <a:t>President Students’ Union</a:t>
            </a:r>
          </a:p>
          <a:p>
            <a:r>
              <a:rPr lang="en-GB"/>
              <a:t>Secretary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University of Warwick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Internationally competitive, entrepreneurial</a:t>
            </a:r>
          </a:p>
          <a:p>
            <a:r>
              <a:rPr lang="en-GB"/>
              <a:t>Research led</a:t>
            </a:r>
          </a:p>
          <a:p>
            <a:r>
              <a:rPr lang="en-GB"/>
              <a:t>High quality research-informed teaching</a:t>
            </a:r>
          </a:p>
          <a:p>
            <a:r>
              <a:rPr lang="en-GB"/>
              <a:t>Undergraduate, postgraduate and continuing and post experience education</a:t>
            </a:r>
          </a:p>
          <a:p>
            <a:r>
              <a:rPr lang="en-GB"/>
              <a:t>Access</a:t>
            </a:r>
          </a:p>
          <a:p>
            <a:r>
              <a:rPr lang="en-GB"/>
              <a:t>Close collaboration with local and regional community</a:t>
            </a:r>
          </a:p>
          <a:p>
            <a:r>
              <a:rPr lang="en-GB"/>
              <a:t>Diverse funding and quality infrastructure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Opportunities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Demand for CPD			4.18		</a:t>
            </a:r>
          </a:p>
          <a:p>
            <a:r>
              <a:rPr lang="en-GB"/>
              <a:t>Entrepreneurial climate		4.09	</a:t>
            </a:r>
          </a:p>
          <a:p>
            <a:r>
              <a:rPr lang="en-GB"/>
              <a:t>Tech dev/internet			4.09	</a:t>
            </a:r>
          </a:p>
          <a:p>
            <a:r>
              <a:rPr lang="en-GB"/>
              <a:t>Brand status				4.00</a:t>
            </a:r>
          </a:p>
          <a:p>
            <a:r>
              <a:rPr lang="en-GB"/>
              <a:t>Strategic alliances			3.64		</a:t>
            </a:r>
          </a:p>
          <a:p>
            <a:r>
              <a:rPr lang="en-GB"/>
              <a:t>China					3.55</a:t>
            </a:r>
          </a:p>
          <a:p>
            <a:r>
              <a:rPr lang="en-GB"/>
              <a:t>Fundraising prospects		3.55	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Threats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Declining gvnt fund			3.45	</a:t>
            </a:r>
          </a:p>
          <a:p>
            <a:r>
              <a:rPr lang="en-GB"/>
              <a:t>Tech dev/internet			3.45		 </a:t>
            </a:r>
          </a:p>
          <a:p>
            <a:r>
              <a:rPr lang="en-GB"/>
              <a:t>Competition				3.45</a:t>
            </a:r>
          </a:p>
          <a:p>
            <a:r>
              <a:rPr lang="en-GB"/>
              <a:t>Decline in media profile		3.45	 </a:t>
            </a:r>
          </a:p>
          <a:p>
            <a:r>
              <a:rPr lang="en-GB"/>
              <a:t>Career prospects in HE		3.36	</a:t>
            </a:r>
          </a:p>
          <a:p>
            <a:r>
              <a:rPr lang="en-GB"/>
              <a:t>Cumbersome dec.mak.		3.36	</a:t>
            </a:r>
          </a:p>
          <a:p>
            <a:r>
              <a:rPr lang="en-GB"/>
              <a:t>Targeted gvnt funding		3.18	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/>
              <a:t>Resources and Competencies - Strengths</a:t>
            </a:r>
            <a:endParaRPr lang="en-GB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Income generating capacity	4.45	</a:t>
            </a:r>
          </a:p>
          <a:p>
            <a:r>
              <a:rPr lang="en-GB"/>
              <a:t>Warwick brand			4.36</a:t>
            </a:r>
          </a:p>
          <a:p>
            <a:r>
              <a:rPr lang="en-GB"/>
              <a:t>Research				4.18	</a:t>
            </a:r>
          </a:p>
          <a:p>
            <a:r>
              <a:rPr lang="en-GB"/>
              <a:t>Land					4.00	</a:t>
            </a:r>
          </a:p>
          <a:p>
            <a:r>
              <a:rPr lang="en-GB"/>
              <a:t>Staff morale and loyalty		4.00		</a:t>
            </a:r>
          </a:p>
          <a:p>
            <a:r>
              <a:rPr lang="en-GB"/>
              <a:t>Student quality			4.00</a:t>
            </a:r>
          </a:p>
          <a:p>
            <a:r>
              <a:rPr lang="en-GB"/>
              <a:t>Dynamism				4.00			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/>
              <a:t>Resources and Competencies -Weaknesses</a:t>
            </a:r>
            <a:endParaRPr lang="en-GB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Few endowments			3.55	</a:t>
            </a:r>
          </a:p>
          <a:p>
            <a:r>
              <a:rPr lang="en-GB"/>
              <a:t>Science base				3.55		</a:t>
            </a:r>
          </a:p>
          <a:p>
            <a:r>
              <a:rPr lang="en-GB"/>
              <a:t>Lack of external clout		3.55</a:t>
            </a:r>
          </a:p>
          <a:p>
            <a:r>
              <a:rPr lang="en-GB"/>
              <a:t>Complacency				3.18		</a:t>
            </a:r>
          </a:p>
          <a:p>
            <a:r>
              <a:rPr lang="en-GB"/>
              <a:t>Arrogance				3.18	</a:t>
            </a:r>
          </a:p>
          <a:p>
            <a:r>
              <a:rPr lang="en-GB"/>
              <a:t>Strains of expansion		3.09	</a:t>
            </a:r>
          </a:p>
          <a:p>
            <a:r>
              <a:rPr lang="en-GB"/>
              <a:t>Communications			3.00		</a:t>
            </a:r>
          </a:p>
          <a:p>
            <a:endParaRPr lang="en-GB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4275" name="Object 3"/>
          <p:cNvGraphicFramePr>
            <a:graphicFrameLocks noChangeAspect="1"/>
          </p:cNvGraphicFramePr>
          <p:nvPr>
            <p:ph type="tbl" idx="1"/>
          </p:nvPr>
        </p:nvGraphicFramePr>
        <p:xfrm>
          <a:off x="990600" y="1716088"/>
          <a:ext cx="7772400" cy="4033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78" name="Document" r:id="rId3" imgW="7926120" imgH="4114800" progId="Word.Document.8">
                  <p:embed/>
                </p:oleObj>
              </mc:Choice>
              <mc:Fallback>
                <p:oleObj name="Document" r:id="rId3" imgW="7926120" imgH="411480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716088"/>
                        <a:ext cx="7772400" cy="4033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1660525" y="5832475"/>
            <a:ext cx="5089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/>
              <a:t>Items scoring 3 or more on 5 point scale</a:t>
            </a: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6308725" y="2327275"/>
            <a:ext cx="2390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/>
              <a:t>Offensive balance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SWOT Analysis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Strengths  -  build on</a:t>
            </a:r>
            <a:br>
              <a:rPr lang="en-GB"/>
            </a:br>
            <a:endParaRPr lang="en-GB"/>
          </a:p>
          <a:p>
            <a:r>
              <a:rPr lang="en-GB"/>
              <a:t>Weaknesses  -  eliminate</a:t>
            </a:r>
            <a:br>
              <a:rPr lang="en-GB"/>
            </a:br>
            <a:endParaRPr lang="en-GB"/>
          </a:p>
          <a:p>
            <a:r>
              <a:rPr lang="en-GB"/>
              <a:t>Opportunities  -  exploit</a:t>
            </a:r>
            <a:br>
              <a:rPr lang="en-GB"/>
            </a:br>
            <a:endParaRPr lang="en-GB"/>
          </a:p>
          <a:p>
            <a:r>
              <a:rPr lang="en-GB"/>
              <a:t>Threats  -  counter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Proposed Strategies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/>
              <a:t>Expansion</a:t>
            </a:r>
            <a:br>
              <a:rPr lang="en-GB"/>
            </a:br>
            <a:endParaRPr lang="en-GB"/>
          </a:p>
          <a:p>
            <a:r>
              <a:rPr lang="en-GB"/>
              <a:t>Partnerships</a:t>
            </a:r>
            <a:br>
              <a:rPr lang="en-GB"/>
            </a:br>
            <a:endParaRPr lang="en-GB"/>
          </a:p>
          <a:p>
            <a:r>
              <a:rPr lang="en-GB"/>
              <a:t>Undergraduate Exper.</a:t>
            </a:r>
            <a:br>
              <a:rPr lang="en-GB"/>
            </a:br>
            <a:endParaRPr lang="en-GB"/>
          </a:p>
          <a:p>
            <a:r>
              <a:rPr lang="en-GB"/>
              <a:t>Science Strategy</a:t>
            </a:r>
            <a:br>
              <a:rPr lang="en-GB"/>
            </a:br>
            <a:endParaRPr lang="en-GB"/>
          </a:p>
          <a:p>
            <a:r>
              <a:rPr lang="en-GB"/>
              <a:t>Social Sciences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/>
              <a:t>Continuing Pr. Dev.</a:t>
            </a:r>
            <a:br>
              <a:rPr lang="en-GB"/>
            </a:br>
            <a:endParaRPr lang="en-GB"/>
          </a:p>
          <a:p>
            <a:r>
              <a:rPr lang="en-GB"/>
              <a:t>HR Policy</a:t>
            </a:r>
            <a:br>
              <a:rPr lang="en-GB"/>
            </a:br>
            <a:endParaRPr lang="en-GB"/>
          </a:p>
          <a:p>
            <a:r>
              <a:rPr lang="en-GB"/>
              <a:t>Government Rel.</a:t>
            </a:r>
            <a:br>
              <a:rPr lang="en-GB"/>
            </a:br>
            <a:endParaRPr lang="en-GB"/>
          </a:p>
          <a:p>
            <a:r>
              <a:rPr lang="en-GB"/>
              <a:t>Access</a:t>
            </a:r>
            <a:br>
              <a:rPr lang="en-GB"/>
            </a:br>
            <a:endParaRPr lang="en-GB"/>
          </a:p>
          <a:p>
            <a:r>
              <a:rPr lang="en-GB"/>
              <a:t>Fundraising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Strategy Drivers</a:t>
            </a:r>
          </a:p>
        </p:txBody>
      </p:sp>
      <p:graphicFrame>
        <p:nvGraphicFramePr>
          <p:cNvPr id="30723" name="Object 3"/>
          <p:cNvGraphicFramePr>
            <a:graphicFrameLocks noChangeAspect="1"/>
          </p:cNvGraphicFramePr>
          <p:nvPr>
            <p:ph type="tbl" idx="1"/>
          </p:nvPr>
        </p:nvGraphicFramePr>
        <p:xfrm>
          <a:off x="971550" y="2097088"/>
          <a:ext cx="7772400" cy="411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08" name="Document" r:id="rId3" imgW="7776720" imgH="4114800" progId="Word.Document.8">
                  <p:embed/>
                </p:oleObj>
              </mc:Choice>
              <mc:Fallback>
                <p:oleObj name="Document" r:id="rId3" imgW="7776720" imgH="411480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2097088"/>
                        <a:ext cx="7772400" cy="4111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Strategy Drivers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Op:  CPD, Sci, Soc Sci, Expand, Access</a:t>
            </a:r>
          </a:p>
          <a:p>
            <a:r>
              <a:rPr lang="en-GB"/>
              <a:t>Th:  HR policy, External Relations, Access</a:t>
            </a:r>
          </a:p>
          <a:p>
            <a:r>
              <a:rPr lang="en-GB"/>
              <a:t>St:  Soc Sci, Expand, </a:t>
            </a:r>
          </a:p>
          <a:p>
            <a:r>
              <a:rPr lang="en-GB"/>
              <a:t>Wk: Fundraising, Sci, Ug exp.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SWOT v Adopted Strategies</a:t>
            </a:r>
          </a:p>
        </p:txBody>
      </p:sp>
      <p:graphicFrame>
        <p:nvGraphicFramePr>
          <p:cNvPr id="37891" name="Object 3"/>
          <p:cNvGraphicFramePr>
            <a:graphicFrameLocks noChangeAspect="1"/>
          </p:cNvGraphicFramePr>
          <p:nvPr>
            <p:ph type="tbl" idx="1"/>
          </p:nvPr>
        </p:nvGraphicFramePr>
        <p:xfrm>
          <a:off x="990600" y="1506538"/>
          <a:ext cx="7753350" cy="551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4" name="Document" r:id="rId3" imgW="7759080" imgH="5524560" progId="Word.Document.8">
                  <p:embed/>
                </p:oleObj>
              </mc:Choice>
              <mc:Fallback>
                <p:oleObj name="Document" r:id="rId3" imgW="7759080" imgH="552456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506538"/>
                        <a:ext cx="7753350" cy="5519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2" name="Line 4"/>
          <p:cNvSpPr>
            <a:spLocks noChangeShapeType="1"/>
          </p:cNvSpPr>
          <p:nvPr/>
        </p:nvSpPr>
        <p:spPr bwMode="auto">
          <a:xfrm>
            <a:off x="2667000" y="1676400"/>
            <a:ext cx="2209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893" name="Line 5"/>
          <p:cNvSpPr>
            <a:spLocks noChangeShapeType="1"/>
          </p:cNvSpPr>
          <p:nvPr/>
        </p:nvSpPr>
        <p:spPr bwMode="auto">
          <a:xfrm>
            <a:off x="2743200" y="1676400"/>
            <a:ext cx="213360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894" name="Line 6"/>
          <p:cNvSpPr>
            <a:spLocks noChangeShapeType="1"/>
          </p:cNvSpPr>
          <p:nvPr/>
        </p:nvSpPr>
        <p:spPr bwMode="auto">
          <a:xfrm>
            <a:off x="3657600" y="28956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895" name="Line 7"/>
          <p:cNvSpPr>
            <a:spLocks noChangeShapeType="1"/>
          </p:cNvSpPr>
          <p:nvPr/>
        </p:nvSpPr>
        <p:spPr bwMode="auto">
          <a:xfrm>
            <a:off x="2895600" y="2133600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896" name="Line 8"/>
          <p:cNvSpPr>
            <a:spLocks noChangeShapeType="1"/>
          </p:cNvSpPr>
          <p:nvPr/>
        </p:nvSpPr>
        <p:spPr bwMode="auto">
          <a:xfrm>
            <a:off x="2971800" y="25146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897" name="Line 9"/>
          <p:cNvSpPr>
            <a:spLocks noChangeShapeType="1"/>
          </p:cNvSpPr>
          <p:nvPr/>
        </p:nvSpPr>
        <p:spPr bwMode="auto">
          <a:xfrm>
            <a:off x="3810000" y="32766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898" name="Line 10"/>
          <p:cNvSpPr>
            <a:spLocks noChangeShapeType="1"/>
          </p:cNvSpPr>
          <p:nvPr/>
        </p:nvSpPr>
        <p:spPr bwMode="auto">
          <a:xfrm flipV="1">
            <a:off x="3505200" y="2514600"/>
            <a:ext cx="137160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899" name="Line 11"/>
          <p:cNvSpPr>
            <a:spLocks noChangeShapeType="1"/>
          </p:cNvSpPr>
          <p:nvPr/>
        </p:nvSpPr>
        <p:spPr bwMode="auto">
          <a:xfrm>
            <a:off x="3505200" y="37338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900" name="Line 12"/>
          <p:cNvSpPr>
            <a:spLocks noChangeShapeType="1"/>
          </p:cNvSpPr>
          <p:nvPr/>
        </p:nvSpPr>
        <p:spPr bwMode="auto">
          <a:xfrm>
            <a:off x="2743200" y="4114800"/>
            <a:ext cx="2057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901" name="Line 13"/>
          <p:cNvSpPr>
            <a:spLocks noChangeShapeType="1"/>
          </p:cNvSpPr>
          <p:nvPr/>
        </p:nvSpPr>
        <p:spPr bwMode="auto">
          <a:xfrm>
            <a:off x="3657600" y="44958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902" name="Line 14"/>
          <p:cNvSpPr>
            <a:spLocks noChangeShapeType="1"/>
          </p:cNvSpPr>
          <p:nvPr/>
        </p:nvSpPr>
        <p:spPr bwMode="auto">
          <a:xfrm>
            <a:off x="3505200" y="4953000"/>
            <a:ext cx="137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903" name="Line 15"/>
          <p:cNvSpPr>
            <a:spLocks noChangeShapeType="1"/>
          </p:cNvSpPr>
          <p:nvPr/>
        </p:nvSpPr>
        <p:spPr bwMode="auto">
          <a:xfrm>
            <a:off x="2819400" y="54102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Opportunities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Demand for CPD		Inst Health		</a:t>
            </a:r>
          </a:p>
          <a:p>
            <a:r>
              <a:rPr lang="en-GB"/>
              <a:t>Entrepreneurial climate	Warwick Ent.	</a:t>
            </a:r>
          </a:p>
          <a:p>
            <a:r>
              <a:rPr lang="en-GB"/>
              <a:t>Tech dev/internet		e-strategy	</a:t>
            </a:r>
          </a:p>
          <a:p>
            <a:r>
              <a:rPr lang="en-GB"/>
              <a:t>Brand status			several</a:t>
            </a:r>
          </a:p>
          <a:p>
            <a:r>
              <a:rPr lang="en-GB"/>
              <a:t>Strategic alliances		Local Res. Inst.</a:t>
            </a:r>
          </a:p>
          <a:p>
            <a:r>
              <a:rPr lang="en-GB"/>
              <a:t>China				?	</a:t>
            </a:r>
          </a:p>
          <a:p>
            <a:r>
              <a:rPr lang="en-GB"/>
              <a:t>Fundraising prospects	Fundraising Strat	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Threats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Declining gvnt fund		Fundr/War. Ent.	</a:t>
            </a:r>
          </a:p>
          <a:p>
            <a:r>
              <a:rPr lang="en-GB"/>
              <a:t>Tech dev/internet		e-strategy		 </a:t>
            </a:r>
          </a:p>
          <a:p>
            <a:r>
              <a:rPr lang="en-GB"/>
              <a:t>Competition			e-str/Sci</a:t>
            </a:r>
          </a:p>
          <a:p>
            <a:r>
              <a:rPr lang="en-GB"/>
              <a:t>Decline in media profile	?	 </a:t>
            </a:r>
          </a:p>
          <a:p>
            <a:r>
              <a:rPr lang="en-GB"/>
              <a:t>Career prospects in HE	HR Policy	</a:t>
            </a:r>
          </a:p>
          <a:p>
            <a:r>
              <a:rPr lang="en-GB"/>
              <a:t>Cumbersome dec.mak.	?	</a:t>
            </a:r>
          </a:p>
          <a:p>
            <a:r>
              <a:rPr lang="en-GB"/>
              <a:t>Targeted gvnt funding	Fundr/War.Ent.	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Strengths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Income gen. capacity	War. Ent</a:t>
            </a:r>
          </a:p>
          <a:p>
            <a:r>
              <a:rPr lang="en-GB"/>
              <a:t>Warwick brand		Fundr.</a:t>
            </a:r>
          </a:p>
          <a:p>
            <a:r>
              <a:rPr lang="en-GB"/>
              <a:t>Research			W.Ent/Sci.Cm/H</a:t>
            </a:r>
          </a:p>
          <a:p>
            <a:r>
              <a:rPr lang="en-GB"/>
              <a:t>Land				Maths/Res&amp;Sp	</a:t>
            </a:r>
          </a:p>
          <a:p>
            <a:r>
              <a:rPr lang="en-GB"/>
              <a:t>Staff morale and loyalty	HR Policy		</a:t>
            </a:r>
          </a:p>
          <a:p>
            <a:r>
              <a:rPr lang="en-GB"/>
              <a:t>Student quality		Ug. Exp.</a:t>
            </a:r>
          </a:p>
          <a:p>
            <a:r>
              <a:rPr lang="en-GB"/>
              <a:t>Dynamism			War.Ent			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Weaknesses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Few endowments		Fundraising	</a:t>
            </a:r>
          </a:p>
          <a:p>
            <a:r>
              <a:rPr lang="en-GB"/>
              <a:t>Science base			Sci. Comp.		</a:t>
            </a:r>
          </a:p>
          <a:p>
            <a:r>
              <a:rPr lang="en-GB"/>
              <a:t>Lack of external clout	Inst Gov &amp; Pub Pl</a:t>
            </a:r>
          </a:p>
          <a:p>
            <a:r>
              <a:rPr lang="en-GB"/>
              <a:t>Complacency			Strategies		</a:t>
            </a:r>
          </a:p>
          <a:p>
            <a:r>
              <a:rPr lang="en-GB"/>
              <a:t>Arrogance			?	</a:t>
            </a:r>
          </a:p>
          <a:p>
            <a:r>
              <a:rPr lang="en-GB"/>
              <a:t>Strains of expansion	Fundr/HR Polic</a:t>
            </a:r>
          </a:p>
          <a:p>
            <a:r>
              <a:rPr lang="en-GB"/>
              <a:t>Communications		?		</a:t>
            </a:r>
          </a:p>
          <a:p>
            <a:endParaRPr lang="en-GB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Conclusions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SWOT injection into ongoing process</a:t>
            </a:r>
          </a:p>
          <a:p>
            <a:r>
              <a:rPr lang="en-GB"/>
              <a:t>Internal and external factors in focus</a:t>
            </a:r>
          </a:p>
          <a:p>
            <a:r>
              <a:rPr lang="en-GB"/>
              <a:t>Consistent with newer methods</a:t>
            </a:r>
          </a:p>
          <a:p>
            <a:r>
              <a:rPr lang="en-GB"/>
              <a:t>Stimulates strategic development</a:t>
            </a:r>
          </a:p>
          <a:p>
            <a:r>
              <a:rPr lang="en-GB"/>
              <a:t>Check for ignored factors</a:t>
            </a:r>
          </a:p>
          <a:p>
            <a:r>
              <a:rPr lang="en-GB"/>
              <a:t>UW offensive balance</a:t>
            </a:r>
          </a:p>
          <a:p>
            <a:r>
              <a:rPr lang="en-GB"/>
              <a:t>Balanced range of strategic initiatives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352800"/>
            <a:ext cx="7772400" cy="1143000"/>
          </a:xfrm>
        </p:spPr>
        <p:txBody>
          <a:bodyPr/>
          <a:lstStyle/>
          <a:p>
            <a:pPr algn="ctr"/>
            <a:r>
              <a:rPr lang="en-GB"/>
              <a:t>Strategic Development and SWOT Analysis at the University of Warwick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48200"/>
            <a:ext cx="6400800" cy="1752600"/>
          </a:xfrm>
        </p:spPr>
        <p:txBody>
          <a:bodyPr/>
          <a:lstStyle/>
          <a:p>
            <a:r>
              <a:rPr lang="en-GB"/>
              <a:t>Robert Dyson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/>
              <a:t>Internal Appraisal, Strengths and Weaknesses</a:t>
            </a:r>
            <a:endParaRPr lang="en-GB"/>
          </a:p>
        </p:txBody>
      </p:sp>
      <p:sp>
        <p:nvSpPr>
          <p:cNvPr id="2150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Employees</a:t>
            </a:r>
          </a:p>
          <a:p>
            <a:r>
              <a:rPr lang="en-GB"/>
              <a:t>Brands, products, capabilities</a:t>
            </a:r>
          </a:p>
          <a:p>
            <a:r>
              <a:rPr lang="en-GB"/>
              <a:t>Innovative capability</a:t>
            </a:r>
          </a:p>
          <a:p>
            <a:r>
              <a:rPr lang="en-GB"/>
              <a:t>Customer relationships</a:t>
            </a:r>
          </a:p>
          <a:p>
            <a:r>
              <a:rPr lang="en-GB"/>
              <a:t>Facilities and infrastructure</a:t>
            </a:r>
          </a:p>
          <a:p>
            <a:r>
              <a:rPr lang="en-GB"/>
              <a:t>Efficiency, effectiveness and flexibility</a:t>
            </a:r>
          </a:p>
          <a:p>
            <a:r>
              <a:rPr lang="en-GB"/>
              <a:t>Size, location, accommodation</a:t>
            </a:r>
          </a:p>
        </p:txBody>
      </p:sp>
      <p:sp>
        <p:nvSpPr>
          <p:cNvPr id="21508" name="Text Box 1028"/>
          <p:cNvSpPr txBox="1">
            <a:spLocks noChangeArrowheads="1"/>
          </p:cNvSpPr>
          <p:nvPr/>
        </p:nvSpPr>
        <p:spPr bwMode="auto">
          <a:xfrm>
            <a:off x="228600" y="5943600"/>
            <a:ext cx="83391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800"/>
              <a:t>Strategies to build on strengths and eliminate weaknesses</a:t>
            </a:r>
            <a:endParaRPr lang="en-GB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SWOT Analysis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Strengths  -  build on</a:t>
            </a:r>
            <a:br>
              <a:rPr lang="en-GB"/>
            </a:br>
            <a:endParaRPr lang="en-GB"/>
          </a:p>
          <a:p>
            <a:r>
              <a:rPr lang="en-GB"/>
              <a:t>Weaknesses  -  eliminate</a:t>
            </a:r>
            <a:br>
              <a:rPr lang="en-GB"/>
            </a:br>
            <a:endParaRPr lang="en-GB"/>
          </a:p>
          <a:p>
            <a:r>
              <a:rPr lang="en-GB"/>
              <a:t>Opportunities  -  exploit</a:t>
            </a:r>
            <a:br>
              <a:rPr lang="en-GB"/>
            </a:br>
            <a:endParaRPr lang="en-GB"/>
          </a:p>
          <a:p>
            <a:r>
              <a:rPr lang="en-GB"/>
              <a:t>Threats  -  counter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/>
              <a:t>TOWS Matrix</a:t>
            </a:r>
          </a:p>
        </p:txBody>
      </p:sp>
      <p:sp>
        <p:nvSpPr>
          <p:cNvPr id="50179" name="Line 3"/>
          <p:cNvSpPr>
            <a:spLocks noChangeShapeType="1"/>
          </p:cNvSpPr>
          <p:nvPr/>
        </p:nvSpPr>
        <p:spPr bwMode="auto">
          <a:xfrm flipH="1">
            <a:off x="2743200" y="1752600"/>
            <a:ext cx="0" cy="434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0180" name="Line 4"/>
          <p:cNvSpPr>
            <a:spLocks noChangeShapeType="1"/>
          </p:cNvSpPr>
          <p:nvPr/>
        </p:nvSpPr>
        <p:spPr bwMode="auto">
          <a:xfrm>
            <a:off x="463550" y="3657600"/>
            <a:ext cx="806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0181" name="Line 5"/>
          <p:cNvSpPr>
            <a:spLocks noChangeShapeType="1"/>
          </p:cNvSpPr>
          <p:nvPr/>
        </p:nvSpPr>
        <p:spPr bwMode="auto">
          <a:xfrm>
            <a:off x="5791200" y="1758950"/>
            <a:ext cx="0" cy="4337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0182" name="Line 6"/>
          <p:cNvSpPr>
            <a:spLocks noChangeShapeType="1"/>
          </p:cNvSpPr>
          <p:nvPr/>
        </p:nvSpPr>
        <p:spPr bwMode="auto">
          <a:xfrm>
            <a:off x="615950" y="5257800"/>
            <a:ext cx="806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3532188" y="1738313"/>
            <a:ext cx="14351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GB" b="1"/>
              <a:t>Strengths</a:t>
            </a:r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6310313" y="1814513"/>
            <a:ext cx="17399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GB" b="1"/>
              <a:t>Weaknesses</a:t>
            </a:r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>
            <a:off x="615950" y="2514600"/>
            <a:ext cx="7988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0186" name="Rectangle 10"/>
          <p:cNvSpPr>
            <a:spLocks noChangeArrowheads="1"/>
          </p:cNvSpPr>
          <p:nvPr/>
        </p:nvSpPr>
        <p:spPr bwMode="auto">
          <a:xfrm>
            <a:off x="457200" y="3124200"/>
            <a:ext cx="20097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GB" b="1"/>
              <a:t>Opportunities</a:t>
            </a:r>
          </a:p>
        </p:txBody>
      </p:sp>
      <p:sp>
        <p:nvSpPr>
          <p:cNvPr id="50187" name="Rectangle 11"/>
          <p:cNvSpPr>
            <a:spLocks noChangeArrowheads="1"/>
          </p:cNvSpPr>
          <p:nvPr/>
        </p:nvSpPr>
        <p:spPr bwMode="auto">
          <a:xfrm>
            <a:off x="685800" y="4343400"/>
            <a:ext cx="11969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GB" b="1"/>
              <a:t>Threats</a:t>
            </a:r>
          </a:p>
        </p:txBody>
      </p:sp>
      <p:sp>
        <p:nvSpPr>
          <p:cNvPr id="50188" name="Text Box 12"/>
          <p:cNvSpPr txBox="1">
            <a:spLocks noChangeArrowheads="1"/>
          </p:cNvSpPr>
          <p:nvPr/>
        </p:nvSpPr>
        <p:spPr bwMode="auto">
          <a:xfrm>
            <a:off x="3352800" y="2819400"/>
            <a:ext cx="1800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/>
              <a:t>SO strategies</a:t>
            </a:r>
          </a:p>
        </p:txBody>
      </p:sp>
      <p:sp>
        <p:nvSpPr>
          <p:cNvPr id="50189" name="Text Box 13"/>
          <p:cNvSpPr txBox="1">
            <a:spLocks noChangeArrowheads="1"/>
          </p:cNvSpPr>
          <p:nvPr/>
        </p:nvSpPr>
        <p:spPr bwMode="auto">
          <a:xfrm>
            <a:off x="6858000" y="28194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/>
              <a:t>WO</a:t>
            </a:r>
          </a:p>
        </p:txBody>
      </p:sp>
      <p:sp>
        <p:nvSpPr>
          <p:cNvPr id="50190" name="Text Box 14"/>
          <p:cNvSpPr txBox="1">
            <a:spLocks noChangeArrowheads="1"/>
          </p:cNvSpPr>
          <p:nvPr/>
        </p:nvSpPr>
        <p:spPr bwMode="auto">
          <a:xfrm>
            <a:off x="3794125" y="4079875"/>
            <a:ext cx="539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/>
              <a:t>ST</a:t>
            </a:r>
          </a:p>
        </p:txBody>
      </p:sp>
      <p:sp>
        <p:nvSpPr>
          <p:cNvPr id="50191" name="Text Box 15"/>
          <p:cNvSpPr txBox="1">
            <a:spLocks noChangeArrowheads="1"/>
          </p:cNvSpPr>
          <p:nvPr/>
        </p:nvSpPr>
        <p:spPr bwMode="auto">
          <a:xfrm>
            <a:off x="6918325" y="4156075"/>
            <a:ext cx="657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/>
              <a:t>WT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/>
              <a:t>Resource Based View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/>
              <a:t>Resources</a:t>
            </a:r>
            <a:br>
              <a:rPr lang="en-GB"/>
            </a:br>
            <a:endParaRPr lang="en-GB"/>
          </a:p>
          <a:p>
            <a:r>
              <a:rPr lang="en-GB"/>
              <a:t>Capabilities</a:t>
            </a:r>
            <a:br>
              <a:rPr lang="en-GB"/>
            </a:br>
            <a:endParaRPr lang="en-GB"/>
          </a:p>
          <a:p>
            <a:r>
              <a:rPr lang="en-GB"/>
              <a:t>Core Competencies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600"/>
              <a:t>Strategic Development at the University of Warwick</a:t>
            </a:r>
            <a:endParaRPr lang="en-GB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Rolling five-year plan</a:t>
            </a:r>
          </a:p>
          <a:p>
            <a:r>
              <a:rPr lang="en-GB"/>
              <a:t>Steering Committee - SWOT Analysis</a:t>
            </a:r>
          </a:p>
          <a:p>
            <a:r>
              <a:rPr lang="en-GB"/>
              <a:t>Strategy Committee</a:t>
            </a:r>
          </a:p>
          <a:p>
            <a:r>
              <a:rPr lang="en-GB"/>
              <a:t>Initiatives on continuous basis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U of W. Steering Committee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/>
              <a:t>Vice-Chancellor</a:t>
            </a:r>
          </a:p>
          <a:p>
            <a:r>
              <a:rPr lang="en-GB"/>
              <a:t>PVC’s  3</a:t>
            </a:r>
          </a:p>
          <a:p>
            <a:r>
              <a:rPr lang="en-GB"/>
              <a:t>Faculty Chairs  4</a:t>
            </a:r>
          </a:p>
          <a:p>
            <a:r>
              <a:rPr lang="en-GB"/>
              <a:t>Registrar</a:t>
            </a:r>
          </a:p>
          <a:p>
            <a:r>
              <a:rPr lang="en-GB"/>
              <a:t>Deputy Registrar</a:t>
            </a:r>
          </a:p>
          <a:p>
            <a:r>
              <a:rPr lang="en-GB"/>
              <a:t>Academic Registrar</a:t>
            </a:r>
          </a:p>
          <a:p>
            <a:r>
              <a:rPr lang="en-GB"/>
              <a:t>Administrative Secretary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/>
              <a:t>Finance Officer</a:t>
            </a:r>
          </a:p>
          <a:p>
            <a:r>
              <a:rPr lang="en-GB"/>
              <a:t>Estates Officer</a:t>
            </a:r>
          </a:p>
          <a:p>
            <a:r>
              <a:rPr lang="en-GB"/>
              <a:t>Director of Personnel Services</a:t>
            </a:r>
          </a:p>
          <a:p>
            <a:r>
              <a:rPr lang="en-GB"/>
              <a:t>Director of Public Affairs</a:t>
            </a:r>
          </a:p>
          <a:p>
            <a:r>
              <a:rPr lang="en-GB"/>
              <a:t>President Students’ Union</a:t>
            </a:r>
          </a:p>
          <a:p>
            <a:r>
              <a:rPr lang="en-GB"/>
              <a:t>Secretary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University of Warwick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Internationally competitive, entrepreneurial</a:t>
            </a:r>
          </a:p>
          <a:p>
            <a:r>
              <a:rPr lang="en-GB"/>
              <a:t>Research led</a:t>
            </a:r>
          </a:p>
          <a:p>
            <a:r>
              <a:rPr lang="en-GB"/>
              <a:t>High quality research-informed teaching</a:t>
            </a:r>
          </a:p>
          <a:p>
            <a:r>
              <a:rPr lang="en-GB"/>
              <a:t>Undergraduate, postgraduate and continuing and post experience education</a:t>
            </a:r>
          </a:p>
          <a:p>
            <a:r>
              <a:rPr lang="en-GB"/>
              <a:t>Access</a:t>
            </a:r>
          </a:p>
          <a:p>
            <a:r>
              <a:rPr lang="en-GB"/>
              <a:t>Close collaboration with local and regional community</a:t>
            </a:r>
          </a:p>
          <a:p>
            <a:r>
              <a:rPr lang="en-GB"/>
              <a:t>Diverse funding and quality infrastructure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Opportunities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Demand for CPD			4.18		</a:t>
            </a:r>
          </a:p>
          <a:p>
            <a:r>
              <a:rPr lang="en-GB"/>
              <a:t>Entrepreneurial climate		4.09	</a:t>
            </a:r>
          </a:p>
          <a:p>
            <a:r>
              <a:rPr lang="en-GB"/>
              <a:t>Tech dev/internet			4.09	</a:t>
            </a:r>
          </a:p>
          <a:p>
            <a:r>
              <a:rPr lang="en-GB"/>
              <a:t>Brand status				4.00</a:t>
            </a:r>
          </a:p>
          <a:p>
            <a:r>
              <a:rPr lang="en-GB"/>
              <a:t>Strategic alliances			3.64		</a:t>
            </a:r>
          </a:p>
          <a:p>
            <a:r>
              <a:rPr lang="en-GB"/>
              <a:t>China					3.55</a:t>
            </a:r>
          </a:p>
          <a:p>
            <a:r>
              <a:rPr lang="en-GB"/>
              <a:t>Fundraising prospects		3.55	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Threats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Declining gvnt fund			3.45	</a:t>
            </a:r>
          </a:p>
          <a:p>
            <a:r>
              <a:rPr lang="en-GB"/>
              <a:t>Tech dev/internet			3.45		 </a:t>
            </a:r>
          </a:p>
          <a:p>
            <a:r>
              <a:rPr lang="en-GB"/>
              <a:t>Competition				3.45</a:t>
            </a:r>
          </a:p>
          <a:p>
            <a:r>
              <a:rPr lang="en-GB"/>
              <a:t>Decline in media profile		3.45	 </a:t>
            </a:r>
          </a:p>
          <a:p>
            <a:r>
              <a:rPr lang="en-GB"/>
              <a:t>Career prospects in HE		3.36	</a:t>
            </a:r>
          </a:p>
          <a:p>
            <a:r>
              <a:rPr lang="en-GB"/>
              <a:t>Cumbersome dec.mak.		3.36	</a:t>
            </a:r>
          </a:p>
          <a:p>
            <a:r>
              <a:rPr lang="en-GB"/>
              <a:t>Targeted gvnt funding		3.18	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/>
              <a:t>Resources and Competencies - Strengths</a:t>
            </a:r>
            <a:endParaRPr lang="en-GB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Income generating capacity	4.45	</a:t>
            </a:r>
          </a:p>
          <a:p>
            <a:r>
              <a:rPr lang="en-GB"/>
              <a:t>Warwick brand			4.36</a:t>
            </a:r>
          </a:p>
          <a:p>
            <a:r>
              <a:rPr lang="en-GB"/>
              <a:t>Research				4.18	</a:t>
            </a:r>
          </a:p>
          <a:p>
            <a:r>
              <a:rPr lang="en-GB"/>
              <a:t>Land					4.00	</a:t>
            </a:r>
          </a:p>
          <a:p>
            <a:r>
              <a:rPr lang="en-GB"/>
              <a:t>Staff morale and loyalty		4.00		</a:t>
            </a:r>
          </a:p>
          <a:p>
            <a:r>
              <a:rPr lang="en-GB"/>
              <a:t>Student quality			4.00</a:t>
            </a:r>
          </a:p>
          <a:p>
            <a:r>
              <a:rPr lang="en-GB"/>
              <a:t>Dynamism				4.00			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/>
              <a:t>Resources and Competencies -Weaknesses</a:t>
            </a:r>
            <a:endParaRPr lang="en-GB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Few endowments			3.55	</a:t>
            </a:r>
          </a:p>
          <a:p>
            <a:r>
              <a:rPr lang="en-GB"/>
              <a:t>Science base				3.55		</a:t>
            </a:r>
          </a:p>
          <a:p>
            <a:r>
              <a:rPr lang="en-GB"/>
              <a:t>Lack of external clout		3.55</a:t>
            </a:r>
          </a:p>
          <a:p>
            <a:r>
              <a:rPr lang="en-GB"/>
              <a:t>Complacency				3.18		</a:t>
            </a:r>
          </a:p>
          <a:p>
            <a:r>
              <a:rPr lang="en-GB"/>
              <a:t>Arrogance				3.18	</a:t>
            </a:r>
          </a:p>
          <a:p>
            <a:r>
              <a:rPr lang="en-GB"/>
              <a:t>Strains of expansion		3.09	</a:t>
            </a:r>
          </a:p>
          <a:p>
            <a:r>
              <a:rPr lang="en-GB"/>
              <a:t>Communications			3.00		</a:t>
            </a:r>
          </a:p>
          <a:p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/>
              <a:t>External Appraisal, Opportunities and Threats</a:t>
            </a:r>
            <a:endParaRPr lang="en-GB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Political</a:t>
            </a:r>
            <a:br>
              <a:rPr lang="en-GB"/>
            </a:br>
            <a:endParaRPr lang="en-GB"/>
          </a:p>
          <a:p>
            <a:r>
              <a:rPr lang="en-GB"/>
              <a:t>Economic</a:t>
            </a:r>
            <a:br>
              <a:rPr lang="en-GB"/>
            </a:br>
            <a:endParaRPr lang="en-GB"/>
          </a:p>
          <a:p>
            <a:r>
              <a:rPr lang="en-GB"/>
              <a:t>Social</a:t>
            </a:r>
            <a:br>
              <a:rPr lang="en-GB"/>
            </a:br>
            <a:endParaRPr lang="en-GB"/>
          </a:p>
          <a:p>
            <a:r>
              <a:rPr lang="en-GB"/>
              <a:t>Technological</a:t>
            </a:r>
            <a:br>
              <a:rPr lang="en-GB"/>
            </a:br>
            <a:endParaRPr lang="en-GB"/>
          </a:p>
          <a:p>
            <a:r>
              <a:rPr lang="en-GB"/>
              <a:t>Competitive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4784725" y="2533650"/>
            <a:ext cx="3817938" cy="252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3200"/>
              <a:t>Develop strategies to</a:t>
            </a:r>
          </a:p>
          <a:p>
            <a:endParaRPr lang="en-GB" sz="3200"/>
          </a:p>
          <a:p>
            <a:r>
              <a:rPr lang="en-GB" sz="3200"/>
              <a:t>Exploit Opportunities,</a:t>
            </a:r>
          </a:p>
          <a:p>
            <a:endParaRPr lang="en-GB" sz="3200"/>
          </a:p>
          <a:p>
            <a:r>
              <a:rPr lang="en-GB" sz="3200"/>
              <a:t>Counter Threats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Proposed Strategies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/>
              <a:t>Expansion</a:t>
            </a:r>
            <a:br>
              <a:rPr lang="en-GB"/>
            </a:br>
            <a:endParaRPr lang="en-GB"/>
          </a:p>
          <a:p>
            <a:r>
              <a:rPr lang="en-GB"/>
              <a:t>Partnerships</a:t>
            </a:r>
            <a:br>
              <a:rPr lang="en-GB"/>
            </a:br>
            <a:endParaRPr lang="en-GB"/>
          </a:p>
          <a:p>
            <a:r>
              <a:rPr lang="en-GB"/>
              <a:t>Undergraduate Exper.</a:t>
            </a:r>
            <a:br>
              <a:rPr lang="en-GB"/>
            </a:br>
            <a:endParaRPr lang="en-GB"/>
          </a:p>
          <a:p>
            <a:r>
              <a:rPr lang="en-GB"/>
              <a:t>Science Strategy</a:t>
            </a:r>
            <a:br>
              <a:rPr lang="en-GB"/>
            </a:br>
            <a:endParaRPr lang="en-GB"/>
          </a:p>
          <a:p>
            <a:r>
              <a:rPr lang="en-GB"/>
              <a:t>Social Sciences</a:t>
            </a:r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/>
              <a:t>Continuing Pr. Dev.</a:t>
            </a:r>
            <a:br>
              <a:rPr lang="en-GB"/>
            </a:br>
            <a:endParaRPr lang="en-GB"/>
          </a:p>
          <a:p>
            <a:r>
              <a:rPr lang="en-GB"/>
              <a:t>HR Policy</a:t>
            </a:r>
            <a:br>
              <a:rPr lang="en-GB"/>
            </a:br>
            <a:endParaRPr lang="en-GB"/>
          </a:p>
          <a:p>
            <a:r>
              <a:rPr lang="en-GB"/>
              <a:t>Government Rel.</a:t>
            </a:r>
            <a:br>
              <a:rPr lang="en-GB"/>
            </a:br>
            <a:endParaRPr lang="en-GB"/>
          </a:p>
          <a:p>
            <a:r>
              <a:rPr lang="en-GB"/>
              <a:t>Access</a:t>
            </a:r>
            <a:br>
              <a:rPr lang="en-GB"/>
            </a:br>
            <a:endParaRPr lang="en-GB"/>
          </a:p>
          <a:p>
            <a:r>
              <a:rPr lang="en-GB"/>
              <a:t>Fundraising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Strategy Drivers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Op:  CPD, Sci, Soc Sci, Expand, Access</a:t>
            </a:r>
          </a:p>
          <a:p>
            <a:r>
              <a:rPr lang="en-GB"/>
              <a:t>Th:  HR policy, External Relations, Access</a:t>
            </a:r>
          </a:p>
          <a:p>
            <a:r>
              <a:rPr lang="en-GB"/>
              <a:t>St:  Soc Sci, Expand, CPD</a:t>
            </a:r>
          </a:p>
          <a:p>
            <a:r>
              <a:rPr lang="en-GB"/>
              <a:t>Wk: Fundraising, Sci, Ug exp.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SWOT v Adopted Strategies</a:t>
            </a:r>
          </a:p>
        </p:txBody>
      </p:sp>
      <p:graphicFrame>
        <p:nvGraphicFramePr>
          <p:cNvPr id="64515" name="Object 3"/>
          <p:cNvGraphicFramePr>
            <a:graphicFrameLocks noChangeAspect="1"/>
          </p:cNvGraphicFramePr>
          <p:nvPr>
            <p:ph type="tbl" idx="1"/>
          </p:nvPr>
        </p:nvGraphicFramePr>
        <p:xfrm>
          <a:off x="990600" y="1506538"/>
          <a:ext cx="7753350" cy="551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8" name="Document" r:id="rId3" imgW="7759080" imgH="5524560" progId="Word.Document.8">
                  <p:embed/>
                </p:oleObj>
              </mc:Choice>
              <mc:Fallback>
                <p:oleObj name="Document" r:id="rId3" imgW="7759080" imgH="552456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506538"/>
                        <a:ext cx="7753350" cy="5519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16" name="Line 4"/>
          <p:cNvSpPr>
            <a:spLocks noChangeShapeType="1"/>
          </p:cNvSpPr>
          <p:nvPr/>
        </p:nvSpPr>
        <p:spPr bwMode="auto">
          <a:xfrm>
            <a:off x="2667000" y="1676400"/>
            <a:ext cx="2209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4517" name="Line 5"/>
          <p:cNvSpPr>
            <a:spLocks noChangeShapeType="1"/>
          </p:cNvSpPr>
          <p:nvPr/>
        </p:nvSpPr>
        <p:spPr bwMode="auto">
          <a:xfrm>
            <a:off x="2743200" y="1676400"/>
            <a:ext cx="213360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4518" name="Line 6"/>
          <p:cNvSpPr>
            <a:spLocks noChangeShapeType="1"/>
          </p:cNvSpPr>
          <p:nvPr/>
        </p:nvSpPr>
        <p:spPr bwMode="auto">
          <a:xfrm>
            <a:off x="3657600" y="28956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4519" name="Line 7"/>
          <p:cNvSpPr>
            <a:spLocks noChangeShapeType="1"/>
          </p:cNvSpPr>
          <p:nvPr/>
        </p:nvSpPr>
        <p:spPr bwMode="auto">
          <a:xfrm>
            <a:off x="2895600" y="2133600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4520" name="Line 8"/>
          <p:cNvSpPr>
            <a:spLocks noChangeShapeType="1"/>
          </p:cNvSpPr>
          <p:nvPr/>
        </p:nvSpPr>
        <p:spPr bwMode="auto">
          <a:xfrm>
            <a:off x="2971800" y="25146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4521" name="Line 9"/>
          <p:cNvSpPr>
            <a:spLocks noChangeShapeType="1"/>
          </p:cNvSpPr>
          <p:nvPr/>
        </p:nvSpPr>
        <p:spPr bwMode="auto">
          <a:xfrm>
            <a:off x="3810000" y="32766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4522" name="Line 10"/>
          <p:cNvSpPr>
            <a:spLocks noChangeShapeType="1"/>
          </p:cNvSpPr>
          <p:nvPr/>
        </p:nvSpPr>
        <p:spPr bwMode="auto">
          <a:xfrm flipV="1">
            <a:off x="3505200" y="2514600"/>
            <a:ext cx="137160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4523" name="Line 11"/>
          <p:cNvSpPr>
            <a:spLocks noChangeShapeType="1"/>
          </p:cNvSpPr>
          <p:nvPr/>
        </p:nvSpPr>
        <p:spPr bwMode="auto">
          <a:xfrm>
            <a:off x="3505200" y="37338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4524" name="Line 12"/>
          <p:cNvSpPr>
            <a:spLocks noChangeShapeType="1"/>
          </p:cNvSpPr>
          <p:nvPr/>
        </p:nvSpPr>
        <p:spPr bwMode="auto">
          <a:xfrm>
            <a:off x="2743200" y="4114800"/>
            <a:ext cx="2057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4525" name="Line 13"/>
          <p:cNvSpPr>
            <a:spLocks noChangeShapeType="1"/>
          </p:cNvSpPr>
          <p:nvPr/>
        </p:nvSpPr>
        <p:spPr bwMode="auto">
          <a:xfrm>
            <a:off x="3657600" y="44958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4526" name="Line 14"/>
          <p:cNvSpPr>
            <a:spLocks noChangeShapeType="1"/>
          </p:cNvSpPr>
          <p:nvPr/>
        </p:nvSpPr>
        <p:spPr bwMode="auto">
          <a:xfrm>
            <a:off x="3505200" y="4953000"/>
            <a:ext cx="137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4527" name="Line 15"/>
          <p:cNvSpPr>
            <a:spLocks noChangeShapeType="1"/>
          </p:cNvSpPr>
          <p:nvPr/>
        </p:nvSpPr>
        <p:spPr bwMode="auto">
          <a:xfrm>
            <a:off x="2819400" y="54102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Conclusions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SWOT injection into ongoing process</a:t>
            </a:r>
          </a:p>
          <a:p>
            <a:r>
              <a:rPr lang="en-GB"/>
              <a:t>Consistent with newer methods </a:t>
            </a:r>
          </a:p>
          <a:p>
            <a:r>
              <a:rPr lang="en-GB"/>
              <a:t>Internal and external factors in focus</a:t>
            </a:r>
          </a:p>
          <a:p>
            <a:r>
              <a:rPr lang="en-GB"/>
              <a:t>Stimulates strategic development</a:t>
            </a:r>
          </a:p>
          <a:p>
            <a:r>
              <a:rPr lang="en-GB"/>
              <a:t>Check for ignored factors</a:t>
            </a:r>
          </a:p>
          <a:p>
            <a:r>
              <a:rPr lang="en-GB"/>
              <a:t>UW offensive balance</a:t>
            </a:r>
          </a:p>
          <a:p>
            <a:r>
              <a:rPr lang="en-GB"/>
              <a:t>Balanced range of strategic initiatives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/>
              <a:t>TOWS Matrix</a:t>
            </a:r>
          </a:p>
        </p:txBody>
      </p:sp>
      <p:sp>
        <p:nvSpPr>
          <p:cNvPr id="34819" name="Line 3"/>
          <p:cNvSpPr>
            <a:spLocks noChangeShapeType="1"/>
          </p:cNvSpPr>
          <p:nvPr/>
        </p:nvSpPr>
        <p:spPr bwMode="auto">
          <a:xfrm flipH="1">
            <a:off x="2743200" y="1752600"/>
            <a:ext cx="0" cy="434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820" name="Line 4"/>
          <p:cNvSpPr>
            <a:spLocks noChangeShapeType="1"/>
          </p:cNvSpPr>
          <p:nvPr/>
        </p:nvSpPr>
        <p:spPr bwMode="auto">
          <a:xfrm>
            <a:off x="463550" y="3657600"/>
            <a:ext cx="806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>
            <a:off x="5791200" y="1758950"/>
            <a:ext cx="0" cy="4337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822" name="Line 6"/>
          <p:cNvSpPr>
            <a:spLocks noChangeShapeType="1"/>
          </p:cNvSpPr>
          <p:nvPr/>
        </p:nvSpPr>
        <p:spPr bwMode="auto">
          <a:xfrm>
            <a:off x="615950" y="5257800"/>
            <a:ext cx="806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3532188" y="1738313"/>
            <a:ext cx="14351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GB" b="1"/>
              <a:t>Strengths</a:t>
            </a: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6310313" y="1814513"/>
            <a:ext cx="17399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GB" b="1"/>
              <a:t>Weaknesses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615950" y="2514600"/>
            <a:ext cx="7988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457200" y="3124200"/>
            <a:ext cx="20097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GB" b="1"/>
              <a:t>Opportunities</a:t>
            </a:r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685800" y="4343400"/>
            <a:ext cx="11969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GB" b="1"/>
              <a:t>Threats</a:t>
            </a:r>
          </a:p>
        </p:txBody>
      </p: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3352800" y="2819400"/>
            <a:ext cx="1800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/>
              <a:t>SO strategies</a:t>
            </a:r>
          </a:p>
        </p:txBody>
      </p:sp>
      <p:sp>
        <p:nvSpPr>
          <p:cNvPr id="34831" name="Text Box 15"/>
          <p:cNvSpPr txBox="1">
            <a:spLocks noChangeArrowheads="1"/>
          </p:cNvSpPr>
          <p:nvPr/>
        </p:nvSpPr>
        <p:spPr bwMode="auto">
          <a:xfrm>
            <a:off x="6858000" y="2819400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/>
              <a:t>WO</a:t>
            </a:r>
          </a:p>
        </p:txBody>
      </p:sp>
      <p:sp>
        <p:nvSpPr>
          <p:cNvPr id="34832" name="Text Box 16"/>
          <p:cNvSpPr txBox="1">
            <a:spLocks noChangeArrowheads="1"/>
          </p:cNvSpPr>
          <p:nvPr/>
        </p:nvSpPr>
        <p:spPr bwMode="auto">
          <a:xfrm>
            <a:off x="3794125" y="4079875"/>
            <a:ext cx="539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/>
              <a:t>ST</a:t>
            </a:r>
          </a:p>
        </p:txBody>
      </p:sp>
      <p:sp>
        <p:nvSpPr>
          <p:cNvPr id="34833" name="Text Box 17"/>
          <p:cNvSpPr txBox="1">
            <a:spLocks noChangeArrowheads="1"/>
          </p:cNvSpPr>
          <p:nvPr/>
        </p:nvSpPr>
        <p:spPr bwMode="auto">
          <a:xfrm>
            <a:off x="6918325" y="4156075"/>
            <a:ext cx="657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/>
              <a:t>WT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VW in US, early 70’s</a:t>
            </a:r>
          </a:p>
        </p:txBody>
      </p:sp>
      <p:sp>
        <p:nvSpPr>
          <p:cNvPr id="35843" name="Line 3"/>
          <p:cNvSpPr>
            <a:spLocks noChangeShapeType="1"/>
          </p:cNvSpPr>
          <p:nvPr/>
        </p:nvSpPr>
        <p:spPr bwMode="auto">
          <a:xfrm>
            <a:off x="2895600" y="1676400"/>
            <a:ext cx="0" cy="480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>
            <a:off x="6019800" y="1676400"/>
            <a:ext cx="0" cy="480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>
            <a:off x="457200" y="3124200"/>
            <a:ext cx="815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46" name="Line 6"/>
          <p:cNvSpPr>
            <a:spLocks noChangeShapeType="1"/>
          </p:cNvSpPr>
          <p:nvPr/>
        </p:nvSpPr>
        <p:spPr bwMode="auto">
          <a:xfrm>
            <a:off x="457200" y="5029200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3108325" y="1412875"/>
            <a:ext cx="2492375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b="1"/>
              <a:t>Strengths:</a:t>
            </a:r>
          </a:p>
          <a:p>
            <a:r>
              <a:rPr lang="en-GB"/>
              <a:t>R&amp;D</a:t>
            </a:r>
          </a:p>
          <a:p>
            <a:r>
              <a:rPr lang="en-GB"/>
              <a:t>Quality production</a:t>
            </a:r>
          </a:p>
          <a:p>
            <a:r>
              <a:rPr lang="en-GB"/>
              <a:t>Sales and support</a:t>
            </a:r>
          </a:p>
          <a:p>
            <a:endParaRPr lang="en-GB"/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6232525" y="1336675"/>
            <a:ext cx="3001963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b="1"/>
              <a:t>Weaknesses:</a:t>
            </a:r>
          </a:p>
          <a:p>
            <a:r>
              <a:rPr lang="en-GB"/>
              <a:t>One product</a:t>
            </a:r>
          </a:p>
          <a:p>
            <a:r>
              <a:rPr lang="en-GB"/>
              <a:t>High costs in Germany</a:t>
            </a:r>
          </a:p>
          <a:p>
            <a:r>
              <a:rPr lang="en-GB"/>
              <a:t>No US experience</a:t>
            </a: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0" y="3429000"/>
            <a:ext cx="27797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b="1"/>
              <a:t>Opportunities:</a:t>
            </a:r>
          </a:p>
          <a:p>
            <a:r>
              <a:rPr lang="en-GB"/>
              <a:t>Incentives to invest</a:t>
            </a:r>
          </a:p>
          <a:p>
            <a:r>
              <a:rPr lang="en-GB"/>
              <a:t>Small engines</a:t>
            </a: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0" y="5029200"/>
            <a:ext cx="279558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b="1"/>
              <a:t>Threats:</a:t>
            </a:r>
          </a:p>
          <a:p>
            <a:r>
              <a:rPr lang="en-GB"/>
              <a:t>High mark</a:t>
            </a:r>
          </a:p>
          <a:p>
            <a:r>
              <a:rPr lang="en-GB"/>
              <a:t>Japanese competition</a:t>
            </a:r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3276600" y="3581400"/>
            <a:ext cx="244316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/>
              <a:t>Build cars in US</a:t>
            </a:r>
          </a:p>
          <a:p>
            <a:r>
              <a:rPr lang="en-GB"/>
              <a:t>Supply engines to </a:t>
            </a:r>
          </a:p>
          <a:p>
            <a:r>
              <a:rPr lang="en-GB"/>
              <a:t>US producers</a:t>
            </a:r>
          </a:p>
        </p:txBody>
      </p:sp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6232525" y="3622675"/>
            <a:ext cx="241776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/>
              <a:t>Build in US</a:t>
            </a:r>
          </a:p>
          <a:p>
            <a:r>
              <a:rPr lang="en-GB"/>
              <a:t>Diversify product </a:t>
            </a:r>
          </a:p>
          <a:p>
            <a:r>
              <a:rPr lang="en-GB"/>
              <a:t>range</a:t>
            </a:r>
          </a:p>
        </p:txBody>
      </p:sp>
      <p:sp>
        <p:nvSpPr>
          <p:cNvPr id="35853" name="Text Box 13"/>
          <p:cNvSpPr txBox="1">
            <a:spLocks noChangeArrowheads="1"/>
          </p:cNvSpPr>
          <p:nvPr/>
        </p:nvSpPr>
        <p:spPr bwMode="auto">
          <a:xfrm>
            <a:off x="3505200" y="5181600"/>
            <a:ext cx="185896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/>
              <a:t>Build in US</a:t>
            </a:r>
          </a:p>
          <a:p>
            <a:r>
              <a:rPr lang="en-GB"/>
              <a:t>Improve cost </a:t>
            </a:r>
          </a:p>
          <a:p>
            <a:r>
              <a:rPr lang="en-GB"/>
              <a:t>effectiveness</a:t>
            </a:r>
          </a:p>
        </p:txBody>
      </p:sp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6308725" y="5146675"/>
            <a:ext cx="253682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/>
              <a:t>Build in US</a:t>
            </a:r>
          </a:p>
          <a:p>
            <a:r>
              <a:rPr lang="en-GB"/>
              <a:t>Diversify product</a:t>
            </a:r>
          </a:p>
          <a:p>
            <a:r>
              <a:rPr lang="en-GB"/>
              <a:t>Withdraw from US</a:t>
            </a:r>
          </a:p>
          <a:p>
            <a:r>
              <a:rPr lang="en-GB"/>
              <a:t>Build in Mexico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/>
              <a:t>Resource Based View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/>
              <a:t>Resources</a:t>
            </a:r>
            <a:br>
              <a:rPr lang="en-GB"/>
            </a:br>
            <a:endParaRPr lang="en-GB"/>
          </a:p>
          <a:p>
            <a:r>
              <a:rPr lang="en-GB"/>
              <a:t>Capabilities</a:t>
            </a:r>
            <a:br>
              <a:rPr lang="en-GB"/>
            </a:br>
            <a:endParaRPr lang="en-GB"/>
          </a:p>
          <a:p>
            <a:r>
              <a:rPr lang="en-GB"/>
              <a:t>Core Competencies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/>
              <a:t>Resource-based View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436563" y="1427163"/>
            <a:ext cx="2833687" cy="557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GB"/>
              <a:t>Patents</a:t>
            </a:r>
          </a:p>
          <a:p>
            <a:r>
              <a:rPr lang="en-GB"/>
              <a:t>Brands</a:t>
            </a:r>
          </a:p>
          <a:p>
            <a:r>
              <a:rPr lang="en-GB"/>
              <a:t>Market Share</a:t>
            </a:r>
          </a:p>
          <a:p>
            <a:endParaRPr lang="en-GB"/>
          </a:p>
          <a:p>
            <a:r>
              <a:rPr lang="en-GB"/>
              <a:t>Firm Size</a:t>
            </a:r>
          </a:p>
          <a:p>
            <a:r>
              <a:rPr lang="en-GB"/>
              <a:t>Financial Resources</a:t>
            </a:r>
          </a:p>
          <a:p>
            <a:endParaRPr lang="en-GB"/>
          </a:p>
          <a:p>
            <a:r>
              <a:rPr lang="en-GB"/>
              <a:t>Process Technology</a:t>
            </a:r>
          </a:p>
          <a:p>
            <a:r>
              <a:rPr lang="en-GB"/>
              <a:t>Size of Plants</a:t>
            </a:r>
          </a:p>
          <a:p>
            <a:r>
              <a:rPr lang="en-GB"/>
              <a:t>Location </a:t>
            </a:r>
          </a:p>
          <a:p>
            <a:endParaRPr lang="en-GB"/>
          </a:p>
          <a:p>
            <a:r>
              <a:rPr lang="en-GB"/>
              <a:t>Brands</a:t>
            </a:r>
          </a:p>
          <a:p>
            <a:r>
              <a:rPr lang="en-GB"/>
              <a:t>Product Technology</a:t>
            </a:r>
          </a:p>
          <a:p>
            <a:r>
              <a:rPr lang="en-GB"/>
              <a:t>Marketing, Dist, Serv</a:t>
            </a:r>
          </a:p>
          <a:p>
            <a:r>
              <a:rPr lang="en-GB"/>
              <a:t>Capabilities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713163" y="1808163"/>
            <a:ext cx="2189162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GB"/>
              <a:t>Barriers to entry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3713163" y="2874963"/>
            <a:ext cx="2652712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GB"/>
              <a:t>External Bargaining</a:t>
            </a:r>
          </a:p>
          <a:p>
            <a:r>
              <a:rPr lang="en-GB"/>
              <a:t>Power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3713163" y="4322763"/>
            <a:ext cx="2147887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GB"/>
              <a:t>Cost Advantage</a:t>
            </a: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3636963" y="5846763"/>
            <a:ext cx="2078037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GB"/>
              <a:t>Differentiation </a:t>
            </a:r>
          </a:p>
          <a:p>
            <a:r>
              <a:rPr lang="en-GB"/>
              <a:t>Advantage</a:t>
            </a: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6608763" y="2112963"/>
            <a:ext cx="1935162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GB"/>
              <a:t>Industry </a:t>
            </a:r>
          </a:p>
          <a:p>
            <a:r>
              <a:rPr lang="en-GB"/>
              <a:t>Attractiveness</a:t>
            </a: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6608763" y="4551363"/>
            <a:ext cx="1697037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GB"/>
              <a:t>Competitive</a:t>
            </a:r>
          </a:p>
          <a:p>
            <a:r>
              <a:rPr lang="en-GB"/>
              <a:t>Advantage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/>
              <a:t>Competencies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1281113" y="1509713"/>
            <a:ext cx="3843337" cy="191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GB" b="1"/>
              <a:t>Customer Engagement</a:t>
            </a:r>
          </a:p>
          <a:p>
            <a:r>
              <a:rPr lang="en-GB" b="1"/>
              <a:t>	</a:t>
            </a:r>
          </a:p>
          <a:p>
            <a:r>
              <a:rPr lang="en-GB" b="1"/>
              <a:t>	</a:t>
            </a:r>
            <a:r>
              <a:rPr lang="en-GB"/>
              <a:t>customer relationships</a:t>
            </a:r>
          </a:p>
          <a:p>
            <a:r>
              <a:rPr lang="en-GB"/>
              <a:t>	business orientation</a:t>
            </a:r>
          </a:p>
          <a:p>
            <a:r>
              <a:rPr lang="en-GB"/>
              <a:t>	influencing capability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1357313" y="3567113"/>
            <a:ext cx="5668962" cy="154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GB" b="1"/>
              <a:t>Invention and Discovery</a:t>
            </a:r>
          </a:p>
          <a:p>
            <a:endParaRPr lang="en-GB" b="1"/>
          </a:p>
          <a:p>
            <a:r>
              <a:rPr lang="en-GB"/>
              <a:t>	product creation capability</a:t>
            </a:r>
          </a:p>
          <a:p>
            <a:r>
              <a:rPr lang="en-GB"/>
              <a:t>	environmental scanning  mechanisms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1357313" y="5243513"/>
            <a:ext cx="4291012" cy="154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GB" b="1"/>
              <a:t>Making and Delivering</a:t>
            </a:r>
          </a:p>
          <a:p>
            <a:endParaRPr lang="en-GB" b="1"/>
          </a:p>
          <a:p>
            <a:r>
              <a:rPr lang="en-GB"/>
              <a:t>	efficient service processes</a:t>
            </a:r>
          </a:p>
          <a:p>
            <a:r>
              <a:rPr lang="en-GB"/>
              <a:t>	customer responsiveness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Sidebarc">
  <a:themeElements>
    <a:clrScheme name="">
      <a:dk1>
        <a:srgbClr val="000000"/>
      </a:dk1>
      <a:lt1>
        <a:srgbClr val="FFFFFF"/>
      </a:lt1>
      <a:dk2>
        <a:srgbClr val="940019"/>
      </a:dk2>
      <a:lt2>
        <a:srgbClr val="919191"/>
      </a:lt2>
      <a:accent1>
        <a:srgbClr val="FC0128"/>
      </a:accent1>
      <a:accent2>
        <a:srgbClr val="3F000B"/>
      </a:accent2>
      <a:accent3>
        <a:srgbClr val="FFFFFF"/>
      </a:accent3>
      <a:accent4>
        <a:srgbClr val="000000"/>
      </a:accent4>
      <a:accent5>
        <a:srgbClr val="FDAAAC"/>
      </a:accent5>
      <a:accent6>
        <a:srgbClr val="380009"/>
      </a:accent6>
      <a:hlink>
        <a:srgbClr val="00DFCA"/>
      </a:hlink>
      <a:folHlink>
        <a:srgbClr val="EAEC5E"/>
      </a:folHlink>
    </a:clrScheme>
    <a:fontScheme name="Sidebarc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idebar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barc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debarc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barc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barc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barc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barc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o:\msoffice\powerpnt\template\clrovrhd\sidebarc.ppt</Template>
  <TotalTime>1472331168</TotalTime>
  <Pages>6</Pages>
  <Words>687</Words>
  <Application>Microsoft Office PowerPoint</Application>
  <PresentationFormat>On-screen Show (4:3)</PresentationFormat>
  <Paragraphs>351</Paragraphs>
  <Slides>43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7" baseType="lpstr">
      <vt:lpstr>Times New Roman</vt:lpstr>
      <vt:lpstr>Monotype Sorts</vt:lpstr>
      <vt:lpstr>Sidebarc</vt:lpstr>
      <vt:lpstr>Microsoft Word Document</vt:lpstr>
      <vt:lpstr>Strategic Development and SWOT Analysis at the University of Warwick</vt:lpstr>
      <vt:lpstr>SWOT Analysis</vt:lpstr>
      <vt:lpstr>Internal Appraisal, Strengths and Weaknesses</vt:lpstr>
      <vt:lpstr>External Appraisal, Opportunities and Threats</vt:lpstr>
      <vt:lpstr>TOWS Matrix</vt:lpstr>
      <vt:lpstr>VW in US, early 70’s</vt:lpstr>
      <vt:lpstr>Resource Based View</vt:lpstr>
      <vt:lpstr>Resource-based View</vt:lpstr>
      <vt:lpstr>Competencies</vt:lpstr>
      <vt:lpstr>Scenario Planning</vt:lpstr>
      <vt:lpstr>Enhanced TOWS Matrix</vt:lpstr>
      <vt:lpstr>Strategic Development at the University of Warwick</vt:lpstr>
      <vt:lpstr>U of W. Steering Committee</vt:lpstr>
      <vt:lpstr>University of Warwick</vt:lpstr>
      <vt:lpstr>Opportunities</vt:lpstr>
      <vt:lpstr>Threats</vt:lpstr>
      <vt:lpstr>Resources and Competencies - Strengths</vt:lpstr>
      <vt:lpstr>Resources and Competencies -Weaknesses</vt:lpstr>
      <vt:lpstr>PowerPoint Presentation</vt:lpstr>
      <vt:lpstr>Proposed Strategies</vt:lpstr>
      <vt:lpstr>Strategy Drivers</vt:lpstr>
      <vt:lpstr>Strategy Drivers</vt:lpstr>
      <vt:lpstr>SWOT v Adopted Strategies</vt:lpstr>
      <vt:lpstr>Opportunities</vt:lpstr>
      <vt:lpstr>Threats</vt:lpstr>
      <vt:lpstr>Strengths</vt:lpstr>
      <vt:lpstr>Weaknesses</vt:lpstr>
      <vt:lpstr>Conclusions</vt:lpstr>
      <vt:lpstr>Strategic Development and SWOT Analysis at the University of Warwick</vt:lpstr>
      <vt:lpstr>SWOT Analysis</vt:lpstr>
      <vt:lpstr>TOWS Matrix</vt:lpstr>
      <vt:lpstr>Resource Based View</vt:lpstr>
      <vt:lpstr>Strategic Development at the University of Warwick</vt:lpstr>
      <vt:lpstr>U of W. Steering Committee</vt:lpstr>
      <vt:lpstr>University of Warwick</vt:lpstr>
      <vt:lpstr>Opportunities</vt:lpstr>
      <vt:lpstr>Threats</vt:lpstr>
      <vt:lpstr>Resources and Competencies - Strengths</vt:lpstr>
      <vt:lpstr>Resources and Competencies -Weaknesses</vt:lpstr>
      <vt:lpstr>Proposed Strategies</vt:lpstr>
      <vt:lpstr>Strategy Drivers</vt:lpstr>
      <vt:lpstr>SWOT v Adopted Strategies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Porter's Five Forces</dc:title>
  <dc:creator>Warwick Business School</dc:creator>
  <cp:lastModifiedBy>cara</cp:lastModifiedBy>
  <cp:revision>18</cp:revision>
  <cp:lastPrinted>2001-08-24T11:00:30Z</cp:lastPrinted>
  <dcterms:created xsi:type="dcterms:W3CDTF">1997-04-14T10:25:12Z</dcterms:created>
  <dcterms:modified xsi:type="dcterms:W3CDTF">2012-03-09T15:08:12Z</dcterms:modified>
</cp:coreProperties>
</file>