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7" r:id="rId2"/>
    <p:sldId id="291" r:id="rId3"/>
    <p:sldId id="290" r:id="rId4"/>
    <p:sldId id="277" r:id="rId5"/>
    <p:sldId id="257" r:id="rId6"/>
    <p:sldId id="260" r:id="rId7"/>
    <p:sldId id="261" r:id="rId8"/>
    <p:sldId id="263" r:id="rId9"/>
    <p:sldId id="268" r:id="rId10"/>
    <p:sldId id="278" r:id="rId11"/>
    <p:sldId id="264" r:id="rId12"/>
    <p:sldId id="289" r:id="rId13"/>
    <p:sldId id="269" r:id="rId14"/>
    <p:sldId id="259" r:id="rId15"/>
    <p:sldId id="303" r:id="rId16"/>
    <p:sldId id="306" r:id="rId17"/>
    <p:sldId id="307" r:id="rId18"/>
    <p:sldId id="270" r:id="rId19"/>
    <p:sldId id="282" r:id="rId20"/>
    <p:sldId id="271" r:id="rId21"/>
    <p:sldId id="285" r:id="rId22"/>
    <p:sldId id="305" r:id="rId23"/>
    <p:sldId id="304" r:id="rId24"/>
  </p:sldIdLst>
  <p:sldSz cx="9144000" cy="7315200"/>
  <p:notesSz cx="6572250" cy="83264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200" kern="1200">
        <a:solidFill>
          <a:srgbClr val="000064"/>
        </a:solidFill>
        <a:latin typeface="Mylius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rgbClr val="000064"/>
        </a:solidFill>
        <a:latin typeface="Mylius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rgbClr val="000064"/>
        </a:solidFill>
        <a:latin typeface="Mylius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rgbClr val="000064"/>
        </a:solidFill>
        <a:latin typeface="Mylius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rgbClr val="000064"/>
        </a:solidFill>
        <a:latin typeface="Myliu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64"/>
        </a:solidFill>
        <a:latin typeface="Mylius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64"/>
        </a:solidFill>
        <a:latin typeface="Mylius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64"/>
        </a:solidFill>
        <a:latin typeface="Mylius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64"/>
        </a:solidFill>
        <a:latin typeface="Myliu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66FF33"/>
    <a:srgbClr val="000064"/>
    <a:srgbClr val="FFCC00"/>
    <a:srgbClr val="000000"/>
    <a:srgbClr val="00DFCA"/>
    <a:srgbClr val="FE2525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228" y="-102"/>
      </p:cViewPr>
      <p:guideLst>
        <p:guide orient="horz" pos="2622"/>
        <p:guide pos="20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2700"/>
            <a:ext cx="284797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t" anchorCtr="0" compatLnSpc="1">
            <a:prstTxWarp prst="textNoShape">
              <a:avLst/>
            </a:prstTxWarp>
          </a:bodyPr>
          <a:lstStyle>
            <a:lvl1pPr algn="l" defTabSz="911225" eaLnBrk="0" hangingPunct="0">
              <a:lnSpc>
                <a:spcPct val="90000"/>
              </a:lnSpc>
              <a:defRPr sz="900" i="1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24275" y="12700"/>
            <a:ext cx="28479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lnSpc>
                <a:spcPct val="90000"/>
              </a:lnSpc>
              <a:defRPr sz="900" i="1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7929563"/>
            <a:ext cx="284797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b" anchorCtr="0" compatLnSpc="1">
            <a:prstTxWarp prst="textNoShape">
              <a:avLst/>
            </a:prstTxWarp>
          </a:bodyPr>
          <a:lstStyle>
            <a:lvl1pPr algn="l" defTabSz="911225" eaLnBrk="0" hangingPunct="0">
              <a:lnSpc>
                <a:spcPct val="90000"/>
              </a:lnSpc>
              <a:defRPr sz="900" i="1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24275" y="7929563"/>
            <a:ext cx="28479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lnSpc>
                <a:spcPct val="90000"/>
              </a:lnSpc>
              <a:defRPr sz="900" i="1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fld id="{3C64130F-7066-4A33-8DB3-7EF6C3FC9E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3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2700"/>
            <a:ext cx="284797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t" anchorCtr="0" compatLnSpc="1">
            <a:prstTxWarp prst="textNoShape">
              <a:avLst/>
            </a:prstTxWarp>
          </a:bodyPr>
          <a:lstStyle>
            <a:lvl1pPr algn="l" defTabSz="760413" eaLnBrk="0" hangingPunct="0"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24275" y="12700"/>
            <a:ext cx="28479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t" anchorCtr="0" compatLnSpc="1">
            <a:prstTxWarp prst="textNoShape">
              <a:avLst/>
            </a:prstTxWarp>
          </a:bodyPr>
          <a:lstStyle>
            <a:lvl1pPr algn="r" defTabSz="760413" eaLnBrk="0" hangingPunct="0"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7929563"/>
            <a:ext cx="284797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b" anchorCtr="0" compatLnSpc="1">
            <a:prstTxWarp prst="textNoShape">
              <a:avLst/>
            </a:prstTxWarp>
          </a:bodyPr>
          <a:lstStyle>
            <a:lvl1pPr algn="l" defTabSz="760413" eaLnBrk="0" hangingPunct="0"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24275" y="7929563"/>
            <a:ext cx="28479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462" tIns="0" rIns="17462" bIns="0" numCol="1" anchor="b" anchorCtr="0" compatLnSpc="1">
            <a:prstTxWarp prst="textNoShape">
              <a:avLst/>
            </a:prstTxWarp>
          </a:bodyPr>
          <a:lstStyle>
            <a:lvl1pPr algn="r" defTabSz="760413" eaLnBrk="0" hangingPunct="0">
              <a:defRPr sz="9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096FEC6-966D-4947-86C0-B5652F4969B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09700" y="804863"/>
            <a:ext cx="3754438" cy="300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707063" y="503238"/>
            <a:ext cx="5143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50" tIns="17462" rIns="44450" bIns="17462">
            <a:spAutoFit/>
          </a:bodyPr>
          <a:lstStyle/>
          <a:p>
            <a:pPr algn="l" defTabSz="873125" eaLnBrk="0" hangingPunct="0"/>
            <a:r>
              <a:rPr lang="en-GB" sz="900">
                <a:solidFill>
                  <a:schemeClr val="tx1"/>
                </a:solidFill>
                <a:latin typeface="Arial" pitchFamily="34" charset="0"/>
              </a:rPr>
              <a:t>Slide </a:t>
            </a:r>
            <a:fld id="{AE2C7469-7CC6-4AF7-8F3C-767D5829147C}" type="slidenum">
              <a:rPr lang="en-GB" sz="900">
                <a:solidFill>
                  <a:schemeClr val="tx1"/>
                </a:solidFill>
                <a:latin typeface="Arial" pitchFamily="34" charset="0"/>
              </a:rPr>
              <a:pPr algn="l" defTabSz="873125" eaLnBrk="0" hangingPunct="0"/>
              <a:t>‹#›</a:t>
            </a:fld>
            <a:endParaRPr lang="en-GB" sz="9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93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793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3450" algn="l" defTabSz="793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0175" algn="l" defTabSz="793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5313" algn="l" defTabSz="7937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2D42C-CF98-406D-B7DF-B0DF56465D67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14463" y="811213"/>
            <a:ext cx="3740150" cy="2992437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9475" y="3968750"/>
            <a:ext cx="4811713" cy="3740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312" tIns="44450" rIns="87312" bIns="44450"/>
          <a:lstStyle/>
          <a:p>
            <a:pPr defTabSz="1038225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1E195-C939-4E4C-A133-AF5A88F703DC}" type="slidenum">
              <a:rPr lang="en-GB"/>
              <a:pPr/>
              <a:t>10</a:t>
            </a:fld>
            <a:endParaRPr lang="en-GB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5088" y="623888"/>
            <a:ext cx="3902075" cy="3122612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7C044-DEFA-44EC-A185-28A083995458}" type="slidenum">
              <a:rPr lang="en-GB"/>
              <a:pPr/>
              <a:t>11</a:t>
            </a:fld>
            <a:endParaRPr lang="en-GB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BFF78-0765-4B0E-88C7-6A3C24174D53}" type="slidenum">
              <a:rPr lang="en-GB"/>
              <a:pPr/>
              <a:t>12</a:t>
            </a:fld>
            <a:endParaRPr lang="en-GB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27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6038" rIns="90488" bIns="46038">
            <a:spAutoFit/>
          </a:bodyPr>
          <a:lstStyle/>
          <a:p>
            <a:pPr defTabSz="91440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F5644-4DFE-4BBF-9C14-FFC6D852DF1F}" type="slidenum">
              <a:rPr lang="en-GB"/>
              <a:pPr/>
              <a:t>13</a:t>
            </a:fld>
            <a:endParaRPr lang="en-GB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96B0A-8F06-4819-BA53-00FF6911927D}" type="slidenum">
              <a:rPr lang="en-GB"/>
              <a:pPr/>
              <a:t>14</a:t>
            </a:fld>
            <a:endParaRPr lang="en-GB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2359C-B00C-4C42-907F-891B9F2B64D2}" type="slidenum">
              <a:rPr lang="en-GB"/>
              <a:pPr/>
              <a:t>18</a:t>
            </a:fld>
            <a:endParaRPr lang="en-GB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5128C-9B1A-4A8E-8A20-C1AA1F7B29EB}" type="slidenum">
              <a:rPr lang="en-GB"/>
              <a:pPr/>
              <a:t>19</a:t>
            </a:fld>
            <a:endParaRPr lang="en-GB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5088" y="623888"/>
            <a:ext cx="3902075" cy="3122612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F7BBE-CDB4-40C9-9D69-96F06B2BC498}" type="slidenum">
              <a:rPr lang="en-GB"/>
              <a:pPr/>
              <a:t>20</a:t>
            </a:fld>
            <a:endParaRPr lang="en-GB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74ACB-3C86-485F-A206-D0E202000E01}" type="slidenum">
              <a:rPr lang="en-GB"/>
              <a:pPr/>
              <a:t>21</a:t>
            </a:fld>
            <a:endParaRPr lang="en-GB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5088" y="623888"/>
            <a:ext cx="3902075" cy="3122612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C17CD-3EB7-4B2B-A1A1-770E7F9F9178}" type="slidenum">
              <a:rPr lang="en-GB"/>
              <a:pPr/>
              <a:t>2</a:t>
            </a:fld>
            <a:endParaRPr lang="en-GB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352B6-E7AC-488F-A77F-558571794D75}" type="slidenum">
              <a:rPr lang="en-GB"/>
              <a:pPr/>
              <a:t>3</a:t>
            </a:fld>
            <a:endParaRPr lang="en-GB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27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6038" rIns="90488" bIns="46038">
            <a:spAutoFit/>
          </a:bodyPr>
          <a:lstStyle/>
          <a:p>
            <a:pPr defTabSz="91440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CD1EE-785F-4663-8D01-F802D970AED2}" type="slidenum">
              <a:rPr lang="en-GB"/>
              <a:pPr/>
              <a:t>4</a:t>
            </a:fld>
            <a:endParaRPr lang="en-GB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35088" y="623888"/>
            <a:ext cx="3902075" cy="3122612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0FB86-620A-4D0A-A856-F889B34876B1}" type="slidenum">
              <a:rPr lang="en-GB"/>
              <a:pPr/>
              <a:t>5</a:t>
            </a:fld>
            <a:endParaRPr lang="en-GB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5A150-AE54-4AE1-B93A-96388E9B583E}" type="slidenum">
              <a:rPr lang="en-GB"/>
              <a:pPr/>
              <a:t>6</a:t>
            </a:fld>
            <a:endParaRPr lang="en-GB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DF52A-A30A-476E-A3BE-6213777B8C8D}" type="slidenum">
              <a:rPr lang="en-GB"/>
              <a:pPr/>
              <a:t>7</a:t>
            </a:fld>
            <a:endParaRPr lang="en-GB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87065-0B79-4BD3-8C05-AD3BE275E125}" type="slidenum">
              <a:rPr lang="en-GB"/>
              <a:pPr/>
              <a:t>8</a:t>
            </a:fld>
            <a:endParaRPr lang="en-GB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F4136-D784-4AC6-9633-7FCCD1F270A4}" type="slidenum">
              <a:rPr lang="en-GB"/>
              <a:pPr/>
              <a:t>9</a:t>
            </a:fld>
            <a:endParaRPr lang="en-GB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28738" y="619125"/>
            <a:ext cx="3914775" cy="31305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962400"/>
            <a:ext cx="4800600" cy="3733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6575"/>
            <a:ext cx="9155113" cy="170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625"/>
            <a:ext cx="9155113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60763" y="6907213"/>
            <a:ext cx="1219200" cy="406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F8BE5BF-D336-4012-8323-E1FC0F32FD2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44963"/>
            <a:ext cx="6400800" cy="10715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3080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6905625"/>
            <a:ext cx="16478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3A625C8A-E1F0-4567-81DD-1FD8BA5C66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2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3838"/>
            <a:ext cx="2171700" cy="6278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3838"/>
            <a:ext cx="6362700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0A82B4BD-5489-45E5-B446-D1FB2CCF3C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69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574FD065-CE35-460D-BF3C-8500EA116C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8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32851346-2556-4C9E-887E-BF72A1DC9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25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5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4ACB1613-5D82-482F-804D-67EF45B929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8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3BA0E30-2FC1-4C00-B8F9-F0564EB575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46496F78-96CC-478E-AEE5-F7E1B54D8D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8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5ED90A8-1735-4118-89AA-A3262F9CB3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EEC16E23-D424-4ED8-89B9-D4C3DDFDD1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16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Page </a:t>
            </a:r>
            <a:fld id="{7803F267-8C23-43B4-880F-A9F922E11C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40550"/>
            <a:ext cx="9155113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3838"/>
            <a:ext cx="86868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28" name="Picture 4"/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4525"/>
            <a:ext cx="91551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908800"/>
            <a:ext cx="19812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24250" y="6907213"/>
            <a:ext cx="12192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Page </a:t>
            </a:r>
            <a:fld id="{7A6028E7-93D2-40C3-96E8-264865ACC42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256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2" name="Picture 8"/>
          <p:cNvPicPr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6905625"/>
            <a:ext cx="16478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+mj-lt"/>
          <a:ea typeface="+mj-ea"/>
          <a:cs typeface="+mj-cs"/>
        </a:defRPr>
      </a:lvl1pPr>
      <a:lvl2pPr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2pPr>
      <a:lvl3pPr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3pPr>
      <a:lvl4pPr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4pPr>
      <a:lvl5pPr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5pPr>
      <a:lvl6pPr marL="457200"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6pPr>
      <a:lvl7pPr marL="914400"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7pPr>
      <a:lvl8pPr marL="1371600"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8pPr>
      <a:lvl9pPr marL="1828800" algn="l" defTabSz="762000" rtl="0" fontAlgn="base">
        <a:spcBef>
          <a:spcPct val="0"/>
        </a:spcBef>
        <a:spcAft>
          <a:spcPct val="0"/>
        </a:spcAft>
        <a:defRPr sz="2800" b="1">
          <a:solidFill>
            <a:srgbClr val="000063"/>
          </a:solidFill>
          <a:latin typeface="Mylius" charset="0"/>
        </a:defRPr>
      </a:lvl9pPr>
    </p:titleStyle>
    <p:bodyStyle>
      <a:lvl1pPr marL="342900" indent="-342900" algn="l" defTabSz="762000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64"/>
          </a:solidFill>
          <a:latin typeface="+mn-lt"/>
          <a:ea typeface="+mn-ea"/>
          <a:cs typeface="+mn-cs"/>
        </a:defRPr>
      </a:lvl1pPr>
      <a:lvl2pPr marL="742950" indent="-285750" algn="l" defTabSz="762000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63"/>
          </a:solidFill>
          <a:latin typeface="+mn-lt"/>
        </a:defRPr>
      </a:lvl2pPr>
      <a:lvl3pPr marL="1143000" indent="-228600" algn="l" defTabSz="762000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3"/>
          </a:solidFill>
          <a:latin typeface="+mn-lt"/>
        </a:defRPr>
      </a:lvl3pPr>
      <a:lvl4pPr marL="1562100" indent="-228600" algn="l" defTabSz="762000" rtl="0" fontAlgn="base">
        <a:spcBef>
          <a:spcPct val="20000"/>
        </a:spcBef>
        <a:spcAft>
          <a:spcPct val="0"/>
        </a:spcAft>
        <a:buChar char="–"/>
        <a:defRPr>
          <a:solidFill>
            <a:srgbClr val="000063"/>
          </a:solidFill>
          <a:latin typeface="+mn-lt"/>
        </a:defRPr>
      </a:lvl4pPr>
      <a:lvl5pPr marL="1981200" indent="-228600" algn="l" defTabSz="762000" rtl="0" fontAlgn="base">
        <a:spcBef>
          <a:spcPct val="20000"/>
        </a:spcBef>
        <a:spcAft>
          <a:spcPct val="0"/>
        </a:spcAft>
        <a:buChar char="•"/>
        <a:defRPr>
          <a:solidFill>
            <a:srgbClr val="000063"/>
          </a:solidFill>
          <a:latin typeface="+mn-lt"/>
        </a:defRPr>
      </a:lvl5pPr>
      <a:lvl6pPr marL="2438400" indent="-228600" algn="l" defTabSz="762000" rtl="0" fontAlgn="base">
        <a:spcBef>
          <a:spcPct val="20000"/>
        </a:spcBef>
        <a:spcAft>
          <a:spcPct val="0"/>
        </a:spcAft>
        <a:buChar char="•"/>
        <a:defRPr>
          <a:solidFill>
            <a:srgbClr val="000063"/>
          </a:solidFill>
          <a:latin typeface="+mn-lt"/>
        </a:defRPr>
      </a:lvl6pPr>
      <a:lvl7pPr marL="2895600" indent="-228600" algn="l" defTabSz="762000" rtl="0" fontAlgn="base">
        <a:spcBef>
          <a:spcPct val="20000"/>
        </a:spcBef>
        <a:spcAft>
          <a:spcPct val="0"/>
        </a:spcAft>
        <a:buChar char="•"/>
        <a:defRPr>
          <a:solidFill>
            <a:srgbClr val="000063"/>
          </a:solidFill>
          <a:latin typeface="+mn-lt"/>
        </a:defRPr>
      </a:lvl7pPr>
      <a:lvl8pPr marL="3352800" indent="-228600" algn="l" defTabSz="762000" rtl="0" fontAlgn="base">
        <a:spcBef>
          <a:spcPct val="20000"/>
        </a:spcBef>
        <a:spcAft>
          <a:spcPct val="0"/>
        </a:spcAft>
        <a:buChar char="•"/>
        <a:defRPr>
          <a:solidFill>
            <a:srgbClr val="000063"/>
          </a:solidFill>
          <a:latin typeface="+mn-lt"/>
        </a:defRPr>
      </a:lvl8pPr>
      <a:lvl9pPr marL="3810000" indent="-228600" algn="l" defTabSz="762000" rtl="0" fontAlgn="base">
        <a:spcBef>
          <a:spcPct val="20000"/>
        </a:spcBef>
        <a:spcAft>
          <a:spcPct val="0"/>
        </a:spcAft>
        <a:buChar char="•"/>
        <a:defRPr>
          <a:solidFill>
            <a:srgbClr val="00006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0EC5EB5C-350B-4D60-9005-E6D7BBF8B6D2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057400"/>
          </a:xfrm>
          <a:noFill/>
          <a:ln/>
        </p:spPr>
        <p:txBody>
          <a:bodyPr/>
          <a:lstStyle/>
          <a:p>
            <a:pPr algn="ctr" eaLnBrk="0" hangingPunct="0"/>
            <a:r>
              <a:rPr lang="en-GB" sz="3600"/>
              <a:t>From Diggers to Tulips</a:t>
            </a:r>
            <a:br>
              <a:rPr lang="en-GB" sz="3600"/>
            </a:br>
            <a:r>
              <a:rPr lang="en-GB" sz="3600"/>
              <a:t/>
            </a:r>
            <a:br>
              <a:rPr lang="en-GB" sz="3600"/>
            </a:br>
            <a:r>
              <a:rPr lang="en-GB" sz="2400"/>
              <a:t>How the British Airways OR Group has changed itself to enable it to change the airline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Mark Roper </a:t>
            </a:r>
          </a:p>
          <a:p>
            <a:pPr eaLnBrk="0" hangingPunct="0"/>
            <a:r>
              <a:rPr lang="en-GB"/>
              <a:t>OR43, Bath, 2001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647FDBF6-94DA-48F0-8B09-8FDC9AB9F8D9}" type="slidenum">
              <a:rPr lang="en-GB"/>
              <a:pPr/>
              <a:t>10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 sz="2300"/>
              <a:t>Challenge for OR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49250" y="1327150"/>
            <a:ext cx="78803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/>
              <a:t>Maintain analytical and decision support excellence...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905000" y="1905000"/>
            <a:ext cx="515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solidFill>
                  <a:srgbClr val="339933"/>
                </a:solidFill>
                <a:latin typeface="Times New Roman" pitchFamily="18" charset="0"/>
              </a:rPr>
              <a:t>Maintain leadership in key airline capabilities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0" y="2438400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/>
              <a:t>...whilst changing to meet evolving business requirements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82650" y="3354388"/>
            <a:ext cx="1982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solidFill>
                  <a:schemeClr val="tx1"/>
                </a:solidFill>
                <a:latin typeface="Times New Roman" pitchFamily="18" charset="0"/>
              </a:rPr>
              <a:t>Service provider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195388" y="3956050"/>
            <a:ext cx="1355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solidFill>
                  <a:schemeClr val="tx1"/>
                </a:solidFill>
                <a:latin typeface="Times New Roman" pitchFamily="18" charset="0"/>
              </a:rPr>
              <a:t>Functional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04850" y="4487863"/>
            <a:ext cx="2392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b="1">
                <a:solidFill>
                  <a:schemeClr val="tx1"/>
                </a:solidFill>
                <a:latin typeface="Times New Roman" pitchFamily="18" charset="0"/>
              </a:rPr>
              <a:t>Departmental prioritised portfolio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303338" y="5303838"/>
            <a:ext cx="1114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solidFill>
                  <a:schemeClr val="tx1"/>
                </a:solidFill>
                <a:latin typeface="Times New Roman" pitchFamily="18" charset="0"/>
              </a:rPr>
              <a:t>Reactive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981075" y="5956300"/>
            <a:ext cx="1785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solidFill>
                  <a:schemeClr val="tx1"/>
                </a:solidFill>
                <a:latin typeface="Times New Roman" pitchFamily="18" charset="0"/>
              </a:rPr>
              <a:t>Skills provider</a:t>
            </a:r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3240088" y="3354388"/>
            <a:ext cx="4481512" cy="366712"/>
            <a:chOff x="2041" y="2113"/>
            <a:chExt cx="2823" cy="231"/>
          </a:xfrm>
        </p:grpSpPr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3597" y="2113"/>
              <a:ext cx="12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000" b="1">
                  <a:solidFill>
                    <a:srgbClr val="339933"/>
                  </a:solidFill>
                  <a:latin typeface="Times New Roman" pitchFamily="18" charset="0"/>
                </a:rPr>
                <a:t>Business partner</a:t>
              </a:r>
            </a:p>
          </p:txBody>
        </p: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2041" y="2132"/>
              <a:ext cx="1246" cy="191"/>
            </a:xfrm>
            <a:prstGeom prst="rightArrow">
              <a:avLst>
                <a:gd name="adj1" fmla="val 50000"/>
                <a:gd name="adj2" fmla="val 163149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3240088" y="3956050"/>
            <a:ext cx="4495800" cy="366713"/>
            <a:chOff x="2041" y="2492"/>
            <a:chExt cx="2832" cy="231"/>
          </a:xfrm>
        </p:grpSpPr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3588" y="2492"/>
              <a:ext cx="1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000" b="1">
                  <a:solidFill>
                    <a:srgbClr val="339933"/>
                  </a:solidFill>
                  <a:latin typeface="Times New Roman" pitchFamily="18" charset="0"/>
                </a:rPr>
                <a:t>Cross Functional</a:t>
              </a:r>
            </a:p>
          </p:txBody>
        </p:sp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2041" y="2512"/>
              <a:ext cx="1246" cy="191"/>
            </a:xfrm>
            <a:prstGeom prst="rightArrow">
              <a:avLst>
                <a:gd name="adj1" fmla="val 50000"/>
                <a:gd name="adj2" fmla="val 163149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571" name="Group 19"/>
          <p:cNvGrpSpPr>
            <a:grpSpLocks/>
          </p:cNvGrpSpPr>
          <p:nvPr/>
        </p:nvGrpSpPr>
        <p:grpSpPr bwMode="auto">
          <a:xfrm>
            <a:off x="3240088" y="4625975"/>
            <a:ext cx="4878387" cy="366713"/>
            <a:chOff x="2041" y="2914"/>
            <a:chExt cx="3073" cy="231"/>
          </a:xfrm>
        </p:grpSpPr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3380" y="2914"/>
              <a:ext cx="17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000" b="1">
                  <a:solidFill>
                    <a:srgbClr val="339933"/>
                  </a:solidFill>
                  <a:latin typeface="Times New Roman" pitchFamily="18" charset="0"/>
                </a:rPr>
                <a:t>BA prioritised portfolio</a:t>
              </a:r>
            </a:p>
          </p:txBody>
        </p:sp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2041" y="2933"/>
              <a:ext cx="1246" cy="191"/>
            </a:xfrm>
            <a:prstGeom prst="rightArrow">
              <a:avLst>
                <a:gd name="adj1" fmla="val 50000"/>
                <a:gd name="adj2" fmla="val 163149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3240088" y="5303838"/>
            <a:ext cx="4070350" cy="366712"/>
            <a:chOff x="2041" y="3341"/>
            <a:chExt cx="2564" cy="231"/>
          </a:xfrm>
        </p:grpSpPr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3840" y="3341"/>
              <a:ext cx="7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000" b="1">
                  <a:solidFill>
                    <a:srgbClr val="339933"/>
                  </a:solidFill>
                  <a:latin typeface="Times New Roman" pitchFamily="18" charset="0"/>
                </a:rPr>
                <a:t>Proactive</a:t>
              </a:r>
            </a:p>
          </p:txBody>
        </p:sp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2041" y="3361"/>
              <a:ext cx="1246" cy="191"/>
            </a:xfrm>
            <a:prstGeom prst="rightArrow">
              <a:avLst>
                <a:gd name="adj1" fmla="val 50000"/>
                <a:gd name="adj2" fmla="val 163149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3240088" y="5956300"/>
            <a:ext cx="4332287" cy="366713"/>
            <a:chOff x="2041" y="3752"/>
            <a:chExt cx="2729" cy="231"/>
          </a:xfrm>
        </p:grpSpPr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3690" y="3752"/>
              <a:ext cx="10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000" b="1">
                  <a:solidFill>
                    <a:srgbClr val="339933"/>
                  </a:solidFill>
                  <a:latin typeface="Times New Roman" pitchFamily="18" charset="0"/>
                </a:rPr>
                <a:t>Skills transfer</a:t>
              </a:r>
            </a:p>
          </p:txBody>
        </p:sp>
        <p:sp>
          <p:nvSpPr>
            <p:cNvPr id="23576" name="AutoShape 24"/>
            <p:cNvSpPr>
              <a:spLocks noChangeArrowheads="1"/>
            </p:cNvSpPr>
            <p:nvPr/>
          </p:nvSpPr>
          <p:spPr bwMode="auto">
            <a:xfrm>
              <a:off x="2041" y="3773"/>
              <a:ext cx="1246" cy="191"/>
            </a:xfrm>
            <a:prstGeom prst="rightArrow">
              <a:avLst>
                <a:gd name="adj1" fmla="val 50000"/>
                <a:gd name="adj2" fmla="val 163149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25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25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25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25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E25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0C6614FB-44E9-4AD4-A81B-5172F082BFF3}" type="slidenum">
              <a:rPr lang="en-GB"/>
              <a:pPr/>
              <a:t>11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 sz="2300"/>
              <a:t>OR has responded to the challenge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676400" y="1373188"/>
            <a:ext cx="0" cy="25130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677988" y="3886200"/>
            <a:ext cx="3032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133600" y="1373188"/>
            <a:ext cx="0" cy="25130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181600" y="1373188"/>
            <a:ext cx="0" cy="6080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1144588" y="1906588"/>
            <a:ext cx="3349625" cy="1978025"/>
            <a:chOff x="721" y="1201"/>
            <a:chExt cx="2110" cy="1246"/>
          </a:xfrm>
        </p:grpSpPr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721" y="1201"/>
              <a:ext cx="2110" cy="1246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1152" y="1728"/>
              <a:ext cx="1191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9000"/>
                </a:lnSpc>
              </a:pPr>
              <a:r>
                <a:rPr lang="en-GB" sz="2400" b="1">
                  <a:solidFill>
                    <a:schemeClr val="bg1"/>
                  </a:solidFill>
                </a:rPr>
                <a:t>Organisation</a:t>
              </a:r>
            </a:p>
          </p:txBody>
        </p:sp>
      </p:grpSp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4497388" y="1906588"/>
            <a:ext cx="3349625" cy="1978025"/>
            <a:chOff x="2833" y="1201"/>
            <a:chExt cx="2110" cy="1246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833" y="1201"/>
              <a:ext cx="2110" cy="124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3476" y="1728"/>
              <a:ext cx="839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Portfolio</a:t>
              </a:r>
            </a:p>
          </p:txBody>
        </p:sp>
      </p:grp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1144588" y="3887788"/>
            <a:ext cx="3349625" cy="1978025"/>
            <a:chOff x="721" y="2449"/>
            <a:chExt cx="2110" cy="1246"/>
          </a:xfrm>
        </p:grpSpPr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721" y="2449"/>
              <a:ext cx="2110" cy="1246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1489" y="2886"/>
              <a:ext cx="562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Roles</a:t>
              </a:r>
            </a:p>
          </p:txBody>
        </p:sp>
      </p:grp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4497388" y="3887788"/>
            <a:ext cx="3349625" cy="1978025"/>
            <a:chOff x="2833" y="2449"/>
            <a:chExt cx="2110" cy="1246"/>
          </a:xfrm>
        </p:grpSpPr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2833" y="2449"/>
              <a:ext cx="2110" cy="1246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168" y="2784"/>
              <a:ext cx="1536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2"/>
                  </a:solidFill>
                </a:rPr>
                <a:t>Relationship with business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E8A06AC6-4DF5-4462-800C-AB361696543B}" type="slidenum">
              <a:rPr lang="en-GB"/>
              <a:pPr/>
              <a:t>12</a:t>
            </a:fld>
            <a:endParaRPr lang="en-GB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7240588" y="306388"/>
            <a:ext cx="758825" cy="579437"/>
            <a:chOff x="4561" y="193"/>
            <a:chExt cx="478" cy="365"/>
          </a:xfrm>
        </p:grpSpPr>
        <p:sp>
          <p:nvSpPr>
            <p:cNvPr id="27650" name="Rectangle 2"/>
            <p:cNvSpPr>
              <a:spLocks noChangeArrowheads="1"/>
            </p:cNvSpPr>
            <p:nvPr/>
          </p:nvSpPr>
          <p:spPr bwMode="auto">
            <a:xfrm>
              <a:off x="4561" y="193"/>
              <a:ext cx="478" cy="248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4613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7240588" y="703263"/>
            <a:ext cx="758825" cy="547687"/>
            <a:chOff x="4561" y="443"/>
            <a:chExt cx="478" cy="34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4561" y="443"/>
              <a:ext cx="478" cy="2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4657" y="52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8002588" y="306388"/>
            <a:ext cx="758825" cy="579437"/>
            <a:chOff x="5041" y="193"/>
            <a:chExt cx="478" cy="365"/>
          </a:xfrm>
        </p:grpSpPr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5041" y="193"/>
              <a:ext cx="478" cy="2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5181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8002588" y="703263"/>
            <a:ext cx="758825" cy="517525"/>
            <a:chOff x="5041" y="443"/>
            <a:chExt cx="478" cy="326"/>
          </a:xfrm>
        </p:grpSpPr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5041" y="443"/>
              <a:ext cx="478" cy="2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5116" y="509"/>
              <a:ext cx="35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>
              <a:spAutoFit/>
            </a:bodyPr>
            <a:lstStyle/>
            <a:p>
              <a:pPr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27662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Organisation</a:t>
            </a:r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Part of Strategy directorate, though effectively independent</a:t>
            </a:r>
          </a:p>
          <a:p>
            <a:pPr lvl="1" eaLnBrk="0" hangingPunct="0"/>
            <a:r>
              <a:rPr lang="en-GB"/>
              <a:t>Clients do not control budget</a:t>
            </a:r>
          </a:p>
          <a:p>
            <a:pPr lvl="1" eaLnBrk="0" hangingPunct="0"/>
            <a:r>
              <a:rPr lang="en-GB"/>
              <a:t>Increased objectivity &amp; remit to challenge</a:t>
            </a:r>
          </a:p>
          <a:p>
            <a:pPr eaLnBrk="0" hangingPunct="0"/>
            <a:r>
              <a:rPr lang="en-GB"/>
              <a:t>Cross functional teams</a:t>
            </a:r>
          </a:p>
          <a:p>
            <a:pPr lvl="1" eaLnBrk="0" hangingPunct="0"/>
            <a:r>
              <a:rPr lang="en-GB"/>
              <a:t>Emphasis on working across directorates rather than for directorates</a:t>
            </a:r>
          </a:p>
          <a:p>
            <a:pPr lvl="1" eaLnBrk="0" hangingPunct="0"/>
            <a:r>
              <a:rPr lang="en-GB"/>
              <a:t>Flexible resource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D2EBF461-5F71-4B33-BFE6-EA323530EBFE}" type="slidenum">
              <a:rPr lang="en-GB"/>
              <a:pPr/>
              <a:t>13</a:t>
            </a:fld>
            <a:endParaRPr lang="en-GB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240588" y="306388"/>
            <a:ext cx="758825" cy="579437"/>
            <a:chOff x="4561" y="193"/>
            <a:chExt cx="478" cy="365"/>
          </a:xfrm>
        </p:grpSpPr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4561" y="193"/>
              <a:ext cx="478" cy="2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613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7240588" y="703263"/>
            <a:ext cx="758825" cy="547687"/>
            <a:chOff x="4561" y="443"/>
            <a:chExt cx="478" cy="345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61" y="443"/>
              <a:ext cx="478" cy="2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657" y="52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8002588" y="306388"/>
            <a:ext cx="758825" cy="579437"/>
            <a:chOff x="5041" y="193"/>
            <a:chExt cx="478" cy="365"/>
          </a:xfrm>
        </p:grpSpPr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041" y="193"/>
              <a:ext cx="478" cy="248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181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8002588" y="703263"/>
            <a:ext cx="758825" cy="517525"/>
            <a:chOff x="5041" y="443"/>
            <a:chExt cx="478" cy="326"/>
          </a:xfrm>
        </p:grpSpPr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041" y="443"/>
              <a:ext cx="478" cy="2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116" y="509"/>
              <a:ext cx="35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>
              <a:spAutoFit/>
            </a:bodyPr>
            <a:lstStyle/>
            <a:p>
              <a:pPr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29710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Portfolio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Integrated portfolio across OR</a:t>
            </a:r>
          </a:p>
          <a:p>
            <a:pPr lvl="1" eaLnBrk="0" hangingPunct="0"/>
            <a:r>
              <a:rPr lang="en-GB"/>
              <a:t>Centrally prioritised</a:t>
            </a:r>
          </a:p>
          <a:p>
            <a:pPr lvl="1" eaLnBrk="0" hangingPunct="0"/>
            <a:r>
              <a:rPr lang="en-GB"/>
              <a:t>Visible across whole business</a:t>
            </a:r>
          </a:p>
          <a:p>
            <a:pPr lvl="1" eaLnBrk="0" hangingPunct="0"/>
            <a:r>
              <a:rPr lang="en-GB"/>
              <a:t>Focused on OR skill set </a:t>
            </a:r>
          </a:p>
          <a:p>
            <a:pPr eaLnBrk="0" hangingPunct="0"/>
            <a:r>
              <a:rPr lang="en-GB"/>
              <a:t>Improved portfolio processes</a:t>
            </a:r>
          </a:p>
          <a:p>
            <a:pPr eaLnBrk="0" hangingPunct="0"/>
            <a:r>
              <a:rPr lang="en-GB"/>
              <a:t>Co-ordination with other support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755B8850-4DDD-4776-A070-62A0600C3BCF}" type="slidenum">
              <a:rPr lang="en-GB"/>
              <a:pPr/>
              <a:t>14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6553200" cy="1076325"/>
          </a:xfrm>
          <a:noFill/>
          <a:ln/>
        </p:spPr>
        <p:txBody>
          <a:bodyPr/>
          <a:lstStyle/>
          <a:p>
            <a:pPr eaLnBrk="0" hangingPunct="0"/>
            <a:r>
              <a:rPr lang="en-GB" sz="3000"/>
              <a:t>Roles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7240588" y="306388"/>
            <a:ext cx="758825" cy="579437"/>
            <a:chOff x="4561" y="193"/>
            <a:chExt cx="478" cy="365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auto">
            <a:xfrm>
              <a:off x="4561" y="193"/>
              <a:ext cx="478" cy="2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4613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7240588" y="703263"/>
            <a:ext cx="758825" cy="547687"/>
            <a:chOff x="4561" y="443"/>
            <a:chExt cx="478" cy="345"/>
          </a:xfrm>
        </p:grpSpPr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4561" y="443"/>
              <a:ext cx="478" cy="247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4657" y="52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8002588" y="306388"/>
            <a:ext cx="758825" cy="579437"/>
            <a:chOff x="5041" y="193"/>
            <a:chExt cx="478" cy="365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5041" y="193"/>
              <a:ext cx="478" cy="2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5181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8002588" y="703263"/>
            <a:ext cx="758825" cy="517525"/>
            <a:chOff x="5041" y="443"/>
            <a:chExt cx="478" cy="326"/>
          </a:xfrm>
        </p:grpSpPr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5041" y="443"/>
              <a:ext cx="478" cy="2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5116" y="509"/>
              <a:ext cx="35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>
              <a:spAutoFit/>
            </a:bodyPr>
            <a:lstStyle/>
            <a:p>
              <a:pPr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528638" y="1285875"/>
            <a:ext cx="7843837" cy="1065213"/>
            <a:chOff x="333" y="810"/>
            <a:chExt cx="4941" cy="671"/>
          </a:xfrm>
        </p:grpSpPr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333" y="965"/>
              <a:ext cx="1557" cy="38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OR Analyst</a:t>
              </a:r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2038" y="810"/>
              <a:ext cx="1557" cy="67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Team Leader</a:t>
              </a:r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3717" y="810"/>
              <a:ext cx="1557" cy="671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OR Manager</a:t>
              </a:r>
            </a:p>
          </p:txBody>
        </p:sp>
      </p:grp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1411288" y="2744788"/>
            <a:ext cx="2382837" cy="1019175"/>
            <a:chOff x="889" y="1729"/>
            <a:chExt cx="1501" cy="642"/>
          </a:xfrm>
        </p:grpSpPr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889" y="1729"/>
              <a:ext cx="1501" cy="642"/>
            </a:xfrm>
            <a:prstGeom prst="ellipse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1094" y="1816"/>
              <a:ext cx="1091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OR Specialist</a:t>
              </a:r>
            </a:p>
          </p:txBody>
        </p:sp>
      </p:grpSp>
      <p:grpSp>
        <p:nvGrpSpPr>
          <p:cNvPr id="31768" name="Group 24"/>
          <p:cNvGrpSpPr>
            <a:grpSpLocks/>
          </p:cNvGrpSpPr>
          <p:nvPr/>
        </p:nvGrpSpPr>
        <p:grpSpPr bwMode="auto">
          <a:xfrm>
            <a:off x="1411288" y="4268788"/>
            <a:ext cx="2382837" cy="1019175"/>
            <a:chOff x="889" y="2689"/>
            <a:chExt cx="1501" cy="642"/>
          </a:xfrm>
        </p:grpSpPr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889" y="2689"/>
              <a:ext cx="1501" cy="642"/>
            </a:xfrm>
            <a:prstGeom prst="ellipse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7" name="Rectangle 23"/>
            <p:cNvSpPr>
              <a:spLocks noChangeArrowheads="1"/>
            </p:cNvSpPr>
            <p:nvPr/>
          </p:nvSpPr>
          <p:spPr bwMode="auto">
            <a:xfrm>
              <a:off x="1094" y="2776"/>
              <a:ext cx="1091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Expert Specialist</a:t>
              </a:r>
            </a:p>
          </p:txBody>
        </p:sp>
      </p:grpSp>
      <p:grpSp>
        <p:nvGrpSpPr>
          <p:cNvPr id="31771" name="Group 27"/>
          <p:cNvGrpSpPr>
            <a:grpSpLocks/>
          </p:cNvGrpSpPr>
          <p:nvPr/>
        </p:nvGrpSpPr>
        <p:grpSpPr bwMode="auto">
          <a:xfrm>
            <a:off x="4459288" y="2744788"/>
            <a:ext cx="2547937" cy="1019175"/>
            <a:chOff x="2809" y="1729"/>
            <a:chExt cx="1605" cy="642"/>
          </a:xfrm>
        </p:grpSpPr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2809" y="1729"/>
              <a:ext cx="1605" cy="642"/>
            </a:xfrm>
            <a:prstGeom prst="ellipse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29" y="1816"/>
              <a:ext cx="1165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Principal Consultant</a:t>
              </a:r>
            </a:p>
          </p:txBody>
        </p:sp>
      </p:grpSp>
      <p:grpSp>
        <p:nvGrpSpPr>
          <p:cNvPr id="31774" name="Group 30"/>
          <p:cNvGrpSpPr>
            <a:grpSpLocks/>
          </p:cNvGrpSpPr>
          <p:nvPr/>
        </p:nvGrpSpPr>
        <p:grpSpPr bwMode="auto">
          <a:xfrm>
            <a:off x="4459288" y="4268788"/>
            <a:ext cx="2547937" cy="1019175"/>
            <a:chOff x="2809" y="2689"/>
            <a:chExt cx="1605" cy="642"/>
          </a:xfrm>
        </p:grpSpPr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2809" y="2689"/>
              <a:ext cx="1605" cy="642"/>
            </a:xfrm>
            <a:prstGeom prst="ellipse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3029" y="2776"/>
              <a:ext cx="1165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Strategic Consultant</a:t>
              </a:r>
            </a:p>
          </p:txBody>
        </p:sp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3125788" y="5564188"/>
            <a:ext cx="2382837" cy="1019175"/>
            <a:chOff x="1969" y="3505"/>
            <a:chExt cx="1501" cy="642"/>
          </a:xfrm>
        </p:grpSpPr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1969" y="3505"/>
              <a:ext cx="1501" cy="642"/>
            </a:xfrm>
            <a:prstGeom prst="ellipse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auto">
            <a:xfrm>
              <a:off x="2174" y="3592"/>
              <a:ext cx="1091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 anchor="ctr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Line Placement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1524000" y="1655763"/>
            <a:ext cx="4724400" cy="4989512"/>
            <a:chOff x="960" y="1043"/>
            <a:chExt cx="2976" cy="3143"/>
          </a:xfrm>
        </p:grpSpPr>
        <p:sp>
          <p:nvSpPr>
            <p:cNvPr id="33794" name="Freeform 2"/>
            <p:cNvSpPr>
              <a:spLocks/>
            </p:cNvSpPr>
            <p:nvPr/>
          </p:nvSpPr>
          <p:spPr bwMode="auto">
            <a:xfrm>
              <a:off x="979" y="1043"/>
              <a:ext cx="2939" cy="3135"/>
            </a:xfrm>
            <a:custGeom>
              <a:avLst/>
              <a:gdLst>
                <a:gd name="T0" fmla="*/ 1371 w 2939"/>
                <a:gd name="T1" fmla="*/ 0 h 3135"/>
                <a:gd name="T2" fmla="*/ 2448 w 2939"/>
                <a:gd name="T3" fmla="*/ 365 h 3135"/>
                <a:gd name="T4" fmla="*/ 2938 w 2939"/>
                <a:gd name="T5" fmla="*/ 1462 h 3135"/>
                <a:gd name="T6" fmla="*/ 2546 w 2939"/>
                <a:gd name="T7" fmla="*/ 2611 h 3135"/>
                <a:gd name="T8" fmla="*/ 1566 w 2939"/>
                <a:gd name="T9" fmla="*/ 3134 h 3135"/>
                <a:gd name="T10" fmla="*/ 489 w 2939"/>
                <a:gd name="T11" fmla="*/ 2768 h 3135"/>
                <a:gd name="T12" fmla="*/ 0 w 2939"/>
                <a:gd name="T13" fmla="*/ 1671 h 3135"/>
                <a:gd name="T14" fmla="*/ 342 w 2939"/>
                <a:gd name="T15" fmla="*/ 522 h 3135"/>
                <a:gd name="T16" fmla="*/ 1371 w 2939"/>
                <a:gd name="T17" fmla="*/ 0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3135">
                  <a:moveTo>
                    <a:pt x="1371" y="0"/>
                  </a:moveTo>
                  <a:lnTo>
                    <a:pt x="2448" y="365"/>
                  </a:lnTo>
                  <a:lnTo>
                    <a:pt x="2938" y="1462"/>
                  </a:lnTo>
                  <a:lnTo>
                    <a:pt x="2546" y="2611"/>
                  </a:lnTo>
                  <a:lnTo>
                    <a:pt x="1566" y="3134"/>
                  </a:lnTo>
                  <a:lnTo>
                    <a:pt x="489" y="2768"/>
                  </a:lnTo>
                  <a:lnTo>
                    <a:pt x="0" y="1671"/>
                  </a:lnTo>
                  <a:lnTo>
                    <a:pt x="342" y="522"/>
                  </a:lnTo>
                  <a:lnTo>
                    <a:pt x="1371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5" name="Freeform 3"/>
            <p:cNvSpPr>
              <a:spLocks/>
            </p:cNvSpPr>
            <p:nvPr/>
          </p:nvSpPr>
          <p:spPr bwMode="auto">
            <a:xfrm>
              <a:off x="1224" y="1305"/>
              <a:ext cx="2449" cy="2612"/>
            </a:xfrm>
            <a:custGeom>
              <a:avLst/>
              <a:gdLst>
                <a:gd name="T0" fmla="*/ 1142 w 2449"/>
                <a:gd name="T1" fmla="*/ 0 h 2612"/>
                <a:gd name="T2" fmla="*/ 2040 w 2449"/>
                <a:gd name="T3" fmla="*/ 304 h 2612"/>
                <a:gd name="T4" fmla="*/ 2448 w 2449"/>
                <a:gd name="T5" fmla="*/ 1218 h 2612"/>
                <a:gd name="T6" fmla="*/ 2121 w 2449"/>
                <a:gd name="T7" fmla="*/ 2175 h 2612"/>
                <a:gd name="T8" fmla="*/ 1305 w 2449"/>
                <a:gd name="T9" fmla="*/ 2611 h 2612"/>
                <a:gd name="T10" fmla="*/ 408 w 2449"/>
                <a:gd name="T11" fmla="*/ 2306 h 2612"/>
                <a:gd name="T12" fmla="*/ 0 w 2449"/>
                <a:gd name="T13" fmla="*/ 1392 h 2612"/>
                <a:gd name="T14" fmla="*/ 285 w 2449"/>
                <a:gd name="T15" fmla="*/ 435 h 2612"/>
                <a:gd name="T16" fmla="*/ 1142 w 2449"/>
                <a:gd name="T17" fmla="*/ 0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9" h="2612">
                  <a:moveTo>
                    <a:pt x="1142" y="0"/>
                  </a:moveTo>
                  <a:lnTo>
                    <a:pt x="2040" y="304"/>
                  </a:lnTo>
                  <a:lnTo>
                    <a:pt x="2448" y="1218"/>
                  </a:lnTo>
                  <a:lnTo>
                    <a:pt x="2121" y="2175"/>
                  </a:lnTo>
                  <a:lnTo>
                    <a:pt x="1305" y="2611"/>
                  </a:lnTo>
                  <a:lnTo>
                    <a:pt x="408" y="2306"/>
                  </a:lnTo>
                  <a:lnTo>
                    <a:pt x="0" y="1392"/>
                  </a:lnTo>
                  <a:lnTo>
                    <a:pt x="285" y="435"/>
                  </a:lnTo>
                  <a:lnTo>
                    <a:pt x="1142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auto">
            <a:xfrm>
              <a:off x="1469" y="1567"/>
              <a:ext cx="1959" cy="2089"/>
            </a:xfrm>
            <a:custGeom>
              <a:avLst/>
              <a:gdLst>
                <a:gd name="T0" fmla="*/ 913 w 1959"/>
                <a:gd name="T1" fmla="*/ 0 h 2089"/>
                <a:gd name="T2" fmla="*/ 1631 w 1959"/>
                <a:gd name="T3" fmla="*/ 243 h 2089"/>
                <a:gd name="T4" fmla="*/ 1958 w 1959"/>
                <a:gd name="T5" fmla="*/ 974 h 2089"/>
                <a:gd name="T6" fmla="*/ 1696 w 1959"/>
                <a:gd name="T7" fmla="*/ 1740 h 2089"/>
                <a:gd name="T8" fmla="*/ 1044 w 1959"/>
                <a:gd name="T9" fmla="*/ 2088 h 2089"/>
                <a:gd name="T10" fmla="*/ 326 w 1959"/>
                <a:gd name="T11" fmla="*/ 1844 h 2089"/>
                <a:gd name="T12" fmla="*/ 0 w 1959"/>
                <a:gd name="T13" fmla="*/ 1113 h 2089"/>
                <a:gd name="T14" fmla="*/ 228 w 1959"/>
                <a:gd name="T15" fmla="*/ 348 h 2089"/>
                <a:gd name="T16" fmla="*/ 913 w 1959"/>
                <a:gd name="T17" fmla="*/ 0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9" h="2089">
                  <a:moveTo>
                    <a:pt x="913" y="0"/>
                  </a:moveTo>
                  <a:lnTo>
                    <a:pt x="1631" y="243"/>
                  </a:lnTo>
                  <a:lnTo>
                    <a:pt x="1958" y="974"/>
                  </a:lnTo>
                  <a:lnTo>
                    <a:pt x="1696" y="1740"/>
                  </a:lnTo>
                  <a:lnTo>
                    <a:pt x="1044" y="2088"/>
                  </a:lnTo>
                  <a:lnTo>
                    <a:pt x="326" y="1844"/>
                  </a:lnTo>
                  <a:lnTo>
                    <a:pt x="0" y="1113"/>
                  </a:lnTo>
                  <a:lnTo>
                    <a:pt x="228" y="348"/>
                  </a:lnTo>
                  <a:lnTo>
                    <a:pt x="913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auto">
            <a:xfrm>
              <a:off x="1713" y="1827"/>
              <a:ext cx="1471" cy="1568"/>
            </a:xfrm>
            <a:custGeom>
              <a:avLst/>
              <a:gdLst>
                <a:gd name="T0" fmla="*/ 686 w 1471"/>
                <a:gd name="T1" fmla="*/ 0 h 1568"/>
                <a:gd name="T2" fmla="*/ 1225 w 1471"/>
                <a:gd name="T3" fmla="*/ 182 h 1568"/>
                <a:gd name="T4" fmla="*/ 1470 w 1471"/>
                <a:gd name="T5" fmla="*/ 731 h 1568"/>
                <a:gd name="T6" fmla="*/ 1274 w 1471"/>
                <a:gd name="T7" fmla="*/ 1305 h 1568"/>
                <a:gd name="T8" fmla="*/ 784 w 1471"/>
                <a:gd name="T9" fmla="*/ 1567 h 1568"/>
                <a:gd name="T10" fmla="*/ 245 w 1471"/>
                <a:gd name="T11" fmla="*/ 1384 h 1568"/>
                <a:gd name="T12" fmla="*/ 0 w 1471"/>
                <a:gd name="T13" fmla="*/ 835 h 1568"/>
                <a:gd name="T14" fmla="*/ 171 w 1471"/>
                <a:gd name="T15" fmla="*/ 261 h 1568"/>
                <a:gd name="T16" fmla="*/ 686 w 1471"/>
                <a:gd name="T17" fmla="*/ 0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1" h="1568">
                  <a:moveTo>
                    <a:pt x="686" y="0"/>
                  </a:moveTo>
                  <a:lnTo>
                    <a:pt x="1225" y="182"/>
                  </a:lnTo>
                  <a:lnTo>
                    <a:pt x="1470" y="731"/>
                  </a:lnTo>
                  <a:lnTo>
                    <a:pt x="1274" y="1305"/>
                  </a:lnTo>
                  <a:lnTo>
                    <a:pt x="784" y="1567"/>
                  </a:lnTo>
                  <a:lnTo>
                    <a:pt x="245" y="1384"/>
                  </a:lnTo>
                  <a:lnTo>
                    <a:pt x="0" y="835"/>
                  </a:lnTo>
                  <a:lnTo>
                    <a:pt x="171" y="261"/>
                  </a:lnTo>
                  <a:lnTo>
                    <a:pt x="686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auto">
            <a:xfrm>
              <a:off x="1958" y="2087"/>
              <a:ext cx="981" cy="1047"/>
            </a:xfrm>
            <a:custGeom>
              <a:avLst/>
              <a:gdLst>
                <a:gd name="T0" fmla="*/ 457 w 981"/>
                <a:gd name="T1" fmla="*/ 0 h 1047"/>
                <a:gd name="T2" fmla="*/ 816 w 981"/>
                <a:gd name="T3" fmla="*/ 122 h 1047"/>
                <a:gd name="T4" fmla="*/ 980 w 981"/>
                <a:gd name="T5" fmla="*/ 488 h 1047"/>
                <a:gd name="T6" fmla="*/ 849 w 981"/>
                <a:gd name="T7" fmla="*/ 871 h 1047"/>
                <a:gd name="T8" fmla="*/ 522 w 981"/>
                <a:gd name="T9" fmla="*/ 1046 h 1047"/>
                <a:gd name="T10" fmla="*/ 163 w 981"/>
                <a:gd name="T11" fmla="*/ 923 h 1047"/>
                <a:gd name="T12" fmla="*/ 0 w 981"/>
                <a:gd name="T13" fmla="*/ 557 h 1047"/>
                <a:gd name="T14" fmla="*/ 114 w 981"/>
                <a:gd name="T15" fmla="*/ 174 h 1047"/>
                <a:gd name="T16" fmla="*/ 457 w 981"/>
                <a:gd name="T17" fmla="*/ 0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1" h="1047">
                  <a:moveTo>
                    <a:pt x="457" y="0"/>
                  </a:moveTo>
                  <a:lnTo>
                    <a:pt x="816" y="122"/>
                  </a:lnTo>
                  <a:lnTo>
                    <a:pt x="980" y="488"/>
                  </a:lnTo>
                  <a:lnTo>
                    <a:pt x="849" y="871"/>
                  </a:lnTo>
                  <a:lnTo>
                    <a:pt x="522" y="1046"/>
                  </a:lnTo>
                  <a:lnTo>
                    <a:pt x="163" y="923"/>
                  </a:lnTo>
                  <a:lnTo>
                    <a:pt x="0" y="557"/>
                  </a:lnTo>
                  <a:lnTo>
                    <a:pt x="114" y="174"/>
                  </a:lnTo>
                  <a:lnTo>
                    <a:pt x="457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2355" y="1069"/>
              <a:ext cx="189" cy="3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V="1">
              <a:off x="960" y="2509"/>
              <a:ext cx="2976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1332" y="1568"/>
              <a:ext cx="2202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 flipV="1">
              <a:off x="1482" y="1408"/>
              <a:ext cx="1926" cy="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auto">
            <a:xfrm>
              <a:off x="2203" y="2350"/>
              <a:ext cx="491" cy="522"/>
            </a:xfrm>
            <a:custGeom>
              <a:avLst/>
              <a:gdLst>
                <a:gd name="T0" fmla="*/ 228 w 491"/>
                <a:gd name="T1" fmla="*/ 0 h 522"/>
                <a:gd name="T2" fmla="*/ 408 w 491"/>
                <a:gd name="T3" fmla="*/ 60 h 522"/>
                <a:gd name="T4" fmla="*/ 490 w 491"/>
                <a:gd name="T5" fmla="*/ 243 h 522"/>
                <a:gd name="T6" fmla="*/ 424 w 491"/>
                <a:gd name="T7" fmla="*/ 434 h 522"/>
                <a:gd name="T8" fmla="*/ 261 w 491"/>
                <a:gd name="T9" fmla="*/ 521 h 522"/>
                <a:gd name="T10" fmla="*/ 81 w 491"/>
                <a:gd name="T11" fmla="*/ 460 h 522"/>
                <a:gd name="T12" fmla="*/ 0 w 491"/>
                <a:gd name="T13" fmla="*/ 277 h 522"/>
                <a:gd name="T14" fmla="*/ 57 w 491"/>
                <a:gd name="T15" fmla="*/ 86 h 522"/>
                <a:gd name="T16" fmla="*/ 228 w 491"/>
                <a:gd name="T1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522">
                  <a:moveTo>
                    <a:pt x="228" y="0"/>
                  </a:moveTo>
                  <a:lnTo>
                    <a:pt x="408" y="60"/>
                  </a:lnTo>
                  <a:lnTo>
                    <a:pt x="490" y="243"/>
                  </a:lnTo>
                  <a:lnTo>
                    <a:pt x="424" y="434"/>
                  </a:lnTo>
                  <a:lnTo>
                    <a:pt x="261" y="521"/>
                  </a:lnTo>
                  <a:lnTo>
                    <a:pt x="81" y="460"/>
                  </a:lnTo>
                  <a:lnTo>
                    <a:pt x="0" y="277"/>
                  </a:lnTo>
                  <a:lnTo>
                    <a:pt x="57" y="86"/>
                  </a:lnTo>
                  <a:lnTo>
                    <a:pt x="228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805" name="Freeform 13"/>
          <p:cNvSpPr>
            <a:spLocks/>
          </p:cNvSpPr>
          <p:nvPr/>
        </p:nvSpPr>
        <p:spPr bwMode="auto">
          <a:xfrm>
            <a:off x="3497263" y="3730625"/>
            <a:ext cx="779462" cy="828675"/>
          </a:xfrm>
          <a:custGeom>
            <a:avLst/>
            <a:gdLst>
              <a:gd name="T0" fmla="*/ 228 w 491"/>
              <a:gd name="T1" fmla="*/ 0 h 522"/>
              <a:gd name="T2" fmla="*/ 408 w 491"/>
              <a:gd name="T3" fmla="*/ 60 h 522"/>
              <a:gd name="T4" fmla="*/ 490 w 491"/>
              <a:gd name="T5" fmla="*/ 243 h 522"/>
              <a:gd name="T6" fmla="*/ 424 w 491"/>
              <a:gd name="T7" fmla="*/ 434 h 522"/>
              <a:gd name="T8" fmla="*/ 261 w 491"/>
              <a:gd name="T9" fmla="*/ 521 h 522"/>
              <a:gd name="T10" fmla="*/ 81 w 491"/>
              <a:gd name="T11" fmla="*/ 460 h 522"/>
              <a:gd name="T12" fmla="*/ 0 w 491"/>
              <a:gd name="T13" fmla="*/ 277 h 522"/>
              <a:gd name="T14" fmla="*/ 57 w 491"/>
              <a:gd name="T15" fmla="*/ 86 h 522"/>
              <a:gd name="T16" fmla="*/ 228 w 491"/>
              <a:gd name="T1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522">
                <a:moveTo>
                  <a:pt x="228" y="0"/>
                </a:moveTo>
                <a:lnTo>
                  <a:pt x="408" y="60"/>
                </a:lnTo>
                <a:lnTo>
                  <a:pt x="490" y="243"/>
                </a:lnTo>
                <a:lnTo>
                  <a:pt x="424" y="434"/>
                </a:lnTo>
                <a:lnTo>
                  <a:pt x="261" y="521"/>
                </a:lnTo>
                <a:lnTo>
                  <a:pt x="81" y="460"/>
                </a:lnTo>
                <a:lnTo>
                  <a:pt x="0" y="277"/>
                </a:lnTo>
                <a:lnTo>
                  <a:pt x="57" y="86"/>
                </a:lnTo>
                <a:lnTo>
                  <a:pt x="228" y="0"/>
                </a:lnTo>
              </a:path>
            </a:pathLst>
          </a:custGeom>
          <a:noFill/>
          <a:ln w="25400" cap="rnd" cmpd="sng">
            <a:solidFill>
              <a:srgbClr val="B2B2B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3108325" y="3313113"/>
            <a:ext cx="1557338" cy="1662112"/>
          </a:xfrm>
          <a:custGeom>
            <a:avLst/>
            <a:gdLst>
              <a:gd name="T0" fmla="*/ 457 w 981"/>
              <a:gd name="T1" fmla="*/ 0 h 1047"/>
              <a:gd name="T2" fmla="*/ 816 w 981"/>
              <a:gd name="T3" fmla="*/ 122 h 1047"/>
              <a:gd name="T4" fmla="*/ 980 w 981"/>
              <a:gd name="T5" fmla="*/ 488 h 1047"/>
              <a:gd name="T6" fmla="*/ 849 w 981"/>
              <a:gd name="T7" fmla="*/ 871 h 1047"/>
              <a:gd name="T8" fmla="*/ 522 w 981"/>
              <a:gd name="T9" fmla="*/ 1046 h 1047"/>
              <a:gd name="T10" fmla="*/ 163 w 981"/>
              <a:gd name="T11" fmla="*/ 923 h 1047"/>
              <a:gd name="T12" fmla="*/ 0 w 981"/>
              <a:gd name="T13" fmla="*/ 557 h 1047"/>
              <a:gd name="T14" fmla="*/ 114 w 981"/>
              <a:gd name="T15" fmla="*/ 174 h 1047"/>
              <a:gd name="T16" fmla="*/ 457 w 981"/>
              <a:gd name="T17" fmla="*/ 0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1" h="1047">
                <a:moveTo>
                  <a:pt x="457" y="0"/>
                </a:moveTo>
                <a:lnTo>
                  <a:pt x="816" y="122"/>
                </a:lnTo>
                <a:lnTo>
                  <a:pt x="980" y="488"/>
                </a:lnTo>
                <a:lnTo>
                  <a:pt x="849" y="871"/>
                </a:lnTo>
                <a:lnTo>
                  <a:pt x="522" y="1046"/>
                </a:lnTo>
                <a:lnTo>
                  <a:pt x="163" y="923"/>
                </a:lnTo>
                <a:lnTo>
                  <a:pt x="0" y="557"/>
                </a:lnTo>
                <a:lnTo>
                  <a:pt x="114" y="174"/>
                </a:lnTo>
                <a:lnTo>
                  <a:pt x="457" y="0"/>
                </a:lnTo>
              </a:path>
            </a:pathLst>
          </a:custGeom>
          <a:noFill/>
          <a:ln w="25400" cap="rnd" cmpd="sng">
            <a:solidFill>
              <a:srgbClr val="29292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2336800" y="2763838"/>
            <a:ext cx="3113088" cy="3055937"/>
          </a:xfrm>
          <a:custGeom>
            <a:avLst/>
            <a:gdLst>
              <a:gd name="T0" fmla="*/ 36 w 1961"/>
              <a:gd name="T1" fmla="*/ 0 h 1925"/>
              <a:gd name="T2" fmla="*/ 944 w 1961"/>
              <a:gd name="T3" fmla="*/ 89 h 1925"/>
              <a:gd name="T4" fmla="*/ 1624 w 1961"/>
              <a:gd name="T5" fmla="*/ 63 h 1925"/>
              <a:gd name="T6" fmla="*/ 1960 w 1961"/>
              <a:gd name="T7" fmla="*/ 793 h 1925"/>
              <a:gd name="T8" fmla="*/ 1500 w 1961"/>
              <a:gd name="T9" fmla="*/ 1395 h 1925"/>
              <a:gd name="T10" fmla="*/ 1032 w 1961"/>
              <a:gd name="T11" fmla="*/ 1924 h 1925"/>
              <a:gd name="T12" fmla="*/ 160 w 1961"/>
              <a:gd name="T13" fmla="*/ 1864 h 1925"/>
              <a:gd name="T14" fmla="*/ 0 w 1961"/>
              <a:gd name="T15" fmla="*/ 925 h 1925"/>
              <a:gd name="T16" fmla="*/ 36 w 1961"/>
              <a:gd name="T17" fmla="*/ 0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61" h="1925">
                <a:moveTo>
                  <a:pt x="36" y="0"/>
                </a:moveTo>
                <a:lnTo>
                  <a:pt x="944" y="89"/>
                </a:lnTo>
                <a:lnTo>
                  <a:pt x="1624" y="63"/>
                </a:lnTo>
                <a:lnTo>
                  <a:pt x="1960" y="793"/>
                </a:lnTo>
                <a:lnTo>
                  <a:pt x="1500" y="1395"/>
                </a:lnTo>
                <a:lnTo>
                  <a:pt x="1032" y="1924"/>
                </a:lnTo>
                <a:lnTo>
                  <a:pt x="160" y="1864"/>
                </a:lnTo>
                <a:lnTo>
                  <a:pt x="0" y="925"/>
                </a:lnTo>
                <a:lnTo>
                  <a:pt x="36" y="0"/>
                </a:lnTo>
              </a:path>
            </a:pathLst>
          </a:custGeom>
          <a:noFill/>
          <a:ln w="25400" cap="rnd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1552575" y="2498725"/>
            <a:ext cx="4278313" cy="3557588"/>
          </a:xfrm>
          <a:custGeom>
            <a:avLst/>
            <a:gdLst>
              <a:gd name="T0" fmla="*/ 354 w 2695"/>
              <a:gd name="T1" fmla="*/ 0 h 2241"/>
              <a:gd name="T2" fmla="*/ 1422 w 2695"/>
              <a:gd name="T3" fmla="*/ 262 h 2241"/>
              <a:gd name="T4" fmla="*/ 2286 w 2695"/>
              <a:gd name="T5" fmla="*/ 25 h 2241"/>
              <a:gd name="T6" fmla="*/ 2694 w 2695"/>
              <a:gd name="T7" fmla="*/ 947 h 2241"/>
              <a:gd name="T8" fmla="*/ 2370 w 2695"/>
              <a:gd name="T9" fmla="*/ 1920 h 2241"/>
              <a:gd name="T10" fmla="*/ 1536 w 2695"/>
              <a:gd name="T11" fmla="*/ 2080 h 2241"/>
              <a:gd name="T12" fmla="*/ 504 w 2695"/>
              <a:gd name="T13" fmla="*/ 2240 h 2241"/>
              <a:gd name="T14" fmla="*/ 0 w 2695"/>
              <a:gd name="T15" fmla="*/ 1152 h 2241"/>
              <a:gd name="T16" fmla="*/ 354 w 2695"/>
              <a:gd name="T17" fmla="*/ 0 h 2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95" h="2241">
                <a:moveTo>
                  <a:pt x="354" y="0"/>
                </a:moveTo>
                <a:lnTo>
                  <a:pt x="1422" y="262"/>
                </a:lnTo>
                <a:lnTo>
                  <a:pt x="2286" y="25"/>
                </a:lnTo>
                <a:lnTo>
                  <a:pt x="2694" y="947"/>
                </a:lnTo>
                <a:lnTo>
                  <a:pt x="2370" y="1920"/>
                </a:lnTo>
                <a:lnTo>
                  <a:pt x="1536" y="2080"/>
                </a:lnTo>
                <a:lnTo>
                  <a:pt x="504" y="2240"/>
                </a:lnTo>
                <a:lnTo>
                  <a:pt x="0" y="1152"/>
                </a:lnTo>
                <a:lnTo>
                  <a:pt x="354" y="0"/>
                </a:lnTo>
              </a:path>
            </a:pathLst>
          </a:custGeom>
          <a:noFill/>
          <a:ln w="25400" cap="rnd" cmpd="sng">
            <a:solidFill>
              <a:srgbClr val="19977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428875" y="1116013"/>
            <a:ext cx="2719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Core OR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0638" y="1838325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Departmental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-107950" y="3752850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People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mgt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273050" y="6042025"/>
            <a:ext cx="27193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Client &amp;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portfolio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2700338" y="6589713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Project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5300663" y="5684838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Challenging and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influencing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5540375" y="3719513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Strategic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thinking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4775200" y="1444625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Business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awareness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7559675" y="385763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Analyst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7559675" y="619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Senior OR analyst</a:t>
            </a:r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7559675" y="863600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Team leader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7559675" y="2397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Manager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959600" y="114300"/>
            <a:ext cx="2030413" cy="3101975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7096125" y="492125"/>
            <a:ext cx="417513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7096125" y="750888"/>
            <a:ext cx="417513" cy="0"/>
          </a:xfrm>
          <a:prstGeom prst="line">
            <a:avLst/>
          </a:prstGeom>
          <a:noFill/>
          <a:ln w="25400">
            <a:solidFill>
              <a:srgbClr val="2929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7096125" y="987425"/>
            <a:ext cx="417513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7096125" y="2524125"/>
            <a:ext cx="417513" cy="0"/>
          </a:xfrm>
          <a:prstGeom prst="line">
            <a:avLst/>
          </a:prstGeom>
          <a:noFill/>
          <a:ln w="25400">
            <a:solidFill>
              <a:srgbClr val="19977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906463" y="161925"/>
            <a:ext cx="69405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 eaLnBrk="0" hangingPunct="0">
              <a:lnSpc>
                <a:spcPct val="89000"/>
              </a:lnSpc>
            </a:pPr>
            <a:r>
              <a:rPr lang="en-GB" sz="3200" b="1">
                <a:solidFill>
                  <a:srgbClr val="000080"/>
                </a:solidFill>
                <a:latin typeface="Tahoma" pitchFamily="34" charset="0"/>
              </a:rPr>
              <a:t>Capability framework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1524000" y="1655763"/>
            <a:ext cx="4724400" cy="4989512"/>
            <a:chOff x="960" y="1043"/>
            <a:chExt cx="2976" cy="3143"/>
          </a:xfrm>
        </p:grpSpPr>
        <p:sp>
          <p:nvSpPr>
            <p:cNvPr id="34818" name="Freeform 2"/>
            <p:cNvSpPr>
              <a:spLocks/>
            </p:cNvSpPr>
            <p:nvPr/>
          </p:nvSpPr>
          <p:spPr bwMode="auto">
            <a:xfrm>
              <a:off x="979" y="1043"/>
              <a:ext cx="2939" cy="3135"/>
            </a:xfrm>
            <a:custGeom>
              <a:avLst/>
              <a:gdLst>
                <a:gd name="T0" fmla="*/ 1371 w 2939"/>
                <a:gd name="T1" fmla="*/ 0 h 3135"/>
                <a:gd name="T2" fmla="*/ 2448 w 2939"/>
                <a:gd name="T3" fmla="*/ 365 h 3135"/>
                <a:gd name="T4" fmla="*/ 2938 w 2939"/>
                <a:gd name="T5" fmla="*/ 1462 h 3135"/>
                <a:gd name="T6" fmla="*/ 2546 w 2939"/>
                <a:gd name="T7" fmla="*/ 2611 h 3135"/>
                <a:gd name="T8" fmla="*/ 1566 w 2939"/>
                <a:gd name="T9" fmla="*/ 3134 h 3135"/>
                <a:gd name="T10" fmla="*/ 489 w 2939"/>
                <a:gd name="T11" fmla="*/ 2768 h 3135"/>
                <a:gd name="T12" fmla="*/ 0 w 2939"/>
                <a:gd name="T13" fmla="*/ 1671 h 3135"/>
                <a:gd name="T14" fmla="*/ 342 w 2939"/>
                <a:gd name="T15" fmla="*/ 522 h 3135"/>
                <a:gd name="T16" fmla="*/ 1371 w 2939"/>
                <a:gd name="T17" fmla="*/ 0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3135">
                  <a:moveTo>
                    <a:pt x="1371" y="0"/>
                  </a:moveTo>
                  <a:lnTo>
                    <a:pt x="2448" y="365"/>
                  </a:lnTo>
                  <a:lnTo>
                    <a:pt x="2938" y="1462"/>
                  </a:lnTo>
                  <a:lnTo>
                    <a:pt x="2546" y="2611"/>
                  </a:lnTo>
                  <a:lnTo>
                    <a:pt x="1566" y="3134"/>
                  </a:lnTo>
                  <a:lnTo>
                    <a:pt x="489" y="2768"/>
                  </a:lnTo>
                  <a:lnTo>
                    <a:pt x="0" y="1671"/>
                  </a:lnTo>
                  <a:lnTo>
                    <a:pt x="342" y="522"/>
                  </a:lnTo>
                  <a:lnTo>
                    <a:pt x="1371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19" name="Freeform 3"/>
            <p:cNvSpPr>
              <a:spLocks/>
            </p:cNvSpPr>
            <p:nvPr/>
          </p:nvSpPr>
          <p:spPr bwMode="auto">
            <a:xfrm>
              <a:off x="1224" y="1305"/>
              <a:ext cx="2449" cy="2612"/>
            </a:xfrm>
            <a:custGeom>
              <a:avLst/>
              <a:gdLst>
                <a:gd name="T0" fmla="*/ 1142 w 2449"/>
                <a:gd name="T1" fmla="*/ 0 h 2612"/>
                <a:gd name="T2" fmla="*/ 2040 w 2449"/>
                <a:gd name="T3" fmla="*/ 304 h 2612"/>
                <a:gd name="T4" fmla="*/ 2448 w 2449"/>
                <a:gd name="T5" fmla="*/ 1218 h 2612"/>
                <a:gd name="T6" fmla="*/ 2121 w 2449"/>
                <a:gd name="T7" fmla="*/ 2175 h 2612"/>
                <a:gd name="T8" fmla="*/ 1305 w 2449"/>
                <a:gd name="T9" fmla="*/ 2611 h 2612"/>
                <a:gd name="T10" fmla="*/ 408 w 2449"/>
                <a:gd name="T11" fmla="*/ 2306 h 2612"/>
                <a:gd name="T12" fmla="*/ 0 w 2449"/>
                <a:gd name="T13" fmla="*/ 1392 h 2612"/>
                <a:gd name="T14" fmla="*/ 285 w 2449"/>
                <a:gd name="T15" fmla="*/ 435 h 2612"/>
                <a:gd name="T16" fmla="*/ 1142 w 2449"/>
                <a:gd name="T17" fmla="*/ 0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9" h="2612">
                  <a:moveTo>
                    <a:pt x="1142" y="0"/>
                  </a:moveTo>
                  <a:lnTo>
                    <a:pt x="2040" y="304"/>
                  </a:lnTo>
                  <a:lnTo>
                    <a:pt x="2448" y="1218"/>
                  </a:lnTo>
                  <a:lnTo>
                    <a:pt x="2121" y="2175"/>
                  </a:lnTo>
                  <a:lnTo>
                    <a:pt x="1305" y="2611"/>
                  </a:lnTo>
                  <a:lnTo>
                    <a:pt x="408" y="2306"/>
                  </a:lnTo>
                  <a:lnTo>
                    <a:pt x="0" y="1392"/>
                  </a:lnTo>
                  <a:lnTo>
                    <a:pt x="285" y="435"/>
                  </a:lnTo>
                  <a:lnTo>
                    <a:pt x="1142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auto">
            <a:xfrm>
              <a:off x="1469" y="1567"/>
              <a:ext cx="1959" cy="2089"/>
            </a:xfrm>
            <a:custGeom>
              <a:avLst/>
              <a:gdLst>
                <a:gd name="T0" fmla="*/ 913 w 1959"/>
                <a:gd name="T1" fmla="*/ 0 h 2089"/>
                <a:gd name="T2" fmla="*/ 1631 w 1959"/>
                <a:gd name="T3" fmla="*/ 243 h 2089"/>
                <a:gd name="T4" fmla="*/ 1958 w 1959"/>
                <a:gd name="T5" fmla="*/ 974 h 2089"/>
                <a:gd name="T6" fmla="*/ 1696 w 1959"/>
                <a:gd name="T7" fmla="*/ 1740 h 2089"/>
                <a:gd name="T8" fmla="*/ 1044 w 1959"/>
                <a:gd name="T9" fmla="*/ 2088 h 2089"/>
                <a:gd name="T10" fmla="*/ 326 w 1959"/>
                <a:gd name="T11" fmla="*/ 1844 h 2089"/>
                <a:gd name="T12" fmla="*/ 0 w 1959"/>
                <a:gd name="T13" fmla="*/ 1113 h 2089"/>
                <a:gd name="T14" fmla="*/ 228 w 1959"/>
                <a:gd name="T15" fmla="*/ 348 h 2089"/>
                <a:gd name="T16" fmla="*/ 913 w 1959"/>
                <a:gd name="T17" fmla="*/ 0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9" h="2089">
                  <a:moveTo>
                    <a:pt x="913" y="0"/>
                  </a:moveTo>
                  <a:lnTo>
                    <a:pt x="1631" y="243"/>
                  </a:lnTo>
                  <a:lnTo>
                    <a:pt x="1958" y="974"/>
                  </a:lnTo>
                  <a:lnTo>
                    <a:pt x="1696" y="1740"/>
                  </a:lnTo>
                  <a:lnTo>
                    <a:pt x="1044" y="2088"/>
                  </a:lnTo>
                  <a:lnTo>
                    <a:pt x="326" y="1844"/>
                  </a:lnTo>
                  <a:lnTo>
                    <a:pt x="0" y="1113"/>
                  </a:lnTo>
                  <a:lnTo>
                    <a:pt x="228" y="348"/>
                  </a:lnTo>
                  <a:lnTo>
                    <a:pt x="913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auto">
            <a:xfrm>
              <a:off x="1713" y="1827"/>
              <a:ext cx="1471" cy="1568"/>
            </a:xfrm>
            <a:custGeom>
              <a:avLst/>
              <a:gdLst>
                <a:gd name="T0" fmla="*/ 686 w 1471"/>
                <a:gd name="T1" fmla="*/ 0 h 1568"/>
                <a:gd name="T2" fmla="*/ 1225 w 1471"/>
                <a:gd name="T3" fmla="*/ 182 h 1568"/>
                <a:gd name="T4" fmla="*/ 1470 w 1471"/>
                <a:gd name="T5" fmla="*/ 731 h 1568"/>
                <a:gd name="T6" fmla="*/ 1274 w 1471"/>
                <a:gd name="T7" fmla="*/ 1305 h 1568"/>
                <a:gd name="T8" fmla="*/ 784 w 1471"/>
                <a:gd name="T9" fmla="*/ 1567 h 1568"/>
                <a:gd name="T10" fmla="*/ 245 w 1471"/>
                <a:gd name="T11" fmla="*/ 1384 h 1568"/>
                <a:gd name="T12" fmla="*/ 0 w 1471"/>
                <a:gd name="T13" fmla="*/ 835 h 1568"/>
                <a:gd name="T14" fmla="*/ 171 w 1471"/>
                <a:gd name="T15" fmla="*/ 261 h 1568"/>
                <a:gd name="T16" fmla="*/ 686 w 1471"/>
                <a:gd name="T17" fmla="*/ 0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1" h="1568">
                  <a:moveTo>
                    <a:pt x="686" y="0"/>
                  </a:moveTo>
                  <a:lnTo>
                    <a:pt x="1225" y="182"/>
                  </a:lnTo>
                  <a:lnTo>
                    <a:pt x="1470" y="731"/>
                  </a:lnTo>
                  <a:lnTo>
                    <a:pt x="1274" y="1305"/>
                  </a:lnTo>
                  <a:lnTo>
                    <a:pt x="784" y="1567"/>
                  </a:lnTo>
                  <a:lnTo>
                    <a:pt x="245" y="1384"/>
                  </a:lnTo>
                  <a:lnTo>
                    <a:pt x="0" y="835"/>
                  </a:lnTo>
                  <a:lnTo>
                    <a:pt x="171" y="261"/>
                  </a:lnTo>
                  <a:lnTo>
                    <a:pt x="686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1958" y="2087"/>
              <a:ext cx="981" cy="1047"/>
            </a:xfrm>
            <a:custGeom>
              <a:avLst/>
              <a:gdLst>
                <a:gd name="T0" fmla="*/ 457 w 981"/>
                <a:gd name="T1" fmla="*/ 0 h 1047"/>
                <a:gd name="T2" fmla="*/ 816 w 981"/>
                <a:gd name="T3" fmla="*/ 122 h 1047"/>
                <a:gd name="T4" fmla="*/ 980 w 981"/>
                <a:gd name="T5" fmla="*/ 488 h 1047"/>
                <a:gd name="T6" fmla="*/ 849 w 981"/>
                <a:gd name="T7" fmla="*/ 871 h 1047"/>
                <a:gd name="T8" fmla="*/ 522 w 981"/>
                <a:gd name="T9" fmla="*/ 1046 h 1047"/>
                <a:gd name="T10" fmla="*/ 163 w 981"/>
                <a:gd name="T11" fmla="*/ 923 h 1047"/>
                <a:gd name="T12" fmla="*/ 0 w 981"/>
                <a:gd name="T13" fmla="*/ 557 h 1047"/>
                <a:gd name="T14" fmla="*/ 114 w 981"/>
                <a:gd name="T15" fmla="*/ 174 h 1047"/>
                <a:gd name="T16" fmla="*/ 457 w 981"/>
                <a:gd name="T17" fmla="*/ 0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1" h="1047">
                  <a:moveTo>
                    <a:pt x="457" y="0"/>
                  </a:moveTo>
                  <a:lnTo>
                    <a:pt x="816" y="122"/>
                  </a:lnTo>
                  <a:lnTo>
                    <a:pt x="980" y="488"/>
                  </a:lnTo>
                  <a:lnTo>
                    <a:pt x="849" y="871"/>
                  </a:lnTo>
                  <a:lnTo>
                    <a:pt x="522" y="1046"/>
                  </a:lnTo>
                  <a:lnTo>
                    <a:pt x="163" y="923"/>
                  </a:lnTo>
                  <a:lnTo>
                    <a:pt x="0" y="557"/>
                  </a:lnTo>
                  <a:lnTo>
                    <a:pt x="114" y="174"/>
                  </a:lnTo>
                  <a:lnTo>
                    <a:pt x="457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2355" y="1069"/>
              <a:ext cx="189" cy="3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960" y="2509"/>
              <a:ext cx="2976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1332" y="1568"/>
              <a:ext cx="2202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 flipV="1">
              <a:off x="1482" y="1408"/>
              <a:ext cx="1926" cy="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2203" y="2350"/>
              <a:ext cx="491" cy="522"/>
            </a:xfrm>
            <a:custGeom>
              <a:avLst/>
              <a:gdLst>
                <a:gd name="T0" fmla="*/ 228 w 491"/>
                <a:gd name="T1" fmla="*/ 0 h 522"/>
                <a:gd name="T2" fmla="*/ 408 w 491"/>
                <a:gd name="T3" fmla="*/ 60 h 522"/>
                <a:gd name="T4" fmla="*/ 490 w 491"/>
                <a:gd name="T5" fmla="*/ 243 h 522"/>
                <a:gd name="T6" fmla="*/ 424 w 491"/>
                <a:gd name="T7" fmla="*/ 434 h 522"/>
                <a:gd name="T8" fmla="*/ 261 w 491"/>
                <a:gd name="T9" fmla="*/ 521 h 522"/>
                <a:gd name="T10" fmla="*/ 81 w 491"/>
                <a:gd name="T11" fmla="*/ 460 h 522"/>
                <a:gd name="T12" fmla="*/ 0 w 491"/>
                <a:gd name="T13" fmla="*/ 277 h 522"/>
                <a:gd name="T14" fmla="*/ 57 w 491"/>
                <a:gd name="T15" fmla="*/ 86 h 522"/>
                <a:gd name="T16" fmla="*/ 228 w 491"/>
                <a:gd name="T1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522">
                  <a:moveTo>
                    <a:pt x="228" y="0"/>
                  </a:moveTo>
                  <a:lnTo>
                    <a:pt x="408" y="60"/>
                  </a:lnTo>
                  <a:lnTo>
                    <a:pt x="490" y="243"/>
                  </a:lnTo>
                  <a:lnTo>
                    <a:pt x="424" y="434"/>
                  </a:lnTo>
                  <a:lnTo>
                    <a:pt x="261" y="521"/>
                  </a:lnTo>
                  <a:lnTo>
                    <a:pt x="81" y="460"/>
                  </a:lnTo>
                  <a:lnTo>
                    <a:pt x="0" y="277"/>
                  </a:lnTo>
                  <a:lnTo>
                    <a:pt x="57" y="86"/>
                  </a:lnTo>
                  <a:lnTo>
                    <a:pt x="228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829" name="Freeform 13"/>
          <p:cNvSpPr>
            <a:spLocks/>
          </p:cNvSpPr>
          <p:nvPr/>
        </p:nvSpPr>
        <p:spPr bwMode="auto">
          <a:xfrm>
            <a:off x="2714625" y="1655763"/>
            <a:ext cx="2344738" cy="4157662"/>
          </a:xfrm>
          <a:custGeom>
            <a:avLst/>
            <a:gdLst>
              <a:gd name="T0" fmla="*/ 636 w 1477"/>
              <a:gd name="T1" fmla="*/ 0 h 2619"/>
              <a:gd name="T2" fmla="*/ 1224 w 1477"/>
              <a:gd name="T3" fmla="*/ 966 h 2619"/>
              <a:gd name="T4" fmla="*/ 1476 w 1477"/>
              <a:gd name="T5" fmla="*/ 1517 h 2619"/>
              <a:gd name="T6" fmla="*/ 1278 w 1477"/>
              <a:gd name="T7" fmla="*/ 2086 h 2619"/>
              <a:gd name="T8" fmla="*/ 810 w 1477"/>
              <a:gd name="T9" fmla="*/ 2618 h 2619"/>
              <a:gd name="T10" fmla="*/ 240 w 1477"/>
              <a:gd name="T11" fmla="*/ 2163 h 2619"/>
              <a:gd name="T12" fmla="*/ 0 w 1477"/>
              <a:gd name="T13" fmla="*/ 1632 h 2619"/>
              <a:gd name="T14" fmla="*/ 168 w 1477"/>
              <a:gd name="T15" fmla="*/ 1056 h 2619"/>
              <a:gd name="T16" fmla="*/ 660 w 1477"/>
              <a:gd name="T17" fmla="*/ 12 h 2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7" h="2619">
                <a:moveTo>
                  <a:pt x="636" y="0"/>
                </a:moveTo>
                <a:lnTo>
                  <a:pt x="1224" y="966"/>
                </a:lnTo>
                <a:lnTo>
                  <a:pt x="1476" y="1517"/>
                </a:lnTo>
                <a:lnTo>
                  <a:pt x="1278" y="2086"/>
                </a:lnTo>
                <a:lnTo>
                  <a:pt x="810" y="2618"/>
                </a:lnTo>
                <a:lnTo>
                  <a:pt x="240" y="2163"/>
                </a:lnTo>
                <a:lnTo>
                  <a:pt x="0" y="1632"/>
                </a:lnTo>
                <a:lnTo>
                  <a:pt x="168" y="1056"/>
                </a:lnTo>
                <a:lnTo>
                  <a:pt x="660" y="12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2743200" y="2082800"/>
            <a:ext cx="2287588" cy="3294063"/>
          </a:xfrm>
          <a:custGeom>
            <a:avLst/>
            <a:gdLst>
              <a:gd name="T0" fmla="*/ 642 w 1441"/>
              <a:gd name="T1" fmla="*/ 0 h 2075"/>
              <a:gd name="T2" fmla="*/ 1194 w 1441"/>
              <a:gd name="T3" fmla="*/ 697 h 2075"/>
              <a:gd name="T4" fmla="*/ 1440 w 1441"/>
              <a:gd name="T5" fmla="*/ 1261 h 2075"/>
              <a:gd name="T6" fmla="*/ 1236 w 1441"/>
              <a:gd name="T7" fmla="*/ 1837 h 2075"/>
              <a:gd name="T8" fmla="*/ 774 w 1441"/>
              <a:gd name="T9" fmla="*/ 2074 h 2075"/>
              <a:gd name="T10" fmla="*/ 240 w 1441"/>
              <a:gd name="T11" fmla="*/ 1901 h 2075"/>
              <a:gd name="T12" fmla="*/ 0 w 1441"/>
              <a:gd name="T13" fmla="*/ 1363 h 2075"/>
              <a:gd name="T14" fmla="*/ 162 w 1441"/>
              <a:gd name="T15" fmla="*/ 774 h 2075"/>
              <a:gd name="T16" fmla="*/ 642 w 1441"/>
              <a:gd name="T17" fmla="*/ 0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1" h="2075">
                <a:moveTo>
                  <a:pt x="642" y="0"/>
                </a:moveTo>
                <a:lnTo>
                  <a:pt x="1194" y="697"/>
                </a:lnTo>
                <a:lnTo>
                  <a:pt x="1440" y="1261"/>
                </a:lnTo>
                <a:lnTo>
                  <a:pt x="1236" y="1837"/>
                </a:lnTo>
                <a:lnTo>
                  <a:pt x="774" y="2074"/>
                </a:lnTo>
                <a:lnTo>
                  <a:pt x="240" y="1901"/>
                </a:lnTo>
                <a:lnTo>
                  <a:pt x="0" y="1363"/>
                </a:lnTo>
                <a:lnTo>
                  <a:pt x="162" y="774"/>
                </a:lnTo>
                <a:lnTo>
                  <a:pt x="642" y="0"/>
                </a:lnTo>
              </a:path>
            </a:pathLst>
          </a:custGeom>
          <a:noFill/>
          <a:ln w="25400" cap="rnd" cmpd="sng">
            <a:solidFill>
              <a:srgbClr val="6BA1FA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3497263" y="3730625"/>
            <a:ext cx="779462" cy="828675"/>
          </a:xfrm>
          <a:custGeom>
            <a:avLst/>
            <a:gdLst>
              <a:gd name="T0" fmla="*/ 228 w 491"/>
              <a:gd name="T1" fmla="*/ 0 h 522"/>
              <a:gd name="T2" fmla="*/ 408 w 491"/>
              <a:gd name="T3" fmla="*/ 60 h 522"/>
              <a:gd name="T4" fmla="*/ 490 w 491"/>
              <a:gd name="T5" fmla="*/ 243 h 522"/>
              <a:gd name="T6" fmla="*/ 424 w 491"/>
              <a:gd name="T7" fmla="*/ 434 h 522"/>
              <a:gd name="T8" fmla="*/ 261 w 491"/>
              <a:gd name="T9" fmla="*/ 521 h 522"/>
              <a:gd name="T10" fmla="*/ 81 w 491"/>
              <a:gd name="T11" fmla="*/ 460 h 522"/>
              <a:gd name="T12" fmla="*/ 0 w 491"/>
              <a:gd name="T13" fmla="*/ 277 h 522"/>
              <a:gd name="T14" fmla="*/ 57 w 491"/>
              <a:gd name="T15" fmla="*/ 86 h 522"/>
              <a:gd name="T16" fmla="*/ 228 w 491"/>
              <a:gd name="T1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522">
                <a:moveTo>
                  <a:pt x="228" y="0"/>
                </a:moveTo>
                <a:lnTo>
                  <a:pt x="408" y="60"/>
                </a:lnTo>
                <a:lnTo>
                  <a:pt x="490" y="243"/>
                </a:lnTo>
                <a:lnTo>
                  <a:pt x="424" y="434"/>
                </a:lnTo>
                <a:lnTo>
                  <a:pt x="261" y="521"/>
                </a:lnTo>
                <a:lnTo>
                  <a:pt x="81" y="460"/>
                </a:lnTo>
                <a:lnTo>
                  <a:pt x="0" y="277"/>
                </a:lnTo>
                <a:lnTo>
                  <a:pt x="57" y="86"/>
                </a:lnTo>
                <a:lnTo>
                  <a:pt x="228" y="0"/>
                </a:lnTo>
              </a:path>
            </a:pathLst>
          </a:custGeom>
          <a:noFill/>
          <a:ln w="25400" cap="rnd" cmpd="sng">
            <a:solidFill>
              <a:srgbClr val="B2B2B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2" name="Freeform 16"/>
          <p:cNvSpPr>
            <a:spLocks/>
          </p:cNvSpPr>
          <p:nvPr/>
        </p:nvSpPr>
        <p:spPr bwMode="auto">
          <a:xfrm>
            <a:off x="3108325" y="3313113"/>
            <a:ext cx="1557338" cy="1662112"/>
          </a:xfrm>
          <a:custGeom>
            <a:avLst/>
            <a:gdLst>
              <a:gd name="T0" fmla="*/ 457 w 981"/>
              <a:gd name="T1" fmla="*/ 0 h 1047"/>
              <a:gd name="T2" fmla="*/ 816 w 981"/>
              <a:gd name="T3" fmla="*/ 122 h 1047"/>
              <a:gd name="T4" fmla="*/ 980 w 981"/>
              <a:gd name="T5" fmla="*/ 488 h 1047"/>
              <a:gd name="T6" fmla="*/ 849 w 981"/>
              <a:gd name="T7" fmla="*/ 871 h 1047"/>
              <a:gd name="T8" fmla="*/ 522 w 981"/>
              <a:gd name="T9" fmla="*/ 1046 h 1047"/>
              <a:gd name="T10" fmla="*/ 163 w 981"/>
              <a:gd name="T11" fmla="*/ 923 h 1047"/>
              <a:gd name="T12" fmla="*/ 0 w 981"/>
              <a:gd name="T13" fmla="*/ 557 h 1047"/>
              <a:gd name="T14" fmla="*/ 114 w 981"/>
              <a:gd name="T15" fmla="*/ 174 h 1047"/>
              <a:gd name="T16" fmla="*/ 457 w 981"/>
              <a:gd name="T17" fmla="*/ 0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1" h="1047">
                <a:moveTo>
                  <a:pt x="457" y="0"/>
                </a:moveTo>
                <a:lnTo>
                  <a:pt x="816" y="122"/>
                </a:lnTo>
                <a:lnTo>
                  <a:pt x="980" y="488"/>
                </a:lnTo>
                <a:lnTo>
                  <a:pt x="849" y="871"/>
                </a:lnTo>
                <a:lnTo>
                  <a:pt x="522" y="1046"/>
                </a:lnTo>
                <a:lnTo>
                  <a:pt x="163" y="923"/>
                </a:lnTo>
                <a:lnTo>
                  <a:pt x="0" y="557"/>
                </a:lnTo>
                <a:lnTo>
                  <a:pt x="114" y="174"/>
                </a:lnTo>
                <a:lnTo>
                  <a:pt x="457" y="0"/>
                </a:lnTo>
              </a:path>
            </a:pathLst>
          </a:custGeom>
          <a:noFill/>
          <a:ln w="25400" cap="rnd" cmpd="sng">
            <a:solidFill>
              <a:srgbClr val="29292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2336800" y="2763838"/>
            <a:ext cx="3113088" cy="3055937"/>
          </a:xfrm>
          <a:custGeom>
            <a:avLst/>
            <a:gdLst>
              <a:gd name="T0" fmla="*/ 36 w 1961"/>
              <a:gd name="T1" fmla="*/ 0 h 1925"/>
              <a:gd name="T2" fmla="*/ 944 w 1961"/>
              <a:gd name="T3" fmla="*/ 89 h 1925"/>
              <a:gd name="T4" fmla="*/ 1624 w 1961"/>
              <a:gd name="T5" fmla="*/ 63 h 1925"/>
              <a:gd name="T6" fmla="*/ 1960 w 1961"/>
              <a:gd name="T7" fmla="*/ 793 h 1925"/>
              <a:gd name="T8" fmla="*/ 1500 w 1961"/>
              <a:gd name="T9" fmla="*/ 1395 h 1925"/>
              <a:gd name="T10" fmla="*/ 1032 w 1961"/>
              <a:gd name="T11" fmla="*/ 1924 h 1925"/>
              <a:gd name="T12" fmla="*/ 160 w 1961"/>
              <a:gd name="T13" fmla="*/ 1864 h 1925"/>
              <a:gd name="T14" fmla="*/ 0 w 1961"/>
              <a:gd name="T15" fmla="*/ 925 h 1925"/>
              <a:gd name="T16" fmla="*/ 36 w 1961"/>
              <a:gd name="T17" fmla="*/ 0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61" h="1925">
                <a:moveTo>
                  <a:pt x="36" y="0"/>
                </a:moveTo>
                <a:lnTo>
                  <a:pt x="944" y="89"/>
                </a:lnTo>
                <a:lnTo>
                  <a:pt x="1624" y="63"/>
                </a:lnTo>
                <a:lnTo>
                  <a:pt x="1960" y="793"/>
                </a:lnTo>
                <a:lnTo>
                  <a:pt x="1500" y="1395"/>
                </a:lnTo>
                <a:lnTo>
                  <a:pt x="1032" y="1924"/>
                </a:lnTo>
                <a:lnTo>
                  <a:pt x="160" y="1864"/>
                </a:lnTo>
                <a:lnTo>
                  <a:pt x="0" y="925"/>
                </a:lnTo>
                <a:lnTo>
                  <a:pt x="36" y="0"/>
                </a:lnTo>
              </a:path>
            </a:pathLst>
          </a:custGeom>
          <a:noFill/>
          <a:ln w="25400" cap="rnd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4" name="Freeform 18"/>
          <p:cNvSpPr>
            <a:spLocks/>
          </p:cNvSpPr>
          <p:nvPr/>
        </p:nvSpPr>
        <p:spPr bwMode="auto">
          <a:xfrm>
            <a:off x="1552575" y="2498725"/>
            <a:ext cx="4278313" cy="3557588"/>
          </a:xfrm>
          <a:custGeom>
            <a:avLst/>
            <a:gdLst>
              <a:gd name="T0" fmla="*/ 354 w 2695"/>
              <a:gd name="T1" fmla="*/ 0 h 2241"/>
              <a:gd name="T2" fmla="*/ 1422 w 2695"/>
              <a:gd name="T3" fmla="*/ 262 h 2241"/>
              <a:gd name="T4" fmla="*/ 2286 w 2695"/>
              <a:gd name="T5" fmla="*/ 25 h 2241"/>
              <a:gd name="T6" fmla="*/ 2694 w 2695"/>
              <a:gd name="T7" fmla="*/ 947 h 2241"/>
              <a:gd name="T8" fmla="*/ 2370 w 2695"/>
              <a:gd name="T9" fmla="*/ 1920 h 2241"/>
              <a:gd name="T10" fmla="*/ 1536 w 2695"/>
              <a:gd name="T11" fmla="*/ 2080 h 2241"/>
              <a:gd name="T12" fmla="*/ 504 w 2695"/>
              <a:gd name="T13" fmla="*/ 2240 h 2241"/>
              <a:gd name="T14" fmla="*/ 0 w 2695"/>
              <a:gd name="T15" fmla="*/ 1152 h 2241"/>
              <a:gd name="T16" fmla="*/ 354 w 2695"/>
              <a:gd name="T17" fmla="*/ 0 h 2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95" h="2241">
                <a:moveTo>
                  <a:pt x="354" y="0"/>
                </a:moveTo>
                <a:lnTo>
                  <a:pt x="1422" y="262"/>
                </a:lnTo>
                <a:lnTo>
                  <a:pt x="2286" y="25"/>
                </a:lnTo>
                <a:lnTo>
                  <a:pt x="2694" y="947"/>
                </a:lnTo>
                <a:lnTo>
                  <a:pt x="2370" y="1920"/>
                </a:lnTo>
                <a:lnTo>
                  <a:pt x="1536" y="2080"/>
                </a:lnTo>
                <a:lnTo>
                  <a:pt x="504" y="2240"/>
                </a:lnTo>
                <a:lnTo>
                  <a:pt x="0" y="1152"/>
                </a:lnTo>
                <a:lnTo>
                  <a:pt x="354" y="0"/>
                </a:lnTo>
              </a:path>
            </a:pathLst>
          </a:custGeom>
          <a:noFill/>
          <a:ln w="25400" cap="rnd" cmpd="sng">
            <a:solidFill>
              <a:srgbClr val="19977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2428875" y="1116013"/>
            <a:ext cx="2719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Core OR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20638" y="1838325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Departmental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-107950" y="3752850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People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mgt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273050" y="6042025"/>
            <a:ext cx="27193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Client &amp;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portfolio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2700338" y="6589713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Project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5300663" y="5684838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Challenging and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influencing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5540375" y="3719513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Strategic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thinking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4775200" y="1444625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Business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awareness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7559675" y="385763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Analyst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559675" y="619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Senior OR analyst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7559675" y="863600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Team leader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7559675" y="1524000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Specialist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7559675" y="2397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Manager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7559675" y="2671763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Expert OR specialist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959600" y="114300"/>
            <a:ext cx="2030413" cy="3101975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7096125" y="492125"/>
            <a:ext cx="417513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7096125" y="750888"/>
            <a:ext cx="417513" cy="0"/>
          </a:xfrm>
          <a:prstGeom prst="line">
            <a:avLst/>
          </a:prstGeom>
          <a:noFill/>
          <a:ln w="25400">
            <a:solidFill>
              <a:srgbClr val="2929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7096125" y="987425"/>
            <a:ext cx="417513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7096125" y="1630363"/>
            <a:ext cx="417513" cy="0"/>
          </a:xfrm>
          <a:prstGeom prst="line">
            <a:avLst/>
          </a:prstGeom>
          <a:noFill/>
          <a:ln w="25400">
            <a:solidFill>
              <a:srgbClr val="6BA1FA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7096125" y="2524125"/>
            <a:ext cx="417513" cy="0"/>
          </a:xfrm>
          <a:prstGeom prst="line">
            <a:avLst/>
          </a:prstGeom>
          <a:noFill/>
          <a:ln w="25400">
            <a:solidFill>
              <a:srgbClr val="19977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7096125" y="2782888"/>
            <a:ext cx="4175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906463" y="161925"/>
            <a:ext cx="69405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 eaLnBrk="0" hangingPunct="0">
              <a:lnSpc>
                <a:spcPct val="89000"/>
              </a:lnSpc>
            </a:pPr>
            <a:r>
              <a:rPr lang="en-GB" sz="3200" b="1">
                <a:solidFill>
                  <a:srgbClr val="000080"/>
                </a:solidFill>
                <a:latin typeface="Tahoma" pitchFamily="34" charset="0"/>
              </a:rPr>
              <a:t>Capability framework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1524000" y="1655763"/>
            <a:ext cx="4724400" cy="4989512"/>
            <a:chOff x="960" y="1043"/>
            <a:chExt cx="2976" cy="3143"/>
          </a:xfrm>
        </p:grpSpPr>
        <p:sp>
          <p:nvSpPr>
            <p:cNvPr id="35842" name="Freeform 2"/>
            <p:cNvSpPr>
              <a:spLocks/>
            </p:cNvSpPr>
            <p:nvPr/>
          </p:nvSpPr>
          <p:spPr bwMode="auto">
            <a:xfrm>
              <a:off x="979" y="1043"/>
              <a:ext cx="2939" cy="3135"/>
            </a:xfrm>
            <a:custGeom>
              <a:avLst/>
              <a:gdLst>
                <a:gd name="T0" fmla="*/ 1371 w 2939"/>
                <a:gd name="T1" fmla="*/ 0 h 3135"/>
                <a:gd name="T2" fmla="*/ 2448 w 2939"/>
                <a:gd name="T3" fmla="*/ 365 h 3135"/>
                <a:gd name="T4" fmla="*/ 2938 w 2939"/>
                <a:gd name="T5" fmla="*/ 1462 h 3135"/>
                <a:gd name="T6" fmla="*/ 2546 w 2939"/>
                <a:gd name="T7" fmla="*/ 2611 h 3135"/>
                <a:gd name="T8" fmla="*/ 1566 w 2939"/>
                <a:gd name="T9" fmla="*/ 3134 h 3135"/>
                <a:gd name="T10" fmla="*/ 489 w 2939"/>
                <a:gd name="T11" fmla="*/ 2768 h 3135"/>
                <a:gd name="T12" fmla="*/ 0 w 2939"/>
                <a:gd name="T13" fmla="*/ 1671 h 3135"/>
                <a:gd name="T14" fmla="*/ 342 w 2939"/>
                <a:gd name="T15" fmla="*/ 522 h 3135"/>
                <a:gd name="T16" fmla="*/ 1371 w 2939"/>
                <a:gd name="T17" fmla="*/ 0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9" h="3135">
                  <a:moveTo>
                    <a:pt x="1371" y="0"/>
                  </a:moveTo>
                  <a:lnTo>
                    <a:pt x="2448" y="365"/>
                  </a:lnTo>
                  <a:lnTo>
                    <a:pt x="2938" y="1462"/>
                  </a:lnTo>
                  <a:lnTo>
                    <a:pt x="2546" y="2611"/>
                  </a:lnTo>
                  <a:lnTo>
                    <a:pt x="1566" y="3134"/>
                  </a:lnTo>
                  <a:lnTo>
                    <a:pt x="489" y="2768"/>
                  </a:lnTo>
                  <a:lnTo>
                    <a:pt x="0" y="1671"/>
                  </a:lnTo>
                  <a:lnTo>
                    <a:pt x="342" y="522"/>
                  </a:lnTo>
                  <a:lnTo>
                    <a:pt x="1371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3" name="Freeform 3"/>
            <p:cNvSpPr>
              <a:spLocks/>
            </p:cNvSpPr>
            <p:nvPr/>
          </p:nvSpPr>
          <p:spPr bwMode="auto">
            <a:xfrm>
              <a:off x="1224" y="1305"/>
              <a:ext cx="2449" cy="2612"/>
            </a:xfrm>
            <a:custGeom>
              <a:avLst/>
              <a:gdLst>
                <a:gd name="T0" fmla="*/ 1142 w 2449"/>
                <a:gd name="T1" fmla="*/ 0 h 2612"/>
                <a:gd name="T2" fmla="*/ 2040 w 2449"/>
                <a:gd name="T3" fmla="*/ 304 h 2612"/>
                <a:gd name="T4" fmla="*/ 2448 w 2449"/>
                <a:gd name="T5" fmla="*/ 1218 h 2612"/>
                <a:gd name="T6" fmla="*/ 2121 w 2449"/>
                <a:gd name="T7" fmla="*/ 2175 h 2612"/>
                <a:gd name="T8" fmla="*/ 1305 w 2449"/>
                <a:gd name="T9" fmla="*/ 2611 h 2612"/>
                <a:gd name="T10" fmla="*/ 408 w 2449"/>
                <a:gd name="T11" fmla="*/ 2306 h 2612"/>
                <a:gd name="T12" fmla="*/ 0 w 2449"/>
                <a:gd name="T13" fmla="*/ 1392 h 2612"/>
                <a:gd name="T14" fmla="*/ 285 w 2449"/>
                <a:gd name="T15" fmla="*/ 435 h 2612"/>
                <a:gd name="T16" fmla="*/ 1142 w 2449"/>
                <a:gd name="T17" fmla="*/ 0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9" h="2612">
                  <a:moveTo>
                    <a:pt x="1142" y="0"/>
                  </a:moveTo>
                  <a:lnTo>
                    <a:pt x="2040" y="304"/>
                  </a:lnTo>
                  <a:lnTo>
                    <a:pt x="2448" y="1218"/>
                  </a:lnTo>
                  <a:lnTo>
                    <a:pt x="2121" y="2175"/>
                  </a:lnTo>
                  <a:lnTo>
                    <a:pt x="1305" y="2611"/>
                  </a:lnTo>
                  <a:lnTo>
                    <a:pt x="408" y="2306"/>
                  </a:lnTo>
                  <a:lnTo>
                    <a:pt x="0" y="1392"/>
                  </a:lnTo>
                  <a:lnTo>
                    <a:pt x="285" y="435"/>
                  </a:lnTo>
                  <a:lnTo>
                    <a:pt x="1142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auto">
            <a:xfrm>
              <a:off x="1469" y="1567"/>
              <a:ext cx="1959" cy="2089"/>
            </a:xfrm>
            <a:custGeom>
              <a:avLst/>
              <a:gdLst>
                <a:gd name="T0" fmla="*/ 913 w 1959"/>
                <a:gd name="T1" fmla="*/ 0 h 2089"/>
                <a:gd name="T2" fmla="*/ 1631 w 1959"/>
                <a:gd name="T3" fmla="*/ 243 h 2089"/>
                <a:gd name="T4" fmla="*/ 1958 w 1959"/>
                <a:gd name="T5" fmla="*/ 974 h 2089"/>
                <a:gd name="T6" fmla="*/ 1696 w 1959"/>
                <a:gd name="T7" fmla="*/ 1740 h 2089"/>
                <a:gd name="T8" fmla="*/ 1044 w 1959"/>
                <a:gd name="T9" fmla="*/ 2088 h 2089"/>
                <a:gd name="T10" fmla="*/ 326 w 1959"/>
                <a:gd name="T11" fmla="*/ 1844 h 2089"/>
                <a:gd name="T12" fmla="*/ 0 w 1959"/>
                <a:gd name="T13" fmla="*/ 1113 h 2089"/>
                <a:gd name="T14" fmla="*/ 228 w 1959"/>
                <a:gd name="T15" fmla="*/ 348 h 2089"/>
                <a:gd name="T16" fmla="*/ 913 w 1959"/>
                <a:gd name="T17" fmla="*/ 0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9" h="2089">
                  <a:moveTo>
                    <a:pt x="913" y="0"/>
                  </a:moveTo>
                  <a:lnTo>
                    <a:pt x="1631" y="243"/>
                  </a:lnTo>
                  <a:lnTo>
                    <a:pt x="1958" y="974"/>
                  </a:lnTo>
                  <a:lnTo>
                    <a:pt x="1696" y="1740"/>
                  </a:lnTo>
                  <a:lnTo>
                    <a:pt x="1044" y="2088"/>
                  </a:lnTo>
                  <a:lnTo>
                    <a:pt x="326" y="1844"/>
                  </a:lnTo>
                  <a:lnTo>
                    <a:pt x="0" y="1113"/>
                  </a:lnTo>
                  <a:lnTo>
                    <a:pt x="228" y="348"/>
                  </a:lnTo>
                  <a:lnTo>
                    <a:pt x="913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auto">
            <a:xfrm>
              <a:off x="1713" y="1827"/>
              <a:ext cx="1471" cy="1568"/>
            </a:xfrm>
            <a:custGeom>
              <a:avLst/>
              <a:gdLst>
                <a:gd name="T0" fmla="*/ 686 w 1471"/>
                <a:gd name="T1" fmla="*/ 0 h 1568"/>
                <a:gd name="T2" fmla="*/ 1225 w 1471"/>
                <a:gd name="T3" fmla="*/ 182 h 1568"/>
                <a:gd name="T4" fmla="*/ 1470 w 1471"/>
                <a:gd name="T5" fmla="*/ 731 h 1568"/>
                <a:gd name="T6" fmla="*/ 1274 w 1471"/>
                <a:gd name="T7" fmla="*/ 1305 h 1568"/>
                <a:gd name="T8" fmla="*/ 784 w 1471"/>
                <a:gd name="T9" fmla="*/ 1567 h 1568"/>
                <a:gd name="T10" fmla="*/ 245 w 1471"/>
                <a:gd name="T11" fmla="*/ 1384 h 1568"/>
                <a:gd name="T12" fmla="*/ 0 w 1471"/>
                <a:gd name="T13" fmla="*/ 835 h 1568"/>
                <a:gd name="T14" fmla="*/ 171 w 1471"/>
                <a:gd name="T15" fmla="*/ 261 h 1568"/>
                <a:gd name="T16" fmla="*/ 686 w 1471"/>
                <a:gd name="T17" fmla="*/ 0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1" h="1568">
                  <a:moveTo>
                    <a:pt x="686" y="0"/>
                  </a:moveTo>
                  <a:lnTo>
                    <a:pt x="1225" y="182"/>
                  </a:lnTo>
                  <a:lnTo>
                    <a:pt x="1470" y="731"/>
                  </a:lnTo>
                  <a:lnTo>
                    <a:pt x="1274" y="1305"/>
                  </a:lnTo>
                  <a:lnTo>
                    <a:pt x="784" y="1567"/>
                  </a:lnTo>
                  <a:lnTo>
                    <a:pt x="245" y="1384"/>
                  </a:lnTo>
                  <a:lnTo>
                    <a:pt x="0" y="835"/>
                  </a:lnTo>
                  <a:lnTo>
                    <a:pt x="171" y="261"/>
                  </a:lnTo>
                  <a:lnTo>
                    <a:pt x="686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auto">
            <a:xfrm>
              <a:off x="1958" y="2087"/>
              <a:ext cx="981" cy="1047"/>
            </a:xfrm>
            <a:custGeom>
              <a:avLst/>
              <a:gdLst>
                <a:gd name="T0" fmla="*/ 457 w 981"/>
                <a:gd name="T1" fmla="*/ 0 h 1047"/>
                <a:gd name="T2" fmla="*/ 816 w 981"/>
                <a:gd name="T3" fmla="*/ 122 h 1047"/>
                <a:gd name="T4" fmla="*/ 980 w 981"/>
                <a:gd name="T5" fmla="*/ 488 h 1047"/>
                <a:gd name="T6" fmla="*/ 849 w 981"/>
                <a:gd name="T7" fmla="*/ 871 h 1047"/>
                <a:gd name="T8" fmla="*/ 522 w 981"/>
                <a:gd name="T9" fmla="*/ 1046 h 1047"/>
                <a:gd name="T10" fmla="*/ 163 w 981"/>
                <a:gd name="T11" fmla="*/ 923 h 1047"/>
                <a:gd name="T12" fmla="*/ 0 w 981"/>
                <a:gd name="T13" fmla="*/ 557 h 1047"/>
                <a:gd name="T14" fmla="*/ 114 w 981"/>
                <a:gd name="T15" fmla="*/ 174 h 1047"/>
                <a:gd name="T16" fmla="*/ 457 w 981"/>
                <a:gd name="T17" fmla="*/ 0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1" h="1047">
                  <a:moveTo>
                    <a:pt x="457" y="0"/>
                  </a:moveTo>
                  <a:lnTo>
                    <a:pt x="816" y="122"/>
                  </a:lnTo>
                  <a:lnTo>
                    <a:pt x="980" y="488"/>
                  </a:lnTo>
                  <a:lnTo>
                    <a:pt x="849" y="871"/>
                  </a:lnTo>
                  <a:lnTo>
                    <a:pt x="522" y="1046"/>
                  </a:lnTo>
                  <a:lnTo>
                    <a:pt x="163" y="923"/>
                  </a:lnTo>
                  <a:lnTo>
                    <a:pt x="0" y="557"/>
                  </a:lnTo>
                  <a:lnTo>
                    <a:pt x="114" y="174"/>
                  </a:lnTo>
                  <a:lnTo>
                    <a:pt x="457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2355" y="1069"/>
              <a:ext cx="189" cy="3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960" y="2509"/>
              <a:ext cx="2976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1332" y="1568"/>
              <a:ext cx="2202" cy="2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1482" y="1408"/>
              <a:ext cx="1926" cy="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51" name="Freeform 11"/>
            <p:cNvSpPr>
              <a:spLocks/>
            </p:cNvSpPr>
            <p:nvPr/>
          </p:nvSpPr>
          <p:spPr bwMode="auto">
            <a:xfrm>
              <a:off x="2203" y="2350"/>
              <a:ext cx="491" cy="522"/>
            </a:xfrm>
            <a:custGeom>
              <a:avLst/>
              <a:gdLst>
                <a:gd name="T0" fmla="*/ 228 w 491"/>
                <a:gd name="T1" fmla="*/ 0 h 522"/>
                <a:gd name="T2" fmla="*/ 408 w 491"/>
                <a:gd name="T3" fmla="*/ 60 h 522"/>
                <a:gd name="T4" fmla="*/ 490 w 491"/>
                <a:gd name="T5" fmla="*/ 243 h 522"/>
                <a:gd name="T6" fmla="*/ 424 w 491"/>
                <a:gd name="T7" fmla="*/ 434 h 522"/>
                <a:gd name="T8" fmla="*/ 261 w 491"/>
                <a:gd name="T9" fmla="*/ 521 h 522"/>
                <a:gd name="T10" fmla="*/ 81 w 491"/>
                <a:gd name="T11" fmla="*/ 460 h 522"/>
                <a:gd name="T12" fmla="*/ 0 w 491"/>
                <a:gd name="T13" fmla="*/ 277 h 522"/>
                <a:gd name="T14" fmla="*/ 57 w 491"/>
                <a:gd name="T15" fmla="*/ 86 h 522"/>
                <a:gd name="T16" fmla="*/ 228 w 491"/>
                <a:gd name="T1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522">
                  <a:moveTo>
                    <a:pt x="228" y="0"/>
                  </a:moveTo>
                  <a:lnTo>
                    <a:pt x="408" y="60"/>
                  </a:lnTo>
                  <a:lnTo>
                    <a:pt x="490" y="243"/>
                  </a:lnTo>
                  <a:lnTo>
                    <a:pt x="424" y="434"/>
                  </a:lnTo>
                  <a:lnTo>
                    <a:pt x="261" y="521"/>
                  </a:lnTo>
                  <a:lnTo>
                    <a:pt x="81" y="460"/>
                  </a:lnTo>
                  <a:lnTo>
                    <a:pt x="0" y="277"/>
                  </a:lnTo>
                  <a:lnTo>
                    <a:pt x="57" y="86"/>
                  </a:lnTo>
                  <a:lnTo>
                    <a:pt x="228" y="0"/>
                  </a:lnTo>
                </a:path>
              </a:pathLst>
            </a:custGeom>
            <a:noFill/>
            <a:ln w="12700" cap="rnd" cmpd="sng">
              <a:solidFill>
                <a:srgbClr val="1C1C1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53" name="Freeform 13"/>
          <p:cNvSpPr>
            <a:spLocks/>
          </p:cNvSpPr>
          <p:nvPr/>
        </p:nvSpPr>
        <p:spPr bwMode="auto">
          <a:xfrm>
            <a:off x="2352675" y="2225675"/>
            <a:ext cx="3878263" cy="4400550"/>
          </a:xfrm>
          <a:custGeom>
            <a:avLst/>
            <a:gdLst>
              <a:gd name="T0" fmla="*/ 0 w 2443"/>
              <a:gd name="T1" fmla="*/ 1286 h 2772"/>
              <a:gd name="T2" fmla="*/ 222 w 2443"/>
              <a:gd name="T3" fmla="*/ 537 h 2772"/>
              <a:gd name="T4" fmla="*/ 906 w 2443"/>
              <a:gd name="T5" fmla="*/ 428 h 2772"/>
              <a:gd name="T6" fmla="*/ 1932 w 2443"/>
              <a:gd name="T7" fmla="*/ 0 h 2772"/>
              <a:gd name="T8" fmla="*/ 2442 w 2443"/>
              <a:gd name="T9" fmla="*/ 1119 h 2772"/>
              <a:gd name="T10" fmla="*/ 2052 w 2443"/>
              <a:gd name="T11" fmla="*/ 2252 h 2772"/>
              <a:gd name="T12" fmla="*/ 1062 w 2443"/>
              <a:gd name="T13" fmla="*/ 2771 h 2772"/>
              <a:gd name="T14" fmla="*/ 306 w 2443"/>
              <a:gd name="T15" fmla="*/ 1996 h 2772"/>
              <a:gd name="T16" fmla="*/ 0 w 2443"/>
              <a:gd name="T17" fmla="*/ 1286 h 2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43" h="2772">
                <a:moveTo>
                  <a:pt x="0" y="1286"/>
                </a:moveTo>
                <a:lnTo>
                  <a:pt x="222" y="537"/>
                </a:lnTo>
                <a:lnTo>
                  <a:pt x="906" y="428"/>
                </a:lnTo>
                <a:lnTo>
                  <a:pt x="1932" y="0"/>
                </a:lnTo>
                <a:lnTo>
                  <a:pt x="2442" y="1119"/>
                </a:lnTo>
                <a:lnTo>
                  <a:pt x="2052" y="2252"/>
                </a:lnTo>
                <a:lnTo>
                  <a:pt x="1062" y="2771"/>
                </a:lnTo>
                <a:lnTo>
                  <a:pt x="306" y="1996"/>
                </a:lnTo>
                <a:lnTo>
                  <a:pt x="0" y="1286"/>
                </a:lnTo>
              </a:path>
            </a:pathLst>
          </a:custGeom>
          <a:noFill/>
          <a:ln w="25400" cap="rnd" cmpd="sng">
            <a:solidFill>
              <a:srgbClr val="D257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4" name="Freeform 14"/>
          <p:cNvSpPr>
            <a:spLocks/>
          </p:cNvSpPr>
          <p:nvPr/>
        </p:nvSpPr>
        <p:spPr bwMode="auto">
          <a:xfrm>
            <a:off x="2714625" y="1655763"/>
            <a:ext cx="2344738" cy="4157662"/>
          </a:xfrm>
          <a:custGeom>
            <a:avLst/>
            <a:gdLst>
              <a:gd name="T0" fmla="*/ 636 w 1477"/>
              <a:gd name="T1" fmla="*/ 0 h 2619"/>
              <a:gd name="T2" fmla="*/ 1224 w 1477"/>
              <a:gd name="T3" fmla="*/ 966 h 2619"/>
              <a:gd name="T4" fmla="*/ 1476 w 1477"/>
              <a:gd name="T5" fmla="*/ 1517 h 2619"/>
              <a:gd name="T6" fmla="*/ 1278 w 1477"/>
              <a:gd name="T7" fmla="*/ 2086 h 2619"/>
              <a:gd name="T8" fmla="*/ 810 w 1477"/>
              <a:gd name="T9" fmla="*/ 2618 h 2619"/>
              <a:gd name="T10" fmla="*/ 240 w 1477"/>
              <a:gd name="T11" fmla="*/ 2163 h 2619"/>
              <a:gd name="T12" fmla="*/ 0 w 1477"/>
              <a:gd name="T13" fmla="*/ 1632 h 2619"/>
              <a:gd name="T14" fmla="*/ 168 w 1477"/>
              <a:gd name="T15" fmla="*/ 1056 h 2619"/>
              <a:gd name="T16" fmla="*/ 660 w 1477"/>
              <a:gd name="T17" fmla="*/ 12 h 2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7" h="2619">
                <a:moveTo>
                  <a:pt x="636" y="0"/>
                </a:moveTo>
                <a:lnTo>
                  <a:pt x="1224" y="966"/>
                </a:lnTo>
                <a:lnTo>
                  <a:pt x="1476" y="1517"/>
                </a:lnTo>
                <a:lnTo>
                  <a:pt x="1278" y="2086"/>
                </a:lnTo>
                <a:lnTo>
                  <a:pt x="810" y="2618"/>
                </a:lnTo>
                <a:lnTo>
                  <a:pt x="240" y="2163"/>
                </a:lnTo>
                <a:lnTo>
                  <a:pt x="0" y="1632"/>
                </a:lnTo>
                <a:lnTo>
                  <a:pt x="168" y="1056"/>
                </a:lnTo>
                <a:lnTo>
                  <a:pt x="660" y="12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5" name="Freeform 15"/>
          <p:cNvSpPr>
            <a:spLocks/>
          </p:cNvSpPr>
          <p:nvPr/>
        </p:nvSpPr>
        <p:spPr bwMode="auto">
          <a:xfrm>
            <a:off x="2743200" y="2082800"/>
            <a:ext cx="2287588" cy="3294063"/>
          </a:xfrm>
          <a:custGeom>
            <a:avLst/>
            <a:gdLst>
              <a:gd name="T0" fmla="*/ 642 w 1441"/>
              <a:gd name="T1" fmla="*/ 0 h 2075"/>
              <a:gd name="T2" fmla="*/ 1194 w 1441"/>
              <a:gd name="T3" fmla="*/ 697 h 2075"/>
              <a:gd name="T4" fmla="*/ 1440 w 1441"/>
              <a:gd name="T5" fmla="*/ 1261 h 2075"/>
              <a:gd name="T6" fmla="*/ 1236 w 1441"/>
              <a:gd name="T7" fmla="*/ 1837 h 2075"/>
              <a:gd name="T8" fmla="*/ 774 w 1441"/>
              <a:gd name="T9" fmla="*/ 2074 h 2075"/>
              <a:gd name="T10" fmla="*/ 240 w 1441"/>
              <a:gd name="T11" fmla="*/ 1901 h 2075"/>
              <a:gd name="T12" fmla="*/ 0 w 1441"/>
              <a:gd name="T13" fmla="*/ 1363 h 2075"/>
              <a:gd name="T14" fmla="*/ 162 w 1441"/>
              <a:gd name="T15" fmla="*/ 774 h 2075"/>
              <a:gd name="T16" fmla="*/ 642 w 1441"/>
              <a:gd name="T17" fmla="*/ 0 h 2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1" h="2075">
                <a:moveTo>
                  <a:pt x="642" y="0"/>
                </a:moveTo>
                <a:lnTo>
                  <a:pt x="1194" y="697"/>
                </a:lnTo>
                <a:lnTo>
                  <a:pt x="1440" y="1261"/>
                </a:lnTo>
                <a:lnTo>
                  <a:pt x="1236" y="1837"/>
                </a:lnTo>
                <a:lnTo>
                  <a:pt x="774" y="2074"/>
                </a:lnTo>
                <a:lnTo>
                  <a:pt x="240" y="1901"/>
                </a:lnTo>
                <a:lnTo>
                  <a:pt x="0" y="1363"/>
                </a:lnTo>
                <a:lnTo>
                  <a:pt x="162" y="774"/>
                </a:lnTo>
                <a:lnTo>
                  <a:pt x="642" y="0"/>
                </a:lnTo>
              </a:path>
            </a:pathLst>
          </a:custGeom>
          <a:noFill/>
          <a:ln w="25400" cap="rnd" cmpd="sng">
            <a:solidFill>
              <a:srgbClr val="6BA1FA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6" name="Freeform 16"/>
          <p:cNvSpPr>
            <a:spLocks/>
          </p:cNvSpPr>
          <p:nvPr/>
        </p:nvSpPr>
        <p:spPr bwMode="auto">
          <a:xfrm>
            <a:off x="2762250" y="2579688"/>
            <a:ext cx="3049588" cy="3213100"/>
          </a:xfrm>
          <a:custGeom>
            <a:avLst/>
            <a:gdLst>
              <a:gd name="T0" fmla="*/ 775 w 1921"/>
              <a:gd name="T1" fmla="*/ 2023 h 2024"/>
              <a:gd name="T2" fmla="*/ 74 w 1921"/>
              <a:gd name="T3" fmla="*/ 1781 h 2024"/>
              <a:gd name="T4" fmla="*/ 0 w 1921"/>
              <a:gd name="T5" fmla="*/ 1057 h 2024"/>
              <a:gd name="T6" fmla="*/ 157 w 1921"/>
              <a:gd name="T7" fmla="*/ 492 h 2024"/>
              <a:gd name="T8" fmla="*/ 655 w 1921"/>
              <a:gd name="T9" fmla="*/ 221 h 2024"/>
              <a:gd name="T10" fmla="*/ 1500 w 1921"/>
              <a:gd name="T11" fmla="*/ 0 h 2024"/>
              <a:gd name="T12" fmla="*/ 1920 w 1921"/>
              <a:gd name="T13" fmla="*/ 916 h 2024"/>
              <a:gd name="T14" fmla="*/ 1422 w 1921"/>
              <a:gd name="T15" fmla="*/ 1697 h 2024"/>
              <a:gd name="T16" fmla="*/ 775 w 1921"/>
              <a:gd name="T17" fmla="*/ 2023 h 2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21" h="2024">
                <a:moveTo>
                  <a:pt x="775" y="2023"/>
                </a:moveTo>
                <a:lnTo>
                  <a:pt x="74" y="1781"/>
                </a:lnTo>
                <a:lnTo>
                  <a:pt x="0" y="1057"/>
                </a:lnTo>
                <a:lnTo>
                  <a:pt x="157" y="492"/>
                </a:lnTo>
                <a:lnTo>
                  <a:pt x="655" y="221"/>
                </a:lnTo>
                <a:lnTo>
                  <a:pt x="1500" y="0"/>
                </a:lnTo>
                <a:lnTo>
                  <a:pt x="1920" y="916"/>
                </a:lnTo>
                <a:lnTo>
                  <a:pt x="1422" y="1697"/>
                </a:lnTo>
                <a:lnTo>
                  <a:pt x="775" y="2023"/>
                </a:lnTo>
              </a:path>
            </a:pathLst>
          </a:custGeom>
          <a:noFill/>
          <a:ln w="25400" cap="rnd" cmpd="sng">
            <a:solidFill>
              <a:srgbClr val="FFDE57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3497263" y="3730625"/>
            <a:ext cx="779462" cy="828675"/>
          </a:xfrm>
          <a:custGeom>
            <a:avLst/>
            <a:gdLst>
              <a:gd name="T0" fmla="*/ 228 w 491"/>
              <a:gd name="T1" fmla="*/ 0 h 522"/>
              <a:gd name="T2" fmla="*/ 408 w 491"/>
              <a:gd name="T3" fmla="*/ 60 h 522"/>
              <a:gd name="T4" fmla="*/ 490 w 491"/>
              <a:gd name="T5" fmla="*/ 243 h 522"/>
              <a:gd name="T6" fmla="*/ 424 w 491"/>
              <a:gd name="T7" fmla="*/ 434 h 522"/>
              <a:gd name="T8" fmla="*/ 261 w 491"/>
              <a:gd name="T9" fmla="*/ 521 h 522"/>
              <a:gd name="T10" fmla="*/ 81 w 491"/>
              <a:gd name="T11" fmla="*/ 460 h 522"/>
              <a:gd name="T12" fmla="*/ 0 w 491"/>
              <a:gd name="T13" fmla="*/ 277 h 522"/>
              <a:gd name="T14" fmla="*/ 57 w 491"/>
              <a:gd name="T15" fmla="*/ 86 h 522"/>
              <a:gd name="T16" fmla="*/ 228 w 491"/>
              <a:gd name="T1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522">
                <a:moveTo>
                  <a:pt x="228" y="0"/>
                </a:moveTo>
                <a:lnTo>
                  <a:pt x="408" y="60"/>
                </a:lnTo>
                <a:lnTo>
                  <a:pt x="490" y="243"/>
                </a:lnTo>
                <a:lnTo>
                  <a:pt x="424" y="434"/>
                </a:lnTo>
                <a:lnTo>
                  <a:pt x="261" y="521"/>
                </a:lnTo>
                <a:lnTo>
                  <a:pt x="81" y="460"/>
                </a:lnTo>
                <a:lnTo>
                  <a:pt x="0" y="277"/>
                </a:lnTo>
                <a:lnTo>
                  <a:pt x="57" y="86"/>
                </a:lnTo>
                <a:lnTo>
                  <a:pt x="228" y="0"/>
                </a:lnTo>
              </a:path>
            </a:pathLst>
          </a:custGeom>
          <a:noFill/>
          <a:ln w="25400" cap="rnd" cmpd="sng">
            <a:solidFill>
              <a:srgbClr val="B2B2B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8" name="Freeform 18"/>
          <p:cNvSpPr>
            <a:spLocks/>
          </p:cNvSpPr>
          <p:nvPr/>
        </p:nvSpPr>
        <p:spPr bwMode="auto">
          <a:xfrm>
            <a:off x="3108325" y="3313113"/>
            <a:ext cx="1557338" cy="1662112"/>
          </a:xfrm>
          <a:custGeom>
            <a:avLst/>
            <a:gdLst>
              <a:gd name="T0" fmla="*/ 457 w 981"/>
              <a:gd name="T1" fmla="*/ 0 h 1047"/>
              <a:gd name="T2" fmla="*/ 816 w 981"/>
              <a:gd name="T3" fmla="*/ 122 h 1047"/>
              <a:gd name="T4" fmla="*/ 980 w 981"/>
              <a:gd name="T5" fmla="*/ 488 h 1047"/>
              <a:gd name="T6" fmla="*/ 849 w 981"/>
              <a:gd name="T7" fmla="*/ 871 h 1047"/>
              <a:gd name="T8" fmla="*/ 522 w 981"/>
              <a:gd name="T9" fmla="*/ 1046 h 1047"/>
              <a:gd name="T10" fmla="*/ 163 w 981"/>
              <a:gd name="T11" fmla="*/ 923 h 1047"/>
              <a:gd name="T12" fmla="*/ 0 w 981"/>
              <a:gd name="T13" fmla="*/ 557 h 1047"/>
              <a:gd name="T14" fmla="*/ 114 w 981"/>
              <a:gd name="T15" fmla="*/ 174 h 1047"/>
              <a:gd name="T16" fmla="*/ 457 w 981"/>
              <a:gd name="T17" fmla="*/ 0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1" h="1047">
                <a:moveTo>
                  <a:pt x="457" y="0"/>
                </a:moveTo>
                <a:lnTo>
                  <a:pt x="816" y="122"/>
                </a:lnTo>
                <a:lnTo>
                  <a:pt x="980" y="488"/>
                </a:lnTo>
                <a:lnTo>
                  <a:pt x="849" y="871"/>
                </a:lnTo>
                <a:lnTo>
                  <a:pt x="522" y="1046"/>
                </a:lnTo>
                <a:lnTo>
                  <a:pt x="163" y="923"/>
                </a:lnTo>
                <a:lnTo>
                  <a:pt x="0" y="557"/>
                </a:lnTo>
                <a:lnTo>
                  <a:pt x="114" y="174"/>
                </a:lnTo>
                <a:lnTo>
                  <a:pt x="457" y="0"/>
                </a:lnTo>
              </a:path>
            </a:pathLst>
          </a:custGeom>
          <a:noFill/>
          <a:ln w="25400" cap="rnd" cmpd="sng">
            <a:solidFill>
              <a:srgbClr val="29292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59" name="Freeform 19"/>
          <p:cNvSpPr>
            <a:spLocks/>
          </p:cNvSpPr>
          <p:nvPr/>
        </p:nvSpPr>
        <p:spPr bwMode="auto">
          <a:xfrm>
            <a:off x="2336800" y="2763838"/>
            <a:ext cx="3113088" cy="3055937"/>
          </a:xfrm>
          <a:custGeom>
            <a:avLst/>
            <a:gdLst>
              <a:gd name="T0" fmla="*/ 36 w 1961"/>
              <a:gd name="T1" fmla="*/ 0 h 1925"/>
              <a:gd name="T2" fmla="*/ 944 w 1961"/>
              <a:gd name="T3" fmla="*/ 89 h 1925"/>
              <a:gd name="T4" fmla="*/ 1624 w 1961"/>
              <a:gd name="T5" fmla="*/ 63 h 1925"/>
              <a:gd name="T6" fmla="*/ 1960 w 1961"/>
              <a:gd name="T7" fmla="*/ 793 h 1925"/>
              <a:gd name="T8" fmla="*/ 1500 w 1961"/>
              <a:gd name="T9" fmla="*/ 1395 h 1925"/>
              <a:gd name="T10" fmla="*/ 1032 w 1961"/>
              <a:gd name="T11" fmla="*/ 1924 h 1925"/>
              <a:gd name="T12" fmla="*/ 160 w 1961"/>
              <a:gd name="T13" fmla="*/ 1864 h 1925"/>
              <a:gd name="T14" fmla="*/ 0 w 1961"/>
              <a:gd name="T15" fmla="*/ 925 h 1925"/>
              <a:gd name="T16" fmla="*/ 36 w 1961"/>
              <a:gd name="T17" fmla="*/ 0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61" h="1925">
                <a:moveTo>
                  <a:pt x="36" y="0"/>
                </a:moveTo>
                <a:lnTo>
                  <a:pt x="944" y="89"/>
                </a:lnTo>
                <a:lnTo>
                  <a:pt x="1624" y="63"/>
                </a:lnTo>
                <a:lnTo>
                  <a:pt x="1960" y="793"/>
                </a:lnTo>
                <a:lnTo>
                  <a:pt x="1500" y="1395"/>
                </a:lnTo>
                <a:lnTo>
                  <a:pt x="1032" y="1924"/>
                </a:lnTo>
                <a:lnTo>
                  <a:pt x="160" y="1864"/>
                </a:lnTo>
                <a:lnTo>
                  <a:pt x="0" y="925"/>
                </a:lnTo>
                <a:lnTo>
                  <a:pt x="36" y="0"/>
                </a:lnTo>
              </a:path>
            </a:pathLst>
          </a:custGeom>
          <a:noFill/>
          <a:ln w="25400" cap="rnd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60" name="Freeform 20"/>
          <p:cNvSpPr>
            <a:spLocks/>
          </p:cNvSpPr>
          <p:nvPr/>
        </p:nvSpPr>
        <p:spPr bwMode="auto">
          <a:xfrm>
            <a:off x="1552575" y="2498725"/>
            <a:ext cx="4278313" cy="3557588"/>
          </a:xfrm>
          <a:custGeom>
            <a:avLst/>
            <a:gdLst>
              <a:gd name="T0" fmla="*/ 354 w 2695"/>
              <a:gd name="T1" fmla="*/ 0 h 2241"/>
              <a:gd name="T2" fmla="*/ 1422 w 2695"/>
              <a:gd name="T3" fmla="*/ 262 h 2241"/>
              <a:gd name="T4" fmla="*/ 2286 w 2695"/>
              <a:gd name="T5" fmla="*/ 25 h 2241"/>
              <a:gd name="T6" fmla="*/ 2694 w 2695"/>
              <a:gd name="T7" fmla="*/ 947 h 2241"/>
              <a:gd name="T8" fmla="*/ 2370 w 2695"/>
              <a:gd name="T9" fmla="*/ 1920 h 2241"/>
              <a:gd name="T10" fmla="*/ 1536 w 2695"/>
              <a:gd name="T11" fmla="*/ 2080 h 2241"/>
              <a:gd name="T12" fmla="*/ 504 w 2695"/>
              <a:gd name="T13" fmla="*/ 2240 h 2241"/>
              <a:gd name="T14" fmla="*/ 0 w 2695"/>
              <a:gd name="T15" fmla="*/ 1152 h 2241"/>
              <a:gd name="T16" fmla="*/ 354 w 2695"/>
              <a:gd name="T17" fmla="*/ 0 h 2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95" h="2241">
                <a:moveTo>
                  <a:pt x="354" y="0"/>
                </a:moveTo>
                <a:lnTo>
                  <a:pt x="1422" y="262"/>
                </a:lnTo>
                <a:lnTo>
                  <a:pt x="2286" y="25"/>
                </a:lnTo>
                <a:lnTo>
                  <a:pt x="2694" y="947"/>
                </a:lnTo>
                <a:lnTo>
                  <a:pt x="2370" y="1920"/>
                </a:lnTo>
                <a:lnTo>
                  <a:pt x="1536" y="2080"/>
                </a:lnTo>
                <a:lnTo>
                  <a:pt x="504" y="2240"/>
                </a:lnTo>
                <a:lnTo>
                  <a:pt x="0" y="1152"/>
                </a:lnTo>
                <a:lnTo>
                  <a:pt x="354" y="0"/>
                </a:lnTo>
              </a:path>
            </a:pathLst>
          </a:custGeom>
          <a:noFill/>
          <a:ln w="25400" cap="rnd" cmpd="sng">
            <a:solidFill>
              <a:srgbClr val="19977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2428875" y="1116013"/>
            <a:ext cx="2719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Core OR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20638" y="1838325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Departmental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-107950" y="3752850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People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mgt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273050" y="6042025"/>
            <a:ext cx="27193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Client &amp;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portfolio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2700338" y="6589713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Project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management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5300663" y="5684838"/>
            <a:ext cx="2719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Challenging and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influencing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5540375" y="3719513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Strategic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thinking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775200" y="1444625"/>
            <a:ext cx="2719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Business </a:t>
            </a:r>
            <a:br>
              <a:rPr lang="en-GB" sz="2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2000">
                <a:solidFill>
                  <a:srgbClr val="000080"/>
                </a:solidFill>
                <a:latin typeface="Helvetica 65 Medium" charset="0"/>
              </a:rPr>
              <a:t>awareness</a:t>
            </a: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7559675" y="385763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Analyst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7559675" y="619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Senior OR analyst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7559675" y="863600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Team leader</a:t>
            </a: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7559675" y="1096963"/>
            <a:ext cx="1744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lnSpc>
                <a:spcPct val="130000"/>
              </a:lnSpc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Principal OR </a:t>
            </a:r>
            <a:br>
              <a:rPr lang="en-GB" sz="1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consultant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7559675" y="1524000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Specialist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7559675" y="1768475"/>
            <a:ext cx="1744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Strategic OR </a:t>
            </a:r>
            <a:br>
              <a:rPr lang="en-GB" sz="1000">
                <a:solidFill>
                  <a:srgbClr val="000080"/>
                </a:solidFill>
                <a:latin typeface="Helvetica 65 Medium" charset="0"/>
              </a:rPr>
            </a:b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consultant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7559675" y="2143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Project manager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7559675" y="2397125"/>
            <a:ext cx="1743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OR Manager</a:t>
            </a: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7559675" y="2671763"/>
            <a:ext cx="1744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000">
                <a:solidFill>
                  <a:srgbClr val="000080"/>
                </a:solidFill>
                <a:latin typeface="Helvetica 65 Medium" charset="0"/>
              </a:rPr>
              <a:t>Expert OR specialist</a:t>
            </a: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6959600" y="114300"/>
            <a:ext cx="2030413" cy="3101975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7096125" y="492125"/>
            <a:ext cx="417513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7096125" y="750888"/>
            <a:ext cx="417513" cy="0"/>
          </a:xfrm>
          <a:prstGeom prst="line">
            <a:avLst/>
          </a:prstGeom>
          <a:noFill/>
          <a:ln w="25400">
            <a:solidFill>
              <a:srgbClr val="29292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7096125" y="987425"/>
            <a:ext cx="417513" cy="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7096125" y="1250950"/>
            <a:ext cx="417513" cy="0"/>
          </a:xfrm>
          <a:prstGeom prst="line">
            <a:avLst/>
          </a:prstGeom>
          <a:noFill/>
          <a:ln w="25400">
            <a:solidFill>
              <a:srgbClr val="FFDE57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>
            <a:off x="7096125" y="1630363"/>
            <a:ext cx="417513" cy="0"/>
          </a:xfrm>
          <a:prstGeom prst="line">
            <a:avLst/>
          </a:prstGeom>
          <a:noFill/>
          <a:ln w="25400">
            <a:solidFill>
              <a:srgbClr val="6BA1FA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>
            <a:off x="7096125" y="1881188"/>
            <a:ext cx="417513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5" name="Line 45"/>
          <p:cNvSpPr>
            <a:spLocks noChangeShapeType="1"/>
          </p:cNvSpPr>
          <p:nvPr/>
        </p:nvSpPr>
        <p:spPr bwMode="auto">
          <a:xfrm>
            <a:off x="7096125" y="2266950"/>
            <a:ext cx="417513" cy="0"/>
          </a:xfrm>
          <a:prstGeom prst="line">
            <a:avLst/>
          </a:prstGeom>
          <a:noFill/>
          <a:ln w="25400">
            <a:solidFill>
              <a:srgbClr val="D257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7096125" y="2524125"/>
            <a:ext cx="417513" cy="0"/>
          </a:xfrm>
          <a:prstGeom prst="line">
            <a:avLst/>
          </a:prstGeom>
          <a:noFill/>
          <a:ln w="25400">
            <a:solidFill>
              <a:srgbClr val="19977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7" name="Line 47"/>
          <p:cNvSpPr>
            <a:spLocks noChangeShapeType="1"/>
          </p:cNvSpPr>
          <p:nvPr/>
        </p:nvSpPr>
        <p:spPr bwMode="auto">
          <a:xfrm>
            <a:off x="7096125" y="2782888"/>
            <a:ext cx="4175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8" name="Rectangle 48"/>
          <p:cNvSpPr>
            <a:spLocks noChangeArrowheads="1"/>
          </p:cNvSpPr>
          <p:nvPr/>
        </p:nvSpPr>
        <p:spPr bwMode="auto">
          <a:xfrm>
            <a:off x="906463" y="161925"/>
            <a:ext cx="69405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 eaLnBrk="0" hangingPunct="0">
              <a:lnSpc>
                <a:spcPct val="89000"/>
              </a:lnSpc>
            </a:pPr>
            <a:r>
              <a:rPr lang="en-GB" sz="3200" b="1">
                <a:solidFill>
                  <a:srgbClr val="000080"/>
                </a:solidFill>
                <a:latin typeface="Tahoma" pitchFamily="34" charset="0"/>
              </a:rPr>
              <a:t>Capability framework</a:t>
            </a:r>
          </a:p>
        </p:txBody>
      </p:sp>
      <p:sp>
        <p:nvSpPr>
          <p:cNvPr id="35889" name="Freeform 49"/>
          <p:cNvSpPr>
            <a:spLocks/>
          </p:cNvSpPr>
          <p:nvPr/>
        </p:nvSpPr>
        <p:spPr bwMode="auto">
          <a:xfrm>
            <a:off x="2711450" y="2255838"/>
            <a:ext cx="3475038" cy="4338637"/>
          </a:xfrm>
          <a:custGeom>
            <a:avLst/>
            <a:gdLst>
              <a:gd name="T0" fmla="*/ 0 w 2189"/>
              <a:gd name="T1" fmla="*/ 526 h 2733"/>
              <a:gd name="T2" fmla="*/ 4 w 2189"/>
              <a:gd name="T3" fmla="*/ 1244 h 2733"/>
              <a:gd name="T4" fmla="*/ 100 w 2189"/>
              <a:gd name="T5" fmla="*/ 1979 h 2733"/>
              <a:gd name="T6" fmla="*/ 848 w 2189"/>
              <a:gd name="T7" fmla="*/ 2732 h 2733"/>
              <a:gd name="T8" fmla="*/ 1804 w 2189"/>
              <a:gd name="T9" fmla="*/ 2217 h 2733"/>
              <a:gd name="T10" fmla="*/ 2188 w 2189"/>
              <a:gd name="T11" fmla="*/ 1087 h 2733"/>
              <a:gd name="T12" fmla="*/ 1700 w 2189"/>
              <a:gd name="T13" fmla="*/ 0 h 2733"/>
              <a:gd name="T14" fmla="*/ 696 w 2189"/>
              <a:gd name="T15" fmla="*/ 420 h 2733"/>
              <a:gd name="T16" fmla="*/ 0 w 2189"/>
              <a:gd name="T17" fmla="*/ 526 h 2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9" h="2733">
                <a:moveTo>
                  <a:pt x="0" y="526"/>
                </a:moveTo>
                <a:lnTo>
                  <a:pt x="4" y="1244"/>
                </a:lnTo>
                <a:lnTo>
                  <a:pt x="100" y="1979"/>
                </a:lnTo>
                <a:lnTo>
                  <a:pt x="848" y="2732"/>
                </a:lnTo>
                <a:lnTo>
                  <a:pt x="1804" y="2217"/>
                </a:lnTo>
                <a:lnTo>
                  <a:pt x="2188" y="1087"/>
                </a:lnTo>
                <a:lnTo>
                  <a:pt x="1700" y="0"/>
                </a:lnTo>
                <a:lnTo>
                  <a:pt x="696" y="420"/>
                </a:lnTo>
                <a:lnTo>
                  <a:pt x="0" y="526"/>
                </a:lnTo>
              </a:path>
            </a:pathLst>
          </a:custGeom>
          <a:noFill/>
          <a:ln w="25400" cap="rnd" cmpd="sng">
            <a:solidFill>
              <a:srgbClr val="FF99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36EF486F-FEAB-4F8D-A45B-5764ADF97AE1}" type="slidenum">
              <a:rPr lang="en-GB"/>
              <a:pPr/>
              <a:t>18</a:t>
            </a:fld>
            <a:endParaRPr lang="en-GB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7240588" y="306388"/>
            <a:ext cx="758825" cy="579437"/>
            <a:chOff x="4561" y="193"/>
            <a:chExt cx="478" cy="365"/>
          </a:xfrm>
        </p:grpSpPr>
        <p:sp>
          <p:nvSpPr>
            <p:cNvPr id="36866" name="Rectangle 2"/>
            <p:cNvSpPr>
              <a:spLocks noChangeArrowheads="1"/>
            </p:cNvSpPr>
            <p:nvPr/>
          </p:nvSpPr>
          <p:spPr bwMode="auto">
            <a:xfrm>
              <a:off x="4561" y="193"/>
              <a:ext cx="478" cy="2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4613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6871" name="Group 7"/>
          <p:cNvGrpSpPr>
            <a:grpSpLocks/>
          </p:cNvGrpSpPr>
          <p:nvPr/>
        </p:nvGrpSpPr>
        <p:grpSpPr bwMode="auto">
          <a:xfrm>
            <a:off x="7240588" y="703263"/>
            <a:ext cx="758825" cy="547687"/>
            <a:chOff x="4561" y="443"/>
            <a:chExt cx="478" cy="345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4561" y="443"/>
              <a:ext cx="478" cy="24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4657" y="52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8002588" y="306388"/>
            <a:ext cx="758825" cy="579437"/>
            <a:chOff x="5041" y="193"/>
            <a:chExt cx="478" cy="365"/>
          </a:xfrm>
        </p:grpSpPr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5041" y="193"/>
              <a:ext cx="478" cy="2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5181" y="298"/>
              <a:ext cx="114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6038" rIns="90488" bIns="46038">
              <a:spAutoFit/>
            </a:bodyPr>
            <a:lstStyle/>
            <a:p>
              <a:pPr algn="l"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8002588" y="703263"/>
            <a:ext cx="758825" cy="517525"/>
            <a:chOff x="5041" y="443"/>
            <a:chExt cx="478" cy="326"/>
          </a:xfrm>
        </p:grpSpPr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5041" y="443"/>
              <a:ext cx="478" cy="247"/>
            </a:xfrm>
            <a:prstGeom prst="rect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5116" y="509"/>
              <a:ext cx="35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6038" rIns="90488" bIns="46038">
              <a:spAutoFit/>
            </a:bodyPr>
            <a:lstStyle/>
            <a:p>
              <a:pPr>
                <a:lnSpc>
                  <a:spcPct val="88000"/>
                </a:lnSpc>
              </a:pPr>
              <a:endParaRPr lang="en-US" sz="240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Relationship with business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52400" y="2971800"/>
            <a:ext cx="32004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>
            <a:spAutoFit/>
          </a:bodyPr>
          <a:lstStyle/>
          <a:p>
            <a:pPr eaLnBrk="0" hangingPunct="0"/>
            <a:r>
              <a:rPr lang="en-GB" sz="3600"/>
              <a:t>Business Partnership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962400" y="1782763"/>
            <a:ext cx="3170238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193675" indent="-193675" eaLnBrk="0" hangingPunct="0">
              <a:buFontTx/>
              <a:buChar char="•"/>
            </a:pPr>
            <a:r>
              <a:rPr lang="en-GB" sz="2400">
                <a:latin typeface="Times New Roman" pitchFamily="18" charset="0"/>
              </a:rPr>
              <a:t>Explicit accountability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5029200" y="2590800"/>
            <a:ext cx="3408363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193675" indent="-193675" algn="l" eaLnBrk="0" hangingPunct="0">
              <a:buFontTx/>
              <a:buChar char="•"/>
            </a:pPr>
            <a:r>
              <a:rPr lang="en-GB" sz="2400">
                <a:latin typeface="Times New Roman" pitchFamily="18" charset="0"/>
              </a:rPr>
              <a:t>Stakeholders involved in prioritising portfolio to business priorities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029200" y="4038600"/>
            <a:ext cx="35052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193675" indent="-193675" algn="l" eaLnBrk="0" hangingPunct="0">
              <a:buFontTx/>
              <a:buChar char="•"/>
            </a:pPr>
            <a:r>
              <a:rPr lang="en-GB" sz="2400">
                <a:latin typeface="Times New Roman" pitchFamily="18" charset="0"/>
              </a:rPr>
              <a:t>Remit to challenge and instigate projects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962400" y="5257800"/>
            <a:ext cx="352583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193675" indent="-193675" algn="l" eaLnBrk="0" hangingPunct="0">
              <a:buFontTx/>
              <a:buChar char="•"/>
            </a:pPr>
            <a:r>
              <a:rPr lang="en-GB" sz="2400">
                <a:latin typeface="Times New Roman" pitchFamily="18" charset="0"/>
              </a:rPr>
              <a:t>Supply of talented managers to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 autoUpdateAnimBg="0"/>
      <p:bldP spid="36880" grpId="0" autoUpdateAnimBg="0"/>
      <p:bldP spid="36881" grpId="0" autoUpdateAnimBg="0"/>
      <p:bldP spid="36882" grpId="0" autoUpdateAnimBg="0"/>
      <p:bldP spid="3688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CBF0F8E2-74FD-4049-BE3A-5E719A326C29}" type="slidenum">
              <a:rPr lang="en-GB"/>
              <a:pPr/>
              <a:t>19</a:t>
            </a:fld>
            <a:endParaRPr lang="en-GB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Main effects of the changes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OR’s increased objectivity has led to improved cross functional working</a:t>
            </a:r>
          </a:p>
          <a:p>
            <a:pPr eaLnBrk="0" hangingPunct="0"/>
            <a:r>
              <a:rPr lang="en-GB"/>
              <a:t>OR proactively instigate projects</a:t>
            </a:r>
          </a:p>
          <a:p>
            <a:pPr eaLnBrk="0" hangingPunct="0"/>
            <a:r>
              <a:rPr lang="en-GB"/>
              <a:t>OR have done projects that wouldn’t have been done before</a:t>
            </a:r>
          </a:p>
          <a:p>
            <a:pPr eaLnBrk="0" hangingPunct="0"/>
            <a:r>
              <a:rPr lang="en-GB"/>
              <a:t>OR have increased analytical capability of line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32E12F2C-9D23-4C79-94FB-AF2B9F22E46D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38125" y="2500313"/>
            <a:ext cx="87312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eaLnBrk="0" hangingPunct="0"/>
            <a:r>
              <a:rPr lang="en-GB" sz="2400">
                <a:solidFill>
                  <a:srgbClr val="000000"/>
                </a:solidFill>
                <a:latin typeface="Verdana" pitchFamily="34" charset="0"/>
              </a:rPr>
              <a:t>"You must be the change you wish to see in the world." </a:t>
            </a:r>
          </a:p>
          <a:p>
            <a:pPr eaLnBrk="0" hangingPunct="0"/>
            <a:r>
              <a:rPr lang="en-GB" sz="2400">
                <a:solidFill>
                  <a:schemeClr val="tx1"/>
                </a:solidFill>
                <a:latin typeface="Verdana" pitchFamily="34" charset="0"/>
              </a:rPr>
              <a:t>-</a:t>
            </a:r>
            <a:r>
              <a:rPr lang="en-GB" sz="2400" i="1" u="sng">
                <a:solidFill>
                  <a:srgbClr val="0000FF"/>
                </a:solidFill>
                <a:latin typeface="Verdana" pitchFamily="34" charset="0"/>
              </a:rPr>
              <a:t>Mahatma Gandhi</a:t>
            </a:r>
            <a:r>
              <a:rPr lang="en-GB" sz="24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0" hangingPunct="0"/>
            <a:endParaRPr lang="en-GB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1028B8F3-6374-4A9A-B7AB-BCAEDBF3DC91}" type="slidenum">
              <a:rPr lang="en-GB"/>
              <a:pPr/>
              <a:t>20</a:t>
            </a:fld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What differences have the changes made?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OR involved earlier in business decisions</a:t>
            </a:r>
          </a:p>
          <a:p>
            <a:pPr eaLnBrk="0" hangingPunct="0"/>
            <a:r>
              <a:rPr lang="en-GB"/>
              <a:t>OR now more accountable to the business</a:t>
            </a:r>
          </a:p>
          <a:p>
            <a:pPr lvl="1" eaLnBrk="0" hangingPunct="0"/>
            <a:r>
              <a:rPr lang="en-GB"/>
              <a:t>Cash, capability and decision support targets agreed with stakeholders - gives more focus to OR work</a:t>
            </a:r>
          </a:p>
          <a:p>
            <a:pPr eaLnBrk="0" hangingPunct="0"/>
            <a:r>
              <a:rPr lang="en-GB"/>
              <a:t>Regular OR survey</a:t>
            </a:r>
          </a:p>
          <a:p>
            <a:pPr lvl="1" eaLnBrk="0" hangingPunct="0"/>
            <a:r>
              <a:rPr lang="en-GB"/>
              <a:t>Responses show key managers increasingly satisfied with OR</a:t>
            </a:r>
          </a:p>
          <a:p>
            <a:pPr eaLnBrk="0" hangingPunct="0"/>
            <a:r>
              <a:rPr lang="en-GB"/>
              <a:t>Supply of managers to line</a:t>
            </a:r>
          </a:p>
          <a:p>
            <a:pPr lvl="1" eaLnBrk="0" hangingPunct="0"/>
            <a:r>
              <a:rPr lang="en-GB"/>
              <a:t>OR important source of talented line managers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28C1DFEA-6931-4903-BF40-2499BB5A4866}" type="slidenum">
              <a:rPr lang="en-GB"/>
              <a:pPr/>
              <a:t>21</a:t>
            </a:fld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3000"/>
              <a:t>In summary….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24013"/>
            <a:ext cx="8686800" cy="4878387"/>
          </a:xfrm>
          <a:noFill/>
          <a:ln/>
        </p:spPr>
        <p:txBody>
          <a:bodyPr/>
          <a:lstStyle/>
          <a:p>
            <a:pPr eaLnBrk="0" hangingPunct="0"/>
            <a:r>
              <a:rPr lang="en-GB" sz="3600" b="1"/>
              <a:t>OR excellence alone is not enough to ensure an excellent OR function</a:t>
            </a:r>
          </a:p>
          <a:p>
            <a:pPr eaLnBrk="0" hangingPunct="0"/>
            <a:r>
              <a:rPr lang="en-GB" sz="3600" b="1"/>
              <a:t>It is vital to be relevant to the business needs</a:t>
            </a:r>
          </a:p>
          <a:p>
            <a:pPr eaLnBrk="0" hangingPunct="0"/>
            <a:r>
              <a:rPr lang="en-GB" sz="3600" b="1"/>
              <a:t>We wanted to see change in the airline - so we helped make the change!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05678B3-2130-4656-A0F4-1800679F6023}" type="slidenum">
              <a:rPr lang="en-GB"/>
              <a:pPr/>
              <a:t>22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GB" sz="4800"/>
              <a:t>From Diggers to Tulips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marL="342900" indent="-342900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F0E4AD19-70DA-4E7C-81BE-846509B3F0B7}" type="slidenum">
              <a:rPr lang="en-GB"/>
              <a:pPr/>
              <a:t>23</a:t>
            </a:fld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79525" y="2332038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01CE4BB6-1104-4198-8CFF-47301E11A833}" type="slidenum">
              <a:rPr lang="en-GB"/>
              <a:pPr/>
              <a:t>3</a:t>
            </a:fld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The OR change programme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The OR group at British Airways :</a:t>
            </a:r>
          </a:p>
          <a:p>
            <a:pPr lvl="1" eaLnBrk="0" hangingPunct="0"/>
            <a:r>
              <a:rPr lang="en-GB"/>
              <a:t>is a distinct community</a:t>
            </a:r>
          </a:p>
          <a:p>
            <a:pPr lvl="1" eaLnBrk="0" hangingPunct="0"/>
            <a:r>
              <a:rPr lang="en-GB"/>
              <a:t>is large</a:t>
            </a:r>
          </a:p>
          <a:p>
            <a:pPr lvl="1" eaLnBrk="0" hangingPunct="0"/>
            <a:r>
              <a:rPr lang="en-GB"/>
              <a:t>has a reputation for analytical excellence</a:t>
            </a:r>
          </a:p>
          <a:p>
            <a:pPr eaLnBrk="0" hangingPunct="0"/>
            <a:r>
              <a:rPr lang="en-GB"/>
              <a:t>The OR group has undergone radical change in the last two years to meet the changing business requirements</a:t>
            </a:r>
          </a:p>
          <a:p>
            <a:pPr eaLnBrk="0" hangingPunct="0"/>
            <a:r>
              <a:rPr lang="en-GB"/>
              <a:t>This presentation aims to outline the rationale &amp; mechanism of the change and what we have learnt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A8FB9525-C7DF-4461-8465-0E06E7811890}" type="slidenum">
              <a:rPr lang="en-GB"/>
              <a:pPr/>
              <a:t>4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300"/>
              <a:t>The business need for the OR Group to change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24013"/>
            <a:ext cx="8686800" cy="4878387"/>
          </a:xfrm>
          <a:noFill/>
          <a:ln/>
        </p:spPr>
        <p:txBody>
          <a:bodyPr/>
          <a:lstStyle/>
          <a:p>
            <a:pPr eaLnBrk="0" hangingPunct="0"/>
            <a:r>
              <a:rPr lang="en-GB" b="1"/>
              <a:t>The BA Strategy has changed</a:t>
            </a:r>
          </a:p>
          <a:p>
            <a:pPr eaLnBrk="0" hangingPunct="0"/>
            <a:r>
              <a:rPr lang="en-GB" b="1"/>
              <a:t>For the first time, capacity is decreasing</a:t>
            </a:r>
          </a:p>
          <a:p>
            <a:pPr eaLnBrk="0" hangingPunct="0"/>
            <a:r>
              <a:rPr lang="en-GB" b="1"/>
              <a:t>Period of increased change which needs to be managed with a reduced headcount</a:t>
            </a:r>
          </a:p>
          <a:p>
            <a:pPr eaLnBrk="0" hangingPunct="0"/>
            <a:r>
              <a:rPr lang="en-GB" b="1"/>
              <a:t>OR has needed to change to support strategy and ensure maximum value is added to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6D3D5991-CD07-4C7E-ABB1-2C0F83980230}" type="slidenum">
              <a:rPr lang="en-GB"/>
              <a:pPr/>
              <a:t>5</a:t>
            </a:fld>
            <a:endParaRPr lang="en-GB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300"/>
              <a:t>British Airways’ strategy : refocus the business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2286000" y="1371600"/>
            <a:ext cx="4695825" cy="2133600"/>
            <a:chOff x="1440" y="864"/>
            <a:chExt cx="2958" cy="1344"/>
          </a:xfrm>
        </p:grpSpPr>
        <p:sp>
          <p:nvSpPr>
            <p:cNvPr id="13315" name="Oval 3"/>
            <p:cNvSpPr>
              <a:spLocks noChangeArrowheads="1"/>
            </p:cNvSpPr>
            <p:nvPr/>
          </p:nvSpPr>
          <p:spPr bwMode="auto">
            <a:xfrm>
              <a:off x="1440" y="864"/>
              <a:ext cx="2958" cy="1344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1920" y="1104"/>
              <a:ext cx="2045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GB" sz="3200">
                  <a:solidFill>
                    <a:schemeClr val="tx1"/>
                  </a:solidFill>
                </a:rPr>
                <a:t>Increased focus on premium customers</a:t>
              </a:r>
            </a:p>
          </p:txBody>
        </p:sp>
      </p:grp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2860675" y="3840163"/>
            <a:ext cx="3522663" cy="1074737"/>
            <a:chOff x="1802" y="2419"/>
            <a:chExt cx="2219" cy="677"/>
          </a:xfrm>
        </p:grpSpPr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1802" y="2419"/>
              <a:ext cx="2155" cy="677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1844" y="2577"/>
              <a:ext cx="217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2000">
                  <a:solidFill>
                    <a:schemeClr val="tx1"/>
                  </a:solidFill>
                </a:rPr>
                <a:t>Reduce exposure to loss making segments</a:t>
              </a:r>
            </a:p>
          </p:txBody>
        </p:sp>
      </p:grp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3084513" y="5500688"/>
            <a:ext cx="2992437" cy="738187"/>
            <a:chOff x="1943" y="3465"/>
            <a:chExt cx="1885" cy="465"/>
          </a:xfrm>
        </p:grpSpPr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1943" y="3465"/>
              <a:ext cx="1885" cy="465"/>
            </a:xfrm>
            <a:prstGeom prst="ellipse">
              <a:avLst/>
            </a:prstGeom>
            <a:solidFill>
              <a:srgbClr val="FE2525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991" y="3566"/>
              <a:ext cx="179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sz="1400">
                  <a:solidFill>
                    <a:schemeClr val="bg1"/>
                  </a:solidFill>
                </a:rPr>
                <a:t>Disposal of subsidiaries that do not fit full service strategy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6D52F30E-08E6-4FDD-BC08-73AD5F7FBE82}" type="slidenum">
              <a:rPr lang="en-GB"/>
              <a:pPr/>
              <a:t>6</a:t>
            </a:fld>
            <a:endParaRPr lang="en-GB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124200" y="2743200"/>
            <a:ext cx="27432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8100" tIns="38100" rIns="38100" bIns="38100" anchor="ctr">
            <a:spAutoFit/>
          </a:bodyPr>
          <a:lstStyle/>
          <a:p>
            <a:pPr eaLnBrk="0" hangingPunct="0"/>
            <a:r>
              <a:rPr lang="en-GB" sz="2900" b="1">
                <a:solidFill>
                  <a:schemeClr val="tx1"/>
                </a:solidFill>
                <a:latin typeface="Times New Roman" pitchFamily="18" charset="0"/>
              </a:rPr>
              <a:t>British Airways’ Strategy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669925" y="266700"/>
            <a:ext cx="2566988" cy="2551113"/>
            <a:chOff x="422" y="168"/>
            <a:chExt cx="1617" cy="1607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422" y="168"/>
              <a:ext cx="1152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Fleet refinement</a:t>
              </a:r>
            </a:p>
          </p:txBody>
        </p:sp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 rot="2880000" flipH="1">
              <a:off x="1081" y="817"/>
              <a:ext cx="1150" cy="766"/>
            </a:xfrm>
            <a:prstGeom prst="rightArrow">
              <a:avLst>
                <a:gd name="adj1" fmla="val 50000"/>
                <a:gd name="adj2" fmla="val 37547"/>
              </a:avLst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5589588" y="304800"/>
            <a:ext cx="2868612" cy="2513013"/>
            <a:chOff x="3521" y="192"/>
            <a:chExt cx="1807" cy="1583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3936" y="192"/>
              <a:ext cx="1392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New Product Development</a:t>
              </a:r>
            </a:p>
          </p:txBody>
        </p:sp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 rot="18660000">
              <a:off x="3329" y="817"/>
              <a:ext cx="1150" cy="766"/>
            </a:xfrm>
            <a:prstGeom prst="rightArrow">
              <a:avLst>
                <a:gd name="adj1" fmla="val 50000"/>
                <a:gd name="adj2" fmla="val 3754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457200" y="3417888"/>
            <a:ext cx="2779713" cy="2984500"/>
            <a:chOff x="288" y="2153"/>
            <a:chExt cx="1751" cy="1880"/>
          </a:xfrm>
        </p:grpSpPr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88" y="3360"/>
              <a:ext cx="1708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Network and capacity realignment</a:t>
              </a:r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 rot="7860000">
              <a:off x="1081" y="2345"/>
              <a:ext cx="1150" cy="766"/>
            </a:xfrm>
            <a:prstGeom prst="rightArrow">
              <a:avLst>
                <a:gd name="adj1" fmla="val 50000"/>
                <a:gd name="adj2" fmla="val 37547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5284788" y="3722688"/>
            <a:ext cx="3500437" cy="2392362"/>
            <a:chOff x="3329" y="2345"/>
            <a:chExt cx="2205" cy="1507"/>
          </a:xfrm>
        </p:grpSpPr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3730" y="3384"/>
              <a:ext cx="1804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9000"/>
                </a:lnSpc>
              </a:pPr>
              <a:r>
                <a:rPr lang="en-GB" sz="2400" b="1">
                  <a:solidFill>
                    <a:schemeClr val="tx1"/>
                  </a:solidFill>
                </a:rPr>
                <a:t>Single hub operation in London</a:t>
              </a:r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 rot="2460000">
              <a:off x="3329" y="2345"/>
              <a:ext cx="1150" cy="766"/>
            </a:xfrm>
            <a:prstGeom prst="rightArrow">
              <a:avLst>
                <a:gd name="adj1" fmla="val 50000"/>
                <a:gd name="adj2" fmla="val 37547"/>
              </a:avLst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D4724D37-936F-47DA-86A4-12711BF392FE}" type="slidenum">
              <a:rPr lang="en-GB"/>
              <a:pPr/>
              <a:t>7</a:t>
            </a:fld>
            <a:endParaRPr lang="en-GB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2263" y="1295400"/>
            <a:ext cx="412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GB" sz="2400"/>
              <a:t>Many potential benefits to BA...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66813" y="2330450"/>
            <a:ext cx="1220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latin typeface="Times New Roman" pitchFamily="18" charset="0"/>
              </a:rPr>
              <a:t>Cost base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647950" y="2189163"/>
            <a:ext cx="817563" cy="871537"/>
          </a:xfrm>
          <a:prstGeom prst="downArrow">
            <a:avLst>
              <a:gd name="adj1" fmla="val 50000"/>
              <a:gd name="adj2" fmla="val 5332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351338" y="2322513"/>
            <a:ext cx="8620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GB" sz="2000" b="1">
                <a:latin typeface="Times New Roman" pitchFamily="18" charset="0"/>
              </a:rPr>
              <a:t>Yields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510213" y="2168525"/>
            <a:ext cx="817562" cy="871538"/>
          </a:xfrm>
          <a:prstGeom prst="upArrow">
            <a:avLst>
              <a:gd name="adj1" fmla="val 50000"/>
              <a:gd name="adj2" fmla="val 5327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23825" y="3962400"/>
            <a:ext cx="795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GB" sz="2400"/>
              <a:t>...but has lead to significant change in the working environment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862013" y="4667250"/>
            <a:ext cx="7426325" cy="1887538"/>
            <a:chOff x="543" y="2940"/>
            <a:chExt cx="4678" cy="1189"/>
          </a:xfrm>
        </p:grpSpPr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543" y="3001"/>
              <a:ext cx="1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GB" sz="2000" b="1">
                  <a:latin typeface="Times New Roman" pitchFamily="18" charset="0"/>
                </a:rPr>
                <a:t>For the first time, capacity is decreasing</a:t>
              </a:r>
            </a:p>
          </p:txBody>
        </p:sp>
        <p:grpSp>
          <p:nvGrpSpPr>
            <p:cNvPr id="17421" name="Group 13"/>
            <p:cNvGrpSpPr>
              <a:grpSpLocks/>
            </p:cNvGrpSpPr>
            <p:nvPr/>
          </p:nvGrpSpPr>
          <p:grpSpPr bwMode="auto">
            <a:xfrm>
              <a:off x="2669" y="2940"/>
              <a:ext cx="2552" cy="1189"/>
              <a:chOff x="2669" y="2940"/>
              <a:chExt cx="2552" cy="1189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2669" y="2940"/>
                <a:ext cx="0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2671" y="3960"/>
                <a:ext cx="25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auto">
              <a:xfrm>
                <a:off x="2677" y="3157"/>
                <a:ext cx="2519" cy="534"/>
              </a:xfrm>
              <a:custGeom>
                <a:avLst/>
                <a:gdLst>
                  <a:gd name="T0" fmla="*/ 34 w 2519"/>
                  <a:gd name="T1" fmla="*/ 524 h 534"/>
                  <a:gd name="T2" fmla="*/ 85 w 2519"/>
                  <a:gd name="T3" fmla="*/ 516 h 534"/>
                  <a:gd name="T4" fmla="*/ 152 w 2519"/>
                  <a:gd name="T5" fmla="*/ 474 h 534"/>
                  <a:gd name="T6" fmla="*/ 203 w 2519"/>
                  <a:gd name="T7" fmla="*/ 448 h 534"/>
                  <a:gd name="T8" fmla="*/ 262 w 2519"/>
                  <a:gd name="T9" fmla="*/ 431 h 534"/>
                  <a:gd name="T10" fmla="*/ 321 w 2519"/>
                  <a:gd name="T11" fmla="*/ 406 h 534"/>
                  <a:gd name="T12" fmla="*/ 397 w 2519"/>
                  <a:gd name="T13" fmla="*/ 347 h 534"/>
                  <a:gd name="T14" fmla="*/ 448 w 2519"/>
                  <a:gd name="T15" fmla="*/ 305 h 534"/>
                  <a:gd name="T16" fmla="*/ 524 w 2519"/>
                  <a:gd name="T17" fmla="*/ 279 h 534"/>
                  <a:gd name="T18" fmla="*/ 575 w 2519"/>
                  <a:gd name="T19" fmla="*/ 262 h 534"/>
                  <a:gd name="T20" fmla="*/ 617 w 2519"/>
                  <a:gd name="T21" fmla="*/ 203 h 534"/>
                  <a:gd name="T22" fmla="*/ 676 w 2519"/>
                  <a:gd name="T23" fmla="*/ 169 h 534"/>
                  <a:gd name="T24" fmla="*/ 735 w 2519"/>
                  <a:gd name="T25" fmla="*/ 144 h 534"/>
                  <a:gd name="T26" fmla="*/ 803 w 2519"/>
                  <a:gd name="T27" fmla="*/ 119 h 534"/>
                  <a:gd name="T28" fmla="*/ 871 w 2519"/>
                  <a:gd name="T29" fmla="*/ 93 h 534"/>
                  <a:gd name="T30" fmla="*/ 930 w 2519"/>
                  <a:gd name="T31" fmla="*/ 68 h 534"/>
                  <a:gd name="T32" fmla="*/ 997 w 2519"/>
                  <a:gd name="T33" fmla="*/ 60 h 534"/>
                  <a:gd name="T34" fmla="*/ 1056 w 2519"/>
                  <a:gd name="T35" fmla="*/ 43 h 534"/>
                  <a:gd name="T36" fmla="*/ 1116 w 2519"/>
                  <a:gd name="T37" fmla="*/ 17 h 534"/>
                  <a:gd name="T38" fmla="*/ 1175 w 2519"/>
                  <a:gd name="T39" fmla="*/ 0 h 534"/>
                  <a:gd name="T40" fmla="*/ 1242 w 2519"/>
                  <a:gd name="T41" fmla="*/ 0 h 534"/>
                  <a:gd name="T42" fmla="*/ 1310 w 2519"/>
                  <a:gd name="T43" fmla="*/ 9 h 534"/>
                  <a:gd name="T44" fmla="*/ 1369 w 2519"/>
                  <a:gd name="T45" fmla="*/ 0 h 534"/>
                  <a:gd name="T46" fmla="*/ 1445 w 2519"/>
                  <a:gd name="T47" fmla="*/ 34 h 534"/>
                  <a:gd name="T48" fmla="*/ 1521 w 2519"/>
                  <a:gd name="T49" fmla="*/ 34 h 534"/>
                  <a:gd name="T50" fmla="*/ 1580 w 2519"/>
                  <a:gd name="T51" fmla="*/ 51 h 534"/>
                  <a:gd name="T52" fmla="*/ 1656 w 2519"/>
                  <a:gd name="T53" fmla="*/ 110 h 534"/>
                  <a:gd name="T54" fmla="*/ 1758 w 2519"/>
                  <a:gd name="T55" fmla="*/ 169 h 534"/>
                  <a:gd name="T56" fmla="*/ 1834 w 2519"/>
                  <a:gd name="T57" fmla="*/ 203 h 534"/>
                  <a:gd name="T58" fmla="*/ 1935 w 2519"/>
                  <a:gd name="T59" fmla="*/ 237 h 534"/>
                  <a:gd name="T60" fmla="*/ 1994 w 2519"/>
                  <a:gd name="T61" fmla="*/ 254 h 534"/>
                  <a:gd name="T62" fmla="*/ 2070 w 2519"/>
                  <a:gd name="T63" fmla="*/ 279 h 534"/>
                  <a:gd name="T64" fmla="*/ 2146 w 2519"/>
                  <a:gd name="T65" fmla="*/ 279 h 534"/>
                  <a:gd name="T66" fmla="*/ 2214 w 2519"/>
                  <a:gd name="T67" fmla="*/ 288 h 534"/>
                  <a:gd name="T68" fmla="*/ 2282 w 2519"/>
                  <a:gd name="T69" fmla="*/ 296 h 534"/>
                  <a:gd name="T70" fmla="*/ 2366 w 2519"/>
                  <a:gd name="T71" fmla="*/ 305 h 534"/>
                  <a:gd name="T72" fmla="*/ 2459 w 2519"/>
                  <a:gd name="T73" fmla="*/ 305 h 534"/>
                  <a:gd name="T74" fmla="*/ 2518 w 2519"/>
                  <a:gd name="T75" fmla="*/ 296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519" h="534">
                    <a:moveTo>
                      <a:pt x="0" y="533"/>
                    </a:moveTo>
                    <a:lnTo>
                      <a:pt x="34" y="524"/>
                    </a:lnTo>
                    <a:lnTo>
                      <a:pt x="59" y="524"/>
                    </a:lnTo>
                    <a:lnTo>
                      <a:pt x="85" y="516"/>
                    </a:lnTo>
                    <a:lnTo>
                      <a:pt x="119" y="499"/>
                    </a:lnTo>
                    <a:lnTo>
                      <a:pt x="152" y="474"/>
                    </a:lnTo>
                    <a:lnTo>
                      <a:pt x="178" y="465"/>
                    </a:lnTo>
                    <a:lnTo>
                      <a:pt x="203" y="448"/>
                    </a:lnTo>
                    <a:lnTo>
                      <a:pt x="237" y="440"/>
                    </a:lnTo>
                    <a:lnTo>
                      <a:pt x="262" y="431"/>
                    </a:lnTo>
                    <a:lnTo>
                      <a:pt x="296" y="414"/>
                    </a:lnTo>
                    <a:lnTo>
                      <a:pt x="321" y="406"/>
                    </a:lnTo>
                    <a:lnTo>
                      <a:pt x="364" y="372"/>
                    </a:lnTo>
                    <a:lnTo>
                      <a:pt x="397" y="347"/>
                    </a:lnTo>
                    <a:lnTo>
                      <a:pt x="423" y="322"/>
                    </a:lnTo>
                    <a:lnTo>
                      <a:pt x="448" y="305"/>
                    </a:lnTo>
                    <a:lnTo>
                      <a:pt x="490" y="296"/>
                    </a:lnTo>
                    <a:lnTo>
                      <a:pt x="524" y="279"/>
                    </a:lnTo>
                    <a:lnTo>
                      <a:pt x="549" y="271"/>
                    </a:lnTo>
                    <a:lnTo>
                      <a:pt x="575" y="262"/>
                    </a:lnTo>
                    <a:lnTo>
                      <a:pt x="592" y="237"/>
                    </a:lnTo>
                    <a:lnTo>
                      <a:pt x="617" y="203"/>
                    </a:lnTo>
                    <a:lnTo>
                      <a:pt x="642" y="186"/>
                    </a:lnTo>
                    <a:lnTo>
                      <a:pt x="676" y="169"/>
                    </a:lnTo>
                    <a:lnTo>
                      <a:pt x="710" y="153"/>
                    </a:lnTo>
                    <a:lnTo>
                      <a:pt x="735" y="144"/>
                    </a:lnTo>
                    <a:lnTo>
                      <a:pt x="769" y="127"/>
                    </a:lnTo>
                    <a:lnTo>
                      <a:pt x="803" y="119"/>
                    </a:lnTo>
                    <a:lnTo>
                      <a:pt x="828" y="102"/>
                    </a:lnTo>
                    <a:lnTo>
                      <a:pt x="871" y="93"/>
                    </a:lnTo>
                    <a:lnTo>
                      <a:pt x="904" y="76"/>
                    </a:lnTo>
                    <a:lnTo>
                      <a:pt x="930" y="68"/>
                    </a:lnTo>
                    <a:lnTo>
                      <a:pt x="972" y="60"/>
                    </a:lnTo>
                    <a:lnTo>
                      <a:pt x="997" y="60"/>
                    </a:lnTo>
                    <a:lnTo>
                      <a:pt x="1031" y="51"/>
                    </a:lnTo>
                    <a:lnTo>
                      <a:pt x="1056" y="43"/>
                    </a:lnTo>
                    <a:lnTo>
                      <a:pt x="1090" y="26"/>
                    </a:lnTo>
                    <a:lnTo>
                      <a:pt x="1116" y="17"/>
                    </a:lnTo>
                    <a:lnTo>
                      <a:pt x="1149" y="9"/>
                    </a:lnTo>
                    <a:lnTo>
                      <a:pt x="1175" y="0"/>
                    </a:lnTo>
                    <a:lnTo>
                      <a:pt x="1200" y="0"/>
                    </a:lnTo>
                    <a:lnTo>
                      <a:pt x="1242" y="0"/>
                    </a:lnTo>
                    <a:lnTo>
                      <a:pt x="1268" y="9"/>
                    </a:lnTo>
                    <a:lnTo>
                      <a:pt x="1310" y="9"/>
                    </a:lnTo>
                    <a:lnTo>
                      <a:pt x="1344" y="9"/>
                    </a:lnTo>
                    <a:lnTo>
                      <a:pt x="1369" y="0"/>
                    </a:lnTo>
                    <a:lnTo>
                      <a:pt x="1403" y="9"/>
                    </a:lnTo>
                    <a:lnTo>
                      <a:pt x="1445" y="34"/>
                    </a:lnTo>
                    <a:lnTo>
                      <a:pt x="1496" y="34"/>
                    </a:lnTo>
                    <a:lnTo>
                      <a:pt x="1521" y="34"/>
                    </a:lnTo>
                    <a:lnTo>
                      <a:pt x="1555" y="51"/>
                    </a:lnTo>
                    <a:lnTo>
                      <a:pt x="1580" y="51"/>
                    </a:lnTo>
                    <a:lnTo>
                      <a:pt x="1606" y="76"/>
                    </a:lnTo>
                    <a:lnTo>
                      <a:pt x="1656" y="110"/>
                    </a:lnTo>
                    <a:lnTo>
                      <a:pt x="1707" y="144"/>
                    </a:lnTo>
                    <a:lnTo>
                      <a:pt x="1758" y="169"/>
                    </a:lnTo>
                    <a:lnTo>
                      <a:pt x="1792" y="186"/>
                    </a:lnTo>
                    <a:lnTo>
                      <a:pt x="1834" y="203"/>
                    </a:lnTo>
                    <a:lnTo>
                      <a:pt x="1876" y="212"/>
                    </a:lnTo>
                    <a:lnTo>
                      <a:pt x="1935" y="237"/>
                    </a:lnTo>
                    <a:lnTo>
                      <a:pt x="1969" y="245"/>
                    </a:lnTo>
                    <a:lnTo>
                      <a:pt x="1994" y="254"/>
                    </a:lnTo>
                    <a:lnTo>
                      <a:pt x="2045" y="271"/>
                    </a:lnTo>
                    <a:lnTo>
                      <a:pt x="2070" y="279"/>
                    </a:lnTo>
                    <a:lnTo>
                      <a:pt x="2096" y="279"/>
                    </a:lnTo>
                    <a:lnTo>
                      <a:pt x="2146" y="279"/>
                    </a:lnTo>
                    <a:lnTo>
                      <a:pt x="2172" y="288"/>
                    </a:lnTo>
                    <a:lnTo>
                      <a:pt x="2214" y="288"/>
                    </a:lnTo>
                    <a:lnTo>
                      <a:pt x="2248" y="288"/>
                    </a:lnTo>
                    <a:lnTo>
                      <a:pt x="2282" y="296"/>
                    </a:lnTo>
                    <a:lnTo>
                      <a:pt x="2332" y="305"/>
                    </a:lnTo>
                    <a:lnTo>
                      <a:pt x="2366" y="305"/>
                    </a:lnTo>
                    <a:lnTo>
                      <a:pt x="2417" y="305"/>
                    </a:lnTo>
                    <a:lnTo>
                      <a:pt x="2459" y="305"/>
                    </a:lnTo>
                    <a:lnTo>
                      <a:pt x="2501" y="305"/>
                    </a:lnTo>
                    <a:lnTo>
                      <a:pt x="2518" y="2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>
                <a:off x="4359" y="2990"/>
                <a:ext cx="0" cy="11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742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>
                <a:solidFill>
                  <a:srgbClr val="000064"/>
                </a:solidFill>
              </a:rPr>
              <a:t>The change in strategy has major effects on 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nimBg="1"/>
      <p:bldP spid="17413" grpId="0" autoUpdateAnimBg="0"/>
      <p:bldP spid="17414" grpId="0" animBg="1"/>
      <p:bldP spid="174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8F98AA98-7AB1-4B41-9D6E-6D8595413BDF}" type="slidenum">
              <a:rPr lang="en-GB"/>
              <a:pPr/>
              <a:t>8</a:t>
            </a:fld>
            <a:endParaRPr lang="en-GB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17525" y="4689475"/>
            <a:ext cx="1841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88000"/>
              </a:lnSpc>
            </a:pPr>
            <a:endParaRPr lang="en-US" sz="24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/>
              <a:t>BA support functions have needed to adapt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  <a:noFill/>
          <a:ln/>
        </p:spPr>
        <p:txBody>
          <a:bodyPr/>
          <a:lstStyle/>
          <a:p>
            <a:pPr eaLnBrk="0" hangingPunct="0"/>
            <a:r>
              <a:rPr lang="en-GB"/>
              <a:t>To realise identified benefits of new strategy BA has needed to</a:t>
            </a:r>
          </a:p>
          <a:p>
            <a:pPr lvl="1" eaLnBrk="0" hangingPunct="0"/>
            <a:r>
              <a:rPr lang="en-GB"/>
              <a:t>respond and change quickly to changing business environment</a:t>
            </a:r>
          </a:p>
          <a:p>
            <a:pPr lvl="1" eaLnBrk="0" hangingPunct="0"/>
            <a:r>
              <a:rPr lang="en-GB"/>
              <a:t>improve the quality of decision-making throughout the business</a:t>
            </a:r>
          </a:p>
          <a:p>
            <a:pPr lvl="1" eaLnBrk="0" hangingPunct="0"/>
            <a:r>
              <a:rPr lang="en-GB"/>
              <a:t>remove inefficiencies and overlapping ‘shadow’ organisations</a:t>
            </a:r>
          </a:p>
          <a:p>
            <a:pPr lvl="1" eaLnBrk="0" hangingPunct="0"/>
            <a:r>
              <a:rPr lang="en-GB"/>
              <a:t>improve capability of line departments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591F7B75-9443-4517-920D-F6511129883D}" type="slidenum">
              <a:rPr lang="en-GB"/>
              <a:pPr/>
              <a:t>9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0" hangingPunct="0"/>
            <a:r>
              <a:rPr lang="en-GB" sz="3000"/>
              <a:t>The traditional OR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1447800"/>
            <a:ext cx="3962400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GB" sz="2800"/>
              <a:t>OR have had a reputation for analytical and decision support excellence….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Revenue Management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Manpower Planning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Inventory Management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Scheduling</a:t>
            </a:r>
          </a:p>
          <a:p>
            <a:pPr lvl="1" algn="l" eaLnBrk="0" hangingPunct="0">
              <a:spcBef>
                <a:spcPct val="20000"/>
              </a:spcBef>
            </a:pPr>
            <a:r>
              <a:rPr lang="en-GB" sz="2400"/>
              <a:t>....etc</a:t>
            </a:r>
          </a:p>
          <a:p>
            <a:pPr algn="l" eaLnBrk="0" hangingPunct="0">
              <a:spcBef>
                <a:spcPct val="20000"/>
              </a:spcBef>
            </a:pPr>
            <a:endParaRPr lang="en-GB" sz="24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48200" y="1447800"/>
            <a:ext cx="41910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20000"/>
              </a:spcBef>
            </a:pPr>
            <a:endParaRPr lang="en-GB" sz="2800"/>
          </a:p>
          <a:p>
            <a:pPr algn="l" eaLnBrk="0" hangingPunct="0">
              <a:spcBef>
                <a:spcPct val="20000"/>
              </a:spcBef>
            </a:pPr>
            <a:endParaRPr lang="en-GB" sz="2800"/>
          </a:p>
          <a:p>
            <a:pPr algn="l" eaLnBrk="0" hangingPunct="0">
              <a:spcBef>
                <a:spcPct val="20000"/>
              </a:spcBef>
            </a:pPr>
            <a:r>
              <a:rPr lang="en-GB" sz="2800"/>
              <a:t>….whilst having a ‘service provider’ relationship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part of Information mgt. 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functional teams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budget controlled by line departments</a:t>
            </a:r>
          </a:p>
          <a:p>
            <a:pPr lvl="1" algn="l" eaLnBrk="0" hangingPunct="0">
              <a:spcBef>
                <a:spcPct val="20000"/>
              </a:spcBef>
              <a:buFontTx/>
              <a:buChar char="–"/>
            </a:pPr>
            <a:r>
              <a:rPr lang="en-GB" sz="2400"/>
              <a:t> grew in an uncontrolled manner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  <p:bldP spid="21508" grpId="0" build="p" bldLvl="2" autoUpdateAnimBg="0"/>
    </p:bldLst>
  </p:timing>
</p:sld>
</file>

<file path=ppt/theme/theme1.xml><?xml version="1.0" encoding="utf-8"?>
<a:theme xmlns:a="http://schemas.openxmlformats.org/drawingml/2006/main" name="ba presentation template.ppt">
  <a:themeElements>
    <a:clrScheme name="ba presentation template.pp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 presentation template.ppt">
      <a:majorFont>
        <a:latin typeface="Mylius"/>
        <a:ea typeface=""/>
        <a:cs typeface=""/>
      </a:majorFont>
      <a:minorFont>
        <a:latin typeface="Myli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0064"/>
            </a:solidFill>
            <a:effectLst/>
            <a:latin typeface="Myliu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0064"/>
            </a:solidFill>
            <a:effectLst/>
            <a:latin typeface="Mylius" charset="0"/>
          </a:defRPr>
        </a:defPPr>
      </a:lstStyle>
    </a:lnDef>
  </a:objectDefaults>
  <a:extraClrSchemeLst>
    <a:extraClrScheme>
      <a:clrScheme name="ba presentation template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 presentation templat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 presentation template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 presentation template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 presentation template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 presentation template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 presentation template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 presentation template.ppt 1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a presentation template.ppt 1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G:\Ops team info\OR Way  Templates\ba presentation template.ppt</Template>
  <TotalTime>1772</TotalTime>
  <Pages>14</Pages>
  <Words>768</Words>
  <Application>Microsoft Office PowerPoint</Application>
  <PresentationFormat>Custom</PresentationFormat>
  <Paragraphs>202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 New Roman</vt:lpstr>
      <vt:lpstr>Mylius</vt:lpstr>
      <vt:lpstr>Arial</vt:lpstr>
      <vt:lpstr>Verdana</vt:lpstr>
      <vt:lpstr>Helvetica 65 Medium</vt:lpstr>
      <vt:lpstr>Tahoma</vt:lpstr>
      <vt:lpstr>ba presentation template.ppt</vt:lpstr>
      <vt:lpstr>From Diggers to Tulips  How the British Airways OR Group has changed itself to enable it to change the airline</vt:lpstr>
      <vt:lpstr>PowerPoint Presentation</vt:lpstr>
      <vt:lpstr>The OR change programme</vt:lpstr>
      <vt:lpstr>The business need for the OR Group to change</vt:lpstr>
      <vt:lpstr>British Airways’ strategy : refocus the business</vt:lpstr>
      <vt:lpstr>PowerPoint Presentation</vt:lpstr>
      <vt:lpstr>The change in strategy has major effects on BA</vt:lpstr>
      <vt:lpstr>BA support functions have needed to adapt</vt:lpstr>
      <vt:lpstr>The traditional OR</vt:lpstr>
      <vt:lpstr>Challenge for OR</vt:lpstr>
      <vt:lpstr>OR has responded to the challenge</vt:lpstr>
      <vt:lpstr>Organisation</vt:lpstr>
      <vt:lpstr>Portfolio</vt:lpstr>
      <vt:lpstr>Roles</vt:lpstr>
      <vt:lpstr>PowerPoint Presentation</vt:lpstr>
      <vt:lpstr>PowerPoint Presentation</vt:lpstr>
      <vt:lpstr>PowerPoint Presentation</vt:lpstr>
      <vt:lpstr>Relationship with business</vt:lpstr>
      <vt:lpstr>Main effects of the changes</vt:lpstr>
      <vt:lpstr>What differences have the changes made?</vt:lpstr>
      <vt:lpstr>In summary….</vt:lpstr>
      <vt:lpstr>From Diggers to Tulips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Agifors Presentation</dc:title>
  <dc:creator>Mark Kluth</dc:creator>
  <cp:lastModifiedBy>cara</cp:lastModifiedBy>
  <cp:revision>78</cp:revision>
  <cp:lastPrinted>2001-05-22T10:16:10Z</cp:lastPrinted>
  <dcterms:created xsi:type="dcterms:W3CDTF">1997-07-25T11:39:10Z</dcterms:created>
  <dcterms:modified xsi:type="dcterms:W3CDTF">2012-03-09T15:12:50Z</dcterms:modified>
</cp:coreProperties>
</file>