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58" r:id="rId4"/>
    <p:sldId id="269" r:id="rId5"/>
    <p:sldId id="259" r:id="rId6"/>
    <p:sldId id="263" r:id="rId7"/>
    <p:sldId id="279" r:id="rId8"/>
    <p:sldId id="280" r:id="rId9"/>
    <p:sldId id="264" r:id="rId10"/>
    <p:sldId id="282" r:id="rId11"/>
    <p:sldId id="281" r:id="rId12"/>
    <p:sldId id="272" r:id="rId13"/>
    <p:sldId id="275" r:id="rId14"/>
    <p:sldId id="261" r:id="rId15"/>
    <p:sldId id="283" r:id="rId16"/>
    <p:sldId id="285" r:id="rId17"/>
    <p:sldId id="260" r:id="rId18"/>
    <p:sldId id="288" r:id="rId19"/>
    <p:sldId id="286" r:id="rId20"/>
    <p:sldId id="287" r:id="rId21"/>
    <p:sldId id="291" r:id="rId22"/>
    <p:sldId id="292" r:id="rId23"/>
    <p:sldId id="300" r:id="rId24"/>
    <p:sldId id="267" r:id="rId25"/>
    <p:sldId id="295" r:id="rId26"/>
    <p:sldId id="296" r:id="rId27"/>
    <p:sldId id="297" r:id="rId28"/>
    <p:sldId id="299" r:id="rId29"/>
    <p:sldId id="271" r:id="rId30"/>
  </p:sldIdLst>
  <p:sldSz cx="9144000" cy="6858000" type="screen4x3"/>
  <p:notesSz cx="7099300" cy="10234613"/>
  <p:defaultTextStyle>
    <a:defPPr>
      <a:defRPr lang="en-GB"/>
    </a:defPPr>
    <a:lvl1pPr algn="ctr" rtl="0" eaLnBrk="0" fontAlgn="base" hangingPunct="0">
      <a:spcBef>
        <a:spcPct val="50000"/>
      </a:spcBef>
      <a:spcAft>
        <a:spcPct val="0"/>
      </a:spcAft>
      <a:defRPr sz="22900" kern="1200">
        <a:solidFill>
          <a:schemeClr val="tx1"/>
        </a:solidFill>
        <a:latin typeface="Times New Roman" pitchFamily="18" charset="0"/>
        <a:ea typeface="+mn-ea"/>
        <a:cs typeface="+mn-cs"/>
      </a:defRPr>
    </a:lvl1pPr>
    <a:lvl2pPr marL="457200" algn="ctr" rtl="0" eaLnBrk="0" fontAlgn="base" hangingPunct="0">
      <a:spcBef>
        <a:spcPct val="50000"/>
      </a:spcBef>
      <a:spcAft>
        <a:spcPct val="0"/>
      </a:spcAft>
      <a:defRPr sz="22900" kern="1200">
        <a:solidFill>
          <a:schemeClr val="tx1"/>
        </a:solidFill>
        <a:latin typeface="Times New Roman" pitchFamily="18" charset="0"/>
        <a:ea typeface="+mn-ea"/>
        <a:cs typeface="+mn-cs"/>
      </a:defRPr>
    </a:lvl2pPr>
    <a:lvl3pPr marL="914400" algn="ctr" rtl="0" eaLnBrk="0" fontAlgn="base" hangingPunct="0">
      <a:spcBef>
        <a:spcPct val="50000"/>
      </a:spcBef>
      <a:spcAft>
        <a:spcPct val="0"/>
      </a:spcAft>
      <a:defRPr sz="22900" kern="1200">
        <a:solidFill>
          <a:schemeClr val="tx1"/>
        </a:solidFill>
        <a:latin typeface="Times New Roman" pitchFamily="18" charset="0"/>
        <a:ea typeface="+mn-ea"/>
        <a:cs typeface="+mn-cs"/>
      </a:defRPr>
    </a:lvl3pPr>
    <a:lvl4pPr marL="1371600" algn="ctr" rtl="0" eaLnBrk="0" fontAlgn="base" hangingPunct="0">
      <a:spcBef>
        <a:spcPct val="50000"/>
      </a:spcBef>
      <a:spcAft>
        <a:spcPct val="0"/>
      </a:spcAft>
      <a:defRPr sz="22900" kern="1200">
        <a:solidFill>
          <a:schemeClr val="tx1"/>
        </a:solidFill>
        <a:latin typeface="Times New Roman" pitchFamily="18" charset="0"/>
        <a:ea typeface="+mn-ea"/>
        <a:cs typeface="+mn-cs"/>
      </a:defRPr>
    </a:lvl4pPr>
    <a:lvl5pPr marL="1828800" algn="ctr" rtl="0" eaLnBrk="0" fontAlgn="base" hangingPunct="0">
      <a:spcBef>
        <a:spcPct val="50000"/>
      </a:spcBef>
      <a:spcAft>
        <a:spcPct val="0"/>
      </a:spcAft>
      <a:defRPr sz="22900" kern="1200">
        <a:solidFill>
          <a:schemeClr val="tx1"/>
        </a:solidFill>
        <a:latin typeface="Times New Roman" pitchFamily="18" charset="0"/>
        <a:ea typeface="+mn-ea"/>
        <a:cs typeface="+mn-cs"/>
      </a:defRPr>
    </a:lvl5pPr>
    <a:lvl6pPr marL="2286000" algn="l" defTabSz="914400" rtl="0" eaLnBrk="1" latinLnBrk="0" hangingPunct="1">
      <a:defRPr sz="22900" kern="1200">
        <a:solidFill>
          <a:schemeClr val="tx1"/>
        </a:solidFill>
        <a:latin typeface="Times New Roman" pitchFamily="18" charset="0"/>
        <a:ea typeface="+mn-ea"/>
        <a:cs typeface="+mn-cs"/>
      </a:defRPr>
    </a:lvl6pPr>
    <a:lvl7pPr marL="2743200" algn="l" defTabSz="914400" rtl="0" eaLnBrk="1" latinLnBrk="0" hangingPunct="1">
      <a:defRPr sz="22900" kern="1200">
        <a:solidFill>
          <a:schemeClr val="tx1"/>
        </a:solidFill>
        <a:latin typeface="Times New Roman" pitchFamily="18" charset="0"/>
        <a:ea typeface="+mn-ea"/>
        <a:cs typeface="+mn-cs"/>
      </a:defRPr>
    </a:lvl7pPr>
    <a:lvl8pPr marL="3200400" algn="l" defTabSz="914400" rtl="0" eaLnBrk="1" latinLnBrk="0" hangingPunct="1">
      <a:defRPr sz="22900" kern="1200">
        <a:solidFill>
          <a:schemeClr val="tx1"/>
        </a:solidFill>
        <a:latin typeface="Times New Roman" pitchFamily="18" charset="0"/>
        <a:ea typeface="+mn-ea"/>
        <a:cs typeface="+mn-cs"/>
      </a:defRPr>
    </a:lvl8pPr>
    <a:lvl9pPr marL="3657600" algn="l" defTabSz="914400" rtl="0" eaLnBrk="1" latinLnBrk="0" hangingPunct="1">
      <a:defRPr sz="229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77777"/>
    <a:srgbClr val="808080"/>
    <a:srgbClr val="969696"/>
    <a:srgbClr val="B2B2B2"/>
    <a:srgbClr val="C0C0C0"/>
    <a:srgbClr val="DDDDDD"/>
    <a:srgbClr val="EAEAEA"/>
    <a:srgbClr val="FDFD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p:scale>
          <a:sx n="75" d="100"/>
          <a:sy n="75" d="100"/>
        </p:scale>
        <p:origin x="-288" y="-258"/>
      </p:cViewPr>
      <p:guideLst>
        <p:guide orient="horz" pos="1440"/>
        <p:guide pos="120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846"/>
    </p:cViewPr>
  </p:sorterViewPr>
  <p:notesViewPr>
    <p:cSldViewPr snapToGrid="0" showGuides="1">
      <p:cViewPr varScale="1">
        <p:scale>
          <a:sx n="55" d="100"/>
          <a:sy n="55" d="100"/>
        </p:scale>
        <p:origin x="-1740" y="-90"/>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169425" y="501069"/>
            <a:ext cx="701292" cy="304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8017" tIns="48148" rIns="98017" bIns="48148">
            <a:spAutoFit/>
          </a:bodyPr>
          <a:lstStyle/>
          <a:p>
            <a:pPr defTabSz="830558">
              <a:lnSpc>
                <a:spcPct val="90000"/>
              </a:lnSpc>
              <a:spcBef>
                <a:spcPct val="0"/>
              </a:spcBef>
            </a:pPr>
            <a:r>
              <a:rPr lang="en-GB" altLang="en-GB" sz="1500">
                <a:latin typeface="Arial" pitchFamily="34" charset="0"/>
              </a:rPr>
              <a:t>Notes</a:t>
            </a:r>
          </a:p>
        </p:txBody>
      </p:sp>
      <p:sp>
        <p:nvSpPr>
          <p:cNvPr id="4099" name="Rectangle 3"/>
          <p:cNvSpPr>
            <a:spLocks noChangeArrowheads="1"/>
          </p:cNvSpPr>
          <p:nvPr/>
        </p:nvSpPr>
        <p:spPr bwMode="auto">
          <a:xfrm>
            <a:off x="3105425" y="9562967"/>
            <a:ext cx="839150" cy="277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8017" tIns="48148" rIns="98017" bIns="48148">
            <a:spAutoFit/>
          </a:bodyPr>
          <a:lstStyle/>
          <a:p>
            <a:pPr defTabSz="830558">
              <a:lnSpc>
                <a:spcPct val="90000"/>
              </a:lnSpc>
              <a:spcBef>
                <a:spcPct val="0"/>
              </a:spcBef>
            </a:pPr>
            <a:r>
              <a:rPr lang="en-GB" altLang="en-GB" sz="1300">
                <a:latin typeface="Arial" pitchFamily="34" charset="0"/>
              </a:rPr>
              <a:t>Page </a:t>
            </a:r>
            <a:fld id="{1080BA1D-E54C-4854-863F-D00186349DB2}" type="slidenum">
              <a:rPr lang="en-GB" altLang="en-GB" sz="1300">
                <a:latin typeface="Arial" pitchFamily="34" charset="0"/>
              </a:rPr>
              <a:pPr defTabSz="830558">
                <a:lnSpc>
                  <a:spcPct val="90000"/>
                </a:lnSpc>
                <a:spcBef>
                  <a:spcPct val="0"/>
                </a:spcBef>
              </a:pPr>
              <a:t>‹#›</a:t>
            </a:fld>
            <a:endParaRPr lang="en-GB" altLang="en-GB" sz="1300">
              <a:latin typeface="Arial" pitchFamily="34" charset="0"/>
            </a:endParaRPr>
          </a:p>
        </p:txBody>
      </p:sp>
    </p:spTree>
    <p:extLst>
      <p:ext uri="{BB962C8B-B14F-4D97-AF65-F5344CB8AC3E}">
        <p14:creationId xmlns:p14="http://schemas.microsoft.com/office/powerpoint/2010/main" val="4159889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noTextEdit="1"/>
          </p:cNvSpPr>
          <p:nvPr>
            <p:ph type="sldImg" idx="2"/>
          </p:nvPr>
        </p:nvSpPr>
        <p:spPr bwMode="auto">
          <a:xfrm>
            <a:off x="1004888" y="777875"/>
            <a:ext cx="5091112" cy="381952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16435171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noTextEdit="1"/>
          </p:cNvSpPr>
          <p:nvPr>
            <p:ph type="sldImg"/>
          </p:nvPr>
        </p:nvSpPr>
        <p:spPr/>
      </p:sp>
      <p:sp>
        <p:nvSpPr>
          <p:cNvPr id="80899" name="Rectangle 3"/>
          <p:cNvSpPr>
            <a:spLocks noGrp="1" noChangeArrowheads="1"/>
          </p:cNvSpPr>
          <p:nvPr>
            <p:ph type="body" idx="1"/>
          </p:nvPr>
        </p:nvSpPr>
        <p:spPr bwMode="auto">
          <a:xfrm>
            <a:off x="946574" y="4861441"/>
            <a:ext cx="5206153" cy="4605576"/>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lstStyle/>
          <a:p>
            <a:pPr algn="ctr">
              <a:spcAft>
                <a:spcPts val="650"/>
              </a:spcAft>
            </a:pPr>
            <a:r>
              <a:rPr lang="en-GB" sz="2200" b="1"/>
              <a:t>© Crown copyright 2002 </a:t>
            </a:r>
          </a:p>
          <a:p>
            <a:pPr algn="ctr">
              <a:spcAft>
                <a:spcPts val="650"/>
              </a:spcAft>
            </a:pPr>
            <a:r>
              <a:rPr lang="en-GB" sz="2200" b="1"/>
              <a:t>Dstl,  UK MOD</a:t>
            </a:r>
          </a:p>
          <a:p>
            <a:pPr algn="ctr">
              <a:spcAft>
                <a:spcPts val="650"/>
              </a:spcAft>
            </a:pPr>
            <a:r>
              <a:rPr lang="en-GB" sz="2200" b="1"/>
              <a:t>Approval for wider use of releases must be sought from:</a:t>
            </a:r>
          </a:p>
          <a:p>
            <a:pPr algn="ctr"/>
            <a:r>
              <a:rPr lang="en-GB" sz="2200" b="1"/>
              <a:t>Intellectual Property Department, Dstl, Farnborough,</a:t>
            </a:r>
          </a:p>
          <a:p>
            <a:pPr algn="ctr"/>
            <a:r>
              <a:rPr lang="en-GB" sz="2200" b="1"/>
              <a:t> Hampshire GU14 0LX</a:t>
            </a:r>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ChangeArrowheads="1" noTextEdit="1"/>
          </p:cNvSpPr>
          <p:nvPr>
            <p:ph type="sldImg"/>
          </p:nvPr>
        </p:nvSpPr>
        <p:spPr/>
      </p:sp>
      <p:sp>
        <p:nvSpPr>
          <p:cNvPr id="110595" name="Rectangle 3"/>
          <p:cNvSpPr>
            <a:spLocks noGrp="1" noChangeArrowheads="1"/>
          </p:cNvSpPr>
          <p:nvPr>
            <p:ph type="body" idx="1"/>
          </p:nvPr>
        </p:nvSpPr>
        <p:spPr bwMode="auto">
          <a:xfrm>
            <a:off x="946574" y="4861441"/>
            <a:ext cx="5206153" cy="4605576"/>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ChangeArrowheads="1" noTextEdit="1"/>
          </p:cNvSpPr>
          <p:nvPr>
            <p:ph type="sldImg"/>
          </p:nvPr>
        </p:nvSpPr>
        <p:spPr/>
      </p:sp>
      <p:sp>
        <p:nvSpPr>
          <p:cNvPr id="116739" name="Rectangle 3"/>
          <p:cNvSpPr>
            <a:spLocks noGrp="1" noChangeArrowheads="1"/>
          </p:cNvSpPr>
          <p:nvPr>
            <p:ph type="body" idx="1"/>
          </p:nvPr>
        </p:nvSpPr>
        <p:spPr bwMode="auto">
          <a:xfrm>
            <a:off x="946574" y="4861441"/>
            <a:ext cx="5206153" cy="4605576"/>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ChangeArrowheads="1" noTextEdit="1"/>
          </p:cNvSpPr>
          <p:nvPr>
            <p:ph type="sldImg"/>
          </p:nvPr>
        </p:nvSpPr>
        <p:spPr/>
      </p:sp>
      <p:sp>
        <p:nvSpPr>
          <p:cNvPr id="119811" name="Rectangle 3"/>
          <p:cNvSpPr>
            <a:spLocks noGrp="1" noChangeArrowheads="1"/>
          </p:cNvSpPr>
          <p:nvPr>
            <p:ph type="body" idx="1"/>
          </p:nvPr>
        </p:nvSpPr>
        <p:spPr bwMode="auto">
          <a:xfrm>
            <a:off x="946574" y="4861441"/>
            <a:ext cx="5206153" cy="4605576"/>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ChangeArrowheads="1" noTextEdit="1"/>
          </p:cNvSpPr>
          <p:nvPr>
            <p:ph type="sldImg"/>
          </p:nvPr>
        </p:nvSpPr>
        <p:spPr/>
      </p:sp>
      <p:sp>
        <p:nvSpPr>
          <p:cNvPr id="122883" name="Rectangle 3"/>
          <p:cNvSpPr>
            <a:spLocks noGrp="1" noChangeArrowheads="1"/>
          </p:cNvSpPr>
          <p:nvPr>
            <p:ph type="body" idx="1"/>
          </p:nvPr>
        </p:nvSpPr>
        <p:spPr bwMode="auto">
          <a:xfrm>
            <a:off x="946574" y="4861441"/>
            <a:ext cx="5206153" cy="4605576"/>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ChangeArrowheads="1" noTextEdit="1"/>
          </p:cNvSpPr>
          <p:nvPr>
            <p:ph type="sldImg"/>
          </p:nvPr>
        </p:nvSpPr>
        <p:spPr/>
      </p:sp>
      <p:sp>
        <p:nvSpPr>
          <p:cNvPr id="125955" name="Rectangle 3"/>
          <p:cNvSpPr>
            <a:spLocks noGrp="1" noChangeArrowheads="1"/>
          </p:cNvSpPr>
          <p:nvPr>
            <p:ph type="body" idx="1"/>
          </p:nvPr>
        </p:nvSpPr>
        <p:spPr bwMode="auto">
          <a:xfrm>
            <a:off x="946574" y="4861441"/>
            <a:ext cx="5206153" cy="4605576"/>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ChangeArrowheads="1" noTextEdit="1"/>
          </p:cNvSpPr>
          <p:nvPr>
            <p:ph type="sldImg"/>
          </p:nvPr>
        </p:nvSpPr>
        <p:spPr/>
      </p:sp>
      <p:sp>
        <p:nvSpPr>
          <p:cNvPr id="129027" name="Rectangle 3"/>
          <p:cNvSpPr>
            <a:spLocks noGrp="1" noChangeArrowheads="1"/>
          </p:cNvSpPr>
          <p:nvPr>
            <p:ph type="body" idx="1"/>
          </p:nvPr>
        </p:nvSpPr>
        <p:spPr bwMode="auto">
          <a:xfrm>
            <a:off x="946574" y="4861441"/>
            <a:ext cx="5206153" cy="4605576"/>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ChangeArrowheads="1" noTextEdit="1"/>
          </p:cNvSpPr>
          <p:nvPr>
            <p:ph type="sldImg"/>
          </p:nvPr>
        </p:nvSpPr>
        <p:spPr/>
      </p:sp>
      <p:sp>
        <p:nvSpPr>
          <p:cNvPr id="132099" name="Rectangle 3"/>
          <p:cNvSpPr>
            <a:spLocks noGrp="1" noChangeArrowheads="1"/>
          </p:cNvSpPr>
          <p:nvPr>
            <p:ph type="body" idx="1"/>
          </p:nvPr>
        </p:nvSpPr>
        <p:spPr bwMode="auto">
          <a:xfrm>
            <a:off x="946574" y="4861441"/>
            <a:ext cx="5206153" cy="4605576"/>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noTextEdit="1"/>
          </p:cNvSpPr>
          <p:nvPr>
            <p:ph type="sldImg"/>
          </p:nvPr>
        </p:nvSpPr>
        <p:spPr/>
      </p:sp>
      <p:sp>
        <p:nvSpPr>
          <p:cNvPr id="135171" name="Rectangle 3"/>
          <p:cNvSpPr>
            <a:spLocks noGrp="1" noChangeArrowheads="1"/>
          </p:cNvSpPr>
          <p:nvPr>
            <p:ph type="body" idx="1"/>
          </p:nvPr>
        </p:nvSpPr>
        <p:spPr bwMode="auto">
          <a:xfrm>
            <a:off x="946574" y="4861441"/>
            <a:ext cx="5206153" cy="4605576"/>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ChangeArrowheads="1" noTextEdit="1"/>
          </p:cNvSpPr>
          <p:nvPr>
            <p:ph type="sldImg"/>
          </p:nvPr>
        </p:nvSpPr>
        <p:spPr/>
      </p:sp>
      <p:sp>
        <p:nvSpPr>
          <p:cNvPr id="138243" name="Rectangle 3"/>
          <p:cNvSpPr>
            <a:spLocks noGrp="1" noChangeArrowheads="1"/>
          </p:cNvSpPr>
          <p:nvPr>
            <p:ph type="body" idx="1"/>
          </p:nvPr>
        </p:nvSpPr>
        <p:spPr bwMode="auto">
          <a:xfrm>
            <a:off x="946574" y="4861441"/>
            <a:ext cx="5206153" cy="4605576"/>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ChangeArrowheads="1" noTextEdit="1"/>
          </p:cNvSpPr>
          <p:nvPr>
            <p:ph type="sldImg"/>
          </p:nvPr>
        </p:nvSpPr>
        <p:spPr/>
      </p:sp>
      <p:sp>
        <p:nvSpPr>
          <p:cNvPr id="141315" name="Rectangle 3"/>
          <p:cNvSpPr>
            <a:spLocks noGrp="1" noChangeArrowheads="1"/>
          </p:cNvSpPr>
          <p:nvPr>
            <p:ph type="body" idx="1"/>
          </p:nvPr>
        </p:nvSpPr>
        <p:spPr bwMode="auto">
          <a:xfrm>
            <a:off x="946574" y="4861441"/>
            <a:ext cx="5206153" cy="4605576"/>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noTextEdit="1"/>
          </p:cNvSpPr>
          <p:nvPr>
            <p:ph type="sldImg"/>
          </p:nvPr>
        </p:nvSpPr>
        <p:spPr/>
      </p:sp>
      <p:sp>
        <p:nvSpPr>
          <p:cNvPr id="81923" name="Rectangle 3"/>
          <p:cNvSpPr>
            <a:spLocks noGrp="1" noChangeArrowheads="1"/>
          </p:cNvSpPr>
          <p:nvPr>
            <p:ph type="body" idx="1"/>
          </p:nvPr>
        </p:nvSpPr>
        <p:spPr bwMode="auto">
          <a:xfrm>
            <a:off x="946574" y="4861441"/>
            <a:ext cx="5206153" cy="4605576"/>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ChangeArrowheads="1" noTextEdit="1"/>
          </p:cNvSpPr>
          <p:nvPr>
            <p:ph type="sldImg"/>
          </p:nvPr>
        </p:nvSpPr>
        <p:spPr/>
      </p:sp>
      <p:sp>
        <p:nvSpPr>
          <p:cNvPr id="144387" name="Rectangle 3"/>
          <p:cNvSpPr>
            <a:spLocks noGrp="1" noChangeArrowheads="1"/>
          </p:cNvSpPr>
          <p:nvPr>
            <p:ph type="body" idx="1"/>
          </p:nvPr>
        </p:nvSpPr>
        <p:spPr bwMode="auto">
          <a:xfrm>
            <a:off x="946574" y="4861441"/>
            <a:ext cx="5206153" cy="4605576"/>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ChangeArrowheads="1" noTextEdit="1"/>
          </p:cNvSpPr>
          <p:nvPr>
            <p:ph type="sldImg"/>
          </p:nvPr>
        </p:nvSpPr>
        <p:spPr/>
      </p:sp>
      <p:sp>
        <p:nvSpPr>
          <p:cNvPr id="147459" name="Rectangle 3"/>
          <p:cNvSpPr>
            <a:spLocks noGrp="1" noChangeArrowheads="1"/>
          </p:cNvSpPr>
          <p:nvPr>
            <p:ph type="body" idx="1"/>
          </p:nvPr>
        </p:nvSpPr>
        <p:spPr bwMode="auto">
          <a:xfrm>
            <a:off x="946574" y="4861441"/>
            <a:ext cx="5206153" cy="4605576"/>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ChangeArrowheads="1" noTextEdit="1"/>
          </p:cNvSpPr>
          <p:nvPr>
            <p:ph type="sldImg"/>
          </p:nvPr>
        </p:nvSpPr>
        <p:spPr/>
      </p:sp>
      <p:sp>
        <p:nvSpPr>
          <p:cNvPr id="150531" name="Rectangle 3"/>
          <p:cNvSpPr>
            <a:spLocks noGrp="1" noChangeArrowheads="1"/>
          </p:cNvSpPr>
          <p:nvPr>
            <p:ph type="body" idx="1"/>
          </p:nvPr>
        </p:nvSpPr>
        <p:spPr bwMode="auto">
          <a:xfrm>
            <a:off x="946574" y="4861441"/>
            <a:ext cx="5206153" cy="4605576"/>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ChangeArrowheads="1" noTextEdit="1"/>
          </p:cNvSpPr>
          <p:nvPr>
            <p:ph type="sldImg"/>
          </p:nvPr>
        </p:nvSpPr>
        <p:spPr/>
      </p:sp>
      <p:sp>
        <p:nvSpPr>
          <p:cNvPr id="153603" name="Rectangle 3"/>
          <p:cNvSpPr>
            <a:spLocks noGrp="1" noChangeArrowheads="1"/>
          </p:cNvSpPr>
          <p:nvPr>
            <p:ph type="body" idx="1"/>
          </p:nvPr>
        </p:nvSpPr>
        <p:spPr bwMode="auto">
          <a:xfrm>
            <a:off x="946574" y="4861441"/>
            <a:ext cx="5206153" cy="4605576"/>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ChangeArrowheads="1" noTextEdit="1"/>
          </p:cNvSpPr>
          <p:nvPr>
            <p:ph type="sldImg"/>
          </p:nvPr>
        </p:nvSpPr>
        <p:spPr/>
      </p:sp>
      <p:sp>
        <p:nvSpPr>
          <p:cNvPr id="156675" name="Rectangle 3"/>
          <p:cNvSpPr>
            <a:spLocks noGrp="1" noChangeArrowheads="1"/>
          </p:cNvSpPr>
          <p:nvPr>
            <p:ph type="body" idx="1"/>
          </p:nvPr>
        </p:nvSpPr>
        <p:spPr bwMode="auto">
          <a:xfrm>
            <a:off x="946574" y="4861441"/>
            <a:ext cx="5206153" cy="4605576"/>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ChangeArrowheads="1" noTextEdit="1"/>
          </p:cNvSpPr>
          <p:nvPr>
            <p:ph type="sldImg"/>
          </p:nvPr>
        </p:nvSpPr>
        <p:spPr/>
      </p:sp>
      <p:sp>
        <p:nvSpPr>
          <p:cNvPr id="159747" name="Rectangle 3"/>
          <p:cNvSpPr>
            <a:spLocks noGrp="1" noChangeArrowheads="1"/>
          </p:cNvSpPr>
          <p:nvPr>
            <p:ph type="body" idx="1"/>
          </p:nvPr>
        </p:nvSpPr>
        <p:spPr bwMode="auto">
          <a:xfrm>
            <a:off x="946574" y="4861441"/>
            <a:ext cx="5206153" cy="4605576"/>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ChangeArrowheads="1" noTextEdit="1"/>
          </p:cNvSpPr>
          <p:nvPr>
            <p:ph type="sldImg"/>
          </p:nvPr>
        </p:nvSpPr>
        <p:spPr/>
      </p:sp>
      <p:sp>
        <p:nvSpPr>
          <p:cNvPr id="162819" name="Rectangle 3"/>
          <p:cNvSpPr>
            <a:spLocks noGrp="1" noChangeArrowheads="1"/>
          </p:cNvSpPr>
          <p:nvPr>
            <p:ph type="body" idx="1"/>
          </p:nvPr>
        </p:nvSpPr>
        <p:spPr bwMode="auto">
          <a:xfrm>
            <a:off x="946574" y="4861441"/>
            <a:ext cx="5206153" cy="4605576"/>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ChangeArrowheads="1" noTextEdit="1"/>
          </p:cNvSpPr>
          <p:nvPr>
            <p:ph type="sldImg"/>
          </p:nvPr>
        </p:nvSpPr>
        <p:spPr/>
      </p:sp>
      <p:sp>
        <p:nvSpPr>
          <p:cNvPr id="165891" name="Rectangle 3"/>
          <p:cNvSpPr>
            <a:spLocks noGrp="1" noChangeArrowheads="1"/>
          </p:cNvSpPr>
          <p:nvPr>
            <p:ph type="body" idx="1"/>
          </p:nvPr>
        </p:nvSpPr>
        <p:spPr bwMode="auto">
          <a:xfrm>
            <a:off x="946574" y="4861441"/>
            <a:ext cx="5206153" cy="4605576"/>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ChangeArrowheads="1" noTextEdit="1"/>
          </p:cNvSpPr>
          <p:nvPr>
            <p:ph type="sldImg"/>
          </p:nvPr>
        </p:nvSpPr>
        <p:spPr/>
      </p:sp>
      <p:sp>
        <p:nvSpPr>
          <p:cNvPr id="168963" name="Rectangle 3"/>
          <p:cNvSpPr>
            <a:spLocks noGrp="1" noChangeArrowheads="1"/>
          </p:cNvSpPr>
          <p:nvPr>
            <p:ph type="body" idx="1"/>
          </p:nvPr>
        </p:nvSpPr>
        <p:spPr bwMode="auto">
          <a:xfrm>
            <a:off x="946574" y="4861441"/>
            <a:ext cx="5206153" cy="4605576"/>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ChangeArrowheads="1" noTextEdit="1"/>
          </p:cNvSpPr>
          <p:nvPr>
            <p:ph type="sldImg"/>
          </p:nvPr>
        </p:nvSpPr>
        <p:spPr/>
      </p:sp>
      <p:sp>
        <p:nvSpPr>
          <p:cNvPr id="172035" name="Rectangle 3"/>
          <p:cNvSpPr>
            <a:spLocks noGrp="1" noChangeArrowheads="1"/>
          </p:cNvSpPr>
          <p:nvPr>
            <p:ph type="body" idx="1"/>
          </p:nvPr>
        </p:nvSpPr>
        <p:spPr bwMode="auto">
          <a:xfrm>
            <a:off x="946574" y="4861441"/>
            <a:ext cx="5206153" cy="4605576"/>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noTextEdit="1"/>
          </p:cNvSpPr>
          <p:nvPr>
            <p:ph type="sldImg"/>
          </p:nvPr>
        </p:nvSpPr>
        <p:spPr/>
      </p:sp>
      <p:sp>
        <p:nvSpPr>
          <p:cNvPr id="82947" name="Rectangle 3"/>
          <p:cNvSpPr>
            <a:spLocks noGrp="1" noChangeArrowheads="1"/>
          </p:cNvSpPr>
          <p:nvPr>
            <p:ph type="body" idx="1"/>
          </p:nvPr>
        </p:nvSpPr>
        <p:spPr bwMode="auto">
          <a:xfrm>
            <a:off x="946574" y="4861441"/>
            <a:ext cx="5206153" cy="4605576"/>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ChangeArrowheads="1" noTextEdit="1"/>
          </p:cNvSpPr>
          <p:nvPr>
            <p:ph type="sldImg"/>
          </p:nvPr>
        </p:nvSpPr>
        <p:spPr/>
      </p:sp>
      <p:sp>
        <p:nvSpPr>
          <p:cNvPr id="92163" name="Rectangle 3"/>
          <p:cNvSpPr>
            <a:spLocks noGrp="1" noChangeArrowheads="1"/>
          </p:cNvSpPr>
          <p:nvPr>
            <p:ph type="body" idx="1"/>
          </p:nvPr>
        </p:nvSpPr>
        <p:spPr bwMode="auto">
          <a:xfrm>
            <a:off x="946574" y="4861441"/>
            <a:ext cx="5206153" cy="4605576"/>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ChangeArrowheads="1" noTextEdit="1"/>
          </p:cNvSpPr>
          <p:nvPr>
            <p:ph type="sldImg"/>
          </p:nvPr>
        </p:nvSpPr>
        <p:spPr/>
      </p:sp>
      <p:sp>
        <p:nvSpPr>
          <p:cNvPr id="95235" name="Rectangle 3"/>
          <p:cNvSpPr>
            <a:spLocks noGrp="1" noChangeArrowheads="1"/>
          </p:cNvSpPr>
          <p:nvPr>
            <p:ph type="body" idx="1"/>
          </p:nvPr>
        </p:nvSpPr>
        <p:spPr bwMode="auto">
          <a:xfrm>
            <a:off x="946574" y="4861441"/>
            <a:ext cx="5206153" cy="4605576"/>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ChangeArrowheads="1" noTextEdit="1"/>
          </p:cNvSpPr>
          <p:nvPr>
            <p:ph type="sldImg"/>
          </p:nvPr>
        </p:nvSpPr>
        <p:spPr/>
      </p:sp>
      <p:sp>
        <p:nvSpPr>
          <p:cNvPr id="98307" name="Rectangle 3"/>
          <p:cNvSpPr>
            <a:spLocks noGrp="1" noChangeArrowheads="1"/>
          </p:cNvSpPr>
          <p:nvPr>
            <p:ph type="body" idx="1"/>
          </p:nvPr>
        </p:nvSpPr>
        <p:spPr bwMode="auto">
          <a:xfrm>
            <a:off x="946574" y="4861441"/>
            <a:ext cx="5206153" cy="4605576"/>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ChangeArrowheads="1" noTextEdit="1"/>
          </p:cNvSpPr>
          <p:nvPr>
            <p:ph type="sldImg"/>
          </p:nvPr>
        </p:nvSpPr>
        <p:spPr/>
      </p:sp>
      <p:sp>
        <p:nvSpPr>
          <p:cNvPr id="101379" name="Rectangle 3"/>
          <p:cNvSpPr>
            <a:spLocks noGrp="1" noChangeArrowheads="1"/>
          </p:cNvSpPr>
          <p:nvPr>
            <p:ph type="body" idx="1"/>
          </p:nvPr>
        </p:nvSpPr>
        <p:spPr bwMode="auto">
          <a:xfrm>
            <a:off x="946574" y="4861441"/>
            <a:ext cx="5206153" cy="4605576"/>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ChangeArrowheads="1" noTextEdit="1"/>
          </p:cNvSpPr>
          <p:nvPr>
            <p:ph type="sldImg"/>
          </p:nvPr>
        </p:nvSpPr>
        <p:spPr/>
      </p:sp>
      <p:sp>
        <p:nvSpPr>
          <p:cNvPr id="104451" name="Rectangle 3"/>
          <p:cNvSpPr>
            <a:spLocks noGrp="1" noChangeArrowheads="1"/>
          </p:cNvSpPr>
          <p:nvPr>
            <p:ph type="body" idx="1"/>
          </p:nvPr>
        </p:nvSpPr>
        <p:spPr bwMode="auto">
          <a:xfrm>
            <a:off x="946574" y="4861441"/>
            <a:ext cx="5206153" cy="4605576"/>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ChangeArrowheads="1" noTextEdit="1"/>
          </p:cNvSpPr>
          <p:nvPr>
            <p:ph type="sldImg"/>
          </p:nvPr>
        </p:nvSpPr>
        <p:spPr/>
      </p:sp>
      <p:sp>
        <p:nvSpPr>
          <p:cNvPr id="107523" name="Rectangle 3"/>
          <p:cNvSpPr>
            <a:spLocks noGrp="1" noChangeArrowheads="1"/>
          </p:cNvSpPr>
          <p:nvPr>
            <p:ph type="body" idx="1"/>
          </p:nvPr>
        </p:nvSpPr>
        <p:spPr bwMode="auto">
          <a:xfrm>
            <a:off x="946574" y="4861441"/>
            <a:ext cx="5206153" cy="4605576"/>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black">
      <p:bgPr>
        <a:solidFill>
          <a:srgbClr val="004268"/>
        </a:solidFill>
        <a:effectLst/>
      </p:bgPr>
    </p:bg>
    <p:spTree>
      <p:nvGrpSpPr>
        <p:cNvPr id="1" name=""/>
        <p:cNvGrpSpPr/>
        <p:nvPr/>
      </p:nvGrpSpPr>
      <p:grpSpPr>
        <a:xfrm>
          <a:off x="0" y="0"/>
          <a:ext cx="0" cy="0"/>
          <a:chOff x="0" y="0"/>
          <a:chExt cx="0" cy="0"/>
        </a:xfrm>
      </p:grpSpPr>
      <p:pic>
        <p:nvPicPr>
          <p:cNvPr id="3076" name="Picture 4" descr="C:\WINDOWS\Desktop\dstl\front page logoxxx.jpg"/>
          <p:cNvPicPr>
            <a:picLocks noChangeAspect="1" noChangeArrowheads="1"/>
          </p:cNvPicPr>
          <p:nvPr/>
        </p:nvPicPr>
        <p:blipFill>
          <a:blip r:embed="rId2" cstate="print">
            <a:clrChange>
              <a:clrFrom>
                <a:srgbClr val="004268"/>
              </a:clrFrom>
              <a:clrTo>
                <a:srgbClr val="004268">
                  <a:alpha val="0"/>
                </a:srgbClr>
              </a:clrTo>
            </a:clrChange>
            <a:extLst>
              <a:ext uri="{28A0092B-C50C-407E-A947-70E740481C1C}">
                <a14:useLocalDpi xmlns:a14="http://schemas.microsoft.com/office/drawing/2010/main" val="0"/>
              </a:ext>
            </a:extLst>
          </a:blip>
          <a:srcRect t="-169"/>
          <a:stretch>
            <a:fillRect/>
          </a:stretch>
        </p:blipFill>
        <p:spPr bwMode="auto">
          <a:xfrm>
            <a:off x="381000" y="2057400"/>
            <a:ext cx="1524000" cy="766763"/>
          </a:xfrm>
          <a:prstGeom prst="rect">
            <a:avLst/>
          </a:prstGeom>
          <a:noFill/>
          <a:extLst>
            <a:ext uri="{909E8E84-426E-40DD-AFC4-6F175D3DCCD1}">
              <a14:hiddenFill xmlns:a14="http://schemas.microsoft.com/office/drawing/2010/main">
                <a:solidFill>
                  <a:srgbClr val="FFFFFF"/>
                </a:solidFill>
              </a14:hiddenFill>
            </a:ext>
          </a:extLst>
        </p:spPr>
      </p:pic>
      <p:sp>
        <p:nvSpPr>
          <p:cNvPr id="3078" name="Rectangle 6"/>
          <p:cNvSpPr>
            <a:spLocks noGrp="1" noChangeArrowheads="1"/>
          </p:cNvSpPr>
          <p:nvPr>
            <p:ph type="ctrTitle" sz="quarter"/>
          </p:nvPr>
        </p:nvSpPr>
        <p:spPr>
          <a:xfrm>
            <a:off x="2252663" y="2036763"/>
            <a:ext cx="6184900" cy="1287462"/>
          </a:xfrm>
          <a:extLst>
            <a:ext uri="{91240B29-F687-4F45-9708-019B960494DF}">
              <a14:hiddenLine xmlns:a14="http://schemas.microsoft.com/office/drawing/2010/main" w="9525">
                <a:solidFill>
                  <a:schemeClr val="tx1"/>
                </a:solidFill>
                <a:miter lim="800000"/>
                <a:headEnd type="none" w="sm" len="sm"/>
                <a:tailEnd type="none" w="sm" len="sm"/>
              </a14:hiddenLine>
            </a:ext>
          </a:extLst>
        </p:spPr>
        <p:txBody>
          <a:bodyPr lIns="91440" tIns="45720" rIns="91440" bIns="45720"/>
          <a:lstStyle>
            <a:lvl1pPr>
              <a:defRPr/>
            </a:lvl1pPr>
          </a:lstStyle>
          <a:p>
            <a:pPr lvl="0"/>
            <a:r>
              <a:rPr lang="en-GB" altLang="en-GB" noProof="0" smtClean="0"/>
              <a:t>Click to edit Master title</a:t>
            </a:r>
          </a:p>
        </p:txBody>
      </p:sp>
      <p:sp>
        <p:nvSpPr>
          <p:cNvPr id="3079" name="Rectangle 7"/>
          <p:cNvSpPr>
            <a:spLocks noGrp="1" noChangeArrowheads="1"/>
          </p:cNvSpPr>
          <p:nvPr>
            <p:ph type="subTitle" sz="quarter" idx="1"/>
          </p:nvPr>
        </p:nvSpPr>
        <p:spPr>
          <a:xfrm>
            <a:off x="2286000" y="3886200"/>
            <a:ext cx="5486400" cy="1752600"/>
          </a:xfrm>
          <a:extLst>
            <a:ext uri="{91240B29-F687-4F45-9708-019B960494DF}">
              <a14:hiddenLine xmlns:a14="http://schemas.microsoft.com/office/drawing/2010/main" w="9525">
                <a:solidFill>
                  <a:schemeClr val="tx1"/>
                </a:solidFill>
                <a:miter lim="800000"/>
                <a:headEnd type="none" w="sm" len="sm"/>
                <a:tailEnd type="none" w="sm" len="sm"/>
              </a14:hiddenLine>
            </a:ext>
          </a:extLst>
        </p:spPr>
        <p:txBody>
          <a:bodyPr lIns="91440" tIns="45720" rIns="91440" bIns="45720"/>
          <a:lstStyle>
            <a:lvl1pPr marL="0" indent="0">
              <a:buFont typeface="Times" charset="0"/>
              <a:buNone/>
              <a:defRPr/>
            </a:lvl1pPr>
          </a:lstStyle>
          <a:p>
            <a:pPr lvl="0"/>
            <a:r>
              <a:rPr lang="en-GB" altLang="en-GB"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AE372875-F699-42F0-8752-18016077CB2D}" type="datetime4">
              <a:rPr lang="en-GB" altLang="en-GB"/>
              <a:pPr/>
              <a:t>09 March 2012</a:t>
            </a:fld>
            <a:endParaRPr lang="en-GB" altLang="en-GB"/>
          </a:p>
        </p:txBody>
      </p:sp>
    </p:spTree>
    <p:extLst>
      <p:ext uri="{BB962C8B-B14F-4D97-AF65-F5344CB8AC3E}">
        <p14:creationId xmlns:p14="http://schemas.microsoft.com/office/powerpoint/2010/main" val="38239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261938"/>
            <a:ext cx="202565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19100" y="261938"/>
            <a:ext cx="592455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AE372875-F699-42F0-8752-18016077CB2D}" type="datetime4">
              <a:rPr lang="en-GB" altLang="en-GB"/>
              <a:pPr/>
              <a:t>09 March 2012</a:t>
            </a:fld>
            <a:endParaRPr lang="en-GB" altLang="en-GB"/>
          </a:p>
        </p:txBody>
      </p:sp>
    </p:spTree>
    <p:extLst>
      <p:ext uri="{BB962C8B-B14F-4D97-AF65-F5344CB8AC3E}">
        <p14:creationId xmlns:p14="http://schemas.microsoft.com/office/powerpoint/2010/main" val="2679205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AE372875-F699-42F0-8752-18016077CB2D}" type="datetime4">
              <a:rPr lang="en-GB" altLang="en-GB"/>
              <a:pPr/>
              <a:t>09 March 2012</a:t>
            </a:fld>
            <a:endParaRPr lang="en-GB" altLang="en-GB"/>
          </a:p>
        </p:txBody>
      </p:sp>
    </p:spTree>
    <p:extLst>
      <p:ext uri="{BB962C8B-B14F-4D97-AF65-F5344CB8AC3E}">
        <p14:creationId xmlns:p14="http://schemas.microsoft.com/office/powerpoint/2010/main" val="1308527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AE372875-F699-42F0-8752-18016077CB2D}" type="datetime4">
              <a:rPr lang="en-GB" altLang="en-GB"/>
              <a:pPr/>
              <a:t>09 March 2012</a:t>
            </a:fld>
            <a:endParaRPr lang="en-GB" altLang="en-GB"/>
          </a:p>
        </p:txBody>
      </p:sp>
    </p:spTree>
    <p:extLst>
      <p:ext uri="{BB962C8B-B14F-4D97-AF65-F5344CB8AC3E}">
        <p14:creationId xmlns:p14="http://schemas.microsoft.com/office/powerpoint/2010/main" val="3674695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19100" y="1676400"/>
            <a:ext cx="3968750" cy="4071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40250" y="1676400"/>
            <a:ext cx="3968750" cy="4071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AE372875-F699-42F0-8752-18016077CB2D}" type="datetime4">
              <a:rPr lang="en-GB" altLang="en-GB"/>
              <a:pPr/>
              <a:t>09 March 2012</a:t>
            </a:fld>
            <a:endParaRPr lang="en-GB" altLang="en-GB"/>
          </a:p>
        </p:txBody>
      </p:sp>
    </p:spTree>
    <p:extLst>
      <p:ext uri="{BB962C8B-B14F-4D97-AF65-F5344CB8AC3E}">
        <p14:creationId xmlns:p14="http://schemas.microsoft.com/office/powerpoint/2010/main" val="483162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AE372875-F699-42F0-8752-18016077CB2D}" type="datetime4">
              <a:rPr lang="en-GB" altLang="en-GB"/>
              <a:pPr/>
              <a:t>09 March 2012</a:t>
            </a:fld>
            <a:endParaRPr lang="en-GB" altLang="en-GB"/>
          </a:p>
        </p:txBody>
      </p:sp>
    </p:spTree>
    <p:extLst>
      <p:ext uri="{BB962C8B-B14F-4D97-AF65-F5344CB8AC3E}">
        <p14:creationId xmlns:p14="http://schemas.microsoft.com/office/powerpoint/2010/main" val="2332865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AE372875-F699-42F0-8752-18016077CB2D}" type="datetime4">
              <a:rPr lang="en-GB" altLang="en-GB"/>
              <a:pPr/>
              <a:t>09 March 2012</a:t>
            </a:fld>
            <a:endParaRPr lang="en-GB" altLang="en-GB"/>
          </a:p>
        </p:txBody>
      </p:sp>
    </p:spTree>
    <p:extLst>
      <p:ext uri="{BB962C8B-B14F-4D97-AF65-F5344CB8AC3E}">
        <p14:creationId xmlns:p14="http://schemas.microsoft.com/office/powerpoint/2010/main" val="1334031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E372875-F699-42F0-8752-18016077CB2D}" type="datetime4">
              <a:rPr lang="en-GB" altLang="en-GB"/>
              <a:pPr/>
              <a:t>09 March 2012</a:t>
            </a:fld>
            <a:endParaRPr lang="en-GB" altLang="en-GB"/>
          </a:p>
        </p:txBody>
      </p:sp>
    </p:spTree>
    <p:extLst>
      <p:ext uri="{BB962C8B-B14F-4D97-AF65-F5344CB8AC3E}">
        <p14:creationId xmlns:p14="http://schemas.microsoft.com/office/powerpoint/2010/main" val="915701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E372875-F699-42F0-8752-18016077CB2D}" type="datetime4">
              <a:rPr lang="en-GB" altLang="en-GB"/>
              <a:pPr/>
              <a:t>09 March 2012</a:t>
            </a:fld>
            <a:endParaRPr lang="en-GB" altLang="en-GB"/>
          </a:p>
        </p:txBody>
      </p:sp>
    </p:spTree>
    <p:extLst>
      <p:ext uri="{BB962C8B-B14F-4D97-AF65-F5344CB8AC3E}">
        <p14:creationId xmlns:p14="http://schemas.microsoft.com/office/powerpoint/2010/main" val="2452622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E372875-F699-42F0-8752-18016077CB2D}" type="datetime4">
              <a:rPr lang="en-GB" altLang="en-GB"/>
              <a:pPr/>
              <a:t>09 March 2012</a:t>
            </a:fld>
            <a:endParaRPr lang="en-GB" altLang="en-GB"/>
          </a:p>
        </p:txBody>
      </p:sp>
    </p:spTree>
    <p:extLst>
      <p:ext uri="{BB962C8B-B14F-4D97-AF65-F5344CB8AC3E}">
        <p14:creationId xmlns:p14="http://schemas.microsoft.com/office/powerpoint/2010/main" val="3095296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4A70"/>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gray">
          <a:xfrm>
            <a:off x="0" y="5962650"/>
            <a:ext cx="9144000" cy="89535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pic>
        <p:nvPicPr>
          <p:cNvPr id="1036" name="Picture 12" descr=" crest.jpg                                                      00000039Designer                       B55D426D:"/>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942138" y="6096000"/>
            <a:ext cx="441325" cy="598488"/>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A:\front page logo hi Sm 2.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25463" y="6115050"/>
            <a:ext cx="1147762" cy="581025"/>
          </a:xfrm>
          <a:prstGeom prst="rect">
            <a:avLst/>
          </a:prstGeom>
          <a:noFill/>
          <a:extLst>
            <a:ext uri="{909E8E84-426E-40DD-AFC4-6F175D3DCCD1}">
              <a14:hiddenFill xmlns:a14="http://schemas.microsoft.com/office/drawing/2010/main">
                <a:solidFill>
                  <a:srgbClr val="FFFFFF"/>
                </a:solidFill>
              </a14:hiddenFill>
            </a:ext>
          </a:extLst>
        </p:spPr>
      </p:pic>
      <p:sp>
        <p:nvSpPr>
          <p:cNvPr id="1028" name="Rectangle 4"/>
          <p:cNvSpPr>
            <a:spLocks noGrp="1" noChangeArrowheads="1"/>
          </p:cNvSpPr>
          <p:nvPr>
            <p:ph type="title"/>
          </p:nvPr>
        </p:nvSpPr>
        <p:spPr bwMode="auto">
          <a:xfrm>
            <a:off x="444500" y="261938"/>
            <a:ext cx="8077200"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spAutoFit/>
          </a:bodyPr>
          <a:lstStyle/>
          <a:p>
            <a:pPr lvl="0"/>
            <a:r>
              <a:rPr lang="en-GB" altLang="en-GB" smtClean="0"/>
              <a:t>Click to edit Master title style</a:t>
            </a:r>
          </a:p>
        </p:txBody>
      </p:sp>
      <p:sp>
        <p:nvSpPr>
          <p:cNvPr id="1029" name="Rectangle 5"/>
          <p:cNvSpPr>
            <a:spLocks noGrp="1" noChangeArrowheads="1"/>
          </p:cNvSpPr>
          <p:nvPr>
            <p:ph type="body" idx="1"/>
          </p:nvPr>
        </p:nvSpPr>
        <p:spPr bwMode="auto">
          <a:xfrm>
            <a:off x="419100" y="1676400"/>
            <a:ext cx="8089900" cy="407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GB" altLang="en-GB" smtClean="0"/>
              <a:t>Click to edit Master text styles</a:t>
            </a:r>
          </a:p>
          <a:p>
            <a:pPr lvl="1"/>
            <a:r>
              <a:rPr lang="en-GB" altLang="en-GB" smtClean="0"/>
              <a:t>Second level</a:t>
            </a:r>
          </a:p>
          <a:p>
            <a:pPr lvl="2"/>
            <a:r>
              <a:rPr lang="en-GB" altLang="en-GB" smtClean="0"/>
              <a:t>Third level</a:t>
            </a:r>
          </a:p>
          <a:p>
            <a:pPr lvl="3"/>
            <a:r>
              <a:rPr lang="en-GB" altLang="en-GB" smtClean="0"/>
              <a:t>Fourth level</a:t>
            </a:r>
          </a:p>
          <a:p>
            <a:pPr lvl="4"/>
            <a:r>
              <a:rPr lang="en-GB" altLang="en-GB" smtClean="0"/>
              <a:t>Fifth level</a:t>
            </a:r>
          </a:p>
        </p:txBody>
      </p:sp>
      <p:sp>
        <p:nvSpPr>
          <p:cNvPr id="1031" name="Rectangle 7"/>
          <p:cNvSpPr>
            <a:spLocks noChangeArrowheads="1"/>
          </p:cNvSpPr>
          <p:nvPr/>
        </p:nvSpPr>
        <p:spPr bwMode="auto">
          <a:xfrm>
            <a:off x="1809750" y="6434138"/>
            <a:ext cx="1389063"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l"/>
            <a:r>
              <a:rPr lang="en-GB" altLang="en-GB" sz="1000">
                <a:solidFill>
                  <a:schemeClr val="bg1"/>
                </a:solidFill>
                <a:latin typeface="Arial" pitchFamily="34" charset="0"/>
              </a:rPr>
              <a:t>© Dstl 2001</a:t>
            </a:r>
          </a:p>
          <a:p>
            <a:pPr algn="l"/>
            <a:endParaRPr lang="en-GB" altLang="en-GB" sz="1000">
              <a:solidFill>
                <a:schemeClr val="bg1"/>
              </a:solidFill>
              <a:latin typeface="Arial" pitchFamily="34" charset="0"/>
            </a:endParaRPr>
          </a:p>
        </p:txBody>
      </p:sp>
      <p:sp>
        <p:nvSpPr>
          <p:cNvPr id="1032" name="Rectangle 8"/>
          <p:cNvSpPr>
            <a:spLocks noGrp="1" noChangeArrowheads="1"/>
          </p:cNvSpPr>
          <p:nvPr>
            <p:ph type="dt" sz="half" idx="2"/>
          </p:nvPr>
        </p:nvSpPr>
        <p:spPr bwMode="auto">
          <a:xfrm>
            <a:off x="1804988" y="6245225"/>
            <a:ext cx="1014412" cy="23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spcBef>
                <a:spcPct val="0"/>
              </a:spcBef>
              <a:defRPr sz="1000">
                <a:solidFill>
                  <a:schemeClr val="bg1"/>
                </a:solidFill>
                <a:latin typeface="+mn-lt"/>
              </a:defRPr>
            </a:lvl1pPr>
          </a:lstStyle>
          <a:p>
            <a:fld id="{AE372875-F699-42F0-8752-18016077CB2D}" type="datetime4">
              <a:rPr lang="en-GB" altLang="en-GB"/>
              <a:pPr/>
              <a:t>09 March 2012</a:t>
            </a:fld>
            <a:endParaRPr lang="en-GB" altLang="en-GB"/>
          </a:p>
        </p:txBody>
      </p:sp>
      <p:sp>
        <p:nvSpPr>
          <p:cNvPr id="1033" name="Rectangle 9"/>
          <p:cNvSpPr>
            <a:spLocks noChangeArrowheads="1"/>
          </p:cNvSpPr>
          <p:nvPr/>
        </p:nvSpPr>
        <p:spPr bwMode="auto">
          <a:xfrm>
            <a:off x="7516813" y="6243638"/>
            <a:ext cx="1184275"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l"/>
            <a:r>
              <a:rPr lang="en-GB" altLang="en-GB" sz="1000">
                <a:solidFill>
                  <a:srgbClr val="004268"/>
                </a:solidFill>
                <a:latin typeface="Arial" pitchFamily="34" charset="0"/>
              </a:rPr>
              <a:t>Dstl is part of the Ministry of Defence</a:t>
            </a:r>
          </a:p>
          <a:p>
            <a:pPr algn="l"/>
            <a:endParaRPr lang="en-GB" altLang="en-GB" sz="1000">
              <a:solidFill>
                <a:srgbClr val="004268"/>
              </a:solidFill>
              <a:latin typeface="Arial" pitchFamily="34" charset="0"/>
            </a:endParaRPr>
          </a:p>
        </p:txBody>
      </p:sp>
      <p:sp>
        <p:nvSpPr>
          <p:cNvPr id="1038" name="Line 14"/>
          <p:cNvSpPr>
            <a:spLocks noChangeShapeType="1"/>
          </p:cNvSpPr>
          <p:nvPr/>
        </p:nvSpPr>
        <p:spPr bwMode="auto">
          <a:xfrm>
            <a:off x="0" y="5962650"/>
            <a:ext cx="9144000" cy="0"/>
          </a:xfrm>
          <a:prstGeom prst="line">
            <a:avLst/>
          </a:prstGeom>
          <a:noFill/>
          <a:ln w="9525">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893763" rtl="0" eaLnBrk="0" fontAlgn="base" hangingPunct="0">
        <a:spcBef>
          <a:spcPct val="0"/>
        </a:spcBef>
        <a:spcAft>
          <a:spcPct val="0"/>
        </a:spcAft>
        <a:defRPr sz="3600" b="1">
          <a:solidFill>
            <a:schemeClr val="tx1"/>
          </a:solidFill>
          <a:latin typeface="+mj-lt"/>
          <a:ea typeface="+mj-ea"/>
          <a:cs typeface="+mj-cs"/>
        </a:defRPr>
      </a:lvl1pPr>
      <a:lvl2pPr algn="l" defTabSz="893763" rtl="0" eaLnBrk="0" fontAlgn="base" hangingPunct="0">
        <a:spcBef>
          <a:spcPct val="0"/>
        </a:spcBef>
        <a:spcAft>
          <a:spcPct val="0"/>
        </a:spcAft>
        <a:defRPr sz="3600" b="1">
          <a:solidFill>
            <a:schemeClr val="tx1"/>
          </a:solidFill>
          <a:latin typeface="Arial" pitchFamily="34" charset="0"/>
        </a:defRPr>
      </a:lvl2pPr>
      <a:lvl3pPr algn="l" defTabSz="893763" rtl="0" eaLnBrk="0" fontAlgn="base" hangingPunct="0">
        <a:spcBef>
          <a:spcPct val="0"/>
        </a:spcBef>
        <a:spcAft>
          <a:spcPct val="0"/>
        </a:spcAft>
        <a:defRPr sz="3600" b="1">
          <a:solidFill>
            <a:schemeClr val="tx1"/>
          </a:solidFill>
          <a:latin typeface="Arial" pitchFamily="34" charset="0"/>
        </a:defRPr>
      </a:lvl3pPr>
      <a:lvl4pPr algn="l" defTabSz="893763" rtl="0" eaLnBrk="0" fontAlgn="base" hangingPunct="0">
        <a:spcBef>
          <a:spcPct val="0"/>
        </a:spcBef>
        <a:spcAft>
          <a:spcPct val="0"/>
        </a:spcAft>
        <a:defRPr sz="3600" b="1">
          <a:solidFill>
            <a:schemeClr val="tx1"/>
          </a:solidFill>
          <a:latin typeface="Arial" pitchFamily="34" charset="0"/>
        </a:defRPr>
      </a:lvl4pPr>
      <a:lvl5pPr algn="l" defTabSz="893763" rtl="0" eaLnBrk="0" fontAlgn="base" hangingPunct="0">
        <a:spcBef>
          <a:spcPct val="0"/>
        </a:spcBef>
        <a:spcAft>
          <a:spcPct val="0"/>
        </a:spcAft>
        <a:defRPr sz="3600" b="1">
          <a:solidFill>
            <a:schemeClr val="tx1"/>
          </a:solidFill>
          <a:latin typeface="Arial" pitchFamily="34" charset="0"/>
        </a:defRPr>
      </a:lvl5pPr>
      <a:lvl6pPr marL="457200" algn="l" defTabSz="893763" rtl="0" eaLnBrk="0" fontAlgn="base" hangingPunct="0">
        <a:spcBef>
          <a:spcPct val="0"/>
        </a:spcBef>
        <a:spcAft>
          <a:spcPct val="0"/>
        </a:spcAft>
        <a:defRPr sz="3600" b="1">
          <a:solidFill>
            <a:schemeClr val="tx1"/>
          </a:solidFill>
          <a:latin typeface="Arial" pitchFamily="34" charset="0"/>
        </a:defRPr>
      </a:lvl6pPr>
      <a:lvl7pPr marL="914400" algn="l" defTabSz="893763" rtl="0" eaLnBrk="0" fontAlgn="base" hangingPunct="0">
        <a:spcBef>
          <a:spcPct val="0"/>
        </a:spcBef>
        <a:spcAft>
          <a:spcPct val="0"/>
        </a:spcAft>
        <a:defRPr sz="3600" b="1">
          <a:solidFill>
            <a:schemeClr val="tx1"/>
          </a:solidFill>
          <a:latin typeface="Arial" pitchFamily="34" charset="0"/>
        </a:defRPr>
      </a:lvl7pPr>
      <a:lvl8pPr marL="1371600" algn="l" defTabSz="893763" rtl="0" eaLnBrk="0" fontAlgn="base" hangingPunct="0">
        <a:spcBef>
          <a:spcPct val="0"/>
        </a:spcBef>
        <a:spcAft>
          <a:spcPct val="0"/>
        </a:spcAft>
        <a:defRPr sz="3600" b="1">
          <a:solidFill>
            <a:schemeClr val="tx1"/>
          </a:solidFill>
          <a:latin typeface="Arial" pitchFamily="34" charset="0"/>
        </a:defRPr>
      </a:lvl8pPr>
      <a:lvl9pPr marL="1828800" algn="l" defTabSz="893763" rtl="0" eaLnBrk="0" fontAlgn="base" hangingPunct="0">
        <a:spcBef>
          <a:spcPct val="0"/>
        </a:spcBef>
        <a:spcAft>
          <a:spcPct val="0"/>
        </a:spcAft>
        <a:defRPr sz="3600" b="1">
          <a:solidFill>
            <a:schemeClr val="tx1"/>
          </a:solidFill>
          <a:latin typeface="Arial" pitchFamily="34" charset="0"/>
        </a:defRPr>
      </a:lvl9pPr>
    </p:titleStyle>
    <p:bodyStyle>
      <a:lvl1pPr marL="188913" indent="-188913" algn="l" defTabSz="842963" rtl="0" eaLnBrk="0" fontAlgn="base" hangingPunct="0">
        <a:spcBef>
          <a:spcPct val="20000"/>
        </a:spcBef>
        <a:spcAft>
          <a:spcPct val="20000"/>
        </a:spcAft>
        <a:buClr>
          <a:schemeClr val="accent2"/>
        </a:buClr>
        <a:buSzPct val="100000"/>
        <a:buFont typeface="Times" charset="0"/>
        <a:buChar char="•"/>
        <a:tabLst>
          <a:tab pos="1714500" algn="l"/>
        </a:tabLst>
        <a:defRPr sz="2400">
          <a:solidFill>
            <a:schemeClr val="tx1"/>
          </a:solidFill>
          <a:latin typeface="+mn-lt"/>
          <a:ea typeface="+mn-ea"/>
          <a:cs typeface="+mn-cs"/>
        </a:defRPr>
      </a:lvl1pPr>
      <a:lvl2pPr marL="666750" indent="-285750" algn="l" defTabSz="842963" rtl="0" eaLnBrk="0" fontAlgn="base" hangingPunct="0">
        <a:spcBef>
          <a:spcPct val="20000"/>
        </a:spcBef>
        <a:spcAft>
          <a:spcPct val="20000"/>
        </a:spcAft>
        <a:buClr>
          <a:schemeClr val="accent2"/>
        </a:buClr>
        <a:buChar char="–"/>
        <a:tabLst>
          <a:tab pos="1714500" algn="l"/>
        </a:tabLst>
        <a:defRPr sz="2000">
          <a:solidFill>
            <a:schemeClr val="tx1"/>
          </a:solidFill>
          <a:latin typeface="+mn-lt"/>
        </a:defRPr>
      </a:lvl2pPr>
      <a:lvl3pPr marL="1047750" indent="-190500" algn="l" defTabSz="842963" rtl="0" eaLnBrk="0" fontAlgn="base" hangingPunct="0">
        <a:spcBef>
          <a:spcPct val="20000"/>
        </a:spcBef>
        <a:spcAft>
          <a:spcPct val="0"/>
        </a:spcAft>
        <a:buChar char="•"/>
        <a:tabLst>
          <a:tab pos="1714500" algn="l"/>
        </a:tabLst>
        <a:defRPr sz="2000">
          <a:solidFill>
            <a:schemeClr val="tx1"/>
          </a:solidFill>
          <a:latin typeface="+mn-lt"/>
        </a:defRPr>
      </a:lvl3pPr>
      <a:lvl4pPr marL="1619250" indent="-190500" algn="l" defTabSz="842963" rtl="0" eaLnBrk="0" fontAlgn="base" hangingPunct="0">
        <a:spcBef>
          <a:spcPct val="20000"/>
        </a:spcBef>
        <a:spcAft>
          <a:spcPct val="0"/>
        </a:spcAft>
        <a:buChar char="–"/>
        <a:tabLst>
          <a:tab pos="1714500" algn="l"/>
        </a:tabLst>
        <a:defRPr>
          <a:solidFill>
            <a:schemeClr val="tx1"/>
          </a:solidFill>
          <a:latin typeface="+mn-lt"/>
        </a:defRPr>
      </a:lvl4pPr>
      <a:lvl5pPr marL="2211388" indent="-188913" algn="l" defTabSz="842963" rtl="0" eaLnBrk="0" fontAlgn="base" hangingPunct="0">
        <a:spcBef>
          <a:spcPct val="20000"/>
        </a:spcBef>
        <a:spcAft>
          <a:spcPct val="0"/>
        </a:spcAft>
        <a:buChar char="»"/>
        <a:tabLst>
          <a:tab pos="1714500" algn="l"/>
        </a:tabLst>
        <a:defRPr>
          <a:solidFill>
            <a:schemeClr val="tx1"/>
          </a:solidFill>
          <a:latin typeface="+mn-lt"/>
        </a:defRPr>
      </a:lvl5pPr>
      <a:lvl6pPr marL="2668588" indent="-188913" algn="l" defTabSz="842963" rtl="0" eaLnBrk="0" fontAlgn="base" hangingPunct="0">
        <a:spcBef>
          <a:spcPct val="20000"/>
        </a:spcBef>
        <a:spcAft>
          <a:spcPct val="0"/>
        </a:spcAft>
        <a:buChar char="»"/>
        <a:tabLst>
          <a:tab pos="1714500" algn="l"/>
        </a:tabLst>
        <a:defRPr>
          <a:solidFill>
            <a:schemeClr val="tx1"/>
          </a:solidFill>
          <a:latin typeface="+mn-lt"/>
        </a:defRPr>
      </a:lvl6pPr>
      <a:lvl7pPr marL="3125788" indent="-188913" algn="l" defTabSz="842963" rtl="0" eaLnBrk="0" fontAlgn="base" hangingPunct="0">
        <a:spcBef>
          <a:spcPct val="20000"/>
        </a:spcBef>
        <a:spcAft>
          <a:spcPct val="0"/>
        </a:spcAft>
        <a:buChar char="»"/>
        <a:tabLst>
          <a:tab pos="1714500" algn="l"/>
        </a:tabLst>
        <a:defRPr>
          <a:solidFill>
            <a:schemeClr val="tx1"/>
          </a:solidFill>
          <a:latin typeface="+mn-lt"/>
        </a:defRPr>
      </a:lvl7pPr>
      <a:lvl8pPr marL="3582988" indent="-188913" algn="l" defTabSz="842963" rtl="0" eaLnBrk="0" fontAlgn="base" hangingPunct="0">
        <a:spcBef>
          <a:spcPct val="20000"/>
        </a:spcBef>
        <a:spcAft>
          <a:spcPct val="0"/>
        </a:spcAft>
        <a:buChar char="»"/>
        <a:tabLst>
          <a:tab pos="1714500" algn="l"/>
        </a:tabLst>
        <a:defRPr>
          <a:solidFill>
            <a:schemeClr val="tx1"/>
          </a:solidFill>
          <a:latin typeface="+mn-lt"/>
        </a:defRPr>
      </a:lvl8pPr>
      <a:lvl9pPr marL="4040188" indent="-188913" algn="l" defTabSz="842963" rtl="0" eaLnBrk="0" fontAlgn="base" hangingPunct="0">
        <a:spcBef>
          <a:spcPct val="20000"/>
        </a:spcBef>
        <a:spcAft>
          <a:spcPct val="0"/>
        </a:spcAft>
        <a:buChar char="»"/>
        <a:tabLst>
          <a:tab pos="1714500" algn="l"/>
        </a:tabLs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lstStyle/>
          <a:p>
            <a:r>
              <a:rPr lang="en-GB"/>
              <a:t>Futures Methods and their use in Strategic Analysis</a:t>
            </a:r>
          </a:p>
        </p:txBody>
      </p:sp>
      <p:sp>
        <p:nvSpPr>
          <p:cNvPr id="39939" name="Rectangle 3"/>
          <p:cNvSpPr>
            <a:spLocks noGrp="1" noChangeArrowheads="1"/>
          </p:cNvSpPr>
          <p:nvPr>
            <p:ph type="subTitle" idx="1"/>
          </p:nvPr>
        </p:nvSpPr>
        <p:spPr/>
        <p:txBody>
          <a:bodyPr/>
          <a:lstStyle/>
          <a:p>
            <a:r>
              <a:rPr lang="en-GB"/>
              <a:t>IFORS 2002</a:t>
            </a:r>
          </a:p>
          <a:p>
            <a:r>
              <a:rPr lang="en-GB"/>
              <a:t>Ben Bolland </a:t>
            </a:r>
          </a:p>
          <a:p>
            <a:r>
              <a:rPr lang="en-GB"/>
              <a:t>Dstl Policy and Capability Studies, Strategic Analysis Skill Group (SASG)</a:t>
            </a:r>
          </a:p>
          <a:p>
            <a:r>
              <a:rPr lang="en-GB"/>
              <a:t>11th July 2002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Date Placeholder 2"/>
          <p:cNvSpPr>
            <a:spLocks noGrp="1"/>
          </p:cNvSpPr>
          <p:nvPr>
            <p:ph type="dt" sz="half" idx="10"/>
          </p:nvPr>
        </p:nvSpPr>
        <p:spPr/>
        <p:txBody>
          <a:bodyPr/>
          <a:lstStyle/>
          <a:p>
            <a:fld id="{AE372875-F699-42F0-8752-18016077CB2D}" type="datetime4">
              <a:rPr lang="en-GB" altLang="en-GB"/>
              <a:pPr/>
              <a:t>09 March 2012</a:t>
            </a:fld>
            <a:endParaRPr lang="en-GB" altLang="en-GB"/>
          </a:p>
        </p:txBody>
      </p:sp>
      <p:sp>
        <p:nvSpPr>
          <p:cNvPr id="67586" name="Rectangle 2"/>
          <p:cNvSpPr>
            <a:spLocks noGrp="1" noChangeArrowheads="1"/>
          </p:cNvSpPr>
          <p:nvPr>
            <p:ph type="title"/>
          </p:nvPr>
        </p:nvSpPr>
        <p:spPr/>
        <p:txBody>
          <a:bodyPr/>
          <a:lstStyle/>
          <a:p>
            <a:r>
              <a:rPr lang="en-GB"/>
              <a:t>A Futures Wheel</a:t>
            </a:r>
          </a:p>
        </p:txBody>
      </p:sp>
      <p:sp>
        <p:nvSpPr>
          <p:cNvPr id="67590" name="Oval 6"/>
          <p:cNvSpPr>
            <a:spLocks noChangeArrowheads="1"/>
          </p:cNvSpPr>
          <p:nvPr/>
        </p:nvSpPr>
        <p:spPr bwMode="auto">
          <a:xfrm>
            <a:off x="3873500" y="2933700"/>
            <a:ext cx="1320800" cy="10795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67634" name="Group 50"/>
          <p:cNvGrpSpPr>
            <a:grpSpLocks/>
          </p:cNvGrpSpPr>
          <p:nvPr/>
        </p:nvGrpSpPr>
        <p:grpSpPr bwMode="auto">
          <a:xfrm>
            <a:off x="520700" y="825500"/>
            <a:ext cx="8026400" cy="5029200"/>
            <a:chOff x="328" y="520"/>
            <a:chExt cx="5056" cy="3168"/>
          </a:xfrm>
        </p:grpSpPr>
        <p:sp>
          <p:nvSpPr>
            <p:cNvPr id="67593" name="Line 9"/>
            <p:cNvSpPr>
              <a:spLocks noChangeShapeType="1"/>
            </p:cNvSpPr>
            <p:nvPr/>
          </p:nvSpPr>
          <p:spPr bwMode="auto">
            <a:xfrm flipV="1">
              <a:off x="2856" y="520"/>
              <a:ext cx="0" cy="1216"/>
            </a:xfrm>
            <a:prstGeom prst="line">
              <a:avLst/>
            </a:prstGeom>
            <a:noFill/>
            <a:ln w="25400">
              <a:solidFill>
                <a:srgbClr val="FFFF00"/>
              </a:solidFill>
              <a:prstDash val="lg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594" name="Line 10"/>
            <p:cNvSpPr>
              <a:spLocks noChangeShapeType="1"/>
            </p:cNvSpPr>
            <p:nvPr/>
          </p:nvSpPr>
          <p:spPr bwMode="auto">
            <a:xfrm flipV="1">
              <a:off x="2848" y="2424"/>
              <a:ext cx="0" cy="1264"/>
            </a:xfrm>
            <a:prstGeom prst="line">
              <a:avLst/>
            </a:prstGeom>
            <a:noFill/>
            <a:ln w="25400">
              <a:solidFill>
                <a:srgbClr val="FFFF00"/>
              </a:solidFill>
              <a:prstDash val="lg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595" name="Line 11"/>
            <p:cNvSpPr>
              <a:spLocks noChangeShapeType="1"/>
            </p:cNvSpPr>
            <p:nvPr/>
          </p:nvSpPr>
          <p:spPr bwMode="auto">
            <a:xfrm>
              <a:off x="3184" y="2080"/>
              <a:ext cx="2200" cy="0"/>
            </a:xfrm>
            <a:prstGeom prst="line">
              <a:avLst/>
            </a:prstGeom>
            <a:noFill/>
            <a:ln w="25400">
              <a:solidFill>
                <a:srgbClr val="FFFF00"/>
              </a:solidFill>
              <a:prstDash val="lg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596" name="Line 12"/>
            <p:cNvSpPr>
              <a:spLocks noChangeShapeType="1"/>
            </p:cNvSpPr>
            <p:nvPr/>
          </p:nvSpPr>
          <p:spPr bwMode="auto">
            <a:xfrm>
              <a:off x="328" y="2080"/>
              <a:ext cx="2200" cy="0"/>
            </a:xfrm>
            <a:prstGeom prst="line">
              <a:avLst/>
            </a:prstGeom>
            <a:noFill/>
            <a:ln w="25400">
              <a:solidFill>
                <a:srgbClr val="FFFF00"/>
              </a:solidFill>
              <a:prstDash val="lg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67632" name="Group 48"/>
          <p:cNvGrpSpPr>
            <a:grpSpLocks/>
          </p:cNvGrpSpPr>
          <p:nvPr/>
        </p:nvGrpSpPr>
        <p:grpSpPr bwMode="auto">
          <a:xfrm>
            <a:off x="3898900" y="2768600"/>
            <a:ext cx="1257300" cy="1079500"/>
            <a:chOff x="2456" y="1744"/>
            <a:chExt cx="792" cy="680"/>
          </a:xfrm>
        </p:grpSpPr>
        <p:sp>
          <p:nvSpPr>
            <p:cNvPr id="67592" name="Oval 8"/>
            <p:cNvSpPr>
              <a:spLocks noChangeArrowheads="1"/>
            </p:cNvSpPr>
            <p:nvPr/>
          </p:nvSpPr>
          <p:spPr bwMode="auto">
            <a:xfrm>
              <a:off x="2528" y="1744"/>
              <a:ext cx="648" cy="680"/>
            </a:xfrm>
            <a:prstGeom prst="ellipse">
              <a:avLst/>
            </a:prstGeom>
            <a:noFill/>
            <a:ln w="25400">
              <a:solidFill>
                <a:schemeClr val="accent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597" name="Text Box 13"/>
            <p:cNvSpPr txBox="1">
              <a:spLocks noChangeArrowheads="1"/>
            </p:cNvSpPr>
            <p:nvPr/>
          </p:nvSpPr>
          <p:spPr bwMode="auto">
            <a:xfrm>
              <a:off x="2456" y="1872"/>
              <a:ext cx="792" cy="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1400" b="1" u="sng">
                  <a:solidFill>
                    <a:srgbClr val="FDFD03"/>
                  </a:solidFill>
                  <a:latin typeface="Arial" pitchFamily="34" charset="0"/>
                </a:rPr>
                <a:t>CENTRAL</a:t>
              </a:r>
            </a:p>
            <a:p>
              <a:r>
                <a:rPr lang="en-GB" sz="1400" b="1" u="sng">
                  <a:solidFill>
                    <a:srgbClr val="FDFD03"/>
                  </a:solidFill>
                  <a:latin typeface="Arial" pitchFamily="34" charset="0"/>
                </a:rPr>
                <a:t>ISSUE</a:t>
              </a:r>
              <a:endParaRPr lang="en-GB" sz="1800"/>
            </a:p>
          </p:txBody>
        </p:sp>
      </p:grpSp>
      <p:sp>
        <p:nvSpPr>
          <p:cNvPr id="67612" name="Line 28"/>
          <p:cNvSpPr>
            <a:spLocks noChangeShapeType="1"/>
          </p:cNvSpPr>
          <p:nvPr/>
        </p:nvSpPr>
        <p:spPr bwMode="auto">
          <a:xfrm flipV="1">
            <a:off x="5041900" y="3086100"/>
            <a:ext cx="330200" cy="762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67673" name="Group 89"/>
          <p:cNvGrpSpPr>
            <a:grpSpLocks/>
          </p:cNvGrpSpPr>
          <p:nvPr/>
        </p:nvGrpSpPr>
        <p:grpSpPr bwMode="auto">
          <a:xfrm>
            <a:off x="1181100" y="1028700"/>
            <a:ext cx="6667500" cy="4508500"/>
            <a:chOff x="744" y="648"/>
            <a:chExt cx="4200" cy="2840"/>
          </a:xfrm>
        </p:grpSpPr>
        <p:grpSp>
          <p:nvGrpSpPr>
            <p:cNvPr id="67671" name="Group 87"/>
            <p:cNvGrpSpPr>
              <a:grpSpLocks/>
            </p:cNvGrpSpPr>
            <p:nvPr/>
          </p:nvGrpSpPr>
          <p:grpSpPr bwMode="auto">
            <a:xfrm>
              <a:off x="744" y="648"/>
              <a:ext cx="4200" cy="2840"/>
              <a:chOff x="744" y="648"/>
              <a:chExt cx="4200" cy="2840"/>
            </a:xfrm>
          </p:grpSpPr>
          <p:sp>
            <p:nvSpPr>
              <p:cNvPr id="67629" name="Oval 45"/>
              <p:cNvSpPr>
                <a:spLocks noChangeArrowheads="1"/>
              </p:cNvSpPr>
              <p:nvPr/>
            </p:nvSpPr>
            <p:spPr bwMode="auto">
              <a:xfrm>
                <a:off x="744" y="648"/>
                <a:ext cx="4200" cy="2840"/>
              </a:xfrm>
              <a:prstGeom prst="ellipse">
                <a:avLst/>
              </a:prstGeom>
              <a:noFill/>
              <a:ln w="25400">
                <a:solidFill>
                  <a:schemeClr val="accent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67670" name="Group 86"/>
              <p:cNvGrpSpPr>
                <a:grpSpLocks/>
              </p:cNvGrpSpPr>
              <p:nvPr/>
            </p:nvGrpSpPr>
            <p:grpSpPr bwMode="auto">
              <a:xfrm>
                <a:off x="952" y="760"/>
                <a:ext cx="3816" cy="2688"/>
                <a:chOff x="952" y="760"/>
                <a:chExt cx="3816" cy="2688"/>
              </a:xfrm>
            </p:grpSpPr>
            <p:grpSp>
              <p:nvGrpSpPr>
                <p:cNvPr id="67652" name="Group 68"/>
                <p:cNvGrpSpPr>
                  <a:grpSpLocks/>
                </p:cNvGrpSpPr>
                <p:nvPr/>
              </p:nvGrpSpPr>
              <p:grpSpPr bwMode="auto">
                <a:xfrm>
                  <a:off x="2992" y="760"/>
                  <a:ext cx="1776" cy="2600"/>
                  <a:chOff x="2992" y="760"/>
                  <a:chExt cx="1776" cy="2600"/>
                </a:xfrm>
              </p:grpSpPr>
              <p:sp>
                <p:nvSpPr>
                  <p:cNvPr id="67646" name="Line 62"/>
                  <p:cNvSpPr>
                    <a:spLocks noChangeShapeType="1"/>
                  </p:cNvSpPr>
                  <p:nvPr/>
                </p:nvSpPr>
                <p:spPr bwMode="auto">
                  <a:xfrm flipV="1">
                    <a:off x="3688" y="1440"/>
                    <a:ext cx="392" cy="320"/>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35" name="Oval 51"/>
                  <p:cNvSpPr>
                    <a:spLocks noChangeArrowheads="1"/>
                  </p:cNvSpPr>
                  <p:nvPr/>
                </p:nvSpPr>
                <p:spPr bwMode="auto">
                  <a:xfrm>
                    <a:off x="3080" y="3088"/>
                    <a:ext cx="456" cy="272"/>
                  </a:xfrm>
                  <a:prstGeom prst="ellipse">
                    <a:avLst/>
                  </a:prstGeom>
                  <a:noFill/>
                  <a:ln w="25400">
                    <a:solidFill>
                      <a:schemeClr val="accent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36" name="Oval 52"/>
                  <p:cNvSpPr>
                    <a:spLocks noChangeArrowheads="1"/>
                  </p:cNvSpPr>
                  <p:nvPr/>
                </p:nvSpPr>
                <p:spPr bwMode="auto">
                  <a:xfrm>
                    <a:off x="4064" y="2576"/>
                    <a:ext cx="456" cy="272"/>
                  </a:xfrm>
                  <a:prstGeom prst="ellipse">
                    <a:avLst/>
                  </a:prstGeom>
                  <a:noFill/>
                  <a:ln w="25400">
                    <a:solidFill>
                      <a:schemeClr val="accent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37" name="Oval 53"/>
                  <p:cNvSpPr>
                    <a:spLocks noChangeArrowheads="1"/>
                  </p:cNvSpPr>
                  <p:nvPr/>
                </p:nvSpPr>
                <p:spPr bwMode="auto">
                  <a:xfrm>
                    <a:off x="4312" y="1648"/>
                    <a:ext cx="456" cy="272"/>
                  </a:xfrm>
                  <a:prstGeom prst="ellipse">
                    <a:avLst/>
                  </a:prstGeom>
                  <a:noFill/>
                  <a:ln w="25400">
                    <a:solidFill>
                      <a:schemeClr val="accent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38" name="Oval 54"/>
                  <p:cNvSpPr>
                    <a:spLocks noChangeArrowheads="1"/>
                  </p:cNvSpPr>
                  <p:nvPr/>
                </p:nvSpPr>
                <p:spPr bwMode="auto">
                  <a:xfrm>
                    <a:off x="4304" y="2176"/>
                    <a:ext cx="456" cy="272"/>
                  </a:xfrm>
                  <a:prstGeom prst="ellipse">
                    <a:avLst/>
                  </a:prstGeom>
                  <a:noFill/>
                  <a:ln w="25400">
                    <a:solidFill>
                      <a:schemeClr val="accent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39" name="Oval 55"/>
                  <p:cNvSpPr>
                    <a:spLocks noChangeArrowheads="1"/>
                  </p:cNvSpPr>
                  <p:nvPr/>
                </p:nvSpPr>
                <p:spPr bwMode="auto">
                  <a:xfrm>
                    <a:off x="3616" y="2904"/>
                    <a:ext cx="456" cy="272"/>
                  </a:xfrm>
                  <a:prstGeom prst="ellipse">
                    <a:avLst/>
                  </a:prstGeom>
                  <a:noFill/>
                  <a:ln w="25400">
                    <a:solidFill>
                      <a:schemeClr val="accent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40" name="Oval 56"/>
                  <p:cNvSpPr>
                    <a:spLocks noChangeArrowheads="1"/>
                  </p:cNvSpPr>
                  <p:nvPr/>
                </p:nvSpPr>
                <p:spPr bwMode="auto">
                  <a:xfrm>
                    <a:off x="4080" y="1256"/>
                    <a:ext cx="456" cy="272"/>
                  </a:xfrm>
                  <a:prstGeom prst="ellipse">
                    <a:avLst/>
                  </a:prstGeom>
                  <a:noFill/>
                  <a:ln w="25400">
                    <a:solidFill>
                      <a:schemeClr val="accent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41" name="Oval 57"/>
                  <p:cNvSpPr>
                    <a:spLocks noChangeArrowheads="1"/>
                  </p:cNvSpPr>
                  <p:nvPr/>
                </p:nvSpPr>
                <p:spPr bwMode="auto">
                  <a:xfrm>
                    <a:off x="3592" y="936"/>
                    <a:ext cx="456" cy="272"/>
                  </a:xfrm>
                  <a:prstGeom prst="ellipse">
                    <a:avLst/>
                  </a:prstGeom>
                  <a:noFill/>
                  <a:ln w="25400">
                    <a:solidFill>
                      <a:schemeClr val="accent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42" name="Oval 58"/>
                  <p:cNvSpPr>
                    <a:spLocks noChangeArrowheads="1"/>
                  </p:cNvSpPr>
                  <p:nvPr/>
                </p:nvSpPr>
                <p:spPr bwMode="auto">
                  <a:xfrm>
                    <a:off x="2992" y="760"/>
                    <a:ext cx="456" cy="272"/>
                  </a:xfrm>
                  <a:prstGeom prst="ellipse">
                    <a:avLst/>
                  </a:prstGeom>
                  <a:noFill/>
                  <a:ln w="25400">
                    <a:solidFill>
                      <a:schemeClr val="accent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44" name="Line 60"/>
                  <p:cNvSpPr>
                    <a:spLocks noChangeShapeType="1"/>
                  </p:cNvSpPr>
                  <p:nvPr/>
                </p:nvSpPr>
                <p:spPr bwMode="auto">
                  <a:xfrm flipH="1" flipV="1">
                    <a:off x="3224" y="1024"/>
                    <a:ext cx="40" cy="392"/>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45" name="Line 61"/>
                  <p:cNvSpPr>
                    <a:spLocks noChangeShapeType="1"/>
                  </p:cNvSpPr>
                  <p:nvPr/>
                </p:nvSpPr>
                <p:spPr bwMode="auto">
                  <a:xfrm flipV="1">
                    <a:off x="3400" y="1192"/>
                    <a:ext cx="296" cy="256"/>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47" name="Line 63"/>
                  <p:cNvSpPr>
                    <a:spLocks noChangeShapeType="1"/>
                  </p:cNvSpPr>
                  <p:nvPr/>
                </p:nvSpPr>
                <p:spPr bwMode="auto">
                  <a:xfrm flipV="1">
                    <a:off x="3768" y="1808"/>
                    <a:ext cx="536" cy="80"/>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48" name="Line 64"/>
                  <p:cNvSpPr>
                    <a:spLocks noChangeShapeType="1"/>
                  </p:cNvSpPr>
                  <p:nvPr/>
                </p:nvSpPr>
                <p:spPr bwMode="auto">
                  <a:xfrm>
                    <a:off x="3744" y="2336"/>
                    <a:ext cx="560" cy="8"/>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49" name="Line 65"/>
                  <p:cNvSpPr>
                    <a:spLocks noChangeShapeType="1"/>
                  </p:cNvSpPr>
                  <p:nvPr/>
                </p:nvSpPr>
                <p:spPr bwMode="auto">
                  <a:xfrm>
                    <a:off x="3680" y="2416"/>
                    <a:ext cx="392" cy="240"/>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50" name="Line 66"/>
                  <p:cNvSpPr>
                    <a:spLocks noChangeShapeType="1"/>
                  </p:cNvSpPr>
                  <p:nvPr/>
                </p:nvSpPr>
                <p:spPr bwMode="auto">
                  <a:xfrm>
                    <a:off x="3408" y="2728"/>
                    <a:ext cx="296" cy="192"/>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51" name="Line 67"/>
                  <p:cNvSpPr>
                    <a:spLocks noChangeShapeType="1"/>
                  </p:cNvSpPr>
                  <p:nvPr/>
                </p:nvSpPr>
                <p:spPr bwMode="auto">
                  <a:xfrm>
                    <a:off x="3264" y="2776"/>
                    <a:ext cx="24" cy="312"/>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67653" name="Group 69"/>
                <p:cNvGrpSpPr>
                  <a:grpSpLocks/>
                </p:cNvGrpSpPr>
                <p:nvPr/>
              </p:nvGrpSpPr>
              <p:grpSpPr bwMode="auto">
                <a:xfrm rot="10719132">
                  <a:off x="952" y="848"/>
                  <a:ext cx="1776" cy="2600"/>
                  <a:chOff x="2992" y="760"/>
                  <a:chExt cx="1776" cy="2600"/>
                </a:xfrm>
              </p:grpSpPr>
              <p:sp>
                <p:nvSpPr>
                  <p:cNvPr id="67654" name="Line 70"/>
                  <p:cNvSpPr>
                    <a:spLocks noChangeShapeType="1"/>
                  </p:cNvSpPr>
                  <p:nvPr/>
                </p:nvSpPr>
                <p:spPr bwMode="auto">
                  <a:xfrm flipV="1">
                    <a:off x="3688" y="1440"/>
                    <a:ext cx="392" cy="320"/>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55" name="Oval 71"/>
                  <p:cNvSpPr>
                    <a:spLocks noChangeArrowheads="1"/>
                  </p:cNvSpPr>
                  <p:nvPr/>
                </p:nvSpPr>
                <p:spPr bwMode="auto">
                  <a:xfrm>
                    <a:off x="3080" y="3088"/>
                    <a:ext cx="456" cy="272"/>
                  </a:xfrm>
                  <a:prstGeom prst="ellipse">
                    <a:avLst/>
                  </a:prstGeom>
                  <a:noFill/>
                  <a:ln w="25400">
                    <a:solidFill>
                      <a:schemeClr val="accent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56" name="Oval 72"/>
                  <p:cNvSpPr>
                    <a:spLocks noChangeArrowheads="1"/>
                  </p:cNvSpPr>
                  <p:nvPr/>
                </p:nvSpPr>
                <p:spPr bwMode="auto">
                  <a:xfrm>
                    <a:off x="4064" y="2576"/>
                    <a:ext cx="456" cy="272"/>
                  </a:xfrm>
                  <a:prstGeom prst="ellipse">
                    <a:avLst/>
                  </a:prstGeom>
                  <a:noFill/>
                  <a:ln w="25400">
                    <a:solidFill>
                      <a:schemeClr val="accent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57" name="Oval 73"/>
                  <p:cNvSpPr>
                    <a:spLocks noChangeArrowheads="1"/>
                  </p:cNvSpPr>
                  <p:nvPr/>
                </p:nvSpPr>
                <p:spPr bwMode="auto">
                  <a:xfrm>
                    <a:off x="4312" y="1648"/>
                    <a:ext cx="456" cy="272"/>
                  </a:xfrm>
                  <a:prstGeom prst="ellipse">
                    <a:avLst/>
                  </a:prstGeom>
                  <a:noFill/>
                  <a:ln w="25400">
                    <a:solidFill>
                      <a:schemeClr val="accent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58" name="Oval 74"/>
                  <p:cNvSpPr>
                    <a:spLocks noChangeArrowheads="1"/>
                  </p:cNvSpPr>
                  <p:nvPr/>
                </p:nvSpPr>
                <p:spPr bwMode="auto">
                  <a:xfrm>
                    <a:off x="4304" y="2176"/>
                    <a:ext cx="456" cy="272"/>
                  </a:xfrm>
                  <a:prstGeom prst="ellipse">
                    <a:avLst/>
                  </a:prstGeom>
                  <a:noFill/>
                  <a:ln w="25400">
                    <a:solidFill>
                      <a:schemeClr val="accent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59" name="Oval 75"/>
                  <p:cNvSpPr>
                    <a:spLocks noChangeArrowheads="1"/>
                  </p:cNvSpPr>
                  <p:nvPr/>
                </p:nvSpPr>
                <p:spPr bwMode="auto">
                  <a:xfrm>
                    <a:off x="3616" y="2904"/>
                    <a:ext cx="456" cy="272"/>
                  </a:xfrm>
                  <a:prstGeom prst="ellipse">
                    <a:avLst/>
                  </a:prstGeom>
                  <a:noFill/>
                  <a:ln w="25400">
                    <a:solidFill>
                      <a:schemeClr val="accent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60" name="Oval 76"/>
                  <p:cNvSpPr>
                    <a:spLocks noChangeArrowheads="1"/>
                  </p:cNvSpPr>
                  <p:nvPr/>
                </p:nvSpPr>
                <p:spPr bwMode="auto">
                  <a:xfrm>
                    <a:off x="4080" y="1256"/>
                    <a:ext cx="456" cy="272"/>
                  </a:xfrm>
                  <a:prstGeom prst="ellipse">
                    <a:avLst/>
                  </a:prstGeom>
                  <a:noFill/>
                  <a:ln w="25400">
                    <a:solidFill>
                      <a:schemeClr val="accent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61" name="Oval 77"/>
                  <p:cNvSpPr>
                    <a:spLocks noChangeArrowheads="1"/>
                  </p:cNvSpPr>
                  <p:nvPr/>
                </p:nvSpPr>
                <p:spPr bwMode="auto">
                  <a:xfrm>
                    <a:off x="3592" y="936"/>
                    <a:ext cx="456" cy="272"/>
                  </a:xfrm>
                  <a:prstGeom prst="ellipse">
                    <a:avLst/>
                  </a:prstGeom>
                  <a:noFill/>
                  <a:ln w="25400">
                    <a:solidFill>
                      <a:schemeClr val="accent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62" name="Oval 78"/>
                  <p:cNvSpPr>
                    <a:spLocks noChangeArrowheads="1"/>
                  </p:cNvSpPr>
                  <p:nvPr/>
                </p:nvSpPr>
                <p:spPr bwMode="auto">
                  <a:xfrm>
                    <a:off x="2992" y="760"/>
                    <a:ext cx="456" cy="272"/>
                  </a:xfrm>
                  <a:prstGeom prst="ellipse">
                    <a:avLst/>
                  </a:prstGeom>
                  <a:noFill/>
                  <a:ln w="25400">
                    <a:solidFill>
                      <a:schemeClr val="accent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63" name="Line 79"/>
                  <p:cNvSpPr>
                    <a:spLocks noChangeShapeType="1"/>
                  </p:cNvSpPr>
                  <p:nvPr/>
                </p:nvSpPr>
                <p:spPr bwMode="auto">
                  <a:xfrm flipH="1" flipV="1">
                    <a:off x="3224" y="1024"/>
                    <a:ext cx="40" cy="392"/>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64" name="Line 80"/>
                  <p:cNvSpPr>
                    <a:spLocks noChangeShapeType="1"/>
                  </p:cNvSpPr>
                  <p:nvPr/>
                </p:nvSpPr>
                <p:spPr bwMode="auto">
                  <a:xfrm flipV="1">
                    <a:off x="3400" y="1192"/>
                    <a:ext cx="296" cy="256"/>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65" name="Line 81"/>
                  <p:cNvSpPr>
                    <a:spLocks noChangeShapeType="1"/>
                  </p:cNvSpPr>
                  <p:nvPr/>
                </p:nvSpPr>
                <p:spPr bwMode="auto">
                  <a:xfrm flipV="1">
                    <a:off x="3768" y="1808"/>
                    <a:ext cx="536" cy="80"/>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66" name="Line 82"/>
                  <p:cNvSpPr>
                    <a:spLocks noChangeShapeType="1"/>
                  </p:cNvSpPr>
                  <p:nvPr/>
                </p:nvSpPr>
                <p:spPr bwMode="auto">
                  <a:xfrm>
                    <a:off x="3744" y="2336"/>
                    <a:ext cx="560" cy="8"/>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67" name="Line 83"/>
                  <p:cNvSpPr>
                    <a:spLocks noChangeShapeType="1"/>
                  </p:cNvSpPr>
                  <p:nvPr/>
                </p:nvSpPr>
                <p:spPr bwMode="auto">
                  <a:xfrm>
                    <a:off x="3680" y="2416"/>
                    <a:ext cx="392" cy="240"/>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68" name="Line 84"/>
                  <p:cNvSpPr>
                    <a:spLocks noChangeShapeType="1"/>
                  </p:cNvSpPr>
                  <p:nvPr/>
                </p:nvSpPr>
                <p:spPr bwMode="auto">
                  <a:xfrm>
                    <a:off x="3408" y="2728"/>
                    <a:ext cx="296" cy="192"/>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69" name="Line 85"/>
                  <p:cNvSpPr>
                    <a:spLocks noChangeShapeType="1"/>
                  </p:cNvSpPr>
                  <p:nvPr/>
                </p:nvSpPr>
                <p:spPr bwMode="auto">
                  <a:xfrm>
                    <a:off x="3264" y="2776"/>
                    <a:ext cx="24" cy="312"/>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grpSp>
        <p:sp>
          <p:nvSpPr>
            <p:cNvPr id="67630" name="Text Box 46"/>
            <p:cNvSpPr txBox="1">
              <a:spLocks noChangeArrowheads="1"/>
            </p:cNvSpPr>
            <p:nvPr/>
          </p:nvSpPr>
          <p:spPr bwMode="auto">
            <a:xfrm>
              <a:off x="928" y="2560"/>
              <a:ext cx="7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1200" b="1">
                  <a:solidFill>
                    <a:srgbClr val="FDFD03"/>
                  </a:solidFill>
                  <a:latin typeface="Arial" pitchFamily="34" charset="0"/>
                </a:rPr>
                <a:t>SECONDARY ISSUES</a:t>
              </a:r>
              <a:endParaRPr lang="en-GB" sz="1200">
                <a:latin typeface="Arial" pitchFamily="34" charset="0"/>
              </a:endParaRPr>
            </a:p>
          </p:txBody>
        </p:sp>
      </p:grpSp>
      <p:grpSp>
        <p:nvGrpSpPr>
          <p:cNvPr id="67675" name="Group 91"/>
          <p:cNvGrpSpPr>
            <a:grpSpLocks/>
          </p:cNvGrpSpPr>
          <p:nvPr/>
        </p:nvGrpSpPr>
        <p:grpSpPr bwMode="auto">
          <a:xfrm>
            <a:off x="2324100" y="1790700"/>
            <a:ext cx="4381500" cy="2971800"/>
            <a:chOff x="1464" y="1128"/>
            <a:chExt cx="2760" cy="1872"/>
          </a:xfrm>
        </p:grpSpPr>
        <p:sp>
          <p:nvSpPr>
            <p:cNvPr id="67599" name="Oval 15"/>
            <p:cNvSpPr>
              <a:spLocks noChangeArrowheads="1"/>
            </p:cNvSpPr>
            <p:nvPr/>
          </p:nvSpPr>
          <p:spPr bwMode="auto">
            <a:xfrm>
              <a:off x="1464" y="1128"/>
              <a:ext cx="2760" cy="1872"/>
            </a:xfrm>
            <a:prstGeom prst="ellipse">
              <a:avLst/>
            </a:prstGeom>
            <a:noFill/>
            <a:ln w="25400">
              <a:solidFill>
                <a:schemeClr val="accent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67674" name="Group 90"/>
            <p:cNvGrpSpPr>
              <a:grpSpLocks/>
            </p:cNvGrpSpPr>
            <p:nvPr/>
          </p:nvGrpSpPr>
          <p:grpSpPr bwMode="auto">
            <a:xfrm>
              <a:off x="1952" y="1408"/>
              <a:ext cx="1816" cy="1376"/>
              <a:chOff x="1952" y="1408"/>
              <a:chExt cx="1816" cy="1376"/>
            </a:xfrm>
          </p:grpSpPr>
          <p:grpSp>
            <p:nvGrpSpPr>
              <p:cNvPr id="67619" name="Group 35"/>
              <p:cNvGrpSpPr>
                <a:grpSpLocks/>
              </p:cNvGrpSpPr>
              <p:nvPr/>
            </p:nvGrpSpPr>
            <p:grpSpPr bwMode="auto">
              <a:xfrm rot="10848111">
                <a:off x="1952" y="1424"/>
                <a:ext cx="728" cy="1360"/>
                <a:chOff x="3024" y="1384"/>
                <a:chExt cx="728" cy="1360"/>
              </a:xfrm>
            </p:grpSpPr>
            <p:sp>
              <p:nvSpPr>
                <p:cNvPr id="67602" name="Oval 18"/>
                <p:cNvSpPr>
                  <a:spLocks noChangeArrowheads="1"/>
                </p:cNvSpPr>
                <p:nvPr/>
              </p:nvSpPr>
              <p:spPr bwMode="auto">
                <a:xfrm>
                  <a:off x="3048" y="1384"/>
                  <a:ext cx="392" cy="272"/>
                </a:xfrm>
                <a:prstGeom prst="ellipse">
                  <a:avLst/>
                </a:prstGeom>
                <a:noFill/>
                <a:ln w="25400">
                  <a:solidFill>
                    <a:schemeClr val="accent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03" name="Oval 19"/>
                <p:cNvSpPr>
                  <a:spLocks noChangeArrowheads="1"/>
                </p:cNvSpPr>
                <p:nvPr/>
              </p:nvSpPr>
              <p:spPr bwMode="auto">
                <a:xfrm>
                  <a:off x="3360" y="1728"/>
                  <a:ext cx="392" cy="272"/>
                </a:xfrm>
                <a:prstGeom prst="ellipse">
                  <a:avLst/>
                </a:prstGeom>
                <a:noFill/>
                <a:ln w="25400">
                  <a:solidFill>
                    <a:schemeClr val="accent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06" name="Oval 22"/>
                <p:cNvSpPr>
                  <a:spLocks noChangeArrowheads="1"/>
                </p:cNvSpPr>
                <p:nvPr/>
              </p:nvSpPr>
              <p:spPr bwMode="auto">
                <a:xfrm>
                  <a:off x="3056" y="2472"/>
                  <a:ext cx="392" cy="272"/>
                </a:xfrm>
                <a:prstGeom prst="ellipse">
                  <a:avLst/>
                </a:prstGeom>
                <a:noFill/>
                <a:ln w="25400">
                  <a:solidFill>
                    <a:schemeClr val="accent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07" name="Oval 23"/>
                <p:cNvSpPr>
                  <a:spLocks noChangeArrowheads="1"/>
                </p:cNvSpPr>
                <p:nvPr/>
              </p:nvSpPr>
              <p:spPr bwMode="auto">
                <a:xfrm>
                  <a:off x="3336" y="2144"/>
                  <a:ext cx="392" cy="272"/>
                </a:xfrm>
                <a:prstGeom prst="ellipse">
                  <a:avLst/>
                </a:prstGeom>
                <a:noFill/>
                <a:ln w="25400">
                  <a:solidFill>
                    <a:schemeClr val="accent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10" name="Line 26"/>
                <p:cNvSpPr>
                  <a:spLocks noChangeShapeType="1"/>
                </p:cNvSpPr>
                <p:nvPr/>
              </p:nvSpPr>
              <p:spPr bwMode="auto">
                <a:xfrm flipV="1">
                  <a:off x="3024" y="1648"/>
                  <a:ext cx="152" cy="136"/>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13" name="Line 29"/>
                <p:cNvSpPr>
                  <a:spLocks noChangeShapeType="1"/>
                </p:cNvSpPr>
                <p:nvPr/>
              </p:nvSpPr>
              <p:spPr bwMode="auto">
                <a:xfrm flipV="1">
                  <a:off x="3176" y="1920"/>
                  <a:ext cx="184" cy="72"/>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14" name="Line 30"/>
                <p:cNvSpPr>
                  <a:spLocks noChangeShapeType="1"/>
                </p:cNvSpPr>
                <p:nvPr/>
              </p:nvSpPr>
              <p:spPr bwMode="auto">
                <a:xfrm>
                  <a:off x="3160" y="2208"/>
                  <a:ext cx="168" cy="48"/>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15" name="Line 31"/>
                <p:cNvSpPr>
                  <a:spLocks noChangeShapeType="1"/>
                </p:cNvSpPr>
                <p:nvPr/>
              </p:nvSpPr>
              <p:spPr bwMode="auto">
                <a:xfrm>
                  <a:off x="3040" y="2368"/>
                  <a:ext cx="96" cy="120"/>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67620" name="Group 36"/>
              <p:cNvGrpSpPr>
                <a:grpSpLocks/>
              </p:cNvGrpSpPr>
              <p:nvPr/>
            </p:nvGrpSpPr>
            <p:grpSpPr bwMode="auto">
              <a:xfrm>
                <a:off x="3040" y="1408"/>
                <a:ext cx="728" cy="1360"/>
                <a:chOff x="3024" y="1384"/>
                <a:chExt cx="728" cy="1360"/>
              </a:xfrm>
            </p:grpSpPr>
            <p:sp>
              <p:nvSpPr>
                <p:cNvPr id="67621" name="Oval 37"/>
                <p:cNvSpPr>
                  <a:spLocks noChangeArrowheads="1"/>
                </p:cNvSpPr>
                <p:nvPr/>
              </p:nvSpPr>
              <p:spPr bwMode="auto">
                <a:xfrm>
                  <a:off x="3048" y="1384"/>
                  <a:ext cx="392" cy="272"/>
                </a:xfrm>
                <a:prstGeom prst="ellipse">
                  <a:avLst/>
                </a:prstGeom>
                <a:noFill/>
                <a:ln w="25400">
                  <a:solidFill>
                    <a:schemeClr val="accent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22" name="Oval 38"/>
                <p:cNvSpPr>
                  <a:spLocks noChangeArrowheads="1"/>
                </p:cNvSpPr>
                <p:nvPr/>
              </p:nvSpPr>
              <p:spPr bwMode="auto">
                <a:xfrm>
                  <a:off x="3360" y="1728"/>
                  <a:ext cx="392" cy="272"/>
                </a:xfrm>
                <a:prstGeom prst="ellipse">
                  <a:avLst/>
                </a:prstGeom>
                <a:noFill/>
                <a:ln w="25400">
                  <a:solidFill>
                    <a:schemeClr val="accent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23" name="Oval 39"/>
                <p:cNvSpPr>
                  <a:spLocks noChangeArrowheads="1"/>
                </p:cNvSpPr>
                <p:nvPr/>
              </p:nvSpPr>
              <p:spPr bwMode="auto">
                <a:xfrm>
                  <a:off x="3056" y="2472"/>
                  <a:ext cx="392" cy="272"/>
                </a:xfrm>
                <a:prstGeom prst="ellipse">
                  <a:avLst/>
                </a:prstGeom>
                <a:noFill/>
                <a:ln w="25400">
                  <a:solidFill>
                    <a:schemeClr val="accent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24" name="Oval 40"/>
                <p:cNvSpPr>
                  <a:spLocks noChangeArrowheads="1"/>
                </p:cNvSpPr>
                <p:nvPr/>
              </p:nvSpPr>
              <p:spPr bwMode="auto">
                <a:xfrm>
                  <a:off x="3336" y="2144"/>
                  <a:ext cx="392" cy="272"/>
                </a:xfrm>
                <a:prstGeom prst="ellipse">
                  <a:avLst/>
                </a:prstGeom>
                <a:noFill/>
                <a:ln w="25400">
                  <a:solidFill>
                    <a:schemeClr val="accent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25" name="Line 41"/>
                <p:cNvSpPr>
                  <a:spLocks noChangeShapeType="1"/>
                </p:cNvSpPr>
                <p:nvPr/>
              </p:nvSpPr>
              <p:spPr bwMode="auto">
                <a:xfrm flipV="1">
                  <a:off x="3024" y="1648"/>
                  <a:ext cx="152" cy="136"/>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26" name="Line 42"/>
                <p:cNvSpPr>
                  <a:spLocks noChangeShapeType="1"/>
                </p:cNvSpPr>
                <p:nvPr/>
              </p:nvSpPr>
              <p:spPr bwMode="auto">
                <a:xfrm flipV="1">
                  <a:off x="3176" y="1920"/>
                  <a:ext cx="184" cy="72"/>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27" name="Line 43"/>
                <p:cNvSpPr>
                  <a:spLocks noChangeShapeType="1"/>
                </p:cNvSpPr>
                <p:nvPr/>
              </p:nvSpPr>
              <p:spPr bwMode="auto">
                <a:xfrm>
                  <a:off x="3160" y="2208"/>
                  <a:ext cx="168" cy="48"/>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7628" name="Line 44"/>
                <p:cNvSpPr>
                  <a:spLocks noChangeShapeType="1"/>
                </p:cNvSpPr>
                <p:nvPr/>
              </p:nvSpPr>
              <p:spPr bwMode="auto">
                <a:xfrm>
                  <a:off x="3040" y="2368"/>
                  <a:ext cx="96" cy="120"/>
                </a:xfrm>
                <a:prstGeom prst="line">
                  <a:avLst/>
                </a:prstGeom>
                <a:noFill/>
                <a:ln w="254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67609" name="Text Box 25"/>
              <p:cNvSpPr txBox="1">
                <a:spLocks noChangeArrowheads="1"/>
              </p:cNvSpPr>
              <p:nvPr/>
            </p:nvSpPr>
            <p:spPr bwMode="auto">
              <a:xfrm>
                <a:off x="3144" y="1488"/>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1200" b="1">
                    <a:solidFill>
                      <a:srgbClr val="FDFD03"/>
                    </a:solidFill>
                    <a:latin typeface="Arial" pitchFamily="34" charset="0"/>
                  </a:rPr>
                  <a:t>PRIMARY ISSUES</a:t>
                </a:r>
                <a:endParaRPr lang="en-GB" sz="1200">
                  <a:latin typeface="Arial" pitchFamily="34" charset="0"/>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6763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6767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6767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676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372875-F699-42F0-8752-18016077CB2D}" type="datetime4">
              <a:rPr lang="en-GB" altLang="en-GB"/>
              <a:pPr/>
              <a:t>09 March 2012</a:t>
            </a:fld>
            <a:endParaRPr lang="en-GB" altLang="en-GB"/>
          </a:p>
        </p:txBody>
      </p:sp>
      <p:sp>
        <p:nvSpPr>
          <p:cNvPr id="66562" name="Rectangle 2"/>
          <p:cNvSpPr>
            <a:spLocks noGrp="1" noChangeArrowheads="1"/>
          </p:cNvSpPr>
          <p:nvPr>
            <p:ph type="title"/>
          </p:nvPr>
        </p:nvSpPr>
        <p:spPr/>
        <p:txBody>
          <a:bodyPr/>
          <a:lstStyle/>
          <a:p>
            <a:r>
              <a:rPr lang="en-GB"/>
              <a:t>The Futures Wheel</a:t>
            </a:r>
          </a:p>
        </p:txBody>
      </p:sp>
      <p:sp>
        <p:nvSpPr>
          <p:cNvPr id="66563" name="Rectangle 3"/>
          <p:cNvSpPr>
            <a:spLocks noGrp="1" noChangeArrowheads="1"/>
          </p:cNvSpPr>
          <p:nvPr>
            <p:ph type="body" idx="1"/>
          </p:nvPr>
        </p:nvSpPr>
        <p:spPr/>
        <p:txBody>
          <a:bodyPr/>
          <a:lstStyle/>
          <a:p>
            <a:r>
              <a:rPr lang="en-GB"/>
              <a:t>Impacts are grouped for clarity.</a:t>
            </a:r>
          </a:p>
          <a:p>
            <a:r>
              <a:rPr lang="en-GB"/>
              <a:t>Process is continued as far as necessary.</a:t>
            </a:r>
          </a:p>
          <a:p>
            <a:r>
              <a:rPr lang="en-GB"/>
              <a:t>Method is easy to apply.</a:t>
            </a:r>
          </a:p>
          <a:p>
            <a:r>
              <a:rPr lang="en-GB"/>
              <a:t>Does not necessarily require experts.</a:t>
            </a:r>
          </a:p>
          <a:p>
            <a:r>
              <a:rPr lang="en-GB"/>
              <a:t>Identifies positive and negative feedback loops.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372875-F699-42F0-8752-18016077CB2D}" type="datetime4">
              <a:rPr lang="en-GB" altLang="en-GB"/>
              <a:pPr/>
              <a:t>09 March 2012</a:t>
            </a:fld>
            <a:endParaRPr lang="en-GB" altLang="en-GB"/>
          </a:p>
        </p:txBody>
      </p:sp>
      <p:sp>
        <p:nvSpPr>
          <p:cNvPr id="56322" name="Rectangle 2"/>
          <p:cNvSpPr>
            <a:spLocks noGrp="1" noChangeArrowheads="1"/>
          </p:cNvSpPr>
          <p:nvPr>
            <p:ph type="title"/>
          </p:nvPr>
        </p:nvSpPr>
        <p:spPr/>
        <p:txBody>
          <a:bodyPr/>
          <a:lstStyle/>
          <a:p>
            <a:r>
              <a:rPr lang="en-GB"/>
              <a:t>Environmental Scanning (ES)</a:t>
            </a:r>
          </a:p>
        </p:txBody>
      </p:sp>
      <p:sp>
        <p:nvSpPr>
          <p:cNvPr id="56323" name="Rectangle 3"/>
          <p:cNvSpPr>
            <a:spLocks noGrp="1" noChangeArrowheads="1"/>
          </p:cNvSpPr>
          <p:nvPr>
            <p:ph type="body" idx="1"/>
          </p:nvPr>
        </p:nvSpPr>
        <p:spPr>
          <a:xfrm>
            <a:off x="419100" y="1447800"/>
            <a:ext cx="8089900" cy="4071938"/>
          </a:xfrm>
        </p:spPr>
        <p:txBody>
          <a:bodyPr/>
          <a:lstStyle/>
          <a:p>
            <a:r>
              <a:rPr lang="en-GB"/>
              <a:t>Created in the 1960’s by Aguilar</a:t>
            </a:r>
          </a:p>
          <a:p>
            <a:r>
              <a:rPr lang="en-GB"/>
              <a:t>Used by anyone who carries out structured research.</a:t>
            </a:r>
          </a:p>
          <a:p>
            <a:r>
              <a:rPr lang="en-GB"/>
              <a:t>ES allows you to identify:</a:t>
            </a:r>
          </a:p>
          <a:p>
            <a:pPr lvl="1"/>
            <a:r>
              <a:rPr lang="en-GB"/>
              <a:t>nature of change</a:t>
            </a:r>
          </a:p>
          <a:p>
            <a:pPr lvl="1"/>
            <a:r>
              <a:rPr lang="en-GB"/>
              <a:t>reasons for change</a:t>
            </a:r>
          </a:p>
          <a:p>
            <a:pPr lvl="1"/>
            <a:r>
              <a:rPr lang="en-GB"/>
              <a:t>processes producing change</a:t>
            </a:r>
          </a:p>
          <a:p>
            <a:pPr lvl="1"/>
            <a:r>
              <a:rPr lang="en-GB"/>
              <a:t>relations between processes</a:t>
            </a:r>
          </a:p>
          <a:p>
            <a:pPr lvl="1"/>
            <a:r>
              <a:rPr lang="en-GB"/>
              <a:t>consequences of change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372875-F699-42F0-8752-18016077CB2D}" type="datetime4">
              <a:rPr lang="en-GB" altLang="en-GB"/>
              <a:pPr/>
              <a:t>09 March 2012</a:t>
            </a:fld>
            <a:endParaRPr lang="en-GB" altLang="en-GB"/>
          </a:p>
        </p:txBody>
      </p:sp>
      <p:sp>
        <p:nvSpPr>
          <p:cNvPr id="60418" name="Rectangle 2"/>
          <p:cNvSpPr>
            <a:spLocks noGrp="1" noChangeArrowheads="1"/>
          </p:cNvSpPr>
          <p:nvPr>
            <p:ph type="title"/>
          </p:nvPr>
        </p:nvSpPr>
        <p:spPr/>
        <p:txBody>
          <a:bodyPr/>
          <a:lstStyle/>
          <a:p>
            <a:r>
              <a:rPr lang="en-GB"/>
              <a:t>Environmental Scanning: Method</a:t>
            </a:r>
          </a:p>
        </p:txBody>
      </p:sp>
      <p:sp>
        <p:nvSpPr>
          <p:cNvPr id="60419" name="Rectangle 3"/>
          <p:cNvSpPr>
            <a:spLocks noGrp="1" noChangeArrowheads="1"/>
          </p:cNvSpPr>
          <p:nvPr>
            <p:ph type="body" idx="1"/>
          </p:nvPr>
        </p:nvSpPr>
        <p:spPr/>
        <p:txBody>
          <a:bodyPr/>
          <a:lstStyle/>
          <a:p>
            <a:r>
              <a:rPr lang="en-GB"/>
              <a:t>Three types of ES: passive, active and directed.</a:t>
            </a:r>
          </a:p>
          <a:p>
            <a:r>
              <a:rPr lang="en-GB"/>
              <a:t>Main advantage of ES is that it gives you a well informed picture drawn from wide range of sources.</a:t>
            </a:r>
          </a:p>
          <a:p>
            <a:r>
              <a:rPr lang="en-GB"/>
              <a:t>Quality of the picture will be directly related to time and effort that is put into the ES.</a:t>
            </a:r>
          </a:p>
          <a:p>
            <a:r>
              <a:rPr lang="en-GB"/>
              <a:t>Can be quite labour-intensive.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372875-F699-42F0-8752-18016077CB2D}" type="datetime4">
              <a:rPr lang="en-GB" altLang="en-GB"/>
              <a:pPr/>
              <a:t>09 March 2012</a:t>
            </a:fld>
            <a:endParaRPr lang="en-GB" altLang="en-GB"/>
          </a:p>
        </p:txBody>
      </p:sp>
      <p:sp>
        <p:nvSpPr>
          <p:cNvPr id="45058" name="Rectangle 2"/>
          <p:cNvSpPr>
            <a:spLocks noGrp="1" noChangeArrowheads="1"/>
          </p:cNvSpPr>
          <p:nvPr>
            <p:ph type="title"/>
          </p:nvPr>
        </p:nvSpPr>
        <p:spPr/>
        <p:txBody>
          <a:bodyPr/>
          <a:lstStyle/>
          <a:p>
            <a:r>
              <a:rPr lang="en-GB"/>
              <a:t>Assumptions Based Analysis</a:t>
            </a:r>
          </a:p>
        </p:txBody>
      </p:sp>
      <p:sp>
        <p:nvSpPr>
          <p:cNvPr id="45059" name="Rectangle 3"/>
          <p:cNvSpPr>
            <a:spLocks noGrp="1" noChangeArrowheads="1"/>
          </p:cNvSpPr>
          <p:nvPr>
            <p:ph type="body" idx="1"/>
          </p:nvPr>
        </p:nvSpPr>
        <p:spPr/>
        <p:txBody>
          <a:bodyPr/>
          <a:lstStyle/>
          <a:p>
            <a:r>
              <a:rPr lang="en-GB"/>
              <a:t>Developed by RAND to help manage for the future.</a:t>
            </a:r>
          </a:p>
          <a:p>
            <a:r>
              <a:rPr lang="en-GB"/>
              <a:t>Developed post Cold War; still used by RAND.</a:t>
            </a:r>
          </a:p>
          <a:p>
            <a:r>
              <a:rPr lang="en-GB"/>
              <a:t>Provides an alternative to trend based analysis (scenarios).</a:t>
            </a:r>
          </a:p>
          <a:p>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372875-F699-42F0-8752-18016077CB2D}" type="datetime4">
              <a:rPr lang="en-GB" altLang="en-GB"/>
              <a:pPr/>
              <a:t>09 March 2012</a:t>
            </a:fld>
            <a:endParaRPr lang="en-GB" altLang="en-GB"/>
          </a:p>
        </p:txBody>
      </p:sp>
      <p:sp>
        <p:nvSpPr>
          <p:cNvPr id="68610" name="Rectangle 2"/>
          <p:cNvSpPr>
            <a:spLocks noGrp="1" noChangeArrowheads="1"/>
          </p:cNvSpPr>
          <p:nvPr>
            <p:ph type="title"/>
          </p:nvPr>
        </p:nvSpPr>
        <p:spPr>
          <a:xfrm>
            <a:off x="444500" y="261938"/>
            <a:ext cx="8077200" cy="1187450"/>
          </a:xfrm>
        </p:spPr>
        <p:txBody>
          <a:bodyPr/>
          <a:lstStyle/>
          <a:p>
            <a:r>
              <a:rPr lang="en-GB"/>
              <a:t>Assumptions Based Analysis: Method</a:t>
            </a:r>
          </a:p>
        </p:txBody>
      </p:sp>
      <p:sp>
        <p:nvSpPr>
          <p:cNvPr id="68611" name="Rectangle 3"/>
          <p:cNvSpPr>
            <a:spLocks noGrp="1" noChangeArrowheads="1"/>
          </p:cNvSpPr>
          <p:nvPr>
            <p:ph type="body" idx="1"/>
          </p:nvPr>
        </p:nvSpPr>
        <p:spPr/>
        <p:txBody>
          <a:bodyPr/>
          <a:lstStyle/>
          <a:p>
            <a:r>
              <a:rPr lang="en-GB"/>
              <a:t>1) Important assumptions about the future are identified.</a:t>
            </a:r>
          </a:p>
          <a:p>
            <a:r>
              <a:rPr lang="en-GB"/>
              <a:t>Can use other methods to ID assumption:</a:t>
            </a:r>
          </a:p>
          <a:p>
            <a:pPr lvl="1"/>
            <a:r>
              <a:rPr lang="en-GB"/>
              <a:t>Delphi</a:t>
            </a:r>
          </a:p>
          <a:p>
            <a:pPr lvl="1"/>
            <a:r>
              <a:rPr lang="en-GB"/>
              <a:t>ES, SWOT or PESTLE</a:t>
            </a:r>
          </a:p>
          <a:p>
            <a:r>
              <a:rPr lang="en-GB"/>
              <a:t>2) ‘Planning Time Horizon’ is set.</a:t>
            </a:r>
          </a:p>
          <a:p>
            <a:pPr lvl="1"/>
            <a:r>
              <a:rPr lang="en-GB"/>
              <a:t>This sets the maximum timeframe within which assumptions will occur.</a:t>
            </a:r>
          </a:p>
          <a:p>
            <a:r>
              <a:rPr lang="en-GB"/>
              <a:t>3) Identify elements of change within the horizon.</a:t>
            </a:r>
          </a:p>
          <a:p>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372875-F699-42F0-8752-18016077CB2D}" type="datetime4">
              <a:rPr lang="en-GB" altLang="en-GB"/>
              <a:pPr/>
              <a:t>09 March 2012</a:t>
            </a:fld>
            <a:endParaRPr lang="en-GB" altLang="en-GB"/>
          </a:p>
        </p:txBody>
      </p:sp>
      <p:sp>
        <p:nvSpPr>
          <p:cNvPr id="70658" name="Rectangle 2"/>
          <p:cNvSpPr>
            <a:spLocks noGrp="1" noChangeArrowheads="1"/>
          </p:cNvSpPr>
          <p:nvPr>
            <p:ph type="title"/>
          </p:nvPr>
        </p:nvSpPr>
        <p:spPr>
          <a:xfrm>
            <a:off x="444500" y="261938"/>
            <a:ext cx="8077200" cy="1187450"/>
          </a:xfrm>
        </p:spPr>
        <p:txBody>
          <a:bodyPr/>
          <a:lstStyle/>
          <a:p>
            <a:r>
              <a:rPr lang="en-GB"/>
              <a:t>Assumptions Based Analysis: Method</a:t>
            </a:r>
          </a:p>
        </p:txBody>
      </p:sp>
      <p:sp>
        <p:nvSpPr>
          <p:cNvPr id="70659" name="Rectangle 3"/>
          <p:cNvSpPr>
            <a:spLocks noGrp="1" noChangeArrowheads="1"/>
          </p:cNvSpPr>
          <p:nvPr>
            <p:ph type="body" idx="1"/>
          </p:nvPr>
        </p:nvSpPr>
        <p:spPr/>
        <p:txBody>
          <a:bodyPr/>
          <a:lstStyle/>
          <a:p>
            <a:r>
              <a:rPr lang="en-GB"/>
              <a:t>4) ‘Signposts’ are then identified which can be used to measure the degree of change within each assumption.</a:t>
            </a:r>
          </a:p>
          <a:p>
            <a:r>
              <a:rPr lang="en-GB"/>
              <a:t>5) ‘Shaping actions’ are identified.</a:t>
            </a:r>
          </a:p>
          <a:p>
            <a:pPr lvl="1"/>
            <a:r>
              <a:rPr lang="en-GB"/>
              <a:t>These are actions that can be taken to cause an assumption to fail.</a:t>
            </a:r>
          </a:p>
          <a:p>
            <a:pPr lvl="1"/>
            <a:r>
              <a:rPr lang="en-GB"/>
              <a:t>Need to bear in mind who has control over these actions.</a:t>
            </a:r>
          </a:p>
          <a:p>
            <a:r>
              <a:rPr lang="en-GB"/>
              <a:t>6) ‘Hedging actions’ are then defined.</a:t>
            </a:r>
          </a:p>
          <a:p>
            <a:pPr lvl="1"/>
            <a:r>
              <a:rPr lang="en-GB"/>
              <a:t>These are actions that will need to be taken in the event of an assumption failing.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372875-F699-42F0-8752-18016077CB2D}" type="datetime4">
              <a:rPr lang="en-GB" altLang="en-GB"/>
              <a:pPr/>
              <a:t>09 March 2012</a:t>
            </a:fld>
            <a:endParaRPr lang="en-GB" altLang="en-GB"/>
          </a:p>
        </p:txBody>
      </p:sp>
      <p:sp>
        <p:nvSpPr>
          <p:cNvPr id="44034" name="Rectangle 2"/>
          <p:cNvSpPr>
            <a:spLocks noGrp="1" noChangeArrowheads="1"/>
          </p:cNvSpPr>
          <p:nvPr>
            <p:ph type="title"/>
          </p:nvPr>
        </p:nvSpPr>
        <p:spPr/>
        <p:txBody>
          <a:bodyPr/>
          <a:lstStyle/>
          <a:p>
            <a:r>
              <a:rPr lang="en-GB"/>
              <a:t>Scenario Based Planning</a:t>
            </a:r>
          </a:p>
        </p:txBody>
      </p:sp>
      <p:sp>
        <p:nvSpPr>
          <p:cNvPr id="44035" name="Rectangle 3"/>
          <p:cNvSpPr>
            <a:spLocks noGrp="1" noChangeArrowheads="1"/>
          </p:cNvSpPr>
          <p:nvPr>
            <p:ph type="body" idx="1"/>
          </p:nvPr>
        </p:nvSpPr>
        <p:spPr/>
        <p:txBody>
          <a:bodyPr/>
          <a:lstStyle/>
          <a:p>
            <a:r>
              <a:rPr lang="en-GB"/>
              <a:t>Method creates scenarios that represent different possible futures.</a:t>
            </a:r>
          </a:p>
          <a:p>
            <a:r>
              <a:rPr lang="en-GB"/>
              <a:t>Developed by Herman Khan in the 1950’s for RAND.</a:t>
            </a:r>
          </a:p>
          <a:p>
            <a:r>
              <a:rPr lang="en-GB"/>
              <a:t>First used to aid defence planning.</a:t>
            </a:r>
          </a:p>
          <a:p>
            <a:r>
              <a:rPr lang="en-GB"/>
              <a:t>Now widely used by strategic planners in business.</a:t>
            </a:r>
          </a:p>
          <a:p>
            <a:pPr lvl="1"/>
            <a:r>
              <a:rPr lang="en-GB"/>
              <a:t>E.g. Shell scenarios</a:t>
            </a:r>
          </a:p>
          <a:p>
            <a:r>
              <a:rPr lang="en-GB"/>
              <a:t>Also used by government planners at central and local levels.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372875-F699-42F0-8752-18016077CB2D}" type="datetime4">
              <a:rPr lang="en-GB" altLang="en-GB"/>
              <a:pPr/>
              <a:t>09 March 2012</a:t>
            </a:fld>
            <a:endParaRPr lang="en-GB" altLang="en-GB"/>
          </a:p>
        </p:txBody>
      </p:sp>
      <p:sp>
        <p:nvSpPr>
          <p:cNvPr id="73730" name="Rectangle 2"/>
          <p:cNvSpPr>
            <a:spLocks noGrp="1" noChangeArrowheads="1"/>
          </p:cNvSpPr>
          <p:nvPr>
            <p:ph type="title"/>
          </p:nvPr>
        </p:nvSpPr>
        <p:spPr/>
        <p:txBody>
          <a:bodyPr/>
          <a:lstStyle/>
          <a:p>
            <a:r>
              <a:rPr lang="en-GB"/>
              <a:t>Scenario Based Planning</a:t>
            </a:r>
          </a:p>
        </p:txBody>
      </p:sp>
      <p:sp>
        <p:nvSpPr>
          <p:cNvPr id="73731" name="Rectangle 3"/>
          <p:cNvSpPr>
            <a:spLocks noGrp="1" noChangeArrowheads="1"/>
          </p:cNvSpPr>
          <p:nvPr>
            <p:ph type="body" idx="1"/>
          </p:nvPr>
        </p:nvSpPr>
        <p:spPr>
          <a:xfrm>
            <a:off x="444500" y="1130300"/>
            <a:ext cx="8089900" cy="4071938"/>
          </a:xfrm>
        </p:spPr>
        <p:txBody>
          <a:bodyPr/>
          <a:lstStyle/>
          <a:p>
            <a:r>
              <a:rPr lang="en-GB"/>
              <a:t>Scenarios provide a range of possible futures: NOT predictive.</a:t>
            </a:r>
          </a:p>
          <a:p>
            <a:pPr lvl="1"/>
            <a:r>
              <a:rPr lang="en-GB">
                <a:latin typeface="AGaramond-Regular"/>
              </a:rPr>
              <a:t>“</a:t>
            </a:r>
            <a:r>
              <a:rPr lang="en-GB">
                <a:solidFill>
                  <a:srgbClr val="FDFD03"/>
                </a:solidFill>
                <a:latin typeface="AGaramond-Regular"/>
              </a:rPr>
              <a:t>Scenarios are a tool for helping managers plan for the future</a:t>
            </a:r>
            <a:r>
              <a:rPr lang="en-GB">
                <a:latin typeface="AGaramond-Regular"/>
              </a:rPr>
              <a:t>—or rather for different possible futures. </a:t>
            </a:r>
            <a:r>
              <a:rPr lang="en-GB">
                <a:solidFill>
                  <a:srgbClr val="FDFD03"/>
                </a:solidFill>
                <a:latin typeface="AGaramond-Regular"/>
              </a:rPr>
              <a:t>They help us focus on critical uncertainties</a:t>
            </a:r>
            <a:r>
              <a:rPr lang="en-GB">
                <a:latin typeface="AGaramond-Regular"/>
              </a:rPr>
              <a:t>: the things we </a:t>
            </a:r>
            <a:r>
              <a:rPr lang="en-GB" i="1">
                <a:latin typeface="AGaramond-Italic"/>
              </a:rPr>
              <a:t>don't </a:t>
            </a:r>
            <a:r>
              <a:rPr lang="en-GB">
                <a:latin typeface="AGaramond-Regular"/>
              </a:rPr>
              <a:t>know about that might transform our business, and the things we </a:t>
            </a:r>
            <a:r>
              <a:rPr lang="en-GB" i="1">
                <a:latin typeface="AGaramond-Italic"/>
              </a:rPr>
              <a:t>do </a:t>
            </a:r>
            <a:r>
              <a:rPr lang="en-GB">
                <a:latin typeface="AGaramond-Regular"/>
              </a:rPr>
              <a:t>know about that might involve unexpected discontinuities. They help us understand the limitations of our 'mental maps' of the world—and to think the unthinkable, anticipate the unknowable, and utilise both to make better strategic decisions. </a:t>
            </a:r>
            <a:r>
              <a:rPr lang="en-GB">
                <a:solidFill>
                  <a:srgbClr val="FDFD03"/>
                </a:solidFill>
                <a:latin typeface="Futura-Book"/>
              </a:rPr>
              <a:t>In broad terms, managers can use scenarios: To identify emerging challenges in the global business environment and to prepare accordingly</a:t>
            </a:r>
            <a:r>
              <a:rPr lang="en-GB">
                <a:latin typeface="Futura-Book"/>
              </a:rPr>
              <a:t>.”   - </a:t>
            </a:r>
            <a:r>
              <a:rPr lang="en-GB" sz="1600">
                <a:latin typeface="Futura-Book"/>
              </a:rPr>
              <a:t>Shell Global Scenarios out to 2020, Public Summary 2002.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372875-F699-42F0-8752-18016077CB2D}" type="datetime4">
              <a:rPr lang="en-GB" altLang="en-GB"/>
              <a:pPr/>
              <a:t>09 March 2012</a:t>
            </a:fld>
            <a:endParaRPr lang="en-GB" altLang="en-GB"/>
          </a:p>
        </p:txBody>
      </p:sp>
      <p:sp>
        <p:nvSpPr>
          <p:cNvPr id="71682" name="Rectangle 2"/>
          <p:cNvSpPr>
            <a:spLocks noGrp="1" noChangeArrowheads="1"/>
          </p:cNvSpPr>
          <p:nvPr>
            <p:ph type="title"/>
          </p:nvPr>
        </p:nvSpPr>
        <p:spPr/>
        <p:txBody>
          <a:bodyPr/>
          <a:lstStyle/>
          <a:p>
            <a:r>
              <a:rPr lang="en-GB"/>
              <a:t>Scenario Based Planning: Method</a:t>
            </a:r>
          </a:p>
        </p:txBody>
      </p:sp>
      <p:sp>
        <p:nvSpPr>
          <p:cNvPr id="71683" name="Rectangle 3"/>
          <p:cNvSpPr>
            <a:spLocks noGrp="1" noChangeArrowheads="1"/>
          </p:cNvSpPr>
          <p:nvPr>
            <p:ph type="body" idx="1"/>
          </p:nvPr>
        </p:nvSpPr>
        <p:spPr/>
        <p:txBody>
          <a:bodyPr/>
          <a:lstStyle/>
          <a:p>
            <a:r>
              <a:rPr lang="en-GB"/>
              <a:t>1) Analysis of the environment is carried out (using ES or other).</a:t>
            </a:r>
          </a:p>
          <a:p>
            <a:r>
              <a:rPr lang="en-GB"/>
              <a:t>2) Key ‘trends’ and ‘drivers’ are then identified within the environment.</a:t>
            </a:r>
          </a:p>
          <a:p>
            <a:pPr lvl="1"/>
            <a:r>
              <a:rPr lang="en-GB"/>
              <a:t>Drivers are overarching forces</a:t>
            </a:r>
          </a:p>
          <a:p>
            <a:pPr lvl="1"/>
            <a:r>
              <a:rPr lang="en-GB"/>
              <a:t>Trends are specific developments within these forces</a:t>
            </a:r>
          </a:p>
          <a:p>
            <a:r>
              <a:rPr lang="en-GB"/>
              <a:t>3) Drivers are then used to define the scenario space.</a:t>
            </a:r>
          </a:p>
          <a:p>
            <a:r>
              <a:rPr lang="en-GB"/>
              <a:t>4) Each trend is given a range (degree) of uncertainty.</a:t>
            </a:r>
          </a:p>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372875-F699-42F0-8752-18016077CB2D}" type="datetime4">
              <a:rPr lang="en-GB" altLang="en-GB"/>
              <a:pPr/>
              <a:t>09 March 2012</a:t>
            </a:fld>
            <a:endParaRPr lang="en-GB" altLang="en-GB"/>
          </a:p>
        </p:txBody>
      </p:sp>
      <p:sp>
        <p:nvSpPr>
          <p:cNvPr id="40962" name="Rectangle 2"/>
          <p:cNvSpPr>
            <a:spLocks noGrp="1" noChangeArrowheads="1"/>
          </p:cNvSpPr>
          <p:nvPr>
            <p:ph type="title"/>
          </p:nvPr>
        </p:nvSpPr>
        <p:spPr/>
        <p:txBody>
          <a:bodyPr/>
          <a:lstStyle/>
          <a:p>
            <a:r>
              <a:rPr lang="en-GB"/>
              <a:t>Introduction</a:t>
            </a:r>
          </a:p>
        </p:txBody>
      </p:sp>
      <p:sp>
        <p:nvSpPr>
          <p:cNvPr id="40963" name="Rectangle 3"/>
          <p:cNvSpPr>
            <a:spLocks noGrp="1" noChangeArrowheads="1"/>
          </p:cNvSpPr>
          <p:nvPr>
            <p:ph type="body" idx="1"/>
          </p:nvPr>
        </p:nvSpPr>
        <p:spPr/>
        <p:txBody>
          <a:bodyPr/>
          <a:lstStyle/>
          <a:p>
            <a:r>
              <a:rPr lang="en-GB"/>
              <a:t>What are ‘Futures Methods’ and what are they used for?</a:t>
            </a:r>
          </a:p>
          <a:p>
            <a:r>
              <a:rPr lang="en-GB"/>
              <a:t>Key futures Methods</a:t>
            </a:r>
          </a:p>
          <a:p>
            <a:pPr lvl="1"/>
            <a:r>
              <a:rPr lang="en-GB"/>
              <a:t>Origins and application</a:t>
            </a:r>
          </a:p>
          <a:p>
            <a:pPr lvl="1"/>
            <a:r>
              <a:rPr lang="en-GB"/>
              <a:t>Method</a:t>
            </a:r>
          </a:p>
          <a:p>
            <a:pPr lvl="1"/>
            <a:r>
              <a:rPr lang="en-GB"/>
              <a:t>Benefits</a:t>
            </a:r>
          </a:p>
          <a:p>
            <a:r>
              <a:rPr lang="en-GB"/>
              <a:t>Using futures methods in strategic analysis</a:t>
            </a:r>
          </a:p>
          <a:p>
            <a:r>
              <a:rPr lang="en-GB"/>
              <a:t>Examples of SASG work</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372875-F699-42F0-8752-18016077CB2D}" type="datetime4">
              <a:rPr lang="en-GB" altLang="en-GB"/>
              <a:pPr/>
              <a:t>09 March 2012</a:t>
            </a:fld>
            <a:endParaRPr lang="en-GB" altLang="en-GB"/>
          </a:p>
        </p:txBody>
      </p:sp>
      <p:sp>
        <p:nvSpPr>
          <p:cNvPr id="72706" name="Rectangle 2"/>
          <p:cNvSpPr>
            <a:spLocks noGrp="1" noChangeArrowheads="1"/>
          </p:cNvSpPr>
          <p:nvPr>
            <p:ph type="title"/>
          </p:nvPr>
        </p:nvSpPr>
        <p:spPr/>
        <p:txBody>
          <a:bodyPr/>
          <a:lstStyle/>
          <a:p>
            <a:r>
              <a:rPr lang="en-GB"/>
              <a:t>Scenario Based Planning: Method</a:t>
            </a:r>
          </a:p>
        </p:txBody>
      </p:sp>
      <p:sp>
        <p:nvSpPr>
          <p:cNvPr id="72707" name="Rectangle 3"/>
          <p:cNvSpPr>
            <a:spLocks noGrp="1" noChangeArrowheads="1"/>
          </p:cNvSpPr>
          <p:nvPr>
            <p:ph type="body" idx="1"/>
          </p:nvPr>
        </p:nvSpPr>
        <p:spPr>
          <a:xfrm>
            <a:off x="419100" y="1397000"/>
            <a:ext cx="8089900" cy="4071938"/>
          </a:xfrm>
        </p:spPr>
        <p:txBody>
          <a:bodyPr/>
          <a:lstStyle/>
          <a:p>
            <a:r>
              <a:rPr lang="en-GB"/>
              <a:t>5) Trends are then used to evolve each scenario: different variations within the scenario space.</a:t>
            </a:r>
          </a:p>
          <a:p>
            <a:pPr lvl="1"/>
            <a:r>
              <a:rPr lang="en-GB"/>
              <a:t>Each scenario will reflect different combinations of possible trends (Structural Analysis)</a:t>
            </a:r>
          </a:p>
          <a:p>
            <a:r>
              <a:rPr lang="en-GB"/>
              <a:t>6) ‘Wildcards’ can also be included in scenarios:</a:t>
            </a:r>
          </a:p>
          <a:p>
            <a:pPr lvl="1"/>
            <a:r>
              <a:rPr lang="en-GB"/>
              <a:t>‘Wildcard’: high impact, low probability event</a:t>
            </a:r>
          </a:p>
          <a:p>
            <a:r>
              <a:rPr lang="en-GB"/>
              <a:t>7) Scenario ‘story lines’ (or narratives) are then created to complete each scenario.</a:t>
            </a:r>
          </a:p>
          <a:p>
            <a:r>
              <a:rPr lang="en-GB"/>
              <a:t>Normally have at least one normal, one optimistic and one pessimistic scenario.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372875-F699-42F0-8752-18016077CB2D}" type="datetime4">
              <a:rPr lang="en-GB" altLang="en-GB"/>
              <a:pPr/>
              <a:t>09 March 2012</a:t>
            </a:fld>
            <a:endParaRPr lang="en-GB" altLang="en-GB"/>
          </a:p>
        </p:txBody>
      </p:sp>
      <p:sp>
        <p:nvSpPr>
          <p:cNvPr id="76802" name="Rectangle 1026"/>
          <p:cNvSpPr>
            <a:spLocks noGrp="1" noChangeArrowheads="1"/>
          </p:cNvSpPr>
          <p:nvPr>
            <p:ph type="title"/>
          </p:nvPr>
        </p:nvSpPr>
        <p:spPr>
          <a:xfrm>
            <a:off x="444500" y="261938"/>
            <a:ext cx="8077200" cy="1187450"/>
          </a:xfrm>
        </p:spPr>
        <p:txBody>
          <a:bodyPr/>
          <a:lstStyle/>
          <a:p>
            <a:r>
              <a:rPr lang="en-GB"/>
              <a:t>Evolving Scenarios: Structural Analysis</a:t>
            </a:r>
          </a:p>
        </p:txBody>
      </p:sp>
      <p:sp>
        <p:nvSpPr>
          <p:cNvPr id="76803" name="Rectangle 1027"/>
          <p:cNvSpPr>
            <a:spLocks noGrp="1" noChangeArrowheads="1"/>
          </p:cNvSpPr>
          <p:nvPr>
            <p:ph type="body" idx="1"/>
          </p:nvPr>
        </p:nvSpPr>
        <p:spPr/>
        <p:txBody>
          <a:bodyPr/>
          <a:lstStyle/>
          <a:p>
            <a:r>
              <a:rPr lang="en-GB"/>
              <a:t>Method evolved by futurists in the 1970’s.</a:t>
            </a:r>
          </a:p>
          <a:p>
            <a:r>
              <a:rPr lang="en-GB"/>
              <a:t>Used to evolve scenarios.</a:t>
            </a:r>
          </a:p>
          <a:p>
            <a:r>
              <a:rPr lang="en-GB"/>
              <a:t>Use a simple matrix to identify the relationships between trends and variables.</a:t>
            </a:r>
          </a:p>
          <a:p>
            <a:r>
              <a:rPr lang="en-GB"/>
              <a:t>Simple technique; easy to apply.</a:t>
            </a:r>
          </a:p>
          <a:p>
            <a:r>
              <a:rPr lang="en-GB"/>
              <a:t>Widely used.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372875-F699-42F0-8752-18016077CB2D}" type="datetime4">
              <a:rPr lang="en-GB" altLang="en-GB"/>
              <a:pPr/>
              <a:t>09 March 2012</a:t>
            </a:fld>
            <a:endParaRPr lang="en-GB" altLang="en-GB"/>
          </a:p>
        </p:txBody>
      </p:sp>
      <p:sp>
        <p:nvSpPr>
          <p:cNvPr id="77826" name="Rectangle 2"/>
          <p:cNvSpPr>
            <a:spLocks noGrp="1" noChangeArrowheads="1"/>
          </p:cNvSpPr>
          <p:nvPr>
            <p:ph type="title"/>
          </p:nvPr>
        </p:nvSpPr>
        <p:spPr>
          <a:xfrm>
            <a:off x="444500" y="261938"/>
            <a:ext cx="8077200" cy="1187450"/>
          </a:xfrm>
        </p:spPr>
        <p:txBody>
          <a:bodyPr/>
          <a:lstStyle/>
          <a:p>
            <a:r>
              <a:rPr lang="en-GB"/>
              <a:t>Evolving Scenarios: Structural Analysis</a:t>
            </a:r>
          </a:p>
        </p:txBody>
      </p:sp>
      <p:graphicFrame>
        <p:nvGraphicFramePr>
          <p:cNvPr id="77827" name="Object 3"/>
          <p:cNvGraphicFramePr>
            <a:graphicFrameLocks noChangeAspect="1"/>
          </p:cNvGraphicFramePr>
          <p:nvPr>
            <p:ph type="body" idx="1"/>
          </p:nvPr>
        </p:nvGraphicFramePr>
        <p:xfrm>
          <a:off x="1238250" y="2152650"/>
          <a:ext cx="6415088" cy="2990850"/>
        </p:xfrm>
        <a:graphic>
          <a:graphicData uri="http://schemas.openxmlformats.org/presentationml/2006/ole">
            <mc:AlternateContent xmlns:mc="http://schemas.openxmlformats.org/markup-compatibility/2006">
              <mc:Choice xmlns:v="urn:schemas-microsoft-com:vml" Requires="v">
                <p:oleObj spid="_x0000_s176128" name="Document" r:id="rId4" imgW="3877200" imgH="2026440" progId="Word.Document.8">
                  <p:embed/>
                </p:oleObj>
              </mc:Choice>
              <mc:Fallback>
                <p:oleObj name="Document" r:id="rId4" imgW="3877200" imgH="2026440"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8250" y="2152650"/>
                        <a:ext cx="6415088" cy="2990850"/>
                      </a:xfrm>
                      <a:prstGeom prst="rect">
                        <a:avLst/>
                      </a:prstGeom>
                      <a:ln w="9525">
                        <a:solidFill>
                          <a:srgbClr val="000000"/>
                        </a:solidFill>
                        <a:miter lim="800000"/>
                        <a:headEnd/>
                        <a:tailEnd/>
                      </a:ln>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372875-F699-42F0-8752-18016077CB2D}" type="datetime4">
              <a:rPr lang="en-GB" altLang="en-GB"/>
              <a:pPr/>
              <a:t>09 March 2012</a:t>
            </a:fld>
            <a:endParaRPr lang="en-GB" altLang="en-GB"/>
          </a:p>
        </p:txBody>
      </p:sp>
      <p:sp>
        <p:nvSpPr>
          <p:cNvPr id="90114" name="Rectangle 2"/>
          <p:cNvSpPr>
            <a:spLocks noGrp="1" noChangeArrowheads="1"/>
          </p:cNvSpPr>
          <p:nvPr>
            <p:ph type="title"/>
          </p:nvPr>
        </p:nvSpPr>
        <p:spPr/>
        <p:txBody>
          <a:bodyPr/>
          <a:lstStyle/>
          <a:p>
            <a:r>
              <a:rPr lang="en-GB"/>
              <a:t>Gaming</a:t>
            </a:r>
          </a:p>
        </p:txBody>
      </p:sp>
      <p:sp>
        <p:nvSpPr>
          <p:cNvPr id="90115" name="Rectangle 3"/>
          <p:cNvSpPr>
            <a:spLocks noGrp="1" noChangeArrowheads="1"/>
          </p:cNvSpPr>
          <p:nvPr>
            <p:ph type="body" idx="1"/>
          </p:nvPr>
        </p:nvSpPr>
        <p:spPr/>
        <p:txBody>
          <a:bodyPr/>
          <a:lstStyle/>
          <a:p>
            <a:r>
              <a:rPr lang="en-GB"/>
              <a:t>Representation of future scenarios to help manage for the future.</a:t>
            </a:r>
          </a:p>
          <a:p>
            <a:r>
              <a:rPr lang="en-GB"/>
              <a:t>No fixed method for gaming.</a:t>
            </a:r>
          </a:p>
          <a:p>
            <a:r>
              <a:rPr lang="en-GB"/>
              <a:t>Main advantage: uses human-in-the loop thinking.</a:t>
            </a:r>
          </a:p>
          <a:p>
            <a:r>
              <a:rPr lang="en-GB"/>
              <a:t>Can be used to:</a:t>
            </a:r>
          </a:p>
          <a:p>
            <a:pPr lvl="1"/>
            <a:r>
              <a:rPr lang="en-GB"/>
              <a:t>Examine decision making</a:t>
            </a:r>
          </a:p>
          <a:p>
            <a:pPr lvl="1"/>
            <a:r>
              <a:rPr lang="en-GB"/>
              <a:t>Test capabilities</a:t>
            </a:r>
          </a:p>
          <a:p>
            <a:pPr lvl="1"/>
            <a:r>
              <a:rPr lang="en-GB"/>
              <a:t>Support policy formulation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01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01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01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011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90115">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90115">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901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372875-F699-42F0-8752-18016077CB2D}" type="datetime4">
              <a:rPr lang="en-GB" altLang="en-GB"/>
              <a:pPr/>
              <a:t>09 March 2012</a:t>
            </a:fld>
            <a:endParaRPr lang="en-GB" altLang="en-GB"/>
          </a:p>
        </p:txBody>
      </p:sp>
      <p:sp>
        <p:nvSpPr>
          <p:cNvPr id="51202" name="Rectangle 2"/>
          <p:cNvSpPr>
            <a:spLocks noGrp="1" noChangeArrowheads="1"/>
          </p:cNvSpPr>
          <p:nvPr>
            <p:ph type="title"/>
          </p:nvPr>
        </p:nvSpPr>
        <p:spPr>
          <a:xfrm>
            <a:off x="444500" y="261938"/>
            <a:ext cx="8077200" cy="1187450"/>
          </a:xfrm>
        </p:spPr>
        <p:txBody>
          <a:bodyPr/>
          <a:lstStyle/>
          <a:p>
            <a:r>
              <a:rPr lang="en-GB"/>
              <a:t>Applying Futures Methods to Strategic Analysis</a:t>
            </a:r>
          </a:p>
        </p:txBody>
      </p:sp>
      <p:sp>
        <p:nvSpPr>
          <p:cNvPr id="51203" name="Rectangle 3"/>
          <p:cNvSpPr>
            <a:spLocks noGrp="1" noChangeArrowheads="1"/>
          </p:cNvSpPr>
          <p:nvPr>
            <p:ph type="body" idx="1"/>
          </p:nvPr>
        </p:nvSpPr>
        <p:spPr/>
        <p:txBody>
          <a:bodyPr/>
          <a:lstStyle/>
          <a:p>
            <a:r>
              <a:rPr lang="en-GB"/>
              <a:t>Creating strategic pictures:</a:t>
            </a:r>
          </a:p>
          <a:p>
            <a:pPr lvl="1"/>
            <a:r>
              <a:rPr lang="en-GB"/>
              <a:t>ES, PESTLE, SWOT</a:t>
            </a:r>
          </a:p>
          <a:p>
            <a:r>
              <a:rPr lang="en-GB"/>
              <a:t>Managing for the future: creating strategies </a:t>
            </a:r>
          </a:p>
          <a:p>
            <a:pPr lvl="1"/>
            <a:r>
              <a:rPr lang="en-GB"/>
              <a:t>Scenario Based Planning</a:t>
            </a:r>
          </a:p>
          <a:p>
            <a:pPr lvl="1"/>
            <a:r>
              <a:rPr lang="en-GB"/>
              <a:t>Assumptions Based Analysis</a:t>
            </a:r>
          </a:p>
          <a:p>
            <a:r>
              <a:rPr lang="en-GB"/>
              <a:t>Testing policies and strategies</a:t>
            </a:r>
          </a:p>
          <a:p>
            <a:pPr lvl="1"/>
            <a:r>
              <a:rPr lang="en-GB"/>
              <a:t>Scenarios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372875-F699-42F0-8752-18016077CB2D}" type="datetime4">
              <a:rPr lang="en-GB" altLang="en-GB"/>
              <a:pPr/>
              <a:t>09 March 2012</a:t>
            </a:fld>
            <a:endParaRPr lang="en-GB" altLang="en-GB"/>
          </a:p>
        </p:txBody>
      </p:sp>
      <p:sp>
        <p:nvSpPr>
          <p:cNvPr id="84994" name="Rectangle 2"/>
          <p:cNvSpPr>
            <a:spLocks noGrp="1" noChangeArrowheads="1"/>
          </p:cNvSpPr>
          <p:nvPr>
            <p:ph type="title"/>
          </p:nvPr>
        </p:nvSpPr>
        <p:spPr>
          <a:xfrm>
            <a:off x="444500" y="261938"/>
            <a:ext cx="8077200" cy="1187450"/>
          </a:xfrm>
        </p:spPr>
        <p:txBody>
          <a:bodyPr/>
          <a:lstStyle/>
          <a:p>
            <a:r>
              <a:rPr lang="en-GB"/>
              <a:t>Examples of SASG Use of Futures Methods</a:t>
            </a:r>
          </a:p>
        </p:txBody>
      </p:sp>
      <p:sp>
        <p:nvSpPr>
          <p:cNvPr id="84995" name="Rectangle 3"/>
          <p:cNvSpPr>
            <a:spLocks noGrp="1" noChangeArrowheads="1"/>
          </p:cNvSpPr>
          <p:nvPr>
            <p:ph type="body" idx="1"/>
          </p:nvPr>
        </p:nvSpPr>
        <p:spPr/>
        <p:txBody>
          <a:bodyPr/>
          <a:lstStyle/>
          <a:p>
            <a:r>
              <a:rPr lang="en-GB"/>
              <a:t>Scenario Based Planning to inform manning policy for the British Army.</a:t>
            </a:r>
          </a:p>
          <a:p>
            <a:pPr lvl="1"/>
            <a:r>
              <a:rPr lang="en-GB"/>
              <a:t>Structured brainstorming carried out on issues that will impact on army manning.</a:t>
            </a:r>
          </a:p>
          <a:p>
            <a:pPr lvl="1"/>
            <a:r>
              <a:rPr lang="en-GB"/>
              <a:t>Key driving forces identified.</a:t>
            </a:r>
          </a:p>
          <a:p>
            <a:pPr lvl="1"/>
            <a:r>
              <a:rPr lang="en-GB"/>
              <a:t>Range of scenarios constructed.</a:t>
            </a:r>
          </a:p>
          <a:p>
            <a:pPr lvl="1"/>
            <a:r>
              <a:rPr lang="en-GB"/>
              <a:t>Aid to guiding future recruitment policy for the British Army.</a:t>
            </a:r>
          </a:p>
          <a:p>
            <a:endParaRPr lang="en-GB"/>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372875-F699-42F0-8752-18016077CB2D}" type="datetime4">
              <a:rPr lang="en-GB" altLang="en-GB"/>
              <a:pPr/>
              <a:t>09 March 2012</a:t>
            </a:fld>
            <a:endParaRPr lang="en-GB" altLang="en-GB"/>
          </a:p>
        </p:txBody>
      </p:sp>
      <p:sp>
        <p:nvSpPr>
          <p:cNvPr id="86018" name="Rectangle 2"/>
          <p:cNvSpPr>
            <a:spLocks noGrp="1" noChangeArrowheads="1"/>
          </p:cNvSpPr>
          <p:nvPr>
            <p:ph type="title"/>
          </p:nvPr>
        </p:nvSpPr>
        <p:spPr>
          <a:xfrm>
            <a:off x="444500" y="261938"/>
            <a:ext cx="8077200" cy="1187450"/>
          </a:xfrm>
        </p:spPr>
        <p:txBody>
          <a:bodyPr/>
          <a:lstStyle/>
          <a:p>
            <a:r>
              <a:rPr lang="en-GB"/>
              <a:t>Examples of SASG Use of Futures Methods</a:t>
            </a:r>
          </a:p>
        </p:txBody>
      </p:sp>
      <p:sp>
        <p:nvSpPr>
          <p:cNvPr id="86019" name="Rectangle 3"/>
          <p:cNvSpPr>
            <a:spLocks noGrp="1" noChangeArrowheads="1"/>
          </p:cNvSpPr>
          <p:nvPr>
            <p:ph type="body" idx="1"/>
          </p:nvPr>
        </p:nvSpPr>
        <p:spPr/>
        <p:txBody>
          <a:bodyPr/>
          <a:lstStyle/>
          <a:p>
            <a:r>
              <a:rPr lang="en-GB"/>
              <a:t>Use of environmental scanning in media monitoring:</a:t>
            </a:r>
          </a:p>
          <a:p>
            <a:pPr lvl="1"/>
            <a:r>
              <a:rPr lang="en-GB"/>
              <a:t>Identify themes and issues present in media output.	</a:t>
            </a:r>
          </a:p>
          <a:p>
            <a:pPr lvl="1"/>
            <a:r>
              <a:rPr lang="en-GB"/>
              <a:t>ES conducted over a wide range of sources.</a:t>
            </a:r>
          </a:p>
          <a:p>
            <a:pPr lvl="1"/>
            <a:r>
              <a:rPr lang="en-GB"/>
              <a:t>Use of </a:t>
            </a:r>
            <a:r>
              <a:rPr lang="en-US"/>
              <a:t>NVIVO qualitative analysis software</a:t>
            </a:r>
            <a:r>
              <a:rPr lang="en-GB"/>
              <a:t> to identify key themes within the sources.</a:t>
            </a:r>
          </a:p>
          <a:p>
            <a:pPr lvl="1"/>
            <a:r>
              <a:rPr lang="en-GB"/>
              <a:t>Process of analysis and representation carried out to show findings.</a:t>
            </a:r>
          </a:p>
          <a:p>
            <a:pPr lvl="1"/>
            <a:r>
              <a:rPr lang="en-GB"/>
              <a:t>Very labour intensive!</a:t>
            </a:r>
          </a:p>
          <a:p>
            <a:pPr lvl="1"/>
            <a:endParaRPr lang="en-GB"/>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372875-F699-42F0-8752-18016077CB2D}" type="datetime4">
              <a:rPr lang="en-GB" altLang="en-GB"/>
              <a:pPr/>
              <a:t>09 March 2012</a:t>
            </a:fld>
            <a:endParaRPr lang="en-GB" altLang="en-GB"/>
          </a:p>
        </p:txBody>
      </p:sp>
      <p:sp>
        <p:nvSpPr>
          <p:cNvPr id="87042" name="Rectangle 2"/>
          <p:cNvSpPr>
            <a:spLocks noGrp="1" noChangeArrowheads="1"/>
          </p:cNvSpPr>
          <p:nvPr>
            <p:ph type="title"/>
          </p:nvPr>
        </p:nvSpPr>
        <p:spPr>
          <a:xfrm>
            <a:off x="444500" y="261938"/>
            <a:ext cx="8077200" cy="1187450"/>
          </a:xfrm>
        </p:spPr>
        <p:txBody>
          <a:bodyPr/>
          <a:lstStyle/>
          <a:p>
            <a:r>
              <a:rPr lang="en-GB"/>
              <a:t>Examples of SASG Use of Futures Methods</a:t>
            </a:r>
          </a:p>
        </p:txBody>
      </p:sp>
      <p:sp>
        <p:nvSpPr>
          <p:cNvPr id="87043" name="Rectangle 3"/>
          <p:cNvSpPr>
            <a:spLocks noGrp="1" noChangeArrowheads="1"/>
          </p:cNvSpPr>
          <p:nvPr>
            <p:ph type="body" idx="1"/>
          </p:nvPr>
        </p:nvSpPr>
        <p:spPr/>
        <p:txBody>
          <a:bodyPr/>
          <a:lstStyle/>
          <a:p>
            <a:r>
              <a:rPr lang="en-GB"/>
              <a:t>Environmental scanning used widely in regional analyses:</a:t>
            </a:r>
          </a:p>
          <a:p>
            <a:pPr lvl="1"/>
            <a:r>
              <a:rPr lang="en-GB"/>
              <a:t>Part of the Psychopolitical Analysis Method (PAM).	</a:t>
            </a:r>
          </a:p>
          <a:p>
            <a:pPr lvl="1"/>
            <a:r>
              <a:rPr lang="en-GB"/>
              <a:t>Analyse all-source data on region of interest.</a:t>
            </a:r>
          </a:p>
          <a:p>
            <a:pPr lvl="1"/>
            <a:r>
              <a:rPr lang="en-GB"/>
              <a:t>ES used to identify key actors, relationships and interactions in region.</a:t>
            </a:r>
          </a:p>
          <a:p>
            <a:pPr lvl="1"/>
            <a:r>
              <a:rPr lang="en-GB"/>
              <a:t>Use of NVIVO to aid the process.</a:t>
            </a:r>
          </a:p>
          <a:p>
            <a:pPr lvl="1"/>
            <a:r>
              <a:rPr lang="en-GB"/>
              <a:t>Rich picture then constructed of actors and their interactions.</a:t>
            </a:r>
          </a:p>
          <a:p>
            <a:pPr lvl="1"/>
            <a:r>
              <a:rPr lang="en-GB"/>
              <a:t>Picture used to inform decision makers.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372875-F699-42F0-8752-18016077CB2D}" type="datetime4">
              <a:rPr lang="en-GB" altLang="en-GB"/>
              <a:pPr/>
              <a:t>09 March 2012</a:t>
            </a:fld>
            <a:endParaRPr lang="en-GB" altLang="en-GB"/>
          </a:p>
        </p:txBody>
      </p:sp>
      <p:sp>
        <p:nvSpPr>
          <p:cNvPr id="89090" name="Rectangle 2"/>
          <p:cNvSpPr>
            <a:spLocks noGrp="1" noChangeArrowheads="1"/>
          </p:cNvSpPr>
          <p:nvPr>
            <p:ph type="title"/>
          </p:nvPr>
        </p:nvSpPr>
        <p:spPr>
          <a:xfrm>
            <a:off x="444500" y="261938"/>
            <a:ext cx="8077200" cy="1187450"/>
          </a:xfrm>
        </p:spPr>
        <p:txBody>
          <a:bodyPr/>
          <a:lstStyle/>
          <a:p>
            <a:r>
              <a:rPr lang="en-GB"/>
              <a:t>Examples of SASG Use of Futures Methods</a:t>
            </a:r>
          </a:p>
        </p:txBody>
      </p:sp>
      <p:sp>
        <p:nvSpPr>
          <p:cNvPr id="89091" name="Rectangle 3"/>
          <p:cNvSpPr>
            <a:spLocks noGrp="1" noChangeArrowheads="1"/>
          </p:cNvSpPr>
          <p:nvPr>
            <p:ph type="body" idx="1"/>
          </p:nvPr>
        </p:nvSpPr>
        <p:spPr/>
        <p:txBody>
          <a:bodyPr/>
          <a:lstStyle/>
          <a:p>
            <a:r>
              <a:rPr lang="en-GB"/>
              <a:t>Strategic gaming:</a:t>
            </a:r>
          </a:p>
          <a:p>
            <a:pPr lvl="1"/>
            <a:r>
              <a:rPr lang="en-GB"/>
              <a:t>Number of games run by the SASG for various projects.</a:t>
            </a:r>
          </a:p>
          <a:p>
            <a:pPr lvl="1"/>
            <a:r>
              <a:rPr lang="en-GB"/>
              <a:t>‘Day after’ method of games used to support policy formulation and crisis management.</a:t>
            </a:r>
          </a:p>
          <a:p>
            <a:pPr lvl="1"/>
            <a:r>
              <a:rPr lang="en-GB"/>
              <a:t>Strategic games employed to test equipment capabilities and explore decision making.</a:t>
            </a:r>
          </a:p>
          <a:p>
            <a:pPr lvl="1"/>
            <a:r>
              <a:rPr lang="en-GB"/>
              <a:t>Large degree of variation in scope and extent of games run.</a:t>
            </a:r>
          </a:p>
          <a:p>
            <a:pPr lvl="1"/>
            <a:r>
              <a:rPr lang="en-GB"/>
              <a:t>Single-player decision games, full team games. </a:t>
            </a:r>
          </a:p>
          <a:p>
            <a:pPr lvl="1"/>
            <a:endParaRPr lang="en-GB"/>
          </a:p>
          <a:p>
            <a:pPr lvl="1"/>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E372875-F699-42F0-8752-18016077CB2D}" type="datetime4">
              <a:rPr lang="en-GB" altLang="en-GB"/>
              <a:pPr/>
              <a:t>09 March 2012</a:t>
            </a:fld>
            <a:endParaRPr lang="en-GB" altLang="en-GB"/>
          </a:p>
        </p:txBody>
      </p:sp>
      <p:sp>
        <p:nvSpPr>
          <p:cNvPr id="55298" name="Rectangle 2"/>
          <p:cNvSpPr>
            <a:spLocks noGrp="1" noChangeArrowheads="1"/>
          </p:cNvSpPr>
          <p:nvPr>
            <p:ph type="title"/>
          </p:nvPr>
        </p:nvSpPr>
        <p:spPr>
          <a:xfrm>
            <a:off x="444500" y="2332038"/>
            <a:ext cx="8077200" cy="638175"/>
          </a:xfrm>
        </p:spPr>
        <p:txBody>
          <a:bodyPr/>
          <a:lstStyle/>
          <a:p>
            <a:r>
              <a:rPr lang="en-GB"/>
              <a:t>Questions and discussion………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372875-F699-42F0-8752-18016077CB2D}" type="datetime4">
              <a:rPr lang="en-GB" altLang="en-GB"/>
              <a:pPr/>
              <a:t>09 March 2012</a:t>
            </a:fld>
            <a:endParaRPr lang="en-GB" altLang="en-GB"/>
          </a:p>
        </p:txBody>
      </p:sp>
      <p:sp>
        <p:nvSpPr>
          <p:cNvPr id="41986" name="Rectangle 2"/>
          <p:cNvSpPr>
            <a:spLocks noGrp="1" noChangeArrowheads="1"/>
          </p:cNvSpPr>
          <p:nvPr>
            <p:ph type="title"/>
          </p:nvPr>
        </p:nvSpPr>
        <p:spPr/>
        <p:txBody>
          <a:bodyPr/>
          <a:lstStyle/>
          <a:p>
            <a:r>
              <a:rPr lang="en-GB"/>
              <a:t>What are ‘Futures Methods’?</a:t>
            </a:r>
          </a:p>
        </p:txBody>
      </p:sp>
      <p:sp>
        <p:nvSpPr>
          <p:cNvPr id="41987" name="Rectangle 3"/>
          <p:cNvSpPr>
            <a:spLocks noGrp="1" noChangeArrowheads="1"/>
          </p:cNvSpPr>
          <p:nvPr>
            <p:ph type="body" idx="1"/>
          </p:nvPr>
        </p:nvSpPr>
        <p:spPr/>
        <p:txBody>
          <a:bodyPr/>
          <a:lstStyle/>
          <a:p>
            <a:r>
              <a:rPr lang="en-GB"/>
              <a:t>‘Futures Methods’ are methods or techniques that are designed to do one of three things:</a:t>
            </a:r>
          </a:p>
          <a:p>
            <a:pPr lvl="1"/>
            <a:r>
              <a:rPr lang="en-GB" b="1"/>
              <a:t>Predict</a:t>
            </a:r>
            <a:r>
              <a:rPr lang="en-GB"/>
              <a:t> the future</a:t>
            </a:r>
          </a:p>
          <a:p>
            <a:pPr lvl="1"/>
            <a:r>
              <a:rPr lang="en-GB" b="1"/>
              <a:t>Create</a:t>
            </a:r>
            <a:r>
              <a:rPr lang="en-GB"/>
              <a:t> a future to work towards</a:t>
            </a:r>
          </a:p>
          <a:p>
            <a:pPr lvl="1"/>
            <a:r>
              <a:rPr lang="en-GB" b="1"/>
              <a:t>Manage</a:t>
            </a:r>
            <a:r>
              <a:rPr lang="en-GB"/>
              <a:t> for the future</a:t>
            </a:r>
          </a:p>
          <a:p>
            <a:r>
              <a:rPr lang="en-GB"/>
              <a:t>Majority of futures methods are concerned with managing for the future - greatest utility</a:t>
            </a:r>
          </a:p>
          <a:p>
            <a:r>
              <a:rPr lang="en-GB"/>
              <a:t>Predicting is risky (and difficult)</a:t>
            </a:r>
          </a:p>
          <a:p>
            <a:r>
              <a:rPr lang="en-GB"/>
              <a:t>Creating futures has limited application (currently)</a:t>
            </a:r>
          </a:p>
          <a:p>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372875-F699-42F0-8752-18016077CB2D}" type="datetime4">
              <a:rPr lang="en-GB" altLang="en-GB"/>
              <a:pPr/>
              <a:t>09 March 2012</a:t>
            </a:fld>
            <a:endParaRPr lang="en-GB" altLang="en-GB"/>
          </a:p>
        </p:txBody>
      </p:sp>
      <p:sp>
        <p:nvSpPr>
          <p:cNvPr id="53250" name="Rectangle 2"/>
          <p:cNvSpPr>
            <a:spLocks noGrp="1" noChangeArrowheads="1"/>
          </p:cNvSpPr>
          <p:nvPr>
            <p:ph type="title"/>
          </p:nvPr>
        </p:nvSpPr>
        <p:spPr/>
        <p:txBody>
          <a:bodyPr/>
          <a:lstStyle/>
          <a:p>
            <a:r>
              <a:rPr lang="en-GB"/>
              <a:t>Examples</a:t>
            </a:r>
          </a:p>
        </p:txBody>
      </p:sp>
      <p:sp>
        <p:nvSpPr>
          <p:cNvPr id="53251" name="Rectangle 3"/>
          <p:cNvSpPr>
            <a:spLocks noGrp="1" noChangeArrowheads="1"/>
          </p:cNvSpPr>
          <p:nvPr>
            <p:ph type="body" idx="1"/>
          </p:nvPr>
        </p:nvSpPr>
        <p:spPr>
          <a:xfrm>
            <a:off x="419100" y="1485900"/>
            <a:ext cx="8089900" cy="4071938"/>
          </a:xfrm>
        </p:spPr>
        <p:txBody>
          <a:bodyPr/>
          <a:lstStyle/>
          <a:p>
            <a:r>
              <a:rPr lang="en-GB"/>
              <a:t>Methods for predicting: </a:t>
            </a:r>
          </a:p>
          <a:p>
            <a:pPr lvl="1"/>
            <a:r>
              <a:rPr lang="en-GB"/>
              <a:t>extrapolation </a:t>
            </a:r>
          </a:p>
          <a:p>
            <a:pPr lvl="1"/>
            <a:r>
              <a:rPr lang="en-GB"/>
              <a:t>forecasting</a:t>
            </a:r>
          </a:p>
          <a:p>
            <a:r>
              <a:rPr lang="en-GB"/>
              <a:t>Methods for creating: </a:t>
            </a:r>
          </a:p>
          <a:p>
            <a:pPr lvl="1"/>
            <a:r>
              <a:rPr lang="en-GB"/>
              <a:t>visioning</a:t>
            </a:r>
          </a:p>
          <a:p>
            <a:r>
              <a:rPr lang="en-GB"/>
              <a:t>Methods for managing: </a:t>
            </a:r>
          </a:p>
          <a:p>
            <a:pPr lvl="1"/>
            <a:r>
              <a:rPr lang="en-GB"/>
              <a:t>scenario based planning</a:t>
            </a:r>
          </a:p>
          <a:p>
            <a:pPr lvl="1"/>
            <a:r>
              <a:rPr lang="en-GB"/>
              <a:t>assumptions based analysis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372875-F699-42F0-8752-18016077CB2D}" type="datetime4">
              <a:rPr lang="en-GB" altLang="en-GB"/>
              <a:pPr/>
              <a:t>09 March 2012</a:t>
            </a:fld>
            <a:endParaRPr lang="en-GB" altLang="en-GB"/>
          </a:p>
        </p:txBody>
      </p:sp>
      <p:sp>
        <p:nvSpPr>
          <p:cNvPr id="43010" name="Rectangle 2"/>
          <p:cNvSpPr>
            <a:spLocks noGrp="1" noChangeArrowheads="1"/>
          </p:cNvSpPr>
          <p:nvPr>
            <p:ph type="title"/>
          </p:nvPr>
        </p:nvSpPr>
        <p:spPr/>
        <p:txBody>
          <a:bodyPr/>
          <a:lstStyle/>
          <a:p>
            <a:r>
              <a:rPr lang="en-GB"/>
              <a:t>Key Futures Methods</a:t>
            </a:r>
          </a:p>
        </p:txBody>
      </p:sp>
      <p:sp>
        <p:nvSpPr>
          <p:cNvPr id="43011" name="Rectangle 3"/>
          <p:cNvSpPr>
            <a:spLocks noGrp="1" noChangeArrowheads="1"/>
          </p:cNvSpPr>
          <p:nvPr>
            <p:ph type="body" idx="1"/>
          </p:nvPr>
        </p:nvSpPr>
        <p:spPr/>
        <p:txBody>
          <a:bodyPr/>
          <a:lstStyle/>
          <a:p>
            <a:r>
              <a:rPr lang="en-GB"/>
              <a:t>The Delphi method</a:t>
            </a:r>
          </a:p>
          <a:p>
            <a:r>
              <a:rPr lang="en-GB"/>
              <a:t>Futures wheel</a:t>
            </a:r>
          </a:p>
          <a:p>
            <a:r>
              <a:rPr lang="en-GB"/>
              <a:t>Environmental scanning </a:t>
            </a:r>
          </a:p>
          <a:p>
            <a:r>
              <a:rPr lang="en-GB"/>
              <a:t>Assumption-based analysis</a:t>
            </a:r>
          </a:p>
          <a:p>
            <a:r>
              <a:rPr lang="en-GB"/>
              <a:t>Scenario based planning</a:t>
            </a:r>
          </a:p>
          <a:p>
            <a:r>
              <a:rPr lang="en-GB"/>
              <a:t>Gaming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AE372875-F699-42F0-8752-18016077CB2D}" type="datetime4">
              <a:rPr lang="en-GB" altLang="en-GB"/>
              <a:pPr/>
              <a:t>09 March 2012</a:t>
            </a:fld>
            <a:endParaRPr lang="en-GB" altLang="en-GB"/>
          </a:p>
        </p:txBody>
      </p:sp>
      <p:sp>
        <p:nvSpPr>
          <p:cNvPr id="47106" name="Rectangle 2"/>
          <p:cNvSpPr>
            <a:spLocks noGrp="1" noChangeArrowheads="1"/>
          </p:cNvSpPr>
          <p:nvPr>
            <p:ph type="title"/>
          </p:nvPr>
        </p:nvSpPr>
        <p:spPr/>
        <p:txBody>
          <a:bodyPr/>
          <a:lstStyle/>
          <a:p>
            <a:r>
              <a:rPr lang="en-GB"/>
              <a:t>The Delphi Method</a:t>
            </a:r>
          </a:p>
        </p:txBody>
      </p:sp>
      <p:sp>
        <p:nvSpPr>
          <p:cNvPr id="47107" name="Rectangle 3"/>
          <p:cNvSpPr>
            <a:spLocks noGrp="1" noChangeArrowheads="1"/>
          </p:cNvSpPr>
          <p:nvPr>
            <p:ph type="body" idx="1"/>
          </p:nvPr>
        </p:nvSpPr>
        <p:spPr/>
        <p:txBody>
          <a:bodyPr/>
          <a:lstStyle/>
          <a:p>
            <a:r>
              <a:rPr lang="en-GB"/>
              <a:t>A method for gathering expert                                  opinion on what will happen                                              in the future.</a:t>
            </a:r>
          </a:p>
          <a:p>
            <a:r>
              <a:rPr lang="en-GB"/>
              <a:t>Developed by RAND in the 1960’s to harness expert judgement.</a:t>
            </a:r>
          </a:p>
          <a:p>
            <a:r>
              <a:rPr lang="en-GB"/>
              <a:t>Widely used by futurologists and business planners.</a:t>
            </a:r>
          </a:p>
          <a:p>
            <a:r>
              <a:rPr lang="en-GB"/>
              <a:t>Focuses on a particular issue; key question is needed.</a:t>
            </a:r>
          </a:p>
          <a:p>
            <a:endParaRPr lang="en-GB"/>
          </a:p>
        </p:txBody>
      </p:sp>
      <p:pic>
        <p:nvPicPr>
          <p:cNvPr id="47108" name="Picture 4" descr="C:\Personal\stuff\pics\apoll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54700" y="268288"/>
            <a:ext cx="1765300" cy="2259012"/>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372875-F699-42F0-8752-18016077CB2D}" type="datetime4">
              <a:rPr lang="en-GB" altLang="en-GB"/>
              <a:pPr/>
              <a:t>09 March 2012</a:t>
            </a:fld>
            <a:endParaRPr lang="en-GB" altLang="en-GB"/>
          </a:p>
        </p:txBody>
      </p:sp>
      <p:sp>
        <p:nvSpPr>
          <p:cNvPr id="64514" name="Rectangle 2"/>
          <p:cNvSpPr>
            <a:spLocks noGrp="1" noChangeArrowheads="1"/>
          </p:cNvSpPr>
          <p:nvPr>
            <p:ph type="title"/>
          </p:nvPr>
        </p:nvSpPr>
        <p:spPr/>
        <p:txBody>
          <a:bodyPr/>
          <a:lstStyle/>
          <a:p>
            <a:r>
              <a:rPr lang="en-GB"/>
              <a:t>The Delphi Method: Method</a:t>
            </a:r>
          </a:p>
        </p:txBody>
      </p:sp>
      <p:sp>
        <p:nvSpPr>
          <p:cNvPr id="64515" name="Rectangle 3"/>
          <p:cNvSpPr>
            <a:spLocks noGrp="1" noChangeArrowheads="1"/>
          </p:cNvSpPr>
          <p:nvPr>
            <p:ph type="body" idx="1"/>
          </p:nvPr>
        </p:nvSpPr>
        <p:spPr>
          <a:xfrm>
            <a:off x="444500" y="1206500"/>
            <a:ext cx="8089900" cy="4071938"/>
          </a:xfrm>
        </p:spPr>
        <p:txBody>
          <a:bodyPr/>
          <a:lstStyle/>
          <a:p>
            <a:r>
              <a:rPr lang="en-GB"/>
              <a:t>1) Gather experts in the field.</a:t>
            </a:r>
          </a:p>
          <a:p>
            <a:r>
              <a:rPr lang="en-GB"/>
              <a:t>2) 1st round: each expert is interviewed in turn and asked the key question.</a:t>
            </a:r>
          </a:p>
          <a:p>
            <a:r>
              <a:rPr lang="en-GB"/>
              <a:t>3) Answers from the first round of questions provide the basis for the second round.</a:t>
            </a:r>
          </a:p>
          <a:p>
            <a:r>
              <a:rPr lang="en-GB"/>
              <a:t>4) 2nd round: experts are then asked to comment on results of first round.</a:t>
            </a:r>
          </a:p>
          <a:p>
            <a:pPr lvl="1"/>
            <a:r>
              <a:rPr lang="en-GB"/>
              <a:t>Comment on degree of accuracy.</a:t>
            </a:r>
          </a:p>
          <a:p>
            <a:r>
              <a:rPr lang="en-GB"/>
              <a:t>5) They are then asked to modify their own opinions in light of those results.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372875-F699-42F0-8752-18016077CB2D}" type="datetime4">
              <a:rPr lang="en-GB" altLang="en-GB"/>
              <a:pPr/>
              <a:t>09 March 2012</a:t>
            </a:fld>
            <a:endParaRPr lang="en-GB" altLang="en-GB"/>
          </a:p>
        </p:txBody>
      </p:sp>
      <p:sp>
        <p:nvSpPr>
          <p:cNvPr id="65538" name="Rectangle 1026"/>
          <p:cNvSpPr>
            <a:spLocks noGrp="1" noChangeArrowheads="1"/>
          </p:cNvSpPr>
          <p:nvPr>
            <p:ph type="title"/>
          </p:nvPr>
        </p:nvSpPr>
        <p:spPr/>
        <p:txBody>
          <a:bodyPr/>
          <a:lstStyle/>
          <a:p>
            <a:r>
              <a:rPr lang="en-GB"/>
              <a:t>The Delphi Method</a:t>
            </a:r>
          </a:p>
        </p:txBody>
      </p:sp>
      <p:sp>
        <p:nvSpPr>
          <p:cNvPr id="65539" name="Rectangle 1027"/>
          <p:cNvSpPr>
            <a:spLocks noGrp="1" noChangeArrowheads="1"/>
          </p:cNvSpPr>
          <p:nvPr>
            <p:ph type="body" idx="1"/>
          </p:nvPr>
        </p:nvSpPr>
        <p:spPr/>
        <p:txBody>
          <a:bodyPr/>
          <a:lstStyle/>
          <a:p>
            <a:r>
              <a:rPr lang="en-GB"/>
              <a:t>6) Successive rounds: the iterative process is continued until consensus is reached.</a:t>
            </a:r>
          </a:p>
          <a:p>
            <a:r>
              <a:rPr lang="en-GB"/>
              <a:t>Method offers an alternative to brainstorming.</a:t>
            </a:r>
          </a:p>
          <a:p>
            <a:r>
              <a:rPr lang="en-GB"/>
              <a:t>Produces more reliable forecasts than just single opinions.</a:t>
            </a:r>
          </a:p>
          <a:p>
            <a:r>
              <a:rPr lang="en-GB"/>
              <a:t>Considered ‘scientific’; structured method of forecasting.</a:t>
            </a:r>
          </a:p>
          <a:p>
            <a:r>
              <a:rPr lang="en-GB"/>
              <a:t>Selection of ‘experts’ is critical to success.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E372875-F699-42F0-8752-18016077CB2D}" type="datetime4">
              <a:rPr lang="en-GB" altLang="en-GB"/>
              <a:pPr/>
              <a:t>09 March 2012</a:t>
            </a:fld>
            <a:endParaRPr lang="en-GB" altLang="en-GB"/>
          </a:p>
        </p:txBody>
      </p:sp>
      <p:sp>
        <p:nvSpPr>
          <p:cNvPr id="48130" name="Rectangle 2"/>
          <p:cNvSpPr>
            <a:spLocks noGrp="1" noChangeArrowheads="1"/>
          </p:cNvSpPr>
          <p:nvPr>
            <p:ph type="title"/>
          </p:nvPr>
        </p:nvSpPr>
        <p:spPr/>
        <p:txBody>
          <a:bodyPr/>
          <a:lstStyle/>
          <a:p>
            <a:r>
              <a:rPr lang="en-GB"/>
              <a:t>The Futures Wheel</a:t>
            </a:r>
          </a:p>
        </p:txBody>
      </p:sp>
      <p:sp>
        <p:nvSpPr>
          <p:cNvPr id="48131" name="Rectangle 3"/>
          <p:cNvSpPr>
            <a:spLocks noGrp="1" noChangeArrowheads="1"/>
          </p:cNvSpPr>
          <p:nvPr>
            <p:ph type="body" idx="1"/>
          </p:nvPr>
        </p:nvSpPr>
        <p:spPr>
          <a:xfrm>
            <a:off x="469900" y="1358900"/>
            <a:ext cx="8089900" cy="4071938"/>
          </a:xfrm>
        </p:spPr>
        <p:txBody>
          <a:bodyPr/>
          <a:lstStyle/>
          <a:p>
            <a:r>
              <a:rPr lang="en-GB"/>
              <a:t>Method for structuring brainstorming on futures issues.</a:t>
            </a:r>
          </a:p>
          <a:p>
            <a:r>
              <a:rPr lang="en-GB"/>
              <a:t>Invented by Jerome C Glenn in 1971 to aid his futures studies.</a:t>
            </a:r>
          </a:p>
          <a:p>
            <a:r>
              <a:rPr lang="en-GB"/>
              <a:t>Particular issue on the future is identified.</a:t>
            </a:r>
          </a:p>
          <a:p>
            <a:r>
              <a:rPr lang="en-GB"/>
              <a:t>Group is gathered to discuss the issue.</a:t>
            </a:r>
          </a:p>
          <a:p>
            <a:r>
              <a:rPr lang="en-GB"/>
              <a:t>Primary consequences or impacts of the issue are identified and connected visually to the central issue.</a:t>
            </a:r>
          </a:p>
          <a:p>
            <a:r>
              <a:rPr lang="en-GB"/>
              <a:t>Secondary issues are then identified and linked to the primary issues: 2 alternative layouts.</a:t>
            </a:r>
          </a:p>
        </p:txBody>
      </p:sp>
    </p:spTree>
  </p:cSld>
  <p:clrMapOvr>
    <a:masterClrMapping/>
  </p:clrMapOvr>
</p:sld>
</file>

<file path=ppt/theme/theme1.xml><?xml version="1.0" encoding="utf-8"?>
<a:theme xmlns:a="http://schemas.openxmlformats.org/drawingml/2006/main" name="Blank">
  <a:themeElements>
    <a:clrScheme name="Blank 1">
      <a:dk1>
        <a:srgbClr val="162A3A"/>
      </a:dk1>
      <a:lt1>
        <a:srgbClr val="FFFFFF"/>
      </a:lt1>
      <a:dk2>
        <a:srgbClr val="004268"/>
      </a:dk2>
      <a:lt2>
        <a:srgbClr val="A6A6A6"/>
      </a:lt2>
      <a:accent1>
        <a:srgbClr val="FF5400"/>
      </a:accent1>
      <a:accent2>
        <a:srgbClr val="B3FF00"/>
      </a:accent2>
      <a:accent3>
        <a:srgbClr val="AAB0B9"/>
      </a:accent3>
      <a:accent4>
        <a:srgbClr val="DADADA"/>
      </a:accent4>
      <a:accent5>
        <a:srgbClr val="FFB3AA"/>
      </a:accent5>
      <a:accent6>
        <a:srgbClr val="A2E700"/>
      </a:accent6>
      <a:hlink>
        <a:srgbClr val="FFFFFF"/>
      </a:hlink>
      <a:folHlink>
        <a:srgbClr val="FFFFFF"/>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GB" sz="229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GB" sz="229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1">
        <a:dk1>
          <a:srgbClr val="162A3A"/>
        </a:dk1>
        <a:lt1>
          <a:srgbClr val="FFFFFF"/>
        </a:lt1>
        <a:dk2>
          <a:srgbClr val="004268"/>
        </a:dk2>
        <a:lt2>
          <a:srgbClr val="A6A6A6"/>
        </a:lt2>
        <a:accent1>
          <a:srgbClr val="FF5400"/>
        </a:accent1>
        <a:accent2>
          <a:srgbClr val="B3FF00"/>
        </a:accent2>
        <a:accent3>
          <a:srgbClr val="AAB0B9"/>
        </a:accent3>
        <a:accent4>
          <a:srgbClr val="DADADA"/>
        </a:accent4>
        <a:accent5>
          <a:srgbClr val="FFB3AA"/>
        </a:accent5>
        <a:accent6>
          <a:srgbClr val="A2E700"/>
        </a:accent6>
        <a:hlink>
          <a:srgbClr val="FFFFFF"/>
        </a:hlink>
        <a:folHlink>
          <a:srgbClr val="FFFF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2985</TotalTime>
  <Pages>25</Pages>
  <Words>1451</Words>
  <Application>Microsoft Office PowerPoint</Application>
  <PresentationFormat>On-screen Show (4:3)</PresentationFormat>
  <Paragraphs>215</Paragraphs>
  <Slides>29</Slides>
  <Notes>29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Times New Roman</vt:lpstr>
      <vt:lpstr>Arial</vt:lpstr>
      <vt:lpstr>Times</vt:lpstr>
      <vt:lpstr>AGaramond-Regular</vt:lpstr>
      <vt:lpstr>AGaramond-Italic</vt:lpstr>
      <vt:lpstr>Futura-Book</vt:lpstr>
      <vt:lpstr>Blank</vt:lpstr>
      <vt:lpstr>Microsoft Word Document</vt:lpstr>
      <vt:lpstr>Futures Methods and their use in Strategic Analysis</vt:lpstr>
      <vt:lpstr>Introduction</vt:lpstr>
      <vt:lpstr>What are ‘Futures Methods’?</vt:lpstr>
      <vt:lpstr>Examples</vt:lpstr>
      <vt:lpstr>Key Futures Methods</vt:lpstr>
      <vt:lpstr>The Delphi Method</vt:lpstr>
      <vt:lpstr>The Delphi Method: Method</vt:lpstr>
      <vt:lpstr>The Delphi Method</vt:lpstr>
      <vt:lpstr>The Futures Wheel</vt:lpstr>
      <vt:lpstr>A Futures Wheel</vt:lpstr>
      <vt:lpstr>The Futures Wheel</vt:lpstr>
      <vt:lpstr>Environmental Scanning (ES)</vt:lpstr>
      <vt:lpstr>Environmental Scanning: Method</vt:lpstr>
      <vt:lpstr>Assumptions Based Analysis</vt:lpstr>
      <vt:lpstr>Assumptions Based Analysis: Method</vt:lpstr>
      <vt:lpstr>Assumptions Based Analysis: Method</vt:lpstr>
      <vt:lpstr>Scenario Based Planning</vt:lpstr>
      <vt:lpstr>Scenario Based Planning</vt:lpstr>
      <vt:lpstr>Scenario Based Planning: Method</vt:lpstr>
      <vt:lpstr>Scenario Based Planning: Method</vt:lpstr>
      <vt:lpstr>Evolving Scenarios: Structural Analysis</vt:lpstr>
      <vt:lpstr>Evolving Scenarios: Structural Analysis</vt:lpstr>
      <vt:lpstr>Gaming</vt:lpstr>
      <vt:lpstr>Applying Futures Methods to Strategic Analysis</vt:lpstr>
      <vt:lpstr>Examples of SASG Use of Futures Methods</vt:lpstr>
      <vt:lpstr>Examples of SASG Use of Futures Methods</vt:lpstr>
      <vt:lpstr>Examples of SASG Use of Futures Methods</vt:lpstr>
      <vt:lpstr>Examples of SASG Use of Futures Methods</vt:lpstr>
      <vt:lpstr>Questions and discussion………</vt:lpstr>
    </vt:vector>
  </TitlesOfParts>
  <Company>Roundel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Denny</dc:creator>
  <cp:lastModifiedBy>cara</cp:lastModifiedBy>
  <cp:revision>197</cp:revision>
  <cp:lastPrinted>2012-03-09T15:42:49Z</cp:lastPrinted>
  <dcterms:created xsi:type="dcterms:W3CDTF">2001-04-20T11:19:27Z</dcterms:created>
  <dcterms:modified xsi:type="dcterms:W3CDTF">2012-03-09T15:43:35Z</dcterms:modified>
</cp:coreProperties>
</file>