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6" r:id="rId2"/>
    <p:sldId id="260" r:id="rId3"/>
    <p:sldId id="262" r:id="rId4"/>
    <p:sldId id="274" r:id="rId5"/>
    <p:sldId id="264" r:id="rId6"/>
    <p:sldId id="257" r:id="rId7"/>
    <p:sldId id="258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wmf"/><Relationship Id="rId7" Type="http://schemas.openxmlformats.org/officeDocument/2006/relationships/image" Target="../media/image3.wmf"/><Relationship Id="rId12" Type="http://schemas.openxmlformats.org/officeDocument/2006/relationships/image" Target="../media/image14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.wmf"/><Relationship Id="rId11" Type="http://schemas.openxmlformats.org/officeDocument/2006/relationships/image" Target="../media/image13.wmf"/><Relationship Id="rId5" Type="http://schemas.openxmlformats.org/officeDocument/2006/relationships/image" Target="../media/image9.wmf"/><Relationship Id="rId10" Type="http://schemas.openxmlformats.org/officeDocument/2006/relationships/image" Target="../media/image12.wmf"/><Relationship Id="rId4" Type="http://schemas.openxmlformats.org/officeDocument/2006/relationships/image" Target="../media/image8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2CF0F099-B81F-42E2-9650-65E9BD69D60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C606A-4A78-45E7-8BDE-4CAB54CC5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AB32B-0845-411D-AAFD-3C173417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7D32AE-4FB4-48B7-8DFA-6DB15AE2C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9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0C5F4-5A56-4CF5-BB5C-CE21735DB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6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005C-5B2D-4087-A368-47C1F3537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AB40F-12B5-495E-91A6-CA904BACD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683E-61E3-488F-9033-33FC1A79D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3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0A4E-38D1-43DF-B259-3C64E0638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9C81A-F6BA-4CC2-A34B-480C96185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9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95395-98EF-4595-89A8-50A5CA73B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4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AB1-EC31-465C-AC4F-26BCE139E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2159998E-FEBD-4FF1-A94A-E722DD8D535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A:\paint.GIF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.wmf"/><Relationship Id="rId22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Visioning the future of OR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391400" cy="1771650"/>
          </a:xfrm>
        </p:spPr>
        <p:txBody>
          <a:bodyPr/>
          <a:lstStyle/>
          <a:p>
            <a:r>
              <a:rPr lang="en-GB">
                <a:latin typeface="Tahoma" pitchFamily="34" charset="0"/>
              </a:rPr>
              <a:t>Frances O’Brien &amp; Maureen Meadows</a:t>
            </a:r>
          </a:p>
          <a:p>
            <a:r>
              <a:rPr lang="en-GB">
                <a:latin typeface="Tahoma" pitchFamily="34" charset="0"/>
              </a:rPr>
              <a:t>Warwick Business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The Visions - Key themes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 is….</a:t>
            </a:r>
          </a:p>
          <a:p>
            <a:pPr lvl="1"/>
            <a:r>
              <a:rPr lang="en-GB"/>
              <a:t>Recognised, Valued &amp; Understood throughout society (e.g. cabinet --&gt; professionals--&gt; school children--&gt; ordinary people).</a:t>
            </a:r>
          </a:p>
          <a:p>
            <a:pPr lvl="1"/>
            <a:r>
              <a:rPr lang="en-GB"/>
              <a:t>In demand / Exciting / Leading edge.</a:t>
            </a:r>
          </a:p>
          <a:p>
            <a:r>
              <a:rPr lang="en-GB"/>
              <a:t>OR is not….</a:t>
            </a:r>
          </a:p>
          <a:p>
            <a:pPr lvl="1"/>
            <a:r>
              <a:rPr lang="en-GB"/>
              <a:t>Confined to one group of techniques or application areas.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000000"/>
                </a:solidFill>
                <a:latin typeface="Comic Sans MS" pitchFamily="66" charset="0"/>
              </a:rPr>
              <a:t>Visions - vivid imagery</a:t>
            </a:r>
            <a:endParaRPr lang="en-GB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0" y="1676400"/>
          <a:ext cx="1790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" name="Clip" r:id="rId3" imgW="1813680" imgH="2085120" progId="MS_ClipArt_Gallery.2">
                  <p:embed/>
                </p:oleObj>
              </mc:Choice>
              <mc:Fallback>
                <p:oleObj name="Clip" r:id="rId3" imgW="1813680" imgH="20851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17907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58000" y="1752600"/>
          <a:ext cx="1981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Clip" r:id="rId5" imgW="1375920" imgH="1640160" progId="MS_ClipArt_Gallery.2">
                  <p:embed/>
                </p:oleObj>
              </mc:Choice>
              <mc:Fallback>
                <p:oleObj name="Clip" r:id="rId5" imgW="1375920" imgH="16401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752600"/>
                        <a:ext cx="1981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3733800" y="5334000"/>
            <a:ext cx="2362200" cy="1147763"/>
            <a:chOff x="1968" y="2667"/>
            <a:chExt cx="1296" cy="723"/>
          </a:xfrm>
        </p:grpSpPr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1968" y="2667"/>
            <a:ext cx="1296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2" name="Clip" r:id="rId7" imgW="4762440" imgH="3504600" progId="MS_ClipArt_Gallery.2">
                    <p:embed/>
                  </p:oleObj>
                </mc:Choice>
                <mc:Fallback>
                  <p:oleObj name="Clip" r:id="rId7" imgW="4762440" imgH="35046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67"/>
                          <a:ext cx="1296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1968" y="2880"/>
            <a:ext cx="528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3" name="Clip" r:id="rId9" imgW="4383360" imgH="3468960" progId="MS_ClipArt_Gallery.2">
                    <p:embed/>
                  </p:oleObj>
                </mc:Choice>
                <mc:Fallback>
                  <p:oleObj name="Clip" r:id="rId9" imgW="4383360" imgH="34689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880"/>
                          <a:ext cx="528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8"/>
            <p:cNvGraphicFramePr>
              <a:graphicFrameLocks noChangeAspect="1"/>
            </p:cNvGraphicFramePr>
            <p:nvPr/>
          </p:nvGraphicFramePr>
          <p:xfrm>
            <a:off x="2736" y="2832"/>
            <a:ext cx="528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4" name="Clip" r:id="rId11" imgW="2067120" imgH="1735200" progId="MS_ClipArt_Gallery.2">
                    <p:embed/>
                  </p:oleObj>
                </mc:Choice>
                <mc:Fallback>
                  <p:oleObj name="Clip" r:id="rId11" imgW="2067120" imgH="17352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832"/>
                          <a:ext cx="528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362200" y="3505200"/>
          <a:ext cx="114141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Clip" r:id="rId13" imgW="3192120" imgH="3749400" progId="MS_ClipArt_Gallery.2">
                  <p:embed/>
                </p:oleObj>
              </mc:Choice>
              <mc:Fallback>
                <p:oleObj name="Clip" r:id="rId13" imgW="3192120" imgH="37494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05200"/>
                        <a:ext cx="114141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7162800" y="5257800"/>
          <a:ext cx="1447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Clip" r:id="rId15" imgW="4519440" imgH="3466800" progId="MS_ClipArt_Gallery.2">
                  <p:embed/>
                </p:oleObj>
              </mc:Choice>
              <mc:Fallback>
                <p:oleObj name="Clip" r:id="rId15" imgW="4519440" imgH="346680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257800"/>
                        <a:ext cx="14478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7315200" y="3962400"/>
          <a:ext cx="12954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Clip" r:id="rId17" imgW="4006800" imgH="2856960" progId="MS_ClipArt_Gallery.2">
                  <p:embed/>
                </p:oleObj>
              </mc:Choice>
              <mc:Fallback>
                <p:oleObj name="Clip" r:id="rId17" imgW="4006800" imgH="285696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962400"/>
                        <a:ext cx="12954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5" name="Group 13"/>
          <p:cNvGrpSpPr>
            <a:grpSpLocks/>
          </p:cNvGrpSpPr>
          <p:nvPr/>
        </p:nvGrpSpPr>
        <p:grpSpPr bwMode="auto">
          <a:xfrm>
            <a:off x="3429000" y="1752600"/>
            <a:ext cx="2286000" cy="1433513"/>
            <a:chOff x="2112" y="1296"/>
            <a:chExt cx="1440" cy="903"/>
          </a:xfrm>
        </p:grpSpPr>
        <p:graphicFrame>
          <p:nvGraphicFramePr>
            <p:cNvPr id="18446" name="Object 14"/>
            <p:cNvGraphicFramePr>
              <a:graphicFrameLocks noChangeAspect="1"/>
            </p:cNvGraphicFramePr>
            <p:nvPr/>
          </p:nvGraphicFramePr>
          <p:xfrm>
            <a:off x="2112" y="1488"/>
            <a:ext cx="560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8" name="Clip" r:id="rId19" imgW="3452400" imgH="3458520" progId="MS_ClipArt_Gallery.2">
                    <p:embed/>
                  </p:oleObj>
                </mc:Choice>
                <mc:Fallback>
                  <p:oleObj name="Clip" r:id="rId19" imgW="3452400" imgH="345852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488"/>
                          <a:ext cx="560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640" y="1296"/>
              <a:ext cx="91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800" b="1"/>
                <a:t>R</a:t>
              </a:r>
              <a:endParaRPr lang="en-GB"/>
            </a:p>
          </p:txBody>
        </p:sp>
      </p:grp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752600" y="5181600"/>
          <a:ext cx="10445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Clip" r:id="rId21" imgW="3283920" imgH="4190760" progId="MS_ClipArt_Gallery.2">
                  <p:embed/>
                </p:oleObj>
              </mc:Choice>
              <mc:Fallback>
                <p:oleObj name="Clip" r:id="rId21" imgW="3283920" imgH="4190760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10445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5486400" y="3276600"/>
          <a:ext cx="1189038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Clip" r:id="rId23" imgW="2793960" imgH="4113360" progId="MS_ClipArt_Gallery.2">
                  <p:embed/>
                </p:oleObj>
              </mc:Choice>
              <mc:Fallback>
                <p:oleObj name="Clip" r:id="rId23" imgW="2793960" imgH="4113360" progId="MS_ClipArt_Gallery.2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76600"/>
                        <a:ext cx="1189038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609600" y="5181600"/>
          <a:ext cx="823913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Clip" r:id="rId25" imgW="3247200" imgH="5878800" progId="MS_ClipArt_Gallery.2">
                  <p:embed/>
                </p:oleObj>
              </mc:Choice>
              <mc:Fallback>
                <p:oleObj name="Clip" r:id="rId25" imgW="3247200" imgH="5878800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823913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Making the vision happen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Government should….</a:t>
            </a:r>
          </a:p>
          <a:p>
            <a:pPr lvl="1"/>
            <a:r>
              <a:rPr lang="en-GB"/>
              <a:t>Promote OR use in industry.</a:t>
            </a:r>
          </a:p>
          <a:p>
            <a:pPr lvl="1"/>
            <a:r>
              <a:rPr lang="en-GB"/>
              <a:t>Make greater use of OR itself (all levels).</a:t>
            </a:r>
          </a:p>
          <a:p>
            <a:pPr lvl="1"/>
            <a:endParaRPr lang="en-GB"/>
          </a:p>
          <a:p>
            <a:r>
              <a:rPr lang="en-GB"/>
              <a:t>OR Society should…….</a:t>
            </a:r>
          </a:p>
          <a:p>
            <a:pPr lvl="1"/>
            <a:r>
              <a:rPr lang="en-GB"/>
              <a:t>Brand &amp; promote OR.</a:t>
            </a:r>
          </a:p>
          <a:p>
            <a:pPr lvl="1"/>
            <a:r>
              <a:rPr lang="en-GB"/>
              <a:t>Influence / pressure government &amp; industry.</a:t>
            </a:r>
          </a:p>
          <a:p>
            <a:pPr lvl="1"/>
            <a:r>
              <a:rPr lang="en-GB"/>
              <a:t>Employ centrally paid staff to undertake above roles.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Making the vision happen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 Society accreditation scheme recently launched - Membership voted at last OR Society AGM.</a:t>
            </a:r>
          </a:p>
          <a:p>
            <a:r>
              <a:rPr lang="en-GB"/>
              <a:t>Are some organisations addressing OR career paths ?</a:t>
            </a:r>
          </a:p>
          <a:p>
            <a:r>
              <a:rPr lang="en-GB"/>
              <a:t>OR Society initiatives - branding &amp; communication.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Learning from the exercise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GB" sz="2800"/>
              <a:t>Being visionary is not as easy as it seems:</a:t>
            </a:r>
          </a:p>
          <a:p>
            <a:pPr lvl="1"/>
            <a:r>
              <a:rPr lang="en-GB" sz="2400"/>
              <a:t>Hard to launch yourself into the future and decide what might be desirable.</a:t>
            </a:r>
          </a:p>
          <a:p>
            <a:pPr lvl="1"/>
            <a:r>
              <a:rPr lang="en-GB" sz="2400"/>
              <a:t>Hard to let go of past &amp; present.</a:t>
            </a:r>
          </a:p>
          <a:p>
            <a:pPr lvl="1"/>
            <a:r>
              <a:rPr lang="en-GB" sz="2400"/>
              <a:t>Easy to say ‘Someone else needs to do something to make this vision happen.’  Harder to say ‘What </a:t>
            </a:r>
            <a:r>
              <a:rPr lang="en-GB" sz="2400" b="1"/>
              <a:t>I</a:t>
            </a:r>
            <a:r>
              <a:rPr lang="en-GB" sz="2400"/>
              <a:t> need to do to bring </a:t>
            </a:r>
            <a:r>
              <a:rPr lang="en-GB" sz="2400" b="1"/>
              <a:t>my</a:t>
            </a:r>
            <a:r>
              <a:rPr lang="en-GB" sz="2400"/>
              <a:t> vision about is…..’</a:t>
            </a:r>
          </a:p>
          <a:p>
            <a:r>
              <a:rPr lang="en-GB" sz="2800"/>
              <a:t>Lack of knowledge of current OR Society status, structures &amp; initiatives - led to ‘reinvention of the wheel’ ?</a:t>
            </a:r>
          </a:p>
          <a:p>
            <a:r>
              <a:rPr lang="en-GB" sz="2800"/>
              <a:t>Managing multiple groups - how to capture what was not written down by participants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What happens next ?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/>
              <a:t>Still some exercises to run / analyse.</a:t>
            </a:r>
          </a:p>
          <a:p>
            <a:r>
              <a:rPr lang="en-GB"/>
              <a:t>Further analysis of results:</a:t>
            </a:r>
          </a:p>
          <a:p>
            <a:pPr lvl="1"/>
            <a:r>
              <a:rPr lang="en-GB"/>
              <a:t>Have any stakeholders been missed?</a:t>
            </a:r>
          </a:p>
          <a:p>
            <a:r>
              <a:rPr lang="en-GB"/>
              <a:t>Feedback to OR Society committees - Education &amp; Research, Publicity &amp; Membership, Council.</a:t>
            </a:r>
          </a:p>
          <a:p>
            <a:r>
              <a:rPr lang="en-GB"/>
              <a:t>Publish results.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Structure of Presentation</a:t>
            </a:r>
            <a:endParaRPr lang="en-GB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Inspiration for research</a:t>
            </a:r>
          </a:p>
          <a:p>
            <a:r>
              <a:rPr lang="en-GB"/>
              <a:t>Participants </a:t>
            </a:r>
          </a:p>
          <a:p>
            <a:r>
              <a:rPr lang="en-GB"/>
              <a:t>The process</a:t>
            </a:r>
          </a:p>
          <a:p>
            <a:r>
              <a:rPr lang="en-GB"/>
              <a:t>The Candidate visions</a:t>
            </a:r>
          </a:p>
          <a:p>
            <a:r>
              <a:rPr lang="en-GB"/>
              <a:t>Key themes</a:t>
            </a:r>
          </a:p>
          <a:p>
            <a:r>
              <a:rPr lang="en-GB"/>
              <a:t>Making the vision happen</a:t>
            </a:r>
          </a:p>
          <a:p>
            <a:r>
              <a:rPr lang="en-GB"/>
              <a:t>Learning from the exercise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Inspiration for research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GB"/>
              <a:t>Previous work of UK OR Society</a:t>
            </a:r>
          </a:p>
          <a:p>
            <a:pPr lvl="1"/>
            <a:r>
              <a:rPr lang="en-GB" sz="2400"/>
              <a:t>Changing nature of OR groups</a:t>
            </a:r>
          </a:p>
          <a:p>
            <a:pPr lvl="1"/>
            <a:r>
              <a:rPr lang="en-GB" sz="2400"/>
              <a:t>Regional societies / study groups</a:t>
            </a:r>
          </a:p>
          <a:p>
            <a:pPr lvl="1"/>
            <a:r>
              <a:rPr lang="en-GB" sz="2400"/>
              <a:t>Publicity &amp; Membership Committee initiatives</a:t>
            </a:r>
            <a:endParaRPr lang="en-GB"/>
          </a:p>
          <a:p>
            <a:pPr lvl="1"/>
            <a:endParaRPr lang="en-GB"/>
          </a:p>
          <a:p>
            <a:r>
              <a:rPr lang="en-GB"/>
              <a:t>Presidential address - OR42: Swansea</a:t>
            </a:r>
          </a:p>
          <a:p>
            <a:pPr lvl="1"/>
            <a:r>
              <a:rPr lang="en-GB" sz="2400"/>
              <a:t>What future do you want for OR?</a:t>
            </a:r>
          </a:p>
          <a:p>
            <a:pPr lvl="1"/>
            <a:endParaRPr lang="en-GB"/>
          </a:p>
          <a:p>
            <a:r>
              <a:rPr lang="en-GB"/>
              <a:t>Research interests in vision / scenario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The Participants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9438"/>
            <a:ext cx="8153400" cy="4114800"/>
          </a:xfrm>
        </p:spPr>
        <p:txBody>
          <a:bodyPr/>
          <a:lstStyle/>
          <a:p>
            <a:r>
              <a:rPr lang="en-GB" sz="2800"/>
              <a:t>Different stakeholder groups:</a:t>
            </a:r>
          </a:p>
          <a:p>
            <a:pPr lvl="1"/>
            <a:r>
              <a:rPr lang="en-GB" sz="2400"/>
              <a:t>Academics, students </a:t>
            </a:r>
          </a:p>
          <a:p>
            <a:pPr lvl="1"/>
            <a:r>
              <a:rPr lang="en-GB" sz="2400"/>
              <a:t>Regional &amp; study groups</a:t>
            </a:r>
          </a:p>
          <a:p>
            <a:pPr lvl="1"/>
            <a:r>
              <a:rPr lang="en-GB" sz="2400"/>
              <a:t>Practitioners from public &amp; private sectors.</a:t>
            </a:r>
          </a:p>
          <a:p>
            <a:r>
              <a:rPr lang="en-GB" sz="2800"/>
              <a:t>220 individuals participated in 10 workshops:</a:t>
            </a:r>
          </a:p>
          <a:p>
            <a:pPr lvl="1"/>
            <a:r>
              <a:rPr lang="en-GB"/>
              <a:t>130 Practitioners</a:t>
            </a:r>
          </a:p>
          <a:p>
            <a:pPr lvl="1"/>
            <a:r>
              <a:rPr lang="en-GB"/>
              <a:t>75 Students</a:t>
            </a:r>
          </a:p>
          <a:p>
            <a:pPr lvl="1"/>
            <a:r>
              <a:rPr lang="en-GB"/>
              <a:t>15 academics</a:t>
            </a:r>
          </a:p>
          <a:p>
            <a:r>
              <a:rPr lang="en-GB" sz="2800"/>
              <a:t>Most have OR background, almost no previous experience of visioning.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GB" b="1">
                <a:latin typeface="Comic Sans MS" pitchFamily="66" charset="0"/>
              </a:rPr>
              <a:t>Visioning Workshop - The Process</a:t>
            </a:r>
            <a:endParaRPr lang="en-GB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Establish discussion groups.</a:t>
            </a:r>
          </a:p>
          <a:p>
            <a:r>
              <a:rPr lang="en-GB"/>
              <a:t>Read material on candidate visions.</a:t>
            </a:r>
          </a:p>
          <a:p>
            <a:r>
              <a:rPr lang="en-GB"/>
              <a:t>Hold discussion about future of OR, which may draw on candidate visions.</a:t>
            </a:r>
          </a:p>
          <a:p>
            <a:r>
              <a:rPr lang="en-GB"/>
              <a:t>Present your group’s ideal FUTURE(S) FOR OR.</a:t>
            </a:r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228600" y="54102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/>
              <a:t>Remember the exercise is about what YOU WANT to happen, not about what you think will happen.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RORI reigns supreme</a:t>
            </a:r>
            <a:endParaRPr lang="en-GB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17538" y="1885950"/>
          <a:ext cx="36861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" name="Clip" r:id="rId3" imgW="3192120" imgH="3749400" progId="MS_ClipArt_Gallery.2">
                  <p:embed/>
                </p:oleObj>
              </mc:Choice>
              <mc:Fallback>
                <p:oleObj name="Clip" r:id="rId3" imgW="3192120" imgH="37494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885950"/>
                        <a:ext cx="368617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9438"/>
            <a:ext cx="4191000" cy="4114800"/>
          </a:xfrm>
        </p:spPr>
        <p:txBody>
          <a:bodyPr/>
          <a:lstStyle/>
          <a:p>
            <a:r>
              <a:rPr lang="en-GB" sz="2000"/>
              <a:t>The Royal Operational Research Institute - professional, chartered status.</a:t>
            </a:r>
          </a:p>
          <a:p>
            <a:r>
              <a:rPr lang="en-GB" sz="2000"/>
              <a:t>OR is a recognised discipline.</a:t>
            </a:r>
          </a:p>
          <a:p>
            <a:r>
              <a:rPr lang="en-GB" sz="2000"/>
              <a:t>OR Skills valued.</a:t>
            </a:r>
          </a:p>
          <a:p>
            <a:r>
              <a:rPr lang="en-GB" sz="2000"/>
              <a:t>More in-house OR than external consultants.</a:t>
            </a:r>
          </a:p>
          <a:p>
            <a:r>
              <a:rPr lang="en-GB" sz="2000"/>
              <a:t>Soft methods compulsory in OR courses.</a:t>
            </a:r>
          </a:p>
          <a:p>
            <a:r>
              <a:rPr lang="en-GB" sz="2000"/>
              <a:t>JORS balance of soft &amp; hard</a:t>
            </a:r>
          </a:p>
          <a:p>
            <a:r>
              <a:rPr lang="en-GB" sz="2000"/>
              <a:t>Clear career progression in OR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It’s Management, Not OR !!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9438"/>
            <a:ext cx="4191000" cy="4114800"/>
          </a:xfrm>
        </p:spPr>
        <p:txBody>
          <a:bodyPr/>
          <a:lstStyle/>
          <a:p>
            <a:r>
              <a:rPr lang="en-GB" sz="2000"/>
              <a:t>OR not called OR, yet its use is widespread.</a:t>
            </a:r>
          </a:p>
          <a:p>
            <a:r>
              <a:rPr lang="en-GB" sz="2000"/>
              <a:t>OR skills treated as general management skills - loss of OR label.</a:t>
            </a:r>
          </a:p>
          <a:p>
            <a:r>
              <a:rPr lang="en-GB" sz="2000"/>
              <a:t>Wide availability of software packages.</a:t>
            </a:r>
          </a:p>
          <a:p>
            <a:r>
              <a:rPr lang="en-GB" sz="2000"/>
              <a:t>Falling demand for OR MSc courses.</a:t>
            </a:r>
          </a:p>
          <a:p>
            <a:r>
              <a:rPr lang="en-GB" sz="2000"/>
              <a:t>OR not a recognised career.</a:t>
            </a:r>
          </a:p>
          <a:p>
            <a:r>
              <a:rPr lang="en-GB" sz="2000"/>
              <a:t>OR Society merges with Institute of Management Consultants</a:t>
            </a:r>
          </a:p>
          <a:p>
            <a:endParaRPr lang="en-GB" sz="200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2489200"/>
          <a:ext cx="400843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" name="Clip" r:id="rId3" imgW="4519440" imgH="3466800" progId="MS_ClipArt_Gallery.2">
                  <p:embed/>
                </p:oleObj>
              </mc:Choice>
              <mc:Fallback>
                <p:oleObj name="Clip" r:id="rId3" imgW="4519440" imgH="3466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89200"/>
                        <a:ext cx="4008438" cy="296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GB" b="1">
                <a:latin typeface="Comic Sans MS" pitchFamily="66" charset="0"/>
              </a:rPr>
              <a:t>Dedicated Followers of Fashion</a:t>
            </a:r>
            <a:endParaRPr lang="en-GB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2166938"/>
          <a:ext cx="4008438" cy="360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3" imgW="3672720" imgH="3429720" progId="MS_ClipArt_Gallery.2">
                  <p:embed/>
                </p:oleObj>
              </mc:Choice>
              <mc:Fallback>
                <p:oleObj name="Clip" r:id="rId3" imgW="3672720" imgH="34297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66938"/>
                        <a:ext cx="4008438" cy="360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885950"/>
            <a:ext cx="4008437" cy="4171950"/>
          </a:xfrm>
        </p:spPr>
        <p:txBody>
          <a:bodyPr/>
          <a:lstStyle/>
          <a:p>
            <a:r>
              <a:rPr lang="en-GB" sz="2000"/>
              <a:t>Rapid growth in OR work</a:t>
            </a:r>
          </a:p>
          <a:p>
            <a:r>
              <a:rPr lang="en-GB" sz="2000"/>
              <a:t>Old techniques find new application areas</a:t>
            </a:r>
          </a:p>
          <a:p>
            <a:r>
              <a:rPr lang="en-GB" sz="2000"/>
              <a:t>OR flexible in use of specialist software</a:t>
            </a:r>
          </a:p>
          <a:p>
            <a:r>
              <a:rPr lang="en-GB" sz="2000"/>
              <a:t>Mix of OR &amp; non-OR personnel offering expertise</a:t>
            </a:r>
          </a:p>
          <a:p>
            <a:r>
              <a:rPr lang="en-GB" sz="2000"/>
              <a:t>OR workers - some have careers under OR banner, others under general management banners.</a:t>
            </a:r>
          </a:p>
          <a:p>
            <a:r>
              <a:rPr lang="en-GB" sz="2000"/>
              <a:t>Membership of OR Society is increasing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The Visions - Key themes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/>
              <a:t>OR - the discipline</a:t>
            </a:r>
          </a:p>
          <a:p>
            <a:pPr lvl="1"/>
            <a:r>
              <a:rPr lang="en-GB" sz="2400"/>
              <a:t>Multifaceted / embraces diversity</a:t>
            </a:r>
          </a:p>
          <a:p>
            <a:pPr lvl="1"/>
            <a:r>
              <a:rPr lang="en-GB" sz="2400"/>
              <a:t>Integrated e.g. hard &amp; soft</a:t>
            </a:r>
          </a:p>
          <a:p>
            <a:pPr lvl="1"/>
            <a:r>
              <a:rPr lang="en-GB" sz="2400"/>
              <a:t>Practical with strong academic foundations &amp; support</a:t>
            </a:r>
          </a:p>
          <a:p>
            <a:pPr lvl="1"/>
            <a:endParaRPr lang="en-GB"/>
          </a:p>
          <a:p>
            <a:r>
              <a:rPr lang="en-GB"/>
              <a:t>OR - the profession</a:t>
            </a:r>
          </a:p>
          <a:p>
            <a:pPr lvl="1"/>
            <a:r>
              <a:rPr lang="en-GB" sz="2400"/>
              <a:t>Respected qualifications / relevant skills</a:t>
            </a:r>
          </a:p>
          <a:p>
            <a:pPr lvl="1"/>
            <a:r>
              <a:rPr lang="en-GB" sz="2400"/>
              <a:t>Experience relevant to private &amp; public sectors</a:t>
            </a:r>
          </a:p>
          <a:p>
            <a:pPr lvl="1"/>
            <a:r>
              <a:rPr lang="en-GB" sz="2400"/>
              <a:t>Career progression --&gt; appropriately rewarded</a:t>
            </a:r>
          </a:p>
          <a:p>
            <a:pPr lvl="1"/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.pot">
  <a:themeElements>
    <a:clrScheme name="Contemporary Portrait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112</TotalTime>
  <Words>673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Arial Black</vt:lpstr>
      <vt:lpstr>Tahoma</vt:lpstr>
      <vt:lpstr>Monotype Sorts</vt:lpstr>
      <vt:lpstr>Arial</vt:lpstr>
      <vt:lpstr>Comic Sans MS</vt:lpstr>
      <vt:lpstr>Contemporary Portrait.pot</vt:lpstr>
      <vt:lpstr>Microsoft Clip Gallery</vt:lpstr>
      <vt:lpstr>Visioning the future of OR</vt:lpstr>
      <vt:lpstr>Structure of Presentation</vt:lpstr>
      <vt:lpstr>Inspiration for research</vt:lpstr>
      <vt:lpstr>The Participants</vt:lpstr>
      <vt:lpstr>Visioning Workshop - The Process</vt:lpstr>
      <vt:lpstr>RORI reigns supreme</vt:lpstr>
      <vt:lpstr>It’s Management, Not OR !!</vt:lpstr>
      <vt:lpstr>Dedicated Followers of Fashion</vt:lpstr>
      <vt:lpstr>The Visions - Key themes</vt:lpstr>
      <vt:lpstr>The Visions - Key themes</vt:lpstr>
      <vt:lpstr>Visions - vivid imagery</vt:lpstr>
      <vt:lpstr>Making the vision happen</vt:lpstr>
      <vt:lpstr>Making the vision happen</vt:lpstr>
      <vt:lpstr>Learning from the exercise</vt:lpstr>
      <vt:lpstr>What happens next ?</vt:lpstr>
    </vt:vector>
  </TitlesOfParts>
  <Company>Warwick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cara</cp:lastModifiedBy>
  <cp:revision>31</cp:revision>
  <dcterms:created xsi:type="dcterms:W3CDTF">2002-06-11T14:29:54Z</dcterms:created>
  <dcterms:modified xsi:type="dcterms:W3CDTF">2012-03-09T16:11:54Z</dcterms:modified>
</cp:coreProperties>
</file>