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87" r:id="rId2"/>
    <p:sldId id="319" r:id="rId3"/>
    <p:sldId id="366" r:id="rId4"/>
    <p:sldId id="288" r:id="rId5"/>
    <p:sldId id="321" r:id="rId6"/>
    <p:sldId id="296" r:id="rId7"/>
    <p:sldId id="298" r:id="rId8"/>
    <p:sldId id="336" r:id="rId9"/>
    <p:sldId id="367" r:id="rId10"/>
    <p:sldId id="368" r:id="rId11"/>
    <p:sldId id="369" r:id="rId12"/>
    <p:sldId id="299" r:id="rId13"/>
    <p:sldId id="300" r:id="rId14"/>
    <p:sldId id="301" r:id="rId15"/>
    <p:sldId id="302" r:id="rId16"/>
    <p:sldId id="303" r:id="rId17"/>
    <p:sldId id="370" r:id="rId18"/>
    <p:sldId id="304" r:id="rId19"/>
    <p:sldId id="305" r:id="rId20"/>
    <p:sldId id="306" r:id="rId21"/>
    <p:sldId id="307" r:id="rId22"/>
    <p:sldId id="308" r:id="rId23"/>
    <p:sldId id="309" r:id="rId24"/>
    <p:sldId id="310" r:id="rId25"/>
    <p:sldId id="311" r:id="rId26"/>
    <p:sldId id="312" r:id="rId27"/>
    <p:sldId id="313" r:id="rId28"/>
    <p:sldId id="325" r:id="rId29"/>
  </p:sldIdLst>
  <p:sldSz cx="9144000" cy="6858000" type="screen4x3"/>
  <p:notesSz cx="6662738" cy="9832975"/>
  <p:defaultTextStyle>
    <a:defPPr>
      <a:defRPr lang="en-GB"/>
    </a:defPPr>
    <a:lvl1pPr algn="ctr" rtl="0" eaLnBrk="0" fontAlgn="base" hangingPunct="0">
      <a:spcBef>
        <a:spcPct val="50000"/>
      </a:spcBef>
      <a:spcAft>
        <a:spcPct val="0"/>
      </a:spcAft>
      <a:defRPr sz="22900" kern="1200">
        <a:solidFill>
          <a:schemeClr val="tx1"/>
        </a:solidFill>
        <a:latin typeface="Times New Roman"/>
        <a:ea typeface="+mn-ea"/>
        <a:cs typeface="+mn-cs"/>
      </a:defRPr>
    </a:lvl1pPr>
    <a:lvl2pPr marL="457200" algn="ctr" rtl="0" eaLnBrk="0" fontAlgn="base" hangingPunct="0">
      <a:spcBef>
        <a:spcPct val="50000"/>
      </a:spcBef>
      <a:spcAft>
        <a:spcPct val="0"/>
      </a:spcAft>
      <a:defRPr sz="22900" kern="1200">
        <a:solidFill>
          <a:schemeClr val="tx1"/>
        </a:solidFill>
        <a:latin typeface="Times New Roman"/>
        <a:ea typeface="+mn-ea"/>
        <a:cs typeface="+mn-cs"/>
      </a:defRPr>
    </a:lvl2pPr>
    <a:lvl3pPr marL="914400" algn="ctr" rtl="0" eaLnBrk="0" fontAlgn="base" hangingPunct="0">
      <a:spcBef>
        <a:spcPct val="50000"/>
      </a:spcBef>
      <a:spcAft>
        <a:spcPct val="0"/>
      </a:spcAft>
      <a:defRPr sz="22900" kern="1200">
        <a:solidFill>
          <a:schemeClr val="tx1"/>
        </a:solidFill>
        <a:latin typeface="Times New Roman"/>
        <a:ea typeface="+mn-ea"/>
        <a:cs typeface="+mn-cs"/>
      </a:defRPr>
    </a:lvl3pPr>
    <a:lvl4pPr marL="1371600" algn="ctr" rtl="0" eaLnBrk="0" fontAlgn="base" hangingPunct="0">
      <a:spcBef>
        <a:spcPct val="50000"/>
      </a:spcBef>
      <a:spcAft>
        <a:spcPct val="0"/>
      </a:spcAft>
      <a:defRPr sz="22900" kern="1200">
        <a:solidFill>
          <a:schemeClr val="tx1"/>
        </a:solidFill>
        <a:latin typeface="Times New Roman"/>
        <a:ea typeface="+mn-ea"/>
        <a:cs typeface="+mn-cs"/>
      </a:defRPr>
    </a:lvl4pPr>
    <a:lvl5pPr marL="1828800" algn="ctr" rtl="0" eaLnBrk="0" fontAlgn="base" hangingPunct="0">
      <a:spcBef>
        <a:spcPct val="50000"/>
      </a:spcBef>
      <a:spcAft>
        <a:spcPct val="0"/>
      </a:spcAft>
      <a:defRPr sz="22900" kern="1200">
        <a:solidFill>
          <a:schemeClr val="tx1"/>
        </a:solidFill>
        <a:latin typeface="Times New Roman"/>
        <a:ea typeface="+mn-ea"/>
        <a:cs typeface="+mn-cs"/>
      </a:defRPr>
    </a:lvl5pPr>
    <a:lvl6pPr marL="2286000" algn="l" defTabSz="914400" rtl="0" eaLnBrk="1" latinLnBrk="0" hangingPunct="1">
      <a:defRPr sz="22900" kern="1200">
        <a:solidFill>
          <a:schemeClr val="tx1"/>
        </a:solidFill>
        <a:latin typeface="Times New Roman"/>
        <a:ea typeface="+mn-ea"/>
        <a:cs typeface="+mn-cs"/>
      </a:defRPr>
    </a:lvl6pPr>
    <a:lvl7pPr marL="2743200" algn="l" defTabSz="914400" rtl="0" eaLnBrk="1" latinLnBrk="0" hangingPunct="1">
      <a:defRPr sz="22900" kern="1200">
        <a:solidFill>
          <a:schemeClr val="tx1"/>
        </a:solidFill>
        <a:latin typeface="Times New Roman"/>
        <a:ea typeface="+mn-ea"/>
        <a:cs typeface="+mn-cs"/>
      </a:defRPr>
    </a:lvl7pPr>
    <a:lvl8pPr marL="3200400" algn="l" defTabSz="914400" rtl="0" eaLnBrk="1" latinLnBrk="0" hangingPunct="1">
      <a:defRPr sz="22900" kern="1200">
        <a:solidFill>
          <a:schemeClr val="tx1"/>
        </a:solidFill>
        <a:latin typeface="Times New Roman"/>
        <a:ea typeface="+mn-ea"/>
        <a:cs typeface="+mn-cs"/>
      </a:defRPr>
    </a:lvl8pPr>
    <a:lvl9pPr marL="3657600" algn="l" defTabSz="914400" rtl="0" eaLnBrk="1" latinLnBrk="0" hangingPunct="1">
      <a:defRPr sz="22900" kern="1200">
        <a:solidFill>
          <a:schemeClr val="tx1"/>
        </a:solidFill>
        <a:latin typeface="Times New Roman"/>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00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777777"/>
    <a:srgbClr val="808080"/>
    <a:srgbClr val="969696"/>
    <a:srgbClr val="B2B2B2"/>
    <a:srgbClr val="FF66CC"/>
    <a:srgbClr val="CC0000"/>
    <a:srgbClr val="66CC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82" d="100"/>
          <a:sy n="82" d="100"/>
        </p:scale>
        <p:origin x="-78" y="-102"/>
      </p:cViewPr>
      <p:guideLst>
        <p:guide orient="horz" pos="1440"/>
        <p:guide pos="120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2070"/>
    </p:cViewPr>
  </p:sorterViewPr>
  <p:notesViewPr>
    <p:cSldViewPr snapToGrid="0" showGuides="1">
      <p:cViewPr>
        <p:scale>
          <a:sx n="66" d="100"/>
          <a:sy n="66" d="100"/>
        </p:scale>
        <p:origin x="-1458" y="360"/>
      </p:cViewPr>
      <p:guideLst>
        <p:guide orient="horz" pos="3097"/>
        <p:guide pos="209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auto">
          <a:xfrm>
            <a:off x="2990850" y="481013"/>
            <a:ext cx="625475" cy="30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6763">
              <a:lnSpc>
                <a:spcPct val="90000"/>
              </a:lnSpc>
              <a:spcBef>
                <a:spcPct val="0"/>
              </a:spcBef>
            </a:pPr>
            <a:r>
              <a:rPr lang="en-GB" altLang="en-GB" sz="1400">
                <a:latin typeface="Arial" charset="0"/>
              </a:rPr>
              <a:t>Notes</a:t>
            </a:r>
          </a:p>
        </p:txBody>
      </p:sp>
      <p:sp>
        <p:nvSpPr>
          <p:cNvPr id="4099" name="Rectangle 3"/>
          <p:cNvSpPr>
            <a:spLocks noChangeArrowheads="1"/>
          </p:cNvSpPr>
          <p:nvPr/>
        </p:nvSpPr>
        <p:spPr bwMode="auto">
          <a:xfrm>
            <a:off x="2946400" y="9188450"/>
            <a:ext cx="7239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6763">
              <a:lnSpc>
                <a:spcPct val="90000"/>
              </a:lnSpc>
              <a:spcBef>
                <a:spcPct val="0"/>
              </a:spcBef>
            </a:pPr>
            <a:r>
              <a:rPr lang="en-GB" altLang="en-GB" sz="1200">
                <a:latin typeface="Arial" charset="0"/>
              </a:rPr>
              <a:t>Page </a:t>
            </a:r>
            <a:fld id="{E934AB96-1323-426A-81DD-5860E6FFFD9A}" type="slidenum">
              <a:rPr lang="en-GB" altLang="en-GB" sz="1200">
                <a:latin typeface="Arial" charset="0"/>
              </a:rPr>
              <a:pPr defTabSz="766763">
                <a:lnSpc>
                  <a:spcPct val="90000"/>
                </a:lnSpc>
                <a:spcBef>
                  <a:spcPct val="0"/>
                </a:spcBef>
              </a:pPr>
              <a:t>‹#›</a:t>
            </a:fld>
            <a:endParaRPr lang="en-GB" altLang="en-GB" sz="1200">
              <a:latin typeface="Arial" charset="0"/>
            </a:endParaRPr>
          </a:p>
        </p:txBody>
      </p:sp>
      <p:sp>
        <p:nvSpPr>
          <p:cNvPr id="4100" name="Rectangle 4"/>
          <p:cNvSpPr>
            <a:spLocks noChangeArrowheads="1"/>
          </p:cNvSpPr>
          <p:nvPr/>
        </p:nvSpPr>
        <p:spPr bwMode="auto">
          <a:xfrm>
            <a:off x="88900" y="9340850"/>
            <a:ext cx="23558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spcBef>
                <a:spcPct val="0"/>
              </a:spcBef>
            </a:pPr>
            <a:r>
              <a:rPr lang="en-GB" sz="1200" b="1">
                <a:latin typeface="Arial" charset="0"/>
                <a:sym typeface="Symbol" pitchFamily="18" charset="2"/>
              </a:rPr>
              <a:t></a:t>
            </a:r>
            <a:r>
              <a:rPr lang="en-GB" sz="1200" b="1">
                <a:latin typeface="Arial" charset="0"/>
              </a:rPr>
              <a:t> Crown copyright 2002 Dstl. </a:t>
            </a:r>
          </a:p>
        </p:txBody>
      </p:sp>
    </p:spTree>
    <p:extLst>
      <p:ext uri="{BB962C8B-B14F-4D97-AF65-F5344CB8AC3E}">
        <p14:creationId xmlns:p14="http://schemas.microsoft.com/office/powerpoint/2010/main" val="300310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noTextEdit="1"/>
          </p:cNvSpPr>
          <p:nvPr>
            <p:ph type="sldImg" idx="2"/>
          </p:nvPr>
        </p:nvSpPr>
        <p:spPr bwMode="auto">
          <a:xfrm>
            <a:off x="887413" y="747713"/>
            <a:ext cx="4891087" cy="3668712"/>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1" name="Rectangle 3"/>
          <p:cNvSpPr>
            <a:spLocks noChangeArrowheads="1"/>
          </p:cNvSpPr>
          <p:nvPr/>
        </p:nvSpPr>
        <p:spPr bwMode="auto">
          <a:xfrm>
            <a:off x="0" y="9340850"/>
            <a:ext cx="23987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spcBef>
                <a:spcPct val="0"/>
              </a:spcBef>
            </a:pPr>
            <a:r>
              <a:rPr lang="en-GB" sz="1200" b="1">
                <a:latin typeface="Arial" charset="0"/>
                <a:sym typeface="Symbol" pitchFamily="18" charset="2"/>
              </a:rPr>
              <a:t></a:t>
            </a:r>
            <a:r>
              <a:rPr lang="en-GB" sz="1200" b="1">
                <a:latin typeface="Arial" charset="0"/>
              </a:rPr>
              <a:t> Crown copyright 2002 Dstl.  </a:t>
            </a:r>
          </a:p>
        </p:txBody>
      </p:sp>
    </p:spTree>
    <p:extLst>
      <p:ext uri="{BB962C8B-B14F-4D97-AF65-F5344CB8AC3E}">
        <p14:creationId xmlns:p14="http://schemas.microsoft.com/office/powerpoint/2010/main" val="18883530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ChangeArrowheads="1" noTextEdit="1"/>
          </p:cNvSpPr>
          <p:nvPr>
            <p:ph type="sldImg"/>
          </p:nvPr>
        </p:nvSpPr>
        <p:spPr/>
      </p:sp>
      <p:sp>
        <p:nvSpPr>
          <p:cNvPr id="74755" name="Rectangle 3"/>
          <p:cNvSpPr>
            <a:spLocks noGrp="1" noChangeArrowheads="1"/>
          </p:cNvSpPr>
          <p:nvPr>
            <p:ph type="body" idx="1"/>
          </p:nvPr>
        </p:nvSpPr>
        <p:spPr bwMode="auto">
          <a:xfrm>
            <a:off x="895350" y="4679950"/>
            <a:ext cx="4856163" cy="4452938"/>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spcBef>
                <a:spcPct val="0"/>
              </a:spcBef>
              <a:spcAft>
                <a:spcPts val="600"/>
              </a:spcAft>
            </a:pPr>
            <a:r>
              <a:rPr lang="en-GB" sz="2400"/>
              <a:t>© Crown copyright 2002 Dstl</a:t>
            </a:r>
          </a:p>
          <a:p>
            <a:pPr algn="ctr">
              <a:spcBef>
                <a:spcPct val="0"/>
              </a:spcBef>
              <a:spcAft>
                <a:spcPts val="600"/>
              </a:spcAft>
            </a:pPr>
            <a:endParaRPr lang="en-GB" sz="2400"/>
          </a:p>
          <a:p>
            <a:pPr>
              <a:spcBef>
                <a:spcPct val="0"/>
              </a:spcBef>
              <a:spcAft>
                <a:spcPts val="600"/>
              </a:spcAft>
            </a:pPr>
            <a:r>
              <a:rPr lang="en-GB" sz="2400"/>
              <a:t>Approval for wider use of releases must be sought from:</a:t>
            </a:r>
          </a:p>
          <a:p>
            <a:pPr>
              <a:spcBef>
                <a:spcPct val="0"/>
              </a:spcBef>
            </a:pPr>
            <a:r>
              <a:rPr lang="en-GB" sz="2400"/>
              <a:t>Intellectual Property Department, Dstl Porton Down, </a:t>
            </a:r>
            <a:br>
              <a:rPr lang="en-GB" sz="2400"/>
            </a:br>
            <a:r>
              <a:rPr lang="en-GB" sz="2400"/>
              <a:t>Salisbury,</a:t>
            </a:r>
          </a:p>
          <a:p>
            <a:pPr>
              <a:spcBef>
                <a:spcPct val="0"/>
              </a:spcBef>
            </a:pPr>
            <a:r>
              <a:rPr lang="en-GB" sz="2400"/>
              <a:t>Wiltshire</a:t>
            </a:r>
          </a:p>
          <a:p>
            <a:pPr>
              <a:spcBef>
                <a:spcPct val="0"/>
              </a:spcBef>
            </a:pPr>
            <a:r>
              <a:rPr lang="en-GB" sz="2400"/>
              <a:t>SP 4 0JQ</a:t>
            </a:r>
          </a:p>
          <a:p>
            <a:pPr>
              <a:spcBef>
                <a:spcPct val="0"/>
              </a:spcBef>
            </a:pPr>
            <a:endParaRPr lang="en-GB" sz="2400"/>
          </a:p>
          <a:p>
            <a:pPr>
              <a:spcBef>
                <a:spcPct val="0"/>
              </a:spcBef>
            </a:pPr>
            <a:endParaRPr lang="en-GB" sz="24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ChangeArrowheads="1" noTextEdit="1"/>
          </p:cNvSpPr>
          <p:nvPr>
            <p:ph type="sldImg"/>
          </p:nvPr>
        </p:nvSpPr>
        <p:spPr/>
      </p:sp>
      <p:sp>
        <p:nvSpPr>
          <p:cNvPr id="226307" name="Rectangle 3"/>
          <p:cNvSpPr>
            <a:spLocks noGrp="1" noChangeArrowheads="1"/>
          </p:cNvSpPr>
          <p:nvPr>
            <p:ph type="body" idx="1"/>
          </p:nvPr>
        </p:nvSpPr>
        <p:spPr bwMode="auto">
          <a:xfrm>
            <a:off x="914400" y="4648200"/>
            <a:ext cx="4876800" cy="44196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ChangeArrowheads="1" noTextEdit="1"/>
          </p:cNvSpPr>
          <p:nvPr>
            <p:ph type="sldImg"/>
          </p:nvPr>
        </p:nvSpPr>
        <p:spPr/>
      </p:sp>
      <p:sp>
        <p:nvSpPr>
          <p:cNvPr id="218115" name="Rectangle 3"/>
          <p:cNvSpPr>
            <a:spLocks noGrp="1" noChangeArrowheads="1"/>
          </p:cNvSpPr>
          <p:nvPr>
            <p:ph type="body" idx="1"/>
          </p:nvPr>
        </p:nvSpPr>
        <p:spPr bwMode="auto">
          <a:xfrm>
            <a:off x="889000" y="4670425"/>
            <a:ext cx="4884738" cy="4424363"/>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t>Desirable attributes in the use of </a:t>
            </a:r>
            <a:r>
              <a:rPr lang="en-GB">
                <a:solidFill>
                  <a:srgbClr val="FFFF00"/>
                </a:solidFill>
              </a:rPr>
              <a:t>sources</a:t>
            </a:r>
            <a:r>
              <a:rPr lang="en-GB"/>
              <a:t>:</a:t>
            </a:r>
          </a:p>
          <a:p>
            <a:pPr lvl="1"/>
            <a:r>
              <a:rPr lang="en-GB"/>
              <a:t>explicit criteria for identification, selection and use</a:t>
            </a:r>
          </a:p>
          <a:p>
            <a:pPr lvl="1"/>
            <a:r>
              <a:rPr lang="en-GB"/>
              <a:t>listing of human and textual data sources</a:t>
            </a:r>
          </a:p>
          <a:p>
            <a:pPr lvl="1"/>
            <a:r>
              <a:rPr lang="en-GB"/>
              <a:t>seeking an appropriate breadth and depth of material</a:t>
            </a:r>
          </a:p>
          <a:p>
            <a:pPr lvl="1"/>
            <a:r>
              <a:rPr lang="en-GB"/>
              <a:t>combination of desk-based research (text) and interviews (humans)</a:t>
            </a:r>
          </a:p>
          <a:p>
            <a:pPr lvl="1"/>
            <a:r>
              <a:rPr lang="en-GB"/>
              <a:t>review of previous studies</a:t>
            </a:r>
          </a:p>
          <a:p>
            <a:pPr lvl="1"/>
            <a:r>
              <a:rPr lang="en-GB"/>
              <a:t>explicitly describe sampling method where all material not covered.</a:t>
            </a:r>
          </a:p>
          <a:p>
            <a:r>
              <a:rPr lang="en-GB"/>
              <a:t>Desirable attributes in the </a:t>
            </a:r>
            <a:r>
              <a:rPr lang="en-GB">
                <a:solidFill>
                  <a:srgbClr val="FFFF00"/>
                </a:solidFill>
              </a:rPr>
              <a:t>analysis</a:t>
            </a:r>
            <a:r>
              <a:rPr lang="en-GB"/>
              <a:t>:</a:t>
            </a:r>
          </a:p>
          <a:p>
            <a:pPr lvl="1"/>
            <a:r>
              <a:rPr lang="en-GB"/>
              <a:t>explicit documentation of method</a:t>
            </a:r>
          </a:p>
          <a:p>
            <a:pPr lvl="1"/>
            <a:r>
              <a:rPr lang="en-GB"/>
              <a:t>peer reviewing</a:t>
            </a:r>
          </a:p>
          <a:p>
            <a:pPr lvl="1"/>
            <a:r>
              <a:rPr lang="en-GB"/>
              <a:t>explicit statements on the:</a:t>
            </a:r>
          </a:p>
          <a:p>
            <a:pPr lvl="2"/>
            <a:r>
              <a:rPr lang="en-GB"/>
              <a:t>uncertainty in the outputs</a:t>
            </a:r>
          </a:p>
          <a:p>
            <a:pPr lvl="2"/>
            <a:r>
              <a:rPr lang="en-GB"/>
              <a:t>purpose of the outputs (and what they should </a:t>
            </a:r>
            <a:r>
              <a:rPr lang="en-GB" u="sng"/>
              <a:t>not</a:t>
            </a:r>
            <a:r>
              <a:rPr lang="en-GB"/>
              <a:t> be used for)</a:t>
            </a:r>
          </a:p>
          <a:p>
            <a:pPr lvl="1"/>
            <a:r>
              <a:rPr lang="en-GB"/>
              <a:t>confidence limits rather than spot estimates.</a:t>
            </a:r>
          </a:p>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ChangeArrowheads="1" noTextEdit="1"/>
          </p:cNvSpPr>
          <p:nvPr>
            <p:ph type="sldImg"/>
          </p:nvPr>
        </p:nvSpPr>
        <p:spPr/>
      </p:sp>
      <p:sp>
        <p:nvSpPr>
          <p:cNvPr id="99331" name="Rectangle 3"/>
          <p:cNvSpPr>
            <a:spLocks noGrp="1" noChangeArrowheads="1"/>
          </p:cNvSpPr>
          <p:nvPr>
            <p:ph type="body" idx="1"/>
          </p:nvPr>
        </p:nvSpPr>
        <p:spPr bwMode="auto">
          <a:xfrm>
            <a:off x="895350" y="4679950"/>
            <a:ext cx="4856163" cy="4452938"/>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spcBef>
                <a:spcPct val="0"/>
              </a:spcBef>
            </a:pPr>
            <a:r>
              <a:rPr lang="en-GB" sz="1400"/>
              <a:t>Key drivers were identified by cross-correlation across those in the core studies.  This identified the most prominent and recurrent themes, and showed which were study-specific due to their viewpoint and approach.  This analysis provided a way of identifying which drivers were </a:t>
            </a:r>
            <a:r>
              <a:rPr lang="en-GB" sz="1400" i="1"/>
              <a:t>key</a:t>
            </a:r>
            <a:r>
              <a:rPr lang="en-GB" sz="1400"/>
              <a:t> to shaping the </a:t>
            </a:r>
            <a:r>
              <a:rPr lang="en-GB" sz="1400" i="1"/>
              <a:t>global future</a:t>
            </a:r>
            <a:r>
              <a:rPr lang="en-GB" sz="1400"/>
              <a:t>.</a:t>
            </a:r>
          </a:p>
          <a:p>
            <a:pPr>
              <a:spcBef>
                <a:spcPct val="0"/>
              </a:spcBef>
            </a:pPr>
            <a:endParaRPr lang="en-GB" sz="1400"/>
          </a:p>
          <a:p>
            <a:pPr>
              <a:spcBef>
                <a:spcPct val="0"/>
              </a:spcBef>
            </a:pPr>
            <a:r>
              <a:rPr lang="en-GB" sz="1400"/>
              <a:t>There are six key drivers that are cited in most of the existing studies, in one form or another. It should be noted that these key drivers have not been listed in any preferential order.  Indeed, all are as important as each other and all impact in different ways.  Grouping trends by theme is a useful analytical device, but does not imply that the drivers are independent.  In fact, most are linked.  For example, infectious disease, food distribution and medical science affect population shifts.  Another example is the inherent link between IT/communications technology and economic globalisation.</a:t>
            </a:r>
            <a:endParaRPr lang="en-GB" sz="24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ChangeArrowheads="1" noTextEdit="1"/>
          </p:cNvSpPr>
          <p:nvPr>
            <p:ph type="sldImg"/>
          </p:nvPr>
        </p:nvSpPr>
        <p:spPr/>
      </p:sp>
      <p:sp>
        <p:nvSpPr>
          <p:cNvPr id="101379" name="Rectangle 3"/>
          <p:cNvSpPr>
            <a:spLocks noGrp="1" noChangeArrowheads="1"/>
          </p:cNvSpPr>
          <p:nvPr>
            <p:ph type="body" idx="1"/>
          </p:nvPr>
        </p:nvSpPr>
        <p:spPr bwMode="auto">
          <a:xfrm>
            <a:off x="895350" y="4679950"/>
            <a:ext cx="4856163" cy="4452938"/>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spcBef>
                <a:spcPct val="0"/>
              </a:spcBef>
            </a:pPr>
            <a:endParaRPr lang="en-US" sz="2400">
              <a:latin typeface="Times New Roman"/>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ChangeArrowheads="1" noTextEdit="1"/>
          </p:cNvSpPr>
          <p:nvPr>
            <p:ph type="sldImg"/>
          </p:nvPr>
        </p:nvSpPr>
        <p:spPr/>
      </p:sp>
      <p:sp>
        <p:nvSpPr>
          <p:cNvPr id="103427" name="Rectangle 3"/>
          <p:cNvSpPr>
            <a:spLocks noGrp="1" noChangeArrowheads="1"/>
          </p:cNvSpPr>
          <p:nvPr>
            <p:ph type="body" idx="1"/>
          </p:nvPr>
        </p:nvSpPr>
        <p:spPr bwMode="auto">
          <a:xfrm>
            <a:off x="895350" y="4679950"/>
            <a:ext cx="4856163" cy="4452938"/>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spcBef>
                <a:spcPct val="0"/>
              </a:spcBef>
            </a:pPr>
            <a:r>
              <a:rPr lang="en-GB" sz="2400">
                <a:latin typeface="Times New Roman"/>
              </a:rPr>
              <a:t>Report gives frequency with which the core and sectoral studies identified these drivers.</a:t>
            </a:r>
          </a:p>
          <a:p>
            <a:pPr>
              <a:spcBef>
                <a:spcPct val="0"/>
              </a:spcBef>
            </a:pPr>
            <a:endParaRPr lang="en-GB" sz="2400">
              <a:latin typeface="Times New Roman"/>
            </a:endParaRPr>
          </a:p>
          <a:p>
            <a:pPr>
              <a:spcBef>
                <a:spcPct val="0"/>
              </a:spcBef>
            </a:pPr>
            <a:r>
              <a:rPr lang="en-GB" sz="2400"/>
              <a:t>reliable driver whose trends can be predicted with a relatively high degree of confidence.  This is mainly because relatively accurately quantified population projections can be made and it is from these projections that the trends are derived.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ChangeArrowheads="1" noTextEdit="1"/>
          </p:cNvSpPr>
          <p:nvPr>
            <p:ph type="sldImg"/>
          </p:nvPr>
        </p:nvSpPr>
        <p:spPr/>
      </p:sp>
      <p:sp>
        <p:nvSpPr>
          <p:cNvPr id="105475" name="Rectangle 3"/>
          <p:cNvSpPr>
            <a:spLocks noGrp="1" noChangeArrowheads="1"/>
          </p:cNvSpPr>
          <p:nvPr>
            <p:ph type="body" idx="1"/>
          </p:nvPr>
        </p:nvSpPr>
        <p:spPr bwMode="auto">
          <a:xfrm>
            <a:off x="895350" y="4679950"/>
            <a:ext cx="4856163" cy="4452938"/>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spcBef>
                <a:spcPct val="0"/>
              </a:spcBef>
            </a:pPr>
            <a:endParaRPr lang="en-US" sz="24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ChangeArrowheads="1" noTextEdit="1"/>
          </p:cNvSpPr>
          <p:nvPr>
            <p:ph type="sldImg"/>
          </p:nvPr>
        </p:nvSpPr>
        <p:spPr/>
      </p:sp>
      <p:sp>
        <p:nvSpPr>
          <p:cNvPr id="107523" name="Rectangle 3"/>
          <p:cNvSpPr>
            <a:spLocks noGrp="1" noChangeArrowheads="1"/>
          </p:cNvSpPr>
          <p:nvPr>
            <p:ph type="body" idx="1"/>
          </p:nvPr>
        </p:nvSpPr>
        <p:spPr bwMode="auto">
          <a:xfrm>
            <a:off x="895350" y="4679950"/>
            <a:ext cx="4856163" cy="4452938"/>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spcBef>
                <a:spcPct val="0"/>
              </a:spcBef>
            </a:pPr>
            <a:r>
              <a:rPr lang="en-GB" sz="1400"/>
              <a:t>Pollution change difficult to quantify in extent.  The core studies seem to assert that global pollution will probably increase, all be it ‘in varied sectors’.  In other words, some parts of the world will probably increase, comparatively, in their output of pollution whilst others might begin to fall.</a:t>
            </a:r>
          </a:p>
          <a:p>
            <a:pPr>
              <a:spcBef>
                <a:spcPct val="0"/>
              </a:spcBef>
            </a:pPr>
            <a:endParaRPr lang="en-GB" sz="1400"/>
          </a:p>
          <a:p>
            <a:pPr>
              <a:spcBef>
                <a:spcPct val="0"/>
              </a:spcBef>
            </a:pPr>
            <a:r>
              <a:rPr lang="en-GB" sz="1400"/>
              <a:t>One trend that is not in doubt is that there will be a greater stress on fresh water resources in the future.  As the climate changes and populations grow, water will become scarcer in certain parts of the world.  Again, the developing world will feel the gradual drought the hardest, particularly Sub-Saharan Africa and parts of the Middle East </a:t>
            </a:r>
          </a:p>
          <a:p>
            <a:pPr>
              <a:spcBef>
                <a:spcPct val="0"/>
              </a:spcBef>
            </a:pPr>
            <a:endParaRPr lang="en-GB" sz="1400"/>
          </a:p>
          <a:p>
            <a:pPr>
              <a:spcBef>
                <a:spcPct val="0"/>
              </a:spcBef>
            </a:pPr>
            <a:r>
              <a:rPr lang="en-GB" sz="1400"/>
              <a:t>These areas that are likely to suffer water shortages may well also be the victims of starvation.  Of the three core studies that made predictions about water shortages, two stated that global food supplies will be ample but that starvation will still occur because those supplies will not be distributed evenly. The third study suggested that overall global food supplies will actually decrease, again leading to starvation.</a:t>
            </a:r>
            <a:endParaRPr lang="en-GB" sz="24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ChangeArrowheads="1" noTextEdit="1"/>
          </p:cNvSpPr>
          <p:nvPr>
            <p:ph type="sldImg"/>
          </p:nvPr>
        </p:nvSpPr>
        <p:spPr/>
      </p:sp>
      <p:sp>
        <p:nvSpPr>
          <p:cNvPr id="230403" name="Rectangle 3"/>
          <p:cNvSpPr>
            <a:spLocks noGrp="1" noChangeArrowheads="1"/>
          </p:cNvSpPr>
          <p:nvPr>
            <p:ph type="body" idx="1"/>
          </p:nvPr>
        </p:nvSpPr>
        <p:spPr bwMode="auto">
          <a:xfrm>
            <a:off x="895350" y="4679950"/>
            <a:ext cx="4856163" cy="4452938"/>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spcBef>
                <a:spcPct val="0"/>
              </a:spcBef>
            </a:pPr>
            <a:endParaRPr lang="en-US" sz="24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ChangeArrowheads="1" noTextEdit="1"/>
          </p:cNvSpPr>
          <p:nvPr>
            <p:ph type="sldImg"/>
          </p:nvPr>
        </p:nvSpPr>
        <p:spPr/>
      </p:sp>
      <p:sp>
        <p:nvSpPr>
          <p:cNvPr id="109571" name="Rectangle 3"/>
          <p:cNvSpPr>
            <a:spLocks noGrp="1" noChangeArrowheads="1"/>
          </p:cNvSpPr>
          <p:nvPr>
            <p:ph type="body" idx="1"/>
          </p:nvPr>
        </p:nvSpPr>
        <p:spPr bwMode="auto">
          <a:xfrm>
            <a:off x="895350" y="4679950"/>
            <a:ext cx="4856163" cy="4452938"/>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spcBef>
                <a:spcPct val="0"/>
              </a:spcBef>
            </a:pPr>
            <a:endParaRPr lang="en-US" sz="2400">
              <a:latin typeface="Times New Roman"/>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ChangeArrowheads="1" noTextEdit="1"/>
          </p:cNvSpPr>
          <p:nvPr>
            <p:ph type="sldImg"/>
          </p:nvPr>
        </p:nvSpPr>
        <p:spPr/>
      </p:sp>
      <p:sp>
        <p:nvSpPr>
          <p:cNvPr id="111619" name="Rectangle 3"/>
          <p:cNvSpPr>
            <a:spLocks noGrp="1" noChangeArrowheads="1"/>
          </p:cNvSpPr>
          <p:nvPr>
            <p:ph type="body" idx="1"/>
          </p:nvPr>
        </p:nvSpPr>
        <p:spPr bwMode="auto">
          <a:xfrm>
            <a:off x="895350" y="4679950"/>
            <a:ext cx="4856163" cy="4452938"/>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spcBef>
                <a:spcPct val="0"/>
              </a:spcBef>
            </a:pPr>
            <a:endParaRPr lang="en-US" sz="2400">
              <a:latin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ChangeArrowheads="1" noTextEdit="1"/>
          </p:cNvSpPr>
          <p:nvPr>
            <p:ph type="sldImg"/>
          </p:nvPr>
        </p:nvSpPr>
        <p:spPr/>
      </p:sp>
      <p:sp>
        <p:nvSpPr>
          <p:cNvPr id="206851" name="Rectangle 3"/>
          <p:cNvSpPr>
            <a:spLocks noGrp="1" noChangeArrowheads="1"/>
          </p:cNvSpPr>
          <p:nvPr>
            <p:ph type="body" idx="1"/>
          </p:nvPr>
        </p:nvSpPr>
        <p:spPr bwMode="auto">
          <a:xfrm>
            <a:off x="889000" y="4670425"/>
            <a:ext cx="4884738" cy="4424363"/>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t>March 1999 White Paper on Modernising Government:</a:t>
            </a:r>
          </a:p>
          <a:p>
            <a:pPr lvl="1"/>
            <a:r>
              <a:rPr lang="en-GB"/>
              <a:t>identify the future challenges for government </a:t>
            </a:r>
          </a:p>
          <a:p>
            <a:pPr lvl="1"/>
            <a:r>
              <a:rPr lang="en-GB"/>
              <a:t>help Departments’ preparations for new problems </a:t>
            </a:r>
            <a:r>
              <a:rPr lang="en-GB" u="sng"/>
              <a:t>and</a:t>
            </a:r>
            <a:r>
              <a:rPr lang="en-GB"/>
              <a:t> opportunities</a:t>
            </a:r>
          </a:p>
          <a:p>
            <a:pPr lvl="1"/>
            <a:endParaRPr lang="en-GB"/>
          </a:p>
          <a:p>
            <a:r>
              <a:rPr lang="en-GB"/>
              <a:t>How to do this?  Need to understand:</a:t>
            </a:r>
          </a:p>
          <a:p>
            <a:pPr lvl="1"/>
            <a:r>
              <a:rPr lang="en-GB"/>
              <a:t>the way the world is changing, next 10-20 years</a:t>
            </a:r>
          </a:p>
          <a:p>
            <a:pPr lvl="1"/>
            <a:r>
              <a:rPr lang="en-GB"/>
              <a:t>the drivers for these changes</a:t>
            </a:r>
          </a:p>
          <a:p>
            <a:pPr lvl="1"/>
            <a:r>
              <a:rPr lang="en-GB"/>
              <a:t>the likely policy implications.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ChangeArrowheads="1" noTextEdit="1"/>
          </p:cNvSpPr>
          <p:nvPr>
            <p:ph type="sldImg"/>
          </p:nvPr>
        </p:nvSpPr>
        <p:spPr/>
      </p:sp>
      <p:sp>
        <p:nvSpPr>
          <p:cNvPr id="113667" name="Rectangle 3"/>
          <p:cNvSpPr>
            <a:spLocks noGrp="1" noChangeArrowheads="1"/>
          </p:cNvSpPr>
          <p:nvPr>
            <p:ph type="body" idx="1"/>
          </p:nvPr>
        </p:nvSpPr>
        <p:spPr bwMode="auto">
          <a:xfrm>
            <a:off x="895350" y="4679950"/>
            <a:ext cx="4856163" cy="4452938"/>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spcBef>
                <a:spcPct val="0"/>
              </a:spcBef>
            </a:pPr>
            <a:endParaRPr lang="en-US" sz="2400">
              <a:latin typeface="Times New Roman"/>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ChangeArrowheads="1" noTextEdit="1"/>
          </p:cNvSpPr>
          <p:nvPr>
            <p:ph type="sldImg"/>
          </p:nvPr>
        </p:nvSpPr>
        <p:spPr/>
      </p:sp>
      <p:sp>
        <p:nvSpPr>
          <p:cNvPr id="115715" name="Rectangle 3"/>
          <p:cNvSpPr>
            <a:spLocks noGrp="1" noChangeArrowheads="1"/>
          </p:cNvSpPr>
          <p:nvPr>
            <p:ph type="body" idx="1"/>
          </p:nvPr>
        </p:nvSpPr>
        <p:spPr bwMode="auto">
          <a:xfrm>
            <a:off x="895350" y="4679950"/>
            <a:ext cx="4856163" cy="4452938"/>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spcBef>
                <a:spcPct val="0"/>
              </a:spcBef>
            </a:pPr>
            <a:r>
              <a:rPr lang="en-GB" sz="1400"/>
              <a:t>the increased growth and reliance on IT and communications technology is highlighted in both a large proportion of the core studies and the sectoral studies.  It should also be noted that this driver was the most frequently cited in the sectoral studies.</a:t>
            </a:r>
          </a:p>
          <a:p>
            <a:pPr>
              <a:spcBef>
                <a:spcPct val="0"/>
              </a:spcBef>
            </a:pPr>
            <a:endParaRPr lang="en-GB" sz="1400"/>
          </a:p>
          <a:p>
            <a:pPr>
              <a:spcBef>
                <a:spcPct val="0"/>
              </a:spcBef>
            </a:pPr>
            <a:r>
              <a:rPr lang="en-GB" sz="1400"/>
              <a:t>Along with demography, science and technology is one of the most reliable drivers because developments that are to occur in this area can normally be predicted from current developments. This driver is unique in that some of the trends are in fact specific technological goals that are being actively sought.  A good example of this is the desire to improve IT technology and to exploit it as far as possible in the workplace.</a:t>
            </a:r>
            <a:endParaRPr lang="en-GB" sz="24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ChangeArrowheads="1" noTextEdit="1"/>
          </p:cNvSpPr>
          <p:nvPr>
            <p:ph type="sldImg"/>
          </p:nvPr>
        </p:nvSpPr>
        <p:spPr/>
      </p:sp>
      <p:sp>
        <p:nvSpPr>
          <p:cNvPr id="117763" name="Rectangle 3"/>
          <p:cNvSpPr>
            <a:spLocks noGrp="1" noChangeArrowheads="1"/>
          </p:cNvSpPr>
          <p:nvPr>
            <p:ph type="body" idx="1"/>
          </p:nvPr>
        </p:nvSpPr>
        <p:spPr bwMode="auto">
          <a:xfrm>
            <a:off x="895350" y="4679950"/>
            <a:ext cx="4856163" cy="4452938"/>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spcBef>
                <a:spcPct val="0"/>
              </a:spcBef>
            </a:pPr>
            <a:endParaRPr lang="en-US" sz="2400">
              <a:latin typeface="Times New Roman"/>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ChangeArrowheads="1" noTextEdit="1"/>
          </p:cNvSpPr>
          <p:nvPr>
            <p:ph type="sldImg"/>
          </p:nvPr>
        </p:nvSpPr>
        <p:spPr/>
      </p:sp>
      <p:sp>
        <p:nvSpPr>
          <p:cNvPr id="119811" name="Rectangle 3"/>
          <p:cNvSpPr>
            <a:spLocks noGrp="1" noChangeArrowheads="1"/>
          </p:cNvSpPr>
          <p:nvPr>
            <p:ph type="body" idx="1"/>
          </p:nvPr>
        </p:nvSpPr>
        <p:spPr bwMode="auto">
          <a:xfrm>
            <a:off x="895350" y="4679950"/>
            <a:ext cx="4856163" cy="4452938"/>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spcBef>
                <a:spcPct val="0"/>
              </a:spcBef>
            </a:pPr>
            <a:endParaRPr lang="en-US" sz="2400">
              <a:latin typeface="Times New Roman"/>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ChangeArrowheads="1" noTextEdit="1"/>
          </p:cNvSpPr>
          <p:nvPr>
            <p:ph type="sldImg"/>
          </p:nvPr>
        </p:nvSpPr>
        <p:spPr/>
      </p:sp>
      <p:sp>
        <p:nvSpPr>
          <p:cNvPr id="121859" name="Rectangle 3"/>
          <p:cNvSpPr>
            <a:spLocks noGrp="1" noChangeArrowheads="1"/>
          </p:cNvSpPr>
          <p:nvPr>
            <p:ph type="body" idx="1"/>
          </p:nvPr>
        </p:nvSpPr>
        <p:spPr bwMode="auto">
          <a:xfrm>
            <a:off x="895350" y="4679950"/>
            <a:ext cx="4856163" cy="4452938"/>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spcBef>
                <a:spcPct val="0"/>
              </a:spcBef>
            </a:pPr>
            <a:endParaRPr lang="en-US" sz="2400">
              <a:latin typeface="Times New Roman"/>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ChangeArrowheads="1" noTextEdit="1"/>
          </p:cNvSpPr>
          <p:nvPr>
            <p:ph type="sldImg"/>
          </p:nvPr>
        </p:nvSpPr>
        <p:spPr/>
      </p:sp>
      <p:sp>
        <p:nvSpPr>
          <p:cNvPr id="123907" name="Rectangle 3"/>
          <p:cNvSpPr>
            <a:spLocks noGrp="1" noChangeArrowheads="1"/>
          </p:cNvSpPr>
          <p:nvPr>
            <p:ph type="body" idx="1"/>
          </p:nvPr>
        </p:nvSpPr>
        <p:spPr bwMode="auto">
          <a:xfrm>
            <a:off x="895350" y="4679950"/>
            <a:ext cx="4856163" cy="4452938"/>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spcBef>
                <a:spcPct val="0"/>
              </a:spcBef>
            </a:pPr>
            <a:endParaRPr lang="en-US" sz="2400">
              <a:latin typeface="Times New Roman"/>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ChangeArrowheads="1" noTextEdit="1"/>
          </p:cNvSpPr>
          <p:nvPr>
            <p:ph type="sldImg"/>
          </p:nvPr>
        </p:nvSpPr>
        <p:spPr/>
      </p:sp>
      <p:sp>
        <p:nvSpPr>
          <p:cNvPr id="125955" name="Rectangle 3"/>
          <p:cNvSpPr>
            <a:spLocks noGrp="1" noChangeArrowheads="1"/>
          </p:cNvSpPr>
          <p:nvPr>
            <p:ph type="body" idx="1"/>
          </p:nvPr>
        </p:nvSpPr>
        <p:spPr bwMode="auto">
          <a:xfrm>
            <a:off x="895350" y="4679950"/>
            <a:ext cx="4856163" cy="4452938"/>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spcBef>
                <a:spcPct val="0"/>
              </a:spcBef>
            </a:pPr>
            <a:endParaRPr lang="en-US" sz="14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ChangeArrowheads="1" noTextEdit="1"/>
          </p:cNvSpPr>
          <p:nvPr>
            <p:ph type="sldImg"/>
          </p:nvPr>
        </p:nvSpPr>
        <p:spPr/>
      </p:sp>
      <p:sp>
        <p:nvSpPr>
          <p:cNvPr id="128003" name="Rectangle 3"/>
          <p:cNvSpPr>
            <a:spLocks noGrp="1" noChangeArrowheads="1"/>
          </p:cNvSpPr>
          <p:nvPr>
            <p:ph type="body" idx="1"/>
          </p:nvPr>
        </p:nvSpPr>
        <p:spPr bwMode="auto">
          <a:xfrm>
            <a:off x="895350" y="4679950"/>
            <a:ext cx="4856163" cy="4452938"/>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spcBef>
                <a:spcPct val="0"/>
              </a:spcBef>
            </a:pPr>
            <a:r>
              <a:rPr lang="en-GB">
                <a:latin typeface="Times New Roman"/>
              </a:rPr>
              <a:t>NOT PREDICT. If such predictions are required then specific studies (modelling) should be considered on their own merits. There is a considerable diversity in the degree to which the reviewed studies have addressed the uncertainty in their identified trends and outcomes (possible scenarios or 'worlds' extrapolated from trends).  Additionally, most of the published work makes only qualitative statements about the outcomes or, where quantitative data are given, their format is different between studies. </a:t>
            </a:r>
          </a:p>
          <a:p>
            <a:pPr>
              <a:spcBef>
                <a:spcPct val="0"/>
              </a:spcBef>
            </a:pPr>
            <a:r>
              <a:rPr lang="en-GB">
                <a:latin typeface="Times New Roman"/>
              </a:rPr>
              <a:t>ROBUST LIST. There is a consensus on the most important global drivers for change and reasonable - but not universal - agreement on the nature and direction of the trends within each driver. </a:t>
            </a:r>
          </a:p>
          <a:p>
            <a:pPr>
              <a:spcBef>
                <a:spcPct val="0"/>
              </a:spcBef>
            </a:pPr>
            <a:r>
              <a:rPr lang="en-GB">
                <a:latin typeface="Times New Roman"/>
              </a:rPr>
              <a:t>REVIEW. Several of the scenarios, worlds and even findings produced by the core studies could be re-used by policy makers. However, it is important to be aware of the methodological strengths and weaknesses of each study, as well as its original purpose, before trying to apply it in another domain.</a:t>
            </a:r>
          </a:p>
          <a:p>
            <a:pPr>
              <a:spcBef>
                <a:spcPct val="0"/>
              </a:spcBef>
            </a:pPr>
            <a:r>
              <a:rPr lang="en-GB">
                <a:latin typeface="Times New Roman"/>
              </a:rPr>
              <a:t>EXPLORING THE POSSIBLE  Some futures are more plausible than others, but the interactions between different trends in the real world makes a formal assessment of their likelihood impossible. Robust policy will be valid over a broad reach of possible scenarios and, where possible, will insure against the major discontinuities or wild cards. </a:t>
            </a:r>
          </a:p>
          <a:p>
            <a:pPr>
              <a:spcBef>
                <a:spcPct val="0"/>
              </a:spcBef>
            </a:pPr>
            <a:endParaRPr lang="en-GB">
              <a:latin typeface="Times New Roman"/>
            </a:endParaRPr>
          </a:p>
          <a:p>
            <a:pPr>
              <a:spcBef>
                <a:spcPct val="0"/>
              </a:spcBef>
            </a:pPr>
            <a:endParaRPr lang="en-GB">
              <a:latin typeface="Times New Roman"/>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ChangeArrowheads="1" noTextEdit="1"/>
          </p:cNvSpPr>
          <p:nvPr>
            <p:ph type="sldImg"/>
          </p:nvPr>
        </p:nvSpPr>
        <p:spPr/>
      </p:sp>
      <p:sp>
        <p:nvSpPr>
          <p:cNvPr id="227331" name="Rectangle 3"/>
          <p:cNvSpPr>
            <a:spLocks noGrp="1" noChangeArrowheads="1"/>
          </p:cNvSpPr>
          <p:nvPr>
            <p:ph type="body" idx="1"/>
          </p:nvPr>
        </p:nvSpPr>
        <p:spPr bwMode="auto">
          <a:xfrm>
            <a:off x="914400" y="4648200"/>
            <a:ext cx="4876800" cy="44196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ChangeArrowheads="1" noTextEdit="1"/>
          </p:cNvSpPr>
          <p:nvPr>
            <p:ph type="sldImg"/>
          </p:nvPr>
        </p:nvSpPr>
        <p:spPr/>
      </p:sp>
      <p:sp>
        <p:nvSpPr>
          <p:cNvPr id="192515" name="Rectangle 3"/>
          <p:cNvSpPr>
            <a:spLocks noGrp="1" noChangeArrowheads="1"/>
          </p:cNvSpPr>
          <p:nvPr>
            <p:ph type="body" idx="1"/>
          </p:nvPr>
        </p:nvSpPr>
        <p:spPr bwMode="auto">
          <a:xfrm>
            <a:off x="895350" y="4679950"/>
            <a:ext cx="4856163" cy="4452938"/>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spcBef>
                <a:spcPct val="0"/>
              </a:spcBef>
            </a:pPr>
            <a:endParaRPr lang="en-US" sz="2400">
              <a:latin typeface="Times New Roman"/>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ChangeArrowheads="1" noTextEdit="1"/>
          </p:cNvSpPr>
          <p:nvPr>
            <p:ph type="sldImg"/>
          </p:nvPr>
        </p:nvSpPr>
        <p:spPr/>
      </p:sp>
      <p:sp>
        <p:nvSpPr>
          <p:cNvPr id="76803" name="Rectangle 3"/>
          <p:cNvSpPr>
            <a:spLocks noGrp="1" noChangeArrowheads="1"/>
          </p:cNvSpPr>
          <p:nvPr>
            <p:ph type="body" idx="1"/>
          </p:nvPr>
        </p:nvSpPr>
        <p:spPr bwMode="auto">
          <a:xfrm>
            <a:off x="895350" y="4679950"/>
            <a:ext cx="4856163" cy="4452938"/>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spcBef>
                <a:spcPct val="0"/>
              </a:spcBef>
            </a:pPr>
            <a:endParaRPr lang="en-US" sz="2400">
              <a:latin typeface="Times New Roman"/>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ChangeArrowheads="1" noTextEdit="1"/>
          </p:cNvSpPr>
          <p:nvPr>
            <p:ph type="sldImg"/>
          </p:nvPr>
        </p:nvSpPr>
        <p:spPr/>
      </p:sp>
      <p:sp>
        <p:nvSpPr>
          <p:cNvPr id="223235" name="Rectangle 3"/>
          <p:cNvSpPr>
            <a:spLocks noGrp="1" noChangeArrowheads="1"/>
          </p:cNvSpPr>
          <p:nvPr>
            <p:ph type="body" idx="1"/>
          </p:nvPr>
        </p:nvSpPr>
        <p:spPr bwMode="auto">
          <a:xfrm>
            <a:off x="914400" y="4648200"/>
            <a:ext cx="4876800" cy="44196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ChangeArrowheads="1" noTextEdit="1"/>
          </p:cNvSpPr>
          <p:nvPr>
            <p:ph type="sldImg"/>
          </p:nvPr>
        </p:nvSpPr>
        <p:spPr/>
      </p:sp>
      <p:sp>
        <p:nvSpPr>
          <p:cNvPr id="93187" name="Rectangle 3"/>
          <p:cNvSpPr>
            <a:spLocks noGrp="1" noChangeArrowheads="1"/>
          </p:cNvSpPr>
          <p:nvPr>
            <p:ph type="body" idx="1"/>
          </p:nvPr>
        </p:nvSpPr>
        <p:spPr bwMode="auto">
          <a:xfrm>
            <a:off x="895350" y="4679950"/>
            <a:ext cx="4856163" cy="4452938"/>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spcBef>
                <a:spcPct val="0"/>
              </a:spcBef>
            </a:pPr>
            <a:endParaRPr lang="en-US" sz="2400">
              <a:latin typeface="Times New Roman"/>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ChangeArrowheads="1" noTextEdit="1"/>
          </p:cNvSpPr>
          <p:nvPr>
            <p:ph type="sldImg"/>
          </p:nvPr>
        </p:nvSpPr>
        <p:spPr>
          <a:xfrm>
            <a:off x="869950" y="754063"/>
            <a:ext cx="4889500" cy="3667125"/>
          </a:xfrm>
        </p:spPr>
      </p:sp>
      <p:graphicFrame>
        <p:nvGraphicFramePr>
          <p:cNvPr id="97283" name="Object 3"/>
          <p:cNvGraphicFramePr>
            <a:graphicFrameLocks noGrp="1" noChangeAspect="1"/>
          </p:cNvGraphicFramePr>
          <p:nvPr>
            <p:ph type="body" idx="1"/>
          </p:nvPr>
        </p:nvGraphicFramePr>
        <p:xfrm>
          <a:off x="746125" y="5661025"/>
          <a:ext cx="5397500" cy="3170238"/>
        </p:xfrm>
        <a:graphic>
          <a:graphicData uri="http://schemas.openxmlformats.org/presentationml/2006/ole">
            <mc:AlternateContent xmlns:mc="http://schemas.openxmlformats.org/markup-compatibility/2006">
              <mc:Choice xmlns:v="urn:schemas-microsoft-com:vml" Requires="v">
                <p:oleObj spid="_x0000_s97284" name="Document" r:id="rId4" imgW="5630040" imgH="2911320" progId="Word.Document.8">
                  <p:embed/>
                </p:oleObj>
              </mc:Choice>
              <mc:Fallback>
                <p:oleObj name="Document" r:id="rId4" imgW="5630040" imgH="2911320" progId="Word.Document.8">
                  <p:embed/>
                  <p:pic>
                    <p:nvPicPr>
                      <p:cNvPr id="0" name="Object 3"/>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6125" y="5661025"/>
                        <a:ext cx="5397500" cy="317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ChangeArrowheads="1" noTextEdit="1"/>
          </p:cNvSpPr>
          <p:nvPr>
            <p:ph type="sldImg"/>
          </p:nvPr>
        </p:nvSpPr>
        <p:spPr/>
      </p:sp>
      <p:sp>
        <p:nvSpPr>
          <p:cNvPr id="224259" name="Rectangle 3"/>
          <p:cNvSpPr>
            <a:spLocks noGrp="1" noChangeArrowheads="1"/>
          </p:cNvSpPr>
          <p:nvPr>
            <p:ph type="body" idx="1"/>
          </p:nvPr>
        </p:nvSpPr>
        <p:spPr bwMode="auto">
          <a:xfrm>
            <a:off x="914400" y="4648200"/>
            <a:ext cx="4876800" cy="44196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ChangeArrowheads="1" noTextEdit="1"/>
          </p:cNvSpPr>
          <p:nvPr>
            <p:ph type="sldImg"/>
          </p:nvPr>
        </p:nvSpPr>
        <p:spPr/>
      </p:sp>
      <p:sp>
        <p:nvSpPr>
          <p:cNvPr id="225283" name="Rectangle 3"/>
          <p:cNvSpPr>
            <a:spLocks noGrp="1" noChangeArrowheads="1"/>
          </p:cNvSpPr>
          <p:nvPr>
            <p:ph type="body" idx="1"/>
          </p:nvPr>
        </p:nvSpPr>
        <p:spPr bwMode="auto">
          <a:xfrm>
            <a:off x="914400" y="4648200"/>
            <a:ext cx="4876800" cy="44196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black">
      <p:bgPr>
        <a:solidFill>
          <a:srgbClr val="004268"/>
        </a:solidFill>
        <a:effectLst/>
      </p:bgPr>
    </p:bg>
    <p:spTree>
      <p:nvGrpSpPr>
        <p:cNvPr id="1" name=""/>
        <p:cNvGrpSpPr/>
        <p:nvPr/>
      </p:nvGrpSpPr>
      <p:grpSpPr>
        <a:xfrm>
          <a:off x="0" y="0"/>
          <a:ext cx="0" cy="0"/>
          <a:chOff x="0" y="0"/>
          <a:chExt cx="0" cy="0"/>
        </a:xfrm>
      </p:grpSpPr>
      <p:pic>
        <p:nvPicPr>
          <p:cNvPr id="3076" name="Picture 4" descr="C:\WINDOWS\Desktop\dstl\front page logoxxx.jpg"/>
          <p:cNvPicPr>
            <a:picLocks noChangeAspect="1" noChangeArrowheads="1"/>
          </p:cNvPicPr>
          <p:nvPr/>
        </p:nvPicPr>
        <p:blipFill>
          <a:blip r:embed="rId2" cstate="print">
            <a:clrChange>
              <a:clrFrom>
                <a:srgbClr val="004268"/>
              </a:clrFrom>
              <a:clrTo>
                <a:srgbClr val="004268">
                  <a:alpha val="0"/>
                </a:srgbClr>
              </a:clrTo>
            </a:clrChange>
            <a:extLst>
              <a:ext uri="{28A0092B-C50C-407E-A947-70E740481C1C}">
                <a14:useLocalDpi xmlns:a14="http://schemas.microsoft.com/office/drawing/2010/main" val="0"/>
              </a:ext>
            </a:extLst>
          </a:blip>
          <a:srcRect t="-169"/>
          <a:stretch>
            <a:fillRect/>
          </a:stretch>
        </p:blipFill>
        <p:spPr bwMode="auto">
          <a:xfrm>
            <a:off x="381000" y="2057400"/>
            <a:ext cx="1524000" cy="766763"/>
          </a:xfrm>
          <a:prstGeom prst="rect">
            <a:avLst/>
          </a:prstGeom>
          <a:noFill/>
          <a:extLst>
            <a:ext uri="{909E8E84-426E-40DD-AFC4-6F175D3DCCD1}">
              <a14:hiddenFill xmlns:a14="http://schemas.microsoft.com/office/drawing/2010/main">
                <a:solidFill>
                  <a:srgbClr val="FFFFFF"/>
                </a:solidFill>
              </a14:hiddenFill>
            </a:ext>
          </a:extLst>
        </p:spPr>
      </p:pic>
      <p:sp>
        <p:nvSpPr>
          <p:cNvPr id="3078" name="Rectangle 6"/>
          <p:cNvSpPr>
            <a:spLocks noGrp="1" noChangeArrowheads="1"/>
          </p:cNvSpPr>
          <p:nvPr>
            <p:ph type="ctrTitle" sz="quarter"/>
          </p:nvPr>
        </p:nvSpPr>
        <p:spPr>
          <a:xfrm>
            <a:off x="2252663" y="2036763"/>
            <a:ext cx="6184900" cy="1287462"/>
          </a:xfrm>
          <a:extLst>
            <a:ext uri="{91240B29-F687-4F45-9708-019B960494DF}">
              <a14:hiddenLine xmlns:a14="http://schemas.microsoft.com/office/drawing/2010/main" w="9525">
                <a:solidFill>
                  <a:schemeClr val="tx1"/>
                </a:solidFill>
                <a:miter lim="800000"/>
                <a:headEnd type="none" w="sm" len="sm"/>
                <a:tailEnd type="none" w="sm" len="sm"/>
              </a14:hiddenLine>
            </a:ext>
          </a:extLst>
        </p:spPr>
        <p:txBody>
          <a:bodyPr lIns="91440" tIns="45720" rIns="91440" bIns="45720"/>
          <a:lstStyle>
            <a:lvl1pPr>
              <a:defRPr/>
            </a:lvl1pPr>
          </a:lstStyle>
          <a:p>
            <a:pPr lvl="0"/>
            <a:r>
              <a:rPr lang="en-GB" altLang="en-GB" noProof="0" smtClean="0"/>
              <a:t>Click to edit Master title</a:t>
            </a:r>
          </a:p>
        </p:txBody>
      </p:sp>
      <p:sp>
        <p:nvSpPr>
          <p:cNvPr id="3079" name="Rectangle 7"/>
          <p:cNvSpPr>
            <a:spLocks noGrp="1" noChangeArrowheads="1"/>
          </p:cNvSpPr>
          <p:nvPr>
            <p:ph type="subTitle" sz="quarter" idx="1"/>
          </p:nvPr>
        </p:nvSpPr>
        <p:spPr>
          <a:xfrm>
            <a:off x="2286000" y="3886200"/>
            <a:ext cx="5486400" cy="1752600"/>
          </a:xfrm>
          <a:extLst>
            <a:ext uri="{91240B29-F687-4F45-9708-019B960494DF}">
              <a14:hiddenLine xmlns:a14="http://schemas.microsoft.com/office/drawing/2010/main" w="9525">
                <a:solidFill>
                  <a:schemeClr val="tx1"/>
                </a:solidFill>
                <a:miter lim="800000"/>
                <a:headEnd type="none" w="sm" len="sm"/>
                <a:tailEnd type="none" w="sm" len="sm"/>
              </a14:hiddenLine>
            </a:ext>
          </a:extLst>
        </p:spPr>
        <p:txBody>
          <a:bodyPr lIns="91440" tIns="45720" rIns="91440" bIns="45720"/>
          <a:lstStyle>
            <a:lvl1pPr marL="0" indent="0">
              <a:buFont typeface="Times" charset="0"/>
              <a:buNone/>
              <a:defRPr/>
            </a:lvl1pPr>
          </a:lstStyle>
          <a:p>
            <a:pPr lvl="0"/>
            <a:r>
              <a:rPr lang="en-GB" altLang="en-GB" noProof="0" smtClean="0"/>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034F4029-7299-45C5-8A0B-185112302578}" type="datetime4">
              <a:rPr lang="en-GB" altLang="en-GB"/>
              <a:pPr/>
              <a:t>09 March 2012</a:t>
            </a:fld>
            <a:endParaRPr lang="en-GB" altLang="en-GB"/>
          </a:p>
        </p:txBody>
      </p:sp>
    </p:spTree>
    <p:extLst>
      <p:ext uri="{BB962C8B-B14F-4D97-AF65-F5344CB8AC3E}">
        <p14:creationId xmlns:p14="http://schemas.microsoft.com/office/powerpoint/2010/main" val="249786657"/>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6050" y="261938"/>
            <a:ext cx="202565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19100" y="261938"/>
            <a:ext cx="592455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034F4029-7299-45C5-8A0B-185112302578}" type="datetime4">
              <a:rPr lang="en-GB" altLang="en-GB"/>
              <a:pPr/>
              <a:t>09 March 2012</a:t>
            </a:fld>
            <a:endParaRPr lang="en-GB" altLang="en-GB"/>
          </a:p>
        </p:txBody>
      </p:sp>
    </p:spTree>
    <p:extLst>
      <p:ext uri="{BB962C8B-B14F-4D97-AF65-F5344CB8AC3E}">
        <p14:creationId xmlns:p14="http://schemas.microsoft.com/office/powerpoint/2010/main" val="14396837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034F4029-7299-45C5-8A0B-185112302578}" type="datetime4">
              <a:rPr lang="en-GB" altLang="en-GB"/>
              <a:pPr/>
              <a:t>09 March 2012</a:t>
            </a:fld>
            <a:endParaRPr lang="en-GB" altLang="en-GB"/>
          </a:p>
        </p:txBody>
      </p:sp>
    </p:spTree>
    <p:extLst>
      <p:ext uri="{BB962C8B-B14F-4D97-AF65-F5344CB8AC3E}">
        <p14:creationId xmlns:p14="http://schemas.microsoft.com/office/powerpoint/2010/main" val="25060255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34F4029-7299-45C5-8A0B-185112302578}" type="datetime4">
              <a:rPr lang="en-GB" altLang="en-GB"/>
              <a:pPr/>
              <a:t>09 March 2012</a:t>
            </a:fld>
            <a:endParaRPr lang="en-GB" altLang="en-GB"/>
          </a:p>
        </p:txBody>
      </p:sp>
    </p:spTree>
    <p:extLst>
      <p:ext uri="{BB962C8B-B14F-4D97-AF65-F5344CB8AC3E}">
        <p14:creationId xmlns:p14="http://schemas.microsoft.com/office/powerpoint/2010/main" val="12483222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19100" y="1676400"/>
            <a:ext cx="3968750" cy="4071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40250" y="1676400"/>
            <a:ext cx="3968750" cy="4071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fld id="{034F4029-7299-45C5-8A0B-185112302578}" type="datetime4">
              <a:rPr lang="en-GB" altLang="en-GB"/>
              <a:pPr/>
              <a:t>09 March 2012</a:t>
            </a:fld>
            <a:endParaRPr lang="en-GB" altLang="en-GB"/>
          </a:p>
        </p:txBody>
      </p:sp>
    </p:spTree>
    <p:extLst>
      <p:ext uri="{BB962C8B-B14F-4D97-AF65-F5344CB8AC3E}">
        <p14:creationId xmlns:p14="http://schemas.microsoft.com/office/powerpoint/2010/main" val="146662617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fld id="{034F4029-7299-45C5-8A0B-185112302578}" type="datetime4">
              <a:rPr lang="en-GB" altLang="en-GB"/>
              <a:pPr/>
              <a:t>09 March 2012</a:t>
            </a:fld>
            <a:endParaRPr lang="en-GB" altLang="en-GB"/>
          </a:p>
        </p:txBody>
      </p:sp>
    </p:spTree>
    <p:extLst>
      <p:ext uri="{BB962C8B-B14F-4D97-AF65-F5344CB8AC3E}">
        <p14:creationId xmlns:p14="http://schemas.microsoft.com/office/powerpoint/2010/main" val="309027923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fld id="{034F4029-7299-45C5-8A0B-185112302578}" type="datetime4">
              <a:rPr lang="en-GB" altLang="en-GB"/>
              <a:pPr/>
              <a:t>09 March 2012</a:t>
            </a:fld>
            <a:endParaRPr lang="en-GB" altLang="en-GB"/>
          </a:p>
        </p:txBody>
      </p:sp>
    </p:spTree>
    <p:extLst>
      <p:ext uri="{BB962C8B-B14F-4D97-AF65-F5344CB8AC3E}">
        <p14:creationId xmlns:p14="http://schemas.microsoft.com/office/powerpoint/2010/main" val="192942240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034F4029-7299-45C5-8A0B-185112302578}" type="datetime4">
              <a:rPr lang="en-GB" altLang="en-GB"/>
              <a:pPr/>
              <a:t>09 March 2012</a:t>
            </a:fld>
            <a:endParaRPr lang="en-GB" altLang="en-GB"/>
          </a:p>
        </p:txBody>
      </p:sp>
    </p:spTree>
    <p:extLst>
      <p:ext uri="{BB962C8B-B14F-4D97-AF65-F5344CB8AC3E}">
        <p14:creationId xmlns:p14="http://schemas.microsoft.com/office/powerpoint/2010/main" val="235518328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034F4029-7299-45C5-8A0B-185112302578}" type="datetime4">
              <a:rPr lang="en-GB" altLang="en-GB"/>
              <a:pPr/>
              <a:t>09 March 2012</a:t>
            </a:fld>
            <a:endParaRPr lang="en-GB" altLang="en-GB"/>
          </a:p>
        </p:txBody>
      </p:sp>
    </p:spTree>
    <p:extLst>
      <p:ext uri="{BB962C8B-B14F-4D97-AF65-F5344CB8AC3E}">
        <p14:creationId xmlns:p14="http://schemas.microsoft.com/office/powerpoint/2010/main" val="313964173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034F4029-7299-45C5-8A0B-185112302578}" type="datetime4">
              <a:rPr lang="en-GB" altLang="en-GB"/>
              <a:pPr/>
              <a:t>09 March 2012</a:t>
            </a:fld>
            <a:endParaRPr lang="en-GB" altLang="en-GB"/>
          </a:p>
        </p:txBody>
      </p:sp>
    </p:spTree>
    <p:extLst>
      <p:ext uri="{BB962C8B-B14F-4D97-AF65-F5344CB8AC3E}">
        <p14:creationId xmlns:p14="http://schemas.microsoft.com/office/powerpoint/2010/main" val="68528399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4A70"/>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gray">
          <a:xfrm>
            <a:off x="0" y="5962650"/>
            <a:ext cx="9144000" cy="89535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pic>
        <p:nvPicPr>
          <p:cNvPr id="1036" name="Picture 12" descr=" crest.jpg                                                      00000039Designer                       B55D426D:"/>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942138" y="6096000"/>
            <a:ext cx="441325" cy="598488"/>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A:\front page logo hi Sm 2.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525463" y="6115050"/>
            <a:ext cx="1147762" cy="581025"/>
          </a:xfrm>
          <a:prstGeom prst="rect">
            <a:avLst/>
          </a:prstGeom>
          <a:noFill/>
          <a:extLst>
            <a:ext uri="{909E8E84-426E-40DD-AFC4-6F175D3DCCD1}">
              <a14:hiddenFill xmlns:a14="http://schemas.microsoft.com/office/drawing/2010/main">
                <a:solidFill>
                  <a:srgbClr val="FFFFFF"/>
                </a:solidFill>
              </a14:hiddenFill>
            </a:ext>
          </a:extLst>
        </p:spPr>
      </p:pic>
      <p:sp>
        <p:nvSpPr>
          <p:cNvPr id="1028" name="Rectangle 4"/>
          <p:cNvSpPr>
            <a:spLocks noGrp="1" noChangeArrowheads="1"/>
          </p:cNvSpPr>
          <p:nvPr>
            <p:ph type="title"/>
          </p:nvPr>
        </p:nvSpPr>
        <p:spPr bwMode="auto">
          <a:xfrm>
            <a:off x="444500" y="261938"/>
            <a:ext cx="8077200"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spAutoFit/>
          </a:bodyPr>
          <a:lstStyle/>
          <a:p>
            <a:pPr lvl="0"/>
            <a:r>
              <a:rPr lang="en-GB" altLang="en-GB" smtClean="0"/>
              <a:t>Click to edit Master title style</a:t>
            </a:r>
          </a:p>
        </p:txBody>
      </p:sp>
      <p:sp>
        <p:nvSpPr>
          <p:cNvPr id="1029" name="Rectangle 5"/>
          <p:cNvSpPr>
            <a:spLocks noGrp="1" noChangeArrowheads="1"/>
          </p:cNvSpPr>
          <p:nvPr>
            <p:ph type="body" idx="1"/>
          </p:nvPr>
        </p:nvSpPr>
        <p:spPr bwMode="auto">
          <a:xfrm>
            <a:off x="419100" y="1676400"/>
            <a:ext cx="8089900" cy="4071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GB" altLang="en-GB" smtClean="0"/>
              <a:t>Click to edit Master text styles</a:t>
            </a:r>
          </a:p>
          <a:p>
            <a:pPr lvl="1"/>
            <a:r>
              <a:rPr lang="en-GB" altLang="en-GB" smtClean="0"/>
              <a:t>Second level</a:t>
            </a:r>
          </a:p>
          <a:p>
            <a:pPr lvl="2"/>
            <a:r>
              <a:rPr lang="en-GB" altLang="en-GB" smtClean="0"/>
              <a:t>Third level</a:t>
            </a:r>
          </a:p>
          <a:p>
            <a:pPr lvl="3"/>
            <a:r>
              <a:rPr lang="en-GB" altLang="en-GB" smtClean="0"/>
              <a:t>Fourth level</a:t>
            </a:r>
          </a:p>
          <a:p>
            <a:pPr lvl="4"/>
            <a:r>
              <a:rPr lang="en-GB" altLang="en-GB" smtClean="0"/>
              <a:t>Fifth level</a:t>
            </a:r>
          </a:p>
        </p:txBody>
      </p:sp>
      <p:sp>
        <p:nvSpPr>
          <p:cNvPr id="1031" name="Rectangle 7"/>
          <p:cNvSpPr>
            <a:spLocks noChangeArrowheads="1"/>
          </p:cNvSpPr>
          <p:nvPr/>
        </p:nvSpPr>
        <p:spPr bwMode="auto">
          <a:xfrm>
            <a:off x="1809750" y="6434138"/>
            <a:ext cx="1389063"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l"/>
            <a:r>
              <a:rPr lang="en-GB" altLang="en-GB" sz="1000">
                <a:solidFill>
                  <a:schemeClr val="bg1"/>
                </a:solidFill>
                <a:latin typeface="Arial" charset="0"/>
              </a:rPr>
              <a:t>© Dstl 2002</a:t>
            </a:r>
          </a:p>
          <a:p>
            <a:pPr algn="l"/>
            <a:endParaRPr lang="en-GB" altLang="en-GB" sz="1000">
              <a:solidFill>
                <a:schemeClr val="bg1"/>
              </a:solidFill>
              <a:latin typeface="Arial" charset="0"/>
            </a:endParaRPr>
          </a:p>
        </p:txBody>
      </p:sp>
      <p:sp>
        <p:nvSpPr>
          <p:cNvPr id="1032" name="Rectangle 8"/>
          <p:cNvSpPr>
            <a:spLocks noGrp="1" noChangeArrowheads="1"/>
          </p:cNvSpPr>
          <p:nvPr>
            <p:ph type="dt" sz="half" idx="2"/>
          </p:nvPr>
        </p:nvSpPr>
        <p:spPr bwMode="auto">
          <a:xfrm>
            <a:off x="1804988" y="6245225"/>
            <a:ext cx="1014412" cy="23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spcBef>
                <a:spcPct val="0"/>
              </a:spcBef>
              <a:defRPr sz="1000">
                <a:solidFill>
                  <a:schemeClr val="bg1"/>
                </a:solidFill>
                <a:latin typeface="+mn-lt"/>
              </a:defRPr>
            </a:lvl1pPr>
          </a:lstStyle>
          <a:p>
            <a:fld id="{034F4029-7299-45C5-8A0B-185112302578}" type="datetime4">
              <a:rPr lang="en-GB" altLang="en-GB"/>
              <a:pPr/>
              <a:t>09 March 2012</a:t>
            </a:fld>
            <a:endParaRPr lang="en-GB" altLang="en-GB"/>
          </a:p>
        </p:txBody>
      </p:sp>
      <p:sp>
        <p:nvSpPr>
          <p:cNvPr id="1033" name="Rectangle 9"/>
          <p:cNvSpPr>
            <a:spLocks noChangeArrowheads="1"/>
          </p:cNvSpPr>
          <p:nvPr/>
        </p:nvSpPr>
        <p:spPr bwMode="auto">
          <a:xfrm>
            <a:off x="7516813" y="6243638"/>
            <a:ext cx="1184275"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l"/>
            <a:r>
              <a:rPr lang="en-GB" altLang="en-GB" sz="1000">
                <a:solidFill>
                  <a:srgbClr val="004268"/>
                </a:solidFill>
                <a:latin typeface="Arial" charset="0"/>
              </a:rPr>
              <a:t>Dstl is part of the Ministry of Defence</a:t>
            </a:r>
          </a:p>
          <a:p>
            <a:pPr algn="l"/>
            <a:endParaRPr lang="en-GB" altLang="en-GB" sz="1000">
              <a:solidFill>
                <a:srgbClr val="004268"/>
              </a:solidFill>
              <a:latin typeface="Arial" charset="0"/>
            </a:endParaRPr>
          </a:p>
        </p:txBody>
      </p:sp>
      <p:sp>
        <p:nvSpPr>
          <p:cNvPr id="1038" name="Line 14"/>
          <p:cNvSpPr>
            <a:spLocks noChangeShapeType="1"/>
          </p:cNvSpPr>
          <p:nvPr/>
        </p:nvSpPr>
        <p:spPr bwMode="auto">
          <a:xfrm>
            <a:off x="0" y="5962650"/>
            <a:ext cx="9144000" cy="0"/>
          </a:xfrm>
          <a:prstGeom prst="line">
            <a:avLst/>
          </a:prstGeom>
          <a:noFill/>
          <a:ln w="952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sldNum="0" hdr="0" ftr="0"/>
  <p:txStyles>
    <p:titleStyle>
      <a:lvl1pPr algn="l" defTabSz="893763" rtl="0" eaLnBrk="0" fontAlgn="base" hangingPunct="0">
        <a:spcBef>
          <a:spcPct val="0"/>
        </a:spcBef>
        <a:spcAft>
          <a:spcPct val="0"/>
        </a:spcAft>
        <a:defRPr sz="3600" b="1">
          <a:solidFill>
            <a:schemeClr val="tx1"/>
          </a:solidFill>
          <a:latin typeface="+mj-lt"/>
          <a:ea typeface="+mj-ea"/>
          <a:cs typeface="+mj-cs"/>
        </a:defRPr>
      </a:lvl1pPr>
      <a:lvl2pPr algn="l" defTabSz="893763" rtl="0" eaLnBrk="0" fontAlgn="base" hangingPunct="0">
        <a:spcBef>
          <a:spcPct val="0"/>
        </a:spcBef>
        <a:spcAft>
          <a:spcPct val="0"/>
        </a:spcAft>
        <a:defRPr sz="3600" b="1">
          <a:solidFill>
            <a:schemeClr val="tx1"/>
          </a:solidFill>
          <a:latin typeface="Arial" charset="0"/>
        </a:defRPr>
      </a:lvl2pPr>
      <a:lvl3pPr algn="l" defTabSz="893763" rtl="0" eaLnBrk="0" fontAlgn="base" hangingPunct="0">
        <a:spcBef>
          <a:spcPct val="0"/>
        </a:spcBef>
        <a:spcAft>
          <a:spcPct val="0"/>
        </a:spcAft>
        <a:defRPr sz="3600" b="1">
          <a:solidFill>
            <a:schemeClr val="tx1"/>
          </a:solidFill>
          <a:latin typeface="Arial" charset="0"/>
        </a:defRPr>
      </a:lvl3pPr>
      <a:lvl4pPr algn="l" defTabSz="893763" rtl="0" eaLnBrk="0" fontAlgn="base" hangingPunct="0">
        <a:spcBef>
          <a:spcPct val="0"/>
        </a:spcBef>
        <a:spcAft>
          <a:spcPct val="0"/>
        </a:spcAft>
        <a:defRPr sz="3600" b="1">
          <a:solidFill>
            <a:schemeClr val="tx1"/>
          </a:solidFill>
          <a:latin typeface="Arial" charset="0"/>
        </a:defRPr>
      </a:lvl4pPr>
      <a:lvl5pPr algn="l" defTabSz="893763" rtl="0" eaLnBrk="0" fontAlgn="base" hangingPunct="0">
        <a:spcBef>
          <a:spcPct val="0"/>
        </a:spcBef>
        <a:spcAft>
          <a:spcPct val="0"/>
        </a:spcAft>
        <a:defRPr sz="3600" b="1">
          <a:solidFill>
            <a:schemeClr val="tx1"/>
          </a:solidFill>
          <a:latin typeface="Arial" charset="0"/>
        </a:defRPr>
      </a:lvl5pPr>
      <a:lvl6pPr marL="457200" algn="l" defTabSz="893763" rtl="0" eaLnBrk="0" fontAlgn="base" hangingPunct="0">
        <a:spcBef>
          <a:spcPct val="0"/>
        </a:spcBef>
        <a:spcAft>
          <a:spcPct val="0"/>
        </a:spcAft>
        <a:defRPr sz="3600" b="1">
          <a:solidFill>
            <a:schemeClr val="tx1"/>
          </a:solidFill>
          <a:latin typeface="Arial" charset="0"/>
        </a:defRPr>
      </a:lvl6pPr>
      <a:lvl7pPr marL="914400" algn="l" defTabSz="893763" rtl="0" eaLnBrk="0" fontAlgn="base" hangingPunct="0">
        <a:spcBef>
          <a:spcPct val="0"/>
        </a:spcBef>
        <a:spcAft>
          <a:spcPct val="0"/>
        </a:spcAft>
        <a:defRPr sz="3600" b="1">
          <a:solidFill>
            <a:schemeClr val="tx1"/>
          </a:solidFill>
          <a:latin typeface="Arial" charset="0"/>
        </a:defRPr>
      </a:lvl7pPr>
      <a:lvl8pPr marL="1371600" algn="l" defTabSz="893763" rtl="0" eaLnBrk="0" fontAlgn="base" hangingPunct="0">
        <a:spcBef>
          <a:spcPct val="0"/>
        </a:spcBef>
        <a:spcAft>
          <a:spcPct val="0"/>
        </a:spcAft>
        <a:defRPr sz="3600" b="1">
          <a:solidFill>
            <a:schemeClr val="tx1"/>
          </a:solidFill>
          <a:latin typeface="Arial" charset="0"/>
        </a:defRPr>
      </a:lvl8pPr>
      <a:lvl9pPr marL="1828800" algn="l" defTabSz="893763" rtl="0" eaLnBrk="0" fontAlgn="base" hangingPunct="0">
        <a:spcBef>
          <a:spcPct val="0"/>
        </a:spcBef>
        <a:spcAft>
          <a:spcPct val="0"/>
        </a:spcAft>
        <a:defRPr sz="3600" b="1">
          <a:solidFill>
            <a:schemeClr val="tx1"/>
          </a:solidFill>
          <a:latin typeface="Arial" charset="0"/>
        </a:defRPr>
      </a:lvl9pPr>
    </p:titleStyle>
    <p:bodyStyle>
      <a:lvl1pPr marL="188913" indent="-188913" algn="l" defTabSz="842963" rtl="0" eaLnBrk="0" fontAlgn="base" hangingPunct="0">
        <a:spcBef>
          <a:spcPct val="20000"/>
        </a:spcBef>
        <a:spcAft>
          <a:spcPct val="20000"/>
        </a:spcAft>
        <a:buClr>
          <a:schemeClr val="accent2"/>
        </a:buClr>
        <a:buSzPct val="100000"/>
        <a:buFont typeface="Times" charset="0"/>
        <a:buChar char="•"/>
        <a:tabLst>
          <a:tab pos="1714500" algn="l"/>
        </a:tabLst>
        <a:defRPr sz="2400">
          <a:solidFill>
            <a:schemeClr val="tx1"/>
          </a:solidFill>
          <a:latin typeface="+mn-lt"/>
          <a:ea typeface="+mn-ea"/>
          <a:cs typeface="+mn-cs"/>
        </a:defRPr>
      </a:lvl1pPr>
      <a:lvl2pPr marL="666750" indent="-285750" algn="l" defTabSz="842963" rtl="0" eaLnBrk="0" fontAlgn="base" hangingPunct="0">
        <a:spcBef>
          <a:spcPct val="20000"/>
        </a:spcBef>
        <a:spcAft>
          <a:spcPct val="20000"/>
        </a:spcAft>
        <a:buClr>
          <a:schemeClr val="accent2"/>
        </a:buClr>
        <a:buChar char="–"/>
        <a:tabLst>
          <a:tab pos="1714500" algn="l"/>
        </a:tabLst>
        <a:defRPr sz="2000">
          <a:solidFill>
            <a:schemeClr val="tx1"/>
          </a:solidFill>
          <a:latin typeface="+mn-lt"/>
        </a:defRPr>
      </a:lvl2pPr>
      <a:lvl3pPr marL="1047750" indent="-190500" algn="l" defTabSz="842963" rtl="0" eaLnBrk="0" fontAlgn="base" hangingPunct="0">
        <a:spcBef>
          <a:spcPct val="20000"/>
        </a:spcBef>
        <a:spcAft>
          <a:spcPct val="0"/>
        </a:spcAft>
        <a:buChar char="•"/>
        <a:tabLst>
          <a:tab pos="1714500" algn="l"/>
        </a:tabLst>
        <a:defRPr sz="2000">
          <a:solidFill>
            <a:schemeClr val="tx1"/>
          </a:solidFill>
          <a:latin typeface="+mn-lt"/>
        </a:defRPr>
      </a:lvl3pPr>
      <a:lvl4pPr marL="1619250" indent="-190500" algn="l" defTabSz="842963" rtl="0" eaLnBrk="0" fontAlgn="base" hangingPunct="0">
        <a:spcBef>
          <a:spcPct val="20000"/>
        </a:spcBef>
        <a:spcAft>
          <a:spcPct val="0"/>
        </a:spcAft>
        <a:buChar char="–"/>
        <a:tabLst>
          <a:tab pos="1714500" algn="l"/>
        </a:tabLst>
        <a:defRPr>
          <a:solidFill>
            <a:schemeClr val="tx1"/>
          </a:solidFill>
          <a:latin typeface="+mn-lt"/>
        </a:defRPr>
      </a:lvl4pPr>
      <a:lvl5pPr marL="2211388" indent="-188913" algn="l" defTabSz="842963" rtl="0" eaLnBrk="0" fontAlgn="base" hangingPunct="0">
        <a:spcBef>
          <a:spcPct val="20000"/>
        </a:spcBef>
        <a:spcAft>
          <a:spcPct val="0"/>
        </a:spcAft>
        <a:buChar char="»"/>
        <a:tabLst>
          <a:tab pos="1714500" algn="l"/>
        </a:tabLst>
        <a:defRPr>
          <a:solidFill>
            <a:schemeClr val="tx1"/>
          </a:solidFill>
          <a:latin typeface="+mn-lt"/>
        </a:defRPr>
      </a:lvl5pPr>
      <a:lvl6pPr marL="2668588" indent="-188913" algn="l" defTabSz="842963" rtl="0" eaLnBrk="0" fontAlgn="base" hangingPunct="0">
        <a:spcBef>
          <a:spcPct val="20000"/>
        </a:spcBef>
        <a:spcAft>
          <a:spcPct val="0"/>
        </a:spcAft>
        <a:buChar char="»"/>
        <a:tabLst>
          <a:tab pos="1714500" algn="l"/>
        </a:tabLst>
        <a:defRPr>
          <a:solidFill>
            <a:schemeClr val="tx1"/>
          </a:solidFill>
          <a:latin typeface="+mn-lt"/>
        </a:defRPr>
      </a:lvl6pPr>
      <a:lvl7pPr marL="3125788" indent="-188913" algn="l" defTabSz="842963" rtl="0" eaLnBrk="0" fontAlgn="base" hangingPunct="0">
        <a:spcBef>
          <a:spcPct val="20000"/>
        </a:spcBef>
        <a:spcAft>
          <a:spcPct val="0"/>
        </a:spcAft>
        <a:buChar char="»"/>
        <a:tabLst>
          <a:tab pos="1714500" algn="l"/>
        </a:tabLst>
        <a:defRPr>
          <a:solidFill>
            <a:schemeClr val="tx1"/>
          </a:solidFill>
          <a:latin typeface="+mn-lt"/>
        </a:defRPr>
      </a:lvl7pPr>
      <a:lvl8pPr marL="3582988" indent="-188913" algn="l" defTabSz="842963" rtl="0" eaLnBrk="0" fontAlgn="base" hangingPunct="0">
        <a:spcBef>
          <a:spcPct val="20000"/>
        </a:spcBef>
        <a:spcAft>
          <a:spcPct val="0"/>
        </a:spcAft>
        <a:buChar char="»"/>
        <a:tabLst>
          <a:tab pos="1714500" algn="l"/>
        </a:tabLst>
        <a:defRPr>
          <a:solidFill>
            <a:schemeClr val="tx1"/>
          </a:solidFill>
          <a:latin typeface="+mn-lt"/>
        </a:defRPr>
      </a:lvl8pPr>
      <a:lvl9pPr marL="4040188" indent="-188913" algn="l" defTabSz="842963" rtl="0" eaLnBrk="0" fontAlgn="base" hangingPunct="0">
        <a:spcBef>
          <a:spcPct val="20000"/>
        </a:spcBef>
        <a:spcAft>
          <a:spcPct val="0"/>
        </a:spcAft>
        <a:buChar char="»"/>
        <a:tabLst>
          <a:tab pos="1714500" algn="l"/>
        </a:tabLst>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5.wmf"/><Relationship Id="rId4" Type="http://schemas.openxmlformats.org/officeDocument/2006/relationships/oleObject" Target="../embeddings/oleObject2.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5.wmf"/><Relationship Id="rId4" Type="http://schemas.openxmlformats.org/officeDocument/2006/relationships/oleObject" Target="../embeddings/oleObject3.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6.wmf"/><Relationship Id="rId4" Type="http://schemas.openxmlformats.org/officeDocument/2006/relationships/oleObject" Target="../embeddings/oleObject4.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6.wmf"/><Relationship Id="rId4" Type="http://schemas.openxmlformats.org/officeDocument/2006/relationships/oleObject" Target="../embeddings/oleObject5.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6.wmf"/><Relationship Id="rId4" Type="http://schemas.openxmlformats.org/officeDocument/2006/relationships/oleObject" Target="../embeddings/oleObject6.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7.wmf"/><Relationship Id="rId4" Type="http://schemas.openxmlformats.org/officeDocument/2006/relationships/oleObject" Target="../embeddings/oleObject7.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7.wmf"/><Relationship Id="rId4" Type="http://schemas.openxmlformats.org/officeDocument/2006/relationships/oleObject" Target="../embeddings/oleObject8.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8.wmf"/><Relationship Id="rId4" Type="http://schemas.openxmlformats.org/officeDocument/2006/relationships/oleObject" Target="../embeddings/oleObject9.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8.wmf"/><Relationship Id="rId4" Type="http://schemas.openxmlformats.org/officeDocument/2006/relationships/oleObject" Target="../embeddings/oleObject10.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9.wmf"/><Relationship Id="rId4" Type="http://schemas.openxmlformats.org/officeDocument/2006/relationships/oleObject" Target="../embeddings/oleObject11.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image" Target="../media/image9.wmf"/><Relationship Id="rId4" Type="http://schemas.openxmlformats.org/officeDocument/2006/relationships/oleObject" Target="../embeddings/oleObject12.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image" Target="../media/image10.wmf"/><Relationship Id="rId4" Type="http://schemas.openxmlformats.org/officeDocument/2006/relationships/oleObject" Target="../embeddings/oleObject13.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vmlDrawing" Target="../drawings/vmlDrawing14.vml"/><Relationship Id="rId5" Type="http://schemas.openxmlformats.org/officeDocument/2006/relationships/image" Target="../media/image10.wmf"/><Relationship Id="rId4" Type="http://schemas.openxmlformats.org/officeDocument/2006/relationships/oleObject" Target="../embeddings/oleObject14.bin"/></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ctrTitle"/>
          </p:nvPr>
        </p:nvSpPr>
        <p:spPr>
          <a:xfrm>
            <a:off x="2252663" y="2036763"/>
            <a:ext cx="6184900" cy="719137"/>
          </a:xfrm>
        </p:spPr>
        <p:txBody>
          <a:bodyPr/>
          <a:lstStyle/>
          <a:p>
            <a:r>
              <a:rPr lang="en-GB">
                <a:solidFill>
                  <a:schemeClr val="folHlink"/>
                </a:solidFill>
              </a:rPr>
              <a:t>Meta-Analysis of </a:t>
            </a:r>
            <a:br>
              <a:rPr lang="en-GB">
                <a:solidFill>
                  <a:schemeClr val="folHlink"/>
                </a:solidFill>
              </a:rPr>
            </a:br>
            <a:r>
              <a:rPr lang="en-GB">
                <a:solidFill>
                  <a:schemeClr val="folHlink"/>
                </a:solidFill>
              </a:rPr>
              <a:t>Strategic Futures</a:t>
            </a:r>
          </a:p>
        </p:txBody>
      </p:sp>
      <p:sp>
        <p:nvSpPr>
          <p:cNvPr id="73731" name="Rectangle 3"/>
          <p:cNvSpPr>
            <a:spLocks noGrp="1" noChangeArrowheads="1"/>
          </p:cNvSpPr>
          <p:nvPr>
            <p:ph type="subTitle" idx="1"/>
          </p:nvPr>
        </p:nvSpPr>
        <p:spPr>
          <a:xfrm>
            <a:off x="1385888" y="3409950"/>
            <a:ext cx="6400800" cy="2327275"/>
          </a:xfrm>
        </p:spPr>
        <p:txBody>
          <a:bodyPr/>
          <a:lstStyle/>
          <a:p>
            <a:r>
              <a:rPr lang="en-GB"/>
              <a:t>IFORS </a:t>
            </a:r>
          </a:p>
          <a:p>
            <a:r>
              <a:rPr lang="en-GB"/>
              <a:t>July 2002</a:t>
            </a:r>
          </a:p>
          <a:p>
            <a:endParaRPr lang="en-GB"/>
          </a:p>
          <a:p>
            <a:r>
              <a:rPr lang="en-GB" sz="2000"/>
              <a:t>Mike Purvis</a:t>
            </a:r>
          </a:p>
          <a:p>
            <a:r>
              <a:rPr lang="en-GB" sz="2000"/>
              <a:t>mpurvis@dstl.gov.uk</a:t>
            </a:r>
            <a:endParaRPr lang="en-GB"/>
          </a:p>
        </p:txBody>
      </p:sp>
      <p:sp>
        <p:nvSpPr>
          <p:cNvPr id="73732" name="Rectangle 4"/>
          <p:cNvSpPr>
            <a:spLocks noChangeArrowheads="1"/>
          </p:cNvSpPr>
          <p:nvPr/>
        </p:nvSpPr>
        <p:spPr bwMode="auto">
          <a:xfrm>
            <a:off x="76200" y="6497638"/>
            <a:ext cx="7180263" cy="274637"/>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0"/>
              </a:spcBef>
            </a:pPr>
            <a:r>
              <a:rPr lang="en-GB" sz="1200" b="1">
                <a:latin typeface="Arial" charset="0"/>
                <a:sym typeface="Symbol" pitchFamily="18" charset="2"/>
              </a:rPr>
              <a:t></a:t>
            </a:r>
            <a:r>
              <a:rPr lang="en-GB" sz="1200" b="1">
                <a:latin typeface="Arial" charset="0"/>
              </a:rPr>
              <a:t> Crown copyright 2002 Dstl.  </a:t>
            </a:r>
            <a:endParaRPr lang="en-GB" sz="1200">
              <a:latin typeface="Arial"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34F4029-7299-45C5-8A0B-185112302578}" type="datetime4">
              <a:rPr lang="en-GB" altLang="en-GB"/>
              <a:pPr/>
              <a:t>09 March 2012</a:t>
            </a:fld>
            <a:endParaRPr lang="en-GB" altLang="en-GB"/>
          </a:p>
        </p:txBody>
      </p:sp>
      <p:sp>
        <p:nvSpPr>
          <p:cNvPr id="212994" name="Rectangle 2"/>
          <p:cNvSpPr>
            <a:spLocks noGrp="1" noChangeArrowheads="1"/>
          </p:cNvSpPr>
          <p:nvPr>
            <p:ph type="title"/>
          </p:nvPr>
        </p:nvSpPr>
        <p:spPr>
          <a:xfrm>
            <a:off x="444500" y="261938"/>
            <a:ext cx="8077200" cy="882650"/>
          </a:xfrm>
        </p:spPr>
        <p:txBody>
          <a:bodyPr/>
          <a:lstStyle/>
          <a:p>
            <a:r>
              <a:rPr lang="en-GB"/>
              <a:t>Learning from previous forecasts </a:t>
            </a:r>
            <a:r>
              <a:rPr lang="en-GB" sz="1600"/>
              <a:t>(Chatham House Forum work)</a:t>
            </a:r>
          </a:p>
        </p:txBody>
      </p:sp>
      <p:sp>
        <p:nvSpPr>
          <p:cNvPr id="212995" name="Rectangle 3"/>
          <p:cNvSpPr>
            <a:spLocks noGrp="1" noChangeArrowheads="1"/>
          </p:cNvSpPr>
          <p:nvPr>
            <p:ph type="body" idx="1"/>
          </p:nvPr>
        </p:nvSpPr>
        <p:spPr>
          <a:xfrm>
            <a:off x="419100" y="1144588"/>
            <a:ext cx="8089900" cy="4840287"/>
          </a:xfrm>
        </p:spPr>
        <p:txBody>
          <a:bodyPr/>
          <a:lstStyle/>
          <a:p>
            <a:r>
              <a:rPr lang="en-GB"/>
              <a:t>Forecasts of technology better than those of </a:t>
            </a:r>
            <a:br>
              <a:rPr lang="en-GB"/>
            </a:br>
            <a:r>
              <a:rPr lang="en-GB"/>
              <a:t>human behaviour, but:</a:t>
            </a:r>
          </a:p>
          <a:p>
            <a:pPr lvl="2"/>
            <a:r>
              <a:rPr lang="en-GB"/>
              <a:t>not all technology is wanted simply because it exists</a:t>
            </a:r>
          </a:p>
          <a:p>
            <a:pPr lvl="2"/>
            <a:r>
              <a:rPr lang="en-GB"/>
              <a:t>product success is a combination of </a:t>
            </a:r>
          </a:p>
          <a:p>
            <a:pPr lvl="3"/>
            <a:r>
              <a:rPr lang="en-GB"/>
              <a:t>technical potential, </a:t>
            </a:r>
          </a:p>
          <a:p>
            <a:pPr lvl="3"/>
            <a:r>
              <a:rPr lang="en-GB"/>
              <a:t>market economics, </a:t>
            </a:r>
          </a:p>
          <a:p>
            <a:pPr lvl="3"/>
            <a:r>
              <a:rPr lang="en-GB"/>
              <a:t>societal factors and individual values</a:t>
            </a:r>
          </a:p>
          <a:p>
            <a:r>
              <a:rPr lang="en-GB"/>
              <a:t>Tendency to </a:t>
            </a:r>
            <a:r>
              <a:rPr lang="en-GB">
                <a:solidFill>
                  <a:srgbClr val="FFFF00"/>
                </a:solidFill>
              </a:rPr>
              <a:t>over-estimate the capacity of governments</a:t>
            </a:r>
            <a:r>
              <a:rPr lang="en-GB"/>
              <a:t> to change things, or even see the need for change</a:t>
            </a:r>
          </a:p>
          <a:p>
            <a:r>
              <a:rPr lang="en-GB">
                <a:solidFill>
                  <a:srgbClr val="FFFF00"/>
                </a:solidFill>
              </a:rPr>
              <a:t>Under-estimation of capacity of individuals</a:t>
            </a:r>
            <a:r>
              <a:rPr lang="en-GB"/>
              <a:t> or small loose groups to do things, relying on their common sense</a:t>
            </a:r>
          </a:p>
          <a:p>
            <a:r>
              <a:rPr lang="en-GB"/>
              <a:t>Spotting ‘wild cards’ and discontinuities (e.g. Sept. 11th).</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29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129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12995">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212995">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212995">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212995">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212995">
                                            <p:txEl>
                                              <p:pRg st="6" end="6"/>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212995">
                                            <p:txEl>
                                              <p:pRg st="7" end="7"/>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21299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5" grpId="0" build="p" bldLvl="3"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34F4029-7299-45C5-8A0B-185112302578}" type="datetime4">
              <a:rPr lang="en-GB" altLang="en-GB"/>
              <a:pPr/>
              <a:t>09 March 2012</a:t>
            </a:fld>
            <a:endParaRPr lang="en-GB" altLang="en-GB"/>
          </a:p>
        </p:txBody>
      </p:sp>
      <p:sp>
        <p:nvSpPr>
          <p:cNvPr id="214018" name="Rectangle 2"/>
          <p:cNvSpPr>
            <a:spLocks noGrp="1" noChangeArrowheads="1"/>
          </p:cNvSpPr>
          <p:nvPr>
            <p:ph type="title"/>
          </p:nvPr>
        </p:nvSpPr>
        <p:spPr>
          <a:xfrm>
            <a:off x="444500" y="261938"/>
            <a:ext cx="8077200" cy="576262"/>
          </a:xfrm>
        </p:spPr>
        <p:txBody>
          <a:bodyPr/>
          <a:lstStyle/>
          <a:p>
            <a:r>
              <a:rPr lang="en-GB" sz="3200"/>
              <a:t>Uncertainty Management Best Practice</a:t>
            </a:r>
            <a:endParaRPr lang="en-GB"/>
          </a:p>
        </p:txBody>
      </p:sp>
      <p:sp>
        <p:nvSpPr>
          <p:cNvPr id="214019" name="Rectangle 3"/>
          <p:cNvSpPr>
            <a:spLocks noGrp="1" noChangeArrowheads="1"/>
          </p:cNvSpPr>
          <p:nvPr>
            <p:ph type="body" idx="1"/>
          </p:nvPr>
        </p:nvSpPr>
        <p:spPr>
          <a:xfrm>
            <a:off x="419100" y="1011238"/>
            <a:ext cx="8089900" cy="4737100"/>
          </a:xfrm>
        </p:spPr>
        <p:txBody>
          <a:bodyPr/>
          <a:lstStyle/>
          <a:p>
            <a:r>
              <a:rPr lang="en-GB"/>
              <a:t>Specified desirable attributes in the use of </a:t>
            </a:r>
            <a:r>
              <a:rPr lang="en-GB">
                <a:solidFill>
                  <a:srgbClr val="FFFF00"/>
                </a:solidFill>
              </a:rPr>
              <a:t>sources</a:t>
            </a:r>
          </a:p>
          <a:p>
            <a:r>
              <a:rPr lang="en-GB"/>
              <a:t>Specified desirable attributes in the </a:t>
            </a:r>
            <a:r>
              <a:rPr lang="en-GB">
                <a:solidFill>
                  <a:srgbClr val="FFFF00"/>
                </a:solidFill>
              </a:rPr>
              <a:t>analysis</a:t>
            </a:r>
            <a:endParaRPr lang="en-GB"/>
          </a:p>
          <a:p>
            <a:r>
              <a:rPr lang="en-GB" u="sng"/>
              <a:t>Assessment of core study set</a:t>
            </a:r>
          </a:p>
          <a:p>
            <a:r>
              <a:rPr lang="en-GB"/>
              <a:t>Sources:</a:t>
            </a:r>
          </a:p>
          <a:p>
            <a:pPr lvl="1"/>
            <a:r>
              <a:rPr lang="en-GB"/>
              <a:t>often failed to state why sources sought and used</a:t>
            </a:r>
          </a:p>
          <a:p>
            <a:r>
              <a:rPr lang="en-GB"/>
              <a:t>Analysis:</a:t>
            </a:r>
          </a:p>
          <a:p>
            <a:pPr lvl="1"/>
            <a:r>
              <a:rPr lang="en-GB"/>
              <a:t>only 5 studies:</a:t>
            </a:r>
          </a:p>
          <a:p>
            <a:pPr lvl="2"/>
            <a:r>
              <a:rPr lang="en-GB"/>
              <a:t>documented methods</a:t>
            </a:r>
          </a:p>
          <a:p>
            <a:pPr lvl="2"/>
            <a:r>
              <a:rPr lang="en-GB"/>
              <a:t>tested outcomes</a:t>
            </a:r>
          </a:p>
          <a:p>
            <a:pPr lvl="2"/>
            <a:r>
              <a:rPr lang="en-GB"/>
              <a:t>included wild-cards</a:t>
            </a:r>
          </a:p>
          <a:p>
            <a:r>
              <a:rPr lang="en-GB"/>
              <a:t>Assessment: could do better.</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40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140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140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1401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1401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14019">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14019">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499"/>
                                          </p:stCondLst>
                                        </p:cTn>
                                        <p:tgtEl>
                                          <p:spTgt spid="214019">
                                            <p:txEl>
                                              <p:pRg st="7" end="7"/>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499"/>
                                          </p:stCondLst>
                                        </p:cTn>
                                        <p:tgtEl>
                                          <p:spTgt spid="214019">
                                            <p:txEl>
                                              <p:pRg st="8" end="8"/>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499"/>
                                          </p:stCondLst>
                                        </p:cTn>
                                        <p:tgtEl>
                                          <p:spTgt spid="214019">
                                            <p:txEl>
                                              <p:pRg st="9" end="9"/>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499"/>
                                          </p:stCondLst>
                                        </p:cTn>
                                        <p:tgtEl>
                                          <p:spTgt spid="21401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19" grpId="0" build="p" bldLvl="2"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34F4029-7299-45C5-8A0B-185112302578}" type="datetime4">
              <a:rPr lang="en-GB" altLang="en-GB"/>
              <a:pPr/>
              <a:t>09 March 2012</a:t>
            </a:fld>
            <a:endParaRPr lang="en-GB" altLang="en-GB"/>
          </a:p>
        </p:txBody>
      </p:sp>
      <p:sp>
        <p:nvSpPr>
          <p:cNvPr id="98306" name="Rectangle 2"/>
          <p:cNvSpPr>
            <a:spLocks noGrp="1" noChangeArrowheads="1"/>
          </p:cNvSpPr>
          <p:nvPr>
            <p:ph type="title"/>
          </p:nvPr>
        </p:nvSpPr>
        <p:spPr/>
        <p:txBody>
          <a:bodyPr/>
          <a:lstStyle/>
          <a:p>
            <a:r>
              <a:rPr lang="en-GB"/>
              <a:t>Minimum Driver Set</a:t>
            </a:r>
          </a:p>
        </p:txBody>
      </p:sp>
      <p:sp>
        <p:nvSpPr>
          <p:cNvPr id="98307" name="Rectangle 3"/>
          <p:cNvSpPr>
            <a:spLocks noGrp="1" noChangeArrowheads="1"/>
          </p:cNvSpPr>
          <p:nvPr>
            <p:ph type="body" idx="1"/>
          </p:nvPr>
        </p:nvSpPr>
        <p:spPr/>
        <p:txBody>
          <a:bodyPr/>
          <a:lstStyle/>
          <a:p>
            <a:r>
              <a:rPr lang="en-GB"/>
              <a:t>Demographics </a:t>
            </a:r>
          </a:p>
          <a:p>
            <a:pPr>
              <a:lnSpc>
                <a:spcPct val="120000"/>
              </a:lnSpc>
            </a:pPr>
            <a:r>
              <a:rPr lang="en-GB"/>
              <a:t>Environmental change</a:t>
            </a:r>
          </a:p>
          <a:p>
            <a:pPr>
              <a:lnSpc>
                <a:spcPct val="120000"/>
              </a:lnSpc>
            </a:pPr>
            <a:r>
              <a:rPr lang="en-GB"/>
              <a:t>Economics</a:t>
            </a:r>
          </a:p>
          <a:p>
            <a:pPr>
              <a:lnSpc>
                <a:spcPct val="120000"/>
              </a:lnSpc>
            </a:pPr>
            <a:r>
              <a:rPr lang="en-GB"/>
              <a:t>Science and Technology</a:t>
            </a:r>
          </a:p>
          <a:p>
            <a:pPr>
              <a:lnSpc>
                <a:spcPct val="120000"/>
              </a:lnSpc>
            </a:pPr>
            <a:r>
              <a:rPr lang="en-GB"/>
              <a:t>National and International Governance</a:t>
            </a:r>
          </a:p>
          <a:p>
            <a:pPr>
              <a:lnSpc>
                <a:spcPct val="120000"/>
              </a:lnSpc>
            </a:pPr>
            <a:r>
              <a:rPr lang="en-GB"/>
              <a:t>Perceptions, Beliefs, Values and Attitudes </a:t>
            </a:r>
          </a:p>
          <a:p>
            <a:endParaRPr lang="en-GB"/>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fld id="{034F4029-7299-45C5-8A0B-185112302578}" type="datetime4">
              <a:rPr lang="en-GB" altLang="en-GB"/>
              <a:pPr/>
              <a:t>09 March 2012</a:t>
            </a:fld>
            <a:endParaRPr lang="en-GB" altLang="en-GB"/>
          </a:p>
        </p:txBody>
      </p:sp>
      <p:sp>
        <p:nvSpPr>
          <p:cNvPr id="100357" name="Rectangle 5"/>
          <p:cNvSpPr>
            <a:spLocks noChangeArrowheads="1"/>
          </p:cNvSpPr>
          <p:nvPr/>
        </p:nvSpPr>
        <p:spPr bwMode="auto">
          <a:xfrm>
            <a:off x="0" y="0"/>
            <a:ext cx="9144000" cy="6858000"/>
          </a:xfrm>
          <a:prstGeom prst="rect">
            <a:avLst/>
          </a:prstGeom>
          <a:solidFill>
            <a:srgbClr val="004A70"/>
          </a:solidFill>
          <a:ln w="12700">
            <a:solidFill>
              <a:srgbClr val="004A7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00354" name="Rectangle 2"/>
          <p:cNvSpPr>
            <a:spLocks noGrp="1" noChangeArrowheads="1"/>
          </p:cNvSpPr>
          <p:nvPr>
            <p:ph type="title"/>
          </p:nvPr>
        </p:nvSpPr>
        <p:spPr/>
        <p:txBody>
          <a:bodyPr/>
          <a:lstStyle/>
          <a:p>
            <a:r>
              <a:rPr lang="en-GB"/>
              <a:t>Driver 1: </a:t>
            </a:r>
            <a:r>
              <a:rPr lang="en-GB">
                <a:solidFill>
                  <a:schemeClr val="folHlink"/>
                </a:solidFill>
              </a:rPr>
              <a:t>Demographics</a:t>
            </a:r>
            <a:endParaRPr lang="en-GB"/>
          </a:p>
        </p:txBody>
      </p:sp>
      <p:sp>
        <p:nvSpPr>
          <p:cNvPr id="100355" name="Rectangle 3"/>
          <p:cNvSpPr>
            <a:spLocks noGrp="1" noChangeArrowheads="1"/>
          </p:cNvSpPr>
          <p:nvPr>
            <p:ph type="body" idx="1"/>
          </p:nvPr>
        </p:nvSpPr>
        <p:spPr/>
        <p:txBody>
          <a:bodyPr/>
          <a:lstStyle/>
          <a:p>
            <a:r>
              <a:rPr lang="en-GB"/>
              <a:t>Changes in population sizes, composition</a:t>
            </a:r>
            <a:br>
              <a:rPr lang="en-GB"/>
            </a:br>
            <a:r>
              <a:rPr lang="en-GB"/>
              <a:t> and population patterns.</a:t>
            </a:r>
          </a:p>
          <a:p>
            <a:pPr>
              <a:lnSpc>
                <a:spcPct val="120000"/>
              </a:lnSpc>
            </a:pPr>
            <a:r>
              <a:rPr lang="en-GB"/>
              <a:t>Components</a:t>
            </a:r>
          </a:p>
          <a:p>
            <a:pPr lvl="1"/>
            <a:r>
              <a:rPr lang="en-GB"/>
              <a:t>Global population growth</a:t>
            </a:r>
          </a:p>
          <a:p>
            <a:pPr lvl="1"/>
            <a:r>
              <a:rPr lang="en-GB"/>
              <a:t>Developing world and the developed world</a:t>
            </a:r>
          </a:p>
          <a:p>
            <a:pPr lvl="1"/>
            <a:r>
              <a:rPr lang="en-GB"/>
              <a:t>Young / old balance</a:t>
            </a:r>
          </a:p>
          <a:p>
            <a:pPr lvl="1"/>
            <a:r>
              <a:rPr lang="en-GB"/>
              <a:t>Migration</a:t>
            </a:r>
          </a:p>
          <a:p>
            <a:pPr lvl="1"/>
            <a:r>
              <a:rPr lang="en-GB"/>
              <a:t>Infertility</a:t>
            </a:r>
          </a:p>
          <a:p>
            <a:pPr lvl="1"/>
            <a:r>
              <a:rPr lang="en-GB"/>
              <a:t>Life expectancies.</a:t>
            </a:r>
          </a:p>
          <a:p>
            <a:pPr>
              <a:lnSpc>
                <a:spcPct val="110000"/>
              </a:lnSpc>
            </a:pPr>
            <a:endParaRPr lang="en-GB"/>
          </a:p>
        </p:txBody>
      </p:sp>
      <p:graphicFrame>
        <p:nvGraphicFramePr>
          <p:cNvPr id="100356" name="Object 4"/>
          <p:cNvGraphicFramePr>
            <a:graphicFrameLocks noChangeAspect="1"/>
          </p:cNvGraphicFramePr>
          <p:nvPr/>
        </p:nvGraphicFramePr>
        <p:xfrm>
          <a:off x="6961188" y="938213"/>
          <a:ext cx="2030412" cy="1516062"/>
        </p:xfrm>
        <a:graphic>
          <a:graphicData uri="http://schemas.openxmlformats.org/presentationml/2006/ole">
            <mc:AlternateContent xmlns:mc="http://schemas.openxmlformats.org/markup-compatibility/2006">
              <mc:Choice xmlns:v="urn:schemas-microsoft-com:vml" Requires="v">
                <p:oleObj spid="_x0000_s100358" name="Clip" r:id="rId4" imgW="3124080" imgH="2333880" progId="MS_ClipArt_Gallery.2">
                  <p:embed/>
                </p:oleObj>
              </mc:Choice>
              <mc:Fallback>
                <p:oleObj name="Clip" r:id="rId4" imgW="3124080" imgH="2333880" progId="MS_ClipArt_Gallery.2">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61188" y="938213"/>
                        <a:ext cx="2030412" cy="1516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fld id="{034F4029-7299-45C5-8A0B-185112302578}" type="datetime4">
              <a:rPr lang="en-GB" altLang="en-GB"/>
              <a:pPr/>
              <a:t>09 March 2012</a:t>
            </a:fld>
            <a:endParaRPr lang="en-GB" altLang="en-GB"/>
          </a:p>
        </p:txBody>
      </p:sp>
      <p:sp>
        <p:nvSpPr>
          <p:cNvPr id="102405" name="Rectangle 5"/>
          <p:cNvSpPr>
            <a:spLocks noChangeArrowheads="1"/>
          </p:cNvSpPr>
          <p:nvPr/>
        </p:nvSpPr>
        <p:spPr bwMode="auto">
          <a:xfrm>
            <a:off x="0" y="0"/>
            <a:ext cx="9144000" cy="6858000"/>
          </a:xfrm>
          <a:prstGeom prst="rect">
            <a:avLst/>
          </a:prstGeom>
          <a:solidFill>
            <a:srgbClr val="004A70"/>
          </a:solidFill>
          <a:ln w="12700">
            <a:solidFill>
              <a:srgbClr val="004A7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02402" name="Rectangle 2"/>
          <p:cNvSpPr>
            <a:spLocks noGrp="1" noChangeArrowheads="1"/>
          </p:cNvSpPr>
          <p:nvPr>
            <p:ph type="title"/>
          </p:nvPr>
        </p:nvSpPr>
        <p:spPr/>
        <p:txBody>
          <a:bodyPr/>
          <a:lstStyle/>
          <a:p>
            <a:r>
              <a:rPr lang="en-GB"/>
              <a:t>Common Demographic Trends</a:t>
            </a:r>
          </a:p>
        </p:txBody>
      </p:sp>
      <p:sp>
        <p:nvSpPr>
          <p:cNvPr id="102403" name="Rectangle 3"/>
          <p:cNvSpPr>
            <a:spLocks noGrp="1" noChangeArrowheads="1"/>
          </p:cNvSpPr>
          <p:nvPr>
            <p:ph type="body" idx="1"/>
          </p:nvPr>
        </p:nvSpPr>
        <p:spPr>
          <a:xfrm>
            <a:off x="419100" y="871538"/>
            <a:ext cx="8089900" cy="5872162"/>
          </a:xfrm>
        </p:spPr>
        <p:txBody>
          <a:bodyPr/>
          <a:lstStyle/>
          <a:p>
            <a:r>
              <a:rPr lang="en-GB"/>
              <a:t>Overall</a:t>
            </a:r>
          </a:p>
          <a:p>
            <a:pPr lvl="1"/>
            <a:r>
              <a:rPr lang="en-GB"/>
              <a:t>Increasing global population</a:t>
            </a:r>
          </a:p>
          <a:p>
            <a:pPr lvl="1"/>
            <a:r>
              <a:rPr lang="en-GB"/>
              <a:t>Increasing life expectancy, especially in the West</a:t>
            </a:r>
          </a:p>
          <a:p>
            <a:pPr lvl="1"/>
            <a:r>
              <a:rPr lang="en-GB"/>
              <a:t>Increasing infertility</a:t>
            </a:r>
          </a:p>
          <a:p>
            <a:endParaRPr lang="en-GB"/>
          </a:p>
          <a:p>
            <a:r>
              <a:rPr lang="en-GB"/>
              <a:t>Developing world</a:t>
            </a:r>
          </a:p>
          <a:p>
            <a:pPr lvl="1"/>
            <a:r>
              <a:rPr lang="en-GB"/>
              <a:t>Increasing (and vast majority of the global) population </a:t>
            </a:r>
          </a:p>
          <a:p>
            <a:pPr lvl="1"/>
            <a:r>
              <a:rPr lang="en-GB"/>
              <a:t>‘Youthing’</a:t>
            </a:r>
          </a:p>
          <a:p>
            <a:pPr lvl="1"/>
            <a:r>
              <a:rPr lang="en-GB"/>
              <a:t>Growing pressures to migrate to the developed world</a:t>
            </a:r>
          </a:p>
          <a:p>
            <a:endParaRPr lang="en-GB"/>
          </a:p>
          <a:p>
            <a:r>
              <a:rPr lang="en-GB"/>
              <a:t>Developed world</a:t>
            </a:r>
          </a:p>
          <a:p>
            <a:pPr lvl="1"/>
            <a:r>
              <a:rPr lang="en-GB"/>
              <a:t>Greying</a:t>
            </a:r>
          </a:p>
          <a:p>
            <a:pPr lvl="1"/>
            <a:r>
              <a:rPr lang="en-GB"/>
              <a:t>Increasing number of dependants.</a:t>
            </a:r>
          </a:p>
        </p:txBody>
      </p:sp>
      <p:graphicFrame>
        <p:nvGraphicFramePr>
          <p:cNvPr id="102404" name="Object 4"/>
          <p:cNvGraphicFramePr>
            <a:graphicFrameLocks noChangeAspect="1"/>
          </p:cNvGraphicFramePr>
          <p:nvPr/>
        </p:nvGraphicFramePr>
        <p:xfrm>
          <a:off x="6961188" y="938213"/>
          <a:ext cx="2030412" cy="1516062"/>
        </p:xfrm>
        <a:graphic>
          <a:graphicData uri="http://schemas.openxmlformats.org/presentationml/2006/ole">
            <mc:AlternateContent xmlns:mc="http://schemas.openxmlformats.org/markup-compatibility/2006">
              <mc:Choice xmlns:v="urn:schemas-microsoft-com:vml" Requires="v">
                <p:oleObj spid="_x0000_s102406" name="Clip" r:id="rId4" imgW="3124080" imgH="2333880" progId="MS_ClipArt_Gallery.2">
                  <p:embed/>
                </p:oleObj>
              </mc:Choice>
              <mc:Fallback>
                <p:oleObj name="Clip" r:id="rId4" imgW="3124080" imgH="2333880" progId="MS_ClipArt_Gallery.2">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61188" y="938213"/>
                        <a:ext cx="2030412" cy="1516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40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0240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0240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02403">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0240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10240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0240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102403">
                                            <p:txEl>
                                              <p:pRg st="8" end="8"/>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0240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10240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10240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fld id="{034F4029-7299-45C5-8A0B-185112302578}" type="datetime4">
              <a:rPr lang="en-GB" altLang="en-GB"/>
              <a:pPr/>
              <a:t>09 March 2012</a:t>
            </a:fld>
            <a:endParaRPr lang="en-GB" altLang="en-GB"/>
          </a:p>
        </p:txBody>
      </p:sp>
      <p:sp>
        <p:nvSpPr>
          <p:cNvPr id="104453" name="Rectangle 5"/>
          <p:cNvSpPr>
            <a:spLocks noChangeArrowheads="1"/>
          </p:cNvSpPr>
          <p:nvPr/>
        </p:nvSpPr>
        <p:spPr bwMode="auto">
          <a:xfrm>
            <a:off x="0" y="0"/>
            <a:ext cx="9144000" cy="6858000"/>
          </a:xfrm>
          <a:prstGeom prst="rect">
            <a:avLst/>
          </a:prstGeom>
          <a:solidFill>
            <a:srgbClr val="004A70"/>
          </a:solidFill>
          <a:ln w="12700">
            <a:solidFill>
              <a:srgbClr val="004A7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graphicFrame>
        <p:nvGraphicFramePr>
          <p:cNvPr id="104450" name="Object 2"/>
          <p:cNvGraphicFramePr>
            <a:graphicFrameLocks noChangeAspect="1"/>
          </p:cNvGraphicFramePr>
          <p:nvPr/>
        </p:nvGraphicFramePr>
        <p:xfrm>
          <a:off x="7234238" y="987425"/>
          <a:ext cx="1666875" cy="2012950"/>
        </p:xfrm>
        <a:graphic>
          <a:graphicData uri="http://schemas.openxmlformats.org/presentationml/2006/ole">
            <mc:AlternateContent xmlns:mc="http://schemas.openxmlformats.org/markup-compatibility/2006">
              <mc:Choice xmlns:v="urn:schemas-microsoft-com:vml" Requires="v">
                <p:oleObj spid="_x0000_s104454" name="Clip" r:id="rId4" imgW="3009600" imgH="3909600" progId="MS_ClipArt_Gallery.2">
                  <p:embed/>
                </p:oleObj>
              </mc:Choice>
              <mc:Fallback>
                <p:oleObj name="Clip" r:id="rId4" imgW="3009600" imgH="3909600" progId="MS_ClipArt_Gallery.2">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34238" y="987425"/>
                        <a:ext cx="1666875" cy="201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4451" name="Rectangle 3"/>
          <p:cNvSpPr>
            <a:spLocks noGrp="1" noChangeArrowheads="1"/>
          </p:cNvSpPr>
          <p:nvPr>
            <p:ph type="title"/>
          </p:nvPr>
        </p:nvSpPr>
        <p:spPr/>
        <p:txBody>
          <a:bodyPr/>
          <a:lstStyle/>
          <a:p>
            <a:r>
              <a:rPr lang="en-GB"/>
              <a:t>Driver 2: </a:t>
            </a:r>
            <a:r>
              <a:rPr lang="en-GB">
                <a:solidFill>
                  <a:schemeClr val="folHlink"/>
                </a:solidFill>
              </a:rPr>
              <a:t>Environmental Change</a:t>
            </a:r>
            <a:endParaRPr lang="en-GB"/>
          </a:p>
        </p:txBody>
      </p:sp>
      <p:sp>
        <p:nvSpPr>
          <p:cNvPr id="104452" name="Rectangle 4"/>
          <p:cNvSpPr>
            <a:spLocks noGrp="1" noChangeArrowheads="1"/>
          </p:cNvSpPr>
          <p:nvPr>
            <p:ph type="body" idx="1"/>
          </p:nvPr>
        </p:nvSpPr>
        <p:spPr/>
        <p:txBody>
          <a:bodyPr/>
          <a:lstStyle/>
          <a:p>
            <a:r>
              <a:rPr lang="en-GB"/>
              <a:t>Components</a:t>
            </a:r>
          </a:p>
          <a:p>
            <a:pPr lvl="1"/>
            <a:r>
              <a:rPr lang="en-GB"/>
              <a:t>Climate and atmospheric change</a:t>
            </a:r>
          </a:p>
          <a:p>
            <a:pPr lvl="1"/>
            <a:r>
              <a:rPr lang="en-GB"/>
              <a:t>Pollution</a:t>
            </a:r>
          </a:p>
          <a:p>
            <a:pPr lvl="1"/>
            <a:r>
              <a:rPr lang="en-GB"/>
              <a:t>Energy demands and fossil fuel consumption</a:t>
            </a:r>
          </a:p>
          <a:p>
            <a:pPr lvl="1"/>
            <a:r>
              <a:rPr lang="en-GB"/>
              <a:t>Water and food resources</a:t>
            </a:r>
          </a:p>
          <a:p>
            <a:pPr lvl="1"/>
            <a:r>
              <a:rPr lang="en-GB"/>
              <a:t>Urbanisation</a:t>
            </a:r>
          </a:p>
          <a:p>
            <a:pPr lvl="1"/>
            <a:r>
              <a:rPr lang="en-GB"/>
              <a:t>Disease</a:t>
            </a:r>
          </a:p>
          <a:p>
            <a:pPr lvl="1"/>
            <a:r>
              <a:rPr lang="en-GB"/>
              <a:t>Deforestation.</a:t>
            </a:r>
          </a:p>
          <a:p>
            <a:endParaRPr lang="en-GB"/>
          </a:p>
          <a:p>
            <a:pPr>
              <a:lnSpc>
                <a:spcPct val="110000"/>
              </a:lnSpc>
            </a:pPr>
            <a:endParaRPr lang="en-GB"/>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fld id="{034F4029-7299-45C5-8A0B-185112302578}" type="datetime4">
              <a:rPr lang="en-GB" altLang="en-GB"/>
              <a:pPr/>
              <a:t>09 March 2012</a:t>
            </a:fld>
            <a:endParaRPr lang="en-GB" altLang="en-GB"/>
          </a:p>
        </p:txBody>
      </p:sp>
      <p:sp>
        <p:nvSpPr>
          <p:cNvPr id="106501" name="Rectangle 5"/>
          <p:cNvSpPr>
            <a:spLocks noChangeArrowheads="1"/>
          </p:cNvSpPr>
          <p:nvPr/>
        </p:nvSpPr>
        <p:spPr bwMode="auto">
          <a:xfrm>
            <a:off x="0" y="0"/>
            <a:ext cx="9144000" cy="6858000"/>
          </a:xfrm>
          <a:prstGeom prst="rect">
            <a:avLst/>
          </a:prstGeom>
          <a:solidFill>
            <a:srgbClr val="004A70"/>
          </a:solidFill>
          <a:ln w="12700">
            <a:solidFill>
              <a:srgbClr val="004A7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06498" name="Rectangle 2"/>
          <p:cNvSpPr>
            <a:spLocks noGrp="1" noChangeArrowheads="1"/>
          </p:cNvSpPr>
          <p:nvPr>
            <p:ph type="title"/>
          </p:nvPr>
        </p:nvSpPr>
        <p:spPr>
          <a:xfrm>
            <a:off x="184150" y="261938"/>
            <a:ext cx="8077200" cy="638175"/>
          </a:xfrm>
        </p:spPr>
        <p:txBody>
          <a:bodyPr/>
          <a:lstStyle/>
          <a:p>
            <a:r>
              <a:rPr lang="en-GB"/>
              <a:t>Common Environmental Trends</a:t>
            </a:r>
          </a:p>
        </p:txBody>
      </p:sp>
      <p:sp>
        <p:nvSpPr>
          <p:cNvPr id="106499" name="Rectangle 3"/>
          <p:cNvSpPr>
            <a:spLocks noGrp="1" noChangeArrowheads="1"/>
          </p:cNvSpPr>
          <p:nvPr>
            <p:ph type="body" idx="1"/>
          </p:nvPr>
        </p:nvSpPr>
        <p:spPr>
          <a:xfrm>
            <a:off x="317500" y="1144588"/>
            <a:ext cx="8251825" cy="5478462"/>
          </a:xfrm>
        </p:spPr>
        <p:txBody>
          <a:bodyPr/>
          <a:lstStyle/>
          <a:p>
            <a:r>
              <a:rPr lang="en-GB"/>
              <a:t> Climate </a:t>
            </a:r>
          </a:p>
          <a:p>
            <a:pPr lvl="1"/>
            <a:r>
              <a:rPr lang="en-GB"/>
              <a:t>Global air temperature up 1- 5°C over the next century</a:t>
            </a:r>
          </a:p>
          <a:p>
            <a:pPr lvl="1"/>
            <a:r>
              <a:rPr lang="en-GB"/>
              <a:t>Increasing incidence of more extreme weather; rising sea levels</a:t>
            </a:r>
          </a:p>
          <a:p>
            <a:r>
              <a:rPr lang="en-GB"/>
              <a:t>Pollution</a:t>
            </a:r>
            <a:endParaRPr lang="en-GB">
              <a:solidFill>
                <a:srgbClr val="FFFF00"/>
              </a:solidFill>
            </a:endParaRPr>
          </a:p>
          <a:p>
            <a:pPr lvl="1"/>
            <a:r>
              <a:rPr lang="en-GB"/>
              <a:t>Increasing global pollution, especially in the developing world</a:t>
            </a:r>
          </a:p>
          <a:p>
            <a:pPr lvl="1"/>
            <a:r>
              <a:rPr lang="en-GB"/>
              <a:t>Ozone layer </a:t>
            </a:r>
            <a:r>
              <a:rPr lang="en-GB">
                <a:solidFill>
                  <a:srgbClr val="FFFF00"/>
                </a:solidFill>
              </a:rPr>
              <a:t>(divergence of views)</a:t>
            </a:r>
            <a:endParaRPr lang="en-GB"/>
          </a:p>
          <a:p>
            <a:pPr lvl="1"/>
            <a:r>
              <a:rPr lang="en-GB"/>
              <a:t>Emphasis on 'cleaner' forms of transport in the developed world</a:t>
            </a:r>
          </a:p>
          <a:p>
            <a:r>
              <a:rPr lang="en-GB"/>
              <a:t>Resources</a:t>
            </a:r>
          </a:p>
          <a:p>
            <a:pPr lvl="1"/>
            <a:r>
              <a:rPr lang="en-GB"/>
              <a:t>Increasing demand for water, greater variation in the quality</a:t>
            </a:r>
          </a:p>
          <a:p>
            <a:pPr lvl="1"/>
            <a:r>
              <a:rPr lang="en-GB"/>
              <a:t>Food supplies </a:t>
            </a:r>
            <a:r>
              <a:rPr lang="en-GB">
                <a:solidFill>
                  <a:srgbClr val="FFFF00"/>
                </a:solidFill>
              </a:rPr>
              <a:t>(divergence of views)</a:t>
            </a:r>
            <a:endParaRPr lang="en-GB"/>
          </a:p>
          <a:p>
            <a:pPr lvl="1"/>
            <a:r>
              <a:rPr lang="en-GB"/>
              <a:t>Decreasing dominance of fossil fuel</a:t>
            </a:r>
          </a:p>
          <a:p>
            <a:pPr lvl="1"/>
            <a:r>
              <a:rPr lang="en-GB"/>
              <a:t>Increased deforestation.</a:t>
            </a:r>
          </a:p>
        </p:txBody>
      </p:sp>
      <p:graphicFrame>
        <p:nvGraphicFramePr>
          <p:cNvPr id="106500" name="Object 4"/>
          <p:cNvGraphicFramePr>
            <a:graphicFrameLocks noChangeAspect="1"/>
          </p:cNvGraphicFramePr>
          <p:nvPr/>
        </p:nvGraphicFramePr>
        <p:xfrm>
          <a:off x="7234238" y="9525"/>
          <a:ext cx="1666875" cy="2012950"/>
        </p:xfrm>
        <a:graphic>
          <a:graphicData uri="http://schemas.openxmlformats.org/presentationml/2006/ole">
            <mc:AlternateContent xmlns:mc="http://schemas.openxmlformats.org/markup-compatibility/2006">
              <mc:Choice xmlns:v="urn:schemas-microsoft-com:vml" Requires="v">
                <p:oleObj spid="_x0000_s106502" name="Clip" r:id="rId4" imgW="3009600" imgH="3909600" progId="MS_ClipArt_Gallery.2">
                  <p:embed/>
                </p:oleObj>
              </mc:Choice>
              <mc:Fallback>
                <p:oleObj name="Clip" r:id="rId4" imgW="3009600" imgH="3909600" progId="MS_ClipArt_Gallery.2">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34238" y="9525"/>
                        <a:ext cx="1666875" cy="201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649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0649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0649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649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0649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106499">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06499">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106499">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106499">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106499">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106499">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499"/>
                                          </p:stCondLst>
                                        </p:cTn>
                                        <p:tgtEl>
                                          <p:spTgt spid="10649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fld id="{034F4029-7299-45C5-8A0B-185112302578}" type="datetime4">
              <a:rPr lang="en-GB" altLang="en-GB"/>
              <a:pPr/>
              <a:t>09 March 2012</a:t>
            </a:fld>
            <a:endParaRPr lang="en-GB" altLang="en-GB"/>
          </a:p>
        </p:txBody>
      </p:sp>
      <p:sp>
        <p:nvSpPr>
          <p:cNvPr id="229378" name="Rectangle 2"/>
          <p:cNvSpPr>
            <a:spLocks noChangeArrowheads="1"/>
          </p:cNvSpPr>
          <p:nvPr/>
        </p:nvSpPr>
        <p:spPr bwMode="auto">
          <a:xfrm>
            <a:off x="0" y="0"/>
            <a:ext cx="9144000" cy="6858000"/>
          </a:xfrm>
          <a:prstGeom prst="rect">
            <a:avLst/>
          </a:prstGeom>
          <a:solidFill>
            <a:srgbClr val="004A70"/>
          </a:solidFill>
          <a:ln w="12700">
            <a:solidFill>
              <a:srgbClr val="004A7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229379" name="Rectangle 3"/>
          <p:cNvSpPr>
            <a:spLocks noGrp="1" noChangeArrowheads="1"/>
          </p:cNvSpPr>
          <p:nvPr>
            <p:ph type="title"/>
          </p:nvPr>
        </p:nvSpPr>
        <p:spPr>
          <a:xfrm>
            <a:off x="184150" y="261938"/>
            <a:ext cx="8077200" cy="638175"/>
          </a:xfrm>
        </p:spPr>
        <p:txBody>
          <a:bodyPr/>
          <a:lstStyle/>
          <a:p>
            <a:r>
              <a:rPr lang="en-GB"/>
              <a:t>Common Environmental Trends</a:t>
            </a:r>
          </a:p>
        </p:txBody>
      </p:sp>
      <p:sp>
        <p:nvSpPr>
          <p:cNvPr id="229380" name="Rectangle 4"/>
          <p:cNvSpPr>
            <a:spLocks noGrp="1" noChangeArrowheads="1"/>
          </p:cNvSpPr>
          <p:nvPr>
            <p:ph type="body" idx="1"/>
          </p:nvPr>
        </p:nvSpPr>
        <p:spPr>
          <a:xfrm>
            <a:off x="317500" y="2035175"/>
            <a:ext cx="8251825" cy="4822825"/>
          </a:xfrm>
        </p:spPr>
        <p:txBody>
          <a:bodyPr/>
          <a:lstStyle/>
          <a:p>
            <a:r>
              <a:rPr lang="en-GB"/>
              <a:t> Other challenges</a:t>
            </a:r>
          </a:p>
          <a:p>
            <a:pPr lvl="1"/>
            <a:r>
              <a:rPr lang="en-GB"/>
              <a:t>Emergence / re-emergence of infectious disease on a large scale</a:t>
            </a:r>
          </a:p>
          <a:p>
            <a:pPr lvl="1"/>
            <a:r>
              <a:rPr lang="en-GB"/>
              <a:t>Increased urbanisation and city growth.</a:t>
            </a:r>
          </a:p>
        </p:txBody>
      </p:sp>
      <p:graphicFrame>
        <p:nvGraphicFramePr>
          <p:cNvPr id="229381" name="Object 5"/>
          <p:cNvGraphicFramePr>
            <a:graphicFrameLocks noChangeAspect="1"/>
          </p:cNvGraphicFramePr>
          <p:nvPr/>
        </p:nvGraphicFramePr>
        <p:xfrm>
          <a:off x="7234238" y="9525"/>
          <a:ext cx="1666875" cy="2012950"/>
        </p:xfrm>
        <a:graphic>
          <a:graphicData uri="http://schemas.openxmlformats.org/presentationml/2006/ole">
            <mc:AlternateContent xmlns:mc="http://schemas.openxmlformats.org/markup-compatibility/2006">
              <mc:Choice xmlns:v="urn:schemas-microsoft-com:vml" Requires="v">
                <p:oleObj spid="_x0000_s229382" name="Clip" r:id="rId4" imgW="3009600" imgH="3909600" progId="MS_ClipArt_Gallery.2">
                  <p:embed/>
                </p:oleObj>
              </mc:Choice>
              <mc:Fallback>
                <p:oleObj name="Clip" r:id="rId4" imgW="3009600" imgH="3909600" progId="MS_ClipArt_Gallery.2">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34238" y="9525"/>
                        <a:ext cx="1666875" cy="201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fld id="{034F4029-7299-45C5-8A0B-185112302578}" type="datetime4">
              <a:rPr lang="en-GB" altLang="en-GB"/>
              <a:pPr/>
              <a:t>09 March 2012</a:t>
            </a:fld>
            <a:endParaRPr lang="en-GB" altLang="en-GB"/>
          </a:p>
        </p:txBody>
      </p:sp>
      <p:sp>
        <p:nvSpPr>
          <p:cNvPr id="108549" name="Rectangle 5"/>
          <p:cNvSpPr>
            <a:spLocks noChangeArrowheads="1"/>
          </p:cNvSpPr>
          <p:nvPr/>
        </p:nvSpPr>
        <p:spPr bwMode="auto">
          <a:xfrm>
            <a:off x="0" y="0"/>
            <a:ext cx="9144000" cy="6858000"/>
          </a:xfrm>
          <a:prstGeom prst="rect">
            <a:avLst/>
          </a:prstGeom>
          <a:solidFill>
            <a:srgbClr val="004A70"/>
          </a:solidFill>
          <a:ln w="12700">
            <a:solidFill>
              <a:srgbClr val="004A7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08546" name="Rectangle 2"/>
          <p:cNvSpPr>
            <a:spLocks noGrp="1" noChangeArrowheads="1"/>
          </p:cNvSpPr>
          <p:nvPr>
            <p:ph type="title"/>
          </p:nvPr>
        </p:nvSpPr>
        <p:spPr/>
        <p:txBody>
          <a:bodyPr/>
          <a:lstStyle/>
          <a:p>
            <a:r>
              <a:rPr lang="en-GB"/>
              <a:t>Driver 3: </a:t>
            </a:r>
            <a:r>
              <a:rPr lang="en-GB">
                <a:solidFill>
                  <a:schemeClr val="folHlink"/>
                </a:solidFill>
              </a:rPr>
              <a:t>Economics</a:t>
            </a:r>
            <a:endParaRPr lang="en-GB"/>
          </a:p>
        </p:txBody>
      </p:sp>
      <p:sp>
        <p:nvSpPr>
          <p:cNvPr id="108547" name="Rectangle 3"/>
          <p:cNvSpPr>
            <a:spLocks noGrp="1" noChangeArrowheads="1"/>
          </p:cNvSpPr>
          <p:nvPr>
            <p:ph type="body" idx="1"/>
          </p:nvPr>
        </p:nvSpPr>
        <p:spPr/>
        <p:txBody>
          <a:bodyPr/>
          <a:lstStyle/>
          <a:p>
            <a:pPr>
              <a:lnSpc>
                <a:spcPct val="110000"/>
              </a:lnSpc>
            </a:pPr>
            <a:r>
              <a:rPr lang="en-GB"/>
              <a:t>All strands of economic change, but focuses on fundamental global economic patterns.</a:t>
            </a:r>
          </a:p>
          <a:p>
            <a:pPr>
              <a:lnSpc>
                <a:spcPct val="200000"/>
              </a:lnSpc>
            </a:pPr>
            <a:r>
              <a:rPr lang="en-GB"/>
              <a:t>Components</a:t>
            </a:r>
          </a:p>
          <a:p>
            <a:pPr lvl="1"/>
            <a:r>
              <a:rPr lang="en-GB"/>
              <a:t>Economic globalisation</a:t>
            </a:r>
          </a:p>
          <a:p>
            <a:pPr lvl="1"/>
            <a:r>
              <a:rPr lang="en-GB"/>
              <a:t>Global economic growth</a:t>
            </a:r>
          </a:p>
          <a:p>
            <a:pPr lvl="1"/>
            <a:r>
              <a:rPr lang="en-GB"/>
              <a:t>Balance between the rich and poor</a:t>
            </a:r>
          </a:p>
          <a:p>
            <a:pPr lvl="1"/>
            <a:r>
              <a:rPr lang="en-GB"/>
              <a:t>Changes in business: brand, management structures, image</a:t>
            </a:r>
          </a:p>
          <a:p>
            <a:pPr lvl="1"/>
            <a:r>
              <a:rPr lang="en-GB"/>
              <a:t>The workforce</a:t>
            </a:r>
          </a:p>
          <a:p>
            <a:pPr lvl="1"/>
            <a:r>
              <a:rPr lang="en-GB"/>
              <a:t>Trade.</a:t>
            </a:r>
          </a:p>
          <a:p>
            <a:pPr lvl="1"/>
            <a:endParaRPr lang="en-GB"/>
          </a:p>
        </p:txBody>
      </p:sp>
      <p:graphicFrame>
        <p:nvGraphicFramePr>
          <p:cNvPr id="108548" name="Object 4"/>
          <p:cNvGraphicFramePr>
            <a:graphicFrameLocks noChangeAspect="1"/>
          </p:cNvGraphicFramePr>
          <p:nvPr/>
        </p:nvGraphicFramePr>
        <p:xfrm>
          <a:off x="7173913" y="576263"/>
          <a:ext cx="1731962" cy="1408112"/>
        </p:xfrm>
        <a:graphic>
          <a:graphicData uri="http://schemas.openxmlformats.org/presentationml/2006/ole">
            <mc:AlternateContent xmlns:mc="http://schemas.openxmlformats.org/markup-compatibility/2006">
              <mc:Choice xmlns:v="urn:schemas-microsoft-com:vml" Requires="v">
                <p:oleObj spid="_x0000_s108550" name="Clip" r:id="rId4" imgW="1113120" imgH="906120" progId="MS_ClipArt_Gallery.2">
                  <p:embed/>
                </p:oleObj>
              </mc:Choice>
              <mc:Fallback>
                <p:oleObj name="Clip" r:id="rId4" imgW="1113120" imgH="906120" progId="MS_ClipArt_Gallery.2">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73913" y="576263"/>
                        <a:ext cx="1731962" cy="1408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fld id="{034F4029-7299-45C5-8A0B-185112302578}" type="datetime4">
              <a:rPr lang="en-GB" altLang="en-GB"/>
              <a:pPr/>
              <a:t>09 March 2012</a:t>
            </a:fld>
            <a:endParaRPr lang="en-GB" altLang="en-GB"/>
          </a:p>
        </p:txBody>
      </p:sp>
      <p:sp>
        <p:nvSpPr>
          <p:cNvPr id="110597" name="Rectangle 5"/>
          <p:cNvSpPr>
            <a:spLocks noChangeArrowheads="1"/>
          </p:cNvSpPr>
          <p:nvPr/>
        </p:nvSpPr>
        <p:spPr bwMode="auto">
          <a:xfrm>
            <a:off x="0" y="0"/>
            <a:ext cx="9144000" cy="6858000"/>
          </a:xfrm>
          <a:prstGeom prst="rect">
            <a:avLst/>
          </a:prstGeom>
          <a:solidFill>
            <a:srgbClr val="004A70"/>
          </a:solidFill>
          <a:ln w="12700">
            <a:solidFill>
              <a:srgbClr val="004A7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10594" name="Rectangle 2"/>
          <p:cNvSpPr>
            <a:spLocks noGrp="1" noChangeArrowheads="1"/>
          </p:cNvSpPr>
          <p:nvPr>
            <p:ph type="title"/>
          </p:nvPr>
        </p:nvSpPr>
        <p:spPr/>
        <p:txBody>
          <a:bodyPr/>
          <a:lstStyle/>
          <a:p>
            <a:r>
              <a:rPr lang="en-GB"/>
              <a:t>Common Economics Trends</a:t>
            </a:r>
          </a:p>
        </p:txBody>
      </p:sp>
      <p:sp>
        <p:nvSpPr>
          <p:cNvPr id="110595" name="Rectangle 3"/>
          <p:cNvSpPr>
            <a:spLocks noGrp="1" noChangeArrowheads="1"/>
          </p:cNvSpPr>
          <p:nvPr>
            <p:ph type="body" idx="1"/>
          </p:nvPr>
        </p:nvSpPr>
        <p:spPr>
          <a:xfrm>
            <a:off x="419100" y="984250"/>
            <a:ext cx="8220075" cy="5703888"/>
          </a:xfrm>
        </p:spPr>
        <p:txBody>
          <a:bodyPr/>
          <a:lstStyle/>
          <a:p>
            <a:r>
              <a:rPr lang="en-GB"/>
              <a:t> Continuing global economic growth</a:t>
            </a:r>
          </a:p>
          <a:p>
            <a:pPr lvl="1"/>
            <a:r>
              <a:rPr lang="en-GB"/>
              <a:t>Increasing economic globalisation</a:t>
            </a:r>
          </a:p>
          <a:p>
            <a:pPr lvl="1"/>
            <a:r>
              <a:rPr lang="en-GB"/>
              <a:t>New 'knowledge economy' - growth’s main driver</a:t>
            </a:r>
          </a:p>
          <a:p>
            <a:pPr lvl="1"/>
            <a:r>
              <a:rPr lang="en-GB"/>
              <a:t>Increasing trade and flow of goods</a:t>
            </a:r>
          </a:p>
          <a:p>
            <a:pPr lvl="1"/>
            <a:r>
              <a:rPr lang="en-GB"/>
              <a:t>Increasing emphasis on brand and image</a:t>
            </a:r>
          </a:p>
          <a:p>
            <a:pPr lvl="1"/>
            <a:r>
              <a:rPr lang="en-GB"/>
              <a:t>Widening gap between the rich and poor</a:t>
            </a:r>
          </a:p>
          <a:p>
            <a:pPr lvl="1"/>
            <a:endParaRPr lang="en-GB"/>
          </a:p>
          <a:p>
            <a:r>
              <a:rPr lang="en-GB"/>
              <a:t>(Developed world’s) Workforce</a:t>
            </a:r>
          </a:p>
          <a:p>
            <a:pPr lvl="1"/>
            <a:r>
              <a:rPr lang="en-GB"/>
              <a:t>Continuing de-integration and out-sourcing within companies</a:t>
            </a:r>
          </a:p>
          <a:p>
            <a:pPr lvl="1"/>
            <a:r>
              <a:rPr lang="en-GB"/>
              <a:t>More educated workforce</a:t>
            </a:r>
          </a:p>
          <a:p>
            <a:pPr lvl="1"/>
            <a:r>
              <a:rPr lang="en-GB"/>
              <a:t>Shifting management structures, decline of 'low skilled' jobs</a:t>
            </a:r>
          </a:p>
          <a:p>
            <a:pPr lvl="1"/>
            <a:r>
              <a:rPr lang="en-GB"/>
              <a:t>Ageing workforce</a:t>
            </a:r>
          </a:p>
          <a:p>
            <a:pPr lvl="1"/>
            <a:r>
              <a:rPr lang="en-GB"/>
              <a:t>Increasing taxation burden on workforce.</a:t>
            </a:r>
          </a:p>
        </p:txBody>
      </p:sp>
      <p:graphicFrame>
        <p:nvGraphicFramePr>
          <p:cNvPr id="110596" name="Object 4"/>
          <p:cNvGraphicFramePr>
            <a:graphicFrameLocks noChangeAspect="1"/>
          </p:cNvGraphicFramePr>
          <p:nvPr/>
        </p:nvGraphicFramePr>
        <p:xfrm>
          <a:off x="7173913" y="576263"/>
          <a:ext cx="1731962" cy="1408112"/>
        </p:xfrm>
        <a:graphic>
          <a:graphicData uri="http://schemas.openxmlformats.org/presentationml/2006/ole">
            <mc:AlternateContent xmlns:mc="http://schemas.openxmlformats.org/markup-compatibility/2006">
              <mc:Choice xmlns:v="urn:schemas-microsoft-com:vml" Requires="v">
                <p:oleObj spid="_x0000_s110598" name="Clip" r:id="rId4" imgW="1113120" imgH="906120" progId="MS_ClipArt_Gallery.2">
                  <p:embed/>
                </p:oleObj>
              </mc:Choice>
              <mc:Fallback>
                <p:oleObj name="Clip" r:id="rId4" imgW="1113120" imgH="906120" progId="MS_ClipArt_Gallery.2">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73913" y="576263"/>
                        <a:ext cx="1731962" cy="1408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05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105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1059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1059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1059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10595">
                                            <p:txEl>
                                              <p:pRg st="5" end="5"/>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110595">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110595">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110595">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110595">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110595">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11059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34F4029-7299-45C5-8A0B-185112302578}" type="datetime4">
              <a:rPr lang="en-GB" altLang="en-GB"/>
              <a:pPr/>
              <a:t>09 March 2012</a:t>
            </a:fld>
            <a:endParaRPr lang="en-GB" altLang="en-GB"/>
          </a:p>
        </p:txBody>
      </p:sp>
      <p:sp>
        <p:nvSpPr>
          <p:cNvPr id="136194" name="Rectangle 2"/>
          <p:cNvSpPr>
            <a:spLocks noGrp="1" noChangeArrowheads="1"/>
          </p:cNvSpPr>
          <p:nvPr>
            <p:ph type="title"/>
          </p:nvPr>
        </p:nvSpPr>
        <p:spPr/>
        <p:txBody>
          <a:bodyPr/>
          <a:lstStyle/>
          <a:p>
            <a:r>
              <a:rPr lang="en-GB"/>
              <a:t>What are Strategic Futures?</a:t>
            </a:r>
          </a:p>
        </p:txBody>
      </p:sp>
      <p:sp>
        <p:nvSpPr>
          <p:cNvPr id="136195" name="Rectangle 3"/>
          <p:cNvSpPr>
            <a:spLocks noGrp="1" noChangeArrowheads="1"/>
          </p:cNvSpPr>
          <p:nvPr>
            <p:ph type="body" idx="1"/>
          </p:nvPr>
        </p:nvSpPr>
        <p:spPr>
          <a:xfrm>
            <a:off x="419100" y="1036638"/>
            <a:ext cx="8429625" cy="4711700"/>
          </a:xfrm>
        </p:spPr>
        <p:txBody>
          <a:bodyPr/>
          <a:lstStyle/>
          <a:p>
            <a:r>
              <a:rPr lang="en-GB"/>
              <a:t>Preparing for future challenges and opportunities</a:t>
            </a:r>
          </a:p>
          <a:p>
            <a:r>
              <a:rPr lang="en-GB"/>
              <a:t>Who was to do this?</a:t>
            </a:r>
          </a:p>
          <a:p>
            <a:pPr lvl="1"/>
            <a:r>
              <a:rPr lang="en-GB"/>
              <a:t>Cabinet Office (CO) Performance and Innovation Unit (PIU)</a:t>
            </a:r>
          </a:p>
          <a:p>
            <a:r>
              <a:rPr lang="en-GB"/>
              <a:t>What did they do?</a:t>
            </a:r>
          </a:p>
          <a:p>
            <a:pPr lvl="1"/>
            <a:r>
              <a:rPr lang="en-GB"/>
              <a:t>drew upon (vast) array of previous work</a:t>
            </a:r>
          </a:p>
          <a:p>
            <a:pPr lvl="1"/>
            <a:r>
              <a:rPr lang="en-GB"/>
              <a:t>ran workshops</a:t>
            </a:r>
          </a:p>
          <a:p>
            <a:pPr lvl="1"/>
            <a:r>
              <a:rPr lang="en-GB"/>
              <a:t>determined where past work had failed / been less successful</a:t>
            </a:r>
          </a:p>
          <a:p>
            <a:pPr lvl="1"/>
            <a:r>
              <a:rPr lang="en-GB"/>
              <a:t>tasked new work in 2001:</a:t>
            </a:r>
          </a:p>
          <a:p>
            <a:pPr lvl="2"/>
            <a:r>
              <a:rPr lang="en-GB"/>
              <a:t>benchmark UK’s Futures work against other countries’</a:t>
            </a:r>
          </a:p>
          <a:p>
            <a:pPr lvl="2"/>
            <a:r>
              <a:rPr lang="en-GB"/>
              <a:t>best practice guide</a:t>
            </a:r>
          </a:p>
          <a:p>
            <a:pPr lvl="2"/>
            <a:r>
              <a:rPr lang="en-GB">
                <a:solidFill>
                  <a:srgbClr val="FFFF00"/>
                </a:solidFill>
              </a:rPr>
              <a:t>synthesis &amp; assessment of past work.</a:t>
            </a:r>
            <a:endParaRPr lang="en-GB"/>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6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61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619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619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3619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3619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36195">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36195">
                                            <p:txEl>
                                              <p:pRg st="7" end="7"/>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499"/>
                                          </p:stCondLst>
                                        </p:cTn>
                                        <p:tgtEl>
                                          <p:spTgt spid="136195">
                                            <p:txEl>
                                              <p:pRg st="8" end="8"/>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499"/>
                                          </p:stCondLst>
                                        </p:cTn>
                                        <p:tgtEl>
                                          <p:spTgt spid="136195">
                                            <p:txEl>
                                              <p:pRg st="9" end="9"/>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499"/>
                                          </p:stCondLst>
                                        </p:cTn>
                                        <p:tgtEl>
                                          <p:spTgt spid="13619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5" grpId="0" build="p" bldLvl="2"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fld id="{034F4029-7299-45C5-8A0B-185112302578}" type="datetime4">
              <a:rPr lang="en-GB" altLang="en-GB"/>
              <a:pPr/>
              <a:t>09 March 2012</a:t>
            </a:fld>
            <a:endParaRPr lang="en-GB" altLang="en-GB"/>
          </a:p>
        </p:txBody>
      </p:sp>
      <p:sp>
        <p:nvSpPr>
          <p:cNvPr id="112645" name="Rectangle 5"/>
          <p:cNvSpPr>
            <a:spLocks noChangeArrowheads="1"/>
          </p:cNvSpPr>
          <p:nvPr/>
        </p:nvSpPr>
        <p:spPr bwMode="auto">
          <a:xfrm>
            <a:off x="0" y="0"/>
            <a:ext cx="9144000" cy="6858000"/>
          </a:xfrm>
          <a:prstGeom prst="rect">
            <a:avLst/>
          </a:prstGeom>
          <a:solidFill>
            <a:srgbClr val="004A70"/>
          </a:solidFill>
          <a:ln w="12700">
            <a:solidFill>
              <a:srgbClr val="004A7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12642" name="Rectangle 2"/>
          <p:cNvSpPr>
            <a:spLocks noGrp="1" noChangeArrowheads="1"/>
          </p:cNvSpPr>
          <p:nvPr>
            <p:ph type="title"/>
          </p:nvPr>
        </p:nvSpPr>
        <p:spPr/>
        <p:txBody>
          <a:bodyPr/>
          <a:lstStyle/>
          <a:p>
            <a:r>
              <a:rPr lang="en-GB"/>
              <a:t>Driver 4: </a:t>
            </a:r>
            <a:r>
              <a:rPr lang="en-GB">
                <a:solidFill>
                  <a:schemeClr val="folHlink"/>
                </a:solidFill>
              </a:rPr>
              <a:t>Science &amp; Technology</a:t>
            </a:r>
            <a:endParaRPr lang="en-GB"/>
          </a:p>
        </p:txBody>
      </p:sp>
      <p:sp>
        <p:nvSpPr>
          <p:cNvPr id="112643" name="Rectangle 3"/>
          <p:cNvSpPr>
            <a:spLocks noGrp="1" noChangeArrowheads="1"/>
          </p:cNvSpPr>
          <p:nvPr>
            <p:ph type="body" idx="1"/>
          </p:nvPr>
        </p:nvSpPr>
        <p:spPr>
          <a:xfrm>
            <a:off x="609600" y="1600200"/>
            <a:ext cx="8204200" cy="4114800"/>
          </a:xfrm>
        </p:spPr>
        <p:txBody>
          <a:bodyPr/>
          <a:lstStyle/>
          <a:p>
            <a:pPr>
              <a:lnSpc>
                <a:spcPct val="110000"/>
              </a:lnSpc>
            </a:pPr>
            <a:r>
              <a:rPr lang="en-GB"/>
              <a:t>Scientific and technological development, applications of new and existing technologies.</a:t>
            </a:r>
          </a:p>
          <a:p>
            <a:pPr>
              <a:lnSpc>
                <a:spcPct val="200000"/>
              </a:lnSpc>
            </a:pPr>
            <a:r>
              <a:rPr lang="en-GB"/>
              <a:t>Components</a:t>
            </a:r>
          </a:p>
          <a:p>
            <a:pPr lvl="1"/>
            <a:r>
              <a:rPr lang="en-GB"/>
              <a:t>The spread of, growth of, access to and increased reliance on IT and communications technology</a:t>
            </a:r>
          </a:p>
          <a:p>
            <a:pPr lvl="1"/>
            <a:r>
              <a:rPr lang="en-GB"/>
              <a:t>The impact of new and emerging technologies such as biotechnology, nano-technology and artificial intelligence</a:t>
            </a:r>
          </a:p>
          <a:p>
            <a:pPr lvl="1"/>
            <a:r>
              <a:rPr lang="en-GB"/>
              <a:t>The growth of the media.</a:t>
            </a:r>
          </a:p>
          <a:p>
            <a:endParaRPr lang="en-GB"/>
          </a:p>
          <a:p>
            <a:pPr lvl="1"/>
            <a:endParaRPr lang="en-GB"/>
          </a:p>
        </p:txBody>
      </p:sp>
      <p:graphicFrame>
        <p:nvGraphicFramePr>
          <p:cNvPr id="112644" name="Object 4"/>
          <p:cNvGraphicFramePr>
            <a:graphicFrameLocks noChangeAspect="1"/>
          </p:cNvGraphicFramePr>
          <p:nvPr/>
        </p:nvGraphicFramePr>
        <p:xfrm>
          <a:off x="7654925" y="407988"/>
          <a:ext cx="1322388" cy="1268412"/>
        </p:xfrm>
        <a:graphic>
          <a:graphicData uri="http://schemas.openxmlformats.org/presentationml/2006/ole">
            <mc:AlternateContent xmlns:mc="http://schemas.openxmlformats.org/markup-compatibility/2006">
              <mc:Choice xmlns:v="urn:schemas-microsoft-com:vml" Requires="v">
                <p:oleObj spid="_x0000_s112646" name="Clip" r:id="rId4" imgW="2013120" imgH="1929960" progId="MS_ClipArt_Gallery.2">
                  <p:embed/>
                </p:oleObj>
              </mc:Choice>
              <mc:Fallback>
                <p:oleObj name="Clip" r:id="rId4" imgW="2013120" imgH="1929960" progId="MS_ClipArt_Gallery.2">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54925" y="407988"/>
                        <a:ext cx="1322388" cy="1268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fld id="{034F4029-7299-45C5-8A0B-185112302578}" type="datetime4">
              <a:rPr lang="en-GB" altLang="en-GB"/>
              <a:pPr/>
              <a:t>09 March 2012</a:t>
            </a:fld>
            <a:endParaRPr lang="en-GB" altLang="en-GB"/>
          </a:p>
        </p:txBody>
      </p:sp>
      <p:sp>
        <p:nvSpPr>
          <p:cNvPr id="114693" name="Rectangle 5"/>
          <p:cNvSpPr>
            <a:spLocks noChangeArrowheads="1"/>
          </p:cNvSpPr>
          <p:nvPr/>
        </p:nvSpPr>
        <p:spPr bwMode="auto">
          <a:xfrm>
            <a:off x="0" y="0"/>
            <a:ext cx="9144000" cy="6858000"/>
          </a:xfrm>
          <a:prstGeom prst="rect">
            <a:avLst/>
          </a:prstGeom>
          <a:solidFill>
            <a:srgbClr val="004A70"/>
          </a:solidFill>
          <a:ln w="12700">
            <a:solidFill>
              <a:srgbClr val="004A7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14690" name="Rectangle 2"/>
          <p:cNvSpPr>
            <a:spLocks noGrp="1" noChangeArrowheads="1"/>
          </p:cNvSpPr>
          <p:nvPr>
            <p:ph type="title"/>
          </p:nvPr>
        </p:nvSpPr>
        <p:spPr>
          <a:xfrm>
            <a:off x="209550" y="261938"/>
            <a:ext cx="8640763" cy="576262"/>
          </a:xfrm>
        </p:spPr>
        <p:txBody>
          <a:bodyPr/>
          <a:lstStyle/>
          <a:p>
            <a:r>
              <a:rPr lang="en-GB" sz="3200"/>
              <a:t>Common Science &amp; Technology Trends</a:t>
            </a:r>
            <a:endParaRPr lang="en-GB">
              <a:solidFill>
                <a:schemeClr val="folHlink"/>
              </a:solidFill>
            </a:endParaRPr>
          </a:p>
        </p:txBody>
      </p:sp>
      <p:sp>
        <p:nvSpPr>
          <p:cNvPr id="114691" name="Rectangle 3"/>
          <p:cNvSpPr>
            <a:spLocks noGrp="1" noChangeArrowheads="1"/>
          </p:cNvSpPr>
          <p:nvPr>
            <p:ph type="body" idx="1"/>
          </p:nvPr>
        </p:nvSpPr>
        <p:spPr>
          <a:xfrm>
            <a:off x="444500" y="1003300"/>
            <a:ext cx="8239125" cy="5854700"/>
          </a:xfrm>
        </p:spPr>
        <p:txBody>
          <a:bodyPr/>
          <a:lstStyle/>
          <a:p>
            <a:r>
              <a:rPr lang="en-GB"/>
              <a:t>IT &amp; comms</a:t>
            </a:r>
          </a:p>
          <a:p>
            <a:pPr lvl="1"/>
            <a:r>
              <a:rPr lang="en-GB"/>
              <a:t>Growth, and greater computer sophistication</a:t>
            </a:r>
          </a:p>
          <a:p>
            <a:pPr lvl="1"/>
            <a:r>
              <a:rPr lang="en-GB"/>
              <a:t>Increasing access VS a 'knowledge gap' (access restricted to those who can afford it);</a:t>
            </a:r>
            <a:r>
              <a:rPr lang="en-GB">
                <a:solidFill>
                  <a:srgbClr val="FFFF00"/>
                </a:solidFill>
              </a:rPr>
              <a:t> (divergence)</a:t>
            </a:r>
          </a:p>
          <a:p>
            <a:pPr lvl="1"/>
            <a:r>
              <a:rPr lang="en-GB"/>
              <a:t>Increasing reliance in business, medicine, industry, leisure and Western military</a:t>
            </a:r>
          </a:p>
          <a:p>
            <a:pPr lvl="1"/>
            <a:r>
              <a:rPr lang="en-GB"/>
              <a:t>Greater reach of the media</a:t>
            </a:r>
          </a:p>
          <a:p>
            <a:r>
              <a:rPr lang="en-GB"/>
              <a:t>New and emerging technologies</a:t>
            </a:r>
          </a:p>
          <a:p>
            <a:pPr lvl="1"/>
            <a:r>
              <a:rPr lang="en-GB"/>
              <a:t>Increasing use of biotechnology, artificial intelligence, </a:t>
            </a:r>
            <a:br>
              <a:rPr lang="en-GB"/>
            </a:br>
            <a:r>
              <a:rPr lang="en-GB"/>
              <a:t>nano-technology</a:t>
            </a:r>
          </a:p>
          <a:p>
            <a:pPr lvl="1"/>
            <a:r>
              <a:rPr lang="en-GB"/>
              <a:t>Vastly improved, more robust and renewable materials</a:t>
            </a:r>
          </a:p>
          <a:p>
            <a:r>
              <a:rPr lang="en-GB"/>
              <a:t>Context</a:t>
            </a:r>
          </a:p>
          <a:p>
            <a:pPr lvl="1"/>
            <a:r>
              <a:rPr lang="en-GB"/>
              <a:t>Continuing US dominance in the field of technological innovation</a:t>
            </a:r>
          </a:p>
          <a:p>
            <a:pPr lvl="1"/>
            <a:r>
              <a:rPr lang="en-GB"/>
              <a:t>Greater use of 'asymmetric' military technologies.</a:t>
            </a:r>
          </a:p>
        </p:txBody>
      </p:sp>
      <p:graphicFrame>
        <p:nvGraphicFramePr>
          <p:cNvPr id="114692" name="Object 4"/>
          <p:cNvGraphicFramePr>
            <a:graphicFrameLocks noChangeAspect="1"/>
          </p:cNvGraphicFramePr>
          <p:nvPr/>
        </p:nvGraphicFramePr>
        <p:xfrm>
          <a:off x="7654925" y="407988"/>
          <a:ext cx="1322388" cy="1268412"/>
        </p:xfrm>
        <a:graphic>
          <a:graphicData uri="http://schemas.openxmlformats.org/presentationml/2006/ole">
            <mc:AlternateContent xmlns:mc="http://schemas.openxmlformats.org/markup-compatibility/2006">
              <mc:Choice xmlns:v="urn:schemas-microsoft-com:vml" Requires="v">
                <p:oleObj spid="_x0000_s114694" name="Clip" r:id="rId4" imgW="2013120" imgH="1929960" progId="MS_ClipArt_Gallery.2">
                  <p:embed/>
                </p:oleObj>
              </mc:Choice>
              <mc:Fallback>
                <p:oleObj name="Clip" r:id="rId4" imgW="2013120" imgH="1929960" progId="MS_ClipArt_Gallery.2">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54925" y="407988"/>
                        <a:ext cx="1322388" cy="1268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469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1469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1469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1469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14691">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14691">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14691">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114691">
                                            <p:txEl>
                                              <p:pRg st="7" end="7"/>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14691">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114691">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11469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fld id="{034F4029-7299-45C5-8A0B-185112302578}" type="datetime4">
              <a:rPr lang="en-GB" altLang="en-GB"/>
              <a:pPr/>
              <a:t>09 March 2012</a:t>
            </a:fld>
            <a:endParaRPr lang="en-GB" altLang="en-GB"/>
          </a:p>
        </p:txBody>
      </p:sp>
      <p:sp>
        <p:nvSpPr>
          <p:cNvPr id="116741" name="Rectangle 5"/>
          <p:cNvSpPr>
            <a:spLocks noChangeArrowheads="1"/>
          </p:cNvSpPr>
          <p:nvPr/>
        </p:nvSpPr>
        <p:spPr bwMode="auto">
          <a:xfrm>
            <a:off x="0" y="0"/>
            <a:ext cx="9144000" cy="6858000"/>
          </a:xfrm>
          <a:prstGeom prst="rect">
            <a:avLst/>
          </a:prstGeom>
          <a:solidFill>
            <a:srgbClr val="004A70"/>
          </a:solidFill>
          <a:ln w="12700">
            <a:solidFill>
              <a:srgbClr val="004A7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graphicFrame>
        <p:nvGraphicFramePr>
          <p:cNvPr id="116738" name="Object 2"/>
          <p:cNvGraphicFramePr>
            <a:graphicFrameLocks noChangeAspect="1"/>
          </p:cNvGraphicFramePr>
          <p:nvPr/>
        </p:nvGraphicFramePr>
        <p:xfrm>
          <a:off x="7219950" y="573088"/>
          <a:ext cx="1773238" cy="1093787"/>
        </p:xfrm>
        <a:graphic>
          <a:graphicData uri="http://schemas.openxmlformats.org/presentationml/2006/ole">
            <mc:AlternateContent xmlns:mc="http://schemas.openxmlformats.org/markup-compatibility/2006">
              <mc:Choice xmlns:v="urn:schemas-microsoft-com:vml" Requires="v">
                <p:oleObj spid="_x0000_s116742" name="Clip" r:id="rId4" imgW="1040040" imgH="642240" progId="MS_ClipArt_Gallery.2">
                  <p:embed/>
                </p:oleObj>
              </mc:Choice>
              <mc:Fallback>
                <p:oleObj name="Clip" r:id="rId4" imgW="1040040" imgH="642240" progId="MS_ClipArt_Gallery.2">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19950" y="573088"/>
                        <a:ext cx="1773238" cy="1093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6739" name="Rectangle 3"/>
          <p:cNvSpPr>
            <a:spLocks noGrp="1" noChangeArrowheads="1"/>
          </p:cNvSpPr>
          <p:nvPr>
            <p:ph type="title"/>
          </p:nvPr>
        </p:nvSpPr>
        <p:spPr>
          <a:xfrm>
            <a:off x="685800" y="381000"/>
            <a:ext cx="7874000" cy="1187450"/>
          </a:xfrm>
        </p:spPr>
        <p:txBody>
          <a:bodyPr/>
          <a:lstStyle/>
          <a:p>
            <a:r>
              <a:rPr lang="en-GB"/>
              <a:t>Driver 5: </a:t>
            </a:r>
            <a:r>
              <a:rPr lang="en-GB">
                <a:solidFill>
                  <a:schemeClr val="folHlink"/>
                </a:solidFill>
              </a:rPr>
              <a:t>National / International Governance</a:t>
            </a:r>
            <a:endParaRPr lang="en-GB"/>
          </a:p>
        </p:txBody>
      </p:sp>
      <p:sp>
        <p:nvSpPr>
          <p:cNvPr id="116740" name="Rectangle 4"/>
          <p:cNvSpPr>
            <a:spLocks noGrp="1" noChangeArrowheads="1"/>
          </p:cNvSpPr>
          <p:nvPr>
            <p:ph type="body" idx="1"/>
          </p:nvPr>
        </p:nvSpPr>
        <p:spPr>
          <a:xfrm>
            <a:off x="609600" y="1600200"/>
            <a:ext cx="8204200" cy="4114800"/>
          </a:xfrm>
        </p:spPr>
        <p:txBody>
          <a:bodyPr/>
          <a:lstStyle/>
          <a:p>
            <a:pPr>
              <a:lnSpc>
                <a:spcPct val="110000"/>
              </a:lnSpc>
            </a:pPr>
            <a:r>
              <a:rPr lang="en-GB"/>
              <a:t>Aspects of governing within and between States (and non-State actors).</a:t>
            </a:r>
          </a:p>
          <a:p>
            <a:pPr>
              <a:lnSpc>
                <a:spcPct val="200000"/>
              </a:lnSpc>
            </a:pPr>
            <a:r>
              <a:rPr lang="en-GB"/>
              <a:t>Components</a:t>
            </a:r>
          </a:p>
          <a:p>
            <a:pPr lvl="1"/>
            <a:r>
              <a:rPr lang="en-GB"/>
              <a:t>Control of state borders</a:t>
            </a:r>
          </a:p>
          <a:p>
            <a:pPr lvl="1"/>
            <a:r>
              <a:rPr lang="en-GB"/>
              <a:t>Interactions between States and with non-government organisations (NGOs)</a:t>
            </a:r>
          </a:p>
          <a:p>
            <a:pPr lvl="1"/>
            <a:r>
              <a:rPr lang="en-GB"/>
              <a:t>Internal and external threats to State security</a:t>
            </a:r>
          </a:p>
          <a:p>
            <a:pPr lvl="1"/>
            <a:r>
              <a:rPr lang="en-GB"/>
              <a:t>Proliferation of military technology</a:t>
            </a:r>
          </a:p>
          <a:p>
            <a:pPr lvl="1"/>
            <a:r>
              <a:rPr lang="en-GB"/>
              <a:t>Shifts in global power</a:t>
            </a:r>
          </a:p>
          <a:p>
            <a:pPr lvl="1"/>
            <a:r>
              <a:rPr lang="en-GB"/>
              <a:t>Internal domestic issues for State governance.</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fld id="{034F4029-7299-45C5-8A0B-185112302578}" type="datetime4">
              <a:rPr lang="en-GB" altLang="en-GB"/>
              <a:pPr/>
              <a:t>09 March 2012</a:t>
            </a:fld>
            <a:endParaRPr lang="en-GB" altLang="en-GB"/>
          </a:p>
        </p:txBody>
      </p:sp>
      <p:sp>
        <p:nvSpPr>
          <p:cNvPr id="118789" name="Rectangle 5"/>
          <p:cNvSpPr>
            <a:spLocks noChangeArrowheads="1"/>
          </p:cNvSpPr>
          <p:nvPr/>
        </p:nvSpPr>
        <p:spPr bwMode="auto">
          <a:xfrm>
            <a:off x="0" y="0"/>
            <a:ext cx="9144000" cy="6858000"/>
          </a:xfrm>
          <a:prstGeom prst="rect">
            <a:avLst/>
          </a:prstGeom>
          <a:solidFill>
            <a:srgbClr val="004A70"/>
          </a:solidFill>
          <a:ln w="12700">
            <a:solidFill>
              <a:srgbClr val="004A7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18786" name="Rectangle 2"/>
          <p:cNvSpPr>
            <a:spLocks noGrp="1" noChangeArrowheads="1"/>
          </p:cNvSpPr>
          <p:nvPr>
            <p:ph type="title"/>
          </p:nvPr>
        </p:nvSpPr>
        <p:spPr/>
        <p:txBody>
          <a:bodyPr/>
          <a:lstStyle/>
          <a:p>
            <a:r>
              <a:rPr lang="en-GB"/>
              <a:t>Common Governance Trends</a:t>
            </a:r>
            <a:endParaRPr lang="en-GB">
              <a:solidFill>
                <a:schemeClr val="folHlink"/>
              </a:solidFill>
            </a:endParaRPr>
          </a:p>
        </p:txBody>
      </p:sp>
      <p:sp>
        <p:nvSpPr>
          <p:cNvPr id="118787" name="Rectangle 3"/>
          <p:cNvSpPr>
            <a:spLocks noGrp="1" noChangeArrowheads="1"/>
          </p:cNvSpPr>
          <p:nvPr>
            <p:ph type="body" idx="1"/>
          </p:nvPr>
        </p:nvSpPr>
        <p:spPr>
          <a:xfrm>
            <a:off x="412750" y="876300"/>
            <a:ext cx="8342313" cy="5981700"/>
          </a:xfrm>
        </p:spPr>
        <p:txBody>
          <a:bodyPr/>
          <a:lstStyle/>
          <a:p>
            <a:r>
              <a:rPr lang="en-GB"/>
              <a:t>Inter-State </a:t>
            </a:r>
          </a:p>
          <a:p>
            <a:pPr lvl="1">
              <a:spcBef>
                <a:spcPct val="15000"/>
              </a:spcBef>
            </a:pPr>
            <a:r>
              <a:rPr lang="en-GB"/>
              <a:t>Continuing economic and military dominance of US</a:t>
            </a:r>
          </a:p>
          <a:p>
            <a:pPr lvl="1">
              <a:spcBef>
                <a:spcPct val="15000"/>
              </a:spcBef>
            </a:pPr>
            <a:r>
              <a:rPr lang="en-GB"/>
              <a:t>Emergence of other global powers (State and non-State)</a:t>
            </a:r>
          </a:p>
          <a:p>
            <a:pPr lvl="1">
              <a:spcBef>
                <a:spcPct val="15000"/>
              </a:spcBef>
            </a:pPr>
            <a:r>
              <a:rPr lang="en-GB"/>
              <a:t>More internal and external, diverse and sub-conventional threats</a:t>
            </a:r>
          </a:p>
          <a:p>
            <a:pPr lvl="1">
              <a:spcBef>
                <a:spcPct val="15000"/>
              </a:spcBef>
            </a:pPr>
            <a:r>
              <a:rPr lang="en-GB"/>
              <a:t>Decreasing control of States over borders</a:t>
            </a:r>
          </a:p>
          <a:p>
            <a:pPr lvl="1">
              <a:spcBef>
                <a:spcPct val="15000"/>
              </a:spcBef>
            </a:pPr>
            <a:r>
              <a:rPr lang="en-GB"/>
              <a:t>Increasing difficulty of regulating information flows</a:t>
            </a:r>
          </a:p>
          <a:p>
            <a:pPr lvl="1">
              <a:spcBef>
                <a:spcPct val="15000"/>
              </a:spcBef>
            </a:pPr>
            <a:r>
              <a:rPr lang="en-GB"/>
              <a:t>More emphasis on co-operation in the international system</a:t>
            </a:r>
          </a:p>
          <a:p>
            <a:pPr>
              <a:spcBef>
                <a:spcPct val="15000"/>
              </a:spcBef>
            </a:pPr>
            <a:r>
              <a:rPr lang="en-GB"/>
              <a:t>General governance</a:t>
            </a:r>
          </a:p>
          <a:p>
            <a:pPr lvl="1">
              <a:spcBef>
                <a:spcPct val="15000"/>
              </a:spcBef>
            </a:pPr>
            <a:r>
              <a:rPr lang="en-GB"/>
              <a:t>More administrations, more autonomous ethnic groups</a:t>
            </a:r>
          </a:p>
          <a:p>
            <a:pPr lvl="1">
              <a:spcBef>
                <a:spcPct val="15000"/>
              </a:spcBef>
            </a:pPr>
            <a:r>
              <a:rPr lang="en-GB"/>
              <a:t>Technologies and crime</a:t>
            </a:r>
          </a:p>
          <a:p>
            <a:pPr lvl="1">
              <a:spcBef>
                <a:spcPct val="15000"/>
              </a:spcBef>
            </a:pPr>
            <a:r>
              <a:rPr lang="en-GB"/>
              <a:t>Ageing effects:  pressure on health and welfare services</a:t>
            </a:r>
          </a:p>
          <a:p>
            <a:pPr lvl="1">
              <a:spcBef>
                <a:spcPct val="15000"/>
              </a:spcBef>
            </a:pPr>
            <a:r>
              <a:rPr lang="en-GB"/>
              <a:t>Increasing emphasis on domestic issues that concern the individual every day (transport, education, crime etc.).</a:t>
            </a:r>
          </a:p>
        </p:txBody>
      </p:sp>
      <p:graphicFrame>
        <p:nvGraphicFramePr>
          <p:cNvPr id="118788" name="Object 4"/>
          <p:cNvGraphicFramePr>
            <a:graphicFrameLocks noChangeAspect="1"/>
          </p:cNvGraphicFramePr>
          <p:nvPr/>
        </p:nvGraphicFramePr>
        <p:xfrm>
          <a:off x="7219950" y="573088"/>
          <a:ext cx="1773238" cy="1093787"/>
        </p:xfrm>
        <a:graphic>
          <a:graphicData uri="http://schemas.openxmlformats.org/presentationml/2006/ole">
            <mc:AlternateContent xmlns:mc="http://schemas.openxmlformats.org/markup-compatibility/2006">
              <mc:Choice xmlns:v="urn:schemas-microsoft-com:vml" Requires="v">
                <p:oleObj spid="_x0000_s118790" name="Clip" r:id="rId4" imgW="1040040" imgH="642240" progId="MS_ClipArt_Gallery.2">
                  <p:embed/>
                </p:oleObj>
              </mc:Choice>
              <mc:Fallback>
                <p:oleObj name="Clip" r:id="rId4" imgW="1040040" imgH="642240" progId="MS_ClipArt_Gallery.2">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19950" y="573088"/>
                        <a:ext cx="1773238" cy="1093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878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1878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1878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1878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18787">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18787">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118787">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18787">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118787">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118787">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118787">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11878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fld id="{034F4029-7299-45C5-8A0B-185112302578}" type="datetime4">
              <a:rPr lang="en-GB" altLang="en-GB"/>
              <a:pPr/>
              <a:t>09 March 2012</a:t>
            </a:fld>
            <a:endParaRPr lang="en-GB" altLang="en-GB"/>
          </a:p>
        </p:txBody>
      </p:sp>
      <p:sp>
        <p:nvSpPr>
          <p:cNvPr id="120837" name="Rectangle 5"/>
          <p:cNvSpPr>
            <a:spLocks noChangeArrowheads="1"/>
          </p:cNvSpPr>
          <p:nvPr/>
        </p:nvSpPr>
        <p:spPr bwMode="auto">
          <a:xfrm>
            <a:off x="0" y="0"/>
            <a:ext cx="9144000" cy="6858000"/>
          </a:xfrm>
          <a:prstGeom prst="rect">
            <a:avLst/>
          </a:prstGeom>
          <a:solidFill>
            <a:srgbClr val="004A70"/>
          </a:solidFill>
          <a:ln w="12700">
            <a:solidFill>
              <a:srgbClr val="004A7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20834" name="Rectangle 2"/>
          <p:cNvSpPr>
            <a:spLocks noGrp="1" noChangeArrowheads="1"/>
          </p:cNvSpPr>
          <p:nvPr>
            <p:ph type="title"/>
          </p:nvPr>
        </p:nvSpPr>
        <p:spPr>
          <a:xfrm>
            <a:off x="685800" y="381000"/>
            <a:ext cx="7874000" cy="1187450"/>
          </a:xfrm>
        </p:spPr>
        <p:txBody>
          <a:bodyPr/>
          <a:lstStyle/>
          <a:p>
            <a:r>
              <a:rPr lang="en-GB"/>
              <a:t>Driver 6: </a:t>
            </a:r>
            <a:r>
              <a:rPr lang="en-GB">
                <a:solidFill>
                  <a:schemeClr val="folHlink"/>
                </a:solidFill>
              </a:rPr>
              <a:t>Perceptions, Beliefs, Values and Attitudes</a:t>
            </a:r>
            <a:endParaRPr lang="en-GB"/>
          </a:p>
        </p:txBody>
      </p:sp>
      <p:sp>
        <p:nvSpPr>
          <p:cNvPr id="120835" name="Rectangle 3"/>
          <p:cNvSpPr>
            <a:spLocks noGrp="1" noChangeArrowheads="1"/>
          </p:cNvSpPr>
          <p:nvPr>
            <p:ph type="body" idx="1"/>
          </p:nvPr>
        </p:nvSpPr>
        <p:spPr>
          <a:xfrm>
            <a:off x="609600" y="1600200"/>
            <a:ext cx="8204200" cy="4114800"/>
          </a:xfrm>
        </p:spPr>
        <p:txBody>
          <a:bodyPr/>
          <a:lstStyle/>
          <a:p>
            <a:pPr>
              <a:lnSpc>
                <a:spcPct val="210000"/>
              </a:lnSpc>
            </a:pPr>
            <a:r>
              <a:rPr lang="en-GB"/>
              <a:t>Components</a:t>
            </a:r>
          </a:p>
          <a:p>
            <a:pPr lvl="1"/>
            <a:r>
              <a:rPr lang="en-GB"/>
              <a:t>Degree of social freedom</a:t>
            </a:r>
          </a:p>
          <a:p>
            <a:pPr lvl="1"/>
            <a:r>
              <a:rPr lang="en-GB"/>
              <a:t>Level of education</a:t>
            </a:r>
          </a:p>
          <a:p>
            <a:pPr lvl="1"/>
            <a:r>
              <a:rPr lang="en-GB"/>
              <a:t>Attitudes towards governments and institutions</a:t>
            </a:r>
          </a:p>
          <a:p>
            <a:pPr lvl="1"/>
            <a:r>
              <a:rPr lang="en-GB"/>
              <a:t>Growth of individual values and shift away from traditional values</a:t>
            </a:r>
          </a:p>
          <a:p>
            <a:pPr lvl="1"/>
            <a:r>
              <a:rPr lang="en-GB"/>
              <a:t>International awareness and national identity</a:t>
            </a:r>
          </a:p>
          <a:p>
            <a:pPr lvl="1"/>
            <a:r>
              <a:rPr lang="en-GB"/>
              <a:t>Religious beliefs</a:t>
            </a:r>
          </a:p>
          <a:p>
            <a:pPr lvl="1"/>
            <a:r>
              <a:rPr lang="en-GB"/>
              <a:t>Family structures</a:t>
            </a:r>
          </a:p>
          <a:p>
            <a:pPr lvl="1"/>
            <a:r>
              <a:rPr lang="en-GB"/>
              <a:t>Role of the media in shaping perceptions.</a:t>
            </a:r>
          </a:p>
          <a:p>
            <a:endParaRPr lang="en-GB"/>
          </a:p>
          <a:p>
            <a:endParaRPr lang="en-GB"/>
          </a:p>
          <a:p>
            <a:endParaRPr lang="en-GB"/>
          </a:p>
          <a:p>
            <a:pPr lvl="1"/>
            <a:endParaRPr lang="en-GB"/>
          </a:p>
        </p:txBody>
      </p:sp>
      <p:graphicFrame>
        <p:nvGraphicFramePr>
          <p:cNvPr id="120836" name="Object 4"/>
          <p:cNvGraphicFramePr>
            <a:graphicFrameLocks noChangeAspect="1"/>
          </p:cNvGraphicFramePr>
          <p:nvPr/>
        </p:nvGraphicFramePr>
        <p:xfrm>
          <a:off x="6640513" y="895350"/>
          <a:ext cx="2271712" cy="1670050"/>
        </p:xfrm>
        <a:graphic>
          <a:graphicData uri="http://schemas.openxmlformats.org/presentationml/2006/ole">
            <mc:AlternateContent xmlns:mc="http://schemas.openxmlformats.org/markup-compatibility/2006">
              <mc:Choice xmlns:v="urn:schemas-microsoft-com:vml" Requires="v">
                <p:oleObj spid="_x0000_s120838" name="Clip" r:id="rId4" imgW="3781440" imgH="2779560" progId="MS_ClipArt_Gallery.2">
                  <p:embed/>
                </p:oleObj>
              </mc:Choice>
              <mc:Fallback>
                <p:oleObj name="Clip" r:id="rId4" imgW="3781440" imgH="2779560" progId="MS_ClipArt_Gallery.2">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40513" y="895350"/>
                        <a:ext cx="2271712" cy="167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fld id="{034F4029-7299-45C5-8A0B-185112302578}" type="datetime4">
              <a:rPr lang="en-GB" altLang="en-GB"/>
              <a:pPr/>
              <a:t>09 March 2012</a:t>
            </a:fld>
            <a:endParaRPr lang="en-GB" altLang="en-GB"/>
          </a:p>
        </p:txBody>
      </p:sp>
      <p:sp>
        <p:nvSpPr>
          <p:cNvPr id="122885" name="Rectangle 5"/>
          <p:cNvSpPr>
            <a:spLocks noChangeArrowheads="1"/>
          </p:cNvSpPr>
          <p:nvPr/>
        </p:nvSpPr>
        <p:spPr bwMode="auto">
          <a:xfrm>
            <a:off x="0" y="0"/>
            <a:ext cx="9144000" cy="6858000"/>
          </a:xfrm>
          <a:prstGeom prst="rect">
            <a:avLst/>
          </a:prstGeom>
          <a:solidFill>
            <a:srgbClr val="004A70"/>
          </a:solidFill>
          <a:ln w="12700">
            <a:solidFill>
              <a:srgbClr val="004A7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graphicFrame>
        <p:nvGraphicFramePr>
          <p:cNvPr id="122882" name="Object 2"/>
          <p:cNvGraphicFramePr>
            <a:graphicFrameLocks noChangeAspect="1"/>
          </p:cNvGraphicFramePr>
          <p:nvPr/>
        </p:nvGraphicFramePr>
        <p:xfrm>
          <a:off x="6629400" y="180975"/>
          <a:ext cx="2271713" cy="1670050"/>
        </p:xfrm>
        <a:graphic>
          <a:graphicData uri="http://schemas.openxmlformats.org/presentationml/2006/ole">
            <mc:AlternateContent xmlns:mc="http://schemas.openxmlformats.org/markup-compatibility/2006">
              <mc:Choice xmlns:v="urn:schemas-microsoft-com:vml" Requires="v">
                <p:oleObj spid="_x0000_s122886" name="Clip" r:id="rId4" imgW="3781440" imgH="2779560" progId="MS_ClipArt_Gallery.2">
                  <p:embed/>
                </p:oleObj>
              </mc:Choice>
              <mc:Fallback>
                <p:oleObj name="Clip" r:id="rId4" imgW="3781440" imgH="2779560" progId="MS_ClipArt_Gallery.2">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29400" y="180975"/>
                        <a:ext cx="2271713" cy="167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2883" name="Rectangle 3"/>
          <p:cNvSpPr>
            <a:spLocks noGrp="1" noChangeArrowheads="1"/>
          </p:cNvSpPr>
          <p:nvPr>
            <p:ph type="title"/>
          </p:nvPr>
        </p:nvSpPr>
        <p:spPr>
          <a:xfrm>
            <a:off x="228600" y="84138"/>
            <a:ext cx="8077200" cy="1187450"/>
          </a:xfrm>
        </p:spPr>
        <p:txBody>
          <a:bodyPr/>
          <a:lstStyle/>
          <a:p>
            <a:r>
              <a:rPr lang="en-GB">
                <a:solidFill>
                  <a:schemeClr val="folHlink"/>
                </a:solidFill>
              </a:rPr>
              <a:t>Common Perceptions, Beliefs, Values and Attitudes </a:t>
            </a:r>
            <a:r>
              <a:rPr lang="en-GB"/>
              <a:t>Trends</a:t>
            </a:r>
          </a:p>
        </p:txBody>
      </p:sp>
      <p:sp>
        <p:nvSpPr>
          <p:cNvPr id="122884" name="Rectangle 4"/>
          <p:cNvSpPr>
            <a:spLocks noGrp="1" noChangeArrowheads="1"/>
          </p:cNvSpPr>
          <p:nvPr>
            <p:ph type="body" idx="1"/>
          </p:nvPr>
        </p:nvSpPr>
        <p:spPr>
          <a:xfrm>
            <a:off x="647700" y="1358900"/>
            <a:ext cx="7924800" cy="5499100"/>
          </a:xfrm>
        </p:spPr>
        <p:txBody>
          <a:bodyPr/>
          <a:lstStyle/>
          <a:p>
            <a:r>
              <a:rPr lang="en-GB"/>
              <a:t> Individualism</a:t>
            </a:r>
          </a:p>
          <a:p>
            <a:pPr lvl="1"/>
            <a:r>
              <a:rPr lang="en-GB"/>
              <a:t>Growth of individual values, the decline of traditional values</a:t>
            </a:r>
          </a:p>
          <a:p>
            <a:pPr lvl="1"/>
            <a:r>
              <a:rPr lang="en-GB"/>
              <a:t>Increasing social freedom, more individual choice</a:t>
            </a:r>
          </a:p>
          <a:p>
            <a:pPr lvl="1"/>
            <a:r>
              <a:rPr lang="en-GB"/>
              <a:t>Shift from the family to more remote (virtual) communities</a:t>
            </a:r>
          </a:p>
          <a:p>
            <a:pPr lvl="1"/>
            <a:r>
              <a:rPr lang="en-GB"/>
              <a:t>Drift away from traditional religions</a:t>
            </a:r>
          </a:p>
          <a:p>
            <a:pPr lvl="1"/>
            <a:r>
              <a:rPr lang="en-GB"/>
              <a:t>Declining feelings of national identity </a:t>
            </a:r>
          </a:p>
          <a:p>
            <a:pPr lvl="1"/>
            <a:r>
              <a:rPr lang="en-GB"/>
              <a:t>Increasing detachment from politics and institutions</a:t>
            </a:r>
          </a:p>
          <a:p>
            <a:r>
              <a:rPr lang="en-GB"/>
              <a:t>Knowledge and focus</a:t>
            </a:r>
          </a:p>
          <a:p>
            <a:pPr lvl="1"/>
            <a:r>
              <a:rPr lang="en-GB"/>
              <a:t>Increasing spread and standard of education and literacy</a:t>
            </a:r>
          </a:p>
          <a:p>
            <a:pPr lvl="1"/>
            <a:r>
              <a:rPr lang="en-GB"/>
              <a:t>Increasing international awareness</a:t>
            </a:r>
          </a:p>
          <a:p>
            <a:pPr lvl="1"/>
            <a:r>
              <a:rPr lang="en-GB"/>
              <a:t>Continuing importance of the media in shaping perceptions.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288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2288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2288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22884">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22884">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22884">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122884">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22884">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122884">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122884">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12288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4"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34F4029-7299-45C5-8A0B-185112302578}" type="datetime4">
              <a:rPr lang="en-GB" altLang="en-GB"/>
              <a:pPr/>
              <a:t>09 March 2012</a:t>
            </a:fld>
            <a:endParaRPr lang="en-GB" altLang="en-GB"/>
          </a:p>
        </p:txBody>
      </p:sp>
      <p:sp>
        <p:nvSpPr>
          <p:cNvPr id="124930" name="Rectangle 2"/>
          <p:cNvSpPr>
            <a:spLocks noGrp="1" noChangeArrowheads="1"/>
          </p:cNvSpPr>
          <p:nvPr>
            <p:ph type="title"/>
          </p:nvPr>
        </p:nvSpPr>
        <p:spPr/>
        <p:txBody>
          <a:bodyPr/>
          <a:lstStyle/>
          <a:p>
            <a:r>
              <a:rPr lang="en-GB"/>
              <a:t>Looking across the drivers</a:t>
            </a:r>
          </a:p>
        </p:txBody>
      </p:sp>
      <p:sp>
        <p:nvSpPr>
          <p:cNvPr id="124931" name="Rectangle 3"/>
          <p:cNvSpPr>
            <a:spLocks noGrp="1" noChangeArrowheads="1"/>
          </p:cNvSpPr>
          <p:nvPr>
            <p:ph type="body" idx="1"/>
          </p:nvPr>
        </p:nvSpPr>
        <p:spPr>
          <a:xfrm>
            <a:off x="633413" y="1087438"/>
            <a:ext cx="7924800" cy="4557712"/>
          </a:xfrm>
        </p:spPr>
        <p:txBody>
          <a:bodyPr/>
          <a:lstStyle/>
          <a:p>
            <a:pPr>
              <a:lnSpc>
                <a:spcPct val="120000"/>
              </a:lnSpc>
            </a:pPr>
            <a:r>
              <a:rPr lang="en-GB">
                <a:solidFill>
                  <a:schemeClr val="folHlink"/>
                </a:solidFill>
              </a:rPr>
              <a:t>Those in the developing world will continue to suffer</a:t>
            </a:r>
            <a:r>
              <a:rPr lang="en-GB"/>
              <a:t>  </a:t>
            </a:r>
          </a:p>
          <a:p>
            <a:pPr lvl="1"/>
            <a:r>
              <a:rPr lang="en-GB"/>
              <a:t>poverty, starvation, more extreme weather, more pollution, scarce water supplies and lack of access to IT</a:t>
            </a:r>
          </a:p>
          <a:p>
            <a:pPr>
              <a:lnSpc>
                <a:spcPct val="120000"/>
              </a:lnSpc>
            </a:pPr>
            <a:endParaRPr lang="en-GB">
              <a:solidFill>
                <a:schemeClr val="folHlink"/>
              </a:solidFill>
            </a:endParaRPr>
          </a:p>
          <a:p>
            <a:pPr>
              <a:lnSpc>
                <a:spcPct val="120000"/>
              </a:lnSpc>
            </a:pPr>
            <a:r>
              <a:rPr lang="en-GB">
                <a:solidFill>
                  <a:schemeClr val="folHlink"/>
                </a:solidFill>
              </a:rPr>
              <a:t>Erosion of the State system</a:t>
            </a:r>
            <a:endParaRPr lang="en-GB"/>
          </a:p>
          <a:p>
            <a:pPr lvl="1"/>
            <a:r>
              <a:rPr lang="en-GB"/>
              <a:t>Continuing fragmentation and devolution of the nation State</a:t>
            </a:r>
          </a:p>
          <a:p>
            <a:pPr lvl="1"/>
            <a:r>
              <a:rPr lang="en-GB"/>
              <a:t>Empowerment of non-State or trans-State groups, ever more permeable national borders</a:t>
            </a:r>
          </a:p>
          <a:p>
            <a:pPr lvl="1"/>
            <a:r>
              <a:rPr lang="en-GB"/>
              <a:t>Increasing distrust in, and detachment from, traditional government and the electoral process.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4931">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24931">
                                            <p:txEl>
                                              <p:pRg st="0" end="0"/>
                                            </p:txEl>
                                          </p:spTgt>
                                        </p:tgtEl>
                                        <p:attrNameLst>
                                          <p:attrName>ppt_c</p:attrName>
                                        </p:attrNameLst>
                                      </p:cBhvr>
                                      <p:to>
                                        <a:srgbClr val="C0C0C0"/>
                                      </p:to>
                                    </p:animClr>
                                  </p:subTnLst>
                                </p:cTn>
                              </p:par>
                              <p:par>
                                <p:cTn id="7" presetID="1" presetClass="entr" presetSubtype="0" fill="hold" grpId="0" nodeType="withEffect">
                                  <p:stCondLst>
                                    <p:cond delay="0"/>
                                  </p:stCondLst>
                                  <p:childTnLst>
                                    <p:set>
                                      <p:cBhvr>
                                        <p:cTn id="8" dur="1" fill="hold">
                                          <p:stCondLst>
                                            <p:cond delay="499"/>
                                          </p:stCondLst>
                                        </p:cTn>
                                        <p:tgtEl>
                                          <p:spTgt spid="124931">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24931">
                                            <p:txEl>
                                              <p:pRg st="1" end="1"/>
                                            </p:txEl>
                                          </p:spTgt>
                                        </p:tgtEl>
                                        <p:attrNameLst>
                                          <p:attrName>ppt_c</p:attrName>
                                        </p:attrNameLst>
                                      </p:cBhvr>
                                      <p:to>
                                        <a:srgbClr val="C0C0C0"/>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124931">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24931">
                                            <p:txEl>
                                              <p:pRg st="3" end="3"/>
                                            </p:txEl>
                                          </p:spTgt>
                                        </p:tgtEl>
                                        <p:attrNameLst>
                                          <p:attrName>ppt_c</p:attrName>
                                        </p:attrNameLst>
                                      </p:cBhvr>
                                      <p:to>
                                        <a:srgbClr val="C0C0C0"/>
                                      </p:to>
                                    </p:animClr>
                                  </p:subTnLst>
                                </p:cTn>
                              </p:par>
                              <p:par>
                                <p:cTn id="13" presetID="1" presetClass="entr" presetSubtype="0" fill="hold" grpId="0" nodeType="withEffect">
                                  <p:stCondLst>
                                    <p:cond delay="0"/>
                                  </p:stCondLst>
                                  <p:childTnLst>
                                    <p:set>
                                      <p:cBhvr>
                                        <p:cTn id="14" dur="1" fill="hold">
                                          <p:stCondLst>
                                            <p:cond delay="499"/>
                                          </p:stCondLst>
                                        </p:cTn>
                                        <p:tgtEl>
                                          <p:spTgt spid="124931">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124931">
                                            <p:txEl>
                                              <p:pRg st="4" end="4"/>
                                            </p:txEl>
                                          </p:spTgt>
                                        </p:tgtEl>
                                        <p:attrNameLst>
                                          <p:attrName>ppt_c</p:attrName>
                                        </p:attrNameLst>
                                      </p:cBhvr>
                                      <p:to>
                                        <a:srgbClr val="C0C0C0"/>
                                      </p:to>
                                    </p:animClr>
                                  </p:subTnLst>
                                </p:cTn>
                              </p:par>
                              <p:par>
                                <p:cTn id="15" presetID="1" presetClass="entr" presetSubtype="0" fill="hold" grpId="0" nodeType="withEffect">
                                  <p:stCondLst>
                                    <p:cond delay="0"/>
                                  </p:stCondLst>
                                  <p:childTnLst>
                                    <p:set>
                                      <p:cBhvr>
                                        <p:cTn id="16" dur="1" fill="hold">
                                          <p:stCondLst>
                                            <p:cond delay="499"/>
                                          </p:stCondLst>
                                        </p:cTn>
                                        <p:tgtEl>
                                          <p:spTgt spid="124931">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124931">
                                            <p:txEl>
                                              <p:pRg st="5" end="5"/>
                                            </p:txEl>
                                          </p:spTgt>
                                        </p:tgtEl>
                                        <p:attrNameLst>
                                          <p:attrName>ppt_c</p:attrName>
                                        </p:attrNameLst>
                                      </p:cBhvr>
                                      <p:to>
                                        <a:srgbClr val="C0C0C0"/>
                                      </p:to>
                                    </p:animClr>
                                  </p:subTnLst>
                                </p:cTn>
                              </p:par>
                              <p:par>
                                <p:cTn id="17" presetID="1" presetClass="entr" presetSubtype="0" fill="hold" grpId="0" nodeType="withEffect">
                                  <p:stCondLst>
                                    <p:cond delay="0"/>
                                  </p:stCondLst>
                                  <p:childTnLst>
                                    <p:set>
                                      <p:cBhvr>
                                        <p:cTn id="18" dur="1" fill="hold">
                                          <p:stCondLst>
                                            <p:cond delay="499"/>
                                          </p:stCondLst>
                                        </p:cTn>
                                        <p:tgtEl>
                                          <p:spTgt spid="124931">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124931">
                                            <p:txEl>
                                              <p:pRg st="6" end="6"/>
                                            </p:txEl>
                                          </p:spTgt>
                                        </p:tgtEl>
                                        <p:attrNameLst>
                                          <p:attrName>ppt_c</p:attrName>
                                        </p:attrNameLst>
                                      </p:cBhvr>
                                      <p:to>
                                        <a:srgbClr val="C0C0C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34F4029-7299-45C5-8A0B-185112302578}" type="datetime4">
              <a:rPr lang="en-GB" altLang="en-GB"/>
              <a:pPr/>
              <a:t>09 March 2012</a:t>
            </a:fld>
            <a:endParaRPr lang="en-GB" altLang="en-GB"/>
          </a:p>
        </p:txBody>
      </p:sp>
      <p:sp>
        <p:nvSpPr>
          <p:cNvPr id="126978" name="Rectangle 2"/>
          <p:cNvSpPr>
            <a:spLocks noGrp="1" noChangeArrowheads="1"/>
          </p:cNvSpPr>
          <p:nvPr>
            <p:ph type="title"/>
          </p:nvPr>
        </p:nvSpPr>
        <p:spPr/>
        <p:txBody>
          <a:bodyPr/>
          <a:lstStyle/>
          <a:p>
            <a:r>
              <a:rPr lang="en-GB"/>
              <a:t>Guidance on using our work</a:t>
            </a:r>
          </a:p>
        </p:txBody>
      </p:sp>
      <p:sp>
        <p:nvSpPr>
          <p:cNvPr id="126979" name="Rectangle 3"/>
          <p:cNvSpPr>
            <a:spLocks noGrp="1" noChangeArrowheads="1"/>
          </p:cNvSpPr>
          <p:nvPr>
            <p:ph type="body" idx="1"/>
          </p:nvPr>
        </p:nvSpPr>
        <p:spPr>
          <a:xfrm>
            <a:off x="644525" y="1146175"/>
            <a:ext cx="7924800" cy="4765675"/>
          </a:xfrm>
        </p:spPr>
        <p:txBody>
          <a:bodyPr/>
          <a:lstStyle/>
          <a:p>
            <a:pPr>
              <a:lnSpc>
                <a:spcPct val="90000"/>
              </a:lnSpc>
              <a:spcAft>
                <a:spcPct val="40000"/>
              </a:spcAft>
            </a:pPr>
            <a:r>
              <a:rPr lang="en-GB"/>
              <a:t>Do not infer a consensus on any </a:t>
            </a:r>
            <a:r>
              <a:rPr lang="en-GB" u="sng"/>
              <a:t>quantitative</a:t>
            </a:r>
            <a:r>
              <a:rPr lang="en-GB"/>
              <a:t> trend</a:t>
            </a:r>
          </a:p>
          <a:p>
            <a:pPr>
              <a:lnSpc>
                <a:spcPct val="110000"/>
              </a:lnSpc>
              <a:spcAft>
                <a:spcPct val="40000"/>
              </a:spcAft>
            </a:pPr>
            <a:endParaRPr lang="en-GB"/>
          </a:p>
          <a:p>
            <a:pPr>
              <a:lnSpc>
                <a:spcPct val="110000"/>
              </a:lnSpc>
              <a:spcAft>
                <a:spcPct val="40000"/>
              </a:spcAft>
            </a:pPr>
            <a:r>
              <a:rPr lang="en-GB"/>
              <a:t>A robust, comprehensive set of </a:t>
            </a:r>
            <a:r>
              <a:rPr lang="en-GB" u="sng">
                <a:solidFill>
                  <a:schemeClr val="folHlink"/>
                </a:solidFill>
              </a:rPr>
              <a:t>qualitative</a:t>
            </a:r>
            <a:r>
              <a:rPr lang="en-GB"/>
              <a:t> trends to inform policy development or to test strategy and plans</a:t>
            </a:r>
          </a:p>
          <a:p>
            <a:pPr>
              <a:lnSpc>
                <a:spcPct val="110000"/>
              </a:lnSpc>
              <a:spcAft>
                <a:spcPct val="40000"/>
              </a:spcAft>
            </a:pPr>
            <a:endParaRPr lang="en-GB"/>
          </a:p>
          <a:p>
            <a:pPr>
              <a:lnSpc>
                <a:spcPct val="110000"/>
              </a:lnSpc>
              <a:spcAft>
                <a:spcPct val="40000"/>
              </a:spcAft>
            </a:pPr>
            <a:r>
              <a:rPr lang="en-GB"/>
              <a:t>A technical assessment against best practice</a:t>
            </a:r>
          </a:p>
          <a:p>
            <a:pPr>
              <a:lnSpc>
                <a:spcPct val="110000"/>
              </a:lnSpc>
            </a:pPr>
            <a:endParaRPr lang="en-GB"/>
          </a:p>
          <a:p>
            <a:pPr>
              <a:lnSpc>
                <a:spcPct val="110000"/>
              </a:lnSpc>
            </a:pPr>
            <a:r>
              <a:rPr lang="en-GB"/>
              <a:t>Each scenario is </a:t>
            </a:r>
            <a:r>
              <a:rPr lang="en-GB" u="sng"/>
              <a:t>a</a:t>
            </a:r>
            <a:r>
              <a:rPr lang="en-GB"/>
              <a:t> future, not </a:t>
            </a:r>
            <a:r>
              <a:rPr lang="en-GB" u="sng"/>
              <a:t>the</a:t>
            </a:r>
            <a:r>
              <a:rPr lang="en-GB"/>
              <a:t> future.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6979">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26979">
                                            <p:txEl>
                                              <p:pRg st="0" end="0"/>
                                            </p:txEl>
                                          </p:spTgt>
                                        </p:tgtEl>
                                        <p:attrNameLst>
                                          <p:attrName>ppt_c</p:attrName>
                                        </p:attrNameLst>
                                      </p:cBhvr>
                                      <p:to>
                                        <a:srgbClr val="C0C0C0"/>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6979">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26979">
                                            <p:txEl>
                                              <p:pRg st="2" end="2"/>
                                            </p:txEl>
                                          </p:spTgt>
                                        </p:tgtEl>
                                        <p:attrNameLst>
                                          <p:attrName>ppt_c</p:attrName>
                                        </p:attrNameLst>
                                      </p:cBhvr>
                                      <p:to>
                                        <a:srgbClr val="C0C0C0"/>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6979">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126979">
                                            <p:txEl>
                                              <p:pRg st="4" end="4"/>
                                            </p:txEl>
                                          </p:spTgt>
                                        </p:tgtEl>
                                        <p:attrNameLst>
                                          <p:attrName>ppt_c</p:attrName>
                                        </p:attrNameLst>
                                      </p:cBhvr>
                                      <p:to>
                                        <a:srgbClr val="C0C0C0"/>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6979">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126979">
                                            <p:txEl>
                                              <p:pRg st="6" end="6"/>
                                            </p:txEl>
                                          </p:spTgt>
                                        </p:tgtEl>
                                        <p:attrNameLst>
                                          <p:attrName>ppt_c</p:attrName>
                                        </p:attrNameLst>
                                      </p:cBhvr>
                                      <p:to>
                                        <a:srgbClr val="C0C0C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34F4029-7299-45C5-8A0B-185112302578}" type="datetime4">
              <a:rPr lang="en-GB" altLang="en-GB"/>
              <a:pPr/>
              <a:t>09 March 2012</a:t>
            </a:fld>
            <a:endParaRPr lang="en-GB" altLang="en-GB"/>
          </a:p>
        </p:txBody>
      </p:sp>
      <p:sp>
        <p:nvSpPr>
          <p:cNvPr id="142338" name="Rectangle 1026"/>
          <p:cNvSpPr>
            <a:spLocks noGrp="1" noChangeArrowheads="1"/>
          </p:cNvSpPr>
          <p:nvPr>
            <p:ph type="title"/>
          </p:nvPr>
        </p:nvSpPr>
        <p:spPr/>
        <p:txBody>
          <a:bodyPr/>
          <a:lstStyle/>
          <a:p>
            <a:r>
              <a:rPr lang="en-GB"/>
              <a:t>Results published on CO website</a:t>
            </a:r>
          </a:p>
        </p:txBody>
      </p:sp>
      <p:sp>
        <p:nvSpPr>
          <p:cNvPr id="142339" name="Rectangle 1027"/>
          <p:cNvSpPr>
            <a:spLocks noGrp="1" noChangeArrowheads="1"/>
          </p:cNvSpPr>
          <p:nvPr>
            <p:ph type="body" idx="1"/>
          </p:nvPr>
        </p:nvSpPr>
        <p:spPr>
          <a:xfrm>
            <a:off x="419100" y="1023938"/>
            <a:ext cx="8455025" cy="4724400"/>
          </a:xfrm>
        </p:spPr>
        <p:txBody>
          <a:bodyPr/>
          <a:lstStyle/>
          <a:p>
            <a:pPr>
              <a:buFont typeface="Times" charset="0"/>
              <a:buNone/>
            </a:pPr>
            <a:r>
              <a:rPr lang="en-GB"/>
              <a:t>Main page:</a:t>
            </a:r>
          </a:p>
          <a:p>
            <a:pPr>
              <a:buFont typeface="Times" charset="0"/>
              <a:buNone/>
            </a:pPr>
            <a:r>
              <a:rPr lang="en-GB" sz="1800" u="sng"/>
              <a:t>www.cabinet-office.gov.uk/innovation/2001/futures/main.shtml</a:t>
            </a:r>
          </a:p>
          <a:p>
            <a:pPr>
              <a:buFont typeface="Times" charset="0"/>
              <a:buNone/>
            </a:pPr>
            <a:endParaRPr lang="en-GB"/>
          </a:p>
          <a:p>
            <a:pPr>
              <a:buFont typeface="Times" charset="0"/>
              <a:buNone/>
            </a:pPr>
            <a:r>
              <a:rPr lang="en-GB"/>
              <a:t>Main report can be found at:</a:t>
            </a:r>
          </a:p>
          <a:p>
            <a:pPr>
              <a:buFont typeface="Times" charset="0"/>
              <a:buNone/>
            </a:pPr>
            <a:r>
              <a:rPr lang="en-GB" sz="2000" u="sng"/>
              <a:t>www.cabinet-office.gov.uk/innovation/2001/futures/attachments/Meta.pdf</a:t>
            </a:r>
          </a:p>
          <a:p>
            <a:pPr>
              <a:buFont typeface="Times" charset="0"/>
              <a:buNone/>
            </a:pPr>
            <a:endParaRPr lang="en-GB" u="sng"/>
          </a:p>
          <a:p>
            <a:pPr>
              <a:buFont typeface="Times" charset="0"/>
              <a:buNone/>
            </a:pPr>
            <a:r>
              <a:rPr lang="en-GB"/>
              <a:t> “UK trends 2001-11” material available from main page.</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fld id="{034F4029-7299-45C5-8A0B-185112302578}" type="datetime4">
              <a:rPr lang="en-GB" altLang="en-GB"/>
              <a:pPr/>
              <a:t>09 March 2012</a:t>
            </a:fld>
            <a:endParaRPr lang="en-GB" altLang="en-GB"/>
          </a:p>
        </p:txBody>
      </p:sp>
      <p:sp>
        <p:nvSpPr>
          <p:cNvPr id="191490" name="Rectangle 2"/>
          <p:cNvSpPr>
            <a:spLocks noChangeArrowheads="1"/>
          </p:cNvSpPr>
          <p:nvPr/>
        </p:nvSpPr>
        <p:spPr bwMode="auto">
          <a:xfrm>
            <a:off x="0" y="0"/>
            <a:ext cx="9144000" cy="6858000"/>
          </a:xfrm>
          <a:prstGeom prst="rect">
            <a:avLst/>
          </a:prstGeom>
          <a:solidFill>
            <a:srgbClr val="004A70"/>
          </a:solidFill>
          <a:ln w="12700">
            <a:solidFill>
              <a:srgbClr val="004A7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91491" name="Rectangle 3"/>
          <p:cNvSpPr>
            <a:spLocks noGrp="1" noChangeArrowheads="1"/>
          </p:cNvSpPr>
          <p:nvPr>
            <p:ph type="title"/>
          </p:nvPr>
        </p:nvSpPr>
        <p:spPr/>
        <p:txBody>
          <a:bodyPr/>
          <a:lstStyle/>
          <a:p>
            <a:r>
              <a:rPr lang="en-GB"/>
              <a:t>Strategic Futures Terminology</a:t>
            </a:r>
          </a:p>
        </p:txBody>
      </p:sp>
      <p:sp>
        <p:nvSpPr>
          <p:cNvPr id="191492" name="Rectangle 4"/>
          <p:cNvSpPr>
            <a:spLocks noGrp="1" noChangeArrowheads="1"/>
          </p:cNvSpPr>
          <p:nvPr>
            <p:ph type="body" idx="1"/>
          </p:nvPr>
        </p:nvSpPr>
        <p:spPr>
          <a:xfrm>
            <a:off x="571500" y="1854200"/>
            <a:ext cx="7924800" cy="4114800"/>
          </a:xfrm>
        </p:spPr>
        <p:txBody>
          <a:bodyPr/>
          <a:lstStyle/>
          <a:p>
            <a:r>
              <a:rPr lang="en-GB">
                <a:solidFill>
                  <a:srgbClr val="FFFF00"/>
                </a:solidFill>
              </a:rPr>
              <a:t>Input data:</a:t>
            </a:r>
            <a:r>
              <a:rPr lang="en-GB"/>
              <a:t>  Observations, raw data, empirical evidence, sources etc. that are then analysed / synthesised to produce trends</a:t>
            </a:r>
          </a:p>
          <a:p>
            <a:r>
              <a:rPr lang="en-GB">
                <a:solidFill>
                  <a:srgbClr val="FFFF00"/>
                </a:solidFill>
              </a:rPr>
              <a:t>Trends:</a:t>
            </a:r>
            <a:r>
              <a:rPr lang="en-GB"/>
              <a:t>  Trajectories, extrapolations, projections, and possibly even predictions, which are continuous and (usually) monotonic</a:t>
            </a:r>
          </a:p>
          <a:p>
            <a:r>
              <a:rPr lang="en-GB">
                <a:solidFill>
                  <a:srgbClr val="FFFF00"/>
                </a:solidFill>
              </a:rPr>
              <a:t>Drivers:</a:t>
            </a:r>
            <a:r>
              <a:rPr lang="en-GB"/>
              <a:t>  Groups of trends that share a common theme  </a:t>
            </a:r>
          </a:p>
          <a:p>
            <a:r>
              <a:rPr lang="en-GB">
                <a:solidFill>
                  <a:srgbClr val="FFFF00"/>
                </a:solidFill>
              </a:rPr>
              <a:t>Outcomes:</a:t>
            </a:r>
            <a:r>
              <a:rPr lang="en-GB"/>
              <a:t>  A generic term for predictions, future 'worlds' and scenarios.  These usually draw on a number of trends and events.</a:t>
            </a:r>
          </a:p>
          <a:p>
            <a:endParaRPr lang="en-GB"/>
          </a:p>
        </p:txBody>
      </p:sp>
      <p:sp>
        <p:nvSpPr>
          <p:cNvPr id="191493" name="Text Box 5"/>
          <p:cNvSpPr txBox="1">
            <a:spLocks noChangeArrowheads="1"/>
          </p:cNvSpPr>
          <p:nvPr/>
        </p:nvSpPr>
        <p:spPr bwMode="auto">
          <a:xfrm>
            <a:off x="393700" y="1168400"/>
            <a:ext cx="838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l"/>
            <a:r>
              <a:rPr lang="en-GB" sz="2400">
                <a:solidFill>
                  <a:schemeClr val="folHlink"/>
                </a:solidFill>
                <a:latin typeface="Arial" charset="0"/>
              </a:rPr>
              <a:t>Input data </a:t>
            </a:r>
            <a:r>
              <a:rPr lang="en-GB" sz="2400">
                <a:solidFill>
                  <a:schemeClr val="folHlink"/>
                </a:solidFill>
                <a:latin typeface="Arial" charset="0"/>
                <a:sym typeface="Wingdings" pitchFamily="2" charset="2"/>
              </a:rPr>
              <a:t></a:t>
            </a:r>
            <a:r>
              <a:rPr lang="en-GB" sz="2400">
                <a:solidFill>
                  <a:schemeClr val="folHlink"/>
                </a:solidFill>
                <a:latin typeface="Arial" charset="0"/>
              </a:rPr>
              <a:t> Trends &amp; Drivers </a:t>
            </a:r>
            <a:r>
              <a:rPr lang="en-GB" sz="2400">
                <a:solidFill>
                  <a:schemeClr val="folHlink"/>
                </a:solidFill>
                <a:latin typeface="Arial" charset="0"/>
                <a:sym typeface="Wingdings" pitchFamily="2" charset="2"/>
              </a:rPr>
              <a:t></a:t>
            </a:r>
            <a:r>
              <a:rPr lang="en-GB" sz="2400">
                <a:solidFill>
                  <a:schemeClr val="folHlink"/>
                </a:solidFill>
                <a:latin typeface="Arial" charset="0"/>
              </a:rPr>
              <a:t> Outcomes </a:t>
            </a:r>
            <a:r>
              <a:rPr lang="en-GB" sz="2400">
                <a:solidFill>
                  <a:schemeClr val="folHlink"/>
                </a:solidFill>
                <a:latin typeface="Arial" charset="0"/>
                <a:sym typeface="Wingdings" pitchFamily="2" charset="2"/>
              </a:rPr>
              <a:t></a:t>
            </a:r>
            <a:r>
              <a:rPr lang="en-GB" sz="2400">
                <a:solidFill>
                  <a:schemeClr val="folHlink"/>
                </a:solidFill>
                <a:latin typeface="Arial" charset="0"/>
              </a:rPr>
              <a:t> Implications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149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149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9149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9149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492"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34F4029-7299-45C5-8A0B-185112302578}" type="datetime4">
              <a:rPr lang="en-GB" altLang="en-GB"/>
              <a:pPr/>
              <a:t>09 March 2012</a:t>
            </a:fld>
            <a:endParaRPr lang="en-GB" altLang="en-GB"/>
          </a:p>
        </p:txBody>
      </p:sp>
      <p:sp>
        <p:nvSpPr>
          <p:cNvPr id="75778" name="Rectangle 2"/>
          <p:cNvSpPr>
            <a:spLocks noGrp="1" noChangeArrowheads="1"/>
          </p:cNvSpPr>
          <p:nvPr>
            <p:ph type="title"/>
          </p:nvPr>
        </p:nvSpPr>
        <p:spPr/>
        <p:txBody>
          <a:bodyPr/>
          <a:lstStyle/>
          <a:p>
            <a:r>
              <a:rPr lang="en-GB"/>
              <a:t>Tasking from customer</a:t>
            </a:r>
          </a:p>
        </p:txBody>
      </p:sp>
      <p:sp>
        <p:nvSpPr>
          <p:cNvPr id="75779" name="Rectangle 3"/>
          <p:cNvSpPr>
            <a:spLocks noGrp="1" noChangeArrowheads="1"/>
          </p:cNvSpPr>
          <p:nvPr>
            <p:ph type="body" idx="1"/>
          </p:nvPr>
        </p:nvSpPr>
        <p:spPr>
          <a:xfrm>
            <a:off x="622300" y="1295400"/>
            <a:ext cx="7924800" cy="4664075"/>
          </a:xfrm>
        </p:spPr>
        <p:txBody>
          <a:bodyPr/>
          <a:lstStyle/>
          <a:p>
            <a:pPr>
              <a:lnSpc>
                <a:spcPct val="110000"/>
              </a:lnSpc>
              <a:spcAft>
                <a:spcPct val="100000"/>
              </a:spcAft>
            </a:pPr>
            <a:r>
              <a:rPr lang="en-GB"/>
              <a:t>Conduct a </a:t>
            </a:r>
            <a:r>
              <a:rPr lang="en-GB">
                <a:solidFill>
                  <a:srgbClr val="FFFF00"/>
                </a:solidFill>
              </a:rPr>
              <a:t>meta-analysis</a:t>
            </a:r>
            <a:r>
              <a:rPr lang="en-GB"/>
              <a:t> of the published body of strategic Futures thinking work in order to </a:t>
            </a:r>
            <a:r>
              <a:rPr lang="en-GB">
                <a:solidFill>
                  <a:srgbClr val="FFFF00"/>
                </a:solidFill>
              </a:rPr>
              <a:t>synthesise a view on the key drivers</a:t>
            </a:r>
            <a:r>
              <a:rPr lang="en-GB"/>
              <a:t> that might be expected to change the UK's policy baseline</a:t>
            </a:r>
          </a:p>
          <a:p>
            <a:pPr>
              <a:lnSpc>
                <a:spcPct val="110000"/>
              </a:lnSpc>
            </a:pPr>
            <a:r>
              <a:rPr lang="en-GB">
                <a:solidFill>
                  <a:srgbClr val="FFFF00"/>
                </a:solidFill>
              </a:rPr>
              <a:t>Assess the different approaches used</a:t>
            </a:r>
            <a:r>
              <a:rPr lang="en-GB"/>
              <a:t> in Futures thinking, their treatment of uncertainty and to </a:t>
            </a:r>
            <a:r>
              <a:rPr lang="en-GB">
                <a:solidFill>
                  <a:srgbClr val="FFFF00"/>
                </a:solidFill>
              </a:rPr>
              <a:t>indicate</a:t>
            </a:r>
            <a:r>
              <a:rPr lang="en-GB"/>
              <a:t> </a:t>
            </a:r>
            <a:r>
              <a:rPr lang="en-GB">
                <a:solidFill>
                  <a:srgbClr val="FFFF00"/>
                </a:solidFill>
              </a:rPr>
              <a:t>the degree to which their views on drivers</a:t>
            </a:r>
            <a:r>
              <a:rPr lang="en-GB"/>
              <a:t> </a:t>
            </a:r>
            <a:r>
              <a:rPr lang="en-GB">
                <a:solidFill>
                  <a:srgbClr val="FFFF00"/>
                </a:solidFill>
              </a:rPr>
              <a:t>agreed or diverged</a:t>
            </a:r>
            <a:endParaRPr lang="en-GB"/>
          </a:p>
          <a:p>
            <a:pPr>
              <a:lnSpc>
                <a:spcPct val="110000"/>
              </a:lnSpc>
            </a:pPr>
            <a:r>
              <a:rPr lang="en-GB"/>
              <a:t>Plus (in addition, once we had started)</a:t>
            </a:r>
            <a:br>
              <a:rPr lang="en-GB"/>
            </a:br>
            <a:r>
              <a:rPr lang="en-GB"/>
              <a:t>an urgent review of key trends for the UK, 2001-2011.</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57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57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57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34F4029-7299-45C5-8A0B-185112302578}" type="datetime4">
              <a:rPr lang="en-GB" altLang="en-GB"/>
              <a:pPr/>
              <a:t>09 March 2012</a:t>
            </a:fld>
            <a:endParaRPr lang="en-GB" altLang="en-GB"/>
          </a:p>
        </p:txBody>
      </p:sp>
      <p:sp>
        <p:nvSpPr>
          <p:cNvPr id="138242" name="Rectangle 2"/>
          <p:cNvSpPr>
            <a:spLocks noGrp="1" noChangeArrowheads="1"/>
          </p:cNvSpPr>
          <p:nvPr>
            <p:ph type="title"/>
          </p:nvPr>
        </p:nvSpPr>
        <p:spPr/>
        <p:txBody>
          <a:bodyPr/>
          <a:lstStyle/>
          <a:p>
            <a:r>
              <a:rPr lang="en-GB"/>
              <a:t>Customer’s caveats</a:t>
            </a:r>
          </a:p>
        </p:txBody>
      </p:sp>
      <p:sp>
        <p:nvSpPr>
          <p:cNvPr id="138243" name="Rectangle 3"/>
          <p:cNvSpPr>
            <a:spLocks noGrp="1" noChangeArrowheads="1"/>
          </p:cNvSpPr>
          <p:nvPr>
            <p:ph type="body" idx="1"/>
          </p:nvPr>
        </p:nvSpPr>
        <p:spPr>
          <a:xfrm>
            <a:off x="419100" y="1076325"/>
            <a:ext cx="8089900" cy="4672013"/>
          </a:xfrm>
        </p:spPr>
        <p:txBody>
          <a:bodyPr/>
          <a:lstStyle/>
          <a:p>
            <a:r>
              <a:rPr lang="en-GB"/>
              <a:t>“1)You may mention us as the customer (and the sole customer) for this work but we would ask that you</a:t>
            </a:r>
            <a:br>
              <a:rPr lang="en-GB"/>
            </a:br>
            <a:r>
              <a:rPr lang="en-GB">
                <a:solidFill>
                  <a:srgbClr val="FFFF00"/>
                </a:solidFill>
              </a:rPr>
              <a:t>don't discuss why you were tasked to do this work</a:t>
            </a:r>
            <a:r>
              <a:rPr lang="en-GB"/>
              <a:t> </a:t>
            </a:r>
            <a:r>
              <a:rPr lang="en-GB">
                <a:solidFill>
                  <a:srgbClr val="FFFF00"/>
                </a:solidFill>
              </a:rPr>
              <a:t>and any use to which you know or believe that we have put this work to.</a:t>
            </a:r>
            <a:r>
              <a:rPr lang="en-GB"/>
              <a:t>”</a:t>
            </a:r>
          </a:p>
          <a:p>
            <a:r>
              <a:rPr lang="en-GB"/>
              <a:t>… so please don’t ask me</a:t>
            </a:r>
          </a:p>
          <a:p>
            <a:endParaRPr lang="en-GB"/>
          </a:p>
          <a:p>
            <a:r>
              <a:rPr lang="en-GB"/>
              <a:t>“2)You must state the rider that although the work was delivered to the Cabinet Office </a:t>
            </a:r>
            <a:r>
              <a:rPr lang="en-GB">
                <a:solidFill>
                  <a:srgbClr val="FFFF00"/>
                </a:solidFill>
              </a:rPr>
              <a:t>it categorically does not represent the views of the government or the Prime Minister</a:t>
            </a:r>
            <a:r>
              <a:rPr lang="en-GB"/>
              <a:t>. Rather it is a synthesis of published materials.”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82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82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82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34F4029-7299-45C5-8A0B-185112302578}" type="datetime4">
              <a:rPr lang="en-GB" altLang="en-GB"/>
              <a:pPr/>
              <a:t>09 March 2012</a:t>
            </a:fld>
            <a:endParaRPr lang="en-GB" altLang="en-GB"/>
          </a:p>
        </p:txBody>
      </p:sp>
      <p:sp>
        <p:nvSpPr>
          <p:cNvPr id="92162" name="Rectangle 2"/>
          <p:cNvSpPr>
            <a:spLocks noGrp="1" noChangeArrowheads="1"/>
          </p:cNvSpPr>
          <p:nvPr>
            <p:ph type="title"/>
          </p:nvPr>
        </p:nvSpPr>
        <p:spPr/>
        <p:txBody>
          <a:bodyPr/>
          <a:lstStyle/>
          <a:p>
            <a:r>
              <a:rPr lang="en-GB"/>
              <a:t>Approach</a:t>
            </a:r>
          </a:p>
        </p:txBody>
      </p:sp>
      <p:sp>
        <p:nvSpPr>
          <p:cNvPr id="92163" name="Rectangle 3"/>
          <p:cNvSpPr>
            <a:spLocks noGrp="1" noChangeArrowheads="1"/>
          </p:cNvSpPr>
          <p:nvPr>
            <p:ph type="body" idx="1"/>
          </p:nvPr>
        </p:nvSpPr>
        <p:spPr>
          <a:xfrm>
            <a:off x="647700" y="1168400"/>
            <a:ext cx="7924800" cy="4114800"/>
          </a:xfrm>
        </p:spPr>
        <p:txBody>
          <a:bodyPr/>
          <a:lstStyle/>
          <a:p>
            <a:pPr>
              <a:lnSpc>
                <a:spcPct val="110000"/>
              </a:lnSpc>
            </a:pPr>
            <a:r>
              <a:rPr lang="en-GB"/>
              <a:t>Review of </a:t>
            </a:r>
            <a:r>
              <a:rPr lang="en-GB" i="1">
                <a:solidFill>
                  <a:srgbClr val="FFFF00"/>
                </a:solidFill>
              </a:rPr>
              <a:t>published</a:t>
            </a:r>
            <a:r>
              <a:rPr lang="en-GB"/>
              <a:t> and </a:t>
            </a:r>
            <a:r>
              <a:rPr lang="en-GB" i="1">
                <a:solidFill>
                  <a:srgbClr val="FFFF00"/>
                </a:solidFill>
              </a:rPr>
              <a:t>available</a:t>
            </a:r>
            <a:r>
              <a:rPr lang="en-GB"/>
              <a:t> body of work</a:t>
            </a:r>
          </a:p>
          <a:p>
            <a:pPr lvl="1"/>
            <a:r>
              <a:rPr lang="en-GB"/>
              <a:t>~ </a:t>
            </a:r>
            <a:r>
              <a:rPr lang="en-GB">
                <a:solidFill>
                  <a:srgbClr val="FFFF00"/>
                </a:solidFill>
              </a:rPr>
              <a:t>50</a:t>
            </a:r>
            <a:r>
              <a:rPr lang="en-GB"/>
              <a:t> sufficiently high level studies</a:t>
            </a:r>
          </a:p>
          <a:p>
            <a:pPr lvl="1"/>
            <a:r>
              <a:rPr lang="en-GB"/>
              <a:t>all conducted in the previous five years (1996-2001)</a:t>
            </a:r>
          </a:p>
          <a:p>
            <a:endParaRPr lang="en-GB">
              <a:solidFill>
                <a:srgbClr val="FFFF00"/>
              </a:solidFill>
            </a:endParaRPr>
          </a:p>
          <a:p>
            <a:r>
              <a:rPr lang="en-GB">
                <a:solidFill>
                  <a:srgbClr val="FFFF00"/>
                </a:solidFill>
              </a:rPr>
              <a:t>13</a:t>
            </a:r>
            <a:r>
              <a:rPr lang="en-GB"/>
              <a:t> identified as the ‘</a:t>
            </a:r>
            <a:r>
              <a:rPr lang="en-GB">
                <a:solidFill>
                  <a:schemeClr val="folHlink"/>
                </a:solidFill>
              </a:rPr>
              <a:t>core set’ with </a:t>
            </a:r>
            <a:r>
              <a:rPr lang="en-GB"/>
              <a:t>sufficient breadth</a:t>
            </a:r>
          </a:p>
          <a:p>
            <a:endParaRPr lang="en-GB"/>
          </a:p>
          <a:p>
            <a:r>
              <a:rPr lang="en-GB"/>
              <a:t>Other narrower (sectoral) studies included in total set.</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34F4029-7299-45C5-8A0B-185112302578}" type="datetime4">
              <a:rPr lang="en-GB" altLang="en-GB"/>
              <a:pPr/>
              <a:t>09 March 2012</a:t>
            </a:fld>
            <a:endParaRPr lang="en-GB" altLang="en-GB"/>
          </a:p>
        </p:txBody>
      </p:sp>
      <p:sp>
        <p:nvSpPr>
          <p:cNvPr id="96258" name="Rectangle 2"/>
          <p:cNvSpPr>
            <a:spLocks noGrp="1" noChangeArrowheads="1"/>
          </p:cNvSpPr>
          <p:nvPr>
            <p:ph type="title"/>
          </p:nvPr>
        </p:nvSpPr>
        <p:spPr/>
        <p:txBody>
          <a:bodyPr/>
          <a:lstStyle/>
          <a:p>
            <a:r>
              <a:rPr lang="en-GB"/>
              <a:t>Core Futures Set</a:t>
            </a:r>
          </a:p>
        </p:txBody>
      </p:sp>
      <p:sp>
        <p:nvSpPr>
          <p:cNvPr id="96259" name="Rectangle 3"/>
          <p:cNvSpPr>
            <a:spLocks noGrp="1" noChangeArrowheads="1"/>
          </p:cNvSpPr>
          <p:nvPr>
            <p:ph type="body" sz="half" idx="1"/>
          </p:nvPr>
        </p:nvSpPr>
        <p:spPr>
          <a:xfrm>
            <a:off x="419100" y="1676400"/>
            <a:ext cx="3967163" cy="4071938"/>
          </a:xfrm>
        </p:spPr>
        <p:txBody>
          <a:bodyPr/>
          <a:lstStyle/>
          <a:p>
            <a:pPr>
              <a:lnSpc>
                <a:spcPct val="110000"/>
              </a:lnSpc>
            </a:pPr>
            <a:r>
              <a:rPr lang="en-GB" sz="2000">
                <a:solidFill>
                  <a:srgbClr val="FFFF00"/>
                </a:solidFill>
              </a:rPr>
              <a:t>CA Military</a:t>
            </a:r>
            <a:r>
              <a:rPr lang="en-GB" sz="2000"/>
              <a:t> Assessment 2000</a:t>
            </a:r>
          </a:p>
          <a:p>
            <a:pPr>
              <a:lnSpc>
                <a:spcPct val="110000"/>
              </a:lnSpc>
            </a:pPr>
            <a:r>
              <a:rPr lang="en-GB" sz="2000">
                <a:solidFill>
                  <a:srgbClr val="FFFF00"/>
                </a:solidFill>
              </a:rPr>
              <a:t>Chatham House</a:t>
            </a:r>
            <a:r>
              <a:rPr lang="en-GB" sz="2000"/>
              <a:t> Open Horizons</a:t>
            </a:r>
          </a:p>
          <a:p>
            <a:pPr>
              <a:lnSpc>
                <a:spcPct val="110000"/>
              </a:lnSpc>
            </a:pPr>
            <a:r>
              <a:rPr lang="en-GB" sz="2000">
                <a:solidFill>
                  <a:srgbClr val="FFFF00"/>
                </a:solidFill>
              </a:rPr>
              <a:t>CIA</a:t>
            </a:r>
            <a:r>
              <a:rPr lang="en-GB" sz="2000"/>
              <a:t>: Global Trends 2015</a:t>
            </a:r>
          </a:p>
          <a:p>
            <a:pPr>
              <a:lnSpc>
                <a:spcPct val="110000"/>
              </a:lnSpc>
            </a:pPr>
            <a:r>
              <a:rPr lang="en-GB" sz="2000">
                <a:solidFill>
                  <a:srgbClr val="FFFF00"/>
                </a:solidFill>
              </a:rPr>
              <a:t>ECFSU</a:t>
            </a:r>
            <a:r>
              <a:rPr lang="en-GB" sz="2000"/>
              <a:t> 2010 Drivers</a:t>
            </a:r>
          </a:p>
          <a:p>
            <a:pPr>
              <a:lnSpc>
                <a:spcPct val="110000"/>
              </a:lnSpc>
            </a:pPr>
            <a:r>
              <a:rPr lang="en-GB" sz="2000">
                <a:solidFill>
                  <a:srgbClr val="FFFF00"/>
                </a:solidFill>
              </a:rPr>
              <a:t>DERA</a:t>
            </a:r>
            <a:r>
              <a:rPr lang="en-GB" sz="2000"/>
              <a:t> Insight</a:t>
            </a:r>
          </a:p>
          <a:p>
            <a:pPr>
              <a:lnSpc>
                <a:spcPct val="110000"/>
              </a:lnSpc>
            </a:pPr>
            <a:r>
              <a:rPr lang="en-GB" sz="2000">
                <a:solidFill>
                  <a:srgbClr val="FFFF00"/>
                </a:solidFill>
              </a:rPr>
              <a:t>NHS</a:t>
            </a:r>
            <a:r>
              <a:rPr lang="en-GB" sz="2000"/>
              <a:t> Madingley Scenarios</a:t>
            </a:r>
          </a:p>
          <a:p>
            <a:pPr>
              <a:lnSpc>
                <a:spcPct val="110000"/>
              </a:lnSpc>
            </a:pPr>
            <a:r>
              <a:rPr lang="en-GB" sz="2000">
                <a:solidFill>
                  <a:srgbClr val="FFFF00"/>
                </a:solidFill>
              </a:rPr>
              <a:t>MOD</a:t>
            </a:r>
            <a:r>
              <a:rPr lang="en-GB" sz="2000"/>
              <a:t> The Future Strategic Context for Defence</a:t>
            </a:r>
          </a:p>
          <a:p>
            <a:endParaRPr lang="en-GB" sz="2000"/>
          </a:p>
        </p:txBody>
      </p:sp>
      <p:sp>
        <p:nvSpPr>
          <p:cNvPr id="96260" name="Rectangle 4"/>
          <p:cNvSpPr>
            <a:spLocks noGrp="1" noChangeArrowheads="1"/>
          </p:cNvSpPr>
          <p:nvPr>
            <p:ph type="body" sz="half" idx="2"/>
          </p:nvPr>
        </p:nvSpPr>
        <p:spPr>
          <a:xfrm>
            <a:off x="4541838" y="1676400"/>
            <a:ext cx="3967162" cy="4071938"/>
          </a:xfrm>
        </p:spPr>
        <p:txBody>
          <a:bodyPr/>
          <a:lstStyle/>
          <a:p>
            <a:pPr>
              <a:lnSpc>
                <a:spcPct val="110000"/>
              </a:lnSpc>
            </a:pPr>
            <a:r>
              <a:rPr lang="en-GB" sz="2000">
                <a:solidFill>
                  <a:srgbClr val="FFFF00"/>
                </a:solidFill>
              </a:rPr>
              <a:t>OUBS</a:t>
            </a:r>
            <a:r>
              <a:rPr lang="en-GB" sz="2000"/>
              <a:t> Millennium Project</a:t>
            </a:r>
          </a:p>
          <a:p>
            <a:pPr>
              <a:lnSpc>
                <a:spcPct val="110000"/>
              </a:lnSpc>
            </a:pPr>
            <a:r>
              <a:rPr lang="en-GB" sz="2000">
                <a:solidFill>
                  <a:srgbClr val="FFFF00"/>
                </a:solidFill>
              </a:rPr>
              <a:t>PIU</a:t>
            </a:r>
            <a:r>
              <a:rPr lang="en-GB" sz="2000"/>
              <a:t> The Future and How to Think About It</a:t>
            </a:r>
          </a:p>
          <a:p>
            <a:pPr>
              <a:lnSpc>
                <a:spcPct val="110000"/>
              </a:lnSpc>
            </a:pPr>
            <a:r>
              <a:rPr lang="en-GB" sz="2000">
                <a:solidFill>
                  <a:srgbClr val="FFFF00"/>
                </a:solidFill>
              </a:rPr>
              <a:t>Shell</a:t>
            </a:r>
            <a:r>
              <a:rPr lang="en-GB" sz="2000"/>
              <a:t> Global Scenarios 1998-2020</a:t>
            </a:r>
          </a:p>
          <a:p>
            <a:pPr>
              <a:lnSpc>
                <a:spcPct val="110000"/>
              </a:lnSpc>
            </a:pPr>
            <a:r>
              <a:rPr lang="en-GB" sz="2000">
                <a:solidFill>
                  <a:srgbClr val="FFFF00"/>
                </a:solidFill>
              </a:rPr>
              <a:t>UNU</a:t>
            </a:r>
            <a:r>
              <a:rPr lang="en-GB" sz="2000"/>
              <a:t> Millennium Project</a:t>
            </a:r>
          </a:p>
          <a:p>
            <a:pPr>
              <a:lnSpc>
                <a:spcPct val="110000"/>
              </a:lnSpc>
            </a:pPr>
            <a:r>
              <a:rPr lang="en-GB" sz="2000">
                <a:solidFill>
                  <a:srgbClr val="FFFF00"/>
                </a:solidFill>
              </a:rPr>
              <a:t>USAF</a:t>
            </a:r>
            <a:r>
              <a:rPr lang="en-GB" sz="2000"/>
              <a:t> 2025</a:t>
            </a:r>
          </a:p>
          <a:p>
            <a:pPr>
              <a:lnSpc>
                <a:spcPct val="110000"/>
              </a:lnSpc>
            </a:pPr>
            <a:r>
              <a:rPr lang="en-GB" sz="2000">
                <a:solidFill>
                  <a:srgbClr val="FFFF00"/>
                </a:solidFill>
              </a:rPr>
              <a:t>WRI</a:t>
            </a:r>
            <a:r>
              <a:rPr lang="en-GB" sz="2000"/>
              <a:t>: Which World? Scenarios for the 21st Century</a:t>
            </a:r>
          </a:p>
          <a:p>
            <a:endParaRPr lang="en-GB" sz="200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Date Placeholder 3"/>
          <p:cNvSpPr>
            <a:spLocks noGrp="1"/>
          </p:cNvSpPr>
          <p:nvPr>
            <p:ph type="dt" sz="half" idx="10"/>
          </p:nvPr>
        </p:nvSpPr>
        <p:spPr/>
        <p:txBody>
          <a:bodyPr/>
          <a:lstStyle/>
          <a:p>
            <a:fld id="{034F4029-7299-45C5-8A0B-185112302578}" type="datetime4">
              <a:rPr lang="en-GB" altLang="en-GB"/>
              <a:pPr/>
              <a:t>09 March 2012</a:t>
            </a:fld>
            <a:endParaRPr lang="en-GB" altLang="en-GB"/>
          </a:p>
        </p:txBody>
      </p:sp>
      <p:sp>
        <p:nvSpPr>
          <p:cNvPr id="153602" name="Rectangle 2"/>
          <p:cNvSpPr>
            <a:spLocks noGrp="1" noChangeArrowheads="1"/>
          </p:cNvSpPr>
          <p:nvPr>
            <p:ph type="title"/>
          </p:nvPr>
        </p:nvSpPr>
        <p:spPr/>
        <p:txBody>
          <a:bodyPr/>
          <a:lstStyle/>
          <a:p>
            <a:r>
              <a:rPr lang="en-GB"/>
              <a:t>How we did the work</a:t>
            </a:r>
          </a:p>
        </p:txBody>
      </p:sp>
      <p:sp>
        <p:nvSpPr>
          <p:cNvPr id="153604" name="Rectangle 4"/>
          <p:cNvSpPr>
            <a:spLocks noChangeArrowheads="1"/>
          </p:cNvSpPr>
          <p:nvPr/>
        </p:nvSpPr>
        <p:spPr bwMode="auto">
          <a:xfrm>
            <a:off x="2908300" y="1038225"/>
            <a:ext cx="2825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2400" b="1">
                <a:latin typeface="Arial" charset="0"/>
              </a:rPr>
              <a:t>Compiled sources</a:t>
            </a:r>
          </a:p>
        </p:txBody>
      </p:sp>
      <p:sp>
        <p:nvSpPr>
          <p:cNvPr id="153605" name="Rectangle 5"/>
          <p:cNvSpPr>
            <a:spLocks noChangeArrowheads="1"/>
          </p:cNvSpPr>
          <p:nvPr/>
        </p:nvSpPr>
        <p:spPr bwMode="auto">
          <a:xfrm>
            <a:off x="515938" y="1981200"/>
            <a:ext cx="2065337"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2400" b="1">
                <a:latin typeface="Arial" charset="0"/>
              </a:rPr>
              <a:t>Defined </a:t>
            </a:r>
            <a:br>
              <a:rPr lang="en-GB" sz="2400" b="1">
                <a:latin typeface="Arial" charset="0"/>
              </a:rPr>
            </a:br>
            <a:r>
              <a:rPr lang="en-GB" sz="2400" b="1">
                <a:latin typeface="Arial" charset="0"/>
              </a:rPr>
              <a:t>best practice</a:t>
            </a:r>
          </a:p>
        </p:txBody>
      </p:sp>
      <p:sp>
        <p:nvSpPr>
          <p:cNvPr id="153606" name="Rectangle 6"/>
          <p:cNvSpPr>
            <a:spLocks noChangeArrowheads="1"/>
          </p:cNvSpPr>
          <p:nvPr/>
        </p:nvSpPr>
        <p:spPr bwMode="auto">
          <a:xfrm>
            <a:off x="563563" y="3395663"/>
            <a:ext cx="2065337"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2400" b="1">
                <a:latin typeface="Arial" charset="0"/>
              </a:rPr>
              <a:t>Assessed </a:t>
            </a:r>
            <a:br>
              <a:rPr lang="en-GB" sz="2400" b="1">
                <a:latin typeface="Arial" charset="0"/>
              </a:rPr>
            </a:br>
            <a:r>
              <a:rPr lang="en-GB" sz="2400" b="1">
                <a:latin typeface="Arial" charset="0"/>
              </a:rPr>
              <a:t>best practice</a:t>
            </a:r>
          </a:p>
        </p:txBody>
      </p:sp>
      <p:sp>
        <p:nvSpPr>
          <p:cNvPr id="153607" name="Rectangle 7"/>
          <p:cNvSpPr>
            <a:spLocks noChangeArrowheads="1"/>
          </p:cNvSpPr>
          <p:nvPr/>
        </p:nvSpPr>
        <p:spPr bwMode="auto">
          <a:xfrm>
            <a:off x="3089275" y="1981200"/>
            <a:ext cx="245268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2400" b="1">
                <a:latin typeface="Arial" charset="0"/>
              </a:rPr>
              <a:t>Elicited drivers </a:t>
            </a:r>
            <a:br>
              <a:rPr lang="en-GB" sz="2400" b="1">
                <a:latin typeface="Arial" charset="0"/>
              </a:rPr>
            </a:br>
            <a:r>
              <a:rPr lang="en-GB" sz="2400" b="1">
                <a:latin typeface="Arial" charset="0"/>
              </a:rPr>
              <a:t>and trends</a:t>
            </a:r>
          </a:p>
        </p:txBody>
      </p:sp>
      <p:sp>
        <p:nvSpPr>
          <p:cNvPr id="153608" name="Rectangle 8"/>
          <p:cNvSpPr>
            <a:spLocks noChangeArrowheads="1"/>
          </p:cNvSpPr>
          <p:nvPr/>
        </p:nvSpPr>
        <p:spPr bwMode="auto">
          <a:xfrm>
            <a:off x="5645150" y="3395663"/>
            <a:ext cx="248761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2400" b="1">
                <a:latin typeface="Arial" charset="0"/>
              </a:rPr>
              <a:t>Looked for </a:t>
            </a:r>
            <a:br>
              <a:rPr lang="en-GB" sz="2400" b="1">
                <a:latin typeface="Arial" charset="0"/>
              </a:rPr>
            </a:br>
            <a:r>
              <a:rPr lang="en-GB" sz="2400" b="1">
                <a:latin typeface="Arial" charset="0"/>
              </a:rPr>
              <a:t>outcome biases</a:t>
            </a:r>
          </a:p>
        </p:txBody>
      </p:sp>
      <p:sp>
        <p:nvSpPr>
          <p:cNvPr id="153609" name="Rectangle 9"/>
          <p:cNvSpPr>
            <a:spLocks noChangeArrowheads="1"/>
          </p:cNvSpPr>
          <p:nvPr/>
        </p:nvSpPr>
        <p:spPr bwMode="auto">
          <a:xfrm>
            <a:off x="3087688" y="4895850"/>
            <a:ext cx="2468562"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2400" b="1">
                <a:latin typeface="Arial" charset="0"/>
              </a:rPr>
              <a:t>Wrote guidance</a:t>
            </a:r>
            <a:br>
              <a:rPr lang="en-GB" sz="2400" b="1">
                <a:latin typeface="Arial" charset="0"/>
              </a:rPr>
            </a:br>
            <a:r>
              <a:rPr lang="en-GB" sz="2400" b="1">
                <a:latin typeface="Arial" charset="0"/>
              </a:rPr>
              <a:t>on our work</a:t>
            </a:r>
          </a:p>
        </p:txBody>
      </p:sp>
      <p:sp>
        <p:nvSpPr>
          <p:cNvPr id="153613" name="Line 13"/>
          <p:cNvSpPr>
            <a:spLocks noChangeShapeType="1"/>
          </p:cNvSpPr>
          <p:nvPr/>
        </p:nvSpPr>
        <p:spPr bwMode="auto">
          <a:xfrm>
            <a:off x="4318000" y="1508125"/>
            <a:ext cx="1893888" cy="495300"/>
          </a:xfrm>
          <a:prstGeom prst="line">
            <a:avLst/>
          </a:prstGeom>
          <a:noFill/>
          <a:ln w="38100">
            <a:solidFill>
              <a:srgbClr val="FFFF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14" name="Line 14"/>
          <p:cNvSpPr>
            <a:spLocks noChangeShapeType="1"/>
          </p:cNvSpPr>
          <p:nvPr/>
        </p:nvSpPr>
        <p:spPr bwMode="auto">
          <a:xfrm flipH="1">
            <a:off x="1516063" y="2760663"/>
            <a:ext cx="1587" cy="652462"/>
          </a:xfrm>
          <a:prstGeom prst="line">
            <a:avLst/>
          </a:prstGeom>
          <a:noFill/>
          <a:ln w="38100">
            <a:solidFill>
              <a:srgbClr val="FFFF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16" name="Line 16"/>
          <p:cNvSpPr>
            <a:spLocks noChangeShapeType="1"/>
          </p:cNvSpPr>
          <p:nvPr/>
        </p:nvSpPr>
        <p:spPr bwMode="auto">
          <a:xfrm flipH="1">
            <a:off x="4292600" y="2763838"/>
            <a:ext cx="3175" cy="652462"/>
          </a:xfrm>
          <a:prstGeom prst="line">
            <a:avLst/>
          </a:prstGeom>
          <a:noFill/>
          <a:ln w="38100">
            <a:solidFill>
              <a:srgbClr val="FFFF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18" name="Line 18"/>
          <p:cNvSpPr>
            <a:spLocks noChangeShapeType="1"/>
          </p:cNvSpPr>
          <p:nvPr/>
        </p:nvSpPr>
        <p:spPr bwMode="auto">
          <a:xfrm flipH="1">
            <a:off x="4319588" y="1525588"/>
            <a:ext cx="3175" cy="457200"/>
          </a:xfrm>
          <a:prstGeom prst="line">
            <a:avLst/>
          </a:prstGeom>
          <a:noFill/>
          <a:ln w="38100">
            <a:solidFill>
              <a:srgbClr val="FFFF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21" name="Rectangle 21"/>
          <p:cNvSpPr>
            <a:spLocks noChangeArrowheads="1"/>
          </p:cNvSpPr>
          <p:nvPr/>
        </p:nvSpPr>
        <p:spPr bwMode="auto">
          <a:xfrm>
            <a:off x="6080125" y="1981200"/>
            <a:ext cx="162401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2400" b="1">
                <a:latin typeface="Arial" charset="0"/>
              </a:rPr>
              <a:t>Elicited </a:t>
            </a:r>
            <a:br>
              <a:rPr lang="en-GB" sz="2400" b="1">
                <a:latin typeface="Arial" charset="0"/>
              </a:rPr>
            </a:br>
            <a:r>
              <a:rPr lang="en-GB" sz="2400" b="1">
                <a:latin typeface="Arial" charset="0"/>
              </a:rPr>
              <a:t>outcomes</a:t>
            </a:r>
          </a:p>
        </p:txBody>
      </p:sp>
      <p:sp>
        <p:nvSpPr>
          <p:cNvPr id="153622" name="Line 22"/>
          <p:cNvSpPr>
            <a:spLocks noChangeShapeType="1"/>
          </p:cNvSpPr>
          <p:nvPr/>
        </p:nvSpPr>
        <p:spPr bwMode="auto">
          <a:xfrm flipH="1">
            <a:off x="6846888" y="2757488"/>
            <a:ext cx="3175" cy="652462"/>
          </a:xfrm>
          <a:prstGeom prst="line">
            <a:avLst/>
          </a:prstGeom>
          <a:noFill/>
          <a:ln w="38100">
            <a:solidFill>
              <a:srgbClr val="FFFF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23" name="Line 23"/>
          <p:cNvSpPr>
            <a:spLocks noChangeShapeType="1"/>
          </p:cNvSpPr>
          <p:nvPr/>
        </p:nvSpPr>
        <p:spPr bwMode="auto">
          <a:xfrm flipH="1">
            <a:off x="2425700" y="1508125"/>
            <a:ext cx="1893888" cy="495300"/>
          </a:xfrm>
          <a:prstGeom prst="line">
            <a:avLst/>
          </a:prstGeom>
          <a:noFill/>
          <a:ln w="38100">
            <a:solidFill>
              <a:srgbClr val="FFFF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25" name="Rectangle 25"/>
          <p:cNvSpPr>
            <a:spLocks noChangeArrowheads="1"/>
          </p:cNvSpPr>
          <p:nvPr/>
        </p:nvSpPr>
        <p:spPr bwMode="auto">
          <a:xfrm>
            <a:off x="3297238" y="3403600"/>
            <a:ext cx="2065337"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2400" b="1">
                <a:latin typeface="Arial" charset="0"/>
              </a:rPr>
              <a:t>Assessed </a:t>
            </a:r>
            <a:br>
              <a:rPr lang="en-GB" sz="2400" b="1">
                <a:latin typeface="Arial" charset="0"/>
              </a:rPr>
            </a:br>
            <a:r>
              <a:rPr lang="en-GB" sz="2400" b="1">
                <a:latin typeface="Arial" charset="0"/>
              </a:rPr>
              <a:t>convergence</a:t>
            </a:r>
          </a:p>
        </p:txBody>
      </p:sp>
      <p:grpSp>
        <p:nvGrpSpPr>
          <p:cNvPr id="153627" name="Group 27"/>
          <p:cNvGrpSpPr>
            <a:grpSpLocks/>
          </p:cNvGrpSpPr>
          <p:nvPr/>
        </p:nvGrpSpPr>
        <p:grpSpPr bwMode="auto">
          <a:xfrm>
            <a:off x="1781175" y="4186238"/>
            <a:ext cx="4979988" cy="722312"/>
            <a:chOff x="1122" y="2637"/>
            <a:chExt cx="3137" cy="455"/>
          </a:xfrm>
        </p:grpSpPr>
        <p:sp>
          <p:nvSpPr>
            <p:cNvPr id="153617" name="Line 17"/>
            <p:cNvSpPr>
              <a:spLocks noChangeShapeType="1"/>
            </p:cNvSpPr>
            <p:nvPr/>
          </p:nvSpPr>
          <p:spPr bwMode="auto">
            <a:xfrm>
              <a:off x="1122" y="2657"/>
              <a:ext cx="772" cy="435"/>
            </a:xfrm>
            <a:prstGeom prst="line">
              <a:avLst/>
            </a:prstGeom>
            <a:noFill/>
            <a:ln w="38100">
              <a:solidFill>
                <a:srgbClr val="FFFF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24" name="Line 24"/>
            <p:cNvSpPr>
              <a:spLocks noChangeShapeType="1"/>
            </p:cNvSpPr>
            <p:nvPr/>
          </p:nvSpPr>
          <p:spPr bwMode="auto">
            <a:xfrm flipH="1">
              <a:off x="3487" y="2657"/>
              <a:ext cx="772" cy="435"/>
            </a:xfrm>
            <a:prstGeom prst="line">
              <a:avLst/>
            </a:prstGeom>
            <a:noFill/>
            <a:ln w="38100">
              <a:solidFill>
                <a:srgbClr val="FFFF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26" name="Line 26"/>
            <p:cNvSpPr>
              <a:spLocks noChangeShapeType="1"/>
            </p:cNvSpPr>
            <p:nvPr/>
          </p:nvSpPr>
          <p:spPr bwMode="auto">
            <a:xfrm flipH="1">
              <a:off x="2704" y="2637"/>
              <a:ext cx="2" cy="444"/>
            </a:xfrm>
            <a:prstGeom prst="line">
              <a:avLst/>
            </a:prstGeom>
            <a:noFill/>
            <a:ln w="38100">
              <a:solidFill>
                <a:srgbClr val="FFFF00"/>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53604"/>
                                        </p:tgtEl>
                                        <p:attrNameLst>
                                          <p:attrName>style.visibility</p:attrName>
                                        </p:attrNameLst>
                                      </p:cBhvr>
                                      <p:to>
                                        <p:strVal val="visible"/>
                                      </p:to>
                                    </p:set>
                                    <p:animEffect transition="in" filter="wipe(up)">
                                      <p:cBhvr>
                                        <p:cTn id="7" dur="500"/>
                                        <p:tgtEl>
                                          <p:spTgt spid="1536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53623"/>
                                        </p:tgtEl>
                                        <p:attrNameLst>
                                          <p:attrName>style.visibility</p:attrName>
                                        </p:attrNameLst>
                                      </p:cBhvr>
                                      <p:to>
                                        <p:strVal val="visible"/>
                                      </p:to>
                                    </p:set>
                                    <p:animEffect transition="in" filter="wipe(up)">
                                      <p:cBhvr>
                                        <p:cTn id="12" dur="500"/>
                                        <p:tgtEl>
                                          <p:spTgt spid="153623"/>
                                        </p:tgtEl>
                                      </p:cBhvr>
                                    </p:animEffect>
                                  </p:childTnLst>
                                </p:cTn>
                              </p:par>
                            </p:childTnLst>
                          </p:cTn>
                        </p:par>
                        <p:par>
                          <p:cTn id="13" fill="hold" nodeType="afterGroup">
                            <p:stCondLst>
                              <p:cond delay="500"/>
                            </p:stCondLst>
                            <p:childTnLst>
                              <p:par>
                                <p:cTn id="14" presetID="22" presetClass="entr" presetSubtype="1" fill="hold" grpId="0" nodeType="afterEffect">
                                  <p:stCondLst>
                                    <p:cond delay="0"/>
                                  </p:stCondLst>
                                  <p:childTnLst>
                                    <p:set>
                                      <p:cBhvr>
                                        <p:cTn id="15" dur="1" fill="hold">
                                          <p:stCondLst>
                                            <p:cond delay="0"/>
                                          </p:stCondLst>
                                        </p:cTn>
                                        <p:tgtEl>
                                          <p:spTgt spid="153605"/>
                                        </p:tgtEl>
                                        <p:attrNameLst>
                                          <p:attrName>style.visibility</p:attrName>
                                        </p:attrNameLst>
                                      </p:cBhvr>
                                      <p:to>
                                        <p:strVal val="visible"/>
                                      </p:to>
                                    </p:set>
                                    <p:animEffect transition="in" filter="wipe(up)">
                                      <p:cBhvr>
                                        <p:cTn id="16" dur="500"/>
                                        <p:tgtEl>
                                          <p:spTgt spid="15360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153614"/>
                                        </p:tgtEl>
                                        <p:attrNameLst>
                                          <p:attrName>style.visibility</p:attrName>
                                        </p:attrNameLst>
                                      </p:cBhvr>
                                      <p:to>
                                        <p:strVal val="visible"/>
                                      </p:to>
                                    </p:set>
                                    <p:animEffect transition="in" filter="wipe(up)">
                                      <p:cBhvr>
                                        <p:cTn id="21" dur="500"/>
                                        <p:tgtEl>
                                          <p:spTgt spid="153614"/>
                                        </p:tgtEl>
                                      </p:cBhvr>
                                    </p:animEffect>
                                  </p:childTnLst>
                                </p:cTn>
                              </p:par>
                            </p:childTnLst>
                          </p:cTn>
                        </p:par>
                        <p:par>
                          <p:cTn id="22" fill="hold" nodeType="afterGroup">
                            <p:stCondLst>
                              <p:cond delay="500"/>
                            </p:stCondLst>
                            <p:childTnLst>
                              <p:par>
                                <p:cTn id="23" presetID="22" presetClass="entr" presetSubtype="1" fill="hold" grpId="0" nodeType="afterEffect">
                                  <p:stCondLst>
                                    <p:cond delay="0"/>
                                  </p:stCondLst>
                                  <p:childTnLst>
                                    <p:set>
                                      <p:cBhvr>
                                        <p:cTn id="24" dur="1" fill="hold">
                                          <p:stCondLst>
                                            <p:cond delay="0"/>
                                          </p:stCondLst>
                                        </p:cTn>
                                        <p:tgtEl>
                                          <p:spTgt spid="153606"/>
                                        </p:tgtEl>
                                        <p:attrNameLst>
                                          <p:attrName>style.visibility</p:attrName>
                                        </p:attrNameLst>
                                      </p:cBhvr>
                                      <p:to>
                                        <p:strVal val="visible"/>
                                      </p:to>
                                    </p:set>
                                    <p:animEffect transition="in" filter="wipe(up)">
                                      <p:cBhvr>
                                        <p:cTn id="25" dur="500"/>
                                        <p:tgtEl>
                                          <p:spTgt spid="153606"/>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153618"/>
                                        </p:tgtEl>
                                        <p:attrNameLst>
                                          <p:attrName>style.visibility</p:attrName>
                                        </p:attrNameLst>
                                      </p:cBhvr>
                                      <p:to>
                                        <p:strVal val="visible"/>
                                      </p:to>
                                    </p:set>
                                    <p:animEffect transition="in" filter="wipe(up)">
                                      <p:cBhvr>
                                        <p:cTn id="30" dur="500"/>
                                        <p:tgtEl>
                                          <p:spTgt spid="153618"/>
                                        </p:tgtEl>
                                      </p:cBhvr>
                                    </p:animEffect>
                                  </p:childTnLst>
                                </p:cTn>
                              </p:par>
                            </p:childTnLst>
                          </p:cTn>
                        </p:par>
                        <p:par>
                          <p:cTn id="31" fill="hold" nodeType="afterGroup">
                            <p:stCondLst>
                              <p:cond delay="500"/>
                            </p:stCondLst>
                            <p:childTnLst>
                              <p:par>
                                <p:cTn id="32" presetID="22" presetClass="entr" presetSubtype="1" fill="hold" grpId="0" nodeType="afterEffect">
                                  <p:stCondLst>
                                    <p:cond delay="0"/>
                                  </p:stCondLst>
                                  <p:childTnLst>
                                    <p:set>
                                      <p:cBhvr>
                                        <p:cTn id="33" dur="1" fill="hold">
                                          <p:stCondLst>
                                            <p:cond delay="0"/>
                                          </p:stCondLst>
                                        </p:cTn>
                                        <p:tgtEl>
                                          <p:spTgt spid="153607"/>
                                        </p:tgtEl>
                                        <p:attrNameLst>
                                          <p:attrName>style.visibility</p:attrName>
                                        </p:attrNameLst>
                                      </p:cBhvr>
                                      <p:to>
                                        <p:strVal val="visible"/>
                                      </p:to>
                                    </p:set>
                                    <p:animEffect transition="in" filter="wipe(up)">
                                      <p:cBhvr>
                                        <p:cTn id="34" dur="500"/>
                                        <p:tgtEl>
                                          <p:spTgt spid="153607"/>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153616"/>
                                        </p:tgtEl>
                                        <p:attrNameLst>
                                          <p:attrName>style.visibility</p:attrName>
                                        </p:attrNameLst>
                                      </p:cBhvr>
                                      <p:to>
                                        <p:strVal val="visible"/>
                                      </p:to>
                                    </p:set>
                                    <p:animEffect transition="in" filter="wipe(up)">
                                      <p:cBhvr>
                                        <p:cTn id="39" dur="500"/>
                                        <p:tgtEl>
                                          <p:spTgt spid="153616"/>
                                        </p:tgtEl>
                                      </p:cBhvr>
                                    </p:animEffect>
                                  </p:childTnLst>
                                </p:cTn>
                              </p:par>
                            </p:childTnLst>
                          </p:cTn>
                        </p:par>
                        <p:par>
                          <p:cTn id="40" fill="hold" nodeType="afterGroup">
                            <p:stCondLst>
                              <p:cond delay="500"/>
                            </p:stCondLst>
                            <p:childTnLst>
                              <p:par>
                                <p:cTn id="41" presetID="22" presetClass="entr" presetSubtype="1" fill="hold" grpId="0" nodeType="afterEffect">
                                  <p:stCondLst>
                                    <p:cond delay="0"/>
                                  </p:stCondLst>
                                  <p:childTnLst>
                                    <p:set>
                                      <p:cBhvr>
                                        <p:cTn id="42" dur="1" fill="hold">
                                          <p:stCondLst>
                                            <p:cond delay="0"/>
                                          </p:stCondLst>
                                        </p:cTn>
                                        <p:tgtEl>
                                          <p:spTgt spid="153625"/>
                                        </p:tgtEl>
                                        <p:attrNameLst>
                                          <p:attrName>style.visibility</p:attrName>
                                        </p:attrNameLst>
                                      </p:cBhvr>
                                      <p:to>
                                        <p:strVal val="visible"/>
                                      </p:to>
                                    </p:set>
                                    <p:animEffect transition="in" filter="wipe(up)">
                                      <p:cBhvr>
                                        <p:cTn id="43" dur="500"/>
                                        <p:tgtEl>
                                          <p:spTgt spid="153625"/>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1" fill="hold" grpId="0" nodeType="clickEffect">
                                  <p:stCondLst>
                                    <p:cond delay="0"/>
                                  </p:stCondLst>
                                  <p:childTnLst>
                                    <p:set>
                                      <p:cBhvr>
                                        <p:cTn id="47" dur="1" fill="hold">
                                          <p:stCondLst>
                                            <p:cond delay="0"/>
                                          </p:stCondLst>
                                        </p:cTn>
                                        <p:tgtEl>
                                          <p:spTgt spid="153613"/>
                                        </p:tgtEl>
                                        <p:attrNameLst>
                                          <p:attrName>style.visibility</p:attrName>
                                        </p:attrNameLst>
                                      </p:cBhvr>
                                      <p:to>
                                        <p:strVal val="visible"/>
                                      </p:to>
                                    </p:set>
                                    <p:animEffect transition="in" filter="wipe(up)">
                                      <p:cBhvr>
                                        <p:cTn id="48" dur="500"/>
                                        <p:tgtEl>
                                          <p:spTgt spid="153613"/>
                                        </p:tgtEl>
                                      </p:cBhvr>
                                    </p:animEffect>
                                  </p:childTnLst>
                                </p:cTn>
                              </p:par>
                            </p:childTnLst>
                          </p:cTn>
                        </p:par>
                        <p:par>
                          <p:cTn id="49" fill="hold" nodeType="afterGroup">
                            <p:stCondLst>
                              <p:cond delay="500"/>
                            </p:stCondLst>
                            <p:childTnLst>
                              <p:par>
                                <p:cTn id="50" presetID="22" presetClass="entr" presetSubtype="1" fill="hold" grpId="0" nodeType="afterEffect">
                                  <p:stCondLst>
                                    <p:cond delay="0"/>
                                  </p:stCondLst>
                                  <p:childTnLst>
                                    <p:set>
                                      <p:cBhvr>
                                        <p:cTn id="51" dur="1" fill="hold">
                                          <p:stCondLst>
                                            <p:cond delay="0"/>
                                          </p:stCondLst>
                                        </p:cTn>
                                        <p:tgtEl>
                                          <p:spTgt spid="153621"/>
                                        </p:tgtEl>
                                        <p:attrNameLst>
                                          <p:attrName>style.visibility</p:attrName>
                                        </p:attrNameLst>
                                      </p:cBhvr>
                                      <p:to>
                                        <p:strVal val="visible"/>
                                      </p:to>
                                    </p:set>
                                    <p:animEffect transition="in" filter="wipe(up)">
                                      <p:cBhvr>
                                        <p:cTn id="52" dur="500"/>
                                        <p:tgtEl>
                                          <p:spTgt spid="153621"/>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153622"/>
                                        </p:tgtEl>
                                        <p:attrNameLst>
                                          <p:attrName>style.visibility</p:attrName>
                                        </p:attrNameLst>
                                      </p:cBhvr>
                                      <p:to>
                                        <p:strVal val="visible"/>
                                      </p:to>
                                    </p:set>
                                    <p:animEffect transition="in" filter="wipe(up)">
                                      <p:cBhvr>
                                        <p:cTn id="57" dur="500"/>
                                        <p:tgtEl>
                                          <p:spTgt spid="153622"/>
                                        </p:tgtEl>
                                      </p:cBhvr>
                                    </p:animEffect>
                                  </p:childTnLst>
                                </p:cTn>
                              </p:par>
                            </p:childTnLst>
                          </p:cTn>
                        </p:par>
                        <p:par>
                          <p:cTn id="58" fill="hold" nodeType="afterGroup">
                            <p:stCondLst>
                              <p:cond delay="500"/>
                            </p:stCondLst>
                            <p:childTnLst>
                              <p:par>
                                <p:cTn id="59" presetID="22" presetClass="entr" presetSubtype="1" fill="hold" grpId="0" nodeType="afterEffect">
                                  <p:stCondLst>
                                    <p:cond delay="0"/>
                                  </p:stCondLst>
                                  <p:childTnLst>
                                    <p:set>
                                      <p:cBhvr>
                                        <p:cTn id="60" dur="1" fill="hold">
                                          <p:stCondLst>
                                            <p:cond delay="0"/>
                                          </p:stCondLst>
                                        </p:cTn>
                                        <p:tgtEl>
                                          <p:spTgt spid="153608"/>
                                        </p:tgtEl>
                                        <p:attrNameLst>
                                          <p:attrName>style.visibility</p:attrName>
                                        </p:attrNameLst>
                                      </p:cBhvr>
                                      <p:to>
                                        <p:strVal val="visible"/>
                                      </p:to>
                                    </p:set>
                                    <p:animEffect transition="in" filter="wipe(up)">
                                      <p:cBhvr>
                                        <p:cTn id="61" dur="500"/>
                                        <p:tgtEl>
                                          <p:spTgt spid="153608"/>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22" presetClass="entr" presetSubtype="1" fill="hold" grpId="0" nodeType="clickEffect">
                                  <p:stCondLst>
                                    <p:cond delay="0"/>
                                  </p:stCondLst>
                                  <p:childTnLst>
                                    <p:set>
                                      <p:cBhvr>
                                        <p:cTn id="65" dur="1" fill="hold">
                                          <p:stCondLst>
                                            <p:cond delay="0"/>
                                          </p:stCondLst>
                                        </p:cTn>
                                        <p:tgtEl>
                                          <p:spTgt spid="153609"/>
                                        </p:tgtEl>
                                        <p:attrNameLst>
                                          <p:attrName>style.visibility</p:attrName>
                                        </p:attrNameLst>
                                      </p:cBhvr>
                                      <p:to>
                                        <p:strVal val="visible"/>
                                      </p:to>
                                    </p:set>
                                    <p:animEffect transition="in" filter="wipe(up)">
                                      <p:cBhvr>
                                        <p:cTn id="66" dur="500"/>
                                        <p:tgtEl>
                                          <p:spTgt spid="153609"/>
                                        </p:tgtEl>
                                      </p:cBhvr>
                                    </p:animEffect>
                                  </p:childTnLst>
                                </p:cTn>
                              </p:par>
                            </p:childTnLst>
                          </p:cTn>
                        </p:par>
                        <p:par>
                          <p:cTn id="67" fill="hold" nodeType="afterGroup">
                            <p:stCondLst>
                              <p:cond delay="500"/>
                            </p:stCondLst>
                            <p:childTnLst>
                              <p:par>
                                <p:cTn id="68" presetID="22" presetClass="entr" presetSubtype="1" fill="hold" nodeType="afterEffect">
                                  <p:stCondLst>
                                    <p:cond delay="0"/>
                                  </p:stCondLst>
                                  <p:childTnLst>
                                    <p:set>
                                      <p:cBhvr>
                                        <p:cTn id="69" dur="1" fill="hold">
                                          <p:stCondLst>
                                            <p:cond delay="0"/>
                                          </p:stCondLst>
                                        </p:cTn>
                                        <p:tgtEl>
                                          <p:spTgt spid="153627"/>
                                        </p:tgtEl>
                                        <p:attrNameLst>
                                          <p:attrName>style.visibility</p:attrName>
                                        </p:attrNameLst>
                                      </p:cBhvr>
                                      <p:to>
                                        <p:strVal val="visible"/>
                                      </p:to>
                                    </p:set>
                                    <p:animEffect transition="in" filter="wipe(up)">
                                      <p:cBhvr>
                                        <p:cTn id="70" dur="500"/>
                                        <p:tgtEl>
                                          <p:spTgt spid="1536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4" grpId="0" autoUpdateAnimBg="0"/>
      <p:bldP spid="153605" grpId="0" autoUpdateAnimBg="0"/>
      <p:bldP spid="153606" grpId="0" autoUpdateAnimBg="0"/>
      <p:bldP spid="153607" grpId="0" autoUpdateAnimBg="0"/>
      <p:bldP spid="153608" grpId="0" autoUpdateAnimBg="0"/>
      <p:bldP spid="153609" grpId="0" autoUpdateAnimBg="0"/>
      <p:bldP spid="153613" grpId="0" animBg="1"/>
      <p:bldP spid="153614" grpId="0" animBg="1"/>
      <p:bldP spid="153616" grpId="0" animBg="1"/>
      <p:bldP spid="153618" grpId="0" animBg="1"/>
      <p:bldP spid="153621" grpId="0" autoUpdateAnimBg="0"/>
      <p:bldP spid="153622" grpId="0" animBg="1"/>
      <p:bldP spid="153623" grpId="0" animBg="1"/>
      <p:bldP spid="153625"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34F4029-7299-45C5-8A0B-185112302578}" type="datetime4">
              <a:rPr lang="en-GB" altLang="en-GB"/>
              <a:pPr/>
              <a:t>09 March 2012</a:t>
            </a:fld>
            <a:endParaRPr lang="en-GB" altLang="en-GB"/>
          </a:p>
        </p:txBody>
      </p:sp>
      <p:sp>
        <p:nvSpPr>
          <p:cNvPr id="211970" name="Rectangle 2"/>
          <p:cNvSpPr>
            <a:spLocks noGrp="1" noChangeArrowheads="1"/>
          </p:cNvSpPr>
          <p:nvPr>
            <p:ph type="title"/>
          </p:nvPr>
        </p:nvSpPr>
        <p:spPr>
          <a:xfrm>
            <a:off x="444500" y="261938"/>
            <a:ext cx="8077200" cy="1736725"/>
          </a:xfrm>
        </p:spPr>
        <p:txBody>
          <a:bodyPr/>
          <a:lstStyle/>
          <a:p>
            <a:r>
              <a:rPr lang="en-GB"/>
              <a:t>Coping with uncertainty - </a:t>
            </a:r>
            <a:br>
              <a:rPr lang="en-GB"/>
            </a:br>
            <a:r>
              <a:rPr lang="en-GB"/>
              <a:t>Comparing past Futures forecasts with ‘actuality’ </a:t>
            </a:r>
            <a:r>
              <a:rPr lang="en-GB" sz="1600"/>
              <a:t>(Chatham House Forum work)</a:t>
            </a:r>
            <a:endParaRPr lang="en-GB"/>
          </a:p>
        </p:txBody>
      </p:sp>
      <p:sp>
        <p:nvSpPr>
          <p:cNvPr id="211971" name="Rectangle 3"/>
          <p:cNvSpPr>
            <a:spLocks noGrp="1" noChangeArrowheads="1"/>
          </p:cNvSpPr>
          <p:nvPr>
            <p:ph type="body" idx="1"/>
          </p:nvPr>
        </p:nvSpPr>
        <p:spPr>
          <a:xfrm>
            <a:off x="419100" y="2193925"/>
            <a:ext cx="8089900" cy="3627438"/>
          </a:xfrm>
        </p:spPr>
        <p:txBody>
          <a:bodyPr/>
          <a:lstStyle/>
          <a:p>
            <a:r>
              <a:rPr lang="en-GB"/>
              <a:t>3 organisational failures in the use of past Futures work - </a:t>
            </a:r>
          </a:p>
          <a:p>
            <a:pPr lvl="1"/>
            <a:r>
              <a:rPr lang="en-GB"/>
              <a:t>not looking to the future at all (failure to </a:t>
            </a:r>
            <a:r>
              <a:rPr lang="en-GB" i="1"/>
              <a:t>learn</a:t>
            </a:r>
            <a:r>
              <a:rPr lang="en-GB"/>
              <a:t>)</a:t>
            </a:r>
          </a:p>
          <a:p>
            <a:pPr lvl="1"/>
            <a:r>
              <a:rPr lang="en-GB"/>
              <a:t>looking in the wrong place (failure to </a:t>
            </a:r>
            <a:r>
              <a:rPr lang="en-GB" i="1"/>
              <a:t>anticipate</a:t>
            </a:r>
            <a:r>
              <a:rPr lang="en-GB"/>
              <a:t>)</a:t>
            </a:r>
          </a:p>
          <a:p>
            <a:pPr lvl="1"/>
            <a:r>
              <a:rPr lang="en-GB"/>
              <a:t>not using the results (failure to </a:t>
            </a:r>
            <a:r>
              <a:rPr lang="en-GB" i="1"/>
              <a:t>adapt</a:t>
            </a:r>
            <a:r>
              <a:rPr lang="en-GB"/>
              <a:t>)</a:t>
            </a:r>
          </a:p>
          <a:p>
            <a:pPr lvl="1"/>
            <a:endParaRPr lang="en-GB"/>
          </a:p>
          <a:p>
            <a:pPr lvl="1"/>
            <a:r>
              <a:rPr lang="en-GB"/>
              <a:t>to have 1 of 3: </a:t>
            </a:r>
            <a:r>
              <a:rPr lang="en-GB">
                <a:solidFill>
                  <a:srgbClr val="FFFF00"/>
                </a:solidFill>
              </a:rPr>
              <a:t>damaging</a:t>
            </a:r>
            <a:endParaRPr lang="en-GB"/>
          </a:p>
          <a:p>
            <a:pPr lvl="1"/>
            <a:r>
              <a:rPr lang="en-GB"/>
              <a:t>to have 2 of 3: </a:t>
            </a:r>
            <a:r>
              <a:rPr lang="en-GB">
                <a:solidFill>
                  <a:srgbClr val="FBA905"/>
                </a:solidFill>
              </a:rPr>
              <a:t>very serious</a:t>
            </a:r>
            <a:endParaRPr lang="en-GB"/>
          </a:p>
          <a:p>
            <a:pPr lvl="1"/>
            <a:r>
              <a:rPr lang="en-GB"/>
              <a:t>to have 3 of 3: </a:t>
            </a:r>
            <a:r>
              <a:rPr lang="en-GB">
                <a:solidFill>
                  <a:srgbClr val="66CCFF"/>
                </a:solidFill>
              </a:rPr>
              <a:t>almost always catastrophic</a:t>
            </a:r>
            <a:r>
              <a:rPr lang="en-GB">
                <a:solidFill>
                  <a:srgbClr val="FF66CC"/>
                </a:solidFill>
              </a:rPr>
              <a:t>.</a:t>
            </a:r>
            <a:endParaRPr lang="en-GB"/>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19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119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1197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1197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11971">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11971">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1197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1" grpId="0" build="p" bldLvl="2" autoUpdateAnimBg="0"/>
    </p:bldLst>
  </p:timing>
</p:sld>
</file>

<file path=ppt/theme/theme1.xml><?xml version="1.0" encoding="utf-8"?>
<a:theme xmlns:a="http://schemas.openxmlformats.org/drawingml/2006/main" name="Blank">
  <a:themeElements>
    <a:clrScheme name="Blank 1">
      <a:dk1>
        <a:srgbClr val="162A3A"/>
      </a:dk1>
      <a:lt1>
        <a:srgbClr val="FFFFFF"/>
      </a:lt1>
      <a:dk2>
        <a:srgbClr val="004268"/>
      </a:dk2>
      <a:lt2>
        <a:srgbClr val="A6A6A6"/>
      </a:lt2>
      <a:accent1>
        <a:srgbClr val="FF5400"/>
      </a:accent1>
      <a:accent2>
        <a:srgbClr val="B3FF00"/>
      </a:accent2>
      <a:accent3>
        <a:srgbClr val="AAB0B9"/>
      </a:accent3>
      <a:accent4>
        <a:srgbClr val="DADADA"/>
      </a:accent4>
      <a:accent5>
        <a:srgbClr val="FFB3AA"/>
      </a:accent5>
      <a:accent6>
        <a:srgbClr val="A2E700"/>
      </a:accent6>
      <a:hlink>
        <a:srgbClr val="FFFFFF"/>
      </a:hlink>
      <a:folHlink>
        <a:srgbClr val="FFFFFF"/>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GB" sz="22900" b="0" i="0" u="none" strike="noStrike" cap="none" normalizeH="0" baseline="0" smtClean="0">
            <a:ln>
              <a:noFill/>
            </a:ln>
            <a:solidFill>
              <a:schemeClr val="tx1"/>
            </a:solidFill>
            <a:effectLst/>
            <a:latin typeface="Times New Roman"/>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GB" sz="22900" b="0" i="0" u="none" strike="noStrike" cap="none" normalizeH="0" baseline="0" smtClean="0">
            <a:ln>
              <a:noFill/>
            </a:ln>
            <a:solidFill>
              <a:schemeClr val="tx1"/>
            </a:solidFill>
            <a:effectLst/>
            <a:latin typeface="Times New Roman"/>
          </a:defRPr>
        </a:defPPr>
      </a:lstStyle>
    </a:lnDef>
  </a:objectDefaults>
  <a:extraClrSchemeLst>
    <a:extraClrScheme>
      <a:clrScheme name="Blank 1">
        <a:dk1>
          <a:srgbClr val="162A3A"/>
        </a:dk1>
        <a:lt1>
          <a:srgbClr val="FFFFFF"/>
        </a:lt1>
        <a:dk2>
          <a:srgbClr val="004268"/>
        </a:dk2>
        <a:lt2>
          <a:srgbClr val="A6A6A6"/>
        </a:lt2>
        <a:accent1>
          <a:srgbClr val="FF5400"/>
        </a:accent1>
        <a:accent2>
          <a:srgbClr val="B3FF00"/>
        </a:accent2>
        <a:accent3>
          <a:srgbClr val="AAB0B9"/>
        </a:accent3>
        <a:accent4>
          <a:srgbClr val="DADADA"/>
        </a:accent4>
        <a:accent5>
          <a:srgbClr val="FFB3AA"/>
        </a:accent5>
        <a:accent6>
          <a:srgbClr val="A2E700"/>
        </a:accent6>
        <a:hlink>
          <a:srgbClr val="FFFFFF"/>
        </a:hlink>
        <a:folHlink>
          <a:srgbClr val="FFFF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5412</TotalTime>
  <Pages>25</Pages>
  <Words>2373</Words>
  <Application>Microsoft Office PowerPoint</Application>
  <PresentationFormat>On-screen Show (4:3)</PresentationFormat>
  <Paragraphs>336</Paragraphs>
  <Slides>28</Slides>
  <Notes>28</Notes>
  <HiddenSlides>8</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28</vt:i4>
      </vt:variant>
    </vt:vector>
  </HeadingPairs>
  <TitlesOfParts>
    <vt:vector size="36" baseType="lpstr">
      <vt:lpstr>Times New Roman</vt:lpstr>
      <vt:lpstr>Arial</vt:lpstr>
      <vt:lpstr>Times</vt:lpstr>
      <vt:lpstr>Symbol</vt:lpstr>
      <vt:lpstr>Wingdings</vt:lpstr>
      <vt:lpstr>Blank</vt:lpstr>
      <vt:lpstr>Microsoft Clip Gallery</vt:lpstr>
      <vt:lpstr>Microsoft Word Document</vt:lpstr>
      <vt:lpstr>Meta-Analysis of  Strategic Futures</vt:lpstr>
      <vt:lpstr>What are Strategic Futures?</vt:lpstr>
      <vt:lpstr>Strategic Futures Terminology</vt:lpstr>
      <vt:lpstr>Tasking from customer</vt:lpstr>
      <vt:lpstr>Customer’s caveats</vt:lpstr>
      <vt:lpstr>Approach</vt:lpstr>
      <vt:lpstr>Core Futures Set</vt:lpstr>
      <vt:lpstr>How we did the work</vt:lpstr>
      <vt:lpstr>Coping with uncertainty -  Comparing past Futures forecasts with ‘actuality’ (Chatham House Forum work)</vt:lpstr>
      <vt:lpstr>Learning from previous forecasts (Chatham House Forum work)</vt:lpstr>
      <vt:lpstr>Uncertainty Management Best Practice</vt:lpstr>
      <vt:lpstr>Minimum Driver Set</vt:lpstr>
      <vt:lpstr>Driver 1: Demographics</vt:lpstr>
      <vt:lpstr>Common Demographic Trends</vt:lpstr>
      <vt:lpstr>Driver 2: Environmental Change</vt:lpstr>
      <vt:lpstr>Common Environmental Trends</vt:lpstr>
      <vt:lpstr>Common Environmental Trends</vt:lpstr>
      <vt:lpstr>Driver 3: Economics</vt:lpstr>
      <vt:lpstr>Common Economics Trends</vt:lpstr>
      <vt:lpstr>Driver 4: Science &amp; Technology</vt:lpstr>
      <vt:lpstr>Common Science &amp; Technology Trends</vt:lpstr>
      <vt:lpstr>Driver 5: National / International Governance</vt:lpstr>
      <vt:lpstr>Common Governance Trends</vt:lpstr>
      <vt:lpstr>Driver 6: Perceptions, Beliefs, Values and Attitudes</vt:lpstr>
      <vt:lpstr>Common Perceptions, Beliefs, Values and Attitudes Trends</vt:lpstr>
      <vt:lpstr>Looking across the drivers</vt:lpstr>
      <vt:lpstr>Guidance on using our work</vt:lpstr>
      <vt:lpstr>Results published on CO website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Meta-Analysis of  Strategic Futures</dc:title>
  <dc:creator>Cara Quinton</dc:creator>
  <cp:lastModifiedBy>cara</cp:lastModifiedBy>
  <cp:revision>277</cp:revision>
  <cp:lastPrinted>2002-05-27T15:21:00Z</cp:lastPrinted>
  <dcterms:created xsi:type="dcterms:W3CDTF">2001-04-20T11:19:27Z</dcterms:created>
  <dcterms:modified xsi:type="dcterms:W3CDTF">2012-03-09T16:21:55Z</dcterms:modified>
</cp:coreProperties>
</file>