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2"/>
  </p:notesMasterIdLst>
  <p:handoutMasterIdLst>
    <p:handoutMasterId r:id="rId13"/>
  </p:handoutMasterIdLst>
  <p:sldIdLst>
    <p:sldId id="256" r:id="rId2"/>
    <p:sldId id="257" r:id="rId3"/>
    <p:sldId id="260" r:id="rId4"/>
    <p:sldId id="261" r:id="rId5"/>
    <p:sldId id="264" r:id="rId6"/>
    <p:sldId id="267" r:id="rId7"/>
    <p:sldId id="262" r:id="rId8"/>
    <p:sldId id="263" r:id="rId9"/>
    <p:sldId id="266" r:id="rId10"/>
    <p:sldId id="265" r:id="rId11"/>
  </p:sldIdLst>
  <p:sldSz cx="9144000" cy="6858000" type="screen4x3"/>
  <p:notesSz cx="6781800" cy="991235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18" autoAdjust="0"/>
    <p:restoredTop sz="67445" autoAdjust="0"/>
  </p:normalViewPr>
  <p:slideViewPr>
    <p:cSldViewPr showGuides="1">
      <p:cViewPr varScale="1">
        <p:scale>
          <a:sx n="52" d="100"/>
          <a:sy n="52" d="100"/>
        </p:scale>
        <p:origin x="-10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6" d="100"/>
          <a:sy n="56" d="100"/>
        </p:scale>
        <p:origin x="-1824" y="0"/>
      </p:cViewPr>
      <p:guideLst>
        <p:guide orient="horz" pos="3121"/>
        <p:guide pos="21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4798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6" tIns="46332" rIns="92666" bIns="46332" numCol="1" anchor="t" anchorCtr="0" compatLnSpc="1">
            <a:prstTxWarp prst="textNoShape">
              <a:avLst/>
            </a:prstTxWarp>
          </a:bodyPr>
          <a:lstStyle>
            <a:lvl1pPr defTabSz="928688">
              <a:defRPr sz="1200"/>
            </a:lvl1pPr>
          </a:lstStyle>
          <a:p>
            <a:endParaRPr lang="en-GB"/>
          </a:p>
        </p:txBody>
      </p:sp>
      <p:sp>
        <p:nvSpPr>
          <p:cNvPr id="22531" name="Rectangle 3"/>
          <p:cNvSpPr>
            <a:spLocks noGrp="1" noChangeArrowheads="1"/>
          </p:cNvSpPr>
          <p:nvPr>
            <p:ph type="dt" sz="quarter" idx="1"/>
          </p:nvPr>
        </p:nvSpPr>
        <p:spPr bwMode="auto">
          <a:xfrm>
            <a:off x="3878263" y="0"/>
            <a:ext cx="2870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6" tIns="46332" rIns="92666" bIns="46332" numCol="1" anchor="t" anchorCtr="0" compatLnSpc="1">
            <a:prstTxWarp prst="textNoShape">
              <a:avLst/>
            </a:prstTxWarp>
          </a:bodyPr>
          <a:lstStyle>
            <a:lvl1pPr algn="r" defTabSz="928688">
              <a:defRPr sz="1200"/>
            </a:lvl1pPr>
          </a:lstStyle>
          <a:p>
            <a:endParaRPr lang="en-GB"/>
          </a:p>
        </p:txBody>
      </p:sp>
      <p:sp>
        <p:nvSpPr>
          <p:cNvPr id="22532" name="Rectangle 4"/>
          <p:cNvSpPr>
            <a:spLocks noGrp="1" noChangeArrowheads="1"/>
          </p:cNvSpPr>
          <p:nvPr>
            <p:ph type="ftr" sz="quarter" idx="2"/>
          </p:nvPr>
        </p:nvSpPr>
        <p:spPr bwMode="auto">
          <a:xfrm>
            <a:off x="0" y="9448800"/>
            <a:ext cx="294798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6" tIns="46332" rIns="92666" bIns="46332" numCol="1" anchor="b" anchorCtr="0" compatLnSpc="1">
            <a:prstTxWarp prst="textNoShape">
              <a:avLst/>
            </a:prstTxWarp>
          </a:bodyPr>
          <a:lstStyle>
            <a:lvl1pPr defTabSz="928688">
              <a:defRPr sz="1200"/>
            </a:lvl1pPr>
          </a:lstStyle>
          <a:p>
            <a:endParaRPr lang="en-GB"/>
          </a:p>
        </p:txBody>
      </p:sp>
      <p:sp>
        <p:nvSpPr>
          <p:cNvPr id="22533" name="Rectangle 5"/>
          <p:cNvSpPr>
            <a:spLocks noGrp="1" noChangeArrowheads="1"/>
          </p:cNvSpPr>
          <p:nvPr>
            <p:ph type="sldNum" sz="quarter" idx="3"/>
          </p:nvPr>
        </p:nvSpPr>
        <p:spPr bwMode="auto">
          <a:xfrm>
            <a:off x="3878263" y="9448800"/>
            <a:ext cx="2870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6" tIns="46332" rIns="92666" bIns="46332" numCol="1" anchor="b" anchorCtr="0" compatLnSpc="1">
            <a:prstTxWarp prst="textNoShape">
              <a:avLst/>
            </a:prstTxWarp>
          </a:bodyPr>
          <a:lstStyle>
            <a:lvl1pPr algn="r" defTabSz="928688">
              <a:defRPr sz="1200"/>
            </a:lvl1pPr>
          </a:lstStyle>
          <a:p>
            <a:fld id="{8FCC1CE1-0ADA-4214-A020-D32C43592ED0}" type="slidenum">
              <a:rPr lang="en-GB"/>
              <a:pPr/>
              <a:t>‹#›</a:t>
            </a:fld>
            <a:endParaRPr lang="en-GB"/>
          </a:p>
        </p:txBody>
      </p:sp>
    </p:spTree>
    <p:extLst>
      <p:ext uri="{BB962C8B-B14F-4D97-AF65-F5344CB8AC3E}">
        <p14:creationId xmlns:p14="http://schemas.microsoft.com/office/powerpoint/2010/main" val="2087779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798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6" tIns="46332" rIns="92666" bIns="46332" numCol="1" anchor="t" anchorCtr="0" compatLnSpc="1">
            <a:prstTxWarp prst="textNoShape">
              <a:avLst/>
            </a:prstTxWarp>
          </a:bodyPr>
          <a:lstStyle>
            <a:lvl1pPr defTabSz="928688">
              <a:defRPr sz="1200"/>
            </a:lvl1pPr>
          </a:lstStyle>
          <a:p>
            <a:endParaRPr lang="en-GB"/>
          </a:p>
        </p:txBody>
      </p:sp>
      <p:sp>
        <p:nvSpPr>
          <p:cNvPr id="20483" name="Rectangle 3"/>
          <p:cNvSpPr>
            <a:spLocks noGrp="1" noChangeArrowheads="1"/>
          </p:cNvSpPr>
          <p:nvPr>
            <p:ph type="dt" idx="1"/>
          </p:nvPr>
        </p:nvSpPr>
        <p:spPr bwMode="auto">
          <a:xfrm>
            <a:off x="3878263" y="0"/>
            <a:ext cx="2870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6" tIns="46332" rIns="92666" bIns="46332" numCol="1" anchor="t" anchorCtr="0" compatLnSpc="1">
            <a:prstTxWarp prst="textNoShape">
              <a:avLst/>
            </a:prstTxWarp>
          </a:bodyPr>
          <a:lstStyle>
            <a:lvl1pPr algn="r" defTabSz="928688">
              <a:defRPr sz="1200"/>
            </a:lvl1pPr>
          </a:lstStyle>
          <a:p>
            <a:endParaRPr lang="en-GB"/>
          </a:p>
        </p:txBody>
      </p:sp>
      <p:sp>
        <p:nvSpPr>
          <p:cNvPr id="20484" name="Rectangle 4"/>
          <p:cNvSpPr>
            <a:spLocks noChangeArrowheads="1" noTextEdit="1"/>
          </p:cNvSpPr>
          <p:nvPr>
            <p:ph type="sldImg" idx="2"/>
          </p:nvPr>
        </p:nvSpPr>
        <p:spPr bwMode="auto">
          <a:xfrm>
            <a:off x="954088" y="765175"/>
            <a:ext cx="4919662" cy="36893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30275" y="4686300"/>
            <a:ext cx="4964113"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6" tIns="46332" rIns="92666" bIns="46332"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486" name="Rectangle 6"/>
          <p:cNvSpPr>
            <a:spLocks noGrp="1" noChangeArrowheads="1"/>
          </p:cNvSpPr>
          <p:nvPr>
            <p:ph type="ftr" sz="quarter" idx="4"/>
          </p:nvPr>
        </p:nvSpPr>
        <p:spPr bwMode="auto">
          <a:xfrm>
            <a:off x="0" y="9448800"/>
            <a:ext cx="294798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6" tIns="46332" rIns="92666" bIns="46332" numCol="1" anchor="b" anchorCtr="0" compatLnSpc="1">
            <a:prstTxWarp prst="textNoShape">
              <a:avLst/>
            </a:prstTxWarp>
          </a:bodyPr>
          <a:lstStyle>
            <a:lvl1pPr defTabSz="928688">
              <a:defRPr sz="1200"/>
            </a:lvl1pPr>
          </a:lstStyle>
          <a:p>
            <a:endParaRPr lang="en-GB"/>
          </a:p>
        </p:txBody>
      </p:sp>
      <p:sp>
        <p:nvSpPr>
          <p:cNvPr id="20487" name="Rectangle 7"/>
          <p:cNvSpPr>
            <a:spLocks noGrp="1" noChangeArrowheads="1"/>
          </p:cNvSpPr>
          <p:nvPr>
            <p:ph type="sldNum" sz="quarter" idx="5"/>
          </p:nvPr>
        </p:nvSpPr>
        <p:spPr bwMode="auto">
          <a:xfrm>
            <a:off x="3878263" y="9448800"/>
            <a:ext cx="2870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6" tIns="46332" rIns="92666" bIns="46332" numCol="1" anchor="b" anchorCtr="0" compatLnSpc="1">
            <a:prstTxWarp prst="textNoShape">
              <a:avLst/>
            </a:prstTxWarp>
          </a:bodyPr>
          <a:lstStyle>
            <a:lvl1pPr algn="r" defTabSz="928688">
              <a:defRPr sz="1200"/>
            </a:lvl1pPr>
          </a:lstStyle>
          <a:p>
            <a:fld id="{8BC0F990-F7F0-42EA-AB49-04CFA0815822}" type="slidenum">
              <a:rPr lang="en-GB"/>
              <a:pPr/>
              <a:t>‹#›</a:t>
            </a:fld>
            <a:endParaRPr lang="en-GB"/>
          </a:p>
        </p:txBody>
      </p:sp>
    </p:spTree>
    <p:extLst>
      <p:ext uri="{BB962C8B-B14F-4D97-AF65-F5344CB8AC3E}">
        <p14:creationId xmlns:p14="http://schemas.microsoft.com/office/powerpoint/2010/main" val="636909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20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7A27D9-42E3-434D-BB74-17CC15BCC992}" type="slidenum">
              <a:rPr lang="en-GB"/>
              <a:pPr/>
              <a:t>1</a:t>
            </a:fld>
            <a:endParaRPr lang="en-GB"/>
          </a:p>
        </p:txBody>
      </p:sp>
      <p:sp>
        <p:nvSpPr>
          <p:cNvPr id="35842" name="Rectangle 2"/>
          <p:cNvSpPr>
            <a:spLocks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GB" sz="1400" dirty="0"/>
              <a:t>The core of this talk is a case study about environmental screening. [ I shall describe:</a:t>
            </a:r>
          </a:p>
          <a:p>
            <a:r>
              <a:rPr lang="en-GB" sz="1400" dirty="0"/>
              <a:t>-the leading  process consultant roles of  OR in the design and development of a new business process to eliminate “so called “ ECGD reputational  risk</a:t>
            </a:r>
          </a:p>
          <a:p>
            <a:r>
              <a:rPr lang="en-GB" sz="1400" dirty="0"/>
              <a:t>-OR contributions to the negotiation of wider consensus about its appropriateness ]</a:t>
            </a:r>
          </a:p>
          <a:p>
            <a:endParaRPr lang="en-GB" sz="1400" dirty="0"/>
          </a:p>
          <a:p>
            <a:endParaRPr lang="en-GB" sz="1400" dirty="0"/>
          </a:p>
          <a:p>
            <a:r>
              <a:rPr lang="en-GB" sz="1400" dirty="0"/>
              <a:t>This is a  revised version of a talk first given at the Government OR Service conference in June 2000.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C306B6-AC2E-481C-9341-DB4AEE822997}" type="slidenum">
              <a:rPr lang="en-GB"/>
              <a:pPr/>
              <a:t>10</a:t>
            </a:fld>
            <a:endParaRPr lang="en-GB"/>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GB" sz="1600"/>
          </a:p>
          <a:p>
            <a:r>
              <a:rPr lang="en-GB" sz="1600"/>
              <a:t>OR consultancy skills central to promoting this major organisational change were:</a:t>
            </a:r>
          </a:p>
          <a:p>
            <a:r>
              <a:rPr lang="en-GB" sz="1600"/>
              <a:t>- Understanding of “project” complexity and empathy with all stakeholders</a:t>
            </a:r>
          </a:p>
          <a:p>
            <a:r>
              <a:rPr lang="en-GB" sz="1600"/>
              <a:t>- Pragmatic approach (eg  wrt  limited information)</a:t>
            </a:r>
          </a:p>
          <a:p>
            <a:r>
              <a:rPr lang="en-GB" sz="1600"/>
              <a:t>- Effective communication(wrt policy and implementation)</a:t>
            </a:r>
          </a:p>
          <a:p>
            <a:endParaRPr lang="en-GB" sz="1600"/>
          </a:p>
          <a:p>
            <a:r>
              <a:rPr lang="en-GB" sz="1600"/>
              <a:t>The beginning of this project in March 1997 was marked by an ECGD Grade 5 writing” It does strike us as being very  much the sort of area where a scientific mind would be invaluable”.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6E2638-DD73-4642-A97D-FE507FB2C554}" type="slidenum">
              <a:rPr lang="en-GB"/>
              <a:pPr/>
              <a:t>2</a:t>
            </a:fld>
            <a:endParaRPr lang="en-GB"/>
          </a:p>
        </p:txBody>
      </p:sp>
      <p:sp>
        <p:nvSpPr>
          <p:cNvPr id="21506" name="Rectangle 2"/>
          <p:cNvSpPr>
            <a:spLocks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GB"/>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CD7098-5149-4C45-BEEA-CF0A0C171443}" type="slidenum">
              <a:rPr lang="en-GB"/>
              <a:pPr/>
              <a:t>3</a:t>
            </a:fld>
            <a:endParaRPr lang="en-GB"/>
          </a:p>
        </p:txBody>
      </p:sp>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GB"/>
          </a:p>
          <a:p>
            <a:endParaRPr lang="en-GB"/>
          </a:p>
          <a:p>
            <a:r>
              <a:rPr lang="en-GB"/>
              <a:t>ECGD  had a  Mission Review from mid-1999 to mid-2000. ORS contributed to discussions of draft  new  policies  and their presentation to support our new environmental objectives.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2C4A1B-1DAD-4387-B4E3-504B19BF67E7}" type="slidenum">
              <a:rPr lang="en-GB"/>
              <a:pPr/>
              <a:t>4</a:t>
            </a:fld>
            <a:endParaRPr lang="en-GB"/>
          </a:p>
        </p:txBody>
      </p:sp>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GB" sz="1600"/>
              <a:t>Risk analysis to support risk management and assessment  in such areas as airline  assessment or green-field site project assessments.</a:t>
            </a:r>
          </a:p>
          <a:p>
            <a:endParaRPr lang="en-GB" sz="1600"/>
          </a:p>
          <a:p>
            <a:r>
              <a:rPr lang="en-GB" sz="1600"/>
              <a:t>Including the little experience ECGD had of environmental risk assessment before January 2000 and work on slow moving multilateral innovation projects involving several ECAs.</a:t>
            </a:r>
          </a:p>
          <a:p>
            <a:endParaRPr lang="en-GB" sz="1600"/>
          </a:p>
          <a:p>
            <a:r>
              <a:rPr lang="en-GB" sz="1600"/>
              <a:t>We have a successful track record of working in small teams with underwriters on casework.</a:t>
            </a:r>
          </a:p>
          <a:p>
            <a:endParaRPr lang="en-GB" sz="1600"/>
          </a:p>
          <a:p>
            <a:r>
              <a:rPr lang="en-GB" sz="1600"/>
              <a:t>ORS has credibility with all levels in the organisation.</a:t>
            </a:r>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4C6BA-25E9-42A2-9929-368D6F894E74}" type="slidenum">
              <a:rPr lang="en-GB"/>
              <a:pPr/>
              <a:t>5</a:t>
            </a:fld>
            <a:endParaRPr lang="en-GB"/>
          </a:p>
        </p:txBody>
      </p:sp>
      <p:sp>
        <p:nvSpPr>
          <p:cNvPr id="52226" name="Rectangle 2"/>
          <p:cNvSpPr>
            <a:spLocks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GB" sz="1400"/>
              <a:t>There are important similarities and differences between  environmental screening and other ORS risk analysis.</a:t>
            </a:r>
          </a:p>
          <a:p>
            <a:endParaRPr lang="en-GB" sz="1400"/>
          </a:p>
          <a:p>
            <a:r>
              <a:rPr lang="en-GB" sz="1400"/>
              <a:t>Similarities</a:t>
            </a:r>
          </a:p>
          <a:p>
            <a:r>
              <a:rPr lang="en-GB" sz="1400"/>
              <a:t>(1)  ORS has both a helping and a control function but the underwriter or case manager had ultimate responsibility for case management risk decisions.</a:t>
            </a:r>
          </a:p>
          <a:p>
            <a:r>
              <a:rPr lang="en-GB" sz="1400"/>
              <a:t>(2)  Some project risk assessment is a case by case approach involving external expertise as appropriate and drawing on best practice reference points.</a:t>
            </a:r>
          </a:p>
          <a:p>
            <a:endParaRPr lang="en-GB" sz="1400"/>
          </a:p>
          <a:p>
            <a:r>
              <a:rPr lang="en-GB" sz="1400"/>
              <a:t>Differences</a:t>
            </a:r>
          </a:p>
          <a:p>
            <a:endParaRPr lang="en-GB" sz="1400"/>
          </a:p>
          <a:p>
            <a:r>
              <a:rPr lang="en-GB" sz="1400"/>
              <a:t>(1) ORS  risk analysis is usually centred on assessment . It typically produces performance indicators in various scenarios while environmental screening was centred on whether further appraisal was necessary.</a:t>
            </a:r>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6A8B6D-7DA6-40A5-84E0-DAF62BE78607}" type="slidenum">
              <a:rPr lang="en-GB"/>
              <a:pPr/>
              <a:t>6</a:t>
            </a:fld>
            <a:endParaRPr lang="en-GB"/>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a:xfrm>
            <a:off x="844550" y="4822825"/>
            <a:ext cx="5041900" cy="6524625"/>
          </a:xfrm>
        </p:spPr>
        <p:txBody>
          <a:bodyPr/>
          <a:lstStyle/>
          <a:p>
            <a:r>
              <a:rPr lang="en-GB" sz="1400"/>
              <a:t>Environmental screening was introduced into ECGD on 4/1/00.</a:t>
            </a:r>
          </a:p>
          <a:p>
            <a:endParaRPr lang="en-GB" sz="1400"/>
          </a:p>
          <a:p>
            <a:r>
              <a:rPr lang="en-GB" sz="1400"/>
              <a:t>ORS had an important role in the design and implementation of the new process in a team drawn from across the Department.</a:t>
            </a:r>
          </a:p>
          <a:p>
            <a:endParaRPr lang="en-GB" sz="1400"/>
          </a:p>
          <a:p>
            <a:r>
              <a:rPr lang="en-GB" sz="1400"/>
              <a:t>Screening was based on information  provided by UK exporters or investors in an Environmental Questionnaire, called the EQ. Knowingly providing false information may invalidate our insurance cover.</a:t>
            </a:r>
          </a:p>
          <a:p>
            <a:endParaRPr lang="en-GB" sz="1400"/>
          </a:p>
          <a:p>
            <a:r>
              <a:rPr lang="en-GB" sz="1400"/>
              <a:t>The screening was centred on classifying applications to ECGD for cover. The classification of applications was according to their need for further appraisal of the associated environmental and social impacts and risks. In 2000, Environmental Appraisal often  needed to go no further than screening which was partly a reflection of the informational requirements of the EQ.</a:t>
            </a:r>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CD982A-1FC5-4D30-9EB2-3DC7E20A9074}" type="slidenum">
              <a:rPr lang="en-GB"/>
              <a:pPr/>
              <a:t>7</a:t>
            </a:fld>
            <a:endParaRPr lang="en-GB"/>
          </a:p>
        </p:txBody>
      </p:sp>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p:txBody>
          <a:bodyPr/>
          <a:lstStyle/>
          <a:p>
            <a:r>
              <a:rPr lang="en-GB"/>
              <a:t>This slide shows a classification of environmental and social impacts used by US-EXIM  since 1995. Their  procedures and guidelines are publically available via the internet at exim.gov  and are the longest established among ECAs. Their classification has been slowly evolving since 1995. In some areas there are detailed quantitative standards in others the guidelines are qualitative.</a:t>
            </a:r>
          </a:p>
          <a:p>
            <a:endParaRPr lang="en-GB"/>
          </a:p>
          <a:p>
            <a:r>
              <a:rPr lang="en-GB"/>
              <a:t>US-EXIMS’s material was one of the international  reference points used by ECGD in 2000.</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0EDD90-138A-449F-AE6B-698318AF317E}" type="slidenum">
              <a:rPr lang="en-GB"/>
              <a:pPr/>
              <a:t>8</a:t>
            </a:fld>
            <a:endParaRPr lang="en-GB"/>
          </a:p>
        </p:txBody>
      </p:sp>
      <p:sp>
        <p:nvSpPr>
          <p:cNvPr id="58370" name="Rectangle 2"/>
          <p:cNvSpPr>
            <a:spLocks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GB" sz="1600"/>
              <a:t>Not only had ECGD  benchmarked the screening  processes  (and environmental risk management systems) of other ECAs (and institutions)  but it also commissioned an independent environmental consultancy ERM to do so in 1998.</a:t>
            </a:r>
          </a:p>
          <a:p>
            <a:endParaRPr lang="en-GB" sz="1600"/>
          </a:p>
          <a:p>
            <a:r>
              <a:rPr lang="en-GB" sz="1600"/>
              <a:t>In late 1997, I had a three week secondment to the WB in Washington.  During that secondment I learnt more about both the World Bank and US-EXIM environmental impact appraisal.</a:t>
            </a:r>
          </a:p>
          <a:p>
            <a:endParaRPr lang="en-GB" sz="1600"/>
          </a:p>
          <a:p>
            <a:r>
              <a:rPr lang="en-GB" sz="1600"/>
              <a:t>In 1999 ERM contributed to the quality assurance process of our draft EQ which was piloted with a few exporters.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D31353-CAB8-4BF6-AD6C-19B00572E77E}" type="slidenum">
              <a:rPr lang="en-GB"/>
              <a:pPr/>
              <a:t>9</a:t>
            </a:fld>
            <a:endParaRPr lang="en-GB"/>
          </a:p>
        </p:txBody>
      </p:sp>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GB" sz="1600"/>
              <a:t>Our brief  written comments informed  international discussions and  contributed to a  resettlement policy.</a:t>
            </a:r>
          </a:p>
          <a:p>
            <a:endParaRPr lang="en-GB" sz="1600"/>
          </a:p>
          <a:p>
            <a:r>
              <a:rPr lang="en-GB" sz="1600"/>
              <a:t>Simple counts from an ORS database which stored EQ information also  helped support proposed changes to the EQ.</a:t>
            </a:r>
          </a:p>
          <a:p>
            <a:endParaRPr lang="en-GB" sz="1600"/>
          </a:p>
          <a:p>
            <a:r>
              <a:rPr lang="en-GB" sz="1600"/>
              <a:t>We contributed to the debate within ECGD about the balance between the use of in-house and external environmental expertise.</a:t>
            </a:r>
          </a:p>
          <a:p>
            <a:endParaRPr lang="en-GB" sz="1600"/>
          </a:p>
          <a:p>
            <a:r>
              <a:rPr lang="en-GB" sz="1600"/>
              <a:t>One of the two-page notes became the basis of  the UK Presentation to the OECD on common approaches in this area.</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97" name="Rectangle 25"/>
          <p:cNvSpPr>
            <a:spLocks noGrp="1" noChangeArrowheads="1"/>
          </p:cNvSpPr>
          <p:nvPr>
            <p:ph type="ctrTitle"/>
          </p:nvPr>
        </p:nvSpPr>
        <p:spPr>
          <a:xfrm>
            <a:off x="1173163" y="1341438"/>
            <a:ext cx="7772400" cy="1143000"/>
          </a:xfrm>
        </p:spPr>
        <p:txBody>
          <a:bodyPr/>
          <a:lstStyle>
            <a:lvl1pPr>
              <a:defRPr/>
            </a:lvl1pPr>
          </a:lstStyle>
          <a:p>
            <a:pPr lvl="0"/>
            <a:r>
              <a:rPr lang="en-US" noProof="0" smtClean="0"/>
              <a:t>Click to edit Master title style</a:t>
            </a:r>
          </a:p>
        </p:txBody>
      </p:sp>
      <p:sp>
        <p:nvSpPr>
          <p:cNvPr id="3098" name="Rectangle 26"/>
          <p:cNvSpPr>
            <a:spLocks noGrp="1" noChangeArrowheads="1"/>
          </p:cNvSpPr>
          <p:nvPr>
            <p:ph type="subTitle" idx="1"/>
          </p:nvPr>
        </p:nvSpPr>
        <p:spPr>
          <a:xfrm>
            <a:off x="1166813" y="3429000"/>
            <a:ext cx="6400800" cy="1752600"/>
          </a:xfrm>
        </p:spPr>
        <p:txBody>
          <a:bodyPr/>
          <a:lstStyle>
            <a:lvl1pPr marL="0" indent="0">
              <a:buFont typeface="Monotype Sorts" pitchFamily="2" charset="2"/>
              <a:buNone/>
              <a:defRPr/>
            </a:lvl1pPr>
          </a:lstStyle>
          <a:p>
            <a:pPr lvl="0"/>
            <a:r>
              <a:rPr lang="en-US" noProof="0" smtClean="0"/>
              <a:t>Click to edit Master subtitle style</a:t>
            </a:r>
          </a:p>
        </p:txBody>
      </p:sp>
      <p:sp>
        <p:nvSpPr>
          <p:cNvPr id="3099" name="Rectangle 27"/>
          <p:cNvSpPr>
            <a:spLocks noGrp="1" noChangeArrowheads="1"/>
          </p:cNvSpPr>
          <p:nvPr>
            <p:ph type="dt" sz="half" idx="2"/>
          </p:nvPr>
        </p:nvSpPr>
        <p:spPr>
          <a:xfrm>
            <a:off x="304800" y="6248400"/>
            <a:ext cx="1905000" cy="457200"/>
          </a:xfrm>
        </p:spPr>
        <p:txBody>
          <a:bodyPr/>
          <a:lstStyle>
            <a:lvl1pPr>
              <a:defRPr>
                <a:solidFill>
                  <a:srgbClr val="000000"/>
                </a:solidFill>
              </a:defRPr>
            </a:lvl1pPr>
          </a:lstStyle>
          <a:p>
            <a:endParaRPr lang="en-US"/>
          </a:p>
        </p:txBody>
      </p:sp>
      <p:sp>
        <p:nvSpPr>
          <p:cNvPr id="3100" name="Rectangle 28"/>
          <p:cNvSpPr>
            <a:spLocks noGrp="1" noChangeArrowheads="1"/>
          </p:cNvSpPr>
          <p:nvPr>
            <p:ph type="ftr" sz="quarter" idx="3"/>
          </p:nvPr>
        </p:nvSpPr>
        <p:spPr>
          <a:xfrm>
            <a:off x="2414588" y="6248400"/>
            <a:ext cx="2895600" cy="457200"/>
          </a:xfrm>
        </p:spPr>
        <p:txBody>
          <a:bodyPr/>
          <a:lstStyle>
            <a:lvl1pPr>
              <a:defRPr>
                <a:solidFill>
                  <a:srgbClr val="000000"/>
                </a:solidFill>
              </a:defRPr>
            </a:lvl1pPr>
          </a:lstStyle>
          <a:p>
            <a:endParaRPr lang="en-US"/>
          </a:p>
        </p:txBody>
      </p:sp>
      <p:sp>
        <p:nvSpPr>
          <p:cNvPr id="3101" name="Rectangle 29"/>
          <p:cNvSpPr>
            <a:spLocks noGrp="1" noChangeArrowheads="1"/>
          </p:cNvSpPr>
          <p:nvPr>
            <p:ph type="sldNum" sz="quarter" idx="4"/>
          </p:nvPr>
        </p:nvSpPr>
        <p:spPr>
          <a:xfrm>
            <a:off x="5562600" y="6248400"/>
            <a:ext cx="1905000" cy="457200"/>
          </a:xfrm>
        </p:spPr>
        <p:txBody>
          <a:bodyPr/>
          <a:lstStyle>
            <a:lvl1pPr>
              <a:defRPr>
                <a:solidFill>
                  <a:srgbClr val="000000"/>
                </a:solidFill>
              </a:defRPr>
            </a:lvl1pPr>
          </a:lstStyle>
          <a:p>
            <a:fld id="{678DCE58-7ED5-40B1-8D17-C3128860A683}" type="slidenum">
              <a:rPr lang="en-US"/>
              <a:pPr/>
              <a:t>‹#›</a:t>
            </a:fld>
            <a:endParaRPr lang="en-US"/>
          </a:p>
        </p:txBody>
      </p:sp>
      <p:pic>
        <p:nvPicPr>
          <p:cNvPr id="3102" name="Picture 30" descr="P:\Personal\ECGD.TIF"/>
          <p:cNvPicPr>
            <a:picLocks noChangeAspect="1" noChangeArrowheads="1"/>
          </p:cNvPicPr>
          <p:nvPr/>
        </p:nvPicPr>
        <p:blipFill>
          <a:blip r:embed="rId2" cstate="print">
            <a:extLst>
              <a:ext uri="{28A0092B-C50C-407E-A947-70E740481C1C}">
                <a14:useLocalDpi xmlns:a14="http://schemas.microsoft.com/office/drawing/2010/main" val="0"/>
              </a:ext>
            </a:extLst>
          </a:blip>
          <a:srcRect l="27943" t="27962" r="28938" b="28966"/>
          <a:stretch>
            <a:fillRect/>
          </a:stretch>
        </p:blipFill>
        <p:spPr bwMode="auto">
          <a:xfrm>
            <a:off x="7543800" y="5867400"/>
            <a:ext cx="1398588"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60E2F1-CDE9-4BCA-A63E-3F061700DB1F}" type="slidenum">
              <a:rPr lang="en-US"/>
              <a:pPr/>
              <a:t>‹#›</a:t>
            </a:fld>
            <a:endParaRPr lang="en-US"/>
          </a:p>
        </p:txBody>
      </p:sp>
    </p:spTree>
    <p:extLst>
      <p:ext uri="{BB962C8B-B14F-4D97-AF65-F5344CB8AC3E}">
        <p14:creationId xmlns:p14="http://schemas.microsoft.com/office/powerpoint/2010/main" val="354341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228600"/>
            <a:ext cx="19431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1000" y="228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73DD82-F50D-4A02-B3AE-92E02A1C8D45}" type="slidenum">
              <a:rPr lang="en-US"/>
              <a:pPr/>
              <a:t>‹#›</a:t>
            </a:fld>
            <a:endParaRPr lang="en-US"/>
          </a:p>
        </p:txBody>
      </p:sp>
    </p:spTree>
    <p:extLst>
      <p:ext uri="{BB962C8B-B14F-4D97-AF65-F5344CB8AC3E}">
        <p14:creationId xmlns:p14="http://schemas.microsoft.com/office/powerpoint/2010/main" val="3212976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A1CB7C-931C-4569-BE6A-C9D5C7687821}" type="slidenum">
              <a:rPr lang="en-US"/>
              <a:pPr/>
              <a:t>‹#›</a:t>
            </a:fld>
            <a:endParaRPr lang="en-US"/>
          </a:p>
        </p:txBody>
      </p:sp>
    </p:spTree>
    <p:extLst>
      <p:ext uri="{BB962C8B-B14F-4D97-AF65-F5344CB8AC3E}">
        <p14:creationId xmlns:p14="http://schemas.microsoft.com/office/powerpoint/2010/main" val="415383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00EFB1-D89D-44C3-94C6-4BD1BDB909F8}" type="slidenum">
              <a:rPr lang="en-US"/>
              <a:pPr/>
              <a:t>‹#›</a:t>
            </a:fld>
            <a:endParaRPr lang="en-US"/>
          </a:p>
        </p:txBody>
      </p:sp>
    </p:spTree>
    <p:extLst>
      <p:ext uri="{BB962C8B-B14F-4D97-AF65-F5344CB8AC3E}">
        <p14:creationId xmlns:p14="http://schemas.microsoft.com/office/powerpoint/2010/main" val="3895430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10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3434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54FAD8-E0DA-4DD7-82C1-D9C6BB20C0BE}" type="slidenum">
              <a:rPr lang="en-US"/>
              <a:pPr/>
              <a:t>‹#›</a:t>
            </a:fld>
            <a:endParaRPr lang="en-US"/>
          </a:p>
        </p:txBody>
      </p:sp>
    </p:spTree>
    <p:extLst>
      <p:ext uri="{BB962C8B-B14F-4D97-AF65-F5344CB8AC3E}">
        <p14:creationId xmlns:p14="http://schemas.microsoft.com/office/powerpoint/2010/main" val="3442077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9093A7B-147F-415E-9311-66891CF6B9B5}" type="slidenum">
              <a:rPr lang="en-US"/>
              <a:pPr/>
              <a:t>‹#›</a:t>
            </a:fld>
            <a:endParaRPr lang="en-US"/>
          </a:p>
        </p:txBody>
      </p:sp>
    </p:spTree>
    <p:extLst>
      <p:ext uri="{BB962C8B-B14F-4D97-AF65-F5344CB8AC3E}">
        <p14:creationId xmlns:p14="http://schemas.microsoft.com/office/powerpoint/2010/main" val="4245238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E726168-219B-403F-A778-B39426E3357E}" type="slidenum">
              <a:rPr lang="en-US"/>
              <a:pPr/>
              <a:t>‹#›</a:t>
            </a:fld>
            <a:endParaRPr lang="en-US"/>
          </a:p>
        </p:txBody>
      </p:sp>
    </p:spTree>
    <p:extLst>
      <p:ext uri="{BB962C8B-B14F-4D97-AF65-F5344CB8AC3E}">
        <p14:creationId xmlns:p14="http://schemas.microsoft.com/office/powerpoint/2010/main" val="2621635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237FED7-8260-40C6-82B1-FE1E1132ADE4}" type="slidenum">
              <a:rPr lang="en-US"/>
              <a:pPr/>
              <a:t>‹#›</a:t>
            </a:fld>
            <a:endParaRPr lang="en-US"/>
          </a:p>
        </p:txBody>
      </p:sp>
    </p:spTree>
    <p:extLst>
      <p:ext uri="{BB962C8B-B14F-4D97-AF65-F5344CB8AC3E}">
        <p14:creationId xmlns:p14="http://schemas.microsoft.com/office/powerpoint/2010/main" val="212396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EA2FF4-D982-40AC-A09B-B13FF6E28C31}" type="slidenum">
              <a:rPr lang="en-US"/>
              <a:pPr/>
              <a:t>‹#›</a:t>
            </a:fld>
            <a:endParaRPr lang="en-US"/>
          </a:p>
        </p:txBody>
      </p:sp>
    </p:spTree>
    <p:extLst>
      <p:ext uri="{BB962C8B-B14F-4D97-AF65-F5344CB8AC3E}">
        <p14:creationId xmlns:p14="http://schemas.microsoft.com/office/powerpoint/2010/main" val="486764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13B9C9-674E-4FEB-AD2C-FE8A804772FA}" type="slidenum">
              <a:rPr lang="en-US"/>
              <a:pPr/>
              <a:t>‹#›</a:t>
            </a:fld>
            <a:endParaRPr lang="en-US"/>
          </a:p>
        </p:txBody>
      </p:sp>
    </p:spTree>
    <p:extLst>
      <p:ext uri="{BB962C8B-B14F-4D97-AF65-F5344CB8AC3E}">
        <p14:creationId xmlns:p14="http://schemas.microsoft.com/office/powerpoint/2010/main" val="199384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73" name="Rectangle 25"/>
          <p:cNvSpPr>
            <a:spLocks noGrp="1" noChangeArrowheads="1"/>
          </p:cNvSpPr>
          <p:nvPr>
            <p:ph type="title"/>
          </p:nvPr>
        </p:nvSpPr>
        <p:spPr bwMode="auto">
          <a:xfrm>
            <a:off x="381000" y="228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74" name="Rectangle 26"/>
          <p:cNvSpPr>
            <a:spLocks noGrp="1" noChangeArrowheads="1"/>
          </p:cNvSpPr>
          <p:nvPr>
            <p:ph type="body" idx="1"/>
          </p:nvPr>
        </p:nvSpPr>
        <p:spPr bwMode="auto">
          <a:xfrm>
            <a:off x="381000" y="17526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5" name="Rectangle 27"/>
          <p:cNvSpPr>
            <a:spLocks noGrp="1" noChangeArrowheads="1"/>
          </p:cNvSpPr>
          <p:nvPr>
            <p:ph type="dt" sz="half" idx="2"/>
          </p:nvPr>
        </p:nvSpPr>
        <p:spPr bwMode="auto">
          <a:xfrm>
            <a:off x="381000" y="6037263"/>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endParaRPr lang="en-US"/>
          </a:p>
        </p:txBody>
      </p:sp>
      <p:sp>
        <p:nvSpPr>
          <p:cNvPr id="2076" name="Rectangle 28"/>
          <p:cNvSpPr>
            <a:spLocks noGrp="1" noChangeArrowheads="1"/>
          </p:cNvSpPr>
          <p:nvPr>
            <p:ph type="ftr" sz="quarter" idx="3"/>
          </p:nvPr>
        </p:nvSpPr>
        <p:spPr bwMode="auto">
          <a:xfrm>
            <a:off x="2438400" y="60198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n-US"/>
          </a:p>
        </p:txBody>
      </p:sp>
      <p:sp>
        <p:nvSpPr>
          <p:cNvPr id="2077" name="Rectangle 29"/>
          <p:cNvSpPr>
            <a:spLocks noGrp="1" noChangeArrowheads="1"/>
          </p:cNvSpPr>
          <p:nvPr>
            <p:ph type="sldNum" sz="quarter" idx="4"/>
          </p:nvPr>
        </p:nvSpPr>
        <p:spPr bwMode="auto">
          <a:xfrm>
            <a:off x="5486400" y="60198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50F3EE62-E950-422B-A140-C9C67FA6F8DD}" type="slidenum">
              <a:rPr lang="en-US"/>
              <a:pPr/>
              <a:t>‹#›</a:t>
            </a:fld>
            <a:endParaRPr lang="en-US"/>
          </a:p>
        </p:txBody>
      </p:sp>
      <p:pic>
        <p:nvPicPr>
          <p:cNvPr id="2078" name="Picture 30" descr="P:\Personal\ECGD.TIF"/>
          <p:cNvPicPr>
            <a:picLocks noChangeAspect="1" noChangeArrowheads="1"/>
          </p:cNvPicPr>
          <p:nvPr/>
        </p:nvPicPr>
        <p:blipFill>
          <a:blip r:embed="rId13" cstate="print">
            <a:extLst>
              <a:ext uri="{28A0092B-C50C-407E-A947-70E740481C1C}">
                <a14:useLocalDpi xmlns:a14="http://schemas.microsoft.com/office/drawing/2010/main" val="0"/>
              </a:ext>
            </a:extLst>
          </a:blip>
          <a:srcRect l="27943" t="27962" r="28938" b="28966"/>
          <a:stretch>
            <a:fillRect/>
          </a:stretch>
        </p:blipFill>
        <p:spPr bwMode="auto">
          <a:xfrm>
            <a:off x="7772400" y="5953125"/>
            <a:ext cx="1169988" cy="82867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charset="0"/>
        </a:defRPr>
      </a:lvl2pPr>
      <a:lvl3pPr algn="l" rtl="0" eaLnBrk="0" fontAlgn="base" hangingPunct="0">
        <a:spcBef>
          <a:spcPct val="0"/>
        </a:spcBef>
        <a:spcAft>
          <a:spcPct val="0"/>
        </a:spcAft>
        <a:defRPr kumimoji="1" sz="4400">
          <a:solidFill>
            <a:schemeClr val="tx2"/>
          </a:solidFill>
          <a:latin typeface="Times New Roman" charset="0"/>
        </a:defRPr>
      </a:lvl3pPr>
      <a:lvl4pPr algn="l" rtl="0" eaLnBrk="0" fontAlgn="base" hangingPunct="0">
        <a:spcBef>
          <a:spcPct val="0"/>
        </a:spcBef>
        <a:spcAft>
          <a:spcPct val="0"/>
        </a:spcAft>
        <a:defRPr kumimoji="1" sz="4400">
          <a:solidFill>
            <a:schemeClr val="tx2"/>
          </a:solidFill>
          <a:latin typeface="Times New Roman" charset="0"/>
        </a:defRPr>
      </a:lvl4pPr>
      <a:lvl5pPr algn="l" rtl="0" eaLnBrk="0" fontAlgn="base" hangingPunct="0">
        <a:spcBef>
          <a:spcPct val="0"/>
        </a:spcBef>
        <a:spcAft>
          <a:spcPct val="0"/>
        </a:spcAft>
        <a:defRPr kumimoji="1" sz="4400">
          <a:solidFill>
            <a:schemeClr val="tx2"/>
          </a:solidFill>
          <a:latin typeface="Times New Roman" charset="0"/>
        </a:defRPr>
      </a:lvl5pPr>
      <a:lvl6pPr marL="457200" algn="l" rtl="0" eaLnBrk="0" fontAlgn="base" hangingPunct="0">
        <a:spcBef>
          <a:spcPct val="0"/>
        </a:spcBef>
        <a:spcAft>
          <a:spcPct val="0"/>
        </a:spcAft>
        <a:defRPr kumimoji="1" sz="4400">
          <a:solidFill>
            <a:schemeClr val="tx2"/>
          </a:solidFill>
          <a:latin typeface="Times New Roman" charset="0"/>
        </a:defRPr>
      </a:lvl6pPr>
      <a:lvl7pPr marL="914400" algn="l" rtl="0" eaLnBrk="0" fontAlgn="base" hangingPunct="0">
        <a:spcBef>
          <a:spcPct val="0"/>
        </a:spcBef>
        <a:spcAft>
          <a:spcPct val="0"/>
        </a:spcAft>
        <a:defRPr kumimoji="1" sz="4400">
          <a:solidFill>
            <a:schemeClr val="tx2"/>
          </a:solidFill>
          <a:latin typeface="Times New Roman" charset="0"/>
        </a:defRPr>
      </a:lvl7pPr>
      <a:lvl8pPr marL="1371600" algn="l" rtl="0" eaLnBrk="0" fontAlgn="base" hangingPunct="0">
        <a:spcBef>
          <a:spcPct val="0"/>
        </a:spcBef>
        <a:spcAft>
          <a:spcPct val="0"/>
        </a:spcAft>
        <a:defRPr kumimoji="1" sz="4400">
          <a:solidFill>
            <a:schemeClr val="tx2"/>
          </a:solidFill>
          <a:latin typeface="Times New Roman" charset="0"/>
        </a:defRPr>
      </a:lvl8pPr>
      <a:lvl9pPr marL="1828800" algn="l" rtl="0" eaLnBrk="0" fontAlgn="base" hangingPunct="0">
        <a:spcBef>
          <a:spcPct val="0"/>
        </a:spcBef>
        <a:spcAft>
          <a:spcPct val="0"/>
        </a:spcAft>
        <a:defRPr kumimoji="1"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accent1"/>
        </a:buClr>
        <a:buSzPct val="70000"/>
        <a:buFont typeface="Monotype Sort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0" y="1371600"/>
            <a:ext cx="8945563" cy="1112838"/>
          </a:xfrm>
        </p:spPr>
        <p:txBody>
          <a:bodyPr/>
          <a:lstStyle/>
          <a:p>
            <a:pPr algn="ctr"/>
            <a:r>
              <a:rPr lang="en-GB"/>
              <a:t> Environmental Screening</a:t>
            </a:r>
            <a:br>
              <a:rPr lang="en-GB"/>
            </a:br>
            <a:r>
              <a:rPr lang="en-GB"/>
              <a:t>At The</a:t>
            </a:r>
            <a:br>
              <a:rPr lang="en-GB"/>
            </a:br>
            <a:r>
              <a:rPr lang="en-GB"/>
              <a:t>Export Credits Guarantee Department</a:t>
            </a:r>
            <a:br>
              <a:rPr lang="en-GB"/>
            </a:br>
            <a:r>
              <a:rPr lang="en-GB"/>
              <a:t>(ECGD)</a:t>
            </a:r>
          </a:p>
        </p:txBody>
      </p:sp>
      <p:sp>
        <p:nvSpPr>
          <p:cNvPr id="7171" name="Rectangle 3"/>
          <p:cNvSpPr>
            <a:spLocks noGrp="1" noChangeArrowheads="1"/>
          </p:cNvSpPr>
          <p:nvPr>
            <p:ph type="subTitle" idx="1"/>
          </p:nvPr>
        </p:nvSpPr>
        <p:spPr/>
        <p:txBody>
          <a:bodyPr/>
          <a:lstStyle/>
          <a:p>
            <a:pPr algn="ctr"/>
            <a:r>
              <a:rPr lang="en-GB"/>
              <a:t> Ian Calvert, </a:t>
            </a:r>
          </a:p>
          <a:p>
            <a:pPr algn="ctr"/>
            <a:r>
              <a:rPr lang="en-GB"/>
              <a:t>“OR  Consultancy”  At Bath 2001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n-GB"/>
              <a:t>OR Consultancy Lessons ?  </a:t>
            </a:r>
            <a:br>
              <a:rPr lang="en-GB"/>
            </a:br>
            <a:endParaRPr lang="en-GB"/>
          </a:p>
        </p:txBody>
      </p:sp>
      <p:sp>
        <p:nvSpPr>
          <p:cNvPr id="19459" name="Rectangle 3"/>
          <p:cNvSpPr>
            <a:spLocks noGrp="1" noChangeArrowheads="1"/>
          </p:cNvSpPr>
          <p:nvPr>
            <p:ph type="body" idx="1"/>
          </p:nvPr>
        </p:nvSpPr>
        <p:spPr/>
        <p:txBody>
          <a:bodyPr/>
          <a:lstStyle/>
          <a:p>
            <a:pPr>
              <a:buFont typeface="Monotype Sorts" pitchFamily="2" charset="2"/>
              <a:buNone/>
            </a:pPr>
            <a:endParaRPr lang="en-GB" sz="2400"/>
          </a:p>
          <a:p>
            <a:r>
              <a:rPr lang="en-GB" sz="2400"/>
              <a:t>Continuously seek improvements to information systems which are or should be used for decision making: OECD  empirical presentation</a:t>
            </a:r>
            <a:r>
              <a:rPr lang="en-GB"/>
              <a:t>.</a:t>
            </a:r>
          </a:p>
          <a:p>
            <a:r>
              <a:rPr lang="en-GB" sz="2400"/>
              <a:t>Central  consultancy skills here:</a:t>
            </a:r>
          </a:p>
          <a:p>
            <a:pPr>
              <a:buFont typeface="Monotype Sorts" pitchFamily="2" charset="2"/>
              <a:buNone/>
            </a:pPr>
            <a:r>
              <a:rPr lang="en-GB" sz="2400"/>
              <a:t>     -  Understanding complexity and empathy</a:t>
            </a:r>
          </a:p>
          <a:p>
            <a:pPr>
              <a:buFont typeface="Monotype Sorts" pitchFamily="2" charset="2"/>
              <a:buNone/>
            </a:pPr>
            <a:r>
              <a:rPr lang="en-GB" sz="2400"/>
              <a:t>     -  Pragmatism</a:t>
            </a:r>
          </a:p>
          <a:p>
            <a:pPr>
              <a:buFont typeface="Monotype Sorts" pitchFamily="2" charset="2"/>
              <a:buNone/>
            </a:pPr>
            <a:r>
              <a:rPr lang="en-GB" sz="2400"/>
              <a:t>     -  Effective communication</a:t>
            </a:r>
          </a:p>
          <a:p>
            <a:pPr>
              <a:buFont typeface="Monotype Sorts" pitchFamily="2" charset="2"/>
              <a:buNone/>
            </a:pPr>
            <a:endParaRPr lang="en-GB" sz="2400"/>
          </a:p>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GB"/>
              <a:t>Overview</a:t>
            </a:r>
          </a:p>
        </p:txBody>
      </p:sp>
      <p:sp>
        <p:nvSpPr>
          <p:cNvPr id="8195" name="Rectangle 3"/>
          <p:cNvSpPr>
            <a:spLocks noGrp="1" noChangeArrowheads="1"/>
          </p:cNvSpPr>
          <p:nvPr>
            <p:ph type="body" idx="1"/>
          </p:nvPr>
        </p:nvSpPr>
        <p:spPr/>
        <p:txBody>
          <a:bodyPr/>
          <a:lstStyle/>
          <a:p>
            <a:pPr>
              <a:buFont typeface="Monotype Sorts" pitchFamily="2" charset="2"/>
              <a:buNone/>
            </a:pPr>
            <a:endParaRPr lang="en-GB"/>
          </a:p>
          <a:p>
            <a:r>
              <a:rPr lang="en-GB"/>
              <a:t>ECGD </a:t>
            </a:r>
          </a:p>
          <a:p>
            <a:r>
              <a:rPr lang="en-GB"/>
              <a:t>ORS</a:t>
            </a:r>
          </a:p>
          <a:p>
            <a:r>
              <a:rPr lang="en-GB"/>
              <a:t>Screening </a:t>
            </a:r>
          </a:p>
          <a:p>
            <a:r>
              <a:rPr lang="en-GB"/>
              <a:t>Benchmarking For ECGD’s  Screening </a:t>
            </a:r>
          </a:p>
          <a:p>
            <a:r>
              <a:rPr lang="en-GB"/>
              <a:t>ORS Development Deliverables</a:t>
            </a:r>
          </a:p>
          <a:p>
            <a:r>
              <a:rPr lang="en-GB"/>
              <a:t>OR Consultancy Lessons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GB"/>
              <a:t> Mission</a:t>
            </a:r>
          </a:p>
        </p:txBody>
      </p:sp>
      <p:sp>
        <p:nvSpPr>
          <p:cNvPr id="14339" name="Rectangle 3"/>
          <p:cNvSpPr>
            <a:spLocks noGrp="1" noChangeArrowheads="1"/>
          </p:cNvSpPr>
          <p:nvPr>
            <p:ph type="body" idx="1"/>
          </p:nvPr>
        </p:nvSpPr>
        <p:spPr/>
        <p:txBody>
          <a:bodyPr/>
          <a:lstStyle/>
          <a:p>
            <a:r>
              <a:rPr lang="en-GB"/>
              <a:t> “To help exporters of UK goods and services to win business, and UK firms to invest overseas, by providing guarantees, insurance and reinsurance against loss”  (Pre-July 2000)</a:t>
            </a:r>
          </a:p>
          <a:p>
            <a:endParaRPr lang="en-GB"/>
          </a:p>
          <a:p>
            <a:r>
              <a:rPr lang="en-GB"/>
              <a:t> “ To benefit the UK economy by helping…,taking into account the Government’s international policies” (Post- July 2000)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GB" sz="3600"/>
              <a:t>ORS :  Relevant Track Record</a:t>
            </a:r>
            <a:endParaRPr lang="en-GB"/>
          </a:p>
        </p:txBody>
      </p:sp>
      <p:sp>
        <p:nvSpPr>
          <p:cNvPr id="15363" name="Rectangle 3"/>
          <p:cNvSpPr>
            <a:spLocks noGrp="1" noChangeArrowheads="1"/>
          </p:cNvSpPr>
          <p:nvPr>
            <p:ph type="body" idx="1"/>
          </p:nvPr>
        </p:nvSpPr>
        <p:spPr/>
        <p:txBody>
          <a:bodyPr/>
          <a:lstStyle/>
          <a:p>
            <a:r>
              <a:rPr lang="en-GB"/>
              <a:t> Risk analysis, assessment and management</a:t>
            </a:r>
          </a:p>
          <a:p>
            <a:r>
              <a:rPr lang="en-GB"/>
              <a:t> Finger in most ECGD pies</a:t>
            </a:r>
          </a:p>
          <a:p>
            <a:r>
              <a:rPr lang="en-GB"/>
              <a:t> Integrated but independent</a:t>
            </a:r>
          </a:p>
          <a:p>
            <a:r>
              <a:rPr lang="en-GB"/>
              <a:t> Credibility</a:t>
            </a:r>
          </a:p>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050"/>
          <p:cNvSpPr>
            <a:spLocks noGrp="1" noChangeArrowheads="1"/>
          </p:cNvSpPr>
          <p:nvPr>
            <p:ph type="title"/>
          </p:nvPr>
        </p:nvSpPr>
        <p:spPr/>
        <p:txBody>
          <a:bodyPr/>
          <a:lstStyle/>
          <a:p>
            <a:pPr algn="ctr"/>
            <a:r>
              <a:rPr lang="en-GB" sz="4000"/>
              <a:t>Screening Objectives</a:t>
            </a:r>
            <a:endParaRPr lang="en-GB"/>
          </a:p>
        </p:txBody>
      </p:sp>
      <p:sp>
        <p:nvSpPr>
          <p:cNvPr id="18435" name="Rectangle 2051"/>
          <p:cNvSpPr>
            <a:spLocks noGrp="1" noChangeArrowheads="1"/>
          </p:cNvSpPr>
          <p:nvPr>
            <p:ph type="body" idx="1"/>
          </p:nvPr>
        </p:nvSpPr>
        <p:spPr/>
        <p:txBody>
          <a:bodyPr/>
          <a:lstStyle/>
          <a:p>
            <a:pPr>
              <a:lnSpc>
                <a:spcPct val="90000"/>
              </a:lnSpc>
            </a:pPr>
            <a:r>
              <a:rPr lang="en-GB" sz="2400"/>
              <a:t>To routinely take environmental (including resettlement and cultural heritage) risks into account.</a:t>
            </a:r>
          </a:p>
          <a:p>
            <a:pPr>
              <a:lnSpc>
                <a:spcPct val="90000"/>
              </a:lnSpc>
              <a:buFont typeface="Monotype Sorts" pitchFamily="2" charset="2"/>
              <a:buNone/>
            </a:pPr>
            <a:endParaRPr lang="en-GB" sz="2400"/>
          </a:p>
          <a:p>
            <a:pPr>
              <a:lnSpc>
                <a:spcPct val="90000"/>
              </a:lnSpc>
              <a:buFont typeface="Monotype Sorts" pitchFamily="2" charset="2"/>
              <a:buNone/>
            </a:pPr>
            <a:endParaRPr lang="en-GB" sz="2400"/>
          </a:p>
          <a:p>
            <a:pPr>
              <a:lnSpc>
                <a:spcPct val="90000"/>
              </a:lnSpc>
            </a:pPr>
            <a:r>
              <a:rPr lang="en-GB" sz="2400"/>
              <a:t>To manage cases that raise environmental concerns                    -  aiming to mitigate any potential environmentally sensitive issues                                                                                             -  without jeopardising  UK exports/investments.</a:t>
            </a:r>
          </a:p>
          <a:p>
            <a:pPr>
              <a:lnSpc>
                <a:spcPct val="90000"/>
              </a:lnSpc>
            </a:pPr>
            <a:endParaRPr lang="en-GB" sz="2400"/>
          </a:p>
          <a:p>
            <a:pPr>
              <a:lnSpc>
                <a:spcPct val="90000"/>
              </a:lnSpc>
            </a:pPr>
            <a:r>
              <a:rPr lang="en-GB" sz="2400"/>
              <a:t>To continuously improve  screening policy and procedures.</a:t>
            </a:r>
          </a:p>
          <a:p>
            <a:pPr>
              <a:lnSpc>
                <a:spcPct val="90000"/>
              </a:lnSpc>
            </a:pPr>
            <a:endParaRPr lang="en-GB" sz="2400"/>
          </a:p>
          <a:p>
            <a:pPr>
              <a:lnSpc>
                <a:spcPct val="90000"/>
              </a:lnSpc>
            </a:pPr>
            <a:endParaRPr lang="en-GB" sz="2000"/>
          </a:p>
          <a:p>
            <a:pPr>
              <a:lnSpc>
                <a:spcPct val="90000"/>
              </a:lnSpc>
            </a:pPr>
            <a:endParaRPr lang="en-GB" sz="2000"/>
          </a:p>
          <a:p>
            <a:pPr>
              <a:lnSpc>
                <a:spcPct val="90000"/>
              </a:lnSpc>
            </a:pP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p:txBody>
          <a:bodyPr/>
          <a:lstStyle/>
          <a:p>
            <a:pPr algn="ctr"/>
            <a:r>
              <a:rPr lang="en-GB"/>
              <a:t>Environmental Screening</a:t>
            </a:r>
          </a:p>
        </p:txBody>
      </p:sp>
      <p:sp>
        <p:nvSpPr>
          <p:cNvPr id="31747" name="Rectangle 1027"/>
          <p:cNvSpPr>
            <a:spLocks noGrp="1" noChangeArrowheads="1"/>
          </p:cNvSpPr>
          <p:nvPr>
            <p:ph type="body" idx="1"/>
          </p:nvPr>
        </p:nvSpPr>
        <p:spPr/>
        <p:txBody>
          <a:bodyPr/>
          <a:lstStyle/>
          <a:p>
            <a:r>
              <a:rPr lang="en-GB"/>
              <a:t> </a:t>
            </a:r>
            <a:r>
              <a:rPr lang="en-GB" sz="3600"/>
              <a:t>Based on information provided in   Environmental Questionnaire</a:t>
            </a:r>
          </a:p>
          <a:p>
            <a:r>
              <a:rPr lang="en-GB" sz="3600"/>
              <a:t> Information ? Type of “project”, site  and standards</a:t>
            </a:r>
          </a:p>
          <a:p>
            <a:r>
              <a:rPr lang="en-GB" sz="3600"/>
              <a:t> Process  classifies  applications</a:t>
            </a:r>
          </a:p>
          <a:p>
            <a:r>
              <a:rPr lang="en-GB" sz="3600"/>
              <a:t> Often no further appraisal required</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a:t>Environmental &amp; Social Impacts</a:t>
            </a:r>
          </a:p>
        </p:txBody>
      </p:sp>
      <p:sp>
        <p:nvSpPr>
          <p:cNvPr id="16387" name="Rectangle 3"/>
          <p:cNvSpPr>
            <a:spLocks noGrp="1" noChangeArrowheads="1"/>
          </p:cNvSpPr>
          <p:nvPr>
            <p:ph type="body" idx="1"/>
          </p:nvPr>
        </p:nvSpPr>
        <p:spPr/>
        <p:txBody>
          <a:bodyPr/>
          <a:lstStyle/>
          <a:p>
            <a:r>
              <a:rPr lang="en-GB"/>
              <a:t>Air Quality</a:t>
            </a:r>
          </a:p>
          <a:p>
            <a:r>
              <a:rPr lang="en-GB"/>
              <a:t>Water Quality &amp; Use</a:t>
            </a:r>
          </a:p>
          <a:p>
            <a:r>
              <a:rPr lang="en-GB"/>
              <a:t>Waste Management</a:t>
            </a:r>
          </a:p>
          <a:p>
            <a:r>
              <a:rPr lang="en-GB"/>
              <a:t>Socioeconomic &amp; Sociocultural </a:t>
            </a:r>
          </a:p>
          <a:p>
            <a:r>
              <a:rPr lang="en-GB"/>
              <a:t>Natural Hazards</a:t>
            </a:r>
          </a:p>
          <a:p>
            <a:r>
              <a:rPr lang="en-GB"/>
              <a:t>Ecological Considerations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GB" sz="3200"/>
              <a:t>Benchmarking  For ECGD’s  Screening</a:t>
            </a:r>
            <a:endParaRPr lang="en-GB"/>
          </a:p>
        </p:txBody>
      </p:sp>
      <p:sp>
        <p:nvSpPr>
          <p:cNvPr id="17411" name="Rectangle 3"/>
          <p:cNvSpPr>
            <a:spLocks noGrp="1" noChangeArrowheads="1"/>
          </p:cNvSpPr>
          <p:nvPr>
            <p:ph type="body" idx="1"/>
          </p:nvPr>
        </p:nvSpPr>
        <p:spPr/>
        <p:txBody>
          <a:bodyPr/>
          <a:lstStyle/>
          <a:p>
            <a:pPr>
              <a:lnSpc>
                <a:spcPct val="90000"/>
              </a:lnSpc>
            </a:pPr>
            <a:r>
              <a:rPr lang="en-GB" sz="2400"/>
              <a:t>Benchmarking as the process of identifying, understanding and adapting outstanding practices from organisations anywhere in the world to help your organisation improve its performance</a:t>
            </a:r>
            <a:r>
              <a:rPr lang="en-GB"/>
              <a:t> .</a:t>
            </a:r>
          </a:p>
          <a:p>
            <a:pPr>
              <a:lnSpc>
                <a:spcPct val="90000"/>
              </a:lnSpc>
            </a:pPr>
            <a:endParaRPr lang="en-GB" sz="2400"/>
          </a:p>
          <a:p>
            <a:pPr>
              <a:lnSpc>
                <a:spcPct val="90000"/>
              </a:lnSpc>
            </a:pPr>
            <a:r>
              <a:rPr lang="en-GB" sz="2400"/>
              <a:t>ORS involved since 1997.</a:t>
            </a:r>
          </a:p>
          <a:p>
            <a:pPr>
              <a:lnSpc>
                <a:spcPct val="90000"/>
              </a:lnSpc>
            </a:pPr>
            <a:endParaRPr lang="en-GB" sz="2400"/>
          </a:p>
          <a:p>
            <a:pPr>
              <a:lnSpc>
                <a:spcPct val="90000"/>
              </a:lnSpc>
            </a:pPr>
            <a:r>
              <a:rPr lang="en-GB" sz="2400"/>
              <a:t>ERM  did  work in 1998 and 1999.</a:t>
            </a:r>
          </a:p>
          <a:p>
            <a:pPr>
              <a:lnSpc>
                <a:spcPct val="90000"/>
              </a:lnSpc>
            </a:pPr>
            <a:endParaRPr lang="en-GB" sz="2400"/>
          </a:p>
          <a:p>
            <a:pPr>
              <a:lnSpc>
                <a:spcPct val="90000"/>
              </a:lnSpc>
            </a:pPr>
            <a:r>
              <a:rPr lang="en-GB" sz="2400"/>
              <a:t>Benchmarking against:  US, Japanese, German, French &amp; Canadian ECAs, World Bank, DFID…</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en-GB"/>
              <a:t>Implementation : ORS Deliverables</a:t>
            </a:r>
          </a:p>
        </p:txBody>
      </p:sp>
      <p:sp>
        <p:nvSpPr>
          <p:cNvPr id="30723" name="Rectangle 3"/>
          <p:cNvSpPr>
            <a:spLocks noGrp="1" noChangeArrowheads="1"/>
          </p:cNvSpPr>
          <p:nvPr>
            <p:ph type="body" idx="1"/>
          </p:nvPr>
        </p:nvSpPr>
        <p:spPr/>
        <p:txBody>
          <a:bodyPr/>
          <a:lstStyle/>
          <a:p>
            <a:pPr>
              <a:lnSpc>
                <a:spcPct val="90000"/>
              </a:lnSpc>
            </a:pPr>
            <a:endParaRPr lang="en-GB" sz="2000"/>
          </a:p>
          <a:p>
            <a:pPr>
              <a:lnSpc>
                <a:spcPct val="90000"/>
              </a:lnSpc>
            </a:pPr>
            <a:r>
              <a:rPr lang="en-GB" sz="2000"/>
              <a:t>Drafted and made UK  Presentation to  OECD  (ECG) in September 2000.</a:t>
            </a:r>
          </a:p>
          <a:p>
            <a:pPr>
              <a:lnSpc>
                <a:spcPct val="90000"/>
              </a:lnSpc>
              <a:buFont typeface="Monotype Sorts" pitchFamily="2" charset="2"/>
              <a:buNone/>
            </a:pPr>
            <a:endParaRPr lang="en-GB" sz="2000"/>
          </a:p>
          <a:p>
            <a:pPr>
              <a:lnSpc>
                <a:spcPct val="90000"/>
              </a:lnSpc>
            </a:pPr>
            <a:r>
              <a:rPr lang="en-GB" sz="2000"/>
              <a:t>Supported  ECGD’s learning from case experience.</a:t>
            </a:r>
          </a:p>
          <a:p>
            <a:pPr>
              <a:lnSpc>
                <a:spcPct val="90000"/>
              </a:lnSpc>
              <a:buFont typeface="Monotype Sorts" pitchFamily="2" charset="2"/>
              <a:buNone/>
            </a:pPr>
            <a:endParaRPr lang="en-GB" sz="2000"/>
          </a:p>
          <a:p>
            <a:pPr>
              <a:lnSpc>
                <a:spcPct val="90000"/>
              </a:lnSpc>
            </a:pPr>
            <a:r>
              <a:rPr lang="en-GB" sz="2000"/>
              <a:t>ORS led in floorshows to underwriters in March 2000.</a:t>
            </a:r>
          </a:p>
          <a:p>
            <a:pPr>
              <a:lnSpc>
                <a:spcPct val="90000"/>
              </a:lnSpc>
            </a:pPr>
            <a:endParaRPr lang="en-GB" sz="2000"/>
          </a:p>
          <a:p>
            <a:pPr>
              <a:lnSpc>
                <a:spcPct val="90000"/>
              </a:lnSpc>
            </a:pPr>
            <a:r>
              <a:rPr lang="en-GB" sz="2000"/>
              <a:t>ORS  provided  written risk assessment comments to underwriters on all EQs. </a:t>
            </a:r>
          </a:p>
          <a:p>
            <a:pPr>
              <a:lnSpc>
                <a:spcPct val="90000"/>
              </a:lnSpc>
              <a:buFont typeface="Monotype Sorts" pitchFamily="2" charset="2"/>
              <a:buNone/>
            </a:pPr>
            <a:endParaRPr lang="en-GB" sz="2000"/>
          </a:p>
          <a:p>
            <a:pPr>
              <a:lnSpc>
                <a:spcPct val="90000"/>
              </a:lnSpc>
            </a:pPr>
            <a:r>
              <a:rPr lang="en-GB" sz="2000"/>
              <a:t> Helped  clarify ECGD’s environmental expertise requirements.</a:t>
            </a:r>
          </a:p>
          <a:p>
            <a:pPr>
              <a:lnSpc>
                <a:spcPct val="90000"/>
              </a:lnSpc>
              <a:buFont typeface="Monotype Sorts" pitchFamily="2" charset="2"/>
              <a:buNone/>
            </a:pPr>
            <a:r>
              <a:rPr lang="en-GB" sz="2000"/>
              <a:t> </a:t>
            </a:r>
          </a:p>
          <a:p>
            <a:pPr>
              <a:lnSpc>
                <a:spcPct val="90000"/>
              </a:lnSpc>
            </a:pPr>
            <a:endParaRPr lang="en-GB" sz="2000"/>
          </a:p>
          <a:p>
            <a:pPr>
              <a:lnSpc>
                <a:spcPct val="90000"/>
              </a:lnSpc>
            </a:pPr>
            <a:endParaRPr lang="en-GB"/>
          </a:p>
        </p:txBody>
      </p:sp>
    </p:spTree>
  </p:cSld>
  <p:clrMapOvr>
    <a:masterClrMapping/>
  </p:clrMapOvr>
</p:sld>
</file>

<file path=ppt/theme/theme1.xml><?xml version="1.0" encoding="utf-8"?>
<a:theme xmlns:a="http://schemas.openxmlformats.org/drawingml/2006/main" name="ECGD White Landscape ">
  <a:themeElements>
    <a:clrScheme name="ECGD White Landscap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ECGD White Landscape ">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charset="0"/>
          </a:defRPr>
        </a:defPPr>
      </a:lstStyle>
    </a:lnDef>
  </a:objectDefaults>
  <a:extraClrSchemeLst>
    <a:extraClrScheme>
      <a:clrScheme name="ECGD White Landscap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ECGD White Landscap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ECGD White Landscap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CGD White Landscap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ECGD White Landscap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ECGD White Landscap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Office\Templates\ECGD White Landscape .pot</Template>
  <TotalTime>1317</TotalTime>
  <Words>1099</Words>
  <Application>Microsoft Office PowerPoint</Application>
  <PresentationFormat>On-screen Show (4:3)</PresentationFormat>
  <Paragraphs>133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Times New Roman</vt:lpstr>
      <vt:lpstr>Arial</vt:lpstr>
      <vt:lpstr>Monotype Sorts</vt:lpstr>
      <vt:lpstr>ECGD White Landscape </vt:lpstr>
      <vt:lpstr> Environmental Screening At The Export Credits Guarantee Department (ECGD)</vt:lpstr>
      <vt:lpstr>Overview</vt:lpstr>
      <vt:lpstr> Mission</vt:lpstr>
      <vt:lpstr>ORS :  Relevant Track Record</vt:lpstr>
      <vt:lpstr>Screening Objectives</vt:lpstr>
      <vt:lpstr>Environmental Screening</vt:lpstr>
      <vt:lpstr>Environmental &amp; Social Impacts</vt:lpstr>
      <vt:lpstr>Benchmarking  For ECGD’s  Screening</vt:lpstr>
      <vt:lpstr>Implementation : ORS Deliverables</vt:lpstr>
      <vt:lpstr>OR Consultancy Lessons ?   </vt:lpstr>
    </vt:vector>
  </TitlesOfParts>
  <Company>ECGD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Environmental Screening At ECGD</dc:title>
  <dc:creator>CALVERT</dc:creator>
  <cp:lastModifiedBy>cara</cp:lastModifiedBy>
  <cp:revision>60</cp:revision>
  <cp:lastPrinted>2001-08-16T07:08:23Z</cp:lastPrinted>
  <dcterms:created xsi:type="dcterms:W3CDTF">2000-06-16T07:55:26Z</dcterms:created>
  <dcterms:modified xsi:type="dcterms:W3CDTF">2012-03-12T15:17:55Z</dcterms:modified>
</cp:coreProperties>
</file>