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72" r:id="rId4"/>
    <p:sldId id="273" r:id="rId5"/>
    <p:sldId id="274" r:id="rId6"/>
    <p:sldId id="260" r:id="rId7"/>
    <p:sldId id="263" r:id="rId8"/>
    <p:sldId id="261" r:id="rId9"/>
    <p:sldId id="262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5" r:id="rId19"/>
  </p:sldIdLst>
  <p:sldSz cx="9144000" cy="6858000" type="screen4x3"/>
  <p:notesSz cx="6754813" cy="98425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83" d="100"/>
          <a:sy n="83" d="100"/>
        </p:scale>
        <p:origin x="-131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4125" y="0"/>
            <a:ext cx="2960688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endParaRPr lang="en-GB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9606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4125" y="9382125"/>
            <a:ext cx="29606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fld id="{579C084A-7CFB-43E5-B4FF-53AA53E9518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215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ACFA6-C6EA-4EEC-BCEE-896011A3F28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52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19977-1BEC-4986-BF4B-E62BE55DCBF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6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D2753-FE2B-4A43-B2B4-59A7B0CB4C7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45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99A39-15FD-498D-9DAE-4C2EC07D121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64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04AD5-7326-4A73-949B-DDCDC6EB747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15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96990-9C61-4A14-99B3-CE30C8B366C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63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11B7D-CFB1-4D12-A2B7-825C3B85EFA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31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91772-E3E6-4961-8EA8-85CA691127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37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96385-55CA-4469-8EDA-15184949AE2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97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6F6CF-A5BF-402B-A2CE-4D433178BF2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39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81F0B-45AA-4849-BF5D-3CD6105355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23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5349D3-90B8-4DC9-962A-22A07F9ED34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09800"/>
            <a:ext cx="7772400" cy="1143000"/>
          </a:xfrm>
        </p:spPr>
        <p:txBody>
          <a:bodyPr/>
          <a:lstStyle/>
          <a:p>
            <a:r>
              <a:rPr lang="en-GB">
                <a:latin typeface="Arial" charset="0"/>
              </a:rPr>
              <a:t>Estimating the risk of mid-air collision in UK upper airspace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/>
          <a:p>
            <a:r>
              <a:rPr lang="en-GB">
                <a:solidFill>
                  <a:srgbClr val="0000CC"/>
                </a:solidFill>
                <a:latin typeface="Arial" charset="0"/>
              </a:rPr>
              <a:t>Marcus Dacre</a:t>
            </a:r>
          </a:p>
          <a:p>
            <a:r>
              <a:rPr lang="en-GB">
                <a:solidFill>
                  <a:srgbClr val="0000CC"/>
                </a:solidFill>
                <a:latin typeface="Arial" charset="0"/>
              </a:rPr>
              <a:t>Safety Analysis Group</a:t>
            </a:r>
          </a:p>
          <a:p>
            <a:r>
              <a:rPr lang="en-GB">
                <a:solidFill>
                  <a:srgbClr val="0000CC"/>
                </a:solidFill>
                <a:latin typeface="Arial" charset="0"/>
              </a:rPr>
              <a:t>National Air Traffic Services Ltd</a:t>
            </a:r>
            <a:r>
              <a:rPr lang="en-GB">
                <a:solidFill>
                  <a:srgbClr val="0000CC"/>
                </a:solidFill>
              </a:rPr>
              <a:t>.</a:t>
            </a:r>
            <a:endParaRPr lang="en-GB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848600" y="0"/>
            <a:ext cx="10699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9600">
                <a:solidFill>
                  <a:srgbClr val="0000CC"/>
                </a:solidFill>
                <a:sym typeface="NATS Logo" pitchFamily="2" charset="2"/>
              </a:rPr>
              <a:t></a:t>
            </a:r>
            <a:endParaRPr lang="en-GB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609600" y="16764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81000" y="35052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381000" y="5562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81000" y="19812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81000" y="2819400"/>
            <a:ext cx="381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81000" y="2971800"/>
            <a:ext cx="6096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81000" y="3124200"/>
            <a:ext cx="13716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81000" y="3276600"/>
            <a:ext cx="1981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81000" y="3429000"/>
            <a:ext cx="3352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81000" y="3581400"/>
            <a:ext cx="2667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381000" y="3733800"/>
            <a:ext cx="1143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381000" y="3886200"/>
            <a:ext cx="914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81000" y="4038600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381000" y="4191000"/>
            <a:ext cx="2286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381000" y="4495800"/>
            <a:ext cx="2286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381000" y="2667000"/>
            <a:ext cx="2286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>
            <a:off x="412750" y="2057400"/>
            <a:ext cx="3313113" cy="3582988"/>
          </a:xfrm>
          <a:custGeom>
            <a:avLst/>
            <a:gdLst>
              <a:gd name="T0" fmla="*/ 5 w 2087"/>
              <a:gd name="T1" fmla="*/ 2257 h 2257"/>
              <a:gd name="T2" fmla="*/ 342 w 2087"/>
              <a:gd name="T3" fmla="*/ 1238 h 2257"/>
              <a:gd name="T4" fmla="*/ 2060 w 2087"/>
              <a:gd name="T5" fmla="*/ 901 h 2257"/>
              <a:gd name="T6" fmla="*/ 506 w 2087"/>
              <a:gd name="T7" fmla="*/ 638 h 2257"/>
              <a:gd name="T8" fmla="*/ 28 w 2087"/>
              <a:gd name="T9" fmla="*/ 0 h 2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87" h="2257">
                <a:moveTo>
                  <a:pt x="5" y="2257"/>
                </a:moveTo>
                <a:cubicBezTo>
                  <a:pt x="61" y="2089"/>
                  <a:pt x="0" y="1464"/>
                  <a:pt x="342" y="1238"/>
                </a:cubicBezTo>
                <a:cubicBezTo>
                  <a:pt x="684" y="1012"/>
                  <a:pt x="2033" y="1001"/>
                  <a:pt x="2060" y="901"/>
                </a:cubicBezTo>
                <a:cubicBezTo>
                  <a:pt x="2087" y="801"/>
                  <a:pt x="845" y="788"/>
                  <a:pt x="506" y="638"/>
                </a:cubicBezTo>
                <a:cubicBezTo>
                  <a:pt x="167" y="488"/>
                  <a:pt x="128" y="133"/>
                  <a:pt x="28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1" name="Freeform 21"/>
          <p:cNvSpPr>
            <a:spLocks/>
          </p:cNvSpPr>
          <p:nvPr/>
        </p:nvSpPr>
        <p:spPr bwMode="auto">
          <a:xfrm>
            <a:off x="381000" y="4114800"/>
            <a:ext cx="3492500" cy="1647825"/>
          </a:xfrm>
          <a:custGeom>
            <a:avLst/>
            <a:gdLst>
              <a:gd name="T0" fmla="*/ 1488 w 2200"/>
              <a:gd name="T1" fmla="*/ 1038 h 1038"/>
              <a:gd name="T2" fmla="*/ 2032 w 2200"/>
              <a:gd name="T3" fmla="*/ 901 h 1038"/>
              <a:gd name="T4" fmla="*/ 478 w 2200"/>
              <a:gd name="T5" fmla="*/ 638 h 1038"/>
              <a:gd name="T6" fmla="*/ 0 w 2200"/>
              <a:gd name="T7" fmla="*/ 0 h 1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0" h="1038">
                <a:moveTo>
                  <a:pt x="1488" y="1038"/>
                </a:moveTo>
                <a:cubicBezTo>
                  <a:pt x="1577" y="1015"/>
                  <a:pt x="2200" y="968"/>
                  <a:pt x="2032" y="901"/>
                </a:cubicBezTo>
                <a:cubicBezTo>
                  <a:pt x="1864" y="834"/>
                  <a:pt x="817" y="788"/>
                  <a:pt x="478" y="638"/>
                </a:cubicBezTo>
                <a:cubicBezTo>
                  <a:pt x="139" y="488"/>
                  <a:pt x="100" y="133"/>
                  <a:pt x="0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3733800" y="2209800"/>
            <a:ext cx="498316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Data from Height Monitoring Units</a:t>
            </a:r>
          </a:p>
          <a:p>
            <a:endParaRPr lang="en-GB">
              <a:latin typeface="Arial" charset="0"/>
            </a:endParaRPr>
          </a:p>
          <a:p>
            <a:r>
              <a:rPr lang="en-GB">
                <a:latin typeface="Arial" charset="0"/>
              </a:rPr>
              <a:t>Fit distribution for each aircraft type</a:t>
            </a:r>
          </a:p>
          <a:p>
            <a:endParaRPr lang="en-GB">
              <a:latin typeface="Arial" charset="0"/>
            </a:endParaRPr>
          </a:p>
          <a:p>
            <a:r>
              <a:rPr lang="en-GB">
                <a:latin typeface="Arial" charset="0"/>
              </a:rPr>
              <a:t>Mix for aircraft population</a:t>
            </a:r>
          </a:p>
          <a:p>
            <a:endParaRPr lang="en-GB">
              <a:latin typeface="Arial" charset="0"/>
            </a:endParaRPr>
          </a:p>
          <a:p>
            <a:r>
              <a:rPr lang="en-GB">
                <a:latin typeface="Arial" charset="0"/>
              </a:rPr>
              <a:t>Estimate vertical overlap probability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200">
                <a:solidFill>
                  <a:srgbClr val="0000CC"/>
                </a:solidFill>
                <a:latin typeface="Arial" charset="0"/>
              </a:rPr>
              <a:t>Technical Risk: Vertical Overlap</a:t>
            </a:r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8001000" y="0"/>
            <a:ext cx="10699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7200">
                <a:solidFill>
                  <a:srgbClr val="0000CC"/>
                </a:solidFill>
                <a:sym typeface="NATS Logo" pitchFamily="2" charset="2"/>
              </a:rPr>
              <a:t></a:t>
            </a:r>
            <a:endParaRPr lang="en-GB" sz="7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200">
                <a:solidFill>
                  <a:srgbClr val="0000CC"/>
                </a:solidFill>
                <a:latin typeface="Arial" charset="0"/>
              </a:rPr>
              <a:t>Technical Risk: Horizontal Overlap 1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001000" y="0"/>
            <a:ext cx="10699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7200">
                <a:solidFill>
                  <a:srgbClr val="0000CC"/>
                </a:solidFill>
                <a:sym typeface="NATS Logo" pitchFamily="2" charset="2"/>
              </a:rPr>
              <a:t></a:t>
            </a:r>
            <a:endParaRPr lang="en-GB" sz="7200"/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3048000" y="2819400"/>
          <a:ext cx="142081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Clip" r:id="rId3" imgW="1421640" imgH="603360" progId="MS_ClipArt_Gallery.2">
                  <p:embed/>
                </p:oleObj>
              </mc:Choice>
              <mc:Fallback>
                <p:oleObj name="Clip" r:id="rId3" imgW="1421640" imgH="60336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819400"/>
                        <a:ext cx="1420813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4343400" y="2362200"/>
            <a:ext cx="14478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3962400" y="3733800"/>
            <a:ext cx="4343400" cy="16764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2286000" y="3200400"/>
            <a:ext cx="0" cy="1524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762000" y="3657600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8000"/>
                </a:solidFill>
                <a:latin typeface="Arial" charset="0"/>
              </a:rPr>
              <a:t>1000 feet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V="1">
            <a:off x="2895600" y="3429000"/>
            <a:ext cx="3352800" cy="1219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5486400" y="4114800"/>
          <a:ext cx="146526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Clip" r:id="rId5" imgW="1466280" imgH="689760" progId="MS_ClipArt_Gallery.2">
                  <p:embed/>
                </p:oleObj>
              </mc:Choice>
              <mc:Fallback>
                <p:oleObj name="Clip" r:id="rId5" imgW="1466280" imgH="689760" progId="MS_ClipArt_Gallery.2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114800"/>
                        <a:ext cx="146526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400800" y="4495800"/>
            <a:ext cx="1905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858000" y="4494213"/>
            <a:ext cx="1201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>
                <a:solidFill>
                  <a:srgbClr val="0000CC"/>
                </a:solidFill>
                <a:latin typeface="Arial" charset="0"/>
              </a:rPr>
              <a:t>R</a:t>
            </a:r>
            <a:r>
              <a:rPr lang="en-GB">
                <a:solidFill>
                  <a:srgbClr val="0000CC"/>
                </a:solidFill>
                <a:latin typeface="Arial" charset="0"/>
              </a:rPr>
              <a:t> miles</a:t>
            </a:r>
            <a:endParaRPr lang="en-GB">
              <a:latin typeface="Arial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898525" y="1411288"/>
            <a:ext cx="1693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Radar data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914400" y="1981200"/>
            <a:ext cx="360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Identify “Proximate Pairs”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914400" y="5638800"/>
            <a:ext cx="4592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Convert into Horizontal Overlaps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3475"/>
            <a:ext cx="9134475" cy="561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1143000"/>
            <a:ext cx="9132887" cy="569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7125"/>
            <a:ext cx="9134475" cy="570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4" name="Picture 10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097963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52400" y="2362200"/>
            <a:ext cx="182086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000">
                <a:latin typeface="Arial" charset="0"/>
                <a:sym typeface="Symbol" pitchFamily="18" charset="2"/>
              </a:rPr>
              <a:t> </a:t>
            </a:r>
            <a:r>
              <a:rPr lang="en-GB" sz="1400">
                <a:latin typeface="Arial" charset="0"/>
                <a:sym typeface="Symbol" pitchFamily="18" charset="2"/>
              </a:rPr>
              <a:t></a:t>
            </a:r>
            <a:r>
              <a:rPr lang="en-GB" sz="1400">
                <a:latin typeface="Arial" charset="0"/>
                <a:sym typeface="Wingdings" pitchFamily="2" charset="2"/>
              </a:rPr>
              <a:t> </a:t>
            </a:r>
            <a:r>
              <a:rPr lang="en-GB" sz="1400">
                <a:latin typeface="Arial" charset="0"/>
              </a:rPr>
              <a:t>Crossing tracks</a:t>
            </a:r>
          </a:p>
          <a:p>
            <a:r>
              <a:rPr lang="en-GB" sz="1400">
                <a:latin typeface="Arial" charset="0"/>
                <a:sym typeface="Wingdings" pitchFamily="2" charset="2"/>
              </a:rPr>
              <a:t> </a:t>
            </a:r>
            <a:r>
              <a:rPr lang="en-GB" sz="1400">
                <a:latin typeface="Arial" charset="0"/>
              </a:rPr>
              <a:t>Same direction</a:t>
            </a:r>
          </a:p>
          <a:p>
            <a:r>
              <a:rPr lang="en-GB" sz="1400">
                <a:latin typeface="Arial" charset="0"/>
                <a:sym typeface="Wingdings" pitchFamily="2" charset="2"/>
              </a:rPr>
              <a:t> </a:t>
            </a:r>
            <a:r>
              <a:rPr lang="en-GB" sz="1400">
                <a:latin typeface="Arial" charset="0"/>
              </a:rPr>
              <a:t>Opposite direction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63513" y="2014538"/>
            <a:ext cx="14366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 u="sng">
                <a:latin typeface="Arial" charset="0"/>
              </a:rPr>
              <a:t>Proximate Pairs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620000" y="4953000"/>
            <a:ext cx="1514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 u="sng">
                <a:latin typeface="Arial" charset="0"/>
              </a:rPr>
              <a:t>Flights per Week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 flipV="1">
            <a:off x="3319463" y="5422900"/>
            <a:ext cx="100012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200400" y="6100763"/>
            <a:ext cx="5000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000" i="1">
                <a:latin typeface="Arial" charset="0"/>
              </a:rPr>
              <a:t>UA25</a:t>
            </a: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1455738" y="3887788"/>
            <a:ext cx="896937" cy="74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065213" y="3814763"/>
            <a:ext cx="444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000" i="1">
                <a:latin typeface="Arial" charset="0"/>
              </a:rPr>
              <a:t>UG1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4948238" y="1154113"/>
            <a:ext cx="223837" cy="522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167313" y="1054100"/>
            <a:ext cx="555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000" i="1">
                <a:latin typeface="Arial" charset="0"/>
              </a:rPr>
              <a:t>UL602</a:t>
            </a: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7464425" y="1981200"/>
            <a:ext cx="3746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7832725" y="1892300"/>
            <a:ext cx="5000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000" i="1">
                <a:latin typeface="Arial" charset="0"/>
              </a:rPr>
              <a:t>UA37</a:t>
            </a: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7077075" y="1149350"/>
            <a:ext cx="1588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7069138" y="1054100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000" i="1">
                <a:latin typeface="Arial" charset="0"/>
              </a:rPr>
              <a:t>UR4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6096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200">
                <a:solidFill>
                  <a:srgbClr val="0000CC"/>
                </a:solidFill>
                <a:latin typeface="Arial" charset="0"/>
              </a:rPr>
              <a:t>Technical Risk: Horizontal Overlap 2</a:t>
            </a: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609600" y="10668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8001000" y="-76200"/>
            <a:ext cx="10699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7200">
                <a:solidFill>
                  <a:srgbClr val="0000CC"/>
                </a:solidFill>
                <a:sym typeface="NATS Logo" pitchFamily="2" charset="2"/>
              </a:rPr>
              <a:t></a:t>
            </a:r>
            <a:endParaRPr lang="en-GB" sz="7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200">
                <a:solidFill>
                  <a:srgbClr val="0000CC"/>
                </a:solidFill>
                <a:latin typeface="Arial" charset="0"/>
              </a:rPr>
              <a:t>Operational Risk: Conditional Model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001000" y="0"/>
            <a:ext cx="10699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7200">
                <a:solidFill>
                  <a:srgbClr val="0000CC"/>
                </a:solidFill>
                <a:sym typeface="NATS Logo" pitchFamily="2" charset="2"/>
              </a:rPr>
              <a:t></a:t>
            </a:r>
            <a:endParaRPr lang="en-GB" sz="7200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 flipV="1">
            <a:off x="1447800" y="2438400"/>
            <a:ext cx="1524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5257800" y="251460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810000" y="40386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81000" y="1981200"/>
            <a:ext cx="2187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8000"/>
                </a:solidFill>
                <a:latin typeface="Arial" charset="0"/>
              </a:rPr>
              <a:t>Collision risk</a:t>
            </a:r>
            <a:endParaRPr lang="en-GB">
              <a:solidFill>
                <a:srgbClr val="008000"/>
              </a:solidFill>
            </a:endParaRPr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1181100" y="2941638"/>
          <a:ext cx="6967538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3" imgW="1155600" imgH="241200" progId="Equation.3">
                  <p:embed/>
                </p:oleObj>
              </mc:Choice>
              <mc:Fallback>
                <p:oleObj name="Equation" r:id="rId3" imgW="115560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2941638"/>
                        <a:ext cx="6967538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209800" y="46482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8000"/>
                </a:solidFill>
                <a:latin typeface="Arial" charset="0"/>
              </a:rPr>
              <a:t>Error Frequency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7239000" y="3962400"/>
            <a:ext cx="3048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791200" y="4724400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8000"/>
                </a:solidFill>
                <a:latin typeface="Arial" charset="0"/>
              </a:rPr>
              <a:t>Intervention Failure Probability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886200" y="2057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8000"/>
                </a:solidFill>
                <a:latin typeface="Arial" charset="0"/>
              </a:rPr>
              <a:t>Geometrical Risk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200">
                <a:solidFill>
                  <a:srgbClr val="0000CC"/>
                </a:solidFill>
                <a:latin typeface="Arial" charset="0"/>
              </a:rPr>
              <a:t>Operational Risk: Error Frequency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001000" y="0"/>
            <a:ext cx="10699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7200">
                <a:solidFill>
                  <a:srgbClr val="0000CC"/>
                </a:solidFill>
                <a:sym typeface="NATS Logo" pitchFamily="2" charset="2"/>
              </a:rPr>
              <a:t></a:t>
            </a:r>
            <a:endParaRPr lang="en-GB" sz="720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33400" y="1143000"/>
            <a:ext cx="8269288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GB">
                <a:latin typeface="Arial" charset="0"/>
              </a:rPr>
              <a:t>Data from Occurrence Reports filed by pilots and controllers</a:t>
            </a:r>
          </a:p>
          <a:p>
            <a:pPr>
              <a:lnSpc>
                <a:spcPct val="150000"/>
              </a:lnSpc>
            </a:pPr>
            <a:r>
              <a:rPr lang="en-GB">
                <a:latin typeface="Arial" charset="0"/>
              </a:rPr>
              <a:t>Effects of intervention removed from data</a:t>
            </a:r>
          </a:p>
          <a:p>
            <a:pPr>
              <a:lnSpc>
                <a:spcPct val="150000"/>
              </a:lnSpc>
            </a:pPr>
            <a:r>
              <a:rPr lang="en-GB">
                <a:latin typeface="Arial" charset="0"/>
              </a:rPr>
              <a:t>Data restricted to “significant losses of separation”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2743200" y="3657600"/>
            <a:ext cx="4343400" cy="1676400"/>
          </a:xfrm>
          <a:prstGeom prst="ellipse">
            <a:avLst/>
          </a:prstGeom>
          <a:noFill/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4191000" y="4038600"/>
          <a:ext cx="146526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Clip" r:id="rId3" imgW="1466280" imgH="689760" progId="MS_ClipArt_Gallery.2">
                  <p:embed/>
                </p:oleObj>
              </mc:Choice>
              <mc:Fallback>
                <p:oleObj name="Clip" r:id="rId3" imgW="1466280" imgH="68976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038600"/>
                        <a:ext cx="146526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5257800" y="6096000"/>
            <a:ext cx="1905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715000" y="6096000"/>
            <a:ext cx="115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CC"/>
                </a:solidFill>
                <a:latin typeface="Arial" charset="0"/>
              </a:rPr>
              <a:t>3 miles</a:t>
            </a:r>
            <a:endParaRPr lang="en-GB">
              <a:latin typeface="Arial" charset="0"/>
            </a:endParaRP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2743200" y="3124200"/>
            <a:ext cx="4343400" cy="16764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2743200" y="4267200"/>
            <a:ext cx="4343400" cy="16764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 flipV="1">
            <a:off x="7467600" y="4495800"/>
            <a:ext cx="0" cy="685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7620000" y="4572000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CC"/>
                </a:solidFill>
                <a:latin typeface="Arial" charset="0"/>
              </a:rPr>
              <a:t>1000 ft</a:t>
            </a:r>
            <a:endParaRPr lang="en-GB">
              <a:latin typeface="Arial" charset="0"/>
            </a:endParaRP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2743200" y="3962400"/>
            <a:ext cx="0" cy="12192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7086600" y="3962400"/>
            <a:ext cx="0" cy="12192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200">
                <a:solidFill>
                  <a:srgbClr val="0000CC"/>
                </a:solidFill>
                <a:latin typeface="Arial" charset="0"/>
              </a:rPr>
              <a:t>Operational Risk: Geometrical Risk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001000" y="0"/>
            <a:ext cx="10699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7200">
                <a:solidFill>
                  <a:srgbClr val="0000CC"/>
                </a:solidFill>
                <a:sym typeface="NATS Logo" pitchFamily="2" charset="2"/>
              </a:rPr>
              <a:t></a:t>
            </a:r>
            <a:endParaRPr lang="en-GB" sz="7200"/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4572000" y="3429000"/>
            <a:ext cx="685800" cy="381000"/>
          </a:xfrm>
          <a:prstGeom prst="can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2743200" y="2667000"/>
            <a:ext cx="4343400" cy="457200"/>
          </a:xfrm>
          <a:prstGeom prst="ellips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2743200" y="4038600"/>
            <a:ext cx="4343400" cy="457200"/>
          </a:xfrm>
          <a:prstGeom prst="ellips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2743200" y="2895600"/>
            <a:ext cx="0" cy="13716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7086600" y="2895600"/>
            <a:ext cx="0" cy="13716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V="1">
            <a:off x="1905000" y="2209800"/>
            <a:ext cx="5943600" cy="2286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685800" y="5100638"/>
            <a:ext cx="7643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Risk depends on relative speeds / encounter geometry </a:t>
            </a:r>
          </a:p>
          <a:p>
            <a:r>
              <a:rPr lang="en-GB">
                <a:latin typeface="Arial" charset="0"/>
              </a:rPr>
              <a:t>and aircraft dimensions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685800" y="1600200"/>
            <a:ext cx="59848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GB">
                <a:latin typeface="Arial" charset="0"/>
              </a:rPr>
              <a:t>Model: particle travelling through a cylinder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200">
                <a:solidFill>
                  <a:srgbClr val="0000CC"/>
                </a:solidFill>
                <a:latin typeface="Arial" charset="0"/>
              </a:rPr>
              <a:t>Operational Risk: Intervention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001000" y="0"/>
            <a:ext cx="10699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7200">
                <a:solidFill>
                  <a:srgbClr val="0000CC"/>
                </a:solidFill>
                <a:sym typeface="NATS Logo" pitchFamily="2" charset="2"/>
              </a:rPr>
              <a:t></a:t>
            </a:r>
            <a:endParaRPr lang="en-GB" sz="7200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362200" y="4724400"/>
            <a:ext cx="54864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2362200" y="2286000"/>
            <a:ext cx="0" cy="2438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1" name="Freeform 7"/>
          <p:cNvSpPr>
            <a:spLocks/>
          </p:cNvSpPr>
          <p:nvPr/>
        </p:nvSpPr>
        <p:spPr bwMode="auto">
          <a:xfrm>
            <a:off x="2362200" y="2514600"/>
            <a:ext cx="5489575" cy="2047875"/>
          </a:xfrm>
          <a:custGeom>
            <a:avLst/>
            <a:gdLst>
              <a:gd name="T0" fmla="*/ 0 w 3458"/>
              <a:gd name="T1" fmla="*/ 53 h 1290"/>
              <a:gd name="T2" fmla="*/ 787 w 3458"/>
              <a:gd name="T3" fmla="*/ 173 h 1290"/>
              <a:gd name="T4" fmla="*/ 1592 w 3458"/>
              <a:gd name="T5" fmla="*/ 1093 h 1290"/>
              <a:gd name="T6" fmla="*/ 2595 w 3458"/>
              <a:gd name="T7" fmla="*/ 1258 h 1290"/>
              <a:gd name="T8" fmla="*/ 3458 w 3458"/>
              <a:gd name="T9" fmla="*/ 1285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58" h="1290">
                <a:moveTo>
                  <a:pt x="0" y="53"/>
                </a:moveTo>
                <a:cubicBezTo>
                  <a:pt x="131" y="73"/>
                  <a:pt x="522" y="0"/>
                  <a:pt x="787" y="173"/>
                </a:cubicBezTo>
                <a:cubicBezTo>
                  <a:pt x="1052" y="346"/>
                  <a:pt x="1291" y="912"/>
                  <a:pt x="1592" y="1093"/>
                </a:cubicBezTo>
                <a:cubicBezTo>
                  <a:pt x="1893" y="1274"/>
                  <a:pt x="2284" y="1226"/>
                  <a:pt x="2595" y="1258"/>
                </a:cubicBezTo>
                <a:cubicBezTo>
                  <a:pt x="2906" y="1290"/>
                  <a:pt x="3278" y="1280"/>
                  <a:pt x="3458" y="1285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09600" y="2819400"/>
            <a:ext cx="16541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rgbClr val="008000"/>
                </a:solidFill>
              </a:rPr>
              <a:t>Probability</a:t>
            </a:r>
          </a:p>
          <a:p>
            <a:pPr algn="ctr"/>
            <a:r>
              <a:rPr lang="en-GB">
                <a:solidFill>
                  <a:srgbClr val="008000"/>
                </a:solidFill>
              </a:rPr>
              <a:t>of no </a:t>
            </a:r>
          </a:p>
          <a:p>
            <a:pPr algn="ctr"/>
            <a:r>
              <a:rPr lang="en-GB">
                <a:solidFill>
                  <a:srgbClr val="008000"/>
                </a:solidFill>
              </a:rPr>
              <a:t>effective</a:t>
            </a:r>
          </a:p>
          <a:p>
            <a:pPr algn="ctr"/>
            <a:r>
              <a:rPr lang="en-GB">
                <a:solidFill>
                  <a:srgbClr val="008000"/>
                </a:solidFill>
              </a:rPr>
              <a:t>intervention</a:t>
            </a:r>
            <a:endParaRPr lang="en-GB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041525" y="4460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8000"/>
                </a:solidFill>
              </a:rPr>
              <a:t>0</a:t>
            </a:r>
            <a:endParaRPr lang="en-GB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9812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8000"/>
                </a:solidFill>
              </a:rPr>
              <a:t>1</a:t>
            </a:r>
            <a:endParaRPr lang="en-GB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352800" y="4724400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8000"/>
                </a:solidFill>
              </a:rPr>
              <a:t>Resolution time available</a:t>
            </a:r>
            <a:endParaRPr lang="en-GB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914400" y="1524000"/>
            <a:ext cx="7337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Data from Occurrence Reports and aviation literature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1050925" y="5449888"/>
            <a:ext cx="7761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Probability of effective intervention depends on the time </a:t>
            </a:r>
          </a:p>
          <a:p>
            <a:r>
              <a:rPr lang="en-GB">
                <a:latin typeface="Arial" charset="0"/>
              </a:rPr>
              <a:t>available</a:t>
            </a:r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200">
                <a:solidFill>
                  <a:srgbClr val="0000CC"/>
                </a:solidFill>
                <a:latin typeface="Arial" charset="0"/>
              </a:rPr>
              <a:t>Outcome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001000" y="0"/>
            <a:ext cx="10699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7200">
                <a:solidFill>
                  <a:srgbClr val="0000CC"/>
                </a:solidFill>
                <a:sym typeface="NATS Logo" pitchFamily="2" charset="2"/>
              </a:rPr>
              <a:t></a:t>
            </a:r>
            <a:endParaRPr lang="en-GB" sz="720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1000" y="1293813"/>
            <a:ext cx="88265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008000"/>
                </a:solidFill>
                <a:latin typeface="Arial" charset="0"/>
              </a:rPr>
              <a:t>2000</a:t>
            </a:r>
            <a:endParaRPr lang="en-GB">
              <a:latin typeface="Arial" charset="0"/>
            </a:endParaRPr>
          </a:p>
          <a:p>
            <a:r>
              <a:rPr lang="en-GB">
                <a:solidFill>
                  <a:srgbClr val="FF0000"/>
                </a:solidFill>
                <a:latin typeface="Arial" charset="0"/>
              </a:rPr>
              <a:t>September</a:t>
            </a:r>
            <a:r>
              <a:rPr lang="en-GB">
                <a:latin typeface="Arial" charset="0"/>
              </a:rPr>
              <a:t>	Risk assessment for RVSM published: risk</a:t>
            </a:r>
          </a:p>
          <a:p>
            <a:r>
              <a:rPr lang="en-GB">
                <a:latin typeface="Arial" charset="0"/>
              </a:rPr>
              <a:t>		estimated to be below Target Level of Safety.</a:t>
            </a:r>
          </a:p>
          <a:p>
            <a:r>
              <a:rPr lang="en-GB" b="1">
                <a:solidFill>
                  <a:srgbClr val="008000"/>
                </a:solidFill>
                <a:latin typeface="Arial" charset="0"/>
              </a:rPr>
              <a:t>2001</a:t>
            </a:r>
            <a:endParaRPr lang="en-GB">
              <a:latin typeface="Arial" charset="0"/>
            </a:endParaRPr>
          </a:p>
          <a:p>
            <a:r>
              <a:rPr lang="en-GB">
                <a:solidFill>
                  <a:srgbClr val="FF0000"/>
                </a:solidFill>
                <a:latin typeface="Arial" charset="0"/>
              </a:rPr>
              <a:t>March</a:t>
            </a:r>
            <a:r>
              <a:rPr lang="en-GB">
                <a:latin typeface="Arial" charset="0"/>
              </a:rPr>
              <a:t>		Updated risk assessment confirms results.</a:t>
            </a:r>
          </a:p>
          <a:p>
            <a:r>
              <a:rPr lang="en-GB">
                <a:solidFill>
                  <a:srgbClr val="FF0000"/>
                </a:solidFill>
                <a:latin typeface="Arial" charset="0"/>
              </a:rPr>
              <a:t>April 19th</a:t>
            </a:r>
            <a:r>
              <a:rPr lang="en-GB">
                <a:latin typeface="Arial" charset="0"/>
              </a:rPr>
              <a:t>	RVSM introduced into UK Airspace.</a:t>
            </a:r>
          </a:p>
          <a:p>
            <a:r>
              <a:rPr lang="en-GB">
                <a:solidFill>
                  <a:srgbClr val="FF0000"/>
                </a:solidFill>
                <a:latin typeface="Arial" charset="0"/>
              </a:rPr>
              <a:t>April - Oct</a:t>
            </a:r>
            <a:r>
              <a:rPr lang="en-GB">
                <a:latin typeface="Arial" charset="0"/>
              </a:rPr>
              <a:t>	Comprehensive RVSM monitoring programme</a:t>
            </a:r>
          </a:p>
          <a:p>
            <a:r>
              <a:rPr lang="en-GB">
                <a:solidFill>
                  <a:srgbClr val="FF0000"/>
                </a:solidFill>
                <a:latin typeface="Arial" charset="0"/>
              </a:rPr>
              <a:t>December</a:t>
            </a:r>
            <a:r>
              <a:rPr lang="en-GB">
                <a:latin typeface="Arial" charset="0"/>
              </a:rPr>
              <a:t>	Post-implementation risk assessment re-estimates</a:t>
            </a:r>
          </a:p>
          <a:p>
            <a:r>
              <a:rPr lang="en-GB">
                <a:latin typeface="Arial" charset="0"/>
              </a:rPr>
              <a:t>		risk to be below Target Level of Safety.</a:t>
            </a:r>
          </a:p>
          <a:p>
            <a:r>
              <a:rPr lang="en-GB" b="1">
                <a:solidFill>
                  <a:srgbClr val="008000"/>
                </a:solidFill>
                <a:latin typeface="Arial" charset="0"/>
              </a:rPr>
              <a:t>2002</a:t>
            </a:r>
            <a:endParaRPr lang="en-GB">
              <a:latin typeface="Arial" charset="0"/>
            </a:endParaRPr>
          </a:p>
          <a:p>
            <a:r>
              <a:rPr lang="en-GB">
                <a:solidFill>
                  <a:srgbClr val="FF0000"/>
                </a:solidFill>
                <a:latin typeface="Arial" charset="0"/>
              </a:rPr>
              <a:t>January 24th</a:t>
            </a:r>
            <a:r>
              <a:rPr lang="en-GB">
                <a:latin typeface="Arial" charset="0"/>
              </a:rPr>
              <a:t>	RVSM introduced throughout European airspace </a:t>
            </a:r>
          </a:p>
          <a:p>
            <a:r>
              <a:rPr lang="en-GB">
                <a:latin typeface="Arial" charset="0"/>
              </a:rPr>
              <a:t>		following risk assessment by EUROCONTROL.</a:t>
            </a:r>
          </a:p>
          <a:p>
            <a:r>
              <a:rPr lang="en-GB">
                <a:solidFill>
                  <a:srgbClr val="FF0000"/>
                </a:solidFill>
                <a:latin typeface="Arial" charset="0"/>
              </a:rPr>
              <a:t>Future</a:t>
            </a:r>
            <a:r>
              <a:rPr lang="en-GB">
                <a:latin typeface="Arial" charset="0"/>
              </a:rPr>
              <a:t>		On-going monitoring and risk assessments</a:t>
            </a:r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200">
                <a:solidFill>
                  <a:srgbClr val="0000CC"/>
                </a:solidFill>
                <a:latin typeface="Arial" charset="0"/>
              </a:rPr>
              <a:t>Comments and Questions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001000" y="0"/>
            <a:ext cx="10699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7200">
                <a:solidFill>
                  <a:srgbClr val="0000CC"/>
                </a:solidFill>
                <a:sym typeface="NATS Logo" pitchFamily="2" charset="2"/>
              </a:rPr>
              <a:t></a:t>
            </a:r>
            <a:endParaRPr lang="en-GB" sz="7200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838200" y="22860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800">
                <a:solidFill>
                  <a:srgbClr val="FF0000"/>
                </a:solidFill>
                <a:latin typeface="Trebuchet MS" pitchFamily="34" charset="0"/>
              </a:rPr>
              <a:t>Please address any comments or questions to: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62000" y="28956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800">
                <a:solidFill>
                  <a:srgbClr val="008000"/>
                </a:solidFill>
                <a:latin typeface="Trebuchet MS" pitchFamily="34" charset="0"/>
              </a:rPr>
              <a:t>marcus.dacre@nats.co.uk</a:t>
            </a:r>
            <a:endParaRPr lang="en-GB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133600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>
                <a:latin typeface="Arial" charset="0"/>
              </a:rPr>
              <a:t> Airspace structure and RVSM</a:t>
            </a:r>
          </a:p>
          <a:p>
            <a:pPr algn="l">
              <a:buFontTx/>
              <a:buChar char="•"/>
            </a:pPr>
            <a:r>
              <a:rPr lang="en-GB">
                <a:latin typeface="Arial" charset="0"/>
              </a:rPr>
              <a:t> The Target Level of Safety</a:t>
            </a:r>
          </a:p>
          <a:p>
            <a:pPr algn="l">
              <a:buFontTx/>
              <a:buChar char="•"/>
            </a:pPr>
            <a:r>
              <a:rPr lang="en-GB">
                <a:latin typeface="Arial" charset="0"/>
              </a:rPr>
              <a:t> A collision risk model</a:t>
            </a:r>
          </a:p>
          <a:p>
            <a:pPr lvl="1" algn="l">
              <a:buFontTx/>
              <a:buChar char="–"/>
            </a:pPr>
            <a:r>
              <a:rPr lang="en-GB">
                <a:latin typeface="Arial" charset="0"/>
              </a:rPr>
              <a:t> Technical errors</a:t>
            </a:r>
          </a:p>
          <a:p>
            <a:pPr lvl="1" algn="l">
              <a:buFontTx/>
              <a:buChar char="–"/>
            </a:pPr>
            <a:r>
              <a:rPr lang="en-GB">
                <a:latin typeface="Arial" charset="0"/>
              </a:rPr>
              <a:t> Operational (human) errors</a:t>
            </a:r>
          </a:p>
          <a:p>
            <a:pPr algn="l">
              <a:buFontTx/>
              <a:buChar char="•"/>
            </a:pPr>
            <a:r>
              <a:rPr lang="en-GB">
                <a:latin typeface="Arial" charset="0"/>
              </a:rPr>
              <a:t> Outcome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200">
                <a:solidFill>
                  <a:srgbClr val="0000CC"/>
                </a:solidFill>
                <a:latin typeface="Arial" charset="0"/>
              </a:rPr>
              <a:t>Presentation Outline</a:t>
            </a: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8001000" y="0"/>
            <a:ext cx="10699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7200">
                <a:solidFill>
                  <a:srgbClr val="0000CC"/>
                </a:solidFill>
                <a:sym typeface="NATS Logo" pitchFamily="2" charset="2"/>
              </a:rPr>
              <a:t></a:t>
            </a:r>
            <a:endParaRPr lang="en-GB" sz="7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1026"/>
          <p:cNvGraphicFramePr>
            <a:graphicFrameLocks noChangeAspect="1"/>
          </p:cNvGraphicFramePr>
          <p:nvPr/>
        </p:nvGraphicFramePr>
        <p:xfrm>
          <a:off x="1676400" y="1524000"/>
          <a:ext cx="5849938" cy="448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Bitmap Image" r:id="rId3" imgW="5847619" imgH="4486901" progId="Paint.Picture">
                  <p:embed/>
                </p:oleObj>
              </mc:Choice>
              <mc:Fallback>
                <p:oleObj name="Bitmap Image" r:id="rId3" imgW="5847619" imgH="4486901" progId="Paint.Picture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524000"/>
                        <a:ext cx="5849938" cy="448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Line 1027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08" name="Text Box 1028"/>
          <p:cNvSpPr txBox="1">
            <a:spLocks noChangeArrowheads="1"/>
          </p:cNvSpPr>
          <p:nvPr/>
        </p:nvSpPr>
        <p:spPr bwMode="auto">
          <a:xfrm>
            <a:off x="8001000" y="0"/>
            <a:ext cx="10699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7200">
                <a:solidFill>
                  <a:srgbClr val="0000CC"/>
                </a:solidFill>
                <a:sym typeface="NATS Logo" pitchFamily="2" charset="2"/>
              </a:rPr>
              <a:t></a:t>
            </a:r>
            <a:endParaRPr lang="en-GB" sz="7200"/>
          </a:p>
        </p:txBody>
      </p:sp>
      <p:sp>
        <p:nvSpPr>
          <p:cNvPr id="21509" name="Rectangle 1029"/>
          <p:cNvSpPr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200">
                <a:solidFill>
                  <a:srgbClr val="0000CC"/>
                </a:solidFill>
                <a:latin typeface="Arial" charset="0"/>
              </a:rPr>
              <a:t>Airspace Structure: London FIR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828800" y="3886200"/>
            <a:ext cx="5867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1828800" y="4648200"/>
            <a:ext cx="5867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1828800" y="5334000"/>
            <a:ext cx="5867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65125" y="5116513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8000"/>
                </a:solidFill>
                <a:latin typeface="Arial" charset="0"/>
              </a:rPr>
              <a:t>FL290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81000" y="4389438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8000"/>
                </a:solidFill>
                <a:latin typeface="Arial" charset="0"/>
              </a:rPr>
              <a:t>FL310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81000" y="3703638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8000"/>
                </a:solidFill>
                <a:latin typeface="Arial" charset="0"/>
              </a:rPr>
              <a:t>FL330</a:t>
            </a: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1828800" y="2286000"/>
            <a:ext cx="5867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381000" y="2103438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8000"/>
                </a:solidFill>
                <a:latin typeface="Arial" charset="0"/>
              </a:rPr>
              <a:t>FL410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191000" y="2743200"/>
            <a:ext cx="1035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sz="1200">
              <a:solidFill>
                <a:srgbClr val="008000"/>
              </a:solidFill>
            </a:endParaRPr>
          </a:p>
          <a:p>
            <a:r>
              <a:rPr lang="en-GB" sz="2000"/>
              <a:t>et cetera</a:t>
            </a:r>
            <a:endParaRPr lang="en-GB" sz="1200">
              <a:solidFill>
                <a:srgbClr val="008000"/>
              </a:solidFill>
            </a:endParaRP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1828800" y="5715000"/>
            <a:ext cx="5867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381000" y="5486400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8000"/>
                </a:solidFill>
                <a:latin typeface="Arial" charset="0"/>
              </a:rPr>
              <a:t>FL280</a:t>
            </a:r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8001000" y="0"/>
            <a:ext cx="10699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7200">
                <a:solidFill>
                  <a:srgbClr val="0000CC"/>
                </a:solidFill>
                <a:sym typeface="NATS Logo" pitchFamily="2" charset="2"/>
              </a:rPr>
              <a:t></a:t>
            </a:r>
            <a:endParaRPr lang="en-GB" sz="7200"/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200" u="sng">
                <a:solidFill>
                  <a:schemeClr val="bg1"/>
                </a:solidFill>
                <a:latin typeface="Arial" charset="0"/>
              </a:rPr>
              <a:t>R</a:t>
            </a:r>
            <a:r>
              <a:rPr lang="en-GB" sz="3200">
                <a:solidFill>
                  <a:schemeClr val="bg1"/>
                </a:solidFill>
                <a:latin typeface="Arial" charset="0"/>
              </a:rPr>
              <a:t>educed </a:t>
            </a:r>
            <a:r>
              <a:rPr lang="en-GB" sz="3200" u="sng">
                <a:solidFill>
                  <a:srgbClr val="0000CC"/>
                </a:solidFill>
                <a:latin typeface="Arial" charset="0"/>
              </a:rPr>
              <a:t>V</a:t>
            </a:r>
            <a:r>
              <a:rPr lang="en-GB" sz="3200">
                <a:solidFill>
                  <a:srgbClr val="0000CC"/>
                </a:solidFill>
                <a:latin typeface="Arial" charset="0"/>
              </a:rPr>
              <a:t>ertical </a:t>
            </a:r>
            <a:r>
              <a:rPr lang="en-GB" sz="3200" u="sng">
                <a:solidFill>
                  <a:srgbClr val="0000CC"/>
                </a:solidFill>
                <a:latin typeface="Arial" charset="0"/>
              </a:rPr>
              <a:t>S</a:t>
            </a:r>
            <a:r>
              <a:rPr lang="en-GB" sz="3200">
                <a:solidFill>
                  <a:srgbClr val="0000CC"/>
                </a:solidFill>
                <a:latin typeface="Arial" charset="0"/>
              </a:rPr>
              <a:t>eparation </a:t>
            </a:r>
            <a:r>
              <a:rPr lang="en-GB" sz="3200" u="sng">
                <a:solidFill>
                  <a:srgbClr val="0000CC"/>
                </a:solidFill>
                <a:latin typeface="Arial" charset="0"/>
              </a:rPr>
              <a:t>M</a:t>
            </a:r>
            <a:r>
              <a:rPr lang="en-GB" sz="3200">
                <a:solidFill>
                  <a:srgbClr val="0000CC"/>
                </a:solidFill>
                <a:latin typeface="Arial" charset="0"/>
              </a:rPr>
              <a:t>inimum</a:t>
            </a:r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1828800" y="6096000"/>
            <a:ext cx="5867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381000" y="5791200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8000"/>
                </a:solidFill>
                <a:latin typeface="Arial" charset="0"/>
              </a:rPr>
              <a:t>FL270</a:t>
            </a:r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1828800" y="1676400"/>
            <a:ext cx="5867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381000" y="1447800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8000"/>
                </a:solidFill>
                <a:latin typeface="Arial" charset="0"/>
              </a:rPr>
              <a:t>FL430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200" u="sng">
                <a:solidFill>
                  <a:srgbClr val="0000CC"/>
                </a:solidFill>
                <a:latin typeface="Arial" charset="0"/>
              </a:rPr>
              <a:t>R</a:t>
            </a:r>
            <a:r>
              <a:rPr lang="en-GB" sz="3200">
                <a:solidFill>
                  <a:srgbClr val="0000CC"/>
                </a:solidFill>
                <a:latin typeface="Arial" charset="0"/>
              </a:rPr>
              <a:t>educed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1828800" y="4267200"/>
            <a:ext cx="58674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828800" y="4953000"/>
            <a:ext cx="58674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81000" y="4770438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FF0000"/>
                </a:solidFill>
                <a:latin typeface="Arial" charset="0"/>
              </a:rPr>
              <a:t>FL300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81000" y="4008438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FF0000"/>
                </a:solidFill>
                <a:latin typeface="Arial" charset="0"/>
              </a:rPr>
              <a:t>FL320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828800" y="2590800"/>
            <a:ext cx="58674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81000" y="2362200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FF0000"/>
                </a:solidFill>
                <a:latin typeface="Arial" charset="0"/>
              </a:rPr>
              <a:t>FL400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828800" y="3581400"/>
            <a:ext cx="58674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81000" y="3352800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FF0000"/>
                </a:solidFill>
                <a:latin typeface="Arial" charset="0"/>
              </a:rPr>
              <a:t>FL340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1828800" y="3886200"/>
            <a:ext cx="5867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1828800" y="4648200"/>
            <a:ext cx="5867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1828800" y="5334000"/>
            <a:ext cx="5867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365125" y="5116513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8000"/>
                </a:solidFill>
                <a:latin typeface="Arial" charset="0"/>
              </a:rPr>
              <a:t>FL290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81000" y="4389438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8000"/>
                </a:solidFill>
                <a:latin typeface="Arial" charset="0"/>
              </a:rPr>
              <a:t>FL310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381000" y="3703638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8000"/>
                </a:solidFill>
                <a:latin typeface="Arial" charset="0"/>
              </a:rPr>
              <a:t>FL330</a:t>
            </a: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1828800" y="2286000"/>
            <a:ext cx="5867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81000" y="2103438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8000"/>
                </a:solidFill>
                <a:latin typeface="Arial" charset="0"/>
              </a:rPr>
              <a:t>FL410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4191000" y="2743200"/>
            <a:ext cx="1035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sz="1200">
              <a:solidFill>
                <a:srgbClr val="008000"/>
              </a:solidFill>
            </a:endParaRPr>
          </a:p>
          <a:p>
            <a:r>
              <a:rPr lang="en-GB" sz="2000"/>
              <a:t>et cetera</a:t>
            </a:r>
            <a:endParaRPr lang="en-GB" sz="1200">
              <a:solidFill>
                <a:srgbClr val="008000"/>
              </a:solidFill>
            </a:endParaRP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1828800" y="5715000"/>
            <a:ext cx="5867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381000" y="5486400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8000"/>
                </a:solidFill>
                <a:latin typeface="Arial" charset="0"/>
              </a:rPr>
              <a:t>FL280</a:t>
            </a:r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8001000" y="0"/>
            <a:ext cx="10699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7200">
                <a:solidFill>
                  <a:srgbClr val="0000CC"/>
                </a:solidFill>
                <a:sym typeface="NATS Logo" pitchFamily="2" charset="2"/>
              </a:rPr>
              <a:t></a:t>
            </a:r>
            <a:endParaRPr lang="en-GB" sz="7200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200" u="sng">
                <a:solidFill>
                  <a:srgbClr val="0000CC"/>
                </a:solidFill>
                <a:latin typeface="Arial" charset="0"/>
              </a:rPr>
              <a:t>R</a:t>
            </a:r>
            <a:r>
              <a:rPr lang="en-GB" sz="3200">
                <a:solidFill>
                  <a:srgbClr val="0000CC"/>
                </a:solidFill>
                <a:latin typeface="Arial" charset="0"/>
              </a:rPr>
              <a:t>educed </a:t>
            </a:r>
            <a:r>
              <a:rPr lang="en-GB" sz="3200" u="sng">
                <a:solidFill>
                  <a:srgbClr val="0000CC"/>
                </a:solidFill>
                <a:latin typeface="Arial" charset="0"/>
              </a:rPr>
              <a:t>V</a:t>
            </a:r>
            <a:r>
              <a:rPr lang="en-GB" sz="3200">
                <a:solidFill>
                  <a:srgbClr val="0000CC"/>
                </a:solidFill>
                <a:latin typeface="Arial" charset="0"/>
              </a:rPr>
              <a:t>ertical </a:t>
            </a:r>
            <a:r>
              <a:rPr lang="en-GB" sz="3200" u="sng">
                <a:solidFill>
                  <a:srgbClr val="0000CC"/>
                </a:solidFill>
                <a:latin typeface="Arial" charset="0"/>
              </a:rPr>
              <a:t>S</a:t>
            </a:r>
            <a:r>
              <a:rPr lang="en-GB" sz="3200">
                <a:solidFill>
                  <a:srgbClr val="0000CC"/>
                </a:solidFill>
                <a:latin typeface="Arial" charset="0"/>
              </a:rPr>
              <a:t>eparation </a:t>
            </a:r>
            <a:r>
              <a:rPr lang="en-GB" sz="3200" u="sng">
                <a:solidFill>
                  <a:srgbClr val="0000CC"/>
                </a:solidFill>
                <a:latin typeface="Arial" charset="0"/>
              </a:rPr>
              <a:t>M</a:t>
            </a:r>
            <a:r>
              <a:rPr lang="en-GB" sz="3200">
                <a:solidFill>
                  <a:srgbClr val="0000CC"/>
                </a:solidFill>
                <a:latin typeface="Arial" charset="0"/>
              </a:rPr>
              <a:t>inimum</a:t>
            </a:r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1828800" y="6096000"/>
            <a:ext cx="5867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381000" y="5791200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8000"/>
                </a:solidFill>
                <a:latin typeface="Arial" charset="0"/>
              </a:rPr>
              <a:t>FL270</a:t>
            </a:r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1828800" y="1676400"/>
            <a:ext cx="5867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381000" y="1447800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8000"/>
                </a:solidFill>
                <a:latin typeface="Arial" charset="0"/>
              </a:rPr>
              <a:t>FL430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95400" y="2286000"/>
            <a:ext cx="6400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800">
                <a:solidFill>
                  <a:srgbClr val="FF0000"/>
                </a:solidFill>
                <a:latin typeface="Trebuchet MS" pitchFamily="34" charset="0"/>
              </a:rPr>
              <a:t>“The overall risk of collision due to a loss of vertical separation from any cause should be less than 5</a:t>
            </a:r>
            <a:r>
              <a:rPr lang="en-GB" sz="280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10</a:t>
            </a:r>
            <a:r>
              <a:rPr lang="en-GB" sz="2800" baseline="3000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-9</a:t>
            </a:r>
            <a:r>
              <a:rPr lang="en-GB" sz="280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 fatal accidents per aircraft flight hour.”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057400" y="4800600"/>
            <a:ext cx="510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about one mid-air collision every 1000 years in UK upper airspace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200">
                <a:solidFill>
                  <a:srgbClr val="0000CC"/>
                </a:solidFill>
                <a:latin typeface="Arial" charset="0"/>
              </a:rPr>
              <a:t>Target Level of Safety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001000" y="0"/>
            <a:ext cx="10699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7200">
                <a:solidFill>
                  <a:srgbClr val="0000CC"/>
                </a:solidFill>
                <a:sym typeface="NATS Logo" pitchFamily="2" charset="2"/>
              </a:rPr>
              <a:t></a:t>
            </a:r>
            <a:endParaRPr lang="en-GB" sz="7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127125" y="2098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85800" y="2665413"/>
            <a:ext cx="149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  <a:latin typeface="Arial" charset="0"/>
              </a:rPr>
              <a:t>Technical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57200" y="4648200"/>
            <a:ext cx="176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  <a:latin typeface="Arial" charset="0"/>
              </a:rPr>
              <a:t>Operational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819400" y="2133600"/>
            <a:ext cx="447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Inaccurate height measurement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819400" y="3200400"/>
            <a:ext cx="598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System malfunction (e.g. engine problems)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2895600" y="4267200"/>
            <a:ext cx="3675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Pilot error (e.g. level bust)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2895600" y="5257800"/>
            <a:ext cx="503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Controller error (e.g. bad clearance)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2057400" y="1981200"/>
            <a:ext cx="76993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9600">
                <a:solidFill>
                  <a:schemeClr val="bg2"/>
                </a:solidFill>
              </a:rPr>
              <a:t>{</a:t>
            </a:r>
            <a:endParaRPr lang="en-GB">
              <a:solidFill>
                <a:schemeClr val="bg2"/>
              </a:solidFill>
            </a:endParaRP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2133600" y="4038600"/>
            <a:ext cx="76993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9600">
                <a:solidFill>
                  <a:schemeClr val="bg2"/>
                </a:solidFill>
              </a:rPr>
              <a:t>{</a:t>
            </a:r>
            <a:endParaRPr lang="en-GB">
              <a:solidFill>
                <a:schemeClr val="bg2"/>
              </a:solidFill>
            </a:endParaRP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200">
                <a:solidFill>
                  <a:srgbClr val="0000CC"/>
                </a:solidFill>
                <a:latin typeface="Arial" charset="0"/>
              </a:rPr>
              <a:t>What can go wrong?</a:t>
            </a:r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8001000" y="0"/>
            <a:ext cx="10699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7200">
                <a:solidFill>
                  <a:srgbClr val="0000CC"/>
                </a:solidFill>
                <a:sym typeface="NATS Logo" pitchFamily="2" charset="2"/>
              </a:rPr>
              <a:t></a:t>
            </a:r>
            <a:endParaRPr lang="en-GB" sz="7200"/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609600" y="5029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  <a:latin typeface="Arial" charset="0"/>
              </a:rPr>
              <a:t>(Human)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65125" y="3544888"/>
            <a:ext cx="149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Collisions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981200" y="3429000"/>
            <a:ext cx="1387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</a:rPr>
              <a:t>“Near Misses”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302000" y="3427413"/>
            <a:ext cx="1133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>
                <a:latin typeface="Arial" charset="0"/>
              </a:rPr>
              <a:t>Error</a:t>
            </a:r>
          </a:p>
          <a:p>
            <a:pPr algn="ctr"/>
            <a:r>
              <a:rPr lang="en-GB">
                <a:latin typeface="Arial" charset="0"/>
              </a:rPr>
              <a:t>reports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95800" y="358140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………………...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070725" y="3468688"/>
            <a:ext cx="1641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Day to day</a:t>
            </a:r>
          </a:p>
          <a:p>
            <a:r>
              <a:rPr lang="en-GB">
                <a:latin typeface="Arial" charset="0"/>
              </a:rPr>
              <a:t>operations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914400" y="3048000"/>
            <a:ext cx="7315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0" y="2366963"/>
            <a:ext cx="4827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8000"/>
                </a:solidFill>
                <a:latin typeface="Comic Sans MS" pitchFamily="66" charset="0"/>
              </a:rPr>
              <a:t>Increasing modelling uncertainty</a:t>
            </a: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762000" y="4648200"/>
            <a:ext cx="7315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0" y="4881563"/>
            <a:ext cx="4956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Increasing statistical uncertainty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200">
                <a:solidFill>
                  <a:srgbClr val="0000CC"/>
                </a:solidFill>
                <a:latin typeface="Arial" charset="0"/>
              </a:rPr>
              <a:t>A modelling dilemma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8001000" y="0"/>
            <a:ext cx="10699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7200">
                <a:solidFill>
                  <a:srgbClr val="0000CC"/>
                </a:solidFill>
                <a:sym typeface="NATS Logo" pitchFamily="2" charset="2"/>
              </a:rPr>
              <a:t></a:t>
            </a:r>
            <a:endParaRPr lang="en-GB" sz="7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 flipH="1" flipV="1">
            <a:off x="1676400" y="274320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5410200" y="2895600"/>
            <a:ext cx="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886200" y="44196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" y="2133600"/>
            <a:ext cx="2187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8000"/>
                </a:solidFill>
                <a:latin typeface="Arial" charset="0"/>
              </a:rPr>
              <a:t>Collision risk</a:t>
            </a:r>
            <a:endParaRPr lang="en-GB">
              <a:solidFill>
                <a:srgbClr val="008000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114800" y="2057400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8000"/>
                </a:solidFill>
                <a:latin typeface="Arial" charset="0"/>
              </a:rPr>
              <a:t>Horizontal Overlap Frequency</a:t>
            </a: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177925" y="3325813"/>
          <a:ext cx="6738938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" imgW="1117440" imgH="228600" progId="Equation.3">
                  <p:embed/>
                </p:oleObj>
              </mc:Choice>
              <mc:Fallback>
                <p:oleObj name="Equation" r:id="rId3" imgW="111744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3325813"/>
                        <a:ext cx="6738938" cy="124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286000" y="5029200"/>
            <a:ext cx="3276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8000"/>
                </a:solidFill>
                <a:latin typeface="Arial" charset="0"/>
              </a:rPr>
              <a:t>Vertical Overlap Probability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315200" y="43434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943600" y="5029200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8000"/>
                </a:solidFill>
                <a:latin typeface="Arial" charset="0"/>
              </a:rPr>
              <a:t>“Kinematic factor” (approximately = 1)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200">
                <a:solidFill>
                  <a:srgbClr val="0000CC"/>
                </a:solidFill>
                <a:latin typeface="Arial" charset="0"/>
              </a:rPr>
              <a:t>Technical Risk: Reich Model</a:t>
            </a: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8001000" y="0"/>
            <a:ext cx="10699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7200">
                <a:solidFill>
                  <a:srgbClr val="0000CC"/>
                </a:solidFill>
                <a:sym typeface="NATS Logo" pitchFamily="2" charset="2"/>
              </a:rPr>
              <a:t></a:t>
            </a:r>
            <a:endParaRPr lang="en-GB" sz="7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417</Words>
  <Application>Microsoft Office PowerPoint</Application>
  <PresentationFormat>On-screen Show (4:3)</PresentationFormat>
  <Paragraphs>151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Times New Roman</vt:lpstr>
      <vt:lpstr>Arial</vt:lpstr>
      <vt:lpstr>NATS Logo</vt:lpstr>
      <vt:lpstr>Trebuchet MS</vt:lpstr>
      <vt:lpstr>Symbol</vt:lpstr>
      <vt:lpstr>Comic Sans MS</vt:lpstr>
      <vt:lpstr>Wingdings</vt:lpstr>
      <vt:lpstr>Office Theme</vt:lpstr>
      <vt:lpstr>Bitmap Image</vt:lpstr>
      <vt:lpstr>Microsoft Equation 3.0</vt:lpstr>
      <vt:lpstr>Microsoft Clip Gallery</vt:lpstr>
      <vt:lpstr>Estimating the risk of mid-air collision in UK upper airspace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the risk of mid-air collision in UK upper airspace</dc:title>
  <dc:creator>National Air Traffic Services</dc:creator>
  <cp:lastModifiedBy>cara</cp:lastModifiedBy>
  <cp:revision>11</cp:revision>
  <cp:lastPrinted>2002-07-10T11:52:46Z</cp:lastPrinted>
  <dcterms:created xsi:type="dcterms:W3CDTF">2002-07-09T09:10:56Z</dcterms:created>
  <dcterms:modified xsi:type="dcterms:W3CDTF">2012-03-12T16:22:48Z</dcterms:modified>
</cp:coreProperties>
</file>