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sldIdLst>
    <p:sldId id="256" r:id="rId2"/>
    <p:sldId id="266" r:id="rId3"/>
    <p:sldId id="271" r:id="rId4"/>
    <p:sldId id="265" r:id="rId5"/>
    <p:sldId id="264" r:id="rId6"/>
    <p:sldId id="268" r:id="rId7"/>
    <p:sldId id="267" r:id="rId8"/>
    <p:sldId id="261" r:id="rId9"/>
    <p:sldId id="262" r:id="rId10"/>
    <p:sldId id="263" r:id="rId11"/>
    <p:sldId id="269" r:id="rId12"/>
    <p:sldId id="270" r:id="rId13"/>
  </p:sldIdLst>
  <p:sldSz cx="9902825" cy="6858000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50" d="100"/>
          <a:sy n="50" d="100"/>
        </p:scale>
        <p:origin x="-2154" y="-648"/>
      </p:cViewPr>
      <p:guideLst>
        <p:guide orient="horz" pos="2160"/>
        <p:guide pos="31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3072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54088" y="685800"/>
            <a:ext cx="49498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D389AC-372C-4A08-BB0E-7284C7BC004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39144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F84AEB-5F01-4C5E-858A-E60D0FF59472}" type="slidenum">
              <a:rPr lang="en-GB"/>
              <a:pPr/>
              <a:t>1</a:t>
            </a:fld>
            <a:endParaRPr lang="en-GB"/>
          </a:p>
        </p:txBody>
      </p:sp>
      <p:sp>
        <p:nvSpPr>
          <p:cNvPr id="317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1025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CEF01B-7675-45D7-8BD9-87D33F30EFE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86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B4A399-8132-4043-8B7F-FDFA28E212D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370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56438" y="609600"/>
            <a:ext cx="2103437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1088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937A7E-B347-449E-95AC-007C6CD0E02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728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4735FD-DA1F-4369-8CA2-9B21BA3430B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7174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1692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16925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C590A7-39E7-4F52-85DE-F6A982B70DE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1885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226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7613" y="1981200"/>
            <a:ext cx="413226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B9E6D5-0BF7-4C6D-AD1E-E1CE7F4E183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3365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222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51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51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0788" y="1535113"/>
            <a:ext cx="437673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0788" y="2174875"/>
            <a:ext cx="437673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0C237B-4984-45BF-85C7-BD4EC3E1155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8200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7A45F4-CCBF-4AAE-83D4-CE73300C922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9146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6F1D36-DEC7-4DDD-83F9-D7A08E86635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768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7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1913" y="273050"/>
            <a:ext cx="553561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7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EA7647-9868-49A0-A082-E85F08056F9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4469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042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042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042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BB9A0-88EE-4F36-B7F1-54ED3D54F02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9333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169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1692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2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2963" y="62484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7713" y="6248400"/>
            <a:ext cx="2062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191C009-BF3E-425A-9125-3E8673901973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031" name="Picture 7"/>
          <p:cNvPicPr>
            <a:picLocks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063" y="5692775"/>
            <a:ext cx="2154237" cy="101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2286000"/>
            <a:ext cx="8416925" cy="1143000"/>
          </a:xfrm>
        </p:spPr>
        <p:txBody>
          <a:bodyPr/>
          <a:lstStyle/>
          <a:p>
            <a:r>
              <a:rPr lang="en-GB" baseline="30000" dirty="0">
                <a:solidFill>
                  <a:schemeClr val="tx1"/>
                </a:solidFill>
                <a:sym typeface="Symbol" pitchFamily="18" charset="2"/>
              </a:rPr>
              <a:t></a:t>
            </a:r>
            <a:r>
              <a:rPr lang="en-GB" dirty="0">
                <a:solidFill>
                  <a:schemeClr val="tx1"/>
                </a:solidFill>
              </a:rPr>
              <a:t>Does OR have a place in knowledge management?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John S. Edwards</a:t>
            </a:r>
          </a:p>
          <a:p>
            <a:r>
              <a:rPr lang="en-GB" dirty="0"/>
              <a:t>Aston Business School</a:t>
            </a:r>
            <a:endParaRPr lang="en-GB" i="1" dirty="0"/>
          </a:p>
          <a:p>
            <a:r>
              <a:rPr lang="en-GB" sz="2400" i="1" dirty="0"/>
              <a:t>E-mail: j.s.edwards@aston.ac.uk</a:t>
            </a:r>
            <a:endParaRPr lang="en-GB" i="1" dirty="0"/>
          </a:p>
          <a:p>
            <a:r>
              <a:rPr lang="en-GB" sz="2000" dirty="0"/>
              <a:t>Presented at </a:t>
            </a:r>
            <a:r>
              <a:rPr lang="en-GB" sz="2000" i="1" dirty="0"/>
              <a:t>IFORS2002, Edinburgh, 8-12 July</a:t>
            </a:r>
            <a:endParaRPr lang="en-GB" sz="20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Improving the Learning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New supervisor used model to help learn</a:t>
            </a:r>
          </a:p>
          <a:p>
            <a:r>
              <a:rPr lang="en-GB"/>
              <a:t>Experiments with the model are now feasible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Relevance to KM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New supervisor used system as part of training (Acquire/Share)</a:t>
            </a:r>
          </a:p>
          <a:p>
            <a:r>
              <a:rPr lang="en-GB"/>
              <a:t>Analyse trees for different supervisors and show them to each other (Refine/Share)</a:t>
            </a:r>
          </a:p>
          <a:p>
            <a:r>
              <a:rPr lang="en-GB"/>
              <a:t>Allow them to experiment on our model (Use/Acquire)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So…What Can OR Do?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Model!</a:t>
            </a:r>
          </a:p>
          <a:p>
            <a:pPr>
              <a:buFontTx/>
              <a:buNone/>
            </a:pPr>
            <a:r>
              <a:rPr lang="en-GB"/>
              <a:t>This yields:</a:t>
            </a:r>
          </a:p>
          <a:p>
            <a:r>
              <a:rPr lang="en-GB"/>
              <a:t>Help with acquiring and surfacing tacit knowledge</a:t>
            </a:r>
          </a:p>
          <a:p>
            <a:r>
              <a:rPr lang="en-GB"/>
              <a:t>Help with sharing, refining and using explicit knowledge</a:t>
            </a:r>
          </a:p>
          <a:p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KBS-IMPROVE Project Team</a:t>
            </a:r>
            <a:endParaRPr lang="en-GB">
              <a:solidFill>
                <a:schemeClr val="tx1"/>
              </a:solidFill>
            </a:endParaRPr>
          </a:p>
        </p:txBody>
      </p:sp>
      <p:sp>
        <p:nvSpPr>
          <p:cNvPr id="5632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/>
              <a:t>John Edwards, Aston University</a:t>
            </a:r>
          </a:p>
          <a:p>
            <a:pPr>
              <a:buFontTx/>
              <a:buNone/>
            </a:pPr>
            <a:r>
              <a:rPr lang="en-GB"/>
              <a:t>Thanos Alifantis, Warwick University</a:t>
            </a:r>
          </a:p>
          <a:p>
            <a:pPr>
              <a:buFontTx/>
              <a:buNone/>
            </a:pPr>
            <a:r>
              <a:rPr lang="en-GB"/>
              <a:t>Bob Hurrion, Warwick University</a:t>
            </a:r>
          </a:p>
          <a:p>
            <a:pPr>
              <a:buFontTx/>
              <a:buNone/>
            </a:pPr>
            <a:r>
              <a:rPr lang="en-GB"/>
              <a:t>John Ladbrook, Ford Motor Company</a:t>
            </a:r>
          </a:p>
          <a:p>
            <a:pPr>
              <a:buFontTx/>
              <a:buNone/>
            </a:pPr>
            <a:r>
              <a:rPr lang="en-GB"/>
              <a:t>Stewart Robinson, Warwick University</a:t>
            </a:r>
          </a:p>
          <a:p>
            <a:pPr>
              <a:buFontTx/>
              <a:buNone/>
            </a:pPr>
            <a:r>
              <a:rPr lang="en-GB"/>
              <a:t>Tony Waller, Lanner Group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Outline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Project background</a:t>
            </a:r>
          </a:p>
          <a:p>
            <a:r>
              <a:rPr lang="en-GB"/>
              <a:t>Knowledge processes and OR</a:t>
            </a:r>
          </a:p>
          <a:p>
            <a:r>
              <a:rPr lang="en-GB"/>
              <a:t>Relevant aspects of the KBS-IMPROVE project</a:t>
            </a:r>
          </a:p>
          <a:p>
            <a:r>
              <a:rPr lang="en-GB"/>
              <a:t>Findings and opinions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Project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Simulating unplanned maintenance operations in an automobile manufacturing facility</a:t>
            </a:r>
          </a:p>
          <a:p>
            <a:r>
              <a:rPr lang="en-GB"/>
              <a:t>Unplanned maintenance = what to do when a machine breaks down (repair it, maybe? </a:t>
            </a:r>
            <a:r>
              <a:rPr lang="en-GB">
                <a:sym typeface="Wingdings" pitchFamily="2" charset="2"/>
              </a:rPr>
              <a:t>)</a:t>
            </a:r>
            <a:endParaRPr lang="en-GB"/>
          </a:p>
          <a:p>
            <a:r>
              <a:rPr lang="en-GB"/>
              <a:t>This is the maintenance supervisor’s decision</a:t>
            </a:r>
          </a:p>
          <a:p>
            <a:r>
              <a:rPr lang="en-GB"/>
              <a:t>We have been working with a simulation model to help understand and improve the decision-making process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 Knowledge Process Model</a:t>
            </a:r>
          </a:p>
        </p:txBody>
      </p:sp>
      <p:graphicFrame>
        <p:nvGraphicFramePr>
          <p:cNvPr id="53252" name="Object 4"/>
          <p:cNvGraphicFramePr>
            <a:graphicFrameLocks noChangeAspect="1"/>
          </p:cNvGraphicFramePr>
          <p:nvPr/>
        </p:nvGraphicFramePr>
        <p:xfrm>
          <a:off x="2133600" y="1524000"/>
          <a:ext cx="4592638" cy="510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3" name="Document" r:id="rId3" imgW="5824800" imgH="6466680" progId="Word.Document.8">
                  <p:embed/>
                </p:oleObj>
              </mc:Choice>
              <mc:Fallback>
                <p:oleObj name="Document" r:id="rId3" imgW="5824800" imgH="646668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524000"/>
                        <a:ext cx="4592638" cy="510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 Place for OR?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/>
              <a:t>Assertion:</a:t>
            </a:r>
          </a:p>
          <a:p>
            <a:r>
              <a:rPr lang="en-GB"/>
              <a:t>OR can potentially help with all of these activities, except possibly retaining/storing knowledge</a:t>
            </a:r>
          </a:p>
          <a:p>
            <a:pPr>
              <a:buFontTx/>
              <a:buNone/>
            </a:pPr>
            <a:r>
              <a:rPr lang="en-GB"/>
              <a:t>Why?</a:t>
            </a:r>
          </a:p>
          <a:p>
            <a:r>
              <a:rPr lang="en-GB"/>
              <a:t>Because models and modelling are a vital part of knowledge management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Relevant Aspects of the Project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Development of the model(s)</a:t>
            </a:r>
          </a:p>
          <a:p>
            <a:r>
              <a:rPr lang="en-GB"/>
              <a:t>Discovering the knowledge</a:t>
            </a:r>
          </a:p>
          <a:p>
            <a:r>
              <a:rPr lang="en-GB"/>
              <a:t>Improving the learning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Development of the Model(s)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Highly interactive</a:t>
            </a:r>
          </a:p>
          <a:p>
            <a:r>
              <a:rPr lang="en-GB"/>
              <a:t>Some false starts</a:t>
            </a:r>
          </a:p>
          <a:p>
            <a:r>
              <a:rPr lang="en-GB"/>
              <a:t>Not quite the way managers thought it was</a:t>
            </a:r>
          </a:p>
          <a:p>
            <a:pPr lvl="1"/>
            <a:r>
              <a:rPr lang="en-GB"/>
              <a:t>Not just single decision-maker</a:t>
            </a:r>
          </a:p>
          <a:p>
            <a:pPr lvl="1"/>
            <a:r>
              <a:rPr lang="en-GB"/>
              <a:t>Several factors considered, not just repair time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Discovering the Knowledge 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Although it was often denied…</a:t>
            </a:r>
          </a:p>
          <a:p>
            <a:r>
              <a:rPr lang="en-GB"/>
              <a:t>Different supervisors do make decisions in fundamentally different ways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HPs for seminar or conference">
  <a:themeElements>
    <a:clrScheme name="OHPs for seminar or conferen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HPs for seminar or conferen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HPs for seminar or conferen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HPs for seminar or conferen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HPs for seminar or conferen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HPs for seminar or conferen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HPs for seminar or conferen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HPs for seminar or conferen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HPs for seminar or conferen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19191"/>
    </a:lt2>
    <a:accent1>
      <a:srgbClr val="618FFD"/>
    </a:accent1>
    <a:accent2>
      <a:srgbClr val="00AE00"/>
    </a:accent2>
    <a:accent3>
      <a:srgbClr val="FFFFFF"/>
    </a:accent3>
    <a:accent4>
      <a:srgbClr val="000000"/>
    </a:accent4>
    <a:accent5>
      <a:srgbClr val="B7C6FE"/>
    </a:accent5>
    <a:accent6>
      <a:srgbClr val="009D00"/>
    </a:accent6>
    <a:hlink>
      <a:srgbClr val="FC0128"/>
    </a:hlink>
    <a:folHlink>
      <a:srgbClr val="CECECE"/>
    </a:folHlink>
  </a:clrScheme>
</a:themeOverride>
</file>

<file path=ppt/theme/themeOverride2.xml><?xml version="1.0" encoding="utf-8"?>
<a:themeOverride xmlns:a="http://schemas.openxmlformats.org/drawingml/2006/main">
  <a:clrScheme name="OHPs for seminar or conference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Designs\OHPs for seminar or conference.pot</Template>
  <TotalTime>539</TotalTime>
  <Words>315</Words>
  <Application>Microsoft Office PowerPoint</Application>
  <PresentationFormat>Custom</PresentationFormat>
  <Paragraphs>54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Times New Roman</vt:lpstr>
      <vt:lpstr>Symbol</vt:lpstr>
      <vt:lpstr>Wingdings</vt:lpstr>
      <vt:lpstr>OHPs for seminar or conference</vt:lpstr>
      <vt:lpstr>Microsoft Word Document</vt:lpstr>
      <vt:lpstr>Does OR have a place in knowledge management?</vt:lpstr>
      <vt:lpstr>The KBS-IMPROVE Project Team</vt:lpstr>
      <vt:lpstr>Outline</vt:lpstr>
      <vt:lpstr>The Project</vt:lpstr>
      <vt:lpstr>A Knowledge Process Model</vt:lpstr>
      <vt:lpstr>A Place for OR?</vt:lpstr>
      <vt:lpstr>Relevant Aspects of the Project</vt:lpstr>
      <vt:lpstr>Development of the Model(s)</vt:lpstr>
      <vt:lpstr>Discovering the Knowledge </vt:lpstr>
      <vt:lpstr>Improving the Learning</vt:lpstr>
      <vt:lpstr>Relevance to KM</vt:lpstr>
      <vt:lpstr>So…What Can OR Do?</vt:lpstr>
    </vt:vector>
  </TitlesOfParts>
  <Company>Aston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Does OR have a place in knowledge management?</dc:title>
  <dc:creator>John S Edwards</dc:creator>
  <cp:lastModifiedBy>cara</cp:lastModifiedBy>
  <cp:revision>9</cp:revision>
  <cp:lastPrinted>2002-07-08T09:19:57Z</cp:lastPrinted>
  <dcterms:created xsi:type="dcterms:W3CDTF">2002-07-01T15:10:34Z</dcterms:created>
  <dcterms:modified xsi:type="dcterms:W3CDTF">2012-03-14T14:23:32Z</dcterms:modified>
</cp:coreProperties>
</file>