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9" r:id="rId3"/>
    <p:sldId id="265" r:id="rId4"/>
    <p:sldId id="266" r:id="rId5"/>
    <p:sldId id="267" r:id="rId6"/>
    <p:sldId id="268" r:id="rId7"/>
    <p:sldId id="273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78" r:id="rId24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50000"/>
      </a:spcBef>
      <a:spcAft>
        <a:spcPct val="0"/>
      </a:spcAft>
      <a:defRPr sz="22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2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2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2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2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77777"/>
    <a:srgbClr val="808080"/>
    <a:srgbClr val="969696"/>
    <a:srgbClr val="B2B2B2"/>
    <a:srgbClr val="008000"/>
    <a:srgbClr val="0066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13" d="100"/>
          <a:sy n="113" d="100"/>
        </p:scale>
        <p:origin x="300" y="-72"/>
      </p:cViewPr>
      <p:guideLst>
        <p:guide orient="horz" pos="1440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078163" y="447675"/>
            <a:ext cx="644525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6763">
              <a:lnSpc>
                <a:spcPct val="90000"/>
              </a:lnSpc>
              <a:spcBef>
                <a:spcPct val="0"/>
              </a:spcBef>
            </a:pPr>
            <a:r>
              <a:rPr lang="en-GB" altLang="en-GB" sz="1400">
                <a:latin typeface="Arial" charset="0"/>
              </a:rPr>
              <a:t>Notes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032125" y="8543925"/>
            <a:ext cx="74612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6763">
              <a:lnSpc>
                <a:spcPct val="90000"/>
              </a:lnSpc>
              <a:spcBef>
                <a:spcPct val="0"/>
              </a:spcBef>
            </a:pPr>
            <a:r>
              <a:rPr lang="en-GB" altLang="en-GB" sz="1200">
                <a:latin typeface="Arial" charset="0"/>
              </a:rPr>
              <a:t>Page </a:t>
            </a:r>
            <a:fld id="{D78E5122-C32D-4439-B5E9-065A270545C8}" type="slidenum">
              <a:rPr lang="en-GB" altLang="en-GB" sz="1200">
                <a:latin typeface="Arial" charset="0"/>
              </a:rPr>
              <a:pPr defTabSz="7667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GB" altLang="en-GB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52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5700" y="695325"/>
            <a:ext cx="4548188" cy="3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80855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">
      <p:bgPr>
        <a:solidFill>
          <a:srgbClr val="0042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WINDOWS\Desktop\dstl\front page logoxxx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4268"/>
              </a:clrFrom>
              <a:clrTo>
                <a:srgbClr val="00426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9"/>
          <a:stretch>
            <a:fillRect/>
          </a:stretch>
        </p:blipFill>
        <p:spPr bwMode="auto">
          <a:xfrm>
            <a:off x="381000" y="2057400"/>
            <a:ext cx="1524000" cy="76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252663" y="2036763"/>
            <a:ext cx="6184900" cy="128746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GB" altLang="en-GB" noProof="0" smtClean="0"/>
              <a:t>Click to edit Master title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886200"/>
            <a:ext cx="5486400" cy="1752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40" tIns="45720" rIns="91440" bIns="45720"/>
          <a:lstStyle>
            <a:lvl1pPr marL="0" indent="0">
              <a:buFont typeface="Times" charset="0"/>
              <a:buNone/>
              <a:defRPr/>
            </a:lvl1pPr>
          </a:lstStyle>
          <a:p>
            <a:pPr lvl="0"/>
            <a:r>
              <a:rPr lang="en-GB" altLang="en-GB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47146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61938"/>
            <a:ext cx="20256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9100" y="261938"/>
            <a:ext cx="59245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586550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261938"/>
            <a:ext cx="80772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9100" y="1676400"/>
            <a:ext cx="3968750" cy="4071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0250" y="1676400"/>
            <a:ext cx="3968750" cy="4071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4988" y="6245225"/>
            <a:ext cx="1014412" cy="234950"/>
          </a:xfrm>
        </p:spPr>
        <p:txBody>
          <a:bodyPr/>
          <a:lstStyle>
            <a:lvl1pPr>
              <a:defRPr/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06652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00087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05418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0" y="1676400"/>
            <a:ext cx="3968750" cy="4071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0250" y="1676400"/>
            <a:ext cx="3968750" cy="4071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421425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50967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80538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27127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66255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423432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gray">
          <a:xfrm>
            <a:off x="0" y="5962650"/>
            <a:ext cx="9144000" cy="895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36" name="Picture 12" descr=" crest.jpg                                                      00000039Designer                       B55D426D: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38" y="6096000"/>
            <a:ext cx="441325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A:\front page logo hi Sm 2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6115050"/>
            <a:ext cx="1147762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261938"/>
            <a:ext cx="8077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GB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676400"/>
            <a:ext cx="8089900" cy="407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809750" y="6434138"/>
            <a:ext cx="13890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en-GB" altLang="en-GB" sz="1000">
                <a:solidFill>
                  <a:schemeClr val="bg1"/>
                </a:solidFill>
                <a:latin typeface="Arial" charset="0"/>
              </a:rPr>
              <a:t>© Dstl 2001</a:t>
            </a:r>
          </a:p>
          <a:p>
            <a:pPr algn="l"/>
            <a:endParaRPr lang="en-GB" altLang="en-GB" sz="1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04988" y="6245225"/>
            <a:ext cx="1014412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516813" y="6243638"/>
            <a:ext cx="11842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en-GB" altLang="en-GB" sz="1000">
                <a:solidFill>
                  <a:srgbClr val="004268"/>
                </a:solidFill>
                <a:latin typeface="Arial" charset="0"/>
              </a:rPr>
              <a:t>Dstl is part of the Ministry of Defence</a:t>
            </a:r>
          </a:p>
          <a:p>
            <a:pPr algn="l"/>
            <a:endParaRPr lang="en-GB" altLang="en-GB" sz="1000">
              <a:solidFill>
                <a:srgbClr val="004268"/>
              </a:solidFill>
              <a:latin typeface="Arial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0" y="5962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defTabSz="8937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188913" indent="-188913" algn="l" defTabSz="842963" rtl="0" eaLnBrk="0" fontAlgn="base" hangingPunct="0">
        <a:spcBef>
          <a:spcPct val="20000"/>
        </a:spcBef>
        <a:spcAft>
          <a:spcPct val="20000"/>
        </a:spcAft>
        <a:buClr>
          <a:schemeClr val="accent2"/>
        </a:buClr>
        <a:buSzPct val="100000"/>
        <a:buFont typeface="Times" charset="0"/>
        <a:buChar char="•"/>
        <a:tabLst>
          <a:tab pos="1714500" algn="l"/>
        </a:tabLs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85750" algn="l" defTabSz="842963" rtl="0" eaLnBrk="0" fontAlgn="base" hangingPunct="0">
        <a:spcBef>
          <a:spcPct val="20000"/>
        </a:spcBef>
        <a:spcAft>
          <a:spcPct val="20000"/>
        </a:spcAft>
        <a:buClr>
          <a:schemeClr val="accent2"/>
        </a:buClr>
        <a:buChar char="–"/>
        <a:tabLst>
          <a:tab pos="1714500" algn="l"/>
        </a:tabLst>
        <a:defRPr sz="2000">
          <a:solidFill>
            <a:schemeClr val="tx1"/>
          </a:solidFill>
          <a:latin typeface="+mn-lt"/>
        </a:defRPr>
      </a:lvl2pPr>
      <a:lvl3pPr marL="1047750" indent="-190500" algn="l" defTabSz="842963" rtl="0" eaLnBrk="0" fontAlgn="base" hangingPunct="0">
        <a:spcBef>
          <a:spcPct val="20000"/>
        </a:spcBef>
        <a:spcAft>
          <a:spcPct val="0"/>
        </a:spcAft>
        <a:buChar char="•"/>
        <a:tabLst>
          <a:tab pos="1714500" algn="l"/>
        </a:tabLst>
        <a:defRPr sz="2000">
          <a:solidFill>
            <a:schemeClr val="tx1"/>
          </a:solidFill>
          <a:latin typeface="+mn-lt"/>
        </a:defRPr>
      </a:lvl3pPr>
      <a:lvl4pPr marL="1619250" indent="-190500" algn="l" defTabSz="842963" rtl="0" eaLnBrk="0" fontAlgn="base" hangingPunct="0">
        <a:spcBef>
          <a:spcPct val="20000"/>
        </a:spcBef>
        <a:spcAft>
          <a:spcPct val="0"/>
        </a:spcAft>
        <a:buChar char="–"/>
        <a:tabLst>
          <a:tab pos="1714500" algn="l"/>
        </a:tabLst>
        <a:defRPr>
          <a:solidFill>
            <a:schemeClr val="tx1"/>
          </a:solidFill>
          <a:latin typeface="+mn-lt"/>
        </a:defRPr>
      </a:lvl4pPr>
      <a:lvl5pPr marL="22113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5pPr>
      <a:lvl6pPr marL="26685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6pPr>
      <a:lvl7pPr marL="31257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7pPr>
      <a:lvl8pPr marL="35829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8pPr>
      <a:lvl9pPr marL="4040188" indent="-188913" algn="l" defTabSz="842963" rtl="0" eaLnBrk="0" fontAlgn="base" hangingPunct="0">
        <a:spcBef>
          <a:spcPct val="20000"/>
        </a:spcBef>
        <a:spcAft>
          <a:spcPct val="0"/>
        </a:spcAft>
        <a:buChar char="»"/>
        <a:tabLst>
          <a:tab pos="1714500" algn="l"/>
        </a:tabLs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Barrier Laying Ambush Games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Ian Woodward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78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44500" y="269875"/>
            <a:ext cx="8077200" cy="1187450"/>
          </a:xfrm>
        </p:spPr>
        <p:txBody>
          <a:bodyPr/>
          <a:lstStyle/>
          <a:p>
            <a:r>
              <a:rPr lang="en-GB"/>
              <a:t>One Barrier Continuous Ambush Game</a:t>
            </a:r>
          </a:p>
        </p:txBody>
      </p:sp>
      <p:sp>
        <p:nvSpPr>
          <p:cNvPr id="278531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15925" y="1617663"/>
            <a:ext cx="3968750" cy="3033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Red has only one barrier of length </a:t>
            </a:r>
            <a:r>
              <a:rPr lang="en-GB" sz="2000" i="1"/>
              <a:t>a</a:t>
            </a:r>
            <a:r>
              <a:rPr lang="en-GB" sz="2000"/>
              <a:t>.</a:t>
            </a:r>
          </a:p>
          <a:p>
            <a:pPr>
              <a:lnSpc>
                <a:spcPct val="90000"/>
              </a:lnSpc>
            </a:pPr>
            <a:r>
              <a:rPr lang="en-GB" sz="2000"/>
              <a:t>Blue chooses a point </a:t>
            </a:r>
            <a:r>
              <a:rPr lang="en-GB" sz="2000" i="1"/>
              <a:t>x</a:t>
            </a:r>
            <a:r>
              <a:rPr lang="en-GB" sz="2000"/>
              <a:t> in [0,1], Red chooses a subinterval [</a:t>
            </a:r>
            <a:r>
              <a:rPr lang="en-GB" sz="2000" i="1"/>
              <a:t>y,y+a</a:t>
            </a:r>
            <a:r>
              <a:rPr lang="en-GB" sz="2000"/>
              <a:t>] of [0,1].  Payoff to Blue is one if he is not captured and zero otherwise.</a:t>
            </a:r>
          </a:p>
        </p:txBody>
      </p:sp>
      <p:sp>
        <p:nvSpPr>
          <p:cNvPr id="278535" name="Rectangle 1031"/>
          <p:cNvSpPr>
            <a:spLocks noChangeArrowheads="1"/>
          </p:cNvSpPr>
          <p:nvPr/>
        </p:nvSpPr>
        <p:spPr bwMode="auto">
          <a:xfrm>
            <a:off x="5419725" y="1685925"/>
            <a:ext cx="3211513" cy="32115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8536" name="Line 1032"/>
          <p:cNvSpPr>
            <a:spLocks noChangeShapeType="1"/>
          </p:cNvSpPr>
          <p:nvPr/>
        </p:nvSpPr>
        <p:spPr bwMode="auto">
          <a:xfrm flipV="1">
            <a:off x="5419725" y="1693863"/>
            <a:ext cx="3211513" cy="3211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8537" name="Line 1033"/>
          <p:cNvSpPr>
            <a:spLocks noChangeShapeType="1"/>
          </p:cNvSpPr>
          <p:nvPr/>
        </p:nvSpPr>
        <p:spPr bwMode="auto">
          <a:xfrm flipV="1">
            <a:off x="5419725" y="1684338"/>
            <a:ext cx="1609725" cy="1611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8538" name="Text Box 1034"/>
          <p:cNvSpPr txBox="1">
            <a:spLocks noChangeArrowheads="1"/>
          </p:cNvSpPr>
          <p:nvPr/>
        </p:nvSpPr>
        <p:spPr bwMode="auto">
          <a:xfrm>
            <a:off x="7032625" y="3783013"/>
            <a:ext cx="992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i="1"/>
              <a:t>E(x,y)=</a:t>
            </a:r>
            <a:r>
              <a:rPr lang="en-GB" sz="1600"/>
              <a:t>1</a:t>
            </a:r>
            <a:endParaRPr lang="en-GB" sz="1200"/>
          </a:p>
        </p:txBody>
      </p:sp>
      <p:sp>
        <p:nvSpPr>
          <p:cNvPr id="278539" name="Text Box 1035"/>
          <p:cNvSpPr txBox="1">
            <a:spLocks noChangeArrowheads="1"/>
          </p:cNvSpPr>
          <p:nvPr/>
        </p:nvSpPr>
        <p:spPr bwMode="auto">
          <a:xfrm>
            <a:off x="5499100" y="1879600"/>
            <a:ext cx="1008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i="1"/>
              <a:t>E(x,y)=</a:t>
            </a:r>
            <a:r>
              <a:rPr lang="en-GB" sz="1600"/>
              <a:t>1</a:t>
            </a:r>
            <a:endParaRPr lang="en-GB" sz="1200"/>
          </a:p>
        </p:txBody>
      </p:sp>
      <p:sp>
        <p:nvSpPr>
          <p:cNvPr id="278540" name="Text Box 1036"/>
          <p:cNvSpPr txBox="1">
            <a:spLocks noChangeArrowheads="1"/>
          </p:cNvSpPr>
          <p:nvPr/>
        </p:nvSpPr>
        <p:spPr bwMode="auto">
          <a:xfrm>
            <a:off x="5591175" y="337820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i="1"/>
              <a:t>E(x,y)=0</a:t>
            </a:r>
            <a:endParaRPr lang="en-GB" sz="1600"/>
          </a:p>
        </p:txBody>
      </p:sp>
      <p:sp>
        <p:nvSpPr>
          <p:cNvPr id="278541" name="Text Box 1037"/>
          <p:cNvSpPr txBox="1">
            <a:spLocks noChangeArrowheads="1"/>
          </p:cNvSpPr>
          <p:nvPr/>
        </p:nvSpPr>
        <p:spPr bwMode="auto">
          <a:xfrm>
            <a:off x="6838950" y="2089150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i="1"/>
              <a:t>E(x,y)=</a:t>
            </a:r>
            <a:r>
              <a:rPr lang="en-GB" sz="1600"/>
              <a:t>0</a:t>
            </a:r>
            <a:endParaRPr lang="en-GB" sz="1200"/>
          </a:p>
        </p:txBody>
      </p:sp>
      <p:sp>
        <p:nvSpPr>
          <p:cNvPr id="278542" name="Line 1038"/>
          <p:cNvSpPr>
            <a:spLocks noChangeShapeType="1"/>
          </p:cNvSpPr>
          <p:nvPr/>
        </p:nvSpPr>
        <p:spPr bwMode="auto">
          <a:xfrm flipH="1">
            <a:off x="6497638" y="2259013"/>
            <a:ext cx="414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8543" name="Line 1039"/>
          <p:cNvSpPr>
            <a:spLocks noChangeShapeType="1"/>
          </p:cNvSpPr>
          <p:nvPr/>
        </p:nvSpPr>
        <p:spPr bwMode="auto">
          <a:xfrm>
            <a:off x="7493000" y="2352675"/>
            <a:ext cx="0" cy="41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8544" name="Rectangle 1040"/>
          <p:cNvSpPr>
            <a:spLocks noChangeArrowheads="1"/>
          </p:cNvSpPr>
          <p:nvPr/>
        </p:nvSpPr>
        <p:spPr bwMode="auto">
          <a:xfrm>
            <a:off x="6392863" y="5132388"/>
            <a:ext cx="1212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/>
              <a:t>Red</a:t>
            </a:r>
            <a:endParaRPr lang="en-GB" sz="1600" i="1"/>
          </a:p>
        </p:txBody>
      </p:sp>
      <p:sp>
        <p:nvSpPr>
          <p:cNvPr id="278545" name="Rectangle 1041"/>
          <p:cNvSpPr>
            <a:spLocks noChangeArrowheads="1"/>
          </p:cNvSpPr>
          <p:nvPr/>
        </p:nvSpPr>
        <p:spPr bwMode="auto">
          <a:xfrm>
            <a:off x="6445250" y="4864100"/>
            <a:ext cx="1212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i="1"/>
              <a:t>y</a:t>
            </a:r>
          </a:p>
        </p:txBody>
      </p:sp>
      <p:sp>
        <p:nvSpPr>
          <p:cNvPr id="278546" name="Rectangle 1042"/>
          <p:cNvSpPr>
            <a:spLocks noChangeArrowheads="1"/>
          </p:cNvSpPr>
          <p:nvPr/>
        </p:nvSpPr>
        <p:spPr bwMode="auto">
          <a:xfrm>
            <a:off x="4800600" y="2357438"/>
            <a:ext cx="59690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/>
              <a:t>Blue</a:t>
            </a:r>
            <a:endParaRPr lang="en-GB" sz="1600" i="1"/>
          </a:p>
          <a:p>
            <a:r>
              <a:rPr lang="en-GB" sz="1600" i="1"/>
              <a:t>x</a:t>
            </a:r>
          </a:p>
        </p:txBody>
      </p:sp>
      <p:sp>
        <p:nvSpPr>
          <p:cNvPr id="278547" name="Rectangle 1043"/>
          <p:cNvSpPr>
            <a:spLocks noChangeArrowheads="1"/>
          </p:cNvSpPr>
          <p:nvPr/>
        </p:nvSpPr>
        <p:spPr bwMode="auto">
          <a:xfrm>
            <a:off x="5127625" y="4870450"/>
            <a:ext cx="32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/>
              <a:t>0</a:t>
            </a:r>
            <a:endParaRPr lang="en-GB" sz="1600" i="1"/>
          </a:p>
        </p:txBody>
      </p:sp>
      <p:sp>
        <p:nvSpPr>
          <p:cNvPr id="278548" name="Rectangle 1044"/>
          <p:cNvSpPr>
            <a:spLocks noChangeArrowheads="1"/>
          </p:cNvSpPr>
          <p:nvPr/>
        </p:nvSpPr>
        <p:spPr bwMode="auto">
          <a:xfrm>
            <a:off x="8420100" y="4946650"/>
            <a:ext cx="361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/>
              <a:t>1</a:t>
            </a:r>
            <a:endParaRPr lang="en-GB" sz="1600" i="1"/>
          </a:p>
        </p:txBody>
      </p:sp>
      <p:sp>
        <p:nvSpPr>
          <p:cNvPr id="278549" name="Rectangle 1045"/>
          <p:cNvSpPr>
            <a:spLocks noChangeArrowheads="1"/>
          </p:cNvSpPr>
          <p:nvPr/>
        </p:nvSpPr>
        <p:spPr bwMode="auto">
          <a:xfrm>
            <a:off x="5068888" y="1543050"/>
            <a:ext cx="311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/>
              <a:t>1</a:t>
            </a:r>
          </a:p>
        </p:txBody>
      </p:sp>
      <p:sp>
        <p:nvSpPr>
          <p:cNvPr id="278550" name="Rectangle 1046"/>
          <p:cNvSpPr>
            <a:spLocks noChangeArrowheads="1"/>
          </p:cNvSpPr>
          <p:nvPr/>
        </p:nvSpPr>
        <p:spPr bwMode="auto">
          <a:xfrm>
            <a:off x="5029200" y="3101975"/>
            <a:ext cx="446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i="1"/>
              <a:t>a</a:t>
            </a:r>
            <a:endParaRPr lang="en-GB" sz="1200"/>
          </a:p>
        </p:txBody>
      </p:sp>
      <p:sp>
        <p:nvSpPr>
          <p:cNvPr id="278551" name="Rectangle 1047"/>
          <p:cNvSpPr>
            <a:spLocks noChangeArrowheads="1"/>
          </p:cNvSpPr>
          <p:nvPr/>
        </p:nvSpPr>
        <p:spPr bwMode="auto">
          <a:xfrm>
            <a:off x="6808788" y="1382713"/>
            <a:ext cx="531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/>
              <a:t>1-</a:t>
            </a:r>
            <a:r>
              <a:rPr lang="en-GB" sz="1600" i="1"/>
              <a:t>a</a:t>
            </a:r>
            <a:endParaRPr lang="en-GB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80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Discretising The Game</a:t>
            </a:r>
          </a:p>
        </p:txBody>
      </p:sp>
      <p:sp>
        <p:nvSpPr>
          <p:cNvPr id="280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19100" y="1085850"/>
            <a:ext cx="8089900" cy="4662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We define a set </a:t>
            </a:r>
            <a:r>
              <a:rPr lang="en-GB" i="1"/>
              <a:t>Z</a:t>
            </a:r>
            <a:r>
              <a:rPr lang="en-GB"/>
              <a:t>.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80000"/>
              </a:lnSpc>
            </a:pPr>
            <a:r>
              <a:rPr lang="en-GB"/>
              <a:t>Define a finite ambush game </a:t>
            </a:r>
            <a:r>
              <a:rPr lang="en-GB">
                <a:latin typeface="Symbol" pitchFamily="18" charset="2"/>
              </a:rPr>
              <a:t>G</a:t>
            </a:r>
            <a:r>
              <a:rPr lang="en-GB" baseline="-25000"/>
              <a:t>F</a:t>
            </a:r>
            <a:r>
              <a:rPr lang="en-GB"/>
              <a:t>, where both Red and Blue have strategy spaces Z.  Red’s barriers are also redefined to cover the interval [y,y+a). </a:t>
            </a:r>
          </a:p>
          <a:p>
            <a:pPr>
              <a:lnSpc>
                <a:spcPct val="80000"/>
              </a:lnSpc>
            </a:pPr>
            <a:r>
              <a:rPr lang="en-GB"/>
              <a:t>For any strategy of either player in the continuous game, there is a strategy in </a:t>
            </a:r>
            <a:r>
              <a:rPr lang="en-GB">
                <a:latin typeface="Symbol" pitchFamily="18" charset="2"/>
              </a:rPr>
              <a:t>G</a:t>
            </a:r>
            <a:r>
              <a:rPr lang="en-GB" baseline="-25000"/>
              <a:t>F</a:t>
            </a:r>
            <a:r>
              <a:rPr lang="en-GB"/>
              <a:t> which is at least as effective.  </a:t>
            </a:r>
          </a:p>
          <a:p>
            <a:pPr>
              <a:lnSpc>
                <a:spcPct val="80000"/>
              </a:lnSpc>
            </a:pPr>
            <a:r>
              <a:rPr lang="en-GB"/>
              <a:t>Thus neither player can do better than they can in the finite game.  </a:t>
            </a:r>
          </a:p>
          <a:p>
            <a:pPr>
              <a:lnSpc>
                <a:spcPct val="80000"/>
              </a:lnSpc>
            </a:pPr>
            <a:r>
              <a:rPr lang="en-GB"/>
              <a:t>As the finite game has a value, so must the continuous.  Furthermore, the value will be the same.</a:t>
            </a:r>
          </a:p>
        </p:txBody>
      </p:sp>
      <p:graphicFrame>
        <p:nvGraphicFramePr>
          <p:cNvPr id="280580" name="Object 1028"/>
          <p:cNvGraphicFramePr>
            <a:graphicFrameLocks noChangeAspect="1"/>
          </p:cNvGraphicFramePr>
          <p:nvPr/>
        </p:nvGraphicFramePr>
        <p:xfrm>
          <a:off x="1409700" y="1544638"/>
          <a:ext cx="53244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1" name="Equation" r:id="rId3" imgW="2819160" imgH="228600" progId="Equation.3">
                  <p:embed/>
                </p:oleObj>
              </mc:Choice>
              <mc:Fallback>
                <p:oleObj name="Equation" r:id="rId3" imgW="2819160" imgH="2286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1544638"/>
                        <a:ext cx="53244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81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Consequences of this Result</a:t>
            </a:r>
          </a:p>
        </p:txBody>
      </p:sp>
      <p:sp>
        <p:nvSpPr>
          <p:cNvPr id="281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19100" y="1262063"/>
            <a:ext cx="8089900" cy="4486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Solve individual cases by Linear Programming.  </a:t>
            </a:r>
          </a:p>
          <a:p>
            <a:pPr>
              <a:lnSpc>
                <a:spcPct val="90000"/>
              </a:lnSpc>
            </a:pPr>
            <a:r>
              <a:rPr lang="en-GB"/>
              <a:t>LP also a useful tool for finding analytical results for other cases.</a:t>
            </a:r>
          </a:p>
          <a:p>
            <a:pPr lvl="1">
              <a:lnSpc>
                <a:spcPct val="90000"/>
              </a:lnSpc>
            </a:pPr>
            <a:r>
              <a:rPr lang="en-GB"/>
              <a:t>Two Barriers where the longest barrier is at least 1/4 in length.</a:t>
            </a:r>
          </a:p>
          <a:p>
            <a:pPr lvl="1">
              <a:lnSpc>
                <a:spcPct val="90000"/>
              </a:lnSpc>
            </a:pPr>
            <a:r>
              <a:rPr lang="en-GB"/>
              <a:t>Three Barriers where the longest barrier is at least 1/3 in length and the shortest barrier is at least 1/5.</a:t>
            </a:r>
          </a:p>
          <a:p>
            <a:pPr lvl="1">
              <a:lnSpc>
                <a:spcPct val="90000"/>
              </a:lnSpc>
            </a:pPr>
            <a:r>
              <a:rPr lang="en-GB"/>
              <a:t>Numerous special cases for multiple barriers.</a:t>
            </a:r>
          </a:p>
          <a:p>
            <a:pPr>
              <a:lnSpc>
                <a:spcPct val="90000"/>
              </a:lnSpc>
            </a:pPr>
            <a:r>
              <a:rPr lang="en-GB"/>
              <a:t>Gives greater insight on the mathematical properties of the game (e.g. lower semi-continuous) which help to produce additional results and techniques.</a:t>
            </a:r>
          </a:p>
          <a:p>
            <a:pPr lvl="1"/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82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Equivalence of Cases</a:t>
            </a:r>
          </a:p>
        </p:txBody>
      </p:sp>
      <p:sp>
        <p:nvSpPr>
          <p:cNvPr id="282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If two games have the same sets Z when defined in terms of the barrier lengths, they will have the same value.  </a:t>
            </a:r>
          </a:p>
          <a:p>
            <a:r>
              <a:rPr lang="en-GB"/>
              <a:t>E.g. a=1/5, b=1/2 and a=7/33, b=17/33 both generate Z={a, 2a, b, 3a, b+a, 4a, b+2a}</a:t>
            </a:r>
          </a:p>
          <a:p>
            <a:r>
              <a:rPr lang="en-GB"/>
              <a:t>Furthermore if the sets Z have the same members but are ordered differently, the games still have the same value.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83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Governing Conditions</a:t>
            </a:r>
          </a:p>
        </p:txBody>
      </p:sp>
      <p:sp>
        <p:nvSpPr>
          <p:cNvPr id="2836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19100" y="1011238"/>
            <a:ext cx="8089900" cy="1331912"/>
          </a:xfrm>
        </p:spPr>
        <p:txBody>
          <a:bodyPr/>
          <a:lstStyle/>
          <a:p>
            <a:r>
              <a:rPr lang="en-GB"/>
              <a:t>As the value of the game depends solely on the member of the sets Z, we can define the following set of conditions.</a:t>
            </a:r>
          </a:p>
          <a:p>
            <a:endParaRPr lang="en-GB"/>
          </a:p>
        </p:txBody>
      </p:sp>
      <p:graphicFrame>
        <p:nvGraphicFramePr>
          <p:cNvPr id="283652" name="Object 1028"/>
          <p:cNvGraphicFramePr>
            <a:graphicFrameLocks noChangeAspect="1"/>
          </p:cNvGraphicFramePr>
          <p:nvPr/>
        </p:nvGraphicFramePr>
        <p:xfrm>
          <a:off x="2473325" y="1824038"/>
          <a:ext cx="1465263" cy="186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55" name="Equation" r:id="rId3" imgW="876240" imgH="1117440" progId="Equation.3">
                  <p:embed/>
                </p:oleObj>
              </mc:Choice>
              <mc:Fallback>
                <p:oleObj name="Equation" r:id="rId3" imgW="876240" imgH="111744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1824038"/>
                        <a:ext cx="1465263" cy="186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3653" name="Rectangle 1029"/>
          <p:cNvSpPr>
            <a:spLocks noChangeArrowheads="1"/>
          </p:cNvSpPr>
          <p:nvPr/>
        </p:nvSpPr>
        <p:spPr bwMode="auto">
          <a:xfrm>
            <a:off x="488950" y="3751263"/>
            <a:ext cx="8089900" cy="133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GB" sz="2400">
                <a:latin typeface="Arial" charset="0"/>
              </a:rPr>
              <a:t>If two sets of barriers produce the same sets of lambda, they will have the same value.  Furthermore we can show that this value is a function of these lambda.</a:t>
            </a:r>
          </a:p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GB" sz="2400">
                <a:latin typeface="Arial" charset="0"/>
              </a:rPr>
              <a:t>Enables us to produce a complete solution to two barrier game.</a:t>
            </a:r>
          </a:p>
          <a:p>
            <a:pPr marL="188913" indent="-188913" algn="l" defTabSz="842963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endParaRPr lang="en-GB" sz="2400">
              <a:latin typeface="Arial" charset="0"/>
            </a:endParaRPr>
          </a:p>
        </p:txBody>
      </p:sp>
      <p:graphicFrame>
        <p:nvGraphicFramePr>
          <p:cNvPr id="283654" name="Object 1030"/>
          <p:cNvGraphicFramePr>
            <a:graphicFrameLocks noChangeAspect="1"/>
          </p:cNvGraphicFramePr>
          <p:nvPr/>
        </p:nvGraphicFramePr>
        <p:xfrm>
          <a:off x="4689475" y="2960688"/>
          <a:ext cx="3370263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56" name="Equation" r:id="rId5" imgW="2158920" imgH="431640" progId="Equation.3">
                  <p:embed/>
                </p:oleObj>
              </mc:Choice>
              <mc:Fallback>
                <p:oleObj name="Equation" r:id="rId5" imgW="2158920" imgH="431640" progId="Equation.3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475" y="2960688"/>
                        <a:ext cx="3370263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Updating a Red Strategy</a:t>
            </a:r>
          </a:p>
        </p:txBody>
      </p:sp>
      <p:grpSp>
        <p:nvGrpSpPr>
          <p:cNvPr id="252071" name="Group 167"/>
          <p:cNvGrpSpPr>
            <a:grpSpLocks/>
          </p:cNvGrpSpPr>
          <p:nvPr/>
        </p:nvGrpSpPr>
        <p:grpSpPr bwMode="auto">
          <a:xfrm>
            <a:off x="249238" y="979488"/>
            <a:ext cx="7392987" cy="4827587"/>
            <a:chOff x="157" y="617"/>
            <a:chExt cx="4657" cy="3041"/>
          </a:xfrm>
        </p:grpSpPr>
        <p:sp>
          <p:nvSpPr>
            <p:cNvPr id="251913" name="Line 9"/>
            <p:cNvSpPr>
              <a:spLocks noChangeShapeType="1"/>
            </p:cNvSpPr>
            <p:nvPr/>
          </p:nvSpPr>
          <p:spPr bwMode="auto">
            <a:xfrm>
              <a:off x="488" y="807"/>
              <a:ext cx="0" cy="2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917" name="Line 13"/>
            <p:cNvSpPr>
              <a:spLocks noChangeShapeType="1"/>
            </p:cNvSpPr>
            <p:nvPr/>
          </p:nvSpPr>
          <p:spPr bwMode="auto">
            <a:xfrm>
              <a:off x="4806" y="802"/>
              <a:ext cx="0" cy="26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924" name="Rectangle 20"/>
            <p:cNvSpPr>
              <a:spLocks noChangeArrowheads="1"/>
            </p:cNvSpPr>
            <p:nvPr/>
          </p:nvSpPr>
          <p:spPr bwMode="auto">
            <a:xfrm>
              <a:off x="500" y="919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939" name="Rectangle 35"/>
            <p:cNvSpPr>
              <a:spLocks noChangeArrowheads="1"/>
            </p:cNvSpPr>
            <p:nvPr/>
          </p:nvSpPr>
          <p:spPr bwMode="auto">
            <a:xfrm>
              <a:off x="1581" y="924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956" name="Text Box 52"/>
            <p:cNvSpPr txBox="1">
              <a:spLocks noChangeArrowheads="1"/>
            </p:cNvSpPr>
            <p:nvPr/>
          </p:nvSpPr>
          <p:spPr bwMode="auto">
            <a:xfrm>
              <a:off x="160" y="11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51983" name="Text Box 79"/>
            <p:cNvSpPr txBox="1">
              <a:spLocks noChangeArrowheads="1"/>
            </p:cNvSpPr>
            <p:nvPr/>
          </p:nvSpPr>
          <p:spPr bwMode="auto">
            <a:xfrm>
              <a:off x="4493" y="3459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52004" name="Rectangle 100"/>
            <p:cNvSpPr>
              <a:spLocks noChangeArrowheads="1"/>
            </p:cNvSpPr>
            <p:nvPr/>
          </p:nvSpPr>
          <p:spPr bwMode="auto">
            <a:xfrm>
              <a:off x="1576" y="1159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05" name="Rectangle 101"/>
            <p:cNvSpPr>
              <a:spLocks noChangeArrowheads="1"/>
            </p:cNvSpPr>
            <p:nvPr/>
          </p:nvSpPr>
          <p:spPr bwMode="auto">
            <a:xfrm>
              <a:off x="1585" y="1415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06" name="Rectangle 102"/>
            <p:cNvSpPr>
              <a:spLocks noChangeArrowheads="1"/>
            </p:cNvSpPr>
            <p:nvPr/>
          </p:nvSpPr>
          <p:spPr bwMode="auto">
            <a:xfrm>
              <a:off x="3027" y="1654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07" name="Rectangle 103"/>
            <p:cNvSpPr>
              <a:spLocks noChangeArrowheads="1"/>
            </p:cNvSpPr>
            <p:nvPr/>
          </p:nvSpPr>
          <p:spPr bwMode="auto">
            <a:xfrm>
              <a:off x="1946" y="1903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08" name="Rectangle 104"/>
            <p:cNvSpPr>
              <a:spLocks noChangeArrowheads="1"/>
            </p:cNvSpPr>
            <p:nvPr/>
          </p:nvSpPr>
          <p:spPr bwMode="auto">
            <a:xfrm>
              <a:off x="2673" y="213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09" name="Rectangle 105"/>
            <p:cNvSpPr>
              <a:spLocks noChangeArrowheads="1"/>
            </p:cNvSpPr>
            <p:nvPr/>
          </p:nvSpPr>
          <p:spPr bwMode="auto">
            <a:xfrm>
              <a:off x="3385" y="238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10" name="Rectangle 106"/>
            <p:cNvSpPr>
              <a:spLocks noChangeArrowheads="1"/>
            </p:cNvSpPr>
            <p:nvPr/>
          </p:nvSpPr>
          <p:spPr bwMode="auto">
            <a:xfrm>
              <a:off x="3385" y="2887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11" name="Rectangle 107"/>
            <p:cNvSpPr>
              <a:spLocks noChangeArrowheads="1"/>
            </p:cNvSpPr>
            <p:nvPr/>
          </p:nvSpPr>
          <p:spPr bwMode="auto">
            <a:xfrm>
              <a:off x="4096" y="2632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12" name="Rectangle 108"/>
            <p:cNvSpPr>
              <a:spLocks noChangeArrowheads="1"/>
            </p:cNvSpPr>
            <p:nvPr/>
          </p:nvSpPr>
          <p:spPr bwMode="auto">
            <a:xfrm>
              <a:off x="4102" y="312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13" name="Rectangle 109"/>
            <p:cNvSpPr>
              <a:spLocks noChangeArrowheads="1"/>
            </p:cNvSpPr>
            <p:nvPr/>
          </p:nvSpPr>
          <p:spPr bwMode="auto">
            <a:xfrm>
              <a:off x="500" y="1163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14" name="Rectangle 110"/>
            <p:cNvSpPr>
              <a:spLocks noChangeArrowheads="1"/>
            </p:cNvSpPr>
            <p:nvPr/>
          </p:nvSpPr>
          <p:spPr bwMode="auto">
            <a:xfrm>
              <a:off x="501" y="141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15" name="Rectangle 111"/>
            <p:cNvSpPr>
              <a:spLocks noChangeArrowheads="1"/>
            </p:cNvSpPr>
            <p:nvPr/>
          </p:nvSpPr>
          <p:spPr bwMode="auto">
            <a:xfrm>
              <a:off x="3734" y="1656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16" name="Rectangle 112"/>
            <p:cNvSpPr>
              <a:spLocks noChangeArrowheads="1"/>
            </p:cNvSpPr>
            <p:nvPr/>
          </p:nvSpPr>
          <p:spPr bwMode="auto">
            <a:xfrm>
              <a:off x="3735" y="190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17" name="Rectangle 113"/>
            <p:cNvSpPr>
              <a:spLocks noChangeArrowheads="1"/>
            </p:cNvSpPr>
            <p:nvPr/>
          </p:nvSpPr>
          <p:spPr bwMode="auto">
            <a:xfrm>
              <a:off x="1585" y="2147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18" name="Rectangle 114"/>
            <p:cNvSpPr>
              <a:spLocks noChangeArrowheads="1"/>
            </p:cNvSpPr>
            <p:nvPr/>
          </p:nvSpPr>
          <p:spPr bwMode="auto">
            <a:xfrm>
              <a:off x="2303" y="238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19" name="Rectangle 115"/>
            <p:cNvSpPr>
              <a:spLocks noChangeArrowheads="1"/>
            </p:cNvSpPr>
            <p:nvPr/>
          </p:nvSpPr>
          <p:spPr bwMode="auto">
            <a:xfrm>
              <a:off x="1948" y="3135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20" name="Rectangle 116"/>
            <p:cNvSpPr>
              <a:spLocks noChangeArrowheads="1"/>
            </p:cNvSpPr>
            <p:nvPr/>
          </p:nvSpPr>
          <p:spPr bwMode="auto">
            <a:xfrm>
              <a:off x="2660" y="2641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21" name="Rectangle 117"/>
            <p:cNvSpPr>
              <a:spLocks noChangeArrowheads="1"/>
            </p:cNvSpPr>
            <p:nvPr/>
          </p:nvSpPr>
          <p:spPr bwMode="auto">
            <a:xfrm>
              <a:off x="499" y="288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948" name="Line 44"/>
            <p:cNvSpPr>
              <a:spLocks noChangeShapeType="1"/>
            </p:cNvSpPr>
            <p:nvPr/>
          </p:nvSpPr>
          <p:spPr bwMode="auto">
            <a:xfrm>
              <a:off x="1218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946" name="Line 42"/>
            <p:cNvSpPr>
              <a:spLocks noChangeShapeType="1"/>
            </p:cNvSpPr>
            <p:nvPr/>
          </p:nvSpPr>
          <p:spPr bwMode="auto">
            <a:xfrm>
              <a:off x="1578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950" name="Line 46"/>
            <p:cNvSpPr>
              <a:spLocks noChangeShapeType="1"/>
            </p:cNvSpPr>
            <p:nvPr/>
          </p:nvSpPr>
          <p:spPr bwMode="auto">
            <a:xfrm>
              <a:off x="4105" y="81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951" name="Line 47"/>
            <p:cNvSpPr>
              <a:spLocks noChangeShapeType="1"/>
            </p:cNvSpPr>
            <p:nvPr/>
          </p:nvSpPr>
          <p:spPr bwMode="auto">
            <a:xfrm>
              <a:off x="2667" y="82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954" name="Line 50"/>
            <p:cNvSpPr>
              <a:spLocks noChangeShapeType="1"/>
            </p:cNvSpPr>
            <p:nvPr/>
          </p:nvSpPr>
          <p:spPr bwMode="auto">
            <a:xfrm>
              <a:off x="4476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23" name="Line 119"/>
            <p:cNvSpPr>
              <a:spLocks noChangeShapeType="1"/>
            </p:cNvSpPr>
            <p:nvPr/>
          </p:nvSpPr>
          <p:spPr bwMode="auto">
            <a:xfrm>
              <a:off x="2295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24" name="Line 120"/>
            <p:cNvSpPr>
              <a:spLocks noChangeShapeType="1"/>
            </p:cNvSpPr>
            <p:nvPr/>
          </p:nvSpPr>
          <p:spPr bwMode="auto">
            <a:xfrm>
              <a:off x="3018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25" name="Line 121"/>
            <p:cNvSpPr>
              <a:spLocks noChangeShapeType="1"/>
            </p:cNvSpPr>
            <p:nvPr/>
          </p:nvSpPr>
          <p:spPr bwMode="auto">
            <a:xfrm>
              <a:off x="3395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26" name="Line 122"/>
            <p:cNvSpPr>
              <a:spLocks noChangeShapeType="1"/>
            </p:cNvSpPr>
            <p:nvPr/>
          </p:nvSpPr>
          <p:spPr bwMode="auto">
            <a:xfrm>
              <a:off x="3741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1953" name="Line 49"/>
            <p:cNvSpPr>
              <a:spLocks noChangeShapeType="1"/>
            </p:cNvSpPr>
            <p:nvPr/>
          </p:nvSpPr>
          <p:spPr bwMode="auto">
            <a:xfrm>
              <a:off x="1939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2030" name="Text Box 126"/>
            <p:cNvSpPr txBox="1">
              <a:spLocks noChangeArrowheads="1"/>
            </p:cNvSpPr>
            <p:nvPr/>
          </p:nvSpPr>
          <p:spPr bwMode="auto">
            <a:xfrm>
              <a:off x="172" y="88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52031" name="Text Box 127"/>
            <p:cNvSpPr txBox="1">
              <a:spLocks noChangeArrowheads="1"/>
            </p:cNvSpPr>
            <p:nvPr/>
          </p:nvSpPr>
          <p:spPr bwMode="auto">
            <a:xfrm>
              <a:off x="162" y="309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52032" name="Text Box 128"/>
            <p:cNvSpPr txBox="1">
              <a:spLocks noChangeArrowheads="1"/>
            </p:cNvSpPr>
            <p:nvPr/>
          </p:nvSpPr>
          <p:spPr bwMode="auto">
            <a:xfrm>
              <a:off x="162" y="1388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52039" name="Text Box 135"/>
            <p:cNvSpPr txBox="1">
              <a:spLocks noChangeArrowheads="1"/>
            </p:cNvSpPr>
            <p:nvPr/>
          </p:nvSpPr>
          <p:spPr bwMode="auto">
            <a:xfrm>
              <a:off x="165" y="187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52040" name="Text Box 136"/>
            <p:cNvSpPr txBox="1">
              <a:spLocks noChangeArrowheads="1"/>
            </p:cNvSpPr>
            <p:nvPr/>
          </p:nvSpPr>
          <p:spPr bwMode="auto">
            <a:xfrm>
              <a:off x="162" y="1615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52041" name="Text Box 137"/>
            <p:cNvSpPr txBox="1">
              <a:spLocks noChangeArrowheads="1"/>
            </p:cNvSpPr>
            <p:nvPr/>
          </p:nvSpPr>
          <p:spPr bwMode="auto">
            <a:xfrm>
              <a:off x="157" y="212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52042" name="Text Box 138"/>
            <p:cNvSpPr txBox="1">
              <a:spLocks noChangeArrowheads="1"/>
            </p:cNvSpPr>
            <p:nvPr/>
          </p:nvSpPr>
          <p:spPr bwMode="auto">
            <a:xfrm>
              <a:off x="160" y="259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52043" name="Text Box 139"/>
            <p:cNvSpPr txBox="1">
              <a:spLocks noChangeArrowheads="1"/>
            </p:cNvSpPr>
            <p:nvPr/>
          </p:nvSpPr>
          <p:spPr bwMode="auto">
            <a:xfrm>
              <a:off x="161" y="23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52044" name="Text Box 140"/>
            <p:cNvSpPr txBox="1">
              <a:spLocks noChangeArrowheads="1"/>
            </p:cNvSpPr>
            <p:nvPr/>
          </p:nvSpPr>
          <p:spPr bwMode="auto">
            <a:xfrm>
              <a:off x="162" y="2843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52045" name="Text Box 141"/>
            <p:cNvSpPr txBox="1">
              <a:spLocks noChangeArrowheads="1"/>
            </p:cNvSpPr>
            <p:nvPr/>
          </p:nvSpPr>
          <p:spPr bwMode="auto">
            <a:xfrm>
              <a:off x="2682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52046" name="Text Box 142"/>
            <p:cNvSpPr txBox="1">
              <a:spLocks noChangeArrowheads="1"/>
            </p:cNvSpPr>
            <p:nvPr/>
          </p:nvSpPr>
          <p:spPr bwMode="auto">
            <a:xfrm>
              <a:off x="2322" y="3459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52047" name="Text Box 143"/>
            <p:cNvSpPr txBox="1">
              <a:spLocks noChangeArrowheads="1"/>
            </p:cNvSpPr>
            <p:nvPr/>
          </p:nvSpPr>
          <p:spPr bwMode="auto">
            <a:xfrm>
              <a:off x="3045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52048" name="Text Box 144"/>
            <p:cNvSpPr txBox="1">
              <a:spLocks noChangeArrowheads="1"/>
            </p:cNvSpPr>
            <p:nvPr/>
          </p:nvSpPr>
          <p:spPr bwMode="auto">
            <a:xfrm>
              <a:off x="1958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6/10</a:t>
              </a:r>
            </a:p>
          </p:txBody>
        </p:sp>
        <p:sp>
          <p:nvSpPr>
            <p:cNvPr id="252049" name="Text Box 145"/>
            <p:cNvSpPr txBox="1">
              <a:spLocks noChangeArrowheads="1"/>
            </p:cNvSpPr>
            <p:nvPr/>
          </p:nvSpPr>
          <p:spPr bwMode="auto">
            <a:xfrm>
              <a:off x="4129" y="3466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52050" name="Text Box 146"/>
            <p:cNvSpPr txBox="1">
              <a:spLocks noChangeArrowheads="1"/>
            </p:cNvSpPr>
            <p:nvPr/>
          </p:nvSpPr>
          <p:spPr bwMode="auto">
            <a:xfrm>
              <a:off x="3412" y="346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52051" name="Text Box 147"/>
            <p:cNvSpPr txBox="1">
              <a:spLocks noChangeArrowheads="1"/>
            </p:cNvSpPr>
            <p:nvPr/>
          </p:nvSpPr>
          <p:spPr bwMode="auto">
            <a:xfrm>
              <a:off x="3769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52052" name="Text Box 148"/>
            <p:cNvSpPr txBox="1">
              <a:spLocks noChangeArrowheads="1"/>
            </p:cNvSpPr>
            <p:nvPr/>
          </p:nvSpPr>
          <p:spPr bwMode="auto">
            <a:xfrm>
              <a:off x="679" y="346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52053" name="Text Box 149"/>
            <p:cNvSpPr txBox="1">
              <a:spLocks noChangeArrowheads="1"/>
            </p:cNvSpPr>
            <p:nvPr/>
          </p:nvSpPr>
          <p:spPr bwMode="auto">
            <a:xfrm>
              <a:off x="1592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52054" name="Text Box 150"/>
            <p:cNvSpPr txBox="1">
              <a:spLocks noChangeArrowheads="1"/>
            </p:cNvSpPr>
            <p:nvPr/>
          </p:nvSpPr>
          <p:spPr bwMode="auto">
            <a:xfrm>
              <a:off x="1230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52057" name="Text Box 153"/>
            <p:cNvSpPr txBox="1">
              <a:spLocks noChangeArrowheads="1"/>
            </p:cNvSpPr>
            <p:nvPr/>
          </p:nvSpPr>
          <p:spPr bwMode="auto">
            <a:xfrm>
              <a:off x="313" y="617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0 = </a:t>
              </a:r>
              <a:r>
                <a:rPr lang="en-GB" sz="1400" i="1"/>
                <a:t>z</a:t>
              </a:r>
              <a:r>
                <a:rPr lang="en-GB" sz="1400" baseline="-25000"/>
                <a:t>1</a:t>
              </a:r>
              <a:endParaRPr lang="en-GB"/>
            </a:p>
          </p:txBody>
        </p:sp>
        <p:sp>
          <p:nvSpPr>
            <p:cNvPr id="252061" name="Text Box 157"/>
            <p:cNvSpPr txBox="1">
              <a:spLocks noChangeArrowheads="1"/>
            </p:cNvSpPr>
            <p:nvPr/>
          </p:nvSpPr>
          <p:spPr bwMode="auto">
            <a:xfrm>
              <a:off x="2568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6</a:t>
              </a:r>
              <a:endParaRPr lang="en-GB"/>
            </a:p>
          </p:txBody>
        </p:sp>
        <p:sp>
          <p:nvSpPr>
            <p:cNvPr id="252063" name="Text Box 159"/>
            <p:cNvSpPr txBox="1">
              <a:spLocks noChangeArrowheads="1"/>
            </p:cNvSpPr>
            <p:nvPr/>
          </p:nvSpPr>
          <p:spPr bwMode="auto">
            <a:xfrm>
              <a:off x="1840" y="624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4</a:t>
              </a:r>
              <a:endParaRPr lang="en-GB"/>
            </a:p>
          </p:txBody>
        </p:sp>
        <p:sp>
          <p:nvSpPr>
            <p:cNvPr id="252064" name="Text Box 160"/>
            <p:cNvSpPr txBox="1">
              <a:spLocks noChangeArrowheads="1"/>
            </p:cNvSpPr>
            <p:nvPr/>
          </p:nvSpPr>
          <p:spPr bwMode="auto">
            <a:xfrm>
              <a:off x="1485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3</a:t>
              </a:r>
              <a:endParaRPr lang="en-GB"/>
            </a:p>
          </p:txBody>
        </p:sp>
        <p:sp>
          <p:nvSpPr>
            <p:cNvPr id="252062" name="Text Box 158"/>
            <p:cNvSpPr txBox="1">
              <a:spLocks noChangeArrowheads="1"/>
            </p:cNvSpPr>
            <p:nvPr/>
          </p:nvSpPr>
          <p:spPr bwMode="auto">
            <a:xfrm>
              <a:off x="2196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5</a:t>
              </a:r>
              <a:endParaRPr lang="en-GB"/>
            </a:p>
          </p:txBody>
        </p:sp>
        <p:sp>
          <p:nvSpPr>
            <p:cNvPr id="252058" name="Text Box 154"/>
            <p:cNvSpPr txBox="1">
              <a:spLocks noChangeArrowheads="1"/>
            </p:cNvSpPr>
            <p:nvPr/>
          </p:nvSpPr>
          <p:spPr bwMode="auto">
            <a:xfrm>
              <a:off x="1117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2</a:t>
              </a:r>
              <a:endParaRPr lang="en-GB"/>
            </a:p>
          </p:txBody>
        </p:sp>
        <p:sp>
          <p:nvSpPr>
            <p:cNvPr id="252068" name="Text Box 164"/>
            <p:cNvSpPr txBox="1">
              <a:spLocks noChangeArrowheads="1"/>
            </p:cNvSpPr>
            <p:nvPr/>
          </p:nvSpPr>
          <p:spPr bwMode="auto">
            <a:xfrm>
              <a:off x="3989" y="623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10</a:t>
              </a:r>
              <a:endParaRPr lang="en-GB"/>
            </a:p>
          </p:txBody>
        </p:sp>
        <p:sp>
          <p:nvSpPr>
            <p:cNvPr id="252069" name="Text Box 165"/>
            <p:cNvSpPr txBox="1">
              <a:spLocks noChangeArrowheads="1"/>
            </p:cNvSpPr>
            <p:nvPr/>
          </p:nvSpPr>
          <p:spPr bwMode="auto">
            <a:xfrm>
              <a:off x="4367" y="624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11</a:t>
              </a:r>
              <a:endParaRPr lang="en-GB"/>
            </a:p>
          </p:txBody>
        </p:sp>
        <p:sp>
          <p:nvSpPr>
            <p:cNvPr id="252067" name="Text Box 163"/>
            <p:cNvSpPr txBox="1">
              <a:spLocks noChangeArrowheads="1"/>
            </p:cNvSpPr>
            <p:nvPr/>
          </p:nvSpPr>
          <p:spPr bwMode="auto">
            <a:xfrm>
              <a:off x="3646" y="618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9</a:t>
              </a:r>
              <a:endParaRPr lang="en-GB"/>
            </a:p>
          </p:txBody>
        </p:sp>
        <p:sp>
          <p:nvSpPr>
            <p:cNvPr id="252066" name="Text Box 162"/>
            <p:cNvSpPr txBox="1">
              <a:spLocks noChangeArrowheads="1"/>
            </p:cNvSpPr>
            <p:nvPr/>
          </p:nvSpPr>
          <p:spPr bwMode="auto">
            <a:xfrm>
              <a:off x="3290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8</a:t>
              </a:r>
              <a:endParaRPr lang="en-GB"/>
            </a:p>
          </p:txBody>
        </p:sp>
        <p:sp>
          <p:nvSpPr>
            <p:cNvPr id="252060" name="Text Box 156"/>
            <p:cNvSpPr txBox="1">
              <a:spLocks noChangeArrowheads="1"/>
            </p:cNvSpPr>
            <p:nvPr/>
          </p:nvSpPr>
          <p:spPr bwMode="auto">
            <a:xfrm>
              <a:off x="2912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7</a:t>
              </a:r>
              <a:endParaRPr lang="en-GB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Updating a Red Strategy</a:t>
            </a:r>
          </a:p>
        </p:txBody>
      </p:sp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7132638" y="5491163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2191" name="Text Box 47"/>
          <p:cNvSpPr txBox="1">
            <a:spLocks noChangeArrowheads="1"/>
          </p:cNvSpPr>
          <p:nvPr/>
        </p:nvSpPr>
        <p:spPr bwMode="auto">
          <a:xfrm>
            <a:off x="4257675" y="5492750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5/10</a:t>
            </a:r>
          </a:p>
        </p:txBody>
      </p:sp>
      <p:sp>
        <p:nvSpPr>
          <p:cNvPr id="262192" name="Text Box 48"/>
          <p:cNvSpPr txBox="1">
            <a:spLocks noChangeArrowheads="1"/>
          </p:cNvSpPr>
          <p:nvPr/>
        </p:nvSpPr>
        <p:spPr bwMode="auto">
          <a:xfrm>
            <a:off x="3686175" y="5491163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2193" name="Text Box 49"/>
          <p:cNvSpPr txBox="1">
            <a:spLocks noChangeArrowheads="1"/>
          </p:cNvSpPr>
          <p:nvPr/>
        </p:nvSpPr>
        <p:spPr bwMode="auto">
          <a:xfrm>
            <a:off x="4833938" y="5492750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5/10</a:t>
            </a:r>
          </a:p>
        </p:txBody>
      </p:sp>
      <p:sp>
        <p:nvSpPr>
          <p:cNvPr id="262194" name="Text Box 50"/>
          <p:cNvSpPr txBox="1">
            <a:spLocks noChangeArrowheads="1"/>
          </p:cNvSpPr>
          <p:nvPr/>
        </p:nvSpPr>
        <p:spPr bwMode="auto">
          <a:xfrm>
            <a:off x="3108325" y="5492750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2195" name="Text Box 51"/>
          <p:cNvSpPr txBox="1">
            <a:spLocks noChangeArrowheads="1"/>
          </p:cNvSpPr>
          <p:nvPr/>
        </p:nvSpPr>
        <p:spPr bwMode="auto">
          <a:xfrm>
            <a:off x="6554788" y="5502275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2196" name="Text Box 52"/>
          <p:cNvSpPr txBox="1">
            <a:spLocks noChangeArrowheads="1"/>
          </p:cNvSpPr>
          <p:nvPr/>
        </p:nvSpPr>
        <p:spPr bwMode="auto">
          <a:xfrm>
            <a:off x="5416550" y="5494338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2197" name="Text Box 53"/>
          <p:cNvSpPr txBox="1">
            <a:spLocks noChangeArrowheads="1"/>
          </p:cNvSpPr>
          <p:nvPr/>
        </p:nvSpPr>
        <p:spPr bwMode="auto">
          <a:xfrm>
            <a:off x="5983288" y="5495925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2198" name="Text Box 54"/>
          <p:cNvSpPr txBox="1">
            <a:spLocks noChangeArrowheads="1"/>
          </p:cNvSpPr>
          <p:nvPr/>
        </p:nvSpPr>
        <p:spPr bwMode="auto">
          <a:xfrm>
            <a:off x="1077913" y="5494338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2199" name="Text Box 55"/>
          <p:cNvSpPr txBox="1">
            <a:spLocks noChangeArrowheads="1"/>
          </p:cNvSpPr>
          <p:nvPr/>
        </p:nvSpPr>
        <p:spPr bwMode="auto">
          <a:xfrm>
            <a:off x="2527300" y="5495925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2200" name="Text Box 56"/>
          <p:cNvSpPr txBox="1">
            <a:spLocks noChangeArrowheads="1"/>
          </p:cNvSpPr>
          <p:nvPr/>
        </p:nvSpPr>
        <p:spPr bwMode="auto">
          <a:xfrm>
            <a:off x="1952625" y="5495925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grpSp>
        <p:nvGrpSpPr>
          <p:cNvPr id="262212" name="Group 68"/>
          <p:cNvGrpSpPr>
            <a:grpSpLocks/>
          </p:cNvGrpSpPr>
          <p:nvPr/>
        </p:nvGrpSpPr>
        <p:grpSpPr bwMode="auto">
          <a:xfrm>
            <a:off x="249238" y="979488"/>
            <a:ext cx="7392987" cy="4508500"/>
            <a:chOff x="157" y="617"/>
            <a:chExt cx="4657" cy="2840"/>
          </a:xfrm>
        </p:grpSpPr>
        <p:sp>
          <p:nvSpPr>
            <p:cNvPr id="262148" name="Line 4"/>
            <p:cNvSpPr>
              <a:spLocks noChangeShapeType="1"/>
            </p:cNvSpPr>
            <p:nvPr/>
          </p:nvSpPr>
          <p:spPr bwMode="auto">
            <a:xfrm>
              <a:off x="488" y="807"/>
              <a:ext cx="0" cy="2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49" name="Line 5"/>
            <p:cNvSpPr>
              <a:spLocks noChangeShapeType="1"/>
            </p:cNvSpPr>
            <p:nvPr/>
          </p:nvSpPr>
          <p:spPr bwMode="auto">
            <a:xfrm>
              <a:off x="4806" y="802"/>
              <a:ext cx="0" cy="26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0" name="Rectangle 6"/>
            <p:cNvSpPr>
              <a:spLocks noChangeArrowheads="1"/>
            </p:cNvSpPr>
            <p:nvPr/>
          </p:nvSpPr>
          <p:spPr bwMode="auto">
            <a:xfrm>
              <a:off x="500" y="919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1" name="Rectangle 7"/>
            <p:cNvSpPr>
              <a:spLocks noChangeArrowheads="1"/>
            </p:cNvSpPr>
            <p:nvPr/>
          </p:nvSpPr>
          <p:spPr bwMode="auto">
            <a:xfrm>
              <a:off x="1581" y="924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2" name="Text Box 8"/>
            <p:cNvSpPr txBox="1">
              <a:spLocks noChangeArrowheads="1"/>
            </p:cNvSpPr>
            <p:nvPr/>
          </p:nvSpPr>
          <p:spPr bwMode="auto">
            <a:xfrm>
              <a:off x="160" y="11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2154" name="Rectangle 10"/>
            <p:cNvSpPr>
              <a:spLocks noChangeArrowheads="1"/>
            </p:cNvSpPr>
            <p:nvPr/>
          </p:nvSpPr>
          <p:spPr bwMode="auto">
            <a:xfrm>
              <a:off x="1576" y="1159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5" name="Rectangle 11"/>
            <p:cNvSpPr>
              <a:spLocks noChangeArrowheads="1"/>
            </p:cNvSpPr>
            <p:nvPr/>
          </p:nvSpPr>
          <p:spPr bwMode="auto">
            <a:xfrm>
              <a:off x="1585" y="1415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6" name="Rectangle 12"/>
            <p:cNvSpPr>
              <a:spLocks noChangeArrowheads="1"/>
            </p:cNvSpPr>
            <p:nvPr/>
          </p:nvSpPr>
          <p:spPr bwMode="auto">
            <a:xfrm>
              <a:off x="3027" y="1654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7" name="Rectangle 13"/>
            <p:cNvSpPr>
              <a:spLocks noChangeArrowheads="1"/>
            </p:cNvSpPr>
            <p:nvPr/>
          </p:nvSpPr>
          <p:spPr bwMode="auto">
            <a:xfrm>
              <a:off x="2296" y="1903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8" name="Rectangle 14"/>
            <p:cNvSpPr>
              <a:spLocks noChangeArrowheads="1"/>
            </p:cNvSpPr>
            <p:nvPr/>
          </p:nvSpPr>
          <p:spPr bwMode="auto">
            <a:xfrm>
              <a:off x="2673" y="213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59" name="Rectangle 15"/>
            <p:cNvSpPr>
              <a:spLocks noChangeArrowheads="1"/>
            </p:cNvSpPr>
            <p:nvPr/>
          </p:nvSpPr>
          <p:spPr bwMode="auto">
            <a:xfrm>
              <a:off x="3385" y="238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0" name="Rectangle 16"/>
            <p:cNvSpPr>
              <a:spLocks noChangeArrowheads="1"/>
            </p:cNvSpPr>
            <p:nvPr/>
          </p:nvSpPr>
          <p:spPr bwMode="auto">
            <a:xfrm>
              <a:off x="3385" y="2887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1" name="Rectangle 17"/>
            <p:cNvSpPr>
              <a:spLocks noChangeArrowheads="1"/>
            </p:cNvSpPr>
            <p:nvPr/>
          </p:nvSpPr>
          <p:spPr bwMode="auto">
            <a:xfrm>
              <a:off x="4096" y="2632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2" name="Rectangle 18"/>
            <p:cNvSpPr>
              <a:spLocks noChangeArrowheads="1"/>
            </p:cNvSpPr>
            <p:nvPr/>
          </p:nvSpPr>
          <p:spPr bwMode="auto">
            <a:xfrm>
              <a:off x="4102" y="312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3" name="Rectangle 19"/>
            <p:cNvSpPr>
              <a:spLocks noChangeArrowheads="1"/>
            </p:cNvSpPr>
            <p:nvPr/>
          </p:nvSpPr>
          <p:spPr bwMode="auto">
            <a:xfrm>
              <a:off x="500" y="1163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4" name="Rectangle 20"/>
            <p:cNvSpPr>
              <a:spLocks noChangeArrowheads="1"/>
            </p:cNvSpPr>
            <p:nvPr/>
          </p:nvSpPr>
          <p:spPr bwMode="auto">
            <a:xfrm>
              <a:off x="501" y="141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5" name="Rectangle 21"/>
            <p:cNvSpPr>
              <a:spLocks noChangeArrowheads="1"/>
            </p:cNvSpPr>
            <p:nvPr/>
          </p:nvSpPr>
          <p:spPr bwMode="auto">
            <a:xfrm>
              <a:off x="3734" y="1656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6" name="Rectangle 22"/>
            <p:cNvSpPr>
              <a:spLocks noChangeArrowheads="1"/>
            </p:cNvSpPr>
            <p:nvPr/>
          </p:nvSpPr>
          <p:spPr bwMode="auto">
            <a:xfrm>
              <a:off x="3735" y="190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7" name="Rectangle 23"/>
            <p:cNvSpPr>
              <a:spLocks noChangeArrowheads="1"/>
            </p:cNvSpPr>
            <p:nvPr/>
          </p:nvSpPr>
          <p:spPr bwMode="auto">
            <a:xfrm>
              <a:off x="1585" y="2147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8" name="Rectangle 24"/>
            <p:cNvSpPr>
              <a:spLocks noChangeArrowheads="1"/>
            </p:cNvSpPr>
            <p:nvPr/>
          </p:nvSpPr>
          <p:spPr bwMode="auto">
            <a:xfrm>
              <a:off x="2303" y="238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69" name="Rectangle 25"/>
            <p:cNvSpPr>
              <a:spLocks noChangeArrowheads="1"/>
            </p:cNvSpPr>
            <p:nvPr/>
          </p:nvSpPr>
          <p:spPr bwMode="auto">
            <a:xfrm>
              <a:off x="2299" y="3130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0" name="Rectangle 26"/>
            <p:cNvSpPr>
              <a:spLocks noChangeArrowheads="1"/>
            </p:cNvSpPr>
            <p:nvPr/>
          </p:nvSpPr>
          <p:spPr bwMode="auto">
            <a:xfrm>
              <a:off x="2660" y="2641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1" name="Rectangle 27"/>
            <p:cNvSpPr>
              <a:spLocks noChangeArrowheads="1"/>
            </p:cNvSpPr>
            <p:nvPr/>
          </p:nvSpPr>
          <p:spPr bwMode="auto">
            <a:xfrm>
              <a:off x="499" y="288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2" name="Line 28"/>
            <p:cNvSpPr>
              <a:spLocks noChangeShapeType="1"/>
            </p:cNvSpPr>
            <p:nvPr/>
          </p:nvSpPr>
          <p:spPr bwMode="auto">
            <a:xfrm>
              <a:off x="1218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3" name="Line 29"/>
            <p:cNvSpPr>
              <a:spLocks noChangeShapeType="1"/>
            </p:cNvSpPr>
            <p:nvPr/>
          </p:nvSpPr>
          <p:spPr bwMode="auto">
            <a:xfrm>
              <a:off x="1578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4" name="Line 30"/>
            <p:cNvSpPr>
              <a:spLocks noChangeShapeType="1"/>
            </p:cNvSpPr>
            <p:nvPr/>
          </p:nvSpPr>
          <p:spPr bwMode="auto">
            <a:xfrm>
              <a:off x="4105" y="81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5" name="Line 31"/>
            <p:cNvSpPr>
              <a:spLocks noChangeShapeType="1"/>
            </p:cNvSpPr>
            <p:nvPr/>
          </p:nvSpPr>
          <p:spPr bwMode="auto">
            <a:xfrm>
              <a:off x="2667" y="82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6" name="Line 32"/>
            <p:cNvSpPr>
              <a:spLocks noChangeShapeType="1"/>
            </p:cNvSpPr>
            <p:nvPr/>
          </p:nvSpPr>
          <p:spPr bwMode="auto">
            <a:xfrm>
              <a:off x="4476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7" name="Line 33"/>
            <p:cNvSpPr>
              <a:spLocks noChangeShapeType="1"/>
            </p:cNvSpPr>
            <p:nvPr/>
          </p:nvSpPr>
          <p:spPr bwMode="auto">
            <a:xfrm>
              <a:off x="2295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8" name="Line 34"/>
            <p:cNvSpPr>
              <a:spLocks noChangeShapeType="1"/>
            </p:cNvSpPr>
            <p:nvPr/>
          </p:nvSpPr>
          <p:spPr bwMode="auto">
            <a:xfrm>
              <a:off x="3018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79" name="Line 35"/>
            <p:cNvSpPr>
              <a:spLocks noChangeShapeType="1"/>
            </p:cNvSpPr>
            <p:nvPr/>
          </p:nvSpPr>
          <p:spPr bwMode="auto">
            <a:xfrm>
              <a:off x="3395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80" name="Line 36"/>
            <p:cNvSpPr>
              <a:spLocks noChangeShapeType="1"/>
            </p:cNvSpPr>
            <p:nvPr/>
          </p:nvSpPr>
          <p:spPr bwMode="auto">
            <a:xfrm>
              <a:off x="3741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81" name="Line 37"/>
            <p:cNvSpPr>
              <a:spLocks noChangeShapeType="1"/>
            </p:cNvSpPr>
            <p:nvPr/>
          </p:nvSpPr>
          <p:spPr bwMode="auto">
            <a:xfrm>
              <a:off x="1939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2182" name="Text Box 38"/>
            <p:cNvSpPr txBox="1">
              <a:spLocks noChangeArrowheads="1"/>
            </p:cNvSpPr>
            <p:nvPr/>
          </p:nvSpPr>
          <p:spPr bwMode="auto">
            <a:xfrm>
              <a:off x="172" y="88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2183" name="Text Box 39"/>
            <p:cNvSpPr txBox="1">
              <a:spLocks noChangeArrowheads="1"/>
            </p:cNvSpPr>
            <p:nvPr/>
          </p:nvSpPr>
          <p:spPr bwMode="auto">
            <a:xfrm>
              <a:off x="162" y="309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2184" name="Text Box 40"/>
            <p:cNvSpPr txBox="1">
              <a:spLocks noChangeArrowheads="1"/>
            </p:cNvSpPr>
            <p:nvPr/>
          </p:nvSpPr>
          <p:spPr bwMode="auto">
            <a:xfrm>
              <a:off x="162" y="1388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2185" name="Text Box 41"/>
            <p:cNvSpPr txBox="1">
              <a:spLocks noChangeArrowheads="1"/>
            </p:cNvSpPr>
            <p:nvPr/>
          </p:nvSpPr>
          <p:spPr bwMode="auto">
            <a:xfrm>
              <a:off x="165" y="187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2186" name="Text Box 42"/>
            <p:cNvSpPr txBox="1">
              <a:spLocks noChangeArrowheads="1"/>
            </p:cNvSpPr>
            <p:nvPr/>
          </p:nvSpPr>
          <p:spPr bwMode="auto">
            <a:xfrm>
              <a:off x="162" y="1615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2187" name="Text Box 43"/>
            <p:cNvSpPr txBox="1">
              <a:spLocks noChangeArrowheads="1"/>
            </p:cNvSpPr>
            <p:nvPr/>
          </p:nvSpPr>
          <p:spPr bwMode="auto">
            <a:xfrm>
              <a:off x="157" y="212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2188" name="Text Box 44"/>
            <p:cNvSpPr txBox="1">
              <a:spLocks noChangeArrowheads="1"/>
            </p:cNvSpPr>
            <p:nvPr/>
          </p:nvSpPr>
          <p:spPr bwMode="auto">
            <a:xfrm>
              <a:off x="160" y="259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2189" name="Text Box 45"/>
            <p:cNvSpPr txBox="1">
              <a:spLocks noChangeArrowheads="1"/>
            </p:cNvSpPr>
            <p:nvPr/>
          </p:nvSpPr>
          <p:spPr bwMode="auto">
            <a:xfrm>
              <a:off x="161" y="23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2190" name="Text Box 46"/>
            <p:cNvSpPr txBox="1">
              <a:spLocks noChangeArrowheads="1"/>
            </p:cNvSpPr>
            <p:nvPr/>
          </p:nvSpPr>
          <p:spPr bwMode="auto">
            <a:xfrm>
              <a:off x="162" y="2843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2201" name="Text Box 57"/>
            <p:cNvSpPr txBox="1">
              <a:spLocks noChangeArrowheads="1"/>
            </p:cNvSpPr>
            <p:nvPr/>
          </p:nvSpPr>
          <p:spPr bwMode="auto">
            <a:xfrm>
              <a:off x="313" y="617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0 = </a:t>
              </a:r>
              <a:r>
                <a:rPr lang="en-GB" sz="1400" i="1"/>
                <a:t>z</a:t>
              </a:r>
              <a:r>
                <a:rPr lang="en-GB" sz="1400" baseline="-25000"/>
                <a:t>1</a:t>
              </a:r>
              <a:endParaRPr lang="en-GB"/>
            </a:p>
          </p:txBody>
        </p:sp>
        <p:sp>
          <p:nvSpPr>
            <p:cNvPr id="262202" name="Text Box 58"/>
            <p:cNvSpPr txBox="1">
              <a:spLocks noChangeArrowheads="1"/>
            </p:cNvSpPr>
            <p:nvPr/>
          </p:nvSpPr>
          <p:spPr bwMode="auto">
            <a:xfrm>
              <a:off x="2568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6</a:t>
              </a:r>
              <a:endParaRPr lang="en-GB"/>
            </a:p>
          </p:txBody>
        </p:sp>
        <p:sp>
          <p:nvSpPr>
            <p:cNvPr id="262203" name="Text Box 59"/>
            <p:cNvSpPr txBox="1">
              <a:spLocks noChangeArrowheads="1"/>
            </p:cNvSpPr>
            <p:nvPr/>
          </p:nvSpPr>
          <p:spPr bwMode="auto">
            <a:xfrm>
              <a:off x="1840" y="624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4</a:t>
              </a:r>
              <a:endParaRPr lang="en-GB"/>
            </a:p>
          </p:txBody>
        </p:sp>
        <p:sp>
          <p:nvSpPr>
            <p:cNvPr id="262204" name="Text Box 60"/>
            <p:cNvSpPr txBox="1">
              <a:spLocks noChangeArrowheads="1"/>
            </p:cNvSpPr>
            <p:nvPr/>
          </p:nvSpPr>
          <p:spPr bwMode="auto">
            <a:xfrm>
              <a:off x="1485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3</a:t>
              </a:r>
              <a:endParaRPr lang="en-GB"/>
            </a:p>
          </p:txBody>
        </p:sp>
        <p:sp>
          <p:nvSpPr>
            <p:cNvPr id="262205" name="Text Box 61"/>
            <p:cNvSpPr txBox="1">
              <a:spLocks noChangeArrowheads="1"/>
            </p:cNvSpPr>
            <p:nvPr/>
          </p:nvSpPr>
          <p:spPr bwMode="auto">
            <a:xfrm>
              <a:off x="2196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5</a:t>
              </a:r>
              <a:endParaRPr lang="en-GB"/>
            </a:p>
          </p:txBody>
        </p:sp>
        <p:sp>
          <p:nvSpPr>
            <p:cNvPr id="262206" name="Text Box 62"/>
            <p:cNvSpPr txBox="1">
              <a:spLocks noChangeArrowheads="1"/>
            </p:cNvSpPr>
            <p:nvPr/>
          </p:nvSpPr>
          <p:spPr bwMode="auto">
            <a:xfrm>
              <a:off x="1117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2</a:t>
              </a:r>
              <a:endParaRPr lang="en-GB"/>
            </a:p>
          </p:txBody>
        </p:sp>
        <p:sp>
          <p:nvSpPr>
            <p:cNvPr id="262207" name="Text Box 63"/>
            <p:cNvSpPr txBox="1">
              <a:spLocks noChangeArrowheads="1"/>
            </p:cNvSpPr>
            <p:nvPr/>
          </p:nvSpPr>
          <p:spPr bwMode="auto">
            <a:xfrm>
              <a:off x="3989" y="623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10</a:t>
              </a:r>
              <a:endParaRPr lang="en-GB"/>
            </a:p>
          </p:txBody>
        </p:sp>
        <p:sp>
          <p:nvSpPr>
            <p:cNvPr id="262208" name="Text Box 64"/>
            <p:cNvSpPr txBox="1">
              <a:spLocks noChangeArrowheads="1"/>
            </p:cNvSpPr>
            <p:nvPr/>
          </p:nvSpPr>
          <p:spPr bwMode="auto">
            <a:xfrm>
              <a:off x="4367" y="624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11</a:t>
              </a:r>
              <a:endParaRPr lang="en-GB"/>
            </a:p>
          </p:txBody>
        </p:sp>
        <p:sp>
          <p:nvSpPr>
            <p:cNvPr id="262209" name="Text Box 65"/>
            <p:cNvSpPr txBox="1">
              <a:spLocks noChangeArrowheads="1"/>
            </p:cNvSpPr>
            <p:nvPr/>
          </p:nvSpPr>
          <p:spPr bwMode="auto">
            <a:xfrm>
              <a:off x="3646" y="618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9</a:t>
              </a:r>
              <a:endParaRPr lang="en-GB"/>
            </a:p>
          </p:txBody>
        </p:sp>
        <p:sp>
          <p:nvSpPr>
            <p:cNvPr id="262210" name="Text Box 66"/>
            <p:cNvSpPr txBox="1">
              <a:spLocks noChangeArrowheads="1"/>
            </p:cNvSpPr>
            <p:nvPr/>
          </p:nvSpPr>
          <p:spPr bwMode="auto">
            <a:xfrm>
              <a:off x="3290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8</a:t>
              </a:r>
              <a:endParaRPr lang="en-GB"/>
            </a:p>
          </p:txBody>
        </p:sp>
        <p:sp>
          <p:nvSpPr>
            <p:cNvPr id="262211" name="Text Box 67"/>
            <p:cNvSpPr txBox="1">
              <a:spLocks noChangeArrowheads="1"/>
            </p:cNvSpPr>
            <p:nvPr/>
          </p:nvSpPr>
          <p:spPr bwMode="auto">
            <a:xfrm>
              <a:off x="2912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7</a:t>
              </a:r>
              <a:endParaRPr lang="en-GB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Updating a Red Strategy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7132638" y="5491163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4257675" y="5492750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3686175" y="5491163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4833938" y="5492750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5/10</a:t>
            </a:r>
          </a:p>
        </p:txBody>
      </p:sp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3108325" y="5492750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6554788" y="5502275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5416550" y="5494338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5983288" y="5495925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5/10</a:t>
            </a:r>
          </a:p>
        </p:txBody>
      </p:sp>
      <p:sp>
        <p:nvSpPr>
          <p:cNvPr id="263179" name="Text Box 11"/>
          <p:cNvSpPr txBox="1">
            <a:spLocks noChangeArrowheads="1"/>
          </p:cNvSpPr>
          <p:nvPr/>
        </p:nvSpPr>
        <p:spPr bwMode="auto">
          <a:xfrm>
            <a:off x="1077913" y="5494338"/>
            <a:ext cx="5000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3180" name="Text Box 12"/>
          <p:cNvSpPr txBox="1">
            <a:spLocks noChangeArrowheads="1"/>
          </p:cNvSpPr>
          <p:nvPr/>
        </p:nvSpPr>
        <p:spPr bwMode="auto">
          <a:xfrm>
            <a:off x="2527300" y="5495925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1952625" y="5495925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400"/>
              <a:t>4/10</a:t>
            </a:r>
          </a:p>
        </p:txBody>
      </p:sp>
      <p:grpSp>
        <p:nvGrpSpPr>
          <p:cNvPr id="263236" name="Group 68"/>
          <p:cNvGrpSpPr>
            <a:grpSpLocks/>
          </p:cNvGrpSpPr>
          <p:nvPr/>
        </p:nvGrpSpPr>
        <p:grpSpPr bwMode="auto">
          <a:xfrm>
            <a:off x="249238" y="979488"/>
            <a:ext cx="7392987" cy="4508500"/>
            <a:chOff x="157" y="617"/>
            <a:chExt cx="4657" cy="2840"/>
          </a:xfrm>
        </p:grpSpPr>
        <p:sp>
          <p:nvSpPr>
            <p:cNvPr id="263183" name="Line 15"/>
            <p:cNvSpPr>
              <a:spLocks noChangeShapeType="1"/>
            </p:cNvSpPr>
            <p:nvPr/>
          </p:nvSpPr>
          <p:spPr bwMode="auto">
            <a:xfrm>
              <a:off x="488" y="807"/>
              <a:ext cx="0" cy="2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84" name="Line 16"/>
            <p:cNvSpPr>
              <a:spLocks noChangeShapeType="1"/>
            </p:cNvSpPr>
            <p:nvPr/>
          </p:nvSpPr>
          <p:spPr bwMode="auto">
            <a:xfrm>
              <a:off x="4806" y="802"/>
              <a:ext cx="0" cy="26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85" name="Rectangle 17"/>
            <p:cNvSpPr>
              <a:spLocks noChangeArrowheads="1"/>
            </p:cNvSpPr>
            <p:nvPr/>
          </p:nvSpPr>
          <p:spPr bwMode="auto">
            <a:xfrm>
              <a:off x="500" y="919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86" name="Rectangle 18"/>
            <p:cNvSpPr>
              <a:spLocks noChangeArrowheads="1"/>
            </p:cNvSpPr>
            <p:nvPr/>
          </p:nvSpPr>
          <p:spPr bwMode="auto">
            <a:xfrm>
              <a:off x="1581" y="924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87" name="Text Box 19"/>
            <p:cNvSpPr txBox="1">
              <a:spLocks noChangeArrowheads="1"/>
            </p:cNvSpPr>
            <p:nvPr/>
          </p:nvSpPr>
          <p:spPr bwMode="auto">
            <a:xfrm>
              <a:off x="160" y="11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3188" name="Rectangle 20"/>
            <p:cNvSpPr>
              <a:spLocks noChangeArrowheads="1"/>
            </p:cNvSpPr>
            <p:nvPr/>
          </p:nvSpPr>
          <p:spPr bwMode="auto">
            <a:xfrm>
              <a:off x="1576" y="1159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89" name="Rectangle 21"/>
            <p:cNvSpPr>
              <a:spLocks noChangeArrowheads="1"/>
            </p:cNvSpPr>
            <p:nvPr/>
          </p:nvSpPr>
          <p:spPr bwMode="auto">
            <a:xfrm>
              <a:off x="1585" y="1415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90" name="Rectangle 22"/>
            <p:cNvSpPr>
              <a:spLocks noChangeArrowheads="1"/>
            </p:cNvSpPr>
            <p:nvPr/>
          </p:nvSpPr>
          <p:spPr bwMode="auto">
            <a:xfrm>
              <a:off x="3027" y="1654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91" name="Rectangle 23"/>
            <p:cNvSpPr>
              <a:spLocks noChangeArrowheads="1"/>
            </p:cNvSpPr>
            <p:nvPr/>
          </p:nvSpPr>
          <p:spPr bwMode="auto">
            <a:xfrm>
              <a:off x="2296" y="1903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92" name="Rectangle 24"/>
            <p:cNvSpPr>
              <a:spLocks noChangeArrowheads="1"/>
            </p:cNvSpPr>
            <p:nvPr/>
          </p:nvSpPr>
          <p:spPr bwMode="auto">
            <a:xfrm>
              <a:off x="2673" y="213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93" name="Rectangle 25"/>
            <p:cNvSpPr>
              <a:spLocks noChangeArrowheads="1"/>
            </p:cNvSpPr>
            <p:nvPr/>
          </p:nvSpPr>
          <p:spPr bwMode="auto">
            <a:xfrm>
              <a:off x="3385" y="238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94" name="Rectangle 26"/>
            <p:cNvSpPr>
              <a:spLocks noChangeArrowheads="1"/>
            </p:cNvSpPr>
            <p:nvPr/>
          </p:nvSpPr>
          <p:spPr bwMode="auto">
            <a:xfrm>
              <a:off x="3385" y="2887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95" name="Rectangle 27"/>
            <p:cNvSpPr>
              <a:spLocks noChangeArrowheads="1"/>
            </p:cNvSpPr>
            <p:nvPr/>
          </p:nvSpPr>
          <p:spPr bwMode="auto">
            <a:xfrm>
              <a:off x="4096" y="2632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96" name="Rectangle 28"/>
            <p:cNvSpPr>
              <a:spLocks noChangeArrowheads="1"/>
            </p:cNvSpPr>
            <p:nvPr/>
          </p:nvSpPr>
          <p:spPr bwMode="auto">
            <a:xfrm>
              <a:off x="4102" y="312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97" name="Rectangle 29"/>
            <p:cNvSpPr>
              <a:spLocks noChangeArrowheads="1"/>
            </p:cNvSpPr>
            <p:nvPr/>
          </p:nvSpPr>
          <p:spPr bwMode="auto">
            <a:xfrm>
              <a:off x="500" y="1163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98" name="Rectangle 30"/>
            <p:cNvSpPr>
              <a:spLocks noChangeArrowheads="1"/>
            </p:cNvSpPr>
            <p:nvPr/>
          </p:nvSpPr>
          <p:spPr bwMode="auto">
            <a:xfrm>
              <a:off x="501" y="141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199" name="Rectangle 31"/>
            <p:cNvSpPr>
              <a:spLocks noChangeArrowheads="1"/>
            </p:cNvSpPr>
            <p:nvPr/>
          </p:nvSpPr>
          <p:spPr bwMode="auto">
            <a:xfrm>
              <a:off x="3734" y="1656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00" name="Rectangle 32"/>
            <p:cNvSpPr>
              <a:spLocks noChangeArrowheads="1"/>
            </p:cNvSpPr>
            <p:nvPr/>
          </p:nvSpPr>
          <p:spPr bwMode="auto">
            <a:xfrm>
              <a:off x="3735" y="190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01" name="Rectangle 33"/>
            <p:cNvSpPr>
              <a:spLocks noChangeArrowheads="1"/>
            </p:cNvSpPr>
            <p:nvPr/>
          </p:nvSpPr>
          <p:spPr bwMode="auto">
            <a:xfrm>
              <a:off x="1585" y="2147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02" name="Rectangle 34"/>
            <p:cNvSpPr>
              <a:spLocks noChangeArrowheads="1"/>
            </p:cNvSpPr>
            <p:nvPr/>
          </p:nvSpPr>
          <p:spPr bwMode="auto">
            <a:xfrm>
              <a:off x="2303" y="238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03" name="Rectangle 35"/>
            <p:cNvSpPr>
              <a:spLocks noChangeArrowheads="1"/>
            </p:cNvSpPr>
            <p:nvPr/>
          </p:nvSpPr>
          <p:spPr bwMode="auto">
            <a:xfrm>
              <a:off x="2299" y="3130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04" name="Rectangle 36"/>
            <p:cNvSpPr>
              <a:spLocks noChangeArrowheads="1"/>
            </p:cNvSpPr>
            <p:nvPr/>
          </p:nvSpPr>
          <p:spPr bwMode="auto">
            <a:xfrm>
              <a:off x="3021" y="2636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05" name="Rectangle 37"/>
            <p:cNvSpPr>
              <a:spLocks noChangeArrowheads="1"/>
            </p:cNvSpPr>
            <p:nvPr/>
          </p:nvSpPr>
          <p:spPr bwMode="auto">
            <a:xfrm>
              <a:off x="499" y="288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06" name="Line 38"/>
            <p:cNvSpPr>
              <a:spLocks noChangeShapeType="1"/>
            </p:cNvSpPr>
            <p:nvPr/>
          </p:nvSpPr>
          <p:spPr bwMode="auto">
            <a:xfrm>
              <a:off x="1218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07" name="Line 39"/>
            <p:cNvSpPr>
              <a:spLocks noChangeShapeType="1"/>
            </p:cNvSpPr>
            <p:nvPr/>
          </p:nvSpPr>
          <p:spPr bwMode="auto">
            <a:xfrm>
              <a:off x="1578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08" name="Line 40"/>
            <p:cNvSpPr>
              <a:spLocks noChangeShapeType="1"/>
            </p:cNvSpPr>
            <p:nvPr/>
          </p:nvSpPr>
          <p:spPr bwMode="auto">
            <a:xfrm>
              <a:off x="4105" y="81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09" name="Line 41"/>
            <p:cNvSpPr>
              <a:spLocks noChangeShapeType="1"/>
            </p:cNvSpPr>
            <p:nvPr/>
          </p:nvSpPr>
          <p:spPr bwMode="auto">
            <a:xfrm>
              <a:off x="2667" y="82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10" name="Line 42"/>
            <p:cNvSpPr>
              <a:spLocks noChangeShapeType="1"/>
            </p:cNvSpPr>
            <p:nvPr/>
          </p:nvSpPr>
          <p:spPr bwMode="auto">
            <a:xfrm>
              <a:off x="4476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11" name="Line 43"/>
            <p:cNvSpPr>
              <a:spLocks noChangeShapeType="1"/>
            </p:cNvSpPr>
            <p:nvPr/>
          </p:nvSpPr>
          <p:spPr bwMode="auto">
            <a:xfrm>
              <a:off x="2295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12" name="Line 44"/>
            <p:cNvSpPr>
              <a:spLocks noChangeShapeType="1"/>
            </p:cNvSpPr>
            <p:nvPr/>
          </p:nvSpPr>
          <p:spPr bwMode="auto">
            <a:xfrm>
              <a:off x="3018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13" name="Line 45"/>
            <p:cNvSpPr>
              <a:spLocks noChangeShapeType="1"/>
            </p:cNvSpPr>
            <p:nvPr/>
          </p:nvSpPr>
          <p:spPr bwMode="auto">
            <a:xfrm>
              <a:off x="3395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14" name="Line 46"/>
            <p:cNvSpPr>
              <a:spLocks noChangeShapeType="1"/>
            </p:cNvSpPr>
            <p:nvPr/>
          </p:nvSpPr>
          <p:spPr bwMode="auto">
            <a:xfrm>
              <a:off x="3741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15" name="Line 47"/>
            <p:cNvSpPr>
              <a:spLocks noChangeShapeType="1"/>
            </p:cNvSpPr>
            <p:nvPr/>
          </p:nvSpPr>
          <p:spPr bwMode="auto">
            <a:xfrm>
              <a:off x="1939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3216" name="Text Box 48"/>
            <p:cNvSpPr txBox="1">
              <a:spLocks noChangeArrowheads="1"/>
            </p:cNvSpPr>
            <p:nvPr/>
          </p:nvSpPr>
          <p:spPr bwMode="auto">
            <a:xfrm>
              <a:off x="172" y="88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3217" name="Text Box 49"/>
            <p:cNvSpPr txBox="1">
              <a:spLocks noChangeArrowheads="1"/>
            </p:cNvSpPr>
            <p:nvPr/>
          </p:nvSpPr>
          <p:spPr bwMode="auto">
            <a:xfrm>
              <a:off x="162" y="309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3218" name="Text Box 50"/>
            <p:cNvSpPr txBox="1">
              <a:spLocks noChangeArrowheads="1"/>
            </p:cNvSpPr>
            <p:nvPr/>
          </p:nvSpPr>
          <p:spPr bwMode="auto">
            <a:xfrm>
              <a:off x="162" y="1388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3219" name="Text Box 51"/>
            <p:cNvSpPr txBox="1">
              <a:spLocks noChangeArrowheads="1"/>
            </p:cNvSpPr>
            <p:nvPr/>
          </p:nvSpPr>
          <p:spPr bwMode="auto">
            <a:xfrm>
              <a:off x="165" y="187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3220" name="Text Box 52"/>
            <p:cNvSpPr txBox="1">
              <a:spLocks noChangeArrowheads="1"/>
            </p:cNvSpPr>
            <p:nvPr/>
          </p:nvSpPr>
          <p:spPr bwMode="auto">
            <a:xfrm>
              <a:off x="162" y="1615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3221" name="Text Box 53"/>
            <p:cNvSpPr txBox="1">
              <a:spLocks noChangeArrowheads="1"/>
            </p:cNvSpPr>
            <p:nvPr/>
          </p:nvSpPr>
          <p:spPr bwMode="auto">
            <a:xfrm>
              <a:off x="157" y="212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3222" name="Text Box 54"/>
            <p:cNvSpPr txBox="1">
              <a:spLocks noChangeArrowheads="1"/>
            </p:cNvSpPr>
            <p:nvPr/>
          </p:nvSpPr>
          <p:spPr bwMode="auto">
            <a:xfrm>
              <a:off x="160" y="259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3223" name="Text Box 55"/>
            <p:cNvSpPr txBox="1">
              <a:spLocks noChangeArrowheads="1"/>
            </p:cNvSpPr>
            <p:nvPr/>
          </p:nvSpPr>
          <p:spPr bwMode="auto">
            <a:xfrm>
              <a:off x="161" y="23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3224" name="Text Box 56"/>
            <p:cNvSpPr txBox="1">
              <a:spLocks noChangeArrowheads="1"/>
            </p:cNvSpPr>
            <p:nvPr/>
          </p:nvSpPr>
          <p:spPr bwMode="auto">
            <a:xfrm>
              <a:off x="162" y="2843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3225" name="Text Box 57"/>
            <p:cNvSpPr txBox="1">
              <a:spLocks noChangeArrowheads="1"/>
            </p:cNvSpPr>
            <p:nvPr/>
          </p:nvSpPr>
          <p:spPr bwMode="auto">
            <a:xfrm>
              <a:off x="313" y="617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0 = </a:t>
              </a:r>
              <a:r>
                <a:rPr lang="en-GB" sz="1400" i="1"/>
                <a:t>z</a:t>
              </a:r>
              <a:r>
                <a:rPr lang="en-GB" sz="1400" baseline="-25000"/>
                <a:t>1</a:t>
              </a:r>
              <a:endParaRPr lang="en-GB"/>
            </a:p>
          </p:txBody>
        </p:sp>
        <p:sp>
          <p:nvSpPr>
            <p:cNvPr id="263226" name="Text Box 58"/>
            <p:cNvSpPr txBox="1">
              <a:spLocks noChangeArrowheads="1"/>
            </p:cNvSpPr>
            <p:nvPr/>
          </p:nvSpPr>
          <p:spPr bwMode="auto">
            <a:xfrm>
              <a:off x="2568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6</a:t>
              </a:r>
              <a:endParaRPr lang="en-GB"/>
            </a:p>
          </p:txBody>
        </p:sp>
        <p:sp>
          <p:nvSpPr>
            <p:cNvPr id="263227" name="Text Box 59"/>
            <p:cNvSpPr txBox="1">
              <a:spLocks noChangeArrowheads="1"/>
            </p:cNvSpPr>
            <p:nvPr/>
          </p:nvSpPr>
          <p:spPr bwMode="auto">
            <a:xfrm>
              <a:off x="1840" y="624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4</a:t>
              </a:r>
              <a:endParaRPr lang="en-GB"/>
            </a:p>
          </p:txBody>
        </p:sp>
        <p:sp>
          <p:nvSpPr>
            <p:cNvPr id="263228" name="Text Box 60"/>
            <p:cNvSpPr txBox="1">
              <a:spLocks noChangeArrowheads="1"/>
            </p:cNvSpPr>
            <p:nvPr/>
          </p:nvSpPr>
          <p:spPr bwMode="auto">
            <a:xfrm>
              <a:off x="1485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3</a:t>
              </a:r>
              <a:endParaRPr lang="en-GB"/>
            </a:p>
          </p:txBody>
        </p:sp>
        <p:sp>
          <p:nvSpPr>
            <p:cNvPr id="263229" name="Text Box 61"/>
            <p:cNvSpPr txBox="1">
              <a:spLocks noChangeArrowheads="1"/>
            </p:cNvSpPr>
            <p:nvPr/>
          </p:nvSpPr>
          <p:spPr bwMode="auto">
            <a:xfrm>
              <a:off x="2196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5</a:t>
              </a:r>
              <a:endParaRPr lang="en-GB"/>
            </a:p>
          </p:txBody>
        </p:sp>
        <p:sp>
          <p:nvSpPr>
            <p:cNvPr id="263230" name="Text Box 62"/>
            <p:cNvSpPr txBox="1">
              <a:spLocks noChangeArrowheads="1"/>
            </p:cNvSpPr>
            <p:nvPr/>
          </p:nvSpPr>
          <p:spPr bwMode="auto">
            <a:xfrm>
              <a:off x="1117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2</a:t>
              </a:r>
              <a:endParaRPr lang="en-GB"/>
            </a:p>
          </p:txBody>
        </p:sp>
        <p:sp>
          <p:nvSpPr>
            <p:cNvPr id="263231" name="Text Box 63"/>
            <p:cNvSpPr txBox="1">
              <a:spLocks noChangeArrowheads="1"/>
            </p:cNvSpPr>
            <p:nvPr/>
          </p:nvSpPr>
          <p:spPr bwMode="auto">
            <a:xfrm>
              <a:off x="3989" y="623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10</a:t>
              </a:r>
              <a:endParaRPr lang="en-GB"/>
            </a:p>
          </p:txBody>
        </p:sp>
        <p:sp>
          <p:nvSpPr>
            <p:cNvPr id="263232" name="Text Box 64"/>
            <p:cNvSpPr txBox="1">
              <a:spLocks noChangeArrowheads="1"/>
            </p:cNvSpPr>
            <p:nvPr/>
          </p:nvSpPr>
          <p:spPr bwMode="auto">
            <a:xfrm>
              <a:off x="4367" y="624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11</a:t>
              </a:r>
              <a:endParaRPr lang="en-GB"/>
            </a:p>
          </p:txBody>
        </p:sp>
        <p:sp>
          <p:nvSpPr>
            <p:cNvPr id="263233" name="Text Box 65"/>
            <p:cNvSpPr txBox="1">
              <a:spLocks noChangeArrowheads="1"/>
            </p:cNvSpPr>
            <p:nvPr/>
          </p:nvSpPr>
          <p:spPr bwMode="auto">
            <a:xfrm>
              <a:off x="3646" y="618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9</a:t>
              </a:r>
              <a:endParaRPr lang="en-GB"/>
            </a:p>
          </p:txBody>
        </p:sp>
        <p:sp>
          <p:nvSpPr>
            <p:cNvPr id="263234" name="Text Box 66"/>
            <p:cNvSpPr txBox="1">
              <a:spLocks noChangeArrowheads="1"/>
            </p:cNvSpPr>
            <p:nvPr/>
          </p:nvSpPr>
          <p:spPr bwMode="auto">
            <a:xfrm>
              <a:off x="3290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8</a:t>
              </a:r>
              <a:endParaRPr lang="en-GB"/>
            </a:p>
          </p:txBody>
        </p:sp>
        <p:sp>
          <p:nvSpPr>
            <p:cNvPr id="263235" name="Text Box 67"/>
            <p:cNvSpPr txBox="1">
              <a:spLocks noChangeArrowheads="1"/>
            </p:cNvSpPr>
            <p:nvPr/>
          </p:nvSpPr>
          <p:spPr bwMode="auto">
            <a:xfrm>
              <a:off x="2912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7</a:t>
              </a:r>
              <a:endParaRPr lang="en-GB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Updating a Red Strategy</a:t>
            </a:r>
          </a:p>
        </p:txBody>
      </p:sp>
      <p:grpSp>
        <p:nvGrpSpPr>
          <p:cNvPr id="265285" name="Group 69"/>
          <p:cNvGrpSpPr>
            <a:grpSpLocks/>
          </p:cNvGrpSpPr>
          <p:nvPr/>
        </p:nvGrpSpPr>
        <p:grpSpPr bwMode="auto">
          <a:xfrm>
            <a:off x="249238" y="979488"/>
            <a:ext cx="7392987" cy="4827587"/>
            <a:chOff x="157" y="617"/>
            <a:chExt cx="4657" cy="3041"/>
          </a:xfrm>
        </p:grpSpPr>
        <p:sp>
          <p:nvSpPr>
            <p:cNvPr id="265219" name="Text Box 3"/>
            <p:cNvSpPr txBox="1">
              <a:spLocks noChangeArrowheads="1"/>
            </p:cNvSpPr>
            <p:nvPr/>
          </p:nvSpPr>
          <p:spPr bwMode="auto">
            <a:xfrm>
              <a:off x="4493" y="3459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5220" name="Text Box 4"/>
            <p:cNvSpPr txBox="1">
              <a:spLocks noChangeArrowheads="1"/>
            </p:cNvSpPr>
            <p:nvPr/>
          </p:nvSpPr>
          <p:spPr bwMode="auto">
            <a:xfrm>
              <a:off x="2682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5221" name="Text Box 5"/>
            <p:cNvSpPr txBox="1">
              <a:spLocks noChangeArrowheads="1"/>
            </p:cNvSpPr>
            <p:nvPr/>
          </p:nvSpPr>
          <p:spPr bwMode="auto">
            <a:xfrm>
              <a:off x="2322" y="3459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5222" name="Text Box 6"/>
            <p:cNvSpPr txBox="1">
              <a:spLocks noChangeArrowheads="1"/>
            </p:cNvSpPr>
            <p:nvPr/>
          </p:nvSpPr>
          <p:spPr bwMode="auto">
            <a:xfrm>
              <a:off x="3045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5223" name="Text Box 7"/>
            <p:cNvSpPr txBox="1">
              <a:spLocks noChangeArrowheads="1"/>
            </p:cNvSpPr>
            <p:nvPr/>
          </p:nvSpPr>
          <p:spPr bwMode="auto">
            <a:xfrm>
              <a:off x="1958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5224" name="Text Box 8"/>
            <p:cNvSpPr txBox="1">
              <a:spLocks noChangeArrowheads="1"/>
            </p:cNvSpPr>
            <p:nvPr/>
          </p:nvSpPr>
          <p:spPr bwMode="auto">
            <a:xfrm>
              <a:off x="4129" y="3466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5225" name="Text Box 9"/>
            <p:cNvSpPr txBox="1">
              <a:spLocks noChangeArrowheads="1"/>
            </p:cNvSpPr>
            <p:nvPr/>
          </p:nvSpPr>
          <p:spPr bwMode="auto">
            <a:xfrm>
              <a:off x="3412" y="346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5226" name="Text Box 10"/>
            <p:cNvSpPr txBox="1">
              <a:spLocks noChangeArrowheads="1"/>
            </p:cNvSpPr>
            <p:nvPr/>
          </p:nvSpPr>
          <p:spPr bwMode="auto">
            <a:xfrm>
              <a:off x="3769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5/10</a:t>
              </a:r>
            </a:p>
          </p:txBody>
        </p:sp>
        <p:sp>
          <p:nvSpPr>
            <p:cNvPr id="265227" name="Text Box 11"/>
            <p:cNvSpPr txBox="1">
              <a:spLocks noChangeArrowheads="1"/>
            </p:cNvSpPr>
            <p:nvPr/>
          </p:nvSpPr>
          <p:spPr bwMode="auto">
            <a:xfrm>
              <a:off x="679" y="346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5228" name="Text Box 12"/>
            <p:cNvSpPr txBox="1">
              <a:spLocks noChangeArrowheads="1"/>
            </p:cNvSpPr>
            <p:nvPr/>
          </p:nvSpPr>
          <p:spPr bwMode="auto">
            <a:xfrm>
              <a:off x="1592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5229" name="Text Box 13"/>
            <p:cNvSpPr txBox="1">
              <a:spLocks noChangeArrowheads="1"/>
            </p:cNvSpPr>
            <p:nvPr/>
          </p:nvSpPr>
          <p:spPr bwMode="auto">
            <a:xfrm>
              <a:off x="1230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5231" name="Line 15"/>
            <p:cNvSpPr>
              <a:spLocks noChangeShapeType="1"/>
            </p:cNvSpPr>
            <p:nvPr/>
          </p:nvSpPr>
          <p:spPr bwMode="auto">
            <a:xfrm>
              <a:off x="488" y="807"/>
              <a:ext cx="0" cy="2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32" name="Line 16"/>
            <p:cNvSpPr>
              <a:spLocks noChangeShapeType="1"/>
            </p:cNvSpPr>
            <p:nvPr/>
          </p:nvSpPr>
          <p:spPr bwMode="auto">
            <a:xfrm>
              <a:off x="4806" y="802"/>
              <a:ext cx="0" cy="26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33" name="Rectangle 17"/>
            <p:cNvSpPr>
              <a:spLocks noChangeArrowheads="1"/>
            </p:cNvSpPr>
            <p:nvPr/>
          </p:nvSpPr>
          <p:spPr bwMode="auto">
            <a:xfrm>
              <a:off x="500" y="919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34" name="Rectangle 18"/>
            <p:cNvSpPr>
              <a:spLocks noChangeArrowheads="1"/>
            </p:cNvSpPr>
            <p:nvPr/>
          </p:nvSpPr>
          <p:spPr bwMode="auto">
            <a:xfrm>
              <a:off x="1581" y="924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35" name="Text Box 19"/>
            <p:cNvSpPr txBox="1">
              <a:spLocks noChangeArrowheads="1"/>
            </p:cNvSpPr>
            <p:nvPr/>
          </p:nvSpPr>
          <p:spPr bwMode="auto">
            <a:xfrm>
              <a:off x="160" y="11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5236" name="Rectangle 20"/>
            <p:cNvSpPr>
              <a:spLocks noChangeArrowheads="1"/>
            </p:cNvSpPr>
            <p:nvPr/>
          </p:nvSpPr>
          <p:spPr bwMode="auto">
            <a:xfrm>
              <a:off x="1576" y="1159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37" name="Rectangle 21"/>
            <p:cNvSpPr>
              <a:spLocks noChangeArrowheads="1"/>
            </p:cNvSpPr>
            <p:nvPr/>
          </p:nvSpPr>
          <p:spPr bwMode="auto">
            <a:xfrm>
              <a:off x="1585" y="1415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38" name="Rectangle 22"/>
            <p:cNvSpPr>
              <a:spLocks noChangeArrowheads="1"/>
            </p:cNvSpPr>
            <p:nvPr/>
          </p:nvSpPr>
          <p:spPr bwMode="auto">
            <a:xfrm>
              <a:off x="3388" y="1649"/>
              <a:ext cx="351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39" name="Rectangle 23"/>
            <p:cNvSpPr>
              <a:spLocks noChangeArrowheads="1"/>
            </p:cNvSpPr>
            <p:nvPr/>
          </p:nvSpPr>
          <p:spPr bwMode="auto">
            <a:xfrm>
              <a:off x="2296" y="1903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40" name="Rectangle 24"/>
            <p:cNvSpPr>
              <a:spLocks noChangeArrowheads="1"/>
            </p:cNvSpPr>
            <p:nvPr/>
          </p:nvSpPr>
          <p:spPr bwMode="auto">
            <a:xfrm>
              <a:off x="2673" y="213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41" name="Rectangle 25"/>
            <p:cNvSpPr>
              <a:spLocks noChangeArrowheads="1"/>
            </p:cNvSpPr>
            <p:nvPr/>
          </p:nvSpPr>
          <p:spPr bwMode="auto">
            <a:xfrm>
              <a:off x="3385" y="238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42" name="Rectangle 26"/>
            <p:cNvSpPr>
              <a:spLocks noChangeArrowheads="1"/>
            </p:cNvSpPr>
            <p:nvPr/>
          </p:nvSpPr>
          <p:spPr bwMode="auto">
            <a:xfrm>
              <a:off x="3385" y="2887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43" name="Rectangle 27"/>
            <p:cNvSpPr>
              <a:spLocks noChangeArrowheads="1"/>
            </p:cNvSpPr>
            <p:nvPr/>
          </p:nvSpPr>
          <p:spPr bwMode="auto">
            <a:xfrm>
              <a:off x="4096" y="2632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44" name="Rectangle 28"/>
            <p:cNvSpPr>
              <a:spLocks noChangeArrowheads="1"/>
            </p:cNvSpPr>
            <p:nvPr/>
          </p:nvSpPr>
          <p:spPr bwMode="auto">
            <a:xfrm>
              <a:off x="4102" y="312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45" name="Rectangle 29"/>
            <p:cNvSpPr>
              <a:spLocks noChangeArrowheads="1"/>
            </p:cNvSpPr>
            <p:nvPr/>
          </p:nvSpPr>
          <p:spPr bwMode="auto">
            <a:xfrm>
              <a:off x="500" y="1163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46" name="Rectangle 30"/>
            <p:cNvSpPr>
              <a:spLocks noChangeArrowheads="1"/>
            </p:cNvSpPr>
            <p:nvPr/>
          </p:nvSpPr>
          <p:spPr bwMode="auto">
            <a:xfrm>
              <a:off x="501" y="141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47" name="Rectangle 31"/>
            <p:cNvSpPr>
              <a:spLocks noChangeArrowheads="1"/>
            </p:cNvSpPr>
            <p:nvPr/>
          </p:nvSpPr>
          <p:spPr bwMode="auto">
            <a:xfrm>
              <a:off x="4116" y="1656"/>
              <a:ext cx="695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48" name="Rectangle 32"/>
            <p:cNvSpPr>
              <a:spLocks noChangeArrowheads="1"/>
            </p:cNvSpPr>
            <p:nvPr/>
          </p:nvSpPr>
          <p:spPr bwMode="auto">
            <a:xfrm>
              <a:off x="3735" y="190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49" name="Rectangle 33"/>
            <p:cNvSpPr>
              <a:spLocks noChangeArrowheads="1"/>
            </p:cNvSpPr>
            <p:nvPr/>
          </p:nvSpPr>
          <p:spPr bwMode="auto">
            <a:xfrm>
              <a:off x="1585" y="2147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50" name="Rectangle 34"/>
            <p:cNvSpPr>
              <a:spLocks noChangeArrowheads="1"/>
            </p:cNvSpPr>
            <p:nvPr/>
          </p:nvSpPr>
          <p:spPr bwMode="auto">
            <a:xfrm>
              <a:off x="2303" y="238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51" name="Rectangle 35"/>
            <p:cNvSpPr>
              <a:spLocks noChangeArrowheads="1"/>
            </p:cNvSpPr>
            <p:nvPr/>
          </p:nvSpPr>
          <p:spPr bwMode="auto">
            <a:xfrm>
              <a:off x="2299" y="3130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52" name="Rectangle 36"/>
            <p:cNvSpPr>
              <a:spLocks noChangeArrowheads="1"/>
            </p:cNvSpPr>
            <p:nvPr/>
          </p:nvSpPr>
          <p:spPr bwMode="auto">
            <a:xfrm>
              <a:off x="3021" y="2636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53" name="Rectangle 37"/>
            <p:cNvSpPr>
              <a:spLocks noChangeArrowheads="1"/>
            </p:cNvSpPr>
            <p:nvPr/>
          </p:nvSpPr>
          <p:spPr bwMode="auto">
            <a:xfrm>
              <a:off x="499" y="288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54" name="Line 38"/>
            <p:cNvSpPr>
              <a:spLocks noChangeShapeType="1"/>
            </p:cNvSpPr>
            <p:nvPr/>
          </p:nvSpPr>
          <p:spPr bwMode="auto">
            <a:xfrm>
              <a:off x="1218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55" name="Line 39"/>
            <p:cNvSpPr>
              <a:spLocks noChangeShapeType="1"/>
            </p:cNvSpPr>
            <p:nvPr/>
          </p:nvSpPr>
          <p:spPr bwMode="auto">
            <a:xfrm>
              <a:off x="1578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56" name="Line 40"/>
            <p:cNvSpPr>
              <a:spLocks noChangeShapeType="1"/>
            </p:cNvSpPr>
            <p:nvPr/>
          </p:nvSpPr>
          <p:spPr bwMode="auto">
            <a:xfrm>
              <a:off x="4105" y="81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57" name="Line 41"/>
            <p:cNvSpPr>
              <a:spLocks noChangeShapeType="1"/>
            </p:cNvSpPr>
            <p:nvPr/>
          </p:nvSpPr>
          <p:spPr bwMode="auto">
            <a:xfrm>
              <a:off x="2667" y="82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58" name="Line 42"/>
            <p:cNvSpPr>
              <a:spLocks noChangeShapeType="1"/>
            </p:cNvSpPr>
            <p:nvPr/>
          </p:nvSpPr>
          <p:spPr bwMode="auto">
            <a:xfrm>
              <a:off x="4476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59" name="Line 43"/>
            <p:cNvSpPr>
              <a:spLocks noChangeShapeType="1"/>
            </p:cNvSpPr>
            <p:nvPr/>
          </p:nvSpPr>
          <p:spPr bwMode="auto">
            <a:xfrm>
              <a:off x="2295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60" name="Line 44"/>
            <p:cNvSpPr>
              <a:spLocks noChangeShapeType="1"/>
            </p:cNvSpPr>
            <p:nvPr/>
          </p:nvSpPr>
          <p:spPr bwMode="auto">
            <a:xfrm>
              <a:off x="3018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61" name="Line 45"/>
            <p:cNvSpPr>
              <a:spLocks noChangeShapeType="1"/>
            </p:cNvSpPr>
            <p:nvPr/>
          </p:nvSpPr>
          <p:spPr bwMode="auto">
            <a:xfrm>
              <a:off x="3395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62" name="Line 46"/>
            <p:cNvSpPr>
              <a:spLocks noChangeShapeType="1"/>
            </p:cNvSpPr>
            <p:nvPr/>
          </p:nvSpPr>
          <p:spPr bwMode="auto">
            <a:xfrm>
              <a:off x="3741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63" name="Line 47"/>
            <p:cNvSpPr>
              <a:spLocks noChangeShapeType="1"/>
            </p:cNvSpPr>
            <p:nvPr/>
          </p:nvSpPr>
          <p:spPr bwMode="auto">
            <a:xfrm>
              <a:off x="1939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5264" name="Text Box 48"/>
            <p:cNvSpPr txBox="1">
              <a:spLocks noChangeArrowheads="1"/>
            </p:cNvSpPr>
            <p:nvPr/>
          </p:nvSpPr>
          <p:spPr bwMode="auto">
            <a:xfrm>
              <a:off x="172" y="88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5265" name="Text Box 49"/>
            <p:cNvSpPr txBox="1">
              <a:spLocks noChangeArrowheads="1"/>
            </p:cNvSpPr>
            <p:nvPr/>
          </p:nvSpPr>
          <p:spPr bwMode="auto">
            <a:xfrm>
              <a:off x="162" y="309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5266" name="Text Box 50"/>
            <p:cNvSpPr txBox="1">
              <a:spLocks noChangeArrowheads="1"/>
            </p:cNvSpPr>
            <p:nvPr/>
          </p:nvSpPr>
          <p:spPr bwMode="auto">
            <a:xfrm>
              <a:off x="162" y="1388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5267" name="Text Box 51"/>
            <p:cNvSpPr txBox="1">
              <a:spLocks noChangeArrowheads="1"/>
            </p:cNvSpPr>
            <p:nvPr/>
          </p:nvSpPr>
          <p:spPr bwMode="auto">
            <a:xfrm>
              <a:off x="165" y="187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5268" name="Text Box 52"/>
            <p:cNvSpPr txBox="1">
              <a:spLocks noChangeArrowheads="1"/>
            </p:cNvSpPr>
            <p:nvPr/>
          </p:nvSpPr>
          <p:spPr bwMode="auto">
            <a:xfrm>
              <a:off x="162" y="1615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5269" name="Text Box 53"/>
            <p:cNvSpPr txBox="1">
              <a:spLocks noChangeArrowheads="1"/>
            </p:cNvSpPr>
            <p:nvPr/>
          </p:nvSpPr>
          <p:spPr bwMode="auto">
            <a:xfrm>
              <a:off x="157" y="212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5270" name="Text Box 54"/>
            <p:cNvSpPr txBox="1">
              <a:spLocks noChangeArrowheads="1"/>
            </p:cNvSpPr>
            <p:nvPr/>
          </p:nvSpPr>
          <p:spPr bwMode="auto">
            <a:xfrm>
              <a:off x="160" y="259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5271" name="Text Box 55"/>
            <p:cNvSpPr txBox="1">
              <a:spLocks noChangeArrowheads="1"/>
            </p:cNvSpPr>
            <p:nvPr/>
          </p:nvSpPr>
          <p:spPr bwMode="auto">
            <a:xfrm>
              <a:off x="161" y="23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5272" name="Text Box 56"/>
            <p:cNvSpPr txBox="1">
              <a:spLocks noChangeArrowheads="1"/>
            </p:cNvSpPr>
            <p:nvPr/>
          </p:nvSpPr>
          <p:spPr bwMode="auto">
            <a:xfrm>
              <a:off x="162" y="2843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5273" name="Text Box 57"/>
            <p:cNvSpPr txBox="1">
              <a:spLocks noChangeArrowheads="1"/>
            </p:cNvSpPr>
            <p:nvPr/>
          </p:nvSpPr>
          <p:spPr bwMode="auto">
            <a:xfrm>
              <a:off x="313" y="617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0 = </a:t>
              </a:r>
              <a:r>
                <a:rPr lang="en-GB" sz="1400" i="1"/>
                <a:t>z</a:t>
              </a:r>
              <a:r>
                <a:rPr lang="en-GB" sz="1400" baseline="-25000"/>
                <a:t>1</a:t>
              </a:r>
              <a:endParaRPr lang="en-GB"/>
            </a:p>
          </p:txBody>
        </p:sp>
        <p:sp>
          <p:nvSpPr>
            <p:cNvPr id="265274" name="Text Box 58"/>
            <p:cNvSpPr txBox="1">
              <a:spLocks noChangeArrowheads="1"/>
            </p:cNvSpPr>
            <p:nvPr/>
          </p:nvSpPr>
          <p:spPr bwMode="auto">
            <a:xfrm>
              <a:off x="2568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6</a:t>
              </a:r>
              <a:endParaRPr lang="en-GB"/>
            </a:p>
          </p:txBody>
        </p:sp>
        <p:sp>
          <p:nvSpPr>
            <p:cNvPr id="265275" name="Text Box 59"/>
            <p:cNvSpPr txBox="1">
              <a:spLocks noChangeArrowheads="1"/>
            </p:cNvSpPr>
            <p:nvPr/>
          </p:nvSpPr>
          <p:spPr bwMode="auto">
            <a:xfrm>
              <a:off x="1840" y="624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4</a:t>
              </a:r>
              <a:endParaRPr lang="en-GB"/>
            </a:p>
          </p:txBody>
        </p:sp>
        <p:sp>
          <p:nvSpPr>
            <p:cNvPr id="265276" name="Text Box 60"/>
            <p:cNvSpPr txBox="1">
              <a:spLocks noChangeArrowheads="1"/>
            </p:cNvSpPr>
            <p:nvPr/>
          </p:nvSpPr>
          <p:spPr bwMode="auto">
            <a:xfrm>
              <a:off x="1485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3</a:t>
              </a:r>
              <a:endParaRPr lang="en-GB"/>
            </a:p>
          </p:txBody>
        </p:sp>
        <p:sp>
          <p:nvSpPr>
            <p:cNvPr id="265277" name="Text Box 61"/>
            <p:cNvSpPr txBox="1">
              <a:spLocks noChangeArrowheads="1"/>
            </p:cNvSpPr>
            <p:nvPr/>
          </p:nvSpPr>
          <p:spPr bwMode="auto">
            <a:xfrm>
              <a:off x="2196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5</a:t>
              </a:r>
              <a:endParaRPr lang="en-GB"/>
            </a:p>
          </p:txBody>
        </p:sp>
        <p:sp>
          <p:nvSpPr>
            <p:cNvPr id="265278" name="Text Box 62"/>
            <p:cNvSpPr txBox="1">
              <a:spLocks noChangeArrowheads="1"/>
            </p:cNvSpPr>
            <p:nvPr/>
          </p:nvSpPr>
          <p:spPr bwMode="auto">
            <a:xfrm>
              <a:off x="1117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2</a:t>
              </a:r>
              <a:endParaRPr lang="en-GB"/>
            </a:p>
          </p:txBody>
        </p:sp>
        <p:sp>
          <p:nvSpPr>
            <p:cNvPr id="265279" name="Text Box 63"/>
            <p:cNvSpPr txBox="1">
              <a:spLocks noChangeArrowheads="1"/>
            </p:cNvSpPr>
            <p:nvPr/>
          </p:nvSpPr>
          <p:spPr bwMode="auto">
            <a:xfrm>
              <a:off x="3989" y="623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10</a:t>
              </a:r>
              <a:endParaRPr lang="en-GB"/>
            </a:p>
          </p:txBody>
        </p:sp>
        <p:sp>
          <p:nvSpPr>
            <p:cNvPr id="265280" name="Text Box 64"/>
            <p:cNvSpPr txBox="1">
              <a:spLocks noChangeArrowheads="1"/>
            </p:cNvSpPr>
            <p:nvPr/>
          </p:nvSpPr>
          <p:spPr bwMode="auto">
            <a:xfrm>
              <a:off x="4367" y="624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11</a:t>
              </a:r>
              <a:endParaRPr lang="en-GB"/>
            </a:p>
          </p:txBody>
        </p:sp>
        <p:sp>
          <p:nvSpPr>
            <p:cNvPr id="265281" name="Text Box 65"/>
            <p:cNvSpPr txBox="1">
              <a:spLocks noChangeArrowheads="1"/>
            </p:cNvSpPr>
            <p:nvPr/>
          </p:nvSpPr>
          <p:spPr bwMode="auto">
            <a:xfrm>
              <a:off x="3646" y="618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9</a:t>
              </a:r>
              <a:endParaRPr lang="en-GB"/>
            </a:p>
          </p:txBody>
        </p:sp>
        <p:sp>
          <p:nvSpPr>
            <p:cNvPr id="265282" name="Text Box 66"/>
            <p:cNvSpPr txBox="1">
              <a:spLocks noChangeArrowheads="1"/>
            </p:cNvSpPr>
            <p:nvPr/>
          </p:nvSpPr>
          <p:spPr bwMode="auto">
            <a:xfrm>
              <a:off x="3290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8</a:t>
              </a:r>
              <a:endParaRPr lang="en-GB"/>
            </a:p>
          </p:txBody>
        </p:sp>
        <p:sp>
          <p:nvSpPr>
            <p:cNvPr id="265283" name="Text Box 67"/>
            <p:cNvSpPr txBox="1">
              <a:spLocks noChangeArrowheads="1"/>
            </p:cNvSpPr>
            <p:nvPr/>
          </p:nvSpPr>
          <p:spPr bwMode="auto">
            <a:xfrm>
              <a:off x="2912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7</a:t>
              </a:r>
              <a:endParaRPr lang="en-GB"/>
            </a:p>
          </p:txBody>
        </p:sp>
        <p:sp>
          <p:nvSpPr>
            <p:cNvPr id="265284" name="Rectangle 68" descr="Wide upward diagonal"/>
            <p:cNvSpPr>
              <a:spLocks noChangeArrowheads="1"/>
            </p:cNvSpPr>
            <p:nvPr/>
          </p:nvSpPr>
          <p:spPr bwMode="auto">
            <a:xfrm>
              <a:off x="3749" y="1657"/>
              <a:ext cx="355" cy="116"/>
            </a:xfrm>
            <a:prstGeom prst="rect">
              <a:avLst/>
            </a:prstGeom>
            <a:pattFill prst="wdUpDiag">
              <a:fgClr>
                <a:srgbClr val="FFFF00"/>
              </a:fgClr>
              <a:bgClr>
                <a:schemeClr val="accent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Updating a Red Strategy</a:t>
            </a:r>
          </a:p>
        </p:txBody>
      </p:sp>
      <p:grpSp>
        <p:nvGrpSpPr>
          <p:cNvPr id="266309" name="Group 69"/>
          <p:cNvGrpSpPr>
            <a:grpSpLocks/>
          </p:cNvGrpSpPr>
          <p:nvPr/>
        </p:nvGrpSpPr>
        <p:grpSpPr bwMode="auto">
          <a:xfrm>
            <a:off x="249238" y="979488"/>
            <a:ext cx="7988300" cy="4827587"/>
            <a:chOff x="157" y="617"/>
            <a:chExt cx="5032" cy="3041"/>
          </a:xfrm>
        </p:grpSpPr>
        <p:sp>
          <p:nvSpPr>
            <p:cNvPr id="266244" name="Text Box 4"/>
            <p:cNvSpPr txBox="1">
              <a:spLocks noChangeArrowheads="1"/>
            </p:cNvSpPr>
            <p:nvPr/>
          </p:nvSpPr>
          <p:spPr bwMode="auto">
            <a:xfrm>
              <a:off x="4493" y="3459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6245" name="Text Box 5"/>
            <p:cNvSpPr txBox="1">
              <a:spLocks noChangeArrowheads="1"/>
            </p:cNvSpPr>
            <p:nvPr/>
          </p:nvSpPr>
          <p:spPr bwMode="auto">
            <a:xfrm>
              <a:off x="2682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6246" name="Text Box 6"/>
            <p:cNvSpPr txBox="1">
              <a:spLocks noChangeArrowheads="1"/>
            </p:cNvSpPr>
            <p:nvPr/>
          </p:nvSpPr>
          <p:spPr bwMode="auto">
            <a:xfrm>
              <a:off x="2322" y="3459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6247" name="Text Box 7"/>
            <p:cNvSpPr txBox="1">
              <a:spLocks noChangeArrowheads="1"/>
            </p:cNvSpPr>
            <p:nvPr/>
          </p:nvSpPr>
          <p:spPr bwMode="auto">
            <a:xfrm>
              <a:off x="3045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6248" name="Text Box 8"/>
            <p:cNvSpPr txBox="1">
              <a:spLocks noChangeArrowheads="1"/>
            </p:cNvSpPr>
            <p:nvPr/>
          </p:nvSpPr>
          <p:spPr bwMode="auto">
            <a:xfrm>
              <a:off x="1958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6249" name="Text Box 9"/>
            <p:cNvSpPr txBox="1">
              <a:spLocks noChangeArrowheads="1"/>
            </p:cNvSpPr>
            <p:nvPr/>
          </p:nvSpPr>
          <p:spPr bwMode="auto">
            <a:xfrm>
              <a:off x="4129" y="3466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6250" name="Text Box 10"/>
            <p:cNvSpPr txBox="1">
              <a:spLocks noChangeArrowheads="1"/>
            </p:cNvSpPr>
            <p:nvPr/>
          </p:nvSpPr>
          <p:spPr bwMode="auto">
            <a:xfrm>
              <a:off x="3412" y="346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6251" name="Text Box 11"/>
            <p:cNvSpPr txBox="1">
              <a:spLocks noChangeArrowheads="1"/>
            </p:cNvSpPr>
            <p:nvPr/>
          </p:nvSpPr>
          <p:spPr bwMode="auto">
            <a:xfrm>
              <a:off x="3769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6252" name="Text Box 12"/>
            <p:cNvSpPr txBox="1">
              <a:spLocks noChangeArrowheads="1"/>
            </p:cNvSpPr>
            <p:nvPr/>
          </p:nvSpPr>
          <p:spPr bwMode="auto">
            <a:xfrm>
              <a:off x="679" y="346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6253" name="Text Box 13"/>
            <p:cNvSpPr txBox="1">
              <a:spLocks noChangeArrowheads="1"/>
            </p:cNvSpPr>
            <p:nvPr/>
          </p:nvSpPr>
          <p:spPr bwMode="auto">
            <a:xfrm>
              <a:off x="1592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6254" name="Text Box 14"/>
            <p:cNvSpPr txBox="1">
              <a:spLocks noChangeArrowheads="1"/>
            </p:cNvSpPr>
            <p:nvPr/>
          </p:nvSpPr>
          <p:spPr bwMode="auto">
            <a:xfrm>
              <a:off x="1230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6255" name="Line 15"/>
            <p:cNvSpPr>
              <a:spLocks noChangeShapeType="1"/>
            </p:cNvSpPr>
            <p:nvPr/>
          </p:nvSpPr>
          <p:spPr bwMode="auto">
            <a:xfrm>
              <a:off x="488" y="807"/>
              <a:ext cx="0" cy="2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56" name="Line 16"/>
            <p:cNvSpPr>
              <a:spLocks noChangeShapeType="1"/>
            </p:cNvSpPr>
            <p:nvPr/>
          </p:nvSpPr>
          <p:spPr bwMode="auto">
            <a:xfrm>
              <a:off x="4806" y="802"/>
              <a:ext cx="0" cy="26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57" name="Rectangle 17"/>
            <p:cNvSpPr>
              <a:spLocks noChangeArrowheads="1"/>
            </p:cNvSpPr>
            <p:nvPr/>
          </p:nvSpPr>
          <p:spPr bwMode="auto">
            <a:xfrm>
              <a:off x="500" y="919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58" name="Rectangle 18"/>
            <p:cNvSpPr>
              <a:spLocks noChangeArrowheads="1"/>
            </p:cNvSpPr>
            <p:nvPr/>
          </p:nvSpPr>
          <p:spPr bwMode="auto">
            <a:xfrm>
              <a:off x="1581" y="924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59" name="Text Box 19"/>
            <p:cNvSpPr txBox="1">
              <a:spLocks noChangeArrowheads="1"/>
            </p:cNvSpPr>
            <p:nvPr/>
          </p:nvSpPr>
          <p:spPr bwMode="auto">
            <a:xfrm>
              <a:off x="160" y="11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6260" name="Rectangle 20"/>
            <p:cNvSpPr>
              <a:spLocks noChangeArrowheads="1"/>
            </p:cNvSpPr>
            <p:nvPr/>
          </p:nvSpPr>
          <p:spPr bwMode="auto">
            <a:xfrm>
              <a:off x="1576" y="1159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61" name="Rectangle 21"/>
            <p:cNvSpPr>
              <a:spLocks noChangeArrowheads="1"/>
            </p:cNvSpPr>
            <p:nvPr/>
          </p:nvSpPr>
          <p:spPr bwMode="auto">
            <a:xfrm>
              <a:off x="1585" y="1415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62" name="Rectangle 22"/>
            <p:cNvSpPr>
              <a:spLocks noChangeArrowheads="1"/>
            </p:cNvSpPr>
            <p:nvPr/>
          </p:nvSpPr>
          <p:spPr bwMode="auto">
            <a:xfrm>
              <a:off x="3388" y="1649"/>
              <a:ext cx="718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63" name="Rectangle 23"/>
            <p:cNvSpPr>
              <a:spLocks noChangeArrowheads="1"/>
            </p:cNvSpPr>
            <p:nvPr/>
          </p:nvSpPr>
          <p:spPr bwMode="auto">
            <a:xfrm>
              <a:off x="2296" y="1903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64" name="Rectangle 24"/>
            <p:cNvSpPr>
              <a:spLocks noChangeArrowheads="1"/>
            </p:cNvSpPr>
            <p:nvPr/>
          </p:nvSpPr>
          <p:spPr bwMode="auto">
            <a:xfrm>
              <a:off x="2673" y="213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65" name="Rectangle 25"/>
            <p:cNvSpPr>
              <a:spLocks noChangeArrowheads="1"/>
            </p:cNvSpPr>
            <p:nvPr/>
          </p:nvSpPr>
          <p:spPr bwMode="auto">
            <a:xfrm>
              <a:off x="3385" y="238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66" name="Rectangle 26"/>
            <p:cNvSpPr>
              <a:spLocks noChangeArrowheads="1"/>
            </p:cNvSpPr>
            <p:nvPr/>
          </p:nvSpPr>
          <p:spPr bwMode="auto">
            <a:xfrm>
              <a:off x="3385" y="2887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67" name="Rectangle 27"/>
            <p:cNvSpPr>
              <a:spLocks noChangeArrowheads="1"/>
            </p:cNvSpPr>
            <p:nvPr/>
          </p:nvSpPr>
          <p:spPr bwMode="auto">
            <a:xfrm>
              <a:off x="4096" y="2632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68" name="Rectangle 28"/>
            <p:cNvSpPr>
              <a:spLocks noChangeArrowheads="1"/>
            </p:cNvSpPr>
            <p:nvPr/>
          </p:nvSpPr>
          <p:spPr bwMode="auto">
            <a:xfrm>
              <a:off x="4102" y="3128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69" name="Rectangle 29"/>
            <p:cNvSpPr>
              <a:spLocks noChangeArrowheads="1"/>
            </p:cNvSpPr>
            <p:nvPr/>
          </p:nvSpPr>
          <p:spPr bwMode="auto">
            <a:xfrm>
              <a:off x="500" y="1163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70" name="Rectangle 30"/>
            <p:cNvSpPr>
              <a:spLocks noChangeArrowheads="1"/>
            </p:cNvSpPr>
            <p:nvPr/>
          </p:nvSpPr>
          <p:spPr bwMode="auto">
            <a:xfrm>
              <a:off x="501" y="141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71" name="Rectangle 31"/>
            <p:cNvSpPr>
              <a:spLocks noChangeArrowheads="1"/>
            </p:cNvSpPr>
            <p:nvPr/>
          </p:nvSpPr>
          <p:spPr bwMode="auto">
            <a:xfrm>
              <a:off x="4116" y="1656"/>
              <a:ext cx="1062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72" name="Rectangle 32"/>
            <p:cNvSpPr>
              <a:spLocks noChangeArrowheads="1"/>
            </p:cNvSpPr>
            <p:nvPr/>
          </p:nvSpPr>
          <p:spPr bwMode="auto">
            <a:xfrm>
              <a:off x="4112" y="190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73" name="Rectangle 33"/>
            <p:cNvSpPr>
              <a:spLocks noChangeArrowheads="1"/>
            </p:cNvSpPr>
            <p:nvPr/>
          </p:nvSpPr>
          <p:spPr bwMode="auto">
            <a:xfrm>
              <a:off x="1585" y="2147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74" name="Rectangle 34"/>
            <p:cNvSpPr>
              <a:spLocks noChangeArrowheads="1"/>
            </p:cNvSpPr>
            <p:nvPr/>
          </p:nvSpPr>
          <p:spPr bwMode="auto">
            <a:xfrm>
              <a:off x="2303" y="238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75" name="Rectangle 35"/>
            <p:cNvSpPr>
              <a:spLocks noChangeArrowheads="1"/>
            </p:cNvSpPr>
            <p:nvPr/>
          </p:nvSpPr>
          <p:spPr bwMode="auto">
            <a:xfrm>
              <a:off x="2299" y="3130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76" name="Rectangle 36"/>
            <p:cNvSpPr>
              <a:spLocks noChangeArrowheads="1"/>
            </p:cNvSpPr>
            <p:nvPr/>
          </p:nvSpPr>
          <p:spPr bwMode="auto">
            <a:xfrm>
              <a:off x="3021" y="2636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77" name="Rectangle 37"/>
            <p:cNvSpPr>
              <a:spLocks noChangeArrowheads="1"/>
            </p:cNvSpPr>
            <p:nvPr/>
          </p:nvSpPr>
          <p:spPr bwMode="auto">
            <a:xfrm>
              <a:off x="499" y="288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78" name="Line 38"/>
            <p:cNvSpPr>
              <a:spLocks noChangeShapeType="1"/>
            </p:cNvSpPr>
            <p:nvPr/>
          </p:nvSpPr>
          <p:spPr bwMode="auto">
            <a:xfrm>
              <a:off x="1218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79" name="Line 39"/>
            <p:cNvSpPr>
              <a:spLocks noChangeShapeType="1"/>
            </p:cNvSpPr>
            <p:nvPr/>
          </p:nvSpPr>
          <p:spPr bwMode="auto">
            <a:xfrm>
              <a:off x="1578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80" name="Line 40"/>
            <p:cNvSpPr>
              <a:spLocks noChangeShapeType="1"/>
            </p:cNvSpPr>
            <p:nvPr/>
          </p:nvSpPr>
          <p:spPr bwMode="auto">
            <a:xfrm>
              <a:off x="4105" y="81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81" name="Line 41"/>
            <p:cNvSpPr>
              <a:spLocks noChangeShapeType="1"/>
            </p:cNvSpPr>
            <p:nvPr/>
          </p:nvSpPr>
          <p:spPr bwMode="auto">
            <a:xfrm>
              <a:off x="2667" y="82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82" name="Line 42"/>
            <p:cNvSpPr>
              <a:spLocks noChangeShapeType="1"/>
            </p:cNvSpPr>
            <p:nvPr/>
          </p:nvSpPr>
          <p:spPr bwMode="auto">
            <a:xfrm>
              <a:off x="4476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83" name="Line 43"/>
            <p:cNvSpPr>
              <a:spLocks noChangeShapeType="1"/>
            </p:cNvSpPr>
            <p:nvPr/>
          </p:nvSpPr>
          <p:spPr bwMode="auto">
            <a:xfrm>
              <a:off x="2295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84" name="Line 44"/>
            <p:cNvSpPr>
              <a:spLocks noChangeShapeType="1"/>
            </p:cNvSpPr>
            <p:nvPr/>
          </p:nvSpPr>
          <p:spPr bwMode="auto">
            <a:xfrm>
              <a:off x="3018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85" name="Line 45"/>
            <p:cNvSpPr>
              <a:spLocks noChangeShapeType="1"/>
            </p:cNvSpPr>
            <p:nvPr/>
          </p:nvSpPr>
          <p:spPr bwMode="auto">
            <a:xfrm>
              <a:off x="3395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86" name="Line 46"/>
            <p:cNvSpPr>
              <a:spLocks noChangeShapeType="1"/>
            </p:cNvSpPr>
            <p:nvPr/>
          </p:nvSpPr>
          <p:spPr bwMode="auto">
            <a:xfrm>
              <a:off x="3741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87" name="Line 47"/>
            <p:cNvSpPr>
              <a:spLocks noChangeShapeType="1"/>
            </p:cNvSpPr>
            <p:nvPr/>
          </p:nvSpPr>
          <p:spPr bwMode="auto">
            <a:xfrm>
              <a:off x="1939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88" name="Text Box 48"/>
            <p:cNvSpPr txBox="1">
              <a:spLocks noChangeArrowheads="1"/>
            </p:cNvSpPr>
            <p:nvPr/>
          </p:nvSpPr>
          <p:spPr bwMode="auto">
            <a:xfrm>
              <a:off x="172" y="88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6289" name="Text Box 49"/>
            <p:cNvSpPr txBox="1">
              <a:spLocks noChangeArrowheads="1"/>
            </p:cNvSpPr>
            <p:nvPr/>
          </p:nvSpPr>
          <p:spPr bwMode="auto">
            <a:xfrm>
              <a:off x="162" y="309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6290" name="Text Box 50"/>
            <p:cNvSpPr txBox="1">
              <a:spLocks noChangeArrowheads="1"/>
            </p:cNvSpPr>
            <p:nvPr/>
          </p:nvSpPr>
          <p:spPr bwMode="auto">
            <a:xfrm>
              <a:off x="162" y="1388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6291" name="Text Box 51"/>
            <p:cNvSpPr txBox="1">
              <a:spLocks noChangeArrowheads="1"/>
            </p:cNvSpPr>
            <p:nvPr/>
          </p:nvSpPr>
          <p:spPr bwMode="auto">
            <a:xfrm>
              <a:off x="165" y="187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6292" name="Text Box 52"/>
            <p:cNvSpPr txBox="1">
              <a:spLocks noChangeArrowheads="1"/>
            </p:cNvSpPr>
            <p:nvPr/>
          </p:nvSpPr>
          <p:spPr bwMode="auto">
            <a:xfrm>
              <a:off x="162" y="1615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6293" name="Text Box 53"/>
            <p:cNvSpPr txBox="1">
              <a:spLocks noChangeArrowheads="1"/>
            </p:cNvSpPr>
            <p:nvPr/>
          </p:nvSpPr>
          <p:spPr bwMode="auto">
            <a:xfrm>
              <a:off x="157" y="212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6294" name="Text Box 54"/>
            <p:cNvSpPr txBox="1">
              <a:spLocks noChangeArrowheads="1"/>
            </p:cNvSpPr>
            <p:nvPr/>
          </p:nvSpPr>
          <p:spPr bwMode="auto">
            <a:xfrm>
              <a:off x="160" y="259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6295" name="Text Box 55"/>
            <p:cNvSpPr txBox="1">
              <a:spLocks noChangeArrowheads="1"/>
            </p:cNvSpPr>
            <p:nvPr/>
          </p:nvSpPr>
          <p:spPr bwMode="auto">
            <a:xfrm>
              <a:off x="161" y="23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6296" name="Text Box 56"/>
            <p:cNvSpPr txBox="1">
              <a:spLocks noChangeArrowheads="1"/>
            </p:cNvSpPr>
            <p:nvPr/>
          </p:nvSpPr>
          <p:spPr bwMode="auto">
            <a:xfrm>
              <a:off x="162" y="2843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6297" name="Text Box 57"/>
            <p:cNvSpPr txBox="1">
              <a:spLocks noChangeArrowheads="1"/>
            </p:cNvSpPr>
            <p:nvPr/>
          </p:nvSpPr>
          <p:spPr bwMode="auto">
            <a:xfrm>
              <a:off x="313" y="617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0 = </a:t>
              </a:r>
              <a:r>
                <a:rPr lang="en-GB" sz="1400" i="1"/>
                <a:t>z</a:t>
              </a:r>
              <a:r>
                <a:rPr lang="en-GB" sz="1400" baseline="-25000"/>
                <a:t>1</a:t>
              </a:r>
              <a:endParaRPr lang="en-GB"/>
            </a:p>
          </p:txBody>
        </p:sp>
        <p:sp>
          <p:nvSpPr>
            <p:cNvPr id="266298" name="Text Box 58"/>
            <p:cNvSpPr txBox="1">
              <a:spLocks noChangeArrowheads="1"/>
            </p:cNvSpPr>
            <p:nvPr/>
          </p:nvSpPr>
          <p:spPr bwMode="auto">
            <a:xfrm>
              <a:off x="2568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6</a:t>
              </a:r>
              <a:endParaRPr lang="en-GB"/>
            </a:p>
          </p:txBody>
        </p:sp>
        <p:sp>
          <p:nvSpPr>
            <p:cNvPr id="266299" name="Text Box 59"/>
            <p:cNvSpPr txBox="1">
              <a:spLocks noChangeArrowheads="1"/>
            </p:cNvSpPr>
            <p:nvPr/>
          </p:nvSpPr>
          <p:spPr bwMode="auto">
            <a:xfrm>
              <a:off x="1840" y="624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4</a:t>
              </a:r>
              <a:endParaRPr lang="en-GB"/>
            </a:p>
          </p:txBody>
        </p:sp>
        <p:sp>
          <p:nvSpPr>
            <p:cNvPr id="266300" name="Text Box 60"/>
            <p:cNvSpPr txBox="1">
              <a:spLocks noChangeArrowheads="1"/>
            </p:cNvSpPr>
            <p:nvPr/>
          </p:nvSpPr>
          <p:spPr bwMode="auto">
            <a:xfrm>
              <a:off x="1485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3</a:t>
              </a:r>
              <a:endParaRPr lang="en-GB"/>
            </a:p>
          </p:txBody>
        </p:sp>
        <p:sp>
          <p:nvSpPr>
            <p:cNvPr id="266301" name="Text Box 61"/>
            <p:cNvSpPr txBox="1">
              <a:spLocks noChangeArrowheads="1"/>
            </p:cNvSpPr>
            <p:nvPr/>
          </p:nvSpPr>
          <p:spPr bwMode="auto">
            <a:xfrm>
              <a:off x="2196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5</a:t>
              </a:r>
              <a:endParaRPr lang="en-GB"/>
            </a:p>
          </p:txBody>
        </p:sp>
        <p:sp>
          <p:nvSpPr>
            <p:cNvPr id="266302" name="Text Box 62"/>
            <p:cNvSpPr txBox="1">
              <a:spLocks noChangeArrowheads="1"/>
            </p:cNvSpPr>
            <p:nvPr/>
          </p:nvSpPr>
          <p:spPr bwMode="auto">
            <a:xfrm>
              <a:off x="1117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2</a:t>
              </a:r>
              <a:endParaRPr lang="en-GB"/>
            </a:p>
          </p:txBody>
        </p:sp>
        <p:sp>
          <p:nvSpPr>
            <p:cNvPr id="266303" name="Text Box 63"/>
            <p:cNvSpPr txBox="1">
              <a:spLocks noChangeArrowheads="1"/>
            </p:cNvSpPr>
            <p:nvPr/>
          </p:nvSpPr>
          <p:spPr bwMode="auto">
            <a:xfrm>
              <a:off x="3989" y="623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10</a:t>
              </a:r>
              <a:endParaRPr lang="en-GB"/>
            </a:p>
          </p:txBody>
        </p:sp>
        <p:sp>
          <p:nvSpPr>
            <p:cNvPr id="266304" name="Text Box 64"/>
            <p:cNvSpPr txBox="1">
              <a:spLocks noChangeArrowheads="1"/>
            </p:cNvSpPr>
            <p:nvPr/>
          </p:nvSpPr>
          <p:spPr bwMode="auto">
            <a:xfrm>
              <a:off x="4367" y="624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11</a:t>
              </a:r>
              <a:endParaRPr lang="en-GB"/>
            </a:p>
          </p:txBody>
        </p:sp>
        <p:sp>
          <p:nvSpPr>
            <p:cNvPr id="266305" name="Text Box 65"/>
            <p:cNvSpPr txBox="1">
              <a:spLocks noChangeArrowheads="1"/>
            </p:cNvSpPr>
            <p:nvPr/>
          </p:nvSpPr>
          <p:spPr bwMode="auto">
            <a:xfrm>
              <a:off x="3646" y="618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9</a:t>
              </a:r>
              <a:endParaRPr lang="en-GB"/>
            </a:p>
          </p:txBody>
        </p:sp>
        <p:sp>
          <p:nvSpPr>
            <p:cNvPr id="266306" name="Text Box 66"/>
            <p:cNvSpPr txBox="1">
              <a:spLocks noChangeArrowheads="1"/>
            </p:cNvSpPr>
            <p:nvPr/>
          </p:nvSpPr>
          <p:spPr bwMode="auto">
            <a:xfrm>
              <a:off x="3290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8</a:t>
              </a:r>
              <a:endParaRPr lang="en-GB"/>
            </a:p>
          </p:txBody>
        </p:sp>
        <p:sp>
          <p:nvSpPr>
            <p:cNvPr id="266307" name="Text Box 67"/>
            <p:cNvSpPr txBox="1">
              <a:spLocks noChangeArrowheads="1"/>
            </p:cNvSpPr>
            <p:nvPr/>
          </p:nvSpPr>
          <p:spPr bwMode="auto">
            <a:xfrm>
              <a:off x="2912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7</a:t>
              </a:r>
              <a:endParaRPr lang="en-GB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is Ambush?</a:t>
            </a:r>
          </a:p>
          <a:p>
            <a:r>
              <a:rPr lang="en-GB"/>
              <a:t>History</a:t>
            </a:r>
          </a:p>
          <a:p>
            <a:r>
              <a:rPr lang="en-GB"/>
              <a:t>Barrier Laying Ambush Games.</a:t>
            </a:r>
          </a:p>
          <a:p>
            <a:r>
              <a:rPr lang="en-GB"/>
              <a:t>Existence of Value</a:t>
            </a:r>
          </a:p>
          <a:p>
            <a:r>
              <a:rPr lang="en-GB"/>
              <a:t>Quick Overview of Work to Solve Two Barrier Game</a:t>
            </a:r>
          </a:p>
          <a:p>
            <a:r>
              <a:rPr lang="en-GB"/>
              <a:t>Questions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Updating a Red Strategy</a:t>
            </a:r>
          </a:p>
        </p:txBody>
      </p:sp>
      <p:grpSp>
        <p:nvGrpSpPr>
          <p:cNvPr id="267332" name="Group 68"/>
          <p:cNvGrpSpPr>
            <a:grpSpLocks/>
          </p:cNvGrpSpPr>
          <p:nvPr/>
        </p:nvGrpSpPr>
        <p:grpSpPr bwMode="auto">
          <a:xfrm>
            <a:off x="249238" y="979488"/>
            <a:ext cx="7988300" cy="4827587"/>
            <a:chOff x="157" y="617"/>
            <a:chExt cx="5032" cy="3041"/>
          </a:xfrm>
        </p:grpSpPr>
        <p:sp>
          <p:nvSpPr>
            <p:cNvPr id="267268" name="Text Box 4"/>
            <p:cNvSpPr txBox="1">
              <a:spLocks noChangeArrowheads="1"/>
            </p:cNvSpPr>
            <p:nvPr/>
          </p:nvSpPr>
          <p:spPr bwMode="auto">
            <a:xfrm>
              <a:off x="4493" y="3459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7269" name="Text Box 5"/>
            <p:cNvSpPr txBox="1">
              <a:spLocks noChangeArrowheads="1"/>
            </p:cNvSpPr>
            <p:nvPr/>
          </p:nvSpPr>
          <p:spPr bwMode="auto">
            <a:xfrm>
              <a:off x="2682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7270" name="Text Box 6"/>
            <p:cNvSpPr txBox="1">
              <a:spLocks noChangeArrowheads="1"/>
            </p:cNvSpPr>
            <p:nvPr/>
          </p:nvSpPr>
          <p:spPr bwMode="auto">
            <a:xfrm>
              <a:off x="2322" y="3459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7271" name="Text Box 7"/>
            <p:cNvSpPr txBox="1">
              <a:spLocks noChangeArrowheads="1"/>
            </p:cNvSpPr>
            <p:nvPr/>
          </p:nvSpPr>
          <p:spPr bwMode="auto">
            <a:xfrm>
              <a:off x="3045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7272" name="Text Box 8"/>
            <p:cNvSpPr txBox="1">
              <a:spLocks noChangeArrowheads="1"/>
            </p:cNvSpPr>
            <p:nvPr/>
          </p:nvSpPr>
          <p:spPr bwMode="auto">
            <a:xfrm>
              <a:off x="1958" y="346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7273" name="Text Box 9"/>
            <p:cNvSpPr txBox="1">
              <a:spLocks noChangeArrowheads="1"/>
            </p:cNvSpPr>
            <p:nvPr/>
          </p:nvSpPr>
          <p:spPr bwMode="auto">
            <a:xfrm>
              <a:off x="4129" y="3466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7274" name="Text Box 10"/>
            <p:cNvSpPr txBox="1">
              <a:spLocks noChangeArrowheads="1"/>
            </p:cNvSpPr>
            <p:nvPr/>
          </p:nvSpPr>
          <p:spPr bwMode="auto">
            <a:xfrm>
              <a:off x="3412" y="346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7275" name="Text Box 11"/>
            <p:cNvSpPr txBox="1">
              <a:spLocks noChangeArrowheads="1"/>
            </p:cNvSpPr>
            <p:nvPr/>
          </p:nvSpPr>
          <p:spPr bwMode="auto">
            <a:xfrm>
              <a:off x="3769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7276" name="Text Box 12"/>
            <p:cNvSpPr txBox="1">
              <a:spLocks noChangeArrowheads="1"/>
            </p:cNvSpPr>
            <p:nvPr/>
          </p:nvSpPr>
          <p:spPr bwMode="auto">
            <a:xfrm>
              <a:off x="679" y="346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7277" name="Text Box 13"/>
            <p:cNvSpPr txBox="1">
              <a:spLocks noChangeArrowheads="1"/>
            </p:cNvSpPr>
            <p:nvPr/>
          </p:nvSpPr>
          <p:spPr bwMode="auto">
            <a:xfrm>
              <a:off x="1592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7278" name="Text Box 14"/>
            <p:cNvSpPr txBox="1">
              <a:spLocks noChangeArrowheads="1"/>
            </p:cNvSpPr>
            <p:nvPr/>
          </p:nvSpPr>
          <p:spPr bwMode="auto">
            <a:xfrm>
              <a:off x="1230" y="346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4/10</a:t>
              </a:r>
            </a:p>
          </p:txBody>
        </p:sp>
        <p:sp>
          <p:nvSpPr>
            <p:cNvPr id="267279" name="Line 15"/>
            <p:cNvSpPr>
              <a:spLocks noChangeShapeType="1"/>
            </p:cNvSpPr>
            <p:nvPr/>
          </p:nvSpPr>
          <p:spPr bwMode="auto">
            <a:xfrm>
              <a:off x="488" y="807"/>
              <a:ext cx="0" cy="2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80" name="Line 16"/>
            <p:cNvSpPr>
              <a:spLocks noChangeShapeType="1"/>
            </p:cNvSpPr>
            <p:nvPr/>
          </p:nvSpPr>
          <p:spPr bwMode="auto">
            <a:xfrm>
              <a:off x="4806" y="802"/>
              <a:ext cx="0" cy="26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81" name="Rectangle 17"/>
            <p:cNvSpPr>
              <a:spLocks noChangeArrowheads="1"/>
            </p:cNvSpPr>
            <p:nvPr/>
          </p:nvSpPr>
          <p:spPr bwMode="auto">
            <a:xfrm>
              <a:off x="500" y="919"/>
              <a:ext cx="1077" cy="127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82" name="Rectangle 18"/>
            <p:cNvSpPr>
              <a:spLocks noChangeArrowheads="1"/>
            </p:cNvSpPr>
            <p:nvPr/>
          </p:nvSpPr>
          <p:spPr bwMode="auto">
            <a:xfrm>
              <a:off x="1581" y="924"/>
              <a:ext cx="712" cy="12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83" name="Text Box 19"/>
            <p:cNvSpPr txBox="1">
              <a:spLocks noChangeArrowheads="1"/>
            </p:cNvSpPr>
            <p:nvPr/>
          </p:nvSpPr>
          <p:spPr bwMode="auto">
            <a:xfrm>
              <a:off x="160" y="11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7284" name="Rectangle 20"/>
            <p:cNvSpPr>
              <a:spLocks noChangeArrowheads="1"/>
            </p:cNvSpPr>
            <p:nvPr/>
          </p:nvSpPr>
          <p:spPr bwMode="auto">
            <a:xfrm>
              <a:off x="1576" y="1159"/>
              <a:ext cx="712" cy="122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85" name="Rectangle 21"/>
            <p:cNvSpPr>
              <a:spLocks noChangeArrowheads="1"/>
            </p:cNvSpPr>
            <p:nvPr/>
          </p:nvSpPr>
          <p:spPr bwMode="auto">
            <a:xfrm>
              <a:off x="1585" y="1415"/>
              <a:ext cx="712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86" name="Rectangle 22"/>
            <p:cNvSpPr>
              <a:spLocks noChangeArrowheads="1"/>
            </p:cNvSpPr>
            <p:nvPr/>
          </p:nvSpPr>
          <p:spPr bwMode="auto">
            <a:xfrm>
              <a:off x="3388" y="1649"/>
              <a:ext cx="718" cy="12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87" name="Rectangle 23"/>
            <p:cNvSpPr>
              <a:spLocks noChangeArrowheads="1"/>
            </p:cNvSpPr>
            <p:nvPr/>
          </p:nvSpPr>
          <p:spPr bwMode="auto">
            <a:xfrm>
              <a:off x="2296" y="1903"/>
              <a:ext cx="712" cy="12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88" name="Rectangle 24"/>
            <p:cNvSpPr>
              <a:spLocks noChangeArrowheads="1"/>
            </p:cNvSpPr>
            <p:nvPr/>
          </p:nvSpPr>
          <p:spPr bwMode="auto">
            <a:xfrm>
              <a:off x="2673" y="2138"/>
              <a:ext cx="712" cy="122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89" name="Rectangle 25"/>
            <p:cNvSpPr>
              <a:spLocks noChangeArrowheads="1"/>
            </p:cNvSpPr>
            <p:nvPr/>
          </p:nvSpPr>
          <p:spPr bwMode="auto">
            <a:xfrm>
              <a:off x="3385" y="2388"/>
              <a:ext cx="712" cy="122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0" name="Rectangle 26"/>
            <p:cNvSpPr>
              <a:spLocks noChangeArrowheads="1"/>
            </p:cNvSpPr>
            <p:nvPr/>
          </p:nvSpPr>
          <p:spPr bwMode="auto">
            <a:xfrm>
              <a:off x="3385" y="2887"/>
              <a:ext cx="712" cy="122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1" name="Rectangle 27"/>
            <p:cNvSpPr>
              <a:spLocks noChangeArrowheads="1"/>
            </p:cNvSpPr>
            <p:nvPr/>
          </p:nvSpPr>
          <p:spPr bwMode="auto">
            <a:xfrm>
              <a:off x="4096" y="2632"/>
              <a:ext cx="712" cy="12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2" name="Rectangle 28"/>
            <p:cNvSpPr>
              <a:spLocks noChangeArrowheads="1"/>
            </p:cNvSpPr>
            <p:nvPr/>
          </p:nvSpPr>
          <p:spPr bwMode="auto">
            <a:xfrm>
              <a:off x="4102" y="3128"/>
              <a:ext cx="712" cy="122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3" name="Rectangle 29"/>
            <p:cNvSpPr>
              <a:spLocks noChangeArrowheads="1"/>
            </p:cNvSpPr>
            <p:nvPr/>
          </p:nvSpPr>
          <p:spPr bwMode="auto">
            <a:xfrm>
              <a:off x="500" y="1163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4" name="Rectangle 30"/>
            <p:cNvSpPr>
              <a:spLocks noChangeArrowheads="1"/>
            </p:cNvSpPr>
            <p:nvPr/>
          </p:nvSpPr>
          <p:spPr bwMode="auto">
            <a:xfrm>
              <a:off x="501" y="1412"/>
              <a:ext cx="1077" cy="127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5" name="Rectangle 31"/>
            <p:cNvSpPr>
              <a:spLocks noChangeArrowheads="1"/>
            </p:cNvSpPr>
            <p:nvPr/>
          </p:nvSpPr>
          <p:spPr bwMode="auto">
            <a:xfrm>
              <a:off x="4116" y="1656"/>
              <a:ext cx="1062" cy="127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6" name="Rectangle 32"/>
            <p:cNvSpPr>
              <a:spLocks noChangeArrowheads="1"/>
            </p:cNvSpPr>
            <p:nvPr/>
          </p:nvSpPr>
          <p:spPr bwMode="auto">
            <a:xfrm>
              <a:off x="4112" y="190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7" name="Rectangle 33"/>
            <p:cNvSpPr>
              <a:spLocks noChangeArrowheads="1"/>
            </p:cNvSpPr>
            <p:nvPr/>
          </p:nvSpPr>
          <p:spPr bwMode="auto">
            <a:xfrm>
              <a:off x="1585" y="2147"/>
              <a:ext cx="1077" cy="127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8" name="Rectangle 34"/>
            <p:cNvSpPr>
              <a:spLocks noChangeArrowheads="1"/>
            </p:cNvSpPr>
            <p:nvPr/>
          </p:nvSpPr>
          <p:spPr bwMode="auto">
            <a:xfrm>
              <a:off x="2303" y="2382"/>
              <a:ext cx="1077" cy="127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299" name="Rectangle 35"/>
            <p:cNvSpPr>
              <a:spLocks noChangeArrowheads="1"/>
            </p:cNvSpPr>
            <p:nvPr/>
          </p:nvSpPr>
          <p:spPr bwMode="auto">
            <a:xfrm>
              <a:off x="2299" y="3130"/>
              <a:ext cx="1077" cy="127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0" name="Rectangle 36"/>
            <p:cNvSpPr>
              <a:spLocks noChangeArrowheads="1"/>
            </p:cNvSpPr>
            <p:nvPr/>
          </p:nvSpPr>
          <p:spPr bwMode="auto">
            <a:xfrm>
              <a:off x="3021" y="2636"/>
              <a:ext cx="1077" cy="127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1" name="Rectangle 37"/>
            <p:cNvSpPr>
              <a:spLocks noChangeArrowheads="1"/>
            </p:cNvSpPr>
            <p:nvPr/>
          </p:nvSpPr>
          <p:spPr bwMode="auto">
            <a:xfrm>
              <a:off x="499" y="2882"/>
              <a:ext cx="1077" cy="127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2" name="Line 38"/>
            <p:cNvSpPr>
              <a:spLocks noChangeShapeType="1"/>
            </p:cNvSpPr>
            <p:nvPr/>
          </p:nvSpPr>
          <p:spPr bwMode="auto">
            <a:xfrm>
              <a:off x="1218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3" name="Line 39"/>
            <p:cNvSpPr>
              <a:spLocks noChangeShapeType="1"/>
            </p:cNvSpPr>
            <p:nvPr/>
          </p:nvSpPr>
          <p:spPr bwMode="auto">
            <a:xfrm>
              <a:off x="1578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4" name="Line 40"/>
            <p:cNvSpPr>
              <a:spLocks noChangeShapeType="1"/>
            </p:cNvSpPr>
            <p:nvPr/>
          </p:nvSpPr>
          <p:spPr bwMode="auto">
            <a:xfrm>
              <a:off x="4105" y="81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5" name="Line 41"/>
            <p:cNvSpPr>
              <a:spLocks noChangeShapeType="1"/>
            </p:cNvSpPr>
            <p:nvPr/>
          </p:nvSpPr>
          <p:spPr bwMode="auto">
            <a:xfrm>
              <a:off x="2667" y="823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6" name="Line 42"/>
            <p:cNvSpPr>
              <a:spLocks noChangeShapeType="1"/>
            </p:cNvSpPr>
            <p:nvPr/>
          </p:nvSpPr>
          <p:spPr bwMode="auto">
            <a:xfrm>
              <a:off x="4476" y="818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7" name="Line 43"/>
            <p:cNvSpPr>
              <a:spLocks noChangeShapeType="1"/>
            </p:cNvSpPr>
            <p:nvPr/>
          </p:nvSpPr>
          <p:spPr bwMode="auto">
            <a:xfrm>
              <a:off x="2295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8" name="Line 44"/>
            <p:cNvSpPr>
              <a:spLocks noChangeShapeType="1"/>
            </p:cNvSpPr>
            <p:nvPr/>
          </p:nvSpPr>
          <p:spPr bwMode="auto">
            <a:xfrm>
              <a:off x="3018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09" name="Line 45"/>
            <p:cNvSpPr>
              <a:spLocks noChangeShapeType="1"/>
            </p:cNvSpPr>
            <p:nvPr/>
          </p:nvSpPr>
          <p:spPr bwMode="auto">
            <a:xfrm>
              <a:off x="3395" y="82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10" name="Line 46"/>
            <p:cNvSpPr>
              <a:spLocks noChangeShapeType="1"/>
            </p:cNvSpPr>
            <p:nvPr/>
          </p:nvSpPr>
          <p:spPr bwMode="auto">
            <a:xfrm>
              <a:off x="3741" y="820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11" name="Line 47"/>
            <p:cNvSpPr>
              <a:spLocks noChangeShapeType="1"/>
            </p:cNvSpPr>
            <p:nvPr/>
          </p:nvSpPr>
          <p:spPr bwMode="auto">
            <a:xfrm>
              <a:off x="1939" y="814"/>
              <a:ext cx="0" cy="2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7312" name="Text Box 48"/>
            <p:cNvSpPr txBox="1">
              <a:spLocks noChangeArrowheads="1"/>
            </p:cNvSpPr>
            <p:nvPr/>
          </p:nvSpPr>
          <p:spPr bwMode="auto">
            <a:xfrm>
              <a:off x="172" y="88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7313" name="Text Box 49"/>
            <p:cNvSpPr txBox="1">
              <a:spLocks noChangeArrowheads="1"/>
            </p:cNvSpPr>
            <p:nvPr/>
          </p:nvSpPr>
          <p:spPr bwMode="auto">
            <a:xfrm>
              <a:off x="162" y="309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7314" name="Text Box 50"/>
            <p:cNvSpPr txBox="1">
              <a:spLocks noChangeArrowheads="1"/>
            </p:cNvSpPr>
            <p:nvPr/>
          </p:nvSpPr>
          <p:spPr bwMode="auto">
            <a:xfrm>
              <a:off x="162" y="1388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7315" name="Text Box 51"/>
            <p:cNvSpPr txBox="1">
              <a:spLocks noChangeArrowheads="1"/>
            </p:cNvSpPr>
            <p:nvPr/>
          </p:nvSpPr>
          <p:spPr bwMode="auto">
            <a:xfrm>
              <a:off x="165" y="1870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7316" name="Text Box 52"/>
            <p:cNvSpPr txBox="1">
              <a:spLocks noChangeArrowheads="1"/>
            </p:cNvSpPr>
            <p:nvPr/>
          </p:nvSpPr>
          <p:spPr bwMode="auto">
            <a:xfrm>
              <a:off x="162" y="1615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7317" name="Text Box 53"/>
            <p:cNvSpPr txBox="1">
              <a:spLocks noChangeArrowheads="1"/>
            </p:cNvSpPr>
            <p:nvPr/>
          </p:nvSpPr>
          <p:spPr bwMode="auto">
            <a:xfrm>
              <a:off x="157" y="2121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7318" name="Text Box 54"/>
            <p:cNvSpPr txBox="1">
              <a:spLocks noChangeArrowheads="1"/>
            </p:cNvSpPr>
            <p:nvPr/>
          </p:nvSpPr>
          <p:spPr bwMode="auto">
            <a:xfrm>
              <a:off x="160" y="2592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7319" name="Text Box 55"/>
            <p:cNvSpPr txBox="1">
              <a:spLocks noChangeArrowheads="1"/>
            </p:cNvSpPr>
            <p:nvPr/>
          </p:nvSpPr>
          <p:spPr bwMode="auto">
            <a:xfrm>
              <a:off x="161" y="2337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7320" name="Text Box 56"/>
            <p:cNvSpPr txBox="1">
              <a:spLocks noChangeArrowheads="1"/>
            </p:cNvSpPr>
            <p:nvPr/>
          </p:nvSpPr>
          <p:spPr bwMode="auto">
            <a:xfrm>
              <a:off x="162" y="2843"/>
              <a:ext cx="31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1/10</a:t>
              </a:r>
            </a:p>
          </p:txBody>
        </p:sp>
        <p:sp>
          <p:nvSpPr>
            <p:cNvPr id="267321" name="Text Box 57"/>
            <p:cNvSpPr txBox="1">
              <a:spLocks noChangeArrowheads="1"/>
            </p:cNvSpPr>
            <p:nvPr/>
          </p:nvSpPr>
          <p:spPr bwMode="auto">
            <a:xfrm>
              <a:off x="313" y="617"/>
              <a:ext cx="3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/>
                <a:t>0 = </a:t>
              </a:r>
              <a:r>
                <a:rPr lang="en-GB" sz="1400" i="1"/>
                <a:t>z</a:t>
              </a:r>
              <a:r>
                <a:rPr lang="en-GB" sz="1400" baseline="-25000"/>
                <a:t>1</a:t>
              </a:r>
              <a:endParaRPr lang="en-GB"/>
            </a:p>
          </p:txBody>
        </p:sp>
        <p:sp>
          <p:nvSpPr>
            <p:cNvPr id="267322" name="Text Box 58"/>
            <p:cNvSpPr txBox="1">
              <a:spLocks noChangeArrowheads="1"/>
            </p:cNvSpPr>
            <p:nvPr/>
          </p:nvSpPr>
          <p:spPr bwMode="auto">
            <a:xfrm>
              <a:off x="2568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6</a:t>
              </a:r>
              <a:endParaRPr lang="en-GB"/>
            </a:p>
          </p:txBody>
        </p:sp>
        <p:sp>
          <p:nvSpPr>
            <p:cNvPr id="267323" name="Text Box 59"/>
            <p:cNvSpPr txBox="1">
              <a:spLocks noChangeArrowheads="1"/>
            </p:cNvSpPr>
            <p:nvPr/>
          </p:nvSpPr>
          <p:spPr bwMode="auto">
            <a:xfrm>
              <a:off x="1840" y="624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4</a:t>
              </a:r>
              <a:endParaRPr lang="en-GB"/>
            </a:p>
          </p:txBody>
        </p:sp>
        <p:sp>
          <p:nvSpPr>
            <p:cNvPr id="267324" name="Text Box 60"/>
            <p:cNvSpPr txBox="1">
              <a:spLocks noChangeArrowheads="1"/>
            </p:cNvSpPr>
            <p:nvPr/>
          </p:nvSpPr>
          <p:spPr bwMode="auto">
            <a:xfrm>
              <a:off x="1485" y="620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3</a:t>
              </a:r>
              <a:endParaRPr lang="en-GB"/>
            </a:p>
          </p:txBody>
        </p:sp>
        <p:sp>
          <p:nvSpPr>
            <p:cNvPr id="267325" name="Text Box 61"/>
            <p:cNvSpPr txBox="1">
              <a:spLocks noChangeArrowheads="1"/>
            </p:cNvSpPr>
            <p:nvPr/>
          </p:nvSpPr>
          <p:spPr bwMode="auto">
            <a:xfrm>
              <a:off x="2196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5</a:t>
              </a:r>
              <a:endParaRPr lang="en-GB"/>
            </a:p>
          </p:txBody>
        </p:sp>
        <p:sp>
          <p:nvSpPr>
            <p:cNvPr id="267326" name="Text Box 62"/>
            <p:cNvSpPr txBox="1">
              <a:spLocks noChangeArrowheads="1"/>
            </p:cNvSpPr>
            <p:nvPr/>
          </p:nvSpPr>
          <p:spPr bwMode="auto">
            <a:xfrm>
              <a:off x="1117" y="623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2</a:t>
              </a:r>
              <a:endParaRPr lang="en-GB"/>
            </a:p>
          </p:txBody>
        </p:sp>
        <p:sp>
          <p:nvSpPr>
            <p:cNvPr id="267327" name="Text Box 63"/>
            <p:cNvSpPr txBox="1">
              <a:spLocks noChangeArrowheads="1"/>
            </p:cNvSpPr>
            <p:nvPr/>
          </p:nvSpPr>
          <p:spPr bwMode="auto">
            <a:xfrm>
              <a:off x="3989" y="623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10</a:t>
              </a:r>
              <a:endParaRPr lang="en-GB"/>
            </a:p>
          </p:txBody>
        </p:sp>
        <p:sp>
          <p:nvSpPr>
            <p:cNvPr id="267328" name="Text Box 64"/>
            <p:cNvSpPr txBox="1">
              <a:spLocks noChangeArrowheads="1"/>
            </p:cNvSpPr>
            <p:nvPr/>
          </p:nvSpPr>
          <p:spPr bwMode="auto">
            <a:xfrm>
              <a:off x="4367" y="624"/>
              <a:ext cx="2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11</a:t>
              </a:r>
              <a:endParaRPr lang="en-GB"/>
            </a:p>
          </p:txBody>
        </p:sp>
        <p:sp>
          <p:nvSpPr>
            <p:cNvPr id="267329" name="Text Box 65"/>
            <p:cNvSpPr txBox="1">
              <a:spLocks noChangeArrowheads="1"/>
            </p:cNvSpPr>
            <p:nvPr/>
          </p:nvSpPr>
          <p:spPr bwMode="auto">
            <a:xfrm>
              <a:off x="3646" y="618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9</a:t>
              </a:r>
              <a:endParaRPr lang="en-GB"/>
            </a:p>
          </p:txBody>
        </p:sp>
        <p:sp>
          <p:nvSpPr>
            <p:cNvPr id="267330" name="Text Box 66"/>
            <p:cNvSpPr txBox="1">
              <a:spLocks noChangeArrowheads="1"/>
            </p:cNvSpPr>
            <p:nvPr/>
          </p:nvSpPr>
          <p:spPr bwMode="auto">
            <a:xfrm>
              <a:off x="3290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8</a:t>
              </a:r>
              <a:endParaRPr lang="en-GB"/>
            </a:p>
          </p:txBody>
        </p:sp>
        <p:sp>
          <p:nvSpPr>
            <p:cNvPr id="267331" name="Text Box 67"/>
            <p:cNvSpPr txBox="1">
              <a:spLocks noChangeArrowheads="1"/>
            </p:cNvSpPr>
            <p:nvPr/>
          </p:nvSpPr>
          <p:spPr bwMode="auto">
            <a:xfrm>
              <a:off x="2912" y="622"/>
              <a:ext cx="19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400" i="1"/>
                <a:t>z</a:t>
              </a:r>
              <a:r>
                <a:rPr lang="en-GB" sz="1400" baseline="-25000"/>
                <a:t>7</a:t>
              </a:r>
              <a:endParaRPr lang="en-GB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61938"/>
            <a:ext cx="8077200" cy="1187450"/>
          </a:xfrm>
        </p:spPr>
        <p:txBody>
          <a:bodyPr/>
          <a:lstStyle/>
          <a:p>
            <a:r>
              <a:rPr lang="en-GB"/>
              <a:t>Upper Bound for Payoff in Terms of Chains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Any optimal strategy can be defined in terms of two types of chains of barriers occurring in some proportion. 	</a:t>
            </a:r>
            <a:r>
              <a:rPr lang="en-GB" i="1"/>
              <a:t>sb+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s</a:t>
            </a:r>
            <a:r>
              <a:rPr lang="en-GB" i="1"/>
              <a:t>a</a:t>
            </a:r>
            <a:r>
              <a:rPr lang="en-GB">
                <a:latin typeface="Symbol" pitchFamily="18" charset="2"/>
              </a:rPr>
              <a:t>³1  </a:t>
            </a:r>
            <a:r>
              <a:rPr lang="en-GB" i="1"/>
              <a:t>x</a:t>
            </a:r>
            <a:r>
              <a:rPr lang="en-GB"/>
              <a:t> times  (2b+3a twice)			</a:t>
            </a:r>
            <a:r>
              <a:rPr lang="en-GB" i="1"/>
              <a:t>qb+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q</a:t>
            </a:r>
            <a:r>
              <a:rPr lang="en-GB" i="1"/>
              <a:t>a</a:t>
            </a:r>
            <a:r>
              <a:rPr lang="en-GB">
                <a:latin typeface="Symbol" pitchFamily="18" charset="2"/>
              </a:rPr>
              <a:t>³1  </a:t>
            </a:r>
            <a:r>
              <a:rPr lang="en-GB" i="1"/>
              <a:t>y</a:t>
            </a:r>
            <a:r>
              <a:rPr lang="en-GB"/>
              <a:t> times  (3b+2a twice)</a:t>
            </a:r>
            <a:endParaRPr lang="en-GB">
              <a:latin typeface="Times New Roman" pitchFamily="18" charset="0"/>
            </a:endParaRPr>
          </a:p>
          <a:p>
            <a:r>
              <a:rPr lang="en-GB"/>
              <a:t>Number of pure strats = Number of </a:t>
            </a:r>
            <a:r>
              <a:rPr lang="en-GB" i="1"/>
              <a:t>a</a:t>
            </a:r>
            <a:r>
              <a:rPr lang="en-GB"/>
              <a:t>’s=Number of </a:t>
            </a:r>
            <a:r>
              <a:rPr lang="en-GB" i="1"/>
              <a:t>b</a:t>
            </a:r>
            <a:r>
              <a:rPr lang="en-GB"/>
              <a:t>’s.  Thus </a:t>
            </a:r>
            <a:r>
              <a:rPr lang="en-GB" i="1"/>
              <a:t>x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s</a:t>
            </a:r>
            <a:r>
              <a:rPr lang="en-GB" i="1"/>
              <a:t>+y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q</a:t>
            </a:r>
            <a:r>
              <a:rPr lang="en-GB" i="1"/>
              <a:t>= xs+yq.   </a:t>
            </a:r>
            <a:r>
              <a:rPr lang="en-GB"/>
              <a:t>Solving gives</a:t>
            </a:r>
            <a:r>
              <a:rPr lang="en-GB" i="1"/>
              <a:t> y=x(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s</a:t>
            </a:r>
            <a:r>
              <a:rPr lang="en-GB" i="1"/>
              <a:t>-s)/(q-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q</a:t>
            </a:r>
            <a:r>
              <a:rPr lang="en-GB" i="1"/>
              <a:t>).</a:t>
            </a:r>
          </a:p>
          <a:p>
            <a:r>
              <a:rPr lang="en-GB"/>
              <a:t>Payoff = number of chains/(number of pure strats)</a:t>
            </a:r>
            <a:r>
              <a:rPr lang="en-GB" i="1"/>
              <a:t>            = (x+y)/(xs+yq)=(q-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q</a:t>
            </a:r>
            <a:r>
              <a:rPr lang="en-GB" i="1"/>
              <a:t>+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s</a:t>
            </a:r>
            <a:r>
              <a:rPr lang="en-GB" i="1"/>
              <a:t>-s)/(q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s</a:t>
            </a:r>
            <a:r>
              <a:rPr lang="en-GB" i="1"/>
              <a:t>-s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q</a:t>
            </a:r>
            <a:r>
              <a:rPr lang="en-GB" i="1"/>
              <a:t>)</a:t>
            </a:r>
            <a:r>
              <a:rPr lang="en-GB"/>
              <a:t>.</a:t>
            </a:r>
          </a:p>
          <a:p>
            <a:r>
              <a:rPr lang="en-GB"/>
              <a:t>Thus upper bound on Red’s payoff is defined as above for some pair of chains.</a:t>
            </a:r>
            <a:endParaRPr lang="en-GB" i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61938"/>
            <a:ext cx="8077200" cy="1187450"/>
          </a:xfrm>
        </p:spPr>
        <p:txBody>
          <a:bodyPr/>
          <a:lstStyle/>
          <a:p>
            <a:r>
              <a:rPr lang="en-GB"/>
              <a:t>Value of the Two Barrier Game when 2b&lt;1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When 2b&lt;1, can construct a set of general strategies to prove that for any pair of conditions of the form </a:t>
            </a:r>
            <a:r>
              <a:rPr lang="en-GB" i="1"/>
              <a:t>sb+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s</a:t>
            </a:r>
            <a:r>
              <a:rPr lang="en-GB" i="1"/>
              <a:t>a</a:t>
            </a:r>
            <a:r>
              <a:rPr lang="en-GB">
                <a:latin typeface="Symbol" pitchFamily="18" charset="2"/>
              </a:rPr>
              <a:t>³1 </a:t>
            </a:r>
            <a:r>
              <a:rPr lang="en-GB"/>
              <a:t>and</a:t>
            </a:r>
            <a:r>
              <a:rPr lang="en-GB">
                <a:latin typeface="Symbol" pitchFamily="18" charset="2"/>
              </a:rPr>
              <a:t> </a:t>
            </a:r>
            <a:r>
              <a:rPr lang="en-GB" i="1"/>
              <a:t>qb+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q</a:t>
            </a:r>
            <a:r>
              <a:rPr lang="en-GB" i="1"/>
              <a:t>a</a:t>
            </a:r>
            <a:r>
              <a:rPr lang="en-GB">
                <a:latin typeface="Symbol" pitchFamily="18" charset="2"/>
              </a:rPr>
              <a:t>³1, </a:t>
            </a:r>
            <a:r>
              <a:rPr lang="en-GB"/>
              <a:t>Red can ensure a payoff of (</a:t>
            </a:r>
            <a:r>
              <a:rPr lang="en-GB" i="1"/>
              <a:t>q-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q</a:t>
            </a:r>
            <a:r>
              <a:rPr lang="en-GB" i="1"/>
              <a:t>+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s</a:t>
            </a:r>
            <a:r>
              <a:rPr lang="en-GB" i="1"/>
              <a:t>-s)/(q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s</a:t>
            </a:r>
            <a:r>
              <a:rPr lang="en-GB" i="1"/>
              <a:t>-s</a:t>
            </a:r>
            <a:r>
              <a:rPr lang="en-GB" i="1">
                <a:latin typeface="Symbol" pitchFamily="18" charset="2"/>
              </a:rPr>
              <a:t>l</a:t>
            </a:r>
            <a:r>
              <a:rPr lang="en-GB" i="1" baseline="-25000"/>
              <a:t>q</a:t>
            </a:r>
            <a:r>
              <a:rPr lang="en-GB" i="1"/>
              <a:t>)</a:t>
            </a:r>
            <a:r>
              <a:rPr lang="en-GB"/>
              <a:t>.</a:t>
            </a:r>
          </a:p>
          <a:p>
            <a:r>
              <a:rPr lang="en-GB"/>
              <a:t>Done in 13 cases which build upon each other.</a:t>
            </a:r>
          </a:p>
          <a:p>
            <a:r>
              <a:rPr lang="en-GB"/>
              <a:t>Also can be done using Hall’s Theorem.</a:t>
            </a:r>
          </a:p>
          <a:p>
            <a:pPr>
              <a:lnSpc>
                <a:spcPct val="90000"/>
              </a:lnSpc>
            </a:pPr>
            <a:r>
              <a:rPr lang="en-GB"/>
              <a:t>Combined with previous result.  COMPLETE SOLUTION TO TWO BARRIER GAME!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Times" charset="0"/>
              <a:buNone/>
            </a:pPr>
            <a:r>
              <a:rPr lang="en-GB" sz="3600"/>
              <a:t>Any 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Ambush?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Surprise attack on a traveller from a concealed position.</a:t>
            </a:r>
          </a:p>
          <a:p>
            <a:r>
              <a:rPr lang="en-GB"/>
              <a:t>Normally thought of in a military sense or in terms of Highwaymen or Outlaws</a:t>
            </a:r>
          </a:p>
          <a:p>
            <a:r>
              <a:rPr lang="en-GB"/>
              <a:t>Other  examples:</a:t>
            </a:r>
          </a:p>
          <a:p>
            <a:pPr lvl="1"/>
            <a:r>
              <a:rPr lang="en-GB"/>
              <a:t>Speed cameras (which to load film in). </a:t>
            </a:r>
          </a:p>
          <a:p>
            <a:pPr lvl="1"/>
            <a:r>
              <a:rPr lang="en-GB"/>
              <a:t>Security Guards (Shift Planning)</a:t>
            </a:r>
          </a:p>
          <a:p>
            <a:pPr lvl="1"/>
            <a:r>
              <a:rPr lang="en-GB"/>
              <a:t>Surreptitious use of Internet at work.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Ambush Games?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339850"/>
            <a:ext cx="8089900" cy="4408488"/>
          </a:xfrm>
        </p:spPr>
        <p:txBody>
          <a:bodyPr/>
          <a:lstStyle/>
          <a:p>
            <a:r>
              <a:rPr lang="en-GB"/>
              <a:t>In theory very easy.</a:t>
            </a:r>
          </a:p>
          <a:p>
            <a:r>
              <a:rPr lang="en-GB"/>
              <a:t>But where to lay the ambush?</a:t>
            </a:r>
          </a:p>
          <a:p>
            <a:r>
              <a:rPr lang="en-GB"/>
              <a:t>Strategies of ambusher and infiltrator highly linked.</a:t>
            </a:r>
          </a:p>
          <a:p>
            <a:r>
              <a:rPr lang="en-GB"/>
              <a:t>Knowledge of the strategy of one affects the other.  </a:t>
            </a:r>
          </a:p>
          <a:p>
            <a:r>
              <a:rPr lang="en-GB"/>
              <a:t>E.g. If there are two routes, it is ineffective always ambushing one route as people will always use the other.  Similarly an infiltrator always using the same route is easily caught.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History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89050"/>
            <a:ext cx="8089900" cy="4459288"/>
          </a:xfrm>
        </p:spPr>
        <p:txBody>
          <a:bodyPr/>
          <a:lstStyle/>
          <a:p>
            <a:r>
              <a:rPr lang="en-GB"/>
              <a:t>Ambush Games date back to the start of Game Theory.</a:t>
            </a:r>
          </a:p>
          <a:p>
            <a:r>
              <a:rPr lang="en-GB"/>
              <a:t>Von Neumann - Sherlock Holmes and Moriarty’s strategies in The Adventure of Final Problem.  </a:t>
            </a:r>
          </a:p>
          <a:p>
            <a:r>
              <a:rPr lang="en-GB"/>
              <a:t>Showed that a mixed strategy was optimal for both players.</a:t>
            </a:r>
          </a:p>
          <a:p>
            <a:r>
              <a:rPr lang="en-GB"/>
              <a:t>1980s, Ruckle formulated a number of ambush games.  </a:t>
            </a:r>
          </a:p>
          <a:p>
            <a:r>
              <a:rPr lang="en-GB"/>
              <a:t>One particular game had sustained interest...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Continuous Ambush Game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Two-person Zero-Sum game.  </a:t>
            </a:r>
          </a:p>
          <a:p>
            <a:pPr>
              <a:lnSpc>
                <a:spcPct val="90000"/>
              </a:lnSpc>
            </a:pPr>
            <a:r>
              <a:rPr lang="en-GB"/>
              <a:t>Red (an ambusher) has a number of barriers  which he can conceal to block a channel.  </a:t>
            </a:r>
          </a:p>
          <a:p>
            <a:pPr>
              <a:lnSpc>
                <a:spcPct val="90000"/>
              </a:lnSpc>
            </a:pPr>
            <a:r>
              <a:rPr lang="en-GB"/>
              <a:t>Blue (an infiltrator) wishes to travel up this channel without intersecting a barrier.</a:t>
            </a:r>
          </a:p>
          <a:p>
            <a:pPr>
              <a:lnSpc>
                <a:spcPct val="90000"/>
              </a:lnSpc>
            </a:pPr>
            <a:r>
              <a:rPr lang="en-GB"/>
              <a:t>Optimal to block the channel at its narrowest point.</a:t>
            </a:r>
          </a:p>
          <a:p>
            <a:pPr>
              <a:lnSpc>
                <a:spcPct val="90000"/>
              </a:lnSpc>
            </a:pPr>
            <a:r>
              <a:rPr lang="en-GB"/>
              <a:t>Thus, we consider the game where Blue picks a point in [0,1] and Red picks a number of subintervals of [0,1].  </a:t>
            </a:r>
          </a:p>
          <a:p>
            <a:pPr>
              <a:lnSpc>
                <a:spcPct val="90000"/>
              </a:lnSpc>
            </a:pPr>
            <a:r>
              <a:rPr lang="en-GB"/>
              <a:t>If the point isn’t contained in the subintervals, Blue has a payoff of one.  Otherwise Blue’s payoff is zero.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79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Previous Results</a:t>
            </a:r>
          </a:p>
        </p:txBody>
      </p:sp>
      <p:sp>
        <p:nvSpPr>
          <p:cNvPr id="2795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03225" y="1279525"/>
            <a:ext cx="8089900" cy="4746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One Barrier:</a:t>
            </a:r>
          </a:p>
          <a:p>
            <a:pPr lvl="1">
              <a:lnSpc>
                <a:spcPct val="90000"/>
              </a:lnSpc>
            </a:pPr>
            <a:r>
              <a:rPr lang="en-GB"/>
              <a:t>Completely solved. (Ruckle)</a:t>
            </a:r>
          </a:p>
          <a:p>
            <a:pPr>
              <a:lnSpc>
                <a:spcPct val="90000"/>
              </a:lnSpc>
            </a:pPr>
            <a:r>
              <a:rPr lang="en-GB"/>
              <a:t>Two barrier </a:t>
            </a:r>
          </a:p>
          <a:p>
            <a:pPr lvl="1">
              <a:lnSpc>
                <a:spcPct val="90000"/>
              </a:lnSpc>
            </a:pPr>
            <a:r>
              <a:rPr lang="en-GB"/>
              <a:t>Longest barrier is in excess of 1/2 in length. (Baston + Bostock) </a:t>
            </a:r>
          </a:p>
          <a:p>
            <a:pPr lvl="1">
              <a:lnSpc>
                <a:spcPct val="90000"/>
              </a:lnSpc>
            </a:pPr>
            <a:r>
              <a:rPr lang="en-GB"/>
              <a:t>Longest Barrier in excess of 1/3.  (Lee)</a:t>
            </a:r>
          </a:p>
          <a:p>
            <a:pPr>
              <a:lnSpc>
                <a:spcPct val="90000"/>
              </a:lnSpc>
            </a:pPr>
            <a:r>
              <a:rPr lang="en-GB"/>
              <a:t>Three (plus) Barriers</a:t>
            </a:r>
          </a:p>
          <a:p>
            <a:pPr lvl="1">
              <a:lnSpc>
                <a:spcPct val="90000"/>
              </a:lnSpc>
            </a:pPr>
            <a:r>
              <a:rPr lang="en-GB"/>
              <a:t>Only solved when barriers all the same length.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Existence of a Value of a Game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Zero-sum game has an equilibrium point if the min-max result holds.</a:t>
            </a:r>
          </a:p>
          <a:p>
            <a:r>
              <a:rPr lang="en-GB"/>
              <a:t>This is necessarily true when both players have a finite number of strategies.</a:t>
            </a:r>
          </a:p>
          <a:p>
            <a:r>
              <a:rPr lang="en-GB"/>
              <a:t>Unfortunately in the Ambush game both players have infinite strategy spaces.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2BB1-B83D-40C5-B6E7-C6082C00A20F}" type="datetime4">
              <a:rPr lang="en-GB" altLang="en-GB"/>
              <a:pPr/>
              <a:t>14 March 2012</a:t>
            </a:fld>
            <a:endParaRPr lang="en-GB" altLang="en-GB"/>
          </a:p>
        </p:txBody>
      </p:sp>
      <p:sp>
        <p:nvSpPr>
          <p:cNvPr id="277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44500" y="269875"/>
            <a:ext cx="8077200" cy="638175"/>
          </a:xfrm>
        </p:spPr>
        <p:txBody>
          <a:bodyPr/>
          <a:lstStyle/>
          <a:p>
            <a:r>
              <a:rPr lang="en-GB"/>
              <a:t>Sion-Wolfe’s Game without a Value</a:t>
            </a:r>
          </a:p>
        </p:txBody>
      </p:sp>
      <p:sp>
        <p:nvSpPr>
          <p:cNvPr id="27750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425450" y="1214438"/>
            <a:ext cx="3968750" cy="1306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Blue and Red choose a number between 0 and 1 (x and y respectively) and achieve the following payoffs.</a:t>
            </a:r>
          </a:p>
        </p:txBody>
      </p:sp>
      <p:graphicFrame>
        <p:nvGraphicFramePr>
          <p:cNvPr id="277509" name="Object 1029"/>
          <p:cNvGraphicFramePr>
            <a:graphicFrameLocks noChangeAspect="1"/>
          </p:cNvGraphicFramePr>
          <p:nvPr/>
        </p:nvGraphicFramePr>
        <p:xfrm>
          <a:off x="649288" y="2409825"/>
          <a:ext cx="3405187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1" name="Equation" r:id="rId3" imgW="2234880" imgH="939600" progId="Equation.3">
                  <p:embed/>
                </p:oleObj>
              </mc:Choice>
              <mc:Fallback>
                <p:oleObj name="Equation" r:id="rId3" imgW="2234880" imgH="939600" progId="Equation.3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2409825"/>
                        <a:ext cx="3405187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511" name="Rectangle 1031"/>
          <p:cNvSpPr>
            <a:spLocks noChangeArrowheads="1"/>
          </p:cNvSpPr>
          <p:nvPr/>
        </p:nvSpPr>
        <p:spPr bwMode="auto">
          <a:xfrm>
            <a:off x="477838" y="3800475"/>
            <a:ext cx="3968750" cy="13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188913" indent="-188913" algn="l" defTabSz="842963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GB" sz="2000">
                <a:latin typeface="Arial" charset="0"/>
              </a:rPr>
              <a:t>Whichever strategy Blue chooses, Red has a response which restrict Blue’s payoff to 1/3.</a:t>
            </a:r>
          </a:p>
          <a:p>
            <a:pPr marL="188913" indent="-188913" algn="l" defTabSz="842963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SzPct val="100000"/>
              <a:buFont typeface="Times" charset="0"/>
              <a:buChar char="•"/>
              <a:tabLst>
                <a:tab pos="1714500" algn="l"/>
              </a:tabLst>
            </a:pPr>
            <a:r>
              <a:rPr lang="en-GB" sz="2000">
                <a:latin typeface="Arial" charset="0"/>
              </a:rPr>
              <a:t>Whichever strategy Red chooses, Blue has a response which ensures a payoff of 3/7.</a:t>
            </a:r>
          </a:p>
        </p:txBody>
      </p:sp>
      <p:grpSp>
        <p:nvGrpSpPr>
          <p:cNvPr id="277530" name="Group 1050"/>
          <p:cNvGrpSpPr>
            <a:grpSpLocks/>
          </p:cNvGrpSpPr>
          <p:nvPr/>
        </p:nvGrpSpPr>
        <p:grpSpPr bwMode="auto">
          <a:xfrm>
            <a:off x="4884738" y="1382713"/>
            <a:ext cx="3897312" cy="4086225"/>
            <a:chOff x="3072" y="669"/>
            <a:chExt cx="2455" cy="2574"/>
          </a:xfrm>
        </p:grpSpPr>
        <p:sp>
          <p:nvSpPr>
            <p:cNvPr id="277512" name="Rectangle 1032"/>
            <p:cNvSpPr>
              <a:spLocks noChangeArrowheads="1"/>
            </p:cNvSpPr>
            <p:nvPr/>
          </p:nvSpPr>
          <p:spPr bwMode="auto">
            <a:xfrm>
              <a:off x="3409" y="860"/>
              <a:ext cx="2023" cy="202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7513" name="Line 1033"/>
            <p:cNvSpPr>
              <a:spLocks noChangeShapeType="1"/>
            </p:cNvSpPr>
            <p:nvPr/>
          </p:nvSpPr>
          <p:spPr bwMode="auto">
            <a:xfrm flipV="1">
              <a:off x="3409" y="865"/>
              <a:ext cx="2023" cy="20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7514" name="Line 1034"/>
            <p:cNvSpPr>
              <a:spLocks noChangeShapeType="1"/>
            </p:cNvSpPr>
            <p:nvPr/>
          </p:nvSpPr>
          <p:spPr bwMode="auto">
            <a:xfrm flipV="1">
              <a:off x="3409" y="859"/>
              <a:ext cx="1014" cy="101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7516" name="Text Box 1036"/>
            <p:cNvSpPr txBox="1">
              <a:spLocks noChangeArrowheads="1"/>
            </p:cNvSpPr>
            <p:nvPr/>
          </p:nvSpPr>
          <p:spPr bwMode="auto">
            <a:xfrm>
              <a:off x="4425" y="2181"/>
              <a:ext cx="62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 i="1"/>
                <a:t>K(x,y)=</a:t>
              </a:r>
              <a:r>
                <a:rPr lang="en-GB" sz="1600"/>
                <a:t>1</a:t>
              </a:r>
              <a:endParaRPr lang="en-GB" sz="1200"/>
            </a:p>
          </p:txBody>
        </p:sp>
        <p:sp>
          <p:nvSpPr>
            <p:cNvPr id="277517" name="Text Box 1037"/>
            <p:cNvSpPr txBox="1">
              <a:spLocks noChangeArrowheads="1"/>
            </p:cNvSpPr>
            <p:nvPr/>
          </p:nvSpPr>
          <p:spPr bwMode="auto">
            <a:xfrm>
              <a:off x="3459" y="982"/>
              <a:ext cx="63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 i="1"/>
                <a:t>K(x,y)=</a:t>
              </a:r>
              <a:r>
                <a:rPr lang="en-GB" sz="1600"/>
                <a:t>1</a:t>
              </a:r>
              <a:endParaRPr lang="en-GB" sz="1200"/>
            </a:p>
          </p:txBody>
        </p:sp>
        <p:sp>
          <p:nvSpPr>
            <p:cNvPr id="277518" name="Text Box 1038"/>
            <p:cNvSpPr txBox="1">
              <a:spLocks noChangeArrowheads="1"/>
            </p:cNvSpPr>
            <p:nvPr/>
          </p:nvSpPr>
          <p:spPr bwMode="auto">
            <a:xfrm>
              <a:off x="3517" y="1926"/>
              <a:ext cx="65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 i="1"/>
                <a:t>K(x,y)=</a:t>
              </a:r>
              <a:r>
                <a:rPr lang="en-GB" sz="1600"/>
                <a:t>-1</a:t>
              </a:r>
            </a:p>
          </p:txBody>
        </p:sp>
        <p:sp>
          <p:nvSpPr>
            <p:cNvPr id="277519" name="Text Box 1039"/>
            <p:cNvSpPr txBox="1">
              <a:spLocks noChangeArrowheads="1"/>
            </p:cNvSpPr>
            <p:nvPr/>
          </p:nvSpPr>
          <p:spPr bwMode="auto">
            <a:xfrm>
              <a:off x="4303" y="1114"/>
              <a:ext cx="61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 i="1"/>
                <a:t>K(x,y)=</a:t>
              </a:r>
              <a:r>
                <a:rPr lang="en-GB" sz="1600"/>
                <a:t>0</a:t>
              </a:r>
              <a:endParaRPr lang="en-GB" sz="1200"/>
            </a:p>
          </p:txBody>
        </p:sp>
        <p:sp>
          <p:nvSpPr>
            <p:cNvPr id="277520" name="Line 1040"/>
            <p:cNvSpPr>
              <a:spLocks noChangeShapeType="1"/>
            </p:cNvSpPr>
            <p:nvPr/>
          </p:nvSpPr>
          <p:spPr bwMode="auto">
            <a:xfrm flipH="1">
              <a:off x="4088" y="1221"/>
              <a:ext cx="26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7521" name="Line 1041"/>
            <p:cNvSpPr>
              <a:spLocks noChangeShapeType="1"/>
            </p:cNvSpPr>
            <p:nvPr/>
          </p:nvSpPr>
          <p:spPr bwMode="auto">
            <a:xfrm>
              <a:off x="4715" y="1280"/>
              <a:ext cx="0" cy="2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7522" name="Rectangle 1042"/>
            <p:cNvSpPr>
              <a:spLocks noChangeArrowheads="1"/>
            </p:cNvSpPr>
            <p:nvPr/>
          </p:nvSpPr>
          <p:spPr bwMode="auto">
            <a:xfrm>
              <a:off x="4022" y="3031"/>
              <a:ext cx="7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/>
                <a:t>Blue</a:t>
              </a:r>
              <a:endParaRPr lang="en-GB" sz="1600" i="1"/>
            </a:p>
          </p:txBody>
        </p:sp>
        <p:sp>
          <p:nvSpPr>
            <p:cNvPr id="277523" name="Rectangle 1043"/>
            <p:cNvSpPr>
              <a:spLocks noChangeArrowheads="1"/>
            </p:cNvSpPr>
            <p:nvPr/>
          </p:nvSpPr>
          <p:spPr bwMode="auto">
            <a:xfrm>
              <a:off x="4055" y="2862"/>
              <a:ext cx="7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 i="1"/>
                <a:t>x</a:t>
              </a:r>
            </a:p>
          </p:txBody>
        </p:sp>
        <p:sp>
          <p:nvSpPr>
            <p:cNvPr id="277524" name="Rectangle 1044"/>
            <p:cNvSpPr>
              <a:spLocks noChangeArrowheads="1"/>
            </p:cNvSpPr>
            <p:nvPr/>
          </p:nvSpPr>
          <p:spPr bwMode="auto">
            <a:xfrm>
              <a:off x="3072" y="1283"/>
              <a:ext cx="32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/>
                <a:t>Red y</a:t>
              </a:r>
              <a:endParaRPr lang="en-GB" sz="1600" i="1"/>
            </a:p>
          </p:txBody>
        </p:sp>
        <p:sp>
          <p:nvSpPr>
            <p:cNvPr id="277525" name="Rectangle 1045"/>
            <p:cNvSpPr>
              <a:spLocks noChangeArrowheads="1"/>
            </p:cNvSpPr>
            <p:nvPr/>
          </p:nvSpPr>
          <p:spPr bwMode="auto">
            <a:xfrm>
              <a:off x="3225" y="2866"/>
              <a:ext cx="20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/>
                <a:t>0</a:t>
              </a:r>
              <a:endParaRPr lang="en-GB" sz="1600" i="1"/>
            </a:p>
          </p:txBody>
        </p:sp>
        <p:sp>
          <p:nvSpPr>
            <p:cNvPr id="277526" name="Rectangle 1046"/>
            <p:cNvSpPr>
              <a:spLocks noChangeArrowheads="1"/>
            </p:cNvSpPr>
            <p:nvPr/>
          </p:nvSpPr>
          <p:spPr bwMode="auto">
            <a:xfrm>
              <a:off x="5299" y="2914"/>
              <a:ext cx="2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  <a:endParaRPr lang="en-GB" sz="1600" i="1"/>
            </a:p>
          </p:txBody>
        </p:sp>
        <p:sp>
          <p:nvSpPr>
            <p:cNvPr id="277527" name="Rectangle 1047"/>
            <p:cNvSpPr>
              <a:spLocks noChangeArrowheads="1"/>
            </p:cNvSpPr>
            <p:nvPr/>
          </p:nvSpPr>
          <p:spPr bwMode="auto">
            <a:xfrm>
              <a:off x="3188" y="770"/>
              <a:ext cx="1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600"/>
                <a:t>1</a:t>
              </a:r>
            </a:p>
          </p:txBody>
        </p:sp>
        <p:sp>
          <p:nvSpPr>
            <p:cNvPr id="277528" name="Rectangle 1048"/>
            <p:cNvSpPr>
              <a:spLocks noChangeArrowheads="1"/>
            </p:cNvSpPr>
            <p:nvPr/>
          </p:nvSpPr>
          <p:spPr bwMode="auto">
            <a:xfrm>
              <a:off x="3115" y="1795"/>
              <a:ext cx="28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200"/>
                <a:t>1/2</a:t>
              </a:r>
            </a:p>
          </p:txBody>
        </p:sp>
        <p:sp>
          <p:nvSpPr>
            <p:cNvPr id="277529" name="Rectangle 1049"/>
            <p:cNvSpPr>
              <a:spLocks noChangeArrowheads="1"/>
            </p:cNvSpPr>
            <p:nvPr/>
          </p:nvSpPr>
          <p:spPr bwMode="auto">
            <a:xfrm>
              <a:off x="4284" y="669"/>
              <a:ext cx="28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sz="1200"/>
                <a:t>1/2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162A3A"/>
      </a:dk1>
      <a:lt1>
        <a:srgbClr val="FFFFFF"/>
      </a:lt1>
      <a:dk2>
        <a:srgbClr val="004268"/>
      </a:dk2>
      <a:lt2>
        <a:srgbClr val="A6A6A6"/>
      </a:lt2>
      <a:accent1>
        <a:srgbClr val="FF5400"/>
      </a:accent1>
      <a:accent2>
        <a:srgbClr val="B3FF00"/>
      </a:accent2>
      <a:accent3>
        <a:srgbClr val="AAB0B9"/>
      </a:accent3>
      <a:accent4>
        <a:srgbClr val="DADADA"/>
      </a:accent4>
      <a:accent5>
        <a:srgbClr val="FFB3AA"/>
      </a:accent5>
      <a:accent6>
        <a:srgbClr val="A2E700"/>
      </a:accent6>
      <a:hlink>
        <a:srgbClr val="FFFFFF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162A3A"/>
        </a:dk1>
        <a:lt1>
          <a:srgbClr val="FFFFFF"/>
        </a:lt1>
        <a:dk2>
          <a:srgbClr val="004268"/>
        </a:dk2>
        <a:lt2>
          <a:srgbClr val="A6A6A6"/>
        </a:lt2>
        <a:accent1>
          <a:srgbClr val="FF5400"/>
        </a:accent1>
        <a:accent2>
          <a:srgbClr val="B3FF00"/>
        </a:accent2>
        <a:accent3>
          <a:srgbClr val="AAB0B9"/>
        </a:accent3>
        <a:accent4>
          <a:srgbClr val="DADADA"/>
        </a:accent4>
        <a:accent5>
          <a:srgbClr val="FFB3AA"/>
        </a:accent5>
        <a:accent6>
          <a:srgbClr val="A2E700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3133</TotalTime>
  <Pages>25</Pages>
  <Words>1245</Words>
  <Application>Microsoft Office PowerPoint</Application>
  <PresentationFormat>On-screen Show (4:3)</PresentationFormat>
  <Paragraphs>332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Times</vt:lpstr>
      <vt:lpstr>Symbol</vt:lpstr>
      <vt:lpstr>Blank</vt:lpstr>
      <vt:lpstr>Microsoft Equation 3.0</vt:lpstr>
      <vt:lpstr>Barrier Laying Ambush Games</vt:lpstr>
      <vt:lpstr>Overview</vt:lpstr>
      <vt:lpstr>What is Ambush?</vt:lpstr>
      <vt:lpstr>Why Ambush Games?</vt:lpstr>
      <vt:lpstr>History</vt:lpstr>
      <vt:lpstr>Continuous Ambush Game</vt:lpstr>
      <vt:lpstr>Previous Results</vt:lpstr>
      <vt:lpstr>Existence of a Value of a Game</vt:lpstr>
      <vt:lpstr>Sion-Wolfe’s Game without a Value</vt:lpstr>
      <vt:lpstr>One Barrier Continuous Ambush Game</vt:lpstr>
      <vt:lpstr>Discretising The Game</vt:lpstr>
      <vt:lpstr>Consequences of this Result</vt:lpstr>
      <vt:lpstr>Equivalence of Cases</vt:lpstr>
      <vt:lpstr>Governing Conditions</vt:lpstr>
      <vt:lpstr>Updating a Red Strategy</vt:lpstr>
      <vt:lpstr>Updating a Red Strategy</vt:lpstr>
      <vt:lpstr>Updating a Red Strategy</vt:lpstr>
      <vt:lpstr>Updating a Red Strategy</vt:lpstr>
      <vt:lpstr>Updating a Red Strategy</vt:lpstr>
      <vt:lpstr>Updating a Red Strategy</vt:lpstr>
      <vt:lpstr>Upper Bound for Payoff in Terms of Chains</vt:lpstr>
      <vt:lpstr>Value of the Two Barrier Game when 2b&lt;1</vt:lpstr>
      <vt:lpstr>PowerPoint Presentation</vt:lpstr>
    </vt:vector>
  </TitlesOfParts>
  <Company>Roundel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Denny</dc:creator>
  <cp:lastModifiedBy>cara</cp:lastModifiedBy>
  <cp:revision>187</cp:revision>
  <cp:lastPrinted>2003-01-17T10:51:24Z</cp:lastPrinted>
  <dcterms:created xsi:type="dcterms:W3CDTF">2001-04-20T11:19:27Z</dcterms:created>
  <dcterms:modified xsi:type="dcterms:W3CDTF">2012-03-14T16:18:17Z</dcterms:modified>
</cp:coreProperties>
</file>