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58" r:id="rId4"/>
    <p:sldId id="259" r:id="rId5"/>
    <p:sldId id="260" r:id="rId6"/>
    <p:sldId id="264" r:id="rId7"/>
    <p:sldId id="265" r:id="rId8"/>
    <p:sldId id="266" r:id="rId9"/>
    <p:sldId id="267" r:id="rId10"/>
    <p:sldId id="262" r:id="rId11"/>
    <p:sldId id="263" r:id="rId12"/>
    <p:sldId id="261" r:id="rId13"/>
    <p:sldId id="268" r:id="rId14"/>
    <p:sldId id="269" r:id="rId15"/>
    <p:sldId id="270" r:id="rId16"/>
    <p:sldId id="278" r:id="rId17"/>
    <p:sldId id="279" r:id="rId18"/>
    <p:sldId id="280" r:id="rId19"/>
    <p:sldId id="281" r:id="rId20"/>
    <p:sldId id="271" r:id="rId21"/>
    <p:sldId id="272" r:id="rId22"/>
    <p:sldId id="273" r:id="rId23"/>
    <p:sldId id="274" r:id="rId24"/>
    <p:sldId id="275" r:id="rId25"/>
    <p:sldId id="276" r:id="rId26"/>
    <p:sldId id="277" r:id="rId27"/>
    <p:sldId id="282" r:id="rId28"/>
    <p:sldId id="283" r:id="rId29"/>
    <p:sldId id="284" r:id="rId3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Futurist" pitchFamily="2" charset="0"/>
        <a:ea typeface="+mn-ea"/>
        <a:cs typeface="+mn-cs"/>
      </a:defRPr>
    </a:lvl1pPr>
    <a:lvl2pPr marL="457200" algn="l" rtl="0" eaLnBrk="0" fontAlgn="base" hangingPunct="0">
      <a:spcBef>
        <a:spcPct val="0"/>
      </a:spcBef>
      <a:spcAft>
        <a:spcPct val="0"/>
      </a:spcAft>
      <a:defRPr sz="2400" kern="1200">
        <a:solidFill>
          <a:schemeClr val="tx1"/>
        </a:solidFill>
        <a:latin typeface="Futurist" pitchFamily="2" charset="0"/>
        <a:ea typeface="+mn-ea"/>
        <a:cs typeface="+mn-cs"/>
      </a:defRPr>
    </a:lvl2pPr>
    <a:lvl3pPr marL="914400" algn="l" rtl="0" eaLnBrk="0" fontAlgn="base" hangingPunct="0">
      <a:spcBef>
        <a:spcPct val="0"/>
      </a:spcBef>
      <a:spcAft>
        <a:spcPct val="0"/>
      </a:spcAft>
      <a:defRPr sz="2400" kern="1200">
        <a:solidFill>
          <a:schemeClr val="tx1"/>
        </a:solidFill>
        <a:latin typeface="Futurist" pitchFamily="2" charset="0"/>
        <a:ea typeface="+mn-ea"/>
        <a:cs typeface="+mn-cs"/>
      </a:defRPr>
    </a:lvl3pPr>
    <a:lvl4pPr marL="1371600" algn="l" rtl="0" eaLnBrk="0" fontAlgn="base" hangingPunct="0">
      <a:spcBef>
        <a:spcPct val="0"/>
      </a:spcBef>
      <a:spcAft>
        <a:spcPct val="0"/>
      </a:spcAft>
      <a:defRPr sz="2400" kern="1200">
        <a:solidFill>
          <a:schemeClr val="tx1"/>
        </a:solidFill>
        <a:latin typeface="Futurist" pitchFamily="2" charset="0"/>
        <a:ea typeface="+mn-ea"/>
        <a:cs typeface="+mn-cs"/>
      </a:defRPr>
    </a:lvl4pPr>
    <a:lvl5pPr marL="1828800" algn="l" rtl="0" eaLnBrk="0" fontAlgn="base" hangingPunct="0">
      <a:spcBef>
        <a:spcPct val="0"/>
      </a:spcBef>
      <a:spcAft>
        <a:spcPct val="0"/>
      </a:spcAft>
      <a:defRPr sz="2400" kern="1200">
        <a:solidFill>
          <a:schemeClr val="tx1"/>
        </a:solidFill>
        <a:latin typeface="Futurist" pitchFamily="2" charset="0"/>
        <a:ea typeface="+mn-ea"/>
        <a:cs typeface="+mn-cs"/>
      </a:defRPr>
    </a:lvl5pPr>
    <a:lvl6pPr marL="2286000" algn="l" defTabSz="914400" rtl="0" eaLnBrk="1" latinLnBrk="0" hangingPunct="1">
      <a:defRPr sz="2400" kern="1200">
        <a:solidFill>
          <a:schemeClr val="tx1"/>
        </a:solidFill>
        <a:latin typeface="Futurist" pitchFamily="2" charset="0"/>
        <a:ea typeface="+mn-ea"/>
        <a:cs typeface="+mn-cs"/>
      </a:defRPr>
    </a:lvl6pPr>
    <a:lvl7pPr marL="2743200" algn="l" defTabSz="914400" rtl="0" eaLnBrk="1" latinLnBrk="0" hangingPunct="1">
      <a:defRPr sz="2400" kern="1200">
        <a:solidFill>
          <a:schemeClr val="tx1"/>
        </a:solidFill>
        <a:latin typeface="Futurist" pitchFamily="2" charset="0"/>
        <a:ea typeface="+mn-ea"/>
        <a:cs typeface="+mn-cs"/>
      </a:defRPr>
    </a:lvl7pPr>
    <a:lvl8pPr marL="3200400" algn="l" defTabSz="914400" rtl="0" eaLnBrk="1" latinLnBrk="0" hangingPunct="1">
      <a:defRPr sz="2400" kern="1200">
        <a:solidFill>
          <a:schemeClr val="tx1"/>
        </a:solidFill>
        <a:latin typeface="Futurist" pitchFamily="2" charset="0"/>
        <a:ea typeface="+mn-ea"/>
        <a:cs typeface="+mn-cs"/>
      </a:defRPr>
    </a:lvl8pPr>
    <a:lvl9pPr marL="3657600" algn="l" defTabSz="914400" rtl="0" eaLnBrk="1" latinLnBrk="0" hangingPunct="1">
      <a:defRPr sz="2400" kern="1200">
        <a:solidFill>
          <a:schemeClr val="tx1"/>
        </a:solidFill>
        <a:latin typeface="Futurist" pitchFamily="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a:srgbClr val="FF0066"/>
    <a:srgbClr val="996600"/>
    <a:srgbClr val="FF9900"/>
    <a:srgbClr val="FFCC66"/>
    <a:srgbClr val="FFCC99"/>
    <a:srgbClr val="66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75" d="100"/>
          <a:sy n="75" d="100"/>
        </p:scale>
        <p:origin x="-966" y="-108"/>
      </p:cViewPr>
      <p:guideLst>
        <p:guide orient="horz" pos="2160"/>
        <p:guide pos="2880"/>
      </p:guideLst>
    </p:cSldViewPr>
  </p:slideViewPr>
  <p:notesTextViewPr>
    <p:cViewPr>
      <p:scale>
        <a:sx n="1" d="1"/>
        <a:sy n="1" d="1"/>
      </p:scale>
      <p:origin x="0" y="0"/>
    </p:cViewPr>
  </p:notesTextViewPr>
  <p:sorterViewPr>
    <p:cViewPr>
      <p:scale>
        <a:sx n="66" d="100"/>
        <a:sy n="66" d="100"/>
      </p:scale>
      <p:origin x="0" y="1482"/>
    </p:cViewPr>
  </p:sorterViewPr>
  <p:notesViewPr>
    <p:cSldViewPr showGuides="1">
      <p:cViewPr varScale="1">
        <p:scale>
          <a:sx n="55" d="100"/>
          <a:sy n="55" d="100"/>
        </p:scale>
        <p:origin x="-174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31747"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31748"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31749"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0B5195A0-3740-466C-999A-18FDA26CC0B6}" type="slidenum">
              <a:rPr lang="en-GB"/>
              <a:pPr/>
              <a:t>‹#›</a:t>
            </a:fld>
            <a:endParaRPr lang="en-GB"/>
          </a:p>
        </p:txBody>
      </p:sp>
    </p:spTree>
    <p:extLst>
      <p:ext uri="{BB962C8B-B14F-4D97-AF65-F5344CB8AC3E}">
        <p14:creationId xmlns:p14="http://schemas.microsoft.com/office/powerpoint/2010/main" val="22460287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3379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3379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379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379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3379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1A9F1755-BBE1-4EEF-87CE-34AD58CACE2F}" type="slidenum">
              <a:rPr lang="en-GB"/>
              <a:pPr/>
              <a:t>‹#›</a:t>
            </a:fld>
            <a:endParaRPr lang="en-GB"/>
          </a:p>
        </p:txBody>
      </p:sp>
    </p:spTree>
    <p:extLst>
      <p:ext uri="{BB962C8B-B14F-4D97-AF65-F5344CB8AC3E}">
        <p14:creationId xmlns:p14="http://schemas.microsoft.com/office/powerpoint/2010/main" val="40389152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Futurist"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Futurist"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Futurist"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Futurist"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Futurist"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AD6568-6E67-4E22-9705-017D66A06AAC}" type="slidenum">
              <a:rPr lang="en-GB"/>
              <a:pPr/>
              <a:t>1</a:t>
            </a:fld>
            <a:endParaRPr lang="en-GB"/>
          </a:p>
        </p:txBody>
      </p:sp>
      <p:sp>
        <p:nvSpPr>
          <p:cNvPr id="36866" name="Rectangle 2"/>
          <p:cNvSpPr>
            <a:spLocks noChangeArrowheads="1" noTextEdit="1"/>
          </p:cNvSpPr>
          <p:nvPr>
            <p:ph type="sldImg"/>
          </p:nvPr>
        </p:nvSpPr>
        <p:spPr>
          <a:ln/>
        </p:spPr>
      </p:sp>
      <p:sp>
        <p:nvSpPr>
          <p:cNvPr id="36867" name="Rectangle 3"/>
          <p:cNvSpPr>
            <a:spLocks noGrp="1" noChangeArrowheads="1"/>
          </p:cNvSpPr>
          <p:nvPr>
            <p:ph type="body" idx="1"/>
          </p:nvPr>
        </p:nvSpPr>
        <p:spPr/>
        <p:txBody>
          <a:bodyPr/>
          <a:lstStyle/>
          <a:p>
            <a:r>
              <a:rPr lang="en-GB" sz="1400"/>
              <a:t>1	Not the most technical issue at the OR Society 	Conference</a:t>
            </a:r>
          </a:p>
          <a:p>
            <a:endParaRPr lang="en-GB" sz="1400"/>
          </a:p>
          <a:p>
            <a:r>
              <a:rPr lang="en-GB" sz="1400"/>
              <a:t>	but I’d like to take a few minutes of your time 	to try and persuade you that this is not an 		insignificant issue</a:t>
            </a:r>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9290DA-1476-4610-A81C-187046361A87}" type="slidenum">
              <a:rPr lang="en-GB"/>
              <a:pPr/>
              <a:t>10</a:t>
            </a:fld>
            <a:endParaRPr lang="en-GB"/>
          </a:p>
        </p:txBody>
      </p:sp>
      <p:sp>
        <p:nvSpPr>
          <p:cNvPr id="57346" name="Rectangle 2"/>
          <p:cNvSpPr>
            <a:spLocks noChangeArrowheads="1" noTextEdit="1"/>
          </p:cNvSpPr>
          <p:nvPr>
            <p:ph type="sldImg"/>
          </p:nvPr>
        </p:nvSpPr>
        <p:spPr>
          <a:ln/>
        </p:spPr>
      </p:sp>
      <p:sp>
        <p:nvSpPr>
          <p:cNvPr id="57347" name="Rectangle 3"/>
          <p:cNvSpPr>
            <a:spLocks noGrp="1" noChangeArrowheads="1"/>
          </p:cNvSpPr>
          <p:nvPr>
            <p:ph type="body" idx="1"/>
          </p:nvPr>
        </p:nvSpPr>
        <p:spPr/>
        <p:txBody>
          <a:bodyPr/>
          <a:lstStyle/>
          <a:p>
            <a:r>
              <a:rPr lang="en-GB" sz="1400"/>
              <a:t>10	Supposing Mr Gates had decided to launch a 	number of products</a:t>
            </a:r>
          </a:p>
          <a:p>
            <a:endParaRPr lang="en-GB" sz="1400"/>
          </a:p>
          <a:p>
            <a:r>
              <a:rPr lang="en-GB" sz="1400"/>
              <a:t>	- a word processing product</a:t>
            </a:r>
          </a:p>
          <a:p>
            <a:r>
              <a:rPr lang="en-GB" sz="1400"/>
              <a:t>	- a presentation product</a:t>
            </a:r>
          </a:p>
          <a:p>
            <a:r>
              <a:rPr lang="en-GB" sz="1400"/>
              <a:t>	- an e-mailing product</a:t>
            </a:r>
          </a:p>
          <a:p>
            <a:r>
              <a:rPr lang="en-GB" sz="1400"/>
              <a:t>	- a database product</a:t>
            </a:r>
          </a:p>
          <a:p>
            <a:r>
              <a:rPr lang="en-GB" sz="1400"/>
              <a:t>	- a spreadsheet product</a:t>
            </a:r>
          </a:p>
          <a:p>
            <a:r>
              <a:rPr lang="en-GB" sz="1400"/>
              <a:t>	- a graphics product</a:t>
            </a:r>
          </a:p>
          <a:p>
            <a:endParaRPr lang="en-GB" sz="1400"/>
          </a:p>
          <a:p>
            <a:r>
              <a:rPr lang="en-GB" sz="1400"/>
              <a:t>	..using different brand names for each</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FF61CD-D751-4743-AADD-6B53937165F3}" type="slidenum">
              <a:rPr lang="en-GB"/>
              <a:pPr/>
              <a:t>11</a:t>
            </a:fld>
            <a:endParaRPr lang="en-GB"/>
          </a:p>
        </p:txBody>
      </p:sp>
      <p:sp>
        <p:nvSpPr>
          <p:cNvPr id="60418" name="Rectangle 2"/>
          <p:cNvSpPr>
            <a:spLocks noChangeArrowheads="1" noTextEdit="1"/>
          </p:cNvSpPr>
          <p:nvPr>
            <p:ph type="sldImg"/>
          </p:nvPr>
        </p:nvSpPr>
        <p:spPr>
          <a:ln/>
        </p:spPr>
      </p:sp>
      <p:sp>
        <p:nvSpPr>
          <p:cNvPr id="60419" name="Rectangle 3"/>
          <p:cNvSpPr>
            <a:spLocks noGrp="1" noChangeArrowheads="1"/>
          </p:cNvSpPr>
          <p:nvPr>
            <p:ph type="body" idx="1"/>
          </p:nvPr>
        </p:nvSpPr>
        <p:spPr/>
        <p:txBody>
          <a:bodyPr/>
          <a:lstStyle/>
          <a:p>
            <a:r>
              <a:rPr lang="en-GB" sz="1400"/>
              <a:t>11	as we know, he didn’t</a:t>
            </a:r>
          </a:p>
          <a:p>
            <a:endParaRPr lang="en-GB" sz="1400"/>
          </a:p>
          <a:p>
            <a:r>
              <a:rPr lang="en-GB" sz="1400"/>
              <a:t>	So every time Microsoft launches a new 		product, it draws on, and benefits from, the 	brand values of the mighty Microsoft brand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1FA66F-E55C-4E66-BE02-D423E609BEAB}" type="slidenum">
              <a:rPr lang="en-GB"/>
              <a:pPr/>
              <a:t>12</a:t>
            </a:fld>
            <a:endParaRPr lang="en-GB"/>
          </a:p>
        </p:txBody>
      </p:sp>
      <p:sp>
        <p:nvSpPr>
          <p:cNvPr id="63490" name="Rectangle 2"/>
          <p:cNvSpPr>
            <a:spLocks noChangeArrowheads="1" noTextEdit="1"/>
          </p:cNvSpPr>
          <p:nvPr>
            <p:ph type="sldImg"/>
          </p:nvPr>
        </p:nvSpPr>
        <p:spPr>
          <a:ln/>
        </p:spPr>
      </p:sp>
      <p:sp>
        <p:nvSpPr>
          <p:cNvPr id="63491" name="Rectangle 3"/>
          <p:cNvSpPr>
            <a:spLocks noGrp="1" noChangeArrowheads="1"/>
          </p:cNvSpPr>
          <p:nvPr>
            <p:ph type="body" idx="1"/>
          </p:nvPr>
        </p:nvSpPr>
        <p:spPr/>
        <p:txBody>
          <a:bodyPr/>
          <a:lstStyle/>
          <a:p>
            <a:r>
              <a:rPr lang="en-GB" sz="1400"/>
              <a:t>12	Just for the hell of it, let’s suppose a profession 	chose to use lots of different names….</a:t>
            </a:r>
          </a:p>
          <a:p>
            <a:endParaRPr lang="en-GB" sz="1400"/>
          </a:p>
          <a:p>
            <a:r>
              <a:rPr lang="en-GB" sz="1400"/>
              <a:t>	As we know, it did!</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042998-FBAF-4A8B-B7D8-72EB2380642F}" type="slidenum">
              <a:rPr lang="en-GB"/>
              <a:pPr/>
              <a:t>13</a:t>
            </a:fld>
            <a:endParaRPr lang="en-GB"/>
          </a:p>
        </p:txBody>
      </p:sp>
      <p:sp>
        <p:nvSpPr>
          <p:cNvPr id="66562" name="Rectangle 2"/>
          <p:cNvSpPr>
            <a:spLocks noChangeArrowheads="1" noTextEdit="1"/>
          </p:cNvSpPr>
          <p:nvPr>
            <p:ph type="sldImg"/>
          </p:nvPr>
        </p:nvSpPr>
        <p:spPr>
          <a:ln/>
        </p:spPr>
      </p:sp>
      <p:sp>
        <p:nvSpPr>
          <p:cNvPr id="66563" name="Rectangle 3"/>
          <p:cNvSpPr>
            <a:spLocks noGrp="1" noChangeArrowheads="1"/>
          </p:cNvSpPr>
          <p:nvPr>
            <p:ph type="body" idx="1"/>
          </p:nvPr>
        </p:nvSpPr>
        <p:spPr/>
        <p:txBody>
          <a:bodyPr/>
          <a:lstStyle/>
          <a:p>
            <a:r>
              <a:rPr lang="en-GB" sz="1400"/>
              <a:t>13	…the outcome is that the OR brand is weak, 	fragmented and incoherent</a:t>
            </a:r>
          </a:p>
          <a:p>
            <a:endParaRPr lang="en-GB" sz="1400"/>
          </a:p>
          <a:p>
            <a:r>
              <a:rPr lang="en-GB" sz="1400"/>
              <a:t>	effectively, we’ve been fragmenting our own 	market for at least 20 years</a:t>
            </a:r>
          </a:p>
          <a:p>
            <a:endParaRPr lang="en-GB" sz="1400"/>
          </a:p>
          <a:p>
            <a:r>
              <a:rPr lang="en-GB" sz="1400"/>
              <a:t>	I’ve attended meetings where people have 		said….</a:t>
            </a:r>
          </a:p>
          <a:p>
            <a:endParaRPr lang="en-GB" sz="1400"/>
          </a:p>
          <a:p>
            <a:r>
              <a:rPr lang="en-GB" sz="1400"/>
              <a:t>	Operational Research became unsexy….</a:t>
            </a:r>
          </a:p>
          <a:p>
            <a:endParaRPr lang="en-GB" sz="1400"/>
          </a:p>
          <a:p>
            <a:r>
              <a:rPr lang="en-GB" sz="1400"/>
              <a:t>	I never use the O and R words . .  The OR 		Society should promote OR more (what would 	the benefit of that be to him?)  I DO AGREE 	with him and I’ll come to that later</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A04688-B887-4BF4-A574-0E9D0E21A8D7}" type="slidenum">
              <a:rPr lang="en-GB"/>
              <a:pPr/>
              <a:t>14</a:t>
            </a:fld>
            <a:endParaRPr lang="en-GB"/>
          </a:p>
        </p:txBody>
      </p:sp>
      <p:sp>
        <p:nvSpPr>
          <p:cNvPr id="69634" name="Rectangle 2"/>
          <p:cNvSpPr>
            <a:spLocks noChangeArrowheads="1" noTextEdit="1"/>
          </p:cNvSpPr>
          <p:nvPr>
            <p:ph type="sldImg"/>
          </p:nvPr>
        </p:nvSpPr>
        <p:spPr>
          <a:ln/>
        </p:spPr>
      </p:sp>
      <p:sp>
        <p:nvSpPr>
          <p:cNvPr id="69635" name="Rectangle 3"/>
          <p:cNvSpPr>
            <a:spLocks noGrp="1" noChangeArrowheads="1"/>
          </p:cNvSpPr>
          <p:nvPr>
            <p:ph type="body" idx="1"/>
          </p:nvPr>
        </p:nvSpPr>
        <p:spPr/>
        <p:txBody>
          <a:bodyPr/>
          <a:lstStyle/>
          <a:p>
            <a:r>
              <a:rPr lang="en-GB" sz="1400"/>
              <a:t>14	In one sense, it doesn’t matter what the actual 	name is.  Coke used to be just a by product of 	coal processing; Orange used to be a colour 	or a fruit before the telecomms company 		invested in giving the name brand values. 		Was there such a thing as a Virgin before 		Richard Branson?? Last week O2 just meant 	oxygen</a:t>
            </a:r>
          </a:p>
          <a:p>
            <a:endParaRPr lang="en-GB" sz="1400"/>
          </a:p>
          <a:p>
            <a:r>
              <a:rPr lang="en-GB" sz="1400"/>
              <a:t>	Whilst the name itself may not matter, 		however, having </a:t>
            </a:r>
            <a:r>
              <a:rPr lang="en-GB" sz="1400" u="sng"/>
              <a:t>ONE coherent brand</a:t>
            </a:r>
            <a:r>
              <a:rPr lang="en-GB" sz="1400"/>
              <a:t> to 		promote does matter.  If you wanted to make 	a name for yourself, I’m sure you’d stick to 		using one name.</a:t>
            </a:r>
          </a:p>
          <a:p>
            <a:endParaRPr lang="en-GB" sz="1400"/>
          </a:p>
          <a:p>
            <a:r>
              <a:rPr lang="en-GB" sz="1400"/>
              <a:t>	The name of our ‘brand’ is (the abbreviation) 	OR - because…..</a:t>
            </a:r>
          </a:p>
          <a:p>
            <a:endParaRPr lang="en-GB" sz="1400"/>
          </a:p>
          <a:p>
            <a:r>
              <a:rPr lang="en-GB" sz="1400"/>
              <a: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345471-AAE8-4844-9DB4-CA373BAD6419}" type="slidenum">
              <a:rPr lang="en-GB"/>
              <a:pPr/>
              <a:t>15</a:t>
            </a:fld>
            <a:endParaRPr lang="en-GB"/>
          </a:p>
        </p:txBody>
      </p:sp>
      <p:sp>
        <p:nvSpPr>
          <p:cNvPr id="72706" name="Rectangle 2"/>
          <p:cNvSpPr>
            <a:spLocks noChangeArrowheads="1" noTextEdit="1"/>
          </p:cNvSpPr>
          <p:nvPr>
            <p:ph type="sldImg"/>
          </p:nvPr>
        </p:nvSpPr>
        <p:spPr>
          <a:ln/>
        </p:spPr>
      </p:sp>
      <p:sp>
        <p:nvSpPr>
          <p:cNvPr id="72707" name="Rectangle 3"/>
          <p:cNvSpPr>
            <a:spLocks noGrp="1" noChangeArrowheads="1"/>
          </p:cNvSpPr>
          <p:nvPr>
            <p:ph type="body" idx="1"/>
          </p:nvPr>
        </p:nvSpPr>
        <p:spPr/>
        <p:txBody>
          <a:bodyPr/>
          <a:lstStyle/>
          <a:p>
            <a:r>
              <a:rPr lang="en-GB" sz="1400"/>
              <a:t>15	Stating the obvious - we can’t force usage of 	the brand name, we can only encourage it</a:t>
            </a:r>
          </a:p>
          <a:p>
            <a:endParaRPr lang="en-GB" sz="1400"/>
          </a:p>
          <a:p>
            <a:r>
              <a:rPr lang="en-GB" sz="1400"/>
              <a:t>	We are £15 million short of the Weetabix 		marketing budget and so it will be a slow burn 	process.</a:t>
            </a:r>
          </a:p>
          <a:p>
            <a:endParaRPr lang="en-GB" sz="1400"/>
          </a:p>
          <a:p>
            <a:r>
              <a:rPr lang="en-GB" sz="1400"/>
              <a:t>	I said I agreed with the guy who said ‘The OR 	Society should promote OR’.  Ladies and 		gentlemen, YOU, the members of the OR 		Society, ARE The OR Society!  </a:t>
            </a:r>
          </a:p>
          <a:p>
            <a:endParaRPr lang="en-GB" sz="1400"/>
          </a:p>
          <a:p>
            <a:r>
              <a:rPr lang="en-GB" sz="1400"/>
              <a:t>	As a group of people, there are mutual 		benefits to be gained from cohesive branding: 	More critical mass, the recruitment issue, fewer 	career constraints and marketing support</a:t>
            </a:r>
          </a:p>
          <a:p>
            <a:endParaRPr lang="en-GB" sz="1400"/>
          </a:p>
          <a:p>
            <a:r>
              <a:rPr lang="en-GB" sz="1400"/>
              <a:t>	[DETAILS ON FOLLOWING SLIDES]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8AD613-631E-43C0-B17F-B4C0A3E06678}" type="slidenum">
              <a:rPr lang="en-GB"/>
              <a:pPr/>
              <a:t>16</a:t>
            </a:fld>
            <a:endParaRPr lang="en-GB"/>
          </a:p>
        </p:txBody>
      </p:sp>
      <p:sp>
        <p:nvSpPr>
          <p:cNvPr id="75778" name="Rectangle 2"/>
          <p:cNvSpPr>
            <a:spLocks noChangeArrowheads="1" noTextEdit="1"/>
          </p:cNvSpPr>
          <p:nvPr>
            <p:ph type="sldImg"/>
          </p:nvPr>
        </p:nvSpPr>
        <p:spPr>
          <a:ln/>
        </p:spPr>
      </p:sp>
      <p:sp>
        <p:nvSpPr>
          <p:cNvPr id="75779" name="Rectangle 3"/>
          <p:cNvSpPr>
            <a:spLocks noGrp="1" noChangeArrowheads="1"/>
          </p:cNvSpPr>
          <p:nvPr>
            <p:ph type="body" idx="1"/>
          </p:nvPr>
        </p:nvSpPr>
        <p:spPr/>
        <p:txBody>
          <a:bodyPr/>
          <a:lstStyle/>
          <a:p>
            <a:r>
              <a:rPr lang="en-GB" sz="1400"/>
              <a:t>16	THE VISION of a virtuous cycle</a:t>
            </a:r>
          </a:p>
          <a:p>
            <a:endParaRPr lang="en-GB" sz="1400"/>
          </a:p>
          <a:p>
            <a:r>
              <a:rPr lang="en-GB" sz="1400"/>
              <a:t>	More critical mass…</a:t>
            </a:r>
          </a:p>
          <a:p>
            <a:endParaRPr lang="en-GB" sz="1400"/>
          </a:p>
          <a:p>
            <a:endParaRPr lang="en-GB" sz="1400"/>
          </a:p>
          <a:p>
            <a:r>
              <a:rPr lang="en-GB" sz="1400"/>
              <a:t>	[last point]  clients see services in growing 		demand…so OR appears to be a growing 		profession</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20460D-2BF6-4B1C-B419-6B805267887B}" type="slidenum">
              <a:rPr lang="en-GB"/>
              <a:pPr/>
              <a:t>17</a:t>
            </a:fld>
            <a:endParaRPr lang="en-GB"/>
          </a:p>
        </p:txBody>
      </p:sp>
      <p:sp>
        <p:nvSpPr>
          <p:cNvPr id="78850" name="Rectangle 2"/>
          <p:cNvSpPr>
            <a:spLocks noChangeArrowheads="1" noTextEdit="1"/>
          </p:cNvSpPr>
          <p:nvPr>
            <p:ph type="sldImg"/>
          </p:nvPr>
        </p:nvSpPr>
        <p:spPr>
          <a:ln/>
        </p:spPr>
      </p:sp>
      <p:sp>
        <p:nvSpPr>
          <p:cNvPr id="78851" name="Rectangle 3"/>
          <p:cNvSpPr>
            <a:spLocks noGrp="1" noChangeArrowheads="1"/>
          </p:cNvSpPr>
          <p:nvPr>
            <p:ph type="body" idx="1"/>
          </p:nvPr>
        </p:nvSpPr>
        <p:spPr/>
        <p:txBody>
          <a:bodyPr/>
          <a:lstStyle/>
          <a:p>
            <a:r>
              <a:rPr lang="en-GB" sz="1400"/>
              <a:t>17	We could overcome some of these recruitment 	issues:</a:t>
            </a:r>
          </a:p>
          <a:p>
            <a:endParaRPr lang="en-GB" sz="1400"/>
          </a:p>
          <a:p>
            <a:r>
              <a:rPr lang="en-GB" sz="1400"/>
              <a:t>	OR is a recognised career </a:t>
            </a:r>
          </a:p>
          <a:p>
            <a:r>
              <a:rPr lang="en-GB" sz="1400"/>
              <a:t>	OR employers say they find recruitment of 		good people difficult BUT nearly three 		quarters of those with OR skills don’t identify 	with OR</a:t>
            </a:r>
          </a:p>
          <a:p>
            <a:endParaRPr lang="en-GB" sz="800"/>
          </a:p>
          <a:p>
            <a:r>
              <a:rPr lang="en-GB" sz="1400"/>
              <a:t>	Recently saw a document recommending that 	employers don’t use the OR name to recruit 	good OR people (the blind searching for the 	blind?!!</a:t>
            </a:r>
          </a:p>
          <a:p>
            <a:endParaRPr lang="en-GB" sz="1400"/>
          </a:p>
          <a:p>
            <a:r>
              <a:rPr lang="en-GB" sz="1400"/>
              <a:t>	the further fragmentation into database 		marketing, Customer Relationship 		Management and so on don’t help</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5AD45D-D32C-44AE-B95E-8ED923C44383}" type="slidenum">
              <a:rPr lang="en-GB"/>
              <a:pPr/>
              <a:t>18</a:t>
            </a:fld>
            <a:endParaRPr lang="en-GB"/>
          </a:p>
        </p:txBody>
      </p:sp>
      <p:sp>
        <p:nvSpPr>
          <p:cNvPr id="81922" name="Rectangle 2"/>
          <p:cNvSpPr>
            <a:spLocks noChangeArrowheads="1" noTextEdit="1"/>
          </p:cNvSpPr>
          <p:nvPr>
            <p:ph type="sldImg"/>
          </p:nvPr>
        </p:nvSpPr>
        <p:spPr>
          <a:ln/>
        </p:spPr>
      </p:sp>
      <p:sp>
        <p:nvSpPr>
          <p:cNvPr id="81923" name="Rectangle 3"/>
          <p:cNvSpPr>
            <a:spLocks noGrp="1" noChangeArrowheads="1"/>
          </p:cNvSpPr>
          <p:nvPr>
            <p:ph type="body" idx="1"/>
          </p:nvPr>
        </p:nvSpPr>
        <p:spPr/>
        <p:txBody>
          <a:bodyPr/>
          <a:lstStyle/>
          <a:p>
            <a:r>
              <a:rPr lang="en-GB" sz="1400"/>
              <a:t>18	A benefit of branding the </a:t>
            </a:r>
            <a:r>
              <a:rPr lang="en-GB" sz="1400" u="sng"/>
              <a:t>wider</a:t>
            </a:r>
            <a:r>
              <a:rPr lang="en-GB" sz="1400"/>
              <a:t> OR may be to 	reduce the degree of constraint placed on 		people’s careers.</a:t>
            </a:r>
          </a:p>
          <a:p>
            <a:endParaRPr lang="en-GB" sz="1400"/>
          </a:p>
          <a:p>
            <a:r>
              <a:rPr lang="en-GB" sz="1400"/>
              <a:t>	For example, if KM/CRM become primary 		professions, individual careers might become 	constrained to that area. </a:t>
            </a:r>
          </a:p>
          <a:p>
            <a:endParaRPr lang="en-GB" sz="1400"/>
          </a:p>
          <a:p>
            <a:r>
              <a:rPr lang="en-GB" sz="1400"/>
              <a:t>	Coherent branding of </a:t>
            </a:r>
            <a:r>
              <a:rPr lang="en-GB" sz="1400" u="sng"/>
              <a:t>OR</a:t>
            </a:r>
            <a:r>
              <a:rPr lang="en-GB" sz="1400"/>
              <a:t> will open up OR 		skilled opportunities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4D63FF-31A9-45BE-9734-BC218999D270}" type="slidenum">
              <a:rPr lang="en-GB"/>
              <a:pPr/>
              <a:t>19</a:t>
            </a:fld>
            <a:endParaRPr lang="en-GB"/>
          </a:p>
        </p:txBody>
      </p:sp>
      <p:sp>
        <p:nvSpPr>
          <p:cNvPr id="84994" name="Rectangle 2"/>
          <p:cNvSpPr>
            <a:spLocks noChangeArrowheads="1" noTextEdit="1"/>
          </p:cNvSpPr>
          <p:nvPr>
            <p:ph type="sldImg"/>
          </p:nvPr>
        </p:nvSpPr>
        <p:spPr>
          <a:ln/>
        </p:spPr>
      </p:sp>
      <p:sp>
        <p:nvSpPr>
          <p:cNvPr id="84995" name="Rectangle 3"/>
          <p:cNvSpPr>
            <a:spLocks noGrp="1" noChangeArrowheads="1"/>
          </p:cNvSpPr>
          <p:nvPr>
            <p:ph type="body" idx="1"/>
          </p:nvPr>
        </p:nvSpPr>
        <p:spPr/>
        <p:txBody>
          <a:bodyPr/>
          <a:lstStyle/>
          <a:p>
            <a:r>
              <a:rPr lang="en-GB" sz="1400"/>
              <a:t>19	The OR Society (at Committee level) markets 	OR through Issue Explorer, the website and so 	on.  Those not using OR name get no benefit.</a:t>
            </a:r>
          </a:p>
          <a:p>
            <a:endParaRPr lang="en-GB" sz="1400"/>
          </a:p>
          <a:p>
            <a:r>
              <a:rPr lang="en-GB" sz="1400"/>
              <a:t>	We understand the reasons why the 		fragmentation has taken place and we 		sympathise.  BUT we feel that the reasons for 	getting behind a coherent brand outweigh the 	negatives.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175C1C-4882-4CD2-A412-FA08C33015C0}" type="slidenum">
              <a:rPr lang="en-GB"/>
              <a:pPr/>
              <a:t>2</a:t>
            </a:fld>
            <a:endParaRPr lang="en-GB"/>
          </a:p>
        </p:txBody>
      </p:sp>
      <p:sp>
        <p:nvSpPr>
          <p:cNvPr id="38914" name="Rectangle 2"/>
          <p:cNvSpPr>
            <a:spLocks noChangeArrowheads="1" noTextEdit="1"/>
          </p:cNvSpPr>
          <p:nvPr>
            <p:ph type="sldImg"/>
          </p:nvPr>
        </p:nvSpPr>
        <p:spPr>
          <a:ln/>
        </p:spPr>
      </p:sp>
      <p:sp>
        <p:nvSpPr>
          <p:cNvPr id="38915" name="Rectangle 3"/>
          <p:cNvSpPr>
            <a:spLocks noGrp="1" noChangeArrowheads="1"/>
          </p:cNvSpPr>
          <p:nvPr>
            <p:ph type="body" idx="1"/>
          </p:nvPr>
        </p:nvSpPr>
        <p:spPr/>
        <p:txBody>
          <a:bodyPr/>
          <a:lstStyle/>
          <a:p>
            <a:r>
              <a:rPr lang="en-GB"/>
              <a:t>2	</a:t>
            </a:r>
            <a:r>
              <a:rPr lang="en-GB" sz="1400"/>
              <a:t>Evidence (inc recruitment consultants we’re in 	close contact with) that the amount of OR 		skilled work is growing fast.  However, the 		amount of this work that is called OR has been 	at best stagnant and probably in decline.  </a:t>
            </a:r>
          </a:p>
          <a:p>
            <a:endParaRPr lang="en-GB" sz="1400"/>
          </a:p>
          <a:p>
            <a:r>
              <a:rPr lang="en-GB" sz="1400"/>
              <a:t>	So, the perception is that OR is, at best 		stagnant or in decline and that professions like 	Customer Relationship management, 		Knowledge Management, Yield or Revenue 		Management, Database Marketing (that we 	know use OR skills) are forging ahead. They’ve 	even got their own professional magazines 		(SHOW)</a:t>
            </a:r>
          </a:p>
          <a:p>
            <a:endParaRPr lang="en-GB" sz="1400"/>
          </a:p>
          <a:p>
            <a:r>
              <a:rPr lang="en-GB" sz="1400"/>
              <a:t>	The worst case scenario, of course, is that OR 	could eventually disappear as a professional 	nomenclature.</a:t>
            </a:r>
          </a:p>
          <a:p>
            <a:endParaRPr lang="en-GB" sz="1400"/>
          </a:p>
          <a:p>
            <a:r>
              <a:rPr lang="en-GB"/>
              <a:t>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FB1E8B-A74B-44DB-A727-16A08FC54FC4}" type="slidenum">
              <a:rPr lang="en-GB"/>
              <a:pPr/>
              <a:t>20</a:t>
            </a:fld>
            <a:endParaRPr lang="en-GB"/>
          </a:p>
        </p:txBody>
      </p:sp>
      <p:sp>
        <p:nvSpPr>
          <p:cNvPr id="88066" name="Rectangle 2"/>
          <p:cNvSpPr>
            <a:spLocks noChangeArrowheads="1" noTextEdit="1"/>
          </p:cNvSpPr>
          <p:nvPr>
            <p:ph type="sldImg"/>
          </p:nvPr>
        </p:nvSpPr>
        <p:spPr>
          <a:ln/>
        </p:spPr>
      </p:sp>
      <p:sp>
        <p:nvSpPr>
          <p:cNvPr id="88067" name="Rectangle 3"/>
          <p:cNvSpPr>
            <a:spLocks noGrp="1" noChangeArrowheads="1"/>
          </p:cNvSpPr>
          <p:nvPr>
            <p:ph type="body" idx="1"/>
          </p:nvPr>
        </p:nvSpPr>
        <p:spPr/>
        <p:txBody>
          <a:bodyPr/>
          <a:lstStyle/>
          <a:p>
            <a:r>
              <a:rPr lang="en-GB" sz="1400"/>
              <a:t>20	..so what are the OR brand’s Brand Values?</a:t>
            </a:r>
          </a:p>
          <a:p>
            <a:r>
              <a:rPr lang="en-GB" sz="1400"/>
              <a:t>	The emotional values that help people 		understand the benefits of using the skills </a:t>
            </a:r>
          </a:p>
          <a:p>
            <a:endParaRPr lang="en-GB" sz="1400"/>
          </a:p>
          <a:p>
            <a:r>
              <a:rPr lang="en-GB" sz="1400"/>
              <a:t>	It’s not a functional definition of OR - we’ve 	spent over 40 years disagreeing over an exact 	definition 	of OR.  </a:t>
            </a:r>
          </a:p>
          <a:p>
            <a:endParaRPr lang="en-GB" sz="1400"/>
          </a:p>
          <a:p>
            <a:r>
              <a:rPr lang="en-GB" sz="1400"/>
              <a:t>	Sell the </a:t>
            </a:r>
            <a:r>
              <a:rPr lang="en-GB" sz="1400" u="sng"/>
              <a:t>benefits</a:t>
            </a:r>
            <a:r>
              <a:rPr lang="en-GB" sz="1400"/>
              <a:t> of what OR people do…</a:t>
            </a:r>
          </a:p>
          <a:p>
            <a:endParaRPr lang="en-GB" sz="1400"/>
          </a:p>
          <a:p>
            <a:r>
              <a:rPr lang="en-GB" sz="1400"/>
              <a:t>	[SEE WHAT IS OR LEAFLET]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1E0A8E-02C0-4BEF-A19E-8A40EF6B9D19}" type="slidenum">
              <a:rPr lang="en-GB"/>
              <a:pPr/>
              <a:t>21</a:t>
            </a:fld>
            <a:endParaRPr lang="en-GB"/>
          </a:p>
        </p:txBody>
      </p:sp>
      <p:sp>
        <p:nvSpPr>
          <p:cNvPr id="91138" name="Rectangle 2"/>
          <p:cNvSpPr>
            <a:spLocks noChangeArrowheads="1" noTextEdit="1"/>
          </p:cNvSpPr>
          <p:nvPr>
            <p:ph type="sldImg"/>
          </p:nvPr>
        </p:nvSpPr>
        <p:spPr>
          <a:ln/>
        </p:spPr>
      </p:sp>
      <p:sp>
        <p:nvSpPr>
          <p:cNvPr id="91139" name="Rectangle 3"/>
          <p:cNvSpPr>
            <a:spLocks noGrp="1" noChangeArrowheads="1"/>
          </p:cNvSpPr>
          <p:nvPr>
            <p:ph type="body" idx="1"/>
          </p:nvPr>
        </p:nvSpPr>
        <p:spPr/>
        <p:txBody>
          <a:bodyPr/>
          <a:lstStyle/>
          <a:p>
            <a:r>
              <a:rPr lang="en-GB" sz="1400"/>
              <a:t>21	We also want people to understand the benefit 	of using OR by explaining that there’s some 	OR is Inside just about everything from a 		queue to an airline ticket.</a:t>
            </a:r>
          </a:p>
          <a:p>
            <a:endParaRPr lang="en-GB" sz="1400"/>
          </a:p>
          <a:p>
            <a:r>
              <a:rPr lang="en-GB" sz="1400"/>
              <a:t>	The point is that GOOD Customer 		Relationship Management has OR Inside - 		there’s a major benefit of getting the OR 		people involved before the IT people.</a:t>
            </a:r>
          </a:p>
          <a:p>
            <a:endParaRPr lang="en-GB" sz="1400"/>
          </a:p>
          <a:p>
            <a:r>
              <a:rPr lang="en-GB" sz="1400"/>
              <a:t>	When you come to promote OR, please feel 	free to use the expression ‘OR Inside’ and use 	the graphic which we’ll put on the website to 	download.</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6B7ADA-8BD3-4C60-A338-CE19AB4C809C}" type="slidenum">
              <a:rPr lang="en-GB"/>
              <a:pPr/>
              <a:t>22</a:t>
            </a:fld>
            <a:endParaRPr lang="en-GB"/>
          </a:p>
        </p:txBody>
      </p:sp>
      <p:sp>
        <p:nvSpPr>
          <p:cNvPr id="94210" name="Rectangle 2"/>
          <p:cNvSpPr>
            <a:spLocks noChangeArrowheads="1" noTextEdit="1"/>
          </p:cNvSpPr>
          <p:nvPr>
            <p:ph type="sldImg"/>
          </p:nvPr>
        </p:nvSpPr>
        <p:spPr>
          <a:ln/>
        </p:spPr>
      </p:sp>
      <p:sp>
        <p:nvSpPr>
          <p:cNvPr id="94211" name="Rectangle 3"/>
          <p:cNvSpPr>
            <a:spLocks noGrp="1" noChangeArrowheads="1"/>
          </p:cNvSpPr>
          <p:nvPr>
            <p:ph type="body" idx="1"/>
          </p:nvPr>
        </p:nvSpPr>
        <p:spPr/>
        <p:txBody>
          <a:bodyPr/>
          <a:lstStyle/>
          <a:p>
            <a:r>
              <a:rPr lang="en-GB" sz="1400"/>
              <a:t>14	Coherence is a major communication objective</a:t>
            </a:r>
          </a:p>
          <a:p>
            <a:endParaRPr lang="en-GB" sz="1400"/>
          </a:p>
          <a:p>
            <a:r>
              <a:rPr lang="en-GB" sz="1400"/>
              <a:t>	promote the benefit gained, not a description 	of how it’s done.</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FCF079-FC2B-48DB-841D-CAC8FC188EAA}" type="slidenum">
              <a:rPr lang="en-GB"/>
              <a:pPr/>
              <a:t>23</a:t>
            </a:fld>
            <a:endParaRPr lang="en-GB"/>
          </a:p>
        </p:txBody>
      </p:sp>
      <p:sp>
        <p:nvSpPr>
          <p:cNvPr id="97282" name="Rectangle 2"/>
          <p:cNvSpPr>
            <a:spLocks noChangeArrowheads="1" noTextEdit="1"/>
          </p:cNvSpPr>
          <p:nvPr>
            <p:ph type="sldImg"/>
          </p:nvPr>
        </p:nvSpPr>
        <p:spPr>
          <a:ln/>
        </p:spPr>
      </p:sp>
      <p:sp>
        <p:nvSpPr>
          <p:cNvPr id="97283" name="Rectangle 3"/>
          <p:cNvSpPr>
            <a:spLocks noGrp="1" noChangeArrowheads="1"/>
          </p:cNvSpPr>
          <p:nvPr>
            <p:ph type="body" idx="1"/>
          </p:nvPr>
        </p:nvSpPr>
        <p:spPr/>
        <p:txBody>
          <a:bodyPr/>
          <a:lstStyle/>
          <a:p>
            <a:r>
              <a:rPr lang="en-GB" sz="1400"/>
              <a:t>23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25FD59-3260-4B26-A344-2CD8AA0EB4D3}" type="slidenum">
              <a:rPr lang="en-GB"/>
              <a:pPr/>
              <a:t>24</a:t>
            </a:fld>
            <a:endParaRPr lang="en-GB"/>
          </a:p>
        </p:txBody>
      </p:sp>
      <p:sp>
        <p:nvSpPr>
          <p:cNvPr id="100354" name="Rectangle 2"/>
          <p:cNvSpPr>
            <a:spLocks noChangeArrowheads="1" noTextEdit="1"/>
          </p:cNvSpPr>
          <p:nvPr>
            <p:ph type="sldImg"/>
          </p:nvPr>
        </p:nvSpPr>
        <p:spPr>
          <a:ln/>
        </p:spPr>
      </p:sp>
      <p:sp>
        <p:nvSpPr>
          <p:cNvPr id="100355" name="Rectangle 3"/>
          <p:cNvSpPr>
            <a:spLocks noGrp="1" noChangeArrowheads="1"/>
          </p:cNvSpPr>
          <p:nvPr>
            <p:ph type="body" idx="1"/>
          </p:nvPr>
        </p:nvSpPr>
        <p:spPr/>
        <p:txBody>
          <a:bodyPr/>
          <a:lstStyle/>
          <a:p>
            <a:r>
              <a:rPr lang="en-GB" sz="1400"/>
              <a:t>24	whether you’re an independent consultant, an 	academic, work in an OR group or a major 	consultancy, you can play your part in raising 	the profile of OR. </a:t>
            </a:r>
          </a:p>
          <a:p>
            <a:endParaRPr lang="en-GB" sz="1400"/>
          </a:p>
          <a:p>
            <a:r>
              <a:rPr lang="en-GB" sz="1400"/>
              <a:t>	I was speaking to a partner of a major 		consultancy who said their PR department had 	no problem getting articles into the 		management press - although, of course, they 	never used the expression OR because people 	don’t understand what it means.  Who better 	than a major organisation with a PR 		department to explain the benefits of OR; who 	better than the independent consultant to 		explain the benefit of what he or she is doing 	by using OR skills to the client?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81FF74-DF2E-4C2D-95BC-71E0936FB399}" type="slidenum">
              <a:rPr lang="en-GB"/>
              <a:pPr/>
              <a:t>25</a:t>
            </a:fld>
            <a:endParaRPr lang="en-GB"/>
          </a:p>
        </p:txBody>
      </p:sp>
      <p:sp>
        <p:nvSpPr>
          <p:cNvPr id="103426" name="Rectangle 2"/>
          <p:cNvSpPr>
            <a:spLocks noChangeArrowheads="1" noTextEdit="1"/>
          </p:cNvSpPr>
          <p:nvPr>
            <p:ph type="sldImg"/>
          </p:nvPr>
        </p:nvSpPr>
        <p:spPr>
          <a:ln/>
        </p:spPr>
      </p:sp>
      <p:sp>
        <p:nvSpPr>
          <p:cNvPr id="103427" name="Rectangle 3"/>
          <p:cNvSpPr>
            <a:spLocks noGrp="1" noChangeArrowheads="1"/>
          </p:cNvSpPr>
          <p:nvPr>
            <p:ph type="body" idx="1"/>
          </p:nvPr>
        </p:nvSpPr>
        <p:spPr/>
        <p:txBody>
          <a:bodyPr/>
          <a:lstStyle/>
          <a:p>
            <a:r>
              <a:rPr lang="en-GB" sz="1400"/>
              <a:t>25	so YOU are the primary communications 		media</a:t>
            </a:r>
          </a:p>
          <a:p>
            <a:endParaRPr lang="en-GB" sz="1400"/>
          </a:p>
          <a:p>
            <a:r>
              <a:rPr lang="en-GB" sz="1400"/>
              <a:t>	for the benefit of all of us, please use OR in 	your organisation’s press releases</a:t>
            </a:r>
          </a:p>
          <a:p>
            <a:endParaRPr lang="en-GB" sz="1400"/>
          </a:p>
          <a:p>
            <a:r>
              <a:rPr lang="en-GB" sz="1400"/>
              <a:t>	use the OR Inside idea and the graphic</a:t>
            </a:r>
          </a:p>
          <a:p>
            <a:r>
              <a:rPr lang="en-GB" sz="1400"/>
              <a:t>	</a:t>
            </a:r>
          </a:p>
          <a:p>
            <a:r>
              <a:rPr lang="en-GB" sz="1400"/>
              <a:t>	encourage others to feel that OR is a relevant 	profession, join the Society and spread the 		word.</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8C1915-9C34-43B7-B7F1-39BBE92F3C2D}" type="slidenum">
              <a:rPr lang="en-GB"/>
              <a:pPr/>
              <a:t>26</a:t>
            </a:fld>
            <a:endParaRPr lang="en-GB"/>
          </a:p>
        </p:txBody>
      </p:sp>
      <p:sp>
        <p:nvSpPr>
          <p:cNvPr id="106498" name="Rectangle 2"/>
          <p:cNvSpPr>
            <a:spLocks noChangeArrowheads="1" noTextEdit="1"/>
          </p:cNvSpPr>
          <p:nvPr>
            <p:ph type="sldImg"/>
          </p:nvPr>
        </p:nvSpPr>
        <p:spPr>
          <a:ln/>
        </p:spPr>
      </p:sp>
      <p:sp>
        <p:nvSpPr>
          <p:cNvPr id="106499" name="Rectangle 3"/>
          <p:cNvSpPr>
            <a:spLocks noGrp="1" noChangeArrowheads="1"/>
          </p:cNvSpPr>
          <p:nvPr>
            <p:ph type="body" idx="1"/>
          </p:nvPr>
        </p:nvSpPr>
        <p:spPr/>
        <p:txBody>
          <a:bodyPr/>
          <a:lstStyle/>
          <a:p>
            <a:r>
              <a:rPr lang="en-GB" sz="1400"/>
              <a:t>26	From the centre, we shall continue to do what 	we can:</a:t>
            </a:r>
          </a:p>
          <a:p>
            <a:r>
              <a:rPr lang="en-GB" sz="1400"/>
              <a:t>	We send Issue Explorer to the Chief Executives 	of the UKs 5000 top companies</a:t>
            </a:r>
          </a:p>
          <a:p>
            <a:r>
              <a:rPr lang="en-GB" sz="1400"/>
              <a:t>	the website is, of course, a major 		communications medium and the Society has 	made a substantial investment in improving it.</a:t>
            </a:r>
          </a:p>
          <a:p>
            <a:r>
              <a:rPr lang="en-GB" sz="1400"/>
              <a:t>	- we’ve added lots of ‘benefit of OR’ cases</a:t>
            </a:r>
          </a:p>
          <a:p>
            <a:r>
              <a:rPr lang="en-GB" sz="1400"/>
              <a:t>	- articles about how OR benefited org’s</a:t>
            </a:r>
          </a:p>
          <a:p>
            <a:r>
              <a:rPr lang="en-GB" sz="1400"/>
              <a:t>	- …including some ‘hot’ applications</a:t>
            </a:r>
          </a:p>
          <a:p>
            <a:r>
              <a:rPr lang="en-GB" sz="1400"/>
              <a:t>ALSO - sharing and networking opportunities, an information search facility, FreeXchange - a facility whereby members can put papers/presentations on, invite comment or make comments on others - PUT your conference paper on!  Forums and chat facilities much improved - SEE CARA IN UNIVERSITY HALL FOR A TOUR</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FA1347-9F56-4E8E-A287-C2820636629F}" type="slidenum">
              <a:rPr lang="en-GB"/>
              <a:pPr/>
              <a:t>27</a:t>
            </a:fld>
            <a:endParaRPr lang="en-GB"/>
          </a:p>
        </p:txBody>
      </p:sp>
      <p:sp>
        <p:nvSpPr>
          <p:cNvPr id="109570" name="Rectangle 2"/>
          <p:cNvSpPr>
            <a:spLocks noChangeArrowheads="1" noTextEdit="1"/>
          </p:cNvSpPr>
          <p:nvPr>
            <p:ph type="sldImg"/>
          </p:nvPr>
        </p:nvSpPr>
        <p:spPr>
          <a:ln/>
        </p:spPr>
      </p:sp>
      <p:sp>
        <p:nvSpPr>
          <p:cNvPr id="109571" name="Rectangle 3"/>
          <p:cNvSpPr>
            <a:spLocks noGrp="1" noChangeArrowheads="1"/>
          </p:cNvSpPr>
          <p:nvPr>
            <p:ph type="body" idx="1"/>
          </p:nvPr>
        </p:nvSpPr>
        <p:spPr/>
        <p:txBody>
          <a:bodyPr/>
          <a:lstStyle/>
          <a:p>
            <a:r>
              <a:rPr lang="en-GB" sz="1400"/>
              <a:t>27	Looking for the virtuous cycle</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C1C7AC-5E5F-48E4-9A29-83A9EBE96BD3}" type="slidenum">
              <a:rPr lang="en-GB"/>
              <a:pPr/>
              <a:t>28</a:t>
            </a:fld>
            <a:endParaRPr lang="en-GB"/>
          </a:p>
        </p:txBody>
      </p:sp>
      <p:sp>
        <p:nvSpPr>
          <p:cNvPr id="112642" name="Rectangle 2"/>
          <p:cNvSpPr>
            <a:spLocks noChangeArrowheads="1" noTextEdit="1"/>
          </p:cNvSpPr>
          <p:nvPr>
            <p:ph type="sldImg"/>
          </p:nvPr>
        </p:nvSpPr>
        <p:spPr>
          <a:ln/>
        </p:spPr>
      </p:sp>
      <p:sp>
        <p:nvSpPr>
          <p:cNvPr id="112643" name="Rectangle 3"/>
          <p:cNvSpPr>
            <a:spLocks noGrp="1" noChangeArrowheads="1"/>
          </p:cNvSpPr>
          <p:nvPr>
            <p:ph type="body" idx="1"/>
          </p:nvPr>
        </p:nvSpPr>
        <p:spPr/>
        <p:txBody>
          <a:bodyPr/>
          <a:lstStyle/>
          <a:p>
            <a:r>
              <a:rPr lang="en-GB" sz="1400"/>
              <a:t>28	FINAL SLIDE</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713FB1-61B2-45BA-9223-27701AA7C7F7}" type="slidenum">
              <a:rPr lang="en-GB"/>
              <a:pPr/>
              <a:t>29</a:t>
            </a:fld>
            <a:endParaRPr lang="en-GB"/>
          </a:p>
        </p:txBody>
      </p:sp>
      <p:sp>
        <p:nvSpPr>
          <p:cNvPr id="34818" name="Rectangle 2"/>
          <p:cNvSpPr>
            <a:spLocks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7C113D-13D4-4F7B-A4AD-1C85D30C3174}" type="slidenum">
              <a:rPr lang="en-GB"/>
              <a:pPr/>
              <a:t>3</a:t>
            </a:fld>
            <a:endParaRPr lang="en-GB"/>
          </a:p>
        </p:txBody>
      </p:sp>
      <p:sp>
        <p:nvSpPr>
          <p:cNvPr id="39938" name="Rectangle 2"/>
          <p:cNvSpPr>
            <a:spLocks noChangeArrowheads="1" noTextEdit="1"/>
          </p:cNvSpPr>
          <p:nvPr>
            <p:ph type="sldImg"/>
          </p:nvPr>
        </p:nvSpPr>
        <p:spPr>
          <a:ln/>
        </p:spPr>
      </p:sp>
      <p:sp>
        <p:nvSpPr>
          <p:cNvPr id="39939" name="Rectangle 3"/>
          <p:cNvSpPr>
            <a:spLocks noGrp="1" noChangeArrowheads="1"/>
          </p:cNvSpPr>
          <p:nvPr>
            <p:ph type="body" idx="1"/>
          </p:nvPr>
        </p:nvSpPr>
        <p:spPr/>
        <p:txBody>
          <a:bodyPr/>
          <a:lstStyle/>
          <a:p>
            <a:r>
              <a:rPr lang="en-GB" sz="1400"/>
              <a:t>3	So we see the number of people who are 		undertaking ‘OR skilled’ work rising steeply</a:t>
            </a:r>
          </a:p>
          <a:p>
            <a:endParaRPr lang="en-GB" sz="1400"/>
          </a:p>
          <a:p>
            <a:r>
              <a:rPr lang="en-GB" sz="1400"/>
              <a:t>	At the same time, in this high growth market, 	we see jobs with an OR nomenclature static or 	declining, we see the number of OR MSc 		students static or declining and we certainly 	see OR Society membership static or 		declining</a:t>
            </a:r>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EFC274-5FCA-4677-A720-1D09B9A48796}" type="slidenum">
              <a:rPr lang="en-GB"/>
              <a:pPr/>
              <a:t>4</a:t>
            </a:fld>
            <a:endParaRPr lang="en-GB"/>
          </a:p>
        </p:txBody>
      </p:sp>
      <p:sp>
        <p:nvSpPr>
          <p:cNvPr id="40962" name="Rectangle 2"/>
          <p:cNvSpPr>
            <a:spLocks noChangeArrowheads="1" noTextEdit="1"/>
          </p:cNvSpPr>
          <p:nvPr>
            <p:ph type="sldImg"/>
          </p:nvPr>
        </p:nvSpPr>
        <p:spPr>
          <a:ln/>
        </p:spPr>
      </p:sp>
      <p:sp>
        <p:nvSpPr>
          <p:cNvPr id="40963" name="Rectangle 3"/>
          <p:cNvSpPr>
            <a:spLocks noGrp="1" noChangeArrowheads="1"/>
          </p:cNvSpPr>
          <p:nvPr>
            <p:ph type="body" idx="1"/>
          </p:nvPr>
        </p:nvSpPr>
        <p:spPr/>
        <p:txBody>
          <a:bodyPr/>
          <a:lstStyle/>
          <a:p>
            <a:r>
              <a:rPr lang="en-GB" sz="1400"/>
              <a:t>4	The issue of branding OR is far from a new 		one.  I’ve 	seen newsletter articles from the 	1960s debating the topic</a:t>
            </a:r>
          </a:p>
          <a:p>
            <a:endParaRPr lang="en-GB" sz="1400"/>
          </a:p>
          <a:p>
            <a:r>
              <a:rPr lang="en-GB" sz="1400"/>
              <a:t>	For the past few years, the Publicity Committee 	has had a number of objectives, including…</a:t>
            </a:r>
          </a:p>
          <a:p>
            <a:endParaRPr lang="en-GB"/>
          </a:p>
          <a:p>
            <a:r>
              <a:rPr lang="en-GB"/>
              <a:t>	Raising the profile of OR</a:t>
            </a:r>
          </a:p>
          <a:p>
            <a:endParaRPr lang="en-GB"/>
          </a:p>
          <a:p>
            <a:r>
              <a:rPr lang="en-GB"/>
              <a:t>	Trying to explain what OR is to potential clients (and 	probably, some OR people!)</a:t>
            </a:r>
          </a:p>
          <a:p>
            <a:endParaRPr lang="en-GB"/>
          </a:p>
          <a:p>
            <a:r>
              <a:rPr lang="en-GB"/>
              <a:t>	To brand OR </a:t>
            </a:r>
            <a:r>
              <a:rPr lang="en-GB" u="sng"/>
              <a:t>as</a:t>
            </a:r>
            <a:r>
              <a:rPr lang="en-GB"/>
              <a:t> OR</a:t>
            </a:r>
          </a:p>
          <a:p>
            <a:endParaRPr lang="en-GB"/>
          </a:p>
          <a:p>
            <a:r>
              <a:rPr lang="en-GB"/>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3DE0D5-5B06-4D9C-B589-24D8E35094F6}" type="slidenum">
              <a:rPr lang="en-GB"/>
              <a:pPr/>
              <a:t>5</a:t>
            </a:fld>
            <a:endParaRPr lang="en-GB"/>
          </a:p>
        </p:txBody>
      </p:sp>
      <p:sp>
        <p:nvSpPr>
          <p:cNvPr id="41986" name="Rectangle 2"/>
          <p:cNvSpPr>
            <a:spLocks noChangeArrowheads="1" noTextEdit="1"/>
          </p:cNvSpPr>
          <p:nvPr>
            <p:ph type="sldImg"/>
          </p:nvPr>
        </p:nvSpPr>
        <p:spPr>
          <a:ln/>
        </p:spPr>
      </p:sp>
      <p:sp>
        <p:nvSpPr>
          <p:cNvPr id="41987" name="Rectangle 3"/>
          <p:cNvSpPr>
            <a:spLocks noGrp="1" noChangeArrowheads="1"/>
          </p:cNvSpPr>
          <p:nvPr>
            <p:ph type="body" idx="1"/>
          </p:nvPr>
        </p:nvSpPr>
        <p:spPr/>
        <p:txBody>
          <a:bodyPr/>
          <a:lstStyle/>
          <a:p>
            <a:r>
              <a:rPr lang="en-GB" sz="1400"/>
              <a:t>5	What do we mean by ‘branding’?</a:t>
            </a:r>
          </a:p>
          <a:p>
            <a:endParaRPr lang="en-GB" sz="1400"/>
          </a:p>
          <a:p>
            <a:r>
              <a:rPr lang="en-GB" sz="1400"/>
              <a:t>	Essentially branding is about adding value </a:t>
            </a:r>
          </a:p>
          <a:p>
            <a:r>
              <a:rPr lang="en-GB" sz="1400"/>
              <a:t>	</a:t>
            </a:r>
          </a:p>
          <a:p>
            <a:r>
              <a:rPr lang="en-GB" sz="1400"/>
              <a:t>	it identifies as something special and 		differentiates products and services in 		marketplaces</a:t>
            </a:r>
          </a:p>
          <a:p>
            <a:endParaRPr lang="en-GB" sz="1400"/>
          </a:p>
          <a:p>
            <a:r>
              <a:rPr lang="en-GB" sz="1400"/>
              <a:t>	So, for example, a can of Coke is more 		valuable than a can of fizzy flavoured water</a:t>
            </a:r>
          </a:p>
          <a:p>
            <a:endParaRPr lang="en-GB" sz="1400"/>
          </a:p>
          <a:p>
            <a:r>
              <a:rPr lang="en-GB" sz="1400"/>
              <a:t>	… branding works more on the right side of the 	brain - it’s not a functional left side of brain 	response - it influences how you FEEL about 	something</a:t>
            </a:r>
          </a:p>
          <a:p>
            <a:endParaRPr lang="en-GB" sz="1400"/>
          </a:p>
          <a:p>
            <a:r>
              <a:rPr lang="en-GB" sz="1400"/>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C35A95-BCB9-49BD-9601-D5E15EEDF543}" type="slidenum">
              <a:rPr lang="en-GB"/>
              <a:pPr/>
              <a:t>6</a:t>
            </a:fld>
            <a:endParaRPr lang="en-GB"/>
          </a:p>
        </p:txBody>
      </p:sp>
      <p:sp>
        <p:nvSpPr>
          <p:cNvPr id="45058" name="Rectangle 2"/>
          <p:cNvSpPr>
            <a:spLocks noChangeArrowheads="1" noTextEdit="1"/>
          </p:cNvSpPr>
          <p:nvPr>
            <p:ph type="sldImg"/>
          </p:nvPr>
        </p:nvSpPr>
        <p:spPr>
          <a:ln/>
        </p:spPr>
      </p:sp>
      <p:sp>
        <p:nvSpPr>
          <p:cNvPr id="45059" name="Rectangle 3"/>
          <p:cNvSpPr>
            <a:spLocks noGrp="1" noChangeArrowheads="1"/>
          </p:cNvSpPr>
          <p:nvPr>
            <p:ph type="body" idx="1"/>
          </p:nvPr>
        </p:nvSpPr>
        <p:spPr/>
        <p:txBody>
          <a:bodyPr/>
          <a:lstStyle/>
          <a:p>
            <a:r>
              <a:rPr lang="en-GB" sz="1400"/>
              <a:t>6	(describe Weetabix brand)</a:t>
            </a:r>
          </a:p>
          <a:p>
            <a:endParaRPr lang="en-GB" sz="1400"/>
          </a:p>
          <a:p>
            <a:r>
              <a:rPr lang="en-GB" sz="1400"/>
              <a:t>	Brand values are ‘emotional’ values</a:t>
            </a:r>
          </a:p>
          <a:p>
            <a:endParaRPr lang="en-GB" sz="1400"/>
          </a:p>
          <a:p>
            <a:r>
              <a:rPr lang="en-GB" sz="1400"/>
              <a:t>	No mention of the product’s ingredients - no 	attempt to define what a Weetabix just a 		concentration of the BENEFITS of the brand</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0246BF-D771-49ED-96EC-3249CAA7E57F}" type="slidenum">
              <a:rPr lang="en-GB"/>
              <a:pPr/>
              <a:t>7</a:t>
            </a:fld>
            <a:endParaRPr lang="en-GB"/>
          </a:p>
        </p:txBody>
      </p:sp>
      <p:sp>
        <p:nvSpPr>
          <p:cNvPr id="48130" name="Rectangle 2"/>
          <p:cNvSpPr>
            <a:spLocks noChangeArrowheads="1" noTextEdit="1"/>
          </p:cNvSpPr>
          <p:nvPr>
            <p:ph type="sldImg"/>
          </p:nvPr>
        </p:nvSpPr>
        <p:spPr>
          <a:ln/>
        </p:spPr>
      </p:sp>
      <p:sp>
        <p:nvSpPr>
          <p:cNvPr id="48131" name="Rectangle 3"/>
          <p:cNvSpPr>
            <a:spLocks noGrp="1" noChangeArrowheads="1"/>
          </p:cNvSpPr>
          <p:nvPr>
            <p:ph type="body" idx="1"/>
          </p:nvPr>
        </p:nvSpPr>
        <p:spPr/>
        <p:txBody>
          <a:bodyPr/>
          <a:lstStyle/>
          <a:p>
            <a:r>
              <a:rPr lang="en-GB" sz="1400"/>
              <a:t>7	Different communications to different markets</a:t>
            </a:r>
          </a:p>
          <a:p>
            <a:endParaRPr lang="en-GB" sz="1400"/>
          </a:p>
          <a:p>
            <a:r>
              <a:rPr lang="en-GB" sz="1400"/>
              <a:t>	Consumer comms: Healthy diet</a:t>
            </a:r>
          </a:p>
          <a:p>
            <a:endParaRPr lang="en-GB" sz="1400"/>
          </a:p>
          <a:p>
            <a:r>
              <a:rPr lang="en-GB" sz="1400"/>
              <a:t>	Catering comms: healthy profits</a:t>
            </a:r>
          </a:p>
          <a:p>
            <a:endParaRPr lang="en-GB" sz="1400"/>
          </a:p>
          <a:p>
            <a:r>
              <a:rPr lang="en-GB" sz="1400"/>
              <a:t>	BUT Same brand name; same brand values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2FC5DA-5609-457A-9816-A7E84E1F70C2}" type="slidenum">
              <a:rPr lang="en-GB"/>
              <a:pPr/>
              <a:t>8</a:t>
            </a:fld>
            <a:endParaRPr lang="en-GB"/>
          </a:p>
        </p:txBody>
      </p:sp>
      <p:sp>
        <p:nvSpPr>
          <p:cNvPr id="51202" name="Rectangle 2"/>
          <p:cNvSpPr>
            <a:spLocks noChangeArrowheads="1" noTextEdit="1"/>
          </p:cNvSpPr>
          <p:nvPr>
            <p:ph type="sldImg"/>
          </p:nvPr>
        </p:nvSpPr>
        <p:spPr>
          <a:ln/>
        </p:spPr>
      </p:sp>
      <p:sp>
        <p:nvSpPr>
          <p:cNvPr id="51203" name="Rectangle 3"/>
          <p:cNvSpPr>
            <a:spLocks noGrp="1" noChangeArrowheads="1"/>
          </p:cNvSpPr>
          <p:nvPr>
            <p:ph type="body" idx="1"/>
          </p:nvPr>
        </p:nvSpPr>
        <p:spPr/>
        <p:txBody>
          <a:bodyPr/>
          <a:lstStyle/>
          <a:p>
            <a:r>
              <a:rPr lang="en-GB" sz="1400"/>
              <a:t>8	Many different markets</a:t>
            </a:r>
          </a:p>
          <a:p>
            <a:endParaRPr lang="en-GB" sz="1400"/>
          </a:p>
          <a:p>
            <a:r>
              <a:rPr lang="en-GB" sz="1400"/>
              <a:t>	many different techniques</a:t>
            </a:r>
          </a:p>
          <a:p>
            <a:endParaRPr lang="en-GB" sz="1400"/>
          </a:p>
          <a:p>
            <a:r>
              <a:rPr lang="en-GB" sz="1400"/>
              <a:t>	many applications areas - a growing number</a:t>
            </a:r>
          </a:p>
          <a:p>
            <a:endParaRPr lang="en-GB" sz="1400"/>
          </a:p>
          <a:p>
            <a:r>
              <a:rPr lang="en-GB" sz="1400"/>
              <a:t>	lots of aspects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2DD29B-9D5B-48E7-82D6-7F68BF43DB86}" type="slidenum">
              <a:rPr lang="en-GB"/>
              <a:pPr/>
              <a:t>9</a:t>
            </a:fld>
            <a:endParaRPr lang="en-GB"/>
          </a:p>
        </p:txBody>
      </p:sp>
      <p:sp>
        <p:nvSpPr>
          <p:cNvPr id="54274" name="Rectangle 2"/>
          <p:cNvSpPr>
            <a:spLocks noChangeArrowheads="1" noTextEdit="1"/>
          </p:cNvSpPr>
          <p:nvPr>
            <p:ph type="sldImg"/>
          </p:nvPr>
        </p:nvSpPr>
        <p:spPr>
          <a:ln/>
        </p:spPr>
      </p:sp>
      <p:sp>
        <p:nvSpPr>
          <p:cNvPr id="54275" name="Rectangle 3"/>
          <p:cNvSpPr>
            <a:spLocks noGrp="1" noChangeArrowheads="1"/>
          </p:cNvSpPr>
          <p:nvPr>
            <p:ph type="body" idx="1"/>
          </p:nvPr>
        </p:nvSpPr>
        <p:spPr/>
        <p:txBody>
          <a:bodyPr/>
          <a:lstStyle/>
          <a:p>
            <a:r>
              <a:rPr lang="en-GB" sz="1400"/>
              <a:t>9	Different markets can have impact on 		targeting and communications strategy</a:t>
            </a:r>
          </a:p>
          <a:p>
            <a:endParaRPr lang="en-GB" sz="1400"/>
          </a:p>
          <a:p>
            <a:r>
              <a:rPr lang="en-GB" sz="1400"/>
              <a:t>	we can devise different communications about 	how OR is beneficial to governments, to 		commerce, to public services and so on. </a:t>
            </a:r>
          </a:p>
          <a:p>
            <a:endParaRPr lang="en-GB" sz="1400"/>
          </a:p>
          <a:p>
            <a:r>
              <a:rPr lang="en-GB" sz="1400"/>
              <a:t>	BUT the brand name and the brand values 		should not vary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D812F3D-D3F9-4109-842A-8658648B7D18}" type="slidenum">
              <a:rPr lang="en-US"/>
              <a:pPr/>
              <a:t>‹#›</a:t>
            </a:fld>
            <a:endParaRPr lang="en-US"/>
          </a:p>
        </p:txBody>
      </p:sp>
    </p:spTree>
    <p:extLst>
      <p:ext uri="{BB962C8B-B14F-4D97-AF65-F5344CB8AC3E}">
        <p14:creationId xmlns:p14="http://schemas.microsoft.com/office/powerpoint/2010/main" val="2538791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87B1F66-05AE-43C0-92E4-9818444DC7A4}" type="slidenum">
              <a:rPr lang="en-US"/>
              <a:pPr/>
              <a:t>‹#›</a:t>
            </a:fld>
            <a:endParaRPr lang="en-US"/>
          </a:p>
        </p:txBody>
      </p:sp>
    </p:spTree>
    <p:extLst>
      <p:ext uri="{BB962C8B-B14F-4D97-AF65-F5344CB8AC3E}">
        <p14:creationId xmlns:p14="http://schemas.microsoft.com/office/powerpoint/2010/main" val="2548531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D7197EE-F5B4-4AF6-AB18-1E41C634E4DD}" type="slidenum">
              <a:rPr lang="en-US"/>
              <a:pPr/>
              <a:t>‹#›</a:t>
            </a:fld>
            <a:endParaRPr lang="en-US"/>
          </a:p>
        </p:txBody>
      </p:sp>
    </p:spTree>
    <p:extLst>
      <p:ext uri="{BB962C8B-B14F-4D97-AF65-F5344CB8AC3E}">
        <p14:creationId xmlns:p14="http://schemas.microsoft.com/office/powerpoint/2010/main" val="2323360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2446523-A6D6-46BD-8B5C-509DEE641301}" type="slidenum">
              <a:rPr lang="en-US"/>
              <a:pPr/>
              <a:t>‹#›</a:t>
            </a:fld>
            <a:endParaRPr lang="en-US"/>
          </a:p>
        </p:txBody>
      </p:sp>
    </p:spTree>
    <p:extLst>
      <p:ext uri="{BB962C8B-B14F-4D97-AF65-F5344CB8AC3E}">
        <p14:creationId xmlns:p14="http://schemas.microsoft.com/office/powerpoint/2010/main" val="694552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9BBB3D0-F555-4CAB-92FC-691A9923031A}" type="slidenum">
              <a:rPr lang="en-US"/>
              <a:pPr/>
              <a:t>‹#›</a:t>
            </a:fld>
            <a:endParaRPr lang="en-US"/>
          </a:p>
        </p:txBody>
      </p:sp>
    </p:spTree>
    <p:extLst>
      <p:ext uri="{BB962C8B-B14F-4D97-AF65-F5344CB8AC3E}">
        <p14:creationId xmlns:p14="http://schemas.microsoft.com/office/powerpoint/2010/main" val="2974522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6510201-FAEC-4C4E-9B02-B94C15EE54A3}" type="slidenum">
              <a:rPr lang="en-US"/>
              <a:pPr/>
              <a:t>‹#›</a:t>
            </a:fld>
            <a:endParaRPr lang="en-US"/>
          </a:p>
        </p:txBody>
      </p:sp>
    </p:spTree>
    <p:extLst>
      <p:ext uri="{BB962C8B-B14F-4D97-AF65-F5344CB8AC3E}">
        <p14:creationId xmlns:p14="http://schemas.microsoft.com/office/powerpoint/2010/main" val="2542135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D50EEAF-B672-46AF-B7B2-3561674B5AD6}" type="slidenum">
              <a:rPr lang="en-US"/>
              <a:pPr/>
              <a:t>‹#›</a:t>
            </a:fld>
            <a:endParaRPr lang="en-US"/>
          </a:p>
        </p:txBody>
      </p:sp>
    </p:spTree>
    <p:extLst>
      <p:ext uri="{BB962C8B-B14F-4D97-AF65-F5344CB8AC3E}">
        <p14:creationId xmlns:p14="http://schemas.microsoft.com/office/powerpoint/2010/main" val="3660678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7B94707-0945-4E4A-9F55-422894093722}" type="slidenum">
              <a:rPr lang="en-US"/>
              <a:pPr/>
              <a:t>‹#›</a:t>
            </a:fld>
            <a:endParaRPr lang="en-US"/>
          </a:p>
        </p:txBody>
      </p:sp>
    </p:spTree>
    <p:extLst>
      <p:ext uri="{BB962C8B-B14F-4D97-AF65-F5344CB8AC3E}">
        <p14:creationId xmlns:p14="http://schemas.microsoft.com/office/powerpoint/2010/main" val="3338033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3499BF9-0949-4289-9E0A-466AB944EFCD}" type="slidenum">
              <a:rPr lang="en-US"/>
              <a:pPr/>
              <a:t>‹#›</a:t>
            </a:fld>
            <a:endParaRPr lang="en-US"/>
          </a:p>
        </p:txBody>
      </p:sp>
    </p:spTree>
    <p:extLst>
      <p:ext uri="{BB962C8B-B14F-4D97-AF65-F5344CB8AC3E}">
        <p14:creationId xmlns:p14="http://schemas.microsoft.com/office/powerpoint/2010/main" val="483276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7C00163-456F-44F6-BC64-82A75D93EFF0}" type="slidenum">
              <a:rPr lang="en-US"/>
              <a:pPr/>
              <a:t>‹#›</a:t>
            </a:fld>
            <a:endParaRPr lang="en-US"/>
          </a:p>
        </p:txBody>
      </p:sp>
    </p:spTree>
    <p:extLst>
      <p:ext uri="{BB962C8B-B14F-4D97-AF65-F5344CB8AC3E}">
        <p14:creationId xmlns:p14="http://schemas.microsoft.com/office/powerpoint/2010/main" val="1106559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53C85D2-B985-4001-A42F-6E9C9C73BE3D}" type="slidenum">
              <a:rPr lang="en-US"/>
              <a:pPr/>
              <a:t>‹#›</a:t>
            </a:fld>
            <a:endParaRPr lang="en-US"/>
          </a:p>
        </p:txBody>
      </p:sp>
    </p:spTree>
    <p:extLst>
      <p:ext uri="{BB962C8B-B14F-4D97-AF65-F5344CB8AC3E}">
        <p14:creationId xmlns:p14="http://schemas.microsoft.com/office/powerpoint/2010/main" val="1755912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AC566A6-056C-4829-B789-76A294C1B9A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Futurist" pitchFamily="2" charset="0"/>
        </a:defRPr>
      </a:lvl2pPr>
      <a:lvl3pPr algn="ctr" rtl="0" eaLnBrk="0" fontAlgn="base" hangingPunct="0">
        <a:spcBef>
          <a:spcPct val="0"/>
        </a:spcBef>
        <a:spcAft>
          <a:spcPct val="0"/>
        </a:spcAft>
        <a:defRPr sz="4400">
          <a:solidFill>
            <a:schemeClr val="tx2"/>
          </a:solidFill>
          <a:latin typeface="Futurist" pitchFamily="2" charset="0"/>
        </a:defRPr>
      </a:lvl3pPr>
      <a:lvl4pPr algn="ctr" rtl="0" eaLnBrk="0" fontAlgn="base" hangingPunct="0">
        <a:spcBef>
          <a:spcPct val="0"/>
        </a:spcBef>
        <a:spcAft>
          <a:spcPct val="0"/>
        </a:spcAft>
        <a:defRPr sz="4400">
          <a:solidFill>
            <a:schemeClr val="tx2"/>
          </a:solidFill>
          <a:latin typeface="Futurist" pitchFamily="2" charset="0"/>
        </a:defRPr>
      </a:lvl4pPr>
      <a:lvl5pPr algn="ctr" rtl="0" eaLnBrk="0" fontAlgn="base" hangingPunct="0">
        <a:spcBef>
          <a:spcPct val="0"/>
        </a:spcBef>
        <a:spcAft>
          <a:spcPct val="0"/>
        </a:spcAft>
        <a:defRPr sz="4400">
          <a:solidFill>
            <a:schemeClr val="tx2"/>
          </a:solidFill>
          <a:latin typeface="Futurist" pitchFamily="2" charset="0"/>
        </a:defRPr>
      </a:lvl5pPr>
      <a:lvl6pPr marL="457200" algn="ctr" rtl="0" eaLnBrk="0" fontAlgn="base" hangingPunct="0">
        <a:spcBef>
          <a:spcPct val="0"/>
        </a:spcBef>
        <a:spcAft>
          <a:spcPct val="0"/>
        </a:spcAft>
        <a:defRPr sz="4400">
          <a:solidFill>
            <a:schemeClr val="tx2"/>
          </a:solidFill>
          <a:latin typeface="Futurist" pitchFamily="2" charset="0"/>
        </a:defRPr>
      </a:lvl6pPr>
      <a:lvl7pPr marL="914400" algn="ctr" rtl="0" eaLnBrk="0" fontAlgn="base" hangingPunct="0">
        <a:spcBef>
          <a:spcPct val="0"/>
        </a:spcBef>
        <a:spcAft>
          <a:spcPct val="0"/>
        </a:spcAft>
        <a:defRPr sz="4400">
          <a:solidFill>
            <a:schemeClr val="tx2"/>
          </a:solidFill>
          <a:latin typeface="Futurist" pitchFamily="2" charset="0"/>
        </a:defRPr>
      </a:lvl7pPr>
      <a:lvl8pPr marL="1371600" algn="ctr" rtl="0" eaLnBrk="0" fontAlgn="base" hangingPunct="0">
        <a:spcBef>
          <a:spcPct val="0"/>
        </a:spcBef>
        <a:spcAft>
          <a:spcPct val="0"/>
        </a:spcAft>
        <a:defRPr sz="4400">
          <a:solidFill>
            <a:schemeClr val="tx2"/>
          </a:solidFill>
          <a:latin typeface="Futurist" pitchFamily="2" charset="0"/>
        </a:defRPr>
      </a:lvl8pPr>
      <a:lvl9pPr marL="1828800" algn="ctr" rtl="0" eaLnBrk="0" fontAlgn="base" hangingPunct="0">
        <a:spcBef>
          <a:spcPct val="0"/>
        </a:spcBef>
        <a:spcAft>
          <a:spcPct val="0"/>
        </a:spcAft>
        <a:defRPr sz="4400">
          <a:solidFill>
            <a:schemeClr val="tx2"/>
          </a:solidFill>
          <a:latin typeface="Futurist" pitchFamily="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4.png"/><Relationship Id="rId4" Type="http://schemas.openxmlformats.org/officeDocument/2006/relationships/oleObject" Target="../embeddings/oleObject3.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4.png"/><Relationship Id="rId4" Type="http://schemas.openxmlformats.org/officeDocument/2006/relationships/oleObject" Target="../embeddings/oleObject4.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4.png"/><Relationship Id="rId4" Type="http://schemas.openxmlformats.org/officeDocument/2006/relationships/oleObject" Target="../embeddings/oleObject5.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4.png"/><Relationship Id="rId4" Type="http://schemas.openxmlformats.org/officeDocument/2006/relationships/oleObject" Target="../embeddings/oleObject6.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4.png"/><Relationship Id="rId4" Type="http://schemas.openxmlformats.org/officeDocument/2006/relationships/oleObject" Target="../embeddings/oleObject7.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4.png"/><Relationship Id="rId4" Type="http://schemas.openxmlformats.org/officeDocument/2006/relationships/oleObject" Target="../embeddings/oleObject8.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4.png"/><Relationship Id="rId4" Type="http://schemas.openxmlformats.org/officeDocument/2006/relationships/oleObject" Target="../embeddings/oleObject9.bin"/></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8.wmf"/></Relationships>
</file>

<file path=ppt/slides/_rels/slide25.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png"/><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png"/><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295400" y="3886200"/>
            <a:ext cx="6400800" cy="914400"/>
          </a:xfrm>
        </p:spPr>
        <p:txBody>
          <a:bodyPr/>
          <a:lstStyle/>
          <a:p>
            <a:r>
              <a:rPr lang="en-GB" sz="4800" i="1"/>
              <a:t>’Branding’ OR as OR</a:t>
            </a:r>
            <a:endParaRPr lang="en-GB"/>
          </a:p>
        </p:txBody>
      </p:sp>
      <p:pic>
        <p:nvPicPr>
          <p:cNvPr id="2052" name="Picture 4" descr="C:\My Documents\ORS logo2.t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6600" y="1219200"/>
            <a:ext cx="2581275" cy="20923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05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2051">
                                            <p:txEl>
                                              <p:pRg st="0" end="0"/>
                                            </p:txEl>
                                          </p:spTgt>
                                        </p:tgtEl>
                                        <p:attrNameLst>
                                          <p:attrName>style.visibility</p:attrName>
                                        </p:attrNameLst>
                                      </p:cBhvr>
                                      <p:to>
                                        <p:strVal val="visible"/>
                                      </p:to>
                                    </p:set>
                                    <p:animEffect transition="in" filter="dissolve">
                                      <p:cBhvr>
                                        <p:cTn id="11" dur="5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209800" y="228600"/>
            <a:ext cx="4648200" cy="1066800"/>
          </a:xfrm>
        </p:spPr>
        <p:txBody>
          <a:bodyPr/>
          <a:lstStyle/>
          <a:p>
            <a:r>
              <a:rPr lang="en-GB" i="1">
                <a:solidFill>
                  <a:srgbClr val="FF0000"/>
                </a:solidFill>
              </a:rPr>
              <a:t>‘Branding’</a:t>
            </a:r>
            <a:endParaRPr lang="en-GB" i="1"/>
          </a:p>
        </p:txBody>
      </p:sp>
      <p:sp>
        <p:nvSpPr>
          <p:cNvPr id="8195" name="Rectangle 3"/>
          <p:cNvSpPr>
            <a:spLocks noGrp="1" noChangeArrowheads="1"/>
          </p:cNvSpPr>
          <p:nvPr>
            <p:ph type="body" idx="1"/>
          </p:nvPr>
        </p:nvSpPr>
        <p:spPr>
          <a:xfrm>
            <a:off x="533400" y="1371600"/>
            <a:ext cx="7772400" cy="3962400"/>
          </a:xfrm>
        </p:spPr>
        <p:txBody>
          <a:bodyPr/>
          <a:lstStyle/>
          <a:p>
            <a:pPr>
              <a:buClr>
                <a:srgbClr val="FF0000"/>
              </a:buClr>
              <a:buFontTx/>
              <a:buNone/>
            </a:pPr>
            <a:r>
              <a:rPr lang="en-GB">
                <a:solidFill>
                  <a:schemeClr val="bg1"/>
                </a:solidFill>
              </a:rPr>
              <a:t>.</a:t>
            </a:r>
            <a:endParaRPr lang="en-GB"/>
          </a:p>
        </p:txBody>
      </p:sp>
      <p:sp>
        <p:nvSpPr>
          <p:cNvPr id="8196" name="Freeform 4"/>
          <p:cNvSpPr>
            <a:spLocks/>
          </p:cNvSpPr>
          <p:nvPr/>
        </p:nvSpPr>
        <p:spPr bwMode="auto">
          <a:xfrm>
            <a:off x="1084263" y="5918200"/>
            <a:ext cx="12700" cy="57150"/>
          </a:xfrm>
          <a:custGeom>
            <a:avLst/>
            <a:gdLst>
              <a:gd name="T0" fmla="*/ 8 w 8"/>
              <a:gd name="T1" fmla="*/ 36 h 36"/>
              <a:gd name="T2" fmla="*/ 0 w 8"/>
              <a:gd name="T3" fmla="*/ 0 h 36"/>
              <a:gd name="T4" fmla="*/ 8 w 8"/>
              <a:gd name="T5" fmla="*/ 36 h 36"/>
            </a:gdLst>
            <a:ahLst/>
            <a:cxnLst>
              <a:cxn ang="0">
                <a:pos x="T0" y="T1"/>
              </a:cxn>
              <a:cxn ang="0">
                <a:pos x="T2" y="T3"/>
              </a:cxn>
              <a:cxn ang="0">
                <a:pos x="T4" y="T5"/>
              </a:cxn>
            </a:cxnLst>
            <a:rect l="0" t="0" r="r" b="b"/>
            <a:pathLst>
              <a:path w="8" h="36">
                <a:moveTo>
                  <a:pt x="8" y="36"/>
                </a:moveTo>
                <a:lnTo>
                  <a:pt x="0" y="0"/>
                </a:lnTo>
                <a:lnTo>
                  <a:pt x="8"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197" name="Freeform 5"/>
          <p:cNvSpPr>
            <a:spLocks/>
          </p:cNvSpPr>
          <p:nvPr/>
        </p:nvSpPr>
        <p:spPr bwMode="auto">
          <a:xfrm>
            <a:off x="2805113" y="5861050"/>
            <a:ext cx="26987" cy="71438"/>
          </a:xfrm>
          <a:custGeom>
            <a:avLst/>
            <a:gdLst>
              <a:gd name="T0" fmla="*/ 17 w 17"/>
              <a:gd name="T1" fmla="*/ 45 h 45"/>
              <a:gd name="T2" fmla="*/ 0 w 17"/>
              <a:gd name="T3" fmla="*/ 0 h 45"/>
              <a:gd name="T4" fmla="*/ 17 w 17"/>
              <a:gd name="T5" fmla="*/ 45 h 45"/>
            </a:gdLst>
            <a:ahLst/>
            <a:cxnLst>
              <a:cxn ang="0">
                <a:pos x="T0" y="T1"/>
              </a:cxn>
              <a:cxn ang="0">
                <a:pos x="T2" y="T3"/>
              </a:cxn>
              <a:cxn ang="0">
                <a:pos x="T4" y="T5"/>
              </a:cxn>
            </a:cxnLst>
            <a:rect l="0" t="0" r="r" b="b"/>
            <a:pathLst>
              <a:path w="17" h="45">
                <a:moveTo>
                  <a:pt x="17" y="45"/>
                </a:moveTo>
                <a:lnTo>
                  <a:pt x="0" y="0"/>
                </a:lnTo>
                <a:lnTo>
                  <a:pt x="17" y="45"/>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198" name="Freeform 6"/>
          <p:cNvSpPr>
            <a:spLocks/>
          </p:cNvSpPr>
          <p:nvPr/>
        </p:nvSpPr>
        <p:spPr bwMode="auto">
          <a:xfrm>
            <a:off x="1917700" y="5875338"/>
            <a:ext cx="39688" cy="42862"/>
          </a:xfrm>
          <a:custGeom>
            <a:avLst/>
            <a:gdLst>
              <a:gd name="T0" fmla="*/ 0 w 25"/>
              <a:gd name="T1" fmla="*/ 27 h 27"/>
              <a:gd name="T2" fmla="*/ 25 w 25"/>
              <a:gd name="T3" fmla="*/ 0 h 27"/>
              <a:gd name="T4" fmla="*/ 0 w 25"/>
              <a:gd name="T5" fmla="*/ 27 h 27"/>
            </a:gdLst>
            <a:ahLst/>
            <a:cxnLst>
              <a:cxn ang="0">
                <a:pos x="T0" y="T1"/>
              </a:cxn>
              <a:cxn ang="0">
                <a:pos x="T2" y="T3"/>
              </a:cxn>
              <a:cxn ang="0">
                <a:pos x="T4" y="T5"/>
              </a:cxn>
            </a:cxnLst>
            <a:rect l="0" t="0" r="r" b="b"/>
            <a:pathLst>
              <a:path w="25" h="27">
                <a:moveTo>
                  <a:pt x="0" y="27"/>
                </a:moveTo>
                <a:lnTo>
                  <a:pt x="25" y="0"/>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199" name="Freeform 7"/>
          <p:cNvSpPr>
            <a:spLocks/>
          </p:cNvSpPr>
          <p:nvPr/>
        </p:nvSpPr>
        <p:spPr bwMode="auto">
          <a:xfrm>
            <a:off x="3095625" y="3933825"/>
            <a:ext cx="14288" cy="14288"/>
          </a:xfrm>
          <a:custGeom>
            <a:avLst/>
            <a:gdLst>
              <a:gd name="T0" fmla="*/ 9 w 9"/>
              <a:gd name="T1" fmla="*/ 9 h 9"/>
              <a:gd name="T2" fmla="*/ 0 w 9"/>
              <a:gd name="T3" fmla="*/ 0 h 9"/>
              <a:gd name="T4" fmla="*/ 9 w 9"/>
              <a:gd name="T5" fmla="*/ 9 h 9"/>
            </a:gdLst>
            <a:ahLst/>
            <a:cxnLst>
              <a:cxn ang="0">
                <a:pos x="T0" y="T1"/>
              </a:cxn>
              <a:cxn ang="0">
                <a:pos x="T2" y="T3"/>
              </a:cxn>
              <a:cxn ang="0">
                <a:pos x="T4" y="T5"/>
              </a:cxn>
            </a:cxnLst>
            <a:rect l="0" t="0" r="r" b="b"/>
            <a:pathLst>
              <a:path w="9" h="9">
                <a:moveTo>
                  <a:pt x="9" y="9"/>
                </a:moveTo>
                <a:lnTo>
                  <a:pt x="0" y="0"/>
                </a:lnTo>
                <a:lnTo>
                  <a:pt x="9"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200" name="Freeform 8"/>
          <p:cNvSpPr>
            <a:spLocks/>
          </p:cNvSpPr>
          <p:nvPr/>
        </p:nvSpPr>
        <p:spPr bwMode="auto">
          <a:xfrm>
            <a:off x="3176588" y="2913063"/>
            <a:ext cx="12700" cy="57150"/>
          </a:xfrm>
          <a:custGeom>
            <a:avLst/>
            <a:gdLst>
              <a:gd name="T0" fmla="*/ 8 w 8"/>
              <a:gd name="T1" fmla="*/ 36 h 36"/>
              <a:gd name="T2" fmla="*/ 0 w 8"/>
              <a:gd name="T3" fmla="*/ 0 h 36"/>
              <a:gd name="T4" fmla="*/ 8 w 8"/>
              <a:gd name="T5" fmla="*/ 36 h 36"/>
            </a:gdLst>
            <a:ahLst/>
            <a:cxnLst>
              <a:cxn ang="0">
                <a:pos x="T0" y="T1"/>
              </a:cxn>
              <a:cxn ang="0">
                <a:pos x="T2" y="T3"/>
              </a:cxn>
              <a:cxn ang="0">
                <a:pos x="T4" y="T5"/>
              </a:cxn>
            </a:cxnLst>
            <a:rect l="0" t="0" r="r" b="b"/>
            <a:pathLst>
              <a:path w="8" h="36">
                <a:moveTo>
                  <a:pt x="8" y="36"/>
                </a:moveTo>
                <a:lnTo>
                  <a:pt x="0" y="0"/>
                </a:lnTo>
                <a:lnTo>
                  <a:pt x="8" y="36"/>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201" name="Freeform 9"/>
          <p:cNvSpPr>
            <a:spLocks/>
          </p:cNvSpPr>
          <p:nvPr/>
        </p:nvSpPr>
        <p:spPr bwMode="auto">
          <a:xfrm>
            <a:off x="3228975" y="2711450"/>
            <a:ext cx="52388" cy="28575"/>
          </a:xfrm>
          <a:custGeom>
            <a:avLst/>
            <a:gdLst>
              <a:gd name="T0" fmla="*/ 0 w 33"/>
              <a:gd name="T1" fmla="*/ 18 h 18"/>
              <a:gd name="T2" fmla="*/ 33 w 33"/>
              <a:gd name="T3" fmla="*/ 0 h 18"/>
              <a:gd name="T4" fmla="*/ 0 w 33"/>
              <a:gd name="T5" fmla="*/ 18 h 18"/>
            </a:gdLst>
            <a:ahLst/>
            <a:cxnLst>
              <a:cxn ang="0">
                <a:pos x="T0" y="T1"/>
              </a:cxn>
              <a:cxn ang="0">
                <a:pos x="T2" y="T3"/>
              </a:cxn>
              <a:cxn ang="0">
                <a:pos x="T4" y="T5"/>
              </a:cxn>
            </a:cxnLst>
            <a:rect l="0" t="0" r="r" b="b"/>
            <a:pathLst>
              <a:path w="33" h="18">
                <a:moveTo>
                  <a:pt x="0" y="18"/>
                </a:moveTo>
                <a:lnTo>
                  <a:pt x="33"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202" name="Freeform 10"/>
          <p:cNvSpPr>
            <a:spLocks/>
          </p:cNvSpPr>
          <p:nvPr/>
        </p:nvSpPr>
        <p:spPr bwMode="auto">
          <a:xfrm>
            <a:off x="3216275" y="2511425"/>
            <a:ext cx="79375" cy="42863"/>
          </a:xfrm>
          <a:custGeom>
            <a:avLst/>
            <a:gdLst>
              <a:gd name="T0" fmla="*/ 0 w 50"/>
              <a:gd name="T1" fmla="*/ 27 h 27"/>
              <a:gd name="T2" fmla="*/ 50 w 50"/>
              <a:gd name="T3" fmla="*/ 0 h 27"/>
              <a:gd name="T4" fmla="*/ 0 w 50"/>
              <a:gd name="T5" fmla="*/ 27 h 27"/>
            </a:gdLst>
            <a:ahLst/>
            <a:cxnLst>
              <a:cxn ang="0">
                <a:pos x="T0" y="T1"/>
              </a:cxn>
              <a:cxn ang="0">
                <a:pos x="T2" y="T3"/>
              </a:cxn>
              <a:cxn ang="0">
                <a:pos x="T4" y="T5"/>
              </a:cxn>
            </a:cxnLst>
            <a:rect l="0" t="0" r="r" b="b"/>
            <a:pathLst>
              <a:path w="50" h="27">
                <a:moveTo>
                  <a:pt x="0" y="27"/>
                </a:moveTo>
                <a:lnTo>
                  <a:pt x="50" y="0"/>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203" name="Freeform 11"/>
          <p:cNvSpPr>
            <a:spLocks/>
          </p:cNvSpPr>
          <p:nvPr/>
        </p:nvSpPr>
        <p:spPr bwMode="auto">
          <a:xfrm>
            <a:off x="1150938" y="2324100"/>
            <a:ext cx="1587" cy="28575"/>
          </a:xfrm>
          <a:custGeom>
            <a:avLst/>
            <a:gdLst>
              <a:gd name="T0" fmla="*/ 18 h 18"/>
              <a:gd name="T1" fmla="*/ 0 h 18"/>
              <a:gd name="T2" fmla="*/ 18 h 18"/>
            </a:gdLst>
            <a:ahLst/>
            <a:cxnLst>
              <a:cxn ang="0">
                <a:pos x="0" y="T0"/>
              </a:cxn>
              <a:cxn ang="0">
                <a:pos x="0" y="T1"/>
              </a:cxn>
              <a:cxn ang="0">
                <a:pos x="0" y="T2"/>
              </a:cxn>
            </a:cxnLst>
            <a:rect l="0" t="0" r="r" b="b"/>
            <a:pathLst>
              <a:path h="18">
                <a:moveTo>
                  <a:pt x="0" y="18"/>
                </a:moveTo>
                <a:lnTo>
                  <a:pt x="0"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204" name="Freeform 12"/>
          <p:cNvSpPr>
            <a:spLocks/>
          </p:cNvSpPr>
          <p:nvPr/>
        </p:nvSpPr>
        <p:spPr bwMode="auto">
          <a:xfrm>
            <a:off x="1441450" y="2251075"/>
            <a:ext cx="66675" cy="30163"/>
          </a:xfrm>
          <a:custGeom>
            <a:avLst/>
            <a:gdLst>
              <a:gd name="T0" fmla="*/ 0 w 42"/>
              <a:gd name="T1" fmla="*/ 19 h 19"/>
              <a:gd name="T2" fmla="*/ 42 w 42"/>
              <a:gd name="T3" fmla="*/ 0 h 19"/>
              <a:gd name="T4" fmla="*/ 0 w 42"/>
              <a:gd name="T5" fmla="*/ 19 h 19"/>
            </a:gdLst>
            <a:ahLst/>
            <a:cxnLst>
              <a:cxn ang="0">
                <a:pos x="T0" y="T1"/>
              </a:cxn>
              <a:cxn ang="0">
                <a:pos x="T2" y="T3"/>
              </a:cxn>
              <a:cxn ang="0">
                <a:pos x="T4" y="T5"/>
              </a:cxn>
            </a:cxnLst>
            <a:rect l="0" t="0" r="r" b="b"/>
            <a:pathLst>
              <a:path w="42" h="19">
                <a:moveTo>
                  <a:pt x="0" y="19"/>
                </a:moveTo>
                <a:lnTo>
                  <a:pt x="42" y="0"/>
                </a:lnTo>
                <a:lnTo>
                  <a:pt x="0"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206" name="Text Box 14"/>
          <p:cNvSpPr txBox="1">
            <a:spLocks noChangeArrowheads="1"/>
          </p:cNvSpPr>
          <p:nvPr/>
        </p:nvSpPr>
        <p:spPr bwMode="auto">
          <a:xfrm>
            <a:off x="838200" y="17526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p>
        </p:txBody>
      </p:sp>
      <p:sp>
        <p:nvSpPr>
          <p:cNvPr id="8208" name="Text Box 16"/>
          <p:cNvSpPr txBox="1">
            <a:spLocks noChangeArrowheads="1"/>
          </p:cNvSpPr>
          <p:nvPr/>
        </p:nvSpPr>
        <p:spPr bwMode="auto">
          <a:xfrm>
            <a:off x="1676400" y="1600200"/>
            <a:ext cx="2057400" cy="112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3200">
                <a:latin typeface="Arial" charset="0"/>
              </a:rPr>
              <a:t>Microsoft</a:t>
            </a:r>
          </a:p>
          <a:p>
            <a:pPr>
              <a:spcBef>
                <a:spcPct val="50000"/>
              </a:spcBef>
            </a:pPr>
            <a:endParaRPr lang="en-GB"/>
          </a:p>
        </p:txBody>
      </p:sp>
      <p:sp>
        <p:nvSpPr>
          <p:cNvPr id="8209" name="Text Box 17"/>
          <p:cNvSpPr txBox="1">
            <a:spLocks noChangeArrowheads="1"/>
          </p:cNvSpPr>
          <p:nvPr/>
        </p:nvSpPr>
        <p:spPr bwMode="auto">
          <a:xfrm>
            <a:off x="1828800" y="1981200"/>
            <a:ext cx="173513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4000">
                <a:latin typeface="Arial" charset="0"/>
              </a:rPr>
              <a:t> </a:t>
            </a:r>
            <a:r>
              <a:rPr lang="en-GB" sz="4000">
                <a:latin typeface="Arial Black" pitchFamily="34" charset="0"/>
              </a:rPr>
              <a:t>Word</a:t>
            </a:r>
            <a:endParaRPr lang="en-GB" sz="3200">
              <a:latin typeface="Arial Black" pitchFamily="34" charset="0"/>
            </a:endParaRPr>
          </a:p>
        </p:txBody>
      </p:sp>
      <p:sp>
        <p:nvSpPr>
          <p:cNvPr id="8210" name="Text Box 18"/>
          <p:cNvSpPr txBox="1">
            <a:spLocks noChangeArrowheads="1"/>
          </p:cNvSpPr>
          <p:nvPr/>
        </p:nvSpPr>
        <p:spPr bwMode="auto">
          <a:xfrm>
            <a:off x="1295400" y="4191000"/>
            <a:ext cx="2171700" cy="944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3200">
                <a:latin typeface="Informal Roman" pitchFamily="66" charset="0"/>
              </a:rPr>
              <a:t>Minimalleable</a:t>
            </a:r>
            <a:endParaRPr lang="en-GB">
              <a:latin typeface="Informal Roman" pitchFamily="66" charset="0"/>
            </a:endParaRPr>
          </a:p>
          <a:p>
            <a:r>
              <a:rPr lang="en-GB">
                <a:latin typeface="Informal Roman" pitchFamily="66" charset="0"/>
              </a:rPr>
              <a:t>    </a:t>
            </a:r>
            <a:endParaRPr lang="en-GB"/>
          </a:p>
        </p:txBody>
      </p:sp>
      <p:sp>
        <p:nvSpPr>
          <p:cNvPr id="8211" name="Text Box 19"/>
          <p:cNvSpPr txBox="1">
            <a:spLocks noChangeArrowheads="1"/>
          </p:cNvSpPr>
          <p:nvPr/>
        </p:nvSpPr>
        <p:spPr bwMode="auto">
          <a:xfrm>
            <a:off x="4572000" y="1752600"/>
            <a:ext cx="2597150" cy="87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0000"/>
              </a:lnSpc>
            </a:pPr>
            <a:r>
              <a:rPr lang="en-GB" sz="3200">
                <a:latin typeface="Eras Light ITC" pitchFamily="34" charset="0"/>
              </a:rPr>
              <a:t>      </a:t>
            </a:r>
            <a:r>
              <a:rPr lang="en-GB" sz="3200" b="1">
                <a:latin typeface="Eras Light ITC" pitchFamily="34" charset="0"/>
              </a:rPr>
              <a:t>Tinytender</a:t>
            </a:r>
            <a:endParaRPr lang="en-GB" sz="3200">
              <a:latin typeface="Eras Bold ITC" pitchFamily="34" charset="0"/>
            </a:endParaRPr>
          </a:p>
          <a:p>
            <a:pPr>
              <a:lnSpc>
                <a:spcPct val="80000"/>
              </a:lnSpc>
            </a:pPr>
            <a:r>
              <a:rPr lang="en-GB" sz="3200">
                <a:latin typeface="Eras Bold ITC" pitchFamily="34" charset="0"/>
              </a:rPr>
              <a:t>Powerpoint</a:t>
            </a:r>
            <a:endParaRPr lang="en-GB"/>
          </a:p>
        </p:txBody>
      </p:sp>
      <p:sp>
        <p:nvSpPr>
          <p:cNvPr id="8212" name="Text Box 20"/>
          <p:cNvSpPr txBox="1">
            <a:spLocks noChangeArrowheads="1"/>
          </p:cNvSpPr>
          <p:nvPr/>
        </p:nvSpPr>
        <p:spPr bwMode="auto">
          <a:xfrm>
            <a:off x="1371600" y="2895600"/>
            <a:ext cx="214471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atin typeface="Algerian" pitchFamily="82" charset="0"/>
              </a:rPr>
              <a:t>            Gates’</a:t>
            </a:r>
          </a:p>
          <a:p>
            <a:r>
              <a:rPr lang="en-GB" sz="3600" b="1">
                <a:latin typeface="Algerian" pitchFamily="82" charset="0"/>
              </a:rPr>
              <a:t>Outlook</a:t>
            </a:r>
            <a:endParaRPr lang="en-GB"/>
          </a:p>
        </p:txBody>
      </p:sp>
      <p:sp>
        <p:nvSpPr>
          <p:cNvPr id="8213" name="Text Box 21"/>
          <p:cNvSpPr txBox="1">
            <a:spLocks noChangeArrowheads="1"/>
          </p:cNvSpPr>
          <p:nvPr/>
        </p:nvSpPr>
        <p:spPr bwMode="auto">
          <a:xfrm>
            <a:off x="4800600" y="3048000"/>
            <a:ext cx="2333625" cy="871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0000"/>
              </a:lnSpc>
            </a:pPr>
            <a:r>
              <a:rPr lang="en-GB">
                <a:latin typeface="Gill Sans MT" pitchFamily="34" charset="0"/>
              </a:rPr>
              <a:t>          Eezeebase</a:t>
            </a:r>
            <a:endParaRPr lang="en-GB"/>
          </a:p>
          <a:p>
            <a:pPr>
              <a:lnSpc>
                <a:spcPct val="80000"/>
              </a:lnSpc>
            </a:pPr>
            <a:r>
              <a:rPr lang="en-GB" sz="4000">
                <a:latin typeface="Gill Sans Ultra Bold" pitchFamily="34" charset="0"/>
              </a:rPr>
              <a:t>Access</a:t>
            </a:r>
            <a:endParaRPr lang="en-GB"/>
          </a:p>
        </p:txBody>
      </p:sp>
      <p:sp>
        <p:nvSpPr>
          <p:cNvPr id="8215" name="Text Box 23"/>
          <p:cNvSpPr txBox="1">
            <a:spLocks noChangeArrowheads="1"/>
          </p:cNvSpPr>
          <p:nvPr/>
        </p:nvSpPr>
        <p:spPr bwMode="auto">
          <a:xfrm>
            <a:off x="4953000" y="4356100"/>
            <a:ext cx="2187575" cy="111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0000"/>
              </a:lnSpc>
            </a:pPr>
            <a:r>
              <a:rPr lang="en-GB" sz="3600">
                <a:latin typeface="Gloucester MT Extra Condensed" pitchFamily="18" charset="0"/>
              </a:rPr>
              <a:t>           Littlepap</a:t>
            </a:r>
            <a:endParaRPr lang="en-GB"/>
          </a:p>
          <a:p>
            <a:pPr>
              <a:lnSpc>
                <a:spcPct val="80000"/>
              </a:lnSpc>
            </a:pPr>
            <a:r>
              <a:rPr lang="en-GB" sz="4800">
                <a:latin typeface="Gloucester MT Extra Condensed" pitchFamily="18" charset="0"/>
              </a:rPr>
              <a:t>Photoeditor</a:t>
            </a:r>
            <a:endParaRPr lang="en-GB"/>
          </a:p>
        </p:txBody>
      </p:sp>
      <p:sp>
        <p:nvSpPr>
          <p:cNvPr id="8216" name="Text Box 24"/>
          <p:cNvSpPr txBox="1">
            <a:spLocks noChangeArrowheads="1"/>
          </p:cNvSpPr>
          <p:nvPr/>
        </p:nvSpPr>
        <p:spPr bwMode="auto">
          <a:xfrm>
            <a:off x="1676400" y="4495800"/>
            <a:ext cx="169386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6000" b="1">
                <a:latin typeface="Informal Roman" pitchFamily="66" charset="0"/>
              </a:rPr>
              <a:t>Excel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9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20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20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8211"/>
                                        </p:tgtEl>
                                        <p:attrNameLst>
                                          <p:attrName>style.visibility</p:attrName>
                                        </p:attrNameLst>
                                      </p:cBhvr>
                                      <p:to>
                                        <p:strVal val="visible"/>
                                      </p:to>
                                    </p:set>
                                    <p:anim calcmode="lin" valueType="num">
                                      <p:cBhvr additive="base">
                                        <p:cTn id="19" dur="500" fill="hold"/>
                                        <p:tgtEl>
                                          <p:spTgt spid="8211"/>
                                        </p:tgtEl>
                                        <p:attrNameLst>
                                          <p:attrName>ppt_x</p:attrName>
                                        </p:attrNameLst>
                                      </p:cBhvr>
                                      <p:tavLst>
                                        <p:tav tm="0">
                                          <p:val>
                                            <p:strVal val="1+#ppt_w/2"/>
                                          </p:val>
                                        </p:tav>
                                        <p:tav tm="100000">
                                          <p:val>
                                            <p:strVal val="#ppt_x"/>
                                          </p:val>
                                        </p:tav>
                                      </p:tavLst>
                                    </p:anim>
                                    <p:anim calcmode="lin" valueType="num">
                                      <p:cBhvr additive="base">
                                        <p:cTn id="20" dur="500" fill="hold"/>
                                        <p:tgtEl>
                                          <p:spTgt spid="8211"/>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212"/>
                                        </p:tgtEl>
                                        <p:attrNameLst>
                                          <p:attrName>style.visibility</p:attrName>
                                        </p:attrNameLst>
                                      </p:cBhvr>
                                      <p:to>
                                        <p:strVal val="visible"/>
                                      </p:to>
                                    </p:set>
                                    <p:anim calcmode="lin" valueType="num">
                                      <p:cBhvr additive="base">
                                        <p:cTn id="25" dur="500" fill="hold"/>
                                        <p:tgtEl>
                                          <p:spTgt spid="8212"/>
                                        </p:tgtEl>
                                        <p:attrNameLst>
                                          <p:attrName>ppt_x</p:attrName>
                                        </p:attrNameLst>
                                      </p:cBhvr>
                                      <p:tavLst>
                                        <p:tav tm="0">
                                          <p:val>
                                            <p:strVal val="0-#ppt_w/2"/>
                                          </p:val>
                                        </p:tav>
                                        <p:tav tm="100000">
                                          <p:val>
                                            <p:strVal val="#ppt_x"/>
                                          </p:val>
                                        </p:tav>
                                      </p:tavLst>
                                    </p:anim>
                                    <p:anim calcmode="lin" valueType="num">
                                      <p:cBhvr additive="base">
                                        <p:cTn id="26" dur="500" fill="hold"/>
                                        <p:tgtEl>
                                          <p:spTgt spid="8212"/>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8213"/>
                                        </p:tgtEl>
                                        <p:attrNameLst>
                                          <p:attrName>style.visibility</p:attrName>
                                        </p:attrNameLst>
                                      </p:cBhvr>
                                      <p:to>
                                        <p:strVal val="visible"/>
                                      </p:to>
                                    </p:set>
                                    <p:anim calcmode="lin" valueType="num">
                                      <p:cBhvr additive="base">
                                        <p:cTn id="31" dur="500" fill="hold"/>
                                        <p:tgtEl>
                                          <p:spTgt spid="8213"/>
                                        </p:tgtEl>
                                        <p:attrNameLst>
                                          <p:attrName>ppt_x</p:attrName>
                                        </p:attrNameLst>
                                      </p:cBhvr>
                                      <p:tavLst>
                                        <p:tav tm="0">
                                          <p:val>
                                            <p:strVal val="1+#ppt_w/2"/>
                                          </p:val>
                                        </p:tav>
                                        <p:tav tm="100000">
                                          <p:val>
                                            <p:strVal val="#ppt_x"/>
                                          </p:val>
                                        </p:tav>
                                      </p:tavLst>
                                    </p:anim>
                                    <p:anim calcmode="lin" valueType="num">
                                      <p:cBhvr additive="base">
                                        <p:cTn id="32" dur="500" fill="hold"/>
                                        <p:tgtEl>
                                          <p:spTgt spid="8213"/>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210"/>
                                        </p:tgtEl>
                                        <p:attrNameLst>
                                          <p:attrName>style.visibility</p:attrName>
                                        </p:attrNameLst>
                                      </p:cBhvr>
                                      <p:to>
                                        <p:strVal val="visible"/>
                                      </p:to>
                                    </p:set>
                                    <p:anim calcmode="lin" valueType="num">
                                      <p:cBhvr additive="base">
                                        <p:cTn id="37" dur="500" fill="hold"/>
                                        <p:tgtEl>
                                          <p:spTgt spid="8210"/>
                                        </p:tgtEl>
                                        <p:attrNameLst>
                                          <p:attrName>ppt_x</p:attrName>
                                        </p:attrNameLst>
                                      </p:cBhvr>
                                      <p:tavLst>
                                        <p:tav tm="0">
                                          <p:val>
                                            <p:strVal val="0-#ppt_w/2"/>
                                          </p:val>
                                        </p:tav>
                                        <p:tav tm="100000">
                                          <p:val>
                                            <p:strVal val="#ppt_x"/>
                                          </p:val>
                                        </p:tav>
                                      </p:tavLst>
                                    </p:anim>
                                    <p:anim calcmode="lin" valueType="num">
                                      <p:cBhvr additive="base">
                                        <p:cTn id="38" dur="500" fill="hold"/>
                                        <p:tgtEl>
                                          <p:spTgt spid="8210"/>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8216"/>
                                        </p:tgtEl>
                                        <p:attrNameLst>
                                          <p:attrName>style.visibility</p:attrName>
                                        </p:attrNameLst>
                                      </p:cBhvr>
                                      <p:to>
                                        <p:strVal val="visible"/>
                                      </p:to>
                                    </p:set>
                                    <p:anim calcmode="lin" valueType="num">
                                      <p:cBhvr additive="base">
                                        <p:cTn id="43" dur="500" fill="hold"/>
                                        <p:tgtEl>
                                          <p:spTgt spid="8216"/>
                                        </p:tgtEl>
                                        <p:attrNameLst>
                                          <p:attrName>ppt_x</p:attrName>
                                        </p:attrNameLst>
                                      </p:cBhvr>
                                      <p:tavLst>
                                        <p:tav tm="0">
                                          <p:val>
                                            <p:strVal val="0-#ppt_w/2"/>
                                          </p:val>
                                        </p:tav>
                                        <p:tav tm="100000">
                                          <p:val>
                                            <p:strVal val="#ppt_x"/>
                                          </p:val>
                                        </p:tav>
                                      </p:tavLst>
                                    </p:anim>
                                    <p:anim calcmode="lin" valueType="num">
                                      <p:cBhvr additive="base">
                                        <p:cTn id="44" dur="500" fill="hold"/>
                                        <p:tgtEl>
                                          <p:spTgt spid="8216"/>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8215"/>
                                        </p:tgtEl>
                                        <p:attrNameLst>
                                          <p:attrName>style.visibility</p:attrName>
                                        </p:attrNameLst>
                                      </p:cBhvr>
                                      <p:to>
                                        <p:strVal val="visible"/>
                                      </p:to>
                                    </p:set>
                                    <p:anim calcmode="lin" valueType="num">
                                      <p:cBhvr additive="base">
                                        <p:cTn id="49" dur="500" fill="hold"/>
                                        <p:tgtEl>
                                          <p:spTgt spid="8215"/>
                                        </p:tgtEl>
                                        <p:attrNameLst>
                                          <p:attrName>ppt_x</p:attrName>
                                        </p:attrNameLst>
                                      </p:cBhvr>
                                      <p:tavLst>
                                        <p:tav tm="0">
                                          <p:val>
                                            <p:strVal val="1+#ppt_w/2"/>
                                          </p:val>
                                        </p:tav>
                                        <p:tav tm="100000">
                                          <p:val>
                                            <p:strVal val="#ppt_x"/>
                                          </p:val>
                                        </p:tav>
                                      </p:tavLst>
                                    </p:anim>
                                    <p:anim calcmode="lin" valueType="num">
                                      <p:cBhvr additive="base">
                                        <p:cTn id="50" dur="500" fill="hold"/>
                                        <p:tgtEl>
                                          <p:spTgt spid="82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P spid="8208" grpId="0" autoUpdateAnimBg="0"/>
      <p:bldP spid="8209" grpId="0" autoUpdateAnimBg="0"/>
      <p:bldP spid="8210" grpId="0" autoUpdateAnimBg="0"/>
      <p:bldP spid="8211" grpId="0" autoUpdateAnimBg="0"/>
      <p:bldP spid="8212" grpId="0" autoUpdateAnimBg="0"/>
      <p:bldP spid="8213" grpId="0" autoUpdateAnimBg="0"/>
      <p:bldP spid="8215" grpId="0" autoUpdateAnimBg="0"/>
      <p:bldP spid="8216"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600200" y="381000"/>
            <a:ext cx="5867400" cy="1066800"/>
          </a:xfrm>
        </p:spPr>
        <p:txBody>
          <a:bodyPr/>
          <a:lstStyle/>
          <a:p>
            <a:r>
              <a:rPr lang="en-GB" i="1">
                <a:solidFill>
                  <a:srgbClr val="FF0000"/>
                </a:solidFill>
              </a:rPr>
              <a:t>‘Cohesive Branding’</a:t>
            </a:r>
            <a:endParaRPr lang="en-GB" i="1"/>
          </a:p>
        </p:txBody>
      </p:sp>
      <p:sp>
        <p:nvSpPr>
          <p:cNvPr id="9219" name="Rectangle 3"/>
          <p:cNvSpPr>
            <a:spLocks noGrp="1" noChangeArrowheads="1"/>
          </p:cNvSpPr>
          <p:nvPr>
            <p:ph type="body" idx="1"/>
          </p:nvPr>
        </p:nvSpPr>
        <p:spPr>
          <a:xfrm>
            <a:off x="381000" y="1371600"/>
            <a:ext cx="7772400" cy="3962400"/>
          </a:xfrm>
        </p:spPr>
        <p:txBody>
          <a:bodyPr/>
          <a:lstStyle/>
          <a:p>
            <a:pPr>
              <a:buClr>
                <a:srgbClr val="FF0000"/>
              </a:buClr>
              <a:buFontTx/>
              <a:buNone/>
            </a:pPr>
            <a:r>
              <a:rPr lang="en-GB">
                <a:solidFill>
                  <a:schemeClr val="bg1"/>
                </a:solidFill>
              </a:rPr>
              <a:t>.</a:t>
            </a:r>
            <a:endParaRPr lang="en-GB"/>
          </a:p>
        </p:txBody>
      </p:sp>
      <p:sp>
        <p:nvSpPr>
          <p:cNvPr id="9220" name="Freeform 4"/>
          <p:cNvSpPr>
            <a:spLocks/>
          </p:cNvSpPr>
          <p:nvPr/>
        </p:nvSpPr>
        <p:spPr bwMode="auto">
          <a:xfrm>
            <a:off x="1084263" y="5918200"/>
            <a:ext cx="12700" cy="57150"/>
          </a:xfrm>
          <a:custGeom>
            <a:avLst/>
            <a:gdLst>
              <a:gd name="T0" fmla="*/ 8 w 8"/>
              <a:gd name="T1" fmla="*/ 36 h 36"/>
              <a:gd name="T2" fmla="*/ 0 w 8"/>
              <a:gd name="T3" fmla="*/ 0 h 36"/>
              <a:gd name="T4" fmla="*/ 8 w 8"/>
              <a:gd name="T5" fmla="*/ 36 h 36"/>
            </a:gdLst>
            <a:ahLst/>
            <a:cxnLst>
              <a:cxn ang="0">
                <a:pos x="T0" y="T1"/>
              </a:cxn>
              <a:cxn ang="0">
                <a:pos x="T2" y="T3"/>
              </a:cxn>
              <a:cxn ang="0">
                <a:pos x="T4" y="T5"/>
              </a:cxn>
            </a:cxnLst>
            <a:rect l="0" t="0" r="r" b="b"/>
            <a:pathLst>
              <a:path w="8" h="36">
                <a:moveTo>
                  <a:pt x="8" y="36"/>
                </a:moveTo>
                <a:lnTo>
                  <a:pt x="0" y="0"/>
                </a:lnTo>
                <a:lnTo>
                  <a:pt x="8"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221" name="Freeform 5"/>
          <p:cNvSpPr>
            <a:spLocks/>
          </p:cNvSpPr>
          <p:nvPr/>
        </p:nvSpPr>
        <p:spPr bwMode="auto">
          <a:xfrm>
            <a:off x="2805113" y="5861050"/>
            <a:ext cx="26987" cy="71438"/>
          </a:xfrm>
          <a:custGeom>
            <a:avLst/>
            <a:gdLst>
              <a:gd name="T0" fmla="*/ 17 w 17"/>
              <a:gd name="T1" fmla="*/ 45 h 45"/>
              <a:gd name="T2" fmla="*/ 0 w 17"/>
              <a:gd name="T3" fmla="*/ 0 h 45"/>
              <a:gd name="T4" fmla="*/ 17 w 17"/>
              <a:gd name="T5" fmla="*/ 45 h 45"/>
            </a:gdLst>
            <a:ahLst/>
            <a:cxnLst>
              <a:cxn ang="0">
                <a:pos x="T0" y="T1"/>
              </a:cxn>
              <a:cxn ang="0">
                <a:pos x="T2" y="T3"/>
              </a:cxn>
              <a:cxn ang="0">
                <a:pos x="T4" y="T5"/>
              </a:cxn>
            </a:cxnLst>
            <a:rect l="0" t="0" r="r" b="b"/>
            <a:pathLst>
              <a:path w="17" h="45">
                <a:moveTo>
                  <a:pt x="17" y="45"/>
                </a:moveTo>
                <a:lnTo>
                  <a:pt x="0" y="0"/>
                </a:lnTo>
                <a:lnTo>
                  <a:pt x="17" y="45"/>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222" name="Freeform 6"/>
          <p:cNvSpPr>
            <a:spLocks/>
          </p:cNvSpPr>
          <p:nvPr/>
        </p:nvSpPr>
        <p:spPr bwMode="auto">
          <a:xfrm>
            <a:off x="1917700" y="5875338"/>
            <a:ext cx="39688" cy="42862"/>
          </a:xfrm>
          <a:custGeom>
            <a:avLst/>
            <a:gdLst>
              <a:gd name="T0" fmla="*/ 0 w 25"/>
              <a:gd name="T1" fmla="*/ 27 h 27"/>
              <a:gd name="T2" fmla="*/ 25 w 25"/>
              <a:gd name="T3" fmla="*/ 0 h 27"/>
              <a:gd name="T4" fmla="*/ 0 w 25"/>
              <a:gd name="T5" fmla="*/ 27 h 27"/>
            </a:gdLst>
            <a:ahLst/>
            <a:cxnLst>
              <a:cxn ang="0">
                <a:pos x="T0" y="T1"/>
              </a:cxn>
              <a:cxn ang="0">
                <a:pos x="T2" y="T3"/>
              </a:cxn>
              <a:cxn ang="0">
                <a:pos x="T4" y="T5"/>
              </a:cxn>
            </a:cxnLst>
            <a:rect l="0" t="0" r="r" b="b"/>
            <a:pathLst>
              <a:path w="25" h="27">
                <a:moveTo>
                  <a:pt x="0" y="27"/>
                </a:moveTo>
                <a:lnTo>
                  <a:pt x="25" y="0"/>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223" name="Freeform 7"/>
          <p:cNvSpPr>
            <a:spLocks/>
          </p:cNvSpPr>
          <p:nvPr/>
        </p:nvSpPr>
        <p:spPr bwMode="auto">
          <a:xfrm>
            <a:off x="3095625" y="3933825"/>
            <a:ext cx="14288" cy="14288"/>
          </a:xfrm>
          <a:custGeom>
            <a:avLst/>
            <a:gdLst>
              <a:gd name="T0" fmla="*/ 9 w 9"/>
              <a:gd name="T1" fmla="*/ 9 h 9"/>
              <a:gd name="T2" fmla="*/ 0 w 9"/>
              <a:gd name="T3" fmla="*/ 0 h 9"/>
              <a:gd name="T4" fmla="*/ 9 w 9"/>
              <a:gd name="T5" fmla="*/ 9 h 9"/>
            </a:gdLst>
            <a:ahLst/>
            <a:cxnLst>
              <a:cxn ang="0">
                <a:pos x="T0" y="T1"/>
              </a:cxn>
              <a:cxn ang="0">
                <a:pos x="T2" y="T3"/>
              </a:cxn>
              <a:cxn ang="0">
                <a:pos x="T4" y="T5"/>
              </a:cxn>
            </a:cxnLst>
            <a:rect l="0" t="0" r="r" b="b"/>
            <a:pathLst>
              <a:path w="9" h="9">
                <a:moveTo>
                  <a:pt x="9" y="9"/>
                </a:moveTo>
                <a:lnTo>
                  <a:pt x="0" y="0"/>
                </a:lnTo>
                <a:lnTo>
                  <a:pt x="9"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224" name="Freeform 8"/>
          <p:cNvSpPr>
            <a:spLocks/>
          </p:cNvSpPr>
          <p:nvPr/>
        </p:nvSpPr>
        <p:spPr bwMode="auto">
          <a:xfrm>
            <a:off x="3176588" y="2913063"/>
            <a:ext cx="12700" cy="57150"/>
          </a:xfrm>
          <a:custGeom>
            <a:avLst/>
            <a:gdLst>
              <a:gd name="T0" fmla="*/ 8 w 8"/>
              <a:gd name="T1" fmla="*/ 36 h 36"/>
              <a:gd name="T2" fmla="*/ 0 w 8"/>
              <a:gd name="T3" fmla="*/ 0 h 36"/>
              <a:gd name="T4" fmla="*/ 8 w 8"/>
              <a:gd name="T5" fmla="*/ 36 h 36"/>
            </a:gdLst>
            <a:ahLst/>
            <a:cxnLst>
              <a:cxn ang="0">
                <a:pos x="T0" y="T1"/>
              </a:cxn>
              <a:cxn ang="0">
                <a:pos x="T2" y="T3"/>
              </a:cxn>
              <a:cxn ang="0">
                <a:pos x="T4" y="T5"/>
              </a:cxn>
            </a:cxnLst>
            <a:rect l="0" t="0" r="r" b="b"/>
            <a:pathLst>
              <a:path w="8" h="36">
                <a:moveTo>
                  <a:pt x="8" y="36"/>
                </a:moveTo>
                <a:lnTo>
                  <a:pt x="0" y="0"/>
                </a:lnTo>
                <a:lnTo>
                  <a:pt x="8" y="36"/>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225" name="Freeform 9"/>
          <p:cNvSpPr>
            <a:spLocks/>
          </p:cNvSpPr>
          <p:nvPr/>
        </p:nvSpPr>
        <p:spPr bwMode="auto">
          <a:xfrm>
            <a:off x="3228975" y="2711450"/>
            <a:ext cx="52388" cy="28575"/>
          </a:xfrm>
          <a:custGeom>
            <a:avLst/>
            <a:gdLst>
              <a:gd name="T0" fmla="*/ 0 w 33"/>
              <a:gd name="T1" fmla="*/ 18 h 18"/>
              <a:gd name="T2" fmla="*/ 33 w 33"/>
              <a:gd name="T3" fmla="*/ 0 h 18"/>
              <a:gd name="T4" fmla="*/ 0 w 33"/>
              <a:gd name="T5" fmla="*/ 18 h 18"/>
            </a:gdLst>
            <a:ahLst/>
            <a:cxnLst>
              <a:cxn ang="0">
                <a:pos x="T0" y="T1"/>
              </a:cxn>
              <a:cxn ang="0">
                <a:pos x="T2" y="T3"/>
              </a:cxn>
              <a:cxn ang="0">
                <a:pos x="T4" y="T5"/>
              </a:cxn>
            </a:cxnLst>
            <a:rect l="0" t="0" r="r" b="b"/>
            <a:pathLst>
              <a:path w="33" h="18">
                <a:moveTo>
                  <a:pt x="0" y="18"/>
                </a:moveTo>
                <a:lnTo>
                  <a:pt x="33"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226" name="Freeform 10"/>
          <p:cNvSpPr>
            <a:spLocks/>
          </p:cNvSpPr>
          <p:nvPr/>
        </p:nvSpPr>
        <p:spPr bwMode="auto">
          <a:xfrm>
            <a:off x="3216275" y="2511425"/>
            <a:ext cx="79375" cy="42863"/>
          </a:xfrm>
          <a:custGeom>
            <a:avLst/>
            <a:gdLst>
              <a:gd name="T0" fmla="*/ 0 w 50"/>
              <a:gd name="T1" fmla="*/ 27 h 27"/>
              <a:gd name="T2" fmla="*/ 50 w 50"/>
              <a:gd name="T3" fmla="*/ 0 h 27"/>
              <a:gd name="T4" fmla="*/ 0 w 50"/>
              <a:gd name="T5" fmla="*/ 27 h 27"/>
            </a:gdLst>
            <a:ahLst/>
            <a:cxnLst>
              <a:cxn ang="0">
                <a:pos x="T0" y="T1"/>
              </a:cxn>
              <a:cxn ang="0">
                <a:pos x="T2" y="T3"/>
              </a:cxn>
              <a:cxn ang="0">
                <a:pos x="T4" y="T5"/>
              </a:cxn>
            </a:cxnLst>
            <a:rect l="0" t="0" r="r" b="b"/>
            <a:pathLst>
              <a:path w="50" h="27">
                <a:moveTo>
                  <a:pt x="0" y="27"/>
                </a:moveTo>
                <a:lnTo>
                  <a:pt x="50" y="0"/>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227" name="Freeform 11"/>
          <p:cNvSpPr>
            <a:spLocks/>
          </p:cNvSpPr>
          <p:nvPr/>
        </p:nvSpPr>
        <p:spPr bwMode="auto">
          <a:xfrm>
            <a:off x="1150938" y="2324100"/>
            <a:ext cx="1587" cy="28575"/>
          </a:xfrm>
          <a:custGeom>
            <a:avLst/>
            <a:gdLst>
              <a:gd name="T0" fmla="*/ 18 h 18"/>
              <a:gd name="T1" fmla="*/ 0 h 18"/>
              <a:gd name="T2" fmla="*/ 18 h 18"/>
            </a:gdLst>
            <a:ahLst/>
            <a:cxnLst>
              <a:cxn ang="0">
                <a:pos x="0" y="T0"/>
              </a:cxn>
              <a:cxn ang="0">
                <a:pos x="0" y="T1"/>
              </a:cxn>
              <a:cxn ang="0">
                <a:pos x="0" y="T2"/>
              </a:cxn>
            </a:cxnLst>
            <a:rect l="0" t="0" r="r" b="b"/>
            <a:pathLst>
              <a:path h="18">
                <a:moveTo>
                  <a:pt x="0" y="18"/>
                </a:moveTo>
                <a:lnTo>
                  <a:pt x="0"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228" name="Freeform 12"/>
          <p:cNvSpPr>
            <a:spLocks/>
          </p:cNvSpPr>
          <p:nvPr/>
        </p:nvSpPr>
        <p:spPr bwMode="auto">
          <a:xfrm>
            <a:off x="1441450" y="2251075"/>
            <a:ext cx="66675" cy="30163"/>
          </a:xfrm>
          <a:custGeom>
            <a:avLst/>
            <a:gdLst>
              <a:gd name="T0" fmla="*/ 0 w 42"/>
              <a:gd name="T1" fmla="*/ 19 h 19"/>
              <a:gd name="T2" fmla="*/ 42 w 42"/>
              <a:gd name="T3" fmla="*/ 0 h 19"/>
              <a:gd name="T4" fmla="*/ 0 w 42"/>
              <a:gd name="T5" fmla="*/ 19 h 19"/>
            </a:gdLst>
            <a:ahLst/>
            <a:cxnLst>
              <a:cxn ang="0">
                <a:pos x="T0" y="T1"/>
              </a:cxn>
              <a:cxn ang="0">
                <a:pos x="T2" y="T3"/>
              </a:cxn>
              <a:cxn ang="0">
                <a:pos x="T4" y="T5"/>
              </a:cxn>
            </a:cxnLst>
            <a:rect l="0" t="0" r="r" b="b"/>
            <a:pathLst>
              <a:path w="42" h="19">
                <a:moveTo>
                  <a:pt x="0" y="19"/>
                </a:moveTo>
                <a:lnTo>
                  <a:pt x="42" y="0"/>
                </a:lnTo>
                <a:lnTo>
                  <a:pt x="0"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229" name="Text Box 13"/>
          <p:cNvSpPr txBox="1">
            <a:spLocks noChangeArrowheads="1"/>
          </p:cNvSpPr>
          <p:nvPr/>
        </p:nvSpPr>
        <p:spPr bwMode="auto">
          <a:xfrm>
            <a:off x="838200" y="17526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p>
        </p:txBody>
      </p:sp>
      <p:sp>
        <p:nvSpPr>
          <p:cNvPr id="9233" name="Text Box 17"/>
          <p:cNvSpPr txBox="1">
            <a:spLocks noChangeArrowheads="1"/>
          </p:cNvSpPr>
          <p:nvPr/>
        </p:nvSpPr>
        <p:spPr bwMode="auto">
          <a:xfrm>
            <a:off x="4191000" y="1676400"/>
            <a:ext cx="3354388" cy="969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0000"/>
              </a:lnSpc>
            </a:pPr>
            <a:r>
              <a:rPr lang="en-GB" sz="3200">
                <a:latin typeface="Eras Light ITC" pitchFamily="34" charset="0"/>
              </a:rPr>
              <a:t>               </a:t>
            </a:r>
            <a:r>
              <a:rPr lang="en-GB" sz="3200">
                <a:latin typeface="Arial" charset="0"/>
              </a:rPr>
              <a:t>Microsoft</a:t>
            </a:r>
            <a:endParaRPr lang="en-GB" sz="3200">
              <a:latin typeface="Eras Bold ITC" pitchFamily="34" charset="0"/>
            </a:endParaRPr>
          </a:p>
          <a:p>
            <a:pPr>
              <a:lnSpc>
                <a:spcPct val="80000"/>
              </a:lnSpc>
            </a:pPr>
            <a:r>
              <a:rPr lang="en-GB" sz="4000">
                <a:latin typeface="Arial Black" pitchFamily="34" charset="0"/>
              </a:rPr>
              <a:t>Powerpoint</a:t>
            </a:r>
            <a:endParaRPr lang="en-GB" sz="3200">
              <a:latin typeface="Arial Black" pitchFamily="34" charset="0"/>
            </a:endParaRPr>
          </a:p>
        </p:txBody>
      </p:sp>
      <p:sp>
        <p:nvSpPr>
          <p:cNvPr id="9238" name="Text Box 22"/>
          <p:cNvSpPr txBox="1">
            <a:spLocks noChangeArrowheads="1"/>
          </p:cNvSpPr>
          <p:nvPr/>
        </p:nvSpPr>
        <p:spPr bwMode="auto">
          <a:xfrm>
            <a:off x="304800" y="1676400"/>
            <a:ext cx="3462338" cy="969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0000"/>
              </a:lnSpc>
            </a:pPr>
            <a:r>
              <a:rPr lang="en-GB" sz="3200">
                <a:latin typeface="Eras Light ITC" pitchFamily="34" charset="0"/>
              </a:rPr>
              <a:t>                </a:t>
            </a:r>
            <a:r>
              <a:rPr lang="en-GB" sz="3200">
                <a:latin typeface="Arial" charset="0"/>
              </a:rPr>
              <a:t>Microsoft</a:t>
            </a:r>
            <a:endParaRPr lang="en-GB" sz="3200">
              <a:latin typeface="Eras Bold ITC" pitchFamily="34" charset="0"/>
            </a:endParaRPr>
          </a:p>
          <a:p>
            <a:pPr>
              <a:lnSpc>
                <a:spcPct val="80000"/>
              </a:lnSpc>
            </a:pPr>
            <a:r>
              <a:rPr lang="en-GB" sz="4000">
                <a:latin typeface="Arial Black" pitchFamily="34" charset="0"/>
              </a:rPr>
              <a:t>           Word</a:t>
            </a:r>
            <a:endParaRPr lang="en-GB" sz="3200">
              <a:latin typeface="Arial Black" pitchFamily="34" charset="0"/>
            </a:endParaRPr>
          </a:p>
        </p:txBody>
      </p:sp>
      <p:sp>
        <p:nvSpPr>
          <p:cNvPr id="9239" name="Text Box 23"/>
          <p:cNvSpPr txBox="1">
            <a:spLocks noChangeArrowheads="1"/>
          </p:cNvSpPr>
          <p:nvPr/>
        </p:nvSpPr>
        <p:spPr bwMode="auto">
          <a:xfrm>
            <a:off x="381000" y="2895600"/>
            <a:ext cx="3375025" cy="969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0000"/>
              </a:lnSpc>
            </a:pPr>
            <a:r>
              <a:rPr lang="en-GB" sz="3200">
                <a:latin typeface="Eras Light ITC" pitchFamily="34" charset="0"/>
              </a:rPr>
              <a:t>               </a:t>
            </a:r>
            <a:r>
              <a:rPr lang="en-GB" sz="3200">
                <a:latin typeface="Arial" charset="0"/>
              </a:rPr>
              <a:t>Microsoft</a:t>
            </a:r>
            <a:endParaRPr lang="en-GB" sz="3200">
              <a:latin typeface="Eras Bold ITC" pitchFamily="34" charset="0"/>
            </a:endParaRPr>
          </a:p>
          <a:p>
            <a:pPr>
              <a:lnSpc>
                <a:spcPct val="80000"/>
              </a:lnSpc>
            </a:pPr>
            <a:r>
              <a:rPr lang="en-GB" sz="4000">
                <a:latin typeface="Arial Black" pitchFamily="34" charset="0"/>
              </a:rPr>
              <a:t>      Outlook</a:t>
            </a:r>
            <a:endParaRPr lang="en-GB" sz="3200">
              <a:latin typeface="Arial Black" pitchFamily="34" charset="0"/>
            </a:endParaRPr>
          </a:p>
        </p:txBody>
      </p:sp>
      <p:sp>
        <p:nvSpPr>
          <p:cNvPr id="9240" name="Text Box 24"/>
          <p:cNvSpPr txBox="1">
            <a:spLocks noChangeArrowheads="1"/>
          </p:cNvSpPr>
          <p:nvPr/>
        </p:nvSpPr>
        <p:spPr bwMode="auto">
          <a:xfrm>
            <a:off x="4191000" y="2895600"/>
            <a:ext cx="3402013" cy="969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0000"/>
              </a:lnSpc>
            </a:pPr>
            <a:r>
              <a:rPr lang="en-GB" sz="3200">
                <a:latin typeface="Eras Light ITC" pitchFamily="34" charset="0"/>
              </a:rPr>
              <a:t>               </a:t>
            </a:r>
            <a:r>
              <a:rPr lang="en-GB" sz="3200">
                <a:latin typeface="Arial" charset="0"/>
              </a:rPr>
              <a:t>Microsoft</a:t>
            </a:r>
            <a:endParaRPr lang="en-GB" sz="3200">
              <a:latin typeface="Eras Bold ITC" pitchFamily="34" charset="0"/>
            </a:endParaRPr>
          </a:p>
          <a:p>
            <a:pPr>
              <a:lnSpc>
                <a:spcPct val="80000"/>
              </a:lnSpc>
            </a:pPr>
            <a:r>
              <a:rPr lang="en-GB" sz="4000">
                <a:latin typeface="Arial Black" pitchFamily="34" charset="0"/>
              </a:rPr>
              <a:t>       Access</a:t>
            </a:r>
            <a:endParaRPr lang="en-GB" sz="3200">
              <a:latin typeface="Arial Black" pitchFamily="34" charset="0"/>
            </a:endParaRPr>
          </a:p>
        </p:txBody>
      </p:sp>
      <p:sp>
        <p:nvSpPr>
          <p:cNvPr id="9241" name="Text Box 25"/>
          <p:cNvSpPr txBox="1">
            <a:spLocks noChangeArrowheads="1"/>
          </p:cNvSpPr>
          <p:nvPr/>
        </p:nvSpPr>
        <p:spPr bwMode="auto">
          <a:xfrm>
            <a:off x="304800" y="4267200"/>
            <a:ext cx="3455988" cy="969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0000"/>
              </a:lnSpc>
            </a:pPr>
            <a:r>
              <a:rPr lang="en-GB" sz="3200">
                <a:latin typeface="Eras Light ITC" pitchFamily="34" charset="0"/>
              </a:rPr>
              <a:t>                </a:t>
            </a:r>
            <a:r>
              <a:rPr lang="en-GB" sz="3200">
                <a:latin typeface="Arial" charset="0"/>
              </a:rPr>
              <a:t>Microsoft</a:t>
            </a:r>
            <a:endParaRPr lang="en-GB" sz="3200">
              <a:latin typeface="Eras Bold ITC" pitchFamily="34" charset="0"/>
            </a:endParaRPr>
          </a:p>
          <a:p>
            <a:pPr>
              <a:lnSpc>
                <a:spcPct val="80000"/>
              </a:lnSpc>
            </a:pPr>
            <a:r>
              <a:rPr lang="en-GB" sz="4000">
                <a:latin typeface="Arial Black" pitchFamily="34" charset="0"/>
              </a:rPr>
              <a:t>          Excel</a:t>
            </a:r>
            <a:endParaRPr lang="en-GB" sz="3200">
              <a:latin typeface="Arial Black" pitchFamily="34" charset="0"/>
            </a:endParaRPr>
          </a:p>
        </p:txBody>
      </p:sp>
      <p:sp>
        <p:nvSpPr>
          <p:cNvPr id="9242" name="Text Box 26"/>
          <p:cNvSpPr txBox="1">
            <a:spLocks noChangeArrowheads="1"/>
          </p:cNvSpPr>
          <p:nvPr/>
        </p:nvSpPr>
        <p:spPr bwMode="auto">
          <a:xfrm>
            <a:off x="4114800" y="4267200"/>
            <a:ext cx="3455988" cy="969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0000"/>
              </a:lnSpc>
            </a:pPr>
            <a:r>
              <a:rPr lang="en-GB" sz="3200">
                <a:latin typeface="Eras Light ITC" pitchFamily="34" charset="0"/>
              </a:rPr>
              <a:t>                </a:t>
            </a:r>
            <a:r>
              <a:rPr lang="en-GB" sz="3200">
                <a:latin typeface="Arial" charset="0"/>
              </a:rPr>
              <a:t>Microsoft</a:t>
            </a:r>
            <a:endParaRPr lang="en-GB" sz="3200">
              <a:latin typeface="Eras Bold ITC" pitchFamily="34" charset="0"/>
            </a:endParaRPr>
          </a:p>
          <a:p>
            <a:pPr>
              <a:lnSpc>
                <a:spcPct val="80000"/>
              </a:lnSpc>
            </a:pPr>
            <a:r>
              <a:rPr lang="en-GB" sz="4000">
                <a:latin typeface="Arial Black" pitchFamily="34" charset="0"/>
              </a:rPr>
              <a:t>Photoeditor</a:t>
            </a:r>
            <a:endParaRPr lang="en-GB" sz="3200">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1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9" fill="hold" grpId="0" nodeType="clickEffect">
                                  <p:stCondLst>
                                    <p:cond delay="0"/>
                                  </p:stCondLst>
                                  <p:childTnLst>
                                    <p:set>
                                      <p:cBhvr>
                                        <p:cTn id="10" dur="1" fill="hold">
                                          <p:stCondLst>
                                            <p:cond delay="0"/>
                                          </p:stCondLst>
                                        </p:cTn>
                                        <p:tgtEl>
                                          <p:spTgt spid="9238"/>
                                        </p:tgtEl>
                                        <p:attrNameLst>
                                          <p:attrName>style.visibility</p:attrName>
                                        </p:attrNameLst>
                                      </p:cBhvr>
                                      <p:to>
                                        <p:strVal val="visible"/>
                                      </p:to>
                                    </p:set>
                                    <p:anim calcmode="lin" valueType="num">
                                      <p:cBhvr additive="base">
                                        <p:cTn id="11" dur="500" fill="hold"/>
                                        <p:tgtEl>
                                          <p:spTgt spid="9238"/>
                                        </p:tgtEl>
                                        <p:attrNameLst>
                                          <p:attrName>ppt_x</p:attrName>
                                        </p:attrNameLst>
                                      </p:cBhvr>
                                      <p:tavLst>
                                        <p:tav tm="0">
                                          <p:val>
                                            <p:strVal val="0-#ppt_w/2"/>
                                          </p:val>
                                        </p:tav>
                                        <p:tav tm="100000">
                                          <p:val>
                                            <p:strVal val="#ppt_x"/>
                                          </p:val>
                                        </p:tav>
                                      </p:tavLst>
                                    </p:anim>
                                    <p:anim calcmode="lin" valueType="num">
                                      <p:cBhvr additive="base">
                                        <p:cTn id="12" dur="500" fill="hold"/>
                                        <p:tgtEl>
                                          <p:spTgt spid="9238"/>
                                        </p:tgtEl>
                                        <p:attrNameLst>
                                          <p:attrName>ppt_y</p:attrName>
                                        </p:attrNameLst>
                                      </p:cBhvr>
                                      <p:tavLst>
                                        <p:tav tm="0">
                                          <p:val>
                                            <p:strVal val="0-#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3" fill="hold" grpId="0" nodeType="clickEffect">
                                  <p:stCondLst>
                                    <p:cond delay="0"/>
                                  </p:stCondLst>
                                  <p:childTnLst>
                                    <p:set>
                                      <p:cBhvr>
                                        <p:cTn id="16" dur="1" fill="hold">
                                          <p:stCondLst>
                                            <p:cond delay="0"/>
                                          </p:stCondLst>
                                        </p:cTn>
                                        <p:tgtEl>
                                          <p:spTgt spid="9233"/>
                                        </p:tgtEl>
                                        <p:attrNameLst>
                                          <p:attrName>style.visibility</p:attrName>
                                        </p:attrNameLst>
                                      </p:cBhvr>
                                      <p:to>
                                        <p:strVal val="visible"/>
                                      </p:to>
                                    </p:set>
                                    <p:anim calcmode="lin" valueType="num">
                                      <p:cBhvr additive="base">
                                        <p:cTn id="17" dur="500" fill="hold"/>
                                        <p:tgtEl>
                                          <p:spTgt spid="9233"/>
                                        </p:tgtEl>
                                        <p:attrNameLst>
                                          <p:attrName>ppt_x</p:attrName>
                                        </p:attrNameLst>
                                      </p:cBhvr>
                                      <p:tavLst>
                                        <p:tav tm="0">
                                          <p:val>
                                            <p:strVal val="1+#ppt_w/2"/>
                                          </p:val>
                                        </p:tav>
                                        <p:tav tm="100000">
                                          <p:val>
                                            <p:strVal val="#ppt_x"/>
                                          </p:val>
                                        </p:tav>
                                      </p:tavLst>
                                    </p:anim>
                                    <p:anim calcmode="lin" valueType="num">
                                      <p:cBhvr additive="base">
                                        <p:cTn id="18" dur="500" fill="hold"/>
                                        <p:tgtEl>
                                          <p:spTgt spid="9233"/>
                                        </p:tgtEl>
                                        <p:attrNameLst>
                                          <p:attrName>ppt_y</p:attrName>
                                        </p:attrNameLst>
                                      </p:cBhvr>
                                      <p:tavLst>
                                        <p:tav tm="0">
                                          <p:val>
                                            <p:strVal val="0-#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9239"/>
                                        </p:tgtEl>
                                        <p:attrNameLst>
                                          <p:attrName>style.visibility</p:attrName>
                                        </p:attrNameLst>
                                      </p:cBhvr>
                                      <p:to>
                                        <p:strVal val="visible"/>
                                      </p:to>
                                    </p:set>
                                    <p:anim calcmode="lin" valueType="num">
                                      <p:cBhvr additive="base">
                                        <p:cTn id="23" dur="500" fill="hold"/>
                                        <p:tgtEl>
                                          <p:spTgt spid="9239"/>
                                        </p:tgtEl>
                                        <p:attrNameLst>
                                          <p:attrName>ppt_x</p:attrName>
                                        </p:attrNameLst>
                                      </p:cBhvr>
                                      <p:tavLst>
                                        <p:tav tm="0">
                                          <p:val>
                                            <p:strVal val="0-#ppt_w/2"/>
                                          </p:val>
                                        </p:tav>
                                        <p:tav tm="100000">
                                          <p:val>
                                            <p:strVal val="#ppt_x"/>
                                          </p:val>
                                        </p:tav>
                                      </p:tavLst>
                                    </p:anim>
                                    <p:anim calcmode="lin" valueType="num">
                                      <p:cBhvr additive="base">
                                        <p:cTn id="24" dur="500" fill="hold"/>
                                        <p:tgtEl>
                                          <p:spTgt spid="9239"/>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9240"/>
                                        </p:tgtEl>
                                        <p:attrNameLst>
                                          <p:attrName>style.visibility</p:attrName>
                                        </p:attrNameLst>
                                      </p:cBhvr>
                                      <p:to>
                                        <p:strVal val="visible"/>
                                      </p:to>
                                    </p:set>
                                    <p:anim calcmode="lin" valueType="num">
                                      <p:cBhvr additive="base">
                                        <p:cTn id="29" dur="500" fill="hold"/>
                                        <p:tgtEl>
                                          <p:spTgt spid="9240"/>
                                        </p:tgtEl>
                                        <p:attrNameLst>
                                          <p:attrName>ppt_x</p:attrName>
                                        </p:attrNameLst>
                                      </p:cBhvr>
                                      <p:tavLst>
                                        <p:tav tm="0">
                                          <p:val>
                                            <p:strVal val="1+#ppt_w/2"/>
                                          </p:val>
                                        </p:tav>
                                        <p:tav tm="100000">
                                          <p:val>
                                            <p:strVal val="#ppt_x"/>
                                          </p:val>
                                        </p:tav>
                                      </p:tavLst>
                                    </p:anim>
                                    <p:anim calcmode="lin" valueType="num">
                                      <p:cBhvr additive="base">
                                        <p:cTn id="30" dur="500" fill="hold"/>
                                        <p:tgtEl>
                                          <p:spTgt spid="9240"/>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12" fill="hold" grpId="0" nodeType="clickEffect">
                                  <p:stCondLst>
                                    <p:cond delay="0"/>
                                  </p:stCondLst>
                                  <p:childTnLst>
                                    <p:set>
                                      <p:cBhvr>
                                        <p:cTn id="34" dur="1" fill="hold">
                                          <p:stCondLst>
                                            <p:cond delay="0"/>
                                          </p:stCondLst>
                                        </p:cTn>
                                        <p:tgtEl>
                                          <p:spTgt spid="9241"/>
                                        </p:tgtEl>
                                        <p:attrNameLst>
                                          <p:attrName>style.visibility</p:attrName>
                                        </p:attrNameLst>
                                      </p:cBhvr>
                                      <p:to>
                                        <p:strVal val="visible"/>
                                      </p:to>
                                    </p:set>
                                    <p:anim calcmode="lin" valueType="num">
                                      <p:cBhvr additive="base">
                                        <p:cTn id="35" dur="500" fill="hold"/>
                                        <p:tgtEl>
                                          <p:spTgt spid="9241"/>
                                        </p:tgtEl>
                                        <p:attrNameLst>
                                          <p:attrName>ppt_x</p:attrName>
                                        </p:attrNameLst>
                                      </p:cBhvr>
                                      <p:tavLst>
                                        <p:tav tm="0">
                                          <p:val>
                                            <p:strVal val="0-#ppt_w/2"/>
                                          </p:val>
                                        </p:tav>
                                        <p:tav tm="100000">
                                          <p:val>
                                            <p:strVal val="#ppt_x"/>
                                          </p:val>
                                        </p:tav>
                                      </p:tavLst>
                                    </p:anim>
                                    <p:anim calcmode="lin" valueType="num">
                                      <p:cBhvr additive="base">
                                        <p:cTn id="36" dur="500" fill="hold"/>
                                        <p:tgtEl>
                                          <p:spTgt spid="9241"/>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6" fill="hold" grpId="0" nodeType="clickEffect">
                                  <p:stCondLst>
                                    <p:cond delay="0"/>
                                  </p:stCondLst>
                                  <p:childTnLst>
                                    <p:set>
                                      <p:cBhvr>
                                        <p:cTn id="40" dur="1" fill="hold">
                                          <p:stCondLst>
                                            <p:cond delay="0"/>
                                          </p:stCondLst>
                                        </p:cTn>
                                        <p:tgtEl>
                                          <p:spTgt spid="9242"/>
                                        </p:tgtEl>
                                        <p:attrNameLst>
                                          <p:attrName>style.visibility</p:attrName>
                                        </p:attrNameLst>
                                      </p:cBhvr>
                                      <p:to>
                                        <p:strVal val="visible"/>
                                      </p:to>
                                    </p:set>
                                    <p:anim calcmode="lin" valueType="num">
                                      <p:cBhvr additive="base">
                                        <p:cTn id="41" dur="500" fill="hold"/>
                                        <p:tgtEl>
                                          <p:spTgt spid="9242"/>
                                        </p:tgtEl>
                                        <p:attrNameLst>
                                          <p:attrName>ppt_x</p:attrName>
                                        </p:attrNameLst>
                                      </p:cBhvr>
                                      <p:tavLst>
                                        <p:tav tm="0">
                                          <p:val>
                                            <p:strVal val="1+#ppt_w/2"/>
                                          </p:val>
                                        </p:tav>
                                        <p:tav tm="100000">
                                          <p:val>
                                            <p:strVal val="#ppt_x"/>
                                          </p:val>
                                        </p:tav>
                                      </p:tavLst>
                                    </p:anim>
                                    <p:anim calcmode="lin" valueType="num">
                                      <p:cBhvr additive="base">
                                        <p:cTn id="42" dur="500" fill="hold"/>
                                        <p:tgtEl>
                                          <p:spTgt spid="92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9233" grpId="0" autoUpdateAnimBg="0"/>
      <p:bldP spid="9238" grpId="0" autoUpdateAnimBg="0"/>
      <p:bldP spid="9239" grpId="0" autoUpdateAnimBg="0"/>
      <p:bldP spid="9240" grpId="0" autoUpdateAnimBg="0"/>
      <p:bldP spid="9241" grpId="0" autoUpdateAnimBg="0"/>
      <p:bldP spid="9242"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209800" y="228600"/>
            <a:ext cx="4648200" cy="1066800"/>
          </a:xfrm>
        </p:spPr>
        <p:txBody>
          <a:bodyPr/>
          <a:lstStyle/>
          <a:p>
            <a:r>
              <a:rPr lang="en-GB" i="1">
                <a:solidFill>
                  <a:srgbClr val="FF0000"/>
                </a:solidFill>
              </a:rPr>
              <a:t>‘Branding’</a:t>
            </a:r>
            <a:endParaRPr lang="en-GB" i="1"/>
          </a:p>
        </p:txBody>
      </p:sp>
      <p:sp>
        <p:nvSpPr>
          <p:cNvPr id="7171" name="Rectangle 3"/>
          <p:cNvSpPr>
            <a:spLocks noGrp="1" noChangeArrowheads="1"/>
          </p:cNvSpPr>
          <p:nvPr>
            <p:ph type="body" idx="1"/>
          </p:nvPr>
        </p:nvSpPr>
        <p:spPr>
          <a:xfrm>
            <a:off x="533400" y="1371600"/>
            <a:ext cx="7772400" cy="3962400"/>
          </a:xfrm>
        </p:spPr>
        <p:txBody>
          <a:bodyPr/>
          <a:lstStyle/>
          <a:p>
            <a:pPr>
              <a:buClr>
                <a:srgbClr val="FF0000"/>
              </a:buClr>
              <a:buFontTx/>
              <a:buNone/>
            </a:pPr>
            <a:r>
              <a:rPr lang="en-GB">
                <a:solidFill>
                  <a:schemeClr val="bg1"/>
                </a:solidFill>
              </a:rPr>
              <a:t>.</a:t>
            </a:r>
            <a:endParaRPr lang="en-GB"/>
          </a:p>
        </p:txBody>
      </p:sp>
      <p:sp>
        <p:nvSpPr>
          <p:cNvPr id="7172" name="Freeform 4"/>
          <p:cNvSpPr>
            <a:spLocks/>
          </p:cNvSpPr>
          <p:nvPr/>
        </p:nvSpPr>
        <p:spPr bwMode="auto">
          <a:xfrm>
            <a:off x="1084263" y="5918200"/>
            <a:ext cx="12700" cy="57150"/>
          </a:xfrm>
          <a:custGeom>
            <a:avLst/>
            <a:gdLst>
              <a:gd name="T0" fmla="*/ 8 w 8"/>
              <a:gd name="T1" fmla="*/ 36 h 36"/>
              <a:gd name="T2" fmla="*/ 0 w 8"/>
              <a:gd name="T3" fmla="*/ 0 h 36"/>
              <a:gd name="T4" fmla="*/ 8 w 8"/>
              <a:gd name="T5" fmla="*/ 36 h 36"/>
            </a:gdLst>
            <a:ahLst/>
            <a:cxnLst>
              <a:cxn ang="0">
                <a:pos x="T0" y="T1"/>
              </a:cxn>
              <a:cxn ang="0">
                <a:pos x="T2" y="T3"/>
              </a:cxn>
              <a:cxn ang="0">
                <a:pos x="T4" y="T5"/>
              </a:cxn>
            </a:cxnLst>
            <a:rect l="0" t="0" r="r" b="b"/>
            <a:pathLst>
              <a:path w="8" h="36">
                <a:moveTo>
                  <a:pt x="8" y="36"/>
                </a:moveTo>
                <a:lnTo>
                  <a:pt x="0" y="0"/>
                </a:lnTo>
                <a:lnTo>
                  <a:pt x="8"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173" name="Freeform 5"/>
          <p:cNvSpPr>
            <a:spLocks/>
          </p:cNvSpPr>
          <p:nvPr/>
        </p:nvSpPr>
        <p:spPr bwMode="auto">
          <a:xfrm>
            <a:off x="2805113" y="5861050"/>
            <a:ext cx="26987" cy="71438"/>
          </a:xfrm>
          <a:custGeom>
            <a:avLst/>
            <a:gdLst>
              <a:gd name="T0" fmla="*/ 17 w 17"/>
              <a:gd name="T1" fmla="*/ 45 h 45"/>
              <a:gd name="T2" fmla="*/ 0 w 17"/>
              <a:gd name="T3" fmla="*/ 0 h 45"/>
              <a:gd name="T4" fmla="*/ 17 w 17"/>
              <a:gd name="T5" fmla="*/ 45 h 45"/>
            </a:gdLst>
            <a:ahLst/>
            <a:cxnLst>
              <a:cxn ang="0">
                <a:pos x="T0" y="T1"/>
              </a:cxn>
              <a:cxn ang="0">
                <a:pos x="T2" y="T3"/>
              </a:cxn>
              <a:cxn ang="0">
                <a:pos x="T4" y="T5"/>
              </a:cxn>
            </a:cxnLst>
            <a:rect l="0" t="0" r="r" b="b"/>
            <a:pathLst>
              <a:path w="17" h="45">
                <a:moveTo>
                  <a:pt x="17" y="45"/>
                </a:moveTo>
                <a:lnTo>
                  <a:pt x="0" y="0"/>
                </a:lnTo>
                <a:lnTo>
                  <a:pt x="17" y="45"/>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174" name="Freeform 6"/>
          <p:cNvSpPr>
            <a:spLocks/>
          </p:cNvSpPr>
          <p:nvPr/>
        </p:nvSpPr>
        <p:spPr bwMode="auto">
          <a:xfrm>
            <a:off x="1917700" y="5875338"/>
            <a:ext cx="39688" cy="42862"/>
          </a:xfrm>
          <a:custGeom>
            <a:avLst/>
            <a:gdLst>
              <a:gd name="T0" fmla="*/ 0 w 25"/>
              <a:gd name="T1" fmla="*/ 27 h 27"/>
              <a:gd name="T2" fmla="*/ 25 w 25"/>
              <a:gd name="T3" fmla="*/ 0 h 27"/>
              <a:gd name="T4" fmla="*/ 0 w 25"/>
              <a:gd name="T5" fmla="*/ 27 h 27"/>
            </a:gdLst>
            <a:ahLst/>
            <a:cxnLst>
              <a:cxn ang="0">
                <a:pos x="T0" y="T1"/>
              </a:cxn>
              <a:cxn ang="0">
                <a:pos x="T2" y="T3"/>
              </a:cxn>
              <a:cxn ang="0">
                <a:pos x="T4" y="T5"/>
              </a:cxn>
            </a:cxnLst>
            <a:rect l="0" t="0" r="r" b="b"/>
            <a:pathLst>
              <a:path w="25" h="27">
                <a:moveTo>
                  <a:pt x="0" y="27"/>
                </a:moveTo>
                <a:lnTo>
                  <a:pt x="25" y="0"/>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175" name="Freeform 7"/>
          <p:cNvSpPr>
            <a:spLocks/>
          </p:cNvSpPr>
          <p:nvPr/>
        </p:nvSpPr>
        <p:spPr bwMode="auto">
          <a:xfrm>
            <a:off x="3095625" y="3933825"/>
            <a:ext cx="14288" cy="14288"/>
          </a:xfrm>
          <a:custGeom>
            <a:avLst/>
            <a:gdLst>
              <a:gd name="T0" fmla="*/ 9 w 9"/>
              <a:gd name="T1" fmla="*/ 9 h 9"/>
              <a:gd name="T2" fmla="*/ 0 w 9"/>
              <a:gd name="T3" fmla="*/ 0 h 9"/>
              <a:gd name="T4" fmla="*/ 9 w 9"/>
              <a:gd name="T5" fmla="*/ 9 h 9"/>
            </a:gdLst>
            <a:ahLst/>
            <a:cxnLst>
              <a:cxn ang="0">
                <a:pos x="T0" y="T1"/>
              </a:cxn>
              <a:cxn ang="0">
                <a:pos x="T2" y="T3"/>
              </a:cxn>
              <a:cxn ang="0">
                <a:pos x="T4" y="T5"/>
              </a:cxn>
            </a:cxnLst>
            <a:rect l="0" t="0" r="r" b="b"/>
            <a:pathLst>
              <a:path w="9" h="9">
                <a:moveTo>
                  <a:pt x="9" y="9"/>
                </a:moveTo>
                <a:lnTo>
                  <a:pt x="0" y="0"/>
                </a:lnTo>
                <a:lnTo>
                  <a:pt x="9"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176" name="Freeform 8"/>
          <p:cNvSpPr>
            <a:spLocks/>
          </p:cNvSpPr>
          <p:nvPr/>
        </p:nvSpPr>
        <p:spPr bwMode="auto">
          <a:xfrm>
            <a:off x="3176588" y="2913063"/>
            <a:ext cx="12700" cy="57150"/>
          </a:xfrm>
          <a:custGeom>
            <a:avLst/>
            <a:gdLst>
              <a:gd name="T0" fmla="*/ 8 w 8"/>
              <a:gd name="T1" fmla="*/ 36 h 36"/>
              <a:gd name="T2" fmla="*/ 0 w 8"/>
              <a:gd name="T3" fmla="*/ 0 h 36"/>
              <a:gd name="T4" fmla="*/ 8 w 8"/>
              <a:gd name="T5" fmla="*/ 36 h 36"/>
            </a:gdLst>
            <a:ahLst/>
            <a:cxnLst>
              <a:cxn ang="0">
                <a:pos x="T0" y="T1"/>
              </a:cxn>
              <a:cxn ang="0">
                <a:pos x="T2" y="T3"/>
              </a:cxn>
              <a:cxn ang="0">
                <a:pos x="T4" y="T5"/>
              </a:cxn>
            </a:cxnLst>
            <a:rect l="0" t="0" r="r" b="b"/>
            <a:pathLst>
              <a:path w="8" h="36">
                <a:moveTo>
                  <a:pt x="8" y="36"/>
                </a:moveTo>
                <a:lnTo>
                  <a:pt x="0" y="0"/>
                </a:lnTo>
                <a:lnTo>
                  <a:pt x="8" y="36"/>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177" name="Freeform 9"/>
          <p:cNvSpPr>
            <a:spLocks/>
          </p:cNvSpPr>
          <p:nvPr/>
        </p:nvSpPr>
        <p:spPr bwMode="auto">
          <a:xfrm>
            <a:off x="3228975" y="2711450"/>
            <a:ext cx="52388" cy="28575"/>
          </a:xfrm>
          <a:custGeom>
            <a:avLst/>
            <a:gdLst>
              <a:gd name="T0" fmla="*/ 0 w 33"/>
              <a:gd name="T1" fmla="*/ 18 h 18"/>
              <a:gd name="T2" fmla="*/ 33 w 33"/>
              <a:gd name="T3" fmla="*/ 0 h 18"/>
              <a:gd name="T4" fmla="*/ 0 w 33"/>
              <a:gd name="T5" fmla="*/ 18 h 18"/>
            </a:gdLst>
            <a:ahLst/>
            <a:cxnLst>
              <a:cxn ang="0">
                <a:pos x="T0" y="T1"/>
              </a:cxn>
              <a:cxn ang="0">
                <a:pos x="T2" y="T3"/>
              </a:cxn>
              <a:cxn ang="0">
                <a:pos x="T4" y="T5"/>
              </a:cxn>
            </a:cxnLst>
            <a:rect l="0" t="0" r="r" b="b"/>
            <a:pathLst>
              <a:path w="33" h="18">
                <a:moveTo>
                  <a:pt x="0" y="18"/>
                </a:moveTo>
                <a:lnTo>
                  <a:pt x="33"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178" name="Freeform 10"/>
          <p:cNvSpPr>
            <a:spLocks/>
          </p:cNvSpPr>
          <p:nvPr/>
        </p:nvSpPr>
        <p:spPr bwMode="auto">
          <a:xfrm>
            <a:off x="3216275" y="2511425"/>
            <a:ext cx="79375" cy="42863"/>
          </a:xfrm>
          <a:custGeom>
            <a:avLst/>
            <a:gdLst>
              <a:gd name="T0" fmla="*/ 0 w 50"/>
              <a:gd name="T1" fmla="*/ 27 h 27"/>
              <a:gd name="T2" fmla="*/ 50 w 50"/>
              <a:gd name="T3" fmla="*/ 0 h 27"/>
              <a:gd name="T4" fmla="*/ 0 w 50"/>
              <a:gd name="T5" fmla="*/ 27 h 27"/>
            </a:gdLst>
            <a:ahLst/>
            <a:cxnLst>
              <a:cxn ang="0">
                <a:pos x="T0" y="T1"/>
              </a:cxn>
              <a:cxn ang="0">
                <a:pos x="T2" y="T3"/>
              </a:cxn>
              <a:cxn ang="0">
                <a:pos x="T4" y="T5"/>
              </a:cxn>
            </a:cxnLst>
            <a:rect l="0" t="0" r="r" b="b"/>
            <a:pathLst>
              <a:path w="50" h="27">
                <a:moveTo>
                  <a:pt x="0" y="27"/>
                </a:moveTo>
                <a:lnTo>
                  <a:pt x="50" y="0"/>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179" name="Freeform 11"/>
          <p:cNvSpPr>
            <a:spLocks/>
          </p:cNvSpPr>
          <p:nvPr/>
        </p:nvSpPr>
        <p:spPr bwMode="auto">
          <a:xfrm>
            <a:off x="1150938" y="2324100"/>
            <a:ext cx="1587" cy="28575"/>
          </a:xfrm>
          <a:custGeom>
            <a:avLst/>
            <a:gdLst>
              <a:gd name="T0" fmla="*/ 18 h 18"/>
              <a:gd name="T1" fmla="*/ 0 h 18"/>
              <a:gd name="T2" fmla="*/ 18 h 18"/>
            </a:gdLst>
            <a:ahLst/>
            <a:cxnLst>
              <a:cxn ang="0">
                <a:pos x="0" y="T0"/>
              </a:cxn>
              <a:cxn ang="0">
                <a:pos x="0" y="T1"/>
              </a:cxn>
              <a:cxn ang="0">
                <a:pos x="0" y="T2"/>
              </a:cxn>
            </a:cxnLst>
            <a:rect l="0" t="0" r="r" b="b"/>
            <a:pathLst>
              <a:path h="18">
                <a:moveTo>
                  <a:pt x="0" y="18"/>
                </a:moveTo>
                <a:lnTo>
                  <a:pt x="0"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180" name="Freeform 12"/>
          <p:cNvSpPr>
            <a:spLocks/>
          </p:cNvSpPr>
          <p:nvPr/>
        </p:nvSpPr>
        <p:spPr bwMode="auto">
          <a:xfrm>
            <a:off x="1441450" y="2251075"/>
            <a:ext cx="66675" cy="30163"/>
          </a:xfrm>
          <a:custGeom>
            <a:avLst/>
            <a:gdLst>
              <a:gd name="T0" fmla="*/ 0 w 42"/>
              <a:gd name="T1" fmla="*/ 19 h 19"/>
              <a:gd name="T2" fmla="*/ 42 w 42"/>
              <a:gd name="T3" fmla="*/ 0 h 19"/>
              <a:gd name="T4" fmla="*/ 0 w 42"/>
              <a:gd name="T5" fmla="*/ 19 h 19"/>
            </a:gdLst>
            <a:ahLst/>
            <a:cxnLst>
              <a:cxn ang="0">
                <a:pos x="T0" y="T1"/>
              </a:cxn>
              <a:cxn ang="0">
                <a:pos x="T2" y="T3"/>
              </a:cxn>
              <a:cxn ang="0">
                <a:pos x="T4" y="T5"/>
              </a:cxn>
            </a:cxnLst>
            <a:rect l="0" t="0" r="r" b="b"/>
            <a:pathLst>
              <a:path w="42" h="19">
                <a:moveTo>
                  <a:pt x="0" y="19"/>
                </a:moveTo>
                <a:lnTo>
                  <a:pt x="42" y="0"/>
                </a:lnTo>
                <a:lnTo>
                  <a:pt x="0"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182" name="Text Box 14"/>
          <p:cNvSpPr txBox="1">
            <a:spLocks noChangeArrowheads="1"/>
          </p:cNvSpPr>
          <p:nvPr/>
        </p:nvSpPr>
        <p:spPr bwMode="auto">
          <a:xfrm>
            <a:off x="838200" y="17526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p>
        </p:txBody>
      </p:sp>
      <p:sp>
        <p:nvSpPr>
          <p:cNvPr id="7185" name="Text Box 17"/>
          <p:cNvSpPr txBox="1">
            <a:spLocks noChangeArrowheads="1"/>
          </p:cNvSpPr>
          <p:nvPr/>
        </p:nvSpPr>
        <p:spPr bwMode="auto">
          <a:xfrm>
            <a:off x="1447800" y="1581150"/>
            <a:ext cx="2532063" cy="871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0000"/>
              </a:lnSpc>
            </a:pPr>
            <a:r>
              <a:rPr lang="en-GB">
                <a:latin typeface="Eras Light ITC" pitchFamily="34" charset="0"/>
              </a:rPr>
              <a:t>           </a:t>
            </a:r>
            <a:r>
              <a:rPr lang="en-GB" b="1">
                <a:latin typeface="Eras Light ITC" pitchFamily="34" charset="0"/>
              </a:rPr>
              <a:t>Operational</a:t>
            </a:r>
            <a:endParaRPr lang="en-GB"/>
          </a:p>
          <a:p>
            <a:pPr>
              <a:lnSpc>
                <a:spcPct val="80000"/>
              </a:lnSpc>
            </a:pPr>
            <a:r>
              <a:rPr lang="en-GB" sz="4000">
                <a:latin typeface="Eras Bold ITC" pitchFamily="34" charset="0"/>
              </a:rPr>
              <a:t>Research</a:t>
            </a:r>
            <a:endParaRPr lang="en-GB"/>
          </a:p>
        </p:txBody>
      </p:sp>
      <p:sp>
        <p:nvSpPr>
          <p:cNvPr id="7186" name="Text Box 18"/>
          <p:cNvSpPr txBox="1">
            <a:spLocks noChangeArrowheads="1"/>
          </p:cNvSpPr>
          <p:nvPr/>
        </p:nvSpPr>
        <p:spPr bwMode="auto">
          <a:xfrm>
            <a:off x="4876800" y="1552575"/>
            <a:ext cx="2808288"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90000"/>
              </a:lnSpc>
            </a:pPr>
            <a:r>
              <a:rPr lang="en-GB">
                <a:latin typeface="Gill Sans MT" pitchFamily="34" charset="0"/>
              </a:rPr>
              <a:t>              Operations</a:t>
            </a:r>
            <a:endParaRPr lang="en-GB"/>
          </a:p>
          <a:p>
            <a:pPr>
              <a:lnSpc>
                <a:spcPct val="90000"/>
              </a:lnSpc>
            </a:pPr>
            <a:r>
              <a:rPr lang="en-GB" sz="3600">
                <a:latin typeface="Gill Sans Ultra Bold" pitchFamily="34" charset="0"/>
              </a:rPr>
              <a:t>Research</a:t>
            </a:r>
            <a:endParaRPr lang="en-GB"/>
          </a:p>
        </p:txBody>
      </p:sp>
      <p:sp>
        <p:nvSpPr>
          <p:cNvPr id="7187" name="Text Box 19"/>
          <p:cNvSpPr txBox="1">
            <a:spLocks noChangeArrowheads="1"/>
          </p:cNvSpPr>
          <p:nvPr/>
        </p:nvSpPr>
        <p:spPr bwMode="auto">
          <a:xfrm>
            <a:off x="1447800" y="2819400"/>
            <a:ext cx="2608263" cy="969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0000"/>
              </a:lnSpc>
            </a:pPr>
            <a:r>
              <a:rPr lang="en-GB" sz="1800">
                <a:latin typeface="Algerian" pitchFamily="82" charset="0"/>
              </a:rPr>
              <a:t>              Management</a:t>
            </a:r>
            <a:r>
              <a:rPr lang="en-GB"/>
              <a:t> </a:t>
            </a:r>
          </a:p>
          <a:p>
            <a:pPr>
              <a:lnSpc>
                <a:spcPct val="80000"/>
              </a:lnSpc>
            </a:pPr>
            <a:r>
              <a:rPr lang="en-GB" sz="4800">
                <a:latin typeface="Algerian" pitchFamily="82" charset="0"/>
              </a:rPr>
              <a:t>Science</a:t>
            </a:r>
            <a:endParaRPr lang="en-GB" sz="4800"/>
          </a:p>
        </p:txBody>
      </p:sp>
      <p:sp>
        <p:nvSpPr>
          <p:cNvPr id="7188" name="Text Box 20"/>
          <p:cNvSpPr txBox="1">
            <a:spLocks noChangeArrowheads="1"/>
          </p:cNvSpPr>
          <p:nvPr/>
        </p:nvSpPr>
        <p:spPr bwMode="auto">
          <a:xfrm>
            <a:off x="5943600" y="2819400"/>
            <a:ext cx="1733550" cy="101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0000"/>
              </a:lnSpc>
            </a:pPr>
            <a:r>
              <a:rPr lang="en-GB" sz="3200">
                <a:latin typeface="Gloucester MT Extra Condensed" pitchFamily="18" charset="0"/>
              </a:rPr>
              <a:t>       Business</a:t>
            </a:r>
            <a:r>
              <a:rPr lang="en-GB">
                <a:latin typeface="Gloucester MT Extra Condensed" pitchFamily="18" charset="0"/>
              </a:rPr>
              <a:t> </a:t>
            </a:r>
          </a:p>
          <a:p>
            <a:pPr>
              <a:lnSpc>
                <a:spcPct val="80000"/>
              </a:lnSpc>
            </a:pPr>
            <a:r>
              <a:rPr lang="en-GB" sz="4400">
                <a:latin typeface="Gloucester MT Extra Condensed" pitchFamily="18" charset="0"/>
              </a:rPr>
              <a:t>Modelling</a:t>
            </a:r>
            <a:endParaRPr lang="en-GB"/>
          </a:p>
        </p:txBody>
      </p:sp>
      <p:sp>
        <p:nvSpPr>
          <p:cNvPr id="7189" name="Text Box 21"/>
          <p:cNvSpPr txBox="1">
            <a:spLocks noChangeArrowheads="1"/>
          </p:cNvSpPr>
          <p:nvPr/>
        </p:nvSpPr>
        <p:spPr bwMode="auto">
          <a:xfrm>
            <a:off x="1905000" y="4090988"/>
            <a:ext cx="2208213" cy="1052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70000"/>
              </a:lnSpc>
            </a:pPr>
            <a:r>
              <a:rPr lang="en-GB" sz="3600" b="1">
                <a:latin typeface="Informal Roman" pitchFamily="66" charset="0"/>
              </a:rPr>
              <a:t>    </a:t>
            </a:r>
            <a:r>
              <a:rPr lang="en-GB" sz="3600">
                <a:latin typeface="Informal Roman" pitchFamily="66" charset="0"/>
              </a:rPr>
              <a:t>Decision</a:t>
            </a:r>
            <a:r>
              <a:rPr lang="en-GB"/>
              <a:t> </a:t>
            </a:r>
          </a:p>
          <a:p>
            <a:pPr>
              <a:lnSpc>
                <a:spcPct val="70000"/>
              </a:lnSpc>
            </a:pPr>
            <a:r>
              <a:rPr lang="en-GB" sz="5400" b="1">
                <a:latin typeface="Informal Roman" pitchFamily="66" charset="0"/>
              </a:rPr>
              <a:t>Support</a:t>
            </a:r>
            <a:endParaRPr lang="en-GB"/>
          </a:p>
        </p:txBody>
      </p:sp>
      <p:sp>
        <p:nvSpPr>
          <p:cNvPr id="7190" name="Text Box 22"/>
          <p:cNvSpPr txBox="1">
            <a:spLocks noChangeArrowheads="1"/>
          </p:cNvSpPr>
          <p:nvPr/>
        </p:nvSpPr>
        <p:spPr bwMode="auto">
          <a:xfrm>
            <a:off x="5181600" y="4648200"/>
            <a:ext cx="2516188"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4400">
                <a:solidFill>
                  <a:srgbClr val="FF0000"/>
                </a:solidFill>
              </a:rPr>
              <a:t>Etc, etc…</a:t>
            </a:r>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7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7185"/>
                                        </p:tgtEl>
                                        <p:attrNameLst>
                                          <p:attrName>style.visibility</p:attrName>
                                        </p:attrNameLst>
                                      </p:cBhvr>
                                      <p:to>
                                        <p:strVal val="visible"/>
                                      </p:to>
                                    </p:set>
                                    <p:anim calcmode="lin" valueType="num">
                                      <p:cBhvr additive="base">
                                        <p:cTn id="11" dur="500" fill="hold"/>
                                        <p:tgtEl>
                                          <p:spTgt spid="7185"/>
                                        </p:tgtEl>
                                        <p:attrNameLst>
                                          <p:attrName>ppt_x</p:attrName>
                                        </p:attrNameLst>
                                      </p:cBhvr>
                                      <p:tavLst>
                                        <p:tav tm="0">
                                          <p:val>
                                            <p:strVal val="0-#ppt_w/2"/>
                                          </p:val>
                                        </p:tav>
                                        <p:tav tm="100000">
                                          <p:val>
                                            <p:strVal val="#ppt_x"/>
                                          </p:val>
                                        </p:tav>
                                      </p:tavLst>
                                    </p:anim>
                                    <p:anim calcmode="lin" valueType="num">
                                      <p:cBhvr additive="base">
                                        <p:cTn id="12" dur="500" fill="hold"/>
                                        <p:tgtEl>
                                          <p:spTgt spid="7185"/>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7186"/>
                                        </p:tgtEl>
                                        <p:attrNameLst>
                                          <p:attrName>style.visibility</p:attrName>
                                        </p:attrNameLst>
                                      </p:cBhvr>
                                      <p:to>
                                        <p:strVal val="visible"/>
                                      </p:to>
                                    </p:set>
                                    <p:anim calcmode="lin" valueType="num">
                                      <p:cBhvr additive="base">
                                        <p:cTn id="17" dur="500" fill="hold"/>
                                        <p:tgtEl>
                                          <p:spTgt spid="7186"/>
                                        </p:tgtEl>
                                        <p:attrNameLst>
                                          <p:attrName>ppt_x</p:attrName>
                                        </p:attrNameLst>
                                      </p:cBhvr>
                                      <p:tavLst>
                                        <p:tav tm="0">
                                          <p:val>
                                            <p:strVal val="1+#ppt_w/2"/>
                                          </p:val>
                                        </p:tav>
                                        <p:tav tm="100000">
                                          <p:val>
                                            <p:strVal val="#ppt_x"/>
                                          </p:val>
                                        </p:tav>
                                      </p:tavLst>
                                    </p:anim>
                                    <p:anim calcmode="lin" valueType="num">
                                      <p:cBhvr additive="base">
                                        <p:cTn id="18" dur="500" fill="hold"/>
                                        <p:tgtEl>
                                          <p:spTgt spid="7186"/>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7187"/>
                                        </p:tgtEl>
                                        <p:attrNameLst>
                                          <p:attrName>style.visibility</p:attrName>
                                        </p:attrNameLst>
                                      </p:cBhvr>
                                      <p:to>
                                        <p:strVal val="visible"/>
                                      </p:to>
                                    </p:set>
                                    <p:anim calcmode="lin" valueType="num">
                                      <p:cBhvr additive="base">
                                        <p:cTn id="23" dur="500" fill="hold"/>
                                        <p:tgtEl>
                                          <p:spTgt spid="7187"/>
                                        </p:tgtEl>
                                        <p:attrNameLst>
                                          <p:attrName>ppt_x</p:attrName>
                                        </p:attrNameLst>
                                      </p:cBhvr>
                                      <p:tavLst>
                                        <p:tav tm="0">
                                          <p:val>
                                            <p:strVal val="0-#ppt_w/2"/>
                                          </p:val>
                                        </p:tav>
                                        <p:tav tm="100000">
                                          <p:val>
                                            <p:strVal val="#ppt_x"/>
                                          </p:val>
                                        </p:tav>
                                      </p:tavLst>
                                    </p:anim>
                                    <p:anim calcmode="lin" valueType="num">
                                      <p:cBhvr additive="base">
                                        <p:cTn id="24" dur="500" fill="hold"/>
                                        <p:tgtEl>
                                          <p:spTgt spid="7187"/>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7188"/>
                                        </p:tgtEl>
                                        <p:attrNameLst>
                                          <p:attrName>style.visibility</p:attrName>
                                        </p:attrNameLst>
                                      </p:cBhvr>
                                      <p:to>
                                        <p:strVal val="visible"/>
                                      </p:to>
                                    </p:set>
                                    <p:anim calcmode="lin" valueType="num">
                                      <p:cBhvr additive="base">
                                        <p:cTn id="29" dur="500" fill="hold"/>
                                        <p:tgtEl>
                                          <p:spTgt spid="7188"/>
                                        </p:tgtEl>
                                        <p:attrNameLst>
                                          <p:attrName>ppt_x</p:attrName>
                                        </p:attrNameLst>
                                      </p:cBhvr>
                                      <p:tavLst>
                                        <p:tav tm="0">
                                          <p:val>
                                            <p:strVal val="1+#ppt_w/2"/>
                                          </p:val>
                                        </p:tav>
                                        <p:tav tm="100000">
                                          <p:val>
                                            <p:strVal val="#ppt_x"/>
                                          </p:val>
                                        </p:tav>
                                      </p:tavLst>
                                    </p:anim>
                                    <p:anim calcmode="lin" valueType="num">
                                      <p:cBhvr additive="base">
                                        <p:cTn id="30" dur="500" fill="hold"/>
                                        <p:tgtEl>
                                          <p:spTgt spid="7188"/>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12" fill="hold" grpId="0" nodeType="clickEffect">
                                  <p:stCondLst>
                                    <p:cond delay="0"/>
                                  </p:stCondLst>
                                  <p:childTnLst>
                                    <p:set>
                                      <p:cBhvr>
                                        <p:cTn id="34" dur="1" fill="hold">
                                          <p:stCondLst>
                                            <p:cond delay="0"/>
                                          </p:stCondLst>
                                        </p:cTn>
                                        <p:tgtEl>
                                          <p:spTgt spid="7189"/>
                                        </p:tgtEl>
                                        <p:attrNameLst>
                                          <p:attrName>style.visibility</p:attrName>
                                        </p:attrNameLst>
                                      </p:cBhvr>
                                      <p:to>
                                        <p:strVal val="visible"/>
                                      </p:to>
                                    </p:set>
                                    <p:anim calcmode="lin" valueType="num">
                                      <p:cBhvr additive="base">
                                        <p:cTn id="35" dur="500" fill="hold"/>
                                        <p:tgtEl>
                                          <p:spTgt spid="7189"/>
                                        </p:tgtEl>
                                        <p:attrNameLst>
                                          <p:attrName>ppt_x</p:attrName>
                                        </p:attrNameLst>
                                      </p:cBhvr>
                                      <p:tavLst>
                                        <p:tav tm="0">
                                          <p:val>
                                            <p:strVal val="0-#ppt_w/2"/>
                                          </p:val>
                                        </p:tav>
                                        <p:tav tm="100000">
                                          <p:val>
                                            <p:strVal val="#ppt_x"/>
                                          </p:val>
                                        </p:tav>
                                      </p:tavLst>
                                    </p:anim>
                                    <p:anim calcmode="lin" valueType="num">
                                      <p:cBhvr additive="base">
                                        <p:cTn id="36" dur="500" fill="hold"/>
                                        <p:tgtEl>
                                          <p:spTgt spid="7189"/>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6" fill="hold" grpId="0" nodeType="clickEffect">
                                  <p:stCondLst>
                                    <p:cond delay="0"/>
                                  </p:stCondLst>
                                  <p:childTnLst>
                                    <p:set>
                                      <p:cBhvr>
                                        <p:cTn id="40" dur="1" fill="hold">
                                          <p:stCondLst>
                                            <p:cond delay="0"/>
                                          </p:stCondLst>
                                        </p:cTn>
                                        <p:tgtEl>
                                          <p:spTgt spid="7190"/>
                                        </p:tgtEl>
                                        <p:attrNameLst>
                                          <p:attrName>style.visibility</p:attrName>
                                        </p:attrNameLst>
                                      </p:cBhvr>
                                      <p:to>
                                        <p:strVal val="visible"/>
                                      </p:to>
                                    </p:set>
                                    <p:anim calcmode="lin" valueType="num">
                                      <p:cBhvr additive="base">
                                        <p:cTn id="41" dur="500" fill="hold"/>
                                        <p:tgtEl>
                                          <p:spTgt spid="7190"/>
                                        </p:tgtEl>
                                        <p:attrNameLst>
                                          <p:attrName>ppt_x</p:attrName>
                                        </p:attrNameLst>
                                      </p:cBhvr>
                                      <p:tavLst>
                                        <p:tav tm="0">
                                          <p:val>
                                            <p:strVal val="1+#ppt_w/2"/>
                                          </p:val>
                                        </p:tav>
                                        <p:tav tm="100000">
                                          <p:val>
                                            <p:strVal val="#ppt_x"/>
                                          </p:val>
                                        </p:tav>
                                      </p:tavLst>
                                    </p:anim>
                                    <p:anim calcmode="lin" valueType="num">
                                      <p:cBhvr additive="base">
                                        <p:cTn id="42" dur="500" fill="hold"/>
                                        <p:tgtEl>
                                          <p:spTgt spid="719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utoUpdateAnimBg="0"/>
      <p:bldP spid="7185" grpId="0" autoUpdateAnimBg="0"/>
      <p:bldP spid="7186" grpId="0" autoUpdateAnimBg="0"/>
      <p:bldP spid="7187" grpId="0" autoUpdateAnimBg="0"/>
      <p:bldP spid="7188" grpId="0" autoUpdateAnimBg="0"/>
      <p:bldP spid="7189" grpId="0" autoUpdateAnimBg="0"/>
      <p:bldP spid="7190"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209800" y="228600"/>
            <a:ext cx="4648200" cy="1066800"/>
          </a:xfrm>
        </p:spPr>
        <p:txBody>
          <a:bodyPr/>
          <a:lstStyle/>
          <a:p>
            <a:r>
              <a:rPr lang="en-GB" i="1">
                <a:solidFill>
                  <a:srgbClr val="FF0000"/>
                </a:solidFill>
              </a:rPr>
              <a:t>‘Branding’</a:t>
            </a:r>
            <a:endParaRPr lang="en-GB" i="1"/>
          </a:p>
        </p:txBody>
      </p:sp>
      <p:sp>
        <p:nvSpPr>
          <p:cNvPr id="14339" name="Rectangle 3"/>
          <p:cNvSpPr>
            <a:spLocks noGrp="1" noChangeArrowheads="1"/>
          </p:cNvSpPr>
          <p:nvPr>
            <p:ph type="body" idx="1"/>
          </p:nvPr>
        </p:nvSpPr>
        <p:spPr>
          <a:xfrm>
            <a:off x="533400" y="1371600"/>
            <a:ext cx="7772400" cy="3962400"/>
          </a:xfrm>
        </p:spPr>
        <p:txBody>
          <a:bodyPr/>
          <a:lstStyle/>
          <a:p>
            <a:pPr>
              <a:buClr>
                <a:srgbClr val="FF0000"/>
              </a:buClr>
              <a:buFontTx/>
              <a:buNone/>
            </a:pPr>
            <a:r>
              <a:rPr lang="en-GB">
                <a:solidFill>
                  <a:schemeClr val="bg1"/>
                </a:solidFill>
              </a:rPr>
              <a:t>.</a:t>
            </a:r>
            <a:endParaRPr lang="en-GB"/>
          </a:p>
        </p:txBody>
      </p:sp>
      <p:sp>
        <p:nvSpPr>
          <p:cNvPr id="14340" name="Freeform 4"/>
          <p:cNvSpPr>
            <a:spLocks/>
          </p:cNvSpPr>
          <p:nvPr/>
        </p:nvSpPr>
        <p:spPr bwMode="auto">
          <a:xfrm>
            <a:off x="1084263" y="5918200"/>
            <a:ext cx="12700" cy="57150"/>
          </a:xfrm>
          <a:custGeom>
            <a:avLst/>
            <a:gdLst>
              <a:gd name="T0" fmla="*/ 8 w 8"/>
              <a:gd name="T1" fmla="*/ 36 h 36"/>
              <a:gd name="T2" fmla="*/ 0 w 8"/>
              <a:gd name="T3" fmla="*/ 0 h 36"/>
              <a:gd name="T4" fmla="*/ 8 w 8"/>
              <a:gd name="T5" fmla="*/ 36 h 36"/>
            </a:gdLst>
            <a:ahLst/>
            <a:cxnLst>
              <a:cxn ang="0">
                <a:pos x="T0" y="T1"/>
              </a:cxn>
              <a:cxn ang="0">
                <a:pos x="T2" y="T3"/>
              </a:cxn>
              <a:cxn ang="0">
                <a:pos x="T4" y="T5"/>
              </a:cxn>
            </a:cxnLst>
            <a:rect l="0" t="0" r="r" b="b"/>
            <a:pathLst>
              <a:path w="8" h="36">
                <a:moveTo>
                  <a:pt x="8" y="36"/>
                </a:moveTo>
                <a:lnTo>
                  <a:pt x="0" y="0"/>
                </a:lnTo>
                <a:lnTo>
                  <a:pt x="8"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4341" name="Freeform 5"/>
          <p:cNvSpPr>
            <a:spLocks/>
          </p:cNvSpPr>
          <p:nvPr/>
        </p:nvSpPr>
        <p:spPr bwMode="auto">
          <a:xfrm>
            <a:off x="2805113" y="5861050"/>
            <a:ext cx="26987" cy="71438"/>
          </a:xfrm>
          <a:custGeom>
            <a:avLst/>
            <a:gdLst>
              <a:gd name="T0" fmla="*/ 17 w 17"/>
              <a:gd name="T1" fmla="*/ 45 h 45"/>
              <a:gd name="T2" fmla="*/ 0 w 17"/>
              <a:gd name="T3" fmla="*/ 0 h 45"/>
              <a:gd name="T4" fmla="*/ 17 w 17"/>
              <a:gd name="T5" fmla="*/ 45 h 45"/>
            </a:gdLst>
            <a:ahLst/>
            <a:cxnLst>
              <a:cxn ang="0">
                <a:pos x="T0" y="T1"/>
              </a:cxn>
              <a:cxn ang="0">
                <a:pos x="T2" y="T3"/>
              </a:cxn>
              <a:cxn ang="0">
                <a:pos x="T4" y="T5"/>
              </a:cxn>
            </a:cxnLst>
            <a:rect l="0" t="0" r="r" b="b"/>
            <a:pathLst>
              <a:path w="17" h="45">
                <a:moveTo>
                  <a:pt x="17" y="45"/>
                </a:moveTo>
                <a:lnTo>
                  <a:pt x="0" y="0"/>
                </a:lnTo>
                <a:lnTo>
                  <a:pt x="17" y="45"/>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4342" name="Freeform 6"/>
          <p:cNvSpPr>
            <a:spLocks/>
          </p:cNvSpPr>
          <p:nvPr/>
        </p:nvSpPr>
        <p:spPr bwMode="auto">
          <a:xfrm>
            <a:off x="1917700" y="5875338"/>
            <a:ext cx="39688" cy="42862"/>
          </a:xfrm>
          <a:custGeom>
            <a:avLst/>
            <a:gdLst>
              <a:gd name="T0" fmla="*/ 0 w 25"/>
              <a:gd name="T1" fmla="*/ 27 h 27"/>
              <a:gd name="T2" fmla="*/ 25 w 25"/>
              <a:gd name="T3" fmla="*/ 0 h 27"/>
              <a:gd name="T4" fmla="*/ 0 w 25"/>
              <a:gd name="T5" fmla="*/ 27 h 27"/>
            </a:gdLst>
            <a:ahLst/>
            <a:cxnLst>
              <a:cxn ang="0">
                <a:pos x="T0" y="T1"/>
              </a:cxn>
              <a:cxn ang="0">
                <a:pos x="T2" y="T3"/>
              </a:cxn>
              <a:cxn ang="0">
                <a:pos x="T4" y="T5"/>
              </a:cxn>
            </a:cxnLst>
            <a:rect l="0" t="0" r="r" b="b"/>
            <a:pathLst>
              <a:path w="25" h="27">
                <a:moveTo>
                  <a:pt x="0" y="27"/>
                </a:moveTo>
                <a:lnTo>
                  <a:pt x="25" y="0"/>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4343" name="Freeform 7"/>
          <p:cNvSpPr>
            <a:spLocks/>
          </p:cNvSpPr>
          <p:nvPr/>
        </p:nvSpPr>
        <p:spPr bwMode="auto">
          <a:xfrm>
            <a:off x="3095625" y="3933825"/>
            <a:ext cx="14288" cy="14288"/>
          </a:xfrm>
          <a:custGeom>
            <a:avLst/>
            <a:gdLst>
              <a:gd name="T0" fmla="*/ 9 w 9"/>
              <a:gd name="T1" fmla="*/ 9 h 9"/>
              <a:gd name="T2" fmla="*/ 0 w 9"/>
              <a:gd name="T3" fmla="*/ 0 h 9"/>
              <a:gd name="T4" fmla="*/ 9 w 9"/>
              <a:gd name="T5" fmla="*/ 9 h 9"/>
            </a:gdLst>
            <a:ahLst/>
            <a:cxnLst>
              <a:cxn ang="0">
                <a:pos x="T0" y="T1"/>
              </a:cxn>
              <a:cxn ang="0">
                <a:pos x="T2" y="T3"/>
              </a:cxn>
              <a:cxn ang="0">
                <a:pos x="T4" y="T5"/>
              </a:cxn>
            </a:cxnLst>
            <a:rect l="0" t="0" r="r" b="b"/>
            <a:pathLst>
              <a:path w="9" h="9">
                <a:moveTo>
                  <a:pt x="9" y="9"/>
                </a:moveTo>
                <a:lnTo>
                  <a:pt x="0" y="0"/>
                </a:lnTo>
                <a:lnTo>
                  <a:pt x="9"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4344" name="Freeform 8"/>
          <p:cNvSpPr>
            <a:spLocks/>
          </p:cNvSpPr>
          <p:nvPr/>
        </p:nvSpPr>
        <p:spPr bwMode="auto">
          <a:xfrm>
            <a:off x="3176588" y="2913063"/>
            <a:ext cx="12700" cy="57150"/>
          </a:xfrm>
          <a:custGeom>
            <a:avLst/>
            <a:gdLst>
              <a:gd name="T0" fmla="*/ 8 w 8"/>
              <a:gd name="T1" fmla="*/ 36 h 36"/>
              <a:gd name="T2" fmla="*/ 0 w 8"/>
              <a:gd name="T3" fmla="*/ 0 h 36"/>
              <a:gd name="T4" fmla="*/ 8 w 8"/>
              <a:gd name="T5" fmla="*/ 36 h 36"/>
            </a:gdLst>
            <a:ahLst/>
            <a:cxnLst>
              <a:cxn ang="0">
                <a:pos x="T0" y="T1"/>
              </a:cxn>
              <a:cxn ang="0">
                <a:pos x="T2" y="T3"/>
              </a:cxn>
              <a:cxn ang="0">
                <a:pos x="T4" y="T5"/>
              </a:cxn>
            </a:cxnLst>
            <a:rect l="0" t="0" r="r" b="b"/>
            <a:pathLst>
              <a:path w="8" h="36">
                <a:moveTo>
                  <a:pt x="8" y="36"/>
                </a:moveTo>
                <a:lnTo>
                  <a:pt x="0" y="0"/>
                </a:lnTo>
                <a:lnTo>
                  <a:pt x="8" y="36"/>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4345" name="Freeform 9"/>
          <p:cNvSpPr>
            <a:spLocks/>
          </p:cNvSpPr>
          <p:nvPr/>
        </p:nvSpPr>
        <p:spPr bwMode="auto">
          <a:xfrm>
            <a:off x="3228975" y="2711450"/>
            <a:ext cx="52388" cy="28575"/>
          </a:xfrm>
          <a:custGeom>
            <a:avLst/>
            <a:gdLst>
              <a:gd name="T0" fmla="*/ 0 w 33"/>
              <a:gd name="T1" fmla="*/ 18 h 18"/>
              <a:gd name="T2" fmla="*/ 33 w 33"/>
              <a:gd name="T3" fmla="*/ 0 h 18"/>
              <a:gd name="T4" fmla="*/ 0 w 33"/>
              <a:gd name="T5" fmla="*/ 18 h 18"/>
            </a:gdLst>
            <a:ahLst/>
            <a:cxnLst>
              <a:cxn ang="0">
                <a:pos x="T0" y="T1"/>
              </a:cxn>
              <a:cxn ang="0">
                <a:pos x="T2" y="T3"/>
              </a:cxn>
              <a:cxn ang="0">
                <a:pos x="T4" y="T5"/>
              </a:cxn>
            </a:cxnLst>
            <a:rect l="0" t="0" r="r" b="b"/>
            <a:pathLst>
              <a:path w="33" h="18">
                <a:moveTo>
                  <a:pt x="0" y="18"/>
                </a:moveTo>
                <a:lnTo>
                  <a:pt x="33"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4346" name="Freeform 10"/>
          <p:cNvSpPr>
            <a:spLocks/>
          </p:cNvSpPr>
          <p:nvPr/>
        </p:nvSpPr>
        <p:spPr bwMode="auto">
          <a:xfrm>
            <a:off x="3216275" y="2511425"/>
            <a:ext cx="79375" cy="42863"/>
          </a:xfrm>
          <a:custGeom>
            <a:avLst/>
            <a:gdLst>
              <a:gd name="T0" fmla="*/ 0 w 50"/>
              <a:gd name="T1" fmla="*/ 27 h 27"/>
              <a:gd name="T2" fmla="*/ 50 w 50"/>
              <a:gd name="T3" fmla="*/ 0 h 27"/>
              <a:gd name="T4" fmla="*/ 0 w 50"/>
              <a:gd name="T5" fmla="*/ 27 h 27"/>
            </a:gdLst>
            <a:ahLst/>
            <a:cxnLst>
              <a:cxn ang="0">
                <a:pos x="T0" y="T1"/>
              </a:cxn>
              <a:cxn ang="0">
                <a:pos x="T2" y="T3"/>
              </a:cxn>
              <a:cxn ang="0">
                <a:pos x="T4" y="T5"/>
              </a:cxn>
            </a:cxnLst>
            <a:rect l="0" t="0" r="r" b="b"/>
            <a:pathLst>
              <a:path w="50" h="27">
                <a:moveTo>
                  <a:pt x="0" y="27"/>
                </a:moveTo>
                <a:lnTo>
                  <a:pt x="50" y="0"/>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4347" name="Freeform 11"/>
          <p:cNvSpPr>
            <a:spLocks/>
          </p:cNvSpPr>
          <p:nvPr/>
        </p:nvSpPr>
        <p:spPr bwMode="auto">
          <a:xfrm>
            <a:off x="1150938" y="2324100"/>
            <a:ext cx="1587" cy="28575"/>
          </a:xfrm>
          <a:custGeom>
            <a:avLst/>
            <a:gdLst>
              <a:gd name="T0" fmla="*/ 18 h 18"/>
              <a:gd name="T1" fmla="*/ 0 h 18"/>
              <a:gd name="T2" fmla="*/ 18 h 18"/>
            </a:gdLst>
            <a:ahLst/>
            <a:cxnLst>
              <a:cxn ang="0">
                <a:pos x="0" y="T0"/>
              </a:cxn>
              <a:cxn ang="0">
                <a:pos x="0" y="T1"/>
              </a:cxn>
              <a:cxn ang="0">
                <a:pos x="0" y="T2"/>
              </a:cxn>
            </a:cxnLst>
            <a:rect l="0" t="0" r="r" b="b"/>
            <a:pathLst>
              <a:path h="18">
                <a:moveTo>
                  <a:pt x="0" y="18"/>
                </a:moveTo>
                <a:lnTo>
                  <a:pt x="0"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4348" name="Freeform 12"/>
          <p:cNvSpPr>
            <a:spLocks/>
          </p:cNvSpPr>
          <p:nvPr/>
        </p:nvSpPr>
        <p:spPr bwMode="auto">
          <a:xfrm>
            <a:off x="1441450" y="2251075"/>
            <a:ext cx="66675" cy="30163"/>
          </a:xfrm>
          <a:custGeom>
            <a:avLst/>
            <a:gdLst>
              <a:gd name="T0" fmla="*/ 0 w 42"/>
              <a:gd name="T1" fmla="*/ 19 h 19"/>
              <a:gd name="T2" fmla="*/ 42 w 42"/>
              <a:gd name="T3" fmla="*/ 0 h 19"/>
              <a:gd name="T4" fmla="*/ 0 w 42"/>
              <a:gd name="T5" fmla="*/ 19 h 19"/>
            </a:gdLst>
            <a:ahLst/>
            <a:cxnLst>
              <a:cxn ang="0">
                <a:pos x="T0" y="T1"/>
              </a:cxn>
              <a:cxn ang="0">
                <a:pos x="T2" y="T3"/>
              </a:cxn>
              <a:cxn ang="0">
                <a:pos x="T4" y="T5"/>
              </a:cxn>
            </a:cxnLst>
            <a:rect l="0" t="0" r="r" b="b"/>
            <a:pathLst>
              <a:path w="42" h="19">
                <a:moveTo>
                  <a:pt x="0" y="19"/>
                </a:moveTo>
                <a:lnTo>
                  <a:pt x="42" y="0"/>
                </a:lnTo>
                <a:lnTo>
                  <a:pt x="0"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4349" name="Text Box 13"/>
          <p:cNvSpPr txBox="1">
            <a:spLocks noChangeArrowheads="1"/>
          </p:cNvSpPr>
          <p:nvPr/>
        </p:nvSpPr>
        <p:spPr bwMode="auto">
          <a:xfrm>
            <a:off x="838200" y="17526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p>
        </p:txBody>
      </p:sp>
      <p:sp>
        <p:nvSpPr>
          <p:cNvPr id="14356" name="Text Box 20"/>
          <p:cNvSpPr txBox="1">
            <a:spLocks noChangeArrowheads="1"/>
          </p:cNvSpPr>
          <p:nvPr/>
        </p:nvSpPr>
        <p:spPr bwMode="auto">
          <a:xfrm>
            <a:off x="1219200" y="990600"/>
            <a:ext cx="3811588" cy="204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3200" u="sng"/>
              <a:t>Currently</a:t>
            </a:r>
            <a:endParaRPr lang="en-GB" sz="3200"/>
          </a:p>
          <a:p>
            <a:pPr>
              <a:buClr>
                <a:srgbClr val="FF0000"/>
              </a:buClr>
            </a:pPr>
            <a:r>
              <a:rPr lang="en-GB" sz="3200"/>
              <a:t> 	</a:t>
            </a:r>
            <a:r>
              <a:rPr lang="en-GB" sz="2800">
                <a:solidFill>
                  <a:srgbClr val="FF0000"/>
                </a:solidFill>
                <a:sym typeface="Wingdings" pitchFamily="2" charset="2"/>
              </a:rPr>
              <a:t> </a:t>
            </a:r>
            <a:r>
              <a:rPr lang="en-GB" sz="3200"/>
              <a:t>weak 	</a:t>
            </a:r>
          </a:p>
          <a:p>
            <a:pPr>
              <a:buClr>
                <a:srgbClr val="FF0000"/>
              </a:buClr>
            </a:pPr>
            <a:r>
              <a:rPr lang="en-GB" sz="3200"/>
              <a:t>	</a:t>
            </a:r>
            <a:r>
              <a:rPr lang="en-GB" sz="2800">
                <a:solidFill>
                  <a:srgbClr val="FF0000"/>
                </a:solidFill>
                <a:sym typeface="Wingdings" pitchFamily="2" charset="2"/>
              </a:rPr>
              <a:t></a:t>
            </a:r>
            <a:r>
              <a:rPr lang="en-GB" sz="3200"/>
              <a:t> fragmented </a:t>
            </a:r>
          </a:p>
          <a:p>
            <a:pPr>
              <a:buClr>
                <a:srgbClr val="FF0000"/>
              </a:buClr>
            </a:pPr>
            <a:r>
              <a:rPr lang="en-GB" sz="3200"/>
              <a:t>	</a:t>
            </a:r>
            <a:r>
              <a:rPr lang="en-GB" sz="2800">
                <a:solidFill>
                  <a:srgbClr val="FF0000"/>
                </a:solidFill>
                <a:sym typeface="Wingdings" pitchFamily="2" charset="2"/>
              </a:rPr>
              <a:t></a:t>
            </a:r>
            <a:r>
              <a:rPr lang="en-GB" sz="3200"/>
              <a:t> incoherent</a:t>
            </a:r>
          </a:p>
        </p:txBody>
      </p:sp>
      <p:sp>
        <p:nvSpPr>
          <p:cNvPr id="14361" name="AutoShape 25"/>
          <p:cNvSpPr>
            <a:spLocks noChangeArrowheads="1"/>
          </p:cNvSpPr>
          <p:nvPr/>
        </p:nvSpPr>
        <p:spPr bwMode="auto">
          <a:xfrm>
            <a:off x="1524000" y="3429000"/>
            <a:ext cx="6248400" cy="1600200"/>
          </a:xfrm>
          <a:prstGeom prst="wedgeEllipseCallout">
            <a:avLst>
              <a:gd name="adj1" fmla="val -64736"/>
              <a:gd name="adj2" fmla="val -83829"/>
            </a:avLst>
          </a:prstGeom>
          <a:solidFill>
            <a:srgbClr val="FF0000"/>
          </a:solidFill>
          <a:ln w="9525">
            <a:solidFill>
              <a:schemeClr val="tx1"/>
            </a:solidFill>
            <a:miter lim="800000"/>
            <a:headEnd/>
            <a:tailEnd/>
          </a:ln>
          <a:effectLst>
            <a:outerShdw dist="107763" dir="2700000" algn="ctr" rotWithShape="0">
              <a:srgbClr val="FF99CC"/>
            </a:outerShdw>
          </a:effectLst>
        </p:spPr>
        <p:txBody>
          <a:bodyPr wrap="none" anchor="ctr"/>
          <a:lstStyle/>
          <a:p>
            <a:pPr algn="ctr"/>
            <a:endParaRPr lang="en-GB"/>
          </a:p>
        </p:txBody>
      </p:sp>
      <p:sp>
        <p:nvSpPr>
          <p:cNvPr id="14357" name="Text Box 21"/>
          <p:cNvSpPr txBox="1">
            <a:spLocks noChangeArrowheads="1"/>
          </p:cNvSpPr>
          <p:nvPr/>
        </p:nvSpPr>
        <p:spPr bwMode="auto">
          <a:xfrm>
            <a:off x="2286000" y="3581400"/>
            <a:ext cx="50292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i="1">
                <a:solidFill>
                  <a:schemeClr val="bg1"/>
                </a:solidFill>
              </a:rPr>
              <a:t>Operational Research became  	unsexy, boffinish; it put people </a:t>
            </a:r>
          </a:p>
          <a:p>
            <a:r>
              <a:rPr lang="en-GB" i="1">
                <a:solidFill>
                  <a:schemeClr val="bg1"/>
                </a:solidFill>
              </a:rPr>
              <a:t>off, so we use </a:t>
            </a:r>
            <a:r>
              <a:rPr lang="en-GB" sz="1800" i="1">
                <a:solidFill>
                  <a:schemeClr val="bg1"/>
                </a:solidFill>
              </a:rPr>
              <a:t>[insert variety of names]</a:t>
            </a:r>
            <a:endParaRPr lang="en-GB" i="1">
              <a:solidFill>
                <a:schemeClr val="bg1"/>
              </a:solidFill>
            </a:endParaRPr>
          </a:p>
        </p:txBody>
      </p:sp>
      <p:sp>
        <p:nvSpPr>
          <p:cNvPr id="14364" name="Text Box 28"/>
          <p:cNvSpPr txBox="1">
            <a:spLocks noChangeArrowheads="1"/>
          </p:cNvSpPr>
          <p:nvPr/>
        </p:nvSpPr>
        <p:spPr bwMode="auto">
          <a:xfrm>
            <a:off x="5715000" y="1447800"/>
            <a:ext cx="2060575" cy="1463675"/>
          </a:xfrm>
          <a:prstGeom prst="rect">
            <a:avLst/>
          </a:prstGeom>
          <a:solidFill>
            <a:srgbClr val="FFFF99"/>
          </a:solidFill>
          <a:ln w="571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90000"/>
              </a:lnSpc>
            </a:pPr>
            <a:r>
              <a:rPr lang="en-GB">
                <a:solidFill>
                  <a:srgbClr val="FF0000"/>
                </a:solidFill>
              </a:rPr>
              <a:t>20+ years </a:t>
            </a:r>
          </a:p>
          <a:p>
            <a:pPr>
              <a:lnSpc>
                <a:spcPct val="90000"/>
              </a:lnSpc>
            </a:pPr>
            <a:r>
              <a:rPr lang="en-GB">
                <a:solidFill>
                  <a:srgbClr val="FF0000"/>
                </a:solidFill>
              </a:rPr>
              <a:t>fragmenting </a:t>
            </a:r>
          </a:p>
          <a:p>
            <a:pPr>
              <a:lnSpc>
                <a:spcPct val="90000"/>
              </a:lnSpc>
            </a:pPr>
            <a:r>
              <a:rPr lang="en-GB">
                <a:solidFill>
                  <a:srgbClr val="FF0000"/>
                </a:solidFill>
              </a:rPr>
              <a:t>our own </a:t>
            </a:r>
          </a:p>
          <a:p>
            <a:pPr>
              <a:lnSpc>
                <a:spcPct val="90000"/>
              </a:lnSpc>
            </a:pPr>
            <a:r>
              <a:rPr lang="en-GB">
                <a:solidFill>
                  <a:srgbClr val="FF0000"/>
                </a:solidFill>
              </a:rPr>
              <a:t>market</a:t>
            </a:r>
            <a:endParaRPr lang="en-GB"/>
          </a:p>
        </p:txBody>
      </p:sp>
      <p:sp>
        <p:nvSpPr>
          <p:cNvPr id="14365" name="AutoShape 29"/>
          <p:cNvSpPr>
            <a:spLocks noChangeArrowheads="1"/>
          </p:cNvSpPr>
          <p:nvPr/>
        </p:nvSpPr>
        <p:spPr bwMode="auto">
          <a:xfrm>
            <a:off x="990600" y="5181600"/>
            <a:ext cx="6705600" cy="990600"/>
          </a:xfrm>
          <a:prstGeom prst="wedgeRectCallout">
            <a:avLst>
              <a:gd name="adj1" fmla="val 63755"/>
              <a:gd name="adj2" fmla="val -78046"/>
            </a:avLst>
          </a:prstGeom>
          <a:solidFill>
            <a:srgbClr val="FF0000"/>
          </a:solidFill>
          <a:ln w="9525">
            <a:solidFill>
              <a:schemeClr val="tx1"/>
            </a:solidFill>
            <a:miter lim="800000"/>
            <a:headEnd/>
            <a:tailEnd/>
          </a:ln>
          <a:effectLst>
            <a:outerShdw dist="107763" dir="2700000" algn="ctr" rotWithShape="0">
              <a:srgbClr val="FF99CC"/>
            </a:outerShdw>
          </a:effectLst>
        </p:spPr>
        <p:txBody>
          <a:bodyPr wrap="none" anchor="ctr"/>
          <a:lstStyle/>
          <a:p>
            <a:pPr algn="ctr"/>
            <a:r>
              <a:rPr lang="en-GB" i="1">
                <a:solidFill>
                  <a:schemeClr val="bg1"/>
                </a:solidFill>
              </a:rPr>
              <a:t>I never use the ‘O’ and ‘R’ words…</a:t>
            </a:r>
          </a:p>
          <a:p>
            <a:pPr algn="ctr"/>
            <a:r>
              <a:rPr lang="en-GB" i="1">
                <a:solidFill>
                  <a:schemeClr val="bg1"/>
                </a:solidFill>
              </a:rPr>
              <a:t>… the OR Society should promote OR more</a:t>
            </a:r>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33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356">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4356">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4356">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4356">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436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4361"/>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14357"/>
                                        </p:tgtEl>
                                        <p:attrNameLst>
                                          <p:attrName>style.visibility</p:attrName>
                                        </p:attrNameLst>
                                      </p:cBhvr>
                                      <p:to>
                                        <p:strVal val="visible"/>
                                      </p:to>
                                    </p:set>
                                    <p:animEffect transition="in" filter="dissolve">
                                      <p:cBhvr>
                                        <p:cTn id="35" dur="500"/>
                                        <p:tgtEl>
                                          <p:spTgt spid="14357"/>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14365"/>
                                        </p:tgtEl>
                                        <p:attrNameLst>
                                          <p:attrName>style.visibility</p:attrName>
                                        </p:attrNameLst>
                                      </p:cBhvr>
                                      <p:to>
                                        <p:strVal val="visible"/>
                                      </p:to>
                                    </p:set>
                                    <p:animEffect transition="in" filter="dissolve">
                                      <p:cBhvr>
                                        <p:cTn id="40" dur="500"/>
                                        <p:tgtEl>
                                          <p:spTgt spid="143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utoUpdateAnimBg="0"/>
      <p:bldP spid="14356" grpId="0" build="p" autoUpdateAnimBg="0"/>
      <p:bldP spid="14361" grpId="0" animBg="1" autoUpdateAnimBg="0"/>
      <p:bldP spid="14357" grpId="0" autoUpdateAnimBg="0"/>
      <p:bldP spid="14364" grpId="0" animBg="1" autoUpdateAnimBg="0"/>
      <p:bldP spid="14365"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447800" y="228600"/>
            <a:ext cx="6400800" cy="1066800"/>
          </a:xfrm>
        </p:spPr>
        <p:txBody>
          <a:bodyPr/>
          <a:lstStyle/>
          <a:p>
            <a:r>
              <a:rPr lang="en-GB" i="1">
                <a:solidFill>
                  <a:srgbClr val="FF0000"/>
                </a:solidFill>
              </a:rPr>
              <a:t>Branding ‘OR’ as ‘OR’</a:t>
            </a:r>
            <a:endParaRPr lang="en-GB" i="1"/>
          </a:p>
        </p:txBody>
      </p:sp>
      <p:sp>
        <p:nvSpPr>
          <p:cNvPr id="15363" name="Rectangle 3"/>
          <p:cNvSpPr>
            <a:spLocks noGrp="1" noChangeArrowheads="1"/>
          </p:cNvSpPr>
          <p:nvPr>
            <p:ph type="body" idx="1"/>
          </p:nvPr>
        </p:nvSpPr>
        <p:spPr>
          <a:xfrm>
            <a:off x="533400" y="1371600"/>
            <a:ext cx="7772400" cy="3962400"/>
          </a:xfrm>
        </p:spPr>
        <p:txBody>
          <a:bodyPr/>
          <a:lstStyle/>
          <a:p>
            <a:pPr>
              <a:buClr>
                <a:srgbClr val="FF0000"/>
              </a:buClr>
              <a:buFontTx/>
              <a:buNone/>
            </a:pPr>
            <a:r>
              <a:rPr lang="en-GB">
                <a:solidFill>
                  <a:schemeClr val="bg1"/>
                </a:solidFill>
              </a:rPr>
              <a:t>.</a:t>
            </a:r>
            <a:endParaRPr lang="en-GB"/>
          </a:p>
        </p:txBody>
      </p:sp>
      <p:sp>
        <p:nvSpPr>
          <p:cNvPr id="15364" name="Freeform 4"/>
          <p:cNvSpPr>
            <a:spLocks/>
          </p:cNvSpPr>
          <p:nvPr/>
        </p:nvSpPr>
        <p:spPr bwMode="auto">
          <a:xfrm>
            <a:off x="1084263" y="5918200"/>
            <a:ext cx="12700" cy="57150"/>
          </a:xfrm>
          <a:custGeom>
            <a:avLst/>
            <a:gdLst>
              <a:gd name="T0" fmla="*/ 8 w 8"/>
              <a:gd name="T1" fmla="*/ 36 h 36"/>
              <a:gd name="T2" fmla="*/ 0 w 8"/>
              <a:gd name="T3" fmla="*/ 0 h 36"/>
              <a:gd name="T4" fmla="*/ 8 w 8"/>
              <a:gd name="T5" fmla="*/ 36 h 36"/>
            </a:gdLst>
            <a:ahLst/>
            <a:cxnLst>
              <a:cxn ang="0">
                <a:pos x="T0" y="T1"/>
              </a:cxn>
              <a:cxn ang="0">
                <a:pos x="T2" y="T3"/>
              </a:cxn>
              <a:cxn ang="0">
                <a:pos x="T4" y="T5"/>
              </a:cxn>
            </a:cxnLst>
            <a:rect l="0" t="0" r="r" b="b"/>
            <a:pathLst>
              <a:path w="8" h="36">
                <a:moveTo>
                  <a:pt x="8" y="36"/>
                </a:moveTo>
                <a:lnTo>
                  <a:pt x="0" y="0"/>
                </a:lnTo>
                <a:lnTo>
                  <a:pt x="8"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5365" name="Freeform 5"/>
          <p:cNvSpPr>
            <a:spLocks/>
          </p:cNvSpPr>
          <p:nvPr/>
        </p:nvSpPr>
        <p:spPr bwMode="auto">
          <a:xfrm>
            <a:off x="2805113" y="5861050"/>
            <a:ext cx="26987" cy="71438"/>
          </a:xfrm>
          <a:custGeom>
            <a:avLst/>
            <a:gdLst>
              <a:gd name="T0" fmla="*/ 17 w 17"/>
              <a:gd name="T1" fmla="*/ 45 h 45"/>
              <a:gd name="T2" fmla="*/ 0 w 17"/>
              <a:gd name="T3" fmla="*/ 0 h 45"/>
              <a:gd name="T4" fmla="*/ 17 w 17"/>
              <a:gd name="T5" fmla="*/ 45 h 45"/>
            </a:gdLst>
            <a:ahLst/>
            <a:cxnLst>
              <a:cxn ang="0">
                <a:pos x="T0" y="T1"/>
              </a:cxn>
              <a:cxn ang="0">
                <a:pos x="T2" y="T3"/>
              </a:cxn>
              <a:cxn ang="0">
                <a:pos x="T4" y="T5"/>
              </a:cxn>
            </a:cxnLst>
            <a:rect l="0" t="0" r="r" b="b"/>
            <a:pathLst>
              <a:path w="17" h="45">
                <a:moveTo>
                  <a:pt x="17" y="45"/>
                </a:moveTo>
                <a:lnTo>
                  <a:pt x="0" y="0"/>
                </a:lnTo>
                <a:lnTo>
                  <a:pt x="17" y="45"/>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5366" name="Freeform 6"/>
          <p:cNvSpPr>
            <a:spLocks/>
          </p:cNvSpPr>
          <p:nvPr/>
        </p:nvSpPr>
        <p:spPr bwMode="auto">
          <a:xfrm>
            <a:off x="1917700" y="5875338"/>
            <a:ext cx="39688" cy="42862"/>
          </a:xfrm>
          <a:custGeom>
            <a:avLst/>
            <a:gdLst>
              <a:gd name="T0" fmla="*/ 0 w 25"/>
              <a:gd name="T1" fmla="*/ 27 h 27"/>
              <a:gd name="T2" fmla="*/ 25 w 25"/>
              <a:gd name="T3" fmla="*/ 0 h 27"/>
              <a:gd name="T4" fmla="*/ 0 w 25"/>
              <a:gd name="T5" fmla="*/ 27 h 27"/>
            </a:gdLst>
            <a:ahLst/>
            <a:cxnLst>
              <a:cxn ang="0">
                <a:pos x="T0" y="T1"/>
              </a:cxn>
              <a:cxn ang="0">
                <a:pos x="T2" y="T3"/>
              </a:cxn>
              <a:cxn ang="0">
                <a:pos x="T4" y="T5"/>
              </a:cxn>
            </a:cxnLst>
            <a:rect l="0" t="0" r="r" b="b"/>
            <a:pathLst>
              <a:path w="25" h="27">
                <a:moveTo>
                  <a:pt x="0" y="27"/>
                </a:moveTo>
                <a:lnTo>
                  <a:pt x="25" y="0"/>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5367" name="Freeform 7"/>
          <p:cNvSpPr>
            <a:spLocks/>
          </p:cNvSpPr>
          <p:nvPr/>
        </p:nvSpPr>
        <p:spPr bwMode="auto">
          <a:xfrm>
            <a:off x="3095625" y="3933825"/>
            <a:ext cx="14288" cy="14288"/>
          </a:xfrm>
          <a:custGeom>
            <a:avLst/>
            <a:gdLst>
              <a:gd name="T0" fmla="*/ 9 w 9"/>
              <a:gd name="T1" fmla="*/ 9 h 9"/>
              <a:gd name="T2" fmla="*/ 0 w 9"/>
              <a:gd name="T3" fmla="*/ 0 h 9"/>
              <a:gd name="T4" fmla="*/ 9 w 9"/>
              <a:gd name="T5" fmla="*/ 9 h 9"/>
            </a:gdLst>
            <a:ahLst/>
            <a:cxnLst>
              <a:cxn ang="0">
                <a:pos x="T0" y="T1"/>
              </a:cxn>
              <a:cxn ang="0">
                <a:pos x="T2" y="T3"/>
              </a:cxn>
              <a:cxn ang="0">
                <a:pos x="T4" y="T5"/>
              </a:cxn>
            </a:cxnLst>
            <a:rect l="0" t="0" r="r" b="b"/>
            <a:pathLst>
              <a:path w="9" h="9">
                <a:moveTo>
                  <a:pt x="9" y="9"/>
                </a:moveTo>
                <a:lnTo>
                  <a:pt x="0" y="0"/>
                </a:lnTo>
                <a:lnTo>
                  <a:pt x="9"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5368" name="Freeform 8"/>
          <p:cNvSpPr>
            <a:spLocks/>
          </p:cNvSpPr>
          <p:nvPr/>
        </p:nvSpPr>
        <p:spPr bwMode="auto">
          <a:xfrm>
            <a:off x="3176588" y="2913063"/>
            <a:ext cx="12700" cy="57150"/>
          </a:xfrm>
          <a:custGeom>
            <a:avLst/>
            <a:gdLst>
              <a:gd name="T0" fmla="*/ 8 w 8"/>
              <a:gd name="T1" fmla="*/ 36 h 36"/>
              <a:gd name="T2" fmla="*/ 0 w 8"/>
              <a:gd name="T3" fmla="*/ 0 h 36"/>
              <a:gd name="T4" fmla="*/ 8 w 8"/>
              <a:gd name="T5" fmla="*/ 36 h 36"/>
            </a:gdLst>
            <a:ahLst/>
            <a:cxnLst>
              <a:cxn ang="0">
                <a:pos x="T0" y="T1"/>
              </a:cxn>
              <a:cxn ang="0">
                <a:pos x="T2" y="T3"/>
              </a:cxn>
              <a:cxn ang="0">
                <a:pos x="T4" y="T5"/>
              </a:cxn>
            </a:cxnLst>
            <a:rect l="0" t="0" r="r" b="b"/>
            <a:pathLst>
              <a:path w="8" h="36">
                <a:moveTo>
                  <a:pt x="8" y="36"/>
                </a:moveTo>
                <a:lnTo>
                  <a:pt x="0" y="0"/>
                </a:lnTo>
                <a:lnTo>
                  <a:pt x="8" y="36"/>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5369" name="Freeform 9"/>
          <p:cNvSpPr>
            <a:spLocks/>
          </p:cNvSpPr>
          <p:nvPr/>
        </p:nvSpPr>
        <p:spPr bwMode="auto">
          <a:xfrm>
            <a:off x="3228975" y="2711450"/>
            <a:ext cx="52388" cy="28575"/>
          </a:xfrm>
          <a:custGeom>
            <a:avLst/>
            <a:gdLst>
              <a:gd name="T0" fmla="*/ 0 w 33"/>
              <a:gd name="T1" fmla="*/ 18 h 18"/>
              <a:gd name="T2" fmla="*/ 33 w 33"/>
              <a:gd name="T3" fmla="*/ 0 h 18"/>
              <a:gd name="T4" fmla="*/ 0 w 33"/>
              <a:gd name="T5" fmla="*/ 18 h 18"/>
            </a:gdLst>
            <a:ahLst/>
            <a:cxnLst>
              <a:cxn ang="0">
                <a:pos x="T0" y="T1"/>
              </a:cxn>
              <a:cxn ang="0">
                <a:pos x="T2" y="T3"/>
              </a:cxn>
              <a:cxn ang="0">
                <a:pos x="T4" y="T5"/>
              </a:cxn>
            </a:cxnLst>
            <a:rect l="0" t="0" r="r" b="b"/>
            <a:pathLst>
              <a:path w="33" h="18">
                <a:moveTo>
                  <a:pt x="0" y="18"/>
                </a:moveTo>
                <a:lnTo>
                  <a:pt x="33"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5370" name="Freeform 10"/>
          <p:cNvSpPr>
            <a:spLocks/>
          </p:cNvSpPr>
          <p:nvPr/>
        </p:nvSpPr>
        <p:spPr bwMode="auto">
          <a:xfrm>
            <a:off x="3216275" y="2511425"/>
            <a:ext cx="79375" cy="42863"/>
          </a:xfrm>
          <a:custGeom>
            <a:avLst/>
            <a:gdLst>
              <a:gd name="T0" fmla="*/ 0 w 50"/>
              <a:gd name="T1" fmla="*/ 27 h 27"/>
              <a:gd name="T2" fmla="*/ 50 w 50"/>
              <a:gd name="T3" fmla="*/ 0 h 27"/>
              <a:gd name="T4" fmla="*/ 0 w 50"/>
              <a:gd name="T5" fmla="*/ 27 h 27"/>
            </a:gdLst>
            <a:ahLst/>
            <a:cxnLst>
              <a:cxn ang="0">
                <a:pos x="T0" y="T1"/>
              </a:cxn>
              <a:cxn ang="0">
                <a:pos x="T2" y="T3"/>
              </a:cxn>
              <a:cxn ang="0">
                <a:pos x="T4" y="T5"/>
              </a:cxn>
            </a:cxnLst>
            <a:rect l="0" t="0" r="r" b="b"/>
            <a:pathLst>
              <a:path w="50" h="27">
                <a:moveTo>
                  <a:pt x="0" y="27"/>
                </a:moveTo>
                <a:lnTo>
                  <a:pt x="50" y="0"/>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5371" name="Freeform 11"/>
          <p:cNvSpPr>
            <a:spLocks/>
          </p:cNvSpPr>
          <p:nvPr/>
        </p:nvSpPr>
        <p:spPr bwMode="auto">
          <a:xfrm>
            <a:off x="1150938" y="2324100"/>
            <a:ext cx="1587" cy="28575"/>
          </a:xfrm>
          <a:custGeom>
            <a:avLst/>
            <a:gdLst>
              <a:gd name="T0" fmla="*/ 18 h 18"/>
              <a:gd name="T1" fmla="*/ 0 h 18"/>
              <a:gd name="T2" fmla="*/ 18 h 18"/>
            </a:gdLst>
            <a:ahLst/>
            <a:cxnLst>
              <a:cxn ang="0">
                <a:pos x="0" y="T0"/>
              </a:cxn>
              <a:cxn ang="0">
                <a:pos x="0" y="T1"/>
              </a:cxn>
              <a:cxn ang="0">
                <a:pos x="0" y="T2"/>
              </a:cxn>
            </a:cxnLst>
            <a:rect l="0" t="0" r="r" b="b"/>
            <a:pathLst>
              <a:path h="18">
                <a:moveTo>
                  <a:pt x="0" y="18"/>
                </a:moveTo>
                <a:lnTo>
                  <a:pt x="0"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5372" name="Freeform 12"/>
          <p:cNvSpPr>
            <a:spLocks/>
          </p:cNvSpPr>
          <p:nvPr/>
        </p:nvSpPr>
        <p:spPr bwMode="auto">
          <a:xfrm>
            <a:off x="1441450" y="2251075"/>
            <a:ext cx="66675" cy="30163"/>
          </a:xfrm>
          <a:custGeom>
            <a:avLst/>
            <a:gdLst>
              <a:gd name="T0" fmla="*/ 0 w 42"/>
              <a:gd name="T1" fmla="*/ 19 h 19"/>
              <a:gd name="T2" fmla="*/ 42 w 42"/>
              <a:gd name="T3" fmla="*/ 0 h 19"/>
              <a:gd name="T4" fmla="*/ 0 w 42"/>
              <a:gd name="T5" fmla="*/ 19 h 19"/>
            </a:gdLst>
            <a:ahLst/>
            <a:cxnLst>
              <a:cxn ang="0">
                <a:pos x="T0" y="T1"/>
              </a:cxn>
              <a:cxn ang="0">
                <a:pos x="T2" y="T3"/>
              </a:cxn>
              <a:cxn ang="0">
                <a:pos x="T4" y="T5"/>
              </a:cxn>
            </a:cxnLst>
            <a:rect l="0" t="0" r="r" b="b"/>
            <a:pathLst>
              <a:path w="42" h="19">
                <a:moveTo>
                  <a:pt x="0" y="19"/>
                </a:moveTo>
                <a:lnTo>
                  <a:pt x="42" y="0"/>
                </a:lnTo>
                <a:lnTo>
                  <a:pt x="0"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5373" name="Text Box 13"/>
          <p:cNvSpPr txBox="1">
            <a:spLocks noChangeArrowheads="1"/>
          </p:cNvSpPr>
          <p:nvPr/>
        </p:nvSpPr>
        <p:spPr bwMode="auto">
          <a:xfrm>
            <a:off x="838200" y="17526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p>
        </p:txBody>
      </p:sp>
      <p:sp>
        <p:nvSpPr>
          <p:cNvPr id="15374" name="Text Box 14"/>
          <p:cNvSpPr txBox="1">
            <a:spLocks noChangeArrowheads="1"/>
          </p:cNvSpPr>
          <p:nvPr/>
        </p:nvSpPr>
        <p:spPr bwMode="auto">
          <a:xfrm>
            <a:off x="2286000" y="1295400"/>
            <a:ext cx="6556375" cy="35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3200" u="sng"/>
              <a:t>Why ‘OR’?</a:t>
            </a:r>
            <a:endParaRPr lang="en-GB" sz="3200"/>
          </a:p>
          <a:p>
            <a:pPr>
              <a:lnSpc>
                <a:spcPct val="120000"/>
              </a:lnSpc>
              <a:buClr>
                <a:srgbClr val="FF0000"/>
              </a:buClr>
              <a:buFontTx/>
              <a:buChar char="•"/>
            </a:pPr>
            <a:r>
              <a:rPr lang="en-GB" sz="3200"/>
              <a:t> </a:t>
            </a:r>
            <a:r>
              <a:rPr lang="en-GB" sz="3200" u="sng">
                <a:solidFill>
                  <a:srgbClr val="FF0000"/>
                </a:solidFill>
              </a:rPr>
              <a:t>One</a:t>
            </a:r>
            <a:r>
              <a:rPr lang="en-GB" sz="3200"/>
              <a:t> coherent name to promote</a:t>
            </a:r>
          </a:p>
          <a:p>
            <a:pPr>
              <a:lnSpc>
                <a:spcPct val="120000"/>
              </a:lnSpc>
              <a:buClr>
                <a:srgbClr val="FF0000"/>
              </a:buClr>
              <a:buFontTx/>
              <a:buChar char="•"/>
            </a:pPr>
            <a:r>
              <a:rPr lang="en-GB" sz="3200"/>
              <a:t> already in use</a:t>
            </a:r>
          </a:p>
          <a:p>
            <a:pPr>
              <a:lnSpc>
                <a:spcPct val="120000"/>
              </a:lnSpc>
              <a:buClr>
                <a:srgbClr val="FF0000"/>
              </a:buClr>
              <a:buFontTx/>
              <a:buChar char="•"/>
            </a:pPr>
            <a:r>
              <a:rPr lang="en-GB" sz="3200"/>
              <a:t> best established</a:t>
            </a:r>
          </a:p>
          <a:p>
            <a:pPr>
              <a:lnSpc>
                <a:spcPct val="120000"/>
              </a:lnSpc>
              <a:buClr>
                <a:srgbClr val="FF0000"/>
              </a:buClr>
              <a:buFontTx/>
              <a:buChar char="•"/>
            </a:pPr>
            <a:r>
              <a:rPr lang="en-GB" sz="3200"/>
              <a:t> no better forthcoming</a:t>
            </a:r>
          </a:p>
          <a:p>
            <a:pPr>
              <a:lnSpc>
                <a:spcPct val="120000"/>
              </a:lnSpc>
              <a:buClr>
                <a:srgbClr val="FF0000"/>
              </a:buClr>
              <a:buFontTx/>
              <a:buChar char="•"/>
            </a:pPr>
            <a:r>
              <a:rPr lang="en-GB" sz="3200"/>
              <a:t> INFORMS (global branding)</a:t>
            </a:r>
          </a:p>
        </p:txBody>
      </p:sp>
      <p:sp>
        <p:nvSpPr>
          <p:cNvPr id="15379" name="Text Box 19"/>
          <p:cNvSpPr txBox="1">
            <a:spLocks noChangeArrowheads="1"/>
          </p:cNvSpPr>
          <p:nvPr/>
        </p:nvSpPr>
        <p:spPr bwMode="auto">
          <a:xfrm>
            <a:off x="1219200" y="3048000"/>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p>
        </p:txBody>
      </p:sp>
      <p:graphicFrame>
        <p:nvGraphicFramePr>
          <p:cNvPr id="15380" name="Object 20"/>
          <p:cNvGraphicFramePr>
            <a:graphicFrameLocks noChangeAspect="1"/>
          </p:cNvGraphicFramePr>
          <p:nvPr/>
        </p:nvGraphicFramePr>
        <p:xfrm>
          <a:off x="381000" y="1371600"/>
          <a:ext cx="1828800" cy="1354138"/>
        </p:xfrm>
        <a:graphic>
          <a:graphicData uri="http://schemas.openxmlformats.org/presentationml/2006/ole">
            <mc:AlternateContent xmlns:mc="http://schemas.openxmlformats.org/markup-compatibility/2006">
              <mc:Choice xmlns:v="urn:schemas-microsoft-com:vml" Requires="v">
                <p:oleObj spid="_x0000_s15381" name="Bitmap Image" r:id="rId4" imgW="1924319" imgH="1305107" progId="Paint.Picture">
                  <p:embed/>
                </p:oleObj>
              </mc:Choice>
              <mc:Fallback>
                <p:oleObj name="Bitmap Image" r:id="rId4" imgW="1924319" imgH="1305107" progId="Paint.Picture">
                  <p:embed/>
                  <p:pic>
                    <p:nvPicPr>
                      <p:cNvPr id="0" name="Object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1371600"/>
                        <a:ext cx="1828800" cy="1354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36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538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5374">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5374">
                                            <p:txEl>
                                              <p:pRg st="0" end="0"/>
                                            </p:txEl>
                                          </p:spTgt>
                                        </p:tgtEl>
                                        <p:attrNameLst>
                                          <p:attrName>ppt_c</p:attrName>
                                        </p:attrNameLst>
                                      </p:cBhvr>
                                      <p:to>
                                        <a:schemeClr val="bg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5374">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5374">
                                            <p:txEl>
                                              <p:pRg st="1" end="1"/>
                                            </p:txEl>
                                          </p:spTgt>
                                        </p:tgtEl>
                                        <p:attrNameLst>
                                          <p:attrName>ppt_c</p:attrName>
                                        </p:attrNameLst>
                                      </p:cBhvr>
                                      <p:to>
                                        <a:schemeClr val="bg2"/>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5374">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5374">
                                            <p:txEl>
                                              <p:pRg st="2" end="2"/>
                                            </p:txEl>
                                          </p:spTgt>
                                        </p:tgtEl>
                                        <p:attrNameLst>
                                          <p:attrName>ppt_c</p:attrName>
                                        </p:attrNameLst>
                                      </p:cBhvr>
                                      <p:to>
                                        <a:schemeClr val="bg2"/>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5374">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5374">
                                            <p:txEl>
                                              <p:pRg st="3" end="3"/>
                                            </p:txEl>
                                          </p:spTgt>
                                        </p:tgtEl>
                                        <p:attrNameLst>
                                          <p:attrName>ppt_c</p:attrName>
                                        </p:attrNameLst>
                                      </p:cBhvr>
                                      <p:to>
                                        <a:schemeClr val="bg2"/>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5374">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5374">
                                            <p:txEl>
                                              <p:pRg st="4" end="4"/>
                                            </p:txEl>
                                          </p:spTgt>
                                        </p:tgtEl>
                                        <p:attrNameLst>
                                          <p:attrName>ppt_c</p:attrName>
                                        </p:attrNameLst>
                                      </p:cBhvr>
                                      <p:to>
                                        <a:schemeClr val="bg2"/>
                                      </p:to>
                                    </p:animClr>
                                  </p:sub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5374">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15374">
                                            <p:txEl>
                                              <p:pRg st="5" end="5"/>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P spid="15374"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447800" y="228600"/>
            <a:ext cx="6400800" cy="1066800"/>
          </a:xfrm>
        </p:spPr>
        <p:txBody>
          <a:bodyPr/>
          <a:lstStyle/>
          <a:p>
            <a:r>
              <a:rPr lang="en-GB" i="1">
                <a:solidFill>
                  <a:srgbClr val="FF0000"/>
                </a:solidFill>
              </a:rPr>
              <a:t>Branding ‘OR’ as ‘OR’</a:t>
            </a:r>
            <a:endParaRPr lang="en-GB" i="1"/>
          </a:p>
        </p:txBody>
      </p:sp>
      <p:sp>
        <p:nvSpPr>
          <p:cNvPr id="16387" name="Rectangle 3"/>
          <p:cNvSpPr>
            <a:spLocks noGrp="1" noChangeArrowheads="1"/>
          </p:cNvSpPr>
          <p:nvPr>
            <p:ph type="body" idx="1"/>
          </p:nvPr>
        </p:nvSpPr>
        <p:spPr>
          <a:xfrm>
            <a:off x="533400" y="1371600"/>
            <a:ext cx="7772400" cy="3962400"/>
          </a:xfrm>
        </p:spPr>
        <p:txBody>
          <a:bodyPr/>
          <a:lstStyle/>
          <a:p>
            <a:pPr>
              <a:buClr>
                <a:srgbClr val="FF0000"/>
              </a:buClr>
              <a:buFontTx/>
              <a:buNone/>
            </a:pPr>
            <a:r>
              <a:rPr lang="en-GB">
                <a:solidFill>
                  <a:schemeClr val="bg1"/>
                </a:solidFill>
              </a:rPr>
              <a:t>.</a:t>
            </a:r>
            <a:endParaRPr lang="en-GB"/>
          </a:p>
        </p:txBody>
      </p:sp>
      <p:sp>
        <p:nvSpPr>
          <p:cNvPr id="16388" name="Freeform 4"/>
          <p:cNvSpPr>
            <a:spLocks/>
          </p:cNvSpPr>
          <p:nvPr/>
        </p:nvSpPr>
        <p:spPr bwMode="auto">
          <a:xfrm>
            <a:off x="1084263" y="5918200"/>
            <a:ext cx="12700" cy="57150"/>
          </a:xfrm>
          <a:custGeom>
            <a:avLst/>
            <a:gdLst>
              <a:gd name="T0" fmla="*/ 8 w 8"/>
              <a:gd name="T1" fmla="*/ 36 h 36"/>
              <a:gd name="T2" fmla="*/ 0 w 8"/>
              <a:gd name="T3" fmla="*/ 0 h 36"/>
              <a:gd name="T4" fmla="*/ 8 w 8"/>
              <a:gd name="T5" fmla="*/ 36 h 36"/>
            </a:gdLst>
            <a:ahLst/>
            <a:cxnLst>
              <a:cxn ang="0">
                <a:pos x="T0" y="T1"/>
              </a:cxn>
              <a:cxn ang="0">
                <a:pos x="T2" y="T3"/>
              </a:cxn>
              <a:cxn ang="0">
                <a:pos x="T4" y="T5"/>
              </a:cxn>
            </a:cxnLst>
            <a:rect l="0" t="0" r="r" b="b"/>
            <a:pathLst>
              <a:path w="8" h="36">
                <a:moveTo>
                  <a:pt x="8" y="36"/>
                </a:moveTo>
                <a:lnTo>
                  <a:pt x="0" y="0"/>
                </a:lnTo>
                <a:lnTo>
                  <a:pt x="8"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6389" name="Freeform 5"/>
          <p:cNvSpPr>
            <a:spLocks/>
          </p:cNvSpPr>
          <p:nvPr/>
        </p:nvSpPr>
        <p:spPr bwMode="auto">
          <a:xfrm>
            <a:off x="2805113" y="5861050"/>
            <a:ext cx="26987" cy="71438"/>
          </a:xfrm>
          <a:custGeom>
            <a:avLst/>
            <a:gdLst>
              <a:gd name="T0" fmla="*/ 17 w 17"/>
              <a:gd name="T1" fmla="*/ 45 h 45"/>
              <a:gd name="T2" fmla="*/ 0 w 17"/>
              <a:gd name="T3" fmla="*/ 0 h 45"/>
              <a:gd name="T4" fmla="*/ 17 w 17"/>
              <a:gd name="T5" fmla="*/ 45 h 45"/>
            </a:gdLst>
            <a:ahLst/>
            <a:cxnLst>
              <a:cxn ang="0">
                <a:pos x="T0" y="T1"/>
              </a:cxn>
              <a:cxn ang="0">
                <a:pos x="T2" y="T3"/>
              </a:cxn>
              <a:cxn ang="0">
                <a:pos x="T4" y="T5"/>
              </a:cxn>
            </a:cxnLst>
            <a:rect l="0" t="0" r="r" b="b"/>
            <a:pathLst>
              <a:path w="17" h="45">
                <a:moveTo>
                  <a:pt x="17" y="45"/>
                </a:moveTo>
                <a:lnTo>
                  <a:pt x="0" y="0"/>
                </a:lnTo>
                <a:lnTo>
                  <a:pt x="17" y="45"/>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6390" name="Freeform 6"/>
          <p:cNvSpPr>
            <a:spLocks/>
          </p:cNvSpPr>
          <p:nvPr/>
        </p:nvSpPr>
        <p:spPr bwMode="auto">
          <a:xfrm>
            <a:off x="1917700" y="5875338"/>
            <a:ext cx="39688" cy="42862"/>
          </a:xfrm>
          <a:custGeom>
            <a:avLst/>
            <a:gdLst>
              <a:gd name="T0" fmla="*/ 0 w 25"/>
              <a:gd name="T1" fmla="*/ 27 h 27"/>
              <a:gd name="T2" fmla="*/ 25 w 25"/>
              <a:gd name="T3" fmla="*/ 0 h 27"/>
              <a:gd name="T4" fmla="*/ 0 w 25"/>
              <a:gd name="T5" fmla="*/ 27 h 27"/>
            </a:gdLst>
            <a:ahLst/>
            <a:cxnLst>
              <a:cxn ang="0">
                <a:pos x="T0" y="T1"/>
              </a:cxn>
              <a:cxn ang="0">
                <a:pos x="T2" y="T3"/>
              </a:cxn>
              <a:cxn ang="0">
                <a:pos x="T4" y="T5"/>
              </a:cxn>
            </a:cxnLst>
            <a:rect l="0" t="0" r="r" b="b"/>
            <a:pathLst>
              <a:path w="25" h="27">
                <a:moveTo>
                  <a:pt x="0" y="27"/>
                </a:moveTo>
                <a:lnTo>
                  <a:pt x="25" y="0"/>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6391" name="Freeform 7"/>
          <p:cNvSpPr>
            <a:spLocks/>
          </p:cNvSpPr>
          <p:nvPr/>
        </p:nvSpPr>
        <p:spPr bwMode="auto">
          <a:xfrm>
            <a:off x="3095625" y="3933825"/>
            <a:ext cx="14288" cy="14288"/>
          </a:xfrm>
          <a:custGeom>
            <a:avLst/>
            <a:gdLst>
              <a:gd name="T0" fmla="*/ 9 w 9"/>
              <a:gd name="T1" fmla="*/ 9 h 9"/>
              <a:gd name="T2" fmla="*/ 0 w 9"/>
              <a:gd name="T3" fmla="*/ 0 h 9"/>
              <a:gd name="T4" fmla="*/ 9 w 9"/>
              <a:gd name="T5" fmla="*/ 9 h 9"/>
            </a:gdLst>
            <a:ahLst/>
            <a:cxnLst>
              <a:cxn ang="0">
                <a:pos x="T0" y="T1"/>
              </a:cxn>
              <a:cxn ang="0">
                <a:pos x="T2" y="T3"/>
              </a:cxn>
              <a:cxn ang="0">
                <a:pos x="T4" y="T5"/>
              </a:cxn>
            </a:cxnLst>
            <a:rect l="0" t="0" r="r" b="b"/>
            <a:pathLst>
              <a:path w="9" h="9">
                <a:moveTo>
                  <a:pt x="9" y="9"/>
                </a:moveTo>
                <a:lnTo>
                  <a:pt x="0" y="0"/>
                </a:lnTo>
                <a:lnTo>
                  <a:pt x="9"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6392" name="Freeform 8"/>
          <p:cNvSpPr>
            <a:spLocks/>
          </p:cNvSpPr>
          <p:nvPr/>
        </p:nvSpPr>
        <p:spPr bwMode="auto">
          <a:xfrm>
            <a:off x="3176588" y="2913063"/>
            <a:ext cx="12700" cy="57150"/>
          </a:xfrm>
          <a:custGeom>
            <a:avLst/>
            <a:gdLst>
              <a:gd name="T0" fmla="*/ 8 w 8"/>
              <a:gd name="T1" fmla="*/ 36 h 36"/>
              <a:gd name="T2" fmla="*/ 0 w 8"/>
              <a:gd name="T3" fmla="*/ 0 h 36"/>
              <a:gd name="T4" fmla="*/ 8 w 8"/>
              <a:gd name="T5" fmla="*/ 36 h 36"/>
            </a:gdLst>
            <a:ahLst/>
            <a:cxnLst>
              <a:cxn ang="0">
                <a:pos x="T0" y="T1"/>
              </a:cxn>
              <a:cxn ang="0">
                <a:pos x="T2" y="T3"/>
              </a:cxn>
              <a:cxn ang="0">
                <a:pos x="T4" y="T5"/>
              </a:cxn>
            </a:cxnLst>
            <a:rect l="0" t="0" r="r" b="b"/>
            <a:pathLst>
              <a:path w="8" h="36">
                <a:moveTo>
                  <a:pt x="8" y="36"/>
                </a:moveTo>
                <a:lnTo>
                  <a:pt x="0" y="0"/>
                </a:lnTo>
                <a:lnTo>
                  <a:pt x="8" y="36"/>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6393" name="Freeform 9"/>
          <p:cNvSpPr>
            <a:spLocks/>
          </p:cNvSpPr>
          <p:nvPr/>
        </p:nvSpPr>
        <p:spPr bwMode="auto">
          <a:xfrm>
            <a:off x="3228975" y="2711450"/>
            <a:ext cx="52388" cy="28575"/>
          </a:xfrm>
          <a:custGeom>
            <a:avLst/>
            <a:gdLst>
              <a:gd name="T0" fmla="*/ 0 w 33"/>
              <a:gd name="T1" fmla="*/ 18 h 18"/>
              <a:gd name="T2" fmla="*/ 33 w 33"/>
              <a:gd name="T3" fmla="*/ 0 h 18"/>
              <a:gd name="T4" fmla="*/ 0 w 33"/>
              <a:gd name="T5" fmla="*/ 18 h 18"/>
            </a:gdLst>
            <a:ahLst/>
            <a:cxnLst>
              <a:cxn ang="0">
                <a:pos x="T0" y="T1"/>
              </a:cxn>
              <a:cxn ang="0">
                <a:pos x="T2" y="T3"/>
              </a:cxn>
              <a:cxn ang="0">
                <a:pos x="T4" y="T5"/>
              </a:cxn>
            </a:cxnLst>
            <a:rect l="0" t="0" r="r" b="b"/>
            <a:pathLst>
              <a:path w="33" h="18">
                <a:moveTo>
                  <a:pt x="0" y="18"/>
                </a:moveTo>
                <a:lnTo>
                  <a:pt x="33"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6394" name="Freeform 10"/>
          <p:cNvSpPr>
            <a:spLocks/>
          </p:cNvSpPr>
          <p:nvPr/>
        </p:nvSpPr>
        <p:spPr bwMode="auto">
          <a:xfrm>
            <a:off x="3216275" y="2511425"/>
            <a:ext cx="79375" cy="42863"/>
          </a:xfrm>
          <a:custGeom>
            <a:avLst/>
            <a:gdLst>
              <a:gd name="T0" fmla="*/ 0 w 50"/>
              <a:gd name="T1" fmla="*/ 27 h 27"/>
              <a:gd name="T2" fmla="*/ 50 w 50"/>
              <a:gd name="T3" fmla="*/ 0 h 27"/>
              <a:gd name="T4" fmla="*/ 0 w 50"/>
              <a:gd name="T5" fmla="*/ 27 h 27"/>
            </a:gdLst>
            <a:ahLst/>
            <a:cxnLst>
              <a:cxn ang="0">
                <a:pos x="T0" y="T1"/>
              </a:cxn>
              <a:cxn ang="0">
                <a:pos x="T2" y="T3"/>
              </a:cxn>
              <a:cxn ang="0">
                <a:pos x="T4" y="T5"/>
              </a:cxn>
            </a:cxnLst>
            <a:rect l="0" t="0" r="r" b="b"/>
            <a:pathLst>
              <a:path w="50" h="27">
                <a:moveTo>
                  <a:pt x="0" y="27"/>
                </a:moveTo>
                <a:lnTo>
                  <a:pt x="50" y="0"/>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6395" name="Freeform 11"/>
          <p:cNvSpPr>
            <a:spLocks/>
          </p:cNvSpPr>
          <p:nvPr/>
        </p:nvSpPr>
        <p:spPr bwMode="auto">
          <a:xfrm>
            <a:off x="1150938" y="2324100"/>
            <a:ext cx="1587" cy="28575"/>
          </a:xfrm>
          <a:custGeom>
            <a:avLst/>
            <a:gdLst>
              <a:gd name="T0" fmla="*/ 18 h 18"/>
              <a:gd name="T1" fmla="*/ 0 h 18"/>
              <a:gd name="T2" fmla="*/ 18 h 18"/>
            </a:gdLst>
            <a:ahLst/>
            <a:cxnLst>
              <a:cxn ang="0">
                <a:pos x="0" y="T0"/>
              </a:cxn>
              <a:cxn ang="0">
                <a:pos x="0" y="T1"/>
              </a:cxn>
              <a:cxn ang="0">
                <a:pos x="0" y="T2"/>
              </a:cxn>
            </a:cxnLst>
            <a:rect l="0" t="0" r="r" b="b"/>
            <a:pathLst>
              <a:path h="18">
                <a:moveTo>
                  <a:pt x="0" y="18"/>
                </a:moveTo>
                <a:lnTo>
                  <a:pt x="0"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6396" name="Freeform 12"/>
          <p:cNvSpPr>
            <a:spLocks/>
          </p:cNvSpPr>
          <p:nvPr/>
        </p:nvSpPr>
        <p:spPr bwMode="auto">
          <a:xfrm>
            <a:off x="1441450" y="2251075"/>
            <a:ext cx="66675" cy="30163"/>
          </a:xfrm>
          <a:custGeom>
            <a:avLst/>
            <a:gdLst>
              <a:gd name="T0" fmla="*/ 0 w 42"/>
              <a:gd name="T1" fmla="*/ 19 h 19"/>
              <a:gd name="T2" fmla="*/ 42 w 42"/>
              <a:gd name="T3" fmla="*/ 0 h 19"/>
              <a:gd name="T4" fmla="*/ 0 w 42"/>
              <a:gd name="T5" fmla="*/ 19 h 19"/>
            </a:gdLst>
            <a:ahLst/>
            <a:cxnLst>
              <a:cxn ang="0">
                <a:pos x="T0" y="T1"/>
              </a:cxn>
              <a:cxn ang="0">
                <a:pos x="T2" y="T3"/>
              </a:cxn>
              <a:cxn ang="0">
                <a:pos x="T4" y="T5"/>
              </a:cxn>
            </a:cxnLst>
            <a:rect l="0" t="0" r="r" b="b"/>
            <a:pathLst>
              <a:path w="42" h="19">
                <a:moveTo>
                  <a:pt x="0" y="19"/>
                </a:moveTo>
                <a:lnTo>
                  <a:pt x="42" y="0"/>
                </a:lnTo>
                <a:lnTo>
                  <a:pt x="0"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6397" name="Text Box 13"/>
          <p:cNvSpPr txBox="1">
            <a:spLocks noChangeArrowheads="1"/>
          </p:cNvSpPr>
          <p:nvPr/>
        </p:nvSpPr>
        <p:spPr bwMode="auto">
          <a:xfrm>
            <a:off x="838200" y="17526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p>
        </p:txBody>
      </p:sp>
      <p:sp>
        <p:nvSpPr>
          <p:cNvPr id="16398" name="Text Box 14"/>
          <p:cNvSpPr txBox="1">
            <a:spLocks noChangeArrowheads="1"/>
          </p:cNvSpPr>
          <p:nvPr/>
        </p:nvSpPr>
        <p:spPr bwMode="auto">
          <a:xfrm>
            <a:off x="2362200" y="1524000"/>
            <a:ext cx="6299200" cy="362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3200" u="sng"/>
              <a:t>Can’t force usage</a:t>
            </a:r>
            <a:endParaRPr lang="en-GB" sz="3200"/>
          </a:p>
          <a:p>
            <a:pPr>
              <a:buClr>
                <a:srgbClr val="FF0000"/>
              </a:buClr>
              <a:buFontTx/>
              <a:buChar char="•"/>
            </a:pPr>
            <a:r>
              <a:rPr lang="en-GB" sz="4000"/>
              <a:t> </a:t>
            </a:r>
            <a:r>
              <a:rPr lang="en-GB" sz="4000" b="1" u="sng">
                <a:solidFill>
                  <a:srgbClr val="FF0000"/>
                </a:solidFill>
                <a:latin typeface="Futurist ExtraHeavy" pitchFamily="2" charset="0"/>
              </a:rPr>
              <a:t>YOU</a:t>
            </a:r>
            <a:r>
              <a:rPr lang="en-GB" sz="4000">
                <a:solidFill>
                  <a:srgbClr val="FF0000"/>
                </a:solidFill>
              </a:rPr>
              <a:t> are the OR Society</a:t>
            </a:r>
            <a:endParaRPr lang="en-GB" sz="3200"/>
          </a:p>
          <a:p>
            <a:pPr>
              <a:buClr>
                <a:srgbClr val="FF0000"/>
              </a:buClr>
              <a:buFontTx/>
              <a:buChar char="•"/>
            </a:pPr>
            <a:r>
              <a:rPr lang="en-GB" sz="3200"/>
              <a:t> Mutual benefits:</a:t>
            </a:r>
          </a:p>
          <a:p>
            <a:pPr lvl="1">
              <a:buClr>
                <a:srgbClr val="FF0000"/>
              </a:buClr>
              <a:buFontTx/>
              <a:buChar char="•"/>
            </a:pPr>
            <a:r>
              <a:rPr lang="en-GB" sz="3200"/>
              <a:t> More critical mass</a:t>
            </a:r>
          </a:p>
          <a:p>
            <a:pPr lvl="1">
              <a:buClr>
                <a:srgbClr val="FF0000"/>
              </a:buClr>
              <a:buFontTx/>
              <a:buChar char="•"/>
            </a:pPr>
            <a:r>
              <a:rPr lang="en-GB" sz="3200"/>
              <a:t> Recruitment</a:t>
            </a:r>
          </a:p>
          <a:p>
            <a:pPr lvl="1">
              <a:buClr>
                <a:srgbClr val="FF0000"/>
              </a:buClr>
              <a:buFontTx/>
              <a:buChar char="•"/>
            </a:pPr>
            <a:r>
              <a:rPr lang="en-GB" sz="3200"/>
              <a:t> Career constraints</a:t>
            </a:r>
          </a:p>
          <a:p>
            <a:pPr lvl="1">
              <a:buClr>
                <a:srgbClr val="FF0000"/>
              </a:buClr>
              <a:buFontTx/>
              <a:buChar char="•"/>
            </a:pPr>
            <a:r>
              <a:rPr lang="en-GB" sz="3200"/>
              <a:t> Marketing support</a:t>
            </a:r>
          </a:p>
        </p:txBody>
      </p:sp>
      <p:sp>
        <p:nvSpPr>
          <p:cNvPr id="16399" name="Text Box 15"/>
          <p:cNvSpPr txBox="1">
            <a:spLocks noChangeArrowheads="1"/>
          </p:cNvSpPr>
          <p:nvPr/>
        </p:nvSpPr>
        <p:spPr bwMode="auto">
          <a:xfrm>
            <a:off x="1219200" y="3048000"/>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p>
        </p:txBody>
      </p:sp>
      <p:graphicFrame>
        <p:nvGraphicFramePr>
          <p:cNvPr id="16400" name="Object 16"/>
          <p:cNvGraphicFramePr>
            <a:graphicFrameLocks noChangeAspect="1"/>
          </p:cNvGraphicFramePr>
          <p:nvPr/>
        </p:nvGraphicFramePr>
        <p:xfrm>
          <a:off x="457200" y="1524000"/>
          <a:ext cx="1828800" cy="1354138"/>
        </p:xfrm>
        <a:graphic>
          <a:graphicData uri="http://schemas.openxmlformats.org/presentationml/2006/ole">
            <mc:AlternateContent xmlns:mc="http://schemas.openxmlformats.org/markup-compatibility/2006">
              <mc:Choice xmlns:v="urn:schemas-microsoft-com:vml" Requires="v">
                <p:oleObj spid="_x0000_s16402" name="Bitmap Image" r:id="rId4" imgW="1924319" imgH="1305107" progId="Paint.Picture">
                  <p:embed/>
                </p:oleObj>
              </mc:Choice>
              <mc:Fallback>
                <p:oleObj name="Bitmap Image" r:id="rId4" imgW="1924319" imgH="1305107" progId="Paint.Picture">
                  <p:embed/>
                  <p:pic>
                    <p:nvPicPr>
                      <p:cNvPr id="0" name="Object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524000"/>
                        <a:ext cx="1828800" cy="1354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38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640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6398">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6398">
                                            <p:txEl>
                                              <p:pRg st="0" end="0"/>
                                            </p:txEl>
                                          </p:spTgt>
                                        </p:tgtEl>
                                        <p:attrNameLst>
                                          <p:attrName>ppt_c</p:attrName>
                                        </p:attrNameLst>
                                      </p:cBhvr>
                                      <p:to>
                                        <a:schemeClr val="bg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6398">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6398">
                                            <p:txEl>
                                              <p:pRg st="1" end="1"/>
                                            </p:txEl>
                                          </p:spTgt>
                                        </p:tgtEl>
                                        <p:attrNameLst>
                                          <p:attrName>ppt_c</p:attrName>
                                        </p:attrNameLst>
                                      </p:cBhvr>
                                      <p:to>
                                        <a:schemeClr val="bg2"/>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6398">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6398">
                                            <p:txEl>
                                              <p:pRg st="2" end="2"/>
                                            </p:txEl>
                                          </p:spTgt>
                                        </p:tgtEl>
                                        <p:attrNameLst>
                                          <p:attrName>ppt_c</p:attrName>
                                        </p:attrNameLst>
                                      </p:cBhvr>
                                      <p:to>
                                        <a:schemeClr val="bg2"/>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6398">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6398">
                                            <p:txEl>
                                              <p:pRg st="3" end="3"/>
                                            </p:txEl>
                                          </p:spTgt>
                                        </p:tgtEl>
                                        <p:attrNameLst>
                                          <p:attrName>ppt_c</p:attrName>
                                        </p:attrNameLst>
                                      </p:cBhvr>
                                      <p:to>
                                        <a:schemeClr val="bg2"/>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6398">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6398">
                                            <p:txEl>
                                              <p:pRg st="4" end="4"/>
                                            </p:txEl>
                                          </p:spTgt>
                                        </p:tgtEl>
                                        <p:attrNameLst>
                                          <p:attrName>ppt_c</p:attrName>
                                        </p:attrNameLst>
                                      </p:cBhvr>
                                      <p:to>
                                        <a:schemeClr val="bg2"/>
                                      </p:to>
                                    </p:animClr>
                                  </p:sub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6398">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16398">
                                            <p:txEl>
                                              <p:pRg st="5" end="5"/>
                                            </p:txEl>
                                          </p:spTgt>
                                        </p:tgtEl>
                                        <p:attrNameLst>
                                          <p:attrName>ppt_c</p:attrName>
                                        </p:attrNameLst>
                                      </p:cBhvr>
                                      <p:to>
                                        <a:schemeClr val="bg2"/>
                                      </p:to>
                                    </p:animClr>
                                  </p:sub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6398">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16398">
                                            <p:txEl>
                                              <p:pRg st="6" end="6"/>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P spid="16398" grpId="0" build="p" bldLvl="2"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447800" y="228600"/>
            <a:ext cx="6400800" cy="1066800"/>
          </a:xfrm>
        </p:spPr>
        <p:txBody>
          <a:bodyPr/>
          <a:lstStyle/>
          <a:p>
            <a:r>
              <a:rPr lang="en-GB" i="1">
                <a:solidFill>
                  <a:srgbClr val="FF0000"/>
                </a:solidFill>
              </a:rPr>
              <a:t>Branding ‘OR’ as ‘OR’</a:t>
            </a:r>
            <a:endParaRPr lang="en-GB" i="1"/>
          </a:p>
        </p:txBody>
      </p:sp>
      <p:sp>
        <p:nvSpPr>
          <p:cNvPr id="24579" name="Rectangle 3"/>
          <p:cNvSpPr>
            <a:spLocks noGrp="1" noChangeArrowheads="1"/>
          </p:cNvSpPr>
          <p:nvPr>
            <p:ph type="body" idx="1"/>
          </p:nvPr>
        </p:nvSpPr>
        <p:spPr>
          <a:xfrm>
            <a:off x="533400" y="1371600"/>
            <a:ext cx="7772400" cy="3962400"/>
          </a:xfrm>
        </p:spPr>
        <p:txBody>
          <a:bodyPr/>
          <a:lstStyle/>
          <a:p>
            <a:pPr>
              <a:buClr>
                <a:srgbClr val="FF0000"/>
              </a:buClr>
              <a:buFontTx/>
              <a:buNone/>
            </a:pPr>
            <a:r>
              <a:rPr lang="en-GB">
                <a:solidFill>
                  <a:schemeClr val="bg1"/>
                </a:solidFill>
              </a:rPr>
              <a:t>.</a:t>
            </a:r>
            <a:endParaRPr lang="en-GB"/>
          </a:p>
        </p:txBody>
      </p:sp>
      <p:sp>
        <p:nvSpPr>
          <p:cNvPr id="24580" name="Freeform 4"/>
          <p:cNvSpPr>
            <a:spLocks/>
          </p:cNvSpPr>
          <p:nvPr/>
        </p:nvSpPr>
        <p:spPr bwMode="auto">
          <a:xfrm>
            <a:off x="1084263" y="5918200"/>
            <a:ext cx="12700" cy="57150"/>
          </a:xfrm>
          <a:custGeom>
            <a:avLst/>
            <a:gdLst>
              <a:gd name="T0" fmla="*/ 8 w 8"/>
              <a:gd name="T1" fmla="*/ 36 h 36"/>
              <a:gd name="T2" fmla="*/ 0 w 8"/>
              <a:gd name="T3" fmla="*/ 0 h 36"/>
              <a:gd name="T4" fmla="*/ 8 w 8"/>
              <a:gd name="T5" fmla="*/ 36 h 36"/>
            </a:gdLst>
            <a:ahLst/>
            <a:cxnLst>
              <a:cxn ang="0">
                <a:pos x="T0" y="T1"/>
              </a:cxn>
              <a:cxn ang="0">
                <a:pos x="T2" y="T3"/>
              </a:cxn>
              <a:cxn ang="0">
                <a:pos x="T4" y="T5"/>
              </a:cxn>
            </a:cxnLst>
            <a:rect l="0" t="0" r="r" b="b"/>
            <a:pathLst>
              <a:path w="8" h="36">
                <a:moveTo>
                  <a:pt x="8" y="36"/>
                </a:moveTo>
                <a:lnTo>
                  <a:pt x="0" y="0"/>
                </a:lnTo>
                <a:lnTo>
                  <a:pt x="8"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581" name="Freeform 5"/>
          <p:cNvSpPr>
            <a:spLocks/>
          </p:cNvSpPr>
          <p:nvPr/>
        </p:nvSpPr>
        <p:spPr bwMode="auto">
          <a:xfrm>
            <a:off x="2805113" y="5861050"/>
            <a:ext cx="26987" cy="71438"/>
          </a:xfrm>
          <a:custGeom>
            <a:avLst/>
            <a:gdLst>
              <a:gd name="T0" fmla="*/ 17 w 17"/>
              <a:gd name="T1" fmla="*/ 45 h 45"/>
              <a:gd name="T2" fmla="*/ 0 w 17"/>
              <a:gd name="T3" fmla="*/ 0 h 45"/>
              <a:gd name="T4" fmla="*/ 17 w 17"/>
              <a:gd name="T5" fmla="*/ 45 h 45"/>
            </a:gdLst>
            <a:ahLst/>
            <a:cxnLst>
              <a:cxn ang="0">
                <a:pos x="T0" y="T1"/>
              </a:cxn>
              <a:cxn ang="0">
                <a:pos x="T2" y="T3"/>
              </a:cxn>
              <a:cxn ang="0">
                <a:pos x="T4" y="T5"/>
              </a:cxn>
            </a:cxnLst>
            <a:rect l="0" t="0" r="r" b="b"/>
            <a:pathLst>
              <a:path w="17" h="45">
                <a:moveTo>
                  <a:pt x="17" y="45"/>
                </a:moveTo>
                <a:lnTo>
                  <a:pt x="0" y="0"/>
                </a:lnTo>
                <a:lnTo>
                  <a:pt x="17" y="45"/>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582" name="Freeform 6"/>
          <p:cNvSpPr>
            <a:spLocks/>
          </p:cNvSpPr>
          <p:nvPr/>
        </p:nvSpPr>
        <p:spPr bwMode="auto">
          <a:xfrm>
            <a:off x="1917700" y="5875338"/>
            <a:ext cx="39688" cy="42862"/>
          </a:xfrm>
          <a:custGeom>
            <a:avLst/>
            <a:gdLst>
              <a:gd name="T0" fmla="*/ 0 w 25"/>
              <a:gd name="T1" fmla="*/ 27 h 27"/>
              <a:gd name="T2" fmla="*/ 25 w 25"/>
              <a:gd name="T3" fmla="*/ 0 h 27"/>
              <a:gd name="T4" fmla="*/ 0 w 25"/>
              <a:gd name="T5" fmla="*/ 27 h 27"/>
            </a:gdLst>
            <a:ahLst/>
            <a:cxnLst>
              <a:cxn ang="0">
                <a:pos x="T0" y="T1"/>
              </a:cxn>
              <a:cxn ang="0">
                <a:pos x="T2" y="T3"/>
              </a:cxn>
              <a:cxn ang="0">
                <a:pos x="T4" y="T5"/>
              </a:cxn>
            </a:cxnLst>
            <a:rect l="0" t="0" r="r" b="b"/>
            <a:pathLst>
              <a:path w="25" h="27">
                <a:moveTo>
                  <a:pt x="0" y="27"/>
                </a:moveTo>
                <a:lnTo>
                  <a:pt x="25" y="0"/>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583" name="Freeform 7"/>
          <p:cNvSpPr>
            <a:spLocks/>
          </p:cNvSpPr>
          <p:nvPr/>
        </p:nvSpPr>
        <p:spPr bwMode="auto">
          <a:xfrm>
            <a:off x="3095625" y="3933825"/>
            <a:ext cx="14288" cy="14288"/>
          </a:xfrm>
          <a:custGeom>
            <a:avLst/>
            <a:gdLst>
              <a:gd name="T0" fmla="*/ 9 w 9"/>
              <a:gd name="T1" fmla="*/ 9 h 9"/>
              <a:gd name="T2" fmla="*/ 0 w 9"/>
              <a:gd name="T3" fmla="*/ 0 h 9"/>
              <a:gd name="T4" fmla="*/ 9 w 9"/>
              <a:gd name="T5" fmla="*/ 9 h 9"/>
            </a:gdLst>
            <a:ahLst/>
            <a:cxnLst>
              <a:cxn ang="0">
                <a:pos x="T0" y="T1"/>
              </a:cxn>
              <a:cxn ang="0">
                <a:pos x="T2" y="T3"/>
              </a:cxn>
              <a:cxn ang="0">
                <a:pos x="T4" y="T5"/>
              </a:cxn>
            </a:cxnLst>
            <a:rect l="0" t="0" r="r" b="b"/>
            <a:pathLst>
              <a:path w="9" h="9">
                <a:moveTo>
                  <a:pt x="9" y="9"/>
                </a:moveTo>
                <a:lnTo>
                  <a:pt x="0" y="0"/>
                </a:lnTo>
                <a:lnTo>
                  <a:pt x="9"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584" name="Freeform 8"/>
          <p:cNvSpPr>
            <a:spLocks/>
          </p:cNvSpPr>
          <p:nvPr/>
        </p:nvSpPr>
        <p:spPr bwMode="auto">
          <a:xfrm>
            <a:off x="3176588" y="2913063"/>
            <a:ext cx="12700" cy="57150"/>
          </a:xfrm>
          <a:custGeom>
            <a:avLst/>
            <a:gdLst>
              <a:gd name="T0" fmla="*/ 8 w 8"/>
              <a:gd name="T1" fmla="*/ 36 h 36"/>
              <a:gd name="T2" fmla="*/ 0 w 8"/>
              <a:gd name="T3" fmla="*/ 0 h 36"/>
              <a:gd name="T4" fmla="*/ 8 w 8"/>
              <a:gd name="T5" fmla="*/ 36 h 36"/>
            </a:gdLst>
            <a:ahLst/>
            <a:cxnLst>
              <a:cxn ang="0">
                <a:pos x="T0" y="T1"/>
              </a:cxn>
              <a:cxn ang="0">
                <a:pos x="T2" y="T3"/>
              </a:cxn>
              <a:cxn ang="0">
                <a:pos x="T4" y="T5"/>
              </a:cxn>
            </a:cxnLst>
            <a:rect l="0" t="0" r="r" b="b"/>
            <a:pathLst>
              <a:path w="8" h="36">
                <a:moveTo>
                  <a:pt x="8" y="36"/>
                </a:moveTo>
                <a:lnTo>
                  <a:pt x="0" y="0"/>
                </a:lnTo>
                <a:lnTo>
                  <a:pt x="8" y="36"/>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585" name="Freeform 9"/>
          <p:cNvSpPr>
            <a:spLocks/>
          </p:cNvSpPr>
          <p:nvPr/>
        </p:nvSpPr>
        <p:spPr bwMode="auto">
          <a:xfrm>
            <a:off x="3228975" y="2711450"/>
            <a:ext cx="52388" cy="28575"/>
          </a:xfrm>
          <a:custGeom>
            <a:avLst/>
            <a:gdLst>
              <a:gd name="T0" fmla="*/ 0 w 33"/>
              <a:gd name="T1" fmla="*/ 18 h 18"/>
              <a:gd name="T2" fmla="*/ 33 w 33"/>
              <a:gd name="T3" fmla="*/ 0 h 18"/>
              <a:gd name="T4" fmla="*/ 0 w 33"/>
              <a:gd name="T5" fmla="*/ 18 h 18"/>
            </a:gdLst>
            <a:ahLst/>
            <a:cxnLst>
              <a:cxn ang="0">
                <a:pos x="T0" y="T1"/>
              </a:cxn>
              <a:cxn ang="0">
                <a:pos x="T2" y="T3"/>
              </a:cxn>
              <a:cxn ang="0">
                <a:pos x="T4" y="T5"/>
              </a:cxn>
            </a:cxnLst>
            <a:rect l="0" t="0" r="r" b="b"/>
            <a:pathLst>
              <a:path w="33" h="18">
                <a:moveTo>
                  <a:pt x="0" y="18"/>
                </a:moveTo>
                <a:lnTo>
                  <a:pt x="33"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586" name="Freeform 10"/>
          <p:cNvSpPr>
            <a:spLocks/>
          </p:cNvSpPr>
          <p:nvPr/>
        </p:nvSpPr>
        <p:spPr bwMode="auto">
          <a:xfrm>
            <a:off x="3216275" y="2511425"/>
            <a:ext cx="79375" cy="42863"/>
          </a:xfrm>
          <a:custGeom>
            <a:avLst/>
            <a:gdLst>
              <a:gd name="T0" fmla="*/ 0 w 50"/>
              <a:gd name="T1" fmla="*/ 27 h 27"/>
              <a:gd name="T2" fmla="*/ 50 w 50"/>
              <a:gd name="T3" fmla="*/ 0 h 27"/>
              <a:gd name="T4" fmla="*/ 0 w 50"/>
              <a:gd name="T5" fmla="*/ 27 h 27"/>
            </a:gdLst>
            <a:ahLst/>
            <a:cxnLst>
              <a:cxn ang="0">
                <a:pos x="T0" y="T1"/>
              </a:cxn>
              <a:cxn ang="0">
                <a:pos x="T2" y="T3"/>
              </a:cxn>
              <a:cxn ang="0">
                <a:pos x="T4" y="T5"/>
              </a:cxn>
            </a:cxnLst>
            <a:rect l="0" t="0" r="r" b="b"/>
            <a:pathLst>
              <a:path w="50" h="27">
                <a:moveTo>
                  <a:pt x="0" y="27"/>
                </a:moveTo>
                <a:lnTo>
                  <a:pt x="50" y="0"/>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587" name="Freeform 11"/>
          <p:cNvSpPr>
            <a:spLocks/>
          </p:cNvSpPr>
          <p:nvPr/>
        </p:nvSpPr>
        <p:spPr bwMode="auto">
          <a:xfrm>
            <a:off x="1150938" y="2324100"/>
            <a:ext cx="1587" cy="28575"/>
          </a:xfrm>
          <a:custGeom>
            <a:avLst/>
            <a:gdLst>
              <a:gd name="T0" fmla="*/ 18 h 18"/>
              <a:gd name="T1" fmla="*/ 0 h 18"/>
              <a:gd name="T2" fmla="*/ 18 h 18"/>
            </a:gdLst>
            <a:ahLst/>
            <a:cxnLst>
              <a:cxn ang="0">
                <a:pos x="0" y="T0"/>
              </a:cxn>
              <a:cxn ang="0">
                <a:pos x="0" y="T1"/>
              </a:cxn>
              <a:cxn ang="0">
                <a:pos x="0" y="T2"/>
              </a:cxn>
            </a:cxnLst>
            <a:rect l="0" t="0" r="r" b="b"/>
            <a:pathLst>
              <a:path h="18">
                <a:moveTo>
                  <a:pt x="0" y="18"/>
                </a:moveTo>
                <a:lnTo>
                  <a:pt x="0"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588" name="Freeform 12"/>
          <p:cNvSpPr>
            <a:spLocks/>
          </p:cNvSpPr>
          <p:nvPr/>
        </p:nvSpPr>
        <p:spPr bwMode="auto">
          <a:xfrm>
            <a:off x="1441450" y="2251075"/>
            <a:ext cx="66675" cy="30163"/>
          </a:xfrm>
          <a:custGeom>
            <a:avLst/>
            <a:gdLst>
              <a:gd name="T0" fmla="*/ 0 w 42"/>
              <a:gd name="T1" fmla="*/ 19 h 19"/>
              <a:gd name="T2" fmla="*/ 42 w 42"/>
              <a:gd name="T3" fmla="*/ 0 h 19"/>
              <a:gd name="T4" fmla="*/ 0 w 42"/>
              <a:gd name="T5" fmla="*/ 19 h 19"/>
            </a:gdLst>
            <a:ahLst/>
            <a:cxnLst>
              <a:cxn ang="0">
                <a:pos x="T0" y="T1"/>
              </a:cxn>
              <a:cxn ang="0">
                <a:pos x="T2" y="T3"/>
              </a:cxn>
              <a:cxn ang="0">
                <a:pos x="T4" y="T5"/>
              </a:cxn>
            </a:cxnLst>
            <a:rect l="0" t="0" r="r" b="b"/>
            <a:pathLst>
              <a:path w="42" h="19">
                <a:moveTo>
                  <a:pt x="0" y="19"/>
                </a:moveTo>
                <a:lnTo>
                  <a:pt x="42" y="0"/>
                </a:lnTo>
                <a:lnTo>
                  <a:pt x="0"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589" name="Text Box 13"/>
          <p:cNvSpPr txBox="1">
            <a:spLocks noChangeArrowheads="1"/>
          </p:cNvSpPr>
          <p:nvPr/>
        </p:nvSpPr>
        <p:spPr bwMode="auto">
          <a:xfrm>
            <a:off x="838200" y="17526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p>
        </p:txBody>
      </p:sp>
      <p:sp>
        <p:nvSpPr>
          <p:cNvPr id="24590" name="Text Box 14"/>
          <p:cNvSpPr txBox="1">
            <a:spLocks noChangeArrowheads="1"/>
          </p:cNvSpPr>
          <p:nvPr/>
        </p:nvSpPr>
        <p:spPr bwMode="auto">
          <a:xfrm>
            <a:off x="1981200" y="1404938"/>
            <a:ext cx="6858000" cy="5940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3200"/>
              <a:t>    Mutual benefits:</a:t>
            </a:r>
          </a:p>
          <a:p>
            <a:pPr lvl="1">
              <a:buClr>
                <a:srgbClr val="FF0000"/>
              </a:buClr>
              <a:buFontTx/>
              <a:buChar char="•"/>
            </a:pPr>
            <a:r>
              <a:rPr lang="en-GB" sz="3200"/>
              <a:t> More critical mass</a:t>
            </a:r>
          </a:p>
          <a:p>
            <a:pPr lvl="2">
              <a:buClr>
                <a:srgbClr val="FF0000"/>
              </a:buClr>
              <a:buFontTx/>
              <a:buChar char="•"/>
            </a:pPr>
            <a:r>
              <a:rPr lang="en-GB" sz="3200"/>
              <a:t>OR appears a growing </a:t>
            </a:r>
          </a:p>
          <a:p>
            <a:pPr lvl="2">
              <a:buClr>
                <a:srgbClr val="FF0000"/>
              </a:buClr>
            </a:pPr>
            <a:r>
              <a:rPr lang="en-GB" sz="3200"/>
              <a:t>  attractive profession</a:t>
            </a:r>
          </a:p>
          <a:p>
            <a:pPr lvl="2">
              <a:buClr>
                <a:srgbClr val="FF0000"/>
              </a:buClr>
              <a:buFontTx/>
              <a:buChar char="•"/>
            </a:pPr>
            <a:r>
              <a:rPr lang="en-GB" sz="3200"/>
              <a:t>more good students </a:t>
            </a:r>
          </a:p>
          <a:p>
            <a:pPr lvl="2">
              <a:buClr>
                <a:srgbClr val="FF0000"/>
              </a:buClr>
            </a:pPr>
            <a:r>
              <a:rPr lang="en-GB" sz="3200"/>
              <a:t>  interested in OR courses</a:t>
            </a:r>
          </a:p>
          <a:p>
            <a:pPr lvl="2">
              <a:buClr>
                <a:srgbClr val="FF0000"/>
              </a:buClr>
              <a:buFontTx/>
              <a:buChar char="•"/>
            </a:pPr>
            <a:r>
              <a:rPr lang="en-GB" sz="3200"/>
              <a:t>bigger pool of good recruits</a:t>
            </a:r>
          </a:p>
          <a:p>
            <a:pPr lvl="2">
              <a:buClr>
                <a:srgbClr val="FF0000"/>
              </a:buClr>
              <a:buFontTx/>
              <a:buChar char="•"/>
            </a:pPr>
            <a:r>
              <a:rPr lang="en-GB" sz="3200"/>
              <a:t>clients see services in     </a:t>
            </a:r>
            <a:r>
              <a:rPr lang="en-GB" sz="3200">
                <a:solidFill>
                  <a:schemeClr val="bg1"/>
                </a:solidFill>
              </a:rPr>
              <a:t>. . .</a:t>
            </a:r>
            <a:r>
              <a:rPr lang="en-GB" sz="3200"/>
              <a:t> </a:t>
            </a:r>
            <a:r>
              <a:rPr lang="en-GB" sz="3200">
                <a:solidFill>
                  <a:schemeClr val="bg1"/>
                </a:solidFill>
              </a:rPr>
              <a:t>.</a:t>
            </a:r>
            <a:r>
              <a:rPr lang="en-GB" sz="3200"/>
              <a:t> growing demand</a:t>
            </a:r>
          </a:p>
          <a:p>
            <a:pPr lvl="2">
              <a:buClr>
                <a:srgbClr val="FF0000"/>
              </a:buClr>
              <a:buFontTx/>
              <a:buChar char="•"/>
            </a:pPr>
            <a:endParaRPr lang="en-GB" sz="3200"/>
          </a:p>
          <a:p>
            <a:pPr lvl="2">
              <a:buClr>
                <a:srgbClr val="FF0000"/>
              </a:buClr>
              <a:buFontTx/>
              <a:buChar char="•"/>
            </a:pPr>
            <a:endParaRPr lang="en-GB" sz="3200"/>
          </a:p>
          <a:p>
            <a:pPr lvl="1">
              <a:buClr>
                <a:srgbClr val="FF0000"/>
              </a:buClr>
              <a:buFontTx/>
              <a:buChar char="•"/>
            </a:pPr>
            <a:r>
              <a:rPr lang="en-GB" sz="3200"/>
              <a:t> </a:t>
            </a:r>
          </a:p>
        </p:txBody>
      </p:sp>
      <p:sp>
        <p:nvSpPr>
          <p:cNvPr id="24591" name="Text Box 15"/>
          <p:cNvSpPr txBox="1">
            <a:spLocks noChangeArrowheads="1"/>
          </p:cNvSpPr>
          <p:nvPr/>
        </p:nvSpPr>
        <p:spPr bwMode="auto">
          <a:xfrm>
            <a:off x="1219200" y="3048000"/>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p>
        </p:txBody>
      </p:sp>
      <p:graphicFrame>
        <p:nvGraphicFramePr>
          <p:cNvPr id="24592" name="Object 16"/>
          <p:cNvGraphicFramePr>
            <a:graphicFrameLocks noChangeAspect="1"/>
          </p:cNvGraphicFramePr>
          <p:nvPr/>
        </p:nvGraphicFramePr>
        <p:xfrm>
          <a:off x="381000" y="1524000"/>
          <a:ext cx="1828800" cy="1354138"/>
        </p:xfrm>
        <a:graphic>
          <a:graphicData uri="http://schemas.openxmlformats.org/presentationml/2006/ole">
            <mc:AlternateContent xmlns:mc="http://schemas.openxmlformats.org/markup-compatibility/2006">
              <mc:Choice xmlns:v="urn:schemas-microsoft-com:vml" Requires="v">
                <p:oleObj spid="_x0000_s24594" name="Bitmap Image" r:id="rId4" imgW="1924319" imgH="1305107" progId="Paint.Picture">
                  <p:embed/>
                </p:oleObj>
              </mc:Choice>
              <mc:Fallback>
                <p:oleObj name="Bitmap Image" r:id="rId4" imgW="1924319" imgH="1305107" progId="Paint.Picture">
                  <p:embed/>
                  <p:pic>
                    <p:nvPicPr>
                      <p:cNvPr id="0" name="Object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1524000"/>
                        <a:ext cx="1828800" cy="1354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57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2459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4590">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4590">
                                            <p:txEl>
                                              <p:pRg st="1" end="1"/>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4590">
                                            <p:txEl>
                                              <p:pRg st="2" end="2"/>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4590">
                                            <p:txEl>
                                              <p:pRg st="3" end="3"/>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4590">
                                            <p:txEl>
                                              <p:pRg st="4" end="4"/>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24590">
                                            <p:txEl>
                                              <p:pRg st="5" end="5"/>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24590">
                                            <p:txEl>
                                              <p:pRg st="6" end="6"/>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24590">
                                            <p:txEl>
                                              <p:pRg st="7" end="7"/>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24590">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utoUpdateAnimBg="0"/>
      <p:bldP spid="24590" grpId="0" build="p" bldLvl="3"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447800" y="228600"/>
            <a:ext cx="6400800" cy="1066800"/>
          </a:xfrm>
        </p:spPr>
        <p:txBody>
          <a:bodyPr/>
          <a:lstStyle/>
          <a:p>
            <a:r>
              <a:rPr lang="en-GB" i="1">
                <a:solidFill>
                  <a:srgbClr val="FF0000"/>
                </a:solidFill>
              </a:rPr>
              <a:t>Branding ‘OR’ as ‘OR’</a:t>
            </a:r>
            <a:endParaRPr lang="en-GB" i="1"/>
          </a:p>
        </p:txBody>
      </p:sp>
      <p:sp>
        <p:nvSpPr>
          <p:cNvPr id="25603" name="Rectangle 3"/>
          <p:cNvSpPr>
            <a:spLocks noGrp="1" noChangeArrowheads="1"/>
          </p:cNvSpPr>
          <p:nvPr>
            <p:ph type="body" idx="1"/>
          </p:nvPr>
        </p:nvSpPr>
        <p:spPr>
          <a:xfrm>
            <a:off x="533400" y="1371600"/>
            <a:ext cx="7772400" cy="3962400"/>
          </a:xfrm>
        </p:spPr>
        <p:txBody>
          <a:bodyPr/>
          <a:lstStyle/>
          <a:p>
            <a:pPr>
              <a:buClr>
                <a:srgbClr val="FF0000"/>
              </a:buClr>
              <a:buFontTx/>
              <a:buNone/>
            </a:pPr>
            <a:r>
              <a:rPr lang="en-GB">
                <a:solidFill>
                  <a:schemeClr val="bg1"/>
                </a:solidFill>
              </a:rPr>
              <a:t>.</a:t>
            </a:r>
            <a:endParaRPr lang="en-GB"/>
          </a:p>
        </p:txBody>
      </p:sp>
      <p:sp>
        <p:nvSpPr>
          <p:cNvPr id="25604" name="Freeform 4"/>
          <p:cNvSpPr>
            <a:spLocks/>
          </p:cNvSpPr>
          <p:nvPr/>
        </p:nvSpPr>
        <p:spPr bwMode="auto">
          <a:xfrm>
            <a:off x="1084263" y="5918200"/>
            <a:ext cx="12700" cy="57150"/>
          </a:xfrm>
          <a:custGeom>
            <a:avLst/>
            <a:gdLst>
              <a:gd name="T0" fmla="*/ 8 w 8"/>
              <a:gd name="T1" fmla="*/ 36 h 36"/>
              <a:gd name="T2" fmla="*/ 0 w 8"/>
              <a:gd name="T3" fmla="*/ 0 h 36"/>
              <a:gd name="T4" fmla="*/ 8 w 8"/>
              <a:gd name="T5" fmla="*/ 36 h 36"/>
            </a:gdLst>
            <a:ahLst/>
            <a:cxnLst>
              <a:cxn ang="0">
                <a:pos x="T0" y="T1"/>
              </a:cxn>
              <a:cxn ang="0">
                <a:pos x="T2" y="T3"/>
              </a:cxn>
              <a:cxn ang="0">
                <a:pos x="T4" y="T5"/>
              </a:cxn>
            </a:cxnLst>
            <a:rect l="0" t="0" r="r" b="b"/>
            <a:pathLst>
              <a:path w="8" h="36">
                <a:moveTo>
                  <a:pt x="8" y="36"/>
                </a:moveTo>
                <a:lnTo>
                  <a:pt x="0" y="0"/>
                </a:lnTo>
                <a:lnTo>
                  <a:pt x="8"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5605" name="Freeform 5"/>
          <p:cNvSpPr>
            <a:spLocks/>
          </p:cNvSpPr>
          <p:nvPr/>
        </p:nvSpPr>
        <p:spPr bwMode="auto">
          <a:xfrm>
            <a:off x="2805113" y="5861050"/>
            <a:ext cx="26987" cy="71438"/>
          </a:xfrm>
          <a:custGeom>
            <a:avLst/>
            <a:gdLst>
              <a:gd name="T0" fmla="*/ 17 w 17"/>
              <a:gd name="T1" fmla="*/ 45 h 45"/>
              <a:gd name="T2" fmla="*/ 0 w 17"/>
              <a:gd name="T3" fmla="*/ 0 h 45"/>
              <a:gd name="T4" fmla="*/ 17 w 17"/>
              <a:gd name="T5" fmla="*/ 45 h 45"/>
            </a:gdLst>
            <a:ahLst/>
            <a:cxnLst>
              <a:cxn ang="0">
                <a:pos x="T0" y="T1"/>
              </a:cxn>
              <a:cxn ang="0">
                <a:pos x="T2" y="T3"/>
              </a:cxn>
              <a:cxn ang="0">
                <a:pos x="T4" y="T5"/>
              </a:cxn>
            </a:cxnLst>
            <a:rect l="0" t="0" r="r" b="b"/>
            <a:pathLst>
              <a:path w="17" h="45">
                <a:moveTo>
                  <a:pt x="17" y="45"/>
                </a:moveTo>
                <a:lnTo>
                  <a:pt x="0" y="0"/>
                </a:lnTo>
                <a:lnTo>
                  <a:pt x="17" y="45"/>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5606" name="Freeform 6"/>
          <p:cNvSpPr>
            <a:spLocks/>
          </p:cNvSpPr>
          <p:nvPr/>
        </p:nvSpPr>
        <p:spPr bwMode="auto">
          <a:xfrm>
            <a:off x="1917700" y="5875338"/>
            <a:ext cx="39688" cy="42862"/>
          </a:xfrm>
          <a:custGeom>
            <a:avLst/>
            <a:gdLst>
              <a:gd name="T0" fmla="*/ 0 w 25"/>
              <a:gd name="T1" fmla="*/ 27 h 27"/>
              <a:gd name="T2" fmla="*/ 25 w 25"/>
              <a:gd name="T3" fmla="*/ 0 h 27"/>
              <a:gd name="T4" fmla="*/ 0 w 25"/>
              <a:gd name="T5" fmla="*/ 27 h 27"/>
            </a:gdLst>
            <a:ahLst/>
            <a:cxnLst>
              <a:cxn ang="0">
                <a:pos x="T0" y="T1"/>
              </a:cxn>
              <a:cxn ang="0">
                <a:pos x="T2" y="T3"/>
              </a:cxn>
              <a:cxn ang="0">
                <a:pos x="T4" y="T5"/>
              </a:cxn>
            </a:cxnLst>
            <a:rect l="0" t="0" r="r" b="b"/>
            <a:pathLst>
              <a:path w="25" h="27">
                <a:moveTo>
                  <a:pt x="0" y="27"/>
                </a:moveTo>
                <a:lnTo>
                  <a:pt x="25" y="0"/>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5607" name="Freeform 7"/>
          <p:cNvSpPr>
            <a:spLocks/>
          </p:cNvSpPr>
          <p:nvPr/>
        </p:nvSpPr>
        <p:spPr bwMode="auto">
          <a:xfrm>
            <a:off x="3095625" y="3933825"/>
            <a:ext cx="14288" cy="14288"/>
          </a:xfrm>
          <a:custGeom>
            <a:avLst/>
            <a:gdLst>
              <a:gd name="T0" fmla="*/ 9 w 9"/>
              <a:gd name="T1" fmla="*/ 9 h 9"/>
              <a:gd name="T2" fmla="*/ 0 w 9"/>
              <a:gd name="T3" fmla="*/ 0 h 9"/>
              <a:gd name="T4" fmla="*/ 9 w 9"/>
              <a:gd name="T5" fmla="*/ 9 h 9"/>
            </a:gdLst>
            <a:ahLst/>
            <a:cxnLst>
              <a:cxn ang="0">
                <a:pos x="T0" y="T1"/>
              </a:cxn>
              <a:cxn ang="0">
                <a:pos x="T2" y="T3"/>
              </a:cxn>
              <a:cxn ang="0">
                <a:pos x="T4" y="T5"/>
              </a:cxn>
            </a:cxnLst>
            <a:rect l="0" t="0" r="r" b="b"/>
            <a:pathLst>
              <a:path w="9" h="9">
                <a:moveTo>
                  <a:pt x="9" y="9"/>
                </a:moveTo>
                <a:lnTo>
                  <a:pt x="0" y="0"/>
                </a:lnTo>
                <a:lnTo>
                  <a:pt x="9"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5608" name="Freeform 8"/>
          <p:cNvSpPr>
            <a:spLocks/>
          </p:cNvSpPr>
          <p:nvPr/>
        </p:nvSpPr>
        <p:spPr bwMode="auto">
          <a:xfrm>
            <a:off x="3176588" y="2913063"/>
            <a:ext cx="12700" cy="57150"/>
          </a:xfrm>
          <a:custGeom>
            <a:avLst/>
            <a:gdLst>
              <a:gd name="T0" fmla="*/ 8 w 8"/>
              <a:gd name="T1" fmla="*/ 36 h 36"/>
              <a:gd name="T2" fmla="*/ 0 w 8"/>
              <a:gd name="T3" fmla="*/ 0 h 36"/>
              <a:gd name="T4" fmla="*/ 8 w 8"/>
              <a:gd name="T5" fmla="*/ 36 h 36"/>
            </a:gdLst>
            <a:ahLst/>
            <a:cxnLst>
              <a:cxn ang="0">
                <a:pos x="T0" y="T1"/>
              </a:cxn>
              <a:cxn ang="0">
                <a:pos x="T2" y="T3"/>
              </a:cxn>
              <a:cxn ang="0">
                <a:pos x="T4" y="T5"/>
              </a:cxn>
            </a:cxnLst>
            <a:rect l="0" t="0" r="r" b="b"/>
            <a:pathLst>
              <a:path w="8" h="36">
                <a:moveTo>
                  <a:pt x="8" y="36"/>
                </a:moveTo>
                <a:lnTo>
                  <a:pt x="0" y="0"/>
                </a:lnTo>
                <a:lnTo>
                  <a:pt x="8" y="36"/>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5609" name="Freeform 9"/>
          <p:cNvSpPr>
            <a:spLocks/>
          </p:cNvSpPr>
          <p:nvPr/>
        </p:nvSpPr>
        <p:spPr bwMode="auto">
          <a:xfrm>
            <a:off x="3228975" y="2711450"/>
            <a:ext cx="52388" cy="28575"/>
          </a:xfrm>
          <a:custGeom>
            <a:avLst/>
            <a:gdLst>
              <a:gd name="T0" fmla="*/ 0 w 33"/>
              <a:gd name="T1" fmla="*/ 18 h 18"/>
              <a:gd name="T2" fmla="*/ 33 w 33"/>
              <a:gd name="T3" fmla="*/ 0 h 18"/>
              <a:gd name="T4" fmla="*/ 0 w 33"/>
              <a:gd name="T5" fmla="*/ 18 h 18"/>
            </a:gdLst>
            <a:ahLst/>
            <a:cxnLst>
              <a:cxn ang="0">
                <a:pos x="T0" y="T1"/>
              </a:cxn>
              <a:cxn ang="0">
                <a:pos x="T2" y="T3"/>
              </a:cxn>
              <a:cxn ang="0">
                <a:pos x="T4" y="T5"/>
              </a:cxn>
            </a:cxnLst>
            <a:rect l="0" t="0" r="r" b="b"/>
            <a:pathLst>
              <a:path w="33" h="18">
                <a:moveTo>
                  <a:pt x="0" y="18"/>
                </a:moveTo>
                <a:lnTo>
                  <a:pt x="33"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5610" name="Freeform 10"/>
          <p:cNvSpPr>
            <a:spLocks/>
          </p:cNvSpPr>
          <p:nvPr/>
        </p:nvSpPr>
        <p:spPr bwMode="auto">
          <a:xfrm>
            <a:off x="3216275" y="2511425"/>
            <a:ext cx="79375" cy="42863"/>
          </a:xfrm>
          <a:custGeom>
            <a:avLst/>
            <a:gdLst>
              <a:gd name="T0" fmla="*/ 0 w 50"/>
              <a:gd name="T1" fmla="*/ 27 h 27"/>
              <a:gd name="T2" fmla="*/ 50 w 50"/>
              <a:gd name="T3" fmla="*/ 0 h 27"/>
              <a:gd name="T4" fmla="*/ 0 w 50"/>
              <a:gd name="T5" fmla="*/ 27 h 27"/>
            </a:gdLst>
            <a:ahLst/>
            <a:cxnLst>
              <a:cxn ang="0">
                <a:pos x="T0" y="T1"/>
              </a:cxn>
              <a:cxn ang="0">
                <a:pos x="T2" y="T3"/>
              </a:cxn>
              <a:cxn ang="0">
                <a:pos x="T4" y="T5"/>
              </a:cxn>
            </a:cxnLst>
            <a:rect l="0" t="0" r="r" b="b"/>
            <a:pathLst>
              <a:path w="50" h="27">
                <a:moveTo>
                  <a:pt x="0" y="27"/>
                </a:moveTo>
                <a:lnTo>
                  <a:pt x="50" y="0"/>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5611" name="Freeform 11"/>
          <p:cNvSpPr>
            <a:spLocks/>
          </p:cNvSpPr>
          <p:nvPr/>
        </p:nvSpPr>
        <p:spPr bwMode="auto">
          <a:xfrm>
            <a:off x="1150938" y="2324100"/>
            <a:ext cx="1587" cy="28575"/>
          </a:xfrm>
          <a:custGeom>
            <a:avLst/>
            <a:gdLst>
              <a:gd name="T0" fmla="*/ 18 h 18"/>
              <a:gd name="T1" fmla="*/ 0 h 18"/>
              <a:gd name="T2" fmla="*/ 18 h 18"/>
            </a:gdLst>
            <a:ahLst/>
            <a:cxnLst>
              <a:cxn ang="0">
                <a:pos x="0" y="T0"/>
              </a:cxn>
              <a:cxn ang="0">
                <a:pos x="0" y="T1"/>
              </a:cxn>
              <a:cxn ang="0">
                <a:pos x="0" y="T2"/>
              </a:cxn>
            </a:cxnLst>
            <a:rect l="0" t="0" r="r" b="b"/>
            <a:pathLst>
              <a:path h="18">
                <a:moveTo>
                  <a:pt x="0" y="18"/>
                </a:moveTo>
                <a:lnTo>
                  <a:pt x="0"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5612" name="Freeform 12"/>
          <p:cNvSpPr>
            <a:spLocks/>
          </p:cNvSpPr>
          <p:nvPr/>
        </p:nvSpPr>
        <p:spPr bwMode="auto">
          <a:xfrm>
            <a:off x="1441450" y="2251075"/>
            <a:ext cx="66675" cy="30163"/>
          </a:xfrm>
          <a:custGeom>
            <a:avLst/>
            <a:gdLst>
              <a:gd name="T0" fmla="*/ 0 w 42"/>
              <a:gd name="T1" fmla="*/ 19 h 19"/>
              <a:gd name="T2" fmla="*/ 42 w 42"/>
              <a:gd name="T3" fmla="*/ 0 h 19"/>
              <a:gd name="T4" fmla="*/ 0 w 42"/>
              <a:gd name="T5" fmla="*/ 19 h 19"/>
            </a:gdLst>
            <a:ahLst/>
            <a:cxnLst>
              <a:cxn ang="0">
                <a:pos x="T0" y="T1"/>
              </a:cxn>
              <a:cxn ang="0">
                <a:pos x="T2" y="T3"/>
              </a:cxn>
              <a:cxn ang="0">
                <a:pos x="T4" y="T5"/>
              </a:cxn>
            </a:cxnLst>
            <a:rect l="0" t="0" r="r" b="b"/>
            <a:pathLst>
              <a:path w="42" h="19">
                <a:moveTo>
                  <a:pt x="0" y="19"/>
                </a:moveTo>
                <a:lnTo>
                  <a:pt x="42" y="0"/>
                </a:lnTo>
                <a:lnTo>
                  <a:pt x="0"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5613" name="Text Box 13"/>
          <p:cNvSpPr txBox="1">
            <a:spLocks noChangeArrowheads="1"/>
          </p:cNvSpPr>
          <p:nvPr/>
        </p:nvSpPr>
        <p:spPr bwMode="auto">
          <a:xfrm>
            <a:off x="838200" y="17526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p>
        </p:txBody>
      </p:sp>
      <p:sp>
        <p:nvSpPr>
          <p:cNvPr id="25614" name="Text Box 14"/>
          <p:cNvSpPr txBox="1">
            <a:spLocks noChangeArrowheads="1"/>
          </p:cNvSpPr>
          <p:nvPr/>
        </p:nvSpPr>
        <p:spPr bwMode="auto">
          <a:xfrm>
            <a:off x="1905000" y="1447800"/>
            <a:ext cx="6934200" cy="6427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3200"/>
              <a:t>   Mutual benefits:</a:t>
            </a:r>
          </a:p>
          <a:p>
            <a:pPr lvl="1">
              <a:buClr>
                <a:srgbClr val="FF0000"/>
              </a:buClr>
              <a:buFontTx/>
              <a:buChar char="•"/>
            </a:pPr>
            <a:r>
              <a:rPr lang="en-GB" sz="3200"/>
              <a:t> Recruitment</a:t>
            </a:r>
          </a:p>
          <a:p>
            <a:pPr lvl="2">
              <a:buClr>
                <a:srgbClr val="FF0000"/>
              </a:buClr>
              <a:buFontTx/>
              <a:buChar char="•"/>
            </a:pPr>
            <a:r>
              <a:rPr lang="en-GB" sz="3200"/>
              <a:t> OR recognised career</a:t>
            </a:r>
          </a:p>
          <a:p>
            <a:pPr lvl="2">
              <a:buClr>
                <a:srgbClr val="FF0000"/>
              </a:buClr>
              <a:buFontTx/>
              <a:buChar char="•"/>
            </a:pPr>
            <a:r>
              <a:rPr lang="en-GB" sz="3200"/>
              <a:t> many employers find </a:t>
            </a:r>
          </a:p>
          <a:p>
            <a:pPr lvl="2">
              <a:buClr>
                <a:srgbClr val="FF0000"/>
              </a:buClr>
            </a:pPr>
            <a:r>
              <a:rPr lang="en-GB" sz="3200"/>
              <a:t>   recruitment difficult but       </a:t>
            </a:r>
            <a:r>
              <a:rPr lang="en-GB" sz="3200">
                <a:solidFill>
                  <a:schemeClr val="bg1"/>
                </a:solidFill>
              </a:rPr>
              <a:t>.</a:t>
            </a:r>
            <a:r>
              <a:rPr lang="en-GB" sz="3200"/>
              <a:t>  70% of those with OR skills      </a:t>
            </a:r>
            <a:r>
              <a:rPr lang="en-GB" sz="3200">
                <a:solidFill>
                  <a:schemeClr val="bg1"/>
                </a:solidFill>
              </a:rPr>
              <a:t>.</a:t>
            </a:r>
            <a:r>
              <a:rPr lang="en-GB" sz="3200"/>
              <a:t>  don’t identify with OR</a:t>
            </a:r>
          </a:p>
          <a:p>
            <a:pPr lvl="2">
              <a:buClr>
                <a:srgbClr val="FF0000"/>
              </a:buClr>
              <a:buFontTx/>
              <a:buChar char="•"/>
            </a:pPr>
            <a:r>
              <a:rPr lang="en-GB" sz="3200"/>
              <a:t> further fragmentation adds </a:t>
            </a:r>
            <a:r>
              <a:rPr lang="en-GB" sz="3200">
                <a:solidFill>
                  <a:schemeClr val="bg1"/>
                </a:solidFill>
              </a:rPr>
              <a:t>.</a:t>
            </a:r>
            <a:r>
              <a:rPr lang="en-GB" sz="3200"/>
              <a:t> </a:t>
            </a:r>
            <a:r>
              <a:rPr lang="en-GB" sz="3200">
                <a:solidFill>
                  <a:schemeClr val="bg1"/>
                </a:solidFill>
              </a:rPr>
              <a:t>.</a:t>
            </a:r>
            <a:r>
              <a:rPr lang="en-GB" sz="3200"/>
              <a:t>  to confusion</a:t>
            </a:r>
          </a:p>
          <a:p>
            <a:pPr lvl="1">
              <a:buClr>
                <a:srgbClr val="FF0000"/>
              </a:buClr>
              <a:buFontTx/>
              <a:buChar char="•"/>
            </a:pPr>
            <a:endParaRPr lang="en-GB" sz="3200"/>
          </a:p>
          <a:p>
            <a:pPr lvl="1">
              <a:buClr>
                <a:srgbClr val="FF0000"/>
              </a:buClr>
              <a:buFontTx/>
              <a:buChar char="•"/>
            </a:pPr>
            <a:endParaRPr lang="en-GB" sz="3200"/>
          </a:p>
          <a:p>
            <a:pPr lvl="2">
              <a:buClr>
                <a:srgbClr val="FF0000"/>
              </a:buClr>
              <a:buFontTx/>
              <a:buChar char="•"/>
            </a:pPr>
            <a:endParaRPr lang="en-GB" sz="3200"/>
          </a:p>
          <a:p>
            <a:pPr lvl="1">
              <a:buClr>
                <a:srgbClr val="FF0000"/>
              </a:buClr>
              <a:buFontTx/>
              <a:buChar char="•"/>
            </a:pPr>
            <a:r>
              <a:rPr lang="en-GB" sz="3200"/>
              <a:t> </a:t>
            </a:r>
          </a:p>
        </p:txBody>
      </p:sp>
      <p:sp>
        <p:nvSpPr>
          <p:cNvPr id="25615" name="Text Box 15"/>
          <p:cNvSpPr txBox="1">
            <a:spLocks noChangeArrowheads="1"/>
          </p:cNvSpPr>
          <p:nvPr/>
        </p:nvSpPr>
        <p:spPr bwMode="auto">
          <a:xfrm>
            <a:off x="1219200" y="3048000"/>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p>
        </p:txBody>
      </p:sp>
      <p:graphicFrame>
        <p:nvGraphicFramePr>
          <p:cNvPr id="25616" name="Object 16"/>
          <p:cNvGraphicFramePr>
            <a:graphicFrameLocks noChangeAspect="1"/>
          </p:cNvGraphicFramePr>
          <p:nvPr/>
        </p:nvGraphicFramePr>
        <p:xfrm>
          <a:off x="457200" y="1524000"/>
          <a:ext cx="1828800" cy="1354138"/>
        </p:xfrm>
        <a:graphic>
          <a:graphicData uri="http://schemas.openxmlformats.org/presentationml/2006/ole">
            <mc:AlternateContent xmlns:mc="http://schemas.openxmlformats.org/markup-compatibility/2006">
              <mc:Choice xmlns:v="urn:schemas-microsoft-com:vml" Requires="v">
                <p:oleObj spid="_x0000_s25618" name="Bitmap Image" r:id="rId4" imgW="1924319" imgH="1305107" progId="Paint.Picture">
                  <p:embed/>
                </p:oleObj>
              </mc:Choice>
              <mc:Fallback>
                <p:oleObj name="Bitmap Image" r:id="rId4" imgW="1924319" imgH="1305107" progId="Paint.Picture">
                  <p:embed/>
                  <p:pic>
                    <p:nvPicPr>
                      <p:cNvPr id="0" name="Object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524000"/>
                        <a:ext cx="1828800" cy="1354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560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2561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5614">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5614">
                                            <p:txEl>
                                              <p:pRg st="1" end="1"/>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5614">
                                            <p:txEl>
                                              <p:pRg st="2" end="2"/>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5614">
                                            <p:txEl>
                                              <p:pRg st="3" end="3"/>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5614">
                                            <p:txEl>
                                              <p:pRg st="4" end="4"/>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25614">
                                            <p:txEl>
                                              <p:pRg st="5" end="5"/>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2561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autoUpdateAnimBg="0"/>
      <p:bldP spid="25614" grpId="0" build="p" bldLvl="3"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447800" y="228600"/>
            <a:ext cx="6400800" cy="1066800"/>
          </a:xfrm>
        </p:spPr>
        <p:txBody>
          <a:bodyPr/>
          <a:lstStyle/>
          <a:p>
            <a:r>
              <a:rPr lang="en-GB" i="1">
                <a:solidFill>
                  <a:srgbClr val="FF0000"/>
                </a:solidFill>
              </a:rPr>
              <a:t>Branding ‘OR’ as ‘OR’</a:t>
            </a:r>
            <a:endParaRPr lang="en-GB" i="1"/>
          </a:p>
        </p:txBody>
      </p:sp>
      <p:sp>
        <p:nvSpPr>
          <p:cNvPr id="26627" name="Rectangle 3"/>
          <p:cNvSpPr>
            <a:spLocks noGrp="1" noChangeArrowheads="1"/>
          </p:cNvSpPr>
          <p:nvPr>
            <p:ph type="body" idx="1"/>
          </p:nvPr>
        </p:nvSpPr>
        <p:spPr>
          <a:xfrm>
            <a:off x="533400" y="1371600"/>
            <a:ext cx="7772400" cy="3962400"/>
          </a:xfrm>
        </p:spPr>
        <p:txBody>
          <a:bodyPr/>
          <a:lstStyle/>
          <a:p>
            <a:pPr>
              <a:buClr>
                <a:srgbClr val="FF0000"/>
              </a:buClr>
              <a:buFontTx/>
              <a:buNone/>
            </a:pPr>
            <a:r>
              <a:rPr lang="en-GB">
                <a:solidFill>
                  <a:schemeClr val="bg1"/>
                </a:solidFill>
              </a:rPr>
              <a:t>.</a:t>
            </a:r>
            <a:endParaRPr lang="en-GB"/>
          </a:p>
        </p:txBody>
      </p:sp>
      <p:sp>
        <p:nvSpPr>
          <p:cNvPr id="26628" name="Freeform 4"/>
          <p:cNvSpPr>
            <a:spLocks/>
          </p:cNvSpPr>
          <p:nvPr/>
        </p:nvSpPr>
        <p:spPr bwMode="auto">
          <a:xfrm>
            <a:off x="1084263" y="5918200"/>
            <a:ext cx="12700" cy="57150"/>
          </a:xfrm>
          <a:custGeom>
            <a:avLst/>
            <a:gdLst>
              <a:gd name="T0" fmla="*/ 8 w 8"/>
              <a:gd name="T1" fmla="*/ 36 h 36"/>
              <a:gd name="T2" fmla="*/ 0 w 8"/>
              <a:gd name="T3" fmla="*/ 0 h 36"/>
              <a:gd name="T4" fmla="*/ 8 w 8"/>
              <a:gd name="T5" fmla="*/ 36 h 36"/>
            </a:gdLst>
            <a:ahLst/>
            <a:cxnLst>
              <a:cxn ang="0">
                <a:pos x="T0" y="T1"/>
              </a:cxn>
              <a:cxn ang="0">
                <a:pos x="T2" y="T3"/>
              </a:cxn>
              <a:cxn ang="0">
                <a:pos x="T4" y="T5"/>
              </a:cxn>
            </a:cxnLst>
            <a:rect l="0" t="0" r="r" b="b"/>
            <a:pathLst>
              <a:path w="8" h="36">
                <a:moveTo>
                  <a:pt x="8" y="36"/>
                </a:moveTo>
                <a:lnTo>
                  <a:pt x="0" y="0"/>
                </a:lnTo>
                <a:lnTo>
                  <a:pt x="8"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6629" name="Freeform 5"/>
          <p:cNvSpPr>
            <a:spLocks/>
          </p:cNvSpPr>
          <p:nvPr/>
        </p:nvSpPr>
        <p:spPr bwMode="auto">
          <a:xfrm>
            <a:off x="2805113" y="5861050"/>
            <a:ext cx="26987" cy="71438"/>
          </a:xfrm>
          <a:custGeom>
            <a:avLst/>
            <a:gdLst>
              <a:gd name="T0" fmla="*/ 17 w 17"/>
              <a:gd name="T1" fmla="*/ 45 h 45"/>
              <a:gd name="T2" fmla="*/ 0 w 17"/>
              <a:gd name="T3" fmla="*/ 0 h 45"/>
              <a:gd name="T4" fmla="*/ 17 w 17"/>
              <a:gd name="T5" fmla="*/ 45 h 45"/>
            </a:gdLst>
            <a:ahLst/>
            <a:cxnLst>
              <a:cxn ang="0">
                <a:pos x="T0" y="T1"/>
              </a:cxn>
              <a:cxn ang="0">
                <a:pos x="T2" y="T3"/>
              </a:cxn>
              <a:cxn ang="0">
                <a:pos x="T4" y="T5"/>
              </a:cxn>
            </a:cxnLst>
            <a:rect l="0" t="0" r="r" b="b"/>
            <a:pathLst>
              <a:path w="17" h="45">
                <a:moveTo>
                  <a:pt x="17" y="45"/>
                </a:moveTo>
                <a:lnTo>
                  <a:pt x="0" y="0"/>
                </a:lnTo>
                <a:lnTo>
                  <a:pt x="17" y="45"/>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6630" name="Freeform 6"/>
          <p:cNvSpPr>
            <a:spLocks/>
          </p:cNvSpPr>
          <p:nvPr/>
        </p:nvSpPr>
        <p:spPr bwMode="auto">
          <a:xfrm>
            <a:off x="1917700" y="5875338"/>
            <a:ext cx="39688" cy="42862"/>
          </a:xfrm>
          <a:custGeom>
            <a:avLst/>
            <a:gdLst>
              <a:gd name="T0" fmla="*/ 0 w 25"/>
              <a:gd name="T1" fmla="*/ 27 h 27"/>
              <a:gd name="T2" fmla="*/ 25 w 25"/>
              <a:gd name="T3" fmla="*/ 0 h 27"/>
              <a:gd name="T4" fmla="*/ 0 w 25"/>
              <a:gd name="T5" fmla="*/ 27 h 27"/>
            </a:gdLst>
            <a:ahLst/>
            <a:cxnLst>
              <a:cxn ang="0">
                <a:pos x="T0" y="T1"/>
              </a:cxn>
              <a:cxn ang="0">
                <a:pos x="T2" y="T3"/>
              </a:cxn>
              <a:cxn ang="0">
                <a:pos x="T4" y="T5"/>
              </a:cxn>
            </a:cxnLst>
            <a:rect l="0" t="0" r="r" b="b"/>
            <a:pathLst>
              <a:path w="25" h="27">
                <a:moveTo>
                  <a:pt x="0" y="27"/>
                </a:moveTo>
                <a:lnTo>
                  <a:pt x="25" y="0"/>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6631" name="Freeform 7"/>
          <p:cNvSpPr>
            <a:spLocks/>
          </p:cNvSpPr>
          <p:nvPr/>
        </p:nvSpPr>
        <p:spPr bwMode="auto">
          <a:xfrm>
            <a:off x="3095625" y="3933825"/>
            <a:ext cx="14288" cy="14288"/>
          </a:xfrm>
          <a:custGeom>
            <a:avLst/>
            <a:gdLst>
              <a:gd name="T0" fmla="*/ 9 w 9"/>
              <a:gd name="T1" fmla="*/ 9 h 9"/>
              <a:gd name="T2" fmla="*/ 0 w 9"/>
              <a:gd name="T3" fmla="*/ 0 h 9"/>
              <a:gd name="T4" fmla="*/ 9 w 9"/>
              <a:gd name="T5" fmla="*/ 9 h 9"/>
            </a:gdLst>
            <a:ahLst/>
            <a:cxnLst>
              <a:cxn ang="0">
                <a:pos x="T0" y="T1"/>
              </a:cxn>
              <a:cxn ang="0">
                <a:pos x="T2" y="T3"/>
              </a:cxn>
              <a:cxn ang="0">
                <a:pos x="T4" y="T5"/>
              </a:cxn>
            </a:cxnLst>
            <a:rect l="0" t="0" r="r" b="b"/>
            <a:pathLst>
              <a:path w="9" h="9">
                <a:moveTo>
                  <a:pt x="9" y="9"/>
                </a:moveTo>
                <a:lnTo>
                  <a:pt x="0" y="0"/>
                </a:lnTo>
                <a:lnTo>
                  <a:pt x="9"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6632" name="Freeform 8"/>
          <p:cNvSpPr>
            <a:spLocks/>
          </p:cNvSpPr>
          <p:nvPr/>
        </p:nvSpPr>
        <p:spPr bwMode="auto">
          <a:xfrm>
            <a:off x="3176588" y="2913063"/>
            <a:ext cx="12700" cy="57150"/>
          </a:xfrm>
          <a:custGeom>
            <a:avLst/>
            <a:gdLst>
              <a:gd name="T0" fmla="*/ 8 w 8"/>
              <a:gd name="T1" fmla="*/ 36 h 36"/>
              <a:gd name="T2" fmla="*/ 0 w 8"/>
              <a:gd name="T3" fmla="*/ 0 h 36"/>
              <a:gd name="T4" fmla="*/ 8 w 8"/>
              <a:gd name="T5" fmla="*/ 36 h 36"/>
            </a:gdLst>
            <a:ahLst/>
            <a:cxnLst>
              <a:cxn ang="0">
                <a:pos x="T0" y="T1"/>
              </a:cxn>
              <a:cxn ang="0">
                <a:pos x="T2" y="T3"/>
              </a:cxn>
              <a:cxn ang="0">
                <a:pos x="T4" y="T5"/>
              </a:cxn>
            </a:cxnLst>
            <a:rect l="0" t="0" r="r" b="b"/>
            <a:pathLst>
              <a:path w="8" h="36">
                <a:moveTo>
                  <a:pt x="8" y="36"/>
                </a:moveTo>
                <a:lnTo>
                  <a:pt x="0" y="0"/>
                </a:lnTo>
                <a:lnTo>
                  <a:pt x="8" y="36"/>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6633" name="Freeform 9"/>
          <p:cNvSpPr>
            <a:spLocks/>
          </p:cNvSpPr>
          <p:nvPr/>
        </p:nvSpPr>
        <p:spPr bwMode="auto">
          <a:xfrm>
            <a:off x="3228975" y="2711450"/>
            <a:ext cx="52388" cy="28575"/>
          </a:xfrm>
          <a:custGeom>
            <a:avLst/>
            <a:gdLst>
              <a:gd name="T0" fmla="*/ 0 w 33"/>
              <a:gd name="T1" fmla="*/ 18 h 18"/>
              <a:gd name="T2" fmla="*/ 33 w 33"/>
              <a:gd name="T3" fmla="*/ 0 h 18"/>
              <a:gd name="T4" fmla="*/ 0 w 33"/>
              <a:gd name="T5" fmla="*/ 18 h 18"/>
            </a:gdLst>
            <a:ahLst/>
            <a:cxnLst>
              <a:cxn ang="0">
                <a:pos x="T0" y="T1"/>
              </a:cxn>
              <a:cxn ang="0">
                <a:pos x="T2" y="T3"/>
              </a:cxn>
              <a:cxn ang="0">
                <a:pos x="T4" y="T5"/>
              </a:cxn>
            </a:cxnLst>
            <a:rect l="0" t="0" r="r" b="b"/>
            <a:pathLst>
              <a:path w="33" h="18">
                <a:moveTo>
                  <a:pt x="0" y="18"/>
                </a:moveTo>
                <a:lnTo>
                  <a:pt x="33"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6634" name="Freeform 10"/>
          <p:cNvSpPr>
            <a:spLocks/>
          </p:cNvSpPr>
          <p:nvPr/>
        </p:nvSpPr>
        <p:spPr bwMode="auto">
          <a:xfrm>
            <a:off x="3216275" y="2511425"/>
            <a:ext cx="79375" cy="42863"/>
          </a:xfrm>
          <a:custGeom>
            <a:avLst/>
            <a:gdLst>
              <a:gd name="T0" fmla="*/ 0 w 50"/>
              <a:gd name="T1" fmla="*/ 27 h 27"/>
              <a:gd name="T2" fmla="*/ 50 w 50"/>
              <a:gd name="T3" fmla="*/ 0 h 27"/>
              <a:gd name="T4" fmla="*/ 0 w 50"/>
              <a:gd name="T5" fmla="*/ 27 h 27"/>
            </a:gdLst>
            <a:ahLst/>
            <a:cxnLst>
              <a:cxn ang="0">
                <a:pos x="T0" y="T1"/>
              </a:cxn>
              <a:cxn ang="0">
                <a:pos x="T2" y="T3"/>
              </a:cxn>
              <a:cxn ang="0">
                <a:pos x="T4" y="T5"/>
              </a:cxn>
            </a:cxnLst>
            <a:rect l="0" t="0" r="r" b="b"/>
            <a:pathLst>
              <a:path w="50" h="27">
                <a:moveTo>
                  <a:pt x="0" y="27"/>
                </a:moveTo>
                <a:lnTo>
                  <a:pt x="50" y="0"/>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6635" name="Freeform 11"/>
          <p:cNvSpPr>
            <a:spLocks/>
          </p:cNvSpPr>
          <p:nvPr/>
        </p:nvSpPr>
        <p:spPr bwMode="auto">
          <a:xfrm>
            <a:off x="1150938" y="2324100"/>
            <a:ext cx="1587" cy="28575"/>
          </a:xfrm>
          <a:custGeom>
            <a:avLst/>
            <a:gdLst>
              <a:gd name="T0" fmla="*/ 18 h 18"/>
              <a:gd name="T1" fmla="*/ 0 h 18"/>
              <a:gd name="T2" fmla="*/ 18 h 18"/>
            </a:gdLst>
            <a:ahLst/>
            <a:cxnLst>
              <a:cxn ang="0">
                <a:pos x="0" y="T0"/>
              </a:cxn>
              <a:cxn ang="0">
                <a:pos x="0" y="T1"/>
              </a:cxn>
              <a:cxn ang="0">
                <a:pos x="0" y="T2"/>
              </a:cxn>
            </a:cxnLst>
            <a:rect l="0" t="0" r="r" b="b"/>
            <a:pathLst>
              <a:path h="18">
                <a:moveTo>
                  <a:pt x="0" y="18"/>
                </a:moveTo>
                <a:lnTo>
                  <a:pt x="0"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6636" name="Freeform 12"/>
          <p:cNvSpPr>
            <a:spLocks/>
          </p:cNvSpPr>
          <p:nvPr/>
        </p:nvSpPr>
        <p:spPr bwMode="auto">
          <a:xfrm>
            <a:off x="1441450" y="2251075"/>
            <a:ext cx="66675" cy="30163"/>
          </a:xfrm>
          <a:custGeom>
            <a:avLst/>
            <a:gdLst>
              <a:gd name="T0" fmla="*/ 0 w 42"/>
              <a:gd name="T1" fmla="*/ 19 h 19"/>
              <a:gd name="T2" fmla="*/ 42 w 42"/>
              <a:gd name="T3" fmla="*/ 0 h 19"/>
              <a:gd name="T4" fmla="*/ 0 w 42"/>
              <a:gd name="T5" fmla="*/ 19 h 19"/>
            </a:gdLst>
            <a:ahLst/>
            <a:cxnLst>
              <a:cxn ang="0">
                <a:pos x="T0" y="T1"/>
              </a:cxn>
              <a:cxn ang="0">
                <a:pos x="T2" y="T3"/>
              </a:cxn>
              <a:cxn ang="0">
                <a:pos x="T4" y="T5"/>
              </a:cxn>
            </a:cxnLst>
            <a:rect l="0" t="0" r="r" b="b"/>
            <a:pathLst>
              <a:path w="42" h="19">
                <a:moveTo>
                  <a:pt x="0" y="19"/>
                </a:moveTo>
                <a:lnTo>
                  <a:pt x="42" y="0"/>
                </a:lnTo>
                <a:lnTo>
                  <a:pt x="0"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6637" name="Text Box 13"/>
          <p:cNvSpPr txBox="1">
            <a:spLocks noChangeArrowheads="1"/>
          </p:cNvSpPr>
          <p:nvPr/>
        </p:nvSpPr>
        <p:spPr bwMode="auto">
          <a:xfrm>
            <a:off x="838200" y="17526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p>
        </p:txBody>
      </p:sp>
      <p:sp>
        <p:nvSpPr>
          <p:cNvPr id="26638" name="Text Box 14"/>
          <p:cNvSpPr txBox="1">
            <a:spLocks noChangeArrowheads="1"/>
          </p:cNvSpPr>
          <p:nvPr/>
        </p:nvSpPr>
        <p:spPr bwMode="auto">
          <a:xfrm>
            <a:off x="1905000" y="1447800"/>
            <a:ext cx="6705600" cy="3503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3200"/>
              <a:t>   Mutual benefits:</a:t>
            </a:r>
          </a:p>
          <a:p>
            <a:pPr lvl="1">
              <a:buClr>
                <a:srgbClr val="FF0000"/>
              </a:buClr>
              <a:buFontTx/>
              <a:buChar char="•"/>
            </a:pPr>
            <a:r>
              <a:rPr lang="en-GB" sz="3200"/>
              <a:t> Career constraints</a:t>
            </a:r>
          </a:p>
          <a:p>
            <a:pPr lvl="2">
              <a:buClr>
                <a:srgbClr val="FF0000"/>
              </a:buClr>
              <a:buFontTx/>
              <a:buChar char="•"/>
            </a:pPr>
            <a:r>
              <a:rPr lang="en-GB" sz="3200"/>
              <a:t> If KM/CRM etc become    </a:t>
            </a:r>
            <a:r>
              <a:rPr lang="en-GB" sz="3200">
                <a:solidFill>
                  <a:schemeClr val="bg1"/>
                </a:solidFill>
              </a:rPr>
              <a:t>.</a:t>
            </a:r>
            <a:r>
              <a:rPr lang="en-GB" sz="3200"/>
              <a:t>     </a:t>
            </a:r>
            <a:r>
              <a:rPr lang="en-GB" sz="3200">
                <a:solidFill>
                  <a:schemeClr val="bg1"/>
                </a:solidFill>
              </a:rPr>
              <a:t>.</a:t>
            </a:r>
            <a:r>
              <a:rPr lang="en-GB" sz="3200"/>
              <a:t>  primary professional </a:t>
            </a:r>
            <a:r>
              <a:rPr lang="en-GB" sz="3200">
                <a:solidFill>
                  <a:schemeClr val="bg1"/>
                </a:solidFill>
              </a:rPr>
              <a:t>. . . .</a:t>
            </a:r>
            <a:r>
              <a:rPr lang="en-GB" sz="3200"/>
              <a:t>    </a:t>
            </a:r>
            <a:r>
              <a:rPr lang="en-GB" sz="3200">
                <a:solidFill>
                  <a:schemeClr val="bg1"/>
                </a:solidFill>
              </a:rPr>
              <a:t>.</a:t>
            </a:r>
            <a:r>
              <a:rPr lang="en-GB" sz="3200"/>
              <a:t>  nomenclatures individuals’   </a:t>
            </a:r>
            <a:r>
              <a:rPr lang="en-GB" sz="3200">
                <a:solidFill>
                  <a:schemeClr val="bg1"/>
                </a:solidFill>
              </a:rPr>
              <a:t>.</a:t>
            </a:r>
            <a:r>
              <a:rPr lang="en-GB" sz="3200"/>
              <a:t>  career opportunities could </a:t>
            </a:r>
            <a:r>
              <a:rPr lang="en-GB" sz="3200">
                <a:solidFill>
                  <a:schemeClr val="bg1"/>
                </a:solidFill>
              </a:rPr>
              <a:t>.</a:t>
            </a:r>
            <a:r>
              <a:rPr lang="en-GB" sz="3200"/>
              <a:t>  become restricted</a:t>
            </a:r>
          </a:p>
        </p:txBody>
      </p:sp>
      <p:sp>
        <p:nvSpPr>
          <p:cNvPr id="26639" name="Text Box 15"/>
          <p:cNvSpPr txBox="1">
            <a:spLocks noChangeArrowheads="1"/>
          </p:cNvSpPr>
          <p:nvPr/>
        </p:nvSpPr>
        <p:spPr bwMode="auto">
          <a:xfrm>
            <a:off x="1219200" y="3048000"/>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p>
        </p:txBody>
      </p:sp>
      <p:graphicFrame>
        <p:nvGraphicFramePr>
          <p:cNvPr id="26640" name="Object 16"/>
          <p:cNvGraphicFramePr>
            <a:graphicFrameLocks noChangeAspect="1"/>
          </p:cNvGraphicFramePr>
          <p:nvPr/>
        </p:nvGraphicFramePr>
        <p:xfrm>
          <a:off x="457200" y="1524000"/>
          <a:ext cx="1828800" cy="1354138"/>
        </p:xfrm>
        <a:graphic>
          <a:graphicData uri="http://schemas.openxmlformats.org/presentationml/2006/ole">
            <mc:AlternateContent xmlns:mc="http://schemas.openxmlformats.org/markup-compatibility/2006">
              <mc:Choice xmlns:v="urn:schemas-microsoft-com:vml" Requires="v">
                <p:oleObj spid="_x0000_s26642" name="Bitmap Image" r:id="rId4" imgW="1924319" imgH="1305107" progId="Paint.Picture">
                  <p:embed/>
                </p:oleObj>
              </mc:Choice>
              <mc:Fallback>
                <p:oleObj name="Bitmap Image" r:id="rId4" imgW="1924319" imgH="1305107" progId="Paint.Picture">
                  <p:embed/>
                  <p:pic>
                    <p:nvPicPr>
                      <p:cNvPr id="0" name="Object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524000"/>
                        <a:ext cx="1828800" cy="1354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662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2664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6638">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6638">
                                            <p:txEl>
                                              <p:pRg st="1" end="1"/>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663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autoUpdateAnimBg="0"/>
      <p:bldP spid="26638" grpId="0" build="p" bldLvl="3"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447800" y="228600"/>
            <a:ext cx="6400800" cy="1066800"/>
          </a:xfrm>
        </p:spPr>
        <p:txBody>
          <a:bodyPr/>
          <a:lstStyle/>
          <a:p>
            <a:r>
              <a:rPr lang="en-GB" i="1">
                <a:solidFill>
                  <a:srgbClr val="FF0000"/>
                </a:solidFill>
              </a:rPr>
              <a:t>Branding ‘OR’ as ‘OR’</a:t>
            </a:r>
            <a:endParaRPr lang="en-GB" i="1"/>
          </a:p>
        </p:txBody>
      </p:sp>
      <p:sp>
        <p:nvSpPr>
          <p:cNvPr id="27651" name="Rectangle 3"/>
          <p:cNvSpPr>
            <a:spLocks noGrp="1" noChangeArrowheads="1"/>
          </p:cNvSpPr>
          <p:nvPr>
            <p:ph type="body" idx="1"/>
          </p:nvPr>
        </p:nvSpPr>
        <p:spPr>
          <a:xfrm>
            <a:off x="533400" y="1371600"/>
            <a:ext cx="7772400" cy="3962400"/>
          </a:xfrm>
        </p:spPr>
        <p:txBody>
          <a:bodyPr/>
          <a:lstStyle/>
          <a:p>
            <a:pPr>
              <a:buClr>
                <a:srgbClr val="FF0000"/>
              </a:buClr>
              <a:buFontTx/>
              <a:buNone/>
            </a:pPr>
            <a:r>
              <a:rPr lang="en-GB">
                <a:solidFill>
                  <a:schemeClr val="bg1"/>
                </a:solidFill>
              </a:rPr>
              <a:t>.</a:t>
            </a:r>
            <a:endParaRPr lang="en-GB"/>
          </a:p>
        </p:txBody>
      </p:sp>
      <p:sp>
        <p:nvSpPr>
          <p:cNvPr id="27652" name="Freeform 4"/>
          <p:cNvSpPr>
            <a:spLocks/>
          </p:cNvSpPr>
          <p:nvPr/>
        </p:nvSpPr>
        <p:spPr bwMode="auto">
          <a:xfrm>
            <a:off x="1084263" y="5918200"/>
            <a:ext cx="12700" cy="57150"/>
          </a:xfrm>
          <a:custGeom>
            <a:avLst/>
            <a:gdLst>
              <a:gd name="T0" fmla="*/ 8 w 8"/>
              <a:gd name="T1" fmla="*/ 36 h 36"/>
              <a:gd name="T2" fmla="*/ 0 w 8"/>
              <a:gd name="T3" fmla="*/ 0 h 36"/>
              <a:gd name="T4" fmla="*/ 8 w 8"/>
              <a:gd name="T5" fmla="*/ 36 h 36"/>
            </a:gdLst>
            <a:ahLst/>
            <a:cxnLst>
              <a:cxn ang="0">
                <a:pos x="T0" y="T1"/>
              </a:cxn>
              <a:cxn ang="0">
                <a:pos x="T2" y="T3"/>
              </a:cxn>
              <a:cxn ang="0">
                <a:pos x="T4" y="T5"/>
              </a:cxn>
            </a:cxnLst>
            <a:rect l="0" t="0" r="r" b="b"/>
            <a:pathLst>
              <a:path w="8" h="36">
                <a:moveTo>
                  <a:pt x="8" y="36"/>
                </a:moveTo>
                <a:lnTo>
                  <a:pt x="0" y="0"/>
                </a:lnTo>
                <a:lnTo>
                  <a:pt x="8"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7653" name="Freeform 5"/>
          <p:cNvSpPr>
            <a:spLocks/>
          </p:cNvSpPr>
          <p:nvPr/>
        </p:nvSpPr>
        <p:spPr bwMode="auto">
          <a:xfrm>
            <a:off x="2805113" y="5861050"/>
            <a:ext cx="26987" cy="71438"/>
          </a:xfrm>
          <a:custGeom>
            <a:avLst/>
            <a:gdLst>
              <a:gd name="T0" fmla="*/ 17 w 17"/>
              <a:gd name="T1" fmla="*/ 45 h 45"/>
              <a:gd name="T2" fmla="*/ 0 w 17"/>
              <a:gd name="T3" fmla="*/ 0 h 45"/>
              <a:gd name="T4" fmla="*/ 17 w 17"/>
              <a:gd name="T5" fmla="*/ 45 h 45"/>
            </a:gdLst>
            <a:ahLst/>
            <a:cxnLst>
              <a:cxn ang="0">
                <a:pos x="T0" y="T1"/>
              </a:cxn>
              <a:cxn ang="0">
                <a:pos x="T2" y="T3"/>
              </a:cxn>
              <a:cxn ang="0">
                <a:pos x="T4" y="T5"/>
              </a:cxn>
            </a:cxnLst>
            <a:rect l="0" t="0" r="r" b="b"/>
            <a:pathLst>
              <a:path w="17" h="45">
                <a:moveTo>
                  <a:pt x="17" y="45"/>
                </a:moveTo>
                <a:lnTo>
                  <a:pt x="0" y="0"/>
                </a:lnTo>
                <a:lnTo>
                  <a:pt x="17" y="45"/>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7654" name="Freeform 6"/>
          <p:cNvSpPr>
            <a:spLocks/>
          </p:cNvSpPr>
          <p:nvPr/>
        </p:nvSpPr>
        <p:spPr bwMode="auto">
          <a:xfrm>
            <a:off x="1917700" y="5875338"/>
            <a:ext cx="39688" cy="42862"/>
          </a:xfrm>
          <a:custGeom>
            <a:avLst/>
            <a:gdLst>
              <a:gd name="T0" fmla="*/ 0 w 25"/>
              <a:gd name="T1" fmla="*/ 27 h 27"/>
              <a:gd name="T2" fmla="*/ 25 w 25"/>
              <a:gd name="T3" fmla="*/ 0 h 27"/>
              <a:gd name="T4" fmla="*/ 0 w 25"/>
              <a:gd name="T5" fmla="*/ 27 h 27"/>
            </a:gdLst>
            <a:ahLst/>
            <a:cxnLst>
              <a:cxn ang="0">
                <a:pos x="T0" y="T1"/>
              </a:cxn>
              <a:cxn ang="0">
                <a:pos x="T2" y="T3"/>
              </a:cxn>
              <a:cxn ang="0">
                <a:pos x="T4" y="T5"/>
              </a:cxn>
            </a:cxnLst>
            <a:rect l="0" t="0" r="r" b="b"/>
            <a:pathLst>
              <a:path w="25" h="27">
                <a:moveTo>
                  <a:pt x="0" y="27"/>
                </a:moveTo>
                <a:lnTo>
                  <a:pt x="25" y="0"/>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7655" name="Freeform 7"/>
          <p:cNvSpPr>
            <a:spLocks/>
          </p:cNvSpPr>
          <p:nvPr/>
        </p:nvSpPr>
        <p:spPr bwMode="auto">
          <a:xfrm>
            <a:off x="3095625" y="3933825"/>
            <a:ext cx="14288" cy="14288"/>
          </a:xfrm>
          <a:custGeom>
            <a:avLst/>
            <a:gdLst>
              <a:gd name="T0" fmla="*/ 9 w 9"/>
              <a:gd name="T1" fmla="*/ 9 h 9"/>
              <a:gd name="T2" fmla="*/ 0 w 9"/>
              <a:gd name="T3" fmla="*/ 0 h 9"/>
              <a:gd name="T4" fmla="*/ 9 w 9"/>
              <a:gd name="T5" fmla="*/ 9 h 9"/>
            </a:gdLst>
            <a:ahLst/>
            <a:cxnLst>
              <a:cxn ang="0">
                <a:pos x="T0" y="T1"/>
              </a:cxn>
              <a:cxn ang="0">
                <a:pos x="T2" y="T3"/>
              </a:cxn>
              <a:cxn ang="0">
                <a:pos x="T4" y="T5"/>
              </a:cxn>
            </a:cxnLst>
            <a:rect l="0" t="0" r="r" b="b"/>
            <a:pathLst>
              <a:path w="9" h="9">
                <a:moveTo>
                  <a:pt x="9" y="9"/>
                </a:moveTo>
                <a:lnTo>
                  <a:pt x="0" y="0"/>
                </a:lnTo>
                <a:lnTo>
                  <a:pt x="9"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7656" name="Freeform 8"/>
          <p:cNvSpPr>
            <a:spLocks/>
          </p:cNvSpPr>
          <p:nvPr/>
        </p:nvSpPr>
        <p:spPr bwMode="auto">
          <a:xfrm>
            <a:off x="3176588" y="2913063"/>
            <a:ext cx="12700" cy="57150"/>
          </a:xfrm>
          <a:custGeom>
            <a:avLst/>
            <a:gdLst>
              <a:gd name="T0" fmla="*/ 8 w 8"/>
              <a:gd name="T1" fmla="*/ 36 h 36"/>
              <a:gd name="T2" fmla="*/ 0 w 8"/>
              <a:gd name="T3" fmla="*/ 0 h 36"/>
              <a:gd name="T4" fmla="*/ 8 w 8"/>
              <a:gd name="T5" fmla="*/ 36 h 36"/>
            </a:gdLst>
            <a:ahLst/>
            <a:cxnLst>
              <a:cxn ang="0">
                <a:pos x="T0" y="T1"/>
              </a:cxn>
              <a:cxn ang="0">
                <a:pos x="T2" y="T3"/>
              </a:cxn>
              <a:cxn ang="0">
                <a:pos x="T4" y="T5"/>
              </a:cxn>
            </a:cxnLst>
            <a:rect l="0" t="0" r="r" b="b"/>
            <a:pathLst>
              <a:path w="8" h="36">
                <a:moveTo>
                  <a:pt x="8" y="36"/>
                </a:moveTo>
                <a:lnTo>
                  <a:pt x="0" y="0"/>
                </a:lnTo>
                <a:lnTo>
                  <a:pt x="8" y="36"/>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7657" name="Freeform 9"/>
          <p:cNvSpPr>
            <a:spLocks/>
          </p:cNvSpPr>
          <p:nvPr/>
        </p:nvSpPr>
        <p:spPr bwMode="auto">
          <a:xfrm>
            <a:off x="3228975" y="2711450"/>
            <a:ext cx="52388" cy="28575"/>
          </a:xfrm>
          <a:custGeom>
            <a:avLst/>
            <a:gdLst>
              <a:gd name="T0" fmla="*/ 0 w 33"/>
              <a:gd name="T1" fmla="*/ 18 h 18"/>
              <a:gd name="T2" fmla="*/ 33 w 33"/>
              <a:gd name="T3" fmla="*/ 0 h 18"/>
              <a:gd name="T4" fmla="*/ 0 w 33"/>
              <a:gd name="T5" fmla="*/ 18 h 18"/>
            </a:gdLst>
            <a:ahLst/>
            <a:cxnLst>
              <a:cxn ang="0">
                <a:pos x="T0" y="T1"/>
              </a:cxn>
              <a:cxn ang="0">
                <a:pos x="T2" y="T3"/>
              </a:cxn>
              <a:cxn ang="0">
                <a:pos x="T4" y="T5"/>
              </a:cxn>
            </a:cxnLst>
            <a:rect l="0" t="0" r="r" b="b"/>
            <a:pathLst>
              <a:path w="33" h="18">
                <a:moveTo>
                  <a:pt x="0" y="18"/>
                </a:moveTo>
                <a:lnTo>
                  <a:pt x="33"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7658" name="Freeform 10"/>
          <p:cNvSpPr>
            <a:spLocks/>
          </p:cNvSpPr>
          <p:nvPr/>
        </p:nvSpPr>
        <p:spPr bwMode="auto">
          <a:xfrm>
            <a:off x="3216275" y="2511425"/>
            <a:ext cx="79375" cy="42863"/>
          </a:xfrm>
          <a:custGeom>
            <a:avLst/>
            <a:gdLst>
              <a:gd name="T0" fmla="*/ 0 w 50"/>
              <a:gd name="T1" fmla="*/ 27 h 27"/>
              <a:gd name="T2" fmla="*/ 50 w 50"/>
              <a:gd name="T3" fmla="*/ 0 h 27"/>
              <a:gd name="T4" fmla="*/ 0 w 50"/>
              <a:gd name="T5" fmla="*/ 27 h 27"/>
            </a:gdLst>
            <a:ahLst/>
            <a:cxnLst>
              <a:cxn ang="0">
                <a:pos x="T0" y="T1"/>
              </a:cxn>
              <a:cxn ang="0">
                <a:pos x="T2" y="T3"/>
              </a:cxn>
              <a:cxn ang="0">
                <a:pos x="T4" y="T5"/>
              </a:cxn>
            </a:cxnLst>
            <a:rect l="0" t="0" r="r" b="b"/>
            <a:pathLst>
              <a:path w="50" h="27">
                <a:moveTo>
                  <a:pt x="0" y="27"/>
                </a:moveTo>
                <a:lnTo>
                  <a:pt x="50" y="0"/>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7659" name="Freeform 11"/>
          <p:cNvSpPr>
            <a:spLocks/>
          </p:cNvSpPr>
          <p:nvPr/>
        </p:nvSpPr>
        <p:spPr bwMode="auto">
          <a:xfrm>
            <a:off x="1150938" y="2324100"/>
            <a:ext cx="1587" cy="28575"/>
          </a:xfrm>
          <a:custGeom>
            <a:avLst/>
            <a:gdLst>
              <a:gd name="T0" fmla="*/ 18 h 18"/>
              <a:gd name="T1" fmla="*/ 0 h 18"/>
              <a:gd name="T2" fmla="*/ 18 h 18"/>
            </a:gdLst>
            <a:ahLst/>
            <a:cxnLst>
              <a:cxn ang="0">
                <a:pos x="0" y="T0"/>
              </a:cxn>
              <a:cxn ang="0">
                <a:pos x="0" y="T1"/>
              </a:cxn>
              <a:cxn ang="0">
                <a:pos x="0" y="T2"/>
              </a:cxn>
            </a:cxnLst>
            <a:rect l="0" t="0" r="r" b="b"/>
            <a:pathLst>
              <a:path h="18">
                <a:moveTo>
                  <a:pt x="0" y="18"/>
                </a:moveTo>
                <a:lnTo>
                  <a:pt x="0"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7660" name="Freeform 12"/>
          <p:cNvSpPr>
            <a:spLocks/>
          </p:cNvSpPr>
          <p:nvPr/>
        </p:nvSpPr>
        <p:spPr bwMode="auto">
          <a:xfrm>
            <a:off x="1441450" y="2251075"/>
            <a:ext cx="66675" cy="30163"/>
          </a:xfrm>
          <a:custGeom>
            <a:avLst/>
            <a:gdLst>
              <a:gd name="T0" fmla="*/ 0 w 42"/>
              <a:gd name="T1" fmla="*/ 19 h 19"/>
              <a:gd name="T2" fmla="*/ 42 w 42"/>
              <a:gd name="T3" fmla="*/ 0 h 19"/>
              <a:gd name="T4" fmla="*/ 0 w 42"/>
              <a:gd name="T5" fmla="*/ 19 h 19"/>
            </a:gdLst>
            <a:ahLst/>
            <a:cxnLst>
              <a:cxn ang="0">
                <a:pos x="T0" y="T1"/>
              </a:cxn>
              <a:cxn ang="0">
                <a:pos x="T2" y="T3"/>
              </a:cxn>
              <a:cxn ang="0">
                <a:pos x="T4" y="T5"/>
              </a:cxn>
            </a:cxnLst>
            <a:rect l="0" t="0" r="r" b="b"/>
            <a:pathLst>
              <a:path w="42" h="19">
                <a:moveTo>
                  <a:pt x="0" y="19"/>
                </a:moveTo>
                <a:lnTo>
                  <a:pt x="42" y="0"/>
                </a:lnTo>
                <a:lnTo>
                  <a:pt x="0"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7661" name="Text Box 13"/>
          <p:cNvSpPr txBox="1">
            <a:spLocks noChangeArrowheads="1"/>
          </p:cNvSpPr>
          <p:nvPr/>
        </p:nvSpPr>
        <p:spPr bwMode="auto">
          <a:xfrm>
            <a:off x="838200" y="17526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p>
        </p:txBody>
      </p:sp>
      <p:sp>
        <p:nvSpPr>
          <p:cNvPr id="27662" name="Text Box 14"/>
          <p:cNvSpPr txBox="1">
            <a:spLocks noChangeArrowheads="1"/>
          </p:cNvSpPr>
          <p:nvPr/>
        </p:nvSpPr>
        <p:spPr bwMode="auto">
          <a:xfrm>
            <a:off x="1905000" y="1447800"/>
            <a:ext cx="6705600" cy="252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3200"/>
              <a:t>   Mutual benefits:</a:t>
            </a:r>
          </a:p>
          <a:p>
            <a:pPr lvl="1">
              <a:buClr>
                <a:srgbClr val="FF0000"/>
              </a:buClr>
              <a:buFontTx/>
              <a:buChar char="•"/>
            </a:pPr>
            <a:r>
              <a:rPr lang="en-GB" sz="3200"/>
              <a:t>  Marketing support</a:t>
            </a:r>
          </a:p>
          <a:p>
            <a:pPr lvl="2">
              <a:buClr>
                <a:srgbClr val="FF0000"/>
              </a:buClr>
              <a:buFontTx/>
              <a:buChar char="•"/>
            </a:pPr>
            <a:r>
              <a:rPr lang="en-GB" sz="3200"/>
              <a:t> OR Society promotes ‘OR’</a:t>
            </a:r>
          </a:p>
          <a:p>
            <a:pPr lvl="2">
              <a:buClr>
                <a:srgbClr val="FF0000"/>
              </a:buClr>
              <a:buFontTx/>
              <a:buChar char="•"/>
            </a:pPr>
            <a:r>
              <a:rPr lang="en-GB" sz="3200"/>
              <a:t> Those not using OR name </a:t>
            </a:r>
            <a:r>
              <a:rPr lang="en-GB" sz="3200">
                <a:solidFill>
                  <a:schemeClr val="bg1"/>
                </a:solidFill>
              </a:rPr>
              <a:t>.</a:t>
            </a:r>
            <a:r>
              <a:rPr lang="en-GB" sz="3200"/>
              <a:t> </a:t>
            </a:r>
            <a:r>
              <a:rPr lang="en-GB" sz="3200">
                <a:solidFill>
                  <a:schemeClr val="bg1"/>
                </a:solidFill>
              </a:rPr>
              <a:t>.</a:t>
            </a:r>
            <a:r>
              <a:rPr lang="en-GB" sz="3200"/>
              <a:t>  miss out on the benefits</a:t>
            </a:r>
          </a:p>
        </p:txBody>
      </p:sp>
      <p:sp>
        <p:nvSpPr>
          <p:cNvPr id="27663" name="Text Box 15"/>
          <p:cNvSpPr txBox="1">
            <a:spLocks noChangeArrowheads="1"/>
          </p:cNvSpPr>
          <p:nvPr/>
        </p:nvSpPr>
        <p:spPr bwMode="auto">
          <a:xfrm>
            <a:off x="1219200" y="3048000"/>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p>
        </p:txBody>
      </p:sp>
      <p:graphicFrame>
        <p:nvGraphicFramePr>
          <p:cNvPr id="27664" name="Object 16"/>
          <p:cNvGraphicFramePr>
            <a:graphicFrameLocks noChangeAspect="1"/>
          </p:cNvGraphicFramePr>
          <p:nvPr/>
        </p:nvGraphicFramePr>
        <p:xfrm>
          <a:off x="457200" y="1524000"/>
          <a:ext cx="1828800" cy="1354138"/>
        </p:xfrm>
        <a:graphic>
          <a:graphicData uri="http://schemas.openxmlformats.org/presentationml/2006/ole">
            <mc:AlternateContent xmlns:mc="http://schemas.openxmlformats.org/markup-compatibility/2006">
              <mc:Choice xmlns:v="urn:schemas-microsoft-com:vml" Requires="v">
                <p:oleObj spid="_x0000_s27666" name="Bitmap Image" r:id="rId4" imgW="1924319" imgH="1305107" progId="Paint.Picture">
                  <p:embed/>
                </p:oleObj>
              </mc:Choice>
              <mc:Fallback>
                <p:oleObj name="Bitmap Image" r:id="rId4" imgW="1924319" imgH="1305107" progId="Paint.Picture">
                  <p:embed/>
                  <p:pic>
                    <p:nvPicPr>
                      <p:cNvPr id="0" name="Object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524000"/>
                        <a:ext cx="1828800" cy="1354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7665" name="Text Box 17"/>
          <p:cNvSpPr txBox="1">
            <a:spLocks noChangeArrowheads="1"/>
          </p:cNvSpPr>
          <p:nvPr/>
        </p:nvSpPr>
        <p:spPr bwMode="auto">
          <a:xfrm>
            <a:off x="990600" y="4267200"/>
            <a:ext cx="7010400" cy="1563688"/>
          </a:xfrm>
          <a:prstGeom prst="rect">
            <a:avLst/>
          </a:prstGeom>
          <a:solidFill>
            <a:srgbClr val="FF33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3200">
                <a:solidFill>
                  <a:schemeClr val="bg1"/>
                </a:solidFill>
              </a:rPr>
              <a:t>The reasons for fragmentation are well recognised but the reasons for coherence outweigh them</a:t>
            </a:r>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765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2766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7662">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7662">
                                            <p:txEl>
                                              <p:pRg st="1" end="1"/>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7662">
                                            <p:txEl>
                                              <p:pRg st="2" end="2"/>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7662">
                                            <p:txEl>
                                              <p:pRg st="3" end="3"/>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27665"/>
                                        </p:tgtEl>
                                        <p:attrNameLst>
                                          <p:attrName>style.visibility</p:attrName>
                                        </p:attrNameLst>
                                      </p:cBhvr>
                                      <p:to>
                                        <p:strVal val="visible"/>
                                      </p:to>
                                    </p:set>
                                    <p:animEffect transition="in" filter="dissolve">
                                      <p:cBhvr>
                                        <p:cTn id="31" dur="500"/>
                                        <p:tgtEl>
                                          <p:spTgt spid="276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autoUpdateAnimBg="0"/>
      <p:bldP spid="27662" grpId="0" build="p" bldLvl="3" autoUpdateAnimBg="0"/>
      <p:bldP spid="27665"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09800" y="228600"/>
            <a:ext cx="4648200" cy="685800"/>
          </a:xfrm>
        </p:spPr>
        <p:txBody>
          <a:bodyPr/>
          <a:lstStyle/>
          <a:p>
            <a:r>
              <a:rPr lang="en-GB" i="1">
                <a:solidFill>
                  <a:srgbClr val="FF0000"/>
                </a:solidFill>
              </a:rPr>
              <a:t>Background</a:t>
            </a:r>
            <a:endParaRPr lang="en-GB" i="1"/>
          </a:p>
        </p:txBody>
      </p:sp>
      <p:sp>
        <p:nvSpPr>
          <p:cNvPr id="3075" name="Rectangle 3"/>
          <p:cNvSpPr>
            <a:spLocks noGrp="1" noChangeArrowheads="1"/>
          </p:cNvSpPr>
          <p:nvPr>
            <p:ph type="body" idx="1"/>
          </p:nvPr>
        </p:nvSpPr>
        <p:spPr>
          <a:xfrm>
            <a:off x="533400" y="1371600"/>
            <a:ext cx="7772400" cy="4572000"/>
          </a:xfrm>
        </p:spPr>
        <p:txBody>
          <a:bodyPr/>
          <a:lstStyle/>
          <a:p>
            <a:pPr>
              <a:buClr>
                <a:srgbClr val="FF0000"/>
              </a:buClr>
              <a:buFontTx/>
              <a:buNone/>
            </a:pPr>
            <a:r>
              <a:rPr lang="en-GB">
                <a:solidFill>
                  <a:schemeClr val="bg1"/>
                </a:solidFill>
              </a:rPr>
              <a:t>.</a:t>
            </a:r>
            <a:endParaRPr lang="en-GB"/>
          </a:p>
        </p:txBody>
      </p:sp>
      <p:sp>
        <p:nvSpPr>
          <p:cNvPr id="3076" name="Oval 4"/>
          <p:cNvSpPr>
            <a:spLocks noChangeArrowheads="1"/>
          </p:cNvSpPr>
          <p:nvPr/>
        </p:nvSpPr>
        <p:spPr bwMode="auto">
          <a:xfrm>
            <a:off x="533400" y="1600200"/>
            <a:ext cx="1752600" cy="1905000"/>
          </a:xfrm>
          <a:prstGeom prst="ellipse">
            <a:avLst/>
          </a:prstGeom>
          <a:solidFill>
            <a:srgbClr val="FFCCFF"/>
          </a:solidFill>
          <a:ln w="2857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77" name="Oval 5"/>
          <p:cNvSpPr>
            <a:spLocks noChangeArrowheads="1"/>
          </p:cNvSpPr>
          <p:nvPr/>
        </p:nvSpPr>
        <p:spPr bwMode="auto">
          <a:xfrm>
            <a:off x="2514600" y="1524000"/>
            <a:ext cx="2209800" cy="2438400"/>
          </a:xfrm>
          <a:prstGeom prst="ellipse">
            <a:avLst/>
          </a:prstGeom>
          <a:solidFill>
            <a:srgbClr val="FFCCFF"/>
          </a:solidFill>
          <a:ln w="2857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78" name="Oval 6"/>
          <p:cNvSpPr>
            <a:spLocks noChangeArrowheads="1"/>
          </p:cNvSpPr>
          <p:nvPr/>
        </p:nvSpPr>
        <p:spPr bwMode="auto">
          <a:xfrm>
            <a:off x="5029200" y="1143000"/>
            <a:ext cx="3276600" cy="3810000"/>
          </a:xfrm>
          <a:prstGeom prst="ellipse">
            <a:avLst/>
          </a:prstGeom>
          <a:solidFill>
            <a:srgbClr val="FFCCFF"/>
          </a:solidFill>
          <a:ln w="2857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79" name="Text Box 7"/>
          <p:cNvSpPr txBox="1">
            <a:spLocks noChangeArrowheads="1"/>
          </p:cNvSpPr>
          <p:nvPr/>
        </p:nvSpPr>
        <p:spPr bwMode="auto">
          <a:xfrm>
            <a:off x="685800" y="4038600"/>
            <a:ext cx="2493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t>OR-skilled work</a:t>
            </a:r>
          </a:p>
        </p:txBody>
      </p:sp>
      <p:sp>
        <p:nvSpPr>
          <p:cNvPr id="3080" name="Line 8"/>
          <p:cNvSpPr>
            <a:spLocks noChangeShapeType="1"/>
          </p:cNvSpPr>
          <p:nvPr/>
        </p:nvSpPr>
        <p:spPr bwMode="auto">
          <a:xfrm flipH="1" flipV="1">
            <a:off x="1524000" y="3200400"/>
            <a:ext cx="76200" cy="762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1" name="Line 9"/>
          <p:cNvSpPr>
            <a:spLocks noChangeShapeType="1"/>
          </p:cNvSpPr>
          <p:nvPr/>
        </p:nvSpPr>
        <p:spPr bwMode="auto">
          <a:xfrm flipV="1">
            <a:off x="2590800" y="3429000"/>
            <a:ext cx="685800" cy="533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2" name="Line 10"/>
          <p:cNvSpPr>
            <a:spLocks noChangeShapeType="1"/>
          </p:cNvSpPr>
          <p:nvPr/>
        </p:nvSpPr>
        <p:spPr bwMode="auto">
          <a:xfrm flipV="1">
            <a:off x="3276600" y="4191000"/>
            <a:ext cx="2667000" cy="762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3" name="Oval 11"/>
          <p:cNvSpPr>
            <a:spLocks noChangeArrowheads="1"/>
          </p:cNvSpPr>
          <p:nvPr/>
        </p:nvSpPr>
        <p:spPr bwMode="auto">
          <a:xfrm>
            <a:off x="685800" y="1600200"/>
            <a:ext cx="1371600" cy="1447800"/>
          </a:xfrm>
          <a:prstGeom prst="ellipse">
            <a:avLst/>
          </a:prstGeom>
          <a:solidFill>
            <a:srgbClr val="FF0000"/>
          </a:solidFill>
          <a:ln w="3810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4" name="Oval 12"/>
          <p:cNvSpPr>
            <a:spLocks noChangeArrowheads="1"/>
          </p:cNvSpPr>
          <p:nvPr/>
        </p:nvSpPr>
        <p:spPr bwMode="auto">
          <a:xfrm>
            <a:off x="5257800" y="1600200"/>
            <a:ext cx="1143000" cy="1219200"/>
          </a:xfrm>
          <a:prstGeom prst="ellipse">
            <a:avLst/>
          </a:prstGeom>
          <a:solidFill>
            <a:srgbClr val="FF0000"/>
          </a:solidFill>
          <a:ln w="3810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5" name="Oval 13"/>
          <p:cNvSpPr>
            <a:spLocks noChangeArrowheads="1"/>
          </p:cNvSpPr>
          <p:nvPr/>
        </p:nvSpPr>
        <p:spPr bwMode="auto">
          <a:xfrm>
            <a:off x="2743200" y="1600200"/>
            <a:ext cx="1371600" cy="1447800"/>
          </a:xfrm>
          <a:prstGeom prst="ellipse">
            <a:avLst/>
          </a:prstGeom>
          <a:solidFill>
            <a:srgbClr val="FF0000"/>
          </a:solidFill>
          <a:ln w="3810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6" name="Text Box 14"/>
          <p:cNvSpPr txBox="1">
            <a:spLocks noChangeArrowheads="1"/>
          </p:cNvSpPr>
          <p:nvPr/>
        </p:nvSpPr>
        <p:spPr bwMode="auto">
          <a:xfrm>
            <a:off x="1295400" y="990600"/>
            <a:ext cx="1851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t>Called ‘OR’</a:t>
            </a:r>
          </a:p>
        </p:txBody>
      </p:sp>
      <p:sp>
        <p:nvSpPr>
          <p:cNvPr id="3087" name="Line 15"/>
          <p:cNvSpPr>
            <a:spLocks noChangeShapeType="1"/>
          </p:cNvSpPr>
          <p:nvPr/>
        </p:nvSpPr>
        <p:spPr bwMode="auto">
          <a:xfrm flipH="1">
            <a:off x="1524000" y="1371600"/>
            <a:ext cx="762000" cy="533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8" name="Line 16"/>
          <p:cNvSpPr>
            <a:spLocks noChangeShapeType="1"/>
          </p:cNvSpPr>
          <p:nvPr/>
        </p:nvSpPr>
        <p:spPr bwMode="auto">
          <a:xfrm>
            <a:off x="2895600" y="1371600"/>
            <a:ext cx="228600" cy="762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9" name="Line 17"/>
          <p:cNvSpPr>
            <a:spLocks noChangeShapeType="1"/>
          </p:cNvSpPr>
          <p:nvPr/>
        </p:nvSpPr>
        <p:spPr bwMode="auto">
          <a:xfrm>
            <a:off x="3124200" y="1219200"/>
            <a:ext cx="2514600" cy="762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0" name="Text Box 18"/>
          <p:cNvSpPr txBox="1">
            <a:spLocks noChangeArrowheads="1"/>
          </p:cNvSpPr>
          <p:nvPr/>
        </p:nvSpPr>
        <p:spPr bwMode="auto">
          <a:xfrm>
            <a:off x="6400800" y="1524000"/>
            <a:ext cx="220980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solidFill>
                  <a:schemeClr val="accent2"/>
                </a:solidFill>
              </a:rPr>
              <a:t>CRM</a:t>
            </a:r>
          </a:p>
          <a:p>
            <a:pPr>
              <a:spcBef>
                <a:spcPct val="50000"/>
              </a:spcBef>
            </a:pPr>
            <a:r>
              <a:rPr lang="en-GB">
                <a:solidFill>
                  <a:schemeClr val="accent2"/>
                </a:solidFill>
              </a:rPr>
              <a:t>KM</a:t>
            </a:r>
          </a:p>
          <a:p>
            <a:pPr>
              <a:spcBef>
                <a:spcPct val="50000"/>
              </a:spcBef>
            </a:pPr>
            <a:r>
              <a:rPr lang="en-GB">
                <a:solidFill>
                  <a:schemeClr val="accent2"/>
                </a:solidFill>
              </a:rPr>
              <a:t>Y/RM</a:t>
            </a:r>
          </a:p>
          <a:p>
            <a:pPr>
              <a:spcBef>
                <a:spcPct val="50000"/>
              </a:spcBef>
            </a:pPr>
            <a:r>
              <a:rPr lang="en-GB">
                <a:solidFill>
                  <a:schemeClr val="accent2"/>
                </a:solidFill>
              </a:rPr>
              <a:t>Database marketing</a:t>
            </a:r>
          </a:p>
          <a:p>
            <a:pPr>
              <a:spcBef>
                <a:spcPct val="50000"/>
              </a:spcBef>
            </a:pPr>
            <a:r>
              <a:rPr lang="en-GB">
                <a:solidFill>
                  <a:schemeClr val="accent2"/>
                </a:solidFill>
              </a:rPr>
              <a:t>etc., etc.</a:t>
            </a:r>
            <a:endParaRPr lang="en-GB"/>
          </a:p>
        </p:txBody>
      </p:sp>
      <p:sp>
        <p:nvSpPr>
          <p:cNvPr id="3091" name="Text Box 19"/>
          <p:cNvSpPr txBox="1">
            <a:spLocks noChangeArrowheads="1"/>
          </p:cNvSpPr>
          <p:nvPr/>
        </p:nvSpPr>
        <p:spPr bwMode="auto">
          <a:xfrm>
            <a:off x="838200" y="5105400"/>
            <a:ext cx="7292975" cy="85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spcBef>
                <a:spcPct val="50000"/>
              </a:spcBef>
            </a:pPr>
            <a:r>
              <a:rPr lang="en-GB"/>
              <a:t>1990		     2000		a 2010 scenario</a:t>
            </a:r>
          </a:p>
          <a:p>
            <a:pPr>
              <a:lnSpc>
                <a:spcPct val="80000"/>
              </a:lnSpc>
              <a:spcBef>
                <a:spcPct val="50000"/>
              </a:spcBef>
            </a:pPr>
            <a:r>
              <a:rPr lang="en-GB"/>
              <a:t> </a:t>
            </a:r>
            <a:r>
              <a:rPr lang="en-GB" i="1"/>
              <a:t>75%</a:t>
            </a:r>
            <a:r>
              <a:rPr lang="en-GB"/>
              <a:t>		      </a:t>
            </a:r>
            <a:r>
              <a:rPr lang="en-GB" i="1"/>
              <a:t>33%</a:t>
            </a:r>
            <a:r>
              <a:rPr lang="en-GB"/>
              <a:t>			  </a:t>
            </a:r>
            <a:r>
              <a:rPr lang="en-GB" i="1"/>
              <a:t>?%</a:t>
            </a:r>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9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7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7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07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08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081"/>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082"/>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079"/>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3086"/>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083"/>
                                        </p:tgtEl>
                                        <p:attrNameLst>
                                          <p:attrName>style.visibility</p:attrName>
                                        </p:attrNameLst>
                                      </p:cBhvr>
                                      <p:to>
                                        <p:strVal val="visible"/>
                                      </p:to>
                                    </p:set>
                                    <p:animEffect transition="in" filter="dissolve">
                                      <p:cBhvr>
                                        <p:cTn id="47" dur="500"/>
                                        <p:tgtEl>
                                          <p:spTgt spid="3083"/>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 presetClass="entr" presetSubtype="0" fill="hold" grpId="0" nodeType="clickEffect">
                                  <p:stCondLst>
                                    <p:cond delay="0"/>
                                  </p:stCondLst>
                                  <p:childTnLst>
                                    <p:set>
                                      <p:cBhvr>
                                        <p:cTn id="51" dur="1" fill="hold">
                                          <p:stCondLst>
                                            <p:cond delay="499"/>
                                          </p:stCondLst>
                                        </p:cTn>
                                        <p:tgtEl>
                                          <p:spTgt spid="3087"/>
                                        </p:tgtEl>
                                        <p:attrNameLst>
                                          <p:attrName>style.visibility</p:attrName>
                                        </p:attrNameLst>
                                      </p:cBhvr>
                                      <p:to>
                                        <p:strVal val="visible"/>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9" presetClass="entr" presetSubtype="0" fill="hold" grpId="0" nodeType="clickEffect">
                                  <p:stCondLst>
                                    <p:cond delay="0"/>
                                  </p:stCondLst>
                                  <p:childTnLst>
                                    <p:set>
                                      <p:cBhvr>
                                        <p:cTn id="55" dur="1" fill="hold">
                                          <p:stCondLst>
                                            <p:cond delay="0"/>
                                          </p:stCondLst>
                                        </p:cTn>
                                        <p:tgtEl>
                                          <p:spTgt spid="3085"/>
                                        </p:tgtEl>
                                        <p:attrNameLst>
                                          <p:attrName>style.visibility</p:attrName>
                                        </p:attrNameLst>
                                      </p:cBhvr>
                                      <p:to>
                                        <p:strVal val="visible"/>
                                      </p:to>
                                    </p:set>
                                    <p:animEffect transition="in" filter="dissolve">
                                      <p:cBhvr>
                                        <p:cTn id="56" dur="500"/>
                                        <p:tgtEl>
                                          <p:spTgt spid="3085"/>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grpId="0" nodeType="clickEffect">
                                  <p:stCondLst>
                                    <p:cond delay="0"/>
                                  </p:stCondLst>
                                  <p:childTnLst>
                                    <p:set>
                                      <p:cBhvr>
                                        <p:cTn id="60" dur="1" fill="hold">
                                          <p:stCondLst>
                                            <p:cond delay="499"/>
                                          </p:stCondLst>
                                        </p:cTn>
                                        <p:tgtEl>
                                          <p:spTgt spid="3088"/>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9" presetClass="entr" presetSubtype="0" fill="hold" grpId="0" nodeType="clickEffect">
                                  <p:stCondLst>
                                    <p:cond delay="0"/>
                                  </p:stCondLst>
                                  <p:childTnLst>
                                    <p:set>
                                      <p:cBhvr>
                                        <p:cTn id="64" dur="1" fill="hold">
                                          <p:stCondLst>
                                            <p:cond delay="0"/>
                                          </p:stCondLst>
                                        </p:cTn>
                                        <p:tgtEl>
                                          <p:spTgt spid="3084"/>
                                        </p:tgtEl>
                                        <p:attrNameLst>
                                          <p:attrName>style.visibility</p:attrName>
                                        </p:attrNameLst>
                                      </p:cBhvr>
                                      <p:to>
                                        <p:strVal val="visible"/>
                                      </p:to>
                                    </p:set>
                                    <p:animEffect transition="in" filter="dissolve">
                                      <p:cBhvr>
                                        <p:cTn id="65" dur="500"/>
                                        <p:tgtEl>
                                          <p:spTgt spid="3084"/>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1" presetClass="entr" presetSubtype="0" fill="hold" grpId="0" nodeType="clickEffect">
                                  <p:stCondLst>
                                    <p:cond delay="0"/>
                                  </p:stCondLst>
                                  <p:childTnLst>
                                    <p:set>
                                      <p:cBhvr>
                                        <p:cTn id="69" dur="1" fill="hold">
                                          <p:stCondLst>
                                            <p:cond delay="499"/>
                                          </p:stCondLst>
                                        </p:cTn>
                                        <p:tgtEl>
                                          <p:spTgt spid="3089"/>
                                        </p:tgtEl>
                                        <p:attrNameLst>
                                          <p:attrName>style.visibility</p:attrName>
                                        </p:attrNameLst>
                                      </p:cBhvr>
                                      <p:to>
                                        <p:strVal val="visible"/>
                                      </p:to>
                                    </p:set>
                                  </p:childTnLst>
                                </p:cTn>
                              </p:par>
                            </p:childTnLst>
                          </p:cTn>
                        </p:par>
                      </p:childTnLst>
                    </p:cTn>
                  </p:par>
                  <p:par>
                    <p:cTn id="70" fill="hold" nodeType="clickPar">
                      <p:stCondLst>
                        <p:cond delay="indefinite"/>
                      </p:stCondLst>
                      <p:childTnLst>
                        <p:par>
                          <p:cTn id="71" fill="hold" nodeType="withGroup">
                            <p:stCondLst>
                              <p:cond delay="0"/>
                            </p:stCondLst>
                            <p:childTnLst>
                              <p:par>
                                <p:cTn id="72" presetID="1" presetClass="entr" presetSubtype="0" fill="hold" grpId="0" nodeType="clickEffect">
                                  <p:stCondLst>
                                    <p:cond delay="0"/>
                                  </p:stCondLst>
                                  <p:iterate type="wd">
                                    <p:tmAbs val="300"/>
                                  </p:iterate>
                                  <p:childTnLst>
                                    <p:set>
                                      <p:cBhvr>
                                        <p:cTn id="73" dur="1" fill="hold">
                                          <p:stCondLst>
                                            <p:cond delay="299"/>
                                          </p:stCondLst>
                                        </p:cTn>
                                        <p:tgtEl>
                                          <p:spTgt spid="30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utoUpdateAnimBg="0"/>
      <p:bldP spid="3076" grpId="0" animBg="1"/>
      <p:bldP spid="3077" grpId="0" animBg="1"/>
      <p:bldP spid="3078" grpId="0" animBg="1"/>
      <p:bldP spid="3079" grpId="0" autoUpdateAnimBg="0"/>
      <p:bldP spid="3080" grpId="0" animBg="1"/>
      <p:bldP spid="3081" grpId="0" animBg="1"/>
      <p:bldP spid="3082" grpId="0" animBg="1"/>
      <p:bldP spid="3083" grpId="0" animBg="1"/>
      <p:bldP spid="3084" grpId="0" animBg="1"/>
      <p:bldP spid="3085" grpId="0" animBg="1"/>
      <p:bldP spid="3086" grpId="0" autoUpdateAnimBg="0"/>
      <p:bldP spid="3087" grpId="0" animBg="1"/>
      <p:bldP spid="3088" grpId="0" animBg="1"/>
      <p:bldP spid="3089" grpId="0" animBg="1"/>
      <p:bldP spid="3090" grpId="0" autoUpdateAnimBg="0"/>
      <p:bldP spid="3091"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447800" y="228600"/>
            <a:ext cx="6400800" cy="1066800"/>
          </a:xfrm>
        </p:spPr>
        <p:txBody>
          <a:bodyPr/>
          <a:lstStyle/>
          <a:p>
            <a:r>
              <a:rPr lang="en-GB" i="1">
                <a:solidFill>
                  <a:srgbClr val="FF0000"/>
                </a:solidFill>
              </a:rPr>
              <a:t>Brand Values</a:t>
            </a:r>
            <a:endParaRPr lang="en-GB" i="1"/>
          </a:p>
        </p:txBody>
      </p:sp>
      <p:sp>
        <p:nvSpPr>
          <p:cNvPr id="17411" name="Rectangle 3"/>
          <p:cNvSpPr>
            <a:spLocks noGrp="1" noChangeArrowheads="1"/>
          </p:cNvSpPr>
          <p:nvPr>
            <p:ph type="body" idx="1"/>
          </p:nvPr>
        </p:nvSpPr>
        <p:spPr>
          <a:xfrm>
            <a:off x="533400" y="1371600"/>
            <a:ext cx="7772400" cy="3962400"/>
          </a:xfrm>
        </p:spPr>
        <p:txBody>
          <a:bodyPr/>
          <a:lstStyle/>
          <a:p>
            <a:pPr>
              <a:buClr>
                <a:srgbClr val="FF0000"/>
              </a:buClr>
              <a:buFontTx/>
              <a:buNone/>
            </a:pPr>
            <a:r>
              <a:rPr lang="en-GB">
                <a:solidFill>
                  <a:schemeClr val="bg1"/>
                </a:solidFill>
              </a:rPr>
              <a:t>.</a:t>
            </a:r>
            <a:endParaRPr lang="en-GB"/>
          </a:p>
        </p:txBody>
      </p:sp>
      <p:sp>
        <p:nvSpPr>
          <p:cNvPr id="17412" name="Freeform 4"/>
          <p:cNvSpPr>
            <a:spLocks/>
          </p:cNvSpPr>
          <p:nvPr/>
        </p:nvSpPr>
        <p:spPr bwMode="auto">
          <a:xfrm>
            <a:off x="1084263" y="5918200"/>
            <a:ext cx="12700" cy="57150"/>
          </a:xfrm>
          <a:custGeom>
            <a:avLst/>
            <a:gdLst>
              <a:gd name="T0" fmla="*/ 8 w 8"/>
              <a:gd name="T1" fmla="*/ 36 h 36"/>
              <a:gd name="T2" fmla="*/ 0 w 8"/>
              <a:gd name="T3" fmla="*/ 0 h 36"/>
              <a:gd name="T4" fmla="*/ 8 w 8"/>
              <a:gd name="T5" fmla="*/ 36 h 36"/>
            </a:gdLst>
            <a:ahLst/>
            <a:cxnLst>
              <a:cxn ang="0">
                <a:pos x="T0" y="T1"/>
              </a:cxn>
              <a:cxn ang="0">
                <a:pos x="T2" y="T3"/>
              </a:cxn>
              <a:cxn ang="0">
                <a:pos x="T4" y="T5"/>
              </a:cxn>
            </a:cxnLst>
            <a:rect l="0" t="0" r="r" b="b"/>
            <a:pathLst>
              <a:path w="8" h="36">
                <a:moveTo>
                  <a:pt x="8" y="36"/>
                </a:moveTo>
                <a:lnTo>
                  <a:pt x="0" y="0"/>
                </a:lnTo>
                <a:lnTo>
                  <a:pt x="8"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7413" name="Freeform 5"/>
          <p:cNvSpPr>
            <a:spLocks/>
          </p:cNvSpPr>
          <p:nvPr/>
        </p:nvSpPr>
        <p:spPr bwMode="auto">
          <a:xfrm>
            <a:off x="2805113" y="5861050"/>
            <a:ext cx="26987" cy="71438"/>
          </a:xfrm>
          <a:custGeom>
            <a:avLst/>
            <a:gdLst>
              <a:gd name="T0" fmla="*/ 17 w 17"/>
              <a:gd name="T1" fmla="*/ 45 h 45"/>
              <a:gd name="T2" fmla="*/ 0 w 17"/>
              <a:gd name="T3" fmla="*/ 0 h 45"/>
              <a:gd name="T4" fmla="*/ 17 w 17"/>
              <a:gd name="T5" fmla="*/ 45 h 45"/>
            </a:gdLst>
            <a:ahLst/>
            <a:cxnLst>
              <a:cxn ang="0">
                <a:pos x="T0" y="T1"/>
              </a:cxn>
              <a:cxn ang="0">
                <a:pos x="T2" y="T3"/>
              </a:cxn>
              <a:cxn ang="0">
                <a:pos x="T4" y="T5"/>
              </a:cxn>
            </a:cxnLst>
            <a:rect l="0" t="0" r="r" b="b"/>
            <a:pathLst>
              <a:path w="17" h="45">
                <a:moveTo>
                  <a:pt x="17" y="45"/>
                </a:moveTo>
                <a:lnTo>
                  <a:pt x="0" y="0"/>
                </a:lnTo>
                <a:lnTo>
                  <a:pt x="17" y="45"/>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7414" name="Freeform 6"/>
          <p:cNvSpPr>
            <a:spLocks/>
          </p:cNvSpPr>
          <p:nvPr/>
        </p:nvSpPr>
        <p:spPr bwMode="auto">
          <a:xfrm>
            <a:off x="1917700" y="5875338"/>
            <a:ext cx="39688" cy="42862"/>
          </a:xfrm>
          <a:custGeom>
            <a:avLst/>
            <a:gdLst>
              <a:gd name="T0" fmla="*/ 0 w 25"/>
              <a:gd name="T1" fmla="*/ 27 h 27"/>
              <a:gd name="T2" fmla="*/ 25 w 25"/>
              <a:gd name="T3" fmla="*/ 0 h 27"/>
              <a:gd name="T4" fmla="*/ 0 w 25"/>
              <a:gd name="T5" fmla="*/ 27 h 27"/>
            </a:gdLst>
            <a:ahLst/>
            <a:cxnLst>
              <a:cxn ang="0">
                <a:pos x="T0" y="T1"/>
              </a:cxn>
              <a:cxn ang="0">
                <a:pos x="T2" y="T3"/>
              </a:cxn>
              <a:cxn ang="0">
                <a:pos x="T4" y="T5"/>
              </a:cxn>
            </a:cxnLst>
            <a:rect l="0" t="0" r="r" b="b"/>
            <a:pathLst>
              <a:path w="25" h="27">
                <a:moveTo>
                  <a:pt x="0" y="27"/>
                </a:moveTo>
                <a:lnTo>
                  <a:pt x="25" y="0"/>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7415" name="Freeform 7"/>
          <p:cNvSpPr>
            <a:spLocks/>
          </p:cNvSpPr>
          <p:nvPr/>
        </p:nvSpPr>
        <p:spPr bwMode="auto">
          <a:xfrm>
            <a:off x="3095625" y="3933825"/>
            <a:ext cx="14288" cy="14288"/>
          </a:xfrm>
          <a:custGeom>
            <a:avLst/>
            <a:gdLst>
              <a:gd name="T0" fmla="*/ 9 w 9"/>
              <a:gd name="T1" fmla="*/ 9 h 9"/>
              <a:gd name="T2" fmla="*/ 0 w 9"/>
              <a:gd name="T3" fmla="*/ 0 h 9"/>
              <a:gd name="T4" fmla="*/ 9 w 9"/>
              <a:gd name="T5" fmla="*/ 9 h 9"/>
            </a:gdLst>
            <a:ahLst/>
            <a:cxnLst>
              <a:cxn ang="0">
                <a:pos x="T0" y="T1"/>
              </a:cxn>
              <a:cxn ang="0">
                <a:pos x="T2" y="T3"/>
              </a:cxn>
              <a:cxn ang="0">
                <a:pos x="T4" y="T5"/>
              </a:cxn>
            </a:cxnLst>
            <a:rect l="0" t="0" r="r" b="b"/>
            <a:pathLst>
              <a:path w="9" h="9">
                <a:moveTo>
                  <a:pt x="9" y="9"/>
                </a:moveTo>
                <a:lnTo>
                  <a:pt x="0" y="0"/>
                </a:lnTo>
                <a:lnTo>
                  <a:pt x="9"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7416" name="Freeform 8"/>
          <p:cNvSpPr>
            <a:spLocks/>
          </p:cNvSpPr>
          <p:nvPr/>
        </p:nvSpPr>
        <p:spPr bwMode="auto">
          <a:xfrm>
            <a:off x="3176588" y="2913063"/>
            <a:ext cx="12700" cy="57150"/>
          </a:xfrm>
          <a:custGeom>
            <a:avLst/>
            <a:gdLst>
              <a:gd name="T0" fmla="*/ 8 w 8"/>
              <a:gd name="T1" fmla="*/ 36 h 36"/>
              <a:gd name="T2" fmla="*/ 0 w 8"/>
              <a:gd name="T3" fmla="*/ 0 h 36"/>
              <a:gd name="T4" fmla="*/ 8 w 8"/>
              <a:gd name="T5" fmla="*/ 36 h 36"/>
            </a:gdLst>
            <a:ahLst/>
            <a:cxnLst>
              <a:cxn ang="0">
                <a:pos x="T0" y="T1"/>
              </a:cxn>
              <a:cxn ang="0">
                <a:pos x="T2" y="T3"/>
              </a:cxn>
              <a:cxn ang="0">
                <a:pos x="T4" y="T5"/>
              </a:cxn>
            </a:cxnLst>
            <a:rect l="0" t="0" r="r" b="b"/>
            <a:pathLst>
              <a:path w="8" h="36">
                <a:moveTo>
                  <a:pt x="8" y="36"/>
                </a:moveTo>
                <a:lnTo>
                  <a:pt x="0" y="0"/>
                </a:lnTo>
                <a:lnTo>
                  <a:pt x="8" y="36"/>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7417" name="Freeform 9"/>
          <p:cNvSpPr>
            <a:spLocks/>
          </p:cNvSpPr>
          <p:nvPr/>
        </p:nvSpPr>
        <p:spPr bwMode="auto">
          <a:xfrm>
            <a:off x="3228975" y="2711450"/>
            <a:ext cx="52388" cy="28575"/>
          </a:xfrm>
          <a:custGeom>
            <a:avLst/>
            <a:gdLst>
              <a:gd name="T0" fmla="*/ 0 w 33"/>
              <a:gd name="T1" fmla="*/ 18 h 18"/>
              <a:gd name="T2" fmla="*/ 33 w 33"/>
              <a:gd name="T3" fmla="*/ 0 h 18"/>
              <a:gd name="T4" fmla="*/ 0 w 33"/>
              <a:gd name="T5" fmla="*/ 18 h 18"/>
            </a:gdLst>
            <a:ahLst/>
            <a:cxnLst>
              <a:cxn ang="0">
                <a:pos x="T0" y="T1"/>
              </a:cxn>
              <a:cxn ang="0">
                <a:pos x="T2" y="T3"/>
              </a:cxn>
              <a:cxn ang="0">
                <a:pos x="T4" y="T5"/>
              </a:cxn>
            </a:cxnLst>
            <a:rect l="0" t="0" r="r" b="b"/>
            <a:pathLst>
              <a:path w="33" h="18">
                <a:moveTo>
                  <a:pt x="0" y="18"/>
                </a:moveTo>
                <a:lnTo>
                  <a:pt x="33"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7418" name="Freeform 10"/>
          <p:cNvSpPr>
            <a:spLocks/>
          </p:cNvSpPr>
          <p:nvPr/>
        </p:nvSpPr>
        <p:spPr bwMode="auto">
          <a:xfrm>
            <a:off x="3216275" y="2511425"/>
            <a:ext cx="79375" cy="42863"/>
          </a:xfrm>
          <a:custGeom>
            <a:avLst/>
            <a:gdLst>
              <a:gd name="T0" fmla="*/ 0 w 50"/>
              <a:gd name="T1" fmla="*/ 27 h 27"/>
              <a:gd name="T2" fmla="*/ 50 w 50"/>
              <a:gd name="T3" fmla="*/ 0 h 27"/>
              <a:gd name="T4" fmla="*/ 0 w 50"/>
              <a:gd name="T5" fmla="*/ 27 h 27"/>
            </a:gdLst>
            <a:ahLst/>
            <a:cxnLst>
              <a:cxn ang="0">
                <a:pos x="T0" y="T1"/>
              </a:cxn>
              <a:cxn ang="0">
                <a:pos x="T2" y="T3"/>
              </a:cxn>
              <a:cxn ang="0">
                <a:pos x="T4" y="T5"/>
              </a:cxn>
            </a:cxnLst>
            <a:rect l="0" t="0" r="r" b="b"/>
            <a:pathLst>
              <a:path w="50" h="27">
                <a:moveTo>
                  <a:pt x="0" y="27"/>
                </a:moveTo>
                <a:lnTo>
                  <a:pt x="50" y="0"/>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7419" name="Freeform 11"/>
          <p:cNvSpPr>
            <a:spLocks/>
          </p:cNvSpPr>
          <p:nvPr/>
        </p:nvSpPr>
        <p:spPr bwMode="auto">
          <a:xfrm>
            <a:off x="1150938" y="2324100"/>
            <a:ext cx="1587" cy="28575"/>
          </a:xfrm>
          <a:custGeom>
            <a:avLst/>
            <a:gdLst>
              <a:gd name="T0" fmla="*/ 18 h 18"/>
              <a:gd name="T1" fmla="*/ 0 h 18"/>
              <a:gd name="T2" fmla="*/ 18 h 18"/>
            </a:gdLst>
            <a:ahLst/>
            <a:cxnLst>
              <a:cxn ang="0">
                <a:pos x="0" y="T0"/>
              </a:cxn>
              <a:cxn ang="0">
                <a:pos x="0" y="T1"/>
              </a:cxn>
              <a:cxn ang="0">
                <a:pos x="0" y="T2"/>
              </a:cxn>
            </a:cxnLst>
            <a:rect l="0" t="0" r="r" b="b"/>
            <a:pathLst>
              <a:path h="18">
                <a:moveTo>
                  <a:pt x="0" y="18"/>
                </a:moveTo>
                <a:lnTo>
                  <a:pt x="0"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7420" name="Freeform 12"/>
          <p:cNvSpPr>
            <a:spLocks/>
          </p:cNvSpPr>
          <p:nvPr/>
        </p:nvSpPr>
        <p:spPr bwMode="auto">
          <a:xfrm>
            <a:off x="1441450" y="2251075"/>
            <a:ext cx="66675" cy="30163"/>
          </a:xfrm>
          <a:custGeom>
            <a:avLst/>
            <a:gdLst>
              <a:gd name="T0" fmla="*/ 0 w 42"/>
              <a:gd name="T1" fmla="*/ 19 h 19"/>
              <a:gd name="T2" fmla="*/ 42 w 42"/>
              <a:gd name="T3" fmla="*/ 0 h 19"/>
              <a:gd name="T4" fmla="*/ 0 w 42"/>
              <a:gd name="T5" fmla="*/ 19 h 19"/>
            </a:gdLst>
            <a:ahLst/>
            <a:cxnLst>
              <a:cxn ang="0">
                <a:pos x="T0" y="T1"/>
              </a:cxn>
              <a:cxn ang="0">
                <a:pos x="T2" y="T3"/>
              </a:cxn>
              <a:cxn ang="0">
                <a:pos x="T4" y="T5"/>
              </a:cxn>
            </a:cxnLst>
            <a:rect l="0" t="0" r="r" b="b"/>
            <a:pathLst>
              <a:path w="42" h="19">
                <a:moveTo>
                  <a:pt x="0" y="19"/>
                </a:moveTo>
                <a:lnTo>
                  <a:pt x="42" y="0"/>
                </a:lnTo>
                <a:lnTo>
                  <a:pt x="0"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7421" name="Text Box 13"/>
          <p:cNvSpPr txBox="1">
            <a:spLocks noChangeArrowheads="1"/>
          </p:cNvSpPr>
          <p:nvPr/>
        </p:nvSpPr>
        <p:spPr bwMode="auto">
          <a:xfrm>
            <a:off x="838200" y="17526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p>
        </p:txBody>
      </p:sp>
      <p:sp>
        <p:nvSpPr>
          <p:cNvPr id="17422" name="Text Box 14"/>
          <p:cNvSpPr txBox="1">
            <a:spLocks noChangeArrowheads="1"/>
          </p:cNvSpPr>
          <p:nvPr/>
        </p:nvSpPr>
        <p:spPr bwMode="auto">
          <a:xfrm>
            <a:off x="2362200" y="1447800"/>
            <a:ext cx="6408738"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FF3300"/>
              </a:buClr>
              <a:buFontTx/>
              <a:buChar char="•"/>
            </a:pPr>
            <a:r>
              <a:rPr lang="en-GB" sz="4000"/>
              <a:t> Emotional not functional</a:t>
            </a:r>
          </a:p>
          <a:p>
            <a:pPr lvl="1">
              <a:buClr>
                <a:srgbClr val="FF3300"/>
              </a:buClr>
              <a:buFontTx/>
              <a:buChar char="•"/>
            </a:pPr>
            <a:r>
              <a:rPr lang="en-GB"/>
              <a:t>don’t sell a definition, sell the benefits</a:t>
            </a:r>
          </a:p>
          <a:p>
            <a:pPr lvl="1">
              <a:buClr>
                <a:srgbClr val="FF3300"/>
              </a:buClr>
            </a:pPr>
            <a:endParaRPr lang="en-GB" sz="1400"/>
          </a:p>
          <a:p>
            <a:r>
              <a:rPr lang="en-GB" sz="3200" b="1">
                <a:solidFill>
                  <a:srgbClr val="FF3300"/>
                </a:solidFill>
              </a:rPr>
              <a:t>OR is what OR people do</a:t>
            </a:r>
            <a:r>
              <a:rPr lang="en-GB" b="1">
                <a:solidFill>
                  <a:srgbClr val="FF0000"/>
                </a:solidFill>
                <a:latin typeface="Futurist ExtraHeavy" pitchFamily="2" charset="0"/>
              </a:rPr>
              <a:t> </a:t>
            </a:r>
          </a:p>
          <a:p>
            <a:pPr>
              <a:buClr>
                <a:srgbClr val="FF0000"/>
              </a:buClr>
              <a:buFontTx/>
              <a:buChar char="•"/>
            </a:pPr>
            <a:r>
              <a:rPr lang="en-GB" sz="3200"/>
              <a:t>  … a management process to </a:t>
            </a:r>
          </a:p>
          <a:p>
            <a:pPr>
              <a:buClr>
                <a:srgbClr val="FF0000"/>
              </a:buClr>
            </a:pPr>
            <a:r>
              <a:rPr lang="en-GB" sz="3200"/>
              <a:t>   resolve complex issues </a:t>
            </a:r>
          </a:p>
          <a:p>
            <a:pPr>
              <a:buClr>
                <a:srgbClr val="FF0000"/>
              </a:buClr>
            </a:pPr>
            <a:r>
              <a:rPr lang="en-GB" sz="3200"/>
              <a:t>   undertaken by people with</a:t>
            </a:r>
          </a:p>
          <a:p>
            <a:pPr lvl="1">
              <a:buClr>
                <a:srgbClr val="FF0000"/>
              </a:buClr>
              <a:buFontTx/>
              <a:buChar char="•"/>
            </a:pPr>
            <a:r>
              <a:rPr lang="en-GB" sz="3200"/>
              <a:t> </a:t>
            </a:r>
            <a:r>
              <a:rPr lang="en-GB" sz="3600">
                <a:solidFill>
                  <a:srgbClr val="FF0000"/>
                </a:solidFill>
                <a:latin typeface="Futurist ExtraHeavy" pitchFamily="2" charset="0"/>
              </a:rPr>
              <a:t>A</a:t>
            </a:r>
            <a:r>
              <a:rPr lang="en-GB" sz="3200"/>
              <a:t>nalytical Skills</a:t>
            </a:r>
          </a:p>
          <a:p>
            <a:pPr lvl="1">
              <a:buClr>
                <a:srgbClr val="FF0000"/>
              </a:buClr>
              <a:buFontTx/>
              <a:buChar char="•"/>
            </a:pPr>
            <a:r>
              <a:rPr lang="en-GB" sz="3200"/>
              <a:t> </a:t>
            </a:r>
            <a:r>
              <a:rPr lang="en-GB" sz="3600">
                <a:solidFill>
                  <a:srgbClr val="FF0000"/>
                </a:solidFill>
                <a:latin typeface="Futurist ExtraHeavy" pitchFamily="2" charset="0"/>
              </a:rPr>
              <a:t>B</a:t>
            </a:r>
            <a:r>
              <a:rPr lang="en-GB" sz="3200"/>
              <a:t>usiness awareness</a:t>
            </a:r>
          </a:p>
          <a:p>
            <a:pPr lvl="1">
              <a:buClr>
                <a:srgbClr val="FF0000"/>
              </a:buClr>
              <a:buFontTx/>
              <a:buChar char="•"/>
            </a:pPr>
            <a:r>
              <a:rPr lang="en-GB" sz="3200"/>
              <a:t> </a:t>
            </a:r>
            <a:r>
              <a:rPr lang="en-GB" sz="3600">
                <a:solidFill>
                  <a:srgbClr val="FF0000"/>
                </a:solidFill>
                <a:latin typeface="Futurist ExtraHeavy" pitchFamily="2" charset="0"/>
              </a:rPr>
              <a:t>C</a:t>
            </a:r>
            <a:r>
              <a:rPr lang="en-GB" sz="3200"/>
              <a:t>ommunication skills</a:t>
            </a:r>
          </a:p>
        </p:txBody>
      </p:sp>
      <p:graphicFrame>
        <p:nvGraphicFramePr>
          <p:cNvPr id="17424" name="Object 16"/>
          <p:cNvGraphicFramePr>
            <a:graphicFrameLocks noChangeAspect="1"/>
          </p:cNvGraphicFramePr>
          <p:nvPr/>
        </p:nvGraphicFramePr>
        <p:xfrm>
          <a:off x="457200" y="1524000"/>
          <a:ext cx="1828800" cy="1354138"/>
        </p:xfrm>
        <a:graphic>
          <a:graphicData uri="http://schemas.openxmlformats.org/presentationml/2006/ole">
            <mc:AlternateContent xmlns:mc="http://schemas.openxmlformats.org/markup-compatibility/2006">
              <mc:Choice xmlns:v="urn:schemas-microsoft-com:vml" Requires="v">
                <p:oleObj spid="_x0000_s17427" name="Bitmap Image" r:id="rId4" imgW="1924319" imgH="1305107" progId="Paint.Picture">
                  <p:embed/>
                </p:oleObj>
              </mc:Choice>
              <mc:Fallback>
                <p:oleObj name="Bitmap Image" r:id="rId4" imgW="1924319" imgH="1305107" progId="Paint.Picture">
                  <p:embed/>
                  <p:pic>
                    <p:nvPicPr>
                      <p:cNvPr id="0" name="Object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524000"/>
                        <a:ext cx="1828800" cy="1354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4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742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7422">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7422">
                                            <p:txEl>
                                              <p:pRg st="1" end="1"/>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7422">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7422">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7422">
                                            <p:txEl>
                                              <p:pRg st="5" end="5"/>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7422">
                                            <p:txEl>
                                              <p:pRg st="6" end="6"/>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7422">
                                            <p:txEl>
                                              <p:pRg st="7" end="7"/>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17422">
                                            <p:txEl>
                                              <p:pRg st="8" end="8"/>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1742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P spid="17422" grpId="0" build="p" bldLvl="2"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524000" y="457200"/>
            <a:ext cx="6400800" cy="1066800"/>
          </a:xfrm>
        </p:spPr>
        <p:txBody>
          <a:bodyPr/>
          <a:lstStyle/>
          <a:p>
            <a:r>
              <a:rPr lang="en-GB" i="1">
                <a:solidFill>
                  <a:srgbClr val="FF0000"/>
                </a:solidFill>
              </a:rPr>
              <a:t>Brand Communication</a:t>
            </a:r>
            <a:endParaRPr lang="en-GB" i="1"/>
          </a:p>
        </p:txBody>
      </p:sp>
      <p:sp>
        <p:nvSpPr>
          <p:cNvPr id="18435" name="Rectangle 3"/>
          <p:cNvSpPr>
            <a:spLocks noGrp="1" noChangeArrowheads="1"/>
          </p:cNvSpPr>
          <p:nvPr>
            <p:ph type="body" idx="1"/>
          </p:nvPr>
        </p:nvSpPr>
        <p:spPr>
          <a:xfrm>
            <a:off x="457200" y="1905000"/>
            <a:ext cx="7772400" cy="3962400"/>
          </a:xfrm>
        </p:spPr>
        <p:txBody>
          <a:bodyPr/>
          <a:lstStyle/>
          <a:p>
            <a:pPr>
              <a:buClr>
                <a:srgbClr val="FF0000"/>
              </a:buClr>
              <a:buFontTx/>
              <a:buNone/>
            </a:pPr>
            <a:r>
              <a:rPr lang="en-GB">
                <a:solidFill>
                  <a:schemeClr val="bg1"/>
                </a:solidFill>
              </a:rPr>
              <a:t>.</a:t>
            </a:r>
            <a:endParaRPr lang="en-GB"/>
          </a:p>
        </p:txBody>
      </p:sp>
      <p:sp>
        <p:nvSpPr>
          <p:cNvPr id="18436" name="Freeform 4"/>
          <p:cNvSpPr>
            <a:spLocks/>
          </p:cNvSpPr>
          <p:nvPr/>
        </p:nvSpPr>
        <p:spPr bwMode="auto">
          <a:xfrm>
            <a:off x="1084263" y="5918200"/>
            <a:ext cx="12700" cy="57150"/>
          </a:xfrm>
          <a:custGeom>
            <a:avLst/>
            <a:gdLst>
              <a:gd name="T0" fmla="*/ 8 w 8"/>
              <a:gd name="T1" fmla="*/ 36 h 36"/>
              <a:gd name="T2" fmla="*/ 0 w 8"/>
              <a:gd name="T3" fmla="*/ 0 h 36"/>
              <a:gd name="T4" fmla="*/ 8 w 8"/>
              <a:gd name="T5" fmla="*/ 36 h 36"/>
            </a:gdLst>
            <a:ahLst/>
            <a:cxnLst>
              <a:cxn ang="0">
                <a:pos x="T0" y="T1"/>
              </a:cxn>
              <a:cxn ang="0">
                <a:pos x="T2" y="T3"/>
              </a:cxn>
              <a:cxn ang="0">
                <a:pos x="T4" y="T5"/>
              </a:cxn>
            </a:cxnLst>
            <a:rect l="0" t="0" r="r" b="b"/>
            <a:pathLst>
              <a:path w="8" h="36">
                <a:moveTo>
                  <a:pt x="8" y="36"/>
                </a:moveTo>
                <a:lnTo>
                  <a:pt x="0" y="0"/>
                </a:lnTo>
                <a:lnTo>
                  <a:pt x="8"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8437" name="Freeform 5"/>
          <p:cNvSpPr>
            <a:spLocks/>
          </p:cNvSpPr>
          <p:nvPr/>
        </p:nvSpPr>
        <p:spPr bwMode="auto">
          <a:xfrm>
            <a:off x="2805113" y="5861050"/>
            <a:ext cx="26987" cy="71438"/>
          </a:xfrm>
          <a:custGeom>
            <a:avLst/>
            <a:gdLst>
              <a:gd name="T0" fmla="*/ 17 w 17"/>
              <a:gd name="T1" fmla="*/ 45 h 45"/>
              <a:gd name="T2" fmla="*/ 0 w 17"/>
              <a:gd name="T3" fmla="*/ 0 h 45"/>
              <a:gd name="T4" fmla="*/ 17 w 17"/>
              <a:gd name="T5" fmla="*/ 45 h 45"/>
            </a:gdLst>
            <a:ahLst/>
            <a:cxnLst>
              <a:cxn ang="0">
                <a:pos x="T0" y="T1"/>
              </a:cxn>
              <a:cxn ang="0">
                <a:pos x="T2" y="T3"/>
              </a:cxn>
              <a:cxn ang="0">
                <a:pos x="T4" y="T5"/>
              </a:cxn>
            </a:cxnLst>
            <a:rect l="0" t="0" r="r" b="b"/>
            <a:pathLst>
              <a:path w="17" h="45">
                <a:moveTo>
                  <a:pt x="17" y="45"/>
                </a:moveTo>
                <a:lnTo>
                  <a:pt x="0" y="0"/>
                </a:lnTo>
                <a:lnTo>
                  <a:pt x="17" y="45"/>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8438" name="Freeform 6"/>
          <p:cNvSpPr>
            <a:spLocks/>
          </p:cNvSpPr>
          <p:nvPr/>
        </p:nvSpPr>
        <p:spPr bwMode="auto">
          <a:xfrm>
            <a:off x="1917700" y="5875338"/>
            <a:ext cx="39688" cy="42862"/>
          </a:xfrm>
          <a:custGeom>
            <a:avLst/>
            <a:gdLst>
              <a:gd name="T0" fmla="*/ 0 w 25"/>
              <a:gd name="T1" fmla="*/ 27 h 27"/>
              <a:gd name="T2" fmla="*/ 25 w 25"/>
              <a:gd name="T3" fmla="*/ 0 h 27"/>
              <a:gd name="T4" fmla="*/ 0 w 25"/>
              <a:gd name="T5" fmla="*/ 27 h 27"/>
            </a:gdLst>
            <a:ahLst/>
            <a:cxnLst>
              <a:cxn ang="0">
                <a:pos x="T0" y="T1"/>
              </a:cxn>
              <a:cxn ang="0">
                <a:pos x="T2" y="T3"/>
              </a:cxn>
              <a:cxn ang="0">
                <a:pos x="T4" y="T5"/>
              </a:cxn>
            </a:cxnLst>
            <a:rect l="0" t="0" r="r" b="b"/>
            <a:pathLst>
              <a:path w="25" h="27">
                <a:moveTo>
                  <a:pt x="0" y="27"/>
                </a:moveTo>
                <a:lnTo>
                  <a:pt x="25" y="0"/>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8439" name="Freeform 7"/>
          <p:cNvSpPr>
            <a:spLocks/>
          </p:cNvSpPr>
          <p:nvPr/>
        </p:nvSpPr>
        <p:spPr bwMode="auto">
          <a:xfrm>
            <a:off x="3095625" y="3933825"/>
            <a:ext cx="14288" cy="14288"/>
          </a:xfrm>
          <a:custGeom>
            <a:avLst/>
            <a:gdLst>
              <a:gd name="T0" fmla="*/ 9 w 9"/>
              <a:gd name="T1" fmla="*/ 9 h 9"/>
              <a:gd name="T2" fmla="*/ 0 w 9"/>
              <a:gd name="T3" fmla="*/ 0 h 9"/>
              <a:gd name="T4" fmla="*/ 9 w 9"/>
              <a:gd name="T5" fmla="*/ 9 h 9"/>
            </a:gdLst>
            <a:ahLst/>
            <a:cxnLst>
              <a:cxn ang="0">
                <a:pos x="T0" y="T1"/>
              </a:cxn>
              <a:cxn ang="0">
                <a:pos x="T2" y="T3"/>
              </a:cxn>
              <a:cxn ang="0">
                <a:pos x="T4" y="T5"/>
              </a:cxn>
            </a:cxnLst>
            <a:rect l="0" t="0" r="r" b="b"/>
            <a:pathLst>
              <a:path w="9" h="9">
                <a:moveTo>
                  <a:pt x="9" y="9"/>
                </a:moveTo>
                <a:lnTo>
                  <a:pt x="0" y="0"/>
                </a:lnTo>
                <a:lnTo>
                  <a:pt x="9"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8440" name="Freeform 8"/>
          <p:cNvSpPr>
            <a:spLocks/>
          </p:cNvSpPr>
          <p:nvPr/>
        </p:nvSpPr>
        <p:spPr bwMode="auto">
          <a:xfrm>
            <a:off x="3176588" y="2913063"/>
            <a:ext cx="12700" cy="57150"/>
          </a:xfrm>
          <a:custGeom>
            <a:avLst/>
            <a:gdLst>
              <a:gd name="T0" fmla="*/ 8 w 8"/>
              <a:gd name="T1" fmla="*/ 36 h 36"/>
              <a:gd name="T2" fmla="*/ 0 w 8"/>
              <a:gd name="T3" fmla="*/ 0 h 36"/>
              <a:gd name="T4" fmla="*/ 8 w 8"/>
              <a:gd name="T5" fmla="*/ 36 h 36"/>
            </a:gdLst>
            <a:ahLst/>
            <a:cxnLst>
              <a:cxn ang="0">
                <a:pos x="T0" y="T1"/>
              </a:cxn>
              <a:cxn ang="0">
                <a:pos x="T2" y="T3"/>
              </a:cxn>
              <a:cxn ang="0">
                <a:pos x="T4" y="T5"/>
              </a:cxn>
            </a:cxnLst>
            <a:rect l="0" t="0" r="r" b="b"/>
            <a:pathLst>
              <a:path w="8" h="36">
                <a:moveTo>
                  <a:pt x="8" y="36"/>
                </a:moveTo>
                <a:lnTo>
                  <a:pt x="0" y="0"/>
                </a:lnTo>
                <a:lnTo>
                  <a:pt x="8" y="36"/>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8441" name="Freeform 9"/>
          <p:cNvSpPr>
            <a:spLocks/>
          </p:cNvSpPr>
          <p:nvPr/>
        </p:nvSpPr>
        <p:spPr bwMode="auto">
          <a:xfrm>
            <a:off x="3228975" y="2711450"/>
            <a:ext cx="52388" cy="28575"/>
          </a:xfrm>
          <a:custGeom>
            <a:avLst/>
            <a:gdLst>
              <a:gd name="T0" fmla="*/ 0 w 33"/>
              <a:gd name="T1" fmla="*/ 18 h 18"/>
              <a:gd name="T2" fmla="*/ 33 w 33"/>
              <a:gd name="T3" fmla="*/ 0 h 18"/>
              <a:gd name="T4" fmla="*/ 0 w 33"/>
              <a:gd name="T5" fmla="*/ 18 h 18"/>
            </a:gdLst>
            <a:ahLst/>
            <a:cxnLst>
              <a:cxn ang="0">
                <a:pos x="T0" y="T1"/>
              </a:cxn>
              <a:cxn ang="0">
                <a:pos x="T2" y="T3"/>
              </a:cxn>
              <a:cxn ang="0">
                <a:pos x="T4" y="T5"/>
              </a:cxn>
            </a:cxnLst>
            <a:rect l="0" t="0" r="r" b="b"/>
            <a:pathLst>
              <a:path w="33" h="18">
                <a:moveTo>
                  <a:pt x="0" y="18"/>
                </a:moveTo>
                <a:lnTo>
                  <a:pt x="33"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8442" name="Freeform 10"/>
          <p:cNvSpPr>
            <a:spLocks/>
          </p:cNvSpPr>
          <p:nvPr/>
        </p:nvSpPr>
        <p:spPr bwMode="auto">
          <a:xfrm>
            <a:off x="3216275" y="2511425"/>
            <a:ext cx="79375" cy="42863"/>
          </a:xfrm>
          <a:custGeom>
            <a:avLst/>
            <a:gdLst>
              <a:gd name="T0" fmla="*/ 0 w 50"/>
              <a:gd name="T1" fmla="*/ 27 h 27"/>
              <a:gd name="T2" fmla="*/ 50 w 50"/>
              <a:gd name="T3" fmla="*/ 0 h 27"/>
              <a:gd name="T4" fmla="*/ 0 w 50"/>
              <a:gd name="T5" fmla="*/ 27 h 27"/>
            </a:gdLst>
            <a:ahLst/>
            <a:cxnLst>
              <a:cxn ang="0">
                <a:pos x="T0" y="T1"/>
              </a:cxn>
              <a:cxn ang="0">
                <a:pos x="T2" y="T3"/>
              </a:cxn>
              <a:cxn ang="0">
                <a:pos x="T4" y="T5"/>
              </a:cxn>
            </a:cxnLst>
            <a:rect l="0" t="0" r="r" b="b"/>
            <a:pathLst>
              <a:path w="50" h="27">
                <a:moveTo>
                  <a:pt x="0" y="27"/>
                </a:moveTo>
                <a:lnTo>
                  <a:pt x="50" y="0"/>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8443" name="Freeform 11"/>
          <p:cNvSpPr>
            <a:spLocks/>
          </p:cNvSpPr>
          <p:nvPr/>
        </p:nvSpPr>
        <p:spPr bwMode="auto">
          <a:xfrm>
            <a:off x="1150938" y="2324100"/>
            <a:ext cx="1587" cy="28575"/>
          </a:xfrm>
          <a:custGeom>
            <a:avLst/>
            <a:gdLst>
              <a:gd name="T0" fmla="*/ 18 h 18"/>
              <a:gd name="T1" fmla="*/ 0 h 18"/>
              <a:gd name="T2" fmla="*/ 18 h 18"/>
            </a:gdLst>
            <a:ahLst/>
            <a:cxnLst>
              <a:cxn ang="0">
                <a:pos x="0" y="T0"/>
              </a:cxn>
              <a:cxn ang="0">
                <a:pos x="0" y="T1"/>
              </a:cxn>
              <a:cxn ang="0">
                <a:pos x="0" y="T2"/>
              </a:cxn>
            </a:cxnLst>
            <a:rect l="0" t="0" r="r" b="b"/>
            <a:pathLst>
              <a:path h="18">
                <a:moveTo>
                  <a:pt x="0" y="18"/>
                </a:moveTo>
                <a:lnTo>
                  <a:pt x="0"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8444" name="Freeform 12"/>
          <p:cNvSpPr>
            <a:spLocks/>
          </p:cNvSpPr>
          <p:nvPr/>
        </p:nvSpPr>
        <p:spPr bwMode="auto">
          <a:xfrm>
            <a:off x="1441450" y="2251075"/>
            <a:ext cx="66675" cy="30163"/>
          </a:xfrm>
          <a:custGeom>
            <a:avLst/>
            <a:gdLst>
              <a:gd name="T0" fmla="*/ 0 w 42"/>
              <a:gd name="T1" fmla="*/ 19 h 19"/>
              <a:gd name="T2" fmla="*/ 42 w 42"/>
              <a:gd name="T3" fmla="*/ 0 h 19"/>
              <a:gd name="T4" fmla="*/ 0 w 42"/>
              <a:gd name="T5" fmla="*/ 19 h 19"/>
            </a:gdLst>
            <a:ahLst/>
            <a:cxnLst>
              <a:cxn ang="0">
                <a:pos x="T0" y="T1"/>
              </a:cxn>
              <a:cxn ang="0">
                <a:pos x="T2" y="T3"/>
              </a:cxn>
              <a:cxn ang="0">
                <a:pos x="T4" y="T5"/>
              </a:cxn>
            </a:cxnLst>
            <a:rect l="0" t="0" r="r" b="b"/>
            <a:pathLst>
              <a:path w="42" h="19">
                <a:moveTo>
                  <a:pt x="0" y="19"/>
                </a:moveTo>
                <a:lnTo>
                  <a:pt x="42" y="0"/>
                </a:lnTo>
                <a:lnTo>
                  <a:pt x="0"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8445" name="Text Box 13"/>
          <p:cNvSpPr txBox="1">
            <a:spLocks noChangeArrowheads="1"/>
          </p:cNvSpPr>
          <p:nvPr/>
        </p:nvSpPr>
        <p:spPr bwMode="auto">
          <a:xfrm>
            <a:off x="838200" y="17526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p>
        </p:txBody>
      </p:sp>
      <p:sp>
        <p:nvSpPr>
          <p:cNvPr id="18446" name="Text Box 14"/>
          <p:cNvSpPr txBox="1">
            <a:spLocks noChangeArrowheads="1"/>
          </p:cNvSpPr>
          <p:nvPr/>
        </p:nvSpPr>
        <p:spPr bwMode="auto">
          <a:xfrm>
            <a:off x="3200400" y="2057400"/>
            <a:ext cx="5257800" cy="2651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3200" u="sng"/>
              <a:t>OR Inside</a:t>
            </a:r>
            <a:endParaRPr lang="en-GB" sz="3200"/>
          </a:p>
          <a:p>
            <a:pPr>
              <a:buClr>
                <a:srgbClr val="FF0000"/>
              </a:buClr>
              <a:buFontTx/>
              <a:buChar char="•"/>
            </a:pPr>
            <a:r>
              <a:rPr lang="en-GB" sz="4000"/>
              <a:t> </a:t>
            </a:r>
            <a:r>
              <a:rPr lang="en-GB" sz="3200" b="1"/>
              <a:t>There’s </a:t>
            </a:r>
            <a:r>
              <a:rPr lang="en-GB" sz="4000" b="1">
                <a:solidFill>
                  <a:srgbClr val="FF0000"/>
                </a:solidFill>
                <a:latin typeface="Futurist ExtraHeavy" pitchFamily="2" charset="0"/>
              </a:rPr>
              <a:t>OR Inside</a:t>
            </a:r>
            <a:r>
              <a:rPr lang="en-GB" sz="3200" b="1"/>
              <a:t>      </a:t>
            </a:r>
            <a:r>
              <a:rPr lang="en-GB" sz="3200" b="1">
                <a:solidFill>
                  <a:schemeClr val="bg1"/>
                </a:solidFill>
              </a:rPr>
              <a:t>.</a:t>
            </a:r>
            <a:r>
              <a:rPr lang="en-GB" sz="3200" b="1"/>
              <a:t> </a:t>
            </a:r>
            <a:r>
              <a:rPr lang="en-GB" sz="3200" b="1">
                <a:solidFill>
                  <a:schemeClr val="bg1"/>
                </a:solidFill>
              </a:rPr>
              <a:t>.</a:t>
            </a:r>
            <a:r>
              <a:rPr lang="en-GB" sz="3200" b="1"/>
              <a:t>   just about everything </a:t>
            </a:r>
          </a:p>
          <a:p>
            <a:pPr>
              <a:buClr>
                <a:srgbClr val="FF0000"/>
              </a:buClr>
            </a:pPr>
            <a:r>
              <a:rPr lang="en-GB" sz="3200" b="1"/>
              <a:t>   (usually unseen)</a:t>
            </a:r>
          </a:p>
          <a:p>
            <a:pPr>
              <a:buClr>
                <a:srgbClr val="FF0000"/>
              </a:buClr>
            </a:pPr>
            <a:endParaRPr lang="en-GB" sz="3200"/>
          </a:p>
        </p:txBody>
      </p:sp>
      <p:sp>
        <p:nvSpPr>
          <p:cNvPr id="18447" name="Text Box 15"/>
          <p:cNvSpPr txBox="1">
            <a:spLocks noChangeArrowheads="1"/>
          </p:cNvSpPr>
          <p:nvPr/>
        </p:nvSpPr>
        <p:spPr bwMode="auto">
          <a:xfrm>
            <a:off x="1219200" y="3048000"/>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p>
        </p:txBody>
      </p:sp>
      <p:pic>
        <p:nvPicPr>
          <p:cNvPr id="18455" name="Picture 2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2057400"/>
            <a:ext cx="28956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43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446">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8446">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844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P spid="18446"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09600" y="533400"/>
            <a:ext cx="7848600" cy="1066800"/>
          </a:xfrm>
        </p:spPr>
        <p:txBody>
          <a:bodyPr/>
          <a:lstStyle/>
          <a:p>
            <a:r>
              <a:rPr lang="en-GB" i="1">
                <a:solidFill>
                  <a:srgbClr val="FF0000"/>
                </a:solidFill>
              </a:rPr>
              <a:t>Communication objectives</a:t>
            </a:r>
            <a:endParaRPr lang="en-GB" i="1"/>
          </a:p>
        </p:txBody>
      </p:sp>
      <p:sp>
        <p:nvSpPr>
          <p:cNvPr id="19459" name="Rectangle 3"/>
          <p:cNvSpPr>
            <a:spLocks noGrp="1" noChangeArrowheads="1"/>
          </p:cNvSpPr>
          <p:nvPr>
            <p:ph type="body" idx="1"/>
          </p:nvPr>
        </p:nvSpPr>
        <p:spPr>
          <a:xfrm>
            <a:off x="457200" y="1905000"/>
            <a:ext cx="7772400" cy="3962400"/>
          </a:xfrm>
        </p:spPr>
        <p:txBody>
          <a:bodyPr/>
          <a:lstStyle/>
          <a:p>
            <a:pPr>
              <a:buClr>
                <a:srgbClr val="FF0000"/>
              </a:buClr>
              <a:buFontTx/>
              <a:buNone/>
            </a:pPr>
            <a:r>
              <a:rPr lang="en-GB">
                <a:solidFill>
                  <a:schemeClr val="bg1"/>
                </a:solidFill>
              </a:rPr>
              <a:t>.</a:t>
            </a:r>
            <a:endParaRPr lang="en-GB"/>
          </a:p>
        </p:txBody>
      </p:sp>
      <p:sp>
        <p:nvSpPr>
          <p:cNvPr id="19460" name="Freeform 4"/>
          <p:cNvSpPr>
            <a:spLocks/>
          </p:cNvSpPr>
          <p:nvPr/>
        </p:nvSpPr>
        <p:spPr bwMode="auto">
          <a:xfrm>
            <a:off x="1084263" y="5918200"/>
            <a:ext cx="12700" cy="57150"/>
          </a:xfrm>
          <a:custGeom>
            <a:avLst/>
            <a:gdLst>
              <a:gd name="T0" fmla="*/ 8 w 8"/>
              <a:gd name="T1" fmla="*/ 36 h 36"/>
              <a:gd name="T2" fmla="*/ 0 w 8"/>
              <a:gd name="T3" fmla="*/ 0 h 36"/>
              <a:gd name="T4" fmla="*/ 8 w 8"/>
              <a:gd name="T5" fmla="*/ 36 h 36"/>
            </a:gdLst>
            <a:ahLst/>
            <a:cxnLst>
              <a:cxn ang="0">
                <a:pos x="T0" y="T1"/>
              </a:cxn>
              <a:cxn ang="0">
                <a:pos x="T2" y="T3"/>
              </a:cxn>
              <a:cxn ang="0">
                <a:pos x="T4" y="T5"/>
              </a:cxn>
            </a:cxnLst>
            <a:rect l="0" t="0" r="r" b="b"/>
            <a:pathLst>
              <a:path w="8" h="36">
                <a:moveTo>
                  <a:pt x="8" y="36"/>
                </a:moveTo>
                <a:lnTo>
                  <a:pt x="0" y="0"/>
                </a:lnTo>
                <a:lnTo>
                  <a:pt x="8"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9461" name="Freeform 5"/>
          <p:cNvSpPr>
            <a:spLocks/>
          </p:cNvSpPr>
          <p:nvPr/>
        </p:nvSpPr>
        <p:spPr bwMode="auto">
          <a:xfrm>
            <a:off x="2805113" y="5861050"/>
            <a:ext cx="26987" cy="71438"/>
          </a:xfrm>
          <a:custGeom>
            <a:avLst/>
            <a:gdLst>
              <a:gd name="T0" fmla="*/ 17 w 17"/>
              <a:gd name="T1" fmla="*/ 45 h 45"/>
              <a:gd name="T2" fmla="*/ 0 w 17"/>
              <a:gd name="T3" fmla="*/ 0 h 45"/>
              <a:gd name="T4" fmla="*/ 17 w 17"/>
              <a:gd name="T5" fmla="*/ 45 h 45"/>
            </a:gdLst>
            <a:ahLst/>
            <a:cxnLst>
              <a:cxn ang="0">
                <a:pos x="T0" y="T1"/>
              </a:cxn>
              <a:cxn ang="0">
                <a:pos x="T2" y="T3"/>
              </a:cxn>
              <a:cxn ang="0">
                <a:pos x="T4" y="T5"/>
              </a:cxn>
            </a:cxnLst>
            <a:rect l="0" t="0" r="r" b="b"/>
            <a:pathLst>
              <a:path w="17" h="45">
                <a:moveTo>
                  <a:pt x="17" y="45"/>
                </a:moveTo>
                <a:lnTo>
                  <a:pt x="0" y="0"/>
                </a:lnTo>
                <a:lnTo>
                  <a:pt x="17" y="45"/>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9462" name="Freeform 6"/>
          <p:cNvSpPr>
            <a:spLocks/>
          </p:cNvSpPr>
          <p:nvPr/>
        </p:nvSpPr>
        <p:spPr bwMode="auto">
          <a:xfrm>
            <a:off x="1917700" y="5875338"/>
            <a:ext cx="39688" cy="42862"/>
          </a:xfrm>
          <a:custGeom>
            <a:avLst/>
            <a:gdLst>
              <a:gd name="T0" fmla="*/ 0 w 25"/>
              <a:gd name="T1" fmla="*/ 27 h 27"/>
              <a:gd name="T2" fmla="*/ 25 w 25"/>
              <a:gd name="T3" fmla="*/ 0 h 27"/>
              <a:gd name="T4" fmla="*/ 0 w 25"/>
              <a:gd name="T5" fmla="*/ 27 h 27"/>
            </a:gdLst>
            <a:ahLst/>
            <a:cxnLst>
              <a:cxn ang="0">
                <a:pos x="T0" y="T1"/>
              </a:cxn>
              <a:cxn ang="0">
                <a:pos x="T2" y="T3"/>
              </a:cxn>
              <a:cxn ang="0">
                <a:pos x="T4" y="T5"/>
              </a:cxn>
            </a:cxnLst>
            <a:rect l="0" t="0" r="r" b="b"/>
            <a:pathLst>
              <a:path w="25" h="27">
                <a:moveTo>
                  <a:pt x="0" y="27"/>
                </a:moveTo>
                <a:lnTo>
                  <a:pt x="25" y="0"/>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9463" name="Freeform 7"/>
          <p:cNvSpPr>
            <a:spLocks/>
          </p:cNvSpPr>
          <p:nvPr/>
        </p:nvSpPr>
        <p:spPr bwMode="auto">
          <a:xfrm>
            <a:off x="3095625" y="3933825"/>
            <a:ext cx="14288" cy="14288"/>
          </a:xfrm>
          <a:custGeom>
            <a:avLst/>
            <a:gdLst>
              <a:gd name="T0" fmla="*/ 9 w 9"/>
              <a:gd name="T1" fmla="*/ 9 h 9"/>
              <a:gd name="T2" fmla="*/ 0 w 9"/>
              <a:gd name="T3" fmla="*/ 0 h 9"/>
              <a:gd name="T4" fmla="*/ 9 w 9"/>
              <a:gd name="T5" fmla="*/ 9 h 9"/>
            </a:gdLst>
            <a:ahLst/>
            <a:cxnLst>
              <a:cxn ang="0">
                <a:pos x="T0" y="T1"/>
              </a:cxn>
              <a:cxn ang="0">
                <a:pos x="T2" y="T3"/>
              </a:cxn>
              <a:cxn ang="0">
                <a:pos x="T4" y="T5"/>
              </a:cxn>
            </a:cxnLst>
            <a:rect l="0" t="0" r="r" b="b"/>
            <a:pathLst>
              <a:path w="9" h="9">
                <a:moveTo>
                  <a:pt x="9" y="9"/>
                </a:moveTo>
                <a:lnTo>
                  <a:pt x="0" y="0"/>
                </a:lnTo>
                <a:lnTo>
                  <a:pt x="9"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9464" name="Freeform 8"/>
          <p:cNvSpPr>
            <a:spLocks/>
          </p:cNvSpPr>
          <p:nvPr/>
        </p:nvSpPr>
        <p:spPr bwMode="auto">
          <a:xfrm>
            <a:off x="3176588" y="2913063"/>
            <a:ext cx="12700" cy="57150"/>
          </a:xfrm>
          <a:custGeom>
            <a:avLst/>
            <a:gdLst>
              <a:gd name="T0" fmla="*/ 8 w 8"/>
              <a:gd name="T1" fmla="*/ 36 h 36"/>
              <a:gd name="T2" fmla="*/ 0 w 8"/>
              <a:gd name="T3" fmla="*/ 0 h 36"/>
              <a:gd name="T4" fmla="*/ 8 w 8"/>
              <a:gd name="T5" fmla="*/ 36 h 36"/>
            </a:gdLst>
            <a:ahLst/>
            <a:cxnLst>
              <a:cxn ang="0">
                <a:pos x="T0" y="T1"/>
              </a:cxn>
              <a:cxn ang="0">
                <a:pos x="T2" y="T3"/>
              </a:cxn>
              <a:cxn ang="0">
                <a:pos x="T4" y="T5"/>
              </a:cxn>
            </a:cxnLst>
            <a:rect l="0" t="0" r="r" b="b"/>
            <a:pathLst>
              <a:path w="8" h="36">
                <a:moveTo>
                  <a:pt x="8" y="36"/>
                </a:moveTo>
                <a:lnTo>
                  <a:pt x="0" y="0"/>
                </a:lnTo>
                <a:lnTo>
                  <a:pt x="8" y="36"/>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9465" name="Freeform 9"/>
          <p:cNvSpPr>
            <a:spLocks/>
          </p:cNvSpPr>
          <p:nvPr/>
        </p:nvSpPr>
        <p:spPr bwMode="auto">
          <a:xfrm>
            <a:off x="3228975" y="2711450"/>
            <a:ext cx="52388" cy="28575"/>
          </a:xfrm>
          <a:custGeom>
            <a:avLst/>
            <a:gdLst>
              <a:gd name="T0" fmla="*/ 0 w 33"/>
              <a:gd name="T1" fmla="*/ 18 h 18"/>
              <a:gd name="T2" fmla="*/ 33 w 33"/>
              <a:gd name="T3" fmla="*/ 0 h 18"/>
              <a:gd name="T4" fmla="*/ 0 w 33"/>
              <a:gd name="T5" fmla="*/ 18 h 18"/>
            </a:gdLst>
            <a:ahLst/>
            <a:cxnLst>
              <a:cxn ang="0">
                <a:pos x="T0" y="T1"/>
              </a:cxn>
              <a:cxn ang="0">
                <a:pos x="T2" y="T3"/>
              </a:cxn>
              <a:cxn ang="0">
                <a:pos x="T4" y="T5"/>
              </a:cxn>
            </a:cxnLst>
            <a:rect l="0" t="0" r="r" b="b"/>
            <a:pathLst>
              <a:path w="33" h="18">
                <a:moveTo>
                  <a:pt x="0" y="18"/>
                </a:moveTo>
                <a:lnTo>
                  <a:pt x="33"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9466" name="Freeform 10"/>
          <p:cNvSpPr>
            <a:spLocks/>
          </p:cNvSpPr>
          <p:nvPr/>
        </p:nvSpPr>
        <p:spPr bwMode="auto">
          <a:xfrm>
            <a:off x="3216275" y="2511425"/>
            <a:ext cx="79375" cy="42863"/>
          </a:xfrm>
          <a:custGeom>
            <a:avLst/>
            <a:gdLst>
              <a:gd name="T0" fmla="*/ 0 w 50"/>
              <a:gd name="T1" fmla="*/ 27 h 27"/>
              <a:gd name="T2" fmla="*/ 50 w 50"/>
              <a:gd name="T3" fmla="*/ 0 h 27"/>
              <a:gd name="T4" fmla="*/ 0 w 50"/>
              <a:gd name="T5" fmla="*/ 27 h 27"/>
            </a:gdLst>
            <a:ahLst/>
            <a:cxnLst>
              <a:cxn ang="0">
                <a:pos x="T0" y="T1"/>
              </a:cxn>
              <a:cxn ang="0">
                <a:pos x="T2" y="T3"/>
              </a:cxn>
              <a:cxn ang="0">
                <a:pos x="T4" y="T5"/>
              </a:cxn>
            </a:cxnLst>
            <a:rect l="0" t="0" r="r" b="b"/>
            <a:pathLst>
              <a:path w="50" h="27">
                <a:moveTo>
                  <a:pt x="0" y="27"/>
                </a:moveTo>
                <a:lnTo>
                  <a:pt x="50" y="0"/>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9467" name="Freeform 11"/>
          <p:cNvSpPr>
            <a:spLocks/>
          </p:cNvSpPr>
          <p:nvPr/>
        </p:nvSpPr>
        <p:spPr bwMode="auto">
          <a:xfrm>
            <a:off x="1150938" y="2324100"/>
            <a:ext cx="1587" cy="28575"/>
          </a:xfrm>
          <a:custGeom>
            <a:avLst/>
            <a:gdLst>
              <a:gd name="T0" fmla="*/ 18 h 18"/>
              <a:gd name="T1" fmla="*/ 0 h 18"/>
              <a:gd name="T2" fmla="*/ 18 h 18"/>
            </a:gdLst>
            <a:ahLst/>
            <a:cxnLst>
              <a:cxn ang="0">
                <a:pos x="0" y="T0"/>
              </a:cxn>
              <a:cxn ang="0">
                <a:pos x="0" y="T1"/>
              </a:cxn>
              <a:cxn ang="0">
                <a:pos x="0" y="T2"/>
              </a:cxn>
            </a:cxnLst>
            <a:rect l="0" t="0" r="r" b="b"/>
            <a:pathLst>
              <a:path h="18">
                <a:moveTo>
                  <a:pt x="0" y="18"/>
                </a:moveTo>
                <a:lnTo>
                  <a:pt x="0"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9468" name="Freeform 12"/>
          <p:cNvSpPr>
            <a:spLocks/>
          </p:cNvSpPr>
          <p:nvPr/>
        </p:nvSpPr>
        <p:spPr bwMode="auto">
          <a:xfrm>
            <a:off x="1441450" y="2251075"/>
            <a:ext cx="66675" cy="30163"/>
          </a:xfrm>
          <a:custGeom>
            <a:avLst/>
            <a:gdLst>
              <a:gd name="T0" fmla="*/ 0 w 42"/>
              <a:gd name="T1" fmla="*/ 19 h 19"/>
              <a:gd name="T2" fmla="*/ 42 w 42"/>
              <a:gd name="T3" fmla="*/ 0 h 19"/>
              <a:gd name="T4" fmla="*/ 0 w 42"/>
              <a:gd name="T5" fmla="*/ 19 h 19"/>
            </a:gdLst>
            <a:ahLst/>
            <a:cxnLst>
              <a:cxn ang="0">
                <a:pos x="T0" y="T1"/>
              </a:cxn>
              <a:cxn ang="0">
                <a:pos x="T2" y="T3"/>
              </a:cxn>
              <a:cxn ang="0">
                <a:pos x="T4" y="T5"/>
              </a:cxn>
            </a:cxnLst>
            <a:rect l="0" t="0" r="r" b="b"/>
            <a:pathLst>
              <a:path w="42" h="19">
                <a:moveTo>
                  <a:pt x="0" y="19"/>
                </a:moveTo>
                <a:lnTo>
                  <a:pt x="42" y="0"/>
                </a:lnTo>
                <a:lnTo>
                  <a:pt x="0"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9469" name="Text Box 13"/>
          <p:cNvSpPr txBox="1">
            <a:spLocks noChangeArrowheads="1"/>
          </p:cNvSpPr>
          <p:nvPr/>
        </p:nvSpPr>
        <p:spPr bwMode="auto">
          <a:xfrm>
            <a:off x="838200" y="17526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p>
        </p:txBody>
      </p:sp>
      <p:sp>
        <p:nvSpPr>
          <p:cNvPr id="19470" name="Text Box 14"/>
          <p:cNvSpPr txBox="1">
            <a:spLocks noChangeArrowheads="1"/>
          </p:cNvSpPr>
          <p:nvPr/>
        </p:nvSpPr>
        <p:spPr bwMode="auto">
          <a:xfrm>
            <a:off x="2667000" y="2133600"/>
            <a:ext cx="6096000" cy="2713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3200" u="sng"/>
              <a:t>Coherence</a:t>
            </a:r>
            <a:endParaRPr lang="en-GB" sz="3200"/>
          </a:p>
          <a:p>
            <a:pPr>
              <a:buClr>
                <a:srgbClr val="FF0000"/>
              </a:buClr>
              <a:buFontTx/>
              <a:buChar char="•"/>
            </a:pPr>
            <a:r>
              <a:rPr lang="en-GB" sz="4000"/>
              <a:t> </a:t>
            </a:r>
            <a:r>
              <a:rPr lang="en-GB" sz="3200" b="1"/>
              <a:t>present a coherent picture        </a:t>
            </a:r>
            <a:r>
              <a:rPr lang="en-GB" sz="3200" b="1">
                <a:solidFill>
                  <a:schemeClr val="bg1"/>
                </a:solidFill>
              </a:rPr>
              <a:t>.</a:t>
            </a:r>
            <a:r>
              <a:rPr lang="en-GB" sz="3200" b="1"/>
              <a:t>   of the </a:t>
            </a:r>
            <a:r>
              <a:rPr lang="en-GB" sz="3200" b="1" u="sng">
                <a:solidFill>
                  <a:srgbClr val="FF0000"/>
                </a:solidFill>
              </a:rPr>
              <a:t>benefits of </a:t>
            </a:r>
            <a:r>
              <a:rPr lang="en-GB" sz="3600" b="1" u="sng">
                <a:solidFill>
                  <a:srgbClr val="FF0000"/>
                </a:solidFill>
                <a:latin typeface="Futurist ExtraHeavy" pitchFamily="2" charset="0"/>
              </a:rPr>
              <a:t>OR</a:t>
            </a:r>
            <a:r>
              <a:rPr lang="en-GB" sz="3600" b="1" u="sng">
                <a:solidFill>
                  <a:srgbClr val="FF0000"/>
                </a:solidFill>
              </a:rPr>
              <a:t>*</a:t>
            </a:r>
            <a:r>
              <a:rPr lang="en-GB" sz="3200" b="1"/>
              <a:t> to </a:t>
            </a:r>
            <a:r>
              <a:rPr lang="en-GB" sz="3200" b="1">
                <a:solidFill>
                  <a:schemeClr val="bg1"/>
                </a:solidFill>
              </a:rPr>
              <a:t>. . .</a:t>
            </a:r>
            <a:r>
              <a:rPr lang="en-GB" sz="3200" b="1"/>
              <a:t> </a:t>
            </a:r>
            <a:r>
              <a:rPr lang="en-GB" sz="3200" b="1">
                <a:solidFill>
                  <a:schemeClr val="bg1"/>
                </a:solidFill>
              </a:rPr>
              <a:t>.</a:t>
            </a:r>
            <a:r>
              <a:rPr lang="en-GB" sz="3200" b="1"/>
              <a:t> clients/potential clients    	</a:t>
            </a:r>
            <a:r>
              <a:rPr lang="en-GB" sz="3200">
                <a:solidFill>
                  <a:srgbClr val="FF0000"/>
                </a:solidFill>
              </a:rPr>
              <a:t>*</a:t>
            </a:r>
            <a:r>
              <a:rPr lang="en-GB" sz="2800" i="1"/>
              <a:t>not a definition of OR</a:t>
            </a:r>
            <a:endParaRPr lang="en-GB" sz="3200"/>
          </a:p>
        </p:txBody>
      </p:sp>
      <p:sp>
        <p:nvSpPr>
          <p:cNvPr id="19471" name="Text Box 15"/>
          <p:cNvSpPr txBox="1">
            <a:spLocks noChangeArrowheads="1"/>
          </p:cNvSpPr>
          <p:nvPr/>
        </p:nvSpPr>
        <p:spPr bwMode="auto">
          <a:xfrm>
            <a:off x="1219200" y="3048000"/>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p>
        </p:txBody>
      </p:sp>
      <p:sp>
        <p:nvSpPr>
          <p:cNvPr id="19477" name="Rectangle 21"/>
          <p:cNvSpPr>
            <a:spLocks noChangeArrowheads="1"/>
          </p:cNvSpPr>
          <p:nvPr/>
        </p:nvSpPr>
        <p:spPr bwMode="auto">
          <a:xfrm>
            <a:off x="533400" y="2133600"/>
            <a:ext cx="1905000" cy="2819400"/>
          </a:xfrm>
          <a:prstGeom prst="rect">
            <a:avLst/>
          </a:prstGeom>
          <a:gradFill rotWithShape="0">
            <a:gsLst>
              <a:gs pos="0">
                <a:srgbClr val="FFFF99"/>
              </a:gs>
              <a:gs pos="100000">
                <a:srgbClr val="FFCC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b="1">
                <a:latin typeface="Times New Roman" charset="0"/>
              </a:rPr>
              <a:t>Hymns</a:t>
            </a:r>
          </a:p>
          <a:p>
            <a:pPr algn="ctr"/>
            <a:r>
              <a:rPr lang="en-GB" b="1">
                <a:latin typeface="Times New Roman" charset="0"/>
              </a:rPr>
              <a:t>O &amp; R</a:t>
            </a:r>
            <a:endParaRPr lang="en-GB"/>
          </a:p>
          <a:p>
            <a:pPr algn="ctr"/>
            <a:endParaRPr lang="en-GB"/>
          </a:p>
          <a:p>
            <a:pPr algn="ctr"/>
            <a:endParaRPr lang="en-GB"/>
          </a:p>
          <a:p>
            <a:pPr algn="ctr"/>
            <a:endParaRPr lang="en-GB"/>
          </a:p>
          <a:p>
            <a:pPr algn="ctr"/>
            <a:endParaRPr lang="en-GB"/>
          </a:p>
        </p:txBody>
      </p:sp>
      <p:pic>
        <p:nvPicPr>
          <p:cNvPr id="19479" name="Picture 23" descr="D:\Clipart\Symbols\Muscsymb\MNOTE002.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276600"/>
            <a:ext cx="1773238" cy="449263"/>
          </a:xfrm>
          <a:prstGeom prst="rect">
            <a:avLst/>
          </a:prstGeom>
          <a:noFill/>
          <a:extLst>
            <a:ext uri="{909E8E84-426E-40DD-AFC4-6F175D3DCCD1}">
              <a14:hiddenFill xmlns:a14="http://schemas.microsoft.com/office/drawing/2010/main">
                <a:solidFill>
                  <a:srgbClr val="FFFFFF"/>
                </a:solidFill>
              </a14:hiddenFill>
            </a:ext>
          </a:extLst>
        </p:spPr>
      </p:pic>
      <p:pic>
        <p:nvPicPr>
          <p:cNvPr id="19480" name="Picture 24" descr="D:\Clipart\Symbols\Muscsymb\MNOTE002.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581400"/>
            <a:ext cx="1773238" cy="449263"/>
          </a:xfrm>
          <a:prstGeom prst="rect">
            <a:avLst/>
          </a:prstGeom>
          <a:noFill/>
          <a:extLst>
            <a:ext uri="{909E8E84-426E-40DD-AFC4-6F175D3DCCD1}">
              <a14:hiddenFill xmlns:a14="http://schemas.microsoft.com/office/drawing/2010/main">
                <a:solidFill>
                  <a:srgbClr val="FFFFFF"/>
                </a:solidFill>
              </a14:hiddenFill>
            </a:ext>
          </a:extLst>
        </p:spPr>
      </p:pic>
      <p:pic>
        <p:nvPicPr>
          <p:cNvPr id="19481" name="Picture 25" descr="D:\Clipart\Symbols\Muscsymb\MNOTE002.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962400"/>
            <a:ext cx="1773238" cy="449263"/>
          </a:xfrm>
          <a:prstGeom prst="rect">
            <a:avLst/>
          </a:prstGeom>
          <a:noFill/>
          <a:extLst>
            <a:ext uri="{909E8E84-426E-40DD-AFC4-6F175D3DCCD1}">
              <a14:hiddenFill xmlns:a14="http://schemas.microsoft.com/office/drawing/2010/main">
                <a:solidFill>
                  <a:srgbClr val="FFFFFF"/>
                </a:solidFill>
              </a14:hiddenFill>
            </a:ext>
          </a:extLst>
        </p:spPr>
      </p:pic>
      <p:pic>
        <p:nvPicPr>
          <p:cNvPr id="19482" name="Picture 26" descr="D:\Clipart\Symbols\Muscsymb\MNOTE002.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4343400"/>
            <a:ext cx="1773238" cy="4492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45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470">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947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P spid="19470"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381000"/>
            <a:ext cx="8153400" cy="1066800"/>
          </a:xfrm>
        </p:spPr>
        <p:txBody>
          <a:bodyPr/>
          <a:lstStyle/>
          <a:p>
            <a:r>
              <a:rPr lang="en-GB" i="1">
                <a:solidFill>
                  <a:srgbClr val="FF0000"/>
                </a:solidFill>
              </a:rPr>
              <a:t>Communication objectives</a:t>
            </a:r>
            <a:endParaRPr lang="en-GB" i="1"/>
          </a:p>
        </p:txBody>
      </p:sp>
      <p:sp>
        <p:nvSpPr>
          <p:cNvPr id="20483" name="Rectangle 3"/>
          <p:cNvSpPr>
            <a:spLocks noGrp="1" noChangeArrowheads="1"/>
          </p:cNvSpPr>
          <p:nvPr>
            <p:ph type="body" idx="1"/>
          </p:nvPr>
        </p:nvSpPr>
        <p:spPr>
          <a:xfrm>
            <a:off x="457200" y="1905000"/>
            <a:ext cx="7772400" cy="3962400"/>
          </a:xfrm>
        </p:spPr>
        <p:txBody>
          <a:bodyPr/>
          <a:lstStyle/>
          <a:p>
            <a:pPr>
              <a:buClr>
                <a:srgbClr val="FF0000"/>
              </a:buClr>
              <a:buFontTx/>
              <a:buNone/>
            </a:pPr>
            <a:r>
              <a:rPr lang="en-GB">
                <a:solidFill>
                  <a:schemeClr val="bg1"/>
                </a:solidFill>
              </a:rPr>
              <a:t>.</a:t>
            </a:r>
            <a:endParaRPr lang="en-GB"/>
          </a:p>
        </p:txBody>
      </p:sp>
      <p:sp>
        <p:nvSpPr>
          <p:cNvPr id="20484" name="Freeform 4"/>
          <p:cNvSpPr>
            <a:spLocks/>
          </p:cNvSpPr>
          <p:nvPr/>
        </p:nvSpPr>
        <p:spPr bwMode="auto">
          <a:xfrm>
            <a:off x="1084263" y="5918200"/>
            <a:ext cx="12700" cy="57150"/>
          </a:xfrm>
          <a:custGeom>
            <a:avLst/>
            <a:gdLst>
              <a:gd name="T0" fmla="*/ 8 w 8"/>
              <a:gd name="T1" fmla="*/ 36 h 36"/>
              <a:gd name="T2" fmla="*/ 0 w 8"/>
              <a:gd name="T3" fmla="*/ 0 h 36"/>
              <a:gd name="T4" fmla="*/ 8 w 8"/>
              <a:gd name="T5" fmla="*/ 36 h 36"/>
            </a:gdLst>
            <a:ahLst/>
            <a:cxnLst>
              <a:cxn ang="0">
                <a:pos x="T0" y="T1"/>
              </a:cxn>
              <a:cxn ang="0">
                <a:pos x="T2" y="T3"/>
              </a:cxn>
              <a:cxn ang="0">
                <a:pos x="T4" y="T5"/>
              </a:cxn>
            </a:cxnLst>
            <a:rect l="0" t="0" r="r" b="b"/>
            <a:pathLst>
              <a:path w="8" h="36">
                <a:moveTo>
                  <a:pt x="8" y="36"/>
                </a:moveTo>
                <a:lnTo>
                  <a:pt x="0" y="0"/>
                </a:lnTo>
                <a:lnTo>
                  <a:pt x="8"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485" name="Freeform 5"/>
          <p:cNvSpPr>
            <a:spLocks/>
          </p:cNvSpPr>
          <p:nvPr/>
        </p:nvSpPr>
        <p:spPr bwMode="auto">
          <a:xfrm>
            <a:off x="2805113" y="5861050"/>
            <a:ext cx="26987" cy="71438"/>
          </a:xfrm>
          <a:custGeom>
            <a:avLst/>
            <a:gdLst>
              <a:gd name="T0" fmla="*/ 17 w 17"/>
              <a:gd name="T1" fmla="*/ 45 h 45"/>
              <a:gd name="T2" fmla="*/ 0 w 17"/>
              <a:gd name="T3" fmla="*/ 0 h 45"/>
              <a:gd name="T4" fmla="*/ 17 w 17"/>
              <a:gd name="T5" fmla="*/ 45 h 45"/>
            </a:gdLst>
            <a:ahLst/>
            <a:cxnLst>
              <a:cxn ang="0">
                <a:pos x="T0" y="T1"/>
              </a:cxn>
              <a:cxn ang="0">
                <a:pos x="T2" y="T3"/>
              </a:cxn>
              <a:cxn ang="0">
                <a:pos x="T4" y="T5"/>
              </a:cxn>
            </a:cxnLst>
            <a:rect l="0" t="0" r="r" b="b"/>
            <a:pathLst>
              <a:path w="17" h="45">
                <a:moveTo>
                  <a:pt x="17" y="45"/>
                </a:moveTo>
                <a:lnTo>
                  <a:pt x="0" y="0"/>
                </a:lnTo>
                <a:lnTo>
                  <a:pt x="17" y="45"/>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486" name="Freeform 6"/>
          <p:cNvSpPr>
            <a:spLocks/>
          </p:cNvSpPr>
          <p:nvPr/>
        </p:nvSpPr>
        <p:spPr bwMode="auto">
          <a:xfrm>
            <a:off x="1917700" y="5875338"/>
            <a:ext cx="39688" cy="42862"/>
          </a:xfrm>
          <a:custGeom>
            <a:avLst/>
            <a:gdLst>
              <a:gd name="T0" fmla="*/ 0 w 25"/>
              <a:gd name="T1" fmla="*/ 27 h 27"/>
              <a:gd name="T2" fmla="*/ 25 w 25"/>
              <a:gd name="T3" fmla="*/ 0 h 27"/>
              <a:gd name="T4" fmla="*/ 0 w 25"/>
              <a:gd name="T5" fmla="*/ 27 h 27"/>
            </a:gdLst>
            <a:ahLst/>
            <a:cxnLst>
              <a:cxn ang="0">
                <a:pos x="T0" y="T1"/>
              </a:cxn>
              <a:cxn ang="0">
                <a:pos x="T2" y="T3"/>
              </a:cxn>
              <a:cxn ang="0">
                <a:pos x="T4" y="T5"/>
              </a:cxn>
            </a:cxnLst>
            <a:rect l="0" t="0" r="r" b="b"/>
            <a:pathLst>
              <a:path w="25" h="27">
                <a:moveTo>
                  <a:pt x="0" y="27"/>
                </a:moveTo>
                <a:lnTo>
                  <a:pt x="25" y="0"/>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487" name="Freeform 7"/>
          <p:cNvSpPr>
            <a:spLocks/>
          </p:cNvSpPr>
          <p:nvPr/>
        </p:nvSpPr>
        <p:spPr bwMode="auto">
          <a:xfrm>
            <a:off x="3095625" y="3933825"/>
            <a:ext cx="14288" cy="14288"/>
          </a:xfrm>
          <a:custGeom>
            <a:avLst/>
            <a:gdLst>
              <a:gd name="T0" fmla="*/ 9 w 9"/>
              <a:gd name="T1" fmla="*/ 9 h 9"/>
              <a:gd name="T2" fmla="*/ 0 w 9"/>
              <a:gd name="T3" fmla="*/ 0 h 9"/>
              <a:gd name="T4" fmla="*/ 9 w 9"/>
              <a:gd name="T5" fmla="*/ 9 h 9"/>
            </a:gdLst>
            <a:ahLst/>
            <a:cxnLst>
              <a:cxn ang="0">
                <a:pos x="T0" y="T1"/>
              </a:cxn>
              <a:cxn ang="0">
                <a:pos x="T2" y="T3"/>
              </a:cxn>
              <a:cxn ang="0">
                <a:pos x="T4" y="T5"/>
              </a:cxn>
            </a:cxnLst>
            <a:rect l="0" t="0" r="r" b="b"/>
            <a:pathLst>
              <a:path w="9" h="9">
                <a:moveTo>
                  <a:pt x="9" y="9"/>
                </a:moveTo>
                <a:lnTo>
                  <a:pt x="0" y="0"/>
                </a:lnTo>
                <a:lnTo>
                  <a:pt x="9"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488" name="Freeform 8"/>
          <p:cNvSpPr>
            <a:spLocks/>
          </p:cNvSpPr>
          <p:nvPr/>
        </p:nvSpPr>
        <p:spPr bwMode="auto">
          <a:xfrm>
            <a:off x="3176588" y="2913063"/>
            <a:ext cx="12700" cy="57150"/>
          </a:xfrm>
          <a:custGeom>
            <a:avLst/>
            <a:gdLst>
              <a:gd name="T0" fmla="*/ 8 w 8"/>
              <a:gd name="T1" fmla="*/ 36 h 36"/>
              <a:gd name="T2" fmla="*/ 0 w 8"/>
              <a:gd name="T3" fmla="*/ 0 h 36"/>
              <a:gd name="T4" fmla="*/ 8 w 8"/>
              <a:gd name="T5" fmla="*/ 36 h 36"/>
            </a:gdLst>
            <a:ahLst/>
            <a:cxnLst>
              <a:cxn ang="0">
                <a:pos x="T0" y="T1"/>
              </a:cxn>
              <a:cxn ang="0">
                <a:pos x="T2" y="T3"/>
              </a:cxn>
              <a:cxn ang="0">
                <a:pos x="T4" y="T5"/>
              </a:cxn>
            </a:cxnLst>
            <a:rect l="0" t="0" r="r" b="b"/>
            <a:pathLst>
              <a:path w="8" h="36">
                <a:moveTo>
                  <a:pt x="8" y="36"/>
                </a:moveTo>
                <a:lnTo>
                  <a:pt x="0" y="0"/>
                </a:lnTo>
                <a:lnTo>
                  <a:pt x="8" y="36"/>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489" name="Freeform 9"/>
          <p:cNvSpPr>
            <a:spLocks/>
          </p:cNvSpPr>
          <p:nvPr/>
        </p:nvSpPr>
        <p:spPr bwMode="auto">
          <a:xfrm>
            <a:off x="3228975" y="2711450"/>
            <a:ext cx="52388" cy="28575"/>
          </a:xfrm>
          <a:custGeom>
            <a:avLst/>
            <a:gdLst>
              <a:gd name="T0" fmla="*/ 0 w 33"/>
              <a:gd name="T1" fmla="*/ 18 h 18"/>
              <a:gd name="T2" fmla="*/ 33 w 33"/>
              <a:gd name="T3" fmla="*/ 0 h 18"/>
              <a:gd name="T4" fmla="*/ 0 w 33"/>
              <a:gd name="T5" fmla="*/ 18 h 18"/>
            </a:gdLst>
            <a:ahLst/>
            <a:cxnLst>
              <a:cxn ang="0">
                <a:pos x="T0" y="T1"/>
              </a:cxn>
              <a:cxn ang="0">
                <a:pos x="T2" y="T3"/>
              </a:cxn>
              <a:cxn ang="0">
                <a:pos x="T4" y="T5"/>
              </a:cxn>
            </a:cxnLst>
            <a:rect l="0" t="0" r="r" b="b"/>
            <a:pathLst>
              <a:path w="33" h="18">
                <a:moveTo>
                  <a:pt x="0" y="18"/>
                </a:moveTo>
                <a:lnTo>
                  <a:pt x="33"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490" name="Freeform 10"/>
          <p:cNvSpPr>
            <a:spLocks/>
          </p:cNvSpPr>
          <p:nvPr/>
        </p:nvSpPr>
        <p:spPr bwMode="auto">
          <a:xfrm>
            <a:off x="3216275" y="2511425"/>
            <a:ext cx="79375" cy="42863"/>
          </a:xfrm>
          <a:custGeom>
            <a:avLst/>
            <a:gdLst>
              <a:gd name="T0" fmla="*/ 0 w 50"/>
              <a:gd name="T1" fmla="*/ 27 h 27"/>
              <a:gd name="T2" fmla="*/ 50 w 50"/>
              <a:gd name="T3" fmla="*/ 0 h 27"/>
              <a:gd name="T4" fmla="*/ 0 w 50"/>
              <a:gd name="T5" fmla="*/ 27 h 27"/>
            </a:gdLst>
            <a:ahLst/>
            <a:cxnLst>
              <a:cxn ang="0">
                <a:pos x="T0" y="T1"/>
              </a:cxn>
              <a:cxn ang="0">
                <a:pos x="T2" y="T3"/>
              </a:cxn>
              <a:cxn ang="0">
                <a:pos x="T4" y="T5"/>
              </a:cxn>
            </a:cxnLst>
            <a:rect l="0" t="0" r="r" b="b"/>
            <a:pathLst>
              <a:path w="50" h="27">
                <a:moveTo>
                  <a:pt x="0" y="27"/>
                </a:moveTo>
                <a:lnTo>
                  <a:pt x="50" y="0"/>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491" name="Freeform 11"/>
          <p:cNvSpPr>
            <a:spLocks/>
          </p:cNvSpPr>
          <p:nvPr/>
        </p:nvSpPr>
        <p:spPr bwMode="auto">
          <a:xfrm>
            <a:off x="1150938" y="2324100"/>
            <a:ext cx="1587" cy="28575"/>
          </a:xfrm>
          <a:custGeom>
            <a:avLst/>
            <a:gdLst>
              <a:gd name="T0" fmla="*/ 18 h 18"/>
              <a:gd name="T1" fmla="*/ 0 h 18"/>
              <a:gd name="T2" fmla="*/ 18 h 18"/>
            </a:gdLst>
            <a:ahLst/>
            <a:cxnLst>
              <a:cxn ang="0">
                <a:pos x="0" y="T0"/>
              </a:cxn>
              <a:cxn ang="0">
                <a:pos x="0" y="T1"/>
              </a:cxn>
              <a:cxn ang="0">
                <a:pos x="0" y="T2"/>
              </a:cxn>
            </a:cxnLst>
            <a:rect l="0" t="0" r="r" b="b"/>
            <a:pathLst>
              <a:path h="18">
                <a:moveTo>
                  <a:pt x="0" y="18"/>
                </a:moveTo>
                <a:lnTo>
                  <a:pt x="0"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492" name="Freeform 12"/>
          <p:cNvSpPr>
            <a:spLocks/>
          </p:cNvSpPr>
          <p:nvPr/>
        </p:nvSpPr>
        <p:spPr bwMode="auto">
          <a:xfrm>
            <a:off x="1441450" y="2251075"/>
            <a:ext cx="66675" cy="30163"/>
          </a:xfrm>
          <a:custGeom>
            <a:avLst/>
            <a:gdLst>
              <a:gd name="T0" fmla="*/ 0 w 42"/>
              <a:gd name="T1" fmla="*/ 19 h 19"/>
              <a:gd name="T2" fmla="*/ 42 w 42"/>
              <a:gd name="T3" fmla="*/ 0 h 19"/>
              <a:gd name="T4" fmla="*/ 0 w 42"/>
              <a:gd name="T5" fmla="*/ 19 h 19"/>
            </a:gdLst>
            <a:ahLst/>
            <a:cxnLst>
              <a:cxn ang="0">
                <a:pos x="T0" y="T1"/>
              </a:cxn>
              <a:cxn ang="0">
                <a:pos x="T2" y="T3"/>
              </a:cxn>
              <a:cxn ang="0">
                <a:pos x="T4" y="T5"/>
              </a:cxn>
            </a:cxnLst>
            <a:rect l="0" t="0" r="r" b="b"/>
            <a:pathLst>
              <a:path w="42" h="19">
                <a:moveTo>
                  <a:pt x="0" y="19"/>
                </a:moveTo>
                <a:lnTo>
                  <a:pt x="42" y="0"/>
                </a:lnTo>
                <a:lnTo>
                  <a:pt x="0"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493" name="Text Box 13"/>
          <p:cNvSpPr txBox="1">
            <a:spLocks noChangeArrowheads="1"/>
          </p:cNvSpPr>
          <p:nvPr/>
        </p:nvSpPr>
        <p:spPr bwMode="auto">
          <a:xfrm>
            <a:off x="838200" y="17526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p>
        </p:txBody>
      </p:sp>
      <p:sp>
        <p:nvSpPr>
          <p:cNvPr id="20494" name="Text Box 14"/>
          <p:cNvSpPr txBox="1">
            <a:spLocks noChangeArrowheads="1"/>
          </p:cNvSpPr>
          <p:nvPr/>
        </p:nvSpPr>
        <p:spPr bwMode="auto">
          <a:xfrm>
            <a:off x="2743200" y="1676400"/>
            <a:ext cx="62484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3200" u="sng"/>
              <a:t>Claim ownership</a:t>
            </a:r>
            <a:endParaRPr lang="en-GB" sz="3200"/>
          </a:p>
          <a:p>
            <a:pPr>
              <a:buClr>
                <a:srgbClr val="FF0000"/>
              </a:buClr>
              <a:buFontTx/>
              <a:buChar char="•"/>
            </a:pPr>
            <a:r>
              <a:rPr lang="en-GB" sz="4000"/>
              <a:t> </a:t>
            </a:r>
            <a:r>
              <a:rPr lang="en-GB" sz="3200" b="1"/>
              <a:t>of analytical techniques being subsumed into business community</a:t>
            </a:r>
          </a:p>
          <a:p>
            <a:pPr lvl="1">
              <a:buClr>
                <a:srgbClr val="FF0000"/>
              </a:buClr>
              <a:buFontTx/>
              <a:buChar char="•"/>
            </a:pPr>
            <a:r>
              <a:rPr lang="en-GB" sz="2800" i="1"/>
              <a:t>good CRM needs </a:t>
            </a:r>
            <a:r>
              <a:rPr lang="en-GB" sz="2800" i="1">
                <a:solidFill>
                  <a:srgbClr val="FF0000"/>
                </a:solidFill>
              </a:rPr>
              <a:t>OR Inside</a:t>
            </a:r>
            <a:endParaRPr lang="en-GB" sz="3200" i="1"/>
          </a:p>
          <a:p>
            <a:pPr lvl="1">
              <a:buClr>
                <a:srgbClr val="FF0000"/>
              </a:buClr>
            </a:pPr>
            <a:endParaRPr lang="en-GB" sz="1600" i="1"/>
          </a:p>
          <a:p>
            <a:pPr>
              <a:buClr>
                <a:srgbClr val="FF0000"/>
              </a:buClr>
            </a:pPr>
            <a:r>
              <a:rPr lang="en-GB" sz="3200" u="sng"/>
              <a:t>Reclaim ownership</a:t>
            </a:r>
          </a:p>
          <a:p>
            <a:pPr>
              <a:buClr>
                <a:srgbClr val="FF0000"/>
              </a:buClr>
              <a:buFontTx/>
              <a:buChar char="•"/>
            </a:pPr>
            <a:r>
              <a:rPr lang="en-GB" sz="3200"/>
              <a:t> of tried and tested techniques</a:t>
            </a:r>
          </a:p>
        </p:txBody>
      </p:sp>
      <p:sp>
        <p:nvSpPr>
          <p:cNvPr id="20495" name="Text Box 15"/>
          <p:cNvSpPr txBox="1">
            <a:spLocks noChangeArrowheads="1"/>
          </p:cNvSpPr>
          <p:nvPr/>
        </p:nvSpPr>
        <p:spPr bwMode="auto">
          <a:xfrm>
            <a:off x="1219200" y="3048000"/>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p>
        </p:txBody>
      </p:sp>
      <p:sp>
        <p:nvSpPr>
          <p:cNvPr id="20496" name="AutoShape 16"/>
          <p:cNvSpPr>
            <a:spLocks noChangeArrowheads="1"/>
          </p:cNvSpPr>
          <p:nvPr/>
        </p:nvSpPr>
        <p:spPr bwMode="auto">
          <a:xfrm flipV="1">
            <a:off x="228600" y="3200400"/>
            <a:ext cx="2286000" cy="2819400"/>
          </a:xfrm>
          <a:custGeom>
            <a:avLst/>
            <a:gdLst>
              <a:gd name="G0" fmla="+- 3293 0 0"/>
              <a:gd name="G1" fmla="+- 21600 0 3293"/>
              <a:gd name="G2" fmla="*/ 3293 1 2"/>
              <a:gd name="G3" fmla="+- 21600 0 G2"/>
              <a:gd name="G4" fmla="+/ 3293 21600 2"/>
              <a:gd name="G5" fmla="+/ G1 0 2"/>
              <a:gd name="G6" fmla="*/ 21600 21600 3293"/>
              <a:gd name="G7" fmla="*/ G6 1 2"/>
              <a:gd name="G8" fmla="+- 21600 0 G7"/>
              <a:gd name="G9" fmla="*/ 21600 1 2"/>
              <a:gd name="G10" fmla="+- 3293 0 G9"/>
              <a:gd name="G11" fmla="?: G10 G8 0"/>
              <a:gd name="G12" fmla="?: G10 G7 21600"/>
              <a:gd name="T0" fmla="*/ 19953 w 21600"/>
              <a:gd name="T1" fmla="*/ 10800 h 21600"/>
              <a:gd name="T2" fmla="*/ 10800 w 21600"/>
              <a:gd name="T3" fmla="*/ 21600 h 21600"/>
              <a:gd name="T4" fmla="*/ 1647 w 21600"/>
              <a:gd name="T5" fmla="*/ 10800 h 21600"/>
              <a:gd name="T6" fmla="*/ 10800 w 21600"/>
              <a:gd name="T7" fmla="*/ 0 h 21600"/>
              <a:gd name="T8" fmla="*/ 3447 w 21600"/>
              <a:gd name="T9" fmla="*/ 3447 h 21600"/>
              <a:gd name="T10" fmla="*/ 18153 w 21600"/>
              <a:gd name="T11" fmla="*/ 18153 h 21600"/>
            </a:gdLst>
            <a:ahLst/>
            <a:cxnLst>
              <a:cxn ang="0">
                <a:pos x="T0" y="T1"/>
              </a:cxn>
              <a:cxn ang="0">
                <a:pos x="T2" y="T3"/>
              </a:cxn>
              <a:cxn ang="0">
                <a:pos x="T4" y="T5"/>
              </a:cxn>
              <a:cxn ang="0">
                <a:pos x="T6" y="T7"/>
              </a:cxn>
            </a:cxnLst>
            <a:rect l="T8" t="T9" r="T10" b="T11"/>
            <a:pathLst>
              <a:path w="21600" h="21600">
                <a:moveTo>
                  <a:pt x="0" y="0"/>
                </a:moveTo>
                <a:lnTo>
                  <a:pt x="3293" y="21600"/>
                </a:lnTo>
                <a:lnTo>
                  <a:pt x="18307" y="21600"/>
                </a:lnTo>
                <a:lnTo>
                  <a:pt x="21600" y="0"/>
                </a:lnTo>
                <a:close/>
              </a:path>
            </a:pathLst>
          </a:custGeom>
          <a:solidFill>
            <a:srgbClr val="FF9900"/>
          </a:solidFill>
          <a:ln w="9525">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a:r>
              <a:rPr lang="en-GB" sz="1800">
                <a:solidFill>
                  <a:schemeClr val="bg2"/>
                </a:solidFill>
              </a:rPr>
              <a:t>CRM  </a:t>
            </a:r>
          </a:p>
          <a:p>
            <a:pPr algn="ctr"/>
            <a:r>
              <a:rPr lang="en-GB" sz="1800">
                <a:solidFill>
                  <a:schemeClr val="bg2"/>
                </a:solidFill>
              </a:rPr>
              <a:t>DATABASE </a:t>
            </a:r>
          </a:p>
          <a:p>
            <a:pPr algn="ctr"/>
            <a:r>
              <a:rPr lang="en-GB" sz="1800">
                <a:solidFill>
                  <a:schemeClr val="bg2"/>
                </a:solidFill>
              </a:rPr>
              <a:t>MARKETING</a:t>
            </a:r>
          </a:p>
          <a:p>
            <a:pPr algn="ctr"/>
            <a:r>
              <a:rPr lang="en-GB" sz="1800">
                <a:solidFill>
                  <a:schemeClr val="bg2"/>
                </a:solidFill>
              </a:rPr>
              <a:t>SIMULATION </a:t>
            </a:r>
          </a:p>
          <a:p>
            <a:pPr algn="ctr"/>
            <a:r>
              <a:rPr lang="en-GB" sz="1800">
                <a:solidFill>
                  <a:schemeClr val="bg2"/>
                </a:solidFill>
              </a:rPr>
              <a:t>CREDIT RISK </a:t>
            </a:r>
          </a:p>
          <a:p>
            <a:pPr algn="ctr"/>
            <a:r>
              <a:rPr lang="en-GB" sz="1800">
                <a:solidFill>
                  <a:schemeClr val="bg2"/>
                </a:solidFill>
              </a:rPr>
              <a:t>MODELLING</a:t>
            </a:r>
          </a:p>
          <a:p>
            <a:pPr algn="ctr"/>
            <a:r>
              <a:rPr lang="en-GB" sz="1800">
                <a:solidFill>
                  <a:schemeClr val="bg2"/>
                </a:solidFill>
              </a:rPr>
              <a:t>STATISTICAL</a:t>
            </a:r>
          </a:p>
          <a:p>
            <a:pPr algn="ctr"/>
            <a:r>
              <a:rPr lang="en-GB" sz="1800">
                <a:solidFill>
                  <a:schemeClr val="bg2"/>
                </a:solidFill>
              </a:rPr>
              <a:t>ANALYSIS</a:t>
            </a:r>
          </a:p>
          <a:p>
            <a:pPr algn="ctr"/>
            <a:r>
              <a:rPr lang="en-GB" sz="1800">
                <a:solidFill>
                  <a:schemeClr val="bg2"/>
                </a:solidFill>
              </a:rPr>
              <a:t>KNOWLEDGE </a:t>
            </a:r>
          </a:p>
          <a:p>
            <a:pPr algn="ctr"/>
            <a:r>
              <a:rPr lang="en-GB" sz="1800">
                <a:solidFill>
                  <a:schemeClr val="bg2"/>
                </a:solidFill>
              </a:rPr>
              <a:t>MANAGEMENT</a:t>
            </a:r>
            <a:endParaRPr lang="en-GB" sz="1800"/>
          </a:p>
        </p:txBody>
      </p:sp>
      <p:sp>
        <p:nvSpPr>
          <p:cNvPr id="20497" name="Text Box 17"/>
          <p:cNvSpPr txBox="1">
            <a:spLocks noChangeArrowheads="1"/>
          </p:cNvSpPr>
          <p:nvPr/>
        </p:nvSpPr>
        <p:spPr bwMode="auto">
          <a:xfrm>
            <a:off x="1355725" y="24003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p>
        </p:txBody>
      </p:sp>
      <p:sp>
        <p:nvSpPr>
          <p:cNvPr id="20499" name="Freeform 19"/>
          <p:cNvSpPr>
            <a:spLocks/>
          </p:cNvSpPr>
          <p:nvPr/>
        </p:nvSpPr>
        <p:spPr bwMode="auto">
          <a:xfrm>
            <a:off x="990600" y="1825625"/>
            <a:ext cx="1200150" cy="1374775"/>
          </a:xfrm>
          <a:custGeom>
            <a:avLst/>
            <a:gdLst>
              <a:gd name="T0" fmla="*/ 391 w 2268"/>
              <a:gd name="T1" fmla="*/ 2241 h 2598"/>
              <a:gd name="T2" fmla="*/ 558 w 2268"/>
              <a:gd name="T3" fmla="*/ 2192 h 2598"/>
              <a:gd name="T4" fmla="*/ 698 w 2268"/>
              <a:gd name="T5" fmla="*/ 2100 h 2598"/>
              <a:gd name="T6" fmla="*/ 831 w 2268"/>
              <a:gd name="T7" fmla="*/ 1969 h 2598"/>
              <a:gd name="T8" fmla="*/ 767 w 2268"/>
              <a:gd name="T9" fmla="*/ 1691 h 2598"/>
              <a:gd name="T10" fmla="*/ 774 w 2268"/>
              <a:gd name="T11" fmla="*/ 1654 h 2598"/>
              <a:gd name="T12" fmla="*/ 725 w 2268"/>
              <a:gd name="T13" fmla="*/ 1403 h 2598"/>
              <a:gd name="T14" fmla="*/ 696 w 2268"/>
              <a:gd name="T15" fmla="*/ 1279 h 2598"/>
              <a:gd name="T16" fmla="*/ 636 w 2268"/>
              <a:gd name="T17" fmla="*/ 1174 h 2598"/>
              <a:gd name="T18" fmla="*/ 539 w 2268"/>
              <a:gd name="T19" fmla="*/ 1108 h 2598"/>
              <a:gd name="T20" fmla="*/ 696 w 2268"/>
              <a:gd name="T21" fmla="*/ 1118 h 2598"/>
              <a:gd name="T22" fmla="*/ 859 w 2268"/>
              <a:gd name="T23" fmla="*/ 1119 h 2598"/>
              <a:gd name="T24" fmla="*/ 1022 w 2268"/>
              <a:gd name="T25" fmla="*/ 1103 h 2598"/>
              <a:gd name="T26" fmla="*/ 1179 w 2268"/>
              <a:gd name="T27" fmla="*/ 1065 h 2598"/>
              <a:gd name="T28" fmla="*/ 1326 w 2268"/>
              <a:gd name="T29" fmla="*/ 997 h 2598"/>
              <a:gd name="T30" fmla="*/ 1505 w 2268"/>
              <a:gd name="T31" fmla="*/ 843 h 2598"/>
              <a:gd name="T32" fmla="*/ 1658 w 2268"/>
              <a:gd name="T33" fmla="*/ 649 h 2598"/>
              <a:gd name="T34" fmla="*/ 1800 w 2268"/>
              <a:gd name="T35" fmla="*/ 452 h 2598"/>
              <a:gd name="T36" fmla="*/ 1955 w 2268"/>
              <a:gd name="T37" fmla="*/ 275 h 2598"/>
              <a:gd name="T38" fmla="*/ 2149 w 2268"/>
              <a:gd name="T39" fmla="*/ 139 h 2598"/>
              <a:gd name="T40" fmla="*/ 2195 w 2268"/>
              <a:gd name="T41" fmla="*/ 3 h 2598"/>
              <a:gd name="T42" fmla="*/ 2033 w 2268"/>
              <a:gd name="T43" fmla="*/ 6 h 2598"/>
              <a:gd name="T44" fmla="*/ 1876 w 2268"/>
              <a:gd name="T45" fmla="*/ 36 h 2598"/>
              <a:gd name="T46" fmla="*/ 1720 w 2268"/>
              <a:gd name="T47" fmla="*/ 85 h 2598"/>
              <a:gd name="T48" fmla="*/ 1563 w 2268"/>
              <a:gd name="T49" fmla="*/ 138 h 2598"/>
              <a:gd name="T50" fmla="*/ 1403 w 2268"/>
              <a:gd name="T51" fmla="*/ 183 h 2598"/>
              <a:gd name="T52" fmla="*/ 1142 w 2268"/>
              <a:gd name="T53" fmla="*/ 158 h 2598"/>
              <a:gd name="T54" fmla="*/ 889 w 2268"/>
              <a:gd name="T55" fmla="*/ 156 h 2598"/>
              <a:gd name="T56" fmla="*/ 712 w 2268"/>
              <a:gd name="T57" fmla="*/ 181 h 2598"/>
              <a:gd name="T58" fmla="*/ 707 w 2268"/>
              <a:gd name="T59" fmla="*/ 113 h 2598"/>
              <a:gd name="T60" fmla="*/ 659 w 2268"/>
              <a:gd name="T61" fmla="*/ 63 h 2598"/>
              <a:gd name="T62" fmla="*/ 600 w 2268"/>
              <a:gd name="T63" fmla="*/ 59 h 2598"/>
              <a:gd name="T64" fmla="*/ 575 w 2268"/>
              <a:gd name="T65" fmla="*/ 101 h 2598"/>
              <a:gd name="T66" fmla="*/ 510 w 2268"/>
              <a:gd name="T67" fmla="*/ 93 h 2598"/>
              <a:gd name="T68" fmla="*/ 469 w 2268"/>
              <a:gd name="T69" fmla="*/ 29 h 2598"/>
              <a:gd name="T70" fmla="*/ 436 w 2268"/>
              <a:gd name="T71" fmla="*/ 30 h 2598"/>
              <a:gd name="T72" fmla="*/ 392 w 2268"/>
              <a:gd name="T73" fmla="*/ 261 h 2598"/>
              <a:gd name="T74" fmla="*/ 443 w 2268"/>
              <a:gd name="T75" fmla="*/ 274 h 2598"/>
              <a:gd name="T76" fmla="*/ 503 w 2268"/>
              <a:gd name="T77" fmla="*/ 286 h 2598"/>
              <a:gd name="T78" fmla="*/ 440 w 2268"/>
              <a:gd name="T79" fmla="*/ 354 h 2598"/>
              <a:gd name="T80" fmla="*/ 334 w 2268"/>
              <a:gd name="T81" fmla="*/ 383 h 2598"/>
              <a:gd name="T82" fmla="*/ 460 w 2268"/>
              <a:gd name="T83" fmla="*/ 407 h 2598"/>
              <a:gd name="T84" fmla="*/ 448 w 2268"/>
              <a:gd name="T85" fmla="*/ 460 h 2598"/>
              <a:gd name="T86" fmla="*/ 400 w 2268"/>
              <a:gd name="T87" fmla="*/ 598 h 2598"/>
              <a:gd name="T88" fmla="*/ 380 w 2268"/>
              <a:gd name="T89" fmla="*/ 735 h 2598"/>
              <a:gd name="T90" fmla="*/ 362 w 2268"/>
              <a:gd name="T91" fmla="*/ 937 h 2598"/>
              <a:gd name="T92" fmla="*/ 339 w 2268"/>
              <a:gd name="T93" fmla="*/ 1129 h 2598"/>
              <a:gd name="T94" fmla="*/ 284 w 2268"/>
              <a:gd name="T95" fmla="*/ 1188 h 2598"/>
              <a:gd name="T96" fmla="*/ 186 w 2268"/>
              <a:gd name="T97" fmla="*/ 1247 h 2598"/>
              <a:gd name="T98" fmla="*/ 111 w 2268"/>
              <a:gd name="T99" fmla="*/ 1315 h 2598"/>
              <a:gd name="T100" fmla="*/ 59 w 2268"/>
              <a:gd name="T101" fmla="*/ 1393 h 2598"/>
              <a:gd name="T102" fmla="*/ 15 w 2268"/>
              <a:gd name="T103" fmla="*/ 1476 h 2598"/>
              <a:gd name="T104" fmla="*/ 1 w 2268"/>
              <a:gd name="T105" fmla="*/ 1570 h 2598"/>
              <a:gd name="T106" fmla="*/ 41 w 2268"/>
              <a:gd name="T107" fmla="*/ 1677 h 2598"/>
              <a:gd name="T108" fmla="*/ 93 w 2268"/>
              <a:gd name="T109" fmla="*/ 1755 h 2598"/>
              <a:gd name="T110" fmla="*/ 80 w 2268"/>
              <a:gd name="T111" fmla="*/ 1803 h 2598"/>
              <a:gd name="T112" fmla="*/ 36 w 2268"/>
              <a:gd name="T113" fmla="*/ 1974 h 2598"/>
              <a:gd name="T114" fmla="*/ 124 w 2268"/>
              <a:gd name="T115" fmla="*/ 2080 h 2598"/>
              <a:gd name="T116" fmla="*/ 238 w 2268"/>
              <a:gd name="T117" fmla="*/ 2158 h 2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68" h="2598">
                <a:moveTo>
                  <a:pt x="414" y="2198"/>
                </a:moveTo>
                <a:lnTo>
                  <a:pt x="412" y="2200"/>
                </a:lnTo>
                <a:lnTo>
                  <a:pt x="406" y="2205"/>
                </a:lnTo>
                <a:lnTo>
                  <a:pt x="399" y="2214"/>
                </a:lnTo>
                <a:lnTo>
                  <a:pt x="392" y="2225"/>
                </a:lnTo>
                <a:lnTo>
                  <a:pt x="391" y="2241"/>
                </a:lnTo>
                <a:lnTo>
                  <a:pt x="396" y="2260"/>
                </a:lnTo>
                <a:lnTo>
                  <a:pt x="412" y="2283"/>
                </a:lnTo>
                <a:lnTo>
                  <a:pt x="441" y="2309"/>
                </a:lnTo>
                <a:lnTo>
                  <a:pt x="470" y="2598"/>
                </a:lnTo>
                <a:lnTo>
                  <a:pt x="590" y="2582"/>
                </a:lnTo>
                <a:lnTo>
                  <a:pt x="558" y="2192"/>
                </a:lnTo>
                <a:lnTo>
                  <a:pt x="580" y="2180"/>
                </a:lnTo>
                <a:lnTo>
                  <a:pt x="601" y="2166"/>
                </a:lnTo>
                <a:lnTo>
                  <a:pt x="625" y="2151"/>
                </a:lnTo>
                <a:lnTo>
                  <a:pt x="649" y="2136"/>
                </a:lnTo>
                <a:lnTo>
                  <a:pt x="673" y="2118"/>
                </a:lnTo>
                <a:lnTo>
                  <a:pt x="698" y="2100"/>
                </a:lnTo>
                <a:lnTo>
                  <a:pt x="722" y="2082"/>
                </a:lnTo>
                <a:lnTo>
                  <a:pt x="746" y="2062"/>
                </a:lnTo>
                <a:lnTo>
                  <a:pt x="768" y="2040"/>
                </a:lnTo>
                <a:lnTo>
                  <a:pt x="791" y="2016"/>
                </a:lnTo>
                <a:lnTo>
                  <a:pt x="811" y="1992"/>
                </a:lnTo>
                <a:lnTo>
                  <a:pt x="831" y="1969"/>
                </a:lnTo>
                <a:lnTo>
                  <a:pt x="847" y="1942"/>
                </a:lnTo>
                <a:lnTo>
                  <a:pt x="862" y="1915"/>
                </a:lnTo>
                <a:lnTo>
                  <a:pt x="875" y="1886"/>
                </a:lnTo>
                <a:lnTo>
                  <a:pt x="884" y="1855"/>
                </a:lnTo>
                <a:lnTo>
                  <a:pt x="767" y="1697"/>
                </a:lnTo>
                <a:lnTo>
                  <a:pt x="767" y="1691"/>
                </a:lnTo>
                <a:lnTo>
                  <a:pt x="767" y="1686"/>
                </a:lnTo>
                <a:lnTo>
                  <a:pt x="768" y="1680"/>
                </a:lnTo>
                <a:lnTo>
                  <a:pt x="769" y="1673"/>
                </a:lnTo>
                <a:lnTo>
                  <a:pt x="771" y="1668"/>
                </a:lnTo>
                <a:lnTo>
                  <a:pt x="772" y="1662"/>
                </a:lnTo>
                <a:lnTo>
                  <a:pt x="774" y="1654"/>
                </a:lnTo>
                <a:lnTo>
                  <a:pt x="777" y="1647"/>
                </a:lnTo>
                <a:lnTo>
                  <a:pt x="723" y="1486"/>
                </a:lnTo>
                <a:lnTo>
                  <a:pt x="725" y="1466"/>
                </a:lnTo>
                <a:lnTo>
                  <a:pt x="727" y="1446"/>
                </a:lnTo>
                <a:lnTo>
                  <a:pt x="727" y="1425"/>
                </a:lnTo>
                <a:lnTo>
                  <a:pt x="725" y="1403"/>
                </a:lnTo>
                <a:lnTo>
                  <a:pt x="724" y="1382"/>
                </a:lnTo>
                <a:lnTo>
                  <a:pt x="720" y="1360"/>
                </a:lnTo>
                <a:lnTo>
                  <a:pt x="717" y="1340"/>
                </a:lnTo>
                <a:lnTo>
                  <a:pt x="710" y="1319"/>
                </a:lnTo>
                <a:lnTo>
                  <a:pt x="704" y="1299"/>
                </a:lnTo>
                <a:lnTo>
                  <a:pt x="696" y="1279"/>
                </a:lnTo>
                <a:lnTo>
                  <a:pt x="689" y="1259"/>
                </a:lnTo>
                <a:lnTo>
                  <a:pt x="680" y="1240"/>
                </a:lnTo>
                <a:lnTo>
                  <a:pt x="670" y="1222"/>
                </a:lnTo>
                <a:lnTo>
                  <a:pt x="659" y="1205"/>
                </a:lnTo>
                <a:lnTo>
                  <a:pt x="647" y="1190"/>
                </a:lnTo>
                <a:lnTo>
                  <a:pt x="636" y="1174"/>
                </a:lnTo>
                <a:lnTo>
                  <a:pt x="514" y="1133"/>
                </a:lnTo>
                <a:lnTo>
                  <a:pt x="512" y="1124"/>
                </a:lnTo>
                <a:lnTo>
                  <a:pt x="508" y="1122"/>
                </a:lnTo>
                <a:lnTo>
                  <a:pt x="507" y="1118"/>
                </a:lnTo>
                <a:lnTo>
                  <a:pt x="514" y="1105"/>
                </a:lnTo>
                <a:lnTo>
                  <a:pt x="539" y="1108"/>
                </a:lnTo>
                <a:lnTo>
                  <a:pt x="564" y="1110"/>
                </a:lnTo>
                <a:lnTo>
                  <a:pt x="591" y="1112"/>
                </a:lnTo>
                <a:lnTo>
                  <a:pt x="617" y="1114"/>
                </a:lnTo>
                <a:lnTo>
                  <a:pt x="644" y="1115"/>
                </a:lnTo>
                <a:lnTo>
                  <a:pt x="670" y="1117"/>
                </a:lnTo>
                <a:lnTo>
                  <a:pt x="696" y="1118"/>
                </a:lnTo>
                <a:lnTo>
                  <a:pt x="723" y="1119"/>
                </a:lnTo>
                <a:lnTo>
                  <a:pt x="751" y="1120"/>
                </a:lnTo>
                <a:lnTo>
                  <a:pt x="778" y="1120"/>
                </a:lnTo>
                <a:lnTo>
                  <a:pt x="805" y="1120"/>
                </a:lnTo>
                <a:lnTo>
                  <a:pt x="832" y="1119"/>
                </a:lnTo>
                <a:lnTo>
                  <a:pt x="859" y="1119"/>
                </a:lnTo>
                <a:lnTo>
                  <a:pt x="886" y="1118"/>
                </a:lnTo>
                <a:lnTo>
                  <a:pt x="914" y="1115"/>
                </a:lnTo>
                <a:lnTo>
                  <a:pt x="942" y="1113"/>
                </a:lnTo>
                <a:lnTo>
                  <a:pt x="968" y="1110"/>
                </a:lnTo>
                <a:lnTo>
                  <a:pt x="996" y="1107"/>
                </a:lnTo>
                <a:lnTo>
                  <a:pt x="1022" y="1103"/>
                </a:lnTo>
                <a:lnTo>
                  <a:pt x="1049" y="1098"/>
                </a:lnTo>
                <a:lnTo>
                  <a:pt x="1075" y="1093"/>
                </a:lnTo>
                <a:lnTo>
                  <a:pt x="1101" y="1087"/>
                </a:lnTo>
                <a:lnTo>
                  <a:pt x="1128" y="1080"/>
                </a:lnTo>
                <a:lnTo>
                  <a:pt x="1154" y="1073"/>
                </a:lnTo>
                <a:lnTo>
                  <a:pt x="1179" y="1065"/>
                </a:lnTo>
                <a:lnTo>
                  <a:pt x="1204" y="1055"/>
                </a:lnTo>
                <a:lnTo>
                  <a:pt x="1230" y="1046"/>
                </a:lnTo>
                <a:lnTo>
                  <a:pt x="1255" y="1035"/>
                </a:lnTo>
                <a:lnTo>
                  <a:pt x="1279" y="1024"/>
                </a:lnTo>
                <a:lnTo>
                  <a:pt x="1302" y="1011"/>
                </a:lnTo>
                <a:lnTo>
                  <a:pt x="1326" y="997"/>
                </a:lnTo>
                <a:lnTo>
                  <a:pt x="1349" y="983"/>
                </a:lnTo>
                <a:lnTo>
                  <a:pt x="1383" y="957"/>
                </a:lnTo>
                <a:lnTo>
                  <a:pt x="1416" y="931"/>
                </a:lnTo>
                <a:lnTo>
                  <a:pt x="1447" y="902"/>
                </a:lnTo>
                <a:lnTo>
                  <a:pt x="1476" y="873"/>
                </a:lnTo>
                <a:lnTo>
                  <a:pt x="1505" y="843"/>
                </a:lnTo>
                <a:lnTo>
                  <a:pt x="1533" y="811"/>
                </a:lnTo>
                <a:lnTo>
                  <a:pt x="1559" y="780"/>
                </a:lnTo>
                <a:lnTo>
                  <a:pt x="1584" y="749"/>
                </a:lnTo>
                <a:lnTo>
                  <a:pt x="1609" y="716"/>
                </a:lnTo>
                <a:lnTo>
                  <a:pt x="1634" y="683"/>
                </a:lnTo>
                <a:lnTo>
                  <a:pt x="1658" y="649"/>
                </a:lnTo>
                <a:lnTo>
                  <a:pt x="1682" y="617"/>
                </a:lnTo>
                <a:lnTo>
                  <a:pt x="1706" y="583"/>
                </a:lnTo>
                <a:lnTo>
                  <a:pt x="1729" y="550"/>
                </a:lnTo>
                <a:lnTo>
                  <a:pt x="1753" y="517"/>
                </a:lnTo>
                <a:lnTo>
                  <a:pt x="1776" y="485"/>
                </a:lnTo>
                <a:lnTo>
                  <a:pt x="1800" y="452"/>
                </a:lnTo>
                <a:lnTo>
                  <a:pt x="1824" y="421"/>
                </a:lnTo>
                <a:lnTo>
                  <a:pt x="1848" y="390"/>
                </a:lnTo>
                <a:lnTo>
                  <a:pt x="1874" y="360"/>
                </a:lnTo>
                <a:lnTo>
                  <a:pt x="1900" y="330"/>
                </a:lnTo>
                <a:lnTo>
                  <a:pt x="1927" y="303"/>
                </a:lnTo>
                <a:lnTo>
                  <a:pt x="1955" y="275"/>
                </a:lnTo>
                <a:lnTo>
                  <a:pt x="1984" y="248"/>
                </a:lnTo>
                <a:lnTo>
                  <a:pt x="2014" y="223"/>
                </a:lnTo>
                <a:lnTo>
                  <a:pt x="2045" y="201"/>
                </a:lnTo>
                <a:lnTo>
                  <a:pt x="2078" y="178"/>
                </a:lnTo>
                <a:lnTo>
                  <a:pt x="2112" y="158"/>
                </a:lnTo>
                <a:lnTo>
                  <a:pt x="2149" y="139"/>
                </a:lnTo>
                <a:lnTo>
                  <a:pt x="2186" y="123"/>
                </a:lnTo>
                <a:lnTo>
                  <a:pt x="2227" y="108"/>
                </a:lnTo>
                <a:lnTo>
                  <a:pt x="2268" y="95"/>
                </a:lnTo>
                <a:lnTo>
                  <a:pt x="2250" y="12"/>
                </a:lnTo>
                <a:lnTo>
                  <a:pt x="2223" y="7"/>
                </a:lnTo>
                <a:lnTo>
                  <a:pt x="2195" y="3"/>
                </a:lnTo>
                <a:lnTo>
                  <a:pt x="2167" y="1"/>
                </a:lnTo>
                <a:lnTo>
                  <a:pt x="2141" y="1"/>
                </a:lnTo>
                <a:lnTo>
                  <a:pt x="2113" y="0"/>
                </a:lnTo>
                <a:lnTo>
                  <a:pt x="2087" y="1"/>
                </a:lnTo>
                <a:lnTo>
                  <a:pt x="2061" y="2"/>
                </a:lnTo>
                <a:lnTo>
                  <a:pt x="2033" y="6"/>
                </a:lnTo>
                <a:lnTo>
                  <a:pt x="2007" y="9"/>
                </a:lnTo>
                <a:lnTo>
                  <a:pt x="1980" y="14"/>
                </a:lnTo>
                <a:lnTo>
                  <a:pt x="1954" y="19"/>
                </a:lnTo>
                <a:lnTo>
                  <a:pt x="1927" y="24"/>
                </a:lnTo>
                <a:lnTo>
                  <a:pt x="1902" y="30"/>
                </a:lnTo>
                <a:lnTo>
                  <a:pt x="1876" y="36"/>
                </a:lnTo>
                <a:lnTo>
                  <a:pt x="1849" y="44"/>
                </a:lnTo>
                <a:lnTo>
                  <a:pt x="1823" y="51"/>
                </a:lnTo>
                <a:lnTo>
                  <a:pt x="1798" y="60"/>
                </a:lnTo>
                <a:lnTo>
                  <a:pt x="1771" y="68"/>
                </a:lnTo>
                <a:lnTo>
                  <a:pt x="1745" y="76"/>
                </a:lnTo>
                <a:lnTo>
                  <a:pt x="1720" y="85"/>
                </a:lnTo>
                <a:lnTo>
                  <a:pt x="1693" y="94"/>
                </a:lnTo>
                <a:lnTo>
                  <a:pt x="1667" y="103"/>
                </a:lnTo>
                <a:lnTo>
                  <a:pt x="1642" y="112"/>
                </a:lnTo>
                <a:lnTo>
                  <a:pt x="1616" y="120"/>
                </a:lnTo>
                <a:lnTo>
                  <a:pt x="1589" y="129"/>
                </a:lnTo>
                <a:lnTo>
                  <a:pt x="1563" y="138"/>
                </a:lnTo>
                <a:lnTo>
                  <a:pt x="1536" y="147"/>
                </a:lnTo>
                <a:lnTo>
                  <a:pt x="1510" y="154"/>
                </a:lnTo>
                <a:lnTo>
                  <a:pt x="1484" y="163"/>
                </a:lnTo>
                <a:lnTo>
                  <a:pt x="1457" y="169"/>
                </a:lnTo>
                <a:lnTo>
                  <a:pt x="1429" y="177"/>
                </a:lnTo>
                <a:lnTo>
                  <a:pt x="1403" y="183"/>
                </a:lnTo>
                <a:lnTo>
                  <a:pt x="1359" y="179"/>
                </a:lnTo>
                <a:lnTo>
                  <a:pt x="1314" y="176"/>
                </a:lnTo>
                <a:lnTo>
                  <a:pt x="1271" y="171"/>
                </a:lnTo>
                <a:lnTo>
                  <a:pt x="1227" y="166"/>
                </a:lnTo>
                <a:lnTo>
                  <a:pt x="1184" y="162"/>
                </a:lnTo>
                <a:lnTo>
                  <a:pt x="1142" y="158"/>
                </a:lnTo>
                <a:lnTo>
                  <a:pt x="1099" y="154"/>
                </a:lnTo>
                <a:lnTo>
                  <a:pt x="1057" y="152"/>
                </a:lnTo>
                <a:lnTo>
                  <a:pt x="1015" y="150"/>
                </a:lnTo>
                <a:lnTo>
                  <a:pt x="973" y="150"/>
                </a:lnTo>
                <a:lnTo>
                  <a:pt x="932" y="152"/>
                </a:lnTo>
                <a:lnTo>
                  <a:pt x="889" y="156"/>
                </a:lnTo>
                <a:lnTo>
                  <a:pt x="847" y="161"/>
                </a:lnTo>
                <a:lnTo>
                  <a:pt x="806" y="169"/>
                </a:lnTo>
                <a:lnTo>
                  <a:pt x="764" y="179"/>
                </a:lnTo>
                <a:lnTo>
                  <a:pt x="723" y="193"/>
                </a:lnTo>
                <a:lnTo>
                  <a:pt x="717" y="188"/>
                </a:lnTo>
                <a:lnTo>
                  <a:pt x="712" y="181"/>
                </a:lnTo>
                <a:lnTo>
                  <a:pt x="709" y="171"/>
                </a:lnTo>
                <a:lnTo>
                  <a:pt x="709" y="161"/>
                </a:lnTo>
                <a:lnTo>
                  <a:pt x="708" y="148"/>
                </a:lnTo>
                <a:lnTo>
                  <a:pt x="708" y="137"/>
                </a:lnTo>
                <a:lnTo>
                  <a:pt x="708" y="124"/>
                </a:lnTo>
                <a:lnTo>
                  <a:pt x="707" y="113"/>
                </a:lnTo>
                <a:lnTo>
                  <a:pt x="703" y="100"/>
                </a:lnTo>
                <a:lnTo>
                  <a:pt x="698" y="90"/>
                </a:lnTo>
                <a:lnTo>
                  <a:pt x="690" y="83"/>
                </a:lnTo>
                <a:lnTo>
                  <a:pt x="680" y="75"/>
                </a:lnTo>
                <a:lnTo>
                  <a:pt x="670" y="69"/>
                </a:lnTo>
                <a:lnTo>
                  <a:pt x="659" y="63"/>
                </a:lnTo>
                <a:lnTo>
                  <a:pt x="647" y="56"/>
                </a:lnTo>
                <a:lnTo>
                  <a:pt x="636" y="49"/>
                </a:lnTo>
                <a:lnTo>
                  <a:pt x="629" y="49"/>
                </a:lnTo>
                <a:lnTo>
                  <a:pt x="620" y="50"/>
                </a:lnTo>
                <a:lnTo>
                  <a:pt x="611" y="52"/>
                </a:lnTo>
                <a:lnTo>
                  <a:pt x="600" y="59"/>
                </a:lnTo>
                <a:lnTo>
                  <a:pt x="593" y="65"/>
                </a:lnTo>
                <a:lnTo>
                  <a:pt x="588" y="71"/>
                </a:lnTo>
                <a:lnTo>
                  <a:pt x="585" y="79"/>
                </a:lnTo>
                <a:lnTo>
                  <a:pt x="581" y="85"/>
                </a:lnTo>
                <a:lnTo>
                  <a:pt x="578" y="94"/>
                </a:lnTo>
                <a:lnTo>
                  <a:pt x="575" y="101"/>
                </a:lnTo>
                <a:lnTo>
                  <a:pt x="570" y="110"/>
                </a:lnTo>
                <a:lnTo>
                  <a:pt x="563" y="120"/>
                </a:lnTo>
                <a:lnTo>
                  <a:pt x="544" y="118"/>
                </a:lnTo>
                <a:lnTo>
                  <a:pt x="531" y="113"/>
                </a:lnTo>
                <a:lnTo>
                  <a:pt x="519" y="104"/>
                </a:lnTo>
                <a:lnTo>
                  <a:pt x="510" y="93"/>
                </a:lnTo>
                <a:lnTo>
                  <a:pt x="503" y="79"/>
                </a:lnTo>
                <a:lnTo>
                  <a:pt x="495" y="64"/>
                </a:lnTo>
                <a:lnTo>
                  <a:pt x="488" y="47"/>
                </a:lnTo>
                <a:lnTo>
                  <a:pt x="478" y="30"/>
                </a:lnTo>
                <a:lnTo>
                  <a:pt x="473" y="29"/>
                </a:lnTo>
                <a:lnTo>
                  <a:pt x="469" y="29"/>
                </a:lnTo>
                <a:lnTo>
                  <a:pt x="464" y="29"/>
                </a:lnTo>
                <a:lnTo>
                  <a:pt x="459" y="27"/>
                </a:lnTo>
                <a:lnTo>
                  <a:pt x="454" y="29"/>
                </a:lnTo>
                <a:lnTo>
                  <a:pt x="449" y="29"/>
                </a:lnTo>
                <a:lnTo>
                  <a:pt x="443" y="29"/>
                </a:lnTo>
                <a:lnTo>
                  <a:pt x="436" y="30"/>
                </a:lnTo>
                <a:lnTo>
                  <a:pt x="380" y="220"/>
                </a:lnTo>
                <a:lnTo>
                  <a:pt x="380" y="228"/>
                </a:lnTo>
                <a:lnTo>
                  <a:pt x="382" y="236"/>
                </a:lnTo>
                <a:lnTo>
                  <a:pt x="385" y="245"/>
                </a:lnTo>
                <a:lnTo>
                  <a:pt x="387" y="254"/>
                </a:lnTo>
                <a:lnTo>
                  <a:pt x="392" y="261"/>
                </a:lnTo>
                <a:lnTo>
                  <a:pt x="399" y="269"/>
                </a:lnTo>
                <a:lnTo>
                  <a:pt x="405" y="275"/>
                </a:lnTo>
                <a:lnTo>
                  <a:pt x="414" y="280"/>
                </a:lnTo>
                <a:lnTo>
                  <a:pt x="422" y="279"/>
                </a:lnTo>
                <a:lnTo>
                  <a:pt x="432" y="277"/>
                </a:lnTo>
                <a:lnTo>
                  <a:pt x="443" y="274"/>
                </a:lnTo>
                <a:lnTo>
                  <a:pt x="454" y="271"/>
                </a:lnTo>
                <a:lnTo>
                  <a:pt x="465" y="270"/>
                </a:lnTo>
                <a:lnTo>
                  <a:pt x="476" y="270"/>
                </a:lnTo>
                <a:lnTo>
                  <a:pt x="488" y="271"/>
                </a:lnTo>
                <a:lnTo>
                  <a:pt x="499" y="276"/>
                </a:lnTo>
                <a:lnTo>
                  <a:pt x="503" y="286"/>
                </a:lnTo>
                <a:lnTo>
                  <a:pt x="508" y="287"/>
                </a:lnTo>
                <a:lnTo>
                  <a:pt x="509" y="291"/>
                </a:lnTo>
                <a:lnTo>
                  <a:pt x="499" y="305"/>
                </a:lnTo>
                <a:lnTo>
                  <a:pt x="478" y="319"/>
                </a:lnTo>
                <a:lnTo>
                  <a:pt x="459" y="335"/>
                </a:lnTo>
                <a:lnTo>
                  <a:pt x="440" y="354"/>
                </a:lnTo>
                <a:lnTo>
                  <a:pt x="422" y="370"/>
                </a:lnTo>
                <a:lnTo>
                  <a:pt x="404" y="384"/>
                </a:lnTo>
                <a:lnTo>
                  <a:pt x="386" y="394"/>
                </a:lnTo>
                <a:lnTo>
                  <a:pt x="366" y="397"/>
                </a:lnTo>
                <a:lnTo>
                  <a:pt x="346" y="390"/>
                </a:lnTo>
                <a:lnTo>
                  <a:pt x="334" y="383"/>
                </a:lnTo>
                <a:lnTo>
                  <a:pt x="341" y="382"/>
                </a:lnTo>
                <a:lnTo>
                  <a:pt x="358" y="384"/>
                </a:lnTo>
                <a:lnTo>
                  <a:pt x="385" y="389"/>
                </a:lnTo>
                <a:lnTo>
                  <a:pt x="414" y="395"/>
                </a:lnTo>
                <a:lnTo>
                  <a:pt x="440" y="403"/>
                </a:lnTo>
                <a:lnTo>
                  <a:pt x="460" y="407"/>
                </a:lnTo>
                <a:lnTo>
                  <a:pt x="468" y="409"/>
                </a:lnTo>
                <a:lnTo>
                  <a:pt x="466" y="412"/>
                </a:lnTo>
                <a:lnTo>
                  <a:pt x="464" y="418"/>
                </a:lnTo>
                <a:lnTo>
                  <a:pt x="460" y="428"/>
                </a:lnTo>
                <a:lnTo>
                  <a:pt x="454" y="442"/>
                </a:lnTo>
                <a:lnTo>
                  <a:pt x="448" y="460"/>
                </a:lnTo>
                <a:lnTo>
                  <a:pt x="440" y="478"/>
                </a:lnTo>
                <a:lnTo>
                  <a:pt x="432" y="500"/>
                </a:lnTo>
                <a:lnTo>
                  <a:pt x="424" y="524"/>
                </a:lnTo>
                <a:lnTo>
                  <a:pt x="415" y="548"/>
                </a:lnTo>
                <a:lnTo>
                  <a:pt x="407" y="573"/>
                </a:lnTo>
                <a:lnTo>
                  <a:pt x="400" y="598"/>
                </a:lnTo>
                <a:lnTo>
                  <a:pt x="394" y="623"/>
                </a:lnTo>
                <a:lnTo>
                  <a:pt x="387" y="648"/>
                </a:lnTo>
                <a:lnTo>
                  <a:pt x="383" y="671"/>
                </a:lnTo>
                <a:lnTo>
                  <a:pt x="381" y="693"/>
                </a:lnTo>
                <a:lnTo>
                  <a:pt x="380" y="713"/>
                </a:lnTo>
                <a:lnTo>
                  <a:pt x="380" y="735"/>
                </a:lnTo>
                <a:lnTo>
                  <a:pt x="377" y="761"/>
                </a:lnTo>
                <a:lnTo>
                  <a:pt x="376" y="793"/>
                </a:lnTo>
                <a:lnTo>
                  <a:pt x="373" y="826"/>
                </a:lnTo>
                <a:lnTo>
                  <a:pt x="370" y="862"/>
                </a:lnTo>
                <a:lnTo>
                  <a:pt x="366" y="899"/>
                </a:lnTo>
                <a:lnTo>
                  <a:pt x="362" y="937"/>
                </a:lnTo>
                <a:lnTo>
                  <a:pt x="358" y="975"/>
                </a:lnTo>
                <a:lnTo>
                  <a:pt x="353" y="1012"/>
                </a:lnTo>
                <a:lnTo>
                  <a:pt x="350" y="1046"/>
                </a:lnTo>
                <a:lnTo>
                  <a:pt x="346" y="1078"/>
                </a:lnTo>
                <a:lnTo>
                  <a:pt x="342" y="1105"/>
                </a:lnTo>
                <a:lnTo>
                  <a:pt x="339" y="1129"/>
                </a:lnTo>
                <a:lnTo>
                  <a:pt x="338" y="1147"/>
                </a:lnTo>
                <a:lnTo>
                  <a:pt x="336" y="1158"/>
                </a:lnTo>
                <a:lnTo>
                  <a:pt x="336" y="1162"/>
                </a:lnTo>
                <a:lnTo>
                  <a:pt x="318" y="1171"/>
                </a:lnTo>
                <a:lnTo>
                  <a:pt x="300" y="1179"/>
                </a:lnTo>
                <a:lnTo>
                  <a:pt x="284" y="1188"/>
                </a:lnTo>
                <a:lnTo>
                  <a:pt x="267" y="1197"/>
                </a:lnTo>
                <a:lnTo>
                  <a:pt x="250" y="1206"/>
                </a:lnTo>
                <a:lnTo>
                  <a:pt x="233" y="1216"/>
                </a:lnTo>
                <a:lnTo>
                  <a:pt x="216" y="1226"/>
                </a:lnTo>
                <a:lnTo>
                  <a:pt x="201" y="1236"/>
                </a:lnTo>
                <a:lnTo>
                  <a:pt x="186" y="1247"/>
                </a:lnTo>
                <a:lnTo>
                  <a:pt x="171" y="1257"/>
                </a:lnTo>
                <a:lnTo>
                  <a:pt x="157" y="1269"/>
                </a:lnTo>
                <a:lnTo>
                  <a:pt x="145" y="1280"/>
                </a:lnTo>
                <a:lnTo>
                  <a:pt x="132" y="1291"/>
                </a:lnTo>
                <a:lnTo>
                  <a:pt x="121" y="1304"/>
                </a:lnTo>
                <a:lnTo>
                  <a:pt x="111" y="1315"/>
                </a:lnTo>
                <a:lnTo>
                  <a:pt x="102" y="1328"/>
                </a:lnTo>
                <a:lnTo>
                  <a:pt x="93" y="1340"/>
                </a:lnTo>
                <a:lnTo>
                  <a:pt x="84" y="1353"/>
                </a:lnTo>
                <a:lnTo>
                  <a:pt x="77" y="1367"/>
                </a:lnTo>
                <a:lnTo>
                  <a:pt x="68" y="1379"/>
                </a:lnTo>
                <a:lnTo>
                  <a:pt x="59" y="1393"/>
                </a:lnTo>
                <a:lnTo>
                  <a:pt x="50" y="1406"/>
                </a:lnTo>
                <a:lnTo>
                  <a:pt x="43" y="1419"/>
                </a:lnTo>
                <a:lnTo>
                  <a:pt x="34" y="1433"/>
                </a:lnTo>
                <a:lnTo>
                  <a:pt x="28" y="1447"/>
                </a:lnTo>
                <a:lnTo>
                  <a:pt x="20" y="1462"/>
                </a:lnTo>
                <a:lnTo>
                  <a:pt x="15" y="1476"/>
                </a:lnTo>
                <a:lnTo>
                  <a:pt x="10" y="1491"/>
                </a:lnTo>
                <a:lnTo>
                  <a:pt x="5" y="1506"/>
                </a:lnTo>
                <a:lnTo>
                  <a:pt x="3" y="1521"/>
                </a:lnTo>
                <a:lnTo>
                  <a:pt x="1" y="1538"/>
                </a:lnTo>
                <a:lnTo>
                  <a:pt x="0" y="1554"/>
                </a:lnTo>
                <a:lnTo>
                  <a:pt x="1" y="1570"/>
                </a:lnTo>
                <a:lnTo>
                  <a:pt x="4" y="1588"/>
                </a:lnTo>
                <a:lnTo>
                  <a:pt x="9" y="1607"/>
                </a:lnTo>
                <a:lnTo>
                  <a:pt x="16" y="1624"/>
                </a:lnTo>
                <a:lnTo>
                  <a:pt x="24" y="1642"/>
                </a:lnTo>
                <a:lnTo>
                  <a:pt x="33" y="1661"/>
                </a:lnTo>
                <a:lnTo>
                  <a:pt x="41" y="1677"/>
                </a:lnTo>
                <a:lnTo>
                  <a:pt x="52" y="1693"/>
                </a:lnTo>
                <a:lnTo>
                  <a:pt x="60" y="1708"/>
                </a:lnTo>
                <a:lnTo>
                  <a:pt x="69" y="1724"/>
                </a:lnTo>
                <a:lnTo>
                  <a:pt x="78" y="1736"/>
                </a:lnTo>
                <a:lnTo>
                  <a:pt x="85" y="1746"/>
                </a:lnTo>
                <a:lnTo>
                  <a:pt x="93" y="1755"/>
                </a:lnTo>
                <a:lnTo>
                  <a:pt x="98" y="1762"/>
                </a:lnTo>
                <a:lnTo>
                  <a:pt x="101" y="1766"/>
                </a:lnTo>
                <a:lnTo>
                  <a:pt x="102" y="1768"/>
                </a:lnTo>
                <a:lnTo>
                  <a:pt x="99" y="1771"/>
                </a:lnTo>
                <a:lnTo>
                  <a:pt x="92" y="1784"/>
                </a:lnTo>
                <a:lnTo>
                  <a:pt x="80" y="1803"/>
                </a:lnTo>
                <a:lnTo>
                  <a:pt x="68" y="1828"/>
                </a:lnTo>
                <a:lnTo>
                  <a:pt x="55" y="1857"/>
                </a:lnTo>
                <a:lnTo>
                  <a:pt x="44" y="1888"/>
                </a:lnTo>
                <a:lnTo>
                  <a:pt x="36" y="1922"/>
                </a:lnTo>
                <a:lnTo>
                  <a:pt x="34" y="1956"/>
                </a:lnTo>
                <a:lnTo>
                  <a:pt x="36" y="1974"/>
                </a:lnTo>
                <a:lnTo>
                  <a:pt x="44" y="1991"/>
                </a:lnTo>
                <a:lnTo>
                  <a:pt x="54" y="2010"/>
                </a:lnTo>
                <a:lnTo>
                  <a:pt x="69" y="2028"/>
                </a:lnTo>
                <a:lnTo>
                  <a:pt x="85" y="2046"/>
                </a:lnTo>
                <a:lnTo>
                  <a:pt x="104" y="2064"/>
                </a:lnTo>
                <a:lnTo>
                  <a:pt x="124" y="2080"/>
                </a:lnTo>
                <a:lnTo>
                  <a:pt x="146" y="2097"/>
                </a:lnTo>
                <a:lnTo>
                  <a:pt x="167" y="2112"/>
                </a:lnTo>
                <a:lnTo>
                  <a:pt x="187" y="2126"/>
                </a:lnTo>
                <a:lnTo>
                  <a:pt x="206" y="2138"/>
                </a:lnTo>
                <a:lnTo>
                  <a:pt x="223" y="2149"/>
                </a:lnTo>
                <a:lnTo>
                  <a:pt x="238" y="2158"/>
                </a:lnTo>
                <a:lnTo>
                  <a:pt x="248" y="2165"/>
                </a:lnTo>
                <a:lnTo>
                  <a:pt x="255" y="2168"/>
                </a:lnTo>
                <a:lnTo>
                  <a:pt x="258" y="2170"/>
                </a:lnTo>
                <a:lnTo>
                  <a:pt x="414" y="21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502" name="Freeform 22"/>
          <p:cNvSpPr>
            <a:spLocks/>
          </p:cNvSpPr>
          <p:nvPr/>
        </p:nvSpPr>
        <p:spPr bwMode="auto">
          <a:xfrm>
            <a:off x="1127125" y="2351088"/>
            <a:ext cx="25400" cy="14287"/>
          </a:xfrm>
          <a:custGeom>
            <a:avLst/>
            <a:gdLst>
              <a:gd name="T0" fmla="*/ 15 w 49"/>
              <a:gd name="T1" fmla="*/ 22 h 27"/>
              <a:gd name="T2" fmla="*/ 20 w 49"/>
              <a:gd name="T3" fmla="*/ 25 h 27"/>
              <a:gd name="T4" fmla="*/ 27 w 49"/>
              <a:gd name="T5" fmla="*/ 27 h 27"/>
              <a:gd name="T6" fmla="*/ 37 w 49"/>
              <a:gd name="T7" fmla="*/ 25 h 27"/>
              <a:gd name="T8" fmla="*/ 46 w 49"/>
              <a:gd name="T9" fmla="*/ 22 h 27"/>
              <a:gd name="T10" fmla="*/ 49 w 49"/>
              <a:gd name="T11" fmla="*/ 14 h 27"/>
              <a:gd name="T12" fmla="*/ 48 w 49"/>
              <a:gd name="T13" fmla="*/ 9 h 27"/>
              <a:gd name="T14" fmla="*/ 42 w 49"/>
              <a:gd name="T15" fmla="*/ 4 h 27"/>
              <a:gd name="T16" fmla="*/ 35 w 49"/>
              <a:gd name="T17" fmla="*/ 2 h 27"/>
              <a:gd name="T18" fmla="*/ 26 w 49"/>
              <a:gd name="T19" fmla="*/ 0 h 27"/>
              <a:gd name="T20" fmla="*/ 16 w 49"/>
              <a:gd name="T21" fmla="*/ 0 h 27"/>
              <a:gd name="T22" fmla="*/ 7 w 49"/>
              <a:gd name="T23" fmla="*/ 2 h 27"/>
              <a:gd name="T24" fmla="*/ 0 w 49"/>
              <a:gd name="T25" fmla="*/ 4 h 27"/>
              <a:gd name="T26" fmla="*/ 2 w 49"/>
              <a:gd name="T27" fmla="*/ 7 h 27"/>
              <a:gd name="T28" fmla="*/ 7 w 49"/>
              <a:gd name="T29" fmla="*/ 13 h 27"/>
              <a:gd name="T30" fmla="*/ 12 w 49"/>
              <a:gd name="T31" fmla="*/ 19 h 27"/>
              <a:gd name="T32" fmla="*/ 15 w 49"/>
              <a:gd name="T33" fmla="*/ 22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9" h="27">
                <a:moveTo>
                  <a:pt x="15" y="22"/>
                </a:moveTo>
                <a:lnTo>
                  <a:pt x="20" y="25"/>
                </a:lnTo>
                <a:lnTo>
                  <a:pt x="27" y="27"/>
                </a:lnTo>
                <a:lnTo>
                  <a:pt x="37" y="25"/>
                </a:lnTo>
                <a:lnTo>
                  <a:pt x="46" y="22"/>
                </a:lnTo>
                <a:lnTo>
                  <a:pt x="49" y="14"/>
                </a:lnTo>
                <a:lnTo>
                  <a:pt x="48" y="9"/>
                </a:lnTo>
                <a:lnTo>
                  <a:pt x="42" y="4"/>
                </a:lnTo>
                <a:lnTo>
                  <a:pt x="35" y="2"/>
                </a:lnTo>
                <a:lnTo>
                  <a:pt x="26" y="0"/>
                </a:lnTo>
                <a:lnTo>
                  <a:pt x="16" y="0"/>
                </a:lnTo>
                <a:lnTo>
                  <a:pt x="7" y="2"/>
                </a:lnTo>
                <a:lnTo>
                  <a:pt x="0" y="4"/>
                </a:lnTo>
                <a:lnTo>
                  <a:pt x="2" y="7"/>
                </a:lnTo>
                <a:lnTo>
                  <a:pt x="7" y="13"/>
                </a:lnTo>
                <a:lnTo>
                  <a:pt x="12" y="19"/>
                </a:lnTo>
                <a:lnTo>
                  <a:pt x="15" y="2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503" name="Freeform 23"/>
          <p:cNvSpPr>
            <a:spLocks/>
          </p:cNvSpPr>
          <p:nvPr/>
        </p:nvSpPr>
        <p:spPr bwMode="auto">
          <a:xfrm>
            <a:off x="1198563" y="2763838"/>
            <a:ext cx="219075" cy="155575"/>
          </a:xfrm>
          <a:custGeom>
            <a:avLst/>
            <a:gdLst>
              <a:gd name="T0" fmla="*/ 2 w 414"/>
              <a:gd name="T1" fmla="*/ 75 h 295"/>
              <a:gd name="T2" fmla="*/ 10 w 414"/>
              <a:gd name="T3" fmla="*/ 93 h 295"/>
              <a:gd name="T4" fmla="*/ 244 w 414"/>
              <a:gd name="T5" fmla="*/ 136 h 295"/>
              <a:gd name="T6" fmla="*/ 264 w 414"/>
              <a:gd name="T7" fmla="*/ 148 h 295"/>
              <a:gd name="T8" fmla="*/ 281 w 414"/>
              <a:gd name="T9" fmla="*/ 170 h 295"/>
              <a:gd name="T10" fmla="*/ 271 w 414"/>
              <a:gd name="T11" fmla="*/ 193 h 295"/>
              <a:gd name="T12" fmla="*/ 255 w 414"/>
              <a:gd name="T13" fmla="*/ 213 h 295"/>
              <a:gd name="T14" fmla="*/ 233 w 414"/>
              <a:gd name="T15" fmla="*/ 229 h 295"/>
              <a:gd name="T16" fmla="*/ 208 w 414"/>
              <a:gd name="T17" fmla="*/ 241 h 295"/>
              <a:gd name="T18" fmla="*/ 199 w 414"/>
              <a:gd name="T19" fmla="*/ 241 h 295"/>
              <a:gd name="T20" fmla="*/ 189 w 414"/>
              <a:gd name="T21" fmla="*/ 240 h 295"/>
              <a:gd name="T22" fmla="*/ 178 w 414"/>
              <a:gd name="T23" fmla="*/ 242 h 295"/>
              <a:gd name="T24" fmla="*/ 166 w 414"/>
              <a:gd name="T25" fmla="*/ 248 h 295"/>
              <a:gd name="T26" fmla="*/ 162 w 414"/>
              <a:gd name="T27" fmla="*/ 257 h 295"/>
              <a:gd name="T28" fmla="*/ 161 w 414"/>
              <a:gd name="T29" fmla="*/ 268 h 295"/>
              <a:gd name="T30" fmla="*/ 162 w 414"/>
              <a:gd name="T31" fmla="*/ 281 h 295"/>
              <a:gd name="T32" fmla="*/ 166 w 414"/>
              <a:gd name="T33" fmla="*/ 295 h 295"/>
              <a:gd name="T34" fmla="*/ 199 w 414"/>
              <a:gd name="T35" fmla="*/ 291 h 295"/>
              <a:gd name="T36" fmla="*/ 230 w 414"/>
              <a:gd name="T37" fmla="*/ 281 h 295"/>
              <a:gd name="T38" fmla="*/ 260 w 414"/>
              <a:gd name="T39" fmla="*/ 265 h 295"/>
              <a:gd name="T40" fmla="*/ 288 w 414"/>
              <a:gd name="T41" fmla="*/ 243 h 295"/>
              <a:gd name="T42" fmla="*/ 316 w 414"/>
              <a:gd name="T43" fmla="*/ 219 h 295"/>
              <a:gd name="T44" fmla="*/ 343 w 414"/>
              <a:gd name="T45" fmla="*/ 193 h 295"/>
              <a:gd name="T46" fmla="*/ 370 w 414"/>
              <a:gd name="T47" fmla="*/ 165 h 295"/>
              <a:gd name="T48" fmla="*/ 395 w 414"/>
              <a:gd name="T49" fmla="*/ 136 h 295"/>
              <a:gd name="T50" fmla="*/ 408 w 414"/>
              <a:gd name="T51" fmla="*/ 114 h 295"/>
              <a:gd name="T52" fmla="*/ 414 w 414"/>
              <a:gd name="T53" fmla="*/ 103 h 295"/>
              <a:gd name="T54" fmla="*/ 414 w 414"/>
              <a:gd name="T55" fmla="*/ 86 h 295"/>
              <a:gd name="T56" fmla="*/ 409 w 414"/>
              <a:gd name="T57" fmla="*/ 66 h 295"/>
              <a:gd name="T58" fmla="*/ 382 w 414"/>
              <a:gd name="T59" fmla="*/ 41 h 295"/>
              <a:gd name="T60" fmla="*/ 348 w 414"/>
              <a:gd name="T61" fmla="*/ 23 h 295"/>
              <a:gd name="T62" fmla="*/ 311 w 414"/>
              <a:gd name="T63" fmla="*/ 11 h 295"/>
              <a:gd name="T64" fmla="*/ 271 w 414"/>
              <a:gd name="T65" fmla="*/ 3 h 295"/>
              <a:gd name="T66" fmla="*/ 228 w 414"/>
              <a:gd name="T67" fmla="*/ 1 h 295"/>
              <a:gd name="T68" fmla="*/ 186 w 414"/>
              <a:gd name="T69" fmla="*/ 0 h 295"/>
              <a:gd name="T70" fmla="*/ 147 w 414"/>
              <a:gd name="T71" fmla="*/ 1 h 295"/>
              <a:gd name="T72" fmla="*/ 112 w 414"/>
              <a:gd name="T73" fmla="*/ 2 h 295"/>
              <a:gd name="T74" fmla="*/ 79 w 414"/>
              <a:gd name="T75" fmla="*/ 15 h 295"/>
              <a:gd name="T76" fmla="*/ 53 w 414"/>
              <a:gd name="T77" fmla="*/ 25 h 295"/>
              <a:gd name="T78" fmla="*/ 30 w 414"/>
              <a:gd name="T79" fmla="*/ 36 h 295"/>
              <a:gd name="T80" fmla="*/ 5 w 414"/>
              <a:gd name="T81" fmla="*/ 49 h 295"/>
              <a:gd name="T82" fmla="*/ 3 w 414"/>
              <a:gd name="T83" fmla="*/ 57 h 295"/>
              <a:gd name="T84" fmla="*/ 0 w 414"/>
              <a:gd name="T85" fmla="*/ 6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14" h="295">
                <a:moveTo>
                  <a:pt x="0" y="66"/>
                </a:moveTo>
                <a:lnTo>
                  <a:pt x="2" y="75"/>
                </a:lnTo>
                <a:lnTo>
                  <a:pt x="4" y="82"/>
                </a:lnTo>
                <a:lnTo>
                  <a:pt x="10" y="93"/>
                </a:lnTo>
                <a:lnTo>
                  <a:pt x="19" y="103"/>
                </a:lnTo>
                <a:lnTo>
                  <a:pt x="244" y="136"/>
                </a:lnTo>
                <a:lnTo>
                  <a:pt x="253" y="142"/>
                </a:lnTo>
                <a:lnTo>
                  <a:pt x="264" y="148"/>
                </a:lnTo>
                <a:lnTo>
                  <a:pt x="273" y="158"/>
                </a:lnTo>
                <a:lnTo>
                  <a:pt x="281" y="170"/>
                </a:lnTo>
                <a:lnTo>
                  <a:pt x="277" y="182"/>
                </a:lnTo>
                <a:lnTo>
                  <a:pt x="271" y="193"/>
                </a:lnTo>
                <a:lnTo>
                  <a:pt x="264" y="204"/>
                </a:lnTo>
                <a:lnTo>
                  <a:pt x="255" y="213"/>
                </a:lnTo>
                <a:lnTo>
                  <a:pt x="245" y="222"/>
                </a:lnTo>
                <a:lnTo>
                  <a:pt x="233" y="229"/>
                </a:lnTo>
                <a:lnTo>
                  <a:pt x="222" y="236"/>
                </a:lnTo>
                <a:lnTo>
                  <a:pt x="208" y="241"/>
                </a:lnTo>
                <a:lnTo>
                  <a:pt x="204" y="241"/>
                </a:lnTo>
                <a:lnTo>
                  <a:pt x="199" y="241"/>
                </a:lnTo>
                <a:lnTo>
                  <a:pt x="194" y="240"/>
                </a:lnTo>
                <a:lnTo>
                  <a:pt x="189" y="240"/>
                </a:lnTo>
                <a:lnTo>
                  <a:pt x="183" y="241"/>
                </a:lnTo>
                <a:lnTo>
                  <a:pt x="178" y="242"/>
                </a:lnTo>
                <a:lnTo>
                  <a:pt x="171" y="245"/>
                </a:lnTo>
                <a:lnTo>
                  <a:pt x="166" y="248"/>
                </a:lnTo>
                <a:lnTo>
                  <a:pt x="164" y="252"/>
                </a:lnTo>
                <a:lnTo>
                  <a:pt x="162" y="257"/>
                </a:lnTo>
                <a:lnTo>
                  <a:pt x="161" y="263"/>
                </a:lnTo>
                <a:lnTo>
                  <a:pt x="161" y="268"/>
                </a:lnTo>
                <a:lnTo>
                  <a:pt x="161" y="275"/>
                </a:lnTo>
                <a:lnTo>
                  <a:pt x="162" y="281"/>
                </a:lnTo>
                <a:lnTo>
                  <a:pt x="164" y="289"/>
                </a:lnTo>
                <a:lnTo>
                  <a:pt x="166" y="295"/>
                </a:lnTo>
                <a:lnTo>
                  <a:pt x="183" y="294"/>
                </a:lnTo>
                <a:lnTo>
                  <a:pt x="199" y="291"/>
                </a:lnTo>
                <a:lnTo>
                  <a:pt x="215" y="287"/>
                </a:lnTo>
                <a:lnTo>
                  <a:pt x="230" y="281"/>
                </a:lnTo>
                <a:lnTo>
                  <a:pt x="245" y="273"/>
                </a:lnTo>
                <a:lnTo>
                  <a:pt x="260" y="265"/>
                </a:lnTo>
                <a:lnTo>
                  <a:pt x="274" y="255"/>
                </a:lnTo>
                <a:lnTo>
                  <a:pt x="288" y="243"/>
                </a:lnTo>
                <a:lnTo>
                  <a:pt x="302" y="232"/>
                </a:lnTo>
                <a:lnTo>
                  <a:pt x="316" y="219"/>
                </a:lnTo>
                <a:lnTo>
                  <a:pt x="330" y="207"/>
                </a:lnTo>
                <a:lnTo>
                  <a:pt x="343" y="193"/>
                </a:lnTo>
                <a:lnTo>
                  <a:pt x="356" y="179"/>
                </a:lnTo>
                <a:lnTo>
                  <a:pt x="370" y="165"/>
                </a:lnTo>
                <a:lnTo>
                  <a:pt x="382" y="150"/>
                </a:lnTo>
                <a:lnTo>
                  <a:pt x="395" y="136"/>
                </a:lnTo>
                <a:lnTo>
                  <a:pt x="401" y="125"/>
                </a:lnTo>
                <a:lnTo>
                  <a:pt x="408" y="114"/>
                </a:lnTo>
                <a:lnTo>
                  <a:pt x="413" y="106"/>
                </a:lnTo>
                <a:lnTo>
                  <a:pt x="414" y="103"/>
                </a:lnTo>
                <a:lnTo>
                  <a:pt x="414" y="95"/>
                </a:lnTo>
                <a:lnTo>
                  <a:pt x="414" y="86"/>
                </a:lnTo>
                <a:lnTo>
                  <a:pt x="411" y="75"/>
                </a:lnTo>
                <a:lnTo>
                  <a:pt x="409" y="66"/>
                </a:lnTo>
                <a:lnTo>
                  <a:pt x="396" y="52"/>
                </a:lnTo>
                <a:lnTo>
                  <a:pt x="382" y="41"/>
                </a:lnTo>
                <a:lnTo>
                  <a:pt x="366" y="31"/>
                </a:lnTo>
                <a:lnTo>
                  <a:pt x="348" y="23"/>
                </a:lnTo>
                <a:lnTo>
                  <a:pt x="331" y="16"/>
                </a:lnTo>
                <a:lnTo>
                  <a:pt x="311" y="11"/>
                </a:lnTo>
                <a:lnTo>
                  <a:pt x="291" y="7"/>
                </a:lnTo>
                <a:lnTo>
                  <a:pt x="271" y="3"/>
                </a:lnTo>
                <a:lnTo>
                  <a:pt x="249" y="2"/>
                </a:lnTo>
                <a:lnTo>
                  <a:pt x="228" y="1"/>
                </a:lnTo>
                <a:lnTo>
                  <a:pt x="206" y="0"/>
                </a:lnTo>
                <a:lnTo>
                  <a:pt x="186" y="0"/>
                </a:lnTo>
                <a:lnTo>
                  <a:pt x="166" y="1"/>
                </a:lnTo>
                <a:lnTo>
                  <a:pt x="147" y="1"/>
                </a:lnTo>
                <a:lnTo>
                  <a:pt x="128" y="2"/>
                </a:lnTo>
                <a:lnTo>
                  <a:pt x="112" y="2"/>
                </a:lnTo>
                <a:lnTo>
                  <a:pt x="95" y="8"/>
                </a:lnTo>
                <a:lnTo>
                  <a:pt x="79" y="15"/>
                </a:lnTo>
                <a:lnTo>
                  <a:pt x="66" y="20"/>
                </a:lnTo>
                <a:lnTo>
                  <a:pt x="53" y="25"/>
                </a:lnTo>
                <a:lnTo>
                  <a:pt x="42" y="30"/>
                </a:lnTo>
                <a:lnTo>
                  <a:pt x="30" y="36"/>
                </a:lnTo>
                <a:lnTo>
                  <a:pt x="18" y="42"/>
                </a:lnTo>
                <a:lnTo>
                  <a:pt x="5" y="49"/>
                </a:lnTo>
                <a:lnTo>
                  <a:pt x="4" y="51"/>
                </a:lnTo>
                <a:lnTo>
                  <a:pt x="3" y="57"/>
                </a:lnTo>
                <a:lnTo>
                  <a:pt x="2" y="64"/>
                </a:lnTo>
                <a:lnTo>
                  <a:pt x="0" y="66"/>
                </a:lnTo>
                <a:close/>
              </a:path>
            </a:pathLst>
          </a:custGeom>
          <a:solidFill>
            <a:srgbClr val="FFD1A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504" name="Freeform 24"/>
          <p:cNvSpPr>
            <a:spLocks/>
          </p:cNvSpPr>
          <p:nvPr/>
        </p:nvSpPr>
        <p:spPr bwMode="auto">
          <a:xfrm>
            <a:off x="1208088" y="2478088"/>
            <a:ext cx="134937" cy="109537"/>
          </a:xfrm>
          <a:custGeom>
            <a:avLst/>
            <a:gdLst>
              <a:gd name="T0" fmla="*/ 0 w 254"/>
              <a:gd name="T1" fmla="*/ 68 h 208"/>
              <a:gd name="T2" fmla="*/ 18 w 254"/>
              <a:gd name="T3" fmla="*/ 208 h 208"/>
              <a:gd name="T4" fmla="*/ 254 w 254"/>
              <a:gd name="T5" fmla="*/ 182 h 208"/>
              <a:gd name="T6" fmla="*/ 208 w 254"/>
              <a:gd name="T7" fmla="*/ 34 h 208"/>
              <a:gd name="T8" fmla="*/ 195 w 254"/>
              <a:gd name="T9" fmla="*/ 22 h 208"/>
              <a:gd name="T10" fmla="*/ 177 w 254"/>
              <a:gd name="T11" fmla="*/ 12 h 208"/>
              <a:gd name="T12" fmla="*/ 159 w 254"/>
              <a:gd name="T13" fmla="*/ 5 h 208"/>
              <a:gd name="T14" fmla="*/ 137 w 254"/>
              <a:gd name="T15" fmla="*/ 2 h 208"/>
              <a:gd name="T16" fmla="*/ 115 w 254"/>
              <a:gd name="T17" fmla="*/ 0 h 208"/>
              <a:gd name="T18" fmla="*/ 93 w 254"/>
              <a:gd name="T19" fmla="*/ 4 h 208"/>
              <a:gd name="T20" fmla="*/ 72 w 254"/>
              <a:gd name="T21" fmla="*/ 10 h 208"/>
              <a:gd name="T22" fmla="*/ 52 w 254"/>
              <a:gd name="T23" fmla="*/ 20 h 208"/>
              <a:gd name="T24" fmla="*/ 39 w 254"/>
              <a:gd name="T25" fmla="*/ 27 h 208"/>
              <a:gd name="T26" fmla="*/ 32 w 254"/>
              <a:gd name="T27" fmla="*/ 32 h 208"/>
              <a:gd name="T28" fmla="*/ 25 w 254"/>
              <a:gd name="T29" fmla="*/ 35 h 208"/>
              <a:gd name="T30" fmla="*/ 23 w 254"/>
              <a:gd name="T31" fmla="*/ 38 h 208"/>
              <a:gd name="T32" fmla="*/ 19 w 254"/>
              <a:gd name="T33" fmla="*/ 40 h 208"/>
              <a:gd name="T34" fmla="*/ 16 w 254"/>
              <a:gd name="T35" fmla="*/ 43 h 208"/>
              <a:gd name="T36" fmla="*/ 11 w 254"/>
              <a:gd name="T37" fmla="*/ 45 h 208"/>
              <a:gd name="T38" fmla="*/ 5 w 254"/>
              <a:gd name="T39" fmla="*/ 49 h 208"/>
              <a:gd name="T40" fmla="*/ 4 w 254"/>
              <a:gd name="T41" fmla="*/ 52 h 208"/>
              <a:gd name="T42" fmla="*/ 3 w 254"/>
              <a:gd name="T43" fmla="*/ 58 h 208"/>
              <a:gd name="T44" fmla="*/ 1 w 254"/>
              <a:gd name="T45" fmla="*/ 66 h 208"/>
              <a:gd name="T46" fmla="*/ 0 w 254"/>
              <a:gd name="T47" fmla="*/ 6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54" h="208">
                <a:moveTo>
                  <a:pt x="0" y="68"/>
                </a:moveTo>
                <a:lnTo>
                  <a:pt x="18" y="208"/>
                </a:lnTo>
                <a:lnTo>
                  <a:pt x="254" y="182"/>
                </a:lnTo>
                <a:lnTo>
                  <a:pt x="208" y="34"/>
                </a:lnTo>
                <a:lnTo>
                  <a:pt x="195" y="22"/>
                </a:lnTo>
                <a:lnTo>
                  <a:pt x="177" y="12"/>
                </a:lnTo>
                <a:lnTo>
                  <a:pt x="159" y="5"/>
                </a:lnTo>
                <a:lnTo>
                  <a:pt x="137" y="2"/>
                </a:lnTo>
                <a:lnTo>
                  <a:pt x="115" y="0"/>
                </a:lnTo>
                <a:lnTo>
                  <a:pt x="93" y="4"/>
                </a:lnTo>
                <a:lnTo>
                  <a:pt x="72" y="10"/>
                </a:lnTo>
                <a:lnTo>
                  <a:pt x="52" y="20"/>
                </a:lnTo>
                <a:lnTo>
                  <a:pt x="39" y="27"/>
                </a:lnTo>
                <a:lnTo>
                  <a:pt x="32" y="32"/>
                </a:lnTo>
                <a:lnTo>
                  <a:pt x="25" y="35"/>
                </a:lnTo>
                <a:lnTo>
                  <a:pt x="23" y="38"/>
                </a:lnTo>
                <a:lnTo>
                  <a:pt x="19" y="40"/>
                </a:lnTo>
                <a:lnTo>
                  <a:pt x="16" y="43"/>
                </a:lnTo>
                <a:lnTo>
                  <a:pt x="11" y="45"/>
                </a:lnTo>
                <a:lnTo>
                  <a:pt x="5" y="49"/>
                </a:lnTo>
                <a:lnTo>
                  <a:pt x="4" y="52"/>
                </a:lnTo>
                <a:lnTo>
                  <a:pt x="3" y="58"/>
                </a:lnTo>
                <a:lnTo>
                  <a:pt x="1" y="66"/>
                </a:lnTo>
                <a:lnTo>
                  <a:pt x="0" y="68"/>
                </a:lnTo>
                <a:close/>
              </a:path>
            </a:pathLst>
          </a:custGeom>
          <a:solidFill>
            <a:srgbClr val="FFD1A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505" name="Freeform 25"/>
          <p:cNvSpPr>
            <a:spLocks/>
          </p:cNvSpPr>
          <p:nvPr/>
        </p:nvSpPr>
        <p:spPr bwMode="auto">
          <a:xfrm>
            <a:off x="1217613" y="2636838"/>
            <a:ext cx="147637" cy="79375"/>
          </a:xfrm>
          <a:custGeom>
            <a:avLst/>
            <a:gdLst>
              <a:gd name="T0" fmla="*/ 0 w 279"/>
              <a:gd name="T1" fmla="*/ 61 h 149"/>
              <a:gd name="T2" fmla="*/ 0 w 279"/>
              <a:gd name="T3" fmla="*/ 132 h 149"/>
              <a:gd name="T4" fmla="*/ 278 w 279"/>
              <a:gd name="T5" fmla="*/ 149 h 149"/>
              <a:gd name="T6" fmla="*/ 279 w 279"/>
              <a:gd name="T7" fmla="*/ 129 h 149"/>
              <a:gd name="T8" fmla="*/ 276 w 279"/>
              <a:gd name="T9" fmla="*/ 109 h 149"/>
              <a:gd name="T10" fmla="*/ 273 w 279"/>
              <a:gd name="T11" fmla="*/ 90 h 149"/>
              <a:gd name="T12" fmla="*/ 267 w 279"/>
              <a:gd name="T13" fmla="*/ 70 h 149"/>
              <a:gd name="T14" fmla="*/ 260 w 279"/>
              <a:gd name="T15" fmla="*/ 50 h 149"/>
              <a:gd name="T16" fmla="*/ 250 w 279"/>
              <a:gd name="T17" fmla="*/ 32 h 149"/>
              <a:gd name="T18" fmla="*/ 239 w 279"/>
              <a:gd name="T19" fmla="*/ 15 h 149"/>
              <a:gd name="T20" fmla="*/ 226 w 279"/>
              <a:gd name="T21" fmla="*/ 0 h 149"/>
              <a:gd name="T22" fmla="*/ 5 w 279"/>
              <a:gd name="T23" fmla="*/ 39 h 149"/>
              <a:gd name="T24" fmla="*/ 5 w 279"/>
              <a:gd name="T25" fmla="*/ 44 h 149"/>
              <a:gd name="T26" fmla="*/ 5 w 279"/>
              <a:gd name="T27" fmla="*/ 49 h 149"/>
              <a:gd name="T28" fmla="*/ 2 w 279"/>
              <a:gd name="T29" fmla="*/ 55 h 149"/>
              <a:gd name="T30" fmla="*/ 0 w 279"/>
              <a:gd name="T31" fmla="*/ 61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9" h="149">
                <a:moveTo>
                  <a:pt x="0" y="61"/>
                </a:moveTo>
                <a:lnTo>
                  <a:pt x="0" y="132"/>
                </a:lnTo>
                <a:lnTo>
                  <a:pt x="278" y="149"/>
                </a:lnTo>
                <a:lnTo>
                  <a:pt x="279" y="129"/>
                </a:lnTo>
                <a:lnTo>
                  <a:pt x="276" y="109"/>
                </a:lnTo>
                <a:lnTo>
                  <a:pt x="273" y="90"/>
                </a:lnTo>
                <a:lnTo>
                  <a:pt x="267" y="70"/>
                </a:lnTo>
                <a:lnTo>
                  <a:pt x="260" y="50"/>
                </a:lnTo>
                <a:lnTo>
                  <a:pt x="250" y="32"/>
                </a:lnTo>
                <a:lnTo>
                  <a:pt x="239" y="15"/>
                </a:lnTo>
                <a:lnTo>
                  <a:pt x="226" y="0"/>
                </a:lnTo>
                <a:lnTo>
                  <a:pt x="5" y="39"/>
                </a:lnTo>
                <a:lnTo>
                  <a:pt x="5" y="44"/>
                </a:lnTo>
                <a:lnTo>
                  <a:pt x="5" y="49"/>
                </a:lnTo>
                <a:lnTo>
                  <a:pt x="2" y="55"/>
                </a:lnTo>
                <a:lnTo>
                  <a:pt x="0" y="61"/>
                </a:lnTo>
                <a:close/>
              </a:path>
            </a:pathLst>
          </a:custGeom>
          <a:solidFill>
            <a:srgbClr val="FFD1A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506" name="Freeform 26"/>
          <p:cNvSpPr>
            <a:spLocks/>
          </p:cNvSpPr>
          <p:nvPr/>
        </p:nvSpPr>
        <p:spPr bwMode="auto">
          <a:xfrm>
            <a:off x="1282700" y="2038350"/>
            <a:ext cx="82550" cy="241300"/>
          </a:xfrm>
          <a:custGeom>
            <a:avLst/>
            <a:gdLst>
              <a:gd name="T0" fmla="*/ 0 w 156"/>
              <a:gd name="T1" fmla="*/ 446 h 456"/>
              <a:gd name="T2" fmla="*/ 1 w 156"/>
              <a:gd name="T3" fmla="*/ 447 h 456"/>
              <a:gd name="T4" fmla="*/ 3 w 156"/>
              <a:gd name="T5" fmla="*/ 451 h 456"/>
              <a:gd name="T6" fmla="*/ 6 w 156"/>
              <a:gd name="T7" fmla="*/ 455 h 456"/>
              <a:gd name="T8" fmla="*/ 7 w 156"/>
              <a:gd name="T9" fmla="*/ 456 h 456"/>
              <a:gd name="T10" fmla="*/ 26 w 156"/>
              <a:gd name="T11" fmla="*/ 440 h 456"/>
              <a:gd name="T12" fmla="*/ 44 w 156"/>
              <a:gd name="T13" fmla="*/ 421 h 456"/>
              <a:gd name="T14" fmla="*/ 59 w 156"/>
              <a:gd name="T15" fmla="*/ 402 h 456"/>
              <a:gd name="T16" fmla="*/ 73 w 156"/>
              <a:gd name="T17" fmla="*/ 380 h 456"/>
              <a:gd name="T18" fmla="*/ 84 w 156"/>
              <a:gd name="T19" fmla="*/ 358 h 456"/>
              <a:gd name="T20" fmla="*/ 95 w 156"/>
              <a:gd name="T21" fmla="*/ 334 h 456"/>
              <a:gd name="T22" fmla="*/ 104 w 156"/>
              <a:gd name="T23" fmla="*/ 309 h 456"/>
              <a:gd name="T24" fmla="*/ 113 w 156"/>
              <a:gd name="T25" fmla="*/ 282 h 456"/>
              <a:gd name="T26" fmla="*/ 120 w 156"/>
              <a:gd name="T27" fmla="*/ 256 h 456"/>
              <a:gd name="T28" fmla="*/ 127 w 156"/>
              <a:gd name="T29" fmla="*/ 230 h 456"/>
              <a:gd name="T30" fmla="*/ 133 w 156"/>
              <a:gd name="T31" fmla="*/ 202 h 456"/>
              <a:gd name="T32" fmla="*/ 138 w 156"/>
              <a:gd name="T33" fmla="*/ 174 h 456"/>
              <a:gd name="T34" fmla="*/ 143 w 156"/>
              <a:gd name="T35" fmla="*/ 146 h 456"/>
              <a:gd name="T36" fmla="*/ 147 w 156"/>
              <a:gd name="T37" fmla="*/ 118 h 456"/>
              <a:gd name="T38" fmla="*/ 152 w 156"/>
              <a:gd name="T39" fmla="*/ 89 h 456"/>
              <a:gd name="T40" fmla="*/ 156 w 156"/>
              <a:gd name="T41" fmla="*/ 61 h 456"/>
              <a:gd name="T42" fmla="*/ 122 w 156"/>
              <a:gd name="T43" fmla="*/ 0 h 456"/>
              <a:gd name="T44" fmla="*/ 0 w 156"/>
              <a:gd name="T45" fmla="*/ 446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6" h="456">
                <a:moveTo>
                  <a:pt x="0" y="446"/>
                </a:moveTo>
                <a:lnTo>
                  <a:pt x="1" y="447"/>
                </a:lnTo>
                <a:lnTo>
                  <a:pt x="3" y="451"/>
                </a:lnTo>
                <a:lnTo>
                  <a:pt x="6" y="455"/>
                </a:lnTo>
                <a:lnTo>
                  <a:pt x="7" y="456"/>
                </a:lnTo>
                <a:lnTo>
                  <a:pt x="26" y="440"/>
                </a:lnTo>
                <a:lnTo>
                  <a:pt x="44" y="421"/>
                </a:lnTo>
                <a:lnTo>
                  <a:pt x="59" y="402"/>
                </a:lnTo>
                <a:lnTo>
                  <a:pt x="73" y="380"/>
                </a:lnTo>
                <a:lnTo>
                  <a:pt x="84" y="358"/>
                </a:lnTo>
                <a:lnTo>
                  <a:pt x="95" y="334"/>
                </a:lnTo>
                <a:lnTo>
                  <a:pt x="104" y="309"/>
                </a:lnTo>
                <a:lnTo>
                  <a:pt x="113" y="282"/>
                </a:lnTo>
                <a:lnTo>
                  <a:pt x="120" y="256"/>
                </a:lnTo>
                <a:lnTo>
                  <a:pt x="127" y="230"/>
                </a:lnTo>
                <a:lnTo>
                  <a:pt x="133" y="202"/>
                </a:lnTo>
                <a:lnTo>
                  <a:pt x="138" y="174"/>
                </a:lnTo>
                <a:lnTo>
                  <a:pt x="143" y="146"/>
                </a:lnTo>
                <a:lnTo>
                  <a:pt x="147" y="118"/>
                </a:lnTo>
                <a:lnTo>
                  <a:pt x="152" y="89"/>
                </a:lnTo>
                <a:lnTo>
                  <a:pt x="156" y="61"/>
                </a:lnTo>
                <a:lnTo>
                  <a:pt x="122" y="0"/>
                </a:lnTo>
                <a:lnTo>
                  <a:pt x="0" y="44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507" name="Freeform 27"/>
          <p:cNvSpPr>
            <a:spLocks/>
          </p:cNvSpPr>
          <p:nvPr/>
        </p:nvSpPr>
        <p:spPr bwMode="auto">
          <a:xfrm>
            <a:off x="1301750" y="1884363"/>
            <a:ext cx="763588" cy="482600"/>
          </a:xfrm>
          <a:custGeom>
            <a:avLst/>
            <a:gdLst>
              <a:gd name="T0" fmla="*/ 33 w 1445"/>
              <a:gd name="T1" fmla="*/ 892 h 912"/>
              <a:gd name="T2" fmla="*/ 94 w 1445"/>
              <a:gd name="T3" fmla="*/ 902 h 912"/>
              <a:gd name="T4" fmla="*/ 157 w 1445"/>
              <a:gd name="T5" fmla="*/ 909 h 912"/>
              <a:gd name="T6" fmla="*/ 220 w 1445"/>
              <a:gd name="T7" fmla="*/ 912 h 912"/>
              <a:gd name="T8" fmla="*/ 283 w 1445"/>
              <a:gd name="T9" fmla="*/ 911 h 912"/>
              <a:gd name="T10" fmla="*/ 346 w 1445"/>
              <a:gd name="T11" fmla="*/ 907 h 912"/>
              <a:gd name="T12" fmla="*/ 409 w 1445"/>
              <a:gd name="T13" fmla="*/ 899 h 912"/>
              <a:gd name="T14" fmla="*/ 469 w 1445"/>
              <a:gd name="T15" fmla="*/ 886 h 912"/>
              <a:gd name="T16" fmla="*/ 531 w 1445"/>
              <a:gd name="T17" fmla="*/ 870 h 912"/>
              <a:gd name="T18" fmla="*/ 588 w 1445"/>
              <a:gd name="T19" fmla="*/ 850 h 912"/>
              <a:gd name="T20" fmla="*/ 646 w 1445"/>
              <a:gd name="T21" fmla="*/ 826 h 912"/>
              <a:gd name="T22" fmla="*/ 700 w 1445"/>
              <a:gd name="T23" fmla="*/ 797 h 912"/>
              <a:gd name="T24" fmla="*/ 753 w 1445"/>
              <a:gd name="T25" fmla="*/ 764 h 912"/>
              <a:gd name="T26" fmla="*/ 802 w 1445"/>
              <a:gd name="T27" fmla="*/ 728 h 912"/>
              <a:gd name="T28" fmla="*/ 849 w 1445"/>
              <a:gd name="T29" fmla="*/ 686 h 912"/>
              <a:gd name="T30" fmla="*/ 891 w 1445"/>
              <a:gd name="T31" fmla="*/ 641 h 912"/>
              <a:gd name="T32" fmla="*/ 948 w 1445"/>
              <a:gd name="T33" fmla="*/ 576 h 912"/>
              <a:gd name="T34" fmla="*/ 1016 w 1445"/>
              <a:gd name="T35" fmla="*/ 495 h 912"/>
              <a:gd name="T36" fmla="*/ 1080 w 1445"/>
              <a:gd name="T37" fmla="*/ 412 h 912"/>
              <a:gd name="T38" fmla="*/ 1140 w 1445"/>
              <a:gd name="T39" fmla="*/ 329 h 912"/>
              <a:gd name="T40" fmla="*/ 1202 w 1445"/>
              <a:gd name="T41" fmla="*/ 249 h 912"/>
              <a:gd name="T42" fmla="*/ 1265 w 1445"/>
              <a:gd name="T43" fmla="*/ 171 h 912"/>
              <a:gd name="T44" fmla="*/ 1331 w 1445"/>
              <a:gd name="T45" fmla="*/ 98 h 912"/>
              <a:gd name="T46" fmla="*/ 1404 w 1445"/>
              <a:gd name="T47" fmla="*/ 30 h 912"/>
              <a:gd name="T48" fmla="*/ 1413 w 1445"/>
              <a:gd name="T49" fmla="*/ 4 h 912"/>
              <a:gd name="T50" fmla="*/ 1350 w 1445"/>
              <a:gd name="T51" fmla="*/ 13 h 912"/>
              <a:gd name="T52" fmla="*/ 1287 w 1445"/>
              <a:gd name="T53" fmla="*/ 27 h 912"/>
              <a:gd name="T54" fmla="*/ 1225 w 1445"/>
              <a:gd name="T55" fmla="*/ 42 h 912"/>
              <a:gd name="T56" fmla="*/ 1161 w 1445"/>
              <a:gd name="T57" fmla="*/ 59 h 912"/>
              <a:gd name="T58" fmla="*/ 1098 w 1445"/>
              <a:gd name="T59" fmla="*/ 77 h 912"/>
              <a:gd name="T60" fmla="*/ 1032 w 1445"/>
              <a:gd name="T61" fmla="*/ 96 h 912"/>
              <a:gd name="T62" fmla="*/ 968 w 1445"/>
              <a:gd name="T63" fmla="*/ 113 h 912"/>
              <a:gd name="T64" fmla="*/ 903 w 1445"/>
              <a:gd name="T65" fmla="*/ 130 h 912"/>
              <a:gd name="T66" fmla="*/ 837 w 1445"/>
              <a:gd name="T67" fmla="*/ 145 h 912"/>
              <a:gd name="T68" fmla="*/ 771 w 1445"/>
              <a:gd name="T69" fmla="*/ 155 h 912"/>
              <a:gd name="T70" fmla="*/ 704 w 1445"/>
              <a:gd name="T71" fmla="*/ 162 h 912"/>
              <a:gd name="T72" fmla="*/ 638 w 1445"/>
              <a:gd name="T73" fmla="*/ 165 h 912"/>
              <a:gd name="T74" fmla="*/ 570 w 1445"/>
              <a:gd name="T75" fmla="*/ 162 h 912"/>
              <a:gd name="T76" fmla="*/ 502 w 1445"/>
              <a:gd name="T77" fmla="*/ 152 h 912"/>
              <a:gd name="T78" fmla="*/ 433 w 1445"/>
              <a:gd name="T79" fmla="*/ 136 h 912"/>
              <a:gd name="T80" fmla="*/ 381 w 1445"/>
              <a:gd name="T81" fmla="*/ 131 h 912"/>
              <a:gd name="T82" fmla="*/ 348 w 1445"/>
              <a:gd name="T83" fmla="*/ 140 h 912"/>
              <a:gd name="T84" fmla="*/ 316 w 1445"/>
              <a:gd name="T85" fmla="*/ 147 h 912"/>
              <a:gd name="T86" fmla="*/ 283 w 1445"/>
              <a:gd name="T87" fmla="*/ 154 h 912"/>
              <a:gd name="T88" fmla="*/ 252 w 1445"/>
              <a:gd name="T89" fmla="*/ 160 h 912"/>
              <a:gd name="T90" fmla="*/ 223 w 1445"/>
              <a:gd name="T91" fmla="*/ 167 h 912"/>
              <a:gd name="T92" fmla="*/ 195 w 1445"/>
              <a:gd name="T93" fmla="*/ 176 h 912"/>
              <a:gd name="T94" fmla="*/ 171 w 1445"/>
              <a:gd name="T95" fmla="*/ 190 h 912"/>
              <a:gd name="T96" fmla="*/ 170 w 1445"/>
              <a:gd name="T97" fmla="*/ 224 h 912"/>
              <a:gd name="T98" fmla="*/ 184 w 1445"/>
              <a:gd name="T99" fmla="*/ 280 h 912"/>
              <a:gd name="T100" fmla="*/ 191 w 1445"/>
              <a:gd name="T101" fmla="*/ 340 h 912"/>
              <a:gd name="T102" fmla="*/ 192 w 1445"/>
              <a:gd name="T103" fmla="*/ 401 h 912"/>
              <a:gd name="T104" fmla="*/ 187 w 1445"/>
              <a:gd name="T105" fmla="*/ 464 h 912"/>
              <a:gd name="T106" fmla="*/ 177 w 1445"/>
              <a:gd name="T107" fmla="*/ 528 h 912"/>
              <a:gd name="T108" fmla="*/ 161 w 1445"/>
              <a:gd name="T109" fmla="*/ 591 h 912"/>
              <a:gd name="T110" fmla="*/ 138 w 1445"/>
              <a:gd name="T111" fmla="*/ 654 h 912"/>
              <a:gd name="T112" fmla="*/ 104 w 1445"/>
              <a:gd name="T113" fmla="*/ 710 h 912"/>
              <a:gd name="T114" fmla="*/ 73 w 1445"/>
              <a:gd name="T115" fmla="*/ 762 h 912"/>
              <a:gd name="T116" fmla="*/ 45 w 1445"/>
              <a:gd name="T117" fmla="*/ 813 h 912"/>
              <a:gd name="T118" fmla="*/ 16 w 1445"/>
              <a:gd name="T119" fmla="*/ 861 h 912"/>
              <a:gd name="T120" fmla="*/ 0 w 1445"/>
              <a:gd name="T121" fmla="*/ 884 h 912"/>
              <a:gd name="T122" fmla="*/ 3 w 1445"/>
              <a:gd name="T123" fmla="*/ 886 h 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445" h="912">
                <a:moveTo>
                  <a:pt x="3" y="886"/>
                </a:moveTo>
                <a:lnTo>
                  <a:pt x="33" y="892"/>
                </a:lnTo>
                <a:lnTo>
                  <a:pt x="63" y="897"/>
                </a:lnTo>
                <a:lnTo>
                  <a:pt x="94" y="902"/>
                </a:lnTo>
                <a:lnTo>
                  <a:pt x="126" y="906"/>
                </a:lnTo>
                <a:lnTo>
                  <a:pt x="157" y="909"/>
                </a:lnTo>
                <a:lnTo>
                  <a:pt x="189" y="911"/>
                </a:lnTo>
                <a:lnTo>
                  <a:pt x="220" y="912"/>
                </a:lnTo>
                <a:lnTo>
                  <a:pt x="252" y="912"/>
                </a:lnTo>
                <a:lnTo>
                  <a:pt x="283" y="911"/>
                </a:lnTo>
                <a:lnTo>
                  <a:pt x="314" y="910"/>
                </a:lnTo>
                <a:lnTo>
                  <a:pt x="346" y="907"/>
                </a:lnTo>
                <a:lnTo>
                  <a:pt x="377" y="904"/>
                </a:lnTo>
                <a:lnTo>
                  <a:pt x="409" y="899"/>
                </a:lnTo>
                <a:lnTo>
                  <a:pt x="439" y="892"/>
                </a:lnTo>
                <a:lnTo>
                  <a:pt x="469" y="886"/>
                </a:lnTo>
                <a:lnTo>
                  <a:pt x="500" y="879"/>
                </a:lnTo>
                <a:lnTo>
                  <a:pt x="531" y="870"/>
                </a:lnTo>
                <a:lnTo>
                  <a:pt x="560" y="861"/>
                </a:lnTo>
                <a:lnTo>
                  <a:pt x="588" y="850"/>
                </a:lnTo>
                <a:lnTo>
                  <a:pt x="617" y="838"/>
                </a:lnTo>
                <a:lnTo>
                  <a:pt x="646" y="826"/>
                </a:lnTo>
                <a:lnTo>
                  <a:pt x="674" y="812"/>
                </a:lnTo>
                <a:lnTo>
                  <a:pt x="700" y="797"/>
                </a:lnTo>
                <a:lnTo>
                  <a:pt x="727" y="782"/>
                </a:lnTo>
                <a:lnTo>
                  <a:pt x="753" y="764"/>
                </a:lnTo>
                <a:lnTo>
                  <a:pt x="778" y="747"/>
                </a:lnTo>
                <a:lnTo>
                  <a:pt x="802" y="728"/>
                </a:lnTo>
                <a:lnTo>
                  <a:pt x="826" y="708"/>
                </a:lnTo>
                <a:lnTo>
                  <a:pt x="849" y="686"/>
                </a:lnTo>
                <a:lnTo>
                  <a:pt x="871" y="664"/>
                </a:lnTo>
                <a:lnTo>
                  <a:pt x="891" y="641"/>
                </a:lnTo>
                <a:lnTo>
                  <a:pt x="912" y="616"/>
                </a:lnTo>
                <a:lnTo>
                  <a:pt x="948" y="576"/>
                </a:lnTo>
                <a:lnTo>
                  <a:pt x="983" y="536"/>
                </a:lnTo>
                <a:lnTo>
                  <a:pt x="1016" y="495"/>
                </a:lnTo>
                <a:lnTo>
                  <a:pt x="1049" y="454"/>
                </a:lnTo>
                <a:lnTo>
                  <a:pt x="1080" y="412"/>
                </a:lnTo>
                <a:lnTo>
                  <a:pt x="1110" y="371"/>
                </a:lnTo>
                <a:lnTo>
                  <a:pt x="1140" y="329"/>
                </a:lnTo>
                <a:lnTo>
                  <a:pt x="1171" y="289"/>
                </a:lnTo>
                <a:lnTo>
                  <a:pt x="1202" y="249"/>
                </a:lnTo>
                <a:lnTo>
                  <a:pt x="1232" y="209"/>
                </a:lnTo>
                <a:lnTo>
                  <a:pt x="1265" y="171"/>
                </a:lnTo>
                <a:lnTo>
                  <a:pt x="1298" y="133"/>
                </a:lnTo>
                <a:lnTo>
                  <a:pt x="1331" y="98"/>
                </a:lnTo>
                <a:lnTo>
                  <a:pt x="1367" y="63"/>
                </a:lnTo>
                <a:lnTo>
                  <a:pt x="1404" y="30"/>
                </a:lnTo>
                <a:lnTo>
                  <a:pt x="1445" y="0"/>
                </a:lnTo>
                <a:lnTo>
                  <a:pt x="1413" y="4"/>
                </a:lnTo>
                <a:lnTo>
                  <a:pt x="1382" y="8"/>
                </a:lnTo>
                <a:lnTo>
                  <a:pt x="1350" y="13"/>
                </a:lnTo>
                <a:lnTo>
                  <a:pt x="1319" y="19"/>
                </a:lnTo>
                <a:lnTo>
                  <a:pt x="1287" y="27"/>
                </a:lnTo>
                <a:lnTo>
                  <a:pt x="1256" y="34"/>
                </a:lnTo>
                <a:lnTo>
                  <a:pt x="1225" y="42"/>
                </a:lnTo>
                <a:lnTo>
                  <a:pt x="1193" y="51"/>
                </a:lnTo>
                <a:lnTo>
                  <a:pt x="1161" y="59"/>
                </a:lnTo>
                <a:lnTo>
                  <a:pt x="1129" y="68"/>
                </a:lnTo>
                <a:lnTo>
                  <a:pt x="1098" y="77"/>
                </a:lnTo>
                <a:lnTo>
                  <a:pt x="1065" y="87"/>
                </a:lnTo>
                <a:lnTo>
                  <a:pt x="1032" y="96"/>
                </a:lnTo>
                <a:lnTo>
                  <a:pt x="1001" y="105"/>
                </a:lnTo>
                <a:lnTo>
                  <a:pt x="968" y="113"/>
                </a:lnTo>
                <a:lnTo>
                  <a:pt x="935" y="122"/>
                </a:lnTo>
                <a:lnTo>
                  <a:pt x="903" y="130"/>
                </a:lnTo>
                <a:lnTo>
                  <a:pt x="870" y="137"/>
                </a:lnTo>
                <a:lnTo>
                  <a:pt x="837" y="145"/>
                </a:lnTo>
                <a:lnTo>
                  <a:pt x="805" y="150"/>
                </a:lnTo>
                <a:lnTo>
                  <a:pt x="771" y="155"/>
                </a:lnTo>
                <a:lnTo>
                  <a:pt x="738" y="160"/>
                </a:lnTo>
                <a:lnTo>
                  <a:pt x="704" y="162"/>
                </a:lnTo>
                <a:lnTo>
                  <a:pt x="671" y="165"/>
                </a:lnTo>
                <a:lnTo>
                  <a:pt x="638" y="165"/>
                </a:lnTo>
                <a:lnTo>
                  <a:pt x="604" y="164"/>
                </a:lnTo>
                <a:lnTo>
                  <a:pt x="570" y="162"/>
                </a:lnTo>
                <a:lnTo>
                  <a:pt x="536" y="159"/>
                </a:lnTo>
                <a:lnTo>
                  <a:pt x="502" y="152"/>
                </a:lnTo>
                <a:lnTo>
                  <a:pt x="467" y="145"/>
                </a:lnTo>
                <a:lnTo>
                  <a:pt x="433" y="136"/>
                </a:lnTo>
                <a:lnTo>
                  <a:pt x="397" y="125"/>
                </a:lnTo>
                <a:lnTo>
                  <a:pt x="381" y="131"/>
                </a:lnTo>
                <a:lnTo>
                  <a:pt x="365" y="136"/>
                </a:lnTo>
                <a:lnTo>
                  <a:pt x="348" y="140"/>
                </a:lnTo>
                <a:lnTo>
                  <a:pt x="332" y="144"/>
                </a:lnTo>
                <a:lnTo>
                  <a:pt x="316" y="147"/>
                </a:lnTo>
                <a:lnTo>
                  <a:pt x="299" y="150"/>
                </a:lnTo>
                <a:lnTo>
                  <a:pt x="283" y="154"/>
                </a:lnTo>
                <a:lnTo>
                  <a:pt x="267" y="156"/>
                </a:lnTo>
                <a:lnTo>
                  <a:pt x="252" y="160"/>
                </a:lnTo>
                <a:lnTo>
                  <a:pt x="236" y="164"/>
                </a:lnTo>
                <a:lnTo>
                  <a:pt x="223" y="167"/>
                </a:lnTo>
                <a:lnTo>
                  <a:pt x="209" y="171"/>
                </a:lnTo>
                <a:lnTo>
                  <a:pt x="195" y="176"/>
                </a:lnTo>
                <a:lnTo>
                  <a:pt x="182" y="182"/>
                </a:lnTo>
                <a:lnTo>
                  <a:pt x="171" y="190"/>
                </a:lnTo>
                <a:lnTo>
                  <a:pt x="161" y="198"/>
                </a:lnTo>
                <a:lnTo>
                  <a:pt x="170" y="224"/>
                </a:lnTo>
                <a:lnTo>
                  <a:pt x="177" y="252"/>
                </a:lnTo>
                <a:lnTo>
                  <a:pt x="184" y="280"/>
                </a:lnTo>
                <a:lnTo>
                  <a:pt x="189" y="309"/>
                </a:lnTo>
                <a:lnTo>
                  <a:pt x="191" y="340"/>
                </a:lnTo>
                <a:lnTo>
                  <a:pt x="192" y="370"/>
                </a:lnTo>
                <a:lnTo>
                  <a:pt x="192" y="401"/>
                </a:lnTo>
                <a:lnTo>
                  <a:pt x="191" y="432"/>
                </a:lnTo>
                <a:lnTo>
                  <a:pt x="187" y="464"/>
                </a:lnTo>
                <a:lnTo>
                  <a:pt x="184" y="495"/>
                </a:lnTo>
                <a:lnTo>
                  <a:pt x="177" y="528"/>
                </a:lnTo>
                <a:lnTo>
                  <a:pt x="170" y="559"/>
                </a:lnTo>
                <a:lnTo>
                  <a:pt x="161" y="591"/>
                </a:lnTo>
                <a:lnTo>
                  <a:pt x="150" y="622"/>
                </a:lnTo>
                <a:lnTo>
                  <a:pt x="138" y="654"/>
                </a:lnTo>
                <a:lnTo>
                  <a:pt x="125" y="684"/>
                </a:lnTo>
                <a:lnTo>
                  <a:pt x="104" y="710"/>
                </a:lnTo>
                <a:lnTo>
                  <a:pt x="88" y="737"/>
                </a:lnTo>
                <a:lnTo>
                  <a:pt x="73" y="762"/>
                </a:lnTo>
                <a:lnTo>
                  <a:pt x="59" y="788"/>
                </a:lnTo>
                <a:lnTo>
                  <a:pt x="45" y="813"/>
                </a:lnTo>
                <a:lnTo>
                  <a:pt x="32" y="837"/>
                </a:lnTo>
                <a:lnTo>
                  <a:pt x="16" y="861"/>
                </a:lnTo>
                <a:lnTo>
                  <a:pt x="0" y="884"/>
                </a:lnTo>
                <a:lnTo>
                  <a:pt x="0" y="884"/>
                </a:lnTo>
                <a:lnTo>
                  <a:pt x="1" y="885"/>
                </a:lnTo>
                <a:lnTo>
                  <a:pt x="3" y="886"/>
                </a:lnTo>
                <a:lnTo>
                  <a:pt x="3" y="886"/>
                </a:lnTo>
                <a:close/>
              </a:path>
            </a:pathLst>
          </a:custGeom>
          <a:solidFill>
            <a:srgbClr val="FF7D2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508" name="Freeform 28"/>
          <p:cNvSpPr>
            <a:spLocks/>
          </p:cNvSpPr>
          <p:nvPr/>
        </p:nvSpPr>
        <p:spPr bwMode="auto">
          <a:xfrm>
            <a:off x="1327150" y="1914525"/>
            <a:ext cx="665163" cy="419100"/>
          </a:xfrm>
          <a:custGeom>
            <a:avLst/>
            <a:gdLst>
              <a:gd name="T0" fmla="*/ 54 w 1257"/>
              <a:gd name="T1" fmla="*/ 780 h 793"/>
              <a:gd name="T2" fmla="*/ 163 w 1257"/>
              <a:gd name="T3" fmla="*/ 793 h 793"/>
              <a:gd name="T4" fmla="*/ 273 w 1257"/>
              <a:gd name="T5" fmla="*/ 792 h 793"/>
              <a:gd name="T6" fmla="*/ 381 w 1257"/>
              <a:gd name="T7" fmla="*/ 777 h 793"/>
              <a:gd name="T8" fmla="*/ 486 w 1257"/>
              <a:gd name="T9" fmla="*/ 749 h 793"/>
              <a:gd name="T10" fmla="*/ 586 w 1257"/>
              <a:gd name="T11" fmla="*/ 706 h 793"/>
              <a:gd name="T12" fmla="*/ 676 w 1257"/>
              <a:gd name="T13" fmla="*/ 650 h 793"/>
              <a:gd name="T14" fmla="*/ 758 w 1257"/>
              <a:gd name="T15" fmla="*/ 577 h 793"/>
              <a:gd name="T16" fmla="*/ 825 w 1257"/>
              <a:gd name="T17" fmla="*/ 500 h 793"/>
              <a:gd name="T18" fmla="*/ 885 w 1257"/>
              <a:gd name="T19" fmla="*/ 430 h 793"/>
              <a:gd name="T20" fmla="*/ 940 w 1257"/>
              <a:gd name="T21" fmla="*/ 357 h 793"/>
              <a:gd name="T22" fmla="*/ 993 w 1257"/>
              <a:gd name="T23" fmla="*/ 285 h 793"/>
              <a:gd name="T24" fmla="*/ 1046 w 1257"/>
              <a:gd name="T25" fmla="*/ 215 h 793"/>
              <a:gd name="T26" fmla="*/ 1101 w 1257"/>
              <a:gd name="T27" fmla="*/ 148 h 793"/>
              <a:gd name="T28" fmla="*/ 1159 w 1257"/>
              <a:gd name="T29" fmla="*/ 84 h 793"/>
              <a:gd name="T30" fmla="*/ 1222 w 1257"/>
              <a:gd name="T31" fmla="*/ 26 h 793"/>
              <a:gd name="T32" fmla="*/ 1229 w 1257"/>
              <a:gd name="T33" fmla="*/ 3 h 793"/>
              <a:gd name="T34" fmla="*/ 1175 w 1257"/>
              <a:gd name="T35" fmla="*/ 11 h 793"/>
              <a:gd name="T36" fmla="*/ 1121 w 1257"/>
              <a:gd name="T37" fmla="*/ 23 h 793"/>
              <a:gd name="T38" fmla="*/ 1066 w 1257"/>
              <a:gd name="T39" fmla="*/ 35 h 793"/>
              <a:gd name="T40" fmla="*/ 1011 w 1257"/>
              <a:gd name="T41" fmla="*/ 50 h 793"/>
              <a:gd name="T42" fmla="*/ 955 w 1257"/>
              <a:gd name="T43" fmla="*/ 67 h 793"/>
              <a:gd name="T44" fmla="*/ 899 w 1257"/>
              <a:gd name="T45" fmla="*/ 83 h 793"/>
              <a:gd name="T46" fmla="*/ 842 w 1257"/>
              <a:gd name="T47" fmla="*/ 98 h 793"/>
              <a:gd name="T48" fmla="*/ 786 w 1257"/>
              <a:gd name="T49" fmla="*/ 112 h 793"/>
              <a:gd name="T50" fmla="*/ 729 w 1257"/>
              <a:gd name="T51" fmla="*/ 124 h 793"/>
              <a:gd name="T52" fmla="*/ 671 w 1257"/>
              <a:gd name="T53" fmla="*/ 135 h 793"/>
              <a:gd name="T54" fmla="*/ 613 w 1257"/>
              <a:gd name="T55" fmla="*/ 141 h 793"/>
              <a:gd name="T56" fmla="*/ 554 w 1257"/>
              <a:gd name="T57" fmla="*/ 143 h 793"/>
              <a:gd name="T58" fmla="*/ 495 w 1257"/>
              <a:gd name="T59" fmla="*/ 141 h 793"/>
              <a:gd name="T60" fmla="*/ 436 w 1257"/>
              <a:gd name="T61" fmla="*/ 132 h 793"/>
              <a:gd name="T62" fmla="*/ 376 w 1257"/>
              <a:gd name="T63" fmla="*/ 118 h 793"/>
              <a:gd name="T64" fmla="*/ 332 w 1257"/>
              <a:gd name="T65" fmla="*/ 113 h 793"/>
              <a:gd name="T66" fmla="*/ 303 w 1257"/>
              <a:gd name="T67" fmla="*/ 121 h 793"/>
              <a:gd name="T68" fmla="*/ 274 w 1257"/>
              <a:gd name="T69" fmla="*/ 127 h 793"/>
              <a:gd name="T70" fmla="*/ 245 w 1257"/>
              <a:gd name="T71" fmla="*/ 133 h 793"/>
              <a:gd name="T72" fmla="*/ 217 w 1257"/>
              <a:gd name="T73" fmla="*/ 138 h 793"/>
              <a:gd name="T74" fmla="*/ 192 w 1257"/>
              <a:gd name="T75" fmla="*/ 145 h 793"/>
              <a:gd name="T76" fmla="*/ 168 w 1257"/>
              <a:gd name="T77" fmla="*/ 152 h 793"/>
              <a:gd name="T78" fmla="*/ 148 w 1257"/>
              <a:gd name="T79" fmla="*/ 163 h 793"/>
              <a:gd name="T80" fmla="*/ 147 w 1257"/>
              <a:gd name="T81" fmla="*/ 194 h 793"/>
              <a:gd name="T82" fmla="*/ 160 w 1257"/>
              <a:gd name="T83" fmla="*/ 243 h 793"/>
              <a:gd name="T84" fmla="*/ 166 w 1257"/>
              <a:gd name="T85" fmla="*/ 294 h 793"/>
              <a:gd name="T86" fmla="*/ 167 w 1257"/>
              <a:gd name="T87" fmla="*/ 348 h 793"/>
              <a:gd name="T88" fmla="*/ 162 w 1257"/>
              <a:gd name="T89" fmla="*/ 402 h 793"/>
              <a:gd name="T90" fmla="*/ 153 w 1257"/>
              <a:gd name="T91" fmla="*/ 459 h 793"/>
              <a:gd name="T92" fmla="*/ 139 w 1257"/>
              <a:gd name="T93" fmla="*/ 514 h 793"/>
              <a:gd name="T94" fmla="*/ 119 w 1257"/>
              <a:gd name="T95" fmla="*/ 568 h 793"/>
              <a:gd name="T96" fmla="*/ 90 w 1257"/>
              <a:gd name="T97" fmla="*/ 617 h 793"/>
              <a:gd name="T98" fmla="*/ 63 w 1257"/>
              <a:gd name="T99" fmla="*/ 663 h 793"/>
              <a:gd name="T100" fmla="*/ 39 w 1257"/>
              <a:gd name="T101" fmla="*/ 707 h 793"/>
              <a:gd name="T102" fmla="*/ 14 w 1257"/>
              <a:gd name="T103" fmla="*/ 750 h 793"/>
              <a:gd name="T104" fmla="*/ 0 w 1257"/>
              <a:gd name="T105" fmla="*/ 769 h 793"/>
              <a:gd name="T106" fmla="*/ 1 w 1257"/>
              <a:gd name="T107" fmla="*/ 770 h 7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57" h="793">
                <a:moveTo>
                  <a:pt x="1" y="770"/>
                </a:moveTo>
                <a:lnTo>
                  <a:pt x="54" y="780"/>
                </a:lnTo>
                <a:lnTo>
                  <a:pt x="108" y="788"/>
                </a:lnTo>
                <a:lnTo>
                  <a:pt x="163" y="793"/>
                </a:lnTo>
                <a:lnTo>
                  <a:pt x="217" y="793"/>
                </a:lnTo>
                <a:lnTo>
                  <a:pt x="273" y="792"/>
                </a:lnTo>
                <a:lnTo>
                  <a:pt x="327" y="785"/>
                </a:lnTo>
                <a:lnTo>
                  <a:pt x="381" y="777"/>
                </a:lnTo>
                <a:lnTo>
                  <a:pt x="435" y="764"/>
                </a:lnTo>
                <a:lnTo>
                  <a:pt x="486" y="749"/>
                </a:lnTo>
                <a:lnTo>
                  <a:pt x="537" y="729"/>
                </a:lnTo>
                <a:lnTo>
                  <a:pt x="586" y="706"/>
                </a:lnTo>
                <a:lnTo>
                  <a:pt x="632" y="680"/>
                </a:lnTo>
                <a:lnTo>
                  <a:pt x="676" y="650"/>
                </a:lnTo>
                <a:lnTo>
                  <a:pt x="719" y="616"/>
                </a:lnTo>
                <a:lnTo>
                  <a:pt x="758" y="577"/>
                </a:lnTo>
                <a:lnTo>
                  <a:pt x="793" y="535"/>
                </a:lnTo>
                <a:lnTo>
                  <a:pt x="825" y="500"/>
                </a:lnTo>
                <a:lnTo>
                  <a:pt x="856" y="465"/>
                </a:lnTo>
                <a:lnTo>
                  <a:pt x="885" y="430"/>
                </a:lnTo>
                <a:lnTo>
                  <a:pt x="913" y="393"/>
                </a:lnTo>
                <a:lnTo>
                  <a:pt x="940" y="357"/>
                </a:lnTo>
                <a:lnTo>
                  <a:pt x="967" y="322"/>
                </a:lnTo>
                <a:lnTo>
                  <a:pt x="993" y="285"/>
                </a:lnTo>
                <a:lnTo>
                  <a:pt x="1019" y="250"/>
                </a:lnTo>
                <a:lnTo>
                  <a:pt x="1046" y="215"/>
                </a:lnTo>
                <a:lnTo>
                  <a:pt x="1074" y="181"/>
                </a:lnTo>
                <a:lnTo>
                  <a:pt x="1101" y="148"/>
                </a:lnTo>
                <a:lnTo>
                  <a:pt x="1129" y="116"/>
                </a:lnTo>
                <a:lnTo>
                  <a:pt x="1159" y="84"/>
                </a:lnTo>
                <a:lnTo>
                  <a:pt x="1189" y="55"/>
                </a:lnTo>
                <a:lnTo>
                  <a:pt x="1222" y="26"/>
                </a:lnTo>
                <a:lnTo>
                  <a:pt x="1257" y="0"/>
                </a:lnTo>
                <a:lnTo>
                  <a:pt x="1229" y="3"/>
                </a:lnTo>
                <a:lnTo>
                  <a:pt x="1203" y="6"/>
                </a:lnTo>
                <a:lnTo>
                  <a:pt x="1175" y="11"/>
                </a:lnTo>
                <a:lnTo>
                  <a:pt x="1148" y="16"/>
                </a:lnTo>
                <a:lnTo>
                  <a:pt x="1121" y="23"/>
                </a:lnTo>
                <a:lnTo>
                  <a:pt x="1094" y="29"/>
                </a:lnTo>
                <a:lnTo>
                  <a:pt x="1066" y="35"/>
                </a:lnTo>
                <a:lnTo>
                  <a:pt x="1038" y="43"/>
                </a:lnTo>
                <a:lnTo>
                  <a:pt x="1011" y="50"/>
                </a:lnTo>
                <a:lnTo>
                  <a:pt x="983" y="58"/>
                </a:lnTo>
                <a:lnTo>
                  <a:pt x="955" y="67"/>
                </a:lnTo>
                <a:lnTo>
                  <a:pt x="926" y="74"/>
                </a:lnTo>
                <a:lnTo>
                  <a:pt x="899" y="83"/>
                </a:lnTo>
                <a:lnTo>
                  <a:pt x="871" y="91"/>
                </a:lnTo>
                <a:lnTo>
                  <a:pt x="842" y="98"/>
                </a:lnTo>
                <a:lnTo>
                  <a:pt x="815" y="106"/>
                </a:lnTo>
                <a:lnTo>
                  <a:pt x="786" y="112"/>
                </a:lnTo>
                <a:lnTo>
                  <a:pt x="757" y="119"/>
                </a:lnTo>
                <a:lnTo>
                  <a:pt x="729" y="124"/>
                </a:lnTo>
                <a:lnTo>
                  <a:pt x="700" y="129"/>
                </a:lnTo>
                <a:lnTo>
                  <a:pt x="671" y="135"/>
                </a:lnTo>
                <a:lnTo>
                  <a:pt x="642" y="138"/>
                </a:lnTo>
                <a:lnTo>
                  <a:pt x="613" y="141"/>
                </a:lnTo>
                <a:lnTo>
                  <a:pt x="583" y="142"/>
                </a:lnTo>
                <a:lnTo>
                  <a:pt x="554" y="143"/>
                </a:lnTo>
                <a:lnTo>
                  <a:pt x="525" y="142"/>
                </a:lnTo>
                <a:lnTo>
                  <a:pt x="495" y="141"/>
                </a:lnTo>
                <a:lnTo>
                  <a:pt x="466" y="137"/>
                </a:lnTo>
                <a:lnTo>
                  <a:pt x="436" y="132"/>
                </a:lnTo>
                <a:lnTo>
                  <a:pt x="406" y="126"/>
                </a:lnTo>
                <a:lnTo>
                  <a:pt x="376" y="118"/>
                </a:lnTo>
                <a:lnTo>
                  <a:pt x="346" y="108"/>
                </a:lnTo>
                <a:lnTo>
                  <a:pt x="332" y="113"/>
                </a:lnTo>
                <a:lnTo>
                  <a:pt x="317" y="117"/>
                </a:lnTo>
                <a:lnTo>
                  <a:pt x="303" y="121"/>
                </a:lnTo>
                <a:lnTo>
                  <a:pt x="288" y="124"/>
                </a:lnTo>
                <a:lnTo>
                  <a:pt x="274" y="127"/>
                </a:lnTo>
                <a:lnTo>
                  <a:pt x="259" y="129"/>
                </a:lnTo>
                <a:lnTo>
                  <a:pt x="245" y="133"/>
                </a:lnTo>
                <a:lnTo>
                  <a:pt x="231" y="136"/>
                </a:lnTo>
                <a:lnTo>
                  <a:pt x="217" y="138"/>
                </a:lnTo>
                <a:lnTo>
                  <a:pt x="205" y="141"/>
                </a:lnTo>
                <a:lnTo>
                  <a:pt x="192" y="145"/>
                </a:lnTo>
                <a:lnTo>
                  <a:pt x="180" y="148"/>
                </a:lnTo>
                <a:lnTo>
                  <a:pt x="168" y="152"/>
                </a:lnTo>
                <a:lnTo>
                  <a:pt x="158" y="158"/>
                </a:lnTo>
                <a:lnTo>
                  <a:pt x="148" y="163"/>
                </a:lnTo>
                <a:lnTo>
                  <a:pt x="139" y="171"/>
                </a:lnTo>
                <a:lnTo>
                  <a:pt x="147" y="194"/>
                </a:lnTo>
                <a:lnTo>
                  <a:pt x="153" y="217"/>
                </a:lnTo>
                <a:lnTo>
                  <a:pt x="160" y="243"/>
                </a:lnTo>
                <a:lnTo>
                  <a:pt x="163" y="268"/>
                </a:lnTo>
                <a:lnTo>
                  <a:pt x="166" y="294"/>
                </a:lnTo>
                <a:lnTo>
                  <a:pt x="167" y="320"/>
                </a:lnTo>
                <a:lnTo>
                  <a:pt x="167" y="348"/>
                </a:lnTo>
                <a:lnTo>
                  <a:pt x="166" y="374"/>
                </a:lnTo>
                <a:lnTo>
                  <a:pt x="162" y="402"/>
                </a:lnTo>
                <a:lnTo>
                  <a:pt x="158" y="430"/>
                </a:lnTo>
                <a:lnTo>
                  <a:pt x="153" y="459"/>
                </a:lnTo>
                <a:lnTo>
                  <a:pt x="147" y="486"/>
                </a:lnTo>
                <a:lnTo>
                  <a:pt x="139" y="514"/>
                </a:lnTo>
                <a:lnTo>
                  <a:pt x="129" y="540"/>
                </a:lnTo>
                <a:lnTo>
                  <a:pt x="119" y="568"/>
                </a:lnTo>
                <a:lnTo>
                  <a:pt x="108" y="594"/>
                </a:lnTo>
                <a:lnTo>
                  <a:pt x="90" y="617"/>
                </a:lnTo>
                <a:lnTo>
                  <a:pt x="75" y="641"/>
                </a:lnTo>
                <a:lnTo>
                  <a:pt x="63" y="663"/>
                </a:lnTo>
                <a:lnTo>
                  <a:pt x="50" y="686"/>
                </a:lnTo>
                <a:lnTo>
                  <a:pt x="39" y="707"/>
                </a:lnTo>
                <a:lnTo>
                  <a:pt x="26" y="729"/>
                </a:lnTo>
                <a:lnTo>
                  <a:pt x="14" y="750"/>
                </a:lnTo>
                <a:lnTo>
                  <a:pt x="0" y="769"/>
                </a:lnTo>
                <a:lnTo>
                  <a:pt x="0" y="769"/>
                </a:lnTo>
                <a:lnTo>
                  <a:pt x="1" y="769"/>
                </a:lnTo>
                <a:lnTo>
                  <a:pt x="1" y="770"/>
                </a:lnTo>
                <a:lnTo>
                  <a:pt x="1" y="770"/>
                </a:lnTo>
                <a:close/>
              </a:path>
            </a:pathLst>
          </a:custGeom>
          <a:solidFill>
            <a:srgbClr val="0036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509" name="Freeform 29"/>
          <p:cNvSpPr>
            <a:spLocks/>
          </p:cNvSpPr>
          <p:nvPr/>
        </p:nvSpPr>
        <p:spPr bwMode="auto">
          <a:xfrm>
            <a:off x="1198563" y="1889125"/>
            <a:ext cx="150812" cy="538163"/>
          </a:xfrm>
          <a:custGeom>
            <a:avLst/>
            <a:gdLst>
              <a:gd name="T0" fmla="*/ 156 w 286"/>
              <a:gd name="T1" fmla="*/ 201 h 1016"/>
              <a:gd name="T2" fmla="*/ 67 w 286"/>
              <a:gd name="T3" fmla="*/ 488 h 1016"/>
              <a:gd name="T4" fmla="*/ 62 w 286"/>
              <a:gd name="T5" fmla="*/ 531 h 1016"/>
              <a:gd name="T6" fmla="*/ 52 w 286"/>
              <a:gd name="T7" fmla="*/ 606 h 1016"/>
              <a:gd name="T8" fmla="*/ 39 w 286"/>
              <a:gd name="T9" fmla="*/ 700 h 1016"/>
              <a:gd name="T10" fmla="*/ 27 w 286"/>
              <a:gd name="T11" fmla="*/ 799 h 1016"/>
              <a:gd name="T12" fmla="*/ 15 w 286"/>
              <a:gd name="T13" fmla="*/ 892 h 1016"/>
              <a:gd name="T14" fmla="*/ 5 w 286"/>
              <a:gd name="T15" fmla="*/ 968 h 1016"/>
              <a:gd name="T16" fmla="*/ 0 w 286"/>
              <a:gd name="T17" fmla="*/ 1010 h 1016"/>
              <a:gd name="T18" fmla="*/ 3 w 286"/>
              <a:gd name="T19" fmla="*/ 1016 h 1016"/>
              <a:gd name="T20" fmla="*/ 24 w 286"/>
              <a:gd name="T21" fmla="*/ 1010 h 1016"/>
              <a:gd name="T22" fmla="*/ 53 w 286"/>
              <a:gd name="T23" fmla="*/ 1002 h 1016"/>
              <a:gd name="T24" fmla="*/ 77 w 286"/>
              <a:gd name="T25" fmla="*/ 994 h 1016"/>
              <a:gd name="T26" fmla="*/ 81 w 286"/>
              <a:gd name="T27" fmla="*/ 989 h 1016"/>
              <a:gd name="T28" fmla="*/ 84 w 286"/>
              <a:gd name="T29" fmla="*/ 961 h 1016"/>
              <a:gd name="T30" fmla="*/ 90 w 286"/>
              <a:gd name="T31" fmla="*/ 911 h 1016"/>
              <a:gd name="T32" fmla="*/ 98 w 286"/>
              <a:gd name="T33" fmla="*/ 850 h 1016"/>
              <a:gd name="T34" fmla="*/ 106 w 286"/>
              <a:gd name="T35" fmla="*/ 782 h 1016"/>
              <a:gd name="T36" fmla="*/ 115 w 286"/>
              <a:gd name="T37" fmla="*/ 719 h 1016"/>
              <a:gd name="T38" fmla="*/ 122 w 286"/>
              <a:gd name="T39" fmla="*/ 669 h 1016"/>
              <a:gd name="T40" fmla="*/ 126 w 286"/>
              <a:gd name="T41" fmla="*/ 640 h 1016"/>
              <a:gd name="T42" fmla="*/ 128 w 286"/>
              <a:gd name="T43" fmla="*/ 631 h 1016"/>
              <a:gd name="T44" fmla="*/ 136 w 286"/>
              <a:gd name="T45" fmla="*/ 601 h 1016"/>
              <a:gd name="T46" fmla="*/ 150 w 286"/>
              <a:gd name="T47" fmla="*/ 549 h 1016"/>
              <a:gd name="T48" fmla="*/ 169 w 286"/>
              <a:gd name="T49" fmla="*/ 483 h 1016"/>
              <a:gd name="T50" fmla="*/ 189 w 286"/>
              <a:gd name="T51" fmla="*/ 412 h 1016"/>
              <a:gd name="T52" fmla="*/ 206 w 286"/>
              <a:gd name="T53" fmla="*/ 347 h 1016"/>
              <a:gd name="T54" fmla="*/ 222 w 286"/>
              <a:gd name="T55" fmla="*/ 294 h 1016"/>
              <a:gd name="T56" fmla="*/ 230 w 286"/>
              <a:gd name="T57" fmla="*/ 263 h 1016"/>
              <a:gd name="T58" fmla="*/ 232 w 286"/>
              <a:gd name="T59" fmla="*/ 255 h 1016"/>
              <a:gd name="T60" fmla="*/ 237 w 286"/>
              <a:gd name="T61" fmla="*/ 238 h 1016"/>
              <a:gd name="T62" fmla="*/ 244 w 286"/>
              <a:gd name="T63" fmla="*/ 205 h 1016"/>
              <a:gd name="T64" fmla="*/ 253 w 286"/>
              <a:gd name="T65" fmla="*/ 165 h 1016"/>
              <a:gd name="T66" fmla="*/ 264 w 286"/>
              <a:gd name="T67" fmla="*/ 121 h 1016"/>
              <a:gd name="T68" fmla="*/ 273 w 286"/>
              <a:gd name="T69" fmla="*/ 81 h 1016"/>
              <a:gd name="T70" fmla="*/ 281 w 286"/>
              <a:gd name="T71" fmla="*/ 48 h 1016"/>
              <a:gd name="T72" fmla="*/ 286 w 286"/>
              <a:gd name="T73" fmla="*/ 29 h 1016"/>
              <a:gd name="T74" fmla="*/ 283 w 286"/>
              <a:gd name="T75" fmla="*/ 25 h 1016"/>
              <a:gd name="T76" fmla="*/ 268 w 286"/>
              <a:gd name="T77" fmla="*/ 18 h 1016"/>
              <a:gd name="T78" fmla="*/ 249 w 286"/>
              <a:gd name="T79" fmla="*/ 9 h 1016"/>
              <a:gd name="T80" fmla="*/ 234 w 286"/>
              <a:gd name="T81" fmla="*/ 2 h 1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6" h="1016">
                <a:moveTo>
                  <a:pt x="232" y="0"/>
                </a:moveTo>
                <a:lnTo>
                  <a:pt x="156" y="201"/>
                </a:lnTo>
                <a:lnTo>
                  <a:pt x="68" y="482"/>
                </a:lnTo>
                <a:lnTo>
                  <a:pt x="67" y="488"/>
                </a:lnTo>
                <a:lnTo>
                  <a:pt x="66" y="504"/>
                </a:lnTo>
                <a:lnTo>
                  <a:pt x="62" y="531"/>
                </a:lnTo>
                <a:lnTo>
                  <a:pt x="57" y="566"/>
                </a:lnTo>
                <a:lnTo>
                  <a:pt x="52" y="606"/>
                </a:lnTo>
                <a:lnTo>
                  <a:pt x="46" y="651"/>
                </a:lnTo>
                <a:lnTo>
                  <a:pt x="39" y="700"/>
                </a:lnTo>
                <a:lnTo>
                  <a:pt x="33" y="749"/>
                </a:lnTo>
                <a:lnTo>
                  <a:pt x="27" y="799"/>
                </a:lnTo>
                <a:lnTo>
                  <a:pt x="20" y="847"/>
                </a:lnTo>
                <a:lnTo>
                  <a:pt x="15" y="892"/>
                </a:lnTo>
                <a:lnTo>
                  <a:pt x="10" y="933"/>
                </a:lnTo>
                <a:lnTo>
                  <a:pt x="5" y="968"/>
                </a:lnTo>
                <a:lnTo>
                  <a:pt x="3" y="993"/>
                </a:lnTo>
                <a:lnTo>
                  <a:pt x="0" y="1010"/>
                </a:lnTo>
                <a:lnTo>
                  <a:pt x="0" y="1016"/>
                </a:lnTo>
                <a:lnTo>
                  <a:pt x="3" y="1016"/>
                </a:lnTo>
                <a:lnTo>
                  <a:pt x="12" y="1013"/>
                </a:lnTo>
                <a:lnTo>
                  <a:pt x="24" y="1010"/>
                </a:lnTo>
                <a:lnTo>
                  <a:pt x="39" y="1005"/>
                </a:lnTo>
                <a:lnTo>
                  <a:pt x="53" y="1002"/>
                </a:lnTo>
                <a:lnTo>
                  <a:pt x="67" y="998"/>
                </a:lnTo>
                <a:lnTo>
                  <a:pt x="77" y="994"/>
                </a:lnTo>
                <a:lnTo>
                  <a:pt x="81" y="993"/>
                </a:lnTo>
                <a:lnTo>
                  <a:pt x="81" y="989"/>
                </a:lnTo>
                <a:lnTo>
                  <a:pt x="82" y="978"/>
                </a:lnTo>
                <a:lnTo>
                  <a:pt x="84" y="961"/>
                </a:lnTo>
                <a:lnTo>
                  <a:pt x="87" y="939"/>
                </a:lnTo>
                <a:lnTo>
                  <a:pt x="90" y="911"/>
                </a:lnTo>
                <a:lnTo>
                  <a:pt x="93" y="881"/>
                </a:lnTo>
                <a:lnTo>
                  <a:pt x="98" y="850"/>
                </a:lnTo>
                <a:lnTo>
                  <a:pt x="102" y="816"/>
                </a:lnTo>
                <a:lnTo>
                  <a:pt x="106" y="782"/>
                </a:lnTo>
                <a:lnTo>
                  <a:pt x="111" y="750"/>
                </a:lnTo>
                <a:lnTo>
                  <a:pt x="115" y="719"/>
                </a:lnTo>
                <a:lnTo>
                  <a:pt x="118" y="693"/>
                </a:lnTo>
                <a:lnTo>
                  <a:pt x="122" y="669"/>
                </a:lnTo>
                <a:lnTo>
                  <a:pt x="125" y="651"/>
                </a:lnTo>
                <a:lnTo>
                  <a:pt x="126" y="640"/>
                </a:lnTo>
                <a:lnTo>
                  <a:pt x="127" y="635"/>
                </a:lnTo>
                <a:lnTo>
                  <a:pt x="128" y="631"/>
                </a:lnTo>
                <a:lnTo>
                  <a:pt x="131" y="620"/>
                </a:lnTo>
                <a:lnTo>
                  <a:pt x="136" y="601"/>
                </a:lnTo>
                <a:lnTo>
                  <a:pt x="142" y="577"/>
                </a:lnTo>
                <a:lnTo>
                  <a:pt x="150" y="549"/>
                </a:lnTo>
                <a:lnTo>
                  <a:pt x="159" y="517"/>
                </a:lnTo>
                <a:lnTo>
                  <a:pt x="169" y="483"/>
                </a:lnTo>
                <a:lnTo>
                  <a:pt x="179" y="448"/>
                </a:lnTo>
                <a:lnTo>
                  <a:pt x="189" y="412"/>
                </a:lnTo>
                <a:lnTo>
                  <a:pt x="198" y="379"/>
                </a:lnTo>
                <a:lnTo>
                  <a:pt x="206" y="347"/>
                </a:lnTo>
                <a:lnTo>
                  <a:pt x="215" y="318"/>
                </a:lnTo>
                <a:lnTo>
                  <a:pt x="222" y="294"/>
                </a:lnTo>
                <a:lnTo>
                  <a:pt x="227" y="275"/>
                </a:lnTo>
                <a:lnTo>
                  <a:pt x="230" y="263"/>
                </a:lnTo>
                <a:lnTo>
                  <a:pt x="232" y="258"/>
                </a:lnTo>
                <a:lnTo>
                  <a:pt x="232" y="255"/>
                </a:lnTo>
                <a:lnTo>
                  <a:pt x="234" y="249"/>
                </a:lnTo>
                <a:lnTo>
                  <a:pt x="237" y="238"/>
                </a:lnTo>
                <a:lnTo>
                  <a:pt x="240" y="223"/>
                </a:lnTo>
                <a:lnTo>
                  <a:pt x="244" y="205"/>
                </a:lnTo>
                <a:lnTo>
                  <a:pt x="249" y="186"/>
                </a:lnTo>
                <a:lnTo>
                  <a:pt x="253" y="165"/>
                </a:lnTo>
                <a:lnTo>
                  <a:pt x="259" y="144"/>
                </a:lnTo>
                <a:lnTo>
                  <a:pt x="264" y="121"/>
                </a:lnTo>
                <a:lnTo>
                  <a:pt x="268" y="101"/>
                </a:lnTo>
                <a:lnTo>
                  <a:pt x="273" y="81"/>
                </a:lnTo>
                <a:lnTo>
                  <a:pt x="277" y="63"/>
                </a:lnTo>
                <a:lnTo>
                  <a:pt x="281" y="48"/>
                </a:lnTo>
                <a:lnTo>
                  <a:pt x="283" y="37"/>
                </a:lnTo>
                <a:lnTo>
                  <a:pt x="286" y="29"/>
                </a:lnTo>
                <a:lnTo>
                  <a:pt x="286" y="27"/>
                </a:lnTo>
                <a:lnTo>
                  <a:pt x="283" y="25"/>
                </a:lnTo>
                <a:lnTo>
                  <a:pt x="277" y="23"/>
                </a:lnTo>
                <a:lnTo>
                  <a:pt x="268" y="18"/>
                </a:lnTo>
                <a:lnTo>
                  <a:pt x="259" y="13"/>
                </a:lnTo>
                <a:lnTo>
                  <a:pt x="249" y="9"/>
                </a:lnTo>
                <a:lnTo>
                  <a:pt x="240" y="4"/>
                </a:lnTo>
                <a:lnTo>
                  <a:pt x="234" y="2"/>
                </a:lnTo>
                <a:lnTo>
                  <a:pt x="232" y="0"/>
                </a:lnTo>
                <a:close/>
              </a:path>
            </a:pathLst>
          </a:custGeom>
          <a:solidFill>
            <a:srgbClr val="AB6B2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510" name="Freeform 30"/>
          <p:cNvSpPr>
            <a:spLocks/>
          </p:cNvSpPr>
          <p:nvPr/>
        </p:nvSpPr>
        <p:spPr bwMode="auto">
          <a:xfrm>
            <a:off x="1225550" y="2889250"/>
            <a:ext cx="58738" cy="295275"/>
          </a:xfrm>
          <a:custGeom>
            <a:avLst/>
            <a:gdLst>
              <a:gd name="T0" fmla="*/ 0 w 112"/>
              <a:gd name="T1" fmla="*/ 3 h 556"/>
              <a:gd name="T2" fmla="*/ 70 w 112"/>
              <a:gd name="T3" fmla="*/ 0 h 556"/>
              <a:gd name="T4" fmla="*/ 112 w 112"/>
              <a:gd name="T5" fmla="*/ 541 h 556"/>
              <a:gd name="T6" fmla="*/ 109 w 112"/>
              <a:gd name="T7" fmla="*/ 542 h 556"/>
              <a:gd name="T8" fmla="*/ 100 w 112"/>
              <a:gd name="T9" fmla="*/ 544 h 556"/>
              <a:gd name="T10" fmla="*/ 89 w 112"/>
              <a:gd name="T11" fmla="*/ 547 h 556"/>
              <a:gd name="T12" fmla="*/ 76 w 112"/>
              <a:gd name="T13" fmla="*/ 549 h 556"/>
              <a:gd name="T14" fmla="*/ 64 w 112"/>
              <a:gd name="T15" fmla="*/ 552 h 556"/>
              <a:gd name="T16" fmla="*/ 53 w 112"/>
              <a:gd name="T17" fmla="*/ 553 h 556"/>
              <a:gd name="T18" fmla="*/ 44 w 112"/>
              <a:gd name="T19" fmla="*/ 556 h 556"/>
              <a:gd name="T20" fmla="*/ 41 w 112"/>
              <a:gd name="T21" fmla="*/ 556 h 556"/>
              <a:gd name="T22" fmla="*/ 0 w 112"/>
              <a:gd name="T23" fmla="*/ 3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2" h="556">
                <a:moveTo>
                  <a:pt x="0" y="3"/>
                </a:moveTo>
                <a:lnTo>
                  <a:pt x="70" y="0"/>
                </a:lnTo>
                <a:lnTo>
                  <a:pt x="112" y="541"/>
                </a:lnTo>
                <a:lnTo>
                  <a:pt x="109" y="542"/>
                </a:lnTo>
                <a:lnTo>
                  <a:pt x="100" y="544"/>
                </a:lnTo>
                <a:lnTo>
                  <a:pt x="89" y="547"/>
                </a:lnTo>
                <a:lnTo>
                  <a:pt x="76" y="549"/>
                </a:lnTo>
                <a:lnTo>
                  <a:pt x="64" y="552"/>
                </a:lnTo>
                <a:lnTo>
                  <a:pt x="53" y="553"/>
                </a:lnTo>
                <a:lnTo>
                  <a:pt x="44" y="556"/>
                </a:lnTo>
                <a:lnTo>
                  <a:pt x="41" y="556"/>
                </a:lnTo>
                <a:lnTo>
                  <a:pt x="0" y="3"/>
                </a:lnTo>
                <a:close/>
              </a:path>
            </a:pathLst>
          </a:custGeom>
          <a:solidFill>
            <a:srgbClr val="AB6B2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511" name="Text Box 31"/>
          <p:cNvSpPr txBox="1">
            <a:spLocks noChangeArrowheads="1"/>
          </p:cNvSpPr>
          <p:nvPr/>
        </p:nvSpPr>
        <p:spPr bwMode="auto">
          <a:xfrm>
            <a:off x="1355725" y="1965325"/>
            <a:ext cx="4984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1600">
                <a:solidFill>
                  <a:schemeClr val="bg1"/>
                </a:solidFill>
              </a:rPr>
              <a:t>OR</a:t>
            </a:r>
            <a:endParaRPr lang="en-GB">
              <a:solidFill>
                <a:schemeClr val="bg1"/>
              </a:solidFill>
            </a:endParaRPr>
          </a:p>
        </p:txBody>
      </p:sp>
      <p:sp>
        <p:nvSpPr>
          <p:cNvPr id="20513" name="Line 33"/>
          <p:cNvSpPr>
            <a:spLocks noChangeShapeType="1"/>
          </p:cNvSpPr>
          <p:nvPr/>
        </p:nvSpPr>
        <p:spPr bwMode="auto">
          <a:xfrm flipH="1">
            <a:off x="381000" y="2819400"/>
            <a:ext cx="609600" cy="152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14" name="AutoShape 34"/>
          <p:cNvSpPr>
            <a:spLocks noChangeArrowheads="1"/>
          </p:cNvSpPr>
          <p:nvPr/>
        </p:nvSpPr>
        <p:spPr bwMode="auto">
          <a:xfrm rot="-886417">
            <a:off x="298450" y="2733675"/>
            <a:ext cx="760413" cy="152400"/>
          </a:xfrm>
          <a:prstGeom prst="parallelogram">
            <a:avLst>
              <a:gd name="adj" fmla="val 42920"/>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12" name="Line 32"/>
          <p:cNvSpPr>
            <a:spLocks noChangeShapeType="1"/>
          </p:cNvSpPr>
          <p:nvPr/>
        </p:nvSpPr>
        <p:spPr bwMode="auto">
          <a:xfrm flipH="1">
            <a:off x="381000" y="2667000"/>
            <a:ext cx="609600" cy="152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01" name="Freeform 21"/>
          <p:cNvSpPr>
            <a:spLocks/>
          </p:cNvSpPr>
          <p:nvPr/>
        </p:nvSpPr>
        <p:spPr bwMode="auto">
          <a:xfrm>
            <a:off x="1041400" y="2774950"/>
            <a:ext cx="158750" cy="165100"/>
          </a:xfrm>
          <a:custGeom>
            <a:avLst/>
            <a:gdLst>
              <a:gd name="T0" fmla="*/ 0 w 298"/>
              <a:gd name="T1" fmla="*/ 150 h 312"/>
              <a:gd name="T2" fmla="*/ 1 w 298"/>
              <a:gd name="T3" fmla="*/ 171 h 312"/>
              <a:gd name="T4" fmla="*/ 4 w 298"/>
              <a:gd name="T5" fmla="*/ 192 h 312"/>
              <a:gd name="T6" fmla="*/ 10 w 298"/>
              <a:gd name="T7" fmla="*/ 211 h 312"/>
              <a:gd name="T8" fmla="*/ 17 w 298"/>
              <a:gd name="T9" fmla="*/ 230 h 312"/>
              <a:gd name="T10" fmla="*/ 27 w 298"/>
              <a:gd name="T11" fmla="*/ 246 h 312"/>
              <a:gd name="T12" fmla="*/ 40 w 298"/>
              <a:gd name="T13" fmla="*/ 260 h 312"/>
              <a:gd name="T14" fmla="*/ 54 w 298"/>
              <a:gd name="T15" fmla="*/ 271 h 312"/>
              <a:gd name="T16" fmla="*/ 71 w 298"/>
              <a:gd name="T17" fmla="*/ 277 h 312"/>
              <a:gd name="T18" fmla="*/ 85 w 298"/>
              <a:gd name="T19" fmla="*/ 286 h 312"/>
              <a:gd name="T20" fmla="*/ 99 w 298"/>
              <a:gd name="T21" fmla="*/ 292 h 312"/>
              <a:gd name="T22" fmla="*/ 113 w 298"/>
              <a:gd name="T23" fmla="*/ 299 h 312"/>
              <a:gd name="T24" fmla="*/ 127 w 298"/>
              <a:gd name="T25" fmla="*/ 302 h 312"/>
              <a:gd name="T26" fmla="*/ 141 w 298"/>
              <a:gd name="T27" fmla="*/ 306 h 312"/>
              <a:gd name="T28" fmla="*/ 153 w 298"/>
              <a:gd name="T29" fmla="*/ 309 h 312"/>
              <a:gd name="T30" fmla="*/ 167 w 298"/>
              <a:gd name="T31" fmla="*/ 311 h 312"/>
              <a:gd name="T32" fmla="*/ 180 w 298"/>
              <a:gd name="T33" fmla="*/ 312 h 312"/>
              <a:gd name="T34" fmla="*/ 192 w 298"/>
              <a:gd name="T35" fmla="*/ 312 h 312"/>
              <a:gd name="T36" fmla="*/ 205 w 298"/>
              <a:gd name="T37" fmla="*/ 312 h 312"/>
              <a:gd name="T38" fmla="*/ 219 w 298"/>
              <a:gd name="T39" fmla="*/ 312 h 312"/>
              <a:gd name="T40" fmla="*/ 231 w 298"/>
              <a:gd name="T41" fmla="*/ 312 h 312"/>
              <a:gd name="T42" fmla="*/ 244 w 298"/>
              <a:gd name="T43" fmla="*/ 312 h 312"/>
              <a:gd name="T44" fmla="*/ 255 w 298"/>
              <a:gd name="T45" fmla="*/ 311 h 312"/>
              <a:gd name="T46" fmla="*/ 268 w 298"/>
              <a:gd name="T47" fmla="*/ 311 h 312"/>
              <a:gd name="T48" fmla="*/ 280 w 298"/>
              <a:gd name="T49" fmla="*/ 311 h 312"/>
              <a:gd name="T50" fmla="*/ 291 w 298"/>
              <a:gd name="T51" fmla="*/ 297 h 312"/>
              <a:gd name="T52" fmla="*/ 297 w 298"/>
              <a:gd name="T53" fmla="*/ 284 h 312"/>
              <a:gd name="T54" fmla="*/ 298 w 298"/>
              <a:gd name="T55" fmla="*/ 269 h 312"/>
              <a:gd name="T56" fmla="*/ 295 w 298"/>
              <a:gd name="T57" fmla="*/ 252 h 312"/>
              <a:gd name="T58" fmla="*/ 290 w 298"/>
              <a:gd name="T59" fmla="*/ 236 h 312"/>
              <a:gd name="T60" fmla="*/ 285 w 298"/>
              <a:gd name="T61" fmla="*/ 220 h 312"/>
              <a:gd name="T62" fmla="*/ 281 w 298"/>
              <a:gd name="T63" fmla="*/ 203 h 312"/>
              <a:gd name="T64" fmla="*/ 280 w 298"/>
              <a:gd name="T65" fmla="*/ 187 h 312"/>
              <a:gd name="T66" fmla="*/ 271 w 298"/>
              <a:gd name="T67" fmla="*/ 174 h 312"/>
              <a:gd name="T68" fmla="*/ 261 w 298"/>
              <a:gd name="T69" fmla="*/ 164 h 312"/>
              <a:gd name="T70" fmla="*/ 251 w 298"/>
              <a:gd name="T71" fmla="*/ 155 h 312"/>
              <a:gd name="T72" fmla="*/ 240 w 298"/>
              <a:gd name="T73" fmla="*/ 147 h 312"/>
              <a:gd name="T74" fmla="*/ 229 w 298"/>
              <a:gd name="T75" fmla="*/ 138 h 312"/>
              <a:gd name="T76" fmla="*/ 219 w 298"/>
              <a:gd name="T77" fmla="*/ 128 h 312"/>
              <a:gd name="T78" fmla="*/ 212 w 298"/>
              <a:gd name="T79" fmla="*/ 116 h 312"/>
              <a:gd name="T80" fmla="*/ 207 w 298"/>
              <a:gd name="T81" fmla="*/ 101 h 312"/>
              <a:gd name="T82" fmla="*/ 207 w 298"/>
              <a:gd name="T83" fmla="*/ 94 h 312"/>
              <a:gd name="T84" fmla="*/ 207 w 298"/>
              <a:gd name="T85" fmla="*/ 88 h 312"/>
              <a:gd name="T86" fmla="*/ 207 w 298"/>
              <a:gd name="T87" fmla="*/ 81 h 312"/>
              <a:gd name="T88" fmla="*/ 207 w 298"/>
              <a:gd name="T89" fmla="*/ 75 h 312"/>
              <a:gd name="T90" fmla="*/ 207 w 298"/>
              <a:gd name="T91" fmla="*/ 67 h 312"/>
              <a:gd name="T92" fmla="*/ 207 w 298"/>
              <a:gd name="T93" fmla="*/ 61 h 312"/>
              <a:gd name="T94" fmla="*/ 207 w 298"/>
              <a:gd name="T95" fmla="*/ 54 h 312"/>
              <a:gd name="T96" fmla="*/ 207 w 298"/>
              <a:gd name="T97" fmla="*/ 46 h 312"/>
              <a:gd name="T98" fmla="*/ 90 w 298"/>
              <a:gd name="T99" fmla="*/ 0 h 312"/>
              <a:gd name="T100" fmla="*/ 73 w 298"/>
              <a:gd name="T101" fmla="*/ 11 h 312"/>
              <a:gd name="T102" fmla="*/ 58 w 298"/>
              <a:gd name="T103" fmla="*/ 25 h 312"/>
              <a:gd name="T104" fmla="*/ 45 w 298"/>
              <a:gd name="T105" fmla="*/ 41 h 312"/>
              <a:gd name="T106" fmla="*/ 34 w 298"/>
              <a:gd name="T107" fmla="*/ 60 h 312"/>
              <a:gd name="T108" fmla="*/ 24 w 298"/>
              <a:gd name="T109" fmla="*/ 81 h 312"/>
              <a:gd name="T110" fmla="*/ 15 w 298"/>
              <a:gd name="T111" fmla="*/ 103 h 312"/>
              <a:gd name="T112" fmla="*/ 7 w 298"/>
              <a:gd name="T113" fmla="*/ 127 h 312"/>
              <a:gd name="T114" fmla="*/ 0 w 298"/>
              <a:gd name="T115" fmla="*/ 150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98" h="312">
                <a:moveTo>
                  <a:pt x="0" y="150"/>
                </a:moveTo>
                <a:lnTo>
                  <a:pt x="1" y="171"/>
                </a:lnTo>
                <a:lnTo>
                  <a:pt x="4" y="192"/>
                </a:lnTo>
                <a:lnTo>
                  <a:pt x="10" y="211"/>
                </a:lnTo>
                <a:lnTo>
                  <a:pt x="17" y="230"/>
                </a:lnTo>
                <a:lnTo>
                  <a:pt x="27" y="246"/>
                </a:lnTo>
                <a:lnTo>
                  <a:pt x="40" y="260"/>
                </a:lnTo>
                <a:lnTo>
                  <a:pt x="54" y="271"/>
                </a:lnTo>
                <a:lnTo>
                  <a:pt x="71" y="277"/>
                </a:lnTo>
                <a:lnTo>
                  <a:pt x="85" y="286"/>
                </a:lnTo>
                <a:lnTo>
                  <a:pt x="99" y="292"/>
                </a:lnTo>
                <a:lnTo>
                  <a:pt x="113" y="299"/>
                </a:lnTo>
                <a:lnTo>
                  <a:pt x="127" y="302"/>
                </a:lnTo>
                <a:lnTo>
                  <a:pt x="141" y="306"/>
                </a:lnTo>
                <a:lnTo>
                  <a:pt x="153" y="309"/>
                </a:lnTo>
                <a:lnTo>
                  <a:pt x="167" y="311"/>
                </a:lnTo>
                <a:lnTo>
                  <a:pt x="180" y="312"/>
                </a:lnTo>
                <a:lnTo>
                  <a:pt x="192" y="312"/>
                </a:lnTo>
                <a:lnTo>
                  <a:pt x="205" y="312"/>
                </a:lnTo>
                <a:lnTo>
                  <a:pt x="219" y="312"/>
                </a:lnTo>
                <a:lnTo>
                  <a:pt x="231" y="312"/>
                </a:lnTo>
                <a:lnTo>
                  <a:pt x="244" y="312"/>
                </a:lnTo>
                <a:lnTo>
                  <a:pt x="255" y="311"/>
                </a:lnTo>
                <a:lnTo>
                  <a:pt x="268" y="311"/>
                </a:lnTo>
                <a:lnTo>
                  <a:pt x="280" y="311"/>
                </a:lnTo>
                <a:lnTo>
                  <a:pt x="291" y="297"/>
                </a:lnTo>
                <a:lnTo>
                  <a:pt x="297" y="284"/>
                </a:lnTo>
                <a:lnTo>
                  <a:pt x="298" y="269"/>
                </a:lnTo>
                <a:lnTo>
                  <a:pt x="295" y="252"/>
                </a:lnTo>
                <a:lnTo>
                  <a:pt x="290" y="236"/>
                </a:lnTo>
                <a:lnTo>
                  <a:pt x="285" y="220"/>
                </a:lnTo>
                <a:lnTo>
                  <a:pt x="281" y="203"/>
                </a:lnTo>
                <a:lnTo>
                  <a:pt x="280" y="187"/>
                </a:lnTo>
                <a:lnTo>
                  <a:pt x="271" y="174"/>
                </a:lnTo>
                <a:lnTo>
                  <a:pt x="261" y="164"/>
                </a:lnTo>
                <a:lnTo>
                  <a:pt x="251" y="155"/>
                </a:lnTo>
                <a:lnTo>
                  <a:pt x="240" y="147"/>
                </a:lnTo>
                <a:lnTo>
                  <a:pt x="229" y="138"/>
                </a:lnTo>
                <a:lnTo>
                  <a:pt x="219" y="128"/>
                </a:lnTo>
                <a:lnTo>
                  <a:pt x="212" y="116"/>
                </a:lnTo>
                <a:lnTo>
                  <a:pt x="207" y="101"/>
                </a:lnTo>
                <a:lnTo>
                  <a:pt x="207" y="94"/>
                </a:lnTo>
                <a:lnTo>
                  <a:pt x="207" y="88"/>
                </a:lnTo>
                <a:lnTo>
                  <a:pt x="207" y="81"/>
                </a:lnTo>
                <a:lnTo>
                  <a:pt x="207" y="75"/>
                </a:lnTo>
                <a:lnTo>
                  <a:pt x="207" y="67"/>
                </a:lnTo>
                <a:lnTo>
                  <a:pt x="207" y="61"/>
                </a:lnTo>
                <a:lnTo>
                  <a:pt x="207" y="54"/>
                </a:lnTo>
                <a:lnTo>
                  <a:pt x="207" y="46"/>
                </a:lnTo>
                <a:lnTo>
                  <a:pt x="90" y="0"/>
                </a:lnTo>
                <a:lnTo>
                  <a:pt x="73" y="11"/>
                </a:lnTo>
                <a:lnTo>
                  <a:pt x="58" y="25"/>
                </a:lnTo>
                <a:lnTo>
                  <a:pt x="45" y="41"/>
                </a:lnTo>
                <a:lnTo>
                  <a:pt x="34" y="60"/>
                </a:lnTo>
                <a:lnTo>
                  <a:pt x="24" y="81"/>
                </a:lnTo>
                <a:lnTo>
                  <a:pt x="15" y="103"/>
                </a:lnTo>
                <a:lnTo>
                  <a:pt x="7" y="127"/>
                </a:lnTo>
                <a:lnTo>
                  <a:pt x="0" y="150"/>
                </a:lnTo>
                <a:close/>
              </a:path>
            </a:pathLst>
          </a:custGeom>
          <a:solidFill>
            <a:srgbClr val="FFD1A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500" name="Freeform 20"/>
          <p:cNvSpPr>
            <a:spLocks/>
          </p:cNvSpPr>
          <p:nvPr/>
        </p:nvSpPr>
        <p:spPr bwMode="auto">
          <a:xfrm>
            <a:off x="1014413" y="2503488"/>
            <a:ext cx="165100" cy="222250"/>
          </a:xfrm>
          <a:custGeom>
            <a:avLst/>
            <a:gdLst>
              <a:gd name="T0" fmla="*/ 0 w 313"/>
              <a:gd name="T1" fmla="*/ 226 h 420"/>
              <a:gd name="T2" fmla="*/ 75 w 313"/>
              <a:gd name="T3" fmla="*/ 402 h 420"/>
              <a:gd name="T4" fmla="*/ 107 w 313"/>
              <a:gd name="T5" fmla="*/ 149 h 420"/>
              <a:gd name="T6" fmla="*/ 175 w 313"/>
              <a:gd name="T7" fmla="*/ 402 h 420"/>
              <a:gd name="T8" fmla="*/ 185 w 313"/>
              <a:gd name="T9" fmla="*/ 410 h 420"/>
              <a:gd name="T10" fmla="*/ 197 w 313"/>
              <a:gd name="T11" fmla="*/ 416 h 420"/>
              <a:gd name="T12" fmla="*/ 211 w 313"/>
              <a:gd name="T13" fmla="*/ 419 h 420"/>
              <a:gd name="T14" fmla="*/ 225 w 313"/>
              <a:gd name="T15" fmla="*/ 420 h 420"/>
              <a:gd name="T16" fmla="*/ 240 w 313"/>
              <a:gd name="T17" fmla="*/ 419 h 420"/>
              <a:gd name="T18" fmla="*/ 254 w 313"/>
              <a:gd name="T19" fmla="*/ 416 h 420"/>
              <a:gd name="T20" fmla="*/ 267 w 313"/>
              <a:gd name="T21" fmla="*/ 410 h 420"/>
              <a:gd name="T22" fmla="*/ 278 w 313"/>
              <a:gd name="T23" fmla="*/ 402 h 420"/>
              <a:gd name="T24" fmla="*/ 288 w 313"/>
              <a:gd name="T25" fmla="*/ 381 h 420"/>
              <a:gd name="T26" fmla="*/ 297 w 313"/>
              <a:gd name="T27" fmla="*/ 358 h 420"/>
              <a:gd name="T28" fmla="*/ 303 w 313"/>
              <a:gd name="T29" fmla="*/ 336 h 420"/>
              <a:gd name="T30" fmla="*/ 308 w 313"/>
              <a:gd name="T31" fmla="*/ 312 h 420"/>
              <a:gd name="T32" fmla="*/ 311 w 313"/>
              <a:gd name="T33" fmla="*/ 287 h 420"/>
              <a:gd name="T34" fmla="*/ 312 w 313"/>
              <a:gd name="T35" fmla="*/ 262 h 420"/>
              <a:gd name="T36" fmla="*/ 313 w 313"/>
              <a:gd name="T37" fmla="*/ 236 h 420"/>
              <a:gd name="T38" fmla="*/ 312 w 313"/>
              <a:gd name="T39" fmla="*/ 210 h 420"/>
              <a:gd name="T40" fmla="*/ 311 w 313"/>
              <a:gd name="T41" fmla="*/ 184 h 420"/>
              <a:gd name="T42" fmla="*/ 308 w 313"/>
              <a:gd name="T43" fmla="*/ 157 h 420"/>
              <a:gd name="T44" fmla="*/ 306 w 313"/>
              <a:gd name="T45" fmla="*/ 130 h 420"/>
              <a:gd name="T46" fmla="*/ 302 w 313"/>
              <a:gd name="T47" fmla="*/ 103 h 420"/>
              <a:gd name="T48" fmla="*/ 298 w 313"/>
              <a:gd name="T49" fmla="*/ 77 h 420"/>
              <a:gd name="T50" fmla="*/ 294 w 313"/>
              <a:gd name="T51" fmla="*/ 52 h 420"/>
              <a:gd name="T52" fmla="*/ 289 w 313"/>
              <a:gd name="T53" fmla="*/ 25 h 420"/>
              <a:gd name="T54" fmla="*/ 285 w 313"/>
              <a:gd name="T55" fmla="*/ 0 h 420"/>
              <a:gd name="T56" fmla="*/ 70 w 313"/>
              <a:gd name="T57" fmla="*/ 95 h 420"/>
              <a:gd name="T58" fmla="*/ 0 w 313"/>
              <a:gd name="T59" fmla="*/ 226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3" h="420">
                <a:moveTo>
                  <a:pt x="0" y="226"/>
                </a:moveTo>
                <a:lnTo>
                  <a:pt x="75" y="402"/>
                </a:lnTo>
                <a:lnTo>
                  <a:pt x="107" y="149"/>
                </a:lnTo>
                <a:lnTo>
                  <a:pt x="175" y="402"/>
                </a:lnTo>
                <a:lnTo>
                  <a:pt x="185" y="410"/>
                </a:lnTo>
                <a:lnTo>
                  <a:pt x="197" y="416"/>
                </a:lnTo>
                <a:lnTo>
                  <a:pt x="211" y="419"/>
                </a:lnTo>
                <a:lnTo>
                  <a:pt x="225" y="420"/>
                </a:lnTo>
                <a:lnTo>
                  <a:pt x="240" y="419"/>
                </a:lnTo>
                <a:lnTo>
                  <a:pt x="254" y="416"/>
                </a:lnTo>
                <a:lnTo>
                  <a:pt x="267" y="410"/>
                </a:lnTo>
                <a:lnTo>
                  <a:pt x="278" y="402"/>
                </a:lnTo>
                <a:lnTo>
                  <a:pt x="288" y="381"/>
                </a:lnTo>
                <a:lnTo>
                  <a:pt x="297" y="358"/>
                </a:lnTo>
                <a:lnTo>
                  <a:pt x="303" y="336"/>
                </a:lnTo>
                <a:lnTo>
                  <a:pt x="308" y="312"/>
                </a:lnTo>
                <a:lnTo>
                  <a:pt x="311" y="287"/>
                </a:lnTo>
                <a:lnTo>
                  <a:pt x="312" y="262"/>
                </a:lnTo>
                <a:lnTo>
                  <a:pt x="313" y="236"/>
                </a:lnTo>
                <a:lnTo>
                  <a:pt x="312" y="210"/>
                </a:lnTo>
                <a:lnTo>
                  <a:pt x="311" y="184"/>
                </a:lnTo>
                <a:lnTo>
                  <a:pt x="308" y="157"/>
                </a:lnTo>
                <a:lnTo>
                  <a:pt x="306" y="130"/>
                </a:lnTo>
                <a:lnTo>
                  <a:pt x="302" y="103"/>
                </a:lnTo>
                <a:lnTo>
                  <a:pt x="298" y="77"/>
                </a:lnTo>
                <a:lnTo>
                  <a:pt x="294" y="52"/>
                </a:lnTo>
                <a:lnTo>
                  <a:pt x="289" y="25"/>
                </a:lnTo>
                <a:lnTo>
                  <a:pt x="285" y="0"/>
                </a:lnTo>
                <a:lnTo>
                  <a:pt x="70" y="95"/>
                </a:lnTo>
                <a:lnTo>
                  <a:pt x="0" y="226"/>
                </a:lnTo>
                <a:close/>
              </a:path>
            </a:pathLst>
          </a:custGeom>
          <a:solidFill>
            <a:srgbClr val="FFD1A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48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49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nodePh="1">
                                  <p:stCondLst>
                                    <p:cond delay="0"/>
                                  </p:stCondLst>
                                  <p:endCondLst>
                                    <p:cond evt="begin" delay="0">
                                      <p:tn val="13"/>
                                    </p:cond>
                                  </p:endCondLst>
                                  <p:childTnLst>
                                    <p:set>
                                      <p:cBhvr>
                                        <p:cTn id="14" dur="1" fill="hold">
                                          <p:stCondLst>
                                            <p:cond delay="499"/>
                                          </p:stCondLst>
                                        </p:cTn>
                                        <p:tgtEl>
                                          <p:spTgt spid="2049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049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051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0508"/>
                                        </p:tgtEl>
                                        <p:attrNameLst>
                                          <p:attrName>style.visibility</p:attrName>
                                        </p:attrNameLst>
                                      </p:cBhvr>
                                      <p:to>
                                        <p:strVal val="visible"/>
                                      </p:to>
                                    </p:set>
                                    <p:animEffect transition="in" filter="dissolve">
                                      <p:cBhvr>
                                        <p:cTn id="27" dur="500"/>
                                        <p:tgtEl>
                                          <p:spTgt spid="2050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grpId="0" nodeType="clickEffect">
                                  <p:stCondLst>
                                    <p:cond delay="0"/>
                                  </p:stCondLst>
                                  <p:childTnLst>
                                    <p:set>
                                      <p:cBhvr>
                                        <p:cTn id="31" dur="1" fill="hold">
                                          <p:stCondLst>
                                            <p:cond delay="499"/>
                                          </p:stCondLst>
                                        </p:cTn>
                                        <p:tgtEl>
                                          <p:spTgt spid="20513"/>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grpId="0" nodeType="clickEffect">
                                  <p:stCondLst>
                                    <p:cond delay="0"/>
                                  </p:stCondLst>
                                  <p:childTnLst>
                                    <p:set>
                                      <p:cBhvr>
                                        <p:cTn id="35" dur="1" fill="hold">
                                          <p:stCondLst>
                                            <p:cond delay="499"/>
                                          </p:stCondLst>
                                        </p:cTn>
                                        <p:tgtEl>
                                          <p:spTgt spid="20514"/>
                                        </p:tgtEl>
                                        <p:attrNameLst>
                                          <p:attrName>style.visibility</p:attrName>
                                        </p:attrNameLst>
                                      </p:cBhvr>
                                      <p:to>
                                        <p:strVal val="visible"/>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grpId="0" nodeType="clickEffect">
                                  <p:stCondLst>
                                    <p:cond delay="0"/>
                                  </p:stCondLst>
                                  <p:childTnLst>
                                    <p:set>
                                      <p:cBhvr>
                                        <p:cTn id="39" dur="1" fill="hold">
                                          <p:stCondLst>
                                            <p:cond delay="499"/>
                                          </p:stCondLst>
                                        </p:cTn>
                                        <p:tgtEl>
                                          <p:spTgt spid="20512"/>
                                        </p:tgtEl>
                                        <p:attrNameLst>
                                          <p:attrName>style.visibility</p:attrName>
                                        </p:attrNameLst>
                                      </p:cBhvr>
                                      <p:to>
                                        <p:strVal val="visible"/>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grpId="0" nodeType="clickEffect">
                                  <p:stCondLst>
                                    <p:cond delay="0"/>
                                  </p:stCondLst>
                                  <p:childTnLst>
                                    <p:set>
                                      <p:cBhvr>
                                        <p:cTn id="43" dur="1" fill="hold">
                                          <p:stCondLst>
                                            <p:cond delay="499"/>
                                          </p:stCondLst>
                                        </p:cTn>
                                        <p:tgtEl>
                                          <p:spTgt spid="20494">
                                            <p:txEl>
                                              <p:pRg st="0" end="0"/>
                                            </p:txEl>
                                          </p:spTgt>
                                        </p:tgtEl>
                                        <p:attrNameLst>
                                          <p:attrName>style.visibility</p:attrName>
                                        </p:attrNameLst>
                                      </p:cBhvr>
                                      <p:to>
                                        <p:strVal val="visible"/>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1" presetClass="entr" presetSubtype="0" fill="hold" grpId="0" nodeType="clickEffect">
                                  <p:stCondLst>
                                    <p:cond delay="0"/>
                                  </p:stCondLst>
                                  <p:childTnLst>
                                    <p:set>
                                      <p:cBhvr>
                                        <p:cTn id="47" dur="1" fill="hold">
                                          <p:stCondLst>
                                            <p:cond delay="499"/>
                                          </p:stCondLst>
                                        </p:cTn>
                                        <p:tgtEl>
                                          <p:spTgt spid="20494">
                                            <p:txEl>
                                              <p:pRg st="1" end="1"/>
                                            </p:txEl>
                                          </p:spTgt>
                                        </p:tgtEl>
                                        <p:attrNameLst>
                                          <p:attrName>style.visibility</p:attrName>
                                        </p:attrNameLst>
                                      </p:cBhvr>
                                      <p:to>
                                        <p:strVal val="visible"/>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1" presetClass="entr" presetSubtype="0" fill="hold" grpId="0" nodeType="clickEffect">
                                  <p:stCondLst>
                                    <p:cond delay="0"/>
                                  </p:stCondLst>
                                  <p:childTnLst>
                                    <p:set>
                                      <p:cBhvr>
                                        <p:cTn id="51" dur="1" fill="hold">
                                          <p:stCondLst>
                                            <p:cond delay="499"/>
                                          </p:stCondLst>
                                        </p:cTn>
                                        <p:tgtEl>
                                          <p:spTgt spid="20494">
                                            <p:txEl>
                                              <p:pRg st="2" end="2"/>
                                            </p:txEl>
                                          </p:spTgt>
                                        </p:tgtEl>
                                        <p:attrNameLst>
                                          <p:attrName>style.visibility</p:attrName>
                                        </p:attrNameLst>
                                      </p:cBhvr>
                                      <p:to>
                                        <p:strVal val="visible"/>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1" presetClass="entr" presetSubtype="0" fill="hold" grpId="0" nodeType="clickEffect">
                                  <p:stCondLst>
                                    <p:cond delay="0"/>
                                  </p:stCondLst>
                                  <p:childTnLst>
                                    <p:set>
                                      <p:cBhvr>
                                        <p:cTn id="55" dur="1" fill="hold">
                                          <p:stCondLst>
                                            <p:cond delay="499"/>
                                          </p:stCondLst>
                                        </p:cTn>
                                        <p:tgtEl>
                                          <p:spTgt spid="20494">
                                            <p:txEl>
                                              <p:pRg st="4" end="4"/>
                                            </p:txEl>
                                          </p:spTgt>
                                        </p:tgtEl>
                                        <p:attrNameLst>
                                          <p:attrName>style.visibility</p:attrName>
                                        </p:attrNameLst>
                                      </p:cBhvr>
                                      <p:to>
                                        <p:strVal val="visible"/>
                                      </p:to>
                                    </p:set>
                                  </p:childTnLst>
                                </p:cTn>
                              </p:par>
                            </p:childTnLst>
                          </p:cTn>
                        </p:par>
                      </p:childTnLst>
                    </p:cTn>
                  </p:par>
                  <p:par>
                    <p:cTn id="56" fill="hold" nodeType="clickPar">
                      <p:stCondLst>
                        <p:cond delay="indefinite"/>
                      </p:stCondLst>
                      <p:childTnLst>
                        <p:par>
                          <p:cTn id="57" fill="hold" nodeType="withGroup">
                            <p:stCondLst>
                              <p:cond delay="0"/>
                            </p:stCondLst>
                            <p:childTnLst>
                              <p:par>
                                <p:cTn id="58" presetID="1" presetClass="entr" presetSubtype="0" fill="hold" grpId="0" nodeType="clickEffect">
                                  <p:stCondLst>
                                    <p:cond delay="0"/>
                                  </p:stCondLst>
                                  <p:childTnLst>
                                    <p:set>
                                      <p:cBhvr>
                                        <p:cTn id="59" dur="1" fill="hold">
                                          <p:stCondLst>
                                            <p:cond delay="499"/>
                                          </p:stCondLst>
                                        </p:cTn>
                                        <p:tgtEl>
                                          <p:spTgt spid="20494">
                                            <p:txEl>
                                              <p:pRg st="5" end="5"/>
                                            </p:txEl>
                                          </p:spTgt>
                                        </p:tgtEl>
                                        <p:attrNameLst>
                                          <p:attrName>style.visibility</p:attrName>
                                        </p:attrNameLst>
                                      </p:cBhvr>
                                      <p:to>
                                        <p:strVal val="visible"/>
                                      </p:to>
                                    </p:set>
                                  </p:childTnLst>
                                </p:cTn>
                              </p:par>
                            </p:childTnLst>
                          </p:cTn>
                        </p:par>
                      </p:childTnLst>
                    </p:cTn>
                  </p:par>
                  <p:par>
                    <p:cTn id="60" fill="hold" nodeType="clickPar">
                      <p:stCondLst>
                        <p:cond delay="indefinite"/>
                      </p:stCondLst>
                      <p:childTnLst>
                        <p:par>
                          <p:cTn id="61" fill="hold" nodeType="withGroup">
                            <p:stCondLst>
                              <p:cond delay="0"/>
                            </p:stCondLst>
                            <p:childTnLst>
                              <p:par>
                                <p:cTn id="62" presetID="1" presetClass="entr" presetSubtype="0" fill="hold" grpId="0" nodeType="clickEffect">
                                  <p:stCondLst>
                                    <p:cond delay="0"/>
                                  </p:stCondLst>
                                  <p:childTnLst>
                                    <p:set>
                                      <p:cBhvr>
                                        <p:cTn id="63" dur="1" fill="hold">
                                          <p:stCondLst>
                                            <p:cond delay="499"/>
                                          </p:stCondLst>
                                        </p:cTn>
                                        <p:tgtEl>
                                          <p:spTgt spid="20507"/>
                                        </p:tgtEl>
                                        <p:attrNameLst>
                                          <p:attrName>style.visibility</p:attrName>
                                        </p:attrNameLst>
                                      </p:cBhvr>
                                      <p:to>
                                        <p:strVal val="visible"/>
                                      </p:to>
                                    </p:set>
                                  </p:childTnLst>
                                </p:cTn>
                              </p:par>
                            </p:childTnLst>
                          </p:cTn>
                        </p:par>
                      </p:childTnLst>
                    </p:cTn>
                  </p:par>
                  <p:par>
                    <p:cTn id="64" fill="hold" nodeType="clickPar">
                      <p:stCondLst>
                        <p:cond delay="indefinite"/>
                      </p:stCondLst>
                      <p:childTnLst>
                        <p:par>
                          <p:cTn id="65" fill="hold" nodeType="withGroup">
                            <p:stCondLst>
                              <p:cond delay="0"/>
                            </p:stCondLst>
                            <p:childTnLst>
                              <p:par>
                                <p:cTn id="66" presetID="1" presetClass="entr" presetSubtype="0" fill="hold" grpId="0" nodeType="clickEffect" nodePh="1">
                                  <p:stCondLst>
                                    <p:cond delay="0"/>
                                  </p:stCondLst>
                                  <p:endCondLst>
                                    <p:cond evt="begin" delay="0">
                                      <p:tn val="66"/>
                                    </p:cond>
                                  </p:endCondLst>
                                  <p:childTnLst>
                                    <p:set>
                                      <p:cBhvr>
                                        <p:cTn id="67" dur="1" fill="hold">
                                          <p:stCondLst>
                                            <p:cond delay="499"/>
                                          </p:stCondLst>
                                        </p:cTn>
                                        <p:tgtEl>
                                          <p:spTgt spid="204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utoUpdateAnimBg="0"/>
      <p:bldP spid="20493" grpId="0" autoUpdateAnimBg="0"/>
      <p:bldP spid="20494" grpId="0" build="p" bldLvl="2" autoUpdateAnimBg="0"/>
      <p:bldP spid="20495" grpId="0" autoUpdateAnimBg="0"/>
      <p:bldP spid="20496" grpId="0" animBg="1" autoUpdateAnimBg="0"/>
      <p:bldP spid="20499" grpId="0" animBg="1"/>
      <p:bldP spid="20507" grpId="0" animBg="1"/>
      <p:bldP spid="20508" grpId="0" animBg="1"/>
      <p:bldP spid="20511" grpId="0" autoUpdateAnimBg="0"/>
      <p:bldP spid="20513" grpId="0" animBg="1"/>
      <p:bldP spid="20514" grpId="0" animBg="1"/>
      <p:bldP spid="20512"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685800"/>
            <a:ext cx="8153400" cy="1066800"/>
          </a:xfrm>
        </p:spPr>
        <p:txBody>
          <a:bodyPr/>
          <a:lstStyle/>
          <a:p>
            <a:r>
              <a:rPr lang="en-GB" i="1">
                <a:solidFill>
                  <a:srgbClr val="FF0000"/>
                </a:solidFill>
              </a:rPr>
              <a:t>Communication objectives</a:t>
            </a:r>
            <a:endParaRPr lang="en-GB" i="1"/>
          </a:p>
        </p:txBody>
      </p:sp>
      <p:sp>
        <p:nvSpPr>
          <p:cNvPr id="21507" name="Rectangle 3"/>
          <p:cNvSpPr>
            <a:spLocks noGrp="1" noChangeArrowheads="1"/>
          </p:cNvSpPr>
          <p:nvPr>
            <p:ph type="body" idx="1"/>
          </p:nvPr>
        </p:nvSpPr>
        <p:spPr>
          <a:xfrm>
            <a:off x="457200" y="1905000"/>
            <a:ext cx="7772400" cy="3962400"/>
          </a:xfrm>
        </p:spPr>
        <p:txBody>
          <a:bodyPr/>
          <a:lstStyle/>
          <a:p>
            <a:pPr>
              <a:buClr>
                <a:srgbClr val="FF0000"/>
              </a:buClr>
              <a:buFontTx/>
              <a:buNone/>
            </a:pPr>
            <a:r>
              <a:rPr lang="en-GB">
                <a:solidFill>
                  <a:schemeClr val="bg1"/>
                </a:solidFill>
              </a:rPr>
              <a:t>.</a:t>
            </a:r>
            <a:endParaRPr lang="en-GB"/>
          </a:p>
        </p:txBody>
      </p:sp>
      <p:sp>
        <p:nvSpPr>
          <p:cNvPr id="21508" name="Freeform 4"/>
          <p:cNvSpPr>
            <a:spLocks/>
          </p:cNvSpPr>
          <p:nvPr/>
        </p:nvSpPr>
        <p:spPr bwMode="auto">
          <a:xfrm>
            <a:off x="1084263" y="5918200"/>
            <a:ext cx="12700" cy="57150"/>
          </a:xfrm>
          <a:custGeom>
            <a:avLst/>
            <a:gdLst>
              <a:gd name="T0" fmla="*/ 8 w 8"/>
              <a:gd name="T1" fmla="*/ 36 h 36"/>
              <a:gd name="T2" fmla="*/ 0 w 8"/>
              <a:gd name="T3" fmla="*/ 0 h 36"/>
              <a:gd name="T4" fmla="*/ 8 w 8"/>
              <a:gd name="T5" fmla="*/ 36 h 36"/>
            </a:gdLst>
            <a:ahLst/>
            <a:cxnLst>
              <a:cxn ang="0">
                <a:pos x="T0" y="T1"/>
              </a:cxn>
              <a:cxn ang="0">
                <a:pos x="T2" y="T3"/>
              </a:cxn>
              <a:cxn ang="0">
                <a:pos x="T4" y="T5"/>
              </a:cxn>
            </a:cxnLst>
            <a:rect l="0" t="0" r="r" b="b"/>
            <a:pathLst>
              <a:path w="8" h="36">
                <a:moveTo>
                  <a:pt x="8" y="36"/>
                </a:moveTo>
                <a:lnTo>
                  <a:pt x="0" y="0"/>
                </a:lnTo>
                <a:lnTo>
                  <a:pt x="8"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509" name="Freeform 5"/>
          <p:cNvSpPr>
            <a:spLocks/>
          </p:cNvSpPr>
          <p:nvPr/>
        </p:nvSpPr>
        <p:spPr bwMode="auto">
          <a:xfrm>
            <a:off x="2805113" y="5861050"/>
            <a:ext cx="26987" cy="71438"/>
          </a:xfrm>
          <a:custGeom>
            <a:avLst/>
            <a:gdLst>
              <a:gd name="T0" fmla="*/ 17 w 17"/>
              <a:gd name="T1" fmla="*/ 45 h 45"/>
              <a:gd name="T2" fmla="*/ 0 w 17"/>
              <a:gd name="T3" fmla="*/ 0 h 45"/>
              <a:gd name="T4" fmla="*/ 17 w 17"/>
              <a:gd name="T5" fmla="*/ 45 h 45"/>
            </a:gdLst>
            <a:ahLst/>
            <a:cxnLst>
              <a:cxn ang="0">
                <a:pos x="T0" y="T1"/>
              </a:cxn>
              <a:cxn ang="0">
                <a:pos x="T2" y="T3"/>
              </a:cxn>
              <a:cxn ang="0">
                <a:pos x="T4" y="T5"/>
              </a:cxn>
            </a:cxnLst>
            <a:rect l="0" t="0" r="r" b="b"/>
            <a:pathLst>
              <a:path w="17" h="45">
                <a:moveTo>
                  <a:pt x="17" y="45"/>
                </a:moveTo>
                <a:lnTo>
                  <a:pt x="0" y="0"/>
                </a:lnTo>
                <a:lnTo>
                  <a:pt x="17" y="45"/>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510" name="Freeform 6"/>
          <p:cNvSpPr>
            <a:spLocks/>
          </p:cNvSpPr>
          <p:nvPr/>
        </p:nvSpPr>
        <p:spPr bwMode="auto">
          <a:xfrm>
            <a:off x="1917700" y="5875338"/>
            <a:ext cx="39688" cy="42862"/>
          </a:xfrm>
          <a:custGeom>
            <a:avLst/>
            <a:gdLst>
              <a:gd name="T0" fmla="*/ 0 w 25"/>
              <a:gd name="T1" fmla="*/ 27 h 27"/>
              <a:gd name="T2" fmla="*/ 25 w 25"/>
              <a:gd name="T3" fmla="*/ 0 h 27"/>
              <a:gd name="T4" fmla="*/ 0 w 25"/>
              <a:gd name="T5" fmla="*/ 27 h 27"/>
            </a:gdLst>
            <a:ahLst/>
            <a:cxnLst>
              <a:cxn ang="0">
                <a:pos x="T0" y="T1"/>
              </a:cxn>
              <a:cxn ang="0">
                <a:pos x="T2" y="T3"/>
              </a:cxn>
              <a:cxn ang="0">
                <a:pos x="T4" y="T5"/>
              </a:cxn>
            </a:cxnLst>
            <a:rect l="0" t="0" r="r" b="b"/>
            <a:pathLst>
              <a:path w="25" h="27">
                <a:moveTo>
                  <a:pt x="0" y="27"/>
                </a:moveTo>
                <a:lnTo>
                  <a:pt x="25" y="0"/>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511" name="Freeform 7"/>
          <p:cNvSpPr>
            <a:spLocks/>
          </p:cNvSpPr>
          <p:nvPr/>
        </p:nvSpPr>
        <p:spPr bwMode="auto">
          <a:xfrm>
            <a:off x="3095625" y="3933825"/>
            <a:ext cx="14288" cy="14288"/>
          </a:xfrm>
          <a:custGeom>
            <a:avLst/>
            <a:gdLst>
              <a:gd name="T0" fmla="*/ 9 w 9"/>
              <a:gd name="T1" fmla="*/ 9 h 9"/>
              <a:gd name="T2" fmla="*/ 0 w 9"/>
              <a:gd name="T3" fmla="*/ 0 h 9"/>
              <a:gd name="T4" fmla="*/ 9 w 9"/>
              <a:gd name="T5" fmla="*/ 9 h 9"/>
            </a:gdLst>
            <a:ahLst/>
            <a:cxnLst>
              <a:cxn ang="0">
                <a:pos x="T0" y="T1"/>
              </a:cxn>
              <a:cxn ang="0">
                <a:pos x="T2" y="T3"/>
              </a:cxn>
              <a:cxn ang="0">
                <a:pos x="T4" y="T5"/>
              </a:cxn>
            </a:cxnLst>
            <a:rect l="0" t="0" r="r" b="b"/>
            <a:pathLst>
              <a:path w="9" h="9">
                <a:moveTo>
                  <a:pt x="9" y="9"/>
                </a:moveTo>
                <a:lnTo>
                  <a:pt x="0" y="0"/>
                </a:lnTo>
                <a:lnTo>
                  <a:pt x="9"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512" name="Freeform 8"/>
          <p:cNvSpPr>
            <a:spLocks/>
          </p:cNvSpPr>
          <p:nvPr/>
        </p:nvSpPr>
        <p:spPr bwMode="auto">
          <a:xfrm>
            <a:off x="3176588" y="2913063"/>
            <a:ext cx="12700" cy="57150"/>
          </a:xfrm>
          <a:custGeom>
            <a:avLst/>
            <a:gdLst>
              <a:gd name="T0" fmla="*/ 8 w 8"/>
              <a:gd name="T1" fmla="*/ 36 h 36"/>
              <a:gd name="T2" fmla="*/ 0 w 8"/>
              <a:gd name="T3" fmla="*/ 0 h 36"/>
              <a:gd name="T4" fmla="*/ 8 w 8"/>
              <a:gd name="T5" fmla="*/ 36 h 36"/>
            </a:gdLst>
            <a:ahLst/>
            <a:cxnLst>
              <a:cxn ang="0">
                <a:pos x="T0" y="T1"/>
              </a:cxn>
              <a:cxn ang="0">
                <a:pos x="T2" y="T3"/>
              </a:cxn>
              <a:cxn ang="0">
                <a:pos x="T4" y="T5"/>
              </a:cxn>
            </a:cxnLst>
            <a:rect l="0" t="0" r="r" b="b"/>
            <a:pathLst>
              <a:path w="8" h="36">
                <a:moveTo>
                  <a:pt x="8" y="36"/>
                </a:moveTo>
                <a:lnTo>
                  <a:pt x="0" y="0"/>
                </a:lnTo>
                <a:lnTo>
                  <a:pt x="8" y="36"/>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513" name="Freeform 9"/>
          <p:cNvSpPr>
            <a:spLocks/>
          </p:cNvSpPr>
          <p:nvPr/>
        </p:nvSpPr>
        <p:spPr bwMode="auto">
          <a:xfrm>
            <a:off x="3228975" y="2711450"/>
            <a:ext cx="52388" cy="28575"/>
          </a:xfrm>
          <a:custGeom>
            <a:avLst/>
            <a:gdLst>
              <a:gd name="T0" fmla="*/ 0 w 33"/>
              <a:gd name="T1" fmla="*/ 18 h 18"/>
              <a:gd name="T2" fmla="*/ 33 w 33"/>
              <a:gd name="T3" fmla="*/ 0 h 18"/>
              <a:gd name="T4" fmla="*/ 0 w 33"/>
              <a:gd name="T5" fmla="*/ 18 h 18"/>
            </a:gdLst>
            <a:ahLst/>
            <a:cxnLst>
              <a:cxn ang="0">
                <a:pos x="T0" y="T1"/>
              </a:cxn>
              <a:cxn ang="0">
                <a:pos x="T2" y="T3"/>
              </a:cxn>
              <a:cxn ang="0">
                <a:pos x="T4" y="T5"/>
              </a:cxn>
            </a:cxnLst>
            <a:rect l="0" t="0" r="r" b="b"/>
            <a:pathLst>
              <a:path w="33" h="18">
                <a:moveTo>
                  <a:pt x="0" y="18"/>
                </a:moveTo>
                <a:lnTo>
                  <a:pt x="33"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514" name="Freeform 10"/>
          <p:cNvSpPr>
            <a:spLocks/>
          </p:cNvSpPr>
          <p:nvPr/>
        </p:nvSpPr>
        <p:spPr bwMode="auto">
          <a:xfrm>
            <a:off x="3216275" y="2511425"/>
            <a:ext cx="79375" cy="42863"/>
          </a:xfrm>
          <a:custGeom>
            <a:avLst/>
            <a:gdLst>
              <a:gd name="T0" fmla="*/ 0 w 50"/>
              <a:gd name="T1" fmla="*/ 27 h 27"/>
              <a:gd name="T2" fmla="*/ 50 w 50"/>
              <a:gd name="T3" fmla="*/ 0 h 27"/>
              <a:gd name="T4" fmla="*/ 0 w 50"/>
              <a:gd name="T5" fmla="*/ 27 h 27"/>
            </a:gdLst>
            <a:ahLst/>
            <a:cxnLst>
              <a:cxn ang="0">
                <a:pos x="T0" y="T1"/>
              </a:cxn>
              <a:cxn ang="0">
                <a:pos x="T2" y="T3"/>
              </a:cxn>
              <a:cxn ang="0">
                <a:pos x="T4" y="T5"/>
              </a:cxn>
            </a:cxnLst>
            <a:rect l="0" t="0" r="r" b="b"/>
            <a:pathLst>
              <a:path w="50" h="27">
                <a:moveTo>
                  <a:pt x="0" y="27"/>
                </a:moveTo>
                <a:lnTo>
                  <a:pt x="50" y="0"/>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515" name="Freeform 11"/>
          <p:cNvSpPr>
            <a:spLocks/>
          </p:cNvSpPr>
          <p:nvPr/>
        </p:nvSpPr>
        <p:spPr bwMode="auto">
          <a:xfrm>
            <a:off x="1150938" y="2324100"/>
            <a:ext cx="1587" cy="28575"/>
          </a:xfrm>
          <a:custGeom>
            <a:avLst/>
            <a:gdLst>
              <a:gd name="T0" fmla="*/ 18 h 18"/>
              <a:gd name="T1" fmla="*/ 0 h 18"/>
              <a:gd name="T2" fmla="*/ 18 h 18"/>
            </a:gdLst>
            <a:ahLst/>
            <a:cxnLst>
              <a:cxn ang="0">
                <a:pos x="0" y="T0"/>
              </a:cxn>
              <a:cxn ang="0">
                <a:pos x="0" y="T1"/>
              </a:cxn>
              <a:cxn ang="0">
                <a:pos x="0" y="T2"/>
              </a:cxn>
            </a:cxnLst>
            <a:rect l="0" t="0" r="r" b="b"/>
            <a:pathLst>
              <a:path h="18">
                <a:moveTo>
                  <a:pt x="0" y="18"/>
                </a:moveTo>
                <a:lnTo>
                  <a:pt x="0"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516" name="Freeform 12"/>
          <p:cNvSpPr>
            <a:spLocks/>
          </p:cNvSpPr>
          <p:nvPr/>
        </p:nvSpPr>
        <p:spPr bwMode="auto">
          <a:xfrm>
            <a:off x="1441450" y="2251075"/>
            <a:ext cx="66675" cy="30163"/>
          </a:xfrm>
          <a:custGeom>
            <a:avLst/>
            <a:gdLst>
              <a:gd name="T0" fmla="*/ 0 w 42"/>
              <a:gd name="T1" fmla="*/ 19 h 19"/>
              <a:gd name="T2" fmla="*/ 42 w 42"/>
              <a:gd name="T3" fmla="*/ 0 h 19"/>
              <a:gd name="T4" fmla="*/ 0 w 42"/>
              <a:gd name="T5" fmla="*/ 19 h 19"/>
            </a:gdLst>
            <a:ahLst/>
            <a:cxnLst>
              <a:cxn ang="0">
                <a:pos x="T0" y="T1"/>
              </a:cxn>
              <a:cxn ang="0">
                <a:pos x="T2" y="T3"/>
              </a:cxn>
              <a:cxn ang="0">
                <a:pos x="T4" y="T5"/>
              </a:cxn>
            </a:cxnLst>
            <a:rect l="0" t="0" r="r" b="b"/>
            <a:pathLst>
              <a:path w="42" h="19">
                <a:moveTo>
                  <a:pt x="0" y="19"/>
                </a:moveTo>
                <a:lnTo>
                  <a:pt x="42" y="0"/>
                </a:lnTo>
                <a:lnTo>
                  <a:pt x="0"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517" name="Text Box 13"/>
          <p:cNvSpPr txBox="1">
            <a:spLocks noChangeArrowheads="1"/>
          </p:cNvSpPr>
          <p:nvPr/>
        </p:nvSpPr>
        <p:spPr bwMode="auto">
          <a:xfrm>
            <a:off x="838200" y="17526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p>
        </p:txBody>
      </p:sp>
      <p:sp>
        <p:nvSpPr>
          <p:cNvPr id="21518" name="Text Box 14"/>
          <p:cNvSpPr txBox="1">
            <a:spLocks noChangeArrowheads="1"/>
          </p:cNvSpPr>
          <p:nvPr/>
        </p:nvSpPr>
        <p:spPr bwMode="auto">
          <a:xfrm>
            <a:off x="3352800" y="1828800"/>
            <a:ext cx="5562600" cy="3629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3200" u="sng"/>
              <a:t>Raise the profile</a:t>
            </a:r>
            <a:endParaRPr lang="en-GB" sz="3200"/>
          </a:p>
          <a:p>
            <a:pPr>
              <a:buClr>
                <a:srgbClr val="FF0000"/>
              </a:buClr>
              <a:buFontTx/>
              <a:buChar char="•"/>
            </a:pPr>
            <a:r>
              <a:rPr lang="en-GB" sz="4000"/>
              <a:t> </a:t>
            </a:r>
            <a:r>
              <a:rPr lang="en-GB" sz="3200" b="1">
                <a:solidFill>
                  <a:srgbClr val="FF3300"/>
                </a:solidFill>
              </a:rPr>
              <a:t>of OR</a:t>
            </a:r>
            <a:r>
              <a:rPr lang="en-GB" sz="3200" b="1"/>
              <a:t> in a wide range      </a:t>
            </a:r>
            <a:r>
              <a:rPr lang="en-GB" sz="3200" b="1">
                <a:solidFill>
                  <a:schemeClr val="bg1"/>
                </a:solidFill>
              </a:rPr>
              <a:t>.</a:t>
            </a:r>
            <a:r>
              <a:rPr lang="en-GB" sz="3200" b="1"/>
              <a:t>   of potential applications</a:t>
            </a:r>
          </a:p>
          <a:p>
            <a:pPr lvl="1">
              <a:buClr>
                <a:srgbClr val="FF0000"/>
              </a:buClr>
              <a:buFontTx/>
              <a:buChar char="•"/>
            </a:pPr>
            <a:r>
              <a:rPr lang="en-GB" sz="3200" i="1"/>
              <a:t>OR is Inside everything!</a:t>
            </a:r>
          </a:p>
          <a:p>
            <a:pPr lvl="1">
              <a:buClr>
                <a:srgbClr val="FF0000"/>
              </a:buClr>
            </a:pPr>
            <a:endParaRPr lang="en-GB" sz="1600" i="1"/>
          </a:p>
          <a:p>
            <a:pPr lvl="1">
              <a:buClr>
                <a:srgbClr val="FF0000"/>
              </a:buClr>
            </a:pPr>
            <a:endParaRPr lang="en-GB" sz="1600" i="1"/>
          </a:p>
          <a:p>
            <a:pPr lvl="1">
              <a:buClr>
                <a:srgbClr val="FF0000"/>
              </a:buClr>
            </a:pPr>
            <a:endParaRPr lang="en-GB" sz="1600" i="1"/>
          </a:p>
          <a:p>
            <a:pPr lvl="1">
              <a:buClr>
                <a:srgbClr val="FF0000"/>
              </a:buClr>
            </a:pPr>
            <a:endParaRPr lang="en-GB" sz="1600" i="1"/>
          </a:p>
          <a:p>
            <a:pPr>
              <a:buClr>
                <a:srgbClr val="FF0000"/>
              </a:buClr>
            </a:pPr>
            <a:r>
              <a:rPr lang="en-GB" sz="3200" u="sng"/>
              <a:t>Regain some ‘critical mass’</a:t>
            </a:r>
            <a:endParaRPr lang="en-GB" sz="3200"/>
          </a:p>
        </p:txBody>
      </p:sp>
      <p:sp>
        <p:nvSpPr>
          <p:cNvPr id="21519" name="Text Box 15"/>
          <p:cNvSpPr txBox="1">
            <a:spLocks noChangeArrowheads="1"/>
          </p:cNvSpPr>
          <p:nvPr/>
        </p:nvSpPr>
        <p:spPr bwMode="auto">
          <a:xfrm>
            <a:off x="1219200" y="3048000"/>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p>
        </p:txBody>
      </p:sp>
      <p:sp>
        <p:nvSpPr>
          <p:cNvPr id="21520" name="Text Box 16"/>
          <p:cNvSpPr txBox="1">
            <a:spLocks noChangeArrowheads="1"/>
          </p:cNvSpPr>
          <p:nvPr/>
        </p:nvSpPr>
        <p:spPr bwMode="auto">
          <a:xfrm>
            <a:off x="1371600" y="2362200"/>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p>
        </p:txBody>
      </p:sp>
      <p:pic>
        <p:nvPicPr>
          <p:cNvPr id="21521" name="Picture 17" descr="D:\Clipart\People\Hands\HANDP077.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828800"/>
            <a:ext cx="2071688" cy="2057400"/>
          </a:xfrm>
          <a:prstGeom prst="rect">
            <a:avLst/>
          </a:prstGeom>
          <a:noFill/>
          <a:extLst>
            <a:ext uri="{909E8E84-426E-40DD-AFC4-6F175D3DCCD1}">
              <a14:hiddenFill xmlns:a14="http://schemas.microsoft.com/office/drawing/2010/main">
                <a:solidFill>
                  <a:srgbClr val="FFFFFF"/>
                </a:solidFill>
              </a14:hiddenFill>
            </a:ext>
          </a:extLst>
        </p:spPr>
      </p:pic>
      <p:pic>
        <p:nvPicPr>
          <p:cNvPr id="21522" name="Picture 18" descr="D:\Clipart\Scitech\Space\CS001172.WM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4419600"/>
            <a:ext cx="1905000" cy="1808163"/>
          </a:xfrm>
          <a:prstGeom prst="rect">
            <a:avLst/>
          </a:prstGeom>
          <a:noFill/>
          <a:extLst>
            <a:ext uri="{909E8E84-426E-40DD-AFC4-6F175D3DCCD1}">
              <a14:hiddenFill xmlns:a14="http://schemas.microsoft.com/office/drawing/2010/main">
                <a:solidFill>
                  <a:srgbClr val="FFFFFF"/>
                </a:solidFill>
              </a14:hiddenFill>
            </a:ext>
          </a:extLst>
        </p:spPr>
      </p:pic>
      <p:sp>
        <p:nvSpPr>
          <p:cNvPr id="21523" name="Line 19"/>
          <p:cNvSpPr>
            <a:spLocks noChangeShapeType="1"/>
          </p:cNvSpPr>
          <p:nvPr/>
        </p:nvSpPr>
        <p:spPr bwMode="auto">
          <a:xfrm>
            <a:off x="762000" y="4267200"/>
            <a:ext cx="80010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24" name="Line 20"/>
          <p:cNvSpPr>
            <a:spLocks noChangeShapeType="1"/>
          </p:cNvSpPr>
          <p:nvPr/>
        </p:nvSpPr>
        <p:spPr bwMode="auto">
          <a:xfrm flipH="1">
            <a:off x="304800" y="6248400"/>
            <a:ext cx="990600" cy="0"/>
          </a:xfrm>
          <a:prstGeom prst="line">
            <a:avLst/>
          </a:prstGeom>
          <a:noFill/>
          <a:ln w="9525">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25" name="Line 21"/>
          <p:cNvSpPr>
            <a:spLocks noChangeShapeType="1"/>
          </p:cNvSpPr>
          <p:nvPr/>
        </p:nvSpPr>
        <p:spPr bwMode="auto">
          <a:xfrm flipH="1">
            <a:off x="304800" y="6172200"/>
            <a:ext cx="914400" cy="0"/>
          </a:xfrm>
          <a:prstGeom prst="line">
            <a:avLst/>
          </a:prstGeom>
          <a:noFill/>
          <a:ln w="9525">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26" name="Line 22"/>
          <p:cNvSpPr>
            <a:spLocks noChangeShapeType="1"/>
          </p:cNvSpPr>
          <p:nvPr/>
        </p:nvSpPr>
        <p:spPr bwMode="auto">
          <a:xfrm flipH="1">
            <a:off x="304800" y="6096000"/>
            <a:ext cx="838200" cy="0"/>
          </a:xfrm>
          <a:prstGeom prst="line">
            <a:avLst/>
          </a:prstGeom>
          <a:noFill/>
          <a:ln w="9525">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50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12" fill="hold" nodeType="clickEffect">
                                  <p:stCondLst>
                                    <p:cond delay="0"/>
                                  </p:stCondLst>
                                  <p:childTnLst>
                                    <p:set>
                                      <p:cBhvr>
                                        <p:cTn id="10" dur="1" fill="hold">
                                          <p:stCondLst>
                                            <p:cond delay="0"/>
                                          </p:stCondLst>
                                        </p:cTn>
                                        <p:tgtEl>
                                          <p:spTgt spid="21521"/>
                                        </p:tgtEl>
                                        <p:attrNameLst>
                                          <p:attrName>style.visibility</p:attrName>
                                        </p:attrNameLst>
                                      </p:cBhvr>
                                      <p:to>
                                        <p:strVal val="visible"/>
                                      </p:to>
                                    </p:set>
                                    <p:anim calcmode="lin" valueType="num">
                                      <p:cBhvr additive="base">
                                        <p:cTn id="11" dur="500" fill="hold"/>
                                        <p:tgtEl>
                                          <p:spTgt spid="21521"/>
                                        </p:tgtEl>
                                        <p:attrNameLst>
                                          <p:attrName>ppt_x</p:attrName>
                                        </p:attrNameLst>
                                      </p:cBhvr>
                                      <p:tavLst>
                                        <p:tav tm="0">
                                          <p:val>
                                            <p:strVal val="0-#ppt_w/2"/>
                                          </p:val>
                                        </p:tav>
                                        <p:tav tm="100000">
                                          <p:val>
                                            <p:strVal val="#ppt_x"/>
                                          </p:val>
                                        </p:tav>
                                      </p:tavLst>
                                    </p:anim>
                                    <p:anim calcmode="lin" valueType="num">
                                      <p:cBhvr additive="base">
                                        <p:cTn id="12" dur="500" fill="hold"/>
                                        <p:tgtEl>
                                          <p:spTgt spid="21521"/>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nodeType="clickEffect">
                                  <p:stCondLst>
                                    <p:cond delay="0"/>
                                  </p:stCondLst>
                                  <p:childTnLst>
                                    <p:set>
                                      <p:cBhvr>
                                        <p:cTn id="16" dur="1" fill="hold">
                                          <p:stCondLst>
                                            <p:cond delay="0"/>
                                          </p:stCondLst>
                                        </p:cTn>
                                        <p:tgtEl>
                                          <p:spTgt spid="21522"/>
                                        </p:tgtEl>
                                        <p:attrNameLst>
                                          <p:attrName>style.visibility</p:attrName>
                                        </p:attrNameLst>
                                      </p:cBhvr>
                                      <p:to>
                                        <p:strVal val="visible"/>
                                      </p:to>
                                    </p:set>
                                    <p:anim calcmode="lin" valueType="num">
                                      <p:cBhvr additive="base">
                                        <p:cTn id="17" dur="500" fill="hold"/>
                                        <p:tgtEl>
                                          <p:spTgt spid="21522"/>
                                        </p:tgtEl>
                                        <p:attrNameLst>
                                          <p:attrName>ppt_x</p:attrName>
                                        </p:attrNameLst>
                                      </p:cBhvr>
                                      <p:tavLst>
                                        <p:tav tm="0">
                                          <p:val>
                                            <p:strVal val="0-#ppt_w/2"/>
                                          </p:val>
                                        </p:tav>
                                        <p:tav tm="100000">
                                          <p:val>
                                            <p:strVal val="#ppt_x"/>
                                          </p:val>
                                        </p:tav>
                                      </p:tavLst>
                                    </p:anim>
                                    <p:anim calcmode="lin" valueType="num">
                                      <p:cBhvr additive="base">
                                        <p:cTn id="18" dur="500" fill="hold"/>
                                        <p:tgtEl>
                                          <p:spTgt spid="21522"/>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152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152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1526"/>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21523"/>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21518">
                                            <p:txEl>
                                              <p:pRg st="0" end="0"/>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21518">
                                            <p:txEl>
                                              <p:pRg st="1" end="1"/>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21518">
                                            <p:txEl>
                                              <p:pRg st="2" end="2"/>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2151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P spid="21518" grpId="0" build="p" bldLvl="2" autoUpdateAnimBg="0"/>
      <p:bldP spid="21523" grpId="0" animBg="1"/>
      <p:bldP spid="21524" grpId="0" animBg="1"/>
      <p:bldP spid="21525" grpId="0" animBg="1"/>
      <p:bldP spid="21526"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685800"/>
            <a:ext cx="8153400" cy="1066800"/>
          </a:xfrm>
        </p:spPr>
        <p:txBody>
          <a:bodyPr/>
          <a:lstStyle/>
          <a:p>
            <a:r>
              <a:rPr lang="en-GB" i="1">
                <a:solidFill>
                  <a:srgbClr val="FF0000"/>
                </a:solidFill>
              </a:rPr>
              <a:t>Communication strategy</a:t>
            </a:r>
            <a:endParaRPr lang="en-GB" i="1"/>
          </a:p>
        </p:txBody>
      </p:sp>
      <p:sp>
        <p:nvSpPr>
          <p:cNvPr id="22531" name="Rectangle 3"/>
          <p:cNvSpPr>
            <a:spLocks noGrp="1" noChangeArrowheads="1"/>
          </p:cNvSpPr>
          <p:nvPr>
            <p:ph type="body" idx="1"/>
          </p:nvPr>
        </p:nvSpPr>
        <p:spPr>
          <a:xfrm>
            <a:off x="457200" y="1905000"/>
            <a:ext cx="7772400" cy="3962400"/>
          </a:xfrm>
        </p:spPr>
        <p:txBody>
          <a:bodyPr/>
          <a:lstStyle/>
          <a:p>
            <a:pPr>
              <a:buClr>
                <a:srgbClr val="FF0000"/>
              </a:buClr>
              <a:buFontTx/>
              <a:buNone/>
            </a:pPr>
            <a:r>
              <a:rPr lang="en-GB">
                <a:solidFill>
                  <a:schemeClr val="bg1"/>
                </a:solidFill>
              </a:rPr>
              <a:t>.</a:t>
            </a:r>
            <a:endParaRPr lang="en-GB"/>
          </a:p>
        </p:txBody>
      </p:sp>
      <p:sp>
        <p:nvSpPr>
          <p:cNvPr id="22532" name="Freeform 4"/>
          <p:cNvSpPr>
            <a:spLocks/>
          </p:cNvSpPr>
          <p:nvPr/>
        </p:nvSpPr>
        <p:spPr bwMode="auto">
          <a:xfrm>
            <a:off x="1084263" y="5918200"/>
            <a:ext cx="12700" cy="57150"/>
          </a:xfrm>
          <a:custGeom>
            <a:avLst/>
            <a:gdLst>
              <a:gd name="T0" fmla="*/ 8 w 8"/>
              <a:gd name="T1" fmla="*/ 36 h 36"/>
              <a:gd name="T2" fmla="*/ 0 w 8"/>
              <a:gd name="T3" fmla="*/ 0 h 36"/>
              <a:gd name="T4" fmla="*/ 8 w 8"/>
              <a:gd name="T5" fmla="*/ 36 h 36"/>
            </a:gdLst>
            <a:ahLst/>
            <a:cxnLst>
              <a:cxn ang="0">
                <a:pos x="T0" y="T1"/>
              </a:cxn>
              <a:cxn ang="0">
                <a:pos x="T2" y="T3"/>
              </a:cxn>
              <a:cxn ang="0">
                <a:pos x="T4" y="T5"/>
              </a:cxn>
            </a:cxnLst>
            <a:rect l="0" t="0" r="r" b="b"/>
            <a:pathLst>
              <a:path w="8" h="36">
                <a:moveTo>
                  <a:pt x="8" y="36"/>
                </a:moveTo>
                <a:lnTo>
                  <a:pt x="0" y="0"/>
                </a:lnTo>
                <a:lnTo>
                  <a:pt x="8"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533" name="Freeform 5"/>
          <p:cNvSpPr>
            <a:spLocks/>
          </p:cNvSpPr>
          <p:nvPr/>
        </p:nvSpPr>
        <p:spPr bwMode="auto">
          <a:xfrm>
            <a:off x="2805113" y="5861050"/>
            <a:ext cx="26987" cy="71438"/>
          </a:xfrm>
          <a:custGeom>
            <a:avLst/>
            <a:gdLst>
              <a:gd name="T0" fmla="*/ 17 w 17"/>
              <a:gd name="T1" fmla="*/ 45 h 45"/>
              <a:gd name="T2" fmla="*/ 0 w 17"/>
              <a:gd name="T3" fmla="*/ 0 h 45"/>
              <a:gd name="T4" fmla="*/ 17 w 17"/>
              <a:gd name="T5" fmla="*/ 45 h 45"/>
            </a:gdLst>
            <a:ahLst/>
            <a:cxnLst>
              <a:cxn ang="0">
                <a:pos x="T0" y="T1"/>
              </a:cxn>
              <a:cxn ang="0">
                <a:pos x="T2" y="T3"/>
              </a:cxn>
              <a:cxn ang="0">
                <a:pos x="T4" y="T5"/>
              </a:cxn>
            </a:cxnLst>
            <a:rect l="0" t="0" r="r" b="b"/>
            <a:pathLst>
              <a:path w="17" h="45">
                <a:moveTo>
                  <a:pt x="17" y="45"/>
                </a:moveTo>
                <a:lnTo>
                  <a:pt x="0" y="0"/>
                </a:lnTo>
                <a:lnTo>
                  <a:pt x="17" y="45"/>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534" name="Freeform 6"/>
          <p:cNvSpPr>
            <a:spLocks/>
          </p:cNvSpPr>
          <p:nvPr/>
        </p:nvSpPr>
        <p:spPr bwMode="auto">
          <a:xfrm>
            <a:off x="1917700" y="5875338"/>
            <a:ext cx="39688" cy="42862"/>
          </a:xfrm>
          <a:custGeom>
            <a:avLst/>
            <a:gdLst>
              <a:gd name="T0" fmla="*/ 0 w 25"/>
              <a:gd name="T1" fmla="*/ 27 h 27"/>
              <a:gd name="T2" fmla="*/ 25 w 25"/>
              <a:gd name="T3" fmla="*/ 0 h 27"/>
              <a:gd name="T4" fmla="*/ 0 w 25"/>
              <a:gd name="T5" fmla="*/ 27 h 27"/>
            </a:gdLst>
            <a:ahLst/>
            <a:cxnLst>
              <a:cxn ang="0">
                <a:pos x="T0" y="T1"/>
              </a:cxn>
              <a:cxn ang="0">
                <a:pos x="T2" y="T3"/>
              </a:cxn>
              <a:cxn ang="0">
                <a:pos x="T4" y="T5"/>
              </a:cxn>
            </a:cxnLst>
            <a:rect l="0" t="0" r="r" b="b"/>
            <a:pathLst>
              <a:path w="25" h="27">
                <a:moveTo>
                  <a:pt x="0" y="27"/>
                </a:moveTo>
                <a:lnTo>
                  <a:pt x="25" y="0"/>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535" name="Freeform 7"/>
          <p:cNvSpPr>
            <a:spLocks/>
          </p:cNvSpPr>
          <p:nvPr/>
        </p:nvSpPr>
        <p:spPr bwMode="auto">
          <a:xfrm>
            <a:off x="3095625" y="3933825"/>
            <a:ext cx="14288" cy="14288"/>
          </a:xfrm>
          <a:custGeom>
            <a:avLst/>
            <a:gdLst>
              <a:gd name="T0" fmla="*/ 9 w 9"/>
              <a:gd name="T1" fmla="*/ 9 h 9"/>
              <a:gd name="T2" fmla="*/ 0 w 9"/>
              <a:gd name="T3" fmla="*/ 0 h 9"/>
              <a:gd name="T4" fmla="*/ 9 w 9"/>
              <a:gd name="T5" fmla="*/ 9 h 9"/>
            </a:gdLst>
            <a:ahLst/>
            <a:cxnLst>
              <a:cxn ang="0">
                <a:pos x="T0" y="T1"/>
              </a:cxn>
              <a:cxn ang="0">
                <a:pos x="T2" y="T3"/>
              </a:cxn>
              <a:cxn ang="0">
                <a:pos x="T4" y="T5"/>
              </a:cxn>
            </a:cxnLst>
            <a:rect l="0" t="0" r="r" b="b"/>
            <a:pathLst>
              <a:path w="9" h="9">
                <a:moveTo>
                  <a:pt x="9" y="9"/>
                </a:moveTo>
                <a:lnTo>
                  <a:pt x="0" y="0"/>
                </a:lnTo>
                <a:lnTo>
                  <a:pt x="9"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536" name="Freeform 8"/>
          <p:cNvSpPr>
            <a:spLocks/>
          </p:cNvSpPr>
          <p:nvPr/>
        </p:nvSpPr>
        <p:spPr bwMode="auto">
          <a:xfrm>
            <a:off x="3176588" y="2913063"/>
            <a:ext cx="12700" cy="57150"/>
          </a:xfrm>
          <a:custGeom>
            <a:avLst/>
            <a:gdLst>
              <a:gd name="T0" fmla="*/ 8 w 8"/>
              <a:gd name="T1" fmla="*/ 36 h 36"/>
              <a:gd name="T2" fmla="*/ 0 w 8"/>
              <a:gd name="T3" fmla="*/ 0 h 36"/>
              <a:gd name="T4" fmla="*/ 8 w 8"/>
              <a:gd name="T5" fmla="*/ 36 h 36"/>
            </a:gdLst>
            <a:ahLst/>
            <a:cxnLst>
              <a:cxn ang="0">
                <a:pos x="T0" y="T1"/>
              </a:cxn>
              <a:cxn ang="0">
                <a:pos x="T2" y="T3"/>
              </a:cxn>
              <a:cxn ang="0">
                <a:pos x="T4" y="T5"/>
              </a:cxn>
            </a:cxnLst>
            <a:rect l="0" t="0" r="r" b="b"/>
            <a:pathLst>
              <a:path w="8" h="36">
                <a:moveTo>
                  <a:pt x="8" y="36"/>
                </a:moveTo>
                <a:lnTo>
                  <a:pt x="0" y="0"/>
                </a:lnTo>
                <a:lnTo>
                  <a:pt x="8" y="36"/>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537" name="Freeform 9"/>
          <p:cNvSpPr>
            <a:spLocks/>
          </p:cNvSpPr>
          <p:nvPr/>
        </p:nvSpPr>
        <p:spPr bwMode="auto">
          <a:xfrm>
            <a:off x="3228975" y="2711450"/>
            <a:ext cx="52388" cy="28575"/>
          </a:xfrm>
          <a:custGeom>
            <a:avLst/>
            <a:gdLst>
              <a:gd name="T0" fmla="*/ 0 w 33"/>
              <a:gd name="T1" fmla="*/ 18 h 18"/>
              <a:gd name="T2" fmla="*/ 33 w 33"/>
              <a:gd name="T3" fmla="*/ 0 h 18"/>
              <a:gd name="T4" fmla="*/ 0 w 33"/>
              <a:gd name="T5" fmla="*/ 18 h 18"/>
            </a:gdLst>
            <a:ahLst/>
            <a:cxnLst>
              <a:cxn ang="0">
                <a:pos x="T0" y="T1"/>
              </a:cxn>
              <a:cxn ang="0">
                <a:pos x="T2" y="T3"/>
              </a:cxn>
              <a:cxn ang="0">
                <a:pos x="T4" y="T5"/>
              </a:cxn>
            </a:cxnLst>
            <a:rect l="0" t="0" r="r" b="b"/>
            <a:pathLst>
              <a:path w="33" h="18">
                <a:moveTo>
                  <a:pt x="0" y="18"/>
                </a:moveTo>
                <a:lnTo>
                  <a:pt x="33"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538" name="Freeform 10"/>
          <p:cNvSpPr>
            <a:spLocks/>
          </p:cNvSpPr>
          <p:nvPr/>
        </p:nvSpPr>
        <p:spPr bwMode="auto">
          <a:xfrm>
            <a:off x="3216275" y="2511425"/>
            <a:ext cx="79375" cy="42863"/>
          </a:xfrm>
          <a:custGeom>
            <a:avLst/>
            <a:gdLst>
              <a:gd name="T0" fmla="*/ 0 w 50"/>
              <a:gd name="T1" fmla="*/ 27 h 27"/>
              <a:gd name="T2" fmla="*/ 50 w 50"/>
              <a:gd name="T3" fmla="*/ 0 h 27"/>
              <a:gd name="T4" fmla="*/ 0 w 50"/>
              <a:gd name="T5" fmla="*/ 27 h 27"/>
            </a:gdLst>
            <a:ahLst/>
            <a:cxnLst>
              <a:cxn ang="0">
                <a:pos x="T0" y="T1"/>
              </a:cxn>
              <a:cxn ang="0">
                <a:pos x="T2" y="T3"/>
              </a:cxn>
              <a:cxn ang="0">
                <a:pos x="T4" y="T5"/>
              </a:cxn>
            </a:cxnLst>
            <a:rect l="0" t="0" r="r" b="b"/>
            <a:pathLst>
              <a:path w="50" h="27">
                <a:moveTo>
                  <a:pt x="0" y="27"/>
                </a:moveTo>
                <a:lnTo>
                  <a:pt x="50" y="0"/>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539" name="Freeform 11"/>
          <p:cNvSpPr>
            <a:spLocks/>
          </p:cNvSpPr>
          <p:nvPr/>
        </p:nvSpPr>
        <p:spPr bwMode="auto">
          <a:xfrm>
            <a:off x="1150938" y="2324100"/>
            <a:ext cx="1587" cy="28575"/>
          </a:xfrm>
          <a:custGeom>
            <a:avLst/>
            <a:gdLst>
              <a:gd name="T0" fmla="*/ 18 h 18"/>
              <a:gd name="T1" fmla="*/ 0 h 18"/>
              <a:gd name="T2" fmla="*/ 18 h 18"/>
            </a:gdLst>
            <a:ahLst/>
            <a:cxnLst>
              <a:cxn ang="0">
                <a:pos x="0" y="T0"/>
              </a:cxn>
              <a:cxn ang="0">
                <a:pos x="0" y="T1"/>
              </a:cxn>
              <a:cxn ang="0">
                <a:pos x="0" y="T2"/>
              </a:cxn>
            </a:cxnLst>
            <a:rect l="0" t="0" r="r" b="b"/>
            <a:pathLst>
              <a:path h="18">
                <a:moveTo>
                  <a:pt x="0" y="18"/>
                </a:moveTo>
                <a:lnTo>
                  <a:pt x="0"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540" name="Freeform 12"/>
          <p:cNvSpPr>
            <a:spLocks/>
          </p:cNvSpPr>
          <p:nvPr/>
        </p:nvSpPr>
        <p:spPr bwMode="auto">
          <a:xfrm>
            <a:off x="1441450" y="2251075"/>
            <a:ext cx="66675" cy="30163"/>
          </a:xfrm>
          <a:custGeom>
            <a:avLst/>
            <a:gdLst>
              <a:gd name="T0" fmla="*/ 0 w 42"/>
              <a:gd name="T1" fmla="*/ 19 h 19"/>
              <a:gd name="T2" fmla="*/ 42 w 42"/>
              <a:gd name="T3" fmla="*/ 0 h 19"/>
              <a:gd name="T4" fmla="*/ 0 w 42"/>
              <a:gd name="T5" fmla="*/ 19 h 19"/>
            </a:gdLst>
            <a:ahLst/>
            <a:cxnLst>
              <a:cxn ang="0">
                <a:pos x="T0" y="T1"/>
              </a:cxn>
              <a:cxn ang="0">
                <a:pos x="T2" y="T3"/>
              </a:cxn>
              <a:cxn ang="0">
                <a:pos x="T4" y="T5"/>
              </a:cxn>
            </a:cxnLst>
            <a:rect l="0" t="0" r="r" b="b"/>
            <a:pathLst>
              <a:path w="42" h="19">
                <a:moveTo>
                  <a:pt x="0" y="19"/>
                </a:moveTo>
                <a:lnTo>
                  <a:pt x="42" y="0"/>
                </a:lnTo>
                <a:lnTo>
                  <a:pt x="0"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541" name="Text Box 13"/>
          <p:cNvSpPr txBox="1">
            <a:spLocks noChangeArrowheads="1"/>
          </p:cNvSpPr>
          <p:nvPr/>
        </p:nvSpPr>
        <p:spPr bwMode="auto">
          <a:xfrm>
            <a:off x="838200" y="17526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p>
        </p:txBody>
      </p:sp>
      <p:sp>
        <p:nvSpPr>
          <p:cNvPr id="22542" name="Text Box 14"/>
          <p:cNvSpPr txBox="1">
            <a:spLocks noChangeArrowheads="1"/>
          </p:cNvSpPr>
          <p:nvPr/>
        </p:nvSpPr>
        <p:spPr bwMode="auto">
          <a:xfrm>
            <a:off x="3124200" y="1905000"/>
            <a:ext cx="5410200" cy="362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3200" u="sng">
                <a:solidFill>
                  <a:srgbClr val="FF0000"/>
                </a:solidFill>
                <a:latin typeface="Futurist ExtraHeavy" pitchFamily="2" charset="0"/>
              </a:rPr>
              <a:t>YOU</a:t>
            </a:r>
            <a:r>
              <a:rPr lang="en-GB" sz="3200" u="sng"/>
              <a:t> are the OR Society</a:t>
            </a:r>
            <a:endParaRPr lang="en-GB" sz="3200"/>
          </a:p>
          <a:p>
            <a:pPr>
              <a:buClr>
                <a:srgbClr val="FF0000"/>
              </a:buClr>
              <a:buFontTx/>
              <a:buChar char="•"/>
            </a:pPr>
            <a:r>
              <a:rPr lang="en-GB" sz="4000"/>
              <a:t> </a:t>
            </a:r>
            <a:r>
              <a:rPr lang="en-GB" sz="3200" b="1"/>
              <a:t>please use one name        </a:t>
            </a:r>
            <a:r>
              <a:rPr lang="en-GB" sz="3200" b="1">
                <a:solidFill>
                  <a:schemeClr val="bg1"/>
                </a:solidFill>
              </a:rPr>
              <a:t>.</a:t>
            </a:r>
            <a:r>
              <a:rPr lang="en-GB" sz="3200" b="1"/>
              <a:t>   - </a:t>
            </a:r>
            <a:r>
              <a:rPr lang="en-GB" sz="3200">
                <a:solidFill>
                  <a:srgbClr val="FF0000"/>
                </a:solidFill>
                <a:latin typeface="Futurist ExtraHeavy" pitchFamily="2" charset="0"/>
              </a:rPr>
              <a:t>OR</a:t>
            </a:r>
            <a:r>
              <a:rPr lang="en-GB" sz="3200" b="1"/>
              <a:t> -</a:t>
            </a:r>
            <a:r>
              <a:rPr lang="en-GB" sz="3200" b="1">
                <a:solidFill>
                  <a:schemeClr val="bg1"/>
                </a:solidFill>
              </a:rPr>
              <a:t>.</a:t>
            </a:r>
            <a:r>
              <a:rPr lang="en-GB" sz="3200" b="1"/>
              <a:t>wherever possible</a:t>
            </a:r>
          </a:p>
          <a:p>
            <a:pPr>
              <a:buClr>
                <a:srgbClr val="FF0000"/>
              </a:buClr>
              <a:buFontTx/>
              <a:buChar char="•"/>
            </a:pPr>
            <a:r>
              <a:rPr lang="en-GB" sz="3200" b="1"/>
              <a:t> utilise the ‘OR Inside’        </a:t>
            </a:r>
            <a:r>
              <a:rPr lang="en-GB" sz="3200" b="1">
                <a:solidFill>
                  <a:schemeClr val="bg1"/>
                </a:solidFill>
              </a:rPr>
              <a:t>.</a:t>
            </a:r>
            <a:r>
              <a:rPr lang="en-GB" sz="3200" b="1"/>
              <a:t>   concept and graphic</a:t>
            </a:r>
          </a:p>
          <a:p>
            <a:pPr>
              <a:buClr>
                <a:srgbClr val="FF0000"/>
              </a:buClr>
              <a:buFontTx/>
              <a:buChar char="•"/>
            </a:pPr>
            <a:r>
              <a:rPr lang="en-GB" sz="3200" b="1"/>
              <a:t> encourage others to join                   </a:t>
            </a:r>
            <a:r>
              <a:rPr lang="en-GB" sz="3200" b="1">
                <a:solidFill>
                  <a:schemeClr val="bg1"/>
                </a:solidFill>
              </a:rPr>
              <a:t>a</a:t>
            </a:r>
            <a:r>
              <a:rPr lang="en-GB" sz="3200" b="1"/>
              <a:t>  the OR Society</a:t>
            </a:r>
            <a:endParaRPr lang="en-GB" sz="3200"/>
          </a:p>
        </p:txBody>
      </p:sp>
      <p:sp>
        <p:nvSpPr>
          <p:cNvPr id="22543" name="Text Box 15"/>
          <p:cNvSpPr txBox="1">
            <a:spLocks noChangeArrowheads="1"/>
          </p:cNvSpPr>
          <p:nvPr/>
        </p:nvSpPr>
        <p:spPr bwMode="auto">
          <a:xfrm>
            <a:off x="1219200" y="3048000"/>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p>
        </p:txBody>
      </p:sp>
      <p:pic>
        <p:nvPicPr>
          <p:cNvPr id="22544" name="Picture 16" descr="D:\Clipart\People\Hands\CS002735.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981200"/>
            <a:ext cx="2133600" cy="20224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53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3" presetClass="entr" presetSubtype="16" fill="hold" nodeType="clickEffect">
                                  <p:stCondLst>
                                    <p:cond delay="0"/>
                                  </p:stCondLst>
                                  <p:childTnLst>
                                    <p:set>
                                      <p:cBhvr>
                                        <p:cTn id="10" dur="1" fill="hold">
                                          <p:stCondLst>
                                            <p:cond delay="0"/>
                                          </p:stCondLst>
                                        </p:cTn>
                                        <p:tgtEl>
                                          <p:spTgt spid="22544"/>
                                        </p:tgtEl>
                                        <p:attrNameLst>
                                          <p:attrName>style.visibility</p:attrName>
                                        </p:attrNameLst>
                                      </p:cBhvr>
                                      <p:to>
                                        <p:strVal val="visible"/>
                                      </p:to>
                                    </p:set>
                                    <p:anim calcmode="lin" valueType="num">
                                      <p:cBhvr>
                                        <p:cTn id="11" dur="500" fill="hold"/>
                                        <p:tgtEl>
                                          <p:spTgt spid="22544"/>
                                        </p:tgtEl>
                                        <p:attrNameLst>
                                          <p:attrName>ppt_w</p:attrName>
                                        </p:attrNameLst>
                                      </p:cBhvr>
                                      <p:tavLst>
                                        <p:tav tm="0">
                                          <p:val>
                                            <p:fltVal val="0"/>
                                          </p:val>
                                        </p:tav>
                                        <p:tav tm="100000">
                                          <p:val>
                                            <p:strVal val="#ppt_w"/>
                                          </p:val>
                                        </p:tav>
                                      </p:tavLst>
                                    </p:anim>
                                    <p:anim calcmode="lin" valueType="num">
                                      <p:cBhvr>
                                        <p:cTn id="12" dur="500" fill="hold"/>
                                        <p:tgtEl>
                                          <p:spTgt spid="22544"/>
                                        </p:tgtEl>
                                        <p:attrNameLst>
                                          <p:attrName>ppt_h</p:attrName>
                                        </p:attrNameLst>
                                      </p:cBhvr>
                                      <p:tavLst>
                                        <p:tav tm="0">
                                          <p:val>
                                            <p:fltVal val="0"/>
                                          </p:val>
                                        </p:tav>
                                        <p:tav tm="100000">
                                          <p:val>
                                            <p:strVal val="#ppt_h"/>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22542">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2542">
                                            <p:txEl>
                                              <p:pRg st="0" end="0"/>
                                            </p:txEl>
                                          </p:spTgt>
                                        </p:tgtEl>
                                        <p:attrNameLst>
                                          <p:attrName>ppt_c</p:attrName>
                                        </p:attrNameLst>
                                      </p:cBhvr>
                                      <p:to>
                                        <a:schemeClr val="bg2"/>
                                      </p:to>
                                    </p:animClr>
                                  </p:sub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22542">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2542">
                                            <p:txEl>
                                              <p:pRg st="1" end="1"/>
                                            </p:txEl>
                                          </p:spTgt>
                                        </p:tgtEl>
                                        <p:attrNameLst>
                                          <p:attrName>ppt_c</p:attrName>
                                        </p:attrNameLst>
                                      </p:cBhvr>
                                      <p:to>
                                        <a:schemeClr val="bg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22542">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2542">
                                            <p:txEl>
                                              <p:pRg st="2" end="2"/>
                                            </p:txEl>
                                          </p:spTgt>
                                        </p:tgtEl>
                                        <p:attrNameLst>
                                          <p:attrName>ppt_c</p:attrName>
                                        </p:attrNameLst>
                                      </p:cBhvr>
                                      <p:to>
                                        <a:schemeClr val="bg2"/>
                                      </p:to>
                                    </p:animClr>
                                  </p:sub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22542">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2542">
                                            <p:txEl>
                                              <p:pRg st="3" end="3"/>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utoUpdateAnimBg="0"/>
      <p:bldP spid="22542"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28600"/>
            <a:ext cx="8153400" cy="1066800"/>
          </a:xfrm>
        </p:spPr>
        <p:txBody>
          <a:bodyPr/>
          <a:lstStyle/>
          <a:p>
            <a:r>
              <a:rPr lang="en-GB" i="1">
                <a:solidFill>
                  <a:srgbClr val="FF0000"/>
                </a:solidFill>
              </a:rPr>
              <a:t>Communication strategy</a:t>
            </a:r>
            <a:endParaRPr lang="en-GB" i="1"/>
          </a:p>
        </p:txBody>
      </p:sp>
      <p:sp>
        <p:nvSpPr>
          <p:cNvPr id="23555" name="Rectangle 3"/>
          <p:cNvSpPr>
            <a:spLocks noGrp="1" noChangeArrowheads="1"/>
          </p:cNvSpPr>
          <p:nvPr>
            <p:ph type="body" idx="1"/>
          </p:nvPr>
        </p:nvSpPr>
        <p:spPr>
          <a:xfrm>
            <a:off x="457200" y="1905000"/>
            <a:ext cx="7772400" cy="3962400"/>
          </a:xfrm>
        </p:spPr>
        <p:txBody>
          <a:bodyPr/>
          <a:lstStyle/>
          <a:p>
            <a:pPr>
              <a:buClr>
                <a:srgbClr val="FF0000"/>
              </a:buClr>
              <a:buFontTx/>
              <a:buNone/>
            </a:pPr>
            <a:r>
              <a:rPr lang="en-GB">
                <a:solidFill>
                  <a:schemeClr val="bg1"/>
                </a:solidFill>
              </a:rPr>
              <a:t>.</a:t>
            </a:r>
            <a:endParaRPr lang="en-GB"/>
          </a:p>
        </p:txBody>
      </p:sp>
      <p:sp>
        <p:nvSpPr>
          <p:cNvPr id="23556" name="Freeform 4"/>
          <p:cNvSpPr>
            <a:spLocks/>
          </p:cNvSpPr>
          <p:nvPr/>
        </p:nvSpPr>
        <p:spPr bwMode="auto">
          <a:xfrm>
            <a:off x="1084263" y="5918200"/>
            <a:ext cx="12700" cy="57150"/>
          </a:xfrm>
          <a:custGeom>
            <a:avLst/>
            <a:gdLst>
              <a:gd name="T0" fmla="*/ 8 w 8"/>
              <a:gd name="T1" fmla="*/ 36 h 36"/>
              <a:gd name="T2" fmla="*/ 0 w 8"/>
              <a:gd name="T3" fmla="*/ 0 h 36"/>
              <a:gd name="T4" fmla="*/ 8 w 8"/>
              <a:gd name="T5" fmla="*/ 36 h 36"/>
            </a:gdLst>
            <a:ahLst/>
            <a:cxnLst>
              <a:cxn ang="0">
                <a:pos x="T0" y="T1"/>
              </a:cxn>
              <a:cxn ang="0">
                <a:pos x="T2" y="T3"/>
              </a:cxn>
              <a:cxn ang="0">
                <a:pos x="T4" y="T5"/>
              </a:cxn>
            </a:cxnLst>
            <a:rect l="0" t="0" r="r" b="b"/>
            <a:pathLst>
              <a:path w="8" h="36">
                <a:moveTo>
                  <a:pt x="8" y="36"/>
                </a:moveTo>
                <a:lnTo>
                  <a:pt x="0" y="0"/>
                </a:lnTo>
                <a:lnTo>
                  <a:pt x="8"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557" name="Freeform 5"/>
          <p:cNvSpPr>
            <a:spLocks/>
          </p:cNvSpPr>
          <p:nvPr/>
        </p:nvSpPr>
        <p:spPr bwMode="auto">
          <a:xfrm>
            <a:off x="2805113" y="5861050"/>
            <a:ext cx="26987" cy="71438"/>
          </a:xfrm>
          <a:custGeom>
            <a:avLst/>
            <a:gdLst>
              <a:gd name="T0" fmla="*/ 17 w 17"/>
              <a:gd name="T1" fmla="*/ 45 h 45"/>
              <a:gd name="T2" fmla="*/ 0 w 17"/>
              <a:gd name="T3" fmla="*/ 0 h 45"/>
              <a:gd name="T4" fmla="*/ 17 w 17"/>
              <a:gd name="T5" fmla="*/ 45 h 45"/>
            </a:gdLst>
            <a:ahLst/>
            <a:cxnLst>
              <a:cxn ang="0">
                <a:pos x="T0" y="T1"/>
              </a:cxn>
              <a:cxn ang="0">
                <a:pos x="T2" y="T3"/>
              </a:cxn>
              <a:cxn ang="0">
                <a:pos x="T4" y="T5"/>
              </a:cxn>
            </a:cxnLst>
            <a:rect l="0" t="0" r="r" b="b"/>
            <a:pathLst>
              <a:path w="17" h="45">
                <a:moveTo>
                  <a:pt x="17" y="45"/>
                </a:moveTo>
                <a:lnTo>
                  <a:pt x="0" y="0"/>
                </a:lnTo>
                <a:lnTo>
                  <a:pt x="17" y="45"/>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558" name="Freeform 6"/>
          <p:cNvSpPr>
            <a:spLocks/>
          </p:cNvSpPr>
          <p:nvPr/>
        </p:nvSpPr>
        <p:spPr bwMode="auto">
          <a:xfrm>
            <a:off x="1917700" y="5875338"/>
            <a:ext cx="39688" cy="42862"/>
          </a:xfrm>
          <a:custGeom>
            <a:avLst/>
            <a:gdLst>
              <a:gd name="T0" fmla="*/ 0 w 25"/>
              <a:gd name="T1" fmla="*/ 27 h 27"/>
              <a:gd name="T2" fmla="*/ 25 w 25"/>
              <a:gd name="T3" fmla="*/ 0 h 27"/>
              <a:gd name="T4" fmla="*/ 0 w 25"/>
              <a:gd name="T5" fmla="*/ 27 h 27"/>
            </a:gdLst>
            <a:ahLst/>
            <a:cxnLst>
              <a:cxn ang="0">
                <a:pos x="T0" y="T1"/>
              </a:cxn>
              <a:cxn ang="0">
                <a:pos x="T2" y="T3"/>
              </a:cxn>
              <a:cxn ang="0">
                <a:pos x="T4" y="T5"/>
              </a:cxn>
            </a:cxnLst>
            <a:rect l="0" t="0" r="r" b="b"/>
            <a:pathLst>
              <a:path w="25" h="27">
                <a:moveTo>
                  <a:pt x="0" y="27"/>
                </a:moveTo>
                <a:lnTo>
                  <a:pt x="25" y="0"/>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559" name="Freeform 7"/>
          <p:cNvSpPr>
            <a:spLocks/>
          </p:cNvSpPr>
          <p:nvPr/>
        </p:nvSpPr>
        <p:spPr bwMode="auto">
          <a:xfrm>
            <a:off x="3095625" y="3933825"/>
            <a:ext cx="14288" cy="14288"/>
          </a:xfrm>
          <a:custGeom>
            <a:avLst/>
            <a:gdLst>
              <a:gd name="T0" fmla="*/ 9 w 9"/>
              <a:gd name="T1" fmla="*/ 9 h 9"/>
              <a:gd name="T2" fmla="*/ 0 w 9"/>
              <a:gd name="T3" fmla="*/ 0 h 9"/>
              <a:gd name="T4" fmla="*/ 9 w 9"/>
              <a:gd name="T5" fmla="*/ 9 h 9"/>
            </a:gdLst>
            <a:ahLst/>
            <a:cxnLst>
              <a:cxn ang="0">
                <a:pos x="T0" y="T1"/>
              </a:cxn>
              <a:cxn ang="0">
                <a:pos x="T2" y="T3"/>
              </a:cxn>
              <a:cxn ang="0">
                <a:pos x="T4" y="T5"/>
              </a:cxn>
            </a:cxnLst>
            <a:rect l="0" t="0" r="r" b="b"/>
            <a:pathLst>
              <a:path w="9" h="9">
                <a:moveTo>
                  <a:pt x="9" y="9"/>
                </a:moveTo>
                <a:lnTo>
                  <a:pt x="0" y="0"/>
                </a:lnTo>
                <a:lnTo>
                  <a:pt x="9"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560" name="Freeform 8"/>
          <p:cNvSpPr>
            <a:spLocks/>
          </p:cNvSpPr>
          <p:nvPr/>
        </p:nvSpPr>
        <p:spPr bwMode="auto">
          <a:xfrm>
            <a:off x="3176588" y="2913063"/>
            <a:ext cx="12700" cy="57150"/>
          </a:xfrm>
          <a:custGeom>
            <a:avLst/>
            <a:gdLst>
              <a:gd name="T0" fmla="*/ 8 w 8"/>
              <a:gd name="T1" fmla="*/ 36 h 36"/>
              <a:gd name="T2" fmla="*/ 0 w 8"/>
              <a:gd name="T3" fmla="*/ 0 h 36"/>
              <a:gd name="T4" fmla="*/ 8 w 8"/>
              <a:gd name="T5" fmla="*/ 36 h 36"/>
            </a:gdLst>
            <a:ahLst/>
            <a:cxnLst>
              <a:cxn ang="0">
                <a:pos x="T0" y="T1"/>
              </a:cxn>
              <a:cxn ang="0">
                <a:pos x="T2" y="T3"/>
              </a:cxn>
              <a:cxn ang="0">
                <a:pos x="T4" y="T5"/>
              </a:cxn>
            </a:cxnLst>
            <a:rect l="0" t="0" r="r" b="b"/>
            <a:pathLst>
              <a:path w="8" h="36">
                <a:moveTo>
                  <a:pt x="8" y="36"/>
                </a:moveTo>
                <a:lnTo>
                  <a:pt x="0" y="0"/>
                </a:lnTo>
                <a:lnTo>
                  <a:pt x="8" y="36"/>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561" name="Freeform 9"/>
          <p:cNvSpPr>
            <a:spLocks/>
          </p:cNvSpPr>
          <p:nvPr/>
        </p:nvSpPr>
        <p:spPr bwMode="auto">
          <a:xfrm>
            <a:off x="3228975" y="2711450"/>
            <a:ext cx="52388" cy="28575"/>
          </a:xfrm>
          <a:custGeom>
            <a:avLst/>
            <a:gdLst>
              <a:gd name="T0" fmla="*/ 0 w 33"/>
              <a:gd name="T1" fmla="*/ 18 h 18"/>
              <a:gd name="T2" fmla="*/ 33 w 33"/>
              <a:gd name="T3" fmla="*/ 0 h 18"/>
              <a:gd name="T4" fmla="*/ 0 w 33"/>
              <a:gd name="T5" fmla="*/ 18 h 18"/>
            </a:gdLst>
            <a:ahLst/>
            <a:cxnLst>
              <a:cxn ang="0">
                <a:pos x="T0" y="T1"/>
              </a:cxn>
              <a:cxn ang="0">
                <a:pos x="T2" y="T3"/>
              </a:cxn>
              <a:cxn ang="0">
                <a:pos x="T4" y="T5"/>
              </a:cxn>
            </a:cxnLst>
            <a:rect l="0" t="0" r="r" b="b"/>
            <a:pathLst>
              <a:path w="33" h="18">
                <a:moveTo>
                  <a:pt x="0" y="18"/>
                </a:moveTo>
                <a:lnTo>
                  <a:pt x="33"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562" name="Freeform 10"/>
          <p:cNvSpPr>
            <a:spLocks/>
          </p:cNvSpPr>
          <p:nvPr/>
        </p:nvSpPr>
        <p:spPr bwMode="auto">
          <a:xfrm>
            <a:off x="3216275" y="2511425"/>
            <a:ext cx="79375" cy="42863"/>
          </a:xfrm>
          <a:custGeom>
            <a:avLst/>
            <a:gdLst>
              <a:gd name="T0" fmla="*/ 0 w 50"/>
              <a:gd name="T1" fmla="*/ 27 h 27"/>
              <a:gd name="T2" fmla="*/ 50 w 50"/>
              <a:gd name="T3" fmla="*/ 0 h 27"/>
              <a:gd name="T4" fmla="*/ 0 w 50"/>
              <a:gd name="T5" fmla="*/ 27 h 27"/>
            </a:gdLst>
            <a:ahLst/>
            <a:cxnLst>
              <a:cxn ang="0">
                <a:pos x="T0" y="T1"/>
              </a:cxn>
              <a:cxn ang="0">
                <a:pos x="T2" y="T3"/>
              </a:cxn>
              <a:cxn ang="0">
                <a:pos x="T4" y="T5"/>
              </a:cxn>
            </a:cxnLst>
            <a:rect l="0" t="0" r="r" b="b"/>
            <a:pathLst>
              <a:path w="50" h="27">
                <a:moveTo>
                  <a:pt x="0" y="27"/>
                </a:moveTo>
                <a:lnTo>
                  <a:pt x="50" y="0"/>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563" name="Freeform 11"/>
          <p:cNvSpPr>
            <a:spLocks/>
          </p:cNvSpPr>
          <p:nvPr/>
        </p:nvSpPr>
        <p:spPr bwMode="auto">
          <a:xfrm>
            <a:off x="1150938" y="2324100"/>
            <a:ext cx="1587" cy="28575"/>
          </a:xfrm>
          <a:custGeom>
            <a:avLst/>
            <a:gdLst>
              <a:gd name="T0" fmla="*/ 18 h 18"/>
              <a:gd name="T1" fmla="*/ 0 h 18"/>
              <a:gd name="T2" fmla="*/ 18 h 18"/>
            </a:gdLst>
            <a:ahLst/>
            <a:cxnLst>
              <a:cxn ang="0">
                <a:pos x="0" y="T0"/>
              </a:cxn>
              <a:cxn ang="0">
                <a:pos x="0" y="T1"/>
              </a:cxn>
              <a:cxn ang="0">
                <a:pos x="0" y="T2"/>
              </a:cxn>
            </a:cxnLst>
            <a:rect l="0" t="0" r="r" b="b"/>
            <a:pathLst>
              <a:path h="18">
                <a:moveTo>
                  <a:pt x="0" y="18"/>
                </a:moveTo>
                <a:lnTo>
                  <a:pt x="0"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564" name="Freeform 12"/>
          <p:cNvSpPr>
            <a:spLocks/>
          </p:cNvSpPr>
          <p:nvPr/>
        </p:nvSpPr>
        <p:spPr bwMode="auto">
          <a:xfrm>
            <a:off x="1441450" y="2251075"/>
            <a:ext cx="66675" cy="30163"/>
          </a:xfrm>
          <a:custGeom>
            <a:avLst/>
            <a:gdLst>
              <a:gd name="T0" fmla="*/ 0 w 42"/>
              <a:gd name="T1" fmla="*/ 19 h 19"/>
              <a:gd name="T2" fmla="*/ 42 w 42"/>
              <a:gd name="T3" fmla="*/ 0 h 19"/>
              <a:gd name="T4" fmla="*/ 0 w 42"/>
              <a:gd name="T5" fmla="*/ 19 h 19"/>
            </a:gdLst>
            <a:ahLst/>
            <a:cxnLst>
              <a:cxn ang="0">
                <a:pos x="T0" y="T1"/>
              </a:cxn>
              <a:cxn ang="0">
                <a:pos x="T2" y="T3"/>
              </a:cxn>
              <a:cxn ang="0">
                <a:pos x="T4" y="T5"/>
              </a:cxn>
            </a:cxnLst>
            <a:rect l="0" t="0" r="r" b="b"/>
            <a:pathLst>
              <a:path w="42" h="19">
                <a:moveTo>
                  <a:pt x="0" y="19"/>
                </a:moveTo>
                <a:lnTo>
                  <a:pt x="42" y="0"/>
                </a:lnTo>
                <a:lnTo>
                  <a:pt x="0"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565" name="Text Box 13"/>
          <p:cNvSpPr txBox="1">
            <a:spLocks noChangeArrowheads="1"/>
          </p:cNvSpPr>
          <p:nvPr/>
        </p:nvSpPr>
        <p:spPr bwMode="auto">
          <a:xfrm>
            <a:off x="838200" y="17526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p>
        </p:txBody>
      </p:sp>
      <p:sp>
        <p:nvSpPr>
          <p:cNvPr id="23566" name="Text Box 14"/>
          <p:cNvSpPr txBox="1">
            <a:spLocks noChangeArrowheads="1"/>
          </p:cNvSpPr>
          <p:nvPr/>
        </p:nvSpPr>
        <p:spPr bwMode="auto">
          <a:xfrm>
            <a:off x="3124200" y="1905000"/>
            <a:ext cx="5410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sz="3200"/>
          </a:p>
        </p:txBody>
      </p:sp>
      <p:sp>
        <p:nvSpPr>
          <p:cNvPr id="23567" name="Text Box 15"/>
          <p:cNvSpPr txBox="1">
            <a:spLocks noChangeArrowheads="1"/>
          </p:cNvSpPr>
          <p:nvPr/>
        </p:nvSpPr>
        <p:spPr bwMode="auto">
          <a:xfrm>
            <a:off x="1219200" y="3048000"/>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p>
        </p:txBody>
      </p:sp>
      <p:pic>
        <p:nvPicPr>
          <p:cNvPr id="23568" name="Picture 16" descr="D:\Clipart\People\Hands\CS002735.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981200"/>
            <a:ext cx="2133600" cy="2022475"/>
          </a:xfrm>
          <a:prstGeom prst="rect">
            <a:avLst/>
          </a:prstGeom>
          <a:noFill/>
          <a:extLst>
            <a:ext uri="{909E8E84-426E-40DD-AFC4-6F175D3DCCD1}">
              <a14:hiddenFill xmlns:a14="http://schemas.microsoft.com/office/drawing/2010/main">
                <a:solidFill>
                  <a:srgbClr val="FFFFFF"/>
                </a:solidFill>
              </a14:hiddenFill>
            </a:ext>
          </a:extLst>
        </p:spPr>
      </p:pic>
      <p:sp>
        <p:nvSpPr>
          <p:cNvPr id="23569" name="Text Box 17"/>
          <p:cNvSpPr txBox="1">
            <a:spLocks noChangeArrowheads="1"/>
          </p:cNvSpPr>
          <p:nvPr/>
        </p:nvSpPr>
        <p:spPr bwMode="auto">
          <a:xfrm>
            <a:off x="2514600" y="1143000"/>
            <a:ext cx="6229350" cy="551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FF3300"/>
              </a:buClr>
              <a:buFontTx/>
              <a:buChar char="•"/>
            </a:pPr>
            <a:r>
              <a:rPr lang="en-GB" sz="2800"/>
              <a:t> Issue Explorer</a:t>
            </a:r>
          </a:p>
          <a:p>
            <a:pPr>
              <a:buClr>
                <a:srgbClr val="FF3300"/>
              </a:buClr>
              <a:buFontTx/>
              <a:buChar char="•"/>
            </a:pPr>
            <a:r>
              <a:rPr lang="en-GB" sz="2800"/>
              <a:t> Substantially improved website</a:t>
            </a:r>
          </a:p>
          <a:p>
            <a:pPr lvl="1">
              <a:buClr>
                <a:srgbClr val="FF3300"/>
              </a:buClr>
              <a:buFontTx/>
              <a:buChar char="•"/>
            </a:pPr>
            <a:r>
              <a:rPr lang="en-GB" sz="2800"/>
              <a:t> lots of case studies (benefit led)</a:t>
            </a:r>
          </a:p>
          <a:p>
            <a:pPr lvl="1">
              <a:buClr>
                <a:srgbClr val="FF3300"/>
              </a:buClr>
              <a:buFontTx/>
              <a:buChar char="•"/>
            </a:pPr>
            <a:r>
              <a:rPr lang="en-GB" sz="2800"/>
              <a:t> articles about OR (benefits)</a:t>
            </a:r>
          </a:p>
          <a:p>
            <a:pPr lvl="1">
              <a:buClr>
                <a:srgbClr val="FF3300"/>
              </a:buClr>
              <a:buFontTx/>
              <a:buChar char="•"/>
            </a:pPr>
            <a:r>
              <a:rPr lang="en-GB" sz="2800"/>
              <a:t> …including ‘hot’ applications</a:t>
            </a:r>
            <a:endParaRPr lang="en-GB"/>
          </a:p>
          <a:p>
            <a:pPr lvl="1">
              <a:buClr>
                <a:srgbClr val="FF3300"/>
              </a:buClr>
              <a:buFontTx/>
              <a:buChar char="•"/>
            </a:pPr>
            <a:endParaRPr lang="en-GB"/>
          </a:p>
          <a:p>
            <a:pPr>
              <a:buClr>
                <a:srgbClr val="FF3300"/>
              </a:buClr>
              <a:buFontTx/>
              <a:buChar char="•"/>
            </a:pPr>
            <a:r>
              <a:rPr lang="en-GB"/>
              <a:t>ALSO: ‘You are the OR Society’</a:t>
            </a:r>
          </a:p>
          <a:p>
            <a:pPr lvl="1">
              <a:buClr>
                <a:srgbClr val="FF3300"/>
              </a:buClr>
              <a:buFontTx/>
              <a:buChar char="•"/>
            </a:pPr>
            <a:r>
              <a:rPr lang="en-GB"/>
              <a:t> SHARING AND NETWORKING</a:t>
            </a:r>
          </a:p>
          <a:p>
            <a:pPr lvl="1">
              <a:lnSpc>
                <a:spcPct val="80000"/>
              </a:lnSpc>
              <a:buClr>
                <a:srgbClr val="FF3300"/>
              </a:buClr>
              <a:buFontTx/>
              <a:buChar char="•"/>
            </a:pPr>
            <a:r>
              <a:rPr lang="en-GB"/>
              <a:t> information system</a:t>
            </a:r>
          </a:p>
          <a:p>
            <a:pPr lvl="1">
              <a:lnSpc>
                <a:spcPct val="80000"/>
              </a:lnSpc>
              <a:buClr>
                <a:srgbClr val="FF3300"/>
              </a:buClr>
              <a:buFontTx/>
              <a:buChar char="•"/>
            </a:pPr>
            <a:r>
              <a:rPr lang="en-GB"/>
              <a:t> Free</a:t>
            </a:r>
            <a:r>
              <a:rPr lang="en-GB" sz="3600">
                <a:solidFill>
                  <a:srgbClr val="FF3300"/>
                </a:solidFill>
              </a:rPr>
              <a:t>X</a:t>
            </a:r>
            <a:r>
              <a:rPr lang="en-GB"/>
              <a:t>change</a:t>
            </a:r>
          </a:p>
          <a:p>
            <a:pPr lvl="1">
              <a:buClr>
                <a:srgbClr val="FF3300"/>
              </a:buClr>
              <a:buFontTx/>
              <a:buChar char="•"/>
            </a:pPr>
            <a:r>
              <a:rPr lang="en-GB"/>
              <a:t> Forums (now user friendly!)</a:t>
            </a:r>
          </a:p>
          <a:p>
            <a:pPr lvl="1">
              <a:buClr>
                <a:srgbClr val="FF3300"/>
              </a:buClr>
              <a:buFontTx/>
              <a:buChar char="•"/>
            </a:pPr>
            <a:r>
              <a:rPr lang="en-GB"/>
              <a:t> Chat</a:t>
            </a:r>
          </a:p>
          <a:p>
            <a:pPr lvl="1">
              <a:buClr>
                <a:srgbClr val="FF3300"/>
              </a:buClr>
              <a:buFontTx/>
              <a:buChar char="•"/>
            </a:pPr>
            <a:r>
              <a:rPr lang="en-GB"/>
              <a:t> Home pages</a:t>
            </a:r>
          </a:p>
          <a:p>
            <a:pPr>
              <a:buFontTx/>
              <a:buChar char="•"/>
            </a:pPr>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355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2356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3569">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3569">
                                            <p:txEl>
                                              <p:pRg st="1" end="1"/>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3569">
                                            <p:txEl>
                                              <p:pRg st="2" end="2"/>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3569">
                                            <p:txEl>
                                              <p:pRg st="3" end="3"/>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3569">
                                            <p:txEl>
                                              <p:pRg st="4" end="4"/>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23569">
                                            <p:txEl>
                                              <p:pRg st="6" end="6"/>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23569">
                                            <p:txEl>
                                              <p:pRg st="7" end="7"/>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23569">
                                            <p:txEl>
                                              <p:pRg st="8" end="8"/>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23569">
                                            <p:txEl>
                                              <p:pRg st="9" end="9"/>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23569">
                                            <p:txEl>
                                              <p:pRg st="10" end="10"/>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23569">
                                            <p:txEl>
                                              <p:pRg st="11" end="11"/>
                                            </p:txEl>
                                          </p:spTgt>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499"/>
                                          </p:stCondLst>
                                        </p:cTn>
                                        <p:tgtEl>
                                          <p:spTgt spid="23569">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utoUpdateAnimBg="0"/>
      <p:bldP spid="23569" grpId="0" build="p" bldLvl="2"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28600"/>
            <a:ext cx="8153400" cy="1066800"/>
          </a:xfrm>
        </p:spPr>
        <p:txBody>
          <a:bodyPr/>
          <a:lstStyle/>
          <a:p>
            <a:r>
              <a:rPr lang="en-GB" i="1">
                <a:solidFill>
                  <a:srgbClr val="FF0000"/>
                </a:solidFill>
              </a:rPr>
              <a:t>The way ahead</a:t>
            </a:r>
            <a:endParaRPr lang="en-GB" i="1"/>
          </a:p>
        </p:txBody>
      </p:sp>
      <p:sp>
        <p:nvSpPr>
          <p:cNvPr id="28675" name="Rectangle 3"/>
          <p:cNvSpPr>
            <a:spLocks noGrp="1" noChangeArrowheads="1"/>
          </p:cNvSpPr>
          <p:nvPr>
            <p:ph type="body" idx="1"/>
          </p:nvPr>
        </p:nvSpPr>
        <p:spPr>
          <a:xfrm>
            <a:off x="457200" y="1905000"/>
            <a:ext cx="7772400" cy="3962400"/>
          </a:xfrm>
        </p:spPr>
        <p:txBody>
          <a:bodyPr/>
          <a:lstStyle/>
          <a:p>
            <a:pPr>
              <a:buClr>
                <a:srgbClr val="FF0000"/>
              </a:buClr>
              <a:buFontTx/>
              <a:buNone/>
            </a:pPr>
            <a:r>
              <a:rPr lang="en-GB">
                <a:solidFill>
                  <a:schemeClr val="bg1"/>
                </a:solidFill>
              </a:rPr>
              <a:t>.</a:t>
            </a:r>
            <a:endParaRPr lang="en-GB"/>
          </a:p>
        </p:txBody>
      </p:sp>
      <p:sp>
        <p:nvSpPr>
          <p:cNvPr id="28676" name="Freeform 4"/>
          <p:cNvSpPr>
            <a:spLocks/>
          </p:cNvSpPr>
          <p:nvPr/>
        </p:nvSpPr>
        <p:spPr bwMode="auto">
          <a:xfrm>
            <a:off x="1084263" y="5918200"/>
            <a:ext cx="12700" cy="57150"/>
          </a:xfrm>
          <a:custGeom>
            <a:avLst/>
            <a:gdLst>
              <a:gd name="T0" fmla="*/ 8 w 8"/>
              <a:gd name="T1" fmla="*/ 36 h 36"/>
              <a:gd name="T2" fmla="*/ 0 w 8"/>
              <a:gd name="T3" fmla="*/ 0 h 36"/>
              <a:gd name="T4" fmla="*/ 8 w 8"/>
              <a:gd name="T5" fmla="*/ 36 h 36"/>
            </a:gdLst>
            <a:ahLst/>
            <a:cxnLst>
              <a:cxn ang="0">
                <a:pos x="T0" y="T1"/>
              </a:cxn>
              <a:cxn ang="0">
                <a:pos x="T2" y="T3"/>
              </a:cxn>
              <a:cxn ang="0">
                <a:pos x="T4" y="T5"/>
              </a:cxn>
            </a:cxnLst>
            <a:rect l="0" t="0" r="r" b="b"/>
            <a:pathLst>
              <a:path w="8" h="36">
                <a:moveTo>
                  <a:pt x="8" y="36"/>
                </a:moveTo>
                <a:lnTo>
                  <a:pt x="0" y="0"/>
                </a:lnTo>
                <a:lnTo>
                  <a:pt x="8"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8677" name="Freeform 5"/>
          <p:cNvSpPr>
            <a:spLocks/>
          </p:cNvSpPr>
          <p:nvPr/>
        </p:nvSpPr>
        <p:spPr bwMode="auto">
          <a:xfrm>
            <a:off x="2805113" y="5861050"/>
            <a:ext cx="26987" cy="71438"/>
          </a:xfrm>
          <a:custGeom>
            <a:avLst/>
            <a:gdLst>
              <a:gd name="T0" fmla="*/ 17 w 17"/>
              <a:gd name="T1" fmla="*/ 45 h 45"/>
              <a:gd name="T2" fmla="*/ 0 w 17"/>
              <a:gd name="T3" fmla="*/ 0 h 45"/>
              <a:gd name="T4" fmla="*/ 17 w 17"/>
              <a:gd name="T5" fmla="*/ 45 h 45"/>
            </a:gdLst>
            <a:ahLst/>
            <a:cxnLst>
              <a:cxn ang="0">
                <a:pos x="T0" y="T1"/>
              </a:cxn>
              <a:cxn ang="0">
                <a:pos x="T2" y="T3"/>
              </a:cxn>
              <a:cxn ang="0">
                <a:pos x="T4" y="T5"/>
              </a:cxn>
            </a:cxnLst>
            <a:rect l="0" t="0" r="r" b="b"/>
            <a:pathLst>
              <a:path w="17" h="45">
                <a:moveTo>
                  <a:pt x="17" y="45"/>
                </a:moveTo>
                <a:lnTo>
                  <a:pt x="0" y="0"/>
                </a:lnTo>
                <a:lnTo>
                  <a:pt x="17" y="45"/>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8678" name="Freeform 6"/>
          <p:cNvSpPr>
            <a:spLocks/>
          </p:cNvSpPr>
          <p:nvPr/>
        </p:nvSpPr>
        <p:spPr bwMode="auto">
          <a:xfrm>
            <a:off x="1917700" y="5875338"/>
            <a:ext cx="39688" cy="42862"/>
          </a:xfrm>
          <a:custGeom>
            <a:avLst/>
            <a:gdLst>
              <a:gd name="T0" fmla="*/ 0 w 25"/>
              <a:gd name="T1" fmla="*/ 27 h 27"/>
              <a:gd name="T2" fmla="*/ 25 w 25"/>
              <a:gd name="T3" fmla="*/ 0 h 27"/>
              <a:gd name="T4" fmla="*/ 0 w 25"/>
              <a:gd name="T5" fmla="*/ 27 h 27"/>
            </a:gdLst>
            <a:ahLst/>
            <a:cxnLst>
              <a:cxn ang="0">
                <a:pos x="T0" y="T1"/>
              </a:cxn>
              <a:cxn ang="0">
                <a:pos x="T2" y="T3"/>
              </a:cxn>
              <a:cxn ang="0">
                <a:pos x="T4" y="T5"/>
              </a:cxn>
            </a:cxnLst>
            <a:rect l="0" t="0" r="r" b="b"/>
            <a:pathLst>
              <a:path w="25" h="27">
                <a:moveTo>
                  <a:pt x="0" y="27"/>
                </a:moveTo>
                <a:lnTo>
                  <a:pt x="25" y="0"/>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8679" name="Freeform 7"/>
          <p:cNvSpPr>
            <a:spLocks/>
          </p:cNvSpPr>
          <p:nvPr/>
        </p:nvSpPr>
        <p:spPr bwMode="auto">
          <a:xfrm>
            <a:off x="3095625" y="3933825"/>
            <a:ext cx="14288" cy="14288"/>
          </a:xfrm>
          <a:custGeom>
            <a:avLst/>
            <a:gdLst>
              <a:gd name="T0" fmla="*/ 9 w 9"/>
              <a:gd name="T1" fmla="*/ 9 h 9"/>
              <a:gd name="T2" fmla="*/ 0 w 9"/>
              <a:gd name="T3" fmla="*/ 0 h 9"/>
              <a:gd name="T4" fmla="*/ 9 w 9"/>
              <a:gd name="T5" fmla="*/ 9 h 9"/>
            </a:gdLst>
            <a:ahLst/>
            <a:cxnLst>
              <a:cxn ang="0">
                <a:pos x="T0" y="T1"/>
              </a:cxn>
              <a:cxn ang="0">
                <a:pos x="T2" y="T3"/>
              </a:cxn>
              <a:cxn ang="0">
                <a:pos x="T4" y="T5"/>
              </a:cxn>
            </a:cxnLst>
            <a:rect l="0" t="0" r="r" b="b"/>
            <a:pathLst>
              <a:path w="9" h="9">
                <a:moveTo>
                  <a:pt x="9" y="9"/>
                </a:moveTo>
                <a:lnTo>
                  <a:pt x="0" y="0"/>
                </a:lnTo>
                <a:lnTo>
                  <a:pt x="9"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8680" name="Freeform 8"/>
          <p:cNvSpPr>
            <a:spLocks/>
          </p:cNvSpPr>
          <p:nvPr/>
        </p:nvSpPr>
        <p:spPr bwMode="auto">
          <a:xfrm>
            <a:off x="3176588" y="2913063"/>
            <a:ext cx="12700" cy="57150"/>
          </a:xfrm>
          <a:custGeom>
            <a:avLst/>
            <a:gdLst>
              <a:gd name="T0" fmla="*/ 8 w 8"/>
              <a:gd name="T1" fmla="*/ 36 h 36"/>
              <a:gd name="T2" fmla="*/ 0 w 8"/>
              <a:gd name="T3" fmla="*/ 0 h 36"/>
              <a:gd name="T4" fmla="*/ 8 w 8"/>
              <a:gd name="T5" fmla="*/ 36 h 36"/>
            </a:gdLst>
            <a:ahLst/>
            <a:cxnLst>
              <a:cxn ang="0">
                <a:pos x="T0" y="T1"/>
              </a:cxn>
              <a:cxn ang="0">
                <a:pos x="T2" y="T3"/>
              </a:cxn>
              <a:cxn ang="0">
                <a:pos x="T4" y="T5"/>
              </a:cxn>
            </a:cxnLst>
            <a:rect l="0" t="0" r="r" b="b"/>
            <a:pathLst>
              <a:path w="8" h="36">
                <a:moveTo>
                  <a:pt x="8" y="36"/>
                </a:moveTo>
                <a:lnTo>
                  <a:pt x="0" y="0"/>
                </a:lnTo>
                <a:lnTo>
                  <a:pt x="8" y="36"/>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8681" name="Freeform 9"/>
          <p:cNvSpPr>
            <a:spLocks/>
          </p:cNvSpPr>
          <p:nvPr/>
        </p:nvSpPr>
        <p:spPr bwMode="auto">
          <a:xfrm>
            <a:off x="3228975" y="2711450"/>
            <a:ext cx="52388" cy="28575"/>
          </a:xfrm>
          <a:custGeom>
            <a:avLst/>
            <a:gdLst>
              <a:gd name="T0" fmla="*/ 0 w 33"/>
              <a:gd name="T1" fmla="*/ 18 h 18"/>
              <a:gd name="T2" fmla="*/ 33 w 33"/>
              <a:gd name="T3" fmla="*/ 0 h 18"/>
              <a:gd name="T4" fmla="*/ 0 w 33"/>
              <a:gd name="T5" fmla="*/ 18 h 18"/>
            </a:gdLst>
            <a:ahLst/>
            <a:cxnLst>
              <a:cxn ang="0">
                <a:pos x="T0" y="T1"/>
              </a:cxn>
              <a:cxn ang="0">
                <a:pos x="T2" y="T3"/>
              </a:cxn>
              <a:cxn ang="0">
                <a:pos x="T4" y="T5"/>
              </a:cxn>
            </a:cxnLst>
            <a:rect l="0" t="0" r="r" b="b"/>
            <a:pathLst>
              <a:path w="33" h="18">
                <a:moveTo>
                  <a:pt x="0" y="18"/>
                </a:moveTo>
                <a:lnTo>
                  <a:pt x="33"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8682" name="Freeform 10"/>
          <p:cNvSpPr>
            <a:spLocks/>
          </p:cNvSpPr>
          <p:nvPr/>
        </p:nvSpPr>
        <p:spPr bwMode="auto">
          <a:xfrm>
            <a:off x="3216275" y="2511425"/>
            <a:ext cx="79375" cy="42863"/>
          </a:xfrm>
          <a:custGeom>
            <a:avLst/>
            <a:gdLst>
              <a:gd name="T0" fmla="*/ 0 w 50"/>
              <a:gd name="T1" fmla="*/ 27 h 27"/>
              <a:gd name="T2" fmla="*/ 50 w 50"/>
              <a:gd name="T3" fmla="*/ 0 h 27"/>
              <a:gd name="T4" fmla="*/ 0 w 50"/>
              <a:gd name="T5" fmla="*/ 27 h 27"/>
            </a:gdLst>
            <a:ahLst/>
            <a:cxnLst>
              <a:cxn ang="0">
                <a:pos x="T0" y="T1"/>
              </a:cxn>
              <a:cxn ang="0">
                <a:pos x="T2" y="T3"/>
              </a:cxn>
              <a:cxn ang="0">
                <a:pos x="T4" y="T5"/>
              </a:cxn>
            </a:cxnLst>
            <a:rect l="0" t="0" r="r" b="b"/>
            <a:pathLst>
              <a:path w="50" h="27">
                <a:moveTo>
                  <a:pt x="0" y="27"/>
                </a:moveTo>
                <a:lnTo>
                  <a:pt x="50" y="0"/>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8683" name="Freeform 11"/>
          <p:cNvSpPr>
            <a:spLocks/>
          </p:cNvSpPr>
          <p:nvPr/>
        </p:nvSpPr>
        <p:spPr bwMode="auto">
          <a:xfrm>
            <a:off x="1150938" y="2324100"/>
            <a:ext cx="1587" cy="28575"/>
          </a:xfrm>
          <a:custGeom>
            <a:avLst/>
            <a:gdLst>
              <a:gd name="T0" fmla="*/ 18 h 18"/>
              <a:gd name="T1" fmla="*/ 0 h 18"/>
              <a:gd name="T2" fmla="*/ 18 h 18"/>
            </a:gdLst>
            <a:ahLst/>
            <a:cxnLst>
              <a:cxn ang="0">
                <a:pos x="0" y="T0"/>
              </a:cxn>
              <a:cxn ang="0">
                <a:pos x="0" y="T1"/>
              </a:cxn>
              <a:cxn ang="0">
                <a:pos x="0" y="T2"/>
              </a:cxn>
            </a:cxnLst>
            <a:rect l="0" t="0" r="r" b="b"/>
            <a:pathLst>
              <a:path h="18">
                <a:moveTo>
                  <a:pt x="0" y="18"/>
                </a:moveTo>
                <a:lnTo>
                  <a:pt x="0"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8684" name="Freeform 12"/>
          <p:cNvSpPr>
            <a:spLocks/>
          </p:cNvSpPr>
          <p:nvPr/>
        </p:nvSpPr>
        <p:spPr bwMode="auto">
          <a:xfrm>
            <a:off x="1441450" y="2251075"/>
            <a:ext cx="66675" cy="30163"/>
          </a:xfrm>
          <a:custGeom>
            <a:avLst/>
            <a:gdLst>
              <a:gd name="T0" fmla="*/ 0 w 42"/>
              <a:gd name="T1" fmla="*/ 19 h 19"/>
              <a:gd name="T2" fmla="*/ 42 w 42"/>
              <a:gd name="T3" fmla="*/ 0 h 19"/>
              <a:gd name="T4" fmla="*/ 0 w 42"/>
              <a:gd name="T5" fmla="*/ 19 h 19"/>
            </a:gdLst>
            <a:ahLst/>
            <a:cxnLst>
              <a:cxn ang="0">
                <a:pos x="T0" y="T1"/>
              </a:cxn>
              <a:cxn ang="0">
                <a:pos x="T2" y="T3"/>
              </a:cxn>
              <a:cxn ang="0">
                <a:pos x="T4" y="T5"/>
              </a:cxn>
            </a:cxnLst>
            <a:rect l="0" t="0" r="r" b="b"/>
            <a:pathLst>
              <a:path w="42" h="19">
                <a:moveTo>
                  <a:pt x="0" y="19"/>
                </a:moveTo>
                <a:lnTo>
                  <a:pt x="42" y="0"/>
                </a:lnTo>
                <a:lnTo>
                  <a:pt x="0"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8685" name="Text Box 13"/>
          <p:cNvSpPr txBox="1">
            <a:spLocks noChangeArrowheads="1"/>
          </p:cNvSpPr>
          <p:nvPr/>
        </p:nvSpPr>
        <p:spPr bwMode="auto">
          <a:xfrm>
            <a:off x="838200" y="17526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p>
        </p:txBody>
      </p:sp>
      <p:sp>
        <p:nvSpPr>
          <p:cNvPr id="28686" name="Text Box 14"/>
          <p:cNvSpPr txBox="1">
            <a:spLocks noChangeArrowheads="1"/>
          </p:cNvSpPr>
          <p:nvPr/>
        </p:nvSpPr>
        <p:spPr bwMode="auto">
          <a:xfrm>
            <a:off x="3124200" y="1905000"/>
            <a:ext cx="5410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sz="3200"/>
          </a:p>
        </p:txBody>
      </p:sp>
      <p:sp>
        <p:nvSpPr>
          <p:cNvPr id="28687" name="Text Box 15"/>
          <p:cNvSpPr txBox="1">
            <a:spLocks noChangeArrowheads="1"/>
          </p:cNvSpPr>
          <p:nvPr/>
        </p:nvSpPr>
        <p:spPr bwMode="auto">
          <a:xfrm>
            <a:off x="1219200" y="3048000"/>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p>
        </p:txBody>
      </p:sp>
      <p:sp>
        <p:nvSpPr>
          <p:cNvPr id="28689" name="Text Box 17"/>
          <p:cNvSpPr txBox="1">
            <a:spLocks noChangeArrowheads="1"/>
          </p:cNvSpPr>
          <p:nvPr/>
        </p:nvSpPr>
        <p:spPr bwMode="auto">
          <a:xfrm>
            <a:off x="762000" y="1447800"/>
            <a:ext cx="7921625" cy="4300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FF3300"/>
              </a:buClr>
              <a:buFontTx/>
              <a:buChar char="•"/>
            </a:pPr>
            <a:r>
              <a:rPr lang="en-GB" sz="2800"/>
              <a:t> Council and GPC recognise that </a:t>
            </a:r>
          </a:p>
          <a:p>
            <a:pPr lvl="1">
              <a:buClr>
                <a:srgbClr val="FF3300"/>
              </a:buClr>
              <a:buFontTx/>
              <a:buChar char="•"/>
            </a:pPr>
            <a:r>
              <a:rPr lang="en-GB" sz="2800"/>
              <a:t> 40 years of debate needs to stop</a:t>
            </a:r>
          </a:p>
          <a:p>
            <a:pPr lvl="1">
              <a:buClr>
                <a:srgbClr val="FF3300"/>
              </a:buClr>
              <a:buFontTx/>
              <a:buChar char="•"/>
            </a:pPr>
            <a:r>
              <a:rPr lang="en-GB" sz="2800"/>
              <a:t> The whole OR community would </a:t>
            </a:r>
          </a:p>
          <a:p>
            <a:pPr lvl="1">
              <a:buClr>
                <a:srgbClr val="FF3300"/>
              </a:buClr>
            </a:pPr>
            <a:r>
              <a:rPr lang="en-GB" sz="2800"/>
              <a:t>   benefit from the perception of growth </a:t>
            </a:r>
          </a:p>
          <a:p>
            <a:pPr lvl="1">
              <a:buClr>
                <a:srgbClr val="FF3300"/>
              </a:buClr>
            </a:pPr>
            <a:r>
              <a:rPr lang="en-GB" sz="2800"/>
              <a:t>   and success instead of stagnation</a:t>
            </a:r>
          </a:p>
          <a:p>
            <a:pPr lvl="1">
              <a:buClr>
                <a:srgbClr val="FF3300"/>
              </a:buClr>
              <a:buFontTx/>
              <a:buChar char="•"/>
            </a:pPr>
            <a:r>
              <a:rPr lang="en-GB" sz="2800"/>
              <a:t> Coherent ‘branding’ could mean:</a:t>
            </a:r>
          </a:p>
          <a:p>
            <a:pPr lvl="2">
              <a:buClr>
                <a:srgbClr val="FF3300"/>
              </a:buClr>
              <a:buFontTx/>
              <a:buChar char="•"/>
            </a:pPr>
            <a:r>
              <a:rPr lang="en-GB" sz="2800"/>
              <a:t> </a:t>
            </a:r>
            <a:r>
              <a:rPr lang="en-GB"/>
              <a:t>OR individuals get wider career opportunities</a:t>
            </a:r>
          </a:p>
          <a:p>
            <a:pPr lvl="2">
              <a:buClr>
                <a:srgbClr val="FF3300"/>
              </a:buClr>
              <a:buFontTx/>
              <a:buChar char="•"/>
            </a:pPr>
            <a:r>
              <a:rPr lang="en-GB"/>
              <a:t> OR groups get more clients</a:t>
            </a:r>
          </a:p>
          <a:p>
            <a:pPr lvl="2">
              <a:buClr>
                <a:srgbClr val="FF3300"/>
              </a:buClr>
              <a:buFontTx/>
              <a:buChar char="•"/>
            </a:pPr>
            <a:r>
              <a:rPr lang="en-GB"/>
              <a:t> OR employers have a bigger pool of talent</a:t>
            </a:r>
            <a:r>
              <a:rPr lang="en-GB" sz="2800"/>
              <a:t> </a:t>
            </a:r>
          </a:p>
          <a:p>
            <a:pPr lvl="2">
              <a:buClr>
                <a:srgbClr val="FF3300"/>
              </a:buClr>
              <a:buFontTx/>
              <a:buChar char="•"/>
            </a:pPr>
            <a:r>
              <a:rPr lang="en-GB" sz="2800"/>
              <a:t> </a:t>
            </a:r>
            <a:r>
              <a:rPr lang="en-GB"/>
              <a:t>OR courses get more students</a:t>
            </a:r>
          </a:p>
        </p:txBody>
      </p:sp>
      <p:sp>
        <p:nvSpPr>
          <p:cNvPr id="28693" name="Freeform 21"/>
          <p:cNvSpPr>
            <a:spLocks/>
          </p:cNvSpPr>
          <p:nvPr/>
        </p:nvSpPr>
        <p:spPr bwMode="auto">
          <a:xfrm>
            <a:off x="0" y="2286000"/>
            <a:ext cx="1371600" cy="3406775"/>
          </a:xfrm>
          <a:custGeom>
            <a:avLst/>
            <a:gdLst>
              <a:gd name="T0" fmla="*/ 714 w 864"/>
              <a:gd name="T1" fmla="*/ 16 h 2146"/>
              <a:gd name="T2" fmla="*/ 681 w 864"/>
              <a:gd name="T3" fmla="*/ 47 h 2146"/>
              <a:gd name="T4" fmla="*/ 681 w 864"/>
              <a:gd name="T5" fmla="*/ 62 h 2146"/>
              <a:gd name="T6" fmla="*/ 665 w 864"/>
              <a:gd name="T7" fmla="*/ 78 h 2146"/>
              <a:gd name="T8" fmla="*/ 648 w 864"/>
              <a:gd name="T9" fmla="*/ 93 h 2146"/>
              <a:gd name="T10" fmla="*/ 631 w 864"/>
              <a:gd name="T11" fmla="*/ 124 h 2146"/>
              <a:gd name="T12" fmla="*/ 636 w 864"/>
              <a:gd name="T13" fmla="*/ 162 h 2146"/>
              <a:gd name="T14" fmla="*/ 633 w 864"/>
              <a:gd name="T15" fmla="*/ 174 h 2146"/>
              <a:gd name="T16" fmla="*/ 598 w 864"/>
              <a:gd name="T17" fmla="*/ 187 h 2146"/>
              <a:gd name="T18" fmla="*/ 582 w 864"/>
              <a:gd name="T19" fmla="*/ 218 h 2146"/>
              <a:gd name="T20" fmla="*/ 565 w 864"/>
              <a:gd name="T21" fmla="*/ 249 h 2146"/>
              <a:gd name="T22" fmla="*/ 548 w 864"/>
              <a:gd name="T23" fmla="*/ 280 h 2146"/>
              <a:gd name="T24" fmla="*/ 548 w 864"/>
              <a:gd name="T25" fmla="*/ 358 h 2146"/>
              <a:gd name="T26" fmla="*/ 532 w 864"/>
              <a:gd name="T27" fmla="*/ 544 h 2146"/>
              <a:gd name="T28" fmla="*/ 598 w 864"/>
              <a:gd name="T29" fmla="*/ 793 h 2146"/>
              <a:gd name="T30" fmla="*/ 731 w 864"/>
              <a:gd name="T31" fmla="*/ 824 h 2146"/>
              <a:gd name="T32" fmla="*/ 698 w 864"/>
              <a:gd name="T33" fmla="*/ 731 h 2146"/>
              <a:gd name="T34" fmla="*/ 548 w 864"/>
              <a:gd name="T35" fmla="*/ 700 h 2146"/>
              <a:gd name="T36" fmla="*/ 681 w 864"/>
              <a:gd name="T37" fmla="*/ 638 h 2146"/>
              <a:gd name="T38" fmla="*/ 814 w 864"/>
              <a:gd name="T39" fmla="*/ 762 h 2146"/>
              <a:gd name="T40" fmla="*/ 798 w 864"/>
              <a:gd name="T41" fmla="*/ 886 h 2146"/>
              <a:gd name="T42" fmla="*/ 598 w 864"/>
              <a:gd name="T43" fmla="*/ 917 h 2146"/>
              <a:gd name="T44" fmla="*/ 399 w 864"/>
              <a:gd name="T45" fmla="*/ 980 h 2146"/>
              <a:gd name="T46" fmla="*/ 382 w 864"/>
              <a:gd name="T47" fmla="*/ 1337 h 2146"/>
              <a:gd name="T48" fmla="*/ 515 w 864"/>
              <a:gd name="T49" fmla="*/ 1539 h 2146"/>
              <a:gd name="T50" fmla="*/ 698 w 864"/>
              <a:gd name="T51" fmla="*/ 1555 h 2146"/>
              <a:gd name="T52" fmla="*/ 781 w 864"/>
              <a:gd name="T53" fmla="*/ 1384 h 2146"/>
              <a:gd name="T54" fmla="*/ 615 w 864"/>
              <a:gd name="T55" fmla="*/ 1244 h 2146"/>
              <a:gd name="T56" fmla="*/ 382 w 864"/>
              <a:gd name="T57" fmla="*/ 1337 h 2146"/>
              <a:gd name="T58" fmla="*/ 565 w 864"/>
              <a:gd name="T59" fmla="*/ 1151 h 2146"/>
              <a:gd name="T60" fmla="*/ 814 w 864"/>
              <a:gd name="T61" fmla="*/ 1228 h 2146"/>
              <a:gd name="T62" fmla="*/ 847 w 864"/>
              <a:gd name="T63" fmla="*/ 1477 h 2146"/>
              <a:gd name="T64" fmla="*/ 665 w 864"/>
              <a:gd name="T65" fmla="*/ 1633 h 2146"/>
              <a:gd name="T66" fmla="*/ 399 w 864"/>
              <a:gd name="T67" fmla="*/ 1570 h 2146"/>
              <a:gd name="T68" fmla="*/ 233 w 864"/>
              <a:gd name="T69" fmla="*/ 1477 h 2146"/>
              <a:gd name="T70" fmla="*/ 100 w 864"/>
              <a:gd name="T71" fmla="*/ 1819 h 2146"/>
              <a:gd name="T72" fmla="*/ 162 w 864"/>
              <a:gd name="T73" fmla="*/ 2086 h 2146"/>
              <a:gd name="T74" fmla="*/ 75 w 864"/>
              <a:gd name="T75" fmla="*/ 2073 h 2146"/>
              <a:gd name="T76" fmla="*/ 17 w 864"/>
              <a:gd name="T77" fmla="*/ 1679 h 2146"/>
              <a:gd name="T78" fmla="*/ 199 w 864"/>
              <a:gd name="T79" fmla="*/ 1353 h 2146"/>
              <a:gd name="T80" fmla="*/ 266 w 864"/>
              <a:gd name="T81" fmla="*/ 1104 h 2146"/>
              <a:gd name="T82" fmla="*/ 415 w 864"/>
              <a:gd name="T83" fmla="*/ 731 h 2146"/>
              <a:gd name="T84" fmla="*/ 382 w 864"/>
              <a:gd name="T85" fmla="*/ 466 h 2146"/>
              <a:gd name="T86" fmla="*/ 399 w 864"/>
              <a:gd name="T87" fmla="*/ 358 h 2146"/>
              <a:gd name="T88" fmla="*/ 415 w 864"/>
              <a:gd name="T89" fmla="*/ 327 h 2146"/>
              <a:gd name="T90" fmla="*/ 432 w 864"/>
              <a:gd name="T91" fmla="*/ 295 h 2146"/>
              <a:gd name="T92" fmla="*/ 432 w 864"/>
              <a:gd name="T93" fmla="*/ 280 h 2146"/>
              <a:gd name="T94" fmla="*/ 449 w 864"/>
              <a:gd name="T95" fmla="*/ 249 h 2146"/>
              <a:gd name="T96" fmla="*/ 465 w 864"/>
              <a:gd name="T97" fmla="*/ 233 h 2146"/>
              <a:gd name="T98" fmla="*/ 482 w 864"/>
              <a:gd name="T99" fmla="*/ 218 h 2146"/>
              <a:gd name="T100" fmla="*/ 498 w 864"/>
              <a:gd name="T101" fmla="*/ 187 h 2146"/>
              <a:gd name="T102" fmla="*/ 515 w 864"/>
              <a:gd name="T103" fmla="*/ 171 h 2146"/>
              <a:gd name="T104" fmla="*/ 582 w 864"/>
              <a:gd name="T105" fmla="*/ 93 h 2146"/>
              <a:gd name="T106" fmla="*/ 665 w 864"/>
              <a:gd name="T107" fmla="*/ 31 h 2146"/>
              <a:gd name="T108" fmla="*/ 698 w 864"/>
              <a:gd name="T109" fmla="*/ 16 h 2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64" h="2146">
                <a:moveTo>
                  <a:pt x="645" y="255"/>
                </a:moveTo>
                <a:lnTo>
                  <a:pt x="714" y="16"/>
                </a:lnTo>
                <a:lnTo>
                  <a:pt x="714" y="16"/>
                </a:lnTo>
                <a:lnTo>
                  <a:pt x="714" y="16"/>
                </a:lnTo>
                <a:lnTo>
                  <a:pt x="432" y="147"/>
                </a:lnTo>
                <a:lnTo>
                  <a:pt x="698" y="31"/>
                </a:lnTo>
                <a:lnTo>
                  <a:pt x="681" y="31"/>
                </a:lnTo>
                <a:lnTo>
                  <a:pt x="681" y="47"/>
                </a:lnTo>
                <a:lnTo>
                  <a:pt x="681" y="47"/>
                </a:lnTo>
                <a:lnTo>
                  <a:pt x="681" y="47"/>
                </a:lnTo>
                <a:lnTo>
                  <a:pt x="681" y="62"/>
                </a:lnTo>
                <a:lnTo>
                  <a:pt x="681" y="62"/>
                </a:lnTo>
                <a:lnTo>
                  <a:pt x="665" y="62"/>
                </a:lnTo>
                <a:lnTo>
                  <a:pt x="665" y="62"/>
                </a:lnTo>
                <a:lnTo>
                  <a:pt x="665" y="78"/>
                </a:lnTo>
                <a:lnTo>
                  <a:pt x="665" y="78"/>
                </a:lnTo>
                <a:lnTo>
                  <a:pt x="645" y="243"/>
                </a:lnTo>
                <a:lnTo>
                  <a:pt x="648" y="93"/>
                </a:lnTo>
                <a:lnTo>
                  <a:pt x="648" y="93"/>
                </a:lnTo>
                <a:lnTo>
                  <a:pt x="648" y="93"/>
                </a:lnTo>
                <a:lnTo>
                  <a:pt x="648" y="109"/>
                </a:lnTo>
                <a:lnTo>
                  <a:pt x="648" y="109"/>
                </a:lnTo>
                <a:lnTo>
                  <a:pt x="636" y="213"/>
                </a:lnTo>
                <a:lnTo>
                  <a:pt x="631" y="124"/>
                </a:lnTo>
                <a:lnTo>
                  <a:pt x="631" y="124"/>
                </a:lnTo>
                <a:lnTo>
                  <a:pt x="631" y="140"/>
                </a:lnTo>
                <a:lnTo>
                  <a:pt x="639" y="150"/>
                </a:lnTo>
                <a:lnTo>
                  <a:pt x="636" y="162"/>
                </a:lnTo>
                <a:lnTo>
                  <a:pt x="639" y="168"/>
                </a:lnTo>
                <a:lnTo>
                  <a:pt x="615" y="155"/>
                </a:lnTo>
                <a:lnTo>
                  <a:pt x="615" y="155"/>
                </a:lnTo>
                <a:lnTo>
                  <a:pt x="633" y="174"/>
                </a:lnTo>
                <a:lnTo>
                  <a:pt x="649" y="197"/>
                </a:lnTo>
                <a:lnTo>
                  <a:pt x="651" y="237"/>
                </a:lnTo>
                <a:lnTo>
                  <a:pt x="645" y="231"/>
                </a:lnTo>
                <a:lnTo>
                  <a:pt x="598" y="187"/>
                </a:lnTo>
                <a:lnTo>
                  <a:pt x="651" y="249"/>
                </a:lnTo>
                <a:lnTo>
                  <a:pt x="582" y="202"/>
                </a:lnTo>
                <a:lnTo>
                  <a:pt x="582" y="202"/>
                </a:lnTo>
                <a:lnTo>
                  <a:pt x="582" y="218"/>
                </a:lnTo>
                <a:lnTo>
                  <a:pt x="582" y="218"/>
                </a:lnTo>
                <a:lnTo>
                  <a:pt x="582" y="233"/>
                </a:lnTo>
                <a:lnTo>
                  <a:pt x="565" y="233"/>
                </a:lnTo>
                <a:lnTo>
                  <a:pt x="565" y="249"/>
                </a:lnTo>
                <a:lnTo>
                  <a:pt x="565" y="249"/>
                </a:lnTo>
                <a:lnTo>
                  <a:pt x="565" y="264"/>
                </a:lnTo>
                <a:lnTo>
                  <a:pt x="546" y="267"/>
                </a:lnTo>
                <a:lnTo>
                  <a:pt x="548" y="280"/>
                </a:lnTo>
                <a:lnTo>
                  <a:pt x="548" y="295"/>
                </a:lnTo>
                <a:lnTo>
                  <a:pt x="548" y="311"/>
                </a:lnTo>
                <a:lnTo>
                  <a:pt x="548" y="311"/>
                </a:lnTo>
                <a:lnTo>
                  <a:pt x="548" y="358"/>
                </a:lnTo>
                <a:lnTo>
                  <a:pt x="532" y="358"/>
                </a:lnTo>
                <a:lnTo>
                  <a:pt x="532" y="404"/>
                </a:lnTo>
                <a:lnTo>
                  <a:pt x="532" y="404"/>
                </a:lnTo>
                <a:lnTo>
                  <a:pt x="532" y="544"/>
                </a:lnTo>
                <a:lnTo>
                  <a:pt x="532" y="638"/>
                </a:lnTo>
                <a:lnTo>
                  <a:pt x="548" y="684"/>
                </a:lnTo>
                <a:lnTo>
                  <a:pt x="565" y="731"/>
                </a:lnTo>
                <a:lnTo>
                  <a:pt x="598" y="793"/>
                </a:lnTo>
                <a:lnTo>
                  <a:pt x="648" y="824"/>
                </a:lnTo>
                <a:lnTo>
                  <a:pt x="665" y="840"/>
                </a:lnTo>
                <a:lnTo>
                  <a:pt x="698" y="855"/>
                </a:lnTo>
                <a:lnTo>
                  <a:pt x="731" y="824"/>
                </a:lnTo>
                <a:lnTo>
                  <a:pt x="748" y="809"/>
                </a:lnTo>
                <a:lnTo>
                  <a:pt x="748" y="793"/>
                </a:lnTo>
                <a:lnTo>
                  <a:pt x="731" y="762"/>
                </a:lnTo>
                <a:lnTo>
                  <a:pt x="698" y="731"/>
                </a:lnTo>
                <a:lnTo>
                  <a:pt x="665" y="731"/>
                </a:lnTo>
                <a:lnTo>
                  <a:pt x="598" y="731"/>
                </a:lnTo>
                <a:lnTo>
                  <a:pt x="565" y="731"/>
                </a:lnTo>
                <a:lnTo>
                  <a:pt x="548" y="700"/>
                </a:lnTo>
                <a:lnTo>
                  <a:pt x="532" y="638"/>
                </a:lnTo>
                <a:lnTo>
                  <a:pt x="598" y="622"/>
                </a:lnTo>
                <a:lnTo>
                  <a:pt x="631" y="622"/>
                </a:lnTo>
                <a:lnTo>
                  <a:pt x="681" y="638"/>
                </a:lnTo>
                <a:lnTo>
                  <a:pt x="714" y="653"/>
                </a:lnTo>
                <a:lnTo>
                  <a:pt x="764" y="684"/>
                </a:lnTo>
                <a:lnTo>
                  <a:pt x="798" y="731"/>
                </a:lnTo>
                <a:lnTo>
                  <a:pt x="814" y="762"/>
                </a:lnTo>
                <a:lnTo>
                  <a:pt x="814" y="777"/>
                </a:lnTo>
                <a:lnTo>
                  <a:pt x="814" y="809"/>
                </a:lnTo>
                <a:lnTo>
                  <a:pt x="814" y="855"/>
                </a:lnTo>
                <a:lnTo>
                  <a:pt x="798" y="886"/>
                </a:lnTo>
                <a:lnTo>
                  <a:pt x="764" y="917"/>
                </a:lnTo>
                <a:lnTo>
                  <a:pt x="714" y="917"/>
                </a:lnTo>
                <a:lnTo>
                  <a:pt x="665" y="917"/>
                </a:lnTo>
                <a:lnTo>
                  <a:pt x="598" y="917"/>
                </a:lnTo>
                <a:lnTo>
                  <a:pt x="548" y="886"/>
                </a:lnTo>
                <a:lnTo>
                  <a:pt x="482" y="824"/>
                </a:lnTo>
                <a:lnTo>
                  <a:pt x="432" y="902"/>
                </a:lnTo>
                <a:lnTo>
                  <a:pt x="399" y="980"/>
                </a:lnTo>
                <a:lnTo>
                  <a:pt x="382" y="1073"/>
                </a:lnTo>
                <a:lnTo>
                  <a:pt x="366" y="1151"/>
                </a:lnTo>
                <a:lnTo>
                  <a:pt x="366" y="1228"/>
                </a:lnTo>
                <a:lnTo>
                  <a:pt x="382" y="1337"/>
                </a:lnTo>
                <a:lnTo>
                  <a:pt x="382" y="1368"/>
                </a:lnTo>
                <a:lnTo>
                  <a:pt x="415" y="1431"/>
                </a:lnTo>
                <a:lnTo>
                  <a:pt x="449" y="1493"/>
                </a:lnTo>
                <a:lnTo>
                  <a:pt x="515" y="1539"/>
                </a:lnTo>
                <a:lnTo>
                  <a:pt x="548" y="1555"/>
                </a:lnTo>
                <a:lnTo>
                  <a:pt x="598" y="1555"/>
                </a:lnTo>
                <a:lnTo>
                  <a:pt x="648" y="1555"/>
                </a:lnTo>
                <a:lnTo>
                  <a:pt x="698" y="1555"/>
                </a:lnTo>
                <a:lnTo>
                  <a:pt x="731" y="1524"/>
                </a:lnTo>
                <a:lnTo>
                  <a:pt x="764" y="1477"/>
                </a:lnTo>
                <a:lnTo>
                  <a:pt x="781" y="1431"/>
                </a:lnTo>
                <a:lnTo>
                  <a:pt x="781" y="1384"/>
                </a:lnTo>
                <a:lnTo>
                  <a:pt x="764" y="1337"/>
                </a:lnTo>
                <a:lnTo>
                  <a:pt x="731" y="1306"/>
                </a:lnTo>
                <a:lnTo>
                  <a:pt x="681" y="1275"/>
                </a:lnTo>
                <a:lnTo>
                  <a:pt x="615" y="1244"/>
                </a:lnTo>
                <a:lnTo>
                  <a:pt x="548" y="1259"/>
                </a:lnTo>
                <a:lnTo>
                  <a:pt x="482" y="1275"/>
                </a:lnTo>
                <a:lnTo>
                  <a:pt x="415" y="1306"/>
                </a:lnTo>
                <a:lnTo>
                  <a:pt x="382" y="1337"/>
                </a:lnTo>
                <a:lnTo>
                  <a:pt x="366" y="1228"/>
                </a:lnTo>
                <a:lnTo>
                  <a:pt x="432" y="1197"/>
                </a:lnTo>
                <a:lnTo>
                  <a:pt x="498" y="1166"/>
                </a:lnTo>
                <a:lnTo>
                  <a:pt x="565" y="1151"/>
                </a:lnTo>
                <a:lnTo>
                  <a:pt x="648" y="1151"/>
                </a:lnTo>
                <a:lnTo>
                  <a:pt x="714" y="1166"/>
                </a:lnTo>
                <a:lnTo>
                  <a:pt x="764" y="1197"/>
                </a:lnTo>
                <a:lnTo>
                  <a:pt x="814" y="1228"/>
                </a:lnTo>
                <a:lnTo>
                  <a:pt x="847" y="1291"/>
                </a:lnTo>
                <a:lnTo>
                  <a:pt x="864" y="1337"/>
                </a:lnTo>
                <a:lnTo>
                  <a:pt x="864" y="1415"/>
                </a:lnTo>
                <a:lnTo>
                  <a:pt x="847" y="1477"/>
                </a:lnTo>
                <a:lnTo>
                  <a:pt x="814" y="1539"/>
                </a:lnTo>
                <a:lnTo>
                  <a:pt x="781" y="1586"/>
                </a:lnTo>
                <a:lnTo>
                  <a:pt x="731" y="1617"/>
                </a:lnTo>
                <a:lnTo>
                  <a:pt x="665" y="1633"/>
                </a:lnTo>
                <a:lnTo>
                  <a:pt x="598" y="1648"/>
                </a:lnTo>
                <a:lnTo>
                  <a:pt x="532" y="1633"/>
                </a:lnTo>
                <a:lnTo>
                  <a:pt x="465" y="1617"/>
                </a:lnTo>
                <a:lnTo>
                  <a:pt x="399" y="1570"/>
                </a:lnTo>
                <a:lnTo>
                  <a:pt x="366" y="1524"/>
                </a:lnTo>
                <a:lnTo>
                  <a:pt x="316" y="1462"/>
                </a:lnTo>
                <a:lnTo>
                  <a:pt x="299" y="1399"/>
                </a:lnTo>
                <a:lnTo>
                  <a:pt x="233" y="1477"/>
                </a:lnTo>
                <a:lnTo>
                  <a:pt x="183" y="1555"/>
                </a:lnTo>
                <a:lnTo>
                  <a:pt x="133" y="1633"/>
                </a:lnTo>
                <a:lnTo>
                  <a:pt x="116" y="1726"/>
                </a:lnTo>
                <a:lnTo>
                  <a:pt x="100" y="1819"/>
                </a:lnTo>
                <a:lnTo>
                  <a:pt x="116" y="1913"/>
                </a:lnTo>
                <a:lnTo>
                  <a:pt x="133" y="2006"/>
                </a:lnTo>
                <a:lnTo>
                  <a:pt x="153" y="2100"/>
                </a:lnTo>
                <a:lnTo>
                  <a:pt x="162" y="2086"/>
                </a:lnTo>
                <a:lnTo>
                  <a:pt x="146" y="2135"/>
                </a:lnTo>
                <a:lnTo>
                  <a:pt x="144" y="2142"/>
                </a:lnTo>
                <a:lnTo>
                  <a:pt x="133" y="2146"/>
                </a:lnTo>
                <a:lnTo>
                  <a:pt x="75" y="2073"/>
                </a:lnTo>
                <a:lnTo>
                  <a:pt x="33" y="1975"/>
                </a:lnTo>
                <a:lnTo>
                  <a:pt x="17" y="1881"/>
                </a:lnTo>
                <a:lnTo>
                  <a:pt x="0" y="1788"/>
                </a:lnTo>
                <a:lnTo>
                  <a:pt x="17" y="1679"/>
                </a:lnTo>
                <a:lnTo>
                  <a:pt x="33" y="1602"/>
                </a:lnTo>
                <a:lnTo>
                  <a:pt x="66" y="1508"/>
                </a:lnTo>
                <a:lnTo>
                  <a:pt x="133" y="1431"/>
                </a:lnTo>
                <a:lnTo>
                  <a:pt x="199" y="1353"/>
                </a:lnTo>
                <a:lnTo>
                  <a:pt x="249" y="1291"/>
                </a:lnTo>
                <a:lnTo>
                  <a:pt x="266" y="1275"/>
                </a:lnTo>
                <a:lnTo>
                  <a:pt x="266" y="1213"/>
                </a:lnTo>
                <a:lnTo>
                  <a:pt x="266" y="1104"/>
                </a:lnTo>
                <a:lnTo>
                  <a:pt x="282" y="1011"/>
                </a:lnTo>
                <a:lnTo>
                  <a:pt x="299" y="902"/>
                </a:lnTo>
                <a:lnTo>
                  <a:pt x="349" y="809"/>
                </a:lnTo>
                <a:lnTo>
                  <a:pt x="415" y="731"/>
                </a:lnTo>
                <a:lnTo>
                  <a:pt x="399" y="653"/>
                </a:lnTo>
                <a:lnTo>
                  <a:pt x="382" y="560"/>
                </a:lnTo>
                <a:lnTo>
                  <a:pt x="382" y="466"/>
                </a:lnTo>
                <a:lnTo>
                  <a:pt x="382" y="466"/>
                </a:lnTo>
                <a:lnTo>
                  <a:pt x="382" y="404"/>
                </a:lnTo>
                <a:lnTo>
                  <a:pt x="399" y="389"/>
                </a:lnTo>
                <a:lnTo>
                  <a:pt x="399" y="373"/>
                </a:lnTo>
                <a:lnTo>
                  <a:pt x="399" y="358"/>
                </a:lnTo>
                <a:lnTo>
                  <a:pt x="399" y="342"/>
                </a:lnTo>
                <a:lnTo>
                  <a:pt x="399" y="342"/>
                </a:lnTo>
                <a:lnTo>
                  <a:pt x="399" y="327"/>
                </a:lnTo>
                <a:lnTo>
                  <a:pt x="415" y="327"/>
                </a:lnTo>
                <a:lnTo>
                  <a:pt x="415" y="311"/>
                </a:lnTo>
                <a:lnTo>
                  <a:pt x="415" y="311"/>
                </a:lnTo>
                <a:lnTo>
                  <a:pt x="415" y="295"/>
                </a:lnTo>
                <a:lnTo>
                  <a:pt x="432" y="295"/>
                </a:lnTo>
                <a:lnTo>
                  <a:pt x="432" y="280"/>
                </a:lnTo>
                <a:lnTo>
                  <a:pt x="432" y="280"/>
                </a:lnTo>
                <a:lnTo>
                  <a:pt x="432" y="280"/>
                </a:lnTo>
                <a:lnTo>
                  <a:pt x="432" y="280"/>
                </a:lnTo>
                <a:lnTo>
                  <a:pt x="432" y="264"/>
                </a:lnTo>
                <a:lnTo>
                  <a:pt x="449" y="249"/>
                </a:lnTo>
                <a:lnTo>
                  <a:pt x="449" y="249"/>
                </a:lnTo>
                <a:lnTo>
                  <a:pt x="449" y="249"/>
                </a:lnTo>
                <a:lnTo>
                  <a:pt x="449" y="249"/>
                </a:lnTo>
                <a:lnTo>
                  <a:pt x="465" y="233"/>
                </a:lnTo>
                <a:lnTo>
                  <a:pt x="465" y="233"/>
                </a:lnTo>
                <a:lnTo>
                  <a:pt x="465" y="233"/>
                </a:lnTo>
                <a:lnTo>
                  <a:pt x="465" y="218"/>
                </a:lnTo>
                <a:lnTo>
                  <a:pt x="482" y="218"/>
                </a:lnTo>
                <a:lnTo>
                  <a:pt x="482" y="218"/>
                </a:lnTo>
                <a:lnTo>
                  <a:pt x="482" y="218"/>
                </a:lnTo>
                <a:lnTo>
                  <a:pt x="482" y="202"/>
                </a:lnTo>
                <a:lnTo>
                  <a:pt x="482" y="202"/>
                </a:lnTo>
                <a:lnTo>
                  <a:pt x="482" y="187"/>
                </a:lnTo>
                <a:lnTo>
                  <a:pt x="498" y="187"/>
                </a:lnTo>
                <a:lnTo>
                  <a:pt x="498" y="187"/>
                </a:lnTo>
                <a:lnTo>
                  <a:pt x="430" y="148"/>
                </a:lnTo>
                <a:lnTo>
                  <a:pt x="515" y="171"/>
                </a:lnTo>
                <a:lnTo>
                  <a:pt x="515" y="171"/>
                </a:lnTo>
                <a:lnTo>
                  <a:pt x="515" y="155"/>
                </a:lnTo>
                <a:lnTo>
                  <a:pt x="515" y="155"/>
                </a:lnTo>
                <a:lnTo>
                  <a:pt x="515" y="155"/>
                </a:lnTo>
                <a:lnTo>
                  <a:pt x="582" y="93"/>
                </a:lnTo>
                <a:lnTo>
                  <a:pt x="480" y="141"/>
                </a:lnTo>
                <a:lnTo>
                  <a:pt x="450" y="144"/>
                </a:lnTo>
                <a:lnTo>
                  <a:pt x="426" y="147"/>
                </a:lnTo>
                <a:lnTo>
                  <a:pt x="665" y="31"/>
                </a:lnTo>
                <a:lnTo>
                  <a:pt x="665" y="31"/>
                </a:lnTo>
                <a:lnTo>
                  <a:pt x="681" y="31"/>
                </a:lnTo>
                <a:lnTo>
                  <a:pt x="681" y="31"/>
                </a:lnTo>
                <a:lnTo>
                  <a:pt x="698" y="16"/>
                </a:lnTo>
                <a:lnTo>
                  <a:pt x="714" y="16"/>
                </a:lnTo>
                <a:lnTo>
                  <a:pt x="714" y="0"/>
                </a:lnTo>
                <a:lnTo>
                  <a:pt x="645" y="255"/>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8701" name="Arc 29"/>
          <p:cNvSpPr>
            <a:spLocks/>
          </p:cNvSpPr>
          <p:nvPr/>
        </p:nvSpPr>
        <p:spPr bwMode="auto">
          <a:xfrm rot="13422827" flipH="1">
            <a:off x="228600" y="5562600"/>
            <a:ext cx="381000" cy="2286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76200">
            <a:solidFill>
              <a:srgbClr val="66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8702" name="AutoShape 30"/>
          <p:cNvSpPr>
            <a:spLocks noChangeArrowheads="1"/>
          </p:cNvSpPr>
          <p:nvPr/>
        </p:nvSpPr>
        <p:spPr bwMode="auto">
          <a:xfrm rot="1814745">
            <a:off x="679450" y="2076450"/>
            <a:ext cx="609600" cy="609600"/>
          </a:xfrm>
          <a:prstGeom prst="triangle">
            <a:avLst>
              <a:gd name="adj" fmla="val 50000"/>
            </a:avLst>
          </a:prstGeom>
          <a:solidFill>
            <a:srgbClr val="6600FF"/>
          </a:solidFill>
          <a:ln w="9525">
            <a:solidFill>
              <a:srgbClr val="66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867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868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868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8689">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8689">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8689">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8689">
                                            <p:txEl>
                                              <p:pRg st="5" end="5"/>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28689">
                                            <p:txEl>
                                              <p:pRg st="6" end="6"/>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28689">
                                            <p:txEl>
                                              <p:pRg st="7" end="7"/>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28689">
                                            <p:txEl>
                                              <p:pRg st="8" end="8"/>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2868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utoUpdateAnimBg="0"/>
      <p:bldP spid="28689" grpId="0" build="p" bldLvl="3"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28600"/>
            <a:ext cx="8153400" cy="1066800"/>
          </a:xfrm>
        </p:spPr>
        <p:txBody>
          <a:bodyPr/>
          <a:lstStyle/>
          <a:p>
            <a:r>
              <a:rPr lang="en-GB" i="1">
                <a:solidFill>
                  <a:srgbClr val="FF0000"/>
                </a:solidFill>
              </a:rPr>
              <a:t>The way ahead</a:t>
            </a:r>
            <a:endParaRPr lang="en-GB" i="1"/>
          </a:p>
        </p:txBody>
      </p:sp>
      <p:sp>
        <p:nvSpPr>
          <p:cNvPr id="29699" name="Rectangle 3"/>
          <p:cNvSpPr>
            <a:spLocks noGrp="1" noChangeArrowheads="1"/>
          </p:cNvSpPr>
          <p:nvPr>
            <p:ph type="body" idx="1"/>
          </p:nvPr>
        </p:nvSpPr>
        <p:spPr>
          <a:xfrm>
            <a:off x="457200" y="1905000"/>
            <a:ext cx="7772400" cy="3962400"/>
          </a:xfrm>
        </p:spPr>
        <p:txBody>
          <a:bodyPr/>
          <a:lstStyle/>
          <a:p>
            <a:pPr>
              <a:buClr>
                <a:srgbClr val="FF0000"/>
              </a:buClr>
              <a:buFontTx/>
              <a:buNone/>
            </a:pPr>
            <a:r>
              <a:rPr lang="en-GB">
                <a:solidFill>
                  <a:schemeClr val="bg1"/>
                </a:solidFill>
              </a:rPr>
              <a:t>.</a:t>
            </a:r>
            <a:endParaRPr lang="en-GB"/>
          </a:p>
        </p:txBody>
      </p:sp>
      <p:sp>
        <p:nvSpPr>
          <p:cNvPr id="29700" name="Freeform 4"/>
          <p:cNvSpPr>
            <a:spLocks/>
          </p:cNvSpPr>
          <p:nvPr/>
        </p:nvSpPr>
        <p:spPr bwMode="auto">
          <a:xfrm>
            <a:off x="1084263" y="5918200"/>
            <a:ext cx="12700" cy="57150"/>
          </a:xfrm>
          <a:custGeom>
            <a:avLst/>
            <a:gdLst>
              <a:gd name="T0" fmla="*/ 8 w 8"/>
              <a:gd name="T1" fmla="*/ 36 h 36"/>
              <a:gd name="T2" fmla="*/ 0 w 8"/>
              <a:gd name="T3" fmla="*/ 0 h 36"/>
              <a:gd name="T4" fmla="*/ 8 w 8"/>
              <a:gd name="T5" fmla="*/ 36 h 36"/>
            </a:gdLst>
            <a:ahLst/>
            <a:cxnLst>
              <a:cxn ang="0">
                <a:pos x="T0" y="T1"/>
              </a:cxn>
              <a:cxn ang="0">
                <a:pos x="T2" y="T3"/>
              </a:cxn>
              <a:cxn ang="0">
                <a:pos x="T4" y="T5"/>
              </a:cxn>
            </a:cxnLst>
            <a:rect l="0" t="0" r="r" b="b"/>
            <a:pathLst>
              <a:path w="8" h="36">
                <a:moveTo>
                  <a:pt x="8" y="36"/>
                </a:moveTo>
                <a:lnTo>
                  <a:pt x="0" y="0"/>
                </a:lnTo>
                <a:lnTo>
                  <a:pt x="8"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9701" name="Freeform 5"/>
          <p:cNvSpPr>
            <a:spLocks/>
          </p:cNvSpPr>
          <p:nvPr/>
        </p:nvSpPr>
        <p:spPr bwMode="auto">
          <a:xfrm>
            <a:off x="2805113" y="5861050"/>
            <a:ext cx="26987" cy="71438"/>
          </a:xfrm>
          <a:custGeom>
            <a:avLst/>
            <a:gdLst>
              <a:gd name="T0" fmla="*/ 17 w 17"/>
              <a:gd name="T1" fmla="*/ 45 h 45"/>
              <a:gd name="T2" fmla="*/ 0 w 17"/>
              <a:gd name="T3" fmla="*/ 0 h 45"/>
              <a:gd name="T4" fmla="*/ 17 w 17"/>
              <a:gd name="T5" fmla="*/ 45 h 45"/>
            </a:gdLst>
            <a:ahLst/>
            <a:cxnLst>
              <a:cxn ang="0">
                <a:pos x="T0" y="T1"/>
              </a:cxn>
              <a:cxn ang="0">
                <a:pos x="T2" y="T3"/>
              </a:cxn>
              <a:cxn ang="0">
                <a:pos x="T4" y="T5"/>
              </a:cxn>
            </a:cxnLst>
            <a:rect l="0" t="0" r="r" b="b"/>
            <a:pathLst>
              <a:path w="17" h="45">
                <a:moveTo>
                  <a:pt x="17" y="45"/>
                </a:moveTo>
                <a:lnTo>
                  <a:pt x="0" y="0"/>
                </a:lnTo>
                <a:lnTo>
                  <a:pt x="17" y="45"/>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9702" name="Freeform 6"/>
          <p:cNvSpPr>
            <a:spLocks/>
          </p:cNvSpPr>
          <p:nvPr/>
        </p:nvSpPr>
        <p:spPr bwMode="auto">
          <a:xfrm>
            <a:off x="1917700" y="5875338"/>
            <a:ext cx="39688" cy="42862"/>
          </a:xfrm>
          <a:custGeom>
            <a:avLst/>
            <a:gdLst>
              <a:gd name="T0" fmla="*/ 0 w 25"/>
              <a:gd name="T1" fmla="*/ 27 h 27"/>
              <a:gd name="T2" fmla="*/ 25 w 25"/>
              <a:gd name="T3" fmla="*/ 0 h 27"/>
              <a:gd name="T4" fmla="*/ 0 w 25"/>
              <a:gd name="T5" fmla="*/ 27 h 27"/>
            </a:gdLst>
            <a:ahLst/>
            <a:cxnLst>
              <a:cxn ang="0">
                <a:pos x="T0" y="T1"/>
              </a:cxn>
              <a:cxn ang="0">
                <a:pos x="T2" y="T3"/>
              </a:cxn>
              <a:cxn ang="0">
                <a:pos x="T4" y="T5"/>
              </a:cxn>
            </a:cxnLst>
            <a:rect l="0" t="0" r="r" b="b"/>
            <a:pathLst>
              <a:path w="25" h="27">
                <a:moveTo>
                  <a:pt x="0" y="27"/>
                </a:moveTo>
                <a:lnTo>
                  <a:pt x="25" y="0"/>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9703" name="Freeform 7"/>
          <p:cNvSpPr>
            <a:spLocks/>
          </p:cNvSpPr>
          <p:nvPr/>
        </p:nvSpPr>
        <p:spPr bwMode="auto">
          <a:xfrm>
            <a:off x="3095625" y="3933825"/>
            <a:ext cx="14288" cy="14288"/>
          </a:xfrm>
          <a:custGeom>
            <a:avLst/>
            <a:gdLst>
              <a:gd name="T0" fmla="*/ 9 w 9"/>
              <a:gd name="T1" fmla="*/ 9 h 9"/>
              <a:gd name="T2" fmla="*/ 0 w 9"/>
              <a:gd name="T3" fmla="*/ 0 h 9"/>
              <a:gd name="T4" fmla="*/ 9 w 9"/>
              <a:gd name="T5" fmla="*/ 9 h 9"/>
            </a:gdLst>
            <a:ahLst/>
            <a:cxnLst>
              <a:cxn ang="0">
                <a:pos x="T0" y="T1"/>
              </a:cxn>
              <a:cxn ang="0">
                <a:pos x="T2" y="T3"/>
              </a:cxn>
              <a:cxn ang="0">
                <a:pos x="T4" y="T5"/>
              </a:cxn>
            </a:cxnLst>
            <a:rect l="0" t="0" r="r" b="b"/>
            <a:pathLst>
              <a:path w="9" h="9">
                <a:moveTo>
                  <a:pt x="9" y="9"/>
                </a:moveTo>
                <a:lnTo>
                  <a:pt x="0" y="0"/>
                </a:lnTo>
                <a:lnTo>
                  <a:pt x="9"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9704" name="Freeform 8"/>
          <p:cNvSpPr>
            <a:spLocks/>
          </p:cNvSpPr>
          <p:nvPr/>
        </p:nvSpPr>
        <p:spPr bwMode="auto">
          <a:xfrm>
            <a:off x="3176588" y="2913063"/>
            <a:ext cx="12700" cy="57150"/>
          </a:xfrm>
          <a:custGeom>
            <a:avLst/>
            <a:gdLst>
              <a:gd name="T0" fmla="*/ 8 w 8"/>
              <a:gd name="T1" fmla="*/ 36 h 36"/>
              <a:gd name="T2" fmla="*/ 0 w 8"/>
              <a:gd name="T3" fmla="*/ 0 h 36"/>
              <a:gd name="T4" fmla="*/ 8 w 8"/>
              <a:gd name="T5" fmla="*/ 36 h 36"/>
            </a:gdLst>
            <a:ahLst/>
            <a:cxnLst>
              <a:cxn ang="0">
                <a:pos x="T0" y="T1"/>
              </a:cxn>
              <a:cxn ang="0">
                <a:pos x="T2" y="T3"/>
              </a:cxn>
              <a:cxn ang="0">
                <a:pos x="T4" y="T5"/>
              </a:cxn>
            </a:cxnLst>
            <a:rect l="0" t="0" r="r" b="b"/>
            <a:pathLst>
              <a:path w="8" h="36">
                <a:moveTo>
                  <a:pt x="8" y="36"/>
                </a:moveTo>
                <a:lnTo>
                  <a:pt x="0" y="0"/>
                </a:lnTo>
                <a:lnTo>
                  <a:pt x="8" y="36"/>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9705" name="Freeform 9"/>
          <p:cNvSpPr>
            <a:spLocks/>
          </p:cNvSpPr>
          <p:nvPr/>
        </p:nvSpPr>
        <p:spPr bwMode="auto">
          <a:xfrm>
            <a:off x="3228975" y="2711450"/>
            <a:ext cx="52388" cy="28575"/>
          </a:xfrm>
          <a:custGeom>
            <a:avLst/>
            <a:gdLst>
              <a:gd name="T0" fmla="*/ 0 w 33"/>
              <a:gd name="T1" fmla="*/ 18 h 18"/>
              <a:gd name="T2" fmla="*/ 33 w 33"/>
              <a:gd name="T3" fmla="*/ 0 h 18"/>
              <a:gd name="T4" fmla="*/ 0 w 33"/>
              <a:gd name="T5" fmla="*/ 18 h 18"/>
            </a:gdLst>
            <a:ahLst/>
            <a:cxnLst>
              <a:cxn ang="0">
                <a:pos x="T0" y="T1"/>
              </a:cxn>
              <a:cxn ang="0">
                <a:pos x="T2" y="T3"/>
              </a:cxn>
              <a:cxn ang="0">
                <a:pos x="T4" y="T5"/>
              </a:cxn>
            </a:cxnLst>
            <a:rect l="0" t="0" r="r" b="b"/>
            <a:pathLst>
              <a:path w="33" h="18">
                <a:moveTo>
                  <a:pt x="0" y="18"/>
                </a:moveTo>
                <a:lnTo>
                  <a:pt x="33"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9706" name="Freeform 10"/>
          <p:cNvSpPr>
            <a:spLocks/>
          </p:cNvSpPr>
          <p:nvPr/>
        </p:nvSpPr>
        <p:spPr bwMode="auto">
          <a:xfrm>
            <a:off x="3216275" y="2511425"/>
            <a:ext cx="79375" cy="42863"/>
          </a:xfrm>
          <a:custGeom>
            <a:avLst/>
            <a:gdLst>
              <a:gd name="T0" fmla="*/ 0 w 50"/>
              <a:gd name="T1" fmla="*/ 27 h 27"/>
              <a:gd name="T2" fmla="*/ 50 w 50"/>
              <a:gd name="T3" fmla="*/ 0 h 27"/>
              <a:gd name="T4" fmla="*/ 0 w 50"/>
              <a:gd name="T5" fmla="*/ 27 h 27"/>
            </a:gdLst>
            <a:ahLst/>
            <a:cxnLst>
              <a:cxn ang="0">
                <a:pos x="T0" y="T1"/>
              </a:cxn>
              <a:cxn ang="0">
                <a:pos x="T2" y="T3"/>
              </a:cxn>
              <a:cxn ang="0">
                <a:pos x="T4" y="T5"/>
              </a:cxn>
            </a:cxnLst>
            <a:rect l="0" t="0" r="r" b="b"/>
            <a:pathLst>
              <a:path w="50" h="27">
                <a:moveTo>
                  <a:pt x="0" y="27"/>
                </a:moveTo>
                <a:lnTo>
                  <a:pt x="50" y="0"/>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9707" name="Freeform 11"/>
          <p:cNvSpPr>
            <a:spLocks/>
          </p:cNvSpPr>
          <p:nvPr/>
        </p:nvSpPr>
        <p:spPr bwMode="auto">
          <a:xfrm>
            <a:off x="1150938" y="2324100"/>
            <a:ext cx="1587" cy="28575"/>
          </a:xfrm>
          <a:custGeom>
            <a:avLst/>
            <a:gdLst>
              <a:gd name="T0" fmla="*/ 18 h 18"/>
              <a:gd name="T1" fmla="*/ 0 h 18"/>
              <a:gd name="T2" fmla="*/ 18 h 18"/>
            </a:gdLst>
            <a:ahLst/>
            <a:cxnLst>
              <a:cxn ang="0">
                <a:pos x="0" y="T0"/>
              </a:cxn>
              <a:cxn ang="0">
                <a:pos x="0" y="T1"/>
              </a:cxn>
              <a:cxn ang="0">
                <a:pos x="0" y="T2"/>
              </a:cxn>
            </a:cxnLst>
            <a:rect l="0" t="0" r="r" b="b"/>
            <a:pathLst>
              <a:path h="18">
                <a:moveTo>
                  <a:pt x="0" y="18"/>
                </a:moveTo>
                <a:lnTo>
                  <a:pt x="0"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9708" name="Freeform 12"/>
          <p:cNvSpPr>
            <a:spLocks/>
          </p:cNvSpPr>
          <p:nvPr/>
        </p:nvSpPr>
        <p:spPr bwMode="auto">
          <a:xfrm>
            <a:off x="1441450" y="2251075"/>
            <a:ext cx="66675" cy="30163"/>
          </a:xfrm>
          <a:custGeom>
            <a:avLst/>
            <a:gdLst>
              <a:gd name="T0" fmla="*/ 0 w 42"/>
              <a:gd name="T1" fmla="*/ 19 h 19"/>
              <a:gd name="T2" fmla="*/ 42 w 42"/>
              <a:gd name="T3" fmla="*/ 0 h 19"/>
              <a:gd name="T4" fmla="*/ 0 w 42"/>
              <a:gd name="T5" fmla="*/ 19 h 19"/>
            </a:gdLst>
            <a:ahLst/>
            <a:cxnLst>
              <a:cxn ang="0">
                <a:pos x="T0" y="T1"/>
              </a:cxn>
              <a:cxn ang="0">
                <a:pos x="T2" y="T3"/>
              </a:cxn>
              <a:cxn ang="0">
                <a:pos x="T4" y="T5"/>
              </a:cxn>
            </a:cxnLst>
            <a:rect l="0" t="0" r="r" b="b"/>
            <a:pathLst>
              <a:path w="42" h="19">
                <a:moveTo>
                  <a:pt x="0" y="19"/>
                </a:moveTo>
                <a:lnTo>
                  <a:pt x="42" y="0"/>
                </a:lnTo>
                <a:lnTo>
                  <a:pt x="0"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9709" name="Text Box 13"/>
          <p:cNvSpPr txBox="1">
            <a:spLocks noChangeArrowheads="1"/>
          </p:cNvSpPr>
          <p:nvPr/>
        </p:nvSpPr>
        <p:spPr bwMode="auto">
          <a:xfrm>
            <a:off x="838200" y="17526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p>
        </p:txBody>
      </p:sp>
      <p:sp>
        <p:nvSpPr>
          <p:cNvPr id="29711" name="Text Box 15"/>
          <p:cNvSpPr txBox="1">
            <a:spLocks noChangeArrowheads="1"/>
          </p:cNvSpPr>
          <p:nvPr/>
        </p:nvSpPr>
        <p:spPr bwMode="auto">
          <a:xfrm>
            <a:off x="1219200" y="3048000"/>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p>
        </p:txBody>
      </p:sp>
      <p:sp>
        <p:nvSpPr>
          <p:cNvPr id="29712" name="Text Box 16"/>
          <p:cNvSpPr txBox="1">
            <a:spLocks noChangeArrowheads="1"/>
          </p:cNvSpPr>
          <p:nvPr/>
        </p:nvSpPr>
        <p:spPr bwMode="auto">
          <a:xfrm>
            <a:off x="2209800" y="2057400"/>
            <a:ext cx="5794375" cy="3201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FF3300"/>
              </a:buClr>
              <a:buFontTx/>
              <a:buChar char="•"/>
            </a:pPr>
            <a:r>
              <a:rPr lang="en-GB" sz="2800"/>
              <a:t> To make it manifest that </a:t>
            </a:r>
          </a:p>
          <a:p>
            <a:pPr>
              <a:buClr>
                <a:srgbClr val="FF3300"/>
              </a:buClr>
            </a:pPr>
            <a:r>
              <a:rPr lang="en-GB" sz="2800"/>
              <a:t>   </a:t>
            </a:r>
            <a:r>
              <a:rPr lang="en-GB" sz="2800" b="1">
                <a:solidFill>
                  <a:srgbClr val="FF3300"/>
                </a:solidFill>
              </a:rPr>
              <a:t>OR</a:t>
            </a:r>
            <a:r>
              <a:rPr lang="en-GB" sz="2800"/>
              <a:t> is growing, it’s a necessary </a:t>
            </a:r>
          </a:p>
          <a:p>
            <a:pPr>
              <a:buClr>
                <a:srgbClr val="FF3300"/>
              </a:buClr>
            </a:pPr>
            <a:r>
              <a:rPr lang="en-GB" sz="2800"/>
              <a:t>   condition that we ALL line up </a:t>
            </a:r>
          </a:p>
          <a:p>
            <a:pPr>
              <a:buClr>
                <a:srgbClr val="FF3300"/>
              </a:buClr>
            </a:pPr>
            <a:r>
              <a:rPr lang="en-GB" sz="2800"/>
              <a:t>   behind the ‘OR’ name</a:t>
            </a:r>
          </a:p>
          <a:p>
            <a:pPr>
              <a:buClr>
                <a:srgbClr val="FF3300"/>
              </a:buClr>
            </a:pPr>
            <a:endParaRPr lang="en-GB" sz="2800"/>
          </a:p>
          <a:p>
            <a:pPr>
              <a:buClr>
                <a:srgbClr val="FF3300"/>
              </a:buClr>
              <a:buFontTx/>
              <a:buChar char="•"/>
            </a:pPr>
            <a:r>
              <a:rPr lang="en-GB" sz="3200"/>
              <a:t> Please help us make </a:t>
            </a:r>
          </a:p>
          <a:p>
            <a:pPr>
              <a:buClr>
                <a:srgbClr val="FF3300"/>
              </a:buClr>
            </a:pPr>
            <a:r>
              <a:rPr lang="en-GB" sz="3200"/>
              <a:t>   one name for ourselves</a:t>
            </a:r>
            <a:endParaRPr lang="en-GB"/>
          </a:p>
        </p:txBody>
      </p:sp>
      <p:sp>
        <p:nvSpPr>
          <p:cNvPr id="29713" name="Freeform 17"/>
          <p:cNvSpPr>
            <a:spLocks/>
          </p:cNvSpPr>
          <p:nvPr/>
        </p:nvSpPr>
        <p:spPr bwMode="auto">
          <a:xfrm>
            <a:off x="0" y="2286000"/>
            <a:ext cx="1371600" cy="3406775"/>
          </a:xfrm>
          <a:custGeom>
            <a:avLst/>
            <a:gdLst>
              <a:gd name="T0" fmla="*/ 714 w 864"/>
              <a:gd name="T1" fmla="*/ 16 h 2146"/>
              <a:gd name="T2" fmla="*/ 681 w 864"/>
              <a:gd name="T3" fmla="*/ 47 h 2146"/>
              <a:gd name="T4" fmla="*/ 681 w 864"/>
              <a:gd name="T5" fmla="*/ 62 h 2146"/>
              <a:gd name="T6" fmla="*/ 665 w 864"/>
              <a:gd name="T7" fmla="*/ 78 h 2146"/>
              <a:gd name="T8" fmla="*/ 648 w 864"/>
              <a:gd name="T9" fmla="*/ 93 h 2146"/>
              <a:gd name="T10" fmla="*/ 631 w 864"/>
              <a:gd name="T11" fmla="*/ 124 h 2146"/>
              <a:gd name="T12" fmla="*/ 636 w 864"/>
              <a:gd name="T13" fmla="*/ 162 h 2146"/>
              <a:gd name="T14" fmla="*/ 633 w 864"/>
              <a:gd name="T15" fmla="*/ 174 h 2146"/>
              <a:gd name="T16" fmla="*/ 598 w 864"/>
              <a:gd name="T17" fmla="*/ 187 h 2146"/>
              <a:gd name="T18" fmla="*/ 582 w 864"/>
              <a:gd name="T19" fmla="*/ 218 h 2146"/>
              <a:gd name="T20" fmla="*/ 565 w 864"/>
              <a:gd name="T21" fmla="*/ 249 h 2146"/>
              <a:gd name="T22" fmla="*/ 548 w 864"/>
              <a:gd name="T23" fmla="*/ 280 h 2146"/>
              <a:gd name="T24" fmla="*/ 548 w 864"/>
              <a:gd name="T25" fmla="*/ 358 h 2146"/>
              <a:gd name="T26" fmla="*/ 532 w 864"/>
              <a:gd name="T27" fmla="*/ 544 h 2146"/>
              <a:gd name="T28" fmla="*/ 598 w 864"/>
              <a:gd name="T29" fmla="*/ 793 h 2146"/>
              <a:gd name="T30" fmla="*/ 731 w 864"/>
              <a:gd name="T31" fmla="*/ 824 h 2146"/>
              <a:gd name="T32" fmla="*/ 698 w 864"/>
              <a:gd name="T33" fmla="*/ 731 h 2146"/>
              <a:gd name="T34" fmla="*/ 548 w 864"/>
              <a:gd name="T35" fmla="*/ 700 h 2146"/>
              <a:gd name="T36" fmla="*/ 681 w 864"/>
              <a:gd name="T37" fmla="*/ 638 h 2146"/>
              <a:gd name="T38" fmla="*/ 814 w 864"/>
              <a:gd name="T39" fmla="*/ 762 h 2146"/>
              <a:gd name="T40" fmla="*/ 798 w 864"/>
              <a:gd name="T41" fmla="*/ 886 h 2146"/>
              <a:gd name="T42" fmla="*/ 598 w 864"/>
              <a:gd name="T43" fmla="*/ 917 h 2146"/>
              <a:gd name="T44" fmla="*/ 399 w 864"/>
              <a:gd name="T45" fmla="*/ 980 h 2146"/>
              <a:gd name="T46" fmla="*/ 382 w 864"/>
              <a:gd name="T47" fmla="*/ 1337 h 2146"/>
              <a:gd name="T48" fmla="*/ 515 w 864"/>
              <a:gd name="T49" fmla="*/ 1539 h 2146"/>
              <a:gd name="T50" fmla="*/ 698 w 864"/>
              <a:gd name="T51" fmla="*/ 1555 h 2146"/>
              <a:gd name="T52" fmla="*/ 781 w 864"/>
              <a:gd name="T53" fmla="*/ 1384 h 2146"/>
              <a:gd name="T54" fmla="*/ 615 w 864"/>
              <a:gd name="T55" fmla="*/ 1244 h 2146"/>
              <a:gd name="T56" fmla="*/ 382 w 864"/>
              <a:gd name="T57" fmla="*/ 1337 h 2146"/>
              <a:gd name="T58" fmla="*/ 565 w 864"/>
              <a:gd name="T59" fmla="*/ 1151 h 2146"/>
              <a:gd name="T60" fmla="*/ 814 w 864"/>
              <a:gd name="T61" fmla="*/ 1228 h 2146"/>
              <a:gd name="T62" fmla="*/ 847 w 864"/>
              <a:gd name="T63" fmla="*/ 1477 h 2146"/>
              <a:gd name="T64" fmla="*/ 665 w 864"/>
              <a:gd name="T65" fmla="*/ 1633 h 2146"/>
              <a:gd name="T66" fmla="*/ 399 w 864"/>
              <a:gd name="T67" fmla="*/ 1570 h 2146"/>
              <a:gd name="T68" fmla="*/ 233 w 864"/>
              <a:gd name="T69" fmla="*/ 1477 h 2146"/>
              <a:gd name="T70" fmla="*/ 100 w 864"/>
              <a:gd name="T71" fmla="*/ 1819 h 2146"/>
              <a:gd name="T72" fmla="*/ 162 w 864"/>
              <a:gd name="T73" fmla="*/ 2086 h 2146"/>
              <a:gd name="T74" fmla="*/ 75 w 864"/>
              <a:gd name="T75" fmla="*/ 2073 h 2146"/>
              <a:gd name="T76" fmla="*/ 17 w 864"/>
              <a:gd name="T77" fmla="*/ 1679 h 2146"/>
              <a:gd name="T78" fmla="*/ 199 w 864"/>
              <a:gd name="T79" fmla="*/ 1353 h 2146"/>
              <a:gd name="T80" fmla="*/ 266 w 864"/>
              <a:gd name="T81" fmla="*/ 1104 h 2146"/>
              <a:gd name="T82" fmla="*/ 415 w 864"/>
              <a:gd name="T83" fmla="*/ 731 h 2146"/>
              <a:gd name="T84" fmla="*/ 382 w 864"/>
              <a:gd name="T85" fmla="*/ 466 h 2146"/>
              <a:gd name="T86" fmla="*/ 399 w 864"/>
              <a:gd name="T87" fmla="*/ 358 h 2146"/>
              <a:gd name="T88" fmla="*/ 415 w 864"/>
              <a:gd name="T89" fmla="*/ 327 h 2146"/>
              <a:gd name="T90" fmla="*/ 432 w 864"/>
              <a:gd name="T91" fmla="*/ 295 h 2146"/>
              <a:gd name="T92" fmla="*/ 432 w 864"/>
              <a:gd name="T93" fmla="*/ 280 h 2146"/>
              <a:gd name="T94" fmla="*/ 449 w 864"/>
              <a:gd name="T95" fmla="*/ 249 h 2146"/>
              <a:gd name="T96" fmla="*/ 465 w 864"/>
              <a:gd name="T97" fmla="*/ 233 h 2146"/>
              <a:gd name="T98" fmla="*/ 482 w 864"/>
              <a:gd name="T99" fmla="*/ 218 h 2146"/>
              <a:gd name="T100" fmla="*/ 498 w 864"/>
              <a:gd name="T101" fmla="*/ 187 h 2146"/>
              <a:gd name="T102" fmla="*/ 515 w 864"/>
              <a:gd name="T103" fmla="*/ 171 h 2146"/>
              <a:gd name="T104" fmla="*/ 582 w 864"/>
              <a:gd name="T105" fmla="*/ 93 h 2146"/>
              <a:gd name="T106" fmla="*/ 665 w 864"/>
              <a:gd name="T107" fmla="*/ 31 h 2146"/>
              <a:gd name="T108" fmla="*/ 698 w 864"/>
              <a:gd name="T109" fmla="*/ 16 h 2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64" h="2146">
                <a:moveTo>
                  <a:pt x="645" y="255"/>
                </a:moveTo>
                <a:lnTo>
                  <a:pt x="714" y="16"/>
                </a:lnTo>
                <a:lnTo>
                  <a:pt x="714" y="16"/>
                </a:lnTo>
                <a:lnTo>
                  <a:pt x="714" y="16"/>
                </a:lnTo>
                <a:lnTo>
                  <a:pt x="432" y="147"/>
                </a:lnTo>
                <a:lnTo>
                  <a:pt x="698" y="31"/>
                </a:lnTo>
                <a:lnTo>
                  <a:pt x="681" y="31"/>
                </a:lnTo>
                <a:lnTo>
                  <a:pt x="681" y="47"/>
                </a:lnTo>
                <a:lnTo>
                  <a:pt x="681" y="47"/>
                </a:lnTo>
                <a:lnTo>
                  <a:pt x="681" y="47"/>
                </a:lnTo>
                <a:lnTo>
                  <a:pt x="681" y="62"/>
                </a:lnTo>
                <a:lnTo>
                  <a:pt x="681" y="62"/>
                </a:lnTo>
                <a:lnTo>
                  <a:pt x="665" y="62"/>
                </a:lnTo>
                <a:lnTo>
                  <a:pt x="665" y="62"/>
                </a:lnTo>
                <a:lnTo>
                  <a:pt x="665" y="78"/>
                </a:lnTo>
                <a:lnTo>
                  <a:pt x="665" y="78"/>
                </a:lnTo>
                <a:lnTo>
                  <a:pt x="645" y="243"/>
                </a:lnTo>
                <a:lnTo>
                  <a:pt x="648" y="93"/>
                </a:lnTo>
                <a:lnTo>
                  <a:pt x="648" y="93"/>
                </a:lnTo>
                <a:lnTo>
                  <a:pt x="648" y="93"/>
                </a:lnTo>
                <a:lnTo>
                  <a:pt x="648" y="109"/>
                </a:lnTo>
                <a:lnTo>
                  <a:pt x="648" y="109"/>
                </a:lnTo>
                <a:lnTo>
                  <a:pt x="636" y="213"/>
                </a:lnTo>
                <a:lnTo>
                  <a:pt x="631" y="124"/>
                </a:lnTo>
                <a:lnTo>
                  <a:pt x="631" y="124"/>
                </a:lnTo>
                <a:lnTo>
                  <a:pt x="631" y="140"/>
                </a:lnTo>
                <a:lnTo>
                  <a:pt x="639" y="150"/>
                </a:lnTo>
                <a:lnTo>
                  <a:pt x="636" y="162"/>
                </a:lnTo>
                <a:lnTo>
                  <a:pt x="639" y="168"/>
                </a:lnTo>
                <a:lnTo>
                  <a:pt x="615" y="155"/>
                </a:lnTo>
                <a:lnTo>
                  <a:pt x="615" y="155"/>
                </a:lnTo>
                <a:lnTo>
                  <a:pt x="633" y="174"/>
                </a:lnTo>
                <a:lnTo>
                  <a:pt x="649" y="197"/>
                </a:lnTo>
                <a:lnTo>
                  <a:pt x="651" y="237"/>
                </a:lnTo>
                <a:lnTo>
                  <a:pt x="645" y="231"/>
                </a:lnTo>
                <a:lnTo>
                  <a:pt x="598" y="187"/>
                </a:lnTo>
                <a:lnTo>
                  <a:pt x="651" y="249"/>
                </a:lnTo>
                <a:lnTo>
                  <a:pt x="582" y="202"/>
                </a:lnTo>
                <a:lnTo>
                  <a:pt x="582" y="202"/>
                </a:lnTo>
                <a:lnTo>
                  <a:pt x="582" y="218"/>
                </a:lnTo>
                <a:lnTo>
                  <a:pt x="582" y="218"/>
                </a:lnTo>
                <a:lnTo>
                  <a:pt x="582" y="233"/>
                </a:lnTo>
                <a:lnTo>
                  <a:pt x="565" y="233"/>
                </a:lnTo>
                <a:lnTo>
                  <a:pt x="565" y="249"/>
                </a:lnTo>
                <a:lnTo>
                  <a:pt x="565" y="249"/>
                </a:lnTo>
                <a:lnTo>
                  <a:pt x="565" y="264"/>
                </a:lnTo>
                <a:lnTo>
                  <a:pt x="546" y="267"/>
                </a:lnTo>
                <a:lnTo>
                  <a:pt x="548" y="280"/>
                </a:lnTo>
                <a:lnTo>
                  <a:pt x="548" y="295"/>
                </a:lnTo>
                <a:lnTo>
                  <a:pt x="548" y="311"/>
                </a:lnTo>
                <a:lnTo>
                  <a:pt x="548" y="311"/>
                </a:lnTo>
                <a:lnTo>
                  <a:pt x="548" y="358"/>
                </a:lnTo>
                <a:lnTo>
                  <a:pt x="532" y="358"/>
                </a:lnTo>
                <a:lnTo>
                  <a:pt x="532" y="404"/>
                </a:lnTo>
                <a:lnTo>
                  <a:pt x="532" y="404"/>
                </a:lnTo>
                <a:lnTo>
                  <a:pt x="532" y="544"/>
                </a:lnTo>
                <a:lnTo>
                  <a:pt x="532" y="638"/>
                </a:lnTo>
                <a:lnTo>
                  <a:pt x="548" y="684"/>
                </a:lnTo>
                <a:lnTo>
                  <a:pt x="565" y="731"/>
                </a:lnTo>
                <a:lnTo>
                  <a:pt x="598" y="793"/>
                </a:lnTo>
                <a:lnTo>
                  <a:pt x="648" y="824"/>
                </a:lnTo>
                <a:lnTo>
                  <a:pt x="665" y="840"/>
                </a:lnTo>
                <a:lnTo>
                  <a:pt x="698" y="855"/>
                </a:lnTo>
                <a:lnTo>
                  <a:pt x="731" y="824"/>
                </a:lnTo>
                <a:lnTo>
                  <a:pt x="748" y="809"/>
                </a:lnTo>
                <a:lnTo>
                  <a:pt x="748" y="793"/>
                </a:lnTo>
                <a:lnTo>
                  <a:pt x="731" y="762"/>
                </a:lnTo>
                <a:lnTo>
                  <a:pt x="698" y="731"/>
                </a:lnTo>
                <a:lnTo>
                  <a:pt x="665" y="731"/>
                </a:lnTo>
                <a:lnTo>
                  <a:pt x="598" y="731"/>
                </a:lnTo>
                <a:lnTo>
                  <a:pt x="565" y="731"/>
                </a:lnTo>
                <a:lnTo>
                  <a:pt x="548" y="700"/>
                </a:lnTo>
                <a:lnTo>
                  <a:pt x="532" y="638"/>
                </a:lnTo>
                <a:lnTo>
                  <a:pt x="598" y="622"/>
                </a:lnTo>
                <a:lnTo>
                  <a:pt x="631" y="622"/>
                </a:lnTo>
                <a:lnTo>
                  <a:pt x="681" y="638"/>
                </a:lnTo>
                <a:lnTo>
                  <a:pt x="714" y="653"/>
                </a:lnTo>
                <a:lnTo>
                  <a:pt x="764" y="684"/>
                </a:lnTo>
                <a:lnTo>
                  <a:pt x="798" y="731"/>
                </a:lnTo>
                <a:lnTo>
                  <a:pt x="814" y="762"/>
                </a:lnTo>
                <a:lnTo>
                  <a:pt x="814" y="777"/>
                </a:lnTo>
                <a:lnTo>
                  <a:pt x="814" y="809"/>
                </a:lnTo>
                <a:lnTo>
                  <a:pt x="814" y="855"/>
                </a:lnTo>
                <a:lnTo>
                  <a:pt x="798" y="886"/>
                </a:lnTo>
                <a:lnTo>
                  <a:pt x="764" y="917"/>
                </a:lnTo>
                <a:lnTo>
                  <a:pt x="714" y="917"/>
                </a:lnTo>
                <a:lnTo>
                  <a:pt x="665" y="917"/>
                </a:lnTo>
                <a:lnTo>
                  <a:pt x="598" y="917"/>
                </a:lnTo>
                <a:lnTo>
                  <a:pt x="548" y="886"/>
                </a:lnTo>
                <a:lnTo>
                  <a:pt x="482" y="824"/>
                </a:lnTo>
                <a:lnTo>
                  <a:pt x="432" y="902"/>
                </a:lnTo>
                <a:lnTo>
                  <a:pt x="399" y="980"/>
                </a:lnTo>
                <a:lnTo>
                  <a:pt x="382" y="1073"/>
                </a:lnTo>
                <a:lnTo>
                  <a:pt x="366" y="1151"/>
                </a:lnTo>
                <a:lnTo>
                  <a:pt x="366" y="1228"/>
                </a:lnTo>
                <a:lnTo>
                  <a:pt x="382" y="1337"/>
                </a:lnTo>
                <a:lnTo>
                  <a:pt x="382" y="1368"/>
                </a:lnTo>
                <a:lnTo>
                  <a:pt x="415" y="1431"/>
                </a:lnTo>
                <a:lnTo>
                  <a:pt x="449" y="1493"/>
                </a:lnTo>
                <a:lnTo>
                  <a:pt x="515" y="1539"/>
                </a:lnTo>
                <a:lnTo>
                  <a:pt x="548" y="1555"/>
                </a:lnTo>
                <a:lnTo>
                  <a:pt x="598" y="1555"/>
                </a:lnTo>
                <a:lnTo>
                  <a:pt x="648" y="1555"/>
                </a:lnTo>
                <a:lnTo>
                  <a:pt x="698" y="1555"/>
                </a:lnTo>
                <a:lnTo>
                  <a:pt x="731" y="1524"/>
                </a:lnTo>
                <a:lnTo>
                  <a:pt x="764" y="1477"/>
                </a:lnTo>
                <a:lnTo>
                  <a:pt x="781" y="1431"/>
                </a:lnTo>
                <a:lnTo>
                  <a:pt x="781" y="1384"/>
                </a:lnTo>
                <a:lnTo>
                  <a:pt x="764" y="1337"/>
                </a:lnTo>
                <a:lnTo>
                  <a:pt x="731" y="1306"/>
                </a:lnTo>
                <a:lnTo>
                  <a:pt x="681" y="1275"/>
                </a:lnTo>
                <a:lnTo>
                  <a:pt x="615" y="1244"/>
                </a:lnTo>
                <a:lnTo>
                  <a:pt x="548" y="1259"/>
                </a:lnTo>
                <a:lnTo>
                  <a:pt x="482" y="1275"/>
                </a:lnTo>
                <a:lnTo>
                  <a:pt x="415" y="1306"/>
                </a:lnTo>
                <a:lnTo>
                  <a:pt x="382" y="1337"/>
                </a:lnTo>
                <a:lnTo>
                  <a:pt x="366" y="1228"/>
                </a:lnTo>
                <a:lnTo>
                  <a:pt x="432" y="1197"/>
                </a:lnTo>
                <a:lnTo>
                  <a:pt x="498" y="1166"/>
                </a:lnTo>
                <a:lnTo>
                  <a:pt x="565" y="1151"/>
                </a:lnTo>
                <a:lnTo>
                  <a:pt x="648" y="1151"/>
                </a:lnTo>
                <a:lnTo>
                  <a:pt x="714" y="1166"/>
                </a:lnTo>
                <a:lnTo>
                  <a:pt x="764" y="1197"/>
                </a:lnTo>
                <a:lnTo>
                  <a:pt x="814" y="1228"/>
                </a:lnTo>
                <a:lnTo>
                  <a:pt x="847" y="1291"/>
                </a:lnTo>
                <a:lnTo>
                  <a:pt x="864" y="1337"/>
                </a:lnTo>
                <a:lnTo>
                  <a:pt x="864" y="1415"/>
                </a:lnTo>
                <a:lnTo>
                  <a:pt x="847" y="1477"/>
                </a:lnTo>
                <a:lnTo>
                  <a:pt x="814" y="1539"/>
                </a:lnTo>
                <a:lnTo>
                  <a:pt x="781" y="1586"/>
                </a:lnTo>
                <a:lnTo>
                  <a:pt x="731" y="1617"/>
                </a:lnTo>
                <a:lnTo>
                  <a:pt x="665" y="1633"/>
                </a:lnTo>
                <a:lnTo>
                  <a:pt x="598" y="1648"/>
                </a:lnTo>
                <a:lnTo>
                  <a:pt x="532" y="1633"/>
                </a:lnTo>
                <a:lnTo>
                  <a:pt x="465" y="1617"/>
                </a:lnTo>
                <a:lnTo>
                  <a:pt x="399" y="1570"/>
                </a:lnTo>
                <a:lnTo>
                  <a:pt x="366" y="1524"/>
                </a:lnTo>
                <a:lnTo>
                  <a:pt x="316" y="1462"/>
                </a:lnTo>
                <a:lnTo>
                  <a:pt x="299" y="1399"/>
                </a:lnTo>
                <a:lnTo>
                  <a:pt x="233" y="1477"/>
                </a:lnTo>
                <a:lnTo>
                  <a:pt x="183" y="1555"/>
                </a:lnTo>
                <a:lnTo>
                  <a:pt x="133" y="1633"/>
                </a:lnTo>
                <a:lnTo>
                  <a:pt x="116" y="1726"/>
                </a:lnTo>
                <a:lnTo>
                  <a:pt x="100" y="1819"/>
                </a:lnTo>
                <a:lnTo>
                  <a:pt x="116" y="1913"/>
                </a:lnTo>
                <a:lnTo>
                  <a:pt x="133" y="2006"/>
                </a:lnTo>
                <a:lnTo>
                  <a:pt x="153" y="2100"/>
                </a:lnTo>
                <a:lnTo>
                  <a:pt x="162" y="2086"/>
                </a:lnTo>
                <a:lnTo>
                  <a:pt x="146" y="2135"/>
                </a:lnTo>
                <a:lnTo>
                  <a:pt x="144" y="2142"/>
                </a:lnTo>
                <a:lnTo>
                  <a:pt x="133" y="2146"/>
                </a:lnTo>
                <a:lnTo>
                  <a:pt x="75" y="2073"/>
                </a:lnTo>
                <a:lnTo>
                  <a:pt x="33" y="1975"/>
                </a:lnTo>
                <a:lnTo>
                  <a:pt x="17" y="1881"/>
                </a:lnTo>
                <a:lnTo>
                  <a:pt x="0" y="1788"/>
                </a:lnTo>
                <a:lnTo>
                  <a:pt x="17" y="1679"/>
                </a:lnTo>
                <a:lnTo>
                  <a:pt x="33" y="1602"/>
                </a:lnTo>
                <a:lnTo>
                  <a:pt x="66" y="1508"/>
                </a:lnTo>
                <a:lnTo>
                  <a:pt x="133" y="1431"/>
                </a:lnTo>
                <a:lnTo>
                  <a:pt x="199" y="1353"/>
                </a:lnTo>
                <a:lnTo>
                  <a:pt x="249" y="1291"/>
                </a:lnTo>
                <a:lnTo>
                  <a:pt x="266" y="1275"/>
                </a:lnTo>
                <a:lnTo>
                  <a:pt x="266" y="1213"/>
                </a:lnTo>
                <a:lnTo>
                  <a:pt x="266" y="1104"/>
                </a:lnTo>
                <a:lnTo>
                  <a:pt x="282" y="1011"/>
                </a:lnTo>
                <a:lnTo>
                  <a:pt x="299" y="902"/>
                </a:lnTo>
                <a:lnTo>
                  <a:pt x="349" y="809"/>
                </a:lnTo>
                <a:lnTo>
                  <a:pt x="415" y="731"/>
                </a:lnTo>
                <a:lnTo>
                  <a:pt x="399" y="653"/>
                </a:lnTo>
                <a:lnTo>
                  <a:pt x="382" y="560"/>
                </a:lnTo>
                <a:lnTo>
                  <a:pt x="382" y="466"/>
                </a:lnTo>
                <a:lnTo>
                  <a:pt x="382" y="466"/>
                </a:lnTo>
                <a:lnTo>
                  <a:pt x="382" y="404"/>
                </a:lnTo>
                <a:lnTo>
                  <a:pt x="399" y="389"/>
                </a:lnTo>
                <a:lnTo>
                  <a:pt x="399" y="373"/>
                </a:lnTo>
                <a:lnTo>
                  <a:pt x="399" y="358"/>
                </a:lnTo>
                <a:lnTo>
                  <a:pt x="399" y="342"/>
                </a:lnTo>
                <a:lnTo>
                  <a:pt x="399" y="342"/>
                </a:lnTo>
                <a:lnTo>
                  <a:pt x="399" y="327"/>
                </a:lnTo>
                <a:lnTo>
                  <a:pt x="415" y="327"/>
                </a:lnTo>
                <a:lnTo>
                  <a:pt x="415" y="311"/>
                </a:lnTo>
                <a:lnTo>
                  <a:pt x="415" y="311"/>
                </a:lnTo>
                <a:lnTo>
                  <a:pt x="415" y="295"/>
                </a:lnTo>
                <a:lnTo>
                  <a:pt x="432" y="295"/>
                </a:lnTo>
                <a:lnTo>
                  <a:pt x="432" y="280"/>
                </a:lnTo>
                <a:lnTo>
                  <a:pt x="432" y="280"/>
                </a:lnTo>
                <a:lnTo>
                  <a:pt x="432" y="280"/>
                </a:lnTo>
                <a:lnTo>
                  <a:pt x="432" y="280"/>
                </a:lnTo>
                <a:lnTo>
                  <a:pt x="432" y="264"/>
                </a:lnTo>
                <a:lnTo>
                  <a:pt x="449" y="249"/>
                </a:lnTo>
                <a:lnTo>
                  <a:pt x="449" y="249"/>
                </a:lnTo>
                <a:lnTo>
                  <a:pt x="449" y="249"/>
                </a:lnTo>
                <a:lnTo>
                  <a:pt x="449" y="249"/>
                </a:lnTo>
                <a:lnTo>
                  <a:pt x="465" y="233"/>
                </a:lnTo>
                <a:lnTo>
                  <a:pt x="465" y="233"/>
                </a:lnTo>
                <a:lnTo>
                  <a:pt x="465" y="233"/>
                </a:lnTo>
                <a:lnTo>
                  <a:pt x="465" y="218"/>
                </a:lnTo>
                <a:lnTo>
                  <a:pt x="482" y="218"/>
                </a:lnTo>
                <a:lnTo>
                  <a:pt x="482" y="218"/>
                </a:lnTo>
                <a:lnTo>
                  <a:pt x="482" y="218"/>
                </a:lnTo>
                <a:lnTo>
                  <a:pt x="482" y="202"/>
                </a:lnTo>
                <a:lnTo>
                  <a:pt x="482" y="202"/>
                </a:lnTo>
                <a:lnTo>
                  <a:pt x="482" y="187"/>
                </a:lnTo>
                <a:lnTo>
                  <a:pt x="498" y="187"/>
                </a:lnTo>
                <a:lnTo>
                  <a:pt x="498" y="187"/>
                </a:lnTo>
                <a:lnTo>
                  <a:pt x="430" y="148"/>
                </a:lnTo>
                <a:lnTo>
                  <a:pt x="515" y="171"/>
                </a:lnTo>
                <a:lnTo>
                  <a:pt x="515" y="171"/>
                </a:lnTo>
                <a:lnTo>
                  <a:pt x="515" y="155"/>
                </a:lnTo>
                <a:lnTo>
                  <a:pt x="515" y="155"/>
                </a:lnTo>
                <a:lnTo>
                  <a:pt x="515" y="155"/>
                </a:lnTo>
                <a:lnTo>
                  <a:pt x="582" y="93"/>
                </a:lnTo>
                <a:lnTo>
                  <a:pt x="480" y="141"/>
                </a:lnTo>
                <a:lnTo>
                  <a:pt x="450" y="144"/>
                </a:lnTo>
                <a:lnTo>
                  <a:pt x="426" y="147"/>
                </a:lnTo>
                <a:lnTo>
                  <a:pt x="665" y="31"/>
                </a:lnTo>
                <a:lnTo>
                  <a:pt x="665" y="31"/>
                </a:lnTo>
                <a:lnTo>
                  <a:pt x="681" y="31"/>
                </a:lnTo>
                <a:lnTo>
                  <a:pt x="681" y="31"/>
                </a:lnTo>
                <a:lnTo>
                  <a:pt x="698" y="16"/>
                </a:lnTo>
                <a:lnTo>
                  <a:pt x="714" y="16"/>
                </a:lnTo>
                <a:lnTo>
                  <a:pt x="714" y="0"/>
                </a:lnTo>
                <a:lnTo>
                  <a:pt x="645" y="255"/>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9714" name="Arc 18"/>
          <p:cNvSpPr>
            <a:spLocks/>
          </p:cNvSpPr>
          <p:nvPr/>
        </p:nvSpPr>
        <p:spPr bwMode="auto">
          <a:xfrm rot="13422827" flipH="1">
            <a:off x="228600" y="5562600"/>
            <a:ext cx="381000" cy="2286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76200">
            <a:solidFill>
              <a:srgbClr val="66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9715" name="AutoShape 19"/>
          <p:cNvSpPr>
            <a:spLocks noChangeArrowheads="1"/>
          </p:cNvSpPr>
          <p:nvPr/>
        </p:nvSpPr>
        <p:spPr bwMode="auto">
          <a:xfrm rot="1814745">
            <a:off x="679450" y="2076450"/>
            <a:ext cx="609600" cy="609600"/>
          </a:xfrm>
          <a:prstGeom prst="triangle">
            <a:avLst>
              <a:gd name="adj" fmla="val 50000"/>
            </a:avLst>
          </a:prstGeom>
          <a:solidFill>
            <a:srgbClr val="6600FF"/>
          </a:solidFill>
          <a:ln w="9525">
            <a:solidFill>
              <a:srgbClr val="66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96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9712">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9712">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9712">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9712">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9712">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971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autoUpdateAnimBg="0"/>
      <p:bldP spid="29712"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subTitle" idx="1"/>
          </p:nvPr>
        </p:nvSpPr>
        <p:spPr>
          <a:xfrm>
            <a:off x="1295400" y="3886200"/>
            <a:ext cx="6400800" cy="914400"/>
          </a:xfrm>
        </p:spPr>
        <p:txBody>
          <a:bodyPr/>
          <a:lstStyle/>
          <a:p>
            <a:r>
              <a:rPr lang="en-GB" sz="4800" i="1"/>
              <a:t>’Branding’ OR as OR</a:t>
            </a:r>
            <a:endParaRPr lang="en-GB"/>
          </a:p>
        </p:txBody>
      </p:sp>
      <p:pic>
        <p:nvPicPr>
          <p:cNvPr id="30723" name="Picture 3" descr="C:\My Documents\ORS logo2.t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1219200"/>
            <a:ext cx="2581275" cy="20923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3072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30722">
                                            <p:txEl>
                                              <p:pRg st="0" end="0"/>
                                            </p:txEl>
                                          </p:spTgt>
                                        </p:tgtEl>
                                        <p:attrNameLst>
                                          <p:attrName>style.visibility</p:attrName>
                                        </p:attrNameLst>
                                      </p:cBhvr>
                                      <p:to>
                                        <p:strVal val="visible"/>
                                      </p:to>
                                    </p:set>
                                    <p:animEffect transition="in" filter="dissolve">
                                      <p:cBhvr>
                                        <p:cTn id="11" dur="500"/>
                                        <p:tgtEl>
                                          <p:spTgt spid="307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09800" y="228600"/>
            <a:ext cx="4648200" cy="1066800"/>
          </a:xfrm>
        </p:spPr>
        <p:txBody>
          <a:bodyPr/>
          <a:lstStyle/>
          <a:p>
            <a:r>
              <a:rPr lang="en-GB" i="1">
                <a:solidFill>
                  <a:srgbClr val="FF0000"/>
                </a:solidFill>
              </a:rPr>
              <a:t>Background</a:t>
            </a:r>
            <a:endParaRPr lang="en-GB" i="1"/>
          </a:p>
        </p:txBody>
      </p:sp>
      <p:sp>
        <p:nvSpPr>
          <p:cNvPr id="4099" name="Rectangle 3"/>
          <p:cNvSpPr>
            <a:spLocks noGrp="1" noChangeArrowheads="1"/>
          </p:cNvSpPr>
          <p:nvPr>
            <p:ph type="body" idx="1"/>
          </p:nvPr>
        </p:nvSpPr>
        <p:spPr>
          <a:xfrm>
            <a:off x="533400" y="1371600"/>
            <a:ext cx="7772400" cy="4572000"/>
          </a:xfrm>
        </p:spPr>
        <p:txBody>
          <a:bodyPr/>
          <a:lstStyle/>
          <a:p>
            <a:pPr>
              <a:buClr>
                <a:srgbClr val="FF0000"/>
              </a:buClr>
              <a:buFontTx/>
              <a:buNone/>
            </a:pPr>
            <a:r>
              <a:rPr lang="en-GB">
                <a:solidFill>
                  <a:schemeClr val="bg1"/>
                </a:solidFill>
              </a:rPr>
              <a:t>.</a:t>
            </a:r>
            <a:endParaRPr lang="en-GB"/>
          </a:p>
        </p:txBody>
      </p:sp>
      <p:sp>
        <p:nvSpPr>
          <p:cNvPr id="4115" name="Text Box 19"/>
          <p:cNvSpPr txBox="1">
            <a:spLocks noChangeArrowheads="1"/>
          </p:cNvSpPr>
          <p:nvPr/>
        </p:nvSpPr>
        <p:spPr bwMode="auto">
          <a:xfrm>
            <a:off x="1981200" y="3505200"/>
            <a:ext cx="63230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3600"/>
              <a:t>Jobs with ‘OR’ nomenclature</a:t>
            </a:r>
            <a:endParaRPr lang="en-GB"/>
          </a:p>
        </p:txBody>
      </p:sp>
      <p:sp>
        <p:nvSpPr>
          <p:cNvPr id="4119" name="Text Box 23"/>
          <p:cNvSpPr txBox="1">
            <a:spLocks noChangeArrowheads="1"/>
          </p:cNvSpPr>
          <p:nvPr/>
        </p:nvSpPr>
        <p:spPr bwMode="auto">
          <a:xfrm>
            <a:off x="1905000" y="4343400"/>
            <a:ext cx="38465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3600"/>
              <a:t>OR MSc students</a:t>
            </a:r>
            <a:endParaRPr lang="en-GB"/>
          </a:p>
        </p:txBody>
      </p:sp>
      <p:sp>
        <p:nvSpPr>
          <p:cNvPr id="4120" name="Text Box 24"/>
          <p:cNvSpPr txBox="1">
            <a:spLocks noChangeArrowheads="1"/>
          </p:cNvSpPr>
          <p:nvPr/>
        </p:nvSpPr>
        <p:spPr bwMode="auto">
          <a:xfrm>
            <a:off x="1905000" y="5257800"/>
            <a:ext cx="5283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3600"/>
              <a:t>OR Society membership</a:t>
            </a:r>
            <a:endParaRPr lang="en-GB"/>
          </a:p>
        </p:txBody>
      </p:sp>
      <p:sp>
        <p:nvSpPr>
          <p:cNvPr id="4121" name="Text Box 25"/>
          <p:cNvSpPr txBox="1">
            <a:spLocks noChangeArrowheads="1"/>
          </p:cNvSpPr>
          <p:nvPr/>
        </p:nvSpPr>
        <p:spPr bwMode="auto">
          <a:xfrm rot="-1694420">
            <a:off x="685800" y="3124200"/>
            <a:ext cx="930275" cy="118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7200">
                <a:solidFill>
                  <a:srgbClr val="FF0000"/>
                </a:solidFill>
                <a:sym typeface="Wingdings" pitchFamily="2" charset="2"/>
              </a:rPr>
              <a:t></a:t>
            </a:r>
            <a:endParaRPr lang="en-GB"/>
          </a:p>
        </p:txBody>
      </p:sp>
      <p:sp>
        <p:nvSpPr>
          <p:cNvPr id="4124" name="Text Box 28"/>
          <p:cNvSpPr txBox="1">
            <a:spLocks noChangeArrowheads="1"/>
          </p:cNvSpPr>
          <p:nvPr/>
        </p:nvSpPr>
        <p:spPr bwMode="auto">
          <a:xfrm rot="-768608">
            <a:off x="838200" y="1600200"/>
            <a:ext cx="982663" cy="118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7200">
                <a:solidFill>
                  <a:srgbClr val="FF0000"/>
                </a:solidFill>
                <a:sym typeface="Wingdings" pitchFamily="2" charset="2"/>
              </a:rPr>
              <a:t></a:t>
            </a:r>
            <a:endParaRPr lang="en-GB"/>
          </a:p>
        </p:txBody>
      </p:sp>
      <p:sp>
        <p:nvSpPr>
          <p:cNvPr id="4125" name="Text Box 29"/>
          <p:cNvSpPr txBox="1">
            <a:spLocks noChangeArrowheads="1"/>
          </p:cNvSpPr>
          <p:nvPr/>
        </p:nvSpPr>
        <p:spPr bwMode="auto">
          <a:xfrm>
            <a:off x="2057400" y="1600200"/>
            <a:ext cx="5608638"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3600"/>
              <a:t>Number of people doing </a:t>
            </a:r>
          </a:p>
          <a:p>
            <a:r>
              <a:rPr lang="en-GB" sz="3600"/>
              <a:t>‘OR skilled’ work</a:t>
            </a:r>
            <a:endParaRPr lang="en-GB"/>
          </a:p>
        </p:txBody>
      </p:sp>
      <p:sp>
        <p:nvSpPr>
          <p:cNvPr id="4126" name="Line 30"/>
          <p:cNvSpPr>
            <a:spLocks noChangeShapeType="1"/>
          </p:cNvSpPr>
          <p:nvPr/>
        </p:nvSpPr>
        <p:spPr bwMode="auto">
          <a:xfrm>
            <a:off x="1219200" y="3048000"/>
            <a:ext cx="7010400" cy="0"/>
          </a:xfrm>
          <a:prstGeom prst="line">
            <a:avLst/>
          </a:prstGeom>
          <a:noFill/>
          <a:ln w="57150" cap="rnd">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12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125"/>
                                        </p:tgtEl>
                                        <p:attrNameLst>
                                          <p:attrName>style.visibility</p:attrName>
                                        </p:attrNameLst>
                                      </p:cBhvr>
                                      <p:to>
                                        <p:strVal val="visible"/>
                                      </p:to>
                                    </p:set>
                                  </p:childTnLst>
                                  <p:subTnLst>
                                    <p:animClr clrSpc="rgb" dir="cw">
                                      <p:cBhvr override="childStyle">
                                        <p:cTn dur="1" fill="hold" display="0" masterRel="nextClick" afterEffect="1"/>
                                        <p:tgtEl>
                                          <p:spTgt spid="4125"/>
                                        </p:tgtEl>
                                        <p:attrNameLst>
                                          <p:attrName>ppt_c</p:attrName>
                                        </p:attrNameLst>
                                      </p:cBhvr>
                                      <p:to>
                                        <a:schemeClr val="bg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12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9" fill="hold" grpId="0" nodeType="clickEffect">
                                  <p:stCondLst>
                                    <p:cond delay="0"/>
                                  </p:stCondLst>
                                  <p:iterate type="lt">
                                    <p:tmPct val="100000"/>
                                  </p:iterate>
                                  <p:childTnLst>
                                    <p:set>
                                      <p:cBhvr>
                                        <p:cTn id="22" dur="1" fill="hold">
                                          <p:stCondLst>
                                            <p:cond delay="0"/>
                                          </p:stCondLst>
                                        </p:cTn>
                                        <p:tgtEl>
                                          <p:spTgt spid="4121"/>
                                        </p:tgtEl>
                                        <p:attrNameLst>
                                          <p:attrName>style.visibility</p:attrName>
                                        </p:attrNameLst>
                                      </p:cBhvr>
                                      <p:to>
                                        <p:strVal val="visible"/>
                                      </p:to>
                                    </p:set>
                                    <p:anim calcmode="lin" valueType="num">
                                      <p:cBhvr additive="base">
                                        <p:cTn id="23" dur="75" fill="hold"/>
                                        <p:tgtEl>
                                          <p:spTgt spid="4121"/>
                                        </p:tgtEl>
                                        <p:attrNameLst>
                                          <p:attrName>ppt_x</p:attrName>
                                        </p:attrNameLst>
                                      </p:cBhvr>
                                      <p:tavLst>
                                        <p:tav tm="0">
                                          <p:val>
                                            <p:strVal val="0-#ppt_w/2"/>
                                          </p:val>
                                        </p:tav>
                                        <p:tav tm="100000">
                                          <p:val>
                                            <p:strVal val="#ppt_x"/>
                                          </p:val>
                                        </p:tav>
                                      </p:tavLst>
                                    </p:anim>
                                    <p:anim calcmode="lin" valueType="num">
                                      <p:cBhvr additive="base">
                                        <p:cTn id="24" dur="75" fill="hold"/>
                                        <p:tgtEl>
                                          <p:spTgt spid="4121"/>
                                        </p:tgtEl>
                                        <p:attrNameLst>
                                          <p:attrName>ppt_y</p:attrName>
                                        </p:attrNameLst>
                                      </p:cBhvr>
                                      <p:tavLst>
                                        <p:tav tm="0">
                                          <p:val>
                                            <p:strVal val="0-#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4115"/>
                                        </p:tgtEl>
                                        <p:attrNameLst>
                                          <p:attrName>style.visibility</p:attrName>
                                        </p:attrNameLst>
                                      </p:cBhvr>
                                      <p:to>
                                        <p:strVal val="visible"/>
                                      </p:to>
                                    </p:set>
                                  </p:childTnLst>
                                  <p:subTnLst>
                                    <p:animClr clrSpc="rgb" dir="cw">
                                      <p:cBhvr override="childStyle">
                                        <p:cTn dur="1" fill="hold" display="0" masterRel="nextClick" afterEffect="1"/>
                                        <p:tgtEl>
                                          <p:spTgt spid="4115"/>
                                        </p:tgtEl>
                                        <p:attrNameLst>
                                          <p:attrName>ppt_c</p:attrName>
                                        </p:attrNameLst>
                                      </p:cBhvr>
                                      <p:to>
                                        <a:schemeClr val="bg2"/>
                                      </p:to>
                                    </p:animClr>
                                  </p:sub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4119"/>
                                        </p:tgtEl>
                                        <p:attrNameLst>
                                          <p:attrName>style.visibility</p:attrName>
                                        </p:attrNameLst>
                                      </p:cBhvr>
                                      <p:to>
                                        <p:strVal val="visible"/>
                                      </p:to>
                                    </p:set>
                                  </p:childTnLst>
                                  <p:subTnLst>
                                    <p:animClr clrSpc="rgb" dir="cw">
                                      <p:cBhvr override="childStyle">
                                        <p:cTn dur="1" fill="hold" display="0" masterRel="nextClick" afterEffect="1"/>
                                        <p:tgtEl>
                                          <p:spTgt spid="4119"/>
                                        </p:tgtEl>
                                        <p:attrNameLst>
                                          <p:attrName>ppt_c</p:attrName>
                                        </p:attrNameLst>
                                      </p:cBhvr>
                                      <p:to>
                                        <a:schemeClr val="bg2"/>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4120"/>
                                        </p:tgtEl>
                                        <p:attrNameLst>
                                          <p:attrName>style.visibility</p:attrName>
                                        </p:attrNameLst>
                                      </p:cBhvr>
                                      <p:to>
                                        <p:strVal val="visible"/>
                                      </p:to>
                                    </p:set>
                                  </p:childTnLst>
                                  <p:subTnLst>
                                    <p:animClr clrSpc="rgb" dir="cw">
                                      <p:cBhvr override="childStyle">
                                        <p:cTn dur="1" fill="hold" display="0" masterRel="nextClick" afterEffect="1"/>
                                        <p:tgtEl>
                                          <p:spTgt spid="4120"/>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utoUpdateAnimBg="0"/>
      <p:bldP spid="4115" grpId="0" autoUpdateAnimBg="0"/>
      <p:bldP spid="4119" grpId="0" autoUpdateAnimBg="0"/>
      <p:bldP spid="4120" grpId="0" autoUpdateAnimBg="0"/>
      <p:bldP spid="4121" grpId="0" autoUpdateAnimBg="0"/>
      <p:bldP spid="4124" grpId="0" autoUpdateAnimBg="0"/>
      <p:bldP spid="4125" grpId="0" autoUpdateAnimBg="0"/>
      <p:bldP spid="4126"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209800" y="228600"/>
            <a:ext cx="4648200" cy="1066800"/>
          </a:xfrm>
        </p:spPr>
        <p:txBody>
          <a:bodyPr/>
          <a:lstStyle/>
          <a:p>
            <a:r>
              <a:rPr lang="en-GB" i="1">
                <a:solidFill>
                  <a:srgbClr val="FF0000"/>
                </a:solidFill>
              </a:rPr>
              <a:t>Background</a:t>
            </a:r>
            <a:endParaRPr lang="en-GB" i="1"/>
          </a:p>
        </p:txBody>
      </p:sp>
      <p:sp>
        <p:nvSpPr>
          <p:cNvPr id="5123" name="Rectangle 3"/>
          <p:cNvSpPr>
            <a:spLocks noGrp="1" noChangeArrowheads="1"/>
          </p:cNvSpPr>
          <p:nvPr>
            <p:ph type="body" idx="1"/>
          </p:nvPr>
        </p:nvSpPr>
        <p:spPr>
          <a:xfrm>
            <a:off x="533400" y="1371600"/>
            <a:ext cx="7772400" cy="4572000"/>
          </a:xfrm>
        </p:spPr>
        <p:txBody>
          <a:bodyPr/>
          <a:lstStyle/>
          <a:p>
            <a:pPr>
              <a:buClr>
                <a:srgbClr val="FF0000"/>
              </a:buClr>
              <a:buFontTx/>
              <a:buNone/>
            </a:pPr>
            <a:r>
              <a:rPr lang="en-GB">
                <a:solidFill>
                  <a:schemeClr val="bg1"/>
                </a:solidFill>
              </a:rPr>
              <a:t>.</a:t>
            </a:r>
            <a:endParaRPr lang="en-GB"/>
          </a:p>
        </p:txBody>
      </p:sp>
      <p:sp>
        <p:nvSpPr>
          <p:cNvPr id="5130" name="Text Box 10"/>
          <p:cNvSpPr txBox="1">
            <a:spLocks noChangeArrowheads="1"/>
          </p:cNvSpPr>
          <p:nvPr/>
        </p:nvSpPr>
        <p:spPr bwMode="auto">
          <a:xfrm>
            <a:off x="1127125" y="20955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p>
        </p:txBody>
      </p:sp>
      <p:sp>
        <p:nvSpPr>
          <p:cNvPr id="5134" name="Freeform 14"/>
          <p:cNvSpPr>
            <a:spLocks/>
          </p:cNvSpPr>
          <p:nvPr/>
        </p:nvSpPr>
        <p:spPr bwMode="auto">
          <a:xfrm>
            <a:off x="152400" y="1676400"/>
            <a:ext cx="2970213" cy="4572000"/>
          </a:xfrm>
          <a:custGeom>
            <a:avLst/>
            <a:gdLst>
              <a:gd name="T0" fmla="*/ 584 w 1968"/>
              <a:gd name="T1" fmla="*/ 2853 h 2880"/>
              <a:gd name="T2" fmla="*/ 517 w 1968"/>
              <a:gd name="T3" fmla="*/ 2862 h 2880"/>
              <a:gd name="T4" fmla="*/ 459 w 1968"/>
              <a:gd name="T5" fmla="*/ 2862 h 2880"/>
              <a:gd name="T6" fmla="*/ 400 w 1968"/>
              <a:gd name="T7" fmla="*/ 2853 h 2880"/>
              <a:gd name="T8" fmla="*/ 342 w 1968"/>
              <a:gd name="T9" fmla="*/ 2844 h 2880"/>
              <a:gd name="T10" fmla="*/ 275 w 1968"/>
              <a:gd name="T11" fmla="*/ 2817 h 2880"/>
              <a:gd name="T12" fmla="*/ 217 w 1968"/>
              <a:gd name="T13" fmla="*/ 2789 h 2880"/>
              <a:gd name="T14" fmla="*/ 158 w 1968"/>
              <a:gd name="T15" fmla="*/ 2762 h 2880"/>
              <a:gd name="T16" fmla="*/ 100 w 1968"/>
              <a:gd name="T17" fmla="*/ 2717 h 2880"/>
              <a:gd name="T18" fmla="*/ 67 w 1968"/>
              <a:gd name="T19" fmla="*/ 2626 h 2880"/>
              <a:gd name="T20" fmla="*/ 42 w 1968"/>
              <a:gd name="T21" fmla="*/ 2563 h 2880"/>
              <a:gd name="T22" fmla="*/ 25 w 1968"/>
              <a:gd name="T23" fmla="*/ 2056 h 2880"/>
              <a:gd name="T24" fmla="*/ 50 w 1968"/>
              <a:gd name="T25" fmla="*/ 1857 h 2880"/>
              <a:gd name="T26" fmla="*/ 58 w 1968"/>
              <a:gd name="T27" fmla="*/ 1657 h 2880"/>
              <a:gd name="T28" fmla="*/ 67 w 1968"/>
              <a:gd name="T29" fmla="*/ 1458 h 2880"/>
              <a:gd name="T30" fmla="*/ 75 w 1968"/>
              <a:gd name="T31" fmla="*/ 1232 h 2880"/>
              <a:gd name="T32" fmla="*/ 100 w 1968"/>
              <a:gd name="T33" fmla="*/ 833 h 2880"/>
              <a:gd name="T34" fmla="*/ 58 w 1968"/>
              <a:gd name="T35" fmla="*/ 426 h 2880"/>
              <a:gd name="T36" fmla="*/ 325 w 1968"/>
              <a:gd name="T37" fmla="*/ 72 h 2880"/>
              <a:gd name="T38" fmla="*/ 409 w 1968"/>
              <a:gd name="T39" fmla="*/ 54 h 2880"/>
              <a:gd name="T40" fmla="*/ 459 w 1968"/>
              <a:gd name="T41" fmla="*/ 54 h 2880"/>
              <a:gd name="T42" fmla="*/ 500 w 1968"/>
              <a:gd name="T43" fmla="*/ 45 h 2880"/>
              <a:gd name="T44" fmla="*/ 542 w 1968"/>
              <a:gd name="T45" fmla="*/ 36 h 2880"/>
              <a:gd name="T46" fmla="*/ 592 w 1968"/>
              <a:gd name="T47" fmla="*/ 27 h 2880"/>
              <a:gd name="T48" fmla="*/ 634 w 1968"/>
              <a:gd name="T49" fmla="*/ 18 h 2880"/>
              <a:gd name="T50" fmla="*/ 675 w 1968"/>
              <a:gd name="T51" fmla="*/ 18 h 2880"/>
              <a:gd name="T52" fmla="*/ 725 w 1968"/>
              <a:gd name="T53" fmla="*/ 18 h 2880"/>
              <a:gd name="T54" fmla="*/ 884 w 1968"/>
              <a:gd name="T55" fmla="*/ 9 h 2880"/>
              <a:gd name="T56" fmla="*/ 1226 w 1968"/>
              <a:gd name="T57" fmla="*/ 9 h 2880"/>
              <a:gd name="T58" fmla="*/ 1534 w 1968"/>
              <a:gd name="T59" fmla="*/ 18 h 2880"/>
              <a:gd name="T60" fmla="*/ 1910 w 1968"/>
              <a:gd name="T61" fmla="*/ 245 h 2880"/>
              <a:gd name="T62" fmla="*/ 1910 w 1968"/>
              <a:gd name="T63" fmla="*/ 761 h 2880"/>
              <a:gd name="T64" fmla="*/ 1918 w 1968"/>
              <a:gd name="T65" fmla="*/ 906 h 2880"/>
              <a:gd name="T66" fmla="*/ 1910 w 1968"/>
              <a:gd name="T67" fmla="*/ 1032 h 2880"/>
              <a:gd name="T68" fmla="*/ 1901 w 1968"/>
              <a:gd name="T69" fmla="*/ 1159 h 2880"/>
              <a:gd name="T70" fmla="*/ 1910 w 1968"/>
              <a:gd name="T71" fmla="*/ 1277 h 2880"/>
              <a:gd name="T72" fmla="*/ 1951 w 1968"/>
              <a:gd name="T73" fmla="*/ 1784 h 2880"/>
              <a:gd name="T74" fmla="*/ 1918 w 1968"/>
              <a:gd name="T75" fmla="*/ 2038 h 2880"/>
              <a:gd name="T76" fmla="*/ 1910 w 1968"/>
              <a:gd name="T77" fmla="*/ 2137 h 2880"/>
              <a:gd name="T78" fmla="*/ 1910 w 1968"/>
              <a:gd name="T79" fmla="*/ 2246 h 2880"/>
              <a:gd name="T80" fmla="*/ 1918 w 1968"/>
              <a:gd name="T81" fmla="*/ 2346 h 2880"/>
              <a:gd name="T82" fmla="*/ 1918 w 1968"/>
              <a:gd name="T83" fmla="*/ 2472 h 2880"/>
              <a:gd name="T84" fmla="*/ 1926 w 1968"/>
              <a:gd name="T85" fmla="*/ 2572 h 2880"/>
              <a:gd name="T86" fmla="*/ 1785 w 1968"/>
              <a:gd name="T87" fmla="*/ 2808 h 2880"/>
              <a:gd name="T88" fmla="*/ 1434 w 1968"/>
              <a:gd name="T89" fmla="*/ 2826 h 2880"/>
              <a:gd name="T90" fmla="*/ 1259 w 1968"/>
              <a:gd name="T91" fmla="*/ 2817 h 2880"/>
              <a:gd name="T92" fmla="*/ 1176 w 1968"/>
              <a:gd name="T93" fmla="*/ 2808 h 2880"/>
              <a:gd name="T94" fmla="*/ 1101 w 1968"/>
              <a:gd name="T95" fmla="*/ 2817 h 2880"/>
              <a:gd name="T96" fmla="*/ 1017 w 1968"/>
              <a:gd name="T97" fmla="*/ 2817 h 2880"/>
              <a:gd name="T98" fmla="*/ 942 w 1968"/>
              <a:gd name="T99" fmla="*/ 2826 h 2880"/>
              <a:gd name="T100" fmla="*/ 859 w 1968"/>
              <a:gd name="T101" fmla="*/ 2844 h 2880"/>
              <a:gd name="T102" fmla="*/ 784 w 1968"/>
              <a:gd name="T103" fmla="*/ 2862 h 2880"/>
              <a:gd name="T104" fmla="*/ 700 w 1968"/>
              <a:gd name="T105" fmla="*/ 2871 h 2880"/>
              <a:gd name="T106" fmla="*/ 642 w 1968"/>
              <a:gd name="T107" fmla="*/ 2871 h 2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968" h="2880">
                <a:moveTo>
                  <a:pt x="642" y="2871"/>
                </a:moveTo>
                <a:lnTo>
                  <a:pt x="584" y="2853"/>
                </a:lnTo>
                <a:lnTo>
                  <a:pt x="550" y="2862"/>
                </a:lnTo>
                <a:lnTo>
                  <a:pt x="517" y="2862"/>
                </a:lnTo>
                <a:lnTo>
                  <a:pt x="484" y="2862"/>
                </a:lnTo>
                <a:lnTo>
                  <a:pt x="459" y="2862"/>
                </a:lnTo>
                <a:lnTo>
                  <a:pt x="425" y="2862"/>
                </a:lnTo>
                <a:lnTo>
                  <a:pt x="400" y="2853"/>
                </a:lnTo>
                <a:lnTo>
                  <a:pt x="367" y="2853"/>
                </a:lnTo>
                <a:lnTo>
                  <a:pt x="342" y="2844"/>
                </a:lnTo>
                <a:lnTo>
                  <a:pt x="309" y="2835"/>
                </a:lnTo>
                <a:lnTo>
                  <a:pt x="275" y="2817"/>
                </a:lnTo>
                <a:lnTo>
                  <a:pt x="250" y="2808"/>
                </a:lnTo>
                <a:lnTo>
                  <a:pt x="217" y="2789"/>
                </a:lnTo>
                <a:lnTo>
                  <a:pt x="192" y="2780"/>
                </a:lnTo>
                <a:lnTo>
                  <a:pt x="158" y="2762"/>
                </a:lnTo>
                <a:lnTo>
                  <a:pt x="125" y="2735"/>
                </a:lnTo>
                <a:lnTo>
                  <a:pt x="100" y="2717"/>
                </a:lnTo>
                <a:lnTo>
                  <a:pt x="75" y="2690"/>
                </a:lnTo>
                <a:lnTo>
                  <a:pt x="67" y="2626"/>
                </a:lnTo>
                <a:lnTo>
                  <a:pt x="50" y="2599"/>
                </a:lnTo>
                <a:lnTo>
                  <a:pt x="42" y="2563"/>
                </a:lnTo>
                <a:lnTo>
                  <a:pt x="0" y="2155"/>
                </a:lnTo>
                <a:lnTo>
                  <a:pt x="25" y="2056"/>
                </a:lnTo>
                <a:lnTo>
                  <a:pt x="42" y="1956"/>
                </a:lnTo>
                <a:lnTo>
                  <a:pt x="50" y="1857"/>
                </a:lnTo>
                <a:lnTo>
                  <a:pt x="50" y="1757"/>
                </a:lnTo>
                <a:lnTo>
                  <a:pt x="58" y="1657"/>
                </a:lnTo>
                <a:lnTo>
                  <a:pt x="58" y="1558"/>
                </a:lnTo>
                <a:lnTo>
                  <a:pt x="67" y="1458"/>
                </a:lnTo>
                <a:lnTo>
                  <a:pt x="75" y="1358"/>
                </a:lnTo>
                <a:lnTo>
                  <a:pt x="75" y="1232"/>
                </a:lnTo>
                <a:lnTo>
                  <a:pt x="83" y="1078"/>
                </a:lnTo>
                <a:lnTo>
                  <a:pt x="100" y="833"/>
                </a:lnTo>
                <a:lnTo>
                  <a:pt x="100" y="752"/>
                </a:lnTo>
                <a:lnTo>
                  <a:pt x="58" y="426"/>
                </a:lnTo>
                <a:lnTo>
                  <a:pt x="267" y="100"/>
                </a:lnTo>
                <a:lnTo>
                  <a:pt x="325" y="72"/>
                </a:lnTo>
                <a:lnTo>
                  <a:pt x="384" y="63"/>
                </a:lnTo>
                <a:lnTo>
                  <a:pt x="409" y="54"/>
                </a:lnTo>
                <a:lnTo>
                  <a:pt x="434" y="54"/>
                </a:lnTo>
                <a:lnTo>
                  <a:pt x="459" y="54"/>
                </a:lnTo>
                <a:lnTo>
                  <a:pt x="475" y="45"/>
                </a:lnTo>
                <a:lnTo>
                  <a:pt x="500" y="45"/>
                </a:lnTo>
                <a:lnTo>
                  <a:pt x="525" y="36"/>
                </a:lnTo>
                <a:lnTo>
                  <a:pt x="542" y="36"/>
                </a:lnTo>
                <a:lnTo>
                  <a:pt x="567" y="27"/>
                </a:lnTo>
                <a:lnTo>
                  <a:pt x="592" y="27"/>
                </a:lnTo>
                <a:lnTo>
                  <a:pt x="609" y="27"/>
                </a:lnTo>
                <a:lnTo>
                  <a:pt x="634" y="18"/>
                </a:lnTo>
                <a:lnTo>
                  <a:pt x="659" y="18"/>
                </a:lnTo>
                <a:lnTo>
                  <a:pt x="675" y="18"/>
                </a:lnTo>
                <a:lnTo>
                  <a:pt x="700" y="18"/>
                </a:lnTo>
                <a:lnTo>
                  <a:pt x="725" y="18"/>
                </a:lnTo>
                <a:lnTo>
                  <a:pt x="751" y="18"/>
                </a:lnTo>
                <a:lnTo>
                  <a:pt x="884" y="9"/>
                </a:lnTo>
                <a:lnTo>
                  <a:pt x="976" y="0"/>
                </a:lnTo>
                <a:lnTo>
                  <a:pt x="1226" y="9"/>
                </a:lnTo>
                <a:lnTo>
                  <a:pt x="1376" y="9"/>
                </a:lnTo>
                <a:lnTo>
                  <a:pt x="1534" y="18"/>
                </a:lnTo>
                <a:lnTo>
                  <a:pt x="1776" y="100"/>
                </a:lnTo>
                <a:lnTo>
                  <a:pt x="1910" y="245"/>
                </a:lnTo>
                <a:lnTo>
                  <a:pt x="1968" y="489"/>
                </a:lnTo>
                <a:lnTo>
                  <a:pt x="1910" y="761"/>
                </a:lnTo>
                <a:lnTo>
                  <a:pt x="1910" y="842"/>
                </a:lnTo>
                <a:lnTo>
                  <a:pt x="1918" y="906"/>
                </a:lnTo>
                <a:lnTo>
                  <a:pt x="1918" y="969"/>
                </a:lnTo>
                <a:lnTo>
                  <a:pt x="1910" y="1032"/>
                </a:lnTo>
                <a:lnTo>
                  <a:pt x="1910" y="1096"/>
                </a:lnTo>
                <a:lnTo>
                  <a:pt x="1901" y="1159"/>
                </a:lnTo>
                <a:lnTo>
                  <a:pt x="1901" y="1223"/>
                </a:lnTo>
                <a:lnTo>
                  <a:pt x="1910" y="1277"/>
                </a:lnTo>
                <a:lnTo>
                  <a:pt x="1935" y="1340"/>
                </a:lnTo>
                <a:lnTo>
                  <a:pt x="1951" y="1784"/>
                </a:lnTo>
                <a:lnTo>
                  <a:pt x="1935" y="1983"/>
                </a:lnTo>
                <a:lnTo>
                  <a:pt x="1918" y="2038"/>
                </a:lnTo>
                <a:lnTo>
                  <a:pt x="1910" y="2083"/>
                </a:lnTo>
                <a:lnTo>
                  <a:pt x="1910" y="2137"/>
                </a:lnTo>
                <a:lnTo>
                  <a:pt x="1910" y="2192"/>
                </a:lnTo>
                <a:lnTo>
                  <a:pt x="1910" y="2246"/>
                </a:lnTo>
                <a:lnTo>
                  <a:pt x="1910" y="2300"/>
                </a:lnTo>
                <a:lnTo>
                  <a:pt x="1918" y="2346"/>
                </a:lnTo>
                <a:lnTo>
                  <a:pt x="1918" y="2400"/>
                </a:lnTo>
                <a:lnTo>
                  <a:pt x="1918" y="2472"/>
                </a:lnTo>
                <a:lnTo>
                  <a:pt x="1935" y="2518"/>
                </a:lnTo>
                <a:lnTo>
                  <a:pt x="1926" y="2572"/>
                </a:lnTo>
                <a:lnTo>
                  <a:pt x="1860" y="2717"/>
                </a:lnTo>
                <a:lnTo>
                  <a:pt x="1785" y="2808"/>
                </a:lnTo>
                <a:lnTo>
                  <a:pt x="1701" y="2826"/>
                </a:lnTo>
                <a:lnTo>
                  <a:pt x="1434" y="2826"/>
                </a:lnTo>
                <a:lnTo>
                  <a:pt x="1301" y="2817"/>
                </a:lnTo>
                <a:lnTo>
                  <a:pt x="1259" y="2817"/>
                </a:lnTo>
                <a:lnTo>
                  <a:pt x="1217" y="2808"/>
                </a:lnTo>
                <a:lnTo>
                  <a:pt x="1176" y="2808"/>
                </a:lnTo>
                <a:lnTo>
                  <a:pt x="1142" y="2808"/>
                </a:lnTo>
                <a:lnTo>
                  <a:pt x="1101" y="2817"/>
                </a:lnTo>
                <a:lnTo>
                  <a:pt x="1059" y="2817"/>
                </a:lnTo>
                <a:lnTo>
                  <a:pt x="1017" y="2817"/>
                </a:lnTo>
                <a:lnTo>
                  <a:pt x="984" y="2826"/>
                </a:lnTo>
                <a:lnTo>
                  <a:pt x="942" y="2826"/>
                </a:lnTo>
                <a:lnTo>
                  <a:pt x="901" y="2835"/>
                </a:lnTo>
                <a:lnTo>
                  <a:pt x="859" y="2844"/>
                </a:lnTo>
                <a:lnTo>
                  <a:pt x="817" y="2853"/>
                </a:lnTo>
                <a:lnTo>
                  <a:pt x="784" y="2862"/>
                </a:lnTo>
                <a:lnTo>
                  <a:pt x="742" y="2862"/>
                </a:lnTo>
                <a:lnTo>
                  <a:pt x="700" y="2871"/>
                </a:lnTo>
                <a:lnTo>
                  <a:pt x="659" y="2880"/>
                </a:lnTo>
                <a:lnTo>
                  <a:pt x="642" y="287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35" name="Freeform 15"/>
          <p:cNvSpPr>
            <a:spLocks/>
          </p:cNvSpPr>
          <p:nvPr/>
        </p:nvSpPr>
        <p:spPr bwMode="auto">
          <a:xfrm>
            <a:off x="633413" y="5702300"/>
            <a:ext cx="2251075" cy="388938"/>
          </a:xfrm>
          <a:custGeom>
            <a:avLst/>
            <a:gdLst>
              <a:gd name="T0" fmla="*/ 459 w 1418"/>
              <a:gd name="T1" fmla="*/ 217 h 245"/>
              <a:gd name="T2" fmla="*/ 426 w 1418"/>
              <a:gd name="T3" fmla="*/ 236 h 245"/>
              <a:gd name="T4" fmla="*/ 159 w 1418"/>
              <a:gd name="T5" fmla="*/ 190 h 245"/>
              <a:gd name="T6" fmla="*/ 101 w 1418"/>
              <a:gd name="T7" fmla="*/ 163 h 245"/>
              <a:gd name="T8" fmla="*/ 34 w 1418"/>
              <a:gd name="T9" fmla="*/ 91 h 245"/>
              <a:gd name="T10" fmla="*/ 101 w 1418"/>
              <a:gd name="T11" fmla="*/ 45 h 245"/>
              <a:gd name="T12" fmla="*/ 342 w 1418"/>
              <a:gd name="T13" fmla="*/ 91 h 245"/>
              <a:gd name="T14" fmla="*/ 526 w 1418"/>
              <a:gd name="T15" fmla="*/ 27 h 245"/>
              <a:gd name="T16" fmla="*/ 701 w 1418"/>
              <a:gd name="T17" fmla="*/ 54 h 245"/>
              <a:gd name="T18" fmla="*/ 684 w 1418"/>
              <a:gd name="T19" fmla="*/ 154 h 245"/>
              <a:gd name="T20" fmla="*/ 751 w 1418"/>
              <a:gd name="T21" fmla="*/ 118 h 245"/>
              <a:gd name="T22" fmla="*/ 709 w 1418"/>
              <a:gd name="T23" fmla="*/ 9 h 245"/>
              <a:gd name="T24" fmla="*/ 793 w 1418"/>
              <a:gd name="T25" fmla="*/ 45 h 245"/>
              <a:gd name="T26" fmla="*/ 809 w 1418"/>
              <a:gd name="T27" fmla="*/ 0 h 245"/>
              <a:gd name="T28" fmla="*/ 859 w 1418"/>
              <a:gd name="T29" fmla="*/ 54 h 245"/>
              <a:gd name="T30" fmla="*/ 918 w 1418"/>
              <a:gd name="T31" fmla="*/ 91 h 245"/>
              <a:gd name="T32" fmla="*/ 884 w 1418"/>
              <a:gd name="T33" fmla="*/ 54 h 245"/>
              <a:gd name="T34" fmla="*/ 959 w 1418"/>
              <a:gd name="T35" fmla="*/ 9 h 245"/>
              <a:gd name="T36" fmla="*/ 976 w 1418"/>
              <a:gd name="T37" fmla="*/ 145 h 245"/>
              <a:gd name="T38" fmla="*/ 1001 w 1418"/>
              <a:gd name="T39" fmla="*/ 100 h 245"/>
              <a:gd name="T40" fmla="*/ 1093 w 1418"/>
              <a:gd name="T41" fmla="*/ 45 h 245"/>
              <a:gd name="T42" fmla="*/ 1076 w 1418"/>
              <a:gd name="T43" fmla="*/ 145 h 245"/>
              <a:gd name="T44" fmla="*/ 1143 w 1418"/>
              <a:gd name="T45" fmla="*/ 118 h 245"/>
              <a:gd name="T46" fmla="*/ 1110 w 1418"/>
              <a:gd name="T47" fmla="*/ 27 h 245"/>
              <a:gd name="T48" fmla="*/ 1235 w 1418"/>
              <a:gd name="T49" fmla="*/ 45 h 245"/>
              <a:gd name="T50" fmla="*/ 1318 w 1418"/>
              <a:gd name="T51" fmla="*/ 54 h 245"/>
              <a:gd name="T52" fmla="*/ 1335 w 1418"/>
              <a:gd name="T53" fmla="*/ 163 h 245"/>
              <a:gd name="T54" fmla="*/ 1385 w 1418"/>
              <a:gd name="T55" fmla="*/ 163 h 245"/>
              <a:gd name="T56" fmla="*/ 1351 w 1418"/>
              <a:gd name="T57" fmla="*/ 217 h 245"/>
              <a:gd name="T58" fmla="*/ 1151 w 1418"/>
              <a:gd name="T59" fmla="*/ 199 h 245"/>
              <a:gd name="T60" fmla="*/ 918 w 1418"/>
              <a:gd name="T61" fmla="*/ 154 h 245"/>
              <a:gd name="T62" fmla="*/ 884 w 1418"/>
              <a:gd name="T63" fmla="*/ 181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18" h="245">
                <a:moveTo>
                  <a:pt x="484" y="245"/>
                </a:moveTo>
                <a:lnTo>
                  <a:pt x="459" y="217"/>
                </a:lnTo>
                <a:lnTo>
                  <a:pt x="442" y="199"/>
                </a:lnTo>
                <a:lnTo>
                  <a:pt x="426" y="236"/>
                </a:lnTo>
                <a:lnTo>
                  <a:pt x="167" y="226"/>
                </a:lnTo>
                <a:lnTo>
                  <a:pt x="159" y="190"/>
                </a:lnTo>
                <a:lnTo>
                  <a:pt x="159" y="217"/>
                </a:lnTo>
                <a:lnTo>
                  <a:pt x="101" y="163"/>
                </a:lnTo>
                <a:lnTo>
                  <a:pt x="0" y="136"/>
                </a:lnTo>
                <a:lnTo>
                  <a:pt x="34" y="91"/>
                </a:lnTo>
                <a:lnTo>
                  <a:pt x="67" y="91"/>
                </a:lnTo>
                <a:lnTo>
                  <a:pt x="101" y="45"/>
                </a:lnTo>
                <a:lnTo>
                  <a:pt x="184" y="27"/>
                </a:lnTo>
                <a:lnTo>
                  <a:pt x="342" y="91"/>
                </a:lnTo>
                <a:lnTo>
                  <a:pt x="376" y="91"/>
                </a:lnTo>
                <a:lnTo>
                  <a:pt x="526" y="27"/>
                </a:lnTo>
                <a:lnTo>
                  <a:pt x="643" y="9"/>
                </a:lnTo>
                <a:lnTo>
                  <a:pt x="701" y="54"/>
                </a:lnTo>
                <a:lnTo>
                  <a:pt x="701" y="118"/>
                </a:lnTo>
                <a:lnTo>
                  <a:pt x="684" y="154"/>
                </a:lnTo>
                <a:lnTo>
                  <a:pt x="751" y="145"/>
                </a:lnTo>
                <a:lnTo>
                  <a:pt x="751" y="118"/>
                </a:lnTo>
                <a:lnTo>
                  <a:pt x="751" y="82"/>
                </a:lnTo>
                <a:lnTo>
                  <a:pt x="709" y="9"/>
                </a:lnTo>
                <a:lnTo>
                  <a:pt x="776" y="9"/>
                </a:lnTo>
                <a:lnTo>
                  <a:pt x="793" y="45"/>
                </a:lnTo>
                <a:lnTo>
                  <a:pt x="801" y="63"/>
                </a:lnTo>
                <a:lnTo>
                  <a:pt x="809" y="0"/>
                </a:lnTo>
                <a:lnTo>
                  <a:pt x="859" y="9"/>
                </a:lnTo>
                <a:lnTo>
                  <a:pt x="859" y="54"/>
                </a:lnTo>
                <a:lnTo>
                  <a:pt x="868" y="73"/>
                </a:lnTo>
                <a:lnTo>
                  <a:pt x="918" y="91"/>
                </a:lnTo>
                <a:lnTo>
                  <a:pt x="901" y="91"/>
                </a:lnTo>
                <a:lnTo>
                  <a:pt x="884" y="54"/>
                </a:lnTo>
                <a:lnTo>
                  <a:pt x="918" y="0"/>
                </a:lnTo>
                <a:lnTo>
                  <a:pt x="959" y="9"/>
                </a:lnTo>
                <a:lnTo>
                  <a:pt x="968" y="91"/>
                </a:lnTo>
                <a:lnTo>
                  <a:pt x="976" y="145"/>
                </a:lnTo>
                <a:lnTo>
                  <a:pt x="1018" y="154"/>
                </a:lnTo>
                <a:lnTo>
                  <a:pt x="1001" y="100"/>
                </a:lnTo>
                <a:lnTo>
                  <a:pt x="993" y="45"/>
                </a:lnTo>
                <a:lnTo>
                  <a:pt x="1093" y="45"/>
                </a:lnTo>
                <a:lnTo>
                  <a:pt x="1085" y="91"/>
                </a:lnTo>
                <a:lnTo>
                  <a:pt x="1076" y="145"/>
                </a:lnTo>
                <a:lnTo>
                  <a:pt x="1101" y="172"/>
                </a:lnTo>
                <a:lnTo>
                  <a:pt x="1143" y="118"/>
                </a:lnTo>
                <a:lnTo>
                  <a:pt x="1135" y="100"/>
                </a:lnTo>
                <a:lnTo>
                  <a:pt x="1110" y="27"/>
                </a:lnTo>
                <a:lnTo>
                  <a:pt x="1168" y="27"/>
                </a:lnTo>
                <a:lnTo>
                  <a:pt x="1235" y="45"/>
                </a:lnTo>
                <a:lnTo>
                  <a:pt x="1285" y="54"/>
                </a:lnTo>
                <a:lnTo>
                  <a:pt x="1318" y="54"/>
                </a:lnTo>
                <a:lnTo>
                  <a:pt x="1343" y="136"/>
                </a:lnTo>
                <a:lnTo>
                  <a:pt x="1335" y="163"/>
                </a:lnTo>
                <a:lnTo>
                  <a:pt x="1368" y="190"/>
                </a:lnTo>
                <a:lnTo>
                  <a:pt x="1385" y="163"/>
                </a:lnTo>
                <a:lnTo>
                  <a:pt x="1418" y="208"/>
                </a:lnTo>
                <a:lnTo>
                  <a:pt x="1351" y="217"/>
                </a:lnTo>
                <a:lnTo>
                  <a:pt x="1293" y="208"/>
                </a:lnTo>
                <a:lnTo>
                  <a:pt x="1151" y="199"/>
                </a:lnTo>
                <a:lnTo>
                  <a:pt x="918" y="190"/>
                </a:lnTo>
                <a:lnTo>
                  <a:pt x="918" y="154"/>
                </a:lnTo>
                <a:lnTo>
                  <a:pt x="901" y="136"/>
                </a:lnTo>
                <a:lnTo>
                  <a:pt x="884" y="181"/>
                </a:lnTo>
                <a:lnTo>
                  <a:pt x="484" y="245"/>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36" name="Freeform 16"/>
          <p:cNvSpPr>
            <a:spLocks/>
          </p:cNvSpPr>
          <p:nvPr/>
        </p:nvSpPr>
        <p:spPr bwMode="auto">
          <a:xfrm>
            <a:off x="2438400" y="5867400"/>
            <a:ext cx="239713" cy="57150"/>
          </a:xfrm>
          <a:custGeom>
            <a:avLst/>
            <a:gdLst>
              <a:gd name="T0" fmla="*/ 84 w 151"/>
              <a:gd name="T1" fmla="*/ 36 h 36"/>
              <a:gd name="T2" fmla="*/ 0 w 151"/>
              <a:gd name="T3" fmla="*/ 9 h 36"/>
              <a:gd name="T4" fmla="*/ 75 w 151"/>
              <a:gd name="T5" fmla="*/ 9 h 36"/>
              <a:gd name="T6" fmla="*/ 151 w 151"/>
              <a:gd name="T7" fmla="*/ 0 h 36"/>
              <a:gd name="T8" fmla="*/ 84 w 151"/>
              <a:gd name="T9" fmla="*/ 36 h 36"/>
            </a:gdLst>
            <a:ahLst/>
            <a:cxnLst>
              <a:cxn ang="0">
                <a:pos x="T0" y="T1"/>
              </a:cxn>
              <a:cxn ang="0">
                <a:pos x="T2" y="T3"/>
              </a:cxn>
              <a:cxn ang="0">
                <a:pos x="T4" y="T5"/>
              </a:cxn>
              <a:cxn ang="0">
                <a:pos x="T6" y="T7"/>
              </a:cxn>
              <a:cxn ang="0">
                <a:pos x="T8" y="T9"/>
              </a:cxn>
            </a:cxnLst>
            <a:rect l="0" t="0" r="r" b="b"/>
            <a:pathLst>
              <a:path w="151" h="36">
                <a:moveTo>
                  <a:pt x="84" y="36"/>
                </a:moveTo>
                <a:lnTo>
                  <a:pt x="0" y="9"/>
                </a:lnTo>
                <a:lnTo>
                  <a:pt x="75" y="9"/>
                </a:lnTo>
                <a:lnTo>
                  <a:pt x="151" y="0"/>
                </a:lnTo>
                <a:lnTo>
                  <a:pt x="84" y="36"/>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37" name="Freeform 17"/>
          <p:cNvSpPr>
            <a:spLocks/>
          </p:cNvSpPr>
          <p:nvPr/>
        </p:nvSpPr>
        <p:spPr bwMode="auto">
          <a:xfrm>
            <a:off x="1493838" y="5759450"/>
            <a:ext cx="200025" cy="258763"/>
          </a:xfrm>
          <a:custGeom>
            <a:avLst/>
            <a:gdLst>
              <a:gd name="T0" fmla="*/ 9 w 126"/>
              <a:gd name="T1" fmla="*/ 163 h 163"/>
              <a:gd name="T2" fmla="*/ 0 w 126"/>
              <a:gd name="T3" fmla="*/ 154 h 163"/>
              <a:gd name="T4" fmla="*/ 9 w 126"/>
              <a:gd name="T5" fmla="*/ 73 h 163"/>
              <a:gd name="T6" fmla="*/ 42 w 126"/>
              <a:gd name="T7" fmla="*/ 0 h 163"/>
              <a:gd name="T8" fmla="*/ 109 w 126"/>
              <a:gd name="T9" fmla="*/ 18 h 163"/>
              <a:gd name="T10" fmla="*/ 126 w 126"/>
              <a:gd name="T11" fmla="*/ 27 h 163"/>
              <a:gd name="T12" fmla="*/ 92 w 126"/>
              <a:gd name="T13" fmla="*/ 82 h 163"/>
              <a:gd name="T14" fmla="*/ 67 w 126"/>
              <a:gd name="T15" fmla="*/ 136 h 163"/>
              <a:gd name="T16" fmla="*/ 25 w 126"/>
              <a:gd name="T17" fmla="*/ 136 h 163"/>
              <a:gd name="T18" fmla="*/ 9 w 126"/>
              <a:gd name="T19" fmla="*/ 16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 h="163">
                <a:moveTo>
                  <a:pt x="9" y="163"/>
                </a:moveTo>
                <a:lnTo>
                  <a:pt x="0" y="154"/>
                </a:lnTo>
                <a:lnTo>
                  <a:pt x="9" y="73"/>
                </a:lnTo>
                <a:lnTo>
                  <a:pt x="42" y="0"/>
                </a:lnTo>
                <a:lnTo>
                  <a:pt x="109" y="18"/>
                </a:lnTo>
                <a:lnTo>
                  <a:pt x="126" y="27"/>
                </a:lnTo>
                <a:lnTo>
                  <a:pt x="92" y="82"/>
                </a:lnTo>
                <a:lnTo>
                  <a:pt x="67" y="136"/>
                </a:lnTo>
                <a:lnTo>
                  <a:pt x="25" y="136"/>
                </a:lnTo>
                <a:lnTo>
                  <a:pt x="9" y="16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38" name="Freeform 18"/>
          <p:cNvSpPr>
            <a:spLocks/>
          </p:cNvSpPr>
          <p:nvPr/>
        </p:nvSpPr>
        <p:spPr bwMode="auto">
          <a:xfrm>
            <a:off x="2474913" y="5802313"/>
            <a:ext cx="158750" cy="201612"/>
          </a:xfrm>
          <a:custGeom>
            <a:avLst/>
            <a:gdLst>
              <a:gd name="T0" fmla="*/ 50 w 100"/>
              <a:gd name="T1" fmla="*/ 118 h 127"/>
              <a:gd name="T2" fmla="*/ 33 w 100"/>
              <a:gd name="T3" fmla="*/ 82 h 127"/>
              <a:gd name="T4" fmla="*/ 0 w 100"/>
              <a:gd name="T5" fmla="*/ 55 h 127"/>
              <a:gd name="T6" fmla="*/ 33 w 100"/>
              <a:gd name="T7" fmla="*/ 0 h 127"/>
              <a:gd name="T8" fmla="*/ 66 w 100"/>
              <a:gd name="T9" fmla="*/ 0 h 127"/>
              <a:gd name="T10" fmla="*/ 66 w 100"/>
              <a:gd name="T11" fmla="*/ 46 h 127"/>
              <a:gd name="T12" fmla="*/ 100 w 100"/>
              <a:gd name="T13" fmla="*/ 64 h 127"/>
              <a:gd name="T14" fmla="*/ 100 w 100"/>
              <a:gd name="T15" fmla="*/ 127 h 127"/>
              <a:gd name="T16" fmla="*/ 50 w 100"/>
              <a:gd name="T17" fmla="*/ 118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0" h="127">
                <a:moveTo>
                  <a:pt x="50" y="118"/>
                </a:moveTo>
                <a:lnTo>
                  <a:pt x="33" y="82"/>
                </a:lnTo>
                <a:lnTo>
                  <a:pt x="0" y="55"/>
                </a:lnTo>
                <a:lnTo>
                  <a:pt x="33" y="0"/>
                </a:lnTo>
                <a:lnTo>
                  <a:pt x="66" y="0"/>
                </a:lnTo>
                <a:lnTo>
                  <a:pt x="66" y="46"/>
                </a:lnTo>
                <a:lnTo>
                  <a:pt x="100" y="64"/>
                </a:lnTo>
                <a:lnTo>
                  <a:pt x="100" y="127"/>
                </a:lnTo>
                <a:lnTo>
                  <a:pt x="50" y="1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39" name="Freeform 19"/>
          <p:cNvSpPr>
            <a:spLocks/>
          </p:cNvSpPr>
          <p:nvPr/>
        </p:nvSpPr>
        <p:spPr bwMode="auto">
          <a:xfrm>
            <a:off x="1084263" y="5918200"/>
            <a:ext cx="12700" cy="57150"/>
          </a:xfrm>
          <a:custGeom>
            <a:avLst/>
            <a:gdLst>
              <a:gd name="T0" fmla="*/ 8 w 8"/>
              <a:gd name="T1" fmla="*/ 36 h 36"/>
              <a:gd name="T2" fmla="*/ 0 w 8"/>
              <a:gd name="T3" fmla="*/ 0 h 36"/>
              <a:gd name="T4" fmla="*/ 8 w 8"/>
              <a:gd name="T5" fmla="*/ 36 h 36"/>
            </a:gdLst>
            <a:ahLst/>
            <a:cxnLst>
              <a:cxn ang="0">
                <a:pos x="T0" y="T1"/>
              </a:cxn>
              <a:cxn ang="0">
                <a:pos x="T2" y="T3"/>
              </a:cxn>
              <a:cxn ang="0">
                <a:pos x="T4" y="T5"/>
              </a:cxn>
            </a:cxnLst>
            <a:rect l="0" t="0" r="r" b="b"/>
            <a:pathLst>
              <a:path w="8" h="36">
                <a:moveTo>
                  <a:pt x="8" y="36"/>
                </a:moveTo>
                <a:lnTo>
                  <a:pt x="0" y="0"/>
                </a:lnTo>
                <a:lnTo>
                  <a:pt x="8"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40" name="Freeform 20"/>
          <p:cNvSpPr>
            <a:spLocks/>
          </p:cNvSpPr>
          <p:nvPr/>
        </p:nvSpPr>
        <p:spPr bwMode="auto">
          <a:xfrm>
            <a:off x="1282700" y="5918200"/>
            <a:ext cx="79375" cy="57150"/>
          </a:xfrm>
          <a:custGeom>
            <a:avLst/>
            <a:gdLst>
              <a:gd name="T0" fmla="*/ 42 w 50"/>
              <a:gd name="T1" fmla="*/ 36 h 36"/>
              <a:gd name="T2" fmla="*/ 0 w 50"/>
              <a:gd name="T3" fmla="*/ 0 h 36"/>
              <a:gd name="T4" fmla="*/ 50 w 50"/>
              <a:gd name="T5" fmla="*/ 0 h 36"/>
              <a:gd name="T6" fmla="*/ 42 w 50"/>
              <a:gd name="T7" fmla="*/ 36 h 36"/>
            </a:gdLst>
            <a:ahLst/>
            <a:cxnLst>
              <a:cxn ang="0">
                <a:pos x="T0" y="T1"/>
              </a:cxn>
              <a:cxn ang="0">
                <a:pos x="T2" y="T3"/>
              </a:cxn>
              <a:cxn ang="0">
                <a:pos x="T4" y="T5"/>
              </a:cxn>
              <a:cxn ang="0">
                <a:pos x="T6" y="T7"/>
              </a:cxn>
            </a:cxnLst>
            <a:rect l="0" t="0" r="r" b="b"/>
            <a:pathLst>
              <a:path w="50" h="36">
                <a:moveTo>
                  <a:pt x="42" y="36"/>
                </a:moveTo>
                <a:lnTo>
                  <a:pt x="0" y="0"/>
                </a:lnTo>
                <a:lnTo>
                  <a:pt x="50" y="0"/>
                </a:lnTo>
                <a:lnTo>
                  <a:pt x="42"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41" name="Freeform 21"/>
          <p:cNvSpPr>
            <a:spLocks/>
          </p:cNvSpPr>
          <p:nvPr/>
        </p:nvSpPr>
        <p:spPr bwMode="auto">
          <a:xfrm>
            <a:off x="2805113" y="5861050"/>
            <a:ext cx="26987" cy="71438"/>
          </a:xfrm>
          <a:custGeom>
            <a:avLst/>
            <a:gdLst>
              <a:gd name="T0" fmla="*/ 17 w 17"/>
              <a:gd name="T1" fmla="*/ 45 h 45"/>
              <a:gd name="T2" fmla="*/ 0 w 17"/>
              <a:gd name="T3" fmla="*/ 0 h 45"/>
              <a:gd name="T4" fmla="*/ 17 w 17"/>
              <a:gd name="T5" fmla="*/ 45 h 45"/>
            </a:gdLst>
            <a:ahLst/>
            <a:cxnLst>
              <a:cxn ang="0">
                <a:pos x="T0" y="T1"/>
              </a:cxn>
              <a:cxn ang="0">
                <a:pos x="T2" y="T3"/>
              </a:cxn>
              <a:cxn ang="0">
                <a:pos x="T4" y="T5"/>
              </a:cxn>
            </a:cxnLst>
            <a:rect l="0" t="0" r="r" b="b"/>
            <a:pathLst>
              <a:path w="17" h="45">
                <a:moveTo>
                  <a:pt x="17" y="45"/>
                </a:moveTo>
                <a:lnTo>
                  <a:pt x="0" y="0"/>
                </a:lnTo>
                <a:lnTo>
                  <a:pt x="17" y="45"/>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42" name="Freeform 22"/>
          <p:cNvSpPr>
            <a:spLocks/>
          </p:cNvSpPr>
          <p:nvPr/>
        </p:nvSpPr>
        <p:spPr bwMode="auto">
          <a:xfrm>
            <a:off x="1917700" y="5875338"/>
            <a:ext cx="39688" cy="42862"/>
          </a:xfrm>
          <a:custGeom>
            <a:avLst/>
            <a:gdLst>
              <a:gd name="T0" fmla="*/ 0 w 25"/>
              <a:gd name="T1" fmla="*/ 27 h 27"/>
              <a:gd name="T2" fmla="*/ 25 w 25"/>
              <a:gd name="T3" fmla="*/ 0 h 27"/>
              <a:gd name="T4" fmla="*/ 0 w 25"/>
              <a:gd name="T5" fmla="*/ 27 h 27"/>
            </a:gdLst>
            <a:ahLst/>
            <a:cxnLst>
              <a:cxn ang="0">
                <a:pos x="T0" y="T1"/>
              </a:cxn>
              <a:cxn ang="0">
                <a:pos x="T2" y="T3"/>
              </a:cxn>
              <a:cxn ang="0">
                <a:pos x="T4" y="T5"/>
              </a:cxn>
            </a:cxnLst>
            <a:rect l="0" t="0" r="r" b="b"/>
            <a:pathLst>
              <a:path w="25" h="27">
                <a:moveTo>
                  <a:pt x="0" y="27"/>
                </a:moveTo>
                <a:lnTo>
                  <a:pt x="25" y="0"/>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43" name="Freeform 23"/>
          <p:cNvSpPr>
            <a:spLocks/>
          </p:cNvSpPr>
          <p:nvPr/>
        </p:nvSpPr>
        <p:spPr bwMode="auto">
          <a:xfrm>
            <a:off x="228600" y="1752600"/>
            <a:ext cx="2725738" cy="4170363"/>
          </a:xfrm>
          <a:custGeom>
            <a:avLst/>
            <a:gdLst>
              <a:gd name="T0" fmla="*/ 1610 w 1852"/>
              <a:gd name="T1" fmla="*/ 2554 h 2627"/>
              <a:gd name="T2" fmla="*/ 1626 w 1852"/>
              <a:gd name="T3" fmla="*/ 2455 h 2627"/>
              <a:gd name="T4" fmla="*/ 1743 w 1852"/>
              <a:gd name="T5" fmla="*/ 2337 h 2627"/>
              <a:gd name="T6" fmla="*/ 1568 w 1852"/>
              <a:gd name="T7" fmla="*/ 2428 h 2627"/>
              <a:gd name="T8" fmla="*/ 893 w 1852"/>
              <a:gd name="T9" fmla="*/ 2464 h 2627"/>
              <a:gd name="T10" fmla="*/ 626 w 1852"/>
              <a:gd name="T11" fmla="*/ 2491 h 2627"/>
              <a:gd name="T12" fmla="*/ 451 w 1852"/>
              <a:gd name="T13" fmla="*/ 2545 h 2627"/>
              <a:gd name="T14" fmla="*/ 259 w 1852"/>
              <a:gd name="T15" fmla="*/ 2491 h 2627"/>
              <a:gd name="T16" fmla="*/ 234 w 1852"/>
              <a:gd name="T17" fmla="*/ 2138 h 2627"/>
              <a:gd name="T18" fmla="*/ 125 w 1852"/>
              <a:gd name="T19" fmla="*/ 2002 h 2627"/>
              <a:gd name="T20" fmla="*/ 201 w 1852"/>
              <a:gd name="T21" fmla="*/ 2102 h 2627"/>
              <a:gd name="T22" fmla="*/ 134 w 1852"/>
              <a:gd name="T23" fmla="*/ 2156 h 2627"/>
              <a:gd name="T24" fmla="*/ 59 w 1852"/>
              <a:gd name="T25" fmla="*/ 2228 h 2627"/>
              <a:gd name="T26" fmla="*/ 125 w 1852"/>
              <a:gd name="T27" fmla="*/ 2301 h 2627"/>
              <a:gd name="T28" fmla="*/ 0 w 1852"/>
              <a:gd name="T29" fmla="*/ 2074 h 2627"/>
              <a:gd name="T30" fmla="*/ 59 w 1852"/>
              <a:gd name="T31" fmla="*/ 1594 h 2627"/>
              <a:gd name="T32" fmla="*/ 67 w 1852"/>
              <a:gd name="T33" fmla="*/ 1114 h 2627"/>
              <a:gd name="T34" fmla="*/ 100 w 1852"/>
              <a:gd name="T35" fmla="*/ 716 h 2627"/>
              <a:gd name="T36" fmla="*/ 50 w 1852"/>
              <a:gd name="T37" fmla="*/ 372 h 2627"/>
              <a:gd name="T38" fmla="*/ 100 w 1852"/>
              <a:gd name="T39" fmla="*/ 308 h 2627"/>
              <a:gd name="T40" fmla="*/ 125 w 1852"/>
              <a:gd name="T41" fmla="*/ 245 h 2627"/>
              <a:gd name="T42" fmla="*/ 226 w 1852"/>
              <a:gd name="T43" fmla="*/ 73 h 2627"/>
              <a:gd name="T44" fmla="*/ 342 w 1852"/>
              <a:gd name="T45" fmla="*/ 28 h 2627"/>
              <a:gd name="T46" fmla="*/ 426 w 1852"/>
              <a:gd name="T47" fmla="*/ 19 h 2627"/>
              <a:gd name="T48" fmla="*/ 501 w 1852"/>
              <a:gd name="T49" fmla="*/ 10 h 2627"/>
              <a:gd name="T50" fmla="*/ 584 w 1852"/>
              <a:gd name="T51" fmla="*/ 0 h 2627"/>
              <a:gd name="T52" fmla="*/ 659 w 1852"/>
              <a:gd name="T53" fmla="*/ 0 h 2627"/>
              <a:gd name="T54" fmla="*/ 1251 w 1852"/>
              <a:gd name="T55" fmla="*/ 0 h 2627"/>
              <a:gd name="T56" fmla="*/ 1518 w 1852"/>
              <a:gd name="T57" fmla="*/ 28 h 2627"/>
              <a:gd name="T58" fmla="*/ 1835 w 1852"/>
              <a:gd name="T59" fmla="*/ 299 h 2627"/>
              <a:gd name="T60" fmla="*/ 1785 w 1852"/>
              <a:gd name="T61" fmla="*/ 689 h 2627"/>
              <a:gd name="T62" fmla="*/ 1727 w 1852"/>
              <a:gd name="T63" fmla="*/ 653 h 2627"/>
              <a:gd name="T64" fmla="*/ 1677 w 1852"/>
              <a:gd name="T65" fmla="*/ 508 h 2627"/>
              <a:gd name="T66" fmla="*/ 1718 w 1852"/>
              <a:gd name="T67" fmla="*/ 426 h 2627"/>
              <a:gd name="T68" fmla="*/ 1677 w 1852"/>
              <a:gd name="T69" fmla="*/ 372 h 2627"/>
              <a:gd name="T70" fmla="*/ 1718 w 1852"/>
              <a:gd name="T71" fmla="*/ 326 h 2627"/>
              <a:gd name="T72" fmla="*/ 1677 w 1852"/>
              <a:gd name="T73" fmla="*/ 236 h 2627"/>
              <a:gd name="T74" fmla="*/ 1260 w 1852"/>
              <a:gd name="T75" fmla="*/ 200 h 2627"/>
              <a:gd name="T76" fmla="*/ 1610 w 1852"/>
              <a:gd name="T77" fmla="*/ 263 h 2627"/>
              <a:gd name="T78" fmla="*/ 1626 w 1852"/>
              <a:gd name="T79" fmla="*/ 1368 h 2627"/>
              <a:gd name="T80" fmla="*/ 1660 w 1852"/>
              <a:gd name="T81" fmla="*/ 1223 h 2627"/>
              <a:gd name="T82" fmla="*/ 1727 w 1852"/>
              <a:gd name="T83" fmla="*/ 1087 h 2627"/>
              <a:gd name="T84" fmla="*/ 1835 w 1852"/>
              <a:gd name="T85" fmla="*/ 1431 h 2627"/>
              <a:gd name="T86" fmla="*/ 1752 w 1852"/>
              <a:gd name="T87" fmla="*/ 2573 h 2627"/>
              <a:gd name="T88" fmla="*/ 1710 w 1852"/>
              <a:gd name="T89" fmla="*/ 2618 h 26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852" h="2627">
                <a:moveTo>
                  <a:pt x="1710" y="2618"/>
                </a:moveTo>
                <a:lnTo>
                  <a:pt x="1635" y="2609"/>
                </a:lnTo>
                <a:lnTo>
                  <a:pt x="1610" y="2554"/>
                </a:lnTo>
                <a:lnTo>
                  <a:pt x="1677" y="2500"/>
                </a:lnTo>
                <a:lnTo>
                  <a:pt x="1643" y="2491"/>
                </a:lnTo>
                <a:lnTo>
                  <a:pt x="1626" y="2455"/>
                </a:lnTo>
                <a:lnTo>
                  <a:pt x="1643" y="2428"/>
                </a:lnTo>
                <a:lnTo>
                  <a:pt x="1702" y="2428"/>
                </a:lnTo>
                <a:lnTo>
                  <a:pt x="1743" y="2337"/>
                </a:lnTo>
                <a:lnTo>
                  <a:pt x="1718" y="2328"/>
                </a:lnTo>
                <a:lnTo>
                  <a:pt x="1610" y="2410"/>
                </a:lnTo>
                <a:lnTo>
                  <a:pt x="1568" y="2428"/>
                </a:lnTo>
                <a:lnTo>
                  <a:pt x="1084" y="2473"/>
                </a:lnTo>
                <a:lnTo>
                  <a:pt x="1068" y="2491"/>
                </a:lnTo>
                <a:lnTo>
                  <a:pt x="893" y="2464"/>
                </a:lnTo>
                <a:lnTo>
                  <a:pt x="743" y="2473"/>
                </a:lnTo>
                <a:lnTo>
                  <a:pt x="642" y="2455"/>
                </a:lnTo>
                <a:lnTo>
                  <a:pt x="626" y="2491"/>
                </a:lnTo>
                <a:lnTo>
                  <a:pt x="551" y="2500"/>
                </a:lnTo>
                <a:lnTo>
                  <a:pt x="492" y="2545"/>
                </a:lnTo>
                <a:lnTo>
                  <a:pt x="451" y="2545"/>
                </a:lnTo>
                <a:lnTo>
                  <a:pt x="417" y="2518"/>
                </a:lnTo>
                <a:lnTo>
                  <a:pt x="301" y="2473"/>
                </a:lnTo>
                <a:lnTo>
                  <a:pt x="259" y="2491"/>
                </a:lnTo>
                <a:lnTo>
                  <a:pt x="251" y="2428"/>
                </a:lnTo>
                <a:lnTo>
                  <a:pt x="234" y="2228"/>
                </a:lnTo>
                <a:lnTo>
                  <a:pt x="234" y="2138"/>
                </a:lnTo>
                <a:lnTo>
                  <a:pt x="242" y="1794"/>
                </a:lnTo>
                <a:lnTo>
                  <a:pt x="184" y="1785"/>
                </a:lnTo>
                <a:lnTo>
                  <a:pt x="125" y="2002"/>
                </a:lnTo>
                <a:lnTo>
                  <a:pt x="142" y="2056"/>
                </a:lnTo>
                <a:lnTo>
                  <a:pt x="184" y="2056"/>
                </a:lnTo>
                <a:lnTo>
                  <a:pt x="201" y="2102"/>
                </a:lnTo>
                <a:lnTo>
                  <a:pt x="134" y="2120"/>
                </a:lnTo>
                <a:lnTo>
                  <a:pt x="117" y="2120"/>
                </a:lnTo>
                <a:lnTo>
                  <a:pt x="134" y="2156"/>
                </a:lnTo>
                <a:lnTo>
                  <a:pt x="100" y="2192"/>
                </a:lnTo>
                <a:lnTo>
                  <a:pt x="59" y="2201"/>
                </a:lnTo>
                <a:lnTo>
                  <a:pt x="59" y="2228"/>
                </a:lnTo>
                <a:lnTo>
                  <a:pt x="117" y="2256"/>
                </a:lnTo>
                <a:lnTo>
                  <a:pt x="125" y="2274"/>
                </a:lnTo>
                <a:lnTo>
                  <a:pt x="125" y="2301"/>
                </a:lnTo>
                <a:lnTo>
                  <a:pt x="75" y="2319"/>
                </a:lnTo>
                <a:lnTo>
                  <a:pt x="42" y="2328"/>
                </a:lnTo>
                <a:lnTo>
                  <a:pt x="0" y="2074"/>
                </a:lnTo>
                <a:lnTo>
                  <a:pt x="34" y="1911"/>
                </a:lnTo>
                <a:lnTo>
                  <a:pt x="50" y="1748"/>
                </a:lnTo>
                <a:lnTo>
                  <a:pt x="59" y="1594"/>
                </a:lnTo>
                <a:lnTo>
                  <a:pt x="59" y="1431"/>
                </a:lnTo>
                <a:lnTo>
                  <a:pt x="59" y="1268"/>
                </a:lnTo>
                <a:lnTo>
                  <a:pt x="67" y="1114"/>
                </a:lnTo>
                <a:lnTo>
                  <a:pt x="75" y="951"/>
                </a:lnTo>
                <a:lnTo>
                  <a:pt x="100" y="788"/>
                </a:lnTo>
                <a:lnTo>
                  <a:pt x="100" y="716"/>
                </a:lnTo>
                <a:lnTo>
                  <a:pt x="92" y="607"/>
                </a:lnTo>
                <a:lnTo>
                  <a:pt x="59" y="408"/>
                </a:lnTo>
                <a:lnTo>
                  <a:pt x="50" y="372"/>
                </a:lnTo>
                <a:lnTo>
                  <a:pt x="67" y="354"/>
                </a:lnTo>
                <a:lnTo>
                  <a:pt x="84" y="326"/>
                </a:lnTo>
                <a:lnTo>
                  <a:pt x="100" y="308"/>
                </a:lnTo>
                <a:lnTo>
                  <a:pt x="109" y="290"/>
                </a:lnTo>
                <a:lnTo>
                  <a:pt x="117" y="272"/>
                </a:lnTo>
                <a:lnTo>
                  <a:pt x="125" y="245"/>
                </a:lnTo>
                <a:lnTo>
                  <a:pt x="134" y="227"/>
                </a:lnTo>
                <a:lnTo>
                  <a:pt x="134" y="209"/>
                </a:lnTo>
                <a:lnTo>
                  <a:pt x="226" y="73"/>
                </a:lnTo>
                <a:lnTo>
                  <a:pt x="284" y="37"/>
                </a:lnTo>
                <a:lnTo>
                  <a:pt x="317" y="37"/>
                </a:lnTo>
                <a:lnTo>
                  <a:pt x="342" y="28"/>
                </a:lnTo>
                <a:lnTo>
                  <a:pt x="367" y="28"/>
                </a:lnTo>
                <a:lnTo>
                  <a:pt x="392" y="19"/>
                </a:lnTo>
                <a:lnTo>
                  <a:pt x="426" y="19"/>
                </a:lnTo>
                <a:lnTo>
                  <a:pt x="451" y="10"/>
                </a:lnTo>
                <a:lnTo>
                  <a:pt x="476" y="10"/>
                </a:lnTo>
                <a:lnTo>
                  <a:pt x="501" y="10"/>
                </a:lnTo>
                <a:lnTo>
                  <a:pt x="526" y="10"/>
                </a:lnTo>
                <a:lnTo>
                  <a:pt x="551" y="0"/>
                </a:lnTo>
                <a:lnTo>
                  <a:pt x="584" y="0"/>
                </a:lnTo>
                <a:lnTo>
                  <a:pt x="609" y="0"/>
                </a:lnTo>
                <a:lnTo>
                  <a:pt x="634" y="0"/>
                </a:lnTo>
                <a:lnTo>
                  <a:pt x="659" y="0"/>
                </a:lnTo>
                <a:lnTo>
                  <a:pt x="684" y="0"/>
                </a:lnTo>
                <a:lnTo>
                  <a:pt x="718" y="10"/>
                </a:lnTo>
                <a:lnTo>
                  <a:pt x="1251" y="0"/>
                </a:lnTo>
                <a:lnTo>
                  <a:pt x="1360" y="0"/>
                </a:lnTo>
                <a:lnTo>
                  <a:pt x="1401" y="10"/>
                </a:lnTo>
                <a:lnTo>
                  <a:pt x="1518" y="28"/>
                </a:lnTo>
                <a:lnTo>
                  <a:pt x="1593" y="55"/>
                </a:lnTo>
                <a:lnTo>
                  <a:pt x="1810" y="245"/>
                </a:lnTo>
                <a:lnTo>
                  <a:pt x="1835" y="299"/>
                </a:lnTo>
                <a:lnTo>
                  <a:pt x="1852" y="345"/>
                </a:lnTo>
                <a:lnTo>
                  <a:pt x="1852" y="408"/>
                </a:lnTo>
                <a:lnTo>
                  <a:pt x="1785" y="689"/>
                </a:lnTo>
                <a:lnTo>
                  <a:pt x="1777" y="752"/>
                </a:lnTo>
                <a:lnTo>
                  <a:pt x="1735" y="707"/>
                </a:lnTo>
                <a:lnTo>
                  <a:pt x="1727" y="653"/>
                </a:lnTo>
                <a:lnTo>
                  <a:pt x="1710" y="598"/>
                </a:lnTo>
                <a:lnTo>
                  <a:pt x="1677" y="562"/>
                </a:lnTo>
                <a:lnTo>
                  <a:pt x="1677" y="508"/>
                </a:lnTo>
                <a:lnTo>
                  <a:pt x="1710" y="508"/>
                </a:lnTo>
                <a:lnTo>
                  <a:pt x="1718" y="462"/>
                </a:lnTo>
                <a:lnTo>
                  <a:pt x="1718" y="426"/>
                </a:lnTo>
                <a:lnTo>
                  <a:pt x="1702" y="399"/>
                </a:lnTo>
                <a:lnTo>
                  <a:pt x="1677" y="417"/>
                </a:lnTo>
                <a:lnTo>
                  <a:pt x="1677" y="372"/>
                </a:lnTo>
                <a:lnTo>
                  <a:pt x="1660" y="345"/>
                </a:lnTo>
                <a:lnTo>
                  <a:pt x="1660" y="299"/>
                </a:lnTo>
                <a:lnTo>
                  <a:pt x="1718" y="326"/>
                </a:lnTo>
                <a:lnTo>
                  <a:pt x="1727" y="299"/>
                </a:lnTo>
                <a:lnTo>
                  <a:pt x="1651" y="290"/>
                </a:lnTo>
                <a:lnTo>
                  <a:pt x="1677" y="236"/>
                </a:lnTo>
                <a:lnTo>
                  <a:pt x="1660" y="173"/>
                </a:lnTo>
                <a:lnTo>
                  <a:pt x="1268" y="173"/>
                </a:lnTo>
                <a:lnTo>
                  <a:pt x="1260" y="200"/>
                </a:lnTo>
                <a:lnTo>
                  <a:pt x="1393" y="209"/>
                </a:lnTo>
                <a:lnTo>
                  <a:pt x="1393" y="236"/>
                </a:lnTo>
                <a:lnTo>
                  <a:pt x="1610" y="263"/>
                </a:lnTo>
                <a:lnTo>
                  <a:pt x="1643" y="471"/>
                </a:lnTo>
                <a:lnTo>
                  <a:pt x="1601" y="1359"/>
                </a:lnTo>
                <a:lnTo>
                  <a:pt x="1626" y="1368"/>
                </a:lnTo>
                <a:lnTo>
                  <a:pt x="1635" y="1259"/>
                </a:lnTo>
                <a:lnTo>
                  <a:pt x="1677" y="1241"/>
                </a:lnTo>
                <a:lnTo>
                  <a:pt x="1660" y="1223"/>
                </a:lnTo>
                <a:lnTo>
                  <a:pt x="1718" y="1205"/>
                </a:lnTo>
                <a:lnTo>
                  <a:pt x="1710" y="1123"/>
                </a:lnTo>
                <a:lnTo>
                  <a:pt x="1727" y="1087"/>
                </a:lnTo>
                <a:lnTo>
                  <a:pt x="1785" y="1069"/>
                </a:lnTo>
                <a:lnTo>
                  <a:pt x="1835" y="1305"/>
                </a:lnTo>
                <a:lnTo>
                  <a:pt x="1835" y="1431"/>
                </a:lnTo>
                <a:lnTo>
                  <a:pt x="1818" y="1966"/>
                </a:lnTo>
                <a:lnTo>
                  <a:pt x="1785" y="2518"/>
                </a:lnTo>
                <a:lnTo>
                  <a:pt x="1752" y="2573"/>
                </a:lnTo>
                <a:lnTo>
                  <a:pt x="1760" y="2591"/>
                </a:lnTo>
                <a:lnTo>
                  <a:pt x="1743" y="2627"/>
                </a:lnTo>
                <a:lnTo>
                  <a:pt x="1710" y="2618"/>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44" name="Freeform 24"/>
          <p:cNvSpPr>
            <a:spLocks/>
          </p:cNvSpPr>
          <p:nvPr/>
        </p:nvSpPr>
        <p:spPr bwMode="auto">
          <a:xfrm>
            <a:off x="1374775" y="5846763"/>
            <a:ext cx="66675" cy="14287"/>
          </a:xfrm>
          <a:custGeom>
            <a:avLst/>
            <a:gdLst>
              <a:gd name="T0" fmla="*/ 0 w 42"/>
              <a:gd name="T1" fmla="*/ 9 h 9"/>
              <a:gd name="T2" fmla="*/ 0 w 42"/>
              <a:gd name="T3" fmla="*/ 0 h 9"/>
              <a:gd name="T4" fmla="*/ 42 w 42"/>
              <a:gd name="T5" fmla="*/ 0 h 9"/>
              <a:gd name="T6" fmla="*/ 0 w 42"/>
              <a:gd name="T7" fmla="*/ 9 h 9"/>
            </a:gdLst>
            <a:ahLst/>
            <a:cxnLst>
              <a:cxn ang="0">
                <a:pos x="T0" y="T1"/>
              </a:cxn>
              <a:cxn ang="0">
                <a:pos x="T2" y="T3"/>
              </a:cxn>
              <a:cxn ang="0">
                <a:pos x="T4" y="T5"/>
              </a:cxn>
              <a:cxn ang="0">
                <a:pos x="T6" y="T7"/>
              </a:cxn>
            </a:cxnLst>
            <a:rect l="0" t="0" r="r" b="b"/>
            <a:pathLst>
              <a:path w="42" h="9">
                <a:moveTo>
                  <a:pt x="0" y="9"/>
                </a:moveTo>
                <a:lnTo>
                  <a:pt x="0" y="0"/>
                </a:lnTo>
                <a:lnTo>
                  <a:pt x="42" y="0"/>
                </a:lnTo>
                <a:lnTo>
                  <a:pt x="0"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45" name="Freeform 25"/>
          <p:cNvSpPr>
            <a:spLocks/>
          </p:cNvSpPr>
          <p:nvPr/>
        </p:nvSpPr>
        <p:spPr bwMode="auto">
          <a:xfrm>
            <a:off x="2743200" y="3962400"/>
            <a:ext cx="80963" cy="57150"/>
          </a:xfrm>
          <a:custGeom>
            <a:avLst/>
            <a:gdLst>
              <a:gd name="T0" fmla="*/ 9 w 51"/>
              <a:gd name="T1" fmla="*/ 36 h 36"/>
              <a:gd name="T2" fmla="*/ 0 w 51"/>
              <a:gd name="T3" fmla="*/ 0 h 36"/>
              <a:gd name="T4" fmla="*/ 51 w 51"/>
              <a:gd name="T5" fmla="*/ 9 h 36"/>
              <a:gd name="T6" fmla="*/ 9 w 51"/>
              <a:gd name="T7" fmla="*/ 36 h 36"/>
            </a:gdLst>
            <a:ahLst/>
            <a:cxnLst>
              <a:cxn ang="0">
                <a:pos x="T0" y="T1"/>
              </a:cxn>
              <a:cxn ang="0">
                <a:pos x="T2" y="T3"/>
              </a:cxn>
              <a:cxn ang="0">
                <a:pos x="T4" y="T5"/>
              </a:cxn>
              <a:cxn ang="0">
                <a:pos x="T6" y="T7"/>
              </a:cxn>
            </a:cxnLst>
            <a:rect l="0" t="0" r="r" b="b"/>
            <a:pathLst>
              <a:path w="51" h="36">
                <a:moveTo>
                  <a:pt x="9" y="36"/>
                </a:moveTo>
                <a:lnTo>
                  <a:pt x="0" y="0"/>
                </a:lnTo>
                <a:lnTo>
                  <a:pt x="51" y="9"/>
                </a:lnTo>
                <a:lnTo>
                  <a:pt x="9"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46" name="Freeform 26"/>
          <p:cNvSpPr>
            <a:spLocks/>
          </p:cNvSpPr>
          <p:nvPr/>
        </p:nvSpPr>
        <p:spPr bwMode="auto">
          <a:xfrm>
            <a:off x="3095625" y="3933825"/>
            <a:ext cx="14288" cy="14288"/>
          </a:xfrm>
          <a:custGeom>
            <a:avLst/>
            <a:gdLst>
              <a:gd name="T0" fmla="*/ 9 w 9"/>
              <a:gd name="T1" fmla="*/ 9 h 9"/>
              <a:gd name="T2" fmla="*/ 0 w 9"/>
              <a:gd name="T3" fmla="*/ 0 h 9"/>
              <a:gd name="T4" fmla="*/ 9 w 9"/>
              <a:gd name="T5" fmla="*/ 9 h 9"/>
            </a:gdLst>
            <a:ahLst/>
            <a:cxnLst>
              <a:cxn ang="0">
                <a:pos x="T0" y="T1"/>
              </a:cxn>
              <a:cxn ang="0">
                <a:pos x="T2" y="T3"/>
              </a:cxn>
              <a:cxn ang="0">
                <a:pos x="T4" y="T5"/>
              </a:cxn>
            </a:cxnLst>
            <a:rect l="0" t="0" r="r" b="b"/>
            <a:pathLst>
              <a:path w="9" h="9">
                <a:moveTo>
                  <a:pt x="9" y="9"/>
                </a:moveTo>
                <a:lnTo>
                  <a:pt x="0" y="0"/>
                </a:lnTo>
                <a:lnTo>
                  <a:pt x="9"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47" name="Freeform 27"/>
          <p:cNvSpPr>
            <a:spLocks/>
          </p:cNvSpPr>
          <p:nvPr/>
        </p:nvSpPr>
        <p:spPr bwMode="auto">
          <a:xfrm>
            <a:off x="2743200" y="3810000"/>
            <a:ext cx="52388" cy="73025"/>
          </a:xfrm>
          <a:custGeom>
            <a:avLst/>
            <a:gdLst>
              <a:gd name="T0" fmla="*/ 16 w 33"/>
              <a:gd name="T1" fmla="*/ 46 h 46"/>
              <a:gd name="T2" fmla="*/ 0 w 33"/>
              <a:gd name="T3" fmla="*/ 46 h 46"/>
              <a:gd name="T4" fmla="*/ 0 w 33"/>
              <a:gd name="T5" fmla="*/ 0 h 46"/>
              <a:gd name="T6" fmla="*/ 8 w 33"/>
              <a:gd name="T7" fmla="*/ 0 h 46"/>
              <a:gd name="T8" fmla="*/ 16 w 33"/>
              <a:gd name="T9" fmla="*/ 9 h 46"/>
              <a:gd name="T10" fmla="*/ 25 w 33"/>
              <a:gd name="T11" fmla="*/ 9 h 46"/>
              <a:gd name="T12" fmla="*/ 33 w 33"/>
              <a:gd name="T13" fmla="*/ 18 h 46"/>
              <a:gd name="T14" fmla="*/ 33 w 33"/>
              <a:gd name="T15" fmla="*/ 27 h 46"/>
              <a:gd name="T16" fmla="*/ 33 w 33"/>
              <a:gd name="T17" fmla="*/ 37 h 46"/>
              <a:gd name="T18" fmla="*/ 33 w 33"/>
              <a:gd name="T19" fmla="*/ 37 h 46"/>
              <a:gd name="T20" fmla="*/ 33 w 33"/>
              <a:gd name="T21" fmla="*/ 46 h 46"/>
              <a:gd name="T22" fmla="*/ 16 w 33"/>
              <a:gd name="T23" fmla="*/ 46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 h="46">
                <a:moveTo>
                  <a:pt x="16" y="46"/>
                </a:moveTo>
                <a:lnTo>
                  <a:pt x="0" y="46"/>
                </a:lnTo>
                <a:lnTo>
                  <a:pt x="0" y="0"/>
                </a:lnTo>
                <a:lnTo>
                  <a:pt x="8" y="0"/>
                </a:lnTo>
                <a:lnTo>
                  <a:pt x="16" y="9"/>
                </a:lnTo>
                <a:lnTo>
                  <a:pt x="25" y="9"/>
                </a:lnTo>
                <a:lnTo>
                  <a:pt x="33" y="18"/>
                </a:lnTo>
                <a:lnTo>
                  <a:pt x="33" y="27"/>
                </a:lnTo>
                <a:lnTo>
                  <a:pt x="33" y="37"/>
                </a:lnTo>
                <a:lnTo>
                  <a:pt x="33" y="37"/>
                </a:lnTo>
                <a:lnTo>
                  <a:pt x="33" y="46"/>
                </a:lnTo>
                <a:lnTo>
                  <a:pt x="16" y="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48" name="Freeform 28"/>
          <p:cNvSpPr>
            <a:spLocks/>
          </p:cNvSpPr>
          <p:nvPr/>
        </p:nvSpPr>
        <p:spPr bwMode="auto">
          <a:xfrm>
            <a:off x="533400" y="2057400"/>
            <a:ext cx="1098550" cy="1539875"/>
          </a:xfrm>
          <a:custGeom>
            <a:avLst/>
            <a:gdLst>
              <a:gd name="T0" fmla="*/ 0 w 692"/>
              <a:gd name="T1" fmla="*/ 970 h 970"/>
              <a:gd name="T2" fmla="*/ 16 w 692"/>
              <a:gd name="T3" fmla="*/ 272 h 970"/>
              <a:gd name="T4" fmla="*/ 25 w 692"/>
              <a:gd name="T5" fmla="*/ 91 h 970"/>
              <a:gd name="T6" fmla="*/ 116 w 692"/>
              <a:gd name="T7" fmla="*/ 0 h 970"/>
              <a:gd name="T8" fmla="*/ 225 w 692"/>
              <a:gd name="T9" fmla="*/ 0 h 970"/>
              <a:gd name="T10" fmla="*/ 308 w 692"/>
              <a:gd name="T11" fmla="*/ 28 h 970"/>
              <a:gd name="T12" fmla="*/ 567 w 692"/>
              <a:gd name="T13" fmla="*/ 10 h 970"/>
              <a:gd name="T14" fmla="*/ 692 w 692"/>
              <a:gd name="T15" fmla="*/ 0 h 970"/>
              <a:gd name="T16" fmla="*/ 608 w 692"/>
              <a:gd name="T17" fmla="*/ 37 h 970"/>
              <a:gd name="T18" fmla="*/ 525 w 692"/>
              <a:gd name="T19" fmla="*/ 28 h 970"/>
              <a:gd name="T20" fmla="*/ 416 w 692"/>
              <a:gd name="T21" fmla="*/ 55 h 970"/>
              <a:gd name="T22" fmla="*/ 425 w 692"/>
              <a:gd name="T23" fmla="*/ 91 h 970"/>
              <a:gd name="T24" fmla="*/ 375 w 692"/>
              <a:gd name="T25" fmla="*/ 100 h 970"/>
              <a:gd name="T26" fmla="*/ 375 w 692"/>
              <a:gd name="T27" fmla="*/ 163 h 970"/>
              <a:gd name="T28" fmla="*/ 300 w 692"/>
              <a:gd name="T29" fmla="*/ 145 h 970"/>
              <a:gd name="T30" fmla="*/ 283 w 692"/>
              <a:gd name="T31" fmla="*/ 100 h 970"/>
              <a:gd name="T32" fmla="*/ 258 w 692"/>
              <a:gd name="T33" fmla="*/ 100 h 970"/>
              <a:gd name="T34" fmla="*/ 216 w 692"/>
              <a:gd name="T35" fmla="*/ 163 h 970"/>
              <a:gd name="T36" fmla="*/ 200 w 692"/>
              <a:gd name="T37" fmla="*/ 182 h 970"/>
              <a:gd name="T38" fmla="*/ 183 w 692"/>
              <a:gd name="T39" fmla="*/ 191 h 970"/>
              <a:gd name="T40" fmla="*/ 75 w 692"/>
              <a:gd name="T41" fmla="*/ 182 h 970"/>
              <a:gd name="T42" fmla="*/ 58 w 692"/>
              <a:gd name="T43" fmla="*/ 435 h 970"/>
              <a:gd name="T44" fmla="*/ 75 w 692"/>
              <a:gd name="T45" fmla="*/ 526 h 970"/>
              <a:gd name="T46" fmla="*/ 58 w 692"/>
              <a:gd name="T47" fmla="*/ 589 h 970"/>
              <a:gd name="T48" fmla="*/ 66 w 692"/>
              <a:gd name="T49" fmla="*/ 580 h 970"/>
              <a:gd name="T50" fmla="*/ 75 w 692"/>
              <a:gd name="T51" fmla="*/ 580 h 970"/>
              <a:gd name="T52" fmla="*/ 83 w 692"/>
              <a:gd name="T53" fmla="*/ 580 h 970"/>
              <a:gd name="T54" fmla="*/ 83 w 692"/>
              <a:gd name="T55" fmla="*/ 580 h 970"/>
              <a:gd name="T56" fmla="*/ 91 w 692"/>
              <a:gd name="T57" fmla="*/ 589 h 970"/>
              <a:gd name="T58" fmla="*/ 91 w 692"/>
              <a:gd name="T59" fmla="*/ 589 h 970"/>
              <a:gd name="T60" fmla="*/ 91 w 692"/>
              <a:gd name="T61" fmla="*/ 598 h 970"/>
              <a:gd name="T62" fmla="*/ 91 w 692"/>
              <a:gd name="T63" fmla="*/ 607 h 970"/>
              <a:gd name="T64" fmla="*/ 50 w 692"/>
              <a:gd name="T65" fmla="*/ 607 h 970"/>
              <a:gd name="T66" fmla="*/ 58 w 692"/>
              <a:gd name="T67" fmla="*/ 734 h 970"/>
              <a:gd name="T68" fmla="*/ 75 w 692"/>
              <a:gd name="T69" fmla="*/ 725 h 970"/>
              <a:gd name="T70" fmla="*/ 66 w 692"/>
              <a:gd name="T71" fmla="*/ 689 h 970"/>
              <a:gd name="T72" fmla="*/ 133 w 692"/>
              <a:gd name="T73" fmla="*/ 725 h 970"/>
              <a:gd name="T74" fmla="*/ 158 w 692"/>
              <a:gd name="T75" fmla="*/ 725 h 970"/>
              <a:gd name="T76" fmla="*/ 158 w 692"/>
              <a:gd name="T77" fmla="*/ 761 h 970"/>
              <a:gd name="T78" fmla="*/ 50 w 692"/>
              <a:gd name="T79" fmla="*/ 752 h 970"/>
              <a:gd name="T80" fmla="*/ 50 w 692"/>
              <a:gd name="T81" fmla="*/ 861 h 970"/>
              <a:gd name="T82" fmla="*/ 75 w 692"/>
              <a:gd name="T83" fmla="*/ 861 h 970"/>
              <a:gd name="T84" fmla="*/ 75 w 692"/>
              <a:gd name="T85" fmla="*/ 897 h 970"/>
              <a:gd name="T86" fmla="*/ 50 w 692"/>
              <a:gd name="T87" fmla="*/ 897 h 970"/>
              <a:gd name="T88" fmla="*/ 66 w 692"/>
              <a:gd name="T89" fmla="*/ 933 h 970"/>
              <a:gd name="T90" fmla="*/ 0 w 692"/>
              <a:gd name="T91" fmla="*/ 970 h 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92" h="970">
                <a:moveTo>
                  <a:pt x="0" y="970"/>
                </a:moveTo>
                <a:lnTo>
                  <a:pt x="16" y="272"/>
                </a:lnTo>
                <a:lnTo>
                  <a:pt x="25" y="91"/>
                </a:lnTo>
                <a:lnTo>
                  <a:pt x="116" y="0"/>
                </a:lnTo>
                <a:lnTo>
                  <a:pt x="225" y="0"/>
                </a:lnTo>
                <a:lnTo>
                  <a:pt x="308" y="28"/>
                </a:lnTo>
                <a:lnTo>
                  <a:pt x="567" y="10"/>
                </a:lnTo>
                <a:lnTo>
                  <a:pt x="692" y="0"/>
                </a:lnTo>
                <a:lnTo>
                  <a:pt x="608" y="37"/>
                </a:lnTo>
                <a:lnTo>
                  <a:pt x="525" y="28"/>
                </a:lnTo>
                <a:lnTo>
                  <a:pt x="416" y="55"/>
                </a:lnTo>
                <a:lnTo>
                  <a:pt x="425" y="91"/>
                </a:lnTo>
                <a:lnTo>
                  <a:pt x="375" y="100"/>
                </a:lnTo>
                <a:lnTo>
                  <a:pt x="375" y="163"/>
                </a:lnTo>
                <a:lnTo>
                  <a:pt x="300" y="145"/>
                </a:lnTo>
                <a:lnTo>
                  <a:pt x="283" y="100"/>
                </a:lnTo>
                <a:lnTo>
                  <a:pt x="258" y="100"/>
                </a:lnTo>
                <a:lnTo>
                  <a:pt x="216" y="163"/>
                </a:lnTo>
                <a:lnTo>
                  <a:pt x="200" y="182"/>
                </a:lnTo>
                <a:lnTo>
                  <a:pt x="183" y="191"/>
                </a:lnTo>
                <a:lnTo>
                  <a:pt x="75" y="182"/>
                </a:lnTo>
                <a:lnTo>
                  <a:pt x="58" y="435"/>
                </a:lnTo>
                <a:lnTo>
                  <a:pt x="75" y="526"/>
                </a:lnTo>
                <a:lnTo>
                  <a:pt x="58" y="589"/>
                </a:lnTo>
                <a:lnTo>
                  <a:pt x="66" y="580"/>
                </a:lnTo>
                <a:lnTo>
                  <a:pt x="75" y="580"/>
                </a:lnTo>
                <a:lnTo>
                  <a:pt x="83" y="580"/>
                </a:lnTo>
                <a:lnTo>
                  <a:pt x="83" y="580"/>
                </a:lnTo>
                <a:lnTo>
                  <a:pt x="91" y="589"/>
                </a:lnTo>
                <a:lnTo>
                  <a:pt x="91" y="589"/>
                </a:lnTo>
                <a:lnTo>
                  <a:pt x="91" y="598"/>
                </a:lnTo>
                <a:lnTo>
                  <a:pt x="91" y="607"/>
                </a:lnTo>
                <a:lnTo>
                  <a:pt x="50" y="607"/>
                </a:lnTo>
                <a:lnTo>
                  <a:pt x="58" y="734"/>
                </a:lnTo>
                <a:lnTo>
                  <a:pt x="75" y="725"/>
                </a:lnTo>
                <a:lnTo>
                  <a:pt x="66" y="689"/>
                </a:lnTo>
                <a:lnTo>
                  <a:pt x="133" y="725"/>
                </a:lnTo>
                <a:lnTo>
                  <a:pt x="158" y="725"/>
                </a:lnTo>
                <a:lnTo>
                  <a:pt x="158" y="761"/>
                </a:lnTo>
                <a:lnTo>
                  <a:pt x="50" y="752"/>
                </a:lnTo>
                <a:lnTo>
                  <a:pt x="50" y="861"/>
                </a:lnTo>
                <a:lnTo>
                  <a:pt x="75" y="861"/>
                </a:lnTo>
                <a:lnTo>
                  <a:pt x="75" y="897"/>
                </a:lnTo>
                <a:lnTo>
                  <a:pt x="50" y="897"/>
                </a:lnTo>
                <a:lnTo>
                  <a:pt x="66" y="933"/>
                </a:lnTo>
                <a:lnTo>
                  <a:pt x="0" y="97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49" name="Freeform 29"/>
          <p:cNvSpPr>
            <a:spLocks/>
          </p:cNvSpPr>
          <p:nvPr/>
        </p:nvSpPr>
        <p:spPr bwMode="auto">
          <a:xfrm>
            <a:off x="2667000" y="3429000"/>
            <a:ext cx="53975" cy="71438"/>
          </a:xfrm>
          <a:custGeom>
            <a:avLst/>
            <a:gdLst>
              <a:gd name="T0" fmla="*/ 0 w 34"/>
              <a:gd name="T1" fmla="*/ 45 h 45"/>
              <a:gd name="T2" fmla="*/ 0 w 34"/>
              <a:gd name="T3" fmla="*/ 0 h 45"/>
              <a:gd name="T4" fmla="*/ 34 w 34"/>
              <a:gd name="T5" fmla="*/ 0 h 45"/>
              <a:gd name="T6" fmla="*/ 34 w 34"/>
              <a:gd name="T7" fmla="*/ 18 h 45"/>
              <a:gd name="T8" fmla="*/ 0 w 34"/>
              <a:gd name="T9" fmla="*/ 45 h 45"/>
            </a:gdLst>
            <a:ahLst/>
            <a:cxnLst>
              <a:cxn ang="0">
                <a:pos x="T0" y="T1"/>
              </a:cxn>
              <a:cxn ang="0">
                <a:pos x="T2" y="T3"/>
              </a:cxn>
              <a:cxn ang="0">
                <a:pos x="T4" y="T5"/>
              </a:cxn>
              <a:cxn ang="0">
                <a:pos x="T6" y="T7"/>
              </a:cxn>
              <a:cxn ang="0">
                <a:pos x="T8" y="T9"/>
              </a:cxn>
            </a:cxnLst>
            <a:rect l="0" t="0" r="r" b="b"/>
            <a:pathLst>
              <a:path w="34" h="45">
                <a:moveTo>
                  <a:pt x="0" y="45"/>
                </a:moveTo>
                <a:lnTo>
                  <a:pt x="0" y="0"/>
                </a:lnTo>
                <a:lnTo>
                  <a:pt x="34" y="0"/>
                </a:lnTo>
                <a:lnTo>
                  <a:pt x="34" y="18"/>
                </a:lnTo>
                <a:lnTo>
                  <a:pt x="0" y="45"/>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50" name="Freeform 30"/>
          <p:cNvSpPr>
            <a:spLocks/>
          </p:cNvSpPr>
          <p:nvPr/>
        </p:nvSpPr>
        <p:spPr bwMode="auto">
          <a:xfrm>
            <a:off x="2667000" y="3276600"/>
            <a:ext cx="131763" cy="85725"/>
          </a:xfrm>
          <a:custGeom>
            <a:avLst/>
            <a:gdLst>
              <a:gd name="T0" fmla="*/ 58 w 83"/>
              <a:gd name="T1" fmla="*/ 54 h 54"/>
              <a:gd name="T2" fmla="*/ 41 w 83"/>
              <a:gd name="T3" fmla="*/ 54 h 54"/>
              <a:gd name="T4" fmla="*/ 41 w 83"/>
              <a:gd name="T5" fmla="*/ 18 h 54"/>
              <a:gd name="T6" fmla="*/ 0 w 83"/>
              <a:gd name="T7" fmla="*/ 36 h 54"/>
              <a:gd name="T8" fmla="*/ 25 w 83"/>
              <a:gd name="T9" fmla="*/ 0 h 54"/>
              <a:gd name="T10" fmla="*/ 58 w 83"/>
              <a:gd name="T11" fmla="*/ 9 h 54"/>
              <a:gd name="T12" fmla="*/ 83 w 83"/>
              <a:gd name="T13" fmla="*/ 9 h 54"/>
              <a:gd name="T14" fmla="*/ 58 w 83"/>
              <a:gd name="T15" fmla="*/ 54 h 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 h="54">
                <a:moveTo>
                  <a:pt x="58" y="54"/>
                </a:moveTo>
                <a:lnTo>
                  <a:pt x="41" y="54"/>
                </a:lnTo>
                <a:lnTo>
                  <a:pt x="41" y="18"/>
                </a:lnTo>
                <a:lnTo>
                  <a:pt x="0" y="36"/>
                </a:lnTo>
                <a:lnTo>
                  <a:pt x="25" y="0"/>
                </a:lnTo>
                <a:lnTo>
                  <a:pt x="58" y="9"/>
                </a:lnTo>
                <a:lnTo>
                  <a:pt x="83" y="9"/>
                </a:lnTo>
                <a:lnTo>
                  <a:pt x="58" y="54"/>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51" name="Freeform 31"/>
          <p:cNvSpPr>
            <a:spLocks/>
          </p:cNvSpPr>
          <p:nvPr/>
        </p:nvSpPr>
        <p:spPr bwMode="auto">
          <a:xfrm>
            <a:off x="1084263" y="2955925"/>
            <a:ext cx="79375" cy="57150"/>
          </a:xfrm>
          <a:custGeom>
            <a:avLst/>
            <a:gdLst>
              <a:gd name="T0" fmla="*/ 0 w 50"/>
              <a:gd name="T1" fmla="*/ 36 h 36"/>
              <a:gd name="T2" fmla="*/ 0 w 50"/>
              <a:gd name="T3" fmla="*/ 0 h 36"/>
              <a:gd name="T4" fmla="*/ 50 w 50"/>
              <a:gd name="T5" fmla="*/ 0 h 36"/>
              <a:gd name="T6" fmla="*/ 0 w 50"/>
              <a:gd name="T7" fmla="*/ 36 h 36"/>
            </a:gdLst>
            <a:ahLst/>
            <a:cxnLst>
              <a:cxn ang="0">
                <a:pos x="T0" y="T1"/>
              </a:cxn>
              <a:cxn ang="0">
                <a:pos x="T2" y="T3"/>
              </a:cxn>
              <a:cxn ang="0">
                <a:pos x="T4" y="T5"/>
              </a:cxn>
              <a:cxn ang="0">
                <a:pos x="T6" y="T7"/>
              </a:cxn>
            </a:cxnLst>
            <a:rect l="0" t="0" r="r" b="b"/>
            <a:pathLst>
              <a:path w="50" h="36">
                <a:moveTo>
                  <a:pt x="0" y="36"/>
                </a:moveTo>
                <a:lnTo>
                  <a:pt x="0" y="0"/>
                </a:lnTo>
                <a:lnTo>
                  <a:pt x="50" y="0"/>
                </a:lnTo>
                <a:lnTo>
                  <a:pt x="0"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52" name="Freeform 32"/>
          <p:cNvSpPr>
            <a:spLocks/>
          </p:cNvSpPr>
          <p:nvPr/>
        </p:nvSpPr>
        <p:spPr bwMode="auto">
          <a:xfrm>
            <a:off x="3176588" y="2913063"/>
            <a:ext cx="12700" cy="57150"/>
          </a:xfrm>
          <a:custGeom>
            <a:avLst/>
            <a:gdLst>
              <a:gd name="T0" fmla="*/ 8 w 8"/>
              <a:gd name="T1" fmla="*/ 36 h 36"/>
              <a:gd name="T2" fmla="*/ 0 w 8"/>
              <a:gd name="T3" fmla="*/ 0 h 36"/>
              <a:gd name="T4" fmla="*/ 8 w 8"/>
              <a:gd name="T5" fmla="*/ 36 h 36"/>
            </a:gdLst>
            <a:ahLst/>
            <a:cxnLst>
              <a:cxn ang="0">
                <a:pos x="T0" y="T1"/>
              </a:cxn>
              <a:cxn ang="0">
                <a:pos x="T2" y="T3"/>
              </a:cxn>
              <a:cxn ang="0">
                <a:pos x="T4" y="T5"/>
              </a:cxn>
            </a:cxnLst>
            <a:rect l="0" t="0" r="r" b="b"/>
            <a:pathLst>
              <a:path w="8" h="36">
                <a:moveTo>
                  <a:pt x="8" y="36"/>
                </a:moveTo>
                <a:lnTo>
                  <a:pt x="0" y="0"/>
                </a:lnTo>
                <a:lnTo>
                  <a:pt x="8" y="36"/>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53" name="Freeform 33"/>
          <p:cNvSpPr>
            <a:spLocks/>
          </p:cNvSpPr>
          <p:nvPr/>
        </p:nvSpPr>
        <p:spPr bwMode="auto">
          <a:xfrm>
            <a:off x="762000" y="2819400"/>
            <a:ext cx="198438" cy="128588"/>
          </a:xfrm>
          <a:custGeom>
            <a:avLst/>
            <a:gdLst>
              <a:gd name="T0" fmla="*/ 59 w 125"/>
              <a:gd name="T1" fmla="*/ 81 h 81"/>
              <a:gd name="T2" fmla="*/ 25 w 125"/>
              <a:gd name="T3" fmla="*/ 45 h 81"/>
              <a:gd name="T4" fmla="*/ 0 w 125"/>
              <a:gd name="T5" fmla="*/ 54 h 81"/>
              <a:gd name="T6" fmla="*/ 34 w 125"/>
              <a:gd name="T7" fmla="*/ 0 h 81"/>
              <a:gd name="T8" fmla="*/ 125 w 125"/>
              <a:gd name="T9" fmla="*/ 9 h 81"/>
              <a:gd name="T10" fmla="*/ 59 w 125"/>
              <a:gd name="T11" fmla="*/ 81 h 81"/>
            </a:gdLst>
            <a:ahLst/>
            <a:cxnLst>
              <a:cxn ang="0">
                <a:pos x="T0" y="T1"/>
              </a:cxn>
              <a:cxn ang="0">
                <a:pos x="T2" y="T3"/>
              </a:cxn>
              <a:cxn ang="0">
                <a:pos x="T4" y="T5"/>
              </a:cxn>
              <a:cxn ang="0">
                <a:pos x="T6" y="T7"/>
              </a:cxn>
              <a:cxn ang="0">
                <a:pos x="T8" y="T9"/>
              </a:cxn>
              <a:cxn ang="0">
                <a:pos x="T10" y="T11"/>
              </a:cxn>
            </a:cxnLst>
            <a:rect l="0" t="0" r="r" b="b"/>
            <a:pathLst>
              <a:path w="125" h="81">
                <a:moveTo>
                  <a:pt x="59" y="81"/>
                </a:moveTo>
                <a:lnTo>
                  <a:pt x="25" y="45"/>
                </a:lnTo>
                <a:lnTo>
                  <a:pt x="0" y="54"/>
                </a:lnTo>
                <a:lnTo>
                  <a:pt x="34" y="0"/>
                </a:lnTo>
                <a:lnTo>
                  <a:pt x="125" y="9"/>
                </a:lnTo>
                <a:lnTo>
                  <a:pt x="59" y="8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54" name="Freeform 34"/>
          <p:cNvSpPr>
            <a:spLocks/>
          </p:cNvSpPr>
          <p:nvPr/>
        </p:nvSpPr>
        <p:spPr bwMode="auto">
          <a:xfrm>
            <a:off x="762000" y="2667000"/>
            <a:ext cx="185738" cy="144463"/>
          </a:xfrm>
          <a:custGeom>
            <a:avLst/>
            <a:gdLst>
              <a:gd name="T0" fmla="*/ 75 w 117"/>
              <a:gd name="T1" fmla="*/ 91 h 91"/>
              <a:gd name="T2" fmla="*/ 67 w 117"/>
              <a:gd name="T3" fmla="*/ 72 h 91"/>
              <a:gd name="T4" fmla="*/ 50 w 117"/>
              <a:gd name="T5" fmla="*/ 91 h 91"/>
              <a:gd name="T6" fmla="*/ 0 w 117"/>
              <a:gd name="T7" fmla="*/ 91 h 91"/>
              <a:gd name="T8" fmla="*/ 0 w 117"/>
              <a:gd name="T9" fmla="*/ 54 h 91"/>
              <a:gd name="T10" fmla="*/ 25 w 117"/>
              <a:gd name="T11" fmla="*/ 54 h 91"/>
              <a:gd name="T12" fmla="*/ 17 w 117"/>
              <a:gd name="T13" fmla="*/ 9 h 91"/>
              <a:gd name="T14" fmla="*/ 42 w 117"/>
              <a:gd name="T15" fmla="*/ 0 h 91"/>
              <a:gd name="T16" fmla="*/ 84 w 117"/>
              <a:gd name="T17" fmla="*/ 27 h 91"/>
              <a:gd name="T18" fmla="*/ 75 w 117"/>
              <a:gd name="T19" fmla="*/ 63 h 91"/>
              <a:gd name="T20" fmla="*/ 117 w 117"/>
              <a:gd name="T21" fmla="*/ 54 h 91"/>
              <a:gd name="T22" fmla="*/ 75 w 117"/>
              <a:gd name="T23"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7" h="91">
                <a:moveTo>
                  <a:pt x="75" y="91"/>
                </a:moveTo>
                <a:lnTo>
                  <a:pt x="67" y="72"/>
                </a:lnTo>
                <a:lnTo>
                  <a:pt x="50" y="91"/>
                </a:lnTo>
                <a:lnTo>
                  <a:pt x="0" y="91"/>
                </a:lnTo>
                <a:lnTo>
                  <a:pt x="0" y="54"/>
                </a:lnTo>
                <a:lnTo>
                  <a:pt x="25" y="54"/>
                </a:lnTo>
                <a:lnTo>
                  <a:pt x="17" y="9"/>
                </a:lnTo>
                <a:lnTo>
                  <a:pt x="42" y="0"/>
                </a:lnTo>
                <a:lnTo>
                  <a:pt x="84" y="27"/>
                </a:lnTo>
                <a:lnTo>
                  <a:pt x="75" y="63"/>
                </a:lnTo>
                <a:lnTo>
                  <a:pt x="117" y="54"/>
                </a:lnTo>
                <a:lnTo>
                  <a:pt x="75" y="9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55" name="Freeform 35"/>
          <p:cNvSpPr>
            <a:spLocks/>
          </p:cNvSpPr>
          <p:nvPr/>
        </p:nvSpPr>
        <p:spPr bwMode="auto">
          <a:xfrm>
            <a:off x="3228975" y="2711450"/>
            <a:ext cx="52388" cy="28575"/>
          </a:xfrm>
          <a:custGeom>
            <a:avLst/>
            <a:gdLst>
              <a:gd name="T0" fmla="*/ 0 w 33"/>
              <a:gd name="T1" fmla="*/ 18 h 18"/>
              <a:gd name="T2" fmla="*/ 33 w 33"/>
              <a:gd name="T3" fmla="*/ 0 h 18"/>
              <a:gd name="T4" fmla="*/ 0 w 33"/>
              <a:gd name="T5" fmla="*/ 18 h 18"/>
            </a:gdLst>
            <a:ahLst/>
            <a:cxnLst>
              <a:cxn ang="0">
                <a:pos x="T0" y="T1"/>
              </a:cxn>
              <a:cxn ang="0">
                <a:pos x="T2" y="T3"/>
              </a:cxn>
              <a:cxn ang="0">
                <a:pos x="T4" y="T5"/>
              </a:cxn>
            </a:cxnLst>
            <a:rect l="0" t="0" r="r" b="b"/>
            <a:pathLst>
              <a:path w="33" h="18">
                <a:moveTo>
                  <a:pt x="0" y="18"/>
                </a:moveTo>
                <a:lnTo>
                  <a:pt x="33"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56" name="Freeform 36"/>
          <p:cNvSpPr>
            <a:spLocks/>
          </p:cNvSpPr>
          <p:nvPr/>
        </p:nvSpPr>
        <p:spPr bwMode="auto">
          <a:xfrm>
            <a:off x="2590800" y="3124200"/>
            <a:ext cx="93663" cy="71438"/>
          </a:xfrm>
          <a:custGeom>
            <a:avLst/>
            <a:gdLst>
              <a:gd name="T0" fmla="*/ 17 w 59"/>
              <a:gd name="T1" fmla="*/ 45 h 45"/>
              <a:gd name="T2" fmla="*/ 0 w 59"/>
              <a:gd name="T3" fmla="*/ 45 h 45"/>
              <a:gd name="T4" fmla="*/ 25 w 59"/>
              <a:gd name="T5" fmla="*/ 0 h 45"/>
              <a:gd name="T6" fmla="*/ 59 w 59"/>
              <a:gd name="T7" fmla="*/ 45 h 45"/>
              <a:gd name="T8" fmla="*/ 17 w 59"/>
              <a:gd name="T9" fmla="*/ 45 h 45"/>
            </a:gdLst>
            <a:ahLst/>
            <a:cxnLst>
              <a:cxn ang="0">
                <a:pos x="T0" y="T1"/>
              </a:cxn>
              <a:cxn ang="0">
                <a:pos x="T2" y="T3"/>
              </a:cxn>
              <a:cxn ang="0">
                <a:pos x="T4" y="T5"/>
              </a:cxn>
              <a:cxn ang="0">
                <a:pos x="T6" y="T7"/>
              </a:cxn>
              <a:cxn ang="0">
                <a:pos x="T8" y="T9"/>
              </a:cxn>
            </a:cxnLst>
            <a:rect l="0" t="0" r="r" b="b"/>
            <a:pathLst>
              <a:path w="59" h="45">
                <a:moveTo>
                  <a:pt x="17" y="45"/>
                </a:moveTo>
                <a:lnTo>
                  <a:pt x="0" y="45"/>
                </a:lnTo>
                <a:lnTo>
                  <a:pt x="25" y="0"/>
                </a:lnTo>
                <a:lnTo>
                  <a:pt x="59" y="45"/>
                </a:lnTo>
                <a:lnTo>
                  <a:pt x="17" y="4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57" name="Freeform 37"/>
          <p:cNvSpPr>
            <a:spLocks/>
          </p:cNvSpPr>
          <p:nvPr/>
        </p:nvSpPr>
        <p:spPr bwMode="auto">
          <a:xfrm>
            <a:off x="952500" y="2568575"/>
            <a:ext cx="144463" cy="57150"/>
          </a:xfrm>
          <a:custGeom>
            <a:avLst/>
            <a:gdLst>
              <a:gd name="T0" fmla="*/ 16 w 91"/>
              <a:gd name="T1" fmla="*/ 36 h 36"/>
              <a:gd name="T2" fmla="*/ 0 w 91"/>
              <a:gd name="T3" fmla="*/ 0 h 36"/>
              <a:gd name="T4" fmla="*/ 25 w 91"/>
              <a:gd name="T5" fmla="*/ 0 h 36"/>
              <a:gd name="T6" fmla="*/ 91 w 91"/>
              <a:gd name="T7" fmla="*/ 18 h 36"/>
              <a:gd name="T8" fmla="*/ 16 w 91"/>
              <a:gd name="T9" fmla="*/ 36 h 36"/>
            </a:gdLst>
            <a:ahLst/>
            <a:cxnLst>
              <a:cxn ang="0">
                <a:pos x="T0" y="T1"/>
              </a:cxn>
              <a:cxn ang="0">
                <a:pos x="T2" y="T3"/>
              </a:cxn>
              <a:cxn ang="0">
                <a:pos x="T4" y="T5"/>
              </a:cxn>
              <a:cxn ang="0">
                <a:pos x="T6" y="T7"/>
              </a:cxn>
              <a:cxn ang="0">
                <a:pos x="T8" y="T9"/>
              </a:cxn>
            </a:cxnLst>
            <a:rect l="0" t="0" r="r" b="b"/>
            <a:pathLst>
              <a:path w="91" h="36">
                <a:moveTo>
                  <a:pt x="16" y="36"/>
                </a:moveTo>
                <a:lnTo>
                  <a:pt x="0" y="0"/>
                </a:lnTo>
                <a:lnTo>
                  <a:pt x="25" y="0"/>
                </a:lnTo>
                <a:lnTo>
                  <a:pt x="91" y="18"/>
                </a:lnTo>
                <a:lnTo>
                  <a:pt x="16"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58" name="Freeform 38"/>
          <p:cNvSpPr>
            <a:spLocks/>
          </p:cNvSpPr>
          <p:nvPr/>
        </p:nvSpPr>
        <p:spPr bwMode="auto">
          <a:xfrm>
            <a:off x="1150938" y="2525713"/>
            <a:ext cx="52387" cy="28575"/>
          </a:xfrm>
          <a:custGeom>
            <a:avLst/>
            <a:gdLst>
              <a:gd name="T0" fmla="*/ 0 w 33"/>
              <a:gd name="T1" fmla="*/ 18 h 18"/>
              <a:gd name="T2" fmla="*/ 0 w 33"/>
              <a:gd name="T3" fmla="*/ 9 h 18"/>
              <a:gd name="T4" fmla="*/ 0 w 33"/>
              <a:gd name="T5" fmla="*/ 9 h 18"/>
              <a:gd name="T6" fmla="*/ 0 w 33"/>
              <a:gd name="T7" fmla="*/ 0 h 18"/>
              <a:gd name="T8" fmla="*/ 8 w 33"/>
              <a:gd name="T9" fmla="*/ 0 h 18"/>
              <a:gd name="T10" fmla="*/ 16 w 33"/>
              <a:gd name="T11" fmla="*/ 0 h 18"/>
              <a:gd name="T12" fmla="*/ 25 w 33"/>
              <a:gd name="T13" fmla="*/ 0 h 18"/>
              <a:gd name="T14" fmla="*/ 25 w 33"/>
              <a:gd name="T15" fmla="*/ 0 h 18"/>
              <a:gd name="T16" fmla="*/ 33 w 33"/>
              <a:gd name="T17" fmla="*/ 9 h 18"/>
              <a:gd name="T18" fmla="*/ 0 w 33"/>
              <a:gd name="T19" fmla="*/ 1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18">
                <a:moveTo>
                  <a:pt x="0" y="18"/>
                </a:moveTo>
                <a:lnTo>
                  <a:pt x="0" y="9"/>
                </a:lnTo>
                <a:lnTo>
                  <a:pt x="0" y="9"/>
                </a:lnTo>
                <a:lnTo>
                  <a:pt x="0" y="0"/>
                </a:lnTo>
                <a:lnTo>
                  <a:pt x="8" y="0"/>
                </a:lnTo>
                <a:lnTo>
                  <a:pt x="16" y="0"/>
                </a:lnTo>
                <a:lnTo>
                  <a:pt x="25" y="0"/>
                </a:lnTo>
                <a:lnTo>
                  <a:pt x="25" y="0"/>
                </a:lnTo>
                <a:lnTo>
                  <a:pt x="33" y="9"/>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59" name="Freeform 39"/>
          <p:cNvSpPr>
            <a:spLocks/>
          </p:cNvSpPr>
          <p:nvPr/>
        </p:nvSpPr>
        <p:spPr bwMode="auto">
          <a:xfrm>
            <a:off x="3216275" y="2511425"/>
            <a:ext cx="79375" cy="42863"/>
          </a:xfrm>
          <a:custGeom>
            <a:avLst/>
            <a:gdLst>
              <a:gd name="T0" fmla="*/ 0 w 50"/>
              <a:gd name="T1" fmla="*/ 27 h 27"/>
              <a:gd name="T2" fmla="*/ 50 w 50"/>
              <a:gd name="T3" fmla="*/ 0 h 27"/>
              <a:gd name="T4" fmla="*/ 0 w 50"/>
              <a:gd name="T5" fmla="*/ 27 h 27"/>
            </a:gdLst>
            <a:ahLst/>
            <a:cxnLst>
              <a:cxn ang="0">
                <a:pos x="T0" y="T1"/>
              </a:cxn>
              <a:cxn ang="0">
                <a:pos x="T2" y="T3"/>
              </a:cxn>
              <a:cxn ang="0">
                <a:pos x="T4" y="T5"/>
              </a:cxn>
            </a:cxnLst>
            <a:rect l="0" t="0" r="r" b="b"/>
            <a:pathLst>
              <a:path w="50" h="27">
                <a:moveTo>
                  <a:pt x="0" y="27"/>
                </a:moveTo>
                <a:lnTo>
                  <a:pt x="50" y="0"/>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60" name="Freeform 40"/>
          <p:cNvSpPr>
            <a:spLocks/>
          </p:cNvSpPr>
          <p:nvPr/>
        </p:nvSpPr>
        <p:spPr bwMode="auto">
          <a:xfrm>
            <a:off x="914400" y="2286000"/>
            <a:ext cx="144463" cy="157163"/>
          </a:xfrm>
          <a:custGeom>
            <a:avLst/>
            <a:gdLst>
              <a:gd name="T0" fmla="*/ 25 w 91"/>
              <a:gd name="T1" fmla="*/ 99 h 99"/>
              <a:gd name="T2" fmla="*/ 0 w 91"/>
              <a:gd name="T3" fmla="*/ 63 h 99"/>
              <a:gd name="T4" fmla="*/ 8 w 91"/>
              <a:gd name="T5" fmla="*/ 9 h 99"/>
              <a:gd name="T6" fmla="*/ 91 w 91"/>
              <a:gd name="T7" fmla="*/ 0 h 99"/>
              <a:gd name="T8" fmla="*/ 25 w 91"/>
              <a:gd name="T9" fmla="*/ 99 h 99"/>
            </a:gdLst>
            <a:ahLst/>
            <a:cxnLst>
              <a:cxn ang="0">
                <a:pos x="T0" y="T1"/>
              </a:cxn>
              <a:cxn ang="0">
                <a:pos x="T2" y="T3"/>
              </a:cxn>
              <a:cxn ang="0">
                <a:pos x="T4" y="T5"/>
              </a:cxn>
              <a:cxn ang="0">
                <a:pos x="T6" y="T7"/>
              </a:cxn>
              <a:cxn ang="0">
                <a:pos x="T8" y="T9"/>
              </a:cxn>
            </a:cxnLst>
            <a:rect l="0" t="0" r="r" b="b"/>
            <a:pathLst>
              <a:path w="91" h="99">
                <a:moveTo>
                  <a:pt x="25" y="99"/>
                </a:moveTo>
                <a:lnTo>
                  <a:pt x="0" y="63"/>
                </a:lnTo>
                <a:lnTo>
                  <a:pt x="8" y="9"/>
                </a:lnTo>
                <a:lnTo>
                  <a:pt x="91" y="0"/>
                </a:lnTo>
                <a:lnTo>
                  <a:pt x="25" y="9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61" name="Freeform 41"/>
          <p:cNvSpPr>
            <a:spLocks/>
          </p:cNvSpPr>
          <p:nvPr/>
        </p:nvSpPr>
        <p:spPr bwMode="auto">
          <a:xfrm>
            <a:off x="914400" y="2362200"/>
            <a:ext cx="198438" cy="114300"/>
          </a:xfrm>
          <a:custGeom>
            <a:avLst/>
            <a:gdLst>
              <a:gd name="T0" fmla="*/ 42 w 125"/>
              <a:gd name="T1" fmla="*/ 72 h 72"/>
              <a:gd name="T2" fmla="*/ 0 w 125"/>
              <a:gd name="T3" fmla="*/ 63 h 72"/>
              <a:gd name="T4" fmla="*/ 9 w 125"/>
              <a:gd name="T5" fmla="*/ 9 h 72"/>
              <a:gd name="T6" fmla="*/ 125 w 125"/>
              <a:gd name="T7" fmla="*/ 0 h 72"/>
              <a:gd name="T8" fmla="*/ 42 w 125"/>
              <a:gd name="T9" fmla="*/ 72 h 72"/>
            </a:gdLst>
            <a:ahLst/>
            <a:cxnLst>
              <a:cxn ang="0">
                <a:pos x="T0" y="T1"/>
              </a:cxn>
              <a:cxn ang="0">
                <a:pos x="T2" y="T3"/>
              </a:cxn>
              <a:cxn ang="0">
                <a:pos x="T4" y="T5"/>
              </a:cxn>
              <a:cxn ang="0">
                <a:pos x="T6" y="T7"/>
              </a:cxn>
              <a:cxn ang="0">
                <a:pos x="T8" y="T9"/>
              </a:cxn>
            </a:cxnLst>
            <a:rect l="0" t="0" r="r" b="b"/>
            <a:pathLst>
              <a:path w="125" h="72">
                <a:moveTo>
                  <a:pt x="42" y="72"/>
                </a:moveTo>
                <a:lnTo>
                  <a:pt x="0" y="63"/>
                </a:lnTo>
                <a:lnTo>
                  <a:pt x="9" y="9"/>
                </a:lnTo>
                <a:lnTo>
                  <a:pt x="125" y="0"/>
                </a:lnTo>
                <a:lnTo>
                  <a:pt x="42"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62" name="Freeform 42"/>
          <p:cNvSpPr>
            <a:spLocks/>
          </p:cNvSpPr>
          <p:nvPr/>
        </p:nvSpPr>
        <p:spPr bwMode="auto">
          <a:xfrm>
            <a:off x="1071563" y="2409825"/>
            <a:ext cx="65087" cy="42863"/>
          </a:xfrm>
          <a:custGeom>
            <a:avLst/>
            <a:gdLst>
              <a:gd name="T0" fmla="*/ 0 w 41"/>
              <a:gd name="T1" fmla="*/ 27 h 27"/>
              <a:gd name="T2" fmla="*/ 0 w 41"/>
              <a:gd name="T3" fmla="*/ 9 h 27"/>
              <a:gd name="T4" fmla="*/ 41 w 41"/>
              <a:gd name="T5" fmla="*/ 0 h 27"/>
              <a:gd name="T6" fmla="*/ 0 w 41"/>
              <a:gd name="T7" fmla="*/ 27 h 27"/>
            </a:gdLst>
            <a:ahLst/>
            <a:cxnLst>
              <a:cxn ang="0">
                <a:pos x="T0" y="T1"/>
              </a:cxn>
              <a:cxn ang="0">
                <a:pos x="T2" y="T3"/>
              </a:cxn>
              <a:cxn ang="0">
                <a:pos x="T4" y="T5"/>
              </a:cxn>
              <a:cxn ang="0">
                <a:pos x="T6" y="T7"/>
              </a:cxn>
            </a:cxnLst>
            <a:rect l="0" t="0" r="r" b="b"/>
            <a:pathLst>
              <a:path w="41" h="27">
                <a:moveTo>
                  <a:pt x="0" y="27"/>
                </a:moveTo>
                <a:lnTo>
                  <a:pt x="0" y="9"/>
                </a:lnTo>
                <a:lnTo>
                  <a:pt x="41" y="0"/>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63" name="Freeform 43"/>
          <p:cNvSpPr>
            <a:spLocks/>
          </p:cNvSpPr>
          <p:nvPr/>
        </p:nvSpPr>
        <p:spPr bwMode="auto">
          <a:xfrm>
            <a:off x="1150938" y="2324100"/>
            <a:ext cx="1587" cy="28575"/>
          </a:xfrm>
          <a:custGeom>
            <a:avLst/>
            <a:gdLst>
              <a:gd name="T0" fmla="*/ 18 h 18"/>
              <a:gd name="T1" fmla="*/ 0 h 18"/>
              <a:gd name="T2" fmla="*/ 18 h 18"/>
            </a:gdLst>
            <a:ahLst/>
            <a:cxnLst>
              <a:cxn ang="0">
                <a:pos x="0" y="T0"/>
              </a:cxn>
              <a:cxn ang="0">
                <a:pos x="0" y="T1"/>
              </a:cxn>
              <a:cxn ang="0">
                <a:pos x="0" y="T2"/>
              </a:cxn>
            </a:cxnLst>
            <a:rect l="0" t="0" r="r" b="b"/>
            <a:pathLst>
              <a:path h="18">
                <a:moveTo>
                  <a:pt x="0" y="18"/>
                </a:moveTo>
                <a:lnTo>
                  <a:pt x="0"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64" name="Freeform 44"/>
          <p:cNvSpPr>
            <a:spLocks/>
          </p:cNvSpPr>
          <p:nvPr/>
        </p:nvSpPr>
        <p:spPr bwMode="auto">
          <a:xfrm>
            <a:off x="1441450" y="2251075"/>
            <a:ext cx="66675" cy="30163"/>
          </a:xfrm>
          <a:custGeom>
            <a:avLst/>
            <a:gdLst>
              <a:gd name="T0" fmla="*/ 0 w 42"/>
              <a:gd name="T1" fmla="*/ 19 h 19"/>
              <a:gd name="T2" fmla="*/ 42 w 42"/>
              <a:gd name="T3" fmla="*/ 0 h 19"/>
              <a:gd name="T4" fmla="*/ 0 w 42"/>
              <a:gd name="T5" fmla="*/ 19 h 19"/>
            </a:gdLst>
            <a:ahLst/>
            <a:cxnLst>
              <a:cxn ang="0">
                <a:pos x="T0" y="T1"/>
              </a:cxn>
              <a:cxn ang="0">
                <a:pos x="T2" y="T3"/>
              </a:cxn>
              <a:cxn ang="0">
                <a:pos x="T4" y="T5"/>
              </a:cxn>
            </a:cxnLst>
            <a:rect l="0" t="0" r="r" b="b"/>
            <a:pathLst>
              <a:path w="42" h="19">
                <a:moveTo>
                  <a:pt x="0" y="19"/>
                </a:moveTo>
                <a:lnTo>
                  <a:pt x="42" y="0"/>
                </a:lnTo>
                <a:lnTo>
                  <a:pt x="0"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65" name="Freeform 45"/>
          <p:cNvSpPr>
            <a:spLocks/>
          </p:cNvSpPr>
          <p:nvPr/>
        </p:nvSpPr>
        <p:spPr bwMode="auto">
          <a:xfrm>
            <a:off x="1520825" y="2165350"/>
            <a:ext cx="106363" cy="57150"/>
          </a:xfrm>
          <a:custGeom>
            <a:avLst/>
            <a:gdLst>
              <a:gd name="T0" fmla="*/ 34 w 67"/>
              <a:gd name="T1" fmla="*/ 36 h 36"/>
              <a:gd name="T2" fmla="*/ 0 w 67"/>
              <a:gd name="T3" fmla="*/ 27 h 36"/>
              <a:gd name="T4" fmla="*/ 67 w 67"/>
              <a:gd name="T5" fmla="*/ 0 h 36"/>
              <a:gd name="T6" fmla="*/ 34 w 67"/>
              <a:gd name="T7" fmla="*/ 36 h 36"/>
            </a:gdLst>
            <a:ahLst/>
            <a:cxnLst>
              <a:cxn ang="0">
                <a:pos x="T0" y="T1"/>
              </a:cxn>
              <a:cxn ang="0">
                <a:pos x="T2" y="T3"/>
              </a:cxn>
              <a:cxn ang="0">
                <a:pos x="T4" y="T5"/>
              </a:cxn>
              <a:cxn ang="0">
                <a:pos x="T6" y="T7"/>
              </a:cxn>
            </a:cxnLst>
            <a:rect l="0" t="0" r="r" b="b"/>
            <a:pathLst>
              <a:path w="67" h="36">
                <a:moveTo>
                  <a:pt x="34" y="36"/>
                </a:moveTo>
                <a:lnTo>
                  <a:pt x="0" y="27"/>
                </a:lnTo>
                <a:lnTo>
                  <a:pt x="67" y="0"/>
                </a:lnTo>
                <a:lnTo>
                  <a:pt x="34"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66" name="Freeform 46"/>
          <p:cNvSpPr>
            <a:spLocks/>
          </p:cNvSpPr>
          <p:nvPr/>
        </p:nvSpPr>
        <p:spPr bwMode="auto">
          <a:xfrm>
            <a:off x="1017588" y="2122488"/>
            <a:ext cx="66675" cy="100012"/>
          </a:xfrm>
          <a:custGeom>
            <a:avLst/>
            <a:gdLst>
              <a:gd name="T0" fmla="*/ 0 w 42"/>
              <a:gd name="T1" fmla="*/ 63 h 63"/>
              <a:gd name="T2" fmla="*/ 34 w 42"/>
              <a:gd name="T3" fmla="*/ 0 h 63"/>
              <a:gd name="T4" fmla="*/ 42 w 42"/>
              <a:gd name="T5" fmla="*/ 63 h 63"/>
              <a:gd name="T6" fmla="*/ 0 w 42"/>
              <a:gd name="T7" fmla="*/ 63 h 63"/>
            </a:gdLst>
            <a:ahLst/>
            <a:cxnLst>
              <a:cxn ang="0">
                <a:pos x="T0" y="T1"/>
              </a:cxn>
              <a:cxn ang="0">
                <a:pos x="T2" y="T3"/>
              </a:cxn>
              <a:cxn ang="0">
                <a:pos x="T4" y="T5"/>
              </a:cxn>
              <a:cxn ang="0">
                <a:pos x="T6" y="T7"/>
              </a:cxn>
            </a:cxnLst>
            <a:rect l="0" t="0" r="r" b="b"/>
            <a:pathLst>
              <a:path w="42" h="63">
                <a:moveTo>
                  <a:pt x="0" y="63"/>
                </a:moveTo>
                <a:lnTo>
                  <a:pt x="34" y="0"/>
                </a:lnTo>
                <a:lnTo>
                  <a:pt x="42" y="63"/>
                </a:lnTo>
                <a:lnTo>
                  <a:pt x="0" y="63"/>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67" name="Freeform 47"/>
          <p:cNvSpPr>
            <a:spLocks/>
          </p:cNvSpPr>
          <p:nvPr/>
        </p:nvSpPr>
        <p:spPr bwMode="auto">
          <a:xfrm>
            <a:off x="1322388" y="2093913"/>
            <a:ext cx="52387" cy="42862"/>
          </a:xfrm>
          <a:custGeom>
            <a:avLst/>
            <a:gdLst>
              <a:gd name="T0" fmla="*/ 8 w 33"/>
              <a:gd name="T1" fmla="*/ 18 h 27"/>
              <a:gd name="T2" fmla="*/ 0 w 33"/>
              <a:gd name="T3" fmla="*/ 9 h 27"/>
              <a:gd name="T4" fmla="*/ 0 w 33"/>
              <a:gd name="T5" fmla="*/ 0 h 27"/>
              <a:gd name="T6" fmla="*/ 8 w 33"/>
              <a:gd name="T7" fmla="*/ 0 h 27"/>
              <a:gd name="T8" fmla="*/ 17 w 33"/>
              <a:gd name="T9" fmla="*/ 0 h 27"/>
              <a:gd name="T10" fmla="*/ 25 w 33"/>
              <a:gd name="T11" fmla="*/ 9 h 27"/>
              <a:gd name="T12" fmla="*/ 33 w 33"/>
              <a:gd name="T13" fmla="*/ 9 h 27"/>
              <a:gd name="T14" fmla="*/ 33 w 33"/>
              <a:gd name="T15" fmla="*/ 18 h 27"/>
              <a:gd name="T16" fmla="*/ 25 w 33"/>
              <a:gd name="T17" fmla="*/ 27 h 27"/>
              <a:gd name="T18" fmla="*/ 8 w 33"/>
              <a:gd name="T19" fmla="*/ 18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27">
                <a:moveTo>
                  <a:pt x="8" y="18"/>
                </a:moveTo>
                <a:lnTo>
                  <a:pt x="0" y="9"/>
                </a:lnTo>
                <a:lnTo>
                  <a:pt x="0" y="0"/>
                </a:lnTo>
                <a:lnTo>
                  <a:pt x="8" y="0"/>
                </a:lnTo>
                <a:lnTo>
                  <a:pt x="17" y="0"/>
                </a:lnTo>
                <a:lnTo>
                  <a:pt x="25" y="9"/>
                </a:lnTo>
                <a:lnTo>
                  <a:pt x="33" y="9"/>
                </a:lnTo>
                <a:lnTo>
                  <a:pt x="33" y="18"/>
                </a:lnTo>
                <a:lnTo>
                  <a:pt x="25" y="27"/>
                </a:lnTo>
                <a:lnTo>
                  <a:pt x="8" y="18"/>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72" name="Text Box 52"/>
          <p:cNvSpPr txBox="1">
            <a:spLocks noChangeArrowheads="1"/>
          </p:cNvSpPr>
          <p:nvPr/>
        </p:nvSpPr>
        <p:spPr bwMode="auto">
          <a:xfrm>
            <a:off x="533400" y="2895600"/>
            <a:ext cx="2216150" cy="26543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rgbClr val="FFFF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sz="360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charset="0"/>
              </a:rPr>
              <a:t>Publicity</a:t>
            </a:r>
          </a:p>
          <a:p>
            <a:pPr algn="ctr"/>
            <a:r>
              <a:rPr lang="en-GB" sz="360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charset="0"/>
              </a:rPr>
              <a:t>Committee</a:t>
            </a:r>
          </a:p>
          <a:p>
            <a:pPr algn="ctr"/>
            <a:r>
              <a:rPr lang="en-GB" sz="360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charset="0"/>
              </a:rPr>
              <a:t>Objectives</a:t>
            </a:r>
          </a:p>
          <a:p>
            <a:pPr algn="ctr"/>
            <a:endParaRPr lang="en-GB" sz="360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charset="0"/>
            </a:endParaRPr>
          </a:p>
          <a:p>
            <a:pPr algn="ctr"/>
            <a:r>
              <a:rPr lang="en-GB">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Times New Roman" charset="0"/>
              </a:rPr>
              <a:t>AD MCMXCVI</a:t>
            </a:r>
            <a:endParaRPr lang="en-GB" b="1">
              <a:solidFill>
                <a:schemeClr val="bg2"/>
              </a:solidFill>
              <a:latin typeface="FuturistCondensed" pitchFamily="2" charset="0"/>
            </a:endParaRPr>
          </a:p>
        </p:txBody>
      </p:sp>
      <p:sp>
        <p:nvSpPr>
          <p:cNvPr id="5173" name="Text Box 53"/>
          <p:cNvSpPr txBox="1">
            <a:spLocks noChangeArrowheads="1"/>
          </p:cNvSpPr>
          <p:nvPr/>
        </p:nvSpPr>
        <p:spPr bwMode="auto">
          <a:xfrm>
            <a:off x="3276600" y="2286000"/>
            <a:ext cx="5503863" cy="271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Clr>
                <a:srgbClr val="FF0000"/>
              </a:buClr>
              <a:buFontTx/>
              <a:buChar char="•"/>
            </a:pPr>
            <a:r>
              <a:rPr lang="en-GB" sz="3600"/>
              <a:t> Raise the profile of OR</a:t>
            </a:r>
          </a:p>
          <a:p>
            <a:endParaRPr lang="en-GB" sz="2000"/>
          </a:p>
          <a:p>
            <a:pPr>
              <a:buClr>
                <a:srgbClr val="FF0000"/>
              </a:buClr>
              <a:buFontTx/>
              <a:buChar char="•"/>
            </a:pPr>
            <a:r>
              <a:rPr lang="en-GB" sz="3600"/>
              <a:t> What is OR?</a:t>
            </a:r>
          </a:p>
          <a:p>
            <a:endParaRPr lang="en-GB" sz="2000"/>
          </a:p>
          <a:p>
            <a:pPr>
              <a:buClr>
                <a:srgbClr val="FF0000"/>
              </a:buClr>
              <a:buFontTx/>
              <a:buChar char="•"/>
            </a:pPr>
            <a:r>
              <a:rPr lang="en-GB" sz="3600"/>
              <a:t> ‘Brand’ OR </a:t>
            </a:r>
            <a:r>
              <a:rPr lang="en-GB" sz="3600">
                <a:solidFill>
                  <a:srgbClr val="FF0000"/>
                </a:solidFill>
              </a:rPr>
              <a:t>as OR</a:t>
            </a:r>
            <a:endParaRPr lang="en-GB"/>
          </a:p>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499"/>
                                          </p:stCondLst>
                                        </p:cTn>
                                        <p:tgtEl>
                                          <p:spTgt spid="513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7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73">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173">
                                            <p:txEl>
                                              <p:pRg st="2" end="2"/>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17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P spid="5130" grpId="0" autoUpdateAnimBg="0"/>
      <p:bldP spid="5172" grpId="0" autoUpdateAnimBg="0"/>
      <p:bldP spid="517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209800" y="228600"/>
            <a:ext cx="4648200" cy="1066800"/>
          </a:xfrm>
        </p:spPr>
        <p:txBody>
          <a:bodyPr/>
          <a:lstStyle/>
          <a:p>
            <a:r>
              <a:rPr lang="en-GB" i="1">
                <a:solidFill>
                  <a:srgbClr val="FF0000"/>
                </a:solidFill>
              </a:rPr>
              <a:t>‘Branding’</a:t>
            </a:r>
            <a:endParaRPr lang="en-GB" i="1"/>
          </a:p>
        </p:txBody>
      </p:sp>
      <p:sp>
        <p:nvSpPr>
          <p:cNvPr id="6147" name="Rectangle 3"/>
          <p:cNvSpPr>
            <a:spLocks noGrp="1" noChangeArrowheads="1"/>
          </p:cNvSpPr>
          <p:nvPr>
            <p:ph type="body" idx="1"/>
          </p:nvPr>
        </p:nvSpPr>
        <p:spPr>
          <a:xfrm>
            <a:off x="533400" y="1371600"/>
            <a:ext cx="7772400" cy="3962400"/>
          </a:xfrm>
        </p:spPr>
        <p:txBody>
          <a:bodyPr/>
          <a:lstStyle/>
          <a:p>
            <a:pPr>
              <a:buClr>
                <a:srgbClr val="FF0000"/>
              </a:buClr>
              <a:buFontTx/>
              <a:buNone/>
            </a:pPr>
            <a:r>
              <a:rPr lang="en-GB">
                <a:solidFill>
                  <a:schemeClr val="bg1"/>
                </a:solidFill>
              </a:rPr>
              <a:t>.</a:t>
            </a:r>
            <a:endParaRPr lang="en-GB"/>
          </a:p>
        </p:txBody>
      </p:sp>
      <p:sp>
        <p:nvSpPr>
          <p:cNvPr id="6154" name="Freeform 10"/>
          <p:cNvSpPr>
            <a:spLocks/>
          </p:cNvSpPr>
          <p:nvPr/>
        </p:nvSpPr>
        <p:spPr bwMode="auto">
          <a:xfrm>
            <a:off x="1084263" y="5918200"/>
            <a:ext cx="12700" cy="57150"/>
          </a:xfrm>
          <a:custGeom>
            <a:avLst/>
            <a:gdLst>
              <a:gd name="T0" fmla="*/ 8 w 8"/>
              <a:gd name="T1" fmla="*/ 36 h 36"/>
              <a:gd name="T2" fmla="*/ 0 w 8"/>
              <a:gd name="T3" fmla="*/ 0 h 36"/>
              <a:gd name="T4" fmla="*/ 8 w 8"/>
              <a:gd name="T5" fmla="*/ 36 h 36"/>
            </a:gdLst>
            <a:ahLst/>
            <a:cxnLst>
              <a:cxn ang="0">
                <a:pos x="T0" y="T1"/>
              </a:cxn>
              <a:cxn ang="0">
                <a:pos x="T2" y="T3"/>
              </a:cxn>
              <a:cxn ang="0">
                <a:pos x="T4" y="T5"/>
              </a:cxn>
            </a:cxnLst>
            <a:rect l="0" t="0" r="r" b="b"/>
            <a:pathLst>
              <a:path w="8" h="36">
                <a:moveTo>
                  <a:pt x="8" y="36"/>
                </a:moveTo>
                <a:lnTo>
                  <a:pt x="0" y="0"/>
                </a:lnTo>
                <a:lnTo>
                  <a:pt x="8"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56" name="Freeform 12"/>
          <p:cNvSpPr>
            <a:spLocks/>
          </p:cNvSpPr>
          <p:nvPr/>
        </p:nvSpPr>
        <p:spPr bwMode="auto">
          <a:xfrm>
            <a:off x="2805113" y="5861050"/>
            <a:ext cx="26987" cy="71438"/>
          </a:xfrm>
          <a:custGeom>
            <a:avLst/>
            <a:gdLst>
              <a:gd name="T0" fmla="*/ 17 w 17"/>
              <a:gd name="T1" fmla="*/ 45 h 45"/>
              <a:gd name="T2" fmla="*/ 0 w 17"/>
              <a:gd name="T3" fmla="*/ 0 h 45"/>
              <a:gd name="T4" fmla="*/ 17 w 17"/>
              <a:gd name="T5" fmla="*/ 45 h 45"/>
            </a:gdLst>
            <a:ahLst/>
            <a:cxnLst>
              <a:cxn ang="0">
                <a:pos x="T0" y="T1"/>
              </a:cxn>
              <a:cxn ang="0">
                <a:pos x="T2" y="T3"/>
              </a:cxn>
              <a:cxn ang="0">
                <a:pos x="T4" y="T5"/>
              </a:cxn>
            </a:cxnLst>
            <a:rect l="0" t="0" r="r" b="b"/>
            <a:pathLst>
              <a:path w="17" h="45">
                <a:moveTo>
                  <a:pt x="17" y="45"/>
                </a:moveTo>
                <a:lnTo>
                  <a:pt x="0" y="0"/>
                </a:lnTo>
                <a:lnTo>
                  <a:pt x="17" y="45"/>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57" name="Freeform 13"/>
          <p:cNvSpPr>
            <a:spLocks/>
          </p:cNvSpPr>
          <p:nvPr/>
        </p:nvSpPr>
        <p:spPr bwMode="auto">
          <a:xfrm>
            <a:off x="1917700" y="5875338"/>
            <a:ext cx="39688" cy="42862"/>
          </a:xfrm>
          <a:custGeom>
            <a:avLst/>
            <a:gdLst>
              <a:gd name="T0" fmla="*/ 0 w 25"/>
              <a:gd name="T1" fmla="*/ 27 h 27"/>
              <a:gd name="T2" fmla="*/ 25 w 25"/>
              <a:gd name="T3" fmla="*/ 0 h 27"/>
              <a:gd name="T4" fmla="*/ 0 w 25"/>
              <a:gd name="T5" fmla="*/ 27 h 27"/>
            </a:gdLst>
            <a:ahLst/>
            <a:cxnLst>
              <a:cxn ang="0">
                <a:pos x="T0" y="T1"/>
              </a:cxn>
              <a:cxn ang="0">
                <a:pos x="T2" y="T3"/>
              </a:cxn>
              <a:cxn ang="0">
                <a:pos x="T4" y="T5"/>
              </a:cxn>
            </a:cxnLst>
            <a:rect l="0" t="0" r="r" b="b"/>
            <a:pathLst>
              <a:path w="25" h="27">
                <a:moveTo>
                  <a:pt x="0" y="27"/>
                </a:moveTo>
                <a:lnTo>
                  <a:pt x="25" y="0"/>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61" name="Freeform 17"/>
          <p:cNvSpPr>
            <a:spLocks/>
          </p:cNvSpPr>
          <p:nvPr/>
        </p:nvSpPr>
        <p:spPr bwMode="auto">
          <a:xfrm>
            <a:off x="3095625" y="3933825"/>
            <a:ext cx="14288" cy="14288"/>
          </a:xfrm>
          <a:custGeom>
            <a:avLst/>
            <a:gdLst>
              <a:gd name="T0" fmla="*/ 9 w 9"/>
              <a:gd name="T1" fmla="*/ 9 h 9"/>
              <a:gd name="T2" fmla="*/ 0 w 9"/>
              <a:gd name="T3" fmla="*/ 0 h 9"/>
              <a:gd name="T4" fmla="*/ 9 w 9"/>
              <a:gd name="T5" fmla="*/ 9 h 9"/>
            </a:gdLst>
            <a:ahLst/>
            <a:cxnLst>
              <a:cxn ang="0">
                <a:pos x="T0" y="T1"/>
              </a:cxn>
              <a:cxn ang="0">
                <a:pos x="T2" y="T3"/>
              </a:cxn>
              <a:cxn ang="0">
                <a:pos x="T4" y="T5"/>
              </a:cxn>
            </a:cxnLst>
            <a:rect l="0" t="0" r="r" b="b"/>
            <a:pathLst>
              <a:path w="9" h="9">
                <a:moveTo>
                  <a:pt x="9" y="9"/>
                </a:moveTo>
                <a:lnTo>
                  <a:pt x="0" y="0"/>
                </a:lnTo>
                <a:lnTo>
                  <a:pt x="9"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67" name="Freeform 23"/>
          <p:cNvSpPr>
            <a:spLocks/>
          </p:cNvSpPr>
          <p:nvPr/>
        </p:nvSpPr>
        <p:spPr bwMode="auto">
          <a:xfrm>
            <a:off x="3176588" y="2913063"/>
            <a:ext cx="12700" cy="57150"/>
          </a:xfrm>
          <a:custGeom>
            <a:avLst/>
            <a:gdLst>
              <a:gd name="T0" fmla="*/ 8 w 8"/>
              <a:gd name="T1" fmla="*/ 36 h 36"/>
              <a:gd name="T2" fmla="*/ 0 w 8"/>
              <a:gd name="T3" fmla="*/ 0 h 36"/>
              <a:gd name="T4" fmla="*/ 8 w 8"/>
              <a:gd name="T5" fmla="*/ 36 h 36"/>
            </a:gdLst>
            <a:ahLst/>
            <a:cxnLst>
              <a:cxn ang="0">
                <a:pos x="T0" y="T1"/>
              </a:cxn>
              <a:cxn ang="0">
                <a:pos x="T2" y="T3"/>
              </a:cxn>
              <a:cxn ang="0">
                <a:pos x="T4" y="T5"/>
              </a:cxn>
            </a:cxnLst>
            <a:rect l="0" t="0" r="r" b="b"/>
            <a:pathLst>
              <a:path w="8" h="36">
                <a:moveTo>
                  <a:pt x="8" y="36"/>
                </a:moveTo>
                <a:lnTo>
                  <a:pt x="0" y="0"/>
                </a:lnTo>
                <a:lnTo>
                  <a:pt x="8" y="36"/>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70" name="Freeform 26"/>
          <p:cNvSpPr>
            <a:spLocks/>
          </p:cNvSpPr>
          <p:nvPr/>
        </p:nvSpPr>
        <p:spPr bwMode="auto">
          <a:xfrm>
            <a:off x="3228975" y="2711450"/>
            <a:ext cx="52388" cy="28575"/>
          </a:xfrm>
          <a:custGeom>
            <a:avLst/>
            <a:gdLst>
              <a:gd name="T0" fmla="*/ 0 w 33"/>
              <a:gd name="T1" fmla="*/ 18 h 18"/>
              <a:gd name="T2" fmla="*/ 33 w 33"/>
              <a:gd name="T3" fmla="*/ 0 h 18"/>
              <a:gd name="T4" fmla="*/ 0 w 33"/>
              <a:gd name="T5" fmla="*/ 18 h 18"/>
            </a:gdLst>
            <a:ahLst/>
            <a:cxnLst>
              <a:cxn ang="0">
                <a:pos x="T0" y="T1"/>
              </a:cxn>
              <a:cxn ang="0">
                <a:pos x="T2" y="T3"/>
              </a:cxn>
              <a:cxn ang="0">
                <a:pos x="T4" y="T5"/>
              </a:cxn>
            </a:cxnLst>
            <a:rect l="0" t="0" r="r" b="b"/>
            <a:pathLst>
              <a:path w="33" h="18">
                <a:moveTo>
                  <a:pt x="0" y="18"/>
                </a:moveTo>
                <a:lnTo>
                  <a:pt x="33"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74" name="Freeform 30"/>
          <p:cNvSpPr>
            <a:spLocks/>
          </p:cNvSpPr>
          <p:nvPr/>
        </p:nvSpPr>
        <p:spPr bwMode="auto">
          <a:xfrm>
            <a:off x="3216275" y="2511425"/>
            <a:ext cx="79375" cy="42863"/>
          </a:xfrm>
          <a:custGeom>
            <a:avLst/>
            <a:gdLst>
              <a:gd name="T0" fmla="*/ 0 w 50"/>
              <a:gd name="T1" fmla="*/ 27 h 27"/>
              <a:gd name="T2" fmla="*/ 50 w 50"/>
              <a:gd name="T3" fmla="*/ 0 h 27"/>
              <a:gd name="T4" fmla="*/ 0 w 50"/>
              <a:gd name="T5" fmla="*/ 27 h 27"/>
            </a:gdLst>
            <a:ahLst/>
            <a:cxnLst>
              <a:cxn ang="0">
                <a:pos x="T0" y="T1"/>
              </a:cxn>
              <a:cxn ang="0">
                <a:pos x="T2" y="T3"/>
              </a:cxn>
              <a:cxn ang="0">
                <a:pos x="T4" y="T5"/>
              </a:cxn>
            </a:cxnLst>
            <a:rect l="0" t="0" r="r" b="b"/>
            <a:pathLst>
              <a:path w="50" h="27">
                <a:moveTo>
                  <a:pt x="0" y="27"/>
                </a:moveTo>
                <a:lnTo>
                  <a:pt x="50" y="0"/>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78" name="Freeform 34"/>
          <p:cNvSpPr>
            <a:spLocks/>
          </p:cNvSpPr>
          <p:nvPr/>
        </p:nvSpPr>
        <p:spPr bwMode="auto">
          <a:xfrm>
            <a:off x="1150938" y="2324100"/>
            <a:ext cx="1587" cy="28575"/>
          </a:xfrm>
          <a:custGeom>
            <a:avLst/>
            <a:gdLst>
              <a:gd name="T0" fmla="*/ 18 h 18"/>
              <a:gd name="T1" fmla="*/ 0 h 18"/>
              <a:gd name="T2" fmla="*/ 18 h 18"/>
            </a:gdLst>
            <a:ahLst/>
            <a:cxnLst>
              <a:cxn ang="0">
                <a:pos x="0" y="T0"/>
              </a:cxn>
              <a:cxn ang="0">
                <a:pos x="0" y="T1"/>
              </a:cxn>
              <a:cxn ang="0">
                <a:pos x="0" y="T2"/>
              </a:cxn>
            </a:cxnLst>
            <a:rect l="0" t="0" r="r" b="b"/>
            <a:pathLst>
              <a:path h="18">
                <a:moveTo>
                  <a:pt x="0" y="18"/>
                </a:moveTo>
                <a:lnTo>
                  <a:pt x="0"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79" name="Freeform 35"/>
          <p:cNvSpPr>
            <a:spLocks/>
          </p:cNvSpPr>
          <p:nvPr/>
        </p:nvSpPr>
        <p:spPr bwMode="auto">
          <a:xfrm>
            <a:off x="1441450" y="2251075"/>
            <a:ext cx="66675" cy="30163"/>
          </a:xfrm>
          <a:custGeom>
            <a:avLst/>
            <a:gdLst>
              <a:gd name="T0" fmla="*/ 0 w 42"/>
              <a:gd name="T1" fmla="*/ 19 h 19"/>
              <a:gd name="T2" fmla="*/ 42 w 42"/>
              <a:gd name="T3" fmla="*/ 0 h 19"/>
              <a:gd name="T4" fmla="*/ 0 w 42"/>
              <a:gd name="T5" fmla="*/ 19 h 19"/>
            </a:gdLst>
            <a:ahLst/>
            <a:cxnLst>
              <a:cxn ang="0">
                <a:pos x="T0" y="T1"/>
              </a:cxn>
              <a:cxn ang="0">
                <a:pos x="T2" y="T3"/>
              </a:cxn>
              <a:cxn ang="0">
                <a:pos x="T4" y="T5"/>
              </a:cxn>
            </a:cxnLst>
            <a:rect l="0" t="0" r="r" b="b"/>
            <a:pathLst>
              <a:path w="42" h="19">
                <a:moveTo>
                  <a:pt x="0" y="19"/>
                </a:moveTo>
                <a:lnTo>
                  <a:pt x="42" y="0"/>
                </a:lnTo>
                <a:lnTo>
                  <a:pt x="0"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84" name="Text Box 40"/>
          <p:cNvSpPr txBox="1">
            <a:spLocks noChangeArrowheads="1"/>
          </p:cNvSpPr>
          <p:nvPr/>
        </p:nvSpPr>
        <p:spPr bwMode="auto">
          <a:xfrm>
            <a:off x="3048000" y="1219200"/>
            <a:ext cx="5715000" cy="536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Clr>
                <a:srgbClr val="FF0000"/>
              </a:buClr>
              <a:buFontTx/>
              <a:buChar char="•"/>
            </a:pPr>
            <a:r>
              <a:rPr lang="en-GB" sz="3600"/>
              <a:t> adds value</a:t>
            </a:r>
          </a:p>
          <a:p>
            <a:endParaRPr lang="en-GB" sz="1000"/>
          </a:p>
          <a:p>
            <a:pPr>
              <a:buClr>
                <a:srgbClr val="FF0000"/>
              </a:buClr>
              <a:buFontTx/>
              <a:buChar char="•"/>
            </a:pPr>
            <a:r>
              <a:rPr lang="en-GB" sz="3600"/>
              <a:t> identifies/differentiates</a:t>
            </a:r>
          </a:p>
          <a:p>
            <a:endParaRPr lang="en-GB" sz="400"/>
          </a:p>
          <a:p>
            <a:pPr>
              <a:buClr>
                <a:srgbClr val="FF0000"/>
              </a:buClr>
              <a:buFontTx/>
              <a:buChar char="•"/>
            </a:pPr>
            <a:r>
              <a:rPr lang="en-GB" sz="3600"/>
              <a:t> </a:t>
            </a:r>
            <a:r>
              <a:rPr lang="en-GB" sz="4800" b="1">
                <a:solidFill>
                  <a:srgbClr val="FF0000"/>
                </a:solidFill>
                <a:latin typeface="Times New Roman" charset="0"/>
              </a:rPr>
              <a:t>Coke</a:t>
            </a:r>
            <a:r>
              <a:rPr lang="en-GB" sz="2800" b="1" baseline="66000">
                <a:solidFill>
                  <a:srgbClr val="FF0000"/>
                </a:solidFill>
                <a:latin typeface="Times New Roman" charset="0"/>
              </a:rPr>
              <a:t>®</a:t>
            </a:r>
            <a:r>
              <a:rPr lang="en-GB" sz="3600"/>
              <a:t> worth more </a:t>
            </a:r>
          </a:p>
          <a:p>
            <a:r>
              <a:rPr lang="en-GB" sz="3600"/>
              <a:t>   than a can of fizzy </a:t>
            </a:r>
            <a:r>
              <a:rPr lang="en-GB" sz="3600">
                <a:solidFill>
                  <a:schemeClr val="bg1"/>
                </a:solidFill>
              </a:rPr>
              <a:t>.  .</a:t>
            </a:r>
            <a:r>
              <a:rPr lang="en-GB" sz="3600"/>
              <a:t> </a:t>
            </a:r>
            <a:r>
              <a:rPr lang="en-GB" sz="3600">
                <a:solidFill>
                  <a:schemeClr val="bg1"/>
                </a:solidFill>
              </a:rPr>
              <a:t>. .. </a:t>
            </a:r>
            <a:r>
              <a:rPr lang="en-GB" sz="3600"/>
              <a:t>flavoured water</a:t>
            </a:r>
          </a:p>
          <a:p>
            <a:endParaRPr lang="en-GB" sz="800"/>
          </a:p>
          <a:p>
            <a:pPr>
              <a:buClr>
                <a:srgbClr val="FF0000"/>
              </a:buClr>
              <a:buFontTx/>
              <a:buChar char="•"/>
            </a:pPr>
            <a:r>
              <a:rPr lang="en-GB" sz="3600"/>
              <a:t> influences how you </a:t>
            </a:r>
            <a:r>
              <a:rPr lang="en-GB" sz="3600">
                <a:solidFill>
                  <a:schemeClr val="bg1"/>
                </a:solidFill>
              </a:rPr>
              <a:t>. . .</a:t>
            </a:r>
            <a:r>
              <a:rPr lang="en-GB" sz="3600"/>
              <a:t> </a:t>
            </a:r>
            <a:r>
              <a:rPr lang="en-GB" sz="3600">
                <a:solidFill>
                  <a:schemeClr val="bg1"/>
                </a:solidFill>
              </a:rPr>
              <a:t>.</a:t>
            </a:r>
            <a:r>
              <a:rPr lang="en-GB" sz="3600"/>
              <a:t>  feel about something </a:t>
            </a:r>
            <a:r>
              <a:rPr lang="en-GB" sz="3600">
                <a:solidFill>
                  <a:schemeClr val="bg1"/>
                </a:solidFill>
              </a:rPr>
              <a:t>.</a:t>
            </a:r>
            <a:r>
              <a:rPr lang="en-GB" sz="3600"/>
              <a:t> </a:t>
            </a:r>
            <a:r>
              <a:rPr lang="en-GB" sz="3600">
                <a:solidFill>
                  <a:schemeClr val="bg1"/>
                </a:solidFill>
              </a:rPr>
              <a:t>.</a:t>
            </a:r>
            <a:r>
              <a:rPr lang="en-GB" sz="3600"/>
              <a:t>      </a:t>
            </a:r>
            <a:r>
              <a:rPr lang="en-GB" sz="3600">
                <a:solidFill>
                  <a:schemeClr val="bg1"/>
                </a:solidFill>
              </a:rPr>
              <a:t>.</a:t>
            </a:r>
            <a:r>
              <a:rPr lang="en-GB" sz="3600"/>
              <a:t>  (it’s the real thing)</a:t>
            </a:r>
            <a:endParaRPr lang="en-GB"/>
          </a:p>
          <a:p>
            <a:endParaRPr lang="en-GB"/>
          </a:p>
        </p:txBody>
      </p:sp>
      <p:sp>
        <p:nvSpPr>
          <p:cNvPr id="6186" name="Text Box 42"/>
          <p:cNvSpPr txBox="1">
            <a:spLocks noChangeArrowheads="1"/>
          </p:cNvSpPr>
          <p:nvPr/>
        </p:nvSpPr>
        <p:spPr bwMode="auto">
          <a:xfrm>
            <a:off x="838200" y="17526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p>
        </p:txBody>
      </p:sp>
      <p:pic>
        <p:nvPicPr>
          <p:cNvPr id="6187" name="Picture 43" descr="D:\Clipart\Symbols\Monysymb\OBSSG572.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371600"/>
            <a:ext cx="2438400" cy="304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1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nodeType="clickEffect">
                                  <p:stCondLst>
                                    <p:cond delay="0"/>
                                  </p:stCondLst>
                                  <p:childTnLst>
                                    <p:set>
                                      <p:cBhvr>
                                        <p:cTn id="10" dur="1" fill="hold">
                                          <p:stCondLst>
                                            <p:cond delay="0"/>
                                          </p:stCondLst>
                                        </p:cTn>
                                        <p:tgtEl>
                                          <p:spTgt spid="6187"/>
                                        </p:tgtEl>
                                        <p:attrNameLst>
                                          <p:attrName>style.visibility</p:attrName>
                                        </p:attrNameLst>
                                      </p:cBhvr>
                                      <p:to>
                                        <p:strVal val="visible"/>
                                      </p:to>
                                    </p:set>
                                    <p:animEffect transition="in" filter="dissolve">
                                      <p:cBhvr>
                                        <p:cTn id="11" dur="500"/>
                                        <p:tgtEl>
                                          <p:spTgt spid="618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6184">
                                            <p:txEl>
                                              <p:pRg st="0" end="0"/>
                                            </p:txEl>
                                          </p:spTgt>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6184">
                                            <p:txEl>
                                              <p:pRg st="2" end="2"/>
                                            </p:txEl>
                                          </p:spTgt>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499"/>
                                          </p:stCondLst>
                                        </p:cTn>
                                        <p:tgtEl>
                                          <p:spTgt spid="6184">
                                            <p:txEl>
                                              <p:pRg st="4" end="4"/>
                                            </p:txEl>
                                          </p:spTgt>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499"/>
                                          </p:stCondLst>
                                        </p:cTn>
                                        <p:tgtEl>
                                          <p:spTgt spid="6184">
                                            <p:txEl>
                                              <p:pRg st="5" end="5"/>
                                            </p:txEl>
                                          </p:spTgt>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grpId="0" nodeType="clickEffect">
                                  <p:stCondLst>
                                    <p:cond delay="0"/>
                                  </p:stCondLst>
                                  <p:childTnLst>
                                    <p:set>
                                      <p:cBhvr>
                                        <p:cTn id="31" dur="1" fill="hold">
                                          <p:stCondLst>
                                            <p:cond delay="499"/>
                                          </p:stCondLst>
                                        </p:cTn>
                                        <p:tgtEl>
                                          <p:spTgt spid="618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P spid="6184"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09800" y="228600"/>
            <a:ext cx="4648200" cy="1066800"/>
          </a:xfrm>
        </p:spPr>
        <p:txBody>
          <a:bodyPr/>
          <a:lstStyle/>
          <a:p>
            <a:r>
              <a:rPr lang="en-GB" i="1">
                <a:solidFill>
                  <a:srgbClr val="FF0000"/>
                </a:solidFill>
              </a:rPr>
              <a:t>‘Branding’</a:t>
            </a:r>
            <a:endParaRPr lang="en-GB" i="1"/>
          </a:p>
        </p:txBody>
      </p:sp>
      <p:sp>
        <p:nvSpPr>
          <p:cNvPr id="10243" name="Rectangle 3"/>
          <p:cNvSpPr>
            <a:spLocks noGrp="1" noChangeArrowheads="1"/>
          </p:cNvSpPr>
          <p:nvPr>
            <p:ph type="body" idx="1"/>
          </p:nvPr>
        </p:nvSpPr>
        <p:spPr>
          <a:xfrm>
            <a:off x="533400" y="1371600"/>
            <a:ext cx="7772400" cy="3962400"/>
          </a:xfrm>
        </p:spPr>
        <p:txBody>
          <a:bodyPr/>
          <a:lstStyle/>
          <a:p>
            <a:pPr>
              <a:buClr>
                <a:srgbClr val="FF0000"/>
              </a:buClr>
              <a:buFontTx/>
              <a:buNone/>
            </a:pPr>
            <a:r>
              <a:rPr lang="en-GB">
                <a:solidFill>
                  <a:schemeClr val="bg1"/>
                </a:solidFill>
              </a:rPr>
              <a:t>.</a:t>
            </a:r>
            <a:endParaRPr lang="en-GB"/>
          </a:p>
        </p:txBody>
      </p:sp>
      <p:sp>
        <p:nvSpPr>
          <p:cNvPr id="10244" name="Freeform 4"/>
          <p:cNvSpPr>
            <a:spLocks/>
          </p:cNvSpPr>
          <p:nvPr/>
        </p:nvSpPr>
        <p:spPr bwMode="auto">
          <a:xfrm>
            <a:off x="1084263" y="5918200"/>
            <a:ext cx="12700" cy="57150"/>
          </a:xfrm>
          <a:custGeom>
            <a:avLst/>
            <a:gdLst>
              <a:gd name="T0" fmla="*/ 8 w 8"/>
              <a:gd name="T1" fmla="*/ 36 h 36"/>
              <a:gd name="T2" fmla="*/ 0 w 8"/>
              <a:gd name="T3" fmla="*/ 0 h 36"/>
              <a:gd name="T4" fmla="*/ 8 w 8"/>
              <a:gd name="T5" fmla="*/ 36 h 36"/>
            </a:gdLst>
            <a:ahLst/>
            <a:cxnLst>
              <a:cxn ang="0">
                <a:pos x="T0" y="T1"/>
              </a:cxn>
              <a:cxn ang="0">
                <a:pos x="T2" y="T3"/>
              </a:cxn>
              <a:cxn ang="0">
                <a:pos x="T4" y="T5"/>
              </a:cxn>
            </a:cxnLst>
            <a:rect l="0" t="0" r="r" b="b"/>
            <a:pathLst>
              <a:path w="8" h="36">
                <a:moveTo>
                  <a:pt x="8" y="36"/>
                </a:moveTo>
                <a:lnTo>
                  <a:pt x="0" y="0"/>
                </a:lnTo>
                <a:lnTo>
                  <a:pt x="8"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245" name="Freeform 5"/>
          <p:cNvSpPr>
            <a:spLocks/>
          </p:cNvSpPr>
          <p:nvPr/>
        </p:nvSpPr>
        <p:spPr bwMode="auto">
          <a:xfrm>
            <a:off x="2805113" y="5861050"/>
            <a:ext cx="26987" cy="71438"/>
          </a:xfrm>
          <a:custGeom>
            <a:avLst/>
            <a:gdLst>
              <a:gd name="T0" fmla="*/ 17 w 17"/>
              <a:gd name="T1" fmla="*/ 45 h 45"/>
              <a:gd name="T2" fmla="*/ 0 w 17"/>
              <a:gd name="T3" fmla="*/ 0 h 45"/>
              <a:gd name="T4" fmla="*/ 17 w 17"/>
              <a:gd name="T5" fmla="*/ 45 h 45"/>
            </a:gdLst>
            <a:ahLst/>
            <a:cxnLst>
              <a:cxn ang="0">
                <a:pos x="T0" y="T1"/>
              </a:cxn>
              <a:cxn ang="0">
                <a:pos x="T2" y="T3"/>
              </a:cxn>
              <a:cxn ang="0">
                <a:pos x="T4" y="T5"/>
              </a:cxn>
            </a:cxnLst>
            <a:rect l="0" t="0" r="r" b="b"/>
            <a:pathLst>
              <a:path w="17" h="45">
                <a:moveTo>
                  <a:pt x="17" y="45"/>
                </a:moveTo>
                <a:lnTo>
                  <a:pt x="0" y="0"/>
                </a:lnTo>
                <a:lnTo>
                  <a:pt x="17" y="45"/>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246" name="Freeform 6"/>
          <p:cNvSpPr>
            <a:spLocks/>
          </p:cNvSpPr>
          <p:nvPr/>
        </p:nvSpPr>
        <p:spPr bwMode="auto">
          <a:xfrm>
            <a:off x="1917700" y="5875338"/>
            <a:ext cx="39688" cy="42862"/>
          </a:xfrm>
          <a:custGeom>
            <a:avLst/>
            <a:gdLst>
              <a:gd name="T0" fmla="*/ 0 w 25"/>
              <a:gd name="T1" fmla="*/ 27 h 27"/>
              <a:gd name="T2" fmla="*/ 25 w 25"/>
              <a:gd name="T3" fmla="*/ 0 h 27"/>
              <a:gd name="T4" fmla="*/ 0 w 25"/>
              <a:gd name="T5" fmla="*/ 27 h 27"/>
            </a:gdLst>
            <a:ahLst/>
            <a:cxnLst>
              <a:cxn ang="0">
                <a:pos x="T0" y="T1"/>
              </a:cxn>
              <a:cxn ang="0">
                <a:pos x="T2" y="T3"/>
              </a:cxn>
              <a:cxn ang="0">
                <a:pos x="T4" y="T5"/>
              </a:cxn>
            </a:cxnLst>
            <a:rect l="0" t="0" r="r" b="b"/>
            <a:pathLst>
              <a:path w="25" h="27">
                <a:moveTo>
                  <a:pt x="0" y="27"/>
                </a:moveTo>
                <a:lnTo>
                  <a:pt x="25" y="0"/>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247" name="Freeform 7"/>
          <p:cNvSpPr>
            <a:spLocks/>
          </p:cNvSpPr>
          <p:nvPr/>
        </p:nvSpPr>
        <p:spPr bwMode="auto">
          <a:xfrm>
            <a:off x="3095625" y="3933825"/>
            <a:ext cx="14288" cy="14288"/>
          </a:xfrm>
          <a:custGeom>
            <a:avLst/>
            <a:gdLst>
              <a:gd name="T0" fmla="*/ 9 w 9"/>
              <a:gd name="T1" fmla="*/ 9 h 9"/>
              <a:gd name="T2" fmla="*/ 0 w 9"/>
              <a:gd name="T3" fmla="*/ 0 h 9"/>
              <a:gd name="T4" fmla="*/ 9 w 9"/>
              <a:gd name="T5" fmla="*/ 9 h 9"/>
            </a:gdLst>
            <a:ahLst/>
            <a:cxnLst>
              <a:cxn ang="0">
                <a:pos x="T0" y="T1"/>
              </a:cxn>
              <a:cxn ang="0">
                <a:pos x="T2" y="T3"/>
              </a:cxn>
              <a:cxn ang="0">
                <a:pos x="T4" y="T5"/>
              </a:cxn>
            </a:cxnLst>
            <a:rect l="0" t="0" r="r" b="b"/>
            <a:pathLst>
              <a:path w="9" h="9">
                <a:moveTo>
                  <a:pt x="9" y="9"/>
                </a:moveTo>
                <a:lnTo>
                  <a:pt x="0" y="0"/>
                </a:lnTo>
                <a:lnTo>
                  <a:pt x="9"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248" name="Freeform 8"/>
          <p:cNvSpPr>
            <a:spLocks/>
          </p:cNvSpPr>
          <p:nvPr/>
        </p:nvSpPr>
        <p:spPr bwMode="auto">
          <a:xfrm>
            <a:off x="3176588" y="2913063"/>
            <a:ext cx="12700" cy="57150"/>
          </a:xfrm>
          <a:custGeom>
            <a:avLst/>
            <a:gdLst>
              <a:gd name="T0" fmla="*/ 8 w 8"/>
              <a:gd name="T1" fmla="*/ 36 h 36"/>
              <a:gd name="T2" fmla="*/ 0 w 8"/>
              <a:gd name="T3" fmla="*/ 0 h 36"/>
              <a:gd name="T4" fmla="*/ 8 w 8"/>
              <a:gd name="T5" fmla="*/ 36 h 36"/>
            </a:gdLst>
            <a:ahLst/>
            <a:cxnLst>
              <a:cxn ang="0">
                <a:pos x="T0" y="T1"/>
              </a:cxn>
              <a:cxn ang="0">
                <a:pos x="T2" y="T3"/>
              </a:cxn>
              <a:cxn ang="0">
                <a:pos x="T4" y="T5"/>
              </a:cxn>
            </a:cxnLst>
            <a:rect l="0" t="0" r="r" b="b"/>
            <a:pathLst>
              <a:path w="8" h="36">
                <a:moveTo>
                  <a:pt x="8" y="36"/>
                </a:moveTo>
                <a:lnTo>
                  <a:pt x="0" y="0"/>
                </a:lnTo>
                <a:lnTo>
                  <a:pt x="8" y="36"/>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249" name="Freeform 9"/>
          <p:cNvSpPr>
            <a:spLocks/>
          </p:cNvSpPr>
          <p:nvPr/>
        </p:nvSpPr>
        <p:spPr bwMode="auto">
          <a:xfrm>
            <a:off x="3228975" y="2711450"/>
            <a:ext cx="52388" cy="28575"/>
          </a:xfrm>
          <a:custGeom>
            <a:avLst/>
            <a:gdLst>
              <a:gd name="T0" fmla="*/ 0 w 33"/>
              <a:gd name="T1" fmla="*/ 18 h 18"/>
              <a:gd name="T2" fmla="*/ 33 w 33"/>
              <a:gd name="T3" fmla="*/ 0 h 18"/>
              <a:gd name="T4" fmla="*/ 0 w 33"/>
              <a:gd name="T5" fmla="*/ 18 h 18"/>
            </a:gdLst>
            <a:ahLst/>
            <a:cxnLst>
              <a:cxn ang="0">
                <a:pos x="T0" y="T1"/>
              </a:cxn>
              <a:cxn ang="0">
                <a:pos x="T2" y="T3"/>
              </a:cxn>
              <a:cxn ang="0">
                <a:pos x="T4" y="T5"/>
              </a:cxn>
            </a:cxnLst>
            <a:rect l="0" t="0" r="r" b="b"/>
            <a:pathLst>
              <a:path w="33" h="18">
                <a:moveTo>
                  <a:pt x="0" y="18"/>
                </a:moveTo>
                <a:lnTo>
                  <a:pt x="33"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250" name="Freeform 10"/>
          <p:cNvSpPr>
            <a:spLocks/>
          </p:cNvSpPr>
          <p:nvPr/>
        </p:nvSpPr>
        <p:spPr bwMode="auto">
          <a:xfrm>
            <a:off x="3216275" y="2511425"/>
            <a:ext cx="79375" cy="42863"/>
          </a:xfrm>
          <a:custGeom>
            <a:avLst/>
            <a:gdLst>
              <a:gd name="T0" fmla="*/ 0 w 50"/>
              <a:gd name="T1" fmla="*/ 27 h 27"/>
              <a:gd name="T2" fmla="*/ 50 w 50"/>
              <a:gd name="T3" fmla="*/ 0 h 27"/>
              <a:gd name="T4" fmla="*/ 0 w 50"/>
              <a:gd name="T5" fmla="*/ 27 h 27"/>
            </a:gdLst>
            <a:ahLst/>
            <a:cxnLst>
              <a:cxn ang="0">
                <a:pos x="T0" y="T1"/>
              </a:cxn>
              <a:cxn ang="0">
                <a:pos x="T2" y="T3"/>
              </a:cxn>
              <a:cxn ang="0">
                <a:pos x="T4" y="T5"/>
              </a:cxn>
            </a:cxnLst>
            <a:rect l="0" t="0" r="r" b="b"/>
            <a:pathLst>
              <a:path w="50" h="27">
                <a:moveTo>
                  <a:pt x="0" y="27"/>
                </a:moveTo>
                <a:lnTo>
                  <a:pt x="50" y="0"/>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251" name="Freeform 11"/>
          <p:cNvSpPr>
            <a:spLocks/>
          </p:cNvSpPr>
          <p:nvPr/>
        </p:nvSpPr>
        <p:spPr bwMode="auto">
          <a:xfrm>
            <a:off x="1150938" y="2324100"/>
            <a:ext cx="1587" cy="28575"/>
          </a:xfrm>
          <a:custGeom>
            <a:avLst/>
            <a:gdLst>
              <a:gd name="T0" fmla="*/ 18 h 18"/>
              <a:gd name="T1" fmla="*/ 0 h 18"/>
              <a:gd name="T2" fmla="*/ 18 h 18"/>
            </a:gdLst>
            <a:ahLst/>
            <a:cxnLst>
              <a:cxn ang="0">
                <a:pos x="0" y="T0"/>
              </a:cxn>
              <a:cxn ang="0">
                <a:pos x="0" y="T1"/>
              </a:cxn>
              <a:cxn ang="0">
                <a:pos x="0" y="T2"/>
              </a:cxn>
            </a:cxnLst>
            <a:rect l="0" t="0" r="r" b="b"/>
            <a:pathLst>
              <a:path h="18">
                <a:moveTo>
                  <a:pt x="0" y="18"/>
                </a:moveTo>
                <a:lnTo>
                  <a:pt x="0"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252" name="Freeform 12"/>
          <p:cNvSpPr>
            <a:spLocks/>
          </p:cNvSpPr>
          <p:nvPr/>
        </p:nvSpPr>
        <p:spPr bwMode="auto">
          <a:xfrm>
            <a:off x="1441450" y="2251075"/>
            <a:ext cx="66675" cy="30163"/>
          </a:xfrm>
          <a:custGeom>
            <a:avLst/>
            <a:gdLst>
              <a:gd name="T0" fmla="*/ 0 w 42"/>
              <a:gd name="T1" fmla="*/ 19 h 19"/>
              <a:gd name="T2" fmla="*/ 42 w 42"/>
              <a:gd name="T3" fmla="*/ 0 h 19"/>
              <a:gd name="T4" fmla="*/ 0 w 42"/>
              <a:gd name="T5" fmla="*/ 19 h 19"/>
            </a:gdLst>
            <a:ahLst/>
            <a:cxnLst>
              <a:cxn ang="0">
                <a:pos x="T0" y="T1"/>
              </a:cxn>
              <a:cxn ang="0">
                <a:pos x="T2" y="T3"/>
              </a:cxn>
              <a:cxn ang="0">
                <a:pos x="T4" y="T5"/>
              </a:cxn>
            </a:cxnLst>
            <a:rect l="0" t="0" r="r" b="b"/>
            <a:pathLst>
              <a:path w="42" h="19">
                <a:moveTo>
                  <a:pt x="0" y="19"/>
                </a:moveTo>
                <a:lnTo>
                  <a:pt x="42" y="0"/>
                </a:lnTo>
                <a:lnTo>
                  <a:pt x="0"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253" name="Text Box 13"/>
          <p:cNvSpPr txBox="1">
            <a:spLocks noChangeArrowheads="1"/>
          </p:cNvSpPr>
          <p:nvPr/>
        </p:nvSpPr>
        <p:spPr bwMode="auto">
          <a:xfrm>
            <a:off x="3106738" y="1219200"/>
            <a:ext cx="5122862" cy="521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Clr>
                <a:srgbClr val="FF0000"/>
              </a:buClr>
              <a:buFontTx/>
              <a:buChar char="•"/>
            </a:pPr>
            <a:r>
              <a:rPr lang="en-GB" sz="3600"/>
              <a:t> Consumer packs </a:t>
            </a:r>
          </a:p>
          <a:p>
            <a:r>
              <a:rPr lang="en-GB" sz="3600"/>
              <a:t>   </a:t>
            </a:r>
            <a:r>
              <a:rPr lang="en-GB"/>
              <a:t>12, 24, 36, 48 biscuit</a:t>
            </a:r>
            <a:endParaRPr lang="en-GB" sz="3600"/>
          </a:p>
          <a:p>
            <a:pPr>
              <a:buClr>
                <a:srgbClr val="FF0000"/>
              </a:buClr>
              <a:buFontTx/>
              <a:buChar char="•"/>
            </a:pPr>
            <a:r>
              <a:rPr lang="en-GB" sz="3600"/>
              <a:t> Catering packs</a:t>
            </a:r>
          </a:p>
          <a:p>
            <a:r>
              <a:rPr lang="en-GB"/>
              <a:t>     1, 2, 144 biscuit</a:t>
            </a:r>
          </a:p>
          <a:p>
            <a:pPr>
              <a:buClr>
                <a:srgbClr val="FF0000"/>
              </a:buClr>
              <a:buFontTx/>
              <a:buChar char="•"/>
            </a:pPr>
            <a:r>
              <a:rPr lang="en-GB" sz="3600"/>
              <a:t> Export packs</a:t>
            </a:r>
          </a:p>
          <a:p>
            <a:pPr>
              <a:buClr>
                <a:srgbClr val="FF0000"/>
              </a:buClr>
            </a:pPr>
            <a:endParaRPr lang="en-GB" sz="1200"/>
          </a:p>
          <a:p>
            <a:pPr>
              <a:buClr>
                <a:srgbClr val="FF0000"/>
              </a:buClr>
              <a:buFontTx/>
              <a:buChar char="•"/>
            </a:pPr>
            <a:r>
              <a:rPr lang="en-GB" sz="3600"/>
              <a:t> Brand values </a:t>
            </a:r>
            <a:r>
              <a:rPr lang="en-GB" sz="2000"/>
              <a:t>(emotional):</a:t>
            </a:r>
            <a:endParaRPr lang="en-GB" sz="3600"/>
          </a:p>
          <a:p>
            <a:pPr lvl="1">
              <a:buFontTx/>
              <a:buChar char="•"/>
            </a:pPr>
            <a:r>
              <a:rPr lang="en-GB"/>
              <a:t>substantial</a:t>
            </a:r>
          </a:p>
          <a:p>
            <a:pPr lvl="1">
              <a:buFontTx/>
              <a:buChar char="•"/>
            </a:pPr>
            <a:r>
              <a:rPr lang="en-GB"/>
              <a:t>healthy</a:t>
            </a:r>
          </a:p>
          <a:p>
            <a:pPr lvl="1">
              <a:buFontTx/>
              <a:buChar char="•"/>
            </a:pPr>
            <a:r>
              <a:rPr lang="en-GB"/>
              <a:t>good value</a:t>
            </a:r>
          </a:p>
          <a:p>
            <a:pPr lvl="1">
              <a:buFontTx/>
              <a:buChar char="•"/>
            </a:pPr>
            <a:r>
              <a:rPr lang="en-GB"/>
              <a:t>homely</a:t>
            </a:r>
          </a:p>
          <a:p>
            <a:endParaRPr lang="en-GB"/>
          </a:p>
        </p:txBody>
      </p:sp>
      <p:sp>
        <p:nvSpPr>
          <p:cNvPr id="10254" name="Text Box 14"/>
          <p:cNvSpPr txBox="1">
            <a:spLocks noChangeArrowheads="1"/>
          </p:cNvSpPr>
          <p:nvPr/>
        </p:nvSpPr>
        <p:spPr bwMode="auto">
          <a:xfrm>
            <a:off x="838200" y="17526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p>
        </p:txBody>
      </p:sp>
      <p:sp>
        <p:nvSpPr>
          <p:cNvPr id="10256" name="AutoShape 16" descr="Stationery"/>
          <p:cNvSpPr>
            <a:spLocks noChangeArrowheads="1"/>
          </p:cNvSpPr>
          <p:nvPr/>
        </p:nvSpPr>
        <p:spPr bwMode="auto">
          <a:xfrm rot="887802">
            <a:off x="685800" y="1447800"/>
            <a:ext cx="1905000" cy="3505200"/>
          </a:xfrm>
          <a:prstGeom prst="roundRect">
            <a:avLst>
              <a:gd name="adj" fmla="val 16667"/>
            </a:avLst>
          </a:prstGeom>
          <a:blipFill dpi="0" rotWithShape="0">
            <a:blip r:embed="rId3"/>
            <a:srcRect/>
            <a:tile tx="0" ty="0" sx="100000" sy="100000" flip="none" algn="tl"/>
          </a:blipFill>
          <a:ln w="38100">
            <a:solidFill>
              <a:srgbClr val="FF6600"/>
            </a:solidFill>
            <a:round/>
            <a:headEnd/>
            <a:tailEnd/>
          </a:ln>
          <a:effectLst>
            <a:outerShdw dist="197566" dir="2700000" algn="ctr" rotWithShape="0">
              <a:srgbClr val="FFCC99"/>
            </a:outerShdw>
          </a:effectLst>
        </p:spPr>
        <p:txBody>
          <a:bodyPr wrap="none" anchor="ctr"/>
          <a:lstStyle/>
          <a:p>
            <a:pPr algn="ctr"/>
            <a:endParaRPr lang="en-GB"/>
          </a:p>
        </p:txBody>
      </p:sp>
      <p:sp>
        <p:nvSpPr>
          <p:cNvPr id="10258" name="Text Box 18"/>
          <p:cNvSpPr txBox="1">
            <a:spLocks noChangeArrowheads="1"/>
          </p:cNvSpPr>
          <p:nvPr/>
        </p:nvSpPr>
        <p:spPr bwMode="auto">
          <a:xfrm rot="17075068">
            <a:off x="581025" y="2909888"/>
            <a:ext cx="214153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3200">
                <a:solidFill>
                  <a:srgbClr val="996600"/>
                </a:solidFill>
              </a:rPr>
              <a:t>Weetabix</a:t>
            </a:r>
            <a:endParaRPr lang="en-GB"/>
          </a:p>
        </p:txBody>
      </p:sp>
      <p:sp>
        <p:nvSpPr>
          <p:cNvPr id="10260" name="Line 20"/>
          <p:cNvSpPr>
            <a:spLocks noChangeShapeType="1"/>
          </p:cNvSpPr>
          <p:nvPr/>
        </p:nvSpPr>
        <p:spPr bwMode="auto">
          <a:xfrm>
            <a:off x="3276600" y="3962400"/>
            <a:ext cx="3962400"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4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26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253">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253">
                                            <p:txEl>
                                              <p:pRg st="1" end="1"/>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0253">
                                            <p:txEl>
                                              <p:pRg st="2" end="2"/>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0253">
                                            <p:txEl>
                                              <p:pRg st="3" end="3"/>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0253">
                                            <p:txEl>
                                              <p:pRg st="4" end="4"/>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0253">
                                            <p:txEl>
                                              <p:pRg st="6" end="6"/>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499"/>
                                          </p:stCondLst>
                                        </p:cTn>
                                        <p:tgtEl>
                                          <p:spTgt spid="10253">
                                            <p:txEl>
                                              <p:pRg st="7" end="7"/>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499"/>
                                          </p:stCondLst>
                                        </p:cTn>
                                        <p:tgtEl>
                                          <p:spTgt spid="10253">
                                            <p:txEl>
                                              <p:pRg st="8" end="8"/>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499"/>
                                          </p:stCondLst>
                                        </p:cTn>
                                        <p:tgtEl>
                                          <p:spTgt spid="10253">
                                            <p:txEl>
                                              <p:pRg st="9" end="9"/>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499"/>
                                          </p:stCondLst>
                                        </p:cTn>
                                        <p:tgtEl>
                                          <p:spTgt spid="1025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P spid="10253" grpId="0" build="p" autoUpdateAnimBg="0"/>
      <p:bldP spid="10260"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228600"/>
            <a:ext cx="4648200" cy="1066800"/>
          </a:xfrm>
        </p:spPr>
        <p:txBody>
          <a:bodyPr/>
          <a:lstStyle/>
          <a:p>
            <a:r>
              <a:rPr lang="en-GB" i="1">
                <a:solidFill>
                  <a:srgbClr val="FF0000"/>
                </a:solidFill>
              </a:rPr>
              <a:t>‘Branding’</a:t>
            </a:r>
            <a:endParaRPr lang="en-GB" i="1"/>
          </a:p>
        </p:txBody>
      </p:sp>
      <p:sp>
        <p:nvSpPr>
          <p:cNvPr id="11267" name="Rectangle 3"/>
          <p:cNvSpPr>
            <a:spLocks noGrp="1" noChangeArrowheads="1"/>
          </p:cNvSpPr>
          <p:nvPr>
            <p:ph type="body" idx="1"/>
          </p:nvPr>
        </p:nvSpPr>
        <p:spPr>
          <a:xfrm>
            <a:off x="533400" y="1371600"/>
            <a:ext cx="7772400" cy="3962400"/>
          </a:xfrm>
        </p:spPr>
        <p:txBody>
          <a:bodyPr/>
          <a:lstStyle/>
          <a:p>
            <a:pPr>
              <a:buClr>
                <a:srgbClr val="FF0000"/>
              </a:buClr>
              <a:buFontTx/>
              <a:buNone/>
            </a:pPr>
            <a:r>
              <a:rPr lang="en-GB">
                <a:solidFill>
                  <a:schemeClr val="bg1"/>
                </a:solidFill>
              </a:rPr>
              <a:t>.</a:t>
            </a:r>
            <a:endParaRPr lang="en-GB"/>
          </a:p>
        </p:txBody>
      </p:sp>
      <p:sp>
        <p:nvSpPr>
          <p:cNvPr id="11268" name="Freeform 4"/>
          <p:cNvSpPr>
            <a:spLocks/>
          </p:cNvSpPr>
          <p:nvPr/>
        </p:nvSpPr>
        <p:spPr bwMode="auto">
          <a:xfrm>
            <a:off x="1084263" y="5918200"/>
            <a:ext cx="12700" cy="57150"/>
          </a:xfrm>
          <a:custGeom>
            <a:avLst/>
            <a:gdLst>
              <a:gd name="T0" fmla="*/ 8 w 8"/>
              <a:gd name="T1" fmla="*/ 36 h 36"/>
              <a:gd name="T2" fmla="*/ 0 w 8"/>
              <a:gd name="T3" fmla="*/ 0 h 36"/>
              <a:gd name="T4" fmla="*/ 8 w 8"/>
              <a:gd name="T5" fmla="*/ 36 h 36"/>
            </a:gdLst>
            <a:ahLst/>
            <a:cxnLst>
              <a:cxn ang="0">
                <a:pos x="T0" y="T1"/>
              </a:cxn>
              <a:cxn ang="0">
                <a:pos x="T2" y="T3"/>
              </a:cxn>
              <a:cxn ang="0">
                <a:pos x="T4" y="T5"/>
              </a:cxn>
            </a:cxnLst>
            <a:rect l="0" t="0" r="r" b="b"/>
            <a:pathLst>
              <a:path w="8" h="36">
                <a:moveTo>
                  <a:pt x="8" y="36"/>
                </a:moveTo>
                <a:lnTo>
                  <a:pt x="0" y="0"/>
                </a:lnTo>
                <a:lnTo>
                  <a:pt x="8"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69" name="Freeform 5"/>
          <p:cNvSpPr>
            <a:spLocks/>
          </p:cNvSpPr>
          <p:nvPr/>
        </p:nvSpPr>
        <p:spPr bwMode="auto">
          <a:xfrm>
            <a:off x="2805113" y="5861050"/>
            <a:ext cx="26987" cy="71438"/>
          </a:xfrm>
          <a:custGeom>
            <a:avLst/>
            <a:gdLst>
              <a:gd name="T0" fmla="*/ 17 w 17"/>
              <a:gd name="T1" fmla="*/ 45 h 45"/>
              <a:gd name="T2" fmla="*/ 0 w 17"/>
              <a:gd name="T3" fmla="*/ 0 h 45"/>
              <a:gd name="T4" fmla="*/ 17 w 17"/>
              <a:gd name="T5" fmla="*/ 45 h 45"/>
            </a:gdLst>
            <a:ahLst/>
            <a:cxnLst>
              <a:cxn ang="0">
                <a:pos x="T0" y="T1"/>
              </a:cxn>
              <a:cxn ang="0">
                <a:pos x="T2" y="T3"/>
              </a:cxn>
              <a:cxn ang="0">
                <a:pos x="T4" y="T5"/>
              </a:cxn>
            </a:cxnLst>
            <a:rect l="0" t="0" r="r" b="b"/>
            <a:pathLst>
              <a:path w="17" h="45">
                <a:moveTo>
                  <a:pt x="17" y="45"/>
                </a:moveTo>
                <a:lnTo>
                  <a:pt x="0" y="0"/>
                </a:lnTo>
                <a:lnTo>
                  <a:pt x="17" y="45"/>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70" name="Freeform 6"/>
          <p:cNvSpPr>
            <a:spLocks/>
          </p:cNvSpPr>
          <p:nvPr/>
        </p:nvSpPr>
        <p:spPr bwMode="auto">
          <a:xfrm>
            <a:off x="1917700" y="5875338"/>
            <a:ext cx="39688" cy="42862"/>
          </a:xfrm>
          <a:custGeom>
            <a:avLst/>
            <a:gdLst>
              <a:gd name="T0" fmla="*/ 0 w 25"/>
              <a:gd name="T1" fmla="*/ 27 h 27"/>
              <a:gd name="T2" fmla="*/ 25 w 25"/>
              <a:gd name="T3" fmla="*/ 0 h 27"/>
              <a:gd name="T4" fmla="*/ 0 w 25"/>
              <a:gd name="T5" fmla="*/ 27 h 27"/>
            </a:gdLst>
            <a:ahLst/>
            <a:cxnLst>
              <a:cxn ang="0">
                <a:pos x="T0" y="T1"/>
              </a:cxn>
              <a:cxn ang="0">
                <a:pos x="T2" y="T3"/>
              </a:cxn>
              <a:cxn ang="0">
                <a:pos x="T4" y="T5"/>
              </a:cxn>
            </a:cxnLst>
            <a:rect l="0" t="0" r="r" b="b"/>
            <a:pathLst>
              <a:path w="25" h="27">
                <a:moveTo>
                  <a:pt x="0" y="27"/>
                </a:moveTo>
                <a:lnTo>
                  <a:pt x="25" y="0"/>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71" name="Freeform 7"/>
          <p:cNvSpPr>
            <a:spLocks/>
          </p:cNvSpPr>
          <p:nvPr/>
        </p:nvSpPr>
        <p:spPr bwMode="auto">
          <a:xfrm>
            <a:off x="3095625" y="3933825"/>
            <a:ext cx="14288" cy="14288"/>
          </a:xfrm>
          <a:custGeom>
            <a:avLst/>
            <a:gdLst>
              <a:gd name="T0" fmla="*/ 9 w 9"/>
              <a:gd name="T1" fmla="*/ 9 h 9"/>
              <a:gd name="T2" fmla="*/ 0 w 9"/>
              <a:gd name="T3" fmla="*/ 0 h 9"/>
              <a:gd name="T4" fmla="*/ 9 w 9"/>
              <a:gd name="T5" fmla="*/ 9 h 9"/>
            </a:gdLst>
            <a:ahLst/>
            <a:cxnLst>
              <a:cxn ang="0">
                <a:pos x="T0" y="T1"/>
              </a:cxn>
              <a:cxn ang="0">
                <a:pos x="T2" y="T3"/>
              </a:cxn>
              <a:cxn ang="0">
                <a:pos x="T4" y="T5"/>
              </a:cxn>
            </a:cxnLst>
            <a:rect l="0" t="0" r="r" b="b"/>
            <a:pathLst>
              <a:path w="9" h="9">
                <a:moveTo>
                  <a:pt x="9" y="9"/>
                </a:moveTo>
                <a:lnTo>
                  <a:pt x="0" y="0"/>
                </a:lnTo>
                <a:lnTo>
                  <a:pt x="9"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72" name="Freeform 8"/>
          <p:cNvSpPr>
            <a:spLocks/>
          </p:cNvSpPr>
          <p:nvPr/>
        </p:nvSpPr>
        <p:spPr bwMode="auto">
          <a:xfrm>
            <a:off x="3176588" y="2913063"/>
            <a:ext cx="12700" cy="57150"/>
          </a:xfrm>
          <a:custGeom>
            <a:avLst/>
            <a:gdLst>
              <a:gd name="T0" fmla="*/ 8 w 8"/>
              <a:gd name="T1" fmla="*/ 36 h 36"/>
              <a:gd name="T2" fmla="*/ 0 w 8"/>
              <a:gd name="T3" fmla="*/ 0 h 36"/>
              <a:gd name="T4" fmla="*/ 8 w 8"/>
              <a:gd name="T5" fmla="*/ 36 h 36"/>
            </a:gdLst>
            <a:ahLst/>
            <a:cxnLst>
              <a:cxn ang="0">
                <a:pos x="T0" y="T1"/>
              </a:cxn>
              <a:cxn ang="0">
                <a:pos x="T2" y="T3"/>
              </a:cxn>
              <a:cxn ang="0">
                <a:pos x="T4" y="T5"/>
              </a:cxn>
            </a:cxnLst>
            <a:rect l="0" t="0" r="r" b="b"/>
            <a:pathLst>
              <a:path w="8" h="36">
                <a:moveTo>
                  <a:pt x="8" y="36"/>
                </a:moveTo>
                <a:lnTo>
                  <a:pt x="0" y="0"/>
                </a:lnTo>
                <a:lnTo>
                  <a:pt x="8" y="36"/>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73" name="Freeform 9"/>
          <p:cNvSpPr>
            <a:spLocks/>
          </p:cNvSpPr>
          <p:nvPr/>
        </p:nvSpPr>
        <p:spPr bwMode="auto">
          <a:xfrm>
            <a:off x="3228975" y="2711450"/>
            <a:ext cx="52388" cy="28575"/>
          </a:xfrm>
          <a:custGeom>
            <a:avLst/>
            <a:gdLst>
              <a:gd name="T0" fmla="*/ 0 w 33"/>
              <a:gd name="T1" fmla="*/ 18 h 18"/>
              <a:gd name="T2" fmla="*/ 33 w 33"/>
              <a:gd name="T3" fmla="*/ 0 h 18"/>
              <a:gd name="T4" fmla="*/ 0 w 33"/>
              <a:gd name="T5" fmla="*/ 18 h 18"/>
            </a:gdLst>
            <a:ahLst/>
            <a:cxnLst>
              <a:cxn ang="0">
                <a:pos x="T0" y="T1"/>
              </a:cxn>
              <a:cxn ang="0">
                <a:pos x="T2" y="T3"/>
              </a:cxn>
              <a:cxn ang="0">
                <a:pos x="T4" y="T5"/>
              </a:cxn>
            </a:cxnLst>
            <a:rect l="0" t="0" r="r" b="b"/>
            <a:pathLst>
              <a:path w="33" h="18">
                <a:moveTo>
                  <a:pt x="0" y="18"/>
                </a:moveTo>
                <a:lnTo>
                  <a:pt x="33"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74" name="Freeform 10"/>
          <p:cNvSpPr>
            <a:spLocks/>
          </p:cNvSpPr>
          <p:nvPr/>
        </p:nvSpPr>
        <p:spPr bwMode="auto">
          <a:xfrm>
            <a:off x="3216275" y="2511425"/>
            <a:ext cx="79375" cy="42863"/>
          </a:xfrm>
          <a:custGeom>
            <a:avLst/>
            <a:gdLst>
              <a:gd name="T0" fmla="*/ 0 w 50"/>
              <a:gd name="T1" fmla="*/ 27 h 27"/>
              <a:gd name="T2" fmla="*/ 50 w 50"/>
              <a:gd name="T3" fmla="*/ 0 h 27"/>
              <a:gd name="T4" fmla="*/ 0 w 50"/>
              <a:gd name="T5" fmla="*/ 27 h 27"/>
            </a:gdLst>
            <a:ahLst/>
            <a:cxnLst>
              <a:cxn ang="0">
                <a:pos x="T0" y="T1"/>
              </a:cxn>
              <a:cxn ang="0">
                <a:pos x="T2" y="T3"/>
              </a:cxn>
              <a:cxn ang="0">
                <a:pos x="T4" y="T5"/>
              </a:cxn>
            </a:cxnLst>
            <a:rect l="0" t="0" r="r" b="b"/>
            <a:pathLst>
              <a:path w="50" h="27">
                <a:moveTo>
                  <a:pt x="0" y="27"/>
                </a:moveTo>
                <a:lnTo>
                  <a:pt x="50" y="0"/>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75" name="Freeform 11"/>
          <p:cNvSpPr>
            <a:spLocks/>
          </p:cNvSpPr>
          <p:nvPr/>
        </p:nvSpPr>
        <p:spPr bwMode="auto">
          <a:xfrm>
            <a:off x="1150938" y="2324100"/>
            <a:ext cx="1587" cy="28575"/>
          </a:xfrm>
          <a:custGeom>
            <a:avLst/>
            <a:gdLst>
              <a:gd name="T0" fmla="*/ 18 h 18"/>
              <a:gd name="T1" fmla="*/ 0 h 18"/>
              <a:gd name="T2" fmla="*/ 18 h 18"/>
            </a:gdLst>
            <a:ahLst/>
            <a:cxnLst>
              <a:cxn ang="0">
                <a:pos x="0" y="T0"/>
              </a:cxn>
              <a:cxn ang="0">
                <a:pos x="0" y="T1"/>
              </a:cxn>
              <a:cxn ang="0">
                <a:pos x="0" y="T2"/>
              </a:cxn>
            </a:cxnLst>
            <a:rect l="0" t="0" r="r" b="b"/>
            <a:pathLst>
              <a:path h="18">
                <a:moveTo>
                  <a:pt x="0" y="18"/>
                </a:moveTo>
                <a:lnTo>
                  <a:pt x="0"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76" name="Freeform 12"/>
          <p:cNvSpPr>
            <a:spLocks/>
          </p:cNvSpPr>
          <p:nvPr/>
        </p:nvSpPr>
        <p:spPr bwMode="auto">
          <a:xfrm>
            <a:off x="1441450" y="2251075"/>
            <a:ext cx="66675" cy="30163"/>
          </a:xfrm>
          <a:custGeom>
            <a:avLst/>
            <a:gdLst>
              <a:gd name="T0" fmla="*/ 0 w 42"/>
              <a:gd name="T1" fmla="*/ 19 h 19"/>
              <a:gd name="T2" fmla="*/ 42 w 42"/>
              <a:gd name="T3" fmla="*/ 0 h 19"/>
              <a:gd name="T4" fmla="*/ 0 w 42"/>
              <a:gd name="T5" fmla="*/ 19 h 19"/>
            </a:gdLst>
            <a:ahLst/>
            <a:cxnLst>
              <a:cxn ang="0">
                <a:pos x="T0" y="T1"/>
              </a:cxn>
              <a:cxn ang="0">
                <a:pos x="T2" y="T3"/>
              </a:cxn>
              <a:cxn ang="0">
                <a:pos x="T4" y="T5"/>
              </a:cxn>
            </a:cxnLst>
            <a:rect l="0" t="0" r="r" b="b"/>
            <a:pathLst>
              <a:path w="42" h="19">
                <a:moveTo>
                  <a:pt x="0" y="19"/>
                </a:moveTo>
                <a:lnTo>
                  <a:pt x="42" y="0"/>
                </a:lnTo>
                <a:lnTo>
                  <a:pt x="0"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77" name="Text Box 13"/>
          <p:cNvSpPr txBox="1">
            <a:spLocks noChangeArrowheads="1"/>
          </p:cNvSpPr>
          <p:nvPr/>
        </p:nvSpPr>
        <p:spPr bwMode="auto">
          <a:xfrm>
            <a:off x="2743200" y="1600200"/>
            <a:ext cx="6172200" cy="4576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Clr>
                <a:srgbClr val="FF0000"/>
              </a:buClr>
              <a:buFontTx/>
              <a:buChar char="•"/>
            </a:pPr>
            <a:r>
              <a:rPr lang="en-GB" sz="3600"/>
              <a:t> Different markets </a:t>
            </a:r>
            <a:r>
              <a:rPr lang="en-GB" sz="3600">
                <a:solidFill>
                  <a:srgbClr val="FF3300"/>
                </a:solidFill>
              </a:rPr>
              <a:t>do</a:t>
            </a:r>
            <a:r>
              <a:rPr lang="en-GB" sz="3600"/>
              <a:t>    </a:t>
            </a:r>
            <a:r>
              <a:rPr lang="en-GB" sz="3600">
                <a:solidFill>
                  <a:schemeClr val="bg1"/>
                </a:solidFill>
              </a:rPr>
              <a:t>. .</a:t>
            </a:r>
            <a:r>
              <a:rPr lang="en-GB" sz="3600"/>
              <a:t> </a:t>
            </a:r>
            <a:r>
              <a:rPr lang="en-GB" sz="3600">
                <a:solidFill>
                  <a:schemeClr val="bg1"/>
                </a:solidFill>
              </a:rPr>
              <a:t>.</a:t>
            </a:r>
            <a:r>
              <a:rPr lang="en-GB" sz="3600"/>
              <a:t>  have impact on </a:t>
            </a:r>
            <a:r>
              <a:rPr lang="en-GB" sz="3600">
                <a:solidFill>
                  <a:schemeClr val="bg1"/>
                </a:solidFill>
              </a:rPr>
              <a:t>. . . . . . . .     .  </a:t>
            </a:r>
            <a:r>
              <a:rPr lang="en-GB" sz="3600"/>
              <a:t>communications strategy </a:t>
            </a:r>
            <a:r>
              <a:rPr lang="en-GB" sz="3600">
                <a:solidFill>
                  <a:schemeClr val="bg1"/>
                </a:solidFill>
              </a:rPr>
              <a:t>.</a:t>
            </a:r>
            <a:r>
              <a:rPr lang="en-GB" sz="3600"/>
              <a:t>     </a:t>
            </a:r>
            <a:r>
              <a:rPr lang="en-GB" sz="3600">
                <a:solidFill>
                  <a:schemeClr val="bg1"/>
                </a:solidFill>
              </a:rPr>
              <a:t>.</a:t>
            </a:r>
            <a:r>
              <a:rPr lang="en-GB" sz="3600"/>
              <a:t>  (targeting, messages, etc) </a:t>
            </a:r>
          </a:p>
          <a:p>
            <a:pPr>
              <a:buClr>
                <a:srgbClr val="FF0000"/>
              </a:buClr>
            </a:pPr>
            <a:endParaRPr lang="en-GB" sz="1800"/>
          </a:p>
          <a:p>
            <a:pPr>
              <a:buClr>
                <a:srgbClr val="FF0000"/>
              </a:buClr>
              <a:buFontTx/>
              <a:buChar char="•"/>
            </a:pPr>
            <a:r>
              <a:rPr lang="en-GB" sz="3600"/>
              <a:t>  ...but </a:t>
            </a:r>
            <a:r>
              <a:rPr lang="en-GB" sz="3600">
                <a:solidFill>
                  <a:srgbClr val="FF0000"/>
                </a:solidFill>
                <a:latin typeface="Futurist ExtraHeavy" pitchFamily="2" charset="0"/>
              </a:rPr>
              <a:t>NO</a:t>
            </a:r>
            <a:r>
              <a:rPr lang="en-GB" sz="3600"/>
              <a:t> difference in   </a:t>
            </a:r>
            <a:r>
              <a:rPr lang="en-GB" sz="3600">
                <a:solidFill>
                  <a:schemeClr val="bg1"/>
                </a:solidFill>
              </a:rPr>
              <a:t>.</a:t>
            </a:r>
            <a:r>
              <a:rPr lang="en-GB" sz="3600"/>
              <a:t> </a:t>
            </a:r>
            <a:r>
              <a:rPr lang="en-GB" sz="3600">
                <a:solidFill>
                  <a:schemeClr val="bg1"/>
                </a:solidFill>
              </a:rPr>
              <a:t>.</a:t>
            </a:r>
            <a:r>
              <a:rPr lang="en-GB" sz="3600"/>
              <a:t>   brand name or brand    </a:t>
            </a:r>
            <a:r>
              <a:rPr lang="en-GB" sz="3600">
                <a:solidFill>
                  <a:schemeClr val="bg1"/>
                </a:solidFill>
              </a:rPr>
              <a:t>.</a:t>
            </a:r>
            <a:r>
              <a:rPr lang="en-GB" sz="3600"/>
              <a:t>  </a:t>
            </a:r>
            <a:r>
              <a:rPr lang="en-GB" sz="3600">
                <a:solidFill>
                  <a:schemeClr val="bg1"/>
                </a:solidFill>
              </a:rPr>
              <a:t>.</a:t>
            </a:r>
            <a:r>
              <a:rPr lang="en-GB" sz="3600"/>
              <a:t>   values</a:t>
            </a:r>
            <a:endParaRPr lang="en-GB"/>
          </a:p>
          <a:p>
            <a:endParaRPr lang="en-GB"/>
          </a:p>
        </p:txBody>
      </p:sp>
      <p:sp>
        <p:nvSpPr>
          <p:cNvPr id="11278" name="Text Box 14"/>
          <p:cNvSpPr txBox="1">
            <a:spLocks noChangeArrowheads="1"/>
          </p:cNvSpPr>
          <p:nvPr/>
        </p:nvSpPr>
        <p:spPr bwMode="auto">
          <a:xfrm>
            <a:off x="838200" y="17526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p>
        </p:txBody>
      </p:sp>
      <p:sp>
        <p:nvSpPr>
          <p:cNvPr id="11279" name="AutoShape 15" descr="Stationery"/>
          <p:cNvSpPr>
            <a:spLocks noChangeArrowheads="1"/>
          </p:cNvSpPr>
          <p:nvPr/>
        </p:nvSpPr>
        <p:spPr bwMode="auto">
          <a:xfrm rot="817993">
            <a:off x="685800" y="1905000"/>
            <a:ext cx="1676400" cy="3124200"/>
          </a:xfrm>
          <a:prstGeom prst="roundRect">
            <a:avLst>
              <a:gd name="adj" fmla="val 16667"/>
            </a:avLst>
          </a:prstGeom>
          <a:blipFill dpi="0" rotWithShape="0">
            <a:blip r:embed="rId3"/>
            <a:srcRect/>
            <a:tile tx="0" ty="0" sx="100000" sy="100000" flip="none" algn="tl"/>
          </a:blipFill>
          <a:ln w="38100">
            <a:solidFill>
              <a:srgbClr val="FF6600"/>
            </a:solidFill>
            <a:round/>
            <a:headEnd/>
            <a:tailEnd/>
          </a:ln>
          <a:effectLst>
            <a:outerShdw dist="197566" dir="2700000" algn="ctr" rotWithShape="0">
              <a:srgbClr val="FFCC99"/>
            </a:outerShdw>
          </a:effectLst>
        </p:spPr>
        <p:txBody>
          <a:bodyPr wrap="none" anchor="ctr"/>
          <a:lstStyle/>
          <a:p>
            <a:pPr algn="ctr"/>
            <a:endParaRPr lang="en-GB"/>
          </a:p>
        </p:txBody>
      </p:sp>
      <p:sp>
        <p:nvSpPr>
          <p:cNvPr id="11280" name="Text Box 16"/>
          <p:cNvSpPr txBox="1">
            <a:spLocks noChangeArrowheads="1"/>
          </p:cNvSpPr>
          <p:nvPr/>
        </p:nvSpPr>
        <p:spPr bwMode="auto">
          <a:xfrm rot="17104616">
            <a:off x="438150" y="3143250"/>
            <a:ext cx="21415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3200">
                <a:solidFill>
                  <a:srgbClr val="996600"/>
                </a:solidFill>
              </a:rPr>
              <a:t>Weetabix</a:t>
            </a:r>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26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277">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27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utoUpdateAnimBg="0"/>
      <p:bldP spid="11277"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209800" y="228600"/>
            <a:ext cx="4648200" cy="1066800"/>
          </a:xfrm>
        </p:spPr>
        <p:txBody>
          <a:bodyPr/>
          <a:lstStyle/>
          <a:p>
            <a:r>
              <a:rPr lang="en-GB" i="1">
                <a:solidFill>
                  <a:srgbClr val="FF0000"/>
                </a:solidFill>
              </a:rPr>
              <a:t>‘Branding OR’</a:t>
            </a:r>
            <a:endParaRPr lang="en-GB" i="1"/>
          </a:p>
        </p:txBody>
      </p:sp>
      <p:sp>
        <p:nvSpPr>
          <p:cNvPr id="12291" name="Rectangle 3"/>
          <p:cNvSpPr>
            <a:spLocks noGrp="1" noChangeArrowheads="1"/>
          </p:cNvSpPr>
          <p:nvPr>
            <p:ph type="body" idx="1"/>
          </p:nvPr>
        </p:nvSpPr>
        <p:spPr>
          <a:xfrm>
            <a:off x="533400" y="1371600"/>
            <a:ext cx="7772400" cy="3962400"/>
          </a:xfrm>
        </p:spPr>
        <p:txBody>
          <a:bodyPr/>
          <a:lstStyle/>
          <a:p>
            <a:pPr>
              <a:buClr>
                <a:srgbClr val="FF0000"/>
              </a:buClr>
              <a:buFontTx/>
              <a:buNone/>
            </a:pPr>
            <a:r>
              <a:rPr lang="en-GB">
                <a:solidFill>
                  <a:schemeClr val="bg1"/>
                </a:solidFill>
              </a:rPr>
              <a:t>.</a:t>
            </a:r>
            <a:endParaRPr lang="en-GB"/>
          </a:p>
        </p:txBody>
      </p:sp>
      <p:sp>
        <p:nvSpPr>
          <p:cNvPr id="12292" name="Freeform 4"/>
          <p:cNvSpPr>
            <a:spLocks/>
          </p:cNvSpPr>
          <p:nvPr/>
        </p:nvSpPr>
        <p:spPr bwMode="auto">
          <a:xfrm>
            <a:off x="1084263" y="5918200"/>
            <a:ext cx="12700" cy="57150"/>
          </a:xfrm>
          <a:custGeom>
            <a:avLst/>
            <a:gdLst>
              <a:gd name="T0" fmla="*/ 8 w 8"/>
              <a:gd name="T1" fmla="*/ 36 h 36"/>
              <a:gd name="T2" fmla="*/ 0 w 8"/>
              <a:gd name="T3" fmla="*/ 0 h 36"/>
              <a:gd name="T4" fmla="*/ 8 w 8"/>
              <a:gd name="T5" fmla="*/ 36 h 36"/>
            </a:gdLst>
            <a:ahLst/>
            <a:cxnLst>
              <a:cxn ang="0">
                <a:pos x="T0" y="T1"/>
              </a:cxn>
              <a:cxn ang="0">
                <a:pos x="T2" y="T3"/>
              </a:cxn>
              <a:cxn ang="0">
                <a:pos x="T4" y="T5"/>
              </a:cxn>
            </a:cxnLst>
            <a:rect l="0" t="0" r="r" b="b"/>
            <a:pathLst>
              <a:path w="8" h="36">
                <a:moveTo>
                  <a:pt x="8" y="36"/>
                </a:moveTo>
                <a:lnTo>
                  <a:pt x="0" y="0"/>
                </a:lnTo>
                <a:lnTo>
                  <a:pt x="8"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293" name="Freeform 5"/>
          <p:cNvSpPr>
            <a:spLocks/>
          </p:cNvSpPr>
          <p:nvPr/>
        </p:nvSpPr>
        <p:spPr bwMode="auto">
          <a:xfrm>
            <a:off x="2805113" y="5861050"/>
            <a:ext cx="26987" cy="71438"/>
          </a:xfrm>
          <a:custGeom>
            <a:avLst/>
            <a:gdLst>
              <a:gd name="T0" fmla="*/ 17 w 17"/>
              <a:gd name="T1" fmla="*/ 45 h 45"/>
              <a:gd name="T2" fmla="*/ 0 w 17"/>
              <a:gd name="T3" fmla="*/ 0 h 45"/>
              <a:gd name="T4" fmla="*/ 17 w 17"/>
              <a:gd name="T5" fmla="*/ 45 h 45"/>
            </a:gdLst>
            <a:ahLst/>
            <a:cxnLst>
              <a:cxn ang="0">
                <a:pos x="T0" y="T1"/>
              </a:cxn>
              <a:cxn ang="0">
                <a:pos x="T2" y="T3"/>
              </a:cxn>
              <a:cxn ang="0">
                <a:pos x="T4" y="T5"/>
              </a:cxn>
            </a:cxnLst>
            <a:rect l="0" t="0" r="r" b="b"/>
            <a:pathLst>
              <a:path w="17" h="45">
                <a:moveTo>
                  <a:pt x="17" y="45"/>
                </a:moveTo>
                <a:lnTo>
                  <a:pt x="0" y="0"/>
                </a:lnTo>
                <a:lnTo>
                  <a:pt x="17" y="45"/>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294" name="Freeform 6"/>
          <p:cNvSpPr>
            <a:spLocks/>
          </p:cNvSpPr>
          <p:nvPr/>
        </p:nvSpPr>
        <p:spPr bwMode="auto">
          <a:xfrm>
            <a:off x="1917700" y="5875338"/>
            <a:ext cx="39688" cy="42862"/>
          </a:xfrm>
          <a:custGeom>
            <a:avLst/>
            <a:gdLst>
              <a:gd name="T0" fmla="*/ 0 w 25"/>
              <a:gd name="T1" fmla="*/ 27 h 27"/>
              <a:gd name="T2" fmla="*/ 25 w 25"/>
              <a:gd name="T3" fmla="*/ 0 h 27"/>
              <a:gd name="T4" fmla="*/ 0 w 25"/>
              <a:gd name="T5" fmla="*/ 27 h 27"/>
            </a:gdLst>
            <a:ahLst/>
            <a:cxnLst>
              <a:cxn ang="0">
                <a:pos x="T0" y="T1"/>
              </a:cxn>
              <a:cxn ang="0">
                <a:pos x="T2" y="T3"/>
              </a:cxn>
              <a:cxn ang="0">
                <a:pos x="T4" y="T5"/>
              </a:cxn>
            </a:cxnLst>
            <a:rect l="0" t="0" r="r" b="b"/>
            <a:pathLst>
              <a:path w="25" h="27">
                <a:moveTo>
                  <a:pt x="0" y="27"/>
                </a:moveTo>
                <a:lnTo>
                  <a:pt x="25" y="0"/>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295" name="Freeform 7"/>
          <p:cNvSpPr>
            <a:spLocks/>
          </p:cNvSpPr>
          <p:nvPr/>
        </p:nvSpPr>
        <p:spPr bwMode="auto">
          <a:xfrm>
            <a:off x="3095625" y="3933825"/>
            <a:ext cx="14288" cy="14288"/>
          </a:xfrm>
          <a:custGeom>
            <a:avLst/>
            <a:gdLst>
              <a:gd name="T0" fmla="*/ 9 w 9"/>
              <a:gd name="T1" fmla="*/ 9 h 9"/>
              <a:gd name="T2" fmla="*/ 0 w 9"/>
              <a:gd name="T3" fmla="*/ 0 h 9"/>
              <a:gd name="T4" fmla="*/ 9 w 9"/>
              <a:gd name="T5" fmla="*/ 9 h 9"/>
            </a:gdLst>
            <a:ahLst/>
            <a:cxnLst>
              <a:cxn ang="0">
                <a:pos x="T0" y="T1"/>
              </a:cxn>
              <a:cxn ang="0">
                <a:pos x="T2" y="T3"/>
              </a:cxn>
              <a:cxn ang="0">
                <a:pos x="T4" y="T5"/>
              </a:cxn>
            </a:cxnLst>
            <a:rect l="0" t="0" r="r" b="b"/>
            <a:pathLst>
              <a:path w="9" h="9">
                <a:moveTo>
                  <a:pt x="9" y="9"/>
                </a:moveTo>
                <a:lnTo>
                  <a:pt x="0" y="0"/>
                </a:lnTo>
                <a:lnTo>
                  <a:pt x="9"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296" name="Freeform 8"/>
          <p:cNvSpPr>
            <a:spLocks/>
          </p:cNvSpPr>
          <p:nvPr/>
        </p:nvSpPr>
        <p:spPr bwMode="auto">
          <a:xfrm>
            <a:off x="3176588" y="2913063"/>
            <a:ext cx="12700" cy="57150"/>
          </a:xfrm>
          <a:custGeom>
            <a:avLst/>
            <a:gdLst>
              <a:gd name="T0" fmla="*/ 8 w 8"/>
              <a:gd name="T1" fmla="*/ 36 h 36"/>
              <a:gd name="T2" fmla="*/ 0 w 8"/>
              <a:gd name="T3" fmla="*/ 0 h 36"/>
              <a:gd name="T4" fmla="*/ 8 w 8"/>
              <a:gd name="T5" fmla="*/ 36 h 36"/>
            </a:gdLst>
            <a:ahLst/>
            <a:cxnLst>
              <a:cxn ang="0">
                <a:pos x="T0" y="T1"/>
              </a:cxn>
              <a:cxn ang="0">
                <a:pos x="T2" y="T3"/>
              </a:cxn>
              <a:cxn ang="0">
                <a:pos x="T4" y="T5"/>
              </a:cxn>
            </a:cxnLst>
            <a:rect l="0" t="0" r="r" b="b"/>
            <a:pathLst>
              <a:path w="8" h="36">
                <a:moveTo>
                  <a:pt x="8" y="36"/>
                </a:moveTo>
                <a:lnTo>
                  <a:pt x="0" y="0"/>
                </a:lnTo>
                <a:lnTo>
                  <a:pt x="8" y="36"/>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297" name="Freeform 9"/>
          <p:cNvSpPr>
            <a:spLocks/>
          </p:cNvSpPr>
          <p:nvPr/>
        </p:nvSpPr>
        <p:spPr bwMode="auto">
          <a:xfrm>
            <a:off x="3228975" y="2711450"/>
            <a:ext cx="52388" cy="28575"/>
          </a:xfrm>
          <a:custGeom>
            <a:avLst/>
            <a:gdLst>
              <a:gd name="T0" fmla="*/ 0 w 33"/>
              <a:gd name="T1" fmla="*/ 18 h 18"/>
              <a:gd name="T2" fmla="*/ 33 w 33"/>
              <a:gd name="T3" fmla="*/ 0 h 18"/>
              <a:gd name="T4" fmla="*/ 0 w 33"/>
              <a:gd name="T5" fmla="*/ 18 h 18"/>
            </a:gdLst>
            <a:ahLst/>
            <a:cxnLst>
              <a:cxn ang="0">
                <a:pos x="T0" y="T1"/>
              </a:cxn>
              <a:cxn ang="0">
                <a:pos x="T2" y="T3"/>
              </a:cxn>
              <a:cxn ang="0">
                <a:pos x="T4" y="T5"/>
              </a:cxn>
            </a:cxnLst>
            <a:rect l="0" t="0" r="r" b="b"/>
            <a:pathLst>
              <a:path w="33" h="18">
                <a:moveTo>
                  <a:pt x="0" y="18"/>
                </a:moveTo>
                <a:lnTo>
                  <a:pt x="33"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298" name="Freeform 10"/>
          <p:cNvSpPr>
            <a:spLocks/>
          </p:cNvSpPr>
          <p:nvPr/>
        </p:nvSpPr>
        <p:spPr bwMode="auto">
          <a:xfrm>
            <a:off x="3216275" y="2511425"/>
            <a:ext cx="79375" cy="42863"/>
          </a:xfrm>
          <a:custGeom>
            <a:avLst/>
            <a:gdLst>
              <a:gd name="T0" fmla="*/ 0 w 50"/>
              <a:gd name="T1" fmla="*/ 27 h 27"/>
              <a:gd name="T2" fmla="*/ 50 w 50"/>
              <a:gd name="T3" fmla="*/ 0 h 27"/>
              <a:gd name="T4" fmla="*/ 0 w 50"/>
              <a:gd name="T5" fmla="*/ 27 h 27"/>
            </a:gdLst>
            <a:ahLst/>
            <a:cxnLst>
              <a:cxn ang="0">
                <a:pos x="T0" y="T1"/>
              </a:cxn>
              <a:cxn ang="0">
                <a:pos x="T2" y="T3"/>
              </a:cxn>
              <a:cxn ang="0">
                <a:pos x="T4" y="T5"/>
              </a:cxn>
            </a:cxnLst>
            <a:rect l="0" t="0" r="r" b="b"/>
            <a:pathLst>
              <a:path w="50" h="27">
                <a:moveTo>
                  <a:pt x="0" y="27"/>
                </a:moveTo>
                <a:lnTo>
                  <a:pt x="50" y="0"/>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299" name="Freeform 11"/>
          <p:cNvSpPr>
            <a:spLocks/>
          </p:cNvSpPr>
          <p:nvPr/>
        </p:nvSpPr>
        <p:spPr bwMode="auto">
          <a:xfrm>
            <a:off x="1150938" y="2324100"/>
            <a:ext cx="1587" cy="28575"/>
          </a:xfrm>
          <a:custGeom>
            <a:avLst/>
            <a:gdLst>
              <a:gd name="T0" fmla="*/ 18 h 18"/>
              <a:gd name="T1" fmla="*/ 0 h 18"/>
              <a:gd name="T2" fmla="*/ 18 h 18"/>
            </a:gdLst>
            <a:ahLst/>
            <a:cxnLst>
              <a:cxn ang="0">
                <a:pos x="0" y="T0"/>
              </a:cxn>
              <a:cxn ang="0">
                <a:pos x="0" y="T1"/>
              </a:cxn>
              <a:cxn ang="0">
                <a:pos x="0" y="T2"/>
              </a:cxn>
            </a:cxnLst>
            <a:rect l="0" t="0" r="r" b="b"/>
            <a:pathLst>
              <a:path h="18">
                <a:moveTo>
                  <a:pt x="0" y="18"/>
                </a:moveTo>
                <a:lnTo>
                  <a:pt x="0"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300" name="Freeform 12"/>
          <p:cNvSpPr>
            <a:spLocks/>
          </p:cNvSpPr>
          <p:nvPr/>
        </p:nvSpPr>
        <p:spPr bwMode="auto">
          <a:xfrm>
            <a:off x="1441450" y="2251075"/>
            <a:ext cx="66675" cy="30163"/>
          </a:xfrm>
          <a:custGeom>
            <a:avLst/>
            <a:gdLst>
              <a:gd name="T0" fmla="*/ 0 w 42"/>
              <a:gd name="T1" fmla="*/ 19 h 19"/>
              <a:gd name="T2" fmla="*/ 42 w 42"/>
              <a:gd name="T3" fmla="*/ 0 h 19"/>
              <a:gd name="T4" fmla="*/ 0 w 42"/>
              <a:gd name="T5" fmla="*/ 19 h 19"/>
            </a:gdLst>
            <a:ahLst/>
            <a:cxnLst>
              <a:cxn ang="0">
                <a:pos x="T0" y="T1"/>
              </a:cxn>
              <a:cxn ang="0">
                <a:pos x="T2" y="T3"/>
              </a:cxn>
              <a:cxn ang="0">
                <a:pos x="T4" y="T5"/>
              </a:cxn>
            </a:cxnLst>
            <a:rect l="0" t="0" r="r" b="b"/>
            <a:pathLst>
              <a:path w="42" h="19">
                <a:moveTo>
                  <a:pt x="0" y="19"/>
                </a:moveTo>
                <a:lnTo>
                  <a:pt x="42" y="0"/>
                </a:lnTo>
                <a:lnTo>
                  <a:pt x="0"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301" name="Text Box 13"/>
          <p:cNvSpPr txBox="1">
            <a:spLocks noChangeArrowheads="1"/>
          </p:cNvSpPr>
          <p:nvPr/>
        </p:nvSpPr>
        <p:spPr bwMode="auto">
          <a:xfrm>
            <a:off x="3124200" y="1524000"/>
            <a:ext cx="5351463" cy="3859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70000"/>
              </a:lnSpc>
              <a:buClr>
                <a:srgbClr val="FF0000"/>
              </a:buClr>
              <a:buFontTx/>
              <a:buChar char="•"/>
            </a:pPr>
            <a:r>
              <a:rPr lang="en-GB" sz="3600"/>
              <a:t> Various markets </a:t>
            </a:r>
          </a:p>
          <a:p>
            <a:pPr>
              <a:lnSpc>
                <a:spcPct val="70000"/>
              </a:lnSpc>
            </a:pPr>
            <a:r>
              <a:rPr lang="en-GB" sz="3600"/>
              <a:t>   </a:t>
            </a:r>
            <a:r>
              <a:rPr lang="en-GB"/>
              <a:t>government; commerce;  </a:t>
            </a:r>
            <a:r>
              <a:rPr lang="en-GB">
                <a:solidFill>
                  <a:schemeClr val="bg1"/>
                </a:solidFill>
              </a:rPr>
              <a:t>. .</a:t>
            </a:r>
            <a:r>
              <a:rPr lang="en-GB"/>
              <a:t> </a:t>
            </a:r>
            <a:r>
              <a:rPr lang="en-GB">
                <a:solidFill>
                  <a:schemeClr val="bg1"/>
                </a:solidFill>
              </a:rPr>
              <a:t>.</a:t>
            </a:r>
            <a:r>
              <a:rPr lang="en-GB"/>
              <a:t>     </a:t>
            </a:r>
            <a:r>
              <a:rPr lang="en-GB">
                <a:solidFill>
                  <a:schemeClr val="bg1"/>
                </a:solidFill>
              </a:rPr>
              <a:t>.</a:t>
            </a:r>
            <a:r>
              <a:rPr lang="en-GB"/>
              <a:t> </a:t>
            </a:r>
            <a:r>
              <a:rPr lang="en-GB">
                <a:solidFill>
                  <a:schemeClr val="bg1"/>
                </a:solidFill>
              </a:rPr>
              <a:t>.</a:t>
            </a:r>
            <a:r>
              <a:rPr lang="en-GB"/>
              <a:t>    public; private…</a:t>
            </a:r>
            <a:endParaRPr lang="en-GB" sz="3600"/>
          </a:p>
          <a:p>
            <a:pPr>
              <a:buClr>
                <a:srgbClr val="FF0000"/>
              </a:buClr>
              <a:buFontTx/>
              <a:buChar char="•"/>
            </a:pPr>
            <a:r>
              <a:rPr lang="en-GB" sz="3600"/>
              <a:t> Various techniques</a:t>
            </a:r>
          </a:p>
          <a:p>
            <a:r>
              <a:rPr lang="en-GB"/>
              <a:t>     ‘hard’; ‘soft’…</a:t>
            </a:r>
          </a:p>
          <a:p>
            <a:pPr>
              <a:buClr>
                <a:srgbClr val="FF0000"/>
              </a:buClr>
              <a:buFontTx/>
              <a:buChar char="•"/>
            </a:pPr>
            <a:r>
              <a:rPr lang="en-GB" sz="3600"/>
              <a:t> Various applications</a:t>
            </a:r>
          </a:p>
          <a:p>
            <a:r>
              <a:rPr lang="en-GB"/>
              <a:t>     traditional; ‘hot’</a:t>
            </a:r>
          </a:p>
          <a:p>
            <a:pPr>
              <a:buClr>
                <a:srgbClr val="FF0000"/>
              </a:buClr>
              <a:buSzPct val="140000"/>
              <a:buFontTx/>
              <a:buChar char="•"/>
            </a:pPr>
            <a:r>
              <a:rPr lang="en-GB"/>
              <a:t>  </a:t>
            </a:r>
            <a:r>
              <a:rPr lang="en-GB" sz="3600"/>
              <a:t>Various aspects</a:t>
            </a:r>
          </a:p>
          <a:p>
            <a:pPr lvl="1">
              <a:buClr>
                <a:srgbClr val="FF0000"/>
              </a:buClr>
              <a:buSzPct val="140000"/>
            </a:pPr>
            <a:r>
              <a:rPr lang="en-GB"/>
              <a:t>research; utilitarian</a:t>
            </a:r>
          </a:p>
        </p:txBody>
      </p:sp>
      <p:sp>
        <p:nvSpPr>
          <p:cNvPr id="12302" name="Text Box 14"/>
          <p:cNvSpPr txBox="1">
            <a:spLocks noChangeArrowheads="1"/>
          </p:cNvSpPr>
          <p:nvPr/>
        </p:nvSpPr>
        <p:spPr bwMode="auto">
          <a:xfrm>
            <a:off x="838200" y="17526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p>
        </p:txBody>
      </p:sp>
      <p:sp>
        <p:nvSpPr>
          <p:cNvPr id="12305" name="Text Box 17"/>
          <p:cNvSpPr txBox="1">
            <a:spLocks noChangeArrowheads="1"/>
          </p:cNvSpPr>
          <p:nvPr/>
        </p:nvSpPr>
        <p:spPr bwMode="auto">
          <a:xfrm>
            <a:off x="1066800" y="1828800"/>
            <a:ext cx="1128713"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4800">
                <a:solidFill>
                  <a:schemeClr val="bg1"/>
                </a:solidFill>
              </a:rPr>
              <a:t>OR</a:t>
            </a:r>
            <a:endParaRPr lang="en-GB"/>
          </a:p>
        </p:txBody>
      </p:sp>
      <p:sp>
        <p:nvSpPr>
          <p:cNvPr id="12308" name="Text Box 20"/>
          <p:cNvSpPr txBox="1">
            <a:spLocks noChangeArrowheads="1"/>
          </p:cNvSpPr>
          <p:nvPr/>
        </p:nvSpPr>
        <p:spPr bwMode="auto">
          <a:xfrm>
            <a:off x="1066800" y="46482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p>
        </p:txBody>
      </p:sp>
      <p:sp>
        <p:nvSpPr>
          <p:cNvPr id="12311" name="Text Box 23"/>
          <p:cNvSpPr txBox="1">
            <a:spLocks noChangeArrowheads="1"/>
          </p:cNvSpPr>
          <p:nvPr/>
        </p:nvSpPr>
        <p:spPr bwMode="auto">
          <a:xfrm>
            <a:off x="1676400" y="2133600"/>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p>
        </p:txBody>
      </p:sp>
      <p:sp>
        <p:nvSpPr>
          <p:cNvPr id="12313" name="Text Box 25"/>
          <p:cNvSpPr txBox="1">
            <a:spLocks noChangeArrowheads="1"/>
          </p:cNvSpPr>
          <p:nvPr/>
        </p:nvSpPr>
        <p:spPr bwMode="auto">
          <a:xfrm>
            <a:off x="762000" y="48006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p>
        </p:txBody>
      </p:sp>
      <p:graphicFrame>
        <p:nvGraphicFramePr>
          <p:cNvPr id="12316" name="Object 28"/>
          <p:cNvGraphicFramePr>
            <a:graphicFrameLocks noChangeAspect="1"/>
          </p:cNvGraphicFramePr>
          <p:nvPr/>
        </p:nvGraphicFramePr>
        <p:xfrm>
          <a:off x="457200" y="1524000"/>
          <a:ext cx="2305050" cy="1563688"/>
        </p:xfrm>
        <a:graphic>
          <a:graphicData uri="http://schemas.openxmlformats.org/presentationml/2006/ole">
            <mc:AlternateContent xmlns:mc="http://schemas.openxmlformats.org/markup-compatibility/2006">
              <mc:Choice xmlns:v="urn:schemas-microsoft-com:vml" Requires="v">
                <p:oleObj spid="_x0000_s12317" name="Bitmap Image" r:id="rId4" imgW="1924319" imgH="1305107" progId="Paint.Picture">
                  <p:embed/>
                </p:oleObj>
              </mc:Choice>
              <mc:Fallback>
                <p:oleObj name="Bitmap Image" r:id="rId4" imgW="1924319" imgH="1305107" progId="Paint.Picture">
                  <p:embed/>
                  <p:pic>
                    <p:nvPicPr>
                      <p:cNvPr id="0" name="Object 2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524000"/>
                        <a:ext cx="2305050" cy="1563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29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301">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301">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301">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2301">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2301">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2301">
                                            <p:txEl>
                                              <p:pRg st="5" end="5"/>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2301">
                                            <p:txEl>
                                              <p:pRg st="6" end="6"/>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499"/>
                                          </p:stCondLst>
                                        </p:cTn>
                                        <p:tgtEl>
                                          <p:spTgt spid="1230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utoUpdateAnimBg="0"/>
      <p:bldP spid="1230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209800" y="228600"/>
            <a:ext cx="4648200" cy="1066800"/>
          </a:xfrm>
        </p:spPr>
        <p:txBody>
          <a:bodyPr/>
          <a:lstStyle/>
          <a:p>
            <a:r>
              <a:rPr lang="en-GB" i="1">
                <a:solidFill>
                  <a:srgbClr val="FF0000"/>
                </a:solidFill>
              </a:rPr>
              <a:t>‘Branding’</a:t>
            </a:r>
            <a:endParaRPr lang="en-GB" i="1"/>
          </a:p>
        </p:txBody>
      </p:sp>
      <p:sp>
        <p:nvSpPr>
          <p:cNvPr id="13315" name="Rectangle 3"/>
          <p:cNvSpPr>
            <a:spLocks noGrp="1" noChangeArrowheads="1"/>
          </p:cNvSpPr>
          <p:nvPr>
            <p:ph type="body" idx="1"/>
          </p:nvPr>
        </p:nvSpPr>
        <p:spPr>
          <a:xfrm>
            <a:off x="533400" y="1371600"/>
            <a:ext cx="7772400" cy="3962400"/>
          </a:xfrm>
        </p:spPr>
        <p:txBody>
          <a:bodyPr/>
          <a:lstStyle/>
          <a:p>
            <a:pPr>
              <a:buClr>
                <a:srgbClr val="FF0000"/>
              </a:buClr>
              <a:buFontTx/>
              <a:buNone/>
            </a:pPr>
            <a:r>
              <a:rPr lang="en-GB">
                <a:solidFill>
                  <a:schemeClr val="bg1"/>
                </a:solidFill>
              </a:rPr>
              <a:t>.</a:t>
            </a:r>
            <a:endParaRPr lang="en-GB"/>
          </a:p>
        </p:txBody>
      </p:sp>
      <p:sp>
        <p:nvSpPr>
          <p:cNvPr id="13316" name="Freeform 4"/>
          <p:cNvSpPr>
            <a:spLocks/>
          </p:cNvSpPr>
          <p:nvPr/>
        </p:nvSpPr>
        <p:spPr bwMode="auto">
          <a:xfrm>
            <a:off x="1084263" y="5918200"/>
            <a:ext cx="12700" cy="57150"/>
          </a:xfrm>
          <a:custGeom>
            <a:avLst/>
            <a:gdLst>
              <a:gd name="T0" fmla="*/ 8 w 8"/>
              <a:gd name="T1" fmla="*/ 36 h 36"/>
              <a:gd name="T2" fmla="*/ 0 w 8"/>
              <a:gd name="T3" fmla="*/ 0 h 36"/>
              <a:gd name="T4" fmla="*/ 8 w 8"/>
              <a:gd name="T5" fmla="*/ 36 h 36"/>
            </a:gdLst>
            <a:ahLst/>
            <a:cxnLst>
              <a:cxn ang="0">
                <a:pos x="T0" y="T1"/>
              </a:cxn>
              <a:cxn ang="0">
                <a:pos x="T2" y="T3"/>
              </a:cxn>
              <a:cxn ang="0">
                <a:pos x="T4" y="T5"/>
              </a:cxn>
            </a:cxnLst>
            <a:rect l="0" t="0" r="r" b="b"/>
            <a:pathLst>
              <a:path w="8" h="36">
                <a:moveTo>
                  <a:pt x="8" y="36"/>
                </a:moveTo>
                <a:lnTo>
                  <a:pt x="0" y="0"/>
                </a:lnTo>
                <a:lnTo>
                  <a:pt x="8"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17" name="Freeform 5"/>
          <p:cNvSpPr>
            <a:spLocks/>
          </p:cNvSpPr>
          <p:nvPr/>
        </p:nvSpPr>
        <p:spPr bwMode="auto">
          <a:xfrm>
            <a:off x="2805113" y="5861050"/>
            <a:ext cx="26987" cy="71438"/>
          </a:xfrm>
          <a:custGeom>
            <a:avLst/>
            <a:gdLst>
              <a:gd name="T0" fmla="*/ 17 w 17"/>
              <a:gd name="T1" fmla="*/ 45 h 45"/>
              <a:gd name="T2" fmla="*/ 0 w 17"/>
              <a:gd name="T3" fmla="*/ 0 h 45"/>
              <a:gd name="T4" fmla="*/ 17 w 17"/>
              <a:gd name="T5" fmla="*/ 45 h 45"/>
            </a:gdLst>
            <a:ahLst/>
            <a:cxnLst>
              <a:cxn ang="0">
                <a:pos x="T0" y="T1"/>
              </a:cxn>
              <a:cxn ang="0">
                <a:pos x="T2" y="T3"/>
              </a:cxn>
              <a:cxn ang="0">
                <a:pos x="T4" y="T5"/>
              </a:cxn>
            </a:cxnLst>
            <a:rect l="0" t="0" r="r" b="b"/>
            <a:pathLst>
              <a:path w="17" h="45">
                <a:moveTo>
                  <a:pt x="17" y="45"/>
                </a:moveTo>
                <a:lnTo>
                  <a:pt x="0" y="0"/>
                </a:lnTo>
                <a:lnTo>
                  <a:pt x="17" y="45"/>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18" name="Freeform 6"/>
          <p:cNvSpPr>
            <a:spLocks/>
          </p:cNvSpPr>
          <p:nvPr/>
        </p:nvSpPr>
        <p:spPr bwMode="auto">
          <a:xfrm>
            <a:off x="1917700" y="5875338"/>
            <a:ext cx="39688" cy="42862"/>
          </a:xfrm>
          <a:custGeom>
            <a:avLst/>
            <a:gdLst>
              <a:gd name="T0" fmla="*/ 0 w 25"/>
              <a:gd name="T1" fmla="*/ 27 h 27"/>
              <a:gd name="T2" fmla="*/ 25 w 25"/>
              <a:gd name="T3" fmla="*/ 0 h 27"/>
              <a:gd name="T4" fmla="*/ 0 w 25"/>
              <a:gd name="T5" fmla="*/ 27 h 27"/>
            </a:gdLst>
            <a:ahLst/>
            <a:cxnLst>
              <a:cxn ang="0">
                <a:pos x="T0" y="T1"/>
              </a:cxn>
              <a:cxn ang="0">
                <a:pos x="T2" y="T3"/>
              </a:cxn>
              <a:cxn ang="0">
                <a:pos x="T4" y="T5"/>
              </a:cxn>
            </a:cxnLst>
            <a:rect l="0" t="0" r="r" b="b"/>
            <a:pathLst>
              <a:path w="25" h="27">
                <a:moveTo>
                  <a:pt x="0" y="27"/>
                </a:moveTo>
                <a:lnTo>
                  <a:pt x="25" y="0"/>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19" name="Freeform 7"/>
          <p:cNvSpPr>
            <a:spLocks/>
          </p:cNvSpPr>
          <p:nvPr/>
        </p:nvSpPr>
        <p:spPr bwMode="auto">
          <a:xfrm>
            <a:off x="3095625" y="3933825"/>
            <a:ext cx="14288" cy="14288"/>
          </a:xfrm>
          <a:custGeom>
            <a:avLst/>
            <a:gdLst>
              <a:gd name="T0" fmla="*/ 9 w 9"/>
              <a:gd name="T1" fmla="*/ 9 h 9"/>
              <a:gd name="T2" fmla="*/ 0 w 9"/>
              <a:gd name="T3" fmla="*/ 0 h 9"/>
              <a:gd name="T4" fmla="*/ 9 w 9"/>
              <a:gd name="T5" fmla="*/ 9 h 9"/>
            </a:gdLst>
            <a:ahLst/>
            <a:cxnLst>
              <a:cxn ang="0">
                <a:pos x="T0" y="T1"/>
              </a:cxn>
              <a:cxn ang="0">
                <a:pos x="T2" y="T3"/>
              </a:cxn>
              <a:cxn ang="0">
                <a:pos x="T4" y="T5"/>
              </a:cxn>
            </a:cxnLst>
            <a:rect l="0" t="0" r="r" b="b"/>
            <a:pathLst>
              <a:path w="9" h="9">
                <a:moveTo>
                  <a:pt x="9" y="9"/>
                </a:moveTo>
                <a:lnTo>
                  <a:pt x="0" y="0"/>
                </a:lnTo>
                <a:lnTo>
                  <a:pt x="9"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20" name="Freeform 8"/>
          <p:cNvSpPr>
            <a:spLocks/>
          </p:cNvSpPr>
          <p:nvPr/>
        </p:nvSpPr>
        <p:spPr bwMode="auto">
          <a:xfrm>
            <a:off x="3176588" y="2913063"/>
            <a:ext cx="12700" cy="57150"/>
          </a:xfrm>
          <a:custGeom>
            <a:avLst/>
            <a:gdLst>
              <a:gd name="T0" fmla="*/ 8 w 8"/>
              <a:gd name="T1" fmla="*/ 36 h 36"/>
              <a:gd name="T2" fmla="*/ 0 w 8"/>
              <a:gd name="T3" fmla="*/ 0 h 36"/>
              <a:gd name="T4" fmla="*/ 8 w 8"/>
              <a:gd name="T5" fmla="*/ 36 h 36"/>
            </a:gdLst>
            <a:ahLst/>
            <a:cxnLst>
              <a:cxn ang="0">
                <a:pos x="T0" y="T1"/>
              </a:cxn>
              <a:cxn ang="0">
                <a:pos x="T2" y="T3"/>
              </a:cxn>
              <a:cxn ang="0">
                <a:pos x="T4" y="T5"/>
              </a:cxn>
            </a:cxnLst>
            <a:rect l="0" t="0" r="r" b="b"/>
            <a:pathLst>
              <a:path w="8" h="36">
                <a:moveTo>
                  <a:pt x="8" y="36"/>
                </a:moveTo>
                <a:lnTo>
                  <a:pt x="0" y="0"/>
                </a:lnTo>
                <a:lnTo>
                  <a:pt x="8" y="36"/>
                </a:lnTo>
                <a:close/>
              </a:path>
            </a:pathLst>
          </a:custGeom>
          <a:solidFill>
            <a:srgbClr val="DEC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21" name="Freeform 9"/>
          <p:cNvSpPr>
            <a:spLocks/>
          </p:cNvSpPr>
          <p:nvPr/>
        </p:nvSpPr>
        <p:spPr bwMode="auto">
          <a:xfrm>
            <a:off x="3228975" y="2711450"/>
            <a:ext cx="52388" cy="28575"/>
          </a:xfrm>
          <a:custGeom>
            <a:avLst/>
            <a:gdLst>
              <a:gd name="T0" fmla="*/ 0 w 33"/>
              <a:gd name="T1" fmla="*/ 18 h 18"/>
              <a:gd name="T2" fmla="*/ 33 w 33"/>
              <a:gd name="T3" fmla="*/ 0 h 18"/>
              <a:gd name="T4" fmla="*/ 0 w 33"/>
              <a:gd name="T5" fmla="*/ 18 h 18"/>
            </a:gdLst>
            <a:ahLst/>
            <a:cxnLst>
              <a:cxn ang="0">
                <a:pos x="T0" y="T1"/>
              </a:cxn>
              <a:cxn ang="0">
                <a:pos x="T2" y="T3"/>
              </a:cxn>
              <a:cxn ang="0">
                <a:pos x="T4" y="T5"/>
              </a:cxn>
            </a:cxnLst>
            <a:rect l="0" t="0" r="r" b="b"/>
            <a:pathLst>
              <a:path w="33" h="18">
                <a:moveTo>
                  <a:pt x="0" y="18"/>
                </a:moveTo>
                <a:lnTo>
                  <a:pt x="33"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22" name="Freeform 10"/>
          <p:cNvSpPr>
            <a:spLocks/>
          </p:cNvSpPr>
          <p:nvPr/>
        </p:nvSpPr>
        <p:spPr bwMode="auto">
          <a:xfrm>
            <a:off x="3216275" y="2511425"/>
            <a:ext cx="79375" cy="42863"/>
          </a:xfrm>
          <a:custGeom>
            <a:avLst/>
            <a:gdLst>
              <a:gd name="T0" fmla="*/ 0 w 50"/>
              <a:gd name="T1" fmla="*/ 27 h 27"/>
              <a:gd name="T2" fmla="*/ 50 w 50"/>
              <a:gd name="T3" fmla="*/ 0 h 27"/>
              <a:gd name="T4" fmla="*/ 0 w 50"/>
              <a:gd name="T5" fmla="*/ 27 h 27"/>
            </a:gdLst>
            <a:ahLst/>
            <a:cxnLst>
              <a:cxn ang="0">
                <a:pos x="T0" y="T1"/>
              </a:cxn>
              <a:cxn ang="0">
                <a:pos x="T2" y="T3"/>
              </a:cxn>
              <a:cxn ang="0">
                <a:pos x="T4" y="T5"/>
              </a:cxn>
            </a:cxnLst>
            <a:rect l="0" t="0" r="r" b="b"/>
            <a:pathLst>
              <a:path w="50" h="27">
                <a:moveTo>
                  <a:pt x="0" y="27"/>
                </a:moveTo>
                <a:lnTo>
                  <a:pt x="50" y="0"/>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23" name="Freeform 11"/>
          <p:cNvSpPr>
            <a:spLocks/>
          </p:cNvSpPr>
          <p:nvPr/>
        </p:nvSpPr>
        <p:spPr bwMode="auto">
          <a:xfrm>
            <a:off x="1150938" y="2324100"/>
            <a:ext cx="1587" cy="28575"/>
          </a:xfrm>
          <a:custGeom>
            <a:avLst/>
            <a:gdLst>
              <a:gd name="T0" fmla="*/ 18 h 18"/>
              <a:gd name="T1" fmla="*/ 0 h 18"/>
              <a:gd name="T2" fmla="*/ 18 h 18"/>
            </a:gdLst>
            <a:ahLst/>
            <a:cxnLst>
              <a:cxn ang="0">
                <a:pos x="0" y="T0"/>
              </a:cxn>
              <a:cxn ang="0">
                <a:pos x="0" y="T1"/>
              </a:cxn>
              <a:cxn ang="0">
                <a:pos x="0" y="T2"/>
              </a:cxn>
            </a:cxnLst>
            <a:rect l="0" t="0" r="r" b="b"/>
            <a:pathLst>
              <a:path h="18">
                <a:moveTo>
                  <a:pt x="0" y="18"/>
                </a:moveTo>
                <a:lnTo>
                  <a:pt x="0" y="0"/>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24" name="Freeform 12"/>
          <p:cNvSpPr>
            <a:spLocks/>
          </p:cNvSpPr>
          <p:nvPr/>
        </p:nvSpPr>
        <p:spPr bwMode="auto">
          <a:xfrm>
            <a:off x="1441450" y="2251075"/>
            <a:ext cx="66675" cy="30163"/>
          </a:xfrm>
          <a:custGeom>
            <a:avLst/>
            <a:gdLst>
              <a:gd name="T0" fmla="*/ 0 w 42"/>
              <a:gd name="T1" fmla="*/ 19 h 19"/>
              <a:gd name="T2" fmla="*/ 42 w 42"/>
              <a:gd name="T3" fmla="*/ 0 h 19"/>
              <a:gd name="T4" fmla="*/ 0 w 42"/>
              <a:gd name="T5" fmla="*/ 19 h 19"/>
            </a:gdLst>
            <a:ahLst/>
            <a:cxnLst>
              <a:cxn ang="0">
                <a:pos x="T0" y="T1"/>
              </a:cxn>
              <a:cxn ang="0">
                <a:pos x="T2" y="T3"/>
              </a:cxn>
              <a:cxn ang="0">
                <a:pos x="T4" y="T5"/>
              </a:cxn>
            </a:cxnLst>
            <a:rect l="0" t="0" r="r" b="b"/>
            <a:pathLst>
              <a:path w="42" h="19">
                <a:moveTo>
                  <a:pt x="0" y="19"/>
                </a:moveTo>
                <a:lnTo>
                  <a:pt x="42" y="0"/>
                </a:lnTo>
                <a:lnTo>
                  <a:pt x="0"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25" name="Text Box 13"/>
          <p:cNvSpPr txBox="1">
            <a:spLocks noChangeArrowheads="1"/>
          </p:cNvSpPr>
          <p:nvPr/>
        </p:nvSpPr>
        <p:spPr bwMode="auto">
          <a:xfrm>
            <a:off x="2590800" y="1447800"/>
            <a:ext cx="6248400" cy="497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Clr>
                <a:srgbClr val="FF0000"/>
              </a:buClr>
              <a:buFontTx/>
              <a:buChar char="•"/>
            </a:pPr>
            <a:r>
              <a:rPr lang="en-GB" sz="3600"/>
              <a:t> Different markets will </a:t>
            </a:r>
            <a:r>
              <a:rPr lang="en-GB" sz="3600">
                <a:solidFill>
                  <a:schemeClr val="bg1"/>
                </a:solidFill>
              </a:rPr>
              <a:t>.  .</a:t>
            </a:r>
            <a:r>
              <a:rPr lang="en-GB" sz="3600"/>
              <a:t> </a:t>
            </a:r>
            <a:r>
              <a:rPr lang="en-GB" sz="3600">
                <a:solidFill>
                  <a:schemeClr val="bg1"/>
                </a:solidFill>
              </a:rPr>
              <a:t>.</a:t>
            </a:r>
            <a:r>
              <a:rPr lang="en-GB" sz="3600"/>
              <a:t>    </a:t>
            </a:r>
            <a:r>
              <a:rPr lang="en-GB" sz="3600">
                <a:solidFill>
                  <a:schemeClr val="bg1"/>
                </a:solidFill>
              </a:rPr>
              <a:t>.</a:t>
            </a:r>
            <a:r>
              <a:rPr lang="en-GB" sz="3600"/>
              <a:t>  have impact on </a:t>
            </a:r>
            <a:r>
              <a:rPr lang="en-GB" sz="3600">
                <a:solidFill>
                  <a:schemeClr val="bg1"/>
                </a:solidFill>
              </a:rPr>
              <a:t>. . . . . . .</a:t>
            </a:r>
            <a:r>
              <a:rPr lang="en-GB" sz="3600"/>
              <a:t> </a:t>
            </a:r>
            <a:r>
              <a:rPr lang="en-GB" sz="3600">
                <a:solidFill>
                  <a:schemeClr val="bg1"/>
                </a:solidFill>
              </a:rPr>
              <a:t>.</a:t>
            </a:r>
            <a:r>
              <a:rPr lang="en-GB" sz="3600"/>
              <a:t>   </a:t>
            </a:r>
            <a:r>
              <a:rPr lang="en-GB" sz="3600">
                <a:solidFill>
                  <a:schemeClr val="bg1"/>
                </a:solidFill>
              </a:rPr>
              <a:t>.</a:t>
            </a:r>
            <a:r>
              <a:rPr lang="en-GB" sz="3600"/>
              <a:t>  communications strategy </a:t>
            </a:r>
            <a:r>
              <a:rPr lang="en-GB" sz="3600">
                <a:solidFill>
                  <a:schemeClr val="bg1"/>
                </a:solidFill>
              </a:rPr>
              <a:t>.</a:t>
            </a:r>
            <a:r>
              <a:rPr lang="en-GB" sz="3600"/>
              <a:t>  </a:t>
            </a:r>
            <a:r>
              <a:rPr lang="en-GB" sz="3600">
                <a:solidFill>
                  <a:schemeClr val="bg1"/>
                </a:solidFill>
              </a:rPr>
              <a:t>.</a:t>
            </a:r>
            <a:r>
              <a:rPr lang="en-GB" sz="3600"/>
              <a:t>  (targeting, messages, etc) </a:t>
            </a:r>
          </a:p>
          <a:p>
            <a:pPr>
              <a:buClr>
                <a:srgbClr val="FF0000"/>
              </a:buClr>
              <a:buFontTx/>
              <a:buChar char="•"/>
            </a:pPr>
            <a:endParaRPr lang="en-GB" sz="2000"/>
          </a:p>
          <a:p>
            <a:pPr>
              <a:buClr>
                <a:srgbClr val="FF0000"/>
              </a:buClr>
              <a:buFontTx/>
              <a:buChar char="•"/>
            </a:pPr>
            <a:r>
              <a:rPr lang="en-GB" sz="3600"/>
              <a:t> But should be </a:t>
            </a:r>
            <a:r>
              <a:rPr lang="en-GB" sz="3600" b="1">
                <a:solidFill>
                  <a:srgbClr val="FF0000"/>
                </a:solidFill>
                <a:latin typeface="Futurist ExtraHeavy" pitchFamily="2" charset="0"/>
              </a:rPr>
              <a:t>NO</a:t>
            </a:r>
            <a:r>
              <a:rPr lang="en-GB" sz="3600"/>
              <a:t> </a:t>
            </a:r>
            <a:r>
              <a:rPr lang="en-GB" sz="3600">
                <a:solidFill>
                  <a:schemeClr val="bg1"/>
                </a:solidFill>
              </a:rPr>
              <a:t>. . . . . .</a:t>
            </a:r>
            <a:r>
              <a:rPr lang="en-GB" sz="3600"/>
              <a:t> </a:t>
            </a:r>
            <a:r>
              <a:rPr lang="en-GB" sz="3600">
                <a:solidFill>
                  <a:schemeClr val="bg1"/>
                </a:solidFill>
              </a:rPr>
              <a:t>.</a:t>
            </a:r>
            <a:r>
              <a:rPr lang="en-GB" sz="3600"/>
              <a:t>     </a:t>
            </a:r>
            <a:r>
              <a:rPr lang="en-GB" sz="3600">
                <a:solidFill>
                  <a:schemeClr val="bg1"/>
                </a:solidFill>
              </a:rPr>
              <a:t>.</a:t>
            </a:r>
            <a:r>
              <a:rPr lang="en-GB" sz="3600"/>
              <a:t>  difference in brand name  </a:t>
            </a:r>
            <a:r>
              <a:rPr lang="en-GB" sz="3600">
                <a:solidFill>
                  <a:schemeClr val="bg1"/>
                </a:solidFill>
              </a:rPr>
              <a:t>.</a:t>
            </a:r>
            <a:r>
              <a:rPr lang="en-GB" sz="3600"/>
              <a:t>  or brand values</a:t>
            </a:r>
            <a:endParaRPr lang="en-GB"/>
          </a:p>
          <a:p>
            <a:pPr>
              <a:buFontTx/>
              <a:buChar char="•"/>
            </a:pPr>
            <a:endParaRPr lang="en-GB"/>
          </a:p>
          <a:p>
            <a:endParaRPr lang="en-GB"/>
          </a:p>
        </p:txBody>
      </p:sp>
      <p:sp>
        <p:nvSpPr>
          <p:cNvPr id="13326" name="Text Box 14"/>
          <p:cNvSpPr txBox="1">
            <a:spLocks noChangeArrowheads="1"/>
          </p:cNvSpPr>
          <p:nvPr/>
        </p:nvSpPr>
        <p:spPr bwMode="auto">
          <a:xfrm>
            <a:off x="838200" y="17526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p>
        </p:txBody>
      </p:sp>
      <p:sp>
        <p:nvSpPr>
          <p:cNvPr id="13327" name="Text Box 15"/>
          <p:cNvSpPr txBox="1">
            <a:spLocks noChangeArrowheads="1"/>
          </p:cNvSpPr>
          <p:nvPr/>
        </p:nvSpPr>
        <p:spPr bwMode="auto">
          <a:xfrm>
            <a:off x="1066800" y="1828800"/>
            <a:ext cx="1128713"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4800">
                <a:solidFill>
                  <a:schemeClr val="bg1"/>
                </a:solidFill>
              </a:rPr>
              <a:t>OR</a:t>
            </a:r>
            <a:endParaRPr lang="en-GB"/>
          </a:p>
        </p:txBody>
      </p:sp>
      <p:sp>
        <p:nvSpPr>
          <p:cNvPr id="13328" name="Text Box 16"/>
          <p:cNvSpPr txBox="1">
            <a:spLocks noChangeArrowheads="1"/>
          </p:cNvSpPr>
          <p:nvPr/>
        </p:nvSpPr>
        <p:spPr bwMode="auto">
          <a:xfrm>
            <a:off x="1066800" y="46482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p>
        </p:txBody>
      </p:sp>
      <p:sp>
        <p:nvSpPr>
          <p:cNvPr id="13329" name="Text Box 17"/>
          <p:cNvSpPr txBox="1">
            <a:spLocks noChangeArrowheads="1"/>
          </p:cNvSpPr>
          <p:nvPr/>
        </p:nvSpPr>
        <p:spPr bwMode="auto">
          <a:xfrm>
            <a:off x="1676400" y="2133600"/>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p>
        </p:txBody>
      </p:sp>
      <p:sp>
        <p:nvSpPr>
          <p:cNvPr id="13330" name="Text Box 18"/>
          <p:cNvSpPr txBox="1">
            <a:spLocks noChangeArrowheads="1"/>
          </p:cNvSpPr>
          <p:nvPr/>
        </p:nvSpPr>
        <p:spPr bwMode="auto">
          <a:xfrm>
            <a:off x="762000" y="48006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p>
        </p:txBody>
      </p:sp>
      <p:graphicFrame>
        <p:nvGraphicFramePr>
          <p:cNvPr id="13331" name="Object 19"/>
          <p:cNvGraphicFramePr>
            <a:graphicFrameLocks noChangeAspect="1"/>
          </p:cNvGraphicFramePr>
          <p:nvPr/>
        </p:nvGraphicFramePr>
        <p:xfrm>
          <a:off x="457200" y="1524000"/>
          <a:ext cx="2057400" cy="1371600"/>
        </p:xfrm>
        <a:graphic>
          <a:graphicData uri="http://schemas.openxmlformats.org/presentationml/2006/ole">
            <mc:AlternateContent xmlns:mc="http://schemas.openxmlformats.org/markup-compatibility/2006">
              <mc:Choice xmlns:v="urn:schemas-microsoft-com:vml" Requires="v">
                <p:oleObj spid="_x0000_s13332" name="Bitmap Image" r:id="rId4" imgW="1924319" imgH="1305107" progId="Paint.Picture">
                  <p:embed/>
                </p:oleObj>
              </mc:Choice>
              <mc:Fallback>
                <p:oleObj name="Bitmap Image" r:id="rId4" imgW="1924319" imgH="1305107" progId="Paint.Picture">
                  <p:embed/>
                  <p:pic>
                    <p:nvPicPr>
                      <p:cNvPr id="0" name="Object 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524000"/>
                        <a:ext cx="20574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31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325">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32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P spid="13325" grpId="0" build="p" autoUpdateAnimBg="0"/>
    </p:bldLst>
  </p:timing>
</p:sld>
</file>

<file path=ppt/theme/theme1.xml><?xml version="1.0" encoding="utf-8"?>
<a:theme xmlns:a="http://schemas.openxmlformats.org/drawingml/2006/main" name="Blank Presentation.pot">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Futurist"/>
        <a:ea typeface=""/>
        <a:cs typeface=""/>
      </a:majorFont>
      <a:minorFont>
        <a:latin typeface="Futuris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Futurist" pitchFamily="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Futurist" pitchFamily="2"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1314</TotalTime>
  <Words>1119</Words>
  <Application>Microsoft Office PowerPoint</Application>
  <PresentationFormat>On-screen Show (4:3)</PresentationFormat>
  <Paragraphs>474</Paragraphs>
  <Slides>29</Slides>
  <Notes>29</Notes>
  <HiddenSlides>0</HiddenSlides>
  <MMClips>0</MMClips>
  <ScaleCrop>false</ScaleCrop>
  <HeadingPairs>
    <vt:vector size="8" baseType="variant">
      <vt:variant>
        <vt:lpstr>Fonts Used</vt:lpstr>
      </vt:variant>
      <vt:variant>
        <vt:i4>14</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45" baseType="lpstr">
      <vt:lpstr>Futurist</vt:lpstr>
      <vt:lpstr>Wingdings</vt:lpstr>
      <vt:lpstr>Times New Roman</vt:lpstr>
      <vt:lpstr>FuturistCondensed</vt:lpstr>
      <vt:lpstr>Futurist ExtraHeavy</vt:lpstr>
      <vt:lpstr>Arial</vt:lpstr>
      <vt:lpstr>Arial Black</vt:lpstr>
      <vt:lpstr>Informal Roman</vt:lpstr>
      <vt:lpstr>Eras Light ITC</vt:lpstr>
      <vt:lpstr>Eras Bold ITC</vt:lpstr>
      <vt:lpstr>Algerian</vt:lpstr>
      <vt:lpstr>Gill Sans MT</vt:lpstr>
      <vt:lpstr>Gill Sans Ultra Bold</vt:lpstr>
      <vt:lpstr>Gloucester MT Extra Condensed</vt:lpstr>
      <vt:lpstr>Blank Presentation.pot</vt:lpstr>
      <vt:lpstr>Bitmap Image</vt:lpstr>
      <vt:lpstr>PowerPoint Presentation</vt:lpstr>
      <vt:lpstr>Background</vt:lpstr>
      <vt:lpstr>Background</vt:lpstr>
      <vt:lpstr>Background</vt:lpstr>
      <vt:lpstr>‘Branding’</vt:lpstr>
      <vt:lpstr>‘Branding’</vt:lpstr>
      <vt:lpstr>‘Branding’</vt:lpstr>
      <vt:lpstr>‘Branding OR’</vt:lpstr>
      <vt:lpstr>‘Branding’</vt:lpstr>
      <vt:lpstr>‘Branding’</vt:lpstr>
      <vt:lpstr>‘Cohesive Branding’</vt:lpstr>
      <vt:lpstr>‘Branding’</vt:lpstr>
      <vt:lpstr>‘Branding’</vt:lpstr>
      <vt:lpstr>Branding ‘OR’ as ‘OR’</vt:lpstr>
      <vt:lpstr>Branding ‘OR’ as ‘OR’</vt:lpstr>
      <vt:lpstr>Branding ‘OR’ as ‘OR’</vt:lpstr>
      <vt:lpstr>Branding ‘OR’ as ‘OR’</vt:lpstr>
      <vt:lpstr>Branding ‘OR’ as ‘OR’</vt:lpstr>
      <vt:lpstr>Branding ‘OR’ as ‘OR’</vt:lpstr>
      <vt:lpstr>Brand Values</vt:lpstr>
      <vt:lpstr>Brand Communication</vt:lpstr>
      <vt:lpstr>Communication objectives</vt:lpstr>
      <vt:lpstr>Communication objectives</vt:lpstr>
      <vt:lpstr>Communication objectives</vt:lpstr>
      <vt:lpstr>Communication strategy</vt:lpstr>
      <vt:lpstr>Communication strategy</vt:lpstr>
      <vt:lpstr>The way ahead</vt:lpstr>
      <vt:lpstr>The way ahead</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Graham</dc:creator>
  <cp:lastModifiedBy>cara</cp:lastModifiedBy>
  <cp:revision>13</cp:revision>
  <cp:lastPrinted>2001-09-04T14:07:08Z</cp:lastPrinted>
  <dcterms:created xsi:type="dcterms:W3CDTF">2001-08-17T11:11:50Z</dcterms:created>
  <dcterms:modified xsi:type="dcterms:W3CDTF">2012-03-15T10:35:36Z</dcterms:modified>
</cp:coreProperties>
</file>