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88" r:id="rId2"/>
    <p:sldId id="289" r:id="rId3"/>
    <p:sldId id="290" r:id="rId4"/>
    <p:sldId id="291" r:id="rId5"/>
    <p:sldId id="292" r:id="rId6"/>
    <p:sldId id="322" r:id="rId7"/>
    <p:sldId id="294" r:id="rId8"/>
    <p:sldId id="319" r:id="rId9"/>
    <p:sldId id="320" r:id="rId10"/>
    <p:sldId id="321" r:id="rId11"/>
    <p:sldId id="298" r:id="rId12"/>
    <p:sldId id="299" r:id="rId13"/>
    <p:sldId id="300" r:id="rId14"/>
    <p:sldId id="301" r:id="rId15"/>
    <p:sldId id="323" r:id="rId16"/>
    <p:sldId id="302" r:id="rId17"/>
    <p:sldId id="303" r:id="rId18"/>
    <p:sldId id="324" r:id="rId19"/>
    <p:sldId id="305" r:id="rId20"/>
    <p:sldId id="308" r:id="rId21"/>
    <p:sldId id="309" r:id="rId22"/>
    <p:sldId id="310" r:id="rId23"/>
    <p:sldId id="311" r:id="rId24"/>
    <p:sldId id="326" r:id="rId25"/>
    <p:sldId id="325" r:id="rId26"/>
    <p:sldId id="340" r:id="rId27"/>
    <p:sldId id="341" r:id="rId28"/>
    <p:sldId id="342" r:id="rId29"/>
    <p:sldId id="343" r:id="rId30"/>
    <p:sldId id="314" r:id="rId31"/>
    <p:sldId id="315" r:id="rId32"/>
    <p:sldId id="316" r:id="rId33"/>
    <p:sldId id="344" r:id="rId34"/>
    <p:sldId id="345" r:id="rId35"/>
    <p:sldId id="339" r:id="rId36"/>
  </p:sldIdLst>
  <p:sldSz cx="9144000" cy="6858000" type="screen4x3"/>
  <p:notesSz cx="6858000" cy="9144000"/>
  <p:defaultTextStyle>
    <a:defPPr>
      <a:defRPr lang="en-GB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77777"/>
    <a:srgbClr val="808080"/>
    <a:srgbClr val="969696"/>
    <a:srgbClr val="B2B2B2"/>
    <a:srgbClr val="C0C0C0"/>
    <a:srgbClr val="6699FF"/>
    <a:srgbClr val="66FF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75" d="100"/>
          <a:sy n="75" d="100"/>
        </p:scale>
        <p:origin x="-144" y="-108"/>
      </p:cViewPr>
      <p:guideLst>
        <p:guide orient="horz" pos="1440"/>
        <p:guide pos="1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212"/>
    </p:cViewPr>
  </p:sorterViewPr>
  <p:notesViewPr>
    <p:cSldViewPr snapToGrid="0" showGuides="1">
      <p:cViewPr varScale="1">
        <p:scale>
          <a:sx n="55" d="100"/>
          <a:sy n="55" d="100"/>
        </p:scale>
        <p:origin x="-17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078163" y="447675"/>
            <a:ext cx="644525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6763">
              <a:lnSpc>
                <a:spcPct val="90000"/>
              </a:lnSpc>
              <a:spcBef>
                <a:spcPct val="0"/>
              </a:spcBef>
            </a:pPr>
            <a:r>
              <a:rPr lang="en-GB" altLang="en-GB" sz="1400">
                <a:latin typeface="Arial" charset="0"/>
              </a:rPr>
              <a:t>Notes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032125" y="8543925"/>
            <a:ext cx="746125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6763">
              <a:lnSpc>
                <a:spcPct val="90000"/>
              </a:lnSpc>
              <a:spcBef>
                <a:spcPct val="0"/>
              </a:spcBef>
            </a:pPr>
            <a:r>
              <a:rPr lang="en-GB" altLang="en-GB" sz="1200">
                <a:latin typeface="Arial" charset="0"/>
              </a:rPr>
              <a:t>Page </a:t>
            </a:r>
            <a:fld id="{FE094C9A-E997-478D-89BC-9FCE22A28447}" type="slidenum">
              <a:rPr lang="en-GB" altLang="en-GB" sz="1200">
                <a:latin typeface="Arial" charset="0"/>
              </a:rPr>
              <a:pPr defTabSz="7667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GB" altLang="en-GB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445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5700" y="695325"/>
            <a:ext cx="4548188" cy="341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639678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57313" y="757238"/>
            <a:ext cx="4213225" cy="3159125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51338"/>
            <a:ext cx="5029200" cy="3867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57313" y="757238"/>
            <a:ext cx="4213225" cy="3159125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51338"/>
            <a:ext cx="5029200" cy="3867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black">
      <p:bgPr>
        <a:solidFill>
          <a:srgbClr val="0042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1028" descr="C:\WINDOWS\Desktop\dstl\front page logoxx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4268"/>
              </a:clrFrom>
              <a:clrTo>
                <a:srgbClr val="00426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9"/>
          <a:stretch>
            <a:fillRect/>
          </a:stretch>
        </p:blipFill>
        <p:spPr bwMode="auto">
          <a:xfrm>
            <a:off x="381000" y="2057400"/>
            <a:ext cx="1524000" cy="76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1030"/>
          <p:cNvSpPr>
            <a:spLocks noGrp="1" noChangeArrowheads="1"/>
          </p:cNvSpPr>
          <p:nvPr>
            <p:ph type="ctrTitle" sz="quarter"/>
          </p:nvPr>
        </p:nvSpPr>
        <p:spPr>
          <a:xfrm>
            <a:off x="2252663" y="2036763"/>
            <a:ext cx="6184900" cy="128746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GB" altLang="en-GB" noProof="0" smtClean="0"/>
              <a:t>Click to edit Master title</a:t>
            </a:r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0" y="3886200"/>
            <a:ext cx="5486400" cy="1752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40" tIns="45720" rIns="91440" bIns="45720"/>
          <a:lstStyle>
            <a:lvl1pPr marL="0" indent="0">
              <a:buFont typeface="Times" charset="0"/>
              <a:buNone/>
              <a:defRPr/>
            </a:lvl1pPr>
          </a:lstStyle>
          <a:p>
            <a:pPr lvl="0"/>
            <a:r>
              <a:rPr lang="en-GB" altLang="en-GB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40363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61938"/>
            <a:ext cx="20256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100" y="261938"/>
            <a:ext cx="59245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62666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267116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320072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" y="1676400"/>
            <a:ext cx="3968750" cy="4071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0250" y="1676400"/>
            <a:ext cx="3968750" cy="4071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234995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423409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40306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3548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177318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102117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A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gray">
          <a:xfrm>
            <a:off x="0" y="5962650"/>
            <a:ext cx="9144000" cy="8953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36" name="Picture 12" descr=" crest.jpg                                                      00000039Designer                       B55D426D: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138" y="6096000"/>
            <a:ext cx="441325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A:\front page logo hi Sm 2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3" y="6115050"/>
            <a:ext cx="1147762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261938"/>
            <a:ext cx="80772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GB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676400"/>
            <a:ext cx="8089900" cy="407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809750" y="6434138"/>
            <a:ext cx="13890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en-GB" altLang="en-GB" sz="1000">
                <a:solidFill>
                  <a:schemeClr val="bg1"/>
                </a:solidFill>
                <a:latin typeface="Arial" charset="0"/>
              </a:rPr>
              <a:t>© Dstl 2001</a:t>
            </a:r>
          </a:p>
          <a:p>
            <a:pPr algn="l"/>
            <a:endParaRPr lang="en-GB" altLang="en-GB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04988" y="6245225"/>
            <a:ext cx="1014412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516813" y="6243638"/>
            <a:ext cx="11842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en-GB" altLang="en-GB" sz="1000">
                <a:solidFill>
                  <a:srgbClr val="004268"/>
                </a:solidFill>
                <a:latin typeface="Arial" charset="0"/>
              </a:rPr>
              <a:t>Dstl is part of the Ministry of Defence</a:t>
            </a:r>
          </a:p>
          <a:p>
            <a:pPr algn="l"/>
            <a:endParaRPr lang="en-GB" altLang="en-GB" sz="1000">
              <a:solidFill>
                <a:srgbClr val="004268"/>
              </a:solidFill>
              <a:latin typeface="Arial" charset="0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0" y="59626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188913" indent="-188913" algn="l" defTabSz="842963" rtl="0" eaLnBrk="0" fontAlgn="base" hangingPunct="0">
        <a:spcBef>
          <a:spcPct val="20000"/>
        </a:spcBef>
        <a:spcAft>
          <a:spcPct val="20000"/>
        </a:spcAft>
        <a:buClr>
          <a:schemeClr val="accent2"/>
        </a:buClr>
        <a:buSzPct val="100000"/>
        <a:buFont typeface="Times" charset="0"/>
        <a:buChar char="•"/>
        <a:tabLst>
          <a:tab pos="1714500" algn="l"/>
        </a:tabLs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285750" algn="l" defTabSz="842963" rtl="0" eaLnBrk="0" fontAlgn="base" hangingPunct="0">
        <a:spcBef>
          <a:spcPct val="20000"/>
        </a:spcBef>
        <a:spcAft>
          <a:spcPct val="20000"/>
        </a:spcAft>
        <a:buClr>
          <a:schemeClr val="accent2"/>
        </a:buClr>
        <a:buChar char="–"/>
        <a:tabLst>
          <a:tab pos="1714500" algn="l"/>
        </a:tabLst>
        <a:defRPr sz="2000">
          <a:solidFill>
            <a:schemeClr val="tx1"/>
          </a:solidFill>
          <a:latin typeface="+mn-lt"/>
        </a:defRPr>
      </a:lvl2pPr>
      <a:lvl3pPr marL="1047750" indent="-190500" algn="l" defTabSz="842963" rtl="0" eaLnBrk="0" fontAlgn="base" hangingPunct="0">
        <a:spcBef>
          <a:spcPct val="20000"/>
        </a:spcBef>
        <a:spcAft>
          <a:spcPct val="0"/>
        </a:spcAft>
        <a:buChar char="•"/>
        <a:tabLst>
          <a:tab pos="1714500" algn="l"/>
        </a:tabLst>
        <a:defRPr sz="2000">
          <a:solidFill>
            <a:schemeClr val="tx1"/>
          </a:solidFill>
          <a:latin typeface="+mn-lt"/>
        </a:defRPr>
      </a:lvl3pPr>
      <a:lvl4pPr marL="1619250" indent="-190500" algn="l" defTabSz="842963" rtl="0" eaLnBrk="0" fontAlgn="base" hangingPunct="0">
        <a:spcBef>
          <a:spcPct val="20000"/>
        </a:spcBef>
        <a:spcAft>
          <a:spcPct val="0"/>
        </a:spcAft>
        <a:buChar char="–"/>
        <a:tabLst>
          <a:tab pos="1714500" algn="l"/>
        </a:tabLst>
        <a:defRPr>
          <a:solidFill>
            <a:schemeClr val="tx1"/>
          </a:solidFill>
          <a:latin typeface="+mn-lt"/>
        </a:defRPr>
      </a:lvl4pPr>
      <a:lvl5pPr marL="2211388" indent="-188913" algn="l" defTabSz="842963" rtl="0" eaLnBrk="0" fontAlgn="base" hangingPunct="0">
        <a:spcBef>
          <a:spcPct val="20000"/>
        </a:spcBef>
        <a:spcAft>
          <a:spcPct val="0"/>
        </a:spcAft>
        <a:buChar char="»"/>
        <a:tabLst>
          <a:tab pos="1714500" algn="l"/>
        </a:tabLst>
        <a:defRPr>
          <a:solidFill>
            <a:schemeClr val="tx1"/>
          </a:solidFill>
          <a:latin typeface="+mn-lt"/>
        </a:defRPr>
      </a:lvl5pPr>
      <a:lvl6pPr marL="2668588" indent="-188913" algn="l" defTabSz="842963" rtl="0" eaLnBrk="0" fontAlgn="base" hangingPunct="0">
        <a:spcBef>
          <a:spcPct val="20000"/>
        </a:spcBef>
        <a:spcAft>
          <a:spcPct val="0"/>
        </a:spcAft>
        <a:buChar char="»"/>
        <a:tabLst>
          <a:tab pos="1714500" algn="l"/>
        </a:tabLst>
        <a:defRPr>
          <a:solidFill>
            <a:schemeClr val="tx1"/>
          </a:solidFill>
          <a:latin typeface="+mn-lt"/>
        </a:defRPr>
      </a:lvl6pPr>
      <a:lvl7pPr marL="3125788" indent="-188913" algn="l" defTabSz="842963" rtl="0" eaLnBrk="0" fontAlgn="base" hangingPunct="0">
        <a:spcBef>
          <a:spcPct val="20000"/>
        </a:spcBef>
        <a:spcAft>
          <a:spcPct val="0"/>
        </a:spcAft>
        <a:buChar char="»"/>
        <a:tabLst>
          <a:tab pos="1714500" algn="l"/>
        </a:tabLst>
        <a:defRPr>
          <a:solidFill>
            <a:schemeClr val="tx1"/>
          </a:solidFill>
          <a:latin typeface="+mn-lt"/>
        </a:defRPr>
      </a:lvl7pPr>
      <a:lvl8pPr marL="3582988" indent="-188913" algn="l" defTabSz="842963" rtl="0" eaLnBrk="0" fontAlgn="base" hangingPunct="0">
        <a:spcBef>
          <a:spcPct val="20000"/>
        </a:spcBef>
        <a:spcAft>
          <a:spcPct val="0"/>
        </a:spcAft>
        <a:buChar char="»"/>
        <a:tabLst>
          <a:tab pos="1714500" algn="l"/>
        </a:tabLst>
        <a:defRPr>
          <a:solidFill>
            <a:schemeClr val="tx1"/>
          </a:solidFill>
          <a:latin typeface="+mn-lt"/>
        </a:defRPr>
      </a:lvl8pPr>
      <a:lvl9pPr marL="4040188" indent="-188913" algn="l" defTabSz="842963" rtl="0" eaLnBrk="0" fontAlgn="base" hangingPunct="0">
        <a:spcBef>
          <a:spcPct val="20000"/>
        </a:spcBef>
        <a:spcAft>
          <a:spcPct val="0"/>
        </a:spcAft>
        <a:buChar char="»"/>
        <a:tabLst>
          <a:tab pos="1714500" algn="l"/>
        </a:tabLs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52663" y="2036763"/>
            <a:ext cx="6184900" cy="2354262"/>
          </a:xfrm>
        </p:spPr>
        <p:txBody>
          <a:bodyPr/>
          <a:lstStyle/>
          <a:p>
            <a:r>
              <a:rPr lang="en-GB" sz="3200"/>
              <a:t>Capability Management in Practice  – an Undersea Warfare perspective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432300"/>
            <a:ext cx="5486400" cy="1752600"/>
          </a:xfrm>
        </p:spPr>
        <p:txBody>
          <a:bodyPr/>
          <a:lstStyle/>
          <a:p>
            <a:r>
              <a:rPr lang="en-GB" dirty="0"/>
              <a:t>by SC Johnson, AJS Robertson, DJ Lewis and JS Ryder</a:t>
            </a:r>
          </a:p>
          <a:p>
            <a:r>
              <a:rPr lang="en-GB" i="1" dirty="0" err="1"/>
              <a:t>Dstl</a:t>
            </a:r>
            <a:r>
              <a:rPr lang="en-GB" i="1" dirty="0"/>
              <a:t> Analysis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41388" name="Rectangle 76"/>
          <p:cNvSpPr>
            <a:spLocks noChangeArrowheads="1"/>
          </p:cNvSpPr>
          <p:nvPr/>
        </p:nvSpPr>
        <p:spPr bwMode="auto">
          <a:xfrm>
            <a:off x="6251575" y="5513388"/>
            <a:ext cx="28924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solidFill>
                  <a:srgbClr val="EF9100"/>
                </a:solidFill>
                <a:latin typeface="Arial" charset="0"/>
              </a:rPr>
              <a:t>Shortfalls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134938"/>
            <a:ext cx="7788275" cy="6508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1600" tIns="50800" rIns="101600" bIns="50800"/>
          <a:lstStyle/>
          <a:p>
            <a:r>
              <a:rPr lang="en-GB"/>
              <a:t>Shortfall assessment</a:t>
            </a:r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3589338" y="1481138"/>
            <a:ext cx="2117725" cy="1079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 sz="1600" i="1">
                <a:latin typeface="Arial" charset="0"/>
              </a:rPr>
              <a:t>“Detect and track hostile submarines leaving either port with confidence  x%” </a:t>
            </a:r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3163888" y="2693988"/>
            <a:ext cx="28924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solidFill>
                  <a:srgbClr val="EF9100"/>
                </a:solidFill>
                <a:latin typeface="Arial" charset="0"/>
              </a:rPr>
              <a:t>Statement of requirement</a:t>
            </a:r>
          </a:p>
        </p:txBody>
      </p:sp>
      <p:sp>
        <p:nvSpPr>
          <p:cNvPr id="141320" name="Rectangle 8"/>
          <p:cNvSpPr>
            <a:spLocks noChangeArrowheads="1"/>
          </p:cNvSpPr>
          <p:nvPr/>
        </p:nvSpPr>
        <p:spPr bwMode="auto">
          <a:xfrm>
            <a:off x="7151688" y="2846388"/>
            <a:ext cx="1393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solidFill>
                  <a:srgbClr val="EF9100"/>
                </a:solidFill>
                <a:latin typeface="Arial" charset="0"/>
              </a:rPr>
              <a:t>Analysis</a:t>
            </a:r>
          </a:p>
        </p:txBody>
      </p:sp>
      <p:graphicFrame>
        <p:nvGraphicFramePr>
          <p:cNvPr id="141321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6943725" y="1720850"/>
          <a:ext cx="184467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89" name="Clip" r:id="rId3" imgW="1842840" imgH="1122120" progId="MS_ClipArt_Gallery.2">
                  <p:embed/>
                </p:oleObj>
              </mc:Choice>
              <mc:Fallback>
                <p:oleObj name="Clip" r:id="rId3" imgW="1842840" imgH="1122120" progId="MS_ClipArt_Gallery.2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3725" y="1720850"/>
                        <a:ext cx="1844675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22" name="AutoShape 10"/>
          <p:cNvSpPr>
            <a:spLocks noChangeArrowheads="1"/>
          </p:cNvSpPr>
          <p:nvPr/>
        </p:nvSpPr>
        <p:spPr bwMode="auto">
          <a:xfrm rot="16200000" flipH="1">
            <a:off x="7620000" y="3560763"/>
            <a:ext cx="669925" cy="365125"/>
          </a:xfrm>
          <a:prstGeom prst="rightArrow">
            <a:avLst>
              <a:gd name="adj1" fmla="val 50000"/>
              <a:gd name="adj2" fmla="val 45887"/>
            </a:avLst>
          </a:prstGeom>
          <a:solidFill>
            <a:srgbClr val="FCFEB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24" name="AutoShape 12"/>
          <p:cNvSpPr>
            <a:spLocks noChangeArrowheads="1"/>
          </p:cNvSpPr>
          <p:nvPr/>
        </p:nvSpPr>
        <p:spPr bwMode="auto">
          <a:xfrm>
            <a:off x="6057900" y="2146300"/>
            <a:ext cx="635000" cy="368300"/>
          </a:xfrm>
          <a:prstGeom prst="rightArrow">
            <a:avLst>
              <a:gd name="adj1" fmla="val 50000"/>
              <a:gd name="adj2" fmla="val 43119"/>
            </a:avLst>
          </a:prstGeom>
          <a:solidFill>
            <a:srgbClr val="FCFEB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46" name="Rectangle 34"/>
          <p:cNvSpPr>
            <a:spLocks noChangeArrowheads="1"/>
          </p:cNvSpPr>
          <p:nvPr/>
        </p:nvSpPr>
        <p:spPr bwMode="auto">
          <a:xfrm>
            <a:off x="280988" y="4243388"/>
            <a:ext cx="5330825" cy="160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spcAft>
                <a:spcPct val="40000"/>
              </a:spcAft>
            </a:pPr>
            <a:r>
              <a:rPr lang="en-GB" sz="1600">
                <a:latin typeface="Arial" charset="0"/>
              </a:rPr>
              <a:t>Target levels identified</a:t>
            </a:r>
          </a:p>
          <a:p>
            <a:pPr algn="l">
              <a:spcAft>
                <a:spcPct val="40000"/>
              </a:spcAft>
            </a:pPr>
            <a:r>
              <a:rPr lang="en-GB" sz="1600">
                <a:latin typeface="Arial" charset="0"/>
              </a:rPr>
              <a:t>Magnitude of capability gap expressed </a:t>
            </a:r>
            <a:r>
              <a:rPr lang="en-GB" sz="1600" i="1">
                <a:latin typeface="Arial" charset="0"/>
              </a:rPr>
              <a:t>quantitatively</a:t>
            </a:r>
            <a:endParaRPr lang="en-GB" sz="1600">
              <a:latin typeface="Arial" charset="0"/>
            </a:endParaRPr>
          </a:p>
          <a:p>
            <a:pPr algn="l">
              <a:spcAft>
                <a:spcPct val="40000"/>
              </a:spcAft>
            </a:pPr>
            <a:r>
              <a:rPr lang="en-GB" sz="1600">
                <a:latin typeface="Arial" charset="0"/>
              </a:rPr>
              <a:t>Allowed main deficit areas to be identified and prioritised for subsequent stages</a:t>
            </a:r>
          </a:p>
        </p:txBody>
      </p:sp>
      <p:sp>
        <p:nvSpPr>
          <p:cNvPr id="141347" name="Rectangle 35"/>
          <p:cNvSpPr>
            <a:spLocks noChangeArrowheads="1"/>
          </p:cNvSpPr>
          <p:nvPr/>
        </p:nvSpPr>
        <p:spPr bwMode="auto">
          <a:xfrm>
            <a:off x="6616700" y="3962400"/>
            <a:ext cx="2222500" cy="18923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 useBgFill="1">
        <p:nvSpPr>
          <p:cNvPr id="141348" name="AutoShape 36"/>
          <p:cNvSpPr>
            <a:spLocks noChangeArrowheads="1"/>
          </p:cNvSpPr>
          <p:nvPr/>
        </p:nvSpPr>
        <p:spPr bwMode="auto">
          <a:xfrm flipH="1">
            <a:off x="5689600" y="4724400"/>
            <a:ext cx="825500" cy="393700"/>
          </a:xfrm>
          <a:prstGeom prst="rightArrow">
            <a:avLst>
              <a:gd name="adj1" fmla="val 50000"/>
              <a:gd name="adj2" fmla="val 52419"/>
            </a:avLst>
          </a:prstGeom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67" name="Rectangle 55"/>
          <p:cNvSpPr>
            <a:spLocks noChangeArrowheads="1"/>
          </p:cNvSpPr>
          <p:nvPr/>
        </p:nvSpPr>
        <p:spPr bwMode="auto">
          <a:xfrm>
            <a:off x="228600" y="1016000"/>
            <a:ext cx="2781300" cy="22733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41368" name="Picture 56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92200"/>
            <a:ext cx="2459037" cy="213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1369" name="Rectangle 57"/>
          <p:cNvSpPr>
            <a:spLocks noChangeArrowheads="1"/>
          </p:cNvSpPr>
          <p:nvPr/>
        </p:nvSpPr>
        <p:spPr bwMode="auto">
          <a:xfrm>
            <a:off x="242888" y="3240088"/>
            <a:ext cx="28924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solidFill>
                  <a:srgbClr val="EF9100"/>
                </a:solidFill>
                <a:latin typeface="Arial" charset="0"/>
              </a:rPr>
              <a:t>Problem definition</a:t>
            </a:r>
          </a:p>
        </p:txBody>
      </p:sp>
      <p:sp>
        <p:nvSpPr>
          <p:cNvPr id="141370" name="AutoShape 58"/>
          <p:cNvSpPr>
            <a:spLocks noChangeArrowheads="1"/>
          </p:cNvSpPr>
          <p:nvPr/>
        </p:nvSpPr>
        <p:spPr bwMode="auto">
          <a:xfrm>
            <a:off x="2616200" y="1778000"/>
            <a:ext cx="635000" cy="368300"/>
          </a:xfrm>
          <a:prstGeom prst="rightArrow">
            <a:avLst>
              <a:gd name="adj1" fmla="val 50000"/>
              <a:gd name="adj2" fmla="val 43119"/>
            </a:avLst>
          </a:prstGeom>
          <a:solidFill>
            <a:srgbClr val="FCFEB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 useBgFill="1">
        <p:nvSpPr>
          <p:cNvPr id="141372" name="Rectangle 60"/>
          <p:cNvSpPr>
            <a:spLocks noChangeArrowheads="1"/>
          </p:cNvSpPr>
          <p:nvPr/>
        </p:nvSpPr>
        <p:spPr bwMode="auto">
          <a:xfrm>
            <a:off x="6808788" y="4178300"/>
            <a:ext cx="1752600" cy="13335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73" name="Line 61"/>
          <p:cNvSpPr>
            <a:spLocks noChangeShapeType="1"/>
          </p:cNvSpPr>
          <p:nvPr/>
        </p:nvSpPr>
        <p:spPr bwMode="auto">
          <a:xfrm>
            <a:off x="6816725" y="4343400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74" name="Line 62"/>
          <p:cNvSpPr>
            <a:spLocks noChangeShapeType="1"/>
          </p:cNvSpPr>
          <p:nvPr/>
        </p:nvSpPr>
        <p:spPr bwMode="auto">
          <a:xfrm>
            <a:off x="6816725" y="4548188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75" name="Line 63"/>
          <p:cNvSpPr>
            <a:spLocks noChangeShapeType="1"/>
          </p:cNvSpPr>
          <p:nvPr/>
        </p:nvSpPr>
        <p:spPr bwMode="auto">
          <a:xfrm>
            <a:off x="6816725" y="4754563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76" name="Line 64"/>
          <p:cNvSpPr>
            <a:spLocks noChangeShapeType="1"/>
          </p:cNvSpPr>
          <p:nvPr/>
        </p:nvSpPr>
        <p:spPr bwMode="auto">
          <a:xfrm>
            <a:off x="6816725" y="4959350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77" name="Line 65"/>
          <p:cNvSpPr>
            <a:spLocks noChangeShapeType="1"/>
          </p:cNvSpPr>
          <p:nvPr/>
        </p:nvSpPr>
        <p:spPr bwMode="auto">
          <a:xfrm>
            <a:off x="6816725" y="5372100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78" name="Line 66"/>
          <p:cNvSpPr>
            <a:spLocks noChangeShapeType="1"/>
          </p:cNvSpPr>
          <p:nvPr/>
        </p:nvSpPr>
        <p:spPr bwMode="auto">
          <a:xfrm>
            <a:off x="6816725" y="5165725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79" name="Rectangle 67"/>
          <p:cNvSpPr>
            <a:spLocks noChangeArrowheads="1"/>
          </p:cNvSpPr>
          <p:nvPr/>
        </p:nvSpPr>
        <p:spPr bwMode="auto">
          <a:xfrm>
            <a:off x="6884988" y="4495800"/>
            <a:ext cx="279400" cy="1016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80" name="Rectangle 68"/>
          <p:cNvSpPr>
            <a:spLocks noChangeArrowheads="1"/>
          </p:cNvSpPr>
          <p:nvPr/>
        </p:nvSpPr>
        <p:spPr bwMode="auto">
          <a:xfrm>
            <a:off x="6986588" y="4711700"/>
            <a:ext cx="279400" cy="8001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81" name="Rectangle 69"/>
          <p:cNvSpPr>
            <a:spLocks noChangeArrowheads="1"/>
          </p:cNvSpPr>
          <p:nvPr/>
        </p:nvSpPr>
        <p:spPr bwMode="auto">
          <a:xfrm>
            <a:off x="7469188" y="4292600"/>
            <a:ext cx="279400" cy="12192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82" name="Rectangle 70"/>
          <p:cNvSpPr>
            <a:spLocks noChangeArrowheads="1"/>
          </p:cNvSpPr>
          <p:nvPr/>
        </p:nvSpPr>
        <p:spPr bwMode="auto">
          <a:xfrm>
            <a:off x="8078788" y="4432300"/>
            <a:ext cx="279400" cy="10795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83" name="Rectangle 71"/>
          <p:cNvSpPr>
            <a:spLocks noChangeArrowheads="1"/>
          </p:cNvSpPr>
          <p:nvPr/>
        </p:nvSpPr>
        <p:spPr bwMode="auto">
          <a:xfrm>
            <a:off x="7570788" y="5041900"/>
            <a:ext cx="279400" cy="4699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84" name="Rectangle 72"/>
          <p:cNvSpPr>
            <a:spLocks noChangeArrowheads="1"/>
          </p:cNvSpPr>
          <p:nvPr/>
        </p:nvSpPr>
        <p:spPr bwMode="auto">
          <a:xfrm>
            <a:off x="8180388" y="4559300"/>
            <a:ext cx="279400" cy="9525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85" name="Line 73"/>
          <p:cNvSpPr>
            <a:spLocks noChangeShapeType="1"/>
          </p:cNvSpPr>
          <p:nvPr/>
        </p:nvSpPr>
        <p:spPr bwMode="auto">
          <a:xfrm flipV="1">
            <a:off x="7278688" y="4491038"/>
            <a:ext cx="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86" name="Line 74"/>
          <p:cNvSpPr>
            <a:spLocks noChangeShapeType="1"/>
          </p:cNvSpPr>
          <p:nvPr/>
        </p:nvSpPr>
        <p:spPr bwMode="auto">
          <a:xfrm>
            <a:off x="7913688" y="4287838"/>
            <a:ext cx="0" cy="760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1387" name="Line 75"/>
          <p:cNvSpPr>
            <a:spLocks noChangeShapeType="1"/>
          </p:cNvSpPr>
          <p:nvPr/>
        </p:nvSpPr>
        <p:spPr bwMode="auto">
          <a:xfrm flipV="1">
            <a:off x="8523288" y="4364038"/>
            <a:ext cx="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grpSp>
        <p:nvGrpSpPr>
          <p:cNvPr id="114690" name="Group 2"/>
          <p:cNvGrpSpPr>
            <a:grpSpLocks/>
          </p:cNvGrpSpPr>
          <p:nvPr/>
        </p:nvGrpSpPr>
        <p:grpSpPr bwMode="auto">
          <a:xfrm>
            <a:off x="1635125" y="2263775"/>
            <a:ext cx="1620838" cy="1704975"/>
            <a:chOff x="1030" y="1554"/>
            <a:chExt cx="1021" cy="1074"/>
          </a:xfrm>
        </p:grpSpPr>
        <p:sp>
          <p:nvSpPr>
            <p:cNvPr id="114691" name="Rectangle 3"/>
            <p:cNvSpPr>
              <a:spLocks noChangeArrowheads="1"/>
            </p:cNvSpPr>
            <p:nvPr/>
          </p:nvSpPr>
          <p:spPr bwMode="auto">
            <a:xfrm>
              <a:off x="1030" y="2334"/>
              <a:ext cx="1008" cy="29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GB" sz="1200">
                  <a:latin typeface="Arial" charset="0"/>
                </a:rPr>
                <a:t>Revolutionary solutions</a:t>
              </a:r>
            </a:p>
          </p:txBody>
        </p:sp>
        <p:sp>
          <p:nvSpPr>
            <p:cNvPr id="114692" name="Rectangle 4"/>
            <p:cNvSpPr>
              <a:spLocks noChangeArrowheads="1"/>
            </p:cNvSpPr>
            <p:nvPr/>
          </p:nvSpPr>
          <p:spPr bwMode="auto">
            <a:xfrm>
              <a:off x="1042" y="1554"/>
              <a:ext cx="1009" cy="29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GB" sz="1200">
                  <a:latin typeface="Arial" charset="0"/>
                </a:rPr>
                <a:t>Brainstorming techniques</a:t>
              </a:r>
            </a:p>
          </p:txBody>
        </p:sp>
        <p:sp>
          <p:nvSpPr>
            <p:cNvPr id="114693" name="AutoShape 5"/>
            <p:cNvSpPr>
              <a:spLocks noChangeArrowheads="1"/>
            </p:cNvSpPr>
            <p:nvPr/>
          </p:nvSpPr>
          <p:spPr bwMode="auto">
            <a:xfrm rot="16200000" flipH="1">
              <a:off x="1389" y="2004"/>
              <a:ext cx="375" cy="169"/>
            </a:xfrm>
            <a:prstGeom prst="rightArrow">
              <a:avLst>
                <a:gd name="adj1" fmla="val 50000"/>
                <a:gd name="adj2" fmla="val 55494"/>
              </a:avLst>
            </a:prstGeom>
            <a:solidFill>
              <a:srgbClr val="FF505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4694" name="Group 6"/>
          <p:cNvGrpSpPr>
            <a:grpSpLocks/>
          </p:cNvGrpSpPr>
          <p:nvPr/>
        </p:nvGrpSpPr>
        <p:grpSpPr bwMode="auto">
          <a:xfrm>
            <a:off x="3919538" y="2263775"/>
            <a:ext cx="1658937" cy="1685925"/>
            <a:chOff x="2469" y="1554"/>
            <a:chExt cx="1045" cy="1062"/>
          </a:xfrm>
        </p:grpSpPr>
        <p:sp>
          <p:nvSpPr>
            <p:cNvPr id="114695" name="Rectangle 7"/>
            <p:cNvSpPr>
              <a:spLocks noChangeArrowheads="1"/>
            </p:cNvSpPr>
            <p:nvPr/>
          </p:nvSpPr>
          <p:spPr bwMode="auto">
            <a:xfrm>
              <a:off x="2469" y="2322"/>
              <a:ext cx="1009" cy="29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GB" sz="1200">
                  <a:solidFill>
                    <a:schemeClr val="bg2"/>
                  </a:solidFill>
                  <a:latin typeface="Arial" charset="0"/>
                </a:rPr>
                <a:t>Evolutionary solutions</a:t>
              </a:r>
            </a:p>
          </p:txBody>
        </p:sp>
        <p:sp>
          <p:nvSpPr>
            <p:cNvPr id="114696" name="Rectangle 8"/>
            <p:cNvSpPr>
              <a:spLocks noChangeArrowheads="1"/>
            </p:cNvSpPr>
            <p:nvPr/>
          </p:nvSpPr>
          <p:spPr bwMode="auto">
            <a:xfrm>
              <a:off x="2506" y="1554"/>
              <a:ext cx="1008" cy="29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GB" sz="1200">
                  <a:solidFill>
                    <a:schemeClr val="bg2"/>
                  </a:solidFill>
                  <a:latin typeface="Arial" charset="0"/>
                </a:rPr>
                <a:t>Review of national R&amp;D programmes</a:t>
              </a:r>
            </a:p>
          </p:txBody>
        </p:sp>
        <p:sp>
          <p:nvSpPr>
            <p:cNvPr id="114697" name="AutoShape 9"/>
            <p:cNvSpPr>
              <a:spLocks noChangeArrowheads="1"/>
            </p:cNvSpPr>
            <p:nvPr/>
          </p:nvSpPr>
          <p:spPr bwMode="auto">
            <a:xfrm rot="16200000" flipH="1">
              <a:off x="2786" y="1998"/>
              <a:ext cx="375" cy="169"/>
            </a:xfrm>
            <a:prstGeom prst="rightArrow">
              <a:avLst>
                <a:gd name="adj1" fmla="val 50000"/>
                <a:gd name="adj2" fmla="val 55494"/>
              </a:avLst>
            </a:prstGeom>
            <a:solidFill>
              <a:srgbClr val="3366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4699" name="Group 11"/>
          <p:cNvGrpSpPr>
            <a:grpSpLocks/>
          </p:cNvGrpSpPr>
          <p:nvPr/>
        </p:nvGrpSpPr>
        <p:grpSpPr bwMode="auto">
          <a:xfrm>
            <a:off x="2473325" y="3992563"/>
            <a:ext cx="2132013" cy="595312"/>
            <a:chOff x="1558" y="2651"/>
            <a:chExt cx="1343" cy="375"/>
          </a:xfrm>
        </p:grpSpPr>
        <p:sp>
          <p:nvSpPr>
            <p:cNvPr id="114700" name="AutoShape 12"/>
            <p:cNvSpPr>
              <a:spLocks noChangeArrowheads="1"/>
            </p:cNvSpPr>
            <p:nvPr/>
          </p:nvSpPr>
          <p:spPr bwMode="auto">
            <a:xfrm rot="13500000" flipH="1">
              <a:off x="1558" y="2778"/>
              <a:ext cx="375" cy="169"/>
            </a:xfrm>
            <a:prstGeom prst="rightArrow">
              <a:avLst>
                <a:gd name="adj1" fmla="val 50000"/>
                <a:gd name="adj2" fmla="val 55494"/>
              </a:avLst>
            </a:prstGeom>
            <a:solidFill>
              <a:srgbClr val="FF505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701" name="AutoShape 13"/>
            <p:cNvSpPr>
              <a:spLocks noChangeArrowheads="1"/>
            </p:cNvSpPr>
            <p:nvPr/>
          </p:nvSpPr>
          <p:spPr bwMode="auto">
            <a:xfrm rot="18900000" flipH="1">
              <a:off x="2629" y="2754"/>
              <a:ext cx="375" cy="169"/>
            </a:xfrm>
            <a:prstGeom prst="rightArrow">
              <a:avLst>
                <a:gd name="adj1" fmla="val 50000"/>
                <a:gd name="adj2" fmla="val 55494"/>
              </a:avLst>
            </a:prstGeom>
            <a:solidFill>
              <a:srgbClr val="3366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4738" name="Group 50"/>
          <p:cNvGrpSpPr>
            <a:grpSpLocks/>
          </p:cNvGrpSpPr>
          <p:nvPr/>
        </p:nvGrpSpPr>
        <p:grpSpPr bwMode="auto">
          <a:xfrm>
            <a:off x="2108200" y="4767263"/>
            <a:ext cx="2386013" cy="1195387"/>
            <a:chOff x="1328" y="3003"/>
            <a:chExt cx="1503" cy="753"/>
          </a:xfrm>
        </p:grpSpPr>
        <p:sp>
          <p:nvSpPr>
            <p:cNvPr id="114702" name="Rectangle 14"/>
            <p:cNvSpPr>
              <a:spLocks noChangeArrowheads="1"/>
            </p:cNvSpPr>
            <p:nvPr/>
          </p:nvSpPr>
          <p:spPr bwMode="auto">
            <a:xfrm>
              <a:off x="1822" y="3003"/>
              <a:ext cx="1009" cy="294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GB" sz="1200">
                  <a:solidFill>
                    <a:schemeClr val="bg2"/>
                  </a:solidFill>
                  <a:latin typeface="Arial" charset="0"/>
                </a:rPr>
                <a:t>Military and scientific assessment</a:t>
              </a:r>
            </a:p>
          </p:txBody>
        </p:sp>
        <p:grpSp>
          <p:nvGrpSpPr>
            <p:cNvPr id="114703" name="Group 15"/>
            <p:cNvGrpSpPr>
              <a:grpSpLocks/>
            </p:cNvGrpSpPr>
            <p:nvPr/>
          </p:nvGrpSpPr>
          <p:grpSpPr bwMode="auto">
            <a:xfrm>
              <a:off x="1328" y="3038"/>
              <a:ext cx="1451" cy="718"/>
              <a:chOff x="1328" y="3294"/>
              <a:chExt cx="1451" cy="718"/>
            </a:xfrm>
          </p:grpSpPr>
          <p:sp>
            <p:nvSpPr>
              <p:cNvPr id="114704" name="Freeform 16"/>
              <p:cNvSpPr>
                <a:spLocks/>
              </p:cNvSpPr>
              <p:nvPr/>
            </p:nvSpPr>
            <p:spPr bwMode="auto">
              <a:xfrm>
                <a:off x="1328" y="3294"/>
                <a:ext cx="395" cy="432"/>
              </a:xfrm>
              <a:custGeom>
                <a:avLst/>
                <a:gdLst>
                  <a:gd name="T0" fmla="*/ 522 w 523"/>
                  <a:gd name="T1" fmla="*/ 0 h 571"/>
                  <a:gd name="T2" fmla="*/ 417 w 523"/>
                  <a:gd name="T3" fmla="*/ 6 h 571"/>
                  <a:gd name="T4" fmla="*/ 318 w 523"/>
                  <a:gd name="T5" fmla="*/ 17 h 571"/>
                  <a:gd name="T6" fmla="*/ 273 w 523"/>
                  <a:gd name="T7" fmla="*/ 23 h 571"/>
                  <a:gd name="T8" fmla="*/ 230 w 523"/>
                  <a:gd name="T9" fmla="*/ 35 h 571"/>
                  <a:gd name="T10" fmla="*/ 191 w 523"/>
                  <a:gd name="T11" fmla="*/ 46 h 571"/>
                  <a:gd name="T12" fmla="*/ 153 w 523"/>
                  <a:gd name="T13" fmla="*/ 58 h 571"/>
                  <a:gd name="T14" fmla="*/ 120 w 523"/>
                  <a:gd name="T15" fmla="*/ 70 h 571"/>
                  <a:gd name="T16" fmla="*/ 88 w 523"/>
                  <a:gd name="T17" fmla="*/ 87 h 571"/>
                  <a:gd name="T18" fmla="*/ 62 w 523"/>
                  <a:gd name="T19" fmla="*/ 104 h 571"/>
                  <a:gd name="T20" fmla="*/ 41 w 523"/>
                  <a:gd name="T21" fmla="*/ 122 h 571"/>
                  <a:gd name="T22" fmla="*/ 24 w 523"/>
                  <a:gd name="T23" fmla="*/ 139 h 571"/>
                  <a:gd name="T24" fmla="*/ 9 w 523"/>
                  <a:gd name="T25" fmla="*/ 163 h 571"/>
                  <a:gd name="T26" fmla="*/ 2 w 523"/>
                  <a:gd name="T27" fmla="*/ 180 h 571"/>
                  <a:gd name="T28" fmla="*/ 0 w 523"/>
                  <a:gd name="T29" fmla="*/ 203 h 571"/>
                  <a:gd name="T30" fmla="*/ 0 w 523"/>
                  <a:gd name="T31" fmla="*/ 320 h 571"/>
                  <a:gd name="T32" fmla="*/ 2 w 523"/>
                  <a:gd name="T33" fmla="*/ 337 h 571"/>
                  <a:gd name="T34" fmla="*/ 7 w 523"/>
                  <a:gd name="T35" fmla="*/ 355 h 571"/>
                  <a:gd name="T36" fmla="*/ 14 w 523"/>
                  <a:gd name="T37" fmla="*/ 366 h 571"/>
                  <a:gd name="T38" fmla="*/ 26 w 523"/>
                  <a:gd name="T39" fmla="*/ 384 h 571"/>
                  <a:gd name="T40" fmla="*/ 38 w 523"/>
                  <a:gd name="T41" fmla="*/ 395 h 571"/>
                  <a:gd name="T42" fmla="*/ 55 w 523"/>
                  <a:gd name="T43" fmla="*/ 413 h 571"/>
                  <a:gd name="T44" fmla="*/ 74 w 523"/>
                  <a:gd name="T45" fmla="*/ 425 h 571"/>
                  <a:gd name="T46" fmla="*/ 96 w 523"/>
                  <a:gd name="T47" fmla="*/ 436 h 571"/>
                  <a:gd name="T48" fmla="*/ 120 w 523"/>
                  <a:gd name="T49" fmla="*/ 448 h 571"/>
                  <a:gd name="T50" fmla="*/ 146 w 523"/>
                  <a:gd name="T51" fmla="*/ 459 h 571"/>
                  <a:gd name="T52" fmla="*/ 206 w 523"/>
                  <a:gd name="T53" fmla="*/ 483 h 571"/>
                  <a:gd name="T54" fmla="*/ 273 w 523"/>
                  <a:gd name="T55" fmla="*/ 500 h 571"/>
                  <a:gd name="T56" fmla="*/ 347 w 523"/>
                  <a:gd name="T57" fmla="*/ 512 h 571"/>
                  <a:gd name="T58" fmla="*/ 347 w 523"/>
                  <a:gd name="T59" fmla="*/ 570 h 571"/>
                  <a:gd name="T60" fmla="*/ 522 w 523"/>
                  <a:gd name="T61" fmla="*/ 465 h 571"/>
                  <a:gd name="T62" fmla="*/ 347 w 523"/>
                  <a:gd name="T63" fmla="*/ 337 h 571"/>
                  <a:gd name="T64" fmla="*/ 347 w 523"/>
                  <a:gd name="T65" fmla="*/ 395 h 571"/>
                  <a:gd name="T66" fmla="*/ 290 w 523"/>
                  <a:gd name="T67" fmla="*/ 384 h 571"/>
                  <a:gd name="T68" fmla="*/ 237 w 523"/>
                  <a:gd name="T69" fmla="*/ 372 h 571"/>
                  <a:gd name="T70" fmla="*/ 189 w 523"/>
                  <a:gd name="T71" fmla="*/ 361 h 571"/>
                  <a:gd name="T72" fmla="*/ 144 w 523"/>
                  <a:gd name="T73" fmla="*/ 343 h 571"/>
                  <a:gd name="T74" fmla="*/ 105 w 523"/>
                  <a:gd name="T75" fmla="*/ 326 h 571"/>
                  <a:gd name="T76" fmla="*/ 72 w 523"/>
                  <a:gd name="T77" fmla="*/ 302 h 571"/>
                  <a:gd name="T78" fmla="*/ 45 w 523"/>
                  <a:gd name="T79" fmla="*/ 285 h 571"/>
                  <a:gd name="T80" fmla="*/ 24 w 523"/>
                  <a:gd name="T81" fmla="*/ 262 h 571"/>
                  <a:gd name="T82" fmla="*/ 38 w 523"/>
                  <a:gd name="T83" fmla="*/ 244 h 571"/>
                  <a:gd name="T84" fmla="*/ 55 w 523"/>
                  <a:gd name="T85" fmla="*/ 232 h 571"/>
                  <a:gd name="T86" fmla="*/ 74 w 523"/>
                  <a:gd name="T87" fmla="*/ 215 h 571"/>
                  <a:gd name="T88" fmla="*/ 96 w 523"/>
                  <a:gd name="T89" fmla="*/ 203 h 571"/>
                  <a:gd name="T90" fmla="*/ 122 w 523"/>
                  <a:gd name="T91" fmla="*/ 192 h 571"/>
                  <a:gd name="T92" fmla="*/ 148 w 523"/>
                  <a:gd name="T93" fmla="*/ 180 h 571"/>
                  <a:gd name="T94" fmla="*/ 211 w 523"/>
                  <a:gd name="T95" fmla="*/ 157 h 571"/>
                  <a:gd name="T96" fmla="*/ 280 w 523"/>
                  <a:gd name="T97" fmla="*/ 139 h 571"/>
                  <a:gd name="T98" fmla="*/ 357 w 523"/>
                  <a:gd name="T99" fmla="*/ 128 h 571"/>
                  <a:gd name="T100" fmla="*/ 438 w 523"/>
                  <a:gd name="T101" fmla="*/ 116 h 571"/>
                  <a:gd name="T102" fmla="*/ 522 w 523"/>
                  <a:gd name="T103" fmla="*/ 116 h 571"/>
                  <a:gd name="T104" fmla="*/ 522 w 523"/>
                  <a:gd name="T105" fmla="*/ 0 h 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23" h="571">
                    <a:moveTo>
                      <a:pt x="522" y="0"/>
                    </a:moveTo>
                    <a:lnTo>
                      <a:pt x="417" y="6"/>
                    </a:lnTo>
                    <a:lnTo>
                      <a:pt x="318" y="17"/>
                    </a:lnTo>
                    <a:lnTo>
                      <a:pt x="273" y="23"/>
                    </a:lnTo>
                    <a:lnTo>
                      <a:pt x="230" y="35"/>
                    </a:lnTo>
                    <a:lnTo>
                      <a:pt x="191" y="46"/>
                    </a:lnTo>
                    <a:lnTo>
                      <a:pt x="153" y="58"/>
                    </a:lnTo>
                    <a:lnTo>
                      <a:pt x="120" y="70"/>
                    </a:lnTo>
                    <a:lnTo>
                      <a:pt x="88" y="87"/>
                    </a:lnTo>
                    <a:lnTo>
                      <a:pt x="62" y="104"/>
                    </a:lnTo>
                    <a:lnTo>
                      <a:pt x="41" y="122"/>
                    </a:lnTo>
                    <a:lnTo>
                      <a:pt x="24" y="139"/>
                    </a:lnTo>
                    <a:lnTo>
                      <a:pt x="9" y="163"/>
                    </a:lnTo>
                    <a:lnTo>
                      <a:pt x="2" y="180"/>
                    </a:lnTo>
                    <a:lnTo>
                      <a:pt x="0" y="203"/>
                    </a:lnTo>
                    <a:lnTo>
                      <a:pt x="0" y="320"/>
                    </a:lnTo>
                    <a:lnTo>
                      <a:pt x="2" y="337"/>
                    </a:lnTo>
                    <a:lnTo>
                      <a:pt x="7" y="355"/>
                    </a:lnTo>
                    <a:lnTo>
                      <a:pt x="14" y="366"/>
                    </a:lnTo>
                    <a:lnTo>
                      <a:pt x="26" y="384"/>
                    </a:lnTo>
                    <a:lnTo>
                      <a:pt x="38" y="395"/>
                    </a:lnTo>
                    <a:lnTo>
                      <a:pt x="55" y="413"/>
                    </a:lnTo>
                    <a:lnTo>
                      <a:pt x="74" y="425"/>
                    </a:lnTo>
                    <a:lnTo>
                      <a:pt x="96" y="436"/>
                    </a:lnTo>
                    <a:lnTo>
                      <a:pt x="120" y="448"/>
                    </a:lnTo>
                    <a:lnTo>
                      <a:pt x="146" y="459"/>
                    </a:lnTo>
                    <a:lnTo>
                      <a:pt x="206" y="483"/>
                    </a:lnTo>
                    <a:lnTo>
                      <a:pt x="273" y="500"/>
                    </a:lnTo>
                    <a:lnTo>
                      <a:pt x="347" y="512"/>
                    </a:lnTo>
                    <a:lnTo>
                      <a:pt x="347" y="570"/>
                    </a:lnTo>
                    <a:lnTo>
                      <a:pt x="522" y="465"/>
                    </a:lnTo>
                    <a:lnTo>
                      <a:pt x="347" y="337"/>
                    </a:lnTo>
                    <a:lnTo>
                      <a:pt x="347" y="395"/>
                    </a:lnTo>
                    <a:lnTo>
                      <a:pt x="290" y="384"/>
                    </a:lnTo>
                    <a:lnTo>
                      <a:pt x="237" y="372"/>
                    </a:lnTo>
                    <a:lnTo>
                      <a:pt x="189" y="361"/>
                    </a:lnTo>
                    <a:lnTo>
                      <a:pt x="144" y="343"/>
                    </a:lnTo>
                    <a:lnTo>
                      <a:pt x="105" y="326"/>
                    </a:lnTo>
                    <a:lnTo>
                      <a:pt x="72" y="302"/>
                    </a:lnTo>
                    <a:lnTo>
                      <a:pt x="45" y="285"/>
                    </a:lnTo>
                    <a:lnTo>
                      <a:pt x="24" y="262"/>
                    </a:lnTo>
                    <a:lnTo>
                      <a:pt x="38" y="244"/>
                    </a:lnTo>
                    <a:lnTo>
                      <a:pt x="55" y="232"/>
                    </a:lnTo>
                    <a:lnTo>
                      <a:pt x="74" y="215"/>
                    </a:lnTo>
                    <a:lnTo>
                      <a:pt x="96" y="203"/>
                    </a:lnTo>
                    <a:lnTo>
                      <a:pt x="122" y="192"/>
                    </a:lnTo>
                    <a:lnTo>
                      <a:pt x="148" y="180"/>
                    </a:lnTo>
                    <a:lnTo>
                      <a:pt x="211" y="157"/>
                    </a:lnTo>
                    <a:lnTo>
                      <a:pt x="280" y="139"/>
                    </a:lnTo>
                    <a:lnTo>
                      <a:pt x="357" y="128"/>
                    </a:lnTo>
                    <a:lnTo>
                      <a:pt x="438" y="116"/>
                    </a:lnTo>
                    <a:lnTo>
                      <a:pt x="522" y="116"/>
                    </a:lnTo>
                    <a:lnTo>
                      <a:pt x="522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4705" name="Rectangle 17"/>
              <p:cNvSpPr>
                <a:spLocks noChangeArrowheads="1"/>
              </p:cNvSpPr>
              <p:nvPr/>
            </p:nvSpPr>
            <p:spPr bwMode="auto">
              <a:xfrm>
                <a:off x="1765" y="3553"/>
                <a:ext cx="1014" cy="4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l"/>
                <a:r>
                  <a:rPr lang="en-GB" sz="1200">
                    <a:latin typeface="Arial" charset="0"/>
                  </a:rPr>
                  <a:t>- Operational aspects</a:t>
                </a:r>
              </a:p>
              <a:p>
                <a:pPr algn="l"/>
                <a:r>
                  <a:rPr lang="en-GB" sz="1200">
                    <a:latin typeface="Arial" charset="0"/>
                  </a:rPr>
                  <a:t>- Technical aspects</a:t>
                </a:r>
              </a:p>
            </p:txBody>
          </p:sp>
        </p:grpSp>
      </p:grpSp>
      <p:sp>
        <p:nvSpPr>
          <p:cNvPr id="114706" name="Rectangle 18"/>
          <p:cNvSpPr>
            <a:spLocks noGrp="1" noChangeArrowheads="1"/>
          </p:cNvSpPr>
          <p:nvPr>
            <p:ph type="title"/>
          </p:nvPr>
        </p:nvSpPr>
        <p:spPr>
          <a:xfrm>
            <a:off x="677863" y="147638"/>
            <a:ext cx="7788275" cy="6508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1600" tIns="50800" rIns="101600" bIns="50800"/>
          <a:lstStyle/>
          <a:p>
            <a:r>
              <a:rPr lang="en-GB"/>
              <a:t>Solution identification</a:t>
            </a:r>
          </a:p>
        </p:txBody>
      </p:sp>
      <p:sp>
        <p:nvSpPr>
          <p:cNvPr id="114708" name="Rectangle 20"/>
          <p:cNvSpPr>
            <a:spLocks noChangeArrowheads="1"/>
          </p:cNvSpPr>
          <p:nvPr/>
        </p:nvSpPr>
        <p:spPr bwMode="auto">
          <a:xfrm>
            <a:off x="2536825" y="1816100"/>
            <a:ext cx="21034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 sz="1600">
                <a:solidFill>
                  <a:srgbClr val="EF9100"/>
                </a:solidFill>
                <a:latin typeface="Arial" charset="0"/>
              </a:rPr>
              <a:t>Shortfalls</a:t>
            </a:r>
          </a:p>
        </p:txBody>
      </p:sp>
      <p:grpSp>
        <p:nvGrpSpPr>
          <p:cNvPr id="114709" name="Group 21"/>
          <p:cNvGrpSpPr>
            <a:grpSpLocks/>
          </p:cNvGrpSpPr>
          <p:nvPr/>
        </p:nvGrpSpPr>
        <p:grpSpPr bwMode="auto">
          <a:xfrm>
            <a:off x="2941638" y="960438"/>
            <a:ext cx="1274762" cy="855662"/>
            <a:chOff x="4424" y="2824"/>
            <a:chExt cx="1104" cy="840"/>
          </a:xfrm>
        </p:grpSpPr>
        <p:sp useBgFill="1">
          <p:nvSpPr>
            <p:cNvPr id="114710" name="Rectangle 22"/>
            <p:cNvSpPr>
              <a:spLocks noChangeArrowheads="1"/>
            </p:cNvSpPr>
            <p:nvPr/>
          </p:nvSpPr>
          <p:spPr bwMode="auto">
            <a:xfrm>
              <a:off x="4424" y="2824"/>
              <a:ext cx="1104" cy="84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711" name="Line 23"/>
            <p:cNvSpPr>
              <a:spLocks noChangeShapeType="1"/>
            </p:cNvSpPr>
            <p:nvPr/>
          </p:nvSpPr>
          <p:spPr bwMode="auto">
            <a:xfrm>
              <a:off x="4429" y="2928"/>
              <a:ext cx="10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712" name="Line 24"/>
            <p:cNvSpPr>
              <a:spLocks noChangeShapeType="1"/>
            </p:cNvSpPr>
            <p:nvPr/>
          </p:nvSpPr>
          <p:spPr bwMode="auto">
            <a:xfrm>
              <a:off x="4429" y="3057"/>
              <a:ext cx="10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713" name="Line 25"/>
            <p:cNvSpPr>
              <a:spLocks noChangeShapeType="1"/>
            </p:cNvSpPr>
            <p:nvPr/>
          </p:nvSpPr>
          <p:spPr bwMode="auto">
            <a:xfrm>
              <a:off x="4429" y="3187"/>
              <a:ext cx="10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714" name="Line 26"/>
            <p:cNvSpPr>
              <a:spLocks noChangeShapeType="1"/>
            </p:cNvSpPr>
            <p:nvPr/>
          </p:nvSpPr>
          <p:spPr bwMode="auto">
            <a:xfrm>
              <a:off x="4429" y="3316"/>
              <a:ext cx="10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715" name="Line 27"/>
            <p:cNvSpPr>
              <a:spLocks noChangeShapeType="1"/>
            </p:cNvSpPr>
            <p:nvPr/>
          </p:nvSpPr>
          <p:spPr bwMode="auto">
            <a:xfrm>
              <a:off x="4429" y="3576"/>
              <a:ext cx="10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716" name="Line 28"/>
            <p:cNvSpPr>
              <a:spLocks noChangeShapeType="1"/>
            </p:cNvSpPr>
            <p:nvPr/>
          </p:nvSpPr>
          <p:spPr bwMode="auto">
            <a:xfrm>
              <a:off x="4429" y="3446"/>
              <a:ext cx="10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717" name="Rectangle 29"/>
            <p:cNvSpPr>
              <a:spLocks noChangeArrowheads="1"/>
            </p:cNvSpPr>
            <p:nvPr/>
          </p:nvSpPr>
          <p:spPr bwMode="auto">
            <a:xfrm>
              <a:off x="4472" y="3024"/>
              <a:ext cx="176" cy="640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718" name="Rectangle 30"/>
            <p:cNvSpPr>
              <a:spLocks noChangeArrowheads="1"/>
            </p:cNvSpPr>
            <p:nvPr/>
          </p:nvSpPr>
          <p:spPr bwMode="auto">
            <a:xfrm>
              <a:off x="4536" y="3160"/>
              <a:ext cx="176" cy="504"/>
            </a:xfrm>
            <a:prstGeom prst="rect">
              <a:avLst/>
            </a:prstGeom>
            <a:solidFill>
              <a:srgbClr val="FF99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719" name="Rectangle 31"/>
            <p:cNvSpPr>
              <a:spLocks noChangeArrowheads="1"/>
            </p:cNvSpPr>
            <p:nvPr/>
          </p:nvSpPr>
          <p:spPr bwMode="auto">
            <a:xfrm>
              <a:off x="4840" y="2896"/>
              <a:ext cx="176" cy="768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720" name="Rectangle 32"/>
            <p:cNvSpPr>
              <a:spLocks noChangeArrowheads="1"/>
            </p:cNvSpPr>
            <p:nvPr/>
          </p:nvSpPr>
          <p:spPr bwMode="auto">
            <a:xfrm>
              <a:off x="5224" y="2984"/>
              <a:ext cx="176" cy="680"/>
            </a:xfrm>
            <a:prstGeom prst="rect">
              <a:avLst/>
            </a:pr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721" name="Rectangle 33"/>
            <p:cNvSpPr>
              <a:spLocks noChangeArrowheads="1"/>
            </p:cNvSpPr>
            <p:nvPr/>
          </p:nvSpPr>
          <p:spPr bwMode="auto">
            <a:xfrm>
              <a:off x="4904" y="3368"/>
              <a:ext cx="176" cy="296"/>
            </a:xfrm>
            <a:prstGeom prst="rect">
              <a:avLst/>
            </a:prstGeom>
            <a:solidFill>
              <a:srgbClr val="FF99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722" name="Rectangle 34"/>
            <p:cNvSpPr>
              <a:spLocks noChangeArrowheads="1"/>
            </p:cNvSpPr>
            <p:nvPr/>
          </p:nvSpPr>
          <p:spPr bwMode="auto">
            <a:xfrm>
              <a:off x="5288" y="3064"/>
              <a:ext cx="176" cy="600"/>
            </a:xfrm>
            <a:prstGeom prst="rect">
              <a:avLst/>
            </a:prstGeom>
            <a:solidFill>
              <a:srgbClr val="FF99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723" name="Line 35"/>
            <p:cNvSpPr>
              <a:spLocks noChangeShapeType="1"/>
            </p:cNvSpPr>
            <p:nvPr/>
          </p:nvSpPr>
          <p:spPr bwMode="auto">
            <a:xfrm flipV="1">
              <a:off x="4720" y="3021"/>
              <a:ext cx="0" cy="1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724" name="Line 36"/>
            <p:cNvSpPr>
              <a:spLocks noChangeShapeType="1"/>
            </p:cNvSpPr>
            <p:nvPr/>
          </p:nvSpPr>
          <p:spPr bwMode="auto">
            <a:xfrm>
              <a:off x="5120" y="2893"/>
              <a:ext cx="0" cy="4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725" name="Line 37"/>
            <p:cNvSpPr>
              <a:spLocks noChangeShapeType="1"/>
            </p:cNvSpPr>
            <p:nvPr/>
          </p:nvSpPr>
          <p:spPr bwMode="auto">
            <a:xfrm flipV="1">
              <a:off x="5504" y="2941"/>
              <a:ext cx="0" cy="1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4726" name="Group 38"/>
          <p:cNvGrpSpPr>
            <a:grpSpLocks/>
          </p:cNvGrpSpPr>
          <p:nvPr/>
        </p:nvGrpSpPr>
        <p:grpSpPr bwMode="auto">
          <a:xfrm>
            <a:off x="5038725" y="4140200"/>
            <a:ext cx="2814638" cy="1712913"/>
            <a:chOff x="2998" y="2760"/>
            <a:chExt cx="1773" cy="1079"/>
          </a:xfrm>
        </p:grpSpPr>
        <p:sp>
          <p:nvSpPr>
            <p:cNvPr id="114727" name="AutoShape 39"/>
            <p:cNvSpPr>
              <a:spLocks noChangeArrowheads="1"/>
            </p:cNvSpPr>
            <p:nvPr/>
          </p:nvSpPr>
          <p:spPr bwMode="auto">
            <a:xfrm rot="840000">
              <a:off x="2998" y="3298"/>
              <a:ext cx="496" cy="176"/>
            </a:xfrm>
            <a:prstGeom prst="rightArrow">
              <a:avLst>
                <a:gd name="adj1" fmla="val 50000"/>
                <a:gd name="adj2" fmla="val 70481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14728" name="Group 40"/>
            <p:cNvGrpSpPr>
              <a:grpSpLocks/>
            </p:cNvGrpSpPr>
            <p:nvPr/>
          </p:nvGrpSpPr>
          <p:grpSpPr bwMode="auto">
            <a:xfrm>
              <a:off x="3695" y="2760"/>
              <a:ext cx="1076" cy="1079"/>
              <a:chOff x="3695" y="2760"/>
              <a:chExt cx="1076" cy="1079"/>
            </a:xfrm>
          </p:grpSpPr>
          <p:sp>
            <p:nvSpPr>
              <p:cNvPr id="114729" name="AutoShape 41"/>
              <p:cNvSpPr>
                <a:spLocks noChangeArrowheads="1"/>
              </p:cNvSpPr>
              <p:nvPr/>
            </p:nvSpPr>
            <p:spPr bwMode="auto">
              <a:xfrm>
                <a:off x="3695" y="2760"/>
                <a:ext cx="789" cy="968"/>
              </a:xfrm>
              <a:prstGeom prst="flowChartMultidocument">
                <a:avLst/>
              </a:prstGeom>
              <a:solidFill>
                <a:srgbClr val="7B00E4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4730" name="Rectangle 42"/>
              <p:cNvSpPr>
                <a:spLocks noChangeArrowheads="1"/>
              </p:cNvSpPr>
              <p:nvPr/>
            </p:nvSpPr>
            <p:spPr bwMode="auto">
              <a:xfrm>
                <a:off x="3763" y="3475"/>
                <a:ext cx="1008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CFEB9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en-GB" sz="1600" b="1">
                    <a:latin typeface="Arial" charset="0"/>
                  </a:rPr>
                  <a:t>Prioritised list of solutions</a:t>
                </a:r>
              </a:p>
            </p:txBody>
          </p:sp>
        </p:grpSp>
      </p:grpSp>
      <p:grpSp>
        <p:nvGrpSpPr>
          <p:cNvPr id="114732" name="Group 44"/>
          <p:cNvGrpSpPr>
            <a:grpSpLocks/>
          </p:cNvGrpSpPr>
          <p:nvPr/>
        </p:nvGrpSpPr>
        <p:grpSpPr bwMode="auto">
          <a:xfrm>
            <a:off x="1408113" y="1460500"/>
            <a:ext cx="1601787" cy="614363"/>
            <a:chOff x="887" y="920"/>
            <a:chExt cx="1009" cy="387"/>
          </a:xfrm>
        </p:grpSpPr>
        <p:sp>
          <p:nvSpPr>
            <p:cNvPr id="114733" name="AutoShape 45"/>
            <p:cNvSpPr>
              <a:spLocks noChangeArrowheads="1"/>
            </p:cNvSpPr>
            <p:nvPr/>
          </p:nvSpPr>
          <p:spPr bwMode="auto">
            <a:xfrm rot="8144200">
              <a:off x="1382" y="1092"/>
              <a:ext cx="360" cy="21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734" name="Rectangle 46"/>
            <p:cNvSpPr>
              <a:spLocks noChangeArrowheads="1"/>
            </p:cNvSpPr>
            <p:nvPr/>
          </p:nvSpPr>
          <p:spPr bwMode="auto">
            <a:xfrm rot="-2700000">
              <a:off x="887" y="920"/>
              <a:ext cx="100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GB" sz="1600" b="1">
                  <a:latin typeface="Arial" charset="0"/>
                </a:rPr>
                <a:t>Bigger...</a:t>
              </a:r>
            </a:p>
          </p:txBody>
        </p:sp>
      </p:grpSp>
      <p:grpSp>
        <p:nvGrpSpPr>
          <p:cNvPr id="114735" name="Group 47"/>
          <p:cNvGrpSpPr>
            <a:grpSpLocks/>
          </p:cNvGrpSpPr>
          <p:nvPr/>
        </p:nvGrpSpPr>
        <p:grpSpPr bwMode="auto">
          <a:xfrm>
            <a:off x="4387850" y="1458913"/>
            <a:ext cx="1181100" cy="563562"/>
            <a:chOff x="2764" y="919"/>
            <a:chExt cx="744" cy="355"/>
          </a:xfrm>
        </p:grpSpPr>
        <p:sp>
          <p:nvSpPr>
            <p:cNvPr id="114736" name="AutoShape 48"/>
            <p:cNvSpPr>
              <a:spLocks noChangeArrowheads="1"/>
            </p:cNvSpPr>
            <p:nvPr/>
          </p:nvSpPr>
          <p:spPr bwMode="auto">
            <a:xfrm rot="13455800" flipH="1">
              <a:off x="2764" y="1059"/>
              <a:ext cx="360" cy="21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4737" name="Rectangle 49"/>
            <p:cNvSpPr>
              <a:spLocks noChangeArrowheads="1"/>
            </p:cNvSpPr>
            <p:nvPr/>
          </p:nvSpPr>
          <p:spPr bwMode="auto">
            <a:xfrm rot="2637283">
              <a:off x="2801" y="919"/>
              <a:ext cx="707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GB" sz="1600" b="1">
                  <a:latin typeface="Arial" charset="0"/>
                </a:rPr>
                <a:t>Smaller...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4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4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Co-operating Systems</a:t>
            </a:r>
          </a:p>
        </p:txBody>
      </p:sp>
      <p:graphicFrame>
        <p:nvGraphicFramePr>
          <p:cNvPr id="115715" name="Object 3"/>
          <p:cNvGraphicFramePr>
            <a:graphicFrameLocks noChangeAspect="1"/>
          </p:cNvGraphicFramePr>
          <p:nvPr/>
        </p:nvGraphicFramePr>
        <p:xfrm>
          <a:off x="646113" y="1509713"/>
          <a:ext cx="3513137" cy="429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1" name="Photo Editor Photo" r:id="rId3" imgW="4723810" imgH="5772956" progId="MSPhotoEd.3">
                  <p:embed/>
                </p:oleObj>
              </mc:Choice>
              <mc:Fallback>
                <p:oleObj name="Photo Editor Photo" r:id="rId3" imgW="4723810" imgH="5772956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3" y="1509713"/>
                        <a:ext cx="3513137" cy="429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716" name="Line 4"/>
          <p:cNvSpPr>
            <a:spLocks noChangeShapeType="1"/>
          </p:cNvSpPr>
          <p:nvPr/>
        </p:nvSpPr>
        <p:spPr bwMode="auto">
          <a:xfrm>
            <a:off x="1223963" y="2366963"/>
            <a:ext cx="2041525" cy="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15717" name="Object 5"/>
          <p:cNvGraphicFramePr>
            <a:graphicFrameLocks noChangeAspect="1"/>
          </p:cNvGraphicFramePr>
          <p:nvPr/>
        </p:nvGraphicFramePr>
        <p:xfrm>
          <a:off x="3851275" y="1739900"/>
          <a:ext cx="5292725" cy="291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2" name="Worksheet" r:id="rId5" imgW="4200754" imgH="2476805" progId="Excel.Sheet.8">
                  <p:embed/>
                </p:oleObj>
              </mc:Choice>
              <mc:Fallback>
                <p:oleObj name="Worksheet" r:id="rId5" imgW="4200754" imgH="2476805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1739900"/>
                        <a:ext cx="5292725" cy="291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718" name="Line 6"/>
          <p:cNvSpPr>
            <a:spLocks noChangeShapeType="1"/>
          </p:cNvSpPr>
          <p:nvPr/>
        </p:nvSpPr>
        <p:spPr bwMode="auto">
          <a:xfrm>
            <a:off x="3101975" y="2273300"/>
            <a:ext cx="1171575" cy="6826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5719" name="Line 7"/>
          <p:cNvSpPr>
            <a:spLocks noChangeShapeType="1"/>
          </p:cNvSpPr>
          <p:nvPr/>
        </p:nvSpPr>
        <p:spPr bwMode="auto">
          <a:xfrm>
            <a:off x="3078163" y="2601913"/>
            <a:ext cx="993775" cy="89693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4616450" y="5100638"/>
            <a:ext cx="37846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F57B49"/>
                </a:solidFill>
                <a:latin typeface="Arial" charset="0"/>
              </a:rPr>
              <a:t>Synergy depends on 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F57B49"/>
                </a:solidFill>
                <a:latin typeface="Arial" charset="0"/>
              </a:rPr>
              <a:t>appropriate TACTICS</a:t>
            </a:r>
            <a:endParaRPr lang="en-US" sz="2000">
              <a:solidFill>
                <a:srgbClr val="CECEC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147638"/>
            <a:ext cx="7788275" cy="6508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1600" tIns="50800" rIns="101600" bIns="50800"/>
          <a:lstStyle/>
          <a:p>
            <a:r>
              <a:rPr lang="en-GB"/>
              <a:t>Solution identification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249238" y="4975225"/>
            <a:ext cx="2008187" cy="823913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6129338" y="5270500"/>
            <a:ext cx="2644775" cy="381000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1524000" y="5114925"/>
            <a:ext cx="5373688" cy="601663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2903538" y="5295900"/>
            <a:ext cx="13033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sz="1400" b="1">
                <a:solidFill>
                  <a:srgbClr val="006666"/>
                </a:solidFill>
                <a:latin typeface="Arial" charset="0"/>
              </a:rPr>
              <a:t>New Concept</a:t>
            </a:r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288925" y="5254625"/>
            <a:ext cx="12541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sz="1400" b="1">
                <a:solidFill>
                  <a:srgbClr val="006666"/>
                </a:solidFill>
                <a:latin typeface="Arial" charset="0"/>
              </a:rPr>
              <a:t>Evolutionary</a:t>
            </a:r>
          </a:p>
        </p:txBody>
      </p:sp>
      <p:sp>
        <p:nvSpPr>
          <p:cNvPr id="116744" name="Rectangle 8"/>
          <p:cNvSpPr>
            <a:spLocks noChangeArrowheads="1"/>
          </p:cNvSpPr>
          <p:nvPr/>
        </p:nvSpPr>
        <p:spPr bwMode="auto">
          <a:xfrm>
            <a:off x="6888163" y="5308600"/>
            <a:ext cx="14859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sz="1400" b="1">
                <a:solidFill>
                  <a:srgbClr val="006666"/>
                </a:solidFill>
                <a:latin typeface="Arial" charset="0"/>
              </a:rPr>
              <a:t>Revolutionary</a:t>
            </a:r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228600" y="1133475"/>
            <a:ext cx="19843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sz="1600" b="1">
                <a:latin typeface="Arial" charset="0"/>
              </a:rPr>
              <a:t>Passive Sonobuoy</a:t>
            </a:r>
          </a:p>
        </p:txBody>
      </p:sp>
      <p:grpSp>
        <p:nvGrpSpPr>
          <p:cNvPr id="116746" name="Group 10"/>
          <p:cNvGrpSpPr>
            <a:grpSpLocks/>
          </p:cNvGrpSpPr>
          <p:nvPr/>
        </p:nvGrpSpPr>
        <p:grpSpPr bwMode="auto">
          <a:xfrm>
            <a:off x="6619875" y="2892425"/>
            <a:ext cx="2232025" cy="2324100"/>
            <a:chOff x="4226" y="2014"/>
            <a:chExt cx="1350" cy="1440"/>
          </a:xfrm>
        </p:grpSpPr>
        <p:sp>
          <p:nvSpPr>
            <p:cNvPr id="116747" name="Freeform 11"/>
            <p:cNvSpPr>
              <a:spLocks/>
            </p:cNvSpPr>
            <p:nvPr/>
          </p:nvSpPr>
          <p:spPr bwMode="auto">
            <a:xfrm>
              <a:off x="4226" y="2014"/>
              <a:ext cx="1350" cy="1440"/>
            </a:xfrm>
            <a:custGeom>
              <a:avLst/>
              <a:gdLst>
                <a:gd name="T0" fmla="*/ 0 w 1350"/>
                <a:gd name="T1" fmla="*/ 0 h 1440"/>
                <a:gd name="T2" fmla="*/ 0 w 1350"/>
                <a:gd name="T3" fmla="*/ 614 h 1440"/>
                <a:gd name="T4" fmla="*/ 0 w 1350"/>
                <a:gd name="T5" fmla="*/ 877 h 1440"/>
                <a:gd name="T6" fmla="*/ 0 w 1350"/>
                <a:gd name="T7" fmla="*/ 1052 h 1440"/>
                <a:gd name="T8" fmla="*/ 787 w 1350"/>
                <a:gd name="T9" fmla="*/ 1052 h 1440"/>
                <a:gd name="T10" fmla="*/ 756 w 1350"/>
                <a:gd name="T11" fmla="*/ 1439 h 1440"/>
                <a:gd name="T12" fmla="*/ 1124 w 1350"/>
                <a:gd name="T13" fmla="*/ 1052 h 1440"/>
                <a:gd name="T14" fmla="*/ 1349 w 1350"/>
                <a:gd name="T15" fmla="*/ 1052 h 1440"/>
                <a:gd name="T16" fmla="*/ 1349 w 1350"/>
                <a:gd name="T17" fmla="*/ 877 h 1440"/>
                <a:gd name="T18" fmla="*/ 1349 w 1350"/>
                <a:gd name="T19" fmla="*/ 614 h 1440"/>
                <a:gd name="T20" fmla="*/ 1349 w 1350"/>
                <a:gd name="T21" fmla="*/ 0 h 1440"/>
                <a:gd name="T22" fmla="*/ 1124 w 1350"/>
                <a:gd name="T23" fmla="*/ 0 h 1440"/>
                <a:gd name="T24" fmla="*/ 787 w 1350"/>
                <a:gd name="T25" fmla="*/ 0 h 1440"/>
                <a:gd name="T26" fmla="*/ 0 w 1350"/>
                <a:gd name="T27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50" h="1440">
                  <a:moveTo>
                    <a:pt x="0" y="0"/>
                  </a:moveTo>
                  <a:lnTo>
                    <a:pt x="0" y="614"/>
                  </a:lnTo>
                  <a:lnTo>
                    <a:pt x="0" y="877"/>
                  </a:lnTo>
                  <a:lnTo>
                    <a:pt x="0" y="1052"/>
                  </a:lnTo>
                  <a:lnTo>
                    <a:pt x="787" y="1052"/>
                  </a:lnTo>
                  <a:lnTo>
                    <a:pt x="756" y="1439"/>
                  </a:lnTo>
                  <a:lnTo>
                    <a:pt x="1124" y="1052"/>
                  </a:lnTo>
                  <a:lnTo>
                    <a:pt x="1349" y="1052"/>
                  </a:lnTo>
                  <a:lnTo>
                    <a:pt x="1349" y="877"/>
                  </a:lnTo>
                  <a:lnTo>
                    <a:pt x="1349" y="614"/>
                  </a:lnTo>
                  <a:lnTo>
                    <a:pt x="1349" y="0"/>
                  </a:lnTo>
                  <a:lnTo>
                    <a:pt x="1124" y="0"/>
                  </a:lnTo>
                  <a:lnTo>
                    <a:pt x="787" y="0"/>
                  </a:lnTo>
                  <a:lnTo>
                    <a:pt x="0" y="0"/>
                  </a:lnTo>
                </a:path>
              </a:pathLst>
            </a:custGeom>
            <a:noFill/>
            <a:ln w="28575" cap="rnd" cmpd="sng">
              <a:solidFill>
                <a:srgbClr val="66FF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6748" name="Rectangle 12"/>
            <p:cNvSpPr>
              <a:spLocks noChangeArrowheads="1"/>
            </p:cNvSpPr>
            <p:nvPr/>
          </p:nvSpPr>
          <p:spPr bwMode="auto">
            <a:xfrm>
              <a:off x="4290" y="2049"/>
              <a:ext cx="1221" cy="982"/>
            </a:xfrm>
            <a:prstGeom prst="rect">
              <a:avLst/>
            </a:prstGeom>
            <a:noFill/>
            <a:ln w="28575">
              <a:solidFill>
                <a:srgbClr val="66FF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7951788" y="2524125"/>
            <a:ext cx="7667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sz="1600" b="1">
                <a:latin typeface="Arial" charset="0"/>
              </a:rPr>
              <a:t>MASS</a:t>
            </a:r>
          </a:p>
        </p:txBody>
      </p:sp>
      <p:grpSp>
        <p:nvGrpSpPr>
          <p:cNvPr id="116750" name="Group 14"/>
          <p:cNvGrpSpPr>
            <a:grpSpLocks/>
          </p:cNvGrpSpPr>
          <p:nvPr/>
        </p:nvGrpSpPr>
        <p:grpSpPr bwMode="auto">
          <a:xfrm>
            <a:off x="2822575" y="2844800"/>
            <a:ext cx="2616200" cy="2336800"/>
            <a:chOff x="2210" y="1952"/>
            <a:chExt cx="1409" cy="1392"/>
          </a:xfrm>
        </p:grpSpPr>
        <p:sp>
          <p:nvSpPr>
            <p:cNvPr id="116751" name="Freeform 15"/>
            <p:cNvSpPr>
              <a:spLocks/>
            </p:cNvSpPr>
            <p:nvPr/>
          </p:nvSpPr>
          <p:spPr bwMode="auto">
            <a:xfrm>
              <a:off x="2210" y="1952"/>
              <a:ext cx="1409" cy="1392"/>
            </a:xfrm>
            <a:custGeom>
              <a:avLst/>
              <a:gdLst>
                <a:gd name="T0" fmla="*/ 0 w 1409"/>
                <a:gd name="T1" fmla="*/ 0 h 1392"/>
                <a:gd name="T2" fmla="*/ 0 w 1409"/>
                <a:gd name="T3" fmla="*/ 668 h 1392"/>
                <a:gd name="T4" fmla="*/ 0 w 1409"/>
                <a:gd name="T5" fmla="*/ 954 h 1392"/>
                <a:gd name="T6" fmla="*/ 0 w 1409"/>
                <a:gd name="T7" fmla="*/ 1145 h 1392"/>
                <a:gd name="T8" fmla="*/ 787 w 1409"/>
                <a:gd name="T9" fmla="*/ 1145 h 1392"/>
                <a:gd name="T10" fmla="*/ 1408 w 1409"/>
                <a:gd name="T11" fmla="*/ 1391 h 1392"/>
                <a:gd name="T12" fmla="*/ 1124 w 1409"/>
                <a:gd name="T13" fmla="*/ 1145 h 1392"/>
                <a:gd name="T14" fmla="*/ 1349 w 1409"/>
                <a:gd name="T15" fmla="*/ 1145 h 1392"/>
                <a:gd name="T16" fmla="*/ 1349 w 1409"/>
                <a:gd name="T17" fmla="*/ 954 h 1392"/>
                <a:gd name="T18" fmla="*/ 1349 w 1409"/>
                <a:gd name="T19" fmla="*/ 668 h 1392"/>
                <a:gd name="T20" fmla="*/ 1349 w 1409"/>
                <a:gd name="T21" fmla="*/ 0 h 1392"/>
                <a:gd name="T22" fmla="*/ 1124 w 1409"/>
                <a:gd name="T23" fmla="*/ 0 h 1392"/>
                <a:gd name="T24" fmla="*/ 787 w 1409"/>
                <a:gd name="T25" fmla="*/ 0 h 1392"/>
                <a:gd name="T26" fmla="*/ 0 w 1409"/>
                <a:gd name="T27" fmla="*/ 0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09" h="1392">
                  <a:moveTo>
                    <a:pt x="0" y="0"/>
                  </a:moveTo>
                  <a:lnTo>
                    <a:pt x="0" y="668"/>
                  </a:lnTo>
                  <a:lnTo>
                    <a:pt x="0" y="954"/>
                  </a:lnTo>
                  <a:lnTo>
                    <a:pt x="0" y="1145"/>
                  </a:lnTo>
                  <a:lnTo>
                    <a:pt x="787" y="1145"/>
                  </a:lnTo>
                  <a:lnTo>
                    <a:pt x="1408" y="1391"/>
                  </a:lnTo>
                  <a:lnTo>
                    <a:pt x="1124" y="1145"/>
                  </a:lnTo>
                  <a:lnTo>
                    <a:pt x="1349" y="1145"/>
                  </a:lnTo>
                  <a:lnTo>
                    <a:pt x="1349" y="954"/>
                  </a:lnTo>
                  <a:lnTo>
                    <a:pt x="1349" y="668"/>
                  </a:lnTo>
                  <a:lnTo>
                    <a:pt x="1349" y="0"/>
                  </a:lnTo>
                  <a:lnTo>
                    <a:pt x="1124" y="0"/>
                  </a:lnTo>
                  <a:lnTo>
                    <a:pt x="787" y="0"/>
                  </a:lnTo>
                  <a:lnTo>
                    <a:pt x="0" y="0"/>
                  </a:lnTo>
                </a:path>
              </a:pathLst>
            </a:custGeom>
            <a:noFill/>
            <a:ln w="28575" cap="rnd" cmpd="sng">
              <a:solidFill>
                <a:srgbClr val="66FF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6752" name="Rectangle 16"/>
            <p:cNvSpPr>
              <a:spLocks noChangeArrowheads="1"/>
            </p:cNvSpPr>
            <p:nvPr/>
          </p:nvSpPr>
          <p:spPr bwMode="auto">
            <a:xfrm>
              <a:off x="2274" y="1987"/>
              <a:ext cx="1221" cy="1075"/>
            </a:xfrm>
            <a:prstGeom prst="rect">
              <a:avLst/>
            </a:prstGeom>
            <a:noFill/>
            <a:ln w="28575">
              <a:solidFill>
                <a:srgbClr val="66FF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16753" name="Rectangle 17"/>
          <p:cNvSpPr>
            <a:spLocks noChangeArrowheads="1"/>
          </p:cNvSpPr>
          <p:nvPr/>
        </p:nvSpPr>
        <p:spPr bwMode="auto">
          <a:xfrm>
            <a:off x="3024188" y="2500313"/>
            <a:ext cx="7207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sz="1600" b="1">
                <a:latin typeface="Arial" charset="0"/>
              </a:rPr>
              <a:t>RDS3</a:t>
            </a:r>
          </a:p>
        </p:txBody>
      </p:sp>
      <p:grpSp>
        <p:nvGrpSpPr>
          <p:cNvPr id="116754" name="Group 18"/>
          <p:cNvGrpSpPr>
            <a:grpSpLocks/>
          </p:cNvGrpSpPr>
          <p:nvPr/>
        </p:nvGrpSpPr>
        <p:grpSpPr bwMode="auto">
          <a:xfrm>
            <a:off x="4486275" y="1092200"/>
            <a:ext cx="2452688" cy="4105275"/>
            <a:chOff x="3058" y="728"/>
            <a:chExt cx="1545" cy="2586"/>
          </a:xfrm>
        </p:grpSpPr>
        <p:sp>
          <p:nvSpPr>
            <p:cNvPr id="116755" name="Freeform 19"/>
            <p:cNvSpPr>
              <a:spLocks/>
            </p:cNvSpPr>
            <p:nvPr/>
          </p:nvSpPr>
          <p:spPr bwMode="auto">
            <a:xfrm>
              <a:off x="3058" y="728"/>
              <a:ext cx="1545" cy="2586"/>
            </a:xfrm>
            <a:custGeom>
              <a:avLst/>
              <a:gdLst>
                <a:gd name="T0" fmla="*/ 0 w 1545"/>
                <a:gd name="T1" fmla="*/ 0 h 2586"/>
                <a:gd name="T2" fmla="*/ 0 w 1545"/>
                <a:gd name="T3" fmla="*/ 614 h 2586"/>
                <a:gd name="T4" fmla="*/ 0 w 1545"/>
                <a:gd name="T5" fmla="*/ 877 h 2586"/>
                <a:gd name="T6" fmla="*/ 0 w 1545"/>
                <a:gd name="T7" fmla="*/ 1052 h 2586"/>
                <a:gd name="T8" fmla="*/ 901 w 1545"/>
                <a:gd name="T9" fmla="*/ 1052 h 2586"/>
                <a:gd name="T10" fmla="*/ 927 w 1545"/>
                <a:gd name="T11" fmla="*/ 2585 h 2586"/>
                <a:gd name="T12" fmla="*/ 1287 w 1545"/>
                <a:gd name="T13" fmla="*/ 1052 h 2586"/>
                <a:gd name="T14" fmla="*/ 1544 w 1545"/>
                <a:gd name="T15" fmla="*/ 1052 h 2586"/>
                <a:gd name="T16" fmla="*/ 1544 w 1545"/>
                <a:gd name="T17" fmla="*/ 877 h 2586"/>
                <a:gd name="T18" fmla="*/ 1544 w 1545"/>
                <a:gd name="T19" fmla="*/ 614 h 2586"/>
                <a:gd name="T20" fmla="*/ 1544 w 1545"/>
                <a:gd name="T21" fmla="*/ 0 h 2586"/>
                <a:gd name="T22" fmla="*/ 1287 w 1545"/>
                <a:gd name="T23" fmla="*/ 0 h 2586"/>
                <a:gd name="T24" fmla="*/ 901 w 1545"/>
                <a:gd name="T25" fmla="*/ 0 h 2586"/>
                <a:gd name="T26" fmla="*/ 0 w 1545"/>
                <a:gd name="T27" fmla="*/ 0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45" h="2586">
                  <a:moveTo>
                    <a:pt x="0" y="0"/>
                  </a:moveTo>
                  <a:lnTo>
                    <a:pt x="0" y="614"/>
                  </a:lnTo>
                  <a:lnTo>
                    <a:pt x="0" y="877"/>
                  </a:lnTo>
                  <a:lnTo>
                    <a:pt x="0" y="1052"/>
                  </a:lnTo>
                  <a:lnTo>
                    <a:pt x="901" y="1052"/>
                  </a:lnTo>
                  <a:lnTo>
                    <a:pt x="927" y="2585"/>
                  </a:lnTo>
                  <a:lnTo>
                    <a:pt x="1287" y="1052"/>
                  </a:lnTo>
                  <a:lnTo>
                    <a:pt x="1544" y="1052"/>
                  </a:lnTo>
                  <a:lnTo>
                    <a:pt x="1544" y="877"/>
                  </a:lnTo>
                  <a:lnTo>
                    <a:pt x="1544" y="614"/>
                  </a:lnTo>
                  <a:lnTo>
                    <a:pt x="1544" y="0"/>
                  </a:lnTo>
                  <a:lnTo>
                    <a:pt x="1287" y="0"/>
                  </a:lnTo>
                  <a:lnTo>
                    <a:pt x="901" y="0"/>
                  </a:lnTo>
                  <a:lnTo>
                    <a:pt x="0" y="0"/>
                  </a:lnTo>
                </a:path>
              </a:pathLst>
            </a:custGeom>
            <a:noFill/>
            <a:ln w="28575" cap="rnd" cmpd="sng">
              <a:solidFill>
                <a:srgbClr val="66FF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6756" name="Rectangle 20"/>
            <p:cNvSpPr>
              <a:spLocks noChangeArrowheads="1"/>
            </p:cNvSpPr>
            <p:nvPr/>
          </p:nvSpPr>
          <p:spPr bwMode="auto">
            <a:xfrm>
              <a:off x="3122" y="763"/>
              <a:ext cx="1416" cy="982"/>
            </a:xfrm>
            <a:prstGeom prst="rect">
              <a:avLst/>
            </a:prstGeom>
            <a:noFill/>
            <a:ln w="28575">
              <a:solidFill>
                <a:srgbClr val="66FF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16760" name="Rectangle 24"/>
          <p:cNvSpPr>
            <a:spLocks noChangeArrowheads="1"/>
          </p:cNvSpPr>
          <p:nvPr/>
        </p:nvSpPr>
        <p:spPr bwMode="auto">
          <a:xfrm>
            <a:off x="5465763" y="720725"/>
            <a:ext cx="7207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sz="1600" b="1">
                <a:latin typeface="Arial" charset="0"/>
              </a:rPr>
              <a:t>RDS1</a:t>
            </a:r>
          </a:p>
        </p:txBody>
      </p:sp>
      <p:pic>
        <p:nvPicPr>
          <p:cNvPr id="116761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1649413"/>
            <a:ext cx="1873250" cy="248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762" name="Rectangle 26"/>
          <p:cNvSpPr>
            <a:spLocks noChangeArrowheads="1"/>
          </p:cNvSpPr>
          <p:nvPr/>
        </p:nvSpPr>
        <p:spPr bwMode="auto">
          <a:xfrm>
            <a:off x="2870200" y="2882900"/>
            <a:ext cx="2413000" cy="18288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16763" name="Picture 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650" y="2992438"/>
            <a:ext cx="2146300" cy="17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764" name="Rectangle 28"/>
          <p:cNvSpPr>
            <a:spLocks noChangeArrowheads="1"/>
          </p:cNvSpPr>
          <p:nvPr/>
        </p:nvSpPr>
        <p:spPr bwMode="auto">
          <a:xfrm>
            <a:off x="4533900" y="1130300"/>
            <a:ext cx="2362200" cy="1587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16765" name="Picture 2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984250"/>
            <a:ext cx="2366963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766" name="Picture 3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375" y="2947988"/>
            <a:ext cx="2125663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767" name="AutoShape 31"/>
          <p:cNvSpPr>
            <a:spLocks noChangeArrowheads="1"/>
          </p:cNvSpPr>
          <p:nvPr/>
        </p:nvSpPr>
        <p:spPr bwMode="auto">
          <a:xfrm>
            <a:off x="254000" y="1574800"/>
            <a:ext cx="1993900" cy="2603500"/>
          </a:xfrm>
          <a:prstGeom prst="wedgeRectCallout">
            <a:avLst>
              <a:gd name="adj1" fmla="val -5972"/>
              <a:gd name="adj2" fmla="val 87194"/>
            </a:avLst>
          </a:prstGeom>
          <a:noFill/>
          <a:ln w="28575">
            <a:solidFill>
              <a:srgbClr val="66FF66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/>
              <a:t>jh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312738"/>
            <a:ext cx="7788275" cy="6508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1600" tIns="50800" rIns="101600" bIns="50800"/>
          <a:lstStyle/>
          <a:p>
            <a:r>
              <a:rPr lang="en-GB"/>
              <a:t>NATO Study Summary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35100"/>
            <a:ext cx="7280275" cy="39020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1600" tIns="50800" rIns="101600" bIns="50800"/>
          <a:lstStyle/>
          <a:p>
            <a:r>
              <a:rPr lang="en-GB"/>
              <a:t>Study fore-shadowed capability management: </a:t>
            </a:r>
          </a:p>
          <a:p>
            <a:pPr lvl="1">
              <a:lnSpc>
                <a:spcPct val="90000"/>
              </a:lnSpc>
            </a:pPr>
            <a:r>
              <a:rPr lang="en-GB"/>
              <a:t>formally expressed user needs</a:t>
            </a:r>
          </a:p>
          <a:p>
            <a:pPr lvl="1">
              <a:lnSpc>
                <a:spcPct val="90000"/>
              </a:lnSpc>
            </a:pPr>
            <a:r>
              <a:rPr lang="en-GB"/>
              <a:t>identified (and quantified) shortfalls</a:t>
            </a:r>
          </a:p>
          <a:p>
            <a:pPr lvl="1">
              <a:lnSpc>
                <a:spcPct val="90000"/>
              </a:lnSpc>
            </a:pPr>
            <a:r>
              <a:rPr lang="en-GB"/>
              <a:t>sought solutions</a:t>
            </a:r>
          </a:p>
          <a:p>
            <a:r>
              <a:rPr lang="en-GB"/>
              <a:t>Fine balance to be struck between lack of reality and conservatism in seeking solutions</a:t>
            </a:r>
          </a:p>
          <a:p>
            <a:r>
              <a:rPr lang="en-GB"/>
              <a:t>Interactions between concepts mean that packages of systems often required</a:t>
            </a:r>
          </a:p>
          <a:p>
            <a:r>
              <a:rPr lang="en-GB"/>
              <a:t>Requires that tactics for deployment and use of packages be developed in parallel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52463" y="2052638"/>
            <a:ext cx="7788275" cy="12001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1600" tIns="50800" rIns="101600" bIns="50800"/>
          <a:lstStyle/>
          <a:p>
            <a:pPr algn="ctr"/>
            <a:r>
              <a:rPr lang="en-GB"/>
              <a:t>Example 2: Maritime Platform Procurement Related Issues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261938"/>
            <a:ext cx="8077200" cy="576262"/>
          </a:xfrm>
        </p:spPr>
        <p:txBody>
          <a:bodyPr/>
          <a:lstStyle/>
          <a:p>
            <a:r>
              <a:rPr lang="en-GB" sz="3200"/>
              <a:t>Potential ways of protecting shipping</a:t>
            </a:r>
          </a:p>
        </p:txBody>
      </p:sp>
      <p:grpSp>
        <p:nvGrpSpPr>
          <p:cNvPr id="119868" name="Group 60"/>
          <p:cNvGrpSpPr>
            <a:grpSpLocks/>
          </p:cNvGrpSpPr>
          <p:nvPr/>
        </p:nvGrpSpPr>
        <p:grpSpPr bwMode="auto">
          <a:xfrm>
            <a:off x="1181100" y="982663"/>
            <a:ext cx="7307263" cy="4732337"/>
            <a:chOff x="744" y="619"/>
            <a:chExt cx="4603" cy="2981"/>
          </a:xfrm>
        </p:grpSpPr>
        <p:sp>
          <p:nvSpPr>
            <p:cNvPr id="119812" name="Rectangle 4"/>
            <p:cNvSpPr>
              <a:spLocks noChangeArrowheads="1"/>
            </p:cNvSpPr>
            <p:nvPr/>
          </p:nvSpPr>
          <p:spPr bwMode="auto">
            <a:xfrm>
              <a:off x="780" y="619"/>
              <a:ext cx="4559" cy="2981"/>
            </a:xfrm>
            <a:prstGeom prst="rect">
              <a:avLst/>
            </a:prstGeom>
            <a:solidFill>
              <a:srgbClr val="66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9813" name="Freeform 5"/>
            <p:cNvSpPr>
              <a:spLocks/>
            </p:cNvSpPr>
            <p:nvPr/>
          </p:nvSpPr>
          <p:spPr bwMode="auto">
            <a:xfrm>
              <a:off x="744" y="619"/>
              <a:ext cx="4603" cy="2674"/>
            </a:xfrm>
            <a:custGeom>
              <a:avLst/>
              <a:gdLst>
                <a:gd name="T0" fmla="*/ 15 w 3936"/>
                <a:gd name="T1" fmla="*/ 999 h 2035"/>
                <a:gd name="T2" fmla="*/ 280 w 3936"/>
                <a:gd name="T3" fmla="*/ 929 h 2035"/>
                <a:gd name="T4" fmla="*/ 350 w 3936"/>
                <a:gd name="T5" fmla="*/ 905 h 2035"/>
                <a:gd name="T6" fmla="*/ 475 w 3936"/>
                <a:gd name="T7" fmla="*/ 859 h 2035"/>
                <a:gd name="T8" fmla="*/ 530 w 3936"/>
                <a:gd name="T9" fmla="*/ 835 h 2035"/>
                <a:gd name="T10" fmla="*/ 647 w 3936"/>
                <a:gd name="T11" fmla="*/ 812 h 2035"/>
                <a:gd name="T12" fmla="*/ 1231 w 3936"/>
                <a:gd name="T13" fmla="*/ 835 h 2035"/>
                <a:gd name="T14" fmla="*/ 1371 w 3936"/>
                <a:gd name="T15" fmla="*/ 866 h 2035"/>
                <a:gd name="T16" fmla="*/ 1621 w 3936"/>
                <a:gd name="T17" fmla="*/ 960 h 2035"/>
                <a:gd name="T18" fmla="*/ 1730 w 3936"/>
                <a:gd name="T19" fmla="*/ 1007 h 2035"/>
                <a:gd name="T20" fmla="*/ 1862 w 3936"/>
                <a:gd name="T21" fmla="*/ 1046 h 2035"/>
                <a:gd name="T22" fmla="*/ 2057 w 3936"/>
                <a:gd name="T23" fmla="*/ 1077 h 2035"/>
                <a:gd name="T24" fmla="*/ 2587 w 3936"/>
                <a:gd name="T25" fmla="*/ 999 h 2035"/>
                <a:gd name="T26" fmla="*/ 2743 w 3936"/>
                <a:gd name="T27" fmla="*/ 929 h 2035"/>
                <a:gd name="T28" fmla="*/ 2938 w 3936"/>
                <a:gd name="T29" fmla="*/ 820 h 2035"/>
                <a:gd name="T30" fmla="*/ 3148 w 3936"/>
                <a:gd name="T31" fmla="*/ 703 h 2035"/>
                <a:gd name="T32" fmla="*/ 3405 w 3936"/>
                <a:gd name="T33" fmla="*/ 827 h 2035"/>
                <a:gd name="T34" fmla="*/ 3436 w 3936"/>
                <a:gd name="T35" fmla="*/ 905 h 2035"/>
                <a:gd name="T36" fmla="*/ 3436 w 3936"/>
                <a:gd name="T37" fmla="*/ 1217 h 2035"/>
                <a:gd name="T38" fmla="*/ 3491 w 3936"/>
                <a:gd name="T39" fmla="*/ 1591 h 2035"/>
                <a:gd name="T40" fmla="*/ 3553 w 3936"/>
                <a:gd name="T41" fmla="*/ 1685 h 2035"/>
                <a:gd name="T42" fmla="*/ 3584 w 3936"/>
                <a:gd name="T43" fmla="*/ 1731 h 2035"/>
                <a:gd name="T44" fmla="*/ 3592 w 3936"/>
                <a:gd name="T45" fmla="*/ 1755 h 2035"/>
                <a:gd name="T46" fmla="*/ 3631 w 3936"/>
                <a:gd name="T47" fmla="*/ 1802 h 2035"/>
                <a:gd name="T48" fmla="*/ 3701 w 3936"/>
                <a:gd name="T49" fmla="*/ 1856 h 2035"/>
                <a:gd name="T50" fmla="*/ 3725 w 3936"/>
                <a:gd name="T51" fmla="*/ 1872 h 2035"/>
                <a:gd name="T52" fmla="*/ 3873 w 3936"/>
                <a:gd name="T53" fmla="*/ 1996 h 2035"/>
                <a:gd name="T54" fmla="*/ 3927 w 3936"/>
                <a:gd name="T55" fmla="*/ 2035 h 2035"/>
                <a:gd name="T56" fmla="*/ 3936 w 3936"/>
                <a:gd name="T57" fmla="*/ 0 h 2035"/>
                <a:gd name="T58" fmla="*/ 0 w 3936"/>
                <a:gd name="T59" fmla="*/ 0 h 2035"/>
                <a:gd name="T60" fmla="*/ 15 w 3936"/>
                <a:gd name="T61" fmla="*/ 999 h 2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936" h="2035">
                  <a:moveTo>
                    <a:pt x="15" y="999"/>
                  </a:moveTo>
                  <a:cubicBezTo>
                    <a:pt x="102" y="989"/>
                    <a:pt x="197" y="961"/>
                    <a:pt x="280" y="929"/>
                  </a:cubicBezTo>
                  <a:cubicBezTo>
                    <a:pt x="353" y="901"/>
                    <a:pt x="265" y="922"/>
                    <a:pt x="350" y="905"/>
                  </a:cubicBezTo>
                  <a:cubicBezTo>
                    <a:pt x="389" y="880"/>
                    <a:pt x="431" y="871"/>
                    <a:pt x="475" y="859"/>
                  </a:cubicBezTo>
                  <a:cubicBezTo>
                    <a:pt x="517" y="847"/>
                    <a:pt x="480" y="854"/>
                    <a:pt x="530" y="835"/>
                  </a:cubicBezTo>
                  <a:cubicBezTo>
                    <a:pt x="566" y="821"/>
                    <a:pt x="610" y="817"/>
                    <a:pt x="647" y="812"/>
                  </a:cubicBezTo>
                  <a:cubicBezTo>
                    <a:pt x="849" y="816"/>
                    <a:pt x="1035" y="813"/>
                    <a:pt x="1231" y="835"/>
                  </a:cubicBezTo>
                  <a:cubicBezTo>
                    <a:pt x="1276" y="851"/>
                    <a:pt x="1324" y="858"/>
                    <a:pt x="1371" y="866"/>
                  </a:cubicBezTo>
                  <a:cubicBezTo>
                    <a:pt x="1446" y="905"/>
                    <a:pt x="1539" y="939"/>
                    <a:pt x="1621" y="960"/>
                  </a:cubicBezTo>
                  <a:cubicBezTo>
                    <a:pt x="1660" y="970"/>
                    <a:pt x="1691" y="996"/>
                    <a:pt x="1730" y="1007"/>
                  </a:cubicBezTo>
                  <a:cubicBezTo>
                    <a:pt x="1774" y="1019"/>
                    <a:pt x="1818" y="1031"/>
                    <a:pt x="1862" y="1046"/>
                  </a:cubicBezTo>
                  <a:cubicBezTo>
                    <a:pt x="1911" y="1063"/>
                    <a:pt x="2003" y="1068"/>
                    <a:pt x="2057" y="1077"/>
                  </a:cubicBezTo>
                  <a:cubicBezTo>
                    <a:pt x="2248" y="1070"/>
                    <a:pt x="2408" y="1059"/>
                    <a:pt x="2587" y="999"/>
                  </a:cubicBezTo>
                  <a:cubicBezTo>
                    <a:pt x="2633" y="967"/>
                    <a:pt x="2691" y="952"/>
                    <a:pt x="2743" y="929"/>
                  </a:cubicBezTo>
                  <a:cubicBezTo>
                    <a:pt x="2811" y="899"/>
                    <a:pt x="2868" y="847"/>
                    <a:pt x="2938" y="820"/>
                  </a:cubicBezTo>
                  <a:cubicBezTo>
                    <a:pt x="2997" y="759"/>
                    <a:pt x="3064" y="717"/>
                    <a:pt x="3148" y="703"/>
                  </a:cubicBezTo>
                  <a:cubicBezTo>
                    <a:pt x="3260" y="715"/>
                    <a:pt x="3337" y="730"/>
                    <a:pt x="3405" y="827"/>
                  </a:cubicBezTo>
                  <a:cubicBezTo>
                    <a:pt x="3414" y="855"/>
                    <a:pt x="3428" y="876"/>
                    <a:pt x="3436" y="905"/>
                  </a:cubicBezTo>
                  <a:cubicBezTo>
                    <a:pt x="3456" y="1281"/>
                    <a:pt x="3436" y="811"/>
                    <a:pt x="3436" y="1217"/>
                  </a:cubicBezTo>
                  <a:cubicBezTo>
                    <a:pt x="3436" y="1319"/>
                    <a:pt x="3421" y="1490"/>
                    <a:pt x="3491" y="1591"/>
                  </a:cubicBezTo>
                  <a:cubicBezTo>
                    <a:pt x="3504" y="1631"/>
                    <a:pt x="3529" y="1654"/>
                    <a:pt x="3553" y="1685"/>
                  </a:cubicBezTo>
                  <a:cubicBezTo>
                    <a:pt x="3564" y="1700"/>
                    <a:pt x="3578" y="1713"/>
                    <a:pt x="3584" y="1731"/>
                  </a:cubicBezTo>
                  <a:cubicBezTo>
                    <a:pt x="3587" y="1739"/>
                    <a:pt x="3587" y="1748"/>
                    <a:pt x="3592" y="1755"/>
                  </a:cubicBezTo>
                  <a:cubicBezTo>
                    <a:pt x="3603" y="1772"/>
                    <a:pt x="3618" y="1786"/>
                    <a:pt x="3631" y="1802"/>
                  </a:cubicBezTo>
                  <a:cubicBezTo>
                    <a:pt x="3654" y="1829"/>
                    <a:pt x="3668" y="1834"/>
                    <a:pt x="3701" y="1856"/>
                  </a:cubicBezTo>
                  <a:cubicBezTo>
                    <a:pt x="3709" y="1861"/>
                    <a:pt x="3725" y="1872"/>
                    <a:pt x="3725" y="1872"/>
                  </a:cubicBezTo>
                  <a:cubicBezTo>
                    <a:pt x="3740" y="1922"/>
                    <a:pt x="3828" y="1967"/>
                    <a:pt x="3873" y="1996"/>
                  </a:cubicBezTo>
                  <a:cubicBezTo>
                    <a:pt x="3893" y="2009"/>
                    <a:pt x="3916" y="2014"/>
                    <a:pt x="3927" y="2035"/>
                  </a:cubicBezTo>
                  <a:lnTo>
                    <a:pt x="3936" y="0"/>
                  </a:lnTo>
                  <a:lnTo>
                    <a:pt x="0" y="0"/>
                  </a:lnTo>
                  <a:lnTo>
                    <a:pt x="15" y="999"/>
                  </a:lnTo>
                  <a:close/>
                </a:path>
              </a:pathLst>
            </a:custGeom>
            <a:solidFill>
              <a:srgbClr val="99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19829" name="AutoShape 21"/>
          <p:cNvSpPr>
            <a:spLocks noChangeArrowheads="1"/>
          </p:cNvSpPr>
          <p:nvPr/>
        </p:nvSpPr>
        <p:spPr bwMode="auto">
          <a:xfrm>
            <a:off x="4926013" y="4956175"/>
            <a:ext cx="1462087" cy="557213"/>
          </a:xfrm>
          <a:prstGeom prst="wedgeRectCallout">
            <a:avLst>
              <a:gd name="adj1" fmla="val -116569"/>
              <a:gd name="adj2" fmla="val -136458"/>
            </a:avLst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GB" sz="1200">
                <a:solidFill>
                  <a:schemeClr val="bg2"/>
                </a:solidFill>
                <a:latin typeface="Arial" charset="0"/>
              </a:rPr>
              <a:t>Direct  protection</a:t>
            </a:r>
          </a:p>
          <a:p>
            <a:pPr>
              <a:spcBef>
                <a:spcPct val="0"/>
              </a:spcBef>
            </a:pPr>
            <a:r>
              <a:rPr lang="en-GB" sz="1200">
                <a:solidFill>
                  <a:schemeClr val="bg2"/>
                </a:solidFill>
                <a:latin typeface="Arial" charset="0"/>
              </a:rPr>
              <a:t> from torpedo attack</a:t>
            </a:r>
          </a:p>
        </p:txBody>
      </p:sp>
      <p:sp>
        <p:nvSpPr>
          <p:cNvPr id="119830" name="AutoShape 22"/>
          <p:cNvSpPr>
            <a:spLocks noChangeArrowheads="1"/>
          </p:cNvSpPr>
          <p:nvPr/>
        </p:nvSpPr>
        <p:spPr bwMode="auto">
          <a:xfrm>
            <a:off x="1795463" y="3209925"/>
            <a:ext cx="1042987" cy="695325"/>
          </a:xfrm>
          <a:prstGeom prst="wedgeRectCallout">
            <a:avLst>
              <a:gd name="adj1" fmla="val 75972"/>
              <a:gd name="adj2" fmla="val 83542"/>
            </a:avLst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GB" sz="1200">
                <a:solidFill>
                  <a:schemeClr val="bg2"/>
                </a:solidFill>
                <a:latin typeface="Arial" charset="0"/>
              </a:rPr>
              <a:t>Clear threats </a:t>
            </a:r>
          </a:p>
          <a:p>
            <a:pPr>
              <a:spcBef>
                <a:spcPct val="0"/>
              </a:spcBef>
            </a:pPr>
            <a:r>
              <a:rPr lang="en-GB" sz="1200">
                <a:solidFill>
                  <a:schemeClr val="bg2"/>
                </a:solidFill>
                <a:latin typeface="Arial" charset="0"/>
              </a:rPr>
              <a:t>from area</a:t>
            </a:r>
          </a:p>
        </p:txBody>
      </p:sp>
      <p:sp>
        <p:nvSpPr>
          <p:cNvPr id="119834" name="AutoShape 26"/>
          <p:cNvSpPr>
            <a:spLocks noChangeArrowheads="1"/>
          </p:cNvSpPr>
          <p:nvPr/>
        </p:nvSpPr>
        <p:spPr bwMode="auto">
          <a:xfrm>
            <a:off x="5483225" y="2095500"/>
            <a:ext cx="1044575" cy="696913"/>
          </a:xfrm>
          <a:prstGeom prst="wedgeRectCallout">
            <a:avLst>
              <a:gd name="adj1" fmla="val 139722"/>
              <a:gd name="adj2" fmla="val 10417"/>
            </a:avLst>
          </a:prstGeom>
          <a:solidFill>
            <a:schemeClr val="tx2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GB" sz="1200">
                <a:solidFill>
                  <a:schemeClr val="bg2"/>
                </a:solidFill>
                <a:latin typeface="Arial" charset="0"/>
              </a:rPr>
              <a:t>Attack threat</a:t>
            </a:r>
          </a:p>
          <a:p>
            <a:pPr>
              <a:spcBef>
                <a:spcPct val="0"/>
              </a:spcBef>
            </a:pPr>
            <a:r>
              <a:rPr lang="en-GB" sz="1200">
                <a:solidFill>
                  <a:schemeClr val="bg2"/>
                </a:solidFill>
                <a:latin typeface="Arial" charset="0"/>
              </a:rPr>
              <a:t> in harbour</a:t>
            </a:r>
          </a:p>
        </p:txBody>
      </p:sp>
      <p:grpSp>
        <p:nvGrpSpPr>
          <p:cNvPr id="119869" name="Group 61"/>
          <p:cNvGrpSpPr>
            <a:grpSpLocks/>
          </p:cNvGrpSpPr>
          <p:nvPr/>
        </p:nvGrpSpPr>
        <p:grpSpPr bwMode="auto">
          <a:xfrm>
            <a:off x="5241925" y="3209925"/>
            <a:ext cx="2120900" cy="1252538"/>
            <a:chOff x="3302" y="2022"/>
            <a:chExt cx="1336" cy="789"/>
          </a:xfrm>
        </p:grpSpPr>
        <p:sp>
          <p:nvSpPr>
            <p:cNvPr id="119833" name="Line 25"/>
            <p:cNvSpPr>
              <a:spLocks noChangeShapeType="1"/>
            </p:cNvSpPr>
            <p:nvPr/>
          </p:nvSpPr>
          <p:spPr bwMode="auto">
            <a:xfrm>
              <a:off x="3849" y="2022"/>
              <a:ext cx="789" cy="48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9835" name="AutoShape 27"/>
            <p:cNvSpPr>
              <a:spLocks noChangeArrowheads="1"/>
            </p:cNvSpPr>
            <p:nvPr/>
          </p:nvSpPr>
          <p:spPr bwMode="auto">
            <a:xfrm>
              <a:off x="3302" y="2373"/>
              <a:ext cx="722" cy="438"/>
            </a:xfrm>
            <a:prstGeom prst="wedgeRectCallout">
              <a:avLst>
                <a:gd name="adj1" fmla="val 108727"/>
                <a:gd name="adj2" fmla="val -46347"/>
              </a:avLst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GB" sz="1200">
                  <a:solidFill>
                    <a:schemeClr val="bg2"/>
                  </a:solidFill>
                  <a:latin typeface="Arial" charset="0"/>
                </a:rPr>
                <a:t>Find &amp; attack </a:t>
              </a:r>
            </a:p>
            <a:p>
              <a:pPr>
                <a:spcBef>
                  <a:spcPct val="0"/>
                </a:spcBef>
              </a:pPr>
              <a:r>
                <a:rPr lang="en-GB" sz="1200">
                  <a:solidFill>
                    <a:schemeClr val="bg2"/>
                  </a:solidFill>
                  <a:latin typeface="Arial" charset="0"/>
                </a:rPr>
                <a:t>threats as they </a:t>
              </a:r>
            </a:p>
            <a:p>
              <a:pPr>
                <a:spcBef>
                  <a:spcPct val="0"/>
                </a:spcBef>
              </a:pPr>
              <a:r>
                <a:rPr lang="en-GB" sz="1200">
                  <a:solidFill>
                    <a:schemeClr val="bg2"/>
                  </a:solidFill>
                  <a:latin typeface="Arial" charset="0"/>
                </a:rPr>
                <a:t>put to sea</a:t>
              </a:r>
            </a:p>
          </p:txBody>
        </p:sp>
      </p:grpSp>
      <p:grpSp>
        <p:nvGrpSpPr>
          <p:cNvPr id="119866" name="Group 58"/>
          <p:cNvGrpSpPr>
            <a:grpSpLocks/>
          </p:cNvGrpSpPr>
          <p:nvPr/>
        </p:nvGrpSpPr>
        <p:grpSpPr bwMode="auto">
          <a:xfrm>
            <a:off x="2286000" y="3905250"/>
            <a:ext cx="2570163" cy="1212850"/>
            <a:chOff x="1440" y="2460"/>
            <a:chExt cx="1619" cy="764"/>
          </a:xfrm>
        </p:grpSpPr>
        <p:sp>
          <p:nvSpPr>
            <p:cNvPr id="119827" name="Rectangle 19"/>
            <p:cNvSpPr>
              <a:spLocks noChangeArrowheads="1"/>
            </p:cNvSpPr>
            <p:nvPr/>
          </p:nvSpPr>
          <p:spPr bwMode="auto">
            <a:xfrm>
              <a:off x="1876" y="2460"/>
              <a:ext cx="1183" cy="614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19837" name="Group 29"/>
            <p:cNvGrpSpPr>
              <a:grpSpLocks/>
            </p:cNvGrpSpPr>
            <p:nvPr/>
          </p:nvGrpSpPr>
          <p:grpSpPr bwMode="auto">
            <a:xfrm>
              <a:off x="2077" y="2638"/>
              <a:ext cx="529" cy="187"/>
              <a:chOff x="2050" y="2942"/>
              <a:chExt cx="298" cy="85"/>
            </a:xfrm>
          </p:grpSpPr>
          <p:sp>
            <p:nvSpPr>
              <p:cNvPr id="119838" name="Freeform 30"/>
              <p:cNvSpPr>
                <a:spLocks/>
              </p:cNvSpPr>
              <p:nvPr/>
            </p:nvSpPr>
            <p:spPr bwMode="auto">
              <a:xfrm>
                <a:off x="2244" y="2959"/>
                <a:ext cx="57" cy="48"/>
              </a:xfrm>
              <a:custGeom>
                <a:avLst/>
                <a:gdLst>
                  <a:gd name="T0" fmla="*/ 0 w 57"/>
                  <a:gd name="T1" fmla="*/ 48 h 48"/>
                  <a:gd name="T2" fmla="*/ 25 w 57"/>
                  <a:gd name="T3" fmla="*/ 0 h 48"/>
                  <a:gd name="T4" fmla="*/ 57 w 57"/>
                  <a:gd name="T5" fmla="*/ 47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" h="48">
                    <a:moveTo>
                      <a:pt x="0" y="48"/>
                    </a:moveTo>
                    <a:lnTo>
                      <a:pt x="25" y="0"/>
                    </a:lnTo>
                    <a:lnTo>
                      <a:pt x="57" y="47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839" name="Line 31"/>
              <p:cNvSpPr>
                <a:spLocks noChangeShapeType="1"/>
              </p:cNvSpPr>
              <p:nvPr/>
            </p:nvSpPr>
            <p:spPr bwMode="auto">
              <a:xfrm>
                <a:off x="2267" y="2942"/>
                <a:ext cx="6" cy="67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840" name="Freeform 32"/>
              <p:cNvSpPr>
                <a:spLocks/>
              </p:cNvSpPr>
              <p:nvPr/>
            </p:nvSpPr>
            <p:spPr bwMode="auto">
              <a:xfrm>
                <a:off x="2125" y="2959"/>
                <a:ext cx="56" cy="48"/>
              </a:xfrm>
              <a:custGeom>
                <a:avLst/>
                <a:gdLst>
                  <a:gd name="T0" fmla="*/ 0 w 56"/>
                  <a:gd name="T1" fmla="*/ 48 h 48"/>
                  <a:gd name="T2" fmla="*/ 25 w 56"/>
                  <a:gd name="T3" fmla="*/ 0 h 48"/>
                  <a:gd name="T4" fmla="*/ 56 w 56"/>
                  <a:gd name="T5" fmla="*/ 47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" h="48">
                    <a:moveTo>
                      <a:pt x="0" y="48"/>
                    </a:moveTo>
                    <a:lnTo>
                      <a:pt x="25" y="0"/>
                    </a:lnTo>
                    <a:lnTo>
                      <a:pt x="56" y="47"/>
                    </a:lnTo>
                  </a:path>
                </a:pathLst>
              </a:custGeom>
              <a:noFill/>
              <a:ln w="3175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841" name="Line 33"/>
              <p:cNvSpPr>
                <a:spLocks noChangeShapeType="1"/>
              </p:cNvSpPr>
              <p:nvPr/>
            </p:nvSpPr>
            <p:spPr bwMode="auto">
              <a:xfrm>
                <a:off x="2148" y="2942"/>
                <a:ext cx="6" cy="67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842" name="Freeform 34"/>
              <p:cNvSpPr>
                <a:spLocks/>
              </p:cNvSpPr>
              <p:nvPr/>
            </p:nvSpPr>
            <p:spPr bwMode="auto">
              <a:xfrm>
                <a:off x="2079" y="2966"/>
                <a:ext cx="269" cy="61"/>
              </a:xfrm>
              <a:custGeom>
                <a:avLst/>
                <a:gdLst>
                  <a:gd name="T0" fmla="*/ 0 w 269"/>
                  <a:gd name="T1" fmla="*/ 31 h 61"/>
                  <a:gd name="T2" fmla="*/ 0 w 269"/>
                  <a:gd name="T3" fmla="*/ 35 h 61"/>
                  <a:gd name="T4" fmla="*/ 0 w 269"/>
                  <a:gd name="T5" fmla="*/ 38 h 61"/>
                  <a:gd name="T6" fmla="*/ 1 w 269"/>
                  <a:gd name="T7" fmla="*/ 41 h 61"/>
                  <a:gd name="T8" fmla="*/ 2 w 269"/>
                  <a:gd name="T9" fmla="*/ 44 h 61"/>
                  <a:gd name="T10" fmla="*/ 3 w 269"/>
                  <a:gd name="T11" fmla="*/ 46 h 61"/>
                  <a:gd name="T12" fmla="*/ 5 w 269"/>
                  <a:gd name="T13" fmla="*/ 48 h 61"/>
                  <a:gd name="T14" fmla="*/ 7 w 269"/>
                  <a:gd name="T15" fmla="*/ 49 h 61"/>
                  <a:gd name="T16" fmla="*/ 9 w 269"/>
                  <a:gd name="T17" fmla="*/ 51 h 61"/>
                  <a:gd name="T18" fmla="*/ 12 w 269"/>
                  <a:gd name="T19" fmla="*/ 52 h 61"/>
                  <a:gd name="T20" fmla="*/ 15 w 269"/>
                  <a:gd name="T21" fmla="*/ 53 h 61"/>
                  <a:gd name="T22" fmla="*/ 17 w 269"/>
                  <a:gd name="T23" fmla="*/ 54 h 61"/>
                  <a:gd name="T24" fmla="*/ 18 w 269"/>
                  <a:gd name="T25" fmla="*/ 56 h 61"/>
                  <a:gd name="T26" fmla="*/ 20 w 269"/>
                  <a:gd name="T27" fmla="*/ 61 h 61"/>
                  <a:gd name="T28" fmla="*/ 260 w 269"/>
                  <a:gd name="T29" fmla="*/ 61 h 61"/>
                  <a:gd name="T30" fmla="*/ 263 w 269"/>
                  <a:gd name="T31" fmla="*/ 49 h 61"/>
                  <a:gd name="T32" fmla="*/ 269 w 269"/>
                  <a:gd name="T33" fmla="*/ 30 h 61"/>
                  <a:gd name="T34" fmla="*/ 225 w 269"/>
                  <a:gd name="T35" fmla="*/ 30 h 61"/>
                  <a:gd name="T36" fmla="*/ 224 w 269"/>
                  <a:gd name="T37" fmla="*/ 33 h 61"/>
                  <a:gd name="T38" fmla="*/ 222 w 269"/>
                  <a:gd name="T39" fmla="*/ 35 h 61"/>
                  <a:gd name="T40" fmla="*/ 221 w 269"/>
                  <a:gd name="T41" fmla="*/ 37 h 61"/>
                  <a:gd name="T42" fmla="*/ 220 w 269"/>
                  <a:gd name="T43" fmla="*/ 38 h 61"/>
                  <a:gd name="T44" fmla="*/ 218 w 269"/>
                  <a:gd name="T45" fmla="*/ 39 h 61"/>
                  <a:gd name="T46" fmla="*/ 172 w 269"/>
                  <a:gd name="T47" fmla="*/ 39 h 61"/>
                  <a:gd name="T48" fmla="*/ 170 w 269"/>
                  <a:gd name="T49" fmla="*/ 38 h 61"/>
                  <a:gd name="T50" fmla="*/ 169 w 269"/>
                  <a:gd name="T51" fmla="*/ 38 h 61"/>
                  <a:gd name="T52" fmla="*/ 168 w 269"/>
                  <a:gd name="T53" fmla="*/ 36 h 61"/>
                  <a:gd name="T54" fmla="*/ 167 w 269"/>
                  <a:gd name="T55" fmla="*/ 35 h 61"/>
                  <a:gd name="T56" fmla="*/ 164 w 269"/>
                  <a:gd name="T57" fmla="*/ 30 h 61"/>
                  <a:gd name="T58" fmla="*/ 144 w 269"/>
                  <a:gd name="T59" fmla="*/ 30 h 61"/>
                  <a:gd name="T60" fmla="*/ 141 w 269"/>
                  <a:gd name="T61" fmla="*/ 0 h 61"/>
                  <a:gd name="T62" fmla="*/ 120 w 269"/>
                  <a:gd name="T63" fmla="*/ 0 h 61"/>
                  <a:gd name="T64" fmla="*/ 123 w 269"/>
                  <a:gd name="T65" fmla="*/ 29 h 61"/>
                  <a:gd name="T66" fmla="*/ 104 w 269"/>
                  <a:gd name="T67" fmla="*/ 29 h 61"/>
                  <a:gd name="T68" fmla="*/ 103 w 269"/>
                  <a:gd name="T69" fmla="*/ 36 h 61"/>
                  <a:gd name="T70" fmla="*/ 103 w 269"/>
                  <a:gd name="T71" fmla="*/ 37 h 61"/>
                  <a:gd name="T72" fmla="*/ 102 w 269"/>
                  <a:gd name="T73" fmla="*/ 38 h 61"/>
                  <a:gd name="T74" fmla="*/ 101 w 269"/>
                  <a:gd name="T75" fmla="*/ 39 h 61"/>
                  <a:gd name="T76" fmla="*/ 99 w 269"/>
                  <a:gd name="T77" fmla="*/ 39 h 61"/>
                  <a:gd name="T78" fmla="*/ 97 w 269"/>
                  <a:gd name="T79" fmla="*/ 39 h 61"/>
                  <a:gd name="T80" fmla="*/ 49 w 269"/>
                  <a:gd name="T81" fmla="*/ 39 h 61"/>
                  <a:gd name="T82" fmla="*/ 48 w 269"/>
                  <a:gd name="T83" fmla="*/ 39 h 61"/>
                  <a:gd name="T84" fmla="*/ 46 w 269"/>
                  <a:gd name="T85" fmla="*/ 38 h 61"/>
                  <a:gd name="T86" fmla="*/ 45 w 269"/>
                  <a:gd name="T87" fmla="*/ 37 h 61"/>
                  <a:gd name="T88" fmla="*/ 43 w 269"/>
                  <a:gd name="T89" fmla="*/ 31 h 61"/>
                  <a:gd name="T90" fmla="*/ 0 w 269"/>
                  <a:gd name="T91" fmla="*/ 3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69" h="61">
                    <a:moveTo>
                      <a:pt x="0" y="31"/>
                    </a:moveTo>
                    <a:lnTo>
                      <a:pt x="0" y="35"/>
                    </a:lnTo>
                    <a:lnTo>
                      <a:pt x="0" y="38"/>
                    </a:lnTo>
                    <a:lnTo>
                      <a:pt x="1" y="41"/>
                    </a:lnTo>
                    <a:lnTo>
                      <a:pt x="2" y="44"/>
                    </a:lnTo>
                    <a:lnTo>
                      <a:pt x="3" y="46"/>
                    </a:lnTo>
                    <a:lnTo>
                      <a:pt x="5" y="48"/>
                    </a:lnTo>
                    <a:lnTo>
                      <a:pt x="7" y="49"/>
                    </a:lnTo>
                    <a:lnTo>
                      <a:pt x="9" y="51"/>
                    </a:lnTo>
                    <a:lnTo>
                      <a:pt x="12" y="52"/>
                    </a:lnTo>
                    <a:lnTo>
                      <a:pt x="15" y="53"/>
                    </a:lnTo>
                    <a:lnTo>
                      <a:pt x="17" y="54"/>
                    </a:lnTo>
                    <a:lnTo>
                      <a:pt x="18" y="56"/>
                    </a:lnTo>
                    <a:lnTo>
                      <a:pt x="20" y="61"/>
                    </a:lnTo>
                    <a:lnTo>
                      <a:pt x="260" y="61"/>
                    </a:lnTo>
                    <a:lnTo>
                      <a:pt x="263" y="49"/>
                    </a:lnTo>
                    <a:lnTo>
                      <a:pt x="269" y="30"/>
                    </a:lnTo>
                    <a:lnTo>
                      <a:pt x="225" y="30"/>
                    </a:lnTo>
                    <a:lnTo>
                      <a:pt x="224" y="33"/>
                    </a:lnTo>
                    <a:lnTo>
                      <a:pt x="222" y="35"/>
                    </a:lnTo>
                    <a:lnTo>
                      <a:pt x="221" y="37"/>
                    </a:lnTo>
                    <a:lnTo>
                      <a:pt x="220" y="38"/>
                    </a:lnTo>
                    <a:lnTo>
                      <a:pt x="218" y="39"/>
                    </a:lnTo>
                    <a:lnTo>
                      <a:pt x="172" y="39"/>
                    </a:lnTo>
                    <a:lnTo>
                      <a:pt x="170" y="38"/>
                    </a:lnTo>
                    <a:lnTo>
                      <a:pt x="169" y="38"/>
                    </a:lnTo>
                    <a:lnTo>
                      <a:pt x="168" y="36"/>
                    </a:lnTo>
                    <a:lnTo>
                      <a:pt x="167" y="35"/>
                    </a:lnTo>
                    <a:lnTo>
                      <a:pt x="164" y="30"/>
                    </a:lnTo>
                    <a:lnTo>
                      <a:pt x="144" y="30"/>
                    </a:lnTo>
                    <a:lnTo>
                      <a:pt x="141" y="0"/>
                    </a:lnTo>
                    <a:lnTo>
                      <a:pt x="120" y="0"/>
                    </a:lnTo>
                    <a:lnTo>
                      <a:pt x="123" y="29"/>
                    </a:lnTo>
                    <a:lnTo>
                      <a:pt x="104" y="29"/>
                    </a:lnTo>
                    <a:lnTo>
                      <a:pt x="103" y="36"/>
                    </a:lnTo>
                    <a:lnTo>
                      <a:pt x="103" y="37"/>
                    </a:lnTo>
                    <a:lnTo>
                      <a:pt x="102" y="38"/>
                    </a:lnTo>
                    <a:lnTo>
                      <a:pt x="101" y="39"/>
                    </a:lnTo>
                    <a:lnTo>
                      <a:pt x="99" y="39"/>
                    </a:lnTo>
                    <a:lnTo>
                      <a:pt x="97" y="39"/>
                    </a:lnTo>
                    <a:lnTo>
                      <a:pt x="49" y="39"/>
                    </a:lnTo>
                    <a:lnTo>
                      <a:pt x="48" y="39"/>
                    </a:lnTo>
                    <a:lnTo>
                      <a:pt x="46" y="38"/>
                    </a:lnTo>
                    <a:lnTo>
                      <a:pt x="45" y="37"/>
                    </a:lnTo>
                    <a:lnTo>
                      <a:pt x="43" y="31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chemeClr val="bg2"/>
              </a:solidFill>
              <a:ln w="1651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843" name="Freeform 35"/>
              <p:cNvSpPr>
                <a:spLocks/>
              </p:cNvSpPr>
              <p:nvPr/>
            </p:nvSpPr>
            <p:spPr bwMode="auto">
              <a:xfrm>
                <a:off x="2050" y="2945"/>
                <a:ext cx="37" cy="20"/>
              </a:xfrm>
              <a:custGeom>
                <a:avLst/>
                <a:gdLst>
                  <a:gd name="T0" fmla="*/ 0 w 37"/>
                  <a:gd name="T1" fmla="*/ 20 h 20"/>
                  <a:gd name="T2" fmla="*/ 2 w 37"/>
                  <a:gd name="T3" fmla="*/ 12 h 20"/>
                  <a:gd name="T4" fmla="*/ 5 w 37"/>
                  <a:gd name="T5" fmla="*/ 6 h 20"/>
                  <a:gd name="T6" fmla="*/ 11 w 37"/>
                  <a:gd name="T7" fmla="*/ 2 h 20"/>
                  <a:gd name="T8" fmla="*/ 18 w 37"/>
                  <a:gd name="T9" fmla="*/ 0 h 20"/>
                  <a:gd name="T10" fmla="*/ 26 w 37"/>
                  <a:gd name="T11" fmla="*/ 2 h 20"/>
                  <a:gd name="T12" fmla="*/ 31 w 37"/>
                  <a:gd name="T13" fmla="*/ 6 h 20"/>
                  <a:gd name="T14" fmla="*/ 35 w 37"/>
                  <a:gd name="T15" fmla="*/ 12 h 20"/>
                  <a:gd name="T16" fmla="*/ 37 w 37"/>
                  <a:gd name="T17" fmla="*/ 20 h 20"/>
                  <a:gd name="T18" fmla="*/ 18 w 37"/>
                  <a:gd name="T19" fmla="*/ 20 h 20"/>
                  <a:gd name="T20" fmla="*/ 0 w 37"/>
                  <a:gd name="T21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" h="20">
                    <a:moveTo>
                      <a:pt x="0" y="20"/>
                    </a:moveTo>
                    <a:lnTo>
                      <a:pt x="2" y="12"/>
                    </a:lnTo>
                    <a:lnTo>
                      <a:pt x="5" y="6"/>
                    </a:lnTo>
                    <a:lnTo>
                      <a:pt x="11" y="2"/>
                    </a:lnTo>
                    <a:lnTo>
                      <a:pt x="18" y="0"/>
                    </a:lnTo>
                    <a:lnTo>
                      <a:pt x="26" y="2"/>
                    </a:lnTo>
                    <a:lnTo>
                      <a:pt x="31" y="6"/>
                    </a:lnTo>
                    <a:lnTo>
                      <a:pt x="35" y="12"/>
                    </a:lnTo>
                    <a:lnTo>
                      <a:pt x="37" y="20"/>
                    </a:lnTo>
                    <a:lnTo>
                      <a:pt x="18" y="2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844" name="Freeform 36"/>
              <p:cNvSpPr>
                <a:spLocks/>
              </p:cNvSpPr>
              <p:nvPr/>
            </p:nvSpPr>
            <p:spPr bwMode="auto">
              <a:xfrm>
                <a:off x="2082" y="2950"/>
                <a:ext cx="33" cy="15"/>
              </a:xfrm>
              <a:custGeom>
                <a:avLst/>
                <a:gdLst>
                  <a:gd name="T0" fmla="*/ 0 w 33"/>
                  <a:gd name="T1" fmla="*/ 15 h 15"/>
                  <a:gd name="T2" fmla="*/ 1 w 33"/>
                  <a:gd name="T3" fmla="*/ 9 h 15"/>
                  <a:gd name="T4" fmla="*/ 5 w 33"/>
                  <a:gd name="T5" fmla="*/ 5 h 15"/>
                  <a:gd name="T6" fmla="*/ 11 w 33"/>
                  <a:gd name="T7" fmla="*/ 1 h 15"/>
                  <a:gd name="T8" fmla="*/ 17 w 33"/>
                  <a:gd name="T9" fmla="*/ 0 h 15"/>
                  <a:gd name="T10" fmla="*/ 22 w 33"/>
                  <a:gd name="T11" fmla="*/ 1 h 15"/>
                  <a:gd name="T12" fmla="*/ 28 w 33"/>
                  <a:gd name="T13" fmla="*/ 5 h 15"/>
                  <a:gd name="T14" fmla="*/ 32 w 33"/>
                  <a:gd name="T15" fmla="*/ 9 h 15"/>
                  <a:gd name="T16" fmla="*/ 33 w 33"/>
                  <a:gd name="T17" fmla="*/ 15 h 15"/>
                  <a:gd name="T18" fmla="*/ 17 w 33"/>
                  <a:gd name="T19" fmla="*/ 15 h 15"/>
                  <a:gd name="T20" fmla="*/ 0 w 33"/>
                  <a:gd name="T21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" h="15">
                    <a:moveTo>
                      <a:pt x="0" y="15"/>
                    </a:moveTo>
                    <a:lnTo>
                      <a:pt x="1" y="9"/>
                    </a:lnTo>
                    <a:lnTo>
                      <a:pt x="5" y="5"/>
                    </a:lnTo>
                    <a:lnTo>
                      <a:pt x="11" y="1"/>
                    </a:lnTo>
                    <a:lnTo>
                      <a:pt x="17" y="0"/>
                    </a:lnTo>
                    <a:lnTo>
                      <a:pt x="22" y="1"/>
                    </a:lnTo>
                    <a:lnTo>
                      <a:pt x="28" y="5"/>
                    </a:lnTo>
                    <a:lnTo>
                      <a:pt x="32" y="9"/>
                    </a:lnTo>
                    <a:lnTo>
                      <a:pt x="33" y="15"/>
                    </a:lnTo>
                    <a:lnTo>
                      <a:pt x="17" y="1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845" name="Freeform 37"/>
              <p:cNvSpPr>
                <a:spLocks/>
              </p:cNvSpPr>
              <p:nvPr/>
            </p:nvSpPr>
            <p:spPr bwMode="auto">
              <a:xfrm>
                <a:off x="2102" y="2952"/>
                <a:ext cx="30" cy="13"/>
              </a:xfrm>
              <a:custGeom>
                <a:avLst/>
                <a:gdLst>
                  <a:gd name="T0" fmla="*/ 0 w 30"/>
                  <a:gd name="T1" fmla="*/ 12 h 13"/>
                  <a:gd name="T2" fmla="*/ 2 w 30"/>
                  <a:gd name="T3" fmla="*/ 7 h 13"/>
                  <a:gd name="T4" fmla="*/ 5 w 30"/>
                  <a:gd name="T5" fmla="*/ 3 h 13"/>
                  <a:gd name="T6" fmla="*/ 10 w 30"/>
                  <a:gd name="T7" fmla="*/ 1 h 13"/>
                  <a:gd name="T8" fmla="*/ 16 w 30"/>
                  <a:gd name="T9" fmla="*/ 0 h 13"/>
                  <a:gd name="T10" fmla="*/ 21 w 30"/>
                  <a:gd name="T11" fmla="*/ 1 h 13"/>
                  <a:gd name="T12" fmla="*/ 26 w 30"/>
                  <a:gd name="T13" fmla="*/ 4 h 13"/>
                  <a:gd name="T14" fmla="*/ 29 w 30"/>
                  <a:gd name="T15" fmla="*/ 8 h 13"/>
                  <a:gd name="T16" fmla="*/ 30 w 30"/>
                  <a:gd name="T17" fmla="*/ 13 h 13"/>
                  <a:gd name="T18" fmla="*/ 16 w 30"/>
                  <a:gd name="T19" fmla="*/ 13 h 13"/>
                  <a:gd name="T20" fmla="*/ 0 w 30"/>
                  <a:gd name="T21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" h="13">
                    <a:moveTo>
                      <a:pt x="0" y="12"/>
                    </a:moveTo>
                    <a:lnTo>
                      <a:pt x="2" y="7"/>
                    </a:lnTo>
                    <a:lnTo>
                      <a:pt x="5" y="3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1" y="1"/>
                    </a:lnTo>
                    <a:lnTo>
                      <a:pt x="26" y="4"/>
                    </a:lnTo>
                    <a:lnTo>
                      <a:pt x="29" y="8"/>
                    </a:lnTo>
                    <a:lnTo>
                      <a:pt x="30" y="13"/>
                    </a:lnTo>
                    <a:lnTo>
                      <a:pt x="16" y="13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846" name="Freeform 38"/>
              <p:cNvSpPr>
                <a:spLocks/>
              </p:cNvSpPr>
              <p:nvPr/>
            </p:nvSpPr>
            <p:spPr bwMode="auto">
              <a:xfrm>
                <a:off x="2124" y="2952"/>
                <a:ext cx="30" cy="13"/>
              </a:xfrm>
              <a:custGeom>
                <a:avLst/>
                <a:gdLst>
                  <a:gd name="T0" fmla="*/ 0 w 30"/>
                  <a:gd name="T1" fmla="*/ 13 h 13"/>
                  <a:gd name="T2" fmla="*/ 1 w 30"/>
                  <a:gd name="T3" fmla="*/ 8 h 13"/>
                  <a:gd name="T4" fmla="*/ 5 w 30"/>
                  <a:gd name="T5" fmla="*/ 4 h 13"/>
                  <a:gd name="T6" fmla="*/ 9 w 30"/>
                  <a:gd name="T7" fmla="*/ 1 h 13"/>
                  <a:gd name="T8" fmla="*/ 15 w 30"/>
                  <a:gd name="T9" fmla="*/ 0 h 13"/>
                  <a:gd name="T10" fmla="*/ 21 w 30"/>
                  <a:gd name="T11" fmla="*/ 1 h 13"/>
                  <a:gd name="T12" fmla="*/ 25 w 30"/>
                  <a:gd name="T13" fmla="*/ 4 h 13"/>
                  <a:gd name="T14" fmla="*/ 29 w 30"/>
                  <a:gd name="T15" fmla="*/ 8 h 13"/>
                  <a:gd name="T16" fmla="*/ 30 w 30"/>
                  <a:gd name="T17" fmla="*/ 13 h 13"/>
                  <a:gd name="T18" fmla="*/ 15 w 30"/>
                  <a:gd name="T19" fmla="*/ 13 h 13"/>
                  <a:gd name="T20" fmla="*/ 0 w 30"/>
                  <a:gd name="T21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" h="13">
                    <a:moveTo>
                      <a:pt x="0" y="13"/>
                    </a:moveTo>
                    <a:lnTo>
                      <a:pt x="1" y="8"/>
                    </a:lnTo>
                    <a:lnTo>
                      <a:pt x="5" y="4"/>
                    </a:lnTo>
                    <a:lnTo>
                      <a:pt x="9" y="1"/>
                    </a:lnTo>
                    <a:lnTo>
                      <a:pt x="15" y="0"/>
                    </a:lnTo>
                    <a:lnTo>
                      <a:pt x="21" y="1"/>
                    </a:lnTo>
                    <a:lnTo>
                      <a:pt x="25" y="4"/>
                    </a:lnTo>
                    <a:lnTo>
                      <a:pt x="29" y="8"/>
                    </a:lnTo>
                    <a:lnTo>
                      <a:pt x="30" y="13"/>
                    </a:lnTo>
                    <a:lnTo>
                      <a:pt x="15" y="13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847" name="Freeform 39"/>
              <p:cNvSpPr>
                <a:spLocks/>
              </p:cNvSpPr>
              <p:nvPr/>
            </p:nvSpPr>
            <p:spPr bwMode="auto">
              <a:xfrm>
                <a:off x="2145" y="2954"/>
                <a:ext cx="25" cy="11"/>
              </a:xfrm>
              <a:custGeom>
                <a:avLst/>
                <a:gdLst>
                  <a:gd name="T0" fmla="*/ 0 w 25"/>
                  <a:gd name="T1" fmla="*/ 11 h 11"/>
                  <a:gd name="T2" fmla="*/ 0 w 25"/>
                  <a:gd name="T3" fmla="*/ 7 h 11"/>
                  <a:gd name="T4" fmla="*/ 3 w 25"/>
                  <a:gd name="T5" fmla="*/ 3 h 11"/>
                  <a:gd name="T6" fmla="*/ 7 w 25"/>
                  <a:gd name="T7" fmla="*/ 1 h 11"/>
                  <a:gd name="T8" fmla="*/ 13 w 25"/>
                  <a:gd name="T9" fmla="*/ 0 h 11"/>
                  <a:gd name="T10" fmla="*/ 18 w 25"/>
                  <a:gd name="T11" fmla="*/ 1 h 11"/>
                  <a:gd name="T12" fmla="*/ 22 w 25"/>
                  <a:gd name="T13" fmla="*/ 3 h 11"/>
                  <a:gd name="T14" fmla="*/ 24 w 25"/>
                  <a:gd name="T15" fmla="*/ 7 h 11"/>
                  <a:gd name="T16" fmla="*/ 25 w 25"/>
                  <a:gd name="T17" fmla="*/ 11 h 11"/>
                  <a:gd name="T18" fmla="*/ 13 w 25"/>
                  <a:gd name="T19" fmla="*/ 11 h 11"/>
                  <a:gd name="T20" fmla="*/ 0 w 25"/>
                  <a:gd name="T21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5" h="11">
                    <a:moveTo>
                      <a:pt x="0" y="11"/>
                    </a:moveTo>
                    <a:lnTo>
                      <a:pt x="0" y="7"/>
                    </a:lnTo>
                    <a:lnTo>
                      <a:pt x="3" y="3"/>
                    </a:lnTo>
                    <a:lnTo>
                      <a:pt x="7" y="1"/>
                    </a:lnTo>
                    <a:lnTo>
                      <a:pt x="13" y="0"/>
                    </a:lnTo>
                    <a:lnTo>
                      <a:pt x="18" y="1"/>
                    </a:lnTo>
                    <a:lnTo>
                      <a:pt x="22" y="3"/>
                    </a:lnTo>
                    <a:lnTo>
                      <a:pt x="24" y="7"/>
                    </a:lnTo>
                    <a:lnTo>
                      <a:pt x="25" y="11"/>
                    </a:lnTo>
                    <a:lnTo>
                      <a:pt x="13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848" name="Freeform 40"/>
              <p:cNvSpPr>
                <a:spLocks/>
              </p:cNvSpPr>
              <p:nvPr/>
            </p:nvSpPr>
            <p:spPr bwMode="auto">
              <a:xfrm>
                <a:off x="2166" y="2957"/>
                <a:ext cx="22" cy="8"/>
              </a:xfrm>
              <a:custGeom>
                <a:avLst/>
                <a:gdLst>
                  <a:gd name="T0" fmla="*/ 0 w 22"/>
                  <a:gd name="T1" fmla="*/ 8 h 8"/>
                  <a:gd name="T2" fmla="*/ 1 w 22"/>
                  <a:gd name="T3" fmla="*/ 5 h 8"/>
                  <a:gd name="T4" fmla="*/ 2 w 22"/>
                  <a:gd name="T5" fmla="*/ 2 h 8"/>
                  <a:gd name="T6" fmla="*/ 6 w 22"/>
                  <a:gd name="T7" fmla="*/ 1 h 8"/>
                  <a:gd name="T8" fmla="*/ 10 w 22"/>
                  <a:gd name="T9" fmla="*/ 0 h 8"/>
                  <a:gd name="T10" fmla="*/ 15 w 22"/>
                  <a:gd name="T11" fmla="*/ 1 h 8"/>
                  <a:gd name="T12" fmla="*/ 19 w 22"/>
                  <a:gd name="T13" fmla="*/ 2 h 8"/>
                  <a:gd name="T14" fmla="*/ 21 w 22"/>
                  <a:gd name="T15" fmla="*/ 5 h 8"/>
                  <a:gd name="T16" fmla="*/ 22 w 22"/>
                  <a:gd name="T17" fmla="*/ 8 h 8"/>
                  <a:gd name="T18" fmla="*/ 10 w 22"/>
                  <a:gd name="T19" fmla="*/ 8 h 8"/>
                  <a:gd name="T20" fmla="*/ 0 w 22"/>
                  <a:gd name="T21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8">
                    <a:moveTo>
                      <a:pt x="0" y="8"/>
                    </a:moveTo>
                    <a:lnTo>
                      <a:pt x="1" y="5"/>
                    </a:lnTo>
                    <a:lnTo>
                      <a:pt x="2" y="2"/>
                    </a:lnTo>
                    <a:lnTo>
                      <a:pt x="6" y="1"/>
                    </a:lnTo>
                    <a:lnTo>
                      <a:pt x="10" y="0"/>
                    </a:lnTo>
                    <a:lnTo>
                      <a:pt x="15" y="1"/>
                    </a:lnTo>
                    <a:lnTo>
                      <a:pt x="19" y="2"/>
                    </a:lnTo>
                    <a:lnTo>
                      <a:pt x="21" y="5"/>
                    </a:lnTo>
                    <a:lnTo>
                      <a:pt x="22" y="8"/>
                    </a:lnTo>
                    <a:lnTo>
                      <a:pt x="1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849" name="Freeform 41"/>
              <p:cNvSpPr>
                <a:spLocks/>
              </p:cNvSpPr>
              <p:nvPr/>
            </p:nvSpPr>
            <p:spPr bwMode="auto">
              <a:xfrm>
                <a:off x="2185" y="2958"/>
                <a:ext cx="18" cy="7"/>
              </a:xfrm>
              <a:custGeom>
                <a:avLst/>
                <a:gdLst>
                  <a:gd name="T0" fmla="*/ 0 w 18"/>
                  <a:gd name="T1" fmla="*/ 7 h 7"/>
                  <a:gd name="T2" fmla="*/ 1 w 18"/>
                  <a:gd name="T3" fmla="*/ 4 h 7"/>
                  <a:gd name="T4" fmla="*/ 3 w 18"/>
                  <a:gd name="T5" fmla="*/ 2 h 7"/>
                  <a:gd name="T6" fmla="*/ 6 w 18"/>
                  <a:gd name="T7" fmla="*/ 1 h 7"/>
                  <a:gd name="T8" fmla="*/ 9 w 18"/>
                  <a:gd name="T9" fmla="*/ 0 h 7"/>
                  <a:gd name="T10" fmla="*/ 13 w 18"/>
                  <a:gd name="T11" fmla="*/ 1 h 7"/>
                  <a:gd name="T12" fmla="*/ 15 w 18"/>
                  <a:gd name="T13" fmla="*/ 2 h 7"/>
                  <a:gd name="T14" fmla="*/ 17 w 18"/>
                  <a:gd name="T15" fmla="*/ 4 h 7"/>
                  <a:gd name="T16" fmla="*/ 18 w 18"/>
                  <a:gd name="T17" fmla="*/ 7 h 7"/>
                  <a:gd name="T18" fmla="*/ 9 w 18"/>
                  <a:gd name="T19" fmla="*/ 7 h 7"/>
                  <a:gd name="T20" fmla="*/ 0 w 18"/>
                  <a:gd name="T21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" h="7">
                    <a:moveTo>
                      <a:pt x="0" y="7"/>
                    </a:moveTo>
                    <a:lnTo>
                      <a:pt x="1" y="4"/>
                    </a:lnTo>
                    <a:lnTo>
                      <a:pt x="3" y="2"/>
                    </a:lnTo>
                    <a:lnTo>
                      <a:pt x="6" y="1"/>
                    </a:lnTo>
                    <a:lnTo>
                      <a:pt x="9" y="0"/>
                    </a:lnTo>
                    <a:lnTo>
                      <a:pt x="13" y="1"/>
                    </a:lnTo>
                    <a:lnTo>
                      <a:pt x="15" y="2"/>
                    </a:lnTo>
                    <a:lnTo>
                      <a:pt x="17" y="4"/>
                    </a:lnTo>
                    <a:lnTo>
                      <a:pt x="18" y="7"/>
                    </a:lnTo>
                    <a:lnTo>
                      <a:pt x="9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850" name="Freeform 42"/>
              <p:cNvSpPr>
                <a:spLocks/>
              </p:cNvSpPr>
              <p:nvPr/>
            </p:nvSpPr>
            <p:spPr bwMode="auto">
              <a:xfrm>
                <a:off x="2199" y="2961"/>
                <a:ext cx="22" cy="4"/>
              </a:xfrm>
              <a:custGeom>
                <a:avLst/>
                <a:gdLst>
                  <a:gd name="T0" fmla="*/ 0 w 22"/>
                  <a:gd name="T1" fmla="*/ 4 h 4"/>
                  <a:gd name="T2" fmla="*/ 1 w 22"/>
                  <a:gd name="T3" fmla="*/ 3 h 4"/>
                  <a:gd name="T4" fmla="*/ 3 w 22"/>
                  <a:gd name="T5" fmla="*/ 1 h 4"/>
                  <a:gd name="T6" fmla="*/ 7 w 22"/>
                  <a:gd name="T7" fmla="*/ 0 h 4"/>
                  <a:gd name="T8" fmla="*/ 11 w 22"/>
                  <a:gd name="T9" fmla="*/ 0 h 4"/>
                  <a:gd name="T10" fmla="*/ 15 w 22"/>
                  <a:gd name="T11" fmla="*/ 0 h 4"/>
                  <a:gd name="T12" fmla="*/ 19 w 22"/>
                  <a:gd name="T13" fmla="*/ 1 h 4"/>
                  <a:gd name="T14" fmla="*/ 21 w 22"/>
                  <a:gd name="T15" fmla="*/ 3 h 4"/>
                  <a:gd name="T16" fmla="*/ 22 w 22"/>
                  <a:gd name="T17" fmla="*/ 4 h 4"/>
                  <a:gd name="T18" fmla="*/ 11 w 22"/>
                  <a:gd name="T19" fmla="*/ 4 h 4"/>
                  <a:gd name="T20" fmla="*/ 0 w 22"/>
                  <a:gd name="T2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4">
                    <a:moveTo>
                      <a:pt x="0" y="4"/>
                    </a:moveTo>
                    <a:lnTo>
                      <a:pt x="1" y="3"/>
                    </a:lnTo>
                    <a:lnTo>
                      <a:pt x="3" y="1"/>
                    </a:lnTo>
                    <a:lnTo>
                      <a:pt x="7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9" y="1"/>
                    </a:lnTo>
                    <a:lnTo>
                      <a:pt x="21" y="3"/>
                    </a:lnTo>
                    <a:lnTo>
                      <a:pt x="22" y="4"/>
                    </a:lnTo>
                    <a:lnTo>
                      <a:pt x="11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19851" name="Text Box 43"/>
            <p:cNvSpPr txBox="1">
              <a:spLocks noChangeArrowheads="1"/>
            </p:cNvSpPr>
            <p:nvPr/>
          </p:nvSpPr>
          <p:spPr bwMode="auto">
            <a:xfrm>
              <a:off x="1440" y="2880"/>
              <a:ext cx="856" cy="344"/>
            </a:xfrm>
            <a:prstGeom prst="rect">
              <a:avLst/>
            </a:prstGeom>
            <a:solidFill>
              <a:srgbClr val="66FFFF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/>
              <a:r>
                <a:rPr lang="en-GB" sz="1400">
                  <a:solidFill>
                    <a:schemeClr val="bg2"/>
                  </a:solidFill>
                  <a:latin typeface="Arial" charset="0"/>
                </a:rPr>
                <a:t>Allied ship in operating area</a:t>
              </a:r>
            </a:p>
          </p:txBody>
        </p:sp>
      </p:grpSp>
      <p:grpSp>
        <p:nvGrpSpPr>
          <p:cNvPr id="119867" name="Group 59"/>
          <p:cNvGrpSpPr>
            <a:grpSpLocks/>
          </p:cNvGrpSpPr>
          <p:nvPr/>
        </p:nvGrpSpPr>
        <p:grpSpPr bwMode="auto">
          <a:xfrm>
            <a:off x="6502400" y="1778000"/>
            <a:ext cx="2273300" cy="1292225"/>
            <a:chOff x="4096" y="1120"/>
            <a:chExt cx="1432" cy="814"/>
          </a:xfrm>
        </p:grpSpPr>
        <p:sp useBgFill="1">
          <p:nvSpPr>
            <p:cNvPr id="119831" name="Freeform 23"/>
            <p:cNvSpPr>
              <a:spLocks/>
            </p:cNvSpPr>
            <p:nvPr/>
          </p:nvSpPr>
          <p:spPr bwMode="auto">
            <a:xfrm>
              <a:off x="4438" y="1351"/>
              <a:ext cx="509" cy="405"/>
            </a:xfrm>
            <a:custGeom>
              <a:avLst/>
              <a:gdLst>
                <a:gd name="T0" fmla="*/ 5 w 558"/>
                <a:gd name="T1" fmla="*/ 195 h 444"/>
                <a:gd name="T2" fmla="*/ 36 w 558"/>
                <a:gd name="T3" fmla="*/ 47 h 444"/>
                <a:gd name="T4" fmla="*/ 106 w 558"/>
                <a:gd name="T5" fmla="*/ 15 h 444"/>
                <a:gd name="T6" fmla="*/ 153 w 558"/>
                <a:gd name="T7" fmla="*/ 0 h 444"/>
                <a:gd name="T8" fmla="*/ 379 w 558"/>
                <a:gd name="T9" fmla="*/ 23 h 444"/>
                <a:gd name="T10" fmla="*/ 527 w 558"/>
                <a:gd name="T11" fmla="*/ 132 h 444"/>
                <a:gd name="T12" fmla="*/ 558 w 558"/>
                <a:gd name="T13" fmla="*/ 234 h 444"/>
                <a:gd name="T14" fmla="*/ 550 w 558"/>
                <a:gd name="T15" fmla="*/ 335 h 444"/>
                <a:gd name="T16" fmla="*/ 363 w 558"/>
                <a:gd name="T17" fmla="*/ 444 h 444"/>
                <a:gd name="T18" fmla="*/ 332 w 558"/>
                <a:gd name="T19" fmla="*/ 436 h 444"/>
                <a:gd name="T20" fmla="*/ 270 w 558"/>
                <a:gd name="T21" fmla="*/ 319 h 444"/>
                <a:gd name="T22" fmla="*/ 231 w 558"/>
                <a:gd name="T23" fmla="*/ 304 h 444"/>
                <a:gd name="T24" fmla="*/ 129 w 558"/>
                <a:gd name="T25" fmla="*/ 226 h 444"/>
                <a:gd name="T26" fmla="*/ 5 w 558"/>
                <a:gd name="T27" fmla="*/ 195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58" h="444">
                  <a:moveTo>
                    <a:pt x="5" y="195"/>
                  </a:moveTo>
                  <a:cubicBezTo>
                    <a:pt x="7" y="171"/>
                    <a:pt x="0" y="76"/>
                    <a:pt x="36" y="47"/>
                  </a:cubicBezTo>
                  <a:cubicBezTo>
                    <a:pt x="52" y="34"/>
                    <a:pt x="86" y="22"/>
                    <a:pt x="106" y="15"/>
                  </a:cubicBezTo>
                  <a:cubicBezTo>
                    <a:pt x="122" y="10"/>
                    <a:pt x="153" y="0"/>
                    <a:pt x="153" y="0"/>
                  </a:cubicBezTo>
                  <a:cubicBezTo>
                    <a:pt x="261" y="6"/>
                    <a:pt x="292" y="8"/>
                    <a:pt x="379" y="23"/>
                  </a:cubicBezTo>
                  <a:cubicBezTo>
                    <a:pt x="441" y="44"/>
                    <a:pt x="489" y="78"/>
                    <a:pt x="527" y="132"/>
                  </a:cubicBezTo>
                  <a:cubicBezTo>
                    <a:pt x="538" y="166"/>
                    <a:pt x="549" y="199"/>
                    <a:pt x="558" y="234"/>
                  </a:cubicBezTo>
                  <a:cubicBezTo>
                    <a:pt x="555" y="268"/>
                    <a:pt x="556" y="302"/>
                    <a:pt x="550" y="335"/>
                  </a:cubicBezTo>
                  <a:cubicBezTo>
                    <a:pt x="539" y="398"/>
                    <a:pt x="417" y="436"/>
                    <a:pt x="363" y="444"/>
                  </a:cubicBezTo>
                  <a:cubicBezTo>
                    <a:pt x="353" y="441"/>
                    <a:pt x="339" y="444"/>
                    <a:pt x="332" y="436"/>
                  </a:cubicBezTo>
                  <a:cubicBezTo>
                    <a:pt x="300" y="399"/>
                    <a:pt x="319" y="350"/>
                    <a:pt x="270" y="319"/>
                  </a:cubicBezTo>
                  <a:cubicBezTo>
                    <a:pt x="258" y="312"/>
                    <a:pt x="243" y="310"/>
                    <a:pt x="231" y="304"/>
                  </a:cubicBezTo>
                  <a:cubicBezTo>
                    <a:pt x="192" y="285"/>
                    <a:pt x="169" y="244"/>
                    <a:pt x="129" y="226"/>
                  </a:cubicBezTo>
                  <a:cubicBezTo>
                    <a:pt x="88" y="208"/>
                    <a:pt x="49" y="201"/>
                    <a:pt x="5" y="195"/>
                  </a:cubicBezTo>
                  <a:close/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9836" name="Text Box 28"/>
            <p:cNvSpPr txBox="1">
              <a:spLocks noChangeArrowheads="1"/>
            </p:cNvSpPr>
            <p:nvPr/>
          </p:nvSpPr>
          <p:spPr bwMode="auto">
            <a:xfrm rot="1640105">
              <a:off x="4096" y="1120"/>
              <a:ext cx="1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>
                  <a:latin typeface="Arial" charset="0"/>
                </a:rPr>
                <a:t>Enemy Harbour</a:t>
              </a:r>
            </a:p>
          </p:txBody>
        </p:sp>
        <p:grpSp>
          <p:nvGrpSpPr>
            <p:cNvPr id="119852" name="Group 44"/>
            <p:cNvGrpSpPr>
              <a:grpSpLocks/>
            </p:cNvGrpSpPr>
            <p:nvPr/>
          </p:nvGrpSpPr>
          <p:grpSpPr bwMode="auto">
            <a:xfrm flipH="1">
              <a:off x="4163" y="1710"/>
              <a:ext cx="526" cy="224"/>
              <a:chOff x="854" y="841"/>
              <a:chExt cx="427" cy="256"/>
            </a:xfrm>
          </p:grpSpPr>
          <p:sp>
            <p:nvSpPr>
              <p:cNvPr id="119853" name="Freeform 45"/>
              <p:cNvSpPr>
                <a:spLocks/>
              </p:cNvSpPr>
              <p:nvPr/>
            </p:nvSpPr>
            <p:spPr bwMode="auto">
              <a:xfrm>
                <a:off x="874" y="850"/>
                <a:ext cx="386" cy="219"/>
              </a:xfrm>
              <a:custGeom>
                <a:avLst/>
                <a:gdLst>
                  <a:gd name="T0" fmla="*/ 0 w 386"/>
                  <a:gd name="T1" fmla="*/ 6 h 219"/>
                  <a:gd name="T2" fmla="*/ 1 w 386"/>
                  <a:gd name="T3" fmla="*/ 13 h 219"/>
                  <a:gd name="T4" fmla="*/ 35 w 386"/>
                  <a:gd name="T5" fmla="*/ 40 h 219"/>
                  <a:gd name="T6" fmla="*/ 37 w 386"/>
                  <a:gd name="T7" fmla="*/ 53 h 219"/>
                  <a:gd name="T8" fmla="*/ 247 w 386"/>
                  <a:gd name="T9" fmla="*/ 190 h 219"/>
                  <a:gd name="T10" fmla="*/ 356 w 386"/>
                  <a:gd name="T11" fmla="*/ 219 h 219"/>
                  <a:gd name="T12" fmla="*/ 373 w 386"/>
                  <a:gd name="T13" fmla="*/ 213 h 219"/>
                  <a:gd name="T14" fmla="*/ 380 w 386"/>
                  <a:gd name="T15" fmla="*/ 216 h 219"/>
                  <a:gd name="T16" fmla="*/ 386 w 386"/>
                  <a:gd name="T17" fmla="*/ 201 h 219"/>
                  <a:gd name="T18" fmla="*/ 386 w 386"/>
                  <a:gd name="T19" fmla="*/ 182 h 219"/>
                  <a:gd name="T20" fmla="*/ 380 w 386"/>
                  <a:gd name="T21" fmla="*/ 164 h 219"/>
                  <a:gd name="T22" fmla="*/ 367 w 386"/>
                  <a:gd name="T23" fmla="*/ 140 h 219"/>
                  <a:gd name="T24" fmla="*/ 350 w 386"/>
                  <a:gd name="T25" fmla="*/ 122 h 219"/>
                  <a:gd name="T26" fmla="*/ 339 w 386"/>
                  <a:gd name="T27" fmla="*/ 114 h 219"/>
                  <a:gd name="T28" fmla="*/ 328 w 386"/>
                  <a:gd name="T29" fmla="*/ 106 h 219"/>
                  <a:gd name="T30" fmla="*/ 315 w 386"/>
                  <a:gd name="T31" fmla="*/ 99 h 219"/>
                  <a:gd name="T32" fmla="*/ 296 w 386"/>
                  <a:gd name="T33" fmla="*/ 86 h 219"/>
                  <a:gd name="T34" fmla="*/ 273 w 386"/>
                  <a:gd name="T35" fmla="*/ 73 h 219"/>
                  <a:gd name="T36" fmla="*/ 255 w 386"/>
                  <a:gd name="T37" fmla="*/ 64 h 219"/>
                  <a:gd name="T38" fmla="*/ 235 w 386"/>
                  <a:gd name="T39" fmla="*/ 53 h 219"/>
                  <a:gd name="T40" fmla="*/ 219 w 386"/>
                  <a:gd name="T41" fmla="*/ 46 h 219"/>
                  <a:gd name="T42" fmla="*/ 205 w 386"/>
                  <a:gd name="T43" fmla="*/ 41 h 219"/>
                  <a:gd name="T44" fmla="*/ 119 w 386"/>
                  <a:gd name="T45" fmla="*/ 8 h 219"/>
                  <a:gd name="T46" fmla="*/ 39 w 386"/>
                  <a:gd name="T47" fmla="*/ 0 h 219"/>
                  <a:gd name="T48" fmla="*/ 31 w 386"/>
                  <a:gd name="T49" fmla="*/ 0 h 219"/>
                  <a:gd name="T50" fmla="*/ 25 w 386"/>
                  <a:gd name="T51" fmla="*/ 0 h 219"/>
                  <a:gd name="T52" fmla="*/ 18 w 386"/>
                  <a:gd name="T53" fmla="*/ 0 h 219"/>
                  <a:gd name="T54" fmla="*/ 11 w 386"/>
                  <a:gd name="T55" fmla="*/ 2 h 219"/>
                  <a:gd name="T56" fmla="*/ 6 w 386"/>
                  <a:gd name="T57" fmla="*/ 3 h 219"/>
                  <a:gd name="T58" fmla="*/ 3 w 386"/>
                  <a:gd name="T59" fmla="*/ 4 h 219"/>
                  <a:gd name="T60" fmla="*/ 1 w 386"/>
                  <a:gd name="T61" fmla="*/ 5 h 219"/>
                  <a:gd name="T62" fmla="*/ 0 w 386"/>
                  <a:gd name="T63" fmla="*/ 6 h 219"/>
                  <a:gd name="T64" fmla="*/ 0 w 386"/>
                  <a:gd name="T65" fmla="*/ 6 h 219"/>
                  <a:gd name="T66" fmla="*/ 0 w 386"/>
                  <a:gd name="T67" fmla="*/ 6 h 219"/>
                  <a:gd name="T68" fmla="*/ 0 w 386"/>
                  <a:gd name="T69" fmla="*/ 6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86" h="219">
                    <a:moveTo>
                      <a:pt x="0" y="6"/>
                    </a:moveTo>
                    <a:lnTo>
                      <a:pt x="1" y="13"/>
                    </a:lnTo>
                    <a:lnTo>
                      <a:pt x="35" y="40"/>
                    </a:lnTo>
                    <a:lnTo>
                      <a:pt x="37" y="53"/>
                    </a:lnTo>
                    <a:lnTo>
                      <a:pt x="247" y="190"/>
                    </a:lnTo>
                    <a:lnTo>
                      <a:pt x="356" y="219"/>
                    </a:lnTo>
                    <a:lnTo>
                      <a:pt x="373" y="213"/>
                    </a:lnTo>
                    <a:lnTo>
                      <a:pt x="380" y="216"/>
                    </a:lnTo>
                    <a:lnTo>
                      <a:pt x="386" y="201"/>
                    </a:lnTo>
                    <a:lnTo>
                      <a:pt x="386" y="182"/>
                    </a:lnTo>
                    <a:lnTo>
                      <a:pt x="380" y="164"/>
                    </a:lnTo>
                    <a:lnTo>
                      <a:pt x="367" y="140"/>
                    </a:lnTo>
                    <a:lnTo>
                      <a:pt x="350" y="122"/>
                    </a:lnTo>
                    <a:lnTo>
                      <a:pt x="339" y="114"/>
                    </a:lnTo>
                    <a:lnTo>
                      <a:pt x="328" y="106"/>
                    </a:lnTo>
                    <a:lnTo>
                      <a:pt x="315" y="99"/>
                    </a:lnTo>
                    <a:lnTo>
                      <a:pt x="296" y="86"/>
                    </a:lnTo>
                    <a:lnTo>
                      <a:pt x="273" y="73"/>
                    </a:lnTo>
                    <a:lnTo>
                      <a:pt x="255" y="64"/>
                    </a:lnTo>
                    <a:lnTo>
                      <a:pt x="235" y="53"/>
                    </a:lnTo>
                    <a:lnTo>
                      <a:pt x="219" y="46"/>
                    </a:lnTo>
                    <a:lnTo>
                      <a:pt x="205" y="41"/>
                    </a:lnTo>
                    <a:lnTo>
                      <a:pt x="119" y="8"/>
                    </a:lnTo>
                    <a:lnTo>
                      <a:pt x="39" y="0"/>
                    </a:lnTo>
                    <a:lnTo>
                      <a:pt x="31" y="0"/>
                    </a:lnTo>
                    <a:lnTo>
                      <a:pt x="25" y="0"/>
                    </a:lnTo>
                    <a:lnTo>
                      <a:pt x="18" y="0"/>
                    </a:lnTo>
                    <a:lnTo>
                      <a:pt x="11" y="2"/>
                    </a:lnTo>
                    <a:lnTo>
                      <a:pt x="6" y="3"/>
                    </a:lnTo>
                    <a:lnTo>
                      <a:pt x="3" y="4"/>
                    </a:lnTo>
                    <a:lnTo>
                      <a:pt x="1" y="5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gradFill rotWithShape="0">
                <a:gsLst>
                  <a:gs pos="0">
                    <a:srgbClr val="969696"/>
                  </a:gs>
                  <a:gs pos="100000">
                    <a:srgbClr val="4D4D4D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9854" name="Freeform 46"/>
              <p:cNvSpPr>
                <a:spLocks/>
              </p:cNvSpPr>
              <p:nvPr/>
            </p:nvSpPr>
            <p:spPr bwMode="auto">
              <a:xfrm>
                <a:off x="1115" y="847"/>
                <a:ext cx="46" cy="102"/>
              </a:xfrm>
              <a:custGeom>
                <a:avLst/>
                <a:gdLst>
                  <a:gd name="T0" fmla="*/ 0 w 46"/>
                  <a:gd name="T1" fmla="*/ 81 h 102"/>
                  <a:gd name="T2" fmla="*/ 1 w 46"/>
                  <a:gd name="T3" fmla="*/ 8 h 102"/>
                  <a:gd name="T4" fmla="*/ 9 w 46"/>
                  <a:gd name="T5" fmla="*/ 0 h 102"/>
                  <a:gd name="T6" fmla="*/ 27 w 46"/>
                  <a:gd name="T7" fmla="*/ 5 h 102"/>
                  <a:gd name="T8" fmla="*/ 46 w 46"/>
                  <a:gd name="T9" fmla="*/ 19 h 102"/>
                  <a:gd name="T10" fmla="*/ 46 w 46"/>
                  <a:gd name="T11" fmla="*/ 99 h 102"/>
                  <a:gd name="T12" fmla="*/ 31 w 46"/>
                  <a:gd name="T13" fmla="*/ 102 h 102"/>
                  <a:gd name="T14" fmla="*/ 19 w 46"/>
                  <a:gd name="T15" fmla="*/ 99 h 102"/>
                  <a:gd name="T16" fmla="*/ 7 w 46"/>
                  <a:gd name="T17" fmla="*/ 90 h 102"/>
                  <a:gd name="T18" fmla="*/ 0 w 46"/>
                  <a:gd name="T19" fmla="*/ 8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6" h="102">
                    <a:moveTo>
                      <a:pt x="0" y="81"/>
                    </a:moveTo>
                    <a:lnTo>
                      <a:pt x="1" y="8"/>
                    </a:lnTo>
                    <a:lnTo>
                      <a:pt x="9" y="0"/>
                    </a:lnTo>
                    <a:lnTo>
                      <a:pt x="27" y="5"/>
                    </a:lnTo>
                    <a:lnTo>
                      <a:pt x="46" y="19"/>
                    </a:lnTo>
                    <a:lnTo>
                      <a:pt x="46" y="99"/>
                    </a:lnTo>
                    <a:lnTo>
                      <a:pt x="31" y="102"/>
                    </a:lnTo>
                    <a:lnTo>
                      <a:pt x="19" y="99"/>
                    </a:lnTo>
                    <a:lnTo>
                      <a:pt x="7" y="90"/>
                    </a:lnTo>
                    <a:lnTo>
                      <a:pt x="0" y="8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969696"/>
                  </a:gs>
                  <a:gs pos="100000">
                    <a:srgbClr val="4D4D4D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119855" name="Group 47"/>
              <p:cNvGrpSpPr>
                <a:grpSpLocks/>
              </p:cNvGrpSpPr>
              <p:nvPr/>
            </p:nvGrpSpPr>
            <p:grpSpPr bwMode="auto">
              <a:xfrm>
                <a:off x="854" y="841"/>
                <a:ext cx="427" cy="256"/>
                <a:chOff x="831" y="892"/>
                <a:chExt cx="427" cy="256"/>
              </a:xfrm>
            </p:grpSpPr>
            <p:sp>
              <p:nvSpPr>
                <p:cNvPr id="119856" name="Freeform 48"/>
                <p:cNvSpPr>
                  <a:spLocks/>
                </p:cNvSpPr>
                <p:nvPr/>
              </p:nvSpPr>
              <p:spPr bwMode="auto">
                <a:xfrm>
                  <a:off x="1086" y="1049"/>
                  <a:ext cx="87" cy="43"/>
                </a:xfrm>
                <a:custGeom>
                  <a:avLst/>
                  <a:gdLst>
                    <a:gd name="T0" fmla="*/ 1 w 87"/>
                    <a:gd name="T1" fmla="*/ 0 h 43"/>
                    <a:gd name="T2" fmla="*/ 40 w 87"/>
                    <a:gd name="T3" fmla="*/ 21 h 43"/>
                    <a:gd name="T4" fmla="*/ 78 w 87"/>
                    <a:gd name="T5" fmla="*/ 39 h 43"/>
                    <a:gd name="T6" fmla="*/ 86 w 87"/>
                    <a:gd name="T7" fmla="*/ 42 h 43"/>
                    <a:gd name="T8" fmla="*/ 61 w 87"/>
                    <a:gd name="T9" fmla="*/ 40 h 43"/>
                    <a:gd name="T10" fmla="*/ 28 w 87"/>
                    <a:gd name="T11" fmla="*/ 25 h 43"/>
                    <a:gd name="T12" fmla="*/ 0 w 87"/>
                    <a:gd name="T13" fmla="*/ 4 h 43"/>
                    <a:gd name="T14" fmla="*/ 1 w 87"/>
                    <a:gd name="T15" fmla="*/ 0 h 43"/>
                    <a:gd name="T16" fmla="*/ 1 w 87"/>
                    <a:gd name="T17" fmla="*/ 0 h 43"/>
                    <a:gd name="T18" fmla="*/ 1 w 87"/>
                    <a:gd name="T19" fmla="*/ 0 h 43"/>
                    <a:gd name="T20" fmla="*/ 1 w 87"/>
                    <a:gd name="T21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7" h="43">
                      <a:moveTo>
                        <a:pt x="1" y="0"/>
                      </a:moveTo>
                      <a:lnTo>
                        <a:pt x="40" y="21"/>
                      </a:lnTo>
                      <a:lnTo>
                        <a:pt x="78" y="39"/>
                      </a:lnTo>
                      <a:lnTo>
                        <a:pt x="86" y="42"/>
                      </a:lnTo>
                      <a:lnTo>
                        <a:pt x="61" y="40"/>
                      </a:lnTo>
                      <a:lnTo>
                        <a:pt x="28" y="25"/>
                      </a:lnTo>
                      <a:lnTo>
                        <a:pt x="0" y="4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1F1A17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9857" name="Freeform 49"/>
                <p:cNvSpPr>
                  <a:spLocks/>
                </p:cNvSpPr>
                <p:nvPr/>
              </p:nvSpPr>
              <p:spPr bwMode="auto">
                <a:xfrm>
                  <a:off x="1086" y="1049"/>
                  <a:ext cx="87" cy="43"/>
                </a:xfrm>
                <a:custGeom>
                  <a:avLst/>
                  <a:gdLst>
                    <a:gd name="T0" fmla="*/ 1 w 87"/>
                    <a:gd name="T1" fmla="*/ 0 h 43"/>
                    <a:gd name="T2" fmla="*/ 40 w 87"/>
                    <a:gd name="T3" fmla="*/ 21 h 43"/>
                    <a:gd name="T4" fmla="*/ 78 w 87"/>
                    <a:gd name="T5" fmla="*/ 39 h 43"/>
                    <a:gd name="T6" fmla="*/ 86 w 87"/>
                    <a:gd name="T7" fmla="*/ 42 h 43"/>
                    <a:gd name="T8" fmla="*/ 61 w 87"/>
                    <a:gd name="T9" fmla="*/ 40 h 43"/>
                    <a:gd name="T10" fmla="*/ 28 w 87"/>
                    <a:gd name="T11" fmla="*/ 25 h 43"/>
                    <a:gd name="T12" fmla="*/ 0 w 87"/>
                    <a:gd name="T13" fmla="*/ 4 h 43"/>
                    <a:gd name="T14" fmla="*/ 1 w 87"/>
                    <a:gd name="T15" fmla="*/ 0 h 43"/>
                    <a:gd name="T16" fmla="*/ 1 w 87"/>
                    <a:gd name="T17" fmla="*/ 0 h 43"/>
                    <a:gd name="T18" fmla="*/ 1 w 87"/>
                    <a:gd name="T19" fmla="*/ 0 h 43"/>
                    <a:gd name="T20" fmla="*/ 1 w 87"/>
                    <a:gd name="T21" fmla="*/ 0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7" h="43">
                      <a:moveTo>
                        <a:pt x="1" y="0"/>
                      </a:moveTo>
                      <a:lnTo>
                        <a:pt x="40" y="21"/>
                      </a:lnTo>
                      <a:lnTo>
                        <a:pt x="78" y="39"/>
                      </a:lnTo>
                      <a:lnTo>
                        <a:pt x="86" y="42"/>
                      </a:lnTo>
                      <a:lnTo>
                        <a:pt x="61" y="40"/>
                      </a:lnTo>
                      <a:lnTo>
                        <a:pt x="28" y="25"/>
                      </a:lnTo>
                      <a:lnTo>
                        <a:pt x="0" y="4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1F1A17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9858" name="Freeform 50"/>
                <p:cNvSpPr>
                  <a:spLocks/>
                </p:cNvSpPr>
                <p:nvPr/>
              </p:nvSpPr>
              <p:spPr bwMode="auto">
                <a:xfrm>
                  <a:off x="831" y="894"/>
                  <a:ext cx="427" cy="254"/>
                </a:xfrm>
                <a:custGeom>
                  <a:avLst/>
                  <a:gdLst>
                    <a:gd name="T0" fmla="*/ 413 w 427"/>
                    <a:gd name="T1" fmla="*/ 203 h 254"/>
                    <a:gd name="T2" fmla="*/ 422 w 427"/>
                    <a:gd name="T3" fmla="*/ 219 h 254"/>
                    <a:gd name="T4" fmla="*/ 426 w 427"/>
                    <a:gd name="T5" fmla="*/ 236 h 254"/>
                    <a:gd name="T6" fmla="*/ 418 w 427"/>
                    <a:gd name="T7" fmla="*/ 250 h 254"/>
                    <a:gd name="T8" fmla="*/ 391 w 427"/>
                    <a:gd name="T9" fmla="*/ 253 h 254"/>
                    <a:gd name="T10" fmla="*/ 361 w 427"/>
                    <a:gd name="T11" fmla="*/ 247 h 254"/>
                    <a:gd name="T12" fmla="*/ 328 w 427"/>
                    <a:gd name="T13" fmla="*/ 230 h 254"/>
                    <a:gd name="T14" fmla="*/ 293 w 427"/>
                    <a:gd name="T15" fmla="*/ 208 h 254"/>
                    <a:gd name="T16" fmla="*/ 224 w 427"/>
                    <a:gd name="T17" fmla="*/ 189 h 254"/>
                    <a:gd name="T18" fmla="*/ 163 w 427"/>
                    <a:gd name="T19" fmla="*/ 178 h 254"/>
                    <a:gd name="T20" fmla="*/ 131 w 427"/>
                    <a:gd name="T21" fmla="*/ 159 h 254"/>
                    <a:gd name="T22" fmla="*/ 94 w 427"/>
                    <a:gd name="T23" fmla="*/ 118 h 254"/>
                    <a:gd name="T24" fmla="*/ 65 w 427"/>
                    <a:gd name="T25" fmla="*/ 100 h 254"/>
                    <a:gd name="T26" fmla="*/ 29 w 427"/>
                    <a:gd name="T27" fmla="*/ 89 h 254"/>
                    <a:gd name="T28" fmla="*/ 19 w 427"/>
                    <a:gd name="T29" fmla="*/ 80 h 254"/>
                    <a:gd name="T30" fmla="*/ 25 w 427"/>
                    <a:gd name="T31" fmla="*/ 82 h 254"/>
                    <a:gd name="T32" fmla="*/ 42 w 427"/>
                    <a:gd name="T33" fmla="*/ 87 h 254"/>
                    <a:gd name="T34" fmla="*/ 70 w 427"/>
                    <a:gd name="T35" fmla="*/ 86 h 254"/>
                    <a:gd name="T36" fmla="*/ 90 w 427"/>
                    <a:gd name="T37" fmla="*/ 90 h 254"/>
                    <a:gd name="T38" fmla="*/ 104 w 427"/>
                    <a:gd name="T39" fmla="*/ 100 h 254"/>
                    <a:gd name="T40" fmla="*/ 127 w 427"/>
                    <a:gd name="T41" fmla="*/ 108 h 254"/>
                    <a:gd name="T42" fmla="*/ 133 w 427"/>
                    <a:gd name="T43" fmla="*/ 106 h 254"/>
                    <a:gd name="T44" fmla="*/ 118 w 427"/>
                    <a:gd name="T45" fmla="*/ 98 h 254"/>
                    <a:gd name="T46" fmla="*/ 108 w 427"/>
                    <a:gd name="T47" fmla="*/ 88 h 254"/>
                    <a:gd name="T48" fmla="*/ 95 w 427"/>
                    <a:gd name="T49" fmla="*/ 81 h 254"/>
                    <a:gd name="T50" fmla="*/ 70 w 427"/>
                    <a:gd name="T51" fmla="*/ 72 h 254"/>
                    <a:gd name="T52" fmla="*/ 52 w 427"/>
                    <a:gd name="T53" fmla="*/ 64 h 254"/>
                    <a:gd name="T54" fmla="*/ 44 w 427"/>
                    <a:gd name="T55" fmla="*/ 55 h 254"/>
                    <a:gd name="T56" fmla="*/ 41 w 427"/>
                    <a:gd name="T57" fmla="*/ 40 h 254"/>
                    <a:gd name="T58" fmla="*/ 39 w 427"/>
                    <a:gd name="T59" fmla="*/ 30 h 254"/>
                    <a:gd name="T60" fmla="*/ 28 w 427"/>
                    <a:gd name="T61" fmla="*/ 24 h 254"/>
                    <a:gd name="T62" fmla="*/ 15 w 427"/>
                    <a:gd name="T63" fmla="*/ 21 h 254"/>
                    <a:gd name="T64" fmla="*/ 7 w 427"/>
                    <a:gd name="T65" fmla="*/ 12 h 254"/>
                    <a:gd name="T66" fmla="*/ 4 w 427"/>
                    <a:gd name="T67" fmla="*/ 1 h 254"/>
                    <a:gd name="T68" fmla="*/ 10 w 427"/>
                    <a:gd name="T69" fmla="*/ 0 h 254"/>
                    <a:gd name="T70" fmla="*/ 19 w 427"/>
                    <a:gd name="T71" fmla="*/ 11 h 254"/>
                    <a:gd name="T72" fmla="*/ 32 w 427"/>
                    <a:gd name="T73" fmla="*/ 16 h 254"/>
                    <a:gd name="T74" fmla="*/ 39 w 427"/>
                    <a:gd name="T75" fmla="*/ 16 h 254"/>
                    <a:gd name="T76" fmla="*/ 32 w 427"/>
                    <a:gd name="T77" fmla="*/ 11 h 254"/>
                    <a:gd name="T78" fmla="*/ 44 w 427"/>
                    <a:gd name="T79" fmla="*/ 15 h 254"/>
                    <a:gd name="T80" fmla="*/ 44 w 427"/>
                    <a:gd name="T81" fmla="*/ 11 h 254"/>
                    <a:gd name="T82" fmla="*/ 53 w 427"/>
                    <a:gd name="T83" fmla="*/ 19 h 254"/>
                    <a:gd name="T84" fmla="*/ 62 w 427"/>
                    <a:gd name="T85" fmla="*/ 32 h 254"/>
                    <a:gd name="T86" fmla="*/ 99 w 427"/>
                    <a:gd name="T87" fmla="*/ 65 h 254"/>
                    <a:gd name="T88" fmla="*/ 135 w 427"/>
                    <a:gd name="T89" fmla="*/ 89 h 254"/>
                    <a:gd name="T90" fmla="*/ 160 w 427"/>
                    <a:gd name="T91" fmla="*/ 100 h 254"/>
                    <a:gd name="T92" fmla="*/ 175 w 427"/>
                    <a:gd name="T93" fmla="*/ 113 h 254"/>
                    <a:gd name="T94" fmla="*/ 225 w 427"/>
                    <a:gd name="T95" fmla="*/ 142 h 254"/>
                    <a:gd name="T96" fmla="*/ 265 w 427"/>
                    <a:gd name="T97" fmla="*/ 163 h 254"/>
                    <a:gd name="T98" fmla="*/ 363 w 427"/>
                    <a:gd name="T99" fmla="*/ 211 h 254"/>
                    <a:gd name="T100" fmla="*/ 403 w 427"/>
                    <a:gd name="T101" fmla="*/ 212 h 254"/>
                    <a:gd name="T102" fmla="*/ 403 w 427"/>
                    <a:gd name="T103" fmla="*/ 212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427" h="254">
                      <a:moveTo>
                        <a:pt x="403" y="212"/>
                      </a:moveTo>
                      <a:lnTo>
                        <a:pt x="408" y="197"/>
                      </a:lnTo>
                      <a:lnTo>
                        <a:pt x="413" y="203"/>
                      </a:lnTo>
                      <a:lnTo>
                        <a:pt x="415" y="207"/>
                      </a:lnTo>
                      <a:lnTo>
                        <a:pt x="419" y="213"/>
                      </a:lnTo>
                      <a:lnTo>
                        <a:pt x="422" y="219"/>
                      </a:lnTo>
                      <a:lnTo>
                        <a:pt x="425" y="225"/>
                      </a:lnTo>
                      <a:lnTo>
                        <a:pt x="425" y="232"/>
                      </a:lnTo>
                      <a:lnTo>
                        <a:pt x="426" y="236"/>
                      </a:lnTo>
                      <a:lnTo>
                        <a:pt x="424" y="242"/>
                      </a:lnTo>
                      <a:lnTo>
                        <a:pt x="421" y="247"/>
                      </a:lnTo>
                      <a:lnTo>
                        <a:pt x="418" y="250"/>
                      </a:lnTo>
                      <a:lnTo>
                        <a:pt x="414" y="252"/>
                      </a:lnTo>
                      <a:lnTo>
                        <a:pt x="404" y="253"/>
                      </a:lnTo>
                      <a:lnTo>
                        <a:pt x="391" y="253"/>
                      </a:lnTo>
                      <a:lnTo>
                        <a:pt x="377" y="251"/>
                      </a:lnTo>
                      <a:lnTo>
                        <a:pt x="369" y="250"/>
                      </a:lnTo>
                      <a:lnTo>
                        <a:pt x="361" y="247"/>
                      </a:lnTo>
                      <a:lnTo>
                        <a:pt x="350" y="243"/>
                      </a:lnTo>
                      <a:lnTo>
                        <a:pt x="340" y="238"/>
                      </a:lnTo>
                      <a:lnTo>
                        <a:pt x="328" y="230"/>
                      </a:lnTo>
                      <a:lnTo>
                        <a:pt x="320" y="224"/>
                      </a:lnTo>
                      <a:lnTo>
                        <a:pt x="309" y="217"/>
                      </a:lnTo>
                      <a:lnTo>
                        <a:pt x="293" y="208"/>
                      </a:lnTo>
                      <a:lnTo>
                        <a:pt x="272" y="200"/>
                      </a:lnTo>
                      <a:lnTo>
                        <a:pt x="249" y="194"/>
                      </a:lnTo>
                      <a:lnTo>
                        <a:pt x="224" y="189"/>
                      </a:lnTo>
                      <a:lnTo>
                        <a:pt x="197" y="184"/>
                      </a:lnTo>
                      <a:lnTo>
                        <a:pt x="176" y="181"/>
                      </a:lnTo>
                      <a:lnTo>
                        <a:pt x="163" y="178"/>
                      </a:lnTo>
                      <a:lnTo>
                        <a:pt x="150" y="172"/>
                      </a:lnTo>
                      <a:lnTo>
                        <a:pt x="141" y="167"/>
                      </a:lnTo>
                      <a:lnTo>
                        <a:pt x="131" y="159"/>
                      </a:lnTo>
                      <a:lnTo>
                        <a:pt x="116" y="142"/>
                      </a:lnTo>
                      <a:lnTo>
                        <a:pt x="101" y="125"/>
                      </a:lnTo>
                      <a:lnTo>
                        <a:pt x="94" y="118"/>
                      </a:lnTo>
                      <a:lnTo>
                        <a:pt x="85" y="110"/>
                      </a:lnTo>
                      <a:lnTo>
                        <a:pt x="77" y="105"/>
                      </a:lnTo>
                      <a:lnTo>
                        <a:pt x="65" y="100"/>
                      </a:lnTo>
                      <a:lnTo>
                        <a:pt x="48" y="95"/>
                      </a:lnTo>
                      <a:lnTo>
                        <a:pt x="35" y="92"/>
                      </a:lnTo>
                      <a:lnTo>
                        <a:pt x="29" y="89"/>
                      </a:lnTo>
                      <a:lnTo>
                        <a:pt x="24" y="86"/>
                      </a:lnTo>
                      <a:lnTo>
                        <a:pt x="22" y="84"/>
                      </a:lnTo>
                      <a:lnTo>
                        <a:pt x="19" y="80"/>
                      </a:lnTo>
                      <a:lnTo>
                        <a:pt x="16" y="73"/>
                      </a:lnTo>
                      <a:lnTo>
                        <a:pt x="19" y="78"/>
                      </a:lnTo>
                      <a:lnTo>
                        <a:pt x="25" y="82"/>
                      </a:lnTo>
                      <a:lnTo>
                        <a:pt x="30" y="84"/>
                      </a:lnTo>
                      <a:lnTo>
                        <a:pt x="35" y="86"/>
                      </a:lnTo>
                      <a:lnTo>
                        <a:pt x="42" y="87"/>
                      </a:lnTo>
                      <a:lnTo>
                        <a:pt x="55" y="87"/>
                      </a:lnTo>
                      <a:lnTo>
                        <a:pt x="62" y="87"/>
                      </a:lnTo>
                      <a:lnTo>
                        <a:pt x="70" y="86"/>
                      </a:lnTo>
                      <a:lnTo>
                        <a:pt x="77" y="87"/>
                      </a:lnTo>
                      <a:lnTo>
                        <a:pt x="84" y="88"/>
                      </a:lnTo>
                      <a:lnTo>
                        <a:pt x="90" y="90"/>
                      </a:lnTo>
                      <a:lnTo>
                        <a:pt x="94" y="92"/>
                      </a:lnTo>
                      <a:lnTo>
                        <a:pt x="99" y="95"/>
                      </a:lnTo>
                      <a:lnTo>
                        <a:pt x="104" y="100"/>
                      </a:lnTo>
                      <a:lnTo>
                        <a:pt x="109" y="103"/>
                      </a:lnTo>
                      <a:lnTo>
                        <a:pt x="117" y="105"/>
                      </a:lnTo>
                      <a:lnTo>
                        <a:pt x="127" y="108"/>
                      </a:lnTo>
                      <a:lnTo>
                        <a:pt x="133" y="109"/>
                      </a:lnTo>
                      <a:lnTo>
                        <a:pt x="138" y="109"/>
                      </a:lnTo>
                      <a:lnTo>
                        <a:pt x="133" y="106"/>
                      </a:lnTo>
                      <a:lnTo>
                        <a:pt x="128" y="105"/>
                      </a:lnTo>
                      <a:lnTo>
                        <a:pt x="125" y="102"/>
                      </a:lnTo>
                      <a:lnTo>
                        <a:pt x="118" y="98"/>
                      </a:lnTo>
                      <a:lnTo>
                        <a:pt x="113" y="94"/>
                      </a:lnTo>
                      <a:lnTo>
                        <a:pt x="110" y="90"/>
                      </a:lnTo>
                      <a:lnTo>
                        <a:pt x="108" y="88"/>
                      </a:lnTo>
                      <a:lnTo>
                        <a:pt x="105" y="85"/>
                      </a:lnTo>
                      <a:lnTo>
                        <a:pt x="100" y="83"/>
                      </a:lnTo>
                      <a:lnTo>
                        <a:pt x="95" y="81"/>
                      </a:lnTo>
                      <a:lnTo>
                        <a:pt x="87" y="78"/>
                      </a:lnTo>
                      <a:lnTo>
                        <a:pt x="79" y="75"/>
                      </a:lnTo>
                      <a:lnTo>
                        <a:pt x="70" y="72"/>
                      </a:lnTo>
                      <a:lnTo>
                        <a:pt x="64" y="70"/>
                      </a:lnTo>
                      <a:lnTo>
                        <a:pt x="58" y="67"/>
                      </a:lnTo>
                      <a:lnTo>
                        <a:pt x="52" y="64"/>
                      </a:lnTo>
                      <a:lnTo>
                        <a:pt x="48" y="61"/>
                      </a:lnTo>
                      <a:lnTo>
                        <a:pt x="45" y="58"/>
                      </a:lnTo>
                      <a:lnTo>
                        <a:pt x="44" y="55"/>
                      </a:lnTo>
                      <a:lnTo>
                        <a:pt x="42" y="50"/>
                      </a:lnTo>
                      <a:lnTo>
                        <a:pt x="42" y="44"/>
                      </a:lnTo>
                      <a:lnTo>
                        <a:pt x="41" y="40"/>
                      </a:lnTo>
                      <a:lnTo>
                        <a:pt x="41" y="36"/>
                      </a:lnTo>
                      <a:lnTo>
                        <a:pt x="40" y="32"/>
                      </a:lnTo>
                      <a:lnTo>
                        <a:pt x="39" y="30"/>
                      </a:lnTo>
                      <a:lnTo>
                        <a:pt x="36" y="27"/>
                      </a:lnTo>
                      <a:lnTo>
                        <a:pt x="33" y="25"/>
                      </a:lnTo>
                      <a:lnTo>
                        <a:pt x="28" y="24"/>
                      </a:lnTo>
                      <a:lnTo>
                        <a:pt x="24" y="24"/>
                      </a:lnTo>
                      <a:lnTo>
                        <a:pt x="19" y="23"/>
                      </a:lnTo>
                      <a:lnTo>
                        <a:pt x="15" y="21"/>
                      </a:lnTo>
                      <a:lnTo>
                        <a:pt x="11" y="18"/>
                      </a:lnTo>
                      <a:lnTo>
                        <a:pt x="9" y="15"/>
                      </a:lnTo>
                      <a:lnTo>
                        <a:pt x="7" y="12"/>
                      </a:lnTo>
                      <a:lnTo>
                        <a:pt x="7" y="7"/>
                      </a:lnTo>
                      <a:lnTo>
                        <a:pt x="6" y="4"/>
                      </a:lnTo>
                      <a:lnTo>
                        <a:pt x="4" y="1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10" y="0"/>
                      </a:lnTo>
                      <a:lnTo>
                        <a:pt x="12" y="2"/>
                      </a:lnTo>
                      <a:lnTo>
                        <a:pt x="16" y="8"/>
                      </a:lnTo>
                      <a:lnTo>
                        <a:pt x="19" y="11"/>
                      </a:lnTo>
                      <a:lnTo>
                        <a:pt x="22" y="14"/>
                      </a:lnTo>
                      <a:lnTo>
                        <a:pt x="26" y="15"/>
                      </a:lnTo>
                      <a:lnTo>
                        <a:pt x="32" y="16"/>
                      </a:lnTo>
                      <a:lnTo>
                        <a:pt x="35" y="16"/>
                      </a:lnTo>
                      <a:lnTo>
                        <a:pt x="41" y="18"/>
                      </a:lnTo>
                      <a:lnTo>
                        <a:pt x="39" y="16"/>
                      </a:lnTo>
                      <a:lnTo>
                        <a:pt x="36" y="14"/>
                      </a:lnTo>
                      <a:lnTo>
                        <a:pt x="29" y="9"/>
                      </a:lnTo>
                      <a:lnTo>
                        <a:pt x="32" y="11"/>
                      </a:lnTo>
                      <a:lnTo>
                        <a:pt x="35" y="11"/>
                      </a:lnTo>
                      <a:lnTo>
                        <a:pt x="41" y="13"/>
                      </a:lnTo>
                      <a:lnTo>
                        <a:pt x="44" y="15"/>
                      </a:lnTo>
                      <a:lnTo>
                        <a:pt x="47" y="16"/>
                      </a:lnTo>
                      <a:lnTo>
                        <a:pt x="47" y="15"/>
                      </a:lnTo>
                      <a:lnTo>
                        <a:pt x="44" y="11"/>
                      </a:lnTo>
                      <a:lnTo>
                        <a:pt x="46" y="12"/>
                      </a:lnTo>
                      <a:lnTo>
                        <a:pt x="51" y="14"/>
                      </a:lnTo>
                      <a:lnTo>
                        <a:pt x="53" y="19"/>
                      </a:lnTo>
                      <a:lnTo>
                        <a:pt x="55" y="24"/>
                      </a:lnTo>
                      <a:lnTo>
                        <a:pt x="58" y="28"/>
                      </a:lnTo>
                      <a:lnTo>
                        <a:pt x="62" y="32"/>
                      </a:lnTo>
                      <a:lnTo>
                        <a:pt x="69" y="40"/>
                      </a:lnTo>
                      <a:lnTo>
                        <a:pt x="85" y="54"/>
                      </a:lnTo>
                      <a:lnTo>
                        <a:pt x="99" y="65"/>
                      </a:lnTo>
                      <a:lnTo>
                        <a:pt x="112" y="75"/>
                      </a:lnTo>
                      <a:lnTo>
                        <a:pt x="123" y="82"/>
                      </a:lnTo>
                      <a:lnTo>
                        <a:pt x="135" y="89"/>
                      </a:lnTo>
                      <a:lnTo>
                        <a:pt x="146" y="94"/>
                      </a:lnTo>
                      <a:lnTo>
                        <a:pt x="153" y="97"/>
                      </a:lnTo>
                      <a:lnTo>
                        <a:pt x="160" y="100"/>
                      </a:lnTo>
                      <a:lnTo>
                        <a:pt x="166" y="104"/>
                      </a:lnTo>
                      <a:lnTo>
                        <a:pt x="170" y="108"/>
                      </a:lnTo>
                      <a:lnTo>
                        <a:pt x="175" y="113"/>
                      </a:lnTo>
                      <a:lnTo>
                        <a:pt x="179" y="116"/>
                      </a:lnTo>
                      <a:lnTo>
                        <a:pt x="186" y="120"/>
                      </a:lnTo>
                      <a:lnTo>
                        <a:pt x="225" y="142"/>
                      </a:lnTo>
                      <a:lnTo>
                        <a:pt x="239" y="148"/>
                      </a:lnTo>
                      <a:lnTo>
                        <a:pt x="251" y="154"/>
                      </a:lnTo>
                      <a:lnTo>
                        <a:pt x="265" y="163"/>
                      </a:lnTo>
                      <a:lnTo>
                        <a:pt x="295" y="182"/>
                      </a:lnTo>
                      <a:lnTo>
                        <a:pt x="333" y="198"/>
                      </a:lnTo>
                      <a:lnTo>
                        <a:pt x="363" y="211"/>
                      </a:lnTo>
                      <a:lnTo>
                        <a:pt x="391" y="225"/>
                      </a:lnTo>
                      <a:lnTo>
                        <a:pt x="398" y="228"/>
                      </a:lnTo>
                      <a:lnTo>
                        <a:pt x="403" y="212"/>
                      </a:lnTo>
                      <a:lnTo>
                        <a:pt x="403" y="212"/>
                      </a:lnTo>
                      <a:lnTo>
                        <a:pt x="403" y="212"/>
                      </a:lnTo>
                      <a:lnTo>
                        <a:pt x="403" y="212"/>
                      </a:lnTo>
                    </a:path>
                  </a:pathLst>
                </a:custGeom>
                <a:gradFill rotWithShape="0">
                  <a:gsLst>
                    <a:gs pos="0">
                      <a:srgbClr val="93C0E6"/>
                    </a:gs>
                    <a:gs pos="100000">
                      <a:srgbClr val="7A7988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9859" name="Freeform 51"/>
                <p:cNvSpPr>
                  <a:spLocks/>
                </p:cNvSpPr>
                <p:nvPr/>
              </p:nvSpPr>
              <p:spPr bwMode="auto">
                <a:xfrm>
                  <a:off x="831" y="892"/>
                  <a:ext cx="427" cy="254"/>
                </a:xfrm>
                <a:custGeom>
                  <a:avLst/>
                  <a:gdLst>
                    <a:gd name="T0" fmla="*/ 413 w 427"/>
                    <a:gd name="T1" fmla="*/ 203 h 254"/>
                    <a:gd name="T2" fmla="*/ 422 w 427"/>
                    <a:gd name="T3" fmla="*/ 219 h 254"/>
                    <a:gd name="T4" fmla="*/ 426 w 427"/>
                    <a:gd name="T5" fmla="*/ 236 h 254"/>
                    <a:gd name="T6" fmla="*/ 418 w 427"/>
                    <a:gd name="T7" fmla="*/ 250 h 254"/>
                    <a:gd name="T8" fmla="*/ 391 w 427"/>
                    <a:gd name="T9" fmla="*/ 253 h 254"/>
                    <a:gd name="T10" fmla="*/ 361 w 427"/>
                    <a:gd name="T11" fmla="*/ 247 h 254"/>
                    <a:gd name="T12" fmla="*/ 328 w 427"/>
                    <a:gd name="T13" fmla="*/ 230 h 254"/>
                    <a:gd name="T14" fmla="*/ 293 w 427"/>
                    <a:gd name="T15" fmla="*/ 208 h 254"/>
                    <a:gd name="T16" fmla="*/ 224 w 427"/>
                    <a:gd name="T17" fmla="*/ 189 h 254"/>
                    <a:gd name="T18" fmla="*/ 163 w 427"/>
                    <a:gd name="T19" fmla="*/ 178 h 254"/>
                    <a:gd name="T20" fmla="*/ 131 w 427"/>
                    <a:gd name="T21" fmla="*/ 159 h 254"/>
                    <a:gd name="T22" fmla="*/ 94 w 427"/>
                    <a:gd name="T23" fmla="*/ 118 h 254"/>
                    <a:gd name="T24" fmla="*/ 65 w 427"/>
                    <a:gd name="T25" fmla="*/ 100 h 254"/>
                    <a:gd name="T26" fmla="*/ 29 w 427"/>
                    <a:gd name="T27" fmla="*/ 89 h 254"/>
                    <a:gd name="T28" fmla="*/ 19 w 427"/>
                    <a:gd name="T29" fmla="*/ 80 h 254"/>
                    <a:gd name="T30" fmla="*/ 25 w 427"/>
                    <a:gd name="T31" fmla="*/ 82 h 254"/>
                    <a:gd name="T32" fmla="*/ 42 w 427"/>
                    <a:gd name="T33" fmla="*/ 87 h 254"/>
                    <a:gd name="T34" fmla="*/ 70 w 427"/>
                    <a:gd name="T35" fmla="*/ 86 h 254"/>
                    <a:gd name="T36" fmla="*/ 90 w 427"/>
                    <a:gd name="T37" fmla="*/ 90 h 254"/>
                    <a:gd name="T38" fmla="*/ 104 w 427"/>
                    <a:gd name="T39" fmla="*/ 100 h 254"/>
                    <a:gd name="T40" fmla="*/ 127 w 427"/>
                    <a:gd name="T41" fmla="*/ 108 h 254"/>
                    <a:gd name="T42" fmla="*/ 133 w 427"/>
                    <a:gd name="T43" fmla="*/ 106 h 254"/>
                    <a:gd name="T44" fmla="*/ 118 w 427"/>
                    <a:gd name="T45" fmla="*/ 98 h 254"/>
                    <a:gd name="T46" fmla="*/ 108 w 427"/>
                    <a:gd name="T47" fmla="*/ 88 h 254"/>
                    <a:gd name="T48" fmla="*/ 95 w 427"/>
                    <a:gd name="T49" fmla="*/ 81 h 254"/>
                    <a:gd name="T50" fmla="*/ 70 w 427"/>
                    <a:gd name="T51" fmla="*/ 72 h 254"/>
                    <a:gd name="T52" fmla="*/ 52 w 427"/>
                    <a:gd name="T53" fmla="*/ 64 h 254"/>
                    <a:gd name="T54" fmla="*/ 44 w 427"/>
                    <a:gd name="T55" fmla="*/ 55 h 254"/>
                    <a:gd name="T56" fmla="*/ 41 w 427"/>
                    <a:gd name="T57" fmla="*/ 40 h 254"/>
                    <a:gd name="T58" fmla="*/ 39 w 427"/>
                    <a:gd name="T59" fmla="*/ 30 h 254"/>
                    <a:gd name="T60" fmla="*/ 28 w 427"/>
                    <a:gd name="T61" fmla="*/ 24 h 254"/>
                    <a:gd name="T62" fmla="*/ 15 w 427"/>
                    <a:gd name="T63" fmla="*/ 21 h 254"/>
                    <a:gd name="T64" fmla="*/ 7 w 427"/>
                    <a:gd name="T65" fmla="*/ 12 h 254"/>
                    <a:gd name="T66" fmla="*/ 4 w 427"/>
                    <a:gd name="T67" fmla="*/ 1 h 254"/>
                    <a:gd name="T68" fmla="*/ 10 w 427"/>
                    <a:gd name="T69" fmla="*/ 0 h 254"/>
                    <a:gd name="T70" fmla="*/ 19 w 427"/>
                    <a:gd name="T71" fmla="*/ 11 h 254"/>
                    <a:gd name="T72" fmla="*/ 32 w 427"/>
                    <a:gd name="T73" fmla="*/ 16 h 254"/>
                    <a:gd name="T74" fmla="*/ 39 w 427"/>
                    <a:gd name="T75" fmla="*/ 16 h 254"/>
                    <a:gd name="T76" fmla="*/ 32 w 427"/>
                    <a:gd name="T77" fmla="*/ 11 h 254"/>
                    <a:gd name="T78" fmla="*/ 44 w 427"/>
                    <a:gd name="T79" fmla="*/ 15 h 254"/>
                    <a:gd name="T80" fmla="*/ 44 w 427"/>
                    <a:gd name="T81" fmla="*/ 11 h 254"/>
                    <a:gd name="T82" fmla="*/ 53 w 427"/>
                    <a:gd name="T83" fmla="*/ 19 h 254"/>
                    <a:gd name="T84" fmla="*/ 62 w 427"/>
                    <a:gd name="T85" fmla="*/ 32 h 254"/>
                    <a:gd name="T86" fmla="*/ 99 w 427"/>
                    <a:gd name="T87" fmla="*/ 65 h 254"/>
                    <a:gd name="T88" fmla="*/ 135 w 427"/>
                    <a:gd name="T89" fmla="*/ 89 h 254"/>
                    <a:gd name="T90" fmla="*/ 160 w 427"/>
                    <a:gd name="T91" fmla="*/ 100 h 254"/>
                    <a:gd name="T92" fmla="*/ 175 w 427"/>
                    <a:gd name="T93" fmla="*/ 113 h 254"/>
                    <a:gd name="T94" fmla="*/ 225 w 427"/>
                    <a:gd name="T95" fmla="*/ 142 h 254"/>
                    <a:gd name="T96" fmla="*/ 265 w 427"/>
                    <a:gd name="T97" fmla="*/ 163 h 254"/>
                    <a:gd name="T98" fmla="*/ 363 w 427"/>
                    <a:gd name="T99" fmla="*/ 211 h 254"/>
                    <a:gd name="T100" fmla="*/ 403 w 427"/>
                    <a:gd name="T101" fmla="*/ 212 h 254"/>
                    <a:gd name="T102" fmla="*/ 403 w 427"/>
                    <a:gd name="T103" fmla="*/ 212 h 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427" h="254">
                      <a:moveTo>
                        <a:pt x="403" y="212"/>
                      </a:moveTo>
                      <a:lnTo>
                        <a:pt x="408" y="197"/>
                      </a:lnTo>
                      <a:lnTo>
                        <a:pt x="413" y="203"/>
                      </a:lnTo>
                      <a:lnTo>
                        <a:pt x="415" y="207"/>
                      </a:lnTo>
                      <a:lnTo>
                        <a:pt x="419" y="213"/>
                      </a:lnTo>
                      <a:lnTo>
                        <a:pt x="422" y="219"/>
                      </a:lnTo>
                      <a:lnTo>
                        <a:pt x="425" y="225"/>
                      </a:lnTo>
                      <a:lnTo>
                        <a:pt x="425" y="232"/>
                      </a:lnTo>
                      <a:lnTo>
                        <a:pt x="426" y="236"/>
                      </a:lnTo>
                      <a:lnTo>
                        <a:pt x="424" y="242"/>
                      </a:lnTo>
                      <a:lnTo>
                        <a:pt x="421" y="247"/>
                      </a:lnTo>
                      <a:lnTo>
                        <a:pt x="418" y="250"/>
                      </a:lnTo>
                      <a:lnTo>
                        <a:pt x="414" y="252"/>
                      </a:lnTo>
                      <a:lnTo>
                        <a:pt x="404" y="253"/>
                      </a:lnTo>
                      <a:lnTo>
                        <a:pt x="391" y="253"/>
                      </a:lnTo>
                      <a:lnTo>
                        <a:pt x="377" y="251"/>
                      </a:lnTo>
                      <a:lnTo>
                        <a:pt x="369" y="250"/>
                      </a:lnTo>
                      <a:lnTo>
                        <a:pt x="361" y="247"/>
                      </a:lnTo>
                      <a:lnTo>
                        <a:pt x="350" y="243"/>
                      </a:lnTo>
                      <a:lnTo>
                        <a:pt x="340" y="238"/>
                      </a:lnTo>
                      <a:lnTo>
                        <a:pt x="328" y="230"/>
                      </a:lnTo>
                      <a:lnTo>
                        <a:pt x="320" y="224"/>
                      </a:lnTo>
                      <a:lnTo>
                        <a:pt x="309" y="217"/>
                      </a:lnTo>
                      <a:lnTo>
                        <a:pt x="293" y="208"/>
                      </a:lnTo>
                      <a:lnTo>
                        <a:pt x="272" y="200"/>
                      </a:lnTo>
                      <a:lnTo>
                        <a:pt x="249" y="194"/>
                      </a:lnTo>
                      <a:lnTo>
                        <a:pt x="224" y="189"/>
                      </a:lnTo>
                      <a:lnTo>
                        <a:pt x="197" y="184"/>
                      </a:lnTo>
                      <a:lnTo>
                        <a:pt x="176" y="181"/>
                      </a:lnTo>
                      <a:lnTo>
                        <a:pt x="163" y="178"/>
                      </a:lnTo>
                      <a:lnTo>
                        <a:pt x="150" y="172"/>
                      </a:lnTo>
                      <a:lnTo>
                        <a:pt x="141" y="167"/>
                      </a:lnTo>
                      <a:lnTo>
                        <a:pt x="131" y="159"/>
                      </a:lnTo>
                      <a:lnTo>
                        <a:pt x="116" y="142"/>
                      </a:lnTo>
                      <a:lnTo>
                        <a:pt x="101" y="125"/>
                      </a:lnTo>
                      <a:lnTo>
                        <a:pt x="94" y="118"/>
                      </a:lnTo>
                      <a:lnTo>
                        <a:pt x="85" y="110"/>
                      </a:lnTo>
                      <a:lnTo>
                        <a:pt x="77" y="105"/>
                      </a:lnTo>
                      <a:lnTo>
                        <a:pt x="65" y="100"/>
                      </a:lnTo>
                      <a:lnTo>
                        <a:pt x="48" y="95"/>
                      </a:lnTo>
                      <a:lnTo>
                        <a:pt x="35" y="92"/>
                      </a:lnTo>
                      <a:lnTo>
                        <a:pt x="29" y="89"/>
                      </a:lnTo>
                      <a:lnTo>
                        <a:pt x="24" y="86"/>
                      </a:lnTo>
                      <a:lnTo>
                        <a:pt x="22" y="84"/>
                      </a:lnTo>
                      <a:lnTo>
                        <a:pt x="19" y="80"/>
                      </a:lnTo>
                      <a:lnTo>
                        <a:pt x="16" y="73"/>
                      </a:lnTo>
                      <a:lnTo>
                        <a:pt x="19" y="78"/>
                      </a:lnTo>
                      <a:lnTo>
                        <a:pt x="25" y="82"/>
                      </a:lnTo>
                      <a:lnTo>
                        <a:pt x="30" y="84"/>
                      </a:lnTo>
                      <a:lnTo>
                        <a:pt x="35" y="86"/>
                      </a:lnTo>
                      <a:lnTo>
                        <a:pt x="42" y="87"/>
                      </a:lnTo>
                      <a:lnTo>
                        <a:pt x="55" y="87"/>
                      </a:lnTo>
                      <a:lnTo>
                        <a:pt x="62" y="87"/>
                      </a:lnTo>
                      <a:lnTo>
                        <a:pt x="70" y="86"/>
                      </a:lnTo>
                      <a:lnTo>
                        <a:pt x="77" y="87"/>
                      </a:lnTo>
                      <a:lnTo>
                        <a:pt x="84" y="88"/>
                      </a:lnTo>
                      <a:lnTo>
                        <a:pt x="90" y="90"/>
                      </a:lnTo>
                      <a:lnTo>
                        <a:pt x="94" y="92"/>
                      </a:lnTo>
                      <a:lnTo>
                        <a:pt x="99" y="95"/>
                      </a:lnTo>
                      <a:lnTo>
                        <a:pt x="104" y="100"/>
                      </a:lnTo>
                      <a:lnTo>
                        <a:pt x="109" y="103"/>
                      </a:lnTo>
                      <a:lnTo>
                        <a:pt x="117" y="105"/>
                      </a:lnTo>
                      <a:lnTo>
                        <a:pt x="127" y="108"/>
                      </a:lnTo>
                      <a:lnTo>
                        <a:pt x="133" y="109"/>
                      </a:lnTo>
                      <a:lnTo>
                        <a:pt x="138" y="109"/>
                      </a:lnTo>
                      <a:lnTo>
                        <a:pt x="133" y="106"/>
                      </a:lnTo>
                      <a:lnTo>
                        <a:pt x="128" y="105"/>
                      </a:lnTo>
                      <a:lnTo>
                        <a:pt x="125" y="102"/>
                      </a:lnTo>
                      <a:lnTo>
                        <a:pt x="118" y="98"/>
                      </a:lnTo>
                      <a:lnTo>
                        <a:pt x="113" y="94"/>
                      </a:lnTo>
                      <a:lnTo>
                        <a:pt x="110" y="90"/>
                      </a:lnTo>
                      <a:lnTo>
                        <a:pt x="108" y="88"/>
                      </a:lnTo>
                      <a:lnTo>
                        <a:pt x="105" y="85"/>
                      </a:lnTo>
                      <a:lnTo>
                        <a:pt x="100" y="83"/>
                      </a:lnTo>
                      <a:lnTo>
                        <a:pt x="95" y="81"/>
                      </a:lnTo>
                      <a:lnTo>
                        <a:pt x="87" y="78"/>
                      </a:lnTo>
                      <a:lnTo>
                        <a:pt x="79" y="75"/>
                      </a:lnTo>
                      <a:lnTo>
                        <a:pt x="70" y="72"/>
                      </a:lnTo>
                      <a:lnTo>
                        <a:pt x="64" y="70"/>
                      </a:lnTo>
                      <a:lnTo>
                        <a:pt x="58" y="67"/>
                      </a:lnTo>
                      <a:lnTo>
                        <a:pt x="52" y="64"/>
                      </a:lnTo>
                      <a:lnTo>
                        <a:pt x="48" y="61"/>
                      </a:lnTo>
                      <a:lnTo>
                        <a:pt x="45" y="58"/>
                      </a:lnTo>
                      <a:lnTo>
                        <a:pt x="44" y="55"/>
                      </a:lnTo>
                      <a:lnTo>
                        <a:pt x="42" y="50"/>
                      </a:lnTo>
                      <a:lnTo>
                        <a:pt x="42" y="44"/>
                      </a:lnTo>
                      <a:lnTo>
                        <a:pt x="41" y="40"/>
                      </a:lnTo>
                      <a:lnTo>
                        <a:pt x="41" y="36"/>
                      </a:lnTo>
                      <a:lnTo>
                        <a:pt x="40" y="32"/>
                      </a:lnTo>
                      <a:lnTo>
                        <a:pt x="39" y="30"/>
                      </a:lnTo>
                      <a:lnTo>
                        <a:pt x="36" y="27"/>
                      </a:lnTo>
                      <a:lnTo>
                        <a:pt x="33" y="25"/>
                      </a:lnTo>
                      <a:lnTo>
                        <a:pt x="28" y="24"/>
                      </a:lnTo>
                      <a:lnTo>
                        <a:pt x="24" y="24"/>
                      </a:lnTo>
                      <a:lnTo>
                        <a:pt x="19" y="23"/>
                      </a:lnTo>
                      <a:lnTo>
                        <a:pt x="15" y="21"/>
                      </a:lnTo>
                      <a:lnTo>
                        <a:pt x="11" y="18"/>
                      </a:lnTo>
                      <a:lnTo>
                        <a:pt x="9" y="15"/>
                      </a:lnTo>
                      <a:lnTo>
                        <a:pt x="7" y="12"/>
                      </a:lnTo>
                      <a:lnTo>
                        <a:pt x="7" y="7"/>
                      </a:lnTo>
                      <a:lnTo>
                        <a:pt x="6" y="4"/>
                      </a:lnTo>
                      <a:lnTo>
                        <a:pt x="4" y="1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10" y="0"/>
                      </a:lnTo>
                      <a:lnTo>
                        <a:pt x="12" y="2"/>
                      </a:lnTo>
                      <a:lnTo>
                        <a:pt x="16" y="8"/>
                      </a:lnTo>
                      <a:lnTo>
                        <a:pt x="19" y="11"/>
                      </a:lnTo>
                      <a:lnTo>
                        <a:pt x="22" y="14"/>
                      </a:lnTo>
                      <a:lnTo>
                        <a:pt x="26" y="15"/>
                      </a:lnTo>
                      <a:lnTo>
                        <a:pt x="32" y="16"/>
                      </a:lnTo>
                      <a:lnTo>
                        <a:pt x="35" y="16"/>
                      </a:lnTo>
                      <a:lnTo>
                        <a:pt x="41" y="18"/>
                      </a:lnTo>
                      <a:lnTo>
                        <a:pt x="39" y="16"/>
                      </a:lnTo>
                      <a:lnTo>
                        <a:pt x="36" y="14"/>
                      </a:lnTo>
                      <a:lnTo>
                        <a:pt x="29" y="9"/>
                      </a:lnTo>
                      <a:lnTo>
                        <a:pt x="32" y="11"/>
                      </a:lnTo>
                      <a:lnTo>
                        <a:pt x="35" y="11"/>
                      </a:lnTo>
                      <a:lnTo>
                        <a:pt x="41" y="13"/>
                      </a:lnTo>
                      <a:lnTo>
                        <a:pt x="44" y="15"/>
                      </a:lnTo>
                      <a:lnTo>
                        <a:pt x="47" y="16"/>
                      </a:lnTo>
                      <a:lnTo>
                        <a:pt x="47" y="15"/>
                      </a:lnTo>
                      <a:lnTo>
                        <a:pt x="44" y="11"/>
                      </a:lnTo>
                      <a:lnTo>
                        <a:pt x="46" y="12"/>
                      </a:lnTo>
                      <a:lnTo>
                        <a:pt x="51" y="14"/>
                      </a:lnTo>
                      <a:lnTo>
                        <a:pt x="53" y="19"/>
                      </a:lnTo>
                      <a:lnTo>
                        <a:pt x="55" y="24"/>
                      </a:lnTo>
                      <a:lnTo>
                        <a:pt x="58" y="28"/>
                      </a:lnTo>
                      <a:lnTo>
                        <a:pt x="62" y="32"/>
                      </a:lnTo>
                      <a:lnTo>
                        <a:pt x="69" y="40"/>
                      </a:lnTo>
                      <a:lnTo>
                        <a:pt x="85" y="54"/>
                      </a:lnTo>
                      <a:lnTo>
                        <a:pt x="99" y="65"/>
                      </a:lnTo>
                      <a:lnTo>
                        <a:pt x="112" y="75"/>
                      </a:lnTo>
                      <a:lnTo>
                        <a:pt x="123" y="82"/>
                      </a:lnTo>
                      <a:lnTo>
                        <a:pt x="135" y="89"/>
                      </a:lnTo>
                      <a:lnTo>
                        <a:pt x="146" y="94"/>
                      </a:lnTo>
                      <a:lnTo>
                        <a:pt x="153" y="97"/>
                      </a:lnTo>
                      <a:lnTo>
                        <a:pt x="160" y="100"/>
                      </a:lnTo>
                      <a:lnTo>
                        <a:pt x="166" y="104"/>
                      </a:lnTo>
                      <a:lnTo>
                        <a:pt x="170" y="108"/>
                      </a:lnTo>
                      <a:lnTo>
                        <a:pt x="175" y="113"/>
                      </a:lnTo>
                      <a:lnTo>
                        <a:pt x="179" y="116"/>
                      </a:lnTo>
                      <a:lnTo>
                        <a:pt x="186" y="120"/>
                      </a:lnTo>
                      <a:lnTo>
                        <a:pt x="225" y="142"/>
                      </a:lnTo>
                      <a:lnTo>
                        <a:pt x="239" y="148"/>
                      </a:lnTo>
                      <a:lnTo>
                        <a:pt x="251" y="154"/>
                      </a:lnTo>
                      <a:lnTo>
                        <a:pt x="265" y="163"/>
                      </a:lnTo>
                      <a:lnTo>
                        <a:pt x="295" y="182"/>
                      </a:lnTo>
                      <a:lnTo>
                        <a:pt x="333" y="198"/>
                      </a:lnTo>
                      <a:lnTo>
                        <a:pt x="363" y="211"/>
                      </a:lnTo>
                      <a:lnTo>
                        <a:pt x="391" y="225"/>
                      </a:lnTo>
                      <a:lnTo>
                        <a:pt x="398" y="228"/>
                      </a:lnTo>
                      <a:lnTo>
                        <a:pt x="403" y="212"/>
                      </a:lnTo>
                      <a:lnTo>
                        <a:pt x="403" y="212"/>
                      </a:lnTo>
                      <a:lnTo>
                        <a:pt x="403" y="212"/>
                      </a:lnTo>
                      <a:lnTo>
                        <a:pt x="403" y="212"/>
                      </a:lnTo>
                    </a:path>
                  </a:pathLst>
                </a:custGeom>
                <a:noFill/>
                <a:ln w="12700" cap="rnd" cmpd="sng">
                  <a:solidFill>
                    <a:srgbClr val="1F1A17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9860" name="Freeform 52"/>
                <p:cNvSpPr>
                  <a:spLocks/>
                </p:cNvSpPr>
                <p:nvPr/>
              </p:nvSpPr>
              <p:spPr bwMode="auto">
                <a:xfrm>
                  <a:off x="990" y="1003"/>
                  <a:ext cx="246" cy="128"/>
                </a:xfrm>
                <a:custGeom>
                  <a:avLst/>
                  <a:gdLst>
                    <a:gd name="T0" fmla="*/ 236 w 246"/>
                    <a:gd name="T1" fmla="*/ 112 h 128"/>
                    <a:gd name="T2" fmla="*/ 232 w 246"/>
                    <a:gd name="T3" fmla="*/ 106 h 128"/>
                    <a:gd name="T4" fmla="*/ 225 w 246"/>
                    <a:gd name="T5" fmla="*/ 99 h 128"/>
                    <a:gd name="T6" fmla="*/ 212 w 246"/>
                    <a:gd name="T7" fmla="*/ 92 h 128"/>
                    <a:gd name="T8" fmla="*/ 199 w 246"/>
                    <a:gd name="T9" fmla="*/ 87 h 128"/>
                    <a:gd name="T10" fmla="*/ 181 w 246"/>
                    <a:gd name="T11" fmla="*/ 86 h 128"/>
                    <a:gd name="T12" fmla="*/ 165 w 246"/>
                    <a:gd name="T13" fmla="*/ 84 h 128"/>
                    <a:gd name="T14" fmla="*/ 148 w 246"/>
                    <a:gd name="T15" fmla="*/ 78 h 128"/>
                    <a:gd name="T16" fmla="*/ 135 w 246"/>
                    <a:gd name="T17" fmla="*/ 71 h 128"/>
                    <a:gd name="T18" fmla="*/ 124 w 246"/>
                    <a:gd name="T19" fmla="*/ 63 h 128"/>
                    <a:gd name="T20" fmla="*/ 109 w 246"/>
                    <a:gd name="T21" fmla="*/ 50 h 128"/>
                    <a:gd name="T22" fmla="*/ 98 w 246"/>
                    <a:gd name="T23" fmla="*/ 40 h 128"/>
                    <a:gd name="T24" fmla="*/ 85 w 246"/>
                    <a:gd name="T25" fmla="*/ 33 h 128"/>
                    <a:gd name="T26" fmla="*/ 67 w 246"/>
                    <a:gd name="T27" fmla="*/ 29 h 128"/>
                    <a:gd name="T28" fmla="*/ 46 w 246"/>
                    <a:gd name="T29" fmla="*/ 25 h 128"/>
                    <a:gd name="T30" fmla="*/ 31 w 246"/>
                    <a:gd name="T31" fmla="*/ 20 h 128"/>
                    <a:gd name="T32" fmla="*/ 20 w 246"/>
                    <a:gd name="T33" fmla="*/ 14 h 128"/>
                    <a:gd name="T34" fmla="*/ 11 w 246"/>
                    <a:gd name="T35" fmla="*/ 5 h 128"/>
                    <a:gd name="T36" fmla="*/ 7 w 246"/>
                    <a:gd name="T37" fmla="*/ 1 h 128"/>
                    <a:gd name="T38" fmla="*/ 5 w 246"/>
                    <a:gd name="T39" fmla="*/ 2 h 128"/>
                    <a:gd name="T40" fmla="*/ 10 w 246"/>
                    <a:gd name="T41" fmla="*/ 7 h 128"/>
                    <a:gd name="T42" fmla="*/ 12 w 246"/>
                    <a:gd name="T43" fmla="*/ 12 h 128"/>
                    <a:gd name="T44" fmla="*/ 18 w 246"/>
                    <a:gd name="T45" fmla="*/ 20 h 128"/>
                    <a:gd name="T46" fmla="*/ 26 w 246"/>
                    <a:gd name="T47" fmla="*/ 25 h 128"/>
                    <a:gd name="T48" fmla="*/ 33 w 246"/>
                    <a:gd name="T49" fmla="*/ 31 h 128"/>
                    <a:gd name="T50" fmla="*/ 43 w 246"/>
                    <a:gd name="T51" fmla="*/ 38 h 128"/>
                    <a:gd name="T52" fmla="*/ 53 w 246"/>
                    <a:gd name="T53" fmla="*/ 41 h 128"/>
                    <a:gd name="T54" fmla="*/ 58 w 246"/>
                    <a:gd name="T55" fmla="*/ 44 h 128"/>
                    <a:gd name="T56" fmla="*/ 48 w 246"/>
                    <a:gd name="T57" fmla="*/ 45 h 128"/>
                    <a:gd name="T58" fmla="*/ 59 w 246"/>
                    <a:gd name="T59" fmla="*/ 47 h 128"/>
                    <a:gd name="T60" fmla="*/ 73 w 246"/>
                    <a:gd name="T61" fmla="*/ 48 h 128"/>
                    <a:gd name="T62" fmla="*/ 87 w 246"/>
                    <a:gd name="T63" fmla="*/ 50 h 128"/>
                    <a:gd name="T64" fmla="*/ 96 w 246"/>
                    <a:gd name="T65" fmla="*/ 55 h 128"/>
                    <a:gd name="T66" fmla="*/ 104 w 246"/>
                    <a:gd name="T67" fmla="*/ 64 h 128"/>
                    <a:gd name="T68" fmla="*/ 119 w 246"/>
                    <a:gd name="T69" fmla="*/ 76 h 128"/>
                    <a:gd name="T70" fmla="*/ 137 w 246"/>
                    <a:gd name="T71" fmla="*/ 86 h 128"/>
                    <a:gd name="T72" fmla="*/ 157 w 246"/>
                    <a:gd name="T73" fmla="*/ 94 h 128"/>
                    <a:gd name="T74" fmla="*/ 179 w 246"/>
                    <a:gd name="T75" fmla="*/ 100 h 128"/>
                    <a:gd name="T76" fmla="*/ 193 w 246"/>
                    <a:gd name="T77" fmla="*/ 104 h 128"/>
                    <a:gd name="T78" fmla="*/ 204 w 246"/>
                    <a:gd name="T79" fmla="*/ 110 h 128"/>
                    <a:gd name="T80" fmla="*/ 211 w 246"/>
                    <a:gd name="T81" fmla="*/ 119 h 128"/>
                    <a:gd name="T82" fmla="*/ 220 w 246"/>
                    <a:gd name="T83" fmla="*/ 125 h 128"/>
                    <a:gd name="T84" fmla="*/ 231 w 246"/>
                    <a:gd name="T85" fmla="*/ 127 h 128"/>
                    <a:gd name="T86" fmla="*/ 240 w 246"/>
                    <a:gd name="T87" fmla="*/ 126 h 128"/>
                    <a:gd name="T88" fmla="*/ 244 w 246"/>
                    <a:gd name="T89" fmla="*/ 125 h 128"/>
                    <a:gd name="T90" fmla="*/ 245 w 246"/>
                    <a:gd name="T91" fmla="*/ 120 h 128"/>
                    <a:gd name="T92" fmla="*/ 243 w 246"/>
                    <a:gd name="T93" fmla="*/ 113 h 128"/>
                    <a:gd name="T94" fmla="*/ 240 w 246"/>
                    <a:gd name="T95" fmla="*/ 113 h 128"/>
                    <a:gd name="T96" fmla="*/ 237 w 246"/>
                    <a:gd name="T97" fmla="*/ 118 h 128"/>
                    <a:gd name="T98" fmla="*/ 237 w 246"/>
                    <a:gd name="T99" fmla="*/ 118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246" h="128">
                      <a:moveTo>
                        <a:pt x="237" y="118"/>
                      </a:moveTo>
                      <a:lnTo>
                        <a:pt x="236" y="112"/>
                      </a:lnTo>
                      <a:lnTo>
                        <a:pt x="234" y="108"/>
                      </a:lnTo>
                      <a:lnTo>
                        <a:pt x="232" y="106"/>
                      </a:lnTo>
                      <a:lnTo>
                        <a:pt x="229" y="102"/>
                      </a:lnTo>
                      <a:lnTo>
                        <a:pt x="225" y="99"/>
                      </a:lnTo>
                      <a:lnTo>
                        <a:pt x="219" y="96"/>
                      </a:lnTo>
                      <a:lnTo>
                        <a:pt x="212" y="92"/>
                      </a:lnTo>
                      <a:lnTo>
                        <a:pt x="206" y="89"/>
                      </a:lnTo>
                      <a:lnTo>
                        <a:pt x="199" y="87"/>
                      </a:lnTo>
                      <a:lnTo>
                        <a:pt x="190" y="86"/>
                      </a:lnTo>
                      <a:lnTo>
                        <a:pt x="181" y="86"/>
                      </a:lnTo>
                      <a:lnTo>
                        <a:pt x="174" y="85"/>
                      </a:lnTo>
                      <a:lnTo>
                        <a:pt x="165" y="84"/>
                      </a:lnTo>
                      <a:lnTo>
                        <a:pt x="156" y="81"/>
                      </a:lnTo>
                      <a:lnTo>
                        <a:pt x="148" y="78"/>
                      </a:lnTo>
                      <a:lnTo>
                        <a:pt x="142" y="75"/>
                      </a:lnTo>
                      <a:lnTo>
                        <a:pt x="135" y="71"/>
                      </a:lnTo>
                      <a:lnTo>
                        <a:pt x="130" y="68"/>
                      </a:lnTo>
                      <a:lnTo>
                        <a:pt x="124" y="63"/>
                      </a:lnTo>
                      <a:lnTo>
                        <a:pt x="119" y="58"/>
                      </a:lnTo>
                      <a:lnTo>
                        <a:pt x="109" y="50"/>
                      </a:lnTo>
                      <a:lnTo>
                        <a:pt x="101" y="43"/>
                      </a:lnTo>
                      <a:lnTo>
                        <a:pt x="98" y="40"/>
                      </a:lnTo>
                      <a:lnTo>
                        <a:pt x="92" y="37"/>
                      </a:lnTo>
                      <a:lnTo>
                        <a:pt x="85" y="33"/>
                      </a:lnTo>
                      <a:lnTo>
                        <a:pt x="76" y="30"/>
                      </a:lnTo>
                      <a:lnTo>
                        <a:pt x="67" y="29"/>
                      </a:lnTo>
                      <a:lnTo>
                        <a:pt x="54" y="26"/>
                      </a:lnTo>
                      <a:lnTo>
                        <a:pt x="46" y="25"/>
                      </a:lnTo>
                      <a:lnTo>
                        <a:pt x="37" y="23"/>
                      </a:lnTo>
                      <a:lnTo>
                        <a:pt x="31" y="20"/>
                      </a:lnTo>
                      <a:lnTo>
                        <a:pt x="25" y="17"/>
                      </a:lnTo>
                      <a:lnTo>
                        <a:pt x="20" y="14"/>
                      </a:lnTo>
                      <a:lnTo>
                        <a:pt x="16" y="11"/>
                      </a:lnTo>
                      <a:lnTo>
                        <a:pt x="11" y="5"/>
                      </a:lnTo>
                      <a:lnTo>
                        <a:pt x="9" y="2"/>
                      </a:lnTo>
                      <a:lnTo>
                        <a:pt x="7" y="1"/>
                      </a:lnTo>
                      <a:lnTo>
                        <a:pt x="0" y="0"/>
                      </a:lnTo>
                      <a:lnTo>
                        <a:pt x="5" y="2"/>
                      </a:lnTo>
                      <a:lnTo>
                        <a:pt x="7" y="4"/>
                      </a:lnTo>
                      <a:lnTo>
                        <a:pt x="10" y="7"/>
                      </a:lnTo>
                      <a:lnTo>
                        <a:pt x="11" y="9"/>
                      </a:lnTo>
                      <a:lnTo>
                        <a:pt x="12" y="12"/>
                      </a:lnTo>
                      <a:lnTo>
                        <a:pt x="15" y="17"/>
                      </a:lnTo>
                      <a:lnTo>
                        <a:pt x="18" y="20"/>
                      </a:lnTo>
                      <a:lnTo>
                        <a:pt x="22" y="23"/>
                      </a:lnTo>
                      <a:lnTo>
                        <a:pt x="26" y="25"/>
                      </a:lnTo>
                      <a:lnTo>
                        <a:pt x="29" y="27"/>
                      </a:lnTo>
                      <a:lnTo>
                        <a:pt x="33" y="31"/>
                      </a:lnTo>
                      <a:lnTo>
                        <a:pt x="38" y="36"/>
                      </a:lnTo>
                      <a:lnTo>
                        <a:pt x="43" y="38"/>
                      </a:lnTo>
                      <a:lnTo>
                        <a:pt x="47" y="40"/>
                      </a:lnTo>
                      <a:lnTo>
                        <a:pt x="53" y="41"/>
                      </a:lnTo>
                      <a:lnTo>
                        <a:pt x="61" y="42"/>
                      </a:lnTo>
                      <a:lnTo>
                        <a:pt x="58" y="44"/>
                      </a:lnTo>
                      <a:lnTo>
                        <a:pt x="55" y="44"/>
                      </a:lnTo>
                      <a:lnTo>
                        <a:pt x="48" y="45"/>
                      </a:lnTo>
                      <a:lnTo>
                        <a:pt x="52" y="46"/>
                      </a:lnTo>
                      <a:lnTo>
                        <a:pt x="59" y="47"/>
                      </a:lnTo>
                      <a:lnTo>
                        <a:pt x="68" y="47"/>
                      </a:lnTo>
                      <a:lnTo>
                        <a:pt x="73" y="48"/>
                      </a:lnTo>
                      <a:lnTo>
                        <a:pt x="81" y="48"/>
                      </a:lnTo>
                      <a:lnTo>
                        <a:pt x="87" y="50"/>
                      </a:lnTo>
                      <a:lnTo>
                        <a:pt x="91" y="52"/>
                      </a:lnTo>
                      <a:lnTo>
                        <a:pt x="96" y="55"/>
                      </a:lnTo>
                      <a:lnTo>
                        <a:pt x="100" y="59"/>
                      </a:lnTo>
                      <a:lnTo>
                        <a:pt x="104" y="64"/>
                      </a:lnTo>
                      <a:lnTo>
                        <a:pt x="110" y="70"/>
                      </a:lnTo>
                      <a:lnTo>
                        <a:pt x="119" y="76"/>
                      </a:lnTo>
                      <a:lnTo>
                        <a:pt x="128" y="81"/>
                      </a:lnTo>
                      <a:lnTo>
                        <a:pt x="137" y="86"/>
                      </a:lnTo>
                      <a:lnTo>
                        <a:pt x="147" y="90"/>
                      </a:lnTo>
                      <a:lnTo>
                        <a:pt x="157" y="94"/>
                      </a:lnTo>
                      <a:lnTo>
                        <a:pt x="170" y="98"/>
                      </a:lnTo>
                      <a:lnTo>
                        <a:pt x="179" y="100"/>
                      </a:lnTo>
                      <a:lnTo>
                        <a:pt x="186" y="102"/>
                      </a:lnTo>
                      <a:lnTo>
                        <a:pt x="193" y="104"/>
                      </a:lnTo>
                      <a:lnTo>
                        <a:pt x="199" y="107"/>
                      </a:lnTo>
                      <a:lnTo>
                        <a:pt x="204" y="110"/>
                      </a:lnTo>
                      <a:lnTo>
                        <a:pt x="207" y="114"/>
                      </a:lnTo>
                      <a:lnTo>
                        <a:pt x="211" y="119"/>
                      </a:lnTo>
                      <a:lnTo>
                        <a:pt x="215" y="122"/>
                      </a:lnTo>
                      <a:lnTo>
                        <a:pt x="220" y="125"/>
                      </a:lnTo>
                      <a:lnTo>
                        <a:pt x="225" y="127"/>
                      </a:lnTo>
                      <a:lnTo>
                        <a:pt x="231" y="127"/>
                      </a:lnTo>
                      <a:lnTo>
                        <a:pt x="236" y="127"/>
                      </a:lnTo>
                      <a:lnTo>
                        <a:pt x="240" y="126"/>
                      </a:lnTo>
                      <a:lnTo>
                        <a:pt x="242" y="126"/>
                      </a:lnTo>
                      <a:lnTo>
                        <a:pt x="244" y="125"/>
                      </a:lnTo>
                      <a:lnTo>
                        <a:pt x="245" y="123"/>
                      </a:lnTo>
                      <a:lnTo>
                        <a:pt x="245" y="120"/>
                      </a:lnTo>
                      <a:lnTo>
                        <a:pt x="245" y="117"/>
                      </a:lnTo>
                      <a:lnTo>
                        <a:pt x="243" y="113"/>
                      </a:lnTo>
                      <a:lnTo>
                        <a:pt x="243" y="108"/>
                      </a:lnTo>
                      <a:lnTo>
                        <a:pt x="240" y="113"/>
                      </a:lnTo>
                      <a:lnTo>
                        <a:pt x="237" y="118"/>
                      </a:lnTo>
                      <a:lnTo>
                        <a:pt x="237" y="118"/>
                      </a:lnTo>
                      <a:lnTo>
                        <a:pt x="237" y="118"/>
                      </a:lnTo>
                      <a:lnTo>
                        <a:pt x="237" y="118"/>
                      </a:lnTo>
                    </a:path>
                  </a:pathLst>
                </a:custGeom>
                <a:gradFill rotWithShape="0">
                  <a:gsLst>
                    <a:gs pos="0">
                      <a:srgbClr val="C3D2EB"/>
                    </a:gs>
                    <a:gs pos="100000">
                      <a:srgbClr val="A09FB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9861" name="Freeform 53"/>
                <p:cNvSpPr>
                  <a:spLocks/>
                </p:cNvSpPr>
                <p:nvPr/>
              </p:nvSpPr>
              <p:spPr bwMode="auto">
                <a:xfrm>
                  <a:off x="990" y="1003"/>
                  <a:ext cx="246" cy="128"/>
                </a:xfrm>
                <a:custGeom>
                  <a:avLst/>
                  <a:gdLst>
                    <a:gd name="T0" fmla="*/ 236 w 246"/>
                    <a:gd name="T1" fmla="*/ 112 h 128"/>
                    <a:gd name="T2" fmla="*/ 232 w 246"/>
                    <a:gd name="T3" fmla="*/ 106 h 128"/>
                    <a:gd name="T4" fmla="*/ 225 w 246"/>
                    <a:gd name="T5" fmla="*/ 99 h 128"/>
                    <a:gd name="T6" fmla="*/ 212 w 246"/>
                    <a:gd name="T7" fmla="*/ 92 h 128"/>
                    <a:gd name="T8" fmla="*/ 199 w 246"/>
                    <a:gd name="T9" fmla="*/ 87 h 128"/>
                    <a:gd name="T10" fmla="*/ 181 w 246"/>
                    <a:gd name="T11" fmla="*/ 86 h 128"/>
                    <a:gd name="T12" fmla="*/ 165 w 246"/>
                    <a:gd name="T13" fmla="*/ 84 h 128"/>
                    <a:gd name="T14" fmla="*/ 148 w 246"/>
                    <a:gd name="T15" fmla="*/ 78 h 128"/>
                    <a:gd name="T16" fmla="*/ 135 w 246"/>
                    <a:gd name="T17" fmla="*/ 71 h 128"/>
                    <a:gd name="T18" fmla="*/ 124 w 246"/>
                    <a:gd name="T19" fmla="*/ 63 h 128"/>
                    <a:gd name="T20" fmla="*/ 109 w 246"/>
                    <a:gd name="T21" fmla="*/ 50 h 128"/>
                    <a:gd name="T22" fmla="*/ 98 w 246"/>
                    <a:gd name="T23" fmla="*/ 40 h 128"/>
                    <a:gd name="T24" fmla="*/ 85 w 246"/>
                    <a:gd name="T25" fmla="*/ 33 h 128"/>
                    <a:gd name="T26" fmla="*/ 67 w 246"/>
                    <a:gd name="T27" fmla="*/ 29 h 128"/>
                    <a:gd name="T28" fmla="*/ 46 w 246"/>
                    <a:gd name="T29" fmla="*/ 25 h 128"/>
                    <a:gd name="T30" fmla="*/ 31 w 246"/>
                    <a:gd name="T31" fmla="*/ 20 h 128"/>
                    <a:gd name="T32" fmla="*/ 20 w 246"/>
                    <a:gd name="T33" fmla="*/ 14 h 128"/>
                    <a:gd name="T34" fmla="*/ 11 w 246"/>
                    <a:gd name="T35" fmla="*/ 5 h 128"/>
                    <a:gd name="T36" fmla="*/ 7 w 246"/>
                    <a:gd name="T37" fmla="*/ 1 h 128"/>
                    <a:gd name="T38" fmla="*/ 5 w 246"/>
                    <a:gd name="T39" fmla="*/ 2 h 128"/>
                    <a:gd name="T40" fmla="*/ 10 w 246"/>
                    <a:gd name="T41" fmla="*/ 7 h 128"/>
                    <a:gd name="T42" fmla="*/ 12 w 246"/>
                    <a:gd name="T43" fmla="*/ 12 h 128"/>
                    <a:gd name="T44" fmla="*/ 18 w 246"/>
                    <a:gd name="T45" fmla="*/ 20 h 128"/>
                    <a:gd name="T46" fmla="*/ 26 w 246"/>
                    <a:gd name="T47" fmla="*/ 25 h 128"/>
                    <a:gd name="T48" fmla="*/ 33 w 246"/>
                    <a:gd name="T49" fmla="*/ 31 h 128"/>
                    <a:gd name="T50" fmla="*/ 43 w 246"/>
                    <a:gd name="T51" fmla="*/ 38 h 128"/>
                    <a:gd name="T52" fmla="*/ 53 w 246"/>
                    <a:gd name="T53" fmla="*/ 41 h 128"/>
                    <a:gd name="T54" fmla="*/ 58 w 246"/>
                    <a:gd name="T55" fmla="*/ 44 h 128"/>
                    <a:gd name="T56" fmla="*/ 48 w 246"/>
                    <a:gd name="T57" fmla="*/ 45 h 128"/>
                    <a:gd name="T58" fmla="*/ 59 w 246"/>
                    <a:gd name="T59" fmla="*/ 47 h 128"/>
                    <a:gd name="T60" fmla="*/ 73 w 246"/>
                    <a:gd name="T61" fmla="*/ 48 h 128"/>
                    <a:gd name="T62" fmla="*/ 87 w 246"/>
                    <a:gd name="T63" fmla="*/ 50 h 128"/>
                    <a:gd name="T64" fmla="*/ 96 w 246"/>
                    <a:gd name="T65" fmla="*/ 55 h 128"/>
                    <a:gd name="T66" fmla="*/ 104 w 246"/>
                    <a:gd name="T67" fmla="*/ 64 h 128"/>
                    <a:gd name="T68" fmla="*/ 119 w 246"/>
                    <a:gd name="T69" fmla="*/ 76 h 128"/>
                    <a:gd name="T70" fmla="*/ 137 w 246"/>
                    <a:gd name="T71" fmla="*/ 86 h 128"/>
                    <a:gd name="T72" fmla="*/ 157 w 246"/>
                    <a:gd name="T73" fmla="*/ 94 h 128"/>
                    <a:gd name="T74" fmla="*/ 179 w 246"/>
                    <a:gd name="T75" fmla="*/ 100 h 128"/>
                    <a:gd name="T76" fmla="*/ 193 w 246"/>
                    <a:gd name="T77" fmla="*/ 104 h 128"/>
                    <a:gd name="T78" fmla="*/ 204 w 246"/>
                    <a:gd name="T79" fmla="*/ 110 h 128"/>
                    <a:gd name="T80" fmla="*/ 211 w 246"/>
                    <a:gd name="T81" fmla="*/ 119 h 128"/>
                    <a:gd name="T82" fmla="*/ 220 w 246"/>
                    <a:gd name="T83" fmla="*/ 125 h 128"/>
                    <a:gd name="T84" fmla="*/ 231 w 246"/>
                    <a:gd name="T85" fmla="*/ 127 h 128"/>
                    <a:gd name="T86" fmla="*/ 240 w 246"/>
                    <a:gd name="T87" fmla="*/ 126 h 128"/>
                    <a:gd name="T88" fmla="*/ 244 w 246"/>
                    <a:gd name="T89" fmla="*/ 125 h 128"/>
                    <a:gd name="T90" fmla="*/ 245 w 246"/>
                    <a:gd name="T91" fmla="*/ 120 h 128"/>
                    <a:gd name="T92" fmla="*/ 243 w 246"/>
                    <a:gd name="T93" fmla="*/ 113 h 128"/>
                    <a:gd name="T94" fmla="*/ 240 w 246"/>
                    <a:gd name="T95" fmla="*/ 113 h 128"/>
                    <a:gd name="T96" fmla="*/ 237 w 246"/>
                    <a:gd name="T97" fmla="*/ 118 h 128"/>
                    <a:gd name="T98" fmla="*/ 237 w 246"/>
                    <a:gd name="T99" fmla="*/ 118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246" h="128">
                      <a:moveTo>
                        <a:pt x="237" y="118"/>
                      </a:moveTo>
                      <a:lnTo>
                        <a:pt x="236" y="112"/>
                      </a:lnTo>
                      <a:lnTo>
                        <a:pt x="234" y="108"/>
                      </a:lnTo>
                      <a:lnTo>
                        <a:pt x="232" y="106"/>
                      </a:lnTo>
                      <a:lnTo>
                        <a:pt x="229" y="102"/>
                      </a:lnTo>
                      <a:lnTo>
                        <a:pt x="225" y="99"/>
                      </a:lnTo>
                      <a:lnTo>
                        <a:pt x="219" y="96"/>
                      </a:lnTo>
                      <a:lnTo>
                        <a:pt x="212" y="92"/>
                      </a:lnTo>
                      <a:lnTo>
                        <a:pt x="206" y="89"/>
                      </a:lnTo>
                      <a:lnTo>
                        <a:pt x="199" y="87"/>
                      </a:lnTo>
                      <a:lnTo>
                        <a:pt x="190" y="86"/>
                      </a:lnTo>
                      <a:lnTo>
                        <a:pt x="181" y="86"/>
                      </a:lnTo>
                      <a:lnTo>
                        <a:pt x="174" y="85"/>
                      </a:lnTo>
                      <a:lnTo>
                        <a:pt x="165" y="84"/>
                      </a:lnTo>
                      <a:lnTo>
                        <a:pt x="156" y="81"/>
                      </a:lnTo>
                      <a:lnTo>
                        <a:pt x="148" y="78"/>
                      </a:lnTo>
                      <a:lnTo>
                        <a:pt x="142" y="75"/>
                      </a:lnTo>
                      <a:lnTo>
                        <a:pt x="135" y="71"/>
                      </a:lnTo>
                      <a:lnTo>
                        <a:pt x="130" y="68"/>
                      </a:lnTo>
                      <a:lnTo>
                        <a:pt x="124" y="63"/>
                      </a:lnTo>
                      <a:lnTo>
                        <a:pt x="119" y="58"/>
                      </a:lnTo>
                      <a:lnTo>
                        <a:pt x="109" y="50"/>
                      </a:lnTo>
                      <a:lnTo>
                        <a:pt x="101" y="43"/>
                      </a:lnTo>
                      <a:lnTo>
                        <a:pt x="98" y="40"/>
                      </a:lnTo>
                      <a:lnTo>
                        <a:pt x="92" y="37"/>
                      </a:lnTo>
                      <a:lnTo>
                        <a:pt x="85" y="33"/>
                      </a:lnTo>
                      <a:lnTo>
                        <a:pt x="76" y="30"/>
                      </a:lnTo>
                      <a:lnTo>
                        <a:pt x="67" y="29"/>
                      </a:lnTo>
                      <a:lnTo>
                        <a:pt x="54" y="26"/>
                      </a:lnTo>
                      <a:lnTo>
                        <a:pt x="46" y="25"/>
                      </a:lnTo>
                      <a:lnTo>
                        <a:pt x="37" y="23"/>
                      </a:lnTo>
                      <a:lnTo>
                        <a:pt x="31" y="20"/>
                      </a:lnTo>
                      <a:lnTo>
                        <a:pt x="25" y="17"/>
                      </a:lnTo>
                      <a:lnTo>
                        <a:pt x="20" y="14"/>
                      </a:lnTo>
                      <a:lnTo>
                        <a:pt x="16" y="11"/>
                      </a:lnTo>
                      <a:lnTo>
                        <a:pt x="11" y="5"/>
                      </a:lnTo>
                      <a:lnTo>
                        <a:pt x="9" y="2"/>
                      </a:lnTo>
                      <a:lnTo>
                        <a:pt x="7" y="1"/>
                      </a:lnTo>
                      <a:lnTo>
                        <a:pt x="0" y="0"/>
                      </a:lnTo>
                      <a:lnTo>
                        <a:pt x="5" y="2"/>
                      </a:lnTo>
                      <a:lnTo>
                        <a:pt x="7" y="4"/>
                      </a:lnTo>
                      <a:lnTo>
                        <a:pt x="10" y="7"/>
                      </a:lnTo>
                      <a:lnTo>
                        <a:pt x="11" y="9"/>
                      </a:lnTo>
                      <a:lnTo>
                        <a:pt x="12" y="12"/>
                      </a:lnTo>
                      <a:lnTo>
                        <a:pt x="15" y="17"/>
                      </a:lnTo>
                      <a:lnTo>
                        <a:pt x="18" y="20"/>
                      </a:lnTo>
                      <a:lnTo>
                        <a:pt x="22" y="23"/>
                      </a:lnTo>
                      <a:lnTo>
                        <a:pt x="26" y="25"/>
                      </a:lnTo>
                      <a:lnTo>
                        <a:pt x="29" y="27"/>
                      </a:lnTo>
                      <a:lnTo>
                        <a:pt x="33" y="31"/>
                      </a:lnTo>
                      <a:lnTo>
                        <a:pt x="38" y="36"/>
                      </a:lnTo>
                      <a:lnTo>
                        <a:pt x="43" y="38"/>
                      </a:lnTo>
                      <a:lnTo>
                        <a:pt x="47" y="40"/>
                      </a:lnTo>
                      <a:lnTo>
                        <a:pt x="53" y="41"/>
                      </a:lnTo>
                      <a:lnTo>
                        <a:pt x="61" y="42"/>
                      </a:lnTo>
                      <a:lnTo>
                        <a:pt x="58" y="44"/>
                      </a:lnTo>
                      <a:lnTo>
                        <a:pt x="55" y="44"/>
                      </a:lnTo>
                      <a:lnTo>
                        <a:pt x="48" y="45"/>
                      </a:lnTo>
                      <a:lnTo>
                        <a:pt x="52" y="46"/>
                      </a:lnTo>
                      <a:lnTo>
                        <a:pt x="59" y="47"/>
                      </a:lnTo>
                      <a:lnTo>
                        <a:pt x="68" y="47"/>
                      </a:lnTo>
                      <a:lnTo>
                        <a:pt x="73" y="48"/>
                      </a:lnTo>
                      <a:lnTo>
                        <a:pt x="81" y="48"/>
                      </a:lnTo>
                      <a:lnTo>
                        <a:pt x="87" y="50"/>
                      </a:lnTo>
                      <a:lnTo>
                        <a:pt x="91" y="52"/>
                      </a:lnTo>
                      <a:lnTo>
                        <a:pt x="96" y="55"/>
                      </a:lnTo>
                      <a:lnTo>
                        <a:pt x="100" y="59"/>
                      </a:lnTo>
                      <a:lnTo>
                        <a:pt x="104" y="64"/>
                      </a:lnTo>
                      <a:lnTo>
                        <a:pt x="110" y="70"/>
                      </a:lnTo>
                      <a:lnTo>
                        <a:pt x="119" y="76"/>
                      </a:lnTo>
                      <a:lnTo>
                        <a:pt x="128" y="81"/>
                      </a:lnTo>
                      <a:lnTo>
                        <a:pt x="137" y="86"/>
                      </a:lnTo>
                      <a:lnTo>
                        <a:pt x="147" y="90"/>
                      </a:lnTo>
                      <a:lnTo>
                        <a:pt x="157" y="94"/>
                      </a:lnTo>
                      <a:lnTo>
                        <a:pt x="170" y="98"/>
                      </a:lnTo>
                      <a:lnTo>
                        <a:pt x="179" y="100"/>
                      </a:lnTo>
                      <a:lnTo>
                        <a:pt x="186" y="102"/>
                      </a:lnTo>
                      <a:lnTo>
                        <a:pt x="193" y="104"/>
                      </a:lnTo>
                      <a:lnTo>
                        <a:pt x="199" y="107"/>
                      </a:lnTo>
                      <a:lnTo>
                        <a:pt x="204" y="110"/>
                      </a:lnTo>
                      <a:lnTo>
                        <a:pt x="207" y="114"/>
                      </a:lnTo>
                      <a:lnTo>
                        <a:pt x="211" y="119"/>
                      </a:lnTo>
                      <a:lnTo>
                        <a:pt x="215" y="122"/>
                      </a:lnTo>
                      <a:lnTo>
                        <a:pt x="220" y="125"/>
                      </a:lnTo>
                      <a:lnTo>
                        <a:pt x="225" y="127"/>
                      </a:lnTo>
                      <a:lnTo>
                        <a:pt x="231" y="127"/>
                      </a:lnTo>
                      <a:lnTo>
                        <a:pt x="236" y="127"/>
                      </a:lnTo>
                      <a:lnTo>
                        <a:pt x="240" y="126"/>
                      </a:lnTo>
                      <a:lnTo>
                        <a:pt x="242" y="126"/>
                      </a:lnTo>
                      <a:lnTo>
                        <a:pt x="244" y="125"/>
                      </a:lnTo>
                      <a:lnTo>
                        <a:pt x="245" y="123"/>
                      </a:lnTo>
                      <a:lnTo>
                        <a:pt x="245" y="120"/>
                      </a:lnTo>
                      <a:lnTo>
                        <a:pt x="245" y="117"/>
                      </a:lnTo>
                      <a:lnTo>
                        <a:pt x="243" y="113"/>
                      </a:lnTo>
                      <a:lnTo>
                        <a:pt x="243" y="108"/>
                      </a:lnTo>
                      <a:lnTo>
                        <a:pt x="240" y="113"/>
                      </a:lnTo>
                      <a:lnTo>
                        <a:pt x="237" y="118"/>
                      </a:lnTo>
                      <a:lnTo>
                        <a:pt x="237" y="118"/>
                      </a:lnTo>
                      <a:lnTo>
                        <a:pt x="237" y="118"/>
                      </a:lnTo>
                      <a:lnTo>
                        <a:pt x="237" y="118"/>
                      </a:lnTo>
                    </a:path>
                  </a:pathLst>
                </a:custGeom>
                <a:noFill/>
                <a:ln w="12700" cap="rnd" cmpd="sng">
                  <a:solidFill>
                    <a:srgbClr val="1F1A17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9862" name="Freeform 54"/>
                <p:cNvSpPr>
                  <a:spLocks/>
                </p:cNvSpPr>
                <p:nvPr/>
              </p:nvSpPr>
              <p:spPr bwMode="auto">
                <a:xfrm>
                  <a:off x="1227" y="1096"/>
                  <a:ext cx="14" cy="26"/>
                </a:xfrm>
                <a:custGeom>
                  <a:avLst/>
                  <a:gdLst>
                    <a:gd name="T0" fmla="*/ 0 w 14"/>
                    <a:gd name="T1" fmla="*/ 25 h 26"/>
                    <a:gd name="T2" fmla="*/ 3 w 14"/>
                    <a:gd name="T3" fmla="*/ 20 h 26"/>
                    <a:gd name="T4" fmla="*/ 6 w 14"/>
                    <a:gd name="T5" fmla="*/ 17 h 26"/>
                    <a:gd name="T6" fmla="*/ 10 w 14"/>
                    <a:gd name="T7" fmla="*/ 15 h 26"/>
                    <a:gd name="T8" fmla="*/ 13 w 14"/>
                    <a:gd name="T9" fmla="*/ 15 h 26"/>
                    <a:gd name="T10" fmla="*/ 13 w 14"/>
                    <a:gd name="T11" fmla="*/ 11 h 26"/>
                    <a:gd name="T12" fmla="*/ 11 w 14"/>
                    <a:gd name="T13" fmla="*/ 8 h 26"/>
                    <a:gd name="T14" fmla="*/ 13 w 14"/>
                    <a:gd name="T15" fmla="*/ 9 h 26"/>
                    <a:gd name="T16" fmla="*/ 13 w 14"/>
                    <a:gd name="T17" fmla="*/ 7 h 26"/>
                    <a:gd name="T18" fmla="*/ 12 w 14"/>
                    <a:gd name="T19" fmla="*/ 4 h 26"/>
                    <a:gd name="T20" fmla="*/ 9 w 14"/>
                    <a:gd name="T21" fmla="*/ 0 h 26"/>
                    <a:gd name="T22" fmla="*/ 0 w 14"/>
                    <a:gd name="T23" fmla="*/ 25 h 26"/>
                    <a:gd name="T24" fmla="*/ 0 w 14"/>
                    <a:gd name="T25" fmla="*/ 25 h 26"/>
                    <a:gd name="T26" fmla="*/ 0 w 14"/>
                    <a:gd name="T27" fmla="*/ 25 h 26"/>
                    <a:gd name="T28" fmla="*/ 0 w 14"/>
                    <a:gd name="T29" fmla="*/ 25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4" h="26">
                      <a:moveTo>
                        <a:pt x="0" y="25"/>
                      </a:moveTo>
                      <a:lnTo>
                        <a:pt x="3" y="20"/>
                      </a:lnTo>
                      <a:lnTo>
                        <a:pt x="6" y="17"/>
                      </a:lnTo>
                      <a:lnTo>
                        <a:pt x="10" y="15"/>
                      </a:lnTo>
                      <a:lnTo>
                        <a:pt x="13" y="15"/>
                      </a:lnTo>
                      <a:lnTo>
                        <a:pt x="13" y="11"/>
                      </a:lnTo>
                      <a:lnTo>
                        <a:pt x="11" y="8"/>
                      </a:lnTo>
                      <a:lnTo>
                        <a:pt x="13" y="9"/>
                      </a:lnTo>
                      <a:lnTo>
                        <a:pt x="13" y="7"/>
                      </a:lnTo>
                      <a:lnTo>
                        <a:pt x="12" y="4"/>
                      </a:lnTo>
                      <a:lnTo>
                        <a:pt x="9" y="0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</a:path>
                  </a:pathLst>
                </a:custGeom>
                <a:gradFill rotWithShape="0">
                  <a:gsLst>
                    <a:gs pos="0">
                      <a:srgbClr val="C3D2EB"/>
                    </a:gs>
                    <a:gs pos="100000">
                      <a:srgbClr val="F1F1F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9863" name="Freeform 55"/>
                <p:cNvSpPr>
                  <a:spLocks/>
                </p:cNvSpPr>
                <p:nvPr/>
              </p:nvSpPr>
              <p:spPr bwMode="auto">
                <a:xfrm>
                  <a:off x="1227" y="1096"/>
                  <a:ext cx="14" cy="26"/>
                </a:xfrm>
                <a:custGeom>
                  <a:avLst/>
                  <a:gdLst>
                    <a:gd name="T0" fmla="*/ 0 w 14"/>
                    <a:gd name="T1" fmla="*/ 25 h 26"/>
                    <a:gd name="T2" fmla="*/ 3 w 14"/>
                    <a:gd name="T3" fmla="*/ 20 h 26"/>
                    <a:gd name="T4" fmla="*/ 6 w 14"/>
                    <a:gd name="T5" fmla="*/ 17 h 26"/>
                    <a:gd name="T6" fmla="*/ 10 w 14"/>
                    <a:gd name="T7" fmla="*/ 15 h 26"/>
                    <a:gd name="T8" fmla="*/ 13 w 14"/>
                    <a:gd name="T9" fmla="*/ 15 h 26"/>
                    <a:gd name="T10" fmla="*/ 13 w 14"/>
                    <a:gd name="T11" fmla="*/ 11 h 26"/>
                    <a:gd name="T12" fmla="*/ 11 w 14"/>
                    <a:gd name="T13" fmla="*/ 8 h 26"/>
                    <a:gd name="T14" fmla="*/ 13 w 14"/>
                    <a:gd name="T15" fmla="*/ 9 h 26"/>
                    <a:gd name="T16" fmla="*/ 13 w 14"/>
                    <a:gd name="T17" fmla="*/ 7 h 26"/>
                    <a:gd name="T18" fmla="*/ 12 w 14"/>
                    <a:gd name="T19" fmla="*/ 4 h 26"/>
                    <a:gd name="T20" fmla="*/ 9 w 14"/>
                    <a:gd name="T21" fmla="*/ 0 h 26"/>
                    <a:gd name="T22" fmla="*/ 0 w 14"/>
                    <a:gd name="T23" fmla="*/ 25 h 26"/>
                    <a:gd name="T24" fmla="*/ 0 w 14"/>
                    <a:gd name="T25" fmla="*/ 25 h 26"/>
                    <a:gd name="T26" fmla="*/ 0 w 14"/>
                    <a:gd name="T27" fmla="*/ 25 h 26"/>
                    <a:gd name="T28" fmla="*/ 0 w 14"/>
                    <a:gd name="T29" fmla="*/ 25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4" h="26">
                      <a:moveTo>
                        <a:pt x="0" y="25"/>
                      </a:moveTo>
                      <a:lnTo>
                        <a:pt x="3" y="20"/>
                      </a:lnTo>
                      <a:lnTo>
                        <a:pt x="6" y="17"/>
                      </a:lnTo>
                      <a:lnTo>
                        <a:pt x="10" y="15"/>
                      </a:lnTo>
                      <a:lnTo>
                        <a:pt x="13" y="15"/>
                      </a:lnTo>
                      <a:lnTo>
                        <a:pt x="13" y="11"/>
                      </a:lnTo>
                      <a:lnTo>
                        <a:pt x="11" y="8"/>
                      </a:lnTo>
                      <a:lnTo>
                        <a:pt x="13" y="9"/>
                      </a:lnTo>
                      <a:lnTo>
                        <a:pt x="13" y="7"/>
                      </a:lnTo>
                      <a:lnTo>
                        <a:pt x="12" y="4"/>
                      </a:lnTo>
                      <a:lnTo>
                        <a:pt x="9" y="0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  <a:lnTo>
                        <a:pt x="0" y="25"/>
                      </a:lnTo>
                    </a:path>
                  </a:pathLst>
                </a:custGeom>
                <a:noFill/>
                <a:ln w="12700" cap="rnd" cmpd="sng">
                  <a:solidFill>
                    <a:srgbClr val="1F1A17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9864" name="Freeform 56"/>
                <p:cNvSpPr>
                  <a:spLocks/>
                </p:cNvSpPr>
                <p:nvPr/>
              </p:nvSpPr>
              <p:spPr bwMode="auto">
                <a:xfrm>
                  <a:off x="877" y="920"/>
                  <a:ext cx="53" cy="39"/>
                </a:xfrm>
                <a:custGeom>
                  <a:avLst/>
                  <a:gdLst>
                    <a:gd name="T0" fmla="*/ 52 w 53"/>
                    <a:gd name="T1" fmla="*/ 38 h 39"/>
                    <a:gd name="T2" fmla="*/ 43 w 53"/>
                    <a:gd name="T3" fmla="*/ 32 h 39"/>
                    <a:gd name="T4" fmla="*/ 33 w 53"/>
                    <a:gd name="T5" fmla="*/ 28 h 39"/>
                    <a:gd name="T6" fmla="*/ 29 w 53"/>
                    <a:gd name="T7" fmla="*/ 26 h 39"/>
                    <a:gd name="T8" fmla="*/ 25 w 53"/>
                    <a:gd name="T9" fmla="*/ 24 h 39"/>
                    <a:gd name="T10" fmla="*/ 22 w 53"/>
                    <a:gd name="T11" fmla="*/ 21 h 39"/>
                    <a:gd name="T12" fmla="*/ 21 w 53"/>
                    <a:gd name="T13" fmla="*/ 19 h 39"/>
                    <a:gd name="T14" fmla="*/ 18 w 53"/>
                    <a:gd name="T15" fmla="*/ 14 h 39"/>
                    <a:gd name="T16" fmla="*/ 13 w 53"/>
                    <a:gd name="T17" fmla="*/ 9 h 39"/>
                    <a:gd name="T18" fmla="*/ 7 w 53"/>
                    <a:gd name="T19" fmla="*/ 4 h 39"/>
                    <a:gd name="T20" fmla="*/ 0 w 53"/>
                    <a:gd name="T21" fmla="*/ 0 h 39"/>
                    <a:gd name="T22" fmla="*/ 6 w 53"/>
                    <a:gd name="T23" fmla="*/ 2 h 39"/>
                    <a:gd name="T24" fmla="*/ 10 w 53"/>
                    <a:gd name="T25" fmla="*/ 4 h 39"/>
                    <a:gd name="T26" fmla="*/ 9 w 53"/>
                    <a:gd name="T27" fmla="*/ 2 h 39"/>
                    <a:gd name="T28" fmla="*/ 12 w 53"/>
                    <a:gd name="T29" fmla="*/ 3 h 39"/>
                    <a:gd name="T30" fmla="*/ 15 w 53"/>
                    <a:gd name="T31" fmla="*/ 6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53" h="39">
                      <a:moveTo>
                        <a:pt x="52" y="38"/>
                      </a:moveTo>
                      <a:lnTo>
                        <a:pt x="43" y="32"/>
                      </a:lnTo>
                      <a:lnTo>
                        <a:pt x="33" y="28"/>
                      </a:lnTo>
                      <a:lnTo>
                        <a:pt x="29" y="26"/>
                      </a:lnTo>
                      <a:lnTo>
                        <a:pt x="25" y="24"/>
                      </a:lnTo>
                      <a:lnTo>
                        <a:pt x="22" y="21"/>
                      </a:lnTo>
                      <a:lnTo>
                        <a:pt x="21" y="19"/>
                      </a:lnTo>
                      <a:lnTo>
                        <a:pt x="18" y="14"/>
                      </a:lnTo>
                      <a:lnTo>
                        <a:pt x="13" y="9"/>
                      </a:lnTo>
                      <a:lnTo>
                        <a:pt x="7" y="4"/>
                      </a:lnTo>
                      <a:lnTo>
                        <a:pt x="0" y="0"/>
                      </a:lnTo>
                      <a:lnTo>
                        <a:pt x="6" y="2"/>
                      </a:lnTo>
                      <a:lnTo>
                        <a:pt x="10" y="4"/>
                      </a:lnTo>
                      <a:lnTo>
                        <a:pt x="9" y="2"/>
                      </a:lnTo>
                      <a:lnTo>
                        <a:pt x="12" y="3"/>
                      </a:lnTo>
                      <a:lnTo>
                        <a:pt x="15" y="6"/>
                      </a:lnTo>
                    </a:path>
                  </a:pathLst>
                </a:custGeom>
                <a:noFill/>
                <a:ln w="12700" cap="rnd" cmpd="sng">
                  <a:solidFill>
                    <a:srgbClr val="1F1A17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9865" name="Freeform 57"/>
                <p:cNvSpPr>
                  <a:spLocks/>
                </p:cNvSpPr>
                <p:nvPr/>
              </p:nvSpPr>
              <p:spPr bwMode="auto">
                <a:xfrm>
                  <a:off x="875" y="912"/>
                  <a:ext cx="14" cy="10"/>
                </a:xfrm>
                <a:custGeom>
                  <a:avLst/>
                  <a:gdLst>
                    <a:gd name="T0" fmla="*/ 13 w 14"/>
                    <a:gd name="T1" fmla="*/ 9 h 10"/>
                    <a:gd name="T2" fmla="*/ 11 w 14"/>
                    <a:gd name="T3" fmla="*/ 8 h 10"/>
                    <a:gd name="T4" fmla="*/ 8 w 14"/>
                    <a:gd name="T5" fmla="*/ 5 h 10"/>
                    <a:gd name="T6" fmla="*/ 5 w 14"/>
                    <a:gd name="T7" fmla="*/ 3 h 10"/>
                    <a:gd name="T8" fmla="*/ 0 w 14"/>
                    <a:gd name="T9" fmla="*/ 0 h 10"/>
                    <a:gd name="T10" fmla="*/ 3 w 14"/>
                    <a:gd name="T11" fmla="*/ 1 h 10"/>
                    <a:gd name="T12" fmla="*/ 8 w 14"/>
                    <a:gd name="T13" fmla="*/ 4 h 10"/>
                    <a:gd name="T14" fmla="*/ 6 w 14"/>
                    <a:gd name="T15" fmla="*/ 2 h 10"/>
                    <a:gd name="T16" fmla="*/ 7 w 14"/>
                    <a:gd name="T17" fmla="*/ 2 h 10"/>
                    <a:gd name="T18" fmla="*/ 10 w 14"/>
                    <a:gd name="T19" fmla="*/ 4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10">
                      <a:moveTo>
                        <a:pt x="13" y="9"/>
                      </a:moveTo>
                      <a:lnTo>
                        <a:pt x="11" y="8"/>
                      </a:lnTo>
                      <a:lnTo>
                        <a:pt x="8" y="5"/>
                      </a:lnTo>
                      <a:lnTo>
                        <a:pt x="5" y="3"/>
                      </a:lnTo>
                      <a:lnTo>
                        <a:pt x="0" y="0"/>
                      </a:lnTo>
                      <a:lnTo>
                        <a:pt x="3" y="1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10" y="4"/>
                      </a:lnTo>
                    </a:path>
                  </a:pathLst>
                </a:custGeom>
                <a:noFill/>
                <a:ln w="12700" cap="rnd" cmpd="sng">
                  <a:solidFill>
                    <a:srgbClr val="1F1A17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9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9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9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9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9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9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9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9" grpId="0" animBg="1" autoUpdateAnimBg="0"/>
      <p:bldP spid="119830" grpId="0" animBg="1" autoUpdateAnimBg="0"/>
      <p:bldP spid="119834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Means imply solutions</a:t>
            </a: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685800" y="1092200"/>
            <a:ext cx="7899400" cy="4622800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0836" name="Freeform 4"/>
          <p:cNvSpPr>
            <a:spLocks/>
          </p:cNvSpPr>
          <p:nvPr/>
        </p:nvSpPr>
        <p:spPr bwMode="auto">
          <a:xfrm>
            <a:off x="609600" y="1066800"/>
            <a:ext cx="8001000" cy="4648200"/>
          </a:xfrm>
          <a:custGeom>
            <a:avLst/>
            <a:gdLst>
              <a:gd name="T0" fmla="*/ 15 w 3936"/>
              <a:gd name="T1" fmla="*/ 999 h 2035"/>
              <a:gd name="T2" fmla="*/ 280 w 3936"/>
              <a:gd name="T3" fmla="*/ 929 h 2035"/>
              <a:gd name="T4" fmla="*/ 350 w 3936"/>
              <a:gd name="T5" fmla="*/ 905 h 2035"/>
              <a:gd name="T6" fmla="*/ 475 w 3936"/>
              <a:gd name="T7" fmla="*/ 859 h 2035"/>
              <a:gd name="T8" fmla="*/ 530 w 3936"/>
              <a:gd name="T9" fmla="*/ 835 h 2035"/>
              <a:gd name="T10" fmla="*/ 647 w 3936"/>
              <a:gd name="T11" fmla="*/ 812 h 2035"/>
              <a:gd name="T12" fmla="*/ 1231 w 3936"/>
              <a:gd name="T13" fmla="*/ 835 h 2035"/>
              <a:gd name="T14" fmla="*/ 1371 w 3936"/>
              <a:gd name="T15" fmla="*/ 866 h 2035"/>
              <a:gd name="T16" fmla="*/ 1621 w 3936"/>
              <a:gd name="T17" fmla="*/ 960 h 2035"/>
              <a:gd name="T18" fmla="*/ 1730 w 3936"/>
              <a:gd name="T19" fmla="*/ 1007 h 2035"/>
              <a:gd name="T20" fmla="*/ 1862 w 3936"/>
              <a:gd name="T21" fmla="*/ 1046 h 2035"/>
              <a:gd name="T22" fmla="*/ 2057 w 3936"/>
              <a:gd name="T23" fmla="*/ 1077 h 2035"/>
              <a:gd name="T24" fmla="*/ 2587 w 3936"/>
              <a:gd name="T25" fmla="*/ 999 h 2035"/>
              <a:gd name="T26" fmla="*/ 2743 w 3936"/>
              <a:gd name="T27" fmla="*/ 929 h 2035"/>
              <a:gd name="T28" fmla="*/ 2938 w 3936"/>
              <a:gd name="T29" fmla="*/ 820 h 2035"/>
              <a:gd name="T30" fmla="*/ 3148 w 3936"/>
              <a:gd name="T31" fmla="*/ 703 h 2035"/>
              <a:gd name="T32" fmla="*/ 3405 w 3936"/>
              <a:gd name="T33" fmla="*/ 827 h 2035"/>
              <a:gd name="T34" fmla="*/ 3436 w 3936"/>
              <a:gd name="T35" fmla="*/ 905 h 2035"/>
              <a:gd name="T36" fmla="*/ 3436 w 3936"/>
              <a:gd name="T37" fmla="*/ 1217 h 2035"/>
              <a:gd name="T38" fmla="*/ 3491 w 3936"/>
              <a:gd name="T39" fmla="*/ 1591 h 2035"/>
              <a:gd name="T40" fmla="*/ 3553 w 3936"/>
              <a:gd name="T41" fmla="*/ 1685 h 2035"/>
              <a:gd name="T42" fmla="*/ 3584 w 3936"/>
              <a:gd name="T43" fmla="*/ 1731 h 2035"/>
              <a:gd name="T44" fmla="*/ 3592 w 3936"/>
              <a:gd name="T45" fmla="*/ 1755 h 2035"/>
              <a:gd name="T46" fmla="*/ 3631 w 3936"/>
              <a:gd name="T47" fmla="*/ 1802 h 2035"/>
              <a:gd name="T48" fmla="*/ 3701 w 3936"/>
              <a:gd name="T49" fmla="*/ 1856 h 2035"/>
              <a:gd name="T50" fmla="*/ 3725 w 3936"/>
              <a:gd name="T51" fmla="*/ 1872 h 2035"/>
              <a:gd name="T52" fmla="*/ 3873 w 3936"/>
              <a:gd name="T53" fmla="*/ 1996 h 2035"/>
              <a:gd name="T54" fmla="*/ 3927 w 3936"/>
              <a:gd name="T55" fmla="*/ 2035 h 2035"/>
              <a:gd name="T56" fmla="*/ 3936 w 3936"/>
              <a:gd name="T57" fmla="*/ 0 h 2035"/>
              <a:gd name="T58" fmla="*/ 0 w 3936"/>
              <a:gd name="T59" fmla="*/ 0 h 2035"/>
              <a:gd name="T60" fmla="*/ 15 w 3936"/>
              <a:gd name="T61" fmla="*/ 999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36" h="2035">
                <a:moveTo>
                  <a:pt x="15" y="999"/>
                </a:moveTo>
                <a:cubicBezTo>
                  <a:pt x="102" y="989"/>
                  <a:pt x="197" y="961"/>
                  <a:pt x="280" y="929"/>
                </a:cubicBezTo>
                <a:cubicBezTo>
                  <a:pt x="353" y="901"/>
                  <a:pt x="265" y="922"/>
                  <a:pt x="350" y="905"/>
                </a:cubicBezTo>
                <a:cubicBezTo>
                  <a:pt x="389" y="880"/>
                  <a:pt x="431" y="871"/>
                  <a:pt x="475" y="859"/>
                </a:cubicBezTo>
                <a:cubicBezTo>
                  <a:pt x="517" y="847"/>
                  <a:pt x="480" y="854"/>
                  <a:pt x="530" y="835"/>
                </a:cubicBezTo>
                <a:cubicBezTo>
                  <a:pt x="566" y="821"/>
                  <a:pt x="610" y="817"/>
                  <a:pt x="647" y="812"/>
                </a:cubicBezTo>
                <a:cubicBezTo>
                  <a:pt x="849" y="816"/>
                  <a:pt x="1035" y="813"/>
                  <a:pt x="1231" y="835"/>
                </a:cubicBezTo>
                <a:cubicBezTo>
                  <a:pt x="1276" y="851"/>
                  <a:pt x="1324" y="858"/>
                  <a:pt x="1371" y="866"/>
                </a:cubicBezTo>
                <a:cubicBezTo>
                  <a:pt x="1446" y="905"/>
                  <a:pt x="1539" y="939"/>
                  <a:pt x="1621" y="960"/>
                </a:cubicBezTo>
                <a:cubicBezTo>
                  <a:pt x="1660" y="970"/>
                  <a:pt x="1691" y="996"/>
                  <a:pt x="1730" y="1007"/>
                </a:cubicBezTo>
                <a:cubicBezTo>
                  <a:pt x="1774" y="1019"/>
                  <a:pt x="1818" y="1031"/>
                  <a:pt x="1862" y="1046"/>
                </a:cubicBezTo>
                <a:cubicBezTo>
                  <a:pt x="1911" y="1063"/>
                  <a:pt x="2003" y="1068"/>
                  <a:pt x="2057" y="1077"/>
                </a:cubicBezTo>
                <a:cubicBezTo>
                  <a:pt x="2248" y="1070"/>
                  <a:pt x="2408" y="1059"/>
                  <a:pt x="2587" y="999"/>
                </a:cubicBezTo>
                <a:cubicBezTo>
                  <a:pt x="2633" y="967"/>
                  <a:pt x="2691" y="952"/>
                  <a:pt x="2743" y="929"/>
                </a:cubicBezTo>
                <a:cubicBezTo>
                  <a:pt x="2811" y="899"/>
                  <a:pt x="2868" y="847"/>
                  <a:pt x="2938" y="820"/>
                </a:cubicBezTo>
                <a:cubicBezTo>
                  <a:pt x="2997" y="759"/>
                  <a:pt x="3064" y="717"/>
                  <a:pt x="3148" y="703"/>
                </a:cubicBezTo>
                <a:cubicBezTo>
                  <a:pt x="3260" y="715"/>
                  <a:pt x="3337" y="730"/>
                  <a:pt x="3405" y="827"/>
                </a:cubicBezTo>
                <a:cubicBezTo>
                  <a:pt x="3414" y="855"/>
                  <a:pt x="3428" y="876"/>
                  <a:pt x="3436" y="905"/>
                </a:cubicBezTo>
                <a:cubicBezTo>
                  <a:pt x="3456" y="1281"/>
                  <a:pt x="3436" y="811"/>
                  <a:pt x="3436" y="1217"/>
                </a:cubicBezTo>
                <a:cubicBezTo>
                  <a:pt x="3436" y="1319"/>
                  <a:pt x="3421" y="1490"/>
                  <a:pt x="3491" y="1591"/>
                </a:cubicBezTo>
                <a:cubicBezTo>
                  <a:pt x="3504" y="1631"/>
                  <a:pt x="3529" y="1654"/>
                  <a:pt x="3553" y="1685"/>
                </a:cubicBezTo>
                <a:cubicBezTo>
                  <a:pt x="3564" y="1700"/>
                  <a:pt x="3578" y="1713"/>
                  <a:pt x="3584" y="1731"/>
                </a:cubicBezTo>
                <a:cubicBezTo>
                  <a:pt x="3587" y="1739"/>
                  <a:pt x="3587" y="1748"/>
                  <a:pt x="3592" y="1755"/>
                </a:cubicBezTo>
                <a:cubicBezTo>
                  <a:pt x="3603" y="1772"/>
                  <a:pt x="3618" y="1786"/>
                  <a:pt x="3631" y="1802"/>
                </a:cubicBezTo>
                <a:cubicBezTo>
                  <a:pt x="3654" y="1829"/>
                  <a:pt x="3668" y="1834"/>
                  <a:pt x="3701" y="1856"/>
                </a:cubicBezTo>
                <a:cubicBezTo>
                  <a:pt x="3709" y="1861"/>
                  <a:pt x="3725" y="1872"/>
                  <a:pt x="3725" y="1872"/>
                </a:cubicBezTo>
                <a:cubicBezTo>
                  <a:pt x="3740" y="1922"/>
                  <a:pt x="3828" y="1967"/>
                  <a:pt x="3873" y="1996"/>
                </a:cubicBezTo>
                <a:cubicBezTo>
                  <a:pt x="3893" y="2009"/>
                  <a:pt x="3916" y="2014"/>
                  <a:pt x="3927" y="2035"/>
                </a:cubicBezTo>
                <a:lnTo>
                  <a:pt x="3936" y="0"/>
                </a:lnTo>
                <a:lnTo>
                  <a:pt x="0" y="0"/>
                </a:lnTo>
                <a:lnTo>
                  <a:pt x="15" y="999"/>
                </a:lnTo>
                <a:close/>
              </a:path>
            </a:pathLst>
          </a:cu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20854" name="Group 22"/>
          <p:cNvGrpSpPr>
            <a:grpSpLocks/>
          </p:cNvGrpSpPr>
          <p:nvPr/>
        </p:nvGrpSpPr>
        <p:grpSpPr bwMode="auto">
          <a:xfrm>
            <a:off x="3030538" y="4670425"/>
            <a:ext cx="839787" cy="296863"/>
            <a:chOff x="2050" y="2942"/>
            <a:chExt cx="298" cy="85"/>
          </a:xfrm>
        </p:grpSpPr>
        <p:sp>
          <p:nvSpPr>
            <p:cNvPr id="120837" name="Freeform 5"/>
            <p:cNvSpPr>
              <a:spLocks/>
            </p:cNvSpPr>
            <p:nvPr/>
          </p:nvSpPr>
          <p:spPr bwMode="auto">
            <a:xfrm>
              <a:off x="2244" y="2959"/>
              <a:ext cx="57" cy="48"/>
            </a:xfrm>
            <a:custGeom>
              <a:avLst/>
              <a:gdLst>
                <a:gd name="T0" fmla="*/ 0 w 57"/>
                <a:gd name="T1" fmla="*/ 48 h 48"/>
                <a:gd name="T2" fmla="*/ 25 w 57"/>
                <a:gd name="T3" fmla="*/ 0 h 48"/>
                <a:gd name="T4" fmla="*/ 57 w 57"/>
                <a:gd name="T5" fmla="*/ 4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48">
                  <a:moveTo>
                    <a:pt x="0" y="48"/>
                  </a:moveTo>
                  <a:lnTo>
                    <a:pt x="25" y="0"/>
                  </a:lnTo>
                  <a:lnTo>
                    <a:pt x="57" y="47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0838" name="Line 6"/>
            <p:cNvSpPr>
              <a:spLocks noChangeShapeType="1"/>
            </p:cNvSpPr>
            <p:nvPr/>
          </p:nvSpPr>
          <p:spPr bwMode="auto">
            <a:xfrm>
              <a:off x="2267" y="2942"/>
              <a:ext cx="6" cy="6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0839" name="Freeform 7"/>
            <p:cNvSpPr>
              <a:spLocks/>
            </p:cNvSpPr>
            <p:nvPr/>
          </p:nvSpPr>
          <p:spPr bwMode="auto">
            <a:xfrm>
              <a:off x="2125" y="2959"/>
              <a:ext cx="56" cy="48"/>
            </a:xfrm>
            <a:custGeom>
              <a:avLst/>
              <a:gdLst>
                <a:gd name="T0" fmla="*/ 0 w 56"/>
                <a:gd name="T1" fmla="*/ 48 h 48"/>
                <a:gd name="T2" fmla="*/ 25 w 56"/>
                <a:gd name="T3" fmla="*/ 0 h 48"/>
                <a:gd name="T4" fmla="*/ 56 w 56"/>
                <a:gd name="T5" fmla="*/ 4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48">
                  <a:moveTo>
                    <a:pt x="0" y="48"/>
                  </a:moveTo>
                  <a:lnTo>
                    <a:pt x="25" y="0"/>
                  </a:lnTo>
                  <a:lnTo>
                    <a:pt x="56" y="47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0840" name="Line 8"/>
            <p:cNvSpPr>
              <a:spLocks noChangeShapeType="1"/>
            </p:cNvSpPr>
            <p:nvPr/>
          </p:nvSpPr>
          <p:spPr bwMode="auto">
            <a:xfrm>
              <a:off x="2148" y="2942"/>
              <a:ext cx="6" cy="6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0841" name="Freeform 9"/>
            <p:cNvSpPr>
              <a:spLocks/>
            </p:cNvSpPr>
            <p:nvPr/>
          </p:nvSpPr>
          <p:spPr bwMode="auto">
            <a:xfrm>
              <a:off x="2079" y="2966"/>
              <a:ext cx="269" cy="61"/>
            </a:xfrm>
            <a:custGeom>
              <a:avLst/>
              <a:gdLst>
                <a:gd name="T0" fmla="*/ 0 w 269"/>
                <a:gd name="T1" fmla="*/ 31 h 61"/>
                <a:gd name="T2" fmla="*/ 0 w 269"/>
                <a:gd name="T3" fmla="*/ 35 h 61"/>
                <a:gd name="T4" fmla="*/ 0 w 269"/>
                <a:gd name="T5" fmla="*/ 38 h 61"/>
                <a:gd name="T6" fmla="*/ 1 w 269"/>
                <a:gd name="T7" fmla="*/ 41 h 61"/>
                <a:gd name="T8" fmla="*/ 2 w 269"/>
                <a:gd name="T9" fmla="*/ 44 h 61"/>
                <a:gd name="T10" fmla="*/ 3 w 269"/>
                <a:gd name="T11" fmla="*/ 46 h 61"/>
                <a:gd name="T12" fmla="*/ 5 w 269"/>
                <a:gd name="T13" fmla="*/ 48 h 61"/>
                <a:gd name="T14" fmla="*/ 7 w 269"/>
                <a:gd name="T15" fmla="*/ 49 h 61"/>
                <a:gd name="T16" fmla="*/ 9 w 269"/>
                <a:gd name="T17" fmla="*/ 51 h 61"/>
                <a:gd name="T18" fmla="*/ 12 w 269"/>
                <a:gd name="T19" fmla="*/ 52 h 61"/>
                <a:gd name="T20" fmla="*/ 15 w 269"/>
                <a:gd name="T21" fmla="*/ 53 h 61"/>
                <a:gd name="T22" fmla="*/ 17 w 269"/>
                <a:gd name="T23" fmla="*/ 54 h 61"/>
                <a:gd name="T24" fmla="*/ 18 w 269"/>
                <a:gd name="T25" fmla="*/ 56 h 61"/>
                <a:gd name="T26" fmla="*/ 20 w 269"/>
                <a:gd name="T27" fmla="*/ 61 h 61"/>
                <a:gd name="T28" fmla="*/ 260 w 269"/>
                <a:gd name="T29" fmla="*/ 61 h 61"/>
                <a:gd name="T30" fmla="*/ 263 w 269"/>
                <a:gd name="T31" fmla="*/ 49 h 61"/>
                <a:gd name="T32" fmla="*/ 269 w 269"/>
                <a:gd name="T33" fmla="*/ 30 h 61"/>
                <a:gd name="T34" fmla="*/ 225 w 269"/>
                <a:gd name="T35" fmla="*/ 30 h 61"/>
                <a:gd name="T36" fmla="*/ 224 w 269"/>
                <a:gd name="T37" fmla="*/ 33 h 61"/>
                <a:gd name="T38" fmla="*/ 222 w 269"/>
                <a:gd name="T39" fmla="*/ 35 h 61"/>
                <a:gd name="T40" fmla="*/ 221 w 269"/>
                <a:gd name="T41" fmla="*/ 37 h 61"/>
                <a:gd name="T42" fmla="*/ 220 w 269"/>
                <a:gd name="T43" fmla="*/ 38 h 61"/>
                <a:gd name="T44" fmla="*/ 218 w 269"/>
                <a:gd name="T45" fmla="*/ 39 h 61"/>
                <a:gd name="T46" fmla="*/ 172 w 269"/>
                <a:gd name="T47" fmla="*/ 39 h 61"/>
                <a:gd name="T48" fmla="*/ 170 w 269"/>
                <a:gd name="T49" fmla="*/ 38 h 61"/>
                <a:gd name="T50" fmla="*/ 169 w 269"/>
                <a:gd name="T51" fmla="*/ 38 h 61"/>
                <a:gd name="T52" fmla="*/ 168 w 269"/>
                <a:gd name="T53" fmla="*/ 36 h 61"/>
                <a:gd name="T54" fmla="*/ 167 w 269"/>
                <a:gd name="T55" fmla="*/ 35 h 61"/>
                <a:gd name="T56" fmla="*/ 164 w 269"/>
                <a:gd name="T57" fmla="*/ 30 h 61"/>
                <a:gd name="T58" fmla="*/ 144 w 269"/>
                <a:gd name="T59" fmla="*/ 30 h 61"/>
                <a:gd name="T60" fmla="*/ 141 w 269"/>
                <a:gd name="T61" fmla="*/ 0 h 61"/>
                <a:gd name="T62" fmla="*/ 120 w 269"/>
                <a:gd name="T63" fmla="*/ 0 h 61"/>
                <a:gd name="T64" fmla="*/ 123 w 269"/>
                <a:gd name="T65" fmla="*/ 29 h 61"/>
                <a:gd name="T66" fmla="*/ 104 w 269"/>
                <a:gd name="T67" fmla="*/ 29 h 61"/>
                <a:gd name="T68" fmla="*/ 103 w 269"/>
                <a:gd name="T69" fmla="*/ 36 h 61"/>
                <a:gd name="T70" fmla="*/ 103 w 269"/>
                <a:gd name="T71" fmla="*/ 37 h 61"/>
                <a:gd name="T72" fmla="*/ 102 w 269"/>
                <a:gd name="T73" fmla="*/ 38 h 61"/>
                <a:gd name="T74" fmla="*/ 101 w 269"/>
                <a:gd name="T75" fmla="*/ 39 h 61"/>
                <a:gd name="T76" fmla="*/ 99 w 269"/>
                <a:gd name="T77" fmla="*/ 39 h 61"/>
                <a:gd name="T78" fmla="*/ 97 w 269"/>
                <a:gd name="T79" fmla="*/ 39 h 61"/>
                <a:gd name="T80" fmla="*/ 49 w 269"/>
                <a:gd name="T81" fmla="*/ 39 h 61"/>
                <a:gd name="T82" fmla="*/ 48 w 269"/>
                <a:gd name="T83" fmla="*/ 39 h 61"/>
                <a:gd name="T84" fmla="*/ 46 w 269"/>
                <a:gd name="T85" fmla="*/ 38 h 61"/>
                <a:gd name="T86" fmla="*/ 45 w 269"/>
                <a:gd name="T87" fmla="*/ 37 h 61"/>
                <a:gd name="T88" fmla="*/ 43 w 269"/>
                <a:gd name="T89" fmla="*/ 31 h 61"/>
                <a:gd name="T90" fmla="*/ 0 w 269"/>
                <a:gd name="T9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9" h="61">
                  <a:moveTo>
                    <a:pt x="0" y="31"/>
                  </a:moveTo>
                  <a:lnTo>
                    <a:pt x="0" y="35"/>
                  </a:lnTo>
                  <a:lnTo>
                    <a:pt x="0" y="38"/>
                  </a:lnTo>
                  <a:lnTo>
                    <a:pt x="1" y="41"/>
                  </a:lnTo>
                  <a:lnTo>
                    <a:pt x="2" y="44"/>
                  </a:lnTo>
                  <a:lnTo>
                    <a:pt x="3" y="46"/>
                  </a:lnTo>
                  <a:lnTo>
                    <a:pt x="5" y="48"/>
                  </a:lnTo>
                  <a:lnTo>
                    <a:pt x="7" y="49"/>
                  </a:lnTo>
                  <a:lnTo>
                    <a:pt x="9" y="51"/>
                  </a:lnTo>
                  <a:lnTo>
                    <a:pt x="12" y="52"/>
                  </a:lnTo>
                  <a:lnTo>
                    <a:pt x="15" y="53"/>
                  </a:lnTo>
                  <a:lnTo>
                    <a:pt x="17" y="54"/>
                  </a:lnTo>
                  <a:lnTo>
                    <a:pt x="18" y="56"/>
                  </a:lnTo>
                  <a:lnTo>
                    <a:pt x="20" y="61"/>
                  </a:lnTo>
                  <a:lnTo>
                    <a:pt x="260" y="61"/>
                  </a:lnTo>
                  <a:lnTo>
                    <a:pt x="263" y="49"/>
                  </a:lnTo>
                  <a:lnTo>
                    <a:pt x="269" y="30"/>
                  </a:lnTo>
                  <a:lnTo>
                    <a:pt x="225" y="30"/>
                  </a:lnTo>
                  <a:lnTo>
                    <a:pt x="224" y="33"/>
                  </a:lnTo>
                  <a:lnTo>
                    <a:pt x="222" y="35"/>
                  </a:lnTo>
                  <a:lnTo>
                    <a:pt x="221" y="37"/>
                  </a:lnTo>
                  <a:lnTo>
                    <a:pt x="220" y="38"/>
                  </a:lnTo>
                  <a:lnTo>
                    <a:pt x="218" y="39"/>
                  </a:lnTo>
                  <a:lnTo>
                    <a:pt x="172" y="39"/>
                  </a:lnTo>
                  <a:lnTo>
                    <a:pt x="170" y="38"/>
                  </a:lnTo>
                  <a:lnTo>
                    <a:pt x="169" y="38"/>
                  </a:lnTo>
                  <a:lnTo>
                    <a:pt x="168" y="36"/>
                  </a:lnTo>
                  <a:lnTo>
                    <a:pt x="167" y="35"/>
                  </a:lnTo>
                  <a:lnTo>
                    <a:pt x="164" y="30"/>
                  </a:lnTo>
                  <a:lnTo>
                    <a:pt x="144" y="30"/>
                  </a:lnTo>
                  <a:lnTo>
                    <a:pt x="141" y="0"/>
                  </a:lnTo>
                  <a:lnTo>
                    <a:pt x="120" y="0"/>
                  </a:lnTo>
                  <a:lnTo>
                    <a:pt x="123" y="29"/>
                  </a:lnTo>
                  <a:lnTo>
                    <a:pt x="104" y="29"/>
                  </a:lnTo>
                  <a:lnTo>
                    <a:pt x="103" y="36"/>
                  </a:lnTo>
                  <a:lnTo>
                    <a:pt x="103" y="37"/>
                  </a:lnTo>
                  <a:lnTo>
                    <a:pt x="102" y="38"/>
                  </a:lnTo>
                  <a:lnTo>
                    <a:pt x="101" y="39"/>
                  </a:lnTo>
                  <a:lnTo>
                    <a:pt x="99" y="39"/>
                  </a:lnTo>
                  <a:lnTo>
                    <a:pt x="97" y="39"/>
                  </a:lnTo>
                  <a:lnTo>
                    <a:pt x="49" y="39"/>
                  </a:lnTo>
                  <a:lnTo>
                    <a:pt x="48" y="39"/>
                  </a:lnTo>
                  <a:lnTo>
                    <a:pt x="46" y="38"/>
                  </a:lnTo>
                  <a:lnTo>
                    <a:pt x="45" y="37"/>
                  </a:lnTo>
                  <a:lnTo>
                    <a:pt x="43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chemeClr val="bg2"/>
            </a:solidFill>
            <a:ln w="1651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0842" name="Freeform 10"/>
            <p:cNvSpPr>
              <a:spLocks/>
            </p:cNvSpPr>
            <p:nvPr/>
          </p:nvSpPr>
          <p:spPr bwMode="auto">
            <a:xfrm>
              <a:off x="2050" y="2945"/>
              <a:ext cx="37" cy="20"/>
            </a:xfrm>
            <a:custGeom>
              <a:avLst/>
              <a:gdLst>
                <a:gd name="T0" fmla="*/ 0 w 37"/>
                <a:gd name="T1" fmla="*/ 20 h 20"/>
                <a:gd name="T2" fmla="*/ 2 w 37"/>
                <a:gd name="T3" fmla="*/ 12 h 20"/>
                <a:gd name="T4" fmla="*/ 5 w 37"/>
                <a:gd name="T5" fmla="*/ 6 h 20"/>
                <a:gd name="T6" fmla="*/ 11 w 37"/>
                <a:gd name="T7" fmla="*/ 2 h 20"/>
                <a:gd name="T8" fmla="*/ 18 w 37"/>
                <a:gd name="T9" fmla="*/ 0 h 20"/>
                <a:gd name="T10" fmla="*/ 26 w 37"/>
                <a:gd name="T11" fmla="*/ 2 h 20"/>
                <a:gd name="T12" fmla="*/ 31 w 37"/>
                <a:gd name="T13" fmla="*/ 6 h 20"/>
                <a:gd name="T14" fmla="*/ 35 w 37"/>
                <a:gd name="T15" fmla="*/ 12 h 20"/>
                <a:gd name="T16" fmla="*/ 37 w 37"/>
                <a:gd name="T17" fmla="*/ 20 h 20"/>
                <a:gd name="T18" fmla="*/ 18 w 37"/>
                <a:gd name="T19" fmla="*/ 20 h 20"/>
                <a:gd name="T20" fmla="*/ 0 w 37"/>
                <a:gd name="T2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20">
                  <a:moveTo>
                    <a:pt x="0" y="20"/>
                  </a:moveTo>
                  <a:lnTo>
                    <a:pt x="2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1" y="6"/>
                  </a:lnTo>
                  <a:lnTo>
                    <a:pt x="35" y="12"/>
                  </a:lnTo>
                  <a:lnTo>
                    <a:pt x="37" y="20"/>
                  </a:lnTo>
                  <a:lnTo>
                    <a:pt x="18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0843" name="Freeform 11"/>
            <p:cNvSpPr>
              <a:spLocks/>
            </p:cNvSpPr>
            <p:nvPr/>
          </p:nvSpPr>
          <p:spPr bwMode="auto">
            <a:xfrm>
              <a:off x="2082" y="2950"/>
              <a:ext cx="33" cy="15"/>
            </a:xfrm>
            <a:custGeom>
              <a:avLst/>
              <a:gdLst>
                <a:gd name="T0" fmla="*/ 0 w 33"/>
                <a:gd name="T1" fmla="*/ 15 h 15"/>
                <a:gd name="T2" fmla="*/ 1 w 33"/>
                <a:gd name="T3" fmla="*/ 9 h 15"/>
                <a:gd name="T4" fmla="*/ 5 w 33"/>
                <a:gd name="T5" fmla="*/ 5 h 15"/>
                <a:gd name="T6" fmla="*/ 11 w 33"/>
                <a:gd name="T7" fmla="*/ 1 h 15"/>
                <a:gd name="T8" fmla="*/ 17 w 33"/>
                <a:gd name="T9" fmla="*/ 0 h 15"/>
                <a:gd name="T10" fmla="*/ 22 w 33"/>
                <a:gd name="T11" fmla="*/ 1 h 15"/>
                <a:gd name="T12" fmla="*/ 28 w 33"/>
                <a:gd name="T13" fmla="*/ 5 h 15"/>
                <a:gd name="T14" fmla="*/ 32 w 33"/>
                <a:gd name="T15" fmla="*/ 9 h 15"/>
                <a:gd name="T16" fmla="*/ 33 w 33"/>
                <a:gd name="T17" fmla="*/ 15 h 15"/>
                <a:gd name="T18" fmla="*/ 17 w 33"/>
                <a:gd name="T19" fmla="*/ 15 h 15"/>
                <a:gd name="T20" fmla="*/ 0 w 33"/>
                <a:gd name="T2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15">
                  <a:moveTo>
                    <a:pt x="0" y="15"/>
                  </a:moveTo>
                  <a:lnTo>
                    <a:pt x="1" y="9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2" y="1"/>
                  </a:lnTo>
                  <a:lnTo>
                    <a:pt x="28" y="5"/>
                  </a:lnTo>
                  <a:lnTo>
                    <a:pt x="32" y="9"/>
                  </a:lnTo>
                  <a:lnTo>
                    <a:pt x="33" y="15"/>
                  </a:lnTo>
                  <a:lnTo>
                    <a:pt x="17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0844" name="Freeform 12"/>
            <p:cNvSpPr>
              <a:spLocks/>
            </p:cNvSpPr>
            <p:nvPr/>
          </p:nvSpPr>
          <p:spPr bwMode="auto">
            <a:xfrm>
              <a:off x="2102" y="2952"/>
              <a:ext cx="30" cy="13"/>
            </a:xfrm>
            <a:custGeom>
              <a:avLst/>
              <a:gdLst>
                <a:gd name="T0" fmla="*/ 0 w 30"/>
                <a:gd name="T1" fmla="*/ 12 h 13"/>
                <a:gd name="T2" fmla="*/ 2 w 30"/>
                <a:gd name="T3" fmla="*/ 7 h 13"/>
                <a:gd name="T4" fmla="*/ 5 w 30"/>
                <a:gd name="T5" fmla="*/ 3 h 13"/>
                <a:gd name="T6" fmla="*/ 10 w 30"/>
                <a:gd name="T7" fmla="*/ 1 h 13"/>
                <a:gd name="T8" fmla="*/ 16 w 30"/>
                <a:gd name="T9" fmla="*/ 0 h 13"/>
                <a:gd name="T10" fmla="*/ 21 w 30"/>
                <a:gd name="T11" fmla="*/ 1 h 13"/>
                <a:gd name="T12" fmla="*/ 26 w 30"/>
                <a:gd name="T13" fmla="*/ 4 h 13"/>
                <a:gd name="T14" fmla="*/ 29 w 30"/>
                <a:gd name="T15" fmla="*/ 8 h 13"/>
                <a:gd name="T16" fmla="*/ 30 w 30"/>
                <a:gd name="T17" fmla="*/ 13 h 13"/>
                <a:gd name="T18" fmla="*/ 16 w 30"/>
                <a:gd name="T19" fmla="*/ 13 h 13"/>
                <a:gd name="T20" fmla="*/ 0 w 30"/>
                <a:gd name="T21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13">
                  <a:moveTo>
                    <a:pt x="0" y="12"/>
                  </a:moveTo>
                  <a:lnTo>
                    <a:pt x="2" y="7"/>
                  </a:lnTo>
                  <a:lnTo>
                    <a:pt x="5" y="3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1" y="1"/>
                  </a:lnTo>
                  <a:lnTo>
                    <a:pt x="26" y="4"/>
                  </a:lnTo>
                  <a:lnTo>
                    <a:pt x="29" y="8"/>
                  </a:lnTo>
                  <a:lnTo>
                    <a:pt x="30" y="13"/>
                  </a:lnTo>
                  <a:lnTo>
                    <a:pt x="16" y="13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0845" name="Freeform 13"/>
            <p:cNvSpPr>
              <a:spLocks/>
            </p:cNvSpPr>
            <p:nvPr/>
          </p:nvSpPr>
          <p:spPr bwMode="auto">
            <a:xfrm>
              <a:off x="2124" y="2952"/>
              <a:ext cx="30" cy="13"/>
            </a:xfrm>
            <a:custGeom>
              <a:avLst/>
              <a:gdLst>
                <a:gd name="T0" fmla="*/ 0 w 30"/>
                <a:gd name="T1" fmla="*/ 13 h 13"/>
                <a:gd name="T2" fmla="*/ 1 w 30"/>
                <a:gd name="T3" fmla="*/ 8 h 13"/>
                <a:gd name="T4" fmla="*/ 5 w 30"/>
                <a:gd name="T5" fmla="*/ 4 h 13"/>
                <a:gd name="T6" fmla="*/ 9 w 30"/>
                <a:gd name="T7" fmla="*/ 1 h 13"/>
                <a:gd name="T8" fmla="*/ 15 w 30"/>
                <a:gd name="T9" fmla="*/ 0 h 13"/>
                <a:gd name="T10" fmla="*/ 21 w 30"/>
                <a:gd name="T11" fmla="*/ 1 h 13"/>
                <a:gd name="T12" fmla="*/ 25 w 30"/>
                <a:gd name="T13" fmla="*/ 4 h 13"/>
                <a:gd name="T14" fmla="*/ 29 w 30"/>
                <a:gd name="T15" fmla="*/ 8 h 13"/>
                <a:gd name="T16" fmla="*/ 30 w 30"/>
                <a:gd name="T17" fmla="*/ 13 h 13"/>
                <a:gd name="T18" fmla="*/ 15 w 30"/>
                <a:gd name="T19" fmla="*/ 13 h 13"/>
                <a:gd name="T20" fmla="*/ 0 w 30"/>
                <a:gd name="T2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13">
                  <a:moveTo>
                    <a:pt x="0" y="13"/>
                  </a:moveTo>
                  <a:lnTo>
                    <a:pt x="1" y="8"/>
                  </a:lnTo>
                  <a:lnTo>
                    <a:pt x="5" y="4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1" y="1"/>
                  </a:lnTo>
                  <a:lnTo>
                    <a:pt x="25" y="4"/>
                  </a:lnTo>
                  <a:lnTo>
                    <a:pt x="29" y="8"/>
                  </a:lnTo>
                  <a:lnTo>
                    <a:pt x="30" y="13"/>
                  </a:lnTo>
                  <a:lnTo>
                    <a:pt x="15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0846" name="Freeform 14"/>
            <p:cNvSpPr>
              <a:spLocks/>
            </p:cNvSpPr>
            <p:nvPr/>
          </p:nvSpPr>
          <p:spPr bwMode="auto">
            <a:xfrm>
              <a:off x="2145" y="2954"/>
              <a:ext cx="25" cy="11"/>
            </a:xfrm>
            <a:custGeom>
              <a:avLst/>
              <a:gdLst>
                <a:gd name="T0" fmla="*/ 0 w 25"/>
                <a:gd name="T1" fmla="*/ 11 h 11"/>
                <a:gd name="T2" fmla="*/ 0 w 25"/>
                <a:gd name="T3" fmla="*/ 7 h 11"/>
                <a:gd name="T4" fmla="*/ 3 w 25"/>
                <a:gd name="T5" fmla="*/ 3 h 11"/>
                <a:gd name="T6" fmla="*/ 7 w 25"/>
                <a:gd name="T7" fmla="*/ 1 h 11"/>
                <a:gd name="T8" fmla="*/ 13 w 25"/>
                <a:gd name="T9" fmla="*/ 0 h 11"/>
                <a:gd name="T10" fmla="*/ 18 w 25"/>
                <a:gd name="T11" fmla="*/ 1 h 11"/>
                <a:gd name="T12" fmla="*/ 22 w 25"/>
                <a:gd name="T13" fmla="*/ 3 h 11"/>
                <a:gd name="T14" fmla="*/ 24 w 25"/>
                <a:gd name="T15" fmla="*/ 7 h 11"/>
                <a:gd name="T16" fmla="*/ 25 w 25"/>
                <a:gd name="T17" fmla="*/ 11 h 11"/>
                <a:gd name="T18" fmla="*/ 13 w 25"/>
                <a:gd name="T19" fmla="*/ 11 h 11"/>
                <a:gd name="T20" fmla="*/ 0 w 25"/>
                <a:gd name="T2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11">
                  <a:moveTo>
                    <a:pt x="0" y="11"/>
                  </a:moveTo>
                  <a:lnTo>
                    <a:pt x="0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8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5" y="11"/>
                  </a:lnTo>
                  <a:lnTo>
                    <a:pt x="13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0847" name="Freeform 15"/>
            <p:cNvSpPr>
              <a:spLocks/>
            </p:cNvSpPr>
            <p:nvPr/>
          </p:nvSpPr>
          <p:spPr bwMode="auto">
            <a:xfrm>
              <a:off x="2166" y="2957"/>
              <a:ext cx="22" cy="8"/>
            </a:xfrm>
            <a:custGeom>
              <a:avLst/>
              <a:gdLst>
                <a:gd name="T0" fmla="*/ 0 w 22"/>
                <a:gd name="T1" fmla="*/ 8 h 8"/>
                <a:gd name="T2" fmla="*/ 1 w 22"/>
                <a:gd name="T3" fmla="*/ 5 h 8"/>
                <a:gd name="T4" fmla="*/ 2 w 22"/>
                <a:gd name="T5" fmla="*/ 2 h 8"/>
                <a:gd name="T6" fmla="*/ 6 w 22"/>
                <a:gd name="T7" fmla="*/ 1 h 8"/>
                <a:gd name="T8" fmla="*/ 10 w 22"/>
                <a:gd name="T9" fmla="*/ 0 h 8"/>
                <a:gd name="T10" fmla="*/ 15 w 22"/>
                <a:gd name="T11" fmla="*/ 1 h 8"/>
                <a:gd name="T12" fmla="*/ 19 w 22"/>
                <a:gd name="T13" fmla="*/ 2 h 8"/>
                <a:gd name="T14" fmla="*/ 21 w 22"/>
                <a:gd name="T15" fmla="*/ 5 h 8"/>
                <a:gd name="T16" fmla="*/ 22 w 22"/>
                <a:gd name="T17" fmla="*/ 8 h 8"/>
                <a:gd name="T18" fmla="*/ 10 w 22"/>
                <a:gd name="T19" fmla="*/ 8 h 8"/>
                <a:gd name="T20" fmla="*/ 0 w 22"/>
                <a:gd name="T2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8">
                  <a:moveTo>
                    <a:pt x="0" y="8"/>
                  </a:moveTo>
                  <a:lnTo>
                    <a:pt x="1" y="5"/>
                  </a:lnTo>
                  <a:lnTo>
                    <a:pt x="2" y="2"/>
                  </a:lnTo>
                  <a:lnTo>
                    <a:pt x="6" y="1"/>
                  </a:lnTo>
                  <a:lnTo>
                    <a:pt x="10" y="0"/>
                  </a:lnTo>
                  <a:lnTo>
                    <a:pt x="15" y="1"/>
                  </a:lnTo>
                  <a:lnTo>
                    <a:pt x="19" y="2"/>
                  </a:lnTo>
                  <a:lnTo>
                    <a:pt x="21" y="5"/>
                  </a:lnTo>
                  <a:lnTo>
                    <a:pt x="22" y="8"/>
                  </a:lnTo>
                  <a:lnTo>
                    <a:pt x="1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0848" name="Freeform 16"/>
            <p:cNvSpPr>
              <a:spLocks/>
            </p:cNvSpPr>
            <p:nvPr/>
          </p:nvSpPr>
          <p:spPr bwMode="auto">
            <a:xfrm>
              <a:off x="2185" y="2958"/>
              <a:ext cx="18" cy="7"/>
            </a:xfrm>
            <a:custGeom>
              <a:avLst/>
              <a:gdLst>
                <a:gd name="T0" fmla="*/ 0 w 18"/>
                <a:gd name="T1" fmla="*/ 7 h 7"/>
                <a:gd name="T2" fmla="*/ 1 w 18"/>
                <a:gd name="T3" fmla="*/ 4 h 7"/>
                <a:gd name="T4" fmla="*/ 3 w 18"/>
                <a:gd name="T5" fmla="*/ 2 h 7"/>
                <a:gd name="T6" fmla="*/ 6 w 18"/>
                <a:gd name="T7" fmla="*/ 1 h 7"/>
                <a:gd name="T8" fmla="*/ 9 w 18"/>
                <a:gd name="T9" fmla="*/ 0 h 7"/>
                <a:gd name="T10" fmla="*/ 13 w 18"/>
                <a:gd name="T11" fmla="*/ 1 h 7"/>
                <a:gd name="T12" fmla="*/ 15 w 18"/>
                <a:gd name="T13" fmla="*/ 2 h 7"/>
                <a:gd name="T14" fmla="*/ 17 w 18"/>
                <a:gd name="T15" fmla="*/ 4 h 7"/>
                <a:gd name="T16" fmla="*/ 18 w 18"/>
                <a:gd name="T17" fmla="*/ 7 h 7"/>
                <a:gd name="T18" fmla="*/ 9 w 18"/>
                <a:gd name="T19" fmla="*/ 7 h 7"/>
                <a:gd name="T20" fmla="*/ 0 w 18"/>
                <a:gd name="T2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7">
                  <a:moveTo>
                    <a:pt x="0" y="7"/>
                  </a:moveTo>
                  <a:lnTo>
                    <a:pt x="1" y="4"/>
                  </a:lnTo>
                  <a:lnTo>
                    <a:pt x="3" y="2"/>
                  </a:lnTo>
                  <a:lnTo>
                    <a:pt x="6" y="1"/>
                  </a:lnTo>
                  <a:lnTo>
                    <a:pt x="9" y="0"/>
                  </a:lnTo>
                  <a:lnTo>
                    <a:pt x="13" y="1"/>
                  </a:lnTo>
                  <a:lnTo>
                    <a:pt x="15" y="2"/>
                  </a:lnTo>
                  <a:lnTo>
                    <a:pt x="17" y="4"/>
                  </a:lnTo>
                  <a:lnTo>
                    <a:pt x="18" y="7"/>
                  </a:lnTo>
                  <a:lnTo>
                    <a:pt x="9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0849" name="Freeform 17"/>
            <p:cNvSpPr>
              <a:spLocks/>
            </p:cNvSpPr>
            <p:nvPr/>
          </p:nvSpPr>
          <p:spPr bwMode="auto">
            <a:xfrm>
              <a:off x="2199" y="2961"/>
              <a:ext cx="22" cy="4"/>
            </a:xfrm>
            <a:custGeom>
              <a:avLst/>
              <a:gdLst>
                <a:gd name="T0" fmla="*/ 0 w 22"/>
                <a:gd name="T1" fmla="*/ 4 h 4"/>
                <a:gd name="T2" fmla="*/ 1 w 22"/>
                <a:gd name="T3" fmla="*/ 3 h 4"/>
                <a:gd name="T4" fmla="*/ 3 w 22"/>
                <a:gd name="T5" fmla="*/ 1 h 4"/>
                <a:gd name="T6" fmla="*/ 7 w 22"/>
                <a:gd name="T7" fmla="*/ 0 h 4"/>
                <a:gd name="T8" fmla="*/ 11 w 22"/>
                <a:gd name="T9" fmla="*/ 0 h 4"/>
                <a:gd name="T10" fmla="*/ 15 w 22"/>
                <a:gd name="T11" fmla="*/ 0 h 4"/>
                <a:gd name="T12" fmla="*/ 19 w 22"/>
                <a:gd name="T13" fmla="*/ 1 h 4"/>
                <a:gd name="T14" fmla="*/ 21 w 22"/>
                <a:gd name="T15" fmla="*/ 3 h 4"/>
                <a:gd name="T16" fmla="*/ 22 w 22"/>
                <a:gd name="T17" fmla="*/ 4 h 4"/>
                <a:gd name="T18" fmla="*/ 11 w 22"/>
                <a:gd name="T19" fmla="*/ 4 h 4"/>
                <a:gd name="T20" fmla="*/ 0 w 22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4">
                  <a:moveTo>
                    <a:pt x="0" y="4"/>
                  </a:moveTo>
                  <a:lnTo>
                    <a:pt x="1" y="3"/>
                  </a:lnTo>
                  <a:lnTo>
                    <a:pt x="3" y="1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1"/>
                  </a:lnTo>
                  <a:lnTo>
                    <a:pt x="21" y="3"/>
                  </a:lnTo>
                  <a:lnTo>
                    <a:pt x="22" y="4"/>
                  </a:lnTo>
                  <a:lnTo>
                    <a:pt x="11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0850" name="Rectangle 18"/>
          <p:cNvSpPr>
            <a:spLocks noChangeArrowheads="1"/>
          </p:cNvSpPr>
          <p:nvPr/>
        </p:nvSpPr>
        <p:spPr bwMode="auto">
          <a:xfrm>
            <a:off x="2590800" y="4267200"/>
            <a:ext cx="2057400" cy="10668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0851" name="AutoShape 19"/>
          <p:cNvSpPr>
            <a:spLocks noChangeArrowheads="1"/>
          </p:cNvSpPr>
          <p:nvPr/>
        </p:nvSpPr>
        <p:spPr bwMode="auto">
          <a:xfrm>
            <a:off x="3365500" y="1212850"/>
            <a:ext cx="3395663" cy="1990725"/>
          </a:xfrm>
          <a:prstGeom prst="wedgeRectCallout">
            <a:avLst>
              <a:gd name="adj1" fmla="val -33125"/>
              <a:gd name="adj2" fmla="val 117144"/>
            </a:avLst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0"/>
              </a:spcBef>
            </a:pPr>
            <a:r>
              <a:rPr lang="en-GB" sz="2400" i="1">
                <a:solidFill>
                  <a:schemeClr val="accent2"/>
                </a:solidFill>
                <a:latin typeface="Arial" charset="0"/>
              </a:rPr>
              <a:t>Clear threats from area</a:t>
            </a:r>
            <a:r>
              <a:rPr lang="en-GB" sz="2400">
                <a:solidFill>
                  <a:schemeClr val="accent2"/>
                </a:solidFill>
                <a:latin typeface="Arial" charset="0"/>
              </a:rPr>
              <a:t>:</a:t>
            </a:r>
          </a:p>
          <a:p>
            <a:pPr algn="l">
              <a:spcBef>
                <a:spcPct val="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- High Search Rate </a:t>
            </a:r>
          </a:p>
          <a:p>
            <a:pPr algn="l">
              <a:spcBef>
                <a:spcPct val="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- Stealth not </a:t>
            </a:r>
          </a:p>
          <a:p>
            <a:pPr algn="l">
              <a:spcBef>
                <a:spcPct val="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   necessarily vital</a:t>
            </a:r>
          </a:p>
        </p:txBody>
      </p:sp>
      <p:sp useBgFill="1">
        <p:nvSpPr>
          <p:cNvPr id="120853" name="Freeform 21"/>
          <p:cNvSpPr>
            <a:spLocks/>
          </p:cNvSpPr>
          <p:nvPr/>
        </p:nvSpPr>
        <p:spPr bwMode="auto">
          <a:xfrm>
            <a:off x="7070725" y="2398713"/>
            <a:ext cx="808038" cy="642937"/>
          </a:xfrm>
          <a:custGeom>
            <a:avLst/>
            <a:gdLst>
              <a:gd name="T0" fmla="*/ 5 w 558"/>
              <a:gd name="T1" fmla="*/ 195 h 444"/>
              <a:gd name="T2" fmla="*/ 36 w 558"/>
              <a:gd name="T3" fmla="*/ 47 h 444"/>
              <a:gd name="T4" fmla="*/ 106 w 558"/>
              <a:gd name="T5" fmla="*/ 15 h 444"/>
              <a:gd name="T6" fmla="*/ 153 w 558"/>
              <a:gd name="T7" fmla="*/ 0 h 444"/>
              <a:gd name="T8" fmla="*/ 379 w 558"/>
              <a:gd name="T9" fmla="*/ 23 h 444"/>
              <a:gd name="T10" fmla="*/ 527 w 558"/>
              <a:gd name="T11" fmla="*/ 132 h 444"/>
              <a:gd name="T12" fmla="*/ 558 w 558"/>
              <a:gd name="T13" fmla="*/ 234 h 444"/>
              <a:gd name="T14" fmla="*/ 550 w 558"/>
              <a:gd name="T15" fmla="*/ 335 h 444"/>
              <a:gd name="T16" fmla="*/ 363 w 558"/>
              <a:gd name="T17" fmla="*/ 444 h 444"/>
              <a:gd name="T18" fmla="*/ 332 w 558"/>
              <a:gd name="T19" fmla="*/ 436 h 444"/>
              <a:gd name="T20" fmla="*/ 270 w 558"/>
              <a:gd name="T21" fmla="*/ 319 h 444"/>
              <a:gd name="T22" fmla="*/ 231 w 558"/>
              <a:gd name="T23" fmla="*/ 304 h 444"/>
              <a:gd name="T24" fmla="*/ 129 w 558"/>
              <a:gd name="T25" fmla="*/ 226 h 444"/>
              <a:gd name="T26" fmla="*/ 5 w 558"/>
              <a:gd name="T27" fmla="*/ 195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8" h="444">
                <a:moveTo>
                  <a:pt x="5" y="195"/>
                </a:moveTo>
                <a:cubicBezTo>
                  <a:pt x="7" y="171"/>
                  <a:pt x="0" y="76"/>
                  <a:pt x="36" y="47"/>
                </a:cubicBezTo>
                <a:cubicBezTo>
                  <a:pt x="52" y="34"/>
                  <a:pt x="86" y="22"/>
                  <a:pt x="106" y="15"/>
                </a:cubicBezTo>
                <a:cubicBezTo>
                  <a:pt x="122" y="10"/>
                  <a:pt x="153" y="0"/>
                  <a:pt x="153" y="0"/>
                </a:cubicBezTo>
                <a:cubicBezTo>
                  <a:pt x="261" y="6"/>
                  <a:pt x="292" y="8"/>
                  <a:pt x="379" y="23"/>
                </a:cubicBezTo>
                <a:cubicBezTo>
                  <a:pt x="441" y="44"/>
                  <a:pt x="489" y="78"/>
                  <a:pt x="527" y="132"/>
                </a:cubicBezTo>
                <a:cubicBezTo>
                  <a:pt x="538" y="166"/>
                  <a:pt x="549" y="199"/>
                  <a:pt x="558" y="234"/>
                </a:cubicBezTo>
                <a:cubicBezTo>
                  <a:pt x="555" y="268"/>
                  <a:pt x="556" y="302"/>
                  <a:pt x="550" y="335"/>
                </a:cubicBezTo>
                <a:cubicBezTo>
                  <a:pt x="539" y="398"/>
                  <a:pt x="417" y="436"/>
                  <a:pt x="363" y="444"/>
                </a:cubicBezTo>
                <a:cubicBezTo>
                  <a:pt x="353" y="441"/>
                  <a:pt x="339" y="444"/>
                  <a:pt x="332" y="436"/>
                </a:cubicBezTo>
                <a:cubicBezTo>
                  <a:pt x="300" y="399"/>
                  <a:pt x="319" y="350"/>
                  <a:pt x="270" y="319"/>
                </a:cubicBezTo>
                <a:cubicBezTo>
                  <a:pt x="258" y="312"/>
                  <a:pt x="243" y="310"/>
                  <a:pt x="231" y="304"/>
                </a:cubicBezTo>
                <a:cubicBezTo>
                  <a:pt x="192" y="285"/>
                  <a:pt x="169" y="244"/>
                  <a:pt x="129" y="226"/>
                </a:cubicBezTo>
                <a:cubicBezTo>
                  <a:pt x="88" y="208"/>
                  <a:pt x="49" y="201"/>
                  <a:pt x="5" y="195"/>
                </a:cubicBez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Means imply solutions</a:t>
            </a: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685800" y="1092200"/>
            <a:ext cx="7899400" cy="4622800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5412" name="Freeform 4"/>
          <p:cNvSpPr>
            <a:spLocks/>
          </p:cNvSpPr>
          <p:nvPr/>
        </p:nvSpPr>
        <p:spPr bwMode="auto">
          <a:xfrm>
            <a:off x="609600" y="1066800"/>
            <a:ext cx="8001000" cy="4648200"/>
          </a:xfrm>
          <a:custGeom>
            <a:avLst/>
            <a:gdLst>
              <a:gd name="T0" fmla="*/ 15 w 3936"/>
              <a:gd name="T1" fmla="*/ 999 h 2035"/>
              <a:gd name="T2" fmla="*/ 280 w 3936"/>
              <a:gd name="T3" fmla="*/ 929 h 2035"/>
              <a:gd name="T4" fmla="*/ 350 w 3936"/>
              <a:gd name="T5" fmla="*/ 905 h 2035"/>
              <a:gd name="T6" fmla="*/ 475 w 3936"/>
              <a:gd name="T7" fmla="*/ 859 h 2035"/>
              <a:gd name="T8" fmla="*/ 530 w 3936"/>
              <a:gd name="T9" fmla="*/ 835 h 2035"/>
              <a:gd name="T10" fmla="*/ 647 w 3936"/>
              <a:gd name="T11" fmla="*/ 812 h 2035"/>
              <a:gd name="T12" fmla="*/ 1231 w 3936"/>
              <a:gd name="T13" fmla="*/ 835 h 2035"/>
              <a:gd name="T14" fmla="*/ 1371 w 3936"/>
              <a:gd name="T15" fmla="*/ 866 h 2035"/>
              <a:gd name="T16" fmla="*/ 1621 w 3936"/>
              <a:gd name="T17" fmla="*/ 960 h 2035"/>
              <a:gd name="T18" fmla="*/ 1730 w 3936"/>
              <a:gd name="T19" fmla="*/ 1007 h 2035"/>
              <a:gd name="T20" fmla="*/ 1862 w 3936"/>
              <a:gd name="T21" fmla="*/ 1046 h 2035"/>
              <a:gd name="T22" fmla="*/ 2057 w 3936"/>
              <a:gd name="T23" fmla="*/ 1077 h 2035"/>
              <a:gd name="T24" fmla="*/ 2587 w 3936"/>
              <a:gd name="T25" fmla="*/ 999 h 2035"/>
              <a:gd name="T26" fmla="*/ 2743 w 3936"/>
              <a:gd name="T27" fmla="*/ 929 h 2035"/>
              <a:gd name="T28" fmla="*/ 2938 w 3936"/>
              <a:gd name="T29" fmla="*/ 820 h 2035"/>
              <a:gd name="T30" fmla="*/ 3148 w 3936"/>
              <a:gd name="T31" fmla="*/ 703 h 2035"/>
              <a:gd name="T32" fmla="*/ 3405 w 3936"/>
              <a:gd name="T33" fmla="*/ 827 h 2035"/>
              <a:gd name="T34" fmla="*/ 3436 w 3936"/>
              <a:gd name="T35" fmla="*/ 905 h 2035"/>
              <a:gd name="T36" fmla="*/ 3436 w 3936"/>
              <a:gd name="T37" fmla="*/ 1217 h 2035"/>
              <a:gd name="T38" fmla="*/ 3491 w 3936"/>
              <a:gd name="T39" fmla="*/ 1591 h 2035"/>
              <a:gd name="T40" fmla="*/ 3553 w 3936"/>
              <a:gd name="T41" fmla="*/ 1685 h 2035"/>
              <a:gd name="T42" fmla="*/ 3584 w 3936"/>
              <a:gd name="T43" fmla="*/ 1731 h 2035"/>
              <a:gd name="T44" fmla="*/ 3592 w 3936"/>
              <a:gd name="T45" fmla="*/ 1755 h 2035"/>
              <a:gd name="T46" fmla="*/ 3631 w 3936"/>
              <a:gd name="T47" fmla="*/ 1802 h 2035"/>
              <a:gd name="T48" fmla="*/ 3701 w 3936"/>
              <a:gd name="T49" fmla="*/ 1856 h 2035"/>
              <a:gd name="T50" fmla="*/ 3725 w 3936"/>
              <a:gd name="T51" fmla="*/ 1872 h 2035"/>
              <a:gd name="T52" fmla="*/ 3873 w 3936"/>
              <a:gd name="T53" fmla="*/ 1996 h 2035"/>
              <a:gd name="T54" fmla="*/ 3927 w 3936"/>
              <a:gd name="T55" fmla="*/ 2035 h 2035"/>
              <a:gd name="T56" fmla="*/ 3936 w 3936"/>
              <a:gd name="T57" fmla="*/ 0 h 2035"/>
              <a:gd name="T58" fmla="*/ 0 w 3936"/>
              <a:gd name="T59" fmla="*/ 0 h 2035"/>
              <a:gd name="T60" fmla="*/ 15 w 3936"/>
              <a:gd name="T61" fmla="*/ 999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36" h="2035">
                <a:moveTo>
                  <a:pt x="15" y="999"/>
                </a:moveTo>
                <a:cubicBezTo>
                  <a:pt x="102" y="989"/>
                  <a:pt x="197" y="961"/>
                  <a:pt x="280" y="929"/>
                </a:cubicBezTo>
                <a:cubicBezTo>
                  <a:pt x="353" y="901"/>
                  <a:pt x="265" y="922"/>
                  <a:pt x="350" y="905"/>
                </a:cubicBezTo>
                <a:cubicBezTo>
                  <a:pt x="389" y="880"/>
                  <a:pt x="431" y="871"/>
                  <a:pt x="475" y="859"/>
                </a:cubicBezTo>
                <a:cubicBezTo>
                  <a:pt x="517" y="847"/>
                  <a:pt x="480" y="854"/>
                  <a:pt x="530" y="835"/>
                </a:cubicBezTo>
                <a:cubicBezTo>
                  <a:pt x="566" y="821"/>
                  <a:pt x="610" y="817"/>
                  <a:pt x="647" y="812"/>
                </a:cubicBezTo>
                <a:cubicBezTo>
                  <a:pt x="849" y="816"/>
                  <a:pt x="1035" y="813"/>
                  <a:pt x="1231" y="835"/>
                </a:cubicBezTo>
                <a:cubicBezTo>
                  <a:pt x="1276" y="851"/>
                  <a:pt x="1324" y="858"/>
                  <a:pt x="1371" y="866"/>
                </a:cubicBezTo>
                <a:cubicBezTo>
                  <a:pt x="1446" y="905"/>
                  <a:pt x="1539" y="939"/>
                  <a:pt x="1621" y="960"/>
                </a:cubicBezTo>
                <a:cubicBezTo>
                  <a:pt x="1660" y="970"/>
                  <a:pt x="1691" y="996"/>
                  <a:pt x="1730" y="1007"/>
                </a:cubicBezTo>
                <a:cubicBezTo>
                  <a:pt x="1774" y="1019"/>
                  <a:pt x="1818" y="1031"/>
                  <a:pt x="1862" y="1046"/>
                </a:cubicBezTo>
                <a:cubicBezTo>
                  <a:pt x="1911" y="1063"/>
                  <a:pt x="2003" y="1068"/>
                  <a:pt x="2057" y="1077"/>
                </a:cubicBezTo>
                <a:cubicBezTo>
                  <a:pt x="2248" y="1070"/>
                  <a:pt x="2408" y="1059"/>
                  <a:pt x="2587" y="999"/>
                </a:cubicBezTo>
                <a:cubicBezTo>
                  <a:pt x="2633" y="967"/>
                  <a:pt x="2691" y="952"/>
                  <a:pt x="2743" y="929"/>
                </a:cubicBezTo>
                <a:cubicBezTo>
                  <a:pt x="2811" y="899"/>
                  <a:pt x="2868" y="847"/>
                  <a:pt x="2938" y="820"/>
                </a:cubicBezTo>
                <a:cubicBezTo>
                  <a:pt x="2997" y="759"/>
                  <a:pt x="3064" y="717"/>
                  <a:pt x="3148" y="703"/>
                </a:cubicBezTo>
                <a:cubicBezTo>
                  <a:pt x="3260" y="715"/>
                  <a:pt x="3337" y="730"/>
                  <a:pt x="3405" y="827"/>
                </a:cubicBezTo>
                <a:cubicBezTo>
                  <a:pt x="3414" y="855"/>
                  <a:pt x="3428" y="876"/>
                  <a:pt x="3436" y="905"/>
                </a:cubicBezTo>
                <a:cubicBezTo>
                  <a:pt x="3456" y="1281"/>
                  <a:pt x="3436" y="811"/>
                  <a:pt x="3436" y="1217"/>
                </a:cubicBezTo>
                <a:cubicBezTo>
                  <a:pt x="3436" y="1319"/>
                  <a:pt x="3421" y="1490"/>
                  <a:pt x="3491" y="1591"/>
                </a:cubicBezTo>
                <a:cubicBezTo>
                  <a:pt x="3504" y="1631"/>
                  <a:pt x="3529" y="1654"/>
                  <a:pt x="3553" y="1685"/>
                </a:cubicBezTo>
                <a:cubicBezTo>
                  <a:pt x="3564" y="1700"/>
                  <a:pt x="3578" y="1713"/>
                  <a:pt x="3584" y="1731"/>
                </a:cubicBezTo>
                <a:cubicBezTo>
                  <a:pt x="3587" y="1739"/>
                  <a:pt x="3587" y="1748"/>
                  <a:pt x="3592" y="1755"/>
                </a:cubicBezTo>
                <a:cubicBezTo>
                  <a:pt x="3603" y="1772"/>
                  <a:pt x="3618" y="1786"/>
                  <a:pt x="3631" y="1802"/>
                </a:cubicBezTo>
                <a:cubicBezTo>
                  <a:pt x="3654" y="1829"/>
                  <a:pt x="3668" y="1834"/>
                  <a:pt x="3701" y="1856"/>
                </a:cubicBezTo>
                <a:cubicBezTo>
                  <a:pt x="3709" y="1861"/>
                  <a:pt x="3725" y="1872"/>
                  <a:pt x="3725" y="1872"/>
                </a:cubicBezTo>
                <a:cubicBezTo>
                  <a:pt x="3740" y="1922"/>
                  <a:pt x="3828" y="1967"/>
                  <a:pt x="3873" y="1996"/>
                </a:cubicBezTo>
                <a:cubicBezTo>
                  <a:pt x="3893" y="2009"/>
                  <a:pt x="3916" y="2014"/>
                  <a:pt x="3927" y="2035"/>
                </a:cubicBezTo>
                <a:lnTo>
                  <a:pt x="3936" y="0"/>
                </a:lnTo>
                <a:lnTo>
                  <a:pt x="0" y="0"/>
                </a:lnTo>
                <a:lnTo>
                  <a:pt x="15" y="999"/>
                </a:lnTo>
                <a:close/>
              </a:path>
            </a:pathLst>
          </a:cu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45413" name="Group 5"/>
          <p:cNvGrpSpPr>
            <a:grpSpLocks/>
          </p:cNvGrpSpPr>
          <p:nvPr/>
        </p:nvGrpSpPr>
        <p:grpSpPr bwMode="auto">
          <a:xfrm>
            <a:off x="3030538" y="4670425"/>
            <a:ext cx="839787" cy="296863"/>
            <a:chOff x="2050" y="2942"/>
            <a:chExt cx="298" cy="85"/>
          </a:xfrm>
        </p:grpSpPr>
        <p:sp>
          <p:nvSpPr>
            <p:cNvPr id="145414" name="Freeform 6"/>
            <p:cNvSpPr>
              <a:spLocks/>
            </p:cNvSpPr>
            <p:nvPr/>
          </p:nvSpPr>
          <p:spPr bwMode="auto">
            <a:xfrm>
              <a:off x="2244" y="2959"/>
              <a:ext cx="57" cy="48"/>
            </a:xfrm>
            <a:custGeom>
              <a:avLst/>
              <a:gdLst>
                <a:gd name="T0" fmla="*/ 0 w 57"/>
                <a:gd name="T1" fmla="*/ 48 h 48"/>
                <a:gd name="T2" fmla="*/ 25 w 57"/>
                <a:gd name="T3" fmla="*/ 0 h 48"/>
                <a:gd name="T4" fmla="*/ 57 w 57"/>
                <a:gd name="T5" fmla="*/ 4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48">
                  <a:moveTo>
                    <a:pt x="0" y="48"/>
                  </a:moveTo>
                  <a:lnTo>
                    <a:pt x="25" y="0"/>
                  </a:lnTo>
                  <a:lnTo>
                    <a:pt x="57" y="47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5415" name="Line 7"/>
            <p:cNvSpPr>
              <a:spLocks noChangeShapeType="1"/>
            </p:cNvSpPr>
            <p:nvPr/>
          </p:nvSpPr>
          <p:spPr bwMode="auto">
            <a:xfrm>
              <a:off x="2267" y="2942"/>
              <a:ext cx="6" cy="6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5416" name="Freeform 8"/>
            <p:cNvSpPr>
              <a:spLocks/>
            </p:cNvSpPr>
            <p:nvPr/>
          </p:nvSpPr>
          <p:spPr bwMode="auto">
            <a:xfrm>
              <a:off x="2125" y="2959"/>
              <a:ext cx="56" cy="48"/>
            </a:xfrm>
            <a:custGeom>
              <a:avLst/>
              <a:gdLst>
                <a:gd name="T0" fmla="*/ 0 w 56"/>
                <a:gd name="T1" fmla="*/ 48 h 48"/>
                <a:gd name="T2" fmla="*/ 25 w 56"/>
                <a:gd name="T3" fmla="*/ 0 h 48"/>
                <a:gd name="T4" fmla="*/ 56 w 56"/>
                <a:gd name="T5" fmla="*/ 4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48">
                  <a:moveTo>
                    <a:pt x="0" y="48"/>
                  </a:moveTo>
                  <a:lnTo>
                    <a:pt x="25" y="0"/>
                  </a:lnTo>
                  <a:lnTo>
                    <a:pt x="56" y="47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5417" name="Line 9"/>
            <p:cNvSpPr>
              <a:spLocks noChangeShapeType="1"/>
            </p:cNvSpPr>
            <p:nvPr/>
          </p:nvSpPr>
          <p:spPr bwMode="auto">
            <a:xfrm>
              <a:off x="2148" y="2942"/>
              <a:ext cx="6" cy="6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5418" name="Freeform 10"/>
            <p:cNvSpPr>
              <a:spLocks/>
            </p:cNvSpPr>
            <p:nvPr/>
          </p:nvSpPr>
          <p:spPr bwMode="auto">
            <a:xfrm>
              <a:off x="2079" y="2966"/>
              <a:ext cx="269" cy="61"/>
            </a:xfrm>
            <a:custGeom>
              <a:avLst/>
              <a:gdLst>
                <a:gd name="T0" fmla="*/ 0 w 269"/>
                <a:gd name="T1" fmla="*/ 31 h 61"/>
                <a:gd name="T2" fmla="*/ 0 w 269"/>
                <a:gd name="T3" fmla="*/ 35 h 61"/>
                <a:gd name="T4" fmla="*/ 0 w 269"/>
                <a:gd name="T5" fmla="*/ 38 h 61"/>
                <a:gd name="T6" fmla="*/ 1 w 269"/>
                <a:gd name="T7" fmla="*/ 41 h 61"/>
                <a:gd name="T8" fmla="*/ 2 w 269"/>
                <a:gd name="T9" fmla="*/ 44 h 61"/>
                <a:gd name="T10" fmla="*/ 3 w 269"/>
                <a:gd name="T11" fmla="*/ 46 h 61"/>
                <a:gd name="T12" fmla="*/ 5 w 269"/>
                <a:gd name="T13" fmla="*/ 48 h 61"/>
                <a:gd name="T14" fmla="*/ 7 w 269"/>
                <a:gd name="T15" fmla="*/ 49 h 61"/>
                <a:gd name="T16" fmla="*/ 9 w 269"/>
                <a:gd name="T17" fmla="*/ 51 h 61"/>
                <a:gd name="T18" fmla="*/ 12 w 269"/>
                <a:gd name="T19" fmla="*/ 52 h 61"/>
                <a:gd name="T20" fmla="*/ 15 w 269"/>
                <a:gd name="T21" fmla="*/ 53 h 61"/>
                <a:gd name="T22" fmla="*/ 17 w 269"/>
                <a:gd name="T23" fmla="*/ 54 h 61"/>
                <a:gd name="T24" fmla="*/ 18 w 269"/>
                <a:gd name="T25" fmla="*/ 56 h 61"/>
                <a:gd name="T26" fmla="*/ 20 w 269"/>
                <a:gd name="T27" fmla="*/ 61 h 61"/>
                <a:gd name="T28" fmla="*/ 260 w 269"/>
                <a:gd name="T29" fmla="*/ 61 h 61"/>
                <a:gd name="T30" fmla="*/ 263 w 269"/>
                <a:gd name="T31" fmla="*/ 49 h 61"/>
                <a:gd name="T32" fmla="*/ 269 w 269"/>
                <a:gd name="T33" fmla="*/ 30 h 61"/>
                <a:gd name="T34" fmla="*/ 225 w 269"/>
                <a:gd name="T35" fmla="*/ 30 h 61"/>
                <a:gd name="T36" fmla="*/ 224 w 269"/>
                <a:gd name="T37" fmla="*/ 33 h 61"/>
                <a:gd name="T38" fmla="*/ 222 w 269"/>
                <a:gd name="T39" fmla="*/ 35 h 61"/>
                <a:gd name="T40" fmla="*/ 221 w 269"/>
                <a:gd name="T41" fmla="*/ 37 h 61"/>
                <a:gd name="T42" fmla="*/ 220 w 269"/>
                <a:gd name="T43" fmla="*/ 38 h 61"/>
                <a:gd name="T44" fmla="*/ 218 w 269"/>
                <a:gd name="T45" fmla="*/ 39 h 61"/>
                <a:gd name="T46" fmla="*/ 172 w 269"/>
                <a:gd name="T47" fmla="*/ 39 h 61"/>
                <a:gd name="T48" fmla="*/ 170 w 269"/>
                <a:gd name="T49" fmla="*/ 38 h 61"/>
                <a:gd name="T50" fmla="*/ 169 w 269"/>
                <a:gd name="T51" fmla="*/ 38 h 61"/>
                <a:gd name="T52" fmla="*/ 168 w 269"/>
                <a:gd name="T53" fmla="*/ 36 h 61"/>
                <a:gd name="T54" fmla="*/ 167 w 269"/>
                <a:gd name="T55" fmla="*/ 35 h 61"/>
                <a:gd name="T56" fmla="*/ 164 w 269"/>
                <a:gd name="T57" fmla="*/ 30 h 61"/>
                <a:gd name="T58" fmla="*/ 144 w 269"/>
                <a:gd name="T59" fmla="*/ 30 h 61"/>
                <a:gd name="T60" fmla="*/ 141 w 269"/>
                <a:gd name="T61" fmla="*/ 0 h 61"/>
                <a:gd name="T62" fmla="*/ 120 w 269"/>
                <a:gd name="T63" fmla="*/ 0 h 61"/>
                <a:gd name="T64" fmla="*/ 123 w 269"/>
                <a:gd name="T65" fmla="*/ 29 h 61"/>
                <a:gd name="T66" fmla="*/ 104 w 269"/>
                <a:gd name="T67" fmla="*/ 29 h 61"/>
                <a:gd name="T68" fmla="*/ 103 w 269"/>
                <a:gd name="T69" fmla="*/ 36 h 61"/>
                <a:gd name="T70" fmla="*/ 103 w 269"/>
                <a:gd name="T71" fmla="*/ 37 h 61"/>
                <a:gd name="T72" fmla="*/ 102 w 269"/>
                <a:gd name="T73" fmla="*/ 38 h 61"/>
                <a:gd name="T74" fmla="*/ 101 w 269"/>
                <a:gd name="T75" fmla="*/ 39 h 61"/>
                <a:gd name="T76" fmla="*/ 99 w 269"/>
                <a:gd name="T77" fmla="*/ 39 h 61"/>
                <a:gd name="T78" fmla="*/ 97 w 269"/>
                <a:gd name="T79" fmla="*/ 39 h 61"/>
                <a:gd name="T80" fmla="*/ 49 w 269"/>
                <a:gd name="T81" fmla="*/ 39 h 61"/>
                <a:gd name="T82" fmla="*/ 48 w 269"/>
                <a:gd name="T83" fmla="*/ 39 h 61"/>
                <a:gd name="T84" fmla="*/ 46 w 269"/>
                <a:gd name="T85" fmla="*/ 38 h 61"/>
                <a:gd name="T86" fmla="*/ 45 w 269"/>
                <a:gd name="T87" fmla="*/ 37 h 61"/>
                <a:gd name="T88" fmla="*/ 43 w 269"/>
                <a:gd name="T89" fmla="*/ 31 h 61"/>
                <a:gd name="T90" fmla="*/ 0 w 269"/>
                <a:gd name="T9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9" h="61">
                  <a:moveTo>
                    <a:pt x="0" y="31"/>
                  </a:moveTo>
                  <a:lnTo>
                    <a:pt x="0" y="35"/>
                  </a:lnTo>
                  <a:lnTo>
                    <a:pt x="0" y="38"/>
                  </a:lnTo>
                  <a:lnTo>
                    <a:pt x="1" y="41"/>
                  </a:lnTo>
                  <a:lnTo>
                    <a:pt x="2" y="44"/>
                  </a:lnTo>
                  <a:lnTo>
                    <a:pt x="3" y="46"/>
                  </a:lnTo>
                  <a:lnTo>
                    <a:pt x="5" y="48"/>
                  </a:lnTo>
                  <a:lnTo>
                    <a:pt x="7" y="49"/>
                  </a:lnTo>
                  <a:lnTo>
                    <a:pt x="9" y="51"/>
                  </a:lnTo>
                  <a:lnTo>
                    <a:pt x="12" y="52"/>
                  </a:lnTo>
                  <a:lnTo>
                    <a:pt x="15" y="53"/>
                  </a:lnTo>
                  <a:lnTo>
                    <a:pt x="17" y="54"/>
                  </a:lnTo>
                  <a:lnTo>
                    <a:pt x="18" y="56"/>
                  </a:lnTo>
                  <a:lnTo>
                    <a:pt x="20" y="61"/>
                  </a:lnTo>
                  <a:lnTo>
                    <a:pt x="260" y="61"/>
                  </a:lnTo>
                  <a:lnTo>
                    <a:pt x="263" y="49"/>
                  </a:lnTo>
                  <a:lnTo>
                    <a:pt x="269" y="30"/>
                  </a:lnTo>
                  <a:lnTo>
                    <a:pt x="225" y="30"/>
                  </a:lnTo>
                  <a:lnTo>
                    <a:pt x="224" y="33"/>
                  </a:lnTo>
                  <a:lnTo>
                    <a:pt x="222" y="35"/>
                  </a:lnTo>
                  <a:lnTo>
                    <a:pt x="221" y="37"/>
                  </a:lnTo>
                  <a:lnTo>
                    <a:pt x="220" y="38"/>
                  </a:lnTo>
                  <a:lnTo>
                    <a:pt x="218" y="39"/>
                  </a:lnTo>
                  <a:lnTo>
                    <a:pt x="172" y="39"/>
                  </a:lnTo>
                  <a:lnTo>
                    <a:pt x="170" y="38"/>
                  </a:lnTo>
                  <a:lnTo>
                    <a:pt x="169" y="38"/>
                  </a:lnTo>
                  <a:lnTo>
                    <a:pt x="168" y="36"/>
                  </a:lnTo>
                  <a:lnTo>
                    <a:pt x="167" y="35"/>
                  </a:lnTo>
                  <a:lnTo>
                    <a:pt x="164" y="30"/>
                  </a:lnTo>
                  <a:lnTo>
                    <a:pt x="144" y="30"/>
                  </a:lnTo>
                  <a:lnTo>
                    <a:pt x="141" y="0"/>
                  </a:lnTo>
                  <a:lnTo>
                    <a:pt x="120" y="0"/>
                  </a:lnTo>
                  <a:lnTo>
                    <a:pt x="123" y="29"/>
                  </a:lnTo>
                  <a:lnTo>
                    <a:pt x="104" y="29"/>
                  </a:lnTo>
                  <a:lnTo>
                    <a:pt x="103" y="36"/>
                  </a:lnTo>
                  <a:lnTo>
                    <a:pt x="103" y="37"/>
                  </a:lnTo>
                  <a:lnTo>
                    <a:pt x="102" y="38"/>
                  </a:lnTo>
                  <a:lnTo>
                    <a:pt x="101" y="39"/>
                  </a:lnTo>
                  <a:lnTo>
                    <a:pt x="99" y="39"/>
                  </a:lnTo>
                  <a:lnTo>
                    <a:pt x="97" y="39"/>
                  </a:lnTo>
                  <a:lnTo>
                    <a:pt x="49" y="39"/>
                  </a:lnTo>
                  <a:lnTo>
                    <a:pt x="48" y="39"/>
                  </a:lnTo>
                  <a:lnTo>
                    <a:pt x="46" y="38"/>
                  </a:lnTo>
                  <a:lnTo>
                    <a:pt x="45" y="37"/>
                  </a:lnTo>
                  <a:lnTo>
                    <a:pt x="43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chemeClr val="bg2"/>
            </a:solidFill>
            <a:ln w="1651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5419" name="Freeform 11"/>
            <p:cNvSpPr>
              <a:spLocks/>
            </p:cNvSpPr>
            <p:nvPr/>
          </p:nvSpPr>
          <p:spPr bwMode="auto">
            <a:xfrm>
              <a:off x="2050" y="2945"/>
              <a:ext cx="37" cy="20"/>
            </a:xfrm>
            <a:custGeom>
              <a:avLst/>
              <a:gdLst>
                <a:gd name="T0" fmla="*/ 0 w 37"/>
                <a:gd name="T1" fmla="*/ 20 h 20"/>
                <a:gd name="T2" fmla="*/ 2 w 37"/>
                <a:gd name="T3" fmla="*/ 12 h 20"/>
                <a:gd name="T4" fmla="*/ 5 w 37"/>
                <a:gd name="T5" fmla="*/ 6 h 20"/>
                <a:gd name="T6" fmla="*/ 11 w 37"/>
                <a:gd name="T7" fmla="*/ 2 h 20"/>
                <a:gd name="T8" fmla="*/ 18 w 37"/>
                <a:gd name="T9" fmla="*/ 0 h 20"/>
                <a:gd name="T10" fmla="*/ 26 w 37"/>
                <a:gd name="T11" fmla="*/ 2 h 20"/>
                <a:gd name="T12" fmla="*/ 31 w 37"/>
                <a:gd name="T13" fmla="*/ 6 h 20"/>
                <a:gd name="T14" fmla="*/ 35 w 37"/>
                <a:gd name="T15" fmla="*/ 12 h 20"/>
                <a:gd name="T16" fmla="*/ 37 w 37"/>
                <a:gd name="T17" fmla="*/ 20 h 20"/>
                <a:gd name="T18" fmla="*/ 18 w 37"/>
                <a:gd name="T19" fmla="*/ 20 h 20"/>
                <a:gd name="T20" fmla="*/ 0 w 37"/>
                <a:gd name="T2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20">
                  <a:moveTo>
                    <a:pt x="0" y="20"/>
                  </a:moveTo>
                  <a:lnTo>
                    <a:pt x="2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1" y="6"/>
                  </a:lnTo>
                  <a:lnTo>
                    <a:pt x="35" y="12"/>
                  </a:lnTo>
                  <a:lnTo>
                    <a:pt x="37" y="20"/>
                  </a:lnTo>
                  <a:lnTo>
                    <a:pt x="18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5420" name="Freeform 12"/>
            <p:cNvSpPr>
              <a:spLocks/>
            </p:cNvSpPr>
            <p:nvPr/>
          </p:nvSpPr>
          <p:spPr bwMode="auto">
            <a:xfrm>
              <a:off x="2082" y="2950"/>
              <a:ext cx="33" cy="15"/>
            </a:xfrm>
            <a:custGeom>
              <a:avLst/>
              <a:gdLst>
                <a:gd name="T0" fmla="*/ 0 w 33"/>
                <a:gd name="T1" fmla="*/ 15 h 15"/>
                <a:gd name="T2" fmla="*/ 1 w 33"/>
                <a:gd name="T3" fmla="*/ 9 h 15"/>
                <a:gd name="T4" fmla="*/ 5 w 33"/>
                <a:gd name="T5" fmla="*/ 5 h 15"/>
                <a:gd name="T6" fmla="*/ 11 w 33"/>
                <a:gd name="T7" fmla="*/ 1 h 15"/>
                <a:gd name="T8" fmla="*/ 17 w 33"/>
                <a:gd name="T9" fmla="*/ 0 h 15"/>
                <a:gd name="T10" fmla="*/ 22 w 33"/>
                <a:gd name="T11" fmla="*/ 1 h 15"/>
                <a:gd name="T12" fmla="*/ 28 w 33"/>
                <a:gd name="T13" fmla="*/ 5 h 15"/>
                <a:gd name="T14" fmla="*/ 32 w 33"/>
                <a:gd name="T15" fmla="*/ 9 h 15"/>
                <a:gd name="T16" fmla="*/ 33 w 33"/>
                <a:gd name="T17" fmla="*/ 15 h 15"/>
                <a:gd name="T18" fmla="*/ 17 w 33"/>
                <a:gd name="T19" fmla="*/ 15 h 15"/>
                <a:gd name="T20" fmla="*/ 0 w 33"/>
                <a:gd name="T2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15">
                  <a:moveTo>
                    <a:pt x="0" y="15"/>
                  </a:moveTo>
                  <a:lnTo>
                    <a:pt x="1" y="9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2" y="1"/>
                  </a:lnTo>
                  <a:lnTo>
                    <a:pt x="28" y="5"/>
                  </a:lnTo>
                  <a:lnTo>
                    <a:pt x="32" y="9"/>
                  </a:lnTo>
                  <a:lnTo>
                    <a:pt x="33" y="15"/>
                  </a:lnTo>
                  <a:lnTo>
                    <a:pt x="17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5421" name="Freeform 13"/>
            <p:cNvSpPr>
              <a:spLocks/>
            </p:cNvSpPr>
            <p:nvPr/>
          </p:nvSpPr>
          <p:spPr bwMode="auto">
            <a:xfrm>
              <a:off x="2102" y="2952"/>
              <a:ext cx="30" cy="13"/>
            </a:xfrm>
            <a:custGeom>
              <a:avLst/>
              <a:gdLst>
                <a:gd name="T0" fmla="*/ 0 w 30"/>
                <a:gd name="T1" fmla="*/ 12 h 13"/>
                <a:gd name="T2" fmla="*/ 2 w 30"/>
                <a:gd name="T3" fmla="*/ 7 h 13"/>
                <a:gd name="T4" fmla="*/ 5 w 30"/>
                <a:gd name="T5" fmla="*/ 3 h 13"/>
                <a:gd name="T6" fmla="*/ 10 w 30"/>
                <a:gd name="T7" fmla="*/ 1 h 13"/>
                <a:gd name="T8" fmla="*/ 16 w 30"/>
                <a:gd name="T9" fmla="*/ 0 h 13"/>
                <a:gd name="T10" fmla="*/ 21 w 30"/>
                <a:gd name="T11" fmla="*/ 1 h 13"/>
                <a:gd name="T12" fmla="*/ 26 w 30"/>
                <a:gd name="T13" fmla="*/ 4 h 13"/>
                <a:gd name="T14" fmla="*/ 29 w 30"/>
                <a:gd name="T15" fmla="*/ 8 h 13"/>
                <a:gd name="T16" fmla="*/ 30 w 30"/>
                <a:gd name="T17" fmla="*/ 13 h 13"/>
                <a:gd name="T18" fmla="*/ 16 w 30"/>
                <a:gd name="T19" fmla="*/ 13 h 13"/>
                <a:gd name="T20" fmla="*/ 0 w 30"/>
                <a:gd name="T21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13">
                  <a:moveTo>
                    <a:pt x="0" y="12"/>
                  </a:moveTo>
                  <a:lnTo>
                    <a:pt x="2" y="7"/>
                  </a:lnTo>
                  <a:lnTo>
                    <a:pt x="5" y="3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1" y="1"/>
                  </a:lnTo>
                  <a:lnTo>
                    <a:pt x="26" y="4"/>
                  </a:lnTo>
                  <a:lnTo>
                    <a:pt x="29" y="8"/>
                  </a:lnTo>
                  <a:lnTo>
                    <a:pt x="30" y="13"/>
                  </a:lnTo>
                  <a:lnTo>
                    <a:pt x="16" y="13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5422" name="Freeform 14"/>
            <p:cNvSpPr>
              <a:spLocks/>
            </p:cNvSpPr>
            <p:nvPr/>
          </p:nvSpPr>
          <p:spPr bwMode="auto">
            <a:xfrm>
              <a:off x="2124" y="2952"/>
              <a:ext cx="30" cy="13"/>
            </a:xfrm>
            <a:custGeom>
              <a:avLst/>
              <a:gdLst>
                <a:gd name="T0" fmla="*/ 0 w 30"/>
                <a:gd name="T1" fmla="*/ 13 h 13"/>
                <a:gd name="T2" fmla="*/ 1 w 30"/>
                <a:gd name="T3" fmla="*/ 8 h 13"/>
                <a:gd name="T4" fmla="*/ 5 w 30"/>
                <a:gd name="T5" fmla="*/ 4 h 13"/>
                <a:gd name="T6" fmla="*/ 9 w 30"/>
                <a:gd name="T7" fmla="*/ 1 h 13"/>
                <a:gd name="T8" fmla="*/ 15 w 30"/>
                <a:gd name="T9" fmla="*/ 0 h 13"/>
                <a:gd name="T10" fmla="*/ 21 w 30"/>
                <a:gd name="T11" fmla="*/ 1 h 13"/>
                <a:gd name="T12" fmla="*/ 25 w 30"/>
                <a:gd name="T13" fmla="*/ 4 h 13"/>
                <a:gd name="T14" fmla="*/ 29 w 30"/>
                <a:gd name="T15" fmla="*/ 8 h 13"/>
                <a:gd name="T16" fmla="*/ 30 w 30"/>
                <a:gd name="T17" fmla="*/ 13 h 13"/>
                <a:gd name="T18" fmla="*/ 15 w 30"/>
                <a:gd name="T19" fmla="*/ 13 h 13"/>
                <a:gd name="T20" fmla="*/ 0 w 30"/>
                <a:gd name="T2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13">
                  <a:moveTo>
                    <a:pt x="0" y="13"/>
                  </a:moveTo>
                  <a:lnTo>
                    <a:pt x="1" y="8"/>
                  </a:lnTo>
                  <a:lnTo>
                    <a:pt x="5" y="4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1" y="1"/>
                  </a:lnTo>
                  <a:lnTo>
                    <a:pt x="25" y="4"/>
                  </a:lnTo>
                  <a:lnTo>
                    <a:pt x="29" y="8"/>
                  </a:lnTo>
                  <a:lnTo>
                    <a:pt x="30" y="13"/>
                  </a:lnTo>
                  <a:lnTo>
                    <a:pt x="15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5423" name="Freeform 15"/>
            <p:cNvSpPr>
              <a:spLocks/>
            </p:cNvSpPr>
            <p:nvPr/>
          </p:nvSpPr>
          <p:spPr bwMode="auto">
            <a:xfrm>
              <a:off x="2145" y="2954"/>
              <a:ext cx="25" cy="11"/>
            </a:xfrm>
            <a:custGeom>
              <a:avLst/>
              <a:gdLst>
                <a:gd name="T0" fmla="*/ 0 w 25"/>
                <a:gd name="T1" fmla="*/ 11 h 11"/>
                <a:gd name="T2" fmla="*/ 0 w 25"/>
                <a:gd name="T3" fmla="*/ 7 h 11"/>
                <a:gd name="T4" fmla="*/ 3 w 25"/>
                <a:gd name="T5" fmla="*/ 3 h 11"/>
                <a:gd name="T6" fmla="*/ 7 w 25"/>
                <a:gd name="T7" fmla="*/ 1 h 11"/>
                <a:gd name="T8" fmla="*/ 13 w 25"/>
                <a:gd name="T9" fmla="*/ 0 h 11"/>
                <a:gd name="T10" fmla="*/ 18 w 25"/>
                <a:gd name="T11" fmla="*/ 1 h 11"/>
                <a:gd name="T12" fmla="*/ 22 w 25"/>
                <a:gd name="T13" fmla="*/ 3 h 11"/>
                <a:gd name="T14" fmla="*/ 24 w 25"/>
                <a:gd name="T15" fmla="*/ 7 h 11"/>
                <a:gd name="T16" fmla="*/ 25 w 25"/>
                <a:gd name="T17" fmla="*/ 11 h 11"/>
                <a:gd name="T18" fmla="*/ 13 w 25"/>
                <a:gd name="T19" fmla="*/ 11 h 11"/>
                <a:gd name="T20" fmla="*/ 0 w 25"/>
                <a:gd name="T2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11">
                  <a:moveTo>
                    <a:pt x="0" y="11"/>
                  </a:moveTo>
                  <a:lnTo>
                    <a:pt x="0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8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5" y="11"/>
                  </a:lnTo>
                  <a:lnTo>
                    <a:pt x="13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5424" name="Freeform 16"/>
            <p:cNvSpPr>
              <a:spLocks/>
            </p:cNvSpPr>
            <p:nvPr/>
          </p:nvSpPr>
          <p:spPr bwMode="auto">
            <a:xfrm>
              <a:off x="2166" y="2957"/>
              <a:ext cx="22" cy="8"/>
            </a:xfrm>
            <a:custGeom>
              <a:avLst/>
              <a:gdLst>
                <a:gd name="T0" fmla="*/ 0 w 22"/>
                <a:gd name="T1" fmla="*/ 8 h 8"/>
                <a:gd name="T2" fmla="*/ 1 w 22"/>
                <a:gd name="T3" fmla="*/ 5 h 8"/>
                <a:gd name="T4" fmla="*/ 2 w 22"/>
                <a:gd name="T5" fmla="*/ 2 h 8"/>
                <a:gd name="T6" fmla="*/ 6 w 22"/>
                <a:gd name="T7" fmla="*/ 1 h 8"/>
                <a:gd name="T8" fmla="*/ 10 w 22"/>
                <a:gd name="T9" fmla="*/ 0 h 8"/>
                <a:gd name="T10" fmla="*/ 15 w 22"/>
                <a:gd name="T11" fmla="*/ 1 h 8"/>
                <a:gd name="T12" fmla="*/ 19 w 22"/>
                <a:gd name="T13" fmla="*/ 2 h 8"/>
                <a:gd name="T14" fmla="*/ 21 w 22"/>
                <a:gd name="T15" fmla="*/ 5 h 8"/>
                <a:gd name="T16" fmla="*/ 22 w 22"/>
                <a:gd name="T17" fmla="*/ 8 h 8"/>
                <a:gd name="T18" fmla="*/ 10 w 22"/>
                <a:gd name="T19" fmla="*/ 8 h 8"/>
                <a:gd name="T20" fmla="*/ 0 w 22"/>
                <a:gd name="T2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8">
                  <a:moveTo>
                    <a:pt x="0" y="8"/>
                  </a:moveTo>
                  <a:lnTo>
                    <a:pt x="1" y="5"/>
                  </a:lnTo>
                  <a:lnTo>
                    <a:pt x="2" y="2"/>
                  </a:lnTo>
                  <a:lnTo>
                    <a:pt x="6" y="1"/>
                  </a:lnTo>
                  <a:lnTo>
                    <a:pt x="10" y="0"/>
                  </a:lnTo>
                  <a:lnTo>
                    <a:pt x="15" y="1"/>
                  </a:lnTo>
                  <a:lnTo>
                    <a:pt x="19" y="2"/>
                  </a:lnTo>
                  <a:lnTo>
                    <a:pt x="21" y="5"/>
                  </a:lnTo>
                  <a:lnTo>
                    <a:pt x="22" y="8"/>
                  </a:lnTo>
                  <a:lnTo>
                    <a:pt x="1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5425" name="Freeform 17"/>
            <p:cNvSpPr>
              <a:spLocks/>
            </p:cNvSpPr>
            <p:nvPr/>
          </p:nvSpPr>
          <p:spPr bwMode="auto">
            <a:xfrm>
              <a:off x="2185" y="2958"/>
              <a:ext cx="18" cy="7"/>
            </a:xfrm>
            <a:custGeom>
              <a:avLst/>
              <a:gdLst>
                <a:gd name="T0" fmla="*/ 0 w 18"/>
                <a:gd name="T1" fmla="*/ 7 h 7"/>
                <a:gd name="T2" fmla="*/ 1 w 18"/>
                <a:gd name="T3" fmla="*/ 4 h 7"/>
                <a:gd name="T4" fmla="*/ 3 w 18"/>
                <a:gd name="T5" fmla="*/ 2 h 7"/>
                <a:gd name="T6" fmla="*/ 6 w 18"/>
                <a:gd name="T7" fmla="*/ 1 h 7"/>
                <a:gd name="T8" fmla="*/ 9 w 18"/>
                <a:gd name="T9" fmla="*/ 0 h 7"/>
                <a:gd name="T10" fmla="*/ 13 w 18"/>
                <a:gd name="T11" fmla="*/ 1 h 7"/>
                <a:gd name="T12" fmla="*/ 15 w 18"/>
                <a:gd name="T13" fmla="*/ 2 h 7"/>
                <a:gd name="T14" fmla="*/ 17 w 18"/>
                <a:gd name="T15" fmla="*/ 4 h 7"/>
                <a:gd name="T16" fmla="*/ 18 w 18"/>
                <a:gd name="T17" fmla="*/ 7 h 7"/>
                <a:gd name="T18" fmla="*/ 9 w 18"/>
                <a:gd name="T19" fmla="*/ 7 h 7"/>
                <a:gd name="T20" fmla="*/ 0 w 18"/>
                <a:gd name="T2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7">
                  <a:moveTo>
                    <a:pt x="0" y="7"/>
                  </a:moveTo>
                  <a:lnTo>
                    <a:pt x="1" y="4"/>
                  </a:lnTo>
                  <a:lnTo>
                    <a:pt x="3" y="2"/>
                  </a:lnTo>
                  <a:lnTo>
                    <a:pt x="6" y="1"/>
                  </a:lnTo>
                  <a:lnTo>
                    <a:pt x="9" y="0"/>
                  </a:lnTo>
                  <a:lnTo>
                    <a:pt x="13" y="1"/>
                  </a:lnTo>
                  <a:lnTo>
                    <a:pt x="15" y="2"/>
                  </a:lnTo>
                  <a:lnTo>
                    <a:pt x="17" y="4"/>
                  </a:lnTo>
                  <a:lnTo>
                    <a:pt x="18" y="7"/>
                  </a:lnTo>
                  <a:lnTo>
                    <a:pt x="9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5426" name="Freeform 18"/>
            <p:cNvSpPr>
              <a:spLocks/>
            </p:cNvSpPr>
            <p:nvPr/>
          </p:nvSpPr>
          <p:spPr bwMode="auto">
            <a:xfrm>
              <a:off x="2199" y="2961"/>
              <a:ext cx="22" cy="4"/>
            </a:xfrm>
            <a:custGeom>
              <a:avLst/>
              <a:gdLst>
                <a:gd name="T0" fmla="*/ 0 w 22"/>
                <a:gd name="T1" fmla="*/ 4 h 4"/>
                <a:gd name="T2" fmla="*/ 1 w 22"/>
                <a:gd name="T3" fmla="*/ 3 h 4"/>
                <a:gd name="T4" fmla="*/ 3 w 22"/>
                <a:gd name="T5" fmla="*/ 1 h 4"/>
                <a:gd name="T6" fmla="*/ 7 w 22"/>
                <a:gd name="T7" fmla="*/ 0 h 4"/>
                <a:gd name="T8" fmla="*/ 11 w 22"/>
                <a:gd name="T9" fmla="*/ 0 h 4"/>
                <a:gd name="T10" fmla="*/ 15 w 22"/>
                <a:gd name="T11" fmla="*/ 0 h 4"/>
                <a:gd name="T12" fmla="*/ 19 w 22"/>
                <a:gd name="T13" fmla="*/ 1 h 4"/>
                <a:gd name="T14" fmla="*/ 21 w 22"/>
                <a:gd name="T15" fmla="*/ 3 h 4"/>
                <a:gd name="T16" fmla="*/ 22 w 22"/>
                <a:gd name="T17" fmla="*/ 4 h 4"/>
                <a:gd name="T18" fmla="*/ 11 w 22"/>
                <a:gd name="T19" fmla="*/ 4 h 4"/>
                <a:gd name="T20" fmla="*/ 0 w 22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4">
                  <a:moveTo>
                    <a:pt x="0" y="4"/>
                  </a:moveTo>
                  <a:lnTo>
                    <a:pt x="1" y="3"/>
                  </a:lnTo>
                  <a:lnTo>
                    <a:pt x="3" y="1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1"/>
                  </a:lnTo>
                  <a:lnTo>
                    <a:pt x="21" y="3"/>
                  </a:lnTo>
                  <a:lnTo>
                    <a:pt x="22" y="4"/>
                  </a:lnTo>
                  <a:lnTo>
                    <a:pt x="11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5427" name="Rectangle 19"/>
          <p:cNvSpPr>
            <a:spLocks noChangeArrowheads="1"/>
          </p:cNvSpPr>
          <p:nvPr/>
        </p:nvSpPr>
        <p:spPr bwMode="auto">
          <a:xfrm>
            <a:off x="2590800" y="4267200"/>
            <a:ext cx="2057400" cy="10668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 useBgFill="1">
        <p:nvSpPr>
          <p:cNvPr id="145429" name="Freeform 21"/>
          <p:cNvSpPr>
            <a:spLocks/>
          </p:cNvSpPr>
          <p:nvPr/>
        </p:nvSpPr>
        <p:spPr bwMode="auto">
          <a:xfrm>
            <a:off x="7070725" y="2398713"/>
            <a:ext cx="808038" cy="642937"/>
          </a:xfrm>
          <a:custGeom>
            <a:avLst/>
            <a:gdLst>
              <a:gd name="T0" fmla="*/ 5 w 558"/>
              <a:gd name="T1" fmla="*/ 195 h 444"/>
              <a:gd name="T2" fmla="*/ 36 w 558"/>
              <a:gd name="T3" fmla="*/ 47 h 444"/>
              <a:gd name="T4" fmla="*/ 106 w 558"/>
              <a:gd name="T5" fmla="*/ 15 h 444"/>
              <a:gd name="T6" fmla="*/ 153 w 558"/>
              <a:gd name="T7" fmla="*/ 0 h 444"/>
              <a:gd name="T8" fmla="*/ 379 w 558"/>
              <a:gd name="T9" fmla="*/ 23 h 444"/>
              <a:gd name="T10" fmla="*/ 527 w 558"/>
              <a:gd name="T11" fmla="*/ 132 h 444"/>
              <a:gd name="T12" fmla="*/ 558 w 558"/>
              <a:gd name="T13" fmla="*/ 234 h 444"/>
              <a:gd name="T14" fmla="*/ 550 w 558"/>
              <a:gd name="T15" fmla="*/ 335 h 444"/>
              <a:gd name="T16" fmla="*/ 363 w 558"/>
              <a:gd name="T17" fmla="*/ 444 h 444"/>
              <a:gd name="T18" fmla="*/ 332 w 558"/>
              <a:gd name="T19" fmla="*/ 436 h 444"/>
              <a:gd name="T20" fmla="*/ 270 w 558"/>
              <a:gd name="T21" fmla="*/ 319 h 444"/>
              <a:gd name="T22" fmla="*/ 231 w 558"/>
              <a:gd name="T23" fmla="*/ 304 h 444"/>
              <a:gd name="T24" fmla="*/ 129 w 558"/>
              <a:gd name="T25" fmla="*/ 226 h 444"/>
              <a:gd name="T26" fmla="*/ 5 w 558"/>
              <a:gd name="T27" fmla="*/ 195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8" h="444">
                <a:moveTo>
                  <a:pt x="5" y="195"/>
                </a:moveTo>
                <a:cubicBezTo>
                  <a:pt x="7" y="171"/>
                  <a:pt x="0" y="76"/>
                  <a:pt x="36" y="47"/>
                </a:cubicBezTo>
                <a:cubicBezTo>
                  <a:pt x="52" y="34"/>
                  <a:pt x="86" y="22"/>
                  <a:pt x="106" y="15"/>
                </a:cubicBezTo>
                <a:cubicBezTo>
                  <a:pt x="122" y="10"/>
                  <a:pt x="153" y="0"/>
                  <a:pt x="153" y="0"/>
                </a:cubicBezTo>
                <a:cubicBezTo>
                  <a:pt x="261" y="6"/>
                  <a:pt x="292" y="8"/>
                  <a:pt x="379" y="23"/>
                </a:cubicBezTo>
                <a:cubicBezTo>
                  <a:pt x="441" y="44"/>
                  <a:pt x="489" y="78"/>
                  <a:pt x="527" y="132"/>
                </a:cubicBezTo>
                <a:cubicBezTo>
                  <a:pt x="538" y="166"/>
                  <a:pt x="549" y="199"/>
                  <a:pt x="558" y="234"/>
                </a:cubicBezTo>
                <a:cubicBezTo>
                  <a:pt x="555" y="268"/>
                  <a:pt x="556" y="302"/>
                  <a:pt x="550" y="335"/>
                </a:cubicBezTo>
                <a:cubicBezTo>
                  <a:pt x="539" y="398"/>
                  <a:pt x="417" y="436"/>
                  <a:pt x="363" y="444"/>
                </a:cubicBezTo>
                <a:cubicBezTo>
                  <a:pt x="353" y="441"/>
                  <a:pt x="339" y="444"/>
                  <a:pt x="332" y="436"/>
                </a:cubicBezTo>
                <a:cubicBezTo>
                  <a:pt x="300" y="399"/>
                  <a:pt x="319" y="350"/>
                  <a:pt x="270" y="319"/>
                </a:cubicBezTo>
                <a:cubicBezTo>
                  <a:pt x="258" y="312"/>
                  <a:pt x="243" y="310"/>
                  <a:pt x="231" y="304"/>
                </a:cubicBezTo>
                <a:cubicBezTo>
                  <a:pt x="192" y="285"/>
                  <a:pt x="169" y="244"/>
                  <a:pt x="129" y="226"/>
                </a:cubicBezTo>
                <a:cubicBezTo>
                  <a:pt x="88" y="208"/>
                  <a:pt x="49" y="201"/>
                  <a:pt x="5" y="195"/>
                </a:cubicBez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5430" name="Line 22"/>
          <p:cNvSpPr>
            <a:spLocks noChangeShapeType="1"/>
          </p:cNvSpPr>
          <p:nvPr/>
        </p:nvSpPr>
        <p:spPr bwMode="auto">
          <a:xfrm>
            <a:off x="6049963" y="3475038"/>
            <a:ext cx="1214437" cy="7239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5431" name="AutoShape 23"/>
          <p:cNvSpPr>
            <a:spLocks noChangeArrowheads="1"/>
          </p:cNvSpPr>
          <p:nvPr/>
        </p:nvSpPr>
        <p:spPr bwMode="auto">
          <a:xfrm>
            <a:off x="3036888" y="1466850"/>
            <a:ext cx="3619500" cy="1482725"/>
          </a:xfrm>
          <a:prstGeom prst="wedgeRectCallout">
            <a:avLst>
              <a:gd name="adj1" fmla="val 33861"/>
              <a:gd name="adj2" fmla="val 93148"/>
            </a:avLst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0"/>
              </a:spcBef>
            </a:pPr>
            <a:r>
              <a:rPr lang="en-GB" sz="2400" i="1">
                <a:solidFill>
                  <a:schemeClr val="accent2"/>
                </a:solidFill>
                <a:latin typeface="Arial" charset="0"/>
              </a:rPr>
              <a:t>Find &amp; attack threats:</a:t>
            </a:r>
            <a:endParaRPr lang="en-GB" sz="2400">
              <a:solidFill>
                <a:schemeClr val="accent2"/>
              </a:solidFill>
              <a:latin typeface="Arial" charset="0"/>
            </a:endParaRPr>
          </a:p>
          <a:p>
            <a:pPr algn="l">
              <a:spcBef>
                <a:spcPct val="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- Limited area to search</a:t>
            </a:r>
          </a:p>
          <a:p>
            <a:pPr algn="l">
              <a:spcBef>
                <a:spcPct val="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- Stealth aids the search,</a:t>
            </a:r>
          </a:p>
          <a:p>
            <a:pPr algn="l">
              <a:spcBef>
                <a:spcPct val="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   reduces risk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22895" name="Rectangle 15"/>
          <p:cNvSpPr>
            <a:spLocks noChangeArrowheads="1"/>
          </p:cNvSpPr>
          <p:nvPr/>
        </p:nvSpPr>
        <p:spPr bwMode="auto">
          <a:xfrm>
            <a:off x="342900" y="1206500"/>
            <a:ext cx="1460500" cy="46101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GB" sz="2400">
                <a:solidFill>
                  <a:schemeClr val="bg2"/>
                </a:solidFill>
                <a:latin typeface="Arial" charset="0"/>
              </a:rPr>
              <a:t>Ship</a:t>
            </a:r>
            <a:endParaRPr lang="en-GB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Multi-Capable Platforms</a:t>
            </a: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2201863" y="2546350"/>
            <a:ext cx="2003425" cy="1200150"/>
          </a:xfrm>
          <a:prstGeom prst="rect">
            <a:avLst/>
          </a:prstGeom>
          <a:solidFill>
            <a:srgbClr val="33CCCC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sz="2400">
                <a:solidFill>
                  <a:schemeClr val="bg2"/>
                </a:solidFill>
                <a:latin typeface="Arial" charset="0"/>
              </a:rPr>
              <a:t>Anti-submarine warfare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3789363" y="3246438"/>
            <a:ext cx="2003425" cy="13827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sz="2400">
                <a:solidFill>
                  <a:schemeClr val="bg2"/>
                </a:solidFill>
                <a:latin typeface="Arial" charset="0"/>
              </a:rPr>
              <a:t>Anti-surface warfare</a:t>
            </a:r>
          </a:p>
          <a:p>
            <a:pPr algn="l"/>
            <a:endParaRPr lang="en-GB" sz="24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5586413" y="4446588"/>
            <a:ext cx="2003425" cy="1017587"/>
          </a:xfrm>
          <a:prstGeom prst="rect">
            <a:avLst/>
          </a:prstGeom>
          <a:solidFill>
            <a:srgbClr val="FFCC00"/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sz="2400">
                <a:solidFill>
                  <a:schemeClr val="bg2"/>
                </a:solidFill>
                <a:latin typeface="Arial" charset="0"/>
              </a:rPr>
              <a:t>Land attack</a:t>
            </a:r>
          </a:p>
          <a:p>
            <a:pPr algn="l"/>
            <a:endParaRPr lang="en-GB" sz="2400">
              <a:solidFill>
                <a:schemeClr val="bg2"/>
              </a:solidFill>
              <a:latin typeface="Arial" charset="0"/>
            </a:endParaRPr>
          </a:p>
        </p:txBody>
      </p:sp>
      <p:graphicFrame>
        <p:nvGraphicFramePr>
          <p:cNvPr id="122888" name="Object 8"/>
          <p:cNvGraphicFramePr>
            <a:graphicFrameLocks noChangeAspect="1"/>
          </p:cNvGraphicFramePr>
          <p:nvPr/>
        </p:nvGraphicFramePr>
        <p:xfrm>
          <a:off x="457200" y="2628900"/>
          <a:ext cx="1147763" cy="171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1" name="Clip" r:id="rId3" imgW="2177640" imgH="2286000" progId="MS_ClipArt_Gallery.2">
                  <p:embed/>
                </p:oleObj>
              </mc:Choice>
              <mc:Fallback>
                <p:oleObj name="Clip" r:id="rId3" imgW="2177640" imgH="228600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28900"/>
                        <a:ext cx="1147763" cy="171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89" name="AutoShape 9"/>
          <p:cNvSpPr>
            <a:spLocks noChangeArrowheads="1"/>
          </p:cNvSpPr>
          <p:nvPr/>
        </p:nvSpPr>
        <p:spPr bwMode="auto">
          <a:xfrm>
            <a:off x="1644650" y="3040063"/>
            <a:ext cx="557213" cy="206375"/>
          </a:xfrm>
          <a:prstGeom prst="rightArrow">
            <a:avLst>
              <a:gd name="adj1" fmla="val 50000"/>
              <a:gd name="adj2" fmla="val 67500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890" name="AutoShape 10"/>
          <p:cNvSpPr>
            <a:spLocks noChangeArrowheads="1"/>
          </p:cNvSpPr>
          <p:nvPr/>
        </p:nvSpPr>
        <p:spPr bwMode="auto">
          <a:xfrm>
            <a:off x="1644650" y="4046538"/>
            <a:ext cx="2144713" cy="206375"/>
          </a:xfrm>
          <a:prstGeom prst="rightArrow">
            <a:avLst>
              <a:gd name="adj1" fmla="val 50000"/>
              <a:gd name="adj2" fmla="val 259808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891" name="AutoShape 11"/>
          <p:cNvSpPr>
            <a:spLocks noChangeArrowheads="1"/>
          </p:cNvSpPr>
          <p:nvPr/>
        </p:nvSpPr>
        <p:spPr bwMode="auto">
          <a:xfrm>
            <a:off x="1644650" y="5118100"/>
            <a:ext cx="4030663" cy="206375"/>
          </a:xfrm>
          <a:prstGeom prst="rightArrow">
            <a:avLst>
              <a:gd name="adj1" fmla="val 50000"/>
              <a:gd name="adj2" fmla="val 488269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892" name="AutoShape 12"/>
          <p:cNvSpPr>
            <a:spLocks noChangeArrowheads="1"/>
          </p:cNvSpPr>
          <p:nvPr/>
        </p:nvSpPr>
        <p:spPr bwMode="auto">
          <a:xfrm rot="5400000">
            <a:off x="2485232" y="2024856"/>
            <a:ext cx="963612" cy="206375"/>
          </a:xfrm>
          <a:prstGeom prst="rightArrow">
            <a:avLst>
              <a:gd name="adj1" fmla="val 50000"/>
              <a:gd name="adj2" fmla="val 116731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893" name="AutoShape 13"/>
          <p:cNvSpPr>
            <a:spLocks noChangeArrowheads="1"/>
          </p:cNvSpPr>
          <p:nvPr/>
        </p:nvSpPr>
        <p:spPr bwMode="auto">
          <a:xfrm rot="5400000">
            <a:off x="3944144" y="2448719"/>
            <a:ext cx="1592263" cy="206375"/>
          </a:xfrm>
          <a:prstGeom prst="rightArrow">
            <a:avLst>
              <a:gd name="adj1" fmla="val 50000"/>
              <a:gd name="adj2" fmla="val 192885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894" name="AutoShape 14"/>
          <p:cNvSpPr>
            <a:spLocks noChangeArrowheads="1"/>
          </p:cNvSpPr>
          <p:nvPr/>
        </p:nvSpPr>
        <p:spPr bwMode="auto">
          <a:xfrm rot="5400000">
            <a:off x="5364956" y="3023394"/>
            <a:ext cx="2754313" cy="219075"/>
          </a:xfrm>
          <a:prstGeom prst="rightArrow">
            <a:avLst>
              <a:gd name="adj1" fmla="val 50000"/>
              <a:gd name="adj2" fmla="val 314312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896" name="Rectangle 16"/>
          <p:cNvSpPr>
            <a:spLocks noChangeArrowheads="1"/>
          </p:cNvSpPr>
          <p:nvPr/>
        </p:nvSpPr>
        <p:spPr bwMode="auto">
          <a:xfrm>
            <a:off x="1968500" y="1219200"/>
            <a:ext cx="6756400" cy="10287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l"/>
            <a:r>
              <a:rPr lang="en-GB" sz="2400">
                <a:solidFill>
                  <a:schemeClr val="bg2"/>
                </a:solidFill>
                <a:latin typeface="Arial" charset="0"/>
              </a:rPr>
              <a:t>Submarine</a:t>
            </a:r>
            <a:endParaRPr lang="en-GB"/>
          </a:p>
        </p:txBody>
      </p:sp>
      <p:grpSp>
        <p:nvGrpSpPr>
          <p:cNvPr id="122897" name="Group 17"/>
          <p:cNvGrpSpPr>
            <a:grpSpLocks/>
          </p:cNvGrpSpPr>
          <p:nvPr/>
        </p:nvGrpSpPr>
        <p:grpSpPr bwMode="auto">
          <a:xfrm>
            <a:off x="3916363" y="1368425"/>
            <a:ext cx="1355725" cy="812800"/>
            <a:chOff x="854" y="841"/>
            <a:chExt cx="427" cy="256"/>
          </a:xfrm>
        </p:grpSpPr>
        <p:sp>
          <p:nvSpPr>
            <p:cNvPr id="122898" name="Freeform 18"/>
            <p:cNvSpPr>
              <a:spLocks/>
            </p:cNvSpPr>
            <p:nvPr/>
          </p:nvSpPr>
          <p:spPr bwMode="auto">
            <a:xfrm>
              <a:off x="874" y="850"/>
              <a:ext cx="386" cy="219"/>
            </a:xfrm>
            <a:custGeom>
              <a:avLst/>
              <a:gdLst>
                <a:gd name="T0" fmla="*/ 0 w 386"/>
                <a:gd name="T1" fmla="*/ 6 h 219"/>
                <a:gd name="T2" fmla="*/ 1 w 386"/>
                <a:gd name="T3" fmla="*/ 13 h 219"/>
                <a:gd name="T4" fmla="*/ 35 w 386"/>
                <a:gd name="T5" fmla="*/ 40 h 219"/>
                <a:gd name="T6" fmla="*/ 37 w 386"/>
                <a:gd name="T7" fmla="*/ 53 h 219"/>
                <a:gd name="T8" fmla="*/ 247 w 386"/>
                <a:gd name="T9" fmla="*/ 190 h 219"/>
                <a:gd name="T10" fmla="*/ 356 w 386"/>
                <a:gd name="T11" fmla="*/ 219 h 219"/>
                <a:gd name="T12" fmla="*/ 373 w 386"/>
                <a:gd name="T13" fmla="*/ 213 h 219"/>
                <a:gd name="T14" fmla="*/ 380 w 386"/>
                <a:gd name="T15" fmla="*/ 216 h 219"/>
                <a:gd name="T16" fmla="*/ 386 w 386"/>
                <a:gd name="T17" fmla="*/ 201 h 219"/>
                <a:gd name="T18" fmla="*/ 386 w 386"/>
                <a:gd name="T19" fmla="*/ 182 h 219"/>
                <a:gd name="T20" fmla="*/ 380 w 386"/>
                <a:gd name="T21" fmla="*/ 164 h 219"/>
                <a:gd name="T22" fmla="*/ 367 w 386"/>
                <a:gd name="T23" fmla="*/ 140 h 219"/>
                <a:gd name="T24" fmla="*/ 350 w 386"/>
                <a:gd name="T25" fmla="*/ 122 h 219"/>
                <a:gd name="T26" fmla="*/ 339 w 386"/>
                <a:gd name="T27" fmla="*/ 114 h 219"/>
                <a:gd name="T28" fmla="*/ 328 w 386"/>
                <a:gd name="T29" fmla="*/ 106 h 219"/>
                <a:gd name="T30" fmla="*/ 315 w 386"/>
                <a:gd name="T31" fmla="*/ 99 h 219"/>
                <a:gd name="T32" fmla="*/ 296 w 386"/>
                <a:gd name="T33" fmla="*/ 86 h 219"/>
                <a:gd name="T34" fmla="*/ 273 w 386"/>
                <a:gd name="T35" fmla="*/ 73 h 219"/>
                <a:gd name="T36" fmla="*/ 255 w 386"/>
                <a:gd name="T37" fmla="*/ 64 h 219"/>
                <a:gd name="T38" fmla="*/ 235 w 386"/>
                <a:gd name="T39" fmla="*/ 53 h 219"/>
                <a:gd name="T40" fmla="*/ 219 w 386"/>
                <a:gd name="T41" fmla="*/ 46 h 219"/>
                <a:gd name="T42" fmla="*/ 205 w 386"/>
                <a:gd name="T43" fmla="*/ 41 h 219"/>
                <a:gd name="T44" fmla="*/ 119 w 386"/>
                <a:gd name="T45" fmla="*/ 8 h 219"/>
                <a:gd name="T46" fmla="*/ 39 w 386"/>
                <a:gd name="T47" fmla="*/ 0 h 219"/>
                <a:gd name="T48" fmla="*/ 31 w 386"/>
                <a:gd name="T49" fmla="*/ 0 h 219"/>
                <a:gd name="T50" fmla="*/ 25 w 386"/>
                <a:gd name="T51" fmla="*/ 0 h 219"/>
                <a:gd name="T52" fmla="*/ 18 w 386"/>
                <a:gd name="T53" fmla="*/ 0 h 219"/>
                <a:gd name="T54" fmla="*/ 11 w 386"/>
                <a:gd name="T55" fmla="*/ 2 h 219"/>
                <a:gd name="T56" fmla="*/ 6 w 386"/>
                <a:gd name="T57" fmla="*/ 3 h 219"/>
                <a:gd name="T58" fmla="*/ 3 w 386"/>
                <a:gd name="T59" fmla="*/ 4 h 219"/>
                <a:gd name="T60" fmla="*/ 1 w 386"/>
                <a:gd name="T61" fmla="*/ 5 h 219"/>
                <a:gd name="T62" fmla="*/ 0 w 386"/>
                <a:gd name="T63" fmla="*/ 6 h 219"/>
                <a:gd name="T64" fmla="*/ 0 w 386"/>
                <a:gd name="T65" fmla="*/ 6 h 219"/>
                <a:gd name="T66" fmla="*/ 0 w 386"/>
                <a:gd name="T67" fmla="*/ 6 h 219"/>
                <a:gd name="T68" fmla="*/ 0 w 386"/>
                <a:gd name="T69" fmla="*/ 6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86" h="219">
                  <a:moveTo>
                    <a:pt x="0" y="6"/>
                  </a:moveTo>
                  <a:lnTo>
                    <a:pt x="1" y="13"/>
                  </a:lnTo>
                  <a:lnTo>
                    <a:pt x="35" y="40"/>
                  </a:lnTo>
                  <a:lnTo>
                    <a:pt x="37" y="53"/>
                  </a:lnTo>
                  <a:lnTo>
                    <a:pt x="247" y="190"/>
                  </a:lnTo>
                  <a:lnTo>
                    <a:pt x="356" y="219"/>
                  </a:lnTo>
                  <a:lnTo>
                    <a:pt x="373" y="213"/>
                  </a:lnTo>
                  <a:lnTo>
                    <a:pt x="380" y="216"/>
                  </a:lnTo>
                  <a:lnTo>
                    <a:pt x="386" y="201"/>
                  </a:lnTo>
                  <a:lnTo>
                    <a:pt x="386" y="182"/>
                  </a:lnTo>
                  <a:lnTo>
                    <a:pt x="380" y="164"/>
                  </a:lnTo>
                  <a:lnTo>
                    <a:pt x="367" y="140"/>
                  </a:lnTo>
                  <a:lnTo>
                    <a:pt x="350" y="122"/>
                  </a:lnTo>
                  <a:lnTo>
                    <a:pt x="339" y="114"/>
                  </a:lnTo>
                  <a:lnTo>
                    <a:pt x="328" y="106"/>
                  </a:lnTo>
                  <a:lnTo>
                    <a:pt x="315" y="99"/>
                  </a:lnTo>
                  <a:lnTo>
                    <a:pt x="296" y="86"/>
                  </a:lnTo>
                  <a:lnTo>
                    <a:pt x="273" y="73"/>
                  </a:lnTo>
                  <a:lnTo>
                    <a:pt x="255" y="64"/>
                  </a:lnTo>
                  <a:lnTo>
                    <a:pt x="235" y="53"/>
                  </a:lnTo>
                  <a:lnTo>
                    <a:pt x="219" y="46"/>
                  </a:lnTo>
                  <a:lnTo>
                    <a:pt x="205" y="41"/>
                  </a:lnTo>
                  <a:lnTo>
                    <a:pt x="119" y="8"/>
                  </a:lnTo>
                  <a:lnTo>
                    <a:pt x="39" y="0"/>
                  </a:lnTo>
                  <a:lnTo>
                    <a:pt x="31" y="0"/>
                  </a:lnTo>
                  <a:lnTo>
                    <a:pt x="25" y="0"/>
                  </a:lnTo>
                  <a:lnTo>
                    <a:pt x="18" y="0"/>
                  </a:lnTo>
                  <a:lnTo>
                    <a:pt x="11" y="2"/>
                  </a:lnTo>
                  <a:lnTo>
                    <a:pt x="6" y="3"/>
                  </a:lnTo>
                  <a:lnTo>
                    <a:pt x="3" y="4"/>
                  </a:lnTo>
                  <a:lnTo>
                    <a:pt x="1" y="5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</a:path>
              </a:pathLst>
            </a:custGeom>
            <a:gradFill rotWithShape="0">
              <a:gsLst>
                <a:gs pos="0">
                  <a:srgbClr val="969696"/>
                </a:gs>
                <a:gs pos="100000">
                  <a:srgbClr val="4D4D4D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899" name="Freeform 19"/>
            <p:cNvSpPr>
              <a:spLocks/>
            </p:cNvSpPr>
            <p:nvPr/>
          </p:nvSpPr>
          <p:spPr bwMode="auto">
            <a:xfrm>
              <a:off x="1115" y="847"/>
              <a:ext cx="46" cy="102"/>
            </a:xfrm>
            <a:custGeom>
              <a:avLst/>
              <a:gdLst>
                <a:gd name="T0" fmla="*/ 0 w 46"/>
                <a:gd name="T1" fmla="*/ 81 h 102"/>
                <a:gd name="T2" fmla="*/ 1 w 46"/>
                <a:gd name="T3" fmla="*/ 8 h 102"/>
                <a:gd name="T4" fmla="*/ 9 w 46"/>
                <a:gd name="T5" fmla="*/ 0 h 102"/>
                <a:gd name="T6" fmla="*/ 27 w 46"/>
                <a:gd name="T7" fmla="*/ 5 h 102"/>
                <a:gd name="T8" fmla="*/ 46 w 46"/>
                <a:gd name="T9" fmla="*/ 19 h 102"/>
                <a:gd name="T10" fmla="*/ 46 w 46"/>
                <a:gd name="T11" fmla="*/ 99 h 102"/>
                <a:gd name="T12" fmla="*/ 31 w 46"/>
                <a:gd name="T13" fmla="*/ 102 h 102"/>
                <a:gd name="T14" fmla="*/ 19 w 46"/>
                <a:gd name="T15" fmla="*/ 99 h 102"/>
                <a:gd name="T16" fmla="*/ 7 w 46"/>
                <a:gd name="T17" fmla="*/ 90 h 102"/>
                <a:gd name="T18" fmla="*/ 0 w 46"/>
                <a:gd name="T19" fmla="*/ 8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102">
                  <a:moveTo>
                    <a:pt x="0" y="81"/>
                  </a:moveTo>
                  <a:lnTo>
                    <a:pt x="1" y="8"/>
                  </a:lnTo>
                  <a:lnTo>
                    <a:pt x="9" y="0"/>
                  </a:lnTo>
                  <a:lnTo>
                    <a:pt x="27" y="5"/>
                  </a:lnTo>
                  <a:lnTo>
                    <a:pt x="46" y="19"/>
                  </a:lnTo>
                  <a:lnTo>
                    <a:pt x="46" y="99"/>
                  </a:lnTo>
                  <a:lnTo>
                    <a:pt x="31" y="102"/>
                  </a:lnTo>
                  <a:lnTo>
                    <a:pt x="19" y="99"/>
                  </a:lnTo>
                  <a:lnTo>
                    <a:pt x="7" y="90"/>
                  </a:lnTo>
                  <a:lnTo>
                    <a:pt x="0" y="81"/>
                  </a:lnTo>
                  <a:close/>
                </a:path>
              </a:pathLst>
            </a:custGeom>
            <a:gradFill rotWithShape="0">
              <a:gsLst>
                <a:gs pos="0">
                  <a:srgbClr val="969696"/>
                </a:gs>
                <a:gs pos="100000">
                  <a:srgbClr val="4D4D4D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22900" name="Group 20"/>
            <p:cNvGrpSpPr>
              <a:grpSpLocks/>
            </p:cNvGrpSpPr>
            <p:nvPr/>
          </p:nvGrpSpPr>
          <p:grpSpPr bwMode="auto">
            <a:xfrm>
              <a:off x="854" y="841"/>
              <a:ext cx="427" cy="256"/>
              <a:chOff x="831" y="892"/>
              <a:chExt cx="427" cy="256"/>
            </a:xfrm>
          </p:grpSpPr>
          <p:sp>
            <p:nvSpPr>
              <p:cNvPr id="122901" name="Freeform 21"/>
              <p:cNvSpPr>
                <a:spLocks/>
              </p:cNvSpPr>
              <p:nvPr/>
            </p:nvSpPr>
            <p:spPr bwMode="auto">
              <a:xfrm>
                <a:off x="1086" y="1049"/>
                <a:ext cx="87" cy="43"/>
              </a:xfrm>
              <a:custGeom>
                <a:avLst/>
                <a:gdLst>
                  <a:gd name="T0" fmla="*/ 1 w 87"/>
                  <a:gd name="T1" fmla="*/ 0 h 43"/>
                  <a:gd name="T2" fmla="*/ 40 w 87"/>
                  <a:gd name="T3" fmla="*/ 21 h 43"/>
                  <a:gd name="T4" fmla="*/ 78 w 87"/>
                  <a:gd name="T5" fmla="*/ 39 h 43"/>
                  <a:gd name="T6" fmla="*/ 86 w 87"/>
                  <a:gd name="T7" fmla="*/ 42 h 43"/>
                  <a:gd name="T8" fmla="*/ 61 w 87"/>
                  <a:gd name="T9" fmla="*/ 40 h 43"/>
                  <a:gd name="T10" fmla="*/ 28 w 87"/>
                  <a:gd name="T11" fmla="*/ 25 h 43"/>
                  <a:gd name="T12" fmla="*/ 0 w 87"/>
                  <a:gd name="T13" fmla="*/ 4 h 43"/>
                  <a:gd name="T14" fmla="*/ 1 w 87"/>
                  <a:gd name="T15" fmla="*/ 0 h 43"/>
                  <a:gd name="T16" fmla="*/ 1 w 87"/>
                  <a:gd name="T17" fmla="*/ 0 h 43"/>
                  <a:gd name="T18" fmla="*/ 1 w 87"/>
                  <a:gd name="T19" fmla="*/ 0 h 43"/>
                  <a:gd name="T20" fmla="*/ 1 w 87"/>
                  <a:gd name="T2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43">
                    <a:moveTo>
                      <a:pt x="1" y="0"/>
                    </a:moveTo>
                    <a:lnTo>
                      <a:pt x="40" y="21"/>
                    </a:lnTo>
                    <a:lnTo>
                      <a:pt x="78" y="39"/>
                    </a:lnTo>
                    <a:lnTo>
                      <a:pt x="86" y="42"/>
                    </a:lnTo>
                    <a:lnTo>
                      <a:pt x="61" y="40"/>
                    </a:lnTo>
                    <a:lnTo>
                      <a:pt x="28" y="25"/>
                    </a:lnTo>
                    <a:lnTo>
                      <a:pt x="0" y="4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2902" name="Freeform 22"/>
              <p:cNvSpPr>
                <a:spLocks/>
              </p:cNvSpPr>
              <p:nvPr/>
            </p:nvSpPr>
            <p:spPr bwMode="auto">
              <a:xfrm>
                <a:off x="1086" y="1049"/>
                <a:ext cx="87" cy="43"/>
              </a:xfrm>
              <a:custGeom>
                <a:avLst/>
                <a:gdLst>
                  <a:gd name="T0" fmla="*/ 1 w 87"/>
                  <a:gd name="T1" fmla="*/ 0 h 43"/>
                  <a:gd name="T2" fmla="*/ 40 w 87"/>
                  <a:gd name="T3" fmla="*/ 21 h 43"/>
                  <a:gd name="T4" fmla="*/ 78 w 87"/>
                  <a:gd name="T5" fmla="*/ 39 h 43"/>
                  <a:gd name="T6" fmla="*/ 86 w 87"/>
                  <a:gd name="T7" fmla="*/ 42 h 43"/>
                  <a:gd name="T8" fmla="*/ 61 w 87"/>
                  <a:gd name="T9" fmla="*/ 40 h 43"/>
                  <a:gd name="T10" fmla="*/ 28 w 87"/>
                  <a:gd name="T11" fmla="*/ 25 h 43"/>
                  <a:gd name="T12" fmla="*/ 0 w 87"/>
                  <a:gd name="T13" fmla="*/ 4 h 43"/>
                  <a:gd name="T14" fmla="*/ 1 w 87"/>
                  <a:gd name="T15" fmla="*/ 0 h 43"/>
                  <a:gd name="T16" fmla="*/ 1 w 87"/>
                  <a:gd name="T17" fmla="*/ 0 h 43"/>
                  <a:gd name="T18" fmla="*/ 1 w 87"/>
                  <a:gd name="T19" fmla="*/ 0 h 43"/>
                  <a:gd name="T20" fmla="*/ 1 w 87"/>
                  <a:gd name="T2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43">
                    <a:moveTo>
                      <a:pt x="1" y="0"/>
                    </a:moveTo>
                    <a:lnTo>
                      <a:pt x="40" y="21"/>
                    </a:lnTo>
                    <a:lnTo>
                      <a:pt x="78" y="39"/>
                    </a:lnTo>
                    <a:lnTo>
                      <a:pt x="86" y="42"/>
                    </a:lnTo>
                    <a:lnTo>
                      <a:pt x="61" y="40"/>
                    </a:lnTo>
                    <a:lnTo>
                      <a:pt x="28" y="25"/>
                    </a:lnTo>
                    <a:lnTo>
                      <a:pt x="0" y="4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2903" name="Freeform 23"/>
              <p:cNvSpPr>
                <a:spLocks/>
              </p:cNvSpPr>
              <p:nvPr/>
            </p:nvSpPr>
            <p:spPr bwMode="auto">
              <a:xfrm>
                <a:off x="831" y="894"/>
                <a:ext cx="427" cy="254"/>
              </a:xfrm>
              <a:custGeom>
                <a:avLst/>
                <a:gdLst>
                  <a:gd name="T0" fmla="*/ 413 w 427"/>
                  <a:gd name="T1" fmla="*/ 203 h 254"/>
                  <a:gd name="T2" fmla="*/ 422 w 427"/>
                  <a:gd name="T3" fmla="*/ 219 h 254"/>
                  <a:gd name="T4" fmla="*/ 426 w 427"/>
                  <a:gd name="T5" fmla="*/ 236 h 254"/>
                  <a:gd name="T6" fmla="*/ 418 w 427"/>
                  <a:gd name="T7" fmla="*/ 250 h 254"/>
                  <a:gd name="T8" fmla="*/ 391 w 427"/>
                  <a:gd name="T9" fmla="*/ 253 h 254"/>
                  <a:gd name="T10" fmla="*/ 361 w 427"/>
                  <a:gd name="T11" fmla="*/ 247 h 254"/>
                  <a:gd name="T12" fmla="*/ 328 w 427"/>
                  <a:gd name="T13" fmla="*/ 230 h 254"/>
                  <a:gd name="T14" fmla="*/ 293 w 427"/>
                  <a:gd name="T15" fmla="*/ 208 h 254"/>
                  <a:gd name="T16" fmla="*/ 224 w 427"/>
                  <a:gd name="T17" fmla="*/ 189 h 254"/>
                  <a:gd name="T18" fmla="*/ 163 w 427"/>
                  <a:gd name="T19" fmla="*/ 178 h 254"/>
                  <a:gd name="T20" fmla="*/ 131 w 427"/>
                  <a:gd name="T21" fmla="*/ 159 h 254"/>
                  <a:gd name="T22" fmla="*/ 94 w 427"/>
                  <a:gd name="T23" fmla="*/ 118 h 254"/>
                  <a:gd name="T24" fmla="*/ 65 w 427"/>
                  <a:gd name="T25" fmla="*/ 100 h 254"/>
                  <a:gd name="T26" fmla="*/ 29 w 427"/>
                  <a:gd name="T27" fmla="*/ 89 h 254"/>
                  <a:gd name="T28" fmla="*/ 19 w 427"/>
                  <a:gd name="T29" fmla="*/ 80 h 254"/>
                  <a:gd name="T30" fmla="*/ 25 w 427"/>
                  <a:gd name="T31" fmla="*/ 82 h 254"/>
                  <a:gd name="T32" fmla="*/ 42 w 427"/>
                  <a:gd name="T33" fmla="*/ 87 h 254"/>
                  <a:gd name="T34" fmla="*/ 70 w 427"/>
                  <a:gd name="T35" fmla="*/ 86 h 254"/>
                  <a:gd name="T36" fmla="*/ 90 w 427"/>
                  <a:gd name="T37" fmla="*/ 90 h 254"/>
                  <a:gd name="T38" fmla="*/ 104 w 427"/>
                  <a:gd name="T39" fmla="*/ 100 h 254"/>
                  <a:gd name="T40" fmla="*/ 127 w 427"/>
                  <a:gd name="T41" fmla="*/ 108 h 254"/>
                  <a:gd name="T42" fmla="*/ 133 w 427"/>
                  <a:gd name="T43" fmla="*/ 106 h 254"/>
                  <a:gd name="T44" fmla="*/ 118 w 427"/>
                  <a:gd name="T45" fmla="*/ 98 h 254"/>
                  <a:gd name="T46" fmla="*/ 108 w 427"/>
                  <a:gd name="T47" fmla="*/ 88 h 254"/>
                  <a:gd name="T48" fmla="*/ 95 w 427"/>
                  <a:gd name="T49" fmla="*/ 81 h 254"/>
                  <a:gd name="T50" fmla="*/ 70 w 427"/>
                  <a:gd name="T51" fmla="*/ 72 h 254"/>
                  <a:gd name="T52" fmla="*/ 52 w 427"/>
                  <a:gd name="T53" fmla="*/ 64 h 254"/>
                  <a:gd name="T54" fmla="*/ 44 w 427"/>
                  <a:gd name="T55" fmla="*/ 55 h 254"/>
                  <a:gd name="T56" fmla="*/ 41 w 427"/>
                  <a:gd name="T57" fmla="*/ 40 h 254"/>
                  <a:gd name="T58" fmla="*/ 39 w 427"/>
                  <a:gd name="T59" fmla="*/ 30 h 254"/>
                  <a:gd name="T60" fmla="*/ 28 w 427"/>
                  <a:gd name="T61" fmla="*/ 24 h 254"/>
                  <a:gd name="T62" fmla="*/ 15 w 427"/>
                  <a:gd name="T63" fmla="*/ 21 h 254"/>
                  <a:gd name="T64" fmla="*/ 7 w 427"/>
                  <a:gd name="T65" fmla="*/ 12 h 254"/>
                  <a:gd name="T66" fmla="*/ 4 w 427"/>
                  <a:gd name="T67" fmla="*/ 1 h 254"/>
                  <a:gd name="T68" fmla="*/ 10 w 427"/>
                  <a:gd name="T69" fmla="*/ 0 h 254"/>
                  <a:gd name="T70" fmla="*/ 19 w 427"/>
                  <a:gd name="T71" fmla="*/ 11 h 254"/>
                  <a:gd name="T72" fmla="*/ 32 w 427"/>
                  <a:gd name="T73" fmla="*/ 16 h 254"/>
                  <a:gd name="T74" fmla="*/ 39 w 427"/>
                  <a:gd name="T75" fmla="*/ 16 h 254"/>
                  <a:gd name="T76" fmla="*/ 32 w 427"/>
                  <a:gd name="T77" fmla="*/ 11 h 254"/>
                  <a:gd name="T78" fmla="*/ 44 w 427"/>
                  <a:gd name="T79" fmla="*/ 15 h 254"/>
                  <a:gd name="T80" fmla="*/ 44 w 427"/>
                  <a:gd name="T81" fmla="*/ 11 h 254"/>
                  <a:gd name="T82" fmla="*/ 53 w 427"/>
                  <a:gd name="T83" fmla="*/ 19 h 254"/>
                  <a:gd name="T84" fmla="*/ 62 w 427"/>
                  <a:gd name="T85" fmla="*/ 32 h 254"/>
                  <a:gd name="T86" fmla="*/ 99 w 427"/>
                  <a:gd name="T87" fmla="*/ 65 h 254"/>
                  <a:gd name="T88" fmla="*/ 135 w 427"/>
                  <a:gd name="T89" fmla="*/ 89 h 254"/>
                  <a:gd name="T90" fmla="*/ 160 w 427"/>
                  <a:gd name="T91" fmla="*/ 100 h 254"/>
                  <a:gd name="T92" fmla="*/ 175 w 427"/>
                  <a:gd name="T93" fmla="*/ 113 h 254"/>
                  <a:gd name="T94" fmla="*/ 225 w 427"/>
                  <a:gd name="T95" fmla="*/ 142 h 254"/>
                  <a:gd name="T96" fmla="*/ 265 w 427"/>
                  <a:gd name="T97" fmla="*/ 163 h 254"/>
                  <a:gd name="T98" fmla="*/ 363 w 427"/>
                  <a:gd name="T99" fmla="*/ 211 h 254"/>
                  <a:gd name="T100" fmla="*/ 403 w 427"/>
                  <a:gd name="T101" fmla="*/ 212 h 254"/>
                  <a:gd name="T102" fmla="*/ 403 w 427"/>
                  <a:gd name="T103" fmla="*/ 212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27" h="254">
                    <a:moveTo>
                      <a:pt x="403" y="212"/>
                    </a:moveTo>
                    <a:lnTo>
                      <a:pt x="408" y="197"/>
                    </a:lnTo>
                    <a:lnTo>
                      <a:pt x="413" y="203"/>
                    </a:lnTo>
                    <a:lnTo>
                      <a:pt x="415" y="207"/>
                    </a:lnTo>
                    <a:lnTo>
                      <a:pt x="419" y="213"/>
                    </a:lnTo>
                    <a:lnTo>
                      <a:pt x="422" y="219"/>
                    </a:lnTo>
                    <a:lnTo>
                      <a:pt x="425" y="225"/>
                    </a:lnTo>
                    <a:lnTo>
                      <a:pt x="425" y="232"/>
                    </a:lnTo>
                    <a:lnTo>
                      <a:pt x="426" y="236"/>
                    </a:lnTo>
                    <a:lnTo>
                      <a:pt x="424" y="242"/>
                    </a:lnTo>
                    <a:lnTo>
                      <a:pt x="421" y="247"/>
                    </a:lnTo>
                    <a:lnTo>
                      <a:pt x="418" y="250"/>
                    </a:lnTo>
                    <a:lnTo>
                      <a:pt x="414" y="252"/>
                    </a:lnTo>
                    <a:lnTo>
                      <a:pt x="404" y="253"/>
                    </a:lnTo>
                    <a:lnTo>
                      <a:pt x="391" y="253"/>
                    </a:lnTo>
                    <a:lnTo>
                      <a:pt x="377" y="251"/>
                    </a:lnTo>
                    <a:lnTo>
                      <a:pt x="369" y="250"/>
                    </a:lnTo>
                    <a:lnTo>
                      <a:pt x="361" y="247"/>
                    </a:lnTo>
                    <a:lnTo>
                      <a:pt x="350" y="243"/>
                    </a:lnTo>
                    <a:lnTo>
                      <a:pt x="340" y="238"/>
                    </a:lnTo>
                    <a:lnTo>
                      <a:pt x="328" y="230"/>
                    </a:lnTo>
                    <a:lnTo>
                      <a:pt x="320" y="224"/>
                    </a:lnTo>
                    <a:lnTo>
                      <a:pt x="309" y="217"/>
                    </a:lnTo>
                    <a:lnTo>
                      <a:pt x="293" y="208"/>
                    </a:lnTo>
                    <a:lnTo>
                      <a:pt x="272" y="200"/>
                    </a:lnTo>
                    <a:lnTo>
                      <a:pt x="249" y="194"/>
                    </a:lnTo>
                    <a:lnTo>
                      <a:pt x="224" y="189"/>
                    </a:lnTo>
                    <a:lnTo>
                      <a:pt x="197" y="184"/>
                    </a:lnTo>
                    <a:lnTo>
                      <a:pt x="176" y="181"/>
                    </a:lnTo>
                    <a:lnTo>
                      <a:pt x="163" y="178"/>
                    </a:lnTo>
                    <a:lnTo>
                      <a:pt x="150" y="172"/>
                    </a:lnTo>
                    <a:lnTo>
                      <a:pt x="141" y="167"/>
                    </a:lnTo>
                    <a:lnTo>
                      <a:pt x="131" y="159"/>
                    </a:lnTo>
                    <a:lnTo>
                      <a:pt x="116" y="142"/>
                    </a:lnTo>
                    <a:lnTo>
                      <a:pt x="101" y="125"/>
                    </a:lnTo>
                    <a:lnTo>
                      <a:pt x="94" y="118"/>
                    </a:lnTo>
                    <a:lnTo>
                      <a:pt x="85" y="110"/>
                    </a:lnTo>
                    <a:lnTo>
                      <a:pt x="77" y="105"/>
                    </a:lnTo>
                    <a:lnTo>
                      <a:pt x="65" y="100"/>
                    </a:lnTo>
                    <a:lnTo>
                      <a:pt x="48" y="95"/>
                    </a:lnTo>
                    <a:lnTo>
                      <a:pt x="35" y="92"/>
                    </a:lnTo>
                    <a:lnTo>
                      <a:pt x="29" y="89"/>
                    </a:lnTo>
                    <a:lnTo>
                      <a:pt x="24" y="86"/>
                    </a:lnTo>
                    <a:lnTo>
                      <a:pt x="22" y="84"/>
                    </a:lnTo>
                    <a:lnTo>
                      <a:pt x="19" y="80"/>
                    </a:lnTo>
                    <a:lnTo>
                      <a:pt x="16" y="73"/>
                    </a:lnTo>
                    <a:lnTo>
                      <a:pt x="19" y="78"/>
                    </a:lnTo>
                    <a:lnTo>
                      <a:pt x="25" y="82"/>
                    </a:lnTo>
                    <a:lnTo>
                      <a:pt x="30" y="84"/>
                    </a:lnTo>
                    <a:lnTo>
                      <a:pt x="35" y="86"/>
                    </a:lnTo>
                    <a:lnTo>
                      <a:pt x="42" y="87"/>
                    </a:lnTo>
                    <a:lnTo>
                      <a:pt x="55" y="87"/>
                    </a:lnTo>
                    <a:lnTo>
                      <a:pt x="62" y="87"/>
                    </a:lnTo>
                    <a:lnTo>
                      <a:pt x="70" y="86"/>
                    </a:lnTo>
                    <a:lnTo>
                      <a:pt x="77" y="87"/>
                    </a:lnTo>
                    <a:lnTo>
                      <a:pt x="84" y="88"/>
                    </a:lnTo>
                    <a:lnTo>
                      <a:pt x="90" y="90"/>
                    </a:lnTo>
                    <a:lnTo>
                      <a:pt x="94" y="92"/>
                    </a:lnTo>
                    <a:lnTo>
                      <a:pt x="99" y="95"/>
                    </a:lnTo>
                    <a:lnTo>
                      <a:pt x="104" y="100"/>
                    </a:lnTo>
                    <a:lnTo>
                      <a:pt x="109" y="103"/>
                    </a:lnTo>
                    <a:lnTo>
                      <a:pt x="117" y="105"/>
                    </a:lnTo>
                    <a:lnTo>
                      <a:pt x="127" y="108"/>
                    </a:lnTo>
                    <a:lnTo>
                      <a:pt x="133" y="109"/>
                    </a:lnTo>
                    <a:lnTo>
                      <a:pt x="138" y="109"/>
                    </a:lnTo>
                    <a:lnTo>
                      <a:pt x="133" y="106"/>
                    </a:lnTo>
                    <a:lnTo>
                      <a:pt x="128" y="105"/>
                    </a:lnTo>
                    <a:lnTo>
                      <a:pt x="125" y="102"/>
                    </a:lnTo>
                    <a:lnTo>
                      <a:pt x="118" y="98"/>
                    </a:lnTo>
                    <a:lnTo>
                      <a:pt x="113" y="94"/>
                    </a:lnTo>
                    <a:lnTo>
                      <a:pt x="110" y="90"/>
                    </a:lnTo>
                    <a:lnTo>
                      <a:pt x="108" y="88"/>
                    </a:lnTo>
                    <a:lnTo>
                      <a:pt x="105" y="85"/>
                    </a:lnTo>
                    <a:lnTo>
                      <a:pt x="100" y="83"/>
                    </a:lnTo>
                    <a:lnTo>
                      <a:pt x="95" y="81"/>
                    </a:lnTo>
                    <a:lnTo>
                      <a:pt x="87" y="78"/>
                    </a:lnTo>
                    <a:lnTo>
                      <a:pt x="79" y="75"/>
                    </a:lnTo>
                    <a:lnTo>
                      <a:pt x="70" y="72"/>
                    </a:lnTo>
                    <a:lnTo>
                      <a:pt x="64" y="70"/>
                    </a:lnTo>
                    <a:lnTo>
                      <a:pt x="58" y="67"/>
                    </a:lnTo>
                    <a:lnTo>
                      <a:pt x="52" y="64"/>
                    </a:lnTo>
                    <a:lnTo>
                      <a:pt x="48" y="61"/>
                    </a:lnTo>
                    <a:lnTo>
                      <a:pt x="45" y="58"/>
                    </a:lnTo>
                    <a:lnTo>
                      <a:pt x="44" y="55"/>
                    </a:lnTo>
                    <a:lnTo>
                      <a:pt x="42" y="50"/>
                    </a:lnTo>
                    <a:lnTo>
                      <a:pt x="42" y="44"/>
                    </a:lnTo>
                    <a:lnTo>
                      <a:pt x="41" y="40"/>
                    </a:lnTo>
                    <a:lnTo>
                      <a:pt x="41" y="36"/>
                    </a:lnTo>
                    <a:lnTo>
                      <a:pt x="40" y="32"/>
                    </a:lnTo>
                    <a:lnTo>
                      <a:pt x="39" y="30"/>
                    </a:lnTo>
                    <a:lnTo>
                      <a:pt x="36" y="27"/>
                    </a:lnTo>
                    <a:lnTo>
                      <a:pt x="33" y="25"/>
                    </a:lnTo>
                    <a:lnTo>
                      <a:pt x="28" y="24"/>
                    </a:lnTo>
                    <a:lnTo>
                      <a:pt x="24" y="24"/>
                    </a:lnTo>
                    <a:lnTo>
                      <a:pt x="19" y="23"/>
                    </a:lnTo>
                    <a:lnTo>
                      <a:pt x="15" y="21"/>
                    </a:lnTo>
                    <a:lnTo>
                      <a:pt x="11" y="18"/>
                    </a:lnTo>
                    <a:lnTo>
                      <a:pt x="9" y="15"/>
                    </a:lnTo>
                    <a:lnTo>
                      <a:pt x="7" y="12"/>
                    </a:lnTo>
                    <a:lnTo>
                      <a:pt x="7" y="7"/>
                    </a:lnTo>
                    <a:lnTo>
                      <a:pt x="6" y="4"/>
                    </a:lnTo>
                    <a:lnTo>
                      <a:pt x="4" y="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2" y="2"/>
                    </a:lnTo>
                    <a:lnTo>
                      <a:pt x="16" y="8"/>
                    </a:lnTo>
                    <a:lnTo>
                      <a:pt x="19" y="11"/>
                    </a:lnTo>
                    <a:lnTo>
                      <a:pt x="22" y="14"/>
                    </a:lnTo>
                    <a:lnTo>
                      <a:pt x="26" y="15"/>
                    </a:lnTo>
                    <a:lnTo>
                      <a:pt x="32" y="16"/>
                    </a:lnTo>
                    <a:lnTo>
                      <a:pt x="35" y="16"/>
                    </a:lnTo>
                    <a:lnTo>
                      <a:pt x="41" y="18"/>
                    </a:lnTo>
                    <a:lnTo>
                      <a:pt x="39" y="16"/>
                    </a:lnTo>
                    <a:lnTo>
                      <a:pt x="36" y="14"/>
                    </a:lnTo>
                    <a:lnTo>
                      <a:pt x="29" y="9"/>
                    </a:lnTo>
                    <a:lnTo>
                      <a:pt x="32" y="11"/>
                    </a:lnTo>
                    <a:lnTo>
                      <a:pt x="35" y="11"/>
                    </a:lnTo>
                    <a:lnTo>
                      <a:pt x="41" y="13"/>
                    </a:lnTo>
                    <a:lnTo>
                      <a:pt x="44" y="15"/>
                    </a:lnTo>
                    <a:lnTo>
                      <a:pt x="47" y="16"/>
                    </a:lnTo>
                    <a:lnTo>
                      <a:pt x="47" y="15"/>
                    </a:lnTo>
                    <a:lnTo>
                      <a:pt x="44" y="11"/>
                    </a:lnTo>
                    <a:lnTo>
                      <a:pt x="46" y="12"/>
                    </a:lnTo>
                    <a:lnTo>
                      <a:pt x="51" y="14"/>
                    </a:lnTo>
                    <a:lnTo>
                      <a:pt x="53" y="19"/>
                    </a:lnTo>
                    <a:lnTo>
                      <a:pt x="55" y="24"/>
                    </a:lnTo>
                    <a:lnTo>
                      <a:pt x="58" y="28"/>
                    </a:lnTo>
                    <a:lnTo>
                      <a:pt x="62" y="32"/>
                    </a:lnTo>
                    <a:lnTo>
                      <a:pt x="69" y="40"/>
                    </a:lnTo>
                    <a:lnTo>
                      <a:pt x="85" y="54"/>
                    </a:lnTo>
                    <a:lnTo>
                      <a:pt x="99" y="65"/>
                    </a:lnTo>
                    <a:lnTo>
                      <a:pt x="112" y="75"/>
                    </a:lnTo>
                    <a:lnTo>
                      <a:pt x="123" y="82"/>
                    </a:lnTo>
                    <a:lnTo>
                      <a:pt x="135" y="89"/>
                    </a:lnTo>
                    <a:lnTo>
                      <a:pt x="146" y="94"/>
                    </a:lnTo>
                    <a:lnTo>
                      <a:pt x="153" y="97"/>
                    </a:lnTo>
                    <a:lnTo>
                      <a:pt x="160" y="100"/>
                    </a:lnTo>
                    <a:lnTo>
                      <a:pt x="166" y="104"/>
                    </a:lnTo>
                    <a:lnTo>
                      <a:pt x="170" y="108"/>
                    </a:lnTo>
                    <a:lnTo>
                      <a:pt x="175" y="113"/>
                    </a:lnTo>
                    <a:lnTo>
                      <a:pt x="179" y="116"/>
                    </a:lnTo>
                    <a:lnTo>
                      <a:pt x="186" y="120"/>
                    </a:lnTo>
                    <a:lnTo>
                      <a:pt x="225" y="142"/>
                    </a:lnTo>
                    <a:lnTo>
                      <a:pt x="239" y="148"/>
                    </a:lnTo>
                    <a:lnTo>
                      <a:pt x="251" y="154"/>
                    </a:lnTo>
                    <a:lnTo>
                      <a:pt x="265" y="163"/>
                    </a:lnTo>
                    <a:lnTo>
                      <a:pt x="295" y="182"/>
                    </a:lnTo>
                    <a:lnTo>
                      <a:pt x="333" y="198"/>
                    </a:lnTo>
                    <a:lnTo>
                      <a:pt x="363" y="211"/>
                    </a:lnTo>
                    <a:lnTo>
                      <a:pt x="391" y="225"/>
                    </a:lnTo>
                    <a:lnTo>
                      <a:pt x="398" y="228"/>
                    </a:lnTo>
                    <a:lnTo>
                      <a:pt x="403" y="212"/>
                    </a:lnTo>
                    <a:lnTo>
                      <a:pt x="403" y="212"/>
                    </a:lnTo>
                    <a:lnTo>
                      <a:pt x="403" y="212"/>
                    </a:lnTo>
                    <a:lnTo>
                      <a:pt x="403" y="212"/>
                    </a:lnTo>
                  </a:path>
                </a:pathLst>
              </a:custGeom>
              <a:gradFill rotWithShape="0">
                <a:gsLst>
                  <a:gs pos="0">
                    <a:srgbClr val="93C0E6"/>
                  </a:gs>
                  <a:gs pos="100000">
                    <a:srgbClr val="7A7988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2904" name="Freeform 24"/>
              <p:cNvSpPr>
                <a:spLocks/>
              </p:cNvSpPr>
              <p:nvPr/>
            </p:nvSpPr>
            <p:spPr bwMode="auto">
              <a:xfrm>
                <a:off x="831" y="892"/>
                <a:ext cx="427" cy="254"/>
              </a:xfrm>
              <a:custGeom>
                <a:avLst/>
                <a:gdLst>
                  <a:gd name="T0" fmla="*/ 413 w 427"/>
                  <a:gd name="T1" fmla="*/ 203 h 254"/>
                  <a:gd name="T2" fmla="*/ 422 w 427"/>
                  <a:gd name="T3" fmla="*/ 219 h 254"/>
                  <a:gd name="T4" fmla="*/ 426 w 427"/>
                  <a:gd name="T5" fmla="*/ 236 h 254"/>
                  <a:gd name="T6" fmla="*/ 418 w 427"/>
                  <a:gd name="T7" fmla="*/ 250 h 254"/>
                  <a:gd name="T8" fmla="*/ 391 w 427"/>
                  <a:gd name="T9" fmla="*/ 253 h 254"/>
                  <a:gd name="T10" fmla="*/ 361 w 427"/>
                  <a:gd name="T11" fmla="*/ 247 h 254"/>
                  <a:gd name="T12" fmla="*/ 328 w 427"/>
                  <a:gd name="T13" fmla="*/ 230 h 254"/>
                  <a:gd name="T14" fmla="*/ 293 w 427"/>
                  <a:gd name="T15" fmla="*/ 208 h 254"/>
                  <a:gd name="T16" fmla="*/ 224 w 427"/>
                  <a:gd name="T17" fmla="*/ 189 h 254"/>
                  <a:gd name="T18" fmla="*/ 163 w 427"/>
                  <a:gd name="T19" fmla="*/ 178 h 254"/>
                  <a:gd name="T20" fmla="*/ 131 w 427"/>
                  <a:gd name="T21" fmla="*/ 159 h 254"/>
                  <a:gd name="T22" fmla="*/ 94 w 427"/>
                  <a:gd name="T23" fmla="*/ 118 h 254"/>
                  <a:gd name="T24" fmla="*/ 65 w 427"/>
                  <a:gd name="T25" fmla="*/ 100 h 254"/>
                  <a:gd name="T26" fmla="*/ 29 w 427"/>
                  <a:gd name="T27" fmla="*/ 89 h 254"/>
                  <a:gd name="T28" fmla="*/ 19 w 427"/>
                  <a:gd name="T29" fmla="*/ 80 h 254"/>
                  <a:gd name="T30" fmla="*/ 25 w 427"/>
                  <a:gd name="T31" fmla="*/ 82 h 254"/>
                  <a:gd name="T32" fmla="*/ 42 w 427"/>
                  <a:gd name="T33" fmla="*/ 87 h 254"/>
                  <a:gd name="T34" fmla="*/ 70 w 427"/>
                  <a:gd name="T35" fmla="*/ 86 h 254"/>
                  <a:gd name="T36" fmla="*/ 90 w 427"/>
                  <a:gd name="T37" fmla="*/ 90 h 254"/>
                  <a:gd name="T38" fmla="*/ 104 w 427"/>
                  <a:gd name="T39" fmla="*/ 100 h 254"/>
                  <a:gd name="T40" fmla="*/ 127 w 427"/>
                  <a:gd name="T41" fmla="*/ 108 h 254"/>
                  <a:gd name="T42" fmla="*/ 133 w 427"/>
                  <a:gd name="T43" fmla="*/ 106 h 254"/>
                  <a:gd name="T44" fmla="*/ 118 w 427"/>
                  <a:gd name="T45" fmla="*/ 98 h 254"/>
                  <a:gd name="T46" fmla="*/ 108 w 427"/>
                  <a:gd name="T47" fmla="*/ 88 h 254"/>
                  <a:gd name="T48" fmla="*/ 95 w 427"/>
                  <a:gd name="T49" fmla="*/ 81 h 254"/>
                  <a:gd name="T50" fmla="*/ 70 w 427"/>
                  <a:gd name="T51" fmla="*/ 72 h 254"/>
                  <a:gd name="T52" fmla="*/ 52 w 427"/>
                  <a:gd name="T53" fmla="*/ 64 h 254"/>
                  <a:gd name="T54" fmla="*/ 44 w 427"/>
                  <a:gd name="T55" fmla="*/ 55 h 254"/>
                  <a:gd name="T56" fmla="*/ 41 w 427"/>
                  <a:gd name="T57" fmla="*/ 40 h 254"/>
                  <a:gd name="T58" fmla="*/ 39 w 427"/>
                  <a:gd name="T59" fmla="*/ 30 h 254"/>
                  <a:gd name="T60" fmla="*/ 28 w 427"/>
                  <a:gd name="T61" fmla="*/ 24 h 254"/>
                  <a:gd name="T62" fmla="*/ 15 w 427"/>
                  <a:gd name="T63" fmla="*/ 21 h 254"/>
                  <a:gd name="T64" fmla="*/ 7 w 427"/>
                  <a:gd name="T65" fmla="*/ 12 h 254"/>
                  <a:gd name="T66" fmla="*/ 4 w 427"/>
                  <a:gd name="T67" fmla="*/ 1 h 254"/>
                  <a:gd name="T68" fmla="*/ 10 w 427"/>
                  <a:gd name="T69" fmla="*/ 0 h 254"/>
                  <a:gd name="T70" fmla="*/ 19 w 427"/>
                  <a:gd name="T71" fmla="*/ 11 h 254"/>
                  <a:gd name="T72" fmla="*/ 32 w 427"/>
                  <a:gd name="T73" fmla="*/ 16 h 254"/>
                  <a:gd name="T74" fmla="*/ 39 w 427"/>
                  <a:gd name="T75" fmla="*/ 16 h 254"/>
                  <a:gd name="T76" fmla="*/ 32 w 427"/>
                  <a:gd name="T77" fmla="*/ 11 h 254"/>
                  <a:gd name="T78" fmla="*/ 44 w 427"/>
                  <a:gd name="T79" fmla="*/ 15 h 254"/>
                  <a:gd name="T80" fmla="*/ 44 w 427"/>
                  <a:gd name="T81" fmla="*/ 11 h 254"/>
                  <a:gd name="T82" fmla="*/ 53 w 427"/>
                  <a:gd name="T83" fmla="*/ 19 h 254"/>
                  <a:gd name="T84" fmla="*/ 62 w 427"/>
                  <a:gd name="T85" fmla="*/ 32 h 254"/>
                  <a:gd name="T86" fmla="*/ 99 w 427"/>
                  <a:gd name="T87" fmla="*/ 65 h 254"/>
                  <a:gd name="T88" fmla="*/ 135 w 427"/>
                  <a:gd name="T89" fmla="*/ 89 h 254"/>
                  <a:gd name="T90" fmla="*/ 160 w 427"/>
                  <a:gd name="T91" fmla="*/ 100 h 254"/>
                  <a:gd name="T92" fmla="*/ 175 w 427"/>
                  <a:gd name="T93" fmla="*/ 113 h 254"/>
                  <a:gd name="T94" fmla="*/ 225 w 427"/>
                  <a:gd name="T95" fmla="*/ 142 h 254"/>
                  <a:gd name="T96" fmla="*/ 265 w 427"/>
                  <a:gd name="T97" fmla="*/ 163 h 254"/>
                  <a:gd name="T98" fmla="*/ 363 w 427"/>
                  <a:gd name="T99" fmla="*/ 211 h 254"/>
                  <a:gd name="T100" fmla="*/ 403 w 427"/>
                  <a:gd name="T101" fmla="*/ 212 h 254"/>
                  <a:gd name="T102" fmla="*/ 403 w 427"/>
                  <a:gd name="T103" fmla="*/ 212 h 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27" h="254">
                    <a:moveTo>
                      <a:pt x="403" y="212"/>
                    </a:moveTo>
                    <a:lnTo>
                      <a:pt x="408" y="197"/>
                    </a:lnTo>
                    <a:lnTo>
                      <a:pt x="413" y="203"/>
                    </a:lnTo>
                    <a:lnTo>
                      <a:pt x="415" y="207"/>
                    </a:lnTo>
                    <a:lnTo>
                      <a:pt x="419" y="213"/>
                    </a:lnTo>
                    <a:lnTo>
                      <a:pt x="422" y="219"/>
                    </a:lnTo>
                    <a:lnTo>
                      <a:pt x="425" y="225"/>
                    </a:lnTo>
                    <a:lnTo>
                      <a:pt x="425" y="232"/>
                    </a:lnTo>
                    <a:lnTo>
                      <a:pt x="426" y="236"/>
                    </a:lnTo>
                    <a:lnTo>
                      <a:pt x="424" y="242"/>
                    </a:lnTo>
                    <a:lnTo>
                      <a:pt x="421" y="247"/>
                    </a:lnTo>
                    <a:lnTo>
                      <a:pt x="418" y="250"/>
                    </a:lnTo>
                    <a:lnTo>
                      <a:pt x="414" y="252"/>
                    </a:lnTo>
                    <a:lnTo>
                      <a:pt x="404" y="253"/>
                    </a:lnTo>
                    <a:lnTo>
                      <a:pt x="391" y="253"/>
                    </a:lnTo>
                    <a:lnTo>
                      <a:pt x="377" y="251"/>
                    </a:lnTo>
                    <a:lnTo>
                      <a:pt x="369" y="250"/>
                    </a:lnTo>
                    <a:lnTo>
                      <a:pt x="361" y="247"/>
                    </a:lnTo>
                    <a:lnTo>
                      <a:pt x="350" y="243"/>
                    </a:lnTo>
                    <a:lnTo>
                      <a:pt x="340" y="238"/>
                    </a:lnTo>
                    <a:lnTo>
                      <a:pt x="328" y="230"/>
                    </a:lnTo>
                    <a:lnTo>
                      <a:pt x="320" y="224"/>
                    </a:lnTo>
                    <a:lnTo>
                      <a:pt x="309" y="217"/>
                    </a:lnTo>
                    <a:lnTo>
                      <a:pt x="293" y="208"/>
                    </a:lnTo>
                    <a:lnTo>
                      <a:pt x="272" y="200"/>
                    </a:lnTo>
                    <a:lnTo>
                      <a:pt x="249" y="194"/>
                    </a:lnTo>
                    <a:lnTo>
                      <a:pt x="224" y="189"/>
                    </a:lnTo>
                    <a:lnTo>
                      <a:pt x="197" y="184"/>
                    </a:lnTo>
                    <a:lnTo>
                      <a:pt x="176" y="181"/>
                    </a:lnTo>
                    <a:lnTo>
                      <a:pt x="163" y="178"/>
                    </a:lnTo>
                    <a:lnTo>
                      <a:pt x="150" y="172"/>
                    </a:lnTo>
                    <a:lnTo>
                      <a:pt x="141" y="167"/>
                    </a:lnTo>
                    <a:lnTo>
                      <a:pt x="131" y="159"/>
                    </a:lnTo>
                    <a:lnTo>
                      <a:pt x="116" y="142"/>
                    </a:lnTo>
                    <a:lnTo>
                      <a:pt x="101" y="125"/>
                    </a:lnTo>
                    <a:lnTo>
                      <a:pt x="94" y="118"/>
                    </a:lnTo>
                    <a:lnTo>
                      <a:pt x="85" y="110"/>
                    </a:lnTo>
                    <a:lnTo>
                      <a:pt x="77" y="105"/>
                    </a:lnTo>
                    <a:lnTo>
                      <a:pt x="65" y="100"/>
                    </a:lnTo>
                    <a:lnTo>
                      <a:pt x="48" y="95"/>
                    </a:lnTo>
                    <a:lnTo>
                      <a:pt x="35" y="92"/>
                    </a:lnTo>
                    <a:lnTo>
                      <a:pt x="29" y="89"/>
                    </a:lnTo>
                    <a:lnTo>
                      <a:pt x="24" y="86"/>
                    </a:lnTo>
                    <a:lnTo>
                      <a:pt x="22" y="84"/>
                    </a:lnTo>
                    <a:lnTo>
                      <a:pt x="19" y="80"/>
                    </a:lnTo>
                    <a:lnTo>
                      <a:pt x="16" y="73"/>
                    </a:lnTo>
                    <a:lnTo>
                      <a:pt x="19" y="78"/>
                    </a:lnTo>
                    <a:lnTo>
                      <a:pt x="25" y="82"/>
                    </a:lnTo>
                    <a:lnTo>
                      <a:pt x="30" y="84"/>
                    </a:lnTo>
                    <a:lnTo>
                      <a:pt x="35" y="86"/>
                    </a:lnTo>
                    <a:lnTo>
                      <a:pt x="42" y="87"/>
                    </a:lnTo>
                    <a:lnTo>
                      <a:pt x="55" y="87"/>
                    </a:lnTo>
                    <a:lnTo>
                      <a:pt x="62" y="87"/>
                    </a:lnTo>
                    <a:lnTo>
                      <a:pt x="70" y="86"/>
                    </a:lnTo>
                    <a:lnTo>
                      <a:pt x="77" y="87"/>
                    </a:lnTo>
                    <a:lnTo>
                      <a:pt x="84" y="88"/>
                    </a:lnTo>
                    <a:lnTo>
                      <a:pt x="90" y="90"/>
                    </a:lnTo>
                    <a:lnTo>
                      <a:pt x="94" y="92"/>
                    </a:lnTo>
                    <a:lnTo>
                      <a:pt x="99" y="95"/>
                    </a:lnTo>
                    <a:lnTo>
                      <a:pt x="104" y="100"/>
                    </a:lnTo>
                    <a:lnTo>
                      <a:pt x="109" y="103"/>
                    </a:lnTo>
                    <a:lnTo>
                      <a:pt x="117" y="105"/>
                    </a:lnTo>
                    <a:lnTo>
                      <a:pt x="127" y="108"/>
                    </a:lnTo>
                    <a:lnTo>
                      <a:pt x="133" y="109"/>
                    </a:lnTo>
                    <a:lnTo>
                      <a:pt x="138" y="109"/>
                    </a:lnTo>
                    <a:lnTo>
                      <a:pt x="133" y="106"/>
                    </a:lnTo>
                    <a:lnTo>
                      <a:pt x="128" y="105"/>
                    </a:lnTo>
                    <a:lnTo>
                      <a:pt x="125" y="102"/>
                    </a:lnTo>
                    <a:lnTo>
                      <a:pt x="118" y="98"/>
                    </a:lnTo>
                    <a:lnTo>
                      <a:pt x="113" y="94"/>
                    </a:lnTo>
                    <a:lnTo>
                      <a:pt x="110" y="90"/>
                    </a:lnTo>
                    <a:lnTo>
                      <a:pt x="108" y="88"/>
                    </a:lnTo>
                    <a:lnTo>
                      <a:pt x="105" y="85"/>
                    </a:lnTo>
                    <a:lnTo>
                      <a:pt x="100" y="83"/>
                    </a:lnTo>
                    <a:lnTo>
                      <a:pt x="95" y="81"/>
                    </a:lnTo>
                    <a:lnTo>
                      <a:pt x="87" y="78"/>
                    </a:lnTo>
                    <a:lnTo>
                      <a:pt x="79" y="75"/>
                    </a:lnTo>
                    <a:lnTo>
                      <a:pt x="70" y="72"/>
                    </a:lnTo>
                    <a:lnTo>
                      <a:pt x="64" y="70"/>
                    </a:lnTo>
                    <a:lnTo>
                      <a:pt x="58" y="67"/>
                    </a:lnTo>
                    <a:lnTo>
                      <a:pt x="52" y="64"/>
                    </a:lnTo>
                    <a:lnTo>
                      <a:pt x="48" y="61"/>
                    </a:lnTo>
                    <a:lnTo>
                      <a:pt x="45" y="58"/>
                    </a:lnTo>
                    <a:lnTo>
                      <a:pt x="44" y="55"/>
                    </a:lnTo>
                    <a:lnTo>
                      <a:pt x="42" y="50"/>
                    </a:lnTo>
                    <a:lnTo>
                      <a:pt x="42" y="44"/>
                    </a:lnTo>
                    <a:lnTo>
                      <a:pt x="41" y="40"/>
                    </a:lnTo>
                    <a:lnTo>
                      <a:pt x="41" y="36"/>
                    </a:lnTo>
                    <a:lnTo>
                      <a:pt x="40" y="32"/>
                    </a:lnTo>
                    <a:lnTo>
                      <a:pt x="39" y="30"/>
                    </a:lnTo>
                    <a:lnTo>
                      <a:pt x="36" y="27"/>
                    </a:lnTo>
                    <a:lnTo>
                      <a:pt x="33" y="25"/>
                    </a:lnTo>
                    <a:lnTo>
                      <a:pt x="28" y="24"/>
                    </a:lnTo>
                    <a:lnTo>
                      <a:pt x="24" y="24"/>
                    </a:lnTo>
                    <a:lnTo>
                      <a:pt x="19" y="23"/>
                    </a:lnTo>
                    <a:lnTo>
                      <a:pt x="15" y="21"/>
                    </a:lnTo>
                    <a:lnTo>
                      <a:pt x="11" y="18"/>
                    </a:lnTo>
                    <a:lnTo>
                      <a:pt x="9" y="15"/>
                    </a:lnTo>
                    <a:lnTo>
                      <a:pt x="7" y="12"/>
                    </a:lnTo>
                    <a:lnTo>
                      <a:pt x="7" y="7"/>
                    </a:lnTo>
                    <a:lnTo>
                      <a:pt x="6" y="4"/>
                    </a:lnTo>
                    <a:lnTo>
                      <a:pt x="4" y="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0" y="0"/>
                    </a:lnTo>
                    <a:lnTo>
                      <a:pt x="12" y="2"/>
                    </a:lnTo>
                    <a:lnTo>
                      <a:pt x="16" y="8"/>
                    </a:lnTo>
                    <a:lnTo>
                      <a:pt x="19" y="11"/>
                    </a:lnTo>
                    <a:lnTo>
                      <a:pt x="22" y="14"/>
                    </a:lnTo>
                    <a:lnTo>
                      <a:pt x="26" y="15"/>
                    </a:lnTo>
                    <a:lnTo>
                      <a:pt x="32" y="16"/>
                    </a:lnTo>
                    <a:lnTo>
                      <a:pt x="35" y="16"/>
                    </a:lnTo>
                    <a:lnTo>
                      <a:pt x="41" y="18"/>
                    </a:lnTo>
                    <a:lnTo>
                      <a:pt x="39" y="16"/>
                    </a:lnTo>
                    <a:lnTo>
                      <a:pt x="36" y="14"/>
                    </a:lnTo>
                    <a:lnTo>
                      <a:pt x="29" y="9"/>
                    </a:lnTo>
                    <a:lnTo>
                      <a:pt x="32" y="11"/>
                    </a:lnTo>
                    <a:lnTo>
                      <a:pt x="35" y="11"/>
                    </a:lnTo>
                    <a:lnTo>
                      <a:pt x="41" y="13"/>
                    </a:lnTo>
                    <a:lnTo>
                      <a:pt x="44" y="15"/>
                    </a:lnTo>
                    <a:lnTo>
                      <a:pt x="47" y="16"/>
                    </a:lnTo>
                    <a:lnTo>
                      <a:pt x="47" y="15"/>
                    </a:lnTo>
                    <a:lnTo>
                      <a:pt x="44" y="11"/>
                    </a:lnTo>
                    <a:lnTo>
                      <a:pt x="46" y="12"/>
                    </a:lnTo>
                    <a:lnTo>
                      <a:pt x="51" y="14"/>
                    </a:lnTo>
                    <a:lnTo>
                      <a:pt x="53" y="19"/>
                    </a:lnTo>
                    <a:lnTo>
                      <a:pt x="55" y="24"/>
                    </a:lnTo>
                    <a:lnTo>
                      <a:pt x="58" y="28"/>
                    </a:lnTo>
                    <a:lnTo>
                      <a:pt x="62" y="32"/>
                    </a:lnTo>
                    <a:lnTo>
                      <a:pt x="69" y="40"/>
                    </a:lnTo>
                    <a:lnTo>
                      <a:pt x="85" y="54"/>
                    </a:lnTo>
                    <a:lnTo>
                      <a:pt x="99" y="65"/>
                    </a:lnTo>
                    <a:lnTo>
                      <a:pt x="112" y="75"/>
                    </a:lnTo>
                    <a:lnTo>
                      <a:pt x="123" y="82"/>
                    </a:lnTo>
                    <a:lnTo>
                      <a:pt x="135" y="89"/>
                    </a:lnTo>
                    <a:lnTo>
                      <a:pt x="146" y="94"/>
                    </a:lnTo>
                    <a:lnTo>
                      <a:pt x="153" y="97"/>
                    </a:lnTo>
                    <a:lnTo>
                      <a:pt x="160" y="100"/>
                    </a:lnTo>
                    <a:lnTo>
                      <a:pt x="166" y="104"/>
                    </a:lnTo>
                    <a:lnTo>
                      <a:pt x="170" y="108"/>
                    </a:lnTo>
                    <a:lnTo>
                      <a:pt x="175" y="113"/>
                    </a:lnTo>
                    <a:lnTo>
                      <a:pt x="179" y="116"/>
                    </a:lnTo>
                    <a:lnTo>
                      <a:pt x="186" y="120"/>
                    </a:lnTo>
                    <a:lnTo>
                      <a:pt x="225" y="142"/>
                    </a:lnTo>
                    <a:lnTo>
                      <a:pt x="239" y="148"/>
                    </a:lnTo>
                    <a:lnTo>
                      <a:pt x="251" y="154"/>
                    </a:lnTo>
                    <a:lnTo>
                      <a:pt x="265" y="163"/>
                    </a:lnTo>
                    <a:lnTo>
                      <a:pt x="295" y="182"/>
                    </a:lnTo>
                    <a:lnTo>
                      <a:pt x="333" y="198"/>
                    </a:lnTo>
                    <a:lnTo>
                      <a:pt x="363" y="211"/>
                    </a:lnTo>
                    <a:lnTo>
                      <a:pt x="391" y="225"/>
                    </a:lnTo>
                    <a:lnTo>
                      <a:pt x="398" y="228"/>
                    </a:lnTo>
                    <a:lnTo>
                      <a:pt x="403" y="212"/>
                    </a:lnTo>
                    <a:lnTo>
                      <a:pt x="403" y="212"/>
                    </a:lnTo>
                    <a:lnTo>
                      <a:pt x="403" y="212"/>
                    </a:lnTo>
                    <a:lnTo>
                      <a:pt x="403" y="212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2905" name="Freeform 25"/>
              <p:cNvSpPr>
                <a:spLocks/>
              </p:cNvSpPr>
              <p:nvPr/>
            </p:nvSpPr>
            <p:spPr bwMode="auto">
              <a:xfrm>
                <a:off x="990" y="1003"/>
                <a:ext cx="246" cy="128"/>
              </a:xfrm>
              <a:custGeom>
                <a:avLst/>
                <a:gdLst>
                  <a:gd name="T0" fmla="*/ 236 w 246"/>
                  <a:gd name="T1" fmla="*/ 112 h 128"/>
                  <a:gd name="T2" fmla="*/ 232 w 246"/>
                  <a:gd name="T3" fmla="*/ 106 h 128"/>
                  <a:gd name="T4" fmla="*/ 225 w 246"/>
                  <a:gd name="T5" fmla="*/ 99 h 128"/>
                  <a:gd name="T6" fmla="*/ 212 w 246"/>
                  <a:gd name="T7" fmla="*/ 92 h 128"/>
                  <a:gd name="T8" fmla="*/ 199 w 246"/>
                  <a:gd name="T9" fmla="*/ 87 h 128"/>
                  <a:gd name="T10" fmla="*/ 181 w 246"/>
                  <a:gd name="T11" fmla="*/ 86 h 128"/>
                  <a:gd name="T12" fmla="*/ 165 w 246"/>
                  <a:gd name="T13" fmla="*/ 84 h 128"/>
                  <a:gd name="T14" fmla="*/ 148 w 246"/>
                  <a:gd name="T15" fmla="*/ 78 h 128"/>
                  <a:gd name="T16" fmla="*/ 135 w 246"/>
                  <a:gd name="T17" fmla="*/ 71 h 128"/>
                  <a:gd name="T18" fmla="*/ 124 w 246"/>
                  <a:gd name="T19" fmla="*/ 63 h 128"/>
                  <a:gd name="T20" fmla="*/ 109 w 246"/>
                  <a:gd name="T21" fmla="*/ 50 h 128"/>
                  <a:gd name="T22" fmla="*/ 98 w 246"/>
                  <a:gd name="T23" fmla="*/ 40 h 128"/>
                  <a:gd name="T24" fmla="*/ 85 w 246"/>
                  <a:gd name="T25" fmla="*/ 33 h 128"/>
                  <a:gd name="T26" fmla="*/ 67 w 246"/>
                  <a:gd name="T27" fmla="*/ 29 h 128"/>
                  <a:gd name="T28" fmla="*/ 46 w 246"/>
                  <a:gd name="T29" fmla="*/ 25 h 128"/>
                  <a:gd name="T30" fmla="*/ 31 w 246"/>
                  <a:gd name="T31" fmla="*/ 20 h 128"/>
                  <a:gd name="T32" fmla="*/ 20 w 246"/>
                  <a:gd name="T33" fmla="*/ 14 h 128"/>
                  <a:gd name="T34" fmla="*/ 11 w 246"/>
                  <a:gd name="T35" fmla="*/ 5 h 128"/>
                  <a:gd name="T36" fmla="*/ 7 w 246"/>
                  <a:gd name="T37" fmla="*/ 1 h 128"/>
                  <a:gd name="T38" fmla="*/ 5 w 246"/>
                  <a:gd name="T39" fmla="*/ 2 h 128"/>
                  <a:gd name="T40" fmla="*/ 10 w 246"/>
                  <a:gd name="T41" fmla="*/ 7 h 128"/>
                  <a:gd name="T42" fmla="*/ 12 w 246"/>
                  <a:gd name="T43" fmla="*/ 12 h 128"/>
                  <a:gd name="T44" fmla="*/ 18 w 246"/>
                  <a:gd name="T45" fmla="*/ 20 h 128"/>
                  <a:gd name="T46" fmla="*/ 26 w 246"/>
                  <a:gd name="T47" fmla="*/ 25 h 128"/>
                  <a:gd name="T48" fmla="*/ 33 w 246"/>
                  <a:gd name="T49" fmla="*/ 31 h 128"/>
                  <a:gd name="T50" fmla="*/ 43 w 246"/>
                  <a:gd name="T51" fmla="*/ 38 h 128"/>
                  <a:gd name="T52" fmla="*/ 53 w 246"/>
                  <a:gd name="T53" fmla="*/ 41 h 128"/>
                  <a:gd name="T54" fmla="*/ 58 w 246"/>
                  <a:gd name="T55" fmla="*/ 44 h 128"/>
                  <a:gd name="T56" fmla="*/ 48 w 246"/>
                  <a:gd name="T57" fmla="*/ 45 h 128"/>
                  <a:gd name="T58" fmla="*/ 59 w 246"/>
                  <a:gd name="T59" fmla="*/ 47 h 128"/>
                  <a:gd name="T60" fmla="*/ 73 w 246"/>
                  <a:gd name="T61" fmla="*/ 48 h 128"/>
                  <a:gd name="T62" fmla="*/ 87 w 246"/>
                  <a:gd name="T63" fmla="*/ 50 h 128"/>
                  <a:gd name="T64" fmla="*/ 96 w 246"/>
                  <a:gd name="T65" fmla="*/ 55 h 128"/>
                  <a:gd name="T66" fmla="*/ 104 w 246"/>
                  <a:gd name="T67" fmla="*/ 64 h 128"/>
                  <a:gd name="T68" fmla="*/ 119 w 246"/>
                  <a:gd name="T69" fmla="*/ 76 h 128"/>
                  <a:gd name="T70" fmla="*/ 137 w 246"/>
                  <a:gd name="T71" fmla="*/ 86 h 128"/>
                  <a:gd name="T72" fmla="*/ 157 w 246"/>
                  <a:gd name="T73" fmla="*/ 94 h 128"/>
                  <a:gd name="T74" fmla="*/ 179 w 246"/>
                  <a:gd name="T75" fmla="*/ 100 h 128"/>
                  <a:gd name="T76" fmla="*/ 193 w 246"/>
                  <a:gd name="T77" fmla="*/ 104 h 128"/>
                  <a:gd name="T78" fmla="*/ 204 w 246"/>
                  <a:gd name="T79" fmla="*/ 110 h 128"/>
                  <a:gd name="T80" fmla="*/ 211 w 246"/>
                  <a:gd name="T81" fmla="*/ 119 h 128"/>
                  <a:gd name="T82" fmla="*/ 220 w 246"/>
                  <a:gd name="T83" fmla="*/ 125 h 128"/>
                  <a:gd name="T84" fmla="*/ 231 w 246"/>
                  <a:gd name="T85" fmla="*/ 127 h 128"/>
                  <a:gd name="T86" fmla="*/ 240 w 246"/>
                  <a:gd name="T87" fmla="*/ 126 h 128"/>
                  <a:gd name="T88" fmla="*/ 244 w 246"/>
                  <a:gd name="T89" fmla="*/ 125 h 128"/>
                  <a:gd name="T90" fmla="*/ 245 w 246"/>
                  <a:gd name="T91" fmla="*/ 120 h 128"/>
                  <a:gd name="T92" fmla="*/ 243 w 246"/>
                  <a:gd name="T93" fmla="*/ 113 h 128"/>
                  <a:gd name="T94" fmla="*/ 240 w 246"/>
                  <a:gd name="T95" fmla="*/ 113 h 128"/>
                  <a:gd name="T96" fmla="*/ 237 w 246"/>
                  <a:gd name="T97" fmla="*/ 118 h 128"/>
                  <a:gd name="T98" fmla="*/ 237 w 246"/>
                  <a:gd name="T99" fmla="*/ 11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6" h="128">
                    <a:moveTo>
                      <a:pt x="237" y="118"/>
                    </a:moveTo>
                    <a:lnTo>
                      <a:pt x="236" y="112"/>
                    </a:lnTo>
                    <a:lnTo>
                      <a:pt x="234" y="108"/>
                    </a:lnTo>
                    <a:lnTo>
                      <a:pt x="232" y="106"/>
                    </a:lnTo>
                    <a:lnTo>
                      <a:pt x="229" y="102"/>
                    </a:lnTo>
                    <a:lnTo>
                      <a:pt x="225" y="99"/>
                    </a:lnTo>
                    <a:lnTo>
                      <a:pt x="219" y="96"/>
                    </a:lnTo>
                    <a:lnTo>
                      <a:pt x="212" y="92"/>
                    </a:lnTo>
                    <a:lnTo>
                      <a:pt x="206" y="89"/>
                    </a:lnTo>
                    <a:lnTo>
                      <a:pt x="199" y="87"/>
                    </a:lnTo>
                    <a:lnTo>
                      <a:pt x="190" y="86"/>
                    </a:lnTo>
                    <a:lnTo>
                      <a:pt x="181" y="86"/>
                    </a:lnTo>
                    <a:lnTo>
                      <a:pt x="174" y="85"/>
                    </a:lnTo>
                    <a:lnTo>
                      <a:pt x="165" y="84"/>
                    </a:lnTo>
                    <a:lnTo>
                      <a:pt x="156" y="81"/>
                    </a:lnTo>
                    <a:lnTo>
                      <a:pt x="148" y="78"/>
                    </a:lnTo>
                    <a:lnTo>
                      <a:pt x="142" y="75"/>
                    </a:lnTo>
                    <a:lnTo>
                      <a:pt x="135" y="71"/>
                    </a:lnTo>
                    <a:lnTo>
                      <a:pt x="130" y="68"/>
                    </a:lnTo>
                    <a:lnTo>
                      <a:pt x="124" y="63"/>
                    </a:lnTo>
                    <a:lnTo>
                      <a:pt x="119" y="58"/>
                    </a:lnTo>
                    <a:lnTo>
                      <a:pt x="109" y="50"/>
                    </a:lnTo>
                    <a:lnTo>
                      <a:pt x="101" y="43"/>
                    </a:lnTo>
                    <a:lnTo>
                      <a:pt x="98" y="40"/>
                    </a:lnTo>
                    <a:lnTo>
                      <a:pt x="92" y="37"/>
                    </a:lnTo>
                    <a:lnTo>
                      <a:pt x="85" y="33"/>
                    </a:lnTo>
                    <a:lnTo>
                      <a:pt x="76" y="30"/>
                    </a:lnTo>
                    <a:lnTo>
                      <a:pt x="67" y="29"/>
                    </a:lnTo>
                    <a:lnTo>
                      <a:pt x="54" y="26"/>
                    </a:lnTo>
                    <a:lnTo>
                      <a:pt x="46" y="25"/>
                    </a:lnTo>
                    <a:lnTo>
                      <a:pt x="37" y="23"/>
                    </a:lnTo>
                    <a:lnTo>
                      <a:pt x="31" y="20"/>
                    </a:lnTo>
                    <a:lnTo>
                      <a:pt x="25" y="17"/>
                    </a:lnTo>
                    <a:lnTo>
                      <a:pt x="20" y="14"/>
                    </a:lnTo>
                    <a:lnTo>
                      <a:pt x="16" y="11"/>
                    </a:lnTo>
                    <a:lnTo>
                      <a:pt x="11" y="5"/>
                    </a:lnTo>
                    <a:lnTo>
                      <a:pt x="9" y="2"/>
                    </a:lnTo>
                    <a:lnTo>
                      <a:pt x="7" y="1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7" y="4"/>
                    </a:lnTo>
                    <a:lnTo>
                      <a:pt x="10" y="7"/>
                    </a:lnTo>
                    <a:lnTo>
                      <a:pt x="11" y="9"/>
                    </a:lnTo>
                    <a:lnTo>
                      <a:pt x="12" y="12"/>
                    </a:lnTo>
                    <a:lnTo>
                      <a:pt x="15" y="17"/>
                    </a:lnTo>
                    <a:lnTo>
                      <a:pt x="18" y="20"/>
                    </a:lnTo>
                    <a:lnTo>
                      <a:pt x="22" y="23"/>
                    </a:lnTo>
                    <a:lnTo>
                      <a:pt x="26" y="25"/>
                    </a:lnTo>
                    <a:lnTo>
                      <a:pt x="29" y="27"/>
                    </a:lnTo>
                    <a:lnTo>
                      <a:pt x="33" y="31"/>
                    </a:lnTo>
                    <a:lnTo>
                      <a:pt x="38" y="36"/>
                    </a:lnTo>
                    <a:lnTo>
                      <a:pt x="43" y="38"/>
                    </a:lnTo>
                    <a:lnTo>
                      <a:pt x="47" y="40"/>
                    </a:lnTo>
                    <a:lnTo>
                      <a:pt x="53" y="41"/>
                    </a:lnTo>
                    <a:lnTo>
                      <a:pt x="61" y="42"/>
                    </a:lnTo>
                    <a:lnTo>
                      <a:pt x="58" y="44"/>
                    </a:lnTo>
                    <a:lnTo>
                      <a:pt x="55" y="44"/>
                    </a:lnTo>
                    <a:lnTo>
                      <a:pt x="48" y="45"/>
                    </a:lnTo>
                    <a:lnTo>
                      <a:pt x="52" y="46"/>
                    </a:lnTo>
                    <a:lnTo>
                      <a:pt x="59" y="47"/>
                    </a:lnTo>
                    <a:lnTo>
                      <a:pt x="68" y="47"/>
                    </a:lnTo>
                    <a:lnTo>
                      <a:pt x="73" y="48"/>
                    </a:lnTo>
                    <a:lnTo>
                      <a:pt x="81" y="48"/>
                    </a:lnTo>
                    <a:lnTo>
                      <a:pt x="87" y="50"/>
                    </a:lnTo>
                    <a:lnTo>
                      <a:pt x="91" y="52"/>
                    </a:lnTo>
                    <a:lnTo>
                      <a:pt x="96" y="55"/>
                    </a:lnTo>
                    <a:lnTo>
                      <a:pt x="100" y="59"/>
                    </a:lnTo>
                    <a:lnTo>
                      <a:pt x="104" y="64"/>
                    </a:lnTo>
                    <a:lnTo>
                      <a:pt x="110" y="70"/>
                    </a:lnTo>
                    <a:lnTo>
                      <a:pt x="119" y="76"/>
                    </a:lnTo>
                    <a:lnTo>
                      <a:pt x="128" y="81"/>
                    </a:lnTo>
                    <a:lnTo>
                      <a:pt x="137" y="86"/>
                    </a:lnTo>
                    <a:lnTo>
                      <a:pt x="147" y="90"/>
                    </a:lnTo>
                    <a:lnTo>
                      <a:pt x="157" y="94"/>
                    </a:lnTo>
                    <a:lnTo>
                      <a:pt x="170" y="98"/>
                    </a:lnTo>
                    <a:lnTo>
                      <a:pt x="179" y="100"/>
                    </a:lnTo>
                    <a:lnTo>
                      <a:pt x="186" y="102"/>
                    </a:lnTo>
                    <a:lnTo>
                      <a:pt x="193" y="104"/>
                    </a:lnTo>
                    <a:lnTo>
                      <a:pt x="199" y="107"/>
                    </a:lnTo>
                    <a:lnTo>
                      <a:pt x="204" y="110"/>
                    </a:lnTo>
                    <a:lnTo>
                      <a:pt x="207" y="114"/>
                    </a:lnTo>
                    <a:lnTo>
                      <a:pt x="211" y="119"/>
                    </a:lnTo>
                    <a:lnTo>
                      <a:pt x="215" y="122"/>
                    </a:lnTo>
                    <a:lnTo>
                      <a:pt x="220" y="125"/>
                    </a:lnTo>
                    <a:lnTo>
                      <a:pt x="225" y="127"/>
                    </a:lnTo>
                    <a:lnTo>
                      <a:pt x="231" y="127"/>
                    </a:lnTo>
                    <a:lnTo>
                      <a:pt x="236" y="127"/>
                    </a:lnTo>
                    <a:lnTo>
                      <a:pt x="240" y="126"/>
                    </a:lnTo>
                    <a:lnTo>
                      <a:pt x="242" y="126"/>
                    </a:lnTo>
                    <a:lnTo>
                      <a:pt x="244" y="125"/>
                    </a:lnTo>
                    <a:lnTo>
                      <a:pt x="245" y="123"/>
                    </a:lnTo>
                    <a:lnTo>
                      <a:pt x="245" y="120"/>
                    </a:lnTo>
                    <a:lnTo>
                      <a:pt x="245" y="117"/>
                    </a:lnTo>
                    <a:lnTo>
                      <a:pt x="243" y="113"/>
                    </a:lnTo>
                    <a:lnTo>
                      <a:pt x="243" y="108"/>
                    </a:lnTo>
                    <a:lnTo>
                      <a:pt x="240" y="113"/>
                    </a:lnTo>
                    <a:lnTo>
                      <a:pt x="237" y="118"/>
                    </a:lnTo>
                    <a:lnTo>
                      <a:pt x="237" y="118"/>
                    </a:lnTo>
                    <a:lnTo>
                      <a:pt x="237" y="118"/>
                    </a:lnTo>
                    <a:lnTo>
                      <a:pt x="237" y="118"/>
                    </a:lnTo>
                  </a:path>
                </a:pathLst>
              </a:custGeom>
              <a:gradFill rotWithShape="0">
                <a:gsLst>
                  <a:gs pos="0">
                    <a:srgbClr val="C3D2EB"/>
                  </a:gs>
                  <a:gs pos="100000">
                    <a:srgbClr val="A09FB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2906" name="Freeform 26"/>
              <p:cNvSpPr>
                <a:spLocks/>
              </p:cNvSpPr>
              <p:nvPr/>
            </p:nvSpPr>
            <p:spPr bwMode="auto">
              <a:xfrm>
                <a:off x="990" y="1003"/>
                <a:ext cx="246" cy="128"/>
              </a:xfrm>
              <a:custGeom>
                <a:avLst/>
                <a:gdLst>
                  <a:gd name="T0" fmla="*/ 236 w 246"/>
                  <a:gd name="T1" fmla="*/ 112 h 128"/>
                  <a:gd name="T2" fmla="*/ 232 w 246"/>
                  <a:gd name="T3" fmla="*/ 106 h 128"/>
                  <a:gd name="T4" fmla="*/ 225 w 246"/>
                  <a:gd name="T5" fmla="*/ 99 h 128"/>
                  <a:gd name="T6" fmla="*/ 212 w 246"/>
                  <a:gd name="T7" fmla="*/ 92 h 128"/>
                  <a:gd name="T8" fmla="*/ 199 w 246"/>
                  <a:gd name="T9" fmla="*/ 87 h 128"/>
                  <a:gd name="T10" fmla="*/ 181 w 246"/>
                  <a:gd name="T11" fmla="*/ 86 h 128"/>
                  <a:gd name="T12" fmla="*/ 165 w 246"/>
                  <a:gd name="T13" fmla="*/ 84 h 128"/>
                  <a:gd name="T14" fmla="*/ 148 w 246"/>
                  <a:gd name="T15" fmla="*/ 78 h 128"/>
                  <a:gd name="T16" fmla="*/ 135 w 246"/>
                  <a:gd name="T17" fmla="*/ 71 h 128"/>
                  <a:gd name="T18" fmla="*/ 124 w 246"/>
                  <a:gd name="T19" fmla="*/ 63 h 128"/>
                  <a:gd name="T20" fmla="*/ 109 w 246"/>
                  <a:gd name="T21" fmla="*/ 50 h 128"/>
                  <a:gd name="T22" fmla="*/ 98 w 246"/>
                  <a:gd name="T23" fmla="*/ 40 h 128"/>
                  <a:gd name="T24" fmla="*/ 85 w 246"/>
                  <a:gd name="T25" fmla="*/ 33 h 128"/>
                  <a:gd name="T26" fmla="*/ 67 w 246"/>
                  <a:gd name="T27" fmla="*/ 29 h 128"/>
                  <a:gd name="T28" fmla="*/ 46 w 246"/>
                  <a:gd name="T29" fmla="*/ 25 h 128"/>
                  <a:gd name="T30" fmla="*/ 31 w 246"/>
                  <a:gd name="T31" fmla="*/ 20 h 128"/>
                  <a:gd name="T32" fmla="*/ 20 w 246"/>
                  <a:gd name="T33" fmla="*/ 14 h 128"/>
                  <a:gd name="T34" fmla="*/ 11 w 246"/>
                  <a:gd name="T35" fmla="*/ 5 h 128"/>
                  <a:gd name="T36" fmla="*/ 7 w 246"/>
                  <a:gd name="T37" fmla="*/ 1 h 128"/>
                  <a:gd name="T38" fmla="*/ 5 w 246"/>
                  <a:gd name="T39" fmla="*/ 2 h 128"/>
                  <a:gd name="T40" fmla="*/ 10 w 246"/>
                  <a:gd name="T41" fmla="*/ 7 h 128"/>
                  <a:gd name="T42" fmla="*/ 12 w 246"/>
                  <a:gd name="T43" fmla="*/ 12 h 128"/>
                  <a:gd name="T44" fmla="*/ 18 w 246"/>
                  <a:gd name="T45" fmla="*/ 20 h 128"/>
                  <a:gd name="T46" fmla="*/ 26 w 246"/>
                  <a:gd name="T47" fmla="*/ 25 h 128"/>
                  <a:gd name="T48" fmla="*/ 33 w 246"/>
                  <a:gd name="T49" fmla="*/ 31 h 128"/>
                  <a:gd name="T50" fmla="*/ 43 w 246"/>
                  <a:gd name="T51" fmla="*/ 38 h 128"/>
                  <a:gd name="T52" fmla="*/ 53 w 246"/>
                  <a:gd name="T53" fmla="*/ 41 h 128"/>
                  <a:gd name="T54" fmla="*/ 58 w 246"/>
                  <a:gd name="T55" fmla="*/ 44 h 128"/>
                  <a:gd name="T56" fmla="*/ 48 w 246"/>
                  <a:gd name="T57" fmla="*/ 45 h 128"/>
                  <a:gd name="T58" fmla="*/ 59 w 246"/>
                  <a:gd name="T59" fmla="*/ 47 h 128"/>
                  <a:gd name="T60" fmla="*/ 73 w 246"/>
                  <a:gd name="T61" fmla="*/ 48 h 128"/>
                  <a:gd name="T62" fmla="*/ 87 w 246"/>
                  <a:gd name="T63" fmla="*/ 50 h 128"/>
                  <a:gd name="T64" fmla="*/ 96 w 246"/>
                  <a:gd name="T65" fmla="*/ 55 h 128"/>
                  <a:gd name="T66" fmla="*/ 104 w 246"/>
                  <a:gd name="T67" fmla="*/ 64 h 128"/>
                  <a:gd name="T68" fmla="*/ 119 w 246"/>
                  <a:gd name="T69" fmla="*/ 76 h 128"/>
                  <a:gd name="T70" fmla="*/ 137 w 246"/>
                  <a:gd name="T71" fmla="*/ 86 h 128"/>
                  <a:gd name="T72" fmla="*/ 157 w 246"/>
                  <a:gd name="T73" fmla="*/ 94 h 128"/>
                  <a:gd name="T74" fmla="*/ 179 w 246"/>
                  <a:gd name="T75" fmla="*/ 100 h 128"/>
                  <a:gd name="T76" fmla="*/ 193 w 246"/>
                  <a:gd name="T77" fmla="*/ 104 h 128"/>
                  <a:gd name="T78" fmla="*/ 204 w 246"/>
                  <a:gd name="T79" fmla="*/ 110 h 128"/>
                  <a:gd name="T80" fmla="*/ 211 w 246"/>
                  <a:gd name="T81" fmla="*/ 119 h 128"/>
                  <a:gd name="T82" fmla="*/ 220 w 246"/>
                  <a:gd name="T83" fmla="*/ 125 h 128"/>
                  <a:gd name="T84" fmla="*/ 231 w 246"/>
                  <a:gd name="T85" fmla="*/ 127 h 128"/>
                  <a:gd name="T86" fmla="*/ 240 w 246"/>
                  <a:gd name="T87" fmla="*/ 126 h 128"/>
                  <a:gd name="T88" fmla="*/ 244 w 246"/>
                  <a:gd name="T89" fmla="*/ 125 h 128"/>
                  <a:gd name="T90" fmla="*/ 245 w 246"/>
                  <a:gd name="T91" fmla="*/ 120 h 128"/>
                  <a:gd name="T92" fmla="*/ 243 w 246"/>
                  <a:gd name="T93" fmla="*/ 113 h 128"/>
                  <a:gd name="T94" fmla="*/ 240 w 246"/>
                  <a:gd name="T95" fmla="*/ 113 h 128"/>
                  <a:gd name="T96" fmla="*/ 237 w 246"/>
                  <a:gd name="T97" fmla="*/ 118 h 128"/>
                  <a:gd name="T98" fmla="*/ 237 w 246"/>
                  <a:gd name="T99" fmla="*/ 11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6" h="128">
                    <a:moveTo>
                      <a:pt x="237" y="118"/>
                    </a:moveTo>
                    <a:lnTo>
                      <a:pt x="236" y="112"/>
                    </a:lnTo>
                    <a:lnTo>
                      <a:pt x="234" y="108"/>
                    </a:lnTo>
                    <a:lnTo>
                      <a:pt x="232" y="106"/>
                    </a:lnTo>
                    <a:lnTo>
                      <a:pt x="229" y="102"/>
                    </a:lnTo>
                    <a:lnTo>
                      <a:pt x="225" y="99"/>
                    </a:lnTo>
                    <a:lnTo>
                      <a:pt x="219" y="96"/>
                    </a:lnTo>
                    <a:lnTo>
                      <a:pt x="212" y="92"/>
                    </a:lnTo>
                    <a:lnTo>
                      <a:pt x="206" y="89"/>
                    </a:lnTo>
                    <a:lnTo>
                      <a:pt x="199" y="87"/>
                    </a:lnTo>
                    <a:lnTo>
                      <a:pt x="190" y="86"/>
                    </a:lnTo>
                    <a:lnTo>
                      <a:pt x="181" y="86"/>
                    </a:lnTo>
                    <a:lnTo>
                      <a:pt x="174" y="85"/>
                    </a:lnTo>
                    <a:lnTo>
                      <a:pt x="165" y="84"/>
                    </a:lnTo>
                    <a:lnTo>
                      <a:pt x="156" y="81"/>
                    </a:lnTo>
                    <a:lnTo>
                      <a:pt x="148" y="78"/>
                    </a:lnTo>
                    <a:lnTo>
                      <a:pt x="142" y="75"/>
                    </a:lnTo>
                    <a:lnTo>
                      <a:pt x="135" y="71"/>
                    </a:lnTo>
                    <a:lnTo>
                      <a:pt x="130" y="68"/>
                    </a:lnTo>
                    <a:lnTo>
                      <a:pt x="124" y="63"/>
                    </a:lnTo>
                    <a:lnTo>
                      <a:pt x="119" y="58"/>
                    </a:lnTo>
                    <a:lnTo>
                      <a:pt x="109" y="50"/>
                    </a:lnTo>
                    <a:lnTo>
                      <a:pt x="101" y="43"/>
                    </a:lnTo>
                    <a:lnTo>
                      <a:pt x="98" y="40"/>
                    </a:lnTo>
                    <a:lnTo>
                      <a:pt x="92" y="37"/>
                    </a:lnTo>
                    <a:lnTo>
                      <a:pt x="85" y="33"/>
                    </a:lnTo>
                    <a:lnTo>
                      <a:pt x="76" y="30"/>
                    </a:lnTo>
                    <a:lnTo>
                      <a:pt x="67" y="29"/>
                    </a:lnTo>
                    <a:lnTo>
                      <a:pt x="54" y="26"/>
                    </a:lnTo>
                    <a:lnTo>
                      <a:pt x="46" y="25"/>
                    </a:lnTo>
                    <a:lnTo>
                      <a:pt x="37" y="23"/>
                    </a:lnTo>
                    <a:lnTo>
                      <a:pt x="31" y="20"/>
                    </a:lnTo>
                    <a:lnTo>
                      <a:pt x="25" y="17"/>
                    </a:lnTo>
                    <a:lnTo>
                      <a:pt x="20" y="14"/>
                    </a:lnTo>
                    <a:lnTo>
                      <a:pt x="16" y="11"/>
                    </a:lnTo>
                    <a:lnTo>
                      <a:pt x="11" y="5"/>
                    </a:lnTo>
                    <a:lnTo>
                      <a:pt x="9" y="2"/>
                    </a:lnTo>
                    <a:lnTo>
                      <a:pt x="7" y="1"/>
                    </a:lnTo>
                    <a:lnTo>
                      <a:pt x="0" y="0"/>
                    </a:lnTo>
                    <a:lnTo>
                      <a:pt x="5" y="2"/>
                    </a:lnTo>
                    <a:lnTo>
                      <a:pt x="7" y="4"/>
                    </a:lnTo>
                    <a:lnTo>
                      <a:pt x="10" y="7"/>
                    </a:lnTo>
                    <a:lnTo>
                      <a:pt x="11" y="9"/>
                    </a:lnTo>
                    <a:lnTo>
                      <a:pt x="12" y="12"/>
                    </a:lnTo>
                    <a:lnTo>
                      <a:pt x="15" y="17"/>
                    </a:lnTo>
                    <a:lnTo>
                      <a:pt x="18" y="20"/>
                    </a:lnTo>
                    <a:lnTo>
                      <a:pt x="22" y="23"/>
                    </a:lnTo>
                    <a:lnTo>
                      <a:pt x="26" y="25"/>
                    </a:lnTo>
                    <a:lnTo>
                      <a:pt x="29" y="27"/>
                    </a:lnTo>
                    <a:lnTo>
                      <a:pt x="33" y="31"/>
                    </a:lnTo>
                    <a:lnTo>
                      <a:pt x="38" y="36"/>
                    </a:lnTo>
                    <a:lnTo>
                      <a:pt x="43" y="38"/>
                    </a:lnTo>
                    <a:lnTo>
                      <a:pt x="47" y="40"/>
                    </a:lnTo>
                    <a:lnTo>
                      <a:pt x="53" y="41"/>
                    </a:lnTo>
                    <a:lnTo>
                      <a:pt x="61" y="42"/>
                    </a:lnTo>
                    <a:lnTo>
                      <a:pt x="58" y="44"/>
                    </a:lnTo>
                    <a:lnTo>
                      <a:pt x="55" y="44"/>
                    </a:lnTo>
                    <a:lnTo>
                      <a:pt x="48" y="45"/>
                    </a:lnTo>
                    <a:lnTo>
                      <a:pt x="52" y="46"/>
                    </a:lnTo>
                    <a:lnTo>
                      <a:pt x="59" y="47"/>
                    </a:lnTo>
                    <a:lnTo>
                      <a:pt x="68" y="47"/>
                    </a:lnTo>
                    <a:lnTo>
                      <a:pt x="73" y="48"/>
                    </a:lnTo>
                    <a:lnTo>
                      <a:pt x="81" y="48"/>
                    </a:lnTo>
                    <a:lnTo>
                      <a:pt x="87" y="50"/>
                    </a:lnTo>
                    <a:lnTo>
                      <a:pt x="91" y="52"/>
                    </a:lnTo>
                    <a:lnTo>
                      <a:pt x="96" y="55"/>
                    </a:lnTo>
                    <a:lnTo>
                      <a:pt x="100" y="59"/>
                    </a:lnTo>
                    <a:lnTo>
                      <a:pt x="104" y="64"/>
                    </a:lnTo>
                    <a:lnTo>
                      <a:pt x="110" y="70"/>
                    </a:lnTo>
                    <a:lnTo>
                      <a:pt x="119" y="76"/>
                    </a:lnTo>
                    <a:lnTo>
                      <a:pt x="128" y="81"/>
                    </a:lnTo>
                    <a:lnTo>
                      <a:pt x="137" y="86"/>
                    </a:lnTo>
                    <a:lnTo>
                      <a:pt x="147" y="90"/>
                    </a:lnTo>
                    <a:lnTo>
                      <a:pt x="157" y="94"/>
                    </a:lnTo>
                    <a:lnTo>
                      <a:pt x="170" y="98"/>
                    </a:lnTo>
                    <a:lnTo>
                      <a:pt x="179" y="100"/>
                    </a:lnTo>
                    <a:lnTo>
                      <a:pt x="186" y="102"/>
                    </a:lnTo>
                    <a:lnTo>
                      <a:pt x="193" y="104"/>
                    </a:lnTo>
                    <a:lnTo>
                      <a:pt x="199" y="107"/>
                    </a:lnTo>
                    <a:lnTo>
                      <a:pt x="204" y="110"/>
                    </a:lnTo>
                    <a:lnTo>
                      <a:pt x="207" y="114"/>
                    </a:lnTo>
                    <a:lnTo>
                      <a:pt x="211" y="119"/>
                    </a:lnTo>
                    <a:lnTo>
                      <a:pt x="215" y="122"/>
                    </a:lnTo>
                    <a:lnTo>
                      <a:pt x="220" y="125"/>
                    </a:lnTo>
                    <a:lnTo>
                      <a:pt x="225" y="127"/>
                    </a:lnTo>
                    <a:lnTo>
                      <a:pt x="231" y="127"/>
                    </a:lnTo>
                    <a:lnTo>
                      <a:pt x="236" y="127"/>
                    </a:lnTo>
                    <a:lnTo>
                      <a:pt x="240" y="126"/>
                    </a:lnTo>
                    <a:lnTo>
                      <a:pt x="242" y="126"/>
                    </a:lnTo>
                    <a:lnTo>
                      <a:pt x="244" y="125"/>
                    </a:lnTo>
                    <a:lnTo>
                      <a:pt x="245" y="123"/>
                    </a:lnTo>
                    <a:lnTo>
                      <a:pt x="245" y="120"/>
                    </a:lnTo>
                    <a:lnTo>
                      <a:pt x="245" y="117"/>
                    </a:lnTo>
                    <a:lnTo>
                      <a:pt x="243" y="113"/>
                    </a:lnTo>
                    <a:lnTo>
                      <a:pt x="243" y="108"/>
                    </a:lnTo>
                    <a:lnTo>
                      <a:pt x="240" y="113"/>
                    </a:lnTo>
                    <a:lnTo>
                      <a:pt x="237" y="118"/>
                    </a:lnTo>
                    <a:lnTo>
                      <a:pt x="237" y="118"/>
                    </a:lnTo>
                    <a:lnTo>
                      <a:pt x="237" y="118"/>
                    </a:lnTo>
                    <a:lnTo>
                      <a:pt x="237" y="118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2907" name="Freeform 27"/>
              <p:cNvSpPr>
                <a:spLocks/>
              </p:cNvSpPr>
              <p:nvPr/>
            </p:nvSpPr>
            <p:spPr bwMode="auto">
              <a:xfrm>
                <a:off x="1227" y="1096"/>
                <a:ext cx="14" cy="26"/>
              </a:xfrm>
              <a:custGeom>
                <a:avLst/>
                <a:gdLst>
                  <a:gd name="T0" fmla="*/ 0 w 14"/>
                  <a:gd name="T1" fmla="*/ 25 h 26"/>
                  <a:gd name="T2" fmla="*/ 3 w 14"/>
                  <a:gd name="T3" fmla="*/ 20 h 26"/>
                  <a:gd name="T4" fmla="*/ 6 w 14"/>
                  <a:gd name="T5" fmla="*/ 17 h 26"/>
                  <a:gd name="T6" fmla="*/ 10 w 14"/>
                  <a:gd name="T7" fmla="*/ 15 h 26"/>
                  <a:gd name="T8" fmla="*/ 13 w 14"/>
                  <a:gd name="T9" fmla="*/ 15 h 26"/>
                  <a:gd name="T10" fmla="*/ 13 w 14"/>
                  <a:gd name="T11" fmla="*/ 11 h 26"/>
                  <a:gd name="T12" fmla="*/ 11 w 14"/>
                  <a:gd name="T13" fmla="*/ 8 h 26"/>
                  <a:gd name="T14" fmla="*/ 13 w 14"/>
                  <a:gd name="T15" fmla="*/ 9 h 26"/>
                  <a:gd name="T16" fmla="*/ 13 w 14"/>
                  <a:gd name="T17" fmla="*/ 7 h 26"/>
                  <a:gd name="T18" fmla="*/ 12 w 14"/>
                  <a:gd name="T19" fmla="*/ 4 h 26"/>
                  <a:gd name="T20" fmla="*/ 9 w 14"/>
                  <a:gd name="T21" fmla="*/ 0 h 26"/>
                  <a:gd name="T22" fmla="*/ 0 w 14"/>
                  <a:gd name="T23" fmla="*/ 25 h 26"/>
                  <a:gd name="T24" fmla="*/ 0 w 14"/>
                  <a:gd name="T25" fmla="*/ 25 h 26"/>
                  <a:gd name="T26" fmla="*/ 0 w 14"/>
                  <a:gd name="T27" fmla="*/ 25 h 26"/>
                  <a:gd name="T28" fmla="*/ 0 w 14"/>
                  <a:gd name="T29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" h="26">
                    <a:moveTo>
                      <a:pt x="0" y="25"/>
                    </a:moveTo>
                    <a:lnTo>
                      <a:pt x="3" y="20"/>
                    </a:lnTo>
                    <a:lnTo>
                      <a:pt x="6" y="17"/>
                    </a:lnTo>
                    <a:lnTo>
                      <a:pt x="10" y="15"/>
                    </a:lnTo>
                    <a:lnTo>
                      <a:pt x="13" y="15"/>
                    </a:lnTo>
                    <a:lnTo>
                      <a:pt x="13" y="11"/>
                    </a:lnTo>
                    <a:lnTo>
                      <a:pt x="11" y="8"/>
                    </a:lnTo>
                    <a:lnTo>
                      <a:pt x="13" y="9"/>
                    </a:lnTo>
                    <a:lnTo>
                      <a:pt x="13" y="7"/>
                    </a:lnTo>
                    <a:lnTo>
                      <a:pt x="12" y="4"/>
                    </a:lnTo>
                    <a:lnTo>
                      <a:pt x="9" y="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</a:path>
                </a:pathLst>
              </a:custGeom>
              <a:gradFill rotWithShape="0">
                <a:gsLst>
                  <a:gs pos="0">
                    <a:srgbClr val="C3D2EB"/>
                  </a:gs>
                  <a:gs pos="100000">
                    <a:srgbClr val="F1F1F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2908" name="Freeform 28"/>
              <p:cNvSpPr>
                <a:spLocks/>
              </p:cNvSpPr>
              <p:nvPr/>
            </p:nvSpPr>
            <p:spPr bwMode="auto">
              <a:xfrm>
                <a:off x="1227" y="1096"/>
                <a:ext cx="14" cy="26"/>
              </a:xfrm>
              <a:custGeom>
                <a:avLst/>
                <a:gdLst>
                  <a:gd name="T0" fmla="*/ 0 w 14"/>
                  <a:gd name="T1" fmla="*/ 25 h 26"/>
                  <a:gd name="T2" fmla="*/ 3 w 14"/>
                  <a:gd name="T3" fmla="*/ 20 h 26"/>
                  <a:gd name="T4" fmla="*/ 6 w 14"/>
                  <a:gd name="T5" fmla="*/ 17 h 26"/>
                  <a:gd name="T6" fmla="*/ 10 w 14"/>
                  <a:gd name="T7" fmla="*/ 15 h 26"/>
                  <a:gd name="T8" fmla="*/ 13 w 14"/>
                  <a:gd name="T9" fmla="*/ 15 h 26"/>
                  <a:gd name="T10" fmla="*/ 13 w 14"/>
                  <a:gd name="T11" fmla="*/ 11 h 26"/>
                  <a:gd name="T12" fmla="*/ 11 w 14"/>
                  <a:gd name="T13" fmla="*/ 8 h 26"/>
                  <a:gd name="T14" fmla="*/ 13 w 14"/>
                  <a:gd name="T15" fmla="*/ 9 h 26"/>
                  <a:gd name="T16" fmla="*/ 13 w 14"/>
                  <a:gd name="T17" fmla="*/ 7 h 26"/>
                  <a:gd name="T18" fmla="*/ 12 w 14"/>
                  <a:gd name="T19" fmla="*/ 4 h 26"/>
                  <a:gd name="T20" fmla="*/ 9 w 14"/>
                  <a:gd name="T21" fmla="*/ 0 h 26"/>
                  <a:gd name="T22" fmla="*/ 0 w 14"/>
                  <a:gd name="T23" fmla="*/ 25 h 26"/>
                  <a:gd name="T24" fmla="*/ 0 w 14"/>
                  <a:gd name="T25" fmla="*/ 25 h 26"/>
                  <a:gd name="T26" fmla="*/ 0 w 14"/>
                  <a:gd name="T27" fmla="*/ 25 h 26"/>
                  <a:gd name="T28" fmla="*/ 0 w 14"/>
                  <a:gd name="T29" fmla="*/ 25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" h="26">
                    <a:moveTo>
                      <a:pt x="0" y="25"/>
                    </a:moveTo>
                    <a:lnTo>
                      <a:pt x="3" y="20"/>
                    </a:lnTo>
                    <a:lnTo>
                      <a:pt x="6" y="17"/>
                    </a:lnTo>
                    <a:lnTo>
                      <a:pt x="10" y="15"/>
                    </a:lnTo>
                    <a:lnTo>
                      <a:pt x="13" y="15"/>
                    </a:lnTo>
                    <a:lnTo>
                      <a:pt x="13" y="11"/>
                    </a:lnTo>
                    <a:lnTo>
                      <a:pt x="11" y="8"/>
                    </a:lnTo>
                    <a:lnTo>
                      <a:pt x="13" y="9"/>
                    </a:lnTo>
                    <a:lnTo>
                      <a:pt x="13" y="7"/>
                    </a:lnTo>
                    <a:lnTo>
                      <a:pt x="12" y="4"/>
                    </a:lnTo>
                    <a:lnTo>
                      <a:pt x="9" y="0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0" y="25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2909" name="Freeform 29"/>
              <p:cNvSpPr>
                <a:spLocks/>
              </p:cNvSpPr>
              <p:nvPr/>
            </p:nvSpPr>
            <p:spPr bwMode="auto">
              <a:xfrm>
                <a:off x="877" y="920"/>
                <a:ext cx="53" cy="39"/>
              </a:xfrm>
              <a:custGeom>
                <a:avLst/>
                <a:gdLst>
                  <a:gd name="T0" fmla="*/ 52 w 53"/>
                  <a:gd name="T1" fmla="*/ 38 h 39"/>
                  <a:gd name="T2" fmla="*/ 43 w 53"/>
                  <a:gd name="T3" fmla="*/ 32 h 39"/>
                  <a:gd name="T4" fmla="*/ 33 w 53"/>
                  <a:gd name="T5" fmla="*/ 28 h 39"/>
                  <a:gd name="T6" fmla="*/ 29 w 53"/>
                  <a:gd name="T7" fmla="*/ 26 h 39"/>
                  <a:gd name="T8" fmla="*/ 25 w 53"/>
                  <a:gd name="T9" fmla="*/ 24 h 39"/>
                  <a:gd name="T10" fmla="*/ 22 w 53"/>
                  <a:gd name="T11" fmla="*/ 21 h 39"/>
                  <a:gd name="T12" fmla="*/ 21 w 53"/>
                  <a:gd name="T13" fmla="*/ 19 h 39"/>
                  <a:gd name="T14" fmla="*/ 18 w 53"/>
                  <a:gd name="T15" fmla="*/ 14 h 39"/>
                  <a:gd name="T16" fmla="*/ 13 w 53"/>
                  <a:gd name="T17" fmla="*/ 9 h 39"/>
                  <a:gd name="T18" fmla="*/ 7 w 53"/>
                  <a:gd name="T19" fmla="*/ 4 h 39"/>
                  <a:gd name="T20" fmla="*/ 0 w 53"/>
                  <a:gd name="T21" fmla="*/ 0 h 39"/>
                  <a:gd name="T22" fmla="*/ 6 w 53"/>
                  <a:gd name="T23" fmla="*/ 2 h 39"/>
                  <a:gd name="T24" fmla="*/ 10 w 53"/>
                  <a:gd name="T25" fmla="*/ 4 h 39"/>
                  <a:gd name="T26" fmla="*/ 9 w 53"/>
                  <a:gd name="T27" fmla="*/ 2 h 39"/>
                  <a:gd name="T28" fmla="*/ 12 w 53"/>
                  <a:gd name="T29" fmla="*/ 3 h 39"/>
                  <a:gd name="T30" fmla="*/ 15 w 53"/>
                  <a:gd name="T31" fmla="*/ 6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3" h="39">
                    <a:moveTo>
                      <a:pt x="52" y="38"/>
                    </a:moveTo>
                    <a:lnTo>
                      <a:pt x="43" y="32"/>
                    </a:lnTo>
                    <a:lnTo>
                      <a:pt x="33" y="28"/>
                    </a:lnTo>
                    <a:lnTo>
                      <a:pt x="29" y="26"/>
                    </a:lnTo>
                    <a:lnTo>
                      <a:pt x="25" y="24"/>
                    </a:lnTo>
                    <a:lnTo>
                      <a:pt x="22" y="21"/>
                    </a:lnTo>
                    <a:lnTo>
                      <a:pt x="21" y="19"/>
                    </a:lnTo>
                    <a:lnTo>
                      <a:pt x="18" y="14"/>
                    </a:lnTo>
                    <a:lnTo>
                      <a:pt x="13" y="9"/>
                    </a:lnTo>
                    <a:lnTo>
                      <a:pt x="7" y="4"/>
                    </a:lnTo>
                    <a:lnTo>
                      <a:pt x="0" y="0"/>
                    </a:lnTo>
                    <a:lnTo>
                      <a:pt x="6" y="2"/>
                    </a:lnTo>
                    <a:lnTo>
                      <a:pt x="10" y="4"/>
                    </a:lnTo>
                    <a:lnTo>
                      <a:pt x="9" y="2"/>
                    </a:lnTo>
                    <a:lnTo>
                      <a:pt x="12" y="3"/>
                    </a:lnTo>
                    <a:lnTo>
                      <a:pt x="15" y="6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2910" name="Freeform 30"/>
              <p:cNvSpPr>
                <a:spLocks/>
              </p:cNvSpPr>
              <p:nvPr/>
            </p:nvSpPr>
            <p:spPr bwMode="auto">
              <a:xfrm>
                <a:off x="875" y="912"/>
                <a:ext cx="14" cy="10"/>
              </a:xfrm>
              <a:custGeom>
                <a:avLst/>
                <a:gdLst>
                  <a:gd name="T0" fmla="*/ 13 w 14"/>
                  <a:gd name="T1" fmla="*/ 9 h 10"/>
                  <a:gd name="T2" fmla="*/ 11 w 14"/>
                  <a:gd name="T3" fmla="*/ 8 h 10"/>
                  <a:gd name="T4" fmla="*/ 8 w 14"/>
                  <a:gd name="T5" fmla="*/ 5 h 10"/>
                  <a:gd name="T6" fmla="*/ 5 w 14"/>
                  <a:gd name="T7" fmla="*/ 3 h 10"/>
                  <a:gd name="T8" fmla="*/ 0 w 14"/>
                  <a:gd name="T9" fmla="*/ 0 h 10"/>
                  <a:gd name="T10" fmla="*/ 3 w 14"/>
                  <a:gd name="T11" fmla="*/ 1 h 10"/>
                  <a:gd name="T12" fmla="*/ 8 w 14"/>
                  <a:gd name="T13" fmla="*/ 4 h 10"/>
                  <a:gd name="T14" fmla="*/ 6 w 14"/>
                  <a:gd name="T15" fmla="*/ 2 h 10"/>
                  <a:gd name="T16" fmla="*/ 7 w 14"/>
                  <a:gd name="T17" fmla="*/ 2 h 10"/>
                  <a:gd name="T18" fmla="*/ 10 w 14"/>
                  <a:gd name="T19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" h="10">
                    <a:moveTo>
                      <a:pt x="13" y="9"/>
                    </a:moveTo>
                    <a:lnTo>
                      <a:pt x="11" y="8"/>
                    </a:lnTo>
                    <a:lnTo>
                      <a:pt x="8" y="5"/>
                    </a:lnTo>
                    <a:lnTo>
                      <a:pt x="5" y="3"/>
                    </a:lnTo>
                    <a:lnTo>
                      <a:pt x="0" y="0"/>
                    </a:lnTo>
                    <a:lnTo>
                      <a:pt x="3" y="1"/>
                    </a:lnTo>
                    <a:lnTo>
                      <a:pt x="8" y="4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10" y="4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8113" y="425450"/>
            <a:ext cx="8867775" cy="1187450"/>
          </a:xfrm>
        </p:spPr>
        <p:txBody>
          <a:bodyPr/>
          <a:lstStyle/>
          <a:p>
            <a:r>
              <a:rPr lang="en-GB"/>
              <a:t>Some Features which characterise</a:t>
            </a:r>
            <a:br>
              <a:rPr lang="en-GB"/>
            </a:br>
            <a:r>
              <a:rPr lang="en-GB"/>
              <a:t>Maritime Systems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1749425"/>
            <a:ext cx="8699500" cy="403383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GB"/>
              <a:t>Platforms host multiple capabilities</a:t>
            </a:r>
          </a:p>
          <a:p>
            <a:pPr lvl="1"/>
            <a:r>
              <a:rPr lang="en-GB"/>
              <a:t>self defence</a:t>
            </a:r>
          </a:p>
          <a:p>
            <a:pPr lvl="1"/>
            <a:r>
              <a:rPr lang="en-GB"/>
              <a:t>economy of provision</a:t>
            </a:r>
          </a:p>
          <a:p>
            <a:pPr>
              <a:lnSpc>
                <a:spcPct val="120000"/>
              </a:lnSpc>
            </a:pPr>
            <a:r>
              <a:rPr lang="en-GB"/>
              <a:t>Capabilities span across multiple warfare areas</a:t>
            </a:r>
          </a:p>
          <a:p>
            <a:pPr lvl="1"/>
            <a:r>
              <a:rPr lang="en-GB"/>
              <a:t>e.g. ASW, ASuW, Intelligence, Strike</a:t>
            </a:r>
          </a:p>
          <a:p>
            <a:pPr>
              <a:lnSpc>
                <a:spcPct val="120000"/>
              </a:lnSpc>
            </a:pPr>
            <a:r>
              <a:rPr lang="en-GB"/>
              <a:t>Platform Distinguishing Features</a:t>
            </a:r>
          </a:p>
          <a:p>
            <a:pPr lvl="1"/>
            <a:r>
              <a:rPr lang="en-GB"/>
              <a:t>e.g. speed of deployment, stealth, support requirements</a:t>
            </a:r>
          </a:p>
          <a:p>
            <a:r>
              <a:rPr lang="en-GB" i="1">
                <a:solidFill>
                  <a:srgbClr val="FF99CC"/>
                </a:solidFill>
              </a:rPr>
              <a:t>These aspects all complicate discussions of ‘Capability’</a:t>
            </a:r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Solution is scenario dependent</a:t>
            </a: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5389563" y="5292725"/>
            <a:ext cx="630237" cy="5572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736975" y="5292725"/>
            <a:ext cx="630238" cy="55721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2033588" y="5292725"/>
            <a:ext cx="630237" cy="557213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 useBgFill="1">
        <p:nvSpPr>
          <p:cNvPr id="125958" name="AutoShape 6"/>
          <p:cNvSpPr>
            <a:spLocks noChangeArrowheads="1"/>
          </p:cNvSpPr>
          <p:nvPr/>
        </p:nvSpPr>
        <p:spPr bwMode="auto">
          <a:xfrm>
            <a:off x="2389188" y="4706938"/>
            <a:ext cx="1073150" cy="585787"/>
          </a:xfrm>
          <a:prstGeom prst="wedgeRectCallout">
            <a:avLst>
              <a:gd name="adj1" fmla="val -43491"/>
              <a:gd name="adj2" fmla="val 82792"/>
            </a:avLst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GB" sz="1800">
                <a:latin typeface="Arial" charset="0"/>
              </a:rPr>
              <a:t>Full</a:t>
            </a:r>
            <a:r>
              <a:rPr lang="en-GB" sz="2400">
                <a:latin typeface="Arial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GB" sz="1800">
                <a:latin typeface="Arial" charset="0"/>
              </a:rPr>
              <a:t>capability</a:t>
            </a:r>
            <a:endParaRPr lang="en-GB" sz="2400">
              <a:latin typeface="Arial" charset="0"/>
            </a:endParaRPr>
          </a:p>
        </p:txBody>
      </p:sp>
      <p:sp useBgFill="1">
        <p:nvSpPr>
          <p:cNvPr id="125959" name="AutoShape 7"/>
          <p:cNvSpPr>
            <a:spLocks noChangeArrowheads="1"/>
          </p:cNvSpPr>
          <p:nvPr/>
        </p:nvSpPr>
        <p:spPr bwMode="auto">
          <a:xfrm>
            <a:off x="4054475" y="4706938"/>
            <a:ext cx="1073150" cy="585787"/>
          </a:xfrm>
          <a:prstGeom prst="wedgeRectCallout">
            <a:avLst>
              <a:gd name="adj1" fmla="val -43750"/>
              <a:gd name="adj2" fmla="val 70000"/>
            </a:avLst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GB" sz="1800">
                <a:latin typeface="Arial" charset="0"/>
              </a:rPr>
              <a:t>Some</a:t>
            </a:r>
            <a:endParaRPr lang="en-GB" sz="240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GB" sz="1800">
                <a:latin typeface="Arial" charset="0"/>
              </a:rPr>
              <a:t>capability</a:t>
            </a:r>
            <a:endParaRPr lang="en-GB" sz="2400">
              <a:latin typeface="Arial" charset="0"/>
            </a:endParaRPr>
          </a:p>
        </p:txBody>
      </p:sp>
      <p:sp useBgFill="1">
        <p:nvSpPr>
          <p:cNvPr id="125960" name="AutoShape 8"/>
          <p:cNvSpPr>
            <a:spLocks noChangeArrowheads="1"/>
          </p:cNvSpPr>
          <p:nvPr/>
        </p:nvSpPr>
        <p:spPr bwMode="auto">
          <a:xfrm>
            <a:off x="5759450" y="4706938"/>
            <a:ext cx="1073150" cy="585787"/>
          </a:xfrm>
          <a:prstGeom prst="wedgeRectCallout">
            <a:avLst>
              <a:gd name="adj1" fmla="val -43750"/>
              <a:gd name="adj2" fmla="val 70000"/>
            </a:avLst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GB" sz="1800">
                <a:latin typeface="Arial" charset="0"/>
              </a:rPr>
              <a:t>No</a:t>
            </a:r>
            <a:endParaRPr lang="en-GB" sz="240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GB" sz="1800">
                <a:latin typeface="Arial" charset="0"/>
              </a:rPr>
              <a:t>capability</a:t>
            </a:r>
            <a:endParaRPr lang="en-GB" sz="2400">
              <a:latin typeface="Arial" charset="0"/>
            </a:endParaRPr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2070100" y="2063750"/>
            <a:ext cx="552450" cy="48895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2070100" y="2686050"/>
            <a:ext cx="552450" cy="4873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2828925" y="2063750"/>
            <a:ext cx="552450" cy="488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2828925" y="3306763"/>
            <a:ext cx="552450" cy="487362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5965" name="Rectangle 13"/>
          <p:cNvSpPr>
            <a:spLocks noChangeArrowheads="1"/>
          </p:cNvSpPr>
          <p:nvPr/>
        </p:nvSpPr>
        <p:spPr bwMode="auto">
          <a:xfrm>
            <a:off x="3659188" y="2063750"/>
            <a:ext cx="550862" cy="48895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5967" name="Rectangle 15"/>
          <p:cNvSpPr>
            <a:spLocks noChangeArrowheads="1"/>
          </p:cNvSpPr>
          <p:nvPr/>
        </p:nvSpPr>
        <p:spPr bwMode="auto">
          <a:xfrm>
            <a:off x="3659188" y="3306763"/>
            <a:ext cx="550862" cy="4873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5968" name="Rectangle 16"/>
          <p:cNvSpPr>
            <a:spLocks noChangeArrowheads="1"/>
          </p:cNvSpPr>
          <p:nvPr/>
        </p:nvSpPr>
        <p:spPr bwMode="auto">
          <a:xfrm>
            <a:off x="4835525" y="2063750"/>
            <a:ext cx="552450" cy="48895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5969" name="Rectangle 17"/>
          <p:cNvSpPr>
            <a:spLocks noChangeArrowheads="1"/>
          </p:cNvSpPr>
          <p:nvPr/>
        </p:nvSpPr>
        <p:spPr bwMode="auto">
          <a:xfrm>
            <a:off x="4835525" y="2686050"/>
            <a:ext cx="552450" cy="4873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5970" name="Rectangle 18"/>
          <p:cNvSpPr>
            <a:spLocks noChangeArrowheads="1"/>
          </p:cNvSpPr>
          <p:nvPr/>
        </p:nvSpPr>
        <p:spPr bwMode="auto">
          <a:xfrm>
            <a:off x="5594350" y="2063750"/>
            <a:ext cx="550863" cy="48895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5966" name="Rectangle 14"/>
          <p:cNvSpPr>
            <a:spLocks noChangeArrowheads="1"/>
          </p:cNvSpPr>
          <p:nvPr/>
        </p:nvSpPr>
        <p:spPr bwMode="auto">
          <a:xfrm>
            <a:off x="2828925" y="2686050"/>
            <a:ext cx="552450" cy="487363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5971" name="Rectangle 19"/>
          <p:cNvSpPr>
            <a:spLocks noChangeArrowheads="1"/>
          </p:cNvSpPr>
          <p:nvPr/>
        </p:nvSpPr>
        <p:spPr bwMode="auto">
          <a:xfrm>
            <a:off x="5594350" y="3306763"/>
            <a:ext cx="550863" cy="487362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5972" name="Rectangle 20"/>
          <p:cNvSpPr>
            <a:spLocks noChangeArrowheads="1"/>
          </p:cNvSpPr>
          <p:nvPr/>
        </p:nvSpPr>
        <p:spPr bwMode="auto">
          <a:xfrm>
            <a:off x="6424613" y="2063750"/>
            <a:ext cx="550862" cy="48895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5973" name="Rectangle 21"/>
          <p:cNvSpPr>
            <a:spLocks noChangeArrowheads="1"/>
          </p:cNvSpPr>
          <p:nvPr/>
        </p:nvSpPr>
        <p:spPr bwMode="auto">
          <a:xfrm>
            <a:off x="5594350" y="2686050"/>
            <a:ext cx="550863" cy="48736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5974" name="Rectangle 22"/>
          <p:cNvSpPr>
            <a:spLocks noChangeArrowheads="1"/>
          </p:cNvSpPr>
          <p:nvPr/>
        </p:nvSpPr>
        <p:spPr bwMode="auto">
          <a:xfrm>
            <a:off x="6424613" y="3306763"/>
            <a:ext cx="550862" cy="4873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5975" name="Text Box 23"/>
          <p:cNvSpPr txBox="1">
            <a:spLocks noChangeArrowheads="1"/>
          </p:cNvSpPr>
          <p:nvPr/>
        </p:nvSpPr>
        <p:spPr bwMode="auto">
          <a:xfrm>
            <a:off x="557213" y="2117725"/>
            <a:ext cx="1231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>
                <a:latin typeface="Arial" charset="0"/>
              </a:rPr>
              <a:t>ASW</a:t>
            </a:r>
          </a:p>
        </p:txBody>
      </p:sp>
      <p:sp>
        <p:nvSpPr>
          <p:cNvPr id="125976" name="Text Box 24"/>
          <p:cNvSpPr txBox="1">
            <a:spLocks noChangeArrowheads="1"/>
          </p:cNvSpPr>
          <p:nvPr/>
        </p:nvSpPr>
        <p:spPr bwMode="auto">
          <a:xfrm>
            <a:off x="557213" y="2736850"/>
            <a:ext cx="904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GB">
                <a:latin typeface="Arial" charset="0"/>
              </a:rPr>
              <a:t>ASuW</a:t>
            </a:r>
          </a:p>
        </p:txBody>
      </p:sp>
      <p:sp>
        <p:nvSpPr>
          <p:cNvPr id="125977" name="Text Box 25"/>
          <p:cNvSpPr txBox="1">
            <a:spLocks noChangeArrowheads="1"/>
          </p:cNvSpPr>
          <p:nvPr/>
        </p:nvSpPr>
        <p:spPr bwMode="auto">
          <a:xfrm>
            <a:off x="557213" y="3317875"/>
            <a:ext cx="1512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>
                <a:latin typeface="Arial" charset="0"/>
              </a:rPr>
              <a:t>Land Attack</a:t>
            </a:r>
          </a:p>
        </p:txBody>
      </p:sp>
      <p:sp>
        <p:nvSpPr>
          <p:cNvPr id="125978" name="Text Box 26"/>
          <p:cNvSpPr txBox="1">
            <a:spLocks noChangeArrowheads="1"/>
          </p:cNvSpPr>
          <p:nvPr/>
        </p:nvSpPr>
        <p:spPr bwMode="auto">
          <a:xfrm>
            <a:off x="2200275" y="1174750"/>
            <a:ext cx="2035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GB">
                <a:latin typeface="Arial" charset="0"/>
              </a:rPr>
              <a:t>Scenarios</a:t>
            </a:r>
          </a:p>
          <a:p>
            <a:pPr algn="l">
              <a:spcBef>
                <a:spcPct val="0"/>
              </a:spcBef>
            </a:pPr>
            <a:r>
              <a:rPr lang="en-GB">
                <a:latin typeface="Arial" charset="0"/>
              </a:rPr>
              <a:t>A         B          C</a:t>
            </a:r>
          </a:p>
        </p:txBody>
      </p:sp>
      <p:sp>
        <p:nvSpPr>
          <p:cNvPr id="125979" name="Text Box 27"/>
          <p:cNvSpPr txBox="1">
            <a:spLocks noChangeArrowheads="1"/>
          </p:cNvSpPr>
          <p:nvPr/>
        </p:nvSpPr>
        <p:spPr bwMode="auto">
          <a:xfrm>
            <a:off x="4835525" y="1174750"/>
            <a:ext cx="2035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GB">
                <a:latin typeface="Arial" charset="0"/>
              </a:rPr>
              <a:t>Scenarios</a:t>
            </a:r>
          </a:p>
          <a:p>
            <a:pPr algn="l">
              <a:spcBef>
                <a:spcPct val="0"/>
              </a:spcBef>
            </a:pPr>
            <a:r>
              <a:rPr lang="en-GB">
                <a:latin typeface="Arial" charset="0"/>
              </a:rPr>
              <a:t>A         B          C</a:t>
            </a:r>
          </a:p>
        </p:txBody>
      </p:sp>
      <p:sp>
        <p:nvSpPr>
          <p:cNvPr id="125981" name="Text Box 29"/>
          <p:cNvSpPr txBox="1">
            <a:spLocks noChangeArrowheads="1"/>
          </p:cNvSpPr>
          <p:nvPr/>
        </p:nvSpPr>
        <p:spPr bwMode="auto">
          <a:xfrm>
            <a:off x="2085975" y="4003675"/>
            <a:ext cx="2122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sz="3200">
                <a:solidFill>
                  <a:srgbClr val="FFFF66"/>
                </a:solidFill>
                <a:latin typeface="Arial" charset="0"/>
              </a:rPr>
              <a:t>Solution A</a:t>
            </a:r>
          </a:p>
        </p:txBody>
      </p:sp>
      <p:sp>
        <p:nvSpPr>
          <p:cNvPr id="125982" name="Text Box 30"/>
          <p:cNvSpPr txBox="1">
            <a:spLocks noChangeArrowheads="1"/>
          </p:cNvSpPr>
          <p:nvPr/>
        </p:nvSpPr>
        <p:spPr bwMode="auto">
          <a:xfrm>
            <a:off x="4948238" y="4003675"/>
            <a:ext cx="21193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sz="3200">
                <a:solidFill>
                  <a:srgbClr val="FFFF66"/>
                </a:solidFill>
                <a:latin typeface="Arial" charset="0"/>
              </a:rPr>
              <a:t>Solution B</a:t>
            </a:r>
          </a:p>
        </p:txBody>
      </p:sp>
      <p:sp>
        <p:nvSpPr>
          <p:cNvPr id="125985" name="Rectangle 33"/>
          <p:cNvSpPr>
            <a:spLocks noChangeArrowheads="1"/>
          </p:cNvSpPr>
          <p:nvPr/>
        </p:nvSpPr>
        <p:spPr bwMode="auto">
          <a:xfrm>
            <a:off x="1765300" y="1168400"/>
            <a:ext cx="2667000" cy="3390900"/>
          </a:xfrm>
          <a:prstGeom prst="rect">
            <a:avLst/>
          </a:prstGeom>
          <a:noFill/>
          <a:ln w="9525">
            <a:solidFill>
              <a:srgbClr val="FFFF66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5986" name="Rectangle 34"/>
          <p:cNvSpPr>
            <a:spLocks noChangeArrowheads="1"/>
          </p:cNvSpPr>
          <p:nvPr/>
        </p:nvSpPr>
        <p:spPr bwMode="auto">
          <a:xfrm>
            <a:off x="4584700" y="1168400"/>
            <a:ext cx="2667000" cy="3390900"/>
          </a:xfrm>
          <a:prstGeom prst="rect">
            <a:avLst/>
          </a:prstGeom>
          <a:noFill/>
          <a:ln w="9525">
            <a:solidFill>
              <a:srgbClr val="FFFF66"/>
            </a:solidFill>
            <a:prstDash val="dash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Is a solution unique ?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092200"/>
            <a:ext cx="8089900" cy="4071938"/>
          </a:xfrm>
        </p:spPr>
        <p:txBody>
          <a:bodyPr/>
          <a:lstStyle/>
          <a:p>
            <a:r>
              <a:rPr lang="en-GB"/>
              <a:t>Remove a solution from a scenario</a:t>
            </a:r>
          </a:p>
          <a:p>
            <a:endParaRPr lang="en-GB"/>
          </a:p>
          <a:p>
            <a:endParaRPr lang="en-GB"/>
          </a:p>
        </p:txBody>
      </p:sp>
      <p:sp>
        <p:nvSpPr>
          <p:cNvPr id="127000" name="Rectangle 24"/>
          <p:cNvSpPr>
            <a:spLocks noChangeArrowheads="1"/>
          </p:cNvSpPr>
          <p:nvPr/>
        </p:nvSpPr>
        <p:spPr bwMode="auto">
          <a:xfrm>
            <a:off x="1252538" y="2017713"/>
            <a:ext cx="6664325" cy="3875087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7001" name="Freeform 25"/>
          <p:cNvSpPr>
            <a:spLocks/>
          </p:cNvSpPr>
          <p:nvPr/>
        </p:nvSpPr>
        <p:spPr bwMode="auto">
          <a:xfrm>
            <a:off x="1231900" y="1997075"/>
            <a:ext cx="6705600" cy="3895725"/>
          </a:xfrm>
          <a:custGeom>
            <a:avLst/>
            <a:gdLst>
              <a:gd name="T0" fmla="*/ 15 w 3936"/>
              <a:gd name="T1" fmla="*/ 999 h 2035"/>
              <a:gd name="T2" fmla="*/ 280 w 3936"/>
              <a:gd name="T3" fmla="*/ 929 h 2035"/>
              <a:gd name="T4" fmla="*/ 350 w 3936"/>
              <a:gd name="T5" fmla="*/ 905 h 2035"/>
              <a:gd name="T6" fmla="*/ 475 w 3936"/>
              <a:gd name="T7" fmla="*/ 859 h 2035"/>
              <a:gd name="T8" fmla="*/ 530 w 3936"/>
              <a:gd name="T9" fmla="*/ 835 h 2035"/>
              <a:gd name="T10" fmla="*/ 647 w 3936"/>
              <a:gd name="T11" fmla="*/ 812 h 2035"/>
              <a:gd name="T12" fmla="*/ 1231 w 3936"/>
              <a:gd name="T13" fmla="*/ 835 h 2035"/>
              <a:gd name="T14" fmla="*/ 1371 w 3936"/>
              <a:gd name="T15" fmla="*/ 866 h 2035"/>
              <a:gd name="T16" fmla="*/ 1621 w 3936"/>
              <a:gd name="T17" fmla="*/ 960 h 2035"/>
              <a:gd name="T18" fmla="*/ 1730 w 3936"/>
              <a:gd name="T19" fmla="*/ 1007 h 2035"/>
              <a:gd name="T20" fmla="*/ 1862 w 3936"/>
              <a:gd name="T21" fmla="*/ 1046 h 2035"/>
              <a:gd name="T22" fmla="*/ 2057 w 3936"/>
              <a:gd name="T23" fmla="*/ 1077 h 2035"/>
              <a:gd name="T24" fmla="*/ 2587 w 3936"/>
              <a:gd name="T25" fmla="*/ 999 h 2035"/>
              <a:gd name="T26" fmla="*/ 2743 w 3936"/>
              <a:gd name="T27" fmla="*/ 929 h 2035"/>
              <a:gd name="T28" fmla="*/ 2938 w 3936"/>
              <a:gd name="T29" fmla="*/ 820 h 2035"/>
              <a:gd name="T30" fmla="*/ 3148 w 3936"/>
              <a:gd name="T31" fmla="*/ 703 h 2035"/>
              <a:gd name="T32" fmla="*/ 3405 w 3936"/>
              <a:gd name="T33" fmla="*/ 827 h 2035"/>
              <a:gd name="T34" fmla="*/ 3436 w 3936"/>
              <a:gd name="T35" fmla="*/ 905 h 2035"/>
              <a:gd name="T36" fmla="*/ 3436 w 3936"/>
              <a:gd name="T37" fmla="*/ 1217 h 2035"/>
              <a:gd name="T38" fmla="*/ 3491 w 3936"/>
              <a:gd name="T39" fmla="*/ 1591 h 2035"/>
              <a:gd name="T40" fmla="*/ 3553 w 3936"/>
              <a:gd name="T41" fmla="*/ 1685 h 2035"/>
              <a:gd name="T42" fmla="*/ 3584 w 3936"/>
              <a:gd name="T43" fmla="*/ 1731 h 2035"/>
              <a:gd name="T44" fmla="*/ 3592 w 3936"/>
              <a:gd name="T45" fmla="*/ 1755 h 2035"/>
              <a:gd name="T46" fmla="*/ 3631 w 3936"/>
              <a:gd name="T47" fmla="*/ 1802 h 2035"/>
              <a:gd name="T48" fmla="*/ 3701 w 3936"/>
              <a:gd name="T49" fmla="*/ 1856 h 2035"/>
              <a:gd name="T50" fmla="*/ 3725 w 3936"/>
              <a:gd name="T51" fmla="*/ 1872 h 2035"/>
              <a:gd name="T52" fmla="*/ 3873 w 3936"/>
              <a:gd name="T53" fmla="*/ 1996 h 2035"/>
              <a:gd name="T54" fmla="*/ 3927 w 3936"/>
              <a:gd name="T55" fmla="*/ 2035 h 2035"/>
              <a:gd name="T56" fmla="*/ 3936 w 3936"/>
              <a:gd name="T57" fmla="*/ 0 h 2035"/>
              <a:gd name="T58" fmla="*/ 0 w 3936"/>
              <a:gd name="T59" fmla="*/ 0 h 2035"/>
              <a:gd name="T60" fmla="*/ 15 w 3936"/>
              <a:gd name="T61" fmla="*/ 999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936" h="2035">
                <a:moveTo>
                  <a:pt x="15" y="999"/>
                </a:moveTo>
                <a:cubicBezTo>
                  <a:pt x="102" y="989"/>
                  <a:pt x="197" y="961"/>
                  <a:pt x="280" y="929"/>
                </a:cubicBezTo>
                <a:cubicBezTo>
                  <a:pt x="353" y="901"/>
                  <a:pt x="265" y="922"/>
                  <a:pt x="350" y="905"/>
                </a:cubicBezTo>
                <a:cubicBezTo>
                  <a:pt x="389" y="880"/>
                  <a:pt x="431" y="871"/>
                  <a:pt x="475" y="859"/>
                </a:cubicBezTo>
                <a:cubicBezTo>
                  <a:pt x="517" y="847"/>
                  <a:pt x="480" y="854"/>
                  <a:pt x="530" y="835"/>
                </a:cubicBezTo>
                <a:cubicBezTo>
                  <a:pt x="566" y="821"/>
                  <a:pt x="610" y="817"/>
                  <a:pt x="647" y="812"/>
                </a:cubicBezTo>
                <a:cubicBezTo>
                  <a:pt x="849" y="816"/>
                  <a:pt x="1035" y="813"/>
                  <a:pt x="1231" y="835"/>
                </a:cubicBezTo>
                <a:cubicBezTo>
                  <a:pt x="1276" y="851"/>
                  <a:pt x="1324" y="858"/>
                  <a:pt x="1371" y="866"/>
                </a:cubicBezTo>
                <a:cubicBezTo>
                  <a:pt x="1446" y="905"/>
                  <a:pt x="1539" y="939"/>
                  <a:pt x="1621" y="960"/>
                </a:cubicBezTo>
                <a:cubicBezTo>
                  <a:pt x="1660" y="970"/>
                  <a:pt x="1691" y="996"/>
                  <a:pt x="1730" y="1007"/>
                </a:cubicBezTo>
                <a:cubicBezTo>
                  <a:pt x="1774" y="1019"/>
                  <a:pt x="1818" y="1031"/>
                  <a:pt x="1862" y="1046"/>
                </a:cubicBezTo>
                <a:cubicBezTo>
                  <a:pt x="1911" y="1063"/>
                  <a:pt x="2003" y="1068"/>
                  <a:pt x="2057" y="1077"/>
                </a:cubicBezTo>
                <a:cubicBezTo>
                  <a:pt x="2248" y="1070"/>
                  <a:pt x="2408" y="1059"/>
                  <a:pt x="2587" y="999"/>
                </a:cubicBezTo>
                <a:cubicBezTo>
                  <a:pt x="2633" y="967"/>
                  <a:pt x="2691" y="952"/>
                  <a:pt x="2743" y="929"/>
                </a:cubicBezTo>
                <a:cubicBezTo>
                  <a:pt x="2811" y="899"/>
                  <a:pt x="2868" y="847"/>
                  <a:pt x="2938" y="820"/>
                </a:cubicBezTo>
                <a:cubicBezTo>
                  <a:pt x="2997" y="759"/>
                  <a:pt x="3064" y="717"/>
                  <a:pt x="3148" y="703"/>
                </a:cubicBezTo>
                <a:cubicBezTo>
                  <a:pt x="3260" y="715"/>
                  <a:pt x="3337" y="730"/>
                  <a:pt x="3405" y="827"/>
                </a:cubicBezTo>
                <a:cubicBezTo>
                  <a:pt x="3414" y="855"/>
                  <a:pt x="3428" y="876"/>
                  <a:pt x="3436" y="905"/>
                </a:cubicBezTo>
                <a:cubicBezTo>
                  <a:pt x="3456" y="1281"/>
                  <a:pt x="3436" y="811"/>
                  <a:pt x="3436" y="1217"/>
                </a:cubicBezTo>
                <a:cubicBezTo>
                  <a:pt x="3436" y="1319"/>
                  <a:pt x="3421" y="1490"/>
                  <a:pt x="3491" y="1591"/>
                </a:cubicBezTo>
                <a:cubicBezTo>
                  <a:pt x="3504" y="1631"/>
                  <a:pt x="3529" y="1654"/>
                  <a:pt x="3553" y="1685"/>
                </a:cubicBezTo>
                <a:cubicBezTo>
                  <a:pt x="3564" y="1700"/>
                  <a:pt x="3578" y="1713"/>
                  <a:pt x="3584" y="1731"/>
                </a:cubicBezTo>
                <a:cubicBezTo>
                  <a:pt x="3587" y="1739"/>
                  <a:pt x="3587" y="1748"/>
                  <a:pt x="3592" y="1755"/>
                </a:cubicBezTo>
                <a:cubicBezTo>
                  <a:pt x="3603" y="1772"/>
                  <a:pt x="3618" y="1786"/>
                  <a:pt x="3631" y="1802"/>
                </a:cubicBezTo>
                <a:cubicBezTo>
                  <a:pt x="3654" y="1829"/>
                  <a:pt x="3668" y="1834"/>
                  <a:pt x="3701" y="1856"/>
                </a:cubicBezTo>
                <a:cubicBezTo>
                  <a:pt x="3709" y="1861"/>
                  <a:pt x="3725" y="1872"/>
                  <a:pt x="3725" y="1872"/>
                </a:cubicBezTo>
                <a:cubicBezTo>
                  <a:pt x="3740" y="1922"/>
                  <a:pt x="3828" y="1967"/>
                  <a:pt x="3873" y="1996"/>
                </a:cubicBezTo>
                <a:cubicBezTo>
                  <a:pt x="3893" y="2009"/>
                  <a:pt x="3916" y="2014"/>
                  <a:pt x="3927" y="2035"/>
                </a:cubicBezTo>
                <a:lnTo>
                  <a:pt x="3936" y="0"/>
                </a:lnTo>
                <a:lnTo>
                  <a:pt x="0" y="0"/>
                </a:lnTo>
                <a:lnTo>
                  <a:pt x="15" y="999"/>
                </a:lnTo>
                <a:close/>
              </a:path>
            </a:pathLst>
          </a:cu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7002" name="Rectangle 26"/>
          <p:cNvSpPr>
            <a:spLocks noChangeArrowheads="1"/>
          </p:cNvSpPr>
          <p:nvPr/>
        </p:nvSpPr>
        <p:spPr bwMode="auto">
          <a:xfrm>
            <a:off x="2892425" y="4679950"/>
            <a:ext cx="1724025" cy="89376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 useBgFill="1">
        <p:nvSpPr>
          <p:cNvPr id="127003" name="Freeform 27"/>
          <p:cNvSpPr>
            <a:spLocks/>
          </p:cNvSpPr>
          <p:nvPr/>
        </p:nvSpPr>
        <p:spPr bwMode="auto">
          <a:xfrm>
            <a:off x="6646863" y="3113088"/>
            <a:ext cx="677862" cy="539750"/>
          </a:xfrm>
          <a:custGeom>
            <a:avLst/>
            <a:gdLst>
              <a:gd name="T0" fmla="*/ 5 w 558"/>
              <a:gd name="T1" fmla="*/ 195 h 444"/>
              <a:gd name="T2" fmla="*/ 36 w 558"/>
              <a:gd name="T3" fmla="*/ 47 h 444"/>
              <a:gd name="T4" fmla="*/ 106 w 558"/>
              <a:gd name="T5" fmla="*/ 15 h 444"/>
              <a:gd name="T6" fmla="*/ 153 w 558"/>
              <a:gd name="T7" fmla="*/ 0 h 444"/>
              <a:gd name="T8" fmla="*/ 379 w 558"/>
              <a:gd name="T9" fmla="*/ 23 h 444"/>
              <a:gd name="T10" fmla="*/ 527 w 558"/>
              <a:gd name="T11" fmla="*/ 132 h 444"/>
              <a:gd name="T12" fmla="*/ 558 w 558"/>
              <a:gd name="T13" fmla="*/ 234 h 444"/>
              <a:gd name="T14" fmla="*/ 550 w 558"/>
              <a:gd name="T15" fmla="*/ 335 h 444"/>
              <a:gd name="T16" fmla="*/ 363 w 558"/>
              <a:gd name="T17" fmla="*/ 444 h 444"/>
              <a:gd name="T18" fmla="*/ 332 w 558"/>
              <a:gd name="T19" fmla="*/ 436 h 444"/>
              <a:gd name="T20" fmla="*/ 270 w 558"/>
              <a:gd name="T21" fmla="*/ 319 h 444"/>
              <a:gd name="T22" fmla="*/ 231 w 558"/>
              <a:gd name="T23" fmla="*/ 304 h 444"/>
              <a:gd name="T24" fmla="*/ 129 w 558"/>
              <a:gd name="T25" fmla="*/ 226 h 444"/>
              <a:gd name="T26" fmla="*/ 5 w 558"/>
              <a:gd name="T27" fmla="*/ 195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8" h="444">
                <a:moveTo>
                  <a:pt x="5" y="195"/>
                </a:moveTo>
                <a:cubicBezTo>
                  <a:pt x="7" y="171"/>
                  <a:pt x="0" y="76"/>
                  <a:pt x="36" y="47"/>
                </a:cubicBezTo>
                <a:cubicBezTo>
                  <a:pt x="52" y="34"/>
                  <a:pt x="86" y="22"/>
                  <a:pt x="106" y="15"/>
                </a:cubicBezTo>
                <a:cubicBezTo>
                  <a:pt x="122" y="10"/>
                  <a:pt x="153" y="0"/>
                  <a:pt x="153" y="0"/>
                </a:cubicBezTo>
                <a:cubicBezTo>
                  <a:pt x="261" y="6"/>
                  <a:pt x="292" y="8"/>
                  <a:pt x="379" y="23"/>
                </a:cubicBezTo>
                <a:cubicBezTo>
                  <a:pt x="441" y="44"/>
                  <a:pt x="489" y="78"/>
                  <a:pt x="527" y="132"/>
                </a:cubicBezTo>
                <a:cubicBezTo>
                  <a:pt x="538" y="166"/>
                  <a:pt x="549" y="199"/>
                  <a:pt x="558" y="234"/>
                </a:cubicBezTo>
                <a:cubicBezTo>
                  <a:pt x="555" y="268"/>
                  <a:pt x="556" y="302"/>
                  <a:pt x="550" y="335"/>
                </a:cubicBezTo>
                <a:cubicBezTo>
                  <a:pt x="539" y="398"/>
                  <a:pt x="417" y="436"/>
                  <a:pt x="363" y="444"/>
                </a:cubicBezTo>
                <a:cubicBezTo>
                  <a:pt x="353" y="441"/>
                  <a:pt x="339" y="444"/>
                  <a:pt x="332" y="436"/>
                </a:cubicBezTo>
                <a:cubicBezTo>
                  <a:pt x="300" y="399"/>
                  <a:pt x="319" y="350"/>
                  <a:pt x="270" y="319"/>
                </a:cubicBezTo>
                <a:cubicBezTo>
                  <a:pt x="258" y="312"/>
                  <a:pt x="243" y="310"/>
                  <a:pt x="231" y="304"/>
                </a:cubicBezTo>
                <a:cubicBezTo>
                  <a:pt x="192" y="285"/>
                  <a:pt x="169" y="244"/>
                  <a:pt x="129" y="226"/>
                </a:cubicBezTo>
                <a:cubicBezTo>
                  <a:pt x="88" y="208"/>
                  <a:pt x="49" y="201"/>
                  <a:pt x="5" y="195"/>
                </a:cubicBez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26996" name="Object 20"/>
          <p:cNvGraphicFramePr>
            <a:graphicFrameLocks noChangeAspect="1"/>
          </p:cNvGraphicFramePr>
          <p:nvPr/>
        </p:nvGraphicFramePr>
        <p:xfrm>
          <a:off x="5262563" y="3602038"/>
          <a:ext cx="140335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28" name="Clip" r:id="rId3" imgW="2177640" imgH="2286000" progId="MS_ClipArt_Gallery.2">
                  <p:embed/>
                </p:oleObj>
              </mc:Choice>
              <mc:Fallback>
                <p:oleObj name="Clip" r:id="rId3" imgW="2177640" imgH="2286000" progId="MS_ClipArt_Gallery.2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2563" y="3602038"/>
                        <a:ext cx="1403350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97" name="Line 21"/>
          <p:cNvSpPr>
            <a:spLocks noChangeShapeType="1"/>
          </p:cNvSpPr>
          <p:nvPr/>
        </p:nvSpPr>
        <p:spPr bwMode="auto">
          <a:xfrm>
            <a:off x="4884738" y="3343275"/>
            <a:ext cx="2282825" cy="2179638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6998" name="Line 22"/>
          <p:cNvSpPr>
            <a:spLocks noChangeShapeType="1"/>
          </p:cNvSpPr>
          <p:nvPr/>
        </p:nvSpPr>
        <p:spPr bwMode="auto">
          <a:xfrm flipH="1">
            <a:off x="4884738" y="3343275"/>
            <a:ext cx="2282825" cy="2179638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27114" name="Group 138"/>
          <p:cNvGrpSpPr>
            <a:grpSpLocks/>
          </p:cNvGrpSpPr>
          <p:nvPr/>
        </p:nvGrpSpPr>
        <p:grpSpPr bwMode="auto">
          <a:xfrm>
            <a:off x="3259138" y="5000625"/>
            <a:ext cx="839787" cy="296863"/>
            <a:chOff x="2050" y="2942"/>
            <a:chExt cx="298" cy="85"/>
          </a:xfrm>
        </p:grpSpPr>
        <p:sp>
          <p:nvSpPr>
            <p:cNvPr id="127115" name="Freeform 139"/>
            <p:cNvSpPr>
              <a:spLocks/>
            </p:cNvSpPr>
            <p:nvPr/>
          </p:nvSpPr>
          <p:spPr bwMode="auto">
            <a:xfrm>
              <a:off x="2244" y="2959"/>
              <a:ext cx="57" cy="48"/>
            </a:xfrm>
            <a:custGeom>
              <a:avLst/>
              <a:gdLst>
                <a:gd name="T0" fmla="*/ 0 w 57"/>
                <a:gd name="T1" fmla="*/ 48 h 48"/>
                <a:gd name="T2" fmla="*/ 25 w 57"/>
                <a:gd name="T3" fmla="*/ 0 h 48"/>
                <a:gd name="T4" fmla="*/ 57 w 57"/>
                <a:gd name="T5" fmla="*/ 4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" h="48">
                  <a:moveTo>
                    <a:pt x="0" y="48"/>
                  </a:moveTo>
                  <a:lnTo>
                    <a:pt x="25" y="0"/>
                  </a:lnTo>
                  <a:lnTo>
                    <a:pt x="57" y="47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7116" name="Line 140"/>
            <p:cNvSpPr>
              <a:spLocks noChangeShapeType="1"/>
            </p:cNvSpPr>
            <p:nvPr/>
          </p:nvSpPr>
          <p:spPr bwMode="auto">
            <a:xfrm>
              <a:off x="2267" y="2942"/>
              <a:ext cx="6" cy="6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7117" name="Freeform 141"/>
            <p:cNvSpPr>
              <a:spLocks/>
            </p:cNvSpPr>
            <p:nvPr/>
          </p:nvSpPr>
          <p:spPr bwMode="auto">
            <a:xfrm>
              <a:off x="2125" y="2959"/>
              <a:ext cx="56" cy="48"/>
            </a:xfrm>
            <a:custGeom>
              <a:avLst/>
              <a:gdLst>
                <a:gd name="T0" fmla="*/ 0 w 56"/>
                <a:gd name="T1" fmla="*/ 48 h 48"/>
                <a:gd name="T2" fmla="*/ 25 w 56"/>
                <a:gd name="T3" fmla="*/ 0 h 48"/>
                <a:gd name="T4" fmla="*/ 56 w 56"/>
                <a:gd name="T5" fmla="*/ 4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48">
                  <a:moveTo>
                    <a:pt x="0" y="48"/>
                  </a:moveTo>
                  <a:lnTo>
                    <a:pt x="25" y="0"/>
                  </a:lnTo>
                  <a:lnTo>
                    <a:pt x="56" y="47"/>
                  </a:lnTo>
                </a:path>
              </a:pathLst>
            </a:custGeom>
            <a:noFill/>
            <a:ln w="3175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7118" name="Line 142"/>
            <p:cNvSpPr>
              <a:spLocks noChangeShapeType="1"/>
            </p:cNvSpPr>
            <p:nvPr/>
          </p:nvSpPr>
          <p:spPr bwMode="auto">
            <a:xfrm>
              <a:off x="2148" y="2942"/>
              <a:ext cx="6" cy="6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7119" name="Freeform 143"/>
            <p:cNvSpPr>
              <a:spLocks/>
            </p:cNvSpPr>
            <p:nvPr/>
          </p:nvSpPr>
          <p:spPr bwMode="auto">
            <a:xfrm>
              <a:off x="2079" y="2966"/>
              <a:ext cx="269" cy="61"/>
            </a:xfrm>
            <a:custGeom>
              <a:avLst/>
              <a:gdLst>
                <a:gd name="T0" fmla="*/ 0 w 269"/>
                <a:gd name="T1" fmla="*/ 31 h 61"/>
                <a:gd name="T2" fmla="*/ 0 w 269"/>
                <a:gd name="T3" fmla="*/ 35 h 61"/>
                <a:gd name="T4" fmla="*/ 0 w 269"/>
                <a:gd name="T5" fmla="*/ 38 h 61"/>
                <a:gd name="T6" fmla="*/ 1 w 269"/>
                <a:gd name="T7" fmla="*/ 41 h 61"/>
                <a:gd name="T8" fmla="*/ 2 w 269"/>
                <a:gd name="T9" fmla="*/ 44 h 61"/>
                <a:gd name="T10" fmla="*/ 3 w 269"/>
                <a:gd name="T11" fmla="*/ 46 h 61"/>
                <a:gd name="T12" fmla="*/ 5 w 269"/>
                <a:gd name="T13" fmla="*/ 48 h 61"/>
                <a:gd name="T14" fmla="*/ 7 w 269"/>
                <a:gd name="T15" fmla="*/ 49 h 61"/>
                <a:gd name="T16" fmla="*/ 9 w 269"/>
                <a:gd name="T17" fmla="*/ 51 h 61"/>
                <a:gd name="T18" fmla="*/ 12 w 269"/>
                <a:gd name="T19" fmla="*/ 52 h 61"/>
                <a:gd name="T20" fmla="*/ 15 w 269"/>
                <a:gd name="T21" fmla="*/ 53 h 61"/>
                <a:gd name="T22" fmla="*/ 17 w 269"/>
                <a:gd name="T23" fmla="*/ 54 h 61"/>
                <a:gd name="T24" fmla="*/ 18 w 269"/>
                <a:gd name="T25" fmla="*/ 56 h 61"/>
                <a:gd name="T26" fmla="*/ 20 w 269"/>
                <a:gd name="T27" fmla="*/ 61 h 61"/>
                <a:gd name="T28" fmla="*/ 260 w 269"/>
                <a:gd name="T29" fmla="*/ 61 h 61"/>
                <a:gd name="T30" fmla="*/ 263 w 269"/>
                <a:gd name="T31" fmla="*/ 49 h 61"/>
                <a:gd name="T32" fmla="*/ 269 w 269"/>
                <a:gd name="T33" fmla="*/ 30 h 61"/>
                <a:gd name="T34" fmla="*/ 225 w 269"/>
                <a:gd name="T35" fmla="*/ 30 h 61"/>
                <a:gd name="T36" fmla="*/ 224 w 269"/>
                <a:gd name="T37" fmla="*/ 33 h 61"/>
                <a:gd name="T38" fmla="*/ 222 w 269"/>
                <a:gd name="T39" fmla="*/ 35 h 61"/>
                <a:gd name="T40" fmla="*/ 221 w 269"/>
                <a:gd name="T41" fmla="*/ 37 h 61"/>
                <a:gd name="T42" fmla="*/ 220 w 269"/>
                <a:gd name="T43" fmla="*/ 38 h 61"/>
                <a:gd name="T44" fmla="*/ 218 w 269"/>
                <a:gd name="T45" fmla="*/ 39 h 61"/>
                <a:gd name="T46" fmla="*/ 172 w 269"/>
                <a:gd name="T47" fmla="*/ 39 h 61"/>
                <a:gd name="T48" fmla="*/ 170 w 269"/>
                <a:gd name="T49" fmla="*/ 38 h 61"/>
                <a:gd name="T50" fmla="*/ 169 w 269"/>
                <a:gd name="T51" fmla="*/ 38 h 61"/>
                <a:gd name="T52" fmla="*/ 168 w 269"/>
                <a:gd name="T53" fmla="*/ 36 h 61"/>
                <a:gd name="T54" fmla="*/ 167 w 269"/>
                <a:gd name="T55" fmla="*/ 35 h 61"/>
                <a:gd name="T56" fmla="*/ 164 w 269"/>
                <a:gd name="T57" fmla="*/ 30 h 61"/>
                <a:gd name="T58" fmla="*/ 144 w 269"/>
                <a:gd name="T59" fmla="*/ 30 h 61"/>
                <a:gd name="T60" fmla="*/ 141 w 269"/>
                <a:gd name="T61" fmla="*/ 0 h 61"/>
                <a:gd name="T62" fmla="*/ 120 w 269"/>
                <a:gd name="T63" fmla="*/ 0 h 61"/>
                <a:gd name="T64" fmla="*/ 123 w 269"/>
                <a:gd name="T65" fmla="*/ 29 h 61"/>
                <a:gd name="T66" fmla="*/ 104 w 269"/>
                <a:gd name="T67" fmla="*/ 29 h 61"/>
                <a:gd name="T68" fmla="*/ 103 w 269"/>
                <a:gd name="T69" fmla="*/ 36 h 61"/>
                <a:gd name="T70" fmla="*/ 103 w 269"/>
                <a:gd name="T71" fmla="*/ 37 h 61"/>
                <a:gd name="T72" fmla="*/ 102 w 269"/>
                <a:gd name="T73" fmla="*/ 38 h 61"/>
                <a:gd name="T74" fmla="*/ 101 w 269"/>
                <a:gd name="T75" fmla="*/ 39 h 61"/>
                <a:gd name="T76" fmla="*/ 99 w 269"/>
                <a:gd name="T77" fmla="*/ 39 h 61"/>
                <a:gd name="T78" fmla="*/ 97 w 269"/>
                <a:gd name="T79" fmla="*/ 39 h 61"/>
                <a:gd name="T80" fmla="*/ 49 w 269"/>
                <a:gd name="T81" fmla="*/ 39 h 61"/>
                <a:gd name="T82" fmla="*/ 48 w 269"/>
                <a:gd name="T83" fmla="*/ 39 h 61"/>
                <a:gd name="T84" fmla="*/ 46 w 269"/>
                <a:gd name="T85" fmla="*/ 38 h 61"/>
                <a:gd name="T86" fmla="*/ 45 w 269"/>
                <a:gd name="T87" fmla="*/ 37 h 61"/>
                <a:gd name="T88" fmla="*/ 43 w 269"/>
                <a:gd name="T89" fmla="*/ 31 h 61"/>
                <a:gd name="T90" fmla="*/ 0 w 269"/>
                <a:gd name="T9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9" h="61">
                  <a:moveTo>
                    <a:pt x="0" y="31"/>
                  </a:moveTo>
                  <a:lnTo>
                    <a:pt x="0" y="35"/>
                  </a:lnTo>
                  <a:lnTo>
                    <a:pt x="0" y="38"/>
                  </a:lnTo>
                  <a:lnTo>
                    <a:pt x="1" y="41"/>
                  </a:lnTo>
                  <a:lnTo>
                    <a:pt x="2" y="44"/>
                  </a:lnTo>
                  <a:lnTo>
                    <a:pt x="3" y="46"/>
                  </a:lnTo>
                  <a:lnTo>
                    <a:pt x="5" y="48"/>
                  </a:lnTo>
                  <a:lnTo>
                    <a:pt x="7" y="49"/>
                  </a:lnTo>
                  <a:lnTo>
                    <a:pt x="9" y="51"/>
                  </a:lnTo>
                  <a:lnTo>
                    <a:pt x="12" y="52"/>
                  </a:lnTo>
                  <a:lnTo>
                    <a:pt x="15" y="53"/>
                  </a:lnTo>
                  <a:lnTo>
                    <a:pt x="17" y="54"/>
                  </a:lnTo>
                  <a:lnTo>
                    <a:pt x="18" y="56"/>
                  </a:lnTo>
                  <a:lnTo>
                    <a:pt x="20" y="61"/>
                  </a:lnTo>
                  <a:lnTo>
                    <a:pt x="260" y="61"/>
                  </a:lnTo>
                  <a:lnTo>
                    <a:pt x="263" y="49"/>
                  </a:lnTo>
                  <a:lnTo>
                    <a:pt x="269" y="30"/>
                  </a:lnTo>
                  <a:lnTo>
                    <a:pt x="225" y="30"/>
                  </a:lnTo>
                  <a:lnTo>
                    <a:pt x="224" y="33"/>
                  </a:lnTo>
                  <a:lnTo>
                    <a:pt x="222" y="35"/>
                  </a:lnTo>
                  <a:lnTo>
                    <a:pt x="221" y="37"/>
                  </a:lnTo>
                  <a:lnTo>
                    <a:pt x="220" y="38"/>
                  </a:lnTo>
                  <a:lnTo>
                    <a:pt x="218" y="39"/>
                  </a:lnTo>
                  <a:lnTo>
                    <a:pt x="172" y="39"/>
                  </a:lnTo>
                  <a:lnTo>
                    <a:pt x="170" y="38"/>
                  </a:lnTo>
                  <a:lnTo>
                    <a:pt x="169" y="38"/>
                  </a:lnTo>
                  <a:lnTo>
                    <a:pt x="168" y="36"/>
                  </a:lnTo>
                  <a:lnTo>
                    <a:pt x="167" y="35"/>
                  </a:lnTo>
                  <a:lnTo>
                    <a:pt x="164" y="30"/>
                  </a:lnTo>
                  <a:lnTo>
                    <a:pt x="144" y="30"/>
                  </a:lnTo>
                  <a:lnTo>
                    <a:pt x="141" y="0"/>
                  </a:lnTo>
                  <a:lnTo>
                    <a:pt x="120" y="0"/>
                  </a:lnTo>
                  <a:lnTo>
                    <a:pt x="123" y="29"/>
                  </a:lnTo>
                  <a:lnTo>
                    <a:pt x="104" y="29"/>
                  </a:lnTo>
                  <a:lnTo>
                    <a:pt x="103" y="36"/>
                  </a:lnTo>
                  <a:lnTo>
                    <a:pt x="103" y="37"/>
                  </a:lnTo>
                  <a:lnTo>
                    <a:pt x="102" y="38"/>
                  </a:lnTo>
                  <a:lnTo>
                    <a:pt x="101" y="39"/>
                  </a:lnTo>
                  <a:lnTo>
                    <a:pt x="99" y="39"/>
                  </a:lnTo>
                  <a:lnTo>
                    <a:pt x="97" y="39"/>
                  </a:lnTo>
                  <a:lnTo>
                    <a:pt x="49" y="39"/>
                  </a:lnTo>
                  <a:lnTo>
                    <a:pt x="48" y="39"/>
                  </a:lnTo>
                  <a:lnTo>
                    <a:pt x="46" y="38"/>
                  </a:lnTo>
                  <a:lnTo>
                    <a:pt x="45" y="37"/>
                  </a:lnTo>
                  <a:lnTo>
                    <a:pt x="43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chemeClr val="bg2"/>
            </a:solidFill>
            <a:ln w="1651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7120" name="Freeform 144"/>
            <p:cNvSpPr>
              <a:spLocks/>
            </p:cNvSpPr>
            <p:nvPr/>
          </p:nvSpPr>
          <p:spPr bwMode="auto">
            <a:xfrm>
              <a:off x="2050" y="2945"/>
              <a:ext cx="37" cy="20"/>
            </a:xfrm>
            <a:custGeom>
              <a:avLst/>
              <a:gdLst>
                <a:gd name="T0" fmla="*/ 0 w 37"/>
                <a:gd name="T1" fmla="*/ 20 h 20"/>
                <a:gd name="T2" fmla="*/ 2 w 37"/>
                <a:gd name="T3" fmla="*/ 12 h 20"/>
                <a:gd name="T4" fmla="*/ 5 w 37"/>
                <a:gd name="T5" fmla="*/ 6 h 20"/>
                <a:gd name="T6" fmla="*/ 11 w 37"/>
                <a:gd name="T7" fmla="*/ 2 h 20"/>
                <a:gd name="T8" fmla="*/ 18 w 37"/>
                <a:gd name="T9" fmla="*/ 0 h 20"/>
                <a:gd name="T10" fmla="*/ 26 w 37"/>
                <a:gd name="T11" fmla="*/ 2 h 20"/>
                <a:gd name="T12" fmla="*/ 31 w 37"/>
                <a:gd name="T13" fmla="*/ 6 h 20"/>
                <a:gd name="T14" fmla="*/ 35 w 37"/>
                <a:gd name="T15" fmla="*/ 12 h 20"/>
                <a:gd name="T16" fmla="*/ 37 w 37"/>
                <a:gd name="T17" fmla="*/ 20 h 20"/>
                <a:gd name="T18" fmla="*/ 18 w 37"/>
                <a:gd name="T19" fmla="*/ 20 h 20"/>
                <a:gd name="T20" fmla="*/ 0 w 37"/>
                <a:gd name="T2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" h="20">
                  <a:moveTo>
                    <a:pt x="0" y="20"/>
                  </a:moveTo>
                  <a:lnTo>
                    <a:pt x="2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1" y="6"/>
                  </a:lnTo>
                  <a:lnTo>
                    <a:pt x="35" y="12"/>
                  </a:lnTo>
                  <a:lnTo>
                    <a:pt x="37" y="20"/>
                  </a:lnTo>
                  <a:lnTo>
                    <a:pt x="18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7121" name="Freeform 145"/>
            <p:cNvSpPr>
              <a:spLocks/>
            </p:cNvSpPr>
            <p:nvPr/>
          </p:nvSpPr>
          <p:spPr bwMode="auto">
            <a:xfrm>
              <a:off x="2082" y="2950"/>
              <a:ext cx="33" cy="15"/>
            </a:xfrm>
            <a:custGeom>
              <a:avLst/>
              <a:gdLst>
                <a:gd name="T0" fmla="*/ 0 w 33"/>
                <a:gd name="T1" fmla="*/ 15 h 15"/>
                <a:gd name="T2" fmla="*/ 1 w 33"/>
                <a:gd name="T3" fmla="*/ 9 h 15"/>
                <a:gd name="T4" fmla="*/ 5 w 33"/>
                <a:gd name="T5" fmla="*/ 5 h 15"/>
                <a:gd name="T6" fmla="*/ 11 w 33"/>
                <a:gd name="T7" fmla="*/ 1 h 15"/>
                <a:gd name="T8" fmla="*/ 17 w 33"/>
                <a:gd name="T9" fmla="*/ 0 h 15"/>
                <a:gd name="T10" fmla="*/ 22 w 33"/>
                <a:gd name="T11" fmla="*/ 1 h 15"/>
                <a:gd name="T12" fmla="*/ 28 w 33"/>
                <a:gd name="T13" fmla="*/ 5 h 15"/>
                <a:gd name="T14" fmla="*/ 32 w 33"/>
                <a:gd name="T15" fmla="*/ 9 h 15"/>
                <a:gd name="T16" fmla="*/ 33 w 33"/>
                <a:gd name="T17" fmla="*/ 15 h 15"/>
                <a:gd name="T18" fmla="*/ 17 w 33"/>
                <a:gd name="T19" fmla="*/ 15 h 15"/>
                <a:gd name="T20" fmla="*/ 0 w 33"/>
                <a:gd name="T2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3" h="15">
                  <a:moveTo>
                    <a:pt x="0" y="15"/>
                  </a:moveTo>
                  <a:lnTo>
                    <a:pt x="1" y="9"/>
                  </a:lnTo>
                  <a:lnTo>
                    <a:pt x="5" y="5"/>
                  </a:lnTo>
                  <a:lnTo>
                    <a:pt x="11" y="1"/>
                  </a:lnTo>
                  <a:lnTo>
                    <a:pt x="17" y="0"/>
                  </a:lnTo>
                  <a:lnTo>
                    <a:pt x="22" y="1"/>
                  </a:lnTo>
                  <a:lnTo>
                    <a:pt x="28" y="5"/>
                  </a:lnTo>
                  <a:lnTo>
                    <a:pt x="32" y="9"/>
                  </a:lnTo>
                  <a:lnTo>
                    <a:pt x="33" y="15"/>
                  </a:lnTo>
                  <a:lnTo>
                    <a:pt x="17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7122" name="Freeform 146"/>
            <p:cNvSpPr>
              <a:spLocks/>
            </p:cNvSpPr>
            <p:nvPr/>
          </p:nvSpPr>
          <p:spPr bwMode="auto">
            <a:xfrm>
              <a:off x="2102" y="2952"/>
              <a:ext cx="30" cy="13"/>
            </a:xfrm>
            <a:custGeom>
              <a:avLst/>
              <a:gdLst>
                <a:gd name="T0" fmla="*/ 0 w 30"/>
                <a:gd name="T1" fmla="*/ 12 h 13"/>
                <a:gd name="T2" fmla="*/ 2 w 30"/>
                <a:gd name="T3" fmla="*/ 7 h 13"/>
                <a:gd name="T4" fmla="*/ 5 w 30"/>
                <a:gd name="T5" fmla="*/ 3 h 13"/>
                <a:gd name="T6" fmla="*/ 10 w 30"/>
                <a:gd name="T7" fmla="*/ 1 h 13"/>
                <a:gd name="T8" fmla="*/ 16 w 30"/>
                <a:gd name="T9" fmla="*/ 0 h 13"/>
                <a:gd name="T10" fmla="*/ 21 w 30"/>
                <a:gd name="T11" fmla="*/ 1 h 13"/>
                <a:gd name="T12" fmla="*/ 26 w 30"/>
                <a:gd name="T13" fmla="*/ 4 h 13"/>
                <a:gd name="T14" fmla="*/ 29 w 30"/>
                <a:gd name="T15" fmla="*/ 8 h 13"/>
                <a:gd name="T16" fmla="*/ 30 w 30"/>
                <a:gd name="T17" fmla="*/ 13 h 13"/>
                <a:gd name="T18" fmla="*/ 16 w 30"/>
                <a:gd name="T19" fmla="*/ 13 h 13"/>
                <a:gd name="T20" fmla="*/ 0 w 30"/>
                <a:gd name="T21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13">
                  <a:moveTo>
                    <a:pt x="0" y="12"/>
                  </a:moveTo>
                  <a:lnTo>
                    <a:pt x="2" y="7"/>
                  </a:lnTo>
                  <a:lnTo>
                    <a:pt x="5" y="3"/>
                  </a:lnTo>
                  <a:lnTo>
                    <a:pt x="10" y="1"/>
                  </a:lnTo>
                  <a:lnTo>
                    <a:pt x="16" y="0"/>
                  </a:lnTo>
                  <a:lnTo>
                    <a:pt x="21" y="1"/>
                  </a:lnTo>
                  <a:lnTo>
                    <a:pt x="26" y="4"/>
                  </a:lnTo>
                  <a:lnTo>
                    <a:pt x="29" y="8"/>
                  </a:lnTo>
                  <a:lnTo>
                    <a:pt x="30" y="13"/>
                  </a:lnTo>
                  <a:lnTo>
                    <a:pt x="16" y="13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7123" name="Freeform 147"/>
            <p:cNvSpPr>
              <a:spLocks/>
            </p:cNvSpPr>
            <p:nvPr/>
          </p:nvSpPr>
          <p:spPr bwMode="auto">
            <a:xfrm>
              <a:off x="2124" y="2952"/>
              <a:ext cx="30" cy="13"/>
            </a:xfrm>
            <a:custGeom>
              <a:avLst/>
              <a:gdLst>
                <a:gd name="T0" fmla="*/ 0 w 30"/>
                <a:gd name="T1" fmla="*/ 13 h 13"/>
                <a:gd name="T2" fmla="*/ 1 w 30"/>
                <a:gd name="T3" fmla="*/ 8 h 13"/>
                <a:gd name="T4" fmla="*/ 5 w 30"/>
                <a:gd name="T5" fmla="*/ 4 h 13"/>
                <a:gd name="T6" fmla="*/ 9 w 30"/>
                <a:gd name="T7" fmla="*/ 1 h 13"/>
                <a:gd name="T8" fmla="*/ 15 w 30"/>
                <a:gd name="T9" fmla="*/ 0 h 13"/>
                <a:gd name="T10" fmla="*/ 21 w 30"/>
                <a:gd name="T11" fmla="*/ 1 h 13"/>
                <a:gd name="T12" fmla="*/ 25 w 30"/>
                <a:gd name="T13" fmla="*/ 4 h 13"/>
                <a:gd name="T14" fmla="*/ 29 w 30"/>
                <a:gd name="T15" fmla="*/ 8 h 13"/>
                <a:gd name="T16" fmla="*/ 30 w 30"/>
                <a:gd name="T17" fmla="*/ 13 h 13"/>
                <a:gd name="T18" fmla="*/ 15 w 30"/>
                <a:gd name="T19" fmla="*/ 13 h 13"/>
                <a:gd name="T20" fmla="*/ 0 w 30"/>
                <a:gd name="T2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13">
                  <a:moveTo>
                    <a:pt x="0" y="13"/>
                  </a:moveTo>
                  <a:lnTo>
                    <a:pt x="1" y="8"/>
                  </a:lnTo>
                  <a:lnTo>
                    <a:pt x="5" y="4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1" y="1"/>
                  </a:lnTo>
                  <a:lnTo>
                    <a:pt x="25" y="4"/>
                  </a:lnTo>
                  <a:lnTo>
                    <a:pt x="29" y="8"/>
                  </a:lnTo>
                  <a:lnTo>
                    <a:pt x="30" y="13"/>
                  </a:lnTo>
                  <a:lnTo>
                    <a:pt x="15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7124" name="Freeform 148"/>
            <p:cNvSpPr>
              <a:spLocks/>
            </p:cNvSpPr>
            <p:nvPr/>
          </p:nvSpPr>
          <p:spPr bwMode="auto">
            <a:xfrm>
              <a:off x="2145" y="2954"/>
              <a:ext cx="25" cy="11"/>
            </a:xfrm>
            <a:custGeom>
              <a:avLst/>
              <a:gdLst>
                <a:gd name="T0" fmla="*/ 0 w 25"/>
                <a:gd name="T1" fmla="*/ 11 h 11"/>
                <a:gd name="T2" fmla="*/ 0 w 25"/>
                <a:gd name="T3" fmla="*/ 7 h 11"/>
                <a:gd name="T4" fmla="*/ 3 w 25"/>
                <a:gd name="T5" fmla="*/ 3 h 11"/>
                <a:gd name="T6" fmla="*/ 7 w 25"/>
                <a:gd name="T7" fmla="*/ 1 h 11"/>
                <a:gd name="T8" fmla="*/ 13 w 25"/>
                <a:gd name="T9" fmla="*/ 0 h 11"/>
                <a:gd name="T10" fmla="*/ 18 w 25"/>
                <a:gd name="T11" fmla="*/ 1 h 11"/>
                <a:gd name="T12" fmla="*/ 22 w 25"/>
                <a:gd name="T13" fmla="*/ 3 h 11"/>
                <a:gd name="T14" fmla="*/ 24 w 25"/>
                <a:gd name="T15" fmla="*/ 7 h 11"/>
                <a:gd name="T16" fmla="*/ 25 w 25"/>
                <a:gd name="T17" fmla="*/ 11 h 11"/>
                <a:gd name="T18" fmla="*/ 13 w 25"/>
                <a:gd name="T19" fmla="*/ 11 h 11"/>
                <a:gd name="T20" fmla="*/ 0 w 25"/>
                <a:gd name="T21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11">
                  <a:moveTo>
                    <a:pt x="0" y="11"/>
                  </a:moveTo>
                  <a:lnTo>
                    <a:pt x="0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3" y="0"/>
                  </a:lnTo>
                  <a:lnTo>
                    <a:pt x="18" y="1"/>
                  </a:lnTo>
                  <a:lnTo>
                    <a:pt x="22" y="3"/>
                  </a:lnTo>
                  <a:lnTo>
                    <a:pt x="24" y="7"/>
                  </a:lnTo>
                  <a:lnTo>
                    <a:pt x="25" y="11"/>
                  </a:lnTo>
                  <a:lnTo>
                    <a:pt x="13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7125" name="Freeform 149"/>
            <p:cNvSpPr>
              <a:spLocks/>
            </p:cNvSpPr>
            <p:nvPr/>
          </p:nvSpPr>
          <p:spPr bwMode="auto">
            <a:xfrm>
              <a:off x="2166" y="2957"/>
              <a:ext cx="22" cy="8"/>
            </a:xfrm>
            <a:custGeom>
              <a:avLst/>
              <a:gdLst>
                <a:gd name="T0" fmla="*/ 0 w 22"/>
                <a:gd name="T1" fmla="*/ 8 h 8"/>
                <a:gd name="T2" fmla="*/ 1 w 22"/>
                <a:gd name="T3" fmla="*/ 5 h 8"/>
                <a:gd name="T4" fmla="*/ 2 w 22"/>
                <a:gd name="T5" fmla="*/ 2 h 8"/>
                <a:gd name="T6" fmla="*/ 6 w 22"/>
                <a:gd name="T7" fmla="*/ 1 h 8"/>
                <a:gd name="T8" fmla="*/ 10 w 22"/>
                <a:gd name="T9" fmla="*/ 0 h 8"/>
                <a:gd name="T10" fmla="*/ 15 w 22"/>
                <a:gd name="T11" fmla="*/ 1 h 8"/>
                <a:gd name="T12" fmla="*/ 19 w 22"/>
                <a:gd name="T13" fmla="*/ 2 h 8"/>
                <a:gd name="T14" fmla="*/ 21 w 22"/>
                <a:gd name="T15" fmla="*/ 5 h 8"/>
                <a:gd name="T16" fmla="*/ 22 w 22"/>
                <a:gd name="T17" fmla="*/ 8 h 8"/>
                <a:gd name="T18" fmla="*/ 10 w 22"/>
                <a:gd name="T19" fmla="*/ 8 h 8"/>
                <a:gd name="T20" fmla="*/ 0 w 22"/>
                <a:gd name="T21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8">
                  <a:moveTo>
                    <a:pt x="0" y="8"/>
                  </a:moveTo>
                  <a:lnTo>
                    <a:pt x="1" y="5"/>
                  </a:lnTo>
                  <a:lnTo>
                    <a:pt x="2" y="2"/>
                  </a:lnTo>
                  <a:lnTo>
                    <a:pt x="6" y="1"/>
                  </a:lnTo>
                  <a:lnTo>
                    <a:pt x="10" y="0"/>
                  </a:lnTo>
                  <a:lnTo>
                    <a:pt x="15" y="1"/>
                  </a:lnTo>
                  <a:lnTo>
                    <a:pt x="19" y="2"/>
                  </a:lnTo>
                  <a:lnTo>
                    <a:pt x="21" y="5"/>
                  </a:lnTo>
                  <a:lnTo>
                    <a:pt x="22" y="8"/>
                  </a:lnTo>
                  <a:lnTo>
                    <a:pt x="1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7126" name="Freeform 150"/>
            <p:cNvSpPr>
              <a:spLocks/>
            </p:cNvSpPr>
            <p:nvPr/>
          </p:nvSpPr>
          <p:spPr bwMode="auto">
            <a:xfrm>
              <a:off x="2185" y="2958"/>
              <a:ext cx="18" cy="7"/>
            </a:xfrm>
            <a:custGeom>
              <a:avLst/>
              <a:gdLst>
                <a:gd name="T0" fmla="*/ 0 w 18"/>
                <a:gd name="T1" fmla="*/ 7 h 7"/>
                <a:gd name="T2" fmla="*/ 1 w 18"/>
                <a:gd name="T3" fmla="*/ 4 h 7"/>
                <a:gd name="T4" fmla="*/ 3 w 18"/>
                <a:gd name="T5" fmla="*/ 2 h 7"/>
                <a:gd name="T6" fmla="*/ 6 w 18"/>
                <a:gd name="T7" fmla="*/ 1 h 7"/>
                <a:gd name="T8" fmla="*/ 9 w 18"/>
                <a:gd name="T9" fmla="*/ 0 h 7"/>
                <a:gd name="T10" fmla="*/ 13 w 18"/>
                <a:gd name="T11" fmla="*/ 1 h 7"/>
                <a:gd name="T12" fmla="*/ 15 w 18"/>
                <a:gd name="T13" fmla="*/ 2 h 7"/>
                <a:gd name="T14" fmla="*/ 17 w 18"/>
                <a:gd name="T15" fmla="*/ 4 h 7"/>
                <a:gd name="T16" fmla="*/ 18 w 18"/>
                <a:gd name="T17" fmla="*/ 7 h 7"/>
                <a:gd name="T18" fmla="*/ 9 w 18"/>
                <a:gd name="T19" fmla="*/ 7 h 7"/>
                <a:gd name="T20" fmla="*/ 0 w 18"/>
                <a:gd name="T2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" h="7">
                  <a:moveTo>
                    <a:pt x="0" y="7"/>
                  </a:moveTo>
                  <a:lnTo>
                    <a:pt x="1" y="4"/>
                  </a:lnTo>
                  <a:lnTo>
                    <a:pt x="3" y="2"/>
                  </a:lnTo>
                  <a:lnTo>
                    <a:pt x="6" y="1"/>
                  </a:lnTo>
                  <a:lnTo>
                    <a:pt x="9" y="0"/>
                  </a:lnTo>
                  <a:lnTo>
                    <a:pt x="13" y="1"/>
                  </a:lnTo>
                  <a:lnTo>
                    <a:pt x="15" y="2"/>
                  </a:lnTo>
                  <a:lnTo>
                    <a:pt x="17" y="4"/>
                  </a:lnTo>
                  <a:lnTo>
                    <a:pt x="18" y="7"/>
                  </a:lnTo>
                  <a:lnTo>
                    <a:pt x="9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7127" name="Freeform 151"/>
            <p:cNvSpPr>
              <a:spLocks/>
            </p:cNvSpPr>
            <p:nvPr/>
          </p:nvSpPr>
          <p:spPr bwMode="auto">
            <a:xfrm>
              <a:off x="2199" y="2961"/>
              <a:ext cx="22" cy="4"/>
            </a:xfrm>
            <a:custGeom>
              <a:avLst/>
              <a:gdLst>
                <a:gd name="T0" fmla="*/ 0 w 22"/>
                <a:gd name="T1" fmla="*/ 4 h 4"/>
                <a:gd name="T2" fmla="*/ 1 w 22"/>
                <a:gd name="T3" fmla="*/ 3 h 4"/>
                <a:gd name="T4" fmla="*/ 3 w 22"/>
                <a:gd name="T5" fmla="*/ 1 h 4"/>
                <a:gd name="T6" fmla="*/ 7 w 22"/>
                <a:gd name="T7" fmla="*/ 0 h 4"/>
                <a:gd name="T8" fmla="*/ 11 w 22"/>
                <a:gd name="T9" fmla="*/ 0 h 4"/>
                <a:gd name="T10" fmla="*/ 15 w 22"/>
                <a:gd name="T11" fmla="*/ 0 h 4"/>
                <a:gd name="T12" fmla="*/ 19 w 22"/>
                <a:gd name="T13" fmla="*/ 1 h 4"/>
                <a:gd name="T14" fmla="*/ 21 w 22"/>
                <a:gd name="T15" fmla="*/ 3 h 4"/>
                <a:gd name="T16" fmla="*/ 22 w 22"/>
                <a:gd name="T17" fmla="*/ 4 h 4"/>
                <a:gd name="T18" fmla="*/ 11 w 22"/>
                <a:gd name="T19" fmla="*/ 4 h 4"/>
                <a:gd name="T20" fmla="*/ 0 w 22"/>
                <a:gd name="T2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4">
                  <a:moveTo>
                    <a:pt x="0" y="4"/>
                  </a:moveTo>
                  <a:lnTo>
                    <a:pt x="1" y="3"/>
                  </a:lnTo>
                  <a:lnTo>
                    <a:pt x="3" y="1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9" y="1"/>
                  </a:lnTo>
                  <a:lnTo>
                    <a:pt x="21" y="3"/>
                  </a:lnTo>
                  <a:lnTo>
                    <a:pt x="22" y="4"/>
                  </a:lnTo>
                  <a:lnTo>
                    <a:pt x="11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158750"/>
            <a:ext cx="8321675" cy="1187450"/>
          </a:xfrm>
        </p:spPr>
        <p:txBody>
          <a:bodyPr/>
          <a:lstStyle/>
          <a:p>
            <a:r>
              <a:rPr lang="en-GB"/>
              <a:t>Does this cause a problem </a:t>
            </a:r>
            <a:br>
              <a:rPr lang="en-GB"/>
            </a:br>
            <a:r>
              <a:rPr lang="en-GB"/>
              <a:t>(is there a capability gap?)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0500" y="1549400"/>
            <a:ext cx="8686800" cy="647700"/>
          </a:xfrm>
        </p:spPr>
        <p:txBody>
          <a:bodyPr/>
          <a:lstStyle/>
          <a:p>
            <a:r>
              <a:rPr lang="en-GB"/>
              <a:t>Potential gaps in several capability areas</a:t>
            </a:r>
          </a:p>
          <a:p>
            <a:endParaRPr lang="en-GB"/>
          </a:p>
          <a:p>
            <a:endParaRPr lang="en-GB"/>
          </a:p>
        </p:txBody>
      </p:sp>
      <p:grpSp>
        <p:nvGrpSpPr>
          <p:cNvPr id="128250" name="Group 250"/>
          <p:cNvGrpSpPr>
            <a:grpSpLocks/>
          </p:cNvGrpSpPr>
          <p:nvPr/>
        </p:nvGrpSpPr>
        <p:grpSpPr bwMode="auto">
          <a:xfrm>
            <a:off x="1231900" y="1997075"/>
            <a:ext cx="6705600" cy="3895725"/>
            <a:chOff x="384" y="672"/>
            <a:chExt cx="5040" cy="2928"/>
          </a:xfrm>
        </p:grpSpPr>
        <p:sp>
          <p:nvSpPr>
            <p:cNvPr id="128135" name="Rectangle 135"/>
            <p:cNvSpPr>
              <a:spLocks noChangeArrowheads="1"/>
            </p:cNvSpPr>
            <p:nvPr/>
          </p:nvSpPr>
          <p:spPr bwMode="auto">
            <a:xfrm>
              <a:off x="400" y="688"/>
              <a:ext cx="5008" cy="2912"/>
            </a:xfrm>
            <a:prstGeom prst="rect">
              <a:avLst/>
            </a:prstGeom>
            <a:solidFill>
              <a:srgbClr val="66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8136" name="Freeform 136"/>
            <p:cNvSpPr>
              <a:spLocks/>
            </p:cNvSpPr>
            <p:nvPr/>
          </p:nvSpPr>
          <p:spPr bwMode="auto">
            <a:xfrm>
              <a:off x="384" y="672"/>
              <a:ext cx="5040" cy="2928"/>
            </a:xfrm>
            <a:custGeom>
              <a:avLst/>
              <a:gdLst>
                <a:gd name="T0" fmla="*/ 15 w 3936"/>
                <a:gd name="T1" fmla="*/ 999 h 2035"/>
                <a:gd name="T2" fmla="*/ 280 w 3936"/>
                <a:gd name="T3" fmla="*/ 929 h 2035"/>
                <a:gd name="T4" fmla="*/ 350 w 3936"/>
                <a:gd name="T5" fmla="*/ 905 h 2035"/>
                <a:gd name="T6" fmla="*/ 475 w 3936"/>
                <a:gd name="T7" fmla="*/ 859 h 2035"/>
                <a:gd name="T8" fmla="*/ 530 w 3936"/>
                <a:gd name="T9" fmla="*/ 835 h 2035"/>
                <a:gd name="T10" fmla="*/ 647 w 3936"/>
                <a:gd name="T11" fmla="*/ 812 h 2035"/>
                <a:gd name="T12" fmla="*/ 1231 w 3936"/>
                <a:gd name="T13" fmla="*/ 835 h 2035"/>
                <a:gd name="T14" fmla="*/ 1371 w 3936"/>
                <a:gd name="T15" fmla="*/ 866 h 2035"/>
                <a:gd name="T16" fmla="*/ 1621 w 3936"/>
                <a:gd name="T17" fmla="*/ 960 h 2035"/>
                <a:gd name="T18" fmla="*/ 1730 w 3936"/>
                <a:gd name="T19" fmla="*/ 1007 h 2035"/>
                <a:gd name="T20" fmla="*/ 1862 w 3936"/>
                <a:gd name="T21" fmla="*/ 1046 h 2035"/>
                <a:gd name="T22" fmla="*/ 2057 w 3936"/>
                <a:gd name="T23" fmla="*/ 1077 h 2035"/>
                <a:gd name="T24" fmla="*/ 2587 w 3936"/>
                <a:gd name="T25" fmla="*/ 999 h 2035"/>
                <a:gd name="T26" fmla="*/ 2743 w 3936"/>
                <a:gd name="T27" fmla="*/ 929 h 2035"/>
                <a:gd name="T28" fmla="*/ 2938 w 3936"/>
                <a:gd name="T29" fmla="*/ 820 h 2035"/>
                <a:gd name="T30" fmla="*/ 3148 w 3936"/>
                <a:gd name="T31" fmla="*/ 703 h 2035"/>
                <a:gd name="T32" fmla="*/ 3405 w 3936"/>
                <a:gd name="T33" fmla="*/ 827 h 2035"/>
                <a:gd name="T34" fmla="*/ 3436 w 3936"/>
                <a:gd name="T35" fmla="*/ 905 h 2035"/>
                <a:gd name="T36" fmla="*/ 3436 w 3936"/>
                <a:gd name="T37" fmla="*/ 1217 h 2035"/>
                <a:gd name="T38" fmla="*/ 3491 w 3936"/>
                <a:gd name="T39" fmla="*/ 1591 h 2035"/>
                <a:gd name="T40" fmla="*/ 3553 w 3936"/>
                <a:gd name="T41" fmla="*/ 1685 h 2035"/>
                <a:gd name="T42" fmla="*/ 3584 w 3936"/>
                <a:gd name="T43" fmla="*/ 1731 h 2035"/>
                <a:gd name="T44" fmla="*/ 3592 w 3936"/>
                <a:gd name="T45" fmla="*/ 1755 h 2035"/>
                <a:gd name="T46" fmla="*/ 3631 w 3936"/>
                <a:gd name="T47" fmla="*/ 1802 h 2035"/>
                <a:gd name="T48" fmla="*/ 3701 w 3936"/>
                <a:gd name="T49" fmla="*/ 1856 h 2035"/>
                <a:gd name="T50" fmla="*/ 3725 w 3936"/>
                <a:gd name="T51" fmla="*/ 1872 h 2035"/>
                <a:gd name="T52" fmla="*/ 3873 w 3936"/>
                <a:gd name="T53" fmla="*/ 1996 h 2035"/>
                <a:gd name="T54" fmla="*/ 3927 w 3936"/>
                <a:gd name="T55" fmla="*/ 2035 h 2035"/>
                <a:gd name="T56" fmla="*/ 3936 w 3936"/>
                <a:gd name="T57" fmla="*/ 0 h 2035"/>
                <a:gd name="T58" fmla="*/ 0 w 3936"/>
                <a:gd name="T59" fmla="*/ 0 h 2035"/>
                <a:gd name="T60" fmla="*/ 15 w 3936"/>
                <a:gd name="T61" fmla="*/ 999 h 20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936" h="2035">
                  <a:moveTo>
                    <a:pt x="15" y="999"/>
                  </a:moveTo>
                  <a:cubicBezTo>
                    <a:pt x="102" y="989"/>
                    <a:pt x="197" y="961"/>
                    <a:pt x="280" y="929"/>
                  </a:cubicBezTo>
                  <a:cubicBezTo>
                    <a:pt x="353" y="901"/>
                    <a:pt x="265" y="922"/>
                    <a:pt x="350" y="905"/>
                  </a:cubicBezTo>
                  <a:cubicBezTo>
                    <a:pt x="389" y="880"/>
                    <a:pt x="431" y="871"/>
                    <a:pt x="475" y="859"/>
                  </a:cubicBezTo>
                  <a:cubicBezTo>
                    <a:pt x="517" y="847"/>
                    <a:pt x="480" y="854"/>
                    <a:pt x="530" y="835"/>
                  </a:cubicBezTo>
                  <a:cubicBezTo>
                    <a:pt x="566" y="821"/>
                    <a:pt x="610" y="817"/>
                    <a:pt x="647" y="812"/>
                  </a:cubicBezTo>
                  <a:cubicBezTo>
                    <a:pt x="849" y="816"/>
                    <a:pt x="1035" y="813"/>
                    <a:pt x="1231" y="835"/>
                  </a:cubicBezTo>
                  <a:cubicBezTo>
                    <a:pt x="1276" y="851"/>
                    <a:pt x="1324" y="858"/>
                    <a:pt x="1371" y="866"/>
                  </a:cubicBezTo>
                  <a:cubicBezTo>
                    <a:pt x="1446" y="905"/>
                    <a:pt x="1539" y="939"/>
                    <a:pt x="1621" y="960"/>
                  </a:cubicBezTo>
                  <a:cubicBezTo>
                    <a:pt x="1660" y="970"/>
                    <a:pt x="1691" y="996"/>
                    <a:pt x="1730" y="1007"/>
                  </a:cubicBezTo>
                  <a:cubicBezTo>
                    <a:pt x="1774" y="1019"/>
                    <a:pt x="1818" y="1031"/>
                    <a:pt x="1862" y="1046"/>
                  </a:cubicBezTo>
                  <a:cubicBezTo>
                    <a:pt x="1911" y="1063"/>
                    <a:pt x="2003" y="1068"/>
                    <a:pt x="2057" y="1077"/>
                  </a:cubicBezTo>
                  <a:cubicBezTo>
                    <a:pt x="2248" y="1070"/>
                    <a:pt x="2408" y="1059"/>
                    <a:pt x="2587" y="999"/>
                  </a:cubicBezTo>
                  <a:cubicBezTo>
                    <a:pt x="2633" y="967"/>
                    <a:pt x="2691" y="952"/>
                    <a:pt x="2743" y="929"/>
                  </a:cubicBezTo>
                  <a:cubicBezTo>
                    <a:pt x="2811" y="899"/>
                    <a:pt x="2868" y="847"/>
                    <a:pt x="2938" y="820"/>
                  </a:cubicBezTo>
                  <a:cubicBezTo>
                    <a:pt x="2997" y="759"/>
                    <a:pt x="3064" y="717"/>
                    <a:pt x="3148" y="703"/>
                  </a:cubicBezTo>
                  <a:cubicBezTo>
                    <a:pt x="3260" y="715"/>
                    <a:pt x="3337" y="730"/>
                    <a:pt x="3405" y="827"/>
                  </a:cubicBezTo>
                  <a:cubicBezTo>
                    <a:pt x="3414" y="855"/>
                    <a:pt x="3428" y="876"/>
                    <a:pt x="3436" y="905"/>
                  </a:cubicBezTo>
                  <a:cubicBezTo>
                    <a:pt x="3456" y="1281"/>
                    <a:pt x="3436" y="811"/>
                    <a:pt x="3436" y="1217"/>
                  </a:cubicBezTo>
                  <a:cubicBezTo>
                    <a:pt x="3436" y="1319"/>
                    <a:pt x="3421" y="1490"/>
                    <a:pt x="3491" y="1591"/>
                  </a:cubicBezTo>
                  <a:cubicBezTo>
                    <a:pt x="3504" y="1631"/>
                    <a:pt x="3529" y="1654"/>
                    <a:pt x="3553" y="1685"/>
                  </a:cubicBezTo>
                  <a:cubicBezTo>
                    <a:pt x="3564" y="1700"/>
                    <a:pt x="3578" y="1713"/>
                    <a:pt x="3584" y="1731"/>
                  </a:cubicBezTo>
                  <a:cubicBezTo>
                    <a:pt x="3587" y="1739"/>
                    <a:pt x="3587" y="1748"/>
                    <a:pt x="3592" y="1755"/>
                  </a:cubicBezTo>
                  <a:cubicBezTo>
                    <a:pt x="3603" y="1772"/>
                    <a:pt x="3618" y="1786"/>
                    <a:pt x="3631" y="1802"/>
                  </a:cubicBezTo>
                  <a:cubicBezTo>
                    <a:pt x="3654" y="1829"/>
                    <a:pt x="3668" y="1834"/>
                    <a:pt x="3701" y="1856"/>
                  </a:cubicBezTo>
                  <a:cubicBezTo>
                    <a:pt x="3709" y="1861"/>
                    <a:pt x="3725" y="1872"/>
                    <a:pt x="3725" y="1872"/>
                  </a:cubicBezTo>
                  <a:cubicBezTo>
                    <a:pt x="3740" y="1922"/>
                    <a:pt x="3828" y="1967"/>
                    <a:pt x="3873" y="1996"/>
                  </a:cubicBezTo>
                  <a:cubicBezTo>
                    <a:pt x="3893" y="2009"/>
                    <a:pt x="3916" y="2014"/>
                    <a:pt x="3927" y="2035"/>
                  </a:cubicBezTo>
                  <a:lnTo>
                    <a:pt x="3936" y="0"/>
                  </a:lnTo>
                  <a:lnTo>
                    <a:pt x="0" y="0"/>
                  </a:lnTo>
                  <a:lnTo>
                    <a:pt x="15" y="999"/>
                  </a:lnTo>
                  <a:close/>
                </a:path>
              </a:pathLst>
            </a:custGeom>
            <a:solidFill>
              <a:srgbClr val="99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8137" name="Rectangle 137"/>
            <p:cNvSpPr>
              <a:spLocks noChangeArrowheads="1"/>
            </p:cNvSpPr>
            <p:nvPr/>
          </p:nvSpPr>
          <p:spPr bwMode="auto">
            <a:xfrm>
              <a:off x="1632" y="2688"/>
              <a:ext cx="1296" cy="672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 useBgFill="1">
          <p:nvSpPr>
            <p:cNvPr id="128138" name="Freeform 138"/>
            <p:cNvSpPr>
              <a:spLocks/>
            </p:cNvSpPr>
            <p:nvPr/>
          </p:nvSpPr>
          <p:spPr bwMode="auto">
            <a:xfrm>
              <a:off x="4454" y="1511"/>
              <a:ext cx="509" cy="405"/>
            </a:xfrm>
            <a:custGeom>
              <a:avLst/>
              <a:gdLst>
                <a:gd name="T0" fmla="*/ 5 w 558"/>
                <a:gd name="T1" fmla="*/ 195 h 444"/>
                <a:gd name="T2" fmla="*/ 36 w 558"/>
                <a:gd name="T3" fmla="*/ 47 h 444"/>
                <a:gd name="T4" fmla="*/ 106 w 558"/>
                <a:gd name="T5" fmla="*/ 15 h 444"/>
                <a:gd name="T6" fmla="*/ 153 w 558"/>
                <a:gd name="T7" fmla="*/ 0 h 444"/>
                <a:gd name="T8" fmla="*/ 379 w 558"/>
                <a:gd name="T9" fmla="*/ 23 h 444"/>
                <a:gd name="T10" fmla="*/ 527 w 558"/>
                <a:gd name="T11" fmla="*/ 132 h 444"/>
                <a:gd name="T12" fmla="*/ 558 w 558"/>
                <a:gd name="T13" fmla="*/ 234 h 444"/>
                <a:gd name="T14" fmla="*/ 550 w 558"/>
                <a:gd name="T15" fmla="*/ 335 h 444"/>
                <a:gd name="T16" fmla="*/ 363 w 558"/>
                <a:gd name="T17" fmla="*/ 444 h 444"/>
                <a:gd name="T18" fmla="*/ 332 w 558"/>
                <a:gd name="T19" fmla="*/ 436 h 444"/>
                <a:gd name="T20" fmla="*/ 270 w 558"/>
                <a:gd name="T21" fmla="*/ 319 h 444"/>
                <a:gd name="T22" fmla="*/ 231 w 558"/>
                <a:gd name="T23" fmla="*/ 304 h 444"/>
                <a:gd name="T24" fmla="*/ 129 w 558"/>
                <a:gd name="T25" fmla="*/ 226 h 444"/>
                <a:gd name="T26" fmla="*/ 5 w 558"/>
                <a:gd name="T27" fmla="*/ 195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58" h="444">
                  <a:moveTo>
                    <a:pt x="5" y="195"/>
                  </a:moveTo>
                  <a:cubicBezTo>
                    <a:pt x="7" y="171"/>
                    <a:pt x="0" y="76"/>
                    <a:pt x="36" y="47"/>
                  </a:cubicBezTo>
                  <a:cubicBezTo>
                    <a:pt x="52" y="34"/>
                    <a:pt x="86" y="22"/>
                    <a:pt x="106" y="15"/>
                  </a:cubicBezTo>
                  <a:cubicBezTo>
                    <a:pt x="122" y="10"/>
                    <a:pt x="153" y="0"/>
                    <a:pt x="153" y="0"/>
                  </a:cubicBezTo>
                  <a:cubicBezTo>
                    <a:pt x="261" y="6"/>
                    <a:pt x="292" y="8"/>
                    <a:pt x="379" y="23"/>
                  </a:cubicBezTo>
                  <a:cubicBezTo>
                    <a:pt x="441" y="44"/>
                    <a:pt x="489" y="78"/>
                    <a:pt x="527" y="132"/>
                  </a:cubicBezTo>
                  <a:cubicBezTo>
                    <a:pt x="538" y="166"/>
                    <a:pt x="549" y="199"/>
                    <a:pt x="558" y="234"/>
                  </a:cubicBezTo>
                  <a:cubicBezTo>
                    <a:pt x="555" y="268"/>
                    <a:pt x="556" y="302"/>
                    <a:pt x="550" y="335"/>
                  </a:cubicBezTo>
                  <a:cubicBezTo>
                    <a:pt x="539" y="398"/>
                    <a:pt x="417" y="436"/>
                    <a:pt x="363" y="444"/>
                  </a:cubicBezTo>
                  <a:cubicBezTo>
                    <a:pt x="353" y="441"/>
                    <a:pt x="339" y="444"/>
                    <a:pt x="332" y="436"/>
                  </a:cubicBezTo>
                  <a:cubicBezTo>
                    <a:pt x="300" y="399"/>
                    <a:pt x="319" y="350"/>
                    <a:pt x="270" y="319"/>
                  </a:cubicBezTo>
                  <a:cubicBezTo>
                    <a:pt x="258" y="312"/>
                    <a:pt x="243" y="310"/>
                    <a:pt x="231" y="304"/>
                  </a:cubicBezTo>
                  <a:cubicBezTo>
                    <a:pt x="192" y="285"/>
                    <a:pt x="169" y="244"/>
                    <a:pt x="129" y="226"/>
                  </a:cubicBezTo>
                  <a:cubicBezTo>
                    <a:pt x="88" y="208"/>
                    <a:pt x="49" y="201"/>
                    <a:pt x="5" y="195"/>
                  </a:cubicBezTo>
                  <a:close/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28139" name="Group 139"/>
            <p:cNvGrpSpPr>
              <a:grpSpLocks/>
            </p:cNvGrpSpPr>
            <p:nvPr/>
          </p:nvGrpSpPr>
          <p:grpSpPr bwMode="auto">
            <a:xfrm>
              <a:off x="1833" y="2803"/>
              <a:ext cx="905" cy="456"/>
              <a:chOff x="3641" y="2979"/>
              <a:chExt cx="905" cy="456"/>
            </a:xfrm>
          </p:grpSpPr>
          <p:sp>
            <p:nvSpPr>
              <p:cNvPr id="128140" name="Freeform 140"/>
              <p:cNvSpPr>
                <a:spLocks/>
              </p:cNvSpPr>
              <p:nvPr/>
            </p:nvSpPr>
            <p:spPr bwMode="auto">
              <a:xfrm>
                <a:off x="3721" y="3211"/>
                <a:ext cx="120" cy="92"/>
              </a:xfrm>
              <a:custGeom>
                <a:avLst/>
                <a:gdLst>
                  <a:gd name="T0" fmla="*/ 30 w 120"/>
                  <a:gd name="T1" fmla="*/ 91 h 92"/>
                  <a:gd name="T2" fmla="*/ 0 w 120"/>
                  <a:gd name="T3" fmla="*/ 39 h 92"/>
                  <a:gd name="T4" fmla="*/ 0 w 120"/>
                  <a:gd name="T5" fmla="*/ 34 h 92"/>
                  <a:gd name="T6" fmla="*/ 3 w 120"/>
                  <a:gd name="T7" fmla="*/ 29 h 92"/>
                  <a:gd name="T8" fmla="*/ 5 w 120"/>
                  <a:gd name="T9" fmla="*/ 25 h 92"/>
                  <a:gd name="T10" fmla="*/ 48 w 120"/>
                  <a:gd name="T11" fmla="*/ 0 h 92"/>
                  <a:gd name="T12" fmla="*/ 56 w 120"/>
                  <a:gd name="T13" fmla="*/ 0 h 92"/>
                  <a:gd name="T14" fmla="*/ 59 w 120"/>
                  <a:gd name="T15" fmla="*/ 2 h 92"/>
                  <a:gd name="T16" fmla="*/ 64 w 120"/>
                  <a:gd name="T17" fmla="*/ 3 h 92"/>
                  <a:gd name="T18" fmla="*/ 67 w 120"/>
                  <a:gd name="T19" fmla="*/ 6 h 92"/>
                  <a:gd name="T20" fmla="*/ 119 w 120"/>
                  <a:gd name="T21" fmla="*/ 45 h 92"/>
                  <a:gd name="T22" fmla="*/ 90 w 120"/>
                  <a:gd name="T23" fmla="*/ 62 h 92"/>
                  <a:gd name="T24" fmla="*/ 30 w 120"/>
                  <a:gd name="T25" fmla="*/ 91 h 92"/>
                  <a:gd name="T26" fmla="*/ 30 w 120"/>
                  <a:gd name="T27" fmla="*/ 91 h 92"/>
                  <a:gd name="T28" fmla="*/ 30 w 120"/>
                  <a:gd name="T29" fmla="*/ 91 h 92"/>
                  <a:gd name="T30" fmla="*/ 30 w 120"/>
                  <a:gd name="T31" fmla="*/ 91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0" h="92">
                    <a:moveTo>
                      <a:pt x="30" y="91"/>
                    </a:moveTo>
                    <a:lnTo>
                      <a:pt x="0" y="39"/>
                    </a:lnTo>
                    <a:lnTo>
                      <a:pt x="0" y="34"/>
                    </a:lnTo>
                    <a:lnTo>
                      <a:pt x="3" y="29"/>
                    </a:lnTo>
                    <a:lnTo>
                      <a:pt x="5" y="25"/>
                    </a:lnTo>
                    <a:lnTo>
                      <a:pt x="48" y="0"/>
                    </a:lnTo>
                    <a:lnTo>
                      <a:pt x="56" y="0"/>
                    </a:lnTo>
                    <a:lnTo>
                      <a:pt x="59" y="2"/>
                    </a:lnTo>
                    <a:lnTo>
                      <a:pt x="64" y="3"/>
                    </a:lnTo>
                    <a:lnTo>
                      <a:pt x="67" y="6"/>
                    </a:lnTo>
                    <a:lnTo>
                      <a:pt x="119" y="45"/>
                    </a:lnTo>
                    <a:lnTo>
                      <a:pt x="90" y="62"/>
                    </a:lnTo>
                    <a:lnTo>
                      <a:pt x="30" y="91"/>
                    </a:lnTo>
                    <a:lnTo>
                      <a:pt x="30" y="91"/>
                    </a:lnTo>
                    <a:lnTo>
                      <a:pt x="30" y="91"/>
                    </a:lnTo>
                    <a:lnTo>
                      <a:pt x="30" y="91"/>
                    </a:lnTo>
                  </a:path>
                </a:pathLst>
              </a:custGeom>
              <a:gradFill rotWithShape="0">
                <a:gsLst>
                  <a:gs pos="0">
                    <a:srgbClr val="EDEDED"/>
                  </a:gs>
                  <a:gs pos="100000">
                    <a:srgbClr val="DCDCD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41" name="Freeform 141"/>
              <p:cNvSpPr>
                <a:spLocks/>
              </p:cNvSpPr>
              <p:nvPr/>
            </p:nvSpPr>
            <p:spPr bwMode="auto">
              <a:xfrm>
                <a:off x="3721" y="3211"/>
                <a:ext cx="120" cy="92"/>
              </a:xfrm>
              <a:custGeom>
                <a:avLst/>
                <a:gdLst>
                  <a:gd name="T0" fmla="*/ 30 w 120"/>
                  <a:gd name="T1" fmla="*/ 91 h 92"/>
                  <a:gd name="T2" fmla="*/ 0 w 120"/>
                  <a:gd name="T3" fmla="*/ 39 h 92"/>
                  <a:gd name="T4" fmla="*/ 0 w 120"/>
                  <a:gd name="T5" fmla="*/ 34 h 92"/>
                  <a:gd name="T6" fmla="*/ 3 w 120"/>
                  <a:gd name="T7" fmla="*/ 29 h 92"/>
                  <a:gd name="T8" fmla="*/ 5 w 120"/>
                  <a:gd name="T9" fmla="*/ 25 h 92"/>
                  <a:gd name="T10" fmla="*/ 48 w 120"/>
                  <a:gd name="T11" fmla="*/ 0 h 92"/>
                  <a:gd name="T12" fmla="*/ 56 w 120"/>
                  <a:gd name="T13" fmla="*/ 0 h 92"/>
                  <a:gd name="T14" fmla="*/ 59 w 120"/>
                  <a:gd name="T15" fmla="*/ 2 h 92"/>
                  <a:gd name="T16" fmla="*/ 64 w 120"/>
                  <a:gd name="T17" fmla="*/ 3 h 92"/>
                  <a:gd name="T18" fmla="*/ 67 w 120"/>
                  <a:gd name="T19" fmla="*/ 6 h 92"/>
                  <a:gd name="T20" fmla="*/ 119 w 120"/>
                  <a:gd name="T21" fmla="*/ 45 h 92"/>
                  <a:gd name="T22" fmla="*/ 90 w 120"/>
                  <a:gd name="T23" fmla="*/ 62 h 92"/>
                  <a:gd name="T24" fmla="*/ 30 w 120"/>
                  <a:gd name="T25" fmla="*/ 91 h 92"/>
                  <a:gd name="T26" fmla="*/ 30 w 120"/>
                  <a:gd name="T27" fmla="*/ 91 h 92"/>
                  <a:gd name="T28" fmla="*/ 30 w 120"/>
                  <a:gd name="T29" fmla="*/ 91 h 92"/>
                  <a:gd name="T30" fmla="*/ 30 w 120"/>
                  <a:gd name="T31" fmla="*/ 91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0" h="92">
                    <a:moveTo>
                      <a:pt x="30" y="91"/>
                    </a:moveTo>
                    <a:lnTo>
                      <a:pt x="0" y="39"/>
                    </a:lnTo>
                    <a:lnTo>
                      <a:pt x="0" y="34"/>
                    </a:lnTo>
                    <a:lnTo>
                      <a:pt x="3" y="29"/>
                    </a:lnTo>
                    <a:lnTo>
                      <a:pt x="5" y="25"/>
                    </a:lnTo>
                    <a:lnTo>
                      <a:pt x="48" y="0"/>
                    </a:lnTo>
                    <a:lnTo>
                      <a:pt x="56" y="0"/>
                    </a:lnTo>
                    <a:lnTo>
                      <a:pt x="59" y="2"/>
                    </a:lnTo>
                    <a:lnTo>
                      <a:pt x="64" y="3"/>
                    </a:lnTo>
                    <a:lnTo>
                      <a:pt x="67" y="6"/>
                    </a:lnTo>
                    <a:lnTo>
                      <a:pt x="119" y="45"/>
                    </a:lnTo>
                    <a:lnTo>
                      <a:pt x="90" y="62"/>
                    </a:lnTo>
                    <a:lnTo>
                      <a:pt x="30" y="91"/>
                    </a:lnTo>
                    <a:lnTo>
                      <a:pt x="30" y="91"/>
                    </a:lnTo>
                    <a:lnTo>
                      <a:pt x="30" y="91"/>
                    </a:lnTo>
                    <a:lnTo>
                      <a:pt x="30" y="91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42" name="Freeform 142"/>
              <p:cNvSpPr>
                <a:spLocks/>
              </p:cNvSpPr>
              <p:nvPr/>
            </p:nvSpPr>
            <p:spPr bwMode="auto">
              <a:xfrm>
                <a:off x="3729" y="3224"/>
                <a:ext cx="88" cy="59"/>
              </a:xfrm>
              <a:custGeom>
                <a:avLst/>
                <a:gdLst>
                  <a:gd name="T0" fmla="*/ 10 w 88"/>
                  <a:gd name="T1" fmla="*/ 56 h 59"/>
                  <a:gd name="T2" fmla="*/ 0 w 88"/>
                  <a:gd name="T3" fmla="*/ 39 h 59"/>
                  <a:gd name="T4" fmla="*/ 69 w 88"/>
                  <a:gd name="T5" fmla="*/ 0 h 59"/>
                  <a:gd name="T6" fmla="*/ 87 w 88"/>
                  <a:gd name="T7" fmla="*/ 14 h 59"/>
                  <a:gd name="T8" fmla="*/ 10 w 88"/>
                  <a:gd name="T9" fmla="*/ 58 h 59"/>
                  <a:gd name="T10" fmla="*/ 10 w 88"/>
                  <a:gd name="T11" fmla="*/ 56 h 59"/>
                  <a:gd name="T12" fmla="*/ 10 w 88"/>
                  <a:gd name="T13" fmla="*/ 56 h 59"/>
                  <a:gd name="T14" fmla="*/ 10 w 88"/>
                  <a:gd name="T15" fmla="*/ 56 h 59"/>
                  <a:gd name="T16" fmla="*/ 10 w 88"/>
                  <a:gd name="T17" fmla="*/ 56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8" h="59">
                    <a:moveTo>
                      <a:pt x="10" y="56"/>
                    </a:moveTo>
                    <a:lnTo>
                      <a:pt x="0" y="39"/>
                    </a:lnTo>
                    <a:lnTo>
                      <a:pt x="69" y="0"/>
                    </a:lnTo>
                    <a:lnTo>
                      <a:pt x="87" y="14"/>
                    </a:lnTo>
                    <a:lnTo>
                      <a:pt x="10" y="58"/>
                    </a:lnTo>
                    <a:lnTo>
                      <a:pt x="10" y="56"/>
                    </a:lnTo>
                    <a:lnTo>
                      <a:pt x="10" y="56"/>
                    </a:lnTo>
                    <a:lnTo>
                      <a:pt x="10" y="56"/>
                    </a:lnTo>
                    <a:lnTo>
                      <a:pt x="10" y="56"/>
                    </a:lnTo>
                  </a:path>
                </a:pathLst>
              </a:custGeom>
              <a:gradFill rotWithShape="0">
                <a:gsLst>
                  <a:gs pos="0">
                    <a:srgbClr val="E6735B"/>
                  </a:gs>
                  <a:gs pos="100000">
                    <a:srgbClr val="D03829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43" name="Freeform 143"/>
              <p:cNvSpPr>
                <a:spLocks/>
              </p:cNvSpPr>
              <p:nvPr/>
            </p:nvSpPr>
            <p:spPr bwMode="auto">
              <a:xfrm>
                <a:off x="3729" y="3224"/>
                <a:ext cx="88" cy="59"/>
              </a:xfrm>
              <a:custGeom>
                <a:avLst/>
                <a:gdLst>
                  <a:gd name="T0" fmla="*/ 10 w 88"/>
                  <a:gd name="T1" fmla="*/ 56 h 59"/>
                  <a:gd name="T2" fmla="*/ 0 w 88"/>
                  <a:gd name="T3" fmla="*/ 39 h 59"/>
                  <a:gd name="T4" fmla="*/ 69 w 88"/>
                  <a:gd name="T5" fmla="*/ 0 h 59"/>
                  <a:gd name="T6" fmla="*/ 87 w 88"/>
                  <a:gd name="T7" fmla="*/ 14 h 59"/>
                  <a:gd name="T8" fmla="*/ 10 w 88"/>
                  <a:gd name="T9" fmla="*/ 58 h 59"/>
                  <a:gd name="T10" fmla="*/ 10 w 88"/>
                  <a:gd name="T11" fmla="*/ 56 h 59"/>
                  <a:gd name="T12" fmla="*/ 10 w 88"/>
                  <a:gd name="T13" fmla="*/ 56 h 59"/>
                  <a:gd name="T14" fmla="*/ 10 w 88"/>
                  <a:gd name="T15" fmla="*/ 56 h 59"/>
                  <a:gd name="T16" fmla="*/ 10 w 88"/>
                  <a:gd name="T17" fmla="*/ 56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8" h="59">
                    <a:moveTo>
                      <a:pt x="10" y="56"/>
                    </a:moveTo>
                    <a:lnTo>
                      <a:pt x="0" y="39"/>
                    </a:lnTo>
                    <a:lnTo>
                      <a:pt x="69" y="0"/>
                    </a:lnTo>
                    <a:lnTo>
                      <a:pt x="87" y="14"/>
                    </a:lnTo>
                    <a:lnTo>
                      <a:pt x="10" y="58"/>
                    </a:lnTo>
                    <a:lnTo>
                      <a:pt x="10" y="56"/>
                    </a:lnTo>
                    <a:lnTo>
                      <a:pt x="10" y="56"/>
                    </a:lnTo>
                    <a:lnTo>
                      <a:pt x="10" y="56"/>
                    </a:lnTo>
                    <a:lnTo>
                      <a:pt x="10" y="56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44" name="Freeform 144"/>
              <p:cNvSpPr>
                <a:spLocks/>
              </p:cNvSpPr>
              <p:nvPr/>
            </p:nvSpPr>
            <p:spPr bwMode="auto">
              <a:xfrm>
                <a:off x="3718" y="3209"/>
                <a:ext cx="68" cy="43"/>
              </a:xfrm>
              <a:custGeom>
                <a:avLst/>
                <a:gdLst>
                  <a:gd name="T0" fmla="*/ 67 w 68"/>
                  <a:gd name="T1" fmla="*/ 5 h 43"/>
                  <a:gd name="T2" fmla="*/ 4 w 68"/>
                  <a:gd name="T3" fmla="*/ 42 h 43"/>
                  <a:gd name="T4" fmla="*/ 1 w 68"/>
                  <a:gd name="T5" fmla="*/ 38 h 43"/>
                  <a:gd name="T6" fmla="*/ 0 w 68"/>
                  <a:gd name="T7" fmla="*/ 34 h 43"/>
                  <a:gd name="T8" fmla="*/ 1 w 68"/>
                  <a:gd name="T9" fmla="*/ 30 h 43"/>
                  <a:gd name="T10" fmla="*/ 3 w 68"/>
                  <a:gd name="T11" fmla="*/ 28 h 43"/>
                  <a:gd name="T12" fmla="*/ 8 w 68"/>
                  <a:gd name="T13" fmla="*/ 25 h 43"/>
                  <a:gd name="T14" fmla="*/ 50 w 68"/>
                  <a:gd name="T15" fmla="*/ 1 h 43"/>
                  <a:gd name="T16" fmla="*/ 53 w 68"/>
                  <a:gd name="T17" fmla="*/ 0 h 43"/>
                  <a:gd name="T18" fmla="*/ 56 w 68"/>
                  <a:gd name="T19" fmla="*/ 0 h 43"/>
                  <a:gd name="T20" fmla="*/ 58 w 68"/>
                  <a:gd name="T21" fmla="*/ 0 h 43"/>
                  <a:gd name="T22" fmla="*/ 61 w 68"/>
                  <a:gd name="T23" fmla="*/ 0 h 43"/>
                  <a:gd name="T24" fmla="*/ 64 w 68"/>
                  <a:gd name="T25" fmla="*/ 3 h 43"/>
                  <a:gd name="T26" fmla="*/ 67 w 68"/>
                  <a:gd name="T27" fmla="*/ 5 h 43"/>
                  <a:gd name="T28" fmla="*/ 67 w 68"/>
                  <a:gd name="T29" fmla="*/ 5 h 43"/>
                  <a:gd name="T30" fmla="*/ 67 w 68"/>
                  <a:gd name="T31" fmla="*/ 5 h 43"/>
                  <a:gd name="T32" fmla="*/ 67 w 68"/>
                  <a:gd name="T33" fmla="*/ 5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8" h="43">
                    <a:moveTo>
                      <a:pt x="67" y="5"/>
                    </a:moveTo>
                    <a:lnTo>
                      <a:pt x="4" y="42"/>
                    </a:lnTo>
                    <a:lnTo>
                      <a:pt x="1" y="38"/>
                    </a:lnTo>
                    <a:lnTo>
                      <a:pt x="0" y="34"/>
                    </a:lnTo>
                    <a:lnTo>
                      <a:pt x="1" y="30"/>
                    </a:lnTo>
                    <a:lnTo>
                      <a:pt x="3" y="28"/>
                    </a:lnTo>
                    <a:lnTo>
                      <a:pt x="8" y="25"/>
                    </a:lnTo>
                    <a:lnTo>
                      <a:pt x="50" y="1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4" y="3"/>
                    </a:lnTo>
                    <a:lnTo>
                      <a:pt x="67" y="5"/>
                    </a:lnTo>
                    <a:lnTo>
                      <a:pt x="67" y="5"/>
                    </a:lnTo>
                    <a:lnTo>
                      <a:pt x="67" y="5"/>
                    </a:lnTo>
                    <a:lnTo>
                      <a:pt x="67" y="5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45" name="Freeform 145"/>
              <p:cNvSpPr>
                <a:spLocks/>
              </p:cNvSpPr>
              <p:nvPr/>
            </p:nvSpPr>
            <p:spPr bwMode="auto">
              <a:xfrm>
                <a:off x="3718" y="3209"/>
                <a:ext cx="68" cy="43"/>
              </a:xfrm>
              <a:custGeom>
                <a:avLst/>
                <a:gdLst>
                  <a:gd name="T0" fmla="*/ 67 w 68"/>
                  <a:gd name="T1" fmla="*/ 5 h 43"/>
                  <a:gd name="T2" fmla="*/ 4 w 68"/>
                  <a:gd name="T3" fmla="*/ 42 h 43"/>
                  <a:gd name="T4" fmla="*/ 1 w 68"/>
                  <a:gd name="T5" fmla="*/ 38 h 43"/>
                  <a:gd name="T6" fmla="*/ 0 w 68"/>
                  <a:gd name="T7" fmla="*/ 34 h 43"/>
                  <a:gd name="T8" fmla="*/ 1 w 68"/>
                  <a:gd name="T9" fmla="*/ 30 h 43"/>
                  <a:gd name="T10" fmla="*/ 3 w 68"/>
                  <a:gd name="T11" fmla="*/ 28 h 43"/>
                  <a:gd name="T12" fmla="*/ 8 w 68"/>
                  <a:gd name="T13" fmla="*/ 25 h 43"/>
                  <a:gd name="T14" fmla="*/ 50 w 68"/>
                  <a:gd name="T15" fmla="*/ 1 h 43"/>
                  <a:gd name="T16" fmla="*/ 53 w 68"/>
                  <a:gd name="T17" fmla="*/ 0 h 43"/>
                  <a:gd name="T18" fmla="*/ 56 w 68"/>
                  <a:gd name="T19" fmla="*/ 0 h 43"/>
                  <a:gd name="T20" fmla="*/ 58 w 68"/>
                  <a:gd name="T21" fmla="*/ 0 h 43"/>
                  <a:gd name="T22" fmla="*/ 61 w 68"/>
                  <a:gd name="T23" fmla="*/ 0 h 43"/>
                  <a:gd name="T24" fmla="*/ 64 w 68"/>
                  <a:gd name="T25" fmla="*/ 3 h 43"/>
                  <a:gd name="T26" fmla="*/ 67 w 68"/>
                  <a:gd name="T27" fmla="*/ 5 h 43"/>
                  <a:gd name="T28" fmla="*/ 67 w 68"/>
                  <a:gd name="T29" fmla="*/ 5 h 43"/>
                  <a:gd name="T30" fmla="*/ 67 w 68"/>
                  <a:gd name="T31" fmla="*/ 5 h 43"/>
                  <a:gd name="T32" fmla="*/ 67 w 68"/>
                  <a:gd name="T33" fmla="*/ 5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8" h="43">
                    <a:moveTo>
                      <a:pt x="67" y="5"/>
                    </a:moveTo>
                    <a:lnTo>
                      <a:pt x="4" y="42"/>
                    </a:lnTo>
                    <a:lnTo>
                      <a:pt x="1" y="38"/>
                    </a:lnTo>
                    <a:lnTo>
                      <a:pt x="0" y="34"/>
                    </a:lnTo>
                    <a:lnTo>
                      <a:pt x="1" y="30"/>
                    </a:lnTo>
                    <a:lnTo>
                      <a:pt x="3" y="28"/>
                    </a:lnTo>
                    <a:lnTo>
                      <a:pt x="8" y="25"/>
                    </a:lnTo>
                    <a:lnTo>
                      <a:pt x="50" y="1"/>
                    </a:lnTo>
                    <a:lnTo>
                      <a:pt x="53" y="0"/>
                    </a:lnTo>
                    <a:lnTo>
                      <a:pt x="56" y="0"/>
                    </a:lnTo>
                    <a:lnTo>
                      <a:pt x="58" y="0"/>
                    </a:lnTo>
                    <a:lnTo>
                      <a:pt x="61" y="0"/>
                    </a:lnTo>
                    <a:lnTo>
                      <a:pt x="64" y="3"/>
                    </a:lnTo>
                    <a:lnTo>
                      <a:pt x="67" y="5"/>
                    </a:lnTo>
                    <a:lnTo>
                      <a:pt x="67" y="5"/>
                    </a:lnTo>
                    <a:lnTo>
                      <a:pt x="67" y="5"/>
                    </a:lnTo>
                    <a:lnTo>
                      <a:pt x="67" y="5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46" name="Freeform 146"/>
              <p:cNvSpPr>
                <a:spLocks/>
              </p:cNvSpPr>
              <p:nvPr/>
            </p:nvSpPr>
            <p:spPr bwMode="auto">
              <a:xfrm>
                <a:off x="3729" y="3218"/>
                <a:ext cx="189" cy="101"/>
              </a:xfrm>
              <a:custGeom>
                <a:avLst/>
                <a:gdLst>
                  <a:gd name="T0" fmla="*/ 0 w 189"/>
                  <a:gd name="T1" fmla="*/ 91 h 101"/>
                  <a:gd name="T2" fmla="*/ 156 w 189"/>
                  <a:gd name="T3" fmla="*/ 0 h 101"/>
                  <a:gd name="T4" fmla="*/ 188 w 189"/>
                  <a:gd name="T5" fmla="*/ 25 h 101"/>
                  <a:gd name="T6" fmla="*/ 40 w 189"/>
                  <a:gd name="T7" fmla="*/ 100 h 101"/>
                  <a:gd name="T8" fmla="*/ 0 w 189"/>
                  <a:gd name="T9" fmla="*/ 91 h 101"/>
                  <a:gd name="T10" fmla="*/ 0 w 189"/>
                  <a:gd name="T11" fmla="*/ 91 h 101"/>
                  <a:gd name="T12" fmla="*/ 0 w 189"/>
                  <a:gd name="T13" fmla="*/ 91 h 101"/>
                  <a:gd name="T14" fmla="*/ 0 w 189"/>
                  <a:gd name="T15" fmla="*/ 9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9" h="101">
                    <a:moveTo>
                      <a:pt x="0" y="91"/>
                    </a:moveTo>
                    <a:lnTo>
                      <a:pt x="156" y="0"/>
                    </a:lnTo>
                    <a:lnTo>
                      <a:pt x="188" y="25"/>
                    </a:lnTo>
                    <a:lnTo>
                      <a:pt x="40" y="100"/>
                    </a:lnTo>
                    <a:lnTo>
                      <a:pt x="0" y="91"/>
                    </a:lnTo>
                    <a:lnTo>
                      <a:pt x="0" y="91"/>
                    </a:lnTo>
                    <a:lnTo>
                      <a:pt x="0" y="91"/>
                    </a:lnTo>
                    <a:lnTo>
                      <a:pt x="0" y="91"/>
                    </a:lnTo>
                  </a:path>
                </a:pathLst>
              </a:custGeom>
              <a:gradFill rotWithShape="0">
                <a:gsLst>
                  <a:gs pos="0">
                    <a:srgbClr val="EDEDED"/>
                  </a:gs>
                  <a:gs pos="100000">
                    <a:srgbClr val="F8D6A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47" name="Freeform 147"/>
              <p:cNvSpPr>
                <a:spLocks/>
              </p:cNvSpPr>
              <p:nvPr/>
            </p:nvSpPr>
            <p:spPr bwMode="auto">
              <a:xfrm>
                <a:off x="3729" y="3218"/>
                <a:ext cx="189" cy="101"/>
              </a:xfrm>
              <a:custGeom>
                <a:avLst/>
                <a:gdLst>
                  <a:gd name="T0" fmla="*/ 0 w 189"/>
                  <a:gd name="T1" fmla="*/ 91 h 101"/>
                  <a:gd name="T2" fmla="*/ 156 w 189"/>
                  <a:gd name="T3" fmla="*/ 0 h 101"/>
                  <a:gd name="T4" fmla="*/ 188 w 189"/>
                  <a:gd name="T5" fmla="*/ 25 h 101"/>
                  <a:gd name="T6" fmla="*/ 40 w 189"/>
                  <a:gd name="T7" fmla="*/ 100 h 101"/>
                  <a:gd name="T8" fmla="*/ 0 w 189"/>
                  <a:gd name="T9" fmla="*/ 91 h 101"/>
                  <a:gd name="T10" fmla="*/ 0 w 189"/>
                  <a:gd name="T11" fmla="*/ 91 h 101"/>
                  <a:gd name="T12" fmla="*/ 0 w 189"/>
                  <a:gd name="T13" fmla="*/ 91 h 101"/>
                  <a:gd name="T14" fmla="*/ 0 w 189"/>
                  <a:gd name="T15" fmla="*/ 9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9" h="101">
                    <a:moveTo>
                      <a:pt x="0" y="91"/>
                    </a:moveTo>
                    <a:lnTo>
                      <a:pt x="156" y="0"/>
                    </a:lnTo>
                    <a:lnTo>
                      <a:pt x="188" y="25"/>
                    </a:lnTo>
                    <a:lnTo>
                      <a:pt x="40" y="100"/>
                    </a:lnTo>
                    <a:lnTo>
                      <a:pt x="0" y="91"/>
                    </a:lnTo>
                    <a:lnTo>
                      <a:pt x="0" y="91"/>
                    </a:lnTo>
                    <a:lnTo>
                      <a:pt x="0" y="91"/>
                    </a:lnTo>
                    <a:lnTo>
                      <a:pt x="0" y="91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48" name="Freeform 148"/>
              <p:cNvSpPr>
                <a:spLocks/>
              </p:cNvSpPr>
              <p:nvPr/>
            </p:nvSpPr>
            <p:spPr bwMode="auto">
              <a:xfrm>
                <a:off x="3876" y="3225"/>
                <a:ext cx="17" cy="18"/>
              </a:xfrm>
              <a:custGeom>
                <a:avLst/>
                <a:gdLst>
                  <a:gd name="T0" fmla="*/ 0 w 17"/>
                  <a:gd name="T1" fmla="*/ 5 h 18"/>
                  <a:gd name="T2" fmla="*/ 9 w 17"/>
                  <a:gd name="T3" fmla="*/ 0 h 18"/>
                  <a:gd name="T4" fmla="*/ 16 w 17"/>
                  <a:gd name="T5" fmla="*/ 12 h 18"/>
                  <a:gd name="T6" fmla="*/ 7 w 17"/>
                  <a:gd name="T7" fmla="*/ 17 h 18"/>
                  <a:gd name="T8" fmla="*/ 0 w 17"/>
                  <a:gd name="T9" fmla="*/ 5 h 18"/>
                  <a:gd name="T10" fmla="*/ 0 w 17"/>
                  <a:gd name="T11" fmla="*/ 5 h 18"/>
                  <a:gd name="T12" fmla="*/ 0 w 17"/>
                  <a:gd name="T13" fmla="*/ 5 h 18"/>
                  <a:gd name="T14" fmla="*/ 0 w 17"/>
                  <a:gd name="T15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8">
                    <a:moveTo>
                      <a:pt x="0" y="5"/>
                    </a:moveTo>
                    <a:lnTo>
                      <a:pt x="9" y="0"/>
                    </a:lnTo>
                    <a:lnTo>
                      <a:pt x="16" y="12"/>
                    </a:lnTo>
                    <a:lnTo>
                      <a:pt x="7" y="1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49" name="Freeform 149"/>
              <p:cNvSpPr>
                <a:spLocks/>
              </p:cNvSpPr>
              <p:nvPr/>
            </p:nvSpPr>
            <p:spPr bwMode="auto">
              <a:xfrm>
                <a:off x="3876" y="3225"/>
                <a:ext cx="17" cy="18"/>
              </a:xfrm>
              <a:custGeom>
                <a:avLst/>
                <a:gdLst>
                  <a:gd name="T0" fmla="*/ 0 w 17"/>
                  <a:gd name="T1" fmla="*/ 5 h 18"/>
                  <a:gd name="T2" fmla="*/ 9 w 17"/>
                  <a:gd name="T3" fmla="*/ 0 h 18"/>
                  <a:gd name="T4" fmla="*/ 16 w 17"/>
                  <a:gd name="T5" fmla="*/ 12 h 18"/>
                  <a:gd name="T6" fmla="*/ 7 w 17"/>
                  <a:gd name="T7" fmla="*/ 17 h 18"/>
                  <a:gd name="T8" fmla="*/ 0 w 17"/>
                  <a:gd name="T9" fmla="*/ 5 h 18"/>
                  <a:gd name="T10" fmla="*/ 0 w 17"/>
                  <a:gd name="T11" fmla="*/ 5 h 18"/>
                  <a:gd name="T12" fmla="*/ 0 w 17"/>
                  <a:gd name="T13" fmla="*/ 5 h 18"/>
                  <a:gd name="T14" fmla="*/ 0 w 17"/>
                  <a:gd name="T15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8">
                    <a:moveTo>
                      <a:pt x="0" y="5"/>
                    </a:moveTo>
                    <a:lnTo>
                      <a:pt x="9" y="0"/>
                    </a:lnTo>
                    <a:lnTo>
                      <a:pt x="16" y="12"/>
                    </a:lnTo>
                    <a:lnTo>
                      <a:pt x="7" y="1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50" name="Freeform 150"/>
              <p:cNvSpPr>
                <a:spLocks/>
              </p:cNvSpPr>
              <p:nvPr/>
            </p:nvSpPr>
            <p:spPr bwMode="auto">
              <a:xfrm>
                <a:off x="3861" y="3233"/>
                <a:ext cx="17" cy="19"/>
              </a:xfrm>
              <a:custGeom>
                <a:avLst/>
                <a:gdLst>
                  <a:gd name="T0" fmla="*/ 0 w 17"/>
                  <a:gd name="T1" fmla="*/ 5 h 19"/>
                  <a:gd name="T2" fmla="*/ 9 w 17"/>
                  <a:gd name="T3" fmla="*/ 0 h 19"/>
                  <a:gd name="T4" fmla="*/ 16 w 17"/>
                  <a:gd name="T5" fmla="*/ 13 h 19"/>
                  <a:gd name="T6" fmla="*/ 7 w 17"/>
                  <a:gd name="T7" fmla="*/ 18 h 19"/>
                  <a:gd name="T8" fmla="*/ 0 w 17"/>
                  <a:gd name="T9" fmla="*/ 5 h 19"/>
                  <a:gd name="T10" fmla="*/ 0 w 17"/>
                  <a:gd name="T11" fmla="*/ 5 h 19"/>
                  <a:gd name="T12" fmla="*/ 0 w 17"/>
                  <a:gd name="T13" fmla="*/ 5 h 19"/>
                  <a:gd name="T14" fmla="*/ 0 w 17"/>
                  <a:gd name="T15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9">
                    <a:moveTo>
                      <a:pt x="0" y="5"/>
                    </a:moveTo>
                    <a:lnTo>
                      <a:pt x="9" y="0"/>
                    </a:lnTo>
                    <a:lnTo>
                      <a:pt x="16" y="13"/>
                    </a:lnTo>
                    <a:lnTo>
                      <a:pt x="7" y="1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51" name="Freeform 151"/>
              <p:cNvSpPr>
                <a:spLocks/>
              </p:cNvSpPr>
              <p:nvPr/>
            </p:nvSpPr>
            <p:spPr bwMode="auto">
              <a:xfrm>
                <a:off x="3861" y="3233"/>
                <a:ext cx="17" cy="19"/>
              </a:xfrm>
              <a:custGeom>
                <a:avLst/>
                <a:gdLst>
                  <a:gd name="T0" fmla="*/ 0 w 17"/>
                  <a:gd name="T1" fmla="*/ 5 h 19"/>
                  <a:gd name="T2" fmla="*/ 9 w 17"/>
                  <a:gd name="T3" fmla="*/ 0 h 19"/>
                  <a:gd name="T4" fmla="*/ 16 w 17"/>
                  <a:gd name="T5" fmla="*/ 13 h 19"/>
                  <a:gd name="T6" fmla="*/ 7 w 17"/>
                  <a:gd name="T7" fmla="*/ 18 h 19"/>
                  <a:gd name="T8" fmla="*/ 0 w 17"/>
                  <a:gd name="T9" fmla="*/ 5 h 19"/>
                  <a:gd name="T10" fmla="*/ 0 w 17"/>
                  <a:gd name="T11" fmla="*/ 5 h 19"/>
                  <a:gd name="T12" fmla="*/ 0 w 17"/>
                  <a:gd name="T13" fmla="*/ 5 h 19"/>
                  <a:gd name="T14" fmla="*/ 0 w 17"/>
                  <a:gd name="T15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9">
                    <a:moveTo>
                      <a:pt x="0" y="5"/>
                    </a:moveTo>
                    <a:lnTo>
                      <a:pt x="9" y="0"/>
                    </a:lnTo>
                    <a:lnTo>
                      <a:pt x="16" y="13"/>
                    </a:lnTo>
                    <a:lnTo>
                      <a:pt x="7" y="1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52" name="Freeform 152"/>
              <p:cNvSpPr>
                <a:spLocks/>
              </p:cNvSpPr>
              <p:nvPr/>
            </p:nvSpPr>
            <p:spPr bwMode="auto">
              <a:xfrm>
                <a:off x="3779" y="3193"/>
                <a:ext cx="234" cy="126"/>
              </a:xfrm>
              <a:custGeom>
                <a:avLst/>
                <a:gdLst>
                  <a:gd name="T0" fmla="*/ 0 w 234"/>
                  <a:gd name="T1" fmla="*/ 115 h 126"/>
                  <a:gd name="T2" fmla="*/ 201 w 234"/>
                  <a:gd name="T3" fmla="*/ 0 h 126"/>
                  <a:gd name="T4" fmla="*/ 233 w 234"/>
                  <a:gd name="T5" fmla="*/ 20 h 126"/>
                  <a:gd name="T6" fmla="*/ 91 w 234"/>
                  <a:gd name="T7" fmla="*/ 114 h 126"/>
                  <a:gd name="T8" fmla="*/ 58 w 234"/>
                  <a:gd name="T9" fmla="*/ 125 h 126"/>
                  <a:gd name="T10" fmla="*/ 0 w 234"/>
                  <a:gd name="T11" fmla="*/ 115 h 126"/>
                  <a:gd name="T12" fmla="*/ 0 w 234"/>
                  <a:gd name="T13" fmla="*/ 115 h 126"/>
                  <a:gd name="T14" fmla="*/ 0 w 234"/>
                  <a:gd name="T15" fmla="*/ 115 h 126"/>
                  <a:gd name="T16" fmla="*/ 0 w 234"/>
                  <a:gd name="T17" fmla="*/ 115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4" h="126">
                    <a:moveTo>
                      <a:pt x="0" y="115"/>
                    </a:moveTo>
                    <a:lnTo>
                      <a:pt x="201" y="0"/>
                    </a:lnTo>
                    <a:lnTo>
                      <a:pt x="233" y="20"/>
                    </a:lnTo>
                    <a:lnTo>
                      <a:pt x="91" y="114"/>
                    </a:lnTo>
                    <a:lnTo>
                      <a:pt x="58" y="125"/>
                    </a:lnTo>
                    <a:lnTo>
                      <a:pt x="0" y="115"/>
                    </a:lnTo>
                    <a:lnTo>
                      <a:pt x="0" y="115"/>
                    </a:lnTo>
                    <a:lnTo>
                      <a:pt x="0" y="115"/>
                    </a:lnTo>
                    <a:lnTo>
                      <a:pt x="0" y="115"/>
                    </a:lnTo>
                  </a:path>
                </a:pathLst>
              </a:custGeom>
              <a:gradFill rotWithShape="0">
                <a:gsLst>
                  <a:gs pos="0">
                    <a:srgbClr val="EDEDED"/>
                  </a:gs>
                  <a:gs pos="100000">
                    <a:srgbClr val="F8D6A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53" name="Freeform 153"/>
              <p:cNvSpPr>
                <a:spLocks/>
              </p:cNvSpPr>
              <p:nvPr/>
            </p:nvSpPr>
            <p:spPr bwMode="auto">
              <a:xfrm>
                <a:off x="3779" y="3193"/>
                <a:ext cx="234" cy="126"/>
              </a:xfrm>
              <a:custGeom>
                <a:avLst/>
                <a:gdLst>
                  <a:gd name="T0" fmla="*/ 0 w 234"/>
                  <a:gd name="T1" fmla="*/ 115 h 126"/>
                  <a:gd name="T2" fmla="*/ 201 w 234"/>
                  <a:gd name="T3" fmla="*/ 0 h 126"/>
                  <a:gd name="T4" fmla="*/ 233 w 234"/>
                  <a:gd name="T5" fmla="*/ 20 h 126"/>
                  <a:gd name="T6" fmla="*/ 91 w 234"/>
                  <a:gd name="T7" fmla="*/ 114 h 126"/>
                  <a:gd name="T8" fmla="*/ 58 w 234"/>
                  <a:gd name="T9" fmla="*/ 125 h 126"/>
                  <a:gd name="T10" fmla="*/ 0 w 234"/>
                  <a:gd name="T11" fmla="*/ 115 h 126"/>
                  <a:gd name="T12" fmla="*/ 0 w 234"/>
                  <a:gd name="T13" fmla="*/ 115 h 126"/>
                  <a:gd name="T14" fmla="*/ 0 w 234"/>
                  <a:gd name="T15" fmla="*/ 115 h 126"/>
                  <a:gd name="T16" fmla="*/ 0 w 234"/>
                  <a:gd name="T17" fmla="*/ 115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4" h="126">
                    <a:moveTo>
                      <a:pt x="0" y="115"/>
                    </a:moveTo>
                    <a:lnTo>
                      <a:pt x="201" y="0"/>
                    </a:lnTo>
                    <a:lnTo>
                      <a:pt x="233" y="20"/>
                    </a:lnTo>
                    <a:lnTo>
                      <a:pt x="91" y="114"/>
                    </a:lnTo>
                    <a:lnTo>
                      <a:pt x="58" y="125"/>
                    </a:lnTo>
                    <a:lnTo>
                      <a:pt x="0" y="115"/>
                    </a:lnTo>
                    <a:lnTo>
                      <a:pt x="0" y="115"/>
                    </a:lnTo>
                    <a:lnTo>
                      <a:pt x="0" y="115"/>
                    </a:lnTo>
                    <a:lnTo>
                      <a:pt x="0" y="115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54" name="Freeform 154"/>
              <p:cNvSpPr>
                <a:spLocks/>
              </p:cNvSpPr>
              <p:nvPr/>
            </p:nvSpPr>
            <p:spPr bwMode="auto">
              <a:xfrm>
                <a:off x="3966" y="3202"/>
                <a:ext cx="17" cy="18"/>
              </a:xfrm>
              <a:custGeom>
                <a:avLst/>
                <a:gdLst>
                  <a:gd name="T0" fmla="*/ 0 w 17"/>
                  <a:gd name="T1" fmla="*/ 5 h 18"/>
                  <a:gd name="T2" fmla="*/ 9 w 17"/>
                  <a:gd name="T3" fmla="*/ 0 h 18"/>
                  <a:gd name="T4" fmla="*/ 16 w 17"/>
                  <a:gd name="T5" fmla="*/ 12 h 18"/>
                  <a:gd name="T6" fmla="*/ 7 w 17"/>
                  <a:gd name="T7" fmla="*/ 17 h 18"/>
                  <a:gd name="T8" fmla="*/ 0 w 17"/>
                  <a:gd name="T9" fmla="*/ 5 h 18"/>
                  <a:gd name="T10" fmla="*/ 0 w 17"/>
                  <a:gd name="T11" fmla="*/ 5 h 18"/>
                  <a:gd name="T12" fmla="*/ 0 w 17"/>
                  <a:gd name="T13" fmla="*/ 5 h 18"/>
                  <a:gd name="T14" fmla="*/ 0 w 17"/>
                  <a:gd name="T15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8">
                    <a:moveTo>
                      <a:pt x="0" y="5"/>
                    </a:moveTo>
                    <a:lnTo>
                      <a:pt x="9" y="0"/>
                    </a:lnTo>
                    <a:lnTo>
                      <a:pt x="16" y="12"/>
                    </a:lnTo>
                    <a:lnTo>
                      <a:pt x="7" y="1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55" name="Freeform 155"/>
              <p:cNvSpPr>
                <a:spLocks/>
              </p:cNvSpPr>
              <p:nvPr/>
            </p:nvSpPr>
            <p:spPr bwMode="auto">
              <a:xfrm>
                <a:off x="3966" y="3202"/>
                <a:ext cx="17" cy="18"/>
              </a:xfrm>
              <a:custGeom>
                <a:avLst/>
                <a:gdLst>
                  <a:gd name="T0" fmla="*/ 0 w 17"/>
                  <a:gd name="T1" fmla="*/ 5 h 18"/>
                  <a:gd name="T2" fmla="*/ 9 w 17"/>
                  <a:gd name="T3" fmla="*/ 0 h 18"/>
                  <a:gd name="T4" fmla="*/ 16 w 17"/>
                  <a:gd name="T5" fmla="*/ 12 h 18"/>
                  <a:gd name="T6" fmla="*/ 7 w 17"/>
                  <a:gd name="T7" fmla="*/ 17 h 18"/>
                  <a:gd name="T8" fmla="*/ 0 w 17"/>
                  <a:gd name="T9" fmla="*/ 5 h 18"/>
                  <a:gd name="T10" fmla="*/ 0 w 17"/>
                  <a:gd name="T11" fmla="*/ 5 h 18"/>
                  <a:gd name="T12" fmla="*/ 0 w 17"/>
                  <a:gd name="T13" fmla="*/ 5 h 18"/>
                  <a:gd name="T14" fmla="*/ 0 w 17"/>
                  <a:gd name="T15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8">
                    <a:moveTo>
                      <a:pt x="0" y="5"/>
                    </a:moveTo>
                    <a:lnTo>
                      <a:pt x="9" y="0"/>
                    </a:lnTo>
                    <a:lnTo>
                      <a:pt x="16" y="12"/>
                    </a:lnTo>
                    <a:lnTo>
                      <a:pt x="7" y="1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56" name="Freeform 156"/>
              <p:cNvSpPr>
                <a:spLocks/>
              </p:cNvSpPr>
              <p:nvPr/>
            </p:nvSpPr>
            <p:spPr bwMode="auto">
              <a:xfrm>
                <a:off x="3950" y="3210"/>
                <a:ext cx="18" cy="19"/>
              </a:xfrm>
              <a:custGeom>
                <a:avLst/>
                <a:gdLst>
                  <a:gd name="T0" fmla="*/ 0 w 18"/>
                  <a:gd name="T1" fmla="*/ 6 h 19"/>
                  <a:gd name="T2" fmla="*/ 9 w 18"/>
                  <a:gd name="T3" fmla="*/ 0 h 19"/>
                  <a:gd name="T4" fmla="*/ 17 w 18"/>
                  <a:gd name="T5" fmla="*/ 13 h 19"/>
                  <a:gd name="T6" fmla="*/ 7 w 18"/>
                  <a:gd name="T7" fmla="*/ 18 h 19"/>
                  <a:gd name="T8" fmla="*/ 0 w 18"/>
                  <a:gd name="T9" fmla="*/ 6 h 19"/>
                  <a:gd name="T10" fmla="*/ 0 w 18"/>
                  <a:gd name="T11" fmla="*/ 6 h 19"/>
                  <a:gd name="T12" fmla="*/ 0 w 18"/>
                  <a:gd name="T13" fmla="*/ 6 h 19"/>
                  <a:gd name="T14" fmla="*/ 0 w 18"/>
                  <a:gd name="T15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9">
                    <a:moveTo>
                      <a:pt x="0" y="6"/>
                    </a:moveTo>
                    <a:lnTo>
                      <a:pt x="9" y="0"/>
                    </a:lnTo>
                    <a:lnTo>
                      <a:pt x="17" y="13"/>
                    </a:lnTo>
                    <a:lnTo>
                      <a:pt x="7" y="18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57" name="Freeform 157"/>
              <p:cNvSpPr>
                <a:spLocks/>
              </p:cNvSpPr>
              <p:nvPr/>
            </p:nvSpPr>
            <p:spPr bwMode="auto">
              <a:xfrm>
                <a:off x="3950" y="3210"/>
                <a:ext cx="18" cy="19"/>
              </a:xfrm>
              <a:custGeom>
                <a:avLst/>
                <a:gdLst>
                  <a:gd name="T0" fmla="*/ 0 w 18"/>
                  <a:gd name="T1" fmla="*/ 6 h 19"/>
                  <a:gd name="T2" fmla="*/ 9 w 18"/>
                  <a:gd name="T3" fmla="*/ 0 h 19"/>
                  <a:gd name="T4" fmla="*/ 17 w 18"/>
                  <a:gd name="T5" fmla="*/ 13 h 19"/>
                  <a:gd name="T6" fmla="*/ 7 w 18"/>
                  <a:gd name="T7" fmla="*/ 18 h 19"/>
                  <a:gd name="T8" fmla="*/ 0 w 18"/>
                  <a:gd name="T9" fmla="*/ 6 h 19"/>
                  <a:gd name="T10" fmla="*/ 0 w 18"/>
                  <a:gd name="T11" fmla="*/ 6 h 19"/>
                  <a:gd name="T12" fmla="*/ 0 w 18"/>
                  <a:gd name="T13" fmla="*/ 6 h 19"/>
                  <a:gd name="T14" fmla="*/ 0 w 18"/>
                  <a:gd name="T15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9">
                    <a:moveTo>
                      <a:pt x="0" y="6"/>
                    </a:moveTo>
                    <a:lnTo>
                      <a:pt x="9" y="0"/>
                    </a:lnTo>
                    <a:lnTo>
                      <a:pt x="17" y="13"/>
                    </a:lnTo>
                    <a:lnTo>
                      <a:pt x="7" y="18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58" name="Freeform 158"/>
              <p:cNvSpPr>
                <a:spLocks/>
              </p:cNvSpPr>
              <p:nvPr/>
            </p:nvSpPr>
            <p:spPr bwMode="auto">
              <a:xfrm>
                <a:off x="3935" y="3219"/>
                <a:ext cx="17" cy="19"/>
              </a:xfrm>
              <a:custGeom>
                <a:avLst/>
                <a:gdLst>
                  <a:gd name="T0" fmla="*/ 0 w 17"/>
                  <a:gd name="T1" fmla="*/ 6 h 19"/>
                  <a:gd name="T2" fmla="*/ 9 w 17"/>
                  <a:gd name="T3" fmla="*/ 0 h 19"/>
                  <a:gd name="T4" fmla="*/ 16 w 17"/>
                  <a:gd name="T5" fmla="*/ 13 h 19"/>
                  <a:gd name="T6" fmla="*/ 7 w 17"/>
                  <a:gd name="T7" fmla="*/ 18 h 19"/>
                  <a:gd name="T8" fmla="*/ 0 w 17"/>
                  <a:gd name="T9" fmla="*/ 6 h 19"/>
                  <a:gd name="T10" fmla="*/ 0 w 17"/>
                  <a:gd name="T11" fmla="*/ 6 h 19"/>
                  <a:gd name="T12" fmla="*/ 0 w 17"/>
                  <a:gd name="T13" fmla="*/ 6 h 19"/>
                  <a:gd name="T14" fmla="*/ 0 w 17"/>
                  <a:gd name="T15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9">
                    <a:moveTo>
                      <a:pt x="0" y="6"/>
                    </a:moveTo>
                    <a:lnTo>
                      <a:pt x="9" y="0"/>
                    </a:lnTo>
                    <a:lnTo>
                      <a:pt x="16" y="13"/>
                    </a:lnTo>
                    <a:lnTo>
                      <a:pt x="7" y="18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59" name="Freeform 159"/>
              <p:cNvSpPr>
                <a:spLocks/>
              </p:cNvSpPr>
              <p:nvPr/>
            </p:nvSpPr>
            <p:spPr bwMode="auto">
              <a:xfrm>
                <a:off x="3935" y="3219"/>
                <a:ext cx="17" cy="19"/>
              </a:xfrm>
              <a:custGeom>
                <a:avLst/>
                <a:gdLst>
                  <a:gd name="T0" fmla="*/ 0 w 17"/>
                  <a:gd name="T1" fmla="*/ 6 h 19"/>
                  <a:gd name="T2" fmla="*/ 9 w 17"/>
                  <a:gd name="T3" fmla="*/ 0 h 19"/>
                  <a:gd name="T4" fmla="*/ 16 w 17"/>
                  <a:gd name="T5" fmla="*/ 13 h 19"/>
                  <a:gd name="T6" fmla="*/ 7 w 17"/>
                  <a:gd name="T7" fmla="*/ 18 h 19"/>
                  <a:gd name="T8" fmla="*/ 0 w 17"/>
                  <a:gd name="T9" fmla="*/ 6 h 19"/>
                  <a:gd name="T10" fmla="*/ 0 w 17"/>
                  <a:gd name="T11" fmla="*/ 6 h 19"/>
                  <a:gd name="T12" fmla="*/ 0 w 17"/>
                  <a:gd name="T13" fmla="*/ 6 h 19"/>
                  <a:gd name="T14" fmla="*/ 0 w 17"/>
                  <a:gd name="T15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9">
                    <a:moveTo>
                      <a:pt x="0" y="6"/>
                    </a:moveTo>
                    <a:lnTo>
                      <a:pt x="9" y="0"/>
                    </a:lnTo>
                    <a:lnTo>
                      <a:pt x="16" y="13"/>
                    </a:lnTo>
                    <a:lnTo>
                      <a:pt x="7" y="18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60" name="Freeform 160"/>
              <p:cNvSpPr>
                <a:spLocks/>
              </p:cNvSpPr>
              <p:nvPr/>
            </p:nvSpPr>
            <p:spPr bwMode="auto">
              <a:xfrm>
                <a:off x="3919" y="3228"/>
                <a:ext cx="18" cy="19"/>
              </a:xfrm>
              <a:custGeom>
                <a:avLst/>
                <a:gdLst>
                  <a:gd name="T0" fmla="*/ 0 w 18"/>
                  <a:gd name="T1" fmla="*/ 6 h 19"/>
                  <a:gd name="T2" fmla="*/ 10 w 18"/>
                  <a:gd name="T3" fmla="*/ 0 h 19"/>
                  <a:gd name="T4" fmla="*/ 17 w 18"/>
                  <a:gd name="T5" fmla="*/ 13 h 19"/>
                  <a:gd name="T6" fmla="*/ 7 w 18"/>
                  <a:gd name="T7" fmla="*/ 18 h 19"/>
                  <a:gd name="T8" fmla="*/ 0 w 18"/>
                  <a:gd name="T9" fmla="*/ 6 h 19"/>
                  <a:gd name="T10" fmla="*/ 0 w 18"/>
                  <a:gd name="T11" fmla="*/ 6 h 19"/>
                  <a:gd name="T12" fmla="*/ 0 w 18"/>
                  <a:gd name="T13" fmla="*/ 6 h 19"/>
                  <a:gd name="T14" fmla="*/ 0 w 18"/>
                  <a:gd name="T15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9">
                    <a:moveTo>
                      <a:pt x="0" y="6"/>
                    </a:moveTo>
                    <a:lnTo>
                      <a:pt x="10" y="0"/>
                    </a:lnTo>
                    <a:lnTo>
                      <a:pt x="17" y="13"/>
                    </a:lnTo>
                    <a:lnTo>
                      <a:pt x="7" y="18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61" name="Freeform 161"/>
              <p:cNvSpPr>
                <a:spLocks/>
              </p:cNvSpPr>
              <p:nvPr/>
            </p:nvSpPr>
            <p:spPr bwMode="auto">
              <a:xfrm>
                <a:off x="3919" y="3228"/>
                <a:ext cx="18" cy="19"/>
              </a:xfrm>
              <a:custGeom>
                <a:avLst/>
                <a:gdLst>
                  <a:gd name="T0" fmla="*/ 0 w 18"/>
                  <a:gd name="T1" fmla="*/ 6 h 19"/>
                  <a:gd name="T2" fmla="*/ 10 w 18"/>
                  <a:gd name="T3" fmla="*/ 0 h 19"/>
                  <a:gd name="T4" fmla="*/ 17 w 18"/>
                  <a:gd name="T5" fmla="*/ 13 h 19"/>
                  <a:gd name="T6" fmla="*/ 7 w 18"/>
                  <a:gd name="T7" fmla="*/ 18 h 19"/>
                  <a:gd name="T8" fmla="*/ 0 w 18"/>
                  <a:gd name="T9" fmla="*/ 6 h 19"/>
                  <a:gd name="T10" fmla="*/ 0 w 18"/>
                  <a:gd name="T11" fmla="*/ 6 h 19"/>
                  <a:gd name="T12" fmla="*/ 0 w 18"/>
                  <a:gd name="T13" fmla="*/ 6 h 19"/>
                  <a:gd name="T14" fmla="*/ 0 w 18"/>
                  <a:gd name="T15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9">
                    <a:moveTo>
                      <a:pt x="0" y="6"/>
                    </a:moveTo>
                    <a:lnTo>
                      <a:pt x="10" y="0"/>
                    </a:lnTo>
                    <a:lnTo>
                      <a:pt x="17" y="13"/>
                    </a:lnTo>
                    <a:lnTo>
                      <a:pt x="7" y="18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62" name="Freeform 162"/>
              <p:cNvSpPr>
                <a:spLocks/>
              </p:cNvSpPr>
              <p:nvPr/>
            </p:nvSpPr>
            <p:spPr bwMode="auto">
              <a:xfrm>
                <a:off x="3867" y="3259"/>
                <a:ext cx="17" cy="18"/>
              </a:xfrm>
              <a:custGeom>
                <a:avLst/>
                <a:gdLst>
                  <a:gd name="T0" fmla="*/ 0 w 17"/>
                  <a:gd name="T1" fmla="*/ 5 h 18"/>
                  <a:gd name="T2" fmla="*/ 9 w 17"/>
                  <a:gd name="T3" fmla="*/ 0 h 18"/>
                  <a:gd name="T4" fmla="*/ 16 w 17"/>
                  <a:gd name="T5" fmla="*/ 12 h 18"/>
                  <a:gd name="T6" fmla="*/ 7 w 17"/>
                  <a:gd name="T7" fmla="*/ 17 h 18"/>
                  <a:gd name="T8" fmla="*/ 0 w 17"/>
                  <a:gd name="T9" fmla="*/ 5 h 18"/>
                  <a:gd name="T10" fmla="*/ 0 w 17"/>
                  <a:gd name="T11" fmla="*/ 5 h 18"/>
                  <a:gd name="T12" fmla="*/ 0 w 17"/>
                  <a:gd name="T13" fmla="*/ 5 h 18"/>
                  <a:gd name="T14" fmla="*/ 0 w 17"/>
                  <a:gd name="T15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8">
                    <a:moveTo>
                      <a:pt x="0" y="5"/>
                    </a:moveTo>
                    <a:lnTo>
                      <a:pt x="9" y="0"/>
                    </a:lnTo>
                    <a:lnTo>
                      <a:pt x="16" y="12"/>
                    </a:lnTo>
                    <a:lnTo>
                      <a:pt x="7" y="1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63" name="Freeform 163"/>
              <p:cNvSpPr>
                <a:spLocks/>
              </p:cNvSpPr>
              <p:nvPr/>
            </p:nvSpPr>
            <p:spPr bwMode="auto">
              <a:xfrm>
                <a:off x="3867" y="3259"/>
                <a:ext cx="17" cy="18"/>
              </a:xfrm>
              <a:custGeom>
                <a:avLst/>
                <a:gdLst>
                  <a:gd name="T0" fmla="*/ 0 w 17"/>
                  <a:gd name="T1" fmla="*/ 5 h 18"/>
                  <a:gd name="T2" fmla="*/ 9 w 17"/>
                  <a:gd name="T3" fmla="*/ 0 h 18"/>
                  <a:gd name="T4" fmla="*/ 16 w 17"/>
                  <a:gd name="T5" fmla="*/ 12 h 18"/>
                  <a:gd name="T6" fmla="*/ 7 w 17"/>
                  <a:gd name="T7" fmla="*/ 17 h 18"/>
                  <a:gd name="T8" fmla="*/ 0 w 17"/>
                  <a:gd name="T9" fmla="*/ 5 h 18"/>
                  <a:gd name="T10" fmla="*/ 0 w 17"/>
                  <a:gd name="T11" fmla="*/ 5 h 18"/>
                  <a:gd name="T12" fmla="*/ 0 w 17"/>
                  <a:gd name="T13" fmla="*/ 5 h 18"/>
                  <a:gd name="T14" fmla="*/ 0 w 17"/>
                  <a:gd name="T15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8">
                    <a:moveTo>
                      <a:pt x="0" y="5"/>
                    </a:moveTo>
                    <a:lnTo>
                      <a:pt x="9" y="0"/>
                    </a:lnTo>
                    <a:lnTo>
                      <a:pt x="16" y="12"/>
                    </a:lnTo>
                    <a:lnTo>
                      <a:pt x="7" y="1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64" name="Freeform 164"/>
              <p:cNvSpPr>
                <a:spLocks/>
              </p:cNvSpPr>
              <p:nvPr/>
            </p:nvSpPr>
            <p:spPr bwMode="auto">
              <a:xfrm>
                <a:off x="3851" y="3268"/>
                <a:ext cx="18" cy="18"/>
              </a:xfrm>
              <a:custGeom>
                <a:avLst/>
                <a:gdLst>
                  <a:gd name="T0" fmla="*/ 0 w 18"/>
                  <a:gd name="T1" fmla="*/ 5 h 18"/>
                  <a:gd name="T2" fmla="*/ 10 w 18"/>
                  <a:gd name="T3" fmla="*/ 0 h 18"/>
                  <a:gd name="T4" fmla="*/ 17 w 18"/>
                  <a:gd name="T5" fmla="*/ 12 h 18"/>
                  <a:gd name="T6" fmla="*/ 8 w 18"/>
                  <a:gd name="T7" fmla="*/ 17 h 18"/>
                  <a:gd name="T8" fmla="*/ 0 w 18"/>
                  <a:gd name="T9" fmla="*/ 5 h 18"/>
                  <a:gd name="T10" fmla="*/ 0 w 18"/>
                  <a:gd name="T11" fmla="*/ 5 h 18"/>
                  <a:gd name="T12" fmla="*/ 0 w 18"/>
                  <a:gd name="T13" fmla="*/ 5 h 18"/>
                  <a:gd name="T14" fmla="*/ 0 w 18"/>
                  <a:gd name="T15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8">
                    <a:moveTo>
                      <a:pt x="0" y="5"/>
                    </a:moveTo>
                    <a:lnTo>
                      <a:pt x="10" y="0"/>
                    </a:lnTo>
                    <a:lnTo>
                      <a:pt x="17" y="12"/>
                    </a:lnTo>
                    <a:lnTo>
                      <a:pt x="8" y="1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65" name="Freeform 165"/>
              <p:cNvSpPr>
                <a:spLocks/>
              </p:cNvSpPr>
              <p:nvPr/>
            </p:nvSpPr>
            <p:spPr bwMode="auto">
              <a:xfrm>
                <a:off x="3851" y="3268"/>
                <a:ext cx="18" cy="18"/>
              </a:xfrm>
              <a:custGeom>
                <a:avLst/>
                <a:gdLst>
                  <a:gd name="T0" fmla="*/ 0 w 18"/>
                  <a:gd name="T1" fmla="*/ 5 h 18"/>
                  <a:gd name="T2" fmla="*/ 10 w 18"/>
                  <a:gd name="T3" fmla="*/ 0 h 18"/>
                  <a:gd name="T4" fmla="*/ 17 w 18"/>
                  <a:gd name="T5" fmla="*/ 12 h 18"/>
                  <a:gd name="T6" fmla="*/ 8 w 18"/>
                  <a:gd name="T7" fmla="*/ 17 h 18"/>
                  <a:gd name="T8" fmla="*/ 0 w 18"/>
                  <a:gd name="T9" fmla="*/ 5 h 18"/>
                  <a:gd name="T10" fmla="*/ 0 w 18"/>
                  <a:gd name="T11" fmla="*/ 5 h 18"/>
                  <a:gd name="T12" fmla="*/ 0 w 18"/>
                  <a:gd name="T13" fmla="*/ 5 h 18"/>
                  <a:gd name="T14" fmla="*/ 0 w 18"/>
                  <a:gd name="T15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8">
                    <a:moveTo>
                      <a:pt x="0" y="5"/>
                    </a:moveTo>
                    <a:lnTo>
                      <a:pt x="10" y="0"/>
                    </a:lnTo>
                    <a:lnTo>
                      <a:pt x="17" y="12"/>
                    </a:lnTo>
                    <a:lnTo>
                      <a:pt x="8" y="1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66" name="Freeform 166"/>
              <p:cNvSpPr>
                <a:spLocks/>
              </p:cNvSpPr>
              <p:nvPr/>
            </p:nvSpPr>
            <p:spPr bwMode="auto">
              <a:xfrm>
                <a:off x="3836" y="3276"/>
                <a:ext cx="17" cy="19"/>
              </a:xfrm>
              <a:custGeom>
                <a:avLst/>
                <a:gdLst>
                  <a:gd name="T0" fmla="*/ 0 w 17"/>
                  <a:gd name="T1" fmla="*/ 5 h 19"/>
                  <a:gd name="T2" fmla="*/ 9 w 17"/>
                  <a:gd name="T3" fmla="*/ 0 h 19"/>
                  <a:gd name="T4" fmla="*/ 16 w 17"/>
                  <a:gd name="T5" fmla="*/ 13 h 19"/>
                  <a:gd name="T6" fmla="*/ 7 w 17"/>
                  <a:gd name="T7" fmla="*/ 18 h 19"/>
                  <a:gd name="T8" fmla="*/ 0 w 17"/>
                  <a:gd name="T9" fmla="*/ 5 h 19"/>
                  <a:gd name="T10" fmla="*/ 0 w 17"/>
                  <a:gd name="T11" fmla="*/ 5 h 19"/>
                  <a:gd name="T12" fmla="*/ 0 w 17"/>
                  <a:gd name="T13" fmla="*/ 5 h 19"/>
                  <a:gd name="T14" fmla="*/ 0 w 17"/>
                  <a:gd name="T15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9">
                    <a:moveTo>
                      <a:pt x="0" y="5"/>
                    </a:moveTo>
                    <a:lnTo>
                      <a:pt x="9" y="0"/>
                    </a:lnTo>
                    <a:lnTo>
                      <a:pt x="16" y="13"/>
                    </a:lnTo>
                    <a:lnTo>
                      <a:pt x="7" y="1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67" name="Freeform 167"/>
              <p:cNvSpPr>
                <a:spLocks/>
              </p:cNvSpPr>
              <p:nvPr/>
            </p:nvSpPr>
            <p:spPr bwMode="auto">
              <a:xfrm>
                <a:off x="3836" y="3276"/>
                <a:ext cx="17" cy="19"/>
              </a:xfrm>
              <a:custGeom>
                <a:avLst/>
                <a:gdLst>
                  <a:gd name="T0" fmla="*/ 0 w 17"/>
                  <a:gd name="T1" fmla="*/ 5 h 19"/>
                  <a:gd name="T2" fmla="*/ 9 w 17"/>
                  <a:gd name="T3" fmla="*/ 0 h 19"/>
                  <a:gd name="T4" fmla="*/ 16 w 17"/>
                  <a:gd name="T5" fmla="*/ 13 h 19"/>
                  <a:gd name="T6" fmla="*/ 7 w 17"/>
                  <a:gd name="T7" fmla="*/ 18 h 19"/>
                  <a:gd name="T8" fmla="*/ 0 w 17"/>
                  <a:gd name="T9" fmla="*/ 5 h 19"/>
                  <a:gd name="T10" fmla="*/ 0 w 17"/>
                  <a:gd name="T11" fmla="*/ 5 h 19"/>
                  <a:gd name="T12" fmla="*/ 0 w 17"/>
                  <a:gd name="T13" fmla="*/ 5 h 19"/>
                  <a:gd name="T14" fmla="*/ 0 w 17"/>
                  <a:gd name="T15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9">
                    <a:moveTo>
                      <a:pt x="0" y="5"/>
                    </a:moveTo>
                    <a:lnTo>
                      <a:pt x="9" y="0"/>
                    </a:lnTo>
                    <a:lnTo>
                      <a:pt x="16" y="13"/>
                    </a:lnTo>
                    <a:lnTo>
                      <a:pt x="7" y="1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68" name="Freeform 168"/>
              <p:cNvSpPr>
                <a:spLocks/>
              </p:cNvSpPr>
              <p:nvPr/>
            </p:nvSpPr>
            <p:spPr bwMode="auto">
              <a:xfrm>
                <a:off x="3821" y="3285"/>
                <a:ext cx="17" cy="19"/>
              </a:xfrm>
              <a:custGeom>
                <a:avLst/>
                <a:gdLst>
                  <a:gd name="T0" fmla="*/ 0 w 17"/>
                  <a:gd name="T1" fmla="*/ 6 h 19"/>
                  <a:gd name="T2" fmla="*/ 9 w 17"/>
                  <a:gd name="T3" fmla="*/ 0 h 19"/>
                  <a:gd name="T4" fmla="*/ 16 w 17"/>
                  <a:gd name="T5" fmla="*/ 12 h 19"/>
                  <a:gd name="T6" fmla="*/ 7 w 17"/>
                  <a:gd name="T7" fmla="*/ 18 h 19"/>
                  <a:gd name="T8" fmla="*/ 0 w 17"/>
                  <a:gd name="T9" fmla="*/ 6 h 19"/>
                  <a:gd name="T10" fmla="*/ 0 w 17"/>
                  <a:gd name="T11" fmla="*/ 6 h 19"/>
                  <a:gd name="T12" fmla="*/ 0 w 17"/>
                  <a:gd name="T13" fmla="*/ 6 h 19"/>
                  <a:gd name="T14" fmla="*/ 0 w 17"/>
                  <a:gd name="T15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9">
                    <a:moveTo>
                      <a:pt x="0" y="6"/>
                    </a:moveTo>
                    <a:lnTo>
                      <a:pt x="9" y="0"/>
                    </a:lnTo>
                    <a:lnTo>
                      <a:pt x="16" y="12"/>
                    </a:lnTo>
                    <a:lnTo>
                      <a:pt x="7" y="18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69" name="Freeform 169"/>
              <p:cNvSpPr>
                <a:spLocks/>
              </p:cNvSpPr>
              <p:nvPr/>
            </p:nvSpPr>
            <p:spPr bwMode="auto">
              <a:xfrm>
                <a:off x="3821" y="3285"/>
                <a:ext cx="17" cy="19"/>
              </a:xfrm>
              <a:custGeom>
                <a:avLst/>
                <a:gdLst>
                  <a:gd name="T0" fmla="*/ 0 w 17"/>
                  <a:gd name="T1" fmla="*/ 6 h 19"/>
                  <a:gd name="T2" fmla="*/ 9 w 17"/>
                  <a:gd name="T3" fmla="*/ 0 h 19"/>
                  <a:gd name="T4" fmla="*/ 16 w 17"/>
                  <a:gd name="T5" fmla="*/ 12 h 19"/>
                  <a:gd name="T6" fmla="*/ 7 w 17"/>
                  <a:gd name="T7" fmla="*/ 18 h 19"/>
                  <a:gd name="T8" fmla="*/ 0 w 17"/>
                  <a:gd name="T9" fmla="*/ 6 h 19"/>
                  <a:gd name="T10" fmla="*/ 0 w 17"/>
                  <a:gd name="T11" fmla="*/ 6 h 19"/>
                  <a:gd name="T12" fmla="*/ 0 w 17"/>
                  <a:gd name="T13" fmla="*/ 6 h 19"/>
                  <a:gd name="T14" fmla="*/ 0 w 17"/>
                  <a:gd name="T15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9">
                    <a:moveTo>
                      <a:pt x="0" y="6"/>
                    </a:moveTo>
                    <a:lnTo>
                      <a:pt x="9" y="0"/>
                    </a:lnTo>
                    <a:lnTo>
                      <a:pt x="16" y="12"/>
                    </a:lnTo>
                    <a:lnTo>
                      <a:pt x="7" y="18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70" name="Freeform 170"/>
              <p:cNvSpPr>
                <a:spLocks/>
              </p:cNvSpPr>
              <p:nvPr/>
            </p:nvSpPr>
            <p:spPr bwMode="auto">
              <a:xfrm>
                <a:off x="3805" y="3294"/>
                <a:ext cx="18" cy="19"/>
              </a:xfrm>
              <a:custGeom>
                <a:avLst/>
                <a:gdLst>
                  <a:gd name="T0" fmla="*/ 0 w 18"/>
                  <a:gd name="T1" fmla="*/ 6 h 19"/>
                  <a:gd name="T2" fmla="*/ 10 w 18"/>
                  <a:gd name="T3" fmla="*/ 0 h 19"/>
                  <a:gd name="T4" fmla="*/ 17 w 18"/>
                  <a:gd name="T5" fmla="*/ 13 h 19"/>
                  <a:gd name="T6" fmla="*/ 8 w 18"/>
                  <a:gd name="T7" fmla="*/ 18 h 19"/>
                  <a:gd name="T8" fmla="*/ 0 w 18"/>
                  <a:gd name="T9" fmla="*/ 6 h 19"/>
                  <a:gd name="T10" fmla="*/ 0 w 18"/>
                  <a:gd name="T11" fmla="*/ 6 h 19"/>
                  <a:gd name="T12" fmla="*/ 0 w 18"/>
                  <a:gd name="T13" fmla="*/ 6 h 19"/>
                  <a:gd name="T14" fmla="*/ 0 w 18"/>
                  <a:gd name="T15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9">
                    <a:moveTo>
                      <a:pt x="0" y="6"/>
                    </a:moveTo>
                    <a:lnTo>
                      <a:pt x="10" y="0"/>
                    </a:lnTo>
                    <a:lnTo>
                      <a:pt x="17" y="13"/>
                    </a:lnTo>
                    <a:lnTo>
                      <a:pt x="8" y="18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71" name="Freeform 171"/>
              <p:cNvSpPr>
                <a:spLocks/>
              </p:cNvSpPr>
              <p:nvPr/>
            </p:nvSpPr>
            <p:spPr bwMode="auto">
              <a:xfrm>
                <a:off x="3805" y="3294"/>
                <a:ext cx="18" cy="19"/>
              </a:xfrm>
              <a:custGeom>
                <a:avLst/>
                <a:gdLst>
                  <a:gd name="T0" fmla="*/ 0 w 18"/>
                  <a:gd name="T1" fmla="*/ 6 h 19"/>
                  <a:gd name="T2" fmla="*/ 10 w 18"/>
                  <a:gd name="T3" fmla="*/ 0 h 19"/>
                  <a:gd name="T4" fmla="*/ 17 w 18"/>
                  <a:gd name="T5" fmla="*/ 13 h 19"/>
                  <a:gd name="T6" fmla="*/ 8 w 18"/>
                  <a:gd name="T7" fmla="*/ 18 h 19"/>
                  <a:gd name="T8" fmla="*/ 0 w 18"/>
                  <a:gd name="T9" fmla="*/ 6 h 19"/>
                  <a:gd name="T10" fmla="*/ 0 w 18"/>
                  <a:gd name="T11" fmla="*/ 6 h 19"/>
                  <a:gd name="T12" fmla="*/ 0 w 18"/>
                  <a:gd name="T13" fmla="*/ 6 h 19"/>
                  <a:gd name="T14" fmla="*/ 0 w 18"/>
                  <a:gd name="T15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9">
                    <a:moveTo>
                      <a:pt x="0" y="6"/>
                    </a:moveTo>
                    <a:lnTo>
                      <a:pt x="10" y="0"/>
                    </a:lnTo>
                    <a:lnTo>
                      <a:pt x="17" y="13"/>
                    </a:lnTo>
                    <a:lnTo>
                      <a:pt x="8" y="18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72" name="Freeform 172"/>
              <p:cNvSpPr>
                <a:spLocks/>
              </p:cNvSpPr>
              <p:nvPr/>
            </p:nvSpPr>
            <p:spPr bwMode="auto">
              <a:xfrm>
                <a:off x="3838" y="3154"/>
                <a:ext cx="271" cy="178"/>
              </a:xfrm>
              <a:custGeom>
                <a:avLst/>
                <a:gdLst>
                  <a:gd name="T0" fmla="*/ 0 w 271"/>
                  <a:gd name="T1" fmla="*/ 153 h 178"/>
                  <a:gd name="T2" fmla="*/ 267 w 271"/>
                  <a:gd name="T3" fmla="*/ 0 h 178"/>
                  <a:gd name="T4" fmla="*/ 270 w 271"/>
                  <a:gd name="T5" fmla="*/ 6 h 178"/>
                  <a:gd name="T6" fmla="*/ 231 w 271"/>
                  <a:gd name="T7" fmla="*/ 29 h 178"/>
                  <a:gd name="T8" fmla="*/ 258 w 271"/>
                  <a:gd name="T9" fmla="*/ 43 h 178"/>
                  <a:gd name="T10" fmla="*/ 50 w 271"/>
                  <a:gd name="T11" fmla="*/ 171 h 178"/>
                  <a:gd name="T12" fmla="*/ 20 w 271"/>
                  <a:gd name="T13" fmla="*/ 177 h 178"/>
                  <a:gd name="T14" fmla="*/ 0 w 271"/>
                  <a:gd name="T15" fmla="*/ 153 h 178"/>
                  <a:gd name="T16" fmla="*/ 0 w 271"/>
                  <a:gd name="T17" fmla="*/ 153 h 178"/>
                  <a:gd name="T18" fmla="*/ 0 w 271"/>
                  <a:gd name="T19" fmla="*/ 153 h 178"/>
                  <a:gd name="T20" fmla="*/ 0 w 271"/>
                  <a:gd name="T21" fmla="*/ 153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1" h="178">
                    <a:moveTo>
                      <a:pt x="0" y="153"/>
                    </a:moveTo>
                    <a:lnTo>
                      <a:pt x="267" y="0"/>
                    </a:lnTo>
                    <a:lnTo>
                      <a:pt x="270" y="6"/>
                    </a:lnTo>
                    <a:lnTo>
                      <a:pt x="231" y="29"/>
                    </a:lnTo>
                    <a:lnTo>
                      <a:pt x="258" y="43"/>
                    </a:lnTo>
                    <a:lnTo>
                      <a:pt x="50" y="171"/>
                    </a:lnTo>
                    <a:lnTo>
                      <a:pt x="20" y="177"/>
                    </a:lnTo>
                    <a:lnTo>
                      <a:pt x="0" y="153"/>
                    </a:lnTo>
                    <a:lnTo>
                      <a:pt x="0" y="153"/>
                    </a:lnTo>
                    <a:lnTo>
                      <a:pt x="0" y="153"/>
                    </a:lnTo>
                    <a:lnTo>
                      <a:pt x="0" y="153"/>
                    </a:lnTo>
                  </a:path>
                </a:pathLst>
              </a:custGeom>
              <a:gradFill rotWithShape="0">
                <a:gsLst>
                  <a:gs pos="0">
                    <a:srgbClr val="EDEDED"/>
                  </a:gs>
                  <a:gs pos="100000">
                    <a:srgbClr val="F8D6A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73" name="Freeform 173"/>
              <p:cNvSpPr>
                <a:spLocks/>
              </p:cNvSpPr>
              <p:nvPr/>
            </p:nvSpPr>
            <p:spPr bwMode="auto">
              <a:xfrm>
                <a:off x="3838" y="3154"/>
                <a:ext cx="271" cy="178"/>
              </a:xfrm>
              <a:custGeom>
                <a:avLst/>
                <a:gdLst>
                  <a:gd name="T0" fmla="*/ 0 w 271"/>
                  <a:gd name="T1" fmla="*/ 153 h 178"/>
                  <a:gd name="T2" fmla="*/ 267 w 271"/>
                  <a:gd name="T3" fmla="*/ 0 h 178"/>
                  <a:gd name="T4" fmla="*/ 270 w 271"/>
                  <a:gd name="T5" fmla="*/ 6 h 178"/>
                  <a:gd name="T6" fmla="*/ 231 w 271"/>
                  <a:gd name="T7" fmla="*/ 29 h 178"/>
                  <a:gd name="T8" fmla="*/ 258 w 271"/>
                  <a:gd name="T9" fmla="*/ 43 h 178"/>
                  <a:gd name="T10" fmla="*/ 50 w 271"/>
                  <a:gd name="T11" fmla="*/ 171 h 178"/>
                  <a:gd name="T12" fmla="*/ 20 w 271"/>
                  <a:gd name="T13" fmla="*/ 177 h 178"/>
                  <a:gd name="T14" fmla="*/ 0 w 271"/>
                  <a:gd name="T15" fmla="*/ 153 h 178"/>
                  <a:gd name="T16" fmla="*/ 0 w 271"/>
                  <a:gd name="T17" fmla="*/ 153 h 178"/>
                  <a:gd name="T18" fmla="*/ 0 w 271"/>
                  <a:gd name="T19" fmla="*/ 153 h 178"/>
                  <a:gd name="T20" fmla="*/ 0 w 271"/>
                  <a:gd name="T21" fmla="*/ 153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71" h="178">
                    <a:moveTo>
                      <a:pt x="0" y="153"/>
                    </a:moveTo>
                    <a:lnTo>
                      <a:pt x="267" y="0"/>
                    </a:lnTo>
                    <a:lnTo>
                      <a:pt x="270" y="6"/>
                    </a:lnTo>
                    <a:lnTo>
                      <a:pt x="231" y="29"/>
                    </a:lnTo>
                    <a:lnTo>
                      <a:pt x="258" y="43"/>
                    </a:lnTo>
                    <a:lnTo>
                      <a:pt x="50" y="171"/>
                    </a:lnTo>
                    <a:lnTo>
                      <a:pt x="20" y="177"/>
                    </a:lnTo>
                    <a:lnTo>
                      <a:pt x="0" y="153"/>
                    </a:lnTo>
                    <a:lnTo>
                      <a:pt x="0" y="153"/>
                    </a:lnTo>
                    <a:lnTo>
                      <a:pt x="0" y="153"/>
                    </a:lnTo>
                    <a:lnTo>
                      <a:pt x="0" y="153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74" name="Freeform 174"/>
              <p:cNvSpPr>
                <a:spLocks/>
              </p:cNvSpPr>
              <p:nvPr/>
            </p:nvSpPr>
            <p:spPr bwMode="auto">
              <a:xfrm>
                <a:off x="4053" y="3186"/>
                <a:ext cx="17" cy="19"/>
              </a:xfrm>
              <a:custGeom>
                <a:avLst/>
                <a:gdLst>
                  <a:gd name="T0" fmla="*/ 0 w 17"/>
                  <a:gd name="T1" fmla="*/ 6 h 19"/>
                  <a:gd name="T2" fmla="*/ 9 w 17"/>
                  <a:gd name="T3" fmla="*/ 0 h 19"/>
                  <a:gd name="T4" fmla="*/ 16 w 17"/>
                  <a:gd name="T5" fmla="*/ 12 h 19"/>
                  <a:gd name="T6" fmla="*/ 7 w 17"/>
                  <a:gd name="T7" fmla="*/ 18 h 19"/>
                  <a:gd name="T8" fmla="*/ 0 w 17"/>
                  <a:gd name="T9" fmla="*/ 6 h 19"/>
                  <a:gd name="T10" fmla="*/ 0 w 17"/>
                  <a:gd name="T11" fmla="*/ 6 h 19"/>
                  <a:gd name="T12" fmla="*/ 0 w 17"/>
                  <a:gd name="T13" fmla="*/ 6 h 19"/>
                  <a:gd name="T14" fmla="*/ 0 w 17"/>
                  <a:gd name="T15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9">
                    <a:moveTo>
                      <a:pt x="0" y="6"/>
                    </a:moveTo>
                    <a:lnTo>
                      <a:pt x="9" y="0"/>
                    </a:lnTo>
                    <a:lnTo>
                      <a:pt x="16" y="12"/>
                    </a:lnTo>
                    <a:lnTo>
                      <a:pt x="7" y="18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75" name="Freeform 175"/>
              <p:cNvSpPr>
                <a:spLocks/>
              </p:cNvSpPr>
              <p:nvPr/>
            </p:nvSpPr>
            <p:spPr bwMode="auto">
              <a:xfrm>
                <a:off x="4053" y="3186"/>
                <a:ext cx="17" cy="19"/>
              </a:xfrm>
              <a:custGeom>
                <a:avLst/>
                <a:gdLst>
                  <a:gd name="T0" fmla="*/ 0 w 17"/>
                  <a:gd name="T1" fmla="*/ 6 h 19"/>
                  <a:gd name="T2" fmla="*/ 9 w 17"/>
                  <a:gd name="T3" fmla="*/ 0 h 19"/>
                  <a:gd name="T4" fmla="*/ 16 w 17"/>
                  <a:gd name="T5" fmla="*/ 12 h 19"/>
                  <a:gd name="T6" fmla="*/ 7 w 17"/>
                  <a:gd name="T7" fmla="*/ 18 h 19"/>
                  <a:gd name="T8" fmla="*/ 0 w 17"/>
                  <a:gd name="T9" fmla="*/ 6 h 19"/>
                  <a:gd name="T10" fmla="*/ 0 w 17"/>
                  <a:gd name="T11" fmla="*/ 6 h 19"/>
                  <a:gd name="T12" fmla="*/ 0 w 17"/>
                  <a:gd name="T13" fmla="*/ 6 h 19"/>
                  <a:gd name="T14" fmla="*/ 0 w 17"/>
                  <a:gd name="T15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9">
                    <a:moveTo>
                      <a:pt x="0" y="6"/>
                    </a:moveTo>
                    <a:lnTo>
                      <a:pt x="9" y="0"/>
                    </a:lnTo>
                    <a:lnTo>
                      <a:pt x="16" y="12"/>
                    </a:lnTo>
                    <a:lnTo>
                      <a:pt x="7" y="18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76" name="Freeform 176"/>
              <p:cNvSpPr>
                <a:spLocks/>
              </p:cNvSpPr>
              <p:nvPr/>
            </p:nvSpPr>
            <p:spPr bwMode="auto">
              <a:xfrm>
                <a:off x="4038" y="3195"/>
                <a:ext cx="17" cy="19"/>
              </a:xfrm>
              <a:custGeom>
                <a:avLst/>
                <a:gdLst>
                  <a:gd name="T0" fmla="*/ 0 w 17"/>
                  <a:gd name="T1" fmla="*/ 5 h 19"/>
                  <a:gd name="T2" fmla="*/ 9 w 17"/>
                  <a:gd name="T3" fmla="*/ 0 h 19"/>
                  <a:gd name="T4" fmla="*/ 16 w 17"/>
                  <a:gd name="T5" fmla="*/ 12 h 19"/>
                  <a:gd name="T6" fmla="*/ 7 w 17"/>
                  <a:gd name="T7" fmla="*/ 18 h 19"/>
                  <a:gd name="T8" fmla="*/ 0 w 17"/>
                  <a:gd name="T9" fmla="*/ 5 h 19"/>
                  <a:gd name="T10" fmla="*/ 0 w 17"/>
                  <a:gd name="T11" fmla="*/ 5 h 19"/>
                  <a:gd name="T12" fmla="*/ 0 w 17"/>
                  <a:gd name="T13" fmla="*/ 5 h 19"/>
                  <a:gd name="T14" fmla="*/ 0 w 17"/>
                  <a:gd name="T15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9">
                    <a:moveTo>
                      <a:pt x="0" y="5"/>
                    </a:moveTo>
                    <a:lnTo>
                      <a:pt x="9" y="0"/>
                    </a:lnTo>
                    <a:lnTo>
                      <a:pt x="16" y="12"/>
                    </a:lnTo>
                    <a:lnTo>
                      <a:pt x="7" y="1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77" name="Freeform 177"/>
              <p:cNvSpPr>
                <a:spLocks/>
              </p:cNvSpPr>
              <p:nvPr/>
            </p:nvSpPr>
            <p:spPr bwMode="auto">
              <a:xfrm>
                <a:off x="4038" y="3195"/>
                <a:ext cx="17" cy="19"/>
              </a:xfrm>
              <a:custGeom>
                <a:avLst/>
                <a:gdLst>
                  <a:gd name="T0" fmla="*/ 0 w 17"/>
                  <a:gd name="T1" fmla="*/ 5 h 19"/>
                  <a:gd name="T2" fmla="*/ 9 w 17"/>
                  <a:gd name="T3" fmla="*/ 0 h 19"/>
                  <a:gd name="T4" fmla="*/ 16 w 17"/>
                  <a:gd name="T5" fmla="*/ 12 h 19"/>
                  <a:gd name="T6" fmla="*/ 7 w 17"/>
                  <a:gd name="T7" fmla="*/ 18 h 19"/>
                  <a:gd name="T8" fmla="*/ 0 w 17"/>
                  <a:gd name="T9" fmla="*/ 5 h 19"/>
                  <a:gd name="T10" fmla="*/ 0 w 17"/>
                  <a:gd name="T11" fmla="*/ 5 h 19"/>
                  <a:gd name="T12" fmla="*/ 0 w 17"/>
                  <a:gd name="T13" fmla="*/ 5 h 19"/>
                  <a:gd name="T14" fmla="*/ 0 w 17"/>
                  <a:gd name="T15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9">
                    <a:moveTo>
                      <a:pt x="0" y="5"/>
                    </a:moveTo>
                    <a:lnTo>
                      <a:pt x="9" y="0"/>
                    </a:lnTo>
                    <a:lnTo>
                      <a:pt x="16" y="12"/>
                    </a:lnTo>
                    <a:lnTo>
                      <a:pt x="7" y="1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78" name="Freeform 178"/>
              <p:cNvSpPr>
                <a:spLocks/>
              </p:cNvSpPr>
              <p:nvPr/>
            </p:nvSpPr>
            <p:spPr bwMode="auto">
              <a:xfrm>
                <a:off x="4022" y="3204"/>
                <a:ext cx="18" cy="18"/>
              </a:xfrm>
              <a:custGeom>
                <a:avLst/>
                <a:gdLst>
                  <a:gd name="T0" fmla="*/ 0 w 18"/>
                  <a:gd name="T1" fmla="*/ 5 h 18"/>
                  <a:gd name="T2" fmla="*/ 10 w 18"/>
                  <a:gd name="T3" fmla="*/ 0 h 18"/>
                  <a:gd name="T4" fmla="*/ 17 w 18"/>
                  <a:gd name="T5" fmla="*/ 12 h 18"/>
                  <a:gd name="T6" fmla="*/ 8 w 18"/>
                  <a:gd name="T7" fmla="*/ 17 h 18"/>
                  <a:gd name="T8" fmla="*/ 0 w 18"/>
                  <a:gd name="T9" fmla="*/ 5 h 18"/>
                  <a:gd name="T10" fmla="*/ 0 w 18"/>
                  <a:gd name="T11" fmla="*/ 5 h 18"/>
                  <a:gd name="T12" fmla="*/ 0 w 18"/>
                  <a:gd name="T13" fmla="*/ 5 h 18"/>
                  <a:gd name="T14" fmla="*/ 0 w 18"/>
                  <a:gd name="T15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8">
                    <a:moveTo>
                      <a:pt x="0" y="5"/>
                    </a:moveTo>
                    <a:lnTo>
                      <a:pt x="10" y="0"/>
                    </a:lnTo>
                    <a:lnTo>
                      <a:pt x="17" y="12"/>
                    </a:lnTo>
                    <a:lnTo>
                      <a:pt x="8" y="1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79" name="Freeform 179"/>
              <p:cNvSpPr>
                <a:spLocks/>
              </p:cNvSpPr>
              <p:nvPr/>
            </p:nvSpPr>
            <p:spPr bwMode="auto">
              <a:xfrm>
                <a:off x="4022" y="3204"/>
                <a:ext cx="18" cy="18"/>
              </a:xfrm>
              <a:custGeom>
                <a:avLst/>
                <a:gdLst>
                  <a:gd name="T0" fmla="*/ 0 w 18"/>
                  <a:gd name="T1" fmla="*/ 5 h 18"/>
                  <a:gd name="T2" fmla="*/ 10 w 18"/>
                  <a:gd name="T3" fmla="*/ 0 h 18"/>
                  <a:gd name="T4" fmla="*/ 17 w 18"/>
                  <a:gd name="T5" fmla="*/ 12 h 18"/>
                  <a:gd name="T6" fmla="*/ 8 w 18"/>
                  <a:gd name="T7" fmla="*/ 17 h 18"/>
                  <a:gd name="T8" fmla="*/ 0 w 18"/>
                  <a:gd name="T9" fmla="*/ 5 h 18"/>
                  <a:gd name="T10" fmla="*/ 0 w 18"/>
                  <a:gd name="T11" fmla="*/ 5 h 18"/>
                  <a:gd name="T12" fmla="*/ 0 w 18"/>
                  <a:gd name="T13" fmla="*/ 5 h 18"/>
                  <a:gd name="T14" fmla="*/ 0 w 18"/>
                  <a:gd name="T15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8">
                    <a:moveTo>
                      <a:pt x="0" y="5"/>
                    </a:moveTo>
                    <a:lnTo>
                      <a:pt x="10" y="0"/>
                    </a:lnTo>
                    <a:lnTo>
                      <a:pt x="17" y="12"/>
                    </a:lnTo>
                    <a:lnTo>
                      <a:pt x="8" y="1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80" name="Freeform 180"/>
              <p:cNvSpPr>
                <a:spLocks/>
              </p:cNvSpPr>
              <p:nvPr/>
            </p:nvSpPr>
            <p:spPr bwMode="auto">
              <a:xfrm>
                <a:off x="4007" y="3213"/>
                <a:ext cx="17" cy="18"/>
              </a:xfrm>
              <a:custGeom>
                <a:avLst/>
                <a:gdLst>
                  <a:gd name="T0" fmla="*/ 0 w 17"/>
                  <a:gd name="T1" fmla="*/ 5 h 18"/>
                  <a:gd name="T2" fmla="*/ 9 w 17"/>
                  <a:gd name="T3" fmla="*/ 0 h 18"/>
                  <a:gd name="T4" fmla="*/ 16 w 17"/>
                  <a:gd name="T5" fmla="*/ 12 h 18"/>
                  <a:gd name="T6" fmla="*/ 7 w 17"/>
                  <a:gd name="T7" fmla="*/ 17 h 18"/>
                  <a:gd name="T8" fmla="*/ 0 w 17"/>
                  <a:gd name="T9" fmla="*/ 5 h 18"/>
                  <a:gd name="T10" fmla="*/ 0 w 17"/>
                  <a:gd name="T11" fmla="*/ 5 h 18"/>
                  <a:gd name="T12" fmla="*/ 0 w 17"/>
                  <a:gd name="T13" fmla="*/ 5 h 18"/>
                  <a:gd name="T14" fmla="*/ 0 w 17"/>
                  <a:gd name="T15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8">
                    <a:moveTo>
                      <a:pt x="0" y="5"/>
                    </a:moveTo>
                    <a:lnTo>
                      <a:pt x="9" y="0"/>
                    </a:lnTo>
                    <a:lnTo>
                      <a:pt x="16" y="12"/>
                    </a:lnTo>
                    <a:lnTo>
                      <a:pt x="7" y="1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81" name="Freeform 181"/>
              <p:cNvSpPr>
                <a:spLocks/>
              </p:cNvSpPr>
              <p:nvPr/>
            </p:nvSpPr>
            <p:spPr bwMode="auto">
              <a:xfrm>
                <a:off x="4007" y="3213"/>
                <a:ext cx="17" cy="18"/>
              </a:xfrm>
              <a:custGeom>
                <a:avLst/>
                <a:gdLst>
                  <a:gd name="T0" fmla="*/ 0 w 17"/>
                  <a:gd name="T1" fmla="*/ 5 h 18"/>
                  <a:gd name="T2" fmla="*/ 9 w 17"/>
                  <a:gd name="T3" fmla="*/ 0 h 18"/>
                  <a:gd name="T4" fmla="*/ 16 w 17"/>
                  <a:gd name="T5" fmla="*/ 12 h 18"/>
                  <a:gd name="T6" fmla="*/ 7 w 17"/>
                  <a:gd name="T7" fmla="*/ 17 h 18"/>
                  <a:gd name="T8" fmla="*/ 0 w 17"/>
                  <a:gd name="T9" fmla="*/ 5 h 18"/>
                  <a:gd name="T10" fmla="*/ 0 w 17"/>
                  <a:gd name="T11" fmla="*/ 5 h 18"/>
                  <a:gd name="T12" fmla="*/ 0 w 17"/>
                  <a:gd name="T13" fmla="*/ 5 h 18"/>
                  <a:gd name="T14" fmla="*/ 0 w 17"/>
                  <a:gd name="T15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8">
                    <a:moveTo>
                      <a:pt x="0" y="5"/>
                    </a:moveTo>
                    <a:lnTo>
                      <a:pt x="9" y="0"/>
                    </a:lnTo>
                    <a:lnTo>
                      <a:pt x="16" y="12"/>
                    </a:lnTo>
                    <a:lnTo>
                      <a:pt x="7" y="1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82" name="Freeform 182"/>
              <p:cNvSpPr>
                <a:spLocks/>
              </p:cNvSpPr>
              <p:nvPr/>
            </p:nvSpPr>
            <p:spPr bwMode="auto">
              <a:xfrm>
                <a:off x="3992" y="3222"/>
                <a:ext cx="17" cy="18"/>
              </a:xfrm>
              <a:custGeom>
                <a:avLst/>
                <a:gdLst>
                  <a:gd name="T0" fmla="*/ 0 w 17"/>
                  <a:gd name="T1" fmla="*/ 5 h 18"/>
                  <a:gd name="T2" fmla="*/ 9 w 17"/>
                  <a:gd name="T3" fmla="*/ 0 h 18"/>
                  <a:gd name="T4" fmla="*/ 16 w 17"/>
                  <a:gd name="T5" fmla="*/ 12 h 18"/>
                  <a:gd name="T6" fmla="*/ 7 w 17"/>
                  <a:gd name="T7" fmla="*/ 17 h 18"/>
                  <a:gd name="T8" fmla="*/ 0 w 17"/>
                  <a:gd name="T9" fmla="*/ 5 h 18"/>
                  <a:gd name="T10" fmla="*/ 0 w 17"/>
                  <a:gd name="T11" fmla="*/ 5 h 18"/>
                  <a:gd name="T12" fmla="*/ 0 w 17"/>
                  <a:gd name="T13" fmla="*/ 5 h 18"/>
                  <a:gd name="T14" fmla="*/ 0 w 17"/>
                  <a:gd name="T15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8">
                    <a:moveTo>
                      <a:pt x="0" y="5"/>
                    </a:moveTo>
                    <a:lnTo>
                      <a:pt x="9" y="0"/>
                    </a:lnTo>
                    <a:lnTo>
                      <a:pt x="16" y="12"/>
                    </a:lnTo>
                    <a:lnTo>
                      <a:pt x="7" y="1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83" name="Freeform 183"/>
              <p:cNvSpPr>
                <a:spLocks/>
              </p:cNvSpPr>
              <p:nvPr/>
            </p:nvSpPr>
            <p:spPr bwMode="auto">
              <a:xfrm>
                <a:off x="3992" y="3222"/>
                <a:ext cx="17" cy="18"/>
              </a:xfrm>
              <a:custGeom>
                <a:avLst/>
                <a:gdLst>
                  <a:gd name="T0" fmla="*/ 0 w 17"/>
                  <a:gd name="T1" fmla="*/ 5 h 18"/>
                  <a:gd name="T2" fmla="*/ 9 w 17"/>
                  <a:gd name="T3" fmla="*/ 0 h 18"/>
                  <a:gd name="T4" fmla="*/ 16 w 17"/>
                  <a:gd name="T5" fmla="*/ 12 h 18"/>
                  <a:gd name="T6" fmla="*/ 7 w 17"/>
                  <a:gd name="T7" fmla="*/ 17 h 18"/>
                  <a:gd name="T8" fmla="*/ 0 w 17"/>
                  <a:gd name="T9" fmla="*/ 5 h 18"/>
                  <a:gd name="T10" fmla="*/ 0 w 17"/>
                  <a:gd name="T11" fmla="*/ 5 h 18"/>
                  <a:gd name="T12" fmla="*/ 0 w 17"/>
                  <a:gd name="T13" fmla="*/ 5 h 18"/>
                  <a:gd name="T14" fmla="*/ 0 w 17"/>
                  <a:gd name="T15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8">
                    <a:moveTo>
                      <a:pt x="0" y="5"/>
                    </a:moveTo>
                    <a:lnTo>
                      <a:pt x="9" y="0"/>
                    </a:lnTo>
                    <a:lnTo>
                      <a:pt x="16" y="12"/>
                    </a:lnTo>
                    <a:lnTo>
                      <a:pt x="7" y="1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84" name="Freeform 184"/>
              <p:cNvSpPr>
                <a:spLocks/>
              </p:cNvSpPr>
              <p:nvPr/>
            </p:nvSpPr>
            <p:spPr bwMode="auto">
              <a:xfrm>
                <a:off x="3976" y="3230"/>
                <a:ext cx="17" cy="19"/>
              </a:xfrm>
              <a:custGeom>
                <a:avLst/>
                <a:gdLst>
                  <a:gd name="T0" fmla="*/ 0 w 17"/>
                  <a:gd name="T1" fmla="*/ 6 h 19"/>
                  <a:gd name="T2" fmla="*/ 9 w 17"/>
                  <a:gd name="T3" fmla="*/ 0 h 19"/>
                  <a:gd name="T4" fmla="*/ 16 w 17"/>
                  <a:gd name="T5" fmla="*/ 13 h 19"/>
                  <a:gd name="T6" fmla="*/ 7 w 17"/>
                  <a:gd name="T7" fmla="*/ 18 h 19"/>
                  <a:gd name="T8" fmla="*/ 0 w 17"/>
                  <a:gd name="T9" fmla="*/ 6 h 19"/>
                  <a:gd name="T10" fmla="*/ 0 w 17"/>
                  <a:gd name="T11" fmla="*/ 6 h 19"/>
                  <a:gd name="T12" fmla="*/ 0 w 17"/>
                  <a:gd name="T13" fmla="*/ 6 h 19"/>
                  <a:gd name="T14" fmla="*/ 0 w 17"/>
                  <a:gd name="T15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9">
                    <a:moveTo>
                      <a:pt x="0" y="6"/>
                    </a:moveTo>
                    <a:lnTo>
                      <a:pt x="9" y="0"/>
                    </a:lnTo>
                    <a:lnTo>
                      <a:pt x="16" y="13"/>
                    </a:lnTo>
                    <a:lnTo>
                      <a:pt x="7" y="18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85" name="Freeform 185"/>
              <p:cNvSpPr>
                <a:spLocks/>
              </p:cNvSpPr>
              <p:nvPr/>
            </p:nvSpPr>
            <p:spPr bwMode="auto">
              <a:xfrm>
                <a:off x="3976" y="3230"/>
                <a:ext cx="17" cy="19"/>
              </a:xfrm>
              <a:custGeom>
                <a:avLst/>
                <a:gdLst>
                  <a:gd name="T0" fmla="*/ 0 w 17"/>
                  <a:gd name="T1" fmla="*/ 6 h 19"/>
                  <a:gd name="T2" fmla="*/ 9 w 17"/>
                  <a:gd name="T3" fmla="*/ 0 h 19"/>
                  <a:gd name="T4" fmla="*/ 16 w 17"/>
                  <a:gd name="T5" fmla="*/ 13 h 19"/>
                  <a:gd name="T6" fmla="*/ 7 w 17"/>
                  <a:gd name="T7" fmla="*/ 18 h 19"/>
                  <a:gd name="T8" fmla="*/ 0 w 17"/>
                  <a:gd name="T9" fmla="*/ 6 h 19"/>
                  <a:gd name="T10" fmla="*/ 0 w 17"/>
                  <a:gd name="T11" fmla="*/ 6 h 19"/>
                  <a:gd name="T12" fmla="*/ 0 w 17"/>
                  <a:gd name="T13" fmla="*/ 6 h 19"/>
                  <a:gd name="T14" fmla="*/ 0 w 17"/>
                  <a:gd name="T15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9">
                    <a:moveTo>
                      <a:pt x="0" y="6"/>
                    </a:moveTo>
                    <a:lnTo>
                      <a:pt x="9" y="0"/>
                    </a:lnTo>
                    <a:lnTo>
                      <a:pt x="16" y="13"/>
                    </a:lnTo>
                    <a:lnTo>
                      <a:pt x="7" y="18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86" name="Freeform 186"/>
              <p:cNvSpPr>
                <a:spLocks/>
              </p:cNvSpPr>
              <p:nvPr/>
            </p:nvSpPr>
            <p:spPr bwMode="auto">
              <a:xfrm>
                <a:off x="3961" y="3239"/>
                <a:ext cx="17" cy="19"/>
              </a:xfrm>
              <a:custGeom>
                <a:avLst/>
                <a:gdLst>
                  <a:gd name="T0" fmla="*/ 0 w 17"/>
                  <a:gd name="T1" fmla="*/ 6 h 19"/>
                  <a:gd name="T2" fmla="*/ 9 w 17"/>
                  <a:gd name="T3" fmla="*/ 0 h 19"/>
                  <a:gd name="T4" fmla="*/ 16 w 17"/>
                  <a:gd name="T5" fmla="*/ 13 h 19"/>
                  <a:gd name="T6" fmla="*/ 7 w 17"/>
                  <a:gd name="T7" fmla="*/ 18 h 19"/>
                  <a:gd name="T8" fmla="*/ 0 w 17"/>
                  <a:gd name="T9" fmla="*/ 6 h 19"/>
                  <a:gd name="T10" fmla="*/ 0 w 17"/>
                  <a:gd name="T11" fmla="*/ 6 h 19"/>
                  <a:gd name="T12" fmla="*/ 0 w 17"/>
                  <a:gd name="T13" fmla="*/ 6 h 19"/>
                  <a:gd name="T14" fmla="*/ 0 w 17"/>
                  <a:gd name="T15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9">
                    <a:moveTo>
                      <a:pt x="0" y="6"/>
                    </a:moveTo>
                    <a:lnTo>
                      <a:pt x="9" y="0"/>
                    </a:lnTo>
                    <a:lnTo>
                      <a:pt x="16" y="13"/>
                    </a:lnTo>
                    <a:lnTo>
                      <a:pt x="7" y="18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87" name="Freeform 187"/>
              <p:cNvSpPr>
                <a:spLocks/>
              </p:cNvSpPr>
              <p:nvPr/>
            </p:nvSpPr>
            <p:spPr bwMode="auto">
              <a:xfrm>
                <a:off x="3961" y="3239"/>
                <a:ext cx="17" cy="19"/>
              </a:xfrm>
              <a:custGeom>
                <a:avLst/>
                <a:gdLst>
                  <a:gd name="T0" fmla="*/ 0 w 17"/>
                  <a:gd name="T1" fmla="*/ 6 h 19"/>
                  <a:gd name="T2" fmla="*/ 9 w 17"/>
                  <a:gd name="T3" fmla="*/ 0 h 19"/>
                  <a:gd name="T4" fmla="*/ 16 w 17"/>
                  <a:gd name="T5" fmla="*/ 13 h 19"/>
                  <a:gd name="T6" fmla="*/ 7 w 17"/>
                  <a:gd name="T7" fmla="*/ 18 h 19"/>
                  <a:gd name="T8" fmla="*/ 0 w 17"/>
                  <a:gd name="T9" fmla="*/ 6 h 19"/>
                  <a:gd name="T10" fmla="*/ 0 w 17"/>
                  <a:gd name="T11" fmla="*/ 6 h 19"/>
                  <a:gd name="T12" fmla="*/ 0 w 17"/>
                  <a:gd name="T13" fmla="*/ 6 h 19"/>
                  <a:gd name="T14" fmla="*/ 0 w 17"/>
                  <a:gd name="T15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9">
                    <a:moveTo>
                      <a:pt x="0" y="6"/>
                    </a:moveTo>
                    <a:lnTo>
                      <a:pt x="9" y="0"/>
                    </a:lnTo>
                    <a:lnTo>
                      <a:pt x="16" y="13"/>
                    </a:lnTo>
                    <a:lnTo>
                      <a:pt x="7" y="18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88" name="Freeform 188"/>
              <p:cNvSpPr>
                <a:spLocks/>
              </p:cNvSpPr>
              <p:nvPr/>
            </p:nvSpPr>
            <p:spPr bwMode="auto">
              <a:xfrm>
                <a:off x="3945" y="3248"/>
                <a:ext cx="17" cy="19"/>
              </a:xfrm>
              <a:custGeom>
                <a:avLst/>
                <a:gdLst>
                  <a:gd name="T0" fmla="*/ 0 w 17"/>
                  <a:gd name="T1" fmla="*/ 5 h 19"/>
                  <a:gd name="T2" fmla="*/ 9 w 17"/>
                  <a:gd name="T3" fmla="*/ 0 h 19"/>
                  <a:gd name="T4" fmla="*/ 16 w 17"/>
                  <a:gd name="T5" fmla="*/ 12 h 19"/>
                  <a:gd name="T6" fmla="*/ 7 w 17"/>
                  <a:gd name="T7" fmla="*/ 18 h 19"/>
                  <a:gd name="T8" fmla="*/ 0 w 17"/>
                  <a:gd name="T9" fmla="*/ 5 h 19"/>
                  <a:gd name="T10" fmla="*/ 0 w 17"/>
                  <a:gd name="T11" fmla="*/ 5 h 19"/>
                  <a:gd name="T12" fmla="*/ 0 w 17"/>
                  <a:gd name="T13" fmla="*/ 5 h 19"/>
                  <a:gd name="T14" fmla="*/ 0 w 17"/>
                  <a:gd name="T15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9">
                    <a:moveTo>
                      <a:pt x="0" y="5"/>
                    </a:moveTo>
                    <a:lnTo>
                      <a:pt x="9" y="0"/>
                    </a:lnTo>
                    <a:lnTo>
                      <a:pt x="16" y="12"/>
                    </a:lnTo>
                    <a:lnTo>
                      <a:pt x="7" y="1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89" name="Freeform 189"/>
              <p:cNvSpPr>
                <a:spLocks/>
              </p:cNvSpPr>
              <p:nvPr/>
            </p:nvSpPr>
            <p:spPr bwMode="auto">
              <a:xfrm>
                <a:off x="3945" y="3248"/>
                <a:ext cx="17" cy="19"/>
              </a:xfrm>
              <a:custGeom>
                <a:avLst/>
                <a:gdLst>
                  <a:gd name="T0" fmla="*/ 0 w 17"/>
                  <a:gd name="T1" fmla="*/ 5 h 19"/>
                  <a:gd name="T2" fmla="*/ 9 w 17"/>
                  <a:gd name="T3" fmla="*/ 0 h 19"/>
                  <a:gd name="T4" fmla="*/ 16 w 17"/>
                  <a:gd name="T5" fmla="*/ 12 h 19"/>
                  <a:gd name="T6" fmla="*/ 7 w 17"/>
                  <a:gd name="T7" fmla="*/ 18 h 19"/>
                  <a:gd name="T8" fmla="*/ 0 w 17"/>
                  <a:gd name="T9" fmla="*/ 5 h 19"/>
                  <a:gd name="T10" fmla="*/ 0 w 17"/>
                  <a:gd name="T11" fmla="*/ 5 h 19"/>
                  <a:gd name="T12" fmla="*/ 0 w 17"/>
                  <a:gd name="T13" fmla="*/ 5 h 19"/>
                  <a:gd name="T14" fmla="*/ 0 w 17"/>
                  <a:gd name="T15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9">
                    <a:moveTo>
                      <a:pt x="0" y="5"/>
                    </a:moveTo>
                    <a:lnTo>
                      <a:pt x="9" y="0"/>
                    </a:lnTo>
                    <a:lnTo>
                      <a:pt x="16" y="12"/>
                    </a:lnTo>
                    <a:lnTo>
                      <a:pt x="7" y="1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90" name="Freeform 190"/>
              <p:cNvSpPr>
                <a:spLocks/>
              </p:cNvSpPr>
              <p:nvPr/>
            </p:nvSpPr>
            <p:spPr bwMode="auto">
              <a:xfrm>
                <a:off x="3930" y="3257"/>
                <a:ext cx="17" cy="19"/>
              </a:xfrm>
              <a:custGeom>
                <a:avLst/>
                <a:gdLst>
                  <a:gd name="T0" fmla="*/ 0 w 17"/>
                  <a:gd name="T1" fmla="*/ 6 h 19"/>
                  <a:gd name="T2" fmla="*/ 9 w 17"/>
                  <a:gd name="T3" fmla="*/ 0 h 19"/>
                  <a:gd name="T4" fmla="*/ 16 w 17"/>
                  <a:gd name="T5" fmla="*/ 12 h 19"/>
                  <a:gd name="T6" fmla="*/ 7 w 17"/>
                  <a:gd name="T7" fmla="*/ 18 h 19"/>
                  <a:gd name="T8" fmla="*/ 0 w 17"/>
                  <a:gd name="T9" fmla="*/ 6 h 19"/>
                  <a:gd name="T10" fmla="*/ 0 w 17"/>
                  <a:gd name="T11" fmla="*/ 6 h 19"/>
                  <a:gd name="T12" fmla="*/ 0 w 17"/>
                  <a:gd name="T13" fmla="*/ 6 h 19"/>
                  <a:gd name="T14" fmla="*/ 0 w 17"/>
                  <a:gd name="T15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9">
                    <a:moveTo>
                      <a:pt x="0" y="6"/>
                    </a:moveTo>
                    <a:lnTo>
                      <a:pt x="9" y="0"/>
                    </a:lnTo>
                    <a:lnTo>
                      <a:pt x="16" y="12"/>
                    </a:lnTo>
                    <a:lnTo>
                      <a:pt x="7" y="18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91" name="Freeform 191"/>
              <p:cNvSpPr>
                <a:spLocks/>
              </p:cNvSpPr>
              <p:nvPr/>
            </p:nvSpPr>
            <p:spPr bwMode="auto">
              <a:xfrm>
                <a:off x="3930" y="3257"/>
                <a:ext cx="17" cy="19"/>
              </a:xfrm>
              <a:custGeom>
                <a:avLst/>
                <a:gdLst>
                  <a:gd name="T0" fmla="*/ 0 w 17"/>
                  <a:gd name="T1" fmla="*/ 6 h 19"/>
                  <a:gd name="T2" fmla="*/ 9 w 17"/>
                  <a:gd name="T3" fmla="*/ 0 h 19"/>
                  <a:gd name="T4" fmla="*/ 16 w 17"/>
                  <a:gd name="T5" fmla="*/ 12 h 19"/>
                  <a:gd name="T6" fmla="*/ 7 w 17"/>
                  <a:gd name="T7" fmla="*/ 18 h 19"/>
                  <a:gd name="T8" fmla="*/ 0 w 17"/>
                  <a:gd name="T9" fmla="*/ 6 h 19"/>
                  <a:gd name="T10" fmla="*/ 0 w 17"/>
                  <a:gd name="T11" fmla="*/ 6 h 19"/>
                  <a:gd name="T12" fmla="*/ 0 w 17"/>
                  <a:gd name="T13" fmla="*/ 6 h 19"/>
                  <a:gd name="T14" fmla="*/ 0 w 17"/>
                  <a:gd name="T15" fmla="*/ 6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9">
                    <a:moveTo>
                      <a:pt x="0" y="6"/>
                    </a:moveTo>
                    <a:lnTo>
                      <a:pt x="9" y="0"/>
                    </a:lnTo>
                    <a:lnTo>
                      <a:pt x="16" y="12"/>
                    </a:lnTo>
                    <a:lnTo>
                      <a:pt x="7" y="18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92" name="Freeform 192"/>
              <p:cNvSpPr>
                <a:spLocks/>
              </p:cNvSpPr>
              <p:nvPr/>
            </p:nvSpPr>
            <p:spPr bwMode="auto">
              <a:xfrm>
                <a:off x="3914" y="3266"/>
                <a:ext cx="18" cy="19"/>
              </a:xfrm>
              <a:custGeom>
                <a:avLst/>
                <a:gdLst>
                  <a:gd name="T0" fmla="*/ 0 w 18"/>
                  <a:gd name="T1" fmla="*/ 5 h 19"/>
                  <a:gd name="T2" fmla="*/ 10 w 18"/>
                  <a:gd name="T3" fmla="*/ 0 h 19"/>
                  <a:gd name="T4" fmla="*/ 17 w 18"/>
                  <a:gd name="T5" fmla="*/ 12 h 19"/>
                  <a:gd name="T6" fmla="*/ 8 w 18"/>
                  <a:gd name="T7" fmla="*/ 18 h 19"/>
                  <a:gd name="T8" fmla="*/ 0 w 18"/>
                  <a:gd name="T9" fmla="*/ 5 h 19"/>
                  <a:gd name="T10" fmla="*/ 0 w 18"/>
                  <a:gd name="T11" fmla="*/ 5 h 19"/>
                  <a:gd name="T12" fmla="*/ 0 w 18"/>
                  <a:gd name="T13" fmla="*/ 5 h 19"/>
                  <a:gd name="T14" fmla="*/ 0 w 18"/>
                  <a:gd name="T15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9">
                    <a:moveTo>
                      <a:pt x="0" y="5"/>
                    </a:moveTo>
                    <a:lnTo>
                      <a:pt x="10" y="0"/>
                    </a:lnTo>
                    <a:lnTo>
                      <a:pt x="17" y="12"/>
                    </a:lnTo>
                    <a:lnTo>
                      <a:pt x="8" y="1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93" name="Freeform 193"/>
              <p:cNvSpPr>
                <a:spLocks/>
              </p:cNvSpPr>
              <p:nvPr/>
            </p:nvSpPr>
            <p:spPr bwMode="auto">
              <a:xfrm>
                <a:off x="3914" y="3266"/>
                <a:ext cx="18" cy="19"/>
              </a:xfrm>
              <a:custGeom>
                <a:avLst/>
                <a:gdLst>
                  <a:gd name="T0" fmla="*/ 0 w 18"/>
                  <a:gd name="T1" fmla="*/ 5 h 19"/>
                  <a:gd name="T2" fmla="*/ 10 w 18"/>
                  <a:gd name="T3" fmla="*/ 0 h 19"/>
                  <a:gd name="T4" fmla="*/ 17 w 18"/>
                  <a:gd name="T5" fmla="*/ 12 h 19"/>
                  <a:gd name="T6" fmla="*/ 8 w 18"/>
                  <a:gd name="T7" fmla="*/ 18 h 19"/>
                  <a:gd name="T8" fmla="*/ 0 w 18"/>
                  <a:gd name="T9" fmla="*/ 5 h 19"/>
                  <a:gd name="T10" fmla="*/ 0 w 18"/>
                  <a:gd name="T11" fmla="*/ 5 h 19"/>
                  <a:gd name="T12" fmla="*/ 0 w 18"/>
                  <a:gd name="T13" fmla="*/ 5 h 19"/>
                  <a:gd name="T14" fmla="*/ 0 w 18"/>
                  <a:gd name="T15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9">
                    <a:moveTo>
                      <a:pt x="0" y="5"/>
                    </a:moveTo>
                    <a:lnTo>
                      <a:pt x="10" y="0"/>
                    </a:lnTo>
                    <a:lnTo>
                      <a:pt x="17" y="12"/>
                    </a:lnTo>
                    <a:lnTo>
                      <a:pt x="8" y="1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94" name="Freeform 194"/>
              <p:cNvSpPr>
                <a:spLocks/>
              </p:cNvSpPr>
              <p:nvPr/>
            </p:nvSpPr>
            <p:spPr bwMode="auto">
              <a:xfrm>
                <a:off x="3899" y="3275"/>
                <a:ext cx="17" cy="19"/>
              </a:xfrm>
              <a:custGeom>
                <a:avLst/>
                <a:gdLst>
                  <a:gd name="T0" fmla="*/ 0 w 17"/>
                  <a:gd name="T1" fmla="*/ 5 h 19"/>
                  <a:gd name="T2" fmla="*/ 9 w 17"/>
                  <a:gd name="T3" fmla="*/ 0 h 19"/>
                  <a:gd name="T4" fmla="*/ 16 w 17"/>
                  <a:gd name="T5" fmla="*/ 12 h 19"/>
                  <a:gd name="T6" fmla="*/ 7 w 17"/>
                  <a:gd name="T7" fmla="*/ 18 h 19"/>
                  <a:gd name="T8" fmla="*/ 0 w 17"/>
                  <a:gd name="T9" fmla="*/ 5 h 19"/>
                  <a:gd name="T10" fmla="*/ 0 w 17"/>
                  <a:gd name="T11" fmla="*/ 5 h 19"/>
                  <a:gd name="T12" fmla="*/ 0 w 17"/>
                  <a:gd name="T13" fmla="*/ 5 h 19"/>
                  <a:gd name="T14" fmla="*/ 0 w 17"/>
                  <a:gd name="T15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9">
                    <a:moveTo>
                      <a:pt x="0" y="5"/>
                    </a:moveTo>
                    <a:lnTo>
                      <a:pt x="9" y="0"/>
                    </a:lnTo>
                    <a:lnTo>
                      <a:pt x="16" y="12"/>
                    </a:lnTo>
                    <a:lnTo>
                      <a:pt x="7" y="1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95" name="Freeform 195"/>
              <p:cNvSpPr>
                <a:spLocks/>
              </p:cNvSpPr>
              <p:nvPr/>
            </p:nvSpPr>
            <p:spPr bwMode="auto">
              <a:xfrm>
                <a:off x="3899" y="3275"/>
                <a:ext cx="17" cy="19"/>
              </a:xfrm>
              <a:custGeom>
                <a:avLst/>
                <a:gdLst>
                  <a:gd name="T0" fmla="*/ 0 w 17"/>
                  <a:gd name="T1" fmla="*/ 5 h 19"/>
                  <a:gd name="T2" fmla="*/ 9 w 17"/>
                  <a:gd name="T3" fmla="*/ 0 h 19"/>
                  <a:gd name="T4" fmla="*/ 16 w 17"/>
                  <a:gd name="T5" fmla="*/ 12 h 19"/>
                  <a:gd name="T6" fmla="*/ 7 w 17"/>
                  <a:gd name="T7" fmla="*/ 18 h 19"/>
                  <a:gd name="T8" fmla="*/ 0 w 17"/>
                  <a:gd name="T9" fmla="*/ 5 h 19"/>
                  <a:gd name="T10" fmla="*/ 0 w 17"/>
                  <a:gd name="T11" fmla="*/ 5 h 19"/>
                  <a:gd name="T12" fmla="*/ 0 w 17"/>
                  <a:gd name="T13" fmla="*/ 5 h 19"/>
                  <a:gd name="T14" fmla="*/ 0 w 17"/>
                  <a:gd name="T15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" h="19">
                    <a:moveTo>
                      <a:pt x="0" y="5"/>
                    </a:moveTo>
                    <a:lnTo>
                      <a:pt x="9" y="0"/>
                    </a:lnTo>
                    <a:lnTo>
                      <a:pt x="16" y="12"/>
                    </a:lnTo>
                    <a:lnTo>
                      <a:pt x="7" y="1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96" name="Freeform 196"/>
              <p:cNvSpPr>
                <a:spLocks/>
              </p:cNvSpPr>
              <p:nvPr/>
            </p:nvSpPr>
            <p:spPr bwMode="auto">
              <a:xfrm>
                <a:off x="3883" y="3284"/>
                <a:ext cx="18" cy="18"/>
              </a:xfrm>
              <a:custGeom>
                <a:avLst/>
                <a:gdLst>
                  <a:gd name="T0" fmla="*/ 0 w 18"/>
                  <a:gd name="T1" fmla="*/ 5 h 18"/>
                  <a:gd name="T2" fmla="*/ 10 w 18"/>
                  <a:gd name="T3" fmla="*/ 0 h 18"/>
                  <a:gd name="T4" fmla="*/ 17 w 18"/>
                  <a:gd name="T5" fmla="*/ 12 h 18"/>
                  <a:gd name="T6" fmla="*/ 8 w 18"/>
                  <a:gd name="T7" fmla="*/ 17 h 18"/>
                  <a:gd name="T8" fmla="*/ 0 w 18"/>
                  <a:gd name="T9" fmla="*/ 5 h 18"/>
                  <a:gd name="T10" fmla="*/ 0 w 18"/>
                  <a:gd name="T11" fmla="*/ 5 h 18"/>
                  <a:gd name="T12" fmla="*/ 0 w 18"/>
                  <a:gd name="T13" fmla="*/ 5 h 18"/>
                  <a:gd name="T14" fmla="*/ 0 w 18"/>
                  <a:gd name="T15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8">
                    <a:moveTo>
                      <a:pt x="0" y="5"/>
                    </a:moveTo>
                    <a:lnTo>
                      <a:pt x="10" y="0"/>
                    </a:lnTo>
                    <a:lnTo>
                      <a:pt x="17" y="12"/>
                    </a:lnTo>
                    <a:lnTo>
                      <a:pt x="8" y="1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97" name="Freeform 197"/>
              <p:cNvSpPr>
                <a:spLocks/>
              </p:cNvSpPr>
              <p:nvPr/>
            </p:nvSpPr>
            <p:spPr bwMode="auto">
              <a:xfrm>
                <a:off x="3883" y="3284"/>
                <a:ext cx="18" cy="18"/>
              </a:xfrm>
              <a:custGeom>
                <a:avLst/>
                <a:gdLst>
                  <a:gd name="T0" fmla="*/ 0 w 18"/>
                  <a:gd name="T1" fmla="*/ 5 h 18"/>
                  <a:gd name="T2" fmla="*/ 10 w 18"/>
                  <a:gd name="T3" fmla="*/ 0 h 18"/>
                  <a:gd name="T4" fmla="*/ 17 w 18"/>
                  <a:gd name="T5" fmla="*/ 12 h 18"/>
                  <a:gd name="T6" fmla="*/ 8 w 18"/>
                  <a:gd name="T7" fmla="*/ 17 h 18"/>
                  <a:gd name="T8" fmla="*/ 0 w 18"/>
                  <a:gd name="T9" fmla="*/ 5 h 18"/>
                  <a:gd name="T10" fmla="*/ 0 w 18"/>
                  <a:gd name="T11" fmla="*/ 5 h 18"/>
                  <a:gd name="T12" fmla="*/ 0 w 18"/>
                  <a:gd name="T13" fmla="*/ 5 h 18"/>
                  <a:gd name="T14" fmla="*/ 0 w 18"/>
                  <a:gd name="T15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8">
                    <a:moveTo>
                      <a:pt x="0" y="5"/>
                    </a:moveTo>
                    <a:lnTo>
                      <a:pt x="10" y="0"/>
                    </a:lnTo>
                    <a:lnTo>
                      <a:pt x="17" y="12"/>
                    </a:lnTo>
                    <a:lnTo>
                      <a:pt x="8" y="1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98" name="Freeform 198"/>
              <p:cNvSpPr>
                <a:spLocks/>
              </p:cNvSpPr>
              <p:nvPr/>
            </p:nvSpPr>
            <p:spPr bwMode="auto">
              <a:xfrm>
                <a:off x="3868" y="3293"/>
                <a:ext cx="18" cy="18"/>
              </a:xfrm>
              <a:custGeom>
                <a:avLst/>
                <a:gdLst>
                  <a:gd name="T0" fmla="*/ 0 w 18"/>
                  <a:gd name="T1" fmla="*/ 5 h 18"/>
                  <a:gd name="T2" fmla="*/ 9 w 18"/>
                  <a:gd name="T3" fmla="*/ 0 h 18"/>
                  <a:gd name="T4" fmla="*/ 17 w 18"/>
                  <a:gd name="T5" fmla="*/ 12 h 18"/>
                  <a:gd name="T6" fmla="*/ 7 w 18"/>
                  <a:gd name="T7" fmla="*/ 17 h 18"/>
                  <a:gd name="T8" fmla="*/ 0 w 18"/>
                  <a:gd name="T9" fmla="*/ 5 h 18"/>
                  <a:gd name="T10" fmla="*/ 0 w 18"/>
                  <a:gd name="T11" fmla="*/ 5 h 18"/>
                  <a:gd name="T12" fmla="*/ 0 w 18"/>
                  <a:gd name="T13" fmla="*/ 5 h 18"/>
                  <a:gd name="T14" fmla="*/ 0 w 18"/>
                  <a:gd name="T15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8">
                    <a:moveTo>
                      <a:pt x="0" y="5"/>
                    </a:moveTo>
                    <a:lnTo>
                      <a:pt x="9" y="0"/>
                    </a:lnTo>
                    <a:lnTo>
                      <a:pt x="17" y="12"/>
                    </a:lnTo>
                    <a:lnTo>
                      <a:pt x="7" y="1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199" name="Freeform 199"/>
              <p:cNvSpPr>
                <a:spLocks/>
              </p:cNvSpPr>
              <p:nvPr/>
            </p:nvSpPr>
            <p:spPr bwMode="auto">
              <a:xfrm>
                <a:off x="3868" y="3293"/>
                <a:ext cx="18" cy="18"/>
              </a:xfrm>
              <a:custGeom>
                <a:avLst/>
                <a:gdLst>
                  <a:gd name="T0" fmla="*/ 0 w 18"/>
                  <a:gd name="T1" fmla="*/ 5 h 18"/>
                  <a:gd name="T2" fmla="*/ 9 w 18"/>
                  <a:gd name="T3" fmla="*/ 0 h 18"/>
                  <a:gd name="T4" fmla="*/ 17 w 18"/>
                  <a:gd name="T5" fmla="*/ 12 h 18"/>
                  <a:gd name="T6" fmla="*/ 7 w 18"/>
                  <a:gd name="T7" fmla="*/ 17 h 18"/>
                  <a:gd name="T8" fmla="*/ 0 w 18"/>
                  <a:gd name="T9" fmla="*/ 5 h 18"/>
                  <a:gd name="T10" fmla="*/ 0 w 18"/>
                  <a:gd name="T11" fmla="*/ 5 h 18"/>
                  <a:gd name="T12" fmla="*/ 0 w 18"/>
                  <a:gd name="T13" fmla="*/ 5 h 18"/>
                  <a:gd name="T14" fmla="*/ 0 w 18"/>
                  <a:gd name="T15" fmla="*/ 5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" h="18">
                    <a:moveTo>
                      <a:pt x="0" y="5"/>
                    </a:moveTo>
                    <a:lnTo>
                      <a:pt x="9" y="0"/>
                    </a:lnTo>
                    <a:lnTo>
                      <a:pt x="17" y="12"/>
                    </a:lnTo>
                    <a:lnTo>
                      <a:pt x="7" y="17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00" name="Freeform 200"/>
              <p:cNvSpPr>
                <a:spLocks/>
              </p:cNvSpPr>
              <p:nvPr/>
            </p:nvSpPr>
            <p:spPr bwMode="auto">
              <a:xfrm>
                <a:off x="4090" y="3025"/>
                <a:ext cx="120" cy="76"/>
              </a:xfrm>
              <a:custGeom>
                <a:avLst/>
                <a:gdLst>
                  <a:gd name="T0" fmla="*/ 108 w 120"/>
                  <a:gd name="T1" fmla="*/ 60 h 76"/>
                  <a:gd name="T2" fmla="*/ 0 w 120"/>
                  <a:gd name="T3" fmla="*/ 0 h 76"/>
                  <a:gd name="T4" fmla="*/ 119 w 120"/>
                  <a:gd name="T5" fmla="*/ 75 h 76"/>
                  <a:gd name="T6" fmla="*/ 113 w 120"/>
                  <a:gd name="T7" fmla="*/ 65 h 76"/>
                  <a:gd name="T8" fmla="*/ 108 w 120"/>
                  <a:gd name="T9" fmla="*/ 60 h 76"/>
                  <a:gd name="T10" fmla="*/ 108 w 120"/>
                  <a:gd name="T11" fmla="*/ 60 h 76"/>
                  <a:gd name="T12" fmla="*/ 108 w 120"/>
                  <a:gd name="T13" fmla="*/ 60 h 76"/>
                  <a:gd name="T14" fmla="*/ 108 w 120"/>
                  <a:gd name="T15" fmla="*/ 6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0" h="76">
                    <a:moveTo>
                      <a:pt x="108" y="60"/>
                    </a:moveTo>
                    <a:lnTo>
                      <a:pt x="0" y="0"/>
                    </a:lnTo>
                    <a:lnTo>
                      <a:pt x="119" y="75"/>
                    </a:lnTo>
                    <a:lnTo>
                      <a:pt x="113" y="65"/>
                    </a:lnTo>
                    <a:lnTo>
                      <a:pt x="108" y="60"/>
                    </a:lnTo>
                    <a:lnTo>
                      <a:pt x="108" y="60"/>
                    </a:lnTo>
                    <a:lnTo>
                      <a:pt x="108" y="60"/>
                    </a:lnTo>
                    <a:lnTo>
                      <a:pt x="108" y="60"/>
                    </a:lnTo>
                  </a:path>
                </a:pathLst>
              </a:custGeom>
              <a:gradFill rotWithShape="0">
                <a:gsLst>
                  <a:gs pos="0">
                    <a:srgbClr val="EDEDED"/>
                  </a:gs>
                  <a:gs pos="100000">
                    <a:srgbClr val="F8D6A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01" name="Freeform 201"/>
              <p:cNvSpPr>
                <a:spLocks/>
              </p:cNvSpPr>
              <p:nvPr/>
            </p:nvSpPr>
            <p:spPr bwMode="auto">
              <a:xfrm>
                <a:off x="4090" y="3025"/>
                <a:ext cx="120" cy="76"/>
              </a:xfrm>
              <a:custGeom>
                <a:avLst/>
                <a:gdLst>
                  <a:gd name="T0" fmla="*/ 108 w 120"/>
                  <a:gd name="T1" fmla="*/ 60 h 76"/>
                  <a:gd name="T2" fmla="*/ 0 w 120"/>
                  <a:gd name="T3" fmla="*/ 0 h 76"/>
                  <a:gd name="T4" fmla="*/ 119 w 120"/>
                  <a:gd name="T5" fmla="*/ 75 h 76"/>
                  <a:gd name="T6" fmla="*/ 113 w 120"/>
                  <a:gd name="T7" fmla="*/ 65 h 76"/>
                  <a:gd name="T8" fmla="*/ 108 w 120"/>
                  <a:gd name="T9" fmla="*/ 60 h 76"/>
                  <a:gd name="T10" fmla="*/ 108 w 120"/>
                  <a:gd name="T11" fmla="*/ 60 h 76"/>
                  <a:gd name="T12" fmla="*/ 108 w 120"/>
                  <a:gd name="T13" fmla="*/ 60 h 76"/>
                  <a:gd name="T14" fmla="*/ 108 w 120"/>
                  <a:gd name="T15" fmla="*/ 6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0" h="76">
                    <a:moveTo>
                      <a:pt x="108" y="60"/>
                    </a:moveTo>
                    <a:lnTo>
                      <a:pt x="0" y="0"/>
                    </a:lnTo>
                    <a:lnTo>
                      <a:pt x="119" y="75"/>
                    </a:lnTo>
                    <a:lnTo>
                      <a:pt x="113" y="65"/>
                    </a:lnTo>
                    <a:lnTo>
                      <a:pt x="108" y="60"/>
                    </a:lnTo>
                    <a:lnTo>
                      <a:pt x="108" y="60"/>
                    </a:lnTo>
                    <a:lnTo>
                      <a:pt x="108" y="60"/>
                    </a:lnTo>
                    <a:lnTo>
                      <a:pt x="108" y="60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02" name="Freeform 202"/>
              <p:cNvSpPr>
                <a:spLocks/>
              </p:cNvSpPr>
              <p:nvPr/>
            </p:nvSpPr>
            <p:spPr bwMode="auto">
              <a:xfrm>
                <a:off x="4150" y="2998"/>
                <a:ext cx="78" cy="129"/>
              </a:xfrm>
              <a:custGeom>
                <a:avLst/>
                <a:gdLst>
                  <a:gd name="T0" fmla="*/ 0 w 78"/>
                  <a:gd name="T1" fmla="*/ 4 h 129"/>
                  <a:gd name="T2" fmla="*/ 70 w 78"/>
                  <a:gd name="T3" fmla="*/ 128 h 129"/>
                  <a:gd name="T4" fmla="*/ 77 w 78"/>
                  <a:gd name="T5" fmla="*/ 124 h 129"/>
                  <a:gd name="T6" fmla="*/ 4 w 78"/>
                  <a:gd name="T7" fmla="*/ 0 h 129"/>
                  <a:gd name="T8" fmla="*/ 0 w 78"/>
                  <a:gd name="T9" fmla="*/ 4 h 129"/>
                  <a:gd name="T10" fmla="*/ 0 w 78"/>
                  <a:gd name="T11" fmla="*/ 4 h 129"/>
                  <a:gd name="T12" fmla="*/ 0 w 78"/>
                  <a:gd name="T13" fmla="*/ 4 h 129"/>
                  <a:gd name="T14" fmla="*/ 0 w 78"/>
                  <a:gd name="T15" fmla="*/ 4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8" h="129">
                    <a:moveTo>
                      <a:pt x="0" y="4"/>
                    </a:moveTo>
                    <a:lnTo>
                      <a:pt x="70" y="128"/>
                    </a:lnTo>
                    <a:lnTo>
                      <a:pt x="77" y="124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</a:path>
                </a:pathLst>
              </a:custGeom>
              <a:gradFill rotWithShape="0">
                <a:gsLst>
                  <a:gs pos="0">
                    <a:srgbClr val="EDEDED"/>
                  </a:gs>
                  <a:gs pos="100000">
                    <a:srgbClr val="F8D6A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03" name="Freeform 203"/>
              <p:cNvSpPr>
                <a:spLocks/>
              </p:cNvSpPr>
              <p:nvPr/>
            </p:nvSpPr>
            <p:spPr bwMode="auto">
              <a:xfrm>
                <a:off x="4150" y="2998"/>
                <a:ext cx="78" cy="129"/>
              </a:xfrm>
              <a:custGeom>
                <a:avLst/>
                <a:gdLst>
                  <a:gd name="T0" fmla="*/ 0 w 78"/>
                  <a:gd name="T1" fmla="*/ 4 h 129"/>
                  <a:gd name="T2" fmla="*/ 70 w 78"/>
                  <a:gd name="T3" fmla="*/ 128 h 129"/>
                  <a:gd name="T4" fmla="*/ 77 w 78"/>
                  <a:gd name="T5" fmla="*/ 124 h 129"/>
                  <a:gd name="T6" fmla="*/ 4 w 78"/>
                  <a:gd name="T7" fmla="*/ 0 h 129"/>
                  <a:gd name="T8" fmla="*/ 0 w 78"/>
                  <a:gd name="T9" fmla="*/ 4 h 129"/>
                  <a:gd name="T10" fmla="*/ 0 w 78"/>
                  <a:gd name="T11" fmla="*/ 4 h 129"/>
                  <a:gd name="T12" fmla="*/ 0 w 78"/>
                  <a:gd name="T13" fmla="*/ 4 h 129"/>
                  <a:gd name="T14" fmla="*/ 0 w 78"/>
                  <a:gd name="T15" fmla="*/ 4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8" h="129">
                    <a:moveTo>
                      <a:pt x="0" y="4"/>
                    </a:moveTo>
                    <a:lnTo>
                      <a:pt x="70" y="128"/>
                    </a:lnTo>
                    <a:lnTo>
                      <a:pt x="77" y="124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04" name="Freeform 204"/>
              <p:cNvSpPr>
                <a:spLocks/>
              </p:cNvSpPr>
              <p:nvPr/>
            </p:nvSpPr>
            <p:spPr bwMode="auto">
              <a:xfrm>
                <a:off x="4143" y="2989"/>
                <a:ext cx="15" cy="16"/>
              </a:xfrm>
              <a:custGeom>
                <a:avLst/>
                <a:gdLst>
                  <a:gd name="T0" fmla="*/ 6 w 15"/>
                  <a:gd name="T1" fmla="*/ 15 h 16"/>
                  <a:gd name="T2" fmla="*/ 14 w 15"/>
                  <a:gd name="T3" fmla="*/ 11 h 16"/>
                  <a:gd name="T4" fmla="*/ 8 w 15"/>
                  <a:gd name="T5" fmla="*/ 0 h 16"/>
                  <a:gd name="T6" fmla="*/ 0 w 15"/>
                  <a:gd name="T7" fmla="*/ 5 h 16"/>
                  <a:gd name="T8" fmla="*/ 6 w 15"/>
                  <a:gd name="T9" fmla="*/ 15 h 16"/>
                  <a:gd name="T10" fmla="*/ 6 w 15"/>
                  <a:gd name="T11" fmla="*/ 15 h 16"/>
                  <a:gd name="T12" fmla="*/ 6 w 15"/>
                  <a:gd name="T13" fmla="*/ 15 h 16"/>
                  <a:gd name="T14" fmla="*/ 6 w 15"/>
                  <a:gd name="T15" fmla="*/ 1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16">
                    <a:moveTo>
                      <a:pt x="6" y="15"/>
                    </a:moveTo>
                    <a:lnTo>
                      <a:pt x="14" y="11"/>
                    </a:lnTo>
                    <a:lnTo>
                      <a:pt x="8" y="0"/>
                    </a:lnTo>
                    <a:lnTo>
                      <a:pt x="0" y="5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6" y="15"/>
                    </a:lnTo>
                  </a:path>
                </a:pathLst>
              </a:custGeom>
              <a:gradFill rotWithShape="0">
                <a:gsLst>
                  <a:gs pos="0">
                    <a:srgbClr val="E6735B"/>
                  </a:gs>
                  <a:gs pos="100000">
                    <a:srgbClr val="D03829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05" name="Freeform 205"/>
              <p:cNvSpPr>
                <a:spLocks/>
              </p:cNvSpPr>
              <p:nvPr/>
            </p:nvSpPr>
            <p:spPr bwMode="auto">
              <a:xfrm>
                <a:off x="4143" y="2989"/>
                <a:ext cx="15" cy="16"/>
              </a:xfrm>
              <a:custGeom>
                <a:avLst/>
                <a:gdLst>
                  <a:gd name="T0" fmla="*/ 6 w 15"/>
                  <a:gd name="T1" fmla="*/ 15 h 16"/>
                  <a:gd name="T2" fmla="*/ 14 w 15"/>
                  <a:gd name="T3" fmla="*/ 11 h 16"/>
                  <a:gd name="T4" fmla="*/ 8 w 15"/>
                  <a:gd name="T5" fmla="*/ 0 h 16"/>
                  <a:gd name="T6" fmla="*/ 0 w 15"/>
                  <a:gd name="T7" fmla="*/ 5 h 16"/>
                  <a:gd name="T8" fmla="*/ 6 w 15"/>
                  <a:gd name="T9" fmla="*/ 15 h 16"/>
                  <a:gd name="T10" fmla="*/ 6 w 15"/>
                  <a:gd name="T11" fmla="*/ 15 h 16"/>
                  <a:gd name="T12" fmla="*/ 6 w 15"/>
                  <a:gd name="T13" fmla="*/ 15 h 16"/>
                  <a:gd name="T14" fmla="*/ 6 w 15"/>
                  <a:gd name="T15" fmla="*/ 1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" h="16">
                    <a:moveTo>
                      <a:pt x="6" y="15"/>
                    </a:moveTo>
                    <a:lnTo>
                      <a:pt x="14" y="11"/>
                    </a:lnTo>
                    <a:lnTo>
                      <a:pt x="8" y="0"/>
                    </a:lnTo>
                    <a:lnTo>
                      <a:pt x="0" y="5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6" y="15"/>
                    </a:lnTo>
                    <a:lnTo>
                      <a:pt x="6" y="15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06" name="Freeform 206"/>
              <p:cNvSpPr>
                <a:spLocks/>
              </p:cNvSpPr>
              <p:nvPr/>
            </p:nvSpPr>
            <p:spPr bwMode="auto">
              <a:xfrm>
                <a:off x="4235" y="2979"/>
                <a:ext cx="185" cy="103"/>
              </a:xfrm>
              <a:custGeom>
                <a:avLst/>
                <a:gdLst>
                  <a:gd name="T0" fmla="*/ 0 w 185"/>
                  <a:gd name="T1" fmla="*/ 102 h 103"/>
                  <a:gd name="T2" fmla="*/ 175 w 185"/>
                  <a:gd name="T3" fmla="*/ 0 h 103"/>
                  <a:gd name="T4" fmla="*/ 184 w 185"/>
                  <a:gd name="T5" fmla="*/ 15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5" h="103">
                    <a:moveTo>
                      <a:pt x="0" y="102"/>
                    </a:moveTo>
                    <a:lnTo>
                      <a:pt x="175" y="0"/>
                    </a:lnTo>
                    <a:lnTo>
                      <a:pt x="184" y="15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07" name="Freeform 207"/>
              <p:cNvSpPr>
                <a:spLocks/>
              </p:cNvSpPr>
              <p:nvPr/>
            </p:nvSpPr>
            <p:spPr bwMode="auto">
              <a:xfrm>
                <a:off x="4235" y="3081"/>
                <a:ext cx="9" cy="14"/>
              </a:xfrm>
              <a:custGeom>
                <a:avLst/>
                <a:gdLst>
                  <a:gd name="T0" fmla="*/ 0 w 9"/>
                  <a:gd name="T1" fmla="*/ 0 h 14"/>
                  <a:gd name="T2" fmla="*/ 8 w 9"/>
                  <a:gd name="T3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4">
                    <a:moveTo>
                      <a:pt x="0" y="0"/>
                    </a:moveTo>
                    <a:lnTo>
                      <a:pt x="8" y="13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08" name="Freeform 208"/>
              <p:cNvSpPr>
                <a:spLocks/>
              </p:cNvSpPr>
              <p:nvPr/>
            </p:nvSpPr>
            <p:spPr bwMode="auto">
              <a:xfrm>
                <a:off x="4244" y="3075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8 w 9"/>
                  <a:gd name="T3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5">
                    <a:moveTo>
                      <a:pt x="0" y="0"/>
                    </a:moveTo>
                    <a:lnTo>
                      <a:pt x="8" y="14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09" name="Freeform 209"/>
              <p:cNvSpPr>
                <a:spLocks/>
              </p:cNvSpPr>
              <p:nvPr/>
            </p:nvSpPr>
            <p:spPr bwMode="auto">
              <a:xfrm>
                <a:off x="4253" y="3070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8 w 9"/>
                  <a:gd name="T3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5">
                    <a:moveTo>
                      <a:pt x="0" y="0"/>
                    </a:moveTo>
                    <a:lnTo>
                      <a:pt x="8" y="14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10" name="Freeform 210"/>
              <p:cNvSpPr>
                <a:spLocks/>
              </p:cNvSpPr>
              <p:nvPr/>
            </p:nvSpPr>
            <p:spPr bwMode="auto">
              <a:xfrm>
                <a:off x="4263" y="3065"/>
                <a:ext cx="9" cy="14"/>
              </a:xfrm>
              <a:custGeom>
                <a:avLst/>
                <a:gdLst>
                  <a:gd name="T0" fmla="*/ 0 w 9"/>
                  <a:gd name="T1" fmla="*/ 0 h 14"/>
                  <a:gd name="T2" fmla="*/ 8 w 9"/>
                  <a:gd name="T3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4">
                    <a:moveTo>
                      <a:pt x="0" y="0"/>
                    </a:moveTo>
                    <a:lnTo>
                      <a:pt x="8" y="13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11" name="Freeform 211"/>
              <p:cNvSpPr>
                <a:spLocks/>
              </p:cNvSpPr>
              <p:nvPr/>
            </p:nvSpPr>
            <p:spPr bwMode="auto">
              <a:xfrm>
                <a:off x="4272" y="3059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8 w 9"/>
                  <a:gd name="T3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5">
                    <a:moveTo>
                      <a:pt x="0" y="0"/>
                    </a:moveTo>
                    <a:lnTo>
                      <a:pt x="8" y="14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12" name="Freeform 212"/>
              <p:cNvSpPr>
                <a:spLocks/>
              </p:cNvSpPr>
              <p:nvPr/>
            </p:nvSpPr>
            <p:spPr bwMode="auto">
              <a:xfrm>
                <a:off x="4281" y="3054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8 w 9"/>
                  <a:gd name="T3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5">
                    <a:moveTo>
                      <a:pt x="0" y="0"/>
                    </a:moveTo>
                    <a:lnTo>
                      <a:pt x="8" y="14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13" name="Freeform 213"/>
              <p:cNvSpPr>
                <a:spLocks/>
              </p:cNvSpPr>
              <p:nvPr/>
            </p:nvSpPr>
            <p:spPr bwMode="auto">
              <a:xfrm>
                <a:off x="4290" y="3049"/>
                <a:ext cx="9" cy="14"/>
              </a:xfrm>
              <a:custGeom>
                <a:avLst/>
                <a:gdLst>
                  <a:gd name="T0" fmla="*/ 0 w 9"/>
                  <a:gd name="T1" fmla="*/ 0 h 14"/>
                  <a:gd name="T2" fmla="*/ 8 w 9"/>
                  <a:gd name="T3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4">
                    <a:moveTo>
                      <a:pt x="0" y="0"/>
                    </a:moveTo>
                    <a:lnTo>
                      <a:pt x="8" y="13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14" name="Freeform 214"/>
              <p:cNvSpPr>
                <a:spLocks/>
              </p:cNvSpPr>
              <p:nvPr/>
            </p:nvSpPr>
            <p:spPr bwMode="auto">
              <a:xfrm>
                <a:off x="4299" y="3043"/>
                <a:ext cx="10" cy="15"/>
              </a:xfrm>
              <a:custGeom>
                <a:avLst/>
                <a:gdLst>
                  <a:gd name="T0" fmla="*/ 0 w 10"/>
                  <a:gd name="T1" fmla="*/ 0 h 15"/>
                  <a:gd name="T2" fmla="*/ 9 w 10"/>
                  <a:gd name="T3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15">
                    <a:moveTo>
                      <a:pt x="0" y="0"/>
                    </a:moveTo>
                    <a:lnTo>
                      <a:pt x="9" y="14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15" name="Freeform 215"/>
              <p:cNvSpPr>
                <a:spLocks/>
              </p:cNvSpPr>
              <p:nvPr/>
            </p:nvSpPr>
            <p:spPr bwMode="auto">
              <a:xfrm>
                <a:off x="4309" y="3038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8 w 9"/>
                  <a:gd name="T3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5">
                    <a:moveTo>
                      <a:pt x="0" y="0"/>
                    </a:moveTo>
                    <a:lnTo>
                      <a:pt x="8" y="14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16" name="Freeform 216"/>
              <p:cNvSpPr>
                <a:spLocks/>
              </p:cNvSpPr>
              <p:nvPr/>
            </p:nvSpPr>
            <p:spPr bwMode="auto">
              <a:xfrm>
                <a:off x="4318" y="3033"/>
                <a:ext cx="9" cy="14"/>
              </a:xfrm>
              <a:custGeom>
                <a:avLst/>
                <a:gdLst>
                  <a:gd name="T0" fmla="*/ 0 w 9"/>
                  <a:gd name="T1" fmla="*/ 0 h 14"/>
                  <a:gd name="T2" fmla="*/ 8 w 9"/>
                  <a:gd name="T3" fmla="*/ 1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4">
                    <a:moveTo>
                      <a:pt x="0" y="0"/>
                    </a:moveTo>
                    <a:lnTo>
                      <a:pt x="8" y="13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17" name="Freeform 217"/>
              <p:cNvSpPr>
                <a:spLocks/>
              </p:cNvSpPr>
              <p:nvPr/>
            </p:nvSpPr>
            <p:spPr bwMode="auto">
              <a:xfrm>
                <a:off x="4327" y="3027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8 w 9"/>
                  <a:gd name="T3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5">
                    <a:moveTo>
                      <a:pt x="0" y="0"/>
                    </a:moveTo>
                    <a:lnTo>
                      <a:pt x="8" y="14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18" name="Freeform 218"/>
              <p:cNvSpPr>
                <a:spLocks/>
              </p:cNvSpPr>
              <p:nvPr/>
            </p:nvSpPr>
            <p:spPr bwMode="auto">
              <a:xfrm>
                <a:off x="4337" y="3022"/>
                <a:ext cx="8" cy="15"/>
              </a:xfrm>
              <a:custGeom>
                <a:avLst/>
                <a:gdLst>
                  <a:gd name="T0" fmla="*/ 0 w 8"/>
                  <a:gd name="T1" fmla="*/ 0 h 15"/>
                  <a:gd name="T2" fmla="*/ 7 w 8"/>
                  <a:gd name="T3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15">
                    <a:moveTo>
                      <a:pt x="0" y="0"/>
                    </a:moveTo>
                    <a:lnTo>
                      <a:pt x="7" y="14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19" name="Freeform 219"/>
              <p:cNvSpPr>
                <a:spLocks/>
              </p:cNvSpPr>
              <p:nvPr/>
            </p:nvSpPr>
            <p:spPr bwMode="auto">
              <a:xfrm>
                <a:off x="4346" y="3016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8 w 9"/>
                  <a:gd name="T3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5">
                    <a:moveTo>
                      <a:pt x="0" y="0"/>
                    </a:moveTo>
                    <a:lnTo>
                      <a:pt x="8" y="14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20" name="Freeform 220"/>
              <p:cNvSpPr>
                <a:spLocks/>
              </p:cNvSpPr>
              <p:nvPr/>
            </p:nvSpPr>
            <p:spPr bwMode="auto">
              <a:xfrm>
                <a:off x="4355" y="3011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8 w 9"/>
                  <a:gd name="T3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5">
                    <a:moveTo>
                      <a:pt x="0" y="0"/>
                    </a:moveTo>
                    <a:lnTo>
                      <a:pt x="8" y="14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21" name="Freeform 221"/>
              <p:cNvSpPr>
                <a:spLocks/>
              </p:cNvSpPr>
              <p:nvPr/>
            </p:nvSpPr>
            <p:spPr bwMode="auto">
              <a:xfrm>
                <a:off x="4364" y="3006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8 w 9"/>
                  <a:gd name="T3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5">
                    <a:moveTo>
                      <a:pt x="0" y="0"/>
                    </a:moveTo>
                    <a:lnTo>
                      <a:pt x="8" y="14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22" name="Freeform 222"/>
              <p:cNvSpPr>
                <a:spLocks/>
              </p:cNvSpPr>
              <p:nvPr/>
            </p:nvSpPr>
            <p:spPr bwMode="auto">
              <a:xfrm>
                <a:off x="4374" y="3000"/>
                <a:ext cx="8" cy="15"/>
              </a:xfrm>
              <a:custGeom>
                <a:avLst/>
                <a:gdLst>
                  <a:gd name="T0" fmla="*/ 0 w 8"/>
                  <a:gd name="T1" fmla="*/ 0 h 15"/>
                  <a:gd name="T2" fmla="*/ 7 w 8"/>
                  <a:gd name="T3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" h="15">
                    <a:moveTo>
                      <a:pt x="0" y="0"/>
                    </a:moveTo>
                    <a:lnTo>
                      <a:pt x="7" y="14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23" name="Freeform 223"/>
              <p:cNvSpPr>
                <a:spLocks/>
              </p:cNvSpPr>
              <p:nvPr/>
            </p:nvSpPr>
            <p:spPr bwMode="auto">
              <a:xfrm>
                <a:off x="4383" y="2995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8 w 9"/>
                  <a:gd name="T3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5">
                    <a:moveTo>
                      <a:pt x="0" y="0"/>
                    </a:moveTo>
                    <a:lnTo>
                      <a:pt x="8" y="14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24" name="Freeform 224"/>
              <p:cNvSpPr>
                <a:spLocks/>
              </p:cNvSpPr>
              <p:nvPr/>
            </p:nvSpPr>
            <p:spPr bwMode="auto">
              <a:xfrm>
                <a:off x="4392" y="2990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8 w 9"/>
                  <a:gd name="T3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5">
                    <a:moveTo>
                      <a:pt x="0" y="0"/>
                    </a:moveTo>
                    <a:lnTo>
                      <a:pt x="8" y="14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25" name="Freeform 225"/>
              <p:cNvSpPr>
                <a:spLocks/>
              </p:cNvSpPr>
              <p:nvPr/>
            </p:nvSpPr>
            <p:spPr bwMode="auto">
              <a:xfrm>
                <a:off x="4401" y="2984"/>
                <a:ext cx="9" cy="15"/>
              </a:xfrm>
              <a:custGeom>
                <a:avLst/>
                <a:gdLst>
                  <a:gd name="T0" fmla="*/ 0 w 9"/>
                  <a:gd name="T1" fmla="*/ 0 h 15"/>
                  <a:gd name="T2" fmla="*/ 8 w 9"/>
                  <a:gd name="T3" fmla="*/ 1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5">
                    <a:moveTo>
                      <a:pt x="0" y="0"/>
                    </a:moveTo>
                    <a:lnTo>
                      <a:pt x="8" y="14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26" name="Freeform 226"/>
              <p:cNvSpPr>
                <a:spLocks/>
              </p:cNvSpPr>
              <p:nvPr/>
            </p:nvSpPr>
            <p:spPr bwMode="auto">
              <a:xfrm>
                <a:off x="4230" y="2990"/>
                <a:ext cx="196" cy="148"/>
              </a:xfrm>
              <a:custGeom>
                <a:avLst/>
                <a:gdLst>
                  <a:gd name="T0" fmla="*/ 0 w 196"/>
                  <a:gd name="T1" fmla="*/ 126 h 148"/>
                  <a:gd name="T2" fmla="*/ 2 w 196"/>
                  <a:gd name="T3" fmla="*/ 125 h 148"/>
                  <a:gd name="T4" fmla="*/ 4 w 196"/>
                  <a:gd name="T5" fmla="*/ 124 h 148"/>
                  <a:gd name="T6" fmla="*/ 6 w 196"/>
                  <a:gd name="T7" fmla="*/ 122 h 148"/>
                  <a:gd name="T8" fmla="*/ 9 w 196"/>
                  <a:gd name="T9" fmla="*/ 119 h 148"/>
                  <a:gd name="T10" fmla="*/ 10 w 196"/>
                  <a:gd name="T11" fmla="*/ 116 h 148"/>
                  <a:gd name="T12" fmla="*/ 11 w 196"/>
                  <a:gd name="T13" fmla="*/ 113 h 148"/>
                  <a:gd name="T14" fmla="*/ 12 w 196"/>
                  <a:gd name="T15" fmla="*/ 110 h 148"/>
                  <a:gd name="T16" fmla="*/ 12 w 196"/>
                  <a:gd name="T17" fmla="*/ 108 h 148"/>
                  <a:gd name="T18" fmla="*/ 12 w 196"/>
                  <a:gd name="T19" fmla="*/ 105 h 148"/>
                  <a:gd name="T20" fmla="*/ 11 w 196"/>
                  <a:gd name="T21" fmla="*/ 101 h 148"/>
                  <a:gd name="T22" fmla="*/ 186 w 196"/>
                  <a:gd name="T23" fmla="*/ 0 h 148"/>
                  <a:gd name="T24" fmla="*/ 193 w 196"/>
                  <a:gd name="T25" fmla="*/ 11 h 148"/>
                  <a:gd name="T26" fmla="*/ 195 w 196"/>
                  <a:gd name="T27" fmla="*/ 16 h 148"/>
                  <a:gd name="T28" fmla="*/ 189 w 196"/>
                  <a:gd name="T29" fmla="*/ 25 h 148"/>
                  <a:gd name="T30" fmla="*/ 82 w 196"/>
                  <a:gd name="T31" fmla="*/ 107 h 148"/>
                  <a:gd name="T32" fmla="*/ 17 w 196"/>
                  <a:gd name="T33" fmla="*/ 147 h 148"/>
                  <a:gd name="T34" fmla="*/ 0 w 196"/>
                  <a:gd name="T35" fmla="*/ 126 h 148"/>
                  <a:gd name="T36" fmla="*/ 0 w 196"/>
                  <a:gd name="T37" fmla="*/ 126 h 148"/>
                  <a:gd name="T38" fmla="*/ 0 w 196"/>
                  <a:gd name="T39" fmla="*/ 126 h 148"/>
                  <a:gd name="T40" fmla="*/ 0 w 196"/>
                  <a:gd name="T41" fmla="*/ 126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96" h="148">
                    <a:moveTo>
                      <a:pt x="0" y="126"/>
                    </a:moveTo>
                    <a:lnTo>
                      <a:pt x="2" y="125"/>
                    </a:lnTo>
                    <a:lnTo>
                      <a:pt x="4" y="124"/>
                    </a:lnTo>
                    <a:lnTo>
                      <a:pt x="6" y="122"/>
                    </a:lnTo>
                    <a:lnTo>
                      <a:pt x="9" y="119"/>
                    </a:lnTo>
                    <a:lnTo>
                      <a:pt x="10" y="116"/>
                    </a:lnTo>
                    <a:lnTo>
                      <a:pt x="11" y="113"/>
                    </a:lnTo>
                    <a:lnTo>
                      <a:pt x="12" y="110"/>
                    </a:lnTo>
                    <a:lnTo>
                      <a:pt x="12" y="108"/>
                    </a:lnTo>
                    <a:lnTo>
                      <a:pt x="12" y="105"/>
                    </a:lnTo>
                    <a:lnTo>
                      <a:pt x="11" y="101"/>
                    </a:lnTo>
                    <a:lnTo>
                      <a:pt x="186" y="0"/>
                    </a:lnTo>
                    <a:lnTo>
                      <a:pt x="193" y="11"/>
                    </a:lnTo>
                    <a:lnTo>
                      <a:pt x="195" y="16"/>
                    </a:lnTo>
                    <a:lnTo>
                      <a:pt x="189" y="25"/>
                    </a:lnTo>
                    <a:lnTo>
                      <a:pt x="82" y="107"/>
                    </a:lnTo>
                    <a:lnTo>
                      <a:pt x="17" y="147"/>
                    </a:lnTo>
                    <a:lnTo>
                      <a:pt x="0" y="126"/>
                    </a:lnTo>
                    <a:lnTo>
                      <a:pt x="0" y="126"/>
                    </a:lnTo>
                    <a:lnTo>
                      <a:pt x="0" y="126"/>
                    </a:lnTo>
                    <a:lnTo>
                      <a:pt x="0" y="126"/>
                    </a:lnTo>
                  </a:path>
                </a:pathLst>
              </a:custGeom>
              <a:gradFill rotWithShape="0">
                <a:gsLst>
                  <a:gs pos="0">
                    <a:srgbClr val="EDEDED"/>
                  </a:gs>
                  <a:gs pos="100000">
                    <a:srgbClr val="F8D6A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27" name="Freeform 227"/>
              <p:cNvSpPr>
                <a:spLocks/>
              </p:cNvSpPr>
              <p:nvPr/>
            </p:nvSpPr>
            <p:spPr bwMode="auto">
              <a:xfrm>
                <a:off x="4230" y="2990"/>
                <a:ext cx="196" cy="148"/>
              </a:xfrm>
              <a:custGeom>
                <a:avLst/>
                <a:gdLst>
                  <a:gd name="T0" fmla="*/ 0 w 196"/>
                  <a:gd name="T1" fmla="*/ 126 h 148"/>
                  <a:gd name="T2" fmla="*/ 2 w 196"/>
                  <a:gd name="T3" fmla="*/ 125 h 148"/>
                  <a:gd name="T4" fmla="*/ 4 w 196"/>
                  <a:gd name="T5" fmla="*/ 124 h 148"/>
                  <a:gd name="T6" fmla="*/ 6 w 196"/>
                  <a:gd name="T7" fmla="*/ 122 h 148"/>
                  <a:gd name="T8" fmla="*/ 9 w 196"/>
                  <a:gd name="T9" fmla="*/ 119 h 148"/>
                  <a:gd name="T10" fmla="*/ 10 w 196"/>
                  <a:gd name="T11" fmla="*/ 116 h 148"/>
                  <a:gd name="T12" fmla="*/ 11 w 196"/>
                  <a:gd name="T13" fmla="*/ 113 h 148"/>
                  <a:gd name="T14" fmla="*/ 12 w 196"/>
                  <a:gd name="T15" fmla="*/ 110 h 148"/>
                  <a:gd name="T16" fmla="*/ 12 w 196"/>
                  <a:gd name="T17" fmla="*/ 108 h 148"/>
                  <a:gd name="T18" fmla="*/ 12 w 196"/>
                  <a:gd name="T19" fmla="*/ 105 h 148"/>
                  <a:gd name="T20" fmla="*/ 11 w 196"/>
                  <a:gd name="T21" fmla="*/ 101 h 148"/>
                  <a:gd name="T22" fmla="*/ 186 w 196"/>
                  <a:gd name="T23" fmla="*/ 0 h 148"/>
                  <a:gd name="T24" fmla="*/ 193 w 196"/>
                  <a:gd name="T25" fmla="*/ 11 h 148"/>
                  <a:gd name="T26" fmla="*/ 195 w 196"/>
                  <a:gd name="T27" fmla="*/ 16 h 148"/>
                  <a:gd name="T28" fmla="*/ 189 w 196"/>
                  <a:gd name="T29" fmla="*/ 25 h 148"/>
                  <a:gd name="T30" fmla="*/ 82 w 196"/>
                  <a:gd name="T31" fmla="*/ 107 h 148"/>
                  <a:gd name="T32" fmla="*/ 17 w 196"/>
                  <a:gd name="T33" fmla="*/ 147 h 148"/>
                  <a:gd name="T34" fmla="*/ 0 w 196"/>
                  <a:gd name="T35" fmla="*/ 126 h 148"/>
                  <a:gd name="T36" fmla="*/ 0 w 196"/>
                  <a:gd name="T37" fmla="*/ 126 h 148"/>
                  <a:gd name="T38" fmla="*/ 0 w 196"/>
                  <a:gd name="T39" fmla="*/ 126 h 148"/>
                  <a:gd name="T40" fmla="*/ 0 w 196"/>
                  <a:gd name="T41" fmla="*/ 126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96" h="148">
                    <a:moveTo>
                      <a:pt x="0" y="126"/>
                    </a:moveTo>
                    <a:lnTo>
                      <a:pt x="2" y="125"/>
                    </a:lnTo>
                    <a:lnTo>
                      <a:pt x="4" y="124"/>
                    </a:lnTo>
                    <a:lnTo>
                      <a:pt x="6" y="122"/>
                    </a:lnTo>
                    <a:lnTo>
                      <a:pt x="9" y="119"/>
                    </a:lnTo>
                    <a:lnTo>
                      <a:pt x="10" y="116"/>
                    </a:lnTo>
                    <a:lnTo>
                      <a:pt x="11" y="113"/>
                    </a:lnTo>
                    <a:lnTo>
                      <a:pt x="12" y="110"/>
                    </a:lnTo>
                    <a:lnTo>
                      <a:pt x="12" y="108"/>
                    </a:lnTo>
                    <a:lnTo>
                      <a:pt x="12" y="105"/>
                    </a:lnTo>
                    <a:lnTo>
                      <a:pt x="11" y="101"/>
                    </a:lnTo>
                    <a:lnTo>
                      <a:pt x="186" y="0"/>
                    </a:lnTo>
                    <a:lnTo>
                      <a:pt x="193" y="11"/>
                    </a:lnTo>
                    <a:lnTo>
                      <a:pt x="195" y="16"/>
                    </a:lnTo>
                    <a:lnTo>
                      <a:pt x="189" y="25"/>
                    </a:lnTo>
                    <a:lnTo>
                      <a:pt x="82" y="107"/>
                    </a:lnTo>
                    <a:lnTo>
                      <a:pt x="17" y="147"/>
                    </a:lnTo>
                    <a:lnTo>
                      <a:pt x="0" y="126"/>
                    </a:lnTo>
                    <a:lnTo>
                      <a:pt x="0" y="126"/>
                    </a:lnTo>
                    <a:lnTo>
                      <a:pt x="0" y="126"/>
                    </a:lnTo>
                    <a:lnTo>
                      <a:pt x="0" y="126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28" name="Freeform 228"/>
              <p:cNvSpPr>
                <a:spLocks/>
              </p:cNvSpPr>
              <p:nvPr/>
            </p:nvSpPr>
            <p:spPr bwMode="auto">
              <a:xfrm>
                <a:off x="4395" y="2994"/>
                <a:ext cx="29" cy="22"/>
              </a:xfrm>
              <a:custGeom>
                <a:avLst/>
                <a:gdLst>
                  <a:gd name="T0" fmla="*/ 24 w 29"/>
                  <a:gd name="T1" fmla="*/ 0 h 22"/>
                  <a:gd name="T2" fmla="*/ 0 w 29"/>
                  <a:gd name="T3" fmla="*/ 15 h 22"/>
                  <a:gd name="T4" fmla="*/ 3 w 29"/>
                  <a:gd name="T5" fmla="*/ 21 h 22"/>
                  <a:gd name="T6" fmla="*/ 28 w 29"/>
                  <a:gd name="T7" fmla="*/ 7 h 22"/>
                  <a:gd name="T8" fmla="*/ 24 w 29"/>
                  <a:gd name="T9" fmla="*/ 0 h 22"/>
                  <a:gd name="T10" fmla="*/ 24 w 29"/>
                  <a:gd name="T11" fmla="*/ 0 h 22"/>
                  <a:gd name="T12" fmla="*/ 24 w 29"/>
                  <a:gd name="T13" fmla="*/ 0 h 22"/>
                  <a:gd name="T14" fmla="*/ 24 w 29"/>
                  <a:gd name="T1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22">
                    <a:moveTo>
                      <a:pt x="24" y="0"/>
                    </a:moveTo>
                    <a:lnTo>
                      <a:pt x="0" y="15"/>
                    </a:lnTo>
                    <a:lnTo>
                      <a:pt x="3" y="21"/>
                    </a:lnTo>
                    <a:lnTo>
                      <a:pt x="28" y="7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29" name="Freeform 229"/>
              <p:cNvSpPr>
                <a:spLocks/>
              </p:cNvSpPr>
              <p:nvPr/>
            </p:nvSpPr>
            <p:spPr bwMode="auto">
              <a:xfrm>
                <a:off x="4395" y="2994"/>
                <a:ext cx="29" cy="22"/>
              </a:xfrm>
              <a:custGeom>
                <a:avLst/>
                <a:gdLst>
                  <a:gd name="T0" fmla="*/ 24 w 29"/>
                  <a:gd name="T1" fmla="*/ 0 h 22"/>
                  <a:gd name="T2" fmla="*/ 0 w 29"/>
                  <a:gd name="T3" fmla="*/ 15 h 22"/>
                  <a:gd name="T4" fmla="*/ 3 w 29"/>
                  <a:gd name="T5" fmla="*/ 21 h 22"/>
                  <a:gd name="T6" fmla="*/ 28 w 29"/>
                  <a:gd name="T7" fmla="*/ 7 h 22"/>
                  <a:gd name="T8" fmla="*/ 24 w 29"/>
                  <a:gd name="T9" fmla="*/ 0 h 22"/>
                  <a:gd name="T10" fmla="*/ 24 w 29"/>
                  <a:gd name="T11" fmla="*/ 0 h 22"/>
                  <a:gd name="T12" fmla="*/ 24 w 29"/>
                  <a:gd name="T13" fmla="*/ 0 h 22"/>
                  <a:gd name="T14" fmla="*/ 24 w 29"/>
                  <a:gd name="T1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22">
                    <a:moveTo>
                      <a:pt x="24" y="0"/>
                    </a:moveTo>
                    <a:lnTo>
                      <a:pt x="0" y="15"/>
                    </a:lnTo>
                    <a:lnTo>
                      <a:pt x="3" y="21"/>
                    </a:lnTo>
                    <a:lnTo>
                      <a:pt x="28" y="7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30" name="Freeform 230"/>
              <p:cNvSpPr>
                <a:spLocks/>
              </p:cNvSpPr>
              <p:nvPr/>
            </p:nvSpPr>
            <p:spPr bwMode="auto">
              <a:xfrm>
                <a:off x="4364" y="3012"/>
                <a:ext cx="29" cy="22"/>
              </a:xfrm>
              <a:custGeom>
                <a:avLst/>
                <a:gdLst>
                  <a:gd name="T0" fmla="*/ 24 w 29"/>
                  <a:gd name="T1" fmla="*/ 0 h 22"/>
                  <a:gd name="T2" fmla="*/ 0 w 29"/>
                  <a:gd name="T3" fmla="*/ 15 h 22"/>
                  <a:gd name="T4" fmla="*/ 3 w 29"/>
                  <a:gd name="T5" fmla="*/ 21 h 22"/>
                  <a:gd name="T6" fmla="*/ 28 w 29"/>
                  <a:gd name="T7" fmla="*/ 6 h 22"/>
                  <a:gd name="T8" fmla="*/ 24 w 29"/>
                  <a:gd name="T9" fmla="*/ 0 h 22"/>
                  <a:gd name="T10" fmla="*/ 24 w 29"/>
                  <a:gd name="T11" fmla="*/ 0 h 22"/>
                  <a:gd name="T12" fmla="*/ 24 w 29"/>
                  <a:gd name="T13" fmla="*/ 0 h 22"/>
                  <a:gd name="T14" fmla="*/ 24 w 29"/>
                  <a:gd name="T1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22">
                    <a:moveTo>
                      <a:pt x="24" y="0"/>
                    </a:moveTo>
                    <a:lnTo>
                      <a:pt x="0" y="15"/>
                    </a:lnTo>
                    <a:lnTo>
                      <a:pt x="3" y="21"/>
                    </a:lnTo>
                    <a:lnTo>
                      <a:pt x="28" y="6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31" name="Freeform 231"/>
              <p:cNvSpPr>
                <a:spLocks/>
              </p:cNvSpPr>
              <p:nvPr/>
            </p:nvSpPr>
            <p:spPr bwMode="auto">
              <a:xfrm>
                <a:off x="4364" y="3012"/>
                <a:ext cx="29" cy="22"/>
              </a:xfrm>
              <a:custGeom>
                <a:avLst/>
                <a:gdLst>
                  <a:gd name="T0" fmla="*/ 24 w 29"/>
                  <a:gd name="T1" fmla="*/ 0 h 22"/>
                  <a:gd name="T2" fmla="*/ 0 w 29"/>
                  <a:gd name="T3" fmla="*/ 15 h 22"/>
                  <a:gd name="T4" fmla="*/ 3 w 29"/>
                  <a:gd name="T5" fmla="*/ 21 h 22"/>
                  <a:gd name="T6" fmla="*/ 28 w 29"/>
                  <a:gd name="T7" fmla="*/ 6 h 22"/>
                  <a:gd name="T8" fmla="*/ 24 w 29"/>
                  <a:gd name="T9" fmla="*/ 0 h 22"/>
                  <a:gd name="T10" fmla="*/ 24 w 29"/>
                  <a:gd name="T11" fmla="*/ 0 h 22"/>
                  <a:gd name="T12" fmla="*/ 24 w 29"/>
                  <a:gd name="T13" fmla="*/ 0 h 22"/>
                  <a:gd name="T14" fmla="*/ 24 w 29"/>
                  <a:gd name="T1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22">
                    <a:moveTo>
                      <a:pt x="24" y="0"/>
                    </a:moveTo>
                    <a:lnTo>
                      <a:pt x="0" y="15"/>
                    </a:lnTo>
                    <a:lnTo>
                      <a:pt x="3" y="21"/>
                    </a:lnTo>
                    <a:lnTo>
                      <a:pt x="28" y="6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32" name="Freeform 232"/>
              <p:cNvSpPr>
                <a:spLocks/>
              </p:cNvSpPr>
              <p:nvPr/>
            </p:nvSpPr>
            <p:spPr bwMode="auto">
              <a:xfrm>
                <a:off x="4333" y="3030"/>
                <a:ext cx="29" cy="21"/>
              </a:xfrm>
              <a:custGeom>
                <a:avLst/>
                <a:gdLst>
                  <a:gd name="T0" fmla="*/ 25 w 29"/>
                  <a:gd name="T1" fmla="*/ 0 h 21"/>
                  <a:gd name="T2" fmla="*/ 0 w 29"/>
                  <a:gd name="T3" fmla="*/ 14 h 21"/>
                  <a:gd name="T4" fmla="*/ 4 w 29"/>
                  <a:gd name="T5" fmla="*/ 20 h 21"/>
                  <a:gd name="T6" fmla="*/ 28 w 29"/>
                  <a:gd name="T7" fmla="*/ 6 h 21"/>
                  <a:gd name="T8" fmla="*/ 25 w 29"/>
                  <a:gd name="T9" fmla="*/ 0 h 21"/>
                  <a:gd name="T10" fmla="*/ 25 w 29"/>
                  <a:gd name="T11" fmla="*/ 0 h 21"/>
                  <a:gd name="T12" fmla="*/ 25 w 29"/>
                  <a:gd name="T13" fmla="*/ 0 h 21"/>
                  <a:gd name="T14" fmla="*/ 25 w 29"/>
                  <a:gd name="T1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21">
                    <a:moveTo>
                      <a:pt x="25" y="0"/>
                    </a:moveTo>
                    <a:lnTo>
                      <a:pt x="0" y="14"/>
                    </a:lnTo>
                    <a:lnTo>
                      <a:pt x="4" y="20"/>
                    </a:lnTo>
                    <a:lnTo>
                      <a:pt x="28" y="6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5" y="0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33" name="Freeform 233"/>
              <p:cNvSpPr>
                <a:spLocks/>
              </p:cNvSpPr>
              <p:nvPr/>
            </p:nvSpPr>
            <p:spPr bwMode="auto">
              <a:xfrm>
                <a:off x="4333" y="3030"/>
                <a:ext cx="29" cy="21"/>
              </a:xfrm>
              <a:custGeom>
                <a:avLst/>
                <a:gdLst>
                  <a:gd name="T0" fmla="*/ 25 w 29"/>
                  <a:gd name="T1" fmla="*/ 0 h 21"/>
                  <a:gd name="T2" fmla="*/ 0 w 29"/>
                  <a:gd name="T3" fmla="*/ 14 h 21"/>
                  <a:gd name="T4" fmla="*/ 4 w 29"/>
                  <a:gd name="T5" fmla="*/ 20 h 21"/>
                  <a:gd name="T6" fmla="*/ 28 w 29"/>
                  <a:gd name="T7" fmla="*/ 6 h 21"/>
                  <a:gd name="T8" fmla="*/ 25 w 29"/>
                  <a:gd name="T9" fmla="*/ 0 h 21"/>
                  <a:gd name="T10" fmla="*/ 25 w 29"/>
                  <a:gd name="T11" fmla="*/ 0 h 21"/>
                  <a:gd name="T12" fmla="*/ 25 w 29"/>
                  <a:gd name="T13" fmla="*/ 0 h 21"/>
                  <a:gd name="T14" fmla="*/ 25 w 29"/>
                  <a:gd name="T1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" h="21">
                    <a:moveTo>
                      <a:pt x="25" y="0"/>
                    </a:moveTo>
                    <a:lnTo>
                      <a:pt x="0" y="14"/>
                    </a:lnTo>
                    <a:lnTo>
                      <a:pt x="4" y="20"/>
                    </a:lnTo>
                    <a:lnTo>
                      <a:pt x="28" y="6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5" y="0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34" name="Freeform 234"/>
              <p:cNvSpPr>
                <a:spLocks/>
              </p:cNvSpPr>
              <p:nvPr/>
            </p:nvSpPr>
            <p:spPr bwMode="auto">
              <a:xfrm>
                <a:off x="3876" y="3006"/>
                <a:ext cx="550" cy="346"/>
              </a:xfrm>
              <a:custGeom>
                <a:avLst/>
                <a:gdLst>
                  <a:gd name="T0" fmla="*/ 549 w 550"/>
                  <a:gd name="T1" fmla="*/ 0 h 346"/>
                  <a:gd name="T2" fmla="*/ 0 w 550"/>
                  <a:gd name="T3" fmla="*/ 316 h 346"/>
                  <a:gd name="T4" fmla="*/ 56 w 550"/>
                  <a:gd name="T5" fmla="*/ 345 h 346"/>
                  <a:gd name="T6" fmla="*/ 372 w 550"/>
                  <a:gd name="T7" fmla="*/ 151 h 346"/>
                  <a:gd name="T8" fmla="*/ 531 w 550"/>
                  <a:gd name="T9" fmla="*/ 43 h 346"/>
                  <a:gd name="T10" fmla="*/ 548 w 550"/>
                  <a:gd name="T11" fmla="*/ 17 h 346"/>
                  <a:gd name="T12" fmla="*/ 549 w 550"/>
                  <a:gd name="T13" fmla="*/ 10 h 346"/>
                  <a:gd name="T14" fmla="*/ 549 w 550"/>
                  <a:gd name="T15" fmla="*/ 5 h 346"/>
                  <a:gd name="T16" fmla="*/ 549 w 550"/>
                  <a:gd name="T17" fmla="*/ 0 h 346"/>
                  <a:gd name="T18" fmla="*/ 549 w 550"/>
                  <a:gd name="T19" fmla="*/ 0 h 346"/>
                  <a:gd name="T20" fmla="*/ 549 w 550"/>
                  <a:gd name="T21" fmla="*/ 0 h 346"/>
                  <a:gd name="T22" fmla="*/ 549 w 550"/>
                  <a:gd name="T23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0" h="346">
                    <a:moveTo>
                      <a:pt x="549" y="0"/>
                    </a:moveTo>
                    <a:lnTo>
                      <a:pt x="0" y="316"/>
                    </a:lnTo>
                    <a:lnTo>
                      <a:pt x="56" y="345"/>
                    </a:lnTo>
                    <a:lnTo>
                      <a:pt x="372" y="151"/>
                    </a:lnTo>
                    <a:lnTo>
                      <a:pt x="531" y="43"/>
                    </a:lnTo>
                    <a:lnTo>
                      <a:pt x="548" y="17"/>
                    </a:lnTo>
                    <a:lnTo>
                      <a:pt x="549" y="10"/>
                    </a:lnTo>
                    <a:lnTo>
                      <a:pt x="549" y="5"/>
                    </a:lnTo>
                    <a:lnTo>
                      <a:pt x="549" y="0"/>
                    </a:lnTo>
                    <a:lnTo>
                      <a:pt x="549" y="0"/>
                    </a:lnTo>
                    <a:lnTo>
                      <a:pt x="549" y="0"/>
                    </a:lnTo>
                    <a:lnTo>
                      <a:pt x="549" y="0"/>
                    </a:lnTo>
                  </a:path>
                </a:pathLst>
              </a:custGeom>
              <a:gradFill rotWithShape="0">
                <a:gsLst>
                  <a:gs pos="0">
                    <a:srgbClr val="EDEDED"/>
                  </a:gs>
                  <a:gs pos="100000">
                    <a:srgbClr val="DCDCD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35" name="Freeform 235"/>
              <p:cNvSpPr>
                <a:spLocks/>
              </p:cNvSpPr>
              <p:nvPr/>
            </p:nvSpPr>
            <p:spPr bwMode="auto">
              <a:xfrm>
                <a:off x="3876" y="3006"/>
                <a:ext cx="550" cy="346"/>
              </a:xfrm>
              <a:custGeom>
                <a:avLst/>
                <a:gdLst>
                  <a:gd name="T0" fmla="*/ 549 w 550"/>
                  <a:gd name="T1" fmla="*/ 0 h 346"/>
                  <a:gd name="T2" fmla="*/ 0 w 550"/>
                  <a:gd name="T3" fmla="*/ 316 h 346"/>
                  <a:gd name="T4" fmla="*/ 56 w 550"/>
                  <a:gd name="T5" fmla="*/ 345 h 346"/>
                  <a:gd name="T6" fmla="*/ 372 w 550"/>
                  <a:gd name="T7" fmla="*/ 151 h 346"/>
                  <a:gd name="T8" fmla="*/ 531 w 550"/>
                  <a:gd name="T9" fmla="*/ 43 h 346"/>
                  <a:gd name="T10" fmla="*/ 548 w 550"/>
                  <a:gd name="T11" fmla="*/ 17 h 346"/>
                  <a:gd name="T12" fmla="*/ 549 w 550"/>
                  <a:gd name="T13" fmla="*/ 10 h 346"/>
                  <a:gd name="T14" fmla="*/ 549 w 550"/>
                  <a:gd name="T15" fmla="*/ 5 h 346"/>
                  <a:gd name="T16" fmla="*/ 549 w 550"/>
                  <a:gd name="T17" fmla="*/ 0 h 346"/>
                  <a:gd name="T18" fmla="*/ 549 w 550"/>
                  <a:gd name="T19" fmla="*/ 0 h 346"/>
                  <a:gd name="T20" fmla="*/ 549 w 550"/>
                  <a:gd name="T21" fmla="*/ 0 h 346"/>
                  <a:gd name="T22" fmla="*/ 549 w 550"/>
                  <a:gd name="T23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0" h="346">
                    <a:moveTo>
                      <a:pt x="549" y="0"/>
                    </a:moveTo>
                    <a:lnTo>
                      <a:pt x="0" y="316"/>
                    </a:lnTo>
                    <a:lnTo>
                      <a:pt x="56" y="345"/>
                    </a:lnTo>
                    <a:lnTo>
                      <a:pt x="372" y="151"/>
                    </a:lnTo>
                    <a:lnTo>
                      <a:pt x="531" y="43"/>
                    </a:lnTo>
                    <a:lnTo>
                      <a:pt x="548" y="17"/>
                    </a:lnTo>
                    <a:lnTo>
                      <a:pt x="549" y="10"/>
                    </a:lnTo>
                    <a:lnTo>
                      <a:pt x="549" y="5"/>
                    </a:lnTo>
                    <a:lnTo>
                      <a:pt x="549" y="0"/>
                    </a:lnTo>
                    <a:lnTo>
                      <a:pt x="549" y="0"/>
                    </a:lnTo>
                    <a:lnTo>
                      <a:pt x="549" y="0"/>
                    </a:lnTo>
                    <a:lnTo>
                      <a:pt x="549" y="0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36" name="Freeform 236"/>
              <p:cNvSpPr>
                <a:spLocks/>
              </p:cNvSpPr>
              <p:nvPr/>
            </p:nvSpPr>
            <p:spPr bwMode="auto">
              <a:xfrm>
                <a:off x="3880" y="3015"/>
                <a:ext cx="546" cy="342"/>
              </a:xfrm>
              <a:custGeom>
                <a:avLst/>
                <a:gdLst>
                  <a:gd name="T0" fmla="*/ 159 w 546"/>
                  <a:gd name="T1" fmla="*/ 341 h 342"/>
                  <a:gd name="T2" fmla="*/ 475 w 546"/>
                  <a:gd name="T3" fmla="*/ 148 h 342"/>
                  <a:gd name="T4" fmla="*/ 480 w 546"/>
                  <a:gd name="T5" fmla="*/ 139 h 342"/>
                  <a:gd name="T6" fmla="*/ 473 w 546"/>
                  <a:gd name="T7" fmla="*/ 129 h 342"/>
                  <a:gd name="T8" fmla="*/ 483 w 546"/>
                  <a:gd name="T9" fmla="*/ 117 h 342"/>
                  <a:gd name="T10" fmla="*/ 499 w 546"/>
                  <a:gd name="T11" fmla="*/ 97 h 342"/>
                  <a:gd name="T12" fmla="*/ 511 w 546"/>
                  <a:gd name="T13" fmla="*/ 80 h 342"/>
                  <a:gd name="T14" fmla="*/ 522 w 546"/>
                  <a:gd name="T15" fmla="*/ 63 h 342"/>
                  <a:gd name="T16" fmla="*/ 531 w 546"/>
                  <a:gd name="T17" fmla="*/ 44 h 342"/>
                  <a:gd name="T18" fmla="*/ 537 w 546"/>
                  <a:gd name="T19" fmla="*/ 33 h 342"/>
                  <a:gd name="T20" fmla="*/ 540 w 546"/>
                  <a:gd name="T21" fmla="*/ 24 h 342"/>
                  <a:gd name="T22" fmla="*/ 544 w 546"/>
                  <a:gd name="T23" fmla="*/ 8 h 342"/>
                  <a:gd name="T24" fmla="*/ 545 w 546"/>
                  <a:gd name="T25" fmla="*/ 0 h 342"/>
                  <a:gd name="T26" fmla="*/ 541 w 546"/>
                  <a:gd name="T27" fmla="*/ 3 h 342"/>
                  <a:gd name="T28" fmla="*/ 0 w 546"/>
                  <a:gd name="T29" fmla="*/ 315 h 342"/>
                  <a:gd name="T30" fmla="*/ 159 w 546"/>
                  <a:gd name="T31" fmla="*/ 341 h 342"/>
                  <a:gd name="T32" fmla="*/ 159 w 546"/>
                  <a:gd name="T33" fmla="*/ 341 h 342"/>
                  <a:gd name="T34" fmla="*/ 159 w 546"/>
                  <a:gd name="T35" fmla="*/ 341 h 342"/>
                  <a:gd name="T36" fmla="*/ 159 w 546"/>
                  <a:gd name="T37" fmla="*/ 341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46" h="342">
                    <a:moveTo>
                      <a:pt x="159" y="341"/>
                    </a:moveTo>
                    <a:lnTo>
                      <a:pt x="475" y="148"/>
                    </a:lnTo>
                    <a:lnTo>
                      <a:pt x="480" y="139"/>
                    </a:lnTo>
                    <a:lnTo>
                      <a:pt x="473" y="129"/>
                    </a:lnTo>
                    <a:lnTo>
                      <a:pt x="483" y="117"/>
                    </a:lnTo>
                    <a:lnTo>
                      <a:pt x="499" y="97"/>
                    </a:lnTo>
                    <a:lnTo>
                      <a:pt x="511" y="80"/>
                    </a:lnTo>
                    <a:lnTo>
                      <a:pt x="522" y="63"/>
                    </a:lnTo>
                    <a:lnTo>
                      <a:pt x="531" y="44"/>
                    </a:lnTo>
                    <a:lnTo>
                      <a:pt x="537" y="33"/>
                    </a:lnTo>
                    <a:lnTo>
                      <a:pt x="540" y="24"/>
                    </a:lnTo>
                    <a:lnTo>
                      <a:pt x="544" y="8"/>
                    </a:lnTo>
                    <a:lnTo>
                      <a:pt x="545" y="0"/>
                    </a:lnTo>
                    <a:lnTo>
                      <a:pt x="541" y="3"/>
                    </a:lnTo>
                    <a:lnTo>
                      <a:pt x="0" y="315"/>
                    </a:lnTo>
                    <a:lnTo>
                      <a:pt x="159" y="341"/>
                    </a:lnTo>
                    <a:lnTo>
                      <a:pt x="159" y="341"/>
                    </a:lnTo>
                    <a:lnTo>
                      <a:pt x="159" y="341"/>
                    </a:lnTo>
                    <a:lnTo>
                      <a:pt x="159" y="341"/>
                    </a:lnTo>
                  </a:path>
                </a:pathLst>
              </a:custGeom>
              <a:solidFill>
                <a:srgbClr val="1F1A1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37" name="Freeform 237"/>
              <p:cNvSpPr>
                <a:spLocks/>
              </p:cNvSpPr>
              <p:nvPr/>
            </p:nvSpPr>
            <p:spPr bwMode="auto">
              <a:xfrm>
                <a:off x="3880" y="3015"/>
                <a:ext cx="546" cy="342"/>
              </a:xfrm>
              <a:custGeom>
                <a:avLst/>
                <a:gdLst>
                  <a:gd name="T0" fmla="*/ 159 w 546"/>
                  <a:gd name="T1" fmla="*/ 341 h 342"/>
                  <a:gd name="T2" fmla="*/ 475 w 546"/>
                  <a:gd name="T3" fmla="*/ 148 h 342"/>
                  <a:gd name="T4" fmla="*/ 480 w 546"/>
                  <a:gd name="T5" fmla="*/ 139 h 342"/>
                  <a:gd name="T6" fmla="*/ 473 w 546"/>
                  <a:gd name="T7" fmla="*/ 129 h 342"/>
                  <a:gd name="T8" fmla="*/ 483 w 546"/>
                  <a:gd name="T9" fmla="*/ 117 h 342"/>
                  <a:gd name="T10" fmla="*/ 499 w 546"/>
                  <a:gd name="T11" fmla="*/ 97 h 342"/>
                  <a:gd name="T12" fmla="*/ 511 w 546"/>
                  <a:gd name="T13" fmla="*/ 80 h 342"/>
                  <a:gd name="T14" fmla="*/ 522 w 546"/>
                  <a:gd name="T15" fmla="*/ 63 h 342"/>
                  <a:gd name="T16" fmla="*/ 531 w 546"/>
                  <a:gd name="T17" fmla="*/ 44 h 342"/>
                  <a:gd name="T18" fmla="*/ 537 w 546"/>
                  <a:gd name="T19" fmla="*/ 33 h 342"/>
                  <a:gd name="T20" fmla="*/ 540 w 546"/>
                  <a:gd name="T21" fmla="*/ 24 h 342"/>
                  <a:gd name="T22" fmla="*/ 544 w 546"/>
                  <a:gd name="T23" fmla="*/ 8 h 342"/>
                  <a:gd name="T24" fmla="*/ 545 w 546"/>
                  <a:gd name="T25" fmla="*/ 0 h 342"/>
                  <a:gd name="T26" fmla="*/ 541 w 546"/>
                  <a:gd name="T27" fmla="*/ 3 h 342"/>
                  <a:gd name="T28" fmla="*/ 0 w 546"/>
                  <a:gd name="T29" fmla="*/ 315 h 342"/>
                  <a:gd name="T30" fmla="*/ 159 w 546"/>
                  <a:gd name="T31" fmla="*/ 341 h 342"/>
                  <a:gd name="T32" fmla="*/ 159 w 546"/>
                  <a:gd name="T33" fmla="*/ 341 h 342"/>
                  <a:gd name="T34" fmla="*/ 159 w 546"/>
                  <a:gd name="T35" fmla="*/ 341 h 342"/>
                  <a:gd name="T36" fmla="*/ 159 w 546"/>
                  <a:gd name="T37" fmla="*/ 341 h 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46" h="342">
                    <a:moveTo>
                      <a:pt x="159" y="341"/>
                    </a:moveTo>
                    <a:lnTo>
                      <a:pt x="475" y="148"/>
                    </a:lnTo>
                    <a:lnTo>
                      <a:pt x="480" y="139"/>
                    </a:lnTo>
                    <a:lnTo>
                      <a:pt x="473" y="129"/>
                    </a:lnTo>
                    <a:lnTo>
                      <a:pt x="483" y="117"/>
                    </a:lnTo>
                    <a:lnTo>
                      <a:pt x="499" y="97"/>
                    </a:lnTo>
                    <a:lnTo>
                      <a:pt x="511" y="80"/>
                    </a:lnTo>
                    <a:lnTo>
                      <a:pt x="522" y="63"/>
                    </a:lnTo>
                    <a:lnTo>
                      <a:pt x="531" y="44"/>
                    </a:lnTo>
                    <a:lnTo>
                      <a:pt x="537" y="33"/>
                    </a:lnTo>
                    <a:lnTo>
                      <a:pt x="540" y="24"/>
                    </a:lnTo>
                    <a:lnTo>
                      <a:pt x="544" y="8"/>
                    </a:lnTo>
                    <a:lnTo>
                      <a:pt x="545" y="0"/>
                    </a:lnTo>
                    <a:lnTo>
                      <a:pt x="541" y="3"/>
                    </a:lnTo>
                    <a:lnTo>
                      <a:pt x="0" y="315"/>
                    </a:lnTo>
                    <a:lnTo>
                      <a:pt x="159" y="341"/>
                    </a:lnTo>
                    <a:lnTo>
                      <a:pt x="159" y="341"/>
                    </a:lnTo>
                    <a:lnTo>
                      <a:pt x="159" y="341"/>
                    </a:lnTo>
                    <a:lnTo>
                      <a:pt x="159" y="341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38" name="Freeform 238"/>
              <p:cNvSpPr>
                <a:spLocks/>
              </p:cNvSpPr>
              <p:nvPr/>
            </p:nvSpPr>
            <p:spPr bwMode="auto">
              <a:xfrm>
                <a:off x="4061" y="3150"/>
                <a:ext cx="324" cy="228"/>
              </a:xfrm>
              <a:custGeom>
                <a:avLst/>
                <a:gdLst>
                  <a:gd name="T0" fmla="*/ 0 w 324"/>
                  <a:gd name="T1" fmla="*/ 170 h 228"/>
                  <a:gd name="T2" fmla="*/ 296 w 324"/>
                  <a:gd name="T3" fmla="*/ 0 h 228"/>
                  <a:gd name="T4" fmla="*/ 314 w 324"/>
                  <a:gd name="T5" fmla="*/ 32 h 228"/>
                  <a:gd name="T6" fmla="*/ 319 w 324"/>
                  <a:gd name="T7" fmla="*/ 42 h 228"/>
                  <a:gd name="T8" fmla="*/ 322 w 324"/>
                  <a:gd name="T9" fmla="*/ 49 h 228"/>
                  <a:gd name="T10" fmla="*/ 323 w 324"/>
                  <a:gd name="T11" fmla="*/ 55 h 228"/>
                  <a:gd name="T12" fmla="*/ 323 w 324"/>
                  <a:gd name="T13" fmla="*/ 61 h 228"/>
                  <a:gd name="T14" fmla="*/ 320 w 324"/>
                  <a:gd name="T15" fmla="*/ 66 h 228"/>
                  <a:gd name="T16" fmla="*/ 317 w 324"/>
                  <a:gd name="T17" fmla="*/ 71 h 228"/>
                  <a:gd name="T18" fmla="*/ 313 w 324"/>
                  <a:gd name="T19" fmla="*/ 75 h 228"/>
                  <a:gd name="T20" fmla="*/ 306 w 324"/>
                  <a:gd name="T21" fmla="*/ 80 h 228"/>
                  <a:gd name="T22" fmla="*/ 292 w 324"/>
                  <a:gd name="T23" fmla="*/ 88 h 228"/>
                  <a:gd name="T24" fmla="*/ 51 w 324"/>
                  <a:gd name="T25" fmla="*/ 227 h 228"/>
                  <a:gd name="T26" fmla="*/ 0 w 324"/>
                  <a:gd name="T27" fmla="*/ 170 h 228"/>
                  <a:gd name="T28" fmla="*/ 0 w 324"/>
                  <a:gd name="T29" fmla="*/ 170 h 228"/>
                  <a:gd name="T30" fmla="*/ 0 w 324"/>
                  <a:gd name="T31" fmla="*/ 170 h 228"/>
                  <a:gd name="T32" fmla="*/ 0 w 324"/>
                  <a:gd name="T33" fmla="*/ 17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4" h="228">
                    <a:moveTo>
                      <a:pt x="0" y="170"/>
                    </a:moveTo>
                    <a:lnTo>
                      <a:pt x="296" y="0"/>
                    </a:lnTo>
                    <a:lnTo>
                      <a:pt x="314" y="32"/>
                    </a:lnTo>
                    <a:lnTo>
                      <a:pt x="319" y="42"/>
                    </a:lnTo>
                    <a:lnTo>
                      <a:pt x="322" y="49"/>
                    </a:lnTo>
                    <a:lnTo>
                      <a:pt x="323" y="55"/>
                    </a:lnTo>
                    <a:lnTo>
                      <a:pt x="323" y="61"/>
                    </a:lnTo>
                    <a:lnTo>
                      <a:pt x="320" y="66"/>
                    </a:lnTo>
                    <a:lnTo>
                      <a:pt x="317" y="71"/>
                    </a:lnTo>
                    <a:lnTo>
                      <a:pt x="313" y="75"/>
                    </a:lnTo>
                    <a:lnTo>
                      <a:pt x="306" y="80"/>
                    </a:lnTo>
                    <a:lnTo>
                      <a:pt x="292" y="88"/>
                    </a:lnTo>
                    <a:lnTo>
                      <a:pt x="51" y="227"/>
                    </a:lnTo>
                    <a:lnTo>
                      <a:pt x="0" y="170"/>
                    </a:lnTo>
                    <a:lnTo>
                      <a:pt x="0" y="170"/>
                    </a:lnTo>
                    <a:lnTo>
                      <a:pt x="0" y="170"/>
                    </a:lnTo>
                    <a:lnTo>
                      <a:pt x="0" y="170"/>
                    </a:lnTo>
                  </a:path>
                </a:pathLst>
              </a:custGeom>
              <a:gradFill rotWithShape="0">
                <a:gsLst>
                  <a:gs pos="0">
                    <a:srgbClr val="DD852D"/>
                  </a:gs>
                  <a:gs pos="100000">
                    <a:srgbClr val="AA4F3C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39" name="Freeform 239"/>
              <p:cNvSpPr>
                <a:spLocks/>
              </p:cNvSpPr>
              <p:nvPr/>
            </p:nvSpPr>
            <p:spPr bwMode="auto">
              <a:xfrm>
                <a:off x="4061" y="3150"/>
                <a:ext cx="324" cy="228"/>
              </a:xfrm>
              <a:custGeom>
                <a:avLst/>
                <a:gdLst>
                  <a:gd name="T0" fmla="*/ 0 w 324"/>
                  <a:gd name="T1" fmla="*/ 170 h 228"/>
                  <a:gd name="T2" fmla="*/ 296 w 324"/>
                  <a:gd name="T3" fmla="*/ 0 h 228"/>
                  <a:gd name="T4" fmla="*/ 314 w 324"/>
                  <a:gd name="T5" fmla="*/ 32 h 228"/>
                  <a:gd name="T6" fmla="*/ 319 w 324"/>
                  <a:gd name="T7" fmla="*/ 42 h 228"/>
                  <a:gd name="T8" fmla="*/ 322 w 324"/>
                  <a:gd name="T9" fmla="*/ 49 h 228"/>
                  <a:gd name="T10" fmla="*/ 323 w 324"/>
                  <a:gd name="T11" fmla="*/ 55 h 228"/>
                  <a:gd name="T12" fmla="*/ 323 w 324"/>
                  <a:gd name="T13" fmla="*/ 61 h 228"/>
                  <a:gd name="T14" fmla="*/ 320 w 324"/>
                  <a:gd name="T15" fmla="*/ 66 h 228"/>
                  <a:gd name="T16" fmla="*/ 317 w 324"/>
                  <a:gd name="T17" fmla="*/ 71 h 228"/>
                  <a:gd name="T18" fmla="*/ 313 w 324"/>
                  <a:gd name="T19" fmla="*/ 75 h 228"/>
                  <a:gd name="T20" fmla="*/ 306 w 324"/>
                  <a:gd name="T21" fmla="*/ 80 h 228"/>
                  <a:gd name="T22" fmla="*/ 292 w 324"/>
                  <a:gd name="T23" fmla="*/ 88 h 228"/>
                  <a:gd name="T24" fmla="*/ 51 w 324"/>
                  <a:gd name="T25" fmla="*/ 227 h 228"/>
                  <a:gd name="T26" fmla="*/ 0 w 324"/>
                  <a:gd name="T27" fmla="*/ 170 h 228"/>
                  <a:gd name="T28" fmla="*/ 0 w 324"/>
                  <a:gd name="T29" fmla="*/ 170 h 228"/>
                  <a:gd name="T30" fmla="*/ 0 w 324"/>
                  <a:gd name="T31" fmla="*/ 170 h 228"/>
                  <a:gd name="T32" fmla="*/ 0 w 324"/>
                  <a:gd name="T33" fmla="*/ 17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4" h="228">
                    <a:moveTo>
                      <a:pt x="0" y="170"/>
                    </a:moveTo>
                    <a:lnTo>
                      <a:pt x="296" y="0"/>
                    </a:lnTo>
                    <a:lnTo>
                      <a:pt x="314" y="32"/>
                    </a:lnTo>
                    <a:lnTo>
                      <a:pt x="319" y="42"/>
                    </a:lnTo>
                    <a:lnTo>
                      <a:pt x="322" y="49"/>
                    </a:lnTo>
                    <a:lnTo>
                      <a:pt x="323" y="55"/>
                    </a:lnTo>
                    <a:lnTo>
                      <a:pt x="323" y="61"/>
                    </a:lnTo>
                    <a:lnTo>
                      <a:pt x="320" y="66"/>
                    </a:lnTo>
                    <a:lnTo>
                      <a:pt x="317" y="71"/>
                    </a:lnTo>
                    <a:lnTo>
                      <a:pt x="313" y="75"/>
                    </a:lnTo>
                    <a:lnTo>
                      <a:pt x="306" y="80"/>
                    </a:lnTo>
                    <a:lnTo>
                      <a:pt x="292" y="88"/>
                    </a:lnTo>
                    <a:lnTo>
                      <a:pt x="51" y="227"/>
                    </a:lnTo>
                    <a:lnTo>
                      <a:pt x="0" y="170"/>
                    </a:lnTo>
                    <a:lnTo>
                      <a:pt x="0" y="170"/>
                    </a:lnTo>
                    <a:lnTo>
                      <a:pt x="0" y="170"/>
                    </a:lnTo>
                    <a:lnTo>
                      <a:pt x="0" y="170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40" name="Freeform 240"/>
              <p:cNvSpPr>
                <a:spLocks/>
              </p:cNvSpPr>
              <p:nvPr/>
            </p:nvSpPr>
            <p:spPr bwMode="auto">
              <a:xfrm>
                <a:off x="4293" y="3225"/>
                <a:ext cx="32" cy="20"/>
              </a:xfrm>
              <a:custGeom>
                <a:avLst/>
                <a:gdLst>
                  <a:gd name="T0" fmla="*/ 0 w 32"/>
                  <a:gd name="T1" fmla="*/ 16 h 20"/>
                  <a:gd name="T2" fmla="*/ 29 w 32"/>
                  <a:gd name="T3" fmla="*/ 0 h 20"/>
                  <a:gd name="T4" fmla="*/ 31 w 32"/>
                  <a:gd name="T5" fmla="*/ 2 h 20"/>
                  <a:gd name="T6" fmla="*/ 2 w 32"/>
                  <a:gd name="T7" fmla="*/ 19 h 20"/>
                  <a:gd name="T8" fmla="*/ 0 w 32"/>
                  <a:gd name="T9" fmla="*/ 16 h 20"/>
                  <a:gd name="T10" fmla="*/ 0 w 32"/>
                  <a:gd name="T11" fmla="*/ 16 h 20"/>
                  <a:gd name="T12" fmla="*/ 0 w 32"/>
                  <a:gd name="T13" fmla="*/ 16 h 20"/>
                  <a:gd name="T14" fmla="*/ 0 w 32"/>
                  <a:gd name="T15" fmla="*/ 1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0">
                    <a:moveTo>
                      <a:pt x="0" y="16"/>
                    </a:moveTo>
                    <a:lnTo>
                      <a:pt x="29" y="0"/>
                    </a:lnTo>
                    <a:lnTo>
                      <a:pt x="31" y="2"/>
                    </a:lnTo>
                    <a:lnTo>
                      <a:pt x="2" y="19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16"/>
                    </a:lnTo>
                  </a:path>
                </a:pathLst>
              </a:custGeom>
              <a:gradFill rotWithShape="0">
                <a:gsLst>
                  <a:gs pos="0">
                    <a:srgbClr val="EDEDED"/>
                  </a:gs>
                  <a:gs pos="100000">
                    <a:srgbClr val="F8D6A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41" name="Freeform 241"/>
              <p:cNvSpPr>
                <a:spLocks/>
              </p:cNvSpPr>
              <p:nvPr/>
            </p:nvSpPr>
            <p:spPr bwMode="auto">
              <a:xfrm>
                <a:off x="4293" y="3225"/>
                <a:ext cx="32" cy="20"/>
              </a:xfrm>
              <a:custGeom>
                <a:avLst/>
                <a:gdLst>
                  <a:gd name="T0" fmla="*/ 0 w 32"/>
                  <a:gd name="T1" fmla="*/ 16 h 20"/>
                  <a:gd name="T2" fmla="*/ 29 w 32"/>
                  <a:gd name="T3" fmla="*/ 0 h 20"/>
                  <a:gd name="T4" fmla="*/ 31 w 32"/>
                  <a:gd name="T5" fmla="*/ 2 h 20"/>
                  <a:gd name="T6" fmla="*/ 2 w 32"/>
                  <a:gd name="T7" fmla="*/ 19 h 20"/>
                  <a:gd name="T8" fmla="*/ 0 w 32"/>
                  <a:gd name="T9" fmla="*/ 16 h 20"/>
                  <a:gd name="T10" fmla="*/ 0 w 32"/>
                  <a:gd name="T11" fmla="*/ 16 h 20"/>
                  <a:gd name="T12" fmla="*/ 0 w 32"/>
                  <a:gd name="T13" fmla="*/ 16 h 20"/>
                  <a:gd name="T14" fmla="*/ 0 w 32"/>
                  <a:gd name="T15" fmla="*/ 1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20">
                    <a:moveTo>
                      <a:pt x="0" y="16"/>
                    </a:moveTo>
                    <a:lnTo>
                      <a:pt x="29" y="0"/>
                    </a:lnTo>
                    <a:lnTo>
                      <a:pt x="31" y="2"/>
                    </a:lnTo>
                    <a:lnTo>
                      <a:pt x="2" y="19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16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42" name="Freeform 242"/>
              <p:cNvSpPr>
                <a:spLocks/>
              </p:cNvSpPr>
              <p:nvPr/>
            </p:nvSpPr>
            <p:spPr bwMode="auto">
              <a:xfrm>
                <a:off x="4312" y="3208"/>
                <a:ext cx="22" cy="37"/>
              </a:xfrm>
              <a:custGeom>
                <a:avLst/>
                <a:gdLst>
                  <a:gd name="T0" fmla="*/ 6 w 22"/>
                  <a:gd name="T1" fmla="*/ 17 h 37"/>
                  <a:gd name="T2" fmla="*/ 4 w 22"/>
                  <a:gd name="T3" fmla="*/ 14 h 37"/>
                  <a:gd name="T4" fmla="*/ 2 w 22"/>
                  <a:gd name="T5" fmla="*/ 10 h 37"/>
                  <a:gd name="T6" fmla="*/ 1 w 22"/>
                  <a:gd name="T7" fmla="*/ 7 h 37"/>
                  <a:gd name="T8" fmla="*/ 0 w 22"/>
                  <a:gd name="T9" fmla="*/ 4 h 37"/>
                  <a:gd name="T10" fmla="*/ 0 w 22"/>
                  <a:gd name="T11" fmla="*/ 2 h 37"/>
                  <a:gd name="T12" fmla="*/ 1 w 22"/>
                  <a:gd name="T13" fmla="*/ 1 h 37"/>
                  <a:gd name="T14" fmla="*/ 3 w 22"/>
                  <a:gd name="T15" fmla="*/ 0 h 37"/>
                  <a:gd name="T16" fmla="*/ 3 w 22"/>
                  <a:gd name="T17" fmla="*/ 1 h 37"/>
                  <a:gd name="T18" fmla="*/ 6 w 22"/>
                  <a:gd name="T19" fmla="*/ 3 h 37"/>
                  <a:gd name="T20" fmla="*/ 8 w 22"/>
                  <a:gd name="T21" fmla="*/ 7 h 37"/>
                  <a:gd name="T22" fmla="*/ 11 w 22"/>
                  <a:gd name="T23" fmla="*/ 11 h 37"/>
                  <a:gd name="T24" fmla="*/ 12 w 22"/>
                  <a:gd name="T25" fmla="*/ 14 h 37"/>
                  <a:gd name="T26" fmla="*/ 12 w 22"/>
                  <a:gd name="T27" fmla="*/ 16 h 37"/>
                  <a:gd name="T28" fmla="*/ 15 w 22"/>
                  <a:gd name="T29" fmla="*/ 19 h 37"/>
                  <a:gd name="T30" fmla="*/ 19 w 22"/>
                  <a:gd name="T31" fmla="*/ 26 h 37"/>
                  <a:gd name="T32" fmla="*/ 20 w 22"/>
                  <a:gd name="T33" fmla="*/ 30 h 37"/>
                  <a:gd name="T34" fmla="*/ 21 w 22"/>
                  <a:gd name="T35" fmla="*/ 33 h 37"/>
                  <a:gd name="T36" fmla="*/ 21 w 22"/>
                  <a:gd name="T37" fmla="*/ 34 h 37"/>
                  <a:gd name="T38" fmla="*/ 20 w 22"/>
                  <a:gd name="T39" fmla="*/ 35 h 37"/>
                  <a:gd name="T40" fmla="*/ 19 w 22"/>
                  <a:gd name="T41" fmla="*/ 36 h 37"/>
                  <a:gd name="T42" fmla="*/ 18 w 22"/>
                  <a:gd name="T43" fmla="*/ 36 h 37"/>
                  <a:gd name="T44" fmla="*/ 16 w 22"/>
                  <a:gd name="T45" fmla="*/ 35 h 37"/>
                  <a:gd name="T46" fmla="*/ 15 w 22"/>
                  <a:gd name="T47" fmla="*/ 33 h 37"/>
                  <a:gd name="T48" fmla="*/ 12 w 22"/>
                  <a:gd name="T49" fmla="*/ 29 h 37"/>
                  <a:gd name="T50" fmla="*/ 10 w 22"/>
                  <a:gd name="T51" fmla="*/ 24 h 37"/>
                  <a:gd name="T52" fmla="*/ 9 w 22"/>
                  <a:gd name="T53" fmla="*/ 20 h 37"/>
                  <a:gd name="T54" fmla="*/ 6 w 22"/>
                  <a:gd name="T55" fmla="*/ 17 h 37"/>
                  <a:gd name="T56" fmla="*/ 6 w 22"/>
                  <a:gd name="T57" fmla="*/ 17 h 37"/>
                  <a:gd name="T58" fmla="*/ 6 w 22"/>
                  <a:gd name="T59" fmla="*/ 17 h 37"/>
                  <a:gd name="T60" fmla="*/ 6 w 22"/>
                  <a:gd name="T61" fmla="*/ 1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37">
                    <a:moveTo>
                      <a:pt x="6" y="17"/>
                    </a:moveTo>
                    <a:lnTo>
                      <a:pt x="4" y="14"/>
                    </a:lnTo>
                    <a:lnTo>
                      <a:pt x="2" y="10"/>
                    </a:lnTo>
                    <a:lnTo>
                      <a:pt x="1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6" y="3"/>
                    </a:lnTo>
                    <a:lnTo>
                      <a:pt x="8" y="7"/>
                    </a:lnTo>
                    <a:lnTo>
                      <a:pt x="11" y="11"/>
                    </a:lnTo>
                    <a:lnTo>
                      <a:pt x="12" y="14"/>
                    </a:lnTo>
                    <a:lnTo>
                      <a:pt x="12" y="16"/>
                    </a:lnTo>
                    <a:lnTo>
                      <a:pt x="15" y="19"/>
                    </a:lnTo>
                    <a:lnTo>
                      <a:pt x="19" y="26"/>
                    </a:lnTo>
                    <a:lnTo>
                      <a:pt x="20" y="30"/>
                    </a:lnTo>
                    <a:lnTo>
                      <a:pt x="21" y="33"/>
                    </a:lnTo>
                    <a:lnTo>
                      <a:pt x="21" y="34"/>
                    </a:lnTo>
                    <a:lnTo>
                      <a:pt x="20" y="35"/>
                    </a:lnTo>
                    <a:lnTo>
                      <a:pt x="19" y="36"/>
                    </a:lnTo>
                    <a:lnTo>
                      <a:pt x="18" y="36"/>
                    </a:lnTo>
                    <a:lnTo>
                      <a:pt x="16" y="35"/>
                    </a:lnTo>
                    <a:lnTo>
                      <a:pt x="15" y="33"/>
                    </a:lnTo>
                    <a:lnTo>
                      <a:pt x="12" y="29"/>
                    </a:lnTo>
                    <a:lnTo>
                      <a:pt x="10" y="24"/>
                    </a:lnTo>
                    <a:lnTo>
                      <a:pt x="9" y="20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6" y="17"/>
                    </a:lnTo>
                  </a:path>
                </a:pathLst>
              </a:custGeom>
              <a:gradFill rotWithShape="0">
                <a:gsLst>
                  <a:gs pos="0">
                    <a:srgbClr val="FFF500"/>
                  </a:gs>
                  <a:gs pos="100000">
                    <a:srgbClr val="EF9F53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43" name="Freeform 243"/>
              <p:cNvSpPr>
                <a:spLocks/>
              </p:cNvSpPr>
              <p:nvPr/>
            </p:nvSpPr>
            <p:spPr bwMode="auto">
              <a:xfrm>
                <a:off x="4312" y="3208"/>
                <a:ext cx="22" cy="37"/>
              </a:xfrm>
              <a:custGeom>
                <a:avLst/>
                <a:gdLst>
                  <a:gd name="T0" fmla="*/ 6 w 22"/>
                  <a:gd name="T1" fmla="*/ 17 h 37"/>
                  <a:gd name="T2" fmla="*/ 4 w 22"/>
                  <a:gd name="T3" fmla="*/ 14 h 37"/>
                  <a:gd name="T4" fmla="*/ 2 w 22"/>
                  <a:gd name="T5" fmla="*/ 10 h 37"/>
                  <a:gd name="T6" fmla="*/ 1 w 22"/>
                  <a:gd name="T7" fmla="*/ 7 h 37"/>
                  <a:gd name="T8" fmla="*/ 0 w 22"/>
                  <a:gd name="T9" fmla="*/ 4 h 37"/>
                  <a:gd name="T10" fmla="*/ 0 w 22"/>
                  <a:gd name="T11" fmla="*/ 2 h 37"/>
                  <a:gd name="T12" fmla="*/ 1 w 22"/>
                  <a:gd name="T13" fmla="*/ 1 h 37"/>
                  <a:gd name="T14" fmla="*/ 3 w 22"/>
                  <a:gd name="T15" fmla="*/ 0 h 37"/>
                  <a:gd name="T16" fmla="*/ 3 w 22"/>
                  <a:gd name="T17" fmla="*/ 1 h 37"/>
                  <a:gd name="T18" fmla="*/ 6 w 22"/>
                  <a:gd name="T19" fmla="*/ 3 h 37"/>
                  <a:gd name="T20" fmla="*/ 8 w 22"/>
                  <a:gd name="T21" fmla="*/ 7 h 37"/>
                  <a:gd name="T22" fmla="*/ 11 w 22"/>
                  <a:gd name="T23" fmla="*/ 11 h 37"/>
                  <a:gd name="T24" fmla="*/ 12 w 22"/>
                  <a:gd name="T25" fmla="*/ 14 h 37"/>
                  <a:gd name="T26" fmla="*/ 12 w 22"/>
                  <a:gd name="T27" fmla="*/ 16 h 37"/>
                  <a:gd name="T28" fmla="*/ 15 w 22"/>
                  <a:gd name="T29" fmla="*/ 19 h 37"/>
                  <a:gd name="T30" fmla="*/ 19 w 22"/>
                  <a:gd name="T31" fmla="*/ 26 h 37"/>
                  <a:gd name="T32" fmla="*/ 20 w 22"/>
                  <a:gd name="T33" fmla="*/ 30 h 37"/>
                  <a:gd name="T34" fmla="*/ 21 w 22"/>
                  <a:gd name="T35" fmla="*/ 33 h 37"/>
                  <a:gd name="T36" fmla="*/ 21 w 22"/>
                  <a:gd name="T37" fmla="*/ 34 h 37"/>
                  <a:gd name="T38" fmla="*/ 20 w 22"/>
                  <a:gd name="T39" fmla="*/ 35 h 37"/>
                  <a:gd name="T40" fmla="*/ 19 w 22"/>
                  <a:gd name="T41" fmla="*/ 36 h 37"/>
                  <a:gd name="T42" fmla="*/ 18 w 22"/>
                  <a:gd name="T43" fmla="*/ 36 h 37"/>
                  <a:gd name="T44" fmla="*/ 16 w 22"/>
                  <a:gd name="T45" fmla="*/ 35 h 37"/>
                  <a:gd name="T46" fmla="*/ 15 w 22"/>
                  <a:gd name="T47" fmla="*/ 33 h 37"/>
                  <a:gd name="T48" fmla="*/ 12 w 22"/>
                  <a:gd name="T49" fmla="*/ 29 h 37"/>
                  <a:gd name="T50" fmla="*/ 10 w 22"/>
                  <a:gd name="T51" fmla="*/ 24 h 37"/>
                  <a:gd name="T52" fmla="*/ 9 w 22"/>
                  <a:gd name="T53" fmla="*/ 20 h 37"/>
                  <a:gd name="T54" fmla="*/ 6 w 22"/>
                  <a:gd name="T55" fmla="*/ 17 h 37"/>
                  <a:gd name="T56" fmla="*/ 6 w 22"/>
                  <a:gd name="T57" fmla="*/ 17 h 37"/>
                  <a:gd name="T58" fmla="*/ 6 w 22"/>
                  <a:gd name="T59" fmla="*/ 17 h 37"/>
                  <a:gd name="T60" fmla="*/ 6 w 22"/>
                  <a:gd name="T61" fmla="*/ 1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" h="37">
                    <a:moveTo>
                      <a:pt x="6" y="17"/>
                    </a:moveTo>
                    <a:lnTo>
                      <a:pt x="4" y="14"/>
                    </a:lnTo>
                    <a:lnTo>
                      <a:pt x="2" y="10"/>
                    </a:lnTo>
                    <a:lnTo>
                      <a:pt x="1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6" y="3"/>
                    </a:lnTo>
                    <a:lnTo>
                      <a:pt x="8" y="7"/>
                    </a:lnTo>
                    <a:lnTo>
                      <a:pt x="11" y="11"/>
                    </a:lnTo>
                    <a:lnTo>
                      <a:pt x="12" y="14"/>
                    </a:lnTo>
                    <a:lnTo>
                      <a:pt x="12" y="16"/>
                    </a:lnTo>
                    <a:lnTo>
                      <a:pt x="15" y="19"/>
                    </a:lnTo>
                    <a:lnTo>
                      <a:pt x="19" y="26"/>
                    </a:lnTo>
                    <a:lnTo>
                      <a:pt x="20" y="30"/>
                    </a:lnTo>
                    <a:lnTo>
                      <a:pt x="21" y="33"/>
                    </a:lnTo>
                    <a:lnTo>
                      <a:pt x="21" y="34"/>
                    </a:lnTo>
                    <a:lnTo>
                      <a:pt x="20" y="35"/>
                    </a:lnTo>
                    <a:lnTo>
                      <a:pt x="19" y="36"/>
                    </a:lnTo>
                    <a:lnTo>
                      <a:pt x="18" y="36"/>
                    </a:lnTo>
                    <a:lnTo>
                      <a:pt x="16" y="35"/>
                    </a:lnTo>
                    <a:lnTo>
                      <a:pt x="15" y="33"/>
                    </a:lnTo>
                    <a:lnTo>
                      <a:pt x="12" y="29"/>
                    </a:lnTo>
                    <a:lnTo>
                      <a:pt x="10" y="24"/>
                    </a:lnTo>
                    <a:lnTo>
                      <a:pt x="9" y="20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6" y="17"/>
                    </a:lnTo>
                    <a:lnTo>
                      <a:pt x="6" y="17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44" name="Freeform 244"/>
              <p:cNvSpPr>
                <a:spLocks/>
              </p:cNvSpPr>
              <p:nvPr/>
            </p:nvSpPr>
            <p:spPr bwMode="auto">
              <a:xfrm>
                <a:off x="4316" y="3216"/>
                <a:ext cx="12" cy="16"/>
              </a:xfrm>
              <a:custGeom>
                <a:avLst/>
                <a:gdLst>
                  <a:gd name="T0" fmla="*/ 6 w 12"/>
                  <a:gd name="T1" fmla="*/ 14 h 16"/>
                  <a:gd name="T2" fmla="*/ 3 w 12"/>
                  <a:gd name="T3" fmla="*/ 12 h 16"/>
                  <a:gd name="T4" fmla="*/ 1 w 12"/>
                  <a:gd name="T5" fmla="*/ 9 h 16"/>
                  <a:gd name="T6" fmla="*/ 0 w 12"/>
                  <a:gd name="T7" fmla="*/ 7 h 16"/>
                  <a:gd name="T8" fmla="*/ 0 w 12"/>
                  <a:gd name="T9" fmla="*/ 4 h 16"/>
                  <a:gd name="T10" fmla="*/ 0 w 12"/>
                  <a:gd name="T11" fmla="*/ 2 h 16"/>
                  <a:gd name="T12" fmla="*/ 0 w 12"/>
                  <a:gd name="T13" fmla="*/ 0 h 16"/>
                  <a:gd name="T14" fmla="*/ 2 w 12"/>
                  <a:gd name="T15" fmla="*/ 0 h 16"/>
                  <a:gd name="T16" fmla="*/ 3 w 12"/>
                  <a:gd name="T17" fmla="*/ 0 h 16"/>
                  <a:gd name="T18" fmla="*/ 5 w 12"/>
                  <a:gd name="T19" fmla="*/ 2 h 16"/>
                  <a:gd name="T20" fmla="*/ 8 w 12"/>
                  <a:gd name="T21" fmla="*/ 6 h 16"/>
                  <a:gd name="T22" fmla="*/ 10 w 12"/>
                  <a:gd name="T23" fmla="*/ 9 h 16"/>
                  <a:gd name="T24" fmla="*/ 11 w 12"/>
                  <a:gd name="T25" fmla="*/ 12 h 16"/>
                  <a:gd name="T26" fmla="*/ 11 w 12"/>
                  <a:gd name="T27" fmla="*/ 13 h 16"/>
                  <a:gd name="T28" fmla="*/ 10 w 12"/>
                  <a:gd name="T29" fmla="*/ 15 h 16"/>
                  <a:gd name="T30" fmla="*/ 9 w 12"/>
                  <a:gd name="T31" fmla="*/ 15 h 16"/>
                  <a:gd name="T32" fmla="*/ 8 w 12"/>
                  <a:gd name="T33" fmla="*/ 15 h 16"/>
                  <a:gd name="T34" fmla="*/ 6 w 12"/>
                  <a:gd name="T35" fmla="*/ 15 h 16"/>
                  <a:gd name="T36" fmla="*/ 6 w 12"/>
                  <a:gd name="T37" fmla="*/ 14 h 16"/>
                  <a:gd name="T38" fmla="*/ 6 w 12"/>
                  <a:gd name="T39" fmla="*/ 14 h 16"/>
                  <a:gd name="T40" fmla="*/ 6 w 12"/>
                  <a:gd name="T41" fmla="*/ 14 h 16"/>
                  <a:gd name="T42" fmla="*/ 6 w 12"/>
                  <a:gd name="T43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" h="16">
                    <a:moveTo>
                      <a:pt x="6" y="14"/>
                    </a:moveTo>
                    <a:lnTo>
                      <a:pt x="3" y="12"/>
                    </a:lnTo>
                    <a:lnTo>
                      <a:pt x="1" y="9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8" y="6"/>
                    </a:lnTo>
                    <a:lnTo>
                      <a:pt x="10" y="9"/>
                    </a:lnTo>
                    <a:lnTo>
                      <a:pt x="11" y="12"/>
                    </a:lnTo>
                    <a:lnTo>
                      <a:pt x="11" y="13"/>
                    </a:lnTo>
                    <a:lnTo>
                      <a:pt x="10" y="15"/>
                    </a:lnTo>
                    <a:lnTo>
                      <a:pt x="9" y="15"/>
                    </a:lnTo>
                    <a:lnTo>
                      <a:pt x="8" y="15"/>
                    </a:lnTo>
                    <a:lnTo>
                      <a:pt x="6" y="15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6" y="14"/>
                    </a:lnTo>
                  </a:path>
                </a:pathLst>
              </a:custGeom>
              <a:gradFill rotWithShape="0">
                <a:gsLst>
                  <a:gs pos="0">
                    <a:srgbClr val="FFF500"/>
                  </a:gs>
                  <a:gs pos="100000">
                    <a:srgbClr val="EF9F53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45" name="Freeform 245"/>
              <p:cNvSpPr>
                <a:spLocks/>
              </p:cNvSpPr>
              <p:nvPr/>
            </p:nvSpPr>
            <p:spPr bwMode="auto">
              <a:xfrm>
                <a:off x="4316" y="3216"/>
                <a:ext cx="12" cy="16"/>
              </a:xfrm>
              <a:custGeom>
                <a:avLst/>
                <a:gdLst>
                  <a:gd name="T0" fmla="*/ 6 w 12"/>
                  <a:gd name="T1" fmla="*/ 14 h 16"/>
                  <a:gd name="T2" fmla="*/ 3 w 12"/>
                  <a:gd name="T3" fmla="*/ 12 h 16"/>
                  <a:gd name="T4" fmla="*/ 1 w 12"/>
                  <a:gd name="T5" fmla="*/ 9 h 16"/>
                  <a:gd name="T6" fmla="*/ 0 w 12"/>
                  <a:gd name="T7" fmla="*/ 7 h 16"/>
                  <a:gd name="T8" fmla="*/ 0 w 12"/>
                  <a:gd name="T9" fmla="*/ 4 h 16"/>
                  <a:gd name="T10" fmla="*/ 0 w 12"/>
                  <a:gd name="T11" fmla="*/ 2 h 16"/>
                  <a:gd name="T12" fmla="*/ 0 w 12"/>
                  <a:gd name="T13" fmla="*/ 0 h 16"/>
                  <a:gd name="T14" fmla="*/ 2 w 12"/>
                  <a:gd name="T15" fmla="*/ 0 h 16"/>
                  <a:gd name="T16" fmla="*/ 3 w 12"/>
                  <a:gd name="T17" fmla="*/ 0 h 16"/>
                  <a:gd name="T18" fmla="*/ 5 w 12"/>
                  <a:gd name="T19" fmla="*/ 2 h 16"/>
                  <a:gd name="T20" fmla="*/ 8 w 12"/>
                  <a:gd name="T21" fmla="*/ 6 h 16"/>
                  <a:gd name="T22" fmla="*/ 10 w 12"/>
                  <a:gd name="T23" fmla="*/ 9 h 16"/>
                  <a:gd name="T24" fmla="*/ 11 w 12"/>
                  <a:gd name="T25" fmla="*/ 12 h 16"/>
                  <a:gd name="T26" fmla="*/ 11 w 12"/>
                  <a:gd name="T27" fmla="*/ 13 h 16"/>
                  <a:gd name="T28" fmla="*/ 10 w 12"/>
                  <a:gd name="T29" fmla="*/ 15 h 16"/>
                  <a:gd name="T30" fmla="*/ 9 w 12"/>
                  <a:gd name="T31" fmla="*/ 15 h 16"/>
                  <a:gd name="T32" fmla="*/ 8 w 12"/>
                  <a:gd name="T33" fmla="*/ 15 h 16"/>
                  <a:gd name="T34" fmla="*/ 6 w 12"/>
                  <a:gd name="T35" fmla="*/ 15 h 16"/>
                  <a:gd name="T36" fmla="*/ 6 w 12"/>
                  <a:gd name="T37" fmla="*/ 14 h 16"/>
                  <a:gd name="T38" fmla="*/ 6 w 12"/>
                  <a:gd name="T39" fmla="*/ 14 h 16"/>
                  <a:gd name="T40" fmla="*/ 6 w 12"/>
                  <a:gd name="T41" fmla="*/ 14 h 16"/>
                  <a:gd name="T42" fmla="*/ 6 w 12"/>
                  <a:gd name="T43" fmla="*/ 1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" h="16">
                    <a:moveTo>
                      <a:pt x="6" y="14"/>
                    </a:moveTo>
                    <a:lnTo>
                      <a:pt x="3" y="12"/>
                    </a:lnTo>
                    <a:lnTo>
                      <a:pt x="1" y="9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5" y="2"/>
                    </a:lnTo>
                    <a:lnTo>
                      <a:pt x="8" y="6"/>
                    </a:lnTo>
                    <a:lnTo>
                      <a:pt x="10" y="9"/>
                    </a:lnTo>
                    <a:lnTo>
                      <a:pt x="11" y="12"/>
                    </a:lnTo>
                    <a:lnTo>
                      <a:pt x="11" y="13"/>
                    </a:lnTo>
                    <a:lnTo>
                      <a:pt x="10" y="15"/>
                    </a:lnTo>
                    <a:lnTo>
                      <a:pt x="9" y="15"/>
                    </a:lnTo>
                    <a:lnTo>
                      <a:pt x="8" y="15"/>
                    </a:lnTo>
                    <a:lnTo>
                      <a:pt x="6" y="15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6" y="14"/>
                    </a:lnTo>
                    <a:lnTo>
                      <a:pt x="6" y="14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46" name="Freeform 246"/>
              <p:cNvSpPr>
                <a:spLocks/>
              </p:cNvSpPr>
              <p:nvPr/>
            </p:nvSpPr>
            <p:spPr bwMode="auto">
              <a:xfrm>
                <a:off x="4256" y="3239"/>
                <a:ext cx="40" cy="34"/>
              </a:xfrm>
              <a:custGeom>
                <a:avLst/>
                <a:gdLst>
                  <a:gd name="T0" fmla="*/ 0 w 40"/>
                  <a:gd name="T1" fmla="*/ 14 h 34"/>
                  <a:gd name="T2" fmla="*/ 14 w 40"/>
                  <a:gd name="T3" fmla="*/ 7 h 34"/>
                  <a:gd name="T4" fmla="*/ 23 w 40"/>
                  <a:gd name="T5" fmla="*/ 3 h 34"/>
                  <a:gd name="T6" fmla="*/ 29 w 40"/>
                  <a:gd name="T7" fmla="*/ 1 h 34"/>
                  <a:gd name="T8" fmla="*/ 33 w 40"/>
                  <a:gd name="T9" fmla="*/ 0 h 34"/>
                  <a:gd name="T10" fmla="*/ 35 w 40"/>
                  <a:gd name="T11" fmla="*/ 1 h 34"/>
                  <a:gd name="T12" fmla="*/ 37 w 40"/>
                  <a:gd name="T13" fmla="*/ 2 h 34"/>
                  <a:gd name="T14" fmla="*/ 37 w 40"/>
                  <a:gd name="T15" fmla="*/ 2 h 34"/>
                  <a:gd name="T16" fmla="*/ 39 w 40"/>
                  <a:gd name="T17" fmla="*/ 5 h 34"/>
                  <a:gd name="T18" fmla="*/ 39 w 40"/>
                  <a:gd name="T19" fmla="*/ 6 h 34"/>
                  <a:gd name="T20" fmla="*/ 39 w 40"/>
                  <a:gd name="T21" fmla="*/ 7 h 34"/>
                  <a:gd name="T22" fmla="*/ 39 w 40"/>
                  <a:gd name="T23" fmla="*/ 9 h 34"/>
                  <a:gd name="T24" fmla="*/ 38 w 40"/>
                  <a:gd name="T25" fmla="*/ 11 h 34"/>
                  <a:gd name="T26" fmla="*/ 36 w 40"/>
                  <a:gd name="T27" fmla="*/ 14 h 34"/>
                  <a:gd name="T28" fmla="*/ 33 w 40"/>
                  <a:gd name="T29" fmla="*/ 17 h 34"/>
                  <a:gd name="T30" fmla="*/ 18 w 40"/>
                  <a:gd name="T31" fmla="*/ 27 h 34"/>
                  <a:gd name="T32" fmla="*/ 8 w 40"/>
                  <a:gd name="T33" fmla="*/ 3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4">
                    <a:moveTo>
                      <a:pt x="0" y="14"/>
                    </a:moveTo>
                    <a:lnTo>
                      <a:pt x="14" y="7"/>
                    </a:lnTo>
                    <a:lnTo>
                      <a:pt x="23" y="3"/>
                    </a:lnTo>
                    <a:lnTo>
                      <a:pt x="29" y="1"/>
                    </a:lnTo>
                    <a:lnTo>
                      <a:pt x="33" y="0"/>
                    </a:lnTo>
                    <a:lnTo>
                      <a:pt x="35" y="1"/>
                    </a:lnTo>
                    <a:lnTo>
                      <a:pt x="37" y="2"/>
                    </a:lnTo>
                    <a:lnTo>
                      <a:pt x="37" y="2"/>
                    </a:lnTo>
                    <a:lnTo>
                      <a:pt x="39" y="5"/>
                    </a:lnTo>
                    <a:lnTo>
                      <a:pt x="39" y="6"/>
                    </a:lnTo>
                    <a:lnTo>
                      <a:pt x="39" y="7"/>
                    </a:lnTo>
                    <a:lnTo>
                      <a:pt x="39" y="9"/>
                    </a:lnTo>
                    <a:lnTo>
                      <a:pt x="38" y="11"/>
                    </a:lnTo>
                    <a:lnTo>
                      <a:pt x="36" y="14"/>
                    </a:lnTo>
                    <a:lnTo>
                      <a:pt x="33" y="17"/>
                    </a:lnTo>
                    <a:lnTo>
                      <a:pt x="18" y="27"/>
                    </a:lnTo>
                    <a:lnTo>
                      <a:pt x="8" y="33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47" name="Freeform 247"/>
              <p:cNvSpPr>
                <a:spLocks/>
              </p:cNvSpPr>
              <p:nvPr/>
            </p:nvSpPr>
            <p:spPr bwMode="auto">
              <a:xfrm>
                <a:off x="3641" y="3304"/>
                <a:ext cx="905" cy="131"/>
              </a:xfrm>
              <a:custGeom>
                <a:avLst/>
                <a:gdLst>
                  <a:gd name="T0" fmla="*/ 902 w 905"/>
                  <a:gd name="T1" fmla="*/ 0 h 131"/>
                  <a:gd name="T2" fmla="*/ 903 w 905"/>
                  <a:gd name="T3" fmla="*/ 3 h 131"/>
                  <a:gd name="T4" fmla="*/ 894 w 905"/>
                  <a:gd name="T5" fmla="*/ 12 h 131"/>
                  <a:gd name="T6" fmla="*/ 869 w 905"/>
                  <a:gd name="T7" fmla="*/ 24 h 131"/>
                  <a:gd name="T8" fmla="*/ 857 w 905"/>
                  <a:gd name="T9" fmla="*/ 26 h 131"/>
                  <a:gd name="T10" fmla="*/ 850 w 905"/>
                  <a:gd name="T11" fmla="*/ 30 h 131"/>
                  <a:gd name="T12" fmla="*/ 851 w 905"/>
                  <a:gd name="T13" fmla="*/ 36 h 131"/>
                  <a:gd name="T14" fmla="*/ 853 w 905"/>
                  <a:gd name="T15" fmla="*/ 40 h 131"/>
                  <a:gd name="T16" fmla="*/ 853 w 905"/>
                  <a:gd name="T17" fmla="*/ 46 h 131"/>
                  <a:gd name="T18" fmla="*/ 845 w 905"/>
                  <a:gd name="T19" fmla="*/ 49 h 131"/>
                  <a:gd name="T20" fmla="*/ 829 w 905"/>
                  <a:gd name="T21" fmla="*/ 52 h 131"/>
                  <a:gd name="T22" fmla="*/ 813 w 905"/>
                  <a:gd name="T23" fmla="*/ 53 h 131"/>
                  <a:gd name="T24" fmla="*/ 804 w 905"/>
                  <a:gd name="T25" fmla="*/ 55 h 131"/>
                  <a:gd name="T26" fmla="*/ 803 w 905"/>
                  <a:gd name="T27" fmla="*/ 63 h 131"/>
                  <a:gd name="T28" fmla="*/ 811 w 905"/>
                  <a:gd name="T29" fmla="*/ 68 h 131"/>
                  <a:gd name="T30" fmla="*/ 833 w 905"/>
                  <a:gd name="T31" fmla="*/ 77 h 131"/>
                  <a:gd name="T32" fmla="*/ 837 w 905"/>
                  <a:gd name="T33" fmla="*/ 84 h 131"/>
                  <a:gd name="T34" fmla="*/ 829 w 905"/>
                  <a:gd name="T35" fmla="*/ 93 h 131"/>
                  <a:gd name="T36" fmla="*/ 756 w 905"/>
                  <a:gd name="T37" fmla="*/ 102 h 131"/>
                  <a:gd name="T38" fmla="*/ 668 w 905"/>
                  <a:gd name="T39" fmla="*/ 102 h 131"/>
                  <a:gd name="T40" fmla="*/ 647 w 905"/>
                  <a:gd name="T41" fmla="*/ 104 h 131"/>
                  <a:gd name="T42" fmla="*/ 655 w 905"/>
                  <a:gd name="T43" fmla="*/ 113 h 131"/>
                  <a:gd name="T44" fmla="*/ 662 w 905"/>
                  <a:gd name="T45" fmla="*/ 119 h 131"/>
                  <a:gd name="T46" fmla="*/ 647 w 905"/>
                  <a:gd name="T47" fmla="*/ 127 h 131"/>
                  <a:gd name="T48" fmla="*/ 589 w 905"/>
                  <a:gd name="T49" fmla="*/ 128 h 131"/>
                  <a:gd name="T50" fmla="*/ 484 w 905"/>
                  <a:gd name="T51" fmla="*/ 130 h 131"/>
                  <a:gd name="T52" fmla="*/ 461 w 905"/>
                  <a:gd name="T53" fmla="*/ 125 h 131"/>
                  <a:gd name="T54" fmla="*/ 462 w 905"/>
                  <a:gd name="T55" fmla="*/ 118 h 131"/>
                  <a:gd name="T56" fmla="*/ 476 w 905"/>
                  <a:gd name="T57" fmla="*/ 107 h 131"/>
                  <a:gd name="T58" fmla="*/ 471 w 905"/>
                  <a:gd name="T59" fmla="*/ 98 h 131"/>
                  <a:gd name="T60" fmla="*/ 436 w 905"/>
                  <a:gd name="T61" fmla="*/ 96 h 131"/>
                  <a:gd name="T62" fmla="*/ 315 w 905"/>
                  <a:gd name="T63" fmla="*/ 102 h 131"/>
                  <a:gd name="T64" fmla="*/ 301 w 905"/>
                  <a:gd name="T65" fmla="*/ 100 h 131"/>
                  <a:gd name="T66" fmla="*/ 302 w 905"/>
                  <a:gd name="T67" fmla="*/ 93 h 131"/>
                  <a:gd name="T68" fmla="*/ 312 w 905"/>
                  <a:gd name="T69" fmla="*/ 89 h 131"/>
                  <a:gd name="T70" fmla="*/ 313 w 905"/>
                  <a:gd name="T71" fmla="*/ 84 h 131"/>
                  <a:gd name="T72" fmla="*/ 304 w 905"/>
                  <a:gd name="T73" fmla="*/ 78 h 131"/>
                  <a:gd name="T74" fmla="*/ 185 w 905"/>
                  <a:gd name="T75" fmla="*/ 73 h 131"/>
                  <a:gd name="T76" fmla="*/ 150 w 905"/>
                  <a:gd name="T77" fmla="*/ 70 h 131"/>
                  <a:gd name="T78" fmla="*/ 141 w 905"/>
                  <a:gd name="T79" fmla="*/ 64 h 131"/>
                  <a:gd name="T80" fmla="*/ 146 w 905"/>
                  <a:gd name="T81" fmla="*/ 55 h 131"/>
                  <a:gd name="T82" fmla="*/ 155 w 905"/>
                  <a:gd name="T83" fmla="*/ 50 h 131"/>
                  <a:gd name="T84" fmla="*/ 155 w 905"/>
                  <a:gd name="T85" fmla="*/ 41 h 131"/>
                  <a:gd name="T86" fmla="*/ 136 w 905"/>
                  <a:gd name="T87" fmla="*/ 35 h 131"/>
                  <a:gd name="T88" fmla="*/ 65 w 905"/>
                  <a:gd name="T89" fmla="*/ 28 h 131"/>
                  <a:gd name="T90" fmla="*/ 30 w 905"/>
                  <a:gd name="T91" fmla="*/ 21 h 131"/>
                  <a:gd name="T92" fmla="*/ 6 w 905"/>
                  <a:gd name="T93" fmla="*/ 11 h 131"/>
                  <a:gd name="T94" fmla="*/ 0 w 905"/>
                  <a:gd name="T95" fmla="*/ 2 h 131"/>
                  <a:gd name="T96" fmla="*/ 2 w 905"/>
                  <a:gd name="T97" fmla="*/ 0 h 131"/>
                  <a:gd name="T98" fmla="*/ 2 w 905"/>
                  <a:gd name="T9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05" h="131">
                    <a:moveTo>
                      <a:pt x="2" y="0"/>
                    </a:moveTo>
                    <a:lnTo>
                      <a:pt x="902" y="0"/>
                    </a:lnTo>
                    <a:lnTo>
                      <a:pt x="904" y="1"/>
                    </a:lnTo>
                    <a:lnTo>
                      <a:pt x="903" y="3"/>
                    </a:lnTo>
                    <a:lnTo>
                      <a:pt x="901" y="6"/>
                    </a:lnTo>
                    <a:lnTo>
                      <a:pt x="894" y="12"/>
                    </a:lnTo>
                    <a:lnTo>
                      <a:pt x="884" y="18"/>
                    </a:lnTo>
                    <a:lnTo>
                      <a:pt x="869" y="24"/>
                    </a:lnTo>
                    <a:lnTo>
                      <a:pt x="863" y="25"/>
                    </a:lnTo>
                    <a:lnTo>
                      <a:pt x="857" y="26"/>
                    </a:lnTo>
                    <a:lnTo>
                      <a:pt x="853" y="28"/>
                    </a:lnTo>
                    <a:lnTo>
                      <a:pt x="850" y="30"/>
                    </a:lnTo>
                    <a:lnTo>
                      <a:pt x="850" y="33"/>
                    </a:lnTo>
                    <a:lnTo>
                      <a:pt x="851" y="36"/>
                    </a:lnTo>
                    <a:lnTo>
                      <a:pt x="852" y="37"/>
                    </a:lnTo>
                    <a:lnTo>
                      <a:pt x="853" y="40"/>
                    </a:lnTo>
                    <a:lnTo>
                      <a:pt x="854" y="43"/>
                    </a:lnTo>
                    <a:lnTo>
                      <a:pt x="853" y="46"/>
                    </a:lnTo>
                    <a:lnTo>
                      <a:pt x="849" y="48"/>
                    </a:lnTo>
                    <a:lnTo>
                      <a:pt x="845" y="49"/>
                    </a:lnTo>
                    <a:lnTo>
                      <a:pt x="838" y="51"/>
                    </a:lnTo>
                    <a:lnTo>
                      <a:pt x="829" y="52"/>
                    </a:lnTo>
                    <a:lnTo>
                      <a:pt x="820" y="52"/>
                    </a:lnTo>
                    <a:lnTo>
                      <a:pt x="813" y="53"/>
                    </a:lnTo>
                    <a:lnTo>
                      <a:pt x="808" y="53"/>
                    </a:lnTo>
                    <a:lnTo>
                      <a:pt x="804" y="55"/>
                    </a:lnTo>
                    <a:lnTo>
                      <a:pt x="802" y="59"/>
                    </a:lnTo>
                    <a:lnTo>
                      <a:pt x="803" y="63"/>
                    </a:lnTo>
                    <a:lnTo>
                      <a:pt x="806" y="66"/>
                    </a:lnTo>
                    <a:lnTo>
                      <a:pt x="811" y="68"/>
                    </a:lnTo>
                    <a:lnTo>
                      <a:pt x="825" y="74"/>
                    </a:lnTo>
                    <a:lnTo>
                      <a:pt x="833" y="77"/>
                    </a:lnTo>
                    <a:lnTo>
                      <a:pt x="836" y="80"/>
                    </a:lnTo>
                    <a:lnTo>
                      <a:pt x="837" y="84"/>
                    </a:lnTo>
                    <a:lnTo>
                      <a:pt x="834" y="90"/>
                    </a:lnTo>
                    <a:lnTo>
                      <a:pt x="829" y="93"/>
                    </a:lnTo>
                    <a:lnTo>
                      <a:pt x="818" y="94"/>
                    </a:lnTo>
                    <a:lnTo>
                      <a:pt x="756" y="102"/>
                    </a:lnTo>
                    <a:lnTo>
                      <a:pt x="704" y="102"/>
                    </a:lnTo>
                    <a:lnTo>
                      <a:pt x="668" y="102"/>
                    </a:lnTo>
                    <a:lnTo>
                      <a:pt x="651" y="102"/>
                    </a:lnTo>
                    <a:lnTo>
                      <a:pt x="647" y="104"/>
                    </a:lnTo>
                    <a:lnTo>
                      <a:pt x="646" y="107"/>
                    </a:lnTo>
                    <a:lnTo>
                      <a:pt x="655" y="113"/>
                    </a:lnTo>
                    <a:lnTo>
                      <a:pt x="662" y="116"/>
                    </a:lnTo>
                    <a:lnTo>
                      <a:pt x="662" y="119"/>
                    </a:lnTo>
                    <a:lnTo>
                      <a:pt x="658" y="123"/>
                    </a:lnTo>
                    <a:lnTo>
                      <a:pt x="647" y="127"/>
                    </a:lnTo>
                    <a:lnTo>
                      <a:pt x="630" y="128"/>
                    </a:lnTo>
                    <a:lnTo>
                      <a:pt x="589" y="128"/>
                    </a:lnTo>
                    <a:lnTo>
                      <a:pt x="525" y="130"/>
                    </a:lnTo>
                    <a:lnTo>
                      <a:pt x="484" y="130"/>
                    </a:lnTo>
                    <a:lnTo>
                      <a:pt x="466" y="128"/>
                    </a:lnTo>
                    <a:lnTo>
                      <a:pt x="461" y="125"/>
                    </a:lnTo>
                    <a:lnTo>
                      <a:pt x="460" y="121"/>
                    </a:lnTo>
                    <a:lnTo>
                      <a:pt x="462" y="118"/>
                    </a:lnTo>
                    <a:lnTo>
                      <a:pt x="471" y="111"/>
                    </a:lnTo>
                    <a:lnTo>
                      <a:pt x="476" y="107"/>
                    </a:lnTo>
                    <a:lnTo>
                      <a:pt x="476" y="103"/>
                    </a:lnTo>
                    <a:lnTo>
                      <a:pt x="471" y="98"/>
                    </a:lnTo>
                    <a:lnTo>
                      <a:pt x="462" y="96"/>
                    </a:lnTo>
                    <a:lnTo>
                      <a:pt x="436" y="96"/>
                    </a:lnTo>
                    <a:lnTo>
                      <a:pt x="363" y="102"/>
                    </a:lnTo>
                    <a:lnTo>
                      <a:pt x="315" y="102"/>
                    </a:lnTo>
                    <a:lnTo>
                      <a:pt x="307" y="101"/>
                    </a:lnTo>
                    <a:lnTo>
                      <a:pt x="301" y="100"/>
                    </a:lnTo>
                    <a:lnTo>
                      <a:pt x="300" y="96"/>
                    </a:lnTo>
                    <a:lnTo>
                      <a:pt x="302" y="93"/>
                    </a:lnTo>
                    <a:lnTo>
                      <a:pt x="306" y="91"/>
                    </a:lnTo>
                    <a:lnTo>
                      <a:pt x="312" y="89"/>
                    </a:lnTo>
                    <a:lnTo>
                      <a:pt x="313" y="86"/>
                    </a:lnTo>
                    <a:lnTo>
                      <a:pt x="313" y="84"/>
                    </a:lnTo>
                    <a:lnTo>
                      <a:pt x="311" y="81"/>
                    </a:lnTo>
                    <a:lnTo>
                      <a:pt x="304" y="78"/>
                    </a:lnTo>
                    <a:lnTo>
                      <a:pt x="287" y="77"/>
                    </a:lnTo>
                    <a:lnTo>
                      <a:pt x="185" y="73"/>
                    </a:lnTo>
                    <a:lnTo>
                      <a:pt x="160" y="71"/>
                    </a:lnTo>
                    <a:lnTo>
                      <a:pt x="150" y="70"/>
                    </a:lnTo>
                    <a:lnTo>
                      <a:pt x="144" y="67"/>
                    </a:lnTo>
                    <a:lnTo>
                      <a:pt x="141" y="64"/>
                    </a:lnTo>
                    <a:lnTo>
                      <a:pt x="142" y="59"/>
                    </a:lnTo>
                    <a:lnTo>
                      <a:pt x="146" y="55"/>
                    </a:lnTo>
                    <a:lnTo>
                      <a:pt x="152" y="53"/>
                    </a:lnTo>
                    <a:lnTo>
                      <a:pt x="155" y="50"/>
                    </a:lnTo>
                    <a:lnTo>
                      <a:pt x="157" y="46"/>
                    </a:lnTo>
                    <a:lnTo>
                      <a:pt x="155" y="41"/>
                    </a:lnTo>
                    <a:lnTo>
                      <a:pt x="148" y="37"/>
                    </a:lnTo>
                    <a:lnTo>
                      <a:pt x="136" y="35"/>
                    </a:lnTo>
                    <a:lnTo>
                      <a:pt x="107" y="32"/>
                    </a:lnTo>
                    <a:lnTo>
                      <a:pt x="65" y="28"/>
                    </a:lnTo>
                    <a:lnTo>
                      <a:pt x="44" y="25"/>
                    </a:lnTo>
                    <a:lnTo>
                      <a:pt x="30" y="21"/>
                    </a:lnTo>
                    <a:lnTo>
                      <a:pt x="17" y="17"/>
                    </a:lnTo>
                    <a:lnTo>
                      <a:pt x="6" y="11"/>
                    </a:lnTo>
                    <a:lnTo>
                      <a:pt x="1" y="5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gradFill rotWithShape="0">
                <a:gsLst>
                  <a:gs pos="0">
                    <a:srgbClr val="476B7D"/>
                  </a:gs>
                  <a:gs pos="100000">
                    <a:srgbClr val="436987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248" name="Freeform 248"/>
              <p:cNvSpPr>
                <a:spLocks/>
              </p:cNvSpPr>
              <p:nvPr/>
            </p:nvSpPr>
            <p:spPr bwMode="auto">
              <a:xfrm>
                <a:off x="3641" y="3304"/>
                <a:ext cx="905" cy="131"/>
              </a:xfrm>
              <a:custGeom>
                <a:avLst/>
                <a:gdLst>
                  <a:gd name="T0" fmla="*/ 902 w 905"/>
                  <a:gd name="T1" fmla="*/ 0 h 131"/>
                  <a:gd name="T2" fmla="*/ 903 w 905"/>
                  <a:gd name="T3" fmla="*/ 3 h 131"/>
                  <a:gd name="T4" fmla="*/ 894 w 905"/>
                  <a:gd name="T5" fmla="*/ 12 h 131"/>
                  <a:gd name="T6" fmla="*/ 869 w 905"/>
                  <a:gd name="T7" fmla="*/ 24 h 131"/>
                  <a:gd name="T8" fmla="*/ 857 w 905"/>
                  <a:gd name="T9" fmla="*/ 26 h 131"/>
                  <a:gd name="T10" fmla="*/ 850 w 905"/>
                  <a:gd name="T11" fmla="*/ 30 h 131"/>
                  <a:gd name="T12" fmla="*/ 851 w 905"/>
                  <a:gd name="T13" fmla="*/ 36 h 131"/>
                  <a:gd name="T14" fmla="*/ 853 w 905"/>
                  <a:gd name="T15" fmla="*/ 40 h 131"/>
                  <a:gd name="T16" fmla="*/ 853 w 905"/>
                  <a:gd name="T17" fmla="*/ 46 h 131"/>
                  <a:gd name="T18" fmla="*/ 845 w 905"/>
                  <a:gd name="T19" fmla="*/ 49 h 131"/>
                  <a:gd name="T20" fmla="*/ 829 w 905"/>
                  <a:gd name="T21" fmla="*/ 52 h 131"/>
                  <a:gd name="T22" fmla="*/ 813 w 905"/>
                  <a:gd name="T23" fmla="*/ 53 h 131"/>
                  <a:gd name="T24" fmla="*/ 804 w 905"/>
                  <a:gd name="T25" fmla="*/ 55 h 131"/>
                  <a:gd name="T26" fmla="*/ 803 w 905"/>
                  <a:gd name="T27" fmla="*/ 63 h 131"/>
                  <a:gd name="T28" fmla="*/ 811 w 905"/>
                  <a:gd name="T29" fmla="*/ 68 h 131"/>
                  <a:gd name="T30" fmla="*/ 833 w 905"/>
                  <a:gd name="T31" fmla="*/ 77 h 131"/>
                  <a:gd name="T32" fmla="*/ 837 w 905"/>
                  <a:gd name="T33" fmla="*/ 84 h 131"/>
                  <a:gd name="T34" fmla="*/ 829 w 905"/>
                  <a:gd name="T35" fmla="*/ 93 h 131"/>
                  <a:gd name="T36" fmla="*/ 756 w 905"/>
                  <a:gd name="T37" fmla="*/ 102 h 131"/>
                  <a:gd name="T38" fmla="*/ 668 w 905"/>
                  <a:gd name="T39" fmla="*/ 102 h 131"/>
                  <a:gd name="T40" fmla="*/ 647 w 905"/>
                  <a:gd name="T41" fmla="*/ 104 h 131"/>
                  <a:gd name="T42" fmla="*/ 655 w 905"/>
                  <a:gd name="T43" fmla="*/ 113 h 131"/>
                  <a:gd name="T44" fmla="*/ 662 w 905"/>
                  <a:gd name="T45" fmla="*/ 119 h 131"/>
                  <a:gd name="T46" fmla="*/ 647 w 905"/>
                  <a:gd name="T47" fmla="*/ 127 h 131"/>
                  <a:gd name="T48" fmla="*/ 589 w 905"/>
                  <a:gd name="T49" fmla="*/ 128 h 131"/>
                  <a:gd name="T50" fmla="*/ 484 w 905"/>
                  <a:gd name="T51" fmla="*/ 130 h 131"/>
                  <a:gd name="T52" fmla="*/ 461 w 905"/>
                  <a:gd name="T53" fmla="*/ 125 h 131"/>
                  <a:gd name="T54" fmla="*/ 462 w 905"/>
                  <a:gd name="T55" fmla="*/ 118 h 131"/>
                  <a:gd name="T56" fmla="*/ 476 w 905"/>
                  <a:gd name="T57" fmla="*/ 107 h 131"/>
                  <a:gd name="T58" fmla="*/ 471 w 905"/>
                  <a:gd name="T59" fmla="*/ 98 h 131"/>
                  <a:gd name="T60" fmla="*/ 436 w 905"/>
                  <a:gd name="T61" fmla="*/ 96 h 131"/>
                  <a:gd name="T62" fmla="*/ 315 w 905"/>
                  <a:gd name="T63" fmla="*/ 102 h 131"/>
                  <a:gd name="T64" fmla="*/ 301 w 905"/>
                  <a:gd name="T65" fmla="*/ 100 h 131"/>
                  <a:gd name="T66" fmla="*/ 302 w 905"/>
                  <a:gd name="T67" fmla="*/ 93 h 131"/>
                  <a:gd name="T68" fmla="*/ 312 w 905"/>
                  <a:gd name="T69" fmla="*/ 89 h 131"/>
                  <a:gd name="T70" fmla="*/ 313 w 905"/>
                  <a:gd name="T71" fmla="*/ 84 h 131"/>
                  <a:gd name="T72" fmla="*/ 304 w 905"/>
                  <a:gd name="T73" fmla="*/ 78 h 131"/>
                  <a:gd name="T74" fmla="*/ 185 w 905"/>
                  <a:gd name="T75" fmla="*/ 73 h 131"/>
                  <a:gd name="T76" fmla="*/ 150 w 905"/>
                  <a:gd name="T77" fmla="*/ 70 h 131"/>
                  <a:gd name="T78" fmla="*/ 141 w 905"/>
                  <a:gd name="T79" fmla="*/ 64 h 131"/>
                  <a:gd name="T80" fmla="*/ 146 w 905"/>
                  <a:gd name="T81" fmla="*/ 55 h 131"/>
                  <a:gd name="T82" fmla="*/ 155 w 905"/>
                  <a:gd name="T83" fmla="*/ 50 h 131"/>
                  <a:gd name="T84" fmla="*/ 155 w 905"/>
                  <a:gd name="T85" fmla="*/ 41 h 131"/>
                  <a:gd name="T86" fmla="*/ 136 w 905"/>
                  <a:gd name="T87" fmla="*/ 35 h 131"/>
                  <a:gd name="T88" fmla="*/ 65 w 905"/>
                  <a:gd name="T89" fmla="*/ 28 h 131"/>
                  <a:gd name="T90" fmla="*/ 30 w 905"/>
                  <a:gd name="T91" fmla="*/ 21 h 131"/>
                  <a:gd name="T92" fmla="*/ 6 w 905"/>
                  <a:gd name="T93" fmla="*/ 11 h 131"/>
                  <a:gd name="T94" fmla="*/ 0 w 905"/>
                  <a:gd name="T95" fmla="*/ 2 h 131"/>
                  <a:gd name="T96" fmla="*/ 2 w 905"/>
                  <a:gd name="T97" fmla="*/ 0 h 131"/>
                  <a:gd name="T98" fmla="*/ 2 w 905"/>
                  <a:gd name="T99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05" h="131">
                    <a:moveTo>
                      <a:pt x="2" y="0"/>
                    </a:moveTo>
                    <a:lnTo>
                      <a:pt x="902" y="0"/>
                    </a:lnTo>
                    <a:lnTo>
                      <a:pt x="904" y="1"/>
                    </a:lnTo>
                    <a:lnTo>
                      <a:pt x="903" y="3"/>
                    </a:lnTo>
                    <a:lnTo>
                      <a:pt x="901" y="6"/>
                    </a:lnTo>
                    <a:lnTo>
                      <a:pt x="894" y="12"/>
                    </a:lnTo>
                    <a:lnTo>
                      <a:pt x="884" y="18"/>
                    </a:lnTo>
                    <a:lnTo>
                      <a:pt x="869" y="24"/>
                    </a:lnTo>
                    <a:lnTo>
                      <a:pt x="863" y="25"/>
                    </a:lnTo>
                    <a:lnTo>
                      <a:pt x="857" y="26"/>
                    </a:lnTo>
                    <a:lnTo>
                      <a:pt x="853" y="28"/>
                    </a:lnTo>
                    <a:lnTo>
                      <a:pt x="850" y="30"/>
                    </a:lnTo>
                    <a:lnTo>
                      <a:pt x="850" y="33"/>
                    </a:lnTo>
                    <a:lnTo>
                      <a:pt x="851" y="36"/>
                    </a:lnTo>
                    <a:lnTo>
                      <a:pt x="852" y="37"/>
                    </a:lnTo>
                    <a:lnTo>
                      <a:pt x="853" y="40"/>
                    </a:lnTo>
                    <a:lnTo>
                      <a:pt x="854" y="43"/>
                    </a:lnTo>
                    <a:lnTo>
                      <a:pt x="853" y="46"/>
                    </a:lnTo>
                    <a:lnTo>
                      <a:pt x="849" y="48"/>
                    </a:lnTo>
                    <a:lnTo>
                      <a:pt x="845" y="49"/>
                    </a:lnTo>
                    <a:lnTo>
                      <a:pt x="838" y="51"/>
                    </a:lnTo>
                    <a:lnTo>
                      <a:pt x="829" y="52"/>
                    </a:lnTo>
                    <a:lnTo>
                      <a:pt x="820" y="52"/>
                    </a:lnTo>
                    <a:lnTo>
                      <a:pt x="813" y="53"/>
                    </a:lnTo>
                    <a:lnTo>
                      <a:pt x="808" y="53"/>
                    </a:lnTo>
                    <a:lnTo>
                      <a:pt x="804" y="55"/>
                    </a:lnTo>
                    <a:lnTo>
                      <a:pt x="802" y="59"/>
                    </a:lnTo>
                    <a:lnTo>
                      <a:pt x="803" y="63"/>
                    </a:lnTo>
                    <a:lnTo>
                      <a:pt x="806" y="66"/>
                    </a:lnTo>
                    <a:lnTo>
                      <a:pt x="811" y="68"/>
                    </a:lnTo>
                    <a:lnTo>
                      <a:pt x="825" y="74"/>
                    </a:lnTo>
                    <a:lnTo>
                      <a:pt x="833" y="77"/>
                    </a:lnTo>
                    <a:lnTo>
                      <a:pt x="836" y="80"/>
                    </a:lnTo>
                    <a:lnTo>
                      <a:pt x="837" y="84"/>
                    </a:lnTo>
                    <a:lnTo>
                      <a:pt x="834" y="90"/>
                    </a:lnTo>
                    <a:lnTo>
                      <a:pt x="829" y="93"/>
                    </a:lnTo>
                    <a:lnTo>
                      <a:pt x="818" y="94"/>
                    </a:lnTo>
                    <a:lnTo>
                      <a:pt x="756" y="102"/>
                    </a:lnTo>
                    <a:lnTo>
                      <a:pt x="704" y="102"/>
                    </a:lnTo>
                    <a:lnTo>
                      <a:pt x="668" y="102"/>
                    </a:lnTo>
                    <a:lnTo>
                      <a:pt x="651" y="102"/>
                    </a:lnTo>
                    <a:lnTo>
                      <a:pt x="647" y="104"/>
                    </a:lnTo>
                    <a:lnTo>
                      <a:pt x="646" y="107"/>
                    </a:lnTo>
                    <a:lnTo>
                      <a:pt x="655" y="113"/>
                    </a:lnTo>
                    <a:lnTo>
                      <a:pt x="662" y="116"/>
                    </a:lnTo>
                    <a:lnTo>
                      <a:pt x="662" y="119"/>
                    </a:lnTo>
                    <a:lnTo>
                      <a:pt x="658" y="123"/>
                    </a:lnTo>
                    <a:lnTo>
                      <a:pt x="647" y="127"/>
                    </a:lnTo>
                    <a:lnTo>
                      <a:pt x="630" y="128"/>
                    </a:lnTo>
                    <a:lnTo>
                      <a:pt x="589" y="128"/>
                    </a:lnTo>
                    <a:lnTo>
                      <a:pt x="525" y="130"/>
                    </a:lnTo>
                    <a:lnTo>
                      <a:pt x="484" y="130"/>
                    </a:lnTo>
                    <a:lnTo>
                      <a:pt x="466" y="128"/>
                    </a:lnTo>
                    <a:lnTo>
                      <a:pt x="461" y="125"/>
                    </a:lnTo>
                    <a:lnTo>
                      <a:pt x="460" y="121"/>
                    </a:lnTo>
                    <a:lnTo>
                      <a:pt x="462" y="118"/>
                    </a:lnTo>
                    <a:lnTo>
                      <a:pt x="471" y="111"/>
                    </a:lnTo>
                    <a:lnTo>
                      <a:pt x="476" y="107"/>
                    </a:lnTo>
                    <a:lnTo>
                      <a:pt x="476" y="103"/>
                    </a:lnTo>
                    <a:lnTo>
                      <a:pt x="471" y="98"/>
                    </a:lnTo>
                    <a:lnTo>
                      <a:pt x="462" y="96"/>
                    </a:lnTo>
                    <a:lnTo>
                      <a:pt x="436" y="96"/>
                    </a:lnTo>
                    <a:lnTo>
                      <a:pt x="363" y="102"/>
                    </a:lnTo>
                    <a:lnTo>
                      <a:pt x="315" y="102"/>
                    </a:lnTo>
                    <a:lnTo>
                      <a:pt x="307" y="101"/>
                    </a:lnTo>
                    <a:lnTo>
                      <a:pt x="301" y="100"/>
                    </a:lnTo>
                    <a:lnTo>
                      <a:pt x="300" y="96"/>
                    </a:lnTo>
                    <a:lnTo>
                      <a:pt x="302" y="93"/>
                    </a:lnTo>
                    <a:lnTo>
                      <a:pt x="306" y="91"/>
                    </a:lnTo>
                    <a:lnTo>
                      <a:pt x="312" y="89"/>
                    </a:lnTo>
                    <a:lnTo>
                      <a:pt x="313" y="86"/>
                    </a:lnTo>
                    <a:lnTo>
                      <a:pt x="313" y="84"/>
                    </a:lnTo>
                    <a:lnTo>
                      <a:pt x="311" y="81"/>
                    </a:lnTo>
                    <a:lnTo>
                      <a:pt x="304" y="78"/>
                    </a:lnTo>
                    <a:lnTo>
                      <a:pt x="287" y="77"/>
                    </a:lnTo>
                    <a:lnTo>
                      <a:pt x="185" y="73"/>
                    </a:lnTo>
                    <a:lnTo>
                      <a:pt x="160" y="71"/>
                    </a:lnTo>
                    <a:lnTo>
                      <a:pt x="150" y="70"/>
                    </a:lnTo>
                    <a:lnTo>
                      <a:pt x="144" y="67"/>
                    </a:lnTo>
                    <a:lnTo>
                      <a:pt x="141" y="64"/>
                    </a:lnTo>
                    <a:lnTo>
                      <a:pt x="142" y="59"/>
                    </a:lnTo>
                    <a:lnTo>
                      <a:pt x="146" y="55"/>
                    </a:lnTo>
                    <a:lnTo>
                      <a:pt x="152" y="53"/>
                    </a:lnTo>
                    <a:lnTo>
                      <a:pt x="155" y="50"/>
                    </a:lnTo>
                    <a:lnTo>
                      <a:pt x="157" y="46"/>
                    </a:lnTo>
                    <a:lnTo>
                      <a:pt x="155" y="41"/>
                    </a:lnTo>
                    <a:lnTo>
                      <a:pt x="148" y="37"/>
                    </a:lnTo>
                    <a:lnTo>
                      <a:pt x="136" y="35"/>
                    </a:lnTo>
                    <a:lnTo>
                      <a:pt x="107" y="32"/>
                    </a:lnTo>
                    <a:lnTo>
                      <a:pt x="65" y="28"/>
                    </a:lnTo>
                    <a:lnTo>
                      <a:pt x="44" y="25"/>
                    </a:lnTo>
                    <a:lnTo>
                      <a:pt x="30" y="21"/>
                    </a:lnTo>
                    <a:lnTo>
                      <a:pt x="17" y="17"/>
                    </a:lnTo>
                    <a:lnTo>
                      <a:pt x="6" y="11"/>
                    </a:lnTo>
                    <a:lnTo>
                      <a:pt x="1" y="5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noFill/>
              <a:ln w="12700" cap="rnd" cmpd="sng">
                <a:solidFill>
                  <a:srgbClr val="1F1A17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can fill the gap(s) ?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Replace the solution you removed</a:t>
            </a:r>
          </a:p>
          <a:p>
            <a:r>
              <a:rPr lang="en-GB"/>
              <a:t>Test alternative solutions</a:t>
            </a:r>
          </a:p>
          <a:p>
            <a:pPr lvl="1"/>
            <a:r>
              <a:rPr lang="en-GB"/>
              <a:t>Gaps in different capability areas may be filled with different solutions</a:t>
            </a:r>
          </a:p>
          <a:p>
            <a:r>
              <a:rPr lang="en-GB"/>
              <a:t>The requirement for a particular solution (e.g. a ship or a submarine) can be demonstrated if:</a:t>
            </a:r>
          </a:p>
          <a:p>
            <a:pPr lvl="1"/>
            <a:r>
              <a:rPr lang="en-GB"/>
              <a:t>It is the only solution adequately to fill one of the capability gaps</a:t>
            </a:r>
          </a:p>
          <a:p>
            <a:pPr lvl="1"/>
            <a:r>
              <a:rPr lang="en-GB"/>
              <a:t>It is a cost effective solution to filling one or more gaps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312738"/>
            <a:ext cx="7788275" cy="6508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1600" tIns="50800" rIns="101600" bIns="50800"/>
          <a:lstStyle/>
          <a:p>
            <a:r>
              <a:rPr lang="en-GB"/>
              <a:t>Maritime Procurement - Summary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35100"/>
            <a:ext cx="7280275" cy="39020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1600" tIns="50800" rIns="101600" bIns="50800"/>
          <a:lstStyle/>
          <a:p>
            <a:r>
              <a:rPr lang="en-GB"/>
              <a:t>Important to identify exactly how and where capability is applied in a campaign </a:t>
            </a:r>
          </a:p>
          <a:p>
            <a:pPr lvl="1">
              <a:lnSpc>
                <a:spcPct val="90000"/>
              </a:lnSpc>
            </a:pPr>
            <a:r>
              <a:rPr lang="en-GB"/>
              <a:t>rather than in the abstract</a:t>
            </a:r>
          </a:p>
          <a:p>
            <a:pPr>
              <a:lnSpc>
                <a:spcPct val="90000"/>
              </a:lnSpc>
            </a:pPr>
            <a:r>
              <a:rPr lang="en-GB"/>
              <a:t>Platforms tend to be multi-capable and capabilities tend to be hosted on more than one type of platform</a:t>
            </a:r>
          </a:p>
          <a:p>
            <a:r>
              <a:rPr lang="en-GB"/>
              <a:t>How to deal with very novel technologies?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52463" y="2052638"/>
            <a:ext cx="7788275" cy="12001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1600" tIns="50800" rIns="101600" bIns="50800"/>
          <a:lstStyle/>
          <a:p>
            <a:pPr algn="ctr"/>
            <a:r>
              <a:rPr lang="en-GB"/>
              <a:t>Example 3: Support to Capability Management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938" y="312738"/>
            <a:ext cx="5292725" cy="638175"/>
          </a:xfrm>
        </p:spPr>
        <p:txBody>
          <a:bodyPr/>
          <a:lstStyle/>
          <a:p>
            <a:r>
              <a:rPr lang="en-GB"/>
              <a:t>Capability Management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990600"/>
            <a:ext cx="8382000" cy="4425950"/>
          </a:xfr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/>
              <a:t>Two primary activities:</a:t>
            </a:r>
          </a:p>
          <a:p>
            <a:pPr lvl="1"/>
            <a:r>
              <a:rPr lang="en-GB">
                <a:solidFill>
                  <a:schemeClr val="folHlink"/>
                </a:solidFill>
              </a:rPr>
              <a:t>Capability Audit</a:t>
            </a:r>
            <a:r>
              <a:rPr lang="en-GB"/>
              <a:t>: Determining where gaps and surpluses in capability lie</a:t>
            </a:r>
          </a:p>
          <a:p>
            <a:pPr lvl="1"/>
            <a:r>
              <a:rPr lang="en-GB">
                <a:solidFill>
                  <a:schemeClr val="folHlink"/>
                </a:solidFill>
              </a:rPr>
              <a:t>Capability Balance of Investment: </a:t>
            </a:r>
            <a:r>
              <a:rPr lang="en-GB"/>
              <a:t>Deciding how the equipment budget should be spent to deliver an effective, balanced and affordable equipment programme</a:t>
            </a:r>
          </a:p>
          <a:p>
            <a:r>
              <a:rPr lang="en-GB"/>
              <a:t>Several key requisites:</a:t>
            </a:r>
          </a:p>
          <a:p>
            <a:pPr lvl="1"/>
            <a:r>
              <a:rPr lang="en-GB"/>
              <a:t>An agreed list of required capabilities</a:t>
            </a:r>
          </a:p>
          <a:p>
            <a:pPr lvl="1"/>
            <a:r>
              <a:rPr lang="en-GB"/>
              <a:t>Target levels to which each capability should aspire</a:t>
            </a:r>
          </a:p>
          <a:p>
            <a:pPr lvl="1"/>
            <a:r>
              <a:rPr lang="en-GB"/>
              <a:t>Method for assessing how well EP measures up to targets</a:t>
            </a:r>
          </a:p>
          <a:p>
            <a:pPr lvl="1"/>
            <a:r>
              <a:rPr lang="en-GB"/>
              <a:t>Scheme for balancing between capabilities and equipments</a:t>
            </a:r>
          </a:p>
          <a:p>
            <a:endParaRPr lang="en-GB"/>
          </a:p>
        </p:txBody>
      </p:sp>
      <p:pic>
        <p:nvPicPr>
          <p:cNvPr id="1658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800" y="2997200"/>
            <a:ext cx="3695700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749300" y="1079500"/>
            <a:ext cx="4864100" cy="4648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title"/>
          </p:nvPr>
        </p:nvSpPr>
        <p:spPr>
          <a:xfrm>
            <a:off x="1866900" y="261938"/>
            <a:ext cx="5232400" cy="638175"/>
          </a:xfrm>
        </p:spPr>
        <p:txBody>
          <a:bodyPr/>
          <a:lstStyle/>
          <a:p>
            <a:r>
              <a:rPr lang="en-GB"/>
              <a:t>Capability Taxonomy</a:t>
            </a:r>
          </a:p>
        </p:txBody>
      </p:sp>
      <p:graphicFrame>
        <p:nvGraphicFramePr>
          <p:cNvPr id="166916" name="Object 4"/>
          <p:cNvGraphicFramePr>
            <a:graphicFrameLocks noChangeAspect="1"/>
          </p:cNvGraphicFramePr>
          <p:nvPr/>
        </p:nvGraphicFramePr>
        <p:xfrm>
          <a:off x="663575" y="1087438"/>
          <a:ext cx="4908550" cy="477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18" name="Document" r:id="rId3" imgW="5860440" imgH="5700600" progId="Word.Document.8">
                  <p:embed/>
                </p:oleObj>
              </mc:Choice>
              <mc:Fallback>
                <p:oleObj name="Document" r:id="rId3" imgW="5860440" imgH="57006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1087438"/>
                        <a:ext cx="4908550" cy="477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681663" y="1890713"/>
            <a:ext cx="2614612" cy="3398837"/>
          </a:xfr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1800"/>
              <a:t>14 top level capabilities</a:t>
            </a:r>
          </a:p>
          <a:p>
            <a:r>
              <a:rPr lang="en-GB" sz="1800"/>
              <a:t>260 rows</a:t>
            </a:r>
          </a:p>
          <a:p>
            <a:r>
              <a:rPr lang="en-GB" sz="1800"/>
              <a:t>Describes complete set of requirements for defence equipment</a:t>
            </a:r>
          </a:p>
          <a:p>
            <a:r>
              <a:rPr lang="en-GB" sz="1800"/>
              <a:t>Provides a common language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388938"/>
            <a:ext cx="6108700" cy="638175"/>
          </a:xfrm>
        </p:spPr>
        <p:txBody>
          <a:bodyPr/>
          <a:lstStyle/>
          <a:p>
            <a:r>
              <a:rPr lang="en-GB"/>
              <a:t>Assessment Methodology</a:t>
            </a:r>
          </a:p>
        </p:txBody>
      </p:sp>
      <p:grpSp>
        <p:nvGrpSpPr>
          <p:cNvPr id="167939" name="Group 3"/>
          <p:cNvGrpSpPr>
            <a:grpSpLocks/>
          </p:cNvGrpSpPr>
          <p:nvPr/>
        </p:nvGrpSpPr>
        <p:grpSpPr bwMode="auto">
          <a:xfrm>
            <a:off x="1103313" y="1504950"/>
            <a:ext cx="7156450" cy="4229100"/>
            <a:chOff x="1127" y="1420"/>
            <a:chExt cx="3506" cy="2072"/>
          </a:xfrm>
        </p:grpSpPr>
        <p:sp>
          <p:nvSpPr>
            <p:cNvPr id="167940" name="Rectangle 4"/>
            <p:cNvSpPr>
              <a:spLocks noChangeArrowheads="1"/>
            </p:cNvSpPr>
            <p:nvPr/>
          </p:nvSpPr>
          <p:spPr bwMode="auto">
            <a:xfrm>
              <a:off x="1128" y="1424"/>
              <a:ext cx="3504" cy="1976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67941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7" y="1420"/>
              <a:ext cx="3506" cy="2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67942" name="Line 6"/>
          <p:cNvSpPr>
            <a:spLocks noChangeShapeType="1"/>
          </p:cNvSpPr>
          <p:nvPr/>
        </p:nvSpPr>
        <p:spPr bwMode="auto">
          <a:xfrm>
            <a:off x="2209800" y="1536700"/>
            <a:ext cx="0" cy="4013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452438"/>
            <a:ext cx="6124575" cy="638175"/>
          </a:xfrm>
        </p:spPr>
        <p:txBody>
          <a:bodyPr/>
          <a:lstStyle/>
          <a:p>
            <a:r>
              <a:rPr lang="en-GB"/>
              <a:t>At the end of the process...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1371600"/>
            <a:ext cx="8382000" cy="2622550"/>
          </a:xfr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/>
              <a:t>Each Capability owner will;</a:t>
            </a:r>
          </a:p>
          <a:p>
            <a:pPr lvl="1"/>
            <a:r>
              <a:rPr lang="en-GB"/>
              <a:t>know the health of “their” capabilities, in terms of gaps and surpluses over time and in the context of agreed scenarios.</a:t>
            </a:r>
          </a:p>
          <a:p>
            <a:pPr lvl="1"/>
            <a:r>
              <a:rPr lang="en-GB"/>
              <a:t>This will have taken account of the contribution to their capabilities made by equipment from other “owners”, and, similarly, the contribution which their equipment makes to other capabilities.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Examples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70000"/>
              </a:lnSpc>
            </a:pPr>
            <a:r>
              <a:rPr lang="en-GB"/>
              <a:t>NATO study on Advanced Concepts for Anti- Submarine Warfare</a:t>
            </a:r>
          </a:p>
          <a:p>
            <a:pPr>
              <a:lnSpc>
                <a:spcPct val="170000"/>
              </a:lnSpc>
            </a:pPr>
            <a:r>
              <a:rPr lang="en-GB"/>
              <a:t>Maritime Platform procurement related issues - where the platform hosts the systems providing the capability</a:t>
            </a:r>
          </a:p>
          <a:p>
            <a:pPr>
              <a:lnSpc>
                <a:spcPct val="170000"/>
              </a:lnSpc>
            </a:pPr>
            <a:r>
              <a:rPr lang="en-GB"/>
              <a:t>Capability Analysis in the Underwater Battlespace domain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grpSp>
        <p:nvGrpSpPr>
          <p:cNvPr id="133122" name="Group 2"/>
          <p:cNvGrpSpPr>
            <a:grpSpLocks/>
          </p:cNvGrpSpPr>
          <p:nvPr/>
        </p:nvGrpSpPr>
        <p:grpSpPr bwMode="auto">
          <a:xfrm>
            <a:off x="1039813" y="1520825"/>
            <a:ext cx="2520950" cy="1897063"/>
            <a:chOff x="655" y="1126"/>
            <a:chExt cx="1588" cy="1195"/>
          </a:xfrm>
        </p:grpSpPr>
        <p:grpSp>
          <p:nvGrpSpPr>
            <p:cNvPr id="133123" name="Group 3"/>
            <p:cNvGrpSpPr>
              <a:grpSpLocks/>
            </p:cNvGrpSpPr>
            <p:nvPr/>
          </p:nvGrpSpPr>
          <p:grpSpPr bwMode="auto">
            <a:xfrm>
              <a:off x="796" y="1629"/>
              <a:ext cx="404" cy="692"/>
              <a:chOff x="1094" y="1687"/>
              <a:chExt cx="404" cy="692"/>
            </a:xfrm>
          </p:grpSpPr>
          <p:grpSp>
            <p:nvGrpSpPr>
              <p:cNvPr id="133124" name="Group 4"/>
              <p:cNvGrpSpPr>
                <a:grpSpLocks/>
              </p:cNvGrpSpPr>
              <p:nvPr/>
            </p:nvGrpSpPr>
            <p:grpSpPr bwMode="auto">
              <a:xfrm>
                <a:off x="1094" y="1687"/>
                <a:ext cx="404" cy="232"/>
                <a:chOff x="1094" y="1687"/>
                <a:chExt cx="404" cy="232"/>
              </a:xfrm>
            </p:grpSpPr>
            <p:sp>
              <p:nvSpPr>
                <p:cNvPr id="133125" name="Rectangle 5"/>
                <p:cNvSpPr>
                  <a:spLocks noChangeArrowheads="1"/>
                </p:cNvSpPr>
                <p:nvPr/>
              </p:nvSpPr>
              <p:spPr bwMode="auto">
                <a:xfrm>
                  <a:off x="1094" y="1687"/>
                  <a:ext cx="404" cy="116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126" name="Rectangle 6"/>
                <p:cNvSpPr>
                  <a:spLocks noChangeArrowheads="1"/>
                </p:cNvSpPr>
                <p:nvPr/>
              </p:nvSpPr>
              <p:spPr bwMode="auto">
                <a:xfrm>
                  <a:off x="1094" y="1802"/>
                  <a:ext cx="404" cy="117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33127" name="Group 7"/>
              <p:cNvGrpSpPr>
                <a:grpSpLocks/>
              </p:cNvGrpSpPr>
              <p:nvPr/>
            </p:nvGrpSpPr>
            <p:grpSpPr bwMode="auto">
              <a:xfrm>
                <a:off x="1094" y="1918"/>
                <a:ext cx="404" cy="231"/>
                <a:chOff x="1094" y="1918"/>
                <a:chExt cx="404" cy="231"/>
              </a:xfrm>
            </p:grpSpPr>
            <p:sp>
              <p:nvSpPr>
                <p:cNvPr id="133128" name="Rectangle 8"/>
                <p:cNvSpPr>
                  <a:spLocks noChangeArrowheads="1"/>
                </p:cNvSpPr>
                <p:nvPr/>
              </p:nvSpPr>
              <p:spPr bwMode="auto">
                <a:xfrm>
                  <a:off x="1094" y="1918"/>
                  <a:ext cx="404" cy="116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129" name="Rectangle 9"/>
                <p:cNvSpPr>
                  <a:spLocks noChangeArrowheads="1"/>
                </p:cNvSpPr>
                <p:nvPr/>
              </p:nvSpPr>
              <p:spPr bwMode="auto">
                <a:xfrm>
                  <a:off x="1094" y="2033"/>
                  <a:ext cx="404" cy="116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33130" name="Group 10"/>
              <p:cNvGrpSpPr>
                <a:grpSpLocks/>
              </p:cNvGrpSpPr>
              <p:nvPr/>
            </p:nvGrpSpPr>
            <p:grpSpPr bwMode="auto">
              <a:xfrm>
                <a:off x="1094" y="2148"/>
                <a:ext cx="404" cy="231"/>
                <a:chOff x="1094" y="2148"/>
                <a:chExt cx="404" cy="231"/>
              </a:xfrm>
            </p:grpSpPr>
            <p:sp>
              <p:nvSpPr>
                <p:cNvPr id="133131" name="Rectangle 11"/>
                <p:cNvSpPr>
                  <a:spLocks noChangeArrowheads="1"/>
                </p:cNvSpPr>
                <p:nvPr/>
              </p:nvSpPr>
              <p:spPr bwMode="auto">
                <a:xfrm>
                  <a:off x="1094" y="2148"/>
                  <a:ext cx="404" cy="116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132" name="Rectangle 12"/>
                <p:cNvSpPr>
                  <a:spLocks noChangeArrowheads="1"/>
                </p:cNvSpPr>
                <p:nvPr/>
              </p:nvSpPr>
              <p:spPr bwMode="auto">
                <a:xfrm>
                  <a:off x="1094" y="2263"/>
                  <a:ext cx="404" cy="116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133133" name="Group 13"/>
            <p:cNvGrpSpPr>
              <a:grpSpLocks/>
            </p:cNvGrpSpPr>
            <p:nvPr/>
          </p:nvGrpSpPr>
          <p:grpSpPr bwMode="auto">
            <a:xfrm>
              <a:off x="1544" y="1629"/>
              <a:ext cx="404" cy="692"/>
              <a:chOff x="1842" y="1687"/>
              <a:chExt cx="404" cy="692"/>
            </a:xfrm>
          </p:grpSpPr>
          <p:grpSp>
            <p:nvGrpSpPr>
              <p:cNvPr id="133134" name="Group 14"/>
              <p:cNvGrpSpPr>
                <a:grpSpLocks/>
              </p:cNvGrpSpPr>
              <p:nvPr/>
            </p:nvGrpSpPr>
            <p:grpSpPr bwMode="auto">
              <a:xfrm>
                <a:off x="1842" y="1687"/>
                <a:ext cx="404" cy="232"/>
                <a:chOff x="1842" y="1687"/>
                <a:chExt cx="404" cy="232"/>
              </a:xfrm>
            </p:grpSpPr>
            <p:sp>
              <p:nvSpPr>
                <p:cNvPr id="133135" name="Rectangle 15"/>
                <p:cNvSpPr>
                  <a:spLocks noChangeArrowheads="1"/>
                </p:cNvSpPr>
                <p:nvPr/>
              </p:nvSpPr>
              <p:spPr bwMode="auto">
                <a:xfrm>
                  <a:off x="1842" y="1687"/>
                  <a:ext cx="404" cy="116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136" name="Rectangle 16"/>
                <p:cNvSpPr>
                  <a:spLocks noChangeArrowheads="1"/>
                </p:cNvSpPr>
                <p:nvPr/>
              </p:nvSpPr>
              <p:spPr bwMode="auto">
                <a:xfrm>
                  <a:off x="1842" y="1802"/>
                  <a:ext cx="404" cy="117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33137" name="Group 17"/>
              <p:cNvGrpSpPr>
                <a:grpSpLocks/>
              </p:cNvGrpSpPr>
              <p:nvPr/>
            </p:nvGrpSpPr>
            <p:grpSpPr bwMode="auto">
              <a:xfrm>
                <a:off x="1842" y="1918"/>
                <a:ext cx="404" cy="231"/>
                <a:chOff x="1842" y="1918"/>
                <a:chExt cx="404" cy="231"/>
              </a:xfrm>
            </p:grpSpPr>
            <p:sp>
              <p:nvSpPr>
                <p:cNvPr id="133138" name="Rectangle 18"/>
                <p:cNvSpPr>
                  <a:spLocks noChangeArrowheads="1"/>
                </p:cNvSpPr>
                <p:nvPr/>
              </p:nvSpPr>
              <p:spPr bwMode="auto">
                <a:xfrm>
                  <a:off x="1842" y="1918"/>
                  <a:ext cx="404" cy="116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139" name="Rectangle 19"/>
                <p:cNvSpPr>
                  <a:spLocks noChangeArrowheads="1"/>
                </p:cNvSpPr>
                <p:nvPr/>
              </p:nvSpPr>
              <p:spPr bwMode="auto">
                <a:xfrm>
                  <a:off x="1842" y="2033"/>
                  <a:ext cx="404" cy="116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33140" name="Group 20"/>
              <p:cNvGrpSpPr>
                <a:grpSpLocks/>
              </p:cNvGrpSpPr>
              <p:nvPr/>
            </p:nvGrpSpPr>
            <p:grpSpPr bwMode="auto">
              <a:xfrm>
                <a:off x="1842" y="2148"/>
                <a:ext cx="404" cy="231"/>
                <a:chOff x="1842" y="2148"/>
                <a:chExt cx="404" cy="231"/>
              </a:xfrm>
            </p:grpSpPr>
            <p:sp>
              <p:nvSpPr>
                <p:cNvPr id="133141" name="Rectangle 21"/>
                <p:cNvSpPr>
                  <a:spLocks noChangeArrowheads="1"/>
                </p:cNvSpPr>
                <p:nvPr/>
              </p:nvSpPr>
              <p:spPr bwMode="auto">
                <a:xfrm>
                  <a:off x="1842" y="2148"/>
                  <a:ext cx="404" cy="116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142" name="Rectangle 22"/>
                <p:cNvSpPr>
                  <a:spLocks noChangeArrowheads="1"/>
                </p:cNvSpPr>
                <p:nvPr/>
              </p:nvSpPr>
              <p:spPr bwMode="auto">
                <a:xfrm>
                  <a:off x="1842" y="2263"/>
                  <a:ext cx="404" cy="116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133143" name="Group 23"/>
            <p:cNvGrpSpPr>
              <a:grpSpLocks/>
            </p:cNvGrpSpPr>
            <p:nvPr/>
          </p:nvGrpSpPr>
          <p:grpSpPr bwMode="auto">
            <a:xfrm>
              <a:off x="1198" y="1743"/>
              <a:ext cx="345" cy="461"/>
              <a:chOff x="1496" y="1801"/>
              <a:chExt cx="345" cy="461"/>
            </a:xfrm>
          </p:grpSpPr>
          <p:sp>
            <p:nvSpPr>
              <p:cNvPr id="133144" name="Line 24"/>
              <p:cNvSpPr>
                <a:spLocks noChangeShapeType="1"/>
              </p:cNvSpPr>
              <p:nvPr/>
            </p:nvSpPr>
            <p:spPr bwMode="auto">
              <a:xfrm>
                <a:off x="1496" y="1801"/>
                <a:ext cx="310" cy="413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45" name="Freeform 25"/>
              <p:cNvSpPr>
                <a:spLocks/>
              </p:cNvSpPr>
              <p:nvPr/>
            </p:nvSpPr>
            <p:spPr bwMode="auto">
              <a:xfrm>
                <a:off x="1779" y="2194"/>
                <a:ext cx="62" cy="68"/>
              </a:xfrm>
              <a:custGeom>
                <a:avLst/>
                <a:gdLst>
                  <a:gd name="T0" fmla="*/ 0 w 125"/>
                  <a:gd name="T1" fmla="*/ 75 h 136"/>
                  <a:gd name="T2" fmla="*/ 125 w 125"/>
                  <a:gd name="T3" fmla="*/ 136 h 136"/>
                  <a:gd name="T4" fmla="*/ 100 w 125"/>
                  <a:gd name="T5" fmla="*/ 0 h 136"/>
                  <a:gd name="T6" fmla="*/ 0 w 125"/>
                  <a:gd name="T7" fmla="*/ 75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5" h="136">
                    <a:moveTo>
                      <a:pt x="0" y="75"/>
                    </a:moveTo>
                    <a:lnTo>
                      <a:pt x="125" y="136"/>
                    </a:lnTo>
                    <a:lnTo>
                      <a:pt x="100" y="0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3366FF"/>
              </a:solidFill>
              <a:ln w="12700" cmpd="sng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146" name="Group 26"/>
            <p:cNvGrpSpPr>
              <a:grpSpLocks/>
            </p:cNvGrpSpPr>
            <p:nvPr/>
          </p:nvGrpSpPr>
          <p:grpSpPr bwMode="auto">
            <a:xfrm>
              <a:off x="1198" y="1743"/>
              <a:ext cx="345" cy="231"/>
              <a:chOff x="1496" y="1801"/>
              <a:chExt cx="345" cy="231"/>
            </a:xfrm>
          </p:grpSpPr>
          <p:sp>
            <p:nvSpPr>
              <p:cNvPr id="133147" name="Line 27"/>
              <p:cNvSpPr>
                <a:spLocks noChangeShapeType="1"/>
              </p:cNvSpPr>
              <p:nvPr/>
            </p:nvSpPr>
            <p:spPr bwMode="auto">
              <a:xfrm>
                <a:off x="1496" y="1801"/>
                <a:ext cx="295" cy="198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48" name="Freeform 28"/>
              <p:cNvSpPr>
                <a:spLocks/>
              </p:cNvSpPr>
              <p:nvPr/>
            </p:nvSpPr>
            <p:spPr bwMode="auto">
              <a:xfrm>
                <a:off x="1772" y="1971"/>
                <a:ext cx="69" cy="61"/>
              </a:xfrm>
              <a:custGeom>
                <a:avLst/>
                <a:gdLst>
                  <a:gd name="T0" fmla="*/ 0 w 139"/>
                  <a:gd name="T1" fmla="*/ 103 h 121"/>
                  <a:gd name="T2" fmla="*/ 139 w 139"/>
                  <a:gd name="T3" fmla="*/ 121 h 121"/>
                  <a:gd name="T4" fmla="*/ 70 w 139"/>
                  <a:gd name="T5" fmla="*/ 0 h 121"/>
                  <a:gd name="T6" fmla="*/ 0 w 139"/>
                  <a:gd name="T7" fmla="*/ 103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9" h="121">
                    <a:moveTo>
                      <a:pt x="0" y="103"/>
                    </a:moveTo>
                    <a:lnTo>
                      <a:pt x="139" y="121"/>
                    </a:lnTo>
                    <a:lnTo>
                      <a:pt x="70" y="0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3366FF"/>
              </a:solidFill>
              <a:ln w="12700" cmpd="sng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149" name="Group 29"/>
            <p:cNvGrpSpPr>
              <a:grpSpLocks/>
            </p:cNvGrpSpPr>
            <p:nvPr/>
          </p:nvGrpSpPr>
          <p:grpSpPr bwMode="auto">
            <a:xfrm>
              <a:off x="1198" y="1713"/>
              <a:ext cx="345" cy="62"/>
              <a:chOff x="1496" y="1771"/>
              <a:chExt cx="345" cy="62"/>
            </a:xfrm>
          </p:grpSpPr>
          <p:sp>
            <p:nvSpPr>
              <p:cNvPr id="133150" name="Line 30"/>
              <p:cNvSpPr>
                <a:spLocks noChangeShapeType="1"/>
              </p:cNvSpPr>
              <p:nvPr/>
            </p:nvSpPr>
            <p:spPr bwMode="auto">
              <a:xfrm flipV="1">
                <a:off x="1496" y="1801"/>
                <a:ext cx="285" cy="1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51" name="Freeform 31"/>
              <p:cNvSpPr>
                <a:spLocks/>
              </p:cNvSpPr>
              <p:nvPr/>
            </p:nvSpPr>
            <p:spPr bwMode="auto">
              <a:xfrm>
                <a:off x="1779" y="1771"/>
                <a:ext cx="62" cy="62"/>
              </a:xfrm>
              <a:custGeom>
                <a:avLst/>
                <a:gdLst>
                  <a:gd name="T0" fmla="*/ 0 w 125"/>
                  <a:gd name="T1" fmla="*/ 125 h 125"/>
                  <a:gd name="T2" fmla="*/ 125 w 125"/>
                  <a:gd name="T3" fmla="*/ 62 h 125"/>
                  <a:gd name="T4" fmla="*/ 0 w 125"/>
                  <a:gd name="T5" fmla="*/ 0 h 125"/>
                  <a:gd name="T6" fmla="*/ 0 w 125"/>
                  <a:gd name="T7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5" h="125">
                    <a:moveTo>
                      <a:pt x="0" y="125"/>
                    </a:moveTo>
                    <a:lnTo>
                      <a:pt x="125" y="62"/>
                    </a:ln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3366FF"/>
              </a:solidFill>
              <a:ln w="12700" cmpd="sng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152" name="Group 32"/>
            <p:cNvGrpSpPr>
              <a:grpSpLocks/>
            </p:cNvGrpSpPr>
            <p:nvPr/>
          </p:nvGrpSpPr>
          <p:grpSpPr bwMode="auto">
            <a:xfrm>
              <a:off x="1198" y="1743"/>
              <a:ext cx="345" cy="231"/>
              <a:chOff x="1496" y="1801"/>
              <a:chExt cx="345" cy="231"/>
            </a:xfrm>
          </p:grpSpPr>
          <p:sp>
            <p:nvSpPr>
              <p:cNvPr id="133153" name="Line 33"/>
              <p:cNvSpPr>
                <a:spLocks noChangeShapeType="1"/>
              </p:cNvSpPr>
              <p:nvPr/>
            </p:nvSpPr>
            <p:spPr bwMode="auto">
              <a:xfrm flipV="1">
                <a:off x="1496" y="1834"/>
                <a:ext cx="295" cy="198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54" name="Freeform 34"/>
              <p:cNvSpPr>
                <a:spLocks/>
              </p:cNvSpPr>
              <p:nvPr/>
            </p:nvSpPr>
            <p:spPr bwMode="auto">
              <a:xfrm>
                <a:off x="1772" y="1801"/>
                <a:ext cx="69" cy="62"/>
              </a:xfrm>
              <a:custGeom>
                <a:avLst/>
                <a:gdLst>
                  <a:gd name="T0" fmla="*/ 70 w 139"/>
                  <a:gd name="T1" fmla="*/ 123 h 123"/>
                  <a:gd name="T2" fmla="*/ 139 w 139"/>
                  <a:gd name="T3" fmla="*/ 0 h 123"/>
                  <a:gd name="T4" fmla="*/ 0 w 139"/>
                  <a:gd name="T5" fmla="*/ 17 h 123"/>
                  <a:gd name="T6" fmla="*/ 70 w 139"/>
                  <a:gd name="T7" fmla="*/ 12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9" h="123">
                    <a:moveTo>
                      <a:pt x="70" y="123"/>
                    </a:moveTo>
                    <a:lnTo>
                      <a:pt x="139" y="0"/>
                    </a:lnTo>
                    <a:lnTo>
                      <a:pt x="0" y="17"/>
                    </a:lnTo>
                    <a:lnTo>
                      <a:pt x="70" y="123"/>
                    </a:lnTo>
                    <a:close/>
                  </a:path>
                </a:pathLst>
              </a:custGeom>
              <a:solidFill>
                <a:srgbClr val="3366FF"/>
              </a:solidFill>
              <a:ln w="12700" cmpd="sng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155" name="Group 35"/>
            <p:cNvGrpSpPr>
              <a:grpSpLocks/>
            </p:cNvGrpSpPr>
            <p:nvPr/>
          </p:nvGrpSpPr>
          <p:grpSpPr bwMode="auto">
            <a:xfrm>
              <a:off x="1198" y="1944"/>
              <a:ext cx="345" cy="62"/>
              <a:chOff x="1496" y="2002"/>
              <a:chExt cx="345" cy="62"/>
            </a:xfrm>
          </p:grpSpPr>
          <p:sp>
            <p:nvSpPr>
              <p:cNvPr id="133156" name="Line 36"/>
              <p:cNvSpPr>
                <a:spLocks noChangeShapeType="1"/>
              </p:cNvSpPr>
              <p:nvPr/>
            </p:nvSpPr>
            <p:spPr bwMode="auto">
              <a:xfrm>
                <a:off x="1496" y="2032"/>
                <a:ext cx="285" cy="1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57" name="Freeform 37"/>
              <p:cNvSpPr>
                <a:spLocks/>
              </p:cNvSpPr>
              <p:nvPr/>
            </p:nvSpPr>
            <p:spPr bwMode="auto">
              <a:xfrm>
                <a:off x="1779" y="2002"/>
                <a:ext cx="62" cy="62"/>
              </a:xfrm>
              <a:custGeom>
                <a:avLst/>
                <a:gdLst>
                  <a:gd name="T0" fmla="*/ 0 w 125"/>
                  <a:gd name="T1" fmla="*/ 125 h 125"/>
                  <a:gd name="T2" fmla="*/ 125 w 125"/>
                  <a:gd name="T3" fmla="*/ 62 h 125"/>
                  <a:gd name="T4" fmla="*/ 0 w 125"/>
                  <a:gd name="T5" fmla="*/ 0 h 125"/>
                  <a:gd name="T6" fmla="*/ 0 w 125"/>
                  <a:gd name="T7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5" h="125">
                    <a:moveTo>
                      <a:pt x="0" y="125"/>
                    </a:moveTo>
                    <a:lnTo>
                      <a:pt x="125" y="62"/>
                    </a:ln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3366FF"/>
              </a:solidFill>
              <a:ln w="12700" cmpd="sng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158" name="Group 38"/>
            <p:cNvGrpSpPr>
              <a:grpSpLocks/>
            </p:cNvGrpSpPr>
            <p:nvPr/>
          </p:nvGrpSpPr>
          <p:grpSpPr bwMode="auto">
            <a:xfrm>
              <a:off x="1198" y="1974"/>
              <a:ext cx="345" cy="230"/>
              <a:chOff x="1496" y="2032"/>
              <a:chExt cx="345" cy="230"/>
            </a:xfrm>
          </p:grpSpPr>
          <p:sp>
            <p:nvSpPr>
              <p:cNvPr id="133159" name="Line 39"/>
              <p:cNvSpPr>
                <a:spLocks noChangeShapeType="1"/>
              </p:cNvSpPr>
              <p:nvPr/>
            </p:nvSpPr>
            <p:spPr bwMode="auto">
              <a:xfrm>
                <a:off x="1496" y="2032"/>
                <a:ext cx="295" cy="198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60" name="Freeform 40"/>
              <p:cNvSpPr>
                <a:spLocks/>
              </p:cNvSpPr>
              <p:nvPr/>
            </p:nvSpPr>
            <p:spPr bwMode="auto">
              <a:xfrm>
                <a:off x="1772" y="2202"/>
                <a:ext cx="69" cy="60"/>
              </a:xfrm>
              <a:custGeom>
                <a:avLst/>
                <a:gdLst>
                  <a:gd name="T0" fmla="*/ 0 w 139"/>
                  <a:gd name="T1" fmla="*/ 103 h 120"/>
                  <a:gd name="T2" fmla="*/ 139 w 139"/>
                  <a:gd name="T3" fmla="*/ 120 h 120"/>
                  <a:gd name="T4" fmla="*/ 70 w 139"/>
                  <a:gd name="T5" fmla="*/ 0 h 120"/>
                  <a:gd name="T6" fmla="*/ 0 w 139"/>
                  <a:gd name="T7" fmla="*/ 103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9" h="120">
                    <a:moveTo>
                      <a:pt x="0" y="103"/>
                    </a:moveTo>
                    <a:lnTo>
                      <a:pt x="139" y="120"/>
                    </a:lnTo>
                    <a:lnTo>
                      <a:pt x="70" y="0"/>
                    </a:lnTo>
                    <a:lnTo>
                      <a:pt x="0" y="103"/>
                    </a:lnTo>
                    <a:close/>
                  </a:path>
                </a:pathLst>
              </a:custGeom>
              <a:solidFill>
                <a:srgbClr val="3366FF"/>
              </a:solidFill>
              <a:ln w="12700" cmpd="sng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161" name="Group 41"/>
            <p:cNvGrpSpPr>
              <a:grpSpLocks/>
            </p:cNvGrpSpPr>
            <p:nvPr/>
          </p:nvGrpSpPr>
          <p:grpSpPr bwMode="auto">
            <a:xfrm>
              <a:off x="1198" y="2174"/>
              <a:ext cx="345" cy="62"/>
              <a:chOff x="1496" y="2232"/>
              <a:chExt cx="345" cy="62"/>
            </a:xfrm>
          </p:grpSpPr>
          <p:sp>
            <p:nvSpPr>
              <p:cNvPr id="133162" name="Line 42"/>
              <p:cNvSpPr>
                <a:spLocks noChangeShapeType="1"/>
              </p:cNvSpPr>
              <p:nvPr/>
            </p:nvSpPr>
            <p:spPr bwMode="auto">
              <a:xfrm flipV="1">
                <a:off x="1496" y="2262"/>
                <a:ext cx="285" cy="1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63" name="Freeform 43"/>
              <p:cNvSpPr>
                <a:spLocks/>
              </p:cNvSpPr>
              <p:nvPr/>
            </p:nvSpPr>
            <p:spPr bwMode="auto">
              <a:xfrm>
                <a:off x="1779" y="2232"/>
                <a:ext cx="62" cy="62"/>
              </a:xfrm>
              <a:custGeom>
                <a:avLst/>
                <a:gdLst>
                  <a:gd name="T0" fmla="*/ 0 w 125"/>
                  <a:gd name="T1" fmla="*/ 125 h 125"/>
                  <a:gd name="T2" fmla="*/ 125 w 125"/>
                  <a:gd name="T3" fmla="*/ 61 h 125"/>
                  <a:gd name="T4" fmla="*/ 0 w 125"/>
                  <a:gd name="T5" fmla="*/ 0 h 125"/>
                  <a:gd name="T6" fmla="*/ 0 w 125"/>
                  <a:gd name="T7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5" h="125">
                    <a:moveTo>
                      <a:pt x="0" y="125"/>
                    </a:moveTo>
                    <a:lnTo>
                      <a:pt x="125" y="61"/>
                    </a:ln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3366FF"/>
              </a:solidFill>
              <a:ln w="12700" cmpd="sng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164" name="Group 44"/>
            <p:cNvGrpSpPr>
              <a:grpSpLocks/>
            </p:cNvGrpSpPr>
            <p:nvPr/>
          </p:nvGrpSpPr>
          <p:grpSpPr bwMode="auto">
            <a:xfrm>
              <a:off x="1198" y="1974"/>
              <a:ext cx="345" cy="230"/>
              <a:chOff x="1496" y="2032"/>
              <a:chExt cx="345" cy="230"/>
            </a:xfrm>
          </p:grpSpPr>
          <p:sp>
            <p:nvSpPr>
              <p:cNvPr id="133165" name="Line 45"/>
              <p:cNvSpPr>
                <a:spLocks noChangeShapeType="1"/>
              </p:cNvSpPr>
              <p:nvPr/>
            </p:nvSpPr>
            <p:spPr bwMode="auto">
              <a:xfrm flipV="1">
                <a:off x="1496" y="2064"/>
                <a:ext cx="295" cy="198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66" name="Freeform 46"/>
              <p:cNvSpPr>
                <a:spLocks/>
              </p:cNvSpPr>
              <p:nvPr/>
            </p:nvSpPr>
            <p:spPr bwMode="auto">
              <a:xfrm>
                <a:off x="1772" y="2032"/>
                <a:ext cx="69" cy="61"/>
              </a:xfrm>
              <a:custGeom>
                <a:avLst/>
                <a:gdLst>
                  <a:gd name="T0" fmla="*/ 70 w 139"/>
                  <a:gd name="T1" fmla="*/ 123 h 123"/>
                  <a:gd name="T2" fmla="*/ 139 w 139"/>
                  <a:gd name="T3" fmla="*/ 0 h 123"/>
                  <a:gd name="T4" fmla="*/ 0 w 139"/>
                  <a:gd name="T5" fmla="*/ 17 h 123"/>
                  <a:gd name="T6" fmla="*/ 70 w 139"/>
                  <a:gd name="T7" fmla="*/ 12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9" h="123">
                    <a:moveTo>
                      <a:pt x="70" y="123"/>
                    </a:moveTo>
                    <a:lnTo>
                      <a:pt x="139" y="0"/>
                    </a:lnTo>
                    <a:lnTo>
                      <a:pt x="0" y="17"/>
                    </a:lnTo>
                    <a:lnTo>
                      <a:pt x="70" y="123"/>
                    </a:lnTo>
                    <a:close/>
                  </a:path>
                </a:pathLst>
              </a:custGeom>
              <a:solidFill>
                <a:srgbClr val="3366FF"/>
              </a:solidFill>
              <a:ln w="12700" cmpd="sng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167" name="Group 47"/>
            <p:cNvGrpSpPr>
              <a:grpSpLocks/>
            </p:cNvGrpSpPr>
            <p:nvPr/>
          </p:nvGrpSpPr>
          <p:grpSpPr bwMode="auto">
            <a:xfrm>
              <a:off x="1198" y="1743"/>
              <a:ext cx="345" cy="461"/>
              <a:chOff x="1496" y="1801"/>
              <a:chExt cx="345" cy="461"/>
            </a:xfrm>
          </p:grpSpPr>
          <p:sp>
            <p:nvSpPr>
              <p:cNvPr id="133168" name="Line 48"/>
              <p:cNvSpPr>
                <a:spLocks noChangeShapeType="1"/>
              </p:cNvSpPr>
              <p:nvPr/>
            </p:nvSpPr>
            <p:spPr bwMode="auto">
              <a:xfrm flipV="1">
                <a:off x="1496" y="1849"/>
                <a:ext cx="310" cy="413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69" name="Freeform 49"/>
              <p:cNvSpPr>
                <a:spLocks/>
              </p:cNvSpPr>
              <p:nvPr/>
            </p:nvSpPr>
            <p:spPr bwMode="auto">
              <a:xfrm>
                <a:off x="1779" y="1801"/>
                <a:ext cx="62" cy="70"/>
              </a:xfrm>
              <a:custGeom>
                <a:avLst/>
                <a:gdLst>
                  <a:gd name="T0" fmla="*/ 100 w 125"/>
                  <a:gd name="T1" fmla="*/ 138 h 138"/>
                  <a:gd name="T2" fmla="*/ 125 w 125"/>
                  <a:gd name="T3" fmla="*/ 0 h 138"/>
                  <a:gd name="T4" fmla="*/ 0 w 125"/>
                  <a:gd name="T5" fmla="*/ 63 h 138"/>
                  <a:gd name="T6" fmla="*/ 100 w 125"/>
                  <a:gd name="T7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5" h="138">
                    <a:moveTo>
                      <a:pt x="100" y="138"/>
                    </a:moveTo>
                    <a:lnTo>
                      <a:pt x="125" y="0"/>
                    </a:lnTo>
                    <a:lnTo>
                      <a:pt x="0" y="63"/>
                    </a:lnTo>
                    <a:lnTo>
                      <a:pt x="100" y="138"/>
                    </a:lnTo>
                    <a:close/>
                  </a:path>
                </a:pathLst>
              </a:custGeom>
              <a:solidFill>
                <a:srgbClr val="3366FF"/>
              </a:solidFill>
              <a:ln w="12700" cmpd="sng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33170" name="Rectangle 50"/>
            <p:cNvSpPr>
              <a:spLocks noChangeArrowheads="1"/>
            </p:cNvSpPr>
            <p:nvPr/>
          </p:nvSpPr>
          <p:spPr bwMode="auto">
            <a:xfrm>
              <a:off x="655" y="1126"/>
              <a:ext cx="647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600">
                  <a:latin typeface="Arial" charset="0"/>
                </a:rPr>
                <a:t>Equipment </a:t>
              </a:r>
            </a:p>
            <a:p>
              <a:pPr algn="l">
                <a:spcBef>
                  <a:spcPct val="0"/>
                </a:spcBef>
              </a:pPr>
              <a:r>
                <a:rPr lang="en-GB" sz="1600">
                  <a:latin typeface="Arial" charset="0"/>
                </a:rPr>
                <a:t>funding</a:t>
              </a:r>
            </a:p>
            <a:p>
              <a:pPr algn="l">
                <a:spcBef>
                  <a:spcPct val="0"/>
                </a:spcBef>
              </a:pPr>
              <a:r>
                <a:rPr lang="en-GB" sz="1600">
                  <a:latin typeface="Arial" charset="0"/>
                </a:rPr>
                <a:t>lines</a:t>
              </a:r>
            </a:p>
          </p:txBody>
        </p:sp>
        <p:sp>
          <p:nvSpPr>
            <p:cNvPr id="133171" name="Rectangle 51"/>
            <p:cNvSpPr>
              <a:spLocks noChangeArrowheads="1"/>
            </p:cNvSpPr>
            <p:nvPr/>
          </p:nvSpPr>
          <p:spPr bwMode="auto">
            <a:xfrm>
              <a:off x="1485" y="1332"/>
              <a:ext cx="61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600">
                  <a:latin typeface="Arial" charset="0"/>
                </a:rPr>
                <a:t>Equipment</a:t>
              </a:r>
            </a:p>
          </p:txBody>
        </p:sp>
        <p:sp>
          <p:nvSpPr>
            <p:cNvPr id="133172" name="Rectangle 52"/>
            <p:cNvSpPr>
              <a:spLocks noChangeArrowheads="1"/>
            </p:cNvSpPr>
            <p:nvPr/>
          </p:nvSpPr>
          <p:spPr bwMode="auto">
            <a:xfrm>
              <a:off x="1397" y="1482"/>
              <a:ext cx="84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600">
                  <a:latin typeface="Arial" charset="0"/>
                </a:rPr>
                <a:t>Characteristics</a:t>
              </a:r>
            </a:p>
          </p:txBody>
        </p:sp>
      </p:grpSp>
      <p:sp>
        <p:nvSpPr>
          <p:cNvPr id="133173" name="Rectangle 53"/>
          <p:cNvSpPr>
            <a:spLocks noGrp="1" noChangeArrowheads="1"/>
          </p:cNvSpPr>
          <p:nvPr>
            <p:ph type="title"/>
          </p:nvPr>
        </p:nvSpPr>
        <p:spPr>
          <a:xfrm>
            <a:off x="276225" y="215900"/>
            <a:ext cx="8867775" cy="638175"/>
          </a:xfrm>
        </p:spPr>
        <p:txBody>
          <a:bodyPr/>
          <a:lstStyle/>
          <a:p>
            <a:r>
              <a:rPr lang="en-GB"/>
              <a:t>Technical approach</a:t>
            </a:r>
          </a:p>
        </p:txBody>
      </p:sp>
      <p:grpSp>
        <p:nvGrpSpPr>
          <p:cNvPr id="133174" name="Group 54"/>
          <p:cNvGrpSpPr>
            <a:grpSpLocks/>
          </p:cNvGrpSpPr>
          <p:nvPr/>
        </p:nvGrpSpPr>
        <p:grpSpPr bwMode="auto">
          <a:xfrm>
            <a:off x="2405063" y="3643313"/>
            <a:ext cx="3568700" cy="2200275"/>
            <a:chOff x="1514" y="2646"/>
            <a:chExt cx="2248" cy="1386"/>
          </a:xfrm>
        </p:grpSpPr>
        <p:sp>
          <p:nvSpPr>
            <p:cNvPr id="133175" name="Oval 55"/>
            <p:cNvSpPr>
              <a:spLocks noChangeArrowheads="1"/>
            </p:cNvSpPr>
            <p:nvPr/>
          </p:nvSpPr>
          <p:spPr bwMode="auto">
            <a:xfrm>
              <a:off x="1974" y="2646"/>
              <a:ext cx="1788" cy="1386"/>
            </a:xfrm>
            <a:prstGeom prst="ellipse">
              <a:avLst/>
            </a:prstGeom>
            <a:noFill/>
            <a:ln w="12700">
              <a:solidFill>
                <a:srgbClr val="66FF99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333399">
                      <a:alpha val="50000"/>
                    </a:srgbClr>
                  </a:solidFill>
                </a14:hiddenFill>
              </a:ext>
            </a:extLst>
          </p:spPr>
          <p:txBody>
            <a:bodyPr wrap="none" lIns="7391" tIns="7391" rIns="7391" bIns="7391" anchor="ctr"/>
            <a:lstStyle/>
            <a:p>
              <a:endParaRPr lang="en-GB"/>
            </a:p>
          </p:txBody>
        </p:sp>
        <p:grpSp>
          <p:nvGrpSpPr>
            <p:cNvPr id="133176" name="Group 56"/>
            <p:cNvGrpSpPr>
              <a:grpSpLocks/>
            </p:cNvGrpSpPr>
            <p:nvPr/>
          </p:nvGrpSpPr>
          <p:grpSpPr bwMode="auto">
            <a:xfrm>
              <a:off x="2285" y="2857"/>
              <a:ext cx="404" cy="231"/>
              <a:chOff x="2189" y="2539"/>
              <a:chExt cx="404" cy="231"/>
            </a:xfrm>
          </p:grpSpPr>
          <p:sp>
            <p:nvSpPr>
              <p:cNvPr id="133177" name="Rectangle 57"/>
              <p:cNvSpPr>
                <a:spLocks noChangeArrowheads="1"/>
              </p:cNvSpPr>
              <p:nvPr/>
            </p:nvSpPr>
            <p:spPr bwMode="auto">
              <a:xfrm>
                <a:off x="2189" y="2539"/>
                <a:ext cx="404" cy="1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78" name="Rectangle 58"/>
              <p:cNvSpPr>
                <a:spLocks noChangeArrowheads="1"/>
              </p:cNvSpPr>
              <p:nvPr/>
            </p:nvSpPr>
            <p:spPr bwMode="auto">
              <a:xfrm>
                <a:off x="2189" y="2654"/>
                <a:ext cx="404" cy="1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179" name="Group 59"/>
            <p:cNvGrpSpPr>
              <a:grpSpLocks/>
            </p:cNvGrpSpPr>
            <p:nvPr/>
          </p:nvGrpSpPr>
          <p:grpSpPr bwMode="auto">
            <a:xfrm>
              <a:off x="2285" y="3087"/>
              <a:ext cx="404" cy="232"/>
              <a:chOff x="2189" y="2769"/>
              <a:chExt cx="404" cy="232"/>
            </a:xfrm>
          </p:grpSpPr>
          <p:sp>
            <p:nvSpPr>
              <p:cNvPr id="133180" name="Rectangle 60"/>
              <p:cNvSpPr>
                <a:spLocks noChangeArrowheads="1"/>
              </p:cNvSpPr>
              <p:nvPr/>
            </p:nvSpPr>
            <p:spPr bwMode="auto">
              <a:xfrm>
                <a:off x="2189" y="2769"/>
                <a:ext cx="404" cy="1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81" name="Rectangle 61"/>
              <p:cNvSpPr>
                <a:spLocks noChangeArrowheads="1"/>
              </p:cNvSpPr>
              <p:nvPr/>
            </p:nvSpPr>
            <p:spPr bwMode="auto">
              <a:xfrm>
                <a:off x="2189" y="2884"/>
                <a:ext cx="404" cy="1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182" name="Group 62"/>
            <p:cNvGrpSpPr>
              <a:grpSpLocks/>
            </p:cNvGrpSpPr>
            <p:nvPr/>
          </p:nvGrpSpPr>
          <p:grpSpPr bwMode="auto">
            <a:xfrm>
              <a:off x="2285" y="3318"/>
              <a:ext cx="404" cy="231"/>
              <a:chOff x="2189" y="3000"/>
              <a:chExt cx="404" cy="231"/>
            </a:xfrm>
          </p:grpSpPr>
          <p:sp>
            <p:nvSpPr>
              <p:cNvPr id="133183" name="Rectangle 63"/>
              <p:cNvSpPr>
                <a:spLocks noChangeArrowheads="1"/>
              </p:cNvSpPr>
              <p:nvPr/>
            </p:nvSpPr>
            <p:spPr bwMode="auto">
              <a:xfrm>
                <a:off x="2189" y="3000"/>
                <a:ext cx="404" cy="1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84" name="Rectangle 64"/>
              <p:cNvSpPr>
                <a:spLocks noChangeArrowheads="1"/>
              </p:cNvSpPr>
              <p:nvPr/>
            </p:nvSpPr>
            <p:spPr bwMode="auto">
              <a:xfrm>
                <a:off x="2189" y="3115"/>
                <a:ext cx="404" cy="1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185" name="Group 65"/>
            <p:cNvGrpSpPr>
              <a:grpSpLocks/>
            </p:cNvGrpSpPr>
            <p:nvPr/>
          </p:nvGrpSpPr>
          <p:grpSpPr bwMode="auto">
            <a:xfrm>
              <a:off x="3049" y="2862"/>
              <a:ext cx="404" cy="232"/>
              <a:chOff x="2953" y="2544"/>
              <a:chExt cx="404" cy="232"/>
            </a:xfrm>
          </p:grpSpPr>
          <p:sp>
            <p:nvSpPr>
              <p:cNvPr id="133186" name="Rectangle 66"/>
              <p:cNvSpPr>
                <a:spLocks noChangeArrowheads="1"/>
              </p:cNvSpPr>
              <p:nvPr/>
            </p:nvSpPr>
            <p:spPr bwMode="auto">
              <a:xfrm>
                <a:off x="2953" y="2544"/>
                <a:ext cx="404" cy="11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87" name="Rectangle 67"/>
              <p:cNvSpPr>
                <a:spLocks noChangeArrowheads="1"/>
              </p:cNvSpPr>
              <p:nvPr/>
            </p:nvSpPr>
            <p:spPr bwMode="auto">
              <a:xfrm>
                <a:off x="2953" y="2660"/>
                <a:ext cx="404" cy="1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188" name="Group 68"/>
            <p:cNvGrpSpPr>
              <a:grpSpLocks/>
            </p:cNvGrpSpPr>
            <p:nvPr/>
          </p:nvGrpSpPr>
          <p:grpSpPr bwMode="auto">
            <a:xfrm>
              <a:off x="3049" y="3093"/>
              <a:ext cx="404" cy="231"/>
              <a:chOff x="2953" y="2775"/>
              <a:chExt cx="404" cy="231"/>
            </a:xfrm>
          </p:grpSpPr>
          <p:sp>
            <p:nvSpPr>
              <p:cNvPr id="133189" name="Rectangle 69"/>
              <p:cNvSpPr>
                <a:spLocks noChangeArrowheads="1"/>
              </p:cNvSpPr>
              <p:nvPr/>
            </p:nvSpPr>
            <p:spPr bwMode="auto">
              <a:xfrm>
                <a:off x="2953" y="2775"/>
                <a:ext cx="404" cy="1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90" name="Rectangle 70"/>
              <p:cNvSpPr>
                <a:spLocks noChangeArrowheads="1"/>
              </p:cNvSpPr>
              <p:nvPr/>
            </p:nvSpPr>
            <p:spPr bwMode="auto">
              <a:xfrm>
                <a:off x="2953" y="2890"/>
                <a:ext cx="404" cy="1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191" name="Group 71"/>
            <p:cNvGrpSpPr>
              <a:grpSpLocks/>
            </p:cNvGrpSpPr>
            <p:nvPr/>
          </p:nvGrpSpPr>
          <p:grpSpPr bwMode="auto">
            <a:xfrm>
              <a:off x="3049" y="3323"/>
              <a:ext cx="404" cy="232"/>
              <a:chOff x="2953" y="3005"/>
              <a:chExt cx="404" cy="232"/>
            </a:xfrm>
          </p:grpSpPr>
          <p:sp>
            <p:nvSpPr>
              <p:cNvPr id="133192" name="Rectangle 72"/>
              <p:cNvSpPr>
                <a:spLocks noChangeArrowheads="1"/>
              </p:cNvSpPr>
              <p:nvPr/>
            </p:nvSpPr>
            <p:spPr bwMode="auto">
              <a:xfrm>
                <a:off x="2953" y="3005"/>
                <a:ext cx="404" cy="1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93" name="Rectangle 73"/>
              <p:cNvSpPr>
                <a:spLocks noChangeArrowheads="1"/>
              </p:cNvSpPr>
              <p:nvPr/>
            </p:nvSpPr>
            <p:spPr bwMode="auto">
              <a:xfrm>
                <a:off x="2953" y="3121"/>
                <a:ext cx="404" cy="1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194" name="Group 74"/>
            <p:cNvGrpSpPr>
              <a:grpSpLocks/>
            </p:cNvGrpSpPr>
            <p:nvPr/>
          </p:nvGrpSpPr>
          <p:grpSpPr bwMode="auto">
            <a:xfrm>
              <a:off x="2696" y="3001"/>
              <a:ext cx="345" cy="62"/>
              <a:chOff x="2600" y="2683"/>
              <a:chExt cx="345" cy="62"/>
            </a:xfrm>
          </p:grpSpPr>
          <p:sp>
            <p:nvSpPr>
              <p:cNvPr id="133195" name="Line 75"/>
              <p:cNvSpPr>
                <a:spLocks noChangeShapeType="1"/>
              </p:cNvSpPr>
              <p:nvPr/>
            </p:nvSpPr>
            <p:spPr bwMode="auto">
              <a:xfrm flipV="1">
                <a:off x="2600" y="2713"/>
                <a:ext cx="285" cy="1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96" name="Freeform 76"/>
              <p:cNvSpPr>
                <a:spLocks/>
              </p:cNvSpPr>
              <p:nvPr/>
            </p:nvSpPr>
            <p:spPr bwMode="auto">
              <a:xfrm>
                <a:off x="2883" y="2683"/>
                <a:ext cx="62" cy="62"/>
              </a:xfrm>
              <a:custGeom>
                <a:avLst/>
                <a:gdLst>
                  <a:gd name="T0" fmla="*/ 0 w 125"/>
                  <a:gd name="T1" fmla="*/ 125 h 125"/>
                  <a:gd name="T2" fmla="*/ 125 w 125"/>
                  <a:gd name="T3" fmla="*/ 62 h 125"/>
                  <a:gd name="T4" fmla="*/ 0 w 125"/>
                  <a:gd name="T5" fmla="*/ 0 h 125"/>
                  <a:gd name="T6" fmla="*/ 0 w 125"/>
                  <a:gd name="T7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5" h="125">
                    <a:moveTo>
                      <a:pt x="0" y="125"/>
                    </a:moveTo>
                    <a:lnTo>
                      <a:pt x="125" y="62"/>
                    </a:ln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3366FF"/>
              </a:solidFill>
              <a:ln w="19050" cmpd="sng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197" name="Group 77"/>
            <p:cNvGrpSpPr>
              <a:grpSpLocks/>
            </p:cNvGrpSpPr>
            <p:nvPr/>
          </p:nvGrpSpPr>
          <p:grpSpPr bwMode="auto">
            <a:xfrm>
              <a:off x="2702" y="3361"/>
              <a:ext cx="346" cy="62"/>
              <a:chOff x="2606" y="3043"/>
              <a:chExt cx="346" cy="62"/>
            </a:xfrm>
          </p:grpSpPr>
          <p:sp>
            <p:nvSpPr>
              <p:cNvPr id="133198" name="Line 78"/>
              <p:cNvSpPr>
                <a:spLocks noChangeShapeType="1"/>
              </p:cNvSpPr>
              <p:nvPr/>
            </p:nvSpPr>
            <p:spPr bwMode="auto">
              <a:xfrm flipV="1">
                <a:off x="2606" y="3073"/>
                <a:ext cx="285" cy="1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199" name="Freeform 79"/>
              <p:cNvSpPr>
                <a:spLocks/>
              </p:cNvSpPr>
              <p:nvPr/>
            </p:nvSpPr>
            <p:spPr bwMode="auto">
              <a:xfrm>
                <a:off x="2890" y="3043"/>
                <a:ext cx="62" cy="62"/>
              </a:xfrm>
              <a:custGeom>
                <a:avLst/>
                <a:gdLst>
                  <a:gd name="T0" fmla="*/ 0 w 125"/>
                  <a:gd name="T1" fmla="*/ 125 h 125"/>
                  <a:gd name="T2" fmla="*/ 125 w 125"/>
                  <a:gd name="T3" fmla="*/ 62 h 125"/>
                  <a:gd name="T4" fmla="*/ 0 w 125"/>
                  <a:gd name="T5" fmla="*/ 0 h 125"/>
                  <a:gd name="T6" fmla="*/ 0 w 125"/>
                  <a:gd name="T7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5" h="125">
                    <a:moveTo>
                      <a:pt x="0" y="125"/>
                    </a:moveTo>
                    <a:lnTo>
                      <a:pt x="125" y="62"/>
                    </a:ln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3366FF"/>
              </a:solidFill>
              <a:ln w="19050" cmpd="sng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33200" name="Rectangle 80"/>
            <p:cNvSpPr>
              <a:spLocks noChangeArrowheads="1"/>
            </p:cNvSpPr>
            <p:nvPr/>
          </p:nvSpPr>
          <p:spPr bwMode="auto">
            <a:xfrm>
              <a:off x="2270" y="3574"/>
              <a:ext cx="43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600">
                  <a:latin typeface="Arial" charset="0"/>
                </a:rPr>
                <a:t>Mission</a:t>
              </a:r>
            </a:p>
          </p:txBody>
        </p:sp>
        <p:sp>
          <p:nvSpPr>
            <p:cNvPr id="133201" name="Rectangle 81"/>
            <p:cNvSpPr>
              <a:spLocks noChangeArrowheads="1"/>
            </p:cNvSpPr>
            <p:nvPr/>
          </p:nvSpPr>
          <p:spPr bwMode="auto">
            <a:xfrm>
              <a:off x="2273" y="3693"/>
              <a:ext cx="4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600">
                  <a:latin typeface="Arial" charset="0"/>
                </a:rPr>
                <a:t>Profiles</a:t>
              </a:r>
            </a:p>
          </p:txBody>
        </p:sp>
        <p:sp>
          <p:nvSpPr>
            <p:cNvPr id="133202" name="Rectangle 82"/>
            <p:cNvSpPr>
              <a:spLocks noChangeArrowheads="1"/>
            </p:cNvSpPr>
            <p:nvPr/>
          </p:nvSpPr>
          <p:spPr bwMode="auto">
            <a:xfrm>
              <a:off x="2993" y="3580"/>
              <a:ext cx="5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600">
                  <a:latin typeface="Arial" charset="0"/>
                </a:rPr>
                <a:t>Capability</a:t>
              </a:r>
            </a:p>
          </p:txBody>
        </p:sp>
        <p:sp>
          <p:nvSpPr>
            <p:cNvPr id="133203" name="Rectangle 83"/>
            <p:cNvSpPr>
              <a:spLocks noChangeArrowheads="1"/>
            </p:cNvSpPr>
            <p:nvPr/>
          </p:nvSpPr>
          <p:spPr bwMode="auto">
            <a:xfrm>
              <a:off x="3078" y="3691"/>
              <a:ext cx="3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600">
                  <a:latin typeface="Arial" charset="0"/>
                </a:rPr>
                <a:t>Goals</a:t>
              </a:r>
            </a:p>
          </p:txBody>
        </p:sp>
        <p:sp>
          <p:nvSpPr>
            <p:cNvPr id="133204" name="Rectangle 84"/>
            <p:cNvSpPr>
              <a:spLocks noChangeArrowheads="1"/>
            </p:cNvSpPr>
            <p:nvPr/>
          </p:nvSpPr>
          <p:spPr bwMode="auto">
            <a:xfrm>
              <a:off x="1514" y="3526"/>
              <a:ext cx="59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sz="1600">
                  <a:latin typeface="Arial" charset="0"/>
                </a:rPr>
                <a:t>Reference</a:t>
              </a:r>
            </a:p>
            <a:p>
              <a:pPr>
                <a:spcBef>
                  <a:spcPct val="0"/>
                </a:spcBef>
              </a:pPr>
              <a:r>
                <a:rPr lang="en-GB" sz="1600">
                  <a:latin typeface="Arial" charset="0"/>
                </a:rPr>
                <a:t>Scenarios</a:t>
              </a:r>
            </a:p>
          </p:txBody>
        </p:sp>
      </p:grpSp>
      <p:grpSp>
        <p:nvGrpSpPr>
          <p:cNvPr id="133205" name="Group 85"/>
          <p:cNvGrpSpPr>
            <a:grpSpLocks/>
          </p:cNvGrpSpPr>
          <p:nvPr/>
        </p:nvGrpSpPr>
        <p:grpSpPr bwMode="auto">
          <a:xfrm>
            <a:off x="3117850" y="2600325"/>
            <a:ext cx="2044700" cy="1695450"/>
            <a:chOff x="1964" y="1806"/>
            <a:chExt cx="1288" cy="1068"/>
          </a:xfrm>
        </p:grpSpPr>
        <p:sp>
          <p:nvSpPr>
            <p:cNvPr id="133206" name="Oval 86"/>
            <p:cNvSpPr>
              <a:spLocks noChangeArrowheads="1"/>
            </p:cNvSpPr>
            <p:nvPr/>
          </p:nvSpPr>
          <p:spPr bwMode="auto">
            <a:xfrm>
              <a:off x="2490" y="1806"/>
              <a:ext cx="762" cy="507"/>
            </a:xfrm>
            <a:prstGeom prst="ellipse">
              <a:avLst/>
            </a:prstGeom>
            <a:noFill/>
            <a:ln w="190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33207" name="Group 87"/>
            <p:cNvGrpSpPr>
              <a:grpSpLocks/>
            </p:cNvGrpSpPr>
            <p:nvPr/>
          </p:nvGrpSpPr>
          <p:grpSpPr bwMode="auto">
            <a:xfrm>
              <a:off x="2516" y="2281"/>
              <a:ext cx="160" cy="576"/>
              <a:chOff x="2366" y="2137"/>
              <a:chExt cx="310" cy="408"/>
            </a:xfrm>
          </p:grpSpPr>
          <p:sp>
            <p:nvSpPr>
              <p:cNvPr id="133208" name="Line 88"/>
              <p:cNvSpPr>
                <a:spLocks noChangeShapeType="1"/>
              </p:cNvSpPr>
              <p:nvPr/>
            </p:nvSpPr>
            <p:spPr bwMode="auto">
              <a:xfrm flipV="1">
                <a:off x="2366" y="2185"/>
                <a:ext cx="274" cy="36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09" name="Freeform 89"/>
              <p:cNvSpPr>
                <a:spLocks/>
              </p:cNvSpPr>
              <p:nvPr/>
            </p:nvSpPr>
            <p:spPr bwMode="auto">
              <a:xfrm>
                <a:off x="2613" y="2137"/>
                <a:ext cx="63" cy="70"/>
              </a:xfrm>
              <a:custGeom>
                <a:avLst/>
                <a:gdLst>
                  <a:gd name="T0" fmla="*/ 100 w 125"/>
                  <a:gd name="T1" fmla="*/ 138 h 138"/>
                  <a:gd name="T2" fmla="*/ 125 w 125"/>
                  <a:gd name="T3" fmla="*/ 0 h 138"/>
                  <a:gd name="T4" fmla="*/ 0 w 125"/>
                  <a:gd name="T5" fmla="*/ 63 h 138"/>
                  <a:gd name="T6" fmla="*/ 100 w 125"/>
                  <a:gd name="T7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5" h="138">
                    <a:moveTo>
                      <a:pt x="100" y="138"/>
                    </a:moveTo>
                    <a:lnTo>
                      <a:pt x="125" y="0"/>
                    </a:lnTo>
                    <a:lnTo>
                      <a:pt x="0" y="63"/>
                    </a:lnTo>
                    <a:lnTo>
                      <a:pt x="100" y="138"/>
                    </a:lnTo>
                    <a:close/>
                  </a:path>
                </a:pathLst>
              </a:custGeom>
              <a:solidFill>
                <a:srgbClr val="3366FF"/>
              </a:solidFill>
              <a:ln w="19050" cmpd="sng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210" name="Group 90"/>
            <p:cNvGrpSpPr>
              <a:grpSpLocks/>
            </p:cNvGrpSpPr>
            <p:nvPr/>
          </p:nvGrpSpPr>
          <p:grpSpPr bwMode="auto">
            <a:xfrm>
              <a:off x="3019" y="2288"/>
              <a:ext cx="209" cy="586"/>
              <a:chOff x="2891" y="2132"/>
              <a:chExt cx="273" cy="408"/>
            </a:xfrm>
          </p:grpSpPr>
          <p:sp>
            <p:nvSpPr>
              <p:cNvPr id="133211" name="Line 91"/>
              <p:cNvSpPr>
                <a:spLocks noChangeShapeType="1"/>
              </p:cNvSpPr>
              <p:nvPr/>
            </p:nvSpPr>
            <p:spPr bwMode="auto">
              <a:xfrm flipH="1" flipV="1">
                <a:off x="2924" y="2182"/>
                <a:ext cx="240" cy="358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12" name="Freeform 92"/>
              <p:cNvSpPr>
                <a:spLocks/>
              </p:cNvSpPr>
              <p:nvPr/>
            </p:nvSpPr>
            <p:spPr bwMode="auto">
              <a:xfrm>
                <a:off x="2891" y="2132"/>
                <a:ext cx="62" cy="69"/>
              </a:xfrm>
              <a:custGeom>
                <a:avLst/>
                <a:gdLst>
                  <a:gd name="T0" fmla="*/ 123 w 123"/>
                  <a:gd name="T1" fmla="*/ 69 h 139"/>
                  <a:gd name="T2" fmla="*/ 0 w 123"/>
                  <a:gd name="T3" fmla="*/ 0 h 139"/>
                  <a:gd name="T4" fmla="*/ 17 w 123"/>
                  <a:gd name="T5" fmla="*/ 139 h 139"/>
                  <a:gd name="T6" fmla="*/ 123 w 123"/>
                  <a:gd name="T7" fmla="*/ 6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3" h="139">
                    <a:moveTo>
                      <a:pt x="123" y="69"/>
                    </a:moveTo>
                    <a:lnTo>
                      <a:pt x="0" y="0"/>
                    </a:lnTo>
                    <a:lnTo>
                      <a:pt x="17" y="139"/>
                    </a:lnTo>
                    <a:lnTo>
                      <a:pt x="123" y="69"/>
                    </a:lnTo>
                    <a:close/>
                  </a:path>
                </a:pathLst>
              </a:custGeom>
              <a:solidFill>
                <a:srgbClr val="3366FF"/>
              </a:solidFill>
              <a:ln w="19050" cmpd="sng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33213" name="Rectangle 93"/>
            <p:cNvSpPr>
              <a:spLocks noChangeArrowheads="1"/>
            </p:cNvSpPr>
            <p:nvPr/>
          </p:nvSpPr>
          <p:spPr bwMode="auto">
            <a:xfrm>
              <a:off x="2692" y="1916"/>
              <a:ext cx="2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600">
                  <a:latin typeface="Arial" charset="0"/>
                </a:rPr>
                <a:t>Task</a:t>
              </a:r>
            </a:p>
          </p:txBody>
        </p:sp>
        <p:sp>
          <p:nvSpPr>
            <p:cNvPr id="133214" name="Rectangle 94"/>
            <p:cNvSpPr>
              <a:spLocks noChangeArrowheads="1"/>
            </p:cNvSpPr>
            <p:nvPr/>
          </p:nvSpPr>
          <p:spPr bwMode="auto">
            <a:xfrm>
              <a:off x="2570" y="2029"/>
              <a:ext cx="5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600">
                  <a:latin typeface="Arial" charset="0"/>
                </a:rPr>
                <a:t>Evaluation</a:t>
              </a:r>
            </a:p>
          </p:txBody>
        </p:sp>
        <p:grpSp>
          <p:nvGrpSpPr>
            <p:cNvPr id="133215" name="Group 95"/>
            <p:cNvGrpSpPr>
              <a:grpSpLocks/>
            </p:cNvGrpSpPr>
            <p:nvPr/>
          </p:nvGrpSpPr>
          <p:grpSpPr bwMode="auto">
            <a:xfrm>
              <a:off x="1964" y="2119"/>
              <a:ext cx="531" cy="57"/>
              <a:chOff x="2252" y="2023"/>
              <a:chExt cx="309" cy="63"/>
            </a:xfrm>
          </p:grpSpPr>
          <p:sp>
            <p:nvSpPr>
              <p:cNvPr id="133216" name="Line 96"/>
              <p:cNvSpPr>
                <a:spLocks noChangeShapeType="1"/>
              </p:cNvSpPr>
              <p:nvPr/>
            </p:nvSpPr>
            <p:spPr bwMode="auto">
              <a:xfrm>
                <a:off x="2252" y="2054"/>
                <a:ext cx="249" cy="1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17" name="Freeform 97"/>
              <p:cNvSpPr>
                <a:spLocks/>
              </p:cNvSpPr>
              <p:nvPr/>
            </p:nvSpPr>
            <p:spPr bwMode="auto">
              <a:xfrm>
                <a:off x="2499" y="2023"/>
                <a:ext cx="62" cy="63"/>
              </a:xfrm>
              <a:custGeom>
                <a:avLst/>
                <a:gdLst>
                  <a:gd name="T0" fmla="*/ 0 w 125"/>
                  <a:gd name="T1" fmla="*/ 125 h 125"/>
                  <a:gd name="T2" fmla="*/ 125 w 125"/>
                  <a:gd name="T3" fmla="*/ 62 h 125"/>
                  <a:gd name="T4" fmla="*/ 0 w 125"/>
                  <a:gd name="T5" fmla="*/ 0 h 125"/>
                  <a:gd name="T6" fmla="*/ 0 w 125"/>
                  <a:gd name="T7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5" h="125">
                    <a:moveTo>
                      <a:pt x="0" y="125"/>
                    </a:moveTo>
                    <a:lnTo>
                      <a:pt x="125" y="62"/>
                    </a:ln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3366FF"/>
              </a:solidFill>
              <a:ln w="12700" cmpd="sng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218" name="Group 98"/>
            <p:cNvGrpSpPr>
              <a:grpSpLocks/>
            </p:cNvGrpSpPr>
            <p:nvPr/>
          </p:nvGrpSpPr>
          <p:grpSpPr bwMode="auto">
            <a:xfrm>
              <a:off x="1964" y="1951"/>
              <a:ext cx="531" cy="57"/>
              <a:chOff x="2252" y="2023"/>
              <a:chExt cx="309" cy="63"/>
            </a:xfrm>
          </p:grpSpPr>
          <p:sp>
            <p:nvSpPr>
              <p:cNvPr id="133219" name="Line 99"/>
              <p:cNvSpPr>
                <a:spLocks noChangeShapeType="1"/>
              </p:cNvSpPr>
              <p:nvPr/>
            </p:nvSpPr>
            <p:spPr bwMode="auto">
              <a:xfrm>
                <a:off x="2252" y="2054"/>
                <a:ext cx="249" cy="1"/>
              </a:xfrm>
              <a:prstGeom prst="line">
                <a:avLst/>
              </a:prstGeom>
              <a:noFill/>
              <a:ln w="1270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20" name="Freeform 100"/>
              <p:cNvSpPr>
                <a:spLocks/>
              </p:cNvSpPr>
              <p:nvPr/>
            </p:nvSpPr>
            <p:spPr bwMode="auto">
              <a:xfrm>
                <a:off x="2499" y="2023"/>
                <a:ext cx="62" cy="63"/>
              </a:xfrm>
              <a:custGeom>
                <a:avLst/>
                <a:gdLst>
                  <a:gd name="T0" fmla="*/ 0 w 125"/>
                  <a:gd name="T1" fmla="*/ 125 h 125"/>
                  <a:gd name="T2" fmla="*/ 125 w 125"/>
                  <a:gd name="T3" fmla="*/ 62 h 125"/>
                  <a:gd name="T4" fmla="*/ 0 w 125"/>
                  <a:gd name="T5" fmla="*/ 0 h 125"/>
                  <a:gd name="T6" fmla="*/ 0 w 125"/>
                  <a:gd name="T7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5" h="125">
                    <a:moveTo>
                      <a:pt x="0" y="125"/>
                    </a:moveTo>
                    <a:lnTo>
                      <a:pt x="125" y="62"/>
                    </a:ln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3366FF"/>
              </a:solidFill>
              <a:ln w="12700" cmpd="sng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3221" name="Group 101"/>
          <p:cNvGrpSpPr>
            <a:grpSpLocks/>
          </p:cNvGrpSpPr>
          <p:nvPr/>
        </p:nvGrpSpPr>
        <p:grpSpPr bwMode="auto">
          <a:xfrm>
            <a:off x="4884738" y="619125"/>
            <a:ext cx="3503612" cy="3140075"/>
            <a:chOff x="3077" y="558"/>
            <a:chExt cx="2207" cy="1978"/>
          </a:xfrm>
        </p:grpSpPr>
        <p:grpSp>
          <p:nvGrpSpPr>
            <p:cNvPr id="133222" name="Group 102"/>
            <p:cNvGrpSpPr>
              <a:grpSpLocks/>
            </p:cNvGrpSpPr>
            <p:nvPr/>
          </p:nvGrpSpPr>
          <p:grpSpPr bwMode="auto">
            <a:xfrm>
              <a:off x="3224" y="1909"/>
              <a:ext cx="1024" cy="47"/>
              <a:chOff x="3098" y="1789"/>
              <a:chExt cx="934" cy="62"/>
            </a:xfrm>
          </p:grpSpPr>
          <p:sp>
            <p:nvSpPr>
              <p:cNvPr id="133223" name="Line 103"/>
              <p:cNvSpPr>
                <a:spLocks noChangeShapeType="1"/>
              </p:cNvSpPr>
              <p:nvPr/>
            </p:nvSpPr>
            <p:spPr bwMode="auto">
              <a:xfrm>
                <a:off x="3098" y="1820"/>
                <a:ext cx="873" cy="1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24" name="Freeform 104"/>
              <p:cNvSpPr>
                <a:spLocks/>
              </p:cNvSpPr>
              <p:nvPr/>
            </p:nvSpPr>
            <p:spPr bwMode="auto">
              <a:xfrm>
                <a:off x="3969" y="1789"/>
                <a:ext cx="63" cy="62"/>
              </a:xfrm>
              <a:custGeom>
                <a:avLst/>
                <a:gdLst>
                  <a:gd name="T0" fmla="*/ 0 w 125"/>
                  <a:gd name="T1" fmla="*/ 125 h 125"/>
                  <a:gd name="T2" fmla="*/ 125 w 125"/>
                  <a:gd name="T3" fmla="*/ 61 h 125"/>
                  <a:gd name="T4" fmla="*/ 0 w 125"/>
                  <a:gd name="T5" fmla="*/ 0 h 125"/>
                  <a:gd name="T6" fmla="*/ 0 w 125"/>
                  <a:gd name="T7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5" h="125">
                    <a:moveTo>
                      <a:pt x="0" y="125"/>
                    </a:moveTo>
                    <a:lnTo>
                      <a:pt x="125" y="61"/>
                    </a:ln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FF00FF"/>
              </a:soli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225" name="Group 105"/>
            <p:cNvGrpSpPr>
              <a:grpSpLocks/>
            </p:cNvGrpSpPr>
            <p:nvPr/>
          </p:nvGrpSpPr>
          <p:grpSpPr bwMode="auto">
            <a:xfrm>
              <a:off x="3158" y="2233"/>
              <a:ext cx="1096" cy="47"/>
              <a:chOff x="3074" y="2047"/>
              <a:chExt cx="940" cy="63"/>
            </a:xfrm>
          </p:grpSpPr>
          <p:sp>
            <p:nvSpPr>
              <p:cNvPr id="133226" name="Line 106"/>
              <p:cNvSpPr>
                <a:spLocks noChangeShapeType="1"/>
              </p:cNvSpPr>
              <p:nvPr/>
            </p:nvSpPr>
            <p:spPr bwMode="auto">
              <a:xfrm>
                <a:off x="3074" y="2078"/>
                <a:ext cx="879" cy="1"/>
              </a:xfrm>
              <a:prstGeom prst="line">
                <a:avLst/>
              </a:prstGeom>
              <a:noFill/>
              <a:ln w="19050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27" name="Freeform 107"/>
              <p:cNvSpPr>
                <a:spLocks/>
              </p:cNvSpPr>
              <p:nvPr/>
            </p:nvSpPr>
            <p:spPr bwMode="auto">
              <a:xfrm>
                <a:off x="3951" y="2047"/>
                <a:ext cx="63" cy="63"/>
              </a:xfrm>
              <a:custGeom>
                <a:avLst/>
                <a:gdLst>
                  <a:gd name="T0" fmla="*/ 0 w 124"/>
                  <a:gd name="T1" fmla="*/ 125 h 125"/>
                  <a:gd name="T2" fmla="*/ 124 w 124"/>
                  <a:gd name="T3" fmla="*/ 62 h 125"/>
                  <a:gd name="T4" fmla="*/ 0 w 124"/>
                  <a:gd name="T5" fmla="*/ 0 h 125"/>
                  <a:gd name="T6" fmla="*/ 0 w 124"/>
                  <a:gd name="T7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4" h="125">
                    <a:moveTo>
                      <a:pt x="0" y="125"/>
                    </a:moveTo>
                    <a:lnTo>
                      <a:pt x="124" y="62"/>
                    </a:lnTo>
                    <a:lnTo>
                      <a:pt x="0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FF00FF"/>
              </a:solidFill>
              <a:ln w="1905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228" name="Group 108"/>
            <p:cNvGrpSpPr>
              <a:grpSpLocks/>
            </p:cNvGrpSpPr>
            <p:nvPr/>
          </p:nvGrpSpPr>
          <p:grpSpPr bwMode="auto">
            <a:xfrm>
              <a:off x="4253" y="1742"/>
              <a:ext cx="1031" cy="794"/>
              <a:chOff x="4253" y="1742"/>
              <a:chExt cx="1031" cy="794"/>
            </a:xfrm>
          </p:grpSpPr>
          <p:sp>
            <p:nvSpPr>
              <p:cNvPr id="133229" name="Rectangle 109"/>
              <p:cNvSpPr>
                <a:spLocks noChangeArrowheads="1"/>
              </p:cNvSpPr>
              <p:nvPr/>
            </p:nvSpPr>
            <p:spPr bwMode="auto">
              <a:xfrm>
                <a:off x="4253" y="1742"/>
                <a:ext cx="1031" cy="794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30" name="Rectangle 110"/>
              <p:cNvSpPr>
                <a:spLocks noChangeArrowheads="1"/>
              </p:cNvSpPr>
              <p:nvPr/>
            </p:nvSpPr>
            <p:spPr bwMode="auto">
              <a:xfrm>
                <a:off x="4253" y="1742"/>
                <a:ext cx="1031" cy="79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31" name="Line 111"/>
              <p:cNvSpPr>
                <a:spLocks noChangeShapeType="1"/>
              </p:cNvSpPr>
              <p:nvPr/>
            </p:nvSpPr>
            <p:spPr bwMode="auto">
              <a:xfrm>
                <a:off x="4456" y="1742"/>
                <a:ext cx="2" cy="79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32" name="Line 112"/>
              <p:cNvSpPr>
                <a:spLocks noChangeShapeType="1"/>
              </p:cNvSpPr>
              <p:nvPr/>
            </p:nvSpPr>
            <p:spPr bwMode="auto">
              <a:xfrm flipV="1">
                <a:off x="4253" y="1894"/>
                <a:ext cx="1031" cy="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233" name="Group 113"/>
            <p:cNvGrpSpPr>
              <a:grpSpLocks/>
            </p:cNvGrpSpPr>
            <p:nvPr/>
          </p:nvGrpSpPr>
          <p:grpSpPr bwMode="auto">
            <a:xfrm>
              <a:off x="4300" y="558"/>
              <a:ext cx="859" cy="599"/>
              <a:chOff x="3742" y="662"/>
              <a:chExt cx="859" cy="599"/>
            </a:xfrm>
          </p:grpSpPr>
          <p:sp>
            <p:nvSpPr>
              <p:cNvPr id="133234" name="Rectangle 114"/>
              <p:cNvSpPr>
                <a:spLocks noChangeArrowheads="1"/>
              </p:cNvSpPr>
              <p:nvPr/>
            </p:nvSpPr>
            <p:spPr bwMode="auto">
              <a:xfrm>
                <a:off x="3852" y="1138"/>
                <a:ext cx="189" cy="1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35" name="Rectangle 115"/>
              <p:cNvSpPr>
                <a:spLocks noChangeArrowheads="1"/>
              </p:cNvSpPr>
              <p:nvPr/>
            </p:nvSpPr>
            <p:spPr bwMode="auto">
              <a:xfrm>
                <a:off x="4118" y="1138"/>
                <a:ext cx="189" cy="1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36" name="Rectangle 116"/>
              <p:cNvSpPr>
                <a:spLocks noChangeArrowheads="1"/>
              </p:cNvSpPr>
              <p:nvPr/>
            </p:nvSpPr>
            <p:spPr bwMode="auto">
              <a:xfrm>
                <a:off x="4401" y="1135"/>
                <a:ext cx="190" cy="1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37" name="Rectangle 117"/>
              <p:cNvSpPr>
                <a:spLocks noChangeArrowheads="1"/>
              </p:cNvSpPr>
              <p:nvPr/>
            </p:nvSpPr>
            <p:spPr bwMode="auto">
              <a:xfrm>
                <a:off x="4221" y="895"/>
                <a:ext cx="189" cy="1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38" name="Rectangle 118"/>
              <p:cNvSpPr>
                <a:spLocks noChangeArrowheads="1"/>
              </p:cNvSpPr>
              <p:nvPr/>
            </p:nvSpPr>
            <p:spPr bwMode="auto">
              <a:xfrm>
                <a:off x="3750" y="892"/>
                <a:ext cx="189" cy="1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39" name="Rectangle 119"/>
              <p:cNvSpPr>
                <a:spLocks noChangeArrowheads="1"/>
              </p:cNvSpPr>
              <p:nvPr/>
            </p:nvSpPr>
            <p:spPr bwMode="auto">
              <a:xfrm>
                <a:off x="4147" y="662"/>
                <a:ext cx="189" cy="1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40" name="Line 120"/>
              <p:cNvSpPr>
                <a:spLocks noChangeShapeType="1"/>
              </p:cNvSpPr>
              <p:nvPr/>
            </p:nvSpPr>
            <p:spPr bwMode="auto">
              <a:xfrm flipV="1">
                <a:off x="4201" y="1019"/>
                <a:ext cx="92" cy="11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41" name="Line 121"/>
              <p:cNvSpPr>
                <a:spLocks noChangeShapeType="1"/>
              </p:cNvSpPr>
              <p:nvPr/>
            </p:nvSpPr>
            <p:spPr bwMode="auto">
              <a:xfrm flipH="1" flipV="1">
                <a:off x="4334" y="1020"/>
                <a:ext cx="164" cy="11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42" name="Line 122"/>
              <p:cNvSpPr>
                <a:spLocks noChangeShapeType="1"/>
              </p:cNvSpPr>
              <p:nvPr/>
            </p:nvSpPr>
            <p:spPr bwMode="auto">
              <a:xfrm flipH="1" flipV="1">
                <a:off x="3865" y="1014"/>
                <a:ext cx="85" cy="12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43" name="Line 123"/>
              <p:cNvSpPr>
                <a:spLocks noChangeShapeType="1"/>
              </p:cNvSpPr>
              <p:nvPr/>
            </p:nvSpPr>
            <p:spPr bwMode="auto">
              <a:xfrm flipV="1">
                <a:off x="3742" y="1014"/>
                <a:ext cx="78" cy="11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44" name="Line 124"/>
              <p:cNvSpPr>
                <a:spLocks noChangeShapeType="1"/>
              </p:cNvSpPr>
              <p:nvPr/>
            </p:nvSpPr>
            <p:spPr bwMode="auto">
              <a:xfrm flipV="1">
                <a:off x="3853" y="784"/>
                <a:ext cx="331" cy="107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45" name="Line 125"/>
              <p:cNvSpPr>
                <a:spLocks noChangeShapeType="1"/>
              </p:cNvSpPr>
              <p:nvPr/>
            </p:nvSpPr>
            <p:spPr bwMode="auto">
              <a:xfrm flipH="1" flipV="1">
                <a:off x="4245" y="790"/>
                <a:ext cx="58" cy="109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46" name="Line 126"/>
              <p:cNvSpPr>
                <a:spLocks noChangeShapeType="1"/>
              </p:cNvSpPr>
              <p:nvPr/>
            </p:nvSpPr>
            <p:spPr bwMode="auto">
              <a:xfrm flipH="1" flipV="1">
                <a:off x="4297" y="787"/>
                <a:ext cx="304" cy="1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33247" name="Rectangle 127"/>
            <p:cNvSpPr>
              <a:spLocks noChangeArrowheads="1"/>
            </p:cNvSpPr>
            <p:nvPr/>
          </p:nvSpPr>
          <p:spPr bwMode="auto">
            <a:xfrm>
              <a:off x="4376" y="1997"/>
              <a:ext cx="873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sz="1600">
                  <a:solidFill>
                    <a:schemeClr val="bg2"/>
                  </a:solidFill>
                  <a:latin typeface="Arial" charset="0"/>
                </a:rPr>
                <a:t>Task/Capability</a:t>
              </a:r>
            </a:p>
            <a:p>
              <a:pPr>
                <a:spcBef>
                  <a:spcPct val="0"/>
                </a:spcBef>
              </a:pPr>
              <a:r>
                <a:rPr lang="en-GB" sz="1600">
                  <a:solidFill>
                    <a:schemeClr val="bg2"/>
                  </a:solidFill>
                  <a:latin typeface="Arial" charset="0"/>
                </a:rPr>
                <a:t>Mapping</a:t>
              </a:r>
            </a:p>
          </p:txBody>
        </p:sp>
        <p:sp>
          <p:nvSpPr>
            <p:cNvPr id="133248" name="Rectangle 128"/>
            <p:cNvSpPr>
              <a:spLocks noChangeArrowheads="1"/>
            </p:cNvSpPr>
            <p:nvPr/>
          </p:nvSpPr>
          <p:spPr bwMode="auto">
            <a:xfrm>
              <a:off x="3263" y="1942"/>
              <a:ext cx="924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sz="1600">
                  <a:latin typeface="Arial" charset="0"/>
                </a:rPr>
                <a:t>Measures of</a:t>
              </a:r>
            </a:p>
            <a:p>
              <a:pPr>
                <a:spcBef>
                  <a:spcPct val="0"/>
                </a:spcBef>
              </a:pPr>
              <a:r>
                <a:rPr lang="en-GB" sz="1600">
                  <a:latin typeface="Arial" charset="0"/>
                </a:rPr>
                <a:t>accomplishment</a:t>
              </a:r>
            </a:p>
          </p:txBody>
        </p:sp>
        <p:sp>
          <p:nvSpPr>
            <p:cNvPr id="133249" name="Rectangle 129"/>
            <p:cNvSpPr>
              <a:spLocks noChangeArrowheads="1"/>
            </p:cNvSpPr>
            <p:nvPr/>
          </p:nvSpPr>
          <p:spPr bwMode="auto">
            <a:xfrm>
              <a:off x="4418" y="1328"/>
              <a:ext cx="705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GB" sz="1600">
                  <a:latin typeface="Arial" charset="0"/>
                </a:rPr>
                <a:t>Measures of</a:t>
              </a:r>
            </a:p>
            <a:p>
              <a:pPr>
                <a:spcBef>
                  <a:spcPct val="0"/>
                </a:spcBef>
              </a:pPr>
              <a:r>
                <a:rPr lang="en-GB" sz="1600">
                  <a:latin typeface="Arial" charset="0"/>
                </a:rPr>
                <a:t>Capability</a:t>
              </a:r>
            </a:p>
          </p:txBody>
        </p:sp>
        <p:sp>
          <p:nvSpPr>
            <p:cNvPr id="133250" name="Rectangle 130"/>
            <p:cNvSpPr>
              <a:spLocks noChangeArrowheads="1"/>
            </p:cNvSpPr>
            <p:nvPr/>
          </p:nvSpPr>
          <p:spPr bwMode="auto">
            <a:xfrm>
              <a:off x="3077" y="754"/>
              <a:ext cx="11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600">
                  <a:latin typeface="Arial" charset="0"/>
                </a:rPr>
                <a:t>Capability Taxonomy</a:t>
              </a:r>
            </a:p>
          </p:txBody>
        </p:sp>
        <p:grpSp>
          <p:nvGrpSpPr>
            <p:cNvPr id="133251" name="Group 131"/>
            <p:cNvGrpSpPr>
              <a:grpSpLocks/>
            </p:cNvGrpSpPr>
            <p:nvPr/>
          </p:nvGrpSpPr>
          <p:grpSpPr bwMode="auto">
            <a:xfrm>
              <a:off x="4535" y="1171"/>
              <a:ext cx="55" cy="580"/>
              <a:chOff x="4385" y="1256"/>
              <a:chExt cx="63" cy="492"/>
            </a:xfrm>
          </p:grpSpPr>
          <p:sp>
            <p:nvSpPr>
              <p:cNvPr id="133252" name="Line 132"/>
              <p:cNvSpPr>
                <a:spLocks noChangeShapeType="1"/>
              </p:cNvSpPr>
              <p:nvPr/>
            </p:nvSpPr>
            <p:spPr bwMode="auto">
              <a:xfrm flipH="1" flipV="1">
                <a:off x="4416" y="1317"/>
                <a:ext cx="2" cy="43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53" name="Freeform 133"/>
              <p:cNvSpPr>
                <a:spLocks/>
              </p:cNvSpPr>
              <p:nvPr/>
            </p:nvSpPr>
            <p:spPr bwMode="auto">
              <a:xfrm>
                <a:off x="4385" y="1256"/>
                <a:ext cx="63" cy="63"/>
              </a:xfrm>
              <a:custGeom>
                <a:avLst/>
                <a:gdLst>
                  <a:gd name="T0" fmla="*/ 125 w 125"/>
                  <a:gd name="T1" fmla="*/ 125 h 125"/>
                  <a:gd name="T2" fmla="*/ 62 w 125"/>
                  <a:gd name="T3" fmla="*/ 0 h 125"/>
                  <a:gd name="T4" fmla="*/ 0 w 125"/>
                  <a:gd name="T5" fmla="*/ 125 h 125"/>
                  <a:gd name="T6" fmla="*/ 125 w 125"/>
                  <a:gd name="T7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5" h="125">
                    <a:moveTo>
                      <a:pt x="125" y="125"/>
                    </a:moveTo>
                    <a:lnTo>
                      <a:pt x="62" y="0"/>
                    </a:lnTo>
                    <a:lnTo>
                      <a:pt x="0" y="125"/>
                    </a:lnTo>
                    <a:lnTo>
                      <a:pt x="125" y="12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3254" name="Group 134"/>
            <p:cNvGrpSpPr>
              <a:grpSpLocks/>
            </p:cNvGrpSpPr>
            <p:nvPr/>
          </p:nvGrpSpPr>
          <p:grpSpPr bwMode="auto">
            <a:xfrm>
              <a:off x="4951" y="1155"/>
              <a:ext cx="55" cy="580"/>
              <a:chOff x="4385" y="1256"/>
              <a:chExt cx="63" cy="492"/>
            </a:xfrm>
          </p:grpSpPr>
          <p:sp>
            <p:nvSpPr>
              <p:cNvPr id="133255" name="Line 135"/>
              <p:cNvSpPr>
                <a:spLocks noChangeShapeType="1"/>
              </p:cNvSpPr>
              <p:nvPr/>
            </p:nvSpPr>
            <p:spPr bwMode="auto">
              <a:xfrm flipH="1" flipV="1">
                <a:off x="4416" y="1317"/>
                <a:ext cx="2" cy="43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256" name="Freeform 136"/>
              <p:cNvSpPr>
                <a:spLocks/>
              </p:cNvSpPr>
              <p:nvPr/>
            </p:nvSpPr>
            <p:spPr bwMode="auto">
              <a:xfrm>
                <a:off x="4385" y="1256"/>
                <a:ext cx="63" cy="63"/>
              </a:xfrm>
              <a:custGeom>
                <a:avLst/>
                <a:gdLst>
                  <a:gd name="T0" fmla="*/ 125 w 125"/>
                  <a:gd name="T1" fmla="*/ 125 h 125"/>
                  <a:gd name="T2" fmla="*/ 62 w 125"/>
                  <a:gd name="T3" fmla="*/ 0 h 125"/>
                  <a:gd name="T4" fmla="*/ 0 w 125"/>
                  <a:gd name="T5" fmla="*/ 125 h 125"/>
                  <a:gd name="T6" fmla="*/ 125 w 125"/>
                  <a:gd name="T7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5" h="125">
                    <a:moveTo>
                      <a:pt x="125" y="125"/>
                    </a:moveTo>
                    <a:lnTo>
                      <a:pt x="62" y="0"/>
                    </a:lnTo>
                    <a:lnTo>
                      <a:pt x="0" y="125"/>
                    </a:lnTo>
                    <a:lnTo>
                      <a:pt x="125" y="12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3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234950"/>
            <a:ext cx="7775575" cy="942975"/>
          </a:xfrm>
        </p:spPr>
        <p:txBody>
          <a:bodyPr/>
          <a:lstStyle/>
          <a:p>
            <a:r>
              <a:rPr lang="en-GB"/>
              <a:t>Example</a:t>
            </a:r>
            <a:br>
              <a:rPr lang="en-GB"/>
            </a:br>
            <a:r>
              <a:rPr lang="en-GB" sz="2000"/>
              <a:t>Case Studies</a:t>
            </a:r>
            <a:endParaRPr lang="en-GB"/>
          </a:p>
        </p:txBody>
      </p:sp>
      <p:pic>
        <p:nvPicPr>
          <p:cNvPr id="134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656"/>
          <a:stretch>
            <a:fillRect/>
          </a:stretch>
        </p:blipFill>
        <p:spPr bwMode="auto">
          <a:xfrm>
            <a:off x="1066800" y="2139950"/>
            <a:ext cx="6553200" cy="21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4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6725" y="1479550"/>
            <a:ext cx="7886700" cy="595313"/>
          </a:xfr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/>
              <a:t>Define and assess mission/task effectiveness: </a:t>
            </a: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673100" y="4721225"/>
            <a:ext cx="7886700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188913" indent="-188913" algn="l" defTabSz="842963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00000"/>
              <a:buFont typeface="Times" charset="0"/>
              <a:buChar char="•"/>
              <a:tabLst>
                <a:tab pos="1714500" algn="l"/>
              </a:tabLst>
            </a:pPr>
            <a:r>
              <a:rPr lang="en-GB" sz="2400">
                <a:latin typeface="Arial" charset="0"/>
              </a:rPr>
              <a:t>Translate and express in terms of (low level) capabilities </a:t>
            </a:r>
          </a:p>
        </p:txBody>
      </p:sp>
      <p:sp>
        <p:nvSpPr>
          <p:cNvPr id="134150" name="Line 6"/>
          <p:cNvSpPr>
            <a:spLocks noChangeShapeType="1"/>
          </p:cNvSpPr>
          <p:nvPr/>
        </p:nvSpPr>
        <p:spPr bwMode="auto">
          <a:xfrm>
            <a:off x="1104900" y="2616200"/>
            <a:ext cx="6413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234950"/>
            <a:ext cx="7864475" cy="942975"/>
          </a:xfr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/>
              <a:t>Example</a:t>
            </a:r>
            <a:br>
              <a:rPr lang="en-GB"/>
            </a:br>
            <a:r>
              <a:rPr lang="en-GB" sz="2000"/>
              <a:t>Capability based results</a:t>
            </a:r>
            <a:endParaRPr lang="en-GB"/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557338"/>
            <a:ext cx="8702675" cy="415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61938"/>
            <a:ext cx="5070475" cy="638175"/>
          </a:xfrm>
        </p:spPr>
        <p:txBody>
          <a:bodyPr/>
          <a:lstStyle/>
          <a:p>
            <a:r>
              <a:rPr lang="en-GB"/>
              <a:t>Issues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927100"/>
            <a:ext cx="8382000" cy="4997450"/>
          </a:xfr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/>
              <a:t>Definition of Capability</a:t>
            </a:r>
          </a:p>
          <a:p>
            <a:pPr lvl="1"/>
            <a:r>
              <a:rPr lang="en-GB"/>
              <a:t>Whole process reliant on a complete and agreed set of capabilities</a:t>
            </a:r>
          </a:p>
          <a:p>
            <a:pPr lvl="1"/>
            <a:r>
              <a:rPr lang="en-GB"/>
              <a:t>In reality these are not true capabilities</a:t>
            </a:r>
          </a:p>
          <a:p>
            <a:pPr lvl="1"/>
            <a:r>
              <a:rPr lang="en-GB"/>
              <a:t>Subject to change</a:t>
            </a:r>
          </a:p>
          <a:p>
            <a:r>
              <a:rPr lang="en-GB"/>
              <a:t>Scope of the Capability Management problem</a:t>
            </a:r>
          </a:p>
          <a:p>
            <a:pPr lvl="1"/>
            <a:r>
              <a:rPr lang="en-GB"/>
              <a:t>Equipment capability only one component of military capability</a:t>
            </a:r>
          </a:p>
          <a:p>
            <a:pPr lvl="1"/>
            <a:r>
              <a:rPr lang="en-GB"/>
              <a:t>No true Capability Management in the round</a:t>
            </a:r>
          </a:p>
          <a:p>
            <a:r>
              <a:rPr lang="en-GB"/>
              <a:t>Costs</a:t>
            </a:r>
          </a:p>
          <a:p>
            <a:pPr lvl="1"/>
            <a:r>
              <a:rPr lang="en-GB"/>
              <a:t>Encouraged to think in terms of TLC</a:t>
            </a:r>
          </a:p>
          <a:p>
            <a:pPr lvl="1"/>
            <a:r>
              <a:rPr lang="en-GB"/>
              <a:t>Unlikely ever to remove problem of annularity</a:t>
            </a:r>
          </a:p>
          <a:p>
            <a:pPr lvl="1"/>
            <a:r>
              <a:rPr lang="en-GB"/>
              <a:t>Hence the most cost -effective solutions may not be affordable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325438"/>
            <a:ext cx="5070475" cy="638175"/>
          </a:xfrm>
        </p:spPr>
        <p:txBody>
          <a:bodyPr/>
          <a:lstStyle/>
          <a:p>
            <a:r>
              <a:rPr lang="en-GB"/>
              <a:t>Issues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1143000"/>
            <a:ext cx="8382000" cy="4476750"/>
          </a:xfr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/>
              <a:t>Modus Operandi</a:t>
            </a:r>
          </a:p>
          <a:p>
            <a:pPr lvl="1"/>
            <a:r>
              <a:rPr lang="en-GB"/>
              <a:t>Delivered capability a function of equipment and the way it is used</a:t>
            </a:r>
          </a:p>
          <a:p>
            <a:pPr lvl="1"/>
            <a:r>
              <a:rPr lang="en-GB"/>
              <a:t>Strategy and tactics thus need to developed in parallel and…</a:t>
            </a:r>
          </a:p>
          <a:p>
            <a:pPr lvl="1"/>
            <a:r>
              <a:rPr lang="en-GB"/>
              <a:t>…Deriving measures from existing analysis requires caution</a:t>
            </a:r>
          </a:p>
          <a:p>
            <a:r>
              <a:rPr lang="en-GB"/>
              <a:t>Confusion of capability with roles/equipment</a:t>
            </a:r>
          </a:p>
          <a:p>
            <a:pPr lvl="1"/>
            <a:r>
              <a:rPr lang="en-GB"/>
              <a:t>Concept of capability and capability deliverers</a:t>
            </a:r>
          </a:p>
          <a:p>
            <a:pPr lvl="1"/>
            <a:r>
              <a:rPr lang="en-GB"/>
              <a:t>Justifying major procurements (e.g. submarine) difficult</a:t>
            </a:r>
          </a:p>
          <a:p>
            <a:r>
              <a:rPr lang="en-GB"/>
              <a:t>Risk</a:t>
            </a:r>
          </a:p>
          <a:p>
            <a:pPr lvl="1"/>
            <a:r>
              <a:rPr lang="en-GB"/>
              <a:t>Capabilities are not binary</a:t>
            </a:r>
          </a:p>
          <a:p>
            <a:pPr lvl="1"/>
            <a:r>
              <a:rPr lang="en-GB"/>
              <a:t>Need flexible approach to capability vs risk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46100" y="261938"/>
            <a:ext cx="5070475" cy="638175"/>
          </a:xfrm>
        </p:spPr>
        <p:txBody>
          <a:bodyPr/>
          <a:lstStyle/>
          <a:p>
            <a:r>
              <a:rPr lang="en-GB"/>
              <a:t>Summary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700" y="1282700"/>
            <a:ext cx="8382000" cy="5073650"/>
          </a:xfrm>
          <a:noFill/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/>
              <a:t>Focusing on the ends rather than the means is a good starting point for a more logical approach</a:t>
            </a:r>
          </a:p>
          <a:p>
            <a:r>
              <a:rPr lang="en-GB"/>
              <a:t>Operational Analysis has relevance to various aspects of the Capability Management process including goal setting and assessment of delivered capability</a:t>
            </a:r>
          </a:p>
          <a:p>
            <a:r>
              <a:rPr lang="en-GB"/>
              <a:t>Pragmatic approaches developed to date are becoming more refined but...</a:t>
            </a:r>
          </a:p>
          <a:p>
            <a:r>
              <a:rPr lang="en-GB"/>
              <a:t>…existing methodologies for analysis were relevant to the ‘procure by replacement era’</a:t>
            </a:r>
          </a:p>
          <a:p>
            <a:pPr lvl="1"/>
            <a:r>
              <a:rPr lang="en-GB"/>
              <a:t>Are they sufficient for the demands of Capability Measurement?</a:t>
            </a:r>
          </a:p>
          <a:p>
            <a:pPr lvl="1"/>
            <a:r>
              <a:rPr lang="en-GB"/>
              <a:t>Can they be adapted or do we need a new philosophy for the new process?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Cultural Change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GB"/>
              <a:t>Shift in focus from:</a:t>
            </a:r>
          </a:p>
          <a:p>
            <a:pPr lvl="1"/>
            <a:r>
              <a:rPr lang="en-GB"/>
              <a:t>“What is the purpose of this equipment?”  ..  to  ..</a:t>
            </a:r>
          </a:p>
          <a:p>
            <a:pPr lvl="1"/>
            <a:r>
              <a:rPr lang="en-GB"/>
              <a:t>“What is it that we want to do?”</a:t>
            </a:r>
          </a:p>
          <a:p>
            <a:pPr>
              <a:lnSpc>
                <a:spcPct val="120000"/>
              </a:lnSpc>
            </a:pPr>
            <a:r>
              <a:rPr lang="en-GB"/>
              <a:t>Early focus on the ends rather than on the means.</a:t>
            </a:r>
          </a:p>
          <a:p>
            <a:pPr>
              <a:lnSpc>
                <a:spcPct val="120000"/>
              </a:lnSpc>
            </a:pPr>
            <a:r>
              <a:rPr lang="en-GB"/>
              <a:t>Hence ‘Capability’</a:t>
            </a:r>
          </a:p>
          <a:p>
            <a:pPr lvl="1"/>
            <a:r>
              <a:rPr lang="en-GB"/>
              <a:t>a currency based on means of satisfying needs</a:t>
            </a:r>
          </a:p>
          <a:p>
            <a:pPr lvl="1"/>
            <a:r>
              <a:rPr lang="en-GB"/>
              <a:t>we are still at the evolutionary stage 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52463" y="2052638"/>
            <a:ext cx="7788275" cy="17494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1600" tIns="50800" rIns="101600" bIns="50800"/>
          <a:lstStyle/>
          <a:p>
            <a:pPr algn="ctr"/>
            <a:r>
              <a:rPr lang="en-GB"/>
              <a:t>Example 1: NATO Anti-Submarine Warfare Advanced Concepts Study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388938"/>
            <a:ext cx="7788275" cy="6508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1600" tIns="50800" rIns="101600" bIns="50800"/>
          <a:lstStyle/>
          <a:p>
            <a:r>
              <a:rPr lang="en-GB"/>
              <a:t>ASW Advanced Concepts Study</a:t>
            </a:r>
          </a:p>
        </p:txBody>
      </p:sp>
      <p:graphicFrame>
        <p:nvGraphicFramePr>
          <p:cNvPr id="143363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4324350" y="1809750"/>
          <a:ext cx="2074863" cy="205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0" name="Clip" r:id="rId3" imgW="2073240" imgH="2054160" progId="MS_ClipArt_Gallery.2">
                  <p:embed/>
                </p:oleObj>
              </mc:Choice>
              <mc:Fallback>
                <p:oleObj name="Clip" r:id="rId3" imgW="2073240" imgH="2054160" progId="MS_ClipArt_Gallery.2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0" y="1809750"/>
                        <a:ext cx="2074863" cy="205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382588" y="3887788"/>
            <a:ext cx="28924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latin typeface="Arial" charset="0"/>
              </a:rPr>
              <a:t>Few, capable submarines...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3963988" y="3963988"/>
            <a:ext cx="28924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latin typeface="Arial" charset="0"/>
              </a:rPr>
              <a:t>Difficult, littoral environments</a:t>
            </a:r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3582988" y="2516188"/>
            <a:ext cx="758825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 sz="4800">
                <a:latin typeface="Arial" charset="0"/>
              </a:rPr>
              <a:t>+</a:t>
            </a:r>
          </a:p>
        </p:txBody>
      </p:sp>
      <p:sp>
        <p:nvSpPr>
          <p:cNvPr id="143367" name="Rectangle 7"/>
          <p:cNvSpPr>
            <a:spLocks noChangeArrowheads="1"/>
          </p:cNvSpPr>
          <p:nvPr/>
        </p:nvSpPr>
        <p:spPr bwMode="auto">
          <a:xfrm>
            <a:off x="6478588" y="2592388"/>
            <a:ext cx="758825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 sz="4800">
                <a:latin typeface="Arial" charset="0"/>
              </a:rPr>
              <a:t>=</a:t>
            </a:r>
          </a:p>
        </p:txBody>
      </p:sp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7278688" y="2681288"/>
            <a:ext cx="16224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latin typeface="Arial" charset="0"/>
              </a:rPr>
              <a:t>A severe problem</a:t>
            </a:r>
          </a:p>
        </p:txBody>
      </p:sp>
      <p:graphicFrame>
        <p:nvGraphicFramePr>
          <p:cNvPr id="143369" name="Object 9"/>
          <p:cNvGraphicFramePr>
            <a:graphicFrameLocks noChangeAspect="1"/>
          </p:cNvGraphicFramePr>
          <p:nvPr/>
        </p:nvGraphicFramePr>
        <p:xfrm>
          <a:off x="539750" y="1924050"/>
          <a:ext cx="2689225" cy="193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1" name="Document" r:id="rId5" imgW="660960" imgH="476280" progId="Word.Document.8">
                  <p:embed/>
                </p:oleObj>
              </mc:Choice>
              <mc:Fallback>
                <p:oleObj name="Document" r:id="rId5" imgW="660960" imgH="47628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924050"/>
                        <a:ext cx="2689225" cy="193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10643" name="Rectangle 51"/>
          <p:cNvSpPr>
            <a:spLocks noChangeArrowheads="1"/>
          </p:cNvSpPr>
          <p:nvPr/>
        </p:nvSpPr>
        <p:spPr bwMode="auto">
          <a:xfrm>
            <a:off x="228600" y="1016000"/>
            <a:ext cx="2781300" cy="22733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134938"/>
            <a:ext cx="7788275" cy="6508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1600" tIns="50800" rIns="101600" bIns="50800"/>
          <a:lstStyle/>
          <a:p>
            <a:r>
              <a:rPr lang="en-GB"/>
              <a:t>Shortfall assessment</a:t>
            </a:r>
          </a:p>
        </p:txBody>
      </p:sp>
      <p:pic>
        <p:nvPicPr>
          <p:cNvPr id="110596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92200"/>
            <a:ext cx="2459037" cy="213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242888" y="3240088"/>
            <a:ext cx="28924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solidFill>
                  <a:srgbClr val="EF9100"/>
                </a:solidFill>
                <a:latin typeface="Arial" charset="0"/>
              </a:rPr>
              <a:t>Problem definition</a:t>
            </a: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3589338" y="1481138"/>
            <a:ext cx="2117725" cy="1079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 sz="1600" i="1">
                <a:latin typeface="Arial" charset="0"/>
              </a:rPr>
              <a:t>“Detect and track hostile submarines leaving either port with confidence  x%” </a:t>
            </a:r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3163888" y="2693988"/>
            <a:ext cx="28924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solidFill>
                  <a:srgbClr val="EF9100"/>
                </a:solidFill>
                <a:latin typeface="Arial" charset="0"/>
              </a:rPr>
              <a:t>Statement of requirement</a:t>
            </a:r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7151688" y="2846388"/>
            <a:ext cx="1393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solidFill>
                  <a:srgbClr val="EF9100"/>
                </a:solidFill>
                <a:latin typeface="Arial" charset="0"/>
              </a:rPr>
              <a:t>Analysis</a:t>
            </a:r>
          </a:p>
        </p:txBody>
      </p:sp>
      <p:graphicFrame>
        <p:nvGraphicFramePr>
          <p:cNvPr id="110601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6943725" y="1720850"/>
          <a:ext cx="184467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56" name="Clip" r:id="rId4" imgW="1842840" imgH="1122120" progId="MS_ClipArt_Gallery.2">
                  <p:embed/>
                </p:oleObj>
              </mc:Choice>
              <mc:Fallback>
                <p:oleObj name="Clip" r:id="rId4" imgW="1842840" imgH="1122120" progId="MS_ClipArt_Gallery.2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3725" y="1720850"/>
                        <a:ext cx="1844675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02" name="AutoShape 10"/>
          <p:cNvSpPr>
            <a:spLocks noChangeArrowheads="1"/>
          </p:cNvSpPr>
          <p:nvPr/>
        </p:nvSpPr>
        <p:spPr bwMode="auto">
          <a:xfrm rot="16200000" flipH="1">
            <a:off x="7620000" y="3560763"/>
            <a:ext cx="669925" cy="365125"/>
          </a:xfrm>
          <a:prstGeom prst="rightArrow">
            <a:avLst>
              <a:gd name="adj1" fmla="val 50000"/>
              <a:gd name="adj2" fmla="val 45887"/>
            </a:avLst>
          </a:prstGeom>
          <a:solidFill>
            <a:srgbClr val="FCFEB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603" name="AutoShape 11"/>
          <p:cNvSpPr>
            <a:spLocks noChangeArrowheads="1"/>
          </p:cNvSpPr>
          <p:nvPr/>
        </p:nvSpPr>
        <p:spPr bwMode="auto">
          <a:xfrm>
            <a:off x="2616200" y="1778000"/>
            <a:ext cx="635000" cy="368300"/>
          </a:xfrm>
          <a:prstGeom prst="rightArrow">
            <a:avLst>
              <a:gd name="adj1" fmla="val 50000"/>
              <a:gd name="adj2" fmla="val 43119"/>
            </a:avLst>
          </a:prstGeom>
          <a:solidFill>
            <a:srgbClr val="FCFEB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604" name="AutoShape 12"/>
          <p:cNvSpPr>
            <a:spLocks noChangeArrowheads="1"/>
          </p:cNvSpPr>
          <p:nvPr/>
        </p:nvSpPr>
        <p:spPr bwMode="auto">
          <a:xfrm>
            <a:off x="6057900" y="2146300"/>
            <a:ext cx="635000" cy="368300"/>
          </a:xfrm>
          <a:prstGeom prst="rightArrow">
            <a:avLst>
              <a:gd name="adj1" fmla="val 50000"/>
              <a:gd name="adj2" fmla="val 43119"/>
            </a:avLst>
          </a:prstGeom>
          <a:solidFill>
            <a:srgbClr val="FCFEB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623" name="Rectangle 31"/>
          <p:cNvSpPr>
            <a:spLocks noChangeArrowheads="1"/>
          </p:cNvSpPr>
          <p:nvPr/>
        </p:nvSpPr>
        <p:spPr bwMode="auto">
          <a:xfrm>
            <a:off x="1220788" y="4052888"/>
            <a:ext cx="49117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GB" sz="1600">
                <a:latin typeface="Arial" charset="0"/>
              </a:rPr>
              <a:t>For each of four shortfall areas:</a:t>
            </a:r>
          </a:p>
          <a:p>
            <a:pPr algn="l"/>
            <a:r>
              <a:rPr lang="en-GB" sz="1600">
                <a:latin typeface="Arial" charset="0"/>
              </a:rPr>
              <a:t>-   Surveillance and tracking</a:t>
            </a:r>
          </a:p>
          <a:p>
            <a:pPr algn="l"/>
            <a:r>
              <a:rPr lang="en-GB" sz="1600">
                <a:latin typeface="Arial" charset="0"/>
              </a:rPr>
              <a:t>-   Search for quiet submarines</a:t>
            </a:r>
          </a:p>
          <a:p>
            <a:pPr algn="l"/>
            <a:r>
              <a:rPr lang="en-GB" sz="1600">
                <a:latin typeface="Arial" charset="0"/>
              </a:rPr>
              <a:t>-   Torpedo defence</a:t>
            </a:r>
          </a:p>
          <a:p>
            <a:pPr algn="l"/>
            <a:r>
              <a:rPr lang="en-GB" sz="1600">
                <a:latin typeface="Arial" charset="0"/>
              </a:rPr>
              <a:t>-   Prosecution of threats	</a:t>
            </a:r>
          </a:p>
        </p:txBody>
      </p:sp>
      <p:sp>
        <p:nvSpPr>
          <p:cNvPr id="110624" name="Rectangle 32"/>
          <p:cNvSpPr>
            <a:spLocks noChangeArrowheads="1"/>
          </p:cNvSpPr>
          <p:nvPr/>
        </p:nvSpPr>
        <p:spPr bwMode="auto">
          <a:xfrm>
            <a:off x="177800" y="965200"/>
            <a:ext cx="3238500" cy="28448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 useBgFill="1">
        <p:nvSpPr>
          <p:cNvPr id="110625" name="Freeform 33"/>
          <p:cNvSpPr>
            <a:spLocks/>
          </p:cNvSpPr>
          <p:nvPr/>
        </p:nvSpPr>
        <p:spPr bwMode="auto">
          <a:xfrm>
            <a:off x="457200" y="4076700"/>
            <a:ext cx="623888" cy="1081088"/>
          </a:xfrm>
          <a:custGeom>
            <a:avLst/>
            <a:gdLst>
              <a:gd name="T0" fmla="*/ 392 w 393"/>
              <a:gd name="T1" fmla="*/ 501 h 681"/>
              <a:gd name="T2" fmla="*/ 261 w 393"/>
              <a:gd name="T3" fmla="*/ 322 h 681"/>
              <a:gd name="T4" fmla="*/ 261 w 393"/>
              <a:gd name="T5" fmla="*/ 419 h 681"/>
              <a:gd name="T6" fmla="*/ 110 w 393"/>
              <a:gd name="T7" fmla="*/ 419 h 681"/>
              <a:gd name="T8" fmla="*/ 110 w 393"/>
              <a:gd name="T9" fmla="*/ 0 h 681"/>
              <a:gd name="T10" fmla="*/ 0 w 393"/>
              <a:gd name="T11" fmla="*/ 0 h 681"/>
              <a:gd name="T12" fmla="*/ 0 w 393"/>
              <a:gd name="T13" fmla="*/ 583 h 681"/>
              <a:gd name="T14" fmla="*/ 261 w 393"/>
              <a:gd name="T15" fmla="*/ 583 h 681"/>
              <a:gd name="T16" fmla="*/ 261 w 393"/>
              <a:gd name="T17" fmla="*/ 680 h 681"/>
              <a:gd name="T18" fmla="*/ 392 w 393"/>
              <a:gd name="T19" fmla="*/ 501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3" h="681">
                <a:moveTo>
                  <a:pt x="392" y="501"/>
                </a:moveTo>
                <a:lnTo>
                  <a:pt x="261" y="322"/>
                </a:lnTo>
                <a:lnTo>
                  <a:pt x="261" y="419"/>
                </a:lnTo>
                <a:lnTo>
                  <a:pt x="110" y="419"/>
                </a:lnTo>
                <a:lnTo>
                  <a:pt x="110" y="0"/>
                </a:lnTo>
                <a:lnTo>
                  <a:pt x="0" y="0"/>
                </a:lnTo>
                <a:lnTo>
                  <a:pt x="0" y="583"/>
                </a:lnTo>
                <a:lnTo>
                  <a:pt x="261" y="583"/>
                </a:lnTo>
                <a:lnTo>
                  <a:pt x="261" y="680"/>
                </a:lnTo>
                <a:lnTo>
                  <a:pt x="392" y="501"/>
                </a:lnTo>
              </a:path>
            </a:pathLst>
          </a:custGeom>
          <a:ln w="127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0644" name="Rectangle 52"/>
          <p:cNvSpPr>
            <a:spLocks noChangeArrowheads="1"/>
          </p:cNvSpPr>
          <p:nvPr/>
        </p:nvSpPr>
        <p:spPr bwMode="auto">
          <a:xfrm>
            <a:off x="6251575" y="5513388"/>
            <a:ext cx="28924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solidFill>
                  <a:srgbClr val="EF9100"/>
                </a:solidFill>
                <a:latin typeface="Arial" charset="0"/>
              </a:rPr>
              <a:t>Shortfalls</a:t>
            </a:r>
          </a:p>
        </p:txBody>
      </p:sp>
      <p:sp useBgFill="1">
        <p:nvSpPr>
          <p:cNvPr id="110645" name="Rectangle 53"/>
          <p:cNvSpPr>
            <a:spLocks noChangeArrowheads="1"/>
          </p:cNvSpPr>
          <p:nvPr/>
        </p:nvSpPr>
        <p:spPr bwMode="auto">
          <a:xfrm>
            <a:off x="6808788" y="4178300"/>
            <a:ext cx="1752600" cy="13335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646" name="Line 54"/>
          <p:cNvSpPr>
            <a:spLocks noChangeShapeType="1"/>
          </p:cNvSpPr>
          <p:nvPr/>
        </p:nvSpPr>
        <p:spPr bwMode="auto">
          <a:xfrm>
            <a:off x="6816725" y="4343400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647" name="Line 55"/>
          <p:cNvSpPr>
            <a:spLocks noChangeShapeType="1"/>
          </p:cNvSpPr>
          <p:nvPr/>
        </p:nvSpPr>
        <p:spPr bwMode="auto">
          <a:xfrm>
            <a:off x="6816725" y="4548188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648" name="Line 56"/>
          <p:cNvSpPr>
            <a:spLocks noChangeShapeType="1"/>
          </p:cNvSpPr>
          <p:nvPr/>
        </p:nvSpPr>
        <p:spPr bwMode="auto">
          <a:xfrm>
            <a:off x="6816725" y="4754563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649" name="Line 57"/>
          <p:cNvSpPr>
            <a:spLocks noChangeShapeType="1"/>
          </p:cNvSpPr>
          <p:nvPr/>
        </p:nvSpPr>
        <p:spPr bwMode="auto">
          <a:xfrm>
            <a:off x="6816725" y="4959350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650" name="Line 58"/>
          <p:cNvSpPr>
            <a:spLocks noChangeShapeType="1"/>
          </p:cNvSpPr>
          <p:nvPr/>
        </p:nvSpPr>
        <p:spPr bwMode="auto">
          <a:xfrm>
            <a:off x="6816725" y="5372100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651" name="Line 59"/>
          <p:cNvSpPr>
            <a:spLocks noChangeShapeType="1"/>
          </p:cNvSpPr>
          <p:nvPr/>
        </p:nvSpPr>
        <p:spPr bwMode="auto">
          <a:xfrm>
            <a:off x="6816725" y="5165725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652" name="Rectangle 60"/>
          <p:cNvSpPr>
            <a:spLocks noChangeArrowheads="1"/>
          </p:cNvSpPr>
          <p:nvPr/>
        </p:nvSpPr>
        <p:spPr bwMode="auto">
          <a:xfrm>
            <a:off x="6884988" y="4495800"/>
            <a:ext cx="279400" cy="1016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653" name="Rectangle 61"/>
          <p:cNvSpPr>
            <a:spLocks noChangeArrowheads="1"/>
          </p:cNvSpPr>
          <p:nvPr/>
        </p:nvSpPr>
        <p:spPr bwMode="auto">
          <a:xfrm>
            <a:off x="6986588" y="4711700"/>
            <a:ext cx="279400" cy="8001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654" name="Rectangle 62"/>
          <p:cNvSpPr>
            <a:spLocks noChangeArrowheads="1"/>
          </p:cNvSpPr>
          <p:nvPr/>
        </p:nvSpPr>
        <p:spPr bwMode="auto">
          <a:xfrm>
            <a:off x="7469188" y="4292600"/>
            <a:ext cx="279400" cy="12192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655" name="Rectangle 63"/>
          <p:cNvSpPr>
            <a:spLocks noChangeArrowheads="1"/>
          </p:cNvSpPr>
          <p:nvPr/>
        </p:nvSpPr>
        <p:spPr bwMode="auto">
          <a:xfrm>
            <a:off x="8078788" y="4432300"/>
            <a:ext cx="279400" cy="10795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656" name="Rectangle 64"/>
          <p:cNvSpPr>
            <a:spLocks noChangeArrowheads="1"/>
          </p:cNvSpPr>
          <p:nvPr/>
        </p:nvSpPr>
        <p:spPr bwMode="auto">
          <a:xfrm>
            <a:off x="7570788" y="5041900"/>
            <a:ext cx="279400" cy="4699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657" name="Rectangle 65"/>
          <p:cNvSpPr>
            <a:spLocks noChangeArrowheads="1"/>
          </p:cNvSpPr>
          <p:nvPr/>
        </p:nvSpPr>
        <p:spPr bwMode="auto">
          <a:xfrm>
            <a:off x="8180388" y="4559300"/>
            <a:ext cx="279400" cy="9525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658" name="Line 66"/>
          <p:cNvSpPr>
            <a:spLocks noChangeShapeType="1"/>
          </p:cNvSpPr>
          <p:nvPr/>
        </p:nvSpPr>
        <p:spPr bwMode="auto">
          <a:xfrm flipV="1">
            <a:off x="7278688" y="4491038"/>
            <a:ext cx="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659" name="Line 67"/>
          <p:cNvSpPr>
            <a:spLocks noChangeShapeType="1"/>
          </p:cNvSpPr>
          <p:nvPr/>
        </p:nvSpPr>
        <p:spPr bwMode="auto">
          <a:xfrm>
            <a:off x="7913688" y="4287838"/>
            <a:ext cx="0" cy="760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0660" name="Line 68"/>
          <p:cNvSpPr>
            <a:spLocks noChangeShapeType="1"/>
          </p:cNvSpPr>
          <p:nvPr/>
        </p:nvSpPr>
        <p:spPr bwMode="auto">
          <a:xfrm flipV="1">
            <a:off x="8523288" y="4364038"/>
            <a:ext cx="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134938"/>
            <a:ext cx="7788275" cy="6508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1600" tIns="50800" rIns="101600" bIns="50800"/>
          <a:lstStyle/>
          <a:p>
            <a:r>
              <a:rPr lang="en-GB"/>
              <a:t>Shortfall assessment</a:t>
            </a:r>
          </a:p>
        </p:txBody>
      </p:sp>
      <p:sp>
        <p:nvSpPr>
          <p:cNvPr id="139270" name="Rectangle 6"/>
          <p:cNvSpPr>
            <a:spLocks noChangeArrowheads="1"/>
          </p:cNvSpPr>
          <p:nvPr/>
        </p:nvSpPr>
        <p:spPr bwMode="auto">
          <a:xfrm>
            <a:off x="3589338" y="1481138"/>
            <a:ext cx="2117725" cy="1079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 sz="1600" i="1">
                <a:latin typeface="Arial" charset="0"/>
              </a:rPr>
              <a:t>“Detect and track hostile submarines leaving either port with confidence  x%” </a:t>
            </a:r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3163888" y="2693988"/>
            <a:ext cx="28924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solidFill>
                  <a:srgbClr val="EF9100"/>
                </a:solidFill>
                <a:latin typeface="Arial" charset="0"/>
              </a:rPr>
              <a:t>Statement of requirement</a:t>
            </a:r>
          </a:p>
        </p:txBody>
      </p:sp>
      <p:sp>
        <p:nvSpPr>
          <p:cNvPr id="139272" name="Rectangle 8"/>
          <p:cNvSpPr>
            <a:spLocks noChangeArrowheads="1"/>
          </p:cNvSpPr>
          <p:nvPr/>
        </p:nvSpPr>
        <p:spPr bwMode="auto">
          <a:xfrm>
            <a:off x="7151688" y="2846388"/>
            <a:ext cx="1393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solidFill>
                  <a:srgbClr val="EF9100"/>
                </a:solidFill>
                <a:latin typeface="Arial" charset="0"/>
              </a:rPr>
              <a:t>Analysis</a:t>
            </a:r>
          </a:p>
        </p:txBody>
      </p:sp>
      <p:graphicFrame>
        <p:nvGraphicFramePr>
          <p:cNvPr id="139273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6943725" y="1720850"/>
          <a:ext cx="184467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77" name="Clip" r:id="rId3" imgW="1842840" imgH="1122120" progId="MS_ClipArt_Gallery.2">
                  <p:embed/>
                </p:oleObj>
              </mc:Choice>
              <mc:Fallback>
                <p:oleObj name="Clip" r:id="rId3" imgW="1842840" imgH="1122120" progId="MS_ClipArt_Gallery.2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3725" y="1720850"/>
                        <a:ext cx="1844675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74" name="AutoShape 10"/>
          <p:cNvSpPr>
            <a:spLocks noChangeArrowheads="1"/>
          </p:cNvSpPr>
          <p:nvPr/>
        </p:nvSpPr>
        <p:spPr bwMode="auto">
          <a:xfrm rot="16200000" flipH="1">
            <a:off x="7620000" y="3560763"/>
            <a:ext cx="669925" cy="365125"/>
          </a:xfrm>
          <a:prstGeom prst="rightArrow">
            <a:avLst>
              <a:gd name="adj1" fmla="val 50000"/>
              <a:gd name="adj2" fmla="val 45887"/>
            </a:avLst>
          </a:prstGeom>
          <a:solidFill>
            <a:srgbClr val="FCFEB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9275" name="AutoShape 11"/>
          <p:cNvSpPr>
            <a:spLocks noChangeArrowheads="1"/>
          </p:cNvSpPr>
          <p:nvPr/>
        </p:nvSpPr>
        <p:spPr bwMode="auto">
          <a:xfrm>
            <a:off x="2616200" y="1778000"/>
            <a:ext cx="635000" cy="368300"/>
          </a:xfrm>
          <a:prstGeom prst="rightArrow">
            <a:avLst>
              <a:gd name="adj1" fmla="val 50000"/>
              <a:gd name="adj2" fmla="val 43119"/>
            </a:avLst>
          </a:prstGeom>
          <a:solidFill>
            <a:srgbClr val="FCFEB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9276" name="AutoShape 12"/>
          <p:cNvSpPr>
            <a:spLocks noChangeArrowheads="1"/>
          </p:cNvSpPr>
          <p:nvPr/>
        </p:nvSpPr>
        <p:spPr bwMode="auto">
          <a:xfrm>
            <a:off x="6057900" y="2146300"/>
            <a:ext cx="635000" cy="368300"/>
          </a:xfrm>
          <a:prstGeom prst="rightArrow">
            <a:avLst>
              <a:gd name="adj1" fmla="val 50000"/>
              <a:gd name="adj2" fmla="val 43119"/>
            </a:avLst>
          </a:prstGeom>
          <a:solidFill>
            <a:srgbClr val="FCFEB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9298" name="Rectangle 34"/>
          <p:cNvSpPr>
            <a:spLocks noChangeArrowheads="1"/>
          </p:cNvSpPr>
          <p:nvPr/>
        </p:nvSpPr>
        <p:spPr bwMode="auto">
          <a:xfrm>
            <a:off x="636588" y="3659188"/>
            <a:ext cx="5508625" cy="216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spcAft>
                <a:spcPct val="40000"/>
              </a:spcAft>
            </a:pPr>
            <a:r>
              <a:rPr lang="en-GB" sz="1600">
                <a:latin typeface="Arial" charset="0"/>
              </a:rPr>
              <a:t>Expressed at a number of levels:</a:t>
            </a:r>
          </a:p>
          <a:p>
            <a:pPr algn="l">
              <a:spcBef>
                <a:spcPct val="0"/>
              </a:spcBef>
            </a:pPr>
            <a:r>
              <a:rPr lang="en-GB" sz="1600">
                <a:latin typeface="Arial" charset="0"/>
              </a:rPr>
              <a:t>- </a:t>
            </a:r>
            <a:r>
              <a:rPr lang="en-GB" sz="1400">
                <a:latin typeface="Arial" charset="0"/>
              </a:rPr>
              <a:t>Top level: Not tied to specific roles or missions described in terms of the shortfall in the abstract</a:t>
            </a:r>
          </a:p>
          <a:p>
            <a:pPr algn="l">
              <a:spcBef>
                <a:spcPct val="0"/>
              </a:spcBef>
            </a:pPr>
            <a:endParaRPr lang="en-GB" sz="1400">
              <a:latin typeface="Arial" charset="0"/>
            </a:endParaRPr>
          </a:p>
          <a:p>
            <a:pPr algn="l">
              <a:spcBef>
                <a:spcPct val="0"/>
              </a:spcBef>
            </a:pPr>
            <a:r>
              <a:rPr lang="en-GB" sz="1400">
                <a:latin typeface="Arial" charset="0"/>
              </a:rPr>
              <a:t>- Intermediate level: Related to shortfall area but not </a:t>
            </a:r>
          </a:p>
          <a:p>
            <a:pPr algn="l">
              <a:spcBef>
                <a:spcPct val="0"/>
              </a:spcBef>
            </a:pPr>
            <a:r>
              <a:rPr lang="en-GB" sz="1400">
                <a:latin typeface="Arial" charset="0"/>
              </a:rPr>
              <a:t>  mission specific</a:t>
            </a:r>
          </a:p>
          <a:p>
            <a:pPr algn="l">
              <a:spcBef>
                <a:spcPct val="0"/>
              </a:spcBef>
            </a:pPr>
            <a:endParaRPr lang="en-GB" sz="1400">
              <a:latin typeface="Arial" charset="0"/>
            </a:endParaRPr>
          </a:p>
          <a:p>
            <a:pPr algn="l">
              <a:spcBef>
                <a:spcPct val="0"/>
              </a:spcBef>
            </a:pPr>
            <a:r>
              <a:rPr lang="en-GB" sz="1400">
                <a:latin typeface="Arial" charset="0"/>
              </a:rPr>
              <a:t>-  Lower level: Derived directly from shortfalls,</a:t>
            </a:r>
          </a:p>
          <a:p>
            <a:pPr algn="l">
              <a:spcBef>
                <a:spcPct val="0"/>
              </a:spcBef>
            </a:pPr>
            <a:r>
              <a:rPr lang="en-GB" sz="1400">
                <a:latin typeface="Arial" charset="0"/>
              </a:rPr>
              <a:t>   very much related to specific missions and platforms</a:t>
            </a:r>
          </a:p>
        </p:txBody>
      </p:sp>
      <p:sp>
        <p:nvSpPr>
          <p:cNvPr id="139299" name="Rectangle 35"/>
          <p:cNvSpPr>
            <a:spLocks noChangeArrowheads="1"/>
          </p:cNvSpPr>
          <p:nvPr/>
        </p:nvSpPr>
        <p:spPr bwMode="auto">
          <a:xfrm>
            <a:off x="3225800" y="1282700"/>
            <a:ext cx="3009900" cy="21844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 useBgFill="1">
        <p:nvSpPr>
          <p:cNvPr id="139300" name="AutoShape 36"/>
          <p:cNvSpPr>
            <a:spLocks noChangeArrowheads="1"/>
          </p:cNvSpPr>
          <p:nvPr/>
        </p:nvSpPr>
        <p:spPr bwMode="auto">
          <a:xfrm rot="17520000" flipH="1">
            <a:off x="4502150" y="3409950"/>
            <a:ext cx="546100" cy="482600"/>
          </a:xfrm>
          <a:prstGeom prst="rightArrow">
            <a:avLst>
              <a:gd name="adj1" fmla="val 50000"/>
              <a:gd name="adj2" fmla="val 28300"/>
            </a:avLst>
          </a:prstGeom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455" name="Rectangle 1143"/>
          <p:cNvSpPr>
            <a:spLocks noChangeArrowheads="1"/>
          </p:cNvSpPr>
          <p:nvPr/>
        </p:nvSpPr>
        <p:spPr bwMode="auto">
          <a:xfrm>
            <a:off x="228600" y="1016000"/>
            <a:ext cx="2781300" cy="22733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42456" name="Picture 1144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92200"/>
            <a:ext cx="2459037" cy="213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2457" name="Rectangle 1145"/>
          <p:cNvSpPr>
            <a:spLocks noChangeArrowheads="1"/>
          </p:cNvSpPr>
          <p:nvPr/>
        </p:nvSpPr>
        <p:spPr bwMode="auto">
          <a:xfrm>
            <a:off x="242888" y="3240088"/>
            <a:ext cx="28924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solidFill>
                  <a:srgbClr val="EF9100"/>
                </a:solidFill>
                <a:latin typeface="Arial" charset="0"/>
              </a:rPr>
              <a:t>Problem definition</a:t>
            </a:r>
          </a:p>
        </p:txBody>
      </p:sp>
      <p:sp>
        <p:nvSpPr>
          <p:cNvPr id="142458" name="AutoShape 1146"/>
          <p:cNvSpPr>
            <a:spLocks noChangeArrowheads="1"/>
          </p:cNvSpPr>
          <p:nvPr/>
        </p:nvSpPr>
        <p:spPr bwMode="auto">
          <a:xfrm>
            <a:off x="2616200" y="1778000"/>
            <a:ext cx="635000" cy="368300"/>
          </a:xfrm>
          <a:prstGeom prst="rightArrow">
            <a:avLst>
              <a:gd name="adj1" fmla="val 50000"/>
              <a:gd name="adj2" fmla="val 43119"/>
            </a:avLst>
          </a:prstGeom>
          <a:solidFill>
            <a:srgbClr val="FCFEB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460" name="Rectangle 1148"/>
          <p:cNvSpPr>
            <a:spLocks noChangeArrowheads="1"/>
          </p:cNvSpPr>
          <p:nvPr/>
        </p:nvSpPr>
        <p:spPr bwMode="auto">
          <a:xfrm>
            <a:off x="6251575" y="5513388"/>
            <a:ext cx="28924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solidFill>
                  <a:srgbClr val="EF9100"/>
                </a:solidFill>
                <a:latin typeface="Arial" charset="0"/>
              </a:rPr>
              <a:t>Shortfalls</a:t>
            </a:r>
          </a:p>
        </p:txBody>
      </p:sp>
      <p:sp useBgFill="1">
        <p:nvSpPr>
          <p:cNvPr id="142461" name="Rectangle 1149"/>
          <p:cNvSpPr>
            <a:spLocks noChangeArrowheads="1"/>
          </p:cNvSpPr>
          <p:nvPr/>
        </p:nvSpPr>
        <p:spPr bwMode="auto">
          <a:xfrm>
            <a:off x="6808788" y="4178300"/>
            <a:ext cx="1752600" cy="13335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462" name="Line 1150"/>
          <p:cNvSpPr>
            <a:spLocks noChangeShapeType="1"/>
          </p:cNvSpPr>
          <p:nvPr/>
        </p:nvSpPr>
        <p:spPr bwMode="auto">
          <a:xfrm>
            <a:off x="6816725" y="4343400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463" name="Line 1151"/>
          <p:cNvSpPr>
            <a:spLocks noChangeShapeType="1"/>
          </p:cNvSpPr>
          <p:nvPr/>
        </p:nvSpPr>
        <p:spPr bwMode="auto">
          <a:xfrm>
            <a:off x="6816725" y="4548188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464" name="Line 1152"/>
          <p:cNvSpPr>
            <a:spLocks noChangeShapeType="1"/>
          </p:cNvSpPr>
          <p:nvPr/>
        </p:nvSpPr>
        <p:spPr bwMode="auto">
          <a:xfrm>
            <a:off x="6816725" y="4754563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465" name="Line 1153"/>
          <p:cNvSpPr>
            <a:spLocks noChangeShapeType="1"/>
          </p:cNvSpPr>
          <p:nvPr/>
        </p:nvSpPr>
        <p:spPr bwMode="auto">
          <a:xfrm>
            <a:off x="6816725" y="4959350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466" name="Line 1154"/>
          <p:cNvSpPr>
            <a:spLocks noChangeShapeType="1"/>
          </p:cNvSpPr>
          <p:nvPr/>
        </p:nvSpPr>
        <p:spPr bwMode="auto">
          <a:xfrm>
            <a:off x="6816725" y="5372100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467" name="Line 1155"/>
          <p:cNvSpPr>
            <a:spLocks noChangeShapeType="1"/>
          </p:cNvSpPr>
          <p:nvPr/>
        </p:nvSpPr>
        <p:spPr bwMode="auto">
          <a:xfrm>
            <a:off x="6816725" y="5165725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468" name="Rectangle 1156"/>
          <p:cNvSpPr>
            <a:spLocks noChangeArrowheads="1"/>
          </p:cNvSpPr>
          <p:nvPr/>
        </p:nvSpPr>
        <p:spPr bwMode="auto">
          <a:xfrm>
            <a:off x="6884988" y="4495800"/>
            <a:ext cx="279400" cy="1016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469" name="Rectangle 1157"/>
          <p:cNvSpPr>
            <a:spLocks noChangeArrowheads="1"/>
          </p:cNvSpPr>
          <p:nvPr/>
        </p:nvSpPr>
        <p:spPr bwMode="auto">
          <a:xfrm>
            <a:off x="6986588" y="4711700"/>
            <a:ext cx="279400" cy="8001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470" name="Rectangle 1158"/>
          <p:cNvSpPr>
            <a:spLocks noChangeArrowheads="1"/>
          </p:cNvSpPr>
          <p:nvPr/>
        </p:nvSpPr>
        <p:spPr bwMode="auto">
          <a:xfrm>
            <a:off x="7469188" y="4292600"/>
            <a:ext cx="279400" cy="12192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471" name="Rectangle 1159"/>
          <p:cNvSpPr>
            <a:spLocks noChangeArrowheads="1"/>
          </p:cNvSpPr>
          <p:nvPr/>
        </p:nvSpPr>
        <p:spPr bwMode="auto">
          <a:xfrm>
            <a:off x="8078788" y="4432300"/>
            <a:ext cx="279400" cy="10795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472" name="Rectangle 1160"/>
          <p:cNvSpPr>
            <a:spLocks noChangeArrowheads="1"/>
          </p:cNvSpPr>
          <p:nvPr/>
        </p:nvSpPr>
        <p:spPr bwMode="auto">
          <a:xfrm>
            <a:off x="7570788" y="5041900"/>
            <a:ext cx="279400" cy="4699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473" name="Rectangle 1161"/>
          <p:cNvSpPr>
            <a:spLocks noChangeArrowheads="1"/>
          </p:cNvSpPr>
          <p:nvPr/>
        </p:nvSpPr>
        <p:spPr bwMode="auto">
          <a:xfrm>
            <a:off x="8180388" y="4559300"/>
            <a:ext cx="279400" cy="9525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474" name="Line 1162"/>
          <p:cNvSpPr>
            <a:spLocks noChangeShapeType="1"/>
          </p:cNvSpPr>
          <p:nvPr/>
        </p:nvSpPr>
        <p:spPr bwMode="auto">
          <a:xfrm flipV="1">
            <a:off x="7278688" y="4491038"/>
            <a:ext cx="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475" name="Line 1163"/>
          <p:cNvSpPr>
            <a:spLocks noChangeShapeType="1"/>
          </p:cNvSpPr>
          <p:nvPr/>
        </p:nvSpPr>
        <p:spPr bwMode="auto">
          <a:xfrm>
            <a:off x="7913688" y="4287838"/>
            <a:ext cx="0" cy="760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2476" name="Line 1164"/>
          <p:cNvSpPr>
            <a:spLocks noChangeShapeType="1"/>
          </p:cNvSpPr>
          <p:nvPr/>
        </p:nvSpPr>
        <p:spPr bwMode="auto">
          <a:xfrm flipV="1">
            <a:off x="8523288" y="4364038"/>
            <a:ext cx="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1123-5429-4275-8A06-6D7B3B189A82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134938"/>
            <a:ext cx="7788275" cy="6508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101600" tIns="50800" rIns="101600" bIns="50800"/>
          <a:lstStyle/>
          <a:p>
            <a:r>
              <a:rPr lang="en-GB"/>
              <a:t>Shortfall assessment</a:t>
            </a: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3589338" y="1481138"/>
            <a:ext cx="2117725" cy="1079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 sz="1600" i="1">
                <a:latin typeface="Arial" charset="0"/>
              </a:rPr>
              <a:t>“Detect and track hostile submarines leaving either port with confidence  x%” </a:t>
            </a:r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3163888" y="2693988"/>
            <a:ext cx="289242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solidFill>
                  <a:srgbClr val="EF9100"/>
                </a:solidFill>
                <a:latin typeface="Arial" charset="0"/>
              </a:rPr>
              <a:t>Statement of requirement</a:t>
            </a:r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7151688" y="2846388"/>
            <a:ext cx="13938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solidFill>
                  <a:srgbClr val="EF9100"/>
                </a:solidFill>
                <a:latin typeface="Arial" charset="0"/>
              </a:rPr>
              <a:t>Analysis</a:t>
            </a:r>
          </a:p>
        </p:txBody>
      </p:sp>
      <p:graphicFrame>
        <p:nvGraphicFramePr>
          <p:cNvPr id="140297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6943725" y="1720850"/>
          <a:ext cx="184467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81" name="Clip" r:id="rId3" imgW="1842840" imgH="1122120" progId="MS_ClipArt_Gallery.2">
                  <p:embed/>
                </p:oleObj>
              </mc:Choice>
              <mc:Fallback>
                <p:oleObj name="Clip" r:id="rId3" imgW="1842840" imgH="1122120" progId="MS_ClipArt_Gallery.2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3725" y="1720850"/>
                        <a:ext cx="1844675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8" name="AutoShape 10"/>
          <p:cNvSpPr>
            <a:spLocks noChangeArrowheads="1"/>
          </p:cNvSpPr>
          <p:nvPr/>
        </p:nvSpPr>
        <p:spPr bwMode="auto">
          <a:xfrm rot="16200000" flipH="1">
            <a:off x="7620000" y="3560763"/>
            <a:ext cx="669925" cy="365125"/>
          </a:xfrm>
          <a:prstGeom prst="rightArrow">
            <a:avLst>
              <a:gd name="adj1" fmla="val 50000"/>
              <a:gd name="adj2" fmla="val 45887"/>
            </a:avLst>
          </a:prstGeom>
          <a:solidFill>
            <a:srgbClr val="FCFEB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300" name="AutoShape 12"/>
          <p:cNvSpPr>
            <a:spLocks noChangeArrowheads="1"/>
          </p:cNvSpPr>
          <p:nvPr/>
        </p:nvSpPr>
        <p:spPr bwMode="auto">
          <a:xfrm>
            <a:off x="6057900" y="2146300"/>
            <a:ext cx="635000" cy="368300"/>
          </a:xfrm>
          <a:prstGeom prst="rightArrow">
            <a:avLst>
              <a:gd name="adj1" fmla="val 50000"/>
              <a:gd name="adj2" fmla="val 43119"/>
            </a:avLst>
          </a:prstGeom>
          <a:solidFill>
            <a:srgbClr val="FCFEB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322" name="Rectangle 34"/>
          <p:cNvSpPr>
            <a:spLocks noChangeArrowheads="1"/>
          </p:cNvSpPr>
          <p:nvPr/>
        </p:nvSpPr>
        <p:spPr bwMode="auto">
          <a:xfrm>
            <a:off x="522288" y="4256088"/>
            <a:ext cx="5508625" cy="160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spcAft>
                <a:spcPct val="40000"/>
              </a:spcAft>
            </a:pPr>
            <a:r>
              <a:rPr lang="en-GB" sz="1600">
                <a:latin typeface="Arial" charset="0"/>
              </a:rPr>
              <a:t>Mix of qualitative (judgement) and quantitative (using OA models)</a:t>
            </a:r>
          </a:p>
          <a:p>
            <a:pPr algn="l">
              <a:spcAft>
                <a:spcPct val="40000"/>
              </a:spcAft>
            </a:pPr>
            <a:r>
              <a:rPr lang="en-GB" sz="1600">
                <a:latin typeface="Arial" charset="0"/>
              </a:rPr>
              <a:t>Used military staff, technologists and analysts</a:t>
            </a:r>
          </a:p>
          <a:p>
            <a:pPr algn="l">
              <a:spcAft>
                <a:spcPct val="40000"/>
              </a:spcAft>
            </a:pPr>
            <a:r>
              <a:rPr lang="en-GB" sz="1600">
                <a:latin typeface="Arial" charset="0"/>
              </a:rPr>
              <a:t>Provided goal setting and assessment</a:t>
            </a:r>
          </a:p>
        </p:txBody>
      </p:sp>
      <p:sp>
        <p:nvSpPr>
          <p:cNvPr id="140323" name="Rectangle 35"/>
          <p:cNvSpPr>
            <a:spLocks noChangeArrowheads="1"/>
          </p:cNvSpPr>
          <p:nvPr/>
        </p:nvSpPr>
        <p:spPr bwMode="auto">
          <a:xfrm>
            <a:off x="6743700" y="1384300"/>
            <a:ext cx="2222500" cy="19431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 useBgFill="1">
        <p:nvSpPr>
          <p:cNvPr id="140324" name="AutoShape 36"/>
          <p:cNvSpPr>
            <a:spLocks noChangeArrowheads="1"/>
          </p:cNvSpPr>
          <p:nvPr/>
        </p:nvSpPr>
        <p:spPr bwMode="auto">
          <a:xfrm rot="19080000" flipH="1">
            <a:off x="5657850" y="3584575"/>
            <a:ext cx="965200" cy="482600"/>
          </a:xfrm>
          <a:prstGeom prst="rightArrow">
            <a:avLst>
              <a:gd name="adj1" fmla="val 50000"/>
              <a:gd name="adj2" fmla="val 50019"/>
            </a:avLst>
          </a:prstGeom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343" name="Rectangle 55"/>
          <p:cNvSpPr>
            <a:spLocks noChangeArrowheads="1"/>
          </p:cNvSpPr>
          <p:nvPr/>
        </p:nvSpPr>
        <p:spPr bwMode="auto">
          <a:xfrm>
            <a:off x="228600" y="1016000"/>
            <a:ext cx="2781300" cy="22733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40344" name="Picture 56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92200"/>
            <a:ext cx="2459037" cy="213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0345" name="Rectangle 57"/>
          <p:cNvSpPr>
            <a:spLocks noChangeArrowheads="1"/>
          </p:cNvSpPr>
          <p:nvPr/>
        </p:nvSpPr>
        <p:spPr bwMode="auto">
          <a:xfrm>
            <a:off x="242888" y="3240088"/>
            <a:ext cx="28924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solidFill>
                  <a:srgbClr val="EF9100"/>
                </a:solidFill>
                <a:latin typeface="Arial" charset="0"/>
              </a:rPr>
              <a:t>Problem definition</a:t>
            </a:r>
          </a:p>
        </p:txBody>
      </p:sp>
      <p:sp>
        <p:nvSpPr>
          <p:cNvPr id="140346" name="AutoShape 58"/>
          <p:cNvSpPr>
            <a:spLocks noChangeArrowheads="1"/>
          </p:cNvSpPr>
          <p:nvPr/>
        </p:nvSpPr>
        <p:spPr bwMode="auto">
          <a:xfrm>
            <a:off x="2616200" y="1778000"/>
            <a:ext cx="635000" cy="368300"/>
          </a:xfrm>
          <a:prstGeom prst="rightArrow">
            <a:avLst>
              <a:gd name="adj1" fmla="val 50000"/>
              <a:gd name="adj2" fmla="val 43119"/>
            </a:avLst>
          </a:prstGeom>
          <a:solidFill>
            <a:srgbClr val="FCFEB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364" name="Rectangle 76"/>
          <p:cNvSpPr>
            <a:spLocks noChangeArrowheads="1"/>
          </p:cNvSpPr>
          <p:nvPr/>
        </p:nvSpPr>
        <p:spPr bwMode="auto">
          <a:xfrm>
            <a:off x="6251575" y="5513388"/>
            <a:ext cx="28924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GB">
                <a:solidFill>
                  <a:srgbClr val="EF9100"/>
                </a:solidFill>
                <a:latin typeface="Arial" charset="0"/>
              </a:rPr>
              <a:t>Shortfalls</a:t>
            </a:r>
          </a:p>
        </p:txBody>
      </p:sp>
      <p:sp useBgFill="1">
        <p:nvSpPr>
          <p:cNvPr id="140365" name="Rectangle 77"/>
          <p:cNvSpPr>
            <a:spLocks noChangeArrowheads="1"/>
          </p:cNvSpPr>
          <p:nvPr/>
        </p:nvSpPr>
        <p:spPr bwMode="auto">
          <a:xfrm>
            <a:off x="6808788" y="4178300"/>
            <a:ext cx="1752600" cy="13335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366" name="Line 78"/>
          <p:cNvSpPr>
            <a:spLocks noChangeShapeType="1"/>
          </p:cNvSpPr>
          <p:nvPr/>
        </p:nvSpPr>
        <p:spPr bwMode="auto">
          <a:xfrm>
            <a:off x="6816725" y="4343400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367" name="Line 79"/>
          <p:cNvSpPr>
            <a:spLocks noChangeShapeType="1"/>
          </p:cNvSpPr>
          <p:nvPr/>
        </p:nvSpPr>
        <p:spPr bwMode="auto">
          <a:xfrm>
            <a:off x="6816725" y="4548188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368" name="Line 80"/>
          <p:cNvSpPr>
            <a:spLocks noChangeShapeType="1"/>
          </p:cNvSpPr>
          <p:nvPr/>
        </p:nvSpPr>
        <p:spPr bwMode="auto">
          <a:xfrm>
            <a:off x="6816725" y="4754563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369" name="Line 81"/>
          <p:cNvSpPr>
            <a:spLocks noChangeShapeType="1"/>
          </p:cNvSpPr>
          <p:nvPr/>
        </p:nvSpPr>
        <p:spPr bwMode="auto">
          <a:xfrm>
            <a:off x="6816725" y="4959350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370" name="Line 82"/>
          <p:cNvSpPr>
            <a:spLocks noChangeShapeType="1"/>
          </p:cNvSpPr>
          <p:nvPr/>
        </p:nvSpPr>
        <p:spPr bwMode="auto">
          <a:xfrm>
            <a:off x="6816725" y="5372100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371" name="Line 83"/>
          <p:cNvSpPr>
            <a:spLocks noChangeShapeType="1"/>
          </p:cNvSpPr>
          <p:nvPr/>
        </p:nvSpPr>
        <p:spPr bwMode="auto">
          <a:xfrm>
            <a:off x="6816725" y="5165725"/>
            <a:ext cx="17383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372" name="Rectangle 84"/>
          <p:cNvSpPr>
            <a:spLocks noChangeArrowheads="1"/>
          </p:cNvSpPr>
          <p:nvPr/>
        </p:nvSpPr>
        <p:spPr bwMode="auto">
          <a:xfrm>
            <a:off x="6884988" y="4495800"/>
            <a:ext cx="279400" cy="10160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373" name="Rectangle 85"/>
          <p:cNvSpPr>
            <a:spLocks noChangeArrowheads="1"/>
          </p:cNvSpPr>
          <p:nvPr/>
        </p:nvSpPr>
        <p:spPr bwMode="auto">
          <a:xfrm>
            <a:off x="6986588" y="4711700"/>
            <a:ext cx="279400" cy="8001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374" name="Rectangle 86"/>
          <p:cNvSpPr>
            <a:spLocks noChangeArrowheads="1"/>
          </p:cNvSpPr>
          <p:nvPr/>
        </p:nvSpPr>
        <p:spPr bwMode="auto">
          <a:xfrm>
            <a:off x="7469188" y="4292600"/>
            <a:ext cx="279400" cy="12192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375" name="Rectangle 87"/>
          <p:cNvSpPr>
            <a:spLocks noChangeArrowheads="1"/>
          </p:cNvSpPr>
          <p:nvPr/>
        </p:nvSpPr>
        <p:spPr bwMode="auto">
          <a:xfrm>
            <a:off x="8078788" y="4432300"/>
            <a:ext cx="279400" cy="1079500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376" name="Rectangle 88"/>
          <p:cNvSpPr>
            <a:spLocks noChangeArrowheads="1"/>
          </p:cNvSpPr>
          <p:nvPr/>
        </p:nvSpPr>
        <p:spPr bwMode="auto">
          <a:xfrm>
            <a:off x="7570788" y="5041900"/>
            <a:ext cx="279400" cy="4699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377" name="Rectangle 89"/>
          <p:cNvSpPr>
            <a:spLocks noChangeArrowheads="1"/>
          </p:cNvSpPr>
          <p:nvPr/>
        </p:nvSpPr>
        <p:spPr bwMode="auto">
          <a:xfrm>
            <a:off x="8180388" y="4559300"/>
            <a:ext cx="279400" cy="9525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378" name="Line 90"/>
          <p:cNvSpPr>
            <a:spLocks noChangeShapeType="1"/>
          </p:cNvSpPr>
          <p:nvPr/>
        </p:nvSpPr>
        <p:spPr bwMode="auto">
          <a:xfrm flipV="1">
            <a:off x="7278688" y="4491038"/>
            <a:ext cx="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379" name="Line 91"/>
          <p:cNvSpPr>
            <a:spLocks noChangeShapeType="1"/>
          </p:cNvSpPr>
          <p:nvPr/>
        </p:nvSpPr>
        <p:spPr bwMode="auto">
          <a:xfrm>
            <a:off x="7913688" y="4287838"/>
            <a:ext cx="0" cy="760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0380" name="Line 92"/>
          <p:cNvSpPr>
            <a:spLocks noChangeShapeType="1"/>
          </p:cNvSpPr>
          <p:nvPr/>
        </p:nvSpPr>
        <p:spPr bwMode="auto">
          <a:xfrm flipV="1">
            <a:off x="8523288" y="4364038"/>
            <a:ext cx="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">
  <a:themeElements>
    <a:clrScheme name="Blank 1">
      <a:dk1>
        <a:srgbClr val="162A3A"/>
      </a:dk1>
      <a:lt1>
        <a:srgbClr val="FFFFFF"/>
      </a:lt1>
      <a:dk2>
        <a:srgbClr val="004268"/>
      </a:dk2>
      <a:lt2>
        <a:srgbClr val="A6A6A6"/>
      </a:lt2>
      <a:accent1>
        <a:srgbClr val="FF5400"/>
      </a:accent1>
      <a:accent2>
        <a:srgbClr val="B3FF00"/>
      </a:accent2>
      <a:accent3>
        <a:srgbClr val="AAB0B9"/>
      </a:accent3>
      <a:accent4>
        <a:srgbClr val="DADADA"/>
      </a:accent4>
      <a:accent5>
        <a:srgbClr val="FFB3AA"/>
      </a:accent5>
      <a:accent6>
        <a:srgbClr val="A2E700"/>
      </a:accent6>
      <a:hlink>
        <a:srgbClr val="FFFFFF"/>
      </a:hlink>
      <a:folHlink>
        <a:srgbClr val="FFFFFF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1">
        <a:dk1>
          <a:srgbClr val="162A3A"/>
        </a:dk1>
        <a:lt1>
          <a:srgbClr val="FFFFFF"/>
        </a:lt1>
        <a:dk2>
          <a:srgbClr val="004268"/>
        </a:dk2>
        <a:lt2>
          <a:srgbClr val="A6A6A6"/>
        </a:lt2>
        <a:accent1>
          <a:srgbClr val="FF5400"/>
        </a:accent1>
        <a:accent2>
          <a:srgbClr val="B3FF00"/>
        </a:accent2>
        <a:accent3>
          <a:srgbClr val="AAB0B9"/>
        </a:accent3>
        <a:accent4>
          <a:srgbClr val="DADADA"/>
        </a:accent4>
        <a:accent5>
          <a:srgbClr val="FFB3AA"/>
        </a:accent5>
        <a:accent6>
          <a:srgbClr val="A2E700"/>
        </a:accent6>
        <a:hlink>
          <a:srgbClr val="FFFF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2849</TotalTime>
  <Pages>25</Pages>
  <Words>1257</Words>
  <Application>Microsoft Office PowerPoint</Application>
  <PresentationFormat>On-screen Show (4:3)</PresentationFormat>
  <Paragraphs>276</Paragraphs>
  <Slides>35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Times New Roman</vt:lpstr>
      <vt:lpstr>Arial</vt:lpstr>
      <vt:lpstr>Times</vt:lpstr>
      <vt:lpstr>Blank</vt:lpstr>
      <vt:lpstr>Microsoft Clip Gallery</vt:lpstr>
      <vt:lpstr>Microsoft Word Document</vt:lpstr>
      <vt:lpstr>Microsoft Photo Editor 3.0 Photo</vt:lpstr>
      <vt:lpstr>Microsoft Excel Worksheet</vt:lpstr>
      <vt:lpstr>Capability Management in Practice  – an Undersea Warfare perspective</vt:lpstr>
      <vt:lpstr>Some Features which characterise Maritime Systems</vt:lpstr>
      <vt:lpstr>Examples </vt:lpstr>
      <vt:lpstr>Cultural Change</vt:lpstr>
      <vt:lpstr>Example 1: NATO Anti-Submarine Warfare Advanced Concepts Study</vt:lpstr>
      <vt:lpstr>ASW Advanced Concepts Study</vt:lpstr>
      <vt:lpstr>Shortfall assessment</vt:lpstr>
      <vt:lpstr>Shortfall assessment</vt:lpstr>
      <vt:lpstr>Shortfall assessment</vt:lpstr>
      <vt:lpstr>Shortfall assessment</vt:lpstr>
      <vt:lpstr>Solution identification</vt:lpstr>
      <vt:lpstr>Co-operating Systems</vt:lpstr>
      <vt:lpstr>Solution identification</vt:lpstr>
      <vt:lpstr>NATO Study Summary</vt:lpstr>
      <vt:lpstr>Example 2: Maritime Platform Procurement Related Issues</vt:lpstr>
      <vt:lpstr>Potential ways of protecting shipping</vt:lpstr>
      <vt:lpstr>Means imply solutions</vt:lpstr>
      <vt:lpstr>Means imply solutions</vt:lpstr>
      <vt:lpstr>Multi-Capable Platforms</vt:lpstr>
      <vt:lpstr>Solution is scenario dependent</vt:lpstr>
      <vt:lpstr>Is a solution unique ?</vt:lpstr>
      <vt:lpstr>Does this cause a problem  (is there a capability gap?)</vt:lpstr>
      <vt:lpstr>What can fill the gap(s) ?</vt:lpstr>
      <vt:lpstr>Maritime Procurement - Summary</vt:lpstr>
      <vt:lpstr>Example 3: Support to Capability Management</vt:lpstr>
      <vt:lpstr>Capability Management</vt:lpstr>
      <vt:lpstr>Capability Taxonomy</vt:lpstr>
      <vt:lpstr>Assessment Methodology</vt:lpstr>
      <vt:lpstr>At the end of the process...</vt:lpstr>
      <vt:lpstr>Technical approach</vt:lpstr>
      <vt:lpstr>Example Case Studies</vt:lpstr>
      <vt:lpstr>Example Capability based results</vt:lpstr>
      <vt:lpstr>Issues</vt:lpstr>
      <vt:lpstr>Issues</vt:lpstr>
      <vt:lpstr>Summary</vt:lpstr>
    </vt:vector>
  </TitlesOfParts>
  <Company>Roundel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Denny</dc:creator>
  <cp:lastModifiedBy>cara</cp:lastModifiedBy>
  <cp:revision>119</cp:revision>
  <cp:lastPrinted>2001-07-02T17:55:02Z</cp:lastPrinted>
  <dcterms:created xsi:type="dcterms:W3CDTF">2001-04-20T11:19:27Z</dcterms:created>
  <dcterms:modified xsi:type="dcterms:W3CDTF">2012-03-14T15:14:40Z</dcterms:modified>
</cp:coreProperties>
</file>