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82" r:id="rId2"/>
    <p:sldId id="438" r:id="rId3"/>
    <p:sldId id="314" r:id="rId4"/>
    <p:sldId id="477" r:id="rId5"/>
    <p:sldId id="470" r:id="rId6"/>
    <p:sldId id="471" r:id="rId7"/>
    <p:sldId id="455" r:id="rId8"/>
    <p:sldId id="473" r:id="rId9"/>
    <p:sldId id="474" r:id="rId10"/>
    <p:sldId id="475" r:id="rId11"/>
    <p:sldId id="469" r:id="rId12"/>
    <p:sldId id="467" r:id="rId13"/>
    <p:sldId id="454" r:id="rId14"/>
    <p:sldId id="465" r:id="rId15"/>
    <p:sldId id="466" r:id="rId16"/>
    <p:sldId id="460" r:id="rId17"/>
    <p:sldId id="459" r:id="rId18"/>
    <p:sldId id="452" r:id="rId19"/>
    <p:sldId id="476" r:id="rId20"/>
    <p:sldId id="419" r:id="rId21"/>
  </p:sldIdLst>
  <p:sldSz cx="10287000" cy="6858000" type="35mm"/>
  <p:notesSz cx="6669088" cy="9926638"/>
  <p:defaultTextStyle>
    <a:defPPr>
      <a:defRPr lang="en-GB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33CC"/>
    <a:srgbClr val="006699"/>
    <a:srgbClr val="9999FF"/>
    <a:srgbClr val="0D3093"/>
    <a:srgbClr val="0C2F90"/>
    <a:srgbClr val="80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82703" autoAdjust="0"/>
  </p:normalViewPr>
  <p:slideViewPr>
    <p:cSldViewPr showGuides="1">
      <p:cViewPr>
        <p:scale>
          <a:sx n="75" d="100"/>
          <a:sy n="75" d="100"/>
        </p:scale>
        <p:origin x="-798" y="-384"/>
      </p:cViewPr>
      <p:guideLst>
        <p:guide orient="horz" pos="3792"/>
        <p:guide orient="horz" pos="3552"/>
        <p:guide orient="horz" pos="1392"/>
        <p:guide orient="horz" pos="864"/>
        <p:guide orient="horz" pos="768"/>
        <p:guide pos="5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>
        <p:scale>
          <a:sx n="25" d="100"/>
          <a:sy n="25" d="100"/>
        </p:scale>
        <p:origin x="-1734" y="-37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14288"/>
            <a:ext cx="29067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t" anchorCtr="0" compatLnSpc="1">
            <a:prstTxWarp prst="textNoShape">
              <a:avLst/>
            </a:prstTxWarp>
          </a:bodyPr>
          <a:lstStyle>
            <a:lvl1pPr defTabSz="982663">
              <a:defRPr sz="1000" b="0" i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4125" y="14288"/>
            <a:ext cx="29067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t" anchorCtr="0" compatLnSpc="1">
            <a:prstTxWarp prst="textNoShape">
              <a:avLst/>
            </a:prstTxWarp>
          </a:bodyPr>
          <a:lstStyle>
            <a:lvl1pPr algn="r" defTabSz="982663">
              <a:defRPr sz="1000" b="0" i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48800"/>
            <a:ext cx="2906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b" anchorCtr="0" compatLnSpc="1">
            <a:prstTxWarp prst="textNoShape">
              <a:avLst/>
            </a:prstTxWarp>
          </a:bodyPr>
          <a:lstStyle>
            <a:lvl1pPr defTabSz="982663">
              <a:defRPr sz="1000" b="0" i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4125" y="9448800"/>
            <a:ext cx="2906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b" anchorCtr="0" compatLnSpc="1">
            <a:prstTxWarp prst="textNoShape">
              <a:avLst/>
            </a:prstTxWarp>
          </a:bodyPr>
          <a:lstStyle>
            <a:lvl1pPr algn="r" defTabSz="982663">
              <a:defRPr sz="1000" b="0" i="1">
                <a:solidFill>
                  <a:schemeClr val="tx1"/>
                </a:solidFill>
              </a:defRPr>
            </a:lvl1pPr>
          </a:lstStyle>
          <a:p>
            <a:fld id="{D30A79A6-2127-4075-8602-ABEA806D232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92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14288"/>
            <a:ext cx="29067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t" anchorCtr="0" compatLnSpc="1">
            <a:prstTxWarp prst="textNoShape">
              <a:avLst/>
            </a:prstTxWarp>
          </a:bodyPr>
          <a:lstStyle>
            <a:lvl1pPr defTabSz="815975">
              <a:lnSpc>
                <a:spcPct val="100000"/>
              </a:lnSpc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4125" y="14288"/>
            <a:ext cx="29067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t" anchorCtr="0" compatLnSpc="1">
            <a:prstTxWarp prst="textNoShape">
              <a:avLst/>
            </a:prstTxWarp>
          </a:bodyPr>
          <a:lstStyle>
            <a:lvl1pPr algn="r" defTabSz="815975">
              <a:lnSpc>
                <a:spcPct val="100000"/>
              </a:lnSpc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48800"/>
            <a:ext cx="2906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b" anchorCtr="0" compatLnSpc="1">
            <a:prstTxWarp prst="textNoShape">
              <a:avLst/>
            </a:prstTxWarp>
          </a:bodyPr>
          <a:lstStyle>
            <a:lvl1pPr defTabSz="815975">
              <a:lnSpc>
                <a:spcPct val="100000"/>
              </a:lnSpc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4125" y="9448800"/>
            <a:ext cx="2906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80" tIns="0" rIns="18580" bIns="0" numCol="1" anchor="b" anchorCtr="0" compatLnSpc="1">
            <a:prstTxWarp prst="textNoShape">
              <a:avLst/>
            </a:prstTxWarp>
          </a:bodyPr>
          <a:lstStyle>
            <a:lvl1pPr algn="r" defTabSz="815975">
              <a:lnSpc>
                <a:spcPct val="100000"/>
              </a:lnSpc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ED88767-984F-49F0-A716-8511BD066555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46125" y="876300"/>
            <a:ext cx="5186363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00973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D4050-F5C6-4CC2-8E55-FBCC97B1D79F}" type="slidenum">
              <a:rPr lang="fr-FR"/>
              <a:pPr/>
              <a:t>1</a:t>
            </a:fld>
            <a:endParaRPr lang="fr-FR"/>
          </a:p>
        </p:txBody>
      </p:sp>
      <p:sp>
        <p:nvSpPr>
          <p:cNvPr id="144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725988"/>
            <a:ext cx="4854575" cy="44942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18" tIns="46432" rIns="91318" bIns="46432"/>
          <a:lstStyle/>
          <a:p>
            <a:pPr defTabSz="962025">
              <a:lnSpc>
                <a:spcPct val="100000"/>
              </a:lnSpc>
              <a:spcBef>
                <a:spcPct val="0"/>
              </a:spcBef>
            </a:pPr>
            <a:endParaRPr lang="fr-F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6ED94-1A06-48EE-ACF3-9CF22F9E8015}" type="slidenum">
              <a:rPr lang="fr-FR"/>
              <a:pPr/>
              <a:t>11</a:t>
            </a:fld>
            <a:endParaRPr lang="fr-FR"/>
          </a:p>
        </p:txBody>
      </p:sp>
      <p:sp>
        <p:nvSpPr>
          <p:cNvPr id="282112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2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A3BDB-AED0-42CF-82E2-42AC7DDC22A3}" type="slidenum">
              <a:rPr lang="fr-FR"/>
              <a:pPr/>
              <a:t>12</a:t>
            </a:fld>
            <a:endParaRPr lang="fr-FR"/>
          </a:p>
        </p:txBody>
      </p:sp>
      <p:sp>
        <p:nvSpPr>
          <p:cNvPr id="281702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A30B6-C7DC-4EFB-9CD4-A8869CE38EFE}" type="slidenum">
              <a:rPr lang="fr-FR"/>
              <a:pPr/>
              <a:t>13</a:t>
            </a:fld>
            <a:endParaRPr lang="fr-FR"/>
          </a:p>
        </p:txBody>
      </p:sp>
      <p:sp>
        <p:nvSpPr>
          <p:cNvPr id="278118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8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DC403-6A7B-4EDE-8FE3-37EF57D0759A}" type="slidenum">
              <a:rPr lang="fr-FR"/>
              <a:pPr/>
              <a:t>14</a:t>
            </a:fld>
            <a:endParaRPr lang="fr-FR"/>
          </a:p>
        </p:txBody>
      </p:sp>
      <p:sp>
        <p:nvSpPr>
          <p:cNvPr id="281190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1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E4006-1882-47D3-A554-5FB254F0E5C8}" type="slidenum">
              <a:rPr lang="fr-FR"/>
              <a:pPr/>
              <a:t>15</a:t>
            </a:fld>
            <a:endParaRPr lang="fr-FR"/>
          </a:p>
        </p:txBody>
      </p:sp>
      <p:sp>
        <p:nvSpPr>
          <p:cNvPr id="281497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1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1EEF2-550F-447B-8BA3-C3541AF9E1FC}" type="slidenum">
              <a:rPr lang="fr-FR"/>
              <a:pPr/>
              <a:t>16</a:t>
            </a:fld>
            <a:endParaRPr lang="fr-FR"/>
          </a:p>
        </p:txBody>
      </p:sp>
      <p:sp>
        <p:nvSpPr>
          <p:cNvPr id="279859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9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4A5F7-16C9-408D-8736-4D8F4CAF2369}" type="slidenum">
              <a:rPr lang="fr-FR"/>
              <a:pPr/>
              <a:t>17</a:t>
            </a:fld>
            <a:endParaRPr lang="fr-FR"/>
          </a:p>
        </p:txBody>
      </p:sp>
      <p:sp>
        <p:nvSpPr>
          <p:cNvPr id="279552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04F2B-335B-4086-9819-D9CFA19157B5}" type="slidenum">
              <a:rPr lang="fr-FR"/>
              <a:pPr/>
              <a:t>18</a:t>
            </a:fld>
            <a:endParaRPr lang="fr-FR"/>
          </a:p>
        </p:txBody>
      </p:sp>
      <p:sp>
        <p:nvSpPr>
          <p:cNvPr id="277709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D476F-D1DB-40D9-A5ED-CA9F73E3FAD0}" type="slidenum">
              <a:rPr lang="fr-FR"/>
              <a:pPr/>
              <a:t>19</a:t>
            </a:fld>
            <a:endParaRPr lang="fr-FR"/>
          </a:p>
        </p:txBody>
      </p:sp>
      <p:sp>
        <p:nvSpPr>
          <p:cNvPr id="286515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6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DAA2-C896-4F31-A0C5-EDFD0C478D9B}" type="slidenum">
              <a:rPr lang="fr-FR"/>
              <a:pPr/>
              <a:t>20</a:t>
            </a:fld>
            <a:endParaRPr lang="fr-FR"/>
          </a:p>
        </p:txBody>
      </p:sp>
      <p:sp>
        <p:nvSpPr>
          <p:cNvPr id="272793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2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CA46E-C329-42D6-A129-694502B8B19F}" type="slidenum">
              <a:rPr lang="fr-FR"/>
              <a:pPr/>
              <a:t>2</a:t>
            </a:fld>
            <a:endParaRPr lang="fr-FR"/>
          </a:p>
        </p:txBody>
      </p:sp>
      <p:sp>
        <p:nvSpPr>
          <p:cNvPr id="270848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0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245DC-4939-44A3-9AE5-A0976361B76A}" type="slidenum">
              <a:rPr lang="fr-FR"/>
              <a:pPr/>
              <a:t>3</a:t>
            </a:fld>
            <a:endParaRPr lang="fr-FR"/>
          </a:p>
        </p:txBody>
      </p:sp>
      <p:sp>
        <p:nvSpPr>
          <p:cNvPr id="253542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53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52471-5C65-4BFB-987C-087FCE557015}" type="slidenum">
              <a:rPr lang="fr-FR"/>
              <a:pPr/>
              <a:t>5</a:t>
            </a:fld>
            <a:endParaRPr lang="fr-FR"/>
          </a:p>
        </p:txBody>
      </p:sp>
      <p:sp>
        <p:nvSpPr>
          <p:cNvPr id="284672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4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FD8B4-93E0-4586-A5DA-CDD551168D1E}" type="slidenum">
              <a:rPr lang="fr-FR"/>
              <a:pPr/>
              <a:t>6</a:t>
            </a:fld>
            <a:endParaRPr lang="fr-FR"/>
          </a:p>
        </p:txBody>
      </p:sp>
      <p:sp>
        <p:nvSpPr>
          <p:cNvPr id="284877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4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08F73-CAEC-4DC9-AF22-6292AAE472FE}" type="slidenum">
              <a:rPr lang="fr-FR"/>
              <a:pPr/>
              <a:t>7</a:t>
            </a:fld>
            <a:endParaRPr lang="fr-FR"/>
          </a:p>
        </p:txBody>
      </p:sp>
      <p:sp>
        <p:nvSpPr>
          <p:cNvPr id="278323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78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C8D26-8924-4B02-A6BD-45A4D8EF9F3C}" type="slidenum">
              <a:rPr lang="fr-FR"/>
              <a:pPr/>
              <a:t>8</a:t>
            </a:fld>
            <a:endParaRPr lang="fr-FR"/>
          </a:p>
        </p:txBody>
      </p:sp>
      <p:sp>
        <p:nvSpPr>
          <p:cNvPr id="285491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5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9923C-62C3-4790-B66C-06723CAEA813}" type="slidenum">
              <a:rPr lang="fr-FR"/>
              <a:pPr/>
              <a:t>9</a:t>
            </a:fld>
            <a:endParaRPr lang="fr-FR"/>
          </a:p>
        </p:txBody>
      </p:sp>
      <p:sp>
        <p:nvSpPr>
          <p:cNvPr id="285696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5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96BAA-0EE5-470B-B13F-C2B14245D8E1}" type="slidenum">
              <a:rPr lang="fr-FR"/>
              <a:pPr/>
              <a:t>10</a:t>
            </a:fld>
            <a:endParaRPr lang="fr-FR"/>
          </a:p>
        </p:txBody>
      </p:sp>
      <p:sp>
        <p:nvSpPr>
          <p:cNvPr id="286003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6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907" name="Rectangle 3"/>
          <p:cNvSpPr>
            <a:spLocks noChangeArrowheads="1"/>
          </p:cNvSpPr>
          <p:nvPr/>
        </p:nvSpPr>
        <p:spPr bwMode="auto">
          <a:xfrm>
            <a:off x="9442450" y="6556375"/>
            <a:ext cx="573088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6988" rIns="63500" bIns="26988" anchor="b">
            <a:spAutoFit/>
          </a:bodyPr>
          <a:lstStyle/>
          <a:p>
            <a:pPr algn="r" defTabSz="923925">
              <a:lnSpc>
                <a:spcPct val="100000"/>
              </a:lnSpc>
            </a:pPr>
            <a:r>
              <a:rPr lang="fr-FR" sz="800" b="0">
                <a:solidFill>
                  <a:srgbClr val="000066"/>
                </a:solidFill>
              </a:rPr>
              <a:t>- </a:t>
            </a:r>
            <a:fld id="{FA613381-130F-43A9-9DAF-3CB2E996F5FF}" type="slidenum">
              <a:rPr lang="fr-FR" sz="800" b="0">
                <a:solidFill>
                  <a:srgbClr val="000066"/>
                </a:solidFill>
              </a:rPr>
              <a:pPr algn="r" defTabSz="923925">
                <a:lnSpc>
                  <a:spcPct val="100000"/>
                </a:lnSpc>
              </a:pPr>
              <a:t>‹#›</a:t>
            </a:fld>
            <a:r>
              <a:rPr lang="fr-FR" sz="800" b="0">
                <a:solidFill>
                  <a:srgbClr val="000066"/>
                </a:solidFill>
              </a:rPr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2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7138" y="168275"/>
            <a:ext cx="2438400" cy="215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350" y="168275"/>
            <a:ext cx="7164388" cy="215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6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68275"/>
            <a:ext cx="9755188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838200"/>
            <a:ext cx="9144000" cy="14843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8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6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905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838200"/>
            <a:ext cx="4495800" cy="148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838200"/>
            <a:ext cx="4495800" cy="148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7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0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834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0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350" y="168275"/>
            <a:ext cx="9755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526787" name="Rectangle 3"/>
          <p:cNvSpPr>
            <a:spLocks noChangeArrowheads="1"/>
          </p:cNvSpPr>
          <p:nvPr/>
        </p:nvSpPr>
        <p:spPr bwMode="auto">
          <a:xfrm>
            <a:off x="9561513" y="6510338"/>
            <a:ext cx="57308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6988" rIns="63500" bIns="26988" anchor="b">
            <a:spAutoFit/>
          </a:bodyPr>
          <a:lstStyle/>
          <a:p>
            <a:pPr algn="r" defTabSz="923925">
              <a:lnSpc>
                <a:spcPct val="100000"/>
              </a:lnSpc>
            </a:pPr>
            <a:r>
              <a:rPr lang="fr-FR" sz="1100" b="0">
                <a:solidFill>
                  <a:srgbClr val="000066"/>
                </a:solidFill>
              </a:rPr>
              <a:t>- </a:t>
            </a:r>
            <a:fld id="{06C5CF29-0531-4E36-BE53-6BD6233F02F0}" type="slidenum">
              <a:rPr lang="fr-FR" sz="1100" b="0">
                <a:solidFill>
                  <a:srgbClr val="000066"/>
                </a:solidFill>
              </a:rPr>
              <a:pPr algn="r" defTabSz="923925">
                <a:lnSpc>
                  <a:spcPct val="100000"/>
                </a:lnSpc>
              </a:pPr>
              <a:t>‹#›</a:t>
            </a:fld>
            <a:r>
              <a:rPr lang="fr-FR" sz="1100" b="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526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838200"/>
            <a:ext cx="9144000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Text 1</a:t>
            </a:r>
          </a:p>
          <a:p>
            <a:pPr lvl="1"/>
            <a:r>
              <a:rPr lang="en-GB" smtClean="0"/>
              <a:t>Texte 2</a:t>
            </a:r>
          </a:p>
          <a:p>
            <a:pPr lvl="2"/>
            <a:r>
              <a:rPr lang="en-GB" smtClean="0"/>
              <a:t>Texte 3</a:t>
            </a:r>
          </a:p>
          <a:p>
            <a:pPr lvl="3"/>
            <a:r>
              <a:rPr lang="en-GB" smtClean="0"/>
              <a:t>Texte 4</a:t>
            </a:r>
          </a:p>
        </p:txBody>
      </p:sp>
      <p:sp>
        <p:nvSpPr>
          <p:cNvPr id="1526791" name="Line 7"/>
          <p:cNvSpPr>
            <a:spLocks noChangeShapeType="1"/>
          </p:cNvSpPr>
          <p:nvPr/>
        </p:nvSpPr>
        <p:spPr bwMode="auto">
          <a:xfrm>
            <a:off x="239713" y="609600"/>
            <a:ext cx="9809162" cy="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6pPr>
      <a:lvl7pPr marL="914400"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7pPr>
      <a:lvl8pPr marL="1371600"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8pPr>
      <a:lvl9pPr marL="1828800" algn="l" defTabSz="9239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100000"/>
        </a:spcBef>
        <a:spcAft>
          <a:spcPct val="0"/>
        </a:spcAft>
        <a:buClr>
          <a:srgbClr val="009900"/>
        </a:buClr>
        <a:buSzPct val="60000"/>
        <a:buFont typeface="Monotype Sorts" pitchFamily="2" charset="2"/>
        <a:buChar char="n"/>
        <a:tabLst>
          <a:tab pos="7239000" algn="l"/>
          <a:tab pos="8199438" algn="r"/>
        </a:tabLst>
        <a:defRPr sz="2000" b="1">
          <a:solidFill>
            <a:srgbClr val="000066"/>
          </a:solidFill>
          <a:latin typeface="+mn-lt"/>
          <a:ea typeface="+mn-ea"/>
          <a:cs typeface="+mn-cs"/>
        </a:defRPr>
      </a:lvl1pPr>
      <a:lvl2pPr marL="371475" indent="-179388" algn="l" rtl="0" eaLnBrk="0" fontAlgn="base" hangingPunct="0">
        <a:spcBef>
          <a:spcPct val="8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l"/>
        <a:tabLst>
          <a:tab pos="7239000" algn="l"/>
          <a:tab pos="8199438" algn="r"/>
        </a:tabLst>
        <a:defRPr>
          <a:solidFill>
            <a:srgbClr val="000066"/>
          </a:solidFill>
          <a:latin typeface="+mn-lt"/>
        </a:defRPr>
      </a:lvl2pPr>
      <a:lvl3pPr marL="581025" indent="-207963" algn="l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Wingdings" pitchFamily="2" charset="2"/>
        <a:buChar char="Ø"/>
        <a:tabLst>
          <a:tab pos="7239000" algn="l"/>
          <a:tab pos="8199438" algn="r"/>
        </a:tabLst>
        <a:defRPr sz="1600">
          <a:solidFill>
            <a:srgbClr val="000066"/>
          </a:solidFill>
          <a:latin typeface="+mn-lt"/>
        </a:defRPr>
      </a:lvl3pPr>
      <a:lvl4pPr marL="752475" indent="-169863" algn="l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Char char="–"/>
        <a:tabLst>
          <a:tab pos="7239000" algn="l"/>
          <a:tab pos="8199438" algn="r"/>
        </a:tabLst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0" algn="l"/>
          <a:tab pos="8199438" algn="r"/>
        </a:tabLst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0" algn="l"/>
          <a:tab pos="8199438" algn="r"/>
        </a:tabLst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0" algn="l"/>
          <a:tab pos="8199438" algn="r"/>
        </a:tabLst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0" algn="l"/>
          <a:tab pos="8199438" algn="r"/>
        </a:tabLst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0" algn="l"/>
          <a:tab pos="8199438" algn="r"/>
        </a:tabLst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aems.salford.ac.uk/assets/coraslogo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s.salford.ac.uk/CORAS/Projects/Forecastin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92" name="Line 24"/>
          <p:cNvSpPr>
            <a:spLocks noChangeShapeType="1"/>
          </p:cNvSpPr>
          <p:nvPr/>
        </p:nvSpPr>
        <p:spPr bwMode="auto">
          <a:xfrm>
            <a:off x="1524000" y="3933825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/>
          <a:lstStyle/>
          <a:p>
            <a:endParaRPr lang="en-GB"/>
          </a:p>
        </p:txBody>
      </p:sp>
      <p:sp>
        <p:nvSpPr>
          <p:cNvPr id="1440795" name="Text Box 27"/>
          <p:cNvSpPr txBox="1">
            <a:spLocks noChangeArrowheads="1"/>
          </p:cNvSpPr>
          <p:nvPr/>
        </p:nvSpPr>
        <p:spPr bwMode="auto">
          <a:xfrm>
            <a:off x="390525" y="2133600"/>
            <a:ext cx="96488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sz="3400">
                <a:solidFill>
                  <a:schemeClr val="tx1"/>
                </a:solidFill>
              </a:rPr>
              <a:t>An empirical comparison of periodic stock control heuristics for intermittent demand items</a:t>
            </a:r>
            <a:endParaRPr lang="fr-FR" sz="3400">
              <a:solidFill>
                <a:schemeClr val="tx1"/>
              </a:solidFill>
            </a:endParaRPr>
          </a:p>
        </p:txBody>
      </p:sp>
      <p:sp>
        <p:nvSpPr>
          <p:cNvPr id="1440796" name="Rectangle 28"/>
          <p:cNvSpPr>
            <a:spLocks noChangeArrowheads="1"/>
          </p:cNvSpPr>
          <p:nvPr/>
        </p:nvSpPr>
        <p:spPr bwMode="auto">
          <a:xfrm>
            <a:off x="1039813" y="4076700"/>
            <a:ext cx="8424862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sz="2400">
                <a:solidFill>
                  <a:schemeClr val="tx1"/>
                </a:solidFill>
              </a:rPr>
              <a:t>Aris A. Syntetos &amp; </a:t>
            </a:r>
            <a:r>
              <a:rPr lang="en-GB"/>
              <a:t> </a:t>
            </a:r>
            <a:r>
              <a:rPr lang="en-GB" sz="2400">
                <a:solidFill>
                  <a:schemeClr val="tx1"/>
                </a:solidFill>
              </a:rPr>
              <a:t>M. Zied Babai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sz="2000">
                <a:solidFill>
                  <a:schemeClr val="tx1"/>
                </a:solidFill>
              </a:rPr>
              <a:t>University of Salford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100000"/>
              </a:spcAft>
            </a:pPr>
            <a:endParaRPr lang="fr-FR" sz="4400">
              <a:solidFill>
                <a:schemeClr val="tx1"/>
              </a:solidFill>
            </a:endParaRPr>
          </a:p>
        </p:txBody>
      </p:sp>
      <p:sp>
        <p:nvSpPr>
          <p:cNvPr id="1440798" name="Text Box 30"/>
          <p:cNvSpPr txBox="1">
            <a:spLocks noChangeArrowheads="1"/>
          </p:cNvSpPr>
          <p:nvPr/>
        </p:nvSpPr>
        <p:spPr bwMode="auto">
          <a:xfrm>
            <a:off x="1398588" y="5111750"/>
            <a:ext cx="74168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100000"/>
              </a:spcAft>
            </a:pPr>
            <a:r>
              <a:rPr lang="en-GB" sz="2000">
                <a:solidFill>
                  <a:schemeClr val="tx1"/>
                </a:solidFill>
              </a:rPr>
              <a:t>OR 49, Edinburgh, September 4 - 6, 2007</a:t>
            </a:r>
            <a:endParaRPr lang="fr-FR" sz="2000">
              <a:solidFill>
                <a:schemeClr val="tx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100000"/>
              </a:spcAft>
            </a:pPr>
            <a:r>
              <a:rPr lang="fr-FR" sz="1600">
                <a:solidFill>
                  <a:schemeClr val="tx1"/>
                </a:solidFill>
              </a:rPr>
              <a:t>Research funded by the Engineering and Physical Sciences Research Council (EPSRC, UK) - EP/D062942/1</a:t>
            </a:r>
          </a:p>
        </p:txBody>
      </p:sp>
      <p:pic>
        <p:nvPicPr>
          <p:cNvPr id="1440800" name="Picture 32" descr="nlion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60350"/>
            <a:ext cx="1655762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0802" name="Rectangle 34"/>
          <p:cNvSpPr>
            <a:spLocks noChangeArrowheads="1"/>
          </p:cNvSpPr>
          <p:nvPr/>
        </p:nvSpPr>
        <p:spPr bwMode="auto">
          <a:xfrm>
            <a:off x="0" y="30384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grpSp>
        <p:nvGrpSpPr>
          <p:cNvPr id="1440804" name="Group 36"/>
          <p:cNvGrpSpPr>
            <a:grpSpLocks/>
          </p:cNvGrpSpPr>
          <p:nvPr/>
        </p:nvGrpSpPr>
        <p:grpSpPr bwMode="auto">
          <a:xfrm>
            <a:off x="7591425" y="393700"/>
            <a:ext cx="2520950" cy="1379538"/>
            <a:chOff x="4718" y="210"/>
            <a:chExt cx="1588" cy="869"/>
          </a:xfrm>
        </p:grpSpPr>
        <p:pic>
          <p:nvPicPr>
            <p:cNvPr id="1440801" name="Picture 33" descr="http://www.aems.salford.ac.uk/assets/coraslogo.jpg"/>
            <p:cNvPicPr>
              <a:picLocks noChangeAspect="1" noChangeArrowheads="1"/>
            </p:cNvPicPr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" y="210"/>
              <a:ext cx="907" cy="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40803" name="Text Box 35"/>
            <p:cNvSpPr txBox="1">
              <a:spLocks noChangeArrowheads="1"/>
            </p:cNvSpPr>
            <p:nvPr/>
          </p:nvSpPr>
          <p:spPr bwMode="auto">
            <a:xfrm>
              <a:off x="4718" y="813"/>
              <a:ext cx="158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FFCC00"/>
                    </a:outerShdw>
                  </a:effectLst>
                </a14:hiddenEffects>
              </a:ext>
            </a:extLst>
          </p:spPr>
          <p:txBody>
            <a:bodyPr lIns="54000" tIns="46800" rIns="54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zh-CN" sz="1200" i="1">
                  <a:solidFill>
                    <a:schemeClr val="tx2"/>
                  </a:solidFill>
                  <a:latin typeface="Arial" charset="0"/>
                  <a:ea typeface="宋体" charset="-122"/>
                </a:rPr>
                <a:t>Centre for Operational Research and Applied Statistics</a:t>
              </a:r>
              <a:r>
                <a:rPr lang="en-GB" altLang="zh-CN" sz="1200">
                  <a:solidFill>
                    <a:schemeClr val="tx2"/>
                  </a:solidFill>
                  <a:latin typeface="Arial" charset="0"/>
                  <a:ea typeface="宋体" charset="-122"/>
                </a:rPr>
                <a:t> </a:t>
              </a:r>
              <a:endParaRPr lang="en-GB" sz="120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(T,s,S) Heuristics</a:t>
            </a:r>
          </a:p>
        </p:txBody>
      </p:sp>
      <p:sp>
        <p:nvSpPr>
          <p:cNvPr id="2859011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9012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9013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9015" name="Rectangle 7"/>
          <p:cNvSpPr>
            <a:spLocks noChangeArrowheads="1"/>
          </p:cNvSpPr>
          <p:nvPr/>
        </p:nvSpPr>
        <p:spPr bwMode="auto">
          <a:xfrm>
            <a:off x="606425" y="908050"/>
            <a:ext cx="900112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/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/>
              <a:t> </a:t>
            </a:r>
            <a:r>
              <a:rPr lang="de-DE" sz="2000">
                <a:solidFill>
                  <a:schemeClr val="tx1"/>
                </a:solidFill>
              </a:rPr>
              <a:t>Power Approximation (Ehrhardt and Mosier, 1984)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Has been developed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assuming that demand can be represented by the Poisson or Negative Binomial distribution. 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b="0">
                <a:solidFill>
                  <a:schemeClr val="tx1"/>
                </a:solidFill>
              </a:rPr>
              <a:t> Does not require knowledge of the unit cost</a:t>
            </a:r>
            <a:endParaRPr lang="de-DE">
              <a:solidFill>
                <a:schemeClr val="tx1"/>
              </a:solidFill>
            </a:endParaRP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Least demanding (T,s,S) model from a computational perspective </a:t>
            </a:r>
            <a:endParaRPr lang="de-DE" sz="2000">
              <a:solidFill>
                <a:schemeClr val="tx1"/>
              </a:solidFill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Normal Approximation (Wagner, 1975)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Has been developed based on normality assumptions 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Requires knowledge of the unit cost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b="0">
                <a:solidFill>
                  <a:schemeClr val="tx1"/>
                </a:solidFill>
              </a:rPr>
              <a:t> Significant problems arise if the demand distribution is far from Normal</a:t>
            </a:r>
            <a:endParaRPr lang="de-DE" sz="2000">
              <a:solidFill>
                <a:schemeClr val="tx1"/>
              </a:solidFill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Naddor Heuristic (Naddor, 1975)</a:t>
            </a: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Requires knowledge of the unit cost</a:t>
            </a:r>
            <a:endParaRPr lang="de-DE" sz="2000">
              <a:solidFill>
                <a:schemeClr val="tx1"/>
              </a:solidFill>
            </a:endParaRPr>
          </a:p>
          <a:p>
            <a:pPr marL="571500" lvl="1"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b="0">
                <a:solidFill>
                  <a:schemeClr val="tx1"/>
                </a:solidFill>
              </a:rPr>
              <a:t>Requires also knowledge of the probability of zero-demand</a:t>
            </a:r>
            <a:endParaRPr lang="en-GB" sz="200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de-DE">
                <a:solidFill>
                  <a:schemeClr val="tx1"/>
                </a:solidFill>
              </a:rPr>
              <a:t>Motivation For Research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2820099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20100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20101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20102" name="Text Box 6"/>
          <p:cNvSpPr txBox="1">
            <a:spLocks noChangeArrowheads="1"/>
          </p:cNvSpPr>
          <p:nvPr/>
        </p:nvSpPr>
        <p:spPr bwMode="auto">
          <a:xfrm>
            <a:off x="606425" y="908050"/>
            <a:ext cx="9361488" cy="630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Consideration of stock control related isues for the development of more appropriate categorisation rules (some work already done, IJPR, JORS)</a:t>
            </a:r>
          </a:p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Evaluation of the heuristics performance on intermittent items </a:t>
            </a:r>
          </a:p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Extend the work conducted by Sani &amp; Kingsman (1997): Empirical comparison of a wide range of forecasting and stock control methods for intermittent demands, only on 30 SKUs.</a:t>
            </a:r>
          </a:p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A rather overlooked conclusion of their study: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de-DE" sz="1800" b="0">
                <a:latin typeface="Arial" charset="0"/>
              </a:rPr>
              <a:t> </a:t>
            </a:r>
            <a:r>
              <a:rPr lang="de-DE" sz="1700" b="0">
                <a:latin typeface="Arial" charset="0"/>
              </a:rPr>
              <a:t>For low demand items (below 20 units per year), Naddor’s heuristic is the best, both on costs and service level 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de-DE" sz="1700" b="0">
                <a:latin typeface="Arial" charset="0"/>
              </a:rPr>
              <a:t> For medium demand items (20-40 per year), the Power Approximation is the best, both on costs and service level 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de-DE" sz="1700" b="0">
                <a:latin typeface="Arial" charset="0"/>
              </a:rPr>
              <a:t> For high demand items (above 40 per year), the Normal Approximation is best, both on costs and service.</a:t>
            </a:r>
            <a:r>
              <a:rPr lang="de-DE" sz="1800" b="0">
                <a:latin typeface="Arial" charset="0"/>
              </a:rPr>
              <a:t> </a:t>
            </a:r>
          </a:p>
          <a:p>
            <a:pPr lvl="1"/>
            <a:r>
              <a:rPr lang="de-DE" sz="1800">
                <a:solidFill>
                  <a:schemeClr val="tx2"/>
                </a:solidFill>
                <a:latin typeface="Arial" charset="0"/>
              </a:rPr>
              <a:t>  </a:t>
            </a:r>
            <a:r>
              <a:rPr lang="de-DE" sz="1800">
                <a:latin typeface="Arial" charset="0"/>
              </a:rPr>
              <a:t>                                               </a:t>
            </a:r>
            <a:endParaRPr lang="en-GB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Preliminary Empirical Investigation</a:t>
            </a:r>
          </a:p>
        </p:txBody>
      </p:sp>
      <p:sp>
        <p:nvSpPr>
          <p:cNvPr id="2816003" name="Text Box 3"/>
          <p:cNvSpPr txBox="1">
            <a:spLocks noChangeArrowheads="1"/>
          </p:cNvSpPr>
          <p:nvPr/>
        </p:nvSpPr>
        <p:spPr bwMode="auto">
          <a:xfrm>
            <a:off x="534988" y="836613"/>
            <a:ext cx="9145587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</a:t>
            </a:r>
            <a:r>
              <a:rPr lang="en-GB" sz="1800" b="0">
                <a:latin typeface="Arial" charset="0"/>
              </a:rPr>
              <a:t>Comparison of the inventory performance of the heuristics and that of the (T,S) policy on a large data set, aiming at the identification of demand categorisation rules. </a:t>
            </a: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(T,S) policy: SBA estimates + Negative Binomial Distribution</a:t>
            </a: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(T,s,S) policy: SBA estimates + No distributional assumption is required</a:t>
            </a:r>
            <a:endParaRPr lang="en-GB" sz="2000" b="0"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Performance evaluation (averages </a:t>
            </a:r>
            <a:r>
              <a:rPr lang="en-GB" sz="1800" b="0">
                <a:latin typeface="Arial" charset="0"/>
              </a:rPr>
              <a:t>across</a:t>
            </a:r>
            <a:r>
              <a:rPr lang="en-GB" sz="2000" b="0">
                <a:latin typeface="Arial" charset="0"/>
              </a:rPr>
              <a:t> all SKUs): </a:t>
            </a:r>
            <a:endParaRPr lang="en-GB" sz="1800" b="0">
              <a:latin typeface="Arial" charset="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1800" b="0">
                <a:latin typeface="Arial" charset="0"/>
              </a:rPr>
              <a:t> Achieved Cycle Service Level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1800" b="0">
                <a:latin typeface="Arial" charset="0"/>
              </a:rPr>
              <a:t> Total inventory cost (inventory holding cost + backlog cost + ordering cost)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Forecasting Method: Implementation Related Details</a:t>
            </a:r>
          </a:p>
        </p:txBody>
      </p:sp>
      <p:sp>
        <p:nvSpPr>
          <p:cNvPr id="2780166" name="Text Box 6"/>
          <p:cNvSpPr txBox="1">
            <a:spLocks noChangeArrowheads="1"/>
          </p:cNvSpPr>
          <p:nvPr/>
        </p:nvSpPr>
        <p:spPr bwMode="auto">
          <a:xfrm>
            <a:off x="463550" y="765175"/>
            <a:ext cx="806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Demand per period: forecast and parameter updates:</a:t>
            </a:r>
          </a:p>
        </p:txBody>
      </p:sp>
      <p:graphicFrame>
        <p:nvGraphicFramePr>
          <p:cNvPr id="2780167" name="Object 7"/>
          <p:cNvGraphicFramePr>
            <a:graphicFrameLocks noChangeAspect="1"/>
          </p:cNvGraphicFramePr>
          <p:nvPr/>
        </p:nvGraphicFramePr>
        <p:xfrm>
          <a:off x="895350" y="5141913"/>
          <a:ext cx="25923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1" name="Equation" r:id="rId4" imgW="1777229" imgH="291973" progId="Equation.3">
                  <p:embed/>
                </p:oleObj>
              </mc:Choice>
              <mc:Fallback>
                <p:oleObj name="Equation" r:id="rId4" imgW="1777229" imgH="29197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141913"/>
                        <a:ext cx="259238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0168" name="Rectangle 8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graphicFrame>
        <p:nvGraphicFramePr>
          <p:cNvPr id="2780170" name="Object 10"/>
          <p:cNvGraphicFramePr>
            <a:graphicFrameLocks noChangeAspect="1"/>
          </p:cNvGraphicFramePr>
          <p:nvPr/>
        </p:nvGraphicFramePr>
        <p:xfrm>
          <a:off x="895350" y="4494213"/>
          <a:ext cx="23764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2" name="Equation" r:id="rId6" imgW="1358310" imgH="291973" progId="Equation.3">
                  <p:embed/>
                </p:oleObj>
              </mc:Choice>
              <mc:Fallback>
                <p:oleObj name="Equation" r:id="rId6" imgW="1358310" imgH="29197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494213"/>
                        <a:ext cx="2376488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0171" name="Object 11"/>
          <p:cNvGraphicFramePr>
            <a:graphicFrameLocks noChangeAspect="1"/>
          </p:cNvGraphicFramePr>
          <p:nvPr/>
        </p:nvGraphicFramePr>
        <p:xfrm>
          <a:off x="5000625" y="5070475"/>
          <a:ext cx="41036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3" name="Equation" r:id="rId8" imgW="2197100" imgH="228600" progId="Equation.3">
                  <p:embed/>
                </p:oleObj>
              </mc:Choice>
              <mc:Fallback>
                <p:oleObj name="Equation" r:id="rId8" imgW="21971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5070475"/>
                        <a:ext cx="41036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0172" name="Text Box 12"/>
          <p:cNvSpPr txBox="1">
            <a:spLocks noChangeArrowheads="1"/>
          </p:cNvSpPr>
          <p:nvPr/>
        </p:nvSpPr>
        <p:spPr bwMode="auto">
          <a:xfrm>
            <a:off x="3775075" y="51419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0">
                <a:latin typeface="Arial" charset="0"/>
              </a:rPr>
              <a:t>where</a:t>
            </a:r>
          </a:p>
        </p:txBody>
      </p:sp>
      <p:sp>
        <p:nvSpPr>
          <p:cNvPr id="2780173" name="Text Box 13"/>
          <p:cNvSpPr txBox="1">
            <a:spLocks noChangeArrowheads="1"/>
          </p:cNvSpPr>
          <p:nvPr/>
        </p:nvSpPr>
        <p:spPr bwMode="auto">
          <a:xfrm>
            <a:off x="966788" y="1404938"/>
            <a:ext cx="5976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0">
                <a:latin typeface="Arial" charset="0"/>
              </a:rPr>
              <a:t>SBA method</a:t>
            </a:r>
          </a:p>
        </p:txBody>
      </p:sp>
      <p:graphicFrame>
        <p:nvGraphicFramePr>
          <p:cNvPr id="2780175" name="Object 15"/>
          <p:cNvGraphicFramePr>
            <a:graphicFrameLocks noChangeAspect="1"/>
          </p:cNvGraphicFramePr>
          <p:nvPr/>
        </p:nvGraphicFramePr>
        <p:xfrm>
          <a:off x="1849438" y="2052638"/>
          <a:ext cx="16891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4" name="Equation" r:id="rId10" imgW="1143000" imgH="571320" progId="Equation.3">
                  <p:embed/>
                </p:oleObj>
              </mc:Choice>
              <mc:Fallback>
                <p:oleObj name="Equation" r:id="rId10" imgW="1143000" imgH="5713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2052638"/>
                        <a:ext cx="16891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3703638" y="22685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0">
                <a:latin typeface="Arial" charset="0"/>
              </a:rPr>
              <a:t>where</a:t>
            </a:r>
          </a:p>
        </p:txBody>
      </p:sp>
      <p:graphicFrame>
        <p:nvGraphicFramePr>
          <p:cNvPr id="2780177" name="Object 17"/>
          <p:cNvGraphicFramePr>
            <a:graphicFrameLocks noChangeAspect="1"/>
          </p:cNvGraphicFramePr>
          <p:nvPr/>
        </p:nvGraphicFramePr>
        <p:xfrm>
          <a:off x="5216525" y="1878013"/>
          <a:ext cx="23764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5" name="Equation" r:id="rId12" imgW="1688367" imgH="304668" progId="Equation.3">
                  <p:embed/>
                </p:oleObj>
              </mc:Choice>
              <mc:Fallback>
                <p:oleObj name="Equation" r:id="rId12" imgW="1688367" imgH="30466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1878013"/>
                        <a:ext cx="2376488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0179" name="Object 19"/>
          <p:cNvGraphicFramePr>
            <a:graphicFrameLocks noChangeAspect="1"/>
          </p:cNvGraphicFramePr>
          <p:nvPr/>
        </p:nvGraphicFramePr>
        <p:xfrm>
          <a:off x="5143500" y="2525713"/>
          <a:ext cx="29527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96" name="Equation" r:id="rId14" imgW="1892300" imgH="304800" progId="Equation.3">
                  <p:embed/>
                </p:oleObj>
              </mc:Choice>
              <mc:Fallback>
                <p:oleObj name="Equation" r:id="rId14" imgW="1892300" imgH="304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525713"/>
                        <a:ext cx="29527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0181" name="AutoShape 21"/>
          <p:cNvSpPr>
            <a:spLocks/>
          </p:cNvSpPr>
          <p:nvPr/>
        </p:nvSpPr>
        <p:spPr bwMode="auto">
          <a:xfrm>
            <a:off x="5000625" y="1806575"/>
            <a:ext cx="71438" cy="1368425"/>
          </a:xfrm>
          <a:prstGeom prst="leftBrace">
            <a:avLst>
              <a:gd name="adj1" fmla="val 159629"/>
              <a:gd name="adj2" fmla="val 5092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/>
          <a:lstStyle/>
          <a:p>
            <a:endParaRPr lang="en-GB"/>
          </a:p>
        </p:txBody>
      </p:sp>
      <p:sp>
        <p:nvSpPr>
          <p:cNvPr id="2780190" name="Text Box 30"/>
          <p:cNvSpPr txBox="1">
            <a:spLocks noChangeArrowheads="1"/>
          </p:cNvSpPr>
          <p:nvPr/>
        </p:nvSpPr>
        <p:spPr bwMode="auto">
          <a:xfrm>
            <a:off x="463550" y="3783013"/>
            <a:ext cx="806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Lead-Time (+</a:t>
            </a:r>
            <a:r>
              <a:rPr lang="en-GB" sz="2000" b="0" i="1">
                <a:latin typeface="Arial" charset="0"/>
              </a:rPr>
              <a:t>R</a:t>
            </a:r>
            <a:r>
              <a:rPr lang="en-GB" sz="2000" b="0">
                <a:latin typeface="Arial" charset="0"/>
              </a:rPr>
              <a:t>) demand: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Inventory Control: Implementation Related Details</a:t>
            </a:r>
          </a:p>
        </p:txBody>
      </p:sp>
      <p:sp>
        <p:nvSpPr>
          <p:cNvPr id="2810885" name="Rectangle 5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10945" name="Text Box 65"/>
          <p:cNvSpPr txBox="1">
            <a:spLocks noChangeArrowheads="1"/>
          </p:cNvSpPr>
          <p:nvPr/>
        </p:nvSpPr>
        <p:spPr bwMode="auto">
          <a:xfrm>
            <a:off x="606425" y="981075"/>
            <a:ext cx="8929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(T,S) policy: optimal Order-Up-To-Level S:</a:t>
            </a:r>
          </a:p>
        </p:txBody>
      </p:sp>
      <p:graphicFrame>
        <p:nvGraphicFramePr>
          <p:cNvPr id="2810946" name="Object 66"/>
          <p:cNvGraphicFramePr>
            <a:graphicFrameLocks noChangeAspect="1"/>
          </p:cNvGraphicFramePr>
          <p:nvPr>
            <p:ph idx="1"/>
          </p:nvPr>
        </p:nvGraphicFramePr>
        <p:xfrm>
          <a:off x="2119313" y="1773238"/>
          <a:ext cx="37449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948" name="Equation" r:id="rId4" imgW="2108200" imgH="482600" progId="Equation.3">
                  <p:embed/>
                </p:oleObj>
              </mc:Choice>
              <mc:Fallback>
                <p:oleObj name="Equation" r:id="rId4" imgW="2108200" imgH="4826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1773238"/>
                        <a:ext cx="37449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0947" name="Text Box 67"/>
          <p:cNvSpPr txBox="1">
            <a:spLocks noChangeArrowheads="1"/>
          </p:cNvSpPr>
          <p:nvPr/>
        </p:nvSpPr>
        <p:spPr bwMode="auto">
          <a:xfrm>
            <a:off x="606425" y="3062288"/>
            <a:ext cx="95059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Heuristics: optimal Reorder Point s and Order-Up-To-Level S: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2000" b="0">
                <a:latin typeface="Arial" charset="0"/>
              </a:rPr>
              <a:t>  </a:t>
            </a:r>
            <a:r>
              <a:rPr lang="en-GB" sz="1800" b="0">
                <a:latin typeface="Arial" charset="0"/>
              </a:rPr>
              <a:t>Algorithmic steps for the calculation of the control parameters (not described here)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1800" b="0">
                <a:latin typeface="Arial" charset="0"/>
              </a:rPr>
              <a:t>  Very fast to run</a:t>
            </a:r>
          </a:p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Ø"/>
            </a:pPr>
            <a:endParaRPr lang="en-GB" sz="18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Empirical Data Used for the Preliminary Investigation</a:t>
            </a:r>
          </a:p>
        </p:txBody>
      </p:sp>
      <p:graphicFrame>
        <p:nvGraphicFramePr>
          <p:cNvPr id="2813955" name="Group 3"/>
          <p:cNvGraphicFramePr>
            <a:graphicFrameLocks noGrp="1"/>
          </p:cNvGraphicFramePr>
          <p:nvPr>
            <p:ph sz="half" idx="1"/>
          </p:nvPr>
        </p:nvGraphicFramePr>
        <p:xfrm>
          <a:off x="1687513" y="1412875"/>
          <a:ext cx="6554787" cy="1176020"/>
        </p:xfrm>
        <a:graphic>
          <a:graphicData uri="http://schemas.openxmlformats.org/drawingml/2006/table">
            <a:tbl>
              <a:tblPr/>
              <a:tblGrid>
                <a:gridCol w="2444750"/>
                <a:gridCol w="1333500"/>
                <a:gridCol w="1331912"/>
                <a:gridCol w="1444625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Minimum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Average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Lead time (months)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8.709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Price (£)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102.321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9131.992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13977" name="Text Box 25"/>
          <p:cNvSpPr txBox="1">
            <a:spLocks noChangeArrowheads="1"/>
          </p:cNvSpPr>
          <p:nvPr/>
        </p:nvSpPr>
        <p:spPr bwMode="auto">
          <a:xfrm>
            <a:off x="463550" y="830263"/>
            <a:ext cx="9504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5,000 SKUs from the Royal Air Force (RAF,UK) over 7 years (84 months)</a:t>
            </a:r>
          </a:p>
        </p:txBody>
      </p:sp>
      <p:graphicFrame>
        <p:nvGraphicFramePr>
          <p:cNvPr id="2814140" name="Group 188"/>
          <p:cNvGraphicFramePr>
            <a:graphicFrameLocks noGrp="1"/>
          </p:cNvGraphicFramePr>
          <p:nvPr>
            <p:ph sz="half" idx="2"/>
          </p:nvPr>
        </p:nvGraphicFramePr>
        <p:xfrm>
          <a:off x="679450" y="3068638"/>
          <a:ext cx="8712200" cy="3217550"/>
        </p:xfrm>
        <a:graphic>
          <a:graphicData uri="http://schemas.openxmlformats.org/drawingml/2006/table">
            <a:tbl>
              <a:tblPr/>
              <a:tblGrid>
                <a:gridCol w="966788"/>
                <a:gridCol w="1193800"/>
                <a:gridCol w="1535112"/>
                <a:gridCol w="1069975"/>
                <a:gridCol w="1436688"/>
                <a:gridCol w="1095375"/>
                <a:gridCol w="1414462"/>
              </a:tblGrid>
              <a:tr h="228600">
                <a:tc rowSpan="2"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5,000</a:t>
                      </a:r>
                    </a:p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SKUs</a:t>
                      </a:r>
                    </a:p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(RAF)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 Sizes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 Intervals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 per period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26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</a:p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Deviation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</a:p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Deviation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</a:p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Deviation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190500" marR="0" lvl="0" indent="-1905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Min.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0.167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3.824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0.036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0.035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190500" marR="0" lvl="0" indent="-1905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25%ile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1.556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8.960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7.273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29.500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0.155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190500" marR="0" lvl="0" indent="-1905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3.833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52.464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48.030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0.369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2.107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190500" marR="0" lvl="0" indent="-1905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75%ile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11.333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205.295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11.571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74.476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1.155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19.664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90500" marR="0" lvl="0" indent="-1905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GB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Max.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668.000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1295973.157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270.917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65.083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76013.990</a:t>
                      </a:r>
                    </a:p>
                  </a:txBody>
                  <a:tcPr marL="54000" marR="54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Simulation Structure</a:t>
            </a:r>
          </a:p>
        </p:txBody>
      </p:sp>
      <p:sp>
        <p:nvSpPr>
          <p:cNvPr id="2797571" name="Text Box 3"/>
          <p:cNvSpPr txBox="1">
            <a:spLocks noChangeArrowheads="1"/>
          </p:cNvSpPr>
          <p:nvPr/>
        </p:nvSpPr>
        <p:spPr bwMode="auto">
          <a:xfrm>
            <a:off x="534988" y="836613"/>
            <a:ext cx="9361487" cy="534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Demand history utilisation: Three parts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2000" b="0">
                <a:latin typeface="Arial" charset="0"/>
              </a:rPr>
              <a:t> The 1st part (24 periods) are used for initialisation purposes.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2000" b="0">
                <a:latin typeface="Arial" charset="0"/>
              </a:rPr>
              <a:t> The 2nd part (24 periods) are used for optimisation purposes 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spcAft>
                <a:spcPct val="50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GB" sz="2000" b="0">
                <a:latin typeface="Arial" charset="0"/>
              </a:rPr>
              <a:t> The 3rd part (36 periods) are used for the out-of-sample generation of results and performance evaluation. </a:t>
            </a: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Smoothing constants optimisation: the smoothing constants for demand sizes and inter-demand intervals are separately optimised</a:t>
            </a: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Results are presented for three combinations of the ratio: inventory h</a:t>
            </a:r>
            <a:r>
              <a:rPr lang="en-GB" sz="1800" b="0">
                <a:latin typeface="Arial" charset="0"/>
              </a:rPr>
              <a:t>olding charge/backordering charge (h/b = 2%, 6%, 10%)</a:t>
            </a:r>
            <a:endParaRPr lang="en-GB" sz="2000" b="0"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  <a:buClr>
                <a:srgbClr val="00CC00"/>
              </a:buClr>
              <a:buFont typeface="Wingdings" pitchFamily="2" charset="2"/>
              <a:buChar char="§"/>
            </a:pPr>
            <a:endParaRPr lang="en-GB" sz="20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Simulation Results</a:t>
            </a:r>
          </a:p>
        </p:txBody>
      </p:sp>
      <p:sp>
        <p:nvSpPr>
          <p:cNvPr id="2842032" name="Text Box 1456"/>
          <p:cNvSpPr txBox="1">
            <a:spLocks noChangeArrowheads="1"/>
          </p:cNvSpPr>
          <p:nvPr/>
        </p:nvSpPr>
        <p:spPr bwMode="auto">
          <a:xfrm>
            <a:off x="534988" y="963613"/>
            <a:ext cx="93614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Summary results (per SKU)</a:t>
            </a:r>
          </a:p>
        </p:txBody>
      </p:sp>
      <p:graphicFrame>
        <p:nvGraphicFramePr>
          <p:cNvPr id="2842298" name="Group 1722"/>
          <p:cNvGraphicFramePr>
            <a:graphicFrameLocks noGrp="1"/>
          </p:cNvGraphicFramePr>
          <p:nvPr/>
        </p:nvGraphicFramePr>
        <p:xfrm>
          <a:off x="822325" y="1628775"/>
          <a:ext cx="8497888" cy="2207520"/>
        </p:xfrm>
        <a:graphic>
          <a:graphicData uri="http://schemas.openxmlformats.org/drawingml/2006/table">
            <a:tbl>
              <a:tblPr/>
              <a:tblGrid>
                <a:gridCol w="2609850"/>
                <a:gridCol w="1000125"/>
                <a:gridCol w="877888"/>
                <a:gridCol w="949325"/>
                <a:gridCol w="901700"/>
                <a:gridCol w="1079500"/>
                <a:gridCol w="1079500"/>
              </a:tblGrid>
              <a:tr h="3127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0000"/>
                        <a:buFont typeface="Monotype Sorts" pitchFamily="2" charset="2"/>
                        <a:buNone/>
                        <a:tabLst>
                          <a:tab pos="7239000" algn="l"/>
                          <a:tab pos="8199438" algn="r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h/b = 10%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h/b = 6%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h/b = 2%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CSL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CSL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CSL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Naddor Heuristic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17.477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18.726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21.911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 Approximation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19.829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20.973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23.922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Power Approximation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18.817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20.528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25.210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(T,S) Method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29.262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28.833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30.189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000" marR="54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42294" name="Rectangle 1718"/>
          <p:cNvSpPr>
            <a:spLocks noChangeArrowheads="1"/>
          </p:cNvSpPr>
          <p:nvPr/>
        </p:nvSpPr>
        <p:spPr bwMode="auto">
          <a:xfrm>
            <a:off x="0" y="425291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pPr>
              <a:lnSpc>
                <a:spcPct val="100000"/>
              </a:lnSpc>
            </a:pP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42299" name="Text Box 1723"/>
          <p:cNvSpPr txBox="1">
            <a:spLocks noChangeArrowheads="1"/>
          </p:cNvSpPr>
          <p:nvPr/>
        </p:nvSpPr>
        <p:spPr bwMode="auto">
          <a:xfrm>
            <a:off x="534988" y="4213225"/>
            <a:ext cx="9504362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Naddor’s heuristic is overall the best performing heuristic when cost is considered, and this is in accordance with Sani and Kingsman’s findings.</a:t>
            </a:r>
          </a:p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Consideration of both cost and service level results in similar performances being reported for all thee (T,s,S) heuristics.</a:t>
            </a:r>
          </a:p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Implementation related considerations imply that the Power Approximation is the preferred one.</a:t>
            </a:r>
          </a:p>
          <a:p>
            <a:pPr>
              <a:spcBef>
                <a:spcPct val="50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1800" b="0">
                <a:latin typeface="Arial" charset="0"/>
              </a:rPr>
              <a:t> (T,S) is the worst performing one when ordering cost is considered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2776077" name="Text Box 13"/>
          <p:cNvSpPr txBox="1">
            <a:spLocks noChangeArrowheads="1"/>
          </p:cNvSpPr>
          <p:nvPr/>
        </p:nvSpPr>
        <p:spPr bwMode="auto">
          <a:xfrm>
            <a:off x="534988" y="963613"/>
            <a:ext cx="9361487" cy="383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Part of a wider investigation into the development of theory informed operationalised definition of demand patterns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Preliminary results on the performance of various periodic stock control heuristics on 5,000 from the RAF, UK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Results are generally in accordance with those reported by Sani and Kingsman (1997)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We have not been able to establish classification rules due to the overall very lumpy nature of our demand data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Extensions and Further Work</a:t>
            </a:r>
          </a:p>
        </p:txBody>
      </p:sp>
      <p:sp>
        <p:nvSpPr>
          <p:cNvPr id="2864131" name="Text Box 3"/>
          <p:cNvSpPr txBox="1">
            <a:spLocks noChangeArrowheads="1"/>
          </p:cNvSpPr>
          <p:nvPr/>
        </p:nvSpPr>
        <p:spPr bwMode="auto">
          <a:xfrm>
            <a:off x="534988" y="1095375"/>
            <a:ext cx="9361487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Analysis of cost results excluding the ordering cost</a:t>
            </a:r>
          </a:p>
          <a:p>
            <a:pPr>
              <a:lnSpc>
                <a:spcPct val="14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Further analysis of the results with respect to various demand characteristics</a:t>
            </a:r>
          </a:p>
          <a:p>
            <a:pPr>
              <a:lnSpc>
                <a:spcPct val="14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Extension of the work described here in other data sets</a:t>
            </a:r>
          </a:p>
          <a:p>
            <a:pPr>
              <a:lnSpc>
                <a:spcPct val="14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Analytical comparison of the relative benefits of the heuristics seem very difficult. </a:t>
            </a:r>
            <a:r>
              <a:rPr lang="en-GB" sz="2000" b="0" i="1">
                <a:latin typeface="Arial" charset="0"/>
              </a:rPr>
              <a:t>MATHEMATICA</a:t>
            </a:r>
            <a:r>
              <a:rPr lang="en-GB" sz="2000" b="0">
                <a:latin typeface="Arial" charset="0"/>
              </a:rPr>
              <a:t> may assist our efforts for identification of parameters that signify performance differences between various heuristics.</a:t>
            </a:r>
          </a:p>
          <a:p>
            <a:pPr>
              <a:lnSpc>
                <a:spcPct val="140000"/>
              </a:lnSpc>
              <a:spcBef>
                <a:spcPct val="50000"/>
              </a:spcBef>
              <a:spcAft>
                <a:spcPct val="6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Incorporation of forecasting aspects into the relevant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0175"/>
            <a:ext cx="87439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Intermittent Demand</a:t>
            </a:r>
          </a:p>
        </p:txBody>
      </p:sp>
      <p:sp>
        <p:nvSpPr>
          <p:cNvPr id="2707570" name="Text Box 114"/>
          <p:cNvSpPr txBox="1">
            <a:spLocks noChangeArrowheads="1"/>
          </p:cNvSpPr>
          <p:nvPr/>
        </p:nvSpPr>
        <p:spPr bwMode="auto">
          <a:xfrm>
            <a:off x="606425" y="4468813"/>
            <a:ext cx="9072563" cy="200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5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2000" b="0">
                <a:latin typeface="Arial" charset="0"/>
              </a:rPr>
              <a:t>Spare parts (engineering spares, service parts, etc.) </a:t>
            </a:r>
          </a:p>
          <a:p>
            <a:pPr>
              <a:lnSpc>
                <a:spcPct val="120000"/>
              </a:lnSpc>
              <a:spcBef>
                <a:spcPct val="55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Any SKU within the range of products at any level of a given supply chain</a:t>
            </a:r>
          </a:p>
          <a:p>
            <a:pPr>
              <a:lnSpc>
                <a:spcPct val="120000"/>
              </a:lnSpc>
              <a:spcBef>
                <a:spcPct val="55000"/>
              </a:spcBef>
              <a:buClr>
                <a:srgbClr val="00CC00"/>
              </a:buClr>
              <a:buFont typeface="Wingdings" pitchFamily="2" charset="2"/>
              <a:buChar char="§"/>
            </a:pPr>
            <a:r>
              <a:rPr lang="en-GB" sz="2000" b="0">
                <a:latin typeface="Arial" charset="0"/>
              </a:rPr>
              <a:t> </a:t>
            </a:r>
            <a:r>
              <a:rPr lang="en-GB" sz="1800" b="0">
                <a:latin typeface="Arial" charset="0"/>
              </a:rPr>
              <a:t>May account for up to 60% of the total stock value in any industrial setting</a:t>
            </a:r>
          </a:p>
          <a:p>
            <a:pPr>
              <a:lnSpc>
                <a:spcPct val="120000"/>
              </a:lnSpc>
              <a:spcBef>
                <a:spcPct val="55000"/>
              </a:spcBef>
              <a:buClr>
                <a:srgbClr val="00CC00"/>
              </a:buClr>
              <a:buFont typeface="Wingdings" pitchFamily="2" charset="2"/>
              <a:buNone/>
            </a:pPr>
            <a:r>
              <a:rPr lang="en-GB" sz="1800" b="0">
                <a:latin typeface="Arial" charset="0"/>
                <a:sym typeface="Symbol" pitchFamily="18" charset="2"/>
              </a:rPr>
              <a:t>    S</a:t>
            </a:r>
            <a:r>
              <a:rPr lang="en-GB" sz="1800" b="0">
                <a:latin typeface="Arial" charset="0"/>
              </a:rPr>
              <a:t>mall improvements imply substantial cost savings</a:t>
            </a:r>
            <a:endParaRPr lang="en-GB" sz="2000" b="0">
              <a:latin typeface="Arial" charset="0"/>
            </a:endParaRPr>
          </a:p>
        </p:txBody>
      </p:sp>
      <p:sp>
        <p:nvSpPr>
          <p:cNvPr id="2707573" name="AutoShape 117"/>
          <p:cNvSpPr>
            <a:spLocks noChangeAspect="1" noChangeArrowheads="1" noTextEdit="1"/>
          </p:cNvSpPr>
          <p:nvPr/>
        </p:nvSpPr>
        <p:spPr bwMode="auto">
          <a:xfrm>
            <a:off x="1398588" y="692150"/>
            <a:ext cx="6264275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7699" name="Group 243"/>
          <p:cNvGrpSpPr>
            <a:grpSpLocks/>
          </p:cNvGrpSpPr>
          <p:nvPr/>
        </p:nvGrpSpPr>
        <p:grpSpPr bwMode="auto">
          <a:xfrm>
            <a:off x="1538288" y="1003300"/>
            <a:ext cx="6705600" cy="3289300"/>
            <a:chOff x="969" y="514"/>
            <a:chExt cx="4224" cy="2072"/>
          </a:xfrm>
        </p:grpSpPr>
        <p:sp>
          <p:nvSpPr>
            <p:cNvPr id="2707575" name="Rectangle 119"/>
            <p:cNvSpPr>
              <a:spLocks noChangeArrowheads="1"/>
            </p:cNvSpPr>
            <p:nvPr/>
          </p:nvSpPr>
          <p:spPr bwMode="auto">
            <a:xfrm>
              <a:off x="1231" y="545"/>
              <a:ext cx="3531" cy="17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76" name="Line 120"/>
            <p:cNvSpPr>
              <a:spLocks noChangeShapeType="1"/>
            </p:cNvSpPr>
            <p:nvPr/>
          </p:nvSpPr>
          <p:spPr bwMode="auto">
            <a:xfrm>
              <a:off x="1231" y="2135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77" name="Line 121"/>
            <p:cNvSpPr>
              <a:spLocks noChangeShapeType="1"/>
            </p:cNvSpPr>
            <p:nvPr/>
          </p:nvSpPr>
          <p:spPr bwMode="auto">
            <a:xfrm>
              <a:off x="1231" y="1958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78" name="Line 122"/>
            <p:cNvSpPr>
              <a:spLocks noChangeShapeType="1"/>
            </p:cNvSpPr>
            <p:nvPr/>
          </p:nvSpPr>
          <p:spPr bwMode="auto">
            <a:xfrm>
              <a:off x="1231" y="1782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79" name="Line 123"/>
            <p:cNvSpPr>
              <a:spLocks noChangeShapeType="1"/>
            </p:cNvSpPr>
            <p:nvPr/>
          </p:nvSpPr>
          <p:spPr bwMode="auto">
            <a:xfrm>
              <a:off x="1231" y="1605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0" name="Line 124"/>
            <p:cNvSpPr>
              <a:spLocks noChangeShapeType="1"/>
            </p:cNvSpPr>
            <p:nvPr/>
          </p:nvSpPr>
          <p:spPr bwMode="auto">
            <a:xfrm>
              <a:off x="1231" y="1428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1" name="Line 125"/>
            <p:cNvSpPr>
              <a:spLocks noChangeShapeType="1"/>
            </p:cNvSpPr>
            <p:nvPr/>
          </p:nvSpPr>
          <p:spPr bwMode="auto">
            <a:xfrm>
              <a:off x="1231" y="1252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2" name="Line 126"/>
            <p:cNvSpPr>
              <a:spLocks noChangeShapeType="1"/>
            </p:cNvSpPr>
            <p:nvPr/>
          </p:nvSpPr>
          <p:spPr bwMode="auto">
            <a:xfrm>
              <a:off x="1231" y="1075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3" name="Line 127"/>
            <p:cNvSpPr>
              <a:spLocks noChangeShapeType="1"/>
            </p:cNvSpPr>
            <p:nvPr/>
          </p:nvSpPr>
          <p:spPr bwMode="auto">
            <a:xfrm>
              <a:off x="1231" y="898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4" name="Line 128"/>
            <p:cNvSpPr>
              <a:spLocks noChangeShapeType="1"/>
            </p:cNvSpPr>
            <p:nvPr/>
          </p:nvSpPr>
          <p:spPr bwMode="auto">
            <a:xfrm>
              <a:off x="1231" y="722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5" name="Line 129"/>
            <p:cNvSpPr>
              <a:spLocks noChangeShapeType="1"/>
            </p:cNvSpPr>
            <p:nvPr/>
          </p:nvSpPr>
          <p:spPr bwMode="auto">
            <a:xfrm>
              <a:off x="1231" y="545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6" name="Rectangle 130"/>
            <p:cNvSpPr>
              <a:spLocks noChangeArrowheads="1"/>
            </p:cNvSpPr>
            <p:nvPr/>
          </p:nvSpPr>
          <p:spPr bwMode="auto">
            <a:xfrm>
              <a:off x="1231" y="545"/>
              <a:ext cx="3531" cy="176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87" name="Rectangle 131"/>
            <p:cNvSpPr>
              <a:spLocks noChangeArrowheads="1"/>
            </p:cNvSpPr>
            <p:nvPr/>
          </p:nvSpPr>
          <p:spPr bwMode="auto">
            <a:xfrm>
              <a:off x="1400" y="1605"/>
              <a:ext cx="30" cy="707"/>
            </a:xfrm>
            <a:prstGeom prst="rect">
              <a:avLst/>
            </a:prstGeom>
            <a:solidFill>
              <a:srgbClr val="333333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7588" name="Rectangle 132"/>
            <p:cNvSpPr>
              <a:spLocks noChangeArrowheads="1"/>
            </p:cNvSpPr>
            <p:nvPr/>
          </p:nvSpPr>
          <p:spPr bwMode="auto">
            <a:xfrm>
              <a:off x="2136" y="545"/>
              <a:ext cx="30" cy="1767"/>
            </a:xfrm>
            <a:prstGeom prst="rect">
              <a:avLst/>
            </a:prstGeom>
            <a:solidFill>
              <a:srgbClr val="333333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7589" name="Rectangle 133"/>
            <p:cNvSpPr>
              <a:spLocks noChangeArrowheads="1"/>
            </p:cNvSpPr>
            <p:nvPr/>
          </p:nvSpPr>
          <p:spPr bwMode="auto">
            <a:xfrm>
              <a:off x="2430" y="1252"/>
              <a:ext cx="30" cy="1060"/>
            </a:xfrm>
            <a:prstGeom prst="rect">
              <a:avLst/>
            </a:prstGeom>
            <a:solidFill>
              <a:srgbClr val="333333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7590" name="Rectangle 134"/>
            <p:cNvSpPr>
              <a:spLocks noChangeArrowheads="1"/>
            </p:cNvSpPr>
            <p:nvPr/>
          </p:nvSpPr>
          <p:spPr bwMode="auto">
            <a:xfrm>
              <a:off x="3166" y="2135"/>
              <a:ext cx="29" cy="177"/>
            </a:xfrm>
            <a:prstGeom prst="rect">
              <a:avLst/>
            </a:prstGeom>
            <a:solidFill>
              <a:srgbClr val="333333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7591" name="Rectangle 135"/>
            <p:cNvSpPr>
              <a:spLocks noChangeArrowheads="1"/>
            </p:cNvSpPr>
            <p:nvPr/>
          </p:nvSpPr>
          <p:spPr bwMode="auto">
            <a:xfrm>
              <a:off x="3901" y="545"/>
              <a:ext cx="30" cy="1767"/>
            </a:xfrm>
            <a:prstGeom prst="rect">
              <a:avLst/>
            </a:prstGeom>
            <a:solidFill>
              <a:srgbClr val="333333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7592" name="Line 136"/>
            <p:cNvSpPr>
              <a:spLocks noChangeShapeType="1"/>
            </p:cNvSpPr>
            <p:nvPr/>
          </p:nvSpPr>
          <p:spPr bwMode="auto">
            <a:xfrm>
              <a:off x="1231" y="545"/>
              <a:ext cx="1" cy="17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3" name="Line 137"/>
            <p:cNvSpPr>
              <a:spLocks noChangeShapeType="1"/>
            </p:cNvSpPr>
            <p:nvPr/>
          </p:nvSpPr>
          <p:spPr bwMode="auto">
            <a:xfrm>
              <a:off x="1215" y="231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4" name="Line 138"/>
            <p:cNvSpPr>
              <a:spLocks noChangeShapeType="1"/>
            </p:cNvSpPr>
            <p:nvPr/>
          </p:nvSpPr>
          <p:spPr bwMode="auto">
            <a:xfrm>
              <a:off x="1215" y="213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5" name="Line 139"/>
            <p:cNvSpPr>
              <a:spLocks noChangeShapeType="1"/>
            </p:cNvSpPr>
            <p:nvPr/>
          </p:nvSpPr>
          <p:spPr bwMode="auto">
            <a:xfrm>
              <a:off x="1215" y="1958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6" name="Line 140"/>
            <p:cNvSpPr>
              <a:spLocks noChangeShapeType="1"/>
            </p:cNvSpPr>
            <p:nvPr/>
          </p:nvSpPr>
          <p:spPr bwMode="auto">
            <a:xfrm>
              <a:off x="1215" y="178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7" name="Line 141"/>
            <p:cNvSpPr>
              <a:spLocks noChangeShapeType="1"/>
            </p:cNvSpPr>
            <p:nvPr/>
          </p:nvSpPr>
          <p:spPr bwMode="auto">
            <a:xfrm>
              <a:off x="1215" y="160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8" name="Line 142"/>
            <p:cNvSpPr>
              <a:spLocks noChangeShapeType="1"/>
            </p:cNvSpPr>
            <p:nvPr/>
          </p:nvSpPr>
          <p:spPr bwMode="auto">
            <a:xfrm>
              <a:off x="1215" y="1428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599" name="Line 143"/>
            <p:cNvSpPr>
              <a:spLocks noChangeShapeType="1"/>
            </p:cNvSpPr>
            <p:nvPr/>
          </p:nvSpPr>
          <p:spPr bwMode="auto">
            <a:xfrm>
              <a:off x="1215" y="12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0" name="Line 144"/>
            <p:cNvSpPr>
              <a:spLocks noChangeShapeType="1"/>
            </p:cNvSpPr>
            <p:nvPr/>
          </p:nvSpPr>
          <p:spPr bwMode="auto">
            <a:xfrm>
              <a:off x="1215" y="107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1" name="Line 145"/>
            <p:cNvSpPr>
              <a:spLocks noChangeShapeType="1"/>
            </p:cNvSpPr>
            <p:nvPr/>
          </p:nvSpPr>
          <p:spPr bwMode="auto">
            <a:xfrm>
              <a:off x="1215" y="898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2" name="Line 146"/>
            <p:cNvSpPr>
              <a:spLocks noChangeShapeType="1"/>
            </p:cNvSpPr>
            <p:nvPr/>
          </p:nvSpPr>
          <p:spPr bwMode="auto">
            <a:xfrm>
              <a:off x="1215" y="72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3" name="Line 147"/>
            <p:cNvSpPr>
              <a:spLocks noChangeShapeType="1"/>
            </p:cNvSpPr>
            <p:nvPr/>
          </p:nvSpPr>
          <p:spPr bwMode="auto">
            <a:xfrm>
              <a:off x="1215" y="54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4" name="Line 148"/>
            <p:cNvSpPr>
              <a:spLocks noChangeShapeType="1"/>
            </p:cNvSpPr>
            <p:nvPr/>
          </p:nvSpPr>
          <p:spPr bwMode="auto">
            <a:xfrm>
              <a:off x="1231" y="2312"/>
              <a:ext cx="35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5" name="Line 149"/>
            <p:cNvSpPr>
              <a:spLocks noChangeShapeType="1"/>
            </p:cNvSpPr>
            <p:nvPr/>
          </p:nvSpPr>
          <p:spPr bwMode="auto">
            <a:xfrm flipV="1">
              <a:off x="1231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6" name="Line 150"/>
            <p:cNvSpPr>
              <a:spLocks noChangeShapeType="1"/>
            </p:cNvSpPr>
            <p:nvPr/>
          </p:nvSpPr>
          <p:spPr bwMode="auto">
            <a:xfrm flipV="1">
              <a:off x="130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7" name="Line 151"/>
            <p:cNvSpPr>
              <a:spLocks noChangeShapeType="1"/>
            </p:cNvSpPr>
            <p:nvPr/>
          </p:nvSpPr>
          <p:spPr bwMode="auto">
            <a:xfrm flipV="1">
              <a:off x="137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8" name="Line 152"/>
            <p:cNvSpPr>
              <a:spLocks noChangeShapeType="1"/>
            </p:cNvSpPr>
            <p:nvPr/>
          </p:nvSpPr>
          <p:spPr bwMode="auto">
            <a:xfrm flipV="1">
              <a:off x="145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09" name="Line 153"/>
            <p:cNvSpPr>
              <a:spLocks noChangeShapeType="1"/>
            </p:cNvSpPr>
            <p:nvPr/>
          </p:nvSpPr>
          <p:spPr bwMode="auto">
            <a:xfrm flipV="1">
              <a:off x="1526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0" name="Line 154"/>
            <p:cNvSpPr>
              <a:spLocks noChangeShapeType="1"/>
            </p:cNvSpPr>
            <p:nvPr/>
          </p:nvSpPr>
          <p:spPr bwMode="auto">
            <a:xfrm flipV="1">
              <a:off x="1599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1" name="Line 155"/>
            <p:cNvSpPr>
              <a:spLocks noChangeShapeType="1"/>
            </p:cNvSpPr>
            <p:nvPr/>
          </p:nvSpPr>
          <p:spPr bwMode="auto">
            <a:xfrm flipV="1">
              <a:off x="1673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2" name="Line 156"/>
            <p:cNvSpPr>
              <a:spLocks noChangeShapeType="1"/>
            </p:cNvSpPr>
            <p:nvPr/>
          </p:nvSpPr>
          <p:spPr bwMode="auto">
            <a:xfrm flipV="1">
              <a:off x="1746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3" name="Line 157"/>
            <p:cNvSpPr>
              <a:spLocks noChangeShapeType="1"/>
            </p:cNvSpPr>
            <p:nvPr/>
          </p:nvSpPr>
          <p:spPr bwMode="auto">
            <a:xfrm flipV="1">
              <a:off x="1819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4" name="Line 158"/>
            <p:cNvSpPr>
              <a:spLocks noChangeShapeType="1"/>
            </p:cNvSpPr>
            <p:nvPr/>
          </p:nvSpPr>
          <p:spPr bwMode="auto">
            <a:xfrm flipV="1">
              <a:off x="1893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5" name="Line 159"/>
            <p:cNvSpPr>
              <a:spLocks noChangeShapeType="1"/>
            </p:cNvSpPr>
            <p:nvPr/>
          </p:nvSpPr>
          <p:spPr bwMode="auto">
            <a:xfrm flipV="1">
              <a:off x="1967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6" name="Line 160"/>
            <p:cNvSpPr>
              <a:spLocks noChangeShapeType="1"/>
            </p:cNvSpPr>
            <p:nvPr/>
          </p:nvSpPr>
          <p:spPr bwMode="auto">
            <a:xfrm flipV="1">
              <a:off x="2040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7" name="Line 161"/>
            <p:cNvSpPr>
              <a:spLocks noChangeShapeType="1"/>
            </p:cNvSpPr>
            <p:nvPr/>
          </p:nvSpPr>
          <p:spPr bwMode="auto">
            <a:xfrm flipV="1">
              <a:off x="2114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8" name="Line 162"/>
            <p:cNvSpPr>
              <a:spLocks noChangeShapeType="1"/>
            </p:cNvSpPr>
            <p:nvPr/>
          </p:nvSpPr>
          <p:spPr bwMode="auto">
            <a:xfrm flipV="1">
              <a:off x="218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19" name="Line 163"/>
            <p:cNvSpPr>
              <a:spLocks noChangeShapeType="1"/>
            </p:cNvSpPr>
            <p:nvPr/>
          </p:nvSpPr>
          <p:spPr bwMode="auto">
            <a:xfrm flipV="1">
              <a:off x="2261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0" name="Line 164"/>
            <p:cNvSpPr>
              <a:spLocks noChangeShapeType="1"/>
            </p:cNvSpPr>
            <p:nvPr/>
          </p:nvSpPr>
          <p:spPr bwMode="auto">
            <a:xfrm flipV="1">
              <a:off x="233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1" name="Line 165"/>
            <p:cNvSpPr>
              <a:spLocks noChangeShapeType="1"/>
            </p:cNvSpPr>
            <p:nvPr/>
          </p:nvSpPr>
          <p:spPr bwMode="auto">
            <a:xfrm flipV="1">
              <a:off x="240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2" name="Line 166"/>
            <p:cNvSpPr>
              <a:spLocks noChangeShapeType="1"/>
            </p:cNvSpPr>
            <p:nvPr/>
          </p:nvSpPr>
          <p:spPr bwMode="auto">
            <a:xfrm flipV="1">
              <a:off x="248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3" name="Line 167"/>
            <p:cNvSpPr>
              <a:spLocks noChangeShapeType="1"/>
            </p:cNvSpPr>
            <p:nvPr/>
          </p:nvSpPr>
          <p:spPr bwMode="auto">
            <a:xfrm flipV="1">
              <a:off x="255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4" name="Line 168"/>
            <p:cNvSpPr>
              <a:spLocks noChangeShapeType="1"/>
            </p:cNvSpPr>
            <p:nvPr/>
          </p:nvSpPr>
          <p:spPr bwMode="auto">
            <a:xfrm flipV="1">
              <a:off x="2629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5" name="Line 169"/>
            <p:cNvSpPr>
              <a:spLocks noChangeShapeType="1"/>
            </p:cNvSpPr>
            <p:nvPr/>
          </p:nvSpPr>
          <p:spPr bwMode="auto">
            <a:xfrm flipV="1">
              <a:off x="270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6" name="Line 170"/>
            <p:cNvSpPr>
              <a:spLocks noChangeShapeType="1"/>
            </p:cNvSpPr>
            <p:nvPr/>
          </p:nvSpPr>
          <p:spPr bwMode="auto">
            <a:xfrm flipV="1">
              <a:off x="2776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7" name="Line 171"/>
            <p:cNvSpPr>
              <a:spLocks noChangeShapeType="1"/>
            </p:cNvSpPr>
            <p:nvPr/>
          </p:nvSpPr>
          <p:spPr bwMode="auto">
            <a:xfrm flipV="1">
              <a:off x="2850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8" name="Line 172"/>
            <p:cNvSpPr>
              <a:spLocks noChangeShapeType="1"/>
            </p:cNvSpPr>
            <p:nvPr/>
          </p:nvSpPr>
          <p:spPr bwMode="auto">
            <a:xfrm flipV="1">
              <a:off x="2923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29" name="Line 173"/>
            <p:cNvSpPr>
              <a:spLocks noChangeShapeType="1"/>
            </p:cNvSpPr>
            <p:nvPr/>
          </p:nvSpPr>
          <p:spPr bwMode="auto">
            <a:xfrm flipV="1">
              <a:off x="2997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0" name="Line 174"/>
            <p:cNvSpPr>
              <a:spLocks noChangeShapeType="1"/>
            </p:cNvSpPr>
            <p:nvPr/>
          </p:nvSpPr>
          <p:spPr bwMode="auto">
            <a:xfrm flipV="1">
              <a:off x="3070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1" name="Line 175"/>
            <p:cNvSpPr>
              <a:spLocks noChangeShapeType="1"/>
            </p:cNvSpPr>
            <p:nvPr/>
          </p:nvSpPr>
          <p:spPr bwMode="auto">
            <a:xfrm flipV="1">
              <a:off x="3144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2" name="Line 176"/>
            <p:cNvSpPr>
              <a:spLocks noChangeShapeType="1"/>
            </p:cNvSpPr>
            <p:nvPr/>
          </p:nvSpPr>
          <p:spPr bwMode="auto">
            <a:xfrm flipV="1">
              <a:off x="3217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3" name="Line 177"/>
            <p:cNvSpPr>
              <a:spLocks noChangeShapeType="1"/>
            </p:cNvSpPr>
            <p:nvPr/>
          </p:nvSpPr>
          <p:spPr bwMode="auto">
            <a:xfrm flipV="1">
              <a:off x="3291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4" name="Line 178"/>
            <p:cNvSpPr>
              <a:spLocks noChangeShapeType="1"/>
            </p:cNvSpPr>
            <p:nvPr/>
          </p:nvSpPr>
          <p:spPr bwMode="auto">
            <a:xfrm flipV="1">
              <a:off x="3364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5" name="Line 179"/>
            <p:cNvSpPr>
              <a:spLocks noChangeShapeType="1"/>
            </p:cNvSpPr>
            <p:nvPr/>
          </p:nvSpPr>
          <p:spPr bwMode="auto">
            <a:xfrm flipV="1">
              <a:off x="343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6" name="Line 180"/>
            <p:cNvSpPr>
              <a:spLocks noChangeShapeType="1"/>
            </p:cNvSpPr>
            <p:nvPr/>
          </p:nvSpPr>
          <p:spPr bwMode="auto">
            <a:xfrm flipV="1">
              <a:off x="351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7" name="Line 181"/>
            <p:cNvSpPr>
              <a:spLocks noChangeShapeType="1"/>
            </p:cNvSpPr>
            <p:nvPr/>
          </p:nvSpPr>
          <p:spPr bwMode="auto">
            <a:xfrm flipV="1">
              <a:off x="358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8" name="Line 182"/>
            <p:cNvSpPr>
              <a:spLocks noChangeShapeType="1"/>
            </p:cNvSpPr>
            <p:nvPr/>
          </p:nvSpPr>
          <p:spPr bwMode="auto">
            <a:xfrm flipV="1">
              <a:off x="3659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39" name="Line 183"/>
            <p:cNvSpPr>
              <a:spLocks noChangeShapeType="1"/>
            </p:cNvSpPr>
            <p:nvPr/>
          </p:nvSpPr>
          <p:spPr bwMode="auto">
            <a:xfrm flipV="1">
              <a:off x="3733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0" name="Line 184"/>
            <p:cNvSpPr>
              <a:spLocks noChangeShapeType="1"/>
            </p:cNvSpPr>
            <p:nvPr/>
          </p:nvSpPr>
          <p:spPr bwMode="auto">
            <a:xfrm flipV="1">
              <a:off x="3806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1" name="Line 185"/>
            <p:cNvSpPr>
              <a:spLocks noChangeShapeType="1"/>
            </p:cNvSpPr>
            <p:nvPr/>
          </p:nvSpPr>
          <p:spPr bwMode="auto">
            <a:xfrm flipV="1">
              <a:off x="3879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2" name="Line 186"/>
            <p:cNvSpPr>
              <a:spLocks noChangeShapeType="1"/>
            </p:cNvSpPr>
            <p:nvPr/>
          </p:nvSpPr>
          <p:spPr bwMode="auto">
            <a:xfrm flipV="1">
              <a:off x="3953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3" name="Line 187"/>
            <p:cNvSpPr>
              <a:spLocks noChangeShapeType="1"/>
            </p:cNvSpPr>
            <p:nvPr/>
          </p:nvSpPr>
          <p:spPr bwMode="auto">
            <a:xfrm flipV="1">
              <a:off x="4026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4" name="Line 188"/>
            <p:cNvSpPr>
              <a:spLocks noChangeShapeType="1"/>
            </p:cNvSpPr>
            <p:nvPr/>
          </p:nvSpPr>
          <p:spPr bwMode="auto">
            <a:xfrm flipV="1">
              <a:off x="4100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5" name="Line 189"/>
            <p:cNvSpPr>
              <a:spLocks noChangeShapeType="1"/>
            </p:cNvSpPr>
            <p:nvPr/>
          </p:nvSpPr>
          <p:spPr bwMode="auto">
            <a:xfrm flipV="1">
              <a:off x="4174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6" name="Line 190"/>
            <p:cNvSpPr>
              <a:spLocks noChangeShapeType="1"/>
            </p:cNvSpPr>
            <p:nvPr/>
          </p:nvSpPr>
          <p:spPr bwMode="auto">
            <a:xfrm flipV="1">
              <a:off x="4247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7" name="Line 191"/>
            <p:cNvSpPr>
              <a:spLocks noChangeShapeType="1"/>
            </p:cNvSpPr>
            <p:nvPr/>
          </p:nvSpPr>
          <p:spPr bwMode="auto">
            <a:xfrm flipV="1">
              <a:off x="4321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8" name="Line 192"/>
            <p:cNvSpPr>
              <a:spLocks noChangeShapeType="1"/>
            </p:cNvSpPr>
            <p:nvPr/>
          </p:nvSpPr>
          <p:spPr bwMode="auto">
            <a:xfrm flipV="1">
              <a:off x="439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49" name="Line 193"/>
            <p:cNvSpPr>
              <a:spLocks noChangeShapeType="1"/>
            </p:cNvSpPr>
            <p:nvPr/>
          </p:nvSpPr>
          <p:spPr bwMode="auto">
            <a:xfrm flipV="1">
              <a:off x="446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50" name="Line 194"/>
            <p:cNvSpPr>
              <a:spLocks noChangeShapeType="1"/>
            </p:cNvSpPr>
            <p:nvPr/>
          </p:nvSpPr>
          <p:spPr bwMode="auto">
            <a:xfrm flipV="1">
              <a:off x="454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51" name="Line 195"/>
            <p:cNvSpPr>
              <a:spLocks noChangeShapeType="1"/>
            </p:cNvSpPr>
            <p:nvPr/>
          </p:nvSpPr>
          <p:spPr bwMode="auto">
            <a:xfrm flipV="1">
              <a:off x="4615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52" name="Line 196"/>
            <p:cNvSpPr>
              <a:spLocks noChangeShapeType="1"/>
            </p:cNvSpPr>
            <p:nvPr/>
          </p:nvSpPr>
          <p:spPr bwMode="auto">
            <a:xfrm flipV="1">
              <a:off x="4688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53" name="Line 197"/>
            <p:cNvSpPr>
              <a:spLocks noChangeShapeType="1"/>
            </p:cNvSpPr>
            <p:nvPr/>
          </p:nvSpPr>
          <p:spPr bwMode="auto">
            <a:xfrm flipV="1">
              <a:off x="4762" y="231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7654" name="Rectangle 198"/>
            <p:cNvSpPr>
              <a:spLocks noChangeArrowheads="1"/>
            </p:cNvSpPr>
            <p:nvPr/>
          </p:nvSpPr>
          <p:spPr bwMode="auto">
            <a:xfrm>
              <a:off x="1173" y="2281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0</a:t>
              </a:r>
              <a:endParaRPr lang="en-GB"/>
            </a:p>
          </p:txBody>
        </p:sp>
        <p:sp>
          <p:nvSpPr>
            <p:cNvPr id="2707655" name="Rectangle 199"/>
            <p:cNvSpPr>
              <a:spLocks noChangeArrowheads="1"/>
            </p:cNvSpPr>
            <p:nvPr/>
          </p:nvSpPr>
          <p:spPr bwMode="auto">
            <a:xfrm>
              <a:off x="1173" y="2104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707656" name="Rectangle 200"/>
            <p:cNvSpPr>
              <a:spLocks noChangeArrowheads="1"/>
            </p:cNvSpPr>
            <p:nvPr/>
          </p:nvSpPr>
          <p:spPr bwMode="auto">
            <a:xfrm>
              <a:off x="1173" y="1927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2</a:t>
              </a:r>
              <a:endParaRPr lang="en-GB"/>
            </a:p>
          </p:txBody>
        </p:sp>
        <p:sp>
          <p:nvSpPr>
            <p:cNvPr id="2707657" name="Rectangle 201"/>
            <p:cNvSpPr>
              <a:spLocks noChangeArrowheads="1"/>
            </p:cNvSpPr>
            <p:nvPr/>
          </p:nvSpPr>
          <p:spPr bwMode="auto">
            <a:xfrm>
              <a:off x="1173" y="1751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3</a:t>
              </a:r>
              <a:endParaRPr lang="en-GB"/>
            </a:p>
          </p:txBody>
        </p:sp>
        <p:sp>
          <p:nvSpPr>
            <p:cNvPr id="2707658" name="Rectangle 202"/>
            <p:cNvSpPr>
              <a:spLocks noChangeArrowheads="1"/>
            </p:cNvSpPr>
            <p:nvPr/>
          </p:nvSpPr>
          <p:spPr bwMode="auto">
            <a:xfrm>
              <a:off x="1173" y="1574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4</a:t>
              </a:r>
              <a:endParaRPr lang="en-GB"/>
            </a:p>
          </p:txBody>
        </p:sp>
        <p:sp>
          <p:nvSpPr>
            <p:cNvPr id="2707659" name="Rectangle 203"/>
            <p:cNvSpPr>
              <a:spLocks noChangeArrowheads="1"/>
            </p:cNvSpPr>
            <p:nvPr/>
          </p:nvSpPr>
          <p:spPr bwMode="auto">
            <a:xfrm>
              <a:off x="1173" y="1397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5</a:t>
              </a:r>
              <a:endParaRPr lang="en-GB"/>
            </a:p>
          </p:txBody>
        </p:sp>
        <p:sp>
          <p:nvSpPr>
            <p:cNvPr id="2707660" name="Rectangle 204"/>
            <p:cNvSpPr>
              <a:spLocks noChangeArrowheads="1"/>
            </p:cNvSpPr>
            <p:nvPr/>
          </p:nvSpPr>
          <p:spPr bwMode="auto">
            <a:xfrm>
              <a:off x="1173" y="1221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6</a:t>
              </a:r>
              <a:endParaRPr lang="en-GB"/>
            </a:p>
          </p:txBody>
        </p:sp>
        <p:sp>
          <p:nvSpPr>
            <p:cNvPr id="2707661" name="Rectangle 205"/>
            <p:cNvSpPr>
              <a:spLocks noChangeArrowheads="1"/>
            </p:cNvSpPr>
            <p:nvPr/>
          </p:nvSpPr>
          <p:spPr bwMode="auto">
            <a:xfrm>
              <a:off x="1173" y="1044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7</a:t>
              </a:r>
              <a:endParaRPr lang="en-GB"/>
            </a:p>
          </p:txBody>
        </p:sp>
        <p:sp>
          <p:nvSpPr>
            <p:cNvPr id="2707662" name="Rectangle 206"/>
            <p:cNvSpPr>
              <a:spLocks noChangeArrowheads="1"/>
            </p:cNvSpPr>
            <p:nvPr/>
          </p:nvSpPr>
          <p:spPr bwMode="auto">
            <a:xfrm>
              <a:off x="1173" y="867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8</a:t>
              </a:r>
              <a:endParaRPr lang="en-GB"/>
            </a:p>
          </p:txBody>
        </p:sp>
        <p:sp>
          <p:nvSpPr>
            <p:cNvPr id="2707663" name="Rectangle 207"/>
            <p:cNvSpPr>
              <a:spLocks noChangeArrowheads="1"/>
            </p:cNvSpPr>
            <p:nvPr/>
          </p:nvSpPr>
          <p:spPr bwMode="auto">
            <a:xfrm>
              <a:off x="1173" y="690"/>
              <a:ext cx="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9</a:t>
              </a:r>
              <a:endParaRPr lang="en-GB"/>
            </a:p>
          </p:txBody>
        </p:sp>
        <p:sp>
          <p:nvSpPr>
            <p:cNvPr id="2707664" name="Rectangle 208"/>
            <p:cNvSpPr>
              <a:spLocks noChangeArrowheads="1"/>
            </p:cNvSpPr>
            <p:nvPr/>
          </p:nvSpPr>
          <p:spPr bwMode="auto">
            <a:xfrm>
              <a:off x="1143" y="514"/>
              <a:ext cx="6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700" b="0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707665" name="Rectangle 209"/>
            <p:cNvSpPr>
              <a:spLocks noChangeArrowheads="1"/>
            </p:cNvSpPr>
            <p:nvPr/>
          </p:nvSpPr>
          <p:spPr bwMode="auto">
            <a:xfrm>
              <a:off x="1218" y="2387"/>
              <a:ext cx="1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Jan</a:t>
              </a:r>
              <a:endParaRPr lang="en-GB"/>
            </a:p>
          </p:txBody>
        </p:sp>
        <p:sp>
          <p:nvSpPr>
            <p:cNvPr id="2707666" name="Rectangle 210"/>
            <p:cNvSpPr>
              <a:spLocks noChangeArrowheads="1"/>
            </p:cNvSpPr>
            <p:nvPr/>
          </p:nvSpPr>
          <p:spPr bwMode="auto">
            <a:xfrm>
              <a:off x="1240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97</a:t>
              </a:r>
              <a:endParaRPr lang="en-GB"/>
            </a:p>
          </p:txBody>
        </p:sp>
        <p:sp>
          <p:nvSpPr>
            <p:cNvPr id="2707667" name="Rectangle 211"/>
            <p:cNvSpPr>
              <a:spLocks noChangeArrowheads="1"/>
            </p:cNvSpPr>
            <p:nvPr/>
          </p:nvSpPr>
          <p:spPr bwMode="auto">
            <a:xfrm>
              <a:off x="1441" y="2387"/>
              <a:ext cx="13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Apr</a:t>
              </a:r>
              <a:endParaRPr lang="en-GB"/>
            </a:p>
          </p:txBody>
        </p:sp>
        <p:sp>
          <p:nvSpPr>
            <p:cNvPr id="2707668" name="Rectangle 212"/>
            <p:cNvSpPr>
              <a:spLocks noChangeArrowheads="1"/>
            </p:cNvSpPr>
            <p:nvPr/>
          </p:nvSpPr>
          <p:spPr bwMode="auto">
            <a:xfrm>
              <a:off x="1460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97</a:t>
              </a:r>
              <a:endParaRPr lang="en-GB"/>
            </a:p>
          </p:txBody>
        </p:sp>
        <p:sp>
          <p:nvSpPr>
            <p:cNvPr id="2707669" name="Rectangle 213"/>
            <p:cNvSpPr>
              <a:spLocks noChangeArrowheads="1"/>
            </p:cNvSpPr>
            <p:nvPr/>
          </p:nvSpPr>
          <p:spPr bwMode="auto">
            <a:xfrm>
              <a:off x="1673" y="2387"/>
              <a:ext cx="1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Jul</a:t>
              </a:r>
              <a:endParaRPr lang="en-GB"/>
            </a:p>
          </p:txBody>
        </p:sp>
        <p:sp>
          <p:nvSpPr>
            <p:cNvPr id="2707670" name="Rectangle 214"/>
            <p:cNvSpPr>
              <a:spLocks noChangeArrowheads="1"/>
            </p:cNvSpPr>
            <p:nvPr/>
          </p:nvSpPr>
          <p:spPr bwMode="auto">
            <a:xfrm>
              <a:off x="1681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97</a:t>
              </a:r>
              <a:endParaRPr lang="en-GB"/>
            </a:p>
          </p:txBody>
        </p:sp>
        <p:sp>
          <p:nvSpPr>
            <p:cNvPr id="2707671" name="Rectangle 215"/>
            <p:cNvSpPr>
              <a:spLocks noChangeArrowheads="1"/>
            </p:cNvSpPr>
            <p:nvPr/>
          </p:nvSpPr>
          <p:spPr bwMode="auto">
            <a:xfrm>
              <a:off x="1883" y="2387"/>
              <a:ext cx="13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Oct</a:t>
              </a:r>
              <a:endParaRPr lang="en-GB"/>
            </a:p>
          </p:txBody>
        </p:sp>
        <p:sp>
          <p:nvSpPr>
            <p:cNvPr id="2707672" name="Rectangle 216"/>
            <p:cNvSpPr>
              <a:spLocks noChangeArrowheads="1"/>
            </p:cNvSpPr>
            <p:nvPr/>
          </p:nvSpPr>
          <p:spPr bwMode="auto">
            <a:xfrm>
              <a:off x="1902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97</a:t>
              </a:r>
              <a:endParaRPr lang="en-GB"/>
            </a:p>
          </p:txBody>
        </p:sp>
        <p:sp>
          <p:nvSpPr>
            <p:cNvPr id="2707673" name="Rectangle 217"/>
            <p:cNvSpPr>
              <a:spLocks noChangeArrowheads="1"/>
            </p:cNvSpPr>
            <p:nvPr/>
          </p:nvSpPr>
          <p:spPr bwMode="auto">
            <a:xfrm>
              <a:off x="2101" y="2387"/>
              <a:ext cx="1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Jan</a:t>
              </a:r>
              <a:endParaRPr lang="en-GB"/>
            </a:p>
          </p:txBody>
        </p:sp>
        <p:sp>
          <p:nvSpPr>
            <p:cNvPr id="2707674" name="Rectangle 218"/>
            <p:cNvSpPr>
              <a:spLocks noChangeArrowheads="1"/>
            </p:cNvSpPr>
            <p:nvPr/>
          </p:nvSpPr>
          <p:spPr bwMode="auto">
            <a:xfrm>
              <a:off x="2123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98</a:t>
              </a:r>
              <a:endParaRPr lang="en-GB"/>
            </a:p>
          </p:txBody>
        </p:sp>
        <p:sp>
          <p:nvSpPr>
            <p:cNvPr id="2707675" name="Rectangle 219"/>
            <p:cNvSpPr>
              <a:spLocks noChangeArrowheads="1"/>
            </p:cNvSpPr>
            <p:nvPr/>
          </p:nvSpPr>
          <p:spPr bwMode="auto">
            <a:xfrm>
              <a:off x="2324" y="2387"/>
              <a:ext cx="13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Apr</a:t>
              </a:r>
              <a:endParaRPr lang="en-GB"/>
            </a:p>
          </p:txBody>
        </p:sp>
        <p:sp>
          <p:nvSpPr>
            <p:cNvPr id="2707676" name="Rectangle 220"/>
            <p:cNvSpPr>
              <a:spLocks noChangeArrowheads="1"/>
            </p:cNvSpPr>
            <p:nvPr/>
          </p:nvSpPr>
          <p:spPr bwMode="auto">
            <a:xfrm>
              <a:off x="2343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98</a:t>
              </a:r>
              <a:endParaRPr lang="en-GB"/>
            </a:p>
          </p:txBody>
        </p:sp>
        <p:sp>
          <p:nvSpPr>
            <p:cNvPr id="2707677" name="Rectangle 221"/>
            <p:cNvSpPr>
              <a:spLocks noChangeArrowheads="1"/>
            </p:cNvSpPr>
            <p:nvPr/>
          </p:nvSpPr>
          <p:spPr bwMode="auto">
            <a:xfrm>
              <a:off x="2556" y="2387"/>
              <a:ext cx="1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Jul</a:t>
              </a:r>
              <a:endParaRPr lang="en-GB"/>
            </a:p>
          </p:txBody>
        </p:sp>
        <p:sp>
          <p:nvSpPr>
            <p:cNvPr id="2707678" name="Rectangle 222"/>
            <p:cNvSpPr>
              <a:spLocks noChangeArrowheads="1"/>
            </p:cNvSpPr>
            <p:nvPr/>
          </p:nvSpPr>
          <p:spPr bwMode="auto">
            <a:xfrm>
              <a:off x="2564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98</a:t>
              </a:r>
              <a:endParaRPr lang="en-GB"/>
            </a:p>
          </p:txBody>
        </p:sp>
        <p:sp>
          <p:nvSpPr>
            <p:cNvPr id="2707679" name="Rectangle 223"/>
            <p:cNvSpPr>
              <a:spLocks noChangeArrowheads="1"/>
            </p:cNvSpPr>
            <p:nvPr/>
          </p:nvSpPr>
          <p:spPr bwMode="auto">
            <a:xfrm>
              <a:off x="2766" y="2387"/>
              <a:ext cx="13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Oct</a:t>
              </a:r>
              <a:endParaRPr lang="en-GB"/>
            </a:p>
          </p:txBody>
        </p:sp>
        <p:sp>
          <p:nvSpPr>
            <p:cNvPr id="2707680" name="Rectangle 224"/>
            <p:cNvSpPr>
              <a:spLocks noChangeArrowheads="1"/>
            </p:cNvSpPr>
            <p:nvPr/>
          </p:nvSpPr>
          <p:spPr bwMode="auto">
            <a:xfrm>
              <a:off x="2785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98</a:t>
              </a:r>
              <a:endParaRPr lang="en-GB"/>
            </a:p>
          </p:txBody>
        </p:sp>
        <p:sp>
          <p:nvSpPr>
            <p:cNvPr id="2707681" name="Rectangle 225"/>
            <p:cNvSpPr>
              <a:spLocks noChangeArrowheads="1"/>
            </p:cNvSpPr>
            <p:nvPr/>
          </p:nvSpPr>
          <p:spPr bwMode="auto">
            <a:xfrm>
              <a:off x="2983" y="2387"/>
              <a:ext cx="1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Jan</a:t>
              </a:r>
              <a:endParaRPr lang="en-GB"/>
            </a:p>
          </p:txBody>
        </p:sp>
        <p:sp>
          <p:nvSpPr>
            <p:cNvPr id="2707682" name="Rectangle 226"/>
            <p:cNvSpPr>
              <a:spLocks noChangeArrowheads="1"/>
            </p:cNvSpPr>
            <p:nvPr/>
          </p:nvSpPr>
          <p:spPr bwMode="auto">
            <a:xfrm>
              <a:off x="3005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99</a:t>
              </a:r>
              <a:endParaRPr lang="en-GB"/>
            </a:p>
          </p:txBody>
        </p:sp>
        <p:sp>
          <p:nvSpPr>
            <p:cNvPr id="2707683" name="Rectangle 227"/>
            <p:cNvSpPr>
              <a:spLocks noChangeArrowheads="1"/>
            </p:cNvSpPr>
            <p:nvPr/>
          </p:nvSpPr>
          <p:spPr bwMode="auto">
            <a:xfrm>
              <a:off x="3207" y="2387"/>
              <a:ext cx="13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Apr</a:t>
              </a:r>
              <a:endParaRPr lang="en-GB"/>
            </a:p>
          </p:txBody>
        </p:sp>
        <p:sp>
          <p:nvSpPr>
            <p:cNvPr id="2707684" name="Rectangle 228"/>
            <p:cNvSpPr>
              <a:spLocks noChangeArrowheads="1"/>
            </p:cNvSpPr>
            <p:nvPr/>
          </p:nvSpPr>
          <p:spPr bwMode="auto">
            <a:xfrm>
              <a:off x="3226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99</a:t>
              </a:r>
              <a:endParaRPr lang="en-GB"/>
            </a:p>
          </p:txBody>
        </p:sp>
        <p:sp>
          <p:nvSpPr>
            <p:cNvPr id="2707685" name="Rectangle 229"/>
            <p:cNvSpPr>
              <a:spLocks noChangeArrowheads="1"/>
            </p:cNvSpPr>
            <p:nvPr/>
          </p:nvSpPr>
          <p:spPr bwMode="auto">
            <a:xfrm>
              <a:off x="3439" y="2387"/>
              <a:ext cx="1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Jul</a:t>
              </a:r>
              <a:endParaRPr lang="en-GB"/>
            </a:p>
          </p:txBody>
        </p:sp>
        <p:sp>
          <p:nvSpPr>
            <p:cNvPr id="2707686" name="Rectangle 230"/>
            <p:cNvSpPr>
              <a:spLocks noChangeArrowheads="1"/>
            </p:cNvSpPr>
            <p:nvPr/>
          </p:nvSpPr>
          <p:spPr bwMode="auto">
            <a:xfrm>
              <a:off x="3447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99</a:t>
              </a:r>
              <a:endParaRPr lang="en-GB"/>
            </a:p>
          </p:txBody>
        </p:sp>
        <p:sp>
          <p:nvSpPr>
            <p:cNvPr id="2707687" name="Rectangle 231"/>
            <p:cNvSpPr>
              <a:spLocks noChangeArrowheads="1"/>
            </p:cNvSpPr>
            <p:nvPr/>
          </p:nvSpPr>
          <p:spPr bwMode="auto">
            <a:xfrm>
              <a:off x="3649" y="2387"/>
              <a:ext cx="13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Oct</a:t>
              </a:r>
              <a:endParaRPr lang="en-GB"/>
            </a:p>
          </p:txBody>
        </p:sp>
        <p:sp>
          <p:nvSpPr>
            <p:cNvPr id="2707688" name="Rectangle 232"/>
            <p:cNvSpPr>
              <a:spLocks noChangeArrowheads="1"/>
            </p:cNvSpPr>
            <p:nvPr/>
          </p:nvSpPr>
          <p:spPr bwMode="auto">
            <a:xfrm>
              <a:off x="3667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99</a:t>
              </a:r>
              <a:endParaRPr lang="en-GB"/>
            </a:p>
          </p:txBody>
        </p:sp>
        <p:sp>
          <p:nvSpPr>
            <p:cNvPr id="2707689" name="Rectangle 233"/>
            <p:cNvSpPr>
              <a:spLocks noChangeArrowheads="1"/>
            </p:cNvSpPr>
            <p:nvPr/>
          </p:nvSpPr>
          <p:spPr bwMode="auto">
            <a:xfrm>
              <a:off x="3866" y="2387"/>
              <a:ext cx="1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Jan</a:t>
              </a:r>
              <a:endParaRPr lang="en-GB"/>
            </a:p>
          </p:txBody>
        </p:sp>
        <p:sp>
          <p:nvSpPr>
            <p:cNvPr id="2707690" name="Rectangle 234"/>
            <p:cNvSpPr>
              <a:spLocks noChangeArrowheads="1"/>
            </p:cNvSpPr>
            <p:nvPr/>
          </p:nvSpPr>
          <p:spPr bwMode="auto">
            <a:xfrm>
              <a:off x="3888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00</a:t>
              </a:r>
              <a:endParaRPr lang="en-GB"/>
            </a:p>
          </p:txBody>
        </p:sp>
        <p:sp>
          <p:nvSpPr>
            <p:cNvPr id="2707691" name="Rectangle 235"/>
            <p:cNvSpPr>
              <a:spLocks noChangeArrowheads="1"/>
            </p:cNvSpPr>
            <p:nvPr/>
          </p:nvSpPr>
          <p:spPr bwMode="auto">
            <a:xfrm>
              <a:off x="4089" y="2387"/>
              <a:ext cx="13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Apr</a:t>
              </a:r>
              <a:endParaRPr lang="en-GB"/>
            </a:p>
          </p:txBody>
        </p:sp>
        <p:sp>
          <p:nvSpPr>
            <p:cNvPr id="2707692" name="Rectangle 236"/>
            <p:cNvSpPr>
              <a:spLocks noChangeArrowheads="1"/>
            </p:cNvSpPr>
            <p:nvPr/>
          </p:nvSpPr>
          <p:spPr bwMode="auto">
            <a:xfrm>
              <a:off x="4109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00</a:t>
              </a:r>
              <a:endParaRPr lang="en-GB"/>
            </a:p>
          </p:txBody>
        </p:sp>
        <p:sp>
          <p:nvSpPr>
            <p:cNvPr id="2707693" name="Rectangle 237"/>
            <p:cNvSpPr>
              <a:spLocks noChangeArrowheads="1"/>
            </p:cNvSpPr>
            <p:nvPr/>
          </p:nvSpPr>
          <p:spPr bwMode="auto">
            <a:xfrm>
              <a:off x="4322" y="2387"/>
              <a:ext cx="1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Jul</a:t>
              </a:r>
              <a:endParaRPr lang="en-GB"/>
            </a:p>
          </p:txBody>
        </p:sp>
        <p:sp>
          <p:nvSpPr>
            <p:cNvPr id="2707694" name="Rectangle 238"/>
            <p:cNvSpPr>
              <a:spLocks noChangeArrowheads="1"/>
            </p:cNvSpPr>
            <p:nvPr/>
          </p:nvSpPr>
          <p:spPr bwMode="auto">
            <a:xfrm>
              <a:off x="4330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00</a:t>
              </a:r>
              <a:endParaRPr lang="en-GB"/>
            </a:p>
          </p:txBody>
        </p:sp>
        <p:sp>
          <p:nvSpPr>
            <p:cNvPr id="2707695" name="Rectangle 239"/>
            <p:cNvSpPr>
              <a:spLocks noChangeArrowheads="1"/>
            </p:cNvSpPr>
            <p:nvPr/>
          </p:nvSpPr>
          <p:spPr bwMode="auto">
            <a:xfrm>
              <a:off x="4532" y="2387"/>
              <a:ext cx="13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Oct</a:t>
              </a:r>
              <a:endParaRPr lang="en-GB"/>
            </a:p>
          </p:txBody>
        </p:sp>
        <p:sp>
          <p:nvSpPr>
            <p:cNvPr id="2707696" name="Rectangle 240"/>
            <p:cNvSpPr>
              <a:spLocks noChangeArrowheads="1"/>
            </p:cNvSpPr>
            <p:nvPr/>
          </p:nvSpPr>
          <p:spPr bwMode="auto">
            <a:xfrm>
              <a:off x="4550" y="2491"/>
              <a:ext cx="9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0">
                  <a:solidFill>
                    <a:srgbClr val="000000"/>
                  </a:solidFill>
                </a:rPr>
                <a:t>00</a:t>
              </a:r>
              <a:endParaRPr lang="en-GB"/>
            </a:p>
          </p:txBody>
        </p:sp>
        <p:sp>
          <p:nvSpPr>
            <p:cNvPr id="2707697" name="Rectangle 241"/>
            <p:cNvSpPr>
              <a:spLocks noChangeArrowheads="1"/>
            </p:cNvSpPr>
            <p:nvPr/>
          </p:nvSpPr>
          <p:spPr bwMode="auto">
            <a:xfrm>
              <a:off x="4797" y="2387"/>
              <a:ext cx="3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rgbClr val="000000"/>
                  </a:solidFill>
                </a:rPr>
                <a:t>Months</a:t>
              </a:r>
              <a:endParaRPr lang="en-GB"/>
            </a:p>
          </p:txBody>
        </p:sp>
        <p:sp>
          <p:nvSpPr>
            <p:cNvPr id="2707698" name="Rectangle 242"/>
            <p:cNvSpPr>
              <a:spLocks noChangeArrowheads="1"/>
            </p:cNvSpPr>
            <p:nvPr/>
          </p:nvSpPr>
          <p:spPr bwMode="auto">
            <a:xfrm rot="16200000">
              <a:off x="688" y="1330"/>
              <a:ext cx="68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rgbClr val="000000"/>
                  </a:solidFill>
                </a:rPr>
                <a:t>Demand size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70595" name="Text Box 3"/>
          <p:cNvSpPr txBox="1">
            <a:spLocks noChangeArrowheads="1"/>
          </p:cNvSpPr>
          <p:nvPr/>
        </p:nvSpPr>
        <p:spPr bwMode="auto">
          <a:xfrm>
            <a:off x="822325" y="1773238"/>
            <a:ext cx="815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2800">
                <a:latin typeface="Arial" charset="0"/>
              </a:rPr>
              <a:t>Thank you for your attention</a:t>
            </a:r>
          </a:p>
        </p:txBody>
      </p:sp>
      <p:sp>
        <p:nvSpPr>
          <p:cNvPr id="2670597" name="Text Box 5"/>
          <p:cNvSpPr txBox="1">
            <a:spLocks noChangeArrowheads="1"/>
          </p:cNvSpPr>
          <p:nvPr/>
        </p:nvSpPr>
        <p:spPr bwMode="auto">
          <a:xfrm>
            <a:off x="822325" y="3213100"/>
            <a:ext cx="8153400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2800">
                <a:solidFill>
                  <a:srgbClr val="A50021"/>
                </a:solidFill>
                <a:latin typeface="Arial" charset="0"/>
              </a:rPr>
              <a:t>Questions …</a:t>
            </a:r>
          </a:p>
          <a:p>
            <a:pPr algn="ctr">
              <a:spcBef>
                <a:spcPct val="50000"/>
              </a:spcBef>
            </a:pPr>
            <a:endParaRPr lang="fr-FR" sz="2800">
              <a:solidFill>
                <a:srgbClr val="A5002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fr-FR" sz="1800">
                <a:solidFill>
                  <a:schemeClr val="tx2"/>
                </a:solidFill>
                <a:latin typeface="Arial" charset="0"/>
              </a:rPr>
              <a:t>          </a:t>
            </a:r>
            <a:r>
              <a:rPr lang="fr-FR" sz="1800">
                <a:solidFill>
                  <a:schemeClr val="tx2"/>
                </a:solidFill>
                <a:latin typeface="Arial" charset="0"/>
                <a:hlinkClick r:id="rId3"/>
              </a:rPr>
              <a:t>http://www.mams.salford.ac.uk/CORAS/Projects/Forecasting/</a:t>
            </a:r>
            <a:endParaRPr lang="fr-FR" sz="1800">
              <a:solidFill>
                <a:schemeClr val="tx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fr-FR" sz="18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2524166" name="Rectangle 6"/>
          <p:cNvSpPr>
            <a:spLocks noChangeArrowheads="1"/>
          </p:cNvSpPr>
          <p:nvPr/>
        </p:nvSpPr>
        <p:spPr bwMode="auto">
          <a:xfrm>
            <a:off x="1676400" y="1143000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Demand Categorisation</a:t>
            </a:r>
          </a:p>
        </p:txBody>
      </p:sp>
      <p:sp>
        <p:nvSpPr>
          <p:cNvPr id="2524167" name="Oval 7"/>
          <p:cNvSpPr>
            <a:spLocks noChangeArrowheads="1"/>
          </p:cNvSpPr>
          <p:nvPr/>
        </p:nvSpPr>
        <p:spPr bwMode="auto">
          <a:xfrm>
            <a:off x="1371600" y="1198563"/>
            <a:ext cx="457200" cy="46513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524170" name="Rectangle 10"/>
          <p:cNvSpPr>
            <a:spLocks noChangeArrowheads="1"/>
          </p:cNvSpPr>
          <p:nvPr/>
        </p:nvSpPr>
        <p:spPr bwMode="auto">
          <a:xfrm>
            <a:off x="1676400" y="3608388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Empirical Investigation</a:t>
            </a:r>
          </a:p>
        </p:txBody>
      </p:sp>
      <p:sp>
        <p:nvSpPr>
          <p:cNvPr id="2524171" name="Oval 11"/>
          <p:cNvSpPr>
            <a:spLocks noChangeArrowheads="1"/>
          </p:cNvSpPr>
          <p:nvPr/>
        </p:nvSpPr>
        <p:spPr bwMode="auto">
          <a:xfrm>
            <a:off x="1371600" y="3663950"/>
            <a:ext cx="457200" cy="4651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524172" name="Rectangle 12"/>
          <p:cNvSpPr>
            <a:spLocks noChangeArrowheads="1"/>
          </p:cNvSpPr>
          <p:nvPr/>
        </p:nvSpPr>
        <p:spPr bwMode="auto">
          <a:xfrm>
            <a:off x="1676400" y="4510088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Simulation Results</a:t>
            </a:r>
          </a:p>
        </p:txBody>
      </p:sp>
      <p:sp>
        <p:nvSpPr>
          <p:cNvPr id="2524173" name="Oval 13"/>
          <p:cNvSpPr>
            <a:spLocks noChangeArrowheads="1"/>
          </p:cNvSpPr>
          <p:nvPr/>
        </p:nvSpPr>
        <p:spPr bwMode="auto">
          <a:xfrm>
            <a:off x="1371600" y="4565650"/>
            <a:ext cx="457200" cy="4651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524174" name="Rectangle 14"/>
          <p:cNvSpPr>
            <a:spLocks noChangeArrowheads="1"/>
          </p:cNvSpPr>
          <p:nvPr/>
        </p:nvSpPr>
        <p:spPr bwMode="auto">
          <a:xfrm>
            <a:off x="1676400" y="5411788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Conclusions and Further Work</a:t>
            </a:r>
          </a:p>
        </p:txBody>
      </p:sp>
      <p:sp>
        <p:nvSpPr>
          <p:cNvPr id="2524175" name="Oval 15"/>
          <p:cNvSpPr>
            <a:spLocks noChangeArrowheads="1"/>
          </p:cNvSpPr>
          <p:nvPr/>
        </p:nvSpPr>
        <p:spPr bwMode="auto">
          <a:xfrm>
            <a:off x="1371600" y="5467350"/>
            <a:ext cx="457200" cy="4651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524180" name="Rectangle 20"/>
          <p:cNvSpPr>
            <a:spLocks noChangeArrowheads="1"/>
          </p:cNvSpPr>
          <p:nvPr/>
        </p:nvSpPr>
        <p:spPr bwMode="auto">
          <a:xfrm>
            <a:off x="1677988" y="2779713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Motivation For Research</a:t>
            </a:r>
          </a:p>
        </p:txBody>
      </p:sp>
      <p:sp>
        <p:nvSpPr>
          <p:cNvPr id="2524181" name="Oval 21"/>
          <p:cNvSpPr>
            <a:spLocks noChangeArrowheads="1"/>
          </p:cNvSpPr>
          <p:nvPr/>
        </p:nvSpPr>
        <p:spPr bwMode="auto">
          <a:xfrm>
            <a:off x="1373188" y="2835275"/>
            <a:ext cx="457200" cy="4651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524182" name="Rectangle 22"/>
          <p:cNvSpPr>
            <a:spLocks noChangeArrowheads="1"/>
          </p:cNvSpPr>
          <p:nvPr/>
        </p:nvSpPr>
        <p:spPr bwMode="auto">
          <a:xfrm>
            <a:off x="1670050" y="1955800"/>
            <a:ext cx="63246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3399FF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marL="285750">
              <a:tabLst>
                <a:tab pos="7810500" algn="r"/>
              </a:tabLst>
            </a:pPr>
            <a:r>
              <a:rPr lang="fr-FR" sz="2000">
                <a:solidFill>
                  <a:schemeClr val="tx1"/>
                </a:solidFill>
              </a:rPr>
              <a:t>Inventory Control Methods</a:t>
            </a:r>
          </a:p>
        </p:txBody>
      </p:sp>
      <p:sp>
        <p:nvSpPr>
          <p:cNvPr id="2524183" name="Oval 23"/>
          <p:cNvSpPr>
            <a:spLocks noChangeArrowheads="1"/>
          </p:cNvSpPr>
          <p:nvPr/>
        </p:nvSpPr>
        <p:spPr bwMode="auto">
          <a:xfrm>
            <a:off x="1365250" y="2011363"/>
            <a:ext cx="457200" cy="46513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82800" rIns="90000" bIns="82800" anchor="ctr"/>
          <a:lstStyle/>
          <a:p>
            <a:pPr algn="ctr">
              <a:lnSpc>
                <a:spcPct val="100000"/>
              </a:lnSpc>
              <a:spcBef>
                <a:spcPct val="30000"/>
              </a:spcBef>
            </a:pPr>
            <a:r>
              <a:rPr lang="fr-FR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 of Demand Patterns</a:t>
            </a:r>
            <a:endParaRPr lang="en-US"/>
          </a:p>
        </p:txBody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836613"/>
            <a:ext cx="9144000" cy="5743575"/>
          </a:xfrm>
        </p:spPr>
        <p:txBody>
          <a:bodyPr/>
          <a:lstStyle/>
          <a:p>
            <a:r>
              <a:rPr lang="en-US" sz="2100"/>
              <a:t>Different authors use different criteria</a:t>
            </a:r>
          </a:p>
          <a:p>
            <a:pPr lvl="1"/>
            <a:r>
              <a:rPr lang="en-US" sz="2000"/>
              <a:t>e.g. lead-time demand, demand over a year</a:t>
            </a:r>
          </a:p>
          <a:p>
            <a:r>
              <a:rPr lang="en-US" sz="2100"/>
              <a:t>Cut-off values are arbitrary in nature</a:t>
            </a:r>
          </a:p>
          <a:p>
            <a:pPr lvl="1"/>
            <a:r>
              <a:rPr lang="en-US" sz="2000"/>
              <a:t>“</a:t>
            </a:r>
            <a:r>
              <a:rPr lang="en-GB" sz="2000" i="1"/>
              <a:t>A slow moving item is an item whose demand is less than ten units during the lead time”</a:t>
            </a:r>
          </a:p>
          <a:p>
            <a:r>
              <a:rPr lang="en-US" sz="2100"/>
              <a:t>Data refer to different demand contexts</a:t>
            </a:r>
          </a:p>
          <a:p>
            <a:pPr lvl="1"/>
            <a:r>
              <a:rPr lang="en-US" sz="2000"/>
              <a:t>A slow moving item definition is unlikely to be the same for a grocery wholesaler and a car parts dealer</a:t>
            </a:r>
          </a:p>
          <a:p>
            <a:r>
              <a:rPr lang="en-GB" sz="2100"/>
              <a:t>Indicative Literature</a:t>
            </a:r>
          </a:p>
          <a:p>
            <a:pPr lvl="1"/>
            <a:r>
              <a:rPr lang="en-GB" sz="1700"/>
              <a:t>Gelders and Van Looy (JORS – 1978); Ritchie and Kingsman (EJOR – 1985); Tavares and Almeida (JORS – 1983); Vereecke and Verstraeten (IJPE – 1994); Watson (JORS – 1987)</a:t>
            </a:r>
            <a:endParaRPr lang="en-US" sz="1700"/>
          </a:p>
          <a:p>
            <a:endParaRPr lang="en-US" sz="17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41288"/>
            <a:ext cx="9702800" cy="334962"/>
          </a:xfrm>
        </p:spPr>
        <p:txBody>
          <a:bodyPr/>
          <a:lstStyle/>
          <a:p>
            <a:r>
              <a:rPr lang="fr-FR" sz="2200">
                <a:solidFill>
                  <a:schemeClr val="tx1"/>
                </a:solidFill>
              </a:rPr>
              <a:t>Conceptual Definition of Demand Patterns (Boylan and Syntetos, 2007)</a:t>
            </a:r>
          </a:p>
        </p:txBody>
      </p:sp>
      <p:sp>
        <p:nvSpPr>
          <p:cNvPr id="2845699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45700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45701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pic>
        <p:nvPicPr>
          <p:cNvPr id="28457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836613"/>
            <a:ext cx="6913563" cy="568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Demand Classification Rules</a:t>
            </a:r>
          </a:p>
        </p:txBody>
      </p:sp>
      <p:sp>
        <p:nvSpPr>
          <p:cNvPr id="2847748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pic>
        <p:nvPicPr>
          <p:cNvPr id="28477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4608513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77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981075"/>
            <a:ext cx="5472113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7757" name="Text Box 13"/>
          <p:cNvSpPr txBox="1">
            <a:spLocks noChangeArrowheads="1"/>
          </p:cNvSpPr>
          <p:nvPr/>
        </p:nvSpPr>
        <p:spPr bwMode="auto">
          <a:xfrm>
            <a:off x="1184275" y="5300663"/>
            <a:ext cx="19431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>
                <a:solidFill>
                  <a:schemeClr val="tx2"/>
                </a:solidFill>
                <a:latin typeface="Arial" charset="0"/>
              </a:rPr>
              <a:t>Williams (1984)</a:t>
            </a:r>
            <a:endParaRPr lang="en-US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47758" name="Text Box 14"/>
          <p:cNvSpPr txBox="1">
            <a:spLocks noChangeArrowheads="1"/>
          </p:cNvSpPr>
          <p:nvPr/>
        </p:nvSpPr>
        <p:spPr bwMode="auto">
          <a:xfrm>
            <a:off x="5935663" y="5321300"/>
            <a:ext cx="36718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>
                <a:solidFill>
                  <a:schemeClr val="tx2"/>
                </a:solidFill>
                <a:latin typeface="Arial" charset="0"/>
              </a:rPr>
              <a:t>Eaves and Kingsman (2004)</a:t>
            </a:r>
            <a:endParaRPr lang="en-US" sz="18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Demand Classification for Forecasting (Syntetos et al, 2005)</a:t>
            </a:r>
          </a:p>
        </p:txBody>
      </p:sp>
      <p:sp>
        <p:nvSpPr>
          <p:cNvPr id="2782211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782212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782213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pic>
        <p:nvPicPr>
          <p:cNvPr id="2782243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1125538"/>
            <a:ext cx="67691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2244" name="Text Box 36"/>
          <p:cNvSpPr txBox="1">
            <a:spLocks noChangeArrowheads="1"/>
          </p:cNvSpPr>
          <p:nvPr/>
        </p:nvSpPr>
        <p:spPr bwMode="auto">
          <a:xfrm>
            <a:off x="966788" y="4652963"/>
            <a:ext cx="8280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82245" name="Text Box 37"/>
          <p:cNvSpPr txBox="1">
            <a:spLocks noChangeArrowheads="1"/>
          </p:cNvSpPr>
          <p:nvPr/>
        </p:nvSpPr>
        <p:spPr bwMode="auto">
          <a:xfrm>
            <a:off x="606425" y="4760913"/>
            <a:ext cx="95059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The rational behind the development of the relevant rules is that the control parameters and the cut-off values follow the formal comparison of various methods</a:t>
            </a:r>
          </a:p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No such exercise has been performed for inventory control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Periodic Inventory Control For Intermittent Demands (1)</a:t>
            </a:r>
          </a:p>
        </p:txBody>
      </p:sp>
      <p:sp>
        <p:nvSpPr>
          <p:cNvPr id="2853891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3892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3893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3894" name="Text Box 6"/>
          <p:cNvSpPr txBox="1">
            <a:spLocks noChangeArrowheads="1"/>
          </p:cNvSpPr>
          <p:nvPr/>
        </p:nvSpPr>
        <p:spPr bwMode="auto">
          <a:xfrm>
            <a:off x="606425" y="908050"/>
            <a:ext cx="95059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de-DE" sz="2000">
                <a:latin typeface="Arial" charset="0"/>
              </a:rPr>
              <a:t>Typically periodic review policies are used for intermittent demand items: </a:t>
            </a:r>
            <a:r>
              <a:rPr lang="de-DE" sz="1800">
                <a:latin typeface="Arial" charset="0"/>
              </a:rPr>
              <a:t>(T,S)  and (T,s,S) policies.</a:t>
            </a:r>
            <a:endParaRPr lang="de-DE" sz="2000"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latin typeface="Arial" charset="0"/>
              </a:rPr>
              <a:t> </a:t>
            </a:r>
            <a:r>
              <a:rPr lang="de-DE" sz="2000" u="sng">
                <a:latin typeface="Arial" charset="0"/>
              </a:rPr>
              <a:t>(T,S) policy: </a:t>
            </a:r>
            <a:r>
              <a:rPr lang="de-DE" sz="2000">
                <a:latin typeface="Arial" charset="0"/>
              </a:rPr>
              <a:t>Review inventory position every T periods and order enough to bring up to the order-up-to-level S</a:t>
            </a:r>
          </a:p>
        </p:txBody>
      </p:sp>
      <p:grpSp>
        <p:nvGrpSpPr>
          <p:cNvPr id="2853895" name="Group 7"/>
          <p:cNvGrpSpPr>
            <a:grpSpLocks/>
          </p:cNvGrpSpPr>
          <p:nvPr/>
        </p:nvGrpSpPr>
        <p:grpSpPr bwMode="auto">
          <a:xfrm>
            <a:off x="1182688" y="3213100"/>
            <a:ext cx="7094537" cy="3600450"/>
            <a:chOff x="700" y="1480"/>
            <a:chExt cx="3692" cy="2268"/>
          </a:xfrm>
        </p:grpSpPr>
        <p:sp>
          <p:nvSpPr>
            <p:cNvPr id="2853896" name="Rectangle 8"/>
            <p:cNvSpPr>
              <a:spLocks noChangeArrowheads="1"/>
            </p:cNvSpPr>
            <p:nvPr/>
          </p:nvSpPr>
          <p:spPr bwMode="auto">
            <a:xfrm>
              <a:off x="732" y="1480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897" name="Rectangle 9"/>
            <p:cNvSpPr>
              <a:spLocks noChangeArrowheads="1"/>
            </p:cNvSpPr>
            <p:nvPr/>
          </p:nvSpPr>
          <p:spPr bwMode="auto">
            <a:xfrm>
              <a:off x="704" y="1484"/>
              <a:ext cx="9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898" name="Rectangle 10"/>
            <p:cNvSpPr>
              <a:spLocks noChangeArrowheads="1"/>
            </p:cNvSpPr>
            <p:nvPr/>
          </p:nvSpPr>
          <p:spPr bwMode="auto">
            <a:xfrm>
              <a:off x="736" y="1489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899" name="Rectangle 11"/>
            <p:cNvSpPr>
              <a:spLocks noChangeArrowheads="1"/>
            </p:cNvSpPr>
            <p:nvPr/>
          </p:nvSpPr>
          <p:spPr bwMode="auto">
            <a:xfrm>
              <a:off x="770" y="1489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00" name="Rectangle 12"/>
            <p:cNvSpPr>
              <a:spLocks noChangeArrowheads="1"/>
            </p:cNvSpPr>
            <p:nvPr/>
          </p:nvSpPr>
          <p:spPr bwMode="auto">
            <a:xfrm>
              <a:off x="700" y="1480"/>
              <a:ext cx="1495" cy="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01" name="Rectangle 13"/>
            <p:cNvSpPr>
              <a:spLocks noChangeArrowheads="1"/>
            </p:cNvSpPr>
            <p:nvPr/>
          </p:nvSpPr>
          <p:spPr bwMode="auto">
            <a:xfrm>
              <a:off x="784" y="1527"/>
              <a:ext cx="6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02" name="Rectangle 14"/>
            <p:cNvSpPr>
              <a:spLocks noChangeArrowheads="1"/>
            </p:cNvSpPr>
            <p:nvPr/>
          </p:nvSpPr>
          <p:spPr bwMode="auto">
            <a:xfrm>
              <a:off x="885" y="1533"/>
              <a:ext cx="49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Stock level </a:t>
              </a:r>
              <a:endParaRPr lang="fr-FR"/>
            </a:p>
          </p:txBody>
        </p:sp>
        <p:sp>
          <p:nvSpPr>
            <p:cNvPr id="2853903" name="Rectangle 15"/>
            <p:cNvSpPr>
              <a:spLocks noChangeArrowheads="1"/>
            </p:cNvSpPr>
            <p:nvPr/>
          </p:nvSpPr>
          <p:spPr bwMode="auto">
            <a:xfrm>
              <a:off x="1429" y="1533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04" name="Rectangle 16"/>
            <p:cNvSpPr>
              <a:spLocks noChangeArrowheads="1"/>
            </p:cNvSpPr>
            <p:nvPr/>
          </p:nvSpPr>
          <p:spPr bwMode="auto">
            <a:xfrm>
              <a:off x="1724" y="1533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05" name="Rectangle 17"/>
            <p:cNvSpPr>
              <a:spLocks noChangeArrowheads="1"/>
            </p:cNvSpPr>
            <p:nvPr/>
          </p:nvSpPr>
          <p:spPr bwMode="auto">
            <a:xfrm>
              <a:off x="1691" y="1527"/>
              <a:ext cx="93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06" name="Rectangle 18"/>
            <p:cNvSpPr>
              <a:spLocks noChangeArrowheads="1"/>
            </p:cNvSpPr>
            <p:nvPr/>
          </p:nvSpPr>
          <p:spPr bwMode="auto">
            <a:xfrm>
              <a:off x="1761" y="1533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3907" name="Group 19"/>
            <p:cNvGrpSpPr>
              <a:grpSpLocks/>
            </p:cNvGrpSpPr>
            <p:nvPr/>
          </p:nvGrpSpPr>
          <p:grpSpPr bwMode="auto">
            <a:xfrm>
              <a:off x="2657" y="3409"/>
              <a:ext cx="565" cy="61"/>
              <a:chOff x="2692" y="2182"/>
              <a:chExt cx="575" cy="56"/>
            </a:xfrm>
          </p:grpSpPr>
          <p:sp>
            <p:nvSpPr>
              <p:cNvPr id="2853908" name="Line 20"/>
              <p:cNvSpPr>
                <a:spLocks noChangeShapeType="1"/>
              </p:cNvSpPr>
              <p:nvPr/>
            </p:nvSpPr>
            <p:spPr bwMode="auto">
              <a:xfrm>
                <a:off x="2749" y="2210"/>
                <a:ext cx="46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09" name="Freeform 21"/>
              <p:cNvSpPr>
                <a:spLocks/>
              </p:cNvSpPr>
              <p:nvPr/>
            </p:nvSpPr>
            <p:spPr bwMode="auto">
              <a:xfrm>
                <a:off x="2692" y="2182"/>
                <a:ext cx="61" cy="56"/>
              </a:xfrm>
              <a:custGeom>
                <a:avLst/>
                <a:gdLst>
                  <a:gd name="T0" fmla="*/ 61 w 61"/>
                  <a:gd name="T1" fmla="*/ 0 h 56"/>
                  <a:gd name="T2" fmla="*/ 0 w 61"/>
                  <a:gd name="T3" fmla="*/ 29 h 56"/>
                  <a:gd name="T4" fmla="*/ 61 w 61"/>
                  <a:gd name="T5" fmla="*/ 56 h 56"/>
                  <a:gd name="T6" fmla="*/ 61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0"/>
                    </a:moveTo>
                    <a:lnTo>
                      <a:pt x="0" y="29"/>
                    </a:lnTo>
                    <a:lnTo>
                      <a:pt x="61" y="5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10" name="Freeform 22"/>
              <p:cNvSpPr>
                <a:spLocks/>
              </p:cNvSpPr>
              <p:nvPr/>
            </p:nvSpPr>
            <p:spPr bwMode="auto">
              <a:xfrm>
                <a:off x="3207" y="2182"/>
                <a:ext cx="60" cy="56"/>
              </a:xfrm>
              <a:custGeom>
                <a:avLst/>
                <a:gdLst>
                  <a:gd name="T0" fmla="*/ 0 w 60"/>
                  <a:gd name="T1" fmla="*/ 56 h 56"/>
                  <a:gd name="T2" fmla="*/ 60 w 60"/>
                  <a:gd name="T3" fmla="*/ 29 h 56"/>
                  <a:gd name="T4" fmla="*/ 0 w 60"/>
                  <a:gd name="T5" fmla="*/ 0 h 56"/>
                  <a:gd name="T6" fmla="*/ 0 w 60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6">
                    <a:moveTo>
                      <a:pt x="0" y="56"/>
                    </a:moveTo>
                    <a:lnTo>
                      <a:pt x="60" y="29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3911" name="Rectangle 23"/>
            <p:cNvSpPr>
              <a:spLocks noChangeArrowheads="1"/>
            </p:cNvSpPr>
            <p:nvPr/>
          </p:nvSpPr>
          <p:spPr bwMode="auto">
            <a:xfrm>
              <a:off x="2823" y="3214"/>
              <a:ext cx="31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12" name="Rectangle 24"/>
            <p:cNvSpPr>
              <a:spLocks noChangeArrowheads="1"/>
            </p:cNvSpPr>
            <p:nvPr/>
          </p:nvSpPr>
          <p:spPr bwMode="auto">
            <a:xfrm>
              <a:off x="2938" y="3260"/>
              <a:ext cx="15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13" name="Rectangle 25"/>
            <p:cNvSpPr>
              <a:spLocks noChangeArrowheads="1"/>
            </p:cNvSpPr>
            <p:nvPr/>
          </p:nvSpPr>
          <p:spPr bwMode="auto">
            <a:xfrm>
              <a:off x="2974" y="3264"/>
              <a:ext cx="7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fr-FR"/>
            </a:p>
          </p:txBody>
        </p:sp>
        <p:sp>
          <p:nvSpPr>
            <p:cNvPr id="2853914" name="Rectangle 26"/>
            <p:cNvSpPr>
              <a:spLocks noChangeArrowheads="1"/>
            </p:cNvSpPr>
            <p:nvPr/>
          </p:nvSpPr>
          <p:spPr bwMode="auto">
            <a:xfrm>
              <a:off x="3055" y="3264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15" name="Rectangle 27"/>
            <p:cNvSpPr>
              <a:spLocks noChangeArrowheads="1"/>
            </p:cNvSpPr>
            <p:nvPr/>
          </p:nvSpPr>
          <p:spPr bwMode="auto">
            <a:xfrm>
              <a:off x="3023" y="3322"/>
              <a:ext cx="8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16" name="Rectangle 28"/>
            <p:cNvSpPr>
              <a:spLocks noChangeArrowheads="1"/>
            </p:cNvSpPr>
            <p:nvPr/>
          </p:nvSpPr>
          <p:spPr bwMode="auto">
            <a:xfrm>
              <a:off x="3045" y="3363"/>
              <a:ext cx="2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00"/>
                  </a:solidFill>
                </a:rPr>
                <a:t> </a:t>
              </a:r>
              <a:endParaRPr lang="fr-FR"/>
            </a:p>
          </p:txBody>
        </p:sp>
        <p:sp>
          <p:nvSpPr>
            <p:cNvPr id="2853917" name="Rectangle 29"/>
            <p:cNvSpPr>
              <a:spLocks noChangeArrowheads="1"/>
            </p:cNvSpPr>
            <p:nvPr/>
          </p:nvSpPr>
          <p:spPr bwMode="auto">
            <a:xfrm>
              <a:off x="3080" y="3322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3918" name="Group 30"/>
            <p:cNvGrpSpPr>
              <a:grpSpLocks/>
            </p:cNvGrpSpPr>
            <p:nvPr/>
          </p:nvGrpSpPr>
          <p:grpSpPr bwMode="auto">
            <a:xfrm>
              <a:off x="3215" y="3018"/>
              <a:ext cx="8" cy="469"/>
              <a:chOff x="3260" y="1823"/>
              <a:chExt cx="8" cy="431"/>
            </a:xfrm>
          </p:grpSpPr>
          <p:sp>
            <p:nvSpPr>
              <p:cNvPr id="2853919" name="Freeform 31"/>
              <p:cNvSpPr>
                <a:spLocks/>
              </p:cNvSpPr>
              <p:nvPr/>
            </p:nvSpPr>
            <p:spPr bwMode="auto">
              <a:xfrm>
                <a:off x="3260" y="1823"/>
                <a:ext cx="8" cy="8"/>
              </a:xfrm>
              <a:custGeom>
                <a:avLst/>
                <a:gdLst>
                  <a:gd name="T0" fmla="*/ 8 w 8"/>
                  <a:gd name="T1" fmla="*/ 5 h 8"/>
                  <a:gd name="T2" fmla="*/ 8 w 8"/>
                  <a:gd name="T3" fmla="*/ 4 h 8"/>
                  <a:gd name="T4" fmla="*/ 7 w 8"/>
                  <a:gd name="T5" fmla="*/ 2 h 8"/>
                  <a:gd name="T6" fmla="*/ 5 w 8"/>
                  <a:gd name="T7" fmla="*/ 1 h 8"/>
                  <a:gd name="T8" fmla="*/ 4 w 8"/>
                  <a:gd name="T9" fmla="*/ 0 h 8"/>
                  <a:gd name="T10" fmla="*/ 3 w 8"/>
                  <a:gd name="T11" fmla="*/ 1 h 8"/>
                  <a:gd name="T12" fmla="*/ 1 w 8"/>
                  <a:gd name="T13" fmla="*/ 2 h 8"/>
                  <a:gd name="T14" fmla="*/ 0 w 8"/>
                  <a:gd name="T15" fmla="*/ 4 h 8"/>
                  <a:gd name="T16" fmla="*/ 1 w 8"/>
                  <a:gd name="T17" fmla="*/ 5 h 8"/>
                  <a:gd name="T18" fmla="*/ 3 w 8"/>
                  <a:gd name="T19" fmla="*/ 6 h 8"/>
                  <a:gd name="T20" fmla="*/ 4 w 8"/>
                  <a:gd name="T21" fmla="*/ 8 h 8"/>
                  <a:gd name="T22" fmla="*/ 5 w 8"/>
                  <a:gd name="T23" fmla="*/ 6 h 8"/>
                  <a:gd name="T24" fmla="*/ 7 w 8"/>
                  <a:gd name="T25" fmla="*/ 5 h 8"/>
                  <a:gd name="T26" fmla="*/ 8 w 8"/>
                  <a:gd name="T2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8">
                    <a:moveTo>
                      <a:pt x="8" y="5"/>
                    </a:move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0" name="Freeform 32"/>
              <p:cNvSpPr>
                <a:spLocks/>
              </p:cNvSpPr>
              <p:nvPr/>
            </p:nvSpPr>
            <p:spPr bwMode="auto">
              <a:xfrm>
                <a:off x="3260" y="1838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1" name="Freeform 33"/>
              <p:cNvSpPr>
                <a:spLocks/>
              </p:cNvSpPr>
              <p:nvPr/>
            </p:nvSpPr>
            <p:spPr bwMode="auto">
              <a:xfrm>
                <a:off x="3260" y="1854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2" name="Freeform 34"/>
              <p:cNvSpPr>
                <a:spLocks/>
              </p:cNvSpPr>
              <p:nvPr/>
            </p:nvSpPr>
            <p:spPr bwMode="auto">
              <a:xfrm>
                <a:off x="3260" y="1870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2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3" name="Freeform 35"/>
              <p:cNvSpPr>
                <a:spLocks/>
              </p:cNvSpPr>
              <p:nvPr/>
            </p:nvSpPr>
            <p:spPr bwMode="auto">
              <a:xfrm>
                <a:off x="3260" y="1886"/>
                <a:ext cx="8" cy="7"/>
              </a:xfrm>
              <a:custGeom>
                <a:avLst/>
                <a:gdLst>
                  <a:gd name="T0" fmla="*/ 8 w 8"/>
                  <a:gd name="T1" fmla="*/ 3 h 7"/>
                  <a:gd name="T2" fmla="*/ 8 w 8"/>
                  <a:gd name="T3" fmla="*/ 2 h 7"/>
                  <a:gd name="T4" fmla="*/ 8 w 8"/>
                  <a:gd name="T5" fmla="*/ 1 h 7"/>
                  <a:gd name="T6" fmla="*/ 7 w 8"/>
                  <a:gd name="T7" fmla="*/ 0 h 7"/>
                  <a:gd name="T8" fmla="*/ 5 w 8"/>
                  <a:gd name="T9" fmla="*/ 0 h 7"/>
                  <a:gd name="T10" fmla="*/ 4 w 8"/>
                  <a:gd name="T11" fmla="*/ 0 h 7"/>
                  <a:gd name="T12" fmla="*/ 3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5 h 7"/>
                  <a:gd name="T22" fmla="*/ 3 w 8"/>
                  <a:gd name="T23" fmla="*/ 6 h 7"/>
                  <a:gd name="T24" fmla="*/ 4 w 8"/>
                  <a:gd name="T25" fmla="*/ 7 h 7"/>
                  <a:gd name="T26" fmla="*/ 5 w 8"/>
                  <a:gd name="T27" fmla="*/ 6 h 7"/>
                  <a:gd name="T28" fmla="*/ 7 w 8"/>
                  <a:gd name="T29" fmla="*/ 5 h 7"/>
                  <a:gd name="T30" fmla="*/ 8 w 8"/>
                  <a:gd name="T31" fmla="*/ 5 h 7"/>
                  <a:gd name="T32" fmla="*/ 8 w 8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4" name="Freeform 36"/>
              <p:cNvSpPr>
                <a:spLocks/>
              </p:cNvSpPr>
              <p:nvPr/>
            </p:nvSpPr>
            <p:spPr bwMode="auto">
              <a:xfrm>
                <a:off x="3260" y="1901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5" name="Freeform 37"/>
              <p:cNvSpPr>
                <a:spLocks/>
              </p:cNvSpPr>
              <p:nvPr/>
            </p:nvSpPr>
            <p:spPr bwMode="auto">
              <a:xfrm>
                <a:off x="3260" y="1917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6" name="Freeform 38"/>
              <p:cNvSpPr>
                <a:spLocks/>
              </p:cNvSpPr>
              <p:nvPr/>
            </p:nvSpPr>
            <p:spPr bwMode="auto">
              <a:xfrm>
                <a:off x="3260" y="1933"/>
                <a:ext cx="8" cy="7"/>
              </a:xfrm>
              <a:custGeom>
                <a:avLst/>
                <a:gdLst>
                  <a:gd name="T0" fmla="*/ 8 w 8"/>
                  <a:gd name="T1" fmla="*/ 3 h 7"/>
                  <a:gd name="T2" fmla="*/ 8 w 8"/>
                  <a:gd name="T3" fmla="*/ 2 h 7"/>
                  <a:gd name="T4" fmla="*/ 8 w 8"/>
                  <a:gd name="T5" fmla="*/ 1 h 7"/>
                  <a:gd name="T6" fmla="*/ 7 w 8"/>
                  <a:gd name="T7" fmla="*/ 0 h 7"/>
                  <a:gd name="T8" fmla="*/ 5 w 8"/>
                  <a:gd name="T9" fmla="*/ 0 h 7"/>
                  <a:gd name="T10" fmla="*/ 4 w 8"/>
                  <a:gd name="T11" fmla="*/ 0 h 7"/>
                  <a:gd name="T12" fmla="*/ 3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5 h 7"/>
                  <a:gd name="T22" fmla="*/ 3 w 8"/>
                  <a:gd name="T23" fmla="*/ 6 h 7"/>
                  <a:gd name="T24" fmla="*/ 4 w 8"/>
                  <a:gd name="T25" fmla="*/ 7 h 7"/>
                  <a:gd name="T26" fmla="*/ 5 w 8"/>
                  <a:gd name="T27" fmla="*/ 6 h 7"/>
                  <a:gd name="T28" fmla="*/ 7 w 8"/>
                  <a:gd name="T29" fmla="*/ 5 h 7"/>
                  <a:gd name="T30" fmla="*/ 8 w 8"/>
                  <a:gd name="T31" fmla="*/ 5 h 7"/>
                  <a:gd name="T32" fmla="*/ 8 w 8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7" name="Freeform 39"/>
              <p:cNvSpPr>
                <a:spLocks/>
              </p:cNvSpPr>
              <p:nvPr/>
            </p:nvSpPr>
            <p:spPr bwMode="auto">
              <a:xfrm>
                <a:off x="3260" y="1948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8" name="Freeform 40"/>
              <p:cNvSpPr>
                <a:spLocks/>
              </p:cNvSpPr>
              <p:nvPr/>
            </p:nvSpPr>
            <p:spPr bwMode="auto">
              <a:xfrm>
                <a:off x="3260" y="1964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29" name="Freeform 41"/>
              <p:cNvSpPr>
                <a:spLocks/>
              </p:cNvSpPr>
              <p:nvPr/>
            </p:nvSpPr>
            <p:spPr bwMode="auto">
              <a:xfrm>
                <a:off x="3260" y="1980"/>
                <a:ext cx="8" cy="7"/>
              </a:xfrm>
              <a:custGeom>
                <a:avLst/>
                <a:gdLst>
                  <a:gd name="T0" fmla="*/ 8 w 8"/>
                  <a:gd name="T1" fmla="*/ 4 h 7"/>
                  <a:gd name="T2" fmla="*/ 8 w 8"/>
                  <a:gd name="T3" fmla="*/ 2 h 7"/>
                  <a:gd name="T4" fmla="*/ 8 w 8"/>
                  <a:gd name="T5" fmla="*/ 1 h 7"/>
                  <a:gd name="T6" fmla="*/ 7 w 8"/>
                  <a:gd name="T7" fmla="*/ 0 h 7"/>
                  <a:gd name="T8" fmla="*/ 5 w 8"/>
                  <a:gd name="T9" fmla="*/ 0 h 7"/>
                  <a:gd name="T10" fmla="*/ 4 w 8"/>
                  <a:gd name="T11" fmla="*/ 0 h 7"/>
                  <a:gd name="T12" fmla="*/ 3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4 h 7"/>
                  <a:gd name="T20" fmla="*/ 1 w 8"/>
                  <a:gd name="T21" fmla="*/ 5 h 7"/>
                  <a:gd name="T22" fmla="*/ 3 w 8"/>
                  <a:gd name="T23" fmla="*/ 6 h 7"/>
                  <a:gd name="T24" fmla="*/ 4 w 8"/>
                  <a:gd name="T25" fmla="*/ 7 h 7"/>
                  <a:gd name="T26" fmla="*/ 5 w 8"/>
                  <a:gd name="T27" fmla="*/ 6 h 7"/>
                  <a:gd name="T28" fmla="*/ 7 w 8"/>
                  <a:gd name="T29" fmla="*/ 5 h 7"/>
                  <a:gd name="T30" fmla="*/ 8 w 8"/>
                  <a:gd name="T31" fmla="*/ 5 h 7"/>
                  <a:gd name="T32" fmla="*/ 8 w 8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0" name="Freeform 42"/>
              <p:cNvSpPr>
                <a:spLocks/>
              </p:cNvSpPr>
              <p:nvPr/>
            </p:nvSpPr>
            <p:spPr bwMode="auto">
              <a:xfrm>
                <a:off x="3260" y="1995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1" name="Freeform 43"/>
              <p:cNvSpPr>
                <a:spLocks/>
              </p:cNvSpPr>
              <p:nvPr/>
            </p:nvSpPr>
            <p:spPr bwMode="auto">
              <a:xfrm>
                <a:off x="3260" y="2011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2" name="Freeform 44"/>
              <p:cNvSpPr>
                <a:spLocks/>
              </p:cNvSpPr>
              <p:nvPr/>
            </p:nvSpPr>
            <p:spPr bwMode="auto">
              <a:xfrm>
                <a:off x="3260" y="2027"/>
                <a:ext cx="8" cy="7"/>
              </a:xfrm>
              <a:custGeom>
                <a:avLst/>
                <a:gdLst>
                  <a:gd name="T0" fmla="*/ 8 w 8"/>
                  <a:gd name="T1" fmla="*/ 4 h 7"/>
                  <a:gd name="T2" fmla="*/ 8 w 8"/>
                  <a:gd name="T3" fmla="*/ 2 h 7"/>
                  <a:gd name="T4" fmla="*/ 8 w 8"/>
                  <a:gd name="T5" fmla="*/ 1 h 7"/>
                  <a:gd name="T6" fmla="*/ 7 w 8"/>
                  <a:gd name="T7" fmla="*/ 0 h 7"/>
                  <a:gd name="T8" fmla="*/ 5 w 8"/>
                  <a:gd name="T9" fmla="*/ 0 h 7"/>
                  <a:gd name="T10" fmla="*/ 4 w 8"/>
                  <a:gd name="T11" fmla="*/ 0 h 7"/>
                  <a:gd name="T12" fmla="*/ 3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4 h 7"/>
                  <a:gd name="T20" fmla="*/ 1 w 8"/>
                  <a:gd name="T21" fmla="*/ 5 h 7"/>
                  <a:gd name="T22" fmla="*/ 3 w 8"/>
                  <a:gd name="T23" fmla="*/ 6 h 7"/>
                  <a:gd name="T24" fmla="*/ 4 w 8"/>
                  <a:gd name="T25" fmla="*/ 7 h 7"/>
                  <a:gd name="T26" fmla="*/ 5 w 8"/>
                  <a:gd name="T27" fmla="*/ 6 h 7"/>
                  <a:gd name="T28" fmla="*/ 7 w 8"/>
                  <a:gd name="T29" fmla="*/ 5 h 7"/>
                  <a:gd name="T30" fmla="*/ 8 w 8"/>
                  <a:gd name="T31" fmla="*/ 5 h 7"/>
                  <a:gd name="T32" fmla="*/ 8 w 8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3" name="Freeform 45"/>
              <p:cNvSpPr>
                <a:spLocks/>
              </p:cNvSpPr>
              <p:nvPr/>
            </p:nvSpPr>
            <p:spPr bwMode="auto">
              <a:xfrm>
                <a:off x="3260" y="2042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4" name="Freeform 46"/>
              <p:cNvSpPr>
                <a:spLocks/>
              </p:cNvSpPr>
              <p:nvPr/>
            </p:nvSpPr>
            <p:spPr bwMode="auto">
              <a:xfrm>
                <a:off x="3260" y="2058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5" name="Freeform 47"/>
              <p:cNvSpPr>
                <a:spLocks/>
              </p:cNvSpPr>
              <p:nvPr/>
            </p:nvSpPr>
            <p:spPr bwMode="auto">
              <a:xfrm>
                <a:off x="3260" y="2074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2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6" name="Freeform 48"/>
              <p:cNvSpPr>
                <a:spLocks/>
              </p:cNvSpPr>
              <p:nvPr/>
            </p:nvSpPr>
            <p:spPr bwMode="auto">
              <a:xfrm>
                <a:off x="3260" y="2089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7" name="Freeform 49"/>
              <p:cNvSpPr>
                <a:spLocks/>
              </p:cNvSpPr>
              <p:nvPr/>
            </p:nvSpPr>
            <p:spPr bwMode="auto">
              <a:xfrm>
                <a:off x="3260" y="2105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8" name="Freeform 50"/>
              <p:cNvSpPr>
                <a:spLocks/>
              </p:cNvSpPr>
              <p:nvPr/>
            </p:nvSpPr>
            <p:spPr bwMode="auto">
              <a:xfrm>
                <a:off x="3260" y="2121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2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39" name="Freeform 51"/>
              <p:cNvSpPr>
                <a:spLocks/>
              </p:cNvSpPr>
              <p:nvPr/>
            </p:nvSpPr>
            <p:spPr bwMode="auto">
              <a:xfrm>
                <a:off x="3260" y="2136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0" name="Freeform 52"/>
              <p:cNvSpPr>
                <a:spLocks/>
              </p:cNvSpPr>
              <p:nvPr/>
            </p:nvSpPr>
            <p:spPr bwMode="auto">
              <a:xfrm>
                <a:off x="3260" y="2152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1" name="Freeform 53"/>
              <p:cNvSpPr>
                <a:spLocks/>
              </p:cNvSpPr>
              <p:nvPr/>
            </p:nvSpPr>
            <p:spPr bwMode="auto">
              <a:xfrm>
                <a:off x="3260" y="2168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2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2" name="Freeform 54"/>
              <p:cNvSpPr>
                <a:spLocks/>
              </p:cNvSpPr>
              <p:nvPr/>
            </p:nvSpPr>
            <p:spPr bwMode="auto">
              <a:xfrm>
                <a:off x="3260" y="2183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3" name="Freeform 55"/>
              <p:cNvSpPr>
                <a:spLocks/>
              </p:cNvSpPr>
              <p:nvPr/>
            </p:nvSpPr>
            <p:spPr bwMode="auto">
              <a:xfrm>
                <a:off x="3260" y="2199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4" name="Freeform 56"/>
              <p:cNvSpPr>
                <a:spLocks/>
              </p:cNvSpPr>
              <p:nvPr/>
            </p:nvSpPr>
            <p:spPr bwMode="auto">
              <a:xfrm>
                <a:off x="3260" y="2215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2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6 h 8"/>
                  <a:gd name="T24" fmla="*/ 4 w 8"/>
                  <a:gd name="T25" fmla="*/ 8 h 8"/>
                  <a:gd name="T26" fmla="*/ 5 w 8"/>
                  <a:gd name="T27" fmla="*/ 6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5" name="Freeform 57"/>
              <p:cNvSpPr>
                <a:spLocks/>
              </p:cNvSpPr>
              <p:nvPr/>
            </p:nvSpPr>
            <p:spPr bwMode="auto">
              <a:xfrm>
                <a:off x="3260" y="2230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2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6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6 h 8"/>
                  <a:gd name="T30" fmla="*/ 8 w 8"/>
                  <a:gd name="T31" fmla="*/ 6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46" name="Freeform 58"/>
              <p:cNvSpPr>
                <a:spLocks/>
              </p:cNvSpPr>
              <p:nvPr/>
            </p:nvSpPr>
            <p:spPr bwMode="auto">
              <a:xfrm>
                <a:off x="3260" y="2246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3 h 8"/>
                  <a:gd name="T4" fmla="*/ 8 w 8"/>
                  <a:gd name="T5" fmla="*/ 1 h 8"/>
                  <a:gd name="T6" fmla="*/ 7 w 8"/>
                  <a:gd name="T7" fmla="*/ 0 h 8"/>
                  <a:gd name="T8" fmla="*/ 5 w 8"/>
                  <a:gd name="T9" fmla="*/ 0 h 8"/>
                  <a:gd name="T10" fmla="*/ 4 w 8"/>
                  <a:gd name="T11" fmla="*/ 0 h 8"/>
                  <a:gd name="T12" fmla="*/ 3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5 h 8"/>
                  <a:gd name="T22" fmla="*/ 3 w 8"/>
                  <a:gd name="T23" fmla="*/ 7 h 8"/>
                  <a:gd name="T24" fmla="*/ 4 w 8"/>
                  <a:gd name="T25" fmla="*/ 8 h 8"/>
                  <a:gd name="T26" fmla="*/ 5 w 8"/>
                  <a:gd name="T27" fmla="*/ 7 h 8"/>
                  <a:gd name="T28" fmla="*/ 7 w 8"/>
                  <a:gd name="T29" fmla="*/ 5 h 8"/>
                  <a:gd name="T30" fmla="*/ 8 w 8"/>
                  <a:gd name="T31" fmla="*/ 5 h 8"/>
                  <a:gd name="T32" fmla="*/ 8 w 8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3947" name="Freeform 59"/>
            <p:cNvSpPr>
              <a:spLocks/>
            </p:cNvSpPr>
            <p:nvPr/>
          </p:nvSpPr>
          <p:spPr bwMode="auto">
            <a:xfrm>
              <a:off x="3219" y="2596"/>
              <a:ext cx="151" cy="127"/>
            </a:xfrm>
            <a:custGeom>
              <a:avLst/>
              <a:gdLst>
                <a:gd name="T0" fmla="*/ 0 w 154"/>
                <a:gd name="T1" fmla="*/ 0 h 117"/>
                <a:gd name="T2" fmla="*/ 16 w 154"/>
                <a:gd name="T3" fmla="*/ 5 h 117"/>
                <a:gd name="T4" fmla="*/ 31 w 154"/>
                <a:gd name="T5" fmla="*/ 11 h 117"/>
                <a:gd name="T6" fmla="*/ 45 w 154"/>
                <a:gd name="T7" fmla="*/ 18 h 117"/>
                <a:gd name="T8" fmla="*/ 57 w 154"/>
                <a:gd name="T9" fmla="*/ 25 h 117"/>
                <a:gd name="T10" fmla="*/ 65 w 154"/>
                <a:gd name="T11" fmla="*/ 35 h 117"/>
                <a:gd name="T12" fmla="*/ 71 w 154"/>
                <a:gd name="T13" fmla="*/ 45 h 117"/>
                <a:gd name="T14" fmla="*/ 75 w 154"/>
                <a:gd name="T15" fmla="*/ 57 h 117"/>
                <a:gd name="T16" fmla="*/ 81 w 154"/>
                <a:gd name="T17" fmla="*/ 69 h 117"/>
                <a:gd name="T18" fmla="*/ 97 w 154"/>
                <a:gd name="T19" fmla="*/ 90 h 117"/>
                <a:gd name="T20" fmla="*/ 105 w 154"/>
                <a:gd name="T21" fmla="*/ 99 h 117"/>
                <a:gd name="T22" fmla="*/ 114 w 154"/>
                <a:gd name="T23" fmla="*/ 106 h 117"/>
                <a:gd name="T24" fmla="*/ 122 w 154"/>
                <a:gd name="T25" fmla="*/ 111 h 117"/>
                <a:gd name="T26" fmla="*/ 132 w 154"/>
                <a:gd name="T27" fmla="*/ 113 h 117"/>
                <a:gd name="T28" fmla="*/ 154 w 154"/>
                <a:gd name="T2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117">
                  <a:moveTo>
                    <a:pt x="0" y="0"/>
                  </a:moveTo>
                  <a:lnTo>
                    <a:pt x="16" y="5"/>
                  </a:lnTo>
                  <a:lnTo>
                    <a:pt x="31" y="11"/>
                  </a:lnTo>
                  <a:lnTo>
                    <a:pt x="45" y="18"/>
                  </a:lnTo>
                  <a:lnTo>
                    <a:pt x="57" y="25"/>
                  </a:lnTo>
                  <a:lnTo>
                    <a:pt x="65" y="35"/>
                  </a:lnTo>
                  <a:lnTo>
                    <a:pt x="71" y="45"/>
                  </a:lnTo>
                  <a:lnTo>
                    <a:pt x="75" y="57"/>
                  </a:lnTo>
                  <a:lnTo>
                    <a:pt x="81" y="69"/>
                  </a:lnTo>
                  <a:lnTo>
                    <a:pt x="97" y="90"/>
                  </a:lnTo>
                  <a:lnTo>
                    <a:pt x="105" y="99"/>
                  </a:lnTo>
                  <a:lnTo>
                    <a:pt x="114" y="106"/>
                  </a:lnTo>
                  <a:lnTo>
                    <a:pt x="122" y="111"/>
                  </a:lnTo>
                  <a:lnTo>
                    <a:pt x="132" y="113"/>
                  </a:lnTo>
                  <a:lnTo>
                    <a:pt x="154" y="117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3948" name="Group 60"/>
            <p:cNvGrpSpPr>
              <a:grpSpLocks/>
            </p:cNvGrpSpPr>
            <p:nvPr/>
          </p:nvGrpSpPr>
          <p:grpSpPr bwMode="auto">
            <a:xfrm>
              <a:off x="2870" y="2002"/>
              <a:ext cx="61" cy="594"/>
              <a:chOff x="2909" y="889"/>
              <a:chExt cx="62" cy="546"/>
            </a:xfrm>
          </p:grpSpPr>
          <p:sp>
            <p:nvSpPr>
              <p:cNvPr id="2853949" name="Line 61"/>
              <p:cNvSpPr>
                <a:spLocks noChangeShapeType="1"/>
              </p:cNvSpPr>
              <p:nvPr/>
            </p:nvSpPr>
            <p:spPr bwMode="auto">
              <a:xfrm>
                <a:off x="2939" y="941"/>
                <a:ext cx="1" cy="44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50" name="Freeform 62"/>
              <p:cNvSpPr>
                <a:spLocks/>
              </p:cNvSpPr>
              <p:nvPr/>
            </p:nvSpPr>
            <p:spPr bwMode="auto">
              <a:xfrm>
                <a:off x="2909" y="889"/>
                <a:ext cx="62" cy="56"/>
              </a:xfrm>
              <a:custGeom>
                <a:avLst/>
                <a:gdLst>
                  <a:gd name="T0" fmla="*/ 62 w 62"/>
                  <a:gd name="T1" fmla="*/ 56 h 56"/>
                  <a:gd name="T2" fmla="*/ 30 w 62"/>
                  <a:gd name="T3" fmla="*/ 0 h 56"/>
                  <a:gd name="T4" fmla="*/ 0 w 62"/>
                  <a:gd name="T5" fmla="*/ 56 h 56"/>
                  <a:gd name="T6" fmla="*/ 62 w 62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56">
                    <a:moveTo>
                      <a:pt x="62" y="56"/>
                    </a:moveTo>
                    <a:lnTo>
                      <a:pt x="30" y="0"/>
                    </a:lnTo>
                    <a:lnTo>
                      <a:pt x="0" y="56"/>
                    </a:lnTo>
                    <a:lnTo>
                      <a:pt x="62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51" name="Freeform 63"/>
              <p:cNvSpPr>
                <a:spLocks/>
              </p:cNvSpPr>
              <p:nvPr/>
            </p:nvSpPr>
            <p:spPr bwMode="auto">
              <a:xfrm>
                <a:off x="2909" y="1380"/>
                <a:ext cx="62" cy="55"/>
              </a:xfrm>
              <a:custGeom>
                <a:avLst/>
                <a:gdLst>
                  <a:gd name="T0" fmla="*/ 0 w 62"/>
                  <a:gd name="T1" fmla="*/ 0 h 55"/>
                  <a:gd name="T2" fmla="*/ 30 w 62"/>
                  <a:gd name="T3" fmla="*/ 55 h 55"/>
                  <a:gd name="T4" fmla="*/ 62 w 62"/>
                  <a:gd name="T5" fmla="*/ 0 h 55"/>
                  <a:gd name="T6" fmla="*/ 0 w 62"/>
                  <a:gd name="T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55">
                    <a:moveTo>
                      <a:pt x="0" y="0"/>
                    </a:moveTo>
                    <a:lnTo>
                      <a:pt x="30" y="55"/>
                    </a:lnTo>
                    <a:lnTo>
                      <a:pt x="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3952" name="Rectangle 64"/>
            <p:cNvSpPr>
              <a:spLocks noChangeArrowheads="1"/>
            </p:cNvSpPr>
            <p:nvPr/>
          </p:nvSpPr>
          <p:spPr bwMode="auto">
            <a:xfrm>
              <a:off x="2581" y="2165"/>
              <a:ext cx="38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53" name="Rectangle 65"/>
            <p:cNvSpPr>
              <a:spLocks noChangeArrowheads="1"/>
            </p:cNvSpPr>
            <p:nvPr/>
          </p:nvSpPr>
          <p:spPr bwMode="auto">
            <a:xfrm>
              <a:off x="2695" y="2212"/>
              <a:ext cx="1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54" name="Rectangle 66"/>
            <p:cNvSpPr>
              <a:spLocks noChangeArrowheads="1"/>
            </p:cNvSpPr>
            <p:nvPr/>
          </p:nvSpPr>
          <p:spPr bwMode="auto">
            <a:xfrm>
              <a:off x="2830" y="2216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55" name="Rectangle 67"/>
            <p:cNvSpPr>
              <a:spLocks noChangeArrowheads="1"/>
            </p:cNvSpPr>
            <p:nvPr/>
          </p:nvSpPr>
          <p:spPr bwMode="auto">
            <a:xfrm>
              <a:off x="2797" y="2272"/>
              <a:ext cx="9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56" name="Rectangle 68"/>
            <p:cNvSpPr>
              <a:spLocks noChangeArrowheads="1"/>
            </p:cNvSpPr>
            <p:nvPr/>
          </p:nvSpPr>
          <p:spPr bwMode="auto">
            <a:xfrm>
              <a:off x="2877" y="2235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3957" name="Rectangle 69"/>
            <p:cNvSpPr>
              <a:spLocks noChangeArrowheads="1"/>
            </p:cNvSpPr>
            <p:nvPr/>
          </p:nvSpPr>
          <p:spPr bwMode="auto">
            <a:xfrm>
              <a:off x="2844" y="2272"/>
              <a:ext cx="7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58" name="Rectangle 70"/>
            <p:cNvSpPr>
              <a:spLocks noChangeArrowheads="1"/>
            </p:cNvSpPr>
            <p:nvPr/>
          </p:nvSpPr>
          <p:spPr bwMode="auto">
            <a:xfrm>
              <a:off x="2899" y="2272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3959" name="Group 71"/>
            <p:cNvGrpSpPr>
              <a:grpSpLocks/>
            </p:cNvGrpSpPr>
            <p:nvPr/>
          </p:nvGrpSpPr>
          <p:grpSpPr bwMode="auto">
            <a:xfrm>
              <a:off x="2635" y="2021"/>
              <a:ext cx="9" cy="579"/>
              <a:chOff x="2670" y="906"/>
              <a:chExt cx="9" cy="533"/>
            </a:xfrm>
          </p:grpSpPr>
          <p:sp>
            <p:nvSpPr>
              <p:cNvPr id="2853960" name="Freeform 72"/>
              <p:cNvSpPr>
                <a:spLocks/>
              </p:cNvSpPr>
              <p:nvPr/>
            </p:nvSpPr>
            <p:spPr bwMode="auto">
              <a:xfrm>
                <a:off x="2670" y="1399"/>
                <a:ext cx="9" cy="40"/>
              </a:xfrm>
              <a:custGeom>
                <a:avLst/>
                <a:gdLst>
                  <a:gd name="T0" fmla="*/ 0 w 9"/>
                  <a:gd name="T1" fmla="*/ 37 h 40"/>
                  <a:gd name="T2" fmla="*/ 2 w 9"/>
                  <a:gd name="T3" fmla="*/ 37 h 40"/>
                  <a:gd name="T4" fmla="*/ 3 w 9"/>
                  <a:gd name="T5" fmla="*/ 38 h 40"/>
                  <a:gd name="T6" fmla="*/ 5 w 9"/>
                  <a:gd name="T7" fmla="*/ 40 h 40"/>
                  <a:gd name="T8" fmla="*/ 6 w 9"/>
                  <a:gd name="T9" fmla="*/ 38 h 40"/>
                  <a:gd name="T10" fmla="*/ 7 w 9"/>
                  <a:gd name="T11" fmla="*/ 37 h 40"/>
                  <a:gd name="T12" fmla="*/ 9 w 9"/>
                  <a:gd name="T13" fmla="*/ 36 h 40"/>
                  <a:gd name="T14" fmla="*/ 9 w 9"/>
                  <a:gd name="T15" fmla="*/ 4 h 40"/>
                  <a:gd name="T16" fmla="*/ 7 w 9"/>
                  <a:gd name="T17" fmla="*/ 3 h 40"/>
                  <a:gd name="T18" fmla="*/ 6 w 9"/>
                  <a:gd name="T19" fmla="*/ 2 h 40"/>
                  <a:gd name="T20" fmla="*/ 5 w 9"/>
                  <a:gd name="T21" fmla="*/ 0 h 40"/>
                  <a:gd name="T22" fmla="*/ 3 w 9"/>
                  <a:gd name="T23" fmla="*/ 2 h 40"/>
                  <a:gd name="T24" fmla="*/ 2 w 9"/>
                  <a:gd name="T25" fmla="*/ 3 h 40"/>
                  <a:gd name="T26" fmla="*/ 0 w 9"/>
                  <a:gd name="T27" fmla="*/ 4 h 40"/>
                  <a:gd name="T28" fmla="*/ 0 w 9"/>
                  <a:gd name="T29" fmla="*/ 6 h 40"/>
                  <a:gd name="T30" fmla="*/ 0 w 9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40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40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1" name="Freeform 73"/>
              <p:cNvSpPr>
                <a:spLocks/>
              </p:cNvSpPr>
              <p:nvPr/>
            </p:nvSpPr>
            <p:spPr bwMode="auto">
              <a:xfrm>
                <a:off x="2670" y="1345"/>
                <a:ext cx="9" cy="39"/>
              </a:xfrm>
              <a:custGeom>
                <a:avLst/>
                <a:gdLst>
                  <a:gd name="T0" fmla="*/ 0 w 9"/>
                  <a:gd name="T1" fmla="*/ 36 h 39"/>
                  <a:gd name="T2" fmla="*/ 2 w 9"/>
                  <a:gd name="T3" fmla="*/ 36 h 39"/>
                  <a:gd name="T4" fmla="*/ 3 w 9"/>
                  <a:gd name="T5" fmla="*/ 37 h 39"/>
                  <a:gd name="T6" fmla="*/ 5 w 9"/>
                  <a:gd name="T7" fmla="*/ 39 h 39"/>
                  <a:gd name="T8" fmla="*/ 6 w 9"/>
                  <a:gd name="T9" fmla="*/ 37 h 39"/>
                  <a:gd name="T10" fmla="*/ 7 w 9"/>
                  <a:gd name="T11" fmla="*/ 36 h 39"/>
                  <a:gd name="T12" fmla="*/ 9 w 9"/>
                  <a:gd name="T13" fmla="*/ 35 h 39"/>
                  <a:gd name="T14" fmla="*/ 9 w 9"/>
                  <a:gd name="T15" fmla="*/ 3 h 39"/>
                  <a:gd name="T16" fmla="*/ 7 w 9"/>
                  <a:gd name="T17" fmla="*/ 2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2 h 39"/>
                  <a:gd name="T26" fmla="*/ 0 w 9"/>
                  <a:gd name="T27" fmla="*/ 3 h 39"/>
                  <a:gd name="T28" fmla="*/ 0 w 9"/>
                  <a:gd name="T29" fmla="*/ 5 h 39"/>
                  <a:gd name="T30" fmla="*/ 0 w 9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6"/>
                    </a:moveTo>
                    <a:lnTo>
                      <a:pt x="2" y="36"/>
                    </a:lnTo>
                    <a:lnTo>
                      <a:pt x="3" y="37"/>
                    </a:lnTo>
                    <a:lnTo>
                      <a:pt x="5" y="39"/>
                    </a:lnTo>
                    <a:lnTo>
                      <a:pt x="6" y="37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2" name="Freeform 74"/>
              <p:cNvSpPr>
                <a:spLocks/>
              </p:cNvSpPr>
              <p:nvPr/>
            </p:nvSpPr>
            <p:spPr bwMode="auto">
              <a:xfrm>
                <a:off x="2670" y="1290"/>
                <a:ext cx="9" cy="39"/>
              </a:xfrm>
              <a:custGeom>
                <a:avLst/>
                <a:gdLst>
                  <a:gd name="T0" fmla="*/ 0 w 9"/>
                  <a:gd name="T1" fmla="*/ 36 h 39"/>
                  <a:gd name="T2" fmla="*/ 2 w 9"/>
                  <a:gd name="T3" fmla="*/ 36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6 h 39"/>
                  <a:gd name="T12" fmla="*/ 9 w 9"/>
                  <a:gd name="T13" fmla="*/ 35 h 39"/>
                  <a:gd name="T14" fmla="*/ 9 w 9"/>
                  <a:gd name="T15" fmla="*/ 4 h 39"/>
                  <a:gd name="T16" fmla="*/ 7 w 9"/>
                  <a:gd name="T17" fmla="*/ 2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2 h 39"/>
                  <a:gd name="T26" fmla="*/ 0 w 9"/>
                  <a:gd name="T27" fmla="*/ 4 h 39"/>
                  <a:gd name="T28" fmla="*/ 0 w 9"/>
                  <a:gd name="T29" fmla="*/ 5 h 39"/>
                  <a:gd name="T30" fmla="*/ 0 w 9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6"/>
                    </a:moveTo>
                    <a:lnTo>
                      <a:pt x="2" y="36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3" name="Freeform 75"/>
              <p:cNvSpPr>
                <a:spLocks/>
              </p:cNvSpPr>
              <p:nvPr/>
            </p:nvSpPr>
            <p:spPr bwMode="auto">
              <a:xfrm>
                <a:off x="2670" y="1235"/>
                <a:ext cx="9" cy="39"/>
              </a:xfrm>
              <a:custGeom>
                <a:avLst/>
                <a:gdLst>
                  <a:gd name="T0" fmla="*/ 0 w 9"/>
                  <a:gd name="T1" fmla="*/ 36 h 39"/>
                  <a:gd name="T2" fmla="*/ 2 w 9"/>
                  <a:gd name="T3" fmla="*/ 36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6 h 39"/>
                  <a:gd name="T12" fmla="*/ 9 w 9"/>
                  <a:gd name="T13" fmla="*/ 35 h 39"/>
                  <a:gd name="T14" fmla="*/ 9 w 9"/>
                  <a:gd name="T15" fmla="*/ 4 h 39"/>
                  <a:gd name="T16" fmla="*/ 7 w 9"/>
                  <a:gd name="T17" fmla="*/ 2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2 h 39"/>
                  <a:gd name="T26" fmla="*/ 0 w 9"/>
                  <a:gd name="T27" fmla="*/ 4 h 39"/>
                  <a:gd name="T28" fmla="*/ 0 w 9"/>
                  <a:gd name="T29" fmla="*/ 5 h 39"/>
                  <a:gd name="T30" fmla="*/ 0 w 9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6"/>
                    </a:moveTo>
                    <a:lnTo>
                      <a:pt x="2" y="36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4" name="Freeform 76"/>
              <p:cNvSpPr>
                <a:spLocks/>
              </p:cNvSpPr>
              <p:nvPr/>
            </p:nvSpPr>
            <p:spPr bwMode="auto">
              <a:xfrm>
                <a:off x="2670" y="1180"/>
                <a:ext cx="9" cy="39"/>
              </a:xfrm>
              <a:custGeom>
                <a:avLst/>
                <a:gdLst>
                  <a:gd name="T0" fmla="*/ 0 w 9"/>
                  <a:gd name="T1" fmla="*/ 37 h 39"/>
                  <a:gd name="T2" fmla="*/ 2 w 9"/>
                  <a:gd name="T3" fmla="*/ 37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7 h 39"/>
                  <a:gd name="T12" fmla="*/ 9 w 9"/>
                  <a:gd name="T13" fmla="*/ 35 h 39"/>
                  <a:gd name="T14" fmla="*/ 9 w 9"/>
                  <a:gd name="T15" fmla="*/ 4 h 39"/>
                  <a:gd name="T16" fmla="*/ 7 w 9"/>
                  <a:gd name="T17" fmla="*/ 3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3 h 39"/>
                  <a:gd name="T26" fmla="*/ 0 w 9"/>
                  <a:gd name="T27" fmla="*/ 4 h 39"/>
                  <a:gd name="T28" fmla="*/ 0 w 9"/>
                  <a:gd name="T29" fmla="*/ 5 h 39"/>
                  <a:gd name="T30" fmla="*/ 0 w 9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5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5" name="Freeform 77"/>
              <p:cNvSpPr>
                <a:spLocks/>
              </p:cNvSpPr>
              <p:nvPr/>
            </p:nvSpPr>
            <p:spPr bwMode="auto">
              <a:xfrm>
                <a:off x="2670" y="1125"/>
                <a:ext cx="9" cy="39"/>
              </a:xfrm>
              <a:custGeom>
                <a:avLst/>
                <a:gdLst>
                  <a:gd name="T0" fmla="*/ 0 w 9"/>
                  <a:gd name="T1" fmla="*/ 37 h 39"/>
                  <a:gd name="T2" fmla="*/ 2 w 9"/>
                  <a:gd name="T3" fmla="*/ 37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7 h 39"/>
                  <a:gd name="T12" fmla="*/ 9 w 9"/>
                  <a:gd name="T13" fmla="*/ 35 h 39"/>
                  <a:gd name="T14" fmla="*/ 9 w 9"/>
                  <a:gd name="T15" fmla="*/ 4 h 39"/>
                  <a:gd name="T16" fmla="*/ 7 w 9"/>
                  <a:gd name="T17" fmla="*/ 3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3 h 39"/>
                  <a:gd name="T26" fmla="*/ 0 w 9"/>
                  <a:gd name="T27" fmla="*/ 4 h 39"/>
                  <a:gd name="T28" fmla="*/ 0 w 9"/>
                  <a:gd name="T29" fmla="*/ 5 h 39"/>
                  <a:gd name="T30" fmla="*/ 0 w 9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5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6" name="Freeform 78"/>
              <p:cNvSpPr>
                <a:spLocks/>
              </p:cNvSpPr>
              <p:nvPr/>
            </p:nvSpPr>
            <p:spPr bwMode="auto">
              <a:xfrm>
                <a:off x="2670" y="1070"/>
                <a:ext cx="9" cy="39"/>
              </a:xfrm>
              <a:custGeom>
                <a:avLst/>
                <a:gdLst>
                  <a:gd name="T0" fmla="*/ 0 w 9"/>
                  <a:gd name="T1" fmla="*/ 37 h 39"/>
                  <a:gd name="T2" fmla="*/ 2 w 9"/>
                  <a:gd name="T3" fmla="*/ 37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7 h 39"/>
                  <a:gd name="T12" fmla="*/ 9 w 9"/>
                  <a:gd name="T13" fmla="*/ 35 h 39"/>
                  <a:gd name="T14" fmla="*/ 9 w 9"/>
                  <a:gd name="T15" fmla="*/ 4 h 39"/>
                  <a:gd name="T16" fmla="*/ 7 w 9"/>
                  <a:gd name="T17" fmla="*/ 3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3 h 39"/>
                  <a:gd name="T26" fmla="*/ 0 w 9"/>
                  <a:gd name="T27" fmla="*/ 4 h 39"/>
                  <a:gd name="T28" fmla="*/ 0 w 9"/>
                  <a:gd name="T29" fmla="*/ 5 h 39"/>
                  <a:gd name="T30" fmla="*/ 0 w 9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5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7" name="Freeform 79"/>
              <p:cNvSpPr>
                <a:spLocks/>
              </p:cNvSpPr>
              <p:nvPr/>
            </p:nvSpPr>
            <p:spPr bwMode="auto">
              <a:xfrm>
                <a:off x="2670" y="1015"/>
                <a:ext cx="9" cy="39"/>
              </a:xfrm>
              <a:custGeom>
                <a:avLst/>
                <a:gdLst>
                  <a:gd name="T0" fmla="*/ 0 w 9"/>
                  <a:gd name="T1" fmla="*/ 37 h 39"/>
                  <a:gd name="T2" fmla="*/ 2 w 9"/>
                  <a:gd name="T3" fmla="*/ 37 h 39"/>
                  <a:gd name="T4" fmla="*/ 3 w 9"/>
                  <a:gd name="T5" fmla="*/ 38 h 39"/>
                  <a:gd name="T6" fmla="*/ 5 w 9"/>
                  <a:gd name="T7" fmla="*/ 39 h 39"/>
                  <a:gd name="T8" fmla="*/ 6 w 9"/>
                  <a:gd name="T9" fmla="*/ 38 h 39"/>
                  <a:gd name="T10" fmla="*/ 7 w 9"/>
                  <a:gd name="T11" fmla="*/ 37 h 39"/>
                  <a:gd name="T12" fmla="*/ 9 w 9"/>
                  <a:gd name="T13" fmla="*/ 36 h 39"/>
                  <a:gd name="T14" fmla="*/ 9 w 9"/>
                  <a:gd name="T15" fmla="*/ 4 h 39"/>
                  <a:gd name="T16" fmla="*/ 7 w 9"/>
                  <a:gd name="T17" fmla="*/ 3 h 39"/>
                  <a:gd name="T18" fmla="*/ 6 w 9"/>
                  <a:gd name="T19" fmla="*/ 2 h 39"/>
                  <a:gd name="T20" fmla="*/ 5 w 9"/>
                  <a:gd name="T21" fmla="*/ 0 h 39"/>
                  <a:gd name="T22" fmla="*/ 3 w 9"/>
                  <a:gd name="T23" fmla="*/ 2 h 39"/>
                  <a:gd name="T24" fmla="*/ 2 w 9"/>
                  <a:gd name="T25" fmla="*/ 3 h 39"/>
                  <a:gd name="T26" fmla="*/ 0 w 9"/>
                  <a:gd name="T27" fmla="*/ 4 h 39"/>
                  <a:gd name="T28" fmla="*/ 0 w 9"/>
                  <a:gd name="T29" fmla="*/ 6 h 39"/>
                  <a:gd name="T30" fmla="*/ 0 w 9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8" name="Freeform 80"/>
              <p:cNvSpPr>
                <a:spLocks/>
              </p:cNvSpPr>
              <p:nvPr/>
            </p:nvSpPr>
            <p:spPr bwMode="auto">
              <a:xfrm>
                <a:off x="2670" y="960"/>
                <a:ext cx="9" cy="40"/>
              </a:xfrm>
              <a:custGeom>
                <a:avLst/>
                <a:gdLst>
                  <a:gd name="T0" fmla="*/ 0 w 9"/>
                  <a:gd name="T1" fmla="*/ 37 h 40"/>
                  <a:gd name="T2" fmla="*/ 2 w 9"/>
                  <a:gd name="T3" fmla="*/ 37 h 40"/>
                  <a:gd name="T4" fmla="*/ 3 w 9"/>
                  <a:gd name="T5" fmla="*/ 38 h 40"/>
                  <a:gd name="T6" fmla="*/ 5 w 9"/>
                  <a:gd name="T7" fmla="*/ 40 h 40"/>
                  <a:gd name="T8" fmla="*/ 6 w 9"/>
                  <a:gd name="T9" fmla="*/ 38 h 40"/>
                  <a:gd name="T10" fmla="*/ 7 w 9"/>
                  <a:gd name="T11" fmla="*/ 37 h 40"/>
                  <a:gd name="T12" fmla="*/ 9 w 9"/>
                  <a:gd name="T13" fmla="*/ 36 h 40"/>
                  <a:gd name="T14" fmla="*/ 9 w 9"/>
                  <a:gd name="T15" fmla="*/ 4 h 40"/>
                  <a:gd name="T16" fmla="*/ 7 w 9"/>
                  <a:gd name="T17" fmla="*/ 3 h 40"/>
                  <a:gd name="T18" fmla="*/ 6 w 9"/>
                  <a:gd name="T19" fmla="*/ 2 h 40"/>
                  <a:gd name="T20" fmla="*/ 5 w 9"/>
                  <a:gd name="T21" fmla="*/ 0 h 40"/>
                  <a:gd name="T22" fmla="*/ 3 w 9"/>
                  <a:gd name="T23" fmla="*/ 2 h 40"/>
                  <a:gd name="T24" fmla="*/ 2 w 9"/>
                  <a:gd name="T25" fmla="*/ 3 h 40"/>
                  <a:gd name="T26" fmla="*/ 0 w 9"/>
                  <a:gd name="T27" fmla="*/ 4 h 40"/>
                  <a:gd name="T28" fmla="*/ 0 w 9"/>
                  <a:gd name="T29" fmla="*/ 6 h 40"/>
                  <a:gd name="T30" fmla="*/ 0 w 9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40">
                    <a:moveTo>
                      <a:pt x="0" y="37"/>
                    </a:moveTo>
                    <a:lnTo>
                      <a:pt x="2" y="37"/>
                    </a:lnTo>
                    <a:lnTo>
                      <a:pt x="3" y="38"/>
                    </a:lnTo>
                    <a:lnTo>
                      <a:pt x="5" y="40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9" y="3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69" name="Freeform 81"/>
              <p:cNvSpPr>
                <a:spLocks/>
              </p:cNvSpPr>
              <p:nvPr/>
            </p:nvSpPr>
            <p:spPr bwMode="auto">
              <a:xfrm>
                <a:off x="2670" y="906"/>
                <a:ext cx="9" cy="39"/>
              </a:xfrm>
              <a:custGeom>
                <a:avLst/>
                <a:gdLst>
                  <a:gd name="T0" fmla="*/ 0 w 9"/>
                  <a:gd name="T1" fmla="*/ 36 h 39"/>
                  <a:gd name="T2" fmla="*/ 2 w 9"/>
                  <a:gd name="T3" fmla="*/ 36 h 39"/>
                  <a:gd name="T4" fmla="*/ 3 w 9"/>
                  <a:gd name="T5" fmla="*/ 37 h 39"/>
                  <a:gd name="T6" fmla="*/ 5 w 9"/>
                  <a:gd name="T7" fmla="*/ 39 h 39"/>
                  <a:gd name="T8" fmla="*/ 6 w 9"/>
                  <a:gd name="T9" fmla="*/ 37 h 39"/>
                  <a:gd name="T10" fmla="*/ 7 w 9"/>
                  <a:gd name="T11" fmla="*/ 36 h 39"/>
                  <a:gd name="T12" fmla="*/ 9 w 9"/>
                  <a:gd name="T13" fmla="*/ 35 h 39"/>
                  <a:gd name="T14" fmla="*/ 9 w 9"/>
                  <a:gd name="T15" fmla="*/ 3 h 39"/>
                  <a:gd name="T16" fmla="*/ 7 w 9"/>
                  <a:gd name="T17" fmla="*/ 2 h 39"/>
                  <a:gd name="T18" fmla="*/ 6 w 9"/>
                  <a:gd name="T19" fmla="*/ 1 h 39"/>
                  <a:gd name="T20" fmla="*/ 5 w 9"/>
                  <a:gd name="T21" fmla="*/ 0 h 39"/>
                  <a:gd name="T22" fmla="*/ 3 w 9"/>
                  <a:gd name="T23" fmla="*/ 1 h 39"/>
                  <a:gd name="T24" fmla="*/ 2 w 9"/>
                  <a:gd name="T25" fmla="*/ 2 h 39"/>
                  <a:gd name="T26" fmla="*/ 0 w 9"/>
                  <a:gd name="T27" fmla="*/ 3 h 39"/>
                  <a:gd name="T28" fmla="*/ 0 w 9"/>
                  <a:gd name="T29" fmla="*/ 5 h 39"/>
                  <a:gd name="T30" fmla="*/ 0 w 9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9">
                    <a:moveTo>
                      <a:pt x="0" y="36"/>
                    </a:moveTo>
                    <a:lnTo>
                      <a:pt x="2" y="36"/>
                    </a:lnTo>
                    <a:lnTo>
                      <a:pt x="3" y="37"/>
                    </a:lnTo>
                    <a:lnTo>
                      <a:pt x="5" y="39"/>
                    </a:lnTo>
                    <a:lnTo>
                      <a:pt x="6" y="37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3970" name="Freeform 82"/>
            <p:cNvSpPr>
              <a:spLocks/>
            </p:cNvSpPr>
            <p:nvPr/>
          </p:nvSpPr>
          <p:spPr bwMode="auto">
            <a:xfrm>
              <a:off x="2657" y="2588"/>
              <a:ext cx="565" cy="592"/>
            </a:xfrm>
            <a:custGeom>
              <a:avLst/>
              <a:gdLst>
                <a:gd name="T0" fmla="*/ 0 w 575"/>
                <a:gd name="T1" fmla="*/ 0 h 544"/>
                <a:gd name="T2" fmla="*/ 59 w 575"/>
                <a:gd name="T3" fmla="*/ 24 h 544"/>
                <a:gd name="T4" fmla="*/ 89 w 575"/>
                <a:gd name="T5" fmla="*/ 37 h 544"/>
                <a:gd name="T6" fmla="*/ 118 w 575"/>
                <a:gd name="T7" fmla="*/ 50 h 544"/>
                <a:gd name="T8" fmla="*/ 145 w 575"/>
                <a:gd name="T9" fmla="*/ 64 h 544"/>
                <a:gd name="T10" fmla="*/ 169 w 575"/>
                <a:gd name="T11" fmla="*/ 80 h 544"/>
                <a:gd name="T12" fmla="*/ 192 w 575"/>
                <a:gd name="T13" fmla="*/ 97 h 544"/>
                <a:gd name="T14" fmla="*/ 212 w 575"/>
                <a:gd name="T15" fmla="*/ 115 h 544"/>
                <a:gd name="T16" fmla="*/ 229 w 575"/>
                <a:gd name="T17" fmla="*/ 136 h 544"/>
                <a:gd name="T18" fmla="*/ 242 w 575"/>
                <a:gd name="T19" fmla="*/ 160 h 544"/>
                <a:gd name="T20" fmla="*/ 253 w 575"/>
                <a:gd name="T21" fmla="*/ 186 h 544"/>
                <a:gd name="T22" fmla="*/ 263 w 575"/>
                <a:gd name="T23" fmla="*/ 212 h 544"/>
                <a:gd name="T24" fmla="*/ 280 w 575"/>
                <a:gd name="T25" fmla="*/ 265 h 544"/>
                <a:gd name="T26" fmla="*/ 291 w 575"/>
                <a:gd name="T27" fmla="*/ 292 h 544"/>
                <a:gd name="T28" fmla="*/ 303 w 575"/>
                <a:gd name="T29" fmla="*/ 315 h 544"/>
                <a:gd name="T30" fmla="*/ 330 w 575"/>
                <a:gd name="T31" fmla="*/ 363 h 544"/>
                <a:gd name="T32" fmla="*/ 360 w 575"/>
                <a:gd name="T33" fmla="*/ 410 h 544"/>
                <a:gd name="T34" fmla="*/ 375 w 575"/>
                <a:gd name="T35" fmla="*/ 433 h 544"/>
                <a:gd name="T36" fmla="*/ 391 w 575"/>
                <a:gd name="T37" fmla="*/ 454 h 544"/>
                <a:gd name="T38" fmla="*/ 407 w 575"/>
                <a:gd name="T39" fmla="*/ 472 h 544"/>
                <a:gd name="T40" fmla="*/ 424 w 575"/>
                <a:gd name="T41" fmla="*/ 488 h 544"/>
                <a:gd name="T42" fmla="*/ 441 w 575"/>
                <a:gd name="T43" fmla="*/ 501 h 544"/>
                <a:gd name="T44" fmla="*/ 459 w 575"/>
                <a:gd name="T45" fmla="*/ 511 h 544"/>
                <a:gd name="T46" fmla="*/ 478 w 575"/>
                <a:gd name="T47" fmla="*/ 520 h 544"/>
                <a:gd name="T48" fmla="*/ 496 w 575"/>
                <a:gd name="T49" fmla="*/ 527 h 544"/>
                <a:gd name="T50" fmla="*/ 516 w 575"/>
                <a:gd name="T51" fmla="*/ 532 h 544"/>
                <a:gd name="T52" fmla="*/ 535 w 575"/>
                <a:gd name="T53" fmla="*/ 536 h 544"/>
                <a:gd name="T54" fmla="*/ 575 w 575"/>
                <a:gd name="T55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5" h="544">
                  <a:moveTo>
                    <a:pt x="0" y="0"/>
                  </a:moveTo>
                  <a:lnTo>
                    <a:pt x="59" y="24"/>
                  </a:lnTo>
                  <a:lnTo>
                    <a:pt x="89" y="37"/>
                  </a:lnTo>
                  <a:lnTo>
                    <a:pt x="118" y="50"/>
                  </a:lnTo>
                  <a:lnTo>
                    <a:pt x="145" y="64"/>
                  </a:lnTo>
                  <a:lnTo>
                    <a:pt x="169" y="80"/>
                  </a:lnTo>
                  <a:lnTo>
                    <a:pt x="192" y="97"/>
                  </a:lnTo>
                  <a:lnTo>
                    <a:pt x="212" y="115"/>
                  </a:lnTo>
                  <a:lnTo>
                    <a:pt x="229" y="136"/>
                  </a:lnTo>
                  <a:lnTo>
                    <a:pt x="242" y="160"/>
                  </a:lnTo>
                  <a:lnTo>
                    <a:pt x="253" y="186"/>
                  </a:lnTo>
                  <a:lnTo>
                    <a:pt x="263" y="212"/>
                  </a:lnTo>
                  <a:lnTo>
                    <a:pt x="280" y="265"/>
                  </a:lnTo>
                  <a:lnTo>
                    <a:pt x="291" y="292"/>
                  </a:lnTo>
                  <a:lnTo>
                    <a:pt x="303" y="315"/>
                  </a:lnTo>
                  <a:lnTo>
                    <a:pt x="330" y="363"/>
                  </a:lnTo>
                  <a:lnTo>
                    <a:pt x="360" y="410"/>
                  </a:lnTo>
                  <a:lnTo>
                    <a:pt x="375" y="433"/>
                  </a:lnTo>
                  <a:lnTo>
                    <a:pt x="391" y="454"/>
                  </a:lnTo>
                  <a:lnTo>
                    <a:pt x="407" y="472"/>
                  </a:lnTo>
                  <a:lnTo>
                    <a:pt x="424" y="488"/>
                  </a:lnTo>
                  <a:lnTo>
                    <a:pt x="441" y="501"/>
                  </a:lnTo>
                  <a:lnTo>
                    <a:pt x="459" y="511"/>
                  </a:lnTo>
                  <a:lnTo>
                    <a:pt x="478" y="520"/>
                  </a:lnTo>
                  <a:lnTo>
                    <a:pt x="496" y="527"/>
                  </a:lnTo>
                  <a:lnTo>
                    <a:pt x="516" y="532"/>
                  </a:lnTo>
                  <a:lnTo>
                    <a:pt x="535" y="536"/>
                  </a:lnTo>
                  <a:lnTo>
                    <a:pt x="575" y="544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971" name="Line 83"/>
            <p:cNvSpPr>
              <a:spLocks noChangeShapeType="1"/>
            </p:cNvSpPr>
            <p:nvPr/>
          </p:nvSpPr>
          <p:spPr bwMode="auto">
            <a:xfrm flipV="1">
              <a:off x="3219" y="2596"/>
              <a:ext cx="1" cy="59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3972" name="Group 84"/>
            <p:cNvGrpSpPr>
              <a:grpSpLocks/>
            </p:cNvGrpSpPr>
            <p:nvPr/>
          </p:nvGrpSpPr>
          <p:grpSpPr bwMode="auto">
            <a:xfrm>
              <a:off x="2635" y="1998"/>
              <a:ext cx="573" cy="598"/>
              <a:chOff x="2670" y="885"/>
              <a:chExt cx="583" cy="550"/>
            </a:xfrm>
          </p:grpSpPr>
          <p:sp>
            <p:nvSpPr>
              <p:cNvPr id="2853973" name="Freeform 85"/>
              <p:cNvSpPr>
                <a:spLocks/>
              </p:cNvSpPr>
              <p:nvPr/>
            </p:nvSpPr>
            <p:spPr bwMode="auto">
              <a:xfrm>
                <a:off x="2670" y="885"/>
                <a:ext cx="40" cy="19"/>
              </a:xfrm>
              <a:custGeom>
                <a:avLst/>
                <a:gdLst>
                  <a:gd name="T0" fmla="*/ 6 w 40"/>
                  <a:gd name="T1" fmla="*/ 0 h 19"/>
                  <a:gd name="T2" fmla="*/ 5 w 40"/>
                  <a:gd name="T3" fmla="*/ 0 h 19"/>
                  <a:gd name="T4" fmla="*/ 3 w 40"/>
                  <a:gd name="T5" fmla="*/ 1 h 19"/>
                  <a:gd name="T6" fmla="*/ 2 w 40"/>
                  <a:gd name="T7" fmla="*/ 2 h 19"/>
                  <a:gd name="T8" fmla="*/ 0 w 40"/>
                  <a:gd name="T9" fmla="*/ 4 h 19"/>
                  <a:gd name="T10" fmla="*/ 2 w 40"/>
                  <a:gd name="T11" fmla="*/ 5 h 19"/>
                  <a:gd name="T12" fmla="*/ 3 w 40"/>
                  <a:gd name="T13" fmla="*/ 6 h 19"/>
                  <a:gd name="T14" fmla="*/ 5 w 40"/>
                  <a:gd name="T15" fmla="*/ 7 h 19"/>
                  <a:gd name="T16" fmla="*/ 36 w 40"/>
                  <a:gd name="T17" fmla="*/ 19 h 19"/>
                  <a:gd name="T18" fmla="*/ 37 w 40"/>
                  <a:gd name="T19" fmla="*/ 19 h 19"/>
                  <a:gd name="T20" fmla="*/ 39 w 40"/>
                  <a:gd name="T21" fmla="*/ 19 h 19"/>
                  <a:gd name="T22" fmla="*/ 40 w 40"/>
                  <a:gd name="T23" fmla="*/ 18 h 19"/>
                  <a:gd name="T24" fmla="*/ 40 w 40"/>
                  <a:gd name="T25" fmla="*/ 17 h 19"/>
                  <a:gd name="T26" fmla="*/ 40 w 40"/>
                  <a:gd name="T27" fmla="*/ 15 h 19"/>
                  <a:gd name="T28" fmla="*/ 40 w 40"/>
                  <a:gd name="T29" fmla="*/ 14 h 19"/>
                  <a:gd name="T30" fmla="*/ 39 w 40"/>
                  <a:gd name="T31" fmla="*/ 13 h 19"/>
                  <a:gd name="T32" fmla="*/ 37 w 40"/>
                  <a:gd name="T33" fmla="*/ 11 h 19"/>
                  <a:gd name="T34" fmla="*/ 6 w 40"/>
                  <a:gd name="T3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0" h="19">
                    <a:moveTo>
                      <a:pt x="6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36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40" y="18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40" y="14"/>
                    </a:lnTo>
                    <a:lnTo>
                      <a:pt x="39" y="13"/>
                    </a:lnTo>
                    <a:lnTo>
                      <a:pt x="37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4" name="Freeform 86"/>
              <p:cNvSpPr>
                <a:spLocks/>
              </p:cNvSpPr>
              <p:nvPr/>
            </p:nvSpPr>
            <p:spPr bwMode="auto">
              <a:xfrm>
                <a:off x="2726" y="906"/>
                <a:ext cx="40" cy="20"/>
              </a:xfrm>
              <a:custGeom>
                <a:avLst/>
                <a:gdLst>
                  <a:gd name="T0" fmla="*/ 4 w 40"/>
                  <a:gd name="T1" fmla="*/ 0 h 20"/>
                  <a:gd name="T2" fmla="*/ 3 w 40"/>
                  <a:gd name="T3" fmla="*/ 0 h 20"/>
                  <a:gd name="T4" fmla="*/ 1 w 40"/>
                  <a:gd name="T5" fmla="*/ 1 h 20"/>
                  <a:gd name="T6" fmla="*/ 0 w 40"/>
                  <a:gd name="T7" fmla="*/ 2 h 20"/>
                  <a:gd name="T8" fmla="*/ 0 w 40"/>
                  <a:gd name="T9" fmla="*/ 3 h 20"/>
                  <a:gd name="T10" fmla="*/ 0 w 40"/>
                  <a:gd name="T11" fmla="*/ 5 h 20"/>
                  <a:gd name="T12" fmla="*/ 0 w 40"/>
                  <a:gd name="T13" fmla="*/ 6 h 20"/>
                  <a:gd name="T14" fmla="*/ 1 w 40"/>
                  <a:gd name="T15" fmla="*/ 7 h 20"/>
                  <a:gd name="T16" fmla="*/ 3 w 40"/>
                  <a:gd name="T17" fmla="*/ 7 h 20"/>
                  <a:gd name="T18" fmla="*/ 10 w 40"/>
                  <a:gd name="T19" fmla="*/ 10 h 20"/>
                  <a:gd name="T20" fmla="*/ 34 w 40"/>
                  <a:gd name="T21" fmla="*/ 20 h 20"/>
                  <a:gd name="T22" fmla="*/ 35 w 40"/>
                  <a:gd name="T23" fmla="*/ 20 h 20"/>
                  <a:gd name="T24" fmla="*/ 37 w 40"/>
                  <a:gd name="T25" fmla="*/ 20 h 20"/>
                  <a:gd name="T26" fmla="*/ 38 w 40"/>
                  <a:gd name="T27" fmla="*/ 19 h 20"/>
                  <a:gd name="T28" fmla="*/ 40 w 40"/>
                  <a:gd name="T29" fmla="*/ 18 h 20"/>
                  <a:gd name="T30" fmla="*/ 40 w 40"/>
                  <a:gd name="T31" fmla="*/ 17 h 20"/>
                  <a:gd name="T32" fmla="*/ 38 w 40"/>
                  <a:gd name="T33" fmla="*/ 15 h 20"/>
                  <a:gd name="T34" fmla="*/ 37 w 40"/>
                  <a:gd name="T35" fmla="*/ 14 h 20"/>
                  <a:gd name="T36" fmla="*/ 35 w 40"/>
                  <a:gd name="T37" fmla="*/ 13 h 20"/>
                  <a:gd name="T38" fmla="*/ 11 w 40"/>
                  <a:gd name="T39" fmla="*/ 2 h 20"/>
                  <a:gd name="T40" fmla="*/ 4 w 40"/>
                  <a:gd name="T4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" h="20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10" y="10"/>
                    </a:lnTo>
                    <a:lnTo>
                      <a:pt x="34" y="20"/>
                    </a:lnTo>
                    <a:lnTo>
                      <a:pt x="35" y="20"/>
                    </a:lnTo>
                    <a:lnTo>
                      <a:pt x="37" y="20"/>
                    </a:lnTo>
                    <a:lnTo>
                      <a:pt x="38" y="19"/>
                    </a:lnTo>
                    <a:lnTo>
                      <a:pt x="40" y="18"/>
                    </a:lnTo>
                    <a:lnTo>
                      <a:pt x="40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5" y="13"/>
                    </a:lnTo>
                    <a:lnTo>
                      <a:pt x="11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5" name="Freeform 87"/>
              <p:cNvSpPr>
                <a:spLocks/>
              </p:cNvSpPr>
              <p:nvPr/>
            </p:nvSpPr>
            <p:spPr bwMode="auto">
              <a:xfrm>
                <a:off x="2780" y="929"/>
                <a:ext cx="38" cy="22"/>
              </a:xfrm>
              <a:custGeom>
                <a:avLst/>
                <a:gdLst>
                  <a:gd name="T0" fmla="*/ 4 w 38"/>
                  <a:gd name="T1" fmla="*/ 0 h 22"/>
                  <a:gd name="T2" fmla="*/ 3 w 38"/>
                  <a:gd name="T3" fmla="*/ 0 h 22"/>
                  <a:gd name="T4" fmla="*/ 1 w 38"/>
                  <a:gd name="T5" fmla="*/ 1 h 22"/>
                  <a:gd name="T6" fmla="*/ 0 w 38"/>
                  <a:gd name="T7" fmla="*/ 3 h 22"/>
                  <a:gd name="T8" fmla="*/ 0 w 38"/>
                  <a:gd name="T9" fmla="*/ 4 h 22"/>
                  <a:gd name="T10" fmla="*/ 0 w 38"/>
                  <a:gd name="T11" fmla="*/ 5 h 22"/>
                  <a:gd name="T12" fmla="*/ 0 w 38"/>
                  <a:gd name="T13" fmla="*/ 7 h 22"/>
                  <a:gd name="T14" fmla="*/ 1 w 38"/>
                  <a:gd name="T15" fmla="*/ 8 h 22"/>
                  <a:gd name="T16" fmla="*/ 3 w 38"/>
                  <a:gd name="T17" fmla="*/ 8 h 22"/>
                  <a:gd name="T18" fmla="*/ 14 w 38"/>
                  <a:gd name="T19" fmla="*/ 13 h 22"/>
                  <a:gd name="T20" fmla="*/ 16 w 38"/>
                  <a:gd name="T21" fmla="*/ 9 h 22"/>
                  <a:gd name="T22" fmla="*/ 13 w 38"/>
                  <a:gd name="T23" fmla="*/ 13 h 22"/>
                  <a:gd name="T24" fmla="*/ 31 w 38"/>
                  <a:gd name="T25" fmla="*/ 22 h 22"/>
                  <a:gd name="T26" fmla="*/ 33 w 38"/>
                  <a:gd name="T27" fmla="*/ 22 h 22"/>
                  <a:gd name="T28" fmla="*/ 34 w 38"/>
                  <a:gd name="T29" fmla="*/ 22 h 22"/>
                  <a:gd name="T30" fmla="*/ 35 w 38"/>
                  <a:gd name="T31" fmla="*/ 22 h 22"/>
                  <a:gd name="T32" fmla="*/ 37 w 38"/>
                  <a:gd name="T33" fmla="*/ 21 h 22"/>
                  <a:gd name="T34" fmla="*/ 38 w 38"/>
                  <a:gd name="T35" fmla="*/ 20 h 22"/>
                  <a:gd name="T36" fmla="*/ 38 w 38"/>
                  <a:gd name="T37" fmla="*/ 18 h 22"/>
                  <a:gd name="T38" fmla="*/ 37 w 38"/>
                  <a:gd name="T39" fmla="*/ 17 h 22"/>
                  <a:gd name="T40" fmla="*/ 35 w 38"/>
                  <a:gd name="T41" fmla="*/ 16 h 22"/>
                  <a:gd name="T42" fmla="*/ 17 w 38"/>
                  <a:gd name="T43" fmla="*/ 7 h 22"/>
                  <a:gd name="T44" fmla="*/ 16 w 38"/>
                  <a:gd name="T45" fmla="*/ 5 h 22"/>
                  <a:gd name="T46" fmla="*/ 4 w 38"/>
                  <a:gd name="T4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" h="22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14" y="13"/>
                    </a:lnTo>
                    <a:lnTo>
                      <a:pt x="16" y="9"/>
                    </a:lnTo>
                    <a:lnTo>
                      <a:pt x="13" y="13"/>
                    </a:lnTo>
                    <a:lnTo>
                      <a:pt x="31" y="22"/>
                    </a:lnTo>
                    <a:lnTo>
                      <a:pt x="33" y="22"/>
                    </a:lnTo>
                    <a:lnTo>
                      <a:pt x="34" y="22"/>
                    </a:lnTo>
                    <a:lnTo>
                      <a:pt x="35" y="22"/>
                    </a:lnTo>
                    <a:lnTo>
                      <a:pt x="37" y="21"/>
                    </a:lnTo>
                    <a:lnTo>
                      <a:pt x="38" y="20"/>
                    </a:lnTo>
                    <a:lnTo>
                      <a:pt x="38" y="18"/>
                    </a:lnTo>
                    <a:lnTo>
                      <a:pt x="37" y="17"/>
                    </a:lnTo>
                    <a:lnTo>
                      <a:pt x="35" y="16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6" name="Freeform 88"/>
              <p:cNvSpPr>
                <a:spLocks/>
              </p:cNvSpPr>
              <p:nvPr/>
            </p:nvSpPr>
            <p:spPr bwMode="auto">
              <a:xfrm>
                <a:off x="2831" y="956"/>
                <a:ext cx="37" cy="27"/>
              </a:xfrm>
              <a:custGeom>
                <a:avLst/>
                <a:gdLst>
                  <a:gd name="T0" fmla="*/ 7 w 37"/>
                  <a:gd name="T1" fmla="*/ 0 h 27"/>
                  <a:gd name="T2" fmla="*/ 6 w 37"/>
                  <a:gd name="T3" fmla="*/ 0 h 27"/>
                  <a:gd name="T4" fmla="*/ 4 w 37"/>
                  <a:gd name="T5" fmla="*/ 0 h 27"/>
                  <a:gd name="T6" fmla="*/ 3 w 37"/>
                  <a:gd name="T7" fmla="*/ 0 h 27"/>
                  <a:gd name="T8" fmla="*/ 2 w 37"/>
                  <a:gd name="T9" fmla="*/ 2 h 27"/>
                  <a:gd name="T10" fmla="*/ 0 w 37"/>
                  <a:gd name="T11" fmla="*/ 3 h 27"/>
                  <a:gd name="T12" fmla="*/ 0 w 37"/>
                  <a:gd name="T13" fmla="*/ 4 h 27"/>
                  <a:gd name="T14" fmla="*/ 2 w 37"/>
                  <a:gd name="T15" fmla="*/ 6 h 27"/>
                  <a:gd name="T16" fmla="*/ 3 w 37"/>
                  <a:gd name="T17" fmla="*/ 7 h 27"/>
                  <a:gd name="T18" fmla="*/ 16 w 37"/>
                  <a:gd name="T19" fmla="*/ 15 h 27"/>
                  <a:gd name="T20" fmla="*/ 30 w 37"/>
                  <a:gd name="T21" fmla="*/ 27 h 27"/>
                  <a:gd name="T22" fmla="*/ 31 w 37"/>
                  <a:gd name="T23" fmla="*/ 27 h 27"/>
                  <a:gd name="T24" fmla="*/ 33 w 37"/>
                  <a:gd name="T25" fmla="*/ 27 h 27"/>
                  <a:gd name="T26" fmla="*/ 34 w 37"/>
                  <a:gd name="T27" fmla="*/ 27 h 27"/>
                  <a:gd name="T28" fmla="*/ 36 w 37"/>
                  <a:gd name="T29" fmla="*/ 25 h 27"/>
                  <a:gd name="T30" fmla="*/ 37 w 37"/>
                  <a:gd name="T31" fmla="*/ 24 h 27"/>
                  <a:gd name="T32" fmla="*/ 37 w 37"/>
                  <a:gd name="T33" fmla="*/ 23 h 27"/>
                  <a:gd name="T34" fmla="*/ 36 w 37"/>
                  <a:gd name="T35" fmla="*/ 21 h 27"/>
                  <a:gd name="T36" fmla="*/ 34 w 37"/>
                  <a:gd name="T37" fmla="*/ 20 h 27"/>
                  <a:gd name="T38" fmla="*/ 20 w 37"/>
                  <a:gd name="T39" fmla="*/ 8 h 27"/>
                  <a:gd name="T40" fmla="*/ 7 w 37"/>
                  <a:gd name="T4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7">
                    <a:moveTo>
                      <a:pt x="7" y="0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16" y="15"/>
                    </a:lnTo>
                    <a:lnTo>
                      <a:pt x="30" y="27"/>
                    </a:lnTo>
                    <a:lnTo>
                      <a:pt x="31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6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1"/>
                    </a:lnTo>
                    <a:lnTo>
                      <a:pt x="34" y="20"/>
                    </a:lnTo>
                    <a:lnTo>
                      <a:pt x="20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7" name="Freeform 89"/>
              <p:cNvSpPr>
                <a:spLocks/>
              </p:cNvSpPr>
              <p:nvPr/>
            </p:nvSpPr>
            <p:spPr bwMode="auto">
              <a:xfrm>
                <a:off x="2878" y="990"/>
                <a:ext cx="30" cy="32"/>
              </a:xfrm>
              <a:custGeom>
                <a:avLst/>
                <a:gdLst>
                  <a:gd name="T0" fmla="*/ 7 w 30"/>
                  <a:gd name="T1" fmla="*/ 3 h 32"/>
                  <a:gd name="T2" fmla="*/ 6 w 30"/>
                  <a:gd name="T3" fmla="*/ 2 h 32"/>
                  <a:gd name="T4" fmla="*/ 4 w 30"/>
                  <a:gd name="T5" fmla="*/ 0 h 32"/>
                  <a:gd name="T6" fmla="*/ 3 w 30"/>
                  <a:gd name="T7" fmla="*/ 0 h 32"/>
                  <a:gd name="T8" fmla="*/ 2 w 30"/>
                  <a:gd name="T9" fmla="*/ 2 h 32"/>
                  <a:gd name="T10" fmla="*/ 0 w 30"/>
                  <a:gd name="T11" fmla="*/ 3 h 32"/>
                  <a:gd name="T12" fmla="*/ 0 w 30"/>
                  <a:gd name="T13" fmla="*/ 4 h 32"/>
                  <a:gd name="T14" fmla="*/ 0 w 30"/>
                  <a:gd name="T15" fmla="*/ 6 h 32"/>
                  <a:gd name="T16" fmla="*/ 0 w 30"/>
                  <a:gd name="T17" fmla="*/ 7 h 32"/>
                  <a:gd name="T18" fmla="*/ 12 w 30"/>
                  <a:gd name="T19" fmla="*/ 16 h 32"/>
                  <a:gd name="T20" fmla="*/ 23 w 30"/>
                  <a:gd name="T21" fmla="*/ 31 h 32"/>
                  <a:gd name="T22" fmla="*/ 24 w 30"/>
                  <a:gd name="T23" fmla="*/ 32 h 32"/>
                  <a:gd name="T24" fmla="*/ 26 w 30"/>
                  <a:gd name="T25" fmla="*/ 32 h 32"/>
                  <a:gd name="T26" fmla="*/ 27 w 30"/>
                  <a:gd name="T27" fmla="*/ 32 h 32"/>
                  <a:gd name="T28" fmla="*/ 29 w 30"/>
                  <a:gd name="T29" fmla="*/ 32 h 32"/>
                  <a:gd name="T30" fmla="*/ 30 w 30"/>
                  <a:gd name="T31" fmla="*/ 31 h 32"/>
                  <a:gd name="T32" fmla="*/ 30 w 30"/>
                  <a:gd name="T33" fmla="*/ 29 h 32"/>
                  <a:gd name="T34" fmla="*/ 30 w 30"/>
                  <a:gd name="T35" fmla="*/ 28 h 32"/>
                  <a:gd name="T36" fmla="*/ 30 w 30"/>
                  <a:gd name="T37" fmla="*/ 27 h 32"/>
                  <a:gd name="T38" fmla="*/ 19 w 30"/>
                  <a:gd name="T39" fmla="*/ 12 h 32"/>
                  <a:gd name="T40" fmla="*/ 7 w 30"/>
                  <a:gd name="T41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" h="32">
                    <a:moveTo>
                      <a:pt x="7" y="3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2" y="16"/>
                    </a:lnTo>
                    <a:lnTo>
                      <a:pt x="23" y="31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19" y="12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8" name="Freeform 90"/>
              <p:cNvSpPr>
                <a:spLocks/>
              </p:cNvSpPr>
              <p:nvPr/>
            </p:nvSpPr>
            <p:spPr bwMode="auto">
              <a:xfrm>
                <a:off x="2914" y="1035"/>
                <a:ext cx="22" cy="35"/>
              </a:xfrm>
              <a:custGeom>
                <a:avLst/>
                <a:gdLst>
                  <a:gd name="T0" fmla="*/ 7 w 22"/>
                  <a:gd name="T1" fmla="*/ 1 h 35"/>
                  <a:gd name="T2" fmla="*/ 5 w 22"/>
                  <a:gd name="T3" fmla="*/ 0 h 35"/>
                  <a:gd name="T4" fmla="*/ 4 w 22"/>
                  <a:gd name="T5" fmla="*/ 0 h 35"/>
                  <a:gd name="T6" fmla="*/ 3 w 22"/>
                  <a:gd name="T7" fmla="*/ 0 h 35"/>
                  <a:gd name="T8" fmla="*/ 1 w 22"/>
                  <a:gd name="T9" fmla="*/ 0 h 35"/>
                  <a:gd name="T10" fmla="*/ 0 w 22"/>
                  <a:gd name="T11" fmla="*/ 1 h 35"/>
                  <a:gd name="T12" fmla="*/ 0 w 22"/>
                  <a:gd name="T13" fmla="*/ 3 h 35"/>
                  <a:gd name="T14" fmla="*/ 0 w 22"/>
                  <a:gd name="T15" fmla="*/ 4 h 35"/>
                  <a:gd name="T16" fmla="*/ 0 w 22"/>
                  <a:gd name="T17" fmla="*/ 5 h 35"/>
                  <a:gd name="T18" fmla="*/ 7 w 22"/>
                  <a:gd name="T19" fmla="*/ 16 h 35"/>
                  <a:gd name="T20" fmla="*/ 10 w 22"/>
                  <a:gd name="T21" fmla="*/ 14 h 35"/>
                  <a:gd name="T22" fmla="*/ 5 w 22"/>
                  <a:gd name="T23" fmla="*/ 14 h 35"/>
                  <a:gd name="T24" fmla="*/ 14 w 22"/>
                  <a:gd name="T25" fmla="*/ 33 h 35"/>
                  <a:gd name="T26" fmla="*/ 14 w 22"/>
                  <a:gd name="T27" fmla="*/ 34 h 35"/>
                  <a:gd name="T28" fmla="*/ 15 w 22"/>
                  <a:gd name="T29" fmla="*/ 35 h 35"/>
                  <a:gd name="T30" fmla="*/ 17 w 22"/>
                  <a:gd name="T31" fmla="*/ 35 h 35"/>
                  <a:gd name="T32" fmla="*/ 18 w 22"/>
                  <a:gd name="T33" fmla="*/ 35 h 35"/>
                  <a:gd name="T34" fmla="*/ 20 w 22"/>
                  <a:gd name="T35" fmla="*/ 35 h 35"/>
                  <a:gd name="T36" fmla="*/ 21 w 22"/>
                  <a:gd name="T37" fmla="*/ 34 h 35"/>
                  <a:gd name="T38" fmla="*/ 22 w 22"/>
                  <a:gd name="T39" fmla="*/ 33 h 35"/>
                  <a:gd name="T40" fmla="*/ 22 w 22"/>
                  <a:gd name="T41" fmla="*/ 31 h 35"/>
                  <a:gd name="T42" fmla="*/ 14 w 22"/>
                  <a:gd name="T43" fmla="*/ 13 h 35"/>
                  <a:gd name="T44" fmla="*/ 14 w 22"/>
                  <a:gd name="T45" fmla="*/ 12 h 35"/>
                  <a:gd name="T46" fmla="*/ 7 w 22"/>
                  <a:gd name="T47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" h="35">
                    <a:moveTo>
                      <a:pt x="7" y="1"/>
                    </a:move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7" y="16"/>
                    </a:lnTo>
                    <a:lnTo>
                      <a:pt x="10" y="14"/>
                    </a:lnTo>
                    <a:lnTo>
                      <a:pt x="5" y="14"/>
                    </a:lnTo>
                    <a:lnTo>
                      <a:pt x="14" y="33"/>
                    </a:lnTo>
                    <a:lnTo>
                      <a:pt x="14" y="34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1" y="34"/>
                    </a:lnTo>
                    <a:lnTo>
                      <a:pt x="22" y="33"/>
                    </a:lnTo>
                    <a:lnTo>
                      <a:pt x="22" y="31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79" name="Freeform 91"/>
              <p:cNvSpPr>
                <a:spLocks/>
              </p:cNvSpPr>
              <p:nvPr/>
            </p:nvSpPr>
            <p:spPr bwMode="auto">
              <a:xfrm>
                <a:off x="2936" y="1085"/>
                <a:ext cx="19" cy="37"/>
              </a:xfrm>
              <a:custGeom>
                <a:avLst/>
                <a:gdLst>
                  <a:gd name="T0" fmla="*/ 9 w 19"/>
                  <a:gd name="T1" fmla="*/ 3 h 37"/>
                  <a:gd name="T2" fmla="*/ 8 w 19"/>
                  <a:gd name="T3" fmla="*/ 2 h 37"/>
                  <a:gd name="T4" fmla="*/ 6 w 19"/>
                  <a:gd name="T5" fmla="*/ 1 h 37"/>
                  <a:gd name="T6" fmla="*/ 5 w 19"/>
                  <a:gd name="T7" fmla="*/ 0 h 37"/>
                  <a:gd name="T8" fmla="*/ 3 w 19"/>
                  <a:gd name="T9" fmla="*/ 0 h 37"/>
                  <a:gd name="T10" fmla="*/ 2 w 19"/>
                  <a:gd name="T11" fmla="*/ 1 h 37"/>
                  <a:gd name="T12" fmla="*/ 0 w 19"/>
                  <a:gd name="T13" fmla="*/ 2 h 37"/>
                  <a:gd name="T14" fmla="*/ 0 w 19"/>
                  <a:gd name="T15" fmla="*/ 3 h 37"/>
                  <a:gd name="T16" fmla="*/ 0 w 19"/>
                  <a:gd name="T17" fmla="*/ 5 h 37"/>
                  <a:gd name="T18" fmla="*/ 5 w 19"/>
                  <a:gd name="T19" fmla="*/ 17 h 37"/>
                  <a:gd name="T20" fmla="*/ 10 w 19"/>
                  <a:gd name="T21" fmla="*/ 35 h 37"/>
                  <a:gd name="T22" fmla="*/ 12 w 19"/>
                  <a:gd name="T23" fmla="*/ 36 h 37"/>
                  <a:gd name="T24" fmla="*/ 13 w 19"/>
                  <a:gd name="T25" fmla="*/ 37 h 37"/>
                  <a:gd name="T26" fmla="*/ 15 w 19"/>
                  <a:gd name="T27" fmla="*/ 37 h 37"/>
                  <a:gd name="T28" fmla="*/ 16 w 19"/>
                  <a:gd name="T29" fmla="*/ 37 h 37"/>
                  <a:gd name="T30" fmla="*/ 18 w 19"/>
                  <a:gd name="T31" fmla="*/ 37 h 37"/>
                  <a:gd name="T32" fmla="*/ 19 w 19"/>
                  <a:gd name="T33" fmla="*/ 36 h 37"/>
                  <a:gd name="T34" fmla="*/ 19 w 19"/>
                  <a:gd name="T35" fmla="*/ 35 h 37"/>
                  <a:gd name="T36" fmla="*/ 19 w 19"/>
                  <a:gd name="T37" fmla="*/ 34 h 37"/>
                  <a:gd name="T38" fmla="*/ 13 w 19"/>
                  <a:gd name="T39" fmla="*/ 15 h 37"/>
                  <a:gd name="T40" fmla="*/ 9 w 19"/>
                  <a:gd name="T41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37">
                    <a:moveTo>
                      <a:pt x="9" y="3"/>
                    </a:move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5" y="17"/>
                    </a:lnTo>
                    <a:lnTo>
                      <a:pt x="10" y="35"/>
                    </a:lnTo>
                    <a:lnTo>
                      <a:pt x="12" y="36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8" y="37"/>
                    </a:lnTo>
                    <a:lnTo>
                      <a:pt x="19" y="36"/>
                    </a:lnTo>
                    <a:lnTo>
                      <a:pt x="19" y="35"/>
                    </a:lnTo>
                    <a:lnTo>
                      <a:pt x="19" y="34"/>
                    </a:lnTo>
                    <a:lnTo>
                      <a:pt x="13" y="15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0" name="Freeform 92"/>
              <p:cNvSpPr>
                <a:spLocks/>
              </p:cNvSpPr>
              <p:nvPr/>
            </p:nvSpPr>
            <p:spPr bwMode="auto">
              <a:xfrm>
                <a:off x="2955" y="1137"/>
                <a:ext cx="19" cy="38"/>
              </a:xfrm>
              <a:custGeom>
                <a:avLst/>
                <a:gdLst>
                  <a:gd name="T0" fmla="*/ 9 w 19"/>
                  <a:gd name="T1" fmla="*/ 4 h 38"/>
                  <a:gd name="T2" fmla="*/ 7 w 19"/>
                  <a:gd name="T3" fmla="*/ 2 h 38"/>
                  <a:gd name="T4" fmla="*/ 6 w 19"/>
                  <a:gd name="T5" fmla="*/ 1 h 38"/>
                  <a:gd name="T6" fmla="*/ 4 w 19"/>
                  <a:gd name="T7" fmla="*/ 0 h 38"/>
                  <a:gd name="T8" fmla="*/ 3 w 19"/>
                  <a:gd name="T9" fmla="*/ 0 h 38"/>
                  <a:gd name="T10" fmla="*/ 1 w 19"/>
                  <a:gd name="T11" fmla="*/ 1 h 38"/>
                  <a:gd name="T12" fmla="*/ 0 w 19"/>
                  <a:gd name="T13" fmla="*/ 2 h 38"/>
                  <a:gd name="T14" fmla="*/ 0 w 19"/>
                  <a:gd name="T15" fmla="*/ 4 h 38"/>
                  <a:gd name="T16" fmla="*/ 0 w 19"/>
                  <a:gd name="T17" fmla="*/ 5 h 38"/>
                  <a:gd name="T18" fmla="*/ 4 w 19"/>
                  <a:gd name="T19" fmla="*/ 18 h 38"/>
                  <a:gd name="T20" fmla="*/ 10 w 19"/>
                  <a:gd name="T21" fmla="*/ 35 h 38"/>
                  <a:gd name="T22" fmla="*/ 11 w 19"/>
                  <a:gd name="T23" fmla="*/ 36 h 38"/>
                  <a:gd name="T24" fmla="*/ 13 w 19"/>
                  <a:gd name="T25" fmla="*/ 38 h 38"/>
                  <a:gd name="T26" fmla="*/ 14 w 19"/>
                  <a:gd name="T27" fmla="*/ 38 h 38"/>
                  <a:gd name="T28" fmla="*/ 16 w 19"/>
                  <a:gd name="T29" fmla="*/ 38 h 38"/>
                  <a:gd name="T30" fmla="*/ 17 w 19"/>
                  <a:gd name="T31" fmla="*/ 38 h 38"/>
                  <a:gd name="T32" fmla="*/ 19 w 19"/>
                  <a:gd name="T33" fmla="*/ 36 h 38"/>
                  <a:gd name="T34" fmla="*/ 19 w 19"/>
                  <a:gd name="T35" fmla="*/ 35 h 38"/>
                  <a:gd name="T36" fmla="*/ 19 w 19"/>
                  <a:gd name="T37" fmla="*/ 34 h 38"/>
                  <a:gd name="T38" fmla="*/ 13 w 19"/>
                  <a:gd name="T39" fmla="*/ 17 h 38"/>
                  <a:gd name="T40" fmla="*/ 9 w 19"/>
                  <a:gd name="T41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38">
                    <a:moveTo>
                      <a:pt x="9" y="4"/>
                    </a:move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4" y="18"/>
                    </a:lnTo>
                    <a:lnTo>
                      <a:pt x="10" y="35"/>
                    </a:lnTo>
                    <a:lnTo>
                      <a:pt x="11" y="36"/>
                    </a:lnTo>
                    <a:lnTo>
                      <a:pt x="13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7" y="38"/>
                    </a:lnTo>
                    <a:lnTo>
                      <a:pt x="19" y="36"/>
                    </a:lnTo>
                    <a:lnTo>
                      <a:pt x="19" y="35"/>
                    </a:lnTo>
                    <a:lnTo>
                      <a:pt x="19" y="34"/>
                    </a:lnTo>
                    <a:lnTo>
                      <a:pt x="13" y="17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1" name="Freeform 93"/>
              <p:cNvSpPr>
                <a:spLocks/>
              </p:cNvSpPr>
              <p:nvPr/>
            </p:nvSpPr>
            <p:spPr bwMode="auto">
              <a:xfrm>
                <a:off x="2975" y="1189"/>
                <a:ext cx="24" cy="35"/>
              </a:xfrm>
              <a:custGeom>
                <a:avLst/>
                <a:gdLst>
                  <a:gd name="T0" fmla="*/ 8 w 24"/>
                  <a:gd name="T1" fmla="*/ 1 h 35"/>
                  <a:gd name="T2" fmla="*/ 7 w 24"/>
                  <a:gd name="T3" fmla="*/ 0 h 35"/>
                  <a:gd name="T4" fmla="*/ 6 w 24"/>
                  <a:gd name="T5" fmla="*/ 0 h 35"/>
                  <a:gd name="T6" fmla="*/ 4 w 24"/>
                  <a:gd name="T7" fmla="*/ 0 h 35"/>
                  <a:gd name="T8" fmla="*/ 3 w 24"/>
                  <a:gd name="T9" fmla="*/ 0 h 35"/>
                  <a:gd name="T10" fmla="*/ 1 w 24"/>
                  <a:gd name="T11" fmla="*/ 1 h 35"/>
                  <a:gd name="T12" fmla="*/ 0 w 24"/>
                  <a:gd name="T13" fmla="*/ 3 h 35"/>
                  <a:gd name="T14" fmla="*/ 0 w 24"/>
                  <a:gd name="T15" fmla="*/ 4 h 35"/>
                  <a:gd name="T16" fmla="*/ 1 w 24"/>
                  <a:gd name="T17" fmla="*/ 5 h 35"/>
                  <a:gd name="T18" fmla="*/ 8 w 24"/>
                  <a:gd name="T19" fmla="*/ 18 h 35"/>
                  <a:gd name="T20" fmla="*/ 17 w 24"/>
                  <a:gd name="T21" fmla="*/ 33 h 35"/>
                  <a:gd name="T22" fmla="*/ 18 w 24"/>
                  <a:gd name="T23" fmla="*/ 34 h 35"/>
                  <a:gd name="T24" fmla="*/ 20 w 24"/>
                  <a:gd name="T25" fmla="*/ 35 h 35"/>
                  <a:gd name="T26" fmla="*/ 21 w 24"/>
                  <a:gd name="T27" fmla="*/ 35 h 35"/>
                  <a:gd name="T28" fmla="*/ 23 w 24"/>
                  <a:gd name="T29" fmla="*/ 34 h 35"/>
                  <a:gd name="T30" fmla="*/ 24 w 24"/>
                  <a:gd name="T31" fmla="*/ 33 h 35"/>
                  <a:gd name="T32" fmla="*/ 24 w 24"/>
                  <a:gd name="T33" fmla="*/ 31 h 35"/>
                  <a:gd name="T34" fmla="*/ 24 w 24"/>
                  <a:gd name="T35" fmla="*/ 30 h 35"/>
                  <a:gd name="T36" fmla="*/ 24 w 24"/>
                  <a:gd name="T37" fmla="*/ 29 h 35"/>
                  <a:gd name="T38" fmla="*/ 16 w 24"/>
                  <a:gd name="T39" fmla="*/ 14 h 35"/>
                  <a:gd name="T40" fmla="*/ 8 w 24"/>
                  <a:gd name="T41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5">
                    <a:moveTo>
                      <a:pt x="8" y="1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8" y="18"/>
                    </a:lnTo>
                    <a:lnTo>
                      <a:pt x="17" y="33"/>
                    </a:lnTo>
                    <a:lnTo>
                      <a:pt x="18" y="34"/>
                    </a:lnTo>
                    <a:lnTo>
                      <a:pt x="20" y="35"/>
                    </a:lnTo>
                    <a:lnTo>
                      <a:pt x="21" y="35"/>
                    </a:lnTo>
                    <a:lnTo>
                      <a:pt x="23" y="34"/>
                    </a:lnTo>
                    <a:lnTo>
                      <a:pt x="24" y="33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4" y="29"/>
                    </a:lnTo>
                    <a:lnTo>
                      <a:pt x="16" y="1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2" name="Freeform 94"/>
              <p:cNvSpPr>
                <a:spLocks/>
              </p:cNvSpPr>
              <p:nvPr/>
            </p:nvSpPr>
            <p:spPr bwMode="auto">
              <a:xfrm>
                <a:off x="3003" y="1237"/>
                <a:ext cx="26" cy="36"/>
              </a:xfrm>
              <a:custGeom>
                <a:avLst/>
                <a:gdLst>
                  <a:gd name="T0" fmla="*/ 8 w 26"/>
                  <a:gd name="T1" fmla="*/ 2 h 36"/>
                  <a:gd name="T2" fmla="*/ 6 w 26"/>
                  <a:gd name="T3" fmla="*/ 0 h 36"/>
                  <a:gd name="T4" fmla="*/ 5 w 26"/>
                  <a:gd name="T5" fmla="*/ 0 h 36"/>
                  <a:gd name="T6" fmla="*/ 3 w 26"/>
                  <a:gd name="T7" fmla="*/ 0 h 36"/>
                  <a:gd name="T8" fmla="*/ 2 w 26"/>
                  <a:gd name="T9" fmla="*/ 0 h 36"/>
                  <a:gd name="T10" fmla="*/ 0 w 26"/>
                  <a:gd name="T11" fmla="*/ 2 h 36"/>
                  <a:gd name="T12" fmla="*/ 0 w 26"/>
                  <a:gd name="T13" fmla="*/ 3 h 36"/>
                  <a:gd name="T14" fmla="*/ 0 w 26"/>
                  <a:gd name="T15" fmla="*/ 4 h 36"/>
                  <a:gd name="T16" fmla="*/ 0 w 26"/>
                  <a:gd name="T17" fmla="*/ 6 h 36"/>
                  <a:gd name="T18" fmla="*/ 8 w 26"/>
                  <a:gd name="T19" fmla="*/ 17 h 36"/>
                  <a:gd name="T20" fmla="*/ 17 w 26"/>
                  <a:gd name="T21" fmla="*/ 33 h 36"/>
                  <a:gd name="T22" fmla="*/ 19 w 26"/>
                  <a:gd name="T23" fmla="*/ 34 h 36"/>
                  <a:gd name="T24" fmla="*/ 20 w 26"/>
                  <a:gd name="T25" fmla="*/ 36 h 36"/>
                  <a:gd name="T26" fmla="*/ 22 w 26"/>
                  <a:gd name="T27" fmla="*/ 36 h 36"/>
                  <a:gd name="T28" fmla="*/ 23 w 26"/>
                  <a:gd name="T29" fmla="*/ 34 h 36"/>
                  <a:gd name="T30" fmla="*/ 25 w 26"/>
                  <a:gd name="T31" fmla="*/ 33 h 36"/>
                  <a:gd name="T32" fmla="*/ 26 w 26"/>
                  <a:gd name="T33" fmla="*/ 32 h 36"/>
                  <a:gd name="T34" fmla="*/ 26 w 26"/>
                  <a:gd name="T35" fmla="*/ 30 h 36"/>
                  <a:gd name="T36" fmla="*/ 25 w 26"/>
                  <a:gd name="T37" fmla="*/ 29 h 36"/>
                  <a:gd name="T38" fmla="*/ 15 w 26"/>
                  <a:gd name="T39" fmla="*/ 13 h 36"/>
                  <a:gd name="T40" fmla="*/ 8 w 26"/>
                  <a:gd name="T41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36">
                    <a:moveTo>
                      <a:pt x="8" y="2"/>
                    </a:move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8" y="17"/>
                    </a:lnTo>
                    <a:lnTo>
                      <a:pt x="17" y="33"/>
                    </a:lnTo>
                    <a:lnTo>
                      <a:pt x="19" y="34"/>
                    </a:lnTo>
                    <a:lnTo>
                      <a:pt x="20" y="36"/>
                    </a:lnTo>
                    <a:lnTo>
                      <a:pt x="22" y="36"/>
                    </a:lnTo>
                    <a:lnTo>
                      <a:pt x="23" y="34"/>
                    </a:lnTo>
                    <a:lnTo>
                      <a:pt x="25" y="33"/>
                    </a:lnTo>
                    <a:lnTo>
                      <a:pt x="26" y="32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15" y="13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3" name="Freeform 95"/>
              <p:cNvSpPr>
                <a:spLocks/>
              </p:cNvSpPr>
              <p:nvPr/>
            </p:nvSpPr>
            <p:spPr bwMode="auto">
              <a:xfrm>
                <a:off x="3033" y="1284"/>
                <a:ext cx="26" cy="36"/>
              </a:xfrm>
              <a:custGeom>
                <a:avLst/>
                <a:gdLst>
                  <a:gd name="T0" fmla="*/ 7 w 26"/>
                  <a:gd name="T1" fmla="*/ 3 h 36"/>
                  <a:gd name="T2" fmla="*/ 6 w 26"/>
                  <a:gd name="T3" fmla="*/ 2 h 36"/>
                  <a:gd name="T4" fmla="*/ 5 w 26"/>
                  <a:gd name="T5" fmla="*/ 0 h 36"/>
                  <a:gd name="T6" fmla="*/ 3 w 26"/>
                  <a:gd name="T7" fmla="*/ 0 h 36"/>
                  <a:gd name="T8" fmla="*/ 2 w 26"/>
                  <a:gd name="T9" fmla="*/ 2 h 36"/>
                  <a:gd name="T10" fmla="*/ 0 w 26"/>
                  <a:gd name="T11" fmla="*/ 3 h 36"/>
                  <a:gd name="T12" fmla="*/ 0 w 26"/>
                  <a:gd name="T13" fmla="*/ 4 h 36"/>
                  <a:gd name="T14" fmla="*/ 0 w 26"/>
                  <a:gd name="T15" fmla="*/ 6 h 36"/>
                  <a:gd name="T16" fmla="*/ 0 w 26"/>
                  <a:gd name="T17" fmla="*/ 7 h 36"/>
                  <a:gd name="T18" fmla="*/ 7 w 26"/>
                  <a:gd name="T19" fmla="*/ 19 h 36"/>
                  <a:gd name="T20" fmla="*/ 19 w 26"/>
                  <a:gd name="T21" fmla="*/ 33 h 36"/>
                  <a:gd name="T22" fmla="*/ 20 w 26"/>
                  <a:gd name="T23" fmla="*/ 34 h 36"/>
                  <a:gd name="T24" fmla="*/ 22 w 26"/>
                  <a:gd name="T25" fmla="*/ 36 h 36"/>
                  <a:gd name="T26" fmla="*/ 23 w 26"/>
                  <a:gd name="T27" fmla="*/ 36 h 36"/>
                  <a:gd name="T28" fmla="*/ 25 w 26"/>
                  <a:gd name="T29" fmla="*/ 34 h 36"/>
                  <a:gd name="T30" fmla="*/ 26 w 26"/>
                  <a:gd name="T31" fmla="*/ 33 h 36"/>
                  <a:gd name="T32" fmla="*/ 26 w 26"/>
                  <a:gd name="T33" fmla="*/ 32 h 36"/>
                  <a:gd name="T34" fmla="*/ 26 w 26"/>
                  <a:gd name="T35" fmla="*/ 31 h 36"/>
                  <a:gd name="T36" fmla="*/ 26 w 26"/>
                  <a:gd name="T37" fmla="*/ 29 h 36"/>
                  <a:gd name="T38" fmla="*/ 15 w 26"/>
                  <a:gd name="T39" fmla="*/ 15 h 36"/>
                  <a:gd name="T40" fmla="*/ 7 w 26"/>
                  <a:gd name="T41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36">
                    <a:moveTo>
                      <a:pt x="7" y="3"/>
                    </a:move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7" y="19"/>
                    </a:lnTo>
                    <a:lnTo>
                      <a:pt x="19" y="33"/>
                    </a:lnTo>
                    <a:lnTo>
                      <a:pt x="20" y="34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5" y="34"/>
                    </a:lnTo>
                    <a:lnTo>
                      <a:pt x="26" y="33"/>
                    </a:lnTo>
                    <a:lnTo>
                      <a:pt x="26" y="32"/>
                    </a:lnTo>
                    <a:lnTo>
                      <a:pt x="26" y="31"/>
                    </a:lnTo>
                    <a:lnTo>
                      <a:pt x="26" y="29"/>
                    </a:lnTo>
                    <a:lnTo>
                      <a:pt x="15" y="1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4" name="Freeform 96"/>
              <p:cNvSpPr>
                <a:spLocks/>
              </p:cNvSpPr>
              <p:nvPr/>
            </p:nvSpPr>
            <p:spPr bwMode="auto">
              <a:xfrm>
                <a:off x="3066" y="1330"/>
                <a:ext cx="30" cy="33"/>
              </a:xfrm>
              <a:custGeom>
                <a:avLst/>
                <a:gdLst>
                  <a:gd name="T0" fmla="*/ 7 w 30"/>
                  <a:gd name="T1" fmla="*/ 3 h 33"/>
                  <a:gd name="T2" fmla="*/ 6 w 30"/>
                  <a:gd name="T3" fmla="*/ 2 h 33"/>
                  <a:gd name="T4" fmla="*/ 4 w 30"/>
                  <a:gd name="T5" fmla="*/ 0 h 33"/>
                  <a:gd name="T6" fmla="*/ 3 w 30"/>
                  <a:gd name="T7" fmla="*/ 0 h 33"/>
                  <a:gd name="T8" fmla="*/ 1 w 30"/>
                  <a:gd name="T9" fmla="*/ 2 h 33"/>
                  <a:gd name="T10" fmla="*/ 0 w 30"/>
                  <a:gd name="T11" fmla="*/ 3 h 33"/>
                  <a:gd name="T12" fmla="*/ 0 w 30"/>
                  <a:gd name="T13" fmla="*/ 4 h 33"/>
                  <a:gd name="T14" fmla="*/ 0 w 30"/>
                  <a:gd name="T15" fmla="*/ 5 h 33"/>
                  <a:gd name="T16" fmla="*/ 0 w 30"/>
                  <a:gd name="T17" fmla="*/ 7 h 33"/>
                  <a:gd name="T18" fmla="*/ 7 w 30"/>
                  <a:gd name="T19" fmla="*/ 15 h 33"/>
                  <a:gd name="T20" fmla="*/ 21 w 30"/>
                  <a:gd name="T21" fmla="*/ 32 h 33"/>
                  <a:gd name="T22" fmla="*/ 23 w 30"/>
                  <a:gd name="T23" fmla="*/ 33 h 33"/>
                  <a:gd name="T24" fmla="*/ 24 w 30"/>
                  <a:gd name="T25" fmla="*/ 33 h 33"/>
                  <a:gd name="T26" fmla="*/ 26 w 30"/>
                  <a:gd name="T27" fmla="*/ 33 h 33"/>
                  <a:gd name="T28" fmla="*/ 27 w 30"/>
                  <a:gd name="T29" fmla="*/ 33 h 33"/>
                  <a:gd name="T30" fmla="*/ 29 w 30"/>
                  <a:gd name="T31" fmla="*/ 32 h 33"/>
                  <a:gd name="T32" fmla="*/ 30 w 30"/>
                  <a:gd name="T33" fmla="*/ 30 h 33"/>
                  <a:gd name="T34" fmla="*/ 30 w 30"/>
                  <a:gd name="T35" fmla="*/ 29 h 33"/>
                  <a:gd name="T36" fmla="*/ 29 w 30"/>
                  <a:gd name="T37" fmla="*/ 28 h 33"/>
                  <a:gd name="T38" fmla="*/ 14 w 30"/>
                  <a:gd name="T39" fmla="*/ 11 h 33"/>
                  <a:gd name="T40" fmla="*/ 7 w 30"/>
                  <a:gd name="T41" fmla="*/ 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" h="33">
                    <a:moveTo>
                      <a:pt x="7" y="3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7" y="15"/>
                    </a:lnTo>
                    <a:lnTo>
                      <a:pt x="21" y="32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6" y="33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0" y="29"/>
                    </a:lnTo>
                    <a:lnTo>
                      <a:pt x="29" y="28"/>
                    </a:lnTo>
                    <a:lnTo>
                      <a:pt x="14" y="11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5" name="Freeform 97"/>
              <p:cNvSpPr>
                <a:spLocks/>
              </p:cNvSpPr>
              <p:nvPr/>
            </p:nvSpPr>
            <p:spPr bwMode="auto">
              <a:xfrm>
                <a:off x="3104" y="1372"/>
                <a:ext cx="36" cy="27"/>
              </a:xfrm>
              <a:custGeom>
                <a:avLst/>
                <a:gdLst>
                  <a:gd name="T0" fmla="*/ 8 w 36"/>
                  <a:gd name="T1" fmla="*/ 1 h 27"/>
                  <a:gd name="T2" fmla="*/ 6 w 36"/>
                  <a:gd name="T3" fmla="*/ 0 h 27"/>
                  <a:gd name="T4" fmla="*/ 5 w 36"/>
                  <a:gd name="T5" fmla="*/ 0 h 27"/>
                  <a:gd name="T6" fmla="*/ 3 w 36"/>
                  <a:gd name="T7" fmla="*/ 1 h 27"/>
                  <a:gd name="T8" fmla="*/ 2 w 36"/>
                  <a:gd name="T9" fmla="*/ 3 h 27"/>
                  <a:gd name="T10" fmla="*/ 0 w 36"/>
                  <a:gd name="T11" fmla="*/ 4 h 27"/>
                  <a:gd name="T12" fmla="*/ 0 w 36"/>
                  <a:gd name="T13" fmla="*/ 5 h 27"/>
                  <a:gd name="T14" fmla="*/ 2 w 36"/>
                  <a:gd name="T15" fmla="*/ 7 h 27"/>
                  <a:gd name="T16" fmla="*/ 3 w 36"/>
                  <a:gd name="T17" fmla="*/ 8 h 27"/>
                  <a:gd name="T18" fmla="*/ 5 w 36"/>
                  <a:gd name="T19" fmla="*/ 9 h 27"/>
                  <a:gd name="T20" fmla="*/ 22 w 36"/>
                  <a:gd name="T21" fmla="*/ 22 h 27"/>
                  <a:gd name="T22" fmla="*/ 30 w 36"/>
                  <a:gd name="T23" fmla="*/ 26 h 27"/>
                  <a:gd name="T24" fmla="*/ 32 w 36"/>
                  <a:gd name="T25" fmla="*/ 27 h 27"/>
                  <a:gd name="T26" fmla="*/ 33 w 36"/>
                  <a:gd name="T27" fmla="*/ 27 h 27"/>
                  <a:gd name="T28" fmla="*/ 35 w 36"/>
                  <a:gd name="T29" fmla="*/ 26 h 27"/>
                  <a:gd name="T30" fmla="*/ 36 w 36"/>
                  <a:gd name="T31" fmla="*/ 25 h 27"/>
                  <a:gd name="T32" fmla="*/ 36 w 36"/>
                  <a:gd name="T33" fmla="*/ 24 h 27"/>
                  <a:gd name="T34" fmla="*/ 36 w 36"/>
                  <a:gd name="T35" fmla="*/ 22 h 27"/>
                  <a:gd name="T36" fmla="*/ 36 w 36"/>
                  <a:gd name="T37" fmla="*/ 21 h 27"/>
                  <a:gd name="T38" fmla="*/ 35 w 36"/>
                  <a:gd name="T39" fmla="*/ 20 h 27"/>
                  <a:gd name="T40" fmla="*/ 26 w 36"/>
                  <a:gd name="T41" fmla="*/ 16 h 27"/>
                  <a:gd name="T42" fmla="*/ 9 w 36"/>
                  <a:gd name="T43" fmla="*/ 3 h 27"/>
                  <a:gd name="T44" fmla="*/ 8 w 36"/>
                  <a:gd name="T4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" h="27">
                    <a:moveTo>
                      <a:pt x="8" y="1"/>
                    </a:move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5" y="9"/>
                    </a:lnTo>
                    <a:lnTo>
                      <a:pt x="22" y="22"/>
                    </a:lnTo>
                    <a:lnTo>
                      <a:pt x="30" y="26"/>
                    </a:lnTo>
                    <a:lnTo>
                      <a:pt x="32" y="27"/>
                    </a:lnTo>
                    <a:lnTo>
                      <a:pt x="33" y="27"/>
                    </a:lnTo>
                    <a:lnTo>
                      <a:pt x="35" y="26"/>
                    </a:lnTo>
                    <a:lnTo>
                      <a:pt x="36" y="25"/>
                    </a:lnTo>
                    <a:lnTo>
                      <a:pt x="36" y="24"/>
                    </a:lnTo>
                    <a:lnTo>
                      <a:pt x="36" y="22"/>
                    </a:lnTo>
                    <a:lnTo>
                      <a:pt x="36" y="21"/>
                    </a:lnTo>
                    <a:lnTo>
                      <a:pt x="35" y="20"/>
                    </a:lnTo>
                    <a:lnTo>
                      <a:pt x="26" y="16"/>
                    </a:lnTo>
                    <a:lnTo>
                      <a:pt x="9" y="3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6" name="Freeform 98"/>
              <p:cNvSpPr>
                <a:spLocks/>
              </p:cNvSpPr>
              <p:nvPr/>
            </p:nvSpPr>
            <p:spPr bwMode="auto">
              <a:xfrm>
                <a:off x="3154" y="1403"/>
                <a:ext cx="40" cy="19"/>
              </a:xfrm>
              <a:custGeom>
                <a:avLst/>
                <a:gdLst>
                  <a:gd name="T0" fmla="*/ 5 w 40"/>
                  <a:gd name="T1" fmla="*/ 0 h 19"/>
                  <a:gd name="T2" fmla="*/ 3 w 40"/>
                  <a:gd name="T3" fmla="*/ 0 h 19"/>
                  <a:gd name="T4" fmla="*/ 2 w 40"/>
                  <a:gd name="T5" fmla="*/ 0 h 19"/>
                  <a:gd name="T6" fmla="*/ 0 w 40"/>
                  <a:gd name="T7" fmla="*/ 2 h 19"/>
                  <a:gd name="T8" fmla="*/ 0 w 40"/>
                  <a:gd name="T9" fmla="*/ 3 h 19"/>
                  <a:gd name="T10" fmla="*/ 0 w 40"/>
                  <a:gd name="T11" fmla="*/ 4 h 19"/>
                  <a:gd name="T12" fmla="*/ 0 w 40"/>
                  <a:gd name="T13" fmla="*/ 6 h 19"/>
                  <a:gd name="T14" fmla="*/ 2 w 40"/>
                  <a:gd name="T15" fmla="*/ 7 h 19"/>
                  <a:gd name="T16" fmla="*/ 3 w 40"/>
                  <a:gd name="T17" fmla="*/ 8 h 19"/>
                  <a:gd name="T18" fmla="*/ 12 w 40"/>
                  <a:gd name="T19" fmla="*/ 11 h 19"/>
                  <a:gd name="T20" fmla="*/ 32 w 40"/>
                  <a:gd name="T21" fmla="*/ 19 h 19"/>
                  <a:gd name="T22" fmla="*/ 34 w 40"/>
                  <a:gd name="T23" fmla="*/ 19 h 19"/>
                  <a:gd name="T24" fmla="*/ 36 w 40"/>
                  <a:gd name="T25" fmla="*/ 19 h 19"/>
                  <a:gd name="T26" fmla="*/ 37 w 40"/>
                  <a:gd name="T27" fmla="*/ 19 h 19"/>
                  <a:gd name="T28" fmla="*/ 39 w 40"/>
                  <a:gd name="T29" fmla="*/ 17 h 19"/>
                  <a:gd name="T30" fmla="*/ 40 w 40"/>
                  <a:gd name="T31" fmla="*/ 16 h 19"/>
                  <a:gd name="T32" fmla="*/ 40 w 40"/>
                  <a:gd name="T33" fmla="*/ 15 h 19"/>
                  <a:gd name="T34" fmla="*/ 39 w 40"/>
                  <a:gd name="T35" fmla="*/ 13 h 19"/>
                  <a:gd name="T36" fmla="*/ 37 w 40"/>
                  <a:gd name="T37" fmla="*/ 12 h 19"/>
                  <a:gd name="T38" fmla="*/ 36 w 40"/>
                  <a:gd name="T39" fmla="*/ 11 h 19"/>
                  <a:gd name="T40" fmla="*/ 33 w 40"/>
                  <a:gd name="T41" fmla="*/ 11 h 19"/>
                  <a:gd name="T42" fmla="*/ 13 w 40"/>
                  <a:gd name="T43" fmla="*/ 3 h 19"/>
                  <a:gd name="T44" fmla="*/ 5 w 40"/>
                  <a:gd name="T4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" h="19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12" y="11"/>
                    </a:lnTo>
                    <a:lnTo>
                      <a:pt x="32" y="19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37" y="19"/>
                    </a:lnTo>
                    <a:lnTo>
                      <a:pt x="39" y="17"/>
                    </a:lnTo>
                    <a:lnTo>
                      <a:pt x="40" y="16"/>
                    </a:lnTo>
                    <a:lnTo>
                      <a:pt x="40" y="15"/>
                    </a:lnTo>
                    <a:lnTo>
                      <a:pt x="39" y="13"/>
                    </a:lnTo>
                    <a:lnTo>
                      <a:pt x="37" y="12"/>
                    </a:lnTo>
                    <a:lnTo>
                      <a:pt x="36" y="11"/>
                    </a:lnTo>
                    <a:lnTo>
                      <a:pt x="33" y="11"/>
                    </a:lnTo>
                    <a:lnTo>
                      <a:pt x="13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87" name="Freeform 99"/>
              <p:cNvSpPr>
                <a:spLocks/>
              </p:cNvSpPr>
              <p:nvPr/>
            </p:nvSpPr>
            <p:spPr bwMode="auto">
              <a:xfrm>
                <a:off x="3210" y="1420"/>
                <a:ext cx="43" cy="15"/>
              </a:xfrm>
              <a:custGeom>
                <a:avLst/>
                <a:gdLst>
                  <a:gd name="T0" fmla="*/ 6 w 43"/>
                  <a:gd name="T1" fmla="*/ 0 h 15"/>
                  <a:gd name="T2" fmla="*/ 4 w 43"/>
                  <a:gd name="T3" fmla="*/ 0 h 15"/>
                  <a:gd name="T4" fmla="*/ 3 w 43"/>
                  <a:gd name="T5" fmla="*/ 2 h 15"/>
                  <a:gd name="T6" fmla="*/ 1 w 43"/>
                  <a:gd name="T7" fmla="*/ 3 h 15"/>
                  <a:gd name="T8" fmla="*/ 0 w 43"/>
                  <a:gd name="T9" fmla="*/ 4 h 15"/>
                  <a:gd name="T10" fmla="*/ 0 w 43"/>
                  <a:gd name="T11" fmla="*/ 6 h 15"/>
                  <a:gd name="T12" fmla="*/ 1 w 43"/>
                  <a:gd name="T13" fmla="*/ 7 h 15"/>
                  <a:gd name="T14" fmla="*/ 3 w 43"/>
                  <a:gd name="T15" fmla="*/ 8 h 15"/>
                  <a:gd name="T16" fmla="*/ 4 w 43"/>
                  <a:gd name="T17" fmla="*/ 8 h 15"/>
                  <a:gd name="T18" fmla="*/ 15 w 43"/>
                  <a:gd name="T19" fmla="*/ 11 h 15"/>
                  <a:gd name="T20" fmla="*/ 37 w 43"/>
                  <a:gd name="T21" fmla="*/ 15 h 15"/>
                  <a:gd name="T22" fmla="*/ 38 w 43"/>
                  <a:gd name="T23" fmla="*/ 15 h 15"/>
                  <a:gd name="T24" fmla="*/ 40 w 43"/>
                  <a:gd name="T25" fmla="*/ 15 h 15"/>
                  <a:gd name="T26" fmla="*/ 41 w 43"/>
                  <a:gd name="T27" fmla="*/ 13 h 15"/>
                  <a:gd name="T28" fmla="*/ 43 w 43"/>
                  <a:gd name="T29" fmla="*/ 12 h 15"/>
                  <a:gd name="T30" fmla="*/ 43 w 43"/>
                  <a:gd name="T31" fmla="*/ 11 h 15"/>
                  <a:gd name="T32" fmla="*/ 41 w 43"/>
                  <a:gd name="T33" fmla="*/ 10 h 15"/>
                  <a:gd name="T34" fmla="*/ 40 w 43"/>
                  <a:gd name="T35" fmla="*/ 8 h 15"/>
                  <a:gd name="T36" fmla="*/ 38 w 43"/>
                  <a:gd name="T37" fmla="*/ 7 h 15"/>
                  <a:gd name="T38" fmla="*/ 17 w 43"/>
                  <a:gd name="T39" fmla="*/ 3 h 15"/>
                  <a:gd name="T40" fmla="*/ 6 w 43"/>
                  <a:gd name="T4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15">
                    <a:moveTo>
                      <a:pt x="6" y="0"/>
                    </a:move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15" y="11"/>
                    </a:lnTo>
                    <a:lnTo>
                      <a:pt x="37" y="15"/>
                    </a:lnTo>
                    <a:lnTo>
                      <a:pt x="38" y="15"/>
                    </a:lnTo>
                    <a:lnTo>
                      <a:pt x="40" y="15"/>
                    </a:lnTo>
                    <a:lnTo>
                      <a:pt x="41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1" y="10"/>
                    </a:lnTo>
                    <a:lnTo>
                      <a:pt x="40" y="8"/>
                    </a:lnTo>
                    <a:lnTo>
                      <a:pt x="38" y="7"/>
                    </a:lnTo>
                    <a:lnTo>
                      <a:pt x="17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3988" name="Group 100"/>
            <p:cNvGrpSpPr>
              <a:grpSpLocks/>
            </p:cNvGrpSpPr>
            <p:nvPr/>
          </p:nvGrpSpPr>
          <p:grpSpPr bwMode="auto">
            <a:xfrm>
              <a:off x="2635" y="2592"/>
              <a:ext cx="294" cy="8"/>
              <a:chOff x="2670" y="1431"/>
              <a:chExt cx="299" cy="8"/>
            </a:xfrm>
          </p:grpSpPr>
          <p:sp>
            <p:nvSpPr>
              <p:cNvPr id="2853989" name="Freeform 101"/>
              <p:cNvSpPr>
                <a:spLocks/>
              </p:cNvSpPr>
              <p:nvPr/>
            </p:nvSpPr>
            <p:spPr bwMode="auto">
              <a:xfrm>
                <a:off x="2670" y="1431"/>
                <a:ext cx="9" cy="8"/>
              </a:xfrm>
              <a:custGeom>
                <a:avLst/>
                <a:gdLst>
                  <a:gd name="T0" fmla="*/ 6 w 9"/>
                  <a:gd name="T1" fmla="*/ 0 h 8"/>
                  <a:gd name="T2" fmla="*/ 5 w 9"/>
                  <a:gd name="T3" fmla="*/ 0 h 8"/>
                  <a:gd name="T4" fmla="*/ 3 w 9"/>
                  <a:gd name="T5" fmla="*/ 1 h 8"/>
                  <a:gd name="T6" fmla="*/ 2 w 9"/>
                  <a:gd name="T7" fmla="*/ 2 h 8"/>
                  <a:gd name="T8" fmla="*/ 0 w 9"/>
                  <a:gd name="T9" fmla="*/ 4 h 8"/>
                  <a:gd name="T10" fmla="*/ 2 w 9"/>
                  <a:gd name="T11" fmla="*/ 5 h 8"/>
                  <a:gd name="T12" fmla="*/ 3 w 9"/>
                  <a:gd name="T13" fmla="*/ 6 h 8"/>
                  <a:gd name="T14" fmla="*/ 5 w 9"/>
                  <a:gd name="T15" fmla="*/ 8 h 8"/>
                  <a:gd name="T16" fmla="*/ 6 w 9"/>
                  <a:gd name="T17" fmla="*/ 6 h 8"/>
                  <a:gd name="T18" fmla="*/ 7 w 9"/>
                  <a:gd name="T19" fmla="*/ 5 h 8"/>
                  <a:gd name="T20" fmla="*/ 9 w 9"/>
                  <a:gd name="T21" fmla="*/ 4 h 8"/>
                  <a:gd name="T22" fmla="*/ 7 w 9"/>
                  <a:gd name="T23" fmla="*/ 2 h 8"/>
                  <a:gd name="T24" fmla="*/ 6 w 9"/>
                  <a:gd name="T25" fmla="*/ 1 h 8"/>
                  <a:gd name="T26" fmla="*/ 6 w 9"/>
                  <a:gd name="T2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8">
                    <a:moveTo>
                      <a:pt x="6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0" name="Freeform 102"/>
              <p:cNvSpPr>
                <a:spLocks/>
              </p:cNvSpPr>
              <p:nvPr/>
            </p:nvSpPr>
            <p:spPr bwMode="auto">
              <a:xfrm>
                <a:off x="2687" y="1431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5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5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1" name="Freeform 103"/>
              <p:cNvSpPr>
                <a:spLocks/>
              </p:cNvSpPr>
              <p:nvPr/>
            </p:nvSpPr>
            <p:spPr bwMode="auto">
              <a:xfrm>
                <a:off x="2704" y="1431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5 w 9"/>
                  <a:gd name="T19" fmla="*/ 8 h 8"/>
                  <a:gd name="T20" fmla="*/ 6 w 9"/>
                  <a:gd name="T21" fmla="*/ 6 h 8"/>
                  <a:gd name="T22" fmla="*/ 8 w 9"/>
                  <a:gd name="T23" fmla="*/ 5 h 8"/>
                  <a:gd name="T24" fmla="*/ 9 w 9"/>
                  <a:gd name="T25" fmla="*/ 4 h 8"/>
                  <a:gd name="T26" fmla="*/ 8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5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2" name="Freeform 104"/>
              <p:cNvSpPr>
                <a:spLocks/>
              </p:cNvSpPr>
              <p:nvPr/>
            </p:nvSpPr>
            <p:spPr bwMode="auto">
              <a:xfrm>
                <a:off x="2722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2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2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3" name="Freeform 105"/>
              <p:cNvSpPr>
                <a:spLocks/>
              </p:cNvSpPr>
              <p:nvPr/>
            </p:nvSpPr>
            <p:spPr bwMode="auto">
              <a:xfrm>
                <a:off x="2739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2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2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4" name="Freeform 106"/>
              <p:cNvSpPr>
                <a:spLocks/>
              </p:cNvSpPr>
              <p:nvPr/>
            </p:nvSpPr>
            <p:spPr bwMode="auto">
              <a:xfrm>
                <a:off x="2756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3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3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5" name="Freeform 107"/>
              <p:cNvSpPr>
                <a:spLocks/>
              </p:cNvSpPr>
              <p:nvPr/>
            </p:nvSpPr>
            <p:spPr bwMode="auto">
              <a:xfrm>
                <a:off x="2773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3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3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6" name="Freeform 108"/>
              <p:cNvSpPr>
                <a:spLocks/>
              </p:cNvSpPr>
              <p:nvPr/>
            </p:nvSpPr>
            <p:spPr bwMode="auto">
              <a:xfrm>
                <a:off x="2790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3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3 w 8"/>
                  <a:gd name="T17" fmla="*/ 8 h 8"/>
                  <a:gd name="T18" fmla="*/ 4 w 8"/>
                  <a:gd name="T19" fmla="*/ 8 h 8"/>
                  <a:gd name="T20" fmla="*/ 6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6 w 8"/>
                  <a:gd name="T29" fmla="*/ 1 h 8"/>
                  <a:gd name="T30" fmla="*/ 6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7" name="Freeform 109"/>
              <p:cNvSpPr>
                <a:spLocks/>
              </p:cNvSpPr>
              <p:nvPr/>
            </p:nvSpPr>
            <p:spPr bwMode="auto">
              <a:xfrm>
                <a:off x="2807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3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3 w 8"/>
                  <a:gd name="T17" fmla="*/ 8 h 8"/>
                  <a:gd name="T18" fmla="*/ 4 w 8"/>
                  <a:gd name="T19" fmla="*/ 8 h 8"/>
                  <a:gd name="T20" fmla="*/ 6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6 w 8"/>
                  <a:gd name="T29" fmla="*/ 1 h 8"/>
                  <a:gd name="T30" fmla="*/ 6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8" name="Freeform 110"/>
              <p:cNvSpPr>
                <a:spLocks/>
              </p:cNvSpPr>
              <p:nvPr/>
            </p:nvSpPr>
            <p:spPr bwMode="auto">
              <a:xfrm>
                <a:off x="2824" y="1431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3 w 9"/>
                  <a:gd name="T3" fmla="*/ 0 h 8"/>
                  <a:gd name="T4" fmla="*/ 1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1 w 9"/>
                  <a:gd name="T15" fmla="*/ 8 h 8"/>
                  <a:gd name="T16" fmla="*/ 3 w 9"/>
                  <a:gd name="T17" fmla="*/ 8 h 8"/>
                  <a:gd name="T18" fmla="*/ 4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4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3999" name="Freeform 111"/>
              <p:cNvSpPr>
                <a:spLocks/>
              </p:cNvSpPr>
              <p:nvPr/>
            </p:nvSpPr>
            <p:spPr bwMode="auto">
              <a:xfrm>
                <a:off x="2841" y="1431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4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4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0" name="Freeform 112"/>
              <p:cNvSpPr>
                <a:spLocks/>
              </p:cNvSpPr>
              <p:nvPr/>
            </p:nvSpPr>
            <p:spPr bwMode="auto">
              <a:xfrm>
                <a:off x="2858" y="1431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4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4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1" name="Freeform 113"/>
              <p:cNvSpPr>
                <a:spLocks/>
              </p:cNvSpPr>
              <p:nvPr/>
            </p:nvSpPr>
            <p:spPr bwMode="auto">
              <a:xfrm>
                <a:off x="2875" y="1431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5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5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2" name="Freeform 114"/>
              <p:cNvSpPr>
                <a:spLocks/>
              </p:cNvSpPr>
              <p:nvPr/>
            </p:nvSpPr>
            <p:spPr bwMode="auto">
              <a:xfrm>
                <a:off x="2892" y="1431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5 w 9"/>
                  <a:gd name="T19" fmla="*/ 8 h 8"/>
                  <a:gd name="T20" fmla="*/ 6 w 9"/>
                  <a:gd name="T21" fmla="*/ 6 h 8"/>
                  <a:gd name="T22" fmla="*/ 7 w 9"/>
                  <a:gd name="T23" fmla="*/ 5 h 8"/>
                  <a:gd name="T24" fmla="*/ 9 w 9"/>
                  <a:gd name="T25" fmla="*/ 4 h 8"/>
                  <a:gd name="T26" fmla="*/ 7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5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3" name="Freeform 115"/>
              <p:cNvSpPr>
                <a:spLocks/>
              </p:cNvSpPr>
              <p:nvPr/>
            </p:nvSpPr>
            <p:spPr bwMode="auto">
              <a:xfrm>
                <a:off x="2909" y="1431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3 w 9"/>
                  <a:gd name="T3" fmla="*/ 0 h 8"/>
                  <a:gd name="T4" fmla="*/ 2 w 9"/>
                  <a:gd name="T5" fmla="*/ 1 h 8"/>
                  <a:gd name="T6" fmla="*/ 0 w 9"/>
                  <a:gd name="T7" fmla="*/ 2 h 8"/>
                  <a:gd name="T8" fmla="*/ 0 w 9"/>
                  <a:gd name="T9" fmla="*/ 4 h 8"/>
                  <a:gd name="T10" fmla="*/ 0 w 9"/>
                  <a:gd name="T11" fmla="*/ 5 h 8"/>
                  <a:gd name="T12" fmla="*/ 0 w 9"/>
                  <a:gd name="T13" fmla="*/ 6 h 8"/>
                  <a:gd name="T14" fmla="*/ 2 w 9"/>
                  <a:gd name="T15" fmla="*/ 8 h 8"/>
                  <a:gd name="T16" fmla="*/ 3 w 9"/>
                  <a:gd name="T17" fmla="*/ 8 h 8"/>
                  <a:gd name="T18" fmla="*/ 5 w 9"/>
                  <a:gd name="T19" fmla="*/ 8 h 8"/>
                  <a:gd name="T20" fmla="*/ 6 w 9"/>
                  <a:gd name="T21" fmla="*/ 6 h 8"/>
                  <a:gd name="T22" fmla="*/ 8 w 9"/>
                  <a:gd name="T23" fmla="*/ 5 h 8"/>
                  <a:gd name="T24" fmla="*/ 9 w 9"/>
                  <a:gd name="T25" fmla="*/ 4 h 8"/>
                  <a:gd name="T26" fmla="*/ 8 w 9"/>
                  <a:gd name="T27" fmla="*/ 2 h 8"/>
                  <a:gd name="T28" fmla="*/ 6 w 9"/>
                  <a:gd name="T29" fmla="*/ 1 h 8"/>
                  <a:gd name="T30" fmla="*/ 6 w 9"/>
                  <a:gd name="T31" fmla="*/ 0 h 8"/>
                  <a:gd name="T32" fmla="*/ 5 w 9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4" name="Freeform 116"/>
              <p:cNvSpPr>
                <a:spLocks/>
              </p:cNvSpPr>
              <p:nvPr/>
            </p:nvSpPr>
            <p:spPr bwMode="auto">
              <a:xfrm>
                <a:off x="2927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2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2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5" name="Freeform 117"/>
              <p:cNvSpPr>
                <a:spLocks/>
              </p:cNvSpPr>
              <p:nvPr/>
            </p:nvSpPr>
            <p:spPr bwMode="auto">
              <a:xfrm>
                <a:off x="2944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2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2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6" name="Freeform 118"/>
              <p:cNvSpPr>
                <a:spLocks/>
              </p:cNvSpPr>
              <p:nvPr/>
            </p:nvSpPr>
            <p:spPr bwMode="auto">
              <a:xfrm>
                <a:off x="2961" y="1431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3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4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8 h 8"/>
                  <a:gd name="T16" fmla="*/ 3 w 8"/>
                  <a:gd name="T17" fmla="*/ 8 h 8"/>
                  <a:gd name="T18" fmla="*/ 4 w 8"/>
                  <a:gd name="T19" fmla="*/ 8 h 8"/>
                  <a:gd name="T20" fmla="*/ 5 w 8"/>
                  <a:gd name="T21" fmla="*/ 6 h 8"/>
                  <a:gd name="T22" fmla="*/ 7 w 8"/>
                  <a:gd name="T23" fmla="*/ 5 h 8"/>
                  <a:gd name="T24" fmla="*/ 8 w 8"/>
                  <a:gd name="T25" fmla="*/ 4 h 8"/>
                  <a:gd name="T26" fmla="*/ 7 w 8"/>
                  <a:gd name="T27" fmla="*/ 2 h 8"/>
                  <a:gd name="T28" fmla="*/ 5 w 8"/>
                  <a:gd name="T29" fmla="*/ 1 h 8"/>
                  <a:gd name="T30" fmla="*/ 5 w 8"/>
                  <a:gd name="T31" fmla="*/ 0 h 8"/>
                  <a:gd name="T32" fmla="*/ 4 w 8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007" name="Group 119"/>
            <p:cNvGrpSpPr>
              <a:grpSpLocks/>
            </p:cNvGrpSpPr>
            <p:nvPr/>
          </p:nvGrpSpPr>
          <p:grpSpPr bwMode="auto">
            <a:xfrm>
              <a:off x="1178" y="1701"/>
              <a:ext cx="91" cy="1583"/>
              <a:chOff x="1187" y="612"/>
              <a:chExt cx="92" cy="1455"/>
            </a:xfrm>
          </p:grpSpPr>
          <p:sp>
            <p:nvSpPr>
              <p:cNvPr id="2854008" name="Line 120"/>
              <p:cNvSpPr>
                <a:spLocks noChangeShapeType="1"/>
              </p:cNvSpPr>
              <p:nvPr/>
            </p:nvSpPr>
            <p:spPr bwMode="auto">
              <a:xfrm flipV="1">
                <a:off x="1232" y="693"/>
                <a:ext cx="2" cy="137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09" name="Freeform 121"/>
              <p:cNvSpPr>
                <a:spLocks/>
              </p:cNvSpPr>
              <p:nvPr/>
            </p:nvSpPr>
            <p:spPr bwMode="auto">
              <a:xfrm>
                <a:off x="1187" y="612"/>
                <a:ext cx="92" cy="84"/>
              </a:xfrm>
              <a:custGeom>
                <a:avLst/>
                <a:gdLst>
                  <a:gd name="T0" fmla="*/ 92 w 92"/>
                  <a:gd name="T1" fmla="*/ 84 h 84"/>
                  <a:gd name="T2" fmla="*/ 47 w 92"/>
                  <a:gd name="T3" fmla="*/ 0 h 84"/>
                  <a:gd name="T4" fmla="*/ 0 w 92"/>
                  <a:gd name="T5" fmla="*/ 84 h 84"/>
                  <a:gd name="T6" fmla="*/ 92 w 92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84">
                    <a:moveTo>
                      <a:pt x="92" y="84"/>
                    </a:moveTo>
                    <a:lnTo>
                      <a:pt x="47" y="0"/>
                    </a:lnTo>
                    <a:lnTo>
                      <a:pt x="0" y="84"/>
                    </a:lnTo>
                    <a:lnTo>
                      <a:pt x="92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4010" name="Freeform 122"/>
            <p:cNvSpPr>
              <a:spLocks/>
            </p:cNvSpPr>
            <p:nvPr/>
          </p:nvSpPr>
          <p:spPr bwMode="auto">
            <a:xfrm>
              <a:off x="1215" y="2334"/>
              <a:ext cx="408" cy="665"/>
            </a:xfrm>
            <a:custGeom>
              <a:avLst/>
              <a:gdLst>
                <a:gd name="T0" fmla="*/ 0 w 416"/>
                <a:gd name="T1" fmla="*/ 0 h 611"/>
                <a:gd name="T2" fmla="*/ 20 w 416"/>
                <a:gd name="T3" fmla="*/ 4 h 611"/>
                <a:gd name="T4" fmla="*/ 38 w 416"/>
                <a:gd name="T5" fmla="*/ 11 h 611"/>
                <a:gd name="T6" fmla="*/ 55 w 416"/>
                <a:gd name="T7" fmla="*/ 20 h 611"/>
                <a:gd name="T8" fmla="*/ 64 w 416"/>
                <a:gd name="T9" fmla="*/ 26 h 611"/>
                <a:gd name="T10" fmla="*/ 71 w 416"/>
                <a:gd name="T11" fmla="*/ 34 h 611"/>
                <a:gd name="T12" fmla="*/ 78 w 416"/>
                <a:gd name="T13" fmla="*/ 43 h 611"/>
                <a:gd name="T14" fmla="*/ 84 w 416"/>
                <a:gd name="T15" fmla="*/ 55 h 611"/>
                <a:gd name="T16" fmla="*/ 90 w 416"/>
                <a:gd name="T17" fmla="*/ 68 h 611"/>
                <a:gd name="T18" fmla="*/ 95 w 416"/>
                <a:gd name="T19" fmla="*/ 83 h 611"/>
                <a:gd name="T20" fmla="*/ 107 w 416"/>
                <a:gd name="T21" fmla="*/ 111 h 611"/>
                <a:gd name="T22" fmla="*/ 112 w 416"/>
                <a:gd name="T23" fmla="*/ 124 h 611"/>
                <a:gd name="T24" fmla="*/ 119 w 416"/>
                <a:gd name="T25" fmla="*/ 136 h 611"/>
                <a:gd name="T26" fmla="*/ 128 w 416"/>
                <a:gd name="T27" fmla="*/ 145 h 611"/>
                <a:gd name="T28" fmla="*/ 137 w 416"/>
                <a:gd name="T29" fmla="*/ 153 h 611"/>
                <a:gd name="T30" fmla="*/ 155 w 416"/>
                <a:gd name="T31" fmla="*/ 165 h 611"/>
                <a:gd name="T32" fmla="*/ 165 w 416"/>
                <a:gd name="T33" fmla="*/ 171 h 611"/>
                <a:gd name="T34" fmla="*/ 174 w 416"/>
                <a:gd name="T35" fmla="*/ 181 h 611"/>
                <a:gd name="T36" fmla="*/ 182 w 416"/>
                <a:gd name="T37" fmla="*/ 191 h 611"/>
                <a:gd name="T38" fmla="*/ 191 w 416"/>
                <a:gd name="T39" fmla="*/ 204 h 611"/>
                <a:gd name="T40" fmla="*/ 198 w 416"/>
                <a:gd name="T41" fmla="*/ 221 h 611"/>
                <a:gd name="T42" fmla="*/ 203 w 416"/>
                <a:gd name="T43" fmla="*/ 241 h 611"/>
                <a:gd name="T44" fmla="*/ 209 w 416"/>
                <a:gd name="T45" fmla="*/ 263 h 611"/>
                <a:gd name="T46" fmla="*/ 215 w 416"/>
                <a:gd name="T47" fmla="*/ 286 h 611"/>
                <a:gd name="T48" fmla="*/ 221 w 416"/>
                <a:gd name="T49" fmla="*/ 310 h 611"/>
                <a:gd name="T50" fmla="*/ 226 w 416"/>
                <a:gd name="T51" fmla="*/ 334 h 611"/>
                <a:gd name="T52" fmla="*/ 232 w 416"/>
                <a:gd name="T53" fmla="*/ 354 h 611"/>
                <a:gd name="T54" fmla="*/ 238 w 416"/>
                <a:gd name="T55" fmla="*/ 373 h 611"/>
                <a:gd name="T56" fmla="*/ 245 w 416"/>
                <a:gd name="T57" fmla="*/ 388 h 611"/>
                <a:gd name="T58" fmla="*/ 252 w 416"/>
                <a:gd name="T59" fmla="*/ 403 h 611"/>
                <a:gd name="T60" fmla="*/ 259 w 416"/>
                <a:gd name="T61" fmla="*/ 416 h 611"/>
                <a:gd name="T62" fmla="*/ 266 w 416"/>
                <a:gd name="T63" fmla="*/ 428 h 611"/>
                <a:gd name="T64" fmla="*/ 282 w 416"/>
                <a:gd name="T65" fmla="*/ 451 h 611"/>
                <a:gd name="T66" fmla="*/ 297 w 416"/>
                <a:gd name="T67" fmla="*/ 475 h 611"/>
                <a:gd name="T68" fmla="*/ 315 w 416"/>
                <a:gd name="T69" fmla="*/ 502 h 611"/>
                <a:gd name="T70" fmla="*/ 333 w 416"/>
                <a:gd name="T71" fmla="*/ 530 h 611"/>
                <a:gd name="T72" fmla="*/ 343 w 416"/>
                <a:gd name="T73" fmla="*/ 544 h 611"/>
                <a:gd name="T74" fmla="*/ 352 w 416"/>
                <a:gd name="T75" fmla="*/ 556 h 611"/>
                <a:gd name="T76" fmla="*/ 360 w 416"/>
                <a:gd name="T77" fmla="*/ 567 h 611"/>
                <a:gd name="T78" fmla="*/ 369 w 416"/>
                <a:gd name="T79" fmla="*/ 577 h 611"/>
                <a:gd name="T80" fmla="*/ 376 w 416"/>
                <a:gd name="T81" fmla="*/ 584 h 611"/>
                <a:gd name="T82" fmla="*/ 383 w 416"/>
                <a:gd name="T83" fmla="*/ 591 h 611"/>
                <a:gd name="T84" fmla="*/ 394 w 416"/>
                <a:gd name="T85" fmla="*/ 600 h 611"/>
                <a:gd name="T86" fmla="*/ 406 w 416"/>
                <a:gd name="T87" fmla="*/ 607 h 611"/>
                <a:gd name="T88" fmla="*/ 416 w 416"/>
                <a:gd name="T89" fmla="*/ 61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16" h="611">
                  <a:moveTo>
                    <a:pt x="0" y="0"/>
                  </a:moveTo>
                  <a:lnTo>
                    <a:pt x="20" y="4"/>
                  </a:lnTo>
                  <a:lnTo>
                    <a:pt x="38" y="11"/>
                  </a:lnTo>
                  <a:lnTo>
                    <a:pt x="55" y="20"/>
                  </a:lnTo>
                  <a:lnTo>
                    <a:pt x="64" y="26"/>
                  </a:lnTo>
                  <a:lnTo>
                    <a:pt x="71" y="34"/>
                  </a:lnTo>
                  <a:lnTo>
                    <a:pt x="78" y="43"/>
                  </a:lnTo>
                  <a:lnTo>
                    <a:pt x="84" y="55"/>
                  </a:lnTo>
                  <a:lnTo>
                    <a:pt x="90" y="68"/>
                  </a:lnTo>
                  <a:lnTo>
                    <a:pt x="95" y="83"/>
                  </a:lnTo>
                  <a:lnTo>
                    <a:pt x="107" y="111"/>
                  </a:lnTo>
                  <a:lnTo>
                    <a:pt x="112" y="124"/>
                  </a:lnTo>
                  <a:lnTo>
                    <a:pt x="119" y="136"/>
                  </a:lnTo>
                  <a:lnTo>
                    <a:pt x="128" y="145"/>
                  </a:lnTo>
                  <a:lnTo>
                    <a:pt x="137" y="153"/>
                  </a:lnTo>
                  <a:lnTo>
                    <a:pt x="155" y="165"/>
                  </a:lnTo>
                  <a:lnTo>
                    <a:pt x="165" y="171"/>
                  </a:lnTo>
                  <a:lnTo>
                    <a:pt x="174" y="181"/>
                  </a:lnTo>
                  <a:lnTo>
                    <a:pt x="182" y="191"/>
                  </a:lnTo>
                  <a:lnTo>
                    <a:pt x="191" y="204"/>
                  </a:lnTo>
                  <a:lnTo>
                    <a:pt x="198" y="221"/>
                  </a:lnTo>
                  <a:lnTo>
                    <a:pt x="203" y="241"/>
                  </a:lnTo>
                  <a:lnTo>
                    <a:pt x="209" y="263"/>
                  </a:lnTo>
                  <a:lnTo>
                    <a:pt x="215" y="286"/>
                  </a:lnTo>
                  <a:lnTo>
                    <a:pt x="221" y="310"/>
                  </a:lnTo>
                  <a:lnTo>
                    <a:pt x="226" y="334"/>
                  </a:lnTo>
                  <a:lnTo>
                    <a:pt x="232" y="354"/>
                  </a:lnTo>
                  <a:lnTo>
                    <a:pt x="238" y="373"/>
                  </a:lnTo>
                  <a:lnTo>
                    <a:pt x="245" y="388"/>
                  </a:lnTo>
                  <a:lnTo>
                    <a:pt x="252" y="403"/>
                  </a:lnTo>
                  <a:lnTo>
                    <a:pt x="259" y="416"/>
                  </a:lnTo>
                  <a:lnTo>
                    <a:pt x="266" y="428"/>
                  </a:lnTo>
                  <a:lnTo>
                    <a:pt x="282" y="451"/>
                  </a:lnTo>
                  <a:lnTo>
                    <a:pt x="297" y="475"/>
                  </a:lnTo>
                  <a:lnTo>
                    <a:pt x="315" y="502"/>
                  </a:lnTo>
                  <a:lnTo>
                    <a:pt x="333" y="530"/>
                  </a:lnTo>
                  <a:lnTo>
                    <a:pt x="343" y="544"/>
                  </a:lnTo>
                  <a:lnTo>
                    <a:pt x="352" y="556"/>
                  </a:lnTo>
                  <a:lnTo>
                    <a:pt x="360" y="567"/>
                  </a:lnTo>
                  <a:lnTo>
                    <a:pt x="369" y="577"/>
                  </a:lnTo>
                  <a:lnTo>
                    <a:pt x="376" y="584"/>
                  </a:lnTo>
                  <a:lnTo>
                    <a:pt x="383" y="591"/>
                  </a:lnTo>
                  <a:lnTo>
                    <a:pt x="394" y="600"/>
                  </a:lnTo>
                  <a:lnTo>
                    <a:pt x="406" y="607"/>
                  </a:lnTo>
                  <a:lnTo>
                    <a:pt x="416" y="61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4011" name="Group 123"/>
            <p:cNvGrpSpPr>
              <a:grpSpLocks/>
            </p:cNvGrpSpPr>
            <p:nvPr/>
          </p:nvGrpSpPr>
          <p:grpSpPr bwMode="auto">
            <a:xfrm>
              <a:off x="1640" y="3001"/>
              <a:ext cx="8" cy="606"/>
              <a:chOff x="1657" y="1807"/>
              <a:chExt cx="8" cy="557"/>
            </a:xfrm>
          </p:grpSpPr>
          <p:sp>
            <p:nvSpPr>
              <p:cNvPr id="2854012" name="Freeform 124"/>
              <p:cNvSpPr>
                <a:spLocks/>
              </p:cNvSpPr>
              <p:nvPr/>
            </p:nvSpPr>
            <p:spPr bwMode="auto">
              <a:xfrm>
                <a:off x="1657" y="2356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3" name="Freeform 125"/>
              <p:cNvSpPr>
                <a:spLocks/>
              </p:cNvSpPr>
              <p:nvPr/>
            </p:nvSpPr>
            <p:spPr bwMode="auto">
              <a:xfrm>
                <a:off x="1657" y="2340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4" name="Freeform 126"/>
              <p:cNvSpPr>
                <a:spLocks/>
              </p:cNvSpPr>
              <p:nvPr/>
            </p:nvSpPr>
            <p:spPr bwMode="auto">
              <a:xfrm>
                <a:off x="1657" y="2325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3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3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5" name="Freeform 127"/>
              <p:cNvSpPr>
                <a:spLocks/>
              </p:cNvSpPr>
              <p:nvPr/>
            </p:nvSpPr>
            <p:spPr bwMode="auto">
              <a:xfrm>
                <a:off x="1657" y="2309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6" name="Freeform 128"/>
              <p:cNvSpPr>
                <a:spLocks/>
              </p:cNvSpPr>
              <p:nvPr/>
            </p:nvSpPr>
            <p:spPr bwMode="auto">
              <a:xfrm>
                <a:off x="1657" y="2293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7" name="Freeform 129"/>
              <p:cNvSpPr>
                <a:spLocks/>
              </p:cNvSpPr>
              <p:nvPr/>
            </p:nvSpPr>
            <p:spPr bwMode="auto">
              <a:xfrm>
                <a:off x="1657" y="2278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3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3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8" name="Freeform 130"/>
              <p:cNvSpPr>
                <a:spLocks/>
              </p:cNvSpPr>
              <p:nvPr/>
            </p:nvSpPr>
            <p:spPr bwMode="auto">
              <a:xfrm>
                <a:off x="1657" y="2262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19" name="Freeform 131"/>
              <p:cNvSpPr>
                <a:spLocks/>
              </p:cNvSpPr>
              <p:nvPr/>
            </p:nvSpPr>
            <p:spPr bwMode="auto">
              <a:xfrm>
                <a:off x="1657" y="2246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0" name="Freeform 132"/>
              <p:cNvSpPr>
                <a:spLocks/>
              </p:cNvSpPr>
              <p:nvPr/>
            </p:nvSpPr>
            <p:spPr bwMode="auto">
              <a:xfrm>
                <a:off x="1657" y="2230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1" name="Freeform 133"/>
              <p:cNvSpPr>
                <a:spLocks/>
              </p:cNvSpPr>
              <p:nvPr/>
            </p:nvSpPr>
            <p:spPr bwMode="auto">
              <a:xfrm>
                <a:off x="1657" y="2215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2" name="Freeform 134"/>
              <p:cNvSpPr>
                <a:spLocks/>
              </p:cNvSpPr>
              <p:nvPr/>
            </p:nvSpPr>
            <p:spPr bwMode="auto">
              <a:xfrm>
                <a:off x="1657" y="2199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3" name="Freeform 135"/>
              <p:cNvSpPr>
                <a:spLocks/>
              </p:cNvSpPr>
              <p:nvPr/>
            </p:nvSpPr>
            <p:spPr bwMode="auto">
              <a:xfrm>
                <a:off x="1657" y="2183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4" name="Freeform 136"/>
              <p:cNvSpPr>
                <a:spLocks/>
              </p:cNvSpPr>
              <p:nvPr/>
            </p:nvSpPr>
            <p:spPr bwMode="auto">
              <a:xfrm>
                <a:off x="1657" y="2168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5" name="Freeform 137"/>
              <p:cNvSpPr>
                <a:spLocks/>
              </p:cNvSpPr>
              <p:nvPr/>
            </p:nvSpPr>
            <p:spPr bwMode="auto">
              <a:xfrm>
                <a:off x="1657" y="2152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6" name="Freeform 138"/>
              <p:cNvSpPr>
                <a:spLocks/>
              </p:cNvSpPr>
              <p:nvPr/>
            </p:nvSpPr>
            <p:spPr bwMode="auto">
              <a:xfrm>
                <a:off x="1657" y="2136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7" name="Freeform 139"/>
              <p:cNvSpPr>
                <a:spLocks/>
              </p:cNvSpPr>
              <p:nvPr/>
            </p:nvSpPr>
            <p:spPr bwMode="auto">
              <a:xfrm>
                <a:off x="1657" y="2121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8" name="Freeform 140"/>
              <p:cNvSpPr>
                <a:spLocks/>
              </p:cNvSpPr>
              <p:nvPr/>
            </p:nvSpPr>
            <p:spPr bwMode="auto">
              <a:xfrm>
                <a:off x="1657" y="2105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29" name="Freeform 141"/>
              <p:cNvSpPr>
                <a:spLocks/>
              </p:cNvSpPr>
              <p:nvPr/>
            </p:nvSpPr>
            <p:spPr bwMode="auto">
              <a:xfrm>
                <a:off x="1657" y="2089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0" name="Freeform 142"/>
              <p:cNvSpPr>
                <a:spLocks/>
              </p:cNvSpPr>
              <p:nvPr/>
            </p:nvSpPr>
            <p:spPr bwMode="auto">
              <a:xfrm>
                <a:off x="1657" y="2074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1" name="Freeform 143"/>
              <p:cNvSpPr>
                <a:spLocks/>
              </p:cNvSpPr>
              <p:nvPr/>
            </p:nvSpPr>
            <p:spPr bwMode="auto">
              <a:xfrm>
                <a:off x="1657" y="2058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2" name="Freeform 144"/>
              <p:cNvSpPr>
                <a:spLocks/>
              </p:cNvSpPr>
              <p:nvPr/>
            </p:nvSpPr>
            <p:spPr bwMode="auto">
              <a:xfrm>
                <a:off x="1657" y="2042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3" name="Freeform 145"/>
              <p:cNvSpPr>
                <a:spLocks/>
              </p:cNvSpPr>
              <p:nvPr/>
            </p:nvSpPr>
            <p:spPr bwMode="auto">
              <a:xfrm>
                <a:off x="1657" y="2027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4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4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4" name="Freeform 146"/>
              <p:cNvSpPr>
                <a:spLocks/>
              </p:cNvSpPr>
              <p:nvPr/>
            </p:nvSpPr>
            <p:spPr bwMode="auto">
              <a:xfrm>
                <a:off x="1657" y="2011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5" name="Freeform 147"/>
              <p:cNvSpPr>
                <a:spLocks/>
              </p:cNvSpPr>
              <p:nvPr/>
            </p:nvSpPr>
            <p:spPr bwMode="auto">
              <a:xfrm>
                <a:off x="1657" y="1995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6" name="Freeform 148"/>
              <p:cNvSpPr>
                <a:spLocks/>
              </p:cNvSpPr>
              <p:nvPr/>
            </p:nvSpPr>
            <p:spPr bwMode="auto">
              <a:xfrm>
                <a:off x="1657" y="1980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4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4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7" name="Freeform 149"/>
              <p:cNvSpPr>
                <a:spLocks/>
              </p:cNvSpPr>
              <p:nvPr/>
            </p:nvSpPr>
            <p:spPr bwMode="auto">
              <a:xfrm>
                <a:off x="1657" y="1964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8" name="Freeform 150"/>
              <p:cNvSpPr>
                <a:spLocks/>
              </p:cNvSpPr>
              <p:nvPr/>
            </p:nvSpPr>
            <p:spPr bwMode="auto">
              <a:xfrm>
                <a:off x="1657" y="1948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39" name="Freeform 151"/>
              <p:cNvSpPr>
                <a:spLocks/>
              </p:cNvSpPr>
              <p:nvPr/>
            </p:nvSpPr>
            <p:spPr bwMode="auto">
              <a:xfrm>
                <a:off x="1657" y="1933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3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3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0" name="Freeform 152"/>
              <p:cNvSpPr>
                <a:spLocks/>
              </p:cNvSpPr>
              <p:nvPr/>
            </p:nvSpPr>
            <p:spPr bwMode="auto">
              <a:xfrm>
                <a:off x="1657" y="1917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1" name="Freeform 153"/>
              <p:cNvSpPr>
                <a:spLocks/>
              </p:cNvSpPr>
              <p:nvPr/>
            </p:nvSpPr>
            <p:spPr bwMode="auto">
              <a:xfrm>
                <a:off x="1657" y="1901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2" name="Freeform 154"/>
              <p:cNvSpPr>
                <a:spLocks/>
              </p:cNvSpPr>
              <p:nvPr/>
            </p:nvSpPr>
            <p:spPr bwMode="auto">
              <a:xfrm>
                <a:off x="1657" y="1886"/>
                <a:ext cx="8" cy="7"/>
              </a:xfrm>
              <a:custGeom>
                <a:avLst/>
                <a:gdLst>
                  <a:gd name="T0" fmla="*/ 0 w 8"/>
                  <a:gd name="T1" fmla="*/ 5 h 7"/>
                  <a:gd name="T2" fmla="*/ 1 w 8"/>
                  <a:gd name="T3" fmla="*/ 5 h 7"/>
                  <a:gd name="T4" fmla="*/ 3 w 8"/>
                  <a:gd name="T5" fmla="*/ 6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5 h 7"/>
                  <a:gd name="T12" fmla="*/ 8 w 8"/>
                  <a:gd name="T13" fmla="*/ 3 h 7"/>
                  <a:gd name="T14" fmla="*/ 8 w 8"/>
                  <a:gd name="T15" fmla="*/ 2 h 7"/>
                  <a:gd name="T16" fmla="*/ 8 w 8"/>
                  <a:gd name="T17" fmla="*/ 1 h 7"/>
                  <a:gd name="T18" fmla="*/ 7 w 8"/>
                  <a:gd name="T19" fmla="*/ 0 h 7"/>
                  <a:gd name="T20" fmla="*/ 5 w 8"/>
                  <a:gd name="T21" fmla="*/ 0 h 7"/>
                  <a:gd name="T22" fmla="*/ 4 w 8"/>
                  <a:gd name="T23" fmla="*/ 0 h 7"/>
                  <a:gd name="T24" fmla="*/ 3 w 8"/>
                  <a:gd name="T25" fmla="*/ 0 h 7"/>
                  <a:gd name="T26" fmla="*/ 1 w 8"/>
                  <a:gd name="T27" fmla="*/ 1 h 7"/>
                  <a:gd name="T28" fmla="*/ 0 w 8"/>
                  <a:gd name="T29" fmla="*/ 2 h 7"/>
                  <a:gd name="T30" fmla="*/ 0 w 8"/>
                  <a:gd name="T31" fmla="*/ 3 h 7"/>
                  <a:gd name="T32" fmla="*/ 0 w 8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3" name="Freeform 155"/>
              <p:cNvSpPr>
                <a:spLocks/>
              </p:cNvSpPr>
              <p:nvPr/>
            </p:nvSpPr>
            <p:spPr bwMode="auto">
              <a:xfrm>
                <a:off x="1657" y="1870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4" name="Freeform 156"/>
              <p:cNvSpPr>
                <a:spLocks/>
              </p:cNvSpPr>
              <p:nvPr/>
            </p:nvSpPr>
            <p:spPr bwMode="auto">
              <a:xfrm>
                <a:off x="1657" y="1854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5" name="Freeform 157"/>
              <p:cNvSpPr>
                <a:spLocks/>
              </p:cNvSpPr>
              <p:nvPr/>
            </p:nvSpPr>
            <p:spPr bwMode="auto">
              <a:xfrm>
                <a:off x="1657" y="1838"/>
                <a:ext cx="8" cy="8"/>
              </a:xfrm>
              <a:custGeom>
                <a:avLst/>
                <a:gdLst>
                  <a:gd name="T0" fmla="*/ 0 w 8"/>
                  <a:gd name="T1" fmla="*/ 6 h 8"/>
                  <a:gd name="T2" fmla="*/ 1 w 8"/>
                  <a:gd name="T3" fmla="*/ 6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6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2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2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6" name="Freeform 158"/>
              <p:cNvSpPr>
                <a:spLocks/>
              </p:cNvSpPr>
              <p:nvPr/>
            </p:nvSpPr>
            <p:spPr bwMode="auto">
              <a:xfrm>
                <a:off x="1657" y="1823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6 h 8"/>
                  <a:gd name="T6" fmla="*/ 4 w 8"/>
                  <a:gd name="T7" fmla="*/ 8 h 8"/>
                  <a:gd name="T8" fmla="*/ 5 w 8"/>
                  <a:gd name="T9" fmla="*/ 6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2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2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47" name="Freeform 159"/>
              <p:cNvSpPr>
                <a:spLocks/>
              </p:cNvSpPr>
              <p:nvPr/>
            </p:nvSpPr>
            <p:spPr bwMode="auto">
              <a:xfrm>
                <a:off x="1657" y="1807"/>
                <a:ext cx="8" cy="8"/>
              </a:xfrm>
              <a:custGeom>
                <a:avLst/>
                <a:gdLst>
                  <a:gd name="T0" fmla="*/ 0 w 8"/>
                  <a:gd name="T1" fmla="*/ 5 h 8"/>
                  <a:gd name="T2" fmla="*/ 1 w 8"/>
                  <a:gd name="T3" fmla="*/ 5 h 8"/>
                  <a:gd name="T4" fmla="*/ 3 w 8"/>
                  <a:gd name="T5" fmla="*/ 7 h 8"/>
                  <a:gd name="T6" fmla="*/ 4 w 8"/>
                  <a:gd name="T7" fmla="*/ 8 h 8"/>
                  <a:gd name="T8" fmla="*/ 5 w 8"/>
                  <a:gd name="T9" fmla="*/ 7 h 8"/>
                  <a:gd name="T10" fmla="*/ 7 w 8"/>
                  <a:gd name="T11" fmla="*/ 5 h 8"/>
                  <a:gd name="T12" fmla="*/ 8 w 8"/>
                  <a:gd name="T13" fmla="*/ 4 h 8"/>
                  <a:gd name="T14" fmla="*/ 8 w 8"/>
                  <a:gd name="T15" fmla="*/ 3 h 8"/>
                  <a:gd name="T16" fmla="*/ 8 w 8"/>
                  <a:gd name="T17" fmla="*/ 1 h 8"/>
                  <a:gd name="T18" fmla="*/ 7 w 8"/>
                  <a:gd name="T19" fmla="*/ 0 h 8"/>
                  <a:gd name="T20" fmla="*/ 5 w 8"/>
                  <a:gd name="T21" fmla="*/ 0 h 8"/>
                  <a:gd name="T22" fmla="*/ 4 w 8"/>
                  <a:gd name="T23" fmla="*/ 0 h 8"/>
                  <a:gd name="T24" fmla="*/ 3 w 8"/>
                  <a:gd name="T25" fmla="*/ 0 h 8"/>
                  <a:gd name="T26" fmla="*/ 1 w 8"/>
                  <a:gd name="T27" fmla="*/ 1 h 8"/>
                  <a:gd name="T28" fmla="*/ 0 w 8"/>
                  <a:gd name="T29" fmla="*/ 3 h 8"/>
                  <a:gd name="T30" fmla="*/ 0 w 8"/>
                  <a:gd name="T31" fmla="*/ 4 h 8"/>
                  <a:gd name="T32" fmla="*/ 0 w 8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048" name="Group 160"/>
            <p:cNvGrpSpPr>
              <a:grpSpLocks/>
            </p:cNvGrpSpPr>
            <p:nvPr/>
          </p:nvGrpSpPr>
          <p:grpSpPr bwMode="auto">
            <a:xfrm>
              <a:off x="1225" y="1991"/>
              <a:ext cx="2861" cy="9"/>
              <a:chOff x="1234" y="879"/>
              <a:chExt cx="2913" cy="8"/>
            </a:xfrm>
          </p:grpSpPr>
          <p:sp>
            <p:nvSpPr>
              <p:cNvPr id="2854049" name="Freeform 161"/>
              <p:cNvSpPr>
                <a:spLocks/>
              </p:cNvSpPr>
              <p:nvPr/>
            </p:nvSpPr>
            <p:spPr bwMode="auto">
              <a:xfrm>
                <a:off x="413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0" name="Freeform 162"/>
              <p:cNvSpPr>
                <a:spLocks/>
              </p:cNvSpPr>
              <p:nvPr/>
            </p:nvSpPr>
            <p:spPr bwMode="auto">
              <a:xfrm>
                <a:off x="412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1" name="Freeform 163"/>
              <p:cNvSpPr>
                <a:spLocks/>
              </p:cNvSpPr>
              <p:nvPr/>
            </p:nvSpPr>
            <p:spPr bwMode="auto">
              <a:xfrm>
                <a:off x="410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2" name="Freeform 164"/>
              <p:cNvSpPr>
                <a:spLocks/>
              </p:cNvSpPr>
              <p:nvPr/>
            </p:nvSpPr>
            <p:spPr bwMode="auto">
              <a:xfrm>
                <a:off x="408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3" name="Freeform 165"/>
              <p:cNvSpPr>
                <a:spLocks/>
              </p:cNvSpPr>
              <p:nvPr/>
            </p:nvSpPr>
            <p:spPr bwMode="auto">
              <a:xfrm>
                <a:off x="407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4" name="Freeform 166"/>
              <p:cNvSpPr>
                <a:spLocks/>
              </p:cNvSpPr>
              <p:nvPr/>
            </p:nvSpPr>
            <p:spPr bwMode="auto">
              <a:xfrm>
                <a:off x="405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5" name="Freeform 167"/>
              <p:cNvSpPr>
                <a:spLocks/>
              </p:cNvSpPr>
              <p:nvPr/>
            </p:nvSpPr>
            <p:spPr bwMode="auto">
              <a:xfrm>
                <a:off x="403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6" name="Freeform 168"/>
              <p:cNvSpPr>
                <a:spLocks/>
              </p:cNvSpPr>
              <p:nvPr/>
            </p:nvSpPr>
            <p:spPr bwMode="auto">
              <a:xfrm>
                <a:off x="401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7" name="Freeform 169"/>
              <p:cNvSpPr>
                <a:spLocks/>
              </p:cNvSpPr>
              <p:nvPr/>
            </p:nvSpPr>
            <p:spPr bwMode="auto">
              <a:xfrm>
                <a:off x="400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8" name="Freeform 170"/>
              <p:cNvSpPr>
                <a:spLocks/>
              </p:cNvSpPr>
              <p:nvPr/>
            </p:nvSpPr>
            <p:spPr bwMode="auto">
              <a:xfrm>
                <a:off x="398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59" name="Freeform 171"/>
              <p:cNvSpPr>
                <a:spLocks/>
              </p:cNvSpPr>
              <p:nvPr/>
            </p:nvSpPr>
            <p:spPr bwMode="auto">
              <a:xfrm>
                <a:off x="396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0" name="Freeform 172"/>
              <p:cNvSpPr>
                <a:spLocks/>
              </p:cNvSpPr>
              <p:nvPr/>
            </p:nvSpPr>
            <p:spPr bwMode="auto">
              <a:xfrm>
                <a:off x="395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1" name="Freeform 173"/>
              <p:cNvSpPr>
                <a:spLocks/>
              </p:cNvSpPr>
              <p:nvPr/>
            </p:nvSpPr>
            <p:spPr bwMode="auto">
              <a:xfrm>
                <a:off x="393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2" name="Freeform 174"/>
              <p:cNvSpPr>
                <a:spLocks/>
              </p:cNvSpPr>
              <p:nvPr/>
            </p:nvSpPr>
            <p:spPr bwMode="auto">
              <a:xfrm>
                <a:off x="391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3" name="Freeform 175"/>
              <p:cNvSpPr>
                <a:spLocks/>
              </p:cNvSpPr>
              <p:nvPr/>
            </p:nvSpPr>
            <p:spPr bwMode="auto">
              <a:xfrm>
                <a:off x="389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4" name="Freeform 176"/>
              <p:cNvSpPr>
                <a:spLocks/>
              </p:cNvSpPr>
              <p:nvPr/>
            </p:nvSpPr>
            <p:spPr bwMode="auto">
              <a:xfrm>
                <a:off x="388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5" name="Freeform 177"/>
              <p:cNvSpPr>
                <a:spLocks/>
              </p:cNvSpPr>
              <p:nvPr/>
            </p:nvSpPr>
            <p:spPr bwMode="auto">
              <a:xfrm>
                <a:off x="386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6" name="Freeform 178"/>
              <p:cNvSpPr>
                <a:spLocks/>
              </p:cNvSpPr>
              <p:nvPr/>
            </p:nvSpPr>
            <p:spPr bwMode="auto">
              <a:xfrm>
                <a:off x="384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7" name="Freeform 179"/>
              <p:cNvSpPr>
                <a:spLocks/>
              </p:cNvSpPr>
              <p:nvPr/>
            </p:nvSpPr>
            <p:spPr bwMode="auto">
              <a:xfrm>
                <a:off x="383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8" name="Freeform 180"/>
              <p:cNvSpPr>
                <a:spLocks/>
              </p:cNvSpPr>
              <p:nvPr/>
            </p:nvSpPr>
            <p:spPr bwMode="auto">
              <a:xfrm>
                <a:off x="381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69" name="Freeform 181"/>
              <p:cNvSpPr>
                <a:spLocks/>
              </p:cNvSpPr>
              <p:nvPr/>
            </p:nvSpPr>
            <p:spPr bwMode="auto">
              <a:xfrm>
                <a:off x="379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0" name="Freeform 182"/>
              <p:cNvSpPr>
                <a:spLocks/>
              </p:cNvSpPr>
              <p:nvPr/>
            </p:nvSpPr>
            <p:spPr bwMode="auto">
              <a:xfrm>
                <a:off x="377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1" name="Freeform 183"/>
              <p:cNvSpPr>
                <a:spLocks/>
              </p:cNvSpPr>
              <p:nvPr/>
            </p:nvSpPr>
            <p:spPr bwMode="auto">
              <a:xfrm>
                <a:off x="376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2" name="Freeform 184"/>
              <p:cNvSpPr>
                <a:spLocks/>
              </p:cNvSpPr>
              <p:nvPr/>
            </p:nvSpPr>
            <p:spPr bwMode="auto">
              <a:xfrm>
                <a:off x="374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3" name="Freeform 185"/>
              <p:cNvSpPr>
                <a:spLocks/>
              </p:cNvSpPr>
              <p:nvPr/>
            </p:nvSpPr>
            <p:spPr bwMode="auto">
              <a:xfrm>
                <a:off x="372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4" name="Freeform 186"/>
              <p:cNvSpPr>
                <a:spLocks/>
              </p:cNvSpPr>
              <p:nvPr/>
            </p:nvSpPr>
            <p:spPr bwMode="auto">
              <a:xfrm>
                <a:off x="371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5" name="Freeform 187"/>
              <p:cNvSpPr>
                <a:spLocks/>
              </p:cNvSpPr>
              <p:nvPr/>
            </p:nvSpPr>
            <p:spPr bwMode="auto">
              <a:xfrm>
                <a:off x="369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6" name="Freeform 188"/>
              <p:cNvSpPr>
                <a:spLocks/>
              </p:cNvSpPr>
              <p:nvPr/>
            </p:nvSpPr>
            <p:spPr bwMode="auto">
              <a:xfrm>
                <a:off x="367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7" name="Freeform 189"/>
              <p:cNvSpPr>
                <a:spLocks/>
              </p:cNvSpPr>
              <p:nvPr/>
            </p:nvSpPr>
            <p:spPr bwMode="auto">
              <a:xfrm>
                <a:off x="366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8" name="Freeform 190"/>
              <p:cNvSpPr>
                <a:spLocks/>
              </p:cNvSpPr>
              <p:nvPr/>
            </p:nvSpPr>
            <p:spPr bwMode="auto">
              <a:xfrm>
                <a:off x="364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79" name="Freeform 191"/>
              <p:cNvSpPr>
                <a:spLocks/>
              </p:cNvSpPr>
              <p:nvPr/>
            </p:nvSpPr>
            <p:spPr bwMode="auto">
              <a:xfrm>
                <a:off x="362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0" name="Freeform 192"/>
              <p:cNvSpPr>
                <a:spLocks/>
              </p:cNvSpPr>
              <p:nvPr/>
            </p:nvSpPr>
            <p:spPr bwMode="auto">
              <a:xfrm>
                <a:off x="360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1" name="Freeform 193"/>
              <p:cNvSpPr>
                <a:spLocks/>
              </p:cNvSpPr>
              <p:nvPr/>
            </p:nvSpPr>
            <p:spPr bwMode="auto">
              <a:xfrm>
                <a:off x="359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2" name="Freeform 194"/>
              <p:cNvSpPr>
                <a:spLocks/>
              </p:cNvSpPr>
              <p:nvPr/>
            </p:nvSpPr>
            <p:spPr bwMode="auto">
              <a:xfrm>
                <a:off x="357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3" name="Freeform 195"/>
              <p:cNvSpPr>
                <a:spLocks/>
              </p:cNvSpPr>
              <p:nvPr/>
            </p:nvSpPr>
            <p:spPr bwMode="auto">
              <a:xfrm>
                <a:off x="355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4" name="Freeform 196"/>
              <p:cNvSpPr>
                <a:spLocks/>
              </p:cNvSpPr>
              <p:nvPr/>
            </p:nvSpPr>
            <p:spPr bwMode="auto">
              <a:xfrm>
                <a:off x="354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5" name="Freeform 197"/>
              <p:cNvSpPr>
                <a:spLocks/>
              </p:cNvSpPr>
              <p:nvPr/>
            </p:nvSpPr>
            <p:spPr bwMode="auto">
              <a:xfrm>
                <a:off x="352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6" name="Freeform 198"/>
              <p:cNvSpPr>
                <a:spLocks/>
              </p:cNvSpPr>
              <p:nvPr/>
            </p:nvSpPr>
            <p:spPr bwMode="auto">
              <a:xfrm>
                <a:off x="350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7" name="Freeform 199"/>
              <p:cNvSpPr>
                <a:spLocks/>
              </p:cNvSpPr>
              <p:nvPr/>
            </p:nvSpPr>
            <p:spPr bwMode="auto">
              <a:xfrm>
                <a:off x="348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8" name="Freeform 200"/>
              <p:cNvSpPr>
                <a:spLocks/>
              </p:cNvSpPr>
              <p:nvPr/>
            </p:nvSpPr>
            <p:spPr bwMode="auto">
              <a:xfrm>
                <a:off x="347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89" name="Freeform 201"/>
              <p:cNvSpPr>
                <a:spLocks/>
              </p:cNvSpPr>
              <p:nvPr/>
            </p:nvSpPr>
            <p:spPr bwMode="auto">
              <a:xfrm>
                <a:off x="345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0" name="Freeform 202"/>
              <p:cNvSpPr>
                <a:spLocks/>
              </p:cNvSpPr>
              <p:nvPr/>
            </p:nvSpPr>
            <p:spPr bwMode="auto">
              <a:xfrm>
                <a:off x="343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1" name="Freeform 203"/>
              <p:cNvSpPr>
                <a:spLocks/>
              </p:cNvSpPr>
              <p:nvPr/>
            </p:nvSpPr>
            <p:spPr bwMode="auto">
              <a:xfrm>
                <a:off x="342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2" name="Freeform 204"/>
              <p:cNvSpPr>
                <a:spLocks/>
              </p:cNvSpPr>
              <p:nvPr/>
            </p:nvSpPr>
            <p:spPr bwMode="auto">
              <a:xfrm>
                <a:off x="340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3" name="Freeform 205"/>
              <p:cNvSpPr>
                <a:spLocks/>
              </p:cNvSpPr>
              <p:nvPr/>
            </p:nvSpPr>
            <p:spPr bwMode="auto">
              <a:xfrm>
                <a:off x="338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4" name="Freeform 206"/>
              <p:cNvSpPr>
                <a:spLocks/>
              </p:cNvSpPr>
              <p:nvPr/>
            </p:nvSpPr>
            <p:spPr bwMode="auto">
              <a:xfrm>
                <a:off x="336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5" name="Freeform 207"/>
              <p:cNvSpPr>
                <a:spLocks/>
              </p:cNvSpPr>
              <p:nvPr/>
            </p:nvSpPr>
            <p:spPr bwMode="auto">
              <a:xfrm>
                <a:off x="335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6" name="Freeform 208"/>
              <p:cNvSpPr>
                <a:spLocks/>
              </p:cNvSpPr>
              <p:nvPr/>
            </p:nvSpPr>
            <p:spPr bwMode="auto">
              <a:xfrm>
                <a:off x="333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7" name="Freeform 209"/>
              <p:cNvSpPr>
                <a:spLocks/>
              </p:cNvSpPr>
              <p:nvPr/>
            </p:nvSpPr>
            <p:spPr bwMode="auto">
              <a:xfrm>
                <a:off x="331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8" name="Freeform 210"/>
              <p:cNvSpPr>
                <a:spLocks/>
              </p:cNvSpPr>
              <p:nvPr/>
            </p:nvSpPr>
            <p:spPr bwMode="auto">
              <a:xfrm>
                <a:off x="330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099" name="Freeform 211"/>
              <p:cNvSpPr>
                <a:spLocks/>
              </p:cNvSpPr>
              <p:nvPr/>
            </p:nvSpPr>
            <p:spPr bwMode="auto">
              <a:xfrm>
                <a:off x="328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0" name="Freeform 212"/>
              <p:cNvSpPr>
                <a:spLocks/>
              </p:cNvSpPr>
              <p:nvPr/>
            </p:nvSpPr>
            <p:spPr bwMode="auto">
              <a:xfrm>
                <a:off x="326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1" name="Freeform 213"/>
              <p:cNvSpPr>
                <a:spLocks/>
              </p:cNvSpPr>
              <p:nvPr/>
            </p:nvSpPr>
            <p:spPr bwMode="auto">
              <a:xfrm>
                <a:off x="325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2" name="Freeform 214"/>
              <p:cNvSpPr>
                <a:spLocks/>
              </p:cNvSpPr>
              <p:nvPr/>
            </p:nvSpPr>
            <p:spPr bwMode="auto">
              <a:xfrm>
                <a:off x="323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3" name="Freeform 215"/>
              <p:cNvSpPr>
                <a:spLocks/>
              </p:cNvSpPr>
              <p:nvPr/>
            </p:nvSpPr>
            <p:spPr bwMode="auto">
              <a:xfrm>
                <a:off x="321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4" name="Freeform 216"/>
              <p:cNvSpPr>
                <a:spLocks/>
              </p:cNvSpPr>
              <p:nvPr/>
            </p:nvSpPr>
            <p:spPr bwMode="auto">
              <a:xfrm>
                <a:off x="319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5" name="Freeform 217"/>
              <p:cNvSpPr>
                <a:spLocks/>
              </p:cNvSpPr>
              <p:nvPr/>
            </p:nvSpPr>
            <p:spPr bwMode="auto">
              <a:xfrm>
                <a:off x="318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6" name="Freeform 218"/>
              <p:cNvSpPr>
                <a:spLocks/>
              </p:cNvSpPr>
              <p:nvPr/>
            </p:nvSpPr>
            <p:spPr bwMode="auto">
              <a:xfrm>
                <a:off x="316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7" name="Freeform 219"/>
              <p:cNvSpPr>
                <a:spLocks/>
              </p:cNvSpPr>
              <p:nvPr/>
            </p:nvSpPr>
            <p:spPr bwMode="auto">
              <a:xfrm>
                <a:off x="314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8" name="Freeform 220"/>
              <p:cNvSpPr>
                <a:spLocks/>
              </p:cNvSpPr>
              <p:nvPr/>
            </p:nvSpPr>
            <p:spPr bwMode="auto">
              <a:xfrm>
                <a:off x="313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09" name="Freeform 221"/>
              <p:cNvSpPr>
                <a:spLocks/>
              </p:cNvSpPr>
              <p:nvPr/>
            </p:nvSpPr>
            <p:spPr bwMode="auto">
              <a:xfrm>
                <a:off x="311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0" name="Freeform 222"/>
              <p:cNvSpPr>
                <a:spLocks/>
              </p:cNvSpPr>
              <p:nvPr/>
            </p:nvSpPr>
            <p:spPr bwMode="auto">
              <a:xfrm>
                <a:off x="309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1" name="Freeform 223"/>
              <p:cNvSpPr>
                <a:spLocks/>
              </p:cNvSpPr>
              <p:nvPr/>
            </p:nvSpPr>
            <p:spPr bwMode="auto">
              <a:xfrm>
                <a:off x="307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2" name="Freeform 224"/>
              <p:cNvSpPr>
                <a:spLocks/>
              </p:cNvSpPr>
              <p:nvPr/>
            </p:nvSpPr>
            <p:spPr bwMode="auto">
              <a:xfrm>
                <a:off x="306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3" name="Freeform 225"/>
              <p:cNvSpPr>
                <a:spLocks/>
              </p:cNvSpPr>
              <p:nvPr/>
            </p:nvSpPr>
            <p:spPr bwMode="auto">
              <a:xfrm>
                <a:off x="304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4" name="Freeform 226"/>
              <p:cNvSpPr>
                <a:spLocks/>
              </p:cNvSpPr>
              <p:nvPr/>
            </p:nvSpPr>
            <p:spPr bwMode="auto">
              <a:xfrm>
                <a:off x="302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5" name="Freeform 227"/>
              <p:cNvSpPr>
                <a:spLocks/>
              </p:cNvSpPr>
              <p:nvPr/>
            </p:nvSpPr>
            <p:spPr bwMode="auto">
              <a:xfrm>
                <a:off x="301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6" name="Freeform 228"/>
              <p:cNvSpPr>
                <a:spLocks/>
              </p:cNvSpPr>
              <p:nvPr/>
            </p:nvSpPr>
            <p:spPr bwMode="auto">
              <a:xfrm>
                <a:off x="299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7" name="Freeform 229"/>
              <p:cNvSpPr>
                <a:spLocks/>
              </p:cNvSpPr>
              <p:nvPr/>
            </p:nvSpPr>
            <p:spPr bwMode="auto">
              <a:xfrm>
                <a:off x="297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8" name="Freeform 230"/>
              <p:cNvSpPr>
                <a:spLocks/>
              </p:cNvSpPr>
              <p:nvPr/>
            </p:nvSpPr>
            <p:spPr bwMode="auto">
              <a:xfrm>
                <a:off x="295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19" name="Freeform 231"/>
              <p:cNvSpPr>
                <a:spLocks/>
              </p:cNvSpPr>
              <p:nvPr/>
            </p:nvSpPr>
            <p:spPr bwMode="auto">
              <a:xfrm>
                <a:off x="294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0" name="Freeform 232"/>
              <p:cNvSpPr>
                <a:spLocks/>
              </p:cNvSpPr>
              <p:nvPr/>
            </p:nvSpPr>
            <p:spPr bwMode="auto">
              <a:xfrm>
                <a:off x="292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1" name="Freeform 233"/>
              <p:cNvSpPr>
                <a:spLocks/>
              </p:cNvSpPr>
              <p:nvPr/>
            </p:nvSpPr>
            <p:spPr bwMode="auto">
              <a:xfrm>
                <a:off x="290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2" name="Freeform 234"/>
              <p:cNvSpPr>
                <a:spLocks/>
              </p:cNvSpPr>
              <p:nvPr/>
            </p:nvSpPr>
            <p:spPr bwMode="auto">
              <a:xfrm>
                <a:off x="289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3" name="Freeform 235"/>
              <p:cNvSpPr>
                <a:spLocks/>
              </p:cNvSpPr>
              <p:nvPr/>
            </p:nvSpPr>
            <p:spPr bwMode="auto">
              <a:xfrm>
                <a:off x="287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4" name="Freeform 236"/>
              <p:cNvSpPr>
                <a:spLocks/>
              </p:cNvSpPr>
              <p:nvPr/>
            </p:nvSpPr>
            <p:spPr bwMode="auto">
              <a:xfrm>
                <a:off x="285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5" name="Freeform 237"/>
              <p:cNvSpPr>
                <a:spLocks/>
              </p:cNvSpPr>
              <p:nvPr/>
            </p:nvSpPr>
            <p:spPr bwMode="auto">
              <a:xfrm>
                <a:off x="284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6" name="Freeform 238"/>
              <p:cNvSpPr>
                <a:spLocks/>
              </p:cNvSpPr>
              <p:nvPr/>
            </p:nvSpPr>
            <p:spPr bwMode="auto">
              <a:xfrm>
                <a:off x="282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7" name="Freeform 239"/>
              <p:cNvSpPr>
                <a:spLocks/>
              </p:cNvSpPr>
              <p:nvPr/>
            </p:nvSpPr>
            <p:spPr bwMode="auto">
              <a:xfrm>
                <a:off x="280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8" name="Freeform 240"/>
              <p:cNvSpPr>
                <a:spLocks/>
              </p:cNvSpPr>
              <p:nvPr/>
            </p:nvSpPr>
            <p:spPr bwMode="auto">
              <a:xfrm>
                <a:off x="278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29" name="Freeform 241"/>
              <p:cNvSpPr>
                <a:spLocks/>
              </p:cNvSpPr>
              <p:nvPr/>
            </p:nvSpPr>
            <p:spPr bwMode="auto">
              <a:xfrm>
                <a:off x="277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0" name="Freeform 242"/>
              <p:cNvSpPr>
                <a:spLocks/>
              </p:cNvSpPr>
              <p:nvPr/>
            </p:nvSpPr>
            <p:spPr bwMode="auto">
              <a:xfrm>
                <a:off x="275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1" name="Freeform 243"/>
              <p:cNvSpPr>
                <a:spLocks/>
              </p:cNvSpPr>
              <p:nvPr/>
            </p:nvSpPr>
            <p:spPr bwMode="auto">
              <a:xfrm>
                <a:off x="273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2" name="Freeform 244"/>
              <p:cNvSpPr>
                <a:spLocks/>
              </p:cNvSpPr>
              <p:nvPr/>
            </p:nvSpPr>
            <p:spPr bwMode="auto">
              <a:xfrm>
                <a:off x="272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3" name="Freeform 245"/>
              <p:cNvSpPr>
                <a:spLocks/>
              </p:cNvSpPr>
              <p:nvPr/>
            </p:nvSpPr>
            <p:spPr bwMode="auto">
              <a:xfrm>
                <a:off x="270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4" name="Freeform 246"/>
              <p:cNvSpPr>
                <a:spLocks/>
              </p:cNvSpPr>
              <p:nvPr/>
            </p:nvSpPr>
            <p:spPr bwMode="auto">
              <a:xfrm>
                <a:off x="268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5" name="Freeform 247"/>
              <p:cNvSpPr>
                <a:spLocks/>
              </p:cNvSpPr>
              <p:nvPr/>
            </p:nvSpPr>
            <p:spPr bwMode="auto">
              <a:xfrm>
                <a:off x="266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6" name="Freeform 248"/>
              <p:cNvSpPr>
                <a:spLocks/>
              </p:cNvSpPr>
              <p:nvPr/>
            </p:nvSpPr>
            <p:spPr bwMode="auto">
              <a:xfrm>
                <a:off x="265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7" name="Freeform 249"/>
              <p:cNvSpPr>
                <a:spLocks/>
              </p:cNvSpPr>
              <p:nvPr/>
            </p:nvSpPr>
            <p:spPr bwMode="auto">
              <a:xfrm>
                <a:off x="263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8" name="Freeform 250"/>
              <p:cNvSpPr>
                <a:spLocks/>
              </p:cNvSpPr>
              <p:nvPr/>
            </p:nvSpPr>
            <p:spPr bwMode="auto">
              <a:xfrm>
                <a:off x="261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39" name="Freeform 251"/>
              <p:cNvSpPr>
                <a:spLocks/>
              </p:cNvSpPr>
              <p:nvPr/>
            </p:nvSpPr>
            <p:spPr bwMode="auto">
              <a:xfrm>
                <a:off x="260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0" name="Freeform 252"/>
              <p:cNvSpPr>
                <a:spLocks/>
              </p:cNvSpPr>
              <p:nvPr/>
            </p:nvSpPr>
            <p:spPr bwMode="auto">
              <a:xfrm>
                <a:off x="258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1" name="Freeform 253"/>
              <p:cNvSpPr>
                <a:spLocks/>
              </p:cNvSpPr>
              <p:nvPr/>
            </p:nvSpPr>
            <p:spPr bwMode="auto">
              <a:xfrm>
                <a:off x="256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2" name="Freeform 254"/>
              <p:cNvSpPr>
                <a:spLocks/>
              </p:cNvSpPr>
              <p:nvPr/>
            </p:nvSpPr>
            <p:spPr bwMode="auto">
              <a:xfrm>
                <a:off x="254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3" name="Freeform 255"/>
              <p:cNvSpPr>
                <a:spLocks/>
              </p:cNvSpPr>
              <p:nvPr/>
            </p:nvSpPr>
            <p:spPr bwMode="auto">
              <a:xfrm>
                <a:off x="253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4" name="Freeform 256"/>
              <p:cNvSpPr>
                <a:spLocks/>
              </p:cNvSpPr>
              <p:nvPr/>
            </p:nvSpPr>
            <p:spPr bwMode="auto">
              <a:xfrm>
                <a:off x="251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5" name="Freeform 257"/>
              <p:cNvSpPr>
                <a:spLocks/>
              </p:cNvSpPr>
              <p:nvPr/>
            </p:nvSpPr>
            <p:spPr bwMode="auto">
              <a:xfrm>
                <a:off x="249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6" name="Freeform 258"/>
              <p:cNvSpPr>
                <a:spLocks/>
              </p:cNvSpPr>
              <p:nvPr/>
            </p:nvSpPr>
            <p:spPr bwMode="auto">
              <a:xfrm>
                <a:off x="248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7" name="Freeform 259"/>
              <p:cNvSpPr>
                <a:spLocks/>
              </p:cNvSpPr>
              <p:nvPr/>
            </p:nvSpPr>
            <p:spPr bwMode="auto">
              <a:xfrm>
                <a:off x="246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8" name="Freeform 260"/>
              <p:cNvSpPr>
                <a:spLocks/>
              </p:cNvSpPr>
              <p:nvPr/>
            </p:nvSpPr>
            <p:spPr bwMode="auto">
              <a:xfrm>
                <a:off x="244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49" name="Freeform 261"/>
              <p:cNvSpPr>
                <a:spLocks/>
              </p:cNvSpPr>
              <p:nvPr/>
            </p:nvSpPr>
            <p:spPr bwMode="auto">
              <a:xfrm>
                <a:off x="243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0" name="Freeform 262"/>
              <p:cNvSpPr>
                <a:spLocks/>
              </p:cNvSpPr>
              <p:nvPr/>
            </p:nvSpPr>
            <p:spPr bwMode="auto">
              <a:xfrm>
                <a:off x="241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1" name="Freeform 263"/>
              <p:cNvSpPr>
                <a:spLocks/>
              </p:cNvSpPr>
              <p:nvPr/>
            </p:nvSpPr>
            <p:spPr bwMode="auto">
              <a:xfrm>
                <a:off x="239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2" name="Freeform 264"/>
              <p:cNvSpPr>
                <a:spLocks/>
              </p:cNvSpPr>
              <p:nvPr/>
            </p:nvSpPr>
            <p:spPr bwMode="auto">
              <a:xfrm>
                <a:off x="237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3" name="Freeform 265"/>
              <p:cNvSpPr>
                <a:spLocks/>
              </p:cNvSpPr>
              <p:nvPr/>
            </p:nvSpPr>
            <p:spPr bwMode="auto">
              <a:xfrm>
                <a:off x="236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4" name="Freeform 266"/>
              <p:cNvSpPr>
                <a:spLocks/>
              </p:cNvSpPr>
              <p:nvPr/>
            </p:nvSpPr>
            <p:spPr bwMode="auto">
              <a:xfrm>
                <a:off x="234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5" name="Freeform 267"/>
              <p:cNvSpPr>
                <a:spLocks/>
              </p:cNvSpPr>
              <p:nvPr/>
            </p:nvSpPr>
            <p:spPr bwMode="auto">
              <a:xfrm>
                <a:off x="232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6" name="Freeform 268"/>
              <p:cNvSpPr>
                <a:spLocks/>
              </p:cNvSpPr>
              <p:nvPr/>
            </p:nvSpPr>
            <p:spPr bwMode="auto">
              <a:xfrm>
                <a:off x="231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7" name="Freeform 269"/>
              <p:cNvSpPr>
                <a:spLocks/>
              </p:cNvSpPr>
              <p:nvPr/>
            </p:nvSpPr>
            <p:spPr bwMode="auto">
              <a:xfrm>
                <a:off x="229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8" name="Freeform 270"/>
              <p:cNvSpPr>
                <a:spLocks/>
              </p:cNvSpPr>
              <p:nvPr/>
            </p:nvSpPr>
            <p:spPr bwMode="auto">
              <a:xfrm>
                <a:off x="227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59" name="Freeform 271"/>
              <p:cNvSpPr>
                <a:spLocks/>
              </p:cNvSpPr>
              <p:nvPr/>
            </p:nvSpPr>
            <p:spPr bwMode="auto">
              <a:xfrm>
                <a:off x="225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0" name="Freeform 272"/>
              <p:cNvSpPr>
                <a:spLocks/>
              </p:cNvSpPr>
              <p:nvPr/>
            </p:nvSpPr>
            <p:spPr bwMode="auto">
              <a:xfrm>
                <a:off x="224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1" name="Freeform 273"/>
              <p:cNvSpPr>
                <a:spLocks/>
              </p:cNvSpPr>
              <p:nvPr/>
            </p:nvSpPr>
            <p:spPr bwMode="auto">
              <a:xfrm>
                <a:off x="222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2" name="Freeform 274"/>
              <p:cNvSpPr>
                <a:spLocks/>
              </p:cNvSpPr>
              <p:nvPr/>
            </p:nvSpPr>
            <p:spPr bwMode="auto">
              <a:xfrm>
                <a:off x="220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3" name="Freeform 275"/>
              <p:cNvSpPr>
                <a:spLocks/>
              </p:cNvSpPr>
              <p:nvPr/>
            </p:nvSpPr>
            <p:spPr bwMode="auto">
              <a:xfrm>
                <a:off x="219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4" name="Freeform 276"/>
              <p:cNvSpPr>
                <a:spLocks/>
              </p:cNvSpPr>
              <p:nvPr/>
            </p:nvSpPr>
            <p:spPr bwMode="auto">
              <a:xfrm>
                <a:off x="217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5" name="Freeform 277"/>
              <p:cNvSpPr>
                <a:spLocks/>
              </p:cNvSpPr>
              <p:nvPr/>
            </p:nvSpPr>
            <p:spPr bwMode="auto">
              <a:xfrm>
                <a:off x="215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6" name="Freeform 278"/>
              <p:cNvSpPr>
                <a:spLocks/>
              </p:cNvSpPr>
              <p:nvPr/>
            </p:nvSpPr>
            <p:spPr bwMode="auto">
              <a:xfrm>
                <a:off x="213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7" name="Freeform 279"/>
              <p:cNvSpPr>
                <a:spLocks/>
              </p:cNvSpPr>
              <p:nvPr/>
            </p:nvSpPr>
            <p:spPr bwMode="auto">
              <a:xfrm>
                <a:off x="212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8" name="Freeform 280"/>
              <p:cNvSpPr>
                <a:spLocks/>
              </p:cNvSpPr>
              <p:nvPr/>
            </p:nvSpPr>
            <p:spPr bwMode="auto">
              <a:xfrm>
                <a:off x="210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69" name="Freeform 281"/>
              <p:cNvSpPr>
                <a:spLocks/>
              </p:cNvSpPr>
              <p:nvPr/>
            </p:nvSpPr>
            <p:spPr bwMode="auto">
              <a:xfrm>
                <a:off x="208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0" name="Freeform 282"/>
              <p:cNvSpPr>
                <a:spLocks/>
              </p:cNvSpPr>
              <p:nvPr/>
            </p:nvSpPr>
            <p:spPr bwMode="auto">
              <a:xfrm>
                <a:off x="207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1" name="Freeform 283"/>
              <p:cNvSpPr>
                <a:spLocks/>
              </p:cNvSpPr>
              <p:nvPr/>
            </p:nvSpPr>
            <p:spPr bwMode="auto">
              <a:xfrm>
                <a:off x="205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2" name="Freeform 284"/>
              <p:cNvSpPr>
                <a:spLocks/>
              </p:cNvSpPr>
              <p:nvPr/>
            </p:nvSpPr>
            <p:spPr bwMode="auto">
              <a:xfrm>
                <a:off x="203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3" name="Freeform 285"/>
              <p:cNvSpPr>
                <a:spLocks/>
              </p:cNvSpPr>
              <p:nvPr/>
            </p:nvSpPr>
            <p:spPr bwMode="auto">
              <a:xfrm>
                <a:off x="202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4" name="Freeform 286"/>
              <p:cNvSpPr>
                <a:spLocks/>
              </p:cNvSpPr>
              <p:nvPr/>
            </p:nvSpPr>
            <p:spPr bwMode="auto">
              <a:xfrm>
                <a:off x="200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5" name="Freeform 287"/>
              <p:cNvSpPr>
                <a:spLocks/>
              </p:cNvSpPr>
              <p:nvPr/>
            </p:nvSpPr>
            <p:spPr bwMode="auto">
              <a:xfrm>
                <a:off x="198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6" name="Freeform 288"/>
              <p:cNvSpPr>
                <a:spLocks/>
              </p:cNvSpPr>
              <p:nvPr/>
            </p:nvSpPr>
            <p:spPr bwMode="auto">
              <a:xfrm>
                <a:off x="196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7" name="Freeform 289"/>
              <p:cNvSpPr>
                <a:spLocks/>
              </p:cNvSpPr>
              <p:nvPr/>
            </p:nvSpPr>
            <p:spPr bwMode="auto">
              <a:xfrm>
                <a:off x="195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8" name="Freeform 290"/>
              <p:cNvSpPr>
                <a:spLocks/>
              </p:cNvSpPr>
              <p:nvPr/>
            </p:nvSpPr>
            <p:spPr bwMode="auto">
              <a:xfrm>
                <a:off x="193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79" name="Freeform 291"/>
              <p:cNvSpPr>
                <a:spLocks/>
              </p:cNvSpPr>
              <p:nvPr/>
            </p:nvSpPr>
            <p:spPr bwMode="auto">
              <a:xfrm>
                <a:off x="191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0" name="Freeform 292"/>
              <p:cNvSpPr>
                <a:spLocks/>
              </p:cNvSpPr>
              <p:nvPr/>
            </p:nvSpPr>
            <p:spPr bwMode="auto">
              <a:xfrm>
                <a:off x="190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1" name="Freeform 293"/>
              <p:cNvSpPr>
                <a:spLocks/>
              </p:cNvSpPr>
              <p:nvPr/>
            </p:nvSpPr>
            <p:spPr bwMode="auto">
              <a:xfrm>
                <a:off x="188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2" name="Freeform 294"/>
              <p:cNvSpPr>
                <a:spLocks/>
              </p:cNvSpPr>
              <p:nvPr/>
            </p:nvSpPr>
            <p:spPr bwMode="auto">
              <a:xfrm>
                <a:off x="186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3" name="Freeform 295"/>
              <p:cNvSpPr>
                <a:spLocks/>
              </p:cNvSpPr>
              <p:nvPr/>
            </p:nvSpPr>
            <p:spPr bwMode="auto">
              <a:xfrm>
                <a:off x="184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4" name="Freeform 296"/>
              <p:cNvSpPr>
                <a:spLocks/>
              </p:cNvSpPr>
              <p:nvPr/>
            </p:nvSpPr>
            <p:spPr bwMode="auto">
              <a:xfrm>
                <a:off x="183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5" name="Freeform 297"/>
              <p:cNvSpPr>
                <a:spLocks/>
              </p:cNvSpPr>
              <p:nvPr/>
            </p:nvSpPr>
            <p:spPr bwMode="auto">
              <a:xfrm>
                <a:off x="181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6" name="Freeform 298"/>
              <p:cNvSpPr>
                <a:spLocks/>
              </p:cNvSpPr>
              <p:nvPr/>
            </p:nvSpPr>
            <p:spPr bwMode="auto">
              <a:xfrm>
                <a:off x="179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7" name="Freeform 299"/>
              <p:cNvSpPr>
                <a:spLocks/>
              </p:cNvSpPr>
              <p:nvPr/>
            </p:nvSpPr>
            <p:spPr bwMode="auto">
              <a:xfrm>
                <a:off x="178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8" name="Freeform 300"/>
              <p:cNvSpPr>
                <a:spLocks/>
              </p:cNvSpPr>
              <p:nvPr/>
            </p:nvSpPr>
            <p:spPr bwMode="auto">
              <a:xfrm>
                <a:off x="176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89" name="Freeform 301"/>
              <p:cNvSpPr>
                <a:spLocks/>
              </p:cNvSpPr>
              <p:nvPr/>
            </p:nvSpPr>
            <p:spPr bwMode="auto">
              <a:xfrm>
                <a:off x="174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0" name="Freeform 302"/>
              <p:cNvSpPr>
                <a:spLocks/>
              </p:cNvSpPr>
              <p:nvPr/>
            </p:nvSpPr>
            <p:spPr bwMode="auto">
              <a:xfrm>
                <a:off x="172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1" name="Freeform 303"/>
              <p:cNvSpPr>
                <a:spLocks/>
              </p:cNvSpPr>
              <p:nvPr/>
            </p:nvSpPr>
            <p:spPr bwMode="auto">
              <a:xfrm>
                <a:off x="171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2" name="Freeform 304"/>
              <p:cNvSpPr>
                <a:spLocks/>
              </p:cNvSpPr>
              <p:nvPr/>
            </p:nvSpPr>
            <p:spPr bwMode="auto">
              <a:xfrm>
                <a:off x="169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3" name="Freeform 305"/>
              <p:cNvSpPr>
                <a:spLocks/>
              </p:cNvSpPr>
              <p:nvPr/>
            </p:nvSpPr>
            <p:spPr bwMode="auto">
              <a:xfrm>
                <a:off x="167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4" name="Freeform 306"/>
              <p:cNvSpPr>
                <a:spLocks/>
              </p:cNvSpPr>
              <p:nvPr/>
            </p:nvSpPr>
            <p:spPr bwMode="auto">
              <a:xfrm>
                <a:off x="166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5" name="Freeform 307"/>
              <p:cNvSpPr>
                <a:spLocks/>
              </p:cNvSpPr>
              <p:nvPr/>
            </p:nvSpPr>
            <p:spPr bwMode="auto">
              <a:xfrm>
                <a:off x="164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6" name="Freeform 308"/>
              <p:cNvSpPr>
                <a:spLocks/>
              </p:cNvSpPr>
              <p:nvPr/>
            </p:nvSpPr>
            <p:spPr bwMode="auto">
              <a:xfrm>
                <a:off x="1627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7" name="Freeform 309"/>
              <p:cNvSpPr>
                <a:spLocks/>
              </p:cNvSpPr>
              <p:nvPr/>
            </p:nvSpPr>
            <p:spPr bwMode="auto">
              <a:xfrm>
                <a:off x="1610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8" name="Freeform 310"/>
              <p:cNvSpPr>
                <a:spLocks/>
              </p:cNvSpPr>
              <p:nvPr/>
            </p:nvSpPr>
            <p:spPr bwMode="auto">
              <a:xfrm>
                <a:off x="1593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199" name="Freeform 311"/>
              <p:cNvSpPr>
                <a:spLocks/>
              </p:cNvSpPr>
              <p:nvPr/>
            </p:nvSpPr>
            <p:spPr bwMode="auto">
              <a:xfrm>
                <a:off x="1576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0" name="Freeform 312"/>
              <p:cNvSpPr>
                <a:spLocks/>
              </p:cNvSpPr>
              <p:nvPr/>
            </p:nvSpPr>
            <p:spPr bwMode="auto">
              <a:xfrm>
                <a:off x="155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1" name="Freeform 313"/>
              <p:cNvSpPr>
                <a:spLocks/>
              </p:cNvSpPr>
              <p:nvPr/>
            </p:nvSpPr>
            <p:spPr bwMode="auto">
              <a:xfrm>
                <a:off x="1541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2" name="Freeform 314"/>
              <p:cNvSpPr>
                <a:spLocks/>
              </p:cNvSpPr>
              <p:nvPr/>
            </p:nvSpPr>
            <p:spPr bwMode="auto">
              <a:xfrm>
                <a:off x="1524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3" name="Freeform 315"/>
              <p:cNvSpPr>
                <a:spLocks/>
              </p:cNvSpPr>
              <p:nvPr/>
            </p:nvSpPr>
            <p:spPr bwMode="auto">
              <a:xfrm>
                <a:off x="1507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4" name="Freeform 316"/>
              <p:cNvSpPr>
                <a:spLocks/>
              </p:cNvSpPr>
              <p:nvPr/>
            </p:nvSpPr>
            <p:spPr bwMode="auto">
              <a:xfrm>
                <a:off x="1490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5" name="Freeform 317"/>
              <p:cNvSpPr>
                <a:spLocks/>
              </p:cNvSpPr>
              <p:nvPr/>
            </p:nvSpPr>
            <p:spPr bwMode="auto">
              <a:xfrm>
                <a:off x="147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6" name="Freeform 318"/>
              <p:cNvSpPr>
                <a:spLocks/>
              </p:cNvSpPr>
              <p:nvPr/>
            </p:nvSpPr>
            <p:spPr bwMode="auto">
              <a:xfrm>
                <a:off x="1456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7" name="Freeform 319"/>
              <p:cNvSpPr>
                <a:spLocks/>
              </p:cNvSpPr>
              <p:nvPr/>
            </p:nvSpPr>
            <p:spPr bwMode="auto">
              <a:xfrm>
                <a:off x="1439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8" name="Freeform 320"/>
              <p:cNvSpPr>
                <a:spLocks/>
              </p:cNvSpPr>
              <p:nvPr/>
            </p:nvSpPr>
            <p:spPr bwMode="auto">
              <a:xfrm>
                <a:off x="1422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09" name="Freeform 321"/>
              <p:cNvSpPr>
                <a:spLocks/>
              </p:cNvSpPr>
              <p:nvPr/>
            </p:nvSpPr>
            <p:spPr bwMode="auto">
              <a:xfrm>
                <a:off x="1405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0" name="Freeform 322"/>
              <p:cNvSpPr>
                <a:spLocks/>
              </p:cNvSpPr>
              <p:nvPr/>
            </p:nvSpPr>
            <p:spPr bwMode="auto">
              <a:xfrm>
                <a:off x="1388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1" name="Freeform 323"/>
              <p:cNvSpPr>
                <a:spLocks/>
              </p:cNvSpPr>
              <p:nvPr/>
            </p:nvSpPr>
            <p:spPr bwMode="auto">
              <a:xfrm>
                <a:off x="1371" y="879"/>
                <a:ext cx="8" cy="8"/>
              </a:xfrm>
              <a:custGeom>
                <a:avLst/>
                <a:gdLst>
                  <a:gd name="T0" fmla="*/ 5 w 8"/>
                  <a:gd name="T1" fmla="*/ 8 h 8"/>
                  <a:gd name="T2" fmla="*/ 5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5 w 8"/>
                  <a:gd name="T11" fmla="*/ 2 h 8"/>
                  <a:gd name="T12" fmla="*/ 4 w 8"/>
                  <a:gd name="T13" fmla="*/ 0 h 8"/>
                  <a:gd name="T14" fmla="*/ 2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5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5" y="8"/>
                    </a:moveTo>
                    <a:lnTo>
                      <a:pt x="5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2" name="Freeform 324"/>
              <p:cNvSpPr>
                <a:spLocks/>
              </p:cNvSpPr>
              <p:nvPr/>
            </p:nvSpPr>
            <p:spPr bwMode="auto">
              <a:xfrm>
                <a:off x="1353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8 w 9"/>
                  <a:gd name="T5" fmla="*/ 6 h 8"/>
                  <a:gd name="T6" fmla="*/ 9 w 9"/>
                  <a:gd name="T7" fmla="*/ 4 h 8"/>
                  <a:gd name="T8" fmla="*/ 8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3" name="Freeform 325"/>
              <p:cNvSpPr>
                <a:spLocks/>
              </p:cNvSpPr>
              <p:nvPr/>
            </p:nvSpPr>
            <p:spPr bwMode="auto">
              <a:xfrm>
                <a:off x="1336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4" name="Freeform 326"/>
              <p:cNvSpPr>
                <a:spLocks/>
              </p:cNvSpPr>
              <p:nvPr/>
            </p:nvSpPr>
            <p:spPr bwMode="auto">
              <a:xfrm>
                <a:off x="1319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5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5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5" name="Freeform 327"/>
              <p:cNvSpPr>
                <a:spLocks/>
              </p:cNvSpPr>
              <p:nvPr/>
            </p:nvSpPr>
            <p:spPr bwMode="auto">
              <a:xfrm>
                <a:off x="1302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6" name="Freeform 328"/>
              <p:cNvSpPr>
                <a:spLocks/>
              </p:cNvSpPr>
              <p:nvPr/>
            </p:nvSpPr>
            <p:spPr bwMode="auto">
              <a:xfrm>
                <a:off x="1285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2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2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7" name="Freeform 329"/>
              <p:cNvSpPr>
                <a:spLocks/>
              </p:cNvSpPr>
              <p:nvPr/>
            </p:nvSpPr>
            <p:spPr bwMode="auto">
              <a:xfrm>
                <a:off x="1268" y="879"/>
                <a:ext cx="9" cy="8"/>
              </a:xfrm>
              <a:custGeom>
                <a:avLst/>
                <a:gdLst>
                  <a:gd name="T0" fmla="*/ 6 w 9"/>
                  <a:gd name="T1" fmla="*/ 8 h 8"/>
                  <a:gd name="T2" fmla="*/ 6 w 9"/>
                  <a:gd name="T3" fmla="*/ 7 h 8"/>
                  <a:gd name="T4" fmla="*/ 7 w 9"/>
                  <a:gd name="T5" fmla="*/ 6 h 8"/>
                  <a:gd name="T6" fmla="*/ 9 w 9"/>
                  <a:gd name="T7" fmla="*/ 4 h 8"/>
                  <a:gd name="T8" fmla="*/ 7 w 9"/>
                  <a:gd name="T9" fmla="*/ 3 h 8"/>
                  <a:gd name="T10" fmla="*/ 6 w 9"/>
                  <a:gd name="T11" fmla="*/ 2 h 8"/>
                  <a:gd name="T12" fmla="*/ 4 w 9"/>
                  <a:gd name="T13" fmla="*/ 0 h 8"/>
                  <a:gd name="T14" fmla="*/ 3 w 9"/>
                  <a:gd name="T15" fmla="*/ 0 h 8"/>
                  <a:gd name="T16" fmla="*/ 1 w 9"/>
                  <a:gd name="T17" fmla="*/ 2 h 8"/>
                  <a:gd name="T18" fmla="*/ 0 w 9"/>
                  <a:gd name="T19" fmla="*/ 3 h 8"/>
                  <a:gd name="T20" fmla="*/ 0 w 9"/>
                  <a:gd name="T21" fmla="*/ 4 h 8"/>
                  <a:gd name="T22" fmla="*/ 0 w 9"/>
                  <a:gd name="T23" fmla="*/ 6 h 8"/>
                  <a:gd name="T24" fmla="*/ 0 w 9"/>
                  <a:gd name="T25" fmla="*/ 7 h 8"/>
                  <a:gd name="T26" fmla="*/ 1 w 9"/>
                  <a:gd name="T27" fmla="*/ 8 h 8"/>
                  <a:gd name="T28" fmla="*/ 3 w 9"/>
                  <a:gd name="T29" fmla="*/ 8 h 8"/>
                  <a:gd name="T30" fmla="*/ 4 w 9"/>
                  <a:gd name="T31" fmla="*/ 8 h 8"/>
                  <a:gd name="T32" fmla="*/ 6 w 9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8" name="Freeform 330"/>
              <p:cNvSpPr>
                <a:spLocks/>
              </p:cNvSpPr>
              <p:nvPr/>
            </p:nvSpPr>
            <p:spPr bwMode="auto">
              <a:xfrm>
                <a:off x="1251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19" name="Freeform 331"/>
              <p:cNvSpPr>
                <a:spLocks/>
              </p:cNvSpPr>
              <p:nvPr/>
            </p:nvSpPr>
            <p:spPr bwMode="auto">
              <a:xfrm>
                <a:off x="1234" y="879"/>
                <a:ext cx="8" cy="8"/>
              </a:xfrm>
              <a:custGeom>
                <a:avLst/>
                <a:gdLst>
                  <a:gd name="T0" fmla="*/ 6 w 8"/>
                  <a:gd name="T1" fmla="*/ 8 h 8"/>
                  <a:gd name="T2" fmla="*/ 6 w 8"/>
                  <a:gd name="T3" fmla="*/ 7 h 8"/>
                  <a:gd name="T4" fmla="*/ 7 w 8"/>
                  <a:gd name="T5" fmla="*/ 6 h 8"/>
                  <a:gd name="T6" fmla="*/ 8 w 8"/>
                  <a:gd name="T7" fmla="*/ 4 h 8"/>
                  <a:gd name="T8" fmla="*/ 7 w 8"/>
                  <a:gd name="T9" fmla="*/ 3 h 8"/>
                  <a:gd name="T10" fmla="*/ 6 w 8"/>
                  <a:gd name="T11" fmla="*/ 2 h 8"/>
                  <a:gd name="T12" fmla="*/ 4 w 8"/>
                  <a:gd name="T13" fmla="*/ 0 h 8"/>
                  <a:gd name="T14" fmla="*/ 3 w 8"/>
                  <a:gd name="T15" fmla="*/ 0 h 8"/>
                  <a:gd name="T16" fmla="*/ 1 w 8"/>
                  <a:gd name="T17" fmla="*/ 2 h 8"/>
                  <a:gd name="T18" fmla="*/ 0 w 8"/>
                  <a:gd name="T19" fmla="*/ 3 h 8"/>
                  <a:gd name="T20" fmla="*/ 0 w 8"/>
                  <a:gd name="T21" fmla="*/ 4 h 8"/>
                  <a:gd name="T22" fmla="*/ 0 w 8"/>
                  <a:gd name="T23" fmla="*/ 6 h 8"/>
                  <a:gd name="T24" fmla="*/ 0 w 8"/>
                  <a:gd name="T25" fmla="*/ 7 h 8"/>
                  <a:gd name="T26" fmla="*/ 1 w 8"/>
                  <a:gd name="T27" fmla="*/ 8 h 8"/>
                  <a:gd name="T28" fmla="*/ 3 w 8"/>
                  <a:gd name="T29" fmla="*/ 8 h 8"/>
                  <a:gd name="T30" fmla="*/ 4 w 8"/>
                  <a:gd name="T31" fmla="*/ 8 h 8"/>
                  <a:gd name="T32" fmla="*/ 6 w 8"/>
                  <a:gd name="T3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4220" name="Rectangle 332"/>
            <p:cNvSpPr>
              <a:spLocks noChangeArrowheads="1"/>
            </p:cNvSpPr>
            <p:nvPr/>
          </p:nvSpPr>
          <p:spPr bwMode="auto">
            <a:xfrm>
              <a:off x="4097" y="3133"/>
              <a:ext cx="2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21" name="Rectangle 333"/>
            <p:cNvSpPr>
              <a:spLocks noChangeArrowheads="1"/>
            </p:cNvSpPr>
            <p:nvPr/>
          </p:nvSpPr>
          <p:spPr bwMode="auto">
            <a:xfrm>
              <a:off x="4223" y="3178"/>
              <a:ext cx="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22" name="Rectangle 334"/>
            <p:cNvSpPr>
              <a:spLocks noChangeArrowheads="1"/>
            </p:cNvSpPr>
            <p:nvPr/>
          </p:nvSpPr>
          <p:spPr bwMode="auto">
            <a:xfrm>
              <a:off x="4161" y="3182"/>
              <a:ext cx="22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Time</a:t>
              </a:r>
              <a:endParaRPr lang="fr-FR"/>
            </a:p>
          </p:txBody>
        </p:sp>
        <p:grpSp>
          <p:nvGrpSpPr>
            <p:cNvPr id="2854223" name="Group 335"/>
            <p:cNvGrpSpPr>
              <a:grpSpLocks/>
            </p:cNvGrpSpPr>
            <p:nvPr/>
          </p:nvGrpSpPr>
          <p:grpSpPr bwMode="auto">
            <a:xfrm>
              <a:off x="1225" y="3228"/>
              <a:ext cx="2917" cy="93"/>
              <a:chOff x="1234" y="2016"/>
              <a:chExt cx="2970" cy="85"/>
            </a:xfrm>
          </p:grpSpPr>
          <p:sp>
            <p:nvSpPr>
              <p:cNvPr id="2854224" name="Line 336"/>
              <p:cNvSpPr>
                <a:spLocks noChangeShapeType="1"/>
              </p:cNvSpPr>
              <p:nvPr/>
            </p:nvSpPr>
            <p:spPr bwMode="auto">
              <a:xfrm>
                <a:off x="1234" y="2058"/>
                <a:ext cx="287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25" name="Freeform 337"/>
              <p:cNvSpPr>
                <a:spLocks/>
              </p:cNvSpPr>
              <p:nvPr/>
            </p:nvSpPr>
            <p:spPr bwMode="auto">
              <a:xfrm>
                <a:off x="4110" y="2016"/>
                <a:ext cx="94" cy="85"/>
              </a:xfrm>
              <a:custGeom>
                <a:avLst/>
                <a:gdLst>
                  <a:gd name="T0" fmla="*/ 0 w 94"/>
                  <a:gd name="T1" fmla="*/ 85 h 85"/>
                  <a:gd name="T2" fmla="*/ 94 w 94"/>
                  <a:gd name="T3" fmla="*/ 43 h 85"/>
                  <a:gd name="T4" fmla="*/ 0 w 94"/>
                  <a:gd name="T5" fmla="*/ 0 h 85"/>
                  <a:gd name="T6" fmla="*/ 0 w 94"/>
                  <a:gd name="T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" h="85">
                    <a:moveTo>
                      <a:pt x="0" y="85"/>
                    </a:moveTo>
                    <a:lnTo>
                      <a:pt x="94" y="43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226" name="Group 338"/>
            <p:cNvGrpSpPr>
              <a:grpSpLocks/>
            </p:cNvGrpSpPr>
            <p:nvPr/>
          </p:nvGrpSpPr>
          <p:grpSpPr bwMode="auto">
            <a:xfrm>
              <a:off x="1644" y="3490"/>
              <a:ext cx="996" cy="61"/>
              <a:chOff x="1661" y="2257"/>
              <a:chExt cx="1014" cy="56"/>
            </a:xfrm>
          </p:grpSpPr>
          <p:sp>
            <p:nvSpPr>
              <p:cNvPr id="2854227" name="Line 339"/>
              <p:cNvSpPr>
                <a:spLocks noChangeShapeType="1"/>
              </p:cNvSpPr>
              <p:nvPr/>
            </p:nvSpPr>
            <p:spPr bwMode="auto">
              <a:xfrm>
                <a:off x="1718" y="2284"/>
                <a:ext cx="900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28" name="Freeform 340"/>
              <p:cNvSpPr>
                <a:spLocks/>
              </p:cNvSpPr>
              <p:nvPr/>
            </p:nvSpPr>
            <p:spPr bwMode="auto">
              <a:xfrm>
                <a:off x="1661" y="2257"/>
                <a:ext cx="61" cy="56"/>
              </a:xfrm>
              <a:custGeom>
                <a:avLst/>
                <a:gdLst>
                  <a:gd name="T0" fmla="*/ 61 w 61"/>
                  <a:gd name="T1" fmla="*/ 0 h 56"/>
                  <a:gd name="T2" fmla="*/ 0 w 61"/>
                  <a:gd name="T3" fmla="*/ 27 h 56"/>
                  <a:gd name="T4" fmla="*/ 61 w 61"/>
                  <a:gd name="T5" fmla="*/ 56 h 56"/>
                  <a:gd name="T6" fmla="*/ 61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0"/>
                    </a:moveTo>
                    <a:lnTo>
                      <a:pt x="0" y="27"/>
                    </a:lnTo>
                    <a:lnTo>
                      <a:pt x="61" y="5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29" name="Freeform 341"/>
              <p:cNvSpPr>
                <a:spLocks/>
              </p:cNvSpPr>
              <p:nvPr/>
            </p:nvSpPr>
            <p:spPr bwMode="auto">
              <a:xfrm>
                <a:off x="2615" y="2257"/>
                <a:ext cx="60" cy="56"/>
              </a:xfrm>
              <a:custGeom>
                <a:avLst/>
                <a:gdLst>
                  <a:gd name="T0" fmla="*/ 0 w 60"/>
                  <a:gd name="T1" fmla="*/ 56 h 56"/>
                  <a:gd name="T2" fmla="*/ 60 w 60"/>
                  <a:gd name="T3" fmla="*/ 27 h 56"/>
                  <a:gd name="T4" fmla="*/ 0 w 60"/>
                  <a:gd name="T5" fmla="*/ 0 h 56"/>
                  <a:gd name="T6" fmla="*/ 0 w 60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6">
                    <a:moveTo>
                      <a:pt x="0" y="56"/>
                    </a:moveTo>
                    <a:lnTo>
                      <a:pt x="60" y="27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230" name="Group 342"/>
            <p:cNvGrpSpPr>
              <a:grpSpLocks/>
            </p:cNvGrpSpPr>
            <p:nvPr/>
          </p:nvGrpSpPr>
          <p:grpSpPr bwMode="auto">
            <a:xfrm>
              <a:off x="2640" y="3490"/>
              <a:ext cx="993" cy="61"/>
              <a:chOff x="2675" y="2257"/>
              <a:chExt cx="1010" cy="56"/>
            </a:xfrm>
          </p:grpSpPr>
          <p:sp>
            <p:nvSpPr>
              <p:cNvPr id="2854231" name="Line 343"/>
              <p:cNvSpPr>
                <a:spLocks noChangeShapeType="1"/>
              </p:cNvSpPr>
              <p:nvPr/>
            </p:nvSpPr>
            <p:spPr bwMode="auto">
              <a:xfrm>
                <a:off x="2731" y="2284"/>
                <a:ext cx="897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32" name="Freeform 344"/>
              <p:cNvSpPr>
                <a:spLocks/>
              </p:cNvSpPr>
              <p:nvPr/>
            </p:nvSpPr>
            <p:spPr bwMode="auto">
              <a:xfrm>
                <a:off x="2675" y="2257"/>
                <a:ext cx="61" cy="56"/>
              </a:xfrm>
              <a:custGeom>
                <a:avLst/>
                <a:gdLst>
                  <a:gd name="T0" fmla="*/ 61 w 61"/>
                  <a:gd name="T1" fmla="*/ 0 h 56"/>
                  <a:gd name="T2" fmla="*/ 0 w 61"/>
                  <a:gd name="T3" fmla="*/ 27 h 56"/>
                  <a:gd name="T4" fmla="*/ 61 w 61"/>
                  <a:gd name="T5" fmla="*/ 56 h 56"/>
                  <a:gd name="T6" fmla="*/ 61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0"/>
                    </a:moveTo>
                    <a:lnTo>
                      <a:pt x="0" y="27"/>
                    </a:lnTo>
                    <a:lnTo>
                      <a:pt x="61" y="5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33" name="Freeform 345"/>
              <p:cNvSpPr>
                <a:spLocks/>
              </p:cNvSpPr>
              <p:nvPr/>
            </p:nvSpPr>
            <p:spPr bwMode="auto">
              <a:xfrm>
                <a:off x="3626" y="2257"/>
                <a:ext cx="59" cy="56"/>
              </a:xfrm>
              <a:custGeom>
                <a:avLst/>
                <a:gdLst>
                  <a:gd name="T0" fmla="*/ 0 w 59"/>
                  <a:gd name="T1" fmla="*/ 56 h 56"/>
                  <a:gd name="T2" fmla="*/ 59 w 59"/>
                  <a:gd name="T3" fmla="*/ 27 h 56"/>
                  <a:gd name="T4" fmla="*/ 0 w 59"/>
                  <a:gd name="T5" fmla="*/ 0 h 56"/>
                  <a:gd name="T6" fmla="*/ 0 w 59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6">
                    <a:moveTo>
                      <a:pt x="0" y="56"/>
                    </a:moveTo>
                    <a:lnTo>
                      <a:pt x="59" y="27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4234" name="Rectangle 346"/>
            <p:cNvSpPr>
              <a:spLocks noChangeArrowheads="1"/>
            </p:cNvSpPr>
            <p:nvPr/>
          </p:nvSpPr>
          <p:spPr bwMode="auto">
            <a:xfrm>
              <a:off x="2183" y="3546"/>
              <a:ext cx="1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35" name="Rectangle 347"/>
            <p:cNvSpPr>
              <a:spLocks noChangeArrowheads="1"/>
            </p:cNvSpPr>
            <p:nvPr/>
          </p:nvSpPr>
          <p:spPr bwMode="auto">
            <a:xfrm>
              <a:off x="2205" y="3515"/>
              <a:ext cx="15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fr-FR"/>
            </a:p>
          </p:txBody>
        </p:sp>
        <p:sp>
          <p:nvSpPr>
            <p:cNvPr id="2854236" name="Rectangle 348"/>
            <p:cNvSpPr>
              <a:spLocks noChangeArrowheads="1"/>
            </p:cNvSpPr>
            <p:nvPr/>
          </p:nvSpPr>
          <p:spPr bwMode="auto">
            <a:xfrm>
              <a:off x="2300" y="3550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4237" name="Rectangle 349"/>
            <p:cNvSpPr>
              <a:spLocks noChangeArrowheads="1"/>
            </p:cNvSpPr>
            <p:nvPr/>
          </p:nvSpPr>
          <p:spPr bwMode="auto">
            <a:xfrm>
              <a:off x="910" y="1917"/>
              <a:ext cx="30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38" name="Rectangle 350"/>
            <p:cNvSpPr>
              <a:spLocks noChangeArrowheads="1"/>
            </p:cNvSpPr>
            <p:nvPr/>
          </p:nvSpPr>
          <p:spPr bwMode="auto">
            <a:xfrm>
              <a:off x="1014" y="1963"/>
              <a:ext cx="16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39" name="Rectangle 351"/>
            <p:cNvSpPr>
              <a:spLocks noChangeArrowheads="1"/>
            </p:cNvSpPr>
            <p:nvPr/>
          </p:nvSpPr>
          <p:spPr bwMode="auto">
            <a:xfrm>
              <a:off x="1059" y="1924"/>
              <a:ext cx="6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i="1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fr-FR"/>
            </a:p>
          </p:txBody>
        </p:sp>
        <p:sp>
          <p:nvSpPr>
            <p:cNvPr id="2854240" name="Rectangle 352"/>
            <p:cNvSpPr>
              <a:spLocks noChangeArrowheads="1"/>
            </p:cNvSpPr>
            <p:nvPr/>
          </p:nvSpPr>
          <p:spPr bwMode="auto">
            <a:xfrm>
              <a:off x="1125" y="1968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4241" name="Rectangle 353"/>
            <p:cNvSpPr>
              <a:spLocks noChangeArrowheads="1"/>
            </p:cNvSpPr>
            <p:nvPr/>
          </p:nvSpPr>
          <p:spPr bwMode="auto">
            <a:xfrm>
              <a:off x="1109" y="1963"/>
              <a:ext cx="10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242" name="Rectangle 354"/>
            <p:cNvSpPr>
              <a:spLocks noChangeArrowheads="1"/>
            </p:cNvSpPr>
            <p:nvPr/>
          </p:nvSpPr>
          <p:spPr bwMode="auto">
            <a:xfrm>
              <a:off x="1148" y="1963"/>
              <a:ext cx="2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>
                  <a:solidFill>
                    <a:srgbClr val="000000"/>
                  </a:solidFill>
                </a:rPr>
                <a:t> </a:t>
              </a:r>
              <a:endParaRPr lang="fr-FR"/>
            </a:p>
          </p:txBody>
        </p:sp>
        <p:sp>
          <p:nvSpPr>
            <p:cNvPr id="2854243" name="Rectangle 355"/>
            <p:cNvSpPr>
              <a:spLocks noChangeArrowheads="1"/>
            </p:cNvSpPr>
            <p:nvPr/>
          </p:nvSpPr>
          <p:spPr bwMode="auto">
            <a:xfrm>
              <a:off x="1181" y="1968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4244" name="Group 356"/>
            <p:cNvGrpSpPr>
              <a:grpSpLocks/>
            </p:cNvGrpSpPr>
            <p:nvPr/>
          </p:nvGrpSpPr>
          <p:grpSpPr bwMode="auto">
            <a:xfrm>
              <a:off x="2635" y="2597"/>
              <a:ext cx="9" cy="964"/>
              <a:chOff x="2670" y="1436"/>
              <a:chExt cx="9" cy="886"/>
            </a:xfrm>
          </p:grpSpPr>
          <p:sp>
            <p:nvSpPr>
              <p:cNvPr id="2854245" name="Freeform 357"/>
              <p:cNvSpPr>
                <a:spLocks/>
              </p:cNvSpPr>
              <p:nvPr/>
            </p:nvSpPr>
            <p:spPr bwMode="auto">
              <a:xfrm>
                <a:off x="2670" y="1436"/>
                <a:ext cx="9" cy="8"/>
              </a:xfrm>
              <a:custGeom>
                <a:avLst/>
                <a:gdLst>
                  <a:gd name="T0" fmla="*/ 9 w 9"/>
                  <a:gd name="T1" fmla="*/ 5 h 8"/>
                  <a:gd name="T2" fmla="*/ 9 w 9"/>
                  <a:gd name="T3" fmla="*/ 4 h 8"/>
                  <a:gd name="T4" fmla="*/ 7 w 9"/>
                  <a:gd name="T5" fmla="*/ 3 h 8"/>
                  <a:gd name="T6" fmla="*/ 6 w 9"/>
                  <a:gd name="T7" fmla="*/ 1 h 8"/>
                  <a:gd name="T8" fmla="*/ 5 w 9"/>
                  <a:gd name="T9" fmla="*/ 0 h 8"/>
                  <a:gd name="T10" fmla="*/ 3 w 9"/>
                  <a:gd name="T11" fmla="*/ 1 h 8"/>
                  <a:gd name="T12" fmla="*/ 2 w 9"/>
                  <a:gd name="T13" fmla="*/ 3 h 8"/>
                  <a:gd name="T14" fmla="*/ 0 w 9"/>
                  <a:gd name="T15" fmla="*/ 4 h 8"/>
                  <a:gd name="T16" fmla="*/ 2 w 9"/>
                  <a:gd name="T17" fmla="*/ 5 h 8"/>
                  <a:gd name="T18" fmla="*/ 3 w 9"/>
                  <a:gd name="T19" fmla="*/ 7 h 8"/>
                  <a:gd name="T20" fmla="*/ 5 w 9"/>
                  <a:gd name="T21" fmla="*/ 8 h 8"/>
                  <a:gd name="T22" fmla="*/ 6 w 9"/>
                  <a:gd name="T23" fmla="*/ 7 h 8"/>
                  <a:gd name="T24" fmla="*/ 7 w 9"/>
                  <a:gd name="T25" fmla="*/ 5 h 8"/>
                  <a:gd name="T26" fmla="*/ 9 w 9"/>
                  <a:gd name="T2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8">
                    <a:moveTo>
                      <a:pt x="9" y="5"/>
                    </a:moveTo>
                    <a:lnTo>
                      <a:pt x="9" y="4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46" name="Freeform 358"/>
              <p:cNvSpPr>
                <a:spLocks/>
              </p:cNvSpPr>
              <p:nvPr/>
            </p:nvSpPr>
            <p:spPr bwMode="auto">
              <a:xfrm>
                <a:off x="2670" y="1452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47" name="Freeform 359"/>
              <p:cNvSpPr>
                <a:spLocks/>
              </p:cNvSpPr>
              <p:nvPr/>
            </p:nvSpPr>
            <p:spPr bwMode="auto">
              <a:xfrm>
                <a:off x="2670" y="146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48" name="Freeform 360"/>
              <p:cNvSpPr>
                <a:spLocks/>
              </p:cNvSpPr>
              <p:nvPr/>
            </p:nvSpPr>
            <p:spPr bwMode="auto">
              <a:xfrm>
                <a:off x="2670" y="148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49" name="Freeform 361"/>
              <p:cNvSpPr>
                <a:spLocks/>
              </p:cNvSpPr>
              <p:nvPr/>
            </p:nvSpPr>
            <p:spPr bwMode="auto">
              <a:xfrm>
                <a:off x="2670" y="1499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0" name="Freeform 362"/>
              <p:cNvSpPr>
                <a:spLocks/>
              </p:cNvSpPr>
              <p:nvPr/>
            </p:nvSpPr>
            <p:spPr bwMode="auto">
              <a:xfrm>
                <a:off x="2670" y="151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1" name="Freeform 363"/>
              <p:cNvSpPr>
                <a:spLocks/>
              </p:cNvSpPr>
              <p:nvPr/>
            </p:nvSpPr>
            <p:spPr bwMode="auto">
              <a:xfrm>
                <a:off x="2670" y="1530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2" name="Freeform 364"/>
              <p:cNvSpPr>
                <a:spLocks/>
              </p:cNvSpPr>
              <p:nvPr/>
            </p:nvSpPr>
            <p:spPr bwMode="auto">
              <a:xfrm>
                <a:off x="2670" y="1546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3" name="Freeform 365"/>
              <p:cNvSpPr>
                <a:spLocks/>
              </p:cNvSpPr>
              <p:nvPr/>
            </p:nvSpPr>
            <p:spPr bwMode="auto">
              <a:xfrm>
                <a:off x="2670" y="1561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4" name="Freeform 366"/>
              <p:cNvSpPr>
                <a:spLocks/>
              </p:cNvSpPr>
              <p:nvPr/>
            </p:nvSpPr>
            <p:spPr bwMode="auto">
              <a:xfrm>
                <a:off x="2670" y="157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5" name="Freeform 367"/>
              <p:cNvSpPr>
                <a:spLocks/>
              </p:cNvSpPr>
              <p:nvPr/>
            </p:nvSpPr>
            <p:spPr bwMode="auto">
              <a:xfrm>
                <a:off x="2670" y="159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6" name="Freeform 368"/>
              <p:cNvSpPr>
                <a:spLocks/>
              </p:cNvSpPr>
              <p:nvPr/>
            </p:nvSpPr>
            <p:spPr bwMode="auto">
              <a:xfrm>
                <a:off x="2670" y="1609"/>
                <a:ext cx="9" cy="7"/>
              </a:xfrm>
              <a:custGeom>
                <a:avLst/>
                <a:gdLst>
                  <a:gd name="T0" fmla="*/ 9 w 9"/>
                  <a:gd name="T1" fmla="*/ 3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3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3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7" name="Freeform 369"/>
              <p:cNvSpPr>
                <a:spLocks/>
              </p:cNvSpPr>
              <p:nvPr/>
            </p:nvSpPr>
            <p:spPr bwMode="auto">
              <a:xfrm>
                <a:off x="2670" y="162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8" name="Freeform 370"/>
              <p:cNvSpPr>
                <a:spLocks/>
              </p:cNvSpPr>
              <p:nvPr/>
            </p:nvSpPr>
            <p:spPr bwMode="auto">
              <a:xfrm>
                <a:off x="2670" y="1640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59" name="Freeform 371"/>
              <p:cNvSpPr>
                <a:spLocks/>
              </p:cNvSpPr>
              <p:nvPr/>
            </p:nvSpPr>
            <p:spPr bwMode="auto">
              <a:xfrm>
                <a:off x="2670" y="1656"/>
                <a:ext cx="9" cy="7"/>
              </a:xfrm>
              <a:custGeom>
                <a:avLst/>
                <a:gdLst>
                  <a:gd name="T0" fmla="*/ 9 w 9"/>
                  <a:gd name="T1" fmla="*/ 3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3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3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0" name="Freeform 372"/>
              <p:cNvSpPr>
                <a:spLocks/>
              </p:cNvSpPr>
              <p:nvPr/>
            </p:nvSpPr>
            <p:spPr bwMode="auto">
              <a:xfrm>
                <a:off x="2670" y="1671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1" name="Freeform 373"/>
              <p:cNvSpPr>
                <a:spLocks/>
              </p:cNvSpPr>
              <p:nvPr/>
            </p:nvSpPr>
            <p:spPr bwMode="auto">
              <a:xfrm>
                <a:off x="2670" y="168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2" name="Freeform 374"/>
              <p:cNvSpPr>
                <a:spLocks/>
              </p:cNvSpPr>
              <p:nvPr/>
            </p:nvSpPr>
            <p:spPr bwMode="auto">
              <a:xfrm>
                <a:off x="2670" y="1703"/>
                <a:ext cx="9" cy="7"/>
              </a:xfrm>
              <a:custGeom>
                <a:avLst/>
                <a:gdLst>
                  <a:gd name="T0" fmla="*/ 9 w 9"/>
                  <a:gd name="T1" fmla="*/ 4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4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3" name="Freeform 375"/>
              <p:cNvSpPr>
                <a:spLocks/>
              </p:cNvSpPr>
              <p:nvPr/>
            </p:nvSpPr>
            <p:spPr bwMode="auto">
              <a:xfrm>
                <a:off x="2670" y="1718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4" name="Freeform 376"/>
              <p:cNvSpPr>
                <a:spLocks/>
              </p:cNvSpPr>
              <p:nvPr/>
            </p:nvSpPr>
            <p:spPr bwMode="auto">
              <a:xfrm>
                <a:off x="2670" y="173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5" name="Freeform 377"/>
              <p:cNvSpPr>
                <a:spLocks/>
              </p:cNvSpPr>
              <p:nvPr/>
            </p:nvSpPr>
            <p:spPr bwMode="auto">
              <a:xfrm>
                <a:off x="2670" y="1750"/>
                <a:ext cx="9" cy="7"/>
              </a:xfrm>
              <a:custGeom>
                <a:avLst/>
                <a:gdLst>
                  <a:gd name="T0" fmla="*/ 9 w 9"/>
                  <a:gd name="T1" fmla="*/ 4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4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6" name="Freeform 378"/>
              <p:cNvSpPr>
                <a:spLocks/>
              </p:cNvSpPr>
              <p:nvPr/>
            </p:nvSpPr>
            <p:spPr bwMode="auto">
              <a:xfrm>
                <a:off x="2670" y="1765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7" name="Freeform 379"/>
              <p:cNvSpPr>
                <a:spLocks/>
              </p:cNvSpPr>
              <p:nvPr/>
            </p:nvSpPr>
            <p:spPr bwMode="auto">
              <a:xfrm>
                <a:off x="2670" y="1781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8" name="Freeform 380"/>
              <p:cNvSpPr>
                <a:spLocks/>
              </p:cNvSpPr>
              <p:nvPr/>
            </p:nvSpPr>
            <p:spPr bwMode="auto">
              <a:xfrm>
                <a:off x="2670" y="179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69" name="Freeform 381"/>
              <p:cNvSpPr>
                <a:spLocks/>
              </p:cNvSpPr>
              <p:nvPr/>
            </p:nvSpPr>
            <p:spPr bwMode="auto">
              <a:xfrm>
                <a:off x="2670" y="1812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0" name="Freeform 382"/>
              <p:cNvSpPr>
                <a:spLocks/>
              </p:cNvSpPr>
              <p:nvPr/>
            </p:nvSpPr>
            <p:spPr bwMode="auto">
              <a:xfrm>
                <a:off x="2670" y="1828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1" name="Freeform 383"/>
              <p:cNvSpPr>
                <a:spLocks/>
              </p:cNvSpPr>
              <p:nvPr/>
            </p:nvSpPr>
            <p:spPr bwMode="auto">
              <a:xfrm>
                <a:off x="2670" y="184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2" name="Freeform 384"/>
              <p:cNvSpPr>
                <a:spLocks/>
              </p:cNvSpPr>
              <p:nvPr/>
            </p:nvSpPr>
            <p:spPr bwMode="auto">
              <a:xfrm>
                <a:off x="2670" y="1859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3" name="Freeform 385"/>
              <p:cNvSpPr>
                <a:spLocks/>
              </p:cNvSpPr>
              <p:nvPr/>
            </p:nvSpPr>
            <p:spPr bwMode="auto">
              <a:xfrm>
                <a:off x="2670" y="1875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4" name="Freeform 386"/>
              <p:cNvSpPr>
                <a:spLocks/>
              </p:cNvSpPr>
              <p:nvPr/>
            </p:nvSpPr>
            <p:spPr bwMode="auto">
              <a:xfrm>
                <a:off x="2670" y="1891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5" name="Freeform 387"/>
              <p:cNvSpPr>
                <a:spLocks/>
              </p:cNvSpPr>
              <p:nvPr/>
            </p:nvSpPr>
            <p:spPr bwMode="auto">
              <a:xfrm>
                <a:off x="2670" y="1906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6" name="Freeform 388"/>
              <p:cNvSpPr>
                <a:spLocks/>
              </p:cNvSpPr>
              <p:nvPr/>
            </p:nvSpPr>
            <p:spPr bwMode="auto">
              <a:xfrm>
                <a:off x="2670" y="1922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7" name="Freeform 389"/>
              <p:cNvSpPr>
                <a:spLocks/>
              </p:cNvSpPr>
              <p:nvPr/>
            </p:nvSpPr>
            <p:spPr bwMode="auto">
              <a:xfrm>
                <a:off x="2670" y="1938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8" name="Freeform 390"/>
              <p:cNvSpPr>
                <a:spLocks/>
              </p:cNvSpPr>
              <p:nvPr/>
            </p:nvSpPr>
            <p:spPr bwMode="auto">
              <a:xfrm>
                <a:off x="2670" y="195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79" name="Freeform 391"/>
              <p:cNvSpPr>
                <a:spLocks/>
              </p:cNvSpPr>
              <p:nvPr/>
            </p:nvSpPr>
            <p:spPr bwMode="auto">
              <a:xfrm>
                <a:off x="2670" y="1969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0" name="Freeform 392"/>
              <p:cNvSpPr>
                <a:spLocks/>
              </p:cNvSpPr>
              <p:nvPr/>
            </p:nvSpPr>
            <p:spPr bwMode="auto">
              <a:xfrm>
                <a:off x="2670" y="1985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1" name="Freeform 393"/>
              <p:cNvSpPr>
                <a:spLocks/>
              </p:cNvSpPr>
              <p:nvPr/>
            </p:nvSpPr>
            <p:spPr bwMode="auto">
              <a:xfrm>
                <a:off x="2670" y="2001"/>
                <a:ext cx="9" cy="7"/>
              </a:xfrm>
              <a:custGeom>
                <a:avLst/>
                <a:gdLst>
                  <a:gd name="T0" fmla="*/ 9 w 9"/>
                  <a:gd name="T1" fmla="*/ 3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3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3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2" name="Freeform 394"/>
              <p:cNvSpPr>
                <a:spLocks/>
              </p:cNvSpPr>
              <p:nvPr/>
            </p:nvSpPr>
            <p:spPr bwMode="auto">
              <a:xfrm>
                <a:off x="2670" y="2016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3" name="Freeform 395"/>
              <p:cNvSpPr>
                <a:spLocks/>
              </p:cNvSpPr>
              <p:nvPr/>
            </p:nvSpPr>
            <p:spPr bwMode="auto">
              <a:xfrm>
                <a:off x="2670" y="2032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4" name="Freeform 396"/>
              <p:cNvSpPr>
                <a:spLocks/>
              </p:cNvSpPr>
              <p:nvPr/>
            </p:nvSpPr>
            <p:spPr bwMode="auto">
              <a:xfrm>
                <a:off x="2670" y="2048"/>
                <a:ext cx="9" cy="7"/>
              </a:xfrm>
              <a:custGeom>
                <a:avLst/>
                <a:gdLst>
                  <a:gd name="T0" fmla="*/ 9 w 9"/>
                  <a:gd name="T1" fmla="*/ 3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3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3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5" name="Freeform 397"/>
              <p:cNvSpPr>
                <a:spLocks/>
              </p:cNvSpPr>
              <p:nvPr/>
            </p:nvSpPr>
            <p:spPr bwMode="auto">
              <a:xfrm>
                <a:off x="2670" y="206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6" name="Freeform 398"/>
              <p:cNvSpPr>
                <a:spLocks/>
              </p:cNvSpPr>
              <p:nvPr/>
            </p:nvSpPr>
            <p:spPr bwMode="auto">
              <a:xfrm>
                <a:off x="2670" y="2079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7" name="Freeform 399"/>
              <p:cNvSpPr>
                <a:spLocks/>
              </p:cNvSpPr>
              <p:nvPr/>
            </p:nvSpPr>
            <p:spPr bwMode="auto">
              <a:xfrm>
                <a:off x="2670" y="2095"/>
                <a:ext cx="9" cy="7"/>
              </a:xfrm>
              <a:custGeom>
                <a:avLst/>
                <a:gdLst>
                  <a:gd name="T0" fmla="*/ 9 w 9"/>
                  <a:gd name="T1" fmla="*/ 4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4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8" name="Freeform 400"/>
              <p:cNvSpPr>
                <a:spLocks/>
              </p:cNvSpPr>
              <p:nvPr/>
            </p:nvSpPr>
            <p:spPr bwMode="auto">
              <a:xfrm>
                <a:off x="2670" y="2110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89" name="Freeform 401"/>
              <p:cNvSpPr>
                <a:spLocks/>
              </p:cNvSpPr>
              <p:nvPr/>
            </p:nvSpPr>
            <p:spPr bwMode="auto">
              <a:xfrm>
                <a:off x="2670" y="2126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0" name="Freeform 402"/>
              <p:cNvSpPr>
                <a:spLocks/>
              </p:cNvSpPr>
              <p:nvPr/>
            </p:nvSpPr>
            <p:spPr bwMode="auto">
              <a:xfrm>
                <a:off x="2670" y="2142"/>
                <a:ext cx="9" cy="7"/>
              </a:xfrm>
              <a:custGeom>
                <a:avLst/>
                <a:gdLst>
                  <a:gd name="T0" fmla="*/ 9 w 9"/>
                  <a:gd name="T1" fmla="*/ 4 h 7"/>
                  <a:gd name="T2" fmla="*/ 9 w 9"/>
                  <a:gd name="T3" fmla="*/ 2 h 7"/>
                  <a:gd name="T4" fmla="*/ 9 w 9"/>
                  <a:gd name="T5" fmla="*/ 1 h 7"/>
                  <a:gd name="T6" fmla="*/ 7 w 9"/>
                  <a:gd name="T7" fmla="*/ 0 h 7"/>
                  <a:gd name="T8" fmla="*/ 6 w 9"/>
                  <a:gd name="T9" fmla="*/ 0 h 7"/>
                  <a:gd name="T10" fmla="*/ 5 w 9"/>
                  <a:gd name="T11" fmla="*/ 0 h 7"/>
                  <a:gd name="T12" fmla="*/ 3 w 9"/>
                  <a:gd name="T13" fmla="*/ 0 h 7"/>
                  <a:gd name="T14" fmla="*/ 2 w 9"/>
                  <a:gd name="T15" fmla="*/ 1 h 7"/>
                  <a:gd name="T16" fmla="*/ 0 w 9"/>
                  <a:gd name="T17" fmla="*/ 2 h 7"/>
                  <a:gd name="T18" fmla="*/ 0 w 9"/>
                  <a:gd name="T19" fmla="*/ 4 h 7"/>
                  <a:gd name="T20" fmla="*/ 2 w 9"/>
                  <a:gd name="T21" fmla="*/ 5 h 7"/>
                  <a:gd name="T22" fmla="*/ 3 w 9"/>
                  <a:gd name="T23" fmla="*/ 6 h 7"/>
                  <a:gd name="T24" fmla="*/ 5 w 9"/>
                  <a:gd name="T25" fmla="*/ 7 h 7"/>
                  <a:gd name="T26" fmla="*/ 6 w 9"/>
                  <a:gd name="T27" fmla="*/ 6 h 7"/>
                  <a:gd name="T28" fmla="*/ 7 w 9"/>
                  <a:gd name="T29" fmla="*/ 5 h 7"/>
                  <a:gd name="T30" fmla="*/ 9 w 9"/>
                  <a:gd name="T31" fmla="*/ 5 h 7"/>
                  <a:gd name="T32" fmla="*/ 9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1" name="Freeform 403"/>
              <p:cNvSpPr>
                <a:spLocks/>
              </p:cNvSpPr>
              <p:nvPr/>
            </p:nvSpPr>
            <p:spPr bwMode="auto">
              <a:xfrm>
                <a:off x="2670" y="215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2" name="Freeform 404"/>
              <p:cNvSpPr>
                <a:spLocks/>
              </p:cNvSpPr>
              <p:nvPr/>
            </p:nvSpPr>
            <p:spPr bwMode="auto">
              <a:xfrm>
                <a:off x="2670" y="217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3" name="Freeform 405"/>
              <p:cNvSpPr>
                <a:spLocks/>
              </p:cNvSpPr>
              <p:nvPr/>
            </p:nvSpPr>
            <p:spPr bwMode="auto">
              <a:xfrm>
                <a:off x="2670" y="2189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4" name="Freeform 406"/>
              <p:cNvSpPr>
                <a:spLocks/>
              </p:cNvSpPr>
              <p:nvPr/>
            </p:nvSpPr>
            <p:spPr bwMode="auto">
              <a:xfrm>
                <a:off x="2670" y="220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5" name="Freeform 407"/>
              <p:cNvSpPr>
                <a:spLocks/>
              </p:cNvSpPr>
              <p:nvPr/>
            </p:nvSpPr>
            <p:spPr bwMode="auto">
              <a:xfrm>
                <a:off x="2670" y="2220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6" name="Freeform 408"/>
              <p:cNvSpPr>
                <a:spLocks/>
              </p:cNvSpPr>
              <p:nvPr/>
            </p:nvSpPr>
            <p:spPr bwMode="auto">
              <a:xfrm>
                <a:off x="2670" y="2236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7" name="Freeform 409"/>
              <p:cNvSpPr>
                <a:spLocks/>
              </p:cNvSpPr>
              <p:nvPr/>
            </p:nvSpPr>
            <p:spPr bwMode="auto">
              <a:xfrm>
                <a:off x="2670" y="2251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8" name="Freeform 410"/>
              <p:cNvSpPr>
                <a:spLocks/>
              </p:cNvSpPr>
              <p:nvPr/>
            </p:nvSpPr>
            <p:spPr bwMode="auto">
              <a:xfrm>
                <a:off x="2670" y="2267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299" name="Freeform 411"/>
              <p:cNvSpPr>
                <a:spLocks/>
              </p:cNvSpPr>
              <p:nvPr/>
            </p:nvSpPr>
            <p:spPr bwMode="auto">
              <a:xfrm>
                <a:off x="2670" y="2283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2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2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6 h 8"/>
                  <a:gd name="T24" fmla="*/ 5 w 9"/>
                  <a:gd name="T25" fmla="*/ 8 h 8"/>
                  <a:gd name="T26" fmla="*/ 6 w 9"/>
                  <a:gd name="T27" fmla="*/ 6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0" name="Freeform 412"/>
              <p:cNvSpPr>
                <a:spLocks/>
              </p:cNvSpPr>
              <p:nvPr/>
            </p:nvSpPr>
            <p:spPr bwMode="auto">
              <a:xfrm>
                <a:off x="2670" y="2298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2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2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6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6 h 8"/>
                  <a:gd name="T30" fmla="*/ 9 w 9"/>
                  <a:gd name="T31" fmla="*/ 6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1" name="Freeform 413"/>
              <p:cNvSpPr>
                <a:spLocks/>
              </p:cNvSpPr>
              <p:nvPr/>
            </p:nvSpPr>
            <p:spPr bwMode="auto">
              <a:xfrm>
                <a:off x="2670" y="2314"/>
                <a:ext cx="9" cy="8"/>
              </a:xfrm>
              <a:custGeom>
                <a:avLst/>
                <a:gdLst>
                  <a:gd name="T0" fmla="*/ 9 w 9"/>
                  <a:gd name="T1" fmla="*/ 4 h 8"/>
                  <a:gd name="T2" fmla="*/ 9 w 9"/>
                  <a:gd name="T3" fmla="*/ 3 h 8"/>
                  <a:gd name="T4" fmla="*/ 9 w 9"/>
                  <a:gd name="T5" fmla="*/ 1 h 8"/>
                  <a:gd name="T6" fmla="*/ 7 w 9"/>
                  <a:gd name="T7" fmla="*/ 0 h 8"/>
                  <a:gd name="T8" fmla="*/ 6 w 9"/>
                  <a:gd name="T9" fmla="*/ 0 h 8"/>
                  <a:gd name="T10" fmla="*/ 5 w 9"/>
                  <a:gd name="T11" fmla="*/ 0 h 8"/>
                  <a:gd name="T12" fmla="*/ 3 w 9"/>
                  <a:gd name="T13" fmla="*/ 0 h 8"/>
                  <a:gd name="T14" fmla="*/ 2 w 9"/>
                  <a:gd name="T15" fmla="*/ 1 h 8"/>
                  <a:gd name="T16" fmla="*/ 0 w 9"/>
                  <a:gd name="T17" fmla="*/ 3 h 8"/>
                  <a:gd name="T18" fmla="*/ 0 w 9"/>
                  <a:gd name="T19" fmla="*/ 4 h 8"/>
                  <a:gd name="T20" fmla="*/ 2 w 9"/>
                  <a:gd name="T21" fmla="*/ 5 h 8"/>
                  <a:gd name="T22" fmla="*/ 3 w 9"/>
                  <a:gd name="T23" fmla="*/ 7 h 8"/>
                  <a:gd name="T24" fmla="*/ 5 w 9"/>
                  <a:gd name="T25" fmla="*/ 8 h 8"/>
                  <a:gd name="T26" fmla="*/ 6 w 9"/>
                  <a:gd name="T27" fmla="*/ 7 h 8"/>
                  <a:gd name="T28" fmla="*/ 7 w 9"/>
                  <a:gd name="T29" fmla="*/ 5 h 8"/>
                  <a:gd name="T30" fmla="*/ 9 w 9"/>
                  <a:gd name="T31" fmla="*/ 5 h 8"/>
                  <a:gd name="T32" fmla="*/ 9 w 9"/>
                  <a:gd name="T3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302" name="Group 414"/>
            <p:cNvGrpSpPr>
              <a:grpSpLocks/>
            </p:cNvGrpSpPr>
            <p:nvPr/>
          </p:nvGrpSpPr>
          <p:grpSpPr bwMode="auto">
            <a:xfrm>
              <a:off x="3629" y="3244"/>
              <a:ext cx="8" cy="332"/>
              <a:chOff x="3681" y="2031"/>
              <a:chExt cx="9" cy="305"/>
            </a:xfrm>
          </p:grpSpPr>
          <p:sp>
            <p:nvSpPr>
              <p:cNvPr id="2854303" name="Freeform 415"/>
              <p:cNvSpPr>
                <a:spLocks/>
              </p:cNvSpPr>
              <p:nvPr/>
            </p:nvSpPr>
            <p:spPr bwMode="auto">
              <a:xfrm>
                <a:off x="3681" y="2328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4" name="Freeform 416"/>
              <p:cNvSpPr>
                <a:spLocks/>
              </p:cNvSpPr>
              <p:nvPr/>
            </p:nvSpPr>
            <p:spPr bwMode="auto">
              <a:xfrm>
                <a:off x="3681" y="2313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6 h 8"/>
                  <a:gd name="T6" fmla="*/ 4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5" name="Freeform 417"/>
              <p:cNvSpPr>
                <a:spLocks/>
              </p:cNvSpPr>
              <p:nvPr/>
            </p:nvSpPr>
            <p:spPr bwMode="auto">
              <a:xfrm>
                <a:off x="3681" y="2297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6" name="Freeform 418"/>
              <p:cNvSpPr>
                <a:spLocks/>
              </p:cNvSpPr>
              <p:nvPr/>
            </p:nvSpPr>
            <p:spPr bwMode="auto">
              <a:xfrm>
                <a:off x="3681" y="2281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7" name="Freeform 419"/>
              <p:cNvSpPr>
                <a:spLocks/>
              </p:cNvSpPr>
              <p:nvPr/>
            </p:nvSpPr>
            <p:spPr bwMode="auto">
              <a:xfrm>
                <a:off x="3681" y="2266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6 h 8"/>
                  <a:gd name="T6" fmla="*/ 4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8" name="Freeform 420"/>
              <p:cNvSpPr>
                <a:spLocks/>
              </p:cNvSpPr>
              <p:nvPr/>
            </p:nvSpPr>
            <p:spPr bwMode="auto">
              <a:xfrm>
                <a:off x="3681" y="2250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09" name="Freeform 421"/>
              <p:cNvSpPr>
                <a:spLocks/>
              </p:cNvSpPr>
              <p:nvPr/>
            </p:nvSpPr>
            <p:spPr bwMode="auto">
              <a:xfrm>
                <a:off x="3681" y="2234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0" name="Freeform 422"/>
              <p:cNvSpPr>
                <a:spLocks/>
              </p:cNvSpPr>
              <p:nvPr/>
            </p:nvSpPr>
            <p:spPr bwMode="auto">
              <a:xfrm>
                <a:off x="3681" y="2219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6 h 8"/>
                  <a:gd name="T6" fmla="*/ 4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1" name="Freeform 423"/>
              <p:cNvSpPr>
                <a:spLocks/>
              </p:cNvSpPr>
              <p:nvPr/>
            </p:nvSpPr>
            <p:spPr bwMode="auto">
              <a:xfrm>
                <a:off x="3681" y="2203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2" name="Freeform 424"/>
              <p:cNvSpPr>
                <a:spLocks/>
              </p:cNvSpPr>
              <p:nvPr/>
            </p:nvSpPr>
            <p:spPr bwMode="auto">
              <a:xfrm>
                <a:off x="3681" y="2187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3" name="Freeform 425"/>
              <p:cNvSpPr>
                <a:spLocks/>
              </p:cNvSpPr>
              <p:nvPr/>
            </p:nvSpPr>
            <p:spPr bwMode="auto">
              <a:xfrm>
                <a:off x="3681" y="2172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6 h 8"/>
                  <a:gd name="T6" fmla="*/ 4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4" name="Freeform 426"/>
              <p:cNvSpPr>
                <a:spLocks/>
              </p:cNvSpPr>
              <p:nvPr/>
            </p:nvSpPr>
            <p:spPr bwMode="auto">
              <a:xfrm>
                <a:off x="3681" y="2156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5" name="Freeform 427"/>
              <p:cNvSpPr>
                <a:spLocks/>
              </p:cNvSpPr>
              <p:nvPr/>
            </p:nvSpPr>
            <p:spPr bwMode="auto">
              <a:xfrm>
                <a:off x="3681" y="2140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6" name="Freeform 428"/>
              <p:cNvSpPr>
                <a:spLocks/>
              </p:cNvSpPr>
              <p:nvPr/>
            </p:nvSpPr>
            <p:spPr bwMode="auto">
              <a:xfrm>
                <a:off x="3681" y="2125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1 w 9"/>
                  <a:gd name="T3" fmla="*/ 5 h 7"/>
                  <a:gd name="T4" fmla="*/ 3 w 9"/>
                  <a:gd name="T5" fmla="*/ 6 h 7"/>
                  <a:gd name="T6" fmla="*/ 4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4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4 w 9"/>
                  <a:gd name="T23" fmla="*/ 0 h 7"/>
                  <a:gd name="T24" fmla="*/ 3 w 9"/>
                  <a:gd name="T25" fmla="*/ 0 h 7"/>
                  <a:gd name="T26" fmla="*/ 1 w 9"/>
                  <a:gd name="T27" fmla="*/ 1 h 7"/>
                  <a:gd name="T28" fmla="*/ 0 w 9"/>
                  <a:gd name="T29" fmla="*/ 2 h 7"/>
                  <a:gd name="T30" fmla="*/ 0 w 9"/>
                  <a:gd name="T31" fmla="*/ 4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7" name="Freeform 429"/>
              <p:cNvSpPr>
                <a:spLocks/>
              </p:cNvSpPr>
              <p:nvPr/>
            </p:nvSpPr>
            <p:spPr bwMode="auto">
              <a:xfrm>
                <a:off x="3681" y="2109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8" name="Freeform 430"/>
              <p:cNvSpPr>
                <a:spLocks/>
              </p:cNvSpPr>
              <p:nvPr/>
            </p:nvSpPr>
            <p:spPr bwMode="auto">
              <a:xfrm>
                <a:off x="3681" y="2093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1 w 9"/>
                  <a:gd name="T3" fmla="*/ 6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1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19" name="Freeform 431"/>
              <p:cNvSpPr>
                <a:spLocks/>
              </p:cNvSpPr>
              <p:nvPr/>
            </p:nvSpPr>
            <p:spPr bwMode="auto">
              <a:xfrm>
                <a:off x="3681" y="2078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1 w 9"/>
                  <a:gd name="T3" fmla="*/ 5 h 7"/>
                  <a:gd name="T4" fmla="*/ 3 w 9"/>
                  <a:gd name="T5" fmla="*/ 6 h 7"/>
                  <a:gd name="T6" fmla="*/ 4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4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4 w 9"/>
                  <a:gd name="T23" fmla="*/ 0 h 7"/>
                  <a:gd name="T24" fmla="*/ 3 w 9"/>
                  <a:gd name="T25" fmla="*/ 0 h 7"/>
                  <a:gd name="T26" fmla="*/ 1 w 9"/>
                  <a:gd name="T27" fmla="*/ 1 h 7"/>
                  <a:gd name="T28" fmla="*/ 0 w 9"/>
                  <a:gd name="T29" fmla="*/ 2 h 7"/>
                  <a:gd name="T30" fmla="*/ 0 w 9"/>
                  <a:gd name="T31" fmla="*/ 4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0" name="Freeform 432"/>
              <p:cNvSpPr>
                <a:spLocks/>
              </p:cNvSpPr>
              <p:nvPr/>
            </p:nvSpPr>
            <p:spPr bwMode="auto">
              <a:xfrm>
                <a:off x="3681" y="2062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6 h 8"/>
                  <a:gd name="T6" fmla="*/ 4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1" name="Freeform 433"/>
              <p:cNvSpPr>
                <a:spLocks/>
              </p:cNvSpPr>
              <p:nvPr/>
            </p:nvSpPr>
            <p:spPr bwMode="auto">
              <a:xfrm>
                <a:off x="3681" y="2046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1 w 9"/>
                  <a:gd name="T3" fmla="*/ 5 h 8"/>
                  <a:gd name="T4" fmla="*/ 3 w 9"/>
                  <a:gd name="T5" fmla="*/ 7 h 8"/>
                  <a:gd name="T6" fmla="*/ 4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4 w 9"/>
                  <a:gd name="T23" fmla="*/ 0 h 8"/>
                  <a:gd name="T24" fmla="*/ 3 w 9"/>
                  <a:gd name="T25" fmla="*/ 0 h 8"/>
                  <a:gd name="T26" fmla="*/ 1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2" name="Freeform 434"/>
              <p:cNvSpPr>
                <a:spLocks/>
              </p:cNvSpPr>
              <p:nvPr/>
            </p:nvSpPr>
            <p:spPr bwMode="auto">
              <a:xfrm>
                <a:off x="3681" y="2031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1 w 9"/>
                  <a:gd name="T3" fmla="*/ 5 h 7"/>
                  <a:gd name="T4" fmla="*/ 3 w 9"/>
                  <a:gd name="T5" fmla="*/ 6 h 7"/>
                  <a:gd name="T6" fmla="*/ 4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3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4 w 9"/>
                  <a:gd name="T23" fmla="*/ 0 h 7"/>
                  <a:gd name="T24" fmla="*/ 3 w 9"/>
                  <a:gd name="T25" fmla="*/ 0 h 7"/>
                  <a:gd name="T26" fmla="*/ 1 w 9"/>
                  <a:gd name="T27" fmla="*/ 1 h 7"/>
                  <a:gd name="T28" fmla="*/ 0 w 9"/>
                  <a:gd name="T29" fmla="*/ 2 h 7"/>
                  <a:gd name="T30" fmla="*/ 0 w 9"/>
                  <a:gd name="T31" fmla="*/ 3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1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323" name="Group 435"/>
            <p:cNvGrpSpPr>
              <a:grpSpLocks/>
            </p:cNvGrpSpPr>
            <p:nvPr/>
          </p:nvGrpSpPr>
          <p:grpSpPr bwMode="auto">
            <a:xfrm>
              <a:off x="1442" y="2994"/>
              <a:ext cx="192" cy="8"/>
              <a:chOff x="1455" y="1801"/>
              <a:chExt cx="196" cy="7"/>
            </a:xfrm>
          </p:grpSpPr>
          <p:sp>
            <p:nvSpPr>
              <p:cNvPr id="2854324" name="Freeform 436"/>
              <p:cNvSpPr>
                <a:spLocks/>
              </p:cNvSpPr>
              <p:nvPr/>
            </p:nvSpPr>
            <p:spPr bwMode="auto">
              <a:xfrm>
                <a:off x="1455" y="1801"/>
                <a:ext cx="8" cy="7"/>
              </a:xfrm>
              <a:custGeom>
                <a:avLst/>
                <a:gdLst>
                  <a:gd name="T0" fmla="*/ 5 w 8"/>
                  <a:gd name="T1" fmla="*/ 0 h 7"/>
                  <a:gd name="T2" fmla="*/ 4 w 8"/>
                  <a:gd name="T3" fmla="*/ 0 h 7"/>
                  <a:gd name="T4" fmla="*/ 2 w 8"/>
                  <a:gd name="T5" fmla="*/ 1 h 7"/>
                  <a:gd name="T6" fmla="*/ 1 w 8"/>
                  <a:gd name="T7" fmla="*/ 2 h 7"/>
                  <a:gd name="T8" fmla="*/ 0 w 8"/>
                  <a:gd name="T9" fmla="*/ 4 h 7"/>
                  <a:gd name="T10" fmla="*/ 1 w 8"/>
                  <a:gd name="T11" fmla="*/ 5 h 7"/>
                  <a:gd name="T12" fmla="*/ 2 w 8"/>
                  <a:gd name="T13" fmla="*/ 6 h 7"/>
                  <a:gd name="T14" fmla="*/ 4 w 8"/>
                  <a:gd name="T15" fmla="*/ 7 h 7"/>
                  <a:gd name="T16" fmla="*/ 5 w 8"/>
                  <a:gd name="T17" fmla="*/ 6 h 7"/>
                  <a:gd name="T18" fmla="*/ 7 w 8"/>
                  <a:gd name="T19" fmla="*/ 5 h 7"/>
                  <a:gd name="T20" fmla="*/ 8 w 8"/>
                  <a:gd name="T21" fmla="*/ 4 h 7"/>
                  <a:gd name="T22" fmla="*/ 7 w 8"/>
                  <a:gd name="T23" fmla="*/ 2 h 7"/>
                  <a:gd name="T24" fmla="*/ 5 w 8"/>
                  <a:gd name="T25" fmla="*/ 1 h 7"/>
                  <a:gd name="T26" fmla="*/ 5 w 8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5" name="Freeform 437"/>
              <p:cNvSpPr>
                <a:spLocks/>
              </p:cNvSpPr>
              <p:nvPr/>
            </p:nvSpPr>
            <p:spPr bwMode="auto">
              <a:xfrm>
                <a:off x="1472" y="1801"/>
                <a:ext cx="8" cy="7"/>
              </a:xfrm>
              <a:custGeom>
                <a:avLst/>
                <a:gdLst>
                  <a:gd name="T0" fmla="*/ 4 w 8"/>
                  <a:gd name="T1" fmla="*/ 0 h 7"/>
                  <a:gd name="T2" fmla="*/ 2 w 8"/>
                  <a:gd name="T3" fmla="*/ 0 h 7"/>
                  <a:gd name="T4" fmla="*/ 1 w 8"/>
                  <a:gd name="T5" fmla="*/ 1 h 7"/>
                  <a:gd name="T6" fmla="*/ 0 w 8"/>
                  <a:gd name="T7" fmla="*/ 2 h 7"/>
                  <a:gd name="T8" fmla="*/ 0 w 8"/>
                  <a:gd name="T9" fmla="*/ 4 h 7"/>
                  <a:gd name="T10" fmla="*/ 0 w 8"/>
                  <a:gd name="T11" fmla="*/ 5 h 7"/>
                  <a:gd name="T12" fmla="*/ 0 w 8"/>
                  <a:gd name="T13" fmla="*/ 6 h 7"/>
                  <a:gd name="T14" fmla="*/ 1 w 8"/>
                  <a:gd name="T15" fmla="*/ 7 h 7"/>
                  <a:gd name="T16" fmla="*/ 2 w 8"/>
                  <a:gd name="T17" fmla="*/ 7 h 7"/>
                  <a:gd name="T18" fmla="*/ 4 w 8"/>
                  <a:gd name="T19" fmla="*/ 7 h 7"/>
                  <a:gd name="T20" fmla="*/ 5 w 8"/>
                  <a:gd name="T21" fmla="*/ 6 h 7"/>
                  <a:gd name="T22" fmla="*/ 7 w 8"/>
                  <a:gd name="T23" fmla="*/ 5 h 7"/>
                  <a:gd name="T24" fmla="*/ 8 w 8"/>
                  <a:gd name="T25" fmla="*/ 4 h 7"/>
                  <a:gd name="T26" fmla="*/ 7 w 8"/>
                  <a:gd name="T27" fmla="*/ 2 h 7"/>
                  <a:gd name="T28" fmla="*/ 5 w 8"/>
                  <a:gd name="T29" fmla="*/ 1 h 7"/>
                  <a:gd name="T30" fmla="*/ 5 w 8"/>
                  <a:gd name="T31" fmla="*/ 0 h 7"/>
                  <a:gd name="T32" fmla="*/ 4 w 8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6" name="Freeform 438"/>
              <p:cNvSpPr>
                <a:spLocks/>
              </p:cNvSpPr>
              <p:nvPr/>
            </p:nvSpPr>
            <p:spPr bwMode="auto">
              <a:xfrm>
                <a:off x="1489" y="1801"/>
                <a:ext cx="8" cy="7"/>
              </a:xfrm>
              <a:custGeom>
                <a:avLst/>
                <a:gdLst>
                  <a:gd name="T0" fmla="*/ 4 w 8"/>
                  <a:gd name="T1" fmla="*/ 0 h 7"/>
                  <a:gd name="T2" fmla="*/ 3 w 8"/>
                  <a:gd name="T3" fmla="*/ 0 h 7"/>
                  <a:gd name="T4" fmla="*/ 1 w 8"/>
                  <a:gd name="T5" fmla="*/ 1 h 7"/>
                  <a:gd name="T6" fmla="*/ 0 w 8"/>
                  <a:gd name="T7" fmla="*/ 2 h 7"/>
                  <a:gd name="T8" fmla="*/ 0 w 8"/>
                  <a:gd name="T9" fmla="*/ 4 h 7"/>
                  <a:gd name="T10" fmla="*/ 0 w 8"/>
                  <a:gd name="T11" fmla="*/ 5 h 7"/>
                  <a:gd name="T12" fmla="*/ 0 w 8"/>
                  <a:gd name="T13" fmla="*/ 6 h 7"/>
                  <a:gd name="T14" fmla="*/ 1 w 8"/>
                  <a:gd name="T15" fmla="*/ 7 h 7"/>
                  <a:gd name="T16" fmla="*/ 3 w 8"/>
                  <a:gd name="T17" fmla="*/ 7 h 7"/>
                  <a:gd name="T18" fmla="*/ 4 w 8"/>
                  <a:gd name="T19" fmla="*/ 7 h 7"/>
                  <a:gd name="T20" fmla="*/ 5 w 8"/>
                  <a:gd name="T21" fmla="*/ 6 h 7"/>
                  <a:gd name="T22" fmla="*/ 7 w 8"/>
                  <a:gd name="T23" fmla="*/ 5 h 7"/>
                  <a:gd name="T24" fmla="*/ 8 w 8"/>
                  <a:gd name="T25" fmla="*/ 4 h 7"/>
                  <a:gd name="T26" fmla="*/ 7 w 8"/>
                  <a:gd name="T27" fmla="*/ 2 h 7"/>
                  <a:gd name="T28" fmla="*/ 5 w 8"/>
                  <a:gd name="T29" fmla="*/ 1 h 7"/>
                  <a:gd name="T30" fmla="*/ 5 w 8"/>
                  <a:gd name="T31" fmla="*/ 0 h 7"/>
                  <a:gd name="T32" fmla="*/ 4 w 8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7" name="Freeform 439"/>
              <p:cNvSpPr>
                <a:spLocks/>
              </p:cNvSpPr>
              <p:nvPr/>
            </p:nvSpPr>
            <p:spPr bwMode="auto">
              <a:xfrm>
                <a:off x="1506" y="1801"/>
                <a:ext cx="8" cy="7"/>
              </a:xfrm>
              <a:custGeom>
                <a:avLst/>
                <a:gdLst>
                  <a:gd name="T0" fmla="*/ 4 w 8"/>
                  <a:gd name="T1" fmla="*/ 0 h 7"/>
                  <a:gd name="T2" fmla="*/ 3 w 8"/>
                  <a:gd name="T3" fmla="*/ 0 h 7"/>
                  <a:gd name="T4" fmla="*/ 1 w 8"/>
                  <a:gd name="T5" fmla="*/ 1 h 7"/>
                  <a:gd name="T6" fmla="*/ 0 w 8"/>
                  <a:gd name="T7" fmla="*/ 2 h 7"/>
                  <a:gd name="T8" fmla="*/ 0 w 8"/>
                  <a:gd name="T9" fmla="*/ 4 h 7"/>
                  <a:gd name="T10" fmla="*/ 0 w 8"/>
                  <a:gd name="T11" fmla="*/ 5 h 7"/>
                  <a:gd name="T12" fmla="*/ 0 w 8"/>
                  <a:gd name="T13" fmla="*/ 6 h 7"/>
                  <a:gd name="T14" fmla="*/ 1 w 8"/>
                  <a:gd name="T15" fmla="*/ 7 h 7"/>
                  <a:gd name="T16" fmla="*/ 3 w 8"/>
                  <a:gd name="T17" fmla="*/ 7 h 7"/>
                  <a:gd name="T18" fmla="*/ 4 w 8"/>
                  <a:gd name="T19" fmla="*/ 7 h 7"/>
                  <a:gd name="T20" fmla="*/ 5 w 8"/>
                  <a:gd name="T21" fmla="*/ 6 h 7"/>
                  <a:gd name="T22" fmla="*/ 7 w 8"/>
                  <a:gd name="T23" fmla="*/ 5 h 7"/>
                  <a:gd name="T24" fmla="*/ 8 w 8"/>
                  <a:gd name="T25" fmla="*/ 4 h 7"/>
                  <a:gd name="T26" fmla="*/ 7 w 8"/>
                  <a:gd name="T27" fmla="*/ 2 h 7"/>
                  <a:gd name="T28" fmla="*/ 5 w 8"/>
                  <a:gd name="T29" fmla="*/ 1 h 7"/>
                  <a:gd name="T30" fmla="*/ 5 w 8"/>
                  <a:gd name="T31" fmla="*/ 0 h 7"/>
                  <a:gd name="T32" fmla="*/ 4 w 8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8" name="Freeform 440"/>
              <p:cNvSpPr>
                <a:spLocks/>
              </p:cNvSpPr>
              <p:nvPr/>
            </p:nvSpPr>
            <p:spPr bwMode="auto">
              <a:xfrm>
                <a:off x="1523" y="1801"/>
                <a:ext cx="8" cy="7"/>
              </a:xfrm>
              <a:custGeom>
                <a:avLst/>
                <a:gdLst>
                  <a:gd name="T0" fmla="*/ 4 w 8"/>
                  <a:gd name="T1" fmla="*/ 0 h 7"/>
                  <a:gd name="T2" fmla="*/ 3 w 8"/>
                  <a:gd name="T3" fmla="*/ 0 h 7"/>
                  <a:gd name="T4" fmla="*/ 1 w 8"/>
                  <a:gd name="T5" fmla="*/ 1 h 7"/>
                  <a:gd name="T6" fmla="*/ 0 w 8"/>
                  <a:gd name="T7" fmla="*/ 2 h 7"/>
                  <a:gd name="T8" fmla="*/ 0 w 8"/>
                  <a:gd name="T9" fmla="*/ 4 h 7"/>
                  <a:gd name="T10" fmla="*/ 0 w 8"/>
                  <a:gd name="T11" fmla="*/ 5 h 7"/>
                  <a:gd name="T12" fmla="*/ 0 w 8"/>
                  <a:gd name="T13" fmla="*/ 6 h 7"/>
                  <a:gd name="T14" fmla="*/ 1 w 8"/>
                  <a:gd name="T15" fmla="*/ 7 h 7"/>
                  <a:gd name="T16" fmla="*/ 3 w 8"/>
                  <a:gd name="T17" fmla="*/ 7 h 7"/>
                  <a:gd name="T18" fmla="*/ 4 w 8"/>
                  <a:gd name="T19" fmla="*/ 7 h 7"/>
                  <a:gd name="T20" fmla="*/ 6 w 8"/>
                  <a:gd name="T21" fmla="*/ 6 h 7"/>
                  <a:gd name="T22" fmla="*/ 7 w 8"/>
                  <a:gd name="T23" fmla="*/ 5 h 7"/>
                  <a:gd name="T24" fmla="*/ 8 w 8"/>
                  <a:gd name="T25" fmla="*/ 4 h 7"/>
                  <a:gd name="T26" fmla="*/ 7 w 8"/>
                  <a:gd name="T27" fmla="*/ 2 h 7"/>
                  <a:gd name="T28" fmla="*/ 6 w 8"/>
                  <a:gd name="T29" fmla="*/ 1 h 7"/>
                  <a:gd name="T30" fmla="*/ 6 w 8"/>
                  <a:gd name="T31" fmla="*/ 0 h 7"/>
                  <a:gd name="T32" fmla="*/ 4 w 8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29" name="Freeform 441"/>
              <p:cNvSpPr>
                <a:spLocks/>
              </p:cNvSpPr>
              <p:nvPr/>
            </p:nvSpPr>
            <p:spPr bwMode="auto">
              <a:xfrm>
                <a:off x="1540" y="1801"/>
                <a:ext cx="8" cy="7"/>
              </a:xfrm>
              <a:custGeom>
                <a:avLst/>
                <a:gdLst>
                  <a:gd name="T0" fmla="*/ 4 w 8"/>
                  <a:gd name="T1" fmla="*/ 0 h 7"/>
                  <a:gd name="T2" fmla="*/ 3 w 8"/>
                  <a:gd name="T3" fmla="*/ 0 h 7"/>
                  <a:gd name="T4" fmla="*/ 1 w 8"/>
                  <a:gd name="T5" fmla="*/ 1 h 7"/>
                  <a:gd name="T6" fmla="*/ 0 w 8"/>
                  <a:gd name="T7" fmla="*/ 2 h 7"/>
                  <a:gd name="T8" fmla="*/ 0 w 8"/>
                  <a:gd name="T9" fmla="*/ 4 h 7"/>
                  <a:gd name="T10" fmla="*/ 0 w 8"/>
                  <a:gd name="T11" fmla="*/ 5 h 7"/>
                  <a:gd name="T12" fmla="*/ 0 w 8"/>
                  <a:gd name="T13" fmla="*/ 6 h 7"/>
                  <a:gd name="T14" fmla="*/ 1 w 8"/>
                  <a:gd name="T15" fmla="*/ 7 h 7"/>
                  <a:gd name="T16" fmla="*/ 3 w 8"/>
                  <a:gd name="T17" fmla="*/ 7 h 7"/>
                  <a:gd name="T18" fmla="*/ 4 w 8"/>
                  <a:gd name="T19" fmla="*/ 7 h 7"/>
                  <a:gd name="T20" fmla="*/ 6 w 8"/>
                  <a:gd name="T21" fmla="*/ 6 h 7"/>
                  <a:gd name="T22" fmla="*/ 7 w 8"/>
                  <a:gd name="T23" fmla="*/ 5 h 7"/>
                  <a:gd name="T24" fmla="*/ 8 w 8"/>
                  <a:gd name="T25" fmla="*/ 4 h 7"/>
                  <a:gd name="T26" fmla="*/ 7 w 8"/>
                  <a:gd name="T27" fmla="*/ 2 h 7"/>
                  <a:gd name="T28" fmla="*/ 6 w 8"/>
                  <a:gd name="T29" fmla="*/ 1 h 7"/>
                  <a:gd name="T30" fmla="*/ 6 w 8"/>
                  <a:gd name="T31" fmla="*/ 0 h 7"/>
                  <a:gd name="T32" fmla="*/ 4 w 8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0" name="Freeform 442"/>
              <p:cNvSpPr>
                <a:spLocks/>
              </p:cNvSpPr>
              <p:nvPr/>
            </p:nvSpPr>
            <p:spPr bwMode="auto">
              <a:xfrm>
                <a:off x="1557" y="1801"/>
                <a:ext cx="9" cy="7"/>
              </a:xfrm>
              <a:custGeom>
                <a:avLst/>
                <a:gdLst>
                  <a:gd name="T0" fmla="*/ 4 w 9"/>
                  <a:gd name="T1" fmla="*/ 0 h 7"/>
                  <a:gd name="T2" fmla="*/ 3 w 9"/>
                  <a:gd name="T3" fmla="*/ 0 h 7"/>
                  <a:gd name="T4" fmla="*/ 1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1 w 9"/>
                  <a:gd name="T15" fmla="*/ 7 h 7"/>
                  <a:gd name="T16" fmla="*/ 3 w 9"/>
                  <a:gd name="T17" fmla="*/ 7 h 7"/>
                  <a:gd name="T18" fmla="*/ 4 w 9"/>
                  <a:gd name="T19" fmla="*/ 7 h 7"/>
                  <a:gd name="T20" fmla="*/ 6 w 9"/>
                  <a:gd name="T21" fmla="*/ 6 h 7"/>
                  <a:gd name="T22" fmla="*/ 7 w 9"/>
                  <a:gd name="T23" fmla="*/ 5 h 7"/>
                  <a:gd name="T24" fmla="*/ 9 w 9"/>
                  <a:gd name="T25" fmla="*/ 4 h 7"/>
                  <a:gd name="T26" fmla="*/ 7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4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1" name="Freeform 443"/>
              <p:cNvSpPr>
                <a:spLocks/>
              </p:cNvSpPr>
              <p:nvPr/>
            </p:nvSpPr>
            <p:spPr bwMode="auto">
              <a:xfrm>
                <a:off x="1574" y="1801"/>
                <a:ext cx="9" cy="7"/>
              </a:xfrm>
              <a:custGeom>
                <a:avLst/>
                <a:gdLst>
                  <a:gd name="T0" fmla="*/ 4 w 9"/>
                  <a:gd name="T1" fmla="*/ 0 h 7"/>
                  <a:gd name="T2" fmla="*/ 3 w 9"/>
                  <a:gd name="T3" fmla="*/ 0 h 7"/>
                  <a:gd name="T4" fmla="*/ 2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2 w 9"/>
                  <a:gd name="T15" fmla="*/ 7 h 7"/>
                  <a:gd name="T16" fmla="*/ 3 w 9"/>
                  <a:gd name="T17" fmla="*/ 7 h 7"/>
                  <a:gd name="T18" fmla="*/ 4 w 9"/>
                  <a:gd name="T19" fmla="*/ 7 h 7"/>
                  <a:gd name="T20" fmla="*/ 6 w 9"/>
                  <a:gd name="T21" fmla="*/ 6 h 7"/>
                  <a:gd name="T22" fmla="*/ 7 w 9"/>
                  <a:gd name="T23" fmla="*/ 5 h 7"/>
                  <a:gd name="T24" fmla="*/ 9 w 9"/>
                  <a:gd name="T25" fmla="*/ 4 h 7"/>
                  <a:gd name="T26" fmla="*/ 7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4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2" name="Freeform 444"/>
              <p:cNvSpPr>
                <a:spLocks/>
              </p:cNvSpPr>
              <p:nvPr/>
            </p:nvSpPr>
            <p:spPr bwMode="auto">
              <a:xfrm>
                <a:off x="1591" y="1801"/>
                <a:ext cx="9" cy="7"/>
              </a:xfrm>
              <a:custGeom>
                <a:avLst/>
                <a:gdLst>
                  <a:gd name="T0" fmla="*/ 4 w 9"/>
                  <a:gd name="T1" fmla="*/ 0 h 7"/>
                  <a:gd name="T2" fmla="*/ 3 w 9"/>
                  <a:gd name="T3" fmla="*/ 0 h 7"/>
                  <a:gd name="T4" fmla="*/ 2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2 w 9"/>
                  <a:gd name="T15" fmla="*/ 7 h 7"/>
                  <a:gd name="T16" fmla="*/ 3 w 9"/>
                  <a:gd name="T17" fmla="*/ 7 h 7"/>
                  <a:gd name="T18" fmla="*/ 4 w 9"/>
                  <a:gd name="T19" fmla="*/ 7 h 7"/>
                  <a:gd name="T20" fmla="*/ 6 w 9"/>
                  <a:gd name="T21" fmla="*/ 6 h 7"/>
                  <a:gd name="T22" fmla="*/ 7 w 9"/>
                  <a:gd name="T23" fmla="*/ 5 h 7"/>
                  <a:gd name="T24" fmla="*/ 9 w 9"/>
                  <a:gd name="T25" fmla="*/ 4 h 7"/>
                  <a:gd name="T26" fmla="*/ 7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4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3" name="Freeform 445"/>
              <p:cNvSpPr>
                <a:spLocks/>
              </p:cNvSpPr>
              <p:nvPr/>
            </p:nvSpPr>
            <p:spPr bwMode="auto">
              <a:xfrm>
                <a:off x="1608" y="180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3 w 9"/>
                  <a:gd name="T3" fmla="*/ 0 h 7"/>
                  <a:gd name="T4" fmla="*/ 2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2 w 9"/>
                  <a:gd name="T15" fmla="*/ 7 h 7"/>
                  <a:gd name="T16" fmla="*/ 3 w 9"/>
                  <a:gd name="T17" fmla="*/ 7 h 7"/>
                  <a:gd name="T18" fmla="*/ 5 w 9"/>
                  <a:gd name="T19" fmla="*/ 7 h 7"/>
                  <a:gd name="T20" fmla="*/ 6 w 9"/>
                  <a:gd name="T21" fmla="*/ 6 h 7"/>
                  <a:gd name="T22" fmla="*/ 7 w 9"/>
                  <a:gd name="T23" fmla="*/ 5 h 7"/>
                  <a:gd name="T24" fmla="*/ 9 w 9"/>
                  <a:gd name="T25" fmla="*/ 4 h 7"/>
                  <a:gd name="T26" fmla="*/ 7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5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4" name="Freeform 446"/>
              <p:cNvSpPr>
                <a:spLocks/>
              </p:cNvSpPr>
              <p:nvPr/>
            </p:nvSpPr>
            <p:spPr bwMode="auto">
              <a:xfrm>
                <a:off x="1625" y="180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3 w 9"/>
                  <a:gd name="T3" fmla="*/ 0 h 7"/>
                  <a:gd name="T4" fmla="*/ 2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2 w 9"/>
                  <a:gd name="T15" fmla="*/ 7 h 7"/>
                  <a:gd name="T16" fmla="*/ 3 w 9"/>
                  <a:gd name="T17" fmla="*/ 7 h 7"/>
                  <a:gd name="T18" fmla="*/ 5 w 9"/>
                  <a:gd name="T19" fmla="*/ 7 h 7"/>
                  <a:gd name="T20" fmla="*/ 6 w 9"/>
                  <a:gd name="T21" fmla="*/ 6 h 7"/>
                  <a:gd name="T22" fmla="*/ 7 w 9"/>
                  <a:gd name="T23" fmla="*/ 5 h 7"/>
                  <a:gd name="T24" fmla="*/ 9 w 9"/>
                  <a:gd name="T25" fmla="*/ 4 h 7"/>
                  <a:gd name="T26" fmla="*/ 7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5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35" name="Freeform 447"/>
              <p:cNvSpPr>
                <a:spLocks/>
              </p:cNvSpPr>
              <p:nvPr/>
            </p:nvSpPr>
            <p:spPr bwMode="auto">
              <a:xfrm>
                <a:off x="1642" y="180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3 w 9"/>
                  <a:gd name="T3" fmla="*/ 0 h 7"/>
                  <a:gd name="T4" fmla="*/ 2 w 9"/>
                  <a:gd name="T5" fmla="*/ 1 h 7"/>
                  <a:gd name="T6" fmla="*/ 0 w 9"/>
                  <a:gd name="T7" fmla="*/ 2 h 7"/>
                  <a:gd name="T8" fmla="*/ 0 w 9"/>
                  <a:gd name="T9" fmla="*/ 4 h 7"/>
                  <a:gd name="T10" fmla="*/ 0 w 9"/>
                  <a:gd name="T11" fmla="*/ 5 h 7"/>
                  <a:gd name="T12" fmla="*/ 0 w 9"/>
                  <a:gd name="T13" fmla="*/ 6 h 7"/>
                  <a:gd name="T14" fmla="*/ 2 w 9"/>
                  <a:gd name="T15" fmla="*/ 7 h 7"/>
                  <a:gd name="T16" fmla="*/ 3 w 9"/>
                  <a:gd name="T17" fmla="*/ 7 h 7"/>
                  <a:gd name="T18" fmla="*/ 5 w 9"/>
                  <a:gd name="T19" fmla="*/ 7 h 7"/>
                  <a:gd name="T20" fmla="*/ 6 w 9"/>
                  <a:gd name="T21" fmla="*/ 6 h 7"/>
                  <a:gd name="T22" fmla="*/ 8 w 9"/>
                  <a:gd name="T23" fmla="*/ 5 h 7"/>
                  <a:gd name="T24" fmla="*/ 9 w 9"/>
                  <a:gd name="T25" fmla="*/ 4 h 7"/>
                  <a:gd name="T26" fmla="*/ 8 w 9"/>
                  <a:gd name="T27" fmla="*/ 2 h 7"/>
                  <a:gd name="T28" fmla="*/ 6 w 9"/>
                  <a:gd name="T29" fmla="*/ 1 h 7"/>
                  <a:gd name="T30" fmla="*/ 6 w 9"/>
                  <a:gd name="T31" fmla="*/ 0 h 7"/>
                  <a:gd name="T32" fmla="*/ 5 w 9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4336" name="Line 448"/>
            <p:cNvSpPr>
              <a:spLocks noChangeShapeType="1"/>
            </p:cNvSpPr>
            <p:nvPr/>
          </p:nvSpPr>
          <p:spPr bwMode="auto">
            <a:xfrm flipV="1">
              <a:off x="2218" y="2166"/>
              <a:ext cx="1" cy="9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37" name="Freeform 449"/>
            <p:cNvSpPr>
              <a:spLocks/>
            </p:cNvSpPr>
            <p:nvPr/>
          </p:nvSpPr>
          <p:spPr bwMode="auto">
            <a:xfrm>
              <a:off x="2226" y="2166"/>
              <a:ext cx="431" cy="430"/>
            </a:xfrm>
            <a:custGeom>
              <a:avLst/>
              <a:gdLst>
                <a:gd name="T0" fmla="*/ 0 w 439"/>
                <a:gd name="T1" fmla="*/ 0 h 395"/>
                <a:gd name="T2" fmla="*/ 13 w 439"/>
                <a:gd name="T3" fmla="*/ 0 h 395"/>
                <a:gd name="T4" fmla="*/ 26 w 439"/>
                <a:gd name="T5" fmla="*/ 1 h 395"/>
                <a:gd name="T6" fmla="*/ 37 w 439"/>
                <a:gd name="T7" fmla="*/ 7 h 395"/>
                <a:gd name="T8" fmla="*/ 44 w 439"/>
                <a:gd name="T9" fmla="*/ 9 h 395"/>
                <a:gd name="T10" fmla="*/ 50 w 439"/>
                <a:gd name="T11" fmla="*/ 14 h 395"/>
                <a:gd name="T12" fmla="*/ 56 w 439"/>
                <a:gd name="T13" fmla="*/ 20 h 395"/>
                <a:gd name="T14" fmla="*/ 61 w 439"/>
                <a:gd name="T15" fmla="*/ 28 h 395"/>
                <a:gd name="T16" fmla="*/ 73 w 439"/>
                <a:gd name="T17" fmla="*/ 46 h 395"/>
                <a:gd name="T18" fmla="*/ 86 w 439"/>
                <a:gd name="T19" fmla="*/ 64 h 395"/>
                <a:gd name="T20" fmla="*/ 91 w 439"/>
                <a:gd name="T21" fmla="*/ 73 h 395"/>
                <a:gd name="T22" fmla="*/ 98 w 439"/>
                <a:gd name="T23" fmla="*/ 81 h 395"/>
                <a:gd name="T24" fmla="*/ 113 w 439"/>
                <a:gd name="T25" fmla="*/ 93 h 395"/>
                <a:gd name="T26" fmla="*/ 127 w 439"/>
                <a:gd name="T27" fmla="*/ 105 h 395"/>
                <a:gd name="T28" fmla="*/ 141 w 439"/>
                <a:gd name="T29" fmla="*/ 115 h 395"/>
                <a:gd name="T30" fmla="*/ 155 w 439"/>
                <a:gd name="T31" fmla="*/ 128 h 395"/>
                <a:gd name="T32" fmla="*/ 168 w 439"/>
                <a:gd name="T33" fmla="*/ 144 h 395"/>
                <a:gd name="T34" fmla="*/ 180 w 439"/>
                <a:gd name="T35" fmla="*/ 162 h 395"/>
                <a:gd name="T36" fmla="*/ 191 w 439"/>
                <a:gd name="T37" fmla="*/ 180 h 395"/>
                <a:gd name="T38" fmla="*/ 197 w 439"/>
                <a:gd name="T39" fmla="*/ 188 h 395"/>
                <a:gd name="T40" fmla="*/ 204 w 439"/>
                <a:gd name="T41" fmla="*/ 195 h 395"/>
                <a:gd name="T42" fmla="*/ 211 w 439"/>
                <a:gd name="T43" fmla="*/ 200 h 395"/>
                <a:gd name="T44" fmla="*/ 219 w 439"/>
                <a:gd name="T45" fmla="*/ 205 h 395"/>
                <a:gd name="T46" fmla="*/ 238 w 439"/>
                <a:gd name="T47" fmla="*/ 212 h 395"/>
                <a:gd name="T48" fmla="*/ 255 w 439"/>
                <a:gd name="T49" fmla="*/ 218 h 395"/>
                <a:gd name="T50" fmla="*/ 262 w 439"/>
                <a:gd name="T51" fmla="*/ 222 h 395"/>
                <a:gd name="T52" fmla="*/ 269 w 439"/>
                <a:gd name="T53" fmla="*/ 227 h 395"/>
                <a:gd name="T54" fmla="*/ 273 w 439"/>
                <a:gd name="T55" fmla="*/ 234 h 395"/>
                <a:gd name="T56" fmla="*/ 276 w 439"/>
                <a:gd name="T57" fmla="*/ 243 h 395"/>
                <a:gd name="T58" fmla="*/ 281 w 439"/>
                <a:gd name="T59" fmla="*/ 260 h 395"/>
                <a:gd name="T60" fmla="*/ 285 w 439"/>
                <a:gd name="T61" fmla="*/ 278 h 395"/>
                <a:gd name="T62" fmla="*/ 289 w 439"/>
                <a:gd name="T63" fmla="*/ 288 h 395"/>
                <a:gd name="T64" fmla="*/ 293 w 439"/>
                <a:gd name="T65" fmla="*/ 295 h 395"/>
                <a:gd name="T66" fmla="*/ 299 w 439"/>
                <a:gd name="T67" fmla="*/ 302 h 395"/>
                <a:gd name="T68" fmla="*/ 308 w 439"/>
                <a:gd name="T69" fmla="*/ 308 h 395"/>
                <a:gd name="T70" fmla="*/ 326 w 439"/>
                <a:gd name="T71" fmla="*/ 320 h 395"/>
                <a:gd name="T72" fmla="*/ 345 w 439"/>
                <a:gd name="T73" fmla="*/ 332 h 395"/>
                <a:gd name="T74" fmla="*/ 352 w 439"/>
                <a:gd name="T75" fmla="*/ 337 h 395"/>
                <a:gd name="T76" fmla="*/ 357 w 439"/>
                <a:gd name="T77" fmla="*/ 342 h 395"/>
                <a:gd name="T78" fmla="*/ 362 w 439"/>
                <a:gd name="T79" fmla="*/ 348 h 395"/>
                <a:gd name="T80" fmla="*/ 365 w 439"/>
                <a:gd name="T81" fmla="*/ 352 h 395"/>
                <a:gd name="T82" fmla="*/ 366 w 439"/>
                <a:gd name="T83" fmla="*/ 361 h 395"/>
                <a:gd name="T84" fmla="*/ 367 w 439"/>
                <a:gd name="T85" fmla="*/ 369 h 395"/>
                <a:gd name="T86" fmla="*/ 370 w 439"/>
                <a:gd name="T87" fmla="*/ 371 h 395"/>
                <a:gd name="T88" fmla="*/ 375 w 439"/>
                <a:gd name="T89" fmla="*/ 375 h 395"/>
                <a:gd name="T90" fmla="*/ 380 w 439"/>
                <a:gd name="T91" fmla="*/ 379 h 395"/>
                <a:gd name="T92" fmla="*/ 389 w 439"/>
                <a:gd name="T93" fmla="*/ 382 h 395"/>
                <a:gd name="T94" fmla="*/ 407 w 439"/>
                <a:gd name="T95" fmla="*/ 387 h 395"/>
                <a:gd name="T96" fmla="*/ 417 w 439"/>
                <a:gd name="T97" fmla="*/ 390 h 395"/>
                <a:gd name="T98" fmla="*/ 426 w 439"/>
                <a:gd name="T99" fmla="*/ 392 h 395"/>
                <a:gd name="T100" fmla="*/ 433 w 439"/>
                <a:gd name="T101" fmla="*/ 393 h 395"/>
                <a:gd name="T102" fmla="*/ 439 w 439"/>
                <a:gd name="T103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" h="395">
                  <a:moveTo>
                    <a:pt x="0" y="0"/>
                  </a:moveTo>
                  <a:lnTo>
                    <a:pt x="13" y="0"/>
                  </a:lnTo>
                  <a:lnTo>
                    <a:pt x="26" y="1"/>
                  </a:lnTo>
                  <a:lnTo>
                    <a:pt x="37" y="7"/>
                  </a:lnTo>
                  <a:lnTo>
                    <a:pt x="44" y="9"/>
                  </a:lnTo>
                  <a:lnTo>
                    <a:pt x="50" y="14"/>
                  </a:lnTo>
                  <a:lnTo>
                    <a:pt x="56" y="20"/>
                  </a:lnTo>
                  <a:lnTo>
                    <a:pt x="61" y="28"/>
                  </a:lnTo>
                  <a:lnTo>
                    <a:pt x="73" y="46"/>
                  </a:lnTo>
                  <a:lnTo>
                    <a:pt x="86" y="64"/>
                  </a:lnTo>
                  <a:lnTo>
                    <a:pt x="91" y="73"/>
                  </a:lnTo>
                  <a:lnTo>
                    <a:pt x="98" y="81"/>
                  </a:lnTo>
                  <a:lnTo>
                    <a:pt x="113" y="93"/>
                  </a:lnTo>
                  <a:lnTo>
                    <a:pt x="127" y="105"/>
                  </a:lnTo>
                  <a:lnTo>
                    <a:pt x="141" y="115"/>
                  </a:lnTo>
                  <a:lnTo>
                    <a:pt x="155" y="128"/>
                  </a:lnTo>
                  <a:lnTo>
                    <a:pt x="168" y="144"/>
                  </a:lnTo>
                  <a:lnTo>
                    <a:pt x="180" y="162"/>
                  </a:lnTo>
                  <a:lnTo>
                    <a:pt x="191" y="180"/>
                  </a:lnTo>
                  <a:lnTo>
                    <a:pt x="197" y="188"/>
                  </a:lnTo>
                  <a:lnTo>
                    <a:pt x="204" y="195"/>
                  </a:lnTo>
                  <a:lnTo>
                    <a:pt x="211" y="200"/>
                  </a:lnTo>
                  <a:lnTo>
                    <a:pt x="219" y="205"/>
                  </a:lnTo>
                  <a:lnTo>
                    <a:pt x="238" y="212"/>
                  </a:lnTo>
                  <a:lnTo>
                    <a:pt x="255" y="218"/>
                  </a:lnTo>
                  <a:lnTo>
                    <a:pt x="262" y="222"/>
                  </a:lnTo>
                  <a:lnTo>
                    <a:pt x="269" y="227"/>
                  </a:lnTo>
                  <a:lnTo>
                    <a:pt x="273" y="234"/>
                  </a:lnTo>
                  <a:lnTo>
                    <a:pt x="276" y="243"/>
                  </a:lnTo>
                  <a:lnTo>
                    <a:pt x="281" y="260"/>
                  </a:lnTo>
                  <a:lnTo>
                    <a:pt x="285" y="278"/>
                  </a:lnTo>
                  <a:lnTo>
                    <a:pt x="289" y="288"/>
                  </a:lnTo>
                  <a:lnTo>
                    <a:pt x="293" y="295"/>
                  </a:lnTo>
                  <a:lnTo>
                    <a:pt x="299" y="302"/>
                  </a:lnTo>
                  <a:lnTo>
                    <a:pt x="308" y="308"/>
                  </a:lnTo>
                  <a:lnTo>
                    <a:pt x="326" y="320"/>
                  </a:lnTo>
                  <a:lnTo>
                    <a:pt x="345" y="332"/>
                  </a:lnTo>
                  <a:lnTo>
                    <a:pt x="352" y="337"/>
                  </a:lnTo>
                  <a:lnTo>
                    <a:pt x="357" y="342"/>
                  </a:lnTo>
                  <a:lnTo>
                    <a:pt x="362" y="348"/>
                  </a:lnTo>
                  <a:lnTo>
                    <a:pt x="365" y="352"/>
                  </a:lnTo>
                  <a:lnTo>
                    <a:pt x="366" y="361"/>
                  </a:lnTo>
                  <a:lnTo>
                    <a:pt x="367" y="369"/>
                  </a:lnTo>
                  <a:lnTo>
                    <a:pt x="370" y="371"/>
                  </a:lnTo>
                  <a:lnTo>
                    <a:pt x="375" y="375"/>
                  </a:lnTo>
                  <a:lnTo>
                    <a:pt x="380" y="379"/>
                  </a:lnTo>
                  <a:lnTo>
                    <a:pt x="389" y="382"/>
                  </a:lnTo>
                  <a:lnTo>
                    <a:pt x="407" y="387"/>
                  </a:lnTo>
                  <a:lnTo>
                    <a:pt x="417" y="390"/>
                  </a:lnTo>
                  <a:lnTo>
                    <a:pt x="426" y="392"/>
                  </a:lnTo>
                  <a:lnTo>
                    <a:pt x="433" y="393"/>
                  </a:lnTo>
                  <a:lnTo>
                    <a:pt x="439" y="395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38" name="Freeform 450"/>
            <p:cNvSpPr>
              <a:spLocks/>
            </p:cNvSpPr>
            <p:nvPr/>
          </p:nvSpPr>
          <p:spPr bwMode="auto">
            <a:xfrm>
              <a:off x="1623" y="2999"/>
              <a:ext cx="588" cy="164"/>
            </a:xfrm>
            <a:custGeom>
              <a:avLst/>
              <a:gdLst>
                <a:gd name="T0" fmla="*/ 0 w 598"/>
                <a:gd name="T1" fmla="*/ 0 h 151"/>
                <a:gd name="T2" fmla="*/ 78 w 598"/>
                <a:gd name="T3" fmla="*/ 9 h 151"/>
                <a:gd name="T4" fmla="*/ 115 w 598"/>
                <a:gd name="T5" fmla="*/ 14 h 151"/>
                <a:gd name="T6" fmla="*/ 152 w 598"/>
                <a:gd name="T7" fmla="*/ 19 h 151"/>
                <a:gd name="T8" fmla="*/ 185 w 598"/>
                <a:gd name="T9" fmla="*/ 24 h 151"/>
                <a:gd name="T10" fmla="*/ 216 w 598"/>
                <a:gd name="T11" fmla="*/ 30 h 151"/>
                <a:gd name="T12" fmla="*/ 243 w 598"/>
                <a:gd name="T13" fmla="*/ 36 h 151"/>
                <a:gd name="T14" fmla="*/ 266 w 598"/>
                <a:gd name="T15" fmla="*/ 43 h 151"/>
                <a:gd name="T16" fmla="*/ 276 w 598"/>
                <a:gd name="T17" fmla="*/ 47 h 151"/>
                <a:gd name="T18" fmla="*/ 283 w 598"/>
                <a:gd name="T19" fmla="*/ 50 h 151"/>
                <a:gd name="T20" fmla="*/ 289 w 598"/>
                <a:gd name="T21" fmla="*/ 54 h 151"/>
                <a:gd name="T22" fmla="*/ 291 w 598"/>
                <a:gd name="T23" fmla="*/ 58 h 151"/>
                <a:gd name="T24" fmla="*/ 297 w 598"/>
                <a:gd name="T25" fmla="*/ 66 h 151"/>
                <a:gd name="T26" fmla="*/ 299 w 598"/>
                <a:gd name="T27" fmla="*/ 75 h 151"/>
                <a:gd name="T28" fmla="*/ 301 w 598"/>
                <a:gd name="T29" fmla="*/ 84 h 151"/>
                <a:gd name="T30" fmla="*/ 306 w 598"/>
                <a:gd name="T31" fmla="*/ 92 h 151"/>
                <a:gd name="T32" fmla="*/ 310 w 598"/>
                <a:gd name="T33" fmla="*/ 96 h 151"/>
                <a:gd name="T34" fmla="*/ 316 w 598"/>
                <a:gd name="T35" fmla="*/ 100 h 151"/>
                <a:gd name="T36" fmla="*/ 323 w 598"/>
                <a:gd name="T37" fmla="*/ 104 h 151"/>
                <a:gd name="T38" fmla="*/ 331 w 598"/>
                <a:gd name="T39" fmla="*/ 108 h 151"/>
                <a:gd name="T40" fmla="*/ 354 w 598"/>
                <a:gd name="T41" fmla="*/ 115 h 151"/>
                <a:gd name="T42" fmla="*/ 381 w 598"/>
                <a:gd name="T43" fmla="*/ 121 h 151"/>
                <a:gd name="T44" fmla="*/ 412 w 598"/>
                <a:gd name="T45" fmla="*/ 126 h 151"/>
                <a:gd name="T46" fmla="*/ 445 w 598"/>
                <a:gd name="T47" fmla="*/ 131 h 151"/>
                <a:gd name="T48" fmla="*/ 482 w 598"/>
                <a:gd name="T49" fmla="*/ 137 h 151"/>
                <a:gd name="T50" fmla="*/ 519 w 598"/>
                <a:gd name="T51" fmla="*/ 142 h 151"/>
                <a:gd name="T52" fmla="*/ 598 w 598"/>
                <a:gd name="T5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8" h="151">
                  <a:moveTo>
                    <a:pt x="0" y="0"/>
                  </a:moveTo>
                  <a:lnTo>
                    <a:pt x="78" y="9"/>
                  </a:lnTo>
                  <a:lnTo>
                    <a:pt x="115" y="14"/>
                  </a:lnTo>
                  <a:lnTo>
                    <a:pt x="152" y="19"/>
                  </a:lnTo>
                  <a:lnTo>
                    <a:pt x="185" y="24"/>
                  </a:lnTo>
                  <a:lnTo>
                    <a:pt x="216" y="30"/>
                  </a:lnTo>
                  <a:lnTo>
                    <a:pt x="243" y="36"/>
                  </a:lnTo>
                  <a:lnTo>
                    <a:pt x="266" y="43"/>
                  </a:lnTo>
                  <a:lnTo>
                    <a:pt x="276" y="47"/>
                  </a:lnTo>
                  <a:lnTo>
                    <a:pt x="283" y="50"/>
                  </a:lnTo>
                  <a:lnTo>
                    <a:pt x="289" y="54"/>
                  </a:lnTo>
                  <a:lnTo>
                    <a:pt x="291" y="58"/>
                  </a:lnTo>
                  <a:lnTo>
                    <a:pt x="297" y="66"/>
                  </a:lnTo>
                  <a:lnTo>
                    <a:pt x="299" y="75"/>
                  </a:lnTo>
                  <a:lnTo>
                    <a:pt x="301" y="84"/>
                  </a:lnTo>
                  <a:lnTo>
                    <a:pt x="306" y="92"/>
                  </a:lnTo>
                  <a:lnTo>
                    <a:pt x="310" y="96"/>
                  </a:lnTo>
                  <a:lnTo>
                    <a:pt x="316" y="100"/>
                  </a:lnTo>
                  <a:lnTo>
                    <a:pt x="323" y="104"/>
                  </a:lnTo>
                  <a:lnTo>
                    <a:pt x="331" y="108"/>
                  </a:lnTo>
                  <a:lnTo>
                    <a:pt x="354" y="115"/>
                  </a:lnTo>
                  <a:lnTo>
                    <a:pt x="381" y="121"/>
                  </a:lnTo>
                  <a:lnTo>
                    <a:pt x="412" y="126"/>
                  </a:lnTo>
                  <a:lnTo>
                    <a:pt x="445" y="131"/>
                  </a:lnTo>
                  <a:lnTo>
                    <a:pt x="482" y="137"/>
                  </a:lnTo>
                  <a:lnTo>
                    <a:pt x="519" y="142"/>
                  </a:lnTo>
                  <a:lnTo>
                    <a:pt x="598" y="15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39" name="Rectangle 451"/>
            <p:cNvSpPr>
              <a:spLocks noChangeArrowheads="1"/>
            </p:cNvSpPr>
            <p:nvPr/>
          </p:nvSpPr>
          <p:spPr bwMode="auto">
            <a:xfrm>
              <a:off x="1721" y="3230"/>
              <a:ext cx="50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40" name="Rectangle 452"/>
            <p:cNvSpPr>
              <a:spLocks noChangeArrowheads="1"/>
            </p:cNvSpPr>
            <p:nvPr/>
          </p:nvSpPr>
          <p:spPr bwMode="auto">
            <a:xfrm>
              <a:off x="1931" y="3274"/>
              <a:ext cx="15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41" name="Rectangle 453"/>
            <p:cNvSpPr>
              <a:spLocks noChangeArrowheads="1"/>
            </p:cNvSpPr>
            <p:nvPr/>
          </p:nvSpPr>
          <p:spPr bwMode="auto">
            <a:xfrm>
              <a:off x="1967" y="3278"/>
              <a:ext cx="7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fr-FR"/>
            </a:p>
          </p:txBody>
        </p:sp>
        <p:sp>
          <p:nvSpPr>
            <p:cNvPr id="2854342" name="Rectangle 454"/>
            <p:cNvSpPr>
              <a:spLocks noChangeArrowheads="1"/>
            </p:cNvSpPr>
            <p:nvPr/>
          </p:nvSpPr>
          <p:spPr bwMode="auto">
            <a:xfrm>
              <a:off x="2050" y="3278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sp>
          <p:nvSpPr>
            <p:cNvPr id="2854343" name="Rectangle 455"/>
            <p:cNvSpPr>
              <a:spLocks noChangeArrowheads="1"/>
            </p:cNvSpPr>
            <p:nvPr/>
          </p:nvSpPr>
          <p:spPr bwMode="auto">
            <a:xfrm>
              <a:off x="2016" y="3337"/>
              <a:ext cx="8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344" name="Rectangle 456"/>
            <p:cNvSpPr>
              <a:spLocks noChangeArrowheads="1"/>
            </p:cNvSpPr>
            <p:nvPr/>
          </p:nvSpPr>
          <p:spPr bwMode="auto">
            <a:xfrm>
              <a:off x="2039" y="3376"/>
              <a:ext cx="2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00"/>
                  </a:solidFill>
                </a:rPr>
                <a:t> </a:t>
              </a:r>
              <a:endParaRPr lang="fr-FR"/>
            </a:p>
          </p:txBody>
        </p:sp>
        <p:sp>
          <p:nvSpPr>
            <p:cNvPr id="2854345" name="Rectangle 457"/>
            <p:cNvSpPr>
              <a:spLocks noChangeArrowheads="1"/>
            </p:cNvSpPr>
            <p:nvPr/>
          </p:nvSpPr>
          <p:spPr bwMode="auto">
            <a:xfrm>
              <a:off x="2075" y="3337"/>
              <a:ext cx="2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4346" name="Group 458"/>
            <p:cNvGrpSpPr>
              <a:grpSpLocks/>
            </p:cNvGrpSpPr>
            <p:nvPr/>
          </p:nvGrpSpPr>
          <p:grpSpPr bwMode="auto">
            <a:xfrm>
              <a:off x="1483" y="2002"/>
              <a:ext cx="60" cy="998"/>
              <a:chOff x="1497" y="889"/>
              <a:chExt cx="61" cy="917"/>
            </a:xfrm>
          </p:grpSpPr>
          <p:sp>
            <p:nvSpPr>
              <p:cNvPr id="2854347" name="Line 459"/>
              <p:cNvSpPr>
                <a:spLocks noChangeShapeType="1"/>
              </p:cNvSpPr>
              <p:nvPr/>
            </p:nvSpPr>
            <p:spPr bwMode="auto">
              <a:xfrm>
                <a:off x="1527" y="941"/>
                <a:ext cx="1" cy="81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48" name="Freeform 460"/>
              <p:cNvSpPr>
                <a:spLocks/>
              </p:cNvSpPr>
              <p:nvPr/>
            </p:nvSpPr>
            <p:spPr bwMode="auto">
              <a:xfrm>
                <a:off x="1497" y="889"/>
                <a:ext cx="61" cy="56"/>
              </a:xfrm>
              <a:custGeom>
                <a:avLst/>
                <a:gdLst>
                  <a:gd name="T0" fmla="*/ 61 w 61"/>
                  <a:gd name="T1" fmla="*/ 56 h 56"/>
                  <a:gd name="T2" fmla="*/ 30 w 61"/>
                  <a:gd name="T3" fmla="*/ 0 h 56"/>
                  <a:gd name="T4" fmla="*/ 0 w 61"/>
                  <a:gd name="T5" fmla="*/ 56 h 56"/>
                  <a:gd name="T6" fmla="*/ 61 w 61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56"/>
                    </a:moveTo>
                    <a:lnTo>
                      <a:pt x="30" y="0"/>
                    </a:lnTo>
                    <a:lnTo>
                      <a:pt x="0" y="56"/>
                    </a:lnTo>
                    <a:lnTo>
                      <a:pt x="61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49" name="Freeform 461"/>
              <p:cNvSpPr>
                <a:spLocks/>
              </p:cNvSpPr>
              <p:nvPr/>
            </p:nvSpPr>
            <p:spPr bwMode="auto">
              <a:xfrm>
                <a:off x="1497" y="1750"/>
                <a:ext cx="61" cy="56"/>
              </a:xfrm>
              <a:custGeom>
                <a:avLst/>
                <a:gdLst>
                  <a:gd name="T0" fmla="*/ 0 w 61"/>
                  <a:gd name="T1" fmla="*/ 0 h 56"/>
                  <a:gd name="T2" fmla="*/ 30 w 61"/>
                  <a:gd name="T3" fmla="*/ 56 h 56"/>
                  <a:gd name="T4" fmla="*/ 61 w 61"/>
                  <a:gd name="T5" fmla="*/ 0 h 56"/>
                  <a:gd name="T6" fmla="*/ 0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0" y="0"/>
                    </a:moveTo>
                    <a:lnTo>
                      <a:pt x="30" y="56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350" name="Group 462"/>
            <p:cNvGrpSpPr>
              <a:grpSpLocks/>
            </p:cNvGrpSpPr>
            <p:nvPr/>
          </p:nvGrpSpPr>
          <p:grpSpPr bwMode="auto">
            <a:xfrm>
              <a:off x="1337" y="2127"/>
              <a:ext cx="193" cy="197"/>
              <a:chOff x="1348" y="1004"/>
              <a:chExt cx="197" cy="181"/>
            </a:xfrm>
          </p:grpSpPr>
          <p:sp>
            <p:nvSpPr>
              <p:cNvPr id="2854351" name="Rectangle 463"/>
              <p:cNvSpPr>
                <a:spLocks noChangeArrowheads="1"/>
              </p:cNvSpPr>
              <p:nvPr/>
            </p:nvSpPr>
            <p:spPr bwMode="auto">
              <a:xfrm>
                <a:off x="1348" y="1004"/>
                <a:ext cx="88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i="1">
                    <a:solidFill>
                      <a:srgbClr val="000000"/>
                    </a:solidFill>
                    <a:latin typeface="Times New Roman" pitchFamily="18" charset="0"/>
                  </a:rPr>
                  <a:t>Q</a:t>
                </a:r>
                <a:endParaRPr lang="fr-FR"/>
              </a:p>
            </p:txBody>
          </p:sp>
          <p:sp>
            <p:nvSpPr>
              <p:cNvPr id="2854352" name="Rectangle 464"/>
              <p:cNvSpPr>
                <a:spLocks noChangeArrowheads="1"/>
              </p:cNvSpPr>
              <p:nvPr/>
            </p:nvSpPr>
            <p:spPr bwMode="auto">
              <a:xfrm>
                <a:off x="1437" y="1106"/>
                <a:ext cx="3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0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fr-FR" sz="1000"/>
              </a:p>
            </p:txBody>
          </p:sp>
          <p:sp>
            <p:nvSpPr>
              <p:cNvPr id="2854353" name="Rectangle 465"/>
              <p:cNvSpPr>
                <a:spLocks noChangeArrowheads="1"/>
              </p:cNvSpPr>
              <p:nvPr/>
            </p:nvSpPr>
            <p:spPr bwMode="auto">
              <a:xfrm>
                <a:off x="1491" y="1021"/>
                <a:ext cx="27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  <p:sp>
            <p:nvSpPr>
              <p:cNvPr id="2854354" name="Rectangle 466"/>
              <p:cNvSpPr>
                <a:spLocks noChangeArrowheads="1"/>
              </p:cNvSpPr>
              <p:nvPr/>
            </p:nvSpPr>
            <p:spPr bwMode="auto">
              <a:xfrm>
                <a:off x="1482" y="1092"/>
                <a:ext cx="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 i="1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  <p:sp>
            <p:nvSpPr>
              <p:cNvPr id="2854355" name="Rectangle 467"/>
              <p:cNvSpPr>
                <a:spLocks noChangeArrowheads="1"/>
              </p:cNvSpPr>
              <p:nvPr/>
            </p:nvSpPr>
            <p:spPr bwMode="auto">
              <a:xfrm>
                <a:off x="1518" y="1052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</p:grpSp>
        <p:grpSp>
          <p:nvGrpSpPr>
            <p:cNvPr id="2854356" name="Group 468"/>
            <p:cNvGrpSpPr>
              <a:grpSpLocks/>
            </p:cNvGrpSpPr>
            <p:nvPr/>
          </p:nvGrpSpPr>
          <p:grpSpPr bwMode="auto">
            <a:xfrm>
              <a:off x="1640" y="2004"/>
              <a:ext cx="8" cy="998"/>
              <a:chOff x="1657" y="891"/>
              <a:chExt cx="8" cy="917"/>
            </a:xfrm>
          </p:grpSpPr>
          <p:sp>
            <p:nvSpPr>
              <p:cNvPr id="2854357" name="Freeform 469"/>
              <p:cNvSpPr>
                <a:spLocks/>
              </p:cNvSpPr>
              <p:nvPr/>
            </p:nvSpPr>
            <p:spPr bwMode="auto">
              <a:xfrm>
                <a:off x="1657" y="1769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6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2 h 39"/>
                  <a:gd name="T20" fmla="*/ 4 w 8"/>
                  <a:gd name="T21" fmla="*/ 0 h 39"/>
                  <a:gd name="T22" fmla="*/ 3 w 8"/>
                  <a:gd name="T23" fmla="*/ 2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58" name="Freeform 470"/>
              <p:cNvSpPr>
                <a:spLocks/>
              </p:cNvSpPr>
              <p:nvPr/>
            </p:nvSpPr>
            <p:spPr bwMode="auto">
              <a:xfrm>
                <a:off x="1657" y="1714"/>
                <a:ext cx="8" cy="40"/>
              </a:xfrm>
              <a:custGeom>
                <a:avLst/>
                <a:gdLst>
                  <a:gd name="T0" fmla="*/ 0 w 8"/>
                  <a:gd name="T1" fmla="*/ 37 h 40"/>
                  <a:gd name="T2" fmla="*/ 1 w 8"/>
                  <a:gd name="T3" fmla="*/ 37 h 40"/>
                  <a:gd name="T4" fmla="*/ 3 w 8"/>
                  <a:gd name="T5" fmla="*/ 38 h 40"/>
                  <a:gd name="T6" fmla="*/ 4 w 8"/>
                  <a:gd name="T7" fmla="*/ 40 h 40"/>
                  <a:gd name="T8" fmla="*/ 5 w 8"/>
                  <a:gd name="T9" fmla="*/ 38 h 40"/>
                  <a:gd name="T10" fmla="*/ 7 w 8"/>
                  <a:gd name="T11" fmla="*/ 37 h 40"/>
                  <a:gd name="T12" fmla="*/ 8 w 8"/>
                  <a:gd name="T13" fmla="*/ 36 h 40"/>
                  <a:gd name="T14" fmla="*/ 8 w 8"/>
                  <a:gd name="T15" fmla="*/ 4 h 40"/>
                  <a:gd name="T16" fmla="*/ 7 w 8"/>
                  <a:gd name="T17" fmla="*/ 3 h 40"/>
                  <a:gd name="T18" fmla="*/ 5 w 8"/>
                  <a:gd name="T19" fmla="*/ 2 h 40"/>
                  <a:gd name="T20" fmla="*/ 4 w 8"/>
                  <a:gd name="T21" fmla="*/ 0 h 40"/>
                  <a:gd name="T22" fmla="*/ 3 w 8"/>
                  <a:gd name="T23" fmla="*/ 2 h 40"/>
                  <a:gd name="T24" fmla="*/ 1 w 8"/>
                  <a:gd name="T25" fmla="*/ 3 h 40"/>
                  <a:gd name="T26" fmla="*/ 0 w 8"/>
                  <a:gd name="T27" fmla="*/ 4 h 40"/>
                  <a:gd name="T28" fmla="*/ 0 w 8"/>
                  <a:gd name="T29" fmla="*/ 6 h 40"/>
                  <a:gd name="T30" fmla="*/ 0 w 8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40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59" name="Freeform 471"/>
              <p:cNvSpPr>
                <a:spLocks/>
              </p:cNvSpPr>
              <p:nvPr/>
            </p:nvSpPr>
            <p:spPr bwMode="auto">
              <a:xfrm>
                <a:off x="1657" y="1659"/>
                <a:ext cx="8" cy="40"/>
              </a:xfrm>
              <a:custGeom>
                <a:avLst/>
                <a:gdLst>
                  <a:gd name="T0" fmla="*/ 0 w 8"/>
                  <a:gd name="T1" fmla="*/ 37 h 40"/>
                  <a:gd name="T2" fmla="*/ 1 w 8"/>
                  <a:gd name="T3" fmla="*/ 37 h 40"/>
                  <a:gd name="T4" fmla="*/ 3 w 8"/>
                  <a:gd name="T5" fmla="*/ 38 h 40"/>
                  <a:gd name="T6" fmla="*/ 4 w 8"/>
                  <a:gd name="T7" fmla="*/ 40 h 40"/>
                  <a:gd name="T8" fmla="*/ 5 w 8"/>
                  <a:gd name="T9" fmla="*/ 38 h 40"/>
                  <a:gd name="T10" fmla="*/ 7 w 8"/>
                  <a:gd name="T11" fmla="*/ 37 h 40"/>
                  <a:gd name="T12" fmla="*/ 8 w 8"/>
                  <a:gd name="T13" fmla="*/ 36 h 40"/>
                  <a:gd name="T14" fmla="*/ 8 w 8"/>
                  <a:gd name="T15" fmla="*/ 4 h 40"/>
                  <a:gd name="T16" fmla="*/ 7 w 8"/>
                  <a:gd name="T17" fmla="*/ 3 h 40"/>
                  <a:gd name="T18" fmla="*/ 5 w 8"/>
                  <a:gd name="T19" fmla="*/ 2 h 40"/>
                  <a:gd name="T20" fmla="*/ 4 w 8"/>
                  <a:gd name="T21" fmla="*/ 0 h 40"/>
                  <a:gd name="T22" fmla="*/ 3 w 8"/>
                  <a:gd name="T23" fmla="*/ 2 h 40"/>
                  <a:gd name="T24" fmla="*/ 1 w 8"/>
                  <a:gd name="T25" fmla="*/ 3 h 40"/>
                  <a:gd name="T26" fmla="*/ 0 w 8"/>
                  <a:gd name="T27" fmla="*/ 4 h 40"/>
                  <a:gd name="T28" fmla="*/ 0 w 8"/>
                  <a:gd name="T29" fmla="*/ 6 h 40"/>
                  <a:gd name="T30" fmla="*/ 0 w 8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40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0" name="Freeform 472"/>
              <p:cNvSpPr>
                <a:spLocks/>
              </p:cNvSpPr>
              <p:nvPr/>
            </p:nvSpPr>
            <p:spPr bwMode="auto">
              <a:xfrm>
                <a:off x="1657" y="1605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7 h 39"/>
                  <a:gd name="T6" fmla="*/ 4 w 8"/>
                  <a:gd name="T7" fmla="*/ 39 h 39"/>
                  <a:gd name="T8" fmla="*/ 5 w 8"/>
                  <a:gd name="T9" fmla="*/ 37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7"/>
                    </a:lnTo>
                    <a:lnTo>
                      <a:pt x="4" y="39"/>
                    </a:lnTo>
                    <a:lnTo>
                      <a:pt x="5" y="37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1" name="Freeform 473"/>
              <p:cNvSpPr>
                <a:spLocks/>
              </p:cNvSpPr>
              <p:nvPr/>
            </p:nvSpPr>
            <p:spPr bwMode="auto">
              <a:xfrm>
                <a:off x="1657" y="1550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2" name="Freeform 474"/>
              <p:cNvSpPr>
                <a:spLocks/>
              </p:cNvSpPr>
              <p:nvPr/>
            </p:nvSpPr>
            <p:spPr bwMode="auto">
              <a:xfrm>
                <a:off x="1657" y="1495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3" name="Freeform 475"/>
              <p:cNvSpPr>
                <a:spLocks/>
              </p:cNvSpPr>
              <p:nvPr/>
            </p:nvSpPr>
            <p:spPr bwMode="auto">
              <a:xfrm>
                <a:off x="1657" y="1440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4" name="Freeform 476"/>
              <p:cNvSpPr>
                <a:spLocks/>
              </p:cNvSpPr>
              <p:nvPr/>
            </p:nvSpPr>
            <p:spPr bwMode="auto">
              <a:xfrm>
                <a:off x="1657" y="1385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5" name="Freeform 477"/>
              <p:cNvSpPr>
                <a:spLocks/>
              </p:cNvSpPr>
              <p:nvPr/>
            </p:nvSpPr>
            <p:spPr bwMode="auto">
              <a:xfrm>
                <a:off x="1657" y="1330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2 h 39"/>
                  <a:gd name="T20" fmla="*/ 4 w 8"/>
                  <a:gd name="T21" fmla="*/ 0 h 39"/>
                  <a:gd name="T22" fmla="*/ 3 w 8"/>
                  <a:gd name="T23" fmla="*/ 2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6" name="Freeform 478"/>
              <p:cNvSpPr>
                <a:spLocks/>
              </p:cNvSpPr>
              <p:nvPr/>
            </p:nvSpPr>
            <p:spPr bwMode="auto">
              <a:xfrm>
                <a:off x="1657" y="1275"/>
                <a:ext cx="8" cy="40"/>
              </a:xfrm>
              <a:custGeom>
                <a:avLst/>
                <a:gdLst>
                  <a:gd name="T0" fmla="*/ 0 w 8"/>
                  <a:gd name="T1" fmla="*/ 37 h 40"/>
                  <a:gd name="T2" fmla="*/ 1 w 8"/>
                  <a:gd name="T3" fmla="*/ 37 h 40"/>
                  <a:gd name="T4" fmla="*/ 3 w 8"/>
                  <a:gd name="T5" fmla="*/ 38 h 40"/>
                  <a:gd name="T6" fmla="*/ 4 w 8"/>
                  <a:gd name="T7" fmla="*/ 40 h 40"/>
                  <a:gd name="T8" fmla="*/ 5 w 8"/>
                  <a:gd name="T9" fmla="*/ 38 h 40"/>
                  <a:gd name="T10" fmla="*/ 7 w 8"/>
                  <a:gd name="T11" fmla="*/ 37 h 40"/>
                  <a:gd name="T12" fmla="*/ 8 w 8"/>
                  <a:gd name="T13" fmla="*/ 36 h 40"/>
                  <a:gd name="T14" fmla="*/ 8 w 8"/>
                  <a:gd name="T15" fmla="*/ 4 h 40"/>
                  <a:gd name="T16" fmla="*/ 7 w 8"/>
                  <a:gd name="T17" fmla="*/ 3 h 40"/>
                  <a:gd name="T18" fmla="*/ 5 w 8"/>
                  <a:gd name="T19" fmla="*/ 2 h 40"/>
                  <a:gd name="T20" fmla="*/ 4 w 8"/>
                  <a:gd name="T21" fmla="*/ 0 h 40"/>
                  <a:gd name="T22" fmla="*/ 3 w 8"/>
                  <a:gd name="T23" fmla="*/ 2 h 40"/>
                  <a:gd name="T24" fmla="*/ 1 w 8"/>
                  <a:gd name="T25" fmla="*/ 3 h 40"/>
                  <a:gd name="T26" fmla="*/ 0 w 8"/>
                  <a:gd name="T27" fmla="*/ 4 h 40"/>
                  <a:gd name="T28" fmla="*/ 0 w 8"/>
                  <a:gd name="T29" fmla="*/ 6 h 40"/>
                  <a:gd name="T30" fmla="*/ 0 w 8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40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7" name="Freeform 479"/>
              <p:cNvSpPr>
                <a:spLocks/>
              </p:cNvSpPr>
              <p:nvPr/>
            </p:nvSpPr>
            <p:spPr bwMode="auto">
              <a:xfrm>
                <a:off x="1657" y="1220"/>
                <a:ext cx="8" cy="40"/>
              </a:xfrm>
              <a:custGeom>
                <a:avLst/>
                <a:gdLst>
                  <a:gd name="T0" fmla="*/ 0 w 8"/>
                  <a:gd name="T1" fmla="*/ 37 h 40"/>
                  <a:gd name="T2" fmla="*/ 1 w 8"/>
                  <a:gd name="T3" fmla="*/ 37 h 40"/>
                  <a:gd name="T4" fmla="*/ 3 w 8"/>
                  <a:gd name="T5" fmla="*/ 38 h 40"/>
                  <a:gd name="T6" fmla="*/ 4 w 8"/>
                  <a:gd name="T7" fmla="*/ 40 h 40"/>
                  <a:gd name="T8" fmla="*/ 5 w 8"/>
                  <a:gd name="T9" fmla="*/ 38 h 40"/>
                  <a:gd name="T10" fmla="*/ 7 w 8"/>
                  <a:gd name="T11" fmla="*/ 37 h 40"/>
                  <a:gd name="T12" fmla="*/ 8 w 8"/>
                  <a:gd name="T13" fmla="*/ 36 h 40"/>
                  <a:gd name="T14" fmla="*/ 8 w 8"/>
                  <a:gd name="T15" fmla="*/ 4 h 40"/>
                  <a:gd name="T16" fmla="*/ 7 w 8"/>
                  <a:gd name="T17" fmla="*/ 3 h 40"/>
                  <a:gd name="T18" fmla="*/ 5 w 8"/>
                  <a:gd name="T19" fmla="*/ 2 h 40"/>
                  <a:gd name="T20" fmla="*/ 4 w 8"/>
                  <a:gd name="T21" fmla="*/ 0 h 40"/>
                  <a:gd name="T22" fmla="*/ 3 w 8"/>
                  <a:gd name="T23" fmla="*/ 2 h 40"/>
                  <a:gd name="T24" fmla="*/ 1 w 8"/>
                  <a:gd name="T25" fmla="*/ 3 h 40"/>
                  <a:gd name="T26" fmla="*/ 0 w 8"/>
                  <a:gd name="T27" fmla="*/ 4 h 40"/>
                  <a:gd name="T28" fmla="*/ 0 w 8"/>
                  <a:gd name="T29" fmla="*/ 6 h 40"/>
                  <a:gd name="T30" fmla="*/ 0 w 8"/>
                  <a:gd name="T3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40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8" name="Freeform 480"/>
              <p:cNvSpPr>
                <a:spLocks/>
              </p:cNvSpPr>
              <p:nvPr/>
            </p:nvSpPr>
            <p:spPr bwMode="auto">
              <a:xfrm>
                <a:off x="1657" y="1166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7 h 39"/>
                  <a:gd name="T6" fmla="*/ 4 w 8"/>
                  <a:gd name="T7" fmla="*/ 39 h 39"/>
                  <a:gd name="T8" fmla="*/ 5 w 8"/>
                  <a:gd name="T9" fmla="*/ 37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3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3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7"/>
                    </a:lnTo>
                    <a:lnTo>
                      <a:pt x="4" y="39"/>
                    </a:lnTo>
                    <a:lnTo>
                      <a:pt x="5" y="37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69" name="Freeform 481"/>
              <p:cNvSpPr>
                <a:spLocks/>
              </p:cNvSpPr>
              <p:nvPr/>
            </p:nvSpPr>
            <p:spPr bwMode="auto">
              <a:xfrm>
                <a:off x="1657" y="1111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0" name="Freeform 482"/>
              <p:cNvSpPr>
                <a:spLocks/>
              </p:cNvSpPr>
              <p:nvPr/>
            </p:nvSpPr>
            <p:spPr bwMode="auto">
              <a:xfrm>
                <a:off x="1657" y="1056"/>
                <a:ext cx="8" cy="39"/>
              </a:xfrm>
              <a:custGeom>
                <a:avLst/>
                <a:gdLst>
                  <a:gd name="T0" fmla="*/ 0 w 8"/>
                  <a:gd name="T1" fmla="*/ 36 h 39"/>
                  <a:gd name="T2" fmla="*/ 1 w 8"/>
                  <a:gd name="T3" fmla="*/ 36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6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2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2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6"/>
                    </a:moveTo>
                    <a:lnTo>
                      <a:pt x="1" y="36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1" name="Freeform 483"/>
              <p:cNvSpPr>
                <a:spLocks/>
              </p:cNvSpPr>
              <p:nvPr/>
            </p:nvSpPr>
            <p:spPr bwMode="auto">
              <a:xfrm>
                <a:off x="1657" y="1001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2" name="Freeform 484"/>
              <p:cNvSpPr>
                <a:spLocks/>
              </p:cNvSpPr>
              <p:nvPr/>
            </p:nvSpPr>
            <p:spPr bwMode="auto">
              <a:xfrm>
                <a:off x="1657" y="946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3" name="Freeform 485"/>
              <p:cNvSpPr>
                <a:spLocks/>
              </p:cNvSpPr>
              <p:nvPr/>
            </p:nvSpPr>
            <p:spPr bwMode="auto">
              <a:xfrm>
                <a:off x="1657" y="891"/>
                <a:ext cx="8" cy="39"/>
              </a:xfrm>
              <a:custGeom>
                <a:avLst/>
                <a:gdLst>
                  <a:gd name="T0" fmla="*/ 0 w 8"/>
                  <a:gd name="T1" fmla="*/ 37 h 39"/>
                  <a:gd name="T2" fmla="*/ 1 w 8"/>
                  <a:gd name="T3" fmla="*/ 37 h 39"/>
                  <a:gd name="T4" fmla="*/ 3 w 8"/>
                  <a:gd name="T5" fmla="*/ 38 h 39"/>
                  <a:gd name="T6" fmla="*/ 4 w 8"/>
                  <a:gd name="T7" fmla="*/ 39 h 39"/>
                  <a:gd name="T8" fmla="*/ 5 w 8"/>
                  <a:gd name="T9" fmla="*/ 38 h 39"/>
                  <a:gd name="T10" fmla="*/ 7 w 8"/>
                  <a:gd name="T11" fmla="*/ 37 h 39"/>
                  <a:gd name="T12" fmla="*/ 8 w 8"/>
                  <a:gd name="T13" fmla="*/ 35 h 39"/>
                  <a:gd name="T14" fmla="*/ 8 w 8"/>
                  <a:gd name="T15" fmla="*/ 4 h 39"/>
                  <a:gd name="T16" fmla="*/ 7 w 8"/>
                  <a:gd name="T17" fmla="*/ 3 h 39"/>
                  <a:gd name="T18" fmla="*/ 5 w 8"/>
                  <a:gd name="T19" fmla="*/ 1 h 39"/>
                  <a:gd name="T20" fmla="*/ 4 w 8"/>
                  <a:gd name="T21" fmla="*/ 0 h 39"/>
                  <a:gd name="T22" fmla="*/ 3 w 8"/>
                  <a:gd name="T23" fmla="*/ 1 h 39"/>
                  <a:gd name="T24" fmla="*/ 1 w 8"/>
                  <a:gd name="T25" fmla="*/ 3 h 39"/>
                  <a:gd name="T26" fmla="*/ 0 w 8"/>
                  <a:gd name="T27" fmla="*/ 4 h 39"/>
                  <a:gd name="T28" fmla="*/ 0 w 8"/>
                  <a:gd name="T29" fmla="*/ 5 h 39"/>
                  <a:gd name="T30" fmla="*/ 0 w 8"/>
                  <a:gd name="T31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9">
                    <a:moveTo>
                      <a:pt x="0" y="37"/>
                    </a:moveTo>
                    <a:lnTo>
                      <a:pt x="1" y="37"/>
                    </a:lnTo>
                    <a:lnTo>
                      <a:pt x="3" y="38"/>
                    </a:lnTo>
                    <a:lnTo>
                      <a:pt x="4" y="39"/>
                    </a:lnTo>
                    <a:lnTo>
                      <a:pt x="5" y="38"/>
                    </a:lnTo>
                    <a:lnTo>
                      <a:pt x="7" y="37"/>
                    </a:lnTo>
                    <a:lnTo>
                      <a:pt x="8" y="3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374" name="Group 486"/>
            <p:cNvGrpSpPr>
              <a:grpSpLocks/>
            </p:cNvGrpSpPr>
            <p:nvPr/>
          </p:nvGrpSpPr>
          <p:grpSpPr bwMode="auto">
            <a:xfrm>
              <a:off x="2213" y="3163"/>
              <a:ext cx="9" cy="350"/>
              <a:chOff x="2240" y="1956"/>
              <a:chExt cx="9" cy="322"/>
            </a:xfrm>
          </p:grpSpPr>
          <p:sp>
            <p:nvSpPr>
              <p:cNvPr id="2854375" name="Freeform 487"/>
              <p:cNvSpPr>
                <a:spLocks/>
              </p:cNvSpPr>
              <p:nvPr/>
            </p:nvSpPr>
            <p:spPr bwMode="auto">
              <a:xfrm>
                <a:off x="2240" y="2270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6" name="Freeform 488"/>
              <p:cNvSpPr>
                <a:spLocks/>
              </p:cNvSpPr>
              <p:nvPr/>
            </p:nvSpPr>
            <p:spPr bwMode="auto">
              <a:xfrm>
                <a:off x="2240" y="2254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7" name="Freeform 489"/>
              <p:cNvSpPr>
                <a:spLocks/>
              </p:cNvSpPr>
              <p:nvPr/>
            </p:nvSpPr>
            <p:spPr bwMode="auto">
              <a:xfrm>
                <a:off x="2240" y="2238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2 w 9"/>
                  <a:gd name="T3" fmla="*/ 6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8" name="Freeform 490"/>
              <p:cNvSpPr>
                <a:spLocks/>
              </p:cNvSpPr>
              <p:nvPr/>
            </p:nvSpPr>
            <p:spPr bwMode="auto">
              <a:xfrm>
                <a:off x="2240" y="2223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2 w 9"/>
                  <a:gd name="T3" fmla="*/ 5 h 7"/>
                  <a:gd name="T4" fmla="*/ 3 w 9"/>
                  <a:gd name="T5" fmla="*/ 6 h 7"/>
                  <a:gd name="T6" fmla="*/ 5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4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5 w 9"/>
                  <a:gd name="T23" fmla="*/ 0 h 7"/>
                  <a:gd name="T24" fmla="*/ 3 w 9"/>
                  <a:gd name="T25" fmla="*/ 0 h 7"/>
                  <a:gd name="T26" fmla="*/ 2 w 9"/>
                  <a:gd name="T27" fmla="*/ 1 h 7"/>
                  <a:gd name="T28" fmla="*/ 0 w 9"/>
                  <a:gd name="T29" fmla="*/ 2 h 7"/>
                  <a:gd name="T30" fmla="*/ 0 w 9"/>
                  <a:gd name="T31" fmla="*/ 4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79" name="Freeform 491"/>
              <p:cNvSpPr>
                <a:spLocks/>
              </p:cNvSpPr>
              <p:nvPr/>
            </p:nvSpPr>
            <p:spPr bwMode="auto">
              <a:xfrm>
                <a:off x="2240" y="2207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0" name="Freeform 492"/>
              <p:cNvSpPr>
                <a:spLocks/>
              </p:cNvSpPr>
              <p:nvPr/>
            </p:nvSpPr>
            <p:spPr bwMode="auto">
              <a:xfrm>
                <a:off x="2240" y="2191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2 w 9"/>
                  <a:gd name="T3" fmla="*/ 6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1" name="Freeform 493"/>
              <p:cNvSpPr>
                <a:spLocks/>
              </p:cNvSpPr>
              <p:nvPr/>
            </p:nvSpPr>
            <p:spPr bwMode="auto">
              <a:xfrm>
                <a:off x="2240" y="2176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2 w 9"/>
                  <a:gd name="T3" fmla="*/ 5 h 7"/>
                  <a:gd name="T4" fmla="*/ 3 w 9"/>
                  <a:gd name="T5" fmla="*/ 6 h 7"/>
                  <a:gd name="T6" fmla="*/ 5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4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5 w 9"/>
                  <a:gd name="T23" fmla="*/ 0 h 7"/>
                  <a:gd name="T24" fmla="*/ 3 w 9"/>
                  <a:gd name="T25" fmla="*/ 0 h 7"/>
                  <a:gd name="T26" fmla="*/ 2 w 9"/>
                  <a:gd name="T27" fmla="*/ 1 h 7"/>
                  <a:gd name="T28" fmla="*/ 0 w 9"/>
                  <a:gd name="T29" fmla="*/ 2 h 7"/>
                  <a:gd name="T30" fmla="*/ 0 w 9"/>
                  <a:gd name="T31" fmla="*/ 4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2" name="Freeform 494"/>
              <p:cNvSpPr>
                <a:spLocks/>
              </p:cNvSpPr>
              <p:nvPr/>
            </p:nvSpPr>
            <p:spPr bwMode="auto">
              <a:xfrm>
                <a:off x="2240" y="2160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3" name="Freeform 495"/>
              <p:cNvSpPr>
                <a:spLocks/>
              </p:cNvSpPr>
              <p:nvPr/>
            </p:nvSpPr>
            <p:spPr bwMode="auto">
              <a:xfrm>
                <a:off x="2240" y="2144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4" name="Freeform 496"/>
              <p:cNvSpPr>
                <a:spLocks/>
              </p:cNvSpPr>
              <p:nvPr/>
            </p:nvSpPr>
            <p:spPr bwMode="auto">
              <a:xfrm>
                <a:off x="2240" y="2129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2 w 9"/>
                  <a:gd name="T3" fmla="*/ 5 h 7"/>
                  <a:gd name="T4" fmla="*/ 3 w 9"/>
                  <a:gd name="T5" fmla="*/ 6 h 7"/>
                  <a:gd name="T6" fmla="*/ 5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3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5 w 9"/>
                  <a:gd name="T23" fmla="*/ 0 h 7"/>
                  <a:gd name="T24" fmla="*/ 3 w 9"/>
                  <a:gd name="T25" fmla="*/ 0 h 7"/>
                  <a:gd name="T26" fmla="*/ 2 w 9"/>
                  <a:gd name="T27" fmla="*/ 1 h 7"/>
                  <a:gd name="T28" fmla="*/ 0 w 9"/>
                  <a:gd name="T29" fmla="*/ 2 h 7"/>
                  <a:gd name="T30" fmla="*/ 0 w 9"/>
                  <a:gd name="T31" fmla="*/ 3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5" name="Freeform 497"/>
              <p:cNvSpPr>
                <a:spLocks/>
              </p:cNvSpPr>
              <p:nvPr/>
            </p:nvSpPr>
            <p:spPr bwMode="auto">
              <a:xfrm>
                <a:off x="2240" y="2113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6" name="Freeform 498"/>
              <p:cNvSpPr>
                <a:spLocks/>
              </p:cNvSpPr>
              <p:nvPr/>
            </p:nvSpPr>
            <p:spPr bwMode="auto">
              <a:xfrm>
                <a:off x="2240" y="2097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7" name="Freeform 499"/>
              <p:cNvSpPr>
                <a:spLocks/>
              </p:cNvSpPr>
              <p:nvPr/>
            </p:nvSpPr>
            <p:spPr bwMode="auto">
              <a:xfrm>
                <a:off x="2240" y="2082"/>
                <a:ext cx="9" cy="7"/>
              </a:xfrm>
              <a:custGeom>
                <a:avLst/>
                <a:gdLst>
                  <a:gd name="T0" fmla="*/ 0 w 9"/>
                  <a:gd name="T1" fmla="*/ 5 h 7"/>
                  <a:gd name="T2" fmla="*/ 2 w 9"/>
                  <a:gd name="T3" fmla="*/ 5 h 7"/>
                  <a:gd name="T4" fmla="*/ 3 w 9"/>
                  <a:gd name="T5" fmla="*/ 6 h 7"/>
                  <a:gd name="T6" fmla="*/ 5 w 9"/>
                  <a:gd name="T7" fmla="*/ 7 h 7"/>
                  <a:gd name="T8" fmla="*/ 6 w 9"/>
                  <a:gd name="T9" fmla="*/ 6 h 7"/>
                  <a:gd name="T10" fmla="*/ 7 w 9"/>
                  <a:gd name="T11" fmla="*/ 5 h 7"/>
                  <a:gd name="T12" fmla="*/ 9 w 9"/>
                  <a:gd name="T13" fmla="*/ 3 h 7"/>
                  <a:gd name="T14" fmla="*/ 9 w 9"/>
                  <a:gd name="T15" fmla="*/ 2 h 7"/>
                  <a:gd name="T16" fmla="*/ 9 w 9"/>
                  <a:gd name="T17" fmla="*/ 1 h 7"/>
                  <a:gd name="T18" fmla="*/ 7 w 9"/>
                  <a:gd name="T19" fmla="*/ 0 h 7"/>
                  <a:gd name="T20" fmla="*/ 6 w 9"/>
                  <a:gd name="T21" fmla="*/ 0 h 7"/>
                  <a:gd name="T22" fmla="*/ 5 w 9"/>
                  <a:gd name="T23" fmla="*/ 0 h 7"/>
                  <a:gd name="T24" fmla="*/ 3 w 9"/>
                  <a:gd name="T25" fmla="*/ 0 h 7"/>
                  <a:gd name="T26" fmla="*/ 2 w 9"/>
                  <a:gd name="T27" fmla="*/ 1 h 7"/>
                  <a:gd name="T28" fmla="*/ 0 w 9"/>
                  <a:gd name="T29" fmla="*/ 2 h 7"/>
                  <a:gd name="T30" fmla="*/ 0 w 9"/>
                  <a:gd name="T31" fmla="*/ 3 h 7"/>
                  <a:gd name="T32" fmla="*/ 0 w 9"/>
                  <a:gd name="T3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8" name="Freeform 500"/>
              <p:cNvSpPr>
                <a:spLocks/>
              </p:cNvSpPr>
              <p:nvPr/>
            </p:nvSpPr>
            <p:spPr bwMode="auto">
              <a:xfrm>
                <a:off x="2240" y="2066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89" name="Freeform 501"/>
              <p:cNvSpPr>
                <a:spLocks/>
              </p:cNvSpPr>
              <p:nvPr/>
            </p:nvSpPr>
            <p:spPr bwMode="auto">
              <a:xfrm>
                <a:off x="2240" y="2050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0" name="Freeform 502"/>
              <p:cNvSpPr>
                <a:spLocks/>
              </p:cNvSpPr>
              <p:nvPr/>
            </p:nvSpPr>
            <p:spPr bwMode="auto">
              <a:xfrm>
                <a:off x="2240" y="2034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2 w 9"/>
                  <a:gd name="T3" fmla="*/ 6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1" name="Freeform 503"/>
              <p:cNvSpPr>
                <a:spLocks/>
              </p:cNvSpPr>
              <p:nvPr/>
            </p:nvSpPr>
            <p:spPr bwMode="auto">
              <a:xfrm>
                <a:off x="2240" y="2019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2" name="Freeform 504"/>
              <p:cNvSpPr>
                <a:spLocks/>
              </p:cNvSpPr>
              <p:nvPr/>
            </p:nvSpPr>
            <p:spPr bwMode="auto">
              <a:xfrm>
                <a:off x="2240" y="2003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3" name="Freeform 505"/>
              <p:cNvSpPr>
                <a:spLocks/>
              </p:cNvSpPr>
              <p:nvPr/>
            </p:nvSpPr>
            <p:spPr bwMode="auto">
              <a:xfrm>
                <a:off x="2240" y="1987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2 w 9"/>
                  <a:gd name="T3" fmla="*/ 6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6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2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2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4" name="Freeform 506"/>
              <p:cNvSpPr>
                <a:spLocks/>
              </p:cNvSpPr>
              <p:nvPr/>
            </p:nvSpPr>
            <p:spPr bwMode="auto">
              <a:xfrm>
                <a:off x="2240" y="1972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6 h 8"/>
                  <a:gd name="T6" fmla="*/ 5 w 9"/>
                  <a:gd name="T7" fmla="*/ 8 h 8"/>
                  <a:gd name="T8" fmla="*/ 6 w 9"/>
                  <a:gd name="T9" fmla="*/ 6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2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2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5" name="Freeform 507"/>
              <p:cNvSpPr>
                <a:spLocks/>
              </p:cNvSpPr>
              <p:nvPr/>
            </p:nvSpPr>
            <p:spPr bwMode="auto">
              <a:xfrm>
                <a:off x="2240" y="1956"/>
                <a:ext cx="9" cy="8"/>
              </a:xfrm>
              <a:custGeom>
                <a:avLst/>
                <a:gdLst>
                  <a:gd name="T0" fmla="*/ 0 w 9"/>
                  <a:gd name="T1" fmla="*/ 5 h 8"/>
                  <a:gd name="T2" fmla="*/ 2 w 9"/>
                  <a:gd name="T3" fmla="*/ 5 h 8"/>
                  <a:gd name="T4" fmla="*/ 3 w 9"/>
                  <a:gd name="T5" fmla="*/ 7 h 8"/>
                  <a:gd name="T6" fmla="*/ 5 w 9"/>
                  <a:gd name="T7" fmla="*/ 8 h 8"/>
                  <a:gd name="T8" fmla="*/ 6 w 9"/>
                  <a:gd name="T9" fmla="*/ 7 h 8"/>
                  <a:gd name="T10" fmla="*/ 7 w 9"/>
                  <a:gd name="T11" fmla="*/ 5 h 8"/>
                  <a:gd name="T12" fmla="*/ 9 w 9"/>
                  <a:gd name="T13" fmla="*/ 4 h 8"/>
                  <a:gd name="T14" fmla="*/ 9 w 9"/>
                  <a:gd name="T15" fmla="*/ 3 h 8"/>
                  <a:gd name="T16" fmla="*/ 9 w 9"/>
                  <a:gd name="T17" fmla="*/ 1 h 8"/>
                  <a:gd name="T18" fmla="*/ 7 w 9"/>
                  <a:gd name="T19" fmla="*/ 0 h 8"/>
                  <a:gd name="T20" fmla="*/ 6 w 9"/>
                  <a:gd name="T21" fmla="*/ 0 h 8"/>
                  <a:gd name="T22" fmla="*/ 5 w 9"/>
                  <a:gd name="T23" fmla="*/ 0 h 8"/>
                  <a:gd name="T24" fmla="*/ 3 w 9"/>
                  <a:gd name="T25" fmla="*/ 0 h 8"/>
                  <a:gd name="T26" fmla="*/ 2 w 9"/>
                  <a:gd name="T27" fmla="*/ 1 h 8"/>
                  <a:gd name="T28" fmla="*/ 0 w 9"/>
                  <a:gd name="T29" fmla="*/ 3 h 8"/>
                  <a:gd name="T30" fmla="*/ 0 w 9"/>
                  <a:gd name="T31" fmla="*/ 4 h 8"/>
                  <a:gd name="T32" fmla="*/ 0 w 9"/>
                  <a:gd name="T3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lnTo>
                      <a:pt x="2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396" name="Group 508"/>
            <p:cNvGrpSpPr>
              <a:grpSpLocks/>
            </p:cNvGrpSpPr>
            <p:nvPr/>
          </p:nvGrpSpPr>
          <p:grpSpPr bwMode="auto">
            <a:xfrm>
              <a:off x="1647" y="3417"/>
              <a:ext cx="565" cy="61"/>
              <a:chOff x="1664" y="2190"/>
              <a:chExt cx="575" cy="56"/>
            </a:xfrm>
          </p:grpSpPr>
          <p:sp>
            <p:nvSpPr>
              <p:cNvPr id="2854397" name="Line 509"/>
              <p:cNvSpPr>
                <a:spLocks noChangeShapeType="1"/>
              </p:cNvSpPr>
              <p:nvPr/>
            </p:nvSpPr>
            <p:spPr bwMode="auto">
              <a:xfrm>
                <a:off x="1721" y="2217"/>
                <a:ext cx="460" cy="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8" name="Freeform 510"/>
              <p:cNvSpPr>
                <a:spLocks/>
              </p:cNvSpPr>
              <p:nvPr/>
            </p:nvSpPr>
            <p:spPr bwMode="auto">
              <a:xfrm>
                <a:off x="1664" y="2190"/>
                <a:ext cx="61" cy="56"/>
              </a:xfrm>
              <a:custGeom>
                <a:avLst/>
                <a:gdLst>
                  <a:gd name="T0" fmla="*/ 61 w 61"/>
                  <a:gd name="T1" fmla="*/ 0 h 56"/>
                  <a:gd name="T2" fmla="*/ 0 w 61"/>
                  <a:gd name="T3" fmla="*/ 29 h 56"/>
                  <a:gd name="T4" fmla="*/ 61 w 61"/>
                  <a:gd name="T5" fmla="*/ 56 h 56"/>
                  <a:gd name="T6" fmla="*/ 61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0"/>
                    </a:moveTo>
                    <a:lnTo>
                      <a:pt x="0" y="29"/>
                    </a:lnTo>
                    <a:lnTo>
                      <a:pt x="61" y="5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399" name="Freeform 511"/>
              <p:cNvSpPr>
                <a:spLocks/>
              </p:cNvSpPr>
              <p:nvPr/>
            </p:nvSpPr>
            <p:spPr bwMode="auto">
              <a:xfrm>
                <a:off x="2178" y="2190"/>
                <a:ext cx="61" cy="56"/>
              </a:xfrm>
              <a:custGeom>
                <a:avLst/>
                <a:gdLst>
                  <a:gd name="T0" fmla="*/ 0 w 61"/>
                  <a:gd name="T1" fmla="*/ 56 h 56"/>
                  <a:gd name="T2" fmla="*/ 61 w 61"/>
                  <a:gd name="T3" fmla="*/ 29 h 56"/>
                  <a:gd name="T4" fmla="*/ 0 w 61"/>
                  <a:gd name="T5" fmla="*/ 0 h 56"/>
                  <a:gd name="T6" fmla="*/ 0 w 61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0" y="56"/>
                    </a:moveTo>
                    <a:lnTo>
                      <a:pt x="61" y="29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4400" name="Group 512"/>
            <p:cNvGrpSpPr>
              <a:grpSpLocks/>
            </p:cNvGrpSpPr>
            <p:nvPr/>
          </p:nvGrpSpPr>
          <p:grpSpPr bwMode="auto">
            <a:xfrm>
              <a:off x="1619" y="1996"/>
              <a:ext cx="584" cy="171"/>
              <a:chOff x="1635" y="883"/>
              <a:chExt cx="595" cy="158"/>
            </a:xfrm>
          </p:grpSpPr>
          <p:sp>
            <p:nvSpPr>
              <p:cNvPr id="2854401" name="Freeform 513"/>
              <p:cNvSpPr>
                <a:spLocks/>
              </p:cNvSpPr>
              <p:nvPr/>
            </p:nvSpPr>
            <p:spPr bwMode="auto">
              <a:xfrm>
                <a:off x="1635" y="883"/>
                <a:ext cx="43" cy="12"/>
              </a:xfrm>
              <a:custGeom>
                <a:avLst/>
                <a:gdLst>
                  <a:gd name="T0" fmla="*/ 6 w 43"/>
                  <a:gd name="T1" fmla="*/ 0 h 12"/>
                  <a:gd name="T2" fmla="*/ 5 w 43"/>
                  <a:gd name="T3" fmla="*/ 0 h 12"/>
                  <a:gd name="T4" fmla="*/ 3 w 43"/>
                  <a:gd name="T5" fmla="*/ 2 h 12"/>
                  <a:gd name="T6" fmla="*/ 2 w 43"/>
                  <a:gd name="T7" fmla="*/ 3 h 12"/>
                  <a:gd name="T8" fmla="*/ 0 w 43"/>
                  <a:gd name="T9" fmla="*/ 4 h 12"/>
                  <a:gd name="T10" fmla="*/ 2 w 43"/>
                  <a:gd name="T11" fmla="*/ 6 h 12"/>
                  <a:gd name="T12" fmla="*/ 3 w 43"/>
                  <a:gd name="T13" fmla="*/ 7 h 12"/>
                  <a:gd name="T14" fmla="*/ 5 w 43"/>
                  <a:gd name="T15" fmla="*/ 8 h 12"/>
                  <a:gd name="T16" fmla="*/ 37 w 43"/>
                  <a:gd name="T17" fmla="*/ 12 h 12"/>
                  <a:gd name="T18" fmla="*/ 39 w 43"/>
                  <a:gd name="T19" fmla="*/ 12 h 12"/>
                  <a:gd name="T20" fmla="*/ 40 w 43"/>
                  <a:gd name="T21" fmla="*/ 12 h 12"/>
                  <a:gd name="T22" fmla="*/ 42 w 43"/>
                  <a:gd name="T23" fmla="*/ 11 h 12"/>
                  <a:gd name="T24" fmla="*/ 43 w 43"/>
                  <a:gd name="T25" fmla="*/ 9 h 12"/>
                  <a:gd name="T26" fmla="*/ 43 w 43"/>
                  <a:gd name="T27" fmla="*/ 8 h 12"/>
                  <a:gd name="T28" fmla="*/ 42 w 43"/>
                  <a:gd name="T29" fmla="*/ 7 h 12"/>
                  <a:gd name="T30" fmla="*/ 40 w 43"/>
                  <a:gd name="T31" fmla="*/ 6 h 12"/>
                  <a:gd name="T32" fmla="*/ 39 w 43"/>
                  <a:gd name="T33" fmla="*/ 4 h 12"/>
                  <a:gd name="T34" fmla="*/ 6 w 43"/>
                  <a:gd name="T3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" h="12">
                    <a:moveTo>
                      <a:pt x="6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40" y="12"/>
                    </a:lnTo>
                    <a:lnTo>
                      <a:pt x="42" y="11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2" y="7"/>
                    </a:lnTo>
                    <a:lnTo>
                      <a:pt x="40" y="6"/>
                    </a:lnTo>
                    <a:lnTo>
                      <a:pt x="39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2" name="Freeform 514"/>
              <p:cNvSpPr>
                <a:spLocks/>
              </p:cNvSpPr>
              <p:nvPr/>
            </p:nvSpPr>
            <p:spPr bwMode="auto">
              <a:xfrm>
                <a:off x="1695" y="891"/>
                <a:ext cx="41" cy="12"/>
              </a:xfrm>
              <a:custGeom>
                <a:avLst/>
                <a:gdLst>
                  <a:gd name="T0" fmla="*/ 4 w 41"/>
                  <a:gd name="T1" fmla="*/ 0 h 12"/>
                  <a:gd name="T2" fmla="*/ 3 w 41"/>
                  <a:gd name="T3" fmla="*/ 0 h 12"/>
                  <a:gd name="T4" fmla="*/ 2 w 41"/>
                  <a:gd name="T5" fmla="*/ 0 h 12"/>
                  <a:gd name="T6" fmla="*/ 0 w 41"/>
                  <a:gd name="T7" fmla="*/ 1 h 12"/>
                  <a:gd name="T8" fmla="*/ 0 w 41"/>
                  <a:gd name="T9" fmla="*/ 3 h 12"/>
                  <a:gd name="T10" fmla="*/ 0 w 41"/>
                  <a:gd name="T11" fmla="*/ 4 h 12"/>
                  <a:gd name="T12" fmla="*/ 0 w 41"/>
                  <a:gd name="T13" fmla="*/ 5 h 12"/>
                  <a:gd name="T14" fmla="*/ 2 w 41"/>
                  <a:gd name="T15" fmla="*/ 7 h 12"/>
                  <a:gd name="T16" fmla="*/ 3 w 41"/>
                  <a:gd name="T17" fmla="*/ 8 h 12"/>
                  <a:gd name="T18" fmla="*/ 21 w 41"/>
                  <a:gd name="T19" fmla="*/ 9 h 12"/>
                  <a:gd name="T20" fmla="*/ 37 w 41"/>
                  <a:gd name="T21" fmla="*/ 12 h 12"/>
                  <a:gd name="T22" fmla="*/ 39 w 41"/>
                  <a:gd name="T23" fmla="*/ 12 h 12"/>
                  <a:gd name="T24" fmla="*/ 40 w 41"/>
                  <a:gd name="T25" fmla="*/ 11 h 12"/>
                  <a:gd name="T26" fmla="*/ 41 w 41"/>
                  <a:gd name="T27" fmla="*/ 9 h 12"/>
                  <a:gd name="T28" fmla="*/ 41 w 41"/>
                  <a:gd name="T29" fmla="*/ 8 h 12"/>
                  <a:gd name="T30" fmla="*/ 41 w 41"/>
                  <a:gd name="T31" fmla="*/ 7 h 12"/>
                  <a:gd name="T32" fmla="*/ 41 w 41"/>
                  <a:gd name="T33" fmla="*/ 5 h 12"/>
                  <a:gd name="T34" fmla="*/ 40 w 41"/>
                  <a:gd name="T35" fmla="*/ 4 h 12"/>
                  <a:gd name="T36" fmla="*/ 39 w 41"/>
                  <a:gd name="T37" fmla="*/ 4 h 12"/>
                  <a:gd name="T38" fmla="*/ 23 w 41"/>
                  <a:gd name="T39" fmla="*/ 1 h 12"/>
                  <a:gd name="T40" fmla="*/ 4 w 41"/>
                  <a:gd name="T4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12">
                    <a:moveTo>
                      <a:pt x="4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21" y="9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9"/>
                    </a:lnTo>
                    <a:lnTo>
                      <a:pt x="41" y="8"/>
                    </a:lnTo>
                    <a:lnTo>
                      <a:pt x="41" y="7"/>
                    </a:lnTo>
                    <a:lnTo>
                      <a:pt x="41" y="5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2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3" name="Freeform 515"/>
              <p:cNvSpPr>
                <a:spLocks/>
              </p:cNvSpPr>
              <p:nvPr/>
            </p:nvSpPr>
            <p:spPr bwMode="auto">
              <a:xfrm>
                <a:off x="1753" y="898"/>
                <a:ext cx="43" cy="13"/>
              </a:xfrm>
              <a:custGeom>
                <a:avLst/>
                <a:gdLst>
                  <a:gd name="T0" fmla="*/ 6 w 43"/>
                  <a:gd name="T1" fmla="*/ 0 h 13"/>
                  <a:gd name="T2" fmla="*/ 5 w 43"/>
                  <a:gd name="T3" fmla="*/ 0 h 13"/>
                  <a:gd name="T4" fmla="*/ 3 w 43"/>
                  <a:gd name="T5" fmla="*/ 1 h 13"/>
                  <a:gd name="T6" fmla="*/ 2 w 43"/>
                  <a:gd name="T7" fmla="*/ 2 h 13"/>
                  <a:gd name="T8" fmla="*/ 0 w 43"/>
                  <a:gd name="T9" fmla="*/ 4 h 13"/>
                  <a:gd name="T10" fmla="*/ 0 w 43"/>
                  <a:gd name="T11" fmla="*/ 5 h 13"/>
                  <a:gd name="T12" fmla="*/ 2 w 43"/>
                  <a:gd name="T13" fmla="*/ 6 h 13"/>
                  <a:gd name="T14" fmla="*/ 3 w 43"/>
                  <a:gd name="T15" fmla="*/ 8 h 13"/>
                  <a:gd name="T16" fmla="*/ 5 w 43"/>
                  <a:gd name="T17" fmla="*/ 8 h 13"/>
                  <a:gd name="T18" fmla="*/ 37 w 43"/>
                  <a:gd name="T19" fmla="*/ 13 h 13"/>
                  <a:gd name="T20" fmla="*/ 39 w 43"/>
                  <a:gd name="T21" fmla="*/ 13 h 13"/>
                  <a:gd name="T22" fmla="*/ 40 w 43"/>
                  <a:gd name="T23" fmla="*/ 13 h 13"/>
                  <a:gd name="T24" fmla="*/ 42 w 43"/>
                  <a:gd name="T25" fmla="*/ 11 h 13"/>
                  <a:gd name="T26" fmla="*/ 43 w 43"/>
                  <a:gd name="T27" fmla="*/ 10 h 13"/>
                  <a:gd name="T28" fmla="*/ 43 w 43"/>
                  <a:gd name="T29" fmla="*/ 9 h 13"/>
                  <a:gd name="T30" fmla="*/ 42 w 43"/>
                  <a:gd name="T31" fmla="*/ 8 h 13"/>
                  <a:gd name="T32" fmla="*/ 40 w 43"/>
                  <a:gd name="T33" fmla="*/ 6 h 13"/>
                  <a:gd name="T34" fmla="*/ 39 w 43"/>
                  <a:gd name="T35" fmla="*/ 5 h 13"/>
                  <a:gd name="T36" fmla="*/ 6 w 43"/>
                  <a:gd name="T3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" h="13">
                    <a:moveTo>
                      <a:pt x="6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2" y="8"/>
                    </a:lnTo>
                    <a:lnTo>
                      <a:pt x="40" y="6"/>
                    </a:lnTo>
                    <a:lnTo>
                      <a:pt x="39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4" name="Freeform 516"/>
              <p:cNvSpPr>
                <a:spLocks/>
              </p:cNvSpPr>
              <p:nvPr/>
            </p:nvSpPr>
            <p:spPr bwMode="auto">
              <a:xfrm>
                <a:off x="1813" y="907"/>
                <a:ext cx="42" cy="14"/>
              </a:xfrm>
              <a:custGeom>
                <a:avLst/>
                <a:gdLst>
                  <a:gd name="T0" fmla="*/ 5 w 42"/>
                  <a:gd name="T1" fmla="*/ 0 h 14"/>
                  <a:gd name="T2" fmla="*/ 3 w 42"/>
                  <a:gd name="T3" fmla="*/ 0 h 14"/>
                  <a:gd name="T4" fmla="*/ 2 w 42"/>
                  <a:gd name="T5" fmla="*/ 1 h 14"/>
                  <a:gd name="T6" fmla="*/ 0 w 42"/>
                  <a:gd name="T7" fmla="*/ 2 h 14"/>
                  <a:gd name="T8" fmla="*/ 0 w 42"/>
                  <a:gd name="T9" fmla="*/ 4 h 14"/>
                  <a:gd name="T10" fmla="*/ 0 w 42"/>
                  <a:gd name="T11" fmla="*/ 5 h 14"/>
                  <a:gd name="T12" fmla="*/ 0 w 42"/>
                  <a:gd name="T13" fmla="*/ 6 h 14"/>
                  <a:gd name="T14" fmla="*/ 2 w 42"/>
                  <a:gd name="T15" fmla="*/ 8 h 14"/>
                  <a:gd name="T16" fmla="*/ 3 w 42"/>
                  <a:gd name="T17" fmla="*/ 8 h 14"/>
                  <a:gd name="T18" fmla="*/ 12 w 42"/>
                  <a:gd name="T19" fmla="*/ 9 h 14"/>
                  <a:gd name="T20" fmla="*/ 37 w 42"/>
                  <a:gd name="T21" fmla="*/ 14 h 14"/>
                  <a:gd name="T22" fmla="*/ 39 w 42"/>
                  <a:gd name="T23" fmla="*/ 14 h 14"/>
                  <a:gd name="T24" fmla="*/ 40 w 42"/>
                  <a:gd name="T25" fmla="*/ 13 h 14"/>
                  <a:gd name="T26" fmla="*/ 42 w 42"/>
                  <a:gd name="T27" fmla="*/ 12 h 14"/>
                  <a:gd name="T28" fmla="*/ 42 w 42"/>
                  <a:gd name="T29" fmla="*/ 10 h 14"/>
                  <a:gd name="T30" fmla="*/ 42 w 42"/>
                  <a:gd name="T31" fmla="*/ 9 h 14"/>
                  <a:gd name="T32" fmla="*/ 42 w 42"/>
                  <a:gd name="T33" fmla="*/ 8 h 14"/>
                  <a:gd name="T34" fmla="*/ 40 w 42"/>
                  <a:gd name="T35" fmla="*/ 6 h 14"/>
                  <a:gd name="T36" fmla="*/ 39 w 42"/>
                  <a:gd name="T37" fmla="*/ 6 h 14"/>
                  <a:gd name="T38" fmla="*/ 13 w 42"/>
                  <a:gd name="T39" fmla="*/ 1 h 14"/>
                  <a:gd name="T40" fmla="*/ 5 w 42"/>
                  <a:gd name="T4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" h="14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12" y="9"/>
                    </a:lnTo>
                    <a:lnTo>
                      <a:pt x="37" y="14"/>
                    </a:lnTo>
                    <a:lnTo>
                      <a:pt x="39" y="14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2" y="8"/>
                    </a:lnTo>
                    <a:lnTo>
                      <a:pt x="40" y="6"/>
                    </a:lnTo>
                    <a:lnTo>
                      <a:pt x="39" y="6"/>
                    </a:lnTo>
                    <a:lnTo>
                      <a:pt x="13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5" name="Freeform 517"/>
              <p:cNvSpPr>
                <a:spLocks/>
              </p:cNvSpPr>
              <p:nvPr/>
            </p:nvSpPr>
            <p:spPr bwMode="auto">
              <a:xfrm>
                <a:off x="1872" y="919"/>
                <a:ext cx="41" cy="17"/>
              </a:xfrm>
              <a:custGeom>
                <a:avLst/>
                <a:gdLst>
                  <a:gd name="T0" fmla="*/ 4 w 41"/>
                  <a:gd name="T1" fmla="*/ 0 h 17"/>
                  <a:gd name="T2" fmla="*/ 2 w 41"/>
                  <a:gd name="T3" fmla="*/ 0 h 17"/>
                  <a:gd name="T4" fmla="*/ 1 w 41"/>
                  <a:gd name="T5" fmla="*/ 0 h 17"/>
                  <a:gd name="T6" fmla="*/ 0 w 41"/>
                  <a:gd name="T7" fmla="*/ 1 h 17"/>
                  <a:gd name="T8" fmla="*/ 0 w 41"/>
                  <a:gd name="T9" fmla="*/ 2 h 17"/>
                  <a:gd name="T10" fmla="*/ 0 w 41"/>
                  <a:gd name="T11" fmla="*/ 4 h 17"/>
                  <a:gd name="T12" fmla="*/ 0 w 41"/>
                  <a:gd name="T13" fmla="*/ 5 h 17"/>
                  <a:gd name="T14" fmla="*/ 1 w 41"/>
                  <a:gd name="T15" fmla="*/ 6 h 17"/>
                  <a:gd name="T16" fmla="*/ 2 w 41"/>
                  <a:gd name="T17" fmla="*/ 7 h 17"/>
                  <a:gd name="T18" fmla="*/ 10 w 41"/>
                  <a:gd name="T19" fmla="*/ 9 h 17"/>
                  <a:gd name="T20" fmla="*/ 34 w 41"/>
                  <a:gd name="T21" fmla="*/ 15 h 17"/>
                  <a:gd name="T22" fmla="*/ 35 w 41"/>
                  <a:gd name="T23" fmla="*/ 17 h 17"/>
                  <a:gd name="T24" fmla="*/ 37 w 41"/>
                  <a:gd name="T25" fmla="*/ 17 h 17"/>
                  <a:gd name="T26" fmla="*/ 38 w 41"/>
                  <a:gd name="T27" fmla="*/ 15 h 17"/>
                  <a:gd name="T28" fmla="*/ 39 w 41"/>
                  <a:gd name="T29" fmla="*/ 14 h 17"/>
                  <a:gd name="T30" fmla="*/ 41 w 41"/>
                  <a:gd name="T31" fmla="*/ 13 h 17"/>
                  <a:gd name="T32" fmla="*/ 41 w 41"/>
                  <a:gd name="T33" fmla="*/ 11 h 17"/>
                  <a:gd name="T34" fmla="*/ 39 w 41"/>
                  <a:gd name="T35" fmla="*/ 10 h 17"/>
                  <a:gd name="T36" fmla="*/ 38 w 41"/>
                  <a:gd name="T37" fmla="*/ 9 h 17"/>
                  <a:gd name="T38" fmla="*/ 37 w 41"/>
                  <a:gd name="T39" fmla="*/ 9 h 17"/>
                  <a:gd name="T40" fmla="*/ 35 w 41"/>
                  <a:gd name="T41" fmla="*/ 7 h 17"/>
                  <a:gd name="T42" fmla="*/ 11 w 41"/>
                  <a:gd name="T43" fmla="*/ 1 h 17"/>
                  <a:gd name="T44" fmla="*/ 4 w 41"/>
                  <a:gd name="T4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" h="17">
                    <a:moveTo>
                      <a:pt x="4" y="0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10" y="9"/>
                    </a:lnTo>
                    <a:lnTo>
                      <a:pt x="34" y="15"/>
                    </a:lnTo>
                    <a:lnTo>
                      <a:pt x="35" y="17"/>
                    </a:lnTo>
                    <a:lnTo>
                      <a:pt x="37" y="17"/>
                    </a:lnTo>
                    <a:lnTo>
                      <a:pt x="38" y="15"/>
                    </a:lnTo>
                    <a:lnTo>
                      <a:pt x="39" y="14"/>
                    </a:lnTo>
                    <a:lnTo>
                      <a:pt x="41" y="13"/>
                    </a:lnTo>
                    <a:lnTo>
                      <a:pt x="41" y="11"/>
                    </a:lnTo>
                    <a:lnTo>
                      <a:pt x="39" y="10"/>
                    </a:lnTo>
                    <a:lnTo>
                      <a:pt x="38" y="9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11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6" name="Freeform 518"/>
              <p:cNvSpPr>
                <a:spLocks/>
              </p:cNvSpPr>
              <p:nvPr/>
            </p:nvSpPr>
            <p:spPr bwMode="auto">
              <a:xfrm>
                <a:off x="1926" y="940"/>
                <a:ext cx="20" cy="36"/>
              </a:xfrm>
              <a:custGeom>
                <a:avLst/>
                <a:gdLst>
                  <a:gd name="T0" fmla="*/ 7 w 20"/>
                  <a:gd name="T1" fmla="*/ 2 h 36"/>
                  <a:gd name="T2" fmla="*/ 5 w 20"/>
                  <a:gd name="T3" fmla="*/ 1 h 36"/>
                  <a:gd name="T4" fmla="*/ 4 w 20"/>
                  <a:gd name="T5" fmla="*/ 0 h 36"/>
                  <a:gd name="T6" fmla="*/ 3 w 20"/>
                  <a:gd name="T7" fmla="*/ 0 h 36"/>
                  <a:gd name="T8" fmla="*/ 1 w 20"/>
                  <a:gd name="T9" fmla="*/ 1 h 36"/>
                  <a:gd name="T10" fmla="*/ 0 w 20"/>
                  <a:gd name="T11" fmla="*/ 2 h 36"/>
                  <a:gd name="T12" fmla="*/ 0 w 20"/>
                  <a:gd name="T13" fmla="*/ 3 h 36"/>
                  <a:gd name="T14" fmla="*/ 0 w 20"/>
                  <a:gd name="T15" fmla="*/ 5 h 36"/>
                  <a:gd name="T16" fmla="*/ 0 w 20"/>
                  <a:gd name="T17" fmla="*/ 6 h 36"/>
                  <a:gd name="T18" fmla="*/ 3 w 20"/>
                  <a:gd name="T19" fmla="*/ 7 h 36"/>
                  <a:gd name="T20" fmla="*/ 7 w 20"/>
                  <a:gd name="T21" fmla="*/ 16 h 36"/>
                  <a:gd name="T22" fmla="*/ 11 w 20"/>
                  <a:gd name="T23" fmla="*/ 14 h 36"/>
                  <a:gd name="T24" fmla="*/ 7 w 20"/>
                  <a:gd name="T25" fmla="*/ 15 h 36"/>
                  <a:gd name="T26" fmla="*/ 8 w 20"/>
                  <a:gd name="T27" fmla="*/ 24 h 36"/>
                  <a:gd name="T28" fmla="*/ 11 w 20"/>
                  <a:gd name="T29" fmla="*/ 32 h 36"/>
                  <a:gd name="T30" fmla="*/ 11 w 20"/>
                  <a:gd name="T31" fmla="*/ 33 h 36"/>
                  <a:gd name="T32" fmla="*/ 13 w 20"/>
                  <a:gd name="T33" fmla="*/ 35 h 36"/>
                  <a:gd name="T34" fmla="*/ 14 w 20"/>
                  <a:gd name="T35" fmla="*/ 36 h 36"/>
                  <a:gd name="T36" fmla="*/ 15 w 20"/>
                  <a:gd name="T37" fmla="*/ 36 h 36"/>
                  <a:gd name="T38" fmla="*/ 17 w 20"/>
                  <a:gd name="T39" fmla="*/ 36 h 36"/>
                  <a:gd name="T40" fmla="*/ 18 w 20"/>
                  <a:gd name="T41" fmla="*/ 36 h 36"/>
                  <a:gd name="T42" fmla="*/ 20 w 20"/>
                  <a:gd name="T43" fmla="*/ 35 h 36"/>
                  <a:gd name="T44" fmla="*/ 20 w 20"/>
                  <a:gd name="T45" fmla="*/ 33 h 36"/>
                  <a:gd name="T46" fmla="*/ 20 w 20"/>
                  <a:gd name="T47" fmla="*/ 32 h 36"/>
                  <a:gd name="T48" fmla="*/ 20 w 20"/>
                  <a:gd name="T49" fmla="*/ 31 h 36"/>
                  <a:gd name="T50" fmla="*/ 17 w 20"/>
                  <a:gd name="T51" fmla="*/ 23 h 36"/>
                  <a:gd name="T52" fmla="*/ 15 w 20"/>
                  <a:gd name="T53" fmla="*/ 14 h 36"/>
                  <a:gd name="T54" fmla="*/ 14 w 20"/>
                  <a:gd name="T55" fmla="*/ 13 h 36"/>
                  <a:gd name="T56" fmla="*/ 10 w 20"/>
                  <a:gd name="T57" fmla="*/ 3 h 36"/>
                  <a:gd name="T58" fmla="*/ 7 w 20"/>
                  <a:gd name="T59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" h="36">
                    <a:moveTo>
                      <a:pt x="7" y="2"/>
                    </a:move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3" y="7"/>
                    </a:lnTo>
                    <a:lnTo>
                      <a:pt x="7" y="16"/>
                    </a:lnTo>
                    <a:lnTo>
                      <a:pt x="11" y="14"/>
                    </a:lnTo>
                    <a:lnTo>
                      <a:pt x="7" y="15"/>
                    </a:lnTo>
                    <a:lnTo>
                      <a:pt x="8" y="24"/>
                    </a:lnTo>
                    <a:lnTo>
                      <a:pt x="11" y="32"/>
                    </a:lnTo>
                    <a:lnTo>
                      <a:pt x="11" y="33"/>
                    </a:lnTo>
                    <a:lnTo>
                      <a:pt x="13" y="35"/>
                    </a:lnTo>
                    <a:lnTo>
                      <a:pt x="14" y="36"/>
                    </a:lnTo>
                    <a:lnTo>
                      <a:pt x="15" y="36"/>
                    </a:lnTo>
                    <a:lnTo>
                      <a:pt x="17" y="36"/>
                    </a:lnTo>
                    <a:lnTo>
                      <a:pt x="18" y="36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20" y="31"/>
                    </a:lnTo>
                    <a:lnTo>
                      <a:pt x="17" y="23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0" y="3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7" name="Freeform 519"/>
              <p:cNvSpPr>
                <a:spLocks/>
              </p:cNvSpPr>
              <p:nvPr/>
            </p:nvSpPr>
            <p:spPr bwMode="auto">
              <a:xfrm>
                <a:off x="1954" y="987"/>
                <a:ext cx="40" cy="18"/>
              </a:xfrm>
              <a:custGeom>
                <a:avLst/>
                <a:gdLst>
                  <a:gd name="T0" fmla="*/ 6 w 40"/>
                  <a:gd name="T1" fmla="*/ 0 h 18"/>
                  <a:gd name="T2" fmla="*/ 4 w 40"/>
                  <a:gd name="T3" fmla="*/ 0 h 18"/>
                  <a:gd name="T4" fmla="*/ 3 w 40"/>
                  <a:gd name="T5" fmla="*/ 0 h 18"/>
                  <a:gd name="T6" fmla="*/ 2 w 40"/>
                  <a:gd name="T7" fmla="*/ 0 h 18"/>
                  <a:gd name="T8" fmla="*/ 0 w 40"/>
                  <a:gd name="T9" fmla="*/ 1 h 18"/>
                  <a:gd name="T10" fmla="*/ 0 w 40"/>
                  <a:gd name="T11" fmla="*/ 2 h 18"/>
                  <a:gd name="T12" fmla="*/ 0 w 40"/>
                  <a:gd name="T13" fmla="*/ 3 h 18"/>
                  <a:gd name="T14" fmla="*/ 0 w 40"/>
                  <a:gd name="T15" fmla="*/ 5 h 18"/>
                  <a:gd name="T16" fmla="*/ 2 w 40"/>
                  <a:gd name="T17" fmla="*/ 6 h 18"/>
                  <a:gd name="T18" fmla="*/ 6 w 40"/>
                  <a:gd name="T19" fmla="*/ 9 h 18"/>
                  <a:gd name="T20" fmla="*/ 7 w 40"/>
                  <a:gd name="T21" fmla="*/ 9 h 18"/>
                  <a:gd name="T22" fmla="*/ 17 w 40"/>
                  <a:gd name="T23" fmla="*/ 13 h 18"/>
                  <a:gd name="T24" fmla="*/ 36 w 40"/>
                  <a:gd name="T25" fmla="*/ 18 h 18"/>
                  <a:gd name="T26" fmla="*/ 37 w 40"/>
                  <a:gd name="T27" fmla="*/ 18 h 18"/>
                  <a:gd name="T28" fmla="*/ 39 w 40"/>
                  <a:gd name="T29" fmla="*/ 18 h 18"/>
                  <a:gd name="T30" fmla="*/ 40 w 40"/>
                  <a:gd name="T31" fmla="*/ 17 h 18"/>
                  <a:gd name="T32" fmla="*/ 40 w 40"/>
                  <a:gd name="T33" fmla="*/ 15 h 18"/>
                  <a:gd name="T34" fmla="*/ 40 w 40"/>
                  <a:gd name="T35" fmla="*/ 14 h 18"/>
                  <a:gd name="T36" fmla="*/ 40 w 40"/>
                  <a:gd name="T37" fmla="*/ 13 h 18"/>
                  <a:gd name="T38" fmla="*/ 39 w 40"/>
                  <a:gd name="T39" fmla="*/ 11 h 18"/>
                  <a:gd name="T40" fmla="*/ 37 w 40"/>
                  <a:gd name="T41" fmla="*/ 10 h 18"/>
                  <a:gd name="T42" fmla="*/ 19 w 40"/>
                  <a:gd name="T43" fmla="*/ 5 h 18"/>
                  <a:gd name="T44" fmla="*/ 9 w 40"/>
                  <a:gd name="T45" fmla="*/ 1 h 18"/>
                  <a:gd name="T46" fmla="*/ 9 w 40"/>
                  <a:gd name="T47" fmla="*/ 5 h 18"/>
                  <a:gd name="T48" fmla="*/ 10 w 40"/>
                  <a:gd name="T49" fmla="*/ 2 h 18"/>
                  <a:gd name="T50" fmla="*/ 6 w 40"/>
                  <a:gd name="T5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8">
                    <a:moveTo>
                      <a:pt x="6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17" y="13"/>
                    </a:lnTo>
                    <a:lnTo>
                      <a:pt x="36" y="18"/>
                    </a:lnTo>
                    <a:lnTo>
                      <a:pt x="37" y="18"/>
                    </a:lnTo>
                    <a:lnTo>
                      <a:pt x="39" y="18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39" y="11"/>
                    </a:lnTo>
                    <a:lnTo>
                      <a:pt x="37" y="10"/>
                    </a:lnTo>
                    <a:lnTo>
                      <a:pt x="19" y="5"/>
                    </a:lnTo>
                    <a:lnTo>
                      <a:pt x="9" y="1"/>
                    </a:lnTo>
                    <a:lnTo>
                      <a:pt x="9" y="5"/>
                    </a:lnTo>
                    <a:lnTo>
                      <a:pt x="10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8" name="Freeform 520"/>
              <p:cNvSpPr>
                <a:spLocks/>
              </p:cNvSpPr>
              <p:nvPr/>
            </p:nvSpPr>
            <p:spPr bwMode="auto">
              <a:xfrm>
                <a:off x="2011" y="1004"/>
                <a:ext cx="41" cy="13"/>
              </a:xfrm>
              <a:custGeom>
                <a:avLst/>
                <a:gdLst>
                  <a:gd name="T0" fmla="*/ 4 w 41"/>
                  <a:gd name="T1" fmla="*/ 0 h 13"/>
                  <a:gd name="T2" fmla="*/ 3 w 41"/>
                  <a:gd name="T3" fmla="*/ 0 h 13"/>
                  <a:gd name="T4" fmla="*/ 2 w 41"/>
                  <a:gd name="T5" fmla="*/ 0 h 13"/>
                  <a:gd name="T6" fmla="*/ 0 w 41"/>
                  <a:gd name="T7" fmla="*/ 1 h 13"/>
                  <a:gd name="T8" fmla="*/ 0 w 41"/>
                  <a:gd name="T9" fmla="*/ 2 h 13"/>
                  <a:gd name="T10" fmla="*/ 0 w 41"/>
                  <a:gd name="T11" fmla="*/ 3 h 13"/>
                  <a:gd name="T12" fmla="*/ 0 w 41"/>
                  <a:gd name="T13" fmla="*/ 5 h 13"/>
                  <a:gd name="T14" fmla="*/ 2 w 41"/>
                  <a:gd name="T15" fmla="*/ 6 h 13"/>
                  <a:gd name="T16" fmla="*/ 3 w 41"/>
                  <a:gd name="T17" fmla="*/ 7 h 13"/>
                  <a:gd name="T18" fmla="*/ 10 w 41"/>
                  <a:gd name="T19" fmla="*/ 9 h 13"/>
                  <a:gd name="T20" fmla="*/ 37 w 41"/>
                  <a:gd name="T21" fmla="*/ 13 h 13"/>
                  <a:gd name="T22" fmla="*/ 39 w 41"/>
                  <a:gd name="T23" fmla="*/ 13 h 13"/>
                  <a:gd name="T24" fmla="*/ 40 w 41"/>
                  <a:gd name="T25" fmla="*/ 13 h 13"/>
                  <a:gd name="T26" fmla="*/ 41 w 41"/>
                  <a:gd name="T27" fmla="*/ 11 h 13"/>
                  <a:gd name="T28" fmla="*/ 41 w 41"/>
                  <a:gd name="T29" fmla="*/ 10 h 13"/>
                  <a:gd name="T30" fmla="*/ 41 w 41"/>
                  <a:gd name="T31" fmla="*/ 9 h 13"/>
                  <a:gd name="T32" fmla="*/ 41 w 41"/>
                  <a:gd name="T33" fmla="*/ 7 h 13"/>
                  <a:gd name="T34" fmla="*/ 40 w 41"/>
                  <a:gd name="T35" fmla="*/ 6 h 13"/>
                  <a:gd name="T36" fmla="*/ 39 w 41"/>
                  <a:gd name="T37" fmla="*/ 5 h 13"/>
                  <a:gd name="T38" fmla="*/ 12 w 41"/>
                  <a:gd name="T39" fmla="*/ 1 h 13"/>
                  <a:gd name="T40" fmla="*/ 4 w 41"/>
                  <a:gd name="T4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13">
                    <a:moveTo>
                      <a:pt x="4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10" y="9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1" y="7"/>
                    </a:lnTo>
                    <a:lnTo>
                      <a:pt x="40" y="6"/>
                    </a:lnTo>
                    <a:lnTo>
                      <a:pt x="39" y="5"/>
                    </a:lnTo>
                    <a:lnTo>
                      <a:pt x="1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09" name="Freeform 521"/>
              <p:cNvSpPr>
                <a:spLocks/>
              </p:cNvSpPr>
              <p:nvPr/>
            </p:nvSpPr>
            <p:spPr bwMode="auto">
              <a:xfrm>
                <a:off x="2070" y="1014"/>
                <a:ext cx="41" cy="12"/>
              </a:xfrm>
              <a:custGeom>
                <a:avLst/>
                <a:gdLst>
                  <a:gd name="T0" fmla="*/ 4 w 41"/>
                  <a:gd name="T1" fmla="*/ 0 h 12"/>
                  <a:gd name="T2" fmla="*/ 2 w 41"/>
                  <a:gd name="T3" fmla="*/ 0 h 12"/>
                  <a:gd name="T4" fmla="*/ 1 w 41"/>
                  <a:gd name="T5" fmla="*/ 0 h 12"/>
                  <a:gd name="T6" fmla="*/ 0 w 41"/>
                  <a:gd name="T7" fmla="*/ 1 h 12"/>
                  <a:gd name="T8" fmla="*/ 0 w 41"/>
                  <a:gd name="T9" fmla="*/ 3 h 12"/>
                  <a:gd name="T10" fmla="*/ 0 w 41"/>
                  <a:gd name="T11" fmla="*/ 4 h 12"/>
                  <a:gd name="T12" fmla="*/ 0 w 41"/>
                  <a:gd name="T13" fmla="*/ 5 h 12"/>
                  <a:gd name="T14" fmla="*/ 1 w 41"/>
                  <a:gd name="T15" fmla="*/ 7 h 12"/>
                  <a:gd name="T16" fmla="*/ 2 w 41"/>
                  <a:gd name="T17" fmla="*/ 8 h 12"/>
                  <a:gd name="T18" fmla="*/ 15 w 41"/>
                  <a:gd name="T19" fmla="*/ 9 h 12"/>
                  <a:gd name="T20" fmla="*/ 37 w 41"/>
                  <a:gd name="T21" fmla="*/ 12 h 12"/>
                  <a:gd name="T22" fmla="*/ 38 w 41"/>
                  <a:gd name="T23" fmla="*/ 12 h 12"/>
                  <a:gd name="T24" fmla="*/ 39 w 41"/>
                  <a:gd name="T25" fmla="*/ 12 h 12"/>
                  <a:gd name="T26" fmla="*/ 41 w 41"/>
                  <a:gd name="T27" fmla="*/ 10 h 12"/>
                  <a:gd name="T28" fmla="*/ 41 w 41"/>
                  <a:gd name="T29" fmla="*/ 9 h 12"/>
                  <a:gd name="T30" fmla="*/ 41 w 41"/>
                  <a:gd name="T31" fmla="*/ 8 h 12"/>
                  <a:gd name="T32" fmla="*/ 41 w 41"/>
                  <a:gd name="T33" fmla="*/ 7 h 12"/>
                  <a:gd name="T34" fmla="*/ 39 w 41"/>
                  <a:gd name="T35" fmla="*/ 5 h 12"/>
                  <a:gd name="T36" fmla="*/ 38 w 41"/>
                  <a:gd name="T37" fmla="*/ 4 h 12"/>
                  <a:gd name="T38" fmla="*/ 17 w 41"/>
                  <a:gd name="T39" fmla="*/ 1 h 12"/>
                  <a:gd name="T40" fmla="*/ 4 w 41"/>
                  <a:gd name="T4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12">
                    <a:moveTo>
                      <a:pt x="4" y="0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15" y="9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1" y="8"/>
                    </a:lnTo>
                    <a:lnTo>
                      <a:pt x="41" y="7"/>
                    </a:lnTo>
                    <a:lnTo>
                      <a:pt x="39" y="5"/>
                    </a:lnTo>
                    <a:lnTo>
                      <a:pt x="38" y="4"/>
                    </a:lnTo>
                    <a:lnTo>
                      <a:pt x="17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10" name="Freeform 522"/>
              <p:cNvSpPr>
                <a:spLocks/>
              </p:cNvSpPr>
              <p:nvPr/>
            </p:nvSpPr>
            <p:spPr bwMode="auto">
              <a:xfrm>
                <a:off x="2128" y="1022"/>
                <a:ext cx="43" cy="12"/>
              </a:xfrm>
              <a:custGeom>
                <a:avLst/>
                <a:gdLst>
                  <a:gd name="T0" fmla="*/ 6 w 43"/>
                  <a:gd name="T1" fmla="*/ 0 h 12"/>
                  <a:gd name="T2" fmla="*/ 4 w 43"/>
                  <a:gd name="T3" fmla="*/ 0 h 12"/>
                  <a:gd name="T4" fmla="*/ 3 w 43"/>
                  <a:gd name="T5" fmla="*/ 0 h 12"/>
                  <a:gd name="T6" fmla="*/ 1 w 43"/>
                  <a:gd name="T7" fmla="*/ 1 h 12"/>
                  <a:gd name="T8" fmla="*/ 0 w 43"/>
                  <a:gd name="T9" fmla="*/ 2 h 12"/>
                  <a:gd name="T10" fmla="*/ 0 w 43"/>
                  <a:gd name="T11" fmla="*/ 4 h 12"/>
                  <a:gd name="T12" fmla="*/ 1 w 43"/>
                  <a:gd name="T13" fmla="*/ 5 h 12"/>
                  <a:gd name="T14" fmla="*/ 3 w 43"/>
                  <a:gd name="T15" fmla="*/ 6 h 12"/>
                  <a:gd name="T16" fmla="*/ 4 w 43"/>
                  <a:gd name="T17" fmla="*/ 8 h 12"/>
                  <a:gd name="T18" fmla="*/ 31 w 43"/>
                  <a:gd name="T19" fmla="*/ 12 h 12"/>
                  <a:gd name="T20" fmla="*/ 38 w 43"/>
                  <a:gd name="T21" fmla="*/ 12 h 12"/>
                  <a:gd name="T22" fmla="*/ 40 w 43"/>
                  <a:gd name="T23" fmla="*/ 12 h 12"/>
                  <a:gd name="T24" fmla="*/ 41 w 43"/>
                  <a:gd name="T25" fmla="*/ 12 h 12"/>
                  <a:gd name="T26" fmla="*/ 43 w 43"/>
                  <a:gd name="T27" fmla="*/ 10 h 12"/>
                  <a:gd name="T28" fmla="*/ 43 w 43"/>
                  <a:gd name="T29" fmla="*/ 9 h 12"/>
                  <a:gd name="T30" fmla="*/ 43 w 43"/>
                  <a:gd name="T31" fmla="*/ 8 h 12"/>
                  <a:gd name="T32" fmla="*/ 43 w 43"/>
                  <a:gd name="T33" fmla="*/ 6 h 12"/>
                  <a:gd name="T34" fmla="*/ 41 w 43"/>
                  <a:gd name="T35" fmla="*/ 5 h 12"/>
                  <a:gd name="T36" fmla="*/ 40 w 43"/>
                  <a:gd name="T37" fmla="*/ 4 h 12"/>
                  <a:gd name="T38" fmla="*/ 33 w 43"/>
                  <a:gd name="T39" fmla="*/ 4 h 12"/>
                  <a:gd name="T40" fmla="*/ 6 w 43"/>
                  <a:gd name="T4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12">
                    <a:moveTo>
                      <a:pt x="6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31" y="12"/>
                    </a:lnTo>
                    <a:lnTo>
                      <a:pt x="38" y="12"/>
                    </a:lnTo>
                    <a:lnTo>
                      <a:pt x="40" y="12"/>
                    </a:lnTo>
                    <a:lnTo>
                      <a:pt x="41" y="12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6"/>
                    </a:lnTo>
                    <a:lnTo>
                      <a:pt x="41" y="5"/>
                    </a:lnTo>
                    <a:lnTo>
                      <a:pt x="40" y="4"/>
                    </a:lnTo>
                    <a:lnTo>
                      <a:pt x="33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4411" name="Freeform 523"/>
              <p:cNvSpPr>
                <a:spLocks/>
              </p:cNvSpPr>
              <p:nvPr/>
            </p:nvSpPr>
            <p:spPr bwMode="auto">
              <a:xfrm>
                <a:off x="2188" y="1030"/>
                <a:ext cx="42" cy="11"/>
              </a:xfrm>
              <a:custGeom>
                <a:avLst/>
                <a:gdLst>
                  <a:gd name="T0" fmla="*/ 4 w 42"/>
                  <a:gd name="T1" fmla="*/ 0 h 11"/>
                  <a:gd name="T2" fmla="*/ 3 w 42"/>
                  <a:gd name="T3" fmla="*/ 0 h 11"/>
                  <a:gd name="T4" fmla="*/ 1 w 42"/>
                  <a:gd name="T5" fmla="*/ 0 h 11"/>
                  <a:gd name="T6" fmla="*/ 0 w 42"/>
                  <a:gd name="T7" fmla="*/ 1 h 11"/>
                  <a:gd name="T8" fmla="*/ 0 w 42"/>
                  <a:gd name="T9" fmla="*/ 2 h 11"/>
                  <a:gd name="T10" fmla="*/ 0 w 42"/>
                  <a:gd name="T11" fmla="*/ 4 h 11"/>
                  <a:gd name="T12" fmla="*/ 0 w 42"/>
                  <a:gd name="T13" fmla="*/ 5 h 11"/>
                  <a:gd name="T14" fmla="*/ 1 w 42"/>
                  <a:gd name="T15" fmla="*/ 6 h 11"/>
                  <a:gd name="T16" fmla="*/ 3 w 42"/>
                  <a:gd name="T17" fmla="*/ 8 h 11"/>
                  <a:gd name="T18" fmla="*/ 37 w 42"/>
                  <a:gd name="T19" fmla="*/ 11 h 11"/>
                  <a:gd name="T20" fmla="*/ 38 w 42"/>
                  <a:gd name="T21" fmla="*/ 11 h 11"/>
                  <a:gd name="T22" fmla="*/ 40 w 42"/>
                  <a:gd name="T23" fmla="*/ 10 h 11"/>
                  <a:gd name="T24" fmla="*/ 41 w 42"/>
                  <a:gd name="T25" fmla="*/ 9 h 11"/>
                  <a:gd name="T26" fmla="*/ 42 w 42"/>
                  <a:gd name="T27" fmla="*/ 8 h 11"/>
                  <a:gd name="T28" fmla="*/ 42 w 42"/>
                  <a:gd name="T29" fmla="*/ 6 h 11"/>
                  <a:gd name="T30" fmla="*/ 41 w 42"/>
                  <a:gd name="T31" fmla="*/ 5 h 11"/>
                  <a:gd name="T32" fmla="*/ 40 w 42"/>
                  <a:gd name="T33" fmla="*/ 4 h 11"/>
                  <a:gd name="T34" fmla="*/ 38 w 42"/>
                  <a:gd name="T35" fmla="*/ 4 h 11"/>
                  <a:gd name="T36" fmla="*/ 4 w 4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1">
                    <a:moveTo>
                      <a:pt x="4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40" y="10"/>
                    </a:lnTo>
                    <a:lnTo>
                      <a:pt x="41" y="9"/>
                    </a:lnTo>
                    <a:lnTo>
                      <a:pt x="42" y="8"/>
                    </a:lnTo>
                    <a:lnTo>
                      <a:pt x="42" y="6"/>
                    </a:lnTo>
                    <a:lnTo>
                      <a:pt x="41" y="5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4412" name="Rectangle 524"/>
            <p:cNvSpPr>
              <a:spLocks noChangeArrowheads="1"/>
            </p:cNvSpPr>
            <p:nvPr/>
          </p:nvSpPr>
          <p:spPr bwMode="auto">
            <a:xfrm>
              <a:off x="3189" y="3553"/>
              <a:ext cx="15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4413" name="Rectangle 525"/>
            <p:cNvSpPr>
              <a:spLocks noChangeArrowheads="1"/>
            </p:cNvSpPr>
            <p:nvPr/>
          </p:nvSpPr>
          <p:spPr bwMode="auto">
            <a:xfrm>
              <a:off x="3218" y="3513"/>
              <a:ext cx="19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fr-FR"/>
            </a:p>
          </p:txBody>
        </p:sp>
        <p:sp>
          <p:nvSpPr>
            <p:cNvPr id="2854414" name="Rectangle 526"/>
            <p:cNvSpPr>
              <a:spLocks noChangeArrowheads="1"/>
            </p:cNvSpPr>
            <p:nvPr/>
          </p:nvSpPr>
          <p:spPr bwMode="auto">
            <a:xfrm>
              <a:off x="3305" y="3558"/>
              <a:ext cx="2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/>
            </a:p>
          </p:txBody>
        </p:sp>
        <p:grpSp>
          <p:nvGrpSpPr>
            <p:cNvPr id="2854415" name="Group 527"/>
            <p:cNvGrpSpPr>
              <a:grpSpLocks/>
            </p:cNvGrpSpPr>
            <p:nvPr/>
          </p:nvGrpSpPr>
          <p:grpSpPr bwMode="auto">
            <a:xfrm>
              <a:off x="2749" y="2187"/>
              <a:ext cx="192" cy="197"/>
              <a:chOff x="1349" y="1004"/>
              <a:chExt cx="196" cy="181"/>
            </a:xfrm>
          </p:grpSpPr>
          <p:sp>
            <p:nvSpPr>
              <p:cNvPr id="2854416" name="Rectangle 528"/>
              <p:cNvSpPr>
                <a:spLocks noChangeArrowheads="1"/>
              </p:cNvSpPr>
              <p:nvPr/>
            </p:nvSpPr>
            <p:spPr bwMode="auto">
              <a:xfrm>
                <a:off x="1349" y="1004"/>
                <a:ext cx="88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i="1">
                    <a:solidFill>
                      <a:srgbClr val="000000"/>
                    </a:solidFill>
                    <a:latin typeface="Times New Roman" pitchFamily="18" charset="0"/>
                  </a:rPr>
                  <a:t>Q</a:t>
                </a:r>
                <a:endParaRPr lang="fr-FR"/>
              </a:p>
            </p:txBody>
          </p:sp>
          <p:sp>
            <p:nvSpPr>
              <p:cNvPr id="2854417" name="Rectangle 529"/>
              <p:cNvSpPr>
                <a:spLocks noChangeArrowheads="1"/>
              </p:cNvSpPr>
              <p:nvPr/>
            </p:nvSpPr>
            <p:spPr bwMode="auto">
              <a:xfrm>
                <a:off x="1436" y="1106"/>
                <a:ext cx="3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0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fr-FR" sz="1000"/>
              </a:p>
            </p:txBody>
          </p:sp>
          <p:sp>
            <p:nvSpPr>
              <p:cNvPr id="2854418" name="Rectangle 530"/>
              <p:cNvSpPr>
                <a:spLocks noChangeArrowheads="1"/>
              </p:cNvSpPr>
              <p:nvPr/>
            </p:nvSpPr>
            <p:spPr bwMode="auto">
              <a:xfrm>
                <a:off x="1494" y="1022"/>
                <a:ext cx="27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  <p:sp>
            <p:nvSpPr>
              <p:cNvPr id="2854419" name="Rectangle 531"/>
              <p:cNvSpPr>
                <a:spLocks noChangeArrowheads="1"/>
              </p:cNvSpPr>
              <p:nvPr/>
            </p:nvSpPr>
            <p:spPr bwMode="auto">
              <a:xfrm>
                <a:off x="1483" y="1092"/>
                <a:ext cx="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 i="1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  <p:sp>
            <p:nvSpPr>
              <p:cNvPr id="2854420" name="Rectangle 532"/>
              <p:cNvSpPr>
                <a:spLocks noChangeArrowheads="1"/>
              </p:cNvSpPr>
              <p:nvPr/>
            </p:nvSpPr>
            <p:spPr bwMode="auto">
              <a:xfrm>
                <a:off x="1518" y="1054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8275"/>
            <a:ext cx="911225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Periodic Inventory Control For Intermittent Demands (2)</a:t>
            </a:r>
          </a:p>
        </p:txBody>
      </p:sp>
      <p:sp>
        <p:nvSpPr>
          <p:cNvPr id="2855939" name="Rectangle 3"/>
          <p:cNvSpPr>
            <a:spLocks noChangeArrowheads="1"/>
          </p:cNvSpPr>
          <p:nvPr/>
        </p:nvSpPr>
        <p:spPr bwMode="auto">
          <a:xfrm>
            <a:off x="0" y="3228975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5940" name="Rectangle 4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5941" name="Rectangle 5"/>
          <p:cNvSpPr>
            <a:spLocks noChangeArrowheads="1"/>
          </p:cNvSpPr>
          <p:nvPr/>
        </p:nvSpPr>
        <p:spPr bwMode="auto">
          <a:xfrm>
            <a:off x="0" y="3205163"/>
            <a:ext cx="10287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wrap="none" lIns="54000" tIns="46800" rIns="54000" bIns="46800" anchor="ctr">
            <a:spAutoFit/>
          </a:bodyPr>
          <a:lstStyle/>
          <a:p>
            <a:endParaRPr lang="en-GB"/>
          </a:p>
        </p:txBody>
      </p:sp>
      <p:sp>
        <p:nvSpPr>
          <p:cNvPr id="2855942" name="Text Box 6"/>
          <p:cNvSpPr txBox="1">
            <a:spLocks noChangeArrowheads="1"/>
          </p:cNvSpPr>
          <p:nvPr/>
        </p:nvSpPr>
        <p:spPr bwMode="auto">
          <a:xfrm>
            <a:off x="606425" y="692150"/>
            <a:ext cx="95059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70000"/>
              </a:spcBef>
              <a:spcAft>
                <a:spcPct val="20000"/>
              </a:spcAft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de-DE" sz="2000" u="sng">
                <a:latin typeface="Arial" charset="0"/>
              </a:rPr>
              <a:t>(T,s,S) policy:</a:t>
            </a:r>
            <a:r>
              <a:rPr lang="de-DE" sz="2000">
                <a:latin typeface="Arial" charset="0"/>
              </a:rPr>
              <a:t> Inventory position dropping to the re-oder point s triggers a new order</a:t>
            </a:r>
          </a:p>
        </p:txBody>
      </p:sp>
      <p:sp>
        <p:nvSpPr>
          <p:cNvPr id="2856469" name="Rectangle 533"/>
          <p:cNvSpPr>
            <a:spLocks noChangeArrowheads="1"/>
          </p:cNvSpPr>
          <p:nvPr/>
        </p:nvSpPr>
        <p:spPr bwMode="auto">
          <a:xfrm>
            <a:off x="390525" y="4630738"/>
            <a:ext cx="9896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/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/>
              <a:t> </a:t>
            </a:r>
            <a:r>
              <a:rPr lang="de-DE" sz="2000">
                <a:solidFill>
                  <a:schemeClr val="tx1"/>
                </a:solidFill>
              </a:rPr>
              <a:t>(T,S) is very simple and performs well for low ordering costs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de-DE" sz="2000">
                <a:solidFill>
                  <a:schemeClr val="tx1"/>
                </a:solidFill>
              </a:rPr>
              <a:t> (T,s,S) induces lower costs but the parameters are </a:t>
            </a:r>
            <a:r>
              <a:rPr lang="de-DE" sz="2000" u="sng">
                <a:solidFill>
                  <a:schemeClr val="tx1"/>
                </a:solidFill>
              </a:rPr>
              <a:t>more</a:t>
            </a:r>
            <a:r>
              <a:rPr lang="de-DE" sz="2000">
                <a:solidFill>
                  <a:schemeClr val="tx1"/>
                </a:solidFill>
              </a:rPr>
              <a:t> complex to compute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None/>
            </a:pPr>
            <a:r>
              <a:rPr lang="de-DE" sz="2000">
                <a:solidFill>
                  <a:schemeClr val="tx1"/>
                </a:solidFill>
                <a:sym typeface="Wingdings" pitchFamily="2" charset="2"/>
              </a:rPr>
              <a:t>	Some heuristics have been proposed to compute these parameters   	(Require only knowledge of </a:t>
            </a:r>
            <a:r>
              <a:rPr lang="de-DE" sz="2000">
                <a:solidFill>
                  <a:schemeClr val="tx1"/>
                </a:solidFill>
              </a:rPr>
              <a:t>mean and variance of the demand)</a:t>
            </a:r>
            <a:endParaRPr lang="en-GB" sz="2000">
              <a:solidFill>
                <a:schemeClr val="tx1"/>
              </a:solidFill>
            </a:endParaRPr>
          </a:p>
        </p:txBody>
      </p:sp>
      <p:grpSp>
        <p:nvGrpSpPr>
          <p:cNvPr id="2858100" name="Group 1140"/>
          <p:cNvGrpSpPr>
            <a:grpSpLocks/>
          </p:cNvGrpSpPr>
          <p:nvPr/>
        </p:nvGrpSpPr>
        <p:grpSpPr bwMode="auto">
          <a:xfrm>
            <a:off x="1687513" y="1628775"/>
            <a:ext cx="7092950" cy="3160713"/>
            <a:chOff x="1085" y="985"/>
            <a:chExt cx="4015" cy="1946"/>
          </a:xfrm>
        </p:grpSpPr>
        <p:sp>
          <p:nvSpPr>
            <p:cNvPr id="2856470" name="Rectangle 534"/>
            <p:cNvSpPr>
              <a:spLocks noChangeArrowheads="1"/>
            </p:cNvSpPr>
            <p:nvPr/>
          </p:nvSpPr>
          <p:spPr bwMode="auto">
            <a:xfrm>
              <a:off x="1085" y="985"/>
              <a:ext cx="2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2856471" name="Rectangle 535"/>
            <p:cNvSpPr>
              <a:spLocks noChangeArrowheads="1"/>
            </p:cNvSpPr>
            <p:nvPr/>
          </p:nvSpPr>
          <p:spPr bwMode="auto">
            <a:xfrm>
              <a:off x="1090" y="989"/>
              <a:ext cx="1489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472" name="Rectangle 536"/>
            <p:cNvSpPr>
              <a:spLocks noChangeArrowheads="1"/>
            </p:cNvSpPr>
            <p:nvPr/>
          </p:nvSpPr>
          <p:spPr bwMode="auto">
            <a:xfrm>
              <a:off x="1315" y="989"/>
              <a:ext cx="112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 i="1">
                  <a:solidFill>
                    <a:srgbClr val="000000"/>
                  </a:solidFill>
                </a:rPr>
                <a:t>Stock level</a:t>
              </a:r>
              <a:endParaRPr lang="en-GB" sz="1600"/>
            </a:p>
          </p:txBody>
        </p:sp>
        <p:sp>
          <p:nvSpPr>
            <p:cNvPr id="2856473" name="Rectangle 537"/>
            <p:cNvSpPr>
              <a:spLocks noChangeArrowheads="1"/>
            </p:cNvSpPr>
            <p:nvPr/>
          </p:nvSpPr>
          <p:spPr bwMode="auto">
            <a:xfrm>
              <a:off x="2172" y="1034"/>
              <a:ext cx="2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2856474" name="Freeform 538"/>
            <p:cNvSpPr>
              <a:spLocks/>
            </p:cNvSpPr>
            <p:nvPr/>
          </p:nvSpPr>
          <p:spPr bwMode="auto">
            <a:xfrm>
              <a:off x="3643" y="2397"/>
              <a:ext cx="476" cy="80"/>
            </a:xfrm>
            <a:custGeom>
              <a:avLst/>
              <a:gdLst>
                <a:gd name="T0" fmla="*/ 0 w 760"/>
                <a:gd name="T1" fmla="*/ 0 h 144"/>
                <a:gd name="T2" fmla="*/ 80 w 760"/>
                <a:gd name="T3" fmla="*/ 5 h 144"/>
                <a:gd name="T4" fmla="*/ 156 w 760"/>
                <a:gd name="T5" fmla="*/ 12 h 144"/>
                <a:gd name="T6" fmla="*/ 190 w 760"/>
                <a:gd name="T7" fmla="*/ 17 h 144"/>
                <a:gd name="T8" fmla="*/ 224 w 760"/>
                <a:gd name="T9" fmla="*/ 20 h 144"/>
                <a:gd name="T10" fmla="*/ 253 w 760"/>
                <a:gd name="T11" fmla="*/ 25 h 144"/>
                <a:gd name="T12" fmla="*/ 280 w 760"/>
                <a:gd name="T13" fmla="*/ 29 h 144"/>
                <a:gd name="T14" fmla="*/ 302 w 760"/>
                <a:gd name="T15" fmla="*/ 34 h 144"/>
                <a:gd name="T16" fmla="*/ 322 w 760"/>
                <a:gd name="T17" fmla="*/ 42 h 144"/>
                <a:gd name="T18" fmla="*/ 336 w 760"/>
                <a:gd name="T19" fmla="*/ 49 h 144"/>
                <a:gd name="T20" fmla="*/ 348 w 760"/>
                <a:gd name="T21" fmla="*/ 56 h 144"/>
                <a:gd name="T22" fmla="*/ 370 w 760"/>
                <a:gd name="T23" fmla="*/ 69 h 144"/>
                <a:gd name="T24" fmla="*/ 385 w 760"/>
                <a:gd name="T25" fmla="*/ 76 h 144"/>
                <a:gd name="T26" fmla="*/ 400 w 760"/>
                <a:gd name="T27" fmla="*/ 83 h 144"/>
                <a:gd name="T28" fmla="*/ 478 w 760"/>
                <a:gd name="T29" fmla="*/ 108 h 144"/>
                <a:gd name="T30" fmla="*/ 517 w 760"/>
                <a:gd name="T31" fmla="*/ 120 h 144"/>
                <a:gd name="T32" fmla="*/ 561 w 760"/>
                <a:gd name="T33" fmla="*/ 127 h 144"/>
                <a:gd name="T34" fmla="*/ 607 w 760"/>
                <a:gd name="T35" fmla="*/ 134 h 144"/>
                <a:gd name="T36" fmla="*/ 658 w 760"/>
                <a:gd name="T37" fmla="*/ 139 h 144"/>
                <a:gd name="T38" fmla="*/ 760 w 760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60" h="144">
                  <a:moveTo>
                    <a:pt x="0" y="0"/>
                  </a:moveTo>
                  <a:lnTo>
                    <a:pt x="80" y="5"/>
                  </a:lnTo>
                  <a:lnTo>
                    <a:pt x="156" y="12"/>
                  </a:lnTo>
                  <a:lnTo>
                    <a:pt x="190" y="17"/>
                  </a:lnTo>
                  <a:lnTo>
                    <a:pt x="224" y="20"/>
                  </a:lnTo>
                  <a:lnTo>
                    <a:pt x="253" y="25"/>
                  </a:lnTo>
                  <a:lnTo>
                    <a:pt x="280" y="29"/>
                  </a:lnTo>
                  <a:lnTo>
                    <a:pt x="302" y="34"/>
                  </a:lnTo>
                  <a:lnTo>
                    <a:pt x="322" y="42"/>
                  </a:lnTo>
                  <a:lnTo>
                    <a:pt x="336" y="49"/>
                  </a:lnTo>
                  <a:lnTo>
                    <a:pt x="348" y="56"/>
                  </a:lnTo>
                  <a:lnTo>
                    <a:pt x="370" y="69"/>
                  </a:lnTo>
                  <a:lnTo>
                    <a:pt x="385" y="76"/>
                  </a:lnTo>
                  <a:lnTo>
                    <a:pt x="400" y="83"/>
                  </a:lnTo>
                  <a:lnTo>
                    <a:pt x="478" y="108"/>
                  </a:lnTo>
                  <a:lnTo>
                    <a:pt x="517" y="120"/>
                  </a:lnTo>
                  <a:lnTo>
                    <a:pt x="561" y="127"/>
                  </a:lnTo>
                  <a:lnTo>
                    <a:pt x="607" y="134"/>
                  </a:lnTo>
                  <a:lnTo>
                    <a:pt x="658" y="139"/>
                  </a:lnTo>
                  <a:lnTo>
                    <a:pt x="760" y="14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6475" name="Group 539"/>
            <p:cNvGrpSpPr>
              <a:grpSpLocks/>
            </p:cNvGrpSpPr>
            <p:nvPr/>
          </p:nvGrpSpPr>
          <p:grpSpPr bwMode="auto">
            <a:xfrm>
              <a:off x="1553" y="1202"/>
              <a:ext cx="101" cy="1353"/>
              <a:chOff x="741" y="383"/>
              <a:chExt cx="159" cy="2438"/>
            </a:xfrm>
          </p:grpSpPr>
          <p:sp>
            <p:nvSpPr>
              <p:cNvPr id="2856476" name="Line 540"/>
              <p:cNvSpPr>
                <a:spLocks noChangeShapeType="1"/>
              </p:cNvSpPr>
              <p:nvPr/>
            </p:nvSpPr>
            <p:spPr bwMode="auto">
              <a:xfrm flipV="1">
                <a:off x="819" y="535"/>
                <a:ext cx="1" cy="22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77" name="Freeform 541"/>
              <p:cNvSpPr>
                <a:spLocks/>
              </p:cNvSpPr>
              <p:nvPr/>
            </p:nvSpPr>
            <p:spPr bwMode="auto">
              <a:xfrm>
                <a:off x="741" y="383"/>
                <a:ext cx="159" cy="159"/>
              </a:xfrm>
              <a:custGeom>
                <a:avLst/>
                <a:gdLst>
                  <a:gd name="T0" fmla="*/ 159 w 159"/>
                  <a:gd name="T1" fmla="*/ 159 h 159"/>
                  <a:gd name="T2" fmla="*/ 81 w 159"/>
                  <a:gd name="T3" fmla="*/ 0 h 159"/>
                  <a:gd name="T4" fmla="*/ 0 w 159"/>
                  <a:gd name="T5" fmla="*/ 159 h 159"/>
                  <a:gd name="T6" fmla="*/ 159 w 159"/>
                  <a:gd name="T7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159">
                    <a:moveTo>
                      <a:pt x="159" y="159"/>
                    </a:moveTo>
                    <a:lnTo>
                      <a:pt x="81" y="0"/>
                    </a:lnTo>
                    <a:lnTo>
                      <a:pt x="0" y="159"/>
                    </a:lnTo>
                    <a:lnTo>
                      <a:pt x="159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478" name="Freeform 542"/>
            <p:cNvSpPr>
              <a:spLocks/>
            </p:cNvSpPr>
            <p:nvPr/>
          </p:nvSpPr>
          <p:spPr bwMode="auto">
            <a:xfrm>
              <a:off x="1597" y="1744"/>
              <a:ext cx="343" cy="567"/>
            </a:xfrm>
            <a:custGeom>
              <a:avLst/>
              <a:gdLst>
                <a:gd name="T0" fmla="*/ 0 w 549"/>
                <a:gd name="T1" fmla="*/ 0 h 1021"/>
                <a:gd name="T2" fmla="*/ 25 w 549"/>
                <a:gd name="T3" fmla="*/ 8 h 1021"/>
                <a:gd name="T4" fmla="*/ 49 w 549"/>
                <a:gd name="T5" fmla="*/ 17 h 1021"/>
                <a:gd name="T6" fmla="*/ 71 w 549"/>
                <a:gd name="T7" fmla="*/ 32 h 1021"/>
                <a:gd name="T8" fmla="*/ 83 w 549"/>
                <a:gd name="T9" fmla="*/ 44 h 1021"/>
                <a:gd name="T10" fmla="*/ 93 w 549"/>
                <a:gd name="T11" fmla="*/ 57 h 1021"/>
                <a:gd name="T12" fmla="*/ 103 w 549"/>
                <a:gd name="T13" fmla="*/ 74 h 1021"/>
                <a:gd name="T14" fmla="*/ 110 w 549"/>
                <a:gd name="T15" fmla="*/ 91 h 1021"/>
                <a:gd name="T16" fmla="*/ 117 w 549"/>
                <a:gd name="T17" fmla="*/ 113 h 1021"/>
                <a:gd name="T18" fmla="*/ 125 w 549"/>
                <a:gd name="T19" fmla="*/ 137 h 1021"/>
                <a:gd name="T20" fmla="*/ 139 w 549"/>
                <a:gd name="T21" fmla="*/ 186 h 1021"/>
                <a:gd name="T22" fmla="*/ 147 w 549"/>
                <a:gd name="T23" fmla="*/ 208 h 1021"/>
                <a:gd name="T24" fmla="*/ 156 w 549"/>
                <a:gd name="T25" fmla="*/ 228 h 1021"/>
                <a:gd name="T26" fmla="*/ 166 w 549"/>
                <a:gd name="T27" fmla="*/ 242 h 1021"/>
                <a:gd name="T28" fmla="*/ 178 w 549"/>
                <a:gd name="T29" fmla="*/ 254 h 1021"/>
                <a:gd name="T30" fmla="*/ 205 w 549"/>
                <a:gd name="T31" fmla="*/ 276 h 1021"/>
                <a:gd name="T32" fmla="*/ 217 w 549"/>
                <a:gd name="T33" fmla="*/ 289 h 1021"/>
                <a:gd name="T34" fmla="*/ 229 w 549"/>
                <a:gd name="T35" fmla="*/ 301 h 1021"/>
                <a:gd name="T36" fmla="*/ 242 w 549"/>
                <a:gd name="T37" fmla="*/ 318 h 1021"/>
                <a:gd name="T38" fmla="*/ 251 w 549"/>
                <a:gd name="T39" fmla="*/ 340 h 1021"/>
                <a:gd name="T40" fmla="*/ 261 w 549"/>
                <a:gd name="T41" fmla="*/ 367 h 1021"/>
                <a:gd name="T42" fmla="*/ 268 w 549"/>
                <a:gd name="T43" fmla="*/ 401 h 1021"/>
                <a:gd name="T44" fmla="*/ 276 w 549"/>
                <a:gd name="T45" fmla="*/ 438 h 1021"/>
                <a:gd name="T46" fmla="*/ 283 w 549"/>
                <a:gd name="T47" fmla="*/ 479 h 1021"/>
                <a:gd name="T48" fmla="*/ 290 w 549"/>
                <a:gd name="T49" fmla="*/ 518 h 1021"/>
                <a:gd name="T50" fmla="*/ 298 w 549"/>
                <a:gd name="T51" fmla="*/ 557 h 1021"/>
                <a:gd name="T52" fmla="*/ 305 w 549"/>
                <a:gd name="T53" fmla="*/ 591 h 1021"/>
                <a:gd name="T54" fmla="*/ 312 w 549"/>
                <a:gd name="T55" fmla="*/ 623 h 1021"/>
                <a:gd name="T56" fmla="*/ 322 w 549"/>
                <a:gd name="T57" fmla="*/ 650 h 1021"/>
                <a:gd name="T58" fmla="*/ 332 w 549"/>
                <a:gd name="T59" fmla="*/ 674 h 1021"/>
                <a:gd name="T60" fmla="*/ 342 w 549"/>
                <a:gd name="T61" fmla="*/ 696 h 1021"/>
                <a:gd name="T62" fmla="*/ 351 w 549"/>
                <a:gd name="T63" fmla="*/ 716 h 1021"/>
                <a:gd name="T64" fmla="*/ 371 w 549"/>
                <a:gd name="T65" fmla="*/ 755 h 1021"/>
                <a:gd name="T66" fmla="*/ 393 w 549"/>
                <a:gd name="T67" fmla="*/ 794 h 1021"/>
                <a:gd name="T68" fmla="*/ 415 w 549"/>
                <a:gd name="T69" fmla="*/ 841 h 1021"/>
                <a:gd name="T70" fmla="*/ 439 w 549"/>
                <a:gd name="T71" fmla="*/ 887 h 1021"/>
                <a:gd name="T72" fmla="*/ 463 w 549"/>
                <a:gd name="T73" fmla="*/ 931 h 1021"/>
                <a:gd name="T74" fmla="*/ 476 w 549"/>
                <a:gd name="T75" fmla="*/ 950 h 1021"/>
                <a:gd name="T76" fmla="*/ 485 w 549"/>
                <a:gd name="T77" fmla="*/ 965 h 1021"/>
                <a:gd name="T78" fmla="*/ 495 w 549"/>
                <a:gd name="T79" fmla="*/ 977 h 1021"/>
                <a:gd name="T80" fmla="*/ 505 w 549"/>
                <a:gd name="T81" fmla="*/ 990 h 1021"/>
                <a:gd name="T82" fmla="*/ 520 w 549"/>
                <a:gd name="T83" fmla="*/ 1004 h 1021"/>
                <a:gd name="T84" fmla="*/ 534 w 549"/>
                <a:gd name="T85" fmla="*/ 1014 h 1021"/>
                <a:gd name="T86" fmla="*/ 549 w 549"/>
                <a:gd name="T87" fmla="*/ 1021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9" h="1021">
                  <a:moveTo>
                    <a:pt x="0" y="0"/>
                  </a:moveTo>
                  <a:lnTo>
                    <a:pt x="25" y="8"/>
                  </a:lnTo>
                  <a:lnTo>
                    <a:pt x="49" y="17"/>
                  </a:lnTo>
                  <a:lnTo>
                    <a:pt x="71" y="32"/>
                  </a:lnTo>
                  <a:lnTo>
                    <a:pt x="83" y="44"/>
                  </a:lnTo>
                  <a:lnTo>
                    <a:pt x="93" y="57"/>
                  </a:lnTo>
                  <a:lnTo>
                    <a:pt x="103" y="74"/>
                  </a:lnTo>
                  <a:lnTo>
                    <a:pt x="110" y="91"/>
                  </a:lnTo>
                  <a:lnTo>
                    <a:pt x="117" y="113"/>
                  </a:lnTo>
                  <a:lnTo>
                    <a:pt x="125" y="137"/>
                  </a:lnTo>
                  <a:lnTo>
                    <a:pt x="139" y="186"/>
                  </a:lnTo>
                  <a:lnTo>
                    <a:pt x="147" y="208"/>
                  </a:lnTo>
                  <a:lnTo>
                    <a:pt x="156" y="228"/>
                  </a:lnTo>
                  <a:lnTo>
                    <a:pt x="166" y="242"/>
                  </a:lnTo>
                  <a:lnTo>
                    <a:pt x="178" y="254"/>
                  </a:lnTo>
                  <a:lnTo>
                    <a:pt x="205" y="276"/>
                  </a:lnTo>
                  <a:lnTo>
                    <a:pt x="217" y="289"/>
                  </a:lnTo>
                  <a:lnTo>
                    <a:pt x="229" y="301"/>
                  </a:lnTo>
                  <a:lnTo>
                    <a:pt x="242" y="318"/>
                  </a:lnTo>
                  <a:lnTo>
                    <a:pt x="251" y="340"/>
                  </a:lnTo>
                  <a:lnTo>
                    <a:pt x="261" y="367"/>
                  </a:lnTo>
                  <a:lnTo>
                    <a:pt x="268" y="401"/>
                  </a:lnTo>
                  <a:lnTo>
                    <a:pt x="276" y="438"/>
                  </a:lnTo>
                  <a:lnTo>
                    <a:pt x="283" y="479"/>
                  </a:lnTo>
                  <a:lnTo>
                    <a:pt x="290" y="518"/>
                  </a:lnTo>
                  <a:lnTo>
                    <a:pt x="298" y="557"/>
                  </a:lnTo>
                  <a:lnTo>
                    <a:pt x="305" y="591"/>
                  </a:lnTo>
                  <a:lnTo>
                    <a:pt x="312" y="623"/>
                  </a:lnTo>
                  <a:lnTo>
                    <a:pt x="322" y="650"/>
                  </a:lnTo>
                  <a:lnTo>
                    <a:pt x="332" y="674"/>
                  </a:lnTo>
                  <a:lnTo>
                    <a:pt x="342" y="696"/>
                  </a:lnTo>
                  <a:lnTo>
                    <a:pt x="351" y="716"/>
                  </a:lnTo>
                  <a:lnTo>
                    <a:pt x="371" y="755"/>
                  </a:lnTo>
                  <a:lnTo>
                    <a:pt x="393" y="794"/>
                  </a:lnTo>
                  <a:lnTo>
                    <a:pt x="415" y="841"/>
                  </a:lnTo>
                  <a:lnTo>
                    <a:pt x="439" y="887"/>
                  </a:lnTo>
                  <a:lnTo>
                    <a:pt x="463" y="931"/>
                  </a:lnTo>
                  <a:lnTo>
                    <a:pt x="476" y="950"/>
                  </a:lnTo>
                  <a:lnTo>
                    <a:pt x="485" y="965"/>
                  </a:lnTo>
                  <a:lnTo>
                    <a:pt x="495" y="977"/>
                  </a:lnTo>
                  <a:lnTo>
                    <a:pt x="505" y="990"/>
                  </a:lnTo>
                  <a:lnTo>
                    <a:pt x="520" y="1004"/>
                  </a:lnTo>
                  <a:lnTo>
                    <a:pt x="534" y="1014"/>
                  </a:lnTo>
                  <a:lnTo>
                    <a:pt x="549" y="10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6479" name="Group 543"/>
            <p:cNvGrpSpPr>
              <a:grpSpLocks/>
            </p:cNvGrpSpPr>
            <p:nvPr/>
          </p:nvGrpSpPr>
          <p:grpSpPr bwMode="auto">
            <a:xfrm>
              <a:off x="1954" y="2319"/>
              <a:ext cx="10" cy="513"/>
              <a:chOff x="1380" y="2396"/>
              <a:chExt cx="14" cy="923"/>
            </a:xfrm>
          </p:grpSpPr>
          <p:sp>
            <p:nvSpPr>
              <p:cNvPr id="2856480" name="Freeform 544"/>
              <p:cNvSpPr>
                <a:spLocks/>
              </p:cNvSpPr>
              <p:nvPr/>
            </p:nvSpPr>
            <p:spPr bwMode="auto">
              <a:xfrm>
                <a:off x="1380" y="3304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1" name="Freeform 545"/>
              <p:cNvSpPr>
                <a:spLocks/>
              </p:cNvSpPr>
              <p:nvPr/>
            </p:nvSpPr>
            <p:spPr bwMode="auto">
              <a:xfrm>
                <a:off x="1380" y="3275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2" name="Freeform 546"/>
              <p:cNvSpPr>
                <a:spLocks/>
              </p:cNvSpPr>
              <p:nvPr/>
            </p:nvSpPr>
            <p:spPr bwMode="auto">
              <a:xfrm>
                <a:off x="1380" y="3246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3" name="Freeform 547"/>
              <p:cNvSpPr>
                <a:spLocks/>
              </p:cNvSpPr>
              <p:nvPr/>
            </p:nvSpPr>
            <p:spPr bwMode="auto">
              <a:xfrm>
                <a:off x="1380" y="3217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4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4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4" name="Freeform 548"/>
              <p:cNvSpPr>
                <a:spLocks/>
              </p:cNvSpPr>
              <p:nvPr/>
            </p:nvSpPr>
            <p:spPr bwMode="auto">
              <a:xfrm>
                <a:off x="1380" y="3187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5" name="Freeform 549"/>
              <p:cNvSpPr>
                <a:spLocks/>
              </p:cNvSpPr>
              <p:nvPr/>
            </p:nvSpPr>
            <p:spPr bwMode="auto">
              <a:xfrm>
                <a:off x="1380" y="3158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6" name="Freeform 550"/>
              <p:cNvSpPr>
                <a:spLocks/>
              </p:cNvSpPr>
              <p:nvPr/>
            </p:nvSpPr>
            <p:spPr bwMode="auto">
              <a:xfrm>
                <a:off x="1380" y="3129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7" name="Freeform 551"/>
              <p:cNvSpPr>
                <a:spLocks/>
              </p:cNvSpPr>
              <p:nvPr/>
            </p:nvSpPr>
            <p:spPr bwMode="auto">
              <a:xfrm>
                <a:off x="1380" y="3099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8" name="Freeform 552"/>
              <p:cNvSpPr>
                <a:spLocks/>
              </p:cNvSpPr>
              <p:nvPr/>
            </p:nvSpPr>
            <p:spPr bwMode="auto">
              <a:xfrm>
                <a:off x="1380" y="3070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89" name="Freeform 553"/>
              <p:cNvSpPr>
                <a:spLocks/>
              </p:cNvSpPr>
              <p:nvPr/>
            </p:nvSpPr>
            <p:spPr bwMode="auto">
              <a:xfrm>
                <a:off x="1380" y="3041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0" name="Freeform 554"/>
              <p:cNvSpPr>
                <a:spLocks/>
              </p:cNvSpPr>
              <p:nvPr/>
            </p:nvSpPr>
            <p:spPr bwMode="auto">
              <a:xfrm>
                <a:off x="1380" y="3011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1" name="Freeform 555"/>
              <p:cNvSpPr>
                <a:spLocks/>
              </p:cNvSpPr>
              <p:nvPr/>
            </p:nvSpPr>
            <p:spPr bwMode="auto">
              <a:xfrm>
                <a:off x="1380" y="2982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2" name="Freeform 556"/>
              <p:cNvSpPr>
                <a:spLocks/>
              </p:cNvSpPr>
              <p:nvPr/>
            </p:nvSpPr>
            <p:spPr bwMode="auto">
              <a:xfrm>
                <a:off x="1380" y="2953"/>
                <a:ext cx="14" cy="14"/>
              </a:xfrm>
              <a:custGeom>
                <a:avLst/>
                <a:gdLst>
                  <a:gd name="T0" fmla="*/ 0 w 14"/>
                  <a:gd name="T1" fmla="*/ 10 h 14"/>
                  <a:gd name="T2" fmla="*/ 2 w 14"/>
                  <a:gd name="T3" fmla="*/ 10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10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3" name="Freeform 557"/>
              <p:cNvSpPr>
                <a:spLocks/>
              </p:cNvSpPr>
              <p:nvPr/>
            </p:nvSpPr>
            <p:spPr bwMode="auto">
              <a:xfrm>
                <a:off x="1380" y="2923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4" name="Freeform 558"/>
              <p:cNvSpPr>
                <a:spLocks/>
              </p:cNvSpPr>
              <p:nvPr/>
            </p:nvSpPr>
            <p:spPr bwMode="auto">
              <a:xfrm>
                <a:off x="1380" y="2894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5" name="Freeform 559"/>
              <p:cNvSpPr>
                <a:spLocks/>
              </p:cNvSpPr>
              <p:nvPr/>
            </p:nvSpPr>
            <p:spPr bwMode="auto">
              <a:xfrm>
                <a:off x="1380" y="2865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6" name="Freeform 560"/>
              <p:cNvSpPr>
                <a:spLocks/>
              </p:cNvSpPr>
              <p:nvPr/>
            </p:nvSpPr>
            <p:spPr bwMode="auto">
              <a:xfrm>
                <a:off x="1380" y="2836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4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4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7" name="Freeform 561"/>
              <p:cNvSpPr>
                <a:spLocks/>
              </p:cNvSpPr>
              <p:nvPr/>
            </p:nvSpPr>
            <p:spPr bwMode="auto">
              <a:xfrm>
                <a:off x="1380" y="2806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8" name="Freeform 562"/>
              <p:cNvSpPr>
                <a:spLocks/>
              </p:cNvSpPr>
              <p:nvPr/>
            </p:nvSpPr>
            <p:spPr bwMode="auto">
              <a:xfrm>
                <a:off x="1380" y="2777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499" name="Freeform 563"/>
              <p:cNvSpPr>
                <a:spLocks/>
              </p:cNvSpPr>
              <p:nvPr/>
            </p:nvSpPr>
            <p:spPr bwMode="auto">
              <a:xfrm>
                <a:off x="1380" y="2748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0" name="Freeform 564"/>
              <p:cNvSpPr>
                <a:spLocks/>
              </p:cNvSpPr>
              <p:nvPr/>
            </p:nvSpPr>
            <p:spPr bwMode="auto">
              <a:xfrm>
                <a:off x="1380" y="2718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1" name="Freeform 565"/>
              <p:cNvSpPr>
                <a:spLocks/>
              </p:cNvSpPr>
              <p:nvPr/>
            </p:nvSpPr>
            <p:spPr bwMode="auto">
              <a:xfrm>
                <a:off x="1380" y="2689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2" name="Freeform 566"/>
              <p:cNvSpPr>
                <a:spLocks/>
              </p:cNvSpPr>
              <p:nvPr/>
            </p:nvSpPr>
            <p:spPr bwMode="auto">
              <a:xfrm>
                <a:off x="1380" y="2660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3" name="Freeform 567"/>
              <p:cNvSpPr>
                <a:spLocks/>
              </p:cNvSpPr>
              <p:nvPr/>
            </p:nvSpPr>
            <p:spPr bwMode="auto">
              <a:xfrm>
                <a:off x="1380" y="2630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4" name="Freeform 568"/>
              <p:cNvSpPr>
                <a:spLocks/>
              </p:cNvSpPr>
              <p:nvPr/>
            </p:nvSpPr>
            <p:spPr bwMode="auto">
              <a:xfrm>
                <a:off x="1380" y="2601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5" name="Freeform 569"/>
              <p:cNvSpPr>
                <a:spLocks/>
              </p:cNvSpPr>
              <p:nvPr/>
            </p:nvSpPr>
            <p:spPr bwMode="auto">
              <a:xfrm>
                <a:off x="1380" y="2572"/>
                <a:ext cx="14" cy="14"/>
              </a:xfrm>
              <a:custGeom>
                <a:avLst/>
                <a:gdLst>
                  <a:gd name="T0" fmla="*/ 0 w 14"/>
                  <a:gd name="T1" fmla="*/ 10 h 14"/>
                  <a:gd name="T2" fmla="*/ 2 w 14"/>
                  <a:gd name="T3" fmla="*/ 10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10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6" name="Freeform 570"/>
              <p:cNvSpPr>
                <a:spLocks/>
              </p:cNvSpPr>
              <p:nvPr/>
            </p:nvSpPr>
            <p:spPr bwMode="auto">
              <a:xfrm>
                <a:off x="1380" y="2542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7" name="Freeform 571"/>
              <p:cNvSpPr>
                <a:spLocks/>
              </p:cNvSpPr>
              <p:nvPr/>
            </p:nvSpPr>
            <p:spPr bwMode="auto">
              <a:xfrm>
                <a:off x="1380" y="2513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8" name="Freeform 572"/>
              <p:cNvSpPr>
                <a:spLocks/>
              </p:cNvSpPr>
              <p:nvPr/>
            </p:nvSpPr>
            <p:spPr bwMode="auto">
              <a:xfrm>
                <a:off x="1380" y="2484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09" name="Freeform 573"/>
              <p:cNvSpPr>
                <a:spLocks/>
              </p:cNvSpPr>
              <p:nvPr/>
            </p:nvSpPr>
            <p:spPr bwMode="auto">
              <a:xfrm>
                <a:off x="1380" y="2455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4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4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0" name="Freeform 574"/>
              <p:cNvSpPr>
                <a:spLocks/>
              </p:cNvSpPr>
              <p:nvPr/>
            </p:nvSpPr>
            <p:spPr bwMode="auto">
              <a:xfrm>
                <a:off x="1380" y="2425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1" name="Freeform 575"/>
              <p:cNvSpPr>
                <a:spLocks/>
              </p:cNvSpPr>
              <p:nvPr/>
            </p:nvSpPr>
            <p:spPr bwMode="auto">
              <a:xfrm>
                <a:off x="1380" y="2396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512" name="Group 576"/>
            <p:cNvGrpSpPr>
              <a:grpSpLocks/>
            </p:cNvGrpSpPr>
            <p:nvPr/>
          </p:nvGrpSpPr>
          <p:grpSpPr bwMode="auto">
            <a:xfrm>
              <a:off x="1600" y="1436"/>
              <a:ext cx="2685" cy="24"/>
              <a:chOff x="814" y="804"/>
              <a:chExt cx="4286" cy="43"/>
            </a:xfrm>
          </p:grpSpPr>
          <p:sp>
            <p:nvSpPr>
              <p:cNvPr id="2856513" name="Freeform 577"/>
              <p:cNvSpPr>
                <a:spLocks/>
              </p:cNvSpPr>
              <p:nvPr/>
            </p:nvSpPr>
            <p:spPr bwMode="auto">
              <a:xfrm>
                <a:off x="5085" y="80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9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4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4" name="Freeform 578"/>
              <p:cNvSpPr>
                <a:spLocks/>
              </p:cNvSpPr>
              <p:nvPr/>
            </p:nvSpPr>
            <p:spPr bwMode="auto">
              <a:xfrm>
                <a:off x="5056" y="80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10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5" name="Freeform 579"/>
              <p:cNvSpPr>
                <a:spLocks/>
              </p:cNvSpPr>
              <p:nvPr/>
            </p:nvSpPr>
            <p:spPr bwMode="auto">
              <a:xfrm>
                <a:off x="5027" y="80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9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6" name="Freeform 580"/>
              <p:cNvSpPr>
                <a:spLocks/>
              </p:cNvSpPr>
              <p:nvPr/>
            </p:nvSpPr>
            <p:spPr bwMode="auto">
              <a:xfrm>
                <a:off x="4997" y="80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4 h 14"/>
                  <a:gd name="T12" fmla="*/ 12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7" name="Freeform 581"/>
              <p:cNvSpPr>
                <a:spLocks/>
              </p:cNvSpPr>
              <p:nvPr/>
            </p:nvSpPr>
            <p:spPr bwMode="auto">
              <a:xfrm>
                <a:off x="4968" y="80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4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8" name="Freeform 582"/>
              <p:cNvSpPr>
                <a:spLocks/>
              </p:cNvSpPr>
              <p:nvPr/>
            </p:nvSpPr>
            <p:spPr bwMode="auto">
              <a:xfrm>
                <a:off x="4939" y="80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10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19" name="Freeform 583"/>
              <p:cNvSpPr>
                <a:spLocks/>
              </p:cNvSpPr>
              <p:nvPr/>
            </p:nvSpPr>
            <p:spPr bwMode="auto">
              <a:xfrm>
                <a:off x="4910" y="80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9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0" name="Freeform 584"/>
              <p:cNvSpPr>
                <a:spLocks/>
              </p:cNvSpPr>
              <p:nvPr/>
            </p:nvSpPr>
            <p:spPr bwMode="auto">
              <a:xfrm>
                <a:off x="4880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5 w 15"/>
                  <a:gd name="T19" fmla="*/ 0 h 15"/>
                  <a:gd name="T20" fmla="*/ 3 w 15"/>
                  <a:gd name="T21" fmla="*/ 0 h 15"/>
                  <a:gd name="T22" fmla="*/ 0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0 w 15"/>
                  <a:gd name="T29" fmla="*/ 10 h 15"/>
                  <a:gd name="T30" fmla="*/ 3 w 15"/>
                  <a:gd name="T31" fmla="*/ 12 h 15"/>
                  <a:gd name="T32" fmla="*/ 5 w 15"/>
                  <a:gd name="T33" fmla="*/ 15 h 15"/>
                  <a:gd name="T34" fmla="*/ 8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1" name="Freeform 585"/>
              <p:cNvSpPr>
                <a:spLocks/>
              </p:cNvSpPr>
              <p:nvPr/>
            </p:nvSpPr>
            <p:spPr bwMode="auto">
              <a:xfrm>
                <a:off x="4851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5 w 15"/>
                  <a:gd name="T19" fmla="*/ 0 h 15"/>
                  <a:gd name="T20" fmla="*/ 2 w 15"/>
                  <a:gd name="T21" fmla="*/ 0 h 15"/>
                  <a:gd name="T22" fmla="*/ 0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0 w 15"/>
                  <a:gd name="T29" fmla="*/ 10 h 15"/>
                  <a:gd name="T30" fmla="*/ 2 w 15"/>
                  <a:gd name="T31" fmla="*/ 12 h 15"/>
                  <a:gd name="T32" fmla="*/ 5 w 15"/>
                  <a:gd name="T33" fmla="*/ 15 h 15"/>
                  <a:gd name="T34" fmla="*/ 7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2" name="Freeform 586"/>
              <p:cNvSpPr>
                <a:spLocks/>
              </p:cNvSpPr>
              <p:nvPr/>
            </p:nvSpPr>
            <p:spPr bwMode="auto">
              <a:xfrm>
                <a:off x="4822" y="806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5 w 14"/>
                  <a:gd name="T19" fmla="*/ 0 h 15"/>
                  <a:gd name="T20" fmla="*/ 2 w 14"/>
                  <a:gd name="T21" fmla="*/ 0 h 15"/>
                  <a:gd name="T22" fmla="*/ 0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0 w 14"/>
                  <a:gd name="T29" fmla="*/ 10 h 15"/>
                  <a:gd name="T30" fmla="*/ 2 w 14"/>
                  <a:gd name="T31" fmla="*/ 12 h 15"/>
                  <a:gd name="T32" fmla="*/ 5 w 14"/>
                  <a:gd name="T33" fmla="*/ 15 h 15"/>
                  <a:gd name="T34" fmla="*/ 7 w 14"/>
                  <a:gd name="T35" fmla="*/ 15 h 15"/>
                  <a:gd name="T36" fmla="*/ 10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3" name="Freeform 587"/>
              <p:cNvSpPr>
                <a:spLocks/>
              </p:cNvSpPr>
              <p:nvPr/>
            </p:nvSpPr>
            <p:spPr bwMode="auto">
              <a:xfrm>
                <a:off x="4793" y="806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4 w 14"/>
                  <a:gd name="T19" fmla="*/ 0 h 15"/>
                  <a:gd name="T20" fmla="*/ 2 w 14"/>
                  <a:gd name="T21" fmla="*/ 0 h 15"/>
                  <a:gd name="T22" fmla="*/ 0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0 w 14"/>
                  <a:gd name="T29" fmla="*/ 10 h 15"/>
                  <a:gd name="T30" fmla="*/ 2 w 14"/>
                  <a:gd name="T31" fmla="*/ 12 h 15"/>
                  <a:gd name="T32" fmla="*/ 4 w 14"/>
                  <a:gd name="T33" fmla="*/ 15 h 15"/>
                  <a:gd name="T34" fmla="*/ 7 w 14"/>
                  <a:gd name="T35" fmla="*/ 15 h 15"/>
                  <a:gd name="T36" fmla="*/ 9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4" name="Freeform 588"/>
              <p:cNvSpPr>
                <a:spLocks/>
              </p:cNvSpPr>
              <p:nvPr/>
            </p:nvSpPr>
            <p:spPr bwMode="auto">
              <a:xfrm>
                <a:off x="4763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5 w 15"/>
                  <a:gd name="T19" fmla="*/ 0 h 15"/>
                  <a:gd name="T20" fmla="*/ 3 w 15"/>
                  <a:gd name="T21" fmla="*/ 0 h 15"/>
                  <a:gd name="T22" fmla="*/ 0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0 w 15"/>
                  <a:gd name="T29" fmla="*/ 10 h 15"/>
                  <a:gd name="T30" fmla="*/ 3 w 15"/>
                  <a:gd name="T31" fmla="*/ 12 h 15"/>
                  <a:gd name="T32" fmla="*/ 5 w 15"/>
                  <a:gd name="T33" fmla="*/ 15 h 15"/>
                  <a:gd name="T34" fmla="*/ 8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5" name="Freeform 589"/>
              <p:cNvSpPr>
                <a:spLocks/>
              </p:cNvSpPr>
              <p:nvPr/>
            </p:nvSpPr>
            <p:spPr bwMode="auto">
              <a:xfrm>
                <a:off x="4734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5 w 15"/>
                  <a:gd name="T19" fmla="*/ 0 h 15"/>
                  <a:gd name="T20" fmla="*/ 2 w 15"/>
                  <a:gd name="T21" fmla="*/ 0 h 15"/>
                  <a:gd name="T22" fmla="*/ 0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0 w 15"/>
                  <a:gd name="T29" fmla="*/ 10 h 15"/>
                  <a:gd name="T30" fmla="*/ 2 w 15"/>
                  <a:gd name="T31" fmla="*/ 12 h 15"/>
                  <a:gd name="T32" fmla="*/ 5 w 15"/>
                  <a:gd name="T33" fmla="*/ 15 h 15"/>
                  <a:gd name="T34" fmla="*/ 7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6" name="Freeform 590"/>
              <p:cNvSpPr>
                <a:spLocks/>
              </p:cNvSpPr>
              <p:nvPr/>
            </p:nvSpPr>
            <p:spPr bwMode="auto">
              <a:xfrm>
                <a:off x="4705" y="806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10 w 14"/>
                  <a:gd name="T15" fmla="*/ 0 h 15"/>
                  <a:gd name="T16" fmla="*/ 7 w 14"/>
                  <a:gd name="T17" fmla="*/ 0 h 15"/>
                  <a:gd name="T18" fmla="*/ 5 w 14"/>
                  <a:gd name="T19" fmla="*/ 0 h 15"/>
                  <a:gd name="T20" fmla="*/ 2 w 14"/>
                  <a:gd name="T21" fmla="*/ 2 h 15"/>
                  <a:gd name="T22" fmla="*/ 0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0 w 14"/>
                  <a:gd name="T29" fmla="*/ 12 h 15"/>
                  <a:gd name="T30" fmla="*/ 2 w 14"/>
                  <a:gd name="T31" fmla="*/ 15 h 15"/>
                  <a:gd name="T32" fmla="*/ 5 w 14"/>
                  <a:gd name="T33" fmla="*/ 15 h 15"/>
                  <a:gd name="T34" fmla="*/ 7 w 14"/>
                  <a:gd name="T35" fmla="*/ 15 h 15"/>
                  <a:gd name="T36" fmla="*/ 10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7" name="Freeform 591"/>
              <p:cNvSpPr>
                <a:spLocks/>
              </p:cNvSpPr>
              <p:nvPr/>
            </p:nvSpPr>
            <p:spPr bwMode="auto">
              <a:xfrm>
                <a:off x="4676" y="806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9 w 14"/>
                  <a:gd name="T15" fmla="*/ 0 h 15"/>
                  <a:gd name="T16" fmla="*/ 7 w 14"/>
                  <a:gd name="T17" fmla="*/ 0 h 15"/>
                  <a:gd name="T18" fmla="*/ 4 w 14"/>
                  <a:gd name="T19" fmla="*/ 0 h 15"/>
                  <a:gd name="T20" fmla="*/ 2 w 14"/>
                  <a:gd name="T21" fmla="*/ 2 h 15"/>
                  <a:gd name="T22" fmla="*/ 0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0 w 14"/>
                  <a:gd name="T29" fmla="*/ 12 h 15"/>
                  <a:gd name="T30" fmla="*/ 2 w 14"/>
                  <a:gd name="T31" fmla="*/ 15 h 15"/>
                  <a:gd name="T32" fmla="*/ 4 w 14"/>
                  <a:gd name="T33" fmla="*/ 15 h 15"/>
                  <a:gd name="T34" fmla="*/ 7 w 14"/>
                  <a:gd name="T35" fmla="*/ 15 h 15"/>
                  <a:gd name="T36" fmla="*/ 9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8" name="Freeform 592"/>
              <p:cNvSpPr>
                <a:spLocks/>
              </p:cNvSpPr>
              <p:nvPr/>
            </p:nvSpPr>
            <p:spPr bwMode="auto">
              <a:xfrm>
                <a:off x="4646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5 w 15"/>
                  <a:gd name="T19" fmla="*/ 0 h 15"/>
                  <a:gd name="T20" fmla="*/ 3 w 15"/>
                  <a:gd name="T21" fmla="*/ 2 h 15"/>
                  <a:gd name="T22" fmla="*/ 0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0 w 15"/>
                  <a:gd name="T29" fmla="*/ 12 h 15"/>
                  <a:gd name="T30" fmla="*/ 3 w 15"/>
                  <a:gd name="T31" fmla="*/ 15 h 15"/>
                  <a:gd name="T32" fmla="*/ 5 w 15"/>
                  <a:gd name="T33" fmla="*/ 15 h 15"/>
                  <a:gd name="T34" fmla="*/ 8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29" name="Freeform 593"/>
              <p:cNvSpPr>
                <a:spLocks/>
              </p:cNvSpPr>
              <p:nvPr/>
            </p:nvSpPr>
            <p:spPr bwMode="auto">
              <a:xfrm>
                <a:off x="4617" y="806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7 w 15"/>
                  <a:gd name="T17" fmla="*/ 0 h 15"/>
                  <a:gd name="T18" fmla="*/ 5 w 15"/>
                  <a:gd name="T19" fmla="*/ 0 h 15"/>
                  <a:gd name="T20" fmla="*/ 2 w 15"/>
                  <a:gd name="T21" fmla="*/ 2 h 15"/>
                  <a:gd name="T22" fmla="*/ 0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0 w 15"/>
                  <a:gd name="T29" fmla="*/ 12 h 15"/>
                  <a:gd name="T30" fmla="*/ 2 w 15"/>
                  <a:gd name="T31" fmla="*/ 15 h 15"/>
                  <a:gd name="T32" fmla="*/ 5 w 15"/>
                  <a:gd name="T33" fmla="*/ 15 h 15"/>
                  <a:gd name="T34" fmla="*/ 7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0" name="Freeform 594"/>
              <p:cNvSpPr>
                <a:spLocks/>
              </p:cNvSpPr>
              <p:nvPr/>
            </p:nvSpPr>
            <p:spPr bwMode="auto">
              <a:xfrm>
                <a:off x="4588" y="806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10 w 14"/>
                  <a:gd name="T15" fmla="*/ 0 h 15"/>
                  <a:gd name="T16" fmla="*/ 7 w 14"/>
                  <a:gd name="T17" fmla="*/ 0 h 15"/>
                  <a:gd name="T18" fmla="*/ 5 w 14"/>
                  <a:gd name="T19" fmla="*/ 0 h 15"/>
                  <a:gd name="T20" fmla="*/ 2 w 14"/>
                  <a:gd name="T21" fmla="*/ 2 h 15"/>
                  <a:gd name="T22" fmla="*/ 0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0 w 14"/>
                  <a:gd name="T29" fmla="*/ 12 h 15"/>
                  <a:gd name="T30" fmla="*/ 2 w 14"/>
                  <a:gd name="T31" fmla="*/ 15 h 15"/>
                  <a:gd name="T32" fmla="*/ 5 w 14"/>
                  <a:gd name="T33" fmla="*/ 15 h 15"/>
                  <a:gd name="T34" fmla="*/ 7 w 14"/>
                  <a:gd name="T35" fmla="*/ 15 h 15"/>
                  <a:gd name="T36" fmla="*/ 10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1" name="Freeform 595"/>
              <p:cNvSpPr>
                <a:spLocks/>
              </p:cNvSpPr>
              <p:nvPr/>
            </p:nvSpPr>
            <p:spPr bwMode="auto">
              <a:xfrm>
                <a:off x="4559" y="806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9 w 14"/>
                  <a:gd name="T15" fmla="*/ 0 h 15"/>
                  <a:gd name="T16" fmla="*/ 7 w 14"/>
                  <a:gd name="T17" fmla="*/ 0 h 15"/>
                  <a:gd name="T18" fmla="*/ 4 w 14"/>
                  <a:gd name="T19" fmla="*/ 0 h 15"/>
                  <a:gd name="T20" fmla="*/ 2 w 14"/>
                  <a:gd name="T21" fmla="*/ 2 h 15"/>
                  <a:gd name="T22" fmla="*/ 0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0 w 14"/>
                  <a:gd name="T29" fmla="*/ 12 h 15"/>
                  <a:gd name="T30" fmla="*/ 2 w 14"/>
                  <a:gd name="T31" fmla="*/ 15 h 15"/>
                  <a:gd name="T32" fmla="*/ 4 w 14"/>
                  <a:gd name="T33" fmla="*/ 15 h 15"/>
                  <a:gd name="T34" fmla="*/ 7 w 14"/>
                  <a:gd name="T35" fmla="*/ 15 h 15"/>
                  <a:gd name="T36" fmla="*/ 9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2" name="Freeform 596"/>
              <p:cNvSpPr>
                <a:spLocks/>
              </p:cNvSpPr>
              <p:nvPr/>
            </p:nvSpPr>
            <p:spPr bwMode="auto">
              <a:xfrm>
                <a:off x="4529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5 w 15"/>
                  <a:gd name="T19" fmla="*/ 0 h 15"/>
                  <a:gd name="T20" fmla="*/ 3 w 15"/>
                  <a:gd name="T21" fmla="*/ 0 h 15"/>
                  <a:gd name="T22" fmla="*/ 0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0 w 15"/>
                  <a:gd name="T29" fmla="*/ 10 h 15"/>
                  <a:gd name="T30" fmla="*/ 3 w 15"/>
                  <a:gd name="T31" fmla="*/ 13 h 15"/>
                  <a:gd name="T32" fmla="*/ 5 w 15"/>
                  <a:gd name="T33" fmla="*/ 15 h 15"/>
                  <a:gd name="T34" fmla="*/ 8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3" name="Freeform 597"/>
              <p:cNvSpPr>
                <a:spLocks/>
              </p:cNvSpPr>
              <p:nvPr/>
            </p:nvSpPr>
            <p:spPr bwMode="auto">
              <a:xfrm>
                <a:off x="4500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5 w 15"/>
                  <a:gd name="T19" fmla="*/ 0 h 15"/>
                  <a:gd name="T20" fmla="*/ 2 w 15"/>
                  <a:gd name="T21" fmla="*/ 0 h 15"/>
                  <a:gd name="T22" fmla="*/ 0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0 w 15"/>
                  <a:gd name="T29" fmla="*/ 10 h 15"/>
                  <a:gd name="T30" fmla="*/ 2 w 15"/>
                  <a:gd name="T31" fmla="*/ 13 h 15"/>
                  <a:gd name="T32" fmla="*/ 5 w 15"/>
                  <a:gd name="T33" fmla="*/ 15 h 15"/>
                  <a:gd name="T34" fmla="*/ 7 w 15"/>
                  <a:gd name="T35" fmla="*/ 15 h 15"/>
                  <a:gd name="T36" fmla="*/ 10 w 15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4" name="Freeform 598"/>
              <p:cNvSpPr>
                <a:spLocks/>
              </p:cNvSpPr>
              <p:nvPr/>
            </p:nvSpPr>
            <p:spPr bwMode="auto">
              <a:xfrm>
                <a:off x="4471" y="808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3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5 w 14"/>
                  <a:gd name="T19" fmla="*/ 0 h 15"/>
                  <a:gd name="T20" fmla="*/ 2 w 14"/>
                  <a:gd name="T21" fmla="*/ 0 h 15"/>
                  <a:gd name="T22" fmla="*/ 0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0 w 14"/>
                  <a:gd name="T29" fmla="*/ 10 h 15"/>
                  <a:gd name="T30" fmla="*/ 2 w 14"/>
                  <a:gd name="T31" fmla="*/ 13 h 15"/>
                  <a:gd name="T32" fmla="*/ 5 w 14"/>
                  <a:gd name="T33" fmla="*/ 15 h 15"/>
                  <a:gd name="T34" fmla="*/ 7 w 14"/>
                  <a:gd name="T35" fmla="*/ 15 h 15"/>
                  <a:gd name="T36" fmla="*/ 10 w 14"/>
                  <a:gd name="T3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5" name="Freeform 599"/>
              <p:cNvSpPr>
                <a:spLocks/>
              </p:cNvSpPr>
              <p:nvPr/>
            </p:nvSpPr>
            <p:spPr bwMode="auto">
              <a:xfrm>
                <a:off x="4442" y="80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3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4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6" name="Freeform 600"/>
              <p:cNvSpPr>
                <a:spLocks/>
              </p:cNvSpPr>
              <p:nvPr/>
            </p:nvSpPr>
            <p:spPr bwMode="auto">
              <a:xfrm>
                <a:off x="4412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7" name="Freeform 601"/>
              <p:cNvSpPr>
                <a:spLocks/>
              </p:cNvSpPr>
              <p:nvPr/>
            </p:nvSpPr>
            <p:spPr bwMode="auto">
              <a:xfrm>
                <a:off x="4383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3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8" name="Freeform 602"/>
              <p:cNvSpPr>
                <a:spLocks/>
              </p:cNvSpPr>
              <p:nvPr/>
            </p:nvSpPr>
            <p:spPr bwMode="auto">
              <a:xfrm>
                <a:off x="4354" y="80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9 w 14"/>
                  <a:gd name="T3" fmla="*/ 13 h 15"/>
                  <a:gd name="T4" fmla="*/ 12 w 14"/>
                  <a:gd name="T5" fmla="*/ 10 h 15"/>
                  <a:gd name="T6" fmla="*/ 14 w 14"/>
                  <a:gd name="T7" fmla="*/ 8 h 15"/>
                  <a:gd name="T8" fmla="*/ 14 w 14"/>
                  <a:gd name="T9" fmla="*/ 8 h 15"/>
                  <a:gd name="T10" fmla="*/ 12 w 14"/>
                  <a:gd name="T11" fmla="*/ 5 h 15"/>
                  <a:gd name="T12" fmla="*/ 9 w 14"/>
                  <a:gd name="T13" fmla="*/ 3 h 15"/>
                  <a:gd name="T14" fmla="*/ 7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39" name="Freeform 603"/>
              <p:cNvSpPr>
                <a:spLocks/>
              </p:cNvSpPr>
              <p:nvPr/>
            </p:nvSpPr>
            <p:spPr bwMode="auto">
              <a:xfrm>
                <a:off x="4324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0" name="Freeform 604"/>
              <p:cNvSpPr>
                <a:spLocks/>
              </p:cNvSpPr>
              <p:nvPr/>
            </p:nvSpPr>
            <p:spPr bwMode="auto">
              <a:xfrm>
                <a:off x="4295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1" name="Freeform 605"/>
              <p:cNvSpPr>
                <a:spLocks/>
              </p:cNvSpPr>
              <p:nvPr/>
            </p:nvSpPr>
            <p:spPr bwMode="auto">
              <a:xfrm>
                <a:off x="4266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2 w 15"/>
                  <a:gd name="T29" fmla="*/ 13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2" name="Freeform 606"/>
              <p:cNvSpPr>
                <a:spLocks/>
              </p:cNvSpPr>
              <p:nvPr/>
            </p:nvSpPr>
            <p:spPr bwMode="auto">
              <a:xfrm>
                <a:off x="4237" y="80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3 h 15"/>
                  <a:gd name="T6" fmla="*/ 14 w 14"/>
                  <a:gd name="T7" fmla="*/ 10 h 15"/>
                  <a:gd name="T8" fmla="*/ 14 w 14"/>
                  <a:gd name="T9" fmla="*/ 8 h 15"/>
                  <a:gd name="T10" fmla="*/ 14 w 14"/>
                  <a:gd name="T11" fmla="*/ 5 h 15"/>
                  <a:gd name="T12" fmla="*/ 12 w 14"/>
                  <a:gd name="T13" fmla="*/ 3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10 h 15"/>
                  <a:gd name="T28" fmla="*/ 2 w 14"/>
                  <a:gd name="T29" fmla="*/ 13 h 15"/>
                  <a:gd name="T30" fmla="*/ 5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3" name="Freeform 607"/>
              <p:cNvSpPr>
                <a:spLocks/>
              </p:cNvSpPr>
              <p:nvPr/>
            </p:nvSpPr>
            <p:spPr bwMode="auto">
              <a:xfrm>
                <a:off x="4207" y="80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4" name="Freeform 608"/>
              <p:cNvSpPr>
                <a:spLocks/>
              </p:cNvSpPr>
              <p:nvPr/>
            </p:nvSpPr>
            <p:spPr bwMode="auto">
              <a:xfrm>
                <a:off x="4178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5" name="Freeform 609"/>
              <p:cNvSpPr>
                <a:spLocks/>
              </p:cNvSpPr>
              <p:nvPr/>
            </p:nvSpPr>
            <p:spPr bwMode="auto">
              <a:xfrm>
                <a:off x="4149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2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6" name="Freeform 610"/>
              <p:cNvSpPr>
                <a:spLocks/>
              </p:cNvSpPr>
              <p:nvPr/>
            </p:nvSpPr>
            <p:spPr bwMode="auto">
              <a:xfrm>
                <a:off x="4120" y="811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7" name="Freeform 611"/>
              <p:cNvSpPr>
                <a:spLocks/>
              </p:cNvSpPr>
              <p:nvPr/>
            </p:nvSpPr>
            <p:spPr bwMode="auto">
              <a:xfrm>
                <a:off x="4090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8" name="Freeform 612"/>
              <p:cNvSpPr>
                <a:spLocks/>
              </p:cNvSpPr>
              <p:nvPr/>
            </p:nvSpPr>
            <p:spPr bwMode="auto">
              <a:xfrm>
                <a:off x="4061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49" name="Freeform 613"/>
              <p:cNvSpPr>
                <a:spLocks/>
              </p:cNvSpPr>
              <p:nvPr/>
            </p:nvSpPr>
            <p:spPr bwMode="auto">
              <a:xfrm>
                <a:off x="4032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2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0" name="Freeform 614"/>
              <p:cNvSpPr>
                <a:spLocks/>
              </p:cNvSpPr>
              <p:nvPr/>
            </p:nvSpPr>
            <p:spPr bwMode="auto">
              <a:xfrm>
                <a:off x="4003" y="811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9 w 14"/>
                  <a:gd name="T3" fmla="*/ 12 h 15"/>
                  <a:gd name="T4" fmla="*/ 12 w 14"/>
                  <a:gd name="T5" fmla="*/ 10 h 15"/>
                  <a:gd name="T6" fmla="*/ 14 w 14"/>
                  <a:gd name="T7" fmla="*/ 7 h 15"/>
                  <a:gd name="T8" fmla="*/ 14 w 14"/>
                  <a:gd name="T9" fmla="*/ 7 h 15"/>
                  <a:gd name="T10" fmla="*/ 12 w 14"/>
                  <a:gd name="T11" fmla="*/ 5 h 15"/>
                  <a:gd name="T12" fmla="*/ 9 w 14"/>
                  <a:gd name="T13" fmla="*/ 2 h 15"/>
                  <a:gd name="T14" fmla="*/ 7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2 h 15"/>
                  <a:gd name="T22" fmla="*/ 2 w 14"/>
                  <a:gd name="T23" fmla="*/ 5 h 15"/>
                  <a:gd name="T24" fmla="*/ 0 w 14"/>
                  <a:gd name="T25" fmla="*/ 7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1" name="Freeform 615"/>
              <p:cNvSpPr>
                <a:spLocks/>
              </p:cNvSpPr>
              <p:nvPr/>
            </p:nvSpPr>
            <p:spPr bwMode="auto">
              <a:xfrm>
                <a:off x="3973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3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2" name="Freeform 616"/>
              <p:cNvSpPr>
                <a:spLocks/>
              </p:cNvSpPr>
              <p:nvPr/>
            </p:nvSpPr>
            <p:spPr bwMode="auto">
              <a:xfrm>
                <a:off x="3944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3" name="Freeform 617"/>
              <p:cNvSpPr>
                <a:spLocks/>
              </p:cNvSpPr>
              <p:nvPr/>
            </p:nvSpPr>
            <p:spPr bwMode="auto">
              <a:xfrm>
                <a:off x="3915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2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4" name="Freeform 618"/>
              <p:cNvSpPr>
                <a:spLocks/>
              </p:cNvSpPr>
              <p:nvPr/>
            </p:nvSpPr>
            <p:spPr bwMode="auto">
              <a:xfrm>
                <a:off x="3886" y="811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2 h 15"/>
                  <a:gd name="T22" fmla="*/ 2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2 w 14"/>
                  <a:gd name="T29" fmla="*/ 12 h 15"/>
                  <a:gd name="T30" fmla="*/ 5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5" name="Freeform 619"/>
              <p:cNvSpPr>
                <a:spLocks/>
              </p:cNvSpPr>
              <p:nvPr/>
            </p:nvSpPr>
            <p:spPr bwMode="auto">
              <a:xfrm>
                <a:off x="3856" y="811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3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6" name="Freeform 620"/>
              <p:cNvSpPr>
                <a:spLocks/>
              </p:cNvSpPr>
              <p:nvPr/>
            </p:nvSpPr>
            <p:spPr bwMode="auto">
              <a:xfrm>
                <a:off x="3827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7" name="Freeform 621"/>
              <p:cNvSpPr>
                <a:spLocks/>
              </p:cNvSpPr>
              <p:nvPr/>
            </p:nvSpPr>
            <p:spPr bwMode="auto">
              <a:xfrm>
                <a:off x="3798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3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8" name="Freeform 622"/>
              <p:cNvSpPr>
                <a:spLocks/>
              </p:cNvSpPr>
              <p:nvPr/>
            </p:nvSpPr>
            <p:spPr bwMode="auto">
              <a:xfrm>
                <a:off x="3769" y="81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3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59" name="Freeform 623"/>
              <p:cNvSpPr>
                <a:spLocks/>
              </p:cNvSpPr>
              <p:nvPr/>
            </p:nvSpPr>
            <p:spPr bwMode="auto">
              <a:xfrm>
                <a:off x="3739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0" name="Freeform 624"/>
              <p:cNvSpPr>
                <a:spLocks/>
              </p:cNvSpPr>
              <p:nvPr/>
            </p:nvSpPr>
            <p:spPr bwMode="auto">
              <a:xfrm>
                <a:off x="3710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1" name="Freeform 625"/>
              <p:cNvSpPr>
                <a:spLocks/>
              </p:cNvSpPr>
              <p:nvPr/>
            </p:nvSpPr>
            <p:spPr bwMode="auto">
              <a:xfrm>
                <a:off x="3681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3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2" name="Freeform 626"/>
              <p:cNvSpPr>
                <a:spLocks/>
              </p:cNvSpPr>
              <p:nvPr/>
            </p:nvSpPr>
            <p:spPr bwMode="auto">
              <a:xfrm>
                <a:off x="3652" y="81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9 w 14"/>
                  <a:gd name="T3" fmla="*/ 13 h 15"/>
                  <a:gd name="T4" fmla="*/ 12 w 14"/>
                  <a:gd name="T5" fmla="*/ 10 h 15"/>
                  <a:gd name="T6" fmla="*/ 14 w 14"/>
                  <a:gd name="T7" fmla="*/ 8 h 15"/>
                  <a:gd name="T8" fmla="*/ 14 w 14"/>
                  <a:gd name="T9" fmla="*/ 8 h 15"/>
                  <a:gd name="T10" fmla="*/ 12 w 14"/>
                  <a:gd name="T11" fmla="*/ 5 h 15"/>
                  <a:gd name="T12" fmla="*/ 9 w 14"/>
                  <a:gd name="T13" fmla="*/ 3 h 15"/>
                  <a:gd name="T14" fmla="*/ 7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3" name="Freeform 627"/>
              <p:cNvSpPr>
                <a:spLocks/>
              </p:cNvSpPr>
              <p:nvPr/>
            </p:nvSpPr>
            <p:spPr bwMode="auto">
              <a:xfrm>
                <a:off x="3622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4" name="Freeform 628"/>
              <p:cNvSpPr>
                <a:spLocks/>
              </p:cNvSpPr>
              <p:nvPr/>
            </p:nvSpPr>
            <p:spPr bwMode="auto">
              <a:xfrm>
                <a:off x="3593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5" name="Freeform 629"/>
              <p:cNvSpPr>
                <a:spLocks/>
              </p:cNvSpPr>
              <p:nvPr/>
            </p:nvSpPr>
            <p:spPr bwMode="auto">
              <a:xfrm>
                <a:off x="3564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2 w 15"/>
                  <a:gd name="T29" fmla="*/ 13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6" name="Freeform 630"/>
              <p:cNvSpPr>
                <a:spLocks/>
              </p:cNvSpPr>
              <p:nvPr/>
            </p:nvSpPr>
            <p:spPr bwMode="auto">
              <a:xfrm>
                <a:off x="3535" y="81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3 h 15"/>
                  <a:gd name="T6" fmla="*/ 14 w 14"/>
                  <a:gd name="T7" fmla="*/ 10 h 15"/>
                  <a:gd name="T8" fmla="*/ 14 w 14"/>
                  <a:gd name="T9" fmla="*/ 8 h 15"/>
                  <a:gd name="T10" fmla="*/ 14 w 14"/>
                  <a:gd name="T11" fmla="*/ 5 h 15"/>
                  <a:gd name="T12" fmla="*/ 12 w 14"/>
                  <a:gd name="T13" fmla="*/ 3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10 h 15"/>
                  <a:gd name="T28" fmla="*/ 2 w 14"/>
                  <a:gd name="T29" fmla="*/ 13 h 15"/>
                  <a:gd name="T30" fmla="*/ 5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7" name="Freeform 631"/>
              <p:cNvSpPr>
                <a:spLocks/>
              </p:cNvSpPr>
              <p:nvPr/>
            </p:nvSpPr>
            <p:spPr bwMode="auto">
              <a:xfrm>
                <a:off x="3505" y="81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8" name="Freeform 632"/>
              <p:cNvSpPr>
                <a:spLocks/>
              </p:cNvSpPr>
              <p:nvPr/>
            </p:nvSpPr>
            <p:spPr bwMode="auto">
              <a:xfrm>
                <a:off x="3476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69" name="Freeform 633"/>
              <p:cNvSpPr>
                <a:spLocks/>
              </p:cNvSpPr>
              <p:nvPr/>
            </p:nvSpPr>
            <p:spPr bwMode="auto">
              <a:xfrm>
                <a:off x="3447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2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2 w 15"/>
                  <a:gd name="T29" fmla="*/ 10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0" name="Freeform 634"/>
              <p:cNvSpPr>
                <a:spLocks/>
              </p:cNvSpPr>
              <p:nvPr/>
            </p:nvSpPr>
            <p:spPr bwMode="auto">
              <a:xfrm>
                <a:off x="3418" y="81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10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10 h 14"/>
                  <a:gd name="T30" fmla="*/ 5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1" name="Freeform 635"/>
              <p:cNvSpPr>
                <a:spLocks/>
              </p:cNvSpPr>
              <p:nvPr/>
            </p:nvSpPr>
            <p:spPr bwMode="auto">
              <a:xfrm>
                <a:off x="3388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3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2" name="Freeform 636"/>
              <p:cNvSpPr>
                <a:spLocks/>
              </p:cNvSpPr>
              <p:nvPr/>
            </p:nvSpPr>
            <p:spPr bwMode="auto">
              <a:xfrm>
                <a:off x="3359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3" name="Freeform 637"/>
              <p:cNvSpPr>
                <a:spLocks/>
              </p:cNvSpPr>
              <p:nvPr/>
            </p:nvSpPr>
            <p:spPr bwMode="auto">
              <a:xfrm>
                <a:off x="3330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2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2 w 15"/>
                  <a:gd name="T29" fmla="*/ 10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4" name="Freeform 638"/>
              <p:cNvSpPr>
                <a:spLocks/>
              </p:cNvSpPr>
              <p:nvPr/>
            </p:nvSpPr>
            <p:spPr bwMode="auto">
              <a:xfrm>
                <a:off x="3301" y="81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2 h 14"/>
                  <a:gd name="T22" fmla="*/ 2 w 14"/>
                  <a:gd name="T23" fmla="*/ 5 h 14"/>
                  <a:gd name="T24" fmla="*/ 0 w 14"/>
                  <a:gd name="T25" fmla="*/ 7 h 14"/>
                  <a:gd name="T26" fmla="*/ 0 w 14"/>
                  <a:gd name="T27" fmla="*/ 7 h 14"/>
                  <a:gd name="T28" fmla="*/ 2 w 14"/>
                  <a:gd name="T29" fmla="*/ 10 h 14"/>
                  <a:gd name="T30" fmla="*/ 5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5" name="Freeform 639"/>
              <p:cNvSpPr>
                <a:spLocks/>
              </p:cNvSpPr>
              <p:nvPr/>
            </p:nvSpPr>
            <p:spPr bwMode="auto">
              <a:xfrm>
                <a:off x="3271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4 h 14"/>
                  <a:gd name="T4" fmla="*/ 15 w 15"/>
                  <a:gd name="T5" fmla="*/ 12 h 14"/>
                  <a:gd name="T6" fmla="*/ 15 w 15"/>
                  <a:gd name="T7" fmla="*/ 10 h 14"/>
                  <a:gd name="T8" fmla="*/ 15 w 15"/>
                  <a:gd name="T9" fmla="*/ 7 h 14"/>
                  <a:gd name="T10" fmla="*/ 15 w 15"/>
                  <a:gd name="T11" fmla="*/ 5 h 14"/>
                  <a:gd name="T12" fmla="*/ 13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3 w 15"/>
                  <a:gd name="T29" fmla="*/ 12 h 14"/>
                  <a:gd name="T30" fmla="*/ 5 w 15"/>
                  <a:gd name="T31" fmla="*/ 14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4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6" name="Freeform 640"/>
              <p:cNvSpPr>
                <a:spLocks/>
              </p:cNvSpPr>
              <p:nvPr/>
            </p:nvSpPr>
            <p:spPr bwMode="auto">
              <a:xfrm>
                <a:off x="3242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10 h 14"/>
                  <a:gd name="T8" fmla="*/ 15 w 15"/>
                  <a:gd name="T9" fmla="*/ 7 h 14"/>
                  <a:gd name="T10" fmla="*/ 15 w 15"/>
                  <a:gd name="T11" fmla="*/ 5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3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7" name="Freeform 641"/>
              <p:cNvSpPr>
                <a:spLocks/>
              </p:cNvSpPr>
              <p:nvPr/>
            </p:nvSpPr>
            <p:spPr bwMode="auto">
              <a:xfrm>
                <a:off x="3213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10 h 14"/>
                  <a:gd name="T8" fmla="*/ 15 w 15"/>
                  <a:gd name="T9" fmla="*/ 7 h 14"/>
                  <a:gd name="T10" fmla="*/ 15 w 15"/>
                  <a:gd name="T11" fmla="*/ 5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2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2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8" name="Freeform 642"/>
              <p:cNvSpPr>
                <a:spLocks/>
              </p:cNvSpPr>
              <p:nvPr/>
            </p:nvSpPr>
            <p:spPr bwMode="auto">
              <a:xfrm>
                <a:off x="3184" y="81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10 h 14"/>
                  <a:gd name="T8" fmla="*/ 14 w 14"/>
                  <a:gd name="T9" fmla="*/ 7 h 14"/>
                  <a:gd name="T10" fmla="*/ 14 w 14"/>
                  <a:gd name="T11" fmla="*/ 5 h 14"/>
                  <a:gd name="T12" fmla="*/ 12 w 14"/>
                  <a:gd name="T13" fmla="*/ 2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2 h 14"/>
                  <a:gd name="T22" fmla="*/ 2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2 w 14"/>
                  <a:gd name="T29" fmla="*/ 12 h 14"/>
                  <a:gd name="T30" fmla="*/ 5 w 14"/>
                  <a:gd name="T31" fmla="*/ 14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79" name="Freeform 643"/>
              <p:cNvSpPr>
                <a:spLocks/>
              </p:cNvSpPr>
              <p:nvPr/>
            </p:nvSpPr>
            <p:spPr bwMode="auto">
              <a:xfrm>
                <a:off x="3154" y="81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4 h 14"/>
                  <a:gd name="T4" fmla="*/ 15 w 15"/>
                  <a:gd name="T5" fmla="*/ 12 h 14"/>
                  <a:gd name="T6" fmla="*/ 15 w 15"/>
                  <a:gd name="T7" fmla="*/ 10 h 14"/>
                  <a:gd name="T8" fmla="*/ 15 w 15"/>
                  <a:gd name="T9" fmla="*/ 7 h 14"/>
                  <a:gd name="T10" fmla="*/ 15 w 15"/>
                  <a:gd name="T11" fmla="*/ 5 h 14"/>
                  <a:gd name="T12" fmla="*/ 13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3 w 15"/>
                  <a:gd name="T29" fmla="*/ 12 h 14"/>
                  <a:gd name="T30" fmla="*/ 5 w 15"/>
                  <a:gd name="T31" fmla="*/ 14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4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0" name="Freeform 644"/>
              <p:cNvSpPr>
                <a:spLocks/>
              </p:cNvSpPr>
              <p:nvPr/>
            </p:nvSpPr>
            <p:spPr bwMode="auto">
              <a:xfrm>
                <a:off x="3125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1" name="Freeform 645"/>
              <p:cNvSpPr>
                <a:spLocks/>
              </p:cNvSpPr>
              <p:nvPr/>
            </p:nvSpPr>
            <p:spPr bwMode="auto">
              <a:xfrm>
                <a:off x="3096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2" name="Freeform 646"/>
              <p:cNvSpPr>
                <a:spLocks/>
              </p:cNvSpPr>
              <p:nvPr/>
            </p:nvSpPr>
            <p:spPr bwMode="auto">
              <a:xfrm>
                <a:off x="3067" y="81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3" name="Freeform 647"/>
              <p:cNvSpPr>
                <a:spLocks/>
              </p:cNvSpPr>
              <p:nvPr/>
            </p:nvSpPr>
            <p:spPr bwMode="auto">
              <a:xfrm>
                <a:off x="3037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2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4" name="Freeform 648"/>
              <p:cNvSpPr>
                <a:spLocks/>
              </p:cNvSpPr>
              <p:nvPr/>
            </p:nvSpPr>
            <p:spPr bwMode="auto">
              <a:xfrm>
                <a:off x="3008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5" name="Freeform 649"/>
              <p:cNvSpPr>
                <a:spLocks/>
              </p:cNvSpPr>
              <p:nvPr/>
            </p:nvSpPr>
            <p:spPr bwMode="auto">
              <a:xfrm>
                <a:off x="2979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6" name="Freeform 650"/>
              <p:cNvSpPr>
                <a:spLocks/>
              </p:cNvSpPr>
              <p:nvPr/>
            </p:nvSpPr>
            <p:spPr bwMode="auto">
              <a:xfrm>
                <a:off x="2950" y="81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7" name="Freeform 651"/>
              <p:cNvSpPr>
                <a:spLocks/>
              </p:cNvSpPr>
              <p:nvPr/>
            </p:nvSpPr>
            <p:spPr bwMode="auto">
              <a:xfrm>
                <a:off x="2920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8" name="Freeform 652"/>
              <p:cNvSpPr>
                <a:spLocks/>
              </p:cNvSpPr>
              <p:nvPr/>
            </p:nvSpPr>
            <p:spPr bwMode="auto">
              <a:xfrm>
                <a:off x="2891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89" name="Freeform 653"/>
              <p:cNvSpPr>
                <a:spLocks/>
              </p:cNvSpPr>
              <p:nvPr/>
            </p:nvSpPr>
            <p:spPr bwMode="auto">
              <a:xfrm>
                <a:off x="2862" y="818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8 h 15"/>
                  <a:gd name="T10" fmla="*/ 14 w 14"/>
                  <a:gd name="T11" fmla="*/ 5 h 15"/>
                  <a:gd name="T12" fmla="*/ 12 w 14"/>
                  <a:gd name="T13" fmla="*/ 3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10 h 15"/>
                  <a:gd name="T28" fmla="*/ 2 w 14"/>
                  <a:gd name="T29" fmla="*/ 12 h 15"/>
                  <a:gd name="T30" fmla="*/ 5 w 14"/>
                  <a:gd name="T31" fmla="*/ 15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0" name="Freeform 654"/>
              <p:cNvSpPr>
                <a:spLocks/>
              </p:cNvSpPr>
              <p:nvPr/>
            </p:nvSpPr>
            <p:spPr bwMode="auto">
              <a:xfrm>
                <a:off x="2833" y="81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8 h 15"/>
                  <a:gd name="T10" fmla="*/ 14 w 14"/>
                  <a:gd name="T11" fmla="*/ 5 h 15"/>
                  <a:gd name="T12" fmla="*/ 12 w 14"/>
                  <a:gd name="T13" fmla="*/ 3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10 h 15"/>
                  <a:gd name="T28" fmla="*/ 2 w 14"/>
                  <a:gd name="T29" fmla="*/ 12 h 15"/>
                  <a:gd name="T30" fmla="*/ 4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1" name="Freeform 655"/>
              <p:cNvSpPr>
                <a:spLocks/>
              </p:cNvSpPr>
              <p:nvPr/>
            </p:nvSpPr>
            <p:spPr bwMode="auto">
              <a:xfrm>
                <a:off x="2803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2" name="Freeform 656"/>
              <p:cNvSpPr>
                <a:spLocks/>
              </p:cNvSpPr>
              <p:nvPr/>
            </p:nvSpPr>
            <p:spPr bwMode="auto">
              <a:xfrm>
                <a:off x="2774" y="81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3" name="Freeform 657"/>
              <p:cNvSpPr>
                <a:spLocks/>
              </p:cNvSpPr>
              <p:nvPr/>
            </p:nvSpPr>
            <p:spPr bwMode="auto">
              <a:xfrm>
                <a:off x="2745" y="821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9 h 14"/>
                  <a:gd name="T30" fmla="*/ 5 w 14"/>
                  <a:gd name="T31" fmla="*/ 12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4" name="Freeform 658"/>
              <p:cNvSpPr>
                <a:spLocks/>
              </p:cNvSpPr>
              <p:nvPr/>
            </p:nvSpPr>
            <p:spPr bwMode="auto">
              <a:xfrm>
                <a:off x="2716" y="821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9 h 14"/>
                  <a:gd name="T30" fmla="*/ 4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5" name="Freeform 659"/>
              <p:cNvSpPr>
                <a:spLocks/>
              </p:cNvSpPr>
              <p:nvPr/>
            </p:nvSpPr>
            <p:spPr bwMode="auto">
              <a:xfrm>
                <a:off x="2686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2 h 14"/>
                  <a:gd name="T4" fmla="*/ 15 w 15"/>
                  <a:gd name="T5" fmla="*/ 9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3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9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6" name="Freeform 660"/>
              <p:cNvSpPr>
                <a:spLocks/>
              </p:cNvSpPr>
              <p:nvPr/>
            </p:nvSpPr>
            <p:spPr bwMode="auto">
              <a:xfrm>
                <a:off x="2657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9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9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7" name="Freeform 661"/>
              <p:cNvSpPr>
                <a:spLocks/>
              </p:cNvSpPr>
              <p:nvPr/>
            </p:nvSpPr>
            <p:spPr bwMode="auto">
              <a:xfrm>
                <a:off x="2628" y="821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9 h 14"/>
                  <a:gd name="T30" fmla="*/ 5 w 14"/>
                  <a:gd name="T31" fmla="*/ 12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8" name="Freeform 662"/>
              <p:cNvSpPr>
                <a:spLocks/>
              </p:cNvSpPr>
              <p:nvPr/>
            </p:nvSpPr>
            <p:spPr bwMode="auto">
              <a:xfrm>
                <a:off x="2599" y="821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9 h 14"/>
                  <a:gd name="T30" fmla="*/ 4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599" name="Freeform 663"/>
              <p:cNvSpPr>
                <a:spLocks/>
              </p:cNvSpPr>
              <p:nvPr/>
            </p:nvSpPr>
            <p:spPr bwMode="auto">
              <a:xfrm>
                <a:off x="2569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5 h 14"/>
                  <a:gd name="T12" fmla="*/ 13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9 h 14"/>
                  <a:gd name="T28" fmla="*/ 3 w 15"/>
                  <a:gd name="T29" fmla="*/ 12 h 14"/>
                  <a:gd name="T30" fmla="*/ 5 w 15"/>
                  <a:gd name="T31" fmla="*/ 14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0" name="Freeform 664"/>
              <p:cNvSpPr>
                <a:spLocks/>
              </p:cNvSpPr>
              <p:nvPr/>
            </p:nvSpPr>
            <p:spPr bwMode="auto">
              <a:xfrm>
                <a:off x="2540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5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9 h 14"/>
                  <a:gd name="T28" fmla="*/ 3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1" name="Freeform 665"/>
              <p:cNvSpPr>
                <a:spLocks/>
              </p:cNvSpPr>
              <p:nvPr/>
            </p:nvSpPr>
            <p:spPr bwMode="auto">
              <a:xfrm>
                <a:off x="2511" y="821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5 h 14"/>
                  <a:gd name="T12" fmla="*/ 12 w 14"/>
                  <a:gd name="T13" fmla="*/ 2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2 h 14"/>
                  <a:gd name="T22" fmla="*/ 2 w 14"/>
                  <a:gd name="T23" fmla="*/ 5 h 14"/>
                  <a:gd name="T24" fmla="*/ 0 w 14"/>
                  <a:gd name="T25" fmla="*/ 7 h 14"/>
                  <a:gd name="T26" fmla="*/ 0 w 14"/>
                  <a:gd name="T27" fmla="*/ 9 h 14"/>
                  <a:gd name="T28" fmla="*/ 2 w 14"/>
                  <a:gd name="T29" fmla="*/ 12 h 14"/>
                  <a:gd name="T30" fmla="*/ 5 w 14"/>
                  <a:gd name="T31" fmla="*/ 14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2" name="Freeform 666"/>
              <p:cNvSpPr>
                <a:spLocks/>
              </p:cNvSpPr>
              <p:nvPr/>
            </p:nvSpPr>
            <p:spPr bwMode="auto">
              <a:xfrm>
                <a:off x="2482" y="821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5 h 14"/>
                  <a:gd name="T12" fmla="*/ 12 w 14"/>
                  <a:gd name="T13" fmla="*/ 2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2 h 14"/>
                  <a:gd name="T22" fmla="*/ 2 w 14"/>
                  <a:gd name="T23" fmla="*/ 5 h 14"/>
                  <a:gd name="T24" fmla="*/ 0 w 14"/>
                  <a:gd name="T25" fmla="*/ 7 h 14"/>
                  <a:gd name="T26" fmla="*/ 0 w 14"/>
                  <a:gd name="T27" fmla="*/ 9 h 14"/>
                  <a:gd name="T28" fmla="*/ 2 w 14"/>
                  <a:gd name="T29" fmla="*/ 12 h 14"/>
                  <a:gd name="T30" fmla="*/ 4 w 14"/>
                  <a:gd name="T31" fmla="*/ 14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3" name="Freeform 667"/>
              <p:cNvSpPr>
                <a:spLocks/>
              </p:cNvSpPr>
              <p:nvPr/>
            </p:nvSpPr>
            <p:spPr bwMode="auto">
              <a:xfrm>
                <a:off x="2452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5 h 14"/>
                  <a:gd name="T12" fmla="*/ 13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9 h 14"/>
                  <a:gd name="T28" fmla="*/ 3 w 15"/>
                  <a:gd name="T29" fmla="*/ 12 h 14"/>
                  <a:gd name="T30" fmla="*/ 5 w 15"/>
                  <a:gd name="T31" fmla="*/ 14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4" name="Freeform 668"/>
              <p:cNvSpPr>
                <a:spLocks/>
              </p:cNvSpPr>
              <p:nvPr/>
            </p:nvSpPr>
            <p:spPr bwMode="auto">
              <a:xfrm>
                <a:off x="2423" y="821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5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3 w 15"/>
                  <a:gd name="T23" fmla="*/ 5 h 14"/>
                  <a:gd name="T24" fmla="*/ 0 w 15"/>
                  <a:gd name="T25" fmla="*/ 7 h 14"/>
                  <a:gd name="T26" fmla="*/ 0 w 15"/>
                  <a:gd name="T27" fmla="*/ 9 h 14"/>
                  <a:gd name="T28" fmla="*/ 3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5" name="Freeform 669"/>
              <p:cNvSpPr>
                <a:spLocks/>
              </p:cNvSpPr>
              <p:nvPr/>
            </p:nvSpPr>
            <p:spPr bwMode="auto">
              <a:xfrm>
                <a:off x="2394" y="823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6" name="Freeform 670"/>
              <p:cNvSpPr>
                <a:spLocks/>
              </p:cNvSpPr>
              <p:nvPr/>
            </p:nvSpPr>
            <p:spPr bwMode="auto">
              <a:xfrm>
                <a:off x="2365" y="82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4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7" name="Freeform 671"/>
              <p:cNvSpPr>
                <a:spLocks/>
              </p:cNvSpPr>
              <p:nvPr/>
            </p:nvSpPr>
            <p:spPr bwMode="auto">
              <a:xfrm>
                <a:off x="2335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3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8" name="Freeform 672"/>
              <p:cNvSpPr>
                <a:spLocks/>
              </p:cNvSpPr>
              <p:nvPr/>
            </p:nvSpPr>
            <p:spPr bwMode="auto">
              <a:xfrm>
                <a:off x="2306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09" name="Freeform 673"/>
              <p:cNvSpPr>
                <a:spLocks/>
              </p:cNvSpPr>
              <p:nvPr/>
            </p:nvSpPr>
            <p:spPr bwMode="auto">
              <a:xfrm>
                <a:off x="2277" y="823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0" name="Freeform 674"/>
              <p:cNvSpPr>
                <a:spLocks/>
              </p:cNvSpPr>
              <p:nvPr/>
            </p:nvSpPr>
            <p:spPr bwMode="auto">
              <a:xfrm>
                <a:off x="2248" y="82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4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1" name="Freeform 675"/>
              <p:cNvSpPr>
                <a:spLocks/>
              </p:cNvSpPr>
              <p:nvPr/>
            </p:nvSpPr>
            <p:spPr bwMode="auto">
              <a:xfrm>
                <a:off x="2218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0 w 15"/>
                  <a:gd name="T3" fmla="*/ 12 h 15"/>
                  <a:gd name="T4" fmla="*/ 13 w 15"/>
                  <a:gd name="T5" fmla="*/ 10 h 15"/>
                  <a:gd name="T6" fmla="*/ 15 w 15"/>
                  <a:gd name="T7" fmla="*/ 7 h 15"/>
                  <a:gd name="T8" fmla="*/ 15 w 15"/>
                  <a:gd name="T9" fmla="*/ 7 h 15"/>
                  <a:gd name="T10" fmla="*/ 13 w 15"/>
                  <a:gd name="T11" fmla="*/ 5 h 15"/>
                  <a:gd name="T12" fmla="*/ 10 w 15"/>
                  <a:gd name="T13" fmla="*/ 3 h 15"/>
                  <a:gd name="T14" fmla="*/ 8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2" name="Freeform 676"/>
              <p:cNvSpPr>
                <a:spLocks/>
              </p:cNvSpPr>
              <p:nvPr/>
            </p:nvSpPr>
            <p:spPr bwMode="auto">
              <a:xfrm>
                <a:off x="2189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2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3" name="Freeform 677"/>
              <p:cNvSpPr>
                <a:spLocks/>
              </p:cNvSpPr>
              <p:nvPr/>
            </p:nvSpPr>
            <p:spPr bwMode="auto">
              <a:xfrm>
                <a:off x="2160" y="823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3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2 w 14"/>
                  <a:gd name="T29" fmla="*/ 12 h 15"/>
                  <a:gd name="T30" fmla="*/ 5 w 14"/>
                  <a:gd name="T31" fmla="*/ 15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4" name="Freeform 678"/>
              <p:cNvSpPr>
                <a:spLocks/>
              </p:cNvSpPr>
              <p:nvPr/>
            </p:nvSpPr>
            <p:spPr bwMode="auto">
              <a:xfrm>
                <a:off x="2131" y="823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3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3 h 15"/>
                  <a:gd name="T22" fmla="*/ 2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2 w 14"/>
                  <a:gd name="T29" fmla="*/ 12 h 15"/>
                  <a:gd name="T30" fmla="*/ 4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5" name="Freeform 679"/>
              <p:cNvSpPr>
                <a:spLocks/>
              </p:cNvSpPr>
              <p:nvPr/>
            </p:nvSpPr>
            <p:spPr bwMode="auto">
              <a:xfrm>
                <a:off x="2101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6" name="Freeform 680"/>
              <p:cNvSpPr>
                <a:spLocks/>
              </p:cNvSpPr>
              <p:nvPr/>
            </p:nvSpPr>
            <p:spPr bwMode="auto">
              <a:xfrm>
                <a:off x="2072" y="823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2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7" name="Freeform 681"/>
              <p:cNvSpPr>
                <a:spLocks/>
              </p:cNvSpPr>
              <p:nvPr/>
            </p:nvSpPr>
            <p:spPr bwMode="auto">
              <a:xfrm>
                <a:off x="2043" y="826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4 h 14"/>
                  <a:gd name="T10" fmla="*/ 14 w 14"/>
                  <a:gd name="T11" fmla="*/ 2 h 14"/>
                  <a:gd name="T12" fmla="*/ 12 w 14"/>
                  <a:gd name="T13" fmla="*/ 0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4 h 14"/>
                  <a:gd name="T26" fmla="*/ 0 w 14"/>
                  <a:gd name="T27" fmla="*/ 7 h 14"/>
                  <a:gd name="T28" fmla="*/ 2 w 14"/>
                  <a:gd name="T29" fmla="*/ 9 h 14"/>
                  <a:gd name="T30" fmla="*/ 5 w 14"/>
                  <a:gd name="T31" fmla="*/ 12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8" name="Freeform 682"/>
              <p:cNvSpPr>
                <a:spLocks/>
              </p:cNvSpPr>
              <p:nvPr/>
            </p:nvSpPr>
            <p:spPr bwMode="auto">
              <a:xfrm>
                <a:off x="2014" y="8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4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0 h 14"/>
                  <a:gd name="T22" fmla="*/ 2 w 14"/>
                  <a:gd name="T23" fmla="*/ 2 h 14"/>
                  <a:gd name="T24" fmla="*/ 0 w 14"/>
                  <a:gd name="T25" fmla="*/ 4 h 14"/>
                  <a:gd name="T26" fmla="*/ 0 w 14"/>
                  <a:gd name="T27" fmla="*/ 7 h 14"/>
                  <a:gd name="T28" fmla="*/ 2 w 14"/>
                  <a:gd name="T29" fmla="*/ 9 h 14"/>
                  <a:gd name="T30" fmla="*/ 4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19" name="Freeform 683"/>
              <p:cNvSpPr>
                <a:spLocks/>
              </p:cNvSpPr>
              <p:nvPr/>
            </p:nvSpPr>
            <p:spPr bwMode="auto">
              <a:xfrm>
                <a:off x="1984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9 h 14"/>
                  <a:gd name="T6" fmla="*/ 15 w 15"/>
                  <a:gd name="T7" fmla="*/ 7 h 14"/>
                  <a:gd name="T8" fmla="*/ 15 w 15"/>
                  <a:gd name="T9" fmla="*/ 4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4 h 14"/>
                  <a:gd name="T26" fmla="*/ 0 w 15"/>
                  <a:gd name="T27" fmla="*/ 7 h 14"/>
                  <a:gd name="T28" fmla="*/ 3 w 15"/>
                  <a:gd name="T29" fmla="*/ 9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0" name="Freeform 684"/>
              <p:cNvSpPr>
                <a:spLocks/>
              </p:cNvSpPr>
              <p:nvPr/>
            </p:nvSpPr>
            <p:spPr bwMode="auto">
              <a:xfrm>
                <a:off x="1955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9 h 14"/>
                  <a:gd name="T6" fmla="*/ 15 w 15"/>
                  <a:gd name="T7" fmla="*/ 7 h 14"/>
                  <a:gd name="T8" fmla="*/ 15 w 15"/>
                  <a:gd name="T9" fmla="*/ 4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2 w 15"/>
                  <a:gd name="T23" fmla="*/ 2 h 14"/>
                  <a:gd name="T24" fmla="*/ 0 w 15"/>
                  <a:gd name="T25" fmla="*/ 4 h 14"/>
                  <a:gd name="T26" fmla="*/ 0 w 15"/>
                  <a:gd name="T27" fmla="*/ 7 h 14"/>
                  <a:gd name="T28" fmla="*/ 2 w 15"/>
                  <a:gd name="T29" fmla="*/ 9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1" name="Freeform 685"/>
              <p:cNvSpPr>
                <a:spLocks/>
              </p:cNvSpPr>
              <p:nvPr/>
            </p:nvSpPr>
            <p:spPr bwMode="auto">
              <a:xfrm>
                <a:off x="1926" y="826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4 h 14"/>
                  <a:gd name="T10" fmla="*/ 14 w 14"/>
                  <a:gd name="T11" fmla="*/ 2 h 14"/>
                  <a:gd name="T12" fmla="*/ 12 w 14"/>
                  <a:gd name="T13" fmla="*/ 0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4 h 14"/>
                  <a:gd name="T26" fmla="*/ 0 w 14"/>
                  <a:gd name="T27" fmla="*/ 7 h 14"/>
                  <a:gd name="T28" fmla="*/ 2 w 14"/>
                  <a:gd name="T29" fmla="*/ 9 h 14"/>
                  <a:gd name="T30" fmla="*/ 5 w 14"/>
                  <a:gd name="T31" fmla="*/ 12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2" name="Freeform 686"/>
              <p:cNvSpPr>
                <a:spLocks/>
              </p:cNvSpPr>
              <p:nvPr/>
            </p:nvSpPr>
            <p:spPr bwMode="auto">
              <a:xfrm>
                <a:off x="1897" y="8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9 h 14"/>
                  <a:gd name="T6" fmla="*/ 14 w 14"/>
                  <a:gd name="T7" fmla="*/ 7 h 14"/>
                  <a:gd name="T8" fmla="*/ 14 w 14"/>
                  <a:gd name="T9" fmla="*/ 4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0 h 14"/>
                  <a:gd name="T22" fmla="*/ 2 w 14"/>
                  <a:gd name="T23" fmla="*/ 2 h 14"/>
                  <a:gd name="T24" fmla="*/ 0 w 14"/>
                  <a:gd name="T25" fmla="*/ 4 h 14"/>
                  <a:gd name="T26" fmla="*/ 0 w 14"/>
                  <a:gd name="T27" fmla="*/ 7 h 14"/>
                  <a:gd name="T28" fmla="*/ 2 w 14"/>
                  <a:gd name="T29" fmla="*/ 9 h 14"/>
                  <a:gd name="T30" fmla="*/ 4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3" name="Freeform 687"/>
              <p:cNvSpPr>
                <a:spLocks/>
              </p:cNvSpPr>
              <p:nvPr/>
            </p:nvSpPr>
            <p:spPr bwMode="auto">
              <a:xfrm>
                <a:off x="1867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9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4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4 h 14"/>
                  <a:gd name="T24" fmla="*/ 0 w 15"/>
                  <a:gd name="T25" fmla="*/ 7 h 14"/>
                  <a:gd name="T26" fmla="*/ 0 w 15"/>
                  <a:gd name="T27" fmla="*/ 7 h 14"/>
                  <a:gd name="T28" fmla="*/ 3 w 15"/>
                  <a:gd name="T29" fmla="*/ 9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4" name="Freeform 688"/>
              <p:cNvSpPr>
                <a:spLocks/>
              </p:cNvSpPr>
              <p:nvPr/>
            </p:nvSpPr>
            <p:spPr bwMode="auto">
              <a:xfrm>
                <a:off x="1838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4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2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2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5" name="Freeform 689"/>
              <p:cNvSpPr>
                <a:spLocks/>
              </p:cNvSpPr>
              <p:nvPr/>
            </p:nvSpPr>
            <p:spPr bwMode="auto">
              <a:xfrm>
                <a:off x="1809" y="826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10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2 h 14"/>
                  <a:gd name="T22" fmla="*/ 2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2 w 14"/>
                  <a:gd name="T29" fmla="*/ 12 h 14"/>
                  <a:gd name="T30" fmla="*/ 5 w 14"/>
                  <a:gd name="T31" fmla="*/ 14 h 14"/>
                  <a:gd name="T32" fmla="*/ 7 w 14"/>
                  <a:gd name="T33" fmla="*/ 14 h 14"/>
                  <a:gd name="T34" fmla="*/ 10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6" name="Freeform 690"/>
              <p:cNvSpPr>
                <a:spLocks/>
              </p:cNvSpPr>
              <p:nvPr/>
            </p:nvSpPr>
            <p:spPr bwMode="auto">
              <a:xfrm>
                <a:off x="1780" y="8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4 h 14"/>
                  <a:gd name="T4" fmla="*/ 14 w 14"/>
                  <a:gd name="T5" fmla="*/ 12 h 14"/>
                  <a:gd name="T6" fmla="*/ 14 w 14"/>
                  <a:gd name="T7" fmla="*/ 9 h 14"/>
                  <a:gd name="T8" fmla="*/ 14 w 14"/>
                  <a:gd name="T9" fmla="*/ 7 h 14"/>
                  <a:gd name="T10" fmla="*/ 14 w 14"/>
                  <a:gd name="T11" fmla="*/ 4 h 14"/>
                  <a:gd name="T12" fmla="*/ 12 w 14"/>
                  <a:gd name="T13" fmla="*/ 2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4 w 14"/>
                  <a:gd name="T21" fmla="*/ 2 h 14"/>
                  <a:gd name="T22" fmla="*/ 2 w 14"/>
                  <a:gd name="T23" fmla="*/ 4 h 14"/>
                  <a:gd name="T24" fmla="*/ 0 w 14"/>
                  <a:gd name="T25" fmla="*/ 7 h 14"/>
                  <a:gd name="T26" fmla="*/ 0 w 14"/>
                  <a:gd name="T27" fmla="*/ 9 h 14"/>
                  <a:gd name="T28" fmla="*/ 2 w 14"/>
                  <a:gd name="T29" fmla="*/ 12 h 14"/>
                  <a:gd name="T30" fmla="*/ 4 w 14"/>
                  <a:gd name="T31" fmla="*/ 14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7" name="Freeform 691"/>
              <p:cNvSpPr>
                <a:spLocks/>
              </p:cNvSpPr>
              <p:nvPr/>
            </p:nvSpPr>
            <p:spPr bwMode="auto">
              <a:xfrm>
                <a:off x="1750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4 h 14"/>
                  <a:gd name="T12" fmla="*/ 12 w 15"/>
                  <a:gd name="T13" fmla="*/ 2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2 h 14"/>
                  <a:gd name="T22" fmla="*/ 3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3 w 15"/>
                  <a:gd name="T29" fmla="*/ 12 h 14"/>
                  <a:gd name="T30" fmla="*/ 5 w 15"/>
                  <a:gd name="T31" fmla="*/ 14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8" name="Freeform 692"/>
              <p:cNvSpPr>
                <a:spLocks/>
              </p:cNvSpPr>
              <p:nvPr/>
            </p:nvSpPr>
            <p:spPr bwMode="auto">
              <a:xfrm>
                <a:off x="1721" y="826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4 h 14"/>
                  <a:gd name="T4" fmla="*/ 15 w 15"/>
                  <a:gd name="T5" fmla="*/ 12 h 14"/>
                  <a:gd name="T6" fmla="*/ 15 w 15"/>
                  <a:gd name="T7" fmla="*/ 9 h 14"/>
                  <a:gd name="T8" fmla="*/ 15 w 15"/>
                  <a:gd name="T9" fmla="*/ 7 h 14"/>
                  <a:gd name="T10" fmla="*/ 15 w 15"/>
                  <a:gd name="T11" fmla="*/ 4 h 14"/>
                  <a:gd name="T12" fmla="*/ 12 w 15"/>
                  <a:gd name="T13" fmla="*/ 2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2 h 14"/>
                  <a:gd name="T22" fmla="*/ 2 w 15"/>
                  <a:gd name="T23" fmla="*/ 4 h 14"/>
                  <a:gd name="T24" fmla="*/ 0 w 15"/>
                  <a:gd name="T25" fmla="*/ 7 h 14"/>
                  <a:gd name="T26" fmla="*/ 0 w 15"/>
                  <a:gd name="T27" fmla="*/ 9 h 14"/>
                  <a:gd name="T28" fmla="*/ 2 w 15"/>
                  <a:gd name="T29" fmla="*/ 12 h 14"/>
                  <a:gd name="T30" fmla="*/ 5 w 15"/>
                  <a:gd name="T31" fmla="*/ 14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4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29" name="Freeform 693"/>
              <p:cNvSpPr>
                <a:spLocks/>
              </p:cNvSpPr>
              <p:nvPr/>
            </p:nvSpPr>
            <p:spPr bwMode="auto">
              <a:xfrm>
                <a:off x="1692" y="828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0" name="Freeform 694"/>
              <p:cNvSpPr>
                <a:spLocks/>
              </p:cNvSpPr>
              <p:nvPr/>
            </p:nvSpPr>
            <p:spPr bwMode="auto">
              <a:xfrm>
                <a:off x="1663" y="82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0 h 15"/>
                  <a:gd name="T22" fmla="*/ 2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4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1" name="Freeform 695"/>
              <p:cNvSpPr>
                <a:spLocks/>
              </p:cNvSpPr>
              <p:nvPr/>
            </p:nvSpPr>
            <p:spPr bwMode="auto">
              <a:xfrm>
                <a:off x="1633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2" name="Freeform 696"/>
              <p:cNvSpPr>
                <a:spLocks/>
              </p:cNvSpPr>
              <p:nvPr/>
            </p:nvSpPr>
            <p:spPr bwMode="auto">
              <a:xfrm>
                <a:off x="1604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2 h 15"/>
                  <a:gd name="T4" fmla="*/ 15 w 15"/>
                  <a:gd name="T5" fmla="*/ 10 h 15"/>
                  <a:gd name="T6" fmla="*/ 15 w 15"/>
                  <a:gd name="T7" fmla="*/ 7 h 15"/>
                  <a:gd name="T8" fmla="*/ 15 w 15"/>
                  <a:gd name="T9" fmla="*/ 5 h 15"/>
                  <a:gd name="T10" fmla="*/ 15 w 15"/>
                  <a:gd name="T11" fmla="*/ 2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2 h 15"/>
                  <a:gd name="T24" fmla="*/ 0 w 15"/>
                  <a:gd name="T25" fmla="*/ 5 h 15"/>
                  <a:gd name="T26" fmla="*/ 0 w 15"/>
                  <a:gd name="T27" fmla="*/ 7 h 15"/>
                  <a:gd name="T28" fmla="*/ 2 w 15"/>
                  <a:gd name="T29" fmla="*/ 10 h 15"/>
                  <a:gd name="T30" fmla="*/ 5 w 15"/>
                  <a:gd name="T31" fmla="*/ 12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3" name="Freeform 697"/>
              <p:cNvSpPr>
                <a:spLocks/>
              </p:cNvSpPr>
              <p:nvPr/>
            </p:nvSpPr>
            <p:spPr bwMode="auto">
              <a:xfrm>
                <a:off x="1575" y="828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5 w 14"/>
                  <a:gd name="T31" fmla="*/ 12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4" name="Freeform 698"/>
              <p:cNvSpPr>
                <a:spLocks/>
              </p:cNvSpPr>
              <p:nvPr/>
            </p:nvSpPr>
            <p:spPr bwMode="auto">
              <a:xfrm>
                <a:off x="1546" y="828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2 h 15"/>
                  <a:gd name="T4" fmla="*/ 14 w 14"/>
                  <a:gd name="T5" fmla="*/ 10 h 15"/>
                  <a:gd name="T6" fmla="*/ 14 w 14"/>
                  <a:gd name="T7" fmla="*/ 7 h 15"/>
                  <a:gd name="T8" fmla="*/ 14 w 14"/>
                  <a:gd name="T9" fmla="*/ 5 h 15"/>
                  <a:gd name="T10" fmla="*/ 14 w 14"/>
                  <a:gd name="T11" fmla="*/ 2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4 w 14"/>
                  <a:gd name="T21" fmla="*/ 0 h 15"/>
                  <a:gd name="T22" fmla="*/ 2 w 14"/>
                  <a:gd name="T23" fmla="*/ 2 h 15"/>
                  <a:gd name="T24" fmla="*/ 0 w 14"/>
                  <a:gd name="T25" fmla="*/ 5 h 15"/>
                  <a:gd name="T26" fmla="*/ 0 w 14"/>
                  <a:gd name="T27" fmla="*/ 7 h 15"/>
                  <a:gd name="T28" fmla="*/ 2 w 14"/>
                  <a:gd name="T29" fmla="*/ 10 h 15"/>
                  <a:gd name="T30" fmla="*/ 4 w 14"/>
                  <a:gd name="T31" fmla="*/ 12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5" name="Freeform 699"/>
              <p:cNvSpPr>
                <a:spLocks/>
              </p:cNvSpPr>
              <p:nvPr/>
            </p:nvSpPr>
            <p:spPr bwMode="auto">
              <a:xfrm>
                <a:off x="1516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0 w 15"/>
                  <a:gd name="T3" fmla="*/ 12 h 15"/>
                  <a:gd name="T4" fmla="*/ 12 w 15"/>
                  <a:gd name="T5" fmla="*/ 10 h 15"/>
                  <a:gd name="T6" fmla="*/ 15 w 15"/>
                  <a:gd name="T7" fmla="*/ 7 h 15"/>
                  <a:gd name="T8" fmla="*/ 15 w 15"/>
                  <a:gd name="T9" fmla="*/ 7 h 15"/>
                  <a:gd name="T10" fmla="*/ 12 w 15"/>
                  <a:gd name="T11" fmla="*/ 5 h 15"/>
                  <a:gd name="T12" fmla="*/ 10 w 15"/>
                  <a:gd name="T13" fmla="*/ 2 h 15"/>
                  <a:gd name="T14" fmla="*/ 8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7 h 15"/>
                  <a:gd name="T28" fmla="*/ 3 w 15"/>
                  <a:gd name="T29" fmla="*/ 10 h 15"/>
                  <a:gd name="T30" fmla="*/ 5 w 15"/>
                  <a:gd name="T31" fmla="*/ 12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6" name="Freeform 700"/>
              <p:cNvSpPr>
                <a:spLocks/>
              </p:cNvSpPr>
              <p:nvPr/>
            </p:nvSpPr>
            <p:spPr bwMode="auto">
              <a:xfrm>
                <a:off x="1487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2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7" name="Freeform 701"/>
              <p:cNvSpPr>
                <a:spLocks/>
              </p:cNvSpPr>
              <p:nvPr/>
            </p:nvSpPr>
            <p:spPr bwMode="auto">
              <a:xfrm>
                <a:off x="1458" y="828"/>
                <a:ext cx="14" cy="15"/>
              </a:xfrm>
              <a:custGeom>
                <a:avLst/>
                <a:gdLst>
                  <a:gd name="T0" fmla="*/ 10 w 14"/>
                  <a:gd name="T1" fmla="*/ 15 h 15"/>
                  <a:gd name="T2" fmla="*/ 12 w 14"/>
                  <a:gd name="T3" fmla="*/ 15 h 15"/>
                  <a:gd name="T4" fmla="*/ 14 w 14"/>
                  <a:gd name="T5" fmla="*/ 12 h 15"/>
                  <a:gd name="T6" fmla="*/ 14 w 14"/>
                  <a:gd name="T7" fmla="*/ 10 h 15"/>
                  <a:gd name="T8" fmla="*/ 14 w 14"/>
                  <a:gd name="T9" fmla="*/ 7 h 15"/>
                  <a:gd name="T10" fmla="*/ 14 w 14"/>
                  <a:gd name="T11" fmla="*/ 5 h 15"/>
                  <a:gd name="T12" fmla="*/ 12 w 14"/>
                  <a:gd name="T13" fmla="*/ 2 h 15"/>
                  <a:gd name="T14" fmla="*/ 10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2 h 15"/>
                  <a:gd name="T22" fmla="*/ 2 w 14"/>
                  <a:gd name="T23" fmla="*/ 5 h 15"/>
                  <a:gd name="T24" fmla="*/ 0 w 14"/>
                  <a:gd name="T25" fmla="*/ 7 h 15"/>
                  <a:gd name="T26" fmla="*/ 0 w 14"/>
                  <a:gd name="T27" fmla="*/ 10 h 15"/>
                  <a:gd name="T28" fmla="*/ 2 w 14"/>
                  <a:gd name="T29" fmla="*/ 12 h 15"/>
                  <a:gd name="T30" fmla="*/ 5 w 14"/>
                  <a:gd name="T31" fmla="*/ 15 h 15"/>
                  <a:gd name="T32" fmla="*/ 7 w 14"/>
                  <a:gd name="T33" fmla="*/ 15 h 15"/>
                  <a:gd name="T34" fmla="*/ 10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8" name="Freeform 702"/>
              <p:cNvSpPr>
                <a:spLocks/>
              </p:cNvSpPr>
              <p:nvPr/>
            </p:nvSpPr>
            <p:spPr bwMode="auto">
              <a:xfrm>
                <a:off x="1428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3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39" name="Freeform 703"/>
              <p:cNvSpPr>
                <a:spLocks/>
              </p:cNvSpPr>
              <p:nvPr/>
            </p:nvSpPr>
            <p:spPr bwMode="auto">
              <a:xfrm>
                <a:off x="1399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2 h 15"/>
                  <a:gd name="T22" fmla="*/ 3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3 w 15"/>
                  <a:gd name="T29" fmla="*/ 12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0" name="Freeform 704"/>
              <p:cNvSpPr>
                <a:spLocks/>
              </p:cNvSpPr>
              <p:nvPr/>
            </p:nvSpPr>
            <p:spPr bwMode="auto">
              <a:xfrm>
                <a:off x="1370" y="828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2 h 15"/>
                  <a:gd name="T6" fmla="*/ 15 w 15"/>
                  <a:gd name="T7" fmla="*/ 10 h 15"/>
                  <a:gd name="T8" fmla="*/ 15 w 15"/>
                  <a:gd name="T9" fmla="*/ 7 h 15"/>
                  <a:gd name="T10" fmla="*/ 15 w 15"/>
                  <a:gd name="T11" fmla="*/ 5 h 15"/>
                  <a:gd name="T12" fmla="*/ 12 w 15"/>
                  <a:gd name="T13" fmla="*/ 2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7 h 15"/>
                  <a:gd name="T26" fmla="*/ 0 w 15"/>
                  <a:gd name="T27" fmla="*/ 10 h 15"/>
                  <a:gd name="T28" fmla="*/ 2 w 15"/>
                  <a:gd name="T29" fmla="*/ 12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1" name="Freeform 705"/>
              <p:cNvSpPr>
                <a:spLocks/>
              </p:cNvSpPr>
              <p:nvPr/>
            </p:nvSpPr>
            <p:spPr bwMode="auto">
              <a:xfrm>
                <a:off x="1341" y="830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3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2" name="Freeform 706"/>
              <p:cNvSpPr>
                <a:spLocks/>
              </p:cNvSpPr>
              <p:nvPr/>
            </p:nvSpPr>
            <p:spPr bwMode="auto">
              <a:xfrm>
                <a:off x="1311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3" name="Freeform 707"/>
              <p:cNvSpPr>
                <a:spLocks/>
              </p:cNvSpPr>
              <p:nvPr/>
            </p:nvSpPr>
            <p:spPr bwMode="auto">
              <a:xfrm>
                <a:off x="1282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4" name="Freeform 708"/>
              <p:cNvSpPr>
                <a:spLocks/>
              </p:cNvSpPr>
              <p:nvPr/>
            </p:nvSpPr>
            <p:spPr bwMode="auto">
              <a:xfrm>
                <a:off x="1253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2 w 15"/>
                  <a:gd name="T13" fmla="*/ 0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0 h 15"/>
                  <a:gd name="T22" fmla="*/ 2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2 w 15"/>
                  <a:gd name="T29" fmla="*/ 10 h 15"/>
                  <a:gd name="T30" fmla="*/ 5 w 15"/>
                  <a:gd name="T31" fmla="*/ 13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5" name="Freeform 709"/>
              <p:cNvSpPr>
                <a:spLocks/>
              </p:cNvSpPr>
              <p:nvPr/>
            </p:nvSpPr>
            <p:spPr bwMode="auto">
              <a:xfrm>
                <a:off x="1224" y="830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3 h 15"/>
                  <a:gd name="T4" fmla="*/ 14 w 14"/>
                  <a:gd name="T5" fmla="*/ 10 h 15"/>
                  <a:gd name="T6" fmla="*/ 14 w 14"/>
                  <a:gd name="T7" fmla="*/ 8 h 15"/>
                  <a:gd name="T8" fmla="*/ 14 w 14"/>
                  <a:gd name="T9" fmla="*/ 5 h 15"/>
                  <a:gd name="T10" fmla="*/ 14 w 14"/>
                  <a:gd name="T11" fmla="*/ 3 h 15"/>
                  <a:gd name="T12" fmla="*/ 12 w 14"/>
                  <a:gd name="T13" fmla="*/ 0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0 h 15"/>
                  <a:gd name="T22" fmla="*/ 2 w 14"/>
                  <a:gd name="T23" fmla="*/ 3 h 15"/>
                  <a:gd name="T24" fmla="*/ 0 w 14"/>
                  <a:gd name="T25" fmla="*/ 5 h 15"/>
                  <a:gd name="T26" fmla="*/ 0 w 14"/>
                  <a:gd name="T27" fmla="*/ 8 h 15"/>
                  <a:gd name="T28" fmla="*/ 2 w 14"/>
                  <a:gd name="T29" fmla="*/ 10 h 15"/>
                  <a:gd name="T30" fmla="*/ 5 w 14"/>
                  <a:gd name="T31" fmla="*/ 13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6" name="Freeform 710"/>
              <p:cNvSpPr>
                <a:spLocks/>
              </p:cNvSpPr>
              <p:nvPr/>
            </p:nvSpPr>
            <p:spPr bwMode="auto">
              <a:xfrm>
                <a:off x="1194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3 h 15"/>
                  <a:gd name="T4" fmla="*/ 15 w 15"/>
                  <a:gd name="T5" fmla="*/ 10 h 15"/>
                  <a:gd name="T6" fmla="*/ 15 w 15"/>
                  <a:gd name="T7" fmla="*/ 8 h 15"/>
                  <a:gd name="T8" fmla="*/ 15 w 15"/>
                  <a:gd name="T9" fmla="*/ 5 h 15"/>
                  <a:gd name="T10" fmla="*/ 15 w 15"/>
                  <a:gd name="T11" fmla="*/ 3 h 15"/>
                  <a:gd name="T12" fmla="*/ 13 w 15"/>
                  <a:gd name="T13" fmla="*/ 0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0 h 15"/>
                  <a:gd name="T22" fmla="*/ 3 w 15"/>
                  <a:gd name="T23" fmla="*/ 3 h 15"/>
                  <a:gd name="T24" fmla="*/ 0 w 15"/>
                  <a:gd name="T25" fmla="*/ 5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7" name="Freeform 711"/>
              <p:cNvSpPr>
                <a:spLocks/>
              </p:cNvSpPr>
              <p:nvPr/>
            </p:nvSpPr>
            <p:spPr bwMode="auto">
              <a:xfrm>
                <a:off x="1165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0 w 15"/>
                  <a:gd name="T3" fmla="*/ 13 h 15"/>
                  <a:gd name="T4" fmla="*/ 12 w 15"/>
                  <a:gd name="T5" fmla="*/ 10 h 15"/>
                  <a:gd name="T6" fmla="*/ 15 w 15"/>
                  <a:gd name="T7" fmla="*/ 8 h 15"/>
                  <a:gd name="T8" fmla="*/ 15 w 15"/>
                  <a:gd name="T9" fmla="*/ 8 h 15"/>
                  <a:gd name="T10" fmla="*/ 12 w 15"/>
                  <a:gd name="T11" fmla="*/ 5 h 15"/>
                  <a:gd name="T12" fmla="*/ 10 w 15"/>
                  <a:gd name="T13" fmla="*/ 3 h 15"/>
                  <a:gd name="T14" fmla="*/ 8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8 h 15"/>
                  <a:gd name="T28" fmla="*/ 3 w 15"/>
                  <a:gd name="T29" fmla="*/ 10 h 15"/>
                  <a:gd name="T30" fmla="*/ 5 w 15"/>
                  <a:gd name="T31" fmla="*/ 13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2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8" name="Freeform 712"/>
              <p:cNvSpPr>
                <a:spLocks/>
              </p:cNvSpPr>
              <p:nvPr/>
            </p:nvSpPr>
            <p:spPr bwMode="auto">
              <a:xfrm>
                <a:off x="1136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2 w 15"/>
                  <a:gd name="T29" fmla="*/ 13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49" name="Freeform 713"/>
              <p:cNvSpPr>
                <a:spLocks/>
              </p:cNvSpPr>
              <p:nvPr/>
            </p:nvSpPr>
            <p:spPr bwMode="auto">
              <a:xfrm>
                <a:off x="1107" y="830"/>
                <a:ext cx="14" cy="15"/>
              </a:xfrm>
              <a:custGeom>
                <a:avLst/>
                <a:gdLst>
                  <a:gd name="T0" fmla="*/ 9 w 14"/>
                  <a:gd name="T1" fmla="*/ 15 h 15"/>
                  <a:gd name="T2" fmla="*/ 12 w 14"/>
                  <a:gd name="T3" fmla="*/ 15 h 15"/>
                  <a:gd name="T4" fmla="*/ 14 w 14"/>
                  <a:gd name="T5" fmla="*/ 13 h 15"/>
                  <a:gd name="T6" fmla="*/ 14 w 14"/>
                  <a:gd name="T7" fmla="*/ 10 h 15"/>
                  <a:gd name="T8" fmla="*/ 14 w 14"/>
                  <a:gd name="T9" fmla="*/ 8 h 15"/>
                  <a:gd name="T10" fmla="*/ 14 w 14"/>
                  <a:gd name="T11" fmla="*/ 5 h 15"/>
                  <a:gd name="T12" fmla="*/ 12 w 14"/>
                  <a:gd name="T13" fmla="*/ 3 h 15"/>
                  <a:gd name="T14" fmla="*/ 9 w 14"/>
                  <a:gd name="T15" fmla="*/ 0 h 15"/>
                  <a:gd name="T16" fmla="*/ 7 w 14"/>
                  <a:gd name="T17" fmla="*/ 0 h 15"/>
                  <a:gd name="T18" fmla="*/ 7 w 14"/>
                  <a:gd name="T19" fmla="*/ 0 h 15"/>
                  <a:gd name="T20" fmla="*/ 5 w 14"/>
                  <a:gd name="T21" fmla="*/ 3 h 15"/>
                  <a:gd name="T22" fmla="*/ 2 w 14"/>
                  <a:gd name="T23" fmla="*/ 5 h 15"/>
                  <a:gd name="T24" fmla="*/ 0 w 14"/>
                  <a:gd name="T25" fmla="*/ 8 h 15"/>
                  <a:gd name="T26" fmla="*/ 0 w 14"/>
                  <a:gd name="T27" fmla="*/ 10 h 15"/>
                  <a:gd name="T28" fmla="*/ 2 w 14"/>
                  <a:gd name="T29" fmla="*/ 13 h 15"/>
                  <a:gd name="T30" fmla="*/ 5 w 14"/>
                  <a:gd name="T31" fmla="*/ 15 h 15"/>
                  <a:gd name="T32" fmla="*/ 7 w 14"/>
                  <a:gd name="T33" fmla="*/ 15 h 15"/>
                  <a:gd name="T34" fmla="*/ 9 w 14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5">
                    <a:moveTo>
                      <a:pt x="9" y="15"/>
                    </a:move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0" name="Freeform 714"/>
              <p:cNvSpPr>
                <a:spLocks/>
              </p:cNvSpPr>
              <p:nvPr/>
            </p:nvSpPr>
            <p:spPr bwMode="auto">
              <a:xfrm>
                <a:off x="1077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3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3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3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1" name="Freeform 715"/>
              <p:cNvSpPr>
                <a:spLocks/>
              </p:cNvSpPr>
              <p:nvPr/>
            </p:nvSpPr>
            <p:spPr bwMode="auto">
              <a:xfrm>
                <a:off x="1048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8 w 15"/>
                  <a:gd name="T17" fmla="*/ 0 h 15"/>
                  <a:gd name="T18" fmla="*/ 8 w 15"/>
                  <a:gd name="T19" fmla="*/ 0 h 15"/>
                  <a:gd name="T20" fmla="*/ 5 w 15"/>
                  <a:gd name="T21" fmla="*/ 3 h 15"/>
                  <a:gd name="T22" fmla="*/ 3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3 w 15"/>
                  <a:gd name="T29" fmla="*/ 13 h 15"/>
                  <a:gd name="T30" fmla="*/ 5 w 15"/>
                  <a:gd name="T31" fmla="*/ 15 h 15"/>
                  <a:gd name="T32" fmla="*/ 8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2" name="Freeform 716"/>
              <p:cNvSpPr>
                <a:spLocks/>
              </p:cNvSpPr>
              <p:nvPr/>
            </p:nvSpPr>
            <p:spPr bwMode="auto">
              <a:xfrm>
                <a:off x="1019" y="830"/>
                <a:ext cx="15" cy="15"/>
              </a:xfrm>
              <a:custGeom>
                <a:avLst/>
                <a:gdLst>
                  <a:gd name="T0" fmla="*/ 10 w 15"/>
                  <a:gd name="T1" fmla="*/ 15 h 15"/>
                  <a:gd name="T2" fmla="*/ 12 w 15"/>
                  <a:gd name="T3" fmla="*/ 15 h 15"/>
                  <a:gd name="T4" fmla="*/ 15 w 15"/>
                  <a:gd name="T5" fmla="*/ 13 h 15"/>
                  <a:gd name="T6" fmla="*/ 15 w 15"/>
                  <a:gd name="T7" fmla="*/ 10 h 15"/>
                  <a:gd name="T8" fmla="*/ 15 w 15"/>
                  <a:gd name="T9" fmla="*/ 8 h 15"/>
                  <a:gd name="T10" fmla="*/ 15 w 15"/>
                  <a:gd name="T11" fmla="*/ 5 h 15"/>
                  <a:gd name="T12" fmla="*/ 12 w 15"/>
                  <a:gd name="T13" fmla="*/ 3 h 15"/>
                  <a:gd name="T14" fmla="*/ 10 w 15"/>
                  <a:gd name="T15" fmla="*/ 0 h 15"/>
                  <a:gd name="T16" fmla="*/ 7 w 15"/>
                  <a:gd name="T17" fmla="*/ 0 h 15"/>
                  <a:gd name="T18" fmla="*/ 7 w 15"/>
                  <a:gd name="T19" fmla="*/ 0 h 15"/>
                  <a:gd name="T20" fmla="*/ 5 w 15"/>
                  <a:gd name="T21" fmla="*/ 3 h 15"/>
                  <a:gd name="T22" fmla="*/ 2 w 15"/>
                  <a:gd name="T23" fmla="*/ 5 h 15"/>
                  <a:gd name="T24" fmla="*/ 0 w 15"/>
                  <a:gd name="T25" fmla="*/ 8 h 15"/>
                  <a:gd name="T26" fmla="*/ 0 w 15"/>
                  <a:gd name="T27" fmla="*/ 10 h 15"/>
                  <a:gd name="T28" fmla="*/ 2 w 15"/>
                  <a:gd name="T29" fmla="*/ 13 h 15"/>
                  <a:gd name="T30" fmla="*/ 5 w 15"/>
                  <a:gd name="T31" fmla="*/ 15 h 15"/>
                  <a:gd name="T32" fmla="*/ 7 w 15"/>
                  <a:gd name="T33" fmla="*/ 15 h 15"/>
                  <a:gd name="T34" fmla="*/ 10 w 15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5">
                    <a:moveTo>
                      <a:pt x="10" y="15"/>
                    </a:moveTo>
                    <a:lnTo>
                      <a:pt x="12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3" name="Freeform 717"/>
              <p:cNvSpPr>
                <a:spLocks/>
              </p:cNvSpPr>
              <p:nvPr/>
            </p:nvSpPr>
            <p:spPr bwMode="auto">
              <a:xfrm>
                <a:off x="990" y="833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10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10 h 14"/>
                  <a:gd name="T30" fmla="*/ 5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4" name="Freeform 718"/>
              <p:cNvSpPr>
                <a:spLocks/>
              </p:cNvSpPr>
              <p:nvPr/>
            </p:nvSpPr>
            <p:spPr bwMode="auto">
              <a:xfrm>
                <a:off x="960" y="833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3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5" name="Freeform 719"/>
              <p:cNvSpPr>
                <a:spLocks/>
              </p:cNvSpPr>
              <p:nvPr/>
            </p:nvSpPr>
            <p:spPr bwMode="auto">
              <a:xfrm>
                <a:off x="931" y="833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6" name="Freeform 720"/>
              <p:cNvSpPr>
                <a:spLocks/>
              </p:cNvSpPr>
              <p:nvPr/>
            </p:nvSpPr>
            <p:spPr bwMode="auto">
              <a:xfrm>
                <a:off x="902" y="833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7 w 15"/>
                  <a:gd name="T17" fmla="*/ 0 h 14"/>
                  <a:gd name="T18" fmla="*/ 7 w 15"/>
                  <a:gd name="T19" fmla="*/ 0 h 14"/>
                  <a:gd name="T20" fmla="*/ 5 w 15"/>
                  <a:gd name="T21" fmla="*/ 0 h 14"/>
                  <a:gd name="T22" fmla="*/ 2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2 w 15"/>
                  <a:gd name="T29" fmla="*/ 10 h 14"/>
                  <a:gd name="T30" fmla="*/ 5 w 15"/>
                  <a:gd name="T31" fmla="*/ 12 h 14"/>
                  <a:gd name="T32" fmla="*/ 7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7" name="Freeform 721"/>
              <p:cNvSpPr>
                <a:spLocks/>
              </p:cNvSpPr>
              <p:nvPr/>
            </p:nvSpPr>
            <p:spPr bwMode="auto">
              <a:xfrm>
                <a:off x="873" y="833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12 w 14"/>
                  <a:gd name="T3" fmla="*/ 12 h 14"/>
                  <a:gd name="T4" fmla="*/ 14 w 14"/>
                  <a:gd name="T5" fmla="*/ 10 h 14"/>
                  <a:gd name="T6" fmla="*/ 14 w 14"/>
                  <a:gd name="T7" fmla="*/ 7 h 14"/>
                  <a:gd name="T8" fmla="*/ 14 w 14"/>
                  <a:gd name="T9" fmla="*/ 5 h 14"/>
                  <a:gd name="T10" fmla="*/ 14 w 14"/>
                  <a:gd name="T11" fmla="*/ 2 h 14"/>
                  <a:gd name="T12" fmla="*/ 12 w 14"/>
                  <a:gd name="T13" fmla="*/ 0 h 14"/>
                  <a:gd name="T14" fmla="*/ 9 w 14"/>
                  <a:gd name="T15" fmla="*/ 0 h 14"/>
                  <a:gd name="T16" fmla="*/ 7 w 14"/>
                  <a:gd name="T17" fmla="*/ 0 h 14"/>
                  <a:gd name="T18" fmla="*/ 7 w 14"/>
                  <a:gd name="T19" fmla="*/ 0 h 14"/>
                  <a:gd name="T20" fmla="*/ 5 w 14"/>
                  <a:gd name="T21" fmla="*/ 0 h 14"/>
                  <a:gd name="T22" fmla="*/ 2 w 14"/>
                  <a:gd name="T23" fmla="*/ 2 h 14"/>
                  <a:gd name="T24" fmla="*/ 0 w 14"/>
                  <a:gd name="T25" fmla="*/ 5 h 14"/>
                  <a:gd name="T26" fmla="*/ 0 w 14"/>
                  <a:gd name="T27" fmla="*/ 7 h 14"/>
                  <a:gd name="T28" fmla="*/ 2 w 14"/>
                  <a:gd name="T29" fmla="*/ 10 h 14"/>
                  <a:gd name="T30" fmla="*/ 5 w 14"/>
                  <a:gd name="T31" fmla="*/ 12 h 14"/>
                  <a:gd name="T32" fmla="*/ 7 w 14"/>
                  <a:gd name="T33" fmla="*/ 14 h 14"/>
                  <a:gd name="T34" fmla="*/ 9 w 14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12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8" name="Freeform 722"/>
              <p:cNvSpPr>
                <a:spLocks/>
              </p:cNvSpPr>
              <p:nvPr/>
            </p:nvSpPr>
            <p:spPr bwMode="auto">
              <a:xfrm>
                <a:off x="843" y="833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3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3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3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59" name="Freeform 723"/>
              <p:cNvSpPr>
                <a:spLocks/>
              </p:cNvSpPr>
              <p:nvPr/>
            </p:nvSpPr>
            <p:spPr bwMode="auto">
              <a:xfrm>
                <a:off x="814" y="833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2 w 15"/>
                  <a:gd name="T3" fmla="*/ 12 h 14"/>
                  <a:gd name="T4" fmla="*/ 15 w 15"/>
                  <a:gd name="T5" fmla="*/ 10 h 14"/>
                  <a:gd name="T6" fmla="*/ 15 w 15"/>
                  <a:gd name="T7" fmla="*/ 7 h 14"/>
                  <a:gd name="T8" fmla="*/ 15 w 15"/>
                  <a:gd name="T9" fmla="*/ 5 h 14"/>
                  <a:gd name="T10" fmla="*/ 15 w 15"/>
                  <a:gd name="T11" fmla="*/ 2 h 14"/>
                  <a:gd name="T12" fmla="*/ 12 w 15"/>
                  <a:gd name="T13" fmla="*/ 0 h 14"/>
                  <a:gd name="T14" fmla="*/ 10 w 15"/>
                  <a:gd name="T15" fmla="*/ 0 h 14"/>
                  <a:gd name="T16" fmla="*/ 8 w 15"/>
                  <a:gd name="T17" fmla="*/ 0 h 14"/>
                  <a:gd name="T18" fmla="*/ 8 w 15"/>
                  <a:gd name="T19" fmla="*/ 0 h 14"/>
                  <a:gd name="T20" fmla="*/ 5 w 15"/>
                  <a:gd name="T21" fmla="*/ 0 h 14"/>
                  <a:gd name="T22" fmla="*/ 3 w 15"/>
                  <a:gd name="T23" fmla="*/ 2 h 14"/>
                  <a:gd name="T24" fmla="*/ 0 w 15"/>
                  <a:gd name="T25" fmla="*/ 5 h 14"/>
                  <a:gd name="T26" fmla="*/ 0 w 15"/>
                  <a:gd name="T27" fmla="*/ 7 h 14"/>
                  <a:gd name="T28" fmla="*/ 3 w 15"/>
                  <a:gd name="T29" fmla="*/ 10 h 14"/>
                  <a:gd name="T30" fmla="*/ 5 w 15"/>
                  <a:gd name="T31" fmla="*/ 12 h 14"/>
                  <a:gd name="T32" fmla="*/ 8 w 15"/>
                  <a:gd name="T33" fmla="*/ 14 h 14"/>
                  <a:gd name="T34" fmla="*/ 10 w 15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660" name="Rectangle 724"/>
            <p:cNvSpPr>
              <a:spLocks noChangeArrowheads="1"/>
            </p:cNvSpPr>
            <p:nvPr/>
          </p:nvSpPr>
          <p:spPr bwMode="auto">
            <a:xfrm>
              <a:off x="4622" y="2372"/>
              <a:ext cx="47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61" name="Rectangle 725"/>
            <p:cNvSpPr>
              <a:spLocks noChangeArrowheads="1"/>
            </p:cNvSpPr>
            <p:nvPr/>
          </p:nvSpPr>
          <p:spPr bwMode="auto">
            <a:xfrm>
              <a:off x="4737" y="2341"/>
              <a:ext cx="2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600" i="1">
                  <a:solidFill>
                    <a:srgbClr val="000000"/>
                  </a:solidFill>
                </a:rPr>
                <a:t>Time</a:t>
              </a:r>
              <a:endParaRPr lang="en-GB" sz="1600" i="1">
                <a:solidFill>
                  <a:srgbClr val="000000"/>
                </a:solidFill>
              </a:endParaRPr>
            </a:p>
          </p:txBody>
        </p:sp>
        <p:grpSp>
          <p:nvGrpSpPr>
            <p:cNvPr id="2856663" name="Group 727"/>
            <p:cNvGrpSpPr>
              <a:grpSpLocks/>
            </p:cNvGrpSpPr>
            <p:nvPr/>
          </p:nvGrpSpPr>
          <p:grpSpPr bwMode="auto">
            <a:xfrm>
              <a:off x="1604" y="2512"/>
              <a:ext cx="3181" cy="89"/>
              <a:chOff x="819" y="2743"/>
              <a:chExt cx="5078" cy="159"/>
            </a:xfrm>
          </p:grpSpPr>
          <p:sp>
            <p:nvSpPr>
              <p:cNvPr id="2856664" name="Line 728"/>
              <p:cNvSpPr>
                <a:spLocks noChangeShapeType="1"/>
              </p:cNvSpPr>
              <p:nvPr/>
            </p:nvSpPr>
            <p:spPr bwMode="auto">
              <a:xfrm>
                <a:off x="819" y="2821"/>
                <a:ext cx="492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65" name="Freeform 729"/>
              <p:cNvSpPr>
                <a:spLocks/>
              </p:cNvSpPr>
              <p:nvPr/>
            </p:nvSpPr>
            <p:spPr bwMode="auto">
              <a:xfrm>
                <a:off x="5736" y="2743"/>
                <a:ext cx="161" cy="159"/>
              </a:xfrm>
              <a:custGeom>
                <a:avLst/>
                <a:gdLst>
                  <a:gd name="T0" fmla="*/ 0 w 161"/>
                  <a:gd name="T1" fmla="*/ 159 h 159"/>
                  <a:gd name="T2" fmla="*/ 161 w 161"/>
                  <a:gd name="T3" fmla="*/ 78 h 159"/>
                  <a:gd name="T4" fmla="*/ 0 w 161"/>
                  <a:gd name="T5" fmla="*/ 0 h 159"/>
                  <a:gd name="T6" fmla="*/ 0 w 161"/>
                  <a:gd name="T7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159">
                    <a:moveTo>
                      <a:pt x="0" y="159"/>
                    </a:moveTo>
                    <a:lnTo>
                      <a:pt x="161" y="78"/>
                    </a:lnTo>
                    <a:lnTo>
                      <a:pt x="0" y="0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666" name="Group 730"/>
            <p:cNvGrpSpPr>
              <a:grpSpLocks/>
            </p:cNvGrpSpPr>
            <p:nvPr/>
          </p:nvGrpSpPr>
          <p:grpSpPr bwMode="auto">
            <a:xfrm>
              <a:off x="1959" y="2730"/>
              <a:ext cx="843" cy="58"/>
              <a:chOff x="1387" y="3136"/>
              <a:chExt cx="1346" cy="105"/>
            </a:xfrm>
          </p:grpSpPr>
          <p:sp>
            <p:nvSpPr>
              <p:cNvPr id="2856667" name="Line 731"/>
              <p:cNvSpPr>
                <a:spLocks noChangeShapeType="1"/>
              </p:cNvSpPr>
              <p:nvPr/>
            </p:nvSpPr>
            <p:spPr bwMode="auto">
              <a:xfrm>
                <a:off x="1485" y="3187"/>
                <a:ext cx="114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68" name="Freeform 732"/>
              <p:cNvSpPr>
                <a:spLocks/>
              </p:cNvSpPr>
              <p:nvPr/>
            </p:nvSpPr>
            <p:spPr bwMode="auto">
              <a:xfrm>
                <a:off x="1387" y="3136"/>
                <a:ext cx="105" cy="105"/>
              </a:xfrm>
              <a:custGeom>
                <a:avLst/>
                <a:gdLst>
                  <a:gd name="T0" fmla="*/ 105 w 105"/>
                  <a:gd name="T1" fmla="*/ 0 h 105"/>
                  <a:gd name="T2" fmla="*/ 0 w 105"/>
                  <a:gd name="T3" fmla="*/ 51 h 105"/>
                  <a:gd name="T4" fmla="*/ 105 w 105"/>
                  <a:gd name="T5" fmla="*/ 105 h 105"/>
                  <a:gd name="T6" fmla="*/ 105 w 105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5">
                    <a:moveTo>
                      <a:pt x="105" y="0"/>
                    </a:moveTo>
                    <a:lnTo>
                      <a:pt x="0" y="51"/>
                    </a:lnTo>
                    <a:lnTo>
                      <a:pt x="105" y="105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69" name="Freeform 733"/>
              <p:cNvSpPr>
                <a:spLocks/>
              </p:cNvSpPr>
              <p:nvPr/>
            </p:nvSpPr>
            <p:spPr bwMode="auto">
              <a:xfrm>
                <a:off x="2628" y="3136"/>
                <a:ext cx="105" cy="105"/>
              </a:xfrm>
              <a:custGeom>
                <a:avLst/>
                <a:gdLst>
                  <a:gd name="T0" fmla="*/ 0 w 105"/>
                  <a:gd name="T1" fmla="*/ 105 h 105"/>
                  <a:gd name="T2" fmla="*/ 105 w 105"/>
                  <a:gd name="T3" fmla="*/ 51 h 105"/>
                  <a:gd name="T4" fmla="*/ 0 w 105"/>
                  <a:gd name="T5" fmla="*/ 0 h 105"/>
                  <a:gd name="T6" fmla="*/ 0 w 105"/>
                  <a:gd name="T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51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670" name="Group 734"/>
            <p:cNvGrpSpPr>
              <a:grpSpLocks/>
            </p:cNvGrpSpPr>
            <p:nvPr/>
          </p:nvGrpSpPr>
          <p:grpSpPr bwMode="auto">
            <a:xfrm>
              <a:off x="2802" y="2730"/>
              <a:ext cx="840" cy="58"/>
              <a:chOff x="2733" y="3136"/>
              <a:chExt cx="1340" cy="105"/>
            </a:xfrm>
          </p:grpSpPr>
          <p:sp>
            <p:nvSpPr>
              <p:cNvPr id="2856671" name="Line 735"/>
              <p:cNvSpPr>
                <a:spLocks noChangeShapeType="1"/>
              </p:cNvSpPr>
              <p:nvPr/>
            </p:nvSpPr>
            <p:spPr bwMode="auto">
              <a:xfrm>
                <a:off x="2828" y="3187"/>
                <a:ext cx="114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72" name="Freeform 736"/>
              <p:cNvSpPr>
                <a:spLocks/>
              </p:cNvSpPr>
              <p:nvPr/>
            </p:nvSpPr>
            <p:spPr bwMode="auto">
              <a:xfrm>
                <a:off x="2733" y="3136"/>
                <a:ext cx="102" cy="105"/>
              </a:xfrm>
              <a:custGeom>
                <a:avLst/>
                <a:gdLst>
                  <a:gd name="T0" fmla="*/ 102 w 102"/>
                  <a:gd name="T1" fmla="*/ 0 h 105"/>
                  <a:gd name="T2" fmla="*/ 0 w 102"/>
                  <a:gd name="T3" fmla="*/ 51 h 105"/>
                  <a:gd name="T4" fmla="*/ 102 w 102"/>
                  <a:gd name="T5" fmla="*/ 105 h 105"/>
                  <a:gd name="T6" fmla="*/ 102 w 102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5">
                    <a:moveTo>
                      <a:pt x="102" y="0"/>
                    </a:moveTo>
                    <a:lnTo>
                      <a:pt x="0" y="51"/>
                    </a:lnTo>
                    <a:lnTo>
                      <a:pt x="102" y="105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73" name="Freeform 737"/>
              <p:cNvSpPr>
                <a:spLocks/>
              </p:cNvSpPr>
              <p:nvPr/>
            </p:nvSpPr>
            <p:spPr bwMode="auto">
              <a:xfrm>
                <a:off x="3969" y="3136"/>
                <a:ext cx="104" cy="105"/>
              </a:xfrm>
              <a:custGeom>
                <a:avLst/>
                <a:gdLst>
                  <a:gd name="T0" fmla="*/ 0 w 104"/>
                  <a:gd name="T1" fmla="*/ 105 h 105"/>
                  <a:gd name="T2" fmla="*/ 104 w 104"/>
                  <a:gd name="T3" fmla="*/ 51 h 105"/>
                  <a:gd name="T4" fmla="*/ 0 w 104"/>
                  <a:gd name="T5" fmla="*/ 0 h 105"/>
                  <a:gd name="T6" fmla="*/ 0 w 104"/>
                  <a:gd name="T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5">
                    <a:moveTo>
                      <a:pt x="0" y="105"/>
                    </a:moveTo>
                    <a:lnTo>
                      <a:pt x="104" y="51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674" name="Rectangle 738"/>
            <p:cNvSpPr>
              <a:spLocks noChangeArrowheads="1"/>
            </p:cNvSpPr>
            <p:nvPr/>
          </p:nvSpPr>
          <p:spPr bwMode="auto">
            <a:xfrm>
              <a:off x="2423" y="2576"/>
              <a:ext cx="34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75" name="Rectangle 739"/>
            <p:cNvSpPr>
              <a:spLocks noChangeArrowheads="1"/>
            </p:cNvSpPr>
            <p:nvPr/>
          </p:nvSpPr>
          <p:spPr bwMode="auto">
            <a:xfrm>
              <a:off x="2515" y="2620"/>
              <a:ext cx="15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 i="1">
                  <a:solidFill>
                    <a:srgbClr val="000000"/>
                  </a:solidFill>
                </a:rPr>
                <a:t>T</a:t>
              </a:r>
              <a:endParaRPr lang="en-GB" sz="1600"/>
            </a:p>
          </p:txBody>
        </p:sp>
        <p:sp>
          <p:nvSpPr>
            <p:cNvPr id="2856676" name="Rectangle 740"/>
            <p:cNvSpPr>
              <a:spLocks noChangeArrowheads="1"/>
            </p:cNvSpPr>
            <p:nvPr/>
          </p:nvSpPr>
          <p:spPr bwMode="auto">
            <a:xfrm>
              <a:off x="2608" y="2620"/>
              <a:ext cx="2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2856677" name="Rectangle 741"/>
            <p:cNvSpPr>
              <a:spLocks noChangeArrowheads="1"/>
            </p:cNvSpPr>
            <p:nvPr/>
          </p:nvSpPr>
          <p:spPr bwMode="auto">
            <a:xfrm>
              <a:off x="1337" y="1386"/>
              <a:ext cx="345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78" name="Rectangle 742"/>
            <p:cNvSpPr>
              <a:spLocks noChangeArrowheads="1"/>
            </p:cNvSpPr>
            <p:nvPr/>
          </p:nvSpPr>
          <p:spPr bwMode="auto">
            <a:xfrm>
              <a:off x="1451" y="1399"/>
              <a:ext cx="8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S</a:t>
              </a:r>
              <a:endParaRPr lang="en-GB"/>
            </a:p>
          </p:txBody>
        </p:sp>
        <p:grpSp>
          <p:nvGrpSpPr>
            <p:cNvPr id="2856680" name="Group 744"/>
            <p:cNvGrpSpPr>
              <a:grpSpLocks/>
            </p:cNvGrpSpPr>
            <p:nvPr/>
          </p:nvGrpSpPr>
          <p:grpSpPr bwMode="auto">
            <a:xfrm>
              <a:off x="2794" y="2552"/>
              <a:ext cx="9" cy="236"/>
              <a:chOff x="2720" y="2814"/>
              <a:chExt cx="15" cy="425"/>
            </a:xfrm>
          </p:grpSpPr>
          <p:sp>
            <p:nvSpPr>
              <p:cNvPr id="2856681" name="Freeform 745"/>
              <p:cNvSpPr>
                <a:spLocks/>
              </p:cNvSpPr>
              <p:nvPr/>
            </p:nvSpPr>
            <p:spPr bwMode="auto">
              <a:xfrm>
                <a:off x="2720" y="2814"/>
                <a:ext cx="15" cy="14"/>
              </a:xfrm>
              <a:custGeom>
                <a:avLst/>
                <a:gdLst>
                  <a:gd name="T0" fmla="*/ 15 w 15"/>
                  <a:gd name="T1" fmla="*/ 9 h 14"/>
                  <a:gd name="T2" fmla="*/ 15 w 15"/>
                  <a:gd name="T3" fmla="*/ 7 h 14"/>
                  <a:gd name="T4" fmla="*/ 13 w 15"/>
                  <a:gd name="T5" fmla="*/ 4 h 14"/>
                  <a:gd name="T6" fmla="*/ 10 w 15"/>
                  <a:gd name="T7" fmla="*/ 2 h 14"/>
                  <a:gd name="T8" fmla="*/ 8 w 15"/>
                  <a:gd name="T9" fmla="*/ 0 h 14"/>
                  <a:gd name="T10" fmla="*/ 8 w 15"/>
                  <a:gd name="T11" fmla="*/ 0 h 14"/>
                  <a:gd name="T12" fmla="*/ 5 w 15"/>
                  <a:gd name="T13" fmla="*/ 2 h 14"/>
                  <a:gd name="T14" fmla="*/ 3 w 15"/>
                  <a:gd name="T15" fmla="*/ 4 h 14"/>
                  <a:gd name="T16" fmla="*/ 0 w 15"/>
                  <a:gd name="T17" fmla="*/ 7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5" y="9"/>
                    </a:moveTo>
                    <a:lnTo>
                      <a:pt x="15" y="7"/>
                    </a:lnTo>
                    <a:lnTo>
                      <a:pt x="13" y="4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2" name="Freeform 746"/>
              <p:cNvSpPr>
                <a:spLocks/>
              </p:cNvSpPr>
              <p:nvPr/>
            </p:nvSpPr>
            <p:spPr bwMode="auto">
              <a:xfrm>
                <a:off x="2720" y="2843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3" name="Freeform 747"/>
              <p:cNvSpPr>
                <a:spLocks/>
              </p:cNvSpPr>
              <p:nvPr/>
            </p:nvSpPr>
            <p:spPr bwMode="auto">
              <a:xfrm>
                <a:off x="2720" y="2872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4" name="Freeform 748"/>
              <p:cNvSpPr>
                <a:spLocks/>
              </p:cNvSpPr>
              <p:nvPr/>
            </p:nvSpPr>
            <p:spPr bwMode="auto">
              <a:xfrm>
                <a:off x="2720" y="2902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4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4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5" name="Freeform 749"/>
              <p:cNvSpPr>
                <a:spLocks/>
              </p:cNvSpPr>
              <p:nvPr/>
            </p:nvSpPr>
            <p:spPr bwMode="auto">
              <a:xfrm>
                <a:off x="2720" y="2931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10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10 h 14"/>
                  <a:gd name="T34" fmla="*/ 15 w 15"/>
                  <a:gd name="T35" fmla="*/ 10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6" name="Freeform 750"/>
              <p:cNvSpPr>
                <a:spLocks/>
              </p:cNvSpPr>
              <p:nvPr/>
            </p:nvSpPr>
            <p:spPr bwMode="auto">
              <a:xfrm>
                <a:off x="2720" y="2960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7" name="Freeform 751"/>
              <p:cNvSpPr>
                <a:spLocks/>
              </p:cNvSpPr>
              <p:nvPr/>
            </p:nvSpPr>
            <p:spPr bwMode="auto">
              <a:xfrm>
                <a:off x="2720" y="2989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8" name="Freeform 752"/>
              <p:cNvSpPr>
                <a:spLocks/>
              </p:cNvSpPr>
              <p:nvPr/>
            </p:nvSpPr>
            <p:spPr bwMode="auto">
              <a:xfrm>
                <a:off x="2720" y="3019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10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10 h 14"/>
                  <a:gd name="T34" fmla="*/ 15 w 15"/>
                  <a:gd name="T35" fmla="*/ 10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89" name="Freeform 753"/>
              <p:cNvSpPr>
                <a:spLocks/>
              </p:cNvSpPr>
              <p:nvPr/>
            </p:nvSpPr>
            <p:spPr bwMode="auto">
              <a:xfrm>
                <a:off x="2720" y="3048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0" name="Freeform 754"/>
              <p:cNvSpPr>
                <a:spLocks/>
              </p:cNvSpPr>
              <p:nvPr/>
            </p:nvSpPr>
            <p:spPr bwMode="auto">
              <a:xfrm>
                <a:off x="2720" y="3077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1" name="Freeform 755"/>
              <p:cNvSpPr>
                <a:spLocks/>
              </p:cNvSpPr>
              <p:nvPr/>
            </p:nvSpPr>
            <p:spPr bwMode="auto">
              <a:xfrm>
                <a:off x="2720" y="3107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2" name="Freeform 756"/>
              <p:cNvSpPr>
                <a:spLocks/>
              </p:cNvSpPr>
              <p:nvPr/>
            </p:nvSpPr>
            <p:spPr bwMode="auto">
              <a:xfrm>
                <a:off x="2720" y="3136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3" name="Freeform 757"/>
              <p:cNvSpPr>
                <a:spLocks/>
              </p:cNvSpPr>
              <p:nvPr/>
            </p:nvSpPr>
            <p:spPr bwMode="auto">
              <a:xfrm>
                <a:off x="2720" y="3165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4" name="Freeform 758"/>
              <p:cNvSpPr>
                <a:spLocks/>
              </p:cNvSpPr>
              <p:nvPr/>
            </p:nvSpPr>
            <p:spPr bwMode="auto">
              <a:xfrm>
                <a:off x="2720" y="3195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4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4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695" name="Freeform 759"/>
              <p:cNvSpPr>
                <a:spLocks/>
              </p:cNvSpPr>
              <p:nvPr/>
            </p:nvSpPr>
            <p:spPr bwMode="auto">
              <a:xfrm>
                <a:off x="2720" y="3224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696" name="Line 760"/>
            <p:cNvSpPr>
              <a:spLocks noChangeShapeType="1"/>
            </p:cNvSpPr>
            <p:nvPr/>
          </p:nvSpPr>
          <p:spPr bwMode="auto">
            <a:xfrm flipV="1">
              <a:off x="2445" y="1600"/>
              <a:ext cx="0" cy="8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97" name="Freeform 761"/>
            <p:cNvSpPr>
              <a:spLocks/>
            </p:cNvSpPr>
            <p:nvPr/>
          </p:nvSpPr>
          <p:spPr bwMode="auto">
            <a:xfrm>
              <a:off x="2451" y="1600"/>
              <a:ext cx="1192" cy="797"/>
            </a:xfrm>
            <a:custGeom>
              <a:avLst/>
              <a:gdLst>
                <a:gd name="T0" fmla="*/ 54 w 1904"/>
                <a:gd name="T1" fmla="*/ 0 h 1434"/>
                <a:gd name="T2" fmla="*/ 132 w 1904"/>
                <a:gd name="T3" fmla="*/ 13 h 1434"/>
                <a:gd name="T4" fmla="*/ 185 w 1904"/>
                <a:gd name="T5" fmla="*/ 32 h 1434"/>
                <a:gd name="T6" fmla="*/ 239 w 1904"/>
                <a:gd name="T7" fmla="*/ 71 h 1434"/>
                <a:gd name="T8" fmla="*/ 290 w 1904"/>
                <a:gd name="T9" fmla="*/ 130 h 1434"/>
                <a:gd name="T10" fmla="*/ 368 w 1904"/>
                <a:gd name="T11" fmla="*/ 233 h 1434"/>
                <a:gd name="T12" fmla="*/ 424 w 1904"/>
                <a:gd name="T13" fmla="*/ 291 h 1434"/>
                <a:gd name="T14" fmla="*/ 485 w 1904"/>
                <a:gd name="T15" fmla="*/ 338 h 1434"/>
                <a:gd name="T16" fmla="*/ 612 w 1904"/>
                <a:gd name="T17" fmla="*/ 416 h 1434"/>
                <a:gd name="T18" fmla="*/ 670 w 1904"/>
                <a:gd name="T19" fmla="*/ 462 h 1434"/>
                <a:gd name="T20" fmla="*/ 724 w 1904"/>
                <a:gd name="T21" fmla="*/ 521 h 1434"/>
                <a:gd name="T22" fmla="*/ 800 w 1904"/>
                <a:gd name="T23" fmla="*/ 621 h 1434"/>
                <a:gd name="T24" fmla="*/ 853 w 1904"/>
                <a:gd name="T25" fmla="*/ 682 h 1434"/>
                <a:gd name="T26" fmla="*/ 914 w 1904"/>
                <a:gd name="T27" fmla="*/ 726 h 1434"/>
                <a:gd name="T28" fmla="*/ 990 w 1904"/>
                <a:gd name="T29" fmla="*/ 753 h 1434"/>
                <a:gd name="T30" fmla="*/ 1068 w 1904"/>
                <a:gd name="T31" fmla="*/ 777 h 1434"/>
                <a:gd name="T32" fmla="*/ 1136 w 1904"/>
                <a:gd name="T33" fmla="*/ 806 h 1434"/>
                <a:gd name="T34" fmla="*/ 1185 w 1904"/>
                <a:gd name="T35" fmla="*/ 850 h 1434"/>
                <a:gd name="T36" fmla="*/ 1209 w 1904"/>
                <a:gd name="T37" fmla="*/ 911 h 1434"/>
                <a:gd name="T38" fmla="*/ 1224 w 1904"/>
                <a:gd name="T39" fmla="*/ 980 h 1434"/>
                <a:gd name="T40" fmla="*/ 1248 w 1904"/>
                <a:gd name="T41" fmla="*/ 1043 h 1434"/>
                <a:gd name="T42" fmla="*/ 1297 w 1904"/>
                <a:gd name="T43" fmla="*/ 1095 h 1434"/>
                <a:gd name="T44" fmla="*/ 1372 w 1904"/>
                <a:gd name="T45" fmla="*/ 1141 h 1434"/>
                <a:gd name="T46" fmla="*/ 1453 w 1904"/>
                <a:gd name="T47" fmla="*/ 1183 h 1434"/>
                <a:gd name="T48" fmla="*/ 1524 w 1904"/>
                <a:gd name="T49" fmla="*/ 1219 h 1434"/>
                <a:gd name="T50" fmla="*/ 1560 w 1904"/>
                <a:gd name="T51" fmla="*/ 1249 h 1434"/>
                <a:gd name="T52" fmla="*/ 1580 w 1904"/>
                <a:gd name="T53" fmla="*/ 1273 h 1434"/>
                <a:gd name="T54" fmla="*/ 1587 w 1904"/>
                <a:gd name="T55" fmla="*/ 1307 h 1434"/>
                <a:gd name="T56" fmla="*/ 1594 w 1904"/>
                <a:gd name="T57" fmla="*/ 1336 h 1434"/>
                <a:gd name="T58" fmla="*/ 1611 w 1904"/>
                <a:gd name="T59" fmla="*/ 1356 h 1434"/>
                <a:gd name="T60" fmla="*/ 1633 w 1904"/>
                <a:gd name="T61" fmla="*/ 1366 h 1434"/>
                <a:gd name="T62" fmla="*/ 1684 w 1904"/>
                <a:gd name="T63" fmla="*/ 1385 h 1434"/>
                <a:gd name="T64" fmla="*/ 1767 w 1904"/>
                <a:gd name="T65" fmla="*/ 1405 h 1434"/>
                <a:gd name="T66" fmla="*/ 1848 w 1904"/>
                <a:gd name="T67" fmla="*/ 1422 h 1434"/>
                <a:gd name="T68" fmla="*/ 1894 w 1904"/>
                <a:gd name="T69" fmla="*/ 1432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4" h="1434">
                  <a:moveTo>
                    <a:pt x="0" y="0"/>
                  </a:moveTo>
                  <a:lnTo>
                    <a:pt x="54" y="0"/>
                  </a:lnTo>
                  <a:lnTo>
                    <a:pt x="107" y="8"/>
                  </a:lnTo>
                  <a:lnTo>
                    <a:pt x="132" y="13"/>
                  </a:lnTo>
                  <a:lnTo>
                    <a:pt x="158" y="20"/>
                  </a:lnTo>
                  <a:lnTo>
                    <a:pt x="185" y="32"/>
                  </a:lnTo>
                  <a:lnTo>
                    <a:pt x="212" y="49"/>
                  </a:lnTo>
                  <a:lnTo>
                    <a:pt x="239" y="71"/>
                  </a:lnTo>
                  <a:lnTo>
                    <a:pt x="263" y="98"/>
                  </a:lnTo>
                  <a:lnTo>
                    <a:pt x="290" y="130"/>
                  </a:lnTo>
                  <a:lnTo>
                    <a:pt x="314" y="164"/>
                  </a:lnTo>
                  <a:lnTo>
                    <a:pt x="368" y="233"/>
                  </a:lnTo>
                  <a:lnTo>
                    <a:pt x="395" y="264"/>
                  </a:lnTo>
                  <a:lnTo>
                    <a:pt x="424" y="291"/>
                  </a:lnTo>
                  <a:lnTo>
                    <a:pt x="453" y="316"/>
                  </a:lnTo>
                  <a:lnTo>
                    <a:pt x="485" y="338"/>
                  </a:lnTo>
                  <a:lnTo>
                    <a:pt x="548" y="377"/>
                  </a:lnTo>
                  <a:lnTo>
                    <a:pt x="612" y="416"/>
                  </a:lnTo>
                  <a:lnTo>
                    <a:pt x="641" y="438"/>
                  </a:lnTo>
                  <a:lnTo>
                    <a:pt x="670" y="462"/>
                  </a:lnTo>
                  <a:lnTo>
                    <a:pt x="697" y="489"/>
                  </a:lnTo>
                  <a:lnTo>
                    <a:pt x="724" y="521"/>
                  </a:lnTo>
                  <a:lnTo>
                    <a:pt x="773" y="587"/>
                  </a:lnTo>
                  <a:lnTo>
                    <a:pt x="800" y="621"/>
                  </a:lnTo>
                  <a:lnTo>
                    <a:pt x="824" y="653"/>
                  </a:lnTo>
                  <a:lnTo>
                    <a:pt x="853" y="682"/>
                  </a:lnTo>
                  <a:lnTo>
                    <a:pt x="882" y="706"/>
                  </a:lnTo>
                  <a:lnTo>
                    <a:pt x="914" y="726"/>
                  </a:lnTo>
                  <a:lnTo>
                    <a:pt x="951" y="741"/>
                  </a:lnTo>
                  <a:lnTo>
                    <a:pt x="990" y="753"/>
                  </a:lnTo>
                  <a:lnTo>
                    <a:pt x="1029" y="765"/>
                  </a:lnTo>
                  <a:lnTo>
                    <a:pt x="1068" y="777"/>
                  </a:lnTo>
                  <a:lnTo>
                    <a:pt x="1104" y="789"/>
                  </a:lnTo>
                  <a:lnTo>
                    <a:pt x="1136" y="806"/>
                  </a:lnTo>
                  <a:lnTo>
                    <a:pt x="1163" y="826"/>
                  </a:lnTo>
                  <a:lnTo>
                    <a:pt x="1185" y="850"/>
                  </a:lnTo>
                  <a:lnTo>
                    <a:pt x="1199" y="880"/>
                  </a:lnTo>
                  <a:lnTo>
                    <a:pt x="1209" y="911"/>
                  </a:lnTo>
                  <a:lnTo>
                    <a:pt x="1216" y="946"/>
                  </a:lnTo>
                  <a:lnTo>
                    <a:pt x="1224" y="980"/>
                  </a:lnTo>
                  <a:lnTo>
                    <a:pt x="1236" y="1012"/>
                  </a:lnTo>
                  <a:lnTo>
                    <a:pt x="1248" y="1043"/>
                  </a:lnTo>
                  <a:lnTo>
                    <a:pt x="1270" y="1070"/>
                  </a:lnTo>
                  <a:lnTo>
                    <a:pt x="1297" y="1095"/>
                  </a:lnTo>
                  <a:lnTo>
                    <a:pt x="1333" y="1119"/>
                  </a:lnTo>
                  <a:lnTo>
                    <a:pt x="1372" y="1141"/>
                  </a:lnTo>
                  <a:lnTo>
                    <a:pt x="1411" y="1163"/>
                  </a:lnTo>
                  <a:lnTo>
                    <a:pt x="1453" y="1183"/>
                  </a:lnTo>
                  <a:lnTo>
                    <a:pt x="1492" y="1202"/>
                  </a:lnTo>
                  <a:lnTo>
                    <a:pt x="1524" y="1219"/>
                  </a:lnTo>
                  <a:lnTo>
                    <a:pt x="1550" y="1239"/>
                  </a:lnTo>
                  <a:lnTo>
                    <a:pt x="1560" y="1249"/>
                  </a:lnTo>
                  <a:lnTo>
                    <a:pt x="1567" y="1256"/>
                  </a:lnTo>
                  <a:lnTo>
                    <a:pt x="1580" y="1273"/>
                  </a:lnTo>
                  <a:lnTo>
                    <a:pt x="1585" y="1290"/>
                  </a:lnTo>
                  <a:lnTo>
                    <a:pt x="1587" y="1307"/>
                  </a:lnTo>
                  <a:lnTo>
                    <a:pt x="1589" y="1322"/>
                  </a:lnTo>
                  <a:lnTo>
                    <a:pt x="1594" y="1336"/>
                  </a:lnTo>
                  <a:lnTo>
                    <a:pt x="1604" y="1349"/>
                  </a:lnTo>
                  <a:lnTo>
                    <a:pt x="1611" y="1356"/>
                  </a:lnTo>
                  <a:lnTo>
                    <a:pt x="1621" y="1361"/>
                  </a:lnTo>
                  <a:lnTo>
                    <a:pt x="1633" y="1366"/>
                  </a:lnTo>
                  <a:lnTo>
                    <a:pt x="1648" y="1373"/>
                  </a:lnTo>
                  <a:lnTo>
                    <a:pt x="1684" y="1385"/>
                  </a:lnTo>
                  <a:lnTo>
                    <a:pt x="1723" y="1395"/>
                  </a:lnTo>
                  <a:lnTo>
                    <a:pt x="1767" y="1405"/>
                  </a:lnTo>
                  <a:lnTo>
                    <a:pt x="1809" y="1415"/>
                  </a:lnTo>
                  <a:lnTo>
                    <a:pt x="1848" y="1422"/>
                  </a:lnTo>
                  <a:lnTo>
                    <a:pt x="1882" y="1429"/>
                  </a:lnTo>
                  <a:lnTo>
                    <a:pt x="1894" y="1432"/>
                  </a:lnTo>
                  <a:lnTo>
                    <a:pt x="1904" y="143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98" name="Freeform 762"/>
            <p:cNvSpPr>
              <a:spLocks/>
            </p:cNvSpPr>
            <p:nvPr/>
          </p:nvSpPr>
          <p:spPr bwMode="auto">
            <a:xfrm>
              <a:off x="1940" y="2311"/>
              <a:ext cx="497" cy="141"/>
            </a:xfrm>
            <a:custGeom>
              <a:avLst/>
              <a:gdLst>
                <a:gd name="T0" fmla="*/ 0 w 792"/>
                <a:gd name="T1" fmla="*/ 0 h 254"/>
                <a:gd name="T2" fmla="*/ 102 w 792"/>
                <a:gd name="T3" fmla="*/ 17 h 254"/>
                <a:gd name="T4" fmla="*/ 153 w 792"/>
                <a:gd name="T5" fmla="*/ 25 h 254"/>
                <a:gd name="T6" fmla="*/ 200 w 792"/>
                <a:gd name="T7" fmla="*/ 34 h 254"/>
                <a:gd name="T8" fmla="*/ 246 w 792"/>
                <a:gd name="T9" fmla="*/ 44 h 254"/>
                <a:gd name="T10" fmla="*/ 285 w 792"/>
                <a:gd name="T11" fmla="*/ 54 h 254"/>
                <a:gd name="T12" fmla="*/ 322 w 792"/>
                <a:gd name="T13" fmla="*/ 64 h 254"/>
                <a:gd name="T14" fmla="*/ 353 w 792"/>
                <a:gd name="T15" fmla="*/ 74 h 254"/>
                <a:gd name="T16" fmla="*/ 365 w 792"/>
                <a:gd name="T17" fmla="*/ 78 h 254"/>
                <a:gd name="T18" fmla="*/ 375 w 792"/>
                <a:gd name="T19" fmla="*/ 86 h 254"/>
                <a:gd name="T20" fmla="*/ 387 w 792"/>
                <a:gd name="T21" fmla="*/ 98 h 254"/>
                <a:gd name="T22" fmla="*/ 395 w 792"/>
                <a:gd name="T23" fmla="*/ 113 h 254"/>
                <a:gd name="T24" fmla="*/ 397 w 792"/>
                <a:gd name="T25" fmla="*/ 127 h 254"/>
                <a:gd name="T26" fmla="*/ 400 w 792"/>
                <a:gd name="T27" fmla="*/ 142 h 254"/>
                <a:gd name="T28" fmla="*/ 407 w 792"/>
                <a:gd name="T29" fmla="*/ 157 h 254"/>
                <a:gd name="T30" fmla="*/ 419 w 792"/>
                <a:gd name="T31" fmla="*/ 171 h 254"/>
                <a:gd name="T32" fmla="*/ 429 w 792"/>
                <a:gd name="T33" fmla="*/ 179 h 254"/>
                <a:gd name="T34" fmla="*/ 441 w 792"/>
                <a:gd name="T35" fmla="*/ 183 h 254"/>
                <a:gd name="T36" fmla="*/ 470 w 792"/>
                <a:gd name="T37" fmla="*/ 193 h 254"/>
                <a:gd name="T38" fmla="*/ 507 w 792"/>
                <a:gd name="T39" fmla="*/ 205 h 254"/>
                <a:gd name="T40" fmla="*/ 548 w 792"/>
                <a:gd name="T41" fmla="*/ 213 h 254"/>
                <a:gd name="T42" fmla="*/ 592 w 792"/>
                <a:gd name="T43" fmla="*/ 223 h 254"/>
                <a:gd name="T44" fmla="*/ 638 w 792"/>
                <a:gd name="T45" fmla="*/ 232 h 254"/>
                <a:gd name="T46" fmla="*/ 690 w 792"/>
                <a:gd name="T47" fmla="*/ 240 h 254"/>
                <a:gd name="T48" fmla="*/ 792 w 792"/>
                <a:gd name="T49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2" h="254">
                  <a:moveTo>
                    <a:pt x="0" y="0"/>
                  </a:moveTo>
                  <a:lnTo>
                    <a:pt x="102" y="17"/>
                  </a:lnTo>
                  <a:lnTo>
                    <a:pt x="153" y="25"/>
                  </a:lnTo>
                  <a:lnTo>
                    <a:pt x="200" y="34"/>
                  </a:lnTo>
                  <a:lnTo>
                    <a:pt x="246" y="44"/>
                  </a:lnTo>
                  <a:lnTo>
                    <a:pt x="285" y="54"/>
                  </a:lnTo>
                  <a:lnTo>
                    <a:pt x="322" y="64"/>
                  </a:lnTo>
                  <a:lnTo>
                    <a:pt x="353" y="74"/>
                  </a:lnTo>
                  <a:lnTo>
                    <a:pt x="365" y="78"/>
                  </a:lnTo>
                  <a:lnTo>
                    <a:pt x="375" y="86"/>
                  </a:lnTo>
                  <a:lnTo>
                    <a:pt x="387" y="98"/>
                  </a:lnTo>
                  <a:lnTo>
                    <a:pt x="395" y="113"/>
                  </a:lnTo>
                  <a:lnTo>
                    <a:pt x="397" y="127"/>
                  </a:lnTo>
                  <a:lnTo>
                    <a:pt x="400" y="142"/>
                  </a:lnTo>
                  <a:lnTo>
                    <a:pt x="407" y="157"/>
                  </a:lnTo>
                  <a:lnTo>
                    <a:pt x="419" y="171"/>
                  </a:lnTo>
                  <a:lnTo>
                    <a:pt x="429" y="179"/>
                  </a:lnTo>
                  <a:lnTo>
                    <a:pt x="441" y="183"/>
                  </a:lnTo>
                  <a:lnTo>
                    <a:pt x="470" y="193"/>
                  </a:lnTo>
                  <a:lnTo>
                    <a:pt x="507" y="205"/>
                  </a:lnTo>
                  <a:lnTo>
                    <a:pt x="548" y="213"/>
                  </a:lnTo>
                  <a:lnTo>
                    <a:pt x="592" y="223"/>
                  </a:lnTo>
                  <a:lnTo>
                    <a:pt x="638" y="232"/>
                  </a:lnTo>
                  <a:lnTo>
                    <a:pt x="690" y="240"/>
                  </a:lnTo>
                  <a:lnTo>
                    <a:pt x="792" y="2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699" name="Rectangle 763"/>
            <p:cNvSpPr>
              <a:spLocks noChangeArrowheads="1"/>
            </p:cNvSpPr>
            <p:nvPr/>
          </p:nvSpPr>
          <p:spPr bwMode="auto">
            <a:xfrm>
              <a:off x="2025" y="2509"/>
              <a:ext cx="42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700" name="Rectangle 764"/>
            <p:cNvSpPr>
              <a:spLocks noChangeArrowheads="1"/>
            </p:cNvSpPr>
            <p:nvPr/>
          </p:nvSpPr>
          <p:spPr bwMode="auto">
            <a:xfrm>
              <a:off x="2189" y="2553"/>
              <a:ext cx="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L</a:t>
              </a:r>
              <a:endParaRPr lang="en-GB" sz="1600"/>
            </a:p>
          </p:txBody>
        </p:sp>
        <p:sp>
          <p:nvSpPr>
            <p:cNvPr id="2856701" name="Rectangle 765"/>
            <p:cNvSpPr>
              <a:spLocks noChangeArrowheads="1"/>
            </p:cNvSpPr>
            <p:nvPr/>
          </p:nvSpPr>
          <p:spPr bwMode="auto">
            <a:xfrm>
              <a:off x="2283" y="2610"/>
              <a:ext cx="1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grpSp>
          <p:nvGrpSpPr>
            <p:cNvPr id="2856702" name="Group 766"/>
            <p:cNvGrpSpPr>
              <a:grpSpLocks/>
            </p:cNvGrpSpPr>
            <p:nvPr/>
          </p:nvGrpSpPr>
          <p:grpSpPr bwMode="auto">
            <a:xfrm>
              <a:off x="1817" y="1460"/>
              <a:ext cx="65" cy="851"/>
              <a:chOff x="1160" y="847"/>
              <a:chExt cx="105" cy="1534"/>
            </a:xfrm>
          </p:grpSpPr>
          <p:sp>
            <p:nvSpPr>
              <p:cNvPr id="2856703" name="Line 767"/>
              <p:cNvSpPr>
                <a:spLocks noChangeShapeType="1"/>
              </p:cNvSpPr>
              <p:nvPr/>
            </p:nvSpPr>
            <p:spPr bwMode="auto">
              <a:xfrm>
                <a:off x="1212" y="945"/>
                <a:ext cx="1" cy="13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04" name="Freeform 768"/>
              <p:cNvSpPr>
                <a:spLocks/>
              </p:cNvSpPr>
              <p:nvPr/>
            </p:nvSpPr>
            <p:spPr bwMode="auto">
              <a:xfrm>
                <a:off x="1160" y="847"/>
                <a:ext cx="105" cy="106"/>
              </a:xfrm>
              <a:custGeom>
                <a:avLst/>
                <a:gdLst>
                  <a:gd name="T0" fmla="*/ 105 w 105"/>
                  <a:gd name="T1" fmla="*/ 106 h 106"/>
                  <a:gd name="T2" fmla="*/ 52 w 105"/>
                  <a:gd name="T3" fmla="*/ 0 h 106"/>
                  <a:gd name="T4" fmla="*/ 0 w 105"/>
                  <a:gd name="T5" fmla="*/ 106 h 106"/>
                  <a:gd name="T6" fmla="*/ 105 w 105"/>
                  <a:gd name="T7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6">
                    <a:moveTo>
                      <a:pt x="105" y="106"/>
                    </a:moveTo>
                    <a:lnTo>
                      <a:pt x="52" y="0"/>
                    </a:lnTo>
                    <a:lnTo>
                      <a:pt x="0" y="106"/>
                    </a:lnTo>
                    <a:lnTo>
                      <a:pt x="105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05" name="Freeform 769"/>
              <p:cNvSpPr>
                <a:spLocks/>
              </p:cNvSpPr>
              <p:nvPr/>
            </p:nvSpPr>
            <p:spPr bwMode="auto">
              <a:xfrm>
                <a:off x="1160" y="2279"/>
                <a:ext cx="105" cy="102"/>
              </a:xfrm>
              <a:custGeom>
                <a:avLst/>
                <a:gdLst>
                  <a:gd name="T0" fmla="*/ 0 w 105"/>
                  <a:gd name="T1" fmla="*/ 0 h 102"/>
                  <a:gd name="T2" fmla="*/ 52 w 105"/>
                  <a:gd name="T3" fmla="*/ 102 h 102"/>
                  <a:gd name="T4" fmla="*/ 105 w 105"/>
                  <a:gd name="T5" fmla="*/ 0 h 102"/>
                  <a:gd name="T6" fmla="*/ 0 w 105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2">
                    <a:moveTo>
                      <a:pt x="0" y="0"/>
                    </a:moveTo>
                    <a:lnTo>
                      <a:pt x="52" y="102"/>
                    </a:ln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706" name="Rectangle 770"/>
            <p:cNvSpPr>
              <a:spLocks noChangeArrowheads="1"/>
            </p:cNvSpPr>
            <p:nvPr/>
          </p:nvSpPr>
          <p:spPr bwMode="auto">
            <a:xfrm>
              <a:off x="1513" y="1524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707" name="Rectangle 771"/>
            <p:cNvSpPr>
              <a:spLocks noChangeArrowheads="1"/>
            </p:cNvSpPr>
            <p:nvPr/>
          </p:nvSpPr>
          <p:spPr bwMode="auto">
            <a:xfrm>
              <a:off x="1660" y="1568"/>
              <a:ext cx="13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Q</a:t>
              </a:r>
              <a:r>
                <a:rPr lang="en-US" sz="1600" i="1" baseline="-25000">
                  <a:solidFill>
                    <a:srgbClr val="000000"/>
                  </a:solidFill>
                </a:rPr>
                <a:t>1</a:t>
              </a:r>
              <a:endParaRPr lang="en-GB" sz="1600" i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856710" name="Group 774"/>
            <p:cNvGrpSpPr>
              <a:grpSpLocks/>
            </p:cNvGrpSpPr>
            <p:nvPr/>
          </p:nvGrpSpPr>
          <p:grpSpPr bwMode="auto">
            <a:xfrm>
              <a:off x="1954" y="1478"/>
              <a:ext cx="10" cy="838"/>
              <a:chOff x="1380" y="879"/>
              <a:chExt cx="14" cy="1510"/>
            </a:xfrm>
          </p:grpSpPr>
          <p:sp>
            <p:nvSpPr>
              <p:cNvPr id="2856711" name="Freeform 775"/>
              <p:cNvSpPr>
                <a:spLocks/>
              </p:cNvSpPr>
              <p:nvPr/>
            </p:nvSpPr>
            <p:spPr bwMode="auto">
              <a:xfrm>
                <a:off x="1380" y="2315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5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5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2" name="Freeform 776"/>
              <p:cNvSpPr>
                <a:spLocks/>
              </p:cNvSpPr>
              <p:nvPr/>
            </p:nvSpPr>
            <p:spPr bwMode="auto">
              <a:xfrm>
                <a:off x="1380" y="2213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3" name="Freeform 777"/>
              <p:cNvSpPr>
                <a:spLocks/>
              </p:cNvSpPr>
              <p:nvPr/>
            </p:nvSpPr>
            <p:spPr bwMode="auto">
              <a:xfrm>
                <a:off x="1380" y="2110"/>
                <a:ext cx="14" cy="73"/>
              </a:xfrm>
              <a:custGeom>
                <a:avLst/>
                <a:gdLst>
                  <a:gd name="T0" fmla="*/ 0 w 14"/>
                  <a:gd name="T1" fmla="*/ 69 h 73"/>
                  <a:gd name="T2" fmla="*/ 2 w 14"/>
                  <a:gd name="T3" fmla="*/ 69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9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8 h 73"/>
                  <a:gd name="T20" fmla="*/ 12 w 14"/>
                  <a:gd name="T21" fmla="*/ 5 h 73"/>
                  <a:gd name="T22" fmla="*/ 9 w 14"/>
                  <a:gd name="T23" fmla="*/ 3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3 h 73"/>
                  <a:gd name="T30" fmla="*/ 2 w 14"/>
                  <a:gd name="T31" fmla="*/ 5 h 73"/>
                  <a:gd name="T32" fmla="*/ 0 w 14"/>
                  <a:gd name="T33" fmla="*/ 8 h 73"/>
                  <a:gd name="T34" fmla="*/ 0 w 14"/>
                  <a:gd name="T35" fmla="*/ 10 h 73"/>
                  <a:gd name="T36" fmla="*/ 0 w 14"/>
                  <a:gd name="T37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4" name="Freeform 778"/>
              <p:cNvSpPr>
                <a:spLocks/>
              </p:cNvSpPr>
              <p:nvPr/>
            </p:nvSpPr>
            <p:spPr bwMode="auto">
              <a:xfrm>
                <a:off x="1380" y="2008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0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0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4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4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0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0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5" name="Freeform 779"/>
              <p:cNvSpPr>
                <a:spLocks/>
              </p:cNvSpPr>
              <p:nvPr/>
            </p:nvSpPr>
            <p:spPr bwMode="auto">
              <a:xfrm>
                <a:off x="1380" y="1905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6" name="Freeform 780"/>
              <p:cNvSpPr>
                <a:spLocks/>
              </p:cNvSpPr>
              <p:nvPr/>
            </p:nvSpPr>
            <p:spPr bwMode="auto">
              <a:xfrm>
                <a:off x="1380" y="1802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5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5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7" name="Freeform 781"/>
              <p:cNvSpPr>
                <a:spLocks/>
              </p:cNvSpPr>
              <p:nvPr/>
            </p:nvSpPr>
            <p:spPr bwMode="auto">
              <a:xfrm>
                <a:off x="1380" y="1700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8" name="Freeform 782"/>
              <p:cNvSpPr>
                <a:spLocks/>
              </p:cNvSpPr>
              <p:nvPr/>
            </p:nvSpPr>
            <p:spPr bwMode="auto">
              <a:xfrm>
                <a:off x="1380" y="1597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5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5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19" name="Freeform 783"/>
              <p:cNvSpPr>
                <a:spLocks/>
              </p:cNvSpPr>
              <p:nvPr/>
            </p:nvSpPr>
            <p:spPr bwMode="auto">
              <a:xfrm>
                <a:off x="1380" y="1495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0" name="Freeform 784"/>
              <p:cNvSpPr>
                <a:spLocks/>
              </p:cNvSpPr>
              <p:nvPr/>
            </p:nvSpPr>
            <p:spPr bwMode="auto">
              <a:xfrm>
                <a:off x="1380" y="1392"/>
                <a:ext cx="14" cy="73"/>
              </a:xfrm>
              <a:custGeom>
                <a:avLst/>
                <a:gdLst>
                  <a:gd name="T0" fmla="*/ 0 w 14"/>
                  <a:gd name="T1" fmla="*/ 69 h 73"/>
                  <a:gd name="T2" fmla="*/ 2 w 14"/>
                  <a:gd name="T3" fmla="*/ 69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9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3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3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1" name="Freeform 785"/>
              <p:cNvSpPr>
                <a:spLocks/>
              </p:cNvSpPr>
              <p:nvPr/>
            </p:nvSpPr>
            <p:spPr bwMode="auto">
              <a:xfrm>
                <a:off x="1380" y="1290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0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0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4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4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0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0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2" name="Freeform 786"/>
              <p:cNvSpPr>
                <a:spLocks/>
              </p:cNvSpPr>
              <p:nvPr/>
            </p:nvSpPr>
            <p:spPr bwMode="auto">
              <a:xfrm>
                <a:off x="1380" y="1187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3" name="Freeform 787"/>
              <p:cNvSpPr>
                <a:spLocks/>
              </p:cNvSpPr>
              <p:nvPr/>
            </p:nvSpPr>
            <p:spPr bwMode="auto">
              <a:xfrm>
                <a:off x="1380" y="1084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5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5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4" name="Freeform 788"/>
              <p:cNvSpPr>
                <a:spLocks/>
              </p:cNvSpPr>
              <p:nvPr/>
            </p:nvSpPr>
            <p:spPr bwMode="auto">
              <a:xfrm>
                <a:off x="1380" y="982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5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5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5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5" name="Freeform 789"/>
              <p:cNvSpPr>
                <a:spLocks/>
              </p:cNvSpPr>
              <p:nvPr/>
            </p:nvSpPr>
            <p:spPr bwMode="auto">
              <a:xfrm>
                <a:off x="1380" y="879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5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5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5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726" name="Group 790"/>
            <p:cNvGrpSpPr>
              <a:grpSpLocks/>
            </p:cNvGrpSpPr>
            <p:nvPr/>
          </p:nvGrpSpPr>
          <p:grpSpPr bwMode="auto">
            <a:xfrm>
              <a:off x="2440" y="2451"/>
              <a:ext cx="9" cy="301"/>
              <a:chOff x="2155" y="2633"/>
              <a:chExt cx="15" cy="542"/>
            </a:xfrm>
          </p:grpSpPr>
          <p:sp>
            <p:nvSpPr>
              <p:cNvPr id="2856727" name="Freeform 791"/>
              <p:cNvSpPr>
                <a:spLocks/>
              </p:cNvSpPr>
              <p:nvPr/>
            </p:nvSpPr>
            <p:spPr bwMode="auto">
              <a:xfrm>
                <a:off x="2155" y="3160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3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3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8" name="Freeform 792"/>
              <p:cNvSpPr>
                <a:spLocks/>
              </p:cNvSpPr>
              <p:nvPr/>
            </p:nvSpPr>
            <p:spPr bwMode="auto">
              <a:xfrm>
                <a:off x="2155" y="3131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29" name="Freeform 793"/>
              <p:cNvSpPr>
                <a:spLocks/>
              </p:cNvSpPr>
              <p:nvPr/>
            </p:nvSpPr>
            <p:spPr bwMode="auto">
              <a:xfrm>
                <a:off x="2155" y="3102"/>
                <a:ext cx="15" cy="14"/>
              </a:xfrm>
              <a:custGeom>
                <a:avLst/>
                <a:gdLst>
                  <a:gd name="T0" fmla="*/ 0 w 15"/>
                  <a:gd name="T1" fmla="*/ 10 h 14"/>
                  <a:gd name="T2" fmla="*/ 2 w 15"/>
                  <a:gd name="T3" fmla="*/ 10 h 14"/>
                  <a:gd name="T4" fmla="*/ 5 w 15"/>
                  <a:gd name="T5" fmla="*/ 12 h 14"/>
                  <a:gd name="T6" fmla="*/ 7 w 15"/>
                  <a:gd name="T7" fmla="*/ 14 h 14"/>
                  <a:gd name="T8" fmla="*/ 7 w 15"/>
                  <a:gd name="T9" fmla="*/ 14 h 14"/>
                  <a:gd name="T10" fmla="*/ 10 w 15"/>
                  <a:gd name="T11" fmla="*/ 12 h 14"/>
                  <a:gd name="T12" fmla="*/ 12 w 15"/>
                  <a:gd name="T13" fmla="*/ 10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5 h 14"/>
                  <a:gd name="T20" fmla="*/ 15 w 15"/>
                  <a:gd name="T21" fmla="*/ 2 h 14"/>
                  <a:gd name="T22" fmla="*/ 12 w 15"/>
                  <a:gd name="T23" fmla="*/ 0 h 14"/>
                  <a:gd name="T24" fmla="*/ 10 w 15"/>
                  <a:gd name="T25" fmla="*/ 0 h 14"/>
                  <a:gd name="T26" fmla="*/ 7 w 15"/>
                  <a:gd name="T27" fmla="*/ 0 h 14"/>
                  <a:gd name="T28" fmla="*/ 5 w 15"/>
                  <a:gd name="T29" fmla="*/ 0 h 14"/>
                  <a:gd name="T30" fmla="*/ 2 w 15"/>
                  <a:gd name="T31" fmla="*/ 2 h 14"/>
                  <a:gd name="T32" fmla="*/ 0 w 15"/>
                  <a:gd name="T33" fmla="*/ 5 h 14"/>
                  <a:gd name="T34" fmla="*/ 0 w 15"/>
                  <a:gd name="T35" fmla="*/ 7 h 14"/>
                  <a:gd name="T36" fmla="*/ 0 w 15"/>
                  <a:gd name="T3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0" name="Freeform 794"/>
              <p:cNvSpPr>
                <a:spLocks/>
              </p:cNvSpPr>
              <p:nvPr/>
            </p:nvSpPr>
            <p:spPr bwMode="auto">
              <a:xfrm>
                <a:off x="2155" y="3072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3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3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1" name="Freeform 795"/>
              <p:cNvSpPr>
                <a:spLocks/>
              </p:cNvSpPr>
              <p:nvPr/>
            </p:nvSpPr>
            <p:spPr bwMode="auto">
              <a:xfrm>
                <a:off x="2155" y="3043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2" name="Freeform 796"/>
              <p:cNvSpPr>
                <a:spLocks/>
              </p:cNvSpPr>
              <p:nvPr/>
            </p:nvSpPr>
            <p:spPr bwMode="auto">
              <a:xfrm>
                <a:off x="2155" y="3014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2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2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3" name="Freeform 797"/>
              <p:cNvSpPr>
                <a:spLocks/>
              </p:cNvSpPr>
              <p:nvPr/>
            </p:nvSpPr>
            <p:spPr bwMode="auto">
              <a:xfrm>
                <a:off x="2155" y="2985"/>
                <a:ext cx="15" cy="14"/>
              </a:xfrm>
              <a:custGeom>
                <a:avLst/>
                <a:gdLst>
                  <a:gd name="T0" fmla="*/ 0 w 15"/>
                  <a:gd name="T1" fmla="*/ 9 h 14"/>
                  <a:gd name="T2" fmla="*/ 2 w 15"/>
                  <a:gd name="T3" fmla="*/ 9 h 14"/>
                  <a:gd name="T4" fmla="*/ 5 w 15"/>
                  <a:gd name="T5" fmla="*/ 12 h 14"/>
                  <a:gd name="T6" fmla="*/ 7 w 15"/>
                  <a:gd name="T7" fmla="*/ 14 h 14"/>
                  <a:gd name="T8" fmla="*/ 7 w 15"/>
                  <a:gd name="T9" fmla="*/ 14 h 14"/>
                  <a:gd name="T10" fmla="*/ 10 w 15"/>
                  <a:gd name="T11" fmla="*/ 12 h 14"/>
                  <a:gd name="T12" fmla="*/ 12 w 15"/>
                  <a:gd name="T13" fmla="*/ 9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4 h 14"/>
                  <a:gd name="T20" fmla="*/ 15 w 15"/>
                  <a:gd name="T21" fmla="*/ 2 h 14"/>
                  <a:gd name="T22" fmla="*/ 12 w 15"/>
                  <a:gd name="T23" fmla="*/ 0 h 14"/>
                  <a:gd name="T24" fmla="*/ 10 w 15"/>
                  <a:gd name="T25" fmla="*/ 0 h 14"/>
                  <a:gd name="T26" fmla="*/ 7 w 15"/>
                  <a:gd name="T27" fmla="*/ 0 h 14"/>
                  <a:gd name="T28" fmla="*/ 5 w 15"/>
                  <a:gd name="T29" fmla="*/ 0 h 14"/>
                  <a:gd name="T30" fmla="*/ 2 w 15"/>
                  <a:gd name="T31" fmla="*/ 2 h 14"/>
                  <a:gd name="T32" fmla="*/ 0 w 15"/>
                  <a:gd name="T33" fmla="*/ 4 h 14"/>
                  <a:gd name="T34" fmla="*/ 0 w 15"/>
                  <a:gd name="T35" fmla="*/ 7 h 14"/>
                  <a:gd name="T36" fmla="*/ 0 w 15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4" name="Freeform 798"/>
              <p:cNvSpPr>
                <a:spLocks/>
              </p:cNvSpPr>
              <p:nvPr/>
            </p:nvSpPr>
            <p:spPr bwMode="auto">
              <a:xfrm>
                <a:off x="2155" y="2955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5" name="Freeform 799"/>
              <p:cNvSpPr>
                <a:spLocks/>
              </p:cNvSpPr>
              <p:nvPr/>
            </p:nvSpPr>
            <p:spPr bwMode="auto">
              <a:xfrm>
                <a:off x="2155" y="2926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2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2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6" name="Freeform 800"/>
              <p:cNvSpPr>
                <a:spLocks/>
              </p:cNvSpPr>
              <p:nvPr/>
            </p:nvSpPr>
            <p:spPr bwMode="auto">
              <a:xfrm>
                <a:off x="2155" y="2897"/>
                <a:ext cx="15" cy="14"/>
              </a:xfrm>
              <a:custGeom>
                <a:avLst/>
                <a:gdLst>
                  <a:gd name="T0" fmla="*/ 0 w 15"/>
                  <a:gd name="T1" fmla="*/ 9 h 14"/>
                  <a:gd name="T2" fmla="*/ 2 w 15"/>
                  <a:gd name="T3" fmla="*/ 9 h 14"/>
                  <a:gd name="T4" fmla="*/ 5 w 15"/>
                  <a:gd name="T5" fmla="*/ 12 h 14"/>
                  <a:gd name="T6" fmla="*/ 7 w 15"/>
                  <a:gd name="T7" fmla="*/ 14 h 14"/>
                  <a:gd name="T8" fmla="*/ 7 w 15"/>
                  <a:gd name="T9" fmla="*/ 14 h 14"/>
                  <a:gd name="T10" fmla="*/ 10 w 15"/>
                  <a:gd name="T11" fmla="*/ 12 h 14"/>
                  <a:gd name="T12" fmla="*/ 12 w 15"/>
                  <a:gd name="T13" fmla="*/ 9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5 h 14"/>
                  <a:gd name="T20" fmla="*/ 15 w 15"/>
                  <a:gd name="T21" fmla="*/ 2 h 14"/>
                  <a:gd name="T22" fmla="*/ 12 w 15"/>
                  <a:gd name="T23" fmla="*/ 0 h 14"/>
                  <a:gd name="T24" fmla="*/ 10 w 15"/>
                  <a:gd name="T25" fmla="*/ 0 h 14"/>
                  <a:gd name="T26" fmla="*/ 7 w 15"/>
                  <a:gd name="T27" fmla="*/ 0 h 14"/>
                  <a:gd name="T28" fmla="*/ 5 w 15"/>
                  <a:gd name="T29" fmla="*/ 0 h 14"/>
                  <a:gd name="T30" fmla="*/ 2 w 15"/>
                  <a:gd name="T31" fmla="*/ 2 h 14"/>
                  <a:gd name="T32" fmla="*/ 0 w 15"/>
                  <a:gd name="T33" fmla="*/ 5 h 14"/>
                  <a:gd name="T34" fmla="*/ 0 w 15"/>
                  <a:gd name="T35" fmla="*/ 7 h 14"/>
                  <a:gd name="T36" fmla="*/ 0 w 15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7" name="Freeform 801"/>
              <p:cNvSpPr>
                <a:spLocks/>
              </p:cNvSpPr>
              <p:nvPr/>
            </p:nvSpPr>
            <p:spPr bwMode="auto">
              <a:xfrm>
                <a:off x="2155" y="2867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3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3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8" name="Freeform 802"/>
              <p:cNvSpPr>
                <a:spLocks/>
              </p:cNvSpPr>
              <p:nvPr/>
            </p:nvSpPr>
            <p:spPr bwMode="auto">
              <a:xfrm>
                <a:off x="2155" y="2838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2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2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39" name="Freeform 803"/>
              <p:cNvSpPr>
                <a:spLocks/>
              </p:cNvSpPr>
              <p:nvPr/>
            </p:nvSpPr>
            <p:spPr bwMode="auto">
              <a:xfrm>
                <a:off x="2155" y="2809"/>
                <a:ext cx="15" cy="14"/>
              </a:xfrm>
              <a:custGeom>
                <a:avLst/>
                <a:gdLst>
                  <a:gd name="T0" fmla="*/ 0 w 15"/>
                  <a:gd name="T1" fmla="*/ 9 h 14"/>
                  <a:gd name="T2" fmla="*/ 2 w 15"/>
                  <a:gd name="T3" fmla="*/ 9 h 14"/>
                  <a:gd name="T4" fmla="*/ 5 w 15"/>
                  <a:gd name="T5" fmla="*/ 12 h 14"/>
                  <a:gd name="T6" fmla="*/ 7 w 15"/>
                  <a:gd name="T7" fmla="*/ 14 h 14"/>
                  <a:gd name="T8" fmla="*/ 7 w 15"/>
                  <a:gd name="T9" fmla="*/ 14 h 14"/>
                  <a:gd name="T10" fmla="*/ 10 w 15"/>
                  <a:gd name="T11" fmla="*/ 12 h 14"/>
                  <a:gd name="T12" fmla="*/ 12 w 15"/>
                  <a:gd name="T13" fmla="*/ 9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5 h 14"/>
                  <a:gd name="T20" fmla="*/ 15 w 15"/>
                  <a:gd name="T21" fmla="*/ 2 h 14"/>
                  <a:gd name="T22" fmla="*/ 12 w 15"/>
                  <a:gd name="T23" fmla="*/ 0 h 14"/>
                  <a:gd name="T24" fmla="*/ 10 w 15"/>
                  <a:gd name="T25" fmla="*/ 0 h 14"/>
                  <a:gd name="T26" fmla="*/ 7 w 15"/>
                  <a:gd name="T27" fmla="*/ 0 h 14"/>
                  <a:gd name="T28" fmla="*/ 5 w 15"/>
                  <a:gd name="T29" fmla="*/ 0 h 14"/>
                  <a:gd name="T30" fmla="*/ 2 w 15"/>
                  <a:gd name="T31" fmla="*/ 2 h 14"/>
                  <a:gd name="T32" fmla="*/ 0 w 15"/>
                  <a:gd name="T33" fmla="*/ 5 h 14"/>
                  <a:gd name="T34" fmla="*/ 0 w 15"/>
                  <a:gd name="T35" fmla="*/ 7 h 14"/>
                  <a:gd name="T36" fmla="*/ 0 w 15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0" name="Freeform 804"/>
              <p:cNvSpPr>
                <a:spLocks/>
              </p:cNvSpPr>
              <p:nvPr/>
            </p:nvSpPr>
            <p:spPr bwMode="auto">
              <a:xfrm>
                <a:off x="2155" y="2779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3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3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1" name="Freeform 805"/>
              <p:cNvSpPr>
                <a:spLocks/>
              </p:cNvSpPr>
              <p:nvPr/>
            </p:nvSpPr>
            <p:spPr bwMode="auto">
              <a:xfrm>
                <a:off x="2155" y="2750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2" name="Freeform 806"/>
              <p:cNvSpPr>
                <a:spLocks/>
              </p:cNvSpPr>
              <p:nvPr/>
            </p:nvSpPr>
            <p:spPr bwMode="auto">
              <a:xfrm>
                <a:off x="2155" y="2721"/>
                <a:ext cx="15" cy="14"/>
              </a:xfrm>
              <a:custGeom>
                <a:avLst/>
                <a:gdLst>
                  <a:gd name="T0" fmla="*/ 0 w 15"/>
                  <a:gd name="T1" fmla="*/ 10 h 14"/>
                  <a:gd name="T2" fmla="*/ 2 w 15"/>
                  <a:gd name="T3" fmla="*/ 10 h 14"/>
                  <a:gd name="T4" fmla="*/ 5 w 15"/>
                  <a:gd name="T5" fmla="*/ 12 h 14"/>
                  <a:gd name="T6" fmla="*/ 7 w 15"/>
                  <a:gd name="T7" fmla="*/ 14 h 14"/>
                  <a:gd name="T8" fmla="*/ 7 w 15"/>
                  <a:gd name="T9" fmla="*/ 14 h 14"/>
                  <a:gd name="T10" fmla="*/ 10 w 15"/>
                  <a:gd name="T11" fmla="*/ 12 h 14"/>
                  <a:gd name="T12" fmla="*/ 12 w 15"/>
                  <a:gd name="T13" fmla="*/ 10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5 h 14"/>
                  <a:gd name="T20" fmla="*/ 15 w 15"/>
                  <a:gd name="T21" fmla="*/ 2 h 14"/>
                  <a:gd name="T22" fmla="*/ 12 w 15"/>
                  <a:gd name="T23" fmla="*/ 0 h 14"/>
                  <a:gd name="T24" fmla="*/ 10 w 15"/>
                  <a:gd name="T25" fmla="*/ 0 h 14"/>
                  <a:gd name="T26" fmla="*/ 7 w 15"/>
                  <a:gd name="T27" fmla="*/ 0 h 14"/>
                  <a:gd name="T28" fmla="*/ 5 w 15"/>
                  <a:gd name="T29" fmla="*/ 0 h 14"/>
                  <a:gd name="T30" fmla="*/ 2 w 15"/>
                  <a:gd name="T31" fmla="*/ 2 h 14"/>
                  <a:gd name="T32" fmla="*/ 0 w 15"/>
                  <a:gd name="T33" fmla="*/ 5 h 14"/>
                  <a:gd name="T34" fmla="*/ 0 w 15"/>
                  <a:gd name="T35" fmla="*/ 7 h 14"/>
                  <a:gd name="T36" fmla="*/ 0 w 15"/>
                  <a:gd name="T3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3" name="Freeform 807"/>
              <p:cNvSpPr>
                <a:spLocks/>
              </p:cNvSpPr>
              <p:nvPr/>
            </p:nvSpPr>
            <p:spPr bwMode="auto">
              <a:xfrm>
                <a:off x="2155" y="2691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3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3 h 15"/>
                  <a:gd name="T12" fmla="*/ 12 w 15"/>
                  <a:gd name="T13" fmla="*/ 10 h 15"/>
                  <a:gd name="T14" fmla="*/ 15 w 15"/>
                  <a:gd name="T15" fmla="*/ 8 h 15"/>
                  <a:gd name="T16" fmla="*/ 15 w 15"/>
                  <a:gd name="T17" fmla="*/ 8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8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4" name="Freeform 808"/>
              <p:cNvSpPr>
                <a:spLocks/>
              </p:cNvSpPr>
              <p:nvPr/>
            </p:nvSpPr>
            <p:spPr bwMode="auto">
              <a:xfrm>
                <a:off x="2155" y="2662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3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3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45" name="Freeform 809"/>
              <p:cNvSpPr>
                <a:spLocks/>
              </p:cNvSpPr>
              <p:nvPr/>
            </p:nvSpPr>
            <p:spPr bwMode="auto">
              <a:xfrm>
                <a:off x="2155" y="2633"/>
                <a:ext cx="15" cy="15"/>
              </a:xfrm>
              <a:custGeom>
                <a:avLst/>
                <a:gdLst>
                  <a:gd name="T0" fmla="*/ 0 w 15"/>
                  <a:gd name="T1" fmla="*/ 10 h 15"/>
                  <a:gd name="T2" fmla="*/ 2 w 15"/>
                  <a:gd name="T3" fmla="*/ 10 h 15"/>
                  <a:gd name="T4" fmla="*/ 5 w 15"/>
                  <a:gd name="T5" fmla="*/ 12 h 15"/>
                  <a:gd name="T6" fmla="*/ 7 w 15"/>
                  <a:gd name="T7" fmla="*/ 15 h 15"/>
                  <a:gd name="T8" fmla="*/ 7 w 15"/>
                  <a:gd name="T9" fmla="*/ 15 h 15"/>
                  <a:gd name="T10" fmla="*/ 10 w 15"/>
                  <a:gd name="T11" fmla="*/ 12 h 15"/>
                  <a:gd name="T12" fmla="*/ 12 w 15"/>
                  <a:gd name="T13" fmla="*/ 10 h 15"/>
                  <a:gd name="T14" fmla="*/ 15 w 15"/>
                  <a:gd name="T15" fmla="*/ 7 h 15"/>
                  <a:gd name="T16" fmla="*/ 15 w 15"/>
                  <a:gd name="T17" fmla="*/ 7 h 15"/>
                  <a:gd name="T18" fmla="*/ 15 w 15"/>
                  <a:gd name="T19" fmla="*/ 5 h 15"/>
                  <a:gd name="T20" fmla="*/ 15 w 15"/>
                  <a:gd name="T21" fmla="*/ 2 h 15"/>
                  <a:gd name="T22" fmla="*/ 12 w 15"/>
                  <a:gd name="T23" fmla="*/ 0 h 15"/>
                  <a:gd name="T24" fmla="*/ 10 w 15"/>
                  <a:gd name="T25" fmla="*/ 0 h 15"/>
                  <a:gd name="T26" fmla="*/ 7 w 15"/>
                  <a:gd name="T27" fmla="*/ 0 h 15"/>
                  <a:gd name="T28" fmla="*/ 5 w 15"/>
                  <a:gd name="T29" fmla="*/ 0 h 15"/>
                  <a:gd name="T30" fmla="*/ 2 w 15"/>
                  <a:gd name="T31" fmla="*/ 2 h 15"/>
                  <a:gd name="T32" fmla="*/ 0 w 15"/>
                  <a:gd name="T33" fmla="*/ 5 h 15"/>
                  <a:gd name="T34" fmla="*/ 0 w 15"/>
                  <a:gd name="T35" fmla="*/ 7 h 15"/>
                  <a:gd name="T36" fmla="*/ 0 w 15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747" name="Rectangle 811"/>
            <p:cNvSpPr>
              <a:spLocks noChangeArrowheads="1"/>
            </p:cNvSpPr>
            <p:nvPr/>
          </p:nvSpPr>
          <p:spPr bwMode="auto">
            <a:xfrm>
              <a:off x="3179" y="2615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 i="1">
                  <a:solidFill>
                    <a:srgbClr val="000000"/>
                  </a:solidFill>
                </a:rPr>
                <a:t>T</a:t>
              </a:r>
              <a:endParaRPr lang="en-GB" sz="1600"/>
            </a:p>
          </p:txBody>
        </p:sp>
        <p:grpSp>
          <p:nvGrpSpPr>
            <p:cNvPr id="2856749" name="Group 813"/>
            <p:cNvGrpSpPr>
              <a:grpSpLocks/>
            </p:cNvGrpSpPr>
            <p:nvPr/>
          </p:nvGrpSpPr>
          <p:grpSpPr bwMode="auto">
            <a:xfrm>
              <a:off x="1962" y="2666"/>
              <a:ext cx="476" cy="58"/>
              <a:chOff x="1392" y="3021"/>
              <a:chExt cx="760" cy="105"/>
            </a:xfrm>
          </p:grpSpPr>
          <p:sp>
            <p:nvSpPr>
              <p:cNvPr id="2856750" name="Line 814"/>
              <p:cNvSpPr>
                <a:spLocks noChangeShapeType="1"/>
              </p:cNvSpPr>
              <p:nvPr/>
            </p:nvSpPr>
            <p:spPr bwMode="auto">
              <a:xfrm>
                <a:off x="1487" y="3072"/>
                <a:ext cx="56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1" name="Freeform 815"/>
              <p:cNvSpPr>
                <a:spLocks/>
              </p:cNvSpPr>
              <p:nvPr/>
            </p:nvSpPr>
            <p:spPr bwMode="auto">
              <a:xfrm>
                <a:off x="1392" y="3021"/>
                <a:ext cx="102" cy="105"/>
              </a:xfrm>
              <a:custGeom>
                <a:avLst/>
                <a:gdLst>
                  <a:gd name="T0" fmla="*/ 102 w 102"/>
                  <a:gd name="T1" fmla="*/ 0 h 105"/>
                  <a:gd name="T2" fmla="*/ 0 w 102"/>
                  <a:gd name="T3" fmla="*/ 54 h 105"/>
                  <a:gd name="T4" fmla="*/ 102 w 102"/>
                  <a:gd name="T5" fmla="*/ 105 h 105"/>
                  <a:gd name="T6" fmla="*/ 102 w 102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5">
                    <a:moveTo>
                      <a:pt x="102" y="0"/>
                    </a:moveTo>
                    <a:lnTo>
                      <a:pt x="0" y="54"/>
                    </a:lnTo>
                    <a:lnTo>
                      <a:pt x="102" y="105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2" name="Freeform 816"/>
              <p:cNvSpPr>
                <a:spLocks/>
              </p:cNvSpPr>
              <p:nvPr/>
            </p:nvSpPr>
            <p:spPr bwMode="auto">
              <a:xfrm>
                <a:off x="2048" y="3021"/>
                <a:ext cx="104" cy="105"/>
              </a:xfrm>
              <a:custGeom>
                <a:avLst/>
                <a:gdLst>
                  <a:gd name="T0" fmla="*/ 0 w 104"/>
                  <a:gd name="T1" fmla="*/ 105 h 105"/>
                  <a:gd name="T2" fmla="*/ 104 w 104"/>
                  <a:gd name="T3" fmla="*/ 54 h 105"/>
                  <a:gd name="T4" fmla="*/ 0 w 104"/>
                  <a:gd name="T5" fmla="*/ 0 h 105"/>
                  <a:gd name="T6" fmla="*/ 0 w 104"/>
                  <a:gd name="T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5">
                    <a:moveTo>
                      <a:pt x="0" y="105"/>
                    </a:moveTo>
                    <a:lnTo>
                      <a:pt x="104" y="54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753" name="Group 817"/>
            <p:cNvGrpSpPr>
              <a:grpSpLocks/>
            </p:cNvGrpSpPr>
            <p:nvPr/>
          </p:nvGrpSpPr>
          <p:grpSpPr bwMode="auto">
            <a:xfrm>
              <a:off x="1936" y="1454"/>
              <a:ext cx="506" cy="149"/>
              <a:chOff x="1350" y="838"/>
              <a:chExt cx="807" cy="268"/>
            </a:xfrm>
          </p:grpSpPr>
          <p:sp>
            <p:nvSpPr>
              <p:cNvPr id="2856754" name="Freeform 818"/>
              <p:cNvSpPr>
                <a:spLocks/>
              </p:cNvSpPr>
              <p:nvPr/>
            </p:nvSpPr>
            <p:spPr bwMode="auto">
              <a:xfrm>
                <a:off x="1350" y="838"/>
                <a:ext cx="74" cy="24"/>
              </a:xfrm>
              <a:custGeom>
                <a:avLst/>
                <a:gdLst>
                  <a:gd name="T0" fmla="*/ 10 w 74"/>
                  <a:gd name="T1" fmla="*/ 0 h 24"/>
                  <a:gd name="T2" fmla="*/ 8 w 74"/>
                  <a:gd name="T3" fmla="*/ 0 h 24"/>
                  <a:gd name="T4" fmla="*/ 5 w 74"/>
                  <a:gd name="T5" fmla="*/ 2 h 24"/>
                  <a:gd name="T6" fmla="*/ 3 w 74"/>
                  <a:gd name="T7" fmla="*/ 5 h 24"/>
                  <a:gd name="T8" fmla="*/ 0 w 74"/>
                  <a:gd name="T9" fmla="*/ 7 h 24"/>
                  <a:gd name="T10" fmla="*/ 0 w 74"/>
                  <a:gd name="T11" fmla="*/ 7 h 24"/>
                  <a:gd name="T12" fmla="*/ 3 w 74"/>
                  <a:gd name="T13" fmla="*/ 9 h 24"/>
                  <a:gd name="T14" fmla="*/ 5 w 74"/>
                  <a:gd name="T15" fmla="*/ 12 h 24"/>
                  <a:gd name="T16" fmla="*/ 8 w 74"/>
                  <a:gd name="T17" fmla="*/ 14 h 24"/>
                  <a:gd name="T18" fmla="*/ 64 w 74"/>
                  <a:gd name="T19" fmla="*/ 24 h 24"/>
                  <a:gd name="T20" fmla="*/ 66 w 74"/>
                  <a:gd name="T21" fmla="*/ 24 h 24"/>
                  <a:gd name="T22" fmla="*/ 69 w 74"/>
                  <a:gd name="T23" fmla="*/ 22 h 24"/>
                  <a:gd name="T24" fmla="*/ 71 w 74"/>
                  <a:gd name="T25" fmla="*/ 19 h 24"/>
                  <a:gd name="T26" fmla="*/ 74 w 74"/>
                  <a:gd name="T27" fmla="*/ 17 h 24"/>
                  <a:gd name="T28" fmla="*/ 74 w 74"/>
                  <a:gd name="T29" fmla="*/ 14 h 24"/>
                  <a:gd name="T30" fmla="*/ 71 w 74"/>
                  <a:gd name="T31" fmla="*/ 12 h 24"/>
                  <a:gd name="T32" fmla="*/ 69 w 74"/>
                  <a:gd name="T33" fmla="*/ 9 h 24"/>
                  <a:gd name="T34" fmla="*/ 66 w 74"/>
                  <a:gd name="T35" fmla="*/ 9 h 24"/>
                  <a:gd name="T36" fmla="*/ 10 w 74"/>
                  <a:gd name="T3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" h="24">
                    <a:moveTo>
                      <a:pt x="10" y="0"/>
                    </a:move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64" y="24"/>
                    </a:lnTo>
                    <a:lnTo>
                      <a:pt x="66" y="24"/>
                    </a:lnTo>
                    <a:lnTo>
                      <a:pt x="69" y="22"/>
                    </a:lnTo>
                    <a:lnTo>
                      <a:pt x="71" y="19"/>
                    </a:lnTo>
                    <a:lnTo>
                      <a:pt x="74" y="17"/>
                    </a:lnTo>
                    <a:lnTo>
                      <a:pt x="74" y="14"/>
                    </a:lnTo>
                    <a:lnTo>
                      <a:pt x="71" y="12"/>
                    </a:lnTo>
                    <a:lnTo>
                      <a:pt x="69" y="9"/>
                    </a:lnTo>
                    <a:lnTo>
                      <a:pt x="66" y="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5" name="Freeform 819"/>
              <p:cNvSpPr>
                <a:spLocks/>
              </p:cNvSpPr>
              <p:nvPr/>
            </p:nvSpPr>
            <p:spPr bwMode="auto">
              <a:xfrm>
                <a:off x="1450" y="855"/>
                <a:ext cx="74" cy="22"/>
              </a:xfrm>
              <a:custGeom>
                <a:avLst/>
                <a:gdLst>
                  <a:gd name="T0" fmla="*/ 10 w 74"/>
                  <a:gd name="T1" fmla="*/ 0 h 22"/>
                  <a:gd name="T2" fmla="*/ 8 w 74"/>
                  <a:gd name="T3" fmla="*/ 0 h 22"/>
                  <a:gd name="T4" fmla="*/ 5 w 74"/>
                  <a:gd name="T5" fmla="*/ 0 h 22"/>
                  <a:gd name="T6" fmla="*/ 3 w 74"/>
                  <a:gd name="T7" fmla="*/ 2 h 22"/>
                  <a:gd name="T8" fmla="*/ 0 w 74"/>
                  <a:gd name="T9" fmla="*/ 5 h 22"/>
                  <a:gd name="T10" fmla="*/ 0 w 74"/>
                  <a:gd name="T11" fmla="*/ 7 h 22"/>
                  <a:gd name="T12" fmla="*/ 3 w 74"/>
                  <a:gd name="T13" fmla="*/ 10 h 22"/>
                  <a:gd name="T14" fmla="*/ 5 w 74"/>
                  <a:gd name="T15" fmla="*/ 12 h 22"/>
                  <a:gd name="T16" fmla="*/ 8 w 74"/>
                  <a:gd name="T17" fmla="*/ 14 h 22"/>
                  <a:gd name="T18" fmla="*/ 10 w 74"/>
                  <a:gd name="T19" fmla="*/ 14 h 22"/>
                  <a:gd name="T20" fmla="*/ 59 w 74"/>
                  <a:gd name="T21" fmla="*/ 22 h 22"/>
                  <a:gd name="T22" fmla="*/ 66 w 74"/>
                  <a:gd name="T23" fmla="*/ 22 h 22"/>
                  <a:gd name="T24" fmla="*/ 69 w 74"/>
                  <a:gd name="T25" fmla="*/ 22 h 22"/>
                  <a:gd name="T26" fmla="*/ 71 w 74"/>
                  <a:gd name="T27" fmla="*/ 22 h 22"/>
                  <a:gd name="T28" fmla="*/ 74 w 74"/>
                  <a:gd name="T29" fmla="*/ 19 h 22"/>
                  <a:gd name="T30" fmla="*/ 74 w 74"/>
                  <a:gd name="T31" fmla="*/ 17 h 22"/>
                  <a:gd name="T32" fmla="*/ 74 w 74"/>
                  <a:gd name="T33" fmla="*/ 14 h 22"/>
                  <a:gd name="T34" fmla="*/ 74 w 74"/>
                  <a:gd name="T35" fmla="*/ 12 h 22"/>
                  <a:gd name="T36" fmla="*/ 71 w 74"/>
                  <a:gd name="T37" fmla="*/ 10 h 22"/>
                  <a:gd name="T38" fmla="*/ 69 w 74"/>
                  <a:gd name="T39" fmla="*/ 7 h 22"/>
                  <a:gd name="T40" fmla="*/ 61 w 74"/>
                  <a:gd name="T41" fmla="*/ 7 h 22"/>
                  <a:gd name="T42" fmla="*/ 13 w 74"/>
                  <a:gd name="T43" fmla="*/ 0 h 22"/>
                  <a:gd name="T44" fmla="*/ 10 w 74"/>
                  <a:gd name="T4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22">
                    <a:moveTo>
                      <a:pt x="10" y="0"/>
                    </a:move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59" y="22"/>
                    </a:lnTo>
                    <a:lnTo>
                      <a:pt x="66" y="22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4" y="19"/>
                    </a:lnTo>
                    <a:lnTo>
                      <a:pt x="74" y="17"/>
                    </a:lnTo>
                    <a:lnTo>
                      <a:pt x="74" y="14"/>
                    </a:lnTo>
                    <a:lnTo>
                      <a:pt x="74" y="12"/>
                    </a:lnTo>
                    <a:lnTo>
                      <a:pt x="71" y="10"/>
                    </a:lnTo>
                    <a:lnTo>
                      <a:pt x="69" y="7"/>
                    </a:lnTo>
                    <a:lnTo>
                      <a:pt x="61" y="7"/>
                    </a:lnTo>
                    <a:lnTo>
                      <a:pt x="1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6" name="Freeform 820"/>
              <p:cNvSpPr>
                <a:spLocks/>
              </p:cNvSpPr>
              <p:nvPr/>
            </p:nvSpPr>
            <p:spPr bwMode="auto">
              <a:xfrm>
                <a:off x="1553" y="872"/>
                <a:ext cx="71" cy="27"/>
              </a:xfrm>
              <a:custGeom>
                <a:avLst/>
                <a:gdLst>
                  <a:gd name="T0" fmla="*/ 7 w 71"/>
                  <a:gd name="T1" fmla="*/ 0 h 27"/>
                  <a:gd name="T2" fmla="*/ 5 w 71"/>
                  <a:gd name="T3" fmla="*/ 0 h 27"/>
                  <a:gd name="T4" fmla="*/ 2 w 71"/>
                  <a:gd name="T5" fmla="*/ 0 h 27"/>
                  <a:gd name="T6" fmla="*/ 0 w 71"/>
                  <a:gd name="T7" fmla="*/ 2 h 27"/>
                  <a:gd name="T8" fmla="*/ 0 w 71"/>
                  <a:gd name="T9" fmla="*/ 5 h 27"/>
                  <a:gd name="T10" fmla="*/ 0 w 71"/>
                  <a:gd name="T11" fmla="*/ 7 h 27"/>
                  <a:gd name="T12" fmla="*/ 0 w 71"/>
                  <a:gd name="T13" fmla="*/ 10 h 27"/>
                  <a:gd name="T14" fmla="*/ 2 w 71"/>
                  <a:gd name="T15" fmla="*/ 12 h 27"/>
                  <a:gd name="T16" fmla="*/ 5 w 71"/>
                  <a:gd name="T17" fmla="*/ 15 h 27"/>
                  <a:gd name="T18" fmla="*/ 49 w 71"/>
                  <a:gd name="T19" fmla="*/ 22 h 27"/>
                  <a:gd name="T20" fmla="*/ 63 w 71"/>
                  <a:gd name="T21" fmla="*/ 27 h 27"/>
                  <a:gd name="T22" fmla="*/ 66 w 71"/>
                  <a:gd name="T23" fmla="*/ 27 h 27"/>
                  <a:gd name="T24" fmla="*/ 68 w 71"/>
                  <a:gd name="T25" fmla="*/ 24 h 27"/>
                  <a:gd name="T26" fmla="*/ 71 w 71"/>
                  <a:gd name="T27" fmla="*/ 22 h 27"/>
                  <a:gd name="T28" fmla="*/ 71 w 71"/>
                  <a:gd name="T29" fmla="*/ 19 h 27"/>
                  <a:gd name="T30" fmla="*/ 71 w 71"/>
                  <a:gd name="T31" fmla="*/ 17 h 27"/>
                  <a:gd name="T32" fmla="*/ 71 w 71"/>
                  <a:gd name="T33" fmla="*/ 15 h 27"/>
                  <a:gd name="T34" fmla="*/ 68 w 71"/>
                  <a:gd name="T35" fmla="*/ 12 h 27"/>
                  <a:gd name="T36" fmla="*/ 66 w 71"/>
                  <a:gd name="T37" fmla="*/ 12 h 27"/>
                  <a:gd name="T38" fmla="*/ 51 w 71"/>
                  <a:gd name="T39" fmla="*/ 7 h 27"/>
                  <a:gd name="T40" fmla="*/ 7 w 71"/>
                  <a:gd name="T4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27">
                    <a:moveTo>
                      <a:pt x="7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49" y="22"/>
                    </a:lnTo>
                    <a:lnTo>
                      <a:pt x="63" y="27"/>
                    </a:lnTo>
                    <a:lnTo>
                      <a:pt x="66" y="27"/>
                    </a:lnTo>
                    <a:lnTo>
                      <a:pt x="68" y="24"/>
                    </a:lnTo>
                    <a:lnTo>
                      <a:pt x="71" y="22"/>
                    </a:lnTo>
                    <a:lnTo>
                      <a:pt x="71" y="19"/>
                    </a:lnTo>
                    <a:lnTo>
                      <a:pt x="71" y="17"/>
                    </a:lnTo>
                    <a:lnTo>
                      <a:pt x="71" y="15"/>
                    </a:lnTo>
                    <a:lnTo>
                      <a:pt x="68" y="12"/>
                    </a:lnTo>
                    <a:lnTo>
                      <a:pt x="66" y="12"/>
                    </a:lnTo>
                    <a:lnTo>
                      <a:pt x="5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7" name="Freeform 821"/>
              <p:cNvSpPr>
                <a:spLocks/>
              </p:cNvSpPr>
              <p:nvPr/>
            </p:nvSpPr>
            <p:spPr bwMode="auto">
              <a:xfrm>
                <a:off x="1653" y="894"/>
                <a:ext cx="70" cy="34"/>
              </a:xfrm>
              <a:custGeom>
                <a:avLst/>
                <a:gdLst>
                  <a:gd name="T0" fmla="*/ 7 w 70"/>
                  <a:gd name="T1" fmla="*/ 0 h 34"/>
                  <a:gd name="T2" fmla="*/ 5 w 70"/>
                  <a:gd name="T3" fmla="*/ 0 h 34"/>
                  <a:gd name="T4" fmla="*/ 2 w 70"/>
                  <a:gd name="T5" fmla="*/ 0 h 34"/>
                  <a:gd name="T6" fmla="*/ 0 w 70"/>
                  <a:gd name="T7" fmla="*/ 2 h 34"/>
                  <a:gd name="T8" fmla="*/ 0 w 70"/>
                  <a:gd name="T9" fmla="*/ 5 h 34"/>
                  <a:gd name="T10" fmla="*/ 0 w 70"/>
                  <a:gd name="T11" fmla="*/ 7 h 34"/>
                  <a:gd name="T12" fmla="*/ 0 w 70"/>
                  <a:gd name="T13" fmla="*/ 10 h 34"/>
                  <a:gd name="T14" fmla="*/ 2 w 70"/>
                  <a:gd name="T15" fmla="*/ 12 h 34"/>
                  <a:gd name="T16" fmla="*/ 5 w 70"/>
                  <a:gd name="T17" fmla="*/ 15 h 34"/>
                  <a:gd name="T18" fmla="*/ 27 w 70"/>
                  <a:gd name="T19" fmla="*/ 19 h 34"/>
                  <a:gd name="T20" fmla="*/ 58 w 70"/>
                  <a:gd name="T21" fmla="*/ 32 h 34"/>
                  <a:gd name="T22" fmla="*/ 61 w 70"/>
                  <a:gd name="T23" fmla="*/ 34 h 34"/>
                  <a:gd name="T24" fmla="*/ 63 w 70"/>
                  <a:gd name="T25" fmla="*/ 34 h 34"/>
                  <a:gd name="T26" fmla="*/ 66 w 70"/>
                  <a:gd name="T27" fmla="*/ 32 h 34"/>
                  <a:gd name="T28" fmla="*/ 68 w 70"/>
                  <a:gd name="T29" fmla="*/ 29 h 34"/>
                  <a:gd name="T30" fmla="*/ 70 w 70"/>
                  <a:gd name="T31" fmla="*/ 27 h 34"/>
                  <a:gd name="T32" fmla="*/ 70 w 70"/>
                  <a:gd name="T33" fmla="*/ 24 h 34"/>
                  <a:gd name="T34" fmla="*/ 68 w 70"/>
                  <a:gd name="T35" fmla="*/ 22 h 34"/>
                  <a:gd name="T36" fmla="*/ 66 w 70"/>
                  <a:gd name="T37" fmla="*/ 19 h 34"/>
                  <a:gd name="T38" fmla="*/ 63 w 70"/>
                  <a:gd name="T39" fmla="*/ 19 h 34"/>
                  <a:gd name="T40" fmla="*/ 61 w 70"/>
                  <a:gd name="T41" fmla="*/ 17 h 34"/>
                  <a:gd name="T42" fmla="*/ 29 w 70"/>
                  <a:gd name="T43" fmla="*/ 5 h 34"/>
                  <a:gd name="T44" fmla="*/ 7 w 70"/>
                  <a:gd name="T4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0" h="34">
                    <a:moveTo>
                      <a:pt x="7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27" y="19"/>
                    </a:lnTo>
                    <a:lnTo>
                      <a:pt x="58" y="32"/>
                    </a:lnTo>
                    <a:lnTo>
                      <a:pt x="61" y="34"/>
                    </a:lnTo>
                    <a:lnTo>
                      <a:pt x="63" y="34"/>
                    </a:lnTo>
                    <a:lnTo>
                      <a:pt x="66" y="32"/>
                    </a:lnTo>
                    <a:lnTo>
                      <a:pt x="68" y="29"/>
                    </a:lnTo>
                    <a:lnTo>
                      <a:pt x="70" y="27"/>
                    </a:lnTo>
                    <a:lnTo>
                      <a:pt x="70" y="24"/>
                    </a:lnTo>
                    <a:lnTo>
                      <a:pt x="68" y="22"/>
                    </a:lnTo>
                    <a:lnTo>
                      <a:pt x="66" y="19"/>
                    </a:lnTo>
                    <a:lnTo>
                      <a:pt x="63" y="19"/>
                    </a:lnTo>
                    <a:lnTo>
                      <a:pt x="61" y="17"/>
                    </a:lnTo>
                    <a:lnTo>
                      <a:pt x="29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8" name="Freeform 822"/>
              <p:cNvSpPr>
                <a:spLocks/>
              </p:cNvSpPr>
              <p:nvPr/>
            </p:nvSpPr>
            <p:spPr bwMode="auto">
              <a:xfrm>
                <a:off x="1741" y="940"/>
                <a:ext cx="34" cy="71"/>
              </a:xfrm>
              <a:custGeom>
                <a:avLst/>
                <a:gdLst>
                  <a:gd name="T0" fmla="*/ 14 w 34"/>
                  <a:gd name="T1" fmla="*/ 8 h 71"/>
                  <a:gd name="T2" fmla="*/ 12 w 34"/>
                  <a:gd name="T3" fmla="*/ 5 h 71"/>
                  <a:gd name="T4" fmla="*/ 9 w 34"/>
                  <a:gd name="T5" fmla="*/ 3 h 71"/>
                  <a:gd name="T6" fmla="*/ 7 w 34"/>
                  <a:gd name="T7" fmla="*/ 0 h 71"/>
                  <a:gd name="T8" fmla="*/ 4 w 34"/>
                  <a:gd name="T9" fmla="*/ 0 h 71"/>
                  <a:gd name="T10" fmla="*/ 2 w 34"/>
                  <a:gd name="T11" fmla="*/ 3 h 71"/>
                  <a:gd name="T12" fmla="*/ 0 w 34"/>
                  <a:gd name="T13" fmla="*/ 5 h 71"/>
                  <a:gd name="T14" fmla="*/ 0 w 34"/>
                  <a:gd name="T15" fmla="*/ 8 h 71"/>
                  <a:gd name="T16" fmla="*/ 0 w 34"/>
                  <a:gd name="T17" fmla="*/ 10 h 71"/>
                  <a:gd name="T18" fmla="*/ 4 w 34"/>
                  <a:gd name="T19" fmla="*/ 20 h 71"/>
                  <a:gd name="T20" fmla="*/ 7 w 34"/>
                  <a:gd name="T21" fmla="*/ 34 h 71"/>
                  <a:gd name="T22" fmla="*/ 9 w 34"/>
                  <a:gd name="T23" fmla="*/ 49 h 71"/>
                  <a:gd name="T24" fmla="*/ 17 w 34"/>
                  <a:gd name="T25" fmla="*/ 61 h 71"/>
                  <a:gd name="T26" fmla="*/ 17 w 34"/>
                  <a:gd name="T27" fmla="*/ 64 h 71"/>
                  <a:gd name="T28" fmla="*/ 19 w 34"/>
                  <a:gd name="T29" fmla="*/ 66 h 71"/>
                  <a:gd name="T30" fmla="*/ 21 w 34"/>
                  <a:gd name="T31" fmla="*/ 69 h 71"/>
                  <a:gd name="T32" fmla="*/ 24 w 34"/>
                  <a:gd name="T33" fmla="*/ 71 h 71"/>
                  <a:gd name="T34" fmla="*/ 26 w 34"/>
                  <a:gd name="T35" fmla="*/ 71 h 71"/>
                  <a:gd name="T36" fmla="*/ 29 w 34"/>
                  <a:gd name="T37" fmla="*/ 69 h 71"/>
                  <a:gd name="T38" fmla="*/ 31 w 34"/>
                  <a:gd name="T39" fmla="*/ 66 h 71"/>
                  <a:gd name="T40" fmla="*/ 34 w 34"/>
                  <a:gd name="T41" fmla="*/ 64 h 71"/>
                  <a:gd name="T42" fmla="*/ 34 w 34"/>
                  <a:gd name="T43" fmla="*/ 61 h 71"/>
                  <a:gd name="T44" fmla="*/ 31 w 34"/>
                  <a:gd name="T45" fmla="*/ 59 h 71"/>
                  <a:gd name="T46" fmla="*/ 29 w 34"/>
                  <a:gd name="T47" fmla="*/ 56 h 71"/>
                  <a:gd name="T48" fmla="*/ 24 w 34"/>
                  <a:gd name="T49" fmla="*/ 61 h 71"/>
                  <a:gd name="T50" fmla="*/ 31 w 34"/>
                  <a:gd name="T51" fmla="*/ 59 h 71"/>
                  <a:gd name="T52" fmla="*/ 24 w 34"/>
                  <a:gd name="T53" fmla="*/ 47 h 71"/>
                  <a:gd name="T54" fmla="*/ 21 w 34"/>
                  <a:gd name="T55" fmla="*/ 32 h 71"/>
                  <a:gd name="T56" fmla="*/ 19 w 34"/>
                  <a:gd name="T57" fmla="*/ 17 h 71"/>
                  <a:gd name="T58" fmla="*/ 14 w 34"/>
                  <a:gd name="T59" fmla="*/ 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4" h="71">
                    <a:moveTo>
                      <a:pt x="14" y="8"/>
                    </a:move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4" y="20"/>
                    </a:lnTo>
                    <a:lnTo>
                      <a:pt x="7" y="34"/>
                    </a:lnTo>
                    <a:lnTo>
                      <a:pt x="9" y="49"/>
                    </a:lnTo>
                    <a:lnTo>
                      <a:pt x="17" y="61"/>
                    </a:lnTo>
                    <a:lnTo>
                      <a:pt x="17" y="64"/>
                    </a:lnTo>
                    <a:lnTo>
                      <a:pt x="19" y="66"/>
                    </a:lnTo>
                    <a:lnTo>
                      <a:pt x="21" y="69"/>
                    </a:lnTo>
                    <a:lnTo>
                      <a:pt x="24" y="71"/>
                    </a:lnTo>
                    <a:lnTo>
                      <a:pt x="26" y="71"/>
                    </a:lnTo>
                    <a:lnTo>
                      <a:pt x="29" y="69"/>
                    </a:lnTo>
                    <a:lnTo>
                      <a:pt x="31" y="66"/>
                    </a:lnTo>
                    <a:lnTo>
                      <a:pt x="34" y="64"/>
                    </a:lnTo>
                    <a:lnTo>
                      <a:pt x="34" y="61"/>
                    </a:lnTo>
                    <a:lnTo>
                      <a:pt x="31" y="59"/>
                    </a:lnTo>
                    <a:lnTo>
                      <a:pt x="29" y="56"/>
                    </a:lnTo>
                    <a:lnTo>
                      <a:pt x="24" y="61"/>
                    </a:lnTo>
                    <a:lnTo>
                      <a:pt x="31" y="59"/>
                    </a:lnTo>
                    <a:lnTo>
                      <a:pt x="24" y="47"/>
                    </a:lnTo>
                    <a:lnTo>
                      <a:pt x="21" y="32"/>
                    </a:lnTo>
                    <a:lnTo>
                      <a:pt x="19" y="17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59" name="Freeform 823"/>
              <p:cNvSpPr>
                <a:spLocks/>
              </p:cNvSpPr>
              <p:nvPr/>
            </p:nvSpPr>
            <p:spPr bwMode="auto">
              <a:xfrm>
                <a:off x="1794" y="1021"/>
                <a:ext cx="71" cy="32"/>
              </a:xfrm>
              <a:custGeom>
                <a:avLst/>
                <a:gdLst>
                  <a:gd name="T0" fmla="*/ 10 w 71"/>
                  <a:gd name="T1" fmla="*/ 0 h 32"/>
                  <a:gd name="T2" fmla="*/ 7 w 71"/>
                  <a:gd name="T3" fmla="*/ 0 h 32"/>
                  <a:gd name="T4" fmla="*/ 5 w 71"/>
                  <a:gd name="T5" fmla="*/ 0 h 32"/>
                  <a:gd name="T6" fmla="*/ 3 w 71"/>
                  <a:gd name="T7" fmla="*/ 2 h 32"/>
                  <a:gd name="T8" fmla="*/ 0 w 71"/>
                  <a:gd name="T9" fmla="*/ 5 h 32"/>
                  <a:gd name="T10" fmla="*/ 0 w 71"/>
                  <a:gd name="T11" fmla="*/ 7 h 32"/>
                  <a:gd name="T12" fmla="*/ 3 w 71"/>
                  <a:gd name="T13" fmla="*/ 10 h 32"/>
                  <a:gd name="T14" fmla="*/ 5 w 71"/>
                  <a:gd name="T15" fmla="*/ 12 h 32"/>
                  <a:gd name="T16" fmla="*/ 7 w 71"/>
                  <a:gd name="T17" fmla="*/ 15 h 32"/>
                  <a:gd name="T18" fmla="*/ 34 w 71"/>
                  <a:gd name="T19" fmla="*/ 24 h 32"/>
                  <a:gd name="T20" fmla="*/ 64 w 71"/>
                  <a:gd name="T21" fmla="*/ 32 h 32"/>
                  <a:gd name="T22" fmla="*/ 66 w 71"/>
                  <a:gd name="T23" fmla="*/ 32 h 32"/>
                  <a:gd name="T24" fmla="*/ 68 w 71"/>
                  <a:gd name="T25" fmla="*/ 32 h 32"/>
                  <a:gd name="T26" fmla="*/ 71 w 71"/>
                  <a:gd name="T27" fmla="*/ 29 h 32"/>
                  <a:gd name="T28" fmla="*/ 71 w 71"/>
                  <a:gd name="T29" fmla="*/ 27 h 32"/>
                  <a:gd name="T30" fmla="*/ 71 w 71"/>
                  <a:gd name="T31" fmla="*/ 24 h 32"/>
                  <a:gd name="T32" fmla="*/ 71 w 71"/>
                  <a:gd name="T33" fmla="*/ 22 h 32"/>
                  <a:gd name="T34" fmla="*/ 68 w 71"/>
                  <a:gd name="T35" fmla="*/ 19 h 32"/>
                  <a:gd name="T36" fmla="*/ 66 w 71"/>
                  <a:gd name="T37" fmla="*/ 17 h 32"/>
                  <a:gd name="T38" fmla="*/ 37 w 71"/>
                  <a:gd name="T39" fmla="*/ 10 h 32"/>
                  <a:gd name="T40" fmla="*/ 10 w 71"/>
                  <a:gd name="T4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32">
                    <a:moveTo>
                      <a:pt x="10" y="0"/>
                    </a:move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34" y="24"/>
                    </a:lnTo>
                    <a:lnTo>
                      <a:pt x="64" y="32"/>
                    </a:lnTo>
                    <a:lnTo>
                      <a:pt x="66" y="32"/>
                    </a:lnTo>
                    <a:lnTo>
                      <a:pt x="68" y="32"/>
                    </a:lnTo>
                    <a:lnTo>
                      <a:pt x="71" y="29"/>
                    </a:lnTo>
                    <a:lnTo>
                      <a:pt x="71" y="27"/>
                    </a:lnTo>
                    <a:lnTo>
                      <a:pt x="71" y="24"/>
                    </a:lnTo>
                    <a:lnTo>
                      <a:pt x="71" y="22"/>
                    </a:lnTo>
                    <a:lnTo>
                      <a:pt x="68" y="19"/>
                    </a:lnTo>
                    <a:lnTo>
                      <a:pt x="66" y="17"/>
                    </a:lnTo>
                    <a:lnTo>
                      <a:pt x="37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60" name="Freeform 824"/>
              <p:cNvSpPr>
                <a:spLocks/>
              </p:cNvSpPr>
              <p:nvPr/>
            </p:nvSpPr>
            <p:spPr bwMode="auto">
              <a:xfrm>
                <a:off x="1894" y="1048"/>
                <a:ext cx="71" cy="27"/>
              </a:xfrm>
              <a:custGeom>
                <a:avLst/>
                <a:gdLst>
                  <a:gd name="T0" fmla="*/ 7 w 71"/>
                  <a:gd name="T1" fmla="*/ 0 h 27"/>
                  <a:gd name="T2" fmla="*/ 5 w 71"/>
                  <a:gd name="T3" fmla="*/ 0 h 27"/>
                  <a:gd name="T4" fmla="*/ 3 w 71"/>
                  <a:gd name="T5" fmla="*/ 2 h 27"/>
                  <a:gd name="T6" fmla="*/ 0 w 71"/>
                  <a:gd name="T7" fmla="*/ 5 h 27"/>
                  <a:gd name="T8" fmla="*/ 0 w 71"/>
                  <a:gd name="T9" fmla="*/ 7 h 27"/>
                  <a:gd name="T10" fmla="*/ 0 w 71"/>
                  <a:gd name="T11" fmla="*/ 10 h 27"/>
                  <a:gd name="T12" fmla="*/ 0 w 71"/>
                  <a:gd name="T13" fmla="*/ 12 h 27"/>
                  <a:gd name="T14" fmla="*/ 3 w 71"/>
                  <a:gd name="T15" fmla="*/ 14 h 27"/>
                  <a:gd name="T16" fmla="*/ 5 w 71"/>
                  <a:gd name="T17" fmla="*/ 14 h 27"/>
                  <a:gd name="T18" fmla="*/ 10 w 71"/>
                  <a:gd name="T19" fmla="*/ 17 h 27"/>
                  <a:gd name="T20" fmla="*/ 54 w 71"/>
                  <a:gd name="T21" fmla="*/ 27 h 27"/>
                  <a:gd name="T22" fmla="*/ 63 w 71"/>
                  <a:gd name="T23" fmla="*/ 27 h 27"/>
                  <a:gd name="T24" fmla="*/ 66 w 71"/>
                  <a:gd name="T25" fmla="*/ 27 h 27"/>
                  <a:gd name="T26" fmla="*/ 68 w 71"/>
                  <a:gd name="T27" fmla="*/ 27 h 27"/>
                  <a:gd name="T28" fmla="*/ 71 w 71"/>
                  <a:gd name="T29" fmla="*/ 24 h 27"/>
                  <a:gd name="T30" fmla="*/ 71 w 71"/>
                  <a:gd name="T31" fmla="*/ 22 h 27"/>
                  <a:gd name="T32" fmla="*/ 71 w 71"/>
                  <a:gd name="T33" fmla="*/ 19 h 27"/>
                  <a:gd name="T34" fmla="*/ 71 w 71"/>
                  <a:gd name="T35" fmla="*/ 17 h 27"/>
                  <a:gd name="T36" fmla="*/ 68 w 71"/>
                  <a:gd name="T37" fmla="*/ 14 h 27"/>
                  <a:gd name="T38" fmla="*/ 66 w 71"/>
                  <a:gd name="T39" fmla="*/ 12 h 27"/>
                  <a:gd name="T40" fmla="*/ 56 w 71"/>
                  <a:gd name="T41" fmla="*/ 12 h 27"/>
                  <a:gd name="T42" fmla="*/ 12 w 71"/>
                  <a:gd name="T43" fmla="*/ 2 h 27"/>
                  <a:gd name="T44" fmla="*/ 7 w 71"/>
                  <a:gd name="T4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1" h="27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10" y="17"/>
                    </a:lnTo>
                    <a:lnTo>
                      <a:pt x="54" y="27"/>
                    </a:lnTo>
                    <a:lnTo>
                      <a:pt x="63" y="27"/>
                    </a:lnTo>
                    <a:lnTo>
                      <a:pt x="66" y="27"/>
                    </a:lnTo>
                    <a:lnTo>
                      <a:pt x="68" y="27"/>
                    </a:lnTo>
                    <a:lnTo>
                      <a:pt x="71" y="24"/>
                    </a:lnTo>
                    <a:lnTo>
                      <a:pt x="71" y="22"/>
                    </a:lnTo>
                    <a:lnTo>
                      <a:pt x="71" y="19"/>
                    </a:lnTo>
                    <a:lnTo>
                      <a:pt x="71" y="17"/>
                    </a:lnTo>
                    <a:lnTo>
                      <a:pt x="68" y="14"/>
                    </a:lnTo>
                    <a:lnTo>
                      <a:pt x="66" y="12"/>
                    </a:lnTo>
                    <a:lnTo>
                      <a:pt x="56" y="12"/>
                    </a:lnTo>
                    <a:lnTo>
                      <a:pt x="12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61" name="Freeform 825"/>
              <p:cNvSpPr>
                <a:spLocks/>
              </p:cNvSpPr>
              <p:nvPr/>
            </p:nvSpPr>
            <p:spPr bwMode="auto">
              <a:xfrm>
                <a:off x="1994" y="1067"/>
                <a:ext cx="73" cy="25"/>
              </a:xfrm>
              <a:custGeom>
                <a:avLst/>
                <a:gdLst>
                  <a:gd name="T0" fmla="*/ 7 w 73"/>
                  <a:gd name="T1" fmla="*/ 0 h 25"/>
                  <a:gd name="T2" fmla="*/ 5 w 73"/>
                  <a:gd name="T3" fmla="*/ 0 h 25"/>
                  <a:gd name="T4" fmla="*/ 2 w 73"/>
                  <a:gd name="T5" fmla="*/ 3 h 25"/>
                  <a:gd name="T6" fmla="*/ 0 w 73"/>
                  <a:gd name="T7" fmla="*/ 5 h 25"/>
                  <a:gd name="T8" fmla="*/ 0 w 73"/>
                  <a:gd name="T9" fmla="*/ 8 h 25"/>
                  <a:gd name="T10" fmla="*/ 0 w 73"/>
                  <a:gd name="T11" fmla="*/ 10 h 25"/>
                  <a:gd name="T12" fmla="*/ 0 w 73"/>
                  <a:gd name="T13" fmla="*/ 13 h 25"/>
                  <a:gd name="T14" fmla="*/ 2 w 73"/>
                  <a:gd name="T15" fmla="*/ 15 h 25"/>
                  <a:gd name="T16" fmla="*/ 5 w 73"/>
                  <a:gd name="T17" fmla="*/ 15 h 25"/>
                  <a:gd name="T18" fmla="*/ 51 w 73"/>
                  <a:gd name="T19" fmla="*/ 22 h 25"/>
                  <a:gd name="T20" fmla="*/ 63 w 73"/>
                  <a:gd name="T21" fmla="*/ 25 h 25"/>
                  <a:gd name="T22" fmla="*/ 66 w 73"/>
                  <a:gd name="T23" fmla="*/ 25 h 25"/>
                  <a:gd name="T24" fmla="*/ 68 w 73"/>
                  <a:gd name="T25" fmla="*/ 25 h 25"/>
                  <a:gd name="T26" fmla="*/ 71 w 73"/>
                  <a:gd name="T27" fmla="*/ 22 h 25"/>
                  <a:gd name="T28" fmla="*/ 73 w 73"/>
                  <a:gd name="T29" fmla="*/ 20 h 25"/>
                  <a:gd name="T30" fmla="*/ 73 w 73"/>
                  <a:gd name="T31" fmla="*/ 17 h 25"/>
                  <a:gd name="T32" fmla="*/ 71 w 73"/>
                  <a:gd name="T33" fmla="*/ 15 h 25"/>
                  <a:gd name="T34" fmla="*/ 68 w 73"/>
                  <a:gd name="T35" fmla="*/ 13 h 25"/>
                  <a:gd name="T36" fmla="*/ 66 w 73"/>
                  <a:gd name="T37" fmla="*/ 10 h 25"/>
                  <a:gd name="T38" fmla="*/ 54 w 73"/>
                  <a:gd name="T39" fmla="*/ 8 h 25"/>
                  <a:gd name="T40" fmla="*/ 7 w 73"/>
                  <a:gd name="T4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" h="25">
                    <a:moveTo>
                      <a:pt x="7" y="0"/>
                    </a:move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51" y="22"/>
                    </a:lnTo>
                    <a:lnTo>
                      <a:pt x="63" y="25"/>
                    </a:lnTo>
                    <a:lnTo>
                      <a:pt x="66" y="25"/>
                    </a:lnTo>
                    <a:lnTo>
                      <a:pt x="68" y="25"/>
                    </a:lnTo>
                    <a:lnTo>
                      <a:pt x="71" y="22"/>
                    </a:lnTo>
                    <a:lnTo>
                      <a:pt x="73" y="20"/>
                    </a:lnTo>
                    <a:lnTo>
                      <a:pt x="73" y="17"/>
                    </a:lnTo>
                    <a:lnTo>
                      <a:pt x="71" y="15"/>
                    </a:lnTo>
                    <a:lnTo>
                      <a:pt x="68" y="13"/>
                    </a:lnTo>
                    <a:lnTo>
                      <a:pt x="66" y="10"/>
                    </a:lnTo>
                    <a:lnTo>
                      <a:pt x="54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62" name="Freeform 826"/>
              <p:cNvSpPr>
                <a:spLocks/>
              </p:cNvSpPr>
              <p:nvPr/>
            </p:nvSpPr>
            <p:spPr bwMode="auto">
              <a:xfrm>
                <a:off x="2094" y="1084"/>
                <a:ext cx="63" cy="22"/>
              </a:xfrm>
              <a:custGeom>
                <a:avLst/>
                <a:gdLst>
                  <a:gd name="T0" fmla="*/ 10 w 63"/>
                  <a:gd name="T1" fmla="*/ 0 h 22"/>
                  <a:gd name="T2" fmla="*/ 7 w 63"/>
                  <a:gd name="T3" fmla="*/ 0 h 22"/>
                  <a:gd name="T4" fmla="*/ 5 w 63"/>
                  <a:gd name="T5" fmla="*/ 0 h 22"/>
                  <a:gd name="T6" fmla="*/ 2 w 63"/>
                  <a:gd name="T7" fmla="*/ 3 h 22"/>
                  <a:gd name="T8" fmla="*/ 0 w 63"/>
                  <a:gd name="T9" fmla="*/ 5 h 22"/>
                  <a:gd name="T10" fmla="*/ 0 w 63"/>
                  <a:gd name="T11" fmla="*/ 8 h 22"/>
                  <a:gd name="T12" fmla="*/ 2 w 63"/>
                  <a:gd name="T13" fmla="*/ 10 h 22"/>
                  <a:gd name="T14" fmla="*/ 5 w 63"/>
                  <a:gd name="T15" fmla="*/ 13 h 22"/>
                  <a:gd name="T16" fmla="*/ 7 w 63"/>
                  <a:gd name="T17" fmla="*/ 15 h 22"/>
                  <a:gd name="T18" fmla="*/ 56 w 63"/>
                  <a:gd name="T19" fmla="*/ 22 h 22"/>
                  <a:gd name="T20" fmla="*/ 56 w 63"/>
                  <a:gd name="T21" fmla="*/ 22 h 22"/>
                  <a:gd name="T22" fmla="*/ 58 w 63"/>
                  <a:gd name="T23" fmla="*/ 20 h 22"/>
                  <a:gd name="T24" fmla="*/ 61 w 63"/>
                  <a:gd name="T25" fmla="*/ 17 h 22"/>
                  <a:gd name="T26" fmla="*/ 63 w 63"/>
                  <a:gd name="T27" fmla="*/ 15 h 22"/>
                  <a:gd name="T28" fmla="*/ 63 w 63"/>
                  <a:gd name="T29" fmla="*/ 15 h 22"/>
                  <a:gd name="T30" fmla="*/ 61 w 63"/>
                  <a:gd name="T31" fmla="*/ 13 h 22"/>
                  <a:gd name="T32" fmla="*/ 58 w 63"/>
                  <a:gd name="T33" fmla="*/ 10 h 22"/>
                  <a:gd name="T34" fmla="*/ 58 w 63"/>
                  <a:gd name="T35" fmla="*/ 8 h 22"/>
                  <a:gd name="T36" fmla="*/ 10 w 63"/>
                  <a:gd name="T3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" h="22">
                    <a:moveTo>
                      <a:pt x="10" y="0"/>
                    </a:move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61" y="17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1" y="13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763" name="Group 827"/>
            <p:cNvGrpSpPr>
              <a:grpSpLocks/>
            </p:cNvGrpSpPr>
            <p:nvPr/>
          </p:nvGrpSpPr>
          <p:grpSpPr bwMode="auto">
            <a:xfrm>
              <a:off x="3660" y="2671"/>
              <a:ext cx="477" cy="59"/>
              <a:chOff x="4103" y="3029"/>
              <a:chExt cx="760" cy="105"/>
            </a:xfrm>
          </p:grpSpPr>
          <p:sp>
            <p:nvSpPr>
              <p:cNvPr id="2856764" name="Line 828"/>
              <p:cNvSpPr>
                <a:spLocks noChangeShapeType="1"/>
              </p:cNvSpPr>
              <p:nvPr/>
            </p:nvSpPr>
            <p:spPr bwMode="auto">
              <a:xfrm>
                <a:off x="4200" y="3080"/>
                <a:ext cx="56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65" name="Freeform 829"/>
              <p:cNvSpPr>
                <a:spLocks/>
              </p:cNvSpPr>
              <p:nvPr/>
            </p:nvSpPr>
            <p:spPr bwMode="auto">
              <a:xfrm>
                <a:off x="4103" y="3029"/>
                <a:ext cx="104" cy="105"/>
              </a:xfrm>
              <a:custGeom>
                <a:avLst/>
                <a:gdLst>
                  <a:gd name="T0" fmla="*/ 104 w 104"/>
                  <a:gd name="T1" fmla="*/ 0 h 105"/>
                  <a:gd name="T2" fmla="*/ 0 w 104"/>
                  <a:gd name="T3" fmla="*/ 51 h 105"/>
                  <a:gd name="T4" fmla="*/ 104 w 104"/>
                  <a:gd name="T5" fmla="*/ 105 h 105"/>
                  <a:gd name="T6" fmla="*/ 104 w 104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5">
                    <a:moveTo>
                      <a:pt x="104" y="0"/>
                    </a:moveTo>
                    <a:lnTo>
                      <a:pt x="0" y="51"/>
                    </a:lnTo>
                    <a:lnTo>
                      <a:pt x="104" y="105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66" name="Freeform 830"/>
              <p:cNvSpPr>
                <a:spLocks/>
              </p:cNvSpPr>
              <p:nvPr/>
            </p:nvSpPr>
            <p:spPr bwMode="auto">
              <a:xfrm>
                <a:off x="4761" y="3029"/>
                <a:ext cx="102" cy="105"/>
              </a:xfrm>
              <a:custGeom>
                <a:avLst/>
                <a:gdLst>
                  <a:gd name="T0" fmla="*/ 0 w 102"/>
                  <a:gd name="T1" fmla="*/ 105 h 105"/>
                  <a:gd name="T2" fmla="*/ 102 w 102"/>
                  <a:gd name="T3" fmla="*/ 51 h 105"/>
                  <a:gd name="T4" fmla="*/ 0 w 102"/>
                  <a:gd name="T5" fmla="*/ 0 h 105"/>
                  <a:gd name="T6" fmla="*/ 0 w 102"/>
                  <a:gd name="T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5">
                    <a:moveTo>
                      <a:pt x="0" y="105"/>
                    </a:moveTo>
                    <a:lnTo>
                      <a:pt x="102" y="51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767" name="Rectangle 831"/>
            <p:cNvSpPr>
              <a:spLocks noChangeArrowheads="1"/>
            </p:cNvSpPr>
            <p:nvPr/>
          </p:nvSpPr>
          <p:spPr bwMode="auto">
            <a:xfrm>
              <a:off x="3627" y="2506"/>
              <a:ext cx="519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768" name="Rectangle 832"/>
            <p:cNvSpPr>
              <a:spLocks noChangeArrowheads="1"/>
            </p:cNvSpPr>
            <p:nvPr/>
          </p:nvSpPr>
          <p:spPr bwMode="auto">
            <a:xfrm>
              <a:off x="3841" y="2552"/>
              <a:ext cx="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L</a:t>
              </a:r>
              <a:endParaRPr lang="en-GB" sz="1600"/>
            </a:p>
          </p:txBody>
        </p:sp>
        <p:grpSp>
          <p:nvGrpSpPr>
            <p:cNvPr id="2856770" name="Group 834"/>
            <p:cNvGrpSpPr>
              <a:grpSpLocks/>
            </p:cNvGrpSpPr>
            <p:nvPr/>
          </p:nvGrpSpPr>
          <p:grpSpPr bwMode="auto">
            <a:xfrm>
              <a:off x="4130" y="2337"/>
              <a:ext cx="10" cy="398"/>
              <a:chOff x="4853" y="2428"/>
              <a:chExt cx="15" cy="718"/>
            </a:xfrm>
          </p:grpSpPr>
          <p:sp>
            <p:nvSpPr>
              <p:cNvPr id="2856771" name="Freeform 835"/>
              <p:cNvSpPr>
                <a:spLocks/>
              </p:cNvSpPr>
              <p:nvPr/>
            </p:nvSpPr>
            <p:spPr bwMode="auto">
              <a:xfrm>
                <a:off x="4853" y="2428"/>
                <a:ext cx="15" cy="14"/>
              </a:xfrm>
              <a:custGeom>
                <a:avLst/>
                <a:gdLst>
                  <a:gd name="T0" fmla="*/ 15 w 15"/>
                  <a:gd name="T1" fmla="*/ 9 h 14"/>
                  <a:gd name="T2" fmla="*/ 15 w 15"/>
                  <a:gd name="T3" fmla="*/ 7 h 14"/>
                  <a:gd name="T4" fmla="*/ 13 w 15"/>
                  <a:gd name="T5" fmla="*/ 5 h 14"/>
                  <a:gd name="T6" fmla="*/ 10 w 15"/>
                  <a:gd name="T7" fmla="*/ 2 h 14"/>
                  <a:gd name="T8" fmla="*/ 8 w 15"/>
                  <a:gd name="T9" fmla="*/ 0 h 14"/>
                  <a:gd name="T10" fmla="*/ 8 w 15"/>
                  <a:gd name="T11" fmla="*/ 0 h 14"/>
                  <a:gd name="T12" fmla="*/ 5 w 15"/>
                  <a:gd name="T13" fmla="*/ 2 h 14"/>
                  <a:gd name="T14" fmla="*/ 3 w 15"/>
                  <a:gd name="T15" fmla="*/ 5 h 14"/>
                  <a:gd name="T16" fmla="*/ 0 w 15"/>
                  <a:gd name="T17" fmla="*/ 7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4">
                    <a:moveTo>
                      <a:pt x="15" y="9"/>
                    </a:move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2" name="Freeform 836"/>
              <p:cNvSpPr>
                <a:spLocks/>
              </p:cNvSpPr>
              <p:nvPr/>
            </p:nvSpPr>
            <p:spPr bwMode="auto">
              <a:xfrm>
                <a:off x="4853" y="2457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3" name="Freeform 837"/>
              <p:cNvSpPr>
                <a:spLocks/>
              </p:cNvSpPr>
              <p:nvPr/>
            </p:nvSpPr>
            <p:spPr bwMode="auto">
              <a:xfrm>
                <a:off x="4853" y="2486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4" name="Freeform 838"/>
              <p:cNvSpPr>
                <a:spLocks/>
              </p:cNvSpPr>
              <p:nvPr/>
            </p:nvSpPr>
            <p:spPr bwMode="auto">
              <a:xfrm>
                <a:off x="4853" y="2516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5" name="Freeform 839"/>
              <p:cNvSpPr>
                <a:spLocks/>
              </p:cNvSpPr>
              <p:nvPr/>
            </p:nvSpPr>
            <p:spPr bwMode="auto">
              <a:xfrm>
                <a:off x="4853" y="2545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6" name="Freeform 840"/>
              <p:cNvSpPr>
                <a:spLocks/>
              </p:cNvSpPr>
              <p:nvPr/>
            </p:nvSpPr>
            <p:spPr bwMode="auto">
              <a:xfrm>
                <a:off x="4853" y="2574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7" name="Freeform 841"/>
              <p:cNvSpPr>
                <a:spLocks/>
              </p:cNvSpPr>
              <p:nvPr/>
            </p:nvSpPr>
            <p:spPr bwMode="auto">
              <a:xfrm>
                <a:off x="4853" y="2604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4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4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8" name="Freeform 842"/>
              <p:cNvSpPr>
                <a:spLocks/>
              </p:cNvSpPr>
              <p:nvPr/>
            </p:nvSpPr>
            <p:spPr bwMode="auto">
              <a:xfrm>
                <a:off x="4853" y="2633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79" name="Freeform 843"/>
              <p:cNvSpPr>
                <a:spLocks/>
              </p:cNvSpPr>
              <p:nvPr/>
            </p:nvSpPr>
            <p:spPr bwMode="auto">
              <a:xfrm>
                <a:off x="4853" y="2662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0" name="Freeform 844"/>
              <p:cNvSpPr>
                <a:spLocks/>
              </p:cNvSpPr>
              <p:nvPr/>
            </p:nvSpPr>
            <p:spPr bwMode="auto">
              <a:xfrm>
                <a:off x="4853" y="2691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1" name="Freeform 845"/>
              <p:cNvSpPr>
                <a:spLocks/>
              </p:cNvSpPr>
              <p:nvPr/>
            </p:nvSpPr>
            <p:spPr bwMode="auto">
              <a:xfrm>
                <a:off x="4853" y="2721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10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10 h 14"/>
                  <a:gd name="T34" fmla="*/ 15 w 15"/>
                  <a:gd name="T35" fmla="*/ 10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2" name="Freeform 846"/>
              <p:cNvSpPr>
                <a:spLocks/>
              </p:cNvSpPr>
              <p:nvPr/>
            </p:nvSpPr>
            <p:spPr bwMode="auto">
              <a:xfrm>
                <a:off x="4853" y="2750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3" name="Freeform 847"/>
              <p:cNvSpPr>
                <a:spLocks/>
              </p:cNvSpPr>
              <p:nvPr/>
            </p:nvSpPr>
            <p:spPr bwMode="auto">
              <a:xfrm>
                <a:off x="4853" y="2779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4" name="Freeform 848"/>
              <p:cNvSpPr>
                <a:spLocks/>
              </p:cNvSpPr>
              <p:nvPr/>
            </p:nvSpPr>
            <p:spPr bwMode="auto">
              <a:xfrm>
                <a:off x="4853" y="2809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5" name="Freeform 849"/>
              <p:cNvSpPr>
                <a:spLocks/>
              </p:cNvSpPr>
              <p:nvPr/>
            </p:nvSpPr>
            <p:spPr bwMode="auto">
              <a:xfrm>
                <a:off x="4853" y="2838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6" name="Freeform 850"/>
              <p:cNvSpPr>
                <a:spLocks/>
              </p:cNvSpPr>
              <p:nvPr/>
            </p:nvSpPr>
            <p:spPr bwMode="auto">
              <a:xfrm>
                <a:off x="4853" y="2867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7" name="Freeform 851"/>
              <p:cNvSpPr>
                <a:spLocks/>
              </p:cNvSpPr>
              <p:nvPr/>
            </p:nvSpPr>
            <p:spPr bwMode="auto">
              <a:xfrm>
                <a:off x="4853" y="2897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8" name="Freeform 852"/>
              <p:cNvSpPr>
                <a:spLocks/>
              </p:cNvSpPr>
              <p:nvPr/>
            </p:nvSpPr>
            <p:spPr bwMode="auto">
              <a:xfrm>
                <a:off x="4853" y="2926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89" name="Freeform 853"/>
              <p:cNvSpPr>
                <a:spLocks/>
              </p:cNvSpPr>
              <p:nvPr/>
            </p:nvSpPr>
            <p:spPr bwMode="auto">
              <a:xfrm>
                <a:off x="4853" y="2955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0" name="Freeform 854"/>
              <p:cNvSpPr>
                <a:spLocks/>
              </p:cNvSpPr>
              <p:nvPr/>
            </p:nvSpPr>
            <p:spPr bwMode="auto">
              <a:xfrm>
                <a:off x="4853" y="2985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4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4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9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9 h 14"/>
                  <a:gd name="T34" fmla="*/ 15 w 15"/>
                  <a:gd name="T35" fmla="*/ 9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1" name="Freeform 855"/>
              <p:cNvSpPr>
                <a:spLocks/>
              </p:cNvSpPr>
              <p:nvPr/>
            </p:nvSpPr>
            <p:spPr bwMode="auto">
              <a:xfrm>
                <a:off x="4853" y="3014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2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2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2" name="Freeform 856"/>
              <p:cNvSpPr>
                <a:spLocks/>
              </p:cNvSpPr>
              <p:nvPr/>
            </p:nvSpPr>
            <p:spPr bwMode="auto">
              <a:xfrm>
                <a:off x="4853" y="3043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3" name="Freeform 857"/>
              <p:cNvSpPr>
                <a:spLocks/>
              </p:cNvSpPr>
              <p:nvPr/>
            </p:nvSpPr>
            <p:spPr bwMode="auto">
              <a:xfrm>
                <a:off x="4853" y="3072"/>
                <a:ext cx="15" cy="15"/>
              </a:xfrm>
              <a:custGeom>
                <a:avLst/>
                <a:gdLst>
                  <a:gd name="T0" fmla="*/ 15 w 15"/>
                  <a:gd name="T1" fmla="*/ 8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8 h 15"/>
                  <a:gd name="T20" fmla="*/ 0 w 15"/>
                  <a:gd name="T21" fmla="*/ 8 h 15"/>
                  <a:gd name="T22" fmla="*/ 3 w 15"/>
                  <a:gd name="T23" fmla="*/ 10 h 15"/>
                  <a:gd name="T24" fmla="*/ 5 w 15"/>
                  <a:gd name="T25" fmla="*/ 13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3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4" name="Freeform 858"/>
              <p:cNvSpPr>
                <a:spLocks/>
              </p:cNvSpPr>
              <p:nvPr/>
            </p:nvSpPr>
            <p:spPr bwMode="auto">
              <a:xfrm>
                <a:off x="4853" y="3102"/>
                <a:ext cx="15" cy="14"/>
              </a:xfrm>
              <a:custGeom>
                <a:avLst/>
                <a:gdLst>
                  <a:gd name="T0" fmla="*/ 15 w 15"/>
                  <a:gd name="T1" fmla="*/ 7 h 14"/>
                  <a:gd name="T2" fmla="*/ 15 w 15"/>
                  <a:gd name="T3" fmla="*/ 5 h 14"/>
                  <a:gd name="T4" fmla="*/ 15 w 15"/>
                  <a:gd name="T5" fmla="*/ 2 h 14"/>
                  <a:gd name="T6" fmla="*/ 13 w 15"/>
                  <a:gd name="T7" fmla="*/ 0 h 14"/>
                  <a:gd name="T8" fmla="*/ 10 w 15"/>
                  <a:gd name="T9" fmla="*/ 0 h 14"/>
                  <a:gd name="T10" fmla="*/ 8 w 15"/>
                  <a:gd name="T11" fmla="*/ 0 h 14"/>
                  <a:gd name="T12" fmla="*/ 5 w 15"/>
                  <a:gd name="T13" fmla="*/ 0 h 14"/>
                  <a:gd name="T14" fmla="*/ 3 w 15"/>
                  <a:gd name="T15" fmla="*/ 2 h 14"/>
                  <a:gd name="T16" fmla="*/ 0 w 15"/>
                  <a:gd name="T17" fmla="*/ 5 h 14"/>
                  <a:gd name="T18" fmla="*/ 0 w 15"/>
                  <a:gd name="T19" fmla="*/ 7 h 14"/>
                  <a:gd name="T20" fmla="*/ 0 w 15"/>
                  <a:gd name="T21" fmla="*/ 7 h 14"/>
                  <a:gd name="T22" fmla="*/ 3 w 15"/>
                  <a:gd name="T23" fmla="*/ 10 h 14"/>
                  <a:gd name="T24" fmla="*/ 5 w 15"/>
                  <a:gd name="T25" fmla="*/ 12 h 14"/>
                  <a:gd name="T26" fmla="*/ 8 w 15"/>
                  <a:gd name="T27" fmla="*/ 14 h 14"/>
                  <a:gd name="T28" fmla="*/ 8 w 15"/>
                  <a:gd name="T29" fmla="*/ 14 h 14"/>
                  <a:gd name="T30" fmla="*/ 10 w 15"/>
                  <a:gd name="T31" fmla="*/ 12 h 14"/>
                  <a:gd name="T32" fmla="*/ 13 w 15"/>
                  <a:gd name="T33" fmla="*/ 10 h 14"/>
                  <a:gd name="T34" fmla="*/ 15 w 15"/>
                  <a:gd name="T35" fmla="*/ 10 h 14"/>
                  <a:gd name="T36" fmla="*/ 15 w 15"/>
                  <a:gd name="T3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lnTo>
                      <a:pt x="15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5" name="Freeform 859"/>
              <p:cNvSpPr>
                <a:spLocks/>
              </p:cNvSpPr>
              <p:nvPr/>
            </p:nvSpPr>
            <p:spPr bwMode="auto">
              <a:xfrm>
                <a:off x="4853" y="3131"/>
                <a:ext cx="15" cy="15"/>
              </a:xfrm>
              <a:custGeom>
                <a:avLst/>
                <a:gdLst>
                  <a:gd name="T0" fmla="*/ 15 w 15"/>
                  <a:gd name="T1" fmla="*/ 7 h 15"/>
                  <a:gd name="T2" fmla="*/ 15 w 15"/>
                  <a:gd name="T3" fmla="*/ 5 h 15"/>
                  <a:gd name="T4" fmla="*/ 15 w 15"/>
                  <a:gd name="T5" fmla="*/ 3 h 15"/>
                  <a:gd name="T6" fmla="*/ 13 w 15"/>
                  <a:gd name="T7" fmla="*/ 0 h 15"/>
                  <a:gd name="T8" fmla="*/ 10 w 15"/>
                  <a:gd name="T9" fmla="*/ 0 h 15"/>
                  <a:gd name="T10" fmla="*/ 8 w 15"/>
                  <a:gd name="T11" fmla="*/ 0 h 15"/>
                  <a:gd name="T12" fmla="*/ 5 w 15"/>
                  <a:gd name="T13" fmla="*/ 0 h 15"/>
                  <a:gd name="T14" fmla="*/ 3 w 15"/>
                  <a:gd name="T15" fmla="*/ 3 h 15"/>
                  <a:gd name="T16" fmla="*/ 0 w 15"/>
                  <a:gd name="T17" fmla="*/ 5 h 15"/>
                  <a:gd name="T18" fmla="*/ 0 w 15"/>
                  <a:gd name="T19" fmla="*/ 7 h 15"/>
                  <a:gd name="T20" fmla="*/ 0 w 15"/>
                  <a:gd name="T21" fmla="*/ 7 h 15"/>
                  <a:gd name="T22" fmla="*/ 3 w 15"/>
                  <a:gd name="T23" fmla="*/ 10 h 15"/>
                  <a:gd name="T24" fmla="*/ 5 w 15"/>
                  <a:gd name="T25" fmla="*/ 12 h 15"/>
                  <a:gd name="T26" fmla="*/ 8 w 15"/>
                  <a:gd name="T27" fmla="*/ 15 h 15"/>
                  <a:gd name="T28" fmla="*/ 8 w 15"/>
                  <a:gd name="T29" fmla="*/ 15 h 15"/>
                  <a:gd name="T30" fmla="*/ 10 w 15"/>
                  <a:gd name="T31" fmla="*/ 12 h 15"/>
                  <a:gd name="T32" fmla="*/ 13 w 15"/>
                  <a:gd name="T33" fmla="*/ 10 h 15"/>
                  <a:gd name="T34" fmla="*/ 15 w 15"/>
                  <a:gd name="T35" fmla="*/ 10 h 15"/>
                  <a:gd name="T36" fmla="*/ 15 w 15"/>
                  <a:gd name="T3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lnTo>
                      <a:pt x="15" y="5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796" name="Freeform 860"/>
            <p:cNvSpPr>
              <a:spLocks/>
            </p:cNvSpPr>
            <p:nvPr/>
          </p:nvSpPr>
          <p:spPr bwMode="auto">
            <a:xfrm>
              <a:off x="4135" y="1512"/>
              <a:ext cx="302" cy="167"/>
            </a:xfrm>
            <a:custGeom>
              <a:avLst/>
              <a:gdLst>
                <a:gd name="T0" fmla="*/ 0 w 482"/>
                <a:gd name="T1" fmla="*/ 0 h 300"/>
                <a:gd name="T2" fmla="*/ 51 w 482"/>
                <a:gd name="T3" fmla="*/ 12 h 300"/>
                <a:gd name="T4" fmla="*/ 100 w 482"/>
                <a:gd name="T5" fmla="*/ 27 h 300"/>
                <a:gd name="T6" fmla="*/ 141 w 482"/>
                <a:gd name="T7" fmla="*/ 44 h 300"/>
                <a:gd name="T8" fmla="*/ 161 w 482"/>
                <a:gd name="T9" fmla="*/ 53 h 300"/>
                <a:gd name="T10" fmla="*/ 178 w 482"/>
                <a:gd name="T11" fmla="*/ 63 h 300"/>
                <a:gd name="T12" fmla="*/ 192 w 482"/>
                <a:gd name="T13" fmla="*/ 75 h 300"/>
                <a:gd name="T14" fmla="*/ 205 w 482"/>
                <a:gd name="T15" fmla="*/ 88 h 300"/>
                <a:gd name="T16" fmla="*/ 222 w 482"/>
                <a:gd name="T17" fmla="*/ 117 h 300"/>
                <a:gd name="T18" fmla="*/ 236 w 482"/>
                <a:gd name="T19" fmla="*/ 146 h 300"/>
                <a:gd name="T20" fmla="*/ 244 w 482"/>
                <a:gd name="T21" fmla="*/ 161 h 300"/>
                <a:gd name="T22" fmla="*/ 253 w 482"/>
                <a:gd name="T23" fmla="*/ 173 h 300"/>
                <a:gd name="T24" fmla="*/ 302 w 482"/>
                <a:gd name="T25" fmla="*/ 224 h 300"/>
                <a:gd name="T26" fmla="*/ 329 w 482"/>
                <a:gd name="T27" fmla="*/ 249 h 300"/>
                <a:gd name="T28" fmla="*/ 356 w 482"/>
                <a:gd name="T29" fmla="*/ 268 h 300"/>
                <a:gd name="T30" fmla="*/ 385 w 482"/>
                <a:gd name="T31" fmla="*/ 281 h 300"/>
                <a:gd name="T32" fmla="*/ 417 w 482"/>
                <a:gd name="T33" fmla="*/ 290 h 300"/>
                <a:gd name="T34" fmla="*/ 451 w 482"/>
                <a:gd name="T35" fmla="*/ 295 h 300"/>
                <a:gd name="T36" fmla="*/ 482 w 482"/>
                <a:gd name="T3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2" h="300">
                  <a:moveTo>
                    <a:pt x="0" y="0"/>
                  </a:moveTo>
                  <a:lnTo>
                    <a:pt x="51" y="12"/>
                  </a:lnTo>
                  <a:lnTo>
                    <a:pt x="100" y="27"/>
                  </a:lnTo>
                  <a:lnTo>
                    <a:pt x="141" y="44"/>
                  </a:lnTo>
                  <a:lnTo>
                    <a:pt x="161" y="53"/>
                  </a:lnTo>
                  <a:lnTo>
                    <a:pt x="178" y="63"/>
                  </a:lnTo>
                  <a:lnTo>
                    <a:pt x="192" y="75"/>
                  </a:lnTo>
                  <a:lnTo>
                    <a:pt x="205" y="88"/>
                  </a:lnTo>
                  <a:lnTo>
                    <a:pt x="222" y="117"/>
                  </a:lnTo>
                  <a:lnTo>
                    <a:pt x="236" y="146"/>
                  </a:lnTo>
                  <a:lnTo>
                    <a:pt x="244" y="161"/>
                  </a:lnTo>
                  <a:lnTo>
                    <a:pt x="253" y="173"/>
                  </a:lnTo>
                  <a:lnTo>
                    <a:pt x="302" y="224"/>
                  </a:lnTo>
                  <a:lnTo>
                    <a:pt x="329" y="249"/>
                  </a:lnTo>
                  <a:lnTo>
                    <a:pt x="356" y="268"/>
                  </a:lnTo>
                  <a:lnTo>
                    <a:pt x="385" y="281"/>
                  </a:lnTo>
                  <a:lnTo>
                    <a:pt x="417" y="290"/>
                  </a:lnTo>
                  <a:lnTo>
                    <a:pt x="451" y="295"/>
                  </a:lnTo>
                  <a:lnTo>
                    <a:pt x="482" y="30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6797" name="Group 861"/>
            <p:cNvGrpSpPr>
              <a:grpSpLocks/>
            </p:cNvGrpSpPr>
            <p:nvPr/>
          </p:nvGrpSpPr>
          <p:grpSpPr bwMode="auto">
            <a:xfrm>
              <a:off x="3645" y="2739"/>
              <a:ext cx="841" cy="59"/>
              <a:chOff x="4078" y="3153"/>
              <a:chExt cx="1341" cy="105"/>
            </a:xfrm>
          </p:grpSpPr>
          <p:sp>
            <p:nvSpPr>
              <p:cNvPr id="2856798" name="Line 862"/>
              <p:cNvSpPr>
                <a:spLocks noChangeShapeType="1"/>
              </p:cNvSpPr>
              <p:nvPr/>
            </p:nvSpPr>
            <p:spPr bwMode="auto">
              <a:xfrm>
                <a:off x="4176" y="3204"/>
                <a:ext cx="114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799" name="Freeform 863"/>
              <p:cNvSpPr>
                <a:spLocks/>
              </p:cNvSpPr>
              <p:nvPr/>
            </p:nvSpPr>
            <p:spPr bwMode="auto">
              <a:xfrm>
                <a:off x="4078" y="3153"/>
                <a:ext cx="105" cy="105"/>
              </a:xfrm>
              <a:custGeom>
                <a:avLst/>
                <a:gdLst>
                  <a:gd name="T0" fmla="*/ 105 w 105"/>
                  <a:gd name="T1" fmla="*/ 0 h 105"/>
                  <a:gd name="T2" fmla="*/ 0 w 105"/>
                  <a:gd name="T3" fmla="*/ 54 h 105"/>
                  <a:gd name="T4" fmla="*/ 105 w 105"/>
                  <a:gd name="T5" fmla="*/ 105 h 105"/>
                  <a:gd name="T6" fmla="*/ 105 w 105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5">
                    <a:moveTo>
                      <a:pt x="105" y="0"/>
                    </a:moveTo>
                    <a:lnTo>
                      <a:pt x="0" y="54"/>
                    </a:lnTo>
                    <a:lnTo>
                      <a:pt x="105" y="105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0" name="Freeform 864"/>
              <p:cNvSpPr>
                <a:spLocks/>
              </p:cNvSpPr>
              <p:nvPr/>
            </p:nvSpPr>
            <p:spPr bwMode="auto">
              <a:xfrm>
                <a:off x="5317" y="3153"/>
                <a:ext cx="102" cy="105"/>
              </a:xfrm>
              <a:custGeom>
                <a:avLst/>
                <a:gdLst>
                  <a:gd name="T0" fmla="*/ 0 w 102"/>
                  <a:gd name="T1" fmla="*/ 105 h 105"/>
                  <a:gd name="T2" fmla="*/ 102 w 102"/>
                  <a:gd name="T3" fmla="*/ 54 h 105"/>
                  <a:gd name="T4" fmla="*/ 0 w 102"/>
                  <a:gd name="T5" fmla="*/ 0 h 105"/>
                  <a:gd name="T6" fmla="*/ 0 w 102"/>
                  <a:gd name="T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5">
                    <a:moveTo>
                      <a:pt x="0" y="105"/>
                    </a:moveTo>
                    <a:lnTo>
                      <a:pt x="102" y="54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801" name="Group 865"/>
            <p:cNvGrpSpPr>
              <a:grpSpLocks/>
            </p:cNvGrpSpPr>
            <p:nvPr/>
          </p:nvGrpSpPr>
          <p:grpSpPr bwMode="auto">
            <a:xfrm>
              <a:off x="3640" y="2233"/>
              <a:ext cx="9" cy="577"/>
              <a:chOff x="4069" y="2240"/>
              <a:chExt cx="17" cy="1040"/>
            </a:xfrm>
          </p:grpSpPr>
          <p:sp>
            <p:nvSpPr>
              <p:cNvPr id="2856802" name="Freeform 866"/>
              <p:cNvSpPr>
                <a:spLocks/>
              </p:cNvSpPr>
              <p:nvPr/>
            </p:nvSpPr>
            <p:spPr bwMode="auto">
              <a:xfrm>
                <a:off x="4069" y="2240"/>
                <a:ext cx="14" cy="14"/>
              </a:xfrm>
              <a:custGeom>
                <a:avLst/>
                <a:gdLst>
                  <a:gd name="T0" fmla="*/ 14 w 14"/>
                  <a:gd name="T1" fmla="*/ 7 h 14"/>
                  <a:gd name="T2" fmla="*/ 12 w 14"/>
                  <a:gd name="T3" fmla="*/ 5 h 14"/>
                  <a:gd name="T4" fmla="*/ 9 w 14"/>
                  <a:gd name="T5" fmla="*/ 2 h 14"/>
                  <a:gd name="T6" fmla="*/ 7 w 14"/>
                  <a:gd name="T7" fmla="*/ 0 h 14"/>
                  <a:gd name="T8" fmla="*/ 7 w 14"/>
                  <a:gd name="T9" fmla="*/ 0 h 14"/>
                  <a:gd name="T10" fmla="*/ 4 w 14"/>
                  <a:gd name="T11" fmla="*/ 2 h 14"/>
                  <a:gd name="T12" fmla="*/ 2 w 14"/>
                  <a:gd name="T13" fmla="*/ 5 h 14"/>
                  <a:gd name="T14" fmla="*/ 0 w 14"/>
                  <a:gd name="T15" fmla="*/ 7 h 14"/>
                  <a:gd name="T16" fmla="*/ 0 w 14"/>
                  <a:gd name="T17" fmla="*/ 9 h 14"/>
                  <a:gd name="T18" fmla="*/ 0 w 14"/>
                  <a:gd name="T19" fmla="*/ 9 h 14"/>
                  <a:gd name="T20" fmla="*/ 2 w 14"/>
                  <a:gd name="T21" fmla="*/ 9 h 14"/>
                  <a:gd name="T22" fmla="*/ 4 w 14"/>
                  <a:gd name="T23" fmla="*/ 12 h 14"/>
                  <a:gd name="T24" fmla="*/ 7 w 14"/>
                  <a:gd name="T25" fmla="*/ 14 h 14"/>
                  <a:gd name="T26" fmla="*/ 7 w 14"/>
                  <a:gd name="T27" fmla="*/ 14 h 14"/>
                  <a:gd name="T28" fmla="*/ 9 w 14"/>
                  <a:gd name="T29" fmla="*/ 12 h 14"/>
                  <a:gd name="T30" fmla="*/ 12 w 14"/>
                  <a:gd name="T31" fmla="*/ 9 h 14"/>
                  <a:gd name="T32" fmla="*/ 14 w 14"/>
                  <a:gd name="T33" fmla="*/ 7 h 14"/>
                  <a:gd name="T34" fmla="*/ 14 w 14"/>
                  <a:gd name="T3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4" y="7"/>
                    </a:move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3" name="Freeform 867"/>
              <p:cNvSpPr>
                <a:spLocks/>
              </p:cNvSpPr>
              <p:nvPr/>
            </p:nvSpPr>
            <p:spPr bwMode="auto">
              <a:xfrm>
                <a:off x="4069" y="2269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2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2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0 h 15"/>
                  <a:gd name="T22" fmla="*/ 4 w 14"/>
                  <a:gd name="T23" fmla="*/ 12 h 15"/>
                  <a:gd name="T24" fmla="*/ 7 w 14"/>
                  <a:gd name="T25" fmla="*/ 15 h 15"/>
                  <a:gd name="T26" fmla="*/ 7 w 14"/>
                  <a:gd name="T27" fmla="*/ 15 h 15"/>
                  <a:gd name="T28" fmla="*/ 9 w 14"/>
                  <a:gd name="T29" fmla="*/ 12 h 15"/>
                  <a:gd name="T30" fmla="*/ 12 w 14"/>
                  <a:gd name="T31" fmla="*/ 10 h 15"/>
                  <a:gd name="T32" fmla="*/ 14 w 14"/>
                  <a:gd name="T33" fmla="*/ 7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4" name="Freeform 868"/>
              <p:cNvSpPr>
                <a:spLocks/>
              </p:cNvSpPr>
              <p:nvPr/>
            </p:nvSpPr>
            <p:spPr bwMode="auto">
              <a:xfrm>
                <a:off x="4069" y="2298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0 h 15"/>
                  <a:gd name="T22" fmla="*/ 4 w 14"/>
                  <a:gd name="T23" fmla="*/ 12 h 15"/>
                  <a:gd name="T24" fmla="*/ 7 w 14"/>
                  <a:gd name="T25" fmla="*/ 15 h 15"/>
                  <a:gd name="T26" fmla="*/ 7 w 14"/>
                  <a:gd name="T27" fmla="*/ 15 h 15"/>
                  <a:gd name="T28" fmla="*/ 9 w 14"/>
                  <a:gd name="T29" fmla="*/ 12 h 15"/>
                  <a:gd name="T30" fmla="*/ 12 w 14"/>
                  <a:gd name="T31" fmla="*/ 10 h 15"/>
                  <a:gd name="T32" fmla="*/ 14 w 14"/>
                  <a:gd name="T33" fmla="*/ 8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5" name="Freeform 869"/>
              <p:cNvSpPr>
                <a:spLocks/>
              </p:cNvSpPr>
              <p:nvPr/>
            </p:nvSpPr>
            <p:spPr bwMode="auto">
              <a:xfrm>
                <a:off x="4069" y="2328"/>
                <a:ext cx="14" cy="14"/>
              </a:xfrm>
              <a:custGeom>
                <a:avLst/>
                <a:gdLst>
                  <a:gd name="T0" fmla="*/ 14 w 14"/>
                  <a:gd name="T1" fmla="*/ 4 h 14"/>
                  <a:gd name="T2" fmla="*/ 14 w 14"/>
                  <a:gd name="T3" fmla="*/ 2 h 14"/>
                  <a:gd name="T4" fmla="*/ 12 w 14"/>
                  <a:gd name="T5" fmla="*/ 0 h 14"/>
                  <a:gd name="T6" fmla="*/ 9 w 14"/>
                  <a:gd name="T7" fmla="*/ 0 h 14"/>
                  <a:gd name="T8" fmla="*/ 7 w 14"/>
                  <a:gd name="T9" fmla="*/ 0 h 14"/>
                  <a:gd name="T10" fmla="*/ 4 w 14"/>
                  <a:gd name="T11" fmla="*/ 0 h 14"/>
                  <a:gd name="T12" fmla="*/ 2 w 14"/>
                  <a:gd name="T13" fmla="*/ 2 h 14"/>
                  <a:gd name="T14" fmla="*/ 0 w 14"/>
                  <a:gd name="T15" fmla="*/ 4 h 14"/>
                  <a:gd name="T16" fmla="*/ 0 w 14"/>
                  <a:gd name="T17" fmla="*/ 7 h 14"/>
                  <a:gd name="T18" fmla="*/ 0 w 14"/>
                  <a:gd name="T19" fmla="*/ 9 h 14"/>
                  <a:gd name="T20" fmla="*/ 2 w 14"/>
                  <a:gd name="T21" fmla="*/ 12 h 14"/>
                  <a:gd name="T22" fmla="*/ 4 w 14"/>
                  <a:gd name="T23" fmla="*/ 14 h 14"/>
                  <a:gd name="T24" fmla="*/ 7 w 14"/>
                  <a:gd name="T25" fmla="*/ 14 h 14"/>
                  <a:gd name="T26" fmla="*/ 9 w 14"/>
                  <a:gd name="T27" fmla="*/ 14 h 14"/>
                  <a:gd name="T28" fmla="*/ 12 w 14"/>
                  <a:gd name="T29" fmla="*/ 14 h 14"/>
                  <a:gd name="T30" fmla="*/ 14 w 14"/>
                  <a:gd name="T31" fmla="*/ 12 h 14"/>
                  <a:gd name="T32" fmla="*/ 14 w 14"/>
                  <a:gd name="T33" fmla="*/ 9 h 14"/>
                  <a:gd name="T34" fmla="*/ 14 w 14"/>
                  <a:gd name="T35" fmla="*/ 7 h 14"/>
                  <a:gd name="T36" fmla="*/ 14 w 14"/>
                  <a:gd name="T3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4" y="4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6" name="Freeform 870"/>
              <p:cNvSpPr>
                <a:spLocks/>
              </p:cNvSpPr>
              <p:nvPr/>
            </p:nvSpPr>
            <p:spPr bwMode="auto">
              <a:xfrm>
                <a:off x="4069" y="2357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2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2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7" name="Freeform 871"/>
              <p:cNvSpPr>
                <a:spLocks/>
              </p:cNvSpPr>
              <p:nvPr/>
            </p:nvSpPr>
            <p:spPr bwMode="auto">
              <a:xfrm>
                <a:off x="4069" y="2386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8" name="Freeform 872"/>
              <p:cNvSpPr>
                <a:spLocks/>
              </p:cNvSpPr>
              <p:nvPr/>
            </p:nvSpPr>
            <p:spPr bwMode="auto">
              <a:xfrm>
                <a:off x="4069" y="2415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3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3 h 15"/>
                  <a:gd name="T32" fmla="*/ 14 w 14"/>
                  <a:gd name="T33" fmla="*/ 10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09" name="Freeform 873"/>
              <p:cNvSpPr>
                <a:spLocks/>
              </p:cNvSpPr>
              <p:nvPr/>
            </p:nvSpPr>
            <p:spPr bwMode="auto">
              <a:xfrm>
                <a:off x="4069" y="2445"/>
                <a:ext cx="14" cy="14"/>
              </a:xfrm>
              <a:custGeom>
                <a:avLst/>
                <a:gdLst>
                  <a:gd name="T0" fmla="*/ 14 w 14"/>
                  <a:gd name="T1" fmla="*/ 5 h 14"/>
                  <a:gd name="T2" fmla="*/ 14 w 14"/>
                  <a:gd name="T3" fmla="*/ 2 h 14"/>
                  <a:gd name="T4" fmla="*/ 12 w 14"/>
                  <a:gd name="T5" fmla="*/ 0 h 14"/>
                  <a:gd name="T6" fmla="*/ 9 w 14"/>
                  <a:gd name="T7" fmla="*/ 0 h 14"/>
                  <a:gd name="T8" fmla="*/ 7 w 14"/>
                  <a:gd name="T9" fmla="*/ 0 h 14"/>
                  <a:gd name="T10" fmla="*/ 4 w 14"/>
                  <a:gd name="T11" fmla="*/ 0 h 14"/>
                  <a:gd name="T12" fmla="*/ 2 w 14"/>
                  <a:gd name="T13" fmla="*/ 2 h 14"/>
                  <a:gd name="T14" fmla="*/ 0 w 14"/>
                  <a:gd name="T15" fmla="*/ 5 h 14"/>
                  <a:gd name="T16" fmla="*/ 0 w 14"/>
                  <a:gd name="T17" fmla="*/ 7 h 14"/>
                  <a:gd name="T18" fmla="*/ 0 w 14"/>
                  <a:gd name="T19" fmla="*/ 10 h 14"/>
                  <a:gd name="T20" fmla="*/ 2 w 14"/>
                  <a:gd name="T21" fmla="*/ 12 h 14"/>
                  <a:gd name="T22" fmla="*/ 4 w 14"/>
                  <a:gd name="T23" fmla="*/ 14 h 14"/>
                  <a:gd name="T24" fmla="*/ 7 w 14"/>
                  <a:gd name="T25" fmla="*/ 14 h 14"/>
                  <a:gd name="T26" fmla="*/ 9 w 14"/>
                  <a:gd name="T27" fmla="*/ 14 h 14"/>
                  <a:gd name="T28" fmla="*/ 12 w 14"/>
                  <a:gd name="T29" fmla="*/ 14 h 14"/>
                  <a:gd name="T30" fmla="*/ 14 w 14"/>
                  <a:gd name="T31" fmla="*/ 12 h 14"/>
                  <a:gd name="T32" fmla="*/ 14 w 14"/>
                  <a:gd name="T33" fmla="*/ 10 h 14"/>
                  <a:gd name="T34" fmla="*/ 14 w 14"/>
                  <a:gd name="T35" fmla="*/ 7 h 14"/>
                  <a:gd name="T36" fmla="*/ 14 w 14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0" name="Freeform 874"/>
              <p:cNvSpPr>
                <a:spLocks/>
              </p:cNvSpPr>
              <p:nvPr/>
            </p:nvSpPr>
            <p:spPr bwMode="auto">
              <a:xfrm>
                <a:off x="4069" y="2474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1" name="Freeform 875"/>
              <p:cNvSpPr>
                <a:spLocks/>
              </p:cNvSpPr>
              <p:nvPr/>
            </p:nvSpPr>
            <p:spPr bwMode="auto">
              <a:xfrm>
                <a:off x="4069" y="2503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3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3 h 15"/>
                  <a:gd name="T32" fmla="*/ 14 w 14"/>
                  <a:gd name="T33" fmla="*/ 10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2" name="Freeform 876"/>
              <p:cNvSpPr>
                <a:spLocks/>
              </p:cNvSpPr>
              <p:nvPr/>
            </p:nvSpPr>
            <p:spPr bwMode="auto">
              <a:xfrm>
                <a:off x="4069" y="2533"/>
                <a:ext cx="14" cy="14"/>
              </a:xfrm>
              <a:custGeom>
                <a:avLst/>
                <a:gdLst>
                  <a:gd name="T0" fmla="*/ 14 w 14"/>
                  <a:gd name="T1" fmla="*/ 5 h 14"/>
                  <a:gd name="T2" fmla="*/ 14 w 14"/>
                  <a:gd name="T3" fmla="*/ 2 h 14"/>
                  <a:gd name="T4" fmla="*/ 12 w 14"/>
                  <a:gd name="T5" fmla="*/ 0 h 14"/>
                  <a:gd name="T6" fmla="*/ 9 w 14"/>
                  <a:gd name="T7" fmla="*/ 0 h 14"/>
                  <a:gd name="T8" fmla="*/ 7 w 14"/>
                  <a:gd name="T9" fmla="*/ 0 h 14"/>
                  <a:gd name="T10" fmla="*/ 4 w 14"/>
                  <a:gd name="T11" fmla="*/ 0 h 14"/>
                  <a:gd name="T12" fmla="*/ 2 w 14"/>
                  <a:gd name="T13" fmla="*/ 2 h 14"/>
                  <a:gd name="T14" fmla="*/ 0 w 14"/>
                  <a:gd name="T15" fmla="*/ 5 h 14"/>
                  <a:gd name="T16" fmla="*/ 0 w 14"/>
                  <a:gd name="T17" fmla="*/ 7 h 14"/>
                  <a:gd name="T18" fmla="*/ 0 w 14"/>
                  <a:gd name="T19" fmla="*/ 9 h 14"/>
                  <a:gd name="T20" fmla="*/ 2 w 14"/>
                  <a:gd name="T21" fmla="*/ 12 h 14"/>
                  <a:gd name="T22" fmla="*/ 4 w 14"/>
                  <a:gd name="T23" fmla="*/ 14 h 14"/>
                  <a:gd name="T24" fmla="*/ 7 w 14"/>
                  <a:gd name="T25" fmla="*/ 14 h 14"/>
                  <a:gd name="T26" fmla="*/ 9 w 14"/>
                  <a:gd name="T27" fmla="*/ 14 h 14"/>
                  <a:gd name="T28" fmla="*/ 12 w 14"/>
                  <a:gd name="T29" fmla="*/ 14 h 14"/>
                  <a:gd name="T30" fmla="*/ 14 w 14"/>
                  <a:gd name="T31" fmla="*/ 12 h 14"/>
                  <a:gd name="T32" fmla="*/ 14 w 14"/>
                  <a:gd name="T33" fmla="*/ 9 h 14"/>
                  <a:gd name="T34" fmla="*/ 14 w 14"/>
                  <a:gd name="T35" fmla="*/ 7 h 14"/>
                  <a:gd name="T36" fmla="*/ 14 w 14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3" name="Freeform 877"/>
              <p:cNvSpPr>
                <a:spLocks/>
              </p:cNvSpPr>
              <p:nvPr/>
            </p:nvSpPr>
            <p:spPr bwMode="auto">
              <a:xfrm>
                <a:off x="4069" y="2562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2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2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4" name="Freeform 878"/>
              <p:cNvSpPr>
                <a:spLocks/>
              </p:cNvSpPr>
              <p:nvPr/>
            </p:nvSpPr>
            <p:spPr bwMode="auto">
              <a:xfrm>
                <a:off x="4069" y="2591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3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3 h 15"/>
                  <a:gd name="T32" fmla="*/ 14 w 14"/>
                  <a:gd name="T33" fmla="*/ 10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5" name="Freeform 879"/>
              <p:cNvSpPr>
                <a:spLocks/>
              </p:cNvSpPr>
              <p:nvPr/>
            </p:nvSpPr>
            <p:spPr bwMode="auto">
              <a:xfrm>
                <a:off x="4069" y="2621"/>
                <a:ext cx="14" cy="14"/>
              </a:xfrm>
              <a:custGeom>
                <a:avLst/>
                <a:gdLst>
                  <a:gd name="T0" fmla="*/ 14 w 14"/>
                  <a:gd name="T1" fmla="*/ 5 h 14"/>
                  <a:gd name="T2" fmla="*/ 14 w 14"/>
                  <a:gd name="T3" fmla="*/ 2 h 14"/>
                  <a:gd name="T4" fmla="*/ 12 w 14"/>
                  <a:gd name="T5" fmla="*/ 0 h 14"/>
                  <a:gd name="T6" fmla="*/ 9 w 14"/>
                  <a:gd name="T7" fmla="*/ 0 h 14"/>
                  <a:gd name="T8" fmla="*/ 7 w 14"/>
                  <a:gd name="T9" fmla="*/ 0 h 14"/>
                  <a:gd name="T10" fmla="*/ 4 w 14"/>
                  <a:gd name="T11" fmla="*/ 0 h 14"/>
                  <a:gd name="T12" fmla="*/ 2 w 14"/>
                  <a:gd name="T13" fmla="*/ 2 h 14"/>
                  <a:gd name="T14" fmla="*/ 0 w 14"/>
                  <a:gd name="T15" fmla="*/ 5 h 14"/>
                  <a:gd name="T16" fmla="*/ 0 w 14"/>
                  <a:gd name="T17" fmla="*/ 7 h 14"/>
                  <a:gd name="T18" fmla="*/ 0 w 14"/>
                  <a:gd name="T19" fmla="*/ 9 h 14"/>
                  <a:gd name="T20" fmla="*/ 2 w 14"/>
                  <a:gd name="T21" fmla="*/ 12 h 14"/>
                  <a:gd name="T22" fmla="*/ 4 w 14"/>
                  <a:gd name="T23" fmla="*/ 14 h 14"/>
                  <a:gd name="T24" fmla="*/ 7 w 14"/>
                  <a:gd name="T25" fmla="*/ 14 h 14"/>
                  <a:gd name="T26" fmla="*/ 9 w 14"/>
                  <a:gd name="T27" fmla="*/ 14 h 14"/>
                  <a:gd name="T28" fmla="*/ 12 w 14"/>
                  <a:gd name="T29" fmla="*/ 14 h 14"/>
                  <a:gd name="T30" fmla="*/ 14 w 14"/>
                  <a:gd name="T31" fmla="*/ 12 h 14"/>
                  <a:gd name="T32" fmla="*/ 14 w 14"/>
                  <a:gd name="T33" fmla="*/ 9 h 14"/>
                  <a:gd name="T34" fmla="*/ 14 w 14"/>
                  <a:gd name="T35" fmla="*/ 7 h 14"/>
                  <a:gd name="T36" fmla="*/ 14 w 14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6" name="Freeform 880"/>
              <p:cNvSpPr>
                <a:spLocks/>
              </p:cNvSpPr>
              <p:nvPr/>
            </p:nvSpPr>
            <p:spPr bwMode="auto">
              <a:xfrm>
                <a:off x="4069" y="2650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2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2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7" name="Freeform 881"/>
              <p:cNvSpPr>
                <a:spLocks/>
              </p:cNvSpPr>
              <p:nvPr/>
            </p:nvSpPr>
            <p:spPr bwMode="auto">
              <a:xfrm>
                <a:off x="4069" y="2679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3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3 h 15"/>
                  <a:gd name="T14" fmla="*/ 0 w 14"/>
                  <a:gd name="T15" fmla="*/ 5 h 15"/>
                  <a:gd name="T16" fmla="*/ 0 w 14"/>
                  <a:gd name="T17" fmla="*/ 8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8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8" name="Freeform 882"/>
              <p:cNvSpPr>
                <a:spLocks/>
              </p:cNvSpPr>
              <p:nvPr/>
            </p:nvSpPr>
            <p:spPr bwMode="auto">
              <a:xfrm>
                <a:off x="4069" y="2709"/>
                <a:ext cx="14" cy="14"/>
              </a:xfrm>
              <a:custGeom>
                <a:avLst/>
                <a:gdLst>
                  <a:gd name="T0" fmla="*/ 14 w 14"/>
                  <a:gd name="T1" fmla="*/ 4 h 14"/>
                  <a:gd name="T2" fmla="*/ 14 w 14"/>
                  <a:gd name="T3" fmla="*/ 2 h 14"/>
                  <a:gd name="T4" fmla="*/ 12 w 14"/>
                  <a:gd name="T5" fmla="*/ 0 h 14"/>
                  <a:gd name="T6" fmla="*/ 9 w 14"/>
                  <a:gd name="T7" fmla="*/ 0 h 14"/>
                  <a:gd name="T8" fmla="*/ 7 w 14"/>
                  <a:gd name="T9" fmla="*/ 0 h 14"/>
                  <a:gd name="T10" fmla="*/ 4 w 14"/>
                  <a:gd name="T11" fmla="*/ 0 h 14"/>
                  <a:gd name="T12" fmla="*/ 2 w 14"/>
                  <a:gd name="T13" fmla="*/ 2 h 14"/>
                  <a:gd name="T14" fmla="*/ 0 w 14"/>
                  <a:gd name="T15" fmla="*/ 4 h 14"/>
                  <a:gd name="T16" fmla="*/ 0 w 14"/>
                  <a:gd name="T17" fmla="*/ 7 h 14"/>
                  <a:gd name="T18" fmla="*/ 0 w 14"/>
                  <a:gd name="T19" fmla="*/ 9 h 14"/>
                  <a:gd name="T20" fmla="*/ 2 w 14"/>
                  <a:gd name="T21" fmla="*/ 12 h 14"/>
                  <a:gd name="T22" fmla="*/ 4 w 14"/>
                  <a:gd name="T23" fmla="*/ 14 h 14"/>
                  <a:gd name="T24" fmla="*/ 7 w 14"/>
                  <a:gd name="T25" fmla="*/ 14 h 14"/>
                  <a:gd name="T26" fmla="*/ 9 w 14"/>
                  <a:gd name="T27" fmla="*/ 14 h 14"/>
                  <a:gd name="T28" fmla="*/ 12 w 14"/>
                  <a:gd name="T29" fmla="*/ 14 h 14"/>
                  <a:gd name="T30" fmla="*/ 14 w 14"/>
                  <a:gd name="T31" fmla="*/ 12 h 14"/>
                  <a:gd name="T32" fmla="*/ 14 w 14"/>
                  <a:gd name="T33" fmla="*/ 9 h 14"/>
                  <a:gd name="T34" fmla="*/ 14 w 14"/>
                  <a:gd name="T35" fmla="*/ 7 h 14"/>
                  <a:gd name="T36" fmla="*/ 14 w 14"/>
                  <a:gd name="T3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4" y="4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19" name="Freeform 883"/>
              <p:cNvSpPr>
                <a:spLocks/>
              </p:cNvSpPr>
              <p:nvPr/>
            </p:nvSpPr>
            <p:spPr bwMode="auto">
              <a:xfrm>
                <a:off x="4069" y="2738"/>
                <a:ext cx="14" cy="15"/>
              </a:xfrm>
              <a:custGeom>
                <a:avLst/>
                <a:gdLst>
                  <a:gd name="T0" fmla="*/ 14 w 14"/>
                  <a:gd name="T1" fmla="*/ 5 h 15"/>
                  <a:gd name="T2" fmla="*/ 14 w 14"/>
                  <a:gd name="T3" fmla="*/ 2 h 15"/>
                  <a:gd name="T4" fmla="*/ 12 w 14"/>
                  <a:gd name="T5" fmla="*/ 0 h 15"/>
                  <a:gd name="T6" fmla="*/ 9 w 14"/>
                  <a:gd name="T7" fmla="*/ 0 h 15"/>
                  <a:gd name="T8" fmla="*/ 7 w 14"/>
                  <a:gd name="T9" fmla="*/ 0 h 15"/>
                  <a:gd name="T10" fmla="*/ 4 w 14"/>
                  <a:gd name="T11" fmla="*/ 0 h 15"/>
                  <a:gd name="T12" fmla="*/ 2 w 14"/>
                  <a:gd name="T13" fmla="*/ 2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10 h 15"/>
                  <a:gd name="T20" fmla="*/ 2 w 14"/>
                  <a:gd name="T21" fmla="*/ 12 h 15"/>
                  <a:gd name="T22" fmla="*/ 4 w 14"/>
                  <a:gd name="T23" fmla="*/ 15 h 15"/>
                  <a:gd name="T24" fmla="*/ 7 w 14"/>
                  <a:gd name="T25" fmla="*/ 15 h 15"/>
                  <a:gd name="T26" fmla="*/ 9 w 14"/>
                  <a:gd name="T27" fmla="*/ 15 h 15"/>
                  <a:gd name="T28" fmla="*/ 12 w 14"/>
                  <a:gd name="T29" fmla="*/ 15 h 15"/>
                  <a:gd name="T30" fmla="*/ 14 w 14"/>
                  <a:gd name="T31" fmla="*/ 12 h 15"/>
                  <a:gd name="T32" fmla="*/ 14 w 14"/>
                  <a:gd name="T33" fmla="*/ 10 h 15"/>
                  <a:gd name="T34" fmla="*/ 14 w 14"/>
                  <a:gd name="T35" fmla="*/ 7 h 15"/>
                  <a:gd name="T36" fmla="*/ 14 w 14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14" y="5"/>
                    </a:move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0" name="Freeform 884"/>
              <p:cNvSpPr>
                <a:spLocks/>
              </p:cNvSpPr>
              <p:nvPr/>
            </p:nvSpPr>
            <p:spPr bwMode="auto">
              <a:xfrm>
                <a:off x="4071" y="2767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1" name="Freeform 885"/>
              <p:cNvSpPr>
                <a:spLocks/>
              </p:cNvSpPr>
              <p:nvPr/>
            </p:nvSpPr>
            <p:spPr bwMode="auto">
              <a:xfrm>
                <a:off x="4071" y="2796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3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3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2" name="Freeform 886"/>
              <p:cNvSpPr>
                <a:spLocks/>
              </p:cNvSpPr>
              <p:nvPr/>
            </p:nvSpPr>
            <p:spPr bwMode="auto">
              <a:xfrm>
                <a:off x="4071" y="2826"/>
                <a:ext cx="15" cy="14"/>
              </a:xfrm>
              <a:custGeom>
                <a:avLst/>
                <a:gdLst>
                  <a:gd name="T0" fmla="*/ 15 w 15"/>
                  <a:gd name="T1" fmla="*/ 5 h 14"/>
                  <a:gd name="T2" fmla="*/ 12 w 15"/>
                  <a:gd name="T3" fmla="*/ 2 h 14"/>
                  <a:gd name="T4" fmla="*/ 10 w 15"/>
                  <a:gd name="T5" fmla="*/ 0 h 14"/>
                  <a:gd name="T6" fmla="*/ 7 w 15"/>
                  <a:gd name="T7" fmla="*/ 0 h 14"/>
                  <a:gd name="T8" fmla="*/ 5 w 15"/>
                  <a:gd name="T9" fmla="*/ 0 h 14"/>
                  <a:gd name="T10" fmla="*/ 2 w 15"/>
                  <a:gd name="T11" fmla="*/ 0 h 14"/>
                  <a:gd name="T12" fmla="*/ 0 w 15"/>
                  <a:gd name="T13" fmla="*/ 2 h 14"/>
                  <a:gd name="T14" fmla="*/ 0 w 15"/>
                  <a:gd name="T15" fmla="*/ 5 h 14"/>
                  <a:gd name="T16" fmla="*/ 0 w 15"/>
                  <a:gd name="T17" fmla="*/ 7 h 14"/>
                  <a:gd name="T18" fmla="*/ 0 w 15"/>
                  <a:gd name="T19" fmla="*/ 10 h 14"/>
                  <a:gd name="T20" fmla="*/ 0 w 15"/>
                  <a:gd name="T21" fmla="*/ 12 h 14"/>
                  <a:gd name="T22" fmla="*/ 2 w 15"/>
                  <a:gd name="T23" fmla="*/ 14 h 14"/>
                  <a:gd name="T24" fmla="*/ 5 w 15"/>
                  <a:gd name="T25" fmla="*/ 14 h 14"/>
                  <a:gd name="T26" fmla="*/ 7 w 15"/>
                  <a:gd name="T27" fmla="*/ 14 h 14"/>
                  <a:gd name="T28" fmla="*/ 10 w 15"/>
                  <a:gd name="T29" fmla="*/ 14 h 14"/>
                  <a:gd name="T30" fmla="*/ 12 w 15"/>
                  <a:gd name="T31" fmla="*/ 12 h 14"/>
                  <a:gd name="T32" fmla="*/ 15 w 15"/>
                  <a:gd name="T33" fmla="*/ 10 h 14"/>
                  <a:gd name="T34" fmla="*/ 15 w 15"/>
                  <a:gd name="T35" fmla="*/ 7 h 14"/>
                  <a:gd name="T36" fmla="*/ 15 w 15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3" name="Freeform 887"/>
              <p:cNvSpPr>
                <a:spLocks/>
              </p:cNvSpPr>
              <p:nvPr/>
            </p:nvSpPr>
            <p:spPr bwMode="auto">
              <a:xfrm>
                <a:off x="4071" y="2855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7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7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4" name="Freeform 888"/>
              <p:cNvSpPr>
                <a:spLocks/>
              </p:cNvSpPr>
              <p:nvPr/>
            </p:nvSpPr>
            <p:spPr bwMode="auto">
              <a:xfrm>
                <a:off x="4071" y="2884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3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3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5" name="Freeform 889"/>
              <p:cNvSpPr>
                <a:spLocks/>
              </p:cNvSpPr>
              <p:nvPr/>
            </p:nvSpPr>
            <p:spPr bwMode="auto">
              <a:xfrm>
                <a:off x="4071" y="2914"/>
                <a:ext cx="15" cy="14"/>
              </a:xfrm>
              <a:custGeom>
                <a:avLst/>
                <a:gdLst>
                  <a:gd name="T0" fmla="*/ 15 w 15"/>
                  <a:gd name="T1" fmla="*/ 5 h 14"/>
                  <a:gd name="T2" fmla="*/ 12 w 15"/>
                  <a:gd name="T3" fmla="*/ 2 h 14"/>
                  <a:gd name="T4" fmla="*/ 10 w 15"/>
                  <a:gd name="T5" fmla="*/ 0 h 14"/>
                  <a:gd name="T6" fmla="*/ 7 w 15"/>
                  <a:gd name="T7" fmla="*/ 0 h 14"/>
                  <a:gd name="T8" fmla="*/ 5 w 15"/>
                  <a:gd name="T9" fmla="*/ 0 h 14"/>
                  <a:gd name="T10" fmla="*/ 2 w 15"/>
                  <a:gd name="T11" fmla="*/ 0 h 14"/>
                  <a:gd name="T12" fmla="*/ 0 w 15"/>
                  <a:gd name="T13" fmla="*/ 2 h 14"/>
                  <a:gd name="T14" fmla="*/ 0 w 15"/>
                  <a:gd name="T15" fmla="*/ 5 h 14"/>
                  <a:gd name="T16" fmla="*/ 0 w 15"/>
                  <a:gd name="T17" fmla="*/ 7 h 14"/>
                  <a:gd name="T18" fmla="*/ 0 w 15"/>
                  <a:gd name="T19" fmla="*/ 9 h 14"/>
                  <a:gd name="T20" fmla="*/ 0 w 15"/>
                  <a:gd name="T21" fmla="*/ 12 h 14"/>
                  <a:gd name="T22" fmla="*/ 2 w 15"/>
                  <a:gd name="T23" fmla="*/ 14 h 14"/>
                  <a:gd name="T24" fmla="*/ 5 w 15"/>
                  <a:gd name="T25" fmla="*/ 14 h 14"/>
                  <a:gd name="T26" fmla="*/ 7 w 15"/>
                  <a:gd name="T27" fmla="*/ 14 h 14"/>
                  <a:gd name="T28" fmla="*/ 10 w 15"/>
                  <a:gd name="T29" fmla="*/ 14 h 14"/>
                  <a:gd name="T30" fmla="*/ 12 w 15"/>
                  <a:gd name="T31" fmla="*/ 12 h 14"/>
                  <a:gd name="T32" fmla="*/ 15 w 15"/>
                  <a:gd name="T33" fmla="*/ 9 h 14"/>
                  <a:gd name="T34" fmla="*/ 15 w 15"/>
                  <a:gd name="T35" fmla="*/ 7 h 14"/>
                  <a:gd name="T36" fmla="*/ 15 w 15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6" name="Freeform 890"/>
              <p:cNvSpPr>
                <a:spLocks/>
              </p:cNvSpPr>
              <p:nvPr/>
            </p:nvSpPr>
            <p:spPr bwMode="auto">
              <a:xfrm>
                <a:off x="4071" y="2943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2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2 h 15"/>
                  <a:gd name="T14" fmla="*/ 0 w 15"/>
                  <a:gd name="T15" fmla="*/ 5 h 15"/>
                  <a:gd name="T16" fmla="*/ 0 w 15"/>
                  <a:gd name="T17" fmla="*/ 7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7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7" name="Freeform 891"/>
              <p:cNvSpPr>
                <a:spLocks/>
              </p:cNvSpPr>
              <p:nvPr/>
            </p:nvSpPr>
            <p:spPr bwMode="auto">
              <a:xfrm>
                <a:off x="4071" y="2972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3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3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8" name="Freeform 892"/>
              <p:cNvSpPr>
                <a:spLocks/>
              </p:cNvSpPr>
              <p:nvPr/>
            </p:nvSpPr>
            <p:spPr bwMode="auto">
              <a:xfrm>
                <a:off x="4071" y="3002"/>
                <a:ext cx="15" cy="14"/>
              </a:xfrm>
              <a:custGeom>
                <a:avLst/>
                <a:gdLst>
                  <a:gd name="T0" fmla="*/ 15 w 15"/>
                  <a:gd name="T1" fmla="*/ 5 h 14"/>
                  <a:gd name="T2" fmla="*/ 12 w 15"/>
                  <a:gd name="T3" fmla="*/ 2 h 14"/>
                  <a:gd name="T4" fmla="*/ 10 w 15"/>
                  <a:gd name="T5" fmla="*/ 0 h 14"/>
                  <a:gd name="T6" fmla="*/ 7 w 15"/>
                  <a:gd name="T7" fmla="*/ 0 h 14"/>
                  <a:gd name="T8" fmla="*/ 5 w 15"/>
                  <a:gd name="T9" fmla="*/ 0 h 14"/>
                  <a:gd name="T10" fmla="*/ 2 w 15"/>
                  <a:gd name="T11" fmla="*/ 0 h 14"/>
                  <a:gd name="T12" fmla="*/ 0 w 15"/>
                  <a:gd name="T13" fmla="*/ 2 h 14"/>
                  <a:gd name="T14" fmla="*/ 0 w 15"/>
                  <a:gd name="T15" fmla="*/ 5 h 14"/>
                  <a:gd name="T16" fmla="*/ 0 w 15"/>
                  <a:gd name="T17" fmla="*/ 7 h 14"/>
                  <a:gd name="T18" fmla="*/ 0 w 15"/>
                  <a:gd name="T19" fmla="*/ 9 h 14"/>
                  <a:gd name="T20" fmla="*/ 0 w 15"/>
                  <a:gd name="T21" fmla="*/ 12 h 14"/>
                  <a:gd name="T22" fmla="*/ 2 w 15"/>
                  <a:gd name="T23" fmla="*/ 14 h 14"/>
                  <a:gd name="T24" fmla="*/ 5 w 15"/>
                  <a:gd name="T25" fmla="*/ 14 h 14"/>
                  <a:gd name="T26" fmla="*/ 7 w 15"/>
                  <a:gd name="T27" fmla="*/ 14 h 14"/>
                  <a:gd name="T28" fmla="*/ 10 w 15"/>
                  <a:gd name="T29" fmla="*/ 14 h 14"/>
                  <a:gd name="T30" fmla="*/ 12 w 15"/>
                  <a:gd name="T31" fmla="*/ 12 h 14"/>
                  <a:gd name="T32" fmla="*/ 15 w 15"/>
                  <a:gd name="T33" fmla="*/ 9 h 14"/>
                  <a:gd name="T34" fmla="*/ 15 w 15"/>
                  <a:gd name="T35" fmla="*/ 7 h 14"/>
                  <a:gd name="T36" fmla="*/ 15 w 15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29" name="Freeform 893"/>
              <p:cNvSpPr>
                <a:spLocks/>
              </p:cNvSpPr>
              <p:nvPr/>
            </p:nvSpPr>
            <p:spPr bwMode="auto">
              <a:xfrm>
                <a:off x="4071" y="3031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2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2 h 15"/>
                  <a:gd name="T14" fmla="*/ 0 w 15"/>
                  <a:gd name="T15" fmla="*/ 5 h 15"/>
                  <a:gd name="T16" fmla="*/ 0 w 15"/>
                  <a:gd name="T17" fmla="*/ 7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7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0" name="Freeform 894"/>
              <p:cNvSpPr>
                <a:spLocks/>
              </p:cNvSpPr>
              <p:nvPr/>
            </p:nvSpPr>
            <p:spPr bwMode="auto">
              <a:xfrm>
                <a:off x="4071" y="3060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1" name="Freeform 895"/>
              <p:cNvSpPr>
                <a:spLocks/>
              </p:cNvSpPr>
              <p:nvPr/>
            </p:nvSpPr>
            <p:spPr bwMode="auto">
              <a:xfrm>
                <a:off x="4071" y="3090"/>
                <a:ext cx="15" cy="14"/>
              </a:xfrm>
              <a:custGeom>
                <a:avLst/>
                <a:gdLst>
                  <a:gd name="T0" fmla="*/ 15 w 15"/>
                  <a:gd name="T1" fmla="*/ 4 h 14"/>
                  <a:gd name="T2" fmla="*/ 12 w 15"/>
                  <a:gd name="T3" fmla="*/ 2 h 14"/>
                  <a:gd name="T4" fmla="*/ 10 w 15"/>
                  <a:gd name="T5" fmla="*/ 0 h 14"/>
                  <a:gd name="T6" fmla="*/ 7 w 15"/>
                  <a:gd name="T7" fmla="*/ 0 h 14"/>
                  <a:gd name="T8" fmla="*/ 5 w 15"/>
                  <a:gd name="T9" fmla="*/ 0 h 14"/>
                  <a:gd name="T10" fmla="*/ 2 w 15"/>
                  <a:gd name="T11" fmla="*/ 0 h 14"/>
                  <a:gd name="T12" fmla="*/ 0 w 15"/>
                  <a:gd name="T13" fmla="*/ 2 h 14"/>
                  <a:gd name="T14" fmla="*/ 0 w 15"/>
                  <a:gd name="T15" fmla="*/ 4 h 14"/>
                  <a:gd name="T16" fmla="*/ 0 w 15"/>
                  <a:gd name="T17" fmla="*/ 7 h 14"/>
                  <a:gd name="T18" fmla="*/ 0 w 15"/>
                  <a:gd name="T19" fmla="*/ 9 h 14"/>
                  <a:gd name="T20" fmla="*/ 0 w 15"/>
                  <a:gd name="T21" fmla="*/ 12 h 14"/>
                  <a:gd name="T22" fmla="*/ 2 w 15"/>
                  <a:gd name="T23" fmla="*/ 14 h 14"/>
                  <a:gd name="T24" fmla="*/ 5 w 15"/>
                  <a:gd name="T25" fmla="*/ 14 h 14"/>
                  <a:gd name="T26" fmla="*/ 7 w 15"/>
                  <a:gd name="T27" fmla="*/ 14 h 14"/>
                  <a:gd name="T28" fmla="*/ 10 w 15"/>
                  <a:gd name="T29" fmla="*/ 14 h 14"/>
                  <a:gd name="T30" fmla="*/ 12 w 15"/>
                  <a:gd name="T31" fmla="*/ 12 h 14"/>
                  <a:gd name="T32" fmla="*/ 15 w 15"/>
                  <a:gd name="T33" fmla="*/ 9 h 14"/>
                  <a:gd name="T34" fmla="*/ 15 w 15"/>
                  <a:gd name="T35" fmla="*/ 7 h 14"/>
                  <a:gd name="T36" fmla="*/ 15 w 15"/>
                  <a:gd name="T3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4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2" y="12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2" name="Freeform 896"/>
              <p:cNvSpPr>
                <a:spLocks/>
              </p:cNvSpPr>
              <p:nvPr/>
            </p:nvSpPr>
            <p:spPr bwMode="auto">
              <a:xfrm>
                <a:off x="4071" y="3119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2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2 h 15"/>
                  <a:gd name="T14" fmla="*/ 0 w 15"/>
                  <a:gd name="T15" fmla="*/ 5 h 15"/>
                  <a:gd name="T16" fmla="*/ 0 w 15"/>
                  <a:gd name="T17" fmla="*/ 7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7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3" name="Freeform 897"/>
              <p:cNvSpPr>
                <a:spLocks/>
              </p:cNvSpPr>
              <p:nvPr/>
            </p:nvSpPr>
            <p:spPr bwMode="auto">
              <a:xfrm>
                <a:off x="4071" y="3148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4" name="Freeform 898"/>
              <p:cNvSpPr>
                <a:spLocks/>
              </p:cNvSpPr>
              <p:nvPr/>
            </p:nvSpPr>
            <p:spPr bwMode="auto">
              <a:xfrm>
                <a:off x="4071" y="3177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3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3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5" name="Freeform 899"/>
              <p:cNvSpPr>
                <a:spLocks/>
              </p:cNvSpPr>
              <p:nvPr/>
            </p:nvSpPr>
            <p:spPr bwMode="auto">
              <a:xfrm>
                <a:off x="4071" y="3207"/>
                <a:ext cx="15" cy="14"/>
              </a:xfrm>
              <a:custGeom>
                <a:avLst/>
                <a:gdLst>
                  <a:gd name="T0" fmla="*/ 15 w 15"/>
                  <a:gd name="T1" fmla="*/ 5 h 14"/>
                  <a:gd name="T2" fmla="*/ 12 w 15"/>
                  <a:gd name="T3" fmla="*/ 2 h 14"/>
                  <a:gd name="T4" fmla="*/ 10 w 15"/>
                  <a:gd name="T5" fmla="*/ 0 h 14"/>
                  <a:gd name="T6" fmla="*/ 7 w 15"/>
                  <a:gd name="T7" fmla="*/ 0 h 14"/>
                  <a:gd name="T8" fmla="*/ 5 w 15"/>
                  <a:gd name="T9" fmla="*/ 0 h 14"/>
                  <a:gd name="T10" fmla="*/ 2 w 15"/>
                  <a:gd name="T11" fmla="*/ 0 h 14"/>
                  <a:gd name="T12" fmla="*/ 0 w 15"/>
                  <a:gd name="T13" fmla="*/ 2 h 14"/>
                  <a:gd name="T14" fmla="*/ 0 w 15"/>
                  <a:gd name="T15" fmla="*/ 5 h 14"/>
                  <a:gd name="T16" fmla="*/ 0 w 15"/>
                  <a:gd name="T17" fmla="*/ 7 h 14"/>
                  <a:gd name="T18" fmla="*/ 0 w 15"/>
                  <a:gd name="T19" fmla="*/ 10 h 14"/>
                  <a:gd name="T20" fmla="*/ 0 w 15"/>
                  <a:gd name="T21" fmla="*/ 12 h 14"/>
                  <a:gd name="T22" fmla="*/ 2 w 15"/>
                  <a:gd name="T23" fmla="*/ 14 h 14"/>
                  <a:gd name="T24" fmla="*/ 5 w 15"/>
                  <a:gd name="T25" fmla="*/ 14 h 14"/>
                  <a:gd name="T26" fmla="*/ 7 w 15"/>
                  <a:gd name="T27" fmla="*/ 14 h 14"/>
                  <a:gd name="T28" fmla="*/ 10 w 15"/>
                  <a:gd name="T29" fmla="*/ 14 h 14"/>
                  <a:gd name="T30" fmla="*/ 12 w 15"/>
                  <a:gd name="T31" fmla="*/ 12 h 14"/>
                  <a:gd name="T32" fmla="*/ 15 w 15"/>
                  <a:gd name="T33" fmla="*/ 10 h 14"/>
                  <a:gd name="T34" fmla="*/ 15 w 15"/>
                  <a:gd name="T35" fmla="*/ 7 h 14"/>
                  <a:gd name="T36" fmla="*/ 15 w 15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5" y="5"/>
                    </a:move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6" name="Freeform 900"/>
              <p:cNvSpPr>
                <a:spLocks/>
              </p:cNvSpPr>
              <p:nvPr/>
            </p:nvSpPr>
            <p:spPr bwMode="auto">
              <a:xfrm>
                <a:off x="4071" y="3236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7 h 15"/>
                  <a:gd name="T18" fmla="*/ 0 w 15"/>
                  <a:gd name="T19" fmla="*/ 10 h 15"/>
                  <a:gd name="T20" fmla="*/ 0 w 15"/>
                  <a:gd name="T21" fmla="*/ 12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2 h 15"/>
                  <a:gd name="T32" fmla="*/ 15 w 15"/>
                  <a:gd name="T33" fmla="*/ 10 h 15"/>
                  <a:gd name="T34" fmla="*/ 15 w 15"/>
                  <a:gd name="T35" fmla="*/ 7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37" name="Freeform 901"/>
              <p:cNvSpPr>
                <a:spLocks/>
              </p:cNvSpPr>
              <p:nvPr/>
            </p:nvSpPr>
            <p:spPr bwMode="auto">
              <a:xfrm>
                <a:off x="4071" y="3265"/>
                <a:ext cx="15" cy="15"/>
              </a:xfrm>
              <a:custGeom>
                <a:avLst/>
                <a:gdLst>
                  <a:gd name="T0" fmla="*/ 15 w 15"/>
                  <a:gd name="T1" fmla="*/ 5 h 15"/>
                  <a:gd name="T2" fmla="*/ 12 w 15"/>
                  <a:gd name="T3" fmla="*/ 3 h 15"/>
                  <a:gd name="T4" fmla="*/ 10 w 15"/>
                  <a:gd name="T5" fmla="*/ 0 h 15"/>
                  <a:gd name="T6" fmla="*/ 7 w 15"/>
                  <a:gd name="T7" fmla="*/ 0 h 15"/>
                  <a:gd name="T8" fmla="*/ 5 w 15"/>
                  <a:gd name="T9" fmla="*/ 0 h 15"/>
                  <a:gd name="T10" fmla="*/ 2 w 15"/>
                  <a:gd name="T11" fmla="*/ 0 h 15"/>
                  <a:gd name="T12" fmla="*/ 0 w 15"/>
                  <a:gd name="T13" fmla="*/ 3 h 15"/>
                  <a:gd name="T14" fmla="*/ 0 w 15"/>
                  <a:gd name="T15" fmla="*/ 5 h 15"/>
                  <a:gd name="T16" fmla="*/ 0 w 15"/>
                  <a:gd name="T17" fmla="*/ 8 h 15"/>
                  <a:gd name="T18" fmla="*/ 0 w 15"/>
                  <a:gd name="T19" fmla="*/ 10 h 15"/>
                  <a:gd name="T20" fmla="*/ 0 w 15"/>
                  <a:gd name="T21" fmla="*/ 13 h 15"/>
                  <a:gd name="T22" fmla="*/ 2 w 15"/>
                  <a:gd name="T23" fmla="*/ 15 h 15"/>
                  <a:gd name="T24" fmla="*/ 5 w 15"/>
                  <a:gd name="T25" fmla="*/ 15 h 15"/>
                  <a:gd name="T26" fmla="*/ 7 w 15"/>
                  <a:gd name="T27" fmla="*/ 15 h 15"/>
                  <a:gd name="T28" fmla="*/ 10 w 15"/>
                  <a:gd name="T29" fmla="*/ 15 h 15"/>
                  <a:gd name="T30" fmla="*/ 12 w 15"/>
                  <a:gd name="T31" fmla="*/ 13 h 15"/>
                  <a:gd name="T32" fmla="*/ 15 w 15"/>
                  <a:gd name="T33" fmla="*/ 10 h 15"/>
                  <a:gd name="T34" fmla="*/ 15 w 15"/>
                  <a:gd name="T35" fmla="*/ 8 h 15"/>
                  <a:gd name="T36" fmla="*/ 15 w 15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5">
                    <a:moveTo>
                      <a:pt x="15" y="5"/>
                    </a:moveTo>
                    <a:lnTo>
                      <a:pt x="12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2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6838" name="Group 902"/>
            <p:cNvGrpSpPr>
              <a:grpSpLocks/>
            </p:cNvGrpSpPr>
            <p:nvPr/>
          </p:nvGrpSpPr>
          <p:grpSpPr bwMode="auto">
            <a:xfrm>
              <a:off x="4481" y="2533"/>
              <a:ext cx="8" cy="284"/>
              <a:chOff x="5412" y="2779"/>
              <a:chExt cx="14" cy="513"/>
            </a:xfrm>
          </p:grpSpPr>
          <p:sp>
            <p:nvSpPr>
              <p:cNvPr id="2856839" name="Freeform 903"/>
              <p:cNvSpPr>
                <a:spLocks/>
              </p:cNvSpPr>
              <p:nvPr/>
            </p:nvSpPr>
            <p:spPr bwMode="auto">
              <a:xfrm>
                <a:off x="5412" y="3278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0" name="Freeform 904"/>
              <p:cNvSpPr>
                <a:spLocks/>
              </p:cNvSpPr>
              <p:nvPr/>
            </p:nvSpPr>
            <p:spPr bwMode="auto">
              <a:xfrm>
                <a:off x="5412" y="3248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1" name="Freeform 905"/>
              <p:cNvSpPr>
                <a:spLocks/>
              </p:cNvSpPr>
              <p:nvPr/>
            </p:nvSpPr>
            <p:spPr bwMode="auto">
              <a:xfrm>
                <a:off x="5412" y="3219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2" name="Freeform 906"/>
              <p:cNvSpPr>
                <a:spLocks/>
              </p:cNvSpPr>
              <p:nvPr/>
            </p:nvSpPr>
            <p:spPr bwMode="auto">
              <a:xfrm>
                <a:off x="5412" y="3190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3" name="Freeform 907"/>
              <p:cNvSpPr>
                <a:spLocks/>
              </p:cNvSpPr>
              <p:nvPr/>
            </p:nvSpPr>
            <p:spPr bwMode="auto">
              <a:xfrm>
                <a:off x="5412" y="3160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4" name="Freeform 908"/>
              <p:cNvSpPr>
                <a:spLocks/>
              </p:cNvSpPr>
              <p:nvPr/>
            </p:nvSpPr>
            <p:spPr bwMode="auto">
              <a:xfrm>
                <a:off x="5412" y="3131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5" name="Freeform 909"/>
              <p:cNvSpPr>
                <a:spLocks/>
              </p:cNvSpPr>
              <p:nvPr/>
            </p:nvSpPr>
            <p:spPr bwMode="auto">
              <a:xfrm>
                <a:off x="5412" y="3102"/>
                <a:ext cx="14" cy="14"/>
              </a:xfrm>
              <a:custGeom>
                <a:avLst/>
                <a:gdLst>
                  <a:gd name="T0" fmla="*/ 0 w 14"/>
                  <a:gd name="T1" fmla="*/ 10 h 14"/>
                  <a:gd name="T2" fmla="*/ 2 w 14"/>
                  <a:gd name="T3" fmla="*/ 10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10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6" name="Freeform 910"/>
              <p:cNvSpPr>
                <a:spLocks/>
              </p:cNvSpPr>
              <p:nvPr/>
            </p:nvSpPr>
            <p:spPr bwMode="auto">
              <a:xfrm>
                <a:off x="5412" y="3072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7" name="Freeform 911"/>
              <p:cNvSpPr>
                <a:spLocks/>
              </p:cNvSpPr>
              <p:nvPr/>
            </p:nvSpPr>
            <p:spPr bwMode="auto">
              <a:xfrm>
                <a:off x="5412" y="3043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8" name="Freeform 912"/>
              <p:cNvSpPr>
                <a:spLocks/>
              </p:cNvSpPr>
              <p:nvPr/>
            </p:nvSpPr>
            <p:spPr bwMode="auto">
              <a:xfrm>
                <a:off x="5412" y="3014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49" name="Freeform 913"/>
              <p:cNvSpPr>
                <a:spLocks/>
              </p:cNvSpPr>
              <p:nvPr/>
            </p:nvSpPr>
            <p:spPr bwMode="auto">
              <a:xfrm>
                <a:off x="5412" y="2985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4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4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0" name="Freeform 914"/>
              <p:cNvSpPr>
                <a:spLocks/>
              </p:cNvSpPr>
              <p:nvPr/>
            </p:nvSpPr>
            <p:spPr bwMode="auto">
              <a:xfrm>
                <a:off x="5412" y="2955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1" name="Freeform 915"/>
              <p:cNvSpPr>
                <a:spLocks/>
              </p:cNvSpPr>
              <p:nvPr/>
            </p:nvSpPr>
            <p:spPr bwMode="auto">
              <a:xfrm>
                <a:off x="5412" y="2926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2" name="Freeform 916"/>
              <p:cNvSpPr>
                <a:spLocks/>
              </p:cNvSpPr>
              <p:nvPr/>
            </p:nvSpPr>
            <p:spPr bwMode="auto">
              <a:xfrm>
                <a:off x="5412" y="2897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3" name="Freeform 917"/>
              <p:cNvSpPr>
                <a:spLocks/>
              </p:cNvSpPr>
              <p:nvPr/>
            </p:nvSpPr>
            <p:spPr bwMode="auto">
              <a:xfrm>
                <a:off x="5412" y="2867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4" name="Freeform 918"/>
              <p:cNvSpPr>
                <a:spLocks/>
              </p:cNvSpPr>
              <p:nvPr/>
            </p:nvSpPr>
            <p:spPr bwMode="auto">
              <a:xfrm>
                <a:off x="5412" y="2838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2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2 h 15"/>
                  <a:gd name="T12" fmla="*/ 12 w 14"/>
                  <a:gd name="T13" fmla="*/ 10 h 15"/>
                  <a:gd name="T14" fmla="*/ 14 w 14"/>
                  <a:gd name="T15" fmla="*/ 7 h 15"/>
                  <a:gd name="T16" fmla="*/ 14 w 14"/>
                  <a:gd name="T17" fmla="*/ 7 h 15"/>
                  <a:gd name="T18" fmla="*/ 14 w 14"/>
                  <a:gd name="T19" fmla="*/ 5 h 15"/>
                  <a:gd name="T20" fmla="*/ 14 w 14"/>
                  <a:gd name="T21" fmla="*/ 2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2 h 15"/>
                  <a:gd name="T32" fmla="*/ 0 w 14"/>
                  <a:gd name="T33" fmla="*/ 5 h 15"/>
                  <a:gd name="T34" fmla="*/ 0 w 14"/>
                  <a:gd name="T35" fmla="*/ 7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2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5" name="Freeform 919"/>
              <p:cNvSpPr>
                <a:spLocks/>
              </p:cNvSpPr>
              <p:nvPr/>
            </p:nvSpPr>
            <p:spPr bwMode="auto">
              <a:xfrm>
                <a:off x="5412" y="2809"/>
                <a:ext cx="14" cy="14"/>
              </a:xfrm>
              <a:custGeom>
                <a:avLst/>
                <a:gdLst>
                  <a:gd name="T0" fmla="*/ 0 w 14"/>
                  <a:gd name="T1" fmla="*/ 9 h 14"/>
                  <a:gd name="T2" fmla="*/ 2 w 14"/>
                  <a:gd name="T3" fmla="*/ 9 h 14"/>
                  <a:gd name="T4" fmla="*/ 5 w 14"/>
                  <a:gd name="T5" fmla="*/ 12 h 14"/>
                  <a:gd name="T6" fmla="*/ 7 w 14"/>
                  <a:gd name="T7" fmla="*/ 14 h 14"/>
                  <a:gd name="T8" fmla="*/ 7 w 14"/>
                  <a:gd name="T9" fmla="*/ 14 h 14"/>
                  <a:gd name="T10" fmla="*/ 9 w 14"/>
                  <a:gd name="T11" fmla="*/ 12 h 14"/>
                  <a:gd name="T12" fmla="*/ 12 w 14"/>
                  <a:gd name="T13" fmla="*/ 9 h 14"/>
                  <a:gd name="T14" fmla="*/ 14 w 14"/>
                  <a:gd name="T15" fmla="*/ 7 h 14"/>
                  <a:gd name="T16" fmla="*/ 14 w 14"/>
                  <a:gd name="T17" fmla="*/ 7 h 14"/>
                  <a:gd name="T18" fmla="*/ 14 w 14"/>
                  <a:gd name="T19" fmla="*/ 5 h 14"/>
                  <a:gd name="T20" fmla="*/ 14 w 14"/>
                  <a:gd name="T21" fmla="*/ 2 h 14"/>
                  <a:gd name="T22" fmla="*/ 12 w 14"/>
                  <a:gd name="T23" fmla="*/ 0 h 14"/>
                  <a:gd name="T24" fmla="*/ 9 w 14"/>
                  <a:gd name="T25" fmla="*/ 0 h 14"/>
                  <a:gd name="T26" fmla="*/ 7 w 14"/>
                  <a:gd name="T27" fmla="*/ 0 h 14"/>
                  <a:gd name="T28" fmla="*/ 5 w 14"/>
                  <a:gd name="T29" fmla="*/ 0 h 14"/>
                  <a:gd name="T30" fmla="*/ 2 w 14"/>
                  <a:gd name="T31" fmla="*/ 2 h 14"/>
                  <a:gd name="T32" fmla="*/ 0 w 14"/>
                  <a:gd name="T33" fmla="*/ 5 h 14"/>
                  <a:gd name="T34" fmla="*/ 0 w 14"/>
                  <a:gd name="T35" fmla="*/ 7 h 14"/>
                  <a:gd name="T36" fmla="*/ 0 w 14"/>
                  <a:gd name="T3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0" y="9"/>
                    </a:moveTo>
                    <a:lnTo>
                      <a:pt x="2" y="9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56" name="Freeform 920"/>
              <p:cNvSpPr>
                <a:spLocks/>
              </p:cNvSpPr>
              <p:nvPr/>
            </p:nvSpPr>
            <p:spPr bwMode="auto">
              <a:xfrm>
                <a:off x="5412" y="2779"/>
                <a:ext cx="14" cy="15"/>
              </a:xfrm>
              <a:custGeom>
                <a:avLst/>
                <a:gdLst>
                  <a:gd name="T0" fmla="*/ 0 w 14"/>
                  <a:gd name="T1" fmla="*/ 10 h 15"/>
                  <a:gd name="T2" fmla="*/ 2 w 14"/>
                  <a:gd name="T3" fmla="*/ 10 h 15"/>
                  <a:gd name="T4" fmla="*/ 5 w 14"/>
                  <a:gd name="T5" fmla="*/ 13 h 15"/>
                  <a:gd name="T6" fmla="*/ 7 w 14"/>
                  <a:gd name="T7" fmla="*/ 15 h 15"/>
                  <a:gd name="T8" fmla="*/ 7 w 14"/>
                  <a:gd name="T9" fmla="*/ 15 h 15"/>
                  <a:gd name="T10" fmla="*/ 9 w 14"/>
                  <a:gd name="T11" fmla="*/ 13 h 15"/>
                  <a:gd name="T12" fmla="*/ 12 w 14"/>
                  <a:gd name="T13" fmla="*/ 10 h 15"/>
                  <a:gd name="T14" fmla="*/ 14 w 14"/>
                  <a:gd name="T15" fmla="*/ 8 h 15"/>
                  <a:gd name="T16" fmla="*/ 14 w 14"/>
                  <a:gd name="T17" fmla="*/ 8 h 15"/>
                  <a:gd name="T18" fmla="*/ 14 w 14"/>
                  <a:gd name="T19" fmla="*/ 5 h 15"/>
                  <a:gd name="T20" fmla="*/ 14 w 14"/>
                  <a:gd name="T21" fmla="*/ 3 h 15"/>
                  <a:gd name="T22" fmla="*/ 12 w 14"/>
                  <a:gd name="T23" fmla="*/ 0 h 15"/>
                  <a:gd name="T24" fmla="*/ 9 w 14"/>
                  <a:gd name="T25" fmla="*/ 0 h 15"/>
                  <a:gd name="T26" fmla="*/ 7 w 14"/>
                  <a:gd name="T27" fmla="*/ 0 h 15"/>
                  <a:gd name="T28" fmla="*/ 5 w 14"/>
                  <a:gd name="T29" fmla="*/ 0 h 15"/>
                  <a:gd name="T30" fmla="*/ 2 w 14"/>
                  <a:gd name="T31" fmla="*/ 3 h 15"/>
                  <a:gd name="T32" fmla="*/ 0 w 14"/>
                  <a:gd name="T33" fmla="*/ 5 h 15"/>
                  <a:gd name="T34" fmla="*/ 0 w 14"/>
                  <a:gd name="T35" fmla="*/ 8 h 15"/>
                  <a:gd name="T36" fmla="*/ 0 w 14"/>
                  <a:gd name="T3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5">
                    <a:moveTo>
                      <a:pt x="0" y="10"/>
                    </a:moveTo>
                    <a:lnTo>
                      <a:pt x="2" y="10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6857" name="Rectangle 921"/>
            <p:cNvSpPr>
              <a:spLocks noChangeArrowheads="1"/>
            </p:cNvSpPr>
            <p:nvPr/>
          </p:nvSpPr>
          <p:spPr bwMode="auto">
            <a:xfrm>
              <a:off x="4126" y="2581"/>
              <a:ext cx="421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6858" name="Rectangle 922"/>
            <p:cNvSpPr>
              <a:spLocks noChangeArrowheads="1"/>
            </p:cNvSpPr>
            <p:nvPr/>
          </p:nvSpPr>
          <p:spPr bwMode="auto">
            <a:xfrm>
              <a:off x="4218" y="2626"/>
              <a:ext cx="25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 i="1">
                  <a:solidFill>
                    <a:srgbClr val="000000"/>
                  </a:solidFill>
                </a:rPr>
                <a:t>T</a:t>
              </a:r>
              <a:endParaRPr lang="en-GB" sz="1600"/>
            </a:p>
          </p:txBody>
        </p:sp>
        <p:sp>
          <p:nvSpPr>
            <p:cNvPr id="2856859" name="Rectangle 923"/>
            <p:cNvSpPr>
              <a:spLocks noChangeArrowheads="1"/>
            </p:cNvSpPr>
            <p:nvPr/>
          </p:nvSpPr>
          <p:spPr bwMode="auto">
            <a:xfrm>
              <a:off x="4310" y="2626"/>
              <a:ext cx="2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grpSp>
          <p:nvGrpSpPr>
            <p:cNvPr id="2856860" name="Group 924"/>
            <p:cNvGrpSpPr>
              <a:grpSpLocks/>
            </p:cNvGrpSpPr>
            <p:nvPr/>
          </p:nvGrpSpPr>
          <p:grpSpPr bwMode="auto">
            <a:xfrm>
              <a:off x="1610" y="2313"/>
              <a:ext cx="2832" cy="7"/>
              <a:chOff x="831" y="2384"/>
              <a:chExt cx="4520" cy="14"/>
            </a:xfrm>
          </p:grpSpPr>
          <p:sp>
            <p:nvSpPr>
              <p:cNvPr id="2856861" name="Freeform 925"/>
              <p:cNvSpPr>
                <a:spLocks/>
              </p:cNvSpPr>
              <p:nvPr/>
            </p:nvSpPr>
            <p:spPr bwMode="auto">
              <a:xfrm>
                <a:off x="533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2" name="Freeform 926"/>
              <p:cNvSpPr>
                <a:spLocks/>
              </p:cNvSpPr>
              <p:nvPr/>
            </p:nvSpPr>
            <p:spPr bwMode="auto">
              <a:xfrm>
                <a:off x="530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3" name="Freeform 927"/>
              <p:cNvSpPr>
                <a:spLocks/>
              </p:cNvSpPr>
              <p:nvPr/>
            </p:nvSpPr>
            <p:spPr bwMode="auto">
              <a:xfrm>
                <a:off x="5278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4" name="Freeform 928"/>
              <p:cNvSpPr>
                <a:spLocks/>
              </p:cNvSpPr>
              <p:nvPr/>
            </p:nvSpPr>
            <p:spPr bwMode="auto">
              <a:xfrm>
                <a:off x="524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5" name="Freeform 929"/>
              <p:cNvSpPr>
                <a:spLocks/>
              </p:cNvSpPr>
              <p:nvPr/>
            </p:nvSpPr>
            <p:spPr bwMode="auto">
              <a:xfrm>
                <a:off x="521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6" name="Freeform 930"/>
              <p:cNvSpPr>
                <a:spLocks/>
              </p:cNvSpPr>
              <p:nvPr/>
            </p:nvSpPr>
            <p:spPr bwMode="auto">
              <a:xfrm>
                <a:off x="519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7" name="Freeform 931"/>
              <p:cNvSpPr>
                <a:spLocks/>
              </p:cNvSpPr>
              <p:nvPr/>
            </p:nvSpPr>
            <p:spPr bwMode="auto">
              <a:xfrm>
                <a:off x="5161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8" name="Freeform 932"/>
              <p:cNvSpPr>
                <a:spLocks/>
              </p:cNvSpPr>
              <p:nvPr/>
            </p:nvSpPr>
            <p:spPr bwMode="auto">
              <a:xfrm>
                <a:off x="513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69" name="Freeform 933"/>
              <p:cNvSpPr>
                <a:spLocks/>
              </p:cNvSpPr>
              <p:nvPr/>
            </p:nvSpPr>
            <p:spPr bwMode="auto">
              <a:xfrm>
                <a:off x="510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0" name="Freeform 934"/>
              <p:cNvSpPr>
                <a:spLocks/>
              </p:cNvSpPr>
              <p:nvPr/>
            </p:nvSpPr>
            <p:spPr bwMode="auto">
              <a:xfrm>
                <a:off x="5073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1" name="Freeform 935"/>
              <p:cNvSpPr>
                <a:spLocks/>
              </p:cNvSpPr>
              <p:nvPr/>
            </p:nvSpPr>
            <p:spPr bwMode="auto">
              <a:xfrm>
                <a:off x="5044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2" name="Freeform 936"/>
              <p:cNvSpPr>
                <a:spLocks/>
              </p:cNvSpPr>
              <p:nvPr/>
            </p:nvSpPr>
            <p:spPr bwMode="auto">
              <a:xfrm>
                <a:off x="501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3" name="Freeform 937"/>
              <p:cNvSpPr>
                <a:spLocks/>
              </p:cNvSpPr>
              <p:nvPr/>
            </p:nvSpPr>
            <p:spPr bwMode="auto">
              <a:xfrm>
                <a:off x="498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4" name="Freeform 938"/>
              <p:cNvSpPr>
                <a:spLocks/>
              </p:cNvSpPr>
              <p:nvPr/>
            </p:nvSpPr>
            <p:spPr bwMode="auto">
              <a:xfrm>
                <a:off x="4956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5" name="Freeform 939"/>
              <p:cNvSpPr>
                <a:spLocks/>
              </p:cNvSpPr>
              <p:nvPr/>
            </p:nvSpPr>
            <p:spPr bwMode="auto">
              <a:xfrm>
                <a:off x="4927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6" name="Freeform 940"/>
              <p:cNvSpPr>
                <a:spLocks/>
              </p:cNvSpPr>
              <p:nvPr/>
            </p:nvSpPr>
            <p:spPr bwMode="auto">
              <a:xfrm>
                <a:off x="489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7" name="Freeform 941"/>
              <p:cNvSpPr>
                <a:spLocks/>
              </p:cNvSpPr>
              <p:nvPr/>
            </p:nvSpPr>
            <p:spPr bwMode="auto">
              <a:xfrm>
                <a:off x="486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8" name="Freeform 942"/>
              <p:cNvSpPr>
                <a:spLocks/>
              </p:cNvSpPr>
              <p:nvPr/>
            </p:nvSpPr>
            <p:spPr bwMode="auto">
              <a:xfrm>
                <a:off x="4839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79" name="Freeform 943"/>
              <p:cNvSpPr>
                <a:spLocks/>
              </p:cNvSpPr>
              <p:nvPr/>
            </p:nvSpPr>
            <p:spPr bwMode="auto">
              <a:xfrm>
                <a:off x="4810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0" name="Freeform 944"/>
              <p:cNvSpPr>
                <a:spLocks/>
              </p:cNvSpPr>
              <p:nvPr/>
            </p:nvSpPr>
            <p:spPr bwMode="auto">
              <a:xfrm>
                <a:off x="478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1" name="Freeform 945"/>
              <p:cNvSpPr>
                <a:spLocks/>
              </p:cNvSpPr>
              <p:nvPr/>
            </p:nvSpPr>
            <p:spPr bwMode="auto">
              <a:xfrm>
                <a:off x="475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2" name="Freeform 946"/>
              <p:cNvSpPr>
                <a:spLocks/>
              </p:cNvSpPr>
              <p:nvPr/>
            </p:nvSpPr>
            <p:spPr bwMode="auto">
              <a:xfrm>
                <a:off x="4722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3" name="Freeform 947"/>
              <p:cNvSpPr>
                <a:spLocks/>
              </p:cNvSpPr>
              <p:nvPr/>
            </p:nvSpPr>
            <p:spPr bwMode="auto">
              <a:xfrm>
                <a:off x="4693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4" name="Freeform 948"/>
              <p:cNvSpPr>
                <a:spLocks/>
              </p:cNvSpPr>
              <p:nvPr/>
            </p:nvSpPr>
            <p:spPr bwMode="auto">
              <a:xfrm>
                <a:off x="466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5" name="Freeform 949"/>
              <p:cNvSpPr>
                <a:spLocks/>
              </p:cNvSpPr>
              <p:nvPr/>
            </p:nvSpPr>
            <p:spPr bwMode="auto">
              <a:xfrm>
                <a:off x="463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6" name="Freeform 950"/>
              <p:cNvSpPr>
                <a:spLocks/>
              </p:cNvSpPr>
              <p:nvPr/>
            </p:nvSpPr>
            <p:spPr bwMode="auto">
              <a:xfrm>
                <a:off x="4605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7" name="Freeform 951"/>
              <p:cNvSpPr>
                <a:spLocks/>
              </p:cNvSpPr>
              <p:nvPr/>
            </p:nvSpPr>
            <p:spPr bwMode="auto">
              <a:xfrm>
                <a:off x="4576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8" name="Freeform 952"/>
              <p:cNvSpPr>
                <a:spLocks/>
              </p:cNvSpPr>
              <p:nvPr/>
            </p:nvSpPr>
            <p:spPr bwMode="auto">
              <a:xfrm>
                <a:off x="454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89" name="Freeform 953"/>
              <p:cNvSpPr>
                <a:spLocks/>
              </p:cNvSpPr>
              <p:nvPr/>
            </p:nvSpPr>
            <p:spPr bwMode="auto">
              <a:xfrm>
                <a:off x="451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0" name="Freeform 954"/>
              <p:cNvSpPr>
                <a:spLocks/>
              </p:cNvSpPr>
              <p:nvPr/>
            </p:nvSpPr>
            <p:spPr bwMode="auto">
              <a:xfrm>
                <a:off x="4488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1" name="Freeform 955"/>
              <p:cNvSpPr>
                <a:spLocks/>
              </p:cNvSpPr>
              <p:nvPr/>
            </p:nvSpPr>
            <p:spPr bwMode="auto">
              <a:xfrm>
                <a:off x="4459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2" name="Freeform 956"/>
              <p:cNvSpPr>
                <a:spLocks/>
              </p:cNvSpPr>
              <p:nvPr/>
            </p:nvSpPr>
            <p:spPr bwMode="auto">
              <a:xfrm>
                <a:off x="442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3" name="Freeform 957"/>
              <p:cNvSpPr>
                <a:spLocks/>
              </p:cNvSpPr>
              <p:nvPr/>
            </p:nvSpPr>
            <p:spPr bwMode="auto">
              <a:xfrm>
                <a:off x="440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4" name="Freeform 958"/>
              <p:cNvSpPr>
                <a:spLocks/>
              </p:cNvSpPr>
              <p:nvPr/>
            </p:nvSpPr>
            <p:spPr bwMode="auto">
              <a:xfrm>
                <a:off x="4371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5" name="Freeform 959"/>
              <p:cNvSpPr>
                <a:spLocks/>
              </p:cNvSpPr>
              <p:nvPr/>
            </p:nvSpPr>
            <p:spPr bwMode="auto">
              <a:xfrm>
                <a:off x="4342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6" name="Freeform 960"/>
              <p:cNvSpPr>
                <a:spLocks/>
              </p:cNvSpPr>
              <p:nvPr/>
            </p:nvSpPr>
            <p:spPr bwMode="auto">
              <a:xfrm>
                <a:off x="431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7" name="Freeform 961"/>
              <p:cNvSpPr>
                <a:spLocks/>
              </p:cNvSpPr>
              <p:nvPr/>
            </p:nvSpPr>
            <p:spPr bwMode="auto">
              <a:xfrm>
                <a:off x="428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8" name="Freeform 962"/>
              <p:cNvSpPr>
                <a:spLocks/>
              </p:cNvSpPr>
              <p:nvPr/>
            </p:nvSpPr>
            <p:spPr bwMode="auto">
              <a:xfrm>
                <a:off x="4254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899" name="Freeform 963"/>
              <p:cNvSpPr>
                <a:spLocks/>
              </p:cNvSpPr>
              <p:nvPr/>
            </p:nvSpPr>
            <p:spPr bwMode="auto">
              <a:xfrm>
                <a:off x="4225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0" name="Freeform 964"/>
              <p:cNvSpPr>
                <a:spLocks/>
              </p:cNvSpPr>
              <p:nvPr/>
            </p:nvSpPr>
            <p:spPr bwMode="auto">
              <a:xfrm>
                <a:off x="419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1" name="Freeform 965"/>
              <p:cNvSpPr>
                <a:spLocks/>
              </p:cNvSpPr>
              <p:nvPr/>
            </p:nvSpPr>
            <p:spPr bwMode="auto">
              <a:xfrm>
                <a:off x="416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2" name="Freeform 966"/>
              <p:cNvSpPr>
                <a:spLocks/>
              </p:cNvSpPr>
              <p:nvPr/>
            </p:nvSpPr>
            <p:spPr bwMode="auto">
              <a:xfrm>
                <a:off x="4137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3" name="Freeform 967"/>
              <p:cNvSpPr>
                <a:spLocks/>
              </p:cNvSpPr>
              <p:nvPr/>
            </p:nvSpPr>
            <p:spPr bwMode="auto">
              <a:xfrm>
                <a:off x="4108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4" name="Freeform 968"/>
              <p:cNvSpPr>
                <a:spLocks/>
              </p:cNvSpPr>
              <p:nvPr/>
            </p:nvSpPr>
            <p:spPr bwMode="auto">
              <a:xfrm>
                <a:off x="407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5" name="Freeform 969"/>
              <p:cNvSpPr>
                <a:spLocks/>
              </p:cNvSpPr>
              <p:nvPr/>
            </p:nvSpPr>
            <p:spPr bwMode="auto">
              <a:xfrm>
                <a:off x="404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6" name="Freeform 970"/>
              <p:cNvSpPr>
                <a:spLocks/>
              </p:cNvSpPr>
              <p:nvPr/>
            </p:nvSpPr>
            <p:spPr bwMode="auto">
              <a:xfrm>
                <a:off x="4020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7" name="Freeform 971"/>
              <p:cNvSpPr>
                <a:spLocks/>
              </p:cNvSpPr>
              <p:nvPr/>
            </p:nvSpPr>
            <p:spPr bwMode="auto">
              <a:xfrm>
                <a:off x="3991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8" name="Freeform 972"/>
              <p:cNvSpPr>
                <a:spLocks/>
              </p:cNvSpPr>
              <p:nvPr/>
            </p:nvSpPr>
            <p:spPr bwMode="auto">
              <a:xfrm>
                <a:off x="396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09" name="Freeform 973"/>
              <p:cNvSpPr>
                <a:spLocks/>
              </p:cNvSpPr>
              <p:nvPr/>
            </p:nvSpPr>
            <p:spPr bwMode="auto">
              <a:xfrm>
                <a:off x="393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0" name="Freeform 974"/>
              <p:cNvSpPr>
                <a:spLocks/>
              </p:cNvSpPr>
              <p:nvPr/>
            </p:nvSpPr>
            <p:spPr bwMode="auto">
              <a:xfrm>
                <a:off x="3903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1" name="Freeform 975"/>
              <p:cNvSpPr>
                <a:spLocks/>
              </p:cNvSpPr>
              <p:nvPr/>
            </p:nvSpPr>
            <p:spPr bwMode="auto">
              <a:xfrm>
                <a:off x="3874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2" name="Freeform 976"/>
              <p:cNvSpPr>
                <a:spLocks/>
              </p:cNvSpPr>
              <p:nvPr/>
            </p:nvSpPr>
            <p:spPr bwMode="auto">
              <a:xfrm>
                <a:off x="384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3" name="Freeform 977"/>
              <p:cNvSpPr>
                <a:spLocks/>
              </p:cNvSpPr>
              <p:nvPr/>
            </p:nvSpPr>
            <p:spPr bwMode="auto">
              <a:xfrm>
                <a:off x="381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4" name="Freeform 978"/>
              <p:cNvSpPr>
                <a:spLocks/>
              </p:cNvSpPr>
              <p:nvPr/>
            </p:nvSpPr>
            <p:spPr bwMode="auto">
              <a:xfrm>
                <a:off x="3786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5" name="Freeform 979"/>
              <p:cNvSpPr>
                <a:spLocks/>
              </p:cNvSpPr>
              <p:nvPr/>
            </p:nvSpPr>
            <p:spPr bwMode="auto">
              <a:xfrm>
                <a:off x="3757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6" name="Freeform 980"/>
              <p:cNvSpPr>
                <a:spLocks/>
              </p:cNvSpPr>
              <p:nvPr/>
            </p:nvSpPr>
            <p:spPr bwMode="auto">
              <a:xfrm>
                <a:off x="372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7" name="Freeform 981"/>
              <p:cNvSpPr>
                <a:spLocks/>
              </p:cNvSpPr>
              <p:nvPr/>
            </p:nvSpPr>
            <p:spPr bwMode="auto">
              <a:xfrm>
                <a:off x="369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8" name="Freeform 982"/>
              <p:cNvSpPr>
                <a:spLocks/>
              </p:cNvSpPr>
              <p:nvPr/>
            </p:nvSpPr>
            <p:spPr bwMode="auto">
              <a:xfrm>
                <a:off x="3669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19" name="Freeform 983"/>
              <p:cNvSpPr>
                <a:spLocks/>
              </p:cNvSpPr>
              <p:nvPr/>
            </p:nvSpPr>
            <p:spPr bwMode="auto">
              <a:xfrm>
                <a:off x="363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0" name="Freeform 984"/>
              <p:cNvSpPr>
                <a:spLocks/>
              </p:cNvSpPr>
              <p:nvPr/>
            </p:nvSpPr>
            <p:spPr bwMode="auto">
              <a:xfrm>
                <a:off x="361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1" name="Freeform 985"/>
              <p:cNvSpPr>
                <a:spLocks/>
              </p:cNvSpPr>
              <p:nvPr/>
            </p:nvSpPr>
            <p:spPr bwMode="auto">
              <a:xfrm>
                <a:off x="358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2" name="Freeform 986"/>
              <p:cNvSpPr>
                <a:spLocks/>
              </p:cNvSpPr>
              <p:nvPr/>
            </p:nvSpPr>
            <p:spPr bwMode="auto">
              <a:xfrm>
                <a:off x="3552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3" name="Freeform 987"/>
              <p:cNvSpPr>
                <a:spLocks/>
              </p:cNvSpPr>
              <p:nvPr/>
            </p:nvSpPr>
            <p:spPr bwMode="auto">
              <a:xfrm>
                <a:off x="352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4" name="Freeform 988"/>
              <p:cNvSpPr>
                <a:spLocks/>
              </p:cNvSpPr>
              <p:nvPr/>
            </p:nvSpPr>
            <p:spPr bwMode="auto">
              <a:xfrm>
                <a:off x="349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5" name="Freeform 989"/>
              <p:cNvSpPr>
                <a:spLocks/>
              </p:cNvSpPr>
              <p:nvPr/>
            </p:nvSpPr>
            <p:spPr bwMode="auto">
              <a:xfrm>
                <a:off x="346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6" name="Freeform 990"/>
              <p:cNvSpPr>
                <a:spLocks/>
              </p:cNvSpPr>
              <p:nvPr/>
            </p:nvSpPr>
            <p:spPr bwMode="auto">
              <a:xfrm>
                <a:off x="3435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7" name="Freeform 991"/>
              <p:cNvSpPr>
                <a:spLocks/>
              </p:cNvSpPr>
              <p:nvPr/>
            </p:nvSpPr>
            <p:spPr bwMode="auto">
              <a:xfrm>
                <a:off x="340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8" name="Freeform 992"/>
              <p:cNvSpPr>
                <a:spLocks/>
              </p:cNvSpPr>
              <p:nvPr/>
            </p:nvSpPr>
            <p:spPr bwMode="auto">
              <a:xfrm>
                <a:off x="337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29" name="Freeform 993"/>
              <p:cNvSpPr>
                <a:spLocks/>
              </p:cNvSpPr>
              <p:nvPr/>
            </p:nvSpPr>
            <p:spPr bwMode="auto">
              <a:xfrm>
                <a:off x="334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0" name="Freeform 994"/>
              <p:cNvSpPr>
                <a:spLocks/>
              </p:cNvSpPr>
              <p:nvPr/>
            </p:nvSpPr>
            <p:spPr bwMode="auto">
              <a:xfrm>
                <a:off x="3318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1" name="Freeform 995"/>
              <p:cNvSpPr>
                <a:spLocks/>
              </p:cNvSpPr>
              <p:nvPr/>
            </p:nvSpPr>
            <p:spPr bwMode="auto">
              <a:xfrm>
                <a:off x="328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2" name="Freeform 996"/>
              <p:cNvSpPr>
                <a:spLocks/>
              </p:cNvSpPr>
              <p:nvPr/>
            </p:nvSpPr>
            <p:spPr bwMode="auto">
              <a:xfrm>
                <a:off x="325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3" name="Freeform 997"/>
              <p:cNvSpPr>
                <a:spLocks/>
              </p:cNvSpPr>
              <p:nvPr/>
            </p:nvSpPr>
            <p:spPr bwMode="auto">
              <a:xfrm>
                <a:off x="323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4" name="Freeform 998"/>
              <p:cNvSpPr>
                <a:spLocks/>
              </p:cNvSpPr>
              <p:nvPr/>
            </p:nvSpPr>
            <p:spPr bwMode="auto">
              <a:xfrm>
                <a:off x="3201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5" name="Freeform 999"/>
              <p:cNvSpPr>
                <a:spLocks/>
              </p:cNvSpPr>
              <p:nvPr/>
            </p:nvSpPr>
            <p:spPr bwMode="auto">
              <a:xfrm>
                <a:off x="317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6" name="Freeform 1000"/>
              <p:cNvSpPr>
                <a:spLocks/>
              </p:cNvSpPr>
              <p:nvPr/>
            </p:nvSpPr>
            <p:spPr bwMode="auto">
              <a:xfrm>
                <a:off x="314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7" name="Freeform 1001"/>
              <p:cNvSpPr>
                <a:spLocks/>
              </p:cNvSpPr>
              <p:nvPr/>
            </p:nvSpPr>
            <p:spPr bwMode="auto">
              <a:xfrm>
                <a:off x="311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8" name="Freeform 1002"/>
              <p:cNvSpPr>
                <a:spLocks/>
              </p:cNvSpPr>
              <p:nvPr/>
            </p:nvSpPr>
            <p:spPr bwMode="auto">
              <a:xfrm>
                <a:off x="3084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39" name="Freeform 1003"/>
              <p:cNvSpPr>
                <a:spLocks/>
              </p:cNvSpPr>
              <p:nvPr/>
            </p:nvSpPr>
            <p:spPr bwMode="auto">
              <a:xfrm>
                <a:off x="305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0" name="Freeform 1004"/>
              <p:cNvSpPr>
                <a:spLocks/>
              </p:cNvSpPr>
              <p:nvPr/>
            </p:nvSpPr>
            <p:spPr bwMode="auto">
              <a:xfrm>
                <a:off x="302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1" name="Freeform 1005"/>
              <p:cNvSpPr>
                <a:spLocks/>
              </p:cNvSpPr>
              <p:nvPr/>
            </p:nvSpPr>
            <p:spPr bwMode="auto">
              <a:xfrm>
                <a:off x="299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2" name="Freeform 1006"/>
              <p:cNvSpPr>
                <a:spLocks/>
              </p:cNvSpPr>
              <p:nvPr/>
            </p:nvSpPr>
            <p:spPr bwMode="auto">
              <a:xfrm>
                <a:off x="2967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3" name="Freeform 1007"/>
              <p:cNvSpPr>
                <a:spLocks/>
              </p:cNvSpPr>
              <p:nvPr/>
            </p:nvSpPr>
            <p:spPr bwMode="auto">
              <a:xfrm>
                <a:off x="293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4" name="Freeform 1008"/>
              <p:cNvSpPr>
                <a:spLocks/>
              </p:cNvSpPr>
              <p:nvPr/>
            </p:nvSpPr>
            <p:spPr bwMode="auto">
              <a:xfrm>
                <a:off x="290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5" name="Freeform 1009"/>
              <p:cNvSpPr>
                <a:spLocks/>
              </p:cNvSpPr>
              <p:nvPr/>
            </p:nvSpPr>
            <p:spPr bwMode="auto">
              <a:xfrm>
                <a:off x="287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6" name="Freeform 1010"/>
              <p:cNvSpPr>
                <a:spLocks/>
              </p:cNvSpPr>
              <p:nvPr/>
            </p:nvSpPr>
            <p:spPr bwMode="auto">
              <a:xfrm>
                <a:off x="2850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7" name="Freeform 1011"/>
              <p:cNvSpPr>
                <a:spLocks/>
              </p:cNvSpPr>
              <p:nvPr/>
            </p:nvSpPr>
            <p:spPr bwMode="auto">
              <a:xfrm>
                <a:off x="282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8" name="Freeform 1012"/>
              <p:cNvSpPr>
                <a:spLocks/>
              </p:cNvSpPr>
              <p:nvPr/>
            </p:nvSpPr>
            <p:spPr bwMode="auto">
              <a:xfrm>
                <a:off x="279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49" name="Freeform 1013"/>
              <p:cNvSpPr>
                <a:spLocks/>
              </p:cNvSpPr>
              <p:nvPr/>
            </p:nvSpPr>
            <p:spPr bwMode="auto">
              <a:xfrm>
                <a:off x="276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0" name="Freeform 1014"/>
              <p:cNvSpPr>
                <a:spLocks/>
              </p:cNvSpPr>
              <p:nvPr/>
            </p:nvSpPr>
            <p:spPr bwMode="auto">
              <a:xfrm>
                <a:off x="2733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1" name="Freeform 1015"/>
              <p:cNvSpPr>
                <a:spLocks/>
              </p:cNvSpPr>
              <p:nvPr/>
            </p:nvSpPr>
            <p:spPr bwMode="auto">
              <a:xfrm>
                <a:off x="270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2" name="Freeform 1016"/>
              <p:cNvSpPr>
                <a:spLocks/>
              </p:cNvSpPr>
              <p:nvPr/>
            </p:nvSpPr>
            <p:spPr bwMode="auto">
              <a:xfrm>
                <a:off x="267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3" name="Freeform 1017"/>
              <p:cNvSpPr>
                <a:spLocks/>
              </p:cNvSpPr>
              <p:nvPr/>
            </p:nvSpPr>
            <p:spPr bwMode="auto">
              <a:xfrm>
                <a:off x="264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4" name="Freeform 1018"/>
              <p:cNvSpPr>
                <a:spLocks/>
              </p:cNvSpPr>
              <p:nvPr/>
            </p:nvSpPr>
            <p:spPr bwMode="auto">
              <a:xfrm>
                <a:off x="2616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5" name="Freeform 1019"/>
              <p:cNvSpPr>
                <a:spLocks/>
              </p:cNvSpPr>
              <p:nvPr/>
            </p:nvSpPr>
            <p:spPr bwMode="auto">
              <a:xfrm>
                <a:off x="258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6" name="Freeform 1020"/>
              <p:cNvSpPr>
                <a:spLocks/>
              </p:cNvSpPr>
              <p:nvPr/>
            </p:nvSpPr>
            <p:spPr bwMode="auto">
              <a:xfrm>
                <a:off x="255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7" name="Freeform 1021"/>
              <p:cNvSpPr>
                <a:spLocks/>
              </p:cNvSpPr>
              <p:nvPr/>
            </p:nvSpPr>
            <p:spPr bwMode="auto">
              <a:xfrm>
                <a:off x="252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8" name="Freeform 1022"/>
              <p:cNvSpPr>
                <a:spLocks/>
              </p:cNvSpPr>
              <p:nvPr/>
            </p:nvSpPr>
            <p:spPr bwMode="auto">
              <a:xfrm>
                <a:off x="2499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6959" name="Freeform 1023"/>
              <p:cNvSpPr>
                <a:spLocks/>
              </p:cNvSpPr>
              <p:nvPr/>
            </p:nvSpPr>
            <p:spPr bwMode="auto">
              <a:xfrm>
                <a:off x="246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4" name="Freeform 1024"/>
              <p:cNvSpPr>
                <a:spLocks/>
              </p:cNvSpPr>
              <p:nvPr/>
            </p:nvSpPr>
            <p:spPr bwMode="auto">
              <a:xfrm>
                <a:off x="244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5" name="Freeform 1025"/>
              <p:cNvSpPr>
                <a:spLocks/>
              </p:cNvSpPr>
              <p:nvPr/>
            </p:nvSpPr>
            <p:spPr bwMode="auto">
              <a:xfrm>
                <a:off x="241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6" name="Freeform 1026"/>
              <p:cNvSpPr>
                <a:spLocks/>
              </p:cNvSpPr>
              <p:nvPr/>
            </p:nvSpPr>
            <p:spPr bwMode="auto">
              <a:xfrm>
                <a:off x="2382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7" name="Freeform 1027"/>
              <p:cNvSpPr>
                <a:spLocks/>
              </p:cNvSpPr>
              <p:nvPr/>
            </p:nvSpPr>
            <p:spPr bwMode="auto">
              <a:xfrm>
                <a:off x="235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8" name="Freeform 1028"/>
              <p:cNvSpPr>
                <a:spLocks/>
              </p:cNvSpPr>
              <p:nvPr/>
            </p:nvSpPr>
            <p:spPr bwMode="auto">
              <a:xfrm>
                <a:off x="232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89" name="Freeform 1029"/>
              <p:cNvSpPr>
                <a:spLocks/>
              </p:cNvSpPr>
              <p:nvPr/>
            </p:nvSpPr>
            <p:spPr bwMode="auto">
              <a:xfrm>
                <a:off x="229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0" name="Freeform 1030"/>
              <p:cNvSpPr>
                <a:spLocks/>
              </p:cNvSpPr>
              <p:nvPr/>
            </p:nvSpPr>
            <p:spPr bwMode="auto">
              <a:xfrm>
                <a:off x="2265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1" name="Freeform 1031"/>
              <p:cNvSpPr>
                <a:spLocks/>
              </p:cNvSpPr>
              <p:nvPr/>
            </p:nvSpPr>
            <p:spPr bwMode="auto">
              <a:xfrm>
                <a:off x="223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2" name="Freeform 1032"/>
              <p:cNvSpPr>
                <a:spLocks/>
              </p:cNvSpPr>
              <p:nvPr/>
            </p:nvSpPr>
            <p:spPr bwMode="auto">
              <a:xfrm>
                <a:off x="220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3" name="Freeform 1033"/>
              <p:cNvSpPr>
                <a:spLocks/>
              </p:cNvSpPr>
              <p:nvPr/>
            </p:nvSpPr>
            <p:spPr bwMode="auto">
              <a:xfrm>
                <a:off x="2177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4" name="Freeform 1034"/>
              <p:cNvSpPr>
                <a:spLocks/>
              </p:cNvSpPr>
              <p:nvPr/>
            </p:nvSpPr>
            <p:spPr bwMode="auto">
              <a:xfrm>
                <a:off x="2148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5" name="Freeform 1035"/>
              <p:cNvSpPr>
                <a:spLocks/>
              </p:cNvSpPr>
              <p:nvPr/>
            </p:nvSpPr>
            <p:spPr bwMode="auto">
              <a:xfrm>
                <a:off x="211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6" name="Freeform 1036"/>
              <p:cNvSpPr>
                <a:spLocks/>
              </p:cNvSpPr>
              <p:nvPr/>
            </p:nvSpPr>
            <p:spPr bwMode="auto">
              <a:xfrm>
                <a:off x="208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7" name="Freeform 1037"/>
              <p:cNvSpPr>
                <a:spLocks/>
              </p:cNvSpPr>
              <p:nvPr/>
            </p:nvSpPr>
            <p:spPr bwMode="auto">
              <a:xfrm>
                <a:off x="2060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8" name="Freeform 1038"/>
              <p:cNvSpPr>
                <a:spLocks/>
              </p:cNvSpPr>
              <p:nvPr/>
            </p:nvSpPr>
            <p:spPr bwMode="auto">
              <a:xfrm>
                <a:off x="2031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7999" name="Freeform 1039"/>
              <p:cNvSpPr>
                <a:spLocks/>
              </p:cNvSpPr>
              <p:nvPr/>
            </p:nvSpPr>
            <p:spPr bwMode="auto">
              <a:xfrm>
                <a:off x="200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0" name="Freeform 1040"/>
              <p:cNvSpPr>
                <a:spLocks/>
              </p:cNvSpPr>
              <p:nvPr/>
            </p:nvSpPr>
            <p:spPr bwMode="auto">
              <a:xfrm>
                <a:off x="197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1" name="Freeform 1041"/>
              <p:cNvSpPr>
                <a:spLocks/>
              </p:cNvSpPr>
              <p:nvPr/>
            </p:nvSpPr>
            <p:spPr bwMode="auto">
              <a:xfrm>
                <a:off x="1943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2" name="Freeform 1042"/>
              <p:cNvSpPr>
                <a:spLocks/>
              </p:cNvSpPr>
              <p:nvPr/>
            </p:nvSpPr>
            <p:spPr bwMode="auto">
              <a:xfrm>
                <a:off x="1914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3" name="Freeform 1043"/>
              <p:cNvSpPr>
                <a:spLocks/>
              </p:cNvSpPr>
              <p:nvPr/>
            </p:nvSpPr>
            <p:spPr bwMode="auto">
              <a:xfrm>
                <a:off x="188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4" name="Freeform 1044"/>
              <p:cNvSpPr>
                <a:spLocks/>
              </p:cNvSpPr>
              <p:nvPr/>
            </p:nvSpPr>
            <p:spPr bwMode="auto">
              <a:xfrm>
                <a:off x="185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5" name="Freeform 1045"/>
              <p:cNvSpPr>
                <a:spLocks/>
              </p:cNvSpPr>
              <p:nvPr/>
            </p:nvSpPr>
            <p:spPr bwMode="auto">
              <a:xfrm>
                <a:off x="1826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6" name="Freeform 1046"/>
              <p:cNvSpPr>
                <a:spLocks/>
              </p:cNvSpPr>
              <p:nvPr/>
            </p:nvSpPr>
            <p:spPr bwMode="auto">
              <a:xfrm>
                <a:off x="1797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7" name="Freeform 1047"/>
              <p:cNvSpPr>
                <a:spLocks/>
              </p:cNvSpPr>
              <p:nvPr/>
            </p:nvSpPr>
            <p:spPr bwMode="auto">
              <a:xfrm>
                <a:off x="176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8" name="Freeform 1048"/>
              <p:cNvSpPr>
                <a:spLocks/>
              </p:cNvSpPr>
              <p:nvPr/>
            </p:nvSpPr>
            <p:spPr bwMode="auto">
              <a:xfrm>
                <a:off x="173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09" name="Freeform 1049"/>
              <p:cNvSpPr>
                <a:spLocks/>
              </p:cNvSpPr>
              <p:nvPr/>
            </p:nvSpPr>
            <p:spPr bwMode="auto">
              <a:xfrm>
                <a:off x="1709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0" name="Freeform 1050"/>
              <p:cNvSpPr>
                <a:spLocks/>
              </p:cNvSpPr>
              <p:nvPr/>
            </p:nvSpPr>
            <p:spPr bwMode="auto">
              <a:xfrm>
                <a:off x="1680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1" name="Freeform 1051"/>
              <p:cNvSpPr>
                <a:spLocks/>
              </p:cNvSpPr>
              <p:nvPr/>
            </p:nvSpPr>
            <p:spPr bwMode="auto">
              <a:xfrm>
                <a:off x="165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2" name="Freeform 1052"/>
              <p:cNvSpPr>
                <a:spLocks/>
              </p:cNvSpPr>
              <p:nvPr/>
            </p:nvSpPr>
            <p:spPr bwMode="auto">
              <a:xfrm>
                <a:off x="162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3" name="Freeform 1053"/>
              <p:cNvSpPr>
                <a:spLocks/>
              </p:cNvSpPr>
              <p:nvPr/>
            </p:nvSpPr>
            <p:spPr bwMode="auto">
              <a:xfrm>
                <a:off x="1592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4" name="Freeform 1054"/>
              <p:cNvSpPr>
                <a:spLocks/>
              </p:cNvSpPr>
              <p:nvPr/>
            </p:nvSpPr>
            <p:spPr bwMode="auto">
              <a:xfrm>
                <a:off x="1563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5" name="Freeform 1055"/>
              <p:cNvSpPr>
                <a:spLocks/>
              </p:cNvSpPr>
              <p:nvPr/>
            </p:nvSpPr>
            <p:spPr bwMode="auto">
              <a:xfrm>
                <a:off x="153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3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3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6" name="Freeform 1056"/>
              <p:cNvSpPr>
                <a:spLocks/>
              </p:cNvSpPr>
              <p:nvPr/>
            </p:nvSpPr>
            <p:spPr bwMode="auto">
              <a:xfrm>
                <a:off x="1504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7" name="Freeform 1057"/>
              <p:cNvSpPr>
                <a:spLocks/>
              </p:cNvSpPr>
              <p:nvPr/>
            </p:nvSpPr>
            <p:spPr bwMode="auto">
              <a:xfrm>
                <a:off x="1475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8" name="Freeform 1058"/>
              <p:cNvSpPr>
                <a:spLocks/>
              </p:cNvSpPr>
              <p:nvPr/>
            </p:nvSpPr>
            <p:spPr bwMode="auto">
              <a:xfrm>
                <a:off x="1446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19" name="Freeform 1059"/>
              <p:cNvSpPr>
                <a:spLocks/>
              </p:cNvSpPr>
              <p:nvPr/>
            </p:nvSpPr>
            <p:spPr bwMode="auto">
              <a:xfrm>
                <a:off x="141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0" name="Freeform 1060"/>
              <p:cNvSpPr>
                <a:spLocks/>
              </p:cNvSpPr>
              <p:nvPr/>
            </p:nvSpPr>
            <p:spPr bwMode="auto">
              <a:xfrm>
                <a:off x="1387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1" name="Freeform 1061"/>
              <p:cNvSpPr>
                <a:spLocks/>
              </p:cNvSpPr>
              <p:nvPr/>
            </p:nvSpPr>
            <p:spPr bwMode="auto">
              <a:xfrm>
                <a:off x="1358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2" name="Freeform 1062"/>
              <p:cNvSpPr>
                <a:spLocks/>
              </p:cNvSpPr>
              <p:nvPr/>
            </p:nvSpPr>
            <p:spPr bwMode="auto">
              <a:xfrm>
                <a:off x="1329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3" name="Freeform 1063"/>
              <p:cNvSpPr>
                <a:spLocks/>
              </p:cNvSpPr>
              <p:nvPr/>
            </p:nvSpPr>
            <p:spPr bwMode="auto">
              <a:xfrm>
                <a:off x="129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4" name="Freeform 1064"/>
              <p:cNvSpPr>
                <a:spLocks/>
              </p:cNvSpPr>
              <p:nvPr/>
            </p:nvSpPr>
            <p:spPr bwMode="auto">
              <a:xfrm>
                <a:off x="1270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5" name="Freeform 1065"/>
              <p:cNvSpPr>
                <a:spLocks/>
              </p:cNvSpPr>
              <p:nvPr/>
            </p:nvSpPr>
            <p:spPr bwMode="auto">
              <a:xfrm>
                <a:off x="1241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6" name="Freeform 1066"/>
              <p:cNvSpPr>
                <a:spLocks/>
              </p:cNvSpPr>
              <p:nvPr/>
            </p:nvSpPr>
            <p:spPr bwMode="auto">
              <a:xfrm>
                <a:off x="1212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7" name="Freeform 1067"/>
              <p:cNvSpPr>
                <a:spLocks/>
              </p:cNvSpPr>
              <p:nvPr/>
            </p:nvSpPr>
            <p:spPr bwMode="auto">
              <a:xfrm>
                <a:off x="1182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8" name="Freeform 1068"/>
              <p:cNvSpPr>
                <a:spLocks/>
              </p:cNvSpPr>
              <p:nvPr/>
            </p:nvSpPr>
            <p:spPr bwMode="auto">
              <a:xfrm>
                <a:off x="1153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29" name="Freeform 1069"/>
              <p:cNvSpPr>
                <a:spLocks/>
              </p:cNvSpPr>
              <p:nvPr/>
            </p:nvSpPr>
            <p:spPr bwMode="auto">
              <a:xfrm>
                <a:off x="1124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0" name="Freeform 1070"/>
              <p:cNvSpPr>
                <a:spLocks/>
              </p:cNvSpPr>
              <p:nvPr/>
            </p:nvSpPr>
            <p:spPr bwMode="auto">
              <a:xfrm>
                <a:off x="1095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1" name="Freeform 1071"/>
              <p:cNvSpPr>
                <a:spLocks/>
              </p:cNvSpPr>
              <p:nvPr/>
            </p:nvSpPr>
            <p:spPr bwMode="auto">
              <a:xfrm>
                <a:off x="1065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2" name="Freeform 1072"/>
              <p:cNvSpPr>
                <a:spLocks/>
              </p:cNvSpPr>
              <p:nvPr/>
            </p:nvSpPr>
            <p:spPr bwMode="auto">
              <a:xfrm>
                <a:off x="1036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3" name="Freeform 1073"/>
              <p:cNvSpPr>
                <a:spLocks/>
              </p:cNvSpPr>
              <p:nvPr/>
            </p:nvSpPr>
            <p:spPr bwMode="auto">
              <a:xfrm>
                <a:off x="1007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4" name="Freeform 1074"/>
              <p:cNvSpPr>
                <a:spLocks/>
              </p:cNvSpPr>
              <p:nvPr/>
            </p:nvSpPr>
            <p:spPr bwMode="auto">
              <a:xfrm>
                <a:off x="978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5" name="Freeform 1075"/>
              <p:cNvSpPr>
                <a:spLocks/>
              </p:cNvSpPr>
              <p:nvPr/>
            </p:nvSpPr>
            <p:spPr bwMode="auto">
              <a:xfrm>
                <a:off x="948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6" name="Freeform 1076"/>
              <p:cNvSpPr>
                <a:spLocks/>
              </p:cNvSpPr>
              <p:nvPr/>
            </p:nvSpPr>
            <p:spPr bwMode="auto">
              <a:xfrm>
                <a:off x="919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7 w 15"/>
                  <a:gd name="T15" fmla="*/ 0 h 14"/>
                  <a:gd name="T16" fmla="*/ 7 w 15"/>
                  <a:gd name="T17" fmla="*/ 0 h 14"/>
                  <a:gd name="T18" fmla="*/ 5 w 15"/>
                  <a:gd name="T19" fmla="*/ 0 h 14"/>
                  <a:gd name="T20" fmla="*/ 2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2 w 15"/>
                  <a:gd name="T31" fmla="*/ 14 h 14"/>
                  <a:gd name="T32" fmla="*/ 5 w 15"/>
                  <a:gd name="T33" fmla="*/ 14 h 14"/>
                  <a:gd name="T34" fmla="*/ 7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7" name="Freeform 1077"/>
              <p:cNvSpPr>
                <a:spLocks/>
              </p:cNvSpPr>
              <p:nvPr/>
            </p:nvSpPr>
            <p:spPr bwMode="auto">
              <a:xfrm>
                <a:off x="890" y="2384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10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5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5 w 14"/>
                  <a:gd name="T33" fmla="*/ 14 h 14"/>
                  <a:gd name="T34" fmla="*/ 7 w 14"/>
                  <a:gd name="T35" fmla="*/ 14 h 14"/>
                  <a:gd name="T36" fmla="*/ 10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8" name="Freeform 1078"/>
              <p:cNvSpPr>
                <a:spLocks/>
              </p:cNvSpPr>
              <p:nvPr/>
            </p:nvSpPr>
            <p:spPr bwMode="auto">
              <a:xfrm>
                <a:off x="861" y="2384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9 w 14"/>
                  <a:gd name="T3" fmla="*/ 12 h 14"/>
                  <a:gd name="T4" fmla="*/ 12 w 14"/>
                  <a:gd name="T5" fmla="*/ 10 h 14"/>
                  <a:gd name="T6" fmla="*/ 14 w 14"/>
                  <a:gd name="T7" fmla="*/ 7 h 14"/>
                  <a:gd name="T8" fmla="*/ 14 w 14"/>
                  <a:gd name="T9" fmla="*/ 7 h 14"/>
                  <a:gd name="T10" fmla="*/ 12 w 14"/>
                  <a:gd name="T11" fmla="*/ 5 h 14"/>
                  <a:gd name="T12" fmla="*/ 9 w 14"/>
                  <a:gd name="T13" fmla="*/ 2 h 14"/>
                  <a:gd name="T14" fmla="*/ 7 w 14"/>
                  <a:gd name="T15" fmla="*/ 0 h 14"/>
                  <a:gd name="T16" fmla="*/ 7 w 14"/>
                  <a:gd name="T17" fmla="*/ 0 h 14"/>
                  <a:gd name="T18" fmla="*/ 4 w 14"/>
                  <a:gd name="T19" fmla="*/ 0 h 14"/>
                  <a:gd name="T20" fmla="*/ 2 w 14"/>
                  <a:gd name="T21" fmla="*/ 2 h 14"/>
                  <a:gd name="T22" fmla="*/ 0 w 14"/>
                  <a:gd name="T23" fmla="*/ 5 h 14"/>
                  <a:gd name="T24" fmla="*/ 0 w 14"/>
                  <a:gd name="T25" fmla="*/ 7 h 14"/>
                  <a:gd name="T26" fmla="*/ 0 w 14"/>
                  <a:gd name="T27" fmla="*/ 10 h 14"/>
                  <a:gd name="T28" fmla="*/ 0 w 14"/>
                  <a:gd name="T29" fmla="*/ 12 h 14"/>
                  <a:gd name="T30" fmla="*/ 2 w 14"/>
                  <a:gd name="T31" fmla="*/ 14 h 14"/>
                  <a:gd name="T32" fmla="*/ 4 w 14"/>
                  <a:gd name="T33" fmla="*/ 14 h 14"/>
                  <a:gd name="T34" fmla="*/ 7 w 14"/>
                  <a:gd name="T35" fmla="*/ 14 h 14"/>
                  <a:gd name="T36" fmla="*/ 9 w 14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39" name="Freeform 1079"/>
              <p:cNvSpPr>
                <a:spLocks/>
              </p:cNvSpPr>
              <p:nvPr/>
            </p:nvSpPr>
            <p:spPr bwMode="auto">
              <a:xfrm>
                <a:off x="831" y="2384"/>
                <a:ext cx="15" cy="14"/>
              </a:xfrm>
              <a:custGeom>
                <a:avLst/>
                <a:gdLst>
                  <a:gd name="T0" fmla="*/ 10 w 15"/>
                  <a:gd name="T1" fmla="*/ 14 h 14"/>
                  <a:gd name="T2" fmla="*/ 10 w 15"/>
                  <a:gd name="T3" fmla="*/ 12 h 14"/>
                  <a:gd name="T4" fmla="*/ 12 w 15"/>
                  <a:gd name="T5" fmla="*/ 10 h 14"/>
                  <a:gd name="T6" fmla="*/ 15 w 15"/>
                  <a:gd name="T7" fmla="*/ 7 h 14"/>
                  <a:gd name="T8" fmla="*/ 15 w 15"/>
                  <a:gd name="T9" fmla="*/ 7 h 14"/>
                  <a:gd name="T10" fmla="*/ 12 w 15"/>
                  <a:gd name="T11" fmla="*/ 5 h 14"/>
                  <a:gd name="T12" fmla="*/ 10 w 15"/>
                  <a:gd name="T13" fmla="*/ 2 h 14"/>
                  <a:gd name="T14" fmla="*/ 8 w 15"/>
                  <a:gd name="T15" fmla="*/ 0 h 14"/>
                  <a:gd name="T16" fmla="*/ 8 w 15"/>
                  <a:gd name="T17" fmla="*/ 0 h 14"/>
                  <a:gd name="T18" fmla="*/ 5 w 15"/>
                  <a:gd name="T19" fmla="*/ 0 h 14"/>
                  <a:gd name="T20" fmla="*/ 3 w 15"/>
                  <a:gd name="T21" fmla="*/ 2 h 14"/>
                  <a:gd name="T22" fmla="*/ 0 w 15"/>
                  <a:gd name="T23" fmla="*/ 5 h 14"/>
                  <a:gd name="T24" fmla="*/ 0 w 15"/>
                  <a:gd name="T25" fmla="*/ 7 h 14"/>
                  <a:gd name="T26" fmla="*/ 0 w 15"/>
                  <a:gd name="T27" fmla="*/ 10 h 14"/>
                  <a:gd name="T28" fmla="*/ 0 w 15"/>
                  <a:gd name="T29" fmla="*/ 12 h 14"/>
                  <a:gd name="T30" fmla="*/ 3 w 15"/>
                  <a:gd name="T31" fmla="*/ 14 h 14"/>
                  <a:gd name="T32" fmla="*/ 5 w 15"/>
                  <a:gd name="T33" fmla="*/ 14 h 14"/>
                  <a:gd name="T34" fmla="*/ 8 w 15"/>
                  <a:gd name="T35" fmla="*/ 14 h 14"/>
                  <a:gd name="T36" fmla="*/ 10 w 15"/>
                  <a:gd name="T3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10" y="14"/>
                    </a:move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8040" name="Rectangle 1080"/>
            <p:cNvSpPr>
              <a:spLocks noChangeArrowheads="1"/>
            </p:cNvSpPr>
            <p:nvPr/>
          </p:nvSpPr>
          <p:spPr bwMode="auto">
            <a:xfrm>
              <a:off x="1337" y="2184"/>
              <a:ext cx="345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8041" name="Rectangle 1081"/>
            <p:cNvSpPr>
              <a:spLocks noChangeArrowheads="1"/>
            </p:cNvSpPr>
            <p:nvPr/>
          </p:nvSpPr>
          <p:spPr bwMode="auto">
            <a:xfrm>
              <a:off x="1481" y="2229"/>
              <a:ext cx="6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0" i="1">
                  <a:solidFill>
                    <a:srgbClr val="000000"/>
                  </a:solidFill>
                </a:rPr>
                <a:t>s</a:t>
              </a:r>
              <a:endParaRPr lang="en-GB" b="0"/>
            </a:p>
          </p:txBody>
        </p:sp>
        <p:sp>
          <p:nvSpPr>
            <p:cNvPr id="2858042" name="Rectangle 1082"/>
            <p:cNvSpPr>
              <a:spLocks noChangeArrowheads="1"/>
            </p:cNvSpPr>
            <p:nvPr/>
          </p:nvSpPr>
          <p:spPr bwMode="auto">
            <a:xfrm>
              <a:off x="1541" y="2229"/>
              <a:ext cx="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 </a:t>
              </a:r>
              <a:endParaRPr lang="en-GB" sz="1600"/>
            </a:p>
          </p:txBody>
        </p:sp>
        <p:grpSp>
          <p:nvGrpSpPr>
            <p:cNvPr id="2858043" name="Group 1083"/>
            <p:cNvGrpSpPr>
              <a:grpSpLocks/>
            </p:cNvGrpSpPr>
            <p:nvPr/>
          </p:nvGrpSpPr>
          <p:grpSpPr bwMode="auto">
            <a:xfrm>
              <a:off x="3640" y="1450"/>
              <a:ext cx="8" cy="952"/>
              <a:chOff x="4069" y="830"/>
              <a:chExt cx="14" cy="1715"/>
            </a:xfrm>
          </p:grpSpPr>
          <p:sp>
            <p:nvSpPr>
              <p:cNvPr id="2858044" name="Freeform 1084"/>
              <p:cNvSpPr>
                <a:spLocks/>
              </p:cNvSpPr>
              <p:nvPr/>
            </p:nvSpPr>
            <p:spPr bwMode="auto">
              <a:xfrm>
                <a:off x="4069" y="2472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0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0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0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0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45" name="Freeform 1085"/>
              <p:cNvSpPr>
                <a:spLocks/>
              </p:cNvSpPr>
              <p:nvPr/>
            </p:nvSpPr>
            <p:spPr bwMode="auto">
              <a:xfrm>
                <a:off x="4069" y="2369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3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3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46" name="Freeform 1086"/>
              <p:cNvSpPr>
                <a:spLocks/>
              </p:cNvSpPr>
              <p:nvPr/>
            </p:nvSpPr>
            <p:spPr bwMode="auto">
              <a:xfrm>
                <a:off x="4069" y="2266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4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4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47" name="Freeform 1087"/>
              <p:cNvSpPr>
                <a:spLocks/>
              </p:cNvSpPr>
              <p:nvPr/>
            </p:nvSpPr>
            <p:spPr bwMode="auto">
              <a:xfrm>
                <a:off x="4069" y="2164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48" name="Freeform 1088"/>
              <p:cNvSpPr>
                <a:spLocks/>
              </p:cNvSpPr>
              <p:nvPr/>
            </p:nvSpPr>
            <p:spPr bwMode="auto">
              <a:xfrm>
                <a:off x="4069" y="2061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4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4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49" name="Freeform 1089"/>
              <p:cNvSpPr>
                <a:spLocks/>
              </p:cNvSpPr>
              <p:nvPr/>
            </p:nvSpPr>
            <p:spPr bwMode="auto">
              <a:xfrm>
                <a:off x="4069" y="1959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0" name="Freeform 1090"/>
              <p:cNvSpPr>
                <a:spLocks/>
              </p:cNvSpPr>
              <p:nvPr/>
            </p:nvSpPr>
            <p:spPr bwMode="auto">
              <a:xfrm>
                <a:off x="4069" y="1856"/>
                <a:ext cx="14" cy="73"/>
              </a:xfrm>
              <a:custGeom>
                <a:avLst/>
                <a:gdLst>
                  <a:gd name="T0" fmla="*/ 0 w 14"/>
                  <a:gd name="T1" fmla="*/ 69 h 73"/>
                  <a:gd name="T2" fmla="*/ 2 w 14"/>
                  <a:gd name="T3" fmla="*/ 69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9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8 h 73"/>
                  <a:gd name="T20" fmla="*/ 12 w 14"/>
                  <a:gd name="T21" fmla="*/ 5 h 73"/>
                  <a:gd name="T22" fmla="*/ 9 w 14"/>
                  <a:gd name="T23" fmla="*/ 3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3 h 73"/>
                  <a:gd name="T30" fmla="*/ 2 w 14"/>
                  <a:gd name="T31" fmla="*/ 5 h 73"/>
                  <a:gd name="T32" fmla="*/ 0 w 14"/>
                  <a:gd name="T33" fmla="*/ 8 h 73"/>
                  <a:gd name="T34" fmla="*/ 0 w 14"/>
                  <a:gd name="T35" fmla="*/ 10 h 73"/>
                  <a:gd name="T36" fmla="*/ 0 w 14"/>
                  <a:gd name="T37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1" name="Freeform 1091"/>
              <p:cNvSpPr>
                <a:spLocks/>
              </p:cNvSpPr>
              <p:nvPr/>
            </p:nvSpPr>
            <p:spPr bwMode="auto">
              <a:xfrm>
                <a:off x="4069" y="1754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0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0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4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4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0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0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2" name="Freeform 1092"/>
              <p:cNvSpPr>
                <a:spLocks/>
              </p:cNvSpPr>
              <p:nvPr/>
            </p:nvSpPr>
            <p:spPr bwMode="auto">
              <a:xfrm>
                <a:off x="4069" y="1651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3" name="Freeform 1093"/>
              <p:cNvSpPr>
                <a:spLocks/>
              </p:cNvSpPr>
              <p:nvPr/>
            </p:nvSpPr>
            <p:spPr bwMode="auto">
              <a:xfrm>
                <a:off x="4069" y="1548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4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4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4" name="Freeform 1094"/>
              <p:cNvSpPr>
                <a:spLocks/>
              </p:cNvSpPr>
              <p:nvPr/>
            </p:nvSpPr>
            <p:spPr bwMode="auto">
              <a:xfrm>
                <a:off x="4069" y="1446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5" name="Freeform 1095"/>
              <p:cNvSpPr>
                <a:spLocks/>
              </p:cNvSpPr>
              <p:nvPr/>
            </p:nvSpPr>
            <p:spPr bwMode="auto">
              <a:xfrm>
                <a:off x="4069" y="1343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4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4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6" name="Freeform 1096"/>
              <p:cNvSpPr>
                <a:spLocks/>
              </p:cNvSpPr>
              <p:nvPr/>
            </p:nvSpPr>
            <p:spPr bwMode="auto">
              <a:xfrm>
                <a:off x="4069" y="1241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7" name="Freeform 1097"/>
              <p:cNvSpPr>
                <a:spLocks/>
              </p:cNvSpPr>
              <p:nvPr/>
            </p:nvSpPr>
            <p:spPr bwMode="auto">
              <a:xfrm>
                <a:off x="4069" y="1138"/>
                <a:ext cx="14" cy="73"/>
              </a:xfrm>
              <a:custGeom>
                <a:avLst/>
                <a:gdLst>
                  <a:gd name="T0" fmla="*/ 0 w 14"/>
                  <a:gd name="T1" fmla="*/ 69 h 73"/>
                  <a:gd name="T2" fmla="*/ 2 w 14"/>
                  <a:gd name="T3" fmla="*/ 69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9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3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3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8" name="Freeform 1098"/>
              <p:cNvSpPr>
                <a:spLocks/>
              </p:cNvSpPr>
              <p:nvPr/>
            </p:nvSpPr>
            <p:spPr bwMode="auto">
              <a:xfrm>
                <a:off x="4069" y="1036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0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0 h 73"/>
                  <a:gd name="T12" fmla="*/ 12 w 14"/>
                  <a:gd name="T13" fmla="*/ 68 h 73"/>
                  <a:gd name="T14" fmla="*/ 14 w 14"/>
                  <a:gd name="T15" fmla="*/ 65 h 73"/>
                  <a:gd name="T16" fmla="*/ 14 w 14"/>
                  <a:gd name="T17" fmla="*/ 65 h 73"/>
                  <a:gd name="T18" fmla="*/ 14 w 14"/>
                  <a:gd name="T19" fmla="*/ 7 h 73"/>
                  <a:gd name="T20" fmla="*/ 12 w 14"/>
                  <a:gd name="T21" fmla="*/ 4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4 h 73"/>
                  <a:gd name="T32" fmla="*/ 0 w 14"/>
                  <a:gd name="T33" fmla="*/ 7 h 73"/>
                  <a:gd name="T34" fmla="*/ 0 w 14"/>
                  <a:gd name="T35" fmla="*/ 9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0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0"/>
                    </a:lnTo>
                    <a:lnTo>
                      <a:pt x="12" y="68"/>
                    </a:lnTo>
                    <a:lnTo>
                      <a:pt x="14" y="65"/>
                    </a:lnTo>
                    <a:lnTo>
                      <a:pt x="14" y="65"/>
                    </a:lnTo>
                    <a:lnTo>
                      <a:pt x="14" y="7"/>
                    </a:lnTo>
                    <a:lnTo>
                      <a:pt x="12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59" name="Freeform 1099"/>
              <p:cNvSpPr>
                <a:spLocks/>
              </p:cNvSpPr>
              <p:nvPr/>
            </p:nvSpPr>
            <p:spPr bwMode="auto">
              <a:xfrm>
                <a:off x="4069" y="933"/>
                <a:ext cx="14" cy="73"/>
              </a:xfrm>
              <a:custGeom>
                <a:avLst/>
                <a:gdLst>
                  <a:gd name="T0" fmla="*/ 0 w 14"/>
                  <a:gd name="T1" fmla="*/ 68 h 73"/>
                  <a:gd name="T2" fmla="*/ 2 w 14"/>
                  <a:gd name="T3" fmla="*/ 68 h 73"/>
                  <a:gd name="T4" fmla="*/ 4 w 14"/>
                  <a:gd name="T5" fmla="*/ 71 h 73"/>
                  <a:gd name="T6" fmla="*/ 7 w 14"/>
                  <a:gd name="T7" fmla="*/ 73 h 73"/>
                  <a:gd name="T8" fmla="*/ 7 w 14"/>
                  <a:gd name="T9" fmla="*/ 73 h 73"/>
                  <a:gd name="T10" fmla="*/ 9 w 14"/>
                  <a:gd name="T11" fmla="*/ 71 h 73"/>
                  <a:gd name="T12" fmla="*/ 12 w 14"/>
                  <a:gd name="T13" fmla="*/ 68 h 73"/>
                  <a:gd name="T14" fmla="*/ 14 w 14"/>
                  <a:gd name="T15" fmla="*/ 66 h 73"/>
                  <a:gd name="T16" fmla="*/ 14 w 14"/>
                  <a:gd name="T17" fmla="*/ 66 h 73"/>
                  <a:gd name="T18" fmla="*/ 14 w 14"/>
                  <a:gd name="T19" fmla="*/ 7 h 73"/>
                  <a:gd name="T20" fmla="*/ 12 w 14"/>
                  <a:gd name="T21" fmla="*/ 5 h 73"/>
                  <a:gd name="T22" fmla="*/ 9 w 14"/>
                  <a:gd name="T23" fmla="*/ 2 h 73"/>
                  <a:gd name="T24" fmla="*/ 7 w 14"/>
                  <a:gd name="T25" fmla="*/ 0 h 73"/>
                  <a:gd name="T26" fmla="*/ 7 w 14"/>
                  <a:gd name="T27" fmla="*/ 0 h 73"/>
                  <a:gd name="T28" fmla="*/ 4 w 14"/>
                  <a:gd name="T29" fmla="*/ 2 h 73"/>
                  <a:gd name="T30" fmla="*/ 2 w 14"/>
                  <a:gd name="T31" fmla="*/ 5 h 73"/>
                  <a:gd name="T32" fmla="*/ 0 w 14"/>
                  <a:gd name="T33" fmla="*/ 7 h 73"/>
                  <a:gd name="T34" fmla="*/ 0 w 14"/>
                  <a:gd name="T35" fmla="*/ 10 h 73"/>
                  <a:gd name="T36" fmla="*/ 0 w 14"/>
                  <a:gd name="T3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3">
                    <a:moveTo>
                      <a:pt x="0" y="68"/>
                    </a:moveTo>
                    <a:lnTo>
                      <a:pt x="2" y="68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9" y="71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0" name="Freeform 1100"/>
              <p:cNvSpPr>
                <a:spLocks/>
              </p:cNvSpPr>
              <p:nvPr/>
            </p:nvSpPr>
            <p:spPr bwMode="auto">
              <a:xfrm>
                <a:off x="4069" y="830"/>
                <a:ext cx="14" cy="74"/>
              </a:xfrm>
              <a:custGeom>
                <a:avLst/>
                <a:gdLst>
                  <a:gd name="T0" fmla="*/ 0 w 14"/>
                  <a:gd name="T1" fmla="*/ 69 h 74"/>
                  <a:gd name="T2" fmla="*/ 2 w 14"/>
                  <a:gd name="T3" fmla="*/ 69 h 74"/>
                  <a:gd name="T4" fmla="*/ 4 w 14"/>
                  <a:gd name="T5" fmla="*/ 71 h 74"/>
                  <a:gd name="T6" fmla="*/ 7 w 14"/>
                  <a:gd name="T7" fmla="*/ 74 h 74"/>
                  <a:gd name="T8" fmla="*/ 7 w 14"/>
                  <a:gd name="T9" fmla="*/ 74 h 74"/>
                  <a:gd name="T10" fmla="*/ 9 w 14"/>
                  <a:gd name="T11" fmla="*/ 71 h 74"/>
                  <a:gd name="T12" fmla="*/ 12 w 14"/>
                  <a:gd name="T13" fmla="*/ 69 h 74"/>
                  <a:gd name="T14" fmla="*/ 14 w 14"/>
                  <a:gd name="T15" fmla="*/ 66 h 74"/>
                  <a:gd name="T16" fmla="*/ 14 w 14"/>
                  <a:gd name="T17" fmla="*/ 66 h 74"/>
                  <a:gd name="T18" fmla="*/ 14 w 14"/>
                  <a:gd name="T19" fmla="*/ 8 h 74"/>
                  <a:gd name="T20" fmla="*/ 12 w 14"/>
                  <a:gd name="T21" fmla="*/ 5 h 74"/>
                  <a:gd name="T22" fmla="*/ 9 w 14"/>
                  <a:gd name="T23" fmla="*/ 3 h 74"/>
                  <a:gd name="T24" fmla="*/ 7 w 14"/>
                  <a:gd name="T25" fmla="*/ 0 h 74"/>
                  <a:gd name="T26" fmla="*/ 7 w 14"/>
                  <a:gd name="T27" fmla="*/ 0 h 74"/>
                  <a:gd name="T28" fmla="*/ 4 w 14"/>
                  <a:gd name="T29" fmla="*/ 3 h 74"/>
                  <a:gd name="T30" fmla="*/ 2 w 14"/>
                  <a:gd name="T31" fmla="*/ 5 h 74"/>
                  <a:gd name="T32" fmla="*/ 0 w 14"/>
                  <a:gd name="T33" fmla="*/ 8 h 74"/>
                  <a:gd name="T34" fmla="*/ 0 w 14"/>
                  <a:gd name="T35" fmla="*/ 10 h 74"/>
                  <a:gd name="T36" fmla="*/ 0 w 14"/>
                  <a:gd name="T3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74">
                    <a:moveTo>
                      <a:pt x="0" y="69"/>
                    </a:moveTo>
                    <a:lnTo>
                      <a:pt x="2" y="69"/>
                    </a:lnTo>
                    <a:lnTo>
                      <a:pt x="4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8061" name="Group 1101"/>
            <p:cNvGrpSpPr>
              <a:grpSpLocks/>
            </p:cNvGrpSpPr>
            <p:nvPr/>
          </p:nvGrpSpPr>
          <p:grpSpPr bwMode="auto">
            <a:xfrm>
              <a:off x="3640" y="1436"/>
              <a:ext cx="479" cy="88"/>
              <a:chOff x="4069" y="804"/>
              <a:chExt cx="767" cy="158"/>
            </a:xfrm>
          </p:grpSpPr>
          <p:sp>
            <p:nvSpPr>
              <p:cNvPr id="2858062" name="Freeform 1102"/>
              <p:cNvSpPr>
                <a:spLocks/>
              </p:cNvSpPr>
              <p:nvPr/>
            </p:nvSpPr>
            <p:spPr bwMode="auto">
              <a:xfrm>
                <a:off x="4069" y="804"/>
                <a:ext cx="73" cy="19"/>
              </a:xfrm>
              <a:custGeom>
                <a:avLst/>
                <a:gdLst>
                  <a:gd name="T0" fmla="*/ 9 w 73"/>
                  <a:gd name="T1" fmla="*/ 0 h 19"/>
                  <a:gd name="T2" fmla="*/ 7 w 73"/>
                  <a:gd name="T3" fmla="*/ 0 h 19"/>
                  <a:gd name="T4" fmla="*/ 4 w 73"/>
                  <a:gd name="T5" fmla="*/ 2 h 19"/>
                  <a:gd name="T6" fmla="*/ 2 w 73"/>
                  <a:gd name="T7" fmla="*/ 4 h 19"/>
                  <a:gd name="T8" fmla="*/ 0 w 73"/>
                  <a:gd name="T9" fmla="*/ 7 h 19"/>
                  <a:gd name="T10" fmla="*/ 0 w 73"/>
                  <a:gd name="T11" fmla="*/ 7 h 19"/>
                  <a:gd name="T12" fmla="*/ 2 w 73"/>
                  <a:gd name="T13" fmla="*/ 9 h 19"/>
                  <a:gd name="T14" fmla="*/ 4 w 73"/>
                  <a:gd name="T15" fmla="*/ 12 h 19"/>
                  <a:gd name="T16" fmla="*/ 7 w 73"/>
                  <a:gd name="T17" fmla="*/ 14 h 19"/>
                  <a:gd name="T18" fmla="*/ 63 w 73"/>
                  <a:gd name="T19" fmla="*/ 19 h 19"/>
                  <a:gd name="T20" fmla="*/ 65 w 73"/>
                  <a:gd name="T21" fmla="*/ 19 h 19"/>
                  <a:gd name="T22" fmla="*/ 68 w 73"/>
                  <a:gd name="T23" fmla="*/ 19 h 19"/>
                  <a:gd name="T24" fmla="*/ 70 w 73"/>
                  <a:gd name="T25" fmla="*/ 17 h 19"/>
                  <a:gd name="T26" fmla="*/ 73 w 73"/>
                  <a:gd name="T27" fmla="*/ 14 h 19"/>
                  <a:gd name="T28" fmla="*/ 73 w 73"/>
                  <a:gd name="T29" fmla="*/ 12 h 19"/>
                  <a:gd name="T30" fmla="*/ 70 w 73"/>
                  <a:gd name="T31" fmla="*/ 9 h 19"/>
                  <a:gd name="T32" fmla="*/ 68 w 73"/>
                  <a:gd name="T33" fmla="*/ 7 h 19"/>
                  <a:gd name="T34" fmla="*/ 65 w 73"/>
                  <a:gd name="T35" fmla="*/ 4 h 19"/>
                  <a:gd name="T36" fmla="*/ 9 w 73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9">
                    <a:moveTo>
                      <a:pt x="9" y="0"/>
                    </a:moveTo>
                    <a:lnTo>
                      <a:pt x="7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2"/>
                    </a:lnTo>
                    <a:lnTo>
                      <a:pt x="7" y="14"/>
                    </a:lnTo>
                    <a:lnTo>
                      <a:pt x="63" y="19"/>
                    </a:lnTo>
                    <a:lnTo>
                      <a:pt x="65" y="19"/>
                    </a:lnTo>
                    <a:lnTo>
                      <a:pt x="68" y="19"/>
                    </a:lnTo>
                    <a:lnTo>
                      <a:pt x="70" y="17"/>
                    </a:lnTo>
                    <a:lnTo>
                      <a:pt x="73" y="14"/>
                    </a:lnTo>
                    <a:lnTo>
                      <a:pt x="73" y="12"/>
                    </a:lnTo>
                    <a:lnTo>
                      <a:pt x="70" y="9"/>
                    </a:lnTo>
                    <a:lnTo>
                      <a:pt x="68" y="7"/>
                    </a:lnTo>
                    <a:lnTo>
                      <a:pt x="65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3" name="Freeform 1103"/>
              <p:cNvSpPr>
                <a:spLocks/>
              </p:cNvSpPr>
              <p:nvPr/>
            </p:nvSpPr>
            <p:spPr bwMode="auto">
              <a:xfrm>
                <a:off x="4171" y="813"/>
                <a:ext cx="73" cy="20"/>
              </a:xfrm>
              <a:custGeom>
                <a:avLst/>
                <a:gdLst>
                  <a:gd name="T0" fmla="*/ 7 w 73"/>
                  <a:gd name="T1" fmla="*/ 0 h 20"/>
                  <a:gd name="T2" fmla="*/ 5 w 73"/>
                  <a:gd name="T3" fmla="*/ 0 h 20"/>
                  <a:gd name="T4" fmla="*/ 2 w 73"/>
                  <a:gd name="T5" fmla="*/ 0 h 20"/>
                  <a:gd name="T6" fmla="*/ 0 w 73"/>
                  <a:gd name="T7" fmla="*/ 3 h 20"/>
                  <a:gd name="T8" fmla="*/ 0 w 73"/>
                  <a:gd name="T9" fmla="*/ 5 h 20"/>
                  <a:gd name="T10" fmla="*/ 0 w 73"/>
                  <a:gd name="T11" fmla="*/ 8 h 20"/>
                  <a:gd name="T12" fmla="*/ 0 w 73"/>
                  <a:gd name="T13" fmla="*/ 10 h 20"/>
                  <a:gd name="T14" fmla="*/ 2 w 73"/>
                  <a:gd name="T15" fmla="*/ 13 h 20"/>
                  <a:gd name="T16" fmla="*/ 5 w 73"/>
                  <a:gd name="T17" fmla="*/ 15 h 20"/>
                  <a:gd name="T18" fmla="*/ 58 w 73"/>
                  <a:gd name="T19" fmla="*/ 20 h 20"/>
                  <a:gd name="T20" fmla="*/ 63 w 73"/>
                  <a:gd name="T21" fmla="*/ 20 h 20"/>
                  <a:gd name="T22" fmla="*/ 66 w 73"/>
                  <a:gd name="T23" fmla="*/ 20 h 20"/>
                  <a:gd name="T24" fmla="*/ 68 w 73"/>
                  <a:gd name="T25" fmla="*/ 17 h 20"/>
                  <a:gd name="T26" fmla="*/ 71 w 73"/>
                  <a:gd name="T27" fmla="*/ 15 h 20"/>
                  <a:gd name="T28" fmla="*/ 73 w 73"/>
                  <a:gd name="T29" fmla="*/ 13 h 20"/>
                  <a:gd name="T30" fmla="*/ 73 w 73"/>
                  <a:gd name="T31" fmla="*/ 10 h 20"/>
                  <a:gd name="T32" fmla="*/ 71 w 73"/>
                  <a:gd name="T33" fmla="*/ 8 h 20"/>
                  <a:gd name="T34" fmla="*/ 68 w 73"/>
                  <a:gd name="T35" fmla="*/ 5 h 20"/>
                  <a:gd name="T36" fmla="*/ 66 w 73"/>
                  <a:gd name="T37" fmla="*/ 5 h 20"/>
                  <a:gd name="T38" fmla="*/ 61 w 73"/>
                  <a:gd name="T39" fmla="*/ 5 h 20"/>
                  <a:gd name="T40" fmla="*/ 7 w 73"/>
                  <a:gd name="T4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" h="20">
                    <a:moveTo>
                      <a:pt x="7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5" y="15"/>
                    </a:lnTo>
                    <a:lnTo>
                      <a:pt x="58" y="20"/>
                    </a:lnTo>
                    <a:lnTo>
                      <a:pt x="63" y="20"/>
                    </a:lnTo>
                    <a:lnTo>
                      <a:pt x="66" y="20"/>
                    </a:lnTo>
                    <a:lnTo>
                      <a:pt x="68" y="17"/>
                    </a:lnTo>
                    <a:lnTo>
                      <a:pt x="71" y="15"/>
                    </a:lnTo>
                    <a:lnTo>
                      <a:pt x="73" y="13"/>
                    </a:lnTo>
                    <a:lnTo>
                      <a:pt x="73" y="10"/>
                    </a:lnTo>
                    <a:lnTo>
                      <a:pt x="71" y="8"/>
                    </a:lnTo>
                    <a:lnTo>
                      <a:pt x="68" y="5"/>
                    </a:lnTo>
                    <a:lnTo>
                      <a:pt x="66" y="5"/>
                    </a:lnTo>
                    <a:lnTo>
                      <a:pt x="6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4" name="Freeform 1104"/>
              <p:cNvSpPr>
                <a:spLocks/>
              </p:cNvSpPr>
              <p:nvPr/>
            </p:nvSpPr>
            <p:spPr bwMode="auto">
              <a:xfrm>
                <a:off x="4273" y="823"/>
                <a:ext cx="71" cy="24"/>
              </a:xfrm>
              <a:custGeom>
                <a:avLst/>
                <a:gdLst>
                  <a:gd name="T0" fmla="*/ 8 w 71"/>
                  <a:gd name="T1" fmla="*/ 0 h 24"/>
                  <a:gd name="T2" fmla="*/ 5 w 71"/>
                  <a:gd name="T3" fmla="*/ 0 h 24"/>
                  <a:gd name="T4" fmla="*/ 3 w 71"/>
                  <a:gd name="T5" fmla="*/ 0 h 24"/>
                  <a:gd name="T6" fmla="*/ 0 w 71"/>
                  <a:gd name="T7" fmla="*/ 3 h 24"/>
                  <a:gd name="T8" fmla="*/ 0 w 71"/>
                  <a:gd name="T9" fmla="*/ 5 h 24"/>
                  <a:gd name="T10" fmla="*/ 0 w 71"/>
                  <a:gd name="T11" fmla="*/ 7 h 24"/>
                  <a:gd name="T12" fmla="*/ 0 w 71"/>
                  <a:gd name="T13" fmla="*/ 10 h 24"/>
                  <a:gd name="T14" fmla="*/ 3 w 71"/>
                  <a:gd name="T15" fmla="*/ 12 h 24"/>
                  <a:gd name="T16" fmla="*/ 5 w 71"/>
                  <a:gd name="T17" fmla="*/ 15 h 24"/>
                  <a:gd name="T18" fmla="*/ 25 w 71"/>
                  <a:gd name="T19" fmla="*/ 17 h 24"/>
                  <a:gd name="T20" fmla="*/ 56 w 71"/>
                  <a:gd name="T21" fmla="*/ 22 h 24"/>
                  <a:gd name="T22" fmla="*/ 64 w 71"/>
                  <a:gd name="T23" fmla="*/ 24 h 24"/>
                  <a:gd name="T24" fmla="*/ 66 w 71"/>
                  <a:gd name="T25" fmla="*/ 24 h 24"/>
                  <a:gd name="T26" fmla="*/ 69 w 71"/>
                  <a:gd name="T27" fmla="*/ 22 h 24"/>
                  <a:gd name="T28" fmla="*/ 71 w 71"/>
                  <a:gd name="T29" fmla="*/ 20 h 24"/>
                  <a:gd name="T30" fmla="*/ 71 w 71"/>
                  <a:gd name="T31" fmla="*/ 17 h 24"/>
                  <a:gd name="T32" fmla="*/ 71 w 71"/>
                  <a:gd name="T33" fmla="*/ 15 h 24"/>
                  <a:gd name="T34" fmla="*/ 71 w 71"/>
                  <a:gd name="T35" fmla="*/ 12 h 24"/>
                  <a:gd name="T36" fmla="*/ 69 w 71"/>
                  <a:gd name="T37" fmla="*/ 10 h 24"/>
                  <a:gd name="T38" fmla="*/ 66 w 71"/>
                  <a:gd name="T39" fmla="*/ 10 h 24"/>
                  <a:gd name="T40" fmla="*/ 59 w 71"/>
                  <a:gd name="T41" fmla="*/ 7 h 24"/>
                  <a:gd name="T42" fmla="*/ 27 w 71"/>
                  <a:gd name="T43" fmla="*/ 3 h 24"/>
                  <a:gd name="T44" fmla="*/ 8 w 71"/>
                  <a:gd name="T4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1" h="24">
                    <a:moveTo>
                      <a:pt x="8" y="0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25" y="17"/>
                    </a:lnTo>
                    <a:lnTo>
                      <a:pt x="56" y="22"/>
                    </a:lnTo>
                    <a:lnTo>
                      <a:pt x="64" y="24"/>
                    </a:lnTo>
                    <a:lnTo>
                      <a:pt x="66" y="24"/>
                    </a:lnTo>
                    <a:lnTo>
                      <a:pt x="69" y="22"/>
                    </a:lnTo>
                    <a:lnTo>
                      <a:pt x="71" y="20"/>
                    </a:lnTo>
                    <a:lnTo>
                      <a:pt x="71" y="17"/>
                    </a:lnTo>
                    <a:lnTo>
                      <a:pt x="71" y="15"/>
                    </a:lnTo>
                    <a:lnTo>
                      <a:pt x="71" y="12"/>
                    </a:lnTo>
                    <a:lnTo>
                      <a:pt x="69" y="10"/>
                    </a:lnTo>
                    <a:lnTo>
                      <a:pt x="66" y="10"/>
                    </a:lnTo>
                    <a:lnTo>
                      <a:pt x="59" y="7"/>
                    </a:lnTo>
                    <a:lnTo>
                      <a:pt x="27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5" name="Freeform 1105"/>
              <p:cNvSpPr>
                <a:spLocks/>
              </p:cNvSpPr>
              <p:nvPr/>
            </p:nvSpPr>
            <p:spPr bwMode="auto">
              <a:xfrm>
                <a:off x="4373" y="840"/>
                <a:ext cx="69" cy="39"/>
              </a:xfrm>
              <a:custGeom>
                <a:avLst/>
                <a:gdLst>
                  <a:gd name="T0" fmla="*/ 8 w 69"/>
                  <a:gd name="T1" fmla="*/ 0 h 39"/>
                  <a:gd name="T2" fmla="*/ 5 w 69"/>
                  <a:gd name="T3" fmla="*/ 0 h 39"/>
                  <a:gd name="T4" fmla="*/ 3 w 69"/>
                  <a:gd name="T5" fmla="*/ 3 h 39"/>
                  <a:gd name="T6" fmla="*/ 0 w 69"/>
                  <a:gd name="T7" fmla="*/ 5 h 39"/>
                  <a:gd name="T8" fmla="*/ 0 w 69"/>
                  <a:gd name="T9" fmla="*/ 7 h 39"/>
                  <a:gd name="T10" fmla="*/ 0 w 69"/>
                  <a:gd name="T11" fmla="*/ 10 h 39"/>
                  <a:gd name="T12" fmla="*/ 0 w 69"/>
                  <a:gd name="T13" fmla="*/ 12 h 39"/>
                  <a:gd name="T14" fmla="*/ 3 w 69"/>
                  <a:gd name="T15" fmla="*/ 15 h 39"/>
                  <a:gd name="T16" fmla="*/ 5 w 69"/>
                  <a:gd name="T17" fmla="*/ 15 h 39"/>
                  <a:gd name="T18" fmla="*/ 22 w 69"/>
                  <a:gd name="T19" fmla="*/ 22 h 39"/>
                  <a:gd name="T20" fmla="*/ 37 w 69"/>
                  <a:gd name="T21" fmla="*/ 27 h 39"/>
                  <a:gd name="T22" fmla="*/ 39 w 69"/>
                  <a:gd name="T23" fmla="*/ 20 h 39"/>
                  <a:gd name="T24" fmla="*/ 34 w 69"/>
                  <a:gd name="T25" fmla="*/ 27 h 39"/>
                  <a:gd name="T26" fmla="*/ 47 w 69"/>
                  <a:gd name="T27" fmla="*/ 34 h 39"/>
                  <a:gd name="T28" fmla="*/ 56 w 69"/>
                  <a:gd name="T29" fmla="*/ 39 h 39"/>
                  <a:gd name="T30" fmla="*/ 59 w 69"/>
                  <a:gd name="T31" fmla="*/ 39 h 39"/>
                  <a:gd name="T32" fmla="*/ 61 w 69"/>
                  <a:gd name="T33" fmla="*/ 39 h 39"/>
                  <a:gd name="T34" fmla="*/ 64 w 69"/>
                  <a:gd name="T35" fmla="*/ 39 h 39"/>
                  <a:gd name="T36" fmla="*/ 66 w 69"/>
                  <a:gd name="T37" fmla="*/ 37 h 39"/>
                  <a:gd name="T38" fmla="*/ 69 w 69"/>
                  <a:gd name="T39" fmla="*/ 34 h 39"/>
                  <a:gd name="T40" fmla="*/ 69 w 69"/>
                  <a:gd name="T41" fmla="*/ 32 h 39"/>
                  <a:gd name="T42" fmla="*/ 66 w 69"/>
                  <a:gd name="T43" fmla="*/ 29 h 39"/>
                  <a:gd name="T44" fmla="*/ 64 w 69"/>
                  <a:gd name="T45" fmla="*/ 27 h 39"/>
                  <a:gd name="T46" fmla="*/ 54 w 69"/>
                  <a:gd name="T47" fmla="*/ 22 h 39"/>
                  <a:gd name="T48" fmla="*/ 42 w 69"/>
                  <a:gd name="T49" fmla="*/ 15 h 39"/>
                  <a:gd name="T50" fmla="*/ 39 w 69"/>
                  <a:gd name="T51" fmla="*/ 12 h 39"/>
                  <a:gd name="T52" fmla="*/ 25 w 69"/>
                  <a:gd name="T53" fmla="*/ 7 h 39"/>
                  <a:gd name="T54" fmla="*/ 8 w 69"/>
                  <a:gd name="T5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9" h="39">
                    <a:moveTo>
                      <a:pt x="8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22" y="22"/>
                    </a:lnTo>
                    <a:lnTo>
                      <a:pt x="37" y="27"/>
                    </a:lnTo>
                    <a:lnTo>
                      <a:pt x="39" y="20"/>
                    </a:lnTo>
                    <a:lnTo>
                      <a:pt x="34" y="27"/>
                    </a:lnTo>
                    <a:lnTo>
                      <a:pt x="47" y="34"/>
                    </a:lnTo>
                    <a:lnTo>
                      <a:pt x="56" y="39"/>
                    </a:lnTo>
                    <a:lnTo>
                      <a:pt x="59" y="39"/>
                    </a:lnTo>
                    <a:lnTo>
                      <a:pt x="61" y="39"/>
                    </a:lnTo>
                    <a:lnTo>
                      <a:pt x="64" y="39"/>
                    </a:lnTo>
                    <a:lnTo>
                      <a:pt x="66" y="37"/>
                    </a:lnTo>
                    <a:lnTo>
                      <a:pt x="69" y="34"/>
                    </a:lnTo>
                    <a:lnTo>
                      <a:pt x="69" y="32"/>
                    </a:lnTo>
                    <a:lnTo>
                      <a:pt x="66" y="29"/>
                    </a:lnTo>
                    <a:lnTo>
                      <a:pt x="64" y="27"/>
                    </a:lnTo>
                    <a:lnTo>
                      <a:pt x="54" y="22"/>
                    </a:lnTo>
                    <a:lnTo>
                      <a:pt x="42" y="15"/>
                    </a:lnTo>
                    <a:lnTo>
                      <a:pt x="39" y="12"/>
                    </a:lnTo>
                    <a:lnTo>
                      <a:pt x="25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6" name="Freeform 1106"/>
              <p:cNvSpPr>
                <a:spLocks/>
              </p:cNvSpPr>
              <p:nvPr/>
            </p:nvSpPr>
            <p:spPr bwMode="auto">
              <a:xfrm>
                <a:off x="4466" y="884"/>
                <a:ext cx="68" cy="34"/>
              </a:xfrm>
              <a:custGeom>
                <a:avLst/>
                <a:gdLst>
                  <a:gd name="T0" fmla="*/ 7 w 68"/>
                  <a:gd name="T1" fmla="*/ 0 h 34"/>
                  <a:gd name="T2" fmla="*/ 5 w 68"/>
                  <a:gd name="T3" fmla="*/ 0 h 34"/>
                  <a:gd name="T4" fmla="*/ 2 w 68"/>
                  <a:gd name="T5" fmla="*/ 3 h 34"/>
                  <a:gd name="T6" fmla="*/ 0 w 68"/>
                  <a:gd name="T7" fmla="*/ 5 h 34"/>
                  <a:gd name="T8" fmla="*/ 0 w 68"/>
                  <a:gd name="T9" fmla="*/ 7 h 34"/>
                  <a:gd name="T10" fmla="*/ 0 w 68"/>
                  <a:gd name="T11" fmla="*/ 10 h 34"/>
                  <a:gd name="T12" fmla="*/ 0 w 68"/>
                  <a:gd name="T13" fmla="*/ 12 h 34"/>
                  <a:gd name="T14" fmla="*/ 2 w 68"/>
                  <a:gd name="T15" fmla="*/ 15 h 34"/>
                  <a:gd name="T16" fmla="*/ 5 w 68"/>
                  <a:gd name="T17" fmla="*/ 15 h 34"/>
                  <a:gd name="T18" fmla="*/ 10 w 68"/>
                  <a:gd name="T19" fmla="*/ 17 h 34"/>
                  <a:gd name="T20" fmla="*/ 61 w 68"/>
                  <a:gd name="T21" fmla="*/ 34 h 34"/>
                  <a:gd name="T22" fmla="*/ 63 w 68"/>
                  <a:gd name="T23" fmla="*/ 34 h 34"/>
                  <a:gd name="T24" fmla="*/ 66 w 68"/>
                  <a:gd name="T25" fmla="*/ 34 h 34"/>
                  <a:gd name="T26" fmla="*/ 68 w 68"/>
                  <a:gd name="T27" fmla="*/ 32 h 34"/>
                  <a:gd name="T28" fmla="*/ 68 w 68"/>
                  <a:gd name="T29" fmla="*/ 29 h 34"/>
                  <a:gd name="T30" fmla="*/ 68 w 68"/>
                  <a:gd name="T31" fmla="*/ 27 h 34"/>
                  <a:gd name="T32" fmla="*/ 68 w 68"/>
                  <a:gd name="T33" fmla="*/ 25 h 34"/>
                  <a:gd name="T34" fmla="*/ 66 w 68"/>
                  <a:gd name="T35" fmla="*/ 22 h 34"/>
                  <a:gd name="T36" fmla="*/ 63 w 68"/>
                  <a:gd name="T37" fmla="*/ 20 h 34"/>
                  <a:gd name="T38" fmla="*/ 12 w 68"/>
                  <a:gd name="T39" fmla="*/ 3 h 34"/>
                  <a:gd name="T40" fmla="*/ 7 w 68"/>
                  <a:gd name="T4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8" h="34">
                    <a:moveTo>
                      <a:pt x="7" y="0"/>
                    </a:move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5" y="15"/>
                    </a:lnTo>
                    <a:lnTo>
                      <a:pt x="10" y="17"/>
                    </a:lnTo>
                    <a:lnTo>
                      <a:pt x="61" y="34"/>
                    </a:lnTo>
                    <a:lnTo>
                      <a:pt x="63" y="34"/>
                    </a:lnTo>
                    <a:lnTo>
                      <a:pt x="66" y="34"/>
                    </a:lnTo>
                    <a:lnTo>
                      <a:pt x="68" y="32"/>
                    </a:lnTo>
                    <a:lnTo>
                      <a:pt x="68" y="29"/>
                    </a:lnTo>
                    <a:lnTo>
                      <a:pt x="68" y="27"/>
                    </a:lnTo>
                    <a:lnTo>
                      <a:pt x="68" y="25"/>
                    </a:lnTo>
                    <a:lnTo>
                      <a:pt x="66" y="22"/>
                    </a:lnTo>
                    <a:lnTo>
                      <a:pt x="63" y="20"/>
                    </a:lnTo>
                    <a:lnTo>
                      <a:pt x="12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7" name="Freeform 1107"/>
              <p:cNvSpPr>
                <a:spLocks/>
              </p:cNvSpPr>
              <p:nvPr/>
            </p:nvSpPr>
            <p:spPr bwMode="auto">
              <a:xfrm>
                <a:off x="4563" y="918"/>
                <a:ext cx="71" cy="27"/>
              </a:xfrm>
              <a:custGeom>
                <a:avLst/>
                <a:gdLst>
                  <a:gd name="T0" fmla="*/ 8 w 71"/>
                  <a:gd name="T1" fmla="*/ 0 h 27"/>
                  <a:gd name="T2" fmla="*/ 5 w 71"/>
                  <a:gd name="T3" fmla="*/ 0 h 27"/>
                  <a:gd name="T4" fmla="*/ 3 w 71"/>
                  <a:gd name="T5" fmla="*/ 0 h 27"/>
                  <a:gd name="T6" fmla="*/ 0 w 71"/>
                  <a:gd name="T7" fmla="*/ 3 h 27"/>
                  <a:gd name="T8" fmla="*/ 0 w 71"/>
                  <a:gd name="T9" fmla="*/ 5 h 27"/>
                  <a:gd name="T10" fmla="*/ 0 w 71"/>
                  <a:gd name="T11" fmla="*/ 8 h 27"/>
                  <a:gd name="T12" fmla="*/ 0 w 71"/>
                  <a:gd name="T13" fmla="*/ 10 h 27"/>
                  <a:gd name="T14" fmla="*/ 3 w 71"/>
                  <a:gd name="T15" fmla="*/ 13 h 27"/>
                  <a:gd name="T16" fmla="*/ 5 w 71"/>
                  <a:gd name="T17" fmla="*/ 15 h 27"/>
                  <a:gd name="T18" fmla="*/ 30 w 71"/>
                  <a:gd name="T19" fmla="*/ 20 h 27"/>
                  <a:gd name="T20" fmla="*/ 61 w 71"/>
                  <a:gd name="T21" fmla="*/ 27 h 27"/>
                  <a:gd name="T22" fmla="*/ 64 w 71"/>
                  <a:gd name="T23" fmla="*/ 27 h 27"/>
                  <a:gd name="T24" fmla="*/ 66 w 71"/>
                  <a:gd name="T25" fmla="*/ 27 h 27"/>
                  <a:gd name="T26" fmla="*/ 69 w 71"/>
                  <a:gd name="T27" fmla="*/ 25 h 27"/>
                  <a:gd name="T28" fmla="*/ 71 w 71"/>
                  <a:gd name="T29" fmla="*/ 22 h 27"/>
                  <a:gd name="T30" fmla="*/ 71 w 71"/>
                  <a:gd name="T31" fmla="*/ 20 h 27"/>
                  <a:gd name="T32" fmla="*/ 69 w 71"/>
                  <a:gd name="T33" fmla="*/ 17 h 27"/>
                  <a:gd name="T34" fmla="*/ 66 w 71"/>
                  <a:gd name="T35" fmla="*/ 15 h 27"/>
                  <a:gd name="T36" fmla="*/ 64 w 71"/>
                  <a:gd name="T37" fmla="*/ 13 h 27"/>
                  <a:gd name="T38" fmla="*/ 32 w 71"/>
                  <a:gd name="T39" fmla="*/ 5 h 27"/>
                  <a:gd name="T40" fmla="*/ 8 w 71"/>
                  <a:gd name="T4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27">
                    <a:moveTo>
                      <a:pt x="8" y="0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30" y="20"/>
                    </a:lnTo>
                    <a:lnTo>
                      <a:pt x="61" y="27"/>
                    </a:lnTo>
                    <a:lnTo>
                      <a:pt x="64" y="27"/>
                    </a:lnTo>
                    <a:lnTo>
                      <a:pt x="66" y="27"/>
                    </a:lnTo>
                    <a:lnTo>
                      <a:pt x="69" y="25"/>
                    </a:lnTo>
                    <a:lnTo>
                      <a:pt x="71" y="22"/>
                    </a:lnTo>
                    <a:lnTo>
                      <a:pt x="71" y="20"/>
                    </a:lnTo>
                    <a:lnTo>
                      <a:pt x="69" y="17"/>
                    </a:lnTo>
                    <a:lnTo>
                      <a:pt x="66" y="15"/>
                    </a:lnTo>
                    <a:lnTo>
                      <a:pt x="64" y="13"/>
                    </a:lnTo>
                    <a:lnTo>
                      <a:pt x="32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8" name="Freeform 1108"/>
              <p:cNvSpPr>
                <a:spLocks/>
              </p:cNvSpPr>
              <p:nvPr/>
            </p:nvSpPr>
            <p:spPr bwMode="auto">
              <a:xfrm>
                <a:off x="4663" y="938"/>
                <a:ext cx="73" cy="19"/>
              </a:xfrm>
              <a:custGeom>
                <a:avLst/>
                <a:gdLst>
                  <a:gd name="T0" fmla="*/ 8 w 73"/>
                  <a:gd name="T1" fmla="*/ 0 h 19"/>
                  <a:gd name="T2" fmla="*/ 5 w 73"/>
                  <a:gd name="T3" fmla="*/ 0 h 19"/>
                  <a:gd name="T4" fmla="*/ 3 w 73"/>
                  <a:gd name="T5" fmla="*/ 0 h 19"/>
                  <a:gd name="T6" fmla="*/ 0 w 73"/>
                  <a:gd name="T7" fmla="*/ 2 h 19"/>
                  <a:gd name="T8" fmla="*/ 0 w 73"/>
                  <a:gd name="T9" fmla="*/ 5 h 19"/>
                  <a:gd name="T10" fmla="*/ 0 w 73"/>
                  <a:gd name="T11" fmla="*/ 7 h 19"/>
                  <a:gd name="T12" fmla="*/ 0 w 73"/>
                  <a:gd name="T13" fmla="*/ 10 h 19"/>
                  <a:gd name="T14" fmla="*/ 3 w 73"/>
                  <a:gd name="T15" fmla="*/ 12 h 19"/>
                  <a:gd name="T16" fmla="*/ 5 w 73"/>
                  <a:gd name="T17" fmla="*/ 15 h 19"/>
                  <a:gd name="T18" fmla="*/ 20 w 73"/>
                  <a:gd name="T19" fmla="*/ 17 h 19"/>
                  <a:gd name="T20" fmla="*/ 64 w 73"/>
                  <a:gd name="T21" fmla="*/ 19 h 19"/>
                  <a:gd name="T22" fmla="*/ 66 w 73"/>
                  <a:gd name="T23" fmla="*/ 19 h 19"/>
                  <a:gd name="T24" fmla="*/ 69 w 73"/>
                  <a:gd name="T25" fmla="*/ 17 h 19"/>
                  <a:gd name="T26" fmla="*/ 71 w 73"/>
                  <a:gd name="T27" fmla="*/ 15 h 19"/>
                  <a:gd name="T28" fmla="*/ 73 w 73"/>
                  <a:gd name="T29" fmla="*/ 12 h 19"/>
                  <a:gd name="T30" fmla="*/ 73 w 73"/>
                  <a:gd name="T31" fmla="*/ 10 h 19"/>
                  <a:gd name="T32" fmla="*/ 71 w 73"/>
                  <a:gd name="T33" fmla="*/ 7 h 19"/>
                  <a:gd name="T34" fmla="*/ 69 w 73"/>
                  <a:gd name="T35" fmla="*/ 5 h 19"/>
                  <a:gd name="T36" fmla="*/ 66 w 73"/>
                  <a:gd name="T37" fmla="*/ 5 h 19"/>
                  <a:gd name="T38" fmla="*/ 22 w 73"/>
                  <a:gd name="T39" fmla="*/ 2 h 19"/>
                  <a:gd name="T40" fmla="*/ 8 w 73"/>
                  <a:gd name="T4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" h="19">
                    <a:moveTo>
                      <a:pt x="8" y="0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20" y="17"/>
                    </a:lnTo>
                    <a:lnTo>
                      <a:pt x="64" y="19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1" y="15"/>
                    </a:lnTo>
                    <a:lnTo>
                      <a:pt x="73" y="12"/>
                    </a:lnTo>
                    <a:lnTo>
                      <a:pt x="73" y="10"/>
                    </a:lnTo>
                    <a:lnTo>
                      <a:pt x="71" y="7"/>
                    </a:lnTo>
                    <a:lnTo>
                      <a:pt x="69" y="5"/>
                    </a:lnTo>
                    <a:lnTo>
                      <a:pt x="66" y="5"/>
                    </a:lnTo>
                    <a:lnTo>
                      <a:pt x="22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69" name="Freeform 1109"/>
              <p:cNvSpPr>
                <a:spLocks/>
              </p:cNvSpPr>
              <p:nvPr/>
            </p:nvSpPr>
            <p:spPr bwMode="auto">
              <a:xfrm>
                <a:off x="4766" y="945"/>
                <a:ext cx="70" cy="17"/>
              </a:xfrm>
              <a:custGeom>
                <a:avLst/>
                <a:gdLst>
                  <a:gd name="T0" fmla="*/ 7 w 70"/>
                  <a:gd name="T1" fmla="*/ 0 h 17"/>
                  <a:gd name="T2" fmla="*/ 5 w 70"/>
                  <a:gd name="T3" fmla="*/ 0 h 17"/>
                  <a:gd name="T4" fmla="*/ 2 w 70"/>
                  <a:gd name="T5" fmla="*/ 0 h 17"/>
                  <a:gd name="T6" fmla="*/ 0 w 70"/>
                  <a:gd name="T7" fmla="*/ 3 h 17"/>
                  <a:gd name="T8" fmla="*/ 0 w 70"/>
                  <a:gd name="T9" fmla="*/ 5 h 17"/>
                  <a:gd name="T10" fmla="*/ 0 w 70"/>
                  <a:gd name="T11" fmla="*/ 8 h 17"/>
                  <a:gd name="T12" fmla="*/ 0 w 70"/>
                  <a:gd name="T13" fmla="*/ 10 h 17"/>
                  <a:gd name="T14" fmla="*/ 2 w 70"/>
                  <a:gd name="T15" fmla="*/ 12 h 17"/>
                  <a:gd name="T16" fmla="*/ 5 w 70"/>
                  <a:gd name="T17" fmla="*/ 15 h 17"/>
                  <a:gd name="T18" fmla="*/ 63 w 70"/>
                  <a:gd name="T19" fmla="*/ 17 h 17"/>
                  <a:gd name="T20" fmla="*/ 66 w 70"/>
                  <a:gd name="T21" fmla="*/ 17 h 17"/>
                  <a:gd name="T22" fmla="*/ 68 w 70"/>
                  <a:gd name="T23" fmla="*/ 15 h 17"/>
                  <a:gd name="T24" fmla="*/ 70 w 70"/>
                  <a:gd name="T25" fmla="*/ 12 h 17"/>
                  <a:gd name="T26" fmla="*/ 70 w 70"/>
                  <a:gd name="T27" fmla="*/ 10 h 17"/>
                  <a:gd name="T28" fmla="*/ 70 w 70"/>
                  <a:gd name="T29" fmla="*/ 8 h 17"/>
                  <a:gd name="T30" fmla="*/ 70 w 70"/>
                  <a:gd name="T31" fmla="*/ 5 h 17"/>
                  <a:gd name="T32" fmla="*/ 68 w 70"/>
                  <a:gd name="T33" fmla="*/ 3 h 17"/>
                  <a:gd name="T34" fmla="*/ 66 w 70"/>
                  <a:gd name="T35" fmla="*/ 3 h 17"/>
                  <a:gd name="T36" fmla="*/ 7 w 70"/>
                  <a:gd name="T3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0" h="17">
                    <a:moveTo>
                      <a:pt x="7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63" y="17"/>
                    </a:lnTo>
                    <a:lnTo>
                      <a:pt x="66" y="17"/>
                    </a:lnTo>
                    <a:lnTo>
                      <a:pt x="68" y="15"/>
                    </a:lnTo>
                    <a:lnTo>
                      <a:pt x="70" y="12"/>
                    </a:lnTo>
                    <a:lnTo>
                      <a:pt x="70" y="10"/>
                    </a:lnTo>
                    <a:lnTo>
                      <a:pt x="70" y="8"/>
                    </a:lnTo>
                    <a:lnTo>
                      <a:pt x="70" y="5"/>
                    </a:lnTo>
                    <a:lnTo>
                      <a:pt x="68" y="3"/>
                    </a:lnTo>
                    <a:lnTo>
                      <a:pt x="66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8070" name="Line 1110"/>
            <p:cNvSpPr>
              <a:spLocks noChangeShapeType="1"/>
            </p:cNvSpPr>
            <p:nvPr/>
          </p:nvSpPr>
          <p:spPr bwMode="auto">
            <a:xfrm flipV="1">
              <a:off x="4133" y="1526"/>
              <a:ext cx="2" cy="9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58071" name="Group 1111"/>
            <p:cNvGrpSpPr>
              <a:grpSpLocks/>
            </p:cNvGrpSpPr>
            <p:nvPr/>
          </p:nvGrpSpPr>
          <p:grpSpPr bwMode="auto">
            <a:xfrm>
              <a:off x="3620" y="2392"/>
              <a:ext cx="321" cy="9"/>
              <a:chOff x="4037" y="2528"/>
              <a:chExt cx="512" cy="14"/>
            </a:xfrm>
          </p:grpSpPr>
          <p:sp>
            <p:nvSpPr>
              <p:cNvPr id="2858072" name="Freeform 1112"/>
              <p:cNvSpPr>
                <a:spLocks/>
              </p:cNvSpPr>
              <p:nvPr/>
            </p:nvSpPr>
            <p:spPr bwMode="auto">
              <a:xfrm>
                <a:off x="4037" y="2528"/>
                <a:ext cx="14" cy="14"/>
              </a:xfrm>
              <a:custGeom>
                <a:avLst/>
                <a:gdLst>
                  <a:gd name="T0" fmla="*/ 10 w 14"/>
                  <a:gd name="T1" fmla="*/ 0 h 14"/>
                  <a:gd name="T2" fmla="*/ 7 w 14"/>
                  <a:gd name="T3" fmla="*/ 0 h 14"/>
                  <a:gd name="T4" fmla="*/ 5 w 14"/>
                  <a:gd name="T5" fmla="*/ 2 h 14"/>
                  <a:gd name="T6" fmla="*/ 2 w 14"/>
                  <a:gd name="T7" fmla="*/ 5 h 14"/>
                  <a:gd name="T8" fmla="*/ 0 w 14"/>
                  <a:gd name="T9" fmla="*/ 7 h 14"/>
                  <a:gd name="T10" fmla="*/ 0 w 14"/>
                  <a:gd name="T11" fmla="*/ 7 h 14"/>
                  <a:gd name="T12" fmla="*/ 2 w 14"/>
                  <a:gd name="T13" fmla="*/ 10 h 14"/>
                  <a:gd name="T14" fmla="*/ 5 w 14"/>
                  <a:gd name="T15" fmla="*/ 12 h 14"/>
                  <a:gd name="T16" fmla="*/ 7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10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10 w 14"/>
                  <a:gd name="T33" fmla="*/ 2 h 14"/>
                  <a:gd name="T34" fmla="*/ 10 w 14"/>
                  <a:gd name="T3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4">
                    <a:moveTo>
                      <a:pt x="10" y="0"/>
                    </a:moveTo>
                    <a:lnTo>
                      <a:pt x="7" y="0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3" name="Freeform 1113"/>
              <p:cNvSpPr>
                <a:spLocks/>
              </p:cNvSpPr>
              <p:nvPr/>
            </p:nvSpPr>
            <p:spPr bwMode="auto">
              <a:xfrm>
                <a:off x="4066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4" name="Freeform 1114"/>
              <p:cNvSpPr>
                <a:spLocks/>
              </p:cNvSpPr>
              <p:nvPr/>
            </p:nvSpPr>
            <p:spPr bwMode="auto">
              <a:xfrm>
                <a:off x="4095" y="2528"/>
                <a:ext cx="15" cy="14"/>
              </a:xfrm>
              <a:custGeom>
                <a:avLst/>
                <a:gdLst>
                  <a:gd name="T0" fmla="*/ 8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8 w 15"/>
                  <a:gd name="T19" fmla="*/ 14 h 14"/>
                  <a:gd name="T20" fmla="*/ 8 w 15"/>
                  <a:gd name="T21" fmla="*/ 14 h 14"/>
                  <a:gd name="T22" fmla="*/ 10 w 15"/>
                  <a:gd name="T23" fmla="*/ 12 h 14"/>
                  <a:gd name="T24" fmla="*/ 13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3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8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5" name="Freeform 1115"/>
              <p:cNvSpPr>
                <a:spLocks/>
              </p:cNvSpPr>
              <p:nvPr/>
            </p:nvSpPr>
            <p:spPr bwMode="auto">
              <a:xfrm>
                <a:off x="4125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4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4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9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9 w 14"/>
                  <a:gd name="T33" fmla="*/ 2 h 14"/>
                  <a:gd name="T34" fmla="*/ 9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6" name="Freeform 1116"/>
              <p:cNvSpPr>
                <a:spLocks/>
              </p:cNvSpPr>
              <p:nvPr/>
            </p:nvSpPr>
            <p:spPr bwMode="auto">
              <a:xfrm>
                <a:off x="4154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5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5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10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10 w 14"/>
                  <a:gd name="T33" fmla="*/ 2 h 14"/>
                  <a:gd name="T34" fmla="*/ 10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7" name="Freeform 1117"/>
              <p:cNvSpPr>
                <a:spLocks/>
              </p:cNvSpPr>
              <p:nvPr/>
            </p:nvSpPr>
            <p:spPr bwMode="auto">
              <a:xfrm>
                <a:off x="4183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8" name="Freeform 1118"/>
              <p:cNvSpPr>
                <a:spLocks/>
              </p:cNvSpPr>
              <p:nvPr/>
            </p:nvSpPr>
            <p:spPr bwMode="auto">
              <a:xfrm>
                <a:off x="4212" y="2528"/>
                <a:ext cx="15" cy="14"/>
              </a:xfrm>
              <a:custGeom>
                <a:avLst/>
                <a:gdLst>
                  <a:gd name="T0" fmla="*/ 8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8 w 15"/>
                  <a:gd name="T19" fmla="*/ 14 h 14"/>
                  <a:gd name="T20" fmla="*/ 8 w 15"/>
                  <a:gd name="T21" fmla="*/ 14 h 14"/>
                  <a:gd name="T22" fmla="*/ 10 w 15"/>
                  <a:gd name="T23" fmla="*/ 12 h 14"/>
                  <a:gd name="T24" fmla="*/ 13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3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8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79" name="Freeform 1119"/>
              <p:cNvSpPr>
                <a:spLocks/>
              </p:cNvSpPr>
              <p:nvPr/>
            </p:nvSpPr>
            <p:spPr bwMode="auto">
              <a:xfrm>
                <a:off x="4242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4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4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9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9 w 14"/>
                  <a:gd name="T33" fmla="*/ 2 h 14"/>
                  <a:gd name="T34" fmla="*/ 9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0" name="Freeform 1120"/>
              <p:cNvSpPr>
                <a:spLocks/>
              </p:cNvSpPr>
              <p:nvPr/>
            </p:nvSpPr>
            <p:spPr bwMode="auto">
              <a:xfrm>
                <a:off x="4271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5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5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10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10 w 14"/>
                  <a:gd name="T33" fmla="*/ 2 h 14"/>
                  <a:gd name="T34" fmla="*/ 10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1" name="Freeform 1121"/>
              <p:cNvSpPr>
                <a:spLocks/>
              </p:cNvSpPr>
              <p:nvPr/>
            </p:nvSpPr>
            <p:spPr bwMode="auto">
              <a:xfrm>
                <a:off x="4300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2" name="Freeform 1122"/>
              <p:cNvSpPr>
                <a:spLocks/>
              </p:cNvSpPr>
              <p:nvPr/>
            </p:nvSpPr>
            <p:spPr bwMode="auto">
              <a:xfrm>
                <a:off x="4329" y="2528"/>
                <a:ext cx="15" cy="14"/>
              </a:xfrm>
              <a:custGeom>
                <a:avLst/>
                <a:gdLst>
                  <a:gd name="T0" fmla="*/ 8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8 w 15"/>
                  <a:gd name="T19" fmla="*/ 14 h 14"/>
                  <a:gd name="T20" fmla="*/ 8 w 15"/>
                  <a:gd name="T21" fmla="*/ 14 h 14"/>
                  <a:gd name="T22" fmla="*/ 10 w 15"/>
                  <a:gd name="T23" fmla="*/ 12 h 14"/>
                  <a:gd name="T24" fmla="*/ 13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3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8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3" name="Freeform 1123"/>
              <p:cNvSpPr>
                <a:spLocks/>
              </p:cNvSpPr>
              <p:nvPr/>
            </p:nvSpPr>
            <p:spPr bwMode="auto">
              <a:xfrm>
                <a:off x="4359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4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4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9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9 w 14"/>
                  <a:gd name="T33" fmla="*/ 2 h 14"/>
                  <a:gd name="T34" fmla="*/ 9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4" name="Freeform 1124"/>
              <p:cNvSpPr>
                <a:spLocks/>
              </p:cNvSpPr>
              <p:nvPr/>
            </p:nvSpPr>
            <p:spPr bwMode="auto">
              <a:xfrm>
                <a:off x="4388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2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2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5" name="Freeform 1125"/>
              <p:cNvSpPr>
                <a:spLocks/>
              </p:cNvSpPr>
              <p:nvPr/>
            </p:nvSpPr>
            <p:spPr bwMode="auto">
              <a:xfrm>
                <a:off x="4417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6" name="Freeform 1126"/>
              <p:cNvSpPr>
                <a:spLocks/>
              </p:cNvSpPr>
              <p:nvPr/>
            </p:nvSpPr>
            <p:spPr bwMode="auto">
              <a:xfrm>
                <a:off x="4446" y="2528"/>
                <a:ext cx="15" cy="14"/>
              </a:xfrm>
              <a:custGeom>
                <a:avLst/>
                <a:gdLst>
                  <a:gd name="T0" fmla="*/ 8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8 w 15"/>
                  <a:gd name="T19" fmla="*/ 14 h 14"/>
                  <a:gd name="T20" fmla="*/ 8 w 15"/>
                  <a:gd name="T21" fmla="*/ 14 h 14"/>
                  <a:gd name="T22" fmla="*/ 10 w 15"/>
                  <a:gd name="T23" fmla="*/ 12 h 14"/>
                  <a:gd name="T24" fmla="*/ 13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3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8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7" name="Freeform 1127"/>
              <p:cNvSpPr>
                <a:spLocks/>
              </p:cNvSpPr>
              <p:nvPr/>
            </p:nvSpPr>
            <p:spPr bwMode="auto">
              <a:xfrm>
                <a:off x="4476" y="2528"/>
                <a:ext cx="14" cy="14"/>
              </a:xfrm>
              <a:custGeom>
                <a:avLst/>
                <a:gdLst>
                  <a:gd name="T0" fmla="*/ 7 w 14"/>
                  <a:gd name="T1" fmla="*/ 0 h 14"/>
                  <a:gd name="T2" fmla="*/ 5 w 14"/>
                  <a:gd name="T3" fmla="*/ 0 h 14"/>
                  <a:gd name="T4" fmla="*/ 2 w 14"/>
                  <a:gd name="T5" fmla="*/ 2 h 14"/>
                  <a:gd name="T6" fmla="*/ 0 w 14"/>
                  <a:gd name="T7" fmla="*/ 5 h 14"/>
                  <a:gd name="T8" fmla="*/ 0 w 14"/>
                  <a:gd name="T9" fmla="*/ 7 h 14"/>
                  <a:gd name="T10" fmla="*/ 0 w 14"/>
                  <a:gd name="T11" fmla="*/ 10 h 14"/>
                  <a:gd name="T12" fmla="*/ 0 w 14"/>
                  <a:gd name="T13" fmla="*/ 12 h 14"/>
                  <a:gd name="T14" fmla="*/ 2 w 14"/>
                  <a:gd name="T15" fmla="*/ 14 h 14"/>
                  <a:gd name="T16" fmla="*/ 5 w 14"/>
                  <a:gd name="T17" fmla="*/ 14 h 14"/>
                  <a:gd name="T18" fmla="*/ 7 w 14"/>
                  <a:gd name="T19" fmla="*/ 14 h 14"/>
                  <a:gd name="T20" fmla="*/ 7 w 14"/>
                  <a:gd name="T21" fmla="*/ 14 h 14"/>
                  <a:gd name="T22" fmla="*/ 9 w 14"/>
                  <a:gd name="T23" fmla="*/ 12 h 14"/>
                  <a:gd name="T24" fmla="*/ 12 w 14"/>
                  <a:gd name="T25" fmla="*/ 10 h 14"/>
                  <a:gd name="T26" fmla="*/ 14 w 14"/>
                  <a:gd name="T27" fmla="*/ 7 h 14"/>
                  <a:gd name="T28" fmla="*/ 14 w 14"/>
                  <a:gd name="T29" fmla="*/ 7 h 14"/>
                  <a:gd name="T30" fmla="*/ 12 w 14"/>
                  <a:gd name="T31" fmla="*/ 5 h 14"/>
                  <a:gd name="T32" fmla="*/ 9 w 14"/>
                  <a:gd name="T33" fmla="*/ 2 h 14"/>
                  <a:gd name="T34" fmla="*/ 9 w 14"/>
                  <a:gd name="T35" fmla="*/ 0 h 14"/>
                  <a:gd name="T36" fmla="*/ 7 w 14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8" name="Freeform 1128"/>
              <p:cNvSpPr>
                <a:spLocks/>
              </p:cNvSpPr>
              <p:nvPr/>
            </p:nvSpPr>
            <p:spPr bwMode="auto">
              <a:xfrm>
                <a:off x="4505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2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2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89" name="Freeform 1129"/>
              <p:cNvSpPr>
                <a:spLocks/>
              </p:cNvSpPr>
              <p:nvPr/>
            </p:nvSpPr>
            <p:spPr bwMode="auto">
              <a:xfrm>
                <a:off x="4534" y="2528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5 w 15"/>
                  <a:gd name="T3" fmla="*/ 0 h 14"/>
                  <a:gd name="T4" fmla="*/ 3 w 15"/>
                  <a:gd name="T5" fmla="*/ 2 h 14"/>
                  <a:gd name="T6" fmla="*/ 0 w 15"/>
                  <a:gd name="T7" fmla="*/ 5 h 14"/>
                  <a:gd name="T8" fmla="*/ 0 w 15"/>
                  <a:gd name="T9" fmla="*/ 7 h 14"/>
                  <a:gd name="T10" fmla="*/ 0 w 15"/>
                  <a:gd name="T11" fmla="*/ 10 h 14"/>
                  <a:gd name="T12" fmla="*/ 0 w 15"/>
                  <a:gd name="T13" fmla="*/ 12 h 14"/>
                  <a:gd name="T14" fmla="*/ 3 w 15"/>
                  <a:gd name="T15" fmla="*/ 14 h 14"/>
                  <a:gd name="T16" fmla="*/ 5 w 15"/>
                  <a:gd name="T17" fmla="*/ 14 h 14"/>
                  <a:gd name="T18" fmla="*/ 7 w 15"/>
                  <a:gd name="T19" fmla="*/ 14 h 14"/>
                  <a:gd name="T20" fmla="*/ 7 w 15"/>
                  <a:gd name="T21" fmla="*/ 14 h 14"/>
                  <a:gd name="T22" fmla="*/ 10 w 15"/>
                  <a:gd name="T23" fmla="*/ 12 h 14"/>
                  <a:gd name="T24" fmla="*/ 12 w 15"/>
                  <a:gd name="T25" fmla="*/ 10 h 14"/>
                  <a:gd name="T26" fmla="*/ 15 w 15"/>
                  <a:gd name="T27" fmla="*/ 7 h 14"/>
                  <a:gd name="T28" fmla="*/ 15 w 15"/>
                  <a:gd name="T29" fmla="*/ 7 h 14"/>
                  <a:gd name="T30" fmla="*/ 12 w 15"/>
                  <a:gd name="T31" fmla="*/ 5 h 14"/>
                  <a:gd name="T32" fmla="*/ 10 w 15"/>
                  <a:gd name="T33" fmla="*/ 2 h 14"/>
                  <a:gd name="T34" fmla="*/ 10 w 15"/>
                  <a:gd name="T35" fmla="*/ 0 h 14"/>
                  <a:gd name="T36" fmla="*/ 7 w 15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58090" name="Group 1130"/>
            <p:cNvGrpSpPr>
              <a:grpSpLocks/>
            </p:cNvGrpSpPr>
            <p:nvPr/>
          </p:nvGrpSpPr>
          <p:grpSpPr bwMode="auto">
            <a:xfrm>
              <a:off x="3690" y="1440"/>
              <a:ext cx="66" cy="958"/>
              <a:chOff x="4151" y="813"/>
              <a:chExt cx="105" cy="1725"/>
            </a:xfrm>
          </p:grpSpPr>
          <p:sp>
            <p:nvSpPr>
              <p:cNvPr id="2858091" name="Line 1131"/>
              <p:cNvSpPr>
                <a:spLocks noChangeShapeType="1"/>
              </p:cNvSpPr>
              <p:nvPr/>
            </p:nvSpPr>
            <p:spPr bwMode="auto">
              <a:xfrm>
                <a:off x="4203" y="909"/>
                <a:ext cx="1" cy="15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92" name="Freeform 1132"/>
              <p:cNvSpPr>
                <a:spLocks/>
              </p:cNvSpPr>
              <p:nvPr/>
            </p:nvSpPr>
            <p:spPr bwMode="auto">
              <a:xfrm>
                <a:off x="4151" y="813"/>
                <a:ext cx="105" cy="103"/>
              </a:xfrm>
              <a:custGeom>
                <a:avLst/>
                <a:gdLst>
                  <a:gd name="T0" fmla="*/ 105 w 105"/>
                  <a:gd name="T1" fmla="*/ 103 h 103"/>
                  <a:gd name="T2" fmla="*/ 54 w 105"/>
                  <a:gd name="T3" fmla="*/ 0 h 103"/>
                  <a:gd name="T4" fmla="*/ 0 w 105"/>
                  <a:gd name="T5" fmla="*/ 103 h 103"/>
                  <a:gd name="T6" fmla="*/ 105 w 105"/>
                  <a:gd name="T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3">
                    <a:moveTo>
                      <a:pt x="105" y="103"/>
                    </a:moveTo>
                    <a:lnTo>
                      <a:pt x="54" y="0"/>
                    </a:lnTo>
                    <a:lnTo>
                      <a:pt x="0" y="103"/>
                    </a:lnTo>
                    <a:lnTo>
                      <a:pt x="105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8093" name="Freeform 1133"/>
              <p:cNvSpPr>
                <a:spLocks/>
              </p:cNvSpPr>
              <p:nvPr/>
            </p:nvSpPr>
            <p:spPr bwMode="auto">
              <a:xfrm>
                <a:off x="4151" y="2435"/>
                <a:ext cx="105" cy="103"/>
              </a:xfrm>
              <a:custGeom>
                <a:avLst/>
                <a:gdLst>
                  <a:gd name="T0" fmla="*/ 0 w 105"/>
                  <a:gd name="T1" fmla="*/ 0 h 103"/>
                  <a:gd name="T2" fmla="*/ 54 w 105"/>
                  <a:gd name="T3" fmla="*/ 103 h 103"/>
                  <a:gd name="T4" fmla="*/ 105 w 105"/>
                  <a:gd name="T5" fmla="*/ 0 h 103"/>
                  <a:gd name="T6" fmla="*/ 0 w 105"/>
                  <a:gd name="T7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3">
                    <a:moveTo>
                      <a:pt x="0" y="0"/>
                    </a:moveTo>
                    <a:lnTo>
                      <a:pt x="54" y="103"/>
                    </a:ln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58094" name="Rectangle 1134"/>
            <p:cNvSpPr>
              <a:spLocks noChangeArrowheads="1"/>
            </p:cNvSpPr>
            <p:nvPr/>
          </p:nvSpPr>
          <p:spPr bwMode="auto">
            <a:xfrm>
              <a:off x="3584" y="1664"/>
              <a:ext cx="534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8099" name="Rectangle 1139"/>
            <p:cNvSpPr>
              <a:spLocks noChangeArrowheads="1"/>
            </p:cNvSpPr>
            <p:nvPr/>
          </p:nvSpPr>
          <p:spPr bwMode="auto">
            <a:xfrm>
              <a:off x="3771" y="1704"/>
              <a:ext cx="13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Q</a:t>
              </a:r>
              <a:r>
                <a:rPr lang="en-US" sz="1600" i="1" baseline="-25000">
                  <a:solidFill>
                    <a:srgbClr val="000000"/>
                  </a:solidFill>
                </a:rPr>
                <a:t>2</a:t>
              </a:r>
              <a:endParaRPr lang="en-GB" sz="1600" i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Zefarm fond Céréales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FF3300"/>
      </a:hlink>
      <a:folHlink>
        <a:srgbClr val="EAEC5E"/>
      </a:folHlink>
    </a:clrScheme>
    <a:fontScheme name="Master Zefarm fond Céré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13500000" algn="ctr" rotWithShape="0">
                  <a:srgbClr val="FFCC00"/>
                </a:outerShdw>
              </a:effectLst>
            </a14:hiddenEffects>
          </a:ext>
        </a:extLst>
      </a:spPr>
      <a:bodyPr vert="horz" wrap="none" lIns="54000" tIns="46800" rIns="54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13500000" algn="ctr" rotWithShape="0">
                  <a:srgbClr val="FFCC00"/>
                </a:outerShdw>
              </a:effectLst>
            </a14:hiddenEffects>
          </a:ext>
        </a:extLst>
      </a:spPr>
      <a:bodyPr vert="horz" wrap="none" lIns="54000" tIns="46800" rIns="54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Zefarm fond Céréal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Zefarm fond Céréa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Zefarm fond Céréal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Zefarm fond Céréal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Zefarm fond Céréal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Zefarm fond Céréal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Zefarm fond Céréal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\\SERVERPAR01\Group Data\Consultancy\Projets - Contrats\Z\Zefarm\Phase 3 (Sept-Dec)\00- Administration\Master Zefarm fond Céréales.pot</Template>
  <TotalTime>122212</TotalTime>
  <Pages>4</Pages>
  <Words>1471</Words>
  <Application>Microsoft Office PowerPoint</Application>
  <PresentationFormat>35mm Slides</PresentationFormat>
  <Paragraphs>333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Times New Roman</vt:lpstr>
      <vt:lpstr>Arial</vt:lpstr>
      <vt:lpstr>Monotype Sorts</vt:lpstr>
      <vt:lpstr>Wingdings</vt:lpstr>
      <vt:lpstr>宋体</vt:lpstr>
      <vt:lpstr>Symbol</vt:lpstr>
      <vt:lpstr>Master Zefarm fond Céréales</vt:lpstr>
      <vt:lpstr>Microsoft Equation 3.0</vt:lpstr>
      <vt:lpstr>PowerPoint Presentation</vt:lpstr>
      <vt:lpstr>Intermittent Demand</vt:lpstr>
      <vt:lpstr>Outline</vt:lpstr>
      <vt:lpstr>Definition of Demand Patterns</vt:lpstr>
      <vt:lpstr>Conceptual Definition of Demand Patterns (Boylan and Syntetos, 2007)</vt:lpstr>
      <vt:lpstr>Demand Classification Rules</vt:lpstr>
      <vt:lpstr>Demand Classification for Forecasting (Syntetos et al, 2005)</vt:lpstr>
      <vt:lpstr>Periodic Inventory Control For Intermittent Demands (1)</vt:lpstr>
      <vt:lpstr>Periodic Inventory Control For Intermittent Demands (2)</vt:lpstr>
      <vt:lpstr>(T,s,S) Heuristics</vt:lpstr>
      <vt:lpstr>Motivation For Research</vt:lpstr>
      <vt:lpstr>Preliminary Empirical Investigation</vt:lpstr>
      <vt:lpstr>Forecasting Method: Implementation Related Details</vt:lpstr>
      <vt:lpstr>Inventory Control: Implementation Related Details</vt:lpstr>
      <vt:lpstr>Empirical Data Used for the Preliminary Investigation</vt:lpstr>
      <vt:lpstr>Simulation Structure</vt:lpstr>
      <vt:lpstr>Simulation Results</vt:lpstr>
      <vt:lpstr>Conclusions</vt:lpstr>
      <vt:lpstr>Extensions and Further Work</vt:lpstr>
      <vt:lpstr>PowerPoint Presentation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ISF 2007, NYC</dc:title>
  <dc:creator>Aris</dc:creator>
  <cp:lastModifiedBy>cara</cp:lastModifiedBy>
  <cp:revision>2536</cp:revision>
  <cp:lastPrinted>2002-02-14T17:02:21Z</cp:lastPrinted>
  <dcterms:created xsi:type="dcterms:W3CDTF">2000-11-21T07:56:53Z</dcterms:created>
  <dcterms:modified xsi:type="dcterms:W3CDTF">2012-03-15T15:27:48Z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C:\My Documents\ZEF</vt:lpwstr>
  </property>
</Properties>
</file>