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handoutMasterIdLst>
    <p:handoutMasterId r:id="rId29"/>
  </p:handoutMasterIdLst>
  <p:sldIdLst>
    <p:sldId id="282" r:id="rId2"/>
    <p:sldId id="283" r:id="rId3"/>
    <p:sldId id="314" r:id="rId4"/>
    <p:sldId id="315" r:id="rId5"/>
    <p:sldId id="327" r:id="rId6"/>
    <p:sldId id="328" r:id="rId7"/>
    <p:sldId id="330" r:id="rId8"/>
    <p:sldId id="329" r:id="rId9"/>
    <p:sldId id="316" r:id="rId10"/>
    <p:sldId id="319" r:id="rId11"/>
    <p:sldId id="347" r:id="rId12"/>
    <p:sldId id="349" r:id="rId13"/>
    <p:sldId id="350" r:id="rId14"/>
    <p:sldId id="345" r:id="rId15"/>
    <p:sldId id="346" r:id="rId16"/>
    <p:sldId id="348" r:id="rId17"/>
    <p:sldId id="343" r:id="rId18"/>
    <p:sldId id="344" r:id="rId19"/>
    <p:sldId id="351" r:id="rId20"/>
    <p:sldId id="352" r:id="rId21"/>
    <p:sldId id="353" r:id="rId22"/>
    <p:sldId id="354" r:id="rId23"/>
    <p:sldId id="341" r:id="rId24"/>
    <p:sldId id="312" r:id="rId25"/>
    <p:sldId id="325" r:id="rId26"/>
    <p:sldId id="326" r:id="rId27"/>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88599" autoAdjust="0"/>
  </p:normalViewPr>
  <p:slideViewPr>
    <p:cSldViewPr showGuides="1">
      <p:cViewPr varScale="1">
        <p:scale>
          <a:sx n="78" d="100"/>
          <a:sy n="78" d="100"/>
        </p:scale>
        <p:origin x="-4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t" anchorCtr="0" compatLnSpc="1">
            <a:prstTxWarp prst="textNoShape">
              <a:avLst/>
            </a:prstTxWarp>
          </a:bodyPr>
          <a:lstStyle>
            <a:lvl1pPr defTabSz="904875">
              <a:defRPr sz="1200"/>
            </a:lvl1pPr>
          </a:lstStyle>
          <a:p>
            <a:endParaRPr lang="zh-CN" altLang="en-US"/>
          </a:p>
        </p:txBody>
      </p:sp>
      <p:sp>
        <p:nvSpPr>
          <p:cNvPr id="93187" name="Rectangle 3"/>
          <p:cNvSpPr>
            <a:spLocks noGrp="1" noChangeArrowheads="1"/>
          </p:cNvSpPr>
          <p:nvPr>
            <p:ph type="dt" sz="quarter" idx="1"/>
          </p:nvPr>
        </p:nvSpPr>
        <p:spPr bwMode="auto">
          <a:xfrm>
            <a:off x="3778250" y="0"/>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t" anchorCtr="0" compatLnSpc="1">
            <a:prstTxWarp prst="textNoShape">
              <a:avLst/>
            </a:prstTxWarp>
          </a:bodyPr>
          <a:lstStyle>
            <a:lvl1pPr algn="r" defTabSz="904875">
              <a:defRPr sz="1200"/>
            </a:lvl1pPr>
          </a:lstStyle>
          <a:p>
            <a:endParaRPr lang="en-US" altLang="zh-CN"/>
          </a:p>
        </p:txBody>
      </p:sp>
      <p:sp>
        <p:nvSpPr>
          <p:cNvPr id="93188" name="Rectangle 4"/>
          <p:cNvSpPr>
            <a:spLocks noGrp="1" noChangeArrowheads="1"/>
          </p:cNvSpPr>
          <p:nvPr>
            <p:ph type="ftr" sz="quarter" idx="2"/>
          </p:nvPr>
        </p:nvSpPr>
        <p:spPr bwMode="auto">
          <a:xfrm>
            <a:off x="0" y="9431338"/>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b" anchorCtr="0" compatLnSpc="1">
            <a:prstTxWarp prst="textNoShape">
              <a:avLst/>
            </a:prstTxWarp>
          </a:bodyPr>
          <a:lstStyle>
            <a:lvl1pPr defTabSz="904875">
              <a:defRPr sz="1200"/>
            </a:lvl1pPr>
          </a:lstStyle>
          <a:p>
            <a:endParaRPr lang="en-US" altLang="zh-CN"/>
          </a:p>
        </p:txBody>
      </p:sp>
      <p:sp>
        <p:nvSpPr>
          <p:cNvPr id="93189" name="Rectangle 5"/>
          <p:cNvSpPr>
            <a:spLocks noGrp="1" noChangeArrowheads="1"/>
          </p:cNvSpPr>
          <p:nvPr>
            <p:ph type="sldNum" sz="quarter" idx="3"/>
          </p:nvPr>
        </p:nvSpPr>
        <p:spPr bwMode="auto">
          <a:xfrm>
            <a:off x="3778250" y="9431338"/>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b" anchorCtr="0" compatLnSpc="1">
            <a:prstTxWarp prst="textNoShape">
              <a:avLst/>
            </a:prstTxWarp>
          </a:bodyPr>
          <a:lstStyle>
            <a:lvl1pPr algn="r" defTabSz="904875">
              <a:defRPr sz="1200"/>
            </a:lvl1pPr>
          </a:lstStyle>
          <a:p>
            <a:fld id="{C8E391DD-62B1-46F3-8126-76B1790426B0}" type="slidenum">
              <a:rPr lang="en-US" altLang="zh-CN"/>
              <a:pPr/>
              <a:t>‹#›</a:t>
            </a:fld>
            <a:endParaRPr lang="en-US" altLang="zh-CN"/>
          </a:p>
        </p:txBody>
      </p:sp>
    </p:spTree>
    <p:extLst>
      <p:ext uri="{BB962C8B-B14F-4D97-AF65-F5344CB8AC3E}">
        <p14:creationId xmlns:p14="http://schemas.microsoft.com/office/powerpoint/2010/main" val="1180175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t" anchorCtr="0" compatLnSpc="1">
            <a:prstTxWarp prst="textNoShape">
              <a:avLst/>
            </a:prstTxWarp>
          </a:bodyPr>
          <a:lstStyle>
            <a:lvl1pPr defTabSz="904875">
              <a:defRPr sz="1200"/>
            </a:lvl1pPr>
          </a:lstStyle>
          <a:p>
            <a:endParaRPr lang="zh-CN" altLang="en-US"/>
          </a:p>
        </p:txBody>
      </p:sp>
      <p:sp>
        <p:nvSpPr>
          <p:cNvPr id="92163" name="Rectangle 3"/>
          <p:cNvSpPr>
            <a:spLocks noGrp="1" noChangeArrowheads="1"/>
          </p:cNvSpPr>
          <p:nvPr>
            <p:ph type="dt" idx="1"/>
          </p:nvPr>
        </p:nvSpPr>
        <p:spPr bwMode="auto">
          <a:xfrm>
            <a:off x="3778250" y="0"/>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t" anchorCtr="0" compatLnSpc="1">
            <a:prstTxWarp prst="textNoShape">
              <a:avLst/>
            </a:prstTxWarp>
          </a:bodyPr>
          <a:lstStyle>
            <a:lvl1pPr algn="r" defTabSz="904875">
              <a:defRPr sz="1200"/>
            </a:lvl1pPr>
          </a:lstStyle>
          <a:p>
            <a:endParaRPr lang="en-US" altLang="zh-CN"/>
          </a:p>
        </p:txBody>
      </p:sp>
      <p:sp>
        <p:nvSpPr>
          <p:cNvPr id="92164" name="Rectangle 4"/>
          <p:cNvSpPr>
            <a:spLocks noRo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165" name="Rectangle 5"/>
          <p:cNvSpPr>
            <a:spLocks noGrp="1" noChangeArrowheads="1"/>
          </p:cNvSpPr>
          <p:nvPr>
            <p:ph type="body" sz="quarter" idx="3"/>
          </p:nvPr>
        </p:nvSpPr>
        <p:spPr bwMode="auto">
          <a:xfrm>
            <a:off x="666750" y="4716463"/>
            <a:ext cx="533558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92166" name="Rectangle 6"/>
          <p:cNvSpPr>
            <a:spLocks noGrp="1" noChangeArrowheads="1"/>
          </p:cNvSpPr>
          <p:nvPr>
            <p:ph type="ftr" sz="quarter" idx="4"/>
          </p:nvPr>
        </p:nvSpPr>
        <p:spPr bwMode="auto">
          <a:xfrm>
            <a:off x="0" y="9431338"/>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b" anchorCtr="0" compatLnSpc="1">
            <a:prstTxWarp prst="textNoShape">
              <a:avLst/>
            </a:prstTxWarp>
          </a:bodyPr>
          <a:lstStyle>
            <a:lvl1pPr defTabSz="904875">
              <a:defRPr sz="1200"/>
            </a:lvl1pPr>
          </a:lstStyle>
          <a:p>
            <a:endParaRPr lang="en-US" altLang="zh-CN"/>
          </a:p>
        </p:txBody>
      </p:sp>
      <p:sp>
        <p:nvSpPr>
          <p:cNvPr id="92167" name="Rectangle 7"/>
          <p:cNvSpPr>
            <a:spLocks noGrp="1" noChangeArrowheads="1"/>
          </p:cNvSpPr>
          <p:nvPr>
            <p:ph type="sldNum" sz="quarter" idx="5"/>
          </p:nvPr>
        </p:nvSpPr>
        <p:spPr bwMode="auto">
          <a:xfrm>
            <a:off x="3778250" y="9431338"/>
            <a:ext cx="28892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34" tIns="45217" rIns="90434" bIns="45217" numCol="1" anchor="b" anchorCtr="0" compatLnSpc="1">
            <a:prstTxWarp prst="textNoShape">
              <a:avLst/>
            </a:prstTxWarp>
          </a:bodyPr>
          <a:lstStyle>
            <a:lvl1pPr algn="r" defTabSz="904875">
              <a:defRPr sz="1200"/>
            </a:lvl1pPr>
          </a:lstStyle>
          <a:p>
            <a:fld id="{568AFB56-5CC6-4606-BA65-FE10B894A9F1}" type="slidenum">
              <a:rPr lang="en-US" altLang="zh-CN"/>
              <a:pPr/>
              <a:t>‹#›</a:t>
            </a:fld>
            <a:endParaRPr lang="en-US" altLang="zh-CN"/>
          </a:p>
        </p:txBody>
      </p:sp>
    </p:spTree>
    <p:extLst>
      <p:ext uri="{BB962C8B-B14F-4D97-AF65-F5344CB8AC3E}">
        <p14:creationId xmlns:p14="http://schemas.microsoft.com/office/powerpoint/2010/main" val="33585335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Eurodollars" TargetMode="External"/><Relationship Id="rId13" Type="http://schemas.openxmlformats.org/officeDocument/2006/relationships/hyperlink" Target="http://en.wikipedia.org/wiki/Federal_Reserve" TargetMode="External"/><Relationship Id="rId3" Type="http://schemas.openxmlformats.org/officeDocument/2006/relationships/hyperlink" Target="http://en.wikipedia.org/wiki/Currency" TargetMode="External"/><Relationship Id="rId7" Type="http://schemas.openxmlformats.org/officeDocument/2006/relationships/hyperlink" Target="http://en.wikipedia.org/wiki/Certificate_of_deposit" TargetMode="External"/><Relationship Id="rId12" Type="http://schemas.openxmlformats.org/officeDocument/2006/relationships/hyperlink" Target="http://en.wikipedia.org/wiki/Federal_funds" TargetMode="External"/><Relationship Id="rId2" Type="http://schemas.openxmlformats.org/officeDocument/2006/relationships/slide" Target="../slides/slide5.xml"/><Relationship Id="rId16" Type="http://schemas.openxmlformats.org/officeDocument/2006/relationships/hyperlink" Target="http://en.wikipedia.org/wiki/Open_market_operation" TargetMode="External"/><Relationship Id="rId1" Type="http://schemas.openxmlformats.org/officeDocument/2006/relationships/notesMaster" Target="../notesMasters/notesMaster1.xml"/><Relationship Id="rId6" Type="http://schemas.openxmlformats.org/officeDocument/2006/relationships/hyperlink" Target="http://en.wikipedia.org/wiki/Money_market_account" TargetMode="External"/><Relationship Id="rId11" Type="http://schemas.openxmlformats.org/officeDocument/2006/relationships/hyperlink" Target="http://en.wikipedia.org/wiki/Depository_institutions" TargetMode="External"/><Relationship Id="rId5" Type="http://schemas.openxmlformats.org/officeDocument/2006/relationships/hyperlink" Target="http://en.wikipedia.org/wiki/Savings_account" TargetMode="External"/><Relationship Id="rId15" Type="http://schemas.openxmlformats.org/officeDocument/2006/relationships/hyperlink" Target="http://en.wikipedia.org/wiki/Reserve_requirements" TargetMode="External"/><Relationship Id="rId10" Type="http://schemas.openxmlformats.org/officeDocument/2006/relationships/hyperlink" Target="http://en.wikipedia.org/wiki/Interest_rate" TargetMode="External"/><Relationship Id="rId4" Type="http://schemas.openxmlformats.org/officeDocument/2006/relationships/hyperlink" Target="http://en.wikipedia.org/wiki/Demand_account" TargetMode="External"/><Relationship Id="rId9" Type="http://schemas.openxmlformats.org/officeDocument/2006/relationships/hyperlink" Target="http://en.wikipedia.org/wiki/Repurchase_agreement" TargetMode="External"/><Relationship Id="rId14" Type="http://schemas.openxmlformats.org/officeDocument/2006/relationships/hyperlink" Target="http://en.wikipedia.org/wiki/Discount_rat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investorwords.com/225/annuity.html" TargetMode="External"/><Relationship Id="rId13" Type="http://schemas.openxmlformats.org/officeDocument/2006/relationships/hyperlink" Target="http://www.investorwords.com/4/12b_1_fee.html" TargetMode="External"/><Relationship Id="rId3" Type="http://schemas.openxmlformats.org/officeDocument/2006/relationships/hyperlink" Target="http://www.investorwords.com/3173/Mutual_fund.html" TargetMode="External"/><Relationship Id="rId7" Type="http://schemas.openxmlformats.org/officeDocument/2006/relationships/hyperlink" Target="http://www.investorwords.com/3173/mutual_fund.html" TargetMode="External"/><Relationship Id="rId12" Type="http://schemas.openxmlformats.org/officeDocument/2006/relationships/hyperlink" Target="http://www.investorwords.com/1922/fee.html" TargetMode="External"/><Relationship Id="rId2" Type="http://schemas.openxmlformats.org/officeDocument/2006/relationships/slide" Target="../slides/slide18.xml"/><Relationship Id="rId16" Type="http://schemas.openxmlformats.org/officeDocument/2006/relationships/hyperlink" Target="http://www.investorwords.com/4/12b_1_fees.html" TargetMode="External"/><Relationship Id="rId1" Type="http://schemas.openxmlformats.org/officeDocument/2006/relationships/notesMaster" Target="../notesMasters/notesMaster1.xml"/><Relationship Id="rId6" Type="http://schemas.openxmlformats.org/officeDocument/2006/relationships/hyperlink" Target="http://www.investorwords.com/2098/front_end_load.html" TargetMode="External"/><Relationship Id="rId11" Type="http://schemas.openxmlformats.org/officeDocument/2006/relationships/hyperlink" Target="http://www.investorwords.com/372/back_end_load.html" TargetMode="External"/><Relationship Id="rId5" Type="http://schemas.openxmlformats.org/officeDocument/2006/relationships/hyperlink" Target="http://www.investorwords.com/866/class.html" TargetMode="External"/><Relationship Id="rId15" Type="http://schemas.openxmlformats.org/officeDocument/2006/relationships/hyperlink" Target="http://www.investorwords.com/2855/load.html" TargetMode="External"/><Relationship Id="rId10" Type="http://schemas.openxmlformats.org/officeDocument/2006/relationships/hyperlink" Target="http://www.investorwords.com/273/asset.html" TargetMode="External"/><Relationship Id="rId4" Type="http://schemas.openxmlformats.org/officeDocument/2006/relationships/hyperlink" Target="http://www.investorwords.com/4525/shares.html" TargetMode="External"/><Relationship Id="rId9" Type="http://schemas.openxmlformats.org/officeDocument/2006/relationships/hyperlink" Target="http://www.investorwords.com/2510/insurance.html" TargetMode="External"/><Relationship Id="rId14" Type="http://schemas.openxmlformats.org/officeDocument/2006/relationships/hyperlink" Target="http://www.investorwords.com/2504/institutional_investor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BADF6-C925-4431-B47A-B45F71C55DEB}" type="slidenum">
              <a:rPr lang="en-US" altLang="zh-CN"/>
              <a:pPr/>
              <a:t>1</a:t>
            </a:fld>
            <a:endParaRPr lang="en-US" altLang="zh-CN"/>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a:xfrm>
            <a:off x="889000" y="4716463"/>
            <a:ext cx="4891088" cy="4467225"/>
          </a:xfrm>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C64AE-B12C-47C0-A57D-B8E8CB7B1992}" type="slidenum">
              <a:rPr lang="en-US" altLang="zh-CN"/>
              <a:pPr/>
              <a:t>2</a:t>
            </a:fld>
            <a:endParaRPr lang="en-US" altLang="zh-CN"/>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a:xfrm>
            <a:off x="889000" y="4716463"/>
            <a:ext cx="4891088" cy="4467225"/>
          </a:xfrm>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4708A-50FB-4630-A350-0A3B1C46FEE0}" type="slidenum">
              <a:rPr lang="en-US" altLang="zh-CN"/>
              <a:pPr/>
              <a:t>5</a:t>
            </a:fld>
            <a:endParaRPr lang="en-US" altLang="zh-CN"/>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pPr>
              <a:lnSpc>
                <a:spcPct val="90000"/>
              </a:lnSpc>
            </a:pPr>
            <a:r>
              <a:rPr lang="en-GB" sz="1000" b="1"/>
              <a:t>M0</a:t>
            </a:r>
            <a:r>
              <a:rPr lang="en-GB" sz="1000"/>
              <a:t>: The total of all physical </a:t>
            </a:r>
            <a:r>
              <a:rPr lang="en-GB" sz="1000">
                <a:hlinkClick r:id="rId3" tooltip="Currency"/>
              </a:rPr>
              <a:t>currency</a:t>
            </a:r>
            <a:r>
              <a:rPr lang="en-GB" sz="1000"/>
              <a:t>, plus accounts at the central bank which can be exchanged for physical currency. </a:t>
            </a:r>
          </a:p>
          <a:p>
            <a:pPr>
              <a:lnSpc>
                <a:spcPct val="90000"/>
              </a:lnSpc>
            </a:pPr>
            <a:r>
              <a:rPr lang="en-GB" sz="1000" b="1"/>
              <a:t>M1</a:t>
            </a:r>
            <a:r>
              <a:rPr lang="en-GB" sz="1000"/>
              <a:t>: M0 + the amount in </a:t>
            </a:r>
            <a:r>
              <a:rPr lang="en-GB" sz="1000">
                <a:hlinkClick r:id="rId4" tooltip="Demand account"/>
              </a:rPr>
              <a:t>demand accounts</a:t>
            </a:r>
            <a:r>
              <a:rPr lang="en-GB" sz="1000"/>
              <a:t> ("checking" or "current" accounts). </a:t>
            </a:r>
          </a:p>
          <a:p>
            <a:pPr>
              <a:lnSpc>
                <a:spcPct val="90000"/>
              </a:lnSpc>
            </a:pPr>
            <a:r>
              <a:rPr lang="en-GB" sz="1000" b="1"/>
              <a:t>M2</a:t>
            </a:r>
            <a:r>
              <a:rPr lang="en-GB" sz="1000"/>
              <a:t>: M1 + most </a:t>
            </a:r>
            <a:r>
              <a:rPr lang="en-GB" sz="1000">
                <a:hlinkClick r:id="rId5" tooltip="Savings account"/>
              </a:rPr>
              <a:t>savings accounts</a:t>
            </a:r>
            <a:r>
              <a:rPr lang="en-GB" sz="1000"/>
              <a:t>, </a:t>
            </a:r>
            <a:r>
              <a:rPr lang="en-GB" sz="1000">
                <a:hlinkClick r:id="rId6" tooltip="Money market account"/>
              </a:rPr>
              <a:t>money market accounts</a:t>
            </a:r>
            <a:r>
              <a:rPr lang="en-GB" sz="1000"/>
              <a:t>, and </a:t>
            </a:r>
            <a:r>
              <a:rPr lang="en-GB" sz="1000">
                <a:hlinkClick r:id="rId7" tooltip="Certificate of deposit"/>
              </a:rPr>
              <a:t>certificate of deposit</a:t>
            </a:r>
            <a:r>
              <a:rPr lang="en-GB" sz="1000"/>
              <a:t> accounts (CDs) of under $100,000. </a:t>
            </a:r>
          </a:p>
          <a:p>
            <a:pPr>
              <a:lnSpc>
                <a:spcPct val="90000"/>
              </a:lnSpc>
            </a:pPr>
            <a:r>
              <a:rPr lang="en-GB" sz="1000" b="1"/>
              <a:t>M3</a:t>
            </a:r>
            <a:r>
              <a:rPr lang="en-GB" sz="1000"/>
              <a:t>: M2 + all other CDs, deposits of </a:t>
            </a:r>
            <a:r>
              <a:rPr lang="en-GB" sz="1000">
                <a:hlinkClick r:id="rId8" tooltip="Eurodollars"/>
              </a:rPr>
              <a:t>eurodollars</a:t>
            </a:r>
            <a:r>
              <a:rPr lang="en-GB" sz="1000"/>
              <a:t> and </a:t>
            </a:r>
            <a:r>
              <a:rPr lang="en-GB" sz="1000">
                <a:hlinkClick r:id="rId9" tooltip="Repurchase agreement"/>
              </a:rPr>
              <a:t>repurchase agreements</a:t>
            </a:r>
            <a:r>
              <a:rPr lang="en-GB" sz="1000"/>
              <a:t>. </a:t>
            </a:r>
          </a:p>
          <a:p>
            <a:pPr>
              <a:lnSpc>
                <a:spcPct val="90000"/>
              </a:lnSpc>
            </a:pPr>
            <a:endParaRPr lang="en-GB" sz="1000"/>
          </a:p>
          <a:p>
            <a:pPr>
              <a:lnSpc>
                <a:spcPct val="90000"/>
              </a:lnSpc>
            </a:pPr>
            <a:r>
              <a:rPr lang="en-US" sz="1000"/>
              <a:t>The </a:t>
            </a:r>
            <a:r>
              <a:rPr lang="en-US" sz="1000" b="1"/>
              <a:t>federal funds rate</a:t>
            </a:r>
            <a:r>
              <a:rPr lang="en-US" sz="1000"/>
              <a:t> is the </a:t>
            </a:r>
            <a:r>
              <a:rPr lang="en-US" sz="1000">
                <a:hlinkClick r:id="rId10" tooltip="Interest rate"/>
              </a:rPr>
              <a:t>interest rate</a:t>
            </a:r>
            <a:r>
              <a:rPr lang="en-US" sz="1000"/>
              <a:t> at which </a:t>
            </a:r>
            <a:r>
              <a:rPr lang="en-US" sz="1000">
                <a:hlinkClick r:id="rId11" tooltip="Depository institutions"/>
              </a:rPr>
              <a:t>depository institutions</a:t>
            </a:r>
            <a:r>
              <a:rPr lang="en-US" sz="1000"/>
              <a:t> lend balances (</a:t>
            </a:r>
            <a:r>
              <a:rPr lang="en-US" sz="1000">
                <a:hlinkClick r:id="rId12" tooltip="Federal funds"/>
              </a:rPr>
              <a:t>federal funds</a:t>
            </a:r>
            <a:r>
              <a:rPr lang="en-US" sz="1000"/>
              <a:t>) at the </a:t>
            </a:r>
            <a:r>
              <a:rPr lang="en-US" sz="1000">
                <a:hlinkClick r:id="rId13" tooltip="Federal Reserve"/>
              </a:rPr>
              <a:t>Federal Reserve</a:t>
            </a:r>
            <a:r>
              <a:rPr lang="en-US" sz="1000"/>
              <a:t> to other depository institutions overnight. It is </a:t>
            </a:r>
            <a:r>
              <a:rPr lang="en-US" sz="1000" i="1"/>
              <a:t>not</a:t>
            </a:r>
            <a:r>
              <a:rPr lang="en-US" sz="1000"/>
              <a:t> (as the name might initially suggest) the rate at which the Fed lends to financial institutions. That is the </a:t>
            </a:r>
            <a:r>
              <a:rPr lang="en-US" sz="1000">
                <a:hlinkClick r:id="rId14" tooltip="Discount rate"/>
              </a:rPr>
              <a:t>discount rate</a:t>
            </a:r>
            <a:r>
              <a:rPr lang="en-US" sz="1000"/>
              <a:t>.</a:t>
            </a:r>
          </a:p>
          <a:p>
            <a:pPr>
              <a:lnSpc>
                <a:spcPct val="90000"/>
              </a:lnSpc>
            </a:pPr>
            <a:r>
              <a:rPr lang="en-US" sz="1000"/>
              <a:t>Here is how the system works:</a:t>
            </a:r>
            <a:endParaRPr lang="en-GB" sz="1000"/>
          </a:p>
          <a:p>
            <a:pPr>
              <a:lnSpc>
                <a:spcPct val="90000"/>
              </a:lnSpc>
            </a:pPr>
            <a:r>
              <a:rPr lang="en-US" sz="1000"/>
              <a:t>U.S. banks and thrift institutions are obliged by law to keep certain no-interest-bearing </a:t>
            </a:r>
            <a:r>
              <a:rPr lang="en-US" sz="1000">
                <a:hlinkClick r:id="rId15" tooltip="Reserve requirements"/>
              </a:rPr>
              <a:t>reserves</a:t>
            </a:r>
            <a:r>
              <a:rPr lang="en-US" sz="1000"/>
              <a:t> with the Fed (or to keep an equal amount of vault cash, but this imposes risks and costs). The level of these reserves is determined by the outstanding assets and liabilities of each depositary institution, but is typically 10% of the total value of the bank's </a:t>
            </a:r>
            <a:r>
              <a:rPr lang="en-US" sz="1000">
                <a:hlinkClick r:id="rId4" tooltip="Demand account"/>
              </a:rPr>
              <a:t>demand accounts</a:t>
            </a:r>
            <a:r>
              <a:rPr lang="en-US" sz="1000"/>
              <a:t>. </a:t>
            </a:r>
            <a:endParaRPr lang="en-GB" sz="1000"/>
          </a:p>
          <a:p>
            <a:pPr>
              <a:lnSpc>
                <a:spcPct val="90000"/>
              </a:lnSpc>
            </a:pPr>
            <a:r>
              <a:rPr lang="en-US" sz="1000"/>
              <a:t>Assume that a particular U.S. depositary institution (Bank A) needs additional money in order to keep its reserve at the Fed at the legally required level. To this purpose, it will borrow the requisite funds from another bank (Bank B) that has a surplus in its Fed reserves. The interest rate that Bank A will pay to Bank B in return for borrowing the funds is negotiated between the two banks, and the weighted average of this rate across all banks is the </a:t>
            </a:r>
            <a:r>
              <a:rPr lang="en-US" sz="1000" i="1"/>
              <a:t>effective</a:t>
            </a:r>
            <a:r>
              <a:rPr lang="en-US" sz="1000"/>
              <a:t> Federal Funds Rate. </a:t>
            </a:r>
            <a:endParaRPr lang="en-GB" sz="1000"/>
          </a:p>
          <a:p>
            <a:pPr>
              <a:lnSpc>
                <a:spcPct val="90000"/>
              </a:lnSpc>
            </a:pPr>
            <a:r>
              <a:rPr lang="en-US" sz="1000"/>
              <a:t>The </a:t>
            </a:r>
            <a:r>
              <a:rPr lang="en-US" sz="1000" i="1"/>
              <a:t>nominal</a:t>
            </a:r>
            <a:r>
              <a:rPr lang="en-US" sz="1000"/>
              <a:t> rate is a target set by the governors of the Federal Reserve, which they enforce primarily by </a:t>
            </a:r>
            <a:r>
              <a:rPr lang="en-US" sz="1000">
                <a:hlinkClick r:id="rId16" tooltip="Open market operation"/>
              </a:rPr>
              <a:t>open market operations</a:t>
            </a:r>
            <a:r>
              <a:rPr lang="en-US" sz="1000"/>
              <a:t> (the buying and selling of bonds). When the media refer to the Federal Reserve "changing interest rates," this nominal rate is almost always meant.</a:t>
            </a:r>
            <a:endParaRPr lang="en-GB" sz="1000"/>
          </a:p>
          <a:p>
            <a:pPr>
              <a:lnSpc>
                <a:spcPct val="90000"/>
              </a:lnSpc>
            </a:pPr>
            <a:r>
              <a:rPr lang="en-GB" sz="100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DCC7DE-B9A2-4251-8199-47B24A17A033}" type="slidenum">
              <a:rPr lang="en-US" altLang="zh-CN"/>
              <a:pPr/>
              <a:t>6</a:t>
            </a:fld>
            <a:endParaRPr lang="en-US" altLang="zh-CN"/>
          </a:p>
        </p:txBody>
      </p:sp>
      <p:sp>
        <p:nvSpPr>
          <p:cNvPr id="238594" name="Rectangle 2"/>
          <p:cNvSpPr>
            <a:spLocks noRo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Seven of the twenty-six currencies in the broad index—the euro, Canadian dollar, Japanese yen, British pound, Swiss franc, Australian dollar, and Swedish krona—trade widely in currency markets outside their respective home areas, and these currencies (along with the U.S. dollar) are referred to by the Board’s staff as ‘‘major’’ currencies.</a:t>
            </a:r>
          </a:p>
          <a:p>
            <a:r>
              <a:rPr lang="en-GB"/>
              <a:t>track the trade-weighted exchange value of the dollar against the corresponding subsets of currencies.</a:t>
            </a:r>
          </a:p>
          <a:p>
            <a:r>
              <a:rPr lang="en-GB"/>
              <a:t>Because the major currencies generally trade in liquid financial markets, the major currencies index can be used to gauge financial market pressures on the dollar.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4866E9-1B58-4744-80CD-A3E78D402179}" type="slidenum">
              <a:rPr lang="en-US" altLang="zh-CN"/>
              <a:pPr/>
              <a:t>10</a:t>
            </a:fld>
            <a:endParaRPr lang="en-US" altLang="zh-CN"/>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GB" altLang="zh-CN"/>
              <a:t>According to the above results, finally five variables are chosen in Model VII. They are sp500, f, ft, mb and m1. Although variable f and ft can substitute each other, they both play very important part in the pervious models. Therefore both of them are kept in consideration. The results of model VII is very interesting. Although alphas and betas keep the same level as usual, we can find in Table g funds don’t have any significant independent variable of f at all and only fund o2 has a statistical significant variable ft which does not suppose to have it in stepwise regression. Variables of mb and m1 have similar patterns to other five factors models, apart from fund u having an additional mb, but which should be there according to stepwise regression and fund w2 missing the variable m2. </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7ECB5-E124-43D2-937C-3DE2D3F5F4BE}" type="slidenum">
              <a:rPr lang="en-US" altLang="zh-CN"/>
              <a:pPr/>
              <a:t>18</a:t>
            </a:fld>
            <a:endParaRPr lang="en-US" altLang="zh-CN"/>
          </a:p>
        </p:txBody>
      </p:sp>
      <p:sp>
        <p:nvSpPr>
          <p:cNvPr id="259074" name="Rectangle 2"/>
          <p:cNvSpPr>
            <a:spLocks noRot="1" noChangeArrowheads="1" noTextEdit="1"/>
          </p:cNvSpPr>
          <p:nvPr>
            <p:ph type="sldImg"/>
          </p:nvPr>
        </p:nvSpPr>
        <p:spPr>
          <a:ln/>
        </p:spPr>
      </p:sp>
      <p:sp>
        <p:nvSpPr>
          <p:cNvPr id="259075" name="Rectangle 3"/>
          <p:cNvSpPr>
            <a:spLocks noGrp="1" noChangeArrowheads="1"/>
          </p:cNvSpPr>
          <p:nvPr>
            <p:ph type="body" idx="1"/>
          </p:nvPr>
        </p:nvSpPr>
        <p:spPr/>
        <p:txBody>
          <a:bodyPr/>
          <a:lstStyle/>
          <a:p>
            <a:r>
              <a:rPr lang="en-GB"/>
              <a:t>Class z </a:t>
            </a:r>
            <a:r>
              <a:rPr lang="en-GB">
                <a:hlinkClick r:id="rId3"/>
              </a:rPr>
              <a:t>Mutual fund</a:t>
            </a:r>
            <a:r>
              <a:rPr lang="en-GB"/>
              <a:t> </a:t>
            </a:r>
            <a:r>
              <a:rPr lang="en-GB">
                <a:hlinkClick r:id="rId4"/>
              </a:rPr>
              <a:t>shares</a:t>
            </a:r>
            <a:r>
              <a:rPr lang="en-GB"/>
              <a:t> of a </a:t>
            </a:r>
            <a:r>
              <a:rPr lang="en-GB">
                <a:hlinkClick r:id="rId5"/>
              </a:rPr>
              <a:t>class</a:t>
            </a:r>
            <a:r>
              <a:rPr lang="en-GB"/>
              <a:t> available to employees of the fund. </a:t>
            </a:r>
          </a:p>
          <a:p>
            <a:r>
              <a:rPr lang="en-GB"/>
              <a:t>Class a </a:t>
            </a:r>
            <a:r>
              <a:rPr lang="en-GB">
                <a:hlinkClick r:id="rId3"/>
              </a:rPr>
              <a:t>Mutual fund</a:t>
            </a:r>
            <a:r>
              <a:rPr lang="en-GB"/>
              <a:t> </a:t>
            </a:r>
            <a:r>
              <a:rPr lang="en-GB">
                <a:hlinkClick r:id="rId4"/>
              </a:rPr>
              <a:t>shares</a:t>
            </a:r>
            <a:r>
              <a:rPr lang="en-GB"/>
              <a:t> of a </a:t>
            </a:r>
            <a:r>
              <a:rPr lang="en-GB">
                <a:hlinkClick r:id="rId5"/>
              </a:rPr>
              <a:t>class</a:t>
            </a:r>
            <a:r>
              <a:rPr lang="en-GB"/>
              <a:t> that carries a </a:t>
            </a:r>
            <a:r>
              <a:rPr lang="en-GB">
                <a:hlinkClick r:id="rId6"/>
              </a:rPr>
              <a:t>front-end load</a:t>
            </a:r>
            <a:r>
              <a:rPr lang="en-GB"/>
              <a:t>. </a:t>
            </a:r>
            <a:br>
              <a:rPr lang="en-GB"/>
            </a:br>
            <a:r>
              <a:rPr lang="en-GB"/>
              <a:t>Front load sales charge paid when an individual buys an investment, such as a </a:t>
            </a:r>
            <a:r>
              <a:rPr lang="en-GB">
                <a:hlinkClick r:id="rId7"/>
              </a:rPr>
              <a:t>mutual fund</a:t>
            </a:r>
            <a:r>
              <a:rPr lang="en-GB"/>
              <a:t>, limited partnership, </a:t>
            </a:r>
            <a:r>
              <a:rPr lang="en-GB">
                <a:hlinkClick r:id="rId8"/>
              </a:rPr>
              <a:t>annuity</a:t>
            </a:r>
            <a:r>
              <a:rPr lang="en-GB"/>
              <a:t>, or </a:t>
            </a:r>
            <a:r>
              <a:rPr lang="en-GB">
                <a:hlinkClick r:id="rId9"/>
              </a:rPr>
              <a:t>insurance</a:t>
            </a:r>
            <a:r>
              <a:rPr lang="en-GB"/>
              <a:t> policy. The load is clubbed with the first payment made by an investor, so the total initial payment is higher than the later payments. The purpose of a load is to cover administrative expenses and transaction costs and sometimes to discourage </a:t>
            </a:r>
            <a:r>
              <a:rPr lang="en-GB">
                <a:hlinkClick r:id="rId10"/>
              </a:rPr>
              <a:t>asset</a:t>
            </a:r>
            <a:r>
              <a:rPr lang="en-GB"/>
              <a:t> turnover. </a:t>
            </a:r>
            <a:r>
              <a:rPr lang="en-GB" b="1"/>
              <a:t>opposite of</a:t>
            </a:r>
            <a:r>
              <a:rPr lang="en-GB"/>
              <a:t> back-end load. </a:t>
            </a:r>
            <a:br>
              <a:rPr lang="en-GB"/>
            </a:br>
            <a:endParaRPr lang="en-GB"/>
          </a:p>
          <a:p>
            <a:r>
              <a:rPr lang="en-GB"/>
              <a:t>Class b </a:t>
            </a:r>
            <a:r>
              <a:rPr lang="en-GB">
                <a:hlinkClick r:id="rId3"/>
              </a:rPr>
              <a:t>Mutual fund</a:t>
            </a:r>
            <a:r>
              <a:rPr lang="en-GB"/>
              <a:t> </a:t>
            </a:r>
            <a:r>
              <a:rPr lang="en-GB">
                <a:hlinkClick r:id="rId4"/>
              </a:rPr>
              <a:t>shares</a:t>
            </a:r>
            <a:r>
              <a:rPr lang="en-GB"/>
              <a:t> of a </a:t>
            </a:r>
            <a:r>
              <a:rPr lang="en-GB">
                <a:hlinkClick r:id="rId5"/>
              </a:rPr>
              <a:t>class</a:t>
            </a:r>
            <a:r>
              <a:rPr lang="en-GB"/>
              <a:t> that carries a </a:t>
            </a:r>
            <a:r>
              <a:rPr lang="en-GB">
                <a:hlinkClick r:id="rId11"/>
              </a:rPr>
              <a:t>back-end load</a:t>
            </a:r>
            <a:r>
              <a:rPr lang="en-GB"/>
              <a:t>. Pay when sell</a:t>
            </a:r>
          </a:p>
          <a:p>
            <a:r>
              <a:rPr lang="en-GB"/>
              <a:t>Class c </a:t>
            </a:r>
            <a:r>
              <a:rPr lang="en-GB">
                <a:hlinkClick r:id="rId3"/>
              </a:rPr>
              <a:t>Mutual fund</a:t>
            </a:r>
            <a:r>
              <a:rPr lang="en-GB"/>
              <a:t> </a:t>
            </a:r>
            <a:r>
              <a:rPr lang="en-GB">
                <a:hlinkClick r:id="rId4"/>
              </a:rPr>
              <a:t>shares</a:t>
            </a:r>
            <a:r>
              <a:rPr lang="en-GB"/>
              <a:t> of a </a:t>
            </a:r>
            <a:r>
              <a:rPr lang="en-GB">
                <a:hlinkClick r:id="rId5"/>
              </a:rPr>
              <a:t>class</a:t>
            </a:r>
            <a:r>
              <a:rPr lang="en-GB"/>
              <a:t> that carries an ongoing </a:t>
            </a:r>
            <a:r>
              <a:rPr lang="en-GB">
                <a:hlinkClick r:id="rId12"/>
              </a:rPr>
              <a:t>fee</a:t>
            </a:r>
            <a:r>
              <a:rPr lang="en-GB"/>
              <a:t>. The ongoing fee is often a </a:t>
            </a:r>
            <a:r>
              <a:rPr lang="en-GB">
                <a:hlinkClick r:id="rId13"/>
              </a:rPr>
              <a:t>12b-1 fee</a:t>
            </a:r>
            <a:r>
              <a:rPr lang="en-GB"/>
              <a:t>, paid annually. 12b-1 The fees, charged every year </a:t>
            </a:r>
          </a:p>
          <a:p>
            <a:r>
              <a:rPr lang="en-GB"/>
              <a:t>Class y </a:t>
            </a:r>
            <a:r>
              <a:rPr lang="en-GB">
                <a:hlinkClick r:id="rId3"/>
              </a:rPr>
              <a:t>Mutual fund</a:t>
            </a:r>
            <a:r>
              <a:rPr lang="en-GB"/>
              <a:t> </a:t>
            </a:r>
            <a:r>
              <a:rPr lang="en-GB">
                <a:hlinkClick r:id="rId4"/>
              </a:rPr>
              <a:t>shares</a:t>
            </a:r>
            <a:r>
              <a:rPr lang="en-GB"/>
              <a:t> of a </a:t>
            </a:r>
            <a:r>
              <a:rPr lang="en-GB">
                <a:hlinkClick r:id="rId5"/>
              </a:rPr>
              <a:t>class</a:t>
            </a:r>
            <a:r>
              <a:rPr lang="en-GB"/>
              <a:t> available to </a:t>
            </a:r>
            <a:r>
              <a:rPr lang="en-GB">
                <a:hlinkClick r:id="rId14"/>
              </a:rPr>
              <a:t>institutional investors</a:t>
            </a:r>
            <a:r>
              <a:rPr lang="en-GB"/>
              <a:t>. Institutional shares carry no </a:t>
            </a:r>
            <a:r>
              <a:rPr lang="en-GB">
                <a:hlinkClick r:id="rId15"/>
              </a:rPr>
              <a:t>load</a:t>
            </a:r>
            <a:r>
              <a:rPr lang="en-GB"/>
              <a:t> or </a:t>
            </a:r>
            <a:r>
              <a:rPr lang="en-GB">
                <a:hlinkClick r:id="rId16"/>
              </a:rPr>
              <a:t>12b-1 fees</a:t>
            </a:r>
            <a:r>
              <a:rPr lang="en-GB"/>
              <a:t>. </a:t>
            </a:r>
            <a:r>
              <a:rPr lang="en-GB" b="1"/>
              <a:t>also called</a:t>
            </a:r>
            <a:r>
              <a:rPr lang="en-GB"/>
              <a:t> Y shares </a:t>
            </a:r>
          </a:p>
          <a:p>
            <a:r>
              <a:rPr lang="en-GB"/>
              <a:t>Class z</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1138" name="Rectangle 2"/>
          <p:cNvSpPr>
            <a:spLocks noGrp="1" noRot="1" noChangeArrowheads="1"/>
          </p:cNvSpPr>
          <p:nvPr>
            <p:ph type="ctrTitle"/>
          </p:nvPr>
        </p:nvSpPr>
        <p:spPr>
          <a:xfrm>
            <a:off x="685800" y="2286000"/>
            <a:ext cx="7772400" cy="1143000"/>
          </a:xfrm>
        </p:spPr>
        <p:txBody>
          <a:bodyPr/>
          <a:lstStyle>
            <a:lvl1pPr>
              <a:defRPr>
                <a:ea typeface="黑体" pitchFamily="2" charset="-122"/>
              </a:defRPr>
            </a:lvl1pPr>
          </a:lstStyle>
          <a:p>
            <a:pPr lvl="0"/>
            <a:r>
              <a:rPr lang="zh-CN" altLang="en-US" noProof="0" smtClean="0"/>
              <a:t>单击此处编辑母版标题样式</a:t>
            </a:r>
          </a:p>
        </p:txBody>
      </p:sp>
      <p:sp>
        <p:nvSpPr>
          <p:cNvPr id="91139" name="Rectangle 3"/>
          <p:cNvSpPr>
            <a:spLocks noGrp="1" noRot="1" noChangeArrowheads="1"/>
          </p:cNvSpPr>
          <p:nvPr>
            <p:ph type="subTitle" idx="1"/>
          </p:nvPr>
        </p:nvSpPr>
        <p:spPr>
          <a:xfrm>
            <a:off x="1371600" y="3886200"/>
            <a:ext cx="6400800" cy="1752600"/>
          </a:xfrm>
        </p:spPr>
        <p:txBody>
          <a:bodyPr/>
          <a:lstStyle>
            <a:lvl1pPr marL="0" indent="0" algn="ctr">
              <a:buFont typeface="Wingdings 2" pitchFamily="18" charset="2"/>
              <a:buNone/>
              <a:defRPr/>
            </a:lvl1pPr>
          </a:lstStyle>
          <a:p>
            <a:pPr lvl="0"/>
            <a:r>
              <a:rPr lang="zh-CN" altLang="en-US" noProof="0" smtClean="0"/>
              <a:t>单击此处编辑母版副标题样式</a:t>
            </a:r>
          </a:p>
        </p:txBody>
      </p:sp>
      <p:sp>
        <p:nvSpPr>
          <p:cNvPr id="91140" name="Rectangle 4"/>
          <p:cNvSpPr>
            <a:spLocks noGrp="1" noChangeArrowheads="1"/>
          </p:cNvSpPr>
          <p:nvPr>
            <p:ph type="dt" sz="half" idx="2"/>
          </p:nvPr>
        </p:nvSpPr>
        <p:spPr/>
        <p:txBody>
          <a:bodyPr/>
          <a:lstStyle>
            <a:lvl1pPr>
              <a:defRPr/>
            </a:lvl1pPr>
          </a:lstStyle>
          <a:p>
            <a:endParaRPr lang="en-US" altLang="zh-CN"/>
          </a:p>
        </p:txBody>
      </p:sp>
      <p:sp>
        <p:nvSpPr>
          <p:cNvPr id="91141" name="Rectangle 5"/>
          <p:cNvSpPr>
            <a:spLocks noGrp="1" noChangeArrowheads="1"/>
          </p:cNvSpPr>
          <p:nvPr>
            <p:ph type="ftr" sz="quarter" idx="3"/>
          </p:nvPr>
        </p:nvSpPr>
        <p:spPr/>
        <p:txBody>
          <a:bodyPr/>
          <a:lstStyle>
            <a:lvl1pPr>
              <a:defRPr/>
            </a:lvl1pPr>
          </a:lstStyle>
          <a:p>
            <a:endParaRPr lang="en-US" altLang="zh-CN"/>
          </a:p>
        </p:txBody>
      </p:sp>
      <p:sp>
        <p:nvSpPr>
          <p:cNvPr id="91142" name="Rectangle 6"/>
          <p:cNvSpPr>
            <a:spLocks noGrp="1" noChangeArrowheads="1"/>
          </p:cNvSpPr>
          <p:nvPr>
            <p:ph type="sldNum" sz="quarter" idx="4"/>
          </p:nvPr>
        </p:nvSpPr>
        <p:spPr/>
        <p:txBody>
          <a:bodyPr/>
          <a:lstStyle>
            <a:lvl1pPr>
              <a:defRPr/>
            </a:lvl1pPr>
          </a:lstStyle>
          <a:p>
            <a:fld id="{6FE284FA-49C2-42A9-95F7-7861A517E24C}" type="slidenum">
              <a:rPr lang="en-US" altLang="zh-CN"/>
              <a:pPr/>
              <a:t>‹#›</a:t>
            </a:fld>
            <a:endParaRPr lang="en-US" altLang="zh-CN"/>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1138">
                                            <p:txEl>
                                              <p:charRg st="4294967295" end="4294967295"/>
                                            </p:txEl>
                                          </p:spTgt>
                                        </p:tgtEl>
                                        <p:attrNameLst>
                                          <p:attrName>style.visibility</p:attrName>
                                        </p:attrNameLst>
                                      </p:cBhvr>
                                      <p:to>
                                        <p:strVal val="visible"/>
                                      </p:to>
                                    </p:set>
                                    <p:anim calcmode="lin" valueType="num">
                                      <p:cBhvr>
                                        <p:cTn id="7" dur="2000" fill="hold">
                                          <p:stCondLst>
                                            <p:cond delay="0"/>
                                          </p:stCondLst>
                                        </p:cTn>
                                        <p:tgtEl>
                                          <p:spTgt spid="91138">
                                            <p:txEl>
                                              <p:charRg st="4294967295" end="4294967295"/>
                                            </p:txEl>
                                          </p:spTgt>
                                        </p:tgtEl>
                                        <p:attrNameLst>
                                          <p:attrName>ppt_w</p:attrName>
                                        </p:attrNameLst>
                                      </p:cBhvr>
                                      <p:tavLst>
                                        <p:tav tm="0">
                                          <p:val>
                                            <p:fltVal val="0"/>
                                          </p:val>
                                        </p:tav>
                                        <p:tav tm="100000">
                                          <p:val>
                                            <p:strVal val="#ppt_w"/>
                                          </p:val>
                                        </p:tav>
                                      </p:tavLst>
                                    </p:anim>
                                    <p:anim calcmode="lin" valueType="num">
                                      <p:cBhvr>
                                        <p:cTn id="8" dur="2000" fill="hold">
                                          <p:stCondLst>
                                            <p:cond delay="0"/>
                                          </p:stCondLst>
                                        </p:cTn>
                                        <p:tgtEl>
                                          <p:spTgt spid="91138">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Effect transition="in" filter="box(out)">
                                      <p:cBhvr>
                                        <p:cTn id="13" dur="500">
                                          <p:stCondLst>
                                            <p:cond delay="0"/>
                                          </p:stCondLst>
                                        </p:cTn>
                                        <p:tgtEl>
                                          <p:spTgt spid="91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tmplLst>
          <p:tmpl lvl="1">
            <p:tnLst>
              <p:par>
                <p:cTn presetID="23" presetClass="entr" presetSubtype="16" fill="hold" nodeType="clickEffect">
                  <p:stCondLst>
                    <p:cond delay="0"/>
                  </p:stCondLst>
                  <p:childTnLst>
                    <p:set>
                      <p:cBhvr>
                        <p:cTn dur="1" fill="hold">
                          <p:stCondLst>
                            <p:cond delay="0"/>
                          </p:stCondLst>
                        </p:cTn>
                        <p:tgtEl>
                          <p:spTgt spid="91138"/>
                        </p:tgtEl>
                        <p:attrNameLst>
                          <p:attrName>style.visibility</p:attrName>
                        </p:attrNameLst>
                      </p:cBhvr>
                      <p:to>
                        <p:strVal val="visible"/>
                      </p:to>
                    </p:set>
                    <p:anim calcmode="lin" valueType="num">
                      <p:cBhvr>
                        <p:cTn dur="500" fill="hold">
                          <p:stCondLst>
                            <p:cond delay="0"/>
                          </p:stCondLst>
                        </p:cTn>
                        <p:tgtEl>
                          <p:spTgt spid="91138"/>
                        </p:tgtEl>
                        <p:attrNameLst>
                          <p:attrName>ppt_w</p:attrName>
                        </p:attrNameLst>
                      </p:cBhvr>
                      <p:tavLst>
                        <p:tav tm="0">
                          <p:val>
                            <p:fltVal val="0"/>
                          </p:val>
                        </p:tav>
                        <p:tav tm="100000">
                          <p:val>
                            <p:strVal val="#ppt_w"/>
                          </p:val>
                        </p:tav>
                      </p:tavLst>
                    </p:anim>
                    <p:anim calcmode="lin" valueType="num">
                      <p:cBhvr>
                        <p:cTn dur="500" fill="hold">
                          <p:stCondLst>
                            <p:cond delay="0"/>
                          </p:stCondLst>
                        </p:cTn>
                        <p:tgtEl>
                          <p:spTgt spid="91138"/>
                        </p:tgtEl>
                        <p:attrNameLst>
                          <p:attrName>ppt_h</p:attrName>
                        </p:attrNameLst>
                      </p:cBhvr>
                      <p:tavLst>
                        <p:tav tm="0">
                          <p:val>
                            <p:fltVal val="0"/>
                          </p:val>
                        </p:tav>
                        <p:tav tm="100000">
                          <p:val>
                            <p:strVal val="#ppt_h"/>
                          </p:val>
                        </p:tav>
                      </p:tavLst>
                    </p:anim>
                  </p:childTnLst>
                </p:cTn>
              </p:par>
            </p:tnLst>
          </p:tmpl>
        </p:tmplLst>
      </p:bldP>
      <p:bldP spid="91139" grpId="0" build="p">
        <p:tmplLst>
          <p:tmpl lvl="1">
            <p:tnLst>
              <p:par>
                <p:cTn presetID="4" presetClass="entr" presetSubtype="32" fill="hold" nodeType="clickEffect">
                  <p:stCondLst>
                    <p:cond delay="0"/>
                  </p:stCondLst>
                  <p:childTnLst>
                    <p:set>
                      <p:cBhvr>
                        <p:cTn dur="1" fill="hold">
                          <p:stCondLst>
                            <p:cond delay="0"/>
                          </p:stCondLst>
                        </p:cTn>
                        <p:tgtEl>
                          <p:spTgt spid="91139"/>
                        </p:tgtEl>
                        <p:attrNameLst>
                          <p:attrName>style.visibility</p:attrName>
                        </p:attrNameLst>
                      </p:cBhvr>
                      <p:to>
                        <p:strVal val="visible"/>
                      </p:to>
                    </p:set>
                    <p:animEffect transition="in" filter="box(out)">
                      <p:cBhvr>
                        <p:cTn dur="500">
                          <p:stCondLst>
                            <p:cond delay="0"/>
                          </p:stCondLst>
                        </p:cTn>
                        <p:tgtEl>
                          <p:spTgt spid="9113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2D46703C-70B8-4821-84F7-0836A084E436}" type="slidenum">
              <a:rPr lang="en-US" altLang="zh-CN"/>
              <a:pPr/>
              <a:t>‹#›</a:t>
            </a:fld>
            <a:endParaRPr lang="en-US" altLang="zh-CN"/>
          </a:p>
        </p:txBody>
      </p:sp>
    </p:spTree>
    <p:extLst>
      <p:ext uri="{BB962C8B-B14F-4D97-AF65-F5344CB8AC3E}">
        <p14:creationId xmlns:p14="http://schemas.microsoft.com/office/powerpoint/2010/main" val="2141454042"/>
      </p:ext>
    </p:extLst>
  </p:cSld>
  <p:clrMapOvr>
    <a:masterClrMapping/>
  </p:clrMapOvr>
  <p:transition spd="slow">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4ED9E179-FA4C-4B80-AFF3-1C0730F45459}" type="slidenum">
              <a:rPr lang="en-US" altLang="zh-CN"/>
              <a:pPr/>
              <a:t>‹#›</a:t>
            </a:fld>
            <a:endParaRPr lang="en-US" altLang="zh-CN"/>
          </a:p>
        </p:txBody>
      </p:sp>
    </p:spTree>
    <p:extLst>
      <p:ext uri="{BB962C8B-B14F-4D97-AF65-F5344CB8AC3E}">
        <p14:creationId xmlns:p14="http://schemas.microsoft.com/office/powerpoint/2010/main" val="2116989420"/>
      </p:ext>
    </p:extLst>
  </p:cSld>
  <p:clrMapOvr>
    <a:masterClrMapping/>
  </p:clrMapOvr>
  <p:transition spd="slow">
    <p:strips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01625" y="1600200"/>
            <a:ext cx="8540750" cy="4498975"/>
          </a:xfrm>
        </p:spPr>
        <p:txBody>
          <a:bodyPr/>
          <a:lstStyle/>
          <a:p>
            <a:endParaRPr lang="en-GB"/>
          </a:p>
        </p:txBody>
      </p:sp>
      <p:sp>
        <p:nvSpPr>
          <p:cNvPr id="4" name="Date Placeholder 3"/>
          <p:cNvSpPr>
            <a:spLocks noGrp="1"/>
          </p:cNvSpPr>
          <p:nvPr>
            <p:ph type="dt" sz="half" idx="10"/>
          </p:nvPr>
        </p:nvSpPr>
        <p:spPr>
          <a:xfrm>
            <a:off x="301625" y="6245225"/>
            <a:ext cx="2289175" cy="476250"/>
          </a:xfrm>
        </p:spPr>
        <p:txBody>
          <a:bodyPr/>
          <a:lstStyle>
            <a:lvl1pPr>
              <a:defRPr/>
            </a:lvl1pPr>
          </a:lstStyle>
          <a:p>
            <a:endParaRPr lang="en-US" altLang="zh-CN"/>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6" name="Slide Number Placeholder 5"/>
          <p:cNvSpPr>
            <a:spLocks noGrp="1"/>
          </p:cNvSpPr>
          <p:nvPr>
            <p:ph type="sldNum" sz="quarter" idx="12"/>
          </p:nvPr>
        </p:nvSpPr>
        <p:spPr>
          <a:xfrm>
            <a:off x="6553200" y="6245225"/>
            <a:ext cx="2289175" cy="476250"/>
          </a:xfrm>
        </p:spPr>
        <p:txBody>
          <a:bodyPr/>
          <a:lstStyle>
            <a:lvl1pPr>
              <a:defRPr/>
            </a:lvl1pPr>
          </a:lstStyle>
          <a:p>
            <a:fld id="{967EAC6C-A5D5-4AFE-B1DE-0D7AFE9D148E}" type="slidenum">
              <a:rPr lang="en-US" altLang="zh-CN"/>
              <a:pPr/>
              <a:t>‹#›</a:t>
            </a:fld>
            <a:endParaRPr lang="en-US" altLang="zh-CN"/>
          </a:p>
        </p:txBody>
      </p:sp>
    </p:spTree>
    <p:extLst>
      <p:ext uri="{BB962C8B-B14F-4D97-AF65-F5344CB8AC3E}">
        <p14:creationId xmlns:p14="http://schemas.microsoft.com/office/powerpoint/2010/main" val="3720233959"/>
      </p:ext>
    </p:extLst>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BD7D7F73-61C6-4CBF-A028-F2669683FBD8}" type="slidenum">
              <a:rPr lang="en-US" altLang="zh-CN"/>
              <a:pPr/>
              <a:t>‹#›</a:t>
            </a:fld>
            <a:endParaRPr lang="en-US" altLang="zh-CN"/>
          </a:p>
        </p:txBody>
      </p:sp>
    </p:spTree>
    <p:extLst>
      <p:ext uri="{BB962C8B-B14F-4D97-AF65-F5344CB8AC3E}">
        <p14:creationId xmlns:p14="http://schemas.microsoft.com/office/powerpoint/2010/main" val="2638215196"/>
      </p:ext>
    </p:extLst>
  </p:cSld>
  <p:clrMapOvr>
    <a:masterClrMapping/>
  </p:clrMapOvr>
  <p:transition spd="slow">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1C347D4B-0491-4498-9961-938A3986DD2E}" type="slidenum">
              <a:rPr lang="en-US" altLang="zh-CN"/>
              <a:pPr/>
              <a:t>‹#›</a:t>
            </a:fld>
            <a:endParaRPr lang="en-US" altLang="zh-CN"/>
          </a:p>
        </p:txBody>
      </p:sp>
    </p:spTree>
    <p:extLst>
      <p:ext uri="{BB962C8B-B14F-4D97-AF65-F5344CB8AC3E}">
        <p14:creationId xmlns:p14="http://schemas.microsoft.com/office/powerpoint/2010/main" val="1445439778"/>
      </p:ext>
    </p:extLst>
  </p:cSld>
  <p:clrMapOvr>
    <a:masterClrMapping/>
  </p:clrMapOvr>
  <p:transition spd="slow">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399BEABB-94DC-49B2-84E0-99F3C871BF83}" type="slidenum">
              <a:rPr lang="en-US" altLang="zh-CN"/>
              <a:pPr/>
              <a:t>‹#›</a:t>
            </a:fld>
            <a:endParaRPr lang="en-US" altLang="zh-CN"/>
          </a:p>
        </p:txBody>
      </p:sp>
    </p:spTree>
    <p:extLst>
      <p:ext uri="{BB962C8B-B14F-4D97-AF65-F5344CB8AC3E}">
        <p14:creationId xmlns:p14="http://schemas.microsoft.com/office/powerpoint/2010/main" val="3963578315"/>
      </p:ext>
    </p:extLst>
  </p:cSld>
  <p:clrMapOvr>
    <a:masterClrMapping/>
  </p:clrMapOvr>
  <p:transition spd="slow">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0A1FCE0A-62AC-4A3F-8C34-9DACC4A165C9}" type="slidenum">
              <a:rPr lang="en-US" altLang="zh-CN"/>
              <a:pPr/>
              <a:t>‹#›</a:t>
            </a:fld>
            <a:endParaRPr lang="en-US" altLang="zh-CN"/>
          </a:p>
        </p:txBody>
      </p:sp>
    </p:spTree>
    <p:extLst>
      <p:ext uri="{BB962C8B-B14F-4D97-AF65-F5344CB8AC3E}">
        <p14:creationId xmlns:p14="http://schemas.microsoft.com/office/powerpoint/2010/main" val="3761346469"/>
      </p:ext>
    </p:extLst>
  </p:cSld>
  <p:clrMapOvr>
    <a:masterClrMapping/>
  </p:clrMapOvr>
  <p:transition spd="slow">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2F2E5608-8D0B-4EE0-B4FB-E76B0D6F1591}" type="slidenum">
              <a:rPr lang="en-US" altLang="zh-CN"/>
              <a:pPr/>
              <a:t>‹#›</a:t>
            </a:fld>
            <a:endParaRPr lang="en-US" altLang="zh-CN"/>
          </a:p>
        </p:txBody>
      </p:sp>
    </p:spTree>
    <p:extLst>
      <p:ext uri="{BB962C8B-B14F-4D97-AF65-F5344CB8AC3E}">
        <p14:creationId xmlns:p14="http://schemas.microsoft.com/office/powerpoint/2010/main" val="3699544838"/>
      </p:ext>
    </p:extLst>
  </p:cSld>
  <p:clrMapOvr>
    <a:masterClrMapping/>
  </p:clrMapOvr>
  <p:transition spd="slow">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D6A2CFEE-0E5B-4D7D-A90D-B2EA499AFB34}" type="slidenum">
              <a:rPr lang="en-US" altLang="zh-CN"/>
              <a:pPr/>
              <a:t>‹#›</a:t>
            </a:fld>
            <a:endParaRPr lang="en-US" altLang="zh-CN"/>
          </a:p>
        </p:txBody>
      </p:sp>
    </p:spTree>
    <p:extLst>
      <p:ext uri="{BB962C8B-B14F-4D97-AF65-F5344CB8AC3E}">
        <p14:creationId xmlns:p14="http://schemas.microsoft.com/office/powerpoint/2010/main" val="3265722962"/>
      </p:ext>
    </p:extLst>
  </p:cSld>
  <p:clrMapOvr>
    <a:masterClrMapping/>
  </p:clrMapOvr>
  <p:transition spd="slow">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A5A4DF2D-D023-46F7-858E-88DFF9B4A341}" type="slidenum">
              <a:rPr lang="en-US" altLang="zh-CN"/>
              <a:pPr/>
              <a:t>‹#›</a:t>
            </a:fld>
            <a:endParaRPr lang="en-US" altLang="zh-CN"/>
          </a:p>
        </p:txBody>
      </p:sp>
    </p:spTree>
    <p:extLst>
      <p:ext uri="{BB962C8B-B14F-4D97-AF65-F5344CB8AC3E}">
        <p14:creationId xmlns:p14="http://schemas.microsoft.com/office/powerpoint/2010/main" val="2395309152"/>
      </p:ext>
    </p:extLst>
  </p:cSld>
  <p:clrMapOvr>
    <a:masterClrMapping/>
  </p:clrMapOvr>
  <p:transition spd="slow">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6C82CBEA-9F70-4CA2-83C3-52FDE4E4B77F}" type="slidenum">
              <a:rPr lang="en-US" altLang="zh-CN"/>
              <a:pPr/>
              <a:t>‹#›</a:t>
            </a:fld>
            <a:endParaRPr lang="en-US" altLang="zh-CN"/>
          </a:p>
        </p:txBody>
      </p:sp>
    </p:spTree>
    <p:extLst>
      <p:ext uri="{BB962C8B-B14F-4D97-AF65-F5344CB8AC3E}">
        <p14:creationId xmlns:p14="http://schemas.microsoft.com/office/powerpoint/2010/main" val="1713047656"/>
      </p:ext>
    </p:extLst>
  </p:cSld>
  <p:clrMapOvr>
    <a:masterClrMapping/>
  </p:clrMapOvr>
  <p:transition spd="slow">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90115" name="Rectangle 3"/>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0116" name="Rectangle 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9011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90118" name="Rectangle 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6682269-9C5F-457F-A1C4-9C8868B3ADAC}"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spd="slow">
    <p:strips dir="ld"/>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Black" pitchFamily="34" charset="0"/>
          <a:ea typeface="宋体" pitchFamily="2" charset="-122"/>
        </a:defRPr>
      </a:lvl2pPr>
      <a:lvl3pPr algn="ctr" rtl="0" fontAlgn="base">
        <a:spcBef>
          <a:spcPct val="0"/>
        </a:spcBef>
        <a:spcAft>
          <a:spcPct val="0"/>
        </a:spcAft>
        <a:defRPr sz="4400">
          <a:solidFill>
            <a:schemeClr val="tx2"/>
          </a:solidFill>
          <a:latin typeface="Arial Black" pitchFamily="34" charset="0"/>
          <a:ea typeface="宋体" pitchFamily="2" charset="-122"/>
        </a:defRPr>
      </a:lvl3pPr>
      <a:lvl4pPr algn="ctr" rtl="0" fontAlgn="base">
        <a:spcBef>
          <a:spcPct val="0"/>
        </a:spcBef>
        <a:spcAft>
          <a:spcPct val="0"/>
        </a:spcAft>
        <a:defRPr sz="4400">
          <a:solidFill>
            <a:schemeClr val="tx2"/>
          </a:solidFill>
          <a:latin typeface="Arial Black" pitchFamily="34" charset="0"/>
          <a:ea typeface="宋体" pitchFamily="2" charset="-122"/>
        </a:defRPr>
      </a:lvl4pPr>
      <a:lvl5pPr algn="ctr" rtl="0" fontAlgn="base">
        <a:spcBef>
          <a:spcPct val="0"/>
        </a:spcBef>
        <a:spcAft>
          <a:spcPct val="0"/>
        </a:spcAft>
        <a:defRPr sz="4400">
          <a:solidFill>
            <a:schemeClr val="tx2"/>
          </a:solidFill>
          <a:latin typeface="Arial Black" pitchFamily="34" charset="0"/>
          <a:ea typeface="宋体" pitchFamily="2" charset="-122"/>
        </a:defRPr>
      </a:lvl5pPr>
      <a:lvl6pPr marL="457200" algn="ctr" rtl="0" fontAlgn="base">
        <a:spcBef>
          <a:spcPct val="0"/>
        </a:spcBef>
        <a:spcAft>
          <a:spcPct val="0"/>
        </a:spcAft>
        <a:defRPr sz="4400">
          <a:solidFill>
            <a:schemeClr val="tx2"/>
          </a:solidFill>
          <a:latin typeface="Arial Black" pitchFamily="34" charset="0"/>
          <a:ea typeface="宋体" pitchFamily="2" charset="-122"/>
        </a:defRPr>
      </a:lvl6pPr>
      <a:lvl7pPr marL="914400" algn="ctr" rtl="0" fontAlgn="base">
        <a:spcBef>
          <a:spcPct val="0"/>
        </a:spcBef>
        <a:spcAft>
          <a:spcPct val="0"/>
        </a:spcAft>
        <a:defRPr sz="4400">
          <a:solidFill>
            <a:schemeClr val="tx2"/>
          </a:solidFill>
          <a:latin typeface="Arial Black" pitchFamily="34" charset="0"/>
          <a:ea typeface="宋体" pitchFamily="2" charset="-122"/>
        </a:defRPr>
      </a:lvl7pPr>
      <a:lvl8pPr marL="1371600" algn="ctr" rtl="0" fontAlgn="base">
        <a:spcBef>
          <a:spcPct val="0"/>
        </a:spcBef>
        <a:spcAft>
          <a:spcPct val="0"/>
        </a:spcAft>
        <a:defRPr sz="4400">
          <a:solidFill>
            <a:schemeClr val="tx2"/>
          </a:solidFill>
          <a:latin typeface="Arial Black" pitchFamily="34" charset="0"/>
          <a:ea typeface="宋体" pitchFamily="2" charset="-122"/>
        </a:defRPr>
      </a:lvl8pPr>
      <a:lvl9pPr marL="1828800" algn="ctr" rtl="0" fontAlgn="base">
        <a:spcBef>
          <a:spcPct val="0"/>
        </a:spcBef>
        <a:spcAft>
          <a:spcPct val="0"/>
        </a:spcAft>
        <a:defRPr sz="4400">
          <a:solidFill>
            <a:schemeClr val="tx2"/>
          </a:solidFill>
          <a:latin typeface="Arial Black" pitchFamily="34" charset="0"/>
          <a:ea typeface="宋体" pitchFamily="2" charset="-122"/>
        </a:defRPr>
      </a:lvl9pPr>
    </p:titleStyle>
    <p:bodyStyle>
      <a:lvl1pPr marL="342900" indent="-342900" algn="l" rtl="0" fontAlgn="base">
        <a:spcBef>
          <a:spcPct val="20000"/>
        </a:spcBef>
        <a:spcAft>
          <a:spcPct val="0"/>
        </a:spcAft>
        <a:buClr>
          <a:schemeClr val="accent2"/>
        </a:buClr>
        <a:buSzPct val="70000"/>
        <a:buFont typeface="Wingdings 2"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SzPct val="70000"/>
        <a:buFont typeface="Wingdings 2" pitchFamily="18" charset="2"/>
        <a:buChar char="¡"/>
        <a:defRPr sz="2800">
          <a:solidFill>
            <a:schemeClr val="tx1"/>
          </a:solidFill>
          <a:latin typeface="+mn-lt"/>
          <a:ea typeface="+mn-ea"/>
        </a:defRPr>
      </a:lvl2pPr>
      <a:lvl3pPr marL="1143000" indent="-228600" algn="l" rtl="0" fontAlgn="base">
        <a:spcBef>
          <a:spcPct val="20000"/>
        </a:spcBef>
        <a:spcAft>
          <a:spcPct val="0"/>
        </a:spcAft>
        <a:buClr>
          <a:schemeClr val="accent2"/>
        </a:buClr>
        <a:buSzPct val="80000"/>
        <a:buFont typeface="Wingdings 2" pitchFamily="18" charset="2"/>
        <a:buChar char=""/>
        <a:defRPr sz="2400">
          <a:solidFill>
            <a:schemeClr val="tx1"/>
          </a:solidFill>
          <a:latin typeface="+mn-lt"/>
          <a:ea typeface="+mn-ea"/>
        </a:defRPr>
      </a:lvl3pPr>
      <a:lvl4pPr marL="1600200" indent="-228600" algn="l" rtl="0" fontAlgn="base">
        <a:spcBef>
          <a:spcPct val="20000"/>
        </a:spcBef>
        <a:spcAft>
          <a:spcPct val="0"/>
        </a:spcAft>
        <a:buClr>
          <a:schemeClr val="tx2"/>
        </a:buClr>
        <a:buSzPct val="80000"/>
        <a:buFont typeface="Wingdings 2" pitchFamily="18" charset="2"/>
        <a:buChar char="¡"/>
        <a:defRPr sz="2000">
          <a:solidFill>
            <a:schemeClr val="tx1"/>
          </a:solidFill>
          <a:latin typeface="+mn-lt"/>
          <a:ea typeface="+mn-ea"/>
        </a:defRPr>
      </a:lvl4pPr>
      <a:lvl5pPr marL="2057400" indent="-228600" algn="l" rtl="0" fontAlgn="base">
        <a:spcBef>
          <a:spcPct val="20000"/>
        </a:spcBef>
        <a:spcAft>
          <a:spcPct val="0"/>
        </a:spcAft>
        <a:buClr>
          <a:schemeClr val="accent2"/>
        </a:buClr>
        <a:buSzPct val="85000"/>
        <a:buFont typeface="Wingdings 2" pitchFamily="18" charset="2"/>
        <a:buChar char=""/>
        <a:defRPr sz="2000">
          <a:solidFill>
            <a:schemeClr val="tx1"/>
          </a:solidFill>
          <a:latin typeface="+mn-lt"/>
          <a:ea typeface="+mn-ea"/>
        </a:defRPr>
      </a:lvl5pPr>
      <a:lvl6pPr marL="2514600" indent="-228600" algn="l" rtl="0" fontAlgn="base">
        <a:spcBef>
          <a:spcPct val="20000"/>
        </a:spcBef>
        <a:spcAft>
          <a:spcPct val="0"/>
        </a:spcAft>
        <a:buClr>
          <a:schemeClr val="accent2"/>
        </a:buClr>
        <a:buSzPct val="85000"/>
        <a:buFont typeface="Wingdings 2" pitchFamily="18" charset="2"/>
        <a:buChar char=""/>
        <a:defRPr sz="2000">
          <a:solidFill>
            <a:schemeClr val="tx1"/>
          </a:solidFill>
          <a:latin typeface="+mn-lt"/>
          <a:ea typeface="+mn-ea"/>
        </a:defRPr>
      </a:lvl6pPr>
      <a:lvl7pPr marL="2971800" indent="-228600" algn="l" rtl="0" fontAlgn="base">
        <a:spcBef>
          <a:spcPct val="20000"/>
        </a:spcBef>
        <a:spcAft>
          <a:spcPct val="0"/>
        </a:spcAft>
        <a:buClr>
          <a:schemeClr val="accent2"/>
        </a:buClr>
        <a:buSzPct val="85000"/>
        <a:buFont typeface="Wingdings 2" pitchFamily="18" charset="2"/>
        <a:buChar char=""/>
        <a:defRPr sz="2000">
          <a:solidFill>
            <a:schemeClr val="tx1"/>
          </a:solidFill>
          <a:latin typeface="+mn-lt"/>
          <a:ea typeface="+mn-ea"/>
        </a:defRPr>
      </a:lvl7pPr>
      <a:lvl8pPr marL="3429000" indent="-228600" algn="l" rtl="0" fontAlgn="base">
        <a:spcBef>
          <a:spcPct val="20000"/>
        </a:spcBef>
        <a:spcAft>
          <a:spcPct val="0"/>
        </a:spcAft>
        <a:buClr>
          <a:schemeClr val="accent2"/>
        </a:buClr>
        <a:buSzPct val="85000"/>
        <a:buFont typeface="Wingdings 2" pitchFamily="18" charset="2"/>
        <a:buChar char=""/>
        <a:defRPr sz="2000">
          <a:solidFill>
            <a:schemeClr val="tx1"/>
          </a:solidFill>
          <a:latin typeface="+mn-lt"/>
          <a:ea typeface="+mn-ea"/>
        </a:defRPr>
      </a:lvl8pPr>
      <a:lvl9pPr marL="3886200" indent="-228600" algn="l" rtl="0" fontAlgn="base">
        <a:spcBef>
          <a:spcPct val="20000"/>
        </a:spcBef>
        <a:spcAft>
          <a:spcPct val="0"/>
        </a:spcAft>
        <a:buClr>
          <a:schemeClr val="accent2"/>
        </a:buClr>
        <a:buSzPct val="85000"/>
        <a:buFont typeface="Wingdings 2" pitchFamily="18"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sldNum" sz="quarter" idx="4"/>
          </p:nvPr>
        </p:nvSpPr>
        <p:spPr/>
        <p:txBody>
          <a:bodyPr/>
          <a:lstStyle/>
          <a:p>
            <a:fld id="{1126090C-9C0C-487C-B5C7-FF07A0F35AC7}" type="slidenum">
              <a:rPr lang="en-US" altLang="zh-CN"/>
              <a:pPr/>
              <a:t>1</a:t>
            </a:fld>
            <a:endParaRPr lang="en-US" altLang="zh-CN"/>
          </a:p>
        </p:txBody>
      </p:sp>
      <p:sp>
        <p:nvSpPr>
          <p:cNvPr id="99330" name="Rectangle 2"/>
          <p:cNvSpPr>
            <a:spLocks noGrp="1" noRot="1" noChangeArrowheads="1"/>
          </p:cNvSpPr>
          <p:nvPr>
            <p:ph type="ctrTitle"/>
          </p:nvPr>
        </p:nvSpPr>
        <p:spPr>
          <a:xfrm>
            <a:off x="685800" y="1828800"/>
            <a:ext cx="7772400" cy="1600200"/>
          </a:xfrm>
        </p:spPr>
        <p:txBody>
          <a:bodyPr/>
          <a:lstStyle/>
          <a:p>
            <a:r>
              <a:rPr lang="en-GB" altLang="zh-CN" sz="4000" b="1">
                <a:solidFill>
                  <a:schemeClr val="tx1"/>
                </a:solidFill>
                <a:latin typeface="Times New Roman" pitchFamily="18" charset="0"/>
                <a:ea typeface="幼圆" pitchFamily="49" charset="-122"/>
              </a:rPr>
              <a:t>Using Bayesian Methods to Assess Fund Management</a:t>
            </a:r>
            <a:r>
              <a:rPr lang="en-GB" altLang="zh-CN"/>
              <a:t> </a:t>
            </a:r>
            <a:endParaRPr lang="zh-CN" altLang="en-US"/>
          </a:p>
        </p:txBody>
      </p:sp>
      <p:sp>
        <p:nvSpPr>
          <p:cNvPr id="99331" name="Rectangle 3"/>
          <p:cNvSpPr>
            <a:spLocks noGrp="1" noRot="1" noChangeArrowheads="1"/>
          </p:cNvSpPr>
          <p:nvPr>
            <p:ph type="subTitle" idx="1"/>
          </p:nvPr>
        </p:nvSpPr>
        <p:spPr>
          <a:xfrm>
            <a:off x="3429000" y="3644900"/>
            <a:ext cx="4887913" cy="2592388"/>
          </a:xfrm>
        </p:spPr>
        <p:txBody>
          <a:bodyPr/>
          <a:lstStyle/>
          <a:p>
            <a:pPr algn="l">
              <a:lnSpc>
                <a:spcPct val="150000"/>
              </a:lnSpc>
            </a:pPr>
            <a:r>
              <a:rPr lang="en-GB" altLang="zh-CN" sz="2400">
                <a:latin typeface="Arial Narrow" pitchFamily="34" charset="0"/>
              </a:rPr>
              <a:t>By Yun Fan</a:t>
            </a:r>
          </a:p>
          <a:p>
            <a:pPr algn="l">
              <a:lnSpc>
                <a:spcPct val="150000"/>
              </a:lnSpc>
            </a:pPr>
            <a:r>
              <a:rPr lang="en-GB" altLang="zh-CN" sz="2400">
                <a:latin typeface="Arial Narrow" pitchFamily="34" charset="0"/>
              </a:rPr>
              <a:t>Management School and Economics</a:t>
            </a:r>
            <a:endParaRPr lang="en-US" altLang="zh-CN" sz="2400">
              <a:latin typeface="Arial Narrow" pitchFamily="34" charset="0"/>
            </a:endParaRPr>
          </a:p>
          <a:p>
            <a:pPr algn="l">
              <a:lnSpc>
                <a:spcPct val="150000"/>
              </a:lnSpc>
            </a:pPr>
            <a:r>
              <a:rPr lang="en-US" altLang="zh-CN" sz="2400">
                <a:latin typeface="Arial Narrow" pitchFamily="34" charset="0"/>
              </a:rPr>
              <a:t>The University of Edinburgh</a:t>
            </a:r>
          </a:p>
        </p:txBody>
      </p:sp>
      <p:pic>
        <p:nvPicPr>
          <p:cNvPr id="99332" name="Picture 4" descr="R0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4478338"/>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99333" name="Picture 5" descr="R0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71800" y="5105400"/>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99335" name="Text Box 7"/>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pic>
        <p:nvPicPr>
          <p:cNvPr id="99336" name="Picture 8" descr="R0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675" y="3789363"/>
            <a:ext cx="457200" cy="45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2F4518-FBBD-44CF-8835-32AEE9D44999}" type="slidenum">
              <a:rPr lang="en-US" altLang="zh-CN"/>
              <a:pPr/>
              <a:t>10</a:t>
            </a:fld>
            <a:endParaRPr lang="en-US" altLang="zh-CN"/>
          </a:p>
        </p:txBody>
      </p:sp>
      <p:sp>
        <p:nvSpPr>
          <p:cNvPr id="182274" name="Rectangle 2"/>
          <p:cNvSpPr>
            <a:spLocks noGrp="1" noRot="1" noChangeArrowheads="1"/>
          </p:cNvSpPr>
          <p:nvPr>
            <p:ph type="title"/>
          </p:nvPr>
        </p:nvSpPr>
        <p:spPr/>
        <p:txBody>
          <a:bodyPr/>
          <a:lstStyle/>
          <a:p>
            <a:r>
              <a:rPr lang="en-GB" b="1">
                <a:solidFill>
                  <a:schemeClr val="tx1"/>
                </a:solidFill>
                <a:latin typeface="Times New Roman" pitchFamily="18" charset="0"/>
              </a:rPr>
              <a:t>The model</a:t>
            </a:r>
          </a:p>
        </p:txBody>
      </p:sp>
      <p:sp>
        <p:nvSpPr>
          <p:cNvPr id="182854" name="Rectangle 582"/>
          <p:cNvSpPr>
            <a:spLocks noRot="1" noChangeArrowheads="1"/>
          </p:cNvSpPr>
          <p:nvPr>
            <p:ph idx="1"/>
          </p:nvPr>
        </p:nvSpPr>
        <p:spPr>
          <a:noFill/>
          <a:ln/>
        </p:spPr>
        <p:txBody>
          <a:bodyPr/>
          <a:lstStyle/>
          <a:p>
            <a:r>
              <a:rPr lang="en-GB" altLang="zh-CN">
                <a:latin typeface="Times New Roman" pitchFamily="18" charset="0"/>
              </a:rPr>
              <a:t>Finally five most significant variables are chosen in Model VII. They are sp500, f, ft, mb and m1. </a:t>
            </a:r>
            <a:endParaRPr lang="en-GB">
              <a:latin typeface="Times New Roman" pitchFamily="18" charset="0"/>
            </a:endParaRPr>
          </a:p>
          <a:p>
            <a:endParaRPr lang="en-GB">
              <a:latin typeface="Times New Roman" pitchFamily="18" charset="0"/>
            </a:endParaRPr>
          </a:p>
          <a:p>
            <a:r>
              <a:rPr lang="en-GB" altLang="zh-CN">
                <a:latin typeface="Times New Roman" pitchFamily="18" charset="0"/>
              </a:rPr>
              <a:t>Although variable f and ft can substitute each other, both are important part in the pervious models and so retained.</a:t>
            </a:r>
            <a:endParaRPr lang="en-GB">
              <a:latin typeface="Times New Roman" pitchFamily="18" charset="0"/>
            </a:endParaRPr>
          </a:p>
          <a:p>
            <a:endParaRPr lang="en-GB">
              <a:latin typeface="Times New Roman" pitchFamily="18" charset="0"/>
            </a:endParaRPr>
          </a:p>
        </p:txBody>
      </p:sp>
      <p:sp>
        <p:nvSpPr>
          <p:cNvPr id="182855" name="Text Box 583"/>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4B152E4-3AAB-4C95-B3EE-F63E1363BDCF}" type="slidenum">
              <a:rPr lang="en-US" altLang="zh-CN"/>
              <a:pPr/>
              <a:t>11</a:t>
            </a:fld>
            <a:endParaRPr lang="en-US" altLang="zh-CN"/>
          </a:p>
        </p:txBody>
      </p:sp>
      <p:sp>
        <p:nvSpPr>
          <p:cNvPr id="258050" name="Rectangle 2"/>
          <p:cNvSpPr>
            <a:spLocks noGrp="1" noRot="1" noChangeArrowheads="1"/>
          </p:cNvSpPr>
          <p:nvPr>
            <p:ph type="title"/>
          </p:nvPr>
        </p:nvSpPr>
        <p:spPr/>
        <p:txBody>
          <a:bodyPr/>
          <a:lstStyle/>
          <a:p>
            <a:r>
              <a:rPr lang="en-GB">
                <a:solidFill>
                  <a:schemeClr val="tx1"/>
                </a:solidFill>
                <a:latin typeface="Times New Roman" pitchFamily="18" charset="0"/>
              </a:rPr>
              <a:t>Bootstrap Resampling</a:t>
            </a:r>
          </a:p>
        </p:txBody>
      </p:sp>
      <p:sp>
        <p:nvSpPr>
          <p:cNvPr id="258051" name="Rectangle 3"/>
          <p:cNvSpPr>
            <a:spLocks noGrp="1" noRot="1" noChangeArrowheads="1"/>
          </p:cNvSpPr>
          <p:nvPr>
            <p:ph type="body" idx="1"/>
          </p:nvPr>
        </p:nvSpPr>
        <p:spPr/>
        <p:txBody>
          <a:bodyPr/>
          <a:lstStyle/>
          <a:p>
            <a:pPr>
              <a:lnSpc>
                <a:spcPct val="80000"/>
              </a:lnSpc>
            </a:pPr>
            <a:r>
              <a:rPr lang="en-GB" sz="2800">
                <a:latin typeface="Times New Roman" pitchFamily="18" charset="0"/>
              </a:rPr>
              <a:t>Based on the original data set 40 points of data has been randomly extracted from 180 points of original data set. </a:t>
            </a:r>
          </a:p>
          <a:p>
            <a:pPr>
              <a:lnSpc>
                <a:spcPct val="80000"/>
              </a:lnSpc>
            </a:pPr>
            <a:r>
              <a:rPr lang="en-GB" sz="2800">
                <a:latin typeface="Times New Roman" pitchFamily="18" charset="0"/>
              </a:rPr>
              <a:t>Such process has been repeated 100 times, in order to construct an empirical data set which has 4000 data points for each fund which is 26 in total. </a:t>
            </a:r>
          </a:p>
          <a:p>
            <a:pPr>
              <a:lnSpc>
                <a:spcPct val="80000"/>
              </a:lnSpc>
            </a:pPr>
            <a:r>
              <a:rPr lang="en-GB" sz="2800">
                <a:latin typeface="Times New Roman" pitchFamily="18" charset="0"/>
              </a:rPr>
              <a:t>In the mean time, 12 macroeconomic factors and Standard and Poor’s 500 (sp500), the market portfolio, have been bootstrap re-sampling at the same date. </a:t>
            </a:r>
          </a:p>
          <a:p>
            <a:pPr>
              <a:lnSpc>
                <a:spcPct val="80000"/>
              </a:lnSpc>
            </a:pPr>
            <a:r>
              <a:rPr lang="en-GB" sz="2800">
                <a:latin typeface="Times New Roman" pitchFamily="18" charset="0"/>
              </a:rPr>
              <a:t>After the data set has been constructed, correlations between independent variables and 26 funds has been obtained. To each factors, 26 correlation figures from every fund will be gained to build a prior. </a:t>
            </a:r>
          </a:p>
          <a:p>
            <a:pPr>
              <a:lnSpc>
                <a:spcPct val="80000"/>
              </a:lnSpc>
            </a:pPr>
            <a:endParaRPr lang="en-GB" sz="2400">
              <a:latin typeface="Times New Roman" pitchFamily="18" charset="0"/>
            </a:endParaRPr>
          </a:p>
        </p:txBody>
      </p:sp>
      <p:sp>
        <p:nvSpPr>
          <p:cNvPr id="258052"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lide Number Placeholder 5"/>
          <p:cNvSpPr>
            <a:spLocks noGrp="1"/>
          </p:cNvSpPr>
          <p:nvPr>
            <p:ph type="sldNum" sz="quarter" idx="12"/>
          </p:nvPr>
        </p:nvSpPr>
        <p:spPr/>
        <p:txBody>
          <a:bodyPr/>
          <a:lstStyle/>
          <a:p>
            <a:fld id="{ED24C433-5599-4A46-AE51-61E2B02EAC12}" type="slidenum">
              <a:rPr lang="en-US" altLang="zh-CN"/>
              <a:pPr/>
              <a:t>12</a:t>
            </a:fld>
            <a:endParaRPr lang="en-US" altLang="zh-CN"/>
          </a:p>
        </p:txBody>
      </p:sp>
      <p:sp>
        <p:nvSpPr>
          <p:cNvPr id="261458" name="Rectangle 338"/>
          <p:cNvSpPr>
            <a:spLocks noGrp="1" noRot="1" noChangeArrowheads="1"/>
          </p:cNvSpPr>
          <p:nvPr>
            <p:ph type="title"/>
          </p:nvPr>
        </p:nvSpPr>
        <p:spPr/>
        <p:txBody>
          <a:bodyPr/>
          <a:lstStyle/>
          <a:p>
            <a:r>
              <a:rPr lang="en-GB" sz="4000" b="1">
                <a:solidFill>
                  <a:schemeClr val="tx1"/>
                </a:solidFill>
                <a:latin typeface="Times New Roman" pitchFamily="18" charset="0"/>
              </a:rPr>
              <a:t>Results Comparison</a:t>
            </a:r>
          </a:p>
        </p:txBody>
      </p:sp>
      <p:graphicFrame>
        <p:nvGraphicFramePr>
          <p:cNvPr id="261624" name="Group 504"/>
          <p:cNvGraphicFramePr>
            <a:graphicFrameLocks noGrp="1"/>
          </p:cNvGraphicFramePr>
          <p:nvPr>
            <p:ph idx="1"/>
          </p:nvPr>
        </p:nvGraphicFramePr>
        <p:xfrm>
          <a:off x="323850" y="1341438"/>
          <a:ext cx="8540750" cy="4699000"/>
        </p:xfrm>
        <a:graphic>
          <a:graphicData uri="http://schemas.openxmlformats.org/drawingml/2006/table">
            <a:tbl>
              <a:tblPr/>
              <a:tblGrid>
                <a:gridCol w="990600"/>
                <a:gridCol w="1606550"/>
                <a:gridCol w="990600"/>
                <a:gridCol w="990600"/>
                <a:gridCol w="990600"/>
                <a:gridCol w="990600"/>
                <a:gridCol w="990600"/>
                <a:gridCol w="990600"/>
              </a:tblGrid>
              <a:tr h="4445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alpha</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sp500</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f</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ft</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mb</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rPr>
                        <a:t>m1</a:t>
                      </a: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500">
                <a:tc row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OLS</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mean</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0.006269231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0.775923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-0.44762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0.128231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-0.92954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0.476231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variance</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5.67E-05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0.05278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5.669191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5.939506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0.495567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0.107924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row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Original</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mean (dependent)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0.0056045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0.783775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-0.3832235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0.0854312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-0.8075796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0.4430608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variance (dependent)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0.000024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0.048586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3.222401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3.52605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0.333402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0.055163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mean (independent)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0.006238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0.7813192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-0.4134431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0.1009192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-0.8303142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0.4326627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variance (independent)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0.0000428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0.052006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0.066538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0.058027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0.486756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0.089315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row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Bootstrap</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mean (dependent)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0.0061228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0.7822531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-0.2756693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-0.0414304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-0.751195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0.378195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variance (dependent)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2.91E-05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0.0479882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0.0277354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0.0072262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0.3008463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0.0311266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mean (independent)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0.0060546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0.7823769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-0.4264972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0.1233827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-0.8626527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0.463436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2275">
                <a:tc vMerge="1">
                  <a:txBody>
                    <a:bodyPr/>
                    <a:lstStyle/>
                    <a:p>
                      <a:endParaRPr lang="en-GB"/>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variance (independent)</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4.82E-05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0.0545839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5.2765169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5.7059721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0.5485147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0.1070693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1625" name="Text Box 505"/>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7AC9A2-A9EC-4DA8-AF88-9F192C1F65D7}" type="slidenum">
              <a:rPr lang="en-US" altLang="zh-CN"/>
              <a:pPr/>
              <a:t>13</a:t>
            </a:fld>
            <a:endParaRPr lang="en-US" altLang="zh-CN"/>
          </a:p>
        </p:txBody>
      </p:sp>
      <p:sp>
        <p:nvSpPr>
          <p:cNvPr id="263170" name="Rectangle 2"/>
          <p:cNvSpPr>
            <a:spLocks noGrp="1" noRot="1" noChangeArrowheads="1"/>
          </p:cNvSpPr>
          <p:nvPr>
            <p:ph type="title"/>
          </p:nvPr>
        </p:nvSpPr>
        <p:spPr/>
        <p:txBody>
          <a:bodyPr/>
          <a:lstStyle/>
          <a:p>
            <a:r>
              <a:rPr lang="en-GB" sz="4000">
                <a:solidFill>
                  <a:schemeClr val="tx1"/>
                </a:solidFill>
                <a:latin typeface="Times New Roman" pitchFamily="18" charset="0"/>
              </a:rPr>
              <a:t>Results Summary</a:t>
            </a:r>
          </a:p>
        </p:txBody>
      </p:sp>
      <p:sp>
        <p:nvSpPr>
          <p:cNvPr id="263171" name="Rectangle 3"/>
          <p:cNvSpPr>
            <a:spLocks noGrp="1" noRot="1" noChangeArrowheads="1"/>
          </p:cNvSpPr>
          <p:nvPr>
            <p:ph type="body" idx="1"/>
          </p:nvPr>
        </p:nvSpPr>
        <p:spPr/>
        <p:txBody>
          <a:bodyPr/>
          <a:lstStyle/>
          <a:p>
            <a:pPr>
              <a:lnSpc>
                <a:spcPct val="80000"/>
              </a:lnSpc>
            </a:pPr>
            <a:r>
              <a:rPr lang="en-GB" sz="2400">
                <a:latin typeface="Times New Roman" pitchFamily="18" charset="0"/>
              </a:rPr>
              <a:t>Most of the results confirm the findings from previous OLS and Bayesian models such as non-superior performance over market portfolio. </a:t>
            </a:r>
          </a:p>
          <a:p>
            <a:pPr>
              <a:lnSpc>
                <a:spcPct val="80000"/>
              </a:lnSpc>
            </a:pPr>
            <a:endParaRPr lang="en-GB" sz="2400">
              <a:latin typeface="Times New Roman" pitchFamily="18" charset="0"/>
            </a:endParaRPr>
          </a:p>
          <a:p>
            <a:pPr>
              <a:lnSpc>
                <a:spcPct val="80000"/>
              </a:lnSpc>
            </a:pPr>
            <a:r>
              <a:rPr lang="en-GB" sz="2400">
                <a:latin typeface="Times New Roman" pitchFamily="18" charset="0"/>
              </a:rPr>
              <a:t>The distortions of factors f and ft happened in the previous OLS and Bayesian models appeared again. </a:t>
            </a:r>
          </a:p>
          <a:p>
            <a:pPr>
              <a:lnSpc>
                <a:spcPct val="80000"/>
              </a:lnSpc>
            </a:pPr>
            <a:endParaRPr lang="en-GB" sz="2400">
              <a:latin typeface="Times New Roman" pitchFamily="18" charset="0"/>
            </a:endParaRPr>
          </a:p>
          <a:p>
            <a:pPr>
              <a:lnSpc>
                <a:spcPct val="80000"/>
              </a:lnSpc>
            </a:pPr>
            <a:r>
              <a:rPr lang="en-GB" sz="2400">
                <a:latin typeface="Times New Roman" pitchFamily="18" charset="0"/>
              </a:rPr>
              <a:t>The cause of the model misspecification is considered as multicollinearity between factors f and ft which have a high correlation, but multicollinearity does not affect a model used as prediction purpose. The predictions in the regression will still be accurate, and the overall adjusted R2 of model indicate good fitness.</a:t>
            </a:r>
          </a:p>
          <a:p>
            <a:pPr>
              <a:lnSpc>
                <a:spcPct val="80000"/>
              </a:lnSpc>
            </a:pPr>
            <a:endParaRPr lang="en-GB" sz="2400">
              <a:latin typeface="Times New Roman" pitchFamily="18" charset="0"/>
            </a:endParaRPr>
          </a:p>
          <a:p>
            <a:pPr>
              <a:lnSpc>
                <a:spcPct val="80000"/>
              </a:lnSpc>
            </a:pPr>
            <a:r>
              <a:rPr lang="en-GB" altLang="zh-CN" sz="2400">
                <a:latin typeface="Times New Roman" pitchFamily="18" charset="0"/>
              </a:rPr>
              <a:t>Fund O2 has very strange pattern.</a:t>
            </a:r>
            <a:endParaRPr lang="en-GB" sz="2400">
              <a:latin typeface="Times New Roman" pitchFamily="18" charset="0"/>
            </a:endParaRPr>
          </a:p>
        </p:txBody>
      </p:sp>
      <p:sp>
        <p:nvSpPr>
          <p:cNvPr id="263172"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5"/>
          <p:cNvSpPr>
            <a:spLocks noGrp="1"/>
          </p:cNvSpPr>
          <p:nvPr>
            <p:ph type="sldNum" sz="quarter" idx="12"/>
          </p:nvPr>
        </p:nvSpPr>
        <p:spPr/>
        <p:txBody>
          <a:bodyPr/>
          <a:lstStyle/>
          <a:p>
            <a:fld id="{5DBA8578-EAEF-47D8-99A0-53635CFEA49C}" type="slidenum">
              <a:rPr lang="en-US" altLang="zh-CN"/>
              <a:pPr/>
              <a:t>14</a:t>
            </a:fld>
            <a:endParaRPr lang="en-US" altLang="zh-CN"/>
          </a:p>
        </p:txBody>
      </p:sp>
      <p:sp>
        <p:nvSpPr>
          <p:cNvPr id="251127" name="Rectangle 247"/>
          <p:cNvSpPr>
            <a:spLocks noGrp="1" noRot="1" noChangeArrowheads="1"/>
          </p:cNvSpPr>
          <p:nvPr>
            <p:ph type="title"/>
          </p:nvPr>
        </p:nvSpPr>
        <p:spPr/>
        <p:txBody>
          <a:bodyPr/>
          <a:lstStyle/>
          <a:p>
            <a:r>
              <a:rPr lang="en-GB">
                <a:solidFill>
                  <a:schemeClr val="tx1"/>
                </a:solidFill>
                <a:latin typeface="Times New Roman" pitchFamily="18" charset="0"/>
              </a:rPr>
              <a:t>Fund O2</a:t>
            </a:r>
          </a:p>
        </p:txBody>
      </p:sp>
      <p:graphicFrame>
        <p:nvGraphicFramePr>
          <p:cNvPr id="251476" name="Group 596"/>
          <p:cNvGraphicFramePr>
            <a:graphicFrameLocks noGrp="1"/>
          </p:cNvGraphicFramePr>
          <p:nvPr>
            <p:ph type="tbl" idx="1"/>
          </p:nvPr>
        </p:nvGraphicFramePr>
        <p:xfrm>
          <a:off x="301625" y="1600200"/>
          <a:ext cx="8540750" cy="4498975"/>
        </p:xfrm>
        <a:graphic>
          <a:graphicData uri="http://schemas.openxmlformats.org/drawingml/2006/table">
            <a:tbl>
              <a:tblPr/>
              <a:tblGrid>
                <a:gridCol w="1317625"/>
                <a:gridCol w="1152525"/>
                <a:gridCol w="1439863"/>
                <a:gridCol w="1439862"/>
                <a:gridCol w="996950"/>
                <a:gridCol w="1096963"/>
                <a:gridCol w="1096962"/>
              </a:tblGrid>
              <a:tr h="10350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a:ea typeface="宋体" pitchFamily="2" charset="-122"/>
                          <a:cs typeface="Times New Roman" pitchFamily="18" charset="0"/>
                        </a:rPr>
                        <a:t> </a:t>
                      </a:r>
                      <a:r>
                        <a:rPr kumimoji="0" lang="en-US"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OLS</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alpha</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sp500</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ft</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mb</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m1</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5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m2</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0.003</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0.64**</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1.669</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-2.138</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-0.274</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0.574</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m3</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0.003</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0.641**</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1.768</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-2.233</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-0.294</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0.598</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5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o1</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0.011</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0.646**</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-0.197</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-0.332</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-1.685**</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0.613</a:t>
                      </a:r>
                      <a:endParaRPr kumimoji="0" lang="en-US" sz="1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67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o2</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0.019</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-0.135</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-7.141**</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6.073</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-1.99**</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0.572</a:t>
                      </a:r>
                      <a:endParaRPr kumimoji="0" lang="en-US" sz="18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1477" name="Text Box 597"/>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fld id="{35DE1867-7771-4CBF-9460-72B7346ECFF6}" type="slidenum">
              <a:rPr lang="en-US" altLang="zh-CN"/>
              <a:pPr/>
              <a:t>15</a:t>
            </a:fld>
            <a:endParaRPr lang="en-US" altLang="zh-CN"/>
          </a:p>
        </p:txBody>
      </p:sp>
      <p:sp>
        <p:nvSpPr>
          <p:cNvPr id="255060" name="Rectangle 84"/>
          <p:cNvSpPr>
            <a:spLocks noGrp="1" noRot="1" noChangeArrowheads="1"/>
          </p:cNvSpPr>
          <p:nvPr>
            <p:ph type="title"/>
          </p:nvPr>
        </p:nvSpPr>
        <p:spPr/>
        <p:txBody>
          <a:bodyPr/>
          <a:lstStyle/>
          <a:p>
            <a:r>
              <a:rPr lang="en-GB">
                <a:solidFill>
                  <a:schemeClr val="tx1"/>
                </a:solidFill>
                <a:latin typeface="Times New Roman" pitchFamily="18" charset="0"/>
              </a:rPr>
              <a:t>Fund O2</a:t>
            </a:r>
          </a:p>
        </p:txBody>
      </p:sp>
      <p:graphicFrame>
        <p:nvGraphicFramePr>
          <p:cNvPr id="255244" name="Group 268"/>
          <p:cNvGraphicFramePr>
            <a:graphicFrameLocks noGrp="1"/>
          </p:cNvGraphicFramePr>
          <p:nvPr>
            <p:ph idx="1"/>
          </p:nvPr>
        </p:nvGraphicFramePr>
        <p:xfrm>
          <a:off x="301625" y="1600200"/>
          <a:ext cx="8540750" cy="4498975"/>
        </p:xfrm>
        <a:graphic>
          <a:graphicData uri="http://schemas.openxmlformats.org/drawingml/2006/table">
            <a:tbl>
              <a:tblPr/>
              <a:tblGrid>
                <a:gridCol w="2960688"/>
                <a:gridCol w="3200400"/>
                <a:gridCol w="2379662"/>
              </a:tblGrid>
              <a:tr h="65722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r>
                        <a:rPr kumimoji="0" lang="en-GB" sz="1600" b="0" i="0" u="none" strike="noStrike" cap="none" normalizeH="0" baseline="0" smtClean="0">
                          <a:ln>
                            <a:noFill/>
                          </a:ln>
                          <a:solidFill>
                            <a:schemeClr val="tx1"/>
                          </a:solidFill>
                          <a:effectLst/>
                          <a:latin typeface="Times New Roman" pitchFamily="18" charset="0"/>
                          <a:ea typeface="宋体-方正超大字符集" pitchFamily="65" charset="-122"/>
                        </a:rPr>
                        <a:t>Bayesian</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dependent</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rPr>
                        <a:t>independent</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beta[17,4]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-0.3913</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0.09655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beta[17,5]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-0.8742</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-0.9065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beta[17,6]</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0.4034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0.3427</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beta[18,1]</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0.01837</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0.01627</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beta[18,2]</a:t>
                      </a:r>
                      <a:endParaRPr kumimoji="0" lang="en-US" sz="16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-0.08075</a:t>
                      </a:r>
                      <a:endParaRPr kumimoji="0" lang="en-US" sz="16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-0.1211</a:t>
                      </a:r>
                      <a:endParaRPr kumimoji="0" lang="en-US" sz="16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beta[18,3]</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5.735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-0.5165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-6.829</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-0.4264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beta[18,5]</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-1.893</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-2.031</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beta[18,6]</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0.4787</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0.6056</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beta[19,1]</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0.007924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0.009438</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beta[19,2]</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0.8842</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0.8854</a:t>
                      </a:r>
                      <a:endParaRPr kumimoji="0" lang="en-US" sz="16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5245" name="Text Box 269"/>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6F2B493-B0E2-49CC-814D-A546876D4359}" type="slidenum">
              <a:rPr lang="en-US" altLang="zh-CN"/>
              <a:pPr/>
              <a:t>16</a:t>
            </a:fld>
            <a:endParaRPr lang="en-US" altLang="zh-CN"/>
          </a:p>
        </p:txBody>
      </p:sp>
      <p:sp>
        <p:nvSpPr>
          <p:cNvPr id="260098" name="Rectangle 2"/>
          <p:cNvSpPr>
            <a:spLocks noGrp="1" noRot="1" noChangeArrowheads="1"/>
          </p:cNvSpPr>
          <p:nvPr>
            <p:ph type="title"/>
          </p:nvPr>
        </p:nvSpPr>
        <p:spPr/>
        <p:txBody>
          <a:bodyPr/>
          <a:lstStyle/>
          <a:p>
            <a:r>
              <a:rPr lang="en-GB" altLang="zh-CN" sz="4000">
                <a:solidFill>
                  <a:schemeClr val="tx1"/>
                </a:solidFill>
                <a:latin typeface="Times New Roman" pitchFamily="18" charset="0"/>
              </a:rPr>
              <a:t>Historical line of Fund o2 and e1 and Benchmark sp500</a:t>
            </a:r>
            <a:r>
              <a:rPr lang="en-GB" altLang="zh-CN" sz="4000"/>
              <a:t> </a:t>
            </a:r>
            <a:endParaRPr lang="en-GB" sz="4000"/>
          </a:p>
        </p:txBody>
      </p:sp>
      <p:sp>
        <p:nvSpPr>
          <p:cNvPr id="260099" name="Rectangle 3"/>
          <p:cNvSpPr>
            <a:spLocks noGrp="1" noRot="1" noChangeArrowheads="1"/>
          </p:cNvSpPr>
          <p:nvPr>
            <p:ph type="body" idx="1"/>
          </p:nvPr>
        </p:nvSpPr>
        <p:spPr/>
        <p:txBody>
          <a:bodyPr/>
          <a:lstStyle/>
          <a:p>
            <a:endParaRPr lang="en-GB"/>
          </a:p>
        </p:txBody>
      </p:sp>
      <p:sp>
        <p:nvSpPr>
          <p:cNvPr id="26010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aphicFrame>
        <p:nvGraphicFramePr>
          <p:cNvPr id="260100" name="Object 4"/>
          <p:cNvGraphicFramePr>
            <a:graphicFrameLocks noChangeAspect="1"/>
          </p:cNvGraphicFramePr>
          <p:nvPr/>
        </p:nvGraphicFramePr>
        <p:xfrm>
          <a:off x="163513" y="1651000"/>
          <a:ext cx="8801100" cy="4514850"/>
        </p:xfrm>
        <a:graphic>
          <a:graphicData uri="http://schemas.openxmlformats.org/presentationml/2006/ole">
            <mc:AlternateContent xmlns:mc="http://schemas.openxmlformats.org/markup-compatibility/2006">
              <mc:Choice xmlns:v="urn:schemas-microsoft-com:vml" Requires="v">
                <p:oleObj spid="_x0000_s260103" name="图表" r:id="rId3" imgW="8801231" imgH="4514872" progId="Excel.Chart.8">
                  <p:embed/>
                </p:oleObj>
              </mc:Choice>
              <mc:Fallback>
                <p:oleObj name="图表" r:id="rId3" imgW="8801231" imgH="4514872"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13" y="1651000"/>
                        <a:ext cx="8801100" cy="451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0102" name="Text Box 6"/>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lide Number Placeholder 5"/>
          <p:cNvSpPr>
            <a:spLocks noGrp="1"/>
          </p:cNvSpPr>
          <p:nvPr>
            <p:ph type="sldNum" sz="quarter" idx="12"/>
          </p:nvPr>
        </p:nvSpPr>
        <p:spPr/>
        <p:txBody>
          <a:bodyPr/>
          <a:lstStyle/>
          <a:p>
            <a:fld id="{BFD6532C-B7D0-46DE-81C7-9218097FD4F1}" type="slidenum">
              <a:rPr lang="en-US" altLang="zh-CN"/>
              <a:pPr/>
              <a:t>17</a:t>
            </a:fld>
            <a:endParaRPr lang="en-US" altLang="zh-CN"/>
          </a:p>
        </p:txBody>
      </p:sp>
      <p:sp>
        <p:nvSpPr>
          <p:cNvPr id="246310" name="Rectangle 550"/>
          <p:cNvSpPr>
            <a:spLocks noGrp="1" noRot="1" noChangeArrowheads="1"/>
          </p:cNvSpPr>
          <p:nvPr>
            <p:ph type="title"/>
          </p:nvPr>
        </p:nvSpPr>
        <p:spPr/>
        <p:txBody>
          <a:bodyPr/>
          <a:lstStyle/>
          <a:p>
            <a:r>
              <a:rPr lang="en-GB" sz="4000" b="1">
                <a:solidFill>
                  <a:schemeClr val="tx1"/>
                </a:solidFill>
                <a:latin typeface="Times New Roman" pitchFamily="18" charset="0"/>
              </a:rPr>
              <a:t>OVERALL PORTFOLIO COMPOSITION (%)</a:t>
            </a:r>
            <a:r>
              <a:rPr lang="en-GB" sz="4000"/>
              <a:t> </a:t>
            </a:r>
          </a:p>
        </p:txBody>
      </p:sp>
      <p:graphicFrame>
        <p:nvGraphicFramePr>
          <p:cNvPr id="246485" name="Group 725"/>
          <p:cNvGraphicFramePr>
            <a:graphicFrameLocks noGrp="1"/>
          </p:cNvGraphicFramePr>
          <p:nvPr>
            <p:ph idx="1"/>
          </p:nvPr>
        </p:nvGraphicFramePr>
        <p:xfrm>
          <a:off x="301625" y="1600200"/>
          <a:ext cx="8540750" cy="4451350"/>
        </p:xfrm>
        <a:graphic>
          <a:graphicData uri="http://schemas.openxmlformats.org/drawingml/2006/table">
            <a:tbl>
              <a:tblPr/>
              <a:tblGrid>
                <a:gridCol w="4673600"/>
                <a:gridCol w="966788"/>
                <a:gridCol w="966787"/>
                <a:gridCol w="966788"/>
                <a:gridCol w="966787"/>
              </a:tblGrid>
              <a:tr h="2444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Cash:</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Stocks:</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Bonds:</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Other:</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Alpine International Real Estate</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99.06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0.51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AXA Enterprise Equity Income A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1.78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97.09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1.14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Calvert Social Investment Equity A</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3.89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95.3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CGM Advisor Targeted Equity A</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1.38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98.62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Evergreen Equity Index Instl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88.95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1.75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Excelsior Blended Equity</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1.06</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98.5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Federated Equity-Income A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6.71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84.54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8.75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Huntington Income-Equity Tr</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99.83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Federated International Equity A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99.98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JHancock Large Cap Equity A</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2.68</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95.3</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0.01</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3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JPMorgan Equity Income Select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0.45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97.24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1.47</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Legg Mason Partners Social Awareness B</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5.69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73.69</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20.62</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Lord Abbett Global Equity A</a:t>
                      </a:r>
                      <a:r>
                        <a:rPr kumimoji="0" lang="en-GB" sz="1200" b="1" i="0" u="none" strike="noStrike" cap="none" normalizeH="0" baseline="0" smtClean="0">
                          <a:ln>
                            <a:noFill/>
                          </a:ln>
                          <a:solidFill>
                            <a:schemeClr val="tx1"/>
                          </a:solidFill>
                          <a:effectLst/>
                          <a:latin typeface="Arial" charset="0"/>
                          <a:ea typeface="宋体" pitchFamily="2" charset="-122"/>
                        </a:rPr>
                        <a:t> </a:t>
                      </a:r>
                      <a:endParaRPr kumimoji="0" lang="en-US" sz="1200" b="1"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99.95</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0.04</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486" name="Text Box 726"/>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lide Number Placeholder 5"/>
          <p:cNvSpPr>
            <a:spLocks noGrp="1"/>
          </p:cNvSpPr>
          <p:nvPr>
            <p:ph type="sldNum" sz="quarter" idx="12"/>
          </p:nvPr>
        </p:nvSpPr>
        <p:spPr/>
        <p:txBody>
          <a:bodyPr/>
          <a:lstStyle/>
          <a:p>
            <a:fld id="{C9ADC094-BAF0-4A11-A85C-84FA4F56DDD2}" type="slidenum">
              <a:rPr lang="en-US" altLang="zh-CN"/>
              <a:pPr/>
              <a:t>18</a:t>
            </a:fld>
            <a:endParaRPr lang="en-US" altLang="zh-CN"/>
          </a:p>
        </p:txBody>
      </p:sp>
      <p:sp>
        <p:nvSpPr>
          <p:cNvPr id="248834" name="Rectangle 2"/>
          <p:cNvSpPr>
            <a:spLocks noGrp="1" noRot="1" noChangeArrowheads="1"/>
          </p:cNvSpPr>
          <p:nvPr>
            <p:ph type="title"/>
          </p:nvPr>
        </p:nvSpPr>
        <p:spPr/>
        <p:txBody>
          <a:bodyPr/>
          <a:lstStyle/>
          <a:p>
            <a:r>
              <a:rPr lang="en-GB" sz="4000" b="1">
                <a:solidFill>
                  <a:schemeClr val="tx1"/>
                </a:solidFill>
                <a:latin typeface="Times New Roman" pitchFamily="18" charset="0"/>
              </a:rPr>
              <a:t>OVERALL PORTFOLIO COMPOSITION (%)</a:t>
            </a:r>
            <a:r>
              <a:rPr lang="en-GB" sz="4000"/>
              <a:t> </a:t>
            </a:r>
          </a:p>
        </p:txBody>
      </p:sp>
      <p:graphicFrame>
        <p:nvGraphicFramePr>
          <p:cNvPr id="249191" name="Group 359"/>
          <p:cNvGraphicFramePr>
            <a:graphicFrameLocks noGrp="1"/>
          </p:cNvGraphicFramePr>
          <p:nvPr>
            <p:ph idx="1"/>
          </p:nvPr>
        </p:nvGraphicFramePr>
        <p:xfrm>
          <a:off x="301625" y="1600200"/>
          <a:ext cx="8540750" cy="4508500"/>
        </p:xfrm>
        <a:graphic>
          <a:graphicData uri="http://schemas.openxmlformats.org/drawingml/2006/table">
            <a:tbl>
              <a:tblPr/>
              <a:tblGrid>
                <a:gridCol w="4673600"/>
                <a:gridCol w="966788"/>
                <a:gridCol w="966787"/>
                <a:gridCol w="966788"/>
                <a:gridCol w="966787"/>
              </a:tblGrid>
              <a:tr h="2444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Cash:</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Stocks:</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Bonds:</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Other:</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MFS Global Equity B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2.09</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97.07</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0.85</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BlackRock Equity Dividend B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8.18</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91.63</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0.19</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BlackRock Equity Dividend I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8.18</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91.63</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0.19</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Old Mutual Analytic Defensive Equity Z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11.04</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88.96</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Orbis Leveraged Equity Fund</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altLang="zh-CN" sz="1200" b="1" i="0" u="none" strike="noStrike" cap="none" normalizeH="0" baseline="0" smtClean="0">
                          <a:ln>
                            <a:noFill/>
                          </a:ln>
                          <a:solidFill>
                            <a:schemeClr val="tx1"/>
                          </a:solidFill>
                          <a:effectLst/>
                          <a:latin typeface="Times New Roman" pitchFamily="18" charset="0"/>
                          <a:ea typeface="宋体" pitchFamily="2" charset="-122"/>
                        </a:rPr>
                        <a:t>PHOENIX INSIGHT EQ.FD. CL.N</a:t>
                      </a:r>
                      <a:r>
                        <a:rPr kumimoji="0" lang="en-GB" altLang="zh-CN" sz="1200" b="0" i="0" u="none" strike="noStrike" cap="none" normalizeH="0" baseline="0" smtClean="0">
                          <a:ln>
                            <a:noFill/>
                          </a:ln>
                          <a:solidFill>
                            <a:schemeClr val="tx1"/>
                          </a:solidFill>
                          <a:effectLst/>
                          <a:latin typeface="Times New Roman" pitchFamily="18" charset="0"/>
                          <a:ea typeface="宋体" pitchFamily="2" charset="-122"/>
                        </a:rPr>
                        <a:t> </a:t>
                      </a:r>
                      <a:endParaRPr kumimoji="0" lang="en-US" sz="1200" b="0"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endParaRPr kumimoji="0" lang="en-GB"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SM&amp;R Equity Income T</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1.3</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98.7</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宋体" pitchFamily="2" charset="-122"/>
                        </a:rPr>
                        <a:t>Fidelity Spartan U.S. Equity Index Inv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0.99</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97.78</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1.23</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 Rowe Price Equity Income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4.98</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94.04</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0.14</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0.86</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 Rowe Price Instl Foreign Equity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1.76</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97.59</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0.65</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U.S. Global Investors All American Eq </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12.15</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79.14</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0.83</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7.88</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Westwood Equity AAA</a:t>
                      </a:r>
                      <a:endParaRPr kumimoji="0" lang="en-US" sz="1200" b="1" i="0" u="none" strike="noStrike" cap="none" normalizeH="0" baseline="0" smtClean="0">
                        <a:ln>
                          <a:noFill/>
                        </a:ln>
                        <a:solidFill>
                          <a:schemeClr val="tx1"/>
                        </a:solidFill>
                        <a:effectLst/>
                        <a:latin typeface="Times New Roman" pitchFamily="18"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100</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N/A</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sz="12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GB" altLang="zh-CN" sz="1200" b="1" i="0" u="none" strike="noStrike" cap="none" normalizeH="0" baseline="0" smtClean="0">
                          <a:ln>
                            <a:noFill/>
                          </a:ln>
                          <a:solidFill>
                            <a:schemeClr val="tx1"/>
                          </a:solidFill>
                          <a:effectLst/>
                          <a:latin typeface="Times New Roman" pitchFamily="18" charset="0"/>
                          <a:ea typeface="宋体" pitchFamily="2" charset="-122"/>
                        </a:rPr>
                        <a:t>Principal Inv West Coast Equity A</a:t>
                      </a:r>
                      <a:r>
                        <a:rPr kumimoji="0" lang="en-GB" altLang="zh-CN" sz="2800" b="0" i="0" u="none" strike="noStrike" cap="none" normalizeH="0" baseline="0" smtClean="0">
                          <a:ln>
                            <a:noFill/>
                          </a:ln>
                          <a:solidFill>
                            <a:schemeClr val="tx1"/>
                          </a:solidFill>
                          <a:effectLst/>
                          <a:latin typeface="Arial" charset="0"/>
                          <a:ea typeface="宋体" pitchFamily="2" charset="-122"/>
                        </a:rPr>
                        <a:t> </a:t>
                      </a:r>
                      <a:endParaRPr kumimoji="0" lang="en-US" sz="2800" b="0" i="0" u="none" strike="noStrike" cap="none" normalizeH="0" baseline="0" smtClean="0">
                        <a:ln>
                          <a:noFill/>
                        </a:ln>
                        <a:solidFill>
                          <a:schemeClr val="tx1"/>
                        </a:solidFill>
                        <a:effectLst/>
                        <a:latin typeface="Arial" charset="0"/>
                        <a:ea typeface="宋体" pitchFamily="2"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r>
                        <a:rPr kumimoji="0" lang="en-GB" sz="1200" b="0" i="0" u="none" strike="noStrike" cap="none" normalizeH="0" baseline="0" smtClean="0">
                          <a:ln>
                            <a:noFill/>
                          </a:ln>
                          <a:solidFill>
                            <a:schemeClr val="tx1"/>
                          </a:solidFill>
                          <a:effectLst/>
                          <a:latin typeface="Times New Roman" pitchFamily="18" charset="0"/>
                          <a:ea typeface="宋体" pitchFamily="2" charset="-122"/>
                        </a:rPr>
                        <a:t>2.17</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r>
                        <a:rPr kumimoji="0" lang="en-GB" sz="1200" b="0" i="0" u="none" strike="noStrike" cap="none" normalizeH="0" baseline="0" smtClean="0">
                          <a:ln>
                            <a:noFill/>
                          </a:ln>
                          <a:solidFill>
                            <a:schemeClr val="tx1"/>
                          </a:solidFill>
                          <a:effectLst/>
                          <a:latin typeface="Times New Roman" pitchFamily="18" charset="0"/>
                          <a:ea typeface="宋体" pitchFamily="2" charset="-122"/>
                        </a:rPr>
                        <a:t>97.02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r>
                        <a:rPr kumimoji="0" lang="en-GB" sz="1200" b="0" i="0" u="none" strike="noStrike" cap="none" normalizeH="0" baseline="0" smtClean="0">
                          <a:ln>
                            <a:noFill/>
                          </a:ln>
                          <a:solidFill>
                            <a:schemeClr val="tx1"/>
                          </a:solidFill>
                          <a:effectLst/>
                          <a:latin typeface="Times New Roman" pitchFamily="18" charset="0"/>
                          <a:ea typeface="宋体" pitchFamily="2" charset="-122"/>
                        </a:rPr>
                        <a:t>0.54</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0000"/>
                        <a:buFont typeface="Wingdings 2" pitchFamily="18" charset="2"/>
                        <a:buNone/>
                        <a:tabLst/>
                      </a:pPr>
                      <a:r>
                        <a:rPr kumimoji="0" lang="en-GB" sz="1200" b="0" i="0" u="none" strike="noStrike" cap="none" normalizeH="0" baseline="0" smtClean="0">
                          <a:ln>
                            <a:noFill/>
                          </a:ln>
                          <a:solidFill>
                            <a:schemeClr val="tx1"/>
                          </a:solidFill>
                          <a:effectLst/>
                          <a:latin typeface="Times New Roman" pitchFamily="18" charset="0"/>
                          <a:ea typeface="宋体" pitchFamily="2" charset="-122"/>
                        </a:rPr>
                        <a:t>0.26</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9192" name="Text Box 360"/>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BDBEE30-7ECE-48E8-AB38-5E0B348AE173}" type="slidenum">
              <a:rPr lang="en-US" altLang="zh-CN"/>
              <a:pPr/>
              <a:t>19</a:t>
            </a:fld>
            <a:endParaRPr lang="en-US" altLang="zh-CN"/>
          </a:p>
        </p:txBody>
      </p:sp>
      <p:sp>
        <p:nvSpPr>
          <p:cNvPr id="264194" name="Rectangle 2"/>
          <p:cNvSpPr>
            <a:spLocks noGrp="1" noRot="1" noChangeArrowheads="1"/>
          </p:cNvSpPr>
          <p:nvPr>
            <p:ph type="title"/>
          </p:nvPr>
        </p:nvSpPr>
        <p:spPr/>
        <p:txBody>
          <a:bodyPr/>
          <a:lstStyle/>
          <a:p>
            <a:r>
              <a:rPr lang="en-GB" sz="4000">
                <a:solidFill>
                  <a:schemeClr val="tx1"/>
                </a:solidFill>
                <a:latin typeface="Times New Roman" pitchFamily="18" charset="0"/>
              </a:rPr>
              <a:t>Intermarket Effects</a:t>
            </a:r>
          </a:p>
        </p:txBody>
      </p:sp>
      <p:sp>
        <p:nvSpPr>
          <p:cNvPr id="264195" name="Rectangle 3"/>
          <p:cNvSpPr>
            <a:spLocks noGrp="1" noRot="1" noChangeArrowheads="1"/>
          </p:cNvSpPr>
          <p:nvPr>
            <p:ph type="body" idx="1"/>
          </p:nvPr>
        </p:nvSpPr>
        <p:spPr/>
        <p:txBody>
          <a:bodyPr/>
          <a:lstStyle/>
          <a:p>
            <a:r>
              <a:rPr lang="en-GB">
                <a:latin typeface="Times New Roman" pitchFamily="18" charset="0"/>
              </a:rPr>
              <a:t>Standard and Poor’s 500 will be used as stock market index; </a:t>
            </a:r>
          </a:p>
          <a:p>
            <a:r>
              <a:rPr lang="en-GB">
                <a:latin typeface="Times New Roman" pitchFamily="18" charset="0"/>
              </a:rPr>
              <a:t>30 years treasury bond yields will be regarded as bond market index </a:t>
            </a:r>
          </a:p>
          <a:p>
            <a:r>
              <a:rPr lang="en-GB">
                <a:latin typeface="Times New Roman" pitchFamily="18" charset="0"/>
              </a:rPr>
              <a:t>and Commodity Research Bureau (CRB) index will be used as the commodity market index. </a:t>
            </a:r>
          </a:p>
          <a:p>
            <a:endParaRPr lang="en-GB">
              <a:latin typeface="Times New Roman" pitchFamily="18" charset="0"/>
            </a:endParaRPr>
          </a:p>
        </p:txBody>
      </p:sp>
      <p:sp>
        <p:nvSpPr>
          <p:cNvPr id="264196"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1CB6CD4-F2AF-4D4A-ABB4-E46CAF7E179A}" type="slidenum">
              <a:rPr lang="en-US" altLang="zh-CN"/>
              <a:pPr/>
              <a:t>2</a:t>
            </a:fld>
            <a:endParaRPr lang="en-US" altLang="zh-CN"/>
          </a:p>
        </p:txBody>
      </p:sp>
      <p:sp>
        <p:nvSpPr>
          <p:cNvPr id="101378" name="Rectangle 2"/>
          <p:cNvSpPr>
            <a:spLocks noGrp="1" noRot="1" noChangeArrowheads="1"/>
          </p:cNvSpPr>
          <p:nvPr>
            <p:ph type="title"/>
          </p:nvPr>
        </p:nvSpPr>
        <p:spPr/>
        <p:txBody>
          <a:bodyPr/>
          <a:lstStyle/>
          <a:p>
            <a:r>
              <a:rPr lang="en-GB" altLang="zh-CN" b="1">
                <a:solidFill>
                  <a:schemeClr val="tx1"/>
                </a:solidFill>
                <a:latin typeface="Times New Roman" pitchFamily="18" charset="0"/>
              </a:rPr>
              <a:t>Contents</a:t>
            </a:r>
            <a:endParaRPr lang="en-US" altLang="zh-CN" b="1">
              <a:solidFill>
                <a:schemeClr val="tx1"/>
              </a:solidFill>
              <a:latin typeface="Times New Roman" pitchFamily="18" charset="0"/>
            </a:endParaRPr>
          </a:p>
        </p:txBody>
      </p:sp>
      <p:sp>
        <p:nvSpPr>
          <p:cNvPr id="101379" name="Rectangle 3"/>
          <p:cNvSpPr>
            <a:spLocks noGrp="1" noRot="1" noChangeArrowheads="1"/>
          </p:cNvSpPr>
          <p:nvPr>
            <p:ph type="body" idx="1"/>
          </p:nvPr>
        </p:nvSpPr>
        <p:spPr/>
        <p:txBody>
          <a:bodyPr/>
          <a:lstStyle/>
          <a:p>
            <a:r>
              <a:rPr lang="en-GB">
                <a:latin typeface="Times New Roman" pitchFamily="18" charset="0"/>
              </a:rPr>
              <a:t>Data</a:t>
            </a:r>
          </a:p>
          <a:p>
            <a:r>
              <a:rPr lang="en-GB">
                <a:latin typeface="Times New Roman" pitchFamily="18" charset="0"/>
              </a:rPr>
              <a:t>Independent variables</a:t>
            </a:r>
          </a:p>
          <a:p>
            <a:r>
              <a:rPr lang="en-GB" altLang="zh-CN">
                <a:latin typeface="Times New Roman" pitchFamily="18" charset="0"/>
              </a:rPr>
              <a:t>Models</a:t>
            </a:r>
            <a:endParaRPr lang="en-US" altLang="zh-CN">
              <a:latin typeface="Arial Narrow" pitchFamily="34" charset="0"/>
              <a:ea typeface="隶书" pitchFamily="49" charset="-122"/>
            </a:endParaRPr>
          </a:p>
          <a:p>
            <a:r>
              <a:rPr lang="en-GB" altLang="zh-CN">
                <a:latin typeface="Times New Roman" pitchFamily="18" charset="0"/>
              </a:rPr>
              <a:t>Results</a:t>
            </a:r>
            <a:r>
              <a:rPr lang="en-US" altLang="zh-CN"/>
              <a:t> </a:t>
            </a:r>
            <a:r>
              <a:rPr lang="zh-CN" altLang="en-US">
                <a:latin typeface="Arial Narrow" pitchFamily="34" charset="0"/>
                <a:ea typeface="隶书" pitchFamily="49" charset="-122"/>
              </a:rPr>
              <a:t> </a:t>
            </a:r>
          </a:p>
          <a:p>
            <a:r>
              <a:rPr lang="en-GB" altLang="zh-CN">
                <a:solidFill>
                  <a:srgbClr val="000000"/>
                </a:solidFill>
                <a:latin typeface="Times New Roman" pitchFamily="18" charset="0"/>
                <a:ea typeface="隶书" pitchFamily="49" charset="-122"/>
              </a:rPr>
              <a:t>Intermarket Effect</a:t>
            </a:r>
          </a:p>
          <a:p>
            <a:r>
              <a:rPr lang="en-GB" altLang="zh-CN">
                <a:solidFill>
                  <a:srgbClr val="000000"/>
                </a:solidFill>
                <a:latin typeface="Times New Roman" pitchFamily="18" charset="0"/>
                <a:ea typeface="隶书" pitchFamily="49" charset="-122"/>
              </a:rPr>
              <a:t>Reference</a:t>
            </a:r>
            <a:r>
              <a:rPr lang="en-US" altLang="zh-CN">
                <a:latin typeface="Times New Roman" pitchFamily="18" charset="0"/>
                <a:ea typeface="隶书" pitchFamily="49" charset="-122"/>
              </a:rPr>
              <a:t> </a:t>
            </a:r>
          </a:p>
        </p:txBody>
      </p:sp>
      <p:sp>
        <p:nvSpPr>
          <p:cNvPr id="101381" name="Text Box 5"/>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checkerboard(across)">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checkerboard(across)">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checkerboard(across)">
                                      <p:cBhvr>
                                        <p:cTn id="17" dur="500"/>
                                        <p:tgtEl>
                                          <p:spTgt spid="1013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Effect transition="in" filter="checkerboard(across)">
                                      <p:cBhvr>
                                        <p:cTn id="22" dur="500"/>
                                        <p:tgtEl>
                                          <p:spTgt spid="1013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Effect transition="in" filter="checkerboard(across)">
                                      <p:cBhvr>
                                        <p:cTn id="27" dur="500"/>
                                        <p:tgtEl>
                                          <p:spTgt spid="1013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Effect transition="in" filter="checkerboard(across)">
                                      <p:cBhvr>
                                        <p:cTn id="32" dur="500"/>
                                        <p:tgtEl>
                                          <p:spTgt spid="101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16A6AC80-C622-4B8A-8AA5-ADAC7ED789EC}" type="slidenum">
              <a:rPr lang="en-US" altLang="zh-CN"/>
              <a:pPr/>
              <a:t>20</a:t>
            </a:fld>
            <a:endParaRPr lang="en-US" altLang="zh-CN"/>
          </a:p>
        </p:txBody>
      </p:sp>
      <p:sp>
        <p:nvSpPr>
          <p:cNvPr id="265218" name="Rectangle 2"/>
          <p:cNvSpPr>
            <a:spLocks noGrp="1" noRot="1" noChangeArrowheads="1"/>
          </p:cNvSpPr>
          <p:nvPr>
            <p:ph type="title"/>
          </p:nvPr>
        </p:nvSpPr>
        <p:spPr/>
        <p:txBody>
          <a:bodyPr/>
          <a:lstStyle/>
          <a:p>
            <a:r>
              <a:rPr lang="en-GB" sz="4000">
                <a:solidFill>
                  <a:schemeClr val="tx1"/>
                </a:solidFill>
                <a:latin typeface="Times New Roman" pitchFamily="18" charset="0"/>
              </a:rPr>
              <a:t>Intermarket Index</a:t>
            </a:r>
          </a:p>
        </p:txBody>
      </p:sp>
      <p:sp>
        <p:nvSpPr>
          <p:cNvPr id="265219" name="Rectangle 3"/>
          <p:cNvSpPr>
            <a:spLocks noGrp="1" noRot="1" noChangeArrowheads="1"/>
          </p:cNvSpPr>
          <p:nvPr>
            <p:ph type="body" idx="1"/>
          </p:nvPr>
        </p:nvSpPr>
        <p:spPr/>
        <p:txBody>
          <a:bodyPr/>
          <a:lstStyle/>
          <a:p>
            <a:r>
              <a:rPr lang="en-GB" sz="2800">
                <a:latin typeface="Times New Roman" pitchFamily="18" charset="0"/>
              </a:rPr>
              <a:t>Intermarket index are composed by the weighted average of three different market index. Each index times their weight of the sum of three index and get a weight average index. Then three weighted index are added together to get an intermarket index. The equation is below:</a:t>
            </a:r>
          </a:p>
          <a:p>
            <a:r>
              <a:rPr lang="en-GB" sz="2800">
                <a:latin typeface="Times New Roman" pitchFamily="18" charset="0"/>
              </a:rPr>
              <a:t>intermarket portfolio =</a:t>
            </a:r>
            <a:r>
              <a:rPr lang="en-GB"/>
              <a:t> </a:t>
            </a:r>
          </a:p>
          <a:p>
            <a:pPr algn="just"/>
            <a:endParaRPr lang="en-GB"/>
          </a:p>
        </p:txBody>
      </p:sp>
      <p:sp>
        <p:nvSpPr>
          <p:cNvPr id="26522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265222" name="Text Box 6"/>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
        <p:nvSpPr>
          <p:cNvPr id="265224" name="Rectangle 8"/>
          <p:cNvSpPr>
            <a:spLocks noChangeArrowheads="1"/>
          </p:cNvSpPr>
          <p:nvPr/>
        </p:nvSpPr>
        <p:spPr bwMode="auto">
          <a:xfrm>
            <a:off x="0" y="3228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graphicFrame>
        <p:nvGraphicFramePr>
          <p:cNvPr id="265223" name="Object 7"/>
          <p:cNvGraphicFramePr>
            <a:graphicFrameLocks noChangeAspect="1"/>
          </p:cNvGraphicFramePr>
          <p:nvPr/>
        </p:nvGraphicFramePr>
        <p:xfrm>
          <a:off x="684213" y="5084763"/>
          <a:ext cx="7704137" cy="720725"/>
        </p:xfrm>
        <a:graphic>
          <a:graphicData uri="http://schemas.openxmlformats.org/presentationml/2006/ole">
            <mc:AlternateContent xmlns:mc="http://schemas.openxmlformats.org/markup-compatibility/2006">
              <mc:Choice xmlns:v="urn:schemas-microsoft-com:vml" Requires="v">
                <p:oleObj spid="_x0000_s265225" name="公式" r:id="rId3" imgW="3924000" imgH="393480" progId="Equation.3">
                  <p:embed/>
                </p:oleObj>
              </mc:Choice>
              <mc:Fallback>
                <p:oleObj name="公式" r:id="rId3" imgW="3924000" imgH="39348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5084763"/>
                        <a:ext cx="7704137" cy="72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lide Number Placeholder 5"/>
          <p:cNvSpPr>
            <a:spLocks noGrp="1"/>
          </p:cNvSpPr>
          <p:nvPr>
            <p:ph type="sldNum" sz="quarter" idx="12"/>
          </p:nvPr>
        </p:nvSpPr>
        <p:spPr/>
        <p:txBody>
          <a:bodyPr/>
          <a:lstStyle/>
          <a:p>
            <a:fld id="{CD33618B-C1D3-4D62-B44F-0EBD19A52DE3}" type="slidenum">
              <a:rPr lang="en-US" altLang="zh-CN"/>
              <a:pPr/>
              <a:t>21</a:t>
            </a:fld>
            <a:endParaRPr lang="en-US" altLang="zh-CN"/>
          </a:p>
        </p:txBody>
      </p:sp>
      <p:sp>
        <p:nvSpPr>
          <p:cNvPr id="266745" name="Rectangle 505"/>
          <p:cNvSpPr>
            <a:spLocks noGrp="1" noRot="1" noChangeArrowheads="1"/>
          </p:cNvSpPr>
          <p:nvPr>
            <p:ph type="title"/>
          </p:nvPr>
        </p:nvSpPr>
        <p:spPr/>
        <p:txBody>
          <a:bodyPr/>
          <a:lstStyle/>
          <a:p>
            <a:endParaRPr lang="en-GB"/>
          </a:p>
        </p:txBody>
      </p:sp>
      <p:graphicFrame>
        <p:nvGraphicFramePr>
          <p:cNvPr id="266748" name="Group 508"/>
          <p:cNvGraphicFramePr>
            <a:graphicFrameLocks noGrp="1"/>
          </p:cNvGraphicFramePr>
          <p:nvPr>
            <p:ph idx="1"/>
          </p:nvPr>
        </p:nvGraphicFramePr>
        <p:xfrm>
          <a:off x="250825" y="138113"/>
          <a:ext cx="8540750" cy="6719887"/>
        </p:xfrm>
        <a:graphic>
          <a:graphicData uri="http://schemas.openxmlformats.org/drawingml/2006/table">
            <a:tbl>
              <a:tblPr/>
              <a:tblGrid>
                <a:gridCol w="2135188"/>
                <a:gridCol w="2135187"/>
                <a:gridCol w="2135188"/>
                <a:gridCol w="2135187"/>
              </a:tblGrid>
              <a:tr h="2936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Fund Name Abbr. </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sp500</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intermarket</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Difference of adjusted R Squared between two models</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0.493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0.495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a2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0.716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0.769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0.765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c2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0.419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0.966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0.962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e2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0.897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f</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0.852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0.848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h</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0.773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0.766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i</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0.503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0.495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j1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0.662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0.657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j2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0.558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0.557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0.778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0.779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l2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0.641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0.635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0.737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0.733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1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0.581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0.578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0.573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0.569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0.473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0.469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o2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0.106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0.083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0.023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p</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0.691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0.689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0.724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s2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0.967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0.964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0.003</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0.707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0.708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t2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0.628</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0.626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u</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0.74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w1</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0.424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0.426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3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w2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0.685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0.676</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11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mean</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0.657230769</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0.652923077</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0.004307692</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27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var</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0.035234025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0.035868634</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Times New Roman" pitchFamily="18" charset="0"/>
                          <a:ea typeface="宋体" pitchFamily="2" charset="-122"/>
                          <a:cs typeface="Times New Roman" pitchFamily="18" charset="0"/>
                        </a:rPr>
                        <a:t>2.41E-05</a:t>
                      </a:r>
                      <a:endParaRPr kumimoji="0" lang="en-US" sz="1800" b="0" i="0" u="none" strike="noStrike" cap="none" normalizeH="0" baseline="0" smtClean="0">
                        <a:ln>
                          <a:noFill/>
                        </a:ln>
                        <a:solidFill>
                          <a:schemeClr val="tx1"/>
                        </a:solidFill>
                        <a:effectLst/>
                        <a:latin typeface="Times New Roman" pitchFamily="18"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5F597D-44DF-4611-A904-2B7006051F2B}" type="slidenum">
              <a:rPr lang="en-US" altLang="zh-CN"/>
              <a:pPr/>
              <a:t>22</a:t>
            </a:fld>
            <a:endParaRPr lang="en-US" altLang="zh-CN"/>
          </a:p>
        </p:txBody>
      </p:sp>
      <p:sp>
        <p:nvSpPr>
          <p:cNvPr id="268290" name="Rectangle 2"/>
          <p:cNvSpPr>
            <a:spLocks noGrp="1" noRot="1" noChangeArrowheads="1"/>
          </p:cNvSpPr>
          <p:nvPr>
            <p:ph type="title"/>
          </p:nvPr>
        </p:nvSpPr>
        <p:spPr/>
        <p:txBody>
          <a:bodyPr/>
          <a:lstStyle/>
          <a:p>
            <a:r>
              <a:rPr lang="en-GB">
                <a:solidFill>
                  <a:schemeClr val="tx1"/>
                </a:solidFill>
                <a:latin typeface="Times New Roman" pitchFamily="18" charset="0"/>
              </a:rPr>
              <a:t>Summary of intermarket effect</a:t>
            </a:r>
          </a:p>
        </p:txBody>
      </p:sp>
      <p:sp>
        <p:nvSpPr>
          <p:cNvPr id="268291" name="Rectangle 3"/>
          <p:cNvSpPr>
            <a:spLocks noGrp="1" noRot="1" noChangeArrowheads="1"/>
          </p:cNvSpPr>
          <p:nvPr>
            <p:ph type="body" idx="1"/>
          </p:nvPr>
        </p:nvSpPr>
        <p:spPr/>
        <p:txBody>
          <a:bodyPr/>
          <a:lstStyle/>
          <a:p>
            <a:pPr>
              <a:lnSpc>
                <a:spcPct val="90000"/>
              </a:lnSpc>
            </a:pPr>
            <a:r>
              <a:rPr lang="en-GB" sz="2400">
                <a:latin typeface="Times New Roman" pitchFamily="18" charset="0"/>
              </a:rPr>
              <a:t>All the evidences show that intermarket effect is likely weak among those 26 funds. </a:t>
            </a:r>
          </a:p>
          <a:p>
            <a:pPr>
              <a:lnSpc>
                <a:spcPct val="90000"/>
              </a:lnSpc>
            </a:pPr>
            <a:endParaRPr lang="en-GB" sz="2400">
              <a:latin typeface="Times New Roman" pitchFamily="18" charset="0"/>
            </a:endParaRPr>
          </a:p>
          <a:p>
            <a:pPr>
              <a:lnSpc>
                <a:spcPct val="90000"/>
              </a:lnSpc>
            </a:pPr>
            <a:r>
              <a:rPr lang="en-GB" sz="2400">
                <a:latin typeface="Times New Roman" pitchFamily="18" charset="0"/>
              </a:rPr>
              <a:t>Intermarket model confirms the results which were discovered in previously that most funds here can not beat the market and have a really similar risk preference to the market portfolio, sp500. </a:t>
            </a:r>
          </a:p>
          <a:p>
            <a:pPr>
              <a:lnSpc>
                <a:spcPct val="90000"/>
              </a:lnSpc>
            </a:pPr>
            <a:endParaRPr lang="en-GB" sz="2400">
              <a:latin typeface="Times New Roman" pitchFamily="18" charset="0"/>
            </a:endParaRPr>
          </a:p>
          <a:p>
            <a:pPr>
              <a:lnSpc>
                <a:spcPct val="90000"/>
              </a:lnSpc>
            </a:pPr>
            <a:r>
              <a:rPr lang="en-GB" sz="2400">
                <a:latin typeface="Times New Roman" pitchFamily="18" charset="0"/>
              </a:rPr>
              <a:t>After decomposition of intermarket index, the evidence shows that most of the effect is due to sp500, the equity market benchmark. Hence, the influence of intermarket effect is really only the influence of sp500 itself. </a:t>
            </a:r>
          </a:p>
        </p:txBody>
      </p:sp>
    </p:spTree>
  </p:cSld>
  <p:clrMapOvr>
    <a:masterClrMapping/>
  </p:clrMapOvr>
  <p:transition spd="slow">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8D17D7-67DC-4C01-AF99-68C5BF1CC1B9}" type="slidenum">
              <a:rPr lang="en-US" altLang="zh-CN"/>
              <a:pPr/>
              <a:t>23</a:t>
            </a:fld>
            <a:endParaRPr lang="en-US" altLang="zh-CN"/>
          </a:p>
        </p:txBody>
      </p:sp>
      <p:sp>
        <p:nvSpPr>
          <p:cNvPr id="237570" name="Rectangle 2"/>
          <p:cNvSpPr>
            <a:spLocks noGrp="1" noRot="1" noChangeArrowheads="1"/>
          </p:cNvSpPr>
          <p:nvPr>
            <p:ph type="title"/>
          </p:nvPr>
        </p:nvSpPr>
        <p:spPr>
          <a:xfrm>
            <a:off x="395288" y="1341438"/>
            <a:ext cx="8540750" cy="1143000"/>
          </a:xfrm>
        </p:spPr>
        <p:txBody>
          <a:bodyPr/>
          <a:lstStyle/>
          <a:p>
            <a:r>
              <a:rPr lang="en-GB" altLang="zh-CN" b="1">
                <a:solidFill>
                  <a:schemeClr val="tx1"/>
                </a:solidFill>
                <a:latin typeface="Times New Roman" pitchFamily="18" charset="0"/>
                <a:ea typeface="幼圆" pitchFamily="49" charset="-122"/>
              </a:rPr>
              <a:t>Using Bayesian Methods to Assess Fund Management</a:t>
            </a:r>
            <a:endParaRPr lang="en-GB" b="1">
              <a:solidFill>
                <a:schemeClr val="tx1"/>
              </a:solidFill>
              <a:latin typeface="Times New Roman" pitchFamily="18" charset="0"/>
              <a:ea typeface="幼圆" pitchFamily="49" charset="-122"/>
            </a:endParaRPr>
          </a:p>
        </p:txBody>
      </p:sp>
      <p:sp>
        <p:nvSpPr>
          <p:cNvPr id="237571" name="Rectangle 3"/>
          <p:cNvSpPr>
            <a:spLocks noGrp="1" noRot="1" noChangeArrowheads="1"/>
          </p:cNvSpPr>
          <p:nvPr>
            <p:ph type="body" idx="1"/>
          </p:nvPr>
        </p:nvSpPr>
        <p:spPr>
          <a:xfrm>
            <a:off x="1258888" y="2781300"/>
            <a:ext cx="8540750" cy="2049463"/>
          </a:xfrm>
        </p:spPr>
        <p:txBody>
          <a:bodyPr/>
          <a:lstStyle/>
          <a:p>
            <a:pPr>
              <a:buFont typeface="Wingdings 2" pitchFamily="18" charset="2"/>
              <a:buNone/>
            </a:pPr>
            <a:endParaRPr lang="en-GB" sz="4400">
              <a:latin typeface="Times New Roman" pitchFamily="18" charset="0"/>
            </a:endParaRPr>
          </a:p>
          <a:p>
            <a:pPr>
              <a:buFont typeface="Wingdings 2" pitchFamily="18" charset="2"/>
              <a:buNone/>
            </a:pPr>
            <a:r>
              <a:rPr lang="en-GB" sz="4400">
                <a:latin typeface="Times New Roman" pitchFamily="18" charset="0"/>
              </a:rPr>
              <a:t>Thank You and Questions?</a:t>
            </a:r>
          </a:p>
          <a:p>
            <a:endParaRPr lang="en-GB" sz="4400">
              <a:latin typeface="Times New Roman" pitchFamily="18" charset="0"/>
            </a:endParaRPr>
          </a:p>
        </p:txBody>
      </p:sp>
      <p:sp>
        <p:nvSpPr>
          <p:cNvPr id="237572" name="Text Box 4"/>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8B08413-BFFB-4F71-97B6-E8E5FEF1E11D}" type="slidenum">
              <a:rPr lang="en-US" altLang="zh-CN"/>
              <a:pPr/>
              <a:t>24</a:t>
            </a:fld>
            <a:endParaRPr lang="en-US" altLang="zh-CN"/>
          </a:p>
        </p:txBody>
      </p:sp>
      <p:sp>
        <p:nvSpPr>
          <p:cNvPr id="154626" name="Rectangle 2"/>
          <p:cNvSpPr>
            <a:spLocks noGrp="1" noRot="1" noChangeArrowheads="1"/>
          </p:cNvSpPr>
          <p:nvPr>
            <p:ph type="title"/>
          </p:nvPr>
        </p:nvSpPr>
        <p:spPr/>
        <p:txBody>
          <a:bodyPr/>
          <a:lstStyle/>
          <a:p>
            <a:r>
              <a:rPr lang="en-GB" altLang="zh-CN" b="1">
                <a:solidFill>
                  <a:schemeClr val="tx1"/>
                </a:solidFill>
                <a:latin typeface="Times New Roman" pitchFamily="18" charset="0"/>
              </a:rPr>
              <a:t>Reference</a:t>
            </a:r>
            <a:endParaRPr lang="zh-CN" altLang="en-US" sz="3600">
              <a:solidFill>
                <a:schemeClr val="tx1"/>
              </a:solidFill>
              <a:latin typeface="Times New Roman" pitchFamily="18" charset="0"/>
            </a:endParaRPr>
          </a:p>
        </p:txBody>
      </p:sp>
      <p:sp>
        <p:nvSpPr>
          <p:cNvPr id="154627" name="Rectangle 3"/>
          <p:cNvSpPr>
            <a:spLocks noGrp="1" noRot="1" noChangeArrowheads="1"/>
          </p:cNvSpPr>
          <p:nvPr>
            <p:ph type="body" idx="1"/>
          </p:nvPr>
        </p:nvSpPr>
        <p:spPr/>
        <p:txBody>
          <a:bodyPr/>
          <a:lstStyle/>
          <a:p>
            <a:r>
              <a:rPr lang="en-GB" altLang="zh-CN" sz="2800">
                <a:latin typeface="Times New Roman" pitchFamily="18" charset="0"/>
              </a:rPr>
              <a:t>Busse, J and Irvine, P, 2003, “Bayesian alphas and mutual fund persistence,” Working paper,</a:t>
            </a:r>
          </a:p>
          <a:p>
            <a:r>
              <a:rPr lang="en-GB" altLang="zh-CN" sz="2800">
                <a:latin typeface="Times New Roman" pitchFamily="18" charset="0"/>
              </a:rPr>
              <a:t>Jensen, Michael, 1968 “The performance of mutual funds in the period 1945-1964,” </a:t>
            </a:r>
            <a:r>
              <a:rPr lang="en-GB" altLang="zh-CN" sz="2800" i="1">
                <a:latin typeface="Times New Roman" pitchFamily="18" charset="0"/>
              </a:rPr>
              <a:t>Journal of Finance</a:t>
            </a:r>
            <a:r>
              <a:rPr lang="en-GB" altLang="zh-CN" sz="2800">
                <a:latin typeface="Times New Roman" pitchFamily="18" charset="0"/>
              </a:rPr>
              <a:t> 23(2), 389-416.</a:t>
            </a:r>
          </a:p>
          <a:p>
            <a:r>
              <a:rPr lang="en-GB" altLang="zh-CN" sz="2800">
                <a:latin typeface="Times New Roman" pitchFamily="18" charset="0"/>
              </a:rPr>
              <a:t>Lintner, J. 1965 “The valuation of risk assets and the selection of risky investments in stock portfolios and capital budgets,” </a:t>
            </a:r>
            <a:r>
              <a:rPr lang="en-GB" altLang="zh-CN" sz="2800" i="1">
                <a:latin typeface="Times New Roman" pitchFamily="18" charset="0"/>
              </a:rPr>
              <a:t>Review of Economics and Statistics</a:t>
            </a:r>
            <a:r>
              <a:rPr lang="en-GB" altLang="zh-CN" sz="2800">
                <a:latin typeface="Times New Roman" pitchFamily="18" charset="0"/>
              </a:rPr>
              <a:t>, 47: 13-37.</a:t>
            </a:r>
          </a:p>
        </p:txBody>
      </p:sp>
      <p:sp>
        <p:nvSpPr>
          <p:cNvPr id="154630" name="Text Box 6"/>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673E6B5-98E7-403D-8486-F86B66AD3220}" type="slidenum">
              <a:rPr lang="en-US" altLang="zh-CN"/>
              <a:pPr/>
              <a:t>25</a:t>
            </a:fld>
            <a:endParaRPr lang="en-US" altLang="zh-CN"/>
          </a:p>
        </p:txBody>
      </p:sp>
      <p:sp>
        <p:nvSpPr>
          <p:cNvPr id="196610" name="Rectangle 2"/>
          <p:cNvSpPr>
            <a:spLocks noGrp="1" noRot="1" noChangeArrowheads="1"/>
          </p:cNvSpPr>
          <p:nvPr>
            <p:ph type="title"/>
          </p:nvPr>
        </p:nvSpPr>
        <p:spPr/>
        <p:txBody>
          <a:bodyPr/>
          <a:lstStyle/>
          <a:p>
            <a:r>
              <a:rPr lang="en-GB" altLang="zh-CN" b="1">
                <a:solidFill>
                  <a:schemeClr val="tx1"/>
                </a:solidFill>
                <a:latin typeface="Times New Roman" pitchFamily="18" charset="0"/>
              </a:rPr>
              <a:t>Reference (cont)</a:t>
            </a:r>
            <a:endParaRPr lang="en-GB" b="1">
              <a:solidFill>
                <a:schemeClr val="tx1"/>
              </a:solidFill>
              <a:latin typeface="Times New Roman" pitchFamily="18" charset="0"/>
            </a:endParaRPr>
          </a:p>
        </p:txBody>
      </p:sp>
      <p:sp>
        <p:nvSpPr>
          <p:cNvPr id="196611" name="Rectangle 3"/>
          <p:cNvSpPr>
            <a:spLocks noGrp="1" noRot="1" noChangeArrowheads="1"/>
          </p:cNvSpPr>
          <p:nvPr>
            <p:ph type="body" idx="1"/>
          </p:nvPr>
        </p:nvSpPr>
        <p:spPr/>
        <p:txBody>
          <a:bodyPr/>
          <a:lstStyle/>
          <a:p>
            <a:pPr>
              <a:lnSpc>
                <a:spcPct val="80000"/>
              </a:lnSpc>
            </a:pPr>
            <a:r>
              <a:rPr lang="en-GB" altLang="zh-CN" sz="2800">
                <a:latin typeface="Times New Roman" pitchFamily="18" charset="0"/>
              </a:rPr>
              <a:t>Sharpe, William F. 1964 “Capital asset prices: A theory of market equilibrium under conditions of risk,” </a:t>
            </a:r>
            <a:r>
              <a:rPr lang="en-GB" altLang="zh-CN" sz="2800" i="1">
                <a:latin typeface="Times New Roman" pitchFamily="18" charset="0"/>
              </a:rPr>
              <a:t>Journal of Finance</a:t>
            </a:r>
            <a:r>
              <a:rPr lang="en-GB" altLang="zh-CN" sz="2800">
                <a:latin typeface="Times New Roman" pitchFamily="18" charset="0"/>
              </a:rPr>
              <a:t>, 19 (3), 425-442.</a:t>
            </a:r>
          </a:p>
          <a:p>
            <a:pPr>
              <a:lnSpc>
                <a:spcPct val="80000"/>
              </a:lnSpc>
            </a:pPr>
            <a:r>
              <a:rPr lang="en-GB" altLang="zh-CN" sz="2800">
                <a:latin typeface="Times New Roman" pitchFamily="18" charset="0"/>
              </a:rPr>
              <a:t>Sharpe, William F, 1966, “Mutual Fund Performance,” </a:t>
            </a:r>
            <a:r>
              <a:rPr lang="en-GB" altLang="zh-CN" sz="2800" i="1">
                <a:latin typeface="Times New Roman" pitchFamily="18" charset="0"/>
              </a:rPr>
              <a:t>Journal of Business</a:t>
            </a:r>
            <a:r>
              <a:rPr lang="en-GB" altLang="zh-CN" sz="2800">
                <a:latin typeface="Times New Roman" pitchFamily="18" charset="0"/>
              </a:rPr>
              <a:t> 39, 119-138.</a:t>
            </a:r>
          </a:p>
          <a:p>
            <a:pPr>
              <a:lnSpc>
                <a:spcPct val="80000"/>
              </a:lnSpc>
            </a:pPr>
            <a:r>
              <a:rPr lang="en-GB" altLang="zh-CN" sz="2800">
                <a:latin typeface="Times New Roman" pitchFamily="18" charset="0"/>
              </a:rPr>
              <a:t>Treynor, J., 1961, “Towards a theory of market value of risky assets,” unpublished manuscript. </a:t>
            </a:r>
          </a:p>
          <a:p>
            <a:pPr>
              <a:lnSpc>
                <a:spcPct val="80000"/>
              </a:lnSpc>
            </a:pPr>
            <a:r>
              <a:rPr lang="en-GB" altLang="zh-CN" sz="2800">
                <a:latin typeface="Times New Roman" pitchFamily="18" charset="0"/>
              </a:rPr>
              <a:t>Treynor, J., 1965, “How to Rate Management of Investment Funds,” Harvard Business Review 43, 63-75.</a:t>
            </a:r>
          </a:p>
          <a:p>
            <a:pPr>
              <a:lnSpc>
                <a:spcPct val="80000"/>
              </a:lnSpc>
            </a:pPr>
            <a:r>
              <a:rPr lang="en-GB" altLang="zh-CN" sz="2800">
                <a:latin typeface="Times New Roman" pitchFamily="18" charset="0"/>
              </a:rPr>
              <a:t>Pástor, L., and R. Stambaugh, 2002a, “Mutual fund performance and seemingly unrelated assets,” </a:t>
            </a:r>
            <a:r>
              <a:rPr lang="en-GB" altLang="zh-CN" sz="2800" i="1">
                <a:latin typeface="Times New Roman" pitchFamily="18" charset="0"/>
              </a:rPr>
              <a:t>Journal of Financial Economics </a:t>
            </a:r>
            <a:r>
              <a:rPr lang="en-GB" altLang="zh-CN" sz="2800">
                <a:latin typeface="Times New Roman" pitchFamily="18" charset="0"/>
              </a:rPr>
              <a:t>63, 315-349.</a:t>
            </a:r>
          </a:p>
        </p:txBody>
      </p:sp>
      <p:sp>
        <p:nvSpPr>
          <p:cNvPr id="196613" name="Text Box 5"/>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304F26F-0F0F-42F2-9164-DDC2470DD144}" type="slidenum">
              <a:rPr lang="en-US" altLang="zh-CN"/>
              <a:pPr/>
              <a:t>26</a:t>
            </a:fld>
            <a:endParaRPr lang="en-US" altLang="zh-CN"/>
          </a:p>
        </p:txBody>
      </p:sp>
      <p:sp>
        <p:nvSpPr>
          <p:cNvPr id="197634" name="Rectangle 2"/>
          <p:cNvSpPr>
            <a:spLocks noGrp="1" noRot="1" noChangeArrowheads="1"/>
          </p:cNvSpPr>
          <p:nvPr>
            <p:ph type="title"/>
          </p:nvPr>
        </p:nvSpPr>
        <p:spPr/>
        <p:txBody>
          <a:bodyPr/>
          <a:lstStyle/>
          <a:p>
            <a:r>
              <a:rPr lang="en-GB" altLang="zh-CN" b="1">
                <a:solidFill>
                  <a:schemeClr val="tx1"/>
                </a:solidFill>
                <a:latin typeface="Times New Roman" pitchFamily="18" charset="0"/>
              </a:rPr>
              <a:t>Reference (cont)</a:t>
            </a:r>
            <a:endParaRPr lang="en-GB" b="1">
              <a:solidFill>
                <a:schemeClr val="tx1"/>
              </a:solidFill>
              <a:latin typeface="Times New Roman" pitchFamily="18" charset="0"/>
            </a:endParaRPr>
          </a:p>
        </p:txBody>
      </p:sp>
      <p:sp>
        <p:nvSpPr>
          <p:cNvPr id="197635" name="Rectangle 3"/>
          <p:cNvSpPr>
            <a:spLocks noGrp="1" noRot="1" noChangeArrowheads="1"/>
          </p:cNvSpPr>
          <p:nvPr>
            <p:ph type="body" idx="1"/>
          </p:nvPr>
        </p:nvSpPr>
        <p:spPr/>
        <p:txBody>
          <a:bodyPr/>
          <a:lstStyle/>
          <a:p>
            <a:pPr>
              <a:lnSpc>
                <a:spcPct val="80000"/>
              </a:lnSpc>
            </a:pPr>
            <a:r>
              <a:rPr lang="en-GB" altLang="zh-CN" sz="2800">
                <a:latin typeface="Times New Roman" pitchFamily="18" charset="0"/>
              </a:rPr>
              <a:t>Huij, Joop, and Verbeek, Marno, 2003, “Evaluating Mutual Fund Performance and its Persistence using Shrinkage Estimators,” Working Paper.</a:t>
            </a:r>
          </a:p>
          <a:p>
            <a:pPr>
              <a:lnSpc>
                <a:spcPct val="80000"/>
              </a:lnSpc>
            </a:pPr>
            <a:r>
              <a:rPr lang="en-GB" altLang="zh-CN" sz="2800">
                <a:latin typeface="Times New Roman" pitchFamily="18" charset="0"/>
              </a:rPr>
              <a:t>Huij, Joop, and Verbeek, Marno, 2004, “Cross-Section Learing and Short-Run Persistence in Mutual Fund Performance,” Working Paper.</a:t>
            </a:r>
            <a:endParaRPr lang="zh-CN" altLang="en-US" sz="2800">
              <a:latin typeface="Times New Roman" pitchFamily="18" charset="0"/>
            </a:endParaRPr>
          </a:p>
          <a:p>
            <a:pPr>
              <a:lnSpc>
                <a:spcPct val="80000"/>
              </a:lnSpc>
            </a:pPr>
            <a:endParaRPr lang="en-GB" sz="2800">
              <a:latin typeface="Times New Roman" pitchFamily="18" charset="0"/>
            </a:endParaRPr>
          </a:p>
          <a:p>
            <a:pPr>
              <a:lnSpc>
                <a:spcPct val="80000"/>
              </a:lnSpc>
            </a:pPr>
            <a:endParaRPr lang="en-GB" sz="2800"/>
          </a:p>
        </p:txBody>
      </p:sp>
      <p:sp>
        <p:nvSpPr>
          <p:cNvPr id="197637" name="Text Box 5"/>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2600B48-115B-4634-922D-0CE4656CEF21}" type="slidenum">
              <a:rPr lang="en-US" altLang="zh-CN"/>
              <a:pPr/>
              <a:t>3</a:t>
            </a:fld>
            <a:endParaRPr lang="en-US" altLang="zh-CN"/>
          </a:p>
        </p:txBody>
      </p:sp>
      <p:sp>
        <p:nvSpPr>
          <p:cNvPr id="174082" name="Rectangle 2"/>
          <p:cNvSpPr>
            <a:spLocks noGrp="1" noRot="1" noChangeArrowheads="1"/>
          </p:cNvSpPr>
          <p:nvPr>
            <p:ph type="title"/>
          </p:nvPr>
        </p:nvSpPr>
        <p:spPr/>
        <p:txBody>
          <a:bodyPr/>
          <a:lstStyle/>
          <a:p>
            <a:r>
              <a:rPr lang="en-GB" b="1">
                <a:solidFill>
                  <a:schemeClr val="tx1"/>
                </a:solidFill>
                <a:latin typeface="Times New Roman" pitchFamily="18" charset="0"/>
              </a:rPr>
              <a:t>Data</a:t>
            </a:r>
          </a:p>
        </p:txBody>
      </p:sp>
      <p:sp>
        <p:nvSpPr>
          <p:cNvPr id="174083" name="Rectangle 3"/>
          <p:cNvSpPr>
            <a:spLocks noGrp="1" noRot="1" noChangeArrowheads="1"/>
          </p:cNvSpPr>
          <p:nvPr>
            <p:ph type="body" idx="1"/>
          </p:nvPr>
        </p:nvSpPr>
        <p:spPr/>
        <p:txBody>
          <a:bodyPr/>
          <a:lstStyle/>
          <a:p>
            <a:r>
              <a:rPr lang="en-GB" altLang="zh-CN" sz="2800">
                <a:latin typeface="Times New Roman" pitchFamily="18" charset="0"/>
              </a:rPr>
              <a:t>26 US Equity Mutual Funds are randomly picked from Datastream.</a:t>
            </a:r>
          </a:p>
          <a:p>
            <a:endParaRPr lang="en-GB" altLang="zh-CN" sz="2800">
              <a:latin typeface="Times New Roman" pitchFamily="18" charset="0"/>
            </a:endParaRPr>
          </a:p>
          <a:p>
            <a:r>
              <a:rPr lang="en-GB" altLang="zh-CN" sz="2800">
                <a:latin typeface="Times New Roman" pitchFamily="18" charset="0"/>
              </a:rPr>
              <a:t>Monthly data from May 1990 to April 2006.</a:t>
            </a:r>
            <a:r>
              <a:rPr lang="en-GB" altLang="zh-CN"/>
              <a:t> </a:t>
            </a:r>
          </a:p>
          <a:p>
            <a:endParaRPr lang="en-GB" altLang="zh-CN"/>
          </a:p>
          <a:p>
            <a:r>
              <a:rPr lang="en-GB" altLang="zh-CN" sz="2800">
                <a:latin typeface="Times New Roman" pitchFamily="18" charset="0"/>
              </a:rPr>
              <a:t>US three month treasure bill as risk free return. Standard and Pool 500 as benchmark.</a:t>
            </a:r>
            <a:endParaRPr lang="en-GB" sz="2800">
              <a:latin typeface="Times New Roman" pitchFamily="18" charset="0"/>
            </a:endParaRPr>
          </a:p>
        </p:txBody>
      </p:sp>
      <p:sp>
        <p:nvSpPr>
          <p:cNvPr id="174085" name="Text Box 5"/>
          <p:cNvSpPr txBox="1">
            <a:spLocks noChangeArrowheads="1"/>
          </p:cNvSpPr>
          <p:nvPr/>
        </p:nvSpPr>
        <p:spPr bwMode="auto">
          <a:xfrm>
            <a:off x="0" y="8413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F8A6C2A-7FA8-41C4-9634-31C9CFF40C1D}" type="slidenum">
              <a:rPr lang="en-US" altLang="zh-CN"/>
              <a:pPr/>
              <a:t>4</a:t>
            </a:fld>
            <a:endParaRPr lang="en-US" altLang="zh-CN"/>
          </a:p>
        </p:txBody>
      </p:sp>
      <p:sp>
        <p:nvSpPr>
          <p:cNvPr id="176130" name="Rectangle 2"/>
          <p:cNvSpPr>
            <a:spLocks noGrp="1" noRot="1" noChangeArrowheads="1"/>
          </p:cNvSpPr>
          <p:nvPr>
            <p:ph type="title"/>
          </p:nvPr>
        </p:nvSpPr>
        <p:spPr/>
        <p:txBody>
          <a:bodyPr/>
          <a:lstStyle/>
          <a:p>
            <a:r>
              <a:rPr lang="en-GB" b="1">
                <a:solidFill>
                  <a:schemeClr val="tx1"/>
                </a:solidFill>
                <a:latin typeface="Times New Roman" pitchFamily="18" charset="0"/>
              </a:rPr>
              <a:t>Independent Variables</a:t>
            </a:r>
          </a:p>
        </p:txBody>
      </p:sp>
      <p:sp>
        <p:nvSpPr>
          <p:cNvPr id="176131" name="Rectangle 3"/>
          <p:cNvSpPr>
            <a:spLocks noGrp="1" noRot="1" noChangeArrowheads="1"/>
          </p:cNvSpPr>
          <p:nvPr>
            <p:ph type="body" idx="1"/>
          </p:nvPr>
        </p:nvSpPr>
        <p:spPr/>
        <p:txBody>
          <a:bodyPr/>
          <a:lstStyle/>
          <a:p>
            <a:r>
              <a:rPr lang="en-GB" altLang="zh-CN" sz="2800">
                <a:latin typeface="Times New Roman" pitchFamily="18" charset="0"/>
              </a:rPr>
              <a:t>Twelve macroeconomic index are included as independent variables. </a:t>
            </a:r>
          </a:p>
          <a:p>
            <a:endParaRPr lang="en-GB" altLang="zh-CN" sz="2800">
              <a:latin typeface="Times New Roman" pitchFamily="18" charset="0"/>
            </a:endParaRPr>
          </a:p>
          <a:p>
            <a:r>
              <a:rPr lang="en-GB" altLang="zh-CN" sz="2800">
                <a:latin typeface="Times New Roman" pitchFamily="18" charset="0"/>
              </a:rPr>
              <a:t>From money market, exchange market, labour market, retail market and banking industry.</a:t>
            </a:r>
          </a:p>
        </p:txBody>
      </p:sp>
      <p:sp>
        <p:nvSpPr>
          <p:cNvPr id="176133" name="Text Box 5"/>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D147D5C-2C6B-452A-9840-861BBCA195BF}" type="slidenum">
              <a:rPr lang="en-US" altLang="zh-CN"/>
              <a:pPr/>
              <a:t>5</a:t>
            </a:fld>
            <a:endParaRPr lang="en-US" altLang="zh-CN"/>
          </a:p>
        </p:txBody>
      </p:sp>
      <p:sp>
        <p:nvSpPr>
          <p:cNvPr id="198658" name="Rectangle 2"/>
          <p:cNvSpPr>
            <a:spLocks noGrp="1" noRot="1" noChangeArrowheads="1"/>
          </p:cNvSpPr>
          <p:nvPr>
            <p:ph type="title"/>
          </p:nvPr>
        </p:nvSpPr>
        <p:spPr/>
        <p:txBody>
          <a:bodyPr/>
          <a:lstStyle/>
          <a:p>
            <a:r>
              <a:rPr lang="en-GB" b="1">
                <a:solidFill>
                  <a:schemeClr val="tx1"/>
                </a:solidFill>
                <a:latin typeface="Times New Roman" pitchFamily="18" charset="0"/>
              </a:rPr>
              <a:t>Independent Variables</a:t>
            </a:r>
          </a:p>
        </p:txBody>
      </p:sp>
      <p:sp>
        <p:nvSpPr>
          <p:cNvPr id="198659" name="Rectangle 3"/>
          <p:cNvSpPr>
            <a:spLocks noGrp="1" noRot="1" noChangeArrowheads="1"/>
          </p:cNvSpPr>
          <p:nvPr>
            <p:ph type="body" idx="1"/>
          </p:nvPr>
        </p:nvSpPr>
        <p:spPr/>
        <p:txBody>
          <a:bodyPr/>
          <a:lstStyle/>
          <a:p>
            <a:r>
              <a:rPr lang="en-GB" altLang="zh-CN">
                <a:latin typeface="Times New Roman" pitchFamily="18" charset="0"/>
              </a:rPr>
              <a:t>US Monetary base</a:t>
            </a:r>
          </a:p>
          <a:p>
            <a:r>
              <a:rPr lang="en-GB" altLang="zh-CN">
                <a:latin typeface="Times New Roman" pitchFamily="18" charset="0"/>
              </a:rPr>
              <a:t>US Money supply M1</a:t>
            </a:r>
          </a:p>
          <a:p>
            <a:r>
              <a:rPr lang="en-GB" altLang="zh-CN">
                <a:latin typeface="Times New Roman" pitchFamily="18" charset="0"/>
              </a:rPr>
              <a:t>US Money supply M2</a:t>
            </a:r>
          </a:p>
          <a:p>
            <a:r>
              <a:rPr lang="en-GB" altLang="zh-CN">
                <a:latin typeface="Times New Roman" pitchFamily="18" charset="0"/>
              </a:rPr>
              <a:t>US Federal funds rate and US Federal funds target rate</a:t>
            </a:r>
            <a:r>
              <a:rPr lang="en-GB" altLang="zh-CN"/>
              <a:t> </a:t>
            </a:r>
            <a:r>
              <a:rPr lang="en-GB" altLang="zh-CN">
                <a:latin typeface="Times New Roman" pitchFamily="18" charset="0"/>
              </a:rPr>
              <a:t>from Money market.</a:t>
            </a:r>
          </a:p>
          <a:p>
            <a:endParaRPr lang="en-GB" altLang="zh-CN">
              <a:latin typeface="Times New Roman" pitchFamily="18" charset="0"/>
            </a:endParaRPr>
          </a:p>
          <a:p>
            <a:endParaRPr lang="en-GB">
              <a:latin typeface="Times New Roman" pitchFamily="18" charset="0"/>
            </a:endParaRPr>
          </a:p>
        </p:txBody>
      </p:sp>
      <p:sp>
        <p:nvSpPr>
          <p:cNvPr id="198660"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8A868EA-92D6-4BDE-A781-A54428F581DB}" type="slidenum">
              <a:rPr lang="en-US" altLang="zh-CN"/>
              <a:pPr/>
              <a:t>6</a:t>
            </a:fld>
            <a:endParaRPr lang="en-US" altLang="zh-CN"/>
          </a:p>
        </p:txBody>
      </p:sp>
      <p:sp>
        <p:nvSpPr>
          <p:cNvPr id="199682" name="Rectangle 2"/>
          <p:cNvSpPr>
            <a:spLocks noGrp="1" noRot="1" noChangeArrowheads="1"/>
          </p:cNvSpPr>
          <p:nvPr>
            <p:ph type="title"/>
          </p:nvPr>
        </p:nvSpPr>
        <p:spPr/>
        <p:txBody>
          <a:bodyPr/>
          <a:lstStyle/>
          <a:p>
            <a:r>
              <a:rPr lang="en-GB" b="1">
                <a:solidFill>
                  <a:schemeClr val="tx1"/>
                </a:solidFill>
                <a:latin typeface="Times New Roman" pitchFamily="18" charset="0"/>
              </a:rPr>
              <a:t>Independent Variables</a:t>
            </a:r>
          </a:p>
        </p:txBody>
      </p:sp>
      <p:sp>
        <p:nvSpPr>
          <p:cNvPr id="199683" name="Rectangle 3"/>
          <p:cNvSpPr>
            <a:spLocks noGrp="1" noRot="1" noChangeArrowheads="1"/>
          </p:cNvSpPr>
          <p:nvPr>
            <p:ph type="body" idx="1"/>
          </p:nvPr>
        </p:nvSpPr>
        <p:spPr/>
        <p:txBody>
          <a:bodyPr/>
          <a:lstStyle/>
          <a:p>
            <a:r>
              <a:rPr lang="en-GB" altLang="zh-CN">
                <a:latin typeface="Times New Roman" pitchFamily="18" charset="0"/>
              </a:rPr>
              <a:t>US Trade-weighted value of US dollar against major currencies from exchange market. </a:t>
            </a:r>
          </a:p>
          <a:p>
            <a:endParaRPr lang="en-GB" altLang="zh-CN">
              <a:latin typeface="Times New Roman" pitchFamily="18" charset="0"/>
            </a:endParaRPr>
          </a:p>
          <a:p>
            <a:r>
              <a:rPr lang="en-GB" altLang="zh-CN">
                <a:latin typeface="Times New Roman" pitchFamily="18" charset="0"/>
              </a:rPr>
              <a:t>Unemployment Rate from labour market.</a:t>
            </a:r>
          </a:p>
          <a:p>
            <a:endParaRPr lang="en-GB">
              <a:latin typeface="Times New Roman" pitchFamily="18" charset="0"/>
            </a:endParaRPr>
          </a:p>
        </p:txBody>
      </p:sp>
      <p:sp>
        <p:nvSpPr>
          <p:cNvPr id="199684"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40817AA-C605-4C87-B45E-85CCCE21718F}" type="slidenum">
              <a:rPr lang="en-US" altLang="zh-CN"/>
              <a:pPr/>
              <a:t>7</a:t>
            </a:fld>
            <a:endParaRPr lang="en-US" altLang="zh-CN"/>
          </a:p>
        </p:txBody>
      </p:sp>
      <p:sp>
        <p:nvSpPr>
          <p:cNvPr id="202754" name="Rectangle 2"/>
          <p:cNvSpPr>
            <a:spLocks noGrp="1" noRot="1" noChangeArrowheads="1"/>
          </p:cNvSpPr>
          <p:nvPr>
            <p:ph type="title"/>
          </p:nvPr>
        </p:nvSpPr>
        <p:spPr/>
        <p:txBody>
          <a:bodyPr/>
          <a:lstStyle/>
          <a:p>
            <a:r>
              <a:rPr lang="en-GB" b="1">
                <a:solidFill>
                  <a:schemeClr val="tx1"/>
                </a:solidFill>
                <a:latin typeface="Times New Roman" pitchFamily="18" charset="0"/>
              </a:rPr>
              <a:t>Independent Variables</a:t>
            </a:r>
          </a:p>
        </p:txBody>
      </p:sp>
      <p:sp>
        <p:nvSpPr>
          <p:cNvPr id="202755" name="Rectangle 3"/>
          <p:cNvSpPr>
            <a:spLocks noGrp="1" noRot="1" noChangeArrowheads="1"/>
          </p:cNvSpPr>
          <p:nvPr>
            <p:ph type="body" idx="1"/>
          </p:nvPr>
        </p:nvSpPr>
        <p:spPr/>
        <p:txBody>
          <a:bodyPr/>
          <a:lstStyle/>
          <a:p>
            <a:r>
              <a:rPr lang="en-GB" altLang="zh-CN">
                <a:latin typeface="Times New Roman" pitchFamily="18" charset="0"/>
              </a:rPr>
              <a:t>US Consumer confidence index</a:t>
            </a:r>
          </a:p>
          <a:p>
            <a:endParaRPr lang="en-GB" altLang="zh-CN">
              <a:latin typeface="Times New Roman" pitchFamily="18" charset="0"/>
            </a:endParaRPr>
          </a:p>
          <a:p>
            <a:r>
              <a:rPr lang="en-GB" altLang="zh-CN">
                <a:latin typeface="Times New Roman" pitchFamily="18" charset="0"/>
              </a:rPr>
              <a:t>Personal consumption expenditures </a:t>
            </a:r>
          </a:p>
          <a:p>
            <a:endParaRPr lang="en-GB" altLang="zh-CN">
              <a:latin typeface="Times New Roman" pitchFamily="18" charset="0"/>
            </a:endParaRPr>
          </a:p>
          <a:p>
            <a:r>
              <a:rPr lang="en-GB">
                <a:latin typeface="Times New Roman" pitchFamily="18" charset="0"/>
              </a:rPr>
              <a:t>Consumer price index</a:t>
            </a:r>
            <a:r>
              <a:rPr lang="en-GB"/>
              <a:t> (</a:t>
            </a:r>
            <a:r>
              <a:rPr lang="en-GB" altLang="zh-CN">
                <a:latin typeface="Times New Roman" pitchFamily="18" charset="0"/>
              </a:rPr>
              <a:t>CPI)- all urban are from retail market.</a:t>
            </a:r>
            <a:endParaRPr lang="en-GB">
              <a:latin typeface="Times New Roman" pitchFamily="18" charset="0"/>
            </a:endParaRPr>
          </a:p>
        </p:txBody>
      </p:sp>
      <p:sp>
        <p:nvSpPr>
          <p:cNvPr id="202756"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0F7B27-A72A-4052-B173-F686543551A7}" type="slidenum">
              <a:rPr lang="en-US" altLang="zh-CN"/>
              <a:pPr/>
              <a:t>8</a:t>
            </a:fld>
            <a:endParaRPr lang="en-US" altLang="zh-CN"/>
          </a:p>
        </p:txBody>
      </p:sp>
      <p:sp>
        <p:nvSpPr>
          <p:cNvPr id="201730" name="Rectangle 2"/>
          <p:cNvSpPr>
            <a:spLocks noGrp="1" noRot="1" noChangeArrowheads="1"/>
          </p:cNvSpPr>
          <p:nvPr>
            <p:ph type="title"/>
          </p:nvPr>
        </p:nvSpPr>
        <p:spPr/>
        <p:txBody>
          <a:bodyPr/>
          <a:lstStyle/>
          <a:p>
            <a:r>
              <a:rPr lang="en-GB" b="1">
                <a:solidFill>
                  <a:schemeClr val="tx1"/>
                </a:solidFill>
                <a:latin typeface="Times New Roman" pitchFamily="18" charset="0"/>
              </a:rPr>
              <a:t>Independent Variables</a:t>
            </a:r>
          </a:p>
        </p:txBody>
      </p:sp>
      <p:sp>
        <p:nvSpPr>
          <p:cNvPr id="201731" name="Rectangle 3"/>
          <p:cNvSpPr>
            <a:spLocks noGrp="1" noRot="1" noChangeArrowheads="1"/>
          </p:cNvSpPr>
          <p:nvPr>
            <p:ph type="body" idx="1"/>
          </p:nvPr>
        </p:nvSpPr>
        <p:spPr/>
        <p:txBody>
          <a:bodyPr/>
          <a:lstStyle/>
          <a:p>
            <a:r>
              <a:rPr lang="en-GB" altLang="zh-CN">
                <a:latin typeface="Times New Roman" pitchFamily="18" charset="0"/>
              </a:rPr>
              <a:t>US Commercial bank assets – Loans &amp; Leases in bank credit</a:t>
            </a:r>
          </a:p>
          <a:p>
            <a:endParaRPr lang="en-GB" altLang="zh-CN">
              <a:latin typeface="Times New Roman" pitchFamily="18" charset="0"/>
            </a:endParaRPr>
          </a:p>
          <a:p>
            <a:r>
              <a:rPr lang="en-GB" altLang="zh-CN">
                <a:latin typeface="Times New Roman" pitchFamily="18" charset="0"/>
              </a:rPr>
              <a:t>US Commercial bank assets – Commercial &amp; Industrial Loans from banking industry.</a:t>
            </a:r>
            <a:endParaRPr lang="en-GB">
              <a:latin typeface="Times New Roman" pitchFamily="18" charset="0"/>
            </a:endParaRPr>
          </a:p>
        </p:txBody>
      </p:sp>
      <p:sp>
        <p:nvSpPr>
          <p:cNvPr id="201732" name="Text Box 4"/>
          <p:cNvSpPr txBox="1">
            <a:spLocks noChangeArrowheads="1"/>
          </p:cNvSpPr>
          <p:nvPr/>
        </p:nvSpPr>
        <p:spPr bwMode="auto">
          <a:xfrm>
            <a:off x="0" y="115888"/>
            <a:ext cx="42799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u="sng"/>
              <a:t>OR 49 Presentation</a:t>
            </a:r>
            <a:endParaRPr lang="zh-CN" altLang="en-US" u="sng"/>
          </a:p>
          <a:p>
            <a:pPr>
              <a:spcBef>
                <a:spcPct val="50000"/>
              </a:spcBef>
            </a:pPr>
            <a:endParaRPr lang="en-US" altLang="zh-CN" sz="2000" u="sng">
              <a:latin typeface="Times New Roman" pitchFamily="18" charset="0"/>
            </a:endParaRPr>
          </a:p>
        </p:txBody>
      </p:sp>
    </p:spTree>
  </p:cSld>
  <p:clrMapOvr>
    <a:masterClrMapping/>
  </p:clrMapOvr>
  <p:transition spd="slow">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2F05396-4EDD-4CE8-AEFA-692370B588B3}" type="slidenum">
              <a:rPr lang="en-US" altLang="zh-CN"/>
              <a:pPr/>
              <a:t>9</a:t>
            </a:fld>
            <a:endParaRPr lang="en-US" altLang="zh-CN"/>
          </a:p>
        </p:txBody>
      </p:sp>
      <p:sp>
        <p:nvSpPr>
          <p:cNvPr id="177154" name="Rectangle 2"/>
          <p:cNvSpPr>
            <a:spLocks noGrp="1" noRot="1" noChangeArrowheads="1"/>
          </p:cNvSpPr>
          <p:nvPr>
            <p:ph type="title"/>
          </p:nvPr>
        </p:nvSpPr>
        <p:spPr/>
        <p:txBody>
          <a:bodyPr/>
          <a:lstStyle/>
          <a:p>
            <a:r>
              <a:rPr lang="en-GB" b="1">
                <a:solidFill>
                  <a:schemeClr val="tx1"/>
                </a:solidFill>
                <a:latin typeface="Times New Roman" pitchFamily="18" charset="0"/>
              </a:rPr>
              <a:t>Models Used in the Paper</a:t>
            </a:r>
          </a:p>
        </p:txBody>
      </p:sp>
      <p:sp>
        <p:nvSpPr>
          <p:cNvPr id="177155" name="Rectangle 3"/>
          <p:cNvSpPr>
            <a:spLocks noGrp="1" noRot="1" noChangeArrowheads="1"/>
          </p:cNvSpPr>
          <p:nvPr>
            <p:ph type="body" idx="1"/>
          </p:nvPr>
        </p:nvSpPr>
        <p:spPr/>
        <p:txBody>
          <a:bodyPr/>
          <a:lstStyle/>
          <a:p>
            <a:r>
              <a:rPr lang="en-GB">
                <a:latin typeface="Times New Roman" pitchFamily="18" charset="0"/>
              </a:rPr>
              <a:t>OLS (Ordinary least squares ) Models for different combinations of various macro- economic factors. </a:t>
            </a:r>
          </a:p>
          <a:p>
            <a:endParaRPr lang="en-GB">
              <a:latin typeface="Times New Roman" pitchFamily="18" charset="0"/>
            </a:endParaRPr>
          </a:p>
          <a:p>
            <a:r>
              <a:rPr lang="en-GB" altLang="zh-CN">
                <a:latin typeface="Times New Roman" pitchFamily="18" charset="0"/>
              </a:rPr>
              <a:t>Bayesian Models. Dependent and Independent Models</a:t>
            </a:r>
            <a:endParaRPr lang="en-GB">
              <a:latin typeface="Times New Roman" pitchFamily="18" charset="0"/>
            </a:endParaRPr>
          </a:p>
        </p:txBody>
      </p:sp>
      <p:sp>
        <p:nvSpPr>
          <p:cNvPr id="177156" name="Text Box 4"/>
          <p:cNvSpPr txBox="1">
            <a:spLocks noChangeArrowheads="1"/>
          </p:cNvSpPr>
          <p:nvPr/>
        </p:nvSpPr>
        <p:spPr bwMode="auto">
          <a:xfrm>
            <a:off x="76200" y="0"/>
            <a:ext cx="4640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000" u="sng">
                <a:latin typeface="Times New Roman" pitchFamily="18" charset="0"/>
              </a:rPr>
              <a:t> </a:t>
            </a:r>
            <a:r>
              <a:rPr lang="en-US" altLang="zh-CN" u="sng"/>
              <a:t>OR 49 Presentation</a:t>
            </a:r>
          </a:p>
        </p:txBody>
      </p:sp>
    </p:spTree>
  </p:cSld>
  <p:clrMapOvr>
    <a:masterClrMapping/>
  </p:clrMapOvr>
  <p:transition spd="slow">
    <p:strips dir="ld"/>
  </p:transition>
  <p:timing>
    <p:tnLst>
      <p:par>
        <p:cTn id="1" dur="indefinite" restart="never" nodeType="tmRoot"/>
      </p:par>
    </p:tnLst>
  </p:timing>
</p:sld>
</file>

<file path=ppt/theme/theme1.xml><?xml version="1.0" encoding="utf-8"?>
<a:theme xmlns:a="http://schemas.openxmlformats.org/drawingml/2006/main" name="CCONTNTF">
  <a:themeElements>
    <a:clrScheme name="CCONTNTF 1">
      <a:dk1>
        <a:srgbClr val="000000"/>
      </a:dk1>
      <a:lt1>
        <a:srgbClr val="FFFFFF"/>
      </a:lt1>
      <a:dk2>
        <a:srgbClr val="666699"/>
      </a:dk2>
      <a:lt2>
        <a:srgbClr val="F09500"/>
      </a:lt2>
      <a:accent1>
        <a:srgbClr val="FFFF99"/>
      </a:accent1>
      <a:accent2>
        <a:srgbClr val="0066FF"/>
      </a:accent2>
      <a:accent3>
        <a:srgbClr val="FFFFFF"/>
      </a:accent3>
      <a:accent4>
        <a:srgbClr val="000000"/>
      </a:accent4>
      <a:accent5>
        <a:srgbClr val="FFFFCA"/>
      </a:accent5>
      <a:accent6>
        <a:srgbClr val="005CE7"/>
      </a:accent6>
      <a:hlink>
        <a:srgbClr val="000099"/>
      </a:hlink>
      <a:folHlink>
        <a:srgbClr val="008080"/>
      </a:folHlink>
    </a:clrScheme>
    <a:fontScheme name="CCONTNTF">
      <a:majorFont>
        <a:latin typeface="Arial Black"/>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CONTNTF 1">
        <a:dk1>
          <a:srgbClr val="000000"/>
        </a:dk1>
        <a:lt1>
          <a:srgbClr val="FFFFFF"/>
        </a:lt1>
        <a:dk2>
          <a:srgbClr val="666699"/>
        </a:dk2>
        <a:lt2>
          <a:srgbClr val="F09500"/>
        </a:lt2>
        <a:accent1>
          <a:srgbClr val="FFFF99"/>
        </a:accent1>
        <a:accent2>
          <a:srgbClr val="0066FF"/>
        </a:accent2>
        <a:accent3>
          <a:srgbClr val="FFFFFF"/>
        </a:accent3>
        <a:accent4>
          <a:srgbClr val="000000"/>
        </a:accent4>
        <a:accent5>
          <a:srgbClr val="FFFFCA"/>
        </a:accent5>
        <a:accent6>
          <a:srgbClr val="005CE7"/>
        </a:accent6>
        <a:hlink>
          <a:srgbClr val="000099"/>
        </a:hlink>
        <a:folHlink>
          <a:srgbClr val="008080"/>
        </a:folHlink>
      </a:clrScheme>
      <a:clrMap bg1="lt1" tx1="dk1" bg2="lt2" tx2="dk2" accent1="accent1" accent2="accent2" accent3="accent3" accent4="accent4" accent5="accent5" accent6="accent6" hlink="hlink" folHlink="folHlink"/>
    </a:extraClrScheme>
    <a:extraClrScheme>
      <a:clrScheme name="CCONTNTF 2">
        <a:dk1>
          <a:srgbClr val="003300"/>
        </a:dk1>
        <a:lt1>
          <a:srgbClr val="FFFFFF"/>
        </a:lt1>
        <a:dk2>
          <a:srgbClr val="800000"/>
        </a:dk2>
        <a:lt2>
          <a:srgbClr val="F09500"/>
        </a:lt2>
        <a:accent1>
          <a:srgbClr val="96B58F"/>
        </a:accent1>
        <a:accent2>
          <a:srgbClr val="F8F8F8"/>
        </a:accent2>
        <a:accent3>
          <a:srgbClr val="FFFFFF"/>
        </a:accent3>
        <a:accent4>
          <a:srgbClr val="002A00"/>
        </a:accent4>
        <a:accent5>
          <a:srgbClr val="C9D7C6"/>
        </a:accent5>
        <a:accent6>
          <a:srgbClr val="E1E1E1"/>
        </a:accent6>
        <a:hlink>
          <a:srgbClr val="66FFFF"/>
        </a:hlink>
        <a:folHlink>
          <a:srgbClr val="0066FF"/>
        </a:folHlink>
      </a:clrScheme>
      <a:clrMap bg1="lt1" tx1="dk1" bg2="lt2" tx2="dk2" accent1="accent1" accent2="accent2" accent3="accent3" accent4="accent4" accent5="accent5" accent6="accent6" hlink="hlink" folHlink="folHlink"/>
    </a:extraClrScheme>
    <a:extraClrScheme>
      <a:clrScheme name="CCONTNTF 3">
        <a:dk1>
          <a:srgbClr val="000099"/>
        </a:dk1>
        <a:lt1>
          <a:srgbClr val="FFFFFF"/>
        </a:lt1>
        <a:dk2>
          <a:srgbClr val="005400"/>
        </a:dk2>
        <a:lt2>
          <a:srgbClr val="F09500"/>
        </a:lt2>
        <a:accent1>
          <a:srgbClr val="9EC894"/>
        </a:accent1>
        <a:accent2>
          <a:srgbClr val="A50021"/>
        </a:accent2>
        <a:accent3>
          <a:srgbClr val="FFFFFF"/>
        </a:accent3>
        <a:accent4>
          <a:srgbClr val="000082"/>
        </a:accent4>
        <a:accent5>
          <a:srgbClr val="CCE0C8"/>
        </a:accent5>
        <a:accent6>
          <a:srgbClr val="95001D"/>
        </a:accent6>
        <a:hlink>
          <a:srgbClr val="FFFFFF"/>
        </a:hlink>
        <a:folHlink>
          <a:srgbClr val="969696"/>
        </a:folHlink>
      </a:clrScheme>
      <a:clrMap bg1="lt1" tx1="dk1" bg2="lt2" tx2="dk2" accent1="accent1" accent2="accent2" accent3="accent3" accent4="accent4" accent5="accent5" accent6="accent6" hlink="hlink" folHlink="folHlink"/>
    </a:extraClrScheme>
    <a:extraClrScheme>
      <a:clrScheme name="CCONTNTF 4">
        <a:dk1>
          <a:srgbClr val="000000"/>
        </a:dk1>
        <a:lt1>
          <a:srgbClr val="FFFFFF"/>
        </a:lt1>
        <a:dk2>
          <a:srgbClr val="990000"/>
        </a:dk2>
        <a:lt2>
          <a:srgbClr val="C0C0C0"/>
        </a:lt2>
        <a:accent1>
          <a:srgbClr val="FFCCCC"/>
        </a:accent1>
        <a:accent2>
          <a:srgbClr val="006600"/>
        </a:accent2>
        <a:accent3>
          <a:srgbClr val="FFFFFF"/>
        </a:accent3>
        <a:accent4>
          <a:srgbClr val="000000"/>
        </a:accent4>
        <a:accent5>
          <a:srgbClr val="FFE2E2"/>
        </a:accent5>
        <a:accent6>
          <a:srgbClr val="005C00"/>
        </a:accent6>
        <a:hlink>
          <a:srgbClr val="0000CC"/>
        </a:hlink>
        <a:folHlink>
          <a:srgbClr val="F8F8F8"/>
        </a:folHlink>
      </a:clrScheme>
      <a:clrMap bg1="lt1" tx1="dk1" bg2="lt2" tx2="dk2" accent1="accent1" accent2="accent2" accent3="accent3" accent4="accent4" accent5="accent5" accent6="accent6" hlink="hlink" folHlink="folHlink"/>
    </a:extraClrScheme>
    <a:extraClrScheme>
      <a:clrScheme name="CCONTNTF 5">
        <a:dk1>
          <a:srgbClr val="990000"/>
        </a:dk1>
        <a:lt1>
          <a:srgbClr val="FFFFFF"/>
        </a:lt1>
        <a:dk2>
          <a:srgbClr val="000000"/>
        </a:dk2>
        <a:lt2>
          <a:srgbClr val="F09500"/>
        </a:lt2>
        <a:accent1>
          <a:srgbClr val="FFCCCC"/>
        </a:accent1>
        <a:accent2>
          <a:srgbClr val="009900"/>
        </a:accent2>
        <a:accent3>
          <a:srgbClr val="FFFFFF"/>
        </a:accent3>
        <a:accent4>
          <a:srgbClr val="820000"/>
        </a:accent4>
        <a:accent5>
          <a:srgbClr val="FFE2E2"/>
        </a:accent5>
        <a:accent6>
          <a:srgbClr val="008A00"/>
        </a:accent6>
        <a:hlink>
          <a:srgbClr val="000099"/>
        </a:hlink>
        <a:folHlink>
          <a:srgbClr val="FFFF00"/>
        </a:folHlink>
      </a:clrScheme>
      <a:clrMap bg1="lt1" tx1="dk1" bg2="lt2" tx2="dk2" accent1="accent1" accent2="accent2" accent3="accent3" accent4="accent4" accent5="accent5" accent6="accent6" hlink="hlink" folHlink="folHlink"/>
    </a:extraClrScheme>
    <a:extraClrScheme>
      <a:clrScheme name="CCONTNTF 6">
        <a:dk1>
          <a:srgbClr val="822B00"/>
        </a:dk1>
        <a:lt1>
          <a:srgbClr val="FFFFFF"/>
        </a:lt1>
        <a:dk2>
          <a:srgbClr val="000099"/>
        </a:dk2>
        <a:lt2>
          <a:srgbClr val="F09500"/>
        </a:lt2>
        <a:accent1>
          <a:srgbClr val="F8F8F8"/>
        </a:accent1>
        <a:accent2>
          <a:srgbClr val="0066FF"/>
        </a:accent2>
        <a:accent3>
          <a:srgbClr val="FFFFFF"/>
        </a:accent3>
        <a:accent4>
          <a:srgbClr val="6E2300"/>
        </a:accent4>
        <a:accent5>
          <a:srgbClr val="FBFBFB"/>
        </a:accent5>
        <a:accent6>
          <a:srgbClr val="005CE7"/>
        </a:accent6>
        <a:hlink>
          <a:srgbClr val="000000"/>
        </a:hlink>
        <a:folHlink>
          <a:srgbClr val="008000"/>
        </a:folHlink>
      </a:clrScheme>
      <a:clrMap bg1="lt1" tx1="dk1" bg2="lt2" tx2="dk2" accent1="accent1" accent2="accent2" accent3="accent3" accent4="accent4" accent5="accent5" accent6="accent6" hlink="hlink" folHlink="folHlink"/>
    </a:extraClrScheme>
    <a:extraClrScheme>
      <a:clrScheme name="CCONTNTF 7">
        <a:dk1>
          <a:srgbClr val="FF0000"/>
        </a:dk1>
        <a:lt1>
          <a:srgbClr val="FFFFFF"/>
        </a:lt1>
        <a:dk2>
          <a:srgbClr val="800000"/>
        </a:dk2>
        <a:lt2>
          <a:srgbClr val="F09500"/>
        </a:lt2>
        <a:accent1>
          <a:srgbClr val="FFFFCC"/>
        </a:accent1>
        <a:accent2>
          <a:srgbClr val="3399FF"/>
        </a:accent2>
        <a:accent3>
          <a:srgbClr val="FFFFFF"/>
        </a:accent3>
        <a:accent4>
          <a:srgbClr val="DA0000"/>
        </a:accent4>
        <a:accent5>
          <a:srgbClr val="FFFFE2"/>
        </a:accent5>
        <a:accent6>
          <a:srgbClr val="2D8AE7"/>
        </a:accent6>
        <a:hlink>
          <a:srgbClr val="006600"/>
        </a:hlink>
        <a:folHlink>
          <a:srgbClr val="FFFFFF"/>
        </a:folHlink>
      </a:clrScheme>
      <a:clrMap bg1="lt1" tx1="dk1" bg2="lt2" tx2="dk2" accent1="accent1" accent2="accent2" accent3="accent3" accent4="accent4" accent5="accent5" accent6="accent6" hlink="hlink" folHlink="folHlink"/>
    </a:extraClrScheme>
    <a:extraClrScheme>
      <a:clrScheme name="CCONTNTF 8">
        <a:dk1>
          <a:srgbClr val="990099"/>
        </a:dk1>
        <a:lt1>
          <a:srgbClr val="FFFFFF"/>
        </a:lt1>
        <a:dk2>
          <a:srgbClr val="000000"/>
        </a:dk2>
        <a:lt2>
          <a:srgbClr val="F09500"/>
        </a:lt2>
        <a:accent1>
          <a:srgbClr val="B9B9D1"/>
        </a:accent1>
        <a:accent2>
          <a:srgbClr val="009900"/>
        </a:accent2>
        <a:accent3>
          <a:srgbClr val="FFFFFF"/>
        </a:accent3>
        <a:accent4>
          <a:srgbClr val="820082"/>
        </a:accent4>
        <a:accent5>
          <a:srgbClr val="D9D9E5"/>
        </a:accent5>
        <a:accent6>
          <a:srgbClr val="008A00"/>
        </a:accent6>
        <a:hlink>
          <a:srgbClr val="FF0000"/>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CCONTNTF</Template>
  <TotalTime>2450</TotalTime>
  <Words>2316</Words>
  <Application>Microsoft Office PowerPoint</Application>
  <PresentationFormat>On-screen Show (4:3)</PresentationFormat>
  <Paragraphs>573</Paragraphs>
  <Slides>26</Slides>
  <Notes>6</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9" baseType="lpstr">
      <vt:lpstr>Arial</vt:lpstr>
      <vt:lpstr>宋体</vt:lpstr>
      <vt:lpstr>Arial Black</vt:lpstr>
      <vt:lpstr>Wingdings 2</vt:lpstr>
      <vt:lpstr>黑体</vt:lpstr>
      <vt:lpstr>Times New Roman</vt:lpstr>
      <vt:lpstr>幼圆</vt:lpstr>
      <vt:lpstr>Arial Narrow</vt:lpstr>
      <vt:lpstr>隶书</vt:lpstr>
      <vt:lpstr>宋体-方正超大字符集</vt:lpstr>
      <vt:lpstr>CCONTNTF</vt:lpstr>
      <vt:lpstr>Microsoft Excel 图表</vt:lpstr>
      <vt:lpstr>Microsoft 公式 3.0</vt:lpstr>
      <vt:lpstr>Using Bayesian Methods to Assess Fund Management </vt:lpstr>
      <vt:lpstr>Contents</vt:lpstr>
      <vt:lpstr>Data</vt:lpstr>
      <vt:lpstr>Independent Variables</vt:lpstr>
      <vt:lpstr>Independent Variables</vt:lpstr>
      <vt:lpstr>Independent Variables</vt:lpstr>
      <vt:lpstr>Independent Variables</vt:lpstr>
      <vt:lpstr>Independent Variables</vt:lpstr>
      <vt:lpstr>Models Used in the Paper</vt:lpstr>
      <vt:lpstr>The model</vt:lpstr>
      <vt:lpstr>Bootstrap Resampling</vt:lpstr>
      <vt:lpstr>Results Comparison</vt:lpstr>
      <vt:lpstr>Results Summary</vt:lpstr>
      <vt:lpstr>Fund O2</vt:lpstr>
      <vt:lpstr>Fund O2</vt:lpstr>
      <vt:lpstr>Historical line of Fund o2 and e1 and Benchmark sp500 </vt:lpstr>
      <vt:lpstr>OVERALL PORTFOLIO COMPOSITION (%) </vt:lpstr>
      <vt:lpstr>OVERALL PORTFOLIO COMPOSITION (%) </vt:lpstr>
      <vt:lpstr>Intermarket Effects</vt:lpstr>
      <vt:lpstr>Intermarket Index</vt:lpstr>
      <vt:lpstr>PowerPoint Presentation</vt:lpstr>
      <vt:lpstr>Summary of intermarket effect</vt:lpstr>
      <vt:lpstr>Using Bayesian Methods to Assess Fund Management</vt:lpstr>
      <vt:lpstr>Reference</vt:lpstr>
      <vt:lpstr>Reference (cont)</vt:lpstr>
      <vt:lpstr>Reference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Persistence in Fund Management Performance</dc:title>
  <dc:creator>Yun Fan</dc:creator>
  <cp:lastModifiedBy>cara</cp:lastModifiedBy>
  <cp:revision>100</cp:revision>
  <cp:lastPrinted>1601-01-01T00:00:00Z</cp:lastPrinted>
  <dcterms:created xsi:type="dcterms:W3CDTF">2005-05-11T22:56:34Z</dcterms:created>
  <dcterms:modified xsi:type="dcterms:W3CDTF">2012-03-16T10:44:03Z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y fmtid="{D5CDD505-2E9C-101B-9397-08002B2CF9AE}" pid="3" name="LCID">
    <vt:i4>2052</vt:i4>
  </property>
</Properties>
</file>