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71" r:id="rId4"/>
    <p:sldId id="268" r:id="rId5"/>
    <p:sldId id="260" r:id="rId6"/>
    <p:sldId id="261" r:id="rId7"/>
    <p:sldId id="262" r:id="rId8"/>
    <p:sldId id="276" r:id="rId9"/>
    <p:sldId id="270" r:id="rId10"/>
    <p:sldId id="279" r:id="rId11"/>
    <p:sldId id="281" r:id="rId12"/>
    <p:sldId id="282" r:id="rId13"/>
    <p:sldId id="274" r:id="rId14"/>
    <p:sldId id="277" r:id="rId15"/>
    <p:sldId id="266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kown" initials="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BDBD"/>
    <a:srgbClr val="FF8D8D"/>
    <a:srgbClr val="FFCC66"/>
    <a:srgbClr val="DDDDDD"/>
    <a:srgbClr val="4D4D4D"/>
    <a:srgbClr val="800000"/>
    <a:srgbClr val="E7B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97529" autoAdjust="0"/>
  </p:normalViewPr>
  <p:slideViewPr>
    <p:cSldViewPr showGuides="1">
      <p:cViewPr>
        <p:scale>
          <a:sx n="75" d="100"/>
          <a:sy n="75" d="100"/>
        </p:scale>
        <p:origin x="-52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3" d="100"/>
          <a:sy n="73" d="100"/>
        </p:scale>
        <p:origin x="-274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2765EF-BB13-44CA-A82E-BAEC93FFD5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5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503363" y="323850"/>
            <a:ext cx="3870325" cy="2903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3348038"/>
            <a:ext cx="5486400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3175"/>
            <a:ext cx="29718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93175"/>
            <a:ext cx="29718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81D0BF-BE87-4BDC-A1EF-B2BBF4E65E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58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buFont typeface="Webdings" pitchFamily="18" charset="2"/>
      <a:buChar char="4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buFont typeface="Arial" charset="0"/>
      <a:buChar char="–"/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0564CE-C15C-4D9D-8E96-254258BB46E5}" type="slidenum">
              <a:rPr lang="en-US"/>
              <a:pPr/>
              <a:t>1</a:t>
            </a:fld>
            <a:endParaRPr lang="en-US"/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Hello, my name is Amjad El-Tayeh.</a:t>
            </a:r>
            <a:endParaRPr lang="en-US"/>
          </a:p>
          <a:p>
            <a:r>
              <a:rPr lang="en-US"/>
              <a:t>I am in the final year of doctoral studies in Business Administration at the Operations, Innovation &amp; Technology Management Division of the Manchester Business School.  </a:t>
            </a:r>
          </a:p>
          <a:p>
            <a:r>
              <a:rPr lang="en-US"/>
              <a:t> In 2003, I earned an MSc degree in Management of Projects from the Manchester Centre for Civil &amp; Construction Engineering at UMIST. </a:t>
            </a:r>
          </a:p>
          <a:p>
            <a:r>
              <a:rPr lang="en-GB"/>
              <a:t>My </a:t>
            </a:r>
            <a:r>
              <a:rPr lang="en-US"/>
              <a:t>principal research interests include the management of project organizations, knowledge management, and computer supported cooperative work.</a:t>
            </a:r>
          </a:p>
          <a:p>
            <a:r>
              <a:rPr lang="en-GB"/>
              <a:t> </a:t>
            </a:r>
            <a:r>
              <a:rPr lang="en-US"/>
              <a:t>I am also a qualified Architect with more than 5 years of professional practice in the Middle East.</a:t>
            </a:r>
          </a:p>
          <a:p>
            <a:r>
              <a:rPr lang="en-GB"/>
              <a:t>Today I am presenting a proof-of-concept named IDRAK aimed at supporting Digital Socialization in Engineering Design Projects.</a:t>
            </a:r>
          </a:p>
          <a:p>
            <a:r>
              <a:rPr lang="en-GB"/>
              <a:t>Socialization here refers to </a:t>
            </a:r>
            <a:r>
              <a:rPr lang="da-DK"/>
              <a:t>the process of converting individual tacit into group tacit knowledge without attempting a priori to codify, i.e. externalize, that knowledge (conversations, apprenticeships, meetings, and storytelling).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B1662D-2F1E-4086-A27B-869FB1DA7A7B}" type="slidenum">
              <a:rPr lang="en-US"/>
              <a:pPr/>
              <a:t>2</a:t>
            </a:fld>
            <a:endParaRPr lang="en-US"/>
          </a:p>
        </p:txBody>
      </p:sp>
      <p:sp>
        <p:nvSpPr>
          <p:cNvPr id="13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Firms in project based industries:</a:t>
            </a:r>
          </a:p>
          <a:p>
            <a:pPr lvl="1"/>
            <a:r>
              <a:rPr lang="en-GB"/>
              <a:t> Work together temporarily</a:t>
            </a:r>
          </a:p>
          <a:p>
            <a:pPr lvl="1"/>
            <a:r>
              <a:rPr lang="en-GB"/>
              <a:t> Geographically dispersed</a:t>
            </a:r>
          </a:p>
          <a:p>
            <a:pPr lvl="1"/>
            <a:r>
              <a:rPr lang="en-GB"/>
              <a:t> Remaining together from project to project is limited due to </a:t>
            </a:r>
            <a:r>
              <a:rPr lang="da-DK"/>
              <a:t>variability in product design, procurement practices, and project location</a:t>
            </a:r>
            <a:r>
              <a:rPr lang="en-US"/>
              <a:t>.</a:t>
            </a:r>
            <a:endParaRPr lang="en-GB"/>
          </a:p>
          <a:p>
            <a:pPr lvl="1"/>
            <a:r>
              <a:rPr lang="en-GB"/>
              <a:t> Individuals have different occupational backgrounds</a:t>
            </a:r>
          </a:p>
          <a:p>
            <a:r>
              <a:rPr lang="en-GB"/>
              <a:t>Under these conditions “Physical Socialisation” such as </a:t>
            </a:r>
            <a:r>
              <a:rPr lang="da-DK"/>
              <a:t>interdisciplinary physical meetings, informal partnering practices, and co-location </a:t>
            </a:r>
            <a:r>
              <a:rPr lang="en-GB"/>
              <a:t>is hard to accomplish. </a:t>
            </a:r>
          </a:p>
          <a:p>
            <a:r>
              <a:rPr lang="da-DK"/>
              <a:t>They are time-consuming, hard to timetable, and have</a:t>
            </a:r>
            <a:r>
              <a:rPr lang="en-US"/>
              <a:t> </a:t>
            </a:r>
            <a:r>
              <a:rPr lang="da-DK"/>
              <a:t>limited capabilities to disseminate tacit knowledge to people outside the conversation loop.</a:t>
            </a:r>
            <a:endParaRPr lang="en-GB"/>
          </a:p>
          <a:p>
            <a:r>
              <a:rPr lang="en-GB"/>
              <a:t>The question remains, can we facilitate Socialization using ICT? </a:t>
            </a:r>
          </a:p>
          <a:p>
            <a:r>
              <a:rPr lang="da-DK"/>
              <a:t>Interstingly, project participants increasingly stay digitally networked through project extranets which faciltate the exchange of explcit knowledge.</a:t>
            </a:r>
          </a:p>
          <a:p>
            <a:r>
              <a:rPr lang="en-GB"/>
              <a:t>Add a social dimension to project extranets.</a:t>
            </a:r>
          </a:p>
          <a:p>
            <a:r>
              <a:rPr lang="en-GB"/>
              <a:t>Carry a cross fertilization between </a:t>
            </a:r>
            <a:r>
              <a:rPr lang="da-DK"/>
              <a:t>theoretical constructs in CSCW and knowledge management.</a:t>
            </a:r>
          </a:p>
          <a:p>
            <a:r>
              <a:rPr lang="da-DK"/>
              <a:t>Examined it against the empirical findings of a case study of cross-firm socialization in a project organization.</a:t>
            </a:r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F7E7E3-20F3-47F5-B2BD-0ECB8F177C2D}" type="slidenum">
              <a:rPr lang="en-US"/>
              <a:pPr/>
              <a:t>5</a:t>
            </a:fld>
            <a:endParaRPr lang="en-US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We termed IDRAK</a:t>
            </a:r>
            <a:r>
              <a:rPr lang="en-US"/>
              <a:t>, </a:t>
            </a:r>
            <a:r>
              <a:rPr lang="da-DK"/>
              <a:t>an acronym for Internet Dialogue and Repository for Acquired Knowledge, to our proof-of-concept built based on the conceptual framework.</a:t>
            </a:r>
          </a:p>
          <a:p>
            <a:r>
              <a:rPr lang="da-DK"/>
              <a:t>Single-screen made up of a bottom and top user-interface panels</a:t>
            </a:r>
          </a:p>
          <a:p>
            <a:r>
              <a:rPr lang="da-DK"/>
              <a:t> </a:t>
            </a:r>
            <a:r>
              <a:rPr lang="da-DK" b="1"/>
              <a:t>The Top Panel</a:t>
            </a:r>
            <a:r>
              <a:rPr lang="da-DK"/>
              <a:t> consists of two main elements: </a:t>
            </a:r>
          </a:p>
          <a:p>
            <a:pPr lvl="1"/>
            <a:r>
              <a:rPr lang="da-DK"/>
              <a:t> </a:t>
            </a:r>
            <a:r>
              <a:rPr lang="da-DK" u="sng"/>
              <a:t>Navigation bar:</a:t>
            </a:r>
            <a:r>
              <a:rPr lang="da-DK"/>
              <a:t> </a:t>
            </a:r>
          </a:p>
          <a:p>
            <a:pPr lvl="2"/>
            <a:r>
              <a:rPr lang="da-DK"/>
              <a:t> Users can customize bandwidth and color settings</a:t>
            </a:r>
          </a:p>
          <a:p>
            <a:pPr lvl="2"/>
            <a:r>
              <a:rPr lang="da-DK"/>
              <a:t> Ring button to trigger sound alert for logged-in users</a:t>
            </a:r>
          </a:p>
          <a:p>
            <a:pPr lvl="1"/>
            <a:r>
              <a:rPr lang="da-DK"/>
              <a:t> </a:t>
            </a:r>
            <a:r>
              <a:rPr lang="da-DK" u="sng"/>
              <a:t>Social proxy:</a:t>
            </a:r>
          </a:p>
          <a:p>
            <a:pPr lvl="2"/>
            <a:r>
              <a:rPr lang="da-DK"/>
              <a:t> </a:t>
            </a:r>
            <a:r>
              <a:rPr lang="da-DK" i="1"/>
              <a:t>‘Active’ component:</a:t>
            </a:r>
            <a:r>
              <a:rPr lang="da-DK"/>
              <a:t> logged-in users are depicted as movable, semi-transparent colored, people-like icons. </a:t>
            </a:r>
          </a:p>
          <a:p>
            <a:pPr lvl="2"/>
            <a:r>
              <a:rPr lang="da-DK"/>
              <a:t> </a:t>
            </a:r>
            <a:r>
              <a:rPr lang="en-US"/>
              <a:t>‘</a:t>
            </a:r>
            <a:r>
              <a:rPr lang="en-US" i="1"/>
              <a:t>Passive’ component:</a:t>
            </a:r>
            <a:r>
              <a:rPr lang="en-US"/>
              <a:t> enables users to make others better aware of their availability to dialogue through text- and color-based cues.</a:t>
            </a:r>
          </a:p>
          <a:p>
            <a:r>
              <a:rPr lang="da-DK" b="1"/>
              <a:t>The Bottom Panel</a:t>
            </a:r>
            <a:r>
              <a:rPr lang="da-DK"/>
              <a:t> consists of two main elements: </a:t>
            </a:r>
          </a:p>
          <a:p>
            <a:pPr lvl="1"/>
            <a:r>
              <a:rPr lang="da-DK"/>
              <a:t> One holds </a:t>
            </a:r>
            <a:r>
              <a:rPr lang="da-DK" u="sng"/>
              <a:t>Instant Dialogue</a:t>
            </a:r>
            <a:r>
              <a:rPr lang="da-DK"/>
              <a:t> and </a:t>
            </a:r>
            <a:r>
              <a:rPr lang="da-DK" u="sng"/>
              <a:t>Knowledge Repository</a:t>
            </a:r>
            <a:r>
              <a:rPr lang="da-DK"/>
              <a:t> </a:t>
            </a:r>
          </a:p>
          <a:p>
            <a:pPr lvl="1"/>
            <a:r>
              <a:rPr lang="da-DK"/>
              <a:t> The other holds the </a:t>
            </a:r>
            <a:r>
              <a:rPr lang="da-DK" u="sng"/>
              <a:t>Digital ID</a:t>
            </a:r>
            <a:r>
              <a:rPr lang="da-DK"/>
              <a:t> and </a:t>
            </a:r>
            <a:r>
              <a:rPr lang="da-DK" u="sng"/>
              <a:t>Knowledge Map</a:t>
            </a:r>
            <a:r>
              <a:rPr lang="da-DK"/>
              <a:t>:</a:t>
            </a:r>
          </a:p>
          <a:p>
            <a:pPr lvl="2"/>
            <a:r>
              <a:rPr lang="da-DK"/>
              <a:t> Interactive ‘yellow-pages’ with real-time search</a:t>
            </a:r>
          </a:p>
          <a:p>
            <a:pPr lvl="2"/>
            <a:r>
              <a:rPr lang="da-DK"/>
              <a:t> ID displays info entered by users at registration</a:t>
            </a:r>
          </a:p>
          <a:p>
            <a:pPr lvl="2"/>
            <a:r>
              <a:rPr lang="da-DK"/>
              <a:t> At registration a user must graphically plot herself into one or more communities in the knowledge map</a:t>
            </a:r>
            <a:r>
              <a:rPr lang="en-US"/>
              <a:t> </a:t>
            </a:r>
            <a:endParaRPr lang="en-US" u="sn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ECDE68-C9CC-4CC7-9142-6F2573F00ABE}" type="slidenum">
              <a:rPr lang="en-US"/>
              <a:pPr/>
              <a:t>6</a:t>
            </a:fld>
            <a:endParaRPr lang="en-US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The </a:t>
            </a:r>
            <a:r>
              <a:rPr lang="da-DK" b="1"/>
              <a:t>Instant Dialogue</a:t>
            </a:r>
            <a:r>
              <a:rPr lang="da-DK"/>
              <a:t> and </a:t>
            </a:r>
            <a:r>
              <a:rPr lang="da-DK" b="1"/>
              <a:t>Repository</a:t>
            </a:r>
            <a:r>
              <a:rPr lang="da-DK"/>
              <a:t> enables logged-in users, </a:t>
            </a:r>
            <a:r>
              <a:rPr lang="en-GB"/>
              <a:t>regardless of the community to which they belong, to</a:t>
            </a:r>
            <a:r>
              <a:rPr lang="da-DK"/>
              <a:t>:</a:t>
            </a:r>
          </a:p>
          <a:p>
            <a:pPr lvl="1"/>
            <a:r>
              <a:rPr lang="da-DK"/>
              <a:t>The </a:t>
            </a:r>
            <a:r>
              <a:rPr lang="da-DK" u="sng"/>
              <a:t>Instant Dialogue</a:t>
            </a:r>
            <a:r>
              <a:rPr lang="da-DK"/>
              <a:t>:</a:t>
            </a:r>
          </a:p>
          <a:p>
            <a:pPr lvl="2"/>
            <a:r>
              <a:rPr lang="en-GB"/>
              <a:t> E</a:t>
            </a:r>
            <a:r>
              <a:rPr lang="da-DK"/>
              <a:t>ngage in synchronous conversations.</a:t>
            </a:r>
            <a:endParaRPr lang="en-GB"/>
          </a:p>
          <a:p>
            <a:pPr lvl="2"/>
            <a:r>
              <a:rPr lang="en-GB"/>
              <a:t> </a:t>
            </a:r>
            <a:r>
              <a:rPr lang="da-DK"/>
              <a:t>familiarize themselves with the parts they missed.</a:t>
            </a:r>
          </a:p>
          <a:p>
            <a:pPr lvl="2"/>
            <a:r>
              <a:rPr lang="da-DK"/>
              <a:t> Each color-coded text entry is preceded by name.</a:t>
            </a:r>
          </a:p>
          <a:p>
            <a:pPr lvl="2"/>
            <a:r>
              <a:rPr lang="da-DK"/>
              <a:t> Automatically displays notifications when new users log in or out, as well as a change in availability status.</a:t>
            </a:r>
          </a:p>
          <a:p>
            <a:pPr lvl="2"/>
            <a:r>
              <a:rPr lang="da-DK"/>
              <a:t> ‘Save’ button enables users to save all or part of a dialogue into the Repository.</a:t>
            </a:r>
            <a:endParaRPr lang="en-US"/>
          </a:p>
          <a:p>
            <a:pPr lvl="2"/>
            <a:r>
              <a:rPr lang="en-GB"/>
              <a:t> T</a:t>
            </a:r>
            <a:r>
              <a:rPr lang="da-DK"/>
              <a:t>hereby allowing to document tacit knowledge within a rich context</a:t>
            </a:r>
            <a:r>
              <a:rPr lang="en-US"/>
              <a:t>.</a:t>
            </a:r>
          </a:p>
          <a:p>
            <a:pPr lvl="1"/>
            <a:r>
              <a:rPr lang="en-GB"/>
              <a:t> The </a:t>
            </a:r>
            <a:r>
              <a:rPr lang="en-GB" u="sng"/>
              <a:t>Knowledge Repository</a:t>
            </a:r>
            <a:r>
              <a:rPr lang="en-GB"/>
              <a:t>:</a:t>
            </a:r>
          </a:p>
          <a:p>
            <a:pPr lvl="2"/>
            <a:r>
              <a:rPr lang="da-DK"/>
              <a:t> Automatically enables the ’save’ button after a user completes the categorization task.</a:t>
            </a:r>
            <a:endParaRPr lang="en-US"/>
          </a:p>
          <a:p>
            <a:pPr lvl="2"/>
            <a:r>
              <a:rPr lang="da-DK"/>
              <a:t> Browse and retrieve documented conversations, displayed according to the e-cognos ontology rules</a:t>
            </a:r>
            <a:r>
              <a:rPr lang="en-US"/>
              <a:t>.</a:t>
            </a:r>
          </a:p>
          <a:p>
            <a:pPr lvl="2"/>
            <a:r>
              <a:rPr lang="en-GB"/>
              <a:t> </a:t>
            </a:r>
            <a:r>
              <a:rPr lang="da-DK"/>
              <a:t>Asynchronously initiate a new conversation or reply to a documented conversation.</a:t>
            </a:r>
          </a:p>
          <a:p>
            <a:pPr lvl="2"/>
            <a:r>
              <a:rPr lang="da-DK"/>
              <a:t> Must</a:t>
            </a:r>
            <a:r>
              <a:rPr lang="en-US"/>
              <a:t> highlight a class and/or a documented set of dialogues, before enabling the ‘new’ and ‘reply’ buttons.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2C05F0-332B-405F-B573-D17C077D8A52}" type="slidenum">
              <a:rPr lang="en-US"/>
              <a:pPr/>
              <a:t>7</a:t>
            </a:fld>
            <a:endParaRPr lang="en-US"/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a-DK"/>
              <a:t>We Validated the usability of IDRAK in a laboratory setting.</a:t>
            </a:r>
          </a:p>
          <a:p>
            <a:pPr>
              <a:lnSpc>
                <a:spcPct val="90000"/>
              </a:lnSpc>
            </a:pPr>
            <a:r>
              <a:rPr lang="da-DK"/>
              <a:t>Used IDRAK to play online the Delta Design exercise:</a:t>
            </a:r>
          </a:p>
          <a:p>
            <a:pPr lvl="1">
              <a:lnSpc>
                <a:spcPct val="90000"/>
              </a:lnSpc>
            </a:pPr>
            <a:r>
              <a:rPr lang="da-DK"/>
              <a:t> A paper board-based exercise develped at MIT</a:t>
            </a:r>
          </a:p>
          <a:p>
            <a:pPr lvl="1">
              <a:lnSpc>
                <a:spcPct val="90000"/>
              </a:lnSpc>
            </a:pPr>
            <a:r>
              <a:rPr lang="da-DK"/>
              <a:t> 4-element design team (structural engineer, thermal engineer, project manager, and architect) </a:t>
            </a:r>
          </a:p>
          <a:p>
            <a:pPr lvl="1">
              <a:lnSpc>
                <a:spcPct val="90000"/>
              </a:lnSpc>
            </a:pPr>
            <a:r>
              <a:rPr lang="da-DK"/>
              <a:t> Develop a 2-dimensional conceptual design of a building to the inhabitants of the imaginary Deltoid planet.</a:t>
            </a:r>
          </a:p>
          <a:p>
            <a:pPr>
              <a:lnSpc>
                <a:spcPct val="90000"/>
              </a:lnSpc>
            </a:pPr>
            <a:r>
              <a:rPr lang="da-DK"/>
              <a:t>We mimic the demands of engineering design work at </a:t>
            </a:r>
            <a:r>
              <a:rPr lang="en-GB"/>
              <a:t>the early stages of design development when collaboration needs are high.</a:t>
            </a:r>
            <a:endParaRPr lang="da-DK"/>
          </a:p>
          <a:p>
            <a:pPr>
              <a:lnSpc>
                <a:spcPct val="90000"/>
              </a:lnSpc>
            </a:pPr>
            <a:r>
              <a:rPr lang="da-DK"/>
              <a:t>Bespoken instantiation of IDRAK provide a suitable environment to mediate online communication across the Delta design team</a:t>
            </a:r>
            <a:r>
              <a:rPr lang="en-US"/>
              <a:t>.</a:t>
            </a:r>
          </a:p>
          <a:p>
            <a:pPr>
              <a:lnSpc>
                <a:spcPct val="90000"/>
              </a:lnSpc>
            </a:pPr>
            <a:r>
              <a:rPr lang="da-DK"/>
              <a:t>Broadly, the meaning of usability has been associated with “quality in use”.</a:t>
            </a:r>
          </a:p>
          <a:p>
            <a:pPr>
              <a:lnSpc>
                <a:spcPct val="90000"/>
              </a:lnSpc>
            </a:pPr>
            <a:r>
              <a:rPr lang="da-DK"/>
              <a:t>Usability of an artifact cannot be directly measured, but can be operationalized into measurable objective and subjective attributes </a:t>
            </a:r>
          </a:p>
          <a:p>
            <a:pPr>
              <a:lnSpc>
                <a:spcPct val="90000"/>
              </a:lnSpc>
            </a:pPr>
            <a:r>
              <a:rPr lang="da-DK"/>
              <a:t>It is defined as “the effectiveness, efficiency and satisfaction with which specified users can achieve goals in particular environments”</a:t>
            </a:r>
          </a:p>
          <a:p>
            <a:pPr>
              <a:lnSpc>
                <a:spcPct val="90000"/>
              </a:lnSpc>
            </a:pPr>
            <a:r>
              <a:rPr lang="da-DK"/>
              <a:t>Mix and match three usability-inquiry methods to collect data</a:t>
            </a:r>
            <a:r>
              <a:rPr lang="en-US"/>
              <a:t>.</a:t>
            </a:r>
          </a:p>
          <a:p>
            <a:pPr>
              <a:lnSpc>
                <a:spcPct val="90000"/>
              </a:lnSpc>
            </a:pPr>
            <a:r>
              <a:rPr lang="da-DK"/>
              <a:t>Interview users to collect data on subjective measures for effectiveness and efficiency.</a:t>
            </a:r>
          </a:p>
          <a:p>
            <a:pPr>
              <a:lnSpc>
                <a:spcPct val="90000"/>
              </a:lnSpc>
            </a:pPr>
            <a:r>
              <a:rPr lang="da-DK"/>
              <a:t>Code and analyze conversational data to measure efficiency</a:t>
            </a:r>
            <a:r>
              <a:rPr lang="en-US"/>
              <a:t>.</a:t>
            </a:r>
          </a:p>
          <a:p>
            <a:pPr>
              <a:lnSpc>
                <a:spcPct val="90000"/>
              </a:lnSpc>
            </a:pPr>
            <a:r>
              <a:rPr lang="da-DK"/>
              <a:t>Complete standard questionnaire to collect data on satisfaction. 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3B2CC-9F34-4B17-B087-C56DD59F62DD}" type="slidenum">
              <a:rPr lang="en-US"/>
              <a:pPr/>
              <a:t>8</a:t>
            </a:fld>
            <a:endParaRPr lang="en-US"/>
          </a:p>
        </p:txBody>
      </p:sp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a-DK"/>
              <a:t>We Validated the usability of IDRAK in a laboratory setting.</a:t>
            </a:r>
          </a:p>
          <a:p>
            <a:pPr>
              <a:lnSpc>
                <a:spcPct val="90000"/>
              </a:lnSpc>
            </a:pPr>
            <a:r>
              <a:rPr lang="da-DK"/>
              <a:t>Used IDRAK to play online the Delta Design exercise:</a:t>
            </a:r>
          </a:p>
          <a:p>
            <a:pPr lvl="1">
              <a:lnSpc>
                <a:spcPct val="90000"/>
              </a:lnSpc>
            </a:pPr>
            <a:r>
              <a:rPr lang="da-DK"/>
              <a:t> A paper board-based exercise develped at MIT</a:t>
            </a:r>
          </a:p>
          <a:p>
            <a:pPr lvl="1">
              <a:lnSpc>
                <a:spcPct val="90000"/>
              </a:lnSpc>
            </a:pPr>
            <a:r>
              <a:rPr lang="da-DK"/>
              <a:t> 4-element design team (structural engineer, thermal engineer, project manager, and architect) </a:t>
            </a:r>
          </a:p>
          <a:p>
            <a:pPr lvl="1">
              <a:lnSpc>
                <a:spcPct val="90000"/>
              </a:lnSpc>
            </a:pPr>
            <a:r>
              <a:rPr lang="da-DK"/>
              <a:t> Develop a 2-dimensional conceptual design of a building to the inhabitants of the imaginary Deltoid planet.</a:t>
            </a:r>
          </a:p>
          <a:p>
            <a:pPr>
              <a:lnSpc>
                <a:spcPct val="90000"/>
              </a:lnSpc>
            </a:pPr>
            <a:r>
              <a:rPr lang="da-DK"/>
              <a:t>We mimic the demands of engineering design work at </a:t>
            </a:r>
            <a:r>
              <a:rPr lang="en-GB"/>
              <a:t>the early stages of design development when collaboration needs are high.</a:t>
            </a:r>
            <a:endParaRPr lang="da-DK"/>
          </a:p>
          <a:p>
            <a:pPr>
              <a:lnSpc>
                <a:spcPct val="90000"/>
              </a:lnSpc>
            </a:pPr>
            <a:r>
              <a:rPr lang="da-DK"/>
              <a:t>Bespoken instantiation of IDRAK provide a suitable environment to mediate online communication across the Delta design team</a:t>
            </a:r>
            <a:r>
              <a:rPr lang="en-US"/>
              <a:t>.</a:t>
            </a:r>
          </a:p>
          <a:p>
            <a:pPr>
              <a:lnSpc>
                <a:spcPct val="90000"/>
              </a:lnSpc>
            </a:pPr>
            <a:r>
              <a:rPr lang="da-DK"/>
              <a:t>Broadly, the meaning of usability has been associated with “quality in use”.</a:t>
            </a:r>
          </a:p>
          <a:p>
            <a:pPr>
              <a:lnSpc>
                <a:spcPct val="90000"/>
              </a:lnSpc>
            </a:pPr>
            <a:r>
              <a:rPr lang="da-DK"/>
              <a:t>Usability of an artifact cannot be directly measured, but can be operationalized into measurable objective and subjective attributes </a:t>
            </a:r>
          </a:p>
          <a:p>
            <a:pPr>
              <a:lnSpc>
                <a:spcPct val="90000"/>
              </a:lnSpc>
            </a:pPr>
            <a:r>
              <a:rPr lang="da-DK"/>
              <a:t>It is defined as “the effectiveness, efficiency and satisfaction with which specified users can achieve goals in particular environments”</a:t>
            </a:r>
          </a:p>
          <a:p>
            <a:pPr>
              <a:lnSpc>
                <a:spcPct val="90000"/>
              </a:lnSpc>
            </a:pPr>
            <a:r>
              <a:rPr lang="da-DK"/>
              <a:t>Mix and match three usability-inquiry methods to collect data</a:t>
            </a:r>
            <a:r>
              <a:rPr lang="en-US"/>
              <a:t>.</a:t>
            </a:r>
          </a:p>
          <a:p>
            <a:pPr>
              <a:lnSpc>
                <a:spcPct val="90000"/>
              </a:lnSpc>
            </a:pPr>
            <a:r>
              <a:rPr lang="da-DK"/>
              <a:t>Interview users to collect data on subjective measures for effectiveness and efficiency.</a:t>
            </a:r>
          </a:p>
          <a:p>
            <a:pPr>
              <a:lnSpc>
                <a:spcPct val="90000"/>
              </a:lnSpc>
            </a:pPr>
            <a:r>
              <a:rPr lang="da-DK"/>
              <a:t>Code and analyze conversational data to measure efficiency</a:t>
            </a:r>
            <a:r>
              <a:rPr lang="en-US"/>
              <a:t>.</a:t>
            </a:r>
          </a:p>
          <a:p>
            <a:pPr>
              <a:lnSpc>
                <a:spcPct val="90000"/>
              </a:lnSpc>
            </a:pPr>
            <a:r>
              <a:rPr lang="da-DK"/>
              <a:t>Complete standard questionnaire to collect data on satisfaction. 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38B3B5-F525-4B2C-A61C-AC10F1099E9A}" type="slidenum">
              <a:rPr lang="en-US"/>
              <a:pPr/>
              <a:t>15</a:t>
            </a:fld>
            <a:endParaRPr lang="en-US"/>
          </a:p>
        </p:txBody>
      </p:sp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a-DK"/>
              <a:t>During the study, we recorded a total of 951 conversational Turns with a total of 9,095 words. </a:t>
            </a:r>
          </a:p>
          <a:p>
            <a:pPr>
              <a:lnSpc>
                <a:spcPct val="90000"/>
              </a:lnSpc>
            </a:pPr>
            <a:r>
              <a:rPr lang="da-DK"/>
              <a:t>The conversations can be described as informal, context rich, and brief; averaging 9.56 words per turn (ranging from 1 to 38).</a:t>
            </a:r>
          </a:p>
          <a:p>
            <a:pPr>
              <a:lnSpc>
                <a:spcPct val="90000"/>
              </a:lnSpc>
            </a:pPr>
            <a:r>
              <a:rPr lang="da-DK"/>
              <a:t>These characteristics also applied to other forms of workplace interactions like face-to-face and telephone.</a:t>
            </a:r>
          </a:p>
          <a:p>
            <a:pPr>
              <a:lnSpc>
                <a:spcPct val="90000"/>
              </a:lnSpc>
            </a:pPr>
            <a:r>
              <a:rPr lang="en-US"/>
              <a:t>The following content coding categories were used to measure the efficiency of IDRAK in supporting tacit knowledge-exchange: </a:t>
            </a:r>
            <a:endParaRPr lang="da-DK" i="1"/>
          </a:p>
          <a:p>
            <a:pPr lvl="1">
              <a:lnSpc>
                <a:spcPct val="90000"/>
              </a:lnSpc>
            </a:pPr>
            <a:r>
              <a:rPr lang="da-DK" i="1"/>
              <a:t> </a:t>
            </a:r>
            <a:r>
              <a:rPr lang="da-DK" b="1"/>
              <a:t>Work Talk:</a:t>
            </a:r>
            <a:r>
              <a:rPr lang="da-DK"/>
              <a:t>  Is focused on the group’s work. It includes but not limited to problem solving and quick Q&amp;A pairs.</a:t>
            </a:r>
            <a:endParaRPr lang="da-DK" i="1"/>
          </a:p>
          <a:p>
            <a:pPr lvl="1">
              <a:lnSpc>
                <a:spcPct val="90000"/>
              </a:lnSpc>
            </a:pPr>
            <a:r>
              <a:rPr lang="da-DK" i="1"/>
              <a:t> </a:t>
            </a:r>
            <a:r>
              <a:rPr lang="da-DK" b="1"/>
              <a:t>Work Coordination:</a:t>
            </a:r>
            <a:r>
              <a:rPr lang="da-DK"/>
              <a:t> Is directly tied with the work paractice.</a:t>
            </a:r>
            <a:endParaRPr lang="da-DK" i="1"/>
          </a:p>
          <a:p>
            <a:pPr lvl="1">
              <a:lnSpc>
                <a:spcPct val="90000"/>
              </a:lnSpc>
            </a:pPr>
            <a:r>
              <a:rPr lang="da-DK" i="1"/>
              <a:t> </a:t>
            </a:r>
            <a:r>
              <a:rPr lang="da-DK" b="1"/>
              <a:t>Social Talk:</a:t>
            </a:r>
            <a:r>
              <a:rPr lang="da-DK"/>
              <a:t> Includes greetings, good-byes, discussion of the weather, humor, and personal types of social talk, etc. </a:t>
            </a:r>
            <a:endParaRPr lang="da-DK" i="1"/>
          </a:p>
          <a:p>
            <a:pPr lvl="1">
              <a:lnSpc>
                <a:spcPct val="90000"/>
              </a:lnSpc>
            </a:pPr>
            <a:r>
              <a:rPr lang="da-DK" i="1"/>
              <a:t> </a:t>
            </a:r>
            <a:r>
              <a:rPr lang="da-DK" b="1"/>
              <a:t>IDRAK Related:</a:t>
            </a:r>
            <a:r>
              <a:rPr lang="da-DK"/>
              <a:t> Questions / discusions about the system.</a:t>
            </a:r>
          </a:p>
          <a:p>
            <a:pPr>
              <a:lnSpc>
                <a:spcPct val="90000"/>
              </a:lnSpc>
            </a:pPr>
            <a:r>
              <a:rPr lang="en-US"/>
              <a:t>Each content code category holds a certain amount of implicit tacit knowledge. </a:t>
            </a:r>
          </a:p>
          <a:p>
            <a:pPr>
              <a:lnSpc>
                <a:spcPct val="90000"/>
              </a:lnSpc>
            </a:pPr>
            <a:r>
              <a:rPr lang="en-US"/>
              <a:t>Content coding categories can be placed on a tacit knowledge continuum– either originating from individuals’ tacit knowledge or containing high contents of externalized tacit knowledge –  with ‘work talk’ on one end and ‘social talk’ on the other.</a:t>
            </a:r>
          </a:p>
          <a:p>
            <a:pPr>
              <a:lnSpc>
                <a:spcPct val="90000"/>
              </a:lnSpc>
            </a:pPr>
            <a:r>
              <a:rPr lang="da-DK"/>
              <a:t>One group member was not able to login for the first 30 minutes. </a:t>
            </a:r>
          </a:p>
          <a:p>
            <a:pPr>
              <a:lnSpc>
                <a:spcPct val="90000"/>
              </a:lnSpc>
            </a:pPr>
            <a:r>
              <a:rPr lang="da-DK"/>
              <a:t>The rest of the team continued using IDRAK for social talk about UK holiday destinations, leisure activities, the weather, and humor. 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91440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BAB95D6-1329-4379-946A-C913AD4A3C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5E175-3F0C-48FD-988D-0A9597B209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12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3C109-9E0D-43F7-95D8-B71CE891AF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95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9878E0-1C53-456F-A13B-103492CA39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69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49191FB-C29F-45DF-9E2C-D155987162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D7E21-EF06-4B12-BE67-1926C001DD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27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C387B-32EB-498E-9EC0-92E8F3390F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472CC-21BC-46EC-897C-84FD20BC9E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9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C8534-0B25-41F1-A5E6-0C9D1609F6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E4618-E8F5-494C-8B59-AF342ECDFB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9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23FDA-0558-459F-B982-6B1BCF8199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4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F0FAD-D5E1-49B1-89EB-06016AAF86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7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48A4B-5B4F-4575-9671-8A9C900289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6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1177925"/>
            <a:ext cx="5538788" cy="567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" t="2486" b="7458"/>
          <a:stretch>
            <a:fillRect/>
          </a:stretch>
        </p:blipFill>
        <p:spPr bwMode="auto">
          <a:xfrm>
            <a:off x="306388" y="563563"/>
            <a:ext cx="8836025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8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F848851-B0C6-4124-987B-21A6ABB94B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50" name="Text Box 26"/>
          <p:cNvSpPr txBox="1">
            <a:spLocks noChangeArrowheads="1"/>
          </p:cNvSpPr>
          <p:nvPr userDrawn="1"/>
        </p:nvSpPr>
        <p:spPr bwMode="auto">
          <a:xfrm>
            <a:off x="6402388" y="282575"/>
            <a:ext cx="2843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400">
                <a:latin typeface="Century Gothic" pitchFamily="34" charset="0"/>
              </a:rPr>
              <a:t>http://eltayeh.wordpress.com</a:t>
            </a:r>
            <a:endParaRPr lang="en-US" sz="1400">
              <a:latin typeface="Century Gothic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ebdings" pitchFamily="18" charset="2"/>
        <a:buChar char="4"/>
        <a:defRPr sz="2800">
          <a:solidFill>
            <a:srgbClr val="A5002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SKR HEAD1" pitchFamily="2" charset="2"/>
        <a:buChar char="`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SKR HEAD1" pitchFamily="2" charset="2"/>
        <a:buChar char="`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SKR HEAD1" pitchFamily="2" charset="2"/>
        <a:buChar char="`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SKR HEAD1" pitchFamily="2" charset="2"/>
        <a:buChar char="`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SKR HEAD1" pitchFamily="2" charset="2"/>
        <a:buChar char="`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SKR HEAD1" pitchFamily="2" charset="2"/>
        <a:buChar char="`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SKR HEAD1" pitchFamily="2" charset="2"/>
        <a:buChar char="`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Documents%20and%20Settings\Amjad\My%20Documents\My%20Data\PhD%20Resources\Year_2\Publications\Testing_video.wmv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 b="-1318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2030413"/>
            <a:ext cx="8964613" cy="1470025"/>
          </a:xfrm>
        </p:spPr>
        <p:txBody>
          <a:bodyPr/>
          <a:lstStyle/>
          <a:p>
            <a:pPr algn="ctr"/>
            <a:r>
              <a:rPr lang="en-US" sz="3200"/>
              <a:t>A METHODOLOGY TO EVALUATE THE USABILITY OF DIGITAL SOCIALIZATION IN ‘VIRTUAL’ ENGINEERING DESIGN 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787775"/>
            <a:ext cx="6913563" cy="1728788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Amjad El-Tayeh, </a:t>
            </a:r>
            <a:endParaRPr lang="en-GB" b="1">
              <a:solidFill>
                <a:schemeClr val="bg1"/>
              </a:solidFill>
            </a:endParaRPr>
          </a:p>
          <a:p>
            <a:r>
              <a:rPr lang="en-US" b="1">
                <a:solidFill>
                  <a:schemeClr val="bg1"/>
                </a:solidFill>
              </a:rPr>
              <a:t>Nuno Gil, Jim Freeman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2051050" y="6224588"/>
            <a:ext cx="53292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Century Gothic" pitchFamily="34" charset="0"/>
              </a:rPr>
              <a:t>Centre for Research in the Management of Projects (CRMP)</a:t>
            </a:r>
          </a:p>
          <a:p>
            <a:r>
              <a:rPr lang="en-GB" sz="1400">
                <a:solidFill>
                  <a:schemeClr val="bg1"/>
                </a:solidFill>
                <a:latin typeface="Century Gothic" pitchFamily="34" charset="0"/>
              </a:rPr>
              <a:t>Manchester Business School</a:t>
            </a:r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808038"/>
            <a:ext cx="1651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120650"/>
            <a:ext cx="1651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0E80-A1C1-4D7D-932F-2C1B897E2435}" type="slidenum">
              <a:rPr lang="en-US"/>
              <a:pPr/>
              <a:t>10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Analysis Technique</a:t>
            </a:r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24863" cy="4997450"/>
          </a:xfrm>
        </p:spPr>
        <p:txBody>
          <a:bodyPr/>
          <a:lstStyle/>
          <a:p>
            <a:pPr algn="just"/>
            <a:r>
              <a:rPr lang="en-US"/>
              <a:t>Conduct independent samples T-tests to assess comparative performance of ‘virtual’ and co-located engineering design teams. </a:t>
            </a:r>
          </a:p>
          <a:p>
            <a:pPr algn="just"/>
            <a:r>
              <a:rPr lang="en-US"/>
              <a:t>Relevant data plots indicate that underlying distributions conformed to assumptions of normality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1024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829B-4D08-474C-98A2-631E72DB8E87}" type="slidenum">
              <a:rPr lang="en-US"/>
              <a:pPr/>
              <a:t>11</a:t>
            </a:fld>
            <a:endParaRPr 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T-test Statistics</a:t>
            </a:r>
            <a:endParaRPr lang="en-US"/>
          </a:p>
        </p:txBody>
      </p:sp>
      <p:sp>
        <p:nvSpPr>
          <p:cNvPr id="104451" name="Line 3"/>
          <p:cNvSpPr>
            <a:spLocks noChangeShapeType="1"/>
          </p:cNvSpPr>
          <p:nvPr/>
        </p:nvSpPr>
        <p:spPr bwMode="auto">
          <a:xfrm>
            <a:off x="5094288" y="8842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04452" name="Group 4"/>
          <p:cNvGraphicFramePr>
            <a:graphicFrameLocks noGrp="1"/>
          </p:cNvGraphicFramePr>
          <p:nvPr/>
        </p:nvGraphicFramePr>
        <p:xfrm>
          <a:off x="0" y="1341438"/>
          <a:ext cx="9144000" cy="5468937"/>
        </p:xfrm>
        <a:graphic>
          <a:graphicData uri="http://schemas.openxmlformats.org/drawingml/2006/table">
            <a:tbl>
              <a:tblPr/>
              <a:tblGrid>
                <a:gridCol w="1187450"/>
                <a:gridCol w="2447925"/>
                <a:gridCol w="917575"/>
                <a:gridCol w="930275"/>
                <a:gridCol w="846138"/>
                <a:gridCol w="892175"/>
                <a:gridCol w="904875"/>
                <a:gridCol w="1017587"/>
              </a:tblGrid>
              <a:tr h="274638">
                <a:tc rowSpan="3"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Discipline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Design Criteria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Design </a:t>
                      </a:r>
                    </a:p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Target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Descriptive Statistics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Board exercise (28 experiments)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Digital exercise (12 experiments)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StDev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 Dev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T-value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Architecture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Functional Internal Area (FIA)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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100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117.8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45.8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Maximum Blue Deltas (% total)  (MCD) (§)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≤ 60-70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54.73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52.75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6.89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Thermal Engineering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Average Internal Temperature Range  (AITR)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55-65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60.13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63.8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-2.17*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Minimum Individual Delta Temperature Range  (min IDTR)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20-85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39.8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Maximum Individual Delta Temperature Range (max IDTR)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20-85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98.1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-3.58*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Structural Engineering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Maximum Load at Anchor Points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(MLAP)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≤20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15.41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26.6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Maximum Internal Moment (MIM)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≤40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56.1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-1.51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Project 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 Budget (TB)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≤!1400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3.04*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Building Time (BT)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Shortest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558" name="Rectangle 110"/>
          <p:cNvSpPr>
            <a:spLocks noChangeArrowheads="1"/>
          </p:cNvSpPr>
          <p:nvPr/>
        </p:nvSpPr>
        <p:spPr bwMode="auto">
          <a:xfrm>
            <a:off x="0" y="6583363"/>
            <a:ext cx="11795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sz="1200" b="1" i="1">
                <a:cs typeface="Times New Roman" pitchFamily="18" charset="0"/>
              </a:rPr>
              <a:t>(*) p &lt; 0.05</a:t>
            </a:r>
            <a:endParaRPr lang="en-US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B749-0CA3-49E6-93CE-57D8D941F131}" type="slidenum">
              <a:rPr lang="en-US"/>
              <a:pPr/>
              <a:t>12</a:t>
            </a:fld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Findings</a:t>
            </a: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Digital results tend to exhibit higher variability than board-based results. </a:t>
            </a:r>
          </a:p>
          <a:p>
            <a:pPr>
              <a:lnSpc>
                <a:spcPct val="80000"/>
              </a:lnSpc>
            </a:pPr>
            <a:r>
              <a:rPr lang="en-US" sz="2400"/>
              <a:t>Performance of ‘virtual’ engineering design teams less consistent than that of co-located teams</a:t>
            </a:r>
          </a:p>
          <a:p>
            <a:pPr>
              <a:lnSpc>
                <a:spcPct val="80000"/>
              </a:lnSpc>
            </a:pPr>
            <a:r>
              <a:rPr lang="en-US" sz="2400"/>
              <a:t>No statistically significant differences in mean performance of architects and structural engineers  </a:t>
            </a:r>
          </a:p>
          <a:p>
            <a:pPr>
              <a:lnSpc>
                <a:spcPct val="80000"/>
              </a:lnSpc>
            </a:pPr>
            <a:r>
              <a:rPr lang="en-US" sz="2400"/>
              <a:t>Thermal engineers participating in virtual teams tend to perform less well than those in co-located teams </a:t>
            </a:r>
          </a:p>
          <a:p>
            <a:pPr>
              <a:lnSpc>
                <a:spcPct val="80000"/>
              </a:lnSpc>
            </a:pPr>
            <a:r>
              <a:rPr lang="en-US" sz="2400"/>
              <a:t>‘Virtual’ project managers can be more successful in ensuring that design outcomes meet their own key criteria (total budget and building time) than co-located project manager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9687-A269-4EEF-BCD2-854D85DEE2EF}" type="slidenum">
              <a:rPr lang="en-US"/>
              <a:pPr/>
              <a:t>13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Contributions</a:t>
            </a: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/>
              <a:t>A conceptual framework</a:t>
            </a:r>
          </a:p>
          <a:p>
            <a:pPr lvl="2">
              <a:lnSpc>
                <a:spcPct val="90000"/>
              </a:lnSpc>
            </a:pPr>
            <a:r>
              <a:rPr lang="en-US"/>
              <a:t>Grounded in empirical findings and extant theory</a:t>
            </a:r>
          </a:p>
          <a:p>
            <a:pPr lvl="1">
              <a:lnSpc>
                <a:spcPct val="90000"/>
              </a:lnSpc>
            </a:pPr>
            <a:r>
              <a:rPr lang="en-US"/>
              <a:t>Proof-of-Concept (IDRAK) </a:t>
            </a:r>
          </a:p>
          <a:p>
            <a:pPr lvl="2">
              <a:lnSpc>
                <a:spcPct val="90000"/>
              </a:lnSpc>
            </a:pPr>
            <a:r>
              <a:rPr lang="en-US"/>
              <a:t>Illustrates original implementation of conceptual framework in digital environment</a:t>
            </a:r>
          </a:p>
          <a:p>
            <a:pPr lvl="1">
              <a:lnSpc>
                <a:spcPct val="90000"/>
              </a:lnSpc>
            </a:pPr>
            <a:r>
              <a:rPr lang="en-US"/>
              <a:t>Novel methodology to validate usability of prototypes</a:t>
            </a:r>
          </a:p>
          <a:p>
            <a:pPr lvl="2">
              <a:lnSpc>
                <a:spcPct val="90000"/>
              </a:lnSpc>
            </a:pPr>
            <a:r>
              <a:rPr lang="en-US"/>
              <a:t>Evaluates usability of proof-of-concept prototypes to support digital socialization in engineering design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145F4-F26B-4D46-8D54-45C584132A14}" type="slidenum">
              <a:rPr lang="en-US"/>
              <a:pPr/>
              <a:t>14</a:t>
            </a:fld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Limitations</a:t>
            </a: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sz="2400">
                <a:solidFill>
                  <a:schemeClr val="tx1"/>
                </a:solidFill>
              </a:rPr>
              <a:t>Laboratory game simulation is not reality</a:t>
            </a:r>
            <a:endParaRPr lang="en-US" sz="2400">
              <a:solidFill>
                <a:schemeClr val="tx1"/>
              </a:solidFill>
            </a:endParaRPr>
          </a:p>
          <a:p>
            <a:pPr lvl="2"/>
            <a:r>
              <a:rPr lang="en-US" sz="2000"/>
              <a:t>Real-world is much more complex than lab setting</a:t>
            </a:r>
          </a:p>
          <a:p>
            <a:pPr lvl="2"/>
            <a:r>
              <a:rPr lang="en-US" sz="2000"/>
              <a:t>Engineering design involves more than four people</a:t>
            </a:r>
          </a:p>
          <a:p>
            <a:pPr lvl="2"/>
            <a:r>
              <a:rPr lang="en-US" sz="2000"/>
              <a:t>Decision-making involves many more variables and problems</a:t>
            </a:r>
          </a:p>
          <a:p>
            <a:pPr lvl="2"/>
            <a:r>
              <a:rPr lang="en-US" sz="2000"/>
              <a:t>Exercise itself only mimics demands of work at early design stage</a:t>
            </a:r>
          </a:p>
          <a:p>
            <a:pPr lvl="1"/>
            <a:r>
              <a:rPr lang="en-US" sz="2400">
                <a:solidFill>
                  <a:schemeClr val="tx1"/>
                </a:solidFill>
              </a:rPr>
              <a:t>IDRAK does not exhibit a reputation system </a:t>
            </a:r>
          </a:p>
          <a:p>
            <a:pPr lvl="1"/>
            <a:r>
              <a:rPr lang="en-GB" sz="2400">
                <a:solidFill>
                  <a:schemeClr val="tx1"/>
                </a:solidFill>
              </a:rPr>
              <a:t>Only one channel of communication (IDRAK) was permitted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1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C51B-651A-4B4F-880C-412C71C69971}" type="slidenum">
              <a:rPr lang="en-US"/>
              <a:pPr/>
              <a:t>15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Questions</a:t>
            </a: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97200"/>
            <a:ext cx="8229600" cy="863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6000">
                <a:solidFill>
                  <a:srgbClr val="A50021"/>
                </a:solidFill>
              </a:rPr>
              <a:t>Thank You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EA63-4714-4D54-BCC3-FC19BDD55A0C}" type="slidenum">
              <a:rPr lang="en-US"/>
              <a:pPr/>
              <a:t>2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Problem Statement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Socialization (Knowledge Creation Theory)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Conversion of Individual tacit to group tacit knowledge without codifying (Nonaka 1990) 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Processes: Storytelling, apprenticeship, meetings, job rotation, physical socialization (Nonaka 1990)</a:t>
            </a:r>
          </a:p>
          <a:p>
            <a:pPr>
              <a:lnSpc>
                <a:spcPct val="90000"/>
              </a:lnSpc>
            </a:pPr>
            <a:r>
              <a:rPr lang="en-GB" sz="2400"/>
              <a:t>Challenges for Physical Socialization in project-based environments:</a:t>
            </a:r>
          </a:p>
          <a:p>
            <a:pPr lvl="1">
              <a:lnSpc>
                <a:spcPct val="90000"/>
              </a:lnSpc>
            </a:pPr>
            <a:r>
              <a:rPr lang="en-GB" sz="2000">
                <a:solidFill>
                  <a:srgbClr val="800000"/>
                </a:solidFill>
              </a:rPr>
              <a:t>People work together temporarily</a:t>
            </a:r>
          </a:p>
          <a:p>
            <a:pPr lvl="1">
              <a:lnSpc>
                <a:spcPct val="90000"/>
              </a:lnSpc>
            </a:pPr>
            <a:r>
              <a:rPr lang="en-GB" sz="2000">
                <a:solidFill>
                  <a:srgbClr val="800000"/>
                </a:solidFill>
              </a:rPr>
              <a:t>Individuals come from different occupational Backgrounds</a:t>
            </a:r>
          </a:p>
          <a:p>
            <a:pPr lvl="1">
              <a:lnSpc>
                <a:spcPct val="90000"/>
              </a:lnSpc>
            </a:pPr>
            <a:r>
              <a:rPr lang="en-GB" sz="2000">
                <a:solidFill>
                  <a:srgbClr val="800000"/>
                </a:solidFill>
              </a:rPr>
              <a:t>Global teams mean people are increasingly NOT co-located</a:t>
            </a:r>
          </a:p>
          <a:p>
            <a:pPr>
              <a:lnSpc>
                <a:spcPct val="90000"/>
              </a:lnSpc>
            </a:pPr>
            <a:r>
              <a:rPr lang="en-GB" sz="2400"/>
              <a:t>How to facilitate Digital Socialisation in Project-based Environments</a:t>
            </a:r>
            <a:r>
              <a:rPr lang="en-GB" sz="2400">
                <a:latin typeface="Arial" charset="0"/>
              </a:rPr>
              <a:t>?</a:t>
            </a:r>
          </a:p>
          <a:p>
            <a:pPr>
              <a:lnSpc>
                <a:spcPct val="90000"/>
              </a:lnSpc>
            </a:pPr>
            <a:endParaRPr lang="en-GB" sz="2400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695B-4E0F-4A26-BE25-FED6181EBFA8}" type="slidenum">
              <a:rPr lang="en-US"/>
              <a:pPr/>
              <a:t>3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Aim</a:t>
            </a: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r>
              <a:rPr lang="en-US" sz="2800"/>
              <a:t>Develop methodology to evaluate usability of prototypes for supporting digital socialization within geographically-dispersed, or ‘virtual,’ engineering design teams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27602-3A28-4465-82AF-E7559A8C63CE}" type="slidenum">
              <a:rPr lang="en-US"/>
              <a:pPr/>
              <a:t>4</a:t>
            </a:fld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Methodology</a:t>
            </a: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Develop IDRAK - proof-of-concept of Rich Internet Application to promote digital socialization </a:t>
            </a:r>
            <a:r>
              <a:rPr lang="en-GB" sz="2400"/>
              <a:t>in design</a:t>
            </a:r>
          </a:p>
          <a:p>
            <a:pPr>
              <a:lnSpc>
                <a:spcPct val="90000"/>
              </a:lnSpc>
            </a:pPr>
            <a:r>
              <a:rPr lang="en-GB" sz="2400"/>
              <a:t>Use IDRAK to play </a:t>
            </a:r>
            <a:r>
              <a:rPr lang="en-US" sz="2400"/>
              <a:t>Delta design game (Bucciarelli 1994), which </a:t>
            </a:r>
            <a:r>
              <a:rPr lang="en-GB" sz="2400"/>
              <a:t> </a:t>
            </a:r>
            <a:r>
              <a:rPr lang="en-US" sz="2400"/>
              <a:t>simulates engineering design team undertaking project feasibility stage. </a:t>
            </a:r>
            <a:endParaRPr lang="en-GB" sz="2400"/>
          </a:p>
          <a:p>
            <a:pPr>
              <a:lnSpc>
                <a:spcPct val="90000"/>
              </a:lnSpc>
            </a:pPr>
            <a:r>
              <a:rPr lang="en-US" sz="2400"/>
              <a:t>Evaluate usability of IDRAK to support work of ‘virtual’ teams </a:t>
            </a:r>
          </a:p>
          <a:p>
            <a:pPr>
              <a:lnSpc>
                <a:spcPct val="90000"/>
              </a:lnSpc>
            </a:pPr>
            <a:r>
              <a:rPr lang="en-GB" sz="2400"/>
              <a:t>Measure </a:t>
            </a:r>
            <a:r>
              <a:rPr lang="en-US" sz="2400"/>
              <a:t>usability of IDRAK in terms of satisfaction, efficiency, effectiveness</a:t>
            </a:r>
          </a:p>
          <a:p>
            <a:pPr>
              <a:lnSpc>
                <a:spcPct val="90000"/>
              </a:lnSpc>
            </a:pPr>
            <a:r>
              <a:rPr lang="en-GB" sz="2400"/>
              <a:t>Compare Digital and Board game results</a:t>
            </a:r>
            <a:endParaRPr lang="en-US" sz="24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6516-A3F1-4AC3-858F-162870B66508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IDRAK: Proof-of-Concept I</a:t>
            </a:r>
            <a:endParaRPr lang="en-US"/>
          </a:p>
        </p:txBody>
      </p:sp>
      <p:pic>
        <p:nvPicPr>
          <p:cNvPr id="18439" name="Picture 7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341438"/>
            <a:ext cx="6424612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-504825" y="6237288"/>
            <a:ext cx="96488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marL="914400" lvl="1" indent="-457200">
              <a:spcBef>
                <a:spcPct val="20000"/>
              </a:spcBef>
              <a:buFont typeface="Wingdings 2" pitchFamily="18" charset="2"/>
              <a:buNone/>
            </a:pPr>
            <a:r>
              <a:rPr lang="en-GB" sz="1600">
                <a:solidFill>
                  <a:srgbClr val="A50021"/>
                </a:solidFill>
                <a:latin typeface="Century Gothic" pitchFamily="34" charset="0"/>
                <a:sym typeface="Wingdings 2" pitchFamily="18" charset="2"/>
              </a:rPr>
              <a:t> </a:t>
            </a:r>
            <a:r>
              <a:rPr lang="en-GB" sz="1600">
                <a:solidFill>
                  <a:srgbClr val="A50021"/>
                </a:solidFill>
                <a:latin typeface="Century Gothic" pitchFamily="34" charset="0"/>
              </a:rPr>
              <a:t>Navigation Bar     </a:t>
            </a:r>
            <a:r>
              <a:rPr lang="en-GB" sz="1600">
                <a:solidFill>
                  <a:srgbClr val="A50021"/>
                </a:solidFill>
                <a:latin typeface="Century Gothic" pitchFamily="34" charset="0"/>
                <a:sym typeface="Wingdings 2" pitchFamily="18" charset="2"/>
              </a:rPr>
              <a:t> </a:t>
            </a:r>
            <a:r>
              <a:rPr lang="en-GB" sz="1600">
                <a:solidFill>
                  <a:srgbClr val="A50021"/>
                </a:solidFill>
                <a:latin typeface="Century Gothic" pitchFamily="34" charset="0"/>
              </a:rPr>
              <a:t>Social Proxy (passive)    </a:t>
            </a:r>
            <a:r>
              <a:rPr lang="en-GB" sz="1600">
                <a:solidFill>
                  <a:srgbClr val="A50021"/>
                </a:solidFill>
                <a:latin typeface="Century Gothic" pitchFamily="34" charset="0"/>
                <a:sym typeface="Wingdings 2" pitchFamily="18" charset="2"/>
              </a:rPr>
              <a:t> </a:t>
            </a:r>
            <a:r>
              <a:rPr lang="en-GB" sz="1600">
                <a:solidFill>
                  <a:srgbClr val="A50021"/>
                </a:solidFill>
                <a:latin typeface="Century Gothic" pitchFamily="34" charset="0"/>
              </a:rPr>
              <a:t>Social Proxy (active)    </a:t>
            </a:r>
            <a:r>
              <a:rPr lang="en-GB" sz="1600">
                <a:solidFill>
                  <a:srgbClr val="A50021"/>
                </a:solidFill>
                <a:latin typeface="Century Gothic" pitchFamily="34" charset="0"/>
                <a:sym typeface="Wingdings 2" pitchFamily="18" charset="2"/>
              </a:rPr>
              <a:t> </a:t>
            </a:r>
            <a:r>
              <a:rPr lang="en-GB" sz="1600">
                <a:solidFill>
                  <a:srgbClr val="A50021"/>
                </a:solidFill>
                <a:latin typeface="Century Gothic" pitchFamily="34" charset="0"/>
              </a:rPr>
              <a:t>Digital ID    </a:t>
            </a:r>
            <a:r>
              <a:rPr lang="en-GB" sz="1600">
                <a:solidFill>
                  <a:srgbClr val="A50021"/>
                </a:solidFill>
                <a:latin typeface="Century Gothic" pitchFamily="34" charset="0"/>
                <a:sym typeface="Wingdings 2" pitchFamily="18" charset="2"/>
              </a:rPr>
              <a:t> </a:t>
            </a:r>
            <a:r>
              <a:rPr lang="en-GB" sz="1600">
                <a:solidFill>
                  <a:srgbClr val="A50021"/>
                </a:solidFill>
                <a:latin typeface="Century Gothic" pitchFamily="34" charset="0"/>
              </a:rPr>
              <a:t>Knowledge Map</a:t>
            </a:r>
          </a:p>
          <a:p>
            <a:pPr marL="914400" lvl="1" indent="-457200">
              <a:spcBef>
                <a:spcPct val="20000"/>
              </a:spcBef>
              <a:buFont typeface="Wingdings 2" pitchFamily="18" charset="2"/>
              <a:buChar char="y"/>
            </a:pPr>
            <a:endParaRPr lang="en-GB" sz="1600">
              <a:solidFill>
                <a:srgbClr val="A50021"/>
              </a:solidFill>
              <a:latin typeface="Century Gothic" pitchFamily="34" charset="0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2484438" y="5805488"/>
            <a:ext cx="4392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DB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A50021"/>
                </a:solidFill>
                <a:latin typeface="Century Gothic" pitchFamily="34" charset="0"/>
              </a:rPr>
              <a:t> IDRAK User Interface Snapshot (1)</a:t>
            </a:r>
            <a:endParaRPr lang="en-US" sz="2000" b="1">
              <a:solidFill>
                <a:srgbClr val="A5002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41" grpId="0"/>
      <p:bldP spid="184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DC11-6483-446B-954A-B04F34E627EC}" type="slidenum">
              <a:rPr lang="en-US"/>
              <a:pPr/>
              <a:t>6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IDRAK: Proof-of-Concept II</a:t>
            </a:r>
            <a:endParaRPr lang="en-US"/>
          </a:p>
        </p:txBody>
      </p:sp>
      <p:pic>
        <p:nvPicPr>
          <p:cNvPr id="21509" name="Picture 5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557338"/>
            <a:ext cx="6411913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900113" y="6381750"/>
            <a:ext cx="7272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marL="914400" lvl="1" indent="-457200">
              <a:spcBef>
                <a:spcPct val="20000"/>
              </a:spcBef>
              <a:buFont typeface="Wingdings 2" pitchFamily="18" charset="2"/>
              <a:buNone/>
            </a:pPr>
            <a:r>
              <a:rPr lang="en-GB" sz="1600">
                <a:solidFill>
                  <a:srgbClr val="A50021"/>
                </a:solidFill>
                <a:latin typeface="Century Gothic" pitchFamily="34" charset="0"/>
                <a:sym typeface="Wingdings 2" pitchFamily="18" charset="2"/>
              </a:rPr>
              <a:t> </a:t>
            </a:r>
            <a:r>
              <a:rPr lang="en-GB" sz="1600">
                <a:solidFill>
                  <a:srgbClr val="A50021"/>
                </a:solidFill>
                <a:latin typeface="Century Gothic" pitchFamily="34" charset="0"/>
              </a:rPr>
              <a:t>Instant Dialogue     </a:t>
            </a:r>
            <a:r>
              <a:rPr lang="en-GB" sz="1600">
                <a:solidFill>
                  <a:srgbClr val="A50021"/>
                </a:solidFill>
                <a:latin typeface="Century Gothic" pitchFamily="34" charset="0"/>
                <a:sym typeface="Wingdings 2" pitchFamily="18" charset="2"/>
              </a:rPr>
              <a:t> </a:t>
            </a:r>
            <a:r>
              <a:rPr lang="en-GB" sz="1600">
                <a:solidFill>
                  <a:srgbClr val="A50021"/>
                </a:solidFill>
                <a:latin typeface="Century Gothic" pitchFamily="34" charset="0"/>
              </a:rPr>
              <a:t>Knowledge Repository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555875" y="5984875"/>
            <a:ext cx="4392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DB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A50021"/>
                </a:solidFill>
                <a:latin typeface="Century Gothic" pitchFamily="34" charset="0"/>
              </a:rPr>
              <a:t> IDRAK User Interface Snapshot (2)</a:t>
            </a:r>
            <a:endParaRPr lang="en-US" sz="2000" b="1">
              <a:solidFill>
                <a:srgbClr val="A5002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1" grpId="0"/>
      <p:bldP spid="215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4B22-67C8-4D18-979D-FCB5AD57D760}" type="slidenum">
              <a:rPr lang="en-US"/>
              <a:pPr/>
              <a:t>7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Validation Methodology</a:t>
            </a:r>
            <a:endParaRPr lang="en-US"/>
          </a:p>
        </p:txBody>
      </p:sp>
      <p:sp>
        <p:nvSpPr>
          <p:cNvPr id="23567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00200"/>
            <a:ext cx="4319588" cy="4997450"/>
          </a:xfrm>
        </p:spPr>
        <p:txBody>
          <a:bodyPr/>
          <a:lstStyle/>
          <a:p>
            <a:r>
              <a:rPr lang="en-GB" sz="2400"/>
              <a:t>Delta Design:</a:t>
            </a:r>
          </a:p>
          <a:p>
            <a:pPr lvl="1"/>
            <a:r>
              <a:rPr lang="en-US" sz="2000">
                <a:solidFill>
                  <a:schemeClr val="tx1"/>
                </a:solidFill>
              </a:rPr>
              <a:t>Original board-based exercise developed at MIT</a:t>
            </a:r>
          </a:p>
          <a:p>
            <a:pPr lvl="1"/>
            <a:r>
              <a:rPr lang="en-US" sz="2000">
                <a:solidFill>
                  <a:schemeClr val="tx1"/>
                </a:solidFill>
              </a:rPr>
              <a:t>4 individuals (architect, project manager, structural engineers, mechanical engineer) must develop 2-dimensional concept</a:t>
            </a:r>
            <a:endParaRPr lang="en-GB" sz="1600">
              <a:solidFill>
                <a:schemeClr val="tx1"/>
              </a:solidFill>
            </a:endParaRPr>
          </a:p>
          <a:p>
            <a:pPr lvl="1"/>
            <a:r>
              <a:rPr lang="en-US" sz="2000">
                <a:solidFill>
                  <a:schemeClr val="tx1"/>
                </a:solidFill>
              </a:rPr>
              <a:t>Players place triangular red- and blue- tiles on a diamond-shaped grid</a:t>
            </a:r>
          </a:p>
          <a:p>
            <a:pPr lvl="1"/>
            <a:r>
              <a:rPr lang="en-US" sz="2000">
                <a:solidFill>
                  <a:schemeClr val="tx1"/>
                </a:solidFill>
              </a:rPr>
              <a:t>Players iteratively play design output against design brief and specifications</a:t>
            </a:r>
            <a:endParaRPr lang="en-GB" sz="2000">
              <a:solidFill>
                <a:schemeClr val="tx1"/>
              </a:solidFill>
            </a:endParaRPr>
          </a:p>
        </p:txBody>
      </p:sp>
      <p:pic>
        <p:nvPicPr>
          <p:cNvPr id="23565" name="Picture 13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87513"/>
            <a:ext cx="4038600" cy="4349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4572000" y="5984875"/>
            <a:ext cx="4103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DB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A50021"/>
                </a:solidFill>
                <a:latin typeface="Century Gothic" pitchFamily="34" charset="0"/>
              </a:rPr>
              <a:t> Delta Design Game Window</a:t>
            </a:r>
            <a:endParaRPr lang="en-US" sz="2000" b="1">
              <a:solidFill>
                <a:srgbClr val="A5002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67" grpId="0" uiExpand="1" build="p"/>
      <p:bldP spid="235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0C73-C1EC-497F-AE04-7F39FAFF2573}" type="slidenum">
              <a:rPr lang="en-US"/>
              <a:pPr/>
              <a:t>8</a:t>
            </a:fld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Validation</a:t>
            </a: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00200"/>
            <a:ext cx="4608513" cy="4997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On Testing day:</a:t>
            </a:r>
          </a:p>
          <a:p>
            <a:pPr lvl="1">
              <a:lnSpc>
                <a:spcPct val="80000"/>
              </a:lnSpc>
            </a:pPr>
            <a:r>
              <a:rPr lang="en-GB" sz="2000">
                <a:solidFill>
                  <a:schemeClr val="tx1"/>
                </a:solidFill>
              </a:rPr>
              <a:t>Set of Instructions provided ex-ante</a:t>
            </a:r>
            <a:endParaRPr lang="en-US" sz="200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chemeClr val="tx1"/>
                </a:solidFill>
              </a:rPr>
              <a:t>Each user allocated one PC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chemeClr val="tx1"/>
                </a:solidFill>
              </a:rPr>
              <a:t>Teams play for 120 min</a:t>
            </a:r>
          </a:p>
          <a:p>
            <a:pPr lvl="1">
              <a:lnSpc>
                <a:spcPct val="80000"/>
              </a:lnSpc>
            </a:pPr>
            <a:r>
              <a:rPr lang="en-GB" sz="2000">
                <a:solidFill>
                  <a:schemeClr val="tx1"/>
                </a:solidFill>
              </a:rPr>
              <a:t>No verbal talk allowed</a:t>
            </a:r>
            <a:endParaRPr lang="en-US" sz="20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400"/>
              <a:t>Data collection methods:</a:t>
            </a:r>
          </a:p>
          <a:p>
            <a:pPr lvl="1">
              <a:lnSpc>
                <a:spcPct val="80000"/>
              </a:lnSpc>
            </a:pPr>
            <a:r>
              <a:rPr lang="en-GB" sz="2000">
                <a:solidFill>
                  <a:schemeClr val="tx1"/>
                </a:solidFill>
              </a:rPr>
              <a:t>12 experiments (MBA, MSc. students, Arup team)</a:t>
            </a:r>
            <a:endParaRPr lang="en-GB" sz="160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GB" sz="2000">
                <a:solidFill>
                  <a:schemeClr val="tx1"/>
                </a:solidFill>
              </a:rPr>
              <a:t>Content coding of digital dialogues</a:t>
            </a:r>
          </a:p>
          <a:p>
            <a:pPr lvl="2">
              <a:lnSpc>
                <a:spcPct val="80000"/>
              </a:lnSpc>
            </a:pPr>
            <a:r>
              <a:rPr lang="en-GB" sz="1800"/>
              <a:t>Work Talk </a:t>
            </a:r>
          </a:p>
          <a:p>
            <a:pPr lvl="2">
              <a:lnSpc>
                <a:spcPct val="80000"/>
              </a:lnSpc>
            </a:pPr>
            <a:r>
              <a:rPr lang="en-GB" sz="1800"/>
              <a:t>Work Coordination</a:t>
            </a:r>
          </a:p>
          <a:p>
            <a:pPr lvl="2">
              <a:lnSpc>
                <a:spcPct val="80000"/>
              </a:lnSpc>
            </a:pPr>
            <a:r>
              <a:rPr lang="en-GB" sz="1800"/>
              <a:t>Social Talk</a:t>
            </a:r>
          </a:p>
          <a:p>
            <a:pPr lvl="2">
              <a:lnSpc>
                <a:spcPct val="80000"/>
              </a:lnSpc>
            </a:pPr>
            <a:r>
              <a:rPr lang="en-GB" sz="1800"/>
              <a:t>IDRAK Related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chemeClr val="tx1"/>
                </a:solidFill>
              </a:rPr>
              <a:t>Usability questionnaire</a:t>
            </a:r>
          </a:p>
        </p:txBody>
      </p:sp>
      <p:pic>
        <p:nvPicPr>
          <p:cNvPr id="91147" name="Testing_video.wmv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611313"/>
            <a:ext cx="3960812" cy="297021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9440" fill="hold"/>
                                        <p:tgtEl>
                                          <p:spTgt spid="91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1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1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1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1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1147"/>
                </p:tgtEl>
              </p:cMediaNode>
            </p:vide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1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2" dur="1" fill="hold"/>
                                        <p:tgtEl>
                                          <p:spTgt spid="91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47"/>
                  </p:tgtEl>
                </p:cond>
              </p:nextCondLst>
            </p:seq>
          </p:childTnLst>
        </p:cTn>
      </p:par>
    </p:tnLst>
    <p:bldLst>
      <p:bldP spid="91138" grpId="0"/>
      <p:bldP spid="9113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3313-79A6-4237-BA70-41957624B6C7}" type="slidenum">
              <a:rPr lang="en-US"/>
              <a:pPr/>
              <a:t>9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Effectiveness</a:t>
            </a:r>
            <a:endParaRPr lang="en-US" sz="3600"/>
          </a:p>
        </p:txBody>
      </p:sp>
      <p:sp>
        <p:nvSpPr>
          <p:cNvPr id="71305" name="Rectangle 649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140200" cy="4997450"/>
          </a:xfrm>
        </p:spPr>
        <p:txBody>
          <a:bodyPr/>
          <a:lstStyle/>
          <a:p>
            <a:pPr lvl="1"/>
            <a:r>
              <a:rPr lang="en-US" sz="2400">
                <a:solidFill>
                  <a:srgbClr val="000000"/>
                </a:solidFill>
              </a:rPr>
              <a:t>Measure quality of design outcome in relation to design brief and specs</a:t>
            </a:r>
          </a:p>
          <a:p>
            <a:pPr lvl="1"/>
            <a:r>
              <a:rPr lang="en-GB" sz="2400">
                <a:solidFill>
                  <a:schemeClr val="tx1"/>
                </a:solidFill>
              </a:rPr>
              <a:t>Statistically compare design output from 12 digital and 28 board experiments</a:t>
            </a:r>
          </a:p>
          <a:p>
            <a:pPr lvl="1"/>
            <a:endParaRPr lang="en-GB" sz="2400">
              <a:solidFill>
                <a:schemeClr val="tx1"/>
              </a:solidFill>
            </a:endParaRPr>
          </a:p>
          <a:p>
            <a:pPr lvl="1"/>
            <a:endParaRPr lang="en-US"/>
          </a:p>
        </p:txBody>
      </p:sp>
      <p:pic>
        <p:nvPicPr>
          <p:cNvPr id="71308" name="Picture 6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0"/>
            <a:ext cx="493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1305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23994</TotalTime>
  <Words>2108</Words>
  <Application>Microsoft Office PowerPoint</Application>
  <PresentationFormat>On-screen Show (4:3)</PresentationFormat>
  <Paragraphs>270</Paragraphs>
  <Slides>15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Century Gothic</vt:lpstr>
      <vt:lpstr>Wingdings</vt:lpstr>
      <vt:lpstr>Webdings</vt:lpstr>
      <vt:lpstr>SKR HEAD1</vt:lpstr>
      <vt:lpstr>Wingdings 2</vt:lpstr>
      <vt:lpstr>Times New Roman</vt:lpstr>
      <vt:lpstr>Symbol</vt:lpstr>
      <vt:lpstr>Default Design</vt:lpstr>
      <vt:lpstr>A METHODOLOGY TO EVALUATE THE USABILITY OF DIGITAL SOCIALIZATION IN ‘VIRTUAL’ ENGINEERING DESIGN </vt:lpstr>
      <vt:lpstr>Problem Statement</vt:lpstr>
      <vt:lpstr>Aim</vt:lpstr>
      <vt:lpstr>Methodology</vt:lpstr>
      <vt:lpstr>IDRAK: Proof-of-Concept I</vt:lpstr>
      <vt:lpstr>IDRAK: Proof-of-Concept II</vt:lpstr>
      <vt:lpstr>Validation Methodology</vt:lpstr>
      <vt:lpstr>Validation</vt:lpstr>
      <vt:lpstr>Effectiveness</vt:lpstr>
      <vt:lpstr>Analysis Technique</vt:lpstr>
      <vt:lpstr>T-test Statistics</vt:lpstr>
      <vt:lpstr>Findings</vt:lpstr>
      <vt:lpstr>Contributions</vt:lpstr>
      <vt:lpstr>Limitations</vt:lpstr>
      <vt:lpstr>Questions</vt:lpstr>
    </vt:vector>
  </TitlesOfParts>
  <Company>MBS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Amjad El Tayeh</dc:creator>
  <cp:lastModifiedBy>cara</cp:lastModifiedBy>
  <cp:revision>131</cp:revision>
  <dcterms:created xsi:type="dcterms:W3CDTF">2006-04-28T23:23:04Z</dcterms:created>
  <dcterms:modified xsi:type="dcterms:W3CDTF">2012-03-16T15:46:24Z</dcterms:modified>
</cp:coreProperties>
</file>