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99" r:id="rId5"/>
    <p:sldId id="293" r:id="rId6"/>
    <p:sldId id="294" r:id="rId7"/>
    <p:sldId id="300" r:id="rId8"/>
    <p:sldId id="295" r:id="rId9"/>
    <p:sldId id="296" r:id="rId10"/>
    <p:sldId id="297" r:id="rId11"/>
    <p:sldId id="298" r:id="rId12"/>
    <p:sldId id="301" r:id="rId13"/>
    <p:sldId id="302" r:id="rId14"/>
    <p:sldId id="303" r:id="rId15"/>
    <p:sldId id="290" r:id="rId16"/>
    <p:sldId id="291" r:id="rId17"/>
    <p:sldId id="292" r:id="rId18"/>
    <p:sldId id="278" r:id="rId19"/>
  </p:sldIdLst>
  <p:sldSz cx="9144000" cy="6858000" type="screen4x3"/>
  <p:notesSz cx="6858000" cy="9144000"/>
  <p:defaultTextStyle>
    <a:defPPr>
      <a:defRPr lang="en-GB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77777"/>
    <a:srgbClr val="808080"/>
    <a:srgbClr val="969696"/>
    <a:srgbClr val="B2B2B2"/>
    <a:srgbClr val="C0C0C0"/>
    <a:srgbClr val="FCE9D0"/>
    <a:srgbClr val="FF5400"/>
    <a:srgbClr val="B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348" y="-72"/>
      </p:cViewPr>
      <p:guideLst>
        <p:guide orient="horz" pos="1440"/>
        <p:guide pos="1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1752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078163" y="447675"/>
            <a:ext cx="644525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6763">
              <a:lnSpc>
                <a:spcPct val="90000"/>
              </a:lnSpc>
              <a:spcBef>
                <a:spcPct val="0"/>
              </a:spcBef>
            </a:pPr>
            <a:r>
              <a:rPr lang="en-GB" altLang="en-GB" sz="1400"/>
              <a:t>Notes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032125" y="8543925"/>
            <a:ext cx="746125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6763">
              <a:lnSpc>
                <a:spcPct val="90000"/>
              </a:lnSpc>
              <a:spcBef>
                <a:spcPct val="0"/>
              </a:spcBef>
            </a:pPr>
            <a:r>
              <a:rPr lang="en-GB" altLang="en-GB" sz="1200"/>
              <a:t>Page </a:t>
            </a:r>
            <a:fld id="{6B5F8920-875A-450B-9B4A-8A9A3D7C8AC7}" type="slidenum">
              <a:rPr lang="en-GB" altLang="en-GB" sz="1200"/>
              <a:pPr defTabSz="7667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GB" altLang="en-GB" sz="1200"/>
          </a:p>
        </p:txBody>
      </p:sp>
    </p:spTree>
    <p:extLst>
      <p:ext uri="{BB962C8B-B14F-4D97-AF65-F5344CB8AC3E}">
        <p14:creationId xmlns:p14="http://schemas.microsoft.com/office/powerpoint/2010/main" val="2967147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5700" y="695325"/>
            <a:ext cx="4548188" cy="341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806735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black">
      <p:bgPr>
        <a:solidFill>
          <a:srgbClr val="0042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ront page logoxxx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4268"/>
              </a:clrFrom>
              <a:clrTo>
                <a:srgbClr val="00426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9"/>
          <a:stretch>
            <a:fillRect/>
          </a:stretch>
        </p:blipFill>
        <p:spPr bwMode="auto">
          <a:xfrm>
            <a:off x="381000" y="2057400"/>
            <a:ext cx="1524000" cy="76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252663" y="2036763"/>
            <a:ext cx="6184900" cy="128746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GB" altLang="en-GB" noProof="0" smtClean="0"/>
              <a:t>Click to edit Master title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3886200"/>
            <a:ext cx="5486400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40" tIns="45720" rIns="91440" bIns="45720"/>
          <a:lstStyle>
            <a:lvl1pPr marL="0" indent="0">
              <a:buFont typeface="Times" charset="0"/>
              <a:buNone/>
              <a:defRPr/>
            </a:lvl1pPr>
          </a:lstStyle>
          <a:p>
            <a:pPr lvl="0"/>
            <a:r>
              <a:rPr lang="en-GB" altLang="en-GB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12 September 2006</a:t>
            </a:r>
          </a:p>
        </p:txBody>
      </p:sp>
    </p:spTree>
    <p:extLst>
      <p:ext uri="{BB962C8B-B14F-4D97-AF65-F5344CB8AC3E}">
        <p14:creationId xmlns:p14="http://schemas.microsoft.com/office/powerpoint/2010/main" val="391084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61938"/>
            <a:ext cx="20256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0" y="261938"/>
            <a:ext cx="59245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12 September 2006</a:t>
            </a:r>
          </a:p>
        </p:txBody>
      </p:sp>
    </p:spTree>
    <p:extLst>
      <p:ext uri="{BB962C8B-B14F-4D97-AF65-F5344CB8AC3E}">
        <p14:creationId xmlns:p14="http://schemas.microsoft.com/office/powerpoint/2010/main" val="2444228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12 September 2006</a:t>
            </a:r>
          </a:p>
        </p:txBody>
      </p:sp>
    </p:spTree>
    <p:extLst>
      <p:ext uri="{BB962C8B-B14F-4D97-AF65-F5344CB8AC3E}">
        <p14:creationId xmlns:p14="http://schemas.microsoft.com/office/powerpoint/2010/main" val="422672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12 September 2006</a:t>
            </a:r>
          </a:p>
        </p:txBody>
      </p:sp>
    </p:spTree>
    <p:extLst>
      <p:ext uri="{BB962C8B-B14F-4D97-AF65-F5344CB8AC3E}">
        <p14:creationId xmlns:p14="http://schemas.microsoft.com/office/powerpoint/2010/main" val="413675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1676400"/>
            <a:ext cx="3968750" cy="4071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0250" y="1676400"/>
            <a:ext cx="3968750" cy="4071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12 September 2006</a:t>
            </a:r>
          </a:p>
        </p:txBody>
      </p:sp>
    </p:spTree>
    <p:extLst>
      <p:ext uri="{BB962C8B-B14F-4D97-AF65-F5344CB8AC3E}">
        <p14:creationId xmlns:p14="http://schemas.microsoft.com/office/powerpoint/2010/main" val="80686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12 September 2006</a:t>
            </a:r>
          </a:p>
        </p:txBody>
      </p:sp>
    </p:spTree>
    <p:extLst>
      <p:ext uri="{BB962C8B-B14F-4D97-AF65-F5344CB8AC3E}">
        <p14:creationId xmlns:p14="http://schemas.microsoft.com/office/powerpoint/2010/main" val="176103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12 September 2006</a:t>
            </a:r>
          </a:p>
        </p:txBody>
      </p:sp>
    </p:spTree>
    <p:extLst>
      <p:ext uri="{BB962C8B-B14F-4D97-AF65-F5344CB8AC3E}">
        <p14:creationId xmlns:p14="http://schemas.microsoft.com/office/powerpoint/2010/main" val="70931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12 September 2006</a:t>
            </a:r>
          </a:p>
        </p:txBody>
      </p:sp>
    </p:spTree>
    <p:extLst>
      <p:ext uri="{BB962C8B-B14F-4D97-AF65-F5344CB8AC3E}">
        <p14:creationId xmlns:p14="http://schemas.microsoft.com/office/powerpoint/2010/main" val="413315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12 September 2006</a:t>
            </a:r>
          </a:p>
        </p:txBody>
      </p:sp>
    </p:spTree>
    <p:extLst>
      <p:ext uri="{BB962C8B-B14F-4D97-AF65-F5344CB8AC3E}">
        <p14:creationId xmlns:p14="http://schemas.microsoft.com/office/powerpoint/2010/main" val="131788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12 September 2006</a:t>
            </a:r>
          </a:p>
        </p:txBody>
      </p:sp>
    </p:spTree>
    <p:extLst>
      <p:ext uri="{BB962C8B-B14F-4D97-AF65-F5344CB8AC3E}">
        <p14:creationId xmlns:p14="http://schemas.microsoft.com/office/powerpoint/2010/main" val="8464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A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gray">
          <a:xfrm>
            <a:off x="0" y="5962650"/>
            <a:ext cx="9144000" cy="8953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latin typeface="Times New Roman" pitchFamily="18" charset="0"/>
              </a:rPr>
              <a:t>UNCLASSIFIED</a:t>
            </a: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138" y="6096000"/>
            <a:ext cx="441325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front page logo hi Sm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3" y="6115050"/>
            <a:ext cx="1147762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261938"/>
            <a:ext cx="80772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GB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676400"/>
            <a:ext cx="8089900" cy="407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79588" y="6245225"/>
            <a:ext cx="113665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altLang="en-GB"/>
              <a:t>12 September 2006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516813" y="6243638"/>
            <a:ext cx="11842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en-GB" altLang="en-GB" sz="1000">
                <a:solidFill>
                  <a:srgbClr val="004268"/>
                </a:solidFill>
              </a:rPr>
              <a:t>Dstl is part of the Ministry of Defence</a:t>
            </a:r>
          </a:p>
          <a:p>
            <a:pPr algn="l"/>
            <a:endParaRPr lang="en-GB" altLang="en-GB" sz="1000">
              <a:solidFill>
                <a:srgbClr val="004268"/>
              </a:solidFill>
            </a:endParaRP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>
            <a:off x="0" y="59626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1790700" y="6434138"/>
            <a:ext cx="17319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en-GB" altLang="en-GB" sz="1000">
                <a:solidFill>
                  <a:schemeClr val="bg1"/>
                </a:solidFill>
              </a:rPr>
              <a:t>© Dstl 2006</a:t>
            </a: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28575" y="5991225"/>
            <a:ext cx="477838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defTabSz="762000">
              <a:lnSpc>
                <a:spcPct val="90000"/>
              </a:lnSpc>
              <a:spcBef>
                <a:spcPct val="0"/>
              </a:spcBef>
            </a:pPr>
            <a:fld id="{72AA2B40-93D8-480E-B77C-2066E6A350B4}" type="slidenum">
              <a:rPr lang="en-GB" sz="1400">
                <a:solidFill>
                  <a:schemeClr val="bg1"/>
                </a:solidFill>
              </a:rPr>
              <a:pPr algn="l" defTabSz="762000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GB" sz="1400">
              <a:solidFill>
                <a:schemeClr val="bg1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188913" indent="-188913" algn="l" defTabSz="842963" rtl="0" eaLnBrk="0" fontAlgn="base" hangingPunct="0">
        <a:spcBef>
          <a:spcPct val="20000"/>
        </a:spcBef>
        <a:spcAft>
          <a:spcPct val="20000"/>
        </a:spcAft>
        <a:buClr>
          <a:schemeClr val="accent2"/>
        </a:buClr>
        <a:buSzPct val="100000"/>
        <a:buFont typeface="Times" charset="0"/>
        <a:buChar char="•"/>
        <a:tabLst>
          <a:tab pos="1714500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85750" algn="l" defTabSz="842963" rtl="0" eaLnBrk="0" fontAlgn="base" hangingPunct="0">
        <a:spcBef>
          <a:spcPct val="20000"/>
        </a:spcBef>
        <a:spcAft>
          <a:spcPct val="20000"/>
        </a:spcAft>
        <a:buClr>
          <a:schemeClr val="accent2"/>
        </a:buClr>
        <a:buChar char="–"/>
        <a:tabLst>
          <a:tab pos="1714500" algn="l"/>
        </a:tabLst>
        <a:defRPr sz="2000">
          <a:solidFill>
            <a:schemeClr val="tx1"/>
          </a:solidFill>
          <a:latin typeface="+mn-lt"/>
        </a:defRPr>
      </a:lvl2pPr>
      <a:lvl3pPr marL="1047750" indent="-190500" algn="l" defTabSz="842963" rtl="0" eaLnBrk="0" fontAlgn="base" hangingPunct="0">
        <a:spcBef>
          <a:spcPct val="20000"/>
        </a:spcBef>
        <a:spcAft>
          <a:spcPct val="0"/>
        </a:spcAft>
        <a:buChar char="•"/>
        <a:tabLst>
          <a:tab pos="1714500" algn="l"/>
        </a:tabLst>
        <a:defRPr sz="2000">
          <a:solidFill>
            <a:schemeClr val="tx1"/>
          </a:solidFill>
          <a:latin typeface="+mn-lt"/>
        </a:defRPr>
      </a:lvl3pPr>
      <a:lvl4pPr marL="1619250" indent="-190500" algn="l" defTabSz="842963" rtl="0" eaLnBrk="0" fontAlgn="base" hangingPunct="0">
        <a:spcBef>
          <a:spcPct val="20000"/>
        </a:spcBef>
        <a:spcAft>
          <a:spcPct val="0"/>
        </a:spcAft>
        <a:buChar char="–"/>
        <a:tabLst>
          <a:tab pos="1714500" algn="l"/>
        </a:tabLst>
        <a:defRPr>
          <a:solidFill>
            <a:schemeClr val="tx1"/>
          </a:solidFill>
          <a:latin typeface="+mn-lt"/>
        </a:defRPr>
      </a:lvl4pPr>
      <a:lvl5pPr marL="2211388" indent="-188913" algn="l" defTabSz="842963" rtl="0" eaLnBrk="0" fontAlgn="base" hangingPunct="0">
        <a:spcBef>
          <a:spcPct val="20000"/>
        </a:spcBef>
        <a:spcAft>
          <a:spcPct val="0"/>
        </a:spcAft>
        <a:buChar char="»"/>
        <a:tabLst>
          <a:tab pos="1714500" algn="l"/>
        </a:tabLst>
        <a:defRPr>
          <a:solidFill>
            <a:schemeClr val="tx1"/>
          </a:solidFill>
          <a:latin typeface="+mn-lt"/>
        </a:defRPr>
      </a:lvl5pPr>
      <a:lvl6pPr marL="2668588" indent="-188913" algn="l" defTabSz="842963" rtl="0" eaLnBrk="0" fontAlgn="base" hangingPunct="0">
        <a:spcBef>
          <a:spcPct val="20000"/>
        </a:spcBef>
        <a:spcAft>
          <a:spcPct val="0"/>
        </a:spcAft>
        <a:buChar char="»"/>
        <a:tabLst>
          <a:tab pos="1714500" algn="l"/>
        </a:tabLst>
        <a:defRPr>
          <a:solidFill>
            <a:schemeClr val="tx1"/>
          </a:solidFill>
          <a:latin typeface="+mn-lt"/>
        </a:defRPr>
      </a:lvl6pPr>
      <a:lvl7pPr marL="3125788" indent="-188913" algn="l" defTabSz="842963" rtl="0" eaLnBrk="0" fontAlgn="base" hangingPunct="0">
        <a:spcBef>
          <a:spcPct val="20000"/>
        </a:spcBef>
        <a:spcAft>
          <a:spcPct val="0"/>
        </a:spcAft>
        <a:buChar char="»"/>
        <a:tabLst>
          <a:tab pos="1714500" algn="l"/>
        </a:tabLst>
        <a:defRPr>
          <a:solidFill>
            <a:schemeClr val="tx1"/>
          </a:solidFill>
          <a:latin typeface="+mn-lt"/>
        </a:defRPr>
      </a:lvl7pPr>
      <a:lvl8pPr marL="3582988" indent="-188913" algn="l" defTabSz="842963" rtl="0" eaLnBrk="0" fontAlgn="base" hangingPunct="0">
        <a:spcBef>
          <a:spcPct val="20000"/>
        </a:spcBef>
        <a:spcAft>
          <a:spcPct val="0"/>
        </a:spcAft>
        <a:buChar char="»"/>
        <a:tabLst>
          <a:tab pos="1714500" algn="l"/>
        </a:tabLst>
        <a:defRPr>
          <a:solidFill>
            <a:schemeClr val="tx1"/>
          </a:solidFill>
          <a:latin typeface="+mn-lt"/>
        </a:defRPr>
      </a:lvl8pPr>
      <a:lvl9pPr marL="4040188" indent="-188913" algn="l" defTabSz="842963" rtl="0" eaLnBrk="0" fontAlgn="base" hangingPunct="0">
        <a:spcBef>
          <a:spcPct val="20000"/>
        </a:spcBef>
        <a:spcAft>
          <a:spcPct val="0"/>
        </a:spcAft>
        <a:buChar char="»"/>
        <a:tabLst>
          <a:tab pos="1714500" algn="l"/>
        </a:tabLs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2663" y="1739900"/>
            <a:ext cx="6711950" cy="1287463"/>
          </a:xfrm>
        </p:spPr>
        <p:txBody>
          <a:bodyPr/>
          <a:lstStyle/>
          <a:p>
            <a:r>
              <a:rPr lang="en-GB"/>
              <a:t>Why do simple combat models favour the attacker?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09813" y="3884613"/>
            <a:ext cx="6596062" cy="2224087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en-US" i="1"/>
              <a:t>Paul R. Syms</a:t>
            </a:r>
          </a:p>
          <a:p>
            <a:pPr>
              <a:spcAft>
                <a:spcPct val="50000"/>
              </a:spcAft>
            </a:pPr>
            <a:r>
              <a:rPr lang="en-US"/>
              <a:t>Dstl Land Battlespace Systems Department</a:t>
            </a:r>
          </a:p>
          <a:p>
            <a:pPr>
              <a:spcAft>
                <a:spcPct val="0"/>
              </a:spcAft>
            </a:pPr>
            <a:r>
              <a:rPr lang="en-GB"/>
              <a:t>OR 48, Bath, September 2006</a:t>
            </a:r>
            <a:endParaRPr lang="en-US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309813" y="6084888"/>
            <a:ext cx="6365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/>
              <a:t>Dstl/CP21126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GB"/>
              <a:t>12 September 2006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observation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8474075" cy="4057650"/>
          </a:xfrm>
        </p:spPr>
        <p:txBody>
          <a:bodyPr/>
          <a:lstStyle/>
          <a:p>
            <a:pPr>
              <a:tabLst>
                <a:tab pos="7172325" algn="l"/>
              </a:tabLst>
            </a:pPr>
            <a:r>
              <a:rPr lang="en-GB"/>
              <a:t>What is P(Acquire) for 10 attacking MBTs vs. 3 defending MBTs at (say) 2km, if P(one-on-one) = 0.05?</a:t>
            </a:r>
          </a:p>
          <a:p>
            <a:pPr>
              <a:tabLst>
                <a:tab pos="7172325" algn="l"/>
              </a:tabLst>
            </a:pPr>
            <a:r>
              <a:rPr lang="en-GB"/>
              <a:t>10×3 observers × targets, binomial expansion:	0.79</a:t>
            </a:r>
          </a:p>
          <a:p>
            <a:pPr>
              <a:tabLst>
                <a:tab pos="7172325" algn="l"/>
              </a:tabLst>
            </a:pPr>
            <a:r>
              <a:rPr lang="en-GB"/>
              <a:t>But only 3 observers looking in the ‘right’ arc:	0.37</a:t>
            </a:r>
          </a:p>
          <a:p>
            <a:pPr>
              <a:tabLst>
                <a:tab pos="7172325" algn="l"/>
              </a:tabLst>
            </a:pPr>
            <a:r>
              <a:rPr lang="en-GB"/>
              <a:t>Only 2 targets exposed due to ‘micro LoS’:	0.26</a:t>
            </a:r>
          </a:p>
          <a:p>
            <a:pPr>
              <a:tabLst>
                <a:tab pos="7172325" algn="l"/>
              </a:tabLst>
            </a:pPr>
            <a:r>
              <a:rPr lang="en-GB"/>
              <a:t>Account for experimental ‘group effect’:	0.18</a:t>
            </a:r>
          </a:p>
          <a:p>
            <a:pPr>
              <a:tabLst>
                <a:tab pos="7172325" algn="l"/>
              </a:tabLst>
            </a:pPr>
            <a:r>
              <a:rPr lang="en-GB"/>
              <a:t>... but how many observers </a:t>
            </a:r>
            <a:r>
              <a:rPr lang="en-GB" i="1"/>
              <a:t>actually</a:t>
            </a:r>
            <a:r>
              <a:rPr lang="en-GB"/>
              <a:t> alert?              &lt; 0.1?</a:t>
            </a:r>
          </a:p>
          <a:p>
            <a:pPr>
              <a:tabLst>
                <a:tab pos="7172325" algn="l"/>
              </a:tabLst>
            </a:pPr>
            <a:r>
              <a:rPr lang="en-GB"/>
              <a:t>Probabilities decline as more factors taken into account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GB"/>
              <a:t>12 September 2006</a:t>
            </a: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3: shooting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8474075" cy="4057650"/>
          </a:xfrm>
          <a:noFill/>
          <a:ln/>
        </p:spPr>
        <p:txBody>
          <a:bodyPr/>
          <a:lstStyle/>
          <a:p>
            <a:pPr>
              <a:tabLst>
                <a:tab pos="7172325" algn="l"/>
              </a:tabLst>
            </a:pPr>
            <a:r>
              <a:rPr lang="en-GB"/>
              <a:t>US TOW ATGW*: manufacturers claim P(hit):	0.90</a:t>
            </a:r>
          </a:p>
          <a:p>
            <a:pPr>
              <a:tabLst>
                <a:tab pos="7172325" algn="l"/>
              </a:tabLst>
            </a:pPr>
            <a:r>
              <a:rPr lang="en-GB"/>
              <a:t>Manufacturers claim P(kill) of MBT – SSKP*:	0.80</a:t>
            </a:r>
          </a:p>
          <a:p>
            <a:pPr>
              <a:tabLst>
                <a:tab pos="7172325" algn="l"/>
              </a:tabLst>
            </a:pPr>
            <a:r>
              <a:rPr lang="en-GB"/>
              <a:t>Poor ‘boresighting’ can reduce P(hit) on range:	0.45</a:t>
            </a:r>
          </a:p>
          <a:p>
            <a:pPr>
              <a:tabLst>
                <a:tab pos="7172325" algn="l"/>
              </a:tabLst>
            </a:pPr>
            <a:r>
              <a:rPr lang="en-GB"/>
              <a:t>Some targets move or break LoS before hit:	0.31</a:t>
            </a:r>
          </a:p>
          <a:p>
            <a:pPr>
              <a:tabLst>
                <a:tab pos="7172325" algn="l"/>
              </a:tabLst>
            </a:pPr>
            <a:r>
              <a:rPr lang="en-GB"/>
              <a:t>P(hit) for similar ATGWs in Lebanon, 2006:	0.10</a:t>
            </a:r>
          </a:p>
          <a:p>
            <a:pPr lvl="1">
              <a:tabLst>
                <a:tab pos="7172325" algn="l"/>
              </a:tabLst>
            </a:pPr>
            <a:r>
              <a:rPr lang="en-GB"/>
              <a:t>of these, 20% resulted in severe or catastrophic damage …</a:t>
            </a:r>
          </a:p>
          <a:p>
            <a:pPr>
              <a:tabLst>
                <a:tab pos="7172325" algn="l"/>
              </a:tabLst>
            </a:pPr>
            <a:r>
              <a:rPr lang="en-GB"/>
              <a:t>Resultant ATGW SSKP in Lebanon, 2006:	0.02</a:t>
            </a:r>
          </a:p>
          <a:p>
            <a:pPr>
              <a:tabLst>
                <a:tab pos="7172325" algn="l"/>
              </a:tabLst>
            </a:pPr>
            <a:r>
              <a:rPr lang="en-GB" i="1"/>
              <a:t>Probabilities decline as more factors taken into account</a:t>
            </a:r>
            <a:endParaRPr lang="en-US" i="1"/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5076825" y="5675313"/>
            <a:ext cx="36591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200"/>
              <a:t>*anti-tank guided weapon; single shot kill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build="p" bldLvl="3"/>
      <p:bldP spid="90118" grpId="0" autoUpdateAnimBg="0"/>
      <p:bldP spid="9011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GB"/>
              <a:t>12 September 2006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419100" y="1676400"/>
            <a:ext cx="8221663" cy="427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188913" indent="-188913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00000"/>
              <a:buFont typeface="Times" charset="0"/>
              <a:buChar char="•"/>
              <a:tabLst>
                <a:tab pos="1714500" algn="l"/>
              </a:tabLst>
            </a:pPr>
            <a:endParaRPr lang="en-US" sz="240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and complex data …</a:t>
            </a: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8401050" cy="4071938"/>
          </a:xfrm>
        </p:spPr>
        <p:txBody>
          <a:bodyPr/>
          <a:lstStyle/>
          <a:p>
            <a:r>
              <a:rPr lang="en-GB"/>
              <a:t>Simple: a ‘top speed’; complex: a </a:t>
            </a:r>
            <a:r>
              <a:rPr lang="en-GB" i="1"/>
              <a:t>practical</a:t>
            </a:r>
            <a:r>
              <a:rPr lang="en-GB"/>
              <a:t> advance rate</a:t>
            </a:r>
          </a:p>
          <a:p>
            <a:pPr lvl="1"/>
            <a:r>
              <a:rPr lang="en-GB"/>
              <a:t>complex model adds halts etc., simple one would not</a:t>
            </a:r>
          </a:p>
          <a:p>
            <a:r>
              <a:rPr lang="en-GB"/>
              <a:t>Simple: 1-on-1 P(acquire); complex: </a:t>
            </a:r>
            <a:r>
              <a:rPr lang="en-GB" i="1"/>
              <a:t>battlefield</a:t>
            </a:r>
            <a:r>
              <a:rPr lang="en-GB"/>
              <a:t> P(acquire)</a:t>
            </a:r>
          </a:p>
          <a:p>
            <a:pPr lvl="1"/>
            <a:r>
              <a:rPr lang="en-GB"/>
              <a:t>complex model adds combat realism, simple one would not</a:t>
            </a:r>
          </a:p>
          <a:p>
            <a:r>
              <a:rPr lang="en-GB"/>
              <a:t>Simple: SSKP = 0.8; complex: </a:t>
            </a:r>
            <a:r>
              <a:rPr lang="en-GB" i="1"/>
              <a:t>battlefield</a:t>
            </a:r>
            <a:r>
              <a:rPr lang="en-GB"/>
              <a:t> SSKP = 0.02</a:t>
            </a:r>
          </a:p>
          <a:p>
            <a:pPr lvl="1"/>
            <a:r>
              <a:rPr lang="en-GB"/>
              <a:t>complex model degrades SSKPs, simple one does not</a:t>
            </a:r>
          </a:p>
          <a:p>
            <a:r>
              <a:rPr lang="en-GB" i="1"/>
              <a:t>Problems arise when simple models are fed simple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build="p" bldLvl="3"/>
      <p:bldP spid="93189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2663" y="2036763"/>
            <a:ext cx="6184900" cy="1897062"/>
          </a:xfrm>
        </p:spPr>
        <p:txBody>
          <a:bodyPr/>
          <a:lstStyle/>
          <a:p>
            <a:r>
              <a:rPr lang="en-GB"/>
              <a:t>Concluding thoughts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GB"/>
              <a:t>12 September 2006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on attack and defence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8221663" cy="4273550"/>
          </a:xfrm>
        </p:spPr>
        <p:txBody>
          <a:bodyPr/>
          <a:lstStyle/>
          <a:p>
            <a:r>
              <a:rPr lang="en-US"/>
              <a:t>Combat degradation is not equal for attack and defence:</a:t>
            </a:r>
          </a:p>
          <a:p>
            <a:pPr lvl="1"/>
            <a:r>
              <a:rPr lang="en-US"/>
              <a:t>attacker needs to move, observe and shoot</a:t>
            </a:r>
          </a:p>
          <a:p>
            <a:pPr lvl="1"/>
            <a:r>
              <a:rPr lang="en-US"/>
              <a:t>defenders ‘only’ observe and shoot … </a:t>
            </a:r>
          </a:p>
          <a:p>
            <a:pPr lvl="1"/>
            <a:r>
              <a:rPr lang="en-US"/>
              <a:t>and attacking targets are more easily seen and hit</a:t>
            </a:r>
          </a:p>
          <a:p>
            <a:r>
              <a:rPr lang="en-US"/>
              <a:t>If attacker allowed to advance too rapidly, defender has unrealistically few engagement opportunities</a:t>
            </a:r>
          </a:p>
          <a:p>
            <a:r>
              <a:rPr lang="en-US"/>
              <a:t>If attacker’s observation or firepower are over-estimated, defender can be ‘picked off’ at long 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GB"/>
              <a:t>12 September 2006</a:t>
            </a:r>
          </a:p>
        </p:txBody>
      </p:sp>
      <p:sp>
        <p:nvSpPr>
          <p:cNvPr id="778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and conclusions</a:t>
            </a:r>
          </a:p>
        </p:txBody>
      </p:sp>
      <p:sp>
        <p:nvSpPr>
          <p:cNvPr id="778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8280400" cy="4273550"/>
          </a:xfrm>
        </p:spPr>
        <p:txBody>
          <a:bodyPr/>
          <a:lstStyle/>
          <a:p>
            <a:r>
              <a:rPr lang="en-GB"/>
              <a:t>Probably not an inherent mathematical effect …</a:t>
            </a:r>
          </a:p>
          <a:p>
            <a:pPr lvl="1"/>
            <a:r>
              <a:rPr lang="en-GB"/>
              <a:t>but a feature of the way in which we use models</a:t>
            </a:r>
          </a:p>
          <a:p>
            <a:pPr lvl="1"/>
            <a:r>
              <a:rPr lang="en-GB"/>
              <a:t>and critically, the data we provide</a:t>
            </a:r>
          </a:p>
          <a:p>
            <a:r>
              <a:rPr lang="en-GB"/>
              <a:t>How should we avoid its potentially distorting effects?</a:t>
            </a:r>
          </a:p>
          <a:p>
            <a:r>
              <a:rPr lang="en-GB"/>
              <a:t>Awareness is the first step</a:t>
            </a:r>
          </a:p>
          <a:p>
            <a:pPr lvl="1"/>
            <a:r>
              <a:rPr lang="en-GB"/>
              <a:t>of Clausewitzian ‘friction’ and ‘combat degradation’</a:t>
            </a:r>
          </a:p>
          <a:p>
            <a:pPr lvl="1"/>
            <a:r>
              <a:rPr lang="en-GB"/>
              <a:t>of human performance – people are not robots</a:t>
            </a:r>
          </a:p>
          <a:p>
            <a:pPr lvl="1"/>
            <a:r>
              <a:rPr lang="en-GB"/>
              <a:t>knowing the difference between simple and complex data …</a:t>
            </a:r>
          </a:p>
          <a:p>
            <a:pPr lvl="1"/>
            <a:r>
              <a:rPr lang="en-GB"/>
              <a:t>using data appropriately, and validating model outputs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bldLvl="3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GB"/>
              <a:t>12 September 2006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 to ponder …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8221663" cy="4071938"/>
          </a:xfrm>
        </p:spPr>
        <p:txBody>
          <a:bodyPr/>
          <a:lstStyle/>
          <a:p>
            <a:r>
              <a:rPr lang="en-US"/>
              <a:t>In the Cold War, UK’s military posture was defensive</a:t>
            </a:r>
            <a:endParaRPr lang="en-US">
              <a:solidFill>
                <a:schemeClr val="tx2"/>
              </a:solidFill>
            </a:endParaRPr>
          </a:p>
          <a:p>
            <a:pPr lvl="1"/>
            <a:r>
              <a:rPr lang="en-US"/>
              <a:t>and MoD OR techniques relied on complex models …</a:t>
            </a:r>
          </a:p>
          <a:p>
            <a:pPr lvl="1"/>
            <a:r>
              <a:rPr lang="en-US"/>
              <a:t>typically, large multi-entity, stochastic simulations</a:t>
            </a:r>
          </a:p>
          <a:p>
            <a:r>
              <a:rPr lang="en-US"/>
              <a:t>Post-Cold War, UK has undertaken more offensive ops</a:t>
            </a:r>
          </a:p>
          <a:p>
            <a:pPr lvl="1"/>
            <a:r>
              <a:rPr lang="en-US"/>
              <a:t>and MoD OR has shifted towards simpler models …</a:t>
            </a:r>
          </a:p>
          <a:p>
            <a:pPr lvl="1"/>
            <a:r>
              <a:rPr lang="en-US"/>
              <a:t>aggregated simulations, simpler performance models</a:t>
            </a:r>
          </a:p>
          <a:p>
            <a:r>
              <a:rPr lang="en-US"/>
              <a:t>Is this a pragmatic change to increase responsiveness?</a:t>
            </a:r>
          </a:p>
          <a:p>
            <a:pPr lvl="1"/>
            <a:r>
              <a:rPr lang="en-US"/>
              <a:t>or a subconscious need for more palatable answers?</a:t>
            </a:r>
          </a:p>
          <a:p>
            <a:pPr lvl="1"/>
            <a:r>
              <a:rPr lang="en-US" i="1"/>
              <a:t>conspiracy theories abound, despite what the experts say!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GB"/>
              <a:t>12 September 2006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8204200" cy="4191000"/>
          </a:xfrm>
        </p:spPr>
        <p:txBody>
          <a:bodyPr/>
          <a:lstStyle/>
          <a:p>
            <a:pPr marL="0" indent="0" algn="just">
              <a:spcAft>
                <a:spcPct val="40000"/>
              </a:spcAft>
              <a:buFont typeface="Times" charset="0"/>
              <a:buNone/>
            </a:pPr>
            <a:r>
              <a:rPr lang="en-GB" sz="1800"/>
              <a:t>Von CLAUSEWITZ K. (1832)  </a:t>
            </a:r>
            <a:r>
              <a:rPr lang="en-GB" sz="1800" i="1"/>
              <a:t>‘On War’</a:t>
            </a:r>
            <a:r>
              <a:rPr lang="en-GB" sz="1800"/>
              <a:t>  (Available in various translations and commentaries)</a:t>
            </a:r>
          </a:p>
          <a:p>
            <a:pPr marL="0" indent="0" algn="just">
              <a:spcAft>
                <a:spcPct val="40000"/>
              </a:spcAft>
              <a:buFont typeface="Times" charset="0"/>
              <a:buNone/>
            </a:pPr>
            <a:r>
              <a:rPr lang="en-GB" sz="1800"/>
              <a:t>ISBY D.C. (1988)  </a:t>
            </a:r>
            <a:r>
              <a:rPr lang="en-GB" sz="1800" i="1"/>
              <a:t>‘Weapons and tactics of the Soviet Army’</a:t>
            </a:r>
            <a:r>
              <a:rPr lang="en-GB" sz="1800"/>
              <a:t>  Jane’s Publishing Company Ltd., London: 516 pp.</a:t>
            </a:r>
          </a:p>
          <a:p>
            <a:pPr marL="0" indent="0" algn="just">
              <a:spcAft>
                <a:spcPct val="40000"/>
              </a:spcAft>
              <a:buFont typeface="Times" charset="0"/>
              <a:buNone/>
            </a:pPr>
            <a:r>
              <a:rPr lang="en-GB" sz="1800"/>
              <a:t>MOORES B. (2006)  </a:t>
            </a:r>
            <a:r>
              <a:rPr lang="en-GB" sz="1800" i="1"/>
              <a:t>‘A Preliminary Military Assessment of the Lebanon Conflict’</a:t>
            </a:r>
            <a:r>
              <a:rPr lang="en-GB" sz="1800"/>
              <a:t> </a:t>
            </a:r>
            <a:r>
              <a:rPr lang="en-GB" sz="1800" u="sng"/>
              <a:t>http://www.libertypost.org/cgi-bin/readart.cgi?ArtNum=155688</a:t>
            </a:r>
            <a:r>
              <a:rPr lang="en-GB" sz="1800"/>
              <a:t>, viewed 23 August 2006</a:t>
            </a:r>
          </a:p>
          <a:p>
            <a:pPr marL="0" indent="0" algn="just">
              <a:spcAft>
                <a:spcPct val="40000"/>
              </a:spcAft>
              <a:buFont typeface="Times" charset="0"/>
              <a:buNone/>
            </a:pPr>
            <a:r>
              <a:rPr lang="en-GB" sz="1800"/>
              <a:t>PUGH P.G.  (1992)  </a:t>
            </a:r>
            <a:r>
              <a:rPr lang="en-GB" sz="1800" i="1"/>
              <a:t>‘Operational degradation’</a:t>
            </a:r>
            <a:r>
              <a:rPr lang="en-GB" sz="1800"/>
              <a:t>  DOAE Memorandum 92103</a:t>
            </a:r>
          </a:p>
          <a:p>
            <a:pPr marL="0" indent="0" algn="just">
              <a:spcAft>
                <a:spcPct val="40000"/>
              </a:spcAft>
              <a:buFont typeface="Times" charset="0"/>
              <a:buNone/>
            </a:pPr>
            <a:r>
              <a:rPr lang="en-GB" sz="1800"/>
              <a:t>ROWLAND D. (1987)  </a:t>
            </a:r>
            <a:r>
              <a:rPr lang="en-GB" sz="1800" i="1"/>
              <a:t>‘The Use of Historical Data in the Assessment of Combat Degradation’</a:t>
            </a:r>
            <a:r>
              <a:rPr lang="en-GB" sz="1800"/>
              <a:t>  J. Opl. Res. Soc. </a:t>
            </a:r>
            <a:r>
              <a:rPr lang="en-GB" sz="1800" b="1"/>
              <a:t>38(2):</a:t>
            </a:r>
            <a:r>
              <a:rPr lang="en-GB" sz="1800"/>
              <a:t> 149-162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GB"/>
              <a:t>12 September 2006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2884488"/>
            <a:ext cx="6565900" cy="820737"/>
          </a:xfrm>
        </p:spPr>
        <p:txBody>
          <a:bodyPr/>
          <a:lstStyle/>
          <a:p>
            <a:pPr algn="ctr"/>
            <a:r>
              <a:rPr lang="en-US" sz="4800"/>
              <a:t>QUESTIONS</a:t>
            </a:r>
            <a:endParaRPr lang="en-US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5486400" y="2895600"/>
            <a:ext cx="698500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defTabSz="893763">
              <a:spcBef>
                <a:spcPct val="0"/>
              </a:spcBef>
            </a:pPr>
            <a:r>
              <a:rPr lang="en-US" sz="4800" b="1"/>
              <a:t>?</a:t>
            </a:r>
            <a:endParaRPr lang="en-US" sz="3600" b="1"/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5867400" y="2895600"/>
            <a:ext cx="698500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defTabSz="893763">
              <a:spcBef>
                <a:spcPct val="0"/>
              </a:spcBef>
            </a:pPr>
            <a:r>
              <a:rPr lang="en-US" sz="4800" b="1"/>
              <a:t>?</a:t>
            </a:r>
            <a:endParaRPr lang="en-US" sz="3600" b="1"/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6248400" y="2895600"/>
            <a:ext cx="698500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defTabSz="893763">
              <a:spcBef>
                <a:spcPct val="0"/>
              </a:spcBef>
            </a:pPr>
            <a:r>
              <a:rPr lang="en-US" sz="4800" b="1"/>
              <a:t>?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75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175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75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6" grpId="0" autoUpdateAnimBg="0"/>
      <p:bldP spid="63497" grpId="0" autoUpdateAnimBg="0"/>
      <p:bldP spid="6349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GB"/>
              <a:t>12 September 2006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outline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Introduction</a:t>
            </a:r>
          </a:p>
          <a:p>
            <a:pPr marL="665163" lvl="1"/>
            <a:r>
              <a:rPr lang="en-US"/>
              <a:t>modelling complex problems manageably</a:t>
            </a:r>
          </a:p>
          <a:p>
            <a:pPr marL="665163" lvl="1"/>
            <a:r>
              <a:rPr lang="en-US"/>
              <a:t>trade between embedded and data-driven models</a:t>
            </a:r>
          </a:p>
          <a:p>
            <a:r>
              <a:rPr lang="en-US"/>
              <a:t>Recognizing the effect</a:t>
            </a:r>
          </a:p>
          <a:p>
            <a:r>
              <a:rPr lang="en-US"/>
              <a:t>Three examples: movement, surveillance and attrition</a:t>
            </a:r>
          </a:p>
          <a:p>
            <a:r>
              <a:rPr lang="en-US"/>
              <a:t>Inherent effect or user bias?</a:t>
            </a:r>
          </a:p>
          <a:p>
            <a:r>
              <a:rPr lang="en-US"/>
              <a:t>Concluding thoughts</a:t>
            </a:r>
          </a:p>
          <a:p>
            <a:r>
              <a:rPr lang="en-US"/>
              <a:t>Questions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8575" y="5991225"/>
            <a:ext cx="477838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defTabSz="762000">
              <a:lnSpc>
                <a:spcPct val="90000"/>
              </a:lnSpc>
              <a:spcBef>
                <a:spcPct val="0"/>
              </a:spcBef>
            </a:pPr>
            <a:fld id="{66260760-D6BA-4065-AE7E-CE2584B65470}" type="slidenum">
              <a:rPr lang="en-GB" sz="1400">
                <a:solidFill>
                  <a:schemeClr val="bg1"/>
                </a:solidFill>
              </a:rPr>
              <a:pPr algn="l" defTabSz="762000">
                <a:lnSpc>
                  <a:spcPct val="90000"/>
                </a:lnSpc>
                <a:spcBef>
                  <a:spcPct val="0"/>
                </a:spcBef>
              </a:pPr>
              <a:t>2</a:t>
            </a:fld>
            <a:endParaRPr lang="en-GB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GB"/>
              <a:t>12 September 2006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8221663" cy="4071938"/>
          </a:xfrm>
        </p:spPr>
        <p:txBody>
          <a:bodyPr/>
          <a:lstStyle/>
          <a:p>
            <a:r>
              <a:rPr lang="en-US"/>
              <a:t>Battle is one of the most complex processes to model</a:t>
            </a:r>
          </a:p>
          <a:p>
            <a:pPr lvl="1"/>
            <a:r>
              <a:rPr lang="en-US"/>
              <a:t>many different entity types and interactions …</a:t>
            </a:r>
          </a:p>
          <a:p>
            <a:pPr lvl="1"/>
            <a:r>
              <a:rPr lang="en-US"/>
              <a:t>often no obvious boundaries, and no ‘steady state’ …</a:t>
            </a:r>
          </a:p>
          <a:p>
            <a:pPr lvl="1"/>
            <a:r>
              <a:rPr lang="en-US"/>
              <a:t>e.g. battalion-level model may have 0.8M LoC*, 1.5M data items</a:t>
            </a:r>
          </a:p>
          <a:p>
            <a:r>
              <a:rPr lang="en-US"/>
              <a:t>Trade-off between model and data:</a:t>
            </a:r>
          </a:p>
          <a:p>
            <a:pPr lvl="1"/>
            <a:r>
              <a:rPr lang="en-US"/>
              <a:t>effects can be represented in either way …</a:t>
            </a:r>
          </a:p>
          <a:p>
            <a:pPr lvl="1"/>
            <a:r>
              <a:rPr lang="en-US"/>
              <a:t>complex embedded models require simple, primitive data</a:t>
            </a:r>
          </a:p>
          <a:p>
            <a:pPr lvl="1"/>
            <a:r>
              <a:rPr lang="en-US"/>
              <a:t>simple models require complex, aggregated data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834188" y="5675313"/>
            <a:ext cx="10953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200"/>
              <a:t>*lines of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3"/>
      <p:bldP spid="44036" grpId="0" autoUpdateAnimBg="0"/>
      <p:bldP spid="4403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GB"/>
              <a:t>12 September 2006</a:t>
            </a:r>
          </a:p>
        </p:txBody>
      </p:sp>
      <p:grpSp>
        <p:nvGrpSpPr>
          <p:cNvPr id="91174" name="Group 38"/>
          <p:cNvGrpSpPr>
            <a:grpSpLocks/>
          </p:cNvGrpSpPr>
          <p:nvPr/>
        </p:nvGrpSpPr>
        <p:grpSpPr bwMode="auto">
          <a:xfrm>
            <a:off x="5418138" y="2276475"/>
            <a:ext cx="2376487" cy="2376488"/>
            <a:chOff x="3413" y="1434"/>
            <a:chExt cx="1497" cy="1497"/>
          </a:xfrm>
        </p:grpSpPr>
        <p:sp>
          <p:nvSpPr>
            <p:cNvPr id="91160" name="Rectangle 24"/>
            <p:cNvSpPr>
              <a:spLocks noChangeArrowheads="1"/>
            </p:cNvSpPr>
            <p:nvPr/>
          </p:nvSpPr>
          <p:spPr bwMode="auto">
            <a:xfrm>
              <a:off x="3413" y="1434"/>
              <a:ext cx="1497" cy="1497"/>
            </a:xfrm>
            <a:prstGeom prst="rect">
              <a:avLst/>
            </a:prstGeom>
            <a:solidFill>
              <a:srgbClr val="B3FF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1164" name="Text Box 28"/>
            <p:cNvSpPr txBox="1">
              <a:spLocks noChangeArrowheads="1"/>
            </p:cNvSpPr>
            <p:nvPr/>
          </p:nvSpPr>
          <p:spPr bwMode="auto">
            <a:xfrm>
              <a:off x="3493" y="1475"/>
              <a:ext cx="13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800" b="1">
                  <a:solidFill>
                    <a:schemeClr val="bg2"/>
                  </a:solidFill>
                </a:rPr>
                <a:t>U: all of ‘system’</a:t>
              </a:r>
            </a:p>
          </p:txBody>
        </p:sp>
      </p:grpSp>
      <p:grpSp>
        <p:nvGrpSpPr>
          <p:cNvPr id="91172" name="Group 36"/>
          <p:cNvGrpSpPr>
            <a:grpSpLocks/>
          </p:cNvGrpSpPr>
          <p:nvPr/>
        </p:nvGrpSpPr>
        <p:grpSpPr bwMode="auto">
          <a:xfrm>
            <a:off x="827088" y="2276475"/>
            <a:ext cx="2376487" cy="2376488"/>
            <a:chOff x="521" y="1434"/>
            <a:chExt cx="1497" cy="1497"/>
          </a:xfrm>
        </p:grpSpPr>
        <p:sp>
          <p:nvSpPr>
            <p:cNvPr id="91155" name="Rectangle 19"/>
            <p:cNvSpPr>
              <a:spLocks noChangeArrowheads="1"/>
            </p:cNvSpPr>
            <p:nvPr/>
          </p:nvSpPr>
          <p:spPr bwMode="auto">
            <a:xfrm>
              <a:off x="521" y="1434"/>
              <a:ext cx="1497" cy="1497"/>
            </a:xfrm>
            <a:prstGeom prst="rect">
              <a:avLst/>
            </a:prstGeom>
            <a:solidFill>
              <a:srgbClr val="B3FF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1156" name="Text Box 20"/>
            <p:cNvSpPr txBox="1">
              <a:spLocks noChangeArrowheads="1"/>
            </p:cNvSpPr>
            <p:nvPr/>
          </p:nvSpPr>
          <p:spPr bwMode="auto">
            <a:xfrm>
              <a:off x="543" y="1475"/>
              <a:ext cx="1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800" b="1">
                  <a:solidFill>
                    <a:schemeClr val="bg2"/>
                  </a:solidFill>
                </a:rPr>
                <a:t>U: all of ‘system’</a:t>
              </a:r>
            </a:p>
          </p:txBody>
        </p:sp>
      </p:grp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Data-model trade-off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2352675" cy="528638"/>
          </a:xfrm>
        </p:spPr>
        <p:txBody>
          <a:bodyPr/>
          <a:lstStyle/>
          <a:p>
            <a:r>
              <a:rPr lang="en-US"/>
              <a:t>Simple model:</a:t>
            </a:r>
          </a:p>
        </p:txBody>
      </p:sp>
      <p:grpSp>
        <p:nvGrpSpPr>
          <p:cNvPr id="91175" name="Group 39"/>
          <p:cNvGrpSpPr>
            <a:grpSpLocks/>
          </p:cNvGrpSpPr>
          <p:nvPr/>
        </p:nvGrpSpPr>
        <p:grpSpPr bwMode="auto">
          <a:xfrm>
            <a:off x="4932363" y="2636838"/>
            <a:ext cx="2519362" cy="1836737"/>
            <a:chOff x="3107" y="1661"/>
            <a:chExt cx="1587" cy="1157"/>
          </a:xfrm>
        </p:grpSpPr>
        <p:sp>
          <p:nvSpPr>
            <p:cNvPr id="91161" name="Oval 25"/>
            <p:cNvSpPr>
              <a:spLocks noChangeArrowheads="1"/>
            </p:cNvSpPr>
            <p:nvPr/>
          </p:nvSpPr>
          <p:spPr bwMode="auto">
            <a:xfrm>
              <a:off x="3628" y="1752"/>
              <a:ext cx="1066" cy="106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62" name="Text Box 26"/>
            <p:cNvSpPr txBox="1">
              <a:spLocks noChangeArrowheads="1"/>
            </p:cNvSpPr>
            <p:nvPr/>
          </p:nvSpPr>
          <p:spPr bwMode="auto">
            <a:xfrm>
              <a:off x="3934" y="1956"/>
              <a:ext cx="454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/>
            <a:p>
              <a:pPr>
                <a:lnSpc>
                  <a:spcPct val="96000"/>
                </a:lnSpc>
              </a:pPr>
              <a:r>
                <a:rPr lang="en-US" sz="1400" b="1">
                  <a:solidFill>
                    <a:schemeClr val="bg2"/>
                  </a:solidFill>
                </a:rPr>
                <a:t>Model</a:t>
              </a:r>
              <a:endParaRPr lang="en-GB" sz="1400">
                <a:solidFill>
                  <a:schemeClr val="bg2"/>
                </a:solidFill>
              </a:endParaRPr>
            </a:p>
          </p:txBody>
        </p:sp>
        <p:sp>
          <p:nvSpPr>
            <p:cNvPr id="91165" name="Line 29"/>
            <p:cNvSpPr>
              <a:spLocks noChangeShapeType="1"/>
            </p:cNvSpPr>
            <p:nvPr/>
          </p:nvSpPr>
          <p:spPr bwMode="auto">
            <a:xfrm flipH="1" flipV="1">
              <a:off x="3107" y="1661"/>
              <a:ext cx="679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1166" name="Line 30"/>
            <p:cNvSpPr>
              <a:spLocks noChangeShapeType="1"/>
            </p:cNvSpPr>
            <p:nvPr/>
          </p:nvSpPr>
          <p:spPr bwMode="auto">
            <a:xfrm>
              <a:off x="3651" y="2387"/>
              <a:ext cx="1021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91167" name="Rectangle 31"/>
          <p:cNvSpPr>
            <a:spLocks noChangeArrowheads="1"/>
          </p:cNvSpPr>
          <p:nvPr/>
        </p:nvSpPr>
        <p:spPr bwMode="auto">
          <a:xfrm>
            <a:off x="5003800" y="1700213"/>
            <a:ext cx="2665413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188913" indent="-188913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00000"/>
              <a:buFont typeface="Times" charset="0"/>
              <a:buChar char="•"/>
              <a:tabLst>
                <a:tab pos="1714500" algn="l"/>
              </a:tabLst>
            </a:pPr>
            <a:r>
              <a:rPr lang="en-US" sz="2400"/>
              <a:t>Complex model:</a:t>
            </a:r>
          </a:p>
        </p:txBody>
      </p:sp>
      <p:sp>
        <p:nvSpPr>
          <p:cNvPr id="91168" name="Rectangle 32"/>
          <p:cNvSpPr>
            <a:spLocks noChangeArrowheads="1"/>
          </p:cNvSpPr>
          <p:nvPr/>
        </p:nvSpPr>
        <p:spPr bwMode="auto">
          <a:xfrm>
            <a:off x="395288" y="4795838"/>
            <a:ext cx="4176712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188913" indent="-188913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00000"/>
              <a:buFont typeface="Times" charset="0"/>
              <a:buChar char="•"/>
              <a:tabLst>
                <a:tab pos="1714500" algn="l"/>
              </a:tabLst>
            </a:pPr>
            <a:r>
              <a:rPr lang="en-US" sz="2400"/>
              <a:t>Complex data example:</a:t>
            </a:r>
          </a:p>
          <a:p>
            <a:pPr marL="666750" lvl="1" indent="-285750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Tx/>
              <a:buChar char="–"/>
              <a:tabLst>
                <a:tab pos="1714500" algn="l"/>
              </a:tabLst>
            </a:pPr>
            <a:r>
              <a:rPr lang="en-US"/>
              <a:t>kill rates by each system</a:t>
            </a:r>
          </a:p>
        </p:txBody>
      </p:sp>
      <p:sp>
        <p:nvSpPr>
          <p:cNvPr id="91169" name="Rectangle 33"/>
          <p:cNvSpPr>
            <a:spLocks noChangeArrowheads="1"/>
          </p:cNvSpPr>
          <p:nvPr/>
        </p:nvSpPr>
        <p:spPr bwMode="auto">
          <a:xfrm>
            <a:off x="5003800" y="4797425"/>
            <a:ext cx="381635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188913" indent="-188913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00000"/>
              <a:buFont typeface="Times" charset="0"/>
              <a:buChar char="•"/>
              <a:tabLst>
                <a:tab pos="1714500" algn="l"/>
              </a:tabLst>
            </a:pPr>
            <a:r>
              <a:rPr lang="en-US" sz="2400"/>
              <a:t>Simple data example:</a:t>
            </a:r>
          </a:p>
          <a:p>
            <a:pPr marL="666750" lvl="1" indent="-285750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Tx/>
              <a:buChar char="–"/>
              <a:tabLst>
                <a:tab pos="1714500" algn="l"/>
              </a:tabLst>
            </a:pPr>
            <a:r>
              <a:rPr lang="en-US"/>
              <a:t>error budgets, penetration</a:t>
            </a:r>
          </a:p>
        </p:txBody>
      </p:sp>
      <p:grpSp>
        <p:nvGrpSpPr>
          <p:cNvPr id="91173" name="Group 37"/>
          <p:cNvGrpSpPr>
            <a:grpSpLocks/>
          </p:cNvGrpSpPr>
          <p:nvPr/>
        </p:nvGrpSpPr>
        <p:grpSpPr bwMode="auto">
          <a:xfrm>
            <a:off x="1168400" y="2260600"/>
            <a:ext cx="3908425" cy="2211388"/>
            <a:chOff x="736" y="1424"/>
            <a:chExt cx="2462" cy="1393"/>
          </a:xfrm>
        </p:grpSpPr>
        <p:sp>
          <p:nvSpPr>
            <p:cNvPr id="91141" name="Oval 5"/>
            <p:cNvSpPr>
              <a:spLocks noChangeArrowheads="1"/>
            </p:cNvSpPr>
            <p:nvPr/>
          </p:nvSpPr>
          <p:spPr bwMode="auto">
            <a:xfrm>
              <a:off x="736" y="1751"/>
              <a:ext cx="1066" cy="106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58" name="Line 22"/>
            <p:cNvSpPr>
              <a:spLocks noChangeShapeType="1"/>
            </p:cNvSpPr>
            <p:nvPr/>
          </p:nvSpPr>
          <p:spPr bwMode="auto">
            <a:xfrm flipV="1">
              <a:off x="1633" y="1661"/>
              <a:ext cx="657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1170" name="Text Box 34"/>
            <p:cNvSpPr txBox="1">
              <a:spLocks noChangeArrowheads="1"/>
            </p:cNvSpPr>
            <p:nvPr/>
          </p:nvSpPr>
          <p:spPr bwMode="auto">
            <a:xfrm>
              <a:off x="2223" y="1424"/>
              <a:ext cx="97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800"/>
                <a:t>Selected subset for study</a:t>
              </a:r>
            </a:p>
          </p:txBody>
        </p:sp>
      </p:grp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1655763" y="2960688"/>
            <a:ext cx="72072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/>
          <a:p>
            <a:pPr>
              <a:lnSpc>
                <a:spcPct val="96000"/>
              </a:lnSpc>
            </a:pPr>
            <a:r>
              <a:rPr lang="en-US" sz="1400" b="1">
                <a:solidFill>
                  <a:schemeClr val="bg2"/>
                </a:solidFill>
              </a:rPr>
              <a:t>Model</a:t>
            </a:r>
            <a:endParaRPr lang="en-GB" sz="1400">
              <a:solidFill>
                <a:schemeClr val="bg2"/>
              </a:solidFill>
            </a:endParaRP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1547813" y="3608388"/>
            <a:ext cx="9366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/>
          <a:p>
            <a:r>
              <a:rPr lang="en-GB" sz="1400" b="1">
                <a:solidFill>
                  <a:schemeClr val="bg2"/>
                </a:solidFill>
              </a:rPr>
              <a:t>Complex data</a:t>
            </a:r>
          </a:p>
        </p:txBody>
      </p:sp>
      <p:sp>
        <p:nvSpPr>
          <p:cNvPr id="91159" name="Line 23"/>
          <p:cNvSpPr>
            <a:spLocks noChangeShapeType="1"/>
          </p:cNvSpPr>
          <p:nvPr/>
        </p:nvSpPr>
        <p:spPr bwMode="auto">
          <a:xfrm>
            <a:off x="1223963" y="3357563"/>
            <a:ext cx="1584325" cy="0"/>
          </a:xfrm>
          <a:prstGeom prst="line">
            <a:avLst/>
          </a:prstGeom>
          <a:noFill/>
          <a:ln w="19050">
            <a:solidFill>
              <a:schemeClr val="bg2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6137275" y="3824288"/>
            <a:ext cx="9366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/>
          <a:p>
            <a:r>
              <a:rPr lang="en-GB" sz="1400" b="1">
                <a:solidFill>
                  <a:schemeClr val="bg2"/>
                </a:solidFill>
              </a:rPr>
              <a:t>Simple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  <p:bldP spid="91167" grpId="0"/>
      <p:bldP spid="91168" grpId="0" build="p" bldLvl="2"/>
      <p:bldP spid="91169" grpId="0" build="p" bldLvl="2"/>
      <p:bldP spid="91143" grpId="0"/>
      <p:bldP spid="91144" grpId="0"/>
      <p:bldP spid="91159" grpId="0" animBg="1"/>
      <p:bldP spid="911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GB"/>
              <a:t>12 September 2006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Recognizing the effect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8221663" cy="4071938"/>
          </a:xfrm>
        </p:spPr>
        <p:txBody>
          <a:bodyPr/>
          <a:lstStyle/>
          <a:p>
            <a:r>
              <a:rPr lang="en-US"/>
              <a:t>1991 observation: 93% of bugs in a wargame ‘bug log’ favoured the attacker before they were fixed …</a:t>
            </a:r>
          </a:p>
          <a:p>
            <a:pPr lvl="1"/>
            <a:r>
              <a:rPr lang="en-US"/>
              <a:t>and the defender benefited when they were fixed</a:t>
            </a:r>
          </a:p>
          <a:p>
            <a:r>
              <a:rPr lang="en-US"/>
              <a:t>Difficulty matching Lanchester coefficients to a wargame</a:t>
            </a:r>
          </a:p>
          <a:p>
            <a:pPr lvl="1"/>
            <a:r>
              <a:rPr lang="en-US"/>
              <a:t>simpler model favoured attacker for same scenario</a:t>
            </a:r>
          </a:p>
          <a:p>
            <a:r>
              <a:rPr lang="en-US"/>
              <a:t>More examples … appeared to be a universal effect!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GB"/>
              <a:t>12 September 2006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Genesis of problem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8221663" cy="4071938"/>
          </a:xfrm>
        </p:spPr>
        <p:txBody>
          <a:bodyPr/>
          <a:lstStyle/>
          <a:p>
            <a:r>
              <a:rPr lang="en-US"/>
              <a:t>Model designer’s prerogative to set boundaries</a:t>
            </a:r>
          </a:p>
          <a:p>
            <a:pPr lvl="1"/>
            <a:r>
              <a:rPr lang="en-US"/>
              <a:t>which processes are included and excluded</a:t>
            </a:r>
          </a:p>
          <a:p>
            <a:r>
              <a:rPr lang="en-GB" i="1"/>
              <a:t>“Everything should be made as simple as possible, but not one bit simpler.”</a:t>
            </a:r>
            <a:r>
              <a:rPr lang="en-GB"/>
              <a:t> – Albert Einstein</a:t>
            </a:r>
          </a:p>
          <a:p>
            <a:pPr lvl="1"/>
            <a:r>
              <a:rPr lang="en-US"/>
              <a:t>but how should we judge where the threshold lies?</a:t>
            </a:r>
          </a:p>
          <a:p>
            <a:r>
              <a:rPr lang="en-US"/>
              <a:t>Practical constraints favour simple models</a:t>
            </a:r>
          </a:p>
          <a:p>
            <a:pPr lvl="1"/>
            <a:r>
              <a:rPr lang="en-US"/>
              <a:t>less time and cost to build and run, less risk …</a:t>
            </a:r>
          </a:p>
          <a:p>
            <a:pPr lvl="1"/>
            <a:r>
              <a:rPr lang="en-US"/>
              <a:t>thus tend to simplify – e.g. assuming systems always function</a:t>
            </a:r>
          </a:p>
          <a:p>
            <a:pPr lvl="2"/>
            <a:r>
              <a:rPr lang="en-US"/>
              <a:t>failure models seen as unnecessary overhead and complexity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GB"/>
              <a:t>12 September 2006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trap: simple model, simple data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2352675" cy="528638"/>
          </a:xfrm>
        </p:spPr>
        <p:txBody>
          <a:bodyPr/>
          <a:lstStyle/>
          <a:p>
            <a:r>
              <a:rPr lang="en-US"/>
              <a:t>Simple model:</a:t>
            </a:r>
          </a:p>
        </p:txBody>
      </p:sp>
      <p:sp>
        <p:nvSpPr>
          <p:cNvPr id="92181" name="Rectangle 21"/>
          <p:cNvSpPr>
            <a:spLocks noChangeArrowheads="1"/>
          </p:cNvSpPr>
          <p:nvPr/>
        </p:nvSpPr>
        <p:spPr bwMode="auto">
          <a:xfrm>
            <a:off x="395288" y="4940300"/>
            <a:ext cx="30607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188913" indent="-188913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00000"/>
              <a:buFont typeface="Times" charset="0"/>
              <a:buChar char="•"/>
              <a:tabLst>
                <a:tab pos="1714500" algn="l"/>
              </a:tabLst>
            </a:pPr>
            <a:r>
              <a:rPr lang="en-US" sz="2400"/>
              <a:t>What fills the gap?</a:t>
            </a:r>
          </a:p>
        </p:txBody>
      </p:sp>
      <p:sp>
        <p:nvSpPr>
          <p:cNvPr id="92182" name="Rectangle 22"/>
          <p:cNvSpPr>
            <a:spLocks noChangeArrowheads="1"/>
          </p:cNvSpPr>
          <p:nvPr/>
        </p:nvSpPr>
        <p:spPr bwMode="auto">
          <a:xfrm>
            <a:off x="3887788" y="1665288"/>
            <a:ext cx="5040312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188913" indent="-188913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00000"/>
              <a:buFont typeface="Times" charset="0"/>
              <a:buChar char="•"/>
              <a:tabLst>
                <a:tab pos="1714500" algn="l"/>
              </a:tabLst>
            </a:pPr>
            <a:r>
              <a:rPr lang="en-US" sz="2400"/>
              <a:t>In reality, ‘combat degradation’</a:t>
            </a:r>
          </a:p>
          <a:p>
            <a:pPr marL="666750" lvl="1" indent="-285750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Tx/>
              <a:buChar char="–"/>
              <a:tabLst>
                <a:tab pos="1714500" algn="l"/>
              </a:tabLst>
            </a:pPr>
            <a:r>
              <a:rPr lang="en-US"/>
              <a:t>Clausewitzian ‘friction’</a:t>
            </a:r>
          </a:p>
          <a:p>
            <a:pPr marL="666750" lvl="1" indent="-285750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Tx/>
              <a:buChar char="–"/>
              <a:tabLst>
                <a:tab pos="1714500" algn="l"/>
              </a:tabLst>
            </a:pPr>
            <a:r>
              <a:rPr lang="en-US"/>
              <a:t>and complex system interactions</a:t>
            </a:r>
          </a:p>
          <a:p>
            <a:pPr marL="188913" indent="-188913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00000"/>
              <a:buFont typeface="Times" charset="0"/>
              <a:buChar char="•"/>
              <a:tabLst>
                <a:tab pos="1714500" algn="l"/>
              </a:tabLst>
            </a:pPr>
            <a:r>
              <a:rPr lang="en-US" sz="2400"/>
              <a:t>System performance degrades</a:t>
            </a:r>
          </a:p>
          <a:p>
            <a:pPr marL="666750" lvl="1" indent="-285750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Tx/>
              <a:buChar char="–"/>
              <a:tabLst>
                <a:tab pos="1714500" algn="l"/>
              </a:tabLst>
            </a:pPr>
            <a:r>
              <a:rPr lang="en-US"/>
              <a:t>by 1 or 2 orders of magnitude …</a:t>
            </a:r>
          </a:p>
          <a:p>
            <a:pPr marL="188913" indent="-188913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00000"/>
              <a:buFont typeface="Times" charset="0"/>
              <a:buChar char="•"/>
              <a:tabLst>
                <a:tab pos="1714500" algn="l"/>
              </a:tabLst>
            </a:pPr>
            <a:r>
              <a:rPr lang="en-US" sz="2400"/>
              <a:t>If not modelled …wrong output …</a:t>
            </a:r>
          </a:p>
          <a:p>
            <a:pPr marL="666750" lvl="1" indent="-285750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Tx/>
              <a:buChar char="–"/>
              <a:tabLst>
                <a:tab pos="1714500" algn="l"/>
              </a:tabLst>
            </a:pPr>
            <a:r>
              <a:rPr lang="en-US"/>
              <a:t>misleading conclusions</a:t>
            </a:r>
          </a:p>
          <a:p>
            <a:pPr marL="188913" indent="-188913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00000"/>
              <a:buFont typeface="Times" charset="0"/>
              <a:buChar char="•"/>
              <a:tabLst>
                <a:tab pos="1714500" algn="l"/>
              </a:tabLst>
            </a:pPr>
            <a:r>
              <a:rPr lang="en-US" sz="2400"/>
              <a:t>Is combat degradation symmetric?</a:t>
            </a:r>
          </a:p>
          <a:p>
            <a:pPr marL="666750" lvl="1" indent="-285750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Tx/>
              <a:buChar char="–"/>
              <a:tabLst>
                <a:tab pos="1714500" algn="l"/>
              </a:tabLst>
            </a:pPr>
            <a:r>
              <a:rPr lang="en-US"/>
              <a:t>across attacker and defender?</a:t>
            </a:r>
          </a:p>
        </p:txBody>
      </p:sp>
      <p:grpSp>
        <p:nvGrpSpPr>
          <p:cNvPr id="92188" name="Group 28"/>
          <p:cNvGrpSpPr>
            <a:grpSpLocks/>
          </p:cNvGrpSpPr>
          <p:nvPr/>
        </p:nvGrpSpPr>
        <p:grpSpPr bwMode="auto">
          <a:xfrm>
            <a:off x="827088" y="2276475"/>
            <a:ext cx="2376487" cy="2376488"/>
            <a:chOff x="521" y="1434"/>
            <a:chExt cx="1497" cy="1497"/>
          </a:xfrm>
        </p:grpSpPr>
        <p:sp>
          <p:nvSpPr>
            <p:cNvPr id="92162" name="Rectangle 2"/>
            <p:cNvSpPr>
              <a:spLocks noChangeArrowheads="1"/>
            </p:cNvSpPr>
            <p:nvPr/>
          </p:nvSpPr>
          <p:spPr bwMode="auto">
            <a:xfrm>
              <a:off x="521" y="1434"/>
              <a:ext cx="1497" cy="1497"/>
            </a:xfrm>
            <a:prstGeom prst="rect">
              <a:avLst/>
            </a:prstGeom>
            <a:solidFill>
              <a:srgbClr val="B3FF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65" name="Oval 5"/>
            <p:cNvSpPr>
              <a:spLocks noChangeArrowheads="1"/>
            </p:cNvSpPr>
            <p:nvPr/>
          </p:nvSpPr>
          <p:spPr bwMode="auto">
            <a:xfrm>
              <a:off x="736" y="1751"/>
              <a:ext cx="1066" cy="10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66" name="Text Box 6"/>
            <p:cNvSpPr txBox="1">
              <a:spLocks noChangeArrowheads="1"/>
            </p:cNvSpPr>
            <p:nvPr/>
          </p:nvSpPr>
          <p:spPr bwMode="auto">
            <a:xfrm>
              <a:off x="1043" y="1842"/>
              <a:ext cx="454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/>
            <a:p>
              <a:pPr>
                <a:lnSpc>
                  <a:spcPct val="96000"/>
                </a:lnSpc>
              </a:pPr>
              <a:r>
                <a:rPr lang="en-US" sz="1400" b="1">
                  <a:solidFill>
                    <a:schemeClr val="bg2"/>
                  </a:solidFill>
                </a:rPr>
                <a:t>Model</a:t>
              </a:r>
              <a:endParaRPr lang="en-GB" sz="1400">
                <a:solidFill>
                  <a:schemeClr val="bg2"/>
                </a:solidFill>
              </a:endParaRPr>
            </a:p>
          </p:txBody>
        </p:sp>
        <p:sp>
          <p:nvSpPr>
            <p:cNvPr id="92169" name="Text Box 9"/>
            <p:cNvSpPr txBox="1">
              <a:spLocks noChangeArrowheads="1"/>
            </p:cNvSpPr>
            <p:nvPr/>
          </p:nvSpPr>
          <p:spPr bwMode="auto">
            <a:xfrm>
              <a:off x="543" y="1475"/>
              <a:ext cx="1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800" b="1">
                  <a:solidFill>
                    <a:schemeClr val="bg2"/>
                  </a:solidFill>
                </a:rPr>
                <a:t>U: all of ‘system’</a:t>
              </a:r>
            </a:p>
          </p:txBody>
        </p:sp>
        <p:sp>
          <p:nvSpPr>
            <p:cNvPr id="92185" name="Oval 25"/>
            <p:cNvSpPr>
              <a:spLocks noChangeArrowheads="1"/>
            </p:cNvSpPr>
            <p:nvPr/>
          </p:nvSpPr>
          <p:spPr bwMode="auto">
            <a:xfrm>
              <a:off x="736" y="1752"/>
              <a:ext cx="1066" cy="1066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1546225" y="3933825"/>
            <a:ext cx="9366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/>
          <a:p>
            <a:r>
              <a:rPr lang="en-GB" sz="1400" b="1" i="1">
                <a:solidFill>
                  <a:schemeClr val="bg2"/>
                </a:solidFill>
              </a:rPr>
              <a:t>Simple data</a:t>
            </a:r>
          </a:p>
        </p:txBody>
      </p:sp>
      <p:grpSp>
        <p:nvGrpSpPr>
          <p:cNvPr id="92191" name="Group 31"/>
          <p:cNvGrpSpPr>
            <a:grpSpLocks/>
          </p:cNvGrpSpPr>
          <p:nvPr/>
        </p:nvGrpSpPr>
        <p:grpSpPr bwMode="auto">
          <a:xfrm>
            <a:off x="1166813" y="2779713"/>
            <a:ext cx="1695450" cy="1692275"/>
            <a:chOff x="735" y="1751"/>
            <a:chExt cx="1068" cy="1066"/>
          </a:xfrm>
        </p:grpSpPr>
        <p:sp>
          <p:nvSpPr>
            <p:cNvPr id="92186" name="Freeform 26"/>
            <p:cNvSpPr>
              <a:spLocks/>
            </p:cNvSpPr>
            <p:nvPr/>
          </p:nvSpPr>
          <p:spPr bwMode="auto">
            <a:xfrm>
              <a:off x="735" y="2069"/>
              <a:ext cx="1068" cy="363"/>
            </a:xfrm>
            <a:custGeom>
              <a:avLst/>
              <a:gdLst>
                <a:gd name="T0" fmla="*/ 46 w 1068"/>
                <a:gd name="T1" fmla="*/ 0 h 368"/>
                <a:gd name="T2" fmla="*/ 1024 w 1068"/>
                <a:gd name="T3" fmla="*/ 0 h 368"/>
                <a:gd name="T4" fmla="*/ 1044 w 1068"/>
                <a:gd name="T5" fmla="*/ 62 h 368"/>
                <a:gd name="T6" fmla="*/ 1058 w 1068"/>
                <a:gd name="T7" fmla="*/ 116 h 368"/>
                <a:gd name="T8" fmla="*/ 1068 w 1068"/>
                <a:gd name="T9" fmla="*/ 182 h 368"/>
                <a:gd name="T10" fmla="*/ 1066 w 1068"/>
                <a:gd name="T11" fmla="*/ 252 h 368"/>
                <a:gd name="T12" fmla="*/ 1058 w 1068"/>
                <a:gd name="T13" fmla="*/ 318 h 368"/>
                <a:gd name="T14" fmla="*/ 1046 w 1068"/>
                <a:gd name="T15" fmla="*/ 368 h 368"/>
                <a:gd name="T16" fmla="*/ 20 w 1068"/>
                <a:gd name="T17" fmla="*/ 368 h 368"/>
                <a:gd name="T18" fmla="*/ 6 w 1068"/>
                <a:gd name="T19" fmla="*/ 294 h 368"/>
                <a:gd name="T20" fmla="*/ 0 w 1068"/>
                <a:gd name="T21" fmla="*/ 206 h 368"/>
                <a:gd name="T22" fmla="*/ 6 w 1068"/>
                <a:gd name="T23" fmla="*/ 124 h 368"/>
                <a:gd name="T24" fmla="*/ 22 w 1068"/>
                <a:gd name="T25" fmla="*/ 56 h 368"/>
                <a:gd name="T26" fmla="*/ 46 w 1068"/>
                <a:gd name="T27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8" h="368">
                  <a:moveTo>
                    <a:pt x="46" y="0"/>
                  </a:moveTo>
                  <a:lnTo>
                    <a:pt x="1024" y="0"/>
                  </a:lnTo>
                  <a:lnTo>
                    <a:pt x="1044" y="62"/>
                  </a:lnTo>
                  <a:lnTo>
                    <a:pt x="1058" y="116"/>
                  </a:lnTo>
                  <a:lnTo>
                    <a:pt x="1068" y="182"/>
                  </a:lnTo>
                  <a:lnTo>
                    <a:pt x="1066" y="252"/>
                  </a:lnTo>
                  <a:lnTo>
                    <a:pt x="1058" y="318"/>
                  </a:lnTo>
                  <a:lnTo>
                    <a:pt x="1046" y="368"/>
                  </a:lnTo>
                  <a:lnTo>
                    <a:pt x="20" y="368"/>
                  </a:lnTo>
                  <a:lnTo>
                    <a:pt x="6" y="294"/>
                  </a:lnTo>
                  <a:lnTo>
                    <a:pt x="0" y="206"/>
                  </a:lnTo>
                  <a:lnTo>
                    <a:pt x="6" y="124"/>
                  </a:lnTo>
                  <a:lnTo>
                    <a:pt x="22" y="56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5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72" name="Line 12"/>
            <p:cNvSpPr>
              <a:spLocks noChangeShapeType="1"/>
            </p:cNvSpPr>
            <p:nvPr/>
          </p:nvSpPr>
          <p:spPr bwMode="auto">
            <a:xfrm>
              <a:off x="782" y="2069"/>
              <a:ext cx="97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87" name="Text Box 27"/>
            <p:cNvSpPr txBox="1">
              <a:spLocks noChangeArrowheads="1"/>
            </p:cNvSpPr>
            <p:nvPr/>
          </p:nvSpPr>
          <p:spPr bwMode="auto">
            <a:xfrm>
              <a:off x="782" y="2051"/>
              <a:ext cx="97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3600" b="1"/>
                <a:t>? ? ?</a:t>
              </a:r>
            </a:p>
          </p:txBody>
        </p:sp>
        <p:sp>
          <p:nvSpPr>
            <p:cNvPr id="92179" name="Line 19"/>
            <p:cNvSpPr>
              <a:spLocks noChangeShapeType="1"/>
            </p:cNvSpPr>
            <p:nvPr/>
          </p:nvSpPr>
          <p:spPr bwMode="auto">
            <a:xfrm flipH="1">
              <a:off x="759" y="2432"/>
              <a:ext cx="1021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90" name="Oval 30"/>
            <p:cNvSpPr>
              <a:spLocks noChangeArrowheads="1"/>
            </p:cNvSpPr>
            <p:nvPr/>
          </p:nvSpPr>
          <p:spPr bwMode="auto">
            <a:xfrm>
              <a:off x="736" y="1751"/>
              <a:ext cx="1066" cy="1066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build="p"/>
      <p:bldP spid="92181" grpId="0"/>
      <p:bldP spid="92182" grpId="0" build="p" bldLvl="2"/>
      <p:bldP spid="921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2663" y="2036763"/>
            <a:ext cx="6184900" cy="1897062"/>
          </a:xfrm>
        </p:spPr>
        <p:txBody>
          <a:bodyPr/>
          <a:lstStyle/>
          <a:p>
            <a:r>
              <a:rPr lang="en-GB"/>
              <a:t>Three practical examples: moving, observing, and shooting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GB"/>
              <a:t>12 September 2006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movement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8474075" cy="4057650"/>
          </a:xfrm>
          <a:noFill/>
          <a:ln/>
        </p:spPr>
        <p:txBody>
          <a:bodyPr/>
          <a:lstStyle/>
          <a:p>
            <a:pPr>
              <a:tabLst>
                <a:tab pos="7172325" algn="l"/>
              </a:tabLst>
            </a:pPr>
            <a:r>
              <a:rPr lang="en-GB"/>
              <a:t>T-80 MBT* road speed is 70kph, 48kph cross-country …</a:t>
            </a:r>
          </a:p>
          <a:p>
            <a:pPr>
              <a:tabLst>
                <a:tab pos="7172325" algn="l"/>
              </a:tabLst>
            </a:pPr>
            <a:r>
              <a:rPr lang="en-GB"/>
              <a:t>Normally limited to 30kph to prevent crew injury</a:t>
            </a:r>
          </a:p>
          <a:p>
            <a:pPr lvl="1">
              <a:tabLst>
                <a:tab pos="7172325" algn="l"/>
              </a:tabLst>
            </a:pPr>
            <a:r>
              <a:rPr lang="en-GB"/>
              <a:t>and to have any chance of seeing the enemy</a:t>
            </a:r>
          </a:p>
          <a:p>
            <a:pPr>
              <a:tabLst>
                <a:tab pos="7172325" algn="l"/>
              </a:tabLst>
            </a:pPr>
            <a:r>
              <a:rPr lang="en-GB"/>
              <a:t>Need to halt to observe, plan and check routes</a:t>
            </a:r>
          </a:p>
          <a:p>
            <a:pPr lvl="1">
              <a:tabLst>
                <a:tab pos="7172325" algn="l"/>
              </a:tabLst>
            </a:pPr>
            <a:r>
              <a:rPr lang="en-GB"/>
              <a:t>navigation errors are not unknown …</a:t>
            </a:r>
          </a:p>
          <a:p>
            <a:pPr>
              <a:tabLst>
                <a:tab pos="7172325" algn="l"/>
              </a:tabLst>
            </a:pPr>
            <a:r>
              <a:rPr lang="en-GB"/>
              <a:t>In reality, tank force advance rates are ≈2–5kph</a:t>
            </a:r>
          </a:p>
          <a:p>
            <a:pPr lvl="1">
              <a:tabLst>
                <a:tab pos="7172325" algn="l"/>
              </a:tabLst>
            </a:pPr>
            <a:r>
              <a:rPr lang="en-GB"/>
              <a:t>but only possible to maintain this for two days in every three …</a:t>
            </a:r>
          </a:p>
          <a:p>
            <a:pPr>
              <a:tabLst>
                <a:tab pos="7172325" algn="l"/>
              </a:tabLst>
            </a:pPr>
            <a:r>
              <a:rPr lang="en-GB"/>
              <a:t>Mean speeds decline as more factors taken into account</a:t>
            </a:r>
            <a:endParaRPr lang="en-US"/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6834188" y="5675313"/>
            <a:ext cx="13160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200"/>
              <a:t>*main battle tank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 build="p" bldLvl="3"/>
      <p:bldP spid="88070" grpId="0" autoUpdateAnimBg="0"/>
      <p:bldP spid="88070" grpId="1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162A3A"/>
      </a:dk1>
      <a:lt1>
        <a:srgbClr val="FFFFFF"/>
      </a:lt1>
      <a:dk2>
        <a:srgbClr val="004268"/>
      </a:dk2>
      <a:lt2>
        <a:srgbClr val="A6A6A6"/>
      </a:lt2>
      <a:accent1>
        <a:srgbClr val="FF5400"/>
      </a:accent1>
      <a:accent2>
        <a:srgbClr val="B3FF00"/>
      </a:accent2>
      <a:accent3>
        <a:srgbClr val="AAB0B9"/>
      </a:accent3>
      <a:accent4>
        <a:srgbClr val="DADADA"/>
      </a:accent4>
      <a:accent5>
        <a:srgbClr val="FFB3AA"/>
      </a:accent5>
      <a:accent6>
        <a:srgbClr val="A2E700"/>
      </a:accent6>
      <a:hlink>
        <a:srgbClr val="FFFFFF"/>
      </a:hlink>
      <a:folHlink>
        <a:srgbClr val="FF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6600">
                  <a:alpha val="50000"/>
                </a:srgbClr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6600">
                  <a:alpha val="50000"/>
                </a:srgbClr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162A3A"/>
        </a:dk1>
        <a:lt1>
          <a:srgbClr val="FFFFFF"/>
        </a:lt1>
        <a:dk2>
          <a:srgbClr val="004268"/>
        </a:dk2>
        <a:lt2>
          <a:srgbClr val="A6A6A6"/>
        </a:lt2>
        <a:accent1>
          <a:srgbClr val="FF5400"/>
        </a:accent1>
        <a:accent2>
          <a:srgbClr val="B3FF00"/>
        </a:accent2>
        <a:accent3>
          <a:srgbClr val="AAB0B9"/>
        </a:accent3>
        <a:accent4>
          <a:srgbClr val="DADADA"/>
        </a:accent4>
        <a:accent5>
          <a:srgbClr val="FFB3AA"/>
        </a:accent5>
        <a:accent6>
          <a:srgbClr val="A2E700"/>
        </a:accent6>
        <a:hlink>
          <a:srgbClr val="FF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6018</TotalTime>
  <Pages>25</Pages>
  <Words>1019</Words>
  <Application>Microsoft Office PowerPoint</Application>
  <PresentationFormat>On-screen Show (4:3)</PresentationFormat>
  <Paragraphs>160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Times New Roman</vt:lpstr>
      <vt:lpstr>Arial</vt:lpstr>
      <vt:lpstr>Times</vt:lpstr>
      <vt:lpstr>Blank</vt:lpstr>
      <vt:lpstr>Why do simple combat models favour the attacker?</vt:lpstr>
      <vt:lpstr>Presentation outline</vt:lpstr>
      <vt:lpstr>Introduction</vt:lpstr>
      <vt:lpstr>Data-model trade-off</vt:lpstr>
      <vt:lpstr>Recognizing the effect</vt:lpstr>
      <vt:lpstr>Genesis of problem</vt:lpstr>
      <vt:lpstr>The trap: simple model, simple data</vt:lpstr>
      <vt:lpstr>Three practical examples: moving, observing, and shooting</vt:lpstr>
      <vt:lpstr>Example 1: movement</vt:lpstr>
      <vt:lpstr>Example 2: observation</vt:lpstr>
      <vt:lpstr>Example 3: shooting</vt:lpstr>
      <vt:lpstr>Simple and complex data …</vt:lpstr>
      <vt:lpstr>Concluding thoughts</vt:lpstr>
      <vt:lpstr>Effects on attack and defence</vt:lpstr>
      <vt:lpstr>Summary and conclusions</vt:lpstr>
      <vt:lpstr>Point to ponder …</vt:lpstr>
      <vt:lpstr>References</vt:lpstr>
      <vt:lpstr>QUESTIONS</vt:lpstr>
    </vt:vector>
  </TitlesOfParts>
  <Company>Roundel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Denny</dc:creator>
  <cp:lastModifiedBy>cara</cp:lastModifiedBy>
  <cp:revision>246</cp:revision>
  <cp:lastPrinted>2001-06-26T09:11:37Z</cp:lastPrinted>
  <dcterms:created xsi:type="dcterms:W3CDTF">2001-04-20T11:19:27Z</dcterms:created>
  <dcterms:modified xsi:type="dcterms:W3CDTF">2012-03-16T15:58:12Z</dcterms:modified>
</cp:coreProperties>
</file>