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5" r:id="rId11"/>
    <p:sldId id="267" r:id="rId12"/>
    <p:sldId id="269" r:id="rId13"/>
    <p:sldId id="273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267222-ED7D-4E84-9D39-53E99CC71F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C988-D4E5-4AC1-8222-005820F15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1192C-2137-46E6-93A3-1BBDF5C5F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9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194C-C85D-41A2-8B4C-EAB1CD2D1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AAC04-10D0-49E6-9508-9E8253F183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875D9-6E07-4DF7-84D1-F4822780B3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1EDA1-241F-4081-B707-929B9256D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ECE70-EDF9-43B8-B0F4-97B5C9D91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0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9F7F-EFE0-4451-84DD-361004FC1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4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F9A36-6E1B-459B-8FC1-6F2C9285D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AF88-B8E6-4ED3-8BF7-F22CD516E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2400">
              <a:latin typeface="Times New Roman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8EC68B-6A93-42CC-BAEA-28750835A1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On The Strategic Evaluation of an Overseas Campus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Robert Dyson, University of Warwick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/>
              <a:t>TOWS Matrix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743200" y="17526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3400" y="40386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791200" y="1758950"/>
            <a:ext cx="0" cy="433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09600" y="55626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532188" y="1738313"/>
            <a:ext cx="1435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1">
                <a:latin typeface="Times New Roman" charset="0"/>
              </a:rPr>
              <a:t>Strengths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310313" y="1814513"/>
            <a:ext cx="1739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>
                <a:latin typeface="Times New Roman" charset="0"/>
              </a:rPr>
              <a:t>Weaknesses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15950" y="2514600"/>
            <a:ext cx="798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57200" y="3124200"/>
            <a:ext cx="200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>
                <a:latin typeface="Times New Roman" charset="0"/>
              </a:rPr>
              <a:t>Opportunities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85800" y="4343400"/>
            <a:ext cx="1196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>
                <a:latin typeface="Times New Roman" charset="0"/>
              </a:rPr>
              <a:t>Threats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352800" y="28194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SO strategies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858000" y="28194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WO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0" y="4191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latin typeface="Times New Roman" charset="0"/>
              </a:rPr>
              <a:t>ST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858000" y="419100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WT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81400" y="327660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offensive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581400" y="4800600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defensive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477000" y="4800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desperation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300788" y="33575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>
              <a:latin typeface="Times New Roman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300788" y="3213100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latin typeface="Times New Roman" charset="0"/>
              </a:rPr>
              <a:t>speculative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Enhanced SWOT Analysis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2325" y="2098675"/>
            <a:ext cx="1920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latin typeface="Times New Roman" charset="0"/>
              </a:rPr>
              <a:t>Resources</a:t>
            </a:r>
          </a:p>
          <a:p>
            <a:r>
              <a:rPr lang="en-GB" sz="2400">
                <a:latin typeface="Times New Roman" charset="0"/>
              </a:rPr>
              <a:t>Competencies</a:t>
            </a:r>
          </a:p>
          <a:p>
            <a:r>
              <a:rPr lang="en-GB" sz="2400">
                <a:latin typeface="Times New Roman" charset="0"/>
              </a:rPr>
              <a:t>Capabilities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0" y="2362200"/>
            <a:ext cx="180657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Strengths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Weaknesses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895600" y="27432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60425" y="4868863"/>
            <a:ext cx="16541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Scenario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Analysis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724400"/>
            <a:ext cx="1858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Opportunities</a:t>
            </a:r>
          </a:p>
          <a:p>
            <a:r>
              <a:rPr lang="en-GB" sz="2400">
                <a:latin typeface="Times New Roman" charset="0"/>
              </a:rPr>
              <a:t>Threats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667000" y="51054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172200" y="36576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Strategies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638800" y="2743200"/>
            <a:ext cx="9906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5791200" y="4267200"/>
            <a:ext cx="6858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209800" y="1600200"/>
            <a:ext cx="261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Times New Roman" charset="0"/>
              </a:rPr>
              <a:t>Internal Appraisal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209800" y="5791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imes New Roman" charset="0"/>
              </a:rPr>
              <a:t>External Appraisal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Generation Process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339975" y="1844675"/>
            <a:ext cx="3309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Establish mission</a:t>
            </a:r>
          </a:p>
          <a:p>
            <a:r>
              <a:rPr lang="en-GB" sz="2400">
                <a:latin typeface="Times New Roman" charset="0"/>
              </a:rPr>
              <a:t>objectives, characteristics</a:t>
            </a:r>
          </a:p>
          <a:p>
            <a:r>
              <a:rPr lang="en-GB" sz="2400">
                <a:latin typeface="Times New Roman" charset="0"/>
              </a:rPr>
              <a:t>of the organisation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3733800"/>
            <a:ext cx="1952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Identify key</a:t>
            </a:r>
          </a:p>
          <a:p>
            <a:r>
              <a:rPr lang="en-GB" sz="2400">
                <a:latin typeface="Times New Roman" charset="0"/>
              </a:rPr>
              <a:t>factors SWOT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5334000"/>
            <a:ext cx="1317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Generate</a:t>
            </a:r>
          </a:p>
          <a:p>
            <a:r>
              <a:rPr lang="en-GB" sz="2400">
                <a:latin typeface="Times New Roman" charset="0"/>
              </a:rPr>
              <a:t>scenarios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14600" y="3733800"/>
            <a:ext cx="1495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b="1">
                <a:latin typeface="Times New Roman" charset="0"/>
              </a:rPr>
              <a:t>Generate</a:t>
            </a:r>
          </a:p>
          <a:p>
            <a:r>
              <a:rPr lang="en-GB" sz="2400" b="1">
                <a:latin typeface="Times New Roman" charset="0"/>
              </a:rPr>
              <a:t>strategies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72000" y="3789363"/>
            <a:ext cx="23050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>
                <a:latin typeface="Times New Roman" charset="0"/>
              </a:rPr>
              <a:t>Score strategies and </a:t>
            </a:r>
          </a:p>
          <a:p>
            <a:r>
              <a:rPr lang="en-GB" sz="2000">
                <a:latin typeface="Times New Roman" charset="0"/>
              </a:rPr>
              <a:t>check against high</a:t>
            </a:r>
          </a:p>
          <a:p>
            <a:r>
              <a:rPr lang="en-GB" sz="2000">
                <a:latin typeface="Times New Roman" charset="0"/>
              </a:rPr>
              <a:t>scoring factors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10000" y="5257800"/>
            <a:ext cx="1393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Score key</a:t>
            </a:r>
          </a:p>
          <a:p>
            <a:r>
              <a:rPr lang="en-GB" sz="2400">
                <a:latin typeface="Times New Roman" charset="0"/>
              </a:rPr>
              <a:t>factors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108825" y="3505200"/>
            <a:ext cx="2035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Evaluate and test for adoption or rejection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28600" y="3810000"/>
            <a:ext cx="1981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339975" y="1844675"/>
            <a:ext cx="33528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514600" y="38100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572000" y="3657600"/>
            <a:ext cx="21336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7086600" y="3505200"/>
            <a:ext cx="17526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11188" y="5157788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810000" y="53340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1219200" y="4495800"/>
            <a:ext cx="39688" cy="661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2098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971800" y="2971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886200" y="4114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67056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56388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3276600" y="3276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3276600" y="3276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905000" y="4495800"/>
            <a:ext cx="1905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495800" y="49530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58750" y="2297113"/>
            <a:ext cx="1908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 New Roman" charset="0"/>
              </a:rPr>
              <a:t>Resources</a:t>
            </a:r>
          </a:p>
          <a:p>
            <a:r>
              <a:rPr lang="en-GB" sz="2400">
                <a:latin typeface="Times New Roman" charset="0"/>
              </a:rPr>
              <a:t>Competencies</a:t>
            </a:r>
            <a:endParaRPr lang="en-US" sz="2400">
              <a:latin typeface="Times New Roman" charset="0"/>
            </a:endParaRP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250825" y="2349500"/>
            <a:ext cx="1800225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187450" y="3141663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H="1">
            <a:off x="1692275" y="2997200"/>
            <a:ext cx="8636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496050" y="1860550"/>
            <a:ext cx="191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Group Explorer</a:t>
            </a:r>
          </a:p>
          <a:p>
            <a:r>
              <a:rPr lang="en-GB"/>
              <a:t>software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4678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132138" y="260350"/>
            <a:ext cx="2036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/>
              <a:t>Opportunities</a:t>
            </a: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85" name="Group 93"/>
          <p:cNvGraphicFramePr>
            <a:graphicFrameLocks noGrp="1"/>
          </p:cNvGraphicFramePr>
          <p:nvPr/>
        </p:nvGraphicFramePr>
        <p:xfrm>
          <a:off x="395288" y="765175"/>
          <a:ext cx="8497887" cy="5256213"/>
        </p:xfrm>
        <a:graphic>
          <a:graphicData uri="http://schemas.openxmlformats.org/drawingml/2006/table">
            <a:tbl>
              <a:tblPr/>
              <a:tblGrid>
                <a:gridCol w="687387"/>
                <a:gridCol w="5564188"/>
                <a:gridCol w="842962"/>
                <a:gridCol w="1403350"/>
              </a:tblGrid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No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(need for) Continuing Professional Development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4.38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1.19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super dooper e-learning &amp; e-research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4.25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0.71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opportunities for collaborations with other universities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4.25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1.04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European market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4.25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0.71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rich Indian middle classes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4.13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0.99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Actively use and exploit alumni connections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4.13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0.99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Bologna accord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Growth of business in China and India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post u/g masters in management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1.07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Existence of Warwick International Offices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4.00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wealthy Asians, Russians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3.88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0.83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2103438" y="847725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/>
              <a:t>Opportunities</a:t>
            </a:r>
            <a:endParaRPr lang="en-US" sz="2400"/>
          </a:p>
        </p:txBody>
      </p:sp>
      <p:sp>
        <p:nvSpPr>
          <p:cNvPr id="33878" name="Text Box 86"/>
          <p:cNvSpPr txBox="1">
            <a:spLocks noChangeArrowheads="1"/>
          </p:cNvSpPr>
          <p:nvPr/>
        </p:nvSpPr>
        <p:spPr bwMode="auto">
          <a:xfrm>
            <a:off x="6516688" y="9810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338388" y="-133350"/>
            <a:ext cx="4467225" cy="29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12" tIns="1141053" rIns="914112" bIns="1141053" anchor="ctr">
            <a:spAutoFit/>
          </a:bodyPr>
          <a:lstStyle/>
          <a:p>
            <a:pPr eaLnBrk="1" hangingPunct="1"/>
            <a:r>
              <a:rPr lang="en-GB" sz="2600" b="1">
                <a:solidFill>
                  <a:srgbClr val="0000FF"/>
                </a:solidFill>
                <a:latin typeface="Arial" charset="0"/>
                <a:cs typeface="Times New Roman" charset="0"/>
              </a:rPr>
              <a:t>S</a:t>
            </a:r>
            <a:r>
              <a:rPr lang="en-GB" sz="2600" b="1">
                <a:solidFill>
                  <a:srgbClr val="003300"/>
                </a:solidFill>
                <a:latin typeface="Arial" charset="0"/>
                <a:cs typeface="Times New Roman" charset="0"/>
              </a:rPr>
              <a:t>O</a:t>
            </a:r>
            <a:r>
              <a:rPr lang="en-GB" sz="2000" b="1">
                <a:solidFill>
                  <a:srgbClr val="003300"/>
                </a:solidFill>
                <a:latin typeface="Arial" charset="0"/>
                <a:cs typeface="Times New Roman" charset="0"/>
              </a:rPr>
              <a:t> </a:t>
            </a:r>
            <a:r>
              <a:rPr lang="en-GB" sz="2000" b="1">
                <a:latin typeface="Arial" charset="0"/>
                <a:cs typeface="Times New Roman" charset="0"/>
              </a:rPr>
              <a:t>STRATEGY GRID</a:t>
            </a:r>
            <a:endParaRPr lang="en-GB" sz="900">
              <a:latin typeface="Arial" charset="0"/>
            </a:endParaRPr>
          </a:p>
          <a:p>
            <a:endParaRPr lang="en-GB">
              <a:latin typeface="Arial" charset="0"/>
            </a:endParaRPr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979613" y="1268413"/>
          <a:ext cx="4679950" cy="4811712"/>
        </p:xfrm>
        <a:graphic>
          <a:graphicData uri="http://schemas.openxmlformats.org/drawingml/2006/table">
            <a:tbl>
              <a:tblPr/>
              <a:tblGrid>
                <a:gridCol w="1558925"/>
                <a:gridCol w="1562100"/>
                <a:gridCol w="1558925"/>
              </a:tblGrid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</a:t>
                      </a:r>
                      <a:endParaRPr kumimoji="0" lang="en-GB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3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2338388" y="6596063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GB" sz="1200" b="1" u="sng">
                <a:latin typeface="Arial" charset="0"/>
                <a:cs typeface="Times New Roman" charset="0"/>
              </a:rPr>
              <a:t/>
            </a:r>
            <a:br>
              <a:rPr lang="en-GB" sz="1200" b="1" u="sng">
                <a:latin typeface="Arial" charset="0"/>
                <a:cs typeface="Times New Roman" charset="0"/>
              </a:rPr>
            </a:br>
            <a:endParaRPr lang="en-GB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Inclusive consideration valuable but</a:t>
            </a:r>
            <a:br>
              <a:rPr lang="en-GB"/>
            </a:br>
            <a:r>
              <a:rPr lang="en-GB"/>
              <a:t>convergence may be problematic</a:t>
            </a:r>
          </a:p>
          <a:p>
            <a:pPr>
              <a:lnSpc>
                <a:spcPct val="90000"/>
              </a:lnSpc>
            </a:pPr>
            <a:r>
              <a:rPr lang="en-GB"/>
              <a:t>Comprehensive feasibility study undertaken</a:t>
            </a:r>
          </a:p>
          <a:p>
            <a:pPr>
              <a:lnSpc>
                <a:spcPct val="90000"/>
              </a:lnSpc>
            </a:pPr>
            <a:r>
              <a:rPr lang="en-GB"/>
              <a:t>Risk simulation adding value</a:t>
            </a:r>
          </a:p>
          <a:p>
            <a:pPr>
              <a:lnSpc>
                <a:spcPct val="90000"/>
              </a:lnSpc>
            </a:pPr>
            <a:r>
              <a:rPr lang="en-GB"/>
              <a:t>SWOT process engaging wide range of staff</a:t>
            </a:r>
          </a:p>
          <a:p>
            <a:pPr>
              <a:lnSpc>
                <a:spcPct val="90000"/>
              </a:lnSpc>
            </a:pPr>
            <a:r>
              <a:rPr lang="en-GB"/>
              <a:t>What if a centre/departmental division?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Proposal – Warwick in Asia</a:t>
            </a: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000"/>
          </a:p>
          <a:p>
            <a:r>
              <a:rPr lang="en-GB" sz="2000"/>
              <a:t>To establish a comprehensive University of Warwick campus in Singapore including provision of undergraduate and graduate courses and research, at the invitation of the Singapore Economic Development Board.</a:t>
            </a:r>
          </a:p>
          <a:p>
            <a:r>
              <a:rPr lang="en-GB" sz="2000"/>
              <a:t>Research active staff and building up to 10,000 students by 2014</a:t>
            </a:r>
          </a:p>
          <a:p>
            <a:r>
              <a:rPr lang="en-GB" sz="2000"/>
              <a:t>Diverse body of students and staff </a:t>
            </a:r>
          </a:p>
          <a:p>
            <a:r>
              <a:rPr lang="en-GB" sz="2000"/>
              <a:t>Strong linkages between the two campuses</a:t>
            </a:r>
          </a:p>
          <a:p>
            <a:r>
              <a:rPr lang="en-GB" sz="2000"/>
              <a:t>Single governance structure</a:t>
            </a:r>
            <a:endParaRPr lang="en-US" sz="2000"/>
          </a:p>
          <a:p>
            <a:endParaRPr lang="en-US" sz="20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409825"/>
            <a:ext cx="184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ToT</a:t>
            </a: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00113" y="429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Motivation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U. of W. – to extend the global reach and raise the international profile of the University</a:t>
            </a:r>
            <a:br>
              <a:rPr lang="en-GB"/>
            </a:br>
            <a:endParaRPr lang="en-GB"/>
          </a:p>
          <a:p>
            <a:r>
              <a:rPr lang="en-GB"/>
              <a:t>EDB – Make Singapore an international hub for higher education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Critical Success Factors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000"/>
          </a:p>
          <a:p>
            <a:r>
              <a:rPr lang="en-GB" sz="2000"/>
              <a:t>Research led academic plan with staff buy-in</a:t>
            </a:r>
          </a:p>
          <a:p>
            <a:r>
              <a:rPr lang="en-GB" sz="2000"/>
              <a:t>Compelling evidence of market demand for courses and  research </a:t>
            </a:r>
          </a:p>
          <a:p>
            <a:r>
              <a:rPr lang="en-GB" sz="2000"/>
              <a:t>Evidence that WiA would enhance the reputation of and opportunities for Warwick UK</a:t>
            </a:r>
          </a:p>
          <a:p>
            <a:r>
              <a:rPr lang="en-GB" sz="2000"/>
              <a:t>A robust self-sustaining financial model</a:t>
            </a:r>
          </a:p>
          <a:p>
            <a:r>
              <a:rPr lang="en-GB" sz="2000"/>
              <a:t>Viable WiA legal entity as part of Warwick UK</a:t>
            </a:r>
          </a:p>
          <a:p>
            <a:r>
              <a:rPr lang="en-GB" sz="2000"/>
              <a:t>Viable exit strategy</a:t>
            </a:r>
          </a:p>
          <a:p>
            <a:r>
              <a:rPr lang="en-GB" sz="2000"/>
              <a:t>Understandable and acceptable position on academic freedom and freedom of speech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University Feasibility Study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000"/>
          </a:p>
          <a:p>
            <a:r>
              <a:rPr lang="en-GB" sz="2000"/>
              <a:t>Academic planning</a:t>
            </a:r>
          </a:p>
          <a:p>
            <a:r>
              <a:rPr lang="en-GB" sz="2000"/>
              <a:t>Executive negotiation</a:t>
            </a:r>
          </a:p>
          <a:p>
            <a:r>
              <a:rPr lang="en-GB" sz="2000"/>
              <a:t>Market research</a:t>
            </a:r>
          </a:p>
          <a:p>
            <a:r>
              <a:rPr lang="en-GB" sz="2000"/>
              <a:t>Financial modelling</a:t>
            </a:r>
          </a:p>
          <a:p>
            <a:r>
              <a:rPr lang="en-GB" sz="2000"/>
              <a:t>Staffing and personnel issues</a:t>
            </a:r>
          </a:p>
          <a:p>
            <a:r>
              <a:rPr lang="en-GB" sz="2000"/>
              <a:t>Estates appraisal</a:t>
            </a:r>
          </a:p>
          <a:p>
            <a:r>
              <a:rPr lang="en-GB" sz="2000"/>
              <a:t>Library and IT evaluation</a:t>
            </a:r>
          </a:p>
          <a:p>
            <a:r>
              <a:rPr lang="en-GB" sz="2000"/>
              <a:t>Commercial activities</a:t>
            </a:r>
          </a:p>
          <a:p>
            <a:r>
              <a:rPr lang="en-GB" sz="2000"/>
              <a:t>Public Affairs</a:t>
            </a:r>
          </a:p>
          <a:p>
            <a:r>
              <a:rPr lang="en-GB" sz="2000"/>
              <a:t>Risk analysis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Warwick Business School in Singapore</a:t>
            </a:r>
            <a:endParaRPr lang="en-US" sz="34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WBS also wishes to raise its international profile </a:t>
            </a:r>
          </a:p>
          <a:p>
            <a:pPr>
              <a:lnSpc>
                <a:spcPct val="80000"/>
              </a:lnSpc>
            </a:pPr>
            <a:r>
              <a:rPr lang="en-GB" sz="2000"/>
              <a:t>WBS has a devolved budget from UW </a:t>
            </a:r>
          </a:p>
          <a:p>
            <a:pPr>
              <a:lnSpc>
                <a:spcPct val="80000"/>
              </a:lnSpc>
            </a:pPr>
            <a:r>
              <a:rPr lang="en-GB" sz="2000"/>
              <a:t>WBS seriously considered a Dubai campus some years ago so is not against an overseas campus in principle</a:t>
            </a:r>
          </a:p>
          <a:p>
            <a:pPr>
              <a:lnSpc>
                <a:spcPct val="80000"/>
              </a:lnSpc>
            </a:pPr>
            <a:r>
              <a:rPr lang="en-GB" sz="2000"/>
              <a:t>Attraction of two centre courses and Asian perspective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Is there a robust self-sustaining financial model for WBS?</a:t>
            </a:r>
          </a:p>
          <a:p>
            <a:pPr>
              <a:lnSpc>
                <a:spcPct val="80000"/>
              </a:lnSpc>
            </a:pPr>
            <a:r>
              <a:rPr lang="en-GB" sz="2000"/>
              <a:t>Could we sell WBS courses at UK prices in Singapore?</a:t>
            </a:r>
          </a:p>
          <a:p>
            <a:pPr>
              <a:lnSpc>
                <a:spcPct val="80000"/>
              </a:lnSpc>
            </a:pPr>
            <a:r>
              <a:rPr lang="en-GB" sz="2000"/>
              <a:t>Is a Singapore campus the best way to raise its international profile?</a:t>
            </a:r>
          </a:p>
          <a:p>
            <a:pPr>
              <a:lnSpc>
                <a:spcPct val="80000"/>
              </a:lnSpc>
            </a:pPr>
            <a:r>
              <a:rPr lang="en-GB" sz="2000"/>
              <a:t>Would the development in Singapore threaten or support development at WBSUK?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Business Schools in Singapore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National University of Singapore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Nanyang Polytechnic University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Singapore Management University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University of New South Wales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Insead</a:t>
            </a:r>
            <a:endParaRPr lang="en-US" sz="200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Cornell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MIT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Chicago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Nottingham</a:t>
            </a:r>
            <a:br>
              <a:rPr lang="en-GB" sz="2000"/>
            </a:b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Strathclyde</a:t>
            </a:r>
            <a:br>
              <a:rPr lang="en-GB" sz="2000"/>
            </a:br>
            <a:r>
              <a:rPr lang="en-GB" sz="2000"/>
              <a:t>…….</a:t>
            </a:r>
            <a:endParaRPr lang="en-US" sz="20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356100" y="5495925"/>
            <a:ext cx="289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/>
              <a:t>Market saturation?</a:t>
            </a:r>
          </a:p>
          <a:p>
            <a:r>
              <a:rPr lang="en-GB" sz="2000" b="1"/>
              <a:t>or Agglomeration</a:t>
            </a:r>
            <a:endParaRPr lang="en-US"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WBSiS Evaluation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Financial model – risk analysis (MSc project)</a:t>
            </a:r>
            <a:br>
              <a:rPr lang="en-GB" sz="2000"/>
            </a:br>
            <a:r>
              <a:rPr lang="en-GB" sz="2000"/>
              <a:t>	</a:t>
            </a:r>
            <a:br>
              <a:rPr lang="en-GB" sz="2000"/>
            </a:br>
            <a:r>
              <a:rPr lang="en-GB" sz="2000"/>
              <a:t>	- WBSUK budget structure as base model</a:t>
            </a:r>
            <a:br>
              <a:rPr lang="en-GB" sz="2000"/>
            </a:br>
            <a:r>
              <a:rPr lang="en-GB" sz="2000"/>
              <a:t>	- Adjust to Singapore cost base</a:t>
            </a:r>
            <a:br>
              <a:rPr lang="en-GB" sz="2000"/>
            </a:br>
            <a:r>
              <a:rPr lang="en-GB" sz="2000"/>
              <a:t>	- include pdfs for uncertain factors where modellable</a:t>
            </a:r>
            <a:br>
              <a:rPr lang="en-GB" sz="2000"/>
            </a:br>
            <a:r>
              <a:rPr lang="en-GB" sz="2000"/>
              <a:t>	- do what ifs where no evidence of extent of 	     	  uncertainty</a:t>
            </a:r>
            <a:br>
              <a:rPr lang="en-GB" sz="2000"/>
            </a:b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Enhanced SWOT for strategic initiatives to raise international profile  (Facilitated by Maureen Meadows and Alberto Franco)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/>
              <a:t/>
            </a:r>
            <a:br>
              <a:rPr lang="en-GB" sz="2000"/>
            </a:b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46075"/>
            <a:ext cx="4549775" cy="9239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Risk Simulation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700338" y="1989138"/>
            <a:ext cx="3368675" cy="110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latin typeface="Times New Roman" charset="0"/>
              </a:rPr>
              <a:t>Probability distributions for market size, market share, operating cost, investment...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051050" y="3429000"/>
            <a:ext cx="4837113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latin typeface="Times New Roman" charset="0"/>
              </a:rPr>
              <a:t>Sample a value from each distribution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59113" y="4292600"/>
            <a:ext cx="2606675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>
                <a:latin typeface="Times New Roman" charset="0"/>
              </a:rPr>
              <a:t>Consolidate to give cash flows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356100" y="38608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651500" y="4797425"/>
            <a:ext cx="165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 flipV="1">
            <a:off x="7308850" y="3644900"/>
            <a:ext cx="0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6877050" y="36449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6437313" y="1736725"/>
            <a:ext cx="1641475" cy="742950"/>
          </a:xfrm>
          <a:custGeom>
            <a:avLst/>
            <a:gdLst>
              <a:gd name="T0" fmla="*/ 0 w 1034"/>
              <a:gd name="T1" fmla="*/ 468 h 468"/>
              <a:gd name="T2" fmla="*/ 165 w 1034"/>
              <a:gd name="T3" fmla="*/ 395 h 468"/>
              <a:gd name="T4" fmla="*/ 238 w 1034"/>
              <a:gd name="T5" fmla="*/ 230 h 468"/>
              <a:gd name="T6" fmla="*/ 352 w 1034"/>
              <a:gd name="T7" fmla="*/ 33 h 468"/>
              <a:gd name="T8" fmla="*/ 455 w 1034"/>
              <a:gd name="T9" fmla="*/ 33 h 468"/>
              <a:gd name="T10" fmla="*/ 538 w 1034"/>
              <a:gd name="T11" fmla="*/ 209 h 468"/>
              <a:gd name="T12" fmla="*/ 600 w 1034"/>
              <a:gd name="T13" fmla="*/ 354 h 468"/>
              <a:gd name="T14" fmla="*/ 745 w 1034"/>
              <a:gd name="T15" fmla="*/ 426 h 468"/>
              <a:gd name="T16" fmla="*/ 890 w 1034"/>
              <a:gd name="T17" fmla="*/ 447 h 468"/>
              <a:gd name="T18" fmla="*/ 1034 w 1034"/>
              <a:gd name="T19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34" h="468">
                <a:moveTo>
                  <a:pt x="0" y="468"/>
                </a:moveTo>
                <a:cubicBezTo>
                  <a:pt x="27" y="456"/>
                  <a:pt x="125" y="435"/>
                  <a:pt x="165" y="395"/>
                </a:cubicBezTo>
                <a:cubicBezTo>
                  <a:pt x="205" y="355"/>
                  <a:pt x="207" y="290"/>
                  <a:pt x="238" y="230"/>
                </a:cubicBezTo>
                <a:cubicBezTo>
                  <a:pt x="269" y="170"/>
                  <a:pt x="316" y="66"/>
                  <a:pt x="352" y="33"/>
                </a:cubicBezTo>
                <a:cubicBezTo>
                  <a:pt x="388" y="0"/>
                  <a:pt x="424" y="4"/>
                  <a:pt x="455" y="33"/>
                </a:cubicBezTo>
                <a:cubicBezTo>
                  <a:pt x="486" y="62"/>
                  <a:pt x="514" y="155"/>
                  <a:pt x="538" y="209"/>
                </a:cubicBezTo>
                <a:cubicBezTo>
                  <a:pt x="562" y="263"/>
                  <a:pt x="565" y="318"/>
                  <a:pt x="600" y="354"/>
                </a:cubicBezTo>
                <a:cubicBezTo>
                  <a:pt x="635" y="390"/>
                  <a:pt x="697" y="410"/>
                  <a:pt x="745" y="426"/>
                </a:cubicBezTo>
                <a:cubicBezTo>
                  <a:pt x="793" y="442"/>
                  <a:pt x="842" y="440"/>
                  <a:pt x="890" y="447"/>
                </a:cubicBezTo>
                <a:cubicBezTo>
                  <a:pt x="938" y="454"/>
                  <a:pt x="1004" y="464"/>
                  <a:pt x="1034" y="4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869950" y="1757363"/>
            <a:ext cx="1035050" cy="688975"/>
          </a:xfrm>
          <a:custGeom>
            <a:avLst/>
            <a:gdLst>
              <a:gd name="T0" fmla="*/ 0 w 652"/>
              <a:gd name="T1" fmla="*/ 434 h 434"/>
              <a:gd name="T2" fmla="*/ 145 w 652"/>
              <a:gd name="T3" fmla="*/ 341 h 434"/>
              <a:gd name="T4" fmla="*/ 228 w 652"/>
              <a:gd name="T5" fmla="*/ 217 h 434"/>
              <a:gd name="T6" fmla="*/ 316 w 652"/>
              <a:gd name="T7" fmla="*/ 93 h 434"/>
              <a:gd name="T8" fmla="*/ 362 w 652"/>
              <a:gd name="T9" fmla="*/ 10 h 434"/>
              <a:gd name="T10" fmla="*/ 476 w 652"/>
              <a:gd name="T11" fmla="*/ 31 h 434"/>
              <a:gd name="T12" fmla="*/ 538 w 652"/>
              <a:gd name="T13" fmla="*/ 165 h 434"/>
              <a:gd name="T14" fmla="*/ 600 w 652"/>
              <a:gd name="T15" fmla="*/ 310 h 434"/>
              <a:gd name="T16" fmla="*/ 652 w 652"/>
              <a:gd name="T17" fmla="*/ 381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2" h="434">
                <a:moveTo>
                  <a:pt x="0" y="434"/>
                </a:moveTo>
                <a:cubicBezTo>
                  <a:pt x="24" y="417"/>
                  <a:pt x="107" y="377"/>
                  <a:pt x="145" y="341"/>
                </a:cubicBezTo>
                <a:cubicBezTo>
                  <a:pt x="183" y="305"/>
                  <a:pt x="200" y="258"/>
                  <a:pt x="228" y="217"/>
                </a:cubicBezTo>
                <a:cubicBezTo>
                  <a:pt x="256" y="176"/>
                  <a:pt x="294" y="127"/>
                  <a:pt x="316" y="93"/>
                </a:cubicBezTo>
                <a:cubicBezTo>
                  <a:pt x="338" y="59"/>
                  <a:pt x="335" y="20"/>
                  <a:pt x="362" y="10"/>
                </a:cubicBezTo>
                <a:cubicBezTo>
                  <a:pt x="389" y="0"/>
                  <a:pt x="447" y="5"/>
                  <a:pt x="476" y="31"/>
                </a:cubicBezTo>
                <a:cubicBezTo>
                  <a:pt x="505" y="57"/>
                  <a:pt x="517" y="119"/>
                  <a:pt x="538" y="165"/>
                </a:cubicBezTo>
                <a:cubicBezTo>
                  <a:pt x="559" y="211"/>
                  <a:pt x="581" y="274"/>
                  <a:pt x="600" y="310"/>
                </a:cubicBezTo>
                <a:cubicBezTo>
                  <a:pt x="619" y="346"/>
                  <a:pt x="641" y="366"/>
                  <a:pt x="652" y="381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419475" y="52292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419475" y="594995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7" name="Freeform 17"/>
          <p:cNvSpPr>
            <a:spLocks/>
          </p:cNvSpPr>
          <p:nvPr/>
        </p:nvSpPr>
        <p:spPr bwMode="auto">
          <a:xfrm>
            <a:off x="2987675" y="5300663"/>
            <a:ext cx="1646238" cy="554037"/>
          </a:xfrm>
          <a:custGeom>
            <a:avLst/>
            <a:gdLst>
              <a:gd name="T0" fmla="*/ 0 w 1037"/>
              <a:gd name="T1" fmla="*/ 349 h 349"/>
              <a:gd name="T2" fmla="*/ 168 w 1037"/>
              <a:gd name="T3" fmla="*/ 282 h 349"/>
              <a:gd name="T4" fmla="*/ 323 w 1037"/>
              <a:gd name="T5" fmla="*/ 189 h 349"/>
              <a:gd name="T6" fmla="*/ 432 w 1037"/>
              <a:gd name="T7" fmla="*/ 61 h 349"/>
              <a:gd name="T8" fmla="*/ 576 w 1037"/>
              <a:gd name="T9" fmla="*/ 13 h 349"/>
              <a:gd name="T10" fmla="*/ 685 w 1037"/>
              <a:gd name="T11" fmla="*/ 137 h 349"/>
              <a:gd name="T12" fmla="*/ 810 w 1037"/>
              <a:gd name="T13" fmla="*/ 251 h 349"/>
              <a:gd name="T14" fmla="*/ 1037 w 1037"/>
              <a:gd name="T15" fmla="*/ 282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7" h="349">
                <a:moveTo>
                  <a:pt x="0" y="349"/>
                </a:moveTo>
                <a:cubicBezTo>
                  <a:pt x="28" y="338"/>
                  <a:pt x="114" y="309"/>
                  <a:pt x="168" y="282"/>
                </a:cubicBezTo>
                <a:cubicBezTo>
                  <a:pt x="222" y="255"/>
                  <a:pt x="279" y="226"/>
                  <a:pt x="323" y="189"/>
                </a:cubicBezTo>
                <a:cubicBezTo>
                  <a:pt x="367" y="152"/>
                  <a:pt x="390" y="90"/>
                  <a:pt x="432" y="61"/>
                </a:cubicBezTo>
                <a:cubicBezTo>
                  <a:pt x="474" y="32"/>
                  <a:pt x="534" y="0"/>
                  <a:pt x="576" y="13"/>
                </a:cubicBezTo>
                <a:cubicBezTo>
                  <a:pt x="618" y="26"/>
                  <a:pt x="646" y="97"/>
                  <a:pt x="685" y="137"/>
                </a:cubicBezTo>
                <a:cubicBezTo>
                  <a:pt x="724" y="177"/>
                  <a:pt x="751" y="227"/>
                  <a:pt x="810" y="251"/>
                </a:cubicBezTo>
                <a:cubicBezTo>
                  <a:pt x="869" y="275"/>
                  <a:pt x="990" y="276"/>
                  <a:pt x="1037" y="28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3561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238</TotalTime>
  <Words>503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Verdana</vt:lpstr>
      <vt:lpstr>Times New Roman</vt:lpstr>
      <vt:lpstr>Wingdings</vt:lpstr>
      <vt:lpstr>Profile</vt:lpstr>
      <vt:lpstr>On The Strategic Evaluation of an Overseas Campus</vt:lpstr>
      <vt:lpstr>Proposal – Warwick in Asia</vt:lpstr>
      <vt:lpstr>Motivation</vt:lpstr>
      <vt:lpstr>Critical Success Factors</vt:lpstr>
      <vt:lpstr>University Feasibility Study</vt:lpstr>
      <vt:lpstr>Warwick Business School in Singapore</vt:lpstr>
      <vt:lpstr>Business Schools in Singapore</vt:lpstr>
      <vt:lpstr>WBSiS Evaluation</vt:lpstr>
      <vt:lpstr>Risk Simulation</vt:lpstr>
      <vt:lpstr>TOWS Matrix</vt:lpstr>
      <vt:lpstr>Enhanced SWOT Analysis</vt:lpstr>
      <vt:lpstr>Strategy Generation Process</vt:lpstr>
      <vt:lpstr>PowerPoint Presentation</vt:lpstr>
      <vt:lpstr>PowerPoint Presentation</vt:lpstr>
      <vt:lpstr>PowerPoint Presentation</vt:lpstr>
      <vt:lpstr>Conclusions</vt:lpstr>
    </vt:vector>
  </TitlesOfParts>
  <Company>WBS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Strategic Evaluation of an Overseas Campus</dc:title>
  <dc:creator>ORSRD</dc:creator>
  <cp:lastModifiedBy>cara</cp:lastModifiedBy>
  <cp:revision>6</cp:revision>
  <dcterms:created xsi:type="dcterms:W3CDTF">2005-08-31T10:40:01Z</dcterms:created>
  <dcterms:modified xsi:type="dcterms:W3CDTF">2012-03-23T16:24:33Z</dcterms:modified>
</cp:coreProperties>
</file>