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989965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1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6433" autoAdjust="0"/>
  </p:normalViewPr>
  <p:slideViewPr>
    <p:cSldViewPr snapToGrid="0">
      <p:cViewPr varScale="1">
        <p:scale>
          <a:sx n="108" d="100"/>
          <a:sy n="108" d="100"/>
        </p:scale>
        <p:origin x="108" y="108"/>
      </p:cViewPr>
      <p:guideLst>
        <p:guide orient="horz" pos="2160"/>
        <p:guide pos="3118"/>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474" y="1122363"/>
            <a:ext cx="8414703"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237456" y="3602038"/>
            <a:ext cx="7424738"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2B596CC-DB37-4C61-8E50-6C78D1C22456}" type="datetimeFigureOut">
              <a:rPr lang="en-GB" smtClean="0"/>
              <a:t>05/03/2014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B1A3E4-00E6-4E94-88F0-564517A74201}" type="slidenum">
              <a:rPr lang="en-GB" smtClean="0"/>
              <a:t>‹#›</a:t>
            </a:fld>
            <a:endParaRPr lang="en-GB"/>
          </a:p>
        </p:txBody>
      </p:sp>
    </p:spTree>
    <p:extLst>
      <p:ext uri="{BB962C8B-B14F-4D97-AF65-F5344CB8AC3E}">
        <p14:creationId xmlns:p14="http://schemas.microsoft.com/office/powerpoint/2010/main" val="2992830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2B596CC-DB37-4C61-8E50-6C78D1C22456}" type="datetimeFigureOut">
              <a:rPr lang="en-GB" smtClean="0"/>
              <a:t>05/03/2014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B1A3E4-00E6-4E94-88F0-564517A74201}" type="slidenum">
              <a:rPr lang="en-GB" smtClean="0"/>
              <a:t>‹#›</a:t>
            </a:fld>
            <a:endParaRPr lang="en-GB"/>
          </a:p>
        </p:txBody>
      </p:sp>
    </p:spTree>
    <p:extLst>
      <p:ext uri="{BB962C8B-B14F-4D97-AF65-F5344CB8AC3E}">
        <p14:creationId xmlns:p14="http://schemas.microsoft.com/office/powerpoint/2010/main" val="3531746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4438" y="365125"/>
            <a:ext cx="2134612"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602" y="365125"/>
            <a:ext cx="628009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2B596CC-DB37-4C61-8E50-6C78D1C22456}" type="datetimeFigureOut">
              <a:rPr lang="en-GB" smtClean="0"/>
              <a:t>05/03/2014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B1A3E4-00E6-4E94-88F0-564517A74201}" type="slidenum">
              <a:rPr lang="en-GB" smtClean="0"/>
              <a:t>‹#›</a:t>
            </a:fld>
            <a:endParaRPr lang="en-GB"/>
          </a:p>
        </p:txBody>
      </p:sp>
    </p:spTree>
    <p:extLst>
      <p:ext uri="{BB962C8B-B14F-4D97-AF65-F5344CB8AC3E}">
        <p14:creationId xmlns:p14="http://schemas.microsoft.com/office/powerpoint/2010/main" val="2781929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2B596CC-DB37-4C61-8E50-6C78D1C22456}" type="datetimeFigureOut">
              <a:rPr lang="en-GB" smtClean="0"/>
              <a:t>05/03/2014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B1A3E4-00E6-4E94-88F0-564517A74201}" type="slidenum">
              <a:rPr lang="en-GB" smtClean="0"/>
              <a:t>‹#›</a:t>
            </a:fld>
            <a:endParaRPr lang="en-GB"/>
          </a:p>
        </p:txBody>
      </p:sp>
    </p:spTree>
    <p:extLst>
      <p:ext uri="{BB962C8B-B14F-4D97-AF65-F5344CB8AC3E}">
        <p14:creationId xmlns:p14="http://schemas.microsoft.com/office/powerpoint/2010/main" val="20722814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445" y="1709740"/>
            <a:ext cx="8538448"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75445" y="4589465"/>
            <a:ext cx="8538448"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B596CC-DB37-4C61-8E50-6C78D1C22456}" type="datetimeFigureOut">
              <a:rPr lang="en-GB" smtClean="0"/>
              <a:t>05/03/2014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B1A3E4-00E6-4E94-88F0-564517A74201}" type="slidenum">
              <a:rPr lang="en-GB" smtClean="0"/>
              <a:t>‹#›</a:t>
            </a:fld>
            <a:endParaRPr lang="en-GB"/>
          </a:p>
        </p:txBody>
      </p:sp>
    </p:spTree>
    <p:extLst>
      <p:ext uri="{BB962C8B-B14F-4D97-AF65-F5344CB8AC3E}">
        <p14:creationId xmlns:p14="http://schemas.microsoft.com/office/powerpoint/2010/main" val="2001046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601" y="1825625"/>
            <a:ext cx="4207351"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11698" y="1825625"/>
            <a:ext cx="4207351"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B596CC-DB37-4C61-8E50-6C78D1C22456}" type="datetimeFigureOut">
              <a:rPr lang="en-GB" smtClean="0"/>
              <a:t>05/03/2014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EB1A3E4-00E6-4E94-88F0-564517A74201}" type="slidenum">
              <a:rPr lang="en-GB" smtClean="0"/>
              <a:t>‹#›</a:t>
            </a:fld>
            <a:endParaRPr lang="en-GB"/>
          </a:p>
        </p:txBody>
      </p:sp>
    </p:spTree>
    <p:extLst>
      <p:ext uri="{BB962C8B-B14F-4D97-AF65-F5344CB8AC3E}">
        <p14:creationId xmlns:p14="http://schemas.microsoft.com/office/powerpoint/2010/main" val="2051339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1890" y="365127"/>
            <a:ext cx="8538448"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81892" y="1681163"/>
            <a:ext cx="418801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1892" y="2505075"/>
            <a:ext cx="4188015"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698" y="1681163"/>
            <a:ext cx="420864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11698" y="2505075"/>
            <a:ext cx="420864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2B596CC-DB37-4C61-8E50-6C78D1C22456}" type="datetimeFigureOut">
              <a:rPr lang="en-GB" smtClean="0"/>
              <a:t>05/03/2014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EB1A3E4-00E6-4E94-88F0-564517A74201}" type="slidenum">
              <a:rPr lang="en-GB" smtClean="0"/>
              <a:t>‹#›</a:t>
            </a:fld>
            <a:endParaRPr lang="en-GB"/>
          </a:p>
        </p:txBody>
      </p:sp>
    </p:spTree>
    <p:extLst>
      <p:ext uri="{BB962C8B-B14F-4D97-AF65-F5344CB8AC3E}">
        <p14:creationId xmlns:p14="http://schemas.microsoft.com/office/powerpoint/2010/main" val="41177928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2B596CC-DB37-4C61-8E50-6C78D1C22456}" type="datetimeFigureOut">
              <a:rPr lang="en-GB" smtClean="0"/>
              <a:t>05/03/2014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EB1A3E4-00E6-4E94-88F0-564517A74201}" type="slidenum">
              <a:rPr lang="en-GB" smtClean="0"/>
              <a:t>‹#›</a:t>
            </a:fld>
            <a:endParaRPr lang="en-GB"/>
          </a:p>
        </p:txBody>
      </p:sp>
    </p:spTree>
    <p:extLst>
      <p:ext uri="{BB962C8B-B14F-4D97-AF65-F5344CB8AC3E}">
        <p14:creationId xmlns:p14="http://schemas.microsoft.com/office/powerpoint/2010/main" val="2697032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B596CC-DB37-4C61-8E50-6C78D1C22456}" type="datetimeFigureOut">
              <a:rPr lang="en-GB" smtClean="0"/>
              <a:t>05/03/2014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EB1A3E4-00E6-4E94-88F0-564517A74201}" type="slidenum">
              <a:rPr lang="en-GB" smtClean="0"/>
              <a:t>‹#›</a:t>
            </a:fld>
            <a:endParaRPr lang="en-GB"/>
          </a:p>
        </p:txBody>
      </p:sp>
    </p:spTree>
    <p:extLst>
      <p:ext uri="{BB962C8B-B14F-4D97-AF65-F5344CB8AC3E}">
        <p14:creationId xmlns:p14="http://schemas.microsoft.com/office/powerpoint/2010/main" val="1972380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1890" y="457200"/>
            <a:ext cx="3192895"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4208641" y="987427"/>
            <a:ext cx="5011698"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1890" y="2057400"/>
            <a:ext cx="319289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B596CC-DB37-4C61-8E50-6C78D1C22456}" type="datetimeFigureOut">
              <a:rPr lang="en-GB" smtClean="0"/>
              <a:t>05/03/2014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EB1A3E4-00E6-4E94-88F0-564517A74201}" type="slidenum">
              <a:rPr lang="en-GB" smtClean="0"/>
              <a:t>‹#›</a:t>
            </a:fld>
            <a:endParaRPr lang="en-GB"/>
          </a:p>
        </p:txBody>
      </p:sp>
    </p:spTree>
    <p:extLst>
      <p:ext uri="{BB962C8B-B14F-4D97-AF65-F5344CB8AC3E}">
        <p14:creationId xmlns:p14="http://schemas.microsoft.com/office/powerpoint/2010/main" val="1202477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1890" y="457200"/>
            <a:ext cx="3192895"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208641" y="987427"/>
            <a:ext cx="5011698"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1890" y="2057400"/>
            <a:ext cx="319289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B596CC-DB37-4C61-8E50-6C78D1C22456}" type="datetimeFigureOut">
              <a:rPr lang="en-GB" smtClean="0"/>
              <a:t>05/03/2014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EB1A3E4-00E6-4E94-88F0-564517A74201}" type="slidenum">
              <a:rPr lang="en-GB" smtClean="0"/>
              <a:t>‹#›</a:t>
            </a:fld>
            <a:endParaRPr lang="en-GB"/>
          </a:p>
        </p:txBody>
      </p:sp>
    </p:spTree>
    <p:extLst>
      <p:ext uri="{BB962C8B-B14F-4D97-AF65-F5344CB8AC3E}">
        <p14:creationId xmlns:p14="http://schemas.microsoft.com/office/powerpoint/2010/main" val="3739384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0601" y="365127"/>
            <a:ext cx="8538448"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601" y="1825625"/>
            <a:ext cx="8538448"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0601" y="6356352"/>
            <a:ext cx="2227421"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B596CC-DB37-4C61-8E50-6C78D1C22456}" type="datetimeFigureOut">
              <a:rPr lang="en-GB" smtClean="0"/>
              <a:t>05/03/2014</a:t>
            </a:fld>
            <a:endParaRPr lang="en-GB"/>
          </a:p>
        </p:txBody>
      </p:sp>
      <p:sp>
        <p:nvSpPr>
          <p:cNvPr id="5" name="Footer Placeholder 4"/>
          <p:cNvSpPr>
            <a:spLocks noGrp="1"/>
          </p:cNvSpPr>
          <p:nvPr>
            <p:ph type="ftr" sz="quarter" idx="3"/>
          </p:nvPr>
        </p:nvSpPr>
        <p:spPr>
          <a:xfrm>
            <a:off x="3279259" y="6356352"/>
            <a:ext cx="334113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1628" y="6356352"/>
            <a:ext cx="222742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B1A3E4-00E6-4E94-88F0-564517A74201}" type="slidenum">
              <a:rPr lang="en-GB" smtClean="0"/>
              <a:t>‹#›</a:t>
            </a:fld>
            <a:endParaRPr lang="en-GB"/>
          </a:p>
        </p:txBody>
      </p:sp>
    </p:spTree>
    <p:extLst>
      <p:ext uri="{BB962C8B-B14F-4D97-AF65-F5344CB8AC3E}">
        <p14:creationId xmlns:p14="http://schemas.microsoft.com/office/powerpoint/2010/main" val="264562211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5" name="Rectangle 4"/>
          <p:cNvSpPr>
            <a:spLocks noChangeArrowheads="1"/>
          </p:cNvSpPr>
          <p:nvPr/>
        </p:nvSpPr>
        <p:spPr bwMode="auto">
          <a:xfrm>
            <a:off x="201085" y="80509"/>
            <a:ext cx="9367917"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1400" b="1">
                <a:solidFill>
                  <a:srgbClr val="000000"/>
                </a:solidFill>
                <a:latin typeface="Arial" panose="020B0604020202020204" pitchFamily="34" charset="0"/>
              </a:defRPr>
            </a:lvl1pPr>
            <a:lvl2pPr marL="742950" indent="-285750">
              <a:defRPr sz="1400" b="1">
                <a:solidFill>
                  <a:srgbClr val="000000"/>
                </a:solidFill>
                <a:latin typeface="Arial" panose="020B0604020202020204" pitchFamily="34" charset="0"/>
              </a:defRPr>
            </a:lvl2pPr>
            <a:lvl3pPr marL="1143000" indent="-228600">
              <a:defRPr sz="1400" b="1">
                <a:solidFill>
                  <a:srgbClr val="000000"/>
                </a:solidFill>
                <a:latin typeface="Arial" panose="020B0604020202020204" pitchFamily="34" charset="0"/>
              </a:defRPr>
            </a:lvl3pPr>
            <a:lvl4pPr marL="1600200" indent="-228600">
              <a:defRPr sz="1400" b="1">
                <a:solidFill>
                  <a:srgbClr val="000000"/>
                </a:solidFill>
                <a:latin typeface="Arial" panose="020B0604020202020204" pitchFamily="34" charset="0"/>
              </a:defRPr>
            </a:lvl4pPr>
            <a:lvl5pPr marL="2057400" indent="-228600">
              <a:defRPr sz="1400" b="1">
                <a:solidFill>
                  <a:srgbClr val="000000"/>
                </a:solidFill>
                <a:latin typeface="Arial" panose="020B0604020202020204" pitchFamily="34" charset="0"/>
              </a:defRPr>
            </a:lvl5pPr>
            <a:lvl6pPr marL="2514600" indent="-228600" eaLnBrk="0" fontAlgn="base" hangingPunct="0">
              <a:spcBef>
                <a:spcPct val="0"/>
              </a:spcBef>
              <a:spcAft>
                <a:spcPct val="0"/>
              </a:spcAft>
              <a:defRPr sz="1400" b="1">
                <a:solidFill>
                  <a:srgbClr val="000000"/>
                </a:solidFill>
                <a:latin typeface="Arial" panose="020B0604020202020204" pitchFamily="34" charset="0"/>
              </a:defRPr>
            </a:lvl6pPr>
            <a:lvl7pPr marL="2971800" indent="-228600" eaLnBrk="0" fontAlgn="base" hangingPunct="0">
              <a:spcBef>
                <a:spcPct val="0"/>
              </a:spcBef>
              <a:spcAft>
                <a:spcPct val="0"/>
              </a:spcAft>
              <a:defRPr sz="1400" b="1">
                <a:solidFill>
                  <a:srgbClr val="000000"/>
                </a:solidFill>
                <a:latin typeface="Arial" panose="020B0604020202020204" pitchFamily="34" charset="0"/>
              </a:defRPr>
            </a:lvl7pPr>
            <a:lvl8pPr marL="3429000" indent="-228600" eaLnBrk="0" fontAlgn="base" hangingPunct="0">
              <a:spcBef>
                <a:spcPct val="0"/>
              </a:spcBef>
              <a:spcAft>
                <a:spcPct val="0"/>
              </a:spcAft>
              <a:defRPr sz="1400" b="1">
                <a:solidFill>
                  <a:srgbClr val="000000"/>
                </a:solidFill>
                <a:latin typeface="Arial" panose="020B0604020202020204" pitchFamily="34" charset="0"/>
              </a:defRPr>
            </a:lvl8pPr>
            <a:lvl9pPr marL="3886200" indent="-228600" eaLnBrk="0" fontAlgn="base" hangingPunct="0">
              <a:spcBef>
                <a:spcPct val="0"/>
              </a:spcBef>
              <a:spcAft>
                <a:spcPct val="0"/>
              </a:spcAft>
              <a:defRPr sz="1400" b="1">
                <a:solidFill>
                  <a:srgbClr val="000000"/>
                </a:solidFill>
                <a:latin typeface="Arial" panose="020B0604020202020204" pitchFamily="34" charset="0"/>
              </a:defRPr>
            </a:lvl9pPr>
          </a:lstStyle>
          <a:p>
            <a:pPr algn="ctr"/>
            <a:r>
              <a:rPr lang="en-GB" sz="3600" dirty="0">
                <a:solidFill>
                  <a:srgbClr val="FF0000"/>
                </a:solidFill>
                <a:latin typeface="Frutiger LT 57 Cn" panose="020B0606020204020204" pitchFamily="34" charset="0"/>
              </a:rPr>
              <a:t>A </a:t>
            </a:r>
            <a:r>
              <a:rPr lang="en-GB" sz="3600" dirty="0" smtClean="0">
                <a:solidFill>
                  <a:srgbClr val="FF0000"/>
                </a:solidFill>
                <a:latin typeface="Frutiger LT 57 Cn" panose="020B0606020204020204" pitchFamily="34" charset="0"/>
              </a:rPr>
              <a:t>staff team’s map </a:t>
            </a:r>
            <a:r>
              <a:rPr lang="en-GB" sz="3600" dirty="0">
                <a:solidFill>
                  <a:srgbClr val="FF0000"/>
                </a:solidFill>
                <a:latin typeface="Frutiger LT 57 Cn" panose="020B0606020204020204" pitchFamily="34" charset="0"/>
              </a:rPr>
              <a:t>of limbo</a:t>
            </a:r>
          </a:p>
        </p:txBody>
      </p:sp>
      <p:sp>
        <p:nvSpPr>
          <p:cNvPr id="7" name="Rectangle 11"/>
          <p:cNvSpPr>
            <a:spLocks noChangeArrowheads="1"/>
          </p:cNvSpPr>
          <p:nvPr/>
        </p:nvSpPr>
        <p:spPr bwMode="auto">
          <a:xfrm>
            <a:off x="341831" y="829176"/>
            <a:ext cx="3862699" cy="86177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1400" b="1">
                <a:solidFill>
                  <a:srgbClr val="000000"/>
                </a:solidFill>
                <a:latin typeface="Arial" panose="020B0604020202020204" pitchFamily="34" charset="0"/>
              </a:defRPr>
            </a:lvl1pPr>
            <a:lvl2pPr marL="742950" indent="-285750">
              <a:defRPr sz="1400" b="1">
                <a:solidFill>
                  <a:srgbClr val="000000"/>
                </a:solidFill>
                <a:latin typeface="Arial" panose="020B0604020202020204" pitchFamily="34" charset="0"/>
              </a:defRPr>
            </a:lvl2pPr>
            <a:lvl3pPr marL="1143000" indent="-228600">
              <a:defRPr sz="1400" b="1">
                <a:solidFill>
                  <a:srgbClr val="000000"/>
                </a:solidFill>
                <a:latin typeface="Arial" panose="020B0604020202020204" pitchFamily="34" charset="0"/>
              </a:defRPr>
            </a:lvl3pPr>
            <a:lvl4pPr marL="1600200" indent="-228600">
              <a:defRPr sz="1400" b="1">
                <a:solidFill>
                  <a:srgbClr val="000000"/>
                </a:solidFill>
                <a:latin typeface="Arial" panose="020B0604020202020204" pitchFamily="34" charset="0"/>
              </a:defRPr>
            </a:lvl4pPr>
            <a:lvl5pPr marL="2057400" indent="-228600">
              <a:defRPr sz="1400" b="1">
                <a:solidFill>
                  <a:srgbClr val="000000"/>
                </a:solidFill>
                <a:latin typeface="Arial" panose="020B0604020202020204" pitchFamily="34" charset="0"/>
              </a:defRPr>
            </a:lvl5pPr>
            <a:lvl6pPr marL="2514600" indent="-228600" eaLnBrk="0" fontAlgn="base" hangingPunct="0">
              <a:spcBef>
                <a:spcPct val="0"/>
              </a:spcBef>
              <a:spcAft>
                <a:spcPct val="0"/>
              </a:spcAft>
              <a:defRPr sz="1400" b="1">
                <a:solidFill>
                  <a:srgbClr val="000000"/>
                </a:solidFill>
                <a:latin typeface="Arial" panose="020B0604020202020204" pitchFamily="34" charset="0"/>
              </a:defRPr>
            </a:lvl6pPr>
            <a:lvl7pPr marL="2971800" indent="-228600" eaLnBrk="0" fontAlgn="base" hangingPunct="0">
              <a:spcBef>
                <a:spcPct val="0"/>
              </a:spcBef>
              <a:spcAft>
                <a:spcPct val="0"/>
              </a:spcAft>
              <a:defRPr sz="1400" b="1">
                <a:solidFill>
                  <a:srgbClr val="000000"/>
                </a:solidFill>
                <a:latin typeface="Arial" panose="020B0604020202020204" pitchFamily="34" charset="0"/>
              </a:defRPr>
            </a:lvl7pPr>
            <a:lvl8pPr marL="3429000" indent="-228600" eaLnBrk="0" fontAlgn="base" hangingPunct="0">
              <a:spcBef>
                <a:spcPct val="0"/>
              </a:spcBef>
              <a:spcAft>
                <a:spcPct val="0"/>
              </a:spcAft>
              <a:defRPr sz="1400" b="1">
                <a:solidFill>
                  <a:srgbClr val="000000"/>
                </a:solidFill>
                <a:latin typeface="Arial" panose="020B0604020202020204" pitchFamily="34" charset="0"/>
              </a:defRPr>
            </a:lvl8pPr>
            <a:lvl9pPr marL="3886200" indent="-228600" eaLnBrk="0" fontAlgn="base" hangingPunct="0">
              <a:spcBef>
                <a:spcPct val="0"/>
              </a:spcBef>
              <a:spcAft>
                <a:spcPct val="0"/>
              </a:spcAft>
              <a:defRPr sz="1400" b="1">
                <a:solidFill>
                  <a:srgbClr val="000000"/>
                </a:solidFill>
                <a:latin typeface="Arial" panose="020B0604020202020204" pitchFamily="34" charset="0"/>
              </a:defRPr>
            </a:lvl9pPr>
          </a:lstStyle>
          <a:p>
            <a:r>
              <a:rPr lang="en-GB" dirty="0">
                <a:solidFill>
                  <a:srgbClr val="CC0000"/>
                </a:solidFill>
                <a:latin typeface="Frutiger LT 57 Cn" panose="020B0606020204020204" pitchFamily="34" charset="0"/>
                <a:ea typeface="Calibri" panose="020F0502020204030204" pitchFamily="34" charset="0"/>
                <a:cs typeface="Calibri" panose="020F0502020204030204" pitchFamily="34" charset="0"/>
              </a:rPr>
              <a:t>The client: </a:t>
            </a:r>
          </a:p>
          <a:p>
            <a:r>
              <a:rPr lang="en-GB" sz="1200" b="0" dirty="0">
                <a:solidFill>
                  <a:schemeClr val="tx1"/>
                </a:solidFill>
                <a:latin typeface="Frutiger LT 57 Cn" panose="020B0606020204020204" pitchFamily="34" charset="0"/>
                <a:ea typeface="Calibri" panose="020F0502020204030204" pitchFamily="34" charset="0"/>
                <a:cs typeface="Calibri" panose="020F0502020204030204" pitchFamily="34" charset="0"/>
              </a:rPr>
              <a:t>A small charity providing services to improve people’s employability, focusing particularly on disadvantaged people who are not supported by the mainstream.</a:t>
            </a:r>
          </a:p>
        </p:txBody>
      </p:sp>
      <p:sp>
        <p:nvSpPr>
          <p:cNvPr id="8" name="Rectangle 12"/>
          <p:cNvSpPr>
            <a:spLocks noChangeArrowheads="1"/>
          </p:cNvSpPr>
          <p:nvPr/>
        </p:nvSpPr>
        <p:spPr bwMode="auto">
          <a:xfrm>
            <a:off x="4235663" y="829176"/>
            <a:ext cx="5270290" cy="104644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1400" b="1">
                <a:solidFill>
                  <a:srgbClr val="000000"/>
                </a:solidFill>
                <a:latin typeface="Arial" panose="020B0604020202020204" pitchFamily="34" charset="0"/>
              </a:defRPr>
            </a:lvl1pPr>
            <a:lvl2pPr marL="742950" indent="-285750">
              <a:defRPr sz="1400" b="1">
                <a:solidFill>
                  <a:srgbClr val="000000"/>
                </a:solidFill>
                <a:latin typeface="Arial" panose="020B0604020202020204" pitchFamily="34" charset="0"/>
              </a:defRPr>
            </a:lvl2pPr>
            <a:lvl3pPr marL="1143000" indent="-228600">
              <a:defRPr sz="1400" b="1">
                <a:solidFill>
                  <a:srgbClr val="000000"/>
                </a:solidFill>
                <a:latin typeface="Arial" panose="020B0604020202020204" pitchFamily="34" charset="0"/>
              </a:defRPr>
            </a:lvl3pPr>
            <a:lvl4pPr marL="1600200" indent="-228600">
              <a:defRPr sz="1400" b="1">
                <a:solidFill>
                  <a:srgbClr val="000000"/>
                </a:solidFill>
                <a:latin typeface="Arial" panose="020B0604020202020204" pitchFamily="34" charset="0"/>
              </a:defRPr>
            </a:lvl4pPr>
            <a:lvl5pPr marL="2057400" indent="-228600">
              <a:defRPr sz="1400" b="1">
                <a:solidFill>
                  <a:srgbClr val="000000"/>
                </a:solidFill>
                <a:latin typeface="Arial" panose="020B0604020202020204" pitchFamily="34" charset="0"/>
              </a:defRPr>
            </a:lvl5pPr>
            <a:lvl6pPr marL="2514600" indent="-228600" eaLnBrk="0" fontAlgn="base" hangingPunct="0">
              <a:spcBef>
                <a:spcPct val="0"/>
              </a:spcBef>
              <a:spcAft>
                <a:spcPct val="0"/>
              </a:spcAft>
              <a:defRPr sz="1400" b="1">
                <a:solidFill>
                  <a:srgbClr val="000000"/>
                </a:solidFill>
                <a:latin typeface="Arial" panose="020B0604020202020204" pitchFamily="34" charset="0"/>
              </a:defRPr>
            </a:lvl6pPr>
            <a:lvl7pPr marL="2971800" indent="-228600" eaLnBrk="0" fontAlgn="base" hangingPunct="0">
              <a:spcBef>
                <a:spcPct val="0"/>
              </a:spcBef>
              <a:spcAft>
                <a:spcPct val="0"/>
              </a:spcAft>
              <a:defRPr sz="1400" b="1">
                <a:solidFill>
                  <a:srgbClr val="000000"/>
                </a:solidFill>
                <a:latin typeface="Arial" panose="020B0604020202020204" pitchFamily="34" charset="0"/>
              </a:defRPr>
            </a:lvl7pPr>
            <a:lvl8pPr marL="3429000" indent="-228600" eaLnBrk="0" fontAlgn="base" hangingPunct="0">
              <a:spcBef>
                <a:spcPct val="0"/>
              </a:spcBef>
              <a:spcAft>
                <a:spcPct val="0"/>
              </a:spcAft>
              <a:defRPr sz="1400" b="1">
                <a:solidFill>
                  <a:srgbClr val="000000"/>
                </a:solidFill>
                <a:latin typeface="Arial" panose="020B0604020202020204" pitchFamily="34" charset="0"/>
              </a:defRPr>
            </a:lvl8pPr>
            <a:lvl9pPr marL="3886200" indent="-228600" eaLnBrk="0" fontAlgn="base" hangingPunct="0">
              <a:spcBef>
                <a:spcPct val="0"/>
              </a:spcBef>
              <a:spcAft>
                <a:spcPct val="0"/>
              </a:spcAft>
              <a:defRPr sz="1400" b="1">
                <a:solidFill>
                  <a:srgbClr val="000000"/>
                </a:solidFill>
                <a:latin typeface="Arial" panose="020B0604020202020204" pitchFamily="34" charset="0"/>
              </a:defRPr>
            </a:lvl9pPr>
          </a:lstStyle>
          <a:p>
            <a:r>
              <a:rPr lang="en-GB" dirty="0">
                <a:solidFill>
                  <a:srgbClr val="CC0000"/>
                </a:solidFill>
                <a:latin typeface="Frutiger LT 57 Cn" panose="020B0606020204020204" pitchFamily="34" charset="0"/>
                <a:ea typeface="Calibri" panose="020F0502020204030204" pitchFamily="34" charset="0"/>
                <a:cs typeface="Calibri" panose="020F0502020204030204" pitchFamily="34" charset="0"/>
              </a:rPr>
              <a:t>The client’s problem: </a:t>
            </a:r>
            <a:endParaRPr lang="en-GB" dirty="0" smtClean="0">
              <a:solidFill>
                <a:srgbClr val="CC0000"/>
              </a:solidFill>
              <a:latin typeface="Frutiger LT 57 Cn" panose="020B0606020204020204" pitchFamily="34" charset="0"/>
              <a:ea typeface="Calibri" panose="020F0502020204030204" pitchFamily="34" charset="0"/>
              <a:cs typeface="Calibri" panose="020F0502020204030204" pitchFamily="34" charset="0"/>
            </a:endParaRPr>
          </a:p>
          <a:p>
            <a:r>
              <a:rPr lang="en-GB" sz="1200" b="0" dirty="0" smtClean="0">
                <a:solidFill>
                  <a:schemeClr val="tx1"/>
                </a:solidFill>
                <a:latin typeface="Frutiger LT 57 Cn" panose="020B0606020204020204" pitchFamily="34" charset="0"/>
                <a:ea typeface="Calibri" panose="020F0502020204030204" pitchFamily="34" charset="0"/>
                <a:cs typeface="Calibri" panose="020F0502020204030204" pitchFamily="34" charset="0"/>
              </a:rPr>
              <a:t>To address the challenging external environment, trustees had recently broadened the charity’s Objects - requiring a change of name – and agreed a move to cheaper premises. The Executive </a:t>
            </a:r>
            <a:r>
              <a:rPr lang="en-GB" sz="1200" b="0" dirty="0">
                <a:solidFill>
                  <a:schemeClr val="tx1"/>
                </a:solidFill>
                <a:latin typeface="Frutiger LT 57 Cn" panose="020B0606020204020204" pitchFamily="34" charset="0"/>
                <a:ea typeface="Calibri" panose="020F0502020204030204" pitchFamily="34" charset="0"/>
                <a:cs typeface="Calibri" panose="020F0502020204030204" pitchFamily="34" charset="0"/>
              </a:rPr>
              <a:t>was </a:t>
            </a:r>
            <a:r>
              <a:rPr lang="en-GB" sz="1200" b="0" dirty="0" smtClean="0">
                <a:solidFill>
                  <a:schemeClr val="tx1"/>
                </a:solidFill>
                <a:latin typeface="Frutiger LT 57 Cn" panose="020B0606020204020204" pitchFamily="34" charset="0"/>
                <a:ea typeface="Calibri" panose="020F0502020204030204" pitchFamily="34" charset="0"/>
                <a:cs typeface="Calibri" panose="020F0502020204030204" pitchFamily="34" charset="0"/>
              </a:rPr>
              <a:t>now grappling with these changes, as well as new  funding proposals, </a:t>
            </a:r>
            <a:r>
              <a:rPr lang="en-GB" sz="1200" b="0" dirty="0">
                <a:solidFill>
                  <a:schemeClr val="tx1"/>
                </a:solidFill>
                <a:latin typeface="Frutiger LT 57 Cn" panose="020B0606020204020204" pitchFamily="34" charset="0"/>
                <a:ea typeface="Calibri" panose="020F0502020204030204" pitchFamily="34" charset="0"/>
                <a:cs typeface="Calibri" panose="020F0502020204030204" pitchFamily="34" charset="0"/>
              </a:rPr>
              <a:t>and felt the need for clarifying the road ahead. </a:t>
            </a:r>
          </a:p>
        </p:txBody>
      </p:sp>
      <p:sp>
        <p:nvSpPr>
          <p:cNvPr id="9" name="Rectangle 8"/>
          <p:cNvSpPr/>
          <p:nvPr/>
        </p:nvSpPr>
        <p:spPr>
          <a:xfrm>
            <a:off x="321774" y="1704401"/>
            <a:ext cx="3882756" cy="861774"/>
          </a:xfrm>
          <a:prstGeom prst="rect">
            <a:avLst/>
          </a:prstGeom>
        </p:spPr>
        <p:txBody>
          <a:bodyPr wrap="square">
            <a:spAutoFit/>
          </a:bodyPr>
          <a:lstStyle/>
          <a:p>
            <a:pPr>
              <a:defRPr/>
            </a:pPr>
            <a:r>
              <a:rPr lang="en-GB" sz="1400" b="1" dirty="0">
                <a:solidFill>
                  <a:srgbClr val="CC0000"/>
                </a:solidFill>
                <a:latin typeface="Frutiger LT 57 Cn" panose="020B0606020204020204" pitchFamily="34" charset="0"/>
                <a:cs typeface="Calibri" pitchFamily="34" charset="0"/>
              </a:rPr>
              <a:t>The solution</a:t>
            </a:r>
          </a:p>
          <a:p>
            <a:pPr>
              <a:defRPr/>
            </a:pPr>
            <a:r>
              <a:rPr lang="en-GB" sz="1200" dirty="0">
                <a:latin typeface="Frutiger LT 57 Cn" panose="020B0606020204020204" pitchFamily="34" charset="0"/>
                <a:cs typeface="Calibri" pitchFamily="34" charset="0"/>
              </a:rPr>
              <a:t>A facilitated </a:t>
            </a:r>
            <a:r>
              <a:rPr lang="en-GB" sz="1200" dirty="0" smtClean="0">
                <a:latin typeface="Frutiger LT 57 Cn" panose="020B0606020204020204" pitchFamily="34" charset="0"/>
                <a:cs typeface="Calibri" pitchFamily="34" charset="0"/>
              </a:rPr>
              <a:t>workshop, </a:t>
            </a:r>
            <a:r>
              <a:rPr lang="en-GB" sz="1200" dirty="0">
                <a:latin typeface="Frutiger LT 57 Cn" panose="020B0606020204020204" pitchFamily="34" charset="0"/>
                <a:cs typeface="Calibri" pitchFamily="34" charset="0"/>
              </a:rPr>
              <a:t>involving staff </a:t>
            </a:r>
            <a:r>
              <a:rPr lang="en-GB" sz="1200" dirty="0" smtClean="0">
                <a:latin typeface="Frutiger LT 57 Cn" panose="020B0606020204020204" pitchFamily="34" charset="0"/>
                <a:cs typeface="Calibri" pitchFamily="34" charset="0"/>
              </a:rPr>
              <a:t>and Chair of Trustees</a:t>
            </a:r>
            <a:r>
              <a:rPr lang="en-GB" sz="1200" dirty="0">
                <a:latin typeface="Frutiger LT 57 Cn" panose="020B0606020204020204" pitchFamily="34" charset="0"/>
                <a:cs typeface="Calibri" pitchFamily="34" charset="0"/>
              </a:rPr>
              <a:t>, to </a:t>
            </a:r>
            <a:r>
              <a:rPr lang="en-US" sz="1200" dirty="0">
                <a:latin typeface="Frutiger LT 57 Cn" panose="020B0606020204020204" pitchFamily="34" charset="0"/>
              </a:rPr>
              <a:t>achieve shared clarity on what the charity is trying to achieve,  what might be done to get </a:t>
            </a:r>
            <a:r>
              <a:rPr lang="en-US" sz="1200" dirty="0" smtClean="0">
                <a:latin typeface="Frutiger LT 57 Cn" panose="020B0606020204020204" pitchFamily="34" charset="0"/>
              </a:rPr>
              <a:t>there </a:t>
            </a:r>
            <a:r>
              <a:rPr lang="en-US" sz="1200" dirty="0">
                <a:latin typeface="Frutiger LT 57 Cn" panose="020B0606020204020204" pitchFamily="34" charset="0"/>
              </a:rPr>
              <a:t>and what might go wrong.</a:t>
            </a:r>
            <a:endParaRPr lang="en-GB" sz="1200" dirty="0">
              <a:latin typeface="Frutiger LT 57 Cn" panose="020B0606020204020204" pitchFamily="34" charset="0"/>
              <a:cs typeface="Calibri" pitchFamily="34" charset="0"/>
            </a:endParaRPr>
          </a:p>
        </p:txBody>
      </p:sp>
      <p:sp>
        <p:nvSpPr>
          <p:cNvPr id="10" name="Rectangle 9"/>
          <p:cNvSpPr/>
          <p:nvPr/>
        </p:nvSpPr>
        <p:spPr>
          <a:xfrm>
            <a:off x="4204530" y="4281402"/>
            <a:ext cx="5270290" cy="861774"/>
          </a:xfrm>
          <a:prstGeom prst="rect">
            <a:avLst/>
          </a:prstGeom>
        </p:spPr>
        <p:txBody>
          <a:bodyPr wrap="square">
            <a:spAutoFit/>
          </a:bodyPr>
          <a:lstStyle/>
          <a:p>
            <a:pPr>
              <a:defRPr/>
            </a:pPr>
            <a:r>
              <a:rPr lang="en-GB" sz="1400" b="1" dirty="0">
                <a:solidFill>
                  <a:srgbClr val="CC0000"/>
                </a:solidFill>
                <a:latin typeface="Frutiger LT 57 Cn" panose="020B0606020204020204" pitchFamily="34" charset="0"/>
                <a:cs typeface="Calibri" pitchFamily="34" charset="0"/>
              </a:rPr>
              <a:t>The benefits</a:t>
            </a:r>
          </a:p>
          <a:p>
            <a:pPr marL="139209" indent="-139209">
              <a:buFont typeface="Arial" panose="020B0604020202020204" pitchFamily="34" charset="0"/>
              <a:buChar char="•"/>
              <a:defRPr/>
            </a:pPr>
            <a:r>
              <a:rPr lang="en-GB" sz="1200" dirty="0">
                <a:latin typeface="Frutiger LT 57 Cn" panose="020B0606020204020204" pitchFamily="34" charset="0"/>
                <a:cs typeface="Calibri" pitchFamily="34" charset="0"/>
              </a:rPr>
              <a:t>A ‘map of limbo’, helping staff to cope better with the change around them</a:t>
            </a:r>
          </a:p>
          <a:p>
            <a:pPr marL="139209" indent="-139209">
              <a:buFont typeface="Arial" panose="020B0604020202020204" pitchFamily="34" charset="0"/>
              <a:buChar char="•"/>
              <a:defRPr/>
            </a:pPr>
            <a:r>
              <a:rPr lang="en-GB" sz="1200" dirty="0">
                <a:latin typeface="Frutiger LT 57 Cn" panose="020B0606020204020204" pitchFamily="34" charset="0"/>
                <a:cs typeface="Calibri" pitchFamily="34" charset="0"/>
              </a:rPr>
              <a:t>A greater shared confidence in moving forward</a:t>
            </a:r>
          </a:p>
          <a:p>
            <a:pPr marL="139209" indent="-139209">
              <a:buFont typeface="Arial" panose="020B0604020202020204" pitchFamily="34" charset="0"/>
              <a:buChar char="•"/>
              <a:defRPr/>
            </a:pPr>
            <a:r>
              <a:rPr lang="en-GB" sz="1200" dirty="0">
                <a:latin typeface="Frutiger LT 57 Cn" panose="020B0606020204020204" pitchFamily="34" charset="0"/>
                <a:cs typeface="Calibri" pitchFamily="34" charset="0"/>
              </a:rPr>
              <a:t>A more positive workforce</a:t>
            </a:r>
          </a:p>
        </p:txBody>
      </p:sp>
      <p:sp>
        <p:nvSpPr>
          <p:cNvPr id="12" name="Rectangle 11"/>
          <p:cNvSpPr/>
          <p:nvPr/>
        </p:nvSpPr>
        <p:spPr>
          <a:xfrm>
            <a:off x="247650" y="6289971"/>
            <a:ext cx="9652000" cy="518540"/>
          </a:xfrm>
          <a:prstGeom prst="rect">
            <a:avLst/>
          </a:prstGeom>
        </p:spPr>
        <p:txBody>
          <a:bodyPr wrap="square">
            <a:spAutoFit/>
          </a:bodyPr>
          <a:lstStyle/>
          <a:p>
            <a:pPr defTabSz="687022">
              <a:lnSpc>
                <a:spcPct val="80000"/>
              </a:lnSpc>
              <a:defRPr/>
            </a:pPr>
            <a:endParaRPr lang="en-GB" sz="800" dirty="0" smtClean="0">
              <a:latin typeface="Frutiger LT 57 Cn" panose="020B0606020204020204" pitchFamily="34" charset="0"/>
            </a:endParaRPr>
          </a:p>
          <a:p>
            <a:pPr defTabSz="687022">
              <a:lnSpc>
                <a:spcPct val="80000"/>
              </a:lnSpc>
              <a:defRPr/>
            </a:pPr>
            <a:endParaRPr lang="en-GB" sz="1200" kern="0" dirty="0">
              <a:solidFill>
                <a:srgbClr val="002060"/>
              </a:solidFill>
              <a:latin typeface="Frutiger LT 57 Cn" panose="020B0606020204020204" pitchFamily="34" charset="0"/>
            </a:endParaRPr>
          </a:p>
          <a:p>
            <a:pPr defTabSz="687022">
              <a:lnSpc>
                <a:spcPct val="80000"/>
              </a:lnSpc>
              <a:defRPr/>
            </a:pPr>
            <a:endParaRPr lang="en-GB" sz="1462" dirty="0">
              <a:solidFill>
                <a:srgbClr val="002060"/>
              </a:solidFill>
              <a:latin typeface="Frutiger LT 57 Cn" panose="020B0606020204020204" pitchFamily="34" charset="0"/>
            </a:endParaRPr>
          </a:p>
        </p:txBody>
      </p:sp>
      <p:sp>
        <p:nvSpPr>
          <p:cNvPr id="13" name="Rectangle 20"/>
          <p:cNvSpPr>
            <a:spLocks noChangeArrowheads="1"/>
          </p:cNvSpPr>
          <p:nvPr/>
        </p:nvSpPr>
        <p:spPr bwMode="auto">
          <a:xfrm>
            <a:off x="4235663" y="1828655"/>
            <a:ext cx="5290348" cy="2661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1400" b="1">
                <a:solidFill>
                  <a:srgbClr val="000000"/>
                </a:solidFill>
                <a:latin typeface="Arial" panose="020B0604020202020204" pitchFamily="34" charset="0"/>
              </a:defRPr>
            </a:lvl1pPr>
            <a:lvl2pPr marL="742950" indent="-285750">
              <a:defRPr sz="1400" b="1">
                <a:solidFill>
                  <a:srgbClr val="000000"/>
                </a:solidFill>
                <a:latin typeface="Arial" panose="020B0604020202020204" pitchFamily="34" charset="0"/>
              </a:defRPr>
            </a:lvl2pPr>
            <a:lvl3pPr marL="1143000" indent="-228600">
              <a:defRPr sz="1400" b="1">
                <a:solidFill>
                  <a:srgbClr val="000000"/>
                </a:solidFill>
                <a:latin typeface="Arial" panose="020B0604020202020204" pitchFamily="34" charset="0"/>
              </a:defRPr>
            </a:lvl3pPr>
            <a:lvl4pPr marL="1600200" indent="-228600">
              <a:defRPr sz="1400" b="1">
                <a:solidFill>
                  <a:srgbClr val="000000"/>
                </a:solidFill>
                <a:latin typeface="Arial" panose="020B0604020202020204" pitchFamily="34" charset="0"/>
              </a:defRPr>
            </a:lvl4pPr>
            <a:lvl5pPr marL="2057400" indent="-228600">
              <a:defRPr sz="1400" b="1">
                <a:solidFill>
                  <a:srgbClr val="000000"/>
                </a:solidFill>
                <a:latin typeface="Arial" panose="020B0604020202020204" pitchFamily="34" charset="0"/>
              </a:defRPr>
            </a:lvl5pPr>
            <a:lvl6pPr marL="2514600" indent="-228600" eaLnBrk="0" fontAlgn="base" hangingPunct="0">
              <a:spcBef>
                <a:spcPct val="0"/>
              </a:spcBef>
              <a:spcAft>
                <a:spcPct val="0"/>
              </a:spcAft>
              <a:defRPr sz="1400" b="1">
                <a:solidFill>
                  <a:srgbClr val="000000"/>
                </a:solidFill>
                <a:latin typeface="Arial" panose="020B0604020202020204" pitchFamily="34" charset="0"/>
              </a:defRPr>
            </a:lvl6pPr>
            <a:lvl7pPr marL="2971800" indent="-228600" eaLnBrk="0" fontAlgn="base" hangingPunct="0">
              <a:spcBef>
                <a:spcPct val="0"/>
              </a:spcBef>
              <a:spcAft>
                <a:spcPct val="0"/>
              </a:spcAft>
              <a:defRPr sz="1400" b="1">
                <a:solidFill>
                  <a:srgbClr val="000000"/>
                </a:solidFill>
                <a:latin typeface="Arial" panose="020B0604020202020204" pitchFamily="34" charset="0"/>
              </a:defRPr>
            </a:lvl7pPr>
            <a:lvl8pPr marL="3429000" indent="-228600" eaLnBrk="0" fontAlgn="base" hangingPunct="0">
              <a:spcBef>
                <a:spcPct val="0"/>
              </a:spcBef>
              <a:spcAft>
                <a:spcPct val="0"/>
              </a:spcAft>
              <a:defRPr sz="1400" b="1">
                <a:solidFill>
                  <a:srgbClr val="000000"/>
                </a:solidFill>
                <a:latin typeface="Arial" panose="020B0604020202020204" pitchFamily="34" charset="0"/>
              </a:defRPr>
            </a:lvl8pPr>
            <a:lvl9pPr marL="3886200" indent="-228600" eaLnBrk="0" fontAlgn="base" hangingPunct="0">
              <a:spcBef>
                <a:spcPct val="0"/>
              </a:spcBef>
              <a:spcAft>
                <a:spcPct val="0"/>
              </a:spcAft>
              <a:defRPr sz="1400" b="1">
                <a:solidFill>
                  <a:srgbClr val="000000"/>
                </a:solidFill>
                <a:latin typeface="Arial" panose="020B0604020202020204" pitchFamily="34" charset="0"/>
              </a:defRPr>
            </a:lvl9pPr>
          </a:lstStyle>
          <a:p>
            <a:r>
              <a:rPr lang="en-GB" dirty="0" smtClean="0">
                <a:solidFill>
                  <a:srgbClr val="CC0000"/>
                </a:solidFill>
                <a:latin typeface="Frutiger LT 57 Cn" panose="020B0606020204020204" pitchFamily="34" charset="0"/>
                <a:ea typeface="Calibri" panose="020F0502020204030204" pitchFamily="34" charset="0"/>
                <a:cs typeface="Calibri" panose="020F0502020204030204" pitchFamily="34" charset="0"/>
              </a:rPr>
              <a:t>The Approach</a:t>
            </a:r>
            <a:endParaRPr lang="en-GB" dirty="0">
              <a:solidFill>
                <a:srgbClr val="CC0000"/>
              </a:solidFill>
              <a:latin typeface="Frutiger LT 57 Cn" panose="020B0606020204020204" pitchFamily="34" charset="0"/>
              <a:ea typeface="Calibri" panose="020F0502020204030204" pitchFamily="34" charset="0"/>
              <a:cs typeface="Calibri" panose="020F0502020204030204" pitchFamily="34" charset="0"/>
            </a:endParaRPr>
          </a:p>
          <a:p>
            <a:r>
              <a:rPr lang="en-GB" sz="1200" b="0" dirty="0" smtClean="0">
                <a:solidFill>
                  <a:schemeClr val="tx1"/>
                </a:solidFill>
                <a:latin typeface="Frutiger LT 57 Cn" panose="020B0606020204020204" pitchFamily="34" charset="0"/>
                <a:ea typeface="Calibri" panose="020F0502020204030204" pitchFamily="34" charset="0"/>
                <a:cs typeface="Calibri" panose="020F0502020204030204" pitchFamily="34" charset="0"/>
              </a:rPr>
              <a:t>The </a:t>
            </a:r>
            <a:r>
              <a:rPr lang="en-GB" sz="1200" b="0" dirty="0">
                <a:solidFill>
                  <a:schemeClr val="tx1"/>
                </a:solidFill>
                <a:latin typeface="Frutiger LT 57 Cn" panose="020B0606020204020204" pitchFamily="34" charset="0"/>
                <a:ea typeface="Calibri" panose="020F0502020204030204" pitchFamily="34" charset="0"/>
                <a:cs typeface="Calibri" panose="020F0502020204030204" pitchFamily="34" charset="0"/>
              </a:rPr>
              <a:t>OR Pro Bono facilitator made sure that she understood the key external issues facing the charity, and that the Chief Executive and other senior staff were happy with the proposed workshop outline.</a:t>
            </a:r>
          </a:p>
          <a:p>
            <a:r>
              <a:rPr lang="en-GB" sz="1200" b="0" dirty="0">
                <a:solidFill>
                  <a:schemeClr val="tx1"/>
                </a:solidFill>
                <a:latin typeface="Frutiger LT 57 Cn" panose="020B0606020204020204" pitchFamily="34" charset="0"/>
                <a:ea typeface="Calibri" panose="020F0502020204030204" pitchFamily="34" charset="0"/>
                <a:cs typeface="Calibri" panose="020F0502020204030204" pitchFamily="34" charset="0"/>
              </a:rPr>
              <a:t>On the day, the group explored: the charitable objects, what made them distinctive, their strengths and weaknesses as an organisation, opportunities in the environment and self-generated, threats and risks, and current and future funding and activities.</a:t>
            </a:r>
          </a:p>
          <a:p>
            <a:r>
              <a:rPr lang="en-GB" sz="1200" b="0" dirty="0">
                <a:solidFill>
                  <a:schemeClr val="tx1"/>
                </a:solidFill>
                <a:latin typeface="Frutiger LT 57 Cn" panose="020B0606020204020204" pitchFamily="34" charset="0"/>
                <a:ea typeface="Calibri" panose="020F0502020204030204" pitchFamily="34" charset="0"/>
                <a:cs typeface="Calibri" panose="020F0502020204030204" pitchFamily="34" charset="0"/>
              </a:rPr>
              <a:t>The openness of the approach, its responsiveness to the needs of the group, and the willingness of participants to contribute, meant that the workshop exposed a number of significant issues that were publicly acknowledged and shared for the first time.  </a:t>
            </a:r>
          </a:p>
          <a:p>
            <a:r>
              <a:rPr lang="en-GB" sz="1200" b="0" dirty="0">
                <a:solidFill>
                  <a:schemeClr val="tx1"/>
                </a:solidFill>
                <a:latin typeface="Frutiger LT 57 Cn" panose="020B0606020204020204" pitchFamily="34" charset="0"/>
                <a:ea typeface="Calibri" panose="020F0502020204030204" pitchFamily="34" charset="0"/>
                <a:cs typeface="Calibri" panose="020F0502020204030204" pitchFamily="34" charset="0"/>
              </a:rPr>
              <a:t>The systematic nature of the approach brought out underlying assumptions, beliefs and tacit knowledge. Thus the organisation’s goals, values, and plans were clearly articulated and could be tested and shared by all.</a:t>
            </a:r>
          </a:p>
          <a:p>
            <a:endParaRPr lang="en-GB" sz="893" b="0" dirty="0">
              <a:solidFill>
                <a:schemeClr val="tx2"/>
              </a:solidFill>
              <a:latin typeface="Frutiger LT 57 Cn" panose="020B0606020204020204" pitchFamily="34" charset="0"/>
              <a:ea typeface="Calibri" panose="020F0502020204030204" pitchFamily="34" charset="0"/>
              <a:cs typeface="Calibri" panose="020F0502020204030204" pitchFamily="34"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06488" y="2668511"/>
            <a:ext cx="2074647" cy="276600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14" name="Straight Connector 13"/>
          <p:cNvCxnSpPr/>
          <p:nvPr/>
        </p:nvCxnSpPr>
        <p:spPr>
          <a:xfrm>
            <a:off x="0" y="5926138"/>
            <a:ext cx="9906000" cy="7937"/>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pic>
        <p:nvPicPr>
          <p:cNvPr id="18" name="Picture 16"/>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5275" y="6078538"/>
            <a:ext cx="811213" cy="65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Rectangular Callout 18"/>
          <p:cNvSpPr/>
          <p:nvPr/>
        </p:nvSpPr>
        <p:spPr>
          <a:xfrm>
            <a:off x="4235663" y="5118390"/>
            <a:ext cx="5073576" cy="740872"/>
          </a:xfrm>
          <a:prstGeom prst="wedgeRectCallout">
            <a:avLst>
              <a:gd name="adj1" fmla="val 57699"/>
              <a:gd name="adj2" fmla="val -49440"/>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ct val="80000"/>
              </a:lnSpc>
              <a:defRPr/>
            </a:pPr>
            <a:r>
              <a:rPr lang="en-GB" sz="1400" dirty="0">
                <a:latin typeface="Frutiger LT 57 Cn" panose="020B0606020204020204" pitchFamily="34" charset="0"/>
              </a:rPr>
              <a:t>‘There is a clearer understanding of peoples roles and funding being applied for as well.  This all makes for a more positive workforce with a clearer understanding of the way forward’ </a:t>
            </a:r>
            <a:r>
              <a:rPr lang="en-GB" sz="1000" dirty="0">
                <a:latin typeface="Frutiger LT 57 Cn" panose="020B0606020204020204" pitchFamily="34" charset="0"/>
              </a:rPr>
              <a:t>– Projects and Communications </a:t>
            </a:r>
            <a:r>
              <a:rPr lang="en-GB" sz="1000" dirty="0" smtClean="0">
                <a:latin typeface="Frutiger LT 57 Cn" panose="020B0606020204020204" pitchFamily="34" charset="0"/>
              </a:rPr>
              <a:t>Manager</a:t>
            </a:r>
            <a:endParaRPr lang="en-GB" sz="1000" dirty="0">
              <a:latin typeface="Frutiger LT 57 Cn" panose="020B0606020204020204" pitchFamily="34" charset="0"/>
            </a:endParaRPr>
          </a:p>
        </p:txBody>
      </p:sp>
    </p:spTree>
    <p:extLst>
      <p:ext uri="{BB962C8B-B14F-4D97-AF65-F5344CB8AC3E}">
        <p14:creationId xmlns:p14="http://schemas.microsoft.com/office/powerpoint/2010/main" val="84710177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155</TotalTime>
  <Words>360</Words>
  <Application>Microsoft Office PowerPoint</Application>
  <PresentationFormat>Custom</PresentationFormat>
  <Paragraphs>18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Frutiger LT 57 Cn</vt:lpstr>
      <vt:lpstr>Office Theme</vt:lpstr>
      <vt:lpstr>PowerPoint Presentation</vt:lpstr>
    </vt:vector>
  </TitlesOfParts>
  <Company>Operational Research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Felicity McLeister</dc:creator>
  <cp:lastModifiedBy>Graham Sharp</cp:lastModifiedBy>
  <cp:revision>18</cp:revision>
  <cp:lastPrinted>2013-12-13T10:35:15Z</cp:lastPrinted>
  <dcterms:created xsi:type="dcterms:W3CDTF">2013-12-13T10:35:00Z</dcterms:created>
  <dcterms:modified xsi:type="dcterms:W3CDTF">2014-03-05T09:36:54Z</dcterms:modified>
</cp:coreProperties>
</file>