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33"/>
    <a:srgbClr val="FFFF00"/>
    <a:srgbClr val="009900"/>
    <a:srgbClr val="6BED1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0" d="100"/>
          <a:sy n="50" d="100"/>
        </p:scale>
        <p:origin x="-1277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47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FCB5-9E47-4F53-BFCF-0CDE6FC10BF2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7E64C-C814-4D77-A22D-18B844576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5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7E64C-C814-4D77-A22D-18B8445761C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4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6B62B-ECD6-45D5-8FEE-65F68F3743D4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B63C9E-F22B-4B37-AB1A-6CFB956D577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9" descr="http://www.bbc.co.uk/threecounties/content/images/2005/07/14/police_tape_203x152.jpg"/>
          <p:cNvPicPr>
            <a:picLocks noChangeAspect="1" noChangeArrowheads="1"/>
          </p:cNvPicPr>
          <p:nvPr/>
        </p:nvPicPr>
        <p:blipFill>
          <a:blip r:embed="rId2">
            <a:lum bright="-28000" contrast="-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715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06272" y="1556792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“Experience: that most brutal of teachers. But you learn, boy do you learn.” </a:t>
            </a:r>
            <a:br>
              <a:rPr lang="en-GB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en-GB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Guide to Operational Debriefing</a:t>
            </a:r>
            <a:br>
              <a:rPr lang="en-GB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8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600" dirty="0">
                <a:solidFill>
                  <a:schemeClr val="accent4">
                    <a:lumMod val="50000"/>
                  </a:schemeClr>
                </a:solidFill>
              </a:rPr>
              <a:t>Stage 2 The De-brief: </a:t>
            </a:r>
            <a:r>
              <a:rPr lang="en-GB" altLang="en-US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GB" altLang="en-US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altLang="en-US" sz="3600" dirty="0" smtClean="0">
                <a:solidFill>
                  <a:schemeClr val="accent4">
                    <a:lumMod val="50000"/>
                  </a:schemeClr>
                </a:solidFill>
              </a:rPr>
              <a:t>Setting </a:t>
            </a:r>
            <a:r>
              <a:rPr lang="en-GB" altLang="en-US" sz="3600" dirty="0">
                <a:solidFill>
                  <a:schemeClr val="accent4">
                    <a:lumMod val="50000"/>
                  </a:schemeClr>
                </a:solidFill>
              </a:rPr>
              <a:t>the scene</a:t>
            </a:r>
            <a:endParaRPr lang="en-GB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Your role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Not here as a police officer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Here to facilitate and gather information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Aims and objectives of the session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Length of session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Ground-rules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Open environment for honest exchange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Not about rank or band or seniority.  Everyone’s view is valid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Not about blame-seeking 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Non-attributable</a:t>
            </a:r>
          </a:p>
          <a:p>
            <a:pPr lvl="1">
              <a:lnSpc>
                <a:spcPct val="90000"/>
              </a:lnSpc>
            </a:pPr>
            <a:r>
              <a:rPr lang="en-GB" altLang="en-US" sz="1800" dirty="0"/>
              <a:t>Focus on learning and identifying improvements</a:t>
            </a:r>
            <a:r>
              <a:rPr lang="en-GB" altLang="en-US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Explanation of process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Explanation of what will happen with the information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Any questions or concerns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4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  <a:t>Stage 2 Setting the Scene : </a:t>
            </a:r>
            <a:b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  <a:t>the Visual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b="1" dirty="0" smtClean="0"/>
          </a:p>
          <a:p>
            <a:r>
              <a:rPr lang="en-GB" altLang="en-US" b="1" dirty="0" smtClean="0"/>
              <a:t>Poster </a:t>
            </a:r>
            <a:r>
              <a:rPr lang="en-GB" altLang="en-US" b="1" dirty="0"/>
              <a:t>size</a:t>
            </a:r>
          </a:p>
          <a:p>
            <a:r>
              <a:rPr lang="en-GB" altLang="en-US" b="1" dirty="0"/>
              <a:t>Bespoke</a:t>
            </a:r>
          </a:p>
          <a:p>
            <a:r>
              <a:rPr lang="en-GB" altLang="en-US" b="1" dirty="0"/>
              <a:t>Key issues related to the incident</a:t>
            </a:r>
          </a:p>
          <a:p>
            <a:r>
              <a:rPr lang="en-GB" altLang="en-US" dirty="0"/>
              <a:t>Not restrictive/exhaustive</a:t>
            </a:r>
          </a:p>
          <a:p>
            <a:r>
              <a:rPr lang="en-GB" altLang="en-US" dirty="0"/>
              <a:t>Participants do not need to comment on all issues</a:t>
            </a:r>
          </a:p>
          <a:p>
            <a:r>
              <a:rPr lang="en-GB" altLang="en-US" dirty="0"/>
              <a:t>Enables participants to see the main clusters and patterns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4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67" y="15605"/>
            <a:ext cx="8229600" cy="1143000"/>
          </a:xfrm>
        </p:spPr>
        <p:txBody>
          <a:bodyPr/>
          <a:lstStyle/>
          <a:p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  <a:t>Operation Name Debrief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90" y="1145459"/>
            <a:ext cx="1914310" cy="116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AutoShape 7"/>
          <p:cNvSpPr>
            <a:spLocks noChangeArrowheads="1"/>
          </p:cNvSpPr>
          <p:nvPr/>
        </p:nvSpPr>
        <p:spPr bwMode="auto">
          <a:xfrm>
            <a:off x="381000" y="36576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D9B38D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Risk assessment and management</a:t>
            </a:r>
          </a:p>
        </p:txBody>
      </p:sp>
      <p:sp>
        <p:nvSpPr>
          <p:cNvPr id="62" name="AutoShape 8"/>
          <p:cNvSpPr>
            <a:spLocks noChangeArrowheads="1"/>
          </p:cNvSpPr>
          <p:nvPr/>
        </p:nvSpPr>
        <p:spPr bwMode="auto">
          <a:xfrm>
            <a:off x="2514600" y="23622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 smtClean="0">
                <a:solidFill>
                  <a:schemeClr val="tx1"/>
                </a:solidFill>
              </a:rPr>
              <a:t>Communication, press </a:t>
            </a:r>
            <a:r>
              <a:rPr kumimoji="0" lang="en-GB" altLang="en-US" sz="1600" b="1" dirty="0">
                <a:solidFill>
                  <a:schemeClr val="tx1"/>
                </a:solidFill>
              </a:rPr>
              <a:t>and media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63" name="AutoShape 9"/>
          <p:cNvSpPr>
            <a:spLocks noChangeArrowheads="1"/>
          </p:cNvSpPr>
          <p:nvPr/>
        </p:nvSpPr>
        <p:spPr bwMode="auto">
          <a:xfrm>
            <a:off x="4648200" y="23622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E6ECFA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Staffing and resources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64" name="AutoShape 11"/>
          <p:cNvSpPr>
            <a:spLocks noChangeArrowheads="1"/>
          </p:cNvSpPr>
          <p:nvPr/>
        </p:nvSpPr>
        <p:spPr bwMode="auto">
          <a:xfrm>
            <a:off x="381000" y="23622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FD5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Information and document management</a:t>
            </a:r>
          </a:p>
        </p:txBody>
      </p:sp>
      <p:sp>
        <p:nvSpPr>
          <p:cNvPr id="65" name="AutoShape 12"/>
          <p:cNvSpPr>
            <a:spLocks noChangeArrowheads="1"/>
          </p:cNvSpPr>
          <p:nvPr/>
        </p:nvSpPr>
        <p:spPr bwMode="auto">
          <a:xfrm>
            <a:off x="6781800" y="49530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9FFF9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Internal and external partnerships</a:t>
            </a:r>
          </a:p>
        </p:txBody>
      </p:sp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4648200" y="36576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E9C0EE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Costs, budgets and finance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67" name="AutoShape 14"/>
          <p:cNvSpPr>
            <a:spLocks noChangeArrowheads="1"/>
          </p:cNvSpPr>
          <p:nvPr/>
        </p:nvSpPr>
        <p:spPr bwMode="auto">
          <a:xfrm>
            <a:off x="6781800" y="36576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Legal advice and support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68" name="AutoShape 15"/>
          <p:cNvSpPr>
            <a:spLocks noChangeArrowheads="1"/>
          </p:cNvSpPr>
          <p:nvPr/>
        </p:nvSpPr>
        <p:spPr bwMode="auto">
          <a:xfrm>
            <a:off x="2514600" y="36576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CAFFA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Security and vetting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69" name="AutoShape 16"/>
          <p:cNvSpPr>
            <a:spLocks noChangeArrowheads="1"/>
          </p:cNvSpPr>
          <p:nvPr/>
        </p:nvSpPr>
        <p:spPr bwMode="auto">
          <a:xfrm>
            <a:off x="2514600" y="49530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Physical and organisational location of team 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70" name="AutoShape 17"/>
          <p:cNvSpPr>
            <a:spLocks noChangeArrowheads="1"/>
          </p:cNvSpPr>
          <p:nvPr/>
        </p:nvSpPr>
        <p:spPr bwMode="auto">
          <a:xfrm>
            <a:off x="381000" y="49530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FFF85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Terms of reference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71" name="AutoShape 18"/>
          <p:cNvSpPr>
            <a:spLocks noChangeArrowheads="1"/>
          </p:cNvSpPr>
          <p:nvPr/>
        </p:nvSpPr>
        <p:spPr bwMode="auto">
          <a:xfrm>
            <a:off x="4648200" y="4953000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BC8A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Relationships with external Inquiry</a:t>
            </a:r>
          </a:p>
        </p:txBody>
      </p:sp>
      <p:sp>
        <p:nvSpPr>
          <p:cNvPr id="72" name="AutoShape 6"/>
          <p:cNvSpPr>
            <a:spLocks noChangeArrowheads="1"/>
          </p:cNvSpPr>
          <p:nvPr/>
        </p:nvSpPr>
        <p:spPr bwMode="auto">
          <a:xfrm>
            <a:off x="6781800" y="1107798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E1E1E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Support and welfare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73" name="AutoShape 10"/>
          <p:cNvSpPr>
            <a:spLocks noChangeArrowheads="1"/>
          </p:cNvSpPr>
          <p:nvPr/>
        </p:nvSpPr>
        <p:spPr bwMode="auto">
          <a:xfrm>
            <a:off x="6781800" y="2403198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C9F6F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Work/life balance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74" name="AutoShape 5"/>
          <p:cNvSpPr>
            <a:spLocks noChangeArrowheads="1"/>
          </p:cNvSpPr>
          <p:nvPr/>
        </p:nvSpPr>
        <p:spPr bwMode="auto">
          <a:xfrm>
            <a:off x="4680667" y="1132593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Team working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  <p:sp>
        <p:nvSpPr>
          <p:cNvPr id="75" name="AutoShape 4"/>
          <p:cNvSpPr>
            <a:spLocks noChangeArrowheads="1"/>
          </p:cNvSpPr>
          <p:nvPr/>
        </p:nvSpPr>
        <p:spPr bwMode="auto">
          <a:xfrm>
            <a:off x="2547067" y="1134941"/>
            <a:ext cx="1905000" cy="1066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chemeClr val="tx1"/>
                </a:solidFill>
              </a:rPr>
              <a:t>Decision making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036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51460"/>
            <a:ext cx="8229600" cy="873284"/>
          </a:xfrm>
          <a:gradFill rotWithShape="0">
            <a:gsLst>
              <a:gs pos="0">
                <a:srgbClr val="A50021"/>
              </a:gs>
              <a:gs pos="100000">
                <a:srgbClr val="000099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dirty="0" smtClean="0"/>
              <a:t>Operation Name Debrief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629" y="1245059"/>
            <a:ext cx="2627604" cy="5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2425" y="19050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A50021"/>
                </a:solidFill>
              </a:rPr>
              <a:t>Decision making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52425" y="25908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A50021"/>
                </a:solidFill>
              </a:rPr>
              <a:t>Leadership and management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2425" y="32766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A50021"/>
                </a:solidFill>
              </a:rPr>
              <a:t>Roles and responsibilities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2425" y="39624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A50021"/>
                </a:solidFill>
              </a:rPr>
              <a:t>Welfare and well-being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2425" y="46482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A50021"/>
                </a:solidFill>
              </a:rPr>
              <a:t>Staffing and workload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52425" y="53340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rgbClr val="A50021"/>
                </a:solidFill>
              </a:rPr>
              <a:t>Communication and information sharing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235325" y="1905000"/>
            <a:ext cx="2462213" cy="533400"/>
          </a:xfrm>
          <a:prstGeom prst="rect">
            <a:avLst/>
          </a:prstGeom>
          <a:noFill/>
          <a:ln w="2540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9900"/>
                </a:solidFill>
              </a:rPr>
              <a:t>CCTV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235325" y="2590800"/>
            <a:ext cx="2462213" cy="533400"/>
          </a:xfrm>
          <a:prstGeom prst="rect">
            <a:avLst/>
          </a:prstGeom>
          <a:noFill/>
          <a:ln w="2540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600" dirty="0">
              <a:solidFill>
                <a:srgbClr val="0099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9900"/>
                </a:solidFill>
              </a:rPr>
              <a:t>Video identification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1800" dirty="0">
              <a:solidFill>
                <a:srgbClr val="009900"/>
              </a:solidFill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235325" y="3276600"/>
            <a:ext cx="2462213" cy="533400"/>
          </a:xfrm>
          <a:prstGeom prst="rect">
            <a:avLst/>
          </a:prstGeom>
          <a:noFill/>
          <a:ln w="2540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9900"/>
                </a:solidFill>
              </a:rPr>
              <a:t>Forensics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235325" y="3962400"/>
            <a:ext cx="2462213" cy="533400"/>
          </a:xfrm>
          <a:prstGeom prst="rect">
            <a:avLst/>
          </a:prstGeom>
          <a:noFill/>
          <a:ln w="2540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9900"/>
                </a:solidFill>
              </a:rPr>
              <a:t>Intelligence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235325" y="4648200"/>
            <a:ext cx="2462213" cy="533400"/>
          </a:xfrm>
          <a:prstGeom prst="rect">
            <a:avLst/>
          </a:prstGeom>
          <a:noFill/>
          <a:ln w="2540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9900"/>
                </a:solidFill>
              </a:rPr>
              <a:t>Resources, equipment and logs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235325" y="5334000"/>
            <a:ext cx="2462213" cy="533400"/>
          </a:xfrm>
          <a:prstGeom prst="rect">
            <a:avLst/>
          </a:prstGeom>
          <a:noFill/>
          <a:ln w="2540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9900"/>
                </a:solidFill>
              </a:rPr>
              <a:t>HOLMES/MIR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048375" y="12192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0099"/>
                </a:solidFill>
              </a:rPr>
              <a:t>Witnesses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048375" y="19050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0099"/>
                </a:solidFill>
              </a:rPr>
              <a:t>Links with previous incidents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048375" y="25908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0099"/>
                </a:solidFill>
              </a:rPr>
              <a:t>Legal issues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048375" y="32766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rgbClr val="000099"/>
                </a:solidFill>
              </a:rPr>
              <a:t>Community, cultural or diversity issues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048375" y="39624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0099"/>
                </a:solidFill>
              </a:rPr>
              <a:t>Family liaison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048375" y="46482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000099"/>
                </a:solidFill>
              </a:rPr>
              <a:t>Press and media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54330" y="1219200"/>
            <a:ext cx="2460625" cy="533400"/>
          </a:xfrm>
          <a:prstGeom prst="rect">
            <a:avLst/>
          </a:prstGeom>
          <a:noFill/>
          <a:ln w="25400" cap="sq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800" b="1" dirty="0">
                <a:solidFill>
                  <a:srgbClr val="A50021"/>
                </a:solidFill>
              </a:rPr>
              <a:t>Team </a:t>
            </a:r>
            <a:r>
              <a:rPr kumimoji="0" lang="en-GB" altLang="en-US" sz="1800" b="1" dirty="0" smtClean="0">
                <a:solidFill>
                  <a:srgbClr val="A50021"/>
                </a:solidFill>
              </a:rPr>
              <a:t>working</a:t>
            </a:r>
            <a:endParaRPr kumimoji="0" lang="en-GB" altLang="en-US" sz="1800" b="1" dirty="0">
              <a:solidFill>
                <a:srgbClr val="A50021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002655" y="5334000"/>
            <a:ext cx="2462213" cy="533400"/>
          </a:xfrm>
          <a:prstGeom prst="rect">
            <a:avLst/>
          </a:prstGeom>
          <a:noFill/>
          <a:ln w="25400" cap="sq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1600" b="1" dirty="0">
                <a:solidFill>
                  <a:srgbClr val="000099"/>
                </a:solidFill>
              </a:rPr>
              <a:t>Relationships with borough</a:t>
            </a:r>
          </a:p>
        </p:txBody>
      </p:sp>
    </p:spTree>
    <p:extLst>
      <p:ext uri="{BB962C8B-B14F-4D97-AF65-F5344CB8AC3E}">
        <p14:creationId xmlns:p14="http://schemas.microsoft.com/office/powerpoint/2010/main" val="306788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Stage 2 Setting the Scene : </a:t>
            </a:r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altLang="en-US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Visual 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Poster </a:t>
            </a:r>
            <a:r>
              <a:rPr lang="en-GB" altLang="en-US" dirty="0"/>
              <a:t>size</a:t>
            </a:r>
          </a:p>
          <a:p>
            <a:r>
              <a:rPr lang="en-GB" altLang="en-US" dirty="0"/>
              <a:t>Bespoke</a:t>
            </a:r>
          </a:p>
          <a:p>
            <a:r>
              <a:rPr lang="en-GB" altLang="en-US" dirty="0"/>
              <a:t>Key issues related to the incident</a:t>
            </a:r>
          </a:p>
          <a:p>
            <a:r>
              <a:rPr lang="en-GB" altLang="en-US" b="1" dirty="0"/>
              <a:t>Not restrictive/exhaustive</a:t>
            </a:r>
          </a:p>
          <a:p>
            <a:r>
              <a:rPr lang="en-GB" altLang="en-US" b="1" dirty="0"/>
              <a:t>Participants do not need to comment on all issues</a:t>
            </a:r>
          </a:p>
          <a:p>
            <a:r>
              <a:rPr lang="en-GB" altLang="en-US" b="1" dirty="0"/>
              <a:t>Enables participants to see the main clusters and patterns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400" dirty="0">
                <a:solidFill>
                  <a:schemeClr val="accent4">
                    <a:lumMod val="50000"/>
                  </a:schemeClr>
                </a:solidFill>
              </a:rPr>
              <a:t>Stage 2 The De-brief: </a:t>
            </a:r>
            <a:r>
              <a:rPr lang="en-GB" altLang="en-US" sz="4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GB" altLang="en-US" sz="4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altLang="en-US" sz="4400" dirty="0" smtClean="0">
                <a:solidFill>
                  <a:schemeClr val="accent4">
                    <a:lumMod val="50000"/>
                  </a:schemeClr>
                </a:solidFill>
              </a:rPr>
              <a:t>Sharing </a:t>
            </a:r>
            <a:r>
              <a:rPr lang="en-GB" altLang="en-US" sz="4400" dirty="0">
                <a:solidFill>
                  <a:schemeClr val="accent4">
                    <a:lumMod val="50000"/>
                  </a:schemeClr>
                </a:solidFill>
              </a:rPr>
              <a:t>and Discussion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endParaRPr lang="en-GB" altLang="en-US" sz="2200" dirty="0" smtClean="0">
              <a:solidFill>
                <a:srgbClr val="FF0066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n-GB" altLang="en-US" sz="2200" dirty="0" smtClean="0">
                <a:solidFill>
                  <a:srgbClr val="FF0066"/>
                </a:solidFill>
              </a:rPr>
              <a:t>Identification </a:t>
            </a:r>
            <a:r>
              <a:rPr lang="en-GB" altLang="en-US" sz="2200" dirty="0">
                <a:solidFill>
                  <a:srgbClr val="FF0066"/>
                </a:solidFill>
              </a:rPr>
              <a:t>of less effective aspects x 3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</a:pPr>
            <a:r>
              <a:rPr lang="en-GB" altLang="en-US" sz="1800" dirty="0">
                <a:solidFill>
                  <a:srgbClr val="FF0066"/>
                </a:solidFill>
              </a:rPr>
              <a:t>What did not work so well?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</a:pPr>
            <a:r>
              <a:rPr lang="en-GB" altLang="en-US" sz="1800" dirty="0">
                <a:solidFill>
                  <a:srgbClr val="FF0066"/>
                </a:solidFill>
              </a:rPr>
              <a:t>What were you unhappy with? 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</a:pPr>
            <a:r>
              <a:rPr lang="en-GB" altLang="en-US" sz="1800" dirty="0">
                <a:solidFill>
                  <a:srgbClr val="FF0066"/>
                </a:solidFill>
              </a:rPr>
              <a:t>What problems did you experience?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altLang="en-US" sz="1000" dirty="0">
              <a:solidFill>
                <a:srgbClr val="008000"/>
              </a:solidFill>
            </a:endParaRP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altLang="en-US" sz="1000" dirty="0">
              <a:solidFill>
                <a:srgbClr val="008000"/>
              </a:solidFill>
            </a:endParaRP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altLang="en-US" sz="1000" dirty="0">
              <a:solidFill>
                <a:srgbClr val="008000"/>
              </a:solidFill>
            </a:endParaRP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altLang="en-US" sz="1000" dirty="0">
              <a:solidFill>
                <a:srgbClr val="008000"/>
              </a:solidFill>
            </a:endParaRPr>
          </a:p>
          <a:p>
            <a:pPr marL="533400" indent="-533400">
              <a:lnSpc>
                <a:spcPct val="90000"/>
              </a:lnSpc>
            </a:pPr>
            <a:r>
              <a:rPr lang="en-GB" altLang="en-US" sz="2200" dirty="0">
                <a:solidFill>
                  <a:srgbClr val="0000FF"/>
                </a:solidFill>
              </a:rPr>
              <a:t>Identification of effective aspects x 3</a:t>
            </a:r>
            <a:r>
              <a:rPr lang="en-GB" altLang="en-US" sz="2400" dirty="0">
                <a:solidFill>
                  <a:srgbClr val="0000FF"/>
                </a:solidFill>
              </a:rPr>
              <a:t> 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</a:pPr>
            <a:r>
              <a:rPr lang="en-GB" altLang="en-US" sz="1800" dirty="0">
                <a:solidFill>
                  <a:srgbClr val="0000FF"/>
                </a:solidFill>
              </a:rPr>
              <a:t>What worked really well?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</a:pPr>
            <a:r>
              <a:rPr lang="en-GB" altLang="en-US" sz="1800" dirty="0">
                <a:solidFill>
                  <a:srgbClr val="0000FF"/>
                </a:solidFill>
              </a:rPr>
              <a:t>What examples of good practice can you identify?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</a:pPr>
            <a:r>
              <a:rPr lang="en-GB" altLang="en-US" sz="1800" dirty="0">
                <a:solidFill>
                  <a:srgbClr val="0000FF"/>
                </a:solidFill>
              </a:rPr>
              <a:t>What were you particularly pleased with? 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370138"/>
            <a:ext cx="927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05263"/>
            <a:ext cx="927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4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400" dirty="0">
                <a:solidFill>
                  <a:schemeClr val="accent4">
                    <a:lumMod val="50000"/>
                  </a:schemeClr>
                </a:solidFill>
              </a:rPr>
              <a:t>Stage 2 The De-brief: </a:t>
            </a:r>
            <a:r>
              <a:rPr lang="en-GB" altLang="en-US" sz="44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GB" altLang="en-US" sz="44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altLang="en-US" sz="4400" dirty="0" smtClean="0">
                <a:solidFill>
                  <a:schemeClr val="accent4">
                    <a:lumMod val="50000"/>
                  </a:schemeClr>
                </a:solidFill>
              </a:rPr>
              <a:t>Facilitation </a:t>
            </a:r>
            <a:r>
              <a:rPr lang="en-GB" altLang="en-US" sz="4400" dirty="0">
                <a:solidFill>
                  <a:schemeClr val="accent4">
                    <a:lumMod val="50000"/>
                  </a:schemeClr>
                </a:solidFill>
              </a:rPr>
              <a:t>tips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/>
              <a:t>Manage the discussion by:</a:t>
            </a:r>
          </a:p>
          <a:p>
            <a:pPr lvl="1"/>
            <a:r>
              <a:rPr lang="en-GB" altLang="en-US" sz="1800" dirty="0"/>
              <a:t>Ensuring everyone has a chance to speak</a:t>
            </a:r>
          </a:p>
          <a:p>
            <a:pPr lvl="1"/>
            <a:r>
              <a:rPr lang="en-GB" altLang="en-US" sz="1800" dirty="0"/>
              <a:t>Not letting strong characters dominate the session</a:t>
            </a:r>
          </a:p>
          <a:p>
            <a:pPr lvl="1"/>
            <a:r>
              <a:rPr lang="en-GB" altLang="en-US" sz="1800" dirty="0"/>
              <a:t>Keeping the discussion flowing by bringing in other participants</a:t>
            </a:r>
          </a:p>
          <a:p>
            <a:pPr marL="933450" lvl="2" indent="-19050">
              <a:buFontTx/>
              <a:buNone/>
            </a:pPr>
            <a:r>
              <a:rPr lang="en-GB" altLang="en-US" sz="1600" dirty="0">
                <a:solidFill>
                  <a:srgbClr val="000099"/>
                </a:solidFill>
              </a:rPr>
              <a:t>Does anyone else have a similar point?</a:t>
            </a:r>
          </a:p>
          <a:p>
            <a:r>
              <a:rPr lang="en-GB" altLang="en-US" sz="2000" dirty="0"/>
              <a:t>Asking probing questions:</a:t>
            </a:r>
          </a:p>
          <a:p>
            <a:pPr lvl="1"/>
            <a:r>
              <a:rPr lang="en-GB" altLang="en-US" sz="1800" dirty="0"/>
              <a:t>To gather more in-depth information/get under the surface</a:t>
            </a:r>
          </a:p>
          <a:p>
            <a:pPr lvl="1"/>
            <a:r>
              <a:rPr lang="en-GB" altLang="en-US" sz="1800" dirty="0"/>
              <a:t>Use ‘Who’, ‘What’, ‘’Why’, ‘How’, ‘Where’, ‘When’ questions.  </a:t>
            </a:r>
          </a:p>
          <a:p>
            <a:pPr marL="933450" lvl="2" indent="-19050">
              <a:buFontTx/>
              <a:buNone/>
            </a:pPr>
            <a:r>
              <a:rPr lang="en-GB" altLang="en-US" sz="1600" b="1" dirty="0">
                <a:solidFill>
                  <a:srgbClr val="000099"/>
                </a:solidFill>
              </a:rPr>
              <a:t>Who </a:t>
            </a:r>
            <a:r>
              <a:rPr lang="en-GB" altLang="en-US" sz="1600" dirty="0">
                <a:solidFill>
                  <a:srgbClr val="000099"/>
                </a:solidFill>
              </a:rPr>
              <a:t>made that decision?</a:t>
            </a:r>
          </a:p>
          <a:p>
            <a:pPr marL="933450" lvl="2" indent="-19050">
              <a:buFontTx/>
              <a:buNone/>
            </a:pPr>
            <a:r>
              <a:rPr lang="en-GB" altLang="en-US" sz="1600" b="1" dirty="0">
                <a:solidFill>
                  <a:srgbClr val="000099"/>
                </a:solidFill>
              </a:rPr>
              <a:t>What </a:t>
            </a:r>
            <a:r>
              <a:rPr lang="en-GB" altLang="en-US" sz="1600" dirty="0">
                <a:solidFill>
                  <a:srgbClr val="000099"/>
                </a:solidFill>
              </a:rPr>
              <a:t>was the impact (on the family/the team/the borough/on progress)?</a:t>
            </a:r>
          </a:p>
          <a:p>
            <a:pPr marL="933450" lvl="2" indent="-19050">
              <a:buFontTx/>
              <a:buNone/>
            </a:pPr>
            <a:r>
              <a:rPr lang="en-GB" altLang="en-US" sz="1600" b="1" dirty="0">
                <a:solidFill>
                  <a:srgbClr val="000099"/>
                </a:solidFill>
              </a:rPr>
              <a:t>Why</a:t>
            </a:r>
            <a:r>
              <a:rPr lang="en-GB" altLang="en-US" sz="1600" dirty="0">
                <a:solidFill>
                  <a:srgbClr val="000099"/>
                </a:solidFill>
              </a:rPr>
              <a:t> were you asked to re-interview the witness?</a:t>
            </a:r>
          </a:p>
          <a:p>
            <a:pPr marL="933450" lvl="2" indent="-19050">
              <a:buFontTx/>
              <a:buNone/>
            </a:pPr>
            <a:r>
              <a:rPr lang="en-GB" altLang="en-US" sz="1600" b="1" dirty="0">
                <a:solidFill>
                  <a:srgbClr val="000099"/>
                </a:solidFill>
              </a:rPr>
              <a:t>How</a:t>
            </a:r>
            <a:r>
              <a:rPr lang="en-GB" altLang="en-US" sz="1600" dirty="0">
                <a:solidFill>
                  <a:srgbClr val="000099"/>
                </a:solidFill>
              </a:rPr>
              <a:t> many members of the team were involved?</a:t>
            </a:r>
          </a:p>
          <a:p>
            <a:pPr marL="933450" lvl="2" indent="-19050">
              <a:buFontTx/>
              <a:buNone/>
            </a:pPr>
            <a:r>
              <a:rPr lang="en-GB" altLang="en-US" sz="1600" b="1" dirty="0">
                <a:solidFill>
                  <a:srgbClr val="000099"/>
                </a:solidFill>
              </a:rPr>
              <a:t>Where</a:t>
            </a:r>
            <a:r>
              <a:rPr lang="en-GB" altLang="en-US" sz="1600" dirty="0">
                <a:solidFill>
                  <a:srgbClr val="000099"/>
                </a:solidFill>
              </a:rPr>
              <a:t> did you get that information?</a:t>
            </a:r>
          </a:p>
          <a:p>
            <a:pPr marL="933450" lvl="2" indent="-19050">
              <a:buFontTx/>
              <a:buNone/>
            </a:pPr>
            <a:r>
              <a:rPr lang="en-GB" altLang="en-US" sz="1600" b="1" dirty="0">
                <a:solidFill>
                  <a:srgbClr val="000099"/>
                </a:solidFill>
              </a:rPr>
              <a:t>When</a:t>
            </a:r>
            <a:r>
              <a:rPr lang="en-GB" altLang="en-US" sz="1600" dirty="0">
                <a:solidFill>
                  <a:srgbClr val="000099"/>
                </a:solidFill>
              </a:rPr>
              <a:t> did that happen?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8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Stage 2 The De-brief: Closing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Key final question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dirty="0">
                <a:solidFill>
                  <a:srgbClr val="FFFF00"/>
                </a:solidFill>
              </a:rPr>
              <a:t>Identification of improvements for the future x 3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r>
              <a:rPr lang="en-GB" altLang="en-US" dirty="0">
                <a:solidFill>
                  <a:srgbClr val="FFFF00"/>
                </a:solidFill>
              </a:rPr>
              <a:t>What would you do differently next time?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r>
              <a:rPr lang="en-GB" altLang="en-US" dirty="0">
                <a:solidFill>
                  <a:srgbClr val="FFFF00"/>
                </a:solidFill>
              </a:rPr>
              <a:t>What ideas do you have for improvements?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endParaRPr lang="en-GB" altLang="en-US" sz="2200" dirty="0">
              <a:solidFill>
                <a:srgbClr val="000000"/>
              </a:solidFill>
            </a:endParaRP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Summarise and Next Steps</a:t>
            </a:r>
          </a:p>
          <a:p>
            <a:pPr marL="137160" indent="0">
              <a:buNone/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/>
              <a:t>Thanks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873500"/>
            <a:ext cx="9271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7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The Benefits of this approach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Reduces group influences</a:t>
            </a:r>
          </a:p>
          <a:p>
            <a:r>
              <a:rPr lang="en-GB" altLang="en-US" dirty="0"/>
              <a:t>Reduces affect of hierarchy/seniority</a:t>
            </a:r>
          </a:p>
          <a:p>
            <a:r>
              <a:rPr lang="en-GB" altLang="en-US" dirty="0"/>
              <a:t>Everyone has a chance to have their say</a:t>
            </a:r>
          </a:p>
          <a:p>
            <a:r>
              <a:rPr lang="en-GB" altLang="en-US" dirty="0"/>
              <a:t>Visually see clusters of effective and less effective areas</a:t>
            </a:r>
          </a:p>
          <a:p>
            <a:r>
              <a:rPr lang="en-GB" altLang="en-US" dirty="0"/>
              <a:t>Build from less effective to effective</a:t>
            </a:r>
          </a:p>
          <a:p>
            <a:r>
              <a:rPr lang="en-GB" altLang="en-US" dirty="0"/>
              <a:t>Quantifiable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9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Stage 3 Report Writing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90000"/>
              </a:lnSpc>
              <a:buNone/>
            </a:pPr>
            <a:r>
              <a:rPr lang="en-GB" altLang="en-US" sz="2400" b="1" dirty="0"/>
              <a:t>Report Structure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Incident summary 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Debrief details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Effective aspects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Less effective aspects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Recommendations for change</a:t>
            </a:r>
          </a:p>
          <a:p>
            <a:pPr marL="137160" indent="0">
              <a:lnSpc>
                <a:spcPct val="90000"/>
              </a:lnSpc>
              <a:buNone/>
            </a:pPr>
            <a:r>
              <a:rPr lang="en-GB" altLang="en-US" sz="2400" b="1" dirty="0">
                <a:solidFill>
                  <a:srgbClr val="000000"/>
                </a:solidFill>
              </a:rPr>
              <a:t>Writing up the information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Quantify each point based on the number of times the issue was raised on the post-it note and show in brackets after each point.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	e.g. The team established a very good working relationship 	with Counsel who was responsive to the needs of </a:t>
            </a:r>
            <a:r>
              <a:rPr lang="en-GB" altLang="en-US" sz="2000" dirty="0" smtClean="0">
                <a:solidFill>
                  <a:srgbClr val="000000"/>
                </a:solidFill>
              </a:rPr>
              <a:t>the team</a:t>
            </a:r>
            <a:r>
              <a:rPr lang="en-GB" altLang="en-US" sz="2000" dirty="0">
                <a:solidFill>
                  <a:srgbClr val="000000"/>
                </a:solidFill>
              </a:rPr>
              <a:t>, </a:t>
            </a:r>
            <a:r>
              <a:rPr lang="en-GB" altLang="en-US" sz="2000" dirty="0" smtClean="0">
                <a:solidFill>
                  <a:srgbClr val="000000"/>
                </a:solidFill>
              </a:rPr>
              <a:t>	helpful </a:t>
            </a:r>
            <a:r>
              <a:rPr lang="en-GB" altLang="en-US" sz="2000" dirty="0">
                <a:solidFill>
                  <a:srgbClr val="000000"/>
                </a:solidFill>
              </a:rPr>
              <a:t>and friendly (4)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>
                <a:solidFill>
                  <a:srgbClr val="000000"/>
                </a:solidFill>
              </a:rPr>
              <a:t>Diplomacy and tact but without losing meaning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700" dirty="0">
                <a:solidFill>
                  <a:schemeClr val="accent4">
                    <a:lumMod val="50000"/>
                  </a:schemeClr>
                </a:solidFill>
                <a:latin typeface="Arial"/>
              </a:rPr>
              <a:t>Objectives of today’s presentation 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To explain the principles of debriefing</a:t>
            </a:r>
          </a:p>
          <a:p>
            <a:endParaRPr lang="en-GB" altLang="en-US" dirty="0"/>
          </a:p>
          <a:p>
            <a:r>
              <a:rPr lang="en-GB" altLang="en-US" dirty="0"/>
              <a:t>To introduce you to the Met’s approach to operational debriefing</a:t>
            </a:r>
          </a:p>
          <a:p>
            <a:endParaRPr lang="en-GB" altLang="en-US" dirty="0"/>
          </a:p>
          <a:p>
            <a:r>
              <a:rPr lang="en-GB" altLang="en-US" dirty="0"/>
              <a:t>To enable you to identify if the approach could apply in your organisation.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5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700" dirty="0">
                <a:solidFill>
                  <a:schemeClr val="accent4">
                    <a:lumMod val="50000"/>
                  </a:schemeClr>
                </a:solidFill>
              </a:rPr>
              <a:t>Stage 3 Writing recommendations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en-US" sz="2000" dirty="0"/>
              <a:t>Recommendations should explain </a:t>
            </a:r>
            <a:r>
              <a:rPr lang="en-GB" altLang="en-US" sz="2000" b="1" dirty="0"/>
              <a:t>how</a:t>
            </a:r>
            <a:r>
              <a:rPr lang="en-GB" altLang="en-US" sz="2000" dirty="0"/>
              <a:t> identified improvements can be made</a:t>
            </a:r>
          </a:p>
          <a:p>
            <a:pPr>
              <a:lnSpc>
                <a:spcPct val="90000"/>
              </a:lnSpc>
            </a:pPr>
            <a:r>
              <a:rPr lang="en-GB" altLang="en-US" sz="2000" dirty="0"/>
              <a:t>Recommendations should be evidence based.  In this case, based on information collected during the debrief</a:t>
            </a:r>
          </a:p>
          <a:p>
            <a:pPr>
              <a:lnSpc>
                <a:spcPct val="90000"/>
              </a:lnSpc>
            </a:pPr>
            <a:r>
              <a:rPr lang="en-GB" altLang="en-US" sz="2000" dirty="0"/>
              <a:t>Recommendations must be:</a:t>
            </a:r>
          </a:p>
          <a:p>
            <a:pPr marL="571500" lvl="1" indent="-38100">
              <a:lnSpc>
                <a:spcPct val="90000"/>
              </a:lnSpc>
            </a:pPr>
            <a:r>
              <a:rPr lang="en-GB" altLang="en-US" sz="1800" dirty="0"/>
              <a:t> Specific, clear and direct</a:t>
            </a:r>
          </a:p>
          <a:p>
            <a:pPr marL="571500" lvl="1" indent="-38100">
              <a:lnSpc>
                <a:spcPct val="90000"/>
              </a:lnSpc>
              <a:buFontTx/>
              <a:buNone/>
            </a:pPr>
            <a:endParaRPr lang="en-GB" altLang="en-US" sz="1900" b="1" dirty="0" smtClean="0">
              <a:solidFill>
                <a:srgbClr val="FF0000"/>
              </a:solidFill>
            </a:endParaRPr>
          </a:p>
          <a:p>
            <a:pPr marL="571500" lvl="1" indent="-38100">
              <a:lnSpc>
                <a:spcPct val="90000"/>
              </a:lnSpc>
              <a:buFontTx/>
              <a:buNone/>
            </a:pPr>
            <a:r>
              <a:rPr lang="en-GB" altLang="en-US" sz="1900" b="1" dirty="0" smtClean="0">
                <a:solidFill>
                  <a:srgbClr val="FF0000"/>
                </a:solidFill>
              </a:rPr>
              <a:t>NOT</a:t>
            </a:r>
            <a:r>
              <a:rPr lang="en-GB" altLang="en-US" sz="1900" dirty="0" smtClean="0">
                <a:solidFill>
                  <a:srgbClr val="FF0000"/>
                </a:solidFill>
              </a:rPr>
              <a:t> </a:t>
            </a:r>
            <a:r>
              <a:rPr lang="en-GB" altLang="en-US" sz="1900" dirty="0">
                <a:solidFill>
                  <a:srgbClr val="FF0000"/>
                </a:solidFill>
              </a:rPr>
              <a:t>We need to improve training for Senior Investigators   </a:t>
            </a:r>
          </a:p>
          <a:p>
            <a:pPr marL="571500" lvl="1" indent="-38100">
              <a:lnSpc>
                <a:spcPct val="90000"/>
              </a:lnSpc>
              <a:buFontTx/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571500" lvl="1" indent="-38100">
              <a:lnSpc>
                <a:spcPct val="90000"/>
              </a:lnSpc>
              <a:buFontTx/>
              <a:buNone/>
            </a:pPr>
            <a:r>
              <a:rPr lang="en-GB" altLang="en-US" sz="1900" b="1" dirty="0">
                <a:solidFill>
                  <a:srgbClr val="006600"/>
                </a:solidFill>
              </a:rPr>
              <a:t>INSTEAD</a:t>
            </a:r>
            <a:r>
              <a:rPr lang="en-GB" altLang="en-US" sz="1900" dirty="0">
                <a:solidFill>
                  <a:srgbClr val="006600"/>
                </a:solidFill>
              </a:rPr>
              <a:t> Unit X to introduce media training by (date), particularly on appeals, updates and following court </a:t>
            </a:r>
            <a:r>
              <a:rPr lang="en-GB" altLang="en-US" sz="1900" dirty="0" smtClean="0">
                <a:solidFill>
                  <a:srgbClr val="006600"/>
                </a:solidFill>
              </a:rPr>
              <a:t>judgements. This </a:t>
            </a:r>
            <a:r>
              <a:rPr lang="en-GB" altLang="en-US" sz="1900" dirty="0">
                <a:solidFill>
                  <a:srgbClr val="006600"/>
                </a:solidFill>
              </a:rPr>
              <a:t>will increase the confidence of Senior Investigators when they have to deal with the press and media and improve the effectiveness of the messages they are trying to deliver</a:t>
            </a:r>
            <a:r>
              <a:rPr lang="en-GB" altLang="en-US" sz="1600" dirty="0">
                <a:solidFill>
                  <a:srgbClr val="66FF33"/>
                </a:solidFill>
              </a:rPr>
              <a:t>.</a:t>
            </a:r>
          </a:p>
          <a:p>
            <a:pPr marL="571500" lvl="1" indent="-38100">
              <a:lnSpc>
                <a:spcPct val="90000"/>
              </a:lnSpc>
              <a:buFontTx/>
              <a:buNone/>
            </a:pPr>
            <a:endParaRPr lang="en-GB" altLang="en-US" sz="16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000" dirty="0"/>
              <a:t>Recommendations should answer these questions:</a:t>
            </a:r>
          </a:p>
          <a:p>
            <a:pPr marL="571500" lvl="1" indent="-38100">
              <a:lnSpc>
                <a:spcPct val="90000"/>
              </a:lnSpc>
            </a:pPr>
            <a:r>
              <a:rPr lang="en-GB" altLang="en-US" sz="1600" b="1" dirty="0"/>
              <a:t> </a:t>
            </a:r>
            <a:r>
              <a:rPr lang="en-GB" altLang="en-US" sz="1900" dirty="0"/>
              <a:t>What needs to be done?</a:t>
            </a:r>
          </a:p>
          <a:p>
            <a:pPr marL="571500" lvl="1" indent="-38100">
              <a:lnSpc>
                <a:spcPct val="90000"/>
              </a:lnSpc>
            </a:pPr>
            <a:r>
              <a:rPr lang="en-GB" altLang="en-US" sz="1900" dirty="0"/>
              <a:t> Why does it need to be done?</a:t>
            </a:r>
          </a:p>
          <a:p>
            <a:pPr marL="571500" lvl="1" indent="-38100">
              <a:lnSpc>
                <a:spcPct val="90000"/>
              </a:lnSpc>
            </a:pPr>
            <a:r>
              <a:rPr lang="en-GB" altLang="en-US" sz="1900" dirty="0"/>
              <a:t> How is it to be done and by whom?</a:t>
            </a:r>
          </a:p>
          <a:p>
            <a:pPr marL="571500" lvl="1" indent="-38100">
              <a:lnSpc>
                <a:spcPct val="90000"/>
              </a:lnSpc>
            </a:pPr>
            <a:r>
              <a:rPr lang="en-GB" altLang="en-US" sz="1900" dirty="0"/>
              <a:t> When does it need to be done?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0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>
                <a:solidFill>
                  <a:schemeClr val="accent4">
                    <a:lumMod val="50000"/>
                  </a:schemeClr>
                </a:solidFill>
              </a:rPr>
              <a:t>Stage 3 Sign Off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Consider sending to participants to confirm details of their recommendations, but not to add new information</a:t>
            </a:r>
          </a:p>
          <a:p>
            <a:endParaRPr lang="en-GB" altLang="en-US" dirty="0"/>
          </a:p>
          <a:p>
            <a:r>
              <a:rPr lang="en-GB" altLang="en-US" dirty="0"/>
              <a:t>Send on to Sponsor for final sign off and agreement to how it is progressed</a:t>
            </a:r>
          </a:p>
          <a:p>
            <a:endParaRPr lang="en-GB" altLang="en-US" dirty="0"/>
          </a:p>
          <a:p>
            <a:r>
              <a:rPr lang="en-GB" altLang="en-US" dirty="0"/>
              <a:t>Where relevant, send a copy to stakeholders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2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4">
                    <a:lumMod val="50000"/>
                  </a:schemeClr>
                </a:solidFill>
              </a:rPr>
              <a:t>ANY QUESTIONS?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altLang="en-US" sz="9600" dirty="0" smtClean="0"/>
              <a:t>				</a:t>
            </a:r>
          </a:p>
          <a:p>
            <a:pPr marL="137160" indent="0">
              <a:buNone/>
            </a:pPr>
            <a:r>
              <a:rPr lang="en-GB" altLang="en-US" sz="9600" dirty="0"/>
              <a:t>	</a:t>
            </a:r>
            <a:r>
              <a:rPr lang="en-GB" altLang="en-US" sz="9600" dirty="0" smtClean="0"/>
              <a:t>			</a:t>
            </a:r>
            <a:r>
              <a:rPr lang="en-GB" altLang="en-US" sz="9600" dirty="0"/>
              <a:t>?</a:t>
            </a:r>
            <a:r>
              <a:rPr lang="en-GB" altLang="en-US" sz="9600" dirty="0" smtClean="0"/>
              <a:t>	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1791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Contact Details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9" y="2942439"/>
            <a:ext cx="6986622" cy="20240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3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Why debrief?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prstClr val="black">
                  <a:shade val="95000"/>
                </a:prstClr>
              </a:buClr>
              <a:buNone/>
            </a:pPr>
            <a:r>
              <a:rPr lang="en-GB" altLang="en-US" sz="2400" b="1" dirty="0">
                <a:solidFill>
                  <a:srgbClr val="008000"/>
                </a:solidFill>
              </a:rPr>
              <a:t>Individual level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srgbClr val="008000"/>
                </a:solidFill>
              </a:rPr>
              <a:t>Cathartic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srgbClr val="008000"/>
                </a:solidFill>
              </a:rPr>
              <a:t>Provides individuals with a chance to have their say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srgbClr val="008000"/>
                </a:solidFill>
              </a:rPr>
              <a:t>Provides an opportunity to learn from others</a:t>
            </a:r>
          </a:p>
          <a:p>
            <a:pPr lvl="0">
              <a:buClr>
                <a:prstClr val="black">
                  <a:shade val="95000"/>
                </a:prstClr>
              </a:buClr>
              <a:buNone/>
            </a:pPr>
            <a:endParaRPr lang="en-GB" altLang="en-US" sz="1000" dirty="0">
              <a:solidFill>
                <a:srgbClr val="008000"/>
              </a:solidFill>
            </a:endParaRPr>
          </a:p>
          <a:p>
            <a:pPr lvl="0">
              <a:buClr>
                <a:prstClr val="black">
                  <a:shade val="95000"/>
                </a:prstClr>
              </a:buClr>
              <a:buNone/>
            </a:pPr>
            <a:r>
              <a:rPr lang="en-GB" altLang="en-US" sz="2400" b="1" dirty="0">
                <a:solidFill>
                  <a:srgbClr val="0000FF"/>
                </a:solidFill>
              </a:rPr>
              <a:t>Team level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srgbClr val="0000FF"/>
                </a:solidFill>
              </a:rPr>
              <a:t>Listen to each others’ points of view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srgbClr val="0000FF"/>
                </a:solidFill>
              </a:rPr>
              <a:t>Understand the reasoning for actions/behaviour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srgbClr val="0000FF"/>
                </a:solidFill>
              </a:rPr>
              <a:t>Promotes collective learning</a:t>
            </a:r>
          </a:p>
          <a:p>
            <a:pPr lvl="0">
              <a:buClr>
                <a:prstClr val="black">
                  <a:shade val="95000"/>
                </a:prstClr>
              </a:buClr>
              <a:buNone/>
            </a:pPr>
            <a:endParaRPr lang="en-GB" altLang="en-US" sz="1000" dirty="0">
              <a:solidFill>
                <a:srgbClr val="0000FF"/>
              </a:solidFill>
            </a:endParaRPr>
          </a:p>
          <a:p>
            <a:pPr lvl="0">
              <a:buClr>
                <a:prstClr val="black">
                  <a:shade val="95000"/>
                </a:prstClr>
              </a:buClr>
              <a:buNone/>
            </a:pPr>
            <a:r>
              <a:rPr lang="en-GB" altLang="en-US" sz="2400" b="1" dirty="0">
                <a:solidFill>
                  <a:prstClr val="black"/>
                </a:solidFill>
              </a:rPr>
              <a:t>Organisational level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prstClr val="black"/>
                </a:solidFill>
              </a:rPr>
              <a:t>Improved service delivery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prstClr val="black"/>
                </a:solidFill>
              </a:rPr>
              <a:t>Improved performance</a:t>
            </a:r>
          </a:p>
          <a:p>
            <a:pPr lvl="0">
              <a:buClr>
                <a:prstClr val="black">
                  <a:shade val="95000"/>
                </a:prstClr>
              </a:buClr>
            </a:pPr>
            <a:r>
              <a:rPr lang="en-GB" altLang="en-US" sz="1800" dirty="0">
                <a:solidFill>
                  <a:prstClr val="black"/>
                </a:solidFill>
              </a:rPr>
              <a:t>Improved service to families/communities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2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Operational and Psychological Debriefing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57200" y="1628800"/>
            <a:ext cx="3733800" cy="4724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2400" dirty="0">
                <a:solidFill>
                  <a:schemeClr val="tx1"/>
                </a:solidFill>
              </a:rPr>
              <a:t>Operational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GB" altLang="en-US" sz="2400" b="0" dirty="0">
                <a:solidFill>
                  <a:schemeClr val="tx1"/>
                </a:solidFill>
              </a:rPr>
              <a:t> Operational not welfare perspective</a:t>
            </a:r>
          </a:p>
          <a:p>
            <a:pPr>
              <a:spcBef>
                <a:spcPct val="0"/>
              </a:spcBef>
            </a:pPr>
            <a:endParaRPr kumimoji="0" lang="en-GB" altLang="en-US" sz="24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GB" altLang="en-US" sz="2400" b="0" dirty="0">
                <a:solidFill>
                  <a:schemeClr val="tx1"/>
                </a:solidFill>
              </a:rPr>
              <a:t> Any incident (not necessarily traumatic)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GB" altLang="en-US" sz="24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GB" altLang="en-US" sz="2400" b="0" dirty="0">
                <a:solidFill>
                  <a:schemeClr val="tx1"/>
                </a:solidFill>
              </a:rPr>
              <a:t> Aims for practical change and future improvement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2400" b="0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644008" y="1628800"/>
            <a:ext cx="3810000" cy="472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24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GB" altLang="en-US" sz="2400" dirty="0">
                <a:solidFill>
                  <a:schemeClr val="tx1"/>
                </a:solidFill>
              </a:rPr>
              <a:t>Psychological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GB" alt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GB" altLang="en-US" sz="2400" b="0" dirty="0">
                <a:solidFill>
                  <a:schemeClr val="tx1"/>
                </a:solidFill>
              </a:rPr>
              <a:t> Critical Incident Stress Debriefing (CISD)</a:t>
            </a:r>
          </a:p>
          <a:p>
            <a:pPr>
              <a:spcBef>
                <a:spcPct val="0"/>
              </a:spcBef>
            </a:pPr>
            <a:endParaRPr kumimoji="0" lang="en-GB" altLang="en-US" sz="24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GB" altLang="en-US" sz="2400" b="0" dirty="0">
                <a:solidFill>
                  <a:schemeClr val="tx1"/>
                </a:solidFill>
              </a:rPr>
              <a:t> Traumatic events, often with significant loss of life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GB" altLang="en-US" sz="24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kumimoji="0" lang="en-GB" altLang="en-US" sz="2400" b="0" dirty="0">
                <a:solidFill>
                  <a:schemeClr val="tx1"/>
                </a:solidFill>
              </a:rPr>
              <a:t> Aims to reduce psychological after- effects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GB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7312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Deciding if you need a de-brief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Unusual or new approach was needed in an </a:t>
            </a:r>
            <a:r>
              <a:rPr lang="en-GB" altLang="en-US" dirty="0" smtClean="0"/>
              <a:t>incident/operation</a:t>
            </a:r>
          </a:p>
          <a:p>
            <a:endParaRPr lang="en-GB" altLang="en-US" dirty="0"/>
          </a:p>
          <a:p>
            <a:r>
              <a:rPr lang="en-GB" altLang="en-US" dirty="0"/>
              <a:t>High profile and/or sensitive </a:t>
            </a:r>
            <a:r>
              <a:rPr lang="en-GB" altLang="en-US" dirty="0" smtClean="0"/>
              <a:t>incident</a:t>
            </a:r>
          </a:p>
          <a:p>
            <a:endParaRPr lang="en-GB" altLang="en-US" dirty="0"/>
          </a:p>
          <a:p>
            <a:r>
              <a:rPr lang="en-GB" altLang="en-US" dirty="0"/>
              <a:t>Range of external stakeholders/ partners </a:t>
            </a:r>
            <a:r>
              <a:rPr lang="en-GB" altLang="en-US" dirty="0" smtClean="0"/>
              <a:t>involved</a:t>
            </a:r>
          </a:p>
          <a:p>
            <a:endParaRPr lang="en-GB" altLang="en-US" dirty="0"/>
          </a:p>
          <a:p>
            <a:r>
              <a:rPr lang="en-GB" altLang="en-US" dirty="0"/>
              <a:t>Particularly successful or problematic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Features of the approach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Relatively quick – on average 1½ hours</a:t>
            </a:r>
          </a:p>
          <a:p>
            <a:r>
              <a:rPr lang="en-GB" altLang="en-US" dirty="0"/>
              <a:t>Common sense method </a:t>
            </a:r>
          </a:p>
          <a:p>
            <a:r>
              <a:rPr lang="en-GB" altLang="en-US" dirty="0"/>
              <a:t>No specific equipment</a:t>
            </a:r>
          </a:p>
          <a:p>
            <a:r>
              <a:rPr lang="en-GB" altLang="en-US" dirty="0"/>
              <a:t>Flexible and scalable</a:t>
            </a:r>
          </a:p>
          <a:p>
            <a:r>
              <a:rPr lang="en-GB" altLang="en-US" dirty="0"/>
              <a:t>Method focusses on learning &amp; generating new ideas for personal &amp; organisational development</a:t>
            </a:r>
          </a:p>
          <a:p>
            <a:r>
              <a:rPr lang="en-GB" altLang="en-US" dirty="0"/>
              <a:t>Non attributable feedback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4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Roles in a De-brief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Sponsor </a:t>
            </a:r>
          </a:p>
          <a:p>
            <a:endParaRPr lang="en-GB" altLang="en-US" dirty="0"/>
          </a:p>
          <a:p>
            <a:r>
              <a:rPr lang="en-GB" altLang="en-US" dirty="0"/>
              <a:t>De-briefer(s)</a:t>
            </a:r>
          </a:p>
          <a:p>
            <a:endParaRPr lang="en-GB" altLang="en-US" dirty="0"/>
          </a:p>
          <a:p>
            <a:r>
              <a:rPr lang="en-GB" altLang="en-US" dirty="0"/>
              <a:t>Participants</a:t>
            </a:r>
          </a:p>
          <a:p>
            <a:endParaRPr lang="en-GB" altLang="en-US" dirty="0"/>
          </a:p>
          <a:p>
            <a:r>
              <a:rPr lang="en-GB" altLang="en-US" dirty="0"/>
              <a:t>Note Taker(s)</a:t>
            </a:r>
          </a:p>
        </p:txBody>
      </p:sp>
    </p:spTree>
    <p:extLst>
      <p:ext uri="{BB962C8B-B14F-4D97-AF65-F5344CB8AC3E}">
        <p14:creationId xmlns:p14="http://schemas.microsoft.com/office/powerpoint/2010/main" val="333516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accent4">
                    <a:lumMod val="50000"/>
                  </a:schemeClr>
                </a:solidFill>
              </a:rPr>
              <a:t>Stages of a De-brief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altLang="en-US" dirty="0"/>
              <a:t>3 Stages:</a:t>
            </a:r>
          </a:p>
          <a:p>
            <a:pPr marL="971550" lvl="1" indent="-514350">
              <a:buFontTx/>
              <a:buAutoNum type="arabicPeriod"/>
            </a:pPr>
            <a:r>
              <a:rPr lang="en-GB" altLang="en-US" dirty="0"/>
              <a:t>Preparation for the de-brief</a:t>
            </a:r>
          </a:p>
          <a:p>
            <a:pPr marL="971550" lvl="1" indent="-514350">
              <a:buFontTx/>
              <a:buAutoNum type="arabicPeriod"/>
            </a:pPr>
            <a:endParaRPr lang="en-GB" altLang="en-US" dirty="0"/>
          </a:p>
          <a:p>
            <a:pPr marL="971550" lvl="1" indent="-514350">
              <a:buFontTx/>
              <a:buAutoNum type="arabicPeriod"/>
            </a:pPr>
            <a:r>
              <a:rPr lang="en-GB" altLang="en-US" dirty="0"/>
              <a:t>The de-brief</a:t>
            </a:r>
          </a:p>
          <a:p>
            <a:pPr marL="1371600" lvl="2" indent="-514350">
              <a:buFontTx/>
              <a:buAutoNum type="romanUcPeriod"/>
            </a:pPr>
            <a:r>
              <a:rPr lang="en-GB" altLang="en-US" dirty="0"/>
              <a:t>Setting the Scene</a:t>
            </a:r>
          </a:p>
          <a:p>
            <a:pPr marL="1371600" lvl="2" indent="-514350">
              <a:buFontTx/>
              <a:buAutoNum type="romanUcPeriod"/>
            </a:pPr>
            <a:r>
              <a:rPr lang="en-GB" altLang="en-US" dirty="0"/>
              <a:t>Sharing and discussion</a:t>
            </a:r>
          </a:p>
          <a:p>
            <a:pPr marL="1371600" lvl="2" indent="-514350">
              <a:buFontTx/>
              <a:buAutoNum type="romanUcPeriod"/>
            </a:pPr>
            <a:r>
              <a:rPr lang="en-GB" altLang="en-US" dirty="0"/>
              <a:t>Closing</a:t>
            </a:r>
          </a:p>
          <a:p>
            <a:pPr marL="1371600" lvl="2" indent="-514350">
              <a:buFontTx/>
              <a:buAutoNum type="romanUcPeriod"/>
            </a:pPr>
            <a:endParaRPr lang="en-GB" altLang="en-US" dirty="0"/>
          </a:p>
          <a:p>
            <a:pPr marL="971550" lvl="1" indent="-514350">
              <a:buFontTx/>
              <a:buAutoNum type="arabicPeriod"/>
            </a:pPr>
            <a:r>
              <a:rPr lang="en-GB" altLang="en-US" dirty="0"/>
              <a:t>Report writing and sign off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600" dirty="0">
                <a:solidFill>
                  <a:schemeClr val="accent4">
                    <a:lumMod val="50000"/>
                  </a:schemeClr>
                </a:solidFill>
              </a:rPr>
              <a:t>Stage 1: Preparation for the debrief: Objectives</a:t>
            </a:r>
            <a:endParaRPr lang="en-GB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 smtClean="0"/>
          </a:p>
          <a:p>
            <a:r>
              <a:rPr lang="en-GB" altLang="en-US" dirty="0" smtClean="0"/>
              <a:t>To establish an understanding of the incident</a:t>
            </a:r>
          </a:p>
          <a:p>
            <a:r>
              <a:rPr lang="en-GB" altLang="en-US" dirty="0" smtClean="0"/>
              <a:t>To identify the key issues relating to the incident</a:t>
            </a:r>
          </a:p>
          <a:p>
            <a:r>
              <a:rPr lang="en-GB" altLang="en-US" dirty="0" smtClean="0"/>
              <a:t>To agree the logistics of the debrief:</a:t>
            </a:r>
          </a:p>
          <a:p>
            <a:pPr lvl="1"/>
            <a:r>
              <a:rPr lang="en-GB" altLang="en-US" dirty="0" smtClean="0"/>
              <a:t>Date and times</a:t>
            </a:r>
          </a:p>
          <a:p>
            <a:pPr lvl="1"/>
            <a:r>
              <a:rPr lang="en-GB" altLang="en-US" dirty="0" smtClean="0"/>
              <a:t>Venue</a:t>
            </a:r>
          </a:p>
          <a:p>
            <a:pPr lvl="1"/>
            <a:r>
              <a:rPr lang="en-GB" altLang="en-US" dirty="0" smtClean="0"/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11007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1044</Words>
  <Application>Microsoft Office PowerPoint</Application>
  <PresentationFormat>On-screen Show (4:3)</PresentationFormat>
  <Paragraphs>234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PowerPoint Presentation</vt:lpstr>
      <vt:lpstr>Objectives of today’s presentation </vt:lpstr>
      <vt:lpstr>Why debrief?</vt:lpstr>
      <vt:lpstr>Operational and Psychological Debriefing</vt:lpstr>
      <vt:lpstr>Deciding if you need a de-brief</vt:lpstr>
      <vt:lpstr>Features of the approach</vt:lpstr>
      <vt:lpstr>Roles in a De-brief</vt:lpstr>
      <vt:lpstr>Stages of a De-brief</vt:lpstr>
      <vt:lpstr>Stage 1: Preparation for the debrief: Objectives</vt:lpstr>
      <vt:lpstr>Stage 2 The De-brief:  Setting the scene</vt:lpstr>
      <vt:lpstr>Stage 2 Setting the Scene :  the Visual </vt:lpstr>
      <vt:lpstr>Operation Name Debrief</vt:lpstr>
      <vt:lpstr>Operation Name Debrief</vt:lpstr>
      <vt:lpstr>Stage 2 Setting the Scene :  the Visual </vt:lpstr>
      <vt:lpstr>Stage 2 The De-brief:  Sharing and Discussion</vt:lpstr>
      <vt:lpstr>Stage 2 The De-brief:  Facilitation tips</vt:lpstr>
      <vt:lpstr>Stage 2 The De-brief: Closing</vt:lpstr>
      <vt:lpstr>The Benefits of this approach</vt:lpstr>
      <vt:lpstr>Stage 3 Report Writing</vt:lpstr>
      <vt:lpstr>Stage 3 Writing recommendations</vt:lpstr>
      <vt:lpstr>Stage 3 Sign Off</vt:lpstr>
      <vt:lpstr>ANY QUESTIONS?</vt:lpstr>
      <vt:lpstr>Contact Details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</dc:creator>
  <cp:lastModifiedBy>Caroline</cp:lastModifiedBy>
  <cp:revision>17</cp:revision>
  <cp:lastPrinted>2014-11-13T18:01:27Z</cp:lastPrinted>
  <dcterms:created xsi:type="dcterms:W3CDTF">2014-11-13T14:37:01Z</dcterms:created>
  <dcterms:modified xsi:type="dcterms:W3CDTF">2014-11-16T15:59:30Z</dcterms:modified>
</cp:coreProperties>
</file>