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5" r:id="rId2"/>
    <p:sldId id="323" r:id="rId3"/>
    <p:sldId id="362" r:id="rId4"/>
    <p:sldId id="307" r:id="rId5"/>
    <p:sldId id="308" r:id="rId6"/>
    <p:sldId id="309" r:id="rId7"/>
    <p:sldId id="341" r:id="rId8"/>
    <p:sldId id="342" r:id="rId9"/>
    <p:sldId id="345" r:id="rId10"/>
    <p:sldId id="346" r:id="rId11"/>
    <p:sldId id="347" r:id="rId12"/>
    <p:sldId id="349" r:id="rId13"/>
    <p:sldId id="343" r:id="rId14"/>
    <p:sldId id="348" r:id="rId15"/>
    <p:sldId id="313" r:id="rId16"/>
    <p:sldId id="350" r:id="rId17"/>
    <p:sldId id="351" r:id="rId18"/>
    <p:sldId id="330" r:id="rId19"/>
    <p:sldId id="353" r:id="rId20"/>
    <p:sldId id="354" r:id="rId21"/>
    <p:sldId id="355" r:id="rId22"/>
    <p:sldId id="356" r:id="rId23"/>
    <p:sldId id="357" r:id="rId24"/>
    <p:sldId id="322" r:id="rId25"/>
    <p:sldId id="358" r:id="rId26"/>
    <p:sldId id="359" r:id="rId27"/>
    <p:sldId id="326" r:id="rId28"/>
    <p:sldId id="325" r:id="rId29"/>
    <p:sldId id="360" r:id="rId30"/>
    <p:sldId id="364" r:id="rId31"/>
    <p:sldId id="363" r:id="rId32"/>
  </p:sldIdLst>
  <p:sldSz cx="9144000" cy="6858000" type="screen4x3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5F5F5F"/>
    <a:srgbClr val="C60061"/>
    <a:srgbClr val="FF3399"/>
    <a:srgbClr val="BBE0E3"/>
    <a:srgbClr val="00FF00"/>
    <a:srgbClr val="21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51" autoAdjust="0"/>
    <p:restoredTop sz="92196" autoAdjust="0"/>
  </p:normalViewPr>
  <p:slideViewPr>
    <p:cSldViewPr>
      <p:cViewPr>
        <p:scale>
          <a:sx n="76" d="100"/>
          <a:sy n="76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712" y="-84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800200-7098-45CF-A9B6-BB8F93A956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4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907"/>
            <a:ext cx="4890665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47F2C6-08D7-4D53-8F63-D060ADBC95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889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Analytics is huge!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Acknowledge Don </a:t>
            </a:r>
            <a:r>
              <a:rPr lang="en-GB" dirty="0" err="1" smtClean="0"/>
              <a:t>Kleinmuntz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OR is dwarfed by analytics 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... but they are related.  </a:t>
            </a:r>
          </a:p>
          <a:p>
            <a:endParaRPr lang="en-GB" dirty="0" smtClean="0"/>
          </a:p>
          <a:p>
            <a:r>
              <a:rPr lang="en-GB" dirty="0" smtClean="0"/>
              <a:t>We have had similar debates about the relationship</a:t>
            </a:r>
            <a:r>
              <a:rPr lang="en-GB" baseline="0" dirty="0" smtClean="0"/>
              <a:t> between OR and MIS, DSS, BI, ... in the past.</a:t>
            </a:r>
            <a:endParaRPr lang="en-GB" dirty="0" smtClean="0"/>
          </a:p>
          <a:p>
            <a:r>
              <a:rPr lang="en-GB" dirty="0" smtClean="0"/>
              <a:t>So let’s explore</a:t>
            </a:r>
            <a:r>
              <a:rPr lang="en-GB" baseline="0" dirty="0" smtClean="0"/>
              <a:t> that relationship further.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OR and analytics utilise:</a:t>
            </a:r>
          </a:p>
          <a:p>
            <a:r>
              <a:rPr lang="en-GB" baseline="0" dirty="0" smtClean="0"/>
              <a:t>- Technology (primarily computing)</a:t>
            </a:r>
          </a:p>
          <a:p>
            <a:r>
              <a:rPr lang="en-GB" baseline="0" dirty="0" smtClean="0"/>
              <a:t>- Quantitative methods</a:t>
            </a:r>
          </a:p>
          <a:p>
            <a:r>
              <a:rPr lang="en-GB" baseline="0" dirty="0" smtClean="0"/>
              <a:t>To inform decision-making </a:t>
            </a:r>
          </a:p>
          <a:p>
            <a:endParaRPr lang="en-GB" baseline="0" dirty="0" smtClean="0"/>
          </a:p>
          <a:p>
            <a:r>
              <a:rPr lang="en-GB" baseline="0" dirty="0" smtClean="0"/>
              <a:t>- Decision-making not just an outcome but a process/discipline e.g. soft 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EAF80-85D7-4333-80A8-FE40C3A0973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39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 strand rope: a shared history of fusing technology,</a:t>
            </a:r>
            <a:r>
              <a:rPr lang="en-GB" baseline="0" dirty="0" smtClean="0"/>
              <a:t> quantitative methods and decision-making: </a:t>
            </a:r>
          </a:p>
          <a:p>
            <a:endParaRPr lang="en-GB" baseline="0" dirty="0" smtClean="0"/>
          </a:p>
          <a:p>
            <a:pPr>
              <a:buFont typeface="Arial" pitchFamily="34" charset="0"/>
              <a:buChar char="•"/>
            </a:pPr>
            <a:r>
              <a:rPr lang="en-GB" i="1" dirty="0" smtClean="0"/>
              <a:t>Technology</a:t>
            </a:r>
            <a:r>
              <a:rPr lang="en-GB" dirty="0" smtClean="0"/>
              <a:t>: initially manufacturing</a:t>
            </a:r>
            <a:r>
              <a:rPr lang="en-GB" baseline="0" dirty="0" smtClean="0"/>
              <a:t> technology, but moving to first digital computers in 1940s, PCs in 1980s, internet in 1990s, social media in 2000s</a:t>
            </a:r>
          </a:p>
          <a:p>
            <a:pPr>
              <a:buFont typeface="Arial" pitchFamily="34" charset="0"/>
              <a:buChar char="•"/>
            </a:pPr>
            <a:r>
              <a:rPr lang="en-GB" i="1" baseline="0" dirty="0" err="1" smtClean="0"/>
              <a:t>Quants</a:t>
            </a:r>
            <a:r>
              <a:rPr lang="en-GB" baseline="0" dirty="0" smtClean="0"/>
              <a:t>: SPC (1920s), LP (1940s), computer simulation (1950s), data mining (1980s), six sigma (1990s), </a:t>
            </a:r>
            <a:r>
              <a:rPr lang="en-GB" baseline="0" dirty="0" err="1" smtClean="0"/>
              <a:t>Kaggle</a:t>
            </a:r>
            <a:r>
              <a:rPr lang="en-GB" baseline="0" dirty="0" smtClean="0"/>
              <a:t> competitions (2010)</a:t>
            </a:r>
          </a:p>
          <a:p>
            <a:pPr>
              <a:buFont typeface="Arial" pitchFamily="34" charset="0"/>
              <a:buChar char="•"/>
            </a:pPr>
            <a:r>
              <a:rPr lang="en-GB" i="1" baseline="0" dirty="0" smtClean="0"/>
              <a:t>Decision-making</a:t>
            </a:r>
            <a:r>
              <a:rPr lang="en-GB" baseline="0" dirty="0" smtClean="0"/>
              <a:t>: Gestalt (1910s), Herb Simon (1950s), growth of behavioural science – consumer research (1960s), Soft OR (1980s), balanced scorecard (1990s), recommendation agents on web sites e.g. Booking.com example (2000s)</a:t>
            </a:r>
            <a:endParaRPr lang="en-GB" dirty="0" smtClean="0"/>
          </a:p>
          <a:p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Briefly describe each era</a:t>
            </a:r>
            <a:endParaRPr lang="en-GB" dirty="0" smtClean="0"/>
          </a:p>
          <a:p>
            <a:endParaRPr lang="en-GB" dirty="0" smtClean="0"/>
          </a:p>
          <a:p>
            <a:r>
              <a:rPr lang="en-GB" u="sng" baseline="0" dirty="0" smtClean="0"/>
              <a:t>Aside</a:t>
            </a:r>
            <a:r>
              <a:rPr lang="en-GB" baseline="0" dirty="0" smtClean="0"/>
              <a:t>: Late 1970s – end of the OR era as we moved to MIS and then to DSS.  Hence, </a:t>
            </a:r>
            <a:r>
              <a:rPr lang="en-GB" baseline="0" dirty="0" err="1" smtClean="0"/>
              <a:t>Ackoff</a:t>
            </a:r>
            <a:r>
              <a:rPr lang="en-GB" baseline="0" dirty="0" smtClean="0"/>
              <a:t> (Future of OR is Past) in 1979.  But, as we shall see, this does not mean that OR no longer exists or that it is not still important.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all points to a single paradigm, with a series of eras.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What do we call this paradigm</a:t>
            </a:r>
          </a:p>
          <a:p>
            <a:endParaRPr lang="en-GB" baseline="0" dirty="0" smtClean="0"/>
          </a:p>
          <a:p>
            <a:r>
              <a:rPr lang="en-GB" baseline="0" dirty="0" smtClean="0"/>
              <a:t>Is analytics a new paradigm?  No, it is an era within the dianoetic management paradigm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is not to decry the role of intuition, but to say that </a:t>
            </a:r>
            <a:r>
              <a:rPr lang="en-GB" baseline="0" dirty="0" err="1" smtClean="0"/>
              <a:t>Dianoetics</a:t>
            </a:r>
            <a:r>
              <a:rPr lang="en-GB" baseline="0" dirty="0" smtClean="0"/>
              <a:t> is primarily driven by a desire for evidence based decision-making.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EAF80-85D7-4333-80A8-FE40C3A0973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39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Dianoetic Management Paradigm</a:t>
            </a:r>
            <a:r>
              <a:rPr lang="en-GB" baseline="0" dirty="0" smtClean="0"/>
              <a:t> as a set of disciplines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OR uses technology rather than develops</a:t>
            </a:r>
            <a:r>
              <a:rPr lang="en-GB" baseline="0" dirty="0" smtClean="0"/>
              <a:t> it, so sits at the interface of QM and DM.</a:t>
            </a:r>
          </a:p>
          <a:p>
            <a:r>
              <a:rPr lang="en-GB" baseline="0" dirty="0" smtClean="0"/>
              <a:t>Soft OR covered by DM</a:t>
            </a:r>
          </a:p>
          <a:p>
            <a:endParaRPr lang="en-GB" baseline="0" dirty="0" smtClean="0"/>
          </a:p>
          <a:p>
            <a:r>
              <a:rPr lang="en-GB" baseline="0" dirty="0" smtClean="0"/>
              <a:t>OR = ‘Decision analytics’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 what does this mean for 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Ecosystem – a set of related disciplines, of which</a:t>
            </a:r>
            <a:r>
              <a:rPr lang="en-GB" baseline="0" dirty="0" smtClean="0"/>
              <a:t> OR is one.</a:t>
            </a:r>
          </a:p>
          <a:p>
            <a:r>
              <a:rPr lang="en-GB" baseline="0" dirty="0" smtClean="0"/>
              <a:t>The ecosystem is supported by the disciplines feeding off each other, which in turn supports the disciplines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successful, the ecosystem (its customer base) grows through time</a:t>
            </a:r>
          </a:p>
          <a:p>
            <a:endParaRPr lang="en-GB" baseline="0" dirty="0" smtClean="0"/>
          </a:p>
          <a:p>
            <a:r>
              <a:rPr lang="en-GB" baseline="0" dirty="0" smtClean="0"/>
              <a:t>OR has its own customers</a:t>
            </a:r>
          </a:p>
          <a:p>
            <a:r>
              <a:rPr lang="en-GB" baseline="0" dirty="0" smtClean="0"/>
              <a:t>The ecosystem (‘analytics’) has many more customers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Problems: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Cut off from the ecosystem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Do customers migrate to the ecosystem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 smtClean="0"/>
              <a:t>Limited market that dies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Problems: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 smtClean="0"/>
              <a:t>Good in the short</a:t>
            </a:r>
            <a:r>
              <a:rPr lang="en-GB" baseline="0" dirty="0" smtClean="0"/>
              <a:t> run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/>
              <a:t>But, the discipline becomes too strongly associated with an era (‘analytics’) and loses its identity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/>
              <a:t>What happens when the paradigm moves on?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Analytics is being discussed everywhere</a:t>
            </a:r>
            <a:r>
              <a:rPr lang="en-GB" baseline="0" dirty="0" smtClean="0"/>
              <a:t> – press, media, professions, academic courses, in OR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What does is mean for OR and the OR Society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Should we change our name?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8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From 3 perspectives: practitioner, academic, OR Society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Many OR groups/practitioners are renaming</a:t>
            </a:r>
            <a:r>
              <a:rPr lang="en-GB" baseline="0" dirty="0" smtClean="0"/>
              <a:t> themselves analytics – see job titles from HORF.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OK, because easy to adapt title, it is just about connecting to the ecosystem in the present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BUT: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baseline="0" dirty="0" smtClean="0"/>
              <a:t>Are we really doing anything different – working with big data?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baseline="0" dirty="0" smtClean="0"/>
              <a:t> Are we drawing in non-OR people to the OR perspective? (connecting across the ecosystem) – note a few members of HORF from ‘pure’ analytics groups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UG and PG</a:t>
            </a:r>
          </a:p>
          <a:p>
            <a:r>
              <a:rPr lang="en-GB" baseline="0" dirty="0" smtClean="0"/>
              <a:t>OR based, computing/technology based</a:t>
            </a:r>
          </a:p>
          <a:p>
            <a:r>
              <a:rPr lang="en-GB" baseline="0" dirty="0" smtClean="0"/>
              <a:t>Many more worldwide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EAF80-85D7-4333-80A8-FE40C3A0973F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505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EAF80-85D7-4333-80A8-FE40C3A0973F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505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Are OR academic researchers connecting to the wider ecosystem?</a:t>
            </a:r>
          </a:p>
          <a:p>
            <a:r>
              <a:rPr lang="en-GB" baseline="0" dirty="0" smtClean="0"/>
              <a:t>Note: 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Calls for Turing Institute, EU digital agenda (mathematics for big data).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Analytics academic jobs and PhD studentships starting to be advertised.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Is there an opportunity for research on a new methodology for OR – data driven?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EAF80-85D7-4333-80A8-FE40C3A0973F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505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Analytics network: Meetings, annual 1 day meeting, website</a:t>
            </a:r>
          </a:p>
          <a:p>
            <a:r>
              <a:rPr lang="en-GB" baseline="0" dirty="0" smtClean="0"/>
              <a:t>Analytics Working Group</a:t>
            </a:r>
          </a:p>
          <a:p>
            <a:endParaRPr lang="en-GB" baseline="0" dirty="0" smtClean="0"/>
          </a:p>
          <a:p>
            <a:r>
              <a:rPr lang="en-GB" baseline="0" dirty="0" smtClean="0"/>
              <a:t>BUT: are we really connecting with the wider ecosystem, or quite isolated?  Some signs of broadening interest from non-OR people e.g. in analytics network and attending the one-day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EAF80-85D7-4333-80A8-FE40C3A0973F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0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EAF80-85D7-4333-80A8-FE40C3A0973F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97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I hope we are agreed that we need to connect more with the wider ecosystem (to survive ... and to thrive)</a:t>
            </a:r>
          </a:p>
          <a:p>
            <a:endParaRPr lang="en-GB" baseline="0" dirty="0" smtClean="0"/>
          </a:p>
          <a:p>
            <a:r>
              <a:rPr lang="en-GB" baseline="0" dirty="0" smtClean="0"/>
              <a:t>Does this mean we should become the Analytics Society?  Some may say yes, but: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/>
              <a:t>OR is not all of analytics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This is a </a:t>
            </a:r>
            <a:r>
              <a:rPr lang="en-GB" baseline="0" dirty="0" err="1" smtClean="0"/>
              <a:t>fadist</a:t>
            </a:r>
            <a:r>
              <a:rPr lang="en-GB" baseline="0" dirty="0" smtClean="0"/>
              <a:t> approach </a:t>
            </a:r>
          </a:p>
          <a:p>
            <a:endParaRPr lang="en-GB" baseline="0" dirty="0" smtClean="0"/>
          </a:p>
          <a:p>
            <a:r>
              <a:rPr lang="en-GB" baseline="0" dirty="0" smtClean="0"/>
              <a:t>BUT, staying as we are risks following an isolationist in our approach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What if someone launches an Analytics Society? e.g. practitioners would join, and leave ORS.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 we should adapt to and represent (decision) analytics much more strongly, connecting to the wider ecosystem and even strengthening our discipline.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How?  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By providing more services with an analytics focus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Communicating outside of the ORS membership</a:t>
            </a:r>
          </a:p>
          <a:p>
            <a:r>
              <a:rPr lang="en-GB" baseline="0" dirty="0" smtClean="0"/>
              <a:t>A journey we have begun (but note that INFORMS has progressed much further)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What exactly does that mean?  Discuss...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EAF80-85D7-4333-80A8-FE40C3A0973F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0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What others might we implement?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EAF80-85D7-4333-80A8-FE40C3A0973F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07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Meet Michael tomorrow afternoon at the Making</a:t>
            </a:r>
            <a:r>
              <a:rPr lang="en-GB" baseline="0" dirty="0" smtClean="0"/>
              <a:t> an </a:t>
            </a:r>
            <a:r>
              <a:rPr lang="en-GB" dirty="0" smtClean="0"/>
              <a:t>Impact workshops.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MSOR numbers reducing</a:t>
            </a:r>
          </a:p>
          <a:p>
            <a:r>
              <a:rPr lang="en-GB" dirty="0" smtClean="0"/>
              <a:t>Associate Dean Specialist</a:t>
            </a:r>
            <a:r>
              <a:rPr lang="en-GB" baseline="0" dirty="0" smtClean="0"/>
              <a:t> Masters – close MSOR?</a:t>
            </a:r>
          </a:p>
          <a:p>
            <a:r>
              <a:rPr lang="en-GB" baseline="0" dirty="0" smtClean="0"/>
              <a:t>Howard mentions analytics and book</a:t>
            </a:r>
          </a:p>
          <a:p>
            <a:r>
              <a:rPr lang="en-GB" baseline="0" dirty="0" smtClean="0"/>
              <a:t>Book on OR – read from post-it tabs</a:t>
            </a:r>
          </a:p>
          <a:p>
            <a:r>
              <a:rPr lang="en-GB" baseline="0" dirty="0" smtClean="0"/>
              <a:t>2009 launch of Business Analytics and Consulting programme (rebadged OR) – the first OR based analytics course</a:t>
            </a:r>
            <a:r>
              <a:rPr lang="en-GB" dirty="0" smtClean="0"/>
              <a:t> in UK (and almost in the world?).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The battle</a:t>
            </a:r>
          </a:p>
          <a:p>
            <a:r>
              <a:rPr lang="en-GB" baseline="0" dirty="0" smtClean="0"/>
              <a:t>65 students in first year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EAF80-85D7-4333-80A8-FE40C3A0973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4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EAF80-85D7-4333-80A8-FE40C3A0973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11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“Advanced Analytics?” = Predictive + Prescriptive</a:t>
            </a:r>
          </a:p>
          <a:p>
            <a:endParaRPr lang="en-GB" dirty="0" smtClean="0"/>
          </a:p>
          <a:p>
            <a:r>
              <a:rPr lang="en-GB" dirty="0" smtClean="0"/>
              <a:t>MBA notes from 1999: descriptive, predictive, experimental and optimising</a:t>
            </a:r>
            <a:r>
              <a:rPr lang="en-GB" baseline="0" dirty="0" smtClean="0"/>
              <a:t> models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Take a technique (e.g. simulation) - where</a:t>
            </a:r>
            <a:r>
              <a:rPr lang="en-GB" baseline="0" dirty="0" smtClean="0"/>
              <a:t> does it fit?</a:t>
            </a:r>
          </a:p>
          <a:p>
            <a:r>
              <a:rPr lang="en-GB" baseline="0" dirty="0" smtClean="0"/>
              <a:t>Purposive definition – any technique fits anywhere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EAF80-85D7-4333-80A8-FE40C3A0973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5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Volume</a:t>
            </a:r>
          </a:p>
          <a:p>
            <a:r>
              <a:rPr lang="en-GB" baseline="0" dirty="0" smtClean="0"/>
              <a:t>See next slide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Velocity</a:t>
            </a:r>
          </a:p>
          <a:p>
            <a:r>
              <a:rPr lang="en-GB" baseline="0" dirty="0" smtClean="0"/>
              <a:t>Real time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Variety</a:t>
            </a:r>
            <a:endParaRPr lang="en-GB" b="0" baseline="0" dirty="0" smtClean="0"/>
          </a:p>
          <a:p>
            <a:r>
              <a:rPr lang="en-GB" b="0" baseline="0" dirty="0" smtClean="0"/>
              <a:t>Numbers, text (email, social media, tweets), video</a:t>
            </a:r>
          </a:p>
          <a:p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EAF80-85D7-4333-80A8-FE40C3A0973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55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What modelling possibilities does</a:t>
            </a:r>
            <a:r>
              <a:rPr lang="en-GB" b="1" baseline="0" dirty="0" smtClean="0"/>
              <a:t> big data present?</a:t>
            </a:r>
          </a:p>
          <a:p>
            <a:r>
              <a:rPr lang="en-GB" dirty="0" smtClean="0"/>
              <a:t>My OR education</a:t>
            </a:r>
            <a:r>
              <a:rPr lang="en-GB" baseline="0" dirty="0" smtClean="0"/>
              <a:t> – dealing with limited data</a:t>
            </a:r>
            <a:endParaRPr lang="en-GB" dirty="0" smtClean="0"/>
          </a:p>
          <a:p>
            <a:r>
              <a:rPr lang="en-GB" dirty="0" smtClean="0"/>
              <a:t>In my OR practice - I thought I was lucky if I could get a sample size of 30</a:t>
            </a:r>
            <a:r>
              <a:rPr lang="en-GB" baseline="0" dirty="0" smtClean="0"/>
              <a:t> and could assume normality.</a:t>
            </a:r>
            <a:endParaRPr lang="en-GB" dirty="0" smtClean="0"/>
          </a:p>
          <a:p>
            <a:endParaRPr lang="en-GB" baseline="0" dirty="0" smtClean="0"/>
          </a:p>
          <a:p>
            <a:r>
              <a:rPr lang="en-GB" b="1" dirty="0" smtClean="0"/>
              <a:t>Does this imply a shift in OR methodology?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OR methodology – model drives the data, or should it now?</a:t>
            </a:r>
          </a:p>
          <a:p>
            <a:r>
              <a:rPr lang="en-GB" dirty="0" smtClean="0"/>
              <a:t>How does it impact on traditional approach to inference in statistics?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</a:t>
            </a:r>
            <a:r>
              <a:rPr lang="en-GB" baseline="0" dirty="0" smtClean="0"/>
              <a:t> a couple of illustrations of analytics in action.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Street Bump - Boston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7F2C6-08D7-4D53-8F63-D060ADBC957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48208-E00E-4550-96E7-297D0B20F2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4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4DB29-31D5-4A23-9138-C8578CD53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3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43050"/>
            <a:ext cx="2209800" cy="470217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8" y="1643050"/>
            <a:ext cx="6481762" cy="470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C4C1-7467-44D5-B221-DC5B3CEF76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41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57232"/>
            <a:ext cx="8839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438" y="1700213"/>
            <a:ext cx="4344987" cy="37449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700213"/>
            <a:ext cx="4346575" cy="3744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55D20-B368-4995-82EA-BB138B9DD1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80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57232"/>
            <a:ext cx="8839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438" y="1700213"/>
            <a:ext cx="4344987" cy="3744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68825" y="1700213"/>
            <a:ext cx="4346575" cy="1795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8825" y="3648075"/>
            <a:ext cx="4346575" cy="179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8366-C297-48AF-A379-357B53AE1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1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620000"/>
            <a:ext cx="8843962" cy="3744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1ADA7-C738-4554-A7D4-509E35985E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7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A985E-7862-4CBE-BFD0-F19EE26B5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69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8" y="1700213"/>
            <a:ext cx="4344987" cy="374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700213"/>
            <a:ext cx="4346575" cy="374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7714F-7521-4B88-AB15-8A48C77E39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77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667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667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2FD44-7446-4784-B779-2B7EB64C7A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1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8589-AD07-46F8-8DB6-ECD35CD53E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8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C12D-3CCB-449C-9E4D-BEB3AB91EA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2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257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71612"/>
            <a:ext cx="5111750" cy="45545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496"/>
            <a:ext cx="3008313" cy="32686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63F8D-E4FD-483F-A0F0-D4C5052E55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1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4800600"/>
            <a:ext cx="54292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158" y="1571611"/>
            <a:ext cx="8429684" cy="31559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7554" y="5367338"/>
            <a:ext cx="54292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1F2DC-BFF3-461A-87B9-D0F0C7F160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6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85725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673850"/>
            <a:ext cx="89916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6294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6B8C2BE8-AD4D-4D74-8141-FFE719253E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1700213"/>
            <a:ext cx="88439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5516563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300">
          <a:solidFill>
            <a:srgbClr val="5F5F5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100">
          <a:solidFill>
            <a:srgbClr val="5F5F5F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rgbClr val="5F5F5F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800">
          <a:solidFill>
            <a:srgbClr val="5F5F5F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url=http://www.nobles.com.au/Products/Fibre-Rope&amp;rct=j&amp;frm=1&amp;q=&amp;esrc=s&amp;sa=U&amp;ei=3J3kU6LUA8HH0QX18oH4Ag&amp;ved=0CBwQ9QEwAw&amp;usg=AFQjCNHyHYt9q35RULQhQfU2rSA8kr1wR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url=http://www.123rf.com/stock-photo/deserted_island.html&amp;rct=j&amp;frm=1&amp;q=&amp;esrc=s&amp;sa=U&amp;ei=z5W6U7KZKYjN7AbwzYDICQ&amp;ved=0CCAQ9QEwBQ&amp;sig2=_WDv0k-OjqNBa-wuWfxKBQ&amp;usg=AFQjCNHhvIdgLchc3l3M4qlwDQY8BKd6UQ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url=http://guides.wikinut.com/img/yog13-y-471dzqt3/Follow-the-Crowd&amp;rct=j&amp;frm=1&amp;q=&amp;esrc=s&amp;sa=U&amp;ei=VJa6U72NHaSe7AahnoGoCQ&amp;ved=0CBYQ9QEwAA&amp;sig2=Bm5BDNQpIseHtpNO5VXl5w&amp;usg=AFQjCNEJVM4_ssOCHmrpIIS_rI18u-VFs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hyperlink" Target="http://www.google.co.uk/url?url=http://www.lboro.ac.uk/admin/committees/ga/54/ga96-a1.html&amp;rct=j&amp;frm=1&amp;q=&amp;esrc=s&amp;sa=U&amp;ei=sNTkU7DJA4Wq0QXonYDYBA&amp;ved=0CBYQ9QEwAA&amp;usg=AFQjCNFdsfYTSTfchJlJeq2lrE8HUbqf1A" TargetMode="External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23" Type="http://schemas.openxmlformats.org/officeDocument/2006/relationships/image" Target="../media/image47.jpe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hyperlink" Target="https://www.google.co.uk/imgres?imgurl&amp;imgrefurl=http://jobs.timeshighereducation.co.uk/&amp;h=0&amp;w=0&amp;sz=1&amp;tbnid=T3B0DWt5awA6BM&amp;tbnh=60&amp;tbnw=120&amp;zoom=1&amp;docid=JAthXci-BkyKpM&amp;ei=t1nvUq_IDcmn0QWN0oCoAw&amp;ved=0CBEQsCUoBQ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rsociety.com/Pages/SpecialInterest/AnalyticsNetwork_magazine.aspx" TargetMode="External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hyperlink" Target="http://www.theorsociety.com/Pages/SpecialInterest/AnalyticsNetwork.aspx" TargetMode="Externa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http://viewer.zmags.com/publication/6af8b2ed" TargetMode="External"/><Relationship Id="rId7" Type="http://schemas.openxmlformats.org/officeDocument/2006/relationships/hyperlink" Target="http://meetings.informs.org/bigdata2014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7.png"/><Relationship Id="rId5" Type="http://schemas.openxmlformats.org/officeDocument/2006/relationships/hyperlink" Target="http://meetings.informs.org/analytics2014" TargetMode="External"/><Relationship Id="rId10" Type="http://schemas.openxmlformats.org/officeDocument/2006/relationships/image" Target="../media/image56.jpeg"/><Relationship Id="rId4" Type="http://schemas.openxmlformats.org/officeDocument/2006/relationships/image" Target="../media/image52.jpeg"/><Relationship Id="rId9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www.google.co.uk/url?url=https://plus.google.com/+GoogleAnalytics&amp;rct=j&amp;frm=1&amp;q=&amp;esrc=s&amp;sa=U&amp;ei=LtzkU9yEIIeX1AW4p4CQCw&amp;ved=0CDoQ9QEwEjgo&amp;usg=AFQjCNHSjLHU1pwoTWNivJnTS5F1gVVMkQ" TargetMode="External"/><Relationship Id="rId7" Type="http://schemas.openxmlformats.org/officeDocument/2006/relationships/hyperlink" Target="http://www.google.co.uk/url?url=http://www.123rf.com/stock-photo/deserted_island.html&amp;rct=j&amp;frm=1&amp;q=&amp;esrc=s&amp;sa=U&amp;ei=z5W6U7KZKYjN7AbwzYDICQ&amp;ved=0CCAQ9QEwBQ&amp;sig2=_WDv0k-OjqNBa-wuWfxKBQ&amp;usg=AFQjCNHhvIdgLchc3l3M4qlwDQY8BKd6UQ" TargetMode="External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hyperlink" Target="http://www.google.co.uk/url?url=http://bar201050.wordpress.com/2013/04/29/office-survival-the-chameleon/&amp;rct=j&amp;frm=1&amp;q=&amp;esrc=s&amp;sa=U&amp;ei=s6_9U_H2I5HaaoHkgagB&amp;ved=0CDYQ9QEwEA&amp;usg=AFQjCNGjV40ZTyQZR9xqFIBaMQhWB7XamA" TargetMode="External"/><Relationship Id="rId5" Type="http://schemas.openxmlformats.org/officeDocument/2006/relationships/hyperlink" Target="http://www.google.co.uk/url?url=http://guides.wikinut.com/img/yog13-y-471dzqt3/Follow-the-Crowd&amp;rct=j&amp;frm=1&amp;q=&amp;esrc=s&amp;sa=U&amp;ei=VJa6U72NHaSe7AahnoGoCQ&amp;ved=0CBYQ9QEwAA&amp;sig2=Bm5BDNQpIseHtpNO5VXl5w&amp;usg=AFQjCNEJVM4_ssOCHmrpIIS_rI18u-VFsg" TargetMode="External"/><Relationship Id="rId10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hyperlink" Target="http://www.google.co.uk/url?url=http://www.beingamathematician.org/ORSociety/index.html&amp;rct=j&amp;frm=1&amp;q=&amp;esrc=s&amp;sa=U&amp;ei=lK79U5-vEsvkaNj-gegE&amp;ved=0CBYQ9QEwAA&amp;usg=AFQjCNEP4CfOkeNZZfaL9bKEIMoW5RB3g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t.co/VIED8Kcj8J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url=http://www.criticaleye.net/community-profile.cfm?id=215&amp;rct=j&amp;frm=1&amp;q=&amp;esrc=s&amp;sa=U&amp;ei=BuTgU_mCCYmS0QW-yYGwDQ&amp;ved=0CBYQ9QEwAA&amp;usg=AFQjCNEE3Yam7yi54XAISpIWKvG1hdvacw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url=http://www.cherwell.gov.uk/index.cfm?articleid=9171&amp;rct=j&amp;frm=1&amp;q=&amp;esrc=s&amp;sa=U&amp;ei=6-PgU6LHLOrK0QWI8YHYCQ&amp;ved=0CBgQ9QEwAQ&amp;usg=AFQjCNHkVr3yrp1LvhBpR1lWbFHAESfGv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url=http://sorryabouthatbud.wordpress.com/2012/09/20/repetition-and-variety/&amp;rct=j&amp;frm=1&amp;q=&amp;esrc=s&amp;sa=U&amp;ei=te_gU72gOOyy7AbesIDgDA&amp;ved=0CBwQ9QEwAw&amp;usg=AFQjCNGrJnElbAdbrztLuyp72vazuI35UQ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url=http://www.uk.rapp.com/blog/2013/09/20/data-velocity-the-next-agency-discriminator/&amp;rct=j&amp;frm=1&amp;q=&amp;esrc=s&amp;sa=U&amp;ei=LO_gU__eHOmS7AaBgoGICw&amp;ved=0CCoQ9QEwCjgU&amp;usg=AFQjCNEA2qGzRjm60A44xte-coeMM5Ke_Q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.uk/url?url=http://blog.backupify.com/2012/08/24/announcing-the-backupify-enterprise-program-new-features-and-prices-for-large-organizations/&amp;rct=j&amp;frm=1&amp;q=&amp;esrc=s&amp;sa=U&amp;ei=_e7gU-_AFIWQ7AbPgoCoBg&amp;ved=0CDsQ9QEwBw&amp;usg=AFQjCNGaa0IHUUgc4fuRG7EA1NzEezL6Ig" TargetMode="Externa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co.uk/url?url=http://googleblog.blogspot.com/&amp;rct=j&amp;frm=1&amp;q=&amp;esrc=s&amp;sa=U&amp;ei=5pbkU5f3AcqT0QXEhYHoCQ&amp;ved=0CBYQ9QEwAA&amp;usg=AFQjCNFDAXP5vcPRUedJSr2Wl8MdQSEdtg" TargetMode="External"/><Relationship Id="rId7" Type="http://schemas.openxmlformats.org/officeDocument/2006/relationships/hyperlink" Target="https://www.google.co.uk/url?url=https://www.facebook.com/facebook&amp;rct=j&amp;frm=1&amp;q=&amp;esrc=s&amp;sa=U&amp;ei=FZfkU5bfC4eZ0QWk4oGgDA&amp;ved=0CBYQ9QEwAA&amp;usg=AFQjCNEHvhXbahun0IZR0uMDP_xWAq2J-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co.uk/url?url=https://developers.google.com/youtube/branding_guidelines&amp;rct=j&amp;frm=1&amp;q=&amp;esrc=s&amp;sa=U&amp;ei=AJfkU86qCaK90QXhooDgDA&amp;ved=0CBgQ9QEwAQ&amp;usg=AFQjCNEghF1j9M83RYW5KKXnZqRHbTBChw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s://www.google.co.uk/url?url=https://twitter.com/twitter&amp;rct=j&amp;frm=1&amp;q=&amp;esrc=s&amp;sa=U&amp;ei=MpfkU7PsI6Wb0QWjhYHgDA&amp;ved=0CBYQ9QEwAA&amp;usg=AFQjCNGPQ1EUBFsPSaz70YMRMF477hUMsw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vimeo.com/38233136" TargetMode="External"/><Relationship Id="rId7" Type="http://schemas.openxmlformats.org/officeDocument/2006/relationships/hyperlink" Target="http://www.google.co.uk/url?url=http://en.wikipedia.org/wiki/Pothole&amp;rct=j&amp;frm=1&amp;q=&amp;esrc=s&amp;sa=U&amp;ei=86fkU52HM-6V0QWtroCoCw&amp;ved=0CBgQ9QEwAQ&amp;usg=AFQjCNEC95Ap7mqz5NjRe5SbjSP3vBHwV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co.uk/url?url=https://asunews.asu.edu/20130701_opendata&amp;rct=j&amp;frm=1&amp;q=&amp;esrc=s&amp;sa=U&amp;ei=u6fkU_jfH-et0QW-toCYDA&amp;ved=0CCIQ9QEwBg&amp;usg=AFQjCNGSub1gHEaUnweiwuRgcLU0zFuNeg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Rectangle 49"/>
          <p:cNvSpPr>
            <a:spLocks noChangeArrowheads="1"/>
          </p:cNvSpPr>
          <p:nvPr/>
        </p:nvSpPr>
        <p:spPr bwMode="auto">
          <a:xfrm>
            <a:off x="142875" y="4929188"/>
            <a:ext cx="8821613" cy="166816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6" name="Rectangle 50"/>
          <p:cNvSpPr>
            <a:spLocks noChangeArrowheads="1"/>
          </p:cNvSpPr>
          <p:nvPr/>
        </p:nvSpPr>
        <p:spPr bwMode="auto">
          <a:xfrm>
            <a:off x="142874" y="3786188"/>
            <a:ext cx="8821614" cy="115498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7" name="Rectangle 51"/>
          <p:cNvSpPr>
            <a:spLocks noChangeArrowheads="1"/>
          </p:cNvSpPr>
          <p:nvPr/>
        </p:nvSpPr>
        <p:spPr bwMode="auto">
          <a:xfrm>
            <a:off x="142875" y="2646040"/>
            <a:ext cx="8821613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8" name="Rectangle 52"/>
          <p:cNvSpPr>
            <a:spLocks noChangeArrowheads="1"/>
          </p:cNvSpPr>
          <p:nvPr/>
        </p:nvSpPr>
        <p:spPr bwMode="auto">
          <a:xfrm>
            <a:off x="142875" y="1503040"/>
            <a:ext cx="8821613" cy="113387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2073" name="Straight Connector 58"/>
          <p:cNvCxnSpPr>
            <a:cxnSpLocks noChangeShapeType="1"/>
          </p:cNvCxnSpPr>
          <p:nvPr/>
        </p:nvCxnSpPr>
        <p:spPr bwMode="auto">
          <a:xfrm>
            <a:off x="214313" y="6427788"/>
            <a:ext cx="8643937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41350" y="5805264"/>
            <a:ext cx="52212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1600" b="1" dirty="0">
                <a:solidFill>
                  <a:schemeClr val="bg1"/>
                </a:solidFill>
              </a:rPr>
              <a:t>School of Business and Economics</a:t>
            </a:r>
            <a:br>
              <a:rPr lang="en-GB" sz="1600" b="1" dirty="0">
                <a:solidFill>
                  <a:schemeClr val="bg1"/>
                </a:solidFill>
              </a:rPr>
            </a:br>
            <a:r>
              <a:rPr lang="en-GB" sz="1600" b="1" dirty="0">
                <a:solidFill>
                  <a:schemeClr val="bg1"/>
                </a:solidFill>
              </a:rPr>
              <a:t>Loughborough University				               	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547664" y="2636912"/>
            <a:ext cx="61206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n-GB" sz="32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How do you Solve a Problem like Analytics?</a:t>
            </a:r>
            <a:endParaRPr lang="en-GB" sz="3200" b="1" dirty="0">
              <a:solidFill>
                <a:schemeClr val="bg1"/>
              </a:solidFill>
            </a:endParaRPr>
          </a:p>
        </p:txBody>
      </p:sp>
      <p:cxnSp>
        <p:nvCxnSpPr>
          <p:cNvPr id="3" name="Straight Connector 56"/>
          <p:cNvCxnSpPr>
            <a:cxnSpLocks noChangeShapeType="1"/>
          </p:cNvCxnSpPr>
          <p:nvPr/>
        </p:nvCxnSpPr>
        <p:spPr bwMode="auto">
          <a:xfrm flipV="1">
            <a:off x="214313" y="5157192"/>
            <a:ext cx="8606159" cy="596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41350" y="5157192"/>
            <a:ext cx="850711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Stewart Robinson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Professor of Management Science, Associate Dean Research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76200" y="85725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SWORDS: March 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2015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Analytics in Society</a:t>
            </a:r>
            <a:endParaRPr lang="en-GB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04" y="2190750"/>
            <a:ext cx="8838884" cy="311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Analytics in Society</a:t>
            </a:r>
            <a:endParaRPr lang="en-GB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24583"/>
            <a:ext cx="7954498" cy="432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Analytics in Society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473713"/>
            <a:ext cx="3593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190</a:t>
            </a:r>
            <a:r>
              <a:rPr lang="en-GB" sz="6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,</a:t>
            </a:r>
            <a:r>
              <a:rPr lang="en-GB" sz="8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000</a:t>
            </a:r>
            <a:endParaRPr lang="en-GB" sz="60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5448" y="3637473"/>
            <a:ext cx="3326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s</a:t>
            </a:r>
            <a:r>
              <a:rPr lang="en-GB" sz="2000" dirty="0" smtClean="0">
                <a:latin typeface="Calibri" panose="020F0502020204030204" pitchFamily="34" charset="0"/>
              </a:rPr>
              <a:t>hortage of analytics specialists in the US alone (Manyika </a:t>
            </a:r>
            <a:r>
              <a:rPr lang="en-GB" sz="2000" i="1" dirty="0" smtClean="0">
                <a:latin typeface="Calibri" panose="020F0502020204030204" pitchFamily="34" charset="0"/>
              </a:rPr>
              <a:t>et al, </a:t>
            </a:r>
            <a:r>
              <a:rPr lang="en-GB" sz="2000" dirty="0" smtClean="0">
                <a:latin typeface="Calibri" panose="020F0502020204030204" pitchFamily="34" charset="0"/>
              </a:rPr>
              <a:t>2010)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913873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$</a:t>
            </a:r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225</a:t>
            </a:r>
            <a:r>
              <a:rPr lang="en-GB" sz="6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000</a:t>
            </a:r>
            <a:endParaRPr lang="en-GB" sz="6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5229200"/>
            <a:ext cx="375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starting salaries for data scientists </a:t>
            </a:r>
            <a:br>
              <a:rPr lang="en-GB" sz="2000" dirty="0" smtClean="0"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(</a:t>
            </a:r>
            <a:r>
              <a:rPr lang="en-GB" sz="2000" dirty="0" err="1" smtClean="0">
                <a:latin typeface="Calibri" panose="020F0502020204030204" pitchFamily="34" charset="0"/>
              </a:rPr>
              <a:t>Loizos</a:t>
            </a:r>
            <a:r>
              <a:rPr lang="en-GB" sz="2000" dirty="0" smtClean="0">
                <a:latin typeface="Calibri" panose="020F0502020204030204" pitchFamily="34" charset="0"/>
              </a:rPr>
              <a:t>, 2013)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541691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$</a:t>
            </a:r>
            <a:r>
              <a:rPr lang="en-GB" sz="8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105</a:t>
            </a:r>
            <a:r>
              <a:rPr lang="en-GB" sz="6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,</a:t>
            </a:r>
            <a:r>
              <a:rPr lang="en-GB" sz="8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000</a:t>
            </a:r>
            <a:r>
              <a:rPr lang="en-GB" sz="6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,</a:t>
            </a:r>
            <a:r>
              <a:rPr lang="en-GB" sz="8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000</a:t>
            </a:r>
            <a:r>
              <a:rPr lang="en-GB" sz="6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,</a:t>
            </a:r>
            <a:r>
              <a:rPr lang="en-GB" sz="8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000</a:t>
            </a:r>
            <a:endParaRPr lang="en-GB" sz="6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0072" y="264910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size of the business analytics market in 2010 (IBM, 2010)</a:t>
            </a:r>
            <a:endParaRPr lang="en-GB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 and Analytics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692015" cy="195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01" y="3933056"/>
            <a:ext cx="631263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8144" y="25649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9411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Analytics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299695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(Google Trends: operational research, operations research)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pPr lvl="0">
              <a:defRPr/>
            </a:pPr>
            <a:r>
              <a:rPr lang="en-GB" dirty="0" smtClean="0"/>
              <a:t>OR and Analytics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2708920"/>
            <a:ext cx="36724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 dirty="0" smtClean="0"/>
              <a:t>Operational research is the discipline of applying analytical methods to help make better decisions</a:t>
            </a:r>
          </a:p>
          <a:p>
            <a:pPr algn="r">
              <a:spcBef>
                <a:spcPct val="50000"/>
              </a:spcBef>
            </a:pPr>
            <a:r>
              <a:rPr lang="en-GB" sz="2000" dirty="0" smtClean="0"/>
              <a:t>OR Society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6016" y="2726918"/>
            <a:ext cx="4392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 dirty="0" smtClean="0"/>
              <a:t>“[T]he extensive use of data, statistical and quantitative analysis, explanatory and predictive models, and fact-based management to drive decisions and actions</a:t>
            </a:r>
          </a:p>
          <a:p>
            <a:pPr algn="r">
              <a:spcBef>
                <a:spcPct val="50000"/>
              </a:spcBef>
            </a:pPr>
            <a:r>
              <a:rPr lang="en-GB" sz="2000" dirty="0" smtClean="0"/>
              <a:t>Davenport and Harris (2007)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3923928" y="3369186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i="1" dirty="0" smtClean="0"/>
              <a:t>≈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198884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OR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203123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Analytics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484784"/>
            <a:ext cx="2984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A shared concern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OR and Analytics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0244" name="AutoShape 4" descr="data:image/jpeg;base64,/9j/4AAQSkZJRgABAQAAAQABAAD/2wCEAAkGBxQREhUUExQUFhUXFRcYGBgVGBUVFxgXFxYYFxgVFBcYHCggGBwlHBUUITEhJSkrLi4wFx8zODMsNygtLisBCgoKDg0OGxAQGywkICQsLCwsLCwsLCwsLCwsLCwsLCwsLCwsLCwsLCwsLCwsLCwsLCwsLCwsLCwsLCwsLCwsLP/AABEIARUAtgMBIgACEQEDEQH/xAAcAAABBQEBAQAAAAAAAAAAAAAAAQMEBQYCBwj/xABSEAABAwIDBQUEAwsICAUFAAABAgMRAAQSITEFBhNBUSJhcYGRBxQyoUJSsSMzNWJyc4KSs8HRFSQ0Q6Ky4fAWU3SDhLTCw2N1hZPEJSZERlT/xAAZAQEBAQEBAQAAAAAAAAAAAAAAAQIDBAX/xAAzEQACAgECBAMGBAcBAAAAAAAAAQIREgMhEzFBUQRhkRQiUnGh8AWBscEVMjNCQ9Hh8f/aAAwDAQACEQMRAD8A81oorpTZGoI8jULRzRRRQBRRSkUAlFKUkZwYNJQPYKeRarOiScgcoOR0npTNOIfUNFKHgTQDvuDn1D5wPXpQbBz6h5DOBmSAMyepArj3pf11Z95pDcL+ur9Y8jPXrQHZsXPqHyg6iRp3Vy9arQJUmBMctSJj0pPeF/XX+sr+NcqdURBUojoSSKA4ooooAorrAYmDHWMvWkAoWmJRRRQgUUUUAUUUUAVPYEpAMkFCRr1eioFLPfUas66WpgyYLZMSQckzrr2SrploKcTZpKogxiI16LwzpUAqPU+poCz1Pqazi+5142n8A860AEEA56z1hJ05a/MU7tCOU/fHJnrKahlR6nL/ADlRiPU1VEw9WNNJcyelEpAMxCO7kuufdEyNfiQnX62A9OhX6VDxnLM5aZnLwpMR6n1qYvudHrwa3jZMNumDroSM9IQFcxnme6u1WiRyVqRrpBWJ0/EHrUAqPU+tdreUSSSZOuZ9PCmL7ha2l8I+pCQFAAyEjU9SnMZd5phpAMyrDAJGUyendXGI9TSVpI4y1E2nRIsUErSeQUmfM/4U8i1TCdfhBOZ5pB+r1OmdQ0qI0JHhlQHD1PqcvCo02zenqwjGmrJvuqdO1lPPWC4I0/EFcvW6QkkT3Zz9Tu/GOfhUPEeppcZ0kx41MX3K9bTarEkFJ4Y1+EZRkfuivnXdnGEazLkf+3zqJjOkmPE0k1cdqHHSkpV0omuWyEiSDlqAc/iSOY7zQllOYhWWGdDMwcsstTUNSydSfWkCj1NTF9w9aF7RO30Qogd3OeQMz0pulJnWkraPPJpttBRRRQgUUVsNlWtvZ2SLy4ZTcOvrUlhpZIbCGzC3XAPizBy8Os1mUqBj6K2G17S3u7E3luwm3dZcSh9psktlK/gdQPo5kD11gVjyaRlkAooomtAKKJooAoomgmgCikUcie6tHv3slq0uG22QQlVs04ZUVHEvFiMnl2RlUvegZ2irDbKrclr3YLA4KOLj/wBdKsZTn8MYY86rpqp2rAtFFIDQC0UUE0AUUUTQBRRRQBRRRQBWv37yt9mI5CySfNRE/wB0VkK2O9SeNs3Z1wn4W212zn4q0K7M9JAUR4iuc/5ogyzN84hDjaVqShzDxEjReEynF1gmtjd3o2Vb2qGmWFvvsi4ecebDvZcnhtIBIgAAz4d9U2ydjNqsLu6dxDhlttiDAU6o9oER2oBBqd7Qxi9xdHwLsGQDyxIkLT5SPWsyqUkvvkUl7S2cyb3Ztw02lDV4WllqJSlYcSl1IByw5jLx61OVt1pnahtWrS34K7zgu8RAWtZce4aiFaISkq7KQNB303djCdgNqyWkBZHMB15sokcskmqa7/Dv/qjf/NprmlfPs/1KX9htNpjaYsWbS3FubgsuF1HFdckkFWMnsgE5JA0HfUPduzYae2uHGkut26XglB1ht9SQAo5pkJAkZ1Ga/D//AB//AHKnbObKntvhIJJTdQAJJ/nDmgFGqX5L9QN7Jv07VZubdxi3Q42wp63Uy2G8PDiWyc5SZSPXuiFs15Gz9ntXYbaXcXLq0oLyQtLbTRKVFKTliKhr0Nc+zPsu3Tp+9t2L5Urpiw4R5wr0qxTt1622PYrZ4cBx9pzG2hyFYytI7YMSmT31WqliuVoEDb1wkNWe02mmUrc4qHW8AUwXm5Ti4c/SBJidUjvmz9q2218RLHDYwrtmFlfDHFBKlHChc5J7Iyjmaz28m1r25tGl3ARwFLWWsKGm5WgFKzhRCoziYip3tV/pbX+xW/8A11VH3lfmQl7ZtGxfbJSEICV21kVgJEKKnVglQjMnnOtS3tvtsbTNsxaW4bVd8J0uIC1rK3cCsJ0bQMRwpA5Caa23+ENj/wCy2P7ZdU9/+Gz/AOZD/mRWUrW/YpZWex2Gb3aTim0uN2SXHG2lfAVlX3NKuqRnl4U/sbbQu7e6eetbRb9o2HWjwsCCkkpUlxKVDFAEjvipNrntTaqVpKrdTT/HSmS4UACOEBmVzp4ms7ebVtLa2etrMvrXcYA64+lLeFtBJDaUjOSdScv3Xnt12BlHFQCfE16BtzaQ2Qpq0Zt7dxSWkLuVvNhxTq15lAJPZSBpHUdM/PndD4Gtj7Vs78uD4HWWXEHkUlEZeaTXWauST5bkLW12Ky3tq04aB7vcIS+htQCkhLjSzgg6gKBI6ZDlS7sbbacvkWSLS3TauLW2oLQFvKhKzjU4ecpGQEAZdCLFHZ2tsho/G1ZtIWOYVwXDBrJbifhhj8+5/dcrjzTb7f7KZy9aCHHEDRK1pE9EqIH2UzUrav397865/fVUWvSuRkKKKKoCrrYG8z1mFoQG3GnIK2nkcRtRGisMggwBoenQVS0ExUaTVMFzt/eV68ShCw0203JQ0yjhtpJ1VEkk95PM6SZd2TvW6wyGC3bvtJUVoTcN8QNqJklEKBEmTHeakb0bmO2DDLzi0qDpAgAgoUUYwlU65BXpWZrCUJR25DctLreB926TduKCnUqSoSOyMBlKQkaJHT9+dMr2q4br3o4eLxw/ocPEDgcGU/DiGk1BoreKBZDbTgu/e+xxeLxdDgxzPwzMTymtNuZtNwjatyFYXTbrexJywrU6VykGcpOhmsPUm0v3GkuJbWUh1GBwCO0j6pkaVmcE1Qsudqb5XD7KmcFu0hZBc4DQbU6Rn90Mmc+kVG2FvI7aJW2lLTrThBW0+jiNlQ0VEgg6aHlVNV7szdhx+zfvErQEMEhSTixKhKVdmBH0xr0o4wSpgi7d247eKSpzAlKE4UNtpwNtp6ITJjx106CpW0N6nn7dLDqGF4UJQl0t/dwhBBCQ5P4oByzk9aoqKuEewLe53hecdt3lYMdshpDcJMYWVFSMYnMyTOlRndquKufejh4he42QOHGF49JmJGk1Bqx/kN/3b3vh/wA3xYceJHxYsMYZxa5aUqKBq93bx5xraO0Gs73sBIbBOBLqgHHEt5zkDEzGGnt3NsP7RbuEXyUusIt3V8dTSEKacSBgwuoAEzOWprFbHu32nUm3WtDqiEJKFYSSowEnkQTGuVWu9t7tEK4F+47MJXw1LQUxJwqIbOE5g655VyenvX/pbM6K0ezd832W22y3bPBr7yX2uItrubUFDLxms5RXaUVLmQtrfeJ9F2LwqC38RXKxIJKSmCARkAYAGkCo+y9quW9wm4bw8RCysYgSmVAgyJGXaPOoNFMUBx90rUpR1UoqMaSoyY9abooqgKKKKAKsN3tn+83TDMSHHUJUPxcQx/2Qqq+tv7IbQKvi6r4GGVuE9CRhHyKj5VjUljFsI2G+9wL6z2kgZm0uUKTzgJbbCiOmrw9a8Yr0b2WX/vNzfMuf/lsuLP5WI5ejyv1a87caKCUq+JJKT4pMH5g1z0VjcfkViFJ1gx1pz3ZeDHgXg+vhVg/WiK9advLZjY1g7ctF7AAWmtEqdhccTlhAxHPuyNNbje0C4vL1Ns+hnhOpWAlCSMGFBUBmTiBCSCD15aVONKm0uQo8lpxhhbhIQhayNQhJURPWBlVxtSyYY2i405jFui4UlWCMQbCjkmegyrTbU9pCmDwdmttM26DAJRKnIyxQdAe+VHIkjSujm9sUKPP1pKSQQQRkQRBB6EHSvRN0fwDtL8tX7NmnfaCtN7s2z2gUJS8pXDWU6GcYI7xibkTpiNNbo/gHaX5xX7NmuU55QT81+pUtzzrCYmDHXl60leibgfzrZu0bLVQTxm5+sU5R4KaR+tWBsbYvONtp1cWhAjqtQSD867Kdtp9DNDRSehz07/CvRsB/0ZiDPvGkGf6R0pr2o7WLO0LdDWGLNtrCCJAXIXCgCMsIayn7a1H+m9z/ACN79hZ43FwRgVw44uD4cczHfXDUnKSi0uppHjVu6ptaVpyUlSVJkc0kEZHXMVN3g2y9eO8W4ILmBKZCQjspJIyH5Rzqe/t12+v2HnggL4rCfuYKUwlwRkVE8zzq59tB/wDqX/Dt/wB5yu2XvJNb0QxDTZUQlIKlHQJBUT4AZ0OtKQcKkqSrooFJ9DnXqN9efyDYsIYQg3lwnG44sYsIgEiOcYgkDTIkzz5tdofy5s+5S+lHvVsOI24kYZBBIHdOFSSNM0mKxxnzrYUeW/vy8zkAKeuLRxsArbcQDkCtCkgnoMQzrf8As2Qi3srzaHDS48zKWwrPDCEqKu6SvMjkk11u/wC0db7hZ2lwl2zoKVEoACMjBIGqeXUZGq9SVvFchR5xRUrabbaXnEsrK2gtXDUQQSiezIOcxA8qi12RAooooAr072abLxbOvl8RDJf+4JccMJACNR5uqHiK8xr0Dese7bFsLf6Tyi+vTQysA+bqB+jXHW3Sj3ZUW26G5os7xp8bQtF4SQUJUAVhaSnCO11IPiBWM9olhwNpXKQICl8RPeHUhwkfpKWPKs62spIUnVJCh4gyPmK9E9sDQcVZ3afhfYA8xC0/Jw+lZScdRW7sdA3t/AWzfyh/ccqm9lX4Ut/97+xcq53u/AWzfyh/ccqm9lX4Ut/97+xcqR/pS/MvUgb6IKto3QAJJuFgACSSVQAANSa0SN2LPZzaHNpqU48sYk2rRzA/8RQI6ayBqO1UnYTCV7xuY/ovvqTP1kgx/HyrI74vOObQueJJc94cSE5k4UrKW0pHPshMdfOrbk1G62shu99rxt7Ydu4y0GWzcDC2IhIHGHLmYnzqBuj+AdpfnFfs2alb12DlvsC1bdSUrS8klJ1GLjKAPfBGVRd0fwDtL8tX7NmuS/k2+L9y9Sp9lG0eDtFsE9l1Kmj0kjEn+0gDzqfubsDBtxTREItlvOd2BOTZ7vvjZrDWV0plxDqfibWlY8UkKH2V7ZvJhtm7/aKD/SLRhDZy+JeJEj9Zo+VdNb3ZfNUEePbxbQ95un3teI6oj8mYR/ZCa2v/AOs/8R/8ivORXowH/wBseFxn3fzjn6j1reqqUV5oiMNsT+k2/wCfa/aJrZ+1xM7WQDzbYHq4usZsP+k2/wCfa/aJrXe2VRG0wRqGGj6KWaS/qL5MdB/22q/nzY5Jt0x5uOf58q8+nl117/GvR/a61x0Wd8jNtxkIJHIntpB6TiWPFNUO6W7Ddzb3dw+pbbTCJSpGHtLgkp7QMx2Rl9cVNKSjpqw+Ybh72e4OLQ6niWzwwuogEjIjEAdciQRzFWu824iFNG72YsP25lRbScS0RqEc1R9U9od9Z1rdZ1Vgb5KkKQlZSpCZK0AGCteUCDBjPJQOWlWXst2k61tBptskodJS4jkUhJOMjqmJnxHOktrnB79QuzMgDRV/v9aoa2jdIbACQ5IA0BUlK1AdO0o5VQV2i7VkCiiiqANXe9O8i79TSloQgNN8NKUTAEzOfPQfoiqSipSuwFXu0t51v2TFotCMLBlCxOOAFAA8ohUeQqioo4p8wXu095nH7Ni0UhAQwZSoYsRyUO1OX0qi7ubZVZXCLhCUqUjFCVTBxIUjOM/pVWUVMFVAtHduum8N4iEOl0uiMwCdRnqIJHga1tz7VXVDEm1tkPxHGzUrxSCAR5qNefUVHpxfNCzSbS3yfuLMWrwC4c4nFJUXCrEpWfKO0R4Uxszedxiyfs0oQUPklSjOISlKezBj6A9aoqKvDjVULA16Tv8AXK2Nk7OtFEhakIWsdEttwEHwLiR+hVPuyxsgNNuXbz/GSSVtJSS2qFHCDDZkREwoVXb77xnaF0XYKWwAhtJ1CBJkxzJJPoOVc3781tyLyM/Wp3T33esG1s8Nt5lZktuSIJyMHPIwMiDWWorrKKkqZC52xt7j3SLhLLTODh4W28kfc1YhMAa88hSb17wL2g/x3EJQrAlEImISSZz59o1T0VFBIGq3W34dsmlW6mm7i3M/cnNBiMqAMEQTJIIOZPWjebfdy7aTbtst21uCDwmtDGkkACAc4AHyrK0VOHG8qFl9unvW9s9Si3hW2v42lzhVyn8VUZT6zV+PaOlkKNns+1tnF6uJCSefJLacWfUx3VgqKPSi3bQs7fdUtSlrJUpSipSjqVKMknvJJNcUUVsBRRRQBRRRQBRRRFAFFEURQBRRFP2ThStMHVQB8Jo3SNQipSSYxRVgVYuLiMAQJiYAXoAKZVaAEyuE9mDGuIYhlyy1rGa6nZ+HlzjuvTv5+RFoqVaDA5mAcOPLkYSacVbZYU83BB/FKZB9M6rmhHw8nG15qiDRUhVsIKkqxCCdI0IBHzBpbi0KMUnQpHjiBP7jVyRh6E0rojUVOS4eGMIBSAQtOWpJhR58xnyimTbgJnEMWEKwxyOmfXnFTI09B7Vvtf33/wCEeipi7XtHEoCV4RlkVZcuQzHrSIspiVQpWKBB1STIJ5aUzQ9m1L5ESipBtxh+IYiArD1B0z65zFD9uEgwrFCsKsog56dRkfSrkjL0ZpXRHoooqnIKKKKAKWinbe3U4oJQlSlHQJBJ9BQDVFauw3GeVHGWhqY7IhxefcDhHma0uzdyrRABWFOK/GUQPROEeRmuUtaMTSg2eX1Ot9j3DnwMPK70trI9QK9htLZDWTbbaBp2EJST4kCT51e2CFp7alFI8ftrzS8dFPkdFpeZ873DCm1FC0qSpJgpUCCD0IOlIwqFJJ0CgfQ1cb6XYevrhaTILkT1wgJn1Sapa9kXkrOV4sfU6Puv4xy/WnyyqR72MwFlGSMwDnhQEqGX+cqgV0lpRBIBIGpAJA8TRxR3hrzXJfe/+xxDoxkknMLzOZzBAn1p9i8ASiZlKs/yYIHmMRpl+3wpQYVKhOempgDLXIHzFOLtAOJmezGHTMHPPyrLxZ1g9aD2+frv+x2m5AWnEtSx2grWIIjIHn/hTNxcYkJH0syr1y+RNI7bxkAons8pEqTMT17u6m1MKEdlWemRz8KqUeZmepq041z+b+v5Ei2WhJCpiAQpME4tdDpBy1rhxSSASTiCEpjvTlM6RHnTfAIPaSodkkZHlzz5d9IWFAThVHWDGffSld2TiTUccfo/Umm7BKoWpIxlUicwQMvHLn1ptFyJbJJ7IXPM9oqPnrUYsqAkpUB1IMevmKbooIS8TqXuvu7JK3EkBUnEEpGHvTABnpArq9uMU9tSpVIB0Az1784y7+tRKKuJh+Ik01XMSilpK0cAooooBavN0NsC0uApU8NSShcZkA/SHgQPnVJRUatUFse02dsHc0kFJzSUmcQ5EGrlOyiRigAcych4ycq8JsdpvMfenXG55IUpInqQDBra7T2u68llRWohbSZzynDnl+UJivBPw7vd7HeMz0hhhtJBK0k8sHa+ysl7S9suMNgNycZKCskAIymEJHMiczpFQt3L9Sk65iP8xU/fKwVcMKSNQgrA/GTmAO85jzrglCGorRq24nkVFFFfWPMJVhbA/cSNBixdBmSZ/RioFKD36/5zqNWddHVWm7++djtzo3+b/wCtdTB2uGPrpIP6nDHzqtmlmo47UdI+JqTlXOvpRY265VP/AI6P3xXFmo4UnnjX+zqCDRNTA3HxdVsTGvgT+Q99lDhzX3Mo/wC3UKaVK4M/5ypgF4rZKvuqJ20E4Qr4jjWFZggCJyB56/Kq+pDtwCFQkjEZOc85yyqPWoKkc/EzjOdxf3uJRS0Vo84lFFFAFFFFALRUjhUcKs5ChitrsNba7JvGJUhxafVWMc/xqyPCrRbsr+5PJ+qULjqM0mP7NctV3E3DmX2xLkYiEiAY+eevnWsbchTXMHI1htlLJIIGWYnwP8CK2bCvgyJzr5mutzvF7HlG9ezPdbt1r6IViT+QrtJ+Rjyqpr0z2t7MBLNwBqC2o/2kf9dedcKvpeH1c9NM4TjTGKt7XZaXWmyCErIdUTClE4FBKRHwgSddar+FVpa7NbLaFHiSoPHJSUphttZwyUnCSUjM8pyrpKWxmjtG7eIgIeSokKiUqT8KyiNTBxhQ6ZTStbvJlvE9ksAgBtUkBKlqAz1hOR5zXD+xZWlDaj97xniK+lxlNQnCnKSE5d+ZypwbCC1LShfwuLQnETogtickzELVoOQrOXmKGF7GBaDiVRCHFKBBM4HHEjCRqcKBl3TzqS1u8HUtlBCJS1JOJWJTiEKJgxESrSZy0gmm2tgOyEh1sFXZjEv6QCikwnoUk9xGucMXuyShBWlc4UhRBJ+EnCABGoUFTyzTBzpl5ihsbNSM8WNKmXXGyAUkhAICiNR20rEH6nfU53dYpKvuqYTInCRJTEgCepHqPCuju+pbiktrADZW2nEqVEpk6oSAASo94kg6VHRu+sqjit4inEAC4SU4w3JhOQzPf2TkKuXmKHP9GsyA8DBUDKCM0xI+LPInPuqnv7bhOKRMxoYiRyMVcq3VdBjG2IwTiK9XICdEnIqkeWcVwndpwqSFONjEUgGVnUkDLD0Cj5dcqqku4ooaKsrPZPFbUpKhKSdZggAfDAmSSNYHWKi3Vpw1lJIURzTMaTlIB+VayRKI9Fd8Ok4dWwcUV3w6KtgvPc6Pc6vU23dSG17q+bxj0YlGbKrPdxjC6REhSFJjyxD+7UwWndUu0tFIUlYVhUMwefiKcRy2GND+ydkuheMtSlJBAMpBB5SI7q3K7RaGitYSMwcLYTpHwydB3zVds62mCSVEnNRMk+dWF5eEJ4Z5H5VVT2ZeXIpdvMKvGuGoJSnlJJIggyB1yrI3m5BSJSon/PMf416MlKcIIplxxQyCfOK5rVUFUSuN7s8hutjqbVhUCD9veKRDTiRAWoASQAogAkEHLwJHma9J3itA4ycQCVJzSSRJ6pHjWKNsrpW467aMuBVFDkzjXOHDOJU4ZnDM6TnFcpaWDIWoGSZBIMmJPnA9KtTbq6UnAV0rXFJiVQbcBkLXOs4lTMATM6wAPKuSyuCMSoIgiTBAMwR451bFg9KQsnpV4oxKz7rM8Rc9cSp0jr0rkB0GQtcxE4jMTMTOk51Zlo9KThHpV4hMStKnv9Y5y+ko/DmnnyOnSkl3Ltry07SsvDPvPrVng7qMHdV4gxKpXEz7Ss4nM8gAJ8gB5U282tRlRUo9SST86ucNGAU4rGJQm3NIWDV9gFHDFXjEwKDgmir7giirxiYG0Xbppr3ZNWJ2WrrQNkK76+Ll5npIttahS0iNTTt4gNqOQ7hlNTLa0wKBEyDUslUkhKQesSfU1109ZRW4aIlk4+uAhsiOvZH+NP3VicUvOhPZkxnzilU4tWRUrwGQ+VQtpWhwGOh/w+YFWOuskSia3tRhCQEY1HSZGo7/APCor22Vq0IT4Zn1NUW7aOOFp5pVPkqY+YNXX8jeNZ1WlJplRCchRlRJPUmabLSashsfxpDsfxrnku4KwsppOAmrE7GPfXB2Oe+rku4IPu6aT3VNTTshXfXJ2UrrTLzBCNmmkNimph2auuDYrq5+YIp2emuTs1NSzaLpstLHKrk+4ojnZg7q5Oyh3VIJWORpOORqDWspdyURTsiuDsjuqd75XQvR1q5zQpFYdkHpSVcC8HUUU4uoKRr/AOU2eorlW12uo+VZ5r2bfWuHT4GKmtezxkarcPio1yelDu/QmRK/lVsmAR8qfN0kjIimbfce3QZGLzJP76sm9gNJ5ViWmullzIqETnlXLxBBB/dVmq2abAmACY866Nk33VjFmsjzjd9fAvyg5BeJB6T8ST8iPOtZd7ZbbMKI9axu+g4N0FjPAtKvSFJ9RiH6NegObBt3gFFKVAgEHuIkGvTrRvGT7EboqhvIz9ZPqK6G8bP1k+oqadz7U/1afQU2vcu1P0BXLHT8yZMZG32frJ9RXadtsn6SflXCtxLY/R+2mV+z63OmIeCj/Grhp+YyJo2s0eaflXadoNHmKpnfZ03ydcH6RqM77OlfQuXB4504en3foTJmlFy0eYrpKmj0rEv7h3ifguJ8Zqvf3e2m1p2vA/xra0IPlNDN9j0jhNHpR7k2eleR3N/fs/fErSOpSY9aba3wuU8wa37DN7xaZOIj187KQelNL2Ik8q8yZ3+fTqkHzqcz7R1jVB9ay/B6yHEibhe7qTyqI7uuDyqntPaW39JKh5TVvbb/ANsrVUeOVYelrR6MuSIrm6NFaS13gt3BIcT6iis56i7jYvKafUQklIkgEgaSYyE04HB1pZFeuk+pyPJttb03S1hC1OW2ZxJSmDHI4lZnnplSnaa1CA+XBI7RWQonpAIr1V1lCviSkjvAP21Ed2Lbq1ZaP6Cf4V0bjVJHXR1Vpytxv5nmpvH15Aq7tTXBefnNS69I/wBHLX/UoHhl9lA3dtho2M+9X8axifSj+J6a/wAaPJdrWzjqZzJIjPXLMa+J9albPfeDSELUtJSAIxH6OQiD0Ar1NvYFuJhsZ9ZP210rYjB/qkelV21VBfiOjnm4dKMCnarwH3xXrTyN4Hx9P1g+tbhOxWB/VI9KeTs9oaNo/VFYen5IkvxDQf8Aj/QyNjt25XmkBYkDIczpVjbbUuMRDiUpzgAhUkkSCCMiOsaVo0NJGgA8Mq6wis8P5Hi1deE3tBIhWD61Dtog8yJjynOpmGlypC4OorSjFc2eZ+SCKIply9bTqpI8SKhP7xWyJxPNiPxhT3RTLBxhKhBAI7xNZ/a+5VpcDNoIV9ZHZPyyNRbv2hWiMgVr/JGXqazG2vaS6sFNugNj6yu0ryGg+dahpSv3V+wMvvVu6bJ7hlQUkiUkQCR3jkflXSbfZ5Aly6Bj6jZH21WXVyp1RW4pS1E5lRkmmiK+hi2kmzJo9m22y0KJecuFjkktlHrhMmrR5/ZH9WED84i4P2A1hSma6CCRABrnLQT5yfqVNm4TcbNjS28k3I+WCisezst1fwtLPgk0Vz4EPjfqat9jbDY20U6Or9Vfvp5DO1E6LJ8RXrkUV39k7tehji+R5SLjag6HyNON7T2oNW0n1r1KKrtt3K20AomZVkI5NLVz6FIPlWX4OPl6FWo26MENt7S/1H210nbu0P8A+f7f4VuTtSCpOEkpRinqYQY0gfGK7c2lhOFSCCGi4cxkBMie4gDzFT2KH2v+mspdjOWe0blQ7TcHzqYzdPk5o+2rW32mV4IQe0FkyYw4FYTkRJzpLO8Utlxeh7RSMjAwBQ5Z61zf4en/AHFya6EdS1gaVFNw90+RqbZbQUlIx4iSojPDIzQBOEQfjmuHduEKI4SsnSjs9omJg90xI7geeVT+HL4g5NdBkcUjXOsvtp7aCTDWnga1ad4iQkhlfaUEgeICpyHRQNId4VQr7gsFJIzMaTEwDGnTkelaj+Hxi7y+hM5PoeeqRtVQ+IjwH+FRl7H2krVbnqoV6PtbbDiUAhDreapISFZAKjDiGeQxkdExTy9srUVpS0tGEjtKIgniIThAjmFHOuy8NXJr0Im30PLDujeL+Ik+JUftrtvcN86/Ya9Z/lfQ4DHC4mo+qVYfRJzpy2vCtaeQwuyNe0hxCZmO9XrV4MukvoLfVHljXs/d5n5VJb9nSjqo+lehC7cS66e0UJUEgHCE4lBnCAYn6ayZp9W0iFKTwzKW8ZzETA7E6Tn15VHoT+P6D5IwDXs2RzKvWpzPs8YGoJ9a2TG0cSm04fjSTMjKJy01y7j6GLGKz7JN/wB7I5tdDFsbk2yf6selWNvu8wjRtPoK0UUtZfgL5yZOKyrbtEp0SB5UlWtFT+HR7/QnEYUUUV9E5hXK2wdQD4+EfYTRRQDfuyJJwpkiCYEkdD6Cu1NA6gHKMxyOo8KKKCxG2EpiEgRkIAEA5kCkbYSkQlIA6AADPuoooDlNm2AAEJgGQMIgHqMsjXSLdIMhKQScRgASo/SPfmc6KKC2IbVGXZTkZGQyIyBHfkPSkVZtmRgTmZPZGZ6nLM0UUFs6et0rEKSFDooAieudJ7umScKZMSYEmNJPOlooLE92RM4UzhwzA+H6vh3UrTCUgBKQIkCABAOZiKKKCzrhjoMzJ8REH5D0rhVsgkkpSSRhJIElP1SendS0UAiLZAIISkFIgQBkOg6U9RRQWFFFFAFFFFA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val 5"/>
          <p:cNvSpPr/>
          <p:nvPr/>
        </p:nvSpPr>
        <p:spPr bwMode="auto">
          <a:xfrm>
            <a:off x="2339752" y="2204864"/>
            <a:ext cx="2376264" cy="2304256"/>
          </a:xfrm>
          <a:prstGeom prst="ellipse">
            <a:avLst/>
          </a:prstGeom>
          <a:solidFill>
            <a:srgbClr val="BBE0E3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Technology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83968" y="2204864"/>
            <a:ext cx="2376264" cy="2304256"/>
          </a:xfrm>
          <a:prstGeom prst="ellipse">
            <a:avLst/>
          </a:prstGeom>
          <a:solidFill>
            <a:srgbClr val="BBE0E3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Decision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making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347864" y="3501008"/>
            <a:ext cx="2376264" cy="2304256"/>
          </a:xfrm>
          <a:prstGeom prst="ellipse">
            <a:avLst/>
          </a:prstGeom>
          <a:solidFill>
            <a:srgbClr val="BBE0E3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Quantitative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methods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628800"/>
            <a:ext cx="3205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A shared approach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s://encrypted-tbn3.gstatic.com/images?q=tbn:ANd9GcTqQZIKJFZ7PzfI7L40RpsbKxWQHwqv72REjXjmbXXwxyj4QF0OmTKe0Y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7984" y="1628800"/>
            <a:ext cx="3744416" cy="1614782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 bwMode="auto">
          <a:xfrm>
            <a:off x="323528" y="5661248"/>
            <a:ext cx="8208912" cy="21602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059" y="5877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1900</a:t>
            </a:r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342092" y="5877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1920</a:t>
            </a:r>
            <a:endParaRPr lang="en-GB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766696" y="5877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2000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698243" y="5877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1940</a:t>
            </a:r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410545" y="5877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1980</a:t>
            </a:r>
            <a:endParaRPr lang="en-GB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054394" y="5877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1960</a:t>
            </a:r>
            <a:endParaRPr lang="en-GB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8122845" y="5877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2020</a:t>
            </a:r>
            <a:endParaRPr lang="en-GB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59484" y="3573016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Scientific </a:t>
            </a:r>
          </a:p>
          <a:p>
            <a:r>
              <a:rPr lang="en-GB" sz="2000" dirty="0" smtClean="0"/>
              <a:t>Management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09157" y="4665330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Scientific </a:t>
            </a:r>
          </a:p>
          <a:p>
            <a:r>
              <a:rPr lang="en-GB" sz="2000" dirty="0" smtClean="0"/>
              <a:t>Method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9642" y="3717032"/>
            <a:ext cx="151035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Operational</a:t>
            </a:r>
          </a:p>
          <a:p>
            <a:r>
              <a:rPr lang="en-GB" sz="2000" dirty="0" smtClean="0"/>
              <a:t>Research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43860" y="4542219"/>
            <a:ext cx="1680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Management</a:t>
            </a:r>
          </a:p>
          <a:p>
            <a:r>
              <a:rPr lang="en-GB" sz="2000" dirty="0" smtClean="0"/>
              <a:t>Information</a:t>
            </a:r>
          </a:p>
          <a:p>
            <a:r>
              <a:rPr lang="en-GB" sz="2000" dirty="0" smtClean="0"/>
              <a:t>Systems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32040" y="3277433"/>
            <a:ext cx="1170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Decision</a:t>
            </a:r>
          </a:p>
          <a:p>
            <a:r>
              <a:rPr lang="en-GB" sz="2000" dirty="0" smtClean="0"/>
              <a:t>Support</a:t>
            </a:r>
          </a:p>
          <a:p>
            <a:r>
              <a:rPr lang="en-GB" sz="2000" dirty="0" smtClean="0"/>
              <a:t>Systems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9262" y="4377298"/>
            <a:ext cx="1483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Business</a:t>
            </a:r>
          </a:p>
          <a:p>
            <a:r>
              <a:rPr lang="en-GB" sz="2000" dirty="0" smtClean="0"/>
              <a:t>Intelligence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308304" y="3861048"/>
            <a:ext cx="1212191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Analytics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244408" y="48290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??</a:t>
            </a:r>
            <a:endParaRPr lang="en-GB" sz="2000" dirty="0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OR and Analytics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628800"/>
            <a:ext cx="2763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A shared history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OR and Analytics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0244" name="AutoShape 4" descr="data:image/jpeg;base64,/9j/4AAQSkZJRgABAQAAAQABAAD/2wCEAAkGBxQREhUUExQUFhUXFRcYGBgVGBUVFxgXFxYYFxgVFBcYHCggGBwlHBUUITEhJSkrLi4wFx8zODMsNygtLisBCgoKDg0OGxAQGywkICQsLCwsLCwsLCwsLCwsLCwsLCwsLCwsLCwsLCwsLCwsLCwsLCwsLCwsLCwsLCwsLCwsLP/AABEIARUAtgMBIgACEQEDEQH/xAAcAAABBQEBAQAAAAAAAAAAAAAAAQMEBQYCBwj/xABSEAABAwIDBQUEAwsICAUFAAABAgMRAAQSITEFBhNBUSJhcYGRBxQyoUJSsSMzNWJyc4KSs8HRFSQ0Q6Ky4fAWU3SDhLTCw2N1hZPEJSZERlT/xAAZAQEBAQEBAQAAAAAAAAAAAAAAAQIDBAX/xAAzEQACAgECBAMGBAcBAAAAAAAAAQIREgMhEzFBUQRhkRQiUnGh8AWBscEVMjNCQ9Hh8f/aAAwDAQACEQMRAD8A81oorpTZGoI8jULRzRRRQBRRSkUAlFKUkZwYNJQPYKeRarOiScgcoOR0npTNOIfUNFKHgTQDvuDn1D5wPXpQbBz6h5DOBmSAMyepArj3pf11Z95pDcL+ur9Y8jPXrQHZsXPqHyg6iRp3Vy9arQJUmBMctSJj0pPeF/XX+sr+NcqdURBUojoSSKA4ooooAorrAYmDHWMvWkAoWmJRRRQgUUUUAUUUUAVPYEpAMkFCRr1eioFLPfUas66WpgyYLZMSQckzrr2SrploKcTZpKogxiI16LwzpUAqPU+poCz1Pqazi+5142n8A860AEEA56z1hJ05a/MU7tCOU/fHJnrKahlR6nL/ADlRiPU1VEw9WNNJcyelEpAMxCO7kuufdEyNfiQnX62A9OhX6VDxnLM5aZnLwpMR6n1qYvudHrwa3jZMNumDroSM9IQFcxnme6u1WiRyVqRrpBWJ0/EHrUAqPU+tdreUSSSZOuZ9PCmL7ha2l8I+pCQFAAyEjU9SnMZd5phpAMyrDAJGUyendXGI9TSVpI4y1E2nRIsUErSeQUmfM/4U8i1TCdfhBOZ5pB+r1OmdQ0qI0JHhlQHD1PqcvCo02zenqwjGmrJvuqdO1lPPWC4I0/EFcvW6QkkT3Zz9Tu/GOfhUPEeppcZ0kx41MX3K9bTarEkFJ4Y1+EZRkfuivnXdnGEazLkf+3zqJjOkmPE0k1cdqHHSkpV0omuWyEiSDlqAc/iSOY7zQllOYhWWGdDMwcsstTUNSydSfWkCj1NTF9w9aF7RO30Qogd3OeQMz0pulJnWkraPPJpttBRRRQgUUVsNlWtvZ2SLy4ZTcOvrUlhpZIbCGzC3XAPizBy8Os1mUqBj6K2G17S3u7E3luwm3dZcSh9psktlK/gdQPo5kD11gVjyaRlkAooomtAKKJooAoomgmgCikUcie6tHv3slq0uG22QQlVs04ZUVHEvFiMnl2RlUvegZ2irDbKrclr3YLA4KOLj/wBdKsZTn8MYY86rpqp2rAtFFIDQC0UUE0AUUUTQBRRRQBRRRQBWv37yt9mI5CySfNRE/wB0VkK2O9SeNs3Z1wn4W212zn4q0K7M9JAUR4iuc/5ogyzN84hDjaVqShzDxEjReEynF1gmtjd3o2Vb2qGmWFvvsi4ecebDvZcnhtIBIgAAz4d9U2ydjNqsLu6dxDhlttiDAU6o9oER2oBBqd7Qxi9xdHwLsGQDyxIkLT5SPWsyqUkvvkUl7S2cyb3Ztw02lDV4WllqJSlYcSl1IByw5jLx61OVt1pnahtWrS34K7zgu8RAWtZce4aiFaISkq7KQNB303djCdgNqyWkBZHMB15sokcskmqa7/Dv/qjf/NprmlfPs/1KX9htNpjaYsWbS3FubgsuF1HFdckkFWMnsgE5JA0HfUPduzYae2uHGkut26XglB1ht9SQAo5pkJAkZ1Ga/D//AB//AHKnbObKntvhIJJTdQAJJ/nDmgFGqX5L9QN7Jv07VZubdxi3Q42wp63Uy2G8PDiWyc5SZSPXuiFs15Gz9ntXYbaXcXLq0oLyQtLbTRKVFKTliKhr0Nc+zPsu3Tp+9t2L5Urpiw4R5wr0qxTt1622PYrZ4cBx9pzG2hyFYytI7YMSmT31WqliuVoEDb1wkNWe02mmUrc4qHW8AUwXm5Ti4c/SBJidUjvmz9q2218RLHDYwrtmFlfDHFBKlHChc5J7Iyjmaz28m1r25tGl3ARwFLWWsKGm5WgFKzhRCoziYip3tV/pbX+xW/8A11VH3lfmQl7ZtGxfbJSEICV21kVgJEKKnVglQjMnnOtS3tvtsbTNsxaW4bVd8J0uIC1rK3cCsJ0bQMRwpA5Caa23+ENj/wCy2P7ZdU9/+Gz/AOZD/mRWUrW/YpZWex2Gb3aTim0uN2SXHG2lfAVlX3NKuqRnl4U/sbbQu7e6eetbRb9o2HWjwsCCkkpUlxKVDFAEjvipNrntTaqVpKrdTT/HSmS4UACOEBmVzp4ms7ebVtLa2etrMvrXcYA64+lLeFtBJDaUjOSdScv3Xnt12BlHFQCfE16BtzaQ2Qpq0Zt7dxSWkLuVvNhxTq15lAJPZSBpHUdM/PndD4Gtj7Vs78uD4HWWXEHkUlEZeaTXWauST5bkLW12Ky3tq04aB7vcIS+htQCkhLjSzgg6gKBI6ZDlS7sbbacvkWSLS3TauLW2oLQFvKhKzjU4ecpGQEAZdCLFHZ2tsho/G1ZtIWOYVwXDBrJbifhhj8+5/dcrjzTb7f7KZy9aCHHEDRK1pE9EqIH2UzUrav397865/fVUWvSuRkKKKKoCrrYG8z1mFoQG3GnIK2nkcRtRGisMggwBoenQVS0ExUaTVMFzt/eV68ShCw0203JQ0yjhtpJ1VEkk95PM6SZd2TvW6wyGC3bvtJUVoTcN8QNqJklEKBEmTHeakb0bmO2DDLzi0qDpAgAgoUUYwlU65BXpWZrCUJR25DctLreB926TduKCnUqSoSOyMBlKQkaJHT9+dMr2q4br3o4eLxw/ocPEDgcGU/DiGk1BoreKBZDbTgu/e+xxeLxdDgxzPwzMTymtNuZtNwjatyFYXTbrexJywrU6VykGcpOhmsPUm0v3GkuJbWUh1GBwCO0j6pkaVmcE1Qsudqb5XD7KmcFu0hZBc4DQbU6Rn90Mmc+kVG2FvI7aJW2lLTrThBW0+jiNlQ0VEgg6aHlVNV7szdhx+zfvErQEMEhSTixKhKVdmBH0xr0o4wSpgi7d247eKSpzAlKE4UNtpwNtp6ITJjx106CpW0N6nn7dLDqGF4UJQl0t/dwhBBCQ5P4oByzk9aoqKuEewLe53hecdt3lYMdshpDcJMYWVFSMYnMyTOlRndquKufejh4he42QOHGF49JmJGk1Bqx/kN/3b3vh/wA3xYceJHxYsMYZxa5aUqKBq93bx5xraO0Gs73sBIbBOBLqgHHEt5zkDEzGGnt3NsP7RbuEXyUusIt3V8dTSEKacSBgwuoAEzOWprFbHu32nUm3WtDqiEJKFYSSowEnkQTGuVWu9t7tEK4F+47MJXw1LQUxJwqIbOE5g655VyenvX/pbM6K0ezd832W22y3bPBr7yX2uItrubUFDLxms5RXaUVLmQtrfeJ9F2LwqC38RXKxIJKSmCARkAYAGkCo+y9quW9wm4bw8RCysYgSmVAgyJGXaPOoNFMUBx90rUpR1UoqMaSoyY9abooqgKKKKAKsN3tn+83TDMSHHUJUPxcQx/2Qqq+tv7IbQKvi6r4GGVuE9CRhHyKj5VjUljFsI2G+9wL6z2kgZm0uUKTzgJbbCiOmrw9a8Yr0b2WX/vNzfMuf/lsuLP5WI5ejyv1a87caKCUq+JJKT4pMH5g1z0VjcfkViFJ1gx1pz3ZeDHgXg+vhVg/WiK9advLZjY1g7ctF7AAWmtEqdhccTlhAxHPuyNNbje0C4vL1Ns+hnhOpWAlCSMGFBUBmTiBCSCD15aVONKm0uQo8lpxhhbhIQhayNQhJURPWBlVxtSyYY2i405jFui4UlWCMQbCjkmegyrTbU9pCmDwdmttM26DAJRKnIyxQdAe+VHIkjSujm9sUKPP1pKSQQQRkQRBB6EHSvRN0fwDtL8tX7NmnfaCtN7s2z2gUJS8pXDWU6GcYI7xibkTpiNNbo/gHaX5xX7NmuU55QT81+pUtzzrCYmDHXl60leibgfzrZu0bLVQTxm5+sU5R4KaR+tWBsbYvONtp1cWhAjqtQSD867Kdtp9DNDRSehz07/CvRsB/0ZiDPvGkGf6R0pr2o7WLO0LdDWGLNtrCCJAXIXCgCMsIayn7a1H+m9z/ACN79hZ43FwRgVw44uD4cczHfXDUnKSi0uppHjVu6ptaVpyUlSVJkc0kEZHXMVN3g2y9eO8W4ILmBKZCQjspJIyH5Rzqe/t12+v2HnggL4rCfuYKUwlwRkVE8zzq59tB/wDqX/Dt/wB5yu2XvJNb0QxDTZUQlIKlHQJBUT4AZ0OtKQcKkqSrooFJ9DnXqN9efyDYsIYQg3lwnG44sYsIgEiOcYgkDTIkzz5tdofy5s+5S+lHvVsOI24kYZBBIHdOFSSNM0mKxxnzrYUeW/vy8zkAKeuLRxsArbcQDkCtCkgnoMQzrf8As2Qi3srzaHDS48zKWwrPDCEqKu6SvMjkk11u/wC0db7hZ2lwl2zoKVEoACMjBIGqeXUZGq9SVvFchR5xRUrabbaXnEsrK2gtXDUQQSiezIOcxA8qi12RAooooAr072abLxbOvl8RDJf+4JccMJACNR5uqHiK8xr0Dese7bFsLf6Tyi+vTQysA+bqB+jXHW3Sj3ZUW26G5os7xp8bQtF4SQUJUAVhaSnCO11IPiBWM9olhwNpXKQICl8RPeHUhwkfpKWPKs62spIUnVJCh4gyPmK9E9sDQcVZ3afhfYA8xC0/Jw+lZScdRW7sdA3t/AWzfyh/ccqm9lX4Ut/97+xcq53u/AWzfyh/ccqm9lX4Ut/97+xcqR/pS/MvUgb6IKto3QAJJuFgACSSVQAANSa0SN2LPZzaHNpqU48sYk2rRzA/8RQI6ayBqO1UnYTCV7xuY/ovvqTP1kgx/HyrI74vOObQueJJc94cSE5k4UrKW0pHPshMdfOrbk1G62shu99rxt7Ydu4y0GWzcDC2IhIHGHLmYnzqBuj+AdpfnFfs2alb12DlvsC1bdSUrS8klJ1GLjKAPfBGVRd0fwDtL8tX7NmuS/k2+L9y9Sp9lG0eDtFsE9l1Kmj0kjEn+0gDzqfubsDBtxTREItlvOd2BOTZ7vvjZrDWV0plxDqfibWlY8UkKH2V7ZvJhtm7/aKD/SLRhDZy+JeJEj9Zo+VdNb3ZfNUEePbxbQ95un3teI6oj8mYR/ZCa2v/AOs/8R/8ivORXowH/wBseFxn3fzjn6j1reqqUV5oiMNsT+k2/wCfa/aJrZ+1xM7WQDzbYHq4usZsP+k2/wCfa/aJrXe2VRG0wRqGGj6KWaS/qL5MdB/22q/nzY5Jt0x5uOf58q8+nl117/GvR/a61x0Wd8jNtxkIJHIntpB6TiWPFNUO6W7Ddzb3dw+pbbTCJSpGHtLgkp7QMx2Rl9cVNKSjpqw+Ybh72e4OLQ6niWzwwuogEjIjEAdciQRzFWu824iFNG72YsP25lRbScS0RqEc1R9U9od9Z1rdZ1Vgb5KkKQlZSpCZK0AGCteUCDBjPJQOWlWXst2k61tBptskodJS4jkUhJOMjqmJnxHOktrnB79QuzMgDRV/v9aoa2jdIbACQ5IA0BUlK1AdO0o5VQV2i7VkCiiiqANXe9O8i79TSloQgNN8NKUTAEzOfPQfoiqSipSuwFXu0t51v2TFotCMLBlCxOOAFAA8ohUeQqioo4p8wXu095nH7Ni0UhAQwZSoYsRyUO1OX0qi7ubZVZXCLhCUqUjFCVTBxIUjOM/pVWUVMFVAtHduum8N4iEOl0uiMwCdRnqIJHga1tz7VXVDEm1tkPxHGzUrxSCAR5qNefUVHpxfNCzSbS3yfuLMWrwC4c4nFJUXCrEpWfKO0R4Uxszedxiyfs0oQUPklSjOISlKezBj6A9aoqKvDjVULA16Tv8AXK2Nk7OtFEhakIWsdEttwEHwLiR+hVPuyxsgNNuXbz/GSSVtJSS2qFHCDDZkREwoVXb77xnaF0XYKWwAhtJ1CBJkxzJJPoOVc3781tyLyM/Wp3T33esG1s8Nt5lZktuSIJyMHPIwMiDWWorrKKkqZC52xt7j3SLhLLTODh4W28kfc1YhMAa88hSb17wL2g/x3EJQrAlEImISSZz59o1T0VFBIGq3W34dsmlW6mm7i3M/cnNBiMqAMEQTJIIOZPWjebfdy7aTbtst21uCDwmtDGkkACAc4AHyrK0VOHG8qFl9unvW9s9Si3hW2v42lzhVyn8VUZT6zV+PaOlkKNns+1tnF6uJCSefJLacWfUx3VgqKPSi3bQs7fdUtSlrJUpSipSjqVKMknvJJNcUUVsBRRRQBRRRQBRRRFAFFEURQBRRFP2ThStMHVQB8Jo3SNQipSSYxRVgVYuLiMAQJiYAXoAKZVaAEyuE9mDGuIYhlyy1rGa6nZ+HlzjuvTv5+RFoqVaDA5mAcOPLkYSacVbZYU83BB/FKZB9M6rmhHw8nG15qiDRUhVsIKkqxCCdI0IBHzBpbi0KMUnQpHjiBP7jVyRh6E0rojUVOS4eGMIBSAQtOWpJhR58xnyimTbgJnEMWEKwxyOmfXnFTI09B7Vvtf33/wCEeipi7XtHEoCV4RlkVZcuQzHrSIspiVQpWKBB1STIJ5aUzQ9m1L5ESipBtxh+IYiArD1B0z65zFD9uEgwrFCsKsog56dRkfSrkjL0ZpXRHoooqnIKKKKAKWinbe3U4oJQlSlHQJBJ9BQDVFauw3GeVHGWhqY7IhxefcDhHma0uzdyrRABWFOK/GUQPROEeRmuUtaMTSg2eX1Ot9j3DnwMPK70trI9QK9htLZDWTbbaBp2EJST4kCT51e2CFp7alFI8ftrzS8dFPkdFpeZ873DCm1FC0qSpJgpUCCD0IOlIwqFJJ0CgfQ1cb6XYevrhaTILkT1wgJn1Sapa9kXkrOV4sfU6Puv4xy/WnyyqR72MwFlGSMwDnhQEqGX+cqgV0lpRBIBIGpAJA8TRxR3hrzXJfe/+xxDoxkknMLzOZzBAn1p9i8ASiZlKs/yYIHmMRpl+3wpQYVKhOempgDLXIHzFOLtAOJmezGHTMHPPyrLxZ1g9aD2+frv+x2m5AWnEtSx2grWIIjIHn/hTNxcYkJH0syr1y+RNI7bxkAons8pEqTMT17u6m1MKEdlWemRz8KqUeZmepq041z+b+v5Ei2WhJCpiAQpME4tdDpBy1rhxSSASTiCEpjvTlM6RHnTfAIPaSodkkZHlzz5d9IWFAThVHWDGffSld2TiTUccfo/Umm7BKoWpIxlUicwQMvHLn1ptFyJbJJ7IXPM9oqPnrUYsqAkpUB1IMevmKbooIS8TqXuvu7JK3EkBUnEEpGHvTABnpArq9uMU9tSpVIB0Az1784y7+tRKKuJh+Ik01XMSilpK0cAooooBavN0NsC0uApU8NSShcZkA/SHgQPnVJRUatUFse02dsHc0kFJzSUmcQ5EGrlOyiRigAcych4ycq8JsdpvMfenXG55IUpInqQDBra7T2u68llRWohbSZzynDnl+UJivBPw7vd7HeMz0hhhtJBK0k8sHa+ysl7S9suMNgNycZKCskAIymEJHMiczpFQt3L9Sk65iP8xU/fKwVcMKSNQgrA/GTmAO85jzrglCGorRq24nkVFFFfWPMJVhbA/cSNBixdBmSZ/RioFKD36/5zqNWddHVWm7++djtzo3+b/wCtdTB2uGPrpIP6nDHzqtmlmo47UdI+JqTlXOvpRY265VP/AI6P3xXFmo4UnnjX+zqCDRNTA3HxdVsTGvgT+Q99lDhzX3Mo/wC3UKaVK4M/5ypgF4rZKvuqJ20E4Qr4jjWFZggCJyB56/Kq+pDtwCFQkjEZOc85yyqPWoKkc/EzjOdxf3uJRS0Vo84lFFFAFFFFALRUjhUcKs5ChitrsNba7JvGJUhxafVWMc/xqyPCrRbsr+5PJ+qULjqM0mP7NctV3E3DmX2xLkYiEiAY+eevnWsbchTXMHI1htlLJIIGWYnwP8CK2bCvgyJzr5mutzvF7HlG9ezPdbt1r6IViT+QrtJ+Rjyqpr0z2t7MBLNwBqC2o/2kf9dedcKvpeH1c9NM4TjTGKt7XZaXWmyCErIdUTClE4FBKRHwgSddar+FVpa7NbLaFHiSoPHJSUphttZwyUnCSUjM8pyrpKWxmjtG7eIgIeSokKiUqT8KyiNTBxhQ6ZTStbvJlvE9ksAgBtUkBKlqAz1hOR5zXD+xZWlDaj97xniK+lxlNQnCnKSE5d+ZypwbCC1LShfwuLQnETogtickzELVoOQrOXmKGF7GBaDiVRCHFKBBM4HHEjCRqcKBl3TzqS1u8HUtlBCJS1JOJWJTiEKJgxESrSZy0gmm2tgOyEh1sFXZjEv6QCikwnoUk9xGucMXuyShBWlc4UhRBJ+EnCABGoUFTyzTBzpl5ihsbNSM8WNKmXXGyAUkhAICiNR20rEH6nfU53dYpKvuqYTInCRJTEgCepHqPCuju+pbiktrADZW2nEqVEpk6oSAASo94kg6VHRu+sqjit4inEAC4SU4w3JhOQzPf2TkKuXmKHP9GsyA8DBUDKCM0xI+LPInPuqnv7bhOKRMxoYiRyMVcq3VdBjG2IwTiK9XICdEnIqkeWcVwndpwqSFONjEUgGVnUkDLD0Cj5dcqqku4ooaKsrPZPFbUpKhKSdZggAfDAmSSNYHWKi3Vpw1lJIURzTMaTlIB+VayRKI9Fd8Ok4dWwcUV3w6KtgvPc6Pc6vU23dSG17q+bxj0YlGbKrPdxjC6REhSFJjyxD+7UwWndUu0tFIUlYVhUMwefiKcRy2GND+ydkuheMtSlJBAMpBB5SI7q3K7RaGitYSMwcLYTpHwydB3zVds62mCSVEnNRMk+dWF5eEJ4Z5H5VVT2ZeXIpdvMKvGuGoJSnlJJIggyB1yrI3m5BSJSon/PMf416MlKcIIplxxQyCfOK5rVUFUSuN7s8hutjqbVhUCD9veKRDTiRAWoASQAogAkEHLwJHma9J3itA4ycQCVJzSSRJ6pHjWKNsrpW467aMuBVFDkzjXOHDOJU4ZnDM6TnFcpaWDIWoGSZBIMmJPnA9KtTbq6UnAV0rXFJiVQbcBkLXOs4lTMATM6wAPKuSyuCMSoIgiTBAMwR451bFg9KQsnpV4oxKz7rM8Rc9cSp0jr0rkB0GQtcxE4jMTMTOk51Zlo9KThHpV4hMStKnv9Y5y+ko/DmnnyOnSkl3Ltry07SsvDPvPrVng7qMHdV4gxKpXEz7Ss4nM8gAJ8gB5U282tRlRUo9SST86ucNGAU4rGJQm3NIWDV9gFHDFXjEwKDgmir7giirxiYG0Xbppr3ZNWJ2WrrQNkK76+Ll5npIttahS0iNTTt4gNqOQ7hlNTLa0wKBEyDUslUkhKQesSfU1109ZRW4aIlk4+uAhsiOvZH+NP3VicUvOhPZkxnzilU4tWRUrwGQ+VQtpWhwGOh/w+YFWOuskSia3tRhCQEY1HSZGo7/APCor22Vq0IT4Zn1NUW7aOOFp5pVPkqY+YNXX8jeNZ1WlJplRCchRlRJPUmabLSashsfxpDsfxrnku4KwsppOAmrE7GPfXB2Oe+rku4IPu6aT3VNTTshXfXJ2UrrTLzBCNmmkNimph2auuDYrq5+YIp2emuTs1NSzaLpstLHKrk+4ojnZg7q5Oyh3VIJWORpOORqDWspdyURTsiuDsjuqd75XQvR1q5zQpFYdkHpSVcC8HUUU4uoKRr/AOU2eorlW12uo+VZ5r2bfWuHT4GKmtezxkarcPio1yelDu/QmRK/lVsmAR8qfN0kjIimbfce3QZGLzJP76sm9gNJ5ViWmullzIqETnlXLxBBB/dVmq2abAmACY866Nk33VjFmsjzjd9fAvyg5BeJB6T8ST8iPOtZd7ZbbMKI9axu+g4N0FjPAtKvSFJ9RiH6NegObBt3gFFKVAgEHuIkGvTrRvGT7EboqhvIz9ZPqK6G8bP1k+oqadz7U/1afQU2vcu1P0BXLHT8yZMZG32frJ9RXadtsn6SflXCtxLY/R+2mV+z63OmIeCj/Grhp+YyJo2s0eaflXadoNHmKpnfZ03ydcH6RqM77OlfQuXB4504en3foTJmlFy0eYrpKmj0rEv7h3ifguJ8Zqvf3e2m1p2vA/xra0IPlNDN9j0jhNHpR7k2eleR3N/fs/fErSOpSY9aba3wuU8wa37DN7xaZOIj187KQelNL2Ik8q8yZ3+fTqkHzqcz7R1jVB9ay/B6yHEibhe7qTyqI7uuDyqntPaW39JKh5TVvbb/ANsrVUeOVYelrR6MuSIrm6NFaS13gt3BIcT6iis56i7jYvKafUQklIkgEgaSYyE04HB1pZFeuk+pyPJttb03S1hC1OW2ZxJSmDHI4lZnnplSnaa1CA+XBI7RWQonpAIr1V1lCviSkjvAP21Ed2Lbq1ZaP6Cf4V0bjVJHXR1Vpytxv5nmpvH15Aq7tTXBefnNS69I/wBHLX/UoHhl9lA3dtho2M+9X8axifSj+J6a/wAaPJdrWzjqZzJIjPXLMa+J9albPfeDSELUtJSAIxH6OQiD0Ar1NvYFuJhsZ9ZP210rYjB/qkelV21VBfiOjnm4dKMCnarwH3xXrTyN4Hx9P1g+tbhOxWB/VI9KeTs9oaNo/VFYen5IkvxDQf8Aj/QyNjt25XmkBYkDIczpVjbbUuMRDiUpzgAhUkkSCCMiOsaVo0NJGgA8Mq6wis8P5Hi1deE3tBIhWD61Dtog8yJjynOpmGlypC4OorSjFc2eZ+SCKIply9bTqpI8SKhP7xWyJxPNiPxhT3RTLBxhKhBAI7xNZ/a+5VpcDNoIV9ZHZPyyNRbv2hWiMgVr/JGXqazG2vaS6sFNugNj6yu0ryGg+dahpSv3V+wMvvVu6bJ7hlQUkiUkQCR3jkflXSbfZ5Aly6Bj6jZH21WXVyp1RW4pS1E5lRkmmiK+hi2kmzJo9m22y0KJecuFjkktlHrhMmrR5/ZH9WED84i4P2A1hSma6CCRABrnLQT5yfqVNm4TcbNjS28k3I+WCisezst1fwtLPgk0Vz4EPjfqat9jbDY20U6Or9Vfvp5DO1E6LJ8RXrkUV39k7tehji+R5SLjag6HyNON7T2oNW0n1r1KKrtt3K20AomZVkI5NLVz6FIPlWX4OPl6FWo26MENt7S/1H210nbu0P8A+f7f4VuTtSCpOEkpRinqYQY0gfGK7c2lhOFSCCGi4cxkBMie4gDzFT2KH2v+mspdjOWe0blQ7TcHzqYzdPk5o+2rW32mV4IQe0FkyYw4FYTkRJzpLO8Utlxeh7RSMjAwBQ5Z61zf4en/AHFya6EdS1gaVFNw90+RqbZbQUlIx4iSojPDIzQBOEQfjmuHduEKI4SsnSjs9omJg90xI7geeVT+HL4g5NdBkcUjXOsvtp7aCTDWnga1ad4iQkhlfaUEgeICpyHRQNId4VQr7gsFJIzMaTEwDGnTkelaj+Hxi7y+hM5PoeeqRtVQ+IjwH+FRl7H2krVbnqoV6PtbbDiUAhDreapISFZAKjDiGeQxkdExTy9srUVpS0tGEjtKIgniIThAjmFHOuy8NXJr0Im30PLDujeL+Ik+JUftrtvcN86/Ya9Z/lfQ4DHC4mo+qVYfRJzpy2vCtaeQwuyNe0hxCZmO9XrV4MukvoLfVHljXs/d5n5VJb9nSjqo+lehC7cS66e0UJUEgHCE4lBnCAYn6ayZp9W0iFKTwzKW8ZzETA7E6Tn15VHoT+P6D5IwDXs2RzKvWpzPs8YGoJ9a2TG0cSm04fjSTMjKJy01y7j6GLGKz7JN/wB7I5tdDFsbk2yf6selWNvu8wjRtPoK0UUtZfgL5yZOKyrbtEp0SB5UlWtFT+HR7/QnEYUUUV9E5hXK2wdQD4+EfYTRRQDfuyJJwpkiCYEkdD6Cu1NA6gHKMxyOo8KKKCxG2EpiEgRkIAEA5kCkbYSkQlIA6AADPuoooDlNm2AAEJgGQMIgHqMsjXSLdIMhKQScRgASo/SPfmc6KKC2IbVGXZTkZGQyIyBHfkPSkVZtmRgTmZPZGZ6nLM0UUFs6et0rEKSFDooAieudJ7umScKZMSYEmNJPOlooLE92RM4UzhwzA+H6vh3UrTCUgBKQIkCABAOZiKKKCzrhjoMzJ8REH5D0rhVsgkkpSSRhJIElP1SendS0UAiLZAIISkFIgQBkOg6U9RRQWFFFFAFFFFA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59024" y="551723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Dianoetic: “of or relating to thought, [especially] to discursive reasoning rather than intuition” </a:t>
            </a:r>
            <a:r>
              <a:rPr lang="en-GB" sz="2000" dirty="0" smtClean="0"/>
              <a:t>Collins English Dictionary </a:t>
            </a:r>
            <a:endParaRPr lang="en-GB" sz="2000" dirty="0"/>
          </a:p>
        </p:txBody>
      </p:sp>
      <p:sp>
        <p:nvSpPr>
          <p:cNvPr id="6" name="Oval 5"/>
          <p:cNvSpPr/>
          <p:nvPr/>
        </p:nvSpPr>
        <p:spPr bwMode="auto">
          <a:xfrm>
            <a:off x="3995936" y="1700808"/>
            <a:ext cx="2376264" cy="2304256"/>
          </a:xfrm>
          <a:prstGeom prst="ellipse">
            <a:avLst/>
          </a:prstGeom>
          <a:solidFill>
            <a:srgbClr val="BBE0E3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Technology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940152" y="1700808"/>
            <a:ext cx="2376264" cy="2304256"/>
          </a:xfrm>
          <a:prstGeom prst="ellipse">
            <a:avLst/>
          </a:prstGeom>
          <a:solidFill>
            <a:srgbClr val="BBE0E3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Decision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making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004048" y="2996952"/>
            <a:ext cx="2376264" cy="2304256"/>
          </a:xfrm>
          <a:prstGeom prst="ellipse">
            <a:avLst/>
          </a:prstGeom>
          <a:solidFill>
            <a:srgbClr val="BBE0E3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Quantitative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methods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628800"/>
            <a:ext cx="3045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A single paradigm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080" y="3140968"/>
            <a:ext cx="3204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“Dianoetic Management Paradigm”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1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33" y="1556792"/>
            <a:ext cx="5819195" cy="4968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4941168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The “Dianoetic Management Paradigm”</a:t>
            </a:r>
            <a:endParaRPr lang="en-GB" sz="1600" dirty="0" smtClean="0"/>
          </a:p>
          <a:p>
            <a:r>
              <a:rPr lang="en-GB" sz="1800" dirty="0" smtClean="0"/>
              <a:t>(</a:t>
            </a:r>
            <a:r>
              <a:rPr lang="en-GB" sz="1800" dirty="0" err="1" smtClean="0"/>
              <a:t>Mortenson</a:t>
            </a:r>
            <a:r>
              <a:rPr lang="en-GB" sz="1800" dirty="0" smtClean="0"/>
              <a:t>, Doherty and Robinson, 2014)</a:t>
            </a:r>
            <a:endParaRPr lang="en-GB" sz="18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OR and Analytics</a:t>
            </a:r>
            <a:endParaRPr lang="en-GB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968553" cy="5338484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Implications for OR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6176" y="5877272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(</a:t>
            </a:r>
            <a:r>
              <a:rPr lang="en-GB" sz="1800" dirty="0" err="1" smtClean="0"/>
              <a:t>Mortenson</a:t>
            </a:r>
            <a:r>
              <a:rPr lang="en-GB" sz="1800" dirty="0" smtClean="0"/>
              <a:t>, Doherty and Robinson, 2014)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Outline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2060352"/>
            <a:ext cx="8843962" cy="417696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What does analytics mean for OR and the OR Society?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My analytics story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What is analytics?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Analytics in society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OR and analytics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Implications for OR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The progression of OR with analytics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https://encrypted-tbn0.gstatic.com/images?q=tbn:ANd9GcRIEzPzIzj5YU1P7_g-WxwR8vtYt51lrUYJ9NIApJ44sf22WwcIBM8Hlb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27375"/>
            <a:ext cx="1887033" cy="129614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7544" y="17728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Response of OR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263691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Isolationism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99592" y="4705980"/>
            <a:ext cx="186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OR = OR</a:t>
            </a:r>
            <a:endParaRPr lang="en-GB" sz="2800" dirty="0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Implications for OR</a:t>
            </a:r>
            <a:endParaRPr lang="en-GB" b="1" kern="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71276"/>
            <a:ext cx="4104457" cy="441005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 bwMode="auto">
          <a:xfrm>
            <a:off x="3563888" y="1772816"/>
            <a:ext cx="5400600" cy="194421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4" name="Curved Connector 23"/>
          <p:cNvCxnSpPr>
            <a:stCxn id="41990" idx="3"/>
          </p:cNvCxnSpPr>
          <p:nvPr/>
        </p:nvCxnSpPr>
        <p:spPr bwMode="auto">
          <a:xfrm flipV="1">
            <a:off x="2714617" y="3212976"/>
            <a:ext cx="1137303" cy="76247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https://encrypted-tbn2.gstatic.com/images?q=tbn:ANd9GcRJfQVdwtjE6RhUgWBh6s7CzDcvtSexueVUeWaqKh3hRCn5AoWAgsW-jT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2212291" cy="12241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7544" y="17728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Response of OR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278092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Fadism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479715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OR = Analytics</a:t>
            </a:r>
            <a:endParaRPr lang="en-GB" sz="2800" dirty="0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Implications for OR</a:t>
            </a:r>
            <a:endParaRPr lang="en-GB" b="1" kern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71276"/>
            <a:ext cx="4104457" cy="441005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3563888" y="3717032"/>
            <a:ext cx="5400600" cy="23042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2" name="Curved Connector 11"/>
          <p:cNvCxnSpPr>
            <a:stCxn id="41992" idx="3"/>
          </p:cNvCxnSpPr>
          <p:nvPr/>
        </p:nvCxnSpPr>
        <p:spPr bwMode="auto">
          <a:xfrm>
            <a:off x="2823851" y="4041068"/>
            <a:ext cx="956061" cy="39604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67544" y="17728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Response of OR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Implications for OR</a:t>
            </a:r>
            <a:endParaRPr lang="en-GB" b="1" kern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3024337" cy="324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1920" y="1844824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Wingdings" pitchFamily="2" charset="2"/>
              <a:buChar char="q"/>
            </a:pPr>
            <a:r>
              <a:rPr lang="en-GB" dirty="0" smtClean="0"/>
              <a:t>OR remains as a discipline (since the1930s) within the Dianoetic Management Paradigm</a:t>
            </a:r>
          </a:p>
          <a:p>
            <a:pPr marL="363538" indent="-363538">
              <a:buFont typeface="Wingdings" pitchFamily="2" charset="2"/>
              <a:buChar char="q"/>
            </a:pPr>
            <a:r>
              <a:rPr lang="en-GB" dirty="0" smtClean="0"/>
              <a:t>OR as a discipline can remain strong whilst connected to the Dianoetic ecosystem</a:t>
            </a:r>
          </a:p>
          <a:p>
            <a:pPr marL="363538" indent="-363538">
              <a:buFont typeface="Wingdings" pitchFamily="2" charset="2"/>
              <a:buChar char="q"/>
            </a:pPr>
            <a:r>
              <a:rPr lang="en-GB" dirty="0" smtClean="0"/>
              <a:t>Indeed, OR can grow and gain ‘customers’ by close connection to the ecosystem</a:t>
            </a:r>
          </a:p>
          <a:p>
            <a:pPr marL="363538" indent="-363538">
              <a:buFont typeface="Wingdings" pitchFamily="2" charset="2"/>
              <a:buChar char="q"/>
            </a:pPr>
            <a:r>
              <a:rPr lang="en-GB" dirty="0" smtClean="0"/>
              <a:t>But OR must adapt (to big data) to survive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The Progression of OR with Analytics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The Practitioner Perspective: </a:t>
            </a:r>
            <a:r>
              <a:rPr lang="en-GB" sz="2800" dirty="0" smtClean="0"/>
              <a:t>OR Rebranded as Analytics</a:t>
            </a:r>
          </a:p>
          <a:p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3284984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Advanced Analytics &amp; Optimisation Leader 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4437112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Specialist in business modelling and analytics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1920" y="43651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VP Global Analysis, Business Intelligence and Optimisation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1998" y="2164794"/>
            <a:ext cx="3562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Head of Operational Analysis 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6096" y="5301208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Decision Analysis and Modelling Group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7664" y="2564904"/>
            <a:ext cx="2774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Analytics Team Leader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4048" y="2812866"/>
            <a:ext cx="3376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Senior Analytical Strategist  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71800" y="6165304"/>
            <a:ext cx="373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Health &amp; Government Analytics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1600" y="5313402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Finance &amp; Risk, Infrastructure &amp; Analytics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55976" y="3429000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Mathematical Optimisation and Analytics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 descr="data:image/jpeg;base64,/9j/4AAQSkZJRgABAQAAAQABAAD/2wCEAAkGBxQREhUUExQUFhUXFRcYGBgVGBUVFxgXFxYYFxgVFBcYHCggGBwlHBUUITEhJSkrLi4wFx8zODMsNygtLisBCgoKDg0OGxAQGywkICQsLCwsLCwsLCwsLCwsLCwsLCwsLCwsLCwsLCwsLCwsLCwsLCwsLCwsLCwsLCwsLCwsLP/AABEIARUAtgMBIgACEQEDEQH/xAAcAAABBQEBAQAAAAAAAAAAAAAAAQMEBQYCBwj/xABSEAABAwIDBQUEAwsICAUFAAABAgMRAAQSITEFBhNBUSJhcYGRBxQyoUJSsSMzNWJyc4KSs8HRFSQ0Q6Ky4fAWU3SDhLTCw2N1hZPEJSZERlT/xAAZAQEBAQEBAQAAAAAAAAAAAAAAAQIDBAX/xAAzEQACAgECBAMGBAcBAAAAAAAAAQIREgMhEzFBUQRhkRQiUnGh8AWBscEVMjNCQ9Hh8f/aAAwDAQACEQMRAD8A81oorpTZGoI8jULRzRRRQBRRSkUAlFKUkZwYNJQPYKeRarOiScgcoOR0npTNOIfUNFKHgTQDvuDn1D5wPXpQbBz6h5DOBmSAMyepArj3pf11Z95pDcL+ur9Y8jPXrQHZsXPqHyg6iRp3Vy9arQJUmBMctSJj0pPeF/XX+sr+NcqdURBUojoSSKA4ooooAorrAYmDHWMvWkAoWmJRRRQgUUUUAUUUUAVPYEpAMkFCRr1eioFLPfUas66WpgyYLZMSQckzrr2SrploKcTZpKogxiI16LwzpUAqPU+poCz1Pqazi+5142n8A860AEEA56z1hJ05a/MU7tCOU/fHJnrKahlR6nL/ADlRiPU1VEw9WNNJcyelEpAMxCO7kuufdEyNfiQnX62A9OhX6VDxnLM5aZnLwpMR6n1qYvudHrwa3jZMNumDroSM9IQFcxnme6u1WiRyVqRrpBWJ0/EHrUAqPU+tdreUSSSZOuZ9PCmL7ha2l8I+pCQFAAyEjU9SnMZd5phpAMyrDAJGUyendXGI9TSVpI4y1E2nRIsUErSeQUmfM/4U8i1TCdfhBOZ5pB+r1OmdQ0qI0JHhlQHD1PqcvCo02zenqwjGmrJvuqdO1lPPWC4I0/EFcvW6QkkT3Zz9Tu/GOfhUPEeppcZ0kx41MX3K9bTarEkFJ4Y1+EZRkfuivnXdnGEazLkf+3zqJjOkmPE0k1cdqHHSkpV0omuWyEiSDlqAc/iSOY7zQllOYhWWGdDMwcsstTUNSydSfWkCj1NTF9w9aF7RO30Qogd3OeQMz0pulJnWkraPPJpttBRRRQgUUVsNlWtvZ2SLy4ZTcOvrUlhpZIbCGzC3XAPizBy8Os1mUqBj6K2G17S3u7E3luwm3dZcSh9psktlK/gdQPo5kD11gVjyaRlkAooomtAKKJooAoomgmgCikUcie6tHv3slq0uG22QQlVs04ZUVHEvFiMnl2RlUvegZ2irDbKrclr3YLA4KOLj/wBdKsZTn8MYY86rpqp2rAtFFIDQC0UUE0AUUUTQBRRRQBRRRQBWv37yt9mI5CySfNRE/wB0VkK2O9SeNs3Z1wn4W212zn4q0K7M9JAUR4iuc/5ogyzN84hDjaVqShzDxEjReEynF1gmtjd3o2Vb2qGmWFvvsi4ecebDvZcnhtIBIgAAz4d9U2ydjNqsLu6dxDhlttiDAU6o9oER2oBBqd7Qxi9xdHwLsGQDyxIkLT5SPWsyqUkvvkUl7S2cyb3Ztw02lDV4WllqJSlYcSl1IByw5jLx61OVt1pnahtWrS34K7zgu8RAWtZce4aiFaISkq7KQNB303djCdgNqyWkBZHMB15sokcskmqa7/Dv/qjf/NprmlfPs/1KX9htNpjaYsWbS3FubgsuF1HFdckkFWMnsgE5JA0HfUPduzYae2uHGkut26XglB1ht9SQAo5pkJAkZ1Ga/D//AB//AHKnbObKntvhIJJTdQAJJ/nDmgFGqX5L9QN7Jv07VZubdxi3Q42wp63Uy2G8PDiWyc5SZSPXuiFs15Gz9ntXYbaXcXLq0oLyQtLbTRKVFKTliKhr0Nc+zPsu3Tp+9t2L5Urpiw4R5wr0qxTt1622PYrZ4cBx9pzG2hyFYytI7YMSmT31WqliuVoEDb1wkNWe02mmUrc4qHW8AUwXm5Ti4c/SBJidUjvmz9q2218RLHDYwrtmFlfDHFBKlHChc5J7Iyjmaz28m1r25tGl3ARwFLWWsKGm5WgFKzhRCoziYip3tV/pbX+xW/8A11VH3lfmQl7ZtGxfbJSEICV21kVgJEKKnVglQjMnnOtS3tvtsbTNsxaW4bVd8J0uIC1rK3cCsJ0bQMRwpA5Caa23+ENj/wCy2P7ZdU9/+Gz/AOZD/mRWUrW/YpZWex2Gb3aTim0uN2SXHG2lfAVlX3NKuqRnl4U/sbbQu7e6eetbRb9o2HWjwsCCkkpUlxKVDFAEjvipNrntTaqVpKrdTT/HSmS4UACOEBmVzp4ms7ebVtLa2etrMvrXcYA64+lLeFtBJDaUjOSdScv3Xnt12BlHFQCfE16BtzaQ2Qpq0Zt7dxSWkLuVvNhxTq15lAJPZSBpHUdM/PndD4Gtj7Vs78uD4HWWXEHkUlEZeaTXWauST5bkLW12Ky3tq04aB7vcIS+htQCkhLjSzgg6gKBI6ZDlS7sbbacvkWSLS3TauLW2oLQFvKhKzjU4ecpGQEAZdCLFHZ2tsho/G1ZtIWOYVwXDBrJbifhhj8+5/dcrjzTb7f7KZy9aCHHEDRK1pE9EqIH2UzUrav397865/fVUWvSuRkKKKKoCrrYG8z1mFoQG3GnIK2nkcRtRGisMggwBoenQVS0ExUaTVMFzt/eV68ShCw0203JQ0yjhtpJ1VEkk95PM6SZd2TvW6wyGC3bvtJUVoTcN8QNqJklEKBEmTHeakb0bmO2DDLzi0qDpAgAgoUUYwlU65BXpWZrCUJR25DctLreB926TduKCnUqSoSOyMBlKQkaJHT9+dMr2q4br3o4eLxw/ocPEDgcGU/DiGk1BoreKBZDbTgu/e+xxeLxdDgxzPwzMTymtNuZtNwjatyFYXTbrexJywrU6VykGcpOhmsPUm0v3GkuJbWUh1GBwCO0j6pkaVmcE1Qsudqb5XD7KmcFu0hZBc4DQbU6Rn90Mmc+kVG2FvI7aJW2lLTrThBW0+jiNlQ0VEgg6aHlVNV7szdhx+zfvErQEMEhSTixKhKVdmBH0xr0o4wSpgi7d247eKSpzAlKE4UNtpwNtp6ITJjx106CpW0N6nn7dLDqGF4UJQl0t/dwhBBCQ5P4oByzk9aoqKuEewLe53hecdt3lYMdshpDcJMYWVFSMYnMyTOlRndquKufejh4he42QOHGF49JmJGk1Bqx/kN/3b3vh/wA3xYceJHxYsMYZxa5aUqKBq93bx5xraO0Gs73sBIbBOBLqgHHEt5zkDEzGGnt3NsP7RbuEXyUusIt3V8dTSEKacSBgwuoAEzOWprFbHu32nUm3WtDqiEJKFYSSowEnkQTGuVWu9t7tEK4F+47MJXw1LQUxJwqIbOE5g655VyenvX/pbM6K0ezd832W22y3bPBr7yX2uItrubUFDLxms5RXaUVLmQtrfeJ9F2LwqC38RXKxIJKSmCARkAYAGkCo+y9quW9wm4bw8RCysYgSmVAgyJGXaPOoNFMUBx90rUpR1UoqMaSoyY9abooqgKKKKAKsN3tn+83TDMSHHUJUPxcQx/2Qqq+tv7IbQKvi6r4GGVuE9CRhHyKj5VjUljFsI2G+9wL6z2kgZm0uUKTzgJbbCiOmrw9a8Yr0b2WX/vNzfMuf/lsuLP5WI5ejyv1a87caKCUq+JJKT4pMH5g1z0VjcfkViFJ1gx1pz3ZeDHgXg+vhVg/WiK9advLZjY1g7ctF7AAWmtEqdhccTlhAxHPuyNNbje0C4vL1Ns+hnhOpWAlCSMGFBUBmTiBCSCD15aVONKm0uQo8lpxhhbhIQhayNQhJURPWBlVxtSyYY2i405jFui4UlWCMQbCjkmegyrTbU9pCmDwdmttM26DAJRKnIyxQdAe+VHIkjSujm9sUKPP1pKSQQQRkQRBB6EHSvRN0fwDtL8tX7NmnfaCtN7s2z2gUJS8pXDWU6GcYI7xibkTpiNNbo/gHaX5xX7NmuU55QT81+pUtzzrCYmDHXl60leibgfzrZu0bLVQTxm5+sU5R4KaR+tWBsbYvONtp1cWhAjqtQSD867Kdtp9DNDRSehz07/CvRsB/0ZiDPvGkGf6R0pr2o7WLO0LdDWGLNtrCCJAXIXCgCMsIayn7a1H+m9z/ACN79hZ43FwRgVw44uD4cczHfXDUnKSi0uppHjVu6ptaVpyUlSVJkc0kEZHXMVN3g2y9eO8W4ILmBKZCQjspJIyH5Rzqe/t12+v2HnggL4rCfuYKUwlwRkVE8zzq59tB/wDqX/Dt/wB5yu2XvJNb0QxDTZUQlIKlHQJBUT4AZ0OtKQcKkqSrooFJ9DnXqN9efyDYsIYQg3lwnG44sYsIgEiOcYgkDTIkzz5tdofy5s+5S+lHvVsOI24kYZBBIHdOFSSNM0mKxxnzrYUeW/vy8zkAKeuLRxsArbcQDkCtCkgnoMQzrf8As2Qi3srzaHDS48zKWwrPDCEqKu6SvMjkk11u/wC0db7hZ2lwl2zoKVEoACMjBIGqeXUZGq9SVvFchR5xRUrabbaXnEsrK2gtXDUQQSiezIOcxA8qi12RAooooAr072abLxbOvl8RDJf+4JccMJACNR5uqHiK8xr0Dese7bFsLf6Tyi+vTQysA+bqB+jXHW3Sj3ZUW26G5os7xp8bQtF4SQUJUAVhaSnCO11IPiBWM9olhwNpXKQICl8RPeHUhwkfpKWPKs62spIUnVJCh4gyPmK9E9sDQcVZ3afhfYA8xC0/Jw+lZScdRW7sdA3t/AWzfyh/ccqm9lX4Ut/97+xcq53u/AWzfyh/ccqm9lX4Ut/97+xcqR/pS/MvUgb6IKto3QAJJuFgACSSVQAANSa0SN2LPZzaHNpqU48sYk2rRzA/8RQI6ayBqO1UnYTCV7xuY/ovvqTP1kgx/HyrI74vOObQueJJc94cSE5k4UrKW0pHPshMdfOrbk1G62shu99rxt7Ydu4y0GWzcDC2IhIHGHLmYnzqBuj+AdpfnFfs2alb12DlvsC1bdSUrS8klJ1GLjKAPfBGVRd0fwDtL8tX7NmuS/k2+L9y9Sp9lG0eDtFsE9l1Kmj0kjEn+0gDzqfubsDBtxTREItlvOd2BOTZ7vvjZrDWV0plxDqfibWlY8UkKH2V7ZvJhtm7/aKD/SLRhDZy+JeJEj9Zo+VdNb3ZfNUEePbxbQ95un3teI6oj8mYR/ZCa2v/AOs/8R/8ivORXowH/wBseFxn3fzjn6j1reqqUV5oiMNsT+k2/wCfa/aJrZ+1xM7WQDzbYHq4usZsP+k2/wCfa/aJrXe2VRG0wRqGGj6KWaS/qL5MdB/22q/nzY5Jt0x5uOf58q8+nl117/GvR/a61x0Wd8jNtxkIJHIntpB6TiWPFNUO6W7Ddzb3dw+pbbTCJSpGHtLgkp7QMx2Rl9cVNKSjpqw+Ybh72e4OLQ6niWzwwuogEjIjEAdciQRzFWu824iFNG72YsP25lRbScS0RqEc1R9U9od9Z1rdZ1Vgb5KkKQlZSpCZK0AGCteUCDBjPJQOWlWXst2k61tBptskodJS4jkUhJOMjqmJnxHOktrnB79QuzMgDRV/v9aoa2jdIbACQ5IA0BUlK1AdO0o5VQV2i7VkCiiiqANXe9O8i79TSloQgNN8NKUTAEzOfPQfoiqSipSuwFXu0t51v2TFotCMLBlCxOOAFAA8ohUeQqioo4p8wXu095nH7Ni0UhAQwZSoYsRyUO1OX0qi7ubZVZXCLhCUqUjFCVTBxIUjOM/pVWUVMFVAtHduum8N4iEOl0uiMwCdRnqIJHga1tz7VXVDEm1tkPxHGzUrxSCAR5qNefUVHpxfNCzSbS3yfuLMWrwC4c4nFJUXCrEpWfKO0R4Uxszedxiyfs0oQUPklSjOISlKezBj6A9aoqKvDjVULA16Tv8AXK2Nk7OtFEhakIWsdEttwEHwLiR+hVPuyxsgNNuXbz/GSSVtJSS2qFHCDDZkREwoVXb77xnaF0XYKWwAhtJ1CBJkxzJJPoOVc3781tyLyM/Wp3T33esG1s8Nt5lZktuSIJyMHPIwMiDWWorrKKkqZC52xt7j3SLhLLTODh4W28kfc1YhMAa88hSb17wL2g/x3EJQrAlEImISSZz59o1T0VFBIGq3W34dsmlW6mm7i3M/cnNBiMqAMEQTJIIOZPWjebfdy7aTbtst21uCDwmtDGkkACAc4AHyrK0VOHG8qFl9unvW9s9Si3hW2v42lzhVyn8VUZT6zV+PaOlkKNns+1tnF6uJCSefJLacWfUx3VgqKPSi3bQs7fdUtSlrJUpSipSjqVKMknvJJNcUUVsBRRRQBRRRQBRRRFAFFEURQBRRFP2ThStMHVQB8Jo3SNQipSSYxRVgVYuLiMAQJiYAXoAKZVaAEyuE9mDGuIYhlyy1rGa6nZ+HlzjuvTv5+RFoqVaDA5mAcOPLkYSacVbZYU83BB/FKZB9M6rmhHw8nG15qiDRUhVsIKkqxCCdI0IBHzBpbi0KMUnQpHjiBP7jVyRh6E0rojUVOS4eGMIBSAQtOWpJhR58xnyimTbgJnEMWEKwxyOmfXnFTI09B7Vvtf33/wCEeipi7XtHEoCV4RlkVZcuQzHrSIspiVQpWKBB1STIJ5aUzQ9m1L5ESipBtxh+IYiArD1B0z65zFD9uEgwrFCsKsog56dRkfSrkjL0ZpXRHoooqnIKKKKAKWinbe3U4oJQlSlHQJBJ9BQDVFauw3GeVHGWhqY7IhxefcDhHma0uzdyrRABWFOK/GUQPROEeRmuUtaMTSg2eX1Ot9j3DnwMPK70trI9QK9htLZDWTbbaBp2EJST4kCT51e2CFp7alFI8ftrzS8dFPkdFpeZ873DCm1FC0qSpJgpUCCD0IOlIwqFJJ0CgfQ1cb6XYevrhaTILkT1wgJn1Sapa9kXkrOV4sfU6Puv4xy/WnyyqR72MwFlGSMwDnhQEqGX+cqgV0lpRBIBIGpAJA8TRxR3hrzXJfe/+xxDoxkknMLzOZzBAn1p9i8ASiZlKs/yYIHmMRpl+3wpQYVKhOempgDLXIHzFOLtAOJmezGHTMHPPyrLxZ1g9aD2+frv+x2m5AWnEtSx2grWIIjIHn/hTNxcYkJH0syr1y+RNI7bxkAons8pEqTMT17u6m1MKEdlWemRz8KqUeZmepq041z+b+v5Ei2WhJCpiAQpME4tdDpBy1rhxSSASTiCEpjvTlM6RHnTfAIPaSodkkZHlzz5d9IWFAThVHWDGffSld2TiTUccfo/Umm7BKoWpIxlUicwQMvHLn1ptFyJbJJ7IXPM9oqPnrUYsqAkpUB1IMevmKbooIS8TqXuvu7JK3EkBUnEEpGHvTABnpArq9uMU9tSpVIB0Az1784y7+tRKKuJh+Ik01XMSilpK0cAooooBavN0NsC0uApU8NSShcZkA/SHgQPnVJRUatUFse02dsHc0kFJzSUmcQ5EGrlOyiRigAcych4ycq8JsdpvMfenXG55IUpInqQDBra7T2u68llRWohbSZzynDnl+UJivBPw7vd7HeMz0hhhtJBK0k8sHa+ysl7S9suMNgNycZKCskAIymEJHMiczpFQt3L9Sk65iP8xU/fKwVcMKSNQgrA/GTmAO85jzrglCGorRq24nkVFFFfWPMJVhbA/cSNBixdBmSZ/RioFKD36/5zqNWddHVWm7++djtzo3+b/wCtdTB2uGPrpIP6nDHzqtmlmo47UdI+JqTlXOvpRY265VP/AI6P3xXFmo4UnnjX+zqCDRNTA3HxdVsTGvgT+Q99lDhzX3Mo/wC3UKaVK4M/5ypgF4rZKvuqJ20E4Qr4jjWFZggCJyB56/Kq+pDtwCFQkjEZOc85yyqPWoKkc/EzjOdxf3uJRS0Vo84lFFFAFFFFALRUjhUcKs5ChitrsNba7JvGJUhxafVWMc/xqyPCrRbsr+5PJ+qULjqM0mP7NctV3E3DmX2xLkYiEiAY+eevnWsbchTXMHI1htlLJIIGWYnwP8CK2bCvgyJzr5mutzvF7HlG9ezPdbt1r6IViT+QrtJ+Rjyqpr0z2t7MBLNwBqC2o/2kf9dedcKvpeH1c9NM4TjTGKt7XZaXWmyCErIdUTClE4FBKRHwgSddar+FVpa7NbLaFHiSoPHJSUphttZwyUnCSUjM8pyrpKWxmjtG7eIgIeSokKiUqT8KyiNTBxhQ6ZTStbvJlvE9ksAgBtUkBKlqAz1hOR5zXD+xZWlDaj97xniK+lxlNQnCnKSE5d+ZypwbCC1LShfwuLQnETogtickzELVoOQrOXmKGF7GBaDiVRCHFKBBM4HHEjCRqcKBl3TzqS1u8HUtlBCJS1JOJWJTiEKJgxESrSZy0gmm2tgOyEh1sFXZjEv6QCikwnoUk9xGucMXuyShBWlc4UhRBJ+EnCABGoUFTyzTBzpl5ihsbNSM8WNKmXXGyAUkhAICiNR20rEH6nfU53dYpKvuqYTInCRJTEgCepHqPCuju+pbiktrADZW2nEqVEpk6oSAASo94kg6VHRu+sqjit4inEAC4SU4w3JhOQzPf2TkKuXmKHP9GsyA8DBUDKCM0xI+LPInPuqnv7bhOKRMxoYiRyMVcq3VdBjG2IwTiK9XICdEnIqkeWcVwndpwqSFONjEUgGVnUkDLD0Cj5dcqqku4ooaKsrPZPFbUpKhKSdZggAfDAmSSNYHWKi3Vpw1lJIURzTMaTlIB+VayRKI9Fd8Ok4dWwcUV3w6KtgvPc6Pc6vU23dSG17q+bxj0YlGbKrPdxjC6REhSFJjyxD+7UwWndUu0tFIUlYVhUMwefiKcRy2GND+ydkuheMtSlJBAMpBB5SI7q3K7RaGitYSMwcLYTpHwydB3zVds62mCSVEnNRMk+dWF5eEJ4Z5H5VVT2ZeXIpdvMKvGuGoJSnlJJIggyB1yrI3m5BSJSon/PMf416MlKcIIplxxQyCfOK5rVUFUSuN7s8hutjqbVhUCD9veKRDTiRAWoASQAogAkEHLwJHma9J3itA4ycQCVJzSSRJ6pHjWKNsrpW467aMuBVFDkzjXOHDOJU4ZnDM6TnFcpaWDIWoGSZBIMmJPnA9KtTbq6UnAV0rXFJiVQbcBkLXOs4lTMATM6wAPKuSyuCMSoIgiTBAMwR451bFg9KQsnpV4oxKz7rM8Rc9cSp0jr0rkB0GQtcxE4jMTMTOk51Zlo9KThHpV4hMStKnv9Y5y+ko/DmnnyOnSkl3Ltry07SsvDPvPrVng7qMHdV4gxKpXEz7Ss4nM8gAJ8gB5U282tRlRUo9SST86ucNGAU4rGJQm3NIWDV9gFHDFXjEwKDgmir7giirxiYG0Xbppr3ZNWJ2WrrQNkK76+Ll5npIttahS0iNTTt4gNqOQ7hlNTLa0wKBEyDUslUkhKQesSfU1109ZRW4aIlk4+uAhsiOvZH+NP3VicUvOhPZkxnzilU4tWRUrwGQ+VQtpWhwGOh/w+YFWOuskSia3tRhCQEY1HSZGo7/APCor22Vq0IT4Zn1NUW7aOOFp5pVPkqY+YNXX8jeNZ1WlJplRCchRlRJPUmabLSashsfxpDsfxrnku4KwsppOAmrE7GPfXB2Oe+rku4IPu6aT3VNTTshXfXJ2UrrTLzBCNmmkNimph2auuDYrq5+YIp2emuTs1NSzaLpstLHKrk+4ojnZg7q5Oyh3VIJWORpOORqDWspdyURTsiuDsjuqd75XQvR1q5zQpFYdkHpSVcC8HUUU4uoKRr/AOU2eorlW12uo+VZ5r2bfWuHT4GKmtezxkarcPio1yelDu/QmRK/lVsmAR8qfN0kjIimbfce3QZGLzJP76sm9gNJ5ViWmullzIqETnlXLxBBB/dVmq2abAmACY866Nk33VjFmsjzjd9fAvyg5BeJB6T8ST8iPOtZd7ZbbMKI9axu+g4N0FjPAtKvSFJ9RiH6NegObBt3gFFKVAgEHuIkGvTrRvGT7EboqhvIz9ZPqK6G8bP1k+oqadz7U/1afQU2vcu1P0BXLHT8yZMZG32frJ9RXadtsn6SflXCtxLY/R+2mV+z63OmIeCj/Grhp+YyJo2s0eaflXadoNHmKpnfZ03ydcH6RqM77OlfQuXB4504en3foTJmlFy0eYrpKmj0rEv7h3ifguJ8Zqvf3e2m1p2vA/xra0IPlNDN9j0jhNHpR7k2eleR3N/fs/fErSOpSY9aba3wuU8wa37DN7xaZOIj187KQelNL2Ik8q8yZ3+fTqkHzqcz7R1jVB9ay/B6yHEibhe7qTyqI7uuDyqntPaW39JKh5TVvbb/ANsrVUeOVYelrR6MuSIrm6NFaS13gt3BIcT6iis56i7jYvKafUQklIkgEgaSYyE04HB1pZFeuk+pyPJttb03S1hC1OW2ZxJSmDHI4lZnnplSnaa1CA+XBI7RWQonpAIr1V1lCviSkjvAP21Ed2Lbq1ZaP6Cf4V0bjVJHXR1Vpytxv5nmpvH15Aq7tTXBefnNS69I/wBHLX/UoHhl9lA3dtho2M+9X8axifSj+J6a/wAaPJdrWzjqZzJIjPXLMa+J9albPfeDSELUtJSAIxH6OQiD0Ar1NvYFuJhsZ9ZP210rYjB/qkelV21VBfiOjnm4dKMCnarwH3xXrTyN4Hx9P1g+tbhOxWB/VI9KeTs9oaNo/VFYen5IkvxDQf8Aj/QyNjt25XmkBYkDIczpVjbbUuMRDiUpzgAhUkkSCCMiOsaVo0NJGgA8Mq6wis8P5Hi1deE3tBIhWD61Dtog8yJjynOpmGlypC4OorSjFc2eZ+SCKIply9bTqpI8SKhP7xWyJxPNiPxhT3RTLBxhKhBAI7xNZ/a+5VpcDNoIV9ZHZPyyNRbv2hWiMgVr/JGXqazG2vaS6sFNugNj6yu0ryGg+dahpSv3V+wMvvVu6bJ7hlQUkiUkQCR3jkflXSbfZ5Aly6Bj6jZH21WXVyp1RW4pS1E5lRkmmiK+hi2kmzJo9m22y0KJecuFjkktlHrhMmrR5/ZH9WED84i4P2A1hSma6CCRABrnLQT5yfqVNm4TcbNjS28k3I+WCisezst1fwtLPgk0Vz4EPjfqat9jbDY20U6Or9Vfvp5DO1E6LJ8RXrkUV39k7tehji+R5SLjag6HyNON7T2oNW0n1r1KKrtt3K20AomZVkI5NLVz6FIPlWX4OPl6FWo26MENt7S/1H210nbu0P8A+f7f4VuTtSCpOEkpRinqYQY0gfGK7c2lhOFSCCGi4cxkBMie4gDzFT2KH2v+mspdjOWe0blQ7TcHzqYzdPk5o+2rW32mV4IQe0FkyYw4FYTkRJzpLO8Utlxeh7RSMjAwBQ5Z61zf4en/AHFya6EdS1gaVFNw90+RqbZbQUlIx4iSojPDIzQBOEQfjmuHduEKI4SsnSjs9omJg90xI7geeVT+HL4g5NdBkcUjXOsvtp7aCTDWnga1ad4iQkhlfaUEgeICpyHRQNId4VQr7gsFJIzMaTEwDGnTkelaj+Hxi7y+hM5PoeeqRtVQ+IjwH+FRl7H2krVbnqoV6PtbbDiUAhDreapISFZAKjDiGeQxkdExTy9srUVpS0tGEjtKIgniIThAjmFHOuy8NXJr0Im30PLDujeL+Ik+JUftrtvcN86/Ya9Z/lfQ4DHC4mo+qVYfRJzpy2vCtaeQwuyNe0hxCZmO9XrV4MukvoLfVHljXs/d5n5VJb9nSjqo+lehC7cS66e0UJUEgHCE4lBnCAYn6ayZp9W0iFKTwzKW8ZzETA7E6Tn15VHoT+P6D5IwDXs2RzKvWpzPs8YGoJ9a2TG0cSm04fjSTMjKJy01y7j6GLGKz7JN/wB7I5tdDFsbk2yf6selWNvu8wjRtPoK0UUtZfgL5yZOKyrbtEp0SB5UlWtFT+HR7/QnEYUUUV9E5hXK2wdQD4+EfYTRRQDfuyJJwpkiCYEkdD6Cu1NA6gHKMxyOo8KKKCxG2EpiEgRkIAEA5kCkbYSkQlIA6AADPuoooDlNm2AAEJgGQMIgHqMsjXSLdIMhKQScRgASo/SPfmc6KKC2IbVGXZTkZGQyIyBHfkPSkVZtmRgTmZPZGZ6nLM0UUFs6et0rEKSFDooAieudJ7umScKZMSYEmNJPOlooLE92RM4UzhwzA+H6vh3UrTCUgBKQIkCABAOZiKKKCzrhjoMzJ8REH5D0rhVsgkkpSSRhJIElP1SendS0UAiLZAIISkFIgQBkOg6U9RRQWFFFFAFFFFA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://upload.wikimedia.org/wikipedia/en/6/66/Lancaster_university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1444516" cy="89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elcukergen.net/cell/wp-content/uploads/2011/07/Bournemouth-University_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1377875" cy="91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b/bd/University_of_Southampton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21288"/>
            <a:ext cx="1781308" cy="4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tar.herts.ac.uk/~mcz/UH_NEW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0" y="3870706"/>
            <a:ext cx="2577442" cy="61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ulticore.doc.ic.ac.uk/images/logo_imperial_college_lond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20" y="1722948"/>
            <a:ext cx="1831524" cy="4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dit.ie/media/logo/DIT_logocol_reverse20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26" y="1586993"/>
            <a:ext cx="1821078" cy="182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otrs.com/wp-uploads/2014/01/university-westminster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80" y="3510135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vision.ucl.ac.uk/urd/sits.urd/ucl_files/ucl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41" y="3405353"/>
            <a:ext cx="1901540" cy="4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cademicpositions.co.uk/content/uploads/sites/6/2013/08/Warwick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1807112" cy="54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upload.wikimedia.org/wikipedia/en/7/7d/Strath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88" y="2492222"/>
            <a:ext cx="1313401" cy="7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upload.wikimedia.org/wikipedia/en/b/bc/Essex_Uni_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96" y="5335827"/>
            <a:ext cx="2116784" cy="63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eis.kent.gov.uk/UserFiles/images/Logos/UniversityOfKent-Logo-RGB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1974336" cy="97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upload.wikimedia.org/wikipedia/commons/a/a0/Small_Royal_Holloway_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08" y="4329112"/>
            <a:ext cx="1640213" cy="81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hdlogo.files.wordpress.com/2011/12/university-college-dublin-afc-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59" y="4504497"/>
            <a:ext cx="1124217" cy="11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upload.wikimedia.org/wikipedia/en/1/11/University_of_Dundee_Cres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7" y="4732847"/>
            <a:ext cx="1273474" cy="104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buttleuk.org/data/images/aston-log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62" y="5698309"/>
            <a:ext cx="1743095" cy="6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upload.wikimedia.org/wikipedia/en/4/43/Middlesex_University_L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46" y="4926659"/>
            <a:ext cx="1570681" cy="64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aql.com/content/1742/uol_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44" y="5772852"/>
            <a:ext cx="1839856" cy="6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userlogos.org/files/logos/Lord_Tirian/manchester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24" y="4367278"/>
            <a:ext cx="1901418" cy="142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encrypted-tbn3.gstatic.com/images?q=tbn:ANd9GcSUpTjLVlZEh1Z5QrTQ-iZjMyJYkeopdxZlQnk1LOoGJ3AMreyISWMdqQ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49280"/>
            <a:ext cx="1143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1520" y="1484784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The Academic Perspective: </a:t>
            </a:r>
          </a:p>
          <a:p>
            <a:r>
              <a:rPr lang="en-GB" sz="2800" dirty="0" smtClean="0"/>
              <a:t>Courses on Analytics</a:t>
            </a:r>
          </a:p>
          <a:p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The Progression of OR with Analytics</a:t>
            </a:r>
            <a:endParaRPr lang="en-GB" b="1" kern="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encrypted-tbn1.gstatic.com/images?q=tbn:ANd9GcTTG_tmX6yIuKmcml1A55fO-MivU6FSGqOh59PIvX-GA1ssRX96JZHY9XVK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491880" y="3356992"/>
            <a:ext cx="2120000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 descr="data:image/jpeg;base64,/9j/4AAQSkZJRgABAQAAAQABAAD/2wCEAAkGBxQREhUUExQUFhUXFRcYGBgVGBUVFxgXFxYYFxgVFBcYHCggGBwlHBUUITEhJSkrLi4wFx8zODMsNygtLisBCgoKDg0OGxAQGywkICQsLCwsLCwsLCwsLCwsLCwsLCwsLCwsLCwsLCwsLCwsLCwsLCwsLCwsLCwsLCwsLCwsLP/AABEIARUAtgMBIgACEQEDEQH/xAAcAAABBQEBAQAAAAAAAAAAAAAAAQMEBQYCBwj/xABSEAABAwIDBQUEAwsICAUFAAABAgMRAAQSITEFBhNBUSJhcYGRBxQyoUJSsSMzNWJyc4KSs8HRFSQ0Q6Ky4fAWU3SDhLTCw2N1hZPEJSZERlT/xAAZAQEBAQEBAQAAAAAAAAAAAAAAAQIDBAX/xAAzEQACAgECBAMGBAcBAAAAAAAAAQIREgMhEzFBUQRhkRQiUnGh8AWBscEVMjNCQ9Hh8f/aAAwDAQACEQMRAD8A81oorpTZGoI8jULRzRRRQBRRSkUAlFKUkZwYNJQPYKeRarOiScgcoOR0npTNOIfUNFKHgTQDvuDn1D5wPXpQbBz6h5DOBmSAMyepArj3pf11Z95pDcL+ur9Y8jPXrQHZsXPqHyg6iRp3Vy9arQJUmBMctSJj0pPeF/XX+sr+NcqdURBUojoSSKA4ooooAorrAYmDHWMvWkAoWmJRRRQgUUUUAUUUUAVPYEpAMkFCRr1eioFLPfUas66WpgyYLZMSQckzrr2SrploKcTZpKogxiI16LwzpUAqPU+poCz1Pqazi+5142n8A860AEEA56z1hJ05a/MU7tCOU/fHJnrKahlR6nL/ADlRiPU1VEw9WNNJcyelEpAMxCO7kuufdEyNfiQnX62A9OhX6VDxnLM5aZnLwpMR6n1qYvudHrwa3jZMNumDroSM9IQFcxnme6u1WiRyVqRrpBWJ0/EHrUAqPU+tdreUSSSZOuZ9PCmL7ha2l8I+pCQFAAyEjU9SnMZd5phpAMyrDAJGUyendXGI9TSVpI4y1E2nRIsUErSeQUmfM/4U8i1TCdfhBOZ5pB+r1OmdQ0qI0JHhlQHD1PqcvCo02zenqwjGmrJvuqdO1lPPWC4I0/EFcvW6QkkT3Zz9Tu/GOfhUPEeppcZ0kx41MX3K9bTarEkFJ4Y1+EZRkfuivnXdnGEazLkf+3zqJjOkmPE0k1cdqHHSkpV0omuWyEiSDlqAc/iSOY7zQllOYhWWGdDMwcsstTUNSydSfWkCj1NTF9w9aF7RO30Qogd3OeQMz0pulJnWkraPPJpttBRRRQgUUVsNlWtvZ2SLy4ZTcOvrUlhpZIbCGzC3XAPizBy8Os1mUqBj6K2G17S3u7E3luwm3dZcSh9psktlK/gdQPo5kD11gVjyaRlkAooomtAKKJooAoomgmgCikUcie6tHv3slq0uG22QQlVs04ZUVHEvFiMnl2RlUvegZ2irDbKrclr3YLA4KOLj/wBdKsZTn8MYY86rpqp2rAtFFIDQC0UUE0AUUUTQBRRRQBRRRQBWv37yt9mI5CySfNRE/wB0VkK2O9SeNs3Z1wn4W212zn4q0K7M9JAUR4iuc/5ogyzN84hDjaVqShzDxEjReEynF1gmtjd3o2Vb2qGmWFvvsi4ecebDvZcnhtIBIgAAz4d9U2ydjNqsLu6dxDhlttiDAU6o9oER2oBBqd7Qxi9xdHwLsGQDyxIkLT5SPWsyqUkvvkUl7S2cyb3Ztw02lDV4WllqJSlYcSl1IByw5jLx61OVt1pnahtWrS34K7zgu8RAWtZce4aiFaISkq7KQNB303djCdgNqyWkBZHMB15sokcskmqa7/Dv/qjf/NprmlfPs/1KX9htNpjaYsWbS3FubgsuF1HFdckkFWMnsgE5JA0HfUPduzYae2uHGkut26XglB1ht9SQAo5pkJAkZ1Ga/D//AB//AHKnbObKntvhIJJTdQAJJ/nDmgFGqX5L9QN7Jv07VZubdxi3Q42wp63Uy2G8PDiWyc5SZSPXuiFs15Gz9ntXYbaXcXLq0oLyQtLbTRKVFKTliKhr0Nc+zPsu3Tp+9t2L5Urpiw4R5wr0qxTt1622PYrZ4cBx9pzG2hyFYytI7YMSmT31WqliuVoEDb1wkNWe02mmUrc4qHW8AUwXm5Ti4c/SBJidUjvmz9q2218RLHDYwrtmFlfDHFBKlHChc5J7Iyjmaz28m1r25tGl3ARwFLWWsKGm5WgFKzhRCoziYip3tV/pbX+xW/8A11VH3lfmQl7ZtGxfbJSEICV21kVgJEKKnVglQjMnnOtS3tvtsbTNsxaW4bVd8J0uIC1rK3cCsJ0bQMRwpA5Caa23+ENj/wCy2P7ZdU9/+Gz/AOZD/mRWUrW/YpZWex2Gb3aTim0uN2SXHG2lfAVlX3NKuqRnl4U/sbbQu7e6eetbRb9o2HWjwsCCkkpUlxKVDFAEjvipNrntTaqVpKrdTT/HSmS4UACOEBmVzp4ms7ebVtLa2etrMvrXcYA64+lLeFtBJDaUjOSdScv3Xnt12BlHFQCfE16BtzaQ2Qpq0Zt7dxSWkLuVvNhxTq15lAJPZSBpHUdM/PndD4Gtj7Vs78uD4HWWXEHkUlEZeaTXWauST5bkLW12Ky3tq04aB7vcIS+htQCkhLjSzgg6gKBI6ZDlS7sbbacvkWSLS3TauLW2oLQFvKhKzjU4ecpGQEAZdCLFHZ2tsho/G1ZtIWOYVwXDBrJbifhhj8+5/dcrjzTb7f7KZy9aCHHEDRK1pE9EqIH2UzUrav397865/fVUWvSuRkKKKKoCrrYG8z1mFoQG3GnIK2nkcRtRGisMggwBoenQVS0ExUaTVMFzt/eV68ShCw0203JQ0yjhtpJ1VEkk95PM6SZd2TvW6wyGC3bvtJUVoTcN8QNqJklEKBEmTHeakb0bmO2DDLzi0qDpAgAgoUUYwlU65BXpWZrCUJR25DctLreB926TduKCnUqSoSOyMBlKQkaJHT9+dMr2q4br3o4eLxw/ocPEDgcGU/DiGk1BoreKBZDbTgu/e+xxeLxdDgxzPwzMTymtNuZtNwjatyFYXTbrexJywrU6VykGcpOhmsPUm0v3GkuJbWUh1GBwCO0j6pkaVmcE1Qsudqb5XD7KmcFu0hZBc4DQbU6Rn90Mmc+kVG2FvI7aJW2lLTrThBW0+jiNlQ0VEgg6aHlVNV7szdhx+zfvErQEMEhSTixKhKVdmBH0xr0o4wSpgi7d247eKSpzAlKE4UNtpwNtp6ITJjx106CpW0N6nn7dLDqGF4UJQl0t/dwhBBCQ5P4oByzk9aoqKuEewLe53hecdt3lYMdshpDcJMYWVFSMYnMyTOlRndquKufejh4he42QOHGF49JmJGk1Bqx/kN/3b3vh/wA3xYceJHxYsMYZxa5aUqKBq93bx5xraO0Gs73sBIbBOBLqgHHEt5zkDEzGGnt3NsP7RbuEXyUusIt3V8dTSEKacSBgwuoAEzOWprFbHu32nUm3WtDqiEJKFYSSowEnkQTGuVWu9t7tEK4F+47MJXw1LQUxJwqIbOE5g655VyenvX/pbM6K0ezd832W22y3bPBr7yX2uItrubUFDLxms5RXaUVLmQtrfeJ9F2LwqC38RXKxIJKSmCARkAYAGkCo+y9quW9wm4bw8RCysYgSmVAgyJGXaPOoNFMUBx90rUpR1UoqMaSoyY9abooqgKKKKAKsN3tn+83TDMSHHUJUPxcQx/2Qqq+tv7IbQKvi6r4GGVuE9CRhHyKj5VjUljFsI2G+9wL6z2kgZm0uUKTzgJbbCiOmrw9a8Yr0b2WX/vNzfMuf/lsuLP5WI5ejyv1a87caKCUq+JJKT4pMH5g1z0VjcfkViFJ1gx1pz3ZeDHgXg+vhVg/WiK9advLZjY1g7ctF7AAWmtEqdhccTlhAxHPuyNNbje0C4vL1Ns+hnhOpWAlCSMGFBUBmTiBCSCD15aVONKm0uQo8lpxhhbhIQhayNQhJURPWBlVxtSyYY2i405jFui4UlWCMQbCjkmegyrTbU9pCmDwdmttM26DAJRKnIyxQdAe+VHIkjSujm9sUKPP1pKSQQQRkQRBB6EHSvRN0fwDtL8tX7NmnfaCtN7s2z2gUJS8pXDWU6GcYI7xibkTpiNNbo/gHaX5xX7NmuU55QT81+pUtzzrCYmDHXl60leibgfzrZu0bLVQTxm5+sU5R4KaR+tWBsbYvONtp1cWhAjqtQSD867Kdtp9DNDRSehz07/CvRsB/0ZiDPvGkGf6R0pr2o7WLO0LdDWGLNtrCCJAXIXCgCMsIayn7a1H+m9z/ACN79hZ43FwRgVw44uD4cczHfXDUnKSi0uppHjVu6ptaVpyUlSVJkc0kEZHXMVN3g2y9eO8W4ILmBKZCQjspJIyH5Rzqe/t12+v2HnggL4rCfuYKUwlwRkVE8zzq59tB/wDqX/Dt/wB5yu2XvJNb0QxDTZUQlIKlHQJBUT4AZ0OtKQcKkqSrooFJ9DnXqN9efyDYsIYQg3lwnG44sYsIgEiOcYgkDTIkzz5tdofy5s+5S+lHvVsOI24kYZBBIHdOFSSNM0mKxxnzrYUeW/vy8zkAKeuLRxsArbcQDkCtCkgnoMQzrf8As2Qi3srzaHDS48zKWwrPDCEqKu6SvMjkk11u/wC0db7hZ2lwl2zoKVEoACMjBIGqeXUZGq9SVvFchR5xRUrabbaXnEsrK2gtXDUQQSiezIOcxA8qi12RAooooAr072abLxbOvl8RDJf+4JccMJACNR5uqHiK8xr0Dese7bFsLf6Tyi+vTQysA+bqB+jXHW3Sj3ZUW26G5os7xp8bQtF4SQUJUAVhaSnCO11IPiBWM9olhwNpXKQICl8RPeHUhwkfpKWPKs62spIUnVJCh4gyPmK9E9sDQcVZ3afhfYA8xC0/Jw+lZScdRW7sdA3t/AWzfyh/ccqm9lX4Ut/97+xcq53u/AWzfyh/ccqm9lX4Ut/97+xcqR/pS/MvUgb6IKto3QAJJuFgACSSVQAANSa0SN2LPZzaHNpqU48sYk2rRzA/8RQI6ayBqO1UnYTCV7xuY/ovvqTP1kgx/HyrI74vOObQueJJc94cSE5k4UrKW0pHPshMdfOrbk1G62shu99rxt7Ydu4y0GWzcDC2IhIHGHLmYnzqBuj+AdpfnFfs2alb12DlvsC1bdSUrS8klJ1GLjKAPfBGVRd0fwDtL8tX7NmuS/k2+L9y9Sp9lG0eDtFsE9l1Kmj0kjEn+0gDzqfubsDBtxTREItlvOd2BOTZ7vvjZrDWV0plxDqfibWlY8UkKH2V7ZvJhtm7/aKD/SLRhDZy+JeJEj9Zo+VdNb3ZfNUEePbxbQ95un3teI6oj8mYR/ZCa2v/AOs/8R/8ivORXowH/wBseFxn3fzjn6j1reqqUV5oiMNsT+k2/wCfa/aJrZ+1xM7WQDzbYHq4usZsP+k2/wCfa/aJrXe2VRG0wRqGGj6KWaS/qL5MdB/22q/nzY5Jt0x5uOf58q8+nl117/GvR/a61x0Wd8jNtxkIJHIntpB6TiWPFNUO6W7Ddzb3dw+pbbTCJSpGHtLgkp7QMx2Rl9cVNKSjpqw+Ybh72e4OLQ6niWzwwuogEjIjEAdciQRzFWu824iFNG72YsP25lRbScS0RqEc1R9U9od9Z1rdZ1Vgb5KkKQlZSpCZK0AGCteUCDBjPJQOWlWXst2k61tBptskodJS4jkUhJOMjqmJnxHOktrnB79QuzMgDRV/v9aoa2jdIbACQ5IA0BUlK1AdO0o5VQV2i7VkCiiiqANXe9O8i79TSloQgNN8NKUTAEzOfPQfoiqSipSuwFXu0t51v2TFotCMLBlCxOOAFAA8ohUeQqioo4p8wXu095nH7Ni0UhAQwZSoYsRyUO1OX0qi7ubZVZXCLhCUqUjFCVTBxIUjOM/pVWUVMFVAtHduum8N4iEOl0uiMwCdRnqIJHga1tz7VXVDEm1tkPxHGzUrxSCAR5qNefUVHpxfNCzSbS3yfuLMWrwC4c4nFJUXCrEpWfKO0R4Uxszedxiyfs0oQUPklSjOISlKezBj6A9aoqKvDjVULA16Tv8AXK2Nk7OtFEhakIWsdEttwEHwLiR+hVPuyxsgNNuXbz/GSSVtJSS2qFHCDDZkREwoVXb77xnaF0XYKWwAhtJ1CBJkxzJJPoOVc3781tyLyM/Wp3T33esG1s8Nt5lZktuSIJyMHPIwMiDWWorrKKkqZC52xt7j3SLhLLTODh4W28kfc1YhMAa88hSb17wL2g/x3EJQrAlEImISSZz59o1T0VFBIGq3W34dsmlW6mm7i3M/cnNBiMqAMEQTJIIOZPWjebfdy7aTbtst21uCDwmtDGkkACAc4AHyrK0VOHG8qFl9unvW9s9Si3hW2v42lzhVyn8VUZT6zV+PaOlkKNns+1tnF6uJCSefJLacWfUx3VgqKPSi3bQs7fdUtSlrJUpSipSjqVKMknvJJNcUUVsBRRRQBRRRQBRRRFAFFEURQBRRFP2ThStMHVQB8Jo3SNQipSSYxRVgVYuLiMAQJiYAXoAKZVaAEyuE9mDGuIYhlyy1rGa6nZ+HlzjuvTv5+RFoqVaDA5mAcOPLkYSacVbZYU83BB/FKZB9M6rmhHw8nG15qiDRUhVsIKkqxCCdI0IBHzBpbi0KMUnQpHjiBP7jVyRh6E0rojUVOS4eGMIBSAQtOWpJhR58xnyimTbgJnEMWEKwxyOmfXnFTI09B7Vvtf33/wCEeipi7XtHEoCV4RlkVZcuQzHrSIspiVQpWKBB1STIJ5aUzQ9m1L5ESipBtxh+IYiArD1B0z65zFD9uEgwrFCsKsog56dRkfSrkjL0ZpXRHoooqnIKKKKAKWinbe3U4oJQlSlHQJBJ9BQDVFauw3GeVHGWhqY7IhxefcDhHma0uzdyrRABWFOK/GUQPROEeRmuUtaMTSg2eX1Ot9j3DnwMPK70trI9QK9htLZDWTbbaBp2EJST4kCT51e2CFp7alFI8ftrzS8dFPkdFpeZ873DCm1FC0qSpJgpUCCD0IOlIwqFJJ0CgfQ1cb6XYevrhaTILkT1wgJn1Sapa9kXkrOV4sfU6Puv4xy/WnyyqR72MwFlGSMwDnhQEqGX+cqgV0lpRBIBIGpAJA8TRxR3hrzXJfe/+xxDoxkknMLzOZzBAn1p9i8ASiZlKs/yYIHmMRpl+3wpQYVKhOempgDLXIHzFOLtAOJmezGHTMHPPyrLxZ1g9aD2+frv+x2m5AWnEtSx2grWIIjIHn/hTNxcYkJH0syr1y+RNI7bxkAons8pEqTMT17u6m1MKEdlWemRz8KqUeZmepq041z+b+v5Ei2WhJCpiAQpME4tdDpBy1rhxSSASTiCEpjvTlM6RHnTfAIPaSodkkZHlzz5d9IWFAThVHWDGffSld2TiTUccfo/Umm7BKoWpIxlUicwQMvHLn1ptFyJbJJ7IXPM9oqPnrUYsqAkpUB1IMevmKbooIS8TqXuvu7JK3EkBUnEEpGHvTABnpArq9uMU9tSpVIB0Az1784y7+tRKKuJh+Ik01XMSilpK0cAooooBavN0NsC0uApU8NSShcZkA/SHgQPnVJRUatUFse02dsHc0kFJzSUmcQ5EGrlOyiRigAcych4ycq8JsdpvMfenXG55IUpInqQDBra7T2u68llRWohbSZzynDnl+UJivBPw7vd7HeMz0hhhtJBK0k8sHa+ysl7S9suMNgNycZKCskAIymEJHMiczpFQt3L9Sk65iP8xU/fKwVcMKSNQgrA/GTmAO85jzrglCGorRq24nkVFFFfWPMJVhbA/cSNBixdBmSZ/RioFKD36/5zqNWddHVWm7++djtzo3+b/wCtdTB2uGPrpIP6nDHzqtmlmo47UdI+JqTlXOvpRY265VP/AI6P3xXFmo4UnnjX+zqCDRNTA3HxdVsTGvgT+Q99lDhzX3Mo/wC3UKaVK4M/5ypgF4rZKvuqJ20E4Qr4jjWFZggCJyB56/Kq+pDtwCFQkjEZOc85yyqPWoKkc/EzjOdxf3uJRS0Vo84lFFFAFFFFALRUjhUcKs5ChitrsNba7JvGJUhxafVWMc/xqyPCrRbsr+5PJ+qULjqM0mP7NctV3E3DmX2xLkYiEiAY+eevnWsbchTXMHI1htlLJIIGWYnwP8CK2bCvgyJzr5mutzvF7HlG9ezPdbt1r6IViT+QrtJ+Rjyqpr0z2t7MBLNwBqC2o/2kf9dedcKvpeH1c9NM4TjTGKt7XZaXWmyCErIdUTClE4FBKRHwgSddar+FVpa7NbLaFHiSoPHJSUphttZwyUnCSUjM8pyrpKWxmjtG7eIgIeSokKiUqT8KyiNTBxhQ6ZTStbvJlvE9ksAgBtUkBKlqAz1hOR5zXD+xZWlDaj97xniK+lxlNQnCnKSE5d+ZypwbCC1LShfwuLQnETogtickzELVoOQrOXmKGF7GBaDiVRCHFKBBM4HHEjCRqcKBl3TzqS1u8HUtlBCJS1JOJWJTiEKJgxESrSZy0gmm2tgOyEh1sFXZjEv6QCikwnoUk9xGucMXuyShBWlc4UhRBJ+EnCABGoUFTyzTBzpl5ihsbNSM8WNKmXXGyAUkhAICiNR20rEH6nfU53dYpKvuqYTInCRJTEgCepHqPCuju+pbiktrADZW2nEqVEpk6oSAASo94kg6VHRu+sqjit4inEAC4SU4w3JhOQzPf2TkKuXmKHP9GsyA8DBUDKCM0xI+LPInPuqnv7bhOKRMxoYiRyMVcq3VdBjG2IwTiK9XICdEnIqkeWcVwndpwqSFONjEUgGVnUkDLD0Cj5dcqqku4ooaKsrPZPFbUpKhKSdZggAfDAmSSNYHWKi3Vpw1lJIURzTMaTlIB+VayRKI9Fd8Ok4dWwcUV3w6KtgvPc6Pc6vU23dSG17q+bxj0YlGbKrPdxjC6REhSFJjyxD+7UwWndUu0tFIUlYVhUMwefiKcRy2GND+ydkuheMtSlJBAMpBB5SI7q3K7RaGitYSMwcLYTpHwydB3zVds62mCSVEnNRMk+dWF5eEJ4Z5H5VVT2ZeXIpdvMKvGuGoJSnlJJIggyB1yrI3m5BSJSon/PMf416MlKcIIplxxQyCfOK5rVUFUSuN7s8hutjqbVhUCD9veKRDTiRAWoASQAogAkEHLwJHma9J3itA4ycQCVJzSSRJ6pHjWKNsrpW467aMuBVFDkzjXOHDOJU4ZnDM6TnFcpaWDIWoGSZBIMmJPnA9KtTbq6UnAV0rXFJiVQbcBkLXOs4lTMATM6wAPKuSyuCMSoIgiTBAMwR451bFg9KQsnpV4oxKz7rM8Rc9cSp0jr0rkB0GQtcxE4jMTMTOk51Zlo9KThHpV4hMStKnv9Y5y+ko/DmnnyOnSkl3Ltry07SsvDPvPrVng7qMHdV4gxKpXEz7Ss4nM8gAJ8gB5U282tRlRUo9SST86ucNGAU4rGJQm3NIWDV9gFHDFXjEwKDgmir7giirxiYG0Xbppr3ZNWJ2WrrQNkK76+Ll5npIttahS0iNTTt4gNqOQ7hlNTLa0wKBEyDUslUkhKQesSfU1109ZRW4aIlk4+uAhsiOvZH+NP3VicUvOhPZkxnzilU4tWRUrwGQ+VQtpWhwGOh/w+YFWOuskSia3tRhCQEY1HSZGo7/APCor22Vq0IT4Zn1NUW7aOOFp5pVPkqY+YNXX8jeNZ1WlJplRCchRlRJPUmabLSashsfxpDsfxrnku4KwsppOAmrE7GPfXB2Oe+rku4IPu6aT3VNTTshXfXJ2UrrTLzBCNmmkNimph2auuDYrq5+YIp2emuTs1NSzaLpstLHKrk+4ojnZg7q5Oyh3VIJWORpOORqDWspdyURTsiuDsjuqd75XQvR1q5zQpFYdkHpSVcC8HUUU4uoKRr/AOU2eorlW12uo+VZ5r2bfWuHT4GKmtezxkarcPio1yelDu/QmRK/lVsmAR8qfN0kjIimbfce3QZGLzJP76sm9gNJ5ViWmullzIqETnlXLxBBB/dVmq2abAmACY866Nk33VjFmsjzjd9fAvyg5BeJB6T8ST8iPOtZd7ZbbMKI9axu+g4N0FjPAtKvSFJ9RiH6NegObBt3gFFKVAgEHuIkGvTrRvGT7EboqhvIz9ZPqK6G8bP1k+oqadz7U/1afQU2vcu1P0BXLHT8yZMZG32frJ9RXadtsn6SflXCtxLY/R+2mV+z63OmIeCj/Grhp+YyJo2s0eaflXadoNHmKpnfZ03ydcH6RqM77OlfQuXB4504en3foTJmlFy0eYrpKmj0rEv7h3ifguJ8Zqvf3e2m1p2vA/xra0IPlNDN9j0jhNHpR7k2eleR3N/fs/fErSOpSY9aba3wuU8wa37DN7xaZOIj187KQelNL2Ik8q8yZ3+fTqkHzqcz7R1jVB9ay/B6yHEibhe7qTyqI7uuDyqntPaW39JKh5TVvbb/ANsrVUeOVYelrR6MuSIrm6NFaS13gt3BIcT6iis56i7jYvKafUQklIkgEgaSYyE04HB1pZFeuk+pyPJttb03S1hC1OW2ZxJSmDHI4lZnnplSnaa1CA+XBI7RWQonpAIr1V1lCviSkjvAP21Ed2Lbq1ZaP6Cf4V0bjVJHXR1Vpytxv5nmpvH15Aq7tTXBefnNS69I/wBHLX/UoHhl9lA3dtho2M+9X8axifSj+J6a/wAaPJdrWzjqZzJIjPXLMa+J9albPfeDSELUtJSAIxH6OQiD0Ar1NvYFuJhsZ9ZP210rYjB/qkelV21VBfiOjnm4dKMCnarwH3xXrTyN4Hx9P1g+tbhOxWB/VI9KeTs9oaNo/VFYen5IkvxDQf8Aj/QyNjt25XmkBYkDIczpVjbbUuMRDiUpzgAhUkkSCCMiOsaVo0NJGgA8Mq6wis8P5Hi1deE3tBIhWD61Dtog8yJjynOpmGlypC4OorSjFc2eZ+SCKIply9bTqpI8SKhP7xWyJxPNiPxhT3RTLBxhKhBAI7xNZ/a+5VpcDNoIV9ZHZPyyNRbv2hWiMgVr/JGXqazG2vaS6sFNugNj6yu0ryGg+dahpSv3V+wMvvVu6bJ7hlQUkiUkQCR3jkflXSbfZ5Aly6Bj6jZH21WXVyp1RW4pS1E5lRkmmiK+hi2kmzJo9m22y0KJecuFjkktlHrhMmrR5/ZH9WED84i4P2A1hSma6CCRABrnLQT5yfqVNm4TcbNjS28k3I+WCisezst1fwtLPgk0Vz4EPjfqat9jbDY20U6Or9Vfvp5DO1E6LJ8RXrkUV39k7tehji+R5SLjag6HyNON7T2oNW0n1r1KKrtt3K20AomZVkI5NLVz6FIPlWX4OPl6FWo26MENt7S/1H210nbu0P8A+f7f4VuTtSCpOEkpRinqYQY0gfGK7c2lhOFSCCGi4cxkBMie4gDzFT2KH2v+mspdjOWe0blQ7TcHzqYzdPk5o+2rW32mV4IQe0FkyYw4FYTkRJzpLO8Utlxeh7RSMjAwBQ5Z61zf4en/AHFya6EdS1gaVFNw90+RqbZbQUlIx4iSojPDIzQBOEQfjmuHduEKI4SsnSjs9omJg90xI7geeVT+HL4g5NdBkcUjXOsvtp7aCTDWnga1ad4iQkhlfaUEgeICpyHRQNId4VQr7gsFJIzMaTEwDGnTkelaj+Hxi7y+hM5PoeeqRtVQ+IjwH+FRl7H2krVbnqoV6PtbbDiUAhDreapISFZAKjDiGeQxkdExTy9srUVpS0tGEjtKIgniIThAjmFHOuy8NXJr0Im30PLDujeL+Ik+JUftrtvcN86/Ya9Z/lfQ4DHC4mo+qVYfRJzpy2vCtaeQwuyNe0hxCZmO9XrV4MukvoLfVHljXs/d5n5VJb9nSjqo+lehC7cS66e0UJUEgHCE4lBnCAYn6ayZp9W0iFKTwzKW8ZzETA7E6Tn15VHoT+P6D5IwDXs2RzKvWpzPs8YGoJ9a2TG0cSm04fjSTMjKJy01y7j6GLGKz7JN/wB7I5tdDFsbk2yf6selWNvu8wjRtPoK0UUtZfgL5yZOKyrbtEp0SB5UlWtFT+HR7/QnEYUUUV9E5hXK2wdQD4+EfYTRRQDfuyJJwpkiCYEkdD6Cu1NA6gHKMxyOo8KKKCxG2EpiEgRkIAEA5kCkbYSkQlIA6AADPuoooDlNm2AAEJgGQMIgHqMsjXSLdIMhKQScRgASo/SPfmc6KKC2IbVGXZTkZGQyIyBHfkPSkVZtmRgTmZPZGZ6nLM0UUFs6et0rEKSFDooAieudJ7umScKZMSYEmNJPOlooLE92RM4UzhwzA+H6vh3UrTCUgBKQIkCABAOZiKKKCzrhjoMzJ8REH5D0rhVsgkkpSSRhJIElP1SendS0UAiLZAIISkFIgQBkOg6U9RRQWFFFFAFFFFA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51520" y="1484784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The Academic Perspective: </a:t>
            </a:r>
          </a:p>
          <a:p>
            <a:r>
              <a:rPr lang="en-GB" sz="2800" dirty="0" smtClean="0"/>
              <a:t>Analytics Research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The Progression of OR with Analytics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3092767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At the end of 2013 how many articles are listed in the International Abstracts in OR with ‘analytics’ in the title or abstract?</a:t>
            </a:r>
            <a:endParaRPr lang="en-GB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619672" y="4581128"/>
            <a:ext cx="864096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23</a:t>
            </a:r>
            <a:endParaRPr lang="en-GB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2843808" y="450912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... and 8 of those are in the practitioner based journal </a:t>
            </a:r>
            <a:r>
              <a:rPr lang="en-GB" i="1" dirty="0" smtClean="0"/>
              <a:t>Interfaces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 animBg="1"/>
      <p:bldP spid="30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 descr="data:image/jpeg;base64,/9j/4AAQSkZJRgABAQAAAQABAAD/2wCEAAkGBxQREhUUExQUFhUXFRcYGBgVGBUVFxgXFxYYFxgVFBcYHCggGBwlHBUUITEhJSkrLi4wFx8zODMsNygtLisBCgoKDg0OGxAQGywkICQsLCwsLCwsLCwsLCwsLCwsLCwsLCwsLCwsLCwsLCwsLCwsLCwsLCwsLCwsLCwsLCwsLP/AABEIARUAtgMBIgACEQEDEQH/xAAcAAABBQEBAQAAAAAAAAAAAAAAAQMEBQYCBwj/xABSEAABAwIDBQUEAwsICAUFAAABAgMRAAQSITEFBhNBUSJhcYGRBxQyoUJSsSMzNWJyc4KSs8HRFSQ0Q6Ky4fAWU3SDhLTCw2N1hZPEJSZERlT/xAAZAQEBAQEBAQAAAAAAAAAAAAAAAQIDBAX/xAAzEQACAgECBAMGBAcBAAAAAAAAAQIREgMhEzFBUQRhkRQiUnGh8AWBscEVMjNCQ9Hh8f/aAAwDAQACEQMRAD8A81oorpTZGoI8jULRzRRRQBRRSkUAlFKUkZwYNJQPYKeRarOiScgcoOR0npTNOIfUNFKHgTQDvuDn1D5wPXpQbBz6h5DOBmSAMyepArj3pf11Z95pDcL+ur9Y8jPXrQHZsXPqHyg6iRp3Vy9arQJUmBMctSJj0pPeF/XX+sr+NcqdURBUojoSSKA4ooooAorrAYmDHWMvWkAoWmJRRRQgUUUUAUUUUAVPYEpAMkFCRr1eioFLPfUas66WpgyYLZMSQckzrr2SrploKcTZpKogxiI16LwzpUAqPU+poCz1Pqazi+5142n8A860AEEA56z1hJ05a/MU7tCOU/fHJnrKahlR6nL/ADlRiPU1VEw9WNNJcyelEpAMxCO7kuufdEyNfiQnX62A9OhX6VDxnLM5aZnLwpMR6n1qYvudHrwa3jZMNumDroSM9IQFcxnme6u1WiRyVqRrpBWJ0/EHrUAqPU+tdreUSSSZOuZ9PCmL7ha2l8I+pCQFAAyEjU9SnMZd5phpAMyrDAJGUyendXGI9TSVpI4y1E2nRIsUErSeQUmfM/4U8i1TCdfhBOZ5pB+r1OmdQ0qI0JHhlQHD1PqcvCo02zenqwjGmrJvuqdO1lPPWC4I0/EFcvW6QkkT3Zz9Tu/GOfhUPEeppcZ0kx41MX3K9bTarEkFJ4Y1+EZRkfuivnXdnGEazLkf+3zqJjOkmPE0k1cdqHHSkpV0omuWyEiSDlqAc/iSOY7zQllOYhWWGdDMwcsstTUNSydSfWkCj1NTF9w9aF7RO30Qogd3OeQMz0pulJnWkraPPJpttBRRRQgUUVsNlWtvZ2SLy4ZTcOvrUlhpZIbCGzC3XAPizBy8Os1mUqBj6K2G17S3u7E3luwm3dZcSh9psktlK/gdQPo5kD11gVjyaRlkAooomtAKKJooAoomgmgCikUcie6tHv3slq0uG22QQlVs04ZUVHEvFiMnl2RlUvegZ2irDbKrclr3YLA4KOLj/wBdKsZTn8MYY86rpqp2rAtFFIDQC0UUE0AUUUTQBRRRQBRRRQBWv37yt9mI5CySfNRE/wB0VkK2O9SeNs3Z1wn4W212zn4q0K7M9JAUR4iuc/5ogyzN84hDjaVqShzDxEjReEynF1gmtjd3o2Vb2qGmWFvvsi4ecebDvZcnhtIBIgAAz4d9U2ydjNqsLu6dxDhlttiDAU6o9oER2oBBqd7Qxi9xdHwLsGQDyxIkLT5SPWsyqUkvvkUl7S2cyb3Ztw02lDV4WllqJSlYcSl1IByw5jLx61OVt1pnahtWrS34K7zgu8RAWtZce4aiFaISkq7KQNB303djCdgNqyWkBZHMB15sokcskmqa7/Dv/qjf/NprmlfPs/1KX9htNpjaYsWbS3FubgsuF1HFdckkFWMnsgE5JA0HfUPduzYae2uHGkut26XglB1ht9SQAo5pkJAkZ1Ga/D//AB//AHKnbObKntvhIJJTdQAJJ/nDmgFGqX5L9QN7Jv07VZubdxi3Q42wp63Uy2G8PDiWyc5SZSPXuiFs15Gz9ntXYbaXcXLq0oLyQtLbTRKVFKTliKhr0Nc+zPsu3Tp+9t2L5Urpiw4R5wr0qxTt1622PYrZ4cBx9pzG2hyFYytI7YMSmT31WqliuVoEDb1wkNWe02mmUrc4qHW8AUwXm5Ti4c/SBJidUjvmz9q2218RLHDYwrtmFlfDHFBKlHChc5J7Iyjmaz28m1r25tGl3ARwFLWWsKGm5WgFKzhRCoziYip3tV/pbX+xW/8A11VH3lfmQl7ZtGxfbJSEICV21kVgJEKKnVglQjMnnOtS3tvtsbTNsxaW4bVd8J0uIC1rK3cCsJ0bQMRwpA5Caa23+ENj/wCy2P7ZdU9/+Gz/AOZD/mRWUrW/YpZWex2Gb3aTim0uN2SXHG2lfAVlX3NKuqRnl4U/sbbQu7e6eetbRb9o2HWjwsCCkkpUlxKVDFAEjvipNrntTaqVpKrdTT/HSmS4UACOEBmVzp4ms7ebVtLa2etrMvrXcYA64+lLeFtBJDaUjOSdScv3Xnt12BlHFQCfE16BtzaQ2Qpq0Zt7dxSWkLuVvNhxTq15lAJPZSBpHUdM/PndD4Gtj7Vs78uD4HWWXEHkUlEZeaTXWauST5bkLW12Ky3tq04aB7vcIS+htQCkhLjSzgg6gKBI6ZDlS7sbbacvkWSLS3TauLW2oLQFvKhKzjU4ecpGQEAZdCLFHZ2tsho/G1ZtIWOYVwXDBrJbifhhj8+5/dcrjzTb7f7KZy9aCHHEDRK1pE9EqIH2UzUrav397865/fVUWvSuRkKKKKoCrrYG8z1mFoQG3GnIK2nkcRtRGisMggwBoenQVS0ExUaTVMFzt/eV68ShCw0203JQ0yjhtpJ1VEkk95PM6SZd2TvW6wyGC3bvtJUVoTcN8QNqJklEKBEmTHeakb0bmO2DDLzi0qDpAgAgoUUYwlU65BXpWZrCUJR25DctLreB926TduKCnUqSoSOyMBlKQkaJHT9+dMr2q4br3o4eLxw/ocPEDgcGU/DiGk1BoreKBZDbTgu/e+xxeLxdDgxzPwzMTymtNuZtNwjatyFYXTbrexJywrU6VykGcpOhmsPUm0v3GkuJbWUh1GBwCO0j6pkaVmcE1Qsudqb5XD7KmcFu0hZBc4DQbU6Rn90Mmc+kVG2FvI7aJW2lLTrThBW0+jiNlQ0VEgg6aHlVNV7szdhx+zfvErQEMEhSTixKhKVdmBH0xr0o4wSpgi7d247eKSpzAlKE4UNtpwNtp6ITJjx106CpW0N6nn7dLDqGF4UJQl0t/dwhBBCQ5P4oByzk9aoqKuEewLe53hecdt3lYMdshpDcJMYWVFSMYnMyTOlRndquKufejh4he42QOHGF49JmJGk1Bqx/kN/3b3vh/wA3xYceJHxYsMYZxa5aUqKBq93bx5xraO0Gs73sBIbBOBLqgHHEt5zkDEzGGnt3NsP7RbuEXyUusIt3V8dTSEKacSBgwuoAEzOWprFbHu32nUm3WtDqiEJKFYSSowEnkQTGuVWu9t7tEK4F+47MJXw1LQUxJwqIbOE5g655VyenvX/pbM6K0ezd832W22y3bPBr7yX2uItrubUFDLxms5RXaUVLmQtrfeJ9F2LwqC38RXKxIJKSmCARkAYAGkCo+y9quW9wm4bw8RCysYgSmVAgyJGXaPOoNFMUBx90rUpR1UoqMaSoyY9abooqgKKKKAKsN3tn+83TDMSHHUJUPxcQx/2Qqq+tv7IbQKvi6r4GGVuE9CRhHyKj5VjUljFsI2G+9wL6z2kgZm0uUKTzgJbbCiOmrw9a8Yr0b2WX/vNzfMuf/lsuLP5WI5ejyv1a87caKCUq+JJKT4pMH5g1z0VjcfkViFJ1gx1pz3ZeDHgXg+vhVg/WiK9advLZjY1g7ctF7AAWmtEqdhccTlhAxHPuyNNbje0C4vL1Ns+hnhOpWAlCSMGFBUBmTiBCSCD15aVONKm0uQo8lpxhhbhIQhayNQhJURPWBlVxtSyYY2i405jFui4UlWCMQbCjkmegyrTbU9pCmDwdmttM26DAJRKnIyxQdAe+VHIkjSujm9sUKPP1pKSQQQRkQRBB6EHSvRN0fwDtL8tX7NmnfaCtN7s2z2gUJS8pXDWU6GcYI7xibkTpiNNbo/gHaX5xX7NmuU55QT81+pUtzzrCYmDHXl60leibgfzrZu0bLVQTxm5+sU5R4KaR+tWBsbYvONtp1cWhAjqtQSD867Kdtp9DNDRSehz07/CvRsB/0ZiDPvGkGf6R0pr2o7WLO0LdDWGLNtrCCJAXIXCgCMsIayn7a1H+m9z/ACN79hZ43FwRgVw44uD4cczHfXDUnKSi0uppHjVu6ptaVpyUlSVJkc0kEZHXMVN3g2y9eO8W4ILmBKZCQjspJIyH5Rzqe/t12+v2HnggL4rCfuYKUwlwRkVE8zzq59tB/wDqX/Dt/wB5yu2XvJNb0QxDTZUQlIKlHQJBUT4AZ0OtKQcKkqSrooFJ9DnXqN9efyDYsIYQg3lwnG44sYsIgEiOcYgkDTIkzz5tdofy5s+5S+lHvVsOI24kYZBBIHdOFSSNM0mKxxnzrYUeW/vy8zkAKeuLRxsArbcQDkCtCkgnoMQzrf8As2Qi3srzaHDS48zKWwrPDCEqKu6SvMjkk11u/wC0db7hZ2lwl2zoKVEoACMjBIGqeXUZGq9SVvFchR5xRUrabbaXnEsrK2gtXDUQQSiezIOcxA8qi12RAooooAr072abLxbOvl8RDJf+4JccMJACNR5uqHiK8xr0Dese7bFsLf6Tyi+vTQysA+bqB+jXHW3Sj3ZUW26G5os7xp8bQtF4SQUJUAVhaSnCO11IPiBWM9olhwNpXKQICl8RPeHUhwkfpKWPKs62spIUnVJCh4gyPmK9E9sDQcVZ3afhfYA8xC0/Jw+lZScdRW7sdA3t/AWzfyh/ccqm9lX4Ut/97+xcq53u/AWzfyh/ccqm9lX4Ut/97+xcqR/pS/MvUgb6IKto3QAJJuFgACSSVQAANSa0SN2LPZzaHNpqU48sYk2rRzA/8RQI6ayBqO1UnYTCV7xuY/ovvqTP1kgx/HyrI74vOObQueJJc94cSE5k4UrKW0pHPshMdfOrbk1G62shu99rxt7Ydu4y0GWzcDC2IhIHGHLmYnzqBuj+AdpfnFfs2alb12DlvsC1bdSUrS8klJ1GLjKAPfBGVRd0fwDtL8tX7NmuS/k2+L9y9Sp9lG0eDtFsE9l1Kmj0kjEn+0gDzqfubsDBtxTREItlvOd2BOTZ7vvjZrDWV0plxDqfibWlY8UkKH2V7ZvJhtm7/aKD/SLRhDZy+JeJEj9Zo+VdNb3ZfNUEePbxbQ95un3teI6oj8mYR/ZCa2v/AOs/8R/8ivORXowH/wBseFxn3fzjn6j1reqqUV5oiMNsT+k2/wCfa/aJrZ+1xM7WQDzbYHq4usZsP+k2/wCfa/aJrXe2VRG0wRqGGj6KWaS/qL5MdB/22q/nzY5Jt0x5uOf58q8+nl117/GvR/a61x0Wd8jNtxkIJHIntpB6TiWPFNUO6W7Ddzb3dw+pbbTCJSpGHtLgkp7QMx2Rl9cVNKSjpqw+Ybh72e4OLQ6niWzwwuogEjIjEAdciQRzFWu824iFNG72YsP25lRbScS0RqEc1R9U9od9Z1rdZ1Vgb5KkKQlZSpCZK0AGCteUCDBjPJQOWlWXst2k61tBptskodJS4jkUhJOMjqmJnxHOktrnB79QuzMgDRV/v9aoa2jdIbACQ5IA0BUlK1AdO0o5VQV2i7VkCiiiqANXe9O8i79TSloQgNN8NKUTAEzOfPQfoiqSipSuwFXu0t51v2TFotCMLBlCxOOAFAA8ohUeQqioo4p8wXu095nH7Ni0UhAQwZSoYsRyUO1OX0qi7ubZVZXCLhCUqUjFCVTBxIUjOM/pVWUVMFVAtHduum8N4iEOl0uiMwCdRnqIJHga1tz7VXVDEm1tkPxHGzUrxSCAR5qNefUVHpxfNCzSbS3yfuLMWrwC4c4nFJUXCrEpWfKO0R4Uxszedxiyfs0oQUPklSjOISlKezBj6A9aoqKvDjVULA16Tv8AXK2Nk7OtFEhakIWsdEttwEHwLiR+hVPuyxsgNNuXbz/GSSVtJSS2qFHCDDZkREwoVXb77xnaF0XYKWwAhtJ1CBJkxzJJPoOVc3781tyLyM/Wp3T33esG1s8Nt5lZktuSIJyMHPIwMiDWWorrKKkqZC52xt7j3SLhLLTODh4W28kfc1YhMAa88hSb17wL2g/x3EJQrAlEImISSZz59o1T0VFBIGq3W34dsmlW6mm7i3M/cnNBiMqAMEQTJIIOZPWjebfdy7aTbtst21uCDwmtDGkkACAc4AHyrK0VOHG8qFl9unvW9s9Si3hW2v42lzhVyn8VUZT6zV+PaOlkKNns+1tnF6uJCSefJLacWfUx3VgqKPSi3bQs7fdUtSlrJUpSipSjqVKMknvJJNcUUVsBRRRQBRRRQBRRRFAFFEURQBRRFP2ThStMHVQB8Jo3SNQipSSYxRVgVYuLiMAQJiYAXoAKZVaAEyuE9mDGuIYhlyy1rGa6nZ+HlzjuvTv5+RFoqVaDA5mAcOPLkYSacVbZYU83BB/FKZB9M6rmhHw8nG15qiDRUhVsIKkqxCCdI0IBHzBpbi0KMUnQpHjiBP7jVyRh6E0rojUVOS4eGMIBSAQtOWpJhR58xnyimTbgJnEMWEKwxyOmfXnFTI09B7Vvtf33/wCEeipi7XtHEoCV4RlkVZcuQzHrSIspiVQpWKBB1STIJ5aUzQ9m1L5ESipBtxh+IYiArD1B0z65zFD9uEgwrFCsKsog56dRkfSrkjL0ZpXRHoooqnIKKKKAKWinbe3U4oJQlSlHQJBJ9BQDVFauw3GeVHGWhqY7IhxefcDhHma0uzdyrRABWFOK/GUQPROEeRmuUtaMTSg2eX1Ot9j3DnwMPK70trI9QK9htLZDWTbbaBp2EJST4kCT51e2CFp7alFI8ftrzS8dFPkdFpeZ873DCm1FC0qSpJgpUCCD0IOlIwqFJJ0CgfQ1cb6XYevrhaTILkT1wgJn1Sapa9kXkrOV4sfU6Puv4xy/WnyyqR72MwFlGSMwDnhQEqGX+cqgV0lpRBIBIGpAJA8TRxR3hrzXJfe/+xxDoxkknMLzOZzBAn1p9i8ASiZlKs/yYIHmMRpl+3wpQYVKhOempgDLXIHzFOLtAOJmezGHTMHPPyrLxZ1g9aD2+frv+x2m5AWnEtSx2grWIIjIHn/hTNxcYkJH0syr1y+RNI7bxkAons8pEqTMT17u6m1MKEdlWemRz8KqUeZmepq041z+b+v5Ei2WhJCpiAQpME4tdDpBy1rhxSSASTiCEpjvTlM6RHnTfAIPaSodkkZHlzz5d9IWFAThVHWDGffSld2TiTUccfo/Umm7BKoWpIxlUicwQMvHLn1ptFyJbJJ7IXPM9oqPnrUYsqAkpUB1IMevmKbooIS8TqXuvu7JK3EkBUnEEpGHvTABnpArq9uMU9tSpVIB0Az1784y7+tRKKuJh+Ik01XMSilpK0cAooooBavN0NsC0uApU8NSShcZkA/SHgQPnVJRUatUFse02dsHc0kFJzSUmcQ5EGrlOyiRigAcych4ycq8JsdpvMfenXG55IUpInqQDBra7T2u68llRWohbSZzynDnl+UJivBPw7vd7HeMz0hhhtJBK0k8sHa+ysl7S9suMNgNycZKCskAIymEJHMiczpFQt3L9Sk65iP8xU/fKwVcMKSNQgrA/GTmAO85jzrglCGorRq24nkVFFFfWPMJVhbA/cSNBixdBmSZ/RioFKD36/5zqNWddHVWm7++djtzo3+b/wCtdTB2uGPrpIP6nDHzqtmlmo47UdI+JqTlXOvpRY265VP/AI6P3xXFmo4UnnjX+zqCDRNTA3HxdVsTGvgT+Q99lDhzX3Mo/wC3UKaVK4M/5ypgF4rZKvuqJ20E4Qr4jjWFZggCJyB56/Kq+pDtwCFQkjEZOc85yyqPWoKkc/EzjOdxf3uJRS0Vo84lFFFAFFFFALRUjhUcKs5ChitrsNba7JvGJUhxafVWMc/xqyPCrRbsr+5PJ+qULjqM0mP7NctV3E3DmX2xLkYiEiAY+eevnWsbchTXMHI1htlLJIIGWYnwP8CK2bCvgyJzr5mutzvF7HlG9ezPdbt1r6IViT+QrtJ+Rjyqpr0z2t7MBLNwBqC2o/2kf9dedcKvpeH1c9NM4TjTGKt7XZaXWmyCErIdUTClE4FBKRHwgSddar+FVpa7NbLaFHiSoPHJSUphttZwyUnCSUjM8pyrpKWxmjtG7eIgIeSokKiUqT8KyiNTBxhQ6ZTStbvJlvE9ksAgBtUkBKlqAz1hOR5zXD+xZWlDaj97xniK+lxlNQnCnKSE5d+ZypwbCC1LShfwuLQnETogtickzELVoOQrOXmKGF7GBaDiVRCHFKBBM4HHEjCRqcKBl3TzqS1u8HUtlBCJS1JOJWJTiEKJgxESrSZy0gmm2tgOyEh1sFXZjEv6QCikwnoUk9xGucMXuyShBWlc4UhRBJ+EnCABGoUFTyzTBzpl5ihsbNSM8WNKmXXGyAUkhAICiNR20rEH6nfU53dYpKvuqYTInCRJTEgCepHqPCuju+pbiktrADZW2nEqVEpk6oSAASo94kg6VHRu+sqjit4inEAC4SU4w3JhOQzPf2TkKuXmKHP9GsyA8DBUDKCM0xI+LPInPuqnv7bhOKRMxoYiRyMVcq3VdBjG2IwTiK9XICdEnIqkeWcVwndpwqSFONjEUgGVnUkDLD0Cj5dcqqku4ooaKsrPZPFbUpKhKSdZggAfDAmSSNYHWKi3Vpw1lJIURzTMaTlIB+VayRKI9Fd8Ok4dWwcUV3w6KtgvPc6Pc6vU23dSG17q+bxj0YlGbKrPdxjC6REhSFJjyxD+7UwWndUu0tFIUlYVhUMwefiKcRy2GND+ydkuheMtSlJBAMpBB5SI7q3K7RaGitYSMwcLYTpHwydB3zVds62mCSVEnNRMk+dWF5eEJ4Z5H5VVT2ZeXIpdvMKvGuGoJSnlJJIggyB1yrI3m5BSJSon/PMf416MlKcIIplxxQyCfOK5rVUFUSuN7s8hutjqbVhUCD9veKRDTiRAWoASQAogAkEHLwJHma9J3itA4ycQCVJzSSRJ6pHjWKNsrpW467aMuBVFDkzjXOHDOJU4ZnDM6TnFcpaWDIWoGSZBIMmJPnA9KtTbq6UnAV0rXFJiVQbcBkLXOs4lTMATM6wAPKuSyuCMSoIgiTBAMwR451bFg9KQsnpV4oxKz7rM8Rc9cSp0jr0rkB0GQtcxE4jMTMTOk51Zlo9KThHpV4hMStKnv9Y5y+ko/DmnnyOnSkl3Ltry07SsvDPvPrVng7qMHdV4gxKpXEz7Ss4nM8gAJ8gB5U282tRlRUo9SST86ucNGAU4rGJQm3NIWDV9gFHDFXjEwKDgmir7giirxiYG0Xbppr3ZNWJ2WrrQNkK76+Ll5npIttahS0iNTTt4gNqOQ7hlNTLa0wKBEyDUslUkhKQesSfU1109ZRW4aIlk4+uAhsiOvZH+NP3VicUvOhPZkxnzilU4tWRUrwGQ+VQtpWhwGOh/w+YFWOuskSia3tRhCQEY1HSZGo7/APCor22Vq0IT4Zn1NUW7aOOFp5pVPkqY+YNXX8jeNZ1WlJplRCchRlRJPUmabLSashsfxpDsfxrnku4KwsppOAmrE7GPfXB2Oe+rku4IPu6aT3VNTTshXfXJ2UrrTLzBCNmmkNimph2auuDYrq5+YIp2emuTs1NSzaLpstLHKrk+4ojnZg7q5Oyh3VIJWORpOORqDWspdyURTsiuDsjuqd75XQvR1q5zQpFYdkHpSVcC8HUUU4uoKRr/AOU2eorlW12uo+VZ5r2bfWuHT4GKmtezxkarcPio1yelDu/QmRK/lVsmAR8qfN0kjIimbfce3QZGLzJP76sm9gNJ5ViWmullzIqETnlXLxBBB/dVmq2abAmACY866Nk33VjFmsjzjd9fAvyg5BeJB6T8ST8iPOtZd7ZbbMKI9axu+g4N0FjPAtKvSFJ9RiH6NegObBt3gFFKVAgEHuIkGvTrRvGT7EboqhvIz9ZPqK6G8bP1k+oqadz7U/1afQU2vcu1P0BXLHT8yZMZG32frJ9RXadtsn6SflXCtxLY/R+2mV+z63OmIeCj/Grhp+YyJo2s0eaflXadoNHmKpnfZ03ydcH6RqM77OlfQuXB4504en3foTJmlFy0eYrpKmj0rEv7h3ifguJ8Zqvf3e2m1p2vA/xra0IPlNDN9j0jhNHpR7k2eleR3N/fs/fErSOpSY9aba3wuU8wa37DN7xaZOIj187KQelNL2Ik8q8yZ3+fTqkHzqcz7R1jVB9ay/B6yHEibhe7qTyqI7uuDyqntPaW39JKh5TVvbb/ANsrVUeOVYelrR6MuSIrm6NFaS13gt3BIcT6iis56i7jYvKafUQklIkgEgaSYyE04HB1pZFeuk+pyPJttb03S1hC1OW2ZxJSmDHI4lZnnplSnaa1CA+XBI7RWQonpAIr1V1lCviSkjvAP21Ed2Lbq1ZaP6Cf4V0bjVJHXR1Vpytxv5nmpvH15Aq7tTXBefnNS69I/wBHLX/UoHhl9lA3dtho2M+9X8axifSj+J6a/wAaPJdrWzjqZzJIjPXLMa+J9albPfeDSELUtJSAIxH6OQiD0Ar1NvYFuJhsZ9ZP210rYjB/qkelV21VBfiOjnm4dKMCnarwH3xXrTyN4Hx9P1g+tbhOxWB/VI9KeTs9oaNo/VFYen5IkvxDQf8Aj/QyNjt25XmkBYkDIczpVjbbUuMRDiUpzgAhUkkSCCMiOsaVo0NJGgA8Mq6wis8P5Hi1deE3tBIhWD61Dtog8yJjynOpmGlypC4OorSjFc2eZ+SCKIply9bTqpI8SKhP7xWyJxPNiPxhT3RTLBxhKhBAI7xNZ/a+5VpcDNoIV9ZHZPyyNRbv2hWiMgVr/JGXqazG2vaS6sFNugNj6yu0ryGg+dahpSv3V+wMvvVu6bJ7hlQUkiUkQCR3jkflXSbfZ5Aly6Bj6jZH21WXVyp1RW4pS1E5lRkmmiK+hi2kmzJo9m22y0KJecuFjkktlHrhMmrR5/ZH9WED84i4P2A1hSma6CCRABrnLQT5yfqVNm4TcbNjS28k3I+WCisezst1fwtLPgk0Vz4EPjfqat9jbDY20U6Or9Vfvp5DO1E6LJ8RXrkUV39k7tehji+R5SLjag6HyNON7T2oNW0n1r1KKrtt3K20AomZVkI5NLVz6FIPlWX4OPl6FWo26MENt7S/1H210nbu0P8A+f7f4VuTtSCpOEkpRinqYQY0gfGK7c2lhOFSCCGi4cxkBMie4gDzFT2KH2v+mspdjOWe0blQ7TcHzqYzdPk5o+2rW32mV4IQe0FkyYw4FYTkRJzpLO8Utlxeh7RSMjAwBQ5Z61zf4en/AHFya6EdS1gaVFNw90+RqbZbQUlIx4iSojPDIzQBOEQfjmuHduEKI4SsnSjs9omJg90xI7geeVT+HL4g5NdBkcUjXOsvtp7aCTDWnga1ad4iQkhlfaUEgeICpyHRQNId4VQr7gsFJIzMaTEwDGnTkelaj+Hxi7y+hM5PoeeqRtVQ+IjwH+FRl7H2krVbnqoV6PtbbDiUAhDreapISFZAKjDiGeQxkdExTy9srUVpS0tGEjtKIgniIThAjmFHOuy8NXJr0Im30PLDujeL+Ik+JUftrtvcN86/Ya9Z/lfQ4DHC4mo+qVYfRJzpy2vCtaeQwuyNe0hxCZmO9XrV4MukvoLfVHljXs/d5n5VJb9nSjqo+lehC7cS66e0UJUEgHCE4lBnCAYn6ayZp9W0iFKTwzKW8ZzETA7E6Tn15VHoT+P6D5IwDXs2RzKvWpzPs8YGoJ9a2TG0cSm04fjSTMjKJy01y7j6GLGKz7JN/wB7I5tdDFsbk2yf6selWNvu8wjRtPoK0UUtZfgL5yZOKyrbtEp0SB5UlWtFT+HR7/QnEYUUUV9E5hXK2wdQD4+EfYTRRQDfuyJJwpkiCYEkdD6Cu1NA6gHKMxyOo8KKKCxG2EpiEgRkIAEA5kCkbYSkQlIA6AADPuoooDlNm2AAEJgGQMIgHqMsjXSLdIMhKQScRgASo/SPfmc6KKC2IbVGXZTkZGQyIyBHfkPSkVZtmRgTmZPZGZ6nLM0UUFs6et0rEKSFDooAieudJ7umScKZMSYEmNJPOlooLE92RM4UzhwzA+H6vh3UrTCUgBKQIkCABAOZiKKKCzrhjoMzJ8REH5D0rhVsgkkpSSRhJIElP1SendS0UAiLZAIISkFIgQBkOg6U9RRQWFFFFAFFFFA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51520" y="1484784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The Academic Perspective: </a:t>
            </a:r>
          </a:p>
          <a:p>
            <a:r>
              <a:rPr lang="en-GB" sz="2800" dirty="0" smtClean="0"/>
              <a:t>Analytics Research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The Progression of OR with Analytics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708920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 where is the research on...?</a:t>
            </a:r>
          </a:p>
          <a:p>
            <a:endParaRPr lang="en-GB" dirty="0" smtClean="0"/>
          </a:p>
          <a:p>
            <a:pPr marL="363538" indent="-363538">
              <a:buFont typeface="Wingdings" pitchFamily="2" charset="2"/>
              <a:buChar char="q"/>
            </a:pPr>
            <a:r>
              <a:rPr lang="en-GB" dirty="0" smtClean="0"/>
              <a:t>Leveraging big data volumes</a:t>
            </a:r>
          </a:p>
          <a:p>
            <a:pPr marL="363538" indent="-363538">
              <a:buFont typeface="Wingdings" pitchFamily="2" charset="2"/>
              <a:buChar char="q"/>
            </a:pPr>
            <a:r>
              <a:rPr lang="en-GB" dirty="0" smtClean="0"/>
              <a:t>Utilising new data architectures</a:t>
            </a:r>
          </a:p>
          <a:p>
            <a:pPr marL="363538" indent="-363538">
              <a:buFont typeface="Wingdings" pitchFamily="2" charset="2"/>
              <a:buChar char="q"/>
            </a:pPr>
            <a:r>
              <a:rPr lang="en-GB" dirty="0" smtClean="0"/>
              <a:t>Incorporating unstructured data in models</a:t>
            </a:r>
          </a:p>
          <a:p>
            <a:pPr marL="363538" indent="-363538">
              <a:buFont typeface="Wingdings" pitchFamily="2" charset="2"/>
              <a:buChar char="q"/>
            </a:pPr>
            <a:r>
              <a:rPr lang="en-GB" dirty="0" smtClean="0"/>
              <a:t>Streaming data and real-time analytics </a:t>
            </a:r>
          </a:p>
          <a:p>
            <a:pPr marL="363538" indent="-363538">
              <a:buFont typeface="Wingdings" pitchFamily="2" charset="2"/>
              <a:buChar char="q"/>
            </a:pPr>
            <a:r>
              <a:rPr lang="en-GB" dirty="0" smtClean="0"/>
              <a:t>Visualising data</a:t>
            </a:r>
          </a:p>
          <a:p>
            <a:pPr marL="363538" indent="-363538">
              <a:buFont typeface="Wingdings" pitchFamily="2" charset="2"/>
              <a:buChar char="q"/>
            </a:pPr>
            <a:endParaRPr lang="en-GB" dirty="0"/>
          </a:p>
          <a:p>
            <a:pPr marL="363538" indent="-363538">
              <a:buFont typeface="Wingdings" pitchFamily="2" charset="2"/>
              <a:buChar char="q"/>
            </a:pPr>
            <a:r>
              <a:rPr lang="en-GB" dirty="0" smtClean="0"/>
              <a:t>New OR methodology for big data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The Progression of OR with Analytics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0244" name="AutoShape 4" descr="data:image/jpeg;base64,/9j/4AAQSkZJRgABAQAAAQABAAD/2wCEAAkGBxQREhUUExQUFhUXFRcYGBgVGBUVFxgXFxYYFxgVFBcYHCggGBwlHBUUITEhJSkrLi4wFx8zODMsNygtLisBCgoKDg0OGxAQGywkICQsLCwsLCwsLCwsLCwsLCwsLCwsLCwsLCwsLCwsLCwsLCwsLCwsLCwsLCwsLCwsLCwsLP/AABEIARUAtgMBIgACEQEDEQH/xAAcAAABBQEBAQAAAAAAAAAAAAAAAQMEBQYCBwj/xABSEAABAwIDBQUEAwsICAUFAAABAgMRAAQSITEFBhNBUSJhcYGRBxQyoUJSsSMzNWJyc4KSs8HRFSQ0Q6Ky4fAWU3SDhLTCw2N1hZPEJSZERlT/xAAZAQEBAQEBAQAAAAAAAAAAAAAAAQIDBAX/xAAzEQACAgECBAMGBAcBAAAAAAAAAQIREgMhEzFBUQRhkRQiUnGh8AWBscEVMjNCQ9Hh8f/aAAwDAQACEQMRAD8A81oorpTZGoI8jULRzRRRQBRRSkUAlFKUkZwYNJQPYKeRarOiScgcoOR0npTNOIfUNFKHgTQDvuDn1D5wPXpQbBz6h5DOBmSAMyepArj3pf11Z95pDcL+ur9Y8jPXrQHZsXPqHyg6iRp3Vy9arQJUmBMctSJj0pPeF/XX+sr+NcqdURBUojoSSKA4ooooAorrAYmDHWMvWkAoWmJRRRQgUUUUAUUUUAVPYEpAMkFCRr1eioFLPfUas66WpgyYLZMSQckzrr2SrploKcTZpKogxiI16LwzpUAqPU+poCz1Pqazi+5142n8A860AEEA56z1hJ05a/MU7tCOU/fHJnrKahlR6nL/ADlRiPU1VEw9WNNJcyelEpAMxCO7kuufdEyNfiQnX62A9OhX6VDxnLM5aZnLwpMR6n1qYvudHrwa3jZMNumDroSM9IQFcxnme6u1WiRyVqRrpBWJ0/EHrUAqPU+tdreUSSSZOuZ9PCmL7ha2l8I+pCQFAAyEjU9SnMZd5phpAMyrDAJGUyendXGI9TSVpI4y1E2nRIsUErSeQUmfM/4U8i1TCdfhBOZ5pB+r1OmdQ0qI0JHhlQHD1PqcvCo02zenqwjGmrJvuqdO1lPPWC4I0/EFcvW6QkkT3Zz9Tu/GOfhUPEeppcZ0kx41MX3K9bTarEkFJ4Y1+EZRkfuivnXdnGEazLkf+3zqJjOkmPE0k1cdqHHSkpV0omuWyEiSDlqAc/iSOY7zQllOYhWWGdDMwcsstTUNSydSfWkCj1NTF9w9aF7RO30Qogd3OeQMz0pulJnWkraPPJpttBRRRQgUUVsNlWtvZ2SLy4ZTcOvrUlhpZIbCGzC3XAPizBy8Os1mUqBj6K2G17S3u7E3luwm3dZcSh9psktlK/gdQPo5kD11gVjyaRlkAooomtAKKJooAoomgmgCikUcie6tHv3slq0uG22QQlVs04ZUVHEvFiMnl2RlUvegZ2irDbKrclr3YLA4KOLj/wBdKsZTn8MYY86rpqp2rAtFFIDQC0UUE0AUUUTQBRRRQBRRRQBWv37yt9mI5CySfNRE/wB0VkK2O9SeNs3Z1wn4W212zn4q0K7M9JAUR4iuc/5ogyzN84hDjaVqShzDxEjReEynF1gmtjd3o2Vb2qGmWFvvsi4ecebDvZcnhtIBIgAAz4d9U2ydjNqsLu6dxDhlttiDAU6o9oER2oBBqd7Qxi9xdHwLsGQDyxIkLT5SPWsyqUkvvkUl7S2cyb3Ztw02lDV4WllqJSlYcSl1IByw5jLx61OVt1pnahtWrS34K7zgu8RAWtZce4aiFaISkq7KQNB303djCdgNqyWkBZHMB15sokcskmqa7/Dv/qjf/NprmlfPs/1KX9htNpjaYsWbS3FubgsuF1HFdckkFWMnsgE5JA0HfUPduzYae2uHGkut26XglB1ht9SQAo5pkJAkZ1Ga/D//AB//AHKnbObKntvhIJJTdQAJJ/nDmgFGqX5L9QN7Jv07VZubdxi3Q42wp63Uy2G8PDiWyc5SZSPXuiFs15Gz9ntXYbaXcXLq0oLyQtLbTRKVFKTliKhr0Nc+zPsu3Tp+9t2L5Urpiw4R5wr0qxTt1622PYrZ4cBx9pzG2hyFYytI7YMSmT31WqliuVoEDb1wkNWe02mmUrc4qHW8AUwXm5Ti4c/SBJidUjvmz9q2218RLHDYwrtmFlfDHFBKlHChc5J7Iyjmaz28m1r25tGl3ARwFLWWsKGm5WgFKzhRCoziYip3tV/pbX+xW/8A11VH3lfmQl7ZtGxfbJSEICV21kVgJEKKnVglQjMnnOtS3tvtsbTNsxaW4bVd8J0uIC1rK3cCsJ0bQMRwpA5Caa23+ENj/wCy2P7ZdU9/+Gz/AOZD/mRWUrW/YpZWex2Gb3aTim0uN2SXHG2lfAVlX3NKuqRnl4U/sbbQu7e6eetbRb9o2HWjwsCCkkpUlxKVDFAEjvipNrntTaqVpKrdTT/HSmS4UACOEBmVzp4ms7ebVtLa2etrMvrXcYA64+lLeFtBJDaUjOSdScv3Xnt12BlHFQCfE16BtzaQ2Qpq0Zt7dxSWkLuVvNhxTq15lAJPZSBpHUdM/PndD4Gtj7Vs78uD4HWWXEHkUlEZeaTXWauST5bkLW12Ky3tq04aB7vcIS+htQCkhLjSzgg6gKBI6ZDlS7sbbacvkWSLS3TauLW2oLQFvKhKzjU4ecpGQEAZdCLFHZ2tsho/G1ZtIWOYVwXDBrJbifhhj8+5/dcrjzTb7f7KZy9aCHHEDRK1pE9EqIH2UzUrav397865/fVUWvSuRkKKKKoCrrYG8z1mFoQG3GnIK2nkcRtRGisMggwBoenQVS0ExUaTVMFzt/eV68ShCw0203JQ0yjhtpJ1VEkk95PM6SZd2TvW6wyGC3bvtJUVoTcN8QNqJklEKBEmTHeakb0bmO2DDLzi0qDpAgAgoUUYwlU65BXpWZrCUJR25DctLreB926TduKCnUqSoSOyMBlKQkaJHT9+dMr2q4br3o4eLxw/ocPEDgcGU/DiGk1BoreKBZDbTgu/e+xxeLxdDgxzPwzMTymtNuZtNwjatyFYXTbrexJywrU6VykGcpOhmsPUm0v3GkuJbWUh1GBwCO0j6pkaVmcE1Qsudqb5XD7KmcFu0hZBc4DQbU6Rn90Mmc+kVG2FvI7aJW2lLTrThBW0+jiNlQ0VEgg6aHlVNV7szdhx+zfvErQEMEhSTixKhKVdmBH0xr0o4wSpgi7d247eKSpzAlKE4UNtpwNtp6ITJjx106CpW0N6nn7dLDqGF4UJQl0t/dwhBBCQ5P4oByzk9aoqKuEewLe53hecdt3lYMdshpDcJMYWVFSMYnMyTOlRndquKufejh4he42QOHGF49JmJGk1Bqx/kN/3b3vh/wA3xYceJHxYsMYZxa5aUqKBq93bx5xraO0Gs73sBIbBOBLqgHHEt5zkDEzGGnt3NsP7RbuEXyUusIt3V8dTSEKacSBgwuoAEzOWprFbHu32nUm3WtDqiEJKFYSSowEnkQTGuVWu9t7tEK4F+47MJXw1LQUxJwqIbOE5g655VyenvX/pbM6K0ezd832W22y3bPBr7yX2uItrubUFDLxms5RXaUVLmQtrfeJ9F2LwqC38RXKxIJKSmCARkAYAGkCo+y9quW9wm4bw8RCysYgSmVAgyJGXaPOoNFMUBx90rUpR1UoqMaSoyY9abooqgKKKKAKsN3tn+83TDMSHHUJUPxcQx/2Qqq+tv7IbQKvi6r4GGVuE9CRhHyKj5VjUljFsI2G+9wL6z2kgZm0uUKTzgJbbCiOmrw9a8Yr0b2WX/vNzfMuf/lsuLP5WI5ejyv1a87caKCUq+JJKT4pMH5g1z0VjcfkViFJ1gx1pz3ZeDHgXg+vhVg/WiK9advLZjY1g7ctF7AAWmtEqdhccTlhAxHPuyNNbje0C4vL1Ns+hnhOpWAlCSMGFBUBmTiBCSCD15aVONKm0uQo8lpxhhbhIQhayNQhJURPWBlVxtSyYY2i405jFui4UlWCMQbCjkmegyrTbU9pCmDwdmttM26DAJRKnIyxQdAe+VHIkjSujm9sUKPP1pKSQQQRkQRBB6EHSvRN0fwDtL8tX7NmnfaCtN7s2z2gUJS8pXDWU6GcYI7xibkTpiNNbo/gHaX5xX7NmuU55QT81+pUtzzrCYmDHXl60leibgfzrZu0bLVQTxm5+sU5R4KaR+tWBsbYvONtp1cWhAjqtQSD867Kdtp9DNDRSehz07/CvRsB/0ZiDPvGkGf6R0pr2o7WLO0LdDWGLNtrCCJAXIXCgCMsIayn7a1H+m9z/ACN79hZ43FwRgVw44uD4cczHfXDUnKSi0uppHjVu6ptaVpyUlSVJkc0kEZHXMVN3g2y9eO8W4ILmBKZCQjspJIyH5Rzqe/t12+v2HnggL4rCfuYKUwlwRkVE8zzq59tB/wDqX/Dt/wB5yu2XvJNb0QxDTZUQlIKlHQJBUT4AZ0OtKQcKkqSrooFJ9DnXqN9efyDYsIYQg3lwnG44sYsIgEiOcYgkDTIkzz5tdofy5s+5S+lHvVsOI24kYZBBIHdOFSSNM0mKxxnzrYUeW/vy8zkAKeuLRxsArbcQDkCtCkgnoMQzrf8As2Qi3srzaHDS48zKWwrPDCEqKu6SvMjkk11u/wC0db7hZ2lwl2zoKVEoACMjBIGqeXUZGq9SVvFchR5xRUrabbaXnEsrK2gtXDUQQSiezIOcxA8qi12RAooooAr072abLxbOvl8RDJf+4JccMJACNR5uqHiK8xr0Dese7bFsLf6Tyi+vTQysA+bqB+jXHW3Sj3ZUW26G5os7xp8bQtF4SQUJUAVhaSnCO11IPiBWM9olhwNpXKQICl8RPeHUhwkfpKWPKs62spIUnVJCh4gyPmK9E9sDQcVZ3afhfYA8xC0/Jw+lZScdRW7sdA3t/AWzfyh/ccqm9lX4Ut/97+xcq53u/AWzfyh/ccqm9lX4Ut/97+xcqR/pS/MvUgb6IKto3QAJJuFgACSSVQAANSa0SN2LPZzaHNpqU48sYk2rRzA/8RQI6ayBqO1UnYTCV7xuY/ovvqTP1kgx/HyrI74vOObQueJJc94cSE5k4UrKW0pHPshMdfOrbk1G62shu99rxt7Ydu4y0GWzcDC2IhIHGHLmYnzqBuj+AdpfnFfs2alb12DlvsC1bdSUrS8klJ1GLjKAPfBGVRd0fwDtL8tX7NmuS/k2+L9y9Sp9lG0eDtFsE9l1Kmj0kjEn+0gDzqfubsDBtxTREItlvOd2BOTZ7vvjZrDWV0plxDqfibWlY8UkKH2V7ZvJhtm7/aKD/SLRhDZy+JeJEj9Zo+VdNb3ZfNUEePbxbQ95un3teI6oj8mYR/ZCa2v/AOs/8R/8ivORXowH/wBseFxn3fzjn6j1reqqUV5oiMNsT+k2/wCfa/aJrZ+1xM7WQDzbYHq4usZsP+k2/wCfa/aJrXe2VRG0wRqGGj6KWaS/qL5MdB/22q/nzY5Jt0x5uOf58q8+nl117/GvR/a61x0Wd8jNtxkIJHIntpB6TiWPFNUO6W7Ddzb3dw+pbbTCJSpGHtLgkp7QMx2Rl9cVNKSjpqw+Ybh72e4OLQ6niWzwwuogEjIjEAdciQRzFWu824iFNG72YsP25lRbScS0RqEc1R9U9od9Z1rdZ1Vgb5KkKQlZSpCZK0AGCteUCDBjPJQOWlWXst2k61tBptskodJS4jkUhJOMjqmJnxHOktrnB79QuzMgDRV/v9aoa2jdIbACQ5IA0BUlK1AdO0o5VQV2i7VkCiiiqANXe9O8i79TSloQgNN8NKUTAEzOfPQfoiqSipSuwFXu0t51v2TFotCMLBlCxOOAFAA8ohUeQqioo4p8wXu095nH7Ni0UhAQwZSoYsRyUO1OX0qi7ubZVZXCLhCUqUjFCVTBxIUjOM/pVWUVMFVAtHduum8N4iEOl0uiMwCdRnqIJHga1tz7VXVDEm1tkPxHGzUrxSCAR5qNefUVHpxfNCzSbS3yfuLMWrwC4c4nFJUXCrEpWfKO0R4Uxszedxiyfs0oQUPklSjOISlKezBj6A9aoqKvDjVULA16Tv8AXK2Nk7OtFEhakIWsdEttwEHwLiR+hVPuyxsgNNuXbz/GSSVtJSS2qFHCDDZkREwoVXb77xnaF0XYKWwAhtJ1CBJkxzJJPoOVc3781tyLyM/Wp3T33esG1s8Nt5lZktuSIJyMHPIwMiDWWorrKKkqZC52xt7j3SLhLLTODh4W28kfc1YhMAa88hSb17wL2g/x3EJQrAlEImISSZz59o1T0VFBIGq3W34dsmlW6mm7i3M/cnNBiMqAMEQTJIIOZPWjebfdy7aTbtst21uCDwmtDGkkACAc4AHyrK0VOHG8qFl9unvW9s9Si3hW2v42lzhVyn8VUZT6zV+PaOlkKNns+1tnF6uJCSefJLacWfUx3VgqKPSi3bQs7fdUtSlrJUpSipSjqVKMknvJJNcUUVsBRRRQBRRRQBRRRFAFFEURQBRRFP2ThStMHVQB8Jo3SNQipSSYxRVgVYuLiMAQJiYAXoAKZVaAEyuE9mDGuIYhlyy1rGa6nZ+HlzjuvTv5+RFoqVaDA5mAcOPLkYSacVbZYU83BB/FKZB9M6rmhHw8nG15qiDRUhVsIKkqxCCdI0IBHzBpbi0KMUnQpHjiBP7jVyRh6E0rojUVOS4eGMIBSAQtOWpJhR58xnyimTbgJnEMWEKwxyOmfXnFTI09B7Vvtf33/wCEeipi7XtHEoCV4RlkVZcuQzHrSIspiVQpWKBB1STIJ5aUzQ9m1L5ESipBtxh+IYiArD1B0z65zFD9uEgwrFCsKsog56dRkfSrkjL0ZpXRHoooqnIKKKKAKWinbe3U4oJQlSlHQJBJ9BQDVFauw3GeVHGWhqY7IhxefcDhHma0uzdyrRABWFOK/GUQPROEeRmuUtaMTSg2eX1Ot9j3DnwMPK70trI9QK9htLZDWTbbaBp2EJST4kCT51e2CFp7alFI8ftrzS8dFPkdFpeZ873DCm1FC0qSpJgpUCCD0IOlIwqFJJ0CgfQ1cb6XYevrhaTILkT1wgJn1Sapa9kXkrOV4sfU6Puv4xy/WnyyqR72MwFlGSMwDnhQEqGX+cqgV0lpRBIBIGpAJA8TRxR3hrzXJfe/+xxDoxkknMLzOZzBAn1p9i8ASiZlKs/yYIHmMRpl+3wpQYVKhOempgDLXIHzFOLtAOJmezGHTMHPPyrLxZ1g9aD2+frv+x2m5AWnEtSx2grWIIjIHn/hTNxcYkJH0syr1y+RNI7bxkAons8pEqTMT17u6m1MKEdlWemRz8KqUeZmepq041z+b+v5Ei2WhJCpiAQpME4tdDpBy1rhxSSASTiCEpjvTlM6RHnTfAIPaSodkkZHlzz5d9IWFAThVHWDGffSld2TiTUccfo/Umm7BKoWpIxlUicwQMvHLn1ptFyJbJJ7IXPM9oqPnrUYsqAkpUB1IMevmKbooIS8TqXuvu7JK3EkBUnEEpGHvTABnpArq9uMU9tSpVIB0Az1784y7+tRKKuJh+Ik01XMSilpK0cAooooBavN0NsC0uApU8NSShcZkA/SHgQPnVJRUatUFse02dsHc0kFJzSUmcQ5EGrlOyiRigAcych4ycq8JsdpvMfenXG55IUpInqQDBra7T2u68llRWohbSZzynDnl+UJivBPw7vd7HeMz0hhhtJBK0k8sHa+ysl7S9suMNgNycZKCskAIymEJHMiczpFQt3L9Sk65iP8xU/fKwVcMKSNQgrA/GTmAO85jzrglCGorRq24nkVFFFfWPMJVhbA/cSNBixdBmSZ/RioFKD36/5zqNWddHVWm7++djtzo3+b/wCtdTB2uGPrpIP6nDHzqtmlmo47UdI+JqTlXOvpRY265VP/AI6P3xXFmo4UnnjX+zqCDRNTA3HxdVsTGvgT+Q99lDhzX3Mo/wC3UKaVK4M/5ypgF4rZKvuqJ20E4Qr4jjWFZggCJyB56/Kq+pDtwCFQkjEZOc85yyqPWoKkc/EzjOdxf3uJRS0Vo84lFFFAFFFFALRUjhUcKs5ChitrsNba7JvGJUhxafVWMc/xqyPCrRbsr+5PJ+qULjqM0mP7NctV3E3DmX2xLkYiEiAY+eevnWsbchTXMHI1htlLJIIGWYnwP8CK2bCvgyJzr5mutzvF7HlG9ezPdbt1r6IViT+QrtJ+Rjyqpr0z2t7MBLNwBqC2o/2kf9dedcKvpeH1c9NM4TjTGKt7XZaXWmyCErIdUTClE4FBKRHwgSddar+FVpa7NbLaFHiSoPHJSUphttZwyUnCSUjM8pyrpKWxmjtG7eIgIeSokKiUqT8KyiNTBxhQ6ZTStbvJlvE9ksAgBtUkBKlqAz1hOR5zXD+xZWlDaj97xniK+lxlNQnCnKSE5d+ZypwbCC1LShfwuLQnETogtickzELVoOQrOXmKGF7GBaDiVRCHFKBBM4HHEjCRqcKBl3TzqS1u8HUtlBCJS1JOJWJTiEKJgxESrSZy0gmm2tgOyEh1sFXZjEv6QCikwnoUk9xGucMXuyShBWlc4UhRBJ+EnCABGoUFTyzTBzpl5ihsbNSM8WNKmXXGyAUkhAICiNR20rEH6nfU53dYpKvuqYTInCRJTEgCepHqPCuju+pbiktrADZW2nEqVEpk6oSAASo94kg6VHRu+sqjit4inEAC4SU4w3JhOQzPf2TkKuXmKHP9GsyA8DBUDKCM0xI+LPInPuqnv7bhOKRMxoYiRyMVcq3VdBjG2IwTiK9XICdEnIqkeWcVwndpwqSFONjEUgGVnUkDLD0Cj5dcqqku4ooaKsrPZPFbUpKhKSdZggAfDAmSSNYHWKi3Vpw1lJIURzTMaTlIB+VayRKI9Fd8Ok4dWwcUV3w6KtgvPc6Pc6vU23dSG17q+bxj0YlGbKrPdxjC6REhSFJjyxD+7UwWndUu0tFIUlYVhUMwefiKcRy2GND+ydkuheMtSlJBAMpBB5SI7q3K7RaGitYSMwcLYTpHwydB3zVds62mCSVEnNRMk+dWF5eEJ4Z5H5VVT2ZeXIpdvMKvGuGoJSnlJJIggyB1yrI3m5BSJSon/PMf416MlKcIIplxxQyCfOK5rVUFUSuN7s8hutjqbVhUCD9veKRDTiRAWoASQAogAkEHLwJHma9J3itA4ycQCVJzSSRJ6pHjWKNsrpW467aMuBVFDkzjXOHDOJU4ZnDM6TnFcpaWDIWoGSZBIMmJPnA9KtTbq6UnAV0rXFJiVQbcBkLXOs4lTMATM6wAPKuSyuCMSoIgiTBAMwR451bFg9KQsnpV4oxKz7rM8Rc9cSp0jr0rkB0GQtcxE4jMTMTOk51Zlo9KThHpV4hMStKnv9Y5y+ko/DmnnyOnSkl3Ltry07SsvDPvPrVng7qMHdV4gxKpXEz7Ss4nM8gAJ8gB5U282tRlRUo9SST86ucNGAU4rGJQm3NIWDV9gFHDFXjEwKDgmir7giirxiYG0Xbppr3ZNWJ2WrrQNkK76+Ll5npIttahS0iNTTt4gNqOQ7hlNTLa0wKBEyDUslUkhKQesSfU1109ZRW4aIlk4+uAhsiOvZH+NP3VicUvOhPZkxnzilU4tWRUrwGQ+VQtpWhwGOh/w+YFWOuskSia3tRhCQEY1HSZGo7/APCor22Vq0IT4Zn1NUW7aOOFp5pVPkqY+YNXX8jeNZ1WlJplRCchRlRJPUmabLSashsfxpDsfxrnku4KwsppOAmrE7GPfXB2Oe+rku4IPu6aT3VNTTshXfXJ2UrrTLzBCNmmkNimph2auuDYrq5+YIp2emuTs1NSzaLpstLHKrk+4ojnZg7q5Oyh3VIJWORpOORqDWspdyURTsiuDsjuqd75XQvR1q5zQpFYdkHpSVcC8HUUU4uoKRr/AOU2eorlW12uo+VZ5r2bfWuHT4GKmtezxkarcPio1yelDu/QmRK/lVsmAR8qfN0kjIimbfce3QZGLzJP76sm9gNJ5ViWmullzIqETnlXLxBBB/dVmq2abAmACY866Nk33VjFmsjzjd9fAvyg5BeJB6T8ST8iPOtZd7ZbbMKI9axu+g4N0FjPAtKvSFJ9RiH6NegObBt3gFFKVAgEHuIkGvTrRvGT7EboqhvIz9ZPqK6G8bP1k+oqadz7U/1afQU2vcu1P0BXLHT8yZMZG32frJ9RXadtsn6SflXCtxLY/R+2mV+z63OmIeCj/Grhp+YyJo2s0eaflXadoNHmKpnfZ03ydcH6RqM77OlfQuXB4504en3foTJmlFy0eYrpKmj0rEv7h3ifguJ8Zqvf3e2m1p2vA/xra0IPlNDN9j0jhNHpR7k2eleR3N/fs/fErSOpSY9aba3wuU8wa37DN7xaZOIj187KQelNL2Ik8q8yZ3+fTqkHzqcz7R1jVB9ay/B6yHEibhe7qTyqI7uuDyqntPaW39JKh5TVvbb/ANsrVUeOVYelrR6MuSIrm6NFaS13gt3BIcT6iis56i7jYvKafUQklIkgEgaSYyE04HB1pZFeuk+pyPJttb03S1hC1OW2ZxJSmDHI4lZnnplSnaa1CA+XBI7RWQonpAIr1V1lCviSkjvAP21Ed2Lbq1ZaP6Cf4V0bjVJHXR1Vpytxv5nmpvH15Aq7tTXBefnNS69I/wBHLX/UoHhl9lA3dtho2M+9X8axifSj+J6a/wAaPJdrWzjqZzJIjPXLMa+J9albPfeDSELUtJSAIxH6OQiD0Ar1NvYFuJhsZ9ZP210rYjB/qkelV21VBfiOjnm4dKMCnarwH3xXrTyN4Hx9P1g+tbhOxWB/VI9KeTs9oaNo/VFYen5IkvxDQf8Aj/QyNjt25XmkBYkDIczpVjbbUuMRDiUpzgAhUkkSCCMiOsaVo0NJGgA8Mq6wis8P5Hi1deE3tBIhWD61Dtog8yJjynOpmGlypC4OorSjFc2eZ+SCKIply9bTqpI8SKhP7xWyJxPNiPxhT3RTLBxhKhBAI7xNZ/a+5VpcDNoIV9ZHZPyyNRbv2hWiMgVr/JGXqazG2vaS6sFNugNj6yu0ryGg+dahpSv3V+wMvvVu6bJ7hlQUkiUkQCR3jkflXSbfZ5Aly6Bj6jZH21WXVyp1RW4pS1E5lRkmmiK+hi2kmzJo9m22y0KJecuFjkktlHrhMmrR5/ZH9WED84i4P2A1hSma6CCRABrnLQT5yfqVNm4TcbNjS28k3I+WCisezst1fwtLPgk0Vz4EPjfqat9jbDY20U6Or9Vfvp5DO1E6LJ8RXrkUV39k7tehji+R5SLjag6HyNON7T2oNW0n1r1KKrtt3K20AomZVkI5NLVz6FIPlWX4OPl6FWo26MENt7S/1H210nbu0P8A+f7f4VuTtSCpOEkpRinqYQY0gfGK7c2lhOFSCCGi4cxkBMie4gDzFT2KH2v+mspdjOWe0blQ7TcHzqYzdPk5o+2rW32mV4IQe0FkyYw4FYTkRJzpLO8Utlxeh7RSMjAwBQ5Z61zf4en/AHFya6EdS1gaVFNw90+RqbZbQUlIx4iSojPDIzQBOEQfjmuHduEKI4SsnSjs9omJg90xI7geeVT+HL4g5NdBkcUjXOsvtp7aCTDWnga1ad4iQkhlfaUEgeICpyHRQNId4VQr7gsFJIzMaTEwDGnTkelaj+Hxi7y+hM5PoeeqRtVQ+IjwH+FRl7H2krVbnqoV6PtbbDiUAhDreapISFZAKjDiGeQxkdExTy9srUVpS0tGEjtKIgniIThAjmFHOuy8NXJr0Im30PLDujeL+Ik+JUftrtvcN86/Ya9Z/lfQ4DHC4mo+qVYfRJzpy2vCtaeQwuyNe0hxCZmO9XrV4MukvoLfVHljXs/d5n5VJb9nSjqo+lehC7cS66e0UJUEgHCE4lBnCAYn6ayZp9W0iFKTwzKW8ZzETA7E6Tn15VHoT+P6D5IwDXs2RzKvWpzPs8YGoJ9a2TG0cSm04fjSTMjKJy01y7j6GLGKz7JN/wB7I5tdDFsbk2yf6selWNvu8wjRtPoK0UUtZfgL5yZOKyrbtEp0SB5UlWtFT+HR7/QnEYUUUV9E5hXK2wdQD4+EfYTRRQDfuyJJwpkiCYEkdD6Cu1NA6gHKMxyOo8KKKCxG2EpiEgRkIAEA5kCkbYSkQlIA6AADPuoooDlNm2AAEJgGQMIgHqMsjXSLdIMhKQScRgASo/SPfmc6KKC2IbVGXZTkZGQyIyBHfkPSkVZtmRgTmZPZGZ6nLM0UUFs6et0rEKSFDooAieudJ7umScKZMSYEmNJPOlooLE92RM4UzhwzA+H6vh3UrTCUgBKQIkCABAOZiKKKCzrhjoMzJ8REH5D0rhVsgkkpSSRhJIElP1SendS0UAiLZAIISkFIgQBkOg6U9RRQWFFFFAFFFFA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79512" y="1484784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OR Society</a:t>
            </a:r>
          </a:p>
          <a:p>
            <a:r>
              <a:rPr lang="en-GB" sz="2000" dirty="0" smtClean="0"/>
              <a:t>“Operational Research at the Heart of Analytics”</a:t>
            </a:r>
            <a:endParaRPr lang="en-GB" sz="2000" dirty="0"/>
          </a:p>
        </p:txBody>
      </p:sp>
      <p:pic>
        <p:nvPicPr>
          <p:cNvPr id="57346" name="Picture 2" descr="Analytics Magaz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556792"/>
            <a:ext cx="3031598" cy="216024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83568" y="2708920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Analytics Network</a:t>
            </a:r>
          </a:p>
          <a:p>
            <a:r>
              <a:rPr lang="en-GB" dirty="0" smtClean="0">
                <a:hlinkClick r:id="rId5"/>
              </a:rPr>
              <a:t>www.theorsociety.com/Pages/SpecialInterest/AnalyticsNetwork.aspx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7348" name="Picture 4" descr="http://www.theorsociety.com/Media/Images/Users/CaraQuinton01011978/ActualSize/2_10_2011-1_22_51-P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935585"/>
            <a:ext cx="1728192" cy="2460947"/>
          </a:xfrm>
          <a:prstGeom prst="rect">
            <a:avLst/>
          </a:prstGeom>
          <a:noFill/>
        </p:spPr>
      </p:pic>
      <p:pic>
        <p:nvPicPr>
          <p:cNvPr id="57350" name="Picture 6" descr="http://www.theorsociety.com/Media/Images/Users/CaraQuinton01011978/ActualSize/15_04_2011-15_42_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3899" y="3948260"/>
            <a:ext cx="1914525" cy="250507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4653136"/>
            <a:ext cx="3960440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DEVELOPMENTS IN ADVANCED ANALYTICS AND BIG DATA 2014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The Progression of OR with Analytics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0244" name="AutoShape 4" descr="data:image/jpeg;base64,/9j/4AAQSkZJRgABAQAAAQABAAD/2wCEAAkGBxQREhUUExQUFhUXFRcYGBgVGBUVFxgXFxYYFxgVFBcYHCggGBwlHBUUITEhJSkrLi4wFx8zODMsNygtLisBCgoKDg0OGxAQGywkICQsLCwsLCwsLCwsLCwsLCwsLCwsLCwsLCwsLCwsLCwsLCwsLCwsLCwsLCwsLCwsLCwsLP/AABEIARUAtgMBIgACEQEDEQH/xAAcAAABBQEBAQAAAAAAAAAAAAAAAQMEBQYCBwj/xABSEAABAwIDBQUEAwsICAUFAAABAgMRAAQSITEFBhNBUSJhcYGRBxQyoUJSsSMzNWJyc4KSs8HRFSQ0Q6Ky4fAWU3SDhLTCw2N1hZPEJSZERlT/xAAZAQEBAQEBAQAAAAAAAAAAAAAAAQIDBAX/xAAzEQACAgECBAMGBAcBAAAAAAAAAQIREgMhEzFBUQRhkRQiUnGh8AWBscEVMjNCQ9Hh8f/aAAwDAQACEQMRAD8A81oorpTZGoI8jULRzRRRQBRRSkUAlFKUkZwYNJQPYKeRarOiScgcoOR0npTNOIfUNFKHgTQDvuDn1D5wPXpQbBz6h5DOBmSAMyepArj3pf11Z95pDcL+ur9Y8jPXrQHZsXPqHyg6iRp3Vy9arQJUmBMctSJj0pPeF/XX+sr+NcqdURBUojoSSKA4ooooAorrAYmDHWMvWkAoWmJRRRQgUUUUAUUUUAVPYEpAMkFCRr1eioFLPfUas66WpgyYLZMSQckzrr2SrploKcTZpKogxiI16LwzpUAqPU+poCz1Pqazi+5142n8A860AEEA56z1hJ05a/MU7tCOU/fHJnrKahlR6nL/ADlRiPU1VEw9WNNJcyelEpAMxCO7kuufdEyNfiQnX62A9OhX6VDxnLM5aZnLwpMR6n1qYvudHrwa3jZMNumDroSM9IQFcxnme6u1WiRyVqRrpBWJ0/EHrUAqPU+tdreUSSSZOuZ9PCmL7ha2l8I+pCQFAAyEjU9SnMZd5phpAMyrDAJGUyendXGI9TSVpI4y1E2nRIsUErSeQUmfM/4U8i1TCdfhBOZ5pB+r1OmdQ0qI0JHhlQHD1PqcvCo02zenqwjGmrJvuqdO1lPPWC4I0/EFcvW6QkkT3Zz9Tu/GOfhUPEeppcZ0kx41MX3K9bTarEkFJ4Y1+EZRkfuivnXdnGEazLkf+3zqJjOkmPE0k1cdqHHSkpV0omuWyEiSDlqAc/iSOY7zQllOYhWWGdDMwcsstTUNSydSfWkCj1NTF9w9aF7RO30Qogd3OeQMz0pulJnWkraPPJpttBRRRQgUUVsNlWtvZ2SLy4ZTcOvrUlhpZIbCGzC3XAPizBy8Os1mUqBj6K2G17S3u7E3luwm3dZcSh9psktlK/gdQPo5kD11gVjyaRlkAooomtAKKJooAoomgmgCikUcie6tHv3slq0uG22QQlVs04ZUVHEvFiMnl2RlUvegZ2irDbKrclr3YLA4KOLj/wBdKsZTn8MYY86rpqp2rAtFFIDQC0UUE0AUUUTQBRRRQBRRRQBWv37yt9mI5CySfNRE/wB0VkK2O9SeNs3Z1wn4W212zn4q0K7M9JAUR4iuc/5ogyzN84hDjaVqShzDxEjReEynF1gmtjd3o2Vb2qGmWFvvsi4ecebDvZcnhtIBIgAAz4d9U2ydjNqsLu6dxDhlttiDAU6o9oER2oBBqd7Qxi9xdHwLsGQDyxIkLT5SPWsyqUkvvkUl7S2cyb3Ztw02lDV4WllqJSlYcSl1IByw5jLx61OVt1pnahtWrS34K7zgu8RAWtZce4aiFaISkq7KQNB303djCdgNqyWkBZHMB15sokcskmqa7/Dv/qjf/NprmlfPs/1KX9htNpjaYsWbS3FubgsuF1HFdckkFWMnsgE5JA0HfUPduzYae2uHGkut26XglB1ht9SQAo5pkJAkZ1Ga/D//AB//AHKnbObKntvhIJJTdQAJJ/nDmgFGqX5L9QN7Jv07VZubdxi3Q42wp63Uy2G8PDiWyc5SZSPXuiFs15Gz9ntXYbaXcXLq0oLyQtLbTRKVFKTliKhr0Nc+zPsu3Tp+9t2L5Urpiw4R5wr0qxTt1622PYrZ4cBx9pzG2hyFYytI7YMSmT31WqliuVoEDb1wkNWe02mmUrc4qHW8AUwXm5Ti4c/SBJidUjvmz9q2218RLHDYwrtmFlfDHFBKlHChc5J7Iyjmaz28m1r25tGl3ARwFLWWsKGm5WgFKzhRCoziYip3tV/pbX+xW/8A11VH3lfmQl7ZtGxfbJSEICV21kVgJEKKnVglQjMnnOtS3tvtsbTNsxaW4bVd8J0uIC1rK3cCsJ0bQMRwpA5Caa23+ENj/wCy2P7ZdU9/+Gz/AOZD/mRWUrW/YpZWex2Gb3aTim0uN2SXHG2lfAVlX3NKuqRnl4U/sbbQu7e6eetbRb9o2HWjwsCCkkpUlxKVDFAEjvipNrntTaqVpKrdTT/HSmS4UACOEBmVzp4ms7ebVtLa2etrMvrXcYA64+lLeFtBJDaUjOSdScv3Xnt12BlHFQCfE16BtzaQ2Qpq0Zt7dxSWkLuVvNhxTq15lAJPZSBpHUdM/PndD4Gtj7Vs78uD4HWWXEHkUlEZeaTXWauST5bkLW12Ky3tq04aB7vcIS+htQCkhLjSzgg6gKBI6ZDlS7sbbacvkWSLS3TauLW2oLQFvKhKzjU4ecpGQEAZdCLFHZ2tsho/G1ZtIWOYVwXDBrJbifhhj8+5/dcrjzTb7f7KZy9aCHHEDRK1pE9EqIH2UzUrav397865/fVUWvSuRkKKKKoCrrYG8z1mFoQG3GnIK2nkcRtRGisMggwBoenQVS0ExUaTVMFzt/eV68ShCw0203JQ0yjhtpJ1VEkk95PM6SZd2TvW6wyGC3bvtJUVoTcN8QNqJklEKBEmTHeakb0bmO2DDLzi0qDpAgAgoUUYwlU65BXpWZrCUJR25DctLreB926TduKCnUqSoSOyMBlKQkaJHT9+dMr2q4br3o4eLxw/ocPEDgcGU/DiGk1BoreKBZDbTgu/e+xxeLxdDgxzPwzMTymtNuZtNwjatyFYXTbrexJywrU6VykGcpOhmsPUm0v3GkuJbWUh1GBwCO0j6pkaVmcE1Qsudqb5XD7KmcFu0hZBc4DQbU6Rn90Mmc+kVG2FvI7aJW2lLTrThBW0+jiNlQ0VEgg6aHlVNV7szdhx+zfvErQEMEhSTixKhKVdmBH0xr0o4wSpgi7d247eKSpzAlKE4UNtpwNtp6ITJjx106CpW0N6nn7dLDqGF4UJQl0t/dwhBBCQ5P4oByzk9aoqKuEewLe53hecdt3lYMdshpDcJMYWVFSMYnMyTOlRndquKufejh4he42QOHGF49JmJGk1Bqx/kN/3b3vh/wA3xYceJHxYsMYZxa5aUqKBq93bx5xraO0Gs73sBIbBOBLqgHHEt5zkDEzGGnt3NsP7RbuEXyUusIt3V8dTSEKacSBgwuoAEzOWprFbHu32nUm3WtDqiEJKFYSSowEnkQTGuVWu9t7tEK4F+47MJXw1LQUxJwqIbOE5g655VyenvX/pbM6K0ezd832W22y3bPBr7yX2uItrubUFDLxms5RXaUVLmQtrfeJ9F2LwqC38RXKxIJKSmCARkAYAGkCo+y9quW9wm4bw8RCysYgSmVAgyJGXaPOoNFMUBx90rUpR1UoqMaSoyY9abooqgKKKKAKsN3tn+83TDMSHHUJUPxcQx/2Qqq+tv7IbQKvi6r4GGVuE9CRhHyKj5VjUljFsI2G+9wL6z2kgZm0uUKTzgJbbCiOmrw9a8Yr0b2WX/vNzfMuf/lsuLP5WI5ejyv1a87caKCUq+JJKT4pMH5g1z0VjcfkViFJ1gx1pz3ZeDHgXg+vhVg/WiK9advLZjY1g7ctF7AAWmtEqdhccTlhAxHPuyNNbje0C4vL1Ns+hnhOpWAlCSMGFBUBmTiBCSCD15aVONKm0uQo8lpxhhbhIQhayNQhJURPWBlVxtSyYY2i405jFui4UlWCMQbCjkmegyrTbU9pCmDwdmttM26DAJRKnIyxQdAe+VHIkjSujm9sUKPP1pKSQQQRkQRBB6EHSvRN0fwDtL8tX7NmnfaCtN7s2z2gUJS8pXDWU6GcYI7xibkTpiNNbo/gHaX5xX7NmuU55QT81+pUtzzrCYmDHXl60leibgfzrZu0bLVQTxm5+sU5R4KaR+tWBsbYvONtp1cWhAjqtQSD867Kdtp9DNDRSehz07/CvRsB/0ZiDPvGkGf6R0pr2o7WLO0LdDWGLNtrCCJAXIXCgCMsIayn7a1H+m9z/ACN79hZ43FwRgVw44uD4cczHfXDUnKSi0uppHjVu6ptaVpyUlSVJkc0kEZHXMVN3g2y9eO8W4ILmBKZCQjspJIyH5Rzqe/t12+v2HnggL4rCfuYKUwlwRkVE8zzq59tB/wDqX/Dt/wB5yu2XvJNb0QxDTZUQlIKlHQJBUT4AZ0OtKQcKkqSrooFJ9DnXqN9efyDYsIYQg3lwnG44sYsIgEiOcYgkDTIkzz5tdofy5s+5S+lHvVsOI24kYZBBIHdOFSSNM0mKxxnzrYUeW/vy8zkAKeuLRxsArbcQDkCtCkgnoMQzrf8As2Qi3srzaHDS48zKWwrPDCEqKu6SvMjkk11u/wC0db7hZ2lwl2zoKVEoACMjBIGqeXUZGq9SVvFchR5xRUrabbaXnEsrK2gtXDUQQSiezIOcxA8qi12RAooooAr072abLxbOvl8RDJf+4JccMJACNR5uqHiK8xr0Dese7bFsLf6Tyi+vTQysA+bqB+jXHW3Sj3ZUW26G5os7xp8bQtF4SQUJUAVhaSnCO11IPiBWM9olhwNpXKQICl8RPeHUhwkfpKWPKs62spIUnVJCh4gyPmK9E9sDQcVZ3afhfYA8xC0/Jw+lZScdRW7sdA3t/AWzfyh/ccqm9lX4Ut/97+xcq53u/AWzfyh/ccqm9lX4Ut/97+xcqR/pS/MvUgb6IKto3QAJJuFgACSSVQAANSa0SN2LPZzaHNpqU48sYk2rRzA/8RQI6ayBqO1UnYTCV7xuY/ovvqTP1kgx/HyrI74vOObQueJJc94cSE5k4UrKW0pHPshMdfOrbk1G62shu99rxt7Ydu4y0GWzcDC2IhIHGHLmYnzqBuj+AdpfnFfs2alb12DlvsC1bdSUrS8klJ1GLjKAPfBGVRd0fwDtL8tX7NmuS/k2+L9y9Sp9lG0eDtFsE9l1Kmj0kjEn+0gDzqfubsDBtxTREItlvOd2BOTZ7vvjZrDWV0plxDqfibWlY8UkKH2V7ZvJhtm7/aKD/SLRhDZy+JeJEj9Zo+VdNb3ZfNUEePbxbQ95un3teI6oj8mYR/ZCa2v/AOs/8R/8ivORXowH/wBseFxn3fzjn6j1reqqUV5oiMNsT+k2/wCfa/aJrZ+1xM7WQDzbYHq4usZsP+k2/wCfa/aJrXe2VRG0wRqGGj6KWaS/qL5MdB/22q/nzY5Jt0x5uOf58q8+nl117/GvR/a61x0Wd8jNtxkIJHIntpB6TiWPFNUO6W7Ddzb3dw+pbbTCJSpGHtLgkp7QMx2Rl9cVNKSjpqw+Ybh72e4OLQ6niWzwwuogEjIjEAdciQRzFWu824iFNG72YsP25lRbScS0RqEc1R9U9od9Z1rdZ1Vgb5KkKQlZSpCZK0AGCteUCDBjPJQOWlWXst2k61tBptskodJS4jkUhJOMjqmJnxHOktrnB79QuzMgDRV/v9aoa2jdIbACQ5IA0BUlK1AdO0o5VQV2i7VkCiiiqANXe9O8i79TSloQgNN8NKUTAEzOfPQfoiqSipSuwFXu0t51v2TFotCMLBlCxOOAFAA8ohUeQqioo4p8wXu095nH7Ni0UhAQwZSoYsRyUO1OX0qi7ubZVZXCLhCUqUjFCVTBxIUjOM/pVWUVMFVAtHduum8N4iEOl0uiMwCdRnqIJHga1tz7VXVDEm1tkPxHGzUrxSCAR5qNefUVHpxfNCzSbS3yfuLMWrwC4c4nFJUXCrEpWfKO0R4Uxszedxiyfs0oQUPklSjOISlKezBj6A9aoqKvDjVULA16Tv8AXK2Nk7OtFEhakIWsdEttwEHwLiR+hVPuyxsgNNuXbz/GSSVtJSS2qFHCDDZkREwoVXb77xnaF0XYKWwAhtJ1CBJkxzJJPoOVc3781tyLyM/Wp3T33esG1s8Nt5lZktuSIJyMHPIwMiDWWorrKKkqZC52xt7j3SLhLLTODh4W28kfc1YhMAa88hSb17wL2g/x3EJQrAlEImISSZz59o1T0VFBIGq3W34dsmlW6mm7i3M/cnNBiMqAMEQTJIIOZPWjebfdy7aTbtst21uCDwmtDGkkACAc4AHyrK0VOHG8qFl9unvW9s9Si3hW2v42lzhVyn8VUZT6zV+PaOlkKNns+1tnF6uJCSefJLacWfUx3VgqKPSi3bQs7fdUtSlrJUpSipSjqVKMknvJJNcUUVsBRRRQBRRRQBRRRFAFFEURQBRRFP2ThStMHVQB8Jo3SNQipSSYxRVgVYuLiMAQJiYAXoAKZVaAEyuE9mDGuIYhlyy1rGa6nZ+HlzjuvTv5+RFoqVaDA5mAcOPLkYSacVbZYU83BB/FKZB9M6rmhHw8nG15qiDRUhVsIKkqxCCdI0IBHzBpbi0KMUnQpHjiBP7jVyRh6E0rojUVOS4eGMIBSAQtOWpJhR58xnyimTbgJnEMWEKwxyOmfXnFTI09B7Vvtf33/wCEeipi7XtHEoCV4RlkVZcuQzHrSIspiVQpWKBB1STIJ5aUzQ9m1L5ESipBtxh+IYiArD1B0z65zFD9uEgwrFCsKsog56dRkfSrkjL0ZpXRHoooqnIKKKKAKWinbe3U4oJQlSlHQJBJ9BQDVFauw3GeVHGWhqY7IhxefcDhHma0uzdyrRABWFOK/GUQPROEeRmuUtaMTSg2eX1Ot9j3DnwMPK70trI9QK9htLZDWTbbaBp2EJST4kCT51e2CFp7alFI8ftrzS8dFPkdFpeZ873DCm1FC0qSpJgpUCCD0IOlIwqFJJ0CgfQ1cb6XYevrhaTILkT1wgJn1Sapa9kXkrOV4sfU6Puv4xy/WnyyqR72MwFlGSMwDnhQEqGX+cqgV0lpRBIBIGpAJA8TRxR3hrzXJfe/+xxDoxkknMLzOZzBAn1p9i8ASiZlKs/yYIHmMRpl+3wpQYVKhOempgDLXIHzFOLtAOJmezGHTMHPPyrLxZ1g9aD2+frv+x2m5AWnEtSx2grWIIjIHn/hTNxcYkJH0syr1y+RNI7bxkAons8pEqTMT17u6m1MKEdlWemRz8KqUeZmepq041z+b+v5Ei2WhJCpiAQpME4tdDpBy1rhxSSASTiCEpjvTlM6RHnTfAIPaSodkkZHlzz5d9IWFAThVHWDGffSld2TiTUccfo/Umm7BKoWpIxlUicwQMvHLn1ptFyJbJJ7IXPM9oqPnrUYsqAkpUB1IMevmKbooIS8TqXuvu7JK3EkBUnEEpGHvTABnpArq9uMU9tSpVIB0Az1784y7+tRKKuJh+Ik01XMSilpK0cAooooBavN0NsC0uApU8NSShcZkA/SHgQPnVJRUatUFse02dsHc0kFJzSUmcQ5EGrlOyiRigAcych4ycq8JsdpvMfenXG55IUpInqQDBra7T2u68llRWohbSZzynDnl+UJivBPw7vd7HeMz0hhhtJBK0k8sHa+ysl7S9suMNgNycZKCskAIymEJHMiczpFQt3L9Sk65iP8xU/fKwVcMKSNQgrA/GTmAO85jzrglCGorRq24nkVFFFfWPMJVhbA/cSNBixdBmSZ/RioFKD36/5zqNWddHVWm7++djtzo3+b/wCtdTB2uGPrpIP6nDHzqtmlmo47UdI+JqTlXOvpRY265VP/AI6P3xXFmo4UnnjX+zqCDRNTA3HxdVsTGvgT+Q99lDhzX3Mo/wC3UKaVK4M/5ypgF4rZKvuqJ20E4Qr4jjWFZggCJyB56/Kq+pDtwCFQkjEZOc85yyqPWoKkc/EzjOdxf3uJRS0Vo84lFFFAFFFFALRUjhUcKs5ChitrsNba7JvGJUhxafVWMc/xqyPCrRbsr+5PJ+qULjqM0mP7NctV3E3DmX2xLkYiEiAY+eevnWsbchTXMHI1htlLJIIGWYnwP8CK2bCvgyJzr5mutzvF7HlG9ezPdbt1r6IViT+QrtJ+Rjyqpr0z2t7MBLNwBqC2o/2kf9dedcKvpeH1c9NM4TjTGKt7XZaXWmyCErIdUTClE4FBKRHwgSddar+FVpa7NbLaFHiSoPHJSUphttZwyUnCSUjM8pyrpKWxmjtG7eIgIeSokKiUqT8KyiNTBxhQ6ZTStbvJlvE9ksAgBtUkBKlqAz1hOR5zXD+xZWlDaj97xniK+lxlNQnCnKSE5d+ZypwbCC1LShfwuLQnETogtickzELVoOQrOXmKGF7GBaDiVRCHFKBBM4HHEjCRqcKBl3TzqS1u8HUtlBCJS1JOJWJTiEKJgxESrSZy0gmm2tgOyEh1sFXZjEv6QCikwnoUk9xGucMXuyShBWlc4UhRBJ+EnCABGoUFTyzTBzpl5ihsbNSM8WNKmXXGyAUkhAICiNR20rEH6nfU53dYpKvuqYTInCRJTEgCepHqPCuju+pbiktrADZW2nEqVEpk6oSAASo94kg6VHRu+sqjit4inEAC4SU4w3JhOQzPf2TkKuXmKHP9GsyA8DBUDKCM0xI+LPInPuqnv7bhOKRMxoYiRyMVcq3VdBjG2IwTiK9XICdEnIqkeWcVwndpwqSFONjEUgGVnUkDLD0Cj5dcqqku4ooaKsrPZPFbUpKhKSdZggAfDAmSSNYHWKi3Vpw1lJIURzTMaTlIB+VayRKI9Fd8Ok4dWwcUV3w6KtgvPc6Pc6vU23dSG17q+bxj0YlGbKrPdxjC6REhSFJjyxD+7UwWndUu0tFIUlYVhUMwefiKcRy2GND+ydkuheMtSlJBAMpBB5SI7q3K7RaGitYSMwcLYTpHwydB3zVds62mCSVEnNRMk+dWF5eEJ4Z5H5VVT2ZeXIpdvMKvGuGoJSnlJJIggyB1yrI3m5BSJSon/PMf416MlKcIIplxxQyCfOK5rVUFUSuN7s8hutjqbVhUCD9veKRDTiRAWoASQAogAkEHLwJHma9J3itA4ycQCVJzSSRJ6pHjWKNsrpW467aMuBVFDkzjXOHDOJU4ZnDM6TnFcpaWDIWoGSZBIMmJPnA9KtTbq6UnAV0rXFJiVQbcBkLXOs4lTMATM6wAPKuSyuCMSoIgiTBAMwR451bFg9KQsnpV4oxKz7rM8Rc9cSp0jr0rkB0GQtcxE4jMTMTOk51Zlo9KThHpV4hMStKnv9Y5y+ko/DmnnyOnSkl3Ltry07SsvDPvPrVng7qMHdV4gxKpXEz7Ss4nM8gAJ8gB5U282tRlRUo9SST86ucNGAU4rGJQm3NIWDV9gFHDFXjEwKDgmir7giirxiYG0Xbppr3ZNWJ2WrrQNkK76+Ll5npIttahS0iNTTt4gNqOQ7hlNTLa0wKBEyDUslUkhKQesSfU1109ZRW4aIlk4+uAhsiOvZH+NP3VicUvOhPZkxnzilU4tWRUrwGQ+VQtpWhwGOh/w+YFWOuskSia3tRhCQEY1HSZGo7/APCor22Vq0IT4Zn1NUW7aOOFp5pVPkqY+YNXX8jeNZ1WlJplRCchRlRJPUmabLSashsfxpDsfxrnku4KwsppOAmrE7GPfXB2Oe+rku4IPu6aT3VNTTshXfXJ2UrrTLzBCNmmkNimph2auuDYrq5+YIp2emuTs1NSzaLpstLHKrk+4ojnZg7q5Oyh3VIJWORpOORqDWspdyURTsiuDsjuqd75XQvR1q5zQpFYdkHpSVcC8HUUU4uoKRr/AOU2eorlW12uo+VZ5r2bfWuHT4GKmtezxkarcPio1yelDu/QmRK/lVsmAR8qfN0kjIimbfce3QZGLzJP76sm9gNJ5ViWmullzIqETnlXLxBBB/dVmq2abAmACY866Nk33VjFmsjzjd9fAvyg5BeJB6T8ST8iPOtZd7ZbbMKI9axu+g4N0FjPAtKvSFJ9RiH6NegObBt3gFFKVAgEHuIkGvTrRvGT7EboqhvIz9ZPqK6G8bP1k+oqadz7U/1afQU2vcu1P0BXLHT8yZMZG32frJ9RXadtsn6SflXCtxLY/R+2mV+z63OmIeCj/Grhp+YyJo2s0eaflXadoNHmKpnfZ03ydcH6RqM77OlfQuXB4504en3foTJmlFy0eYrpKmj0rEv7h3ifguJ8Zqvf3e2m1p2vA/xra0IPlNDN9j0jhNHpR7k2eleR3N/fs/fErSOpSY9aba3wuU8wa37DN7xaZOIj187KQelNL2Ik8q8yZ3+fTqkHzqcz7R1jVB9ay/B6yHEibhe7qTyqI7uuDyqntPaW39JKh5TVvbb/ANsrVUeOVYelrR6MuSIrm6NFaS13gt3BIcT6iis56i7jYvKafUQklIkgEgaSYyE04HB1pZFeuk+pyPJttb03S1hC1OW2ZxJSmDHI4lZnnplSnaa1CA+XBI7RWQonpAIr1V1lCviSkjvAP21Ed2Lbq1ZaP6Cf4V0bjVJHXR1Vpytxv5nmpvH15Aq7tTXBefnNS69I/wBHLX/UoHhl9lA3dtho2M+9X8axifSj+J6a/wAaPJdrWzjqZzJIjPXLMa+J9albPfeDSELUtJSAIxH6OQiD0Ar1NvYFuJhsZ9ZP210rYjB/qkelV21VBfiOjnm4dKMCnarwH3xXrTyN4Hx9P1g+tbhOxWB/VI9KeTs9oaNo/VFYen5IkvxDQf8Aj/QyNjt25XmkBYkDIczpVjbbUuMRDiUpzgAhUkkSCCMiOsaVo0NJGgA8Mq6wis8P5Hi1deE3tBIhWD61Dtog8yJjynOpmGlypC4OorSjFc2eZ+SCKIply9bTqpI8SKhP7xWyJxPNiPxhT3RTLBxhKhBAI7xNZ/a+5VpcDNoIV9ZHZPyyNRbv2hWiMgVr/JGXqazG2vaS6sFNugNj6yu0ryGg+dahpSv3V+wMvvVu6bJ7hlQUkiUkQCR3jkflXSbfZ5Aly6Bj6jZH21WXVyp1RW4pS1E5lRkmmiK+hi2kmzJo9m22y0KJecuFjkktlHrhMmrR5/ZH9WED84i4P2A1hSma6CCRABrnLQT5yfqVNm4TcbNjS28k3I+WCisezst1fwtLPgk0Vz4EPjfqat9jbDY20U6Or9Vfvp5DO1E6LJ8RXrkUV39k7tehji+R5SLjag6HyNON7T2oNW0n1r1KKrtt3K20AomZVkI5NLVz6FIPlWX4OPl6FWo26MENt7S/1H210nbu0P8A+f7f4VuTtSCpOEkpRinqYQY0gfGK7c2lhOFSCCGi4cxkBMie4gDzFT2KH2v+mspdjOWe0blQ7TcHzqYzdPk5o+2rW32mV4IQe0FkyYw4FYTkRJzpLO8Utlxeh7RSMjAwBQ5Z61zf4en/AHFya6EdS1gaVFNw90+RqbZbQUlIx4iSojPDIzQBOEQfjmuHduEKI4SsnSjs9omJg90xI7geeVT+HL4g5NdBkcUjXOsvtp7aCTDWnga1ad4iQkhlfaUEgeICpyHRQNId4VQr7gsFJIzMaTEwDGnTkelaj+Hxi7y+hM5PoeeqRtVQ+IjwH+FRl7H2krVbnqoV6PtbbDiUAhDreapISFZAKjDiGeQxkdExTy9srUVpS0tGEjtKIgniIThAjmFHOuy8NXJr0Im30PLDujeL+Ik+JUftrtvcN86/Ya9Z/lfQ4DHC4mo+qVYfRJzpy2vCtaeQwuyNe0hxCZmO9XrV4MukvoLfVHljXs/d5n5VJb9nSjqo+lehC7cS66e0UJUEgHCE4lBnCAYn6ayZp9W0iFKTwzKW8ZzETA7E6Tn15VHoT+P6D5IwDXs2RzKvWpzPs8YGoJ9a2TG0cSm04fjSTMjKJy01y7j6GLGKz7JN/wB7I5tdDFsbk2yf6selWNvu8wjRtPoK0UUtZfgL5yZOKyrbtEp0SB5UlWtFT+HR7/QnEYUUUV9E5hXK2wdQD4+EfYTRRQDfuyJJwpkiCYEkdD6Cu1NA6gHKMxyOo8KKKCxG2EpiEgRkIAEA5kCkbYSkQlIA6AADPuoooDlNm2AAEJgGQMIgHqMsjXSLdIMhKQScRgASo/SPfmc6KKC2IbVGXZTkZGQyIyBHfkPSkVZtmRgTmZPZGZ6nLM0UUFs6et0rEKSFDooAieudJ7umScKZMSYEmNJPOlooLE92RM4UzhwzA+H6vh3UrTCUgBKQIkCABAOZiKKKCzrhjoMzJ8REH5D0rhVsgkkpSSRhJIElP1SendS0UAiLZAIISkFIgQBkOg6U9RRQWFFFFAFFFFA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79512" y="148478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INFORMS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53250" name="Picture 2" descr="analytic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564904"/>
            <a:ext cx="2286000" cy="3057526"/>
          </a:xfrm>
          <a:prstGeom prst="rect">
            <a:avLst/>
          </a:prstGeom>
          <a:noFill/>
        </p:spPr>
      </p:pic>
      <p:pic>
        <p:nvPicPr>
          <p:cNvPr id="53256" name="Picture 8" descr="https://1-ps.googleusercontent.com/s/www.informs.org/var/ezflow_site/storage/images/save-the-date-boston/2539377-2-eng-US/Save-the-Date-Boston.jpg.pagespeed.ce.7bCZSWdyW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988840"/>
            <a:ext cx="2143125" cy="981075"/>
          </a:xfrm>
          <a:prstGeom prst="rect">
            <a:avLst/>
          </a:prstGeom>
          <a:noFill/>
        </p:spPr>
      </p:pic>
      <p:pic>
        <p:nvPicPr>
          <p:cNvPr id="53258" name="Picture 10" descr="https://1-ps.googleusercontent.com/s/www.informs.org/var/ezflow_site/storage/images/big-data2/2554339-2-eng-US/big-data.jpg.pagespeed.ce.8WifZC750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988840"/>
            <a:ext cx="2143125" cy="981076"/>
          </a:xfrm>
          <a:prstGeom prst="rect">
            <a:avLst/>
          </a:prstGeom>
          <a:noFill/>
        </p:spPr>
      </p:pic>
      <p:pic>
        <p:nvPicPr>
          <p:cNvPr id="53260" name="Picture 12" descr="CAP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72672" y="3346404"/>
            <a:ext cx="2351456" cy="2890908"/>
          </a:xfrm>
          <a:prstGeom prst="rect">
            <a:avLst/>
          </a:prstGeom>
          <a:noFill/>
        </p:spPr>
      </p:pic>
      <p:pic>
        <p:nvPicPr>
          <p:cNvPr id="8194" name="Picture 2" descr="INFORMS Continuing Educat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3212976"/>
            <a:ext cx="2312468" cy="1085081"/>
          </a:xfrm>
          <a:prstGeom prst="rect">
            <a:avLst/>
          </a:prstGeom>
          <a:noFill/>
        </p:spPr>
      </p:pic>
      <p:pic>
        <p:nvPicPr>
          <p:cNvPr id="8196" name="Picture 4" descr="How mature are you? Find out with the INFORMS Analytics Maturity Model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4527710"/>
            <a:ext cx="2130480" cy="192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The Progression of OR with Analytics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0244" name="AutoShape 4" descr="data:image/jpeg;base64,/9j/4AAQSkZJRgABAQAAAQABAAD/2wCEAAkGBxQREhUUExQUFhUXFRcYGBgVGBUVFxgXFxYYFxgVFBcYHCggGBwlHBUUITEhJSkrLi4wFx8zODMsNygtLisBCgoKDg0OGxAQGywkICQsLCwsLCwsLCwsLCwsLCwsLCwsLCwsLCwsLCwsLCwsLCwsLCwsLCwsLCwsLCwsLCwsLP/AABEIARUAtgMBIgACEQEDEQH/xAAcAAABBQEBAQAAAAAAAAAAAAAAAQMEBQYCBwj/xABSEAABAwIDBQUEAwsICAUFAAABAgMRAAQSITEFBhNBUSJhcYGRBxQyoUJSsSMzNWJyc4KSs8HRFSQ0Q6Ky4fAWU3SDhLTCw2N1hZPEJSZERlT/xAAZAQEBAQEBAQAAAAAAAAAAAAAAAQIDBAX/xAAzEQACAgECBAMGBAcBAAAAAAAAAQIREgMhEzFBUQRhkRQiUnGh8AWBscEVMjNCQ9Hh8f/aAAwDAQACEQMRAD8A81oorpTZGoI8jULRzRRRQBRRSkUAlFKUkZwYNJQPYKeRarOiScgcoOR0npTNOIfUNFKHgTQDvuDn1D5wPXpQbBz6h5DOBmSAMyepArj3pf11Z95pDcL+ur9Y8jPXrQHZsXPqHyg6iRp3Vy9arQJUmBMctSJj0pPeF/XX+sr+NcqdURBUojoSSKA4ooooAorrAYmDHWMvWkAoWmJRRRQgUUUUAUUUUAVPYEpAMkFCRr1eioFLPfUas66WpgyYLZMSQckzrr2SrploKcTZpKogxiI16LwzpUAqPU+poCz1Pqazi+5142n8A860AEEA56z1hJ05a/MU7tCOU/fHJnrKahlR6nL/ADlRiPU1VEw9WNNJcyelEpAMxCO7kuufdEyNfiQnX62A9OhX6VDxnLM5aZnLwpMR6n1qYvudHrwa3jZMNumDroSM9IQFcxnme6u1WiRyVqRrpBWJ0/EHrUAqPU+tdreUSSSZOuZ9PCmL7ha2l8I+pCQFAAyEjU9SnMZd5phpAMyrDAJGUyendXGI9TSVpI4y1E2nRIsUErSeQUmfM/4U8i1TCdfhBOZ5pB+r1OmdQ0qI0JHhlQHD1PqcvCo02zenqwjGmrJvuqdO1lPPWC4I0/EFcvW6QkkT3Zz9Tu/GOfhUPEeppcZ0kx41MX3K9bTarEkFJ4Y1+EZRkfuivnXdnGEazLkf+3zqJjOkmPE0k1cdqHHSkpV0omuWyEiSDlqAc/iSOY7zQllOYhWWGdDMwcsstTUNSydSfWkCj1NTF9w9aF7RO30Qogd3OeQMz0pulJnWkraPPJpttBRRRQgUUVsNlWtvZ2SLy4ZTcOvrUlhpZIbCGzC3XAPizBy8Os1mUqBj6K2G17S3u7E3luwm3dZcSh9psktlK/gdQPo5kD11gVjyaRlkAooomtAKKJooAoomgmgCikUcie6tHv3slq0uG22QQlVs04ZUVHEvFiMnl2RlUvegZ2irDbKrclr3YLA4KOLj/wBdKsZTn8MYY86rpqp2rAtFFIDQC0UUE0AUUUTQBRRRQBRRRQBWv37yt9mI5CySfNRE/wB0VkK2O9SeNs3Z1wn4W212zn4q0K7M9JAUR4iuc/5ogyzN84hDjaVqShzDxEjReEynF1gmtjd3o2Vb2qGmWFvvsi4ecebDvZcnhtIBIgAAz4d9U2ydjNqsLu6dxDhlttiDAU6o9oER2oBBqd7Qxi9xdHwLsGQDyxIkLT5SPWsyqUkvvkUl7S2cyb3Ztw02lDV4WllqJSlYcSl1IByw5jLx61OVt1pnahtWrS34K7zgu8RAWtZce4aiFaISkq7KQNB303djCdgNqyWkBZHMB15sokcskmqa7/Dv/qjf/NprmlfPs/1KX9htNpjaYsWbS3FubgsuF1HFdckkFWMnsgE5JA0HfUPduzYae2uHGkut26XglB1ht9SQAo5pkJAkZ1Ga/D//AB//AHKnbObKntvhIJJTdQAJJ/nDmgFGqX5L9QN7Jv07VZubdxi3Q42wp63Uy2G8PDiWyc5SZSPXuiFs15Gz9ntXYbaXcXLq0oLyQtLbTRKVFKTliKhr0Nc+zPsu3Tp+9t2L5Urpiw4R5wr0qxTt1622PYrZ4cBx9pzG2hyFYytI7YMSmT31WqliuVoEDb1wkNWe02mmUrc4qHW8AUwXm5Ti4c/SBJidUjvmz9q2218RLHDYwrtmFlfDHFBKlHChc5J7Iyjmaz28m1r25tGl3ARwFLWWsKGm5WgFKzhRCoziYip3tV/pbX+xW/8A11VH3lfmQl7ZtGxfbJSEICV21kVgJEKKnVglQjMnnOtS3tvtsbTNsxaW4bVd8J0uIC1rK3cCsJ0bQMRwpA5Caa23+ENj/wCy2P7ZdU9/+Gz/AOZD/mRWUrW/YpZWex2Gb3aTim0uN2SXHG2lfAVlX3NKuqRnl4U/sbbQu7e6eetbRb9o2HWjwsCCkkpUlxKVDFAEjvipNrntTaqVpKrdTT/HSmS4UACOEBmVzp4ms7ebVtLa2etrMvrXcYA64+lLeFtBJDaUjOSdScv3Xnt12BlHFQCfE16BtzaQ2Qpq0Zt7dxSWkLuVvNhxTq15lAJPZSBpHUdM/PndD4Gtj7Vs78uD4HWWXEHkUlEZeaTXWauST5bkLW12Ky3tq04aB7vcIS+htQCkhLjSzgg6gKBI6ZDlS7sbbacvkWSLS3TauLW2oLQFvKhKzjU4ecpGQEAZdCLFHZ2tsho/G1ZtIWOYVwXDBrJbifhhj8+5/dcrjzTb7f7KZy9aCHHEDRK1pE9EqIH2UzUrav397865/fVUWvSuRkKKKKoCrrYG8z1mFoQG3GnIK2nkcRtRGisMggwBoenQVS0ExUaTVMFzt/eV68ShCw0203JQ0yjhtpJ1VEkk95PM6SZd2TvW6wyGC3bvtJUVoTcN8QNqJklEKBEmTHeakb0bmO2DDLzi0qDpAgAgoUUYwlU65BXpWZrCUJR25DctLreB926TduKCnUqSoSOyMBlKQkaJHT9+dMr2q4br3o4eLxw/ocPEDgcGU/DiGk1BoreKBZDbTgu/e+xxeLxdDgxzPwzMTymtNuZtNwjatyFYXTbrexJywrU6VykGcpOhmsPUm0v3GkuJbWUh1GBwCO0j6pkaVmcE1Qsudqb5XD7KmcFu0hZBc4DQbU6Rn90Mmc+kVG2FvI7aJW2lLTrThBW0+jiNlQ0VEgg6aHlVNV7szdhx+zfvErQEMEhSTixKhKVdmBH0xr0o4wSpgi7d247eKSpzAlKE4UNtpwNtp6ITJjx106CpW0N6nn7dLDqGF4UJQl0t/dwhBBCQ5P4oByzk9aoqKuEewLe53hecdt3lYMdshpDcJMYWVFSMYnMyTOlRndquKufejh4he42QOHGF49JmJGk1Bqx/kN/3b3vh/wA3xYceJHxYsMYZxa5aUqKBq93bx5xraO0Gs73sBIbBOBLqgHHEt5zkDEzGGnt3NsP7RbuEXyUusIt3V8dTSEKacSBgwuoAEzOWprFbHu32nUm3WtDqiEJKFYSSowEnkQTGuVWu9t7tEK4F+47MJXw1LQUxJwqIbOE5g655VyenvX/pbM6K0ezd832W22y3bPBr7yX2uItrubUFDLxms5RXaUVLmQtrfeJ9F2LwqC38RXKxIJKSmCARkAYAGkCo+y9quW9wm4bw8RCysYgSmVAgyJGXaPOoNFMUBx90rUpR1UoqMaSoyY9abooqgKKKKAKsN3tn+83TDMSHHUJUPxcQx/2Qqq+tv7IbQKvi6r4GGVuE9CRhHyKj5VjUljFsI2G+9wL6z2kgZm0uUKTzgJbbCiOmrw9a8Yr0b2WX/vNzfMuf/lsuLP5WI5ejyv1a87caKCUq+JJKT4pMH5g1z0VjcfkViFJ1gx1pz3ZeDHgXg+vhVg/WiK9advLZjY1g7ctF7AAWmtEqdhccTlhAxHPuyNNbje0C4vL1Ns+hnhOpWAlCSMGFBUBmTiBCSCD15aVONKm0uQo8lpxhhbhIQhayNQhJURPWBlVxtSyYY2i405jFui4UlWCMQbCjkmegyrTbU9pCmDwdmttM26DAJRKnIyxQdAe+VHIkjSujm9sUKPP1pKSQQQRkQRBB6EHSvRN0fwDtL8tX7NmnfaCtN7s2z2gUJS8pXDWU6GcYI7xibkTpiNNbo/gHaX5xX7NmuU55QT81+pUtzzrCYmDHXl60leibgfzrZu0bLVQTxm5+sU5R4KaR+tWBsbYvONtp1cWhAjqtQSD867Kdtp9DNDRSehz07/CvRsB/0ZiDPvGkGf6R0pr2o7WLO0LdDWGLNtrCCJAXIXCgCMsIayn7a1H+m9z/ACN79hZ43FwRgVw44uD4cczHfXDUnKSi0uppHjVu6ptaVpyUlSVJkc0kEZHXMVN3g2y9eO8W4ILmBKZCQjspJIyH5Rzqe/t12+v2HnggL4rCfuYKUwlwRkVE8zzq59tB/wDqX/Dt/wB5yu2XvJNb0QxDTZUQlIKlHQJBUT4AZ0OtKQcKkqSrooFJ9DnXqN9efyDYsIYQg3lwnG44sYsIgEiOcYgkDTIkzz5tdofy5s+5S+lHvVsOI24kYZBBIHdOFSSNM0mKxxnzrYUeW/vy8zkAKeuLRxsArbcQDkCtCkgnoMQzrf8As2Qi3srzaHDS48zKWwrPDCEqKu6SvMjkk11u/wC0db7hZ2lwl2zoKVEoACMjBIGqeXUZGq9SVvFchR5xRUrabbaXnEsrK2gtXDUQQSiezIOcxA8qi12RAooooAr072abLxbOvl8RDJf+4JccMJACNR5uqHiK8xr0Dese7bFsLf6Tyi+vTQysA+bqB+jXHW3Sj3ZUW26G5os7xp8bQtF4SQUJUAVhaSnCO11IPiBWM9olhwNpXKQICl8RPeHUhwkfpKWPKs62spIUnVJCh4gyPmK9E9sDQcVZ3afhfYA8xC0/Jw+lZScdRW7sdA3t/AWzfyh/ccqm9lX4Ut/97+xcq53u/AWzfyh/ccqm9lX4Ut/97+xcqR/pS/MvUgb6IKto3QAJJuFgACSSVQAANSa0SN2LPZzaHNpqU48sYk2rRzA/8RQI6ayBqO1UnYTCV7xuY/ovvqTP1kgx/HyrI74vOObQueJJc94cSE5k4UrKW0pHPshMdfOrbk1G62shu99rxt7Ydu4y0GWzcDC2IhIHGHLmYnzqBuj+AdpfnFfs2alb12DlvsC1bdSUrS8klJ1GLjKAPfBGVRd0fwDtL8tX7NmuS/k2+L9y9Sp9lG0eDtFsE9l1Kmj0kjEn+0gDzqfubsDBtxTREItlvOd2BOTZ7vvjZrDWV0plxDqfibWlY8UkKH2V7ZvJhtm7/aKD/SLRhDZy+JeJEj9Zo+VdNb3ZfNUEePbxbQ95un3teI6oj8mYR/ZCa2v/AOs/8R/8ivORXowH/wBseFxn3fzjn6j1reqqUV5oiMNsT+k2/wCfa/aJrZ+1xM7WQDzbYHq4usZsP+k2/wCfa/aJrXe2VRG0wRqGGj6KWaS/qL5MdB/22q/nzY5Jt0x5uOf58q8+nl117/GvR/a61x0Wd8jNtxkIJHIntpB6TiWPFNUO6W7Ddzb3dw+pbbTCJSpGHtLgkp7QMx2Rl9cVNKSjpqw+Ybh72e4OLQ6niWzwwuogEjIjEAdciQRzFWu824iFNG72YsP25lRbScS0RqEc1R9U9od9Z1rdZ1Vgb5KkKQlZSpCZK0AGCteUCDBjPJQOWlWXst2k61tBptskodJS4jkUhJOMjqmJnxHOktrnB79QuzMgDRV/v9aoa2jdIbACQ5IA0BUlK1AdO0o5VQV2i7VkCiiiqANXe9O8i79TSloQgNN8NKUTAEzOfPQfoiqSipSuwFXu0t51v2TFotCMLBlCxOOAFAA8ohUeQqioo4p8wXu095nH7Ni0UhAQwZSoYsRyUO1OX0qi7ubZVZXCLhCUqUjFCVTBxIUjOM/pVWUVMFVAtHduum8N4iEOl0uiMwCdRnqIJHga1tz7VXVDEm1tkPxHGzUrxSCAR5qNefUVHpxfNCzSbS3yfuLMWrwC4c4nFJUXCrEpWfKO0R4Uxszedxiyfs0oQUPklSjOISlKezBj6A9aoqKvDjVULA16Tv8AXK2Nk7OtFEhakIWsdEttwEHwLiR+hVPuyxsgNNuXbz/GSSVtJSS2qFHCDDZkREwoVXb77xnaF0XYKWwAhtJ1CBJkxzJJPoOVc3781tyLyM/Wp3T33esG1s8Nt5lZktuSIJyMHPIwMiDWWorrKKkqZC52xt7j3SLhLLTODh4W28kfc1YhMAa88hSb17wL2g/x3EJQrAlEImISSZz59o1T0VFBIGq3W34dsmlW6mm7i3M/cnNBiMqAMEQTJIIOZPWjebfdy7aTbtst21uCDwmtDGkkACAc4AHyrK0VOHG8qFl9unvW9s9Si3hW2v42lzhVyn8VUZT6zV+PaOlkKNns+1tnF6uJCSefJLacWfUx3VgqKPSi3bQs7fdUtSlrJUpSipSjqVKMknvJJNcUUVsBRRRQBRRRQBRRRFAFFEURQBRRFP2ThStMHVQB8Jo3SNQipSSYxRVgVYuLiMAQJiYAXoAKZVaAEyuE9mDGuIYhlyy1rGa6nZ+HlzjuvTv5+RFoqVaDA5mAcOPLkYSacVbZYU83BB/FKZB9M6rmhHw8nG15qiDRUhVsIKkqxCCdI0IBHzBpbi0KMUnQpHjiBP7jVyRh6E0rojUVOS4eGMIBSAQtOWpJhR58xnyimTbgJnEMWEKwxyOmfXnFTI09B7Vvtf33/wCEeipi7XtHEoCV4RlkVZcuQzHrSIspiVQpWKBB1STIJ5aUzQ9m1L5ESipBtxh+IYiArD1B0z65zFD9uEgwrFCsKsog56dRkfSrkjL0ZpXRHoooqnIKKKKAKWinbe3U4oJQlSlHQJBJ9BQDVFauw3GeVHGWhqY7IhxefcDhHma0uzdyrRABWFOK/GUQPROEeRmuUtaMTSg2eX1Ot9j3DnwMPK70trI9QK9htLZDWTbbaBp2EJST4kCT51e2CFp7alFI8ftrzS8dFPkdFpeZ873DCm1FC0qSpJgpUCCD0IOlIwqFJJ0CgfQ1cb6XYevrhaTILkT1wgJn1Sapa9kXkrOV4sfU6Puv4xy/WnyyqR72MwFlGSMwDnhQEqGX+cqgV0lpRBIBIGpAJA8TRxR3hrzXJfe/+xxDoxkknMLzOZzBAn1p9i8ASiZlKs/yYIHmMRpl+3wpQYVKhOempgDLXIHzFOLtAOJmezGHTMHPPyrLxZ1g9aD2+frv+x2m5AWnEtSx2grWIIjIHn/hTNxcYkJH0syr1y+RNI7bxkAons8pEqTMT17u6m1MKEdlWemRz8KqUeZmepq041z+b+v5Ei2WhJCpiAQpME4tdDpBy1rhxSSASTiCEpjvTlM6RHnTfAIPaSodkkZHlzz5d9IWFAThVHWDGffSld2TiTUccfo/Umm7BKoWpIxlUicwQMvHLn1ptFyJbJJ7IXPM9oqPnrUYsqAkpUB1IMevmKbooIS8TqXuvu7JK3EkBUnEEpGHvTABnpArq9uMU9tSpVIB0Az1784y7+tRKKuJh+Ik01XMSilpK0cAooooBavN0NsC0uApU8NSShcZkA/SHgQPnVJRUatUFse02dsHc0kFJzSUmcQ5EGrlOyiRigAcych4ycq8JsdpvMfenXG55IUpInqQDBra7T2u68llRWohbSZzynDnl+UJivBPw7vd7HeMz0hhhtJBK0k8sHa+ysl7S9suMNgNycZKCskAIymEJHMiczpFQt3L9Sk65iP8xU/fKwVcMKSNQgrA/GTmAO85jzrglCGorRq24nkVFFFfWPMJVhbA/cSNBixdBmSZ/RioFKD36/5zqNWddHVWm7++djtzo3+b/wCtdTB2uGPrpIP6nDHzqtmlmo47UdI+JqTlXOvpRY265VP/AI6P3xXFmo4UnnjX+zqCDRNTA3HxdVsTGvgT+Q99lDhzX3Mo/wC3UKaVK4M/5ypgF4rZKvuqJ20E4Qr4jjWFZggCJyB56/Kq+pDtwCFQkjEZOc85yyqPWoKkc/EzjOdxf3uJRS0Vo84lFFFAFFFFALRUjhUcKs5ChitrsNba7JvGJUhxafVWMc/xqyPCrRbsr+5PJ+qULjqM0mP7NctV3E3DmX2xLkYiEiAY+eevnWsbchTXMHI1htlLJIIGWYnwP8CK2bCvgyJzr5mutzvF7HlG9ezPdbt1r6IViT+QrtJ+Rjyqpr0z2t7MBLNwBqC2o/2kf9dedcKvpeH1c9NM4TjTGKt7XZaXWmyCErIdUTClE4FBKRHwgSddar+FVpa7NbLaFHiSoPHJSUphttZwyUnCSUjM8pyrpKWxmjtG7eIgIeSokKiUqT8KyiNTBxhQ6ZTStbvJlvE9ksAgBtUkBKlqAz1hOR5zXD+xZWlDaj97xniK+lxlNQnCnKSE5d+ZypwbCC1LShfwuLQnETogtickzELVoOQrOXmKGF7GBaDiVRCHFKBBM4HHEjCRqcKBl3TzqS1u8HUtlBCJS1JOJWJTiEKJgxESrSZy0gmm2tgOyEh1sFXZjEv6QCikwnoUk9xGucMXuyShBWlc4UhRBJ+EnCABGoUFTyzTBzpl5ihsbNSM8WNKmXXGyAUkhAICiNR20rEH6nfU53dYpKvuqYTInCRJTEgCepHqPCuju+pbiktrADZW2nEqVEpk6oSAASo94kg6VHRu+sqjit4inEAC4SU4w3JhOQzPf2TkKuXmKHP9GsyA8DBUDKCM0xI+LPInPuqnv7bhOKRMxoYiRyMVcq3VdBjG2IwTiK9XICdEnIqkeWcVwndpwqSFONjEUgGVnUkDLD0Cj5dcqqku4ooaKsrPZPFbUpKhKSdZggAfDAmSSNYHWKi3Vpw1lJIURzTMaTlIB+VayRKI9Fd8Ok4dWwcUV3w6KtgvPc6Pc6vU23dSG17q+bxj0YlGbKrPdxjC6REhSFJjyxD+7UwWndUu0tFIUlYVhUMwefiKcRy2GND+ydkuheMtSlJBAMpBB5SI7q3K7RaGitYSMwcLYTpHwydB3zVds62mCSVEnNRMk+dWF5eEJ4Z5H5VVT2ZeXIpdvMKvGuGoJSnlJJIggyB1yrI3m5BSJSon/PMf416MlKcIIplxxQyCfOK5rVUFUSuN7s8hutjqbVhUCD9veKRDTiRAWoASQAogAkEHLwJHma9J3itA4ycQCVJzSSRJ6pHjWKNsrpW467aMuBVFDkzjXOHDOJU4ZnDM6TnFcpaWDIWoGSZBIMmJPnA9KtTbq6UnAV0rXFJiVQbcBkLXOs4lTMATM6wAPKuSyuCMSoIgiTBAMwR451bFg9KQsnpV4oxKz7rM8Rc9cSp0jr0rkB0GQtcxE4jMTMTOk51Zlo9KThHpV4hMStKnv9Y5y+ko/DmnnyOnSkl3Ltry07SsvDPvPrVng7qMHdV4gxKpXEz7Ss4nM8gAJ8gB5U282tRlRUo9SST86ucNGAU4rGJQm3NIWDV9gFHDFXjEwKDgmir7giirxiYG0Xbppr3ZNWJ2WrrQNkK76+Ll5npIttahS0iNTTt4gNqOQ7hlNTLa0wKBEyDUslUkhKQesSfU1109ZRW4aIlk4+uAhsiOvZH+NP3VicUvOhPZkxnzilU4tWRUrwGQ+VQtpWhwGOh/w+YFWOuskSia3tRhCQEY1HSZGo7/APCor22Vq0IT4Zn1NUW7aOOFp5pVPkqY+YNXX8jeNZ1WlJplRCchRlRJPUmabLSashsfxpDsfxrnku4KwsppOAmrE7GPfXB2Oe+rku4IPu6aT3VNTTshXfXJ2UrrTLzBCNmmkNimph2auuDYrq5+YIp2emuTs1NSzaLpstLHKrk+4ojnZg7q5Oyh3VIJWORpOORqDWspdyURTsiuDsjuqd75XQvR1q5zQpFYdkHpSVcC8HUUU4uoKRr/AOU2eorlW12uo+VZ5r2bfWuHT4GKmtezxkarcPio1yelDu/QmRK/lVsmAR8qfN0kjIimbfce3QZGLzJP76sm9gNJ5ViWmullzIqETnlXLxBBB/dVmq2abAmACY866Nk33VjFmsjzjd9fAvyg5BeJB6T8ST8iPOtZd7ZbbMKI9axu+g4N0FjPAtKvSFJ9RiH6NegObBt3gFFKVAgEHuIkGvTrRvGT7EboqhvIz9ZPqK6G8bP1k+oqadz7U/1afQU2vcu1P0BXLHT8yZMZG32frJ9RXadtsn6SflXCtxLY/R+2mV+z63OmIeCj/Grhp+YyJo2s0eaflXadoNHmKpnfZ03ydcH6RqM77OlfQuXB4504en3foTJmlFy0eYrpKmj0rEv7h3ifguJ8Zqvf3e2m1p2vA/xra0IPlNDN9j0jhNHpR7k2eleR3N/fs/fErSOpSY9aba3wuU8wa37DN7xaZOIj187KQelNL2Ik8q8yZ3+fTqkHzqcz7R1jVB9ay/B6yHEibhe7qTyqI7uuDyqntPaW39JKh5TVvbb/ANsrVUeOVYelrR6MuSIrm6NFaS13gt3BIcT6iis56i7jYvKafUQklIkgEgaSYyE04HB1pZFeuk+pyPJttb03S1hC1OW2ZxJSmDHI4lZnnplSnaa1CA+XBI7RWQonpAIr1V1lCviSkjvAP21Ed2Lbq1ZaP6Cf4V0bjVJHXR1Vpytxv5nmpvH15Aq7tTXBefnNS69I/wBHLX/UoHhl9lA3dtho2M+9X8axifSj+J6a/wAaPJdrWzjqZzJIjPXLMa+J9albPfeDSELUtJSAIxH6OQiD0Ar1NvYFuJhsZ9ZP210rYjB/qkelV21VBfiOjnm4dKMCnarwH3xXrTyN4Hx9P1g+tbhOxWB/VI9KeTs9oaNo/VFYen5IkvxDQf8Aj/QyNjt25XmkBYkDIczpVjbbUuMRDiUpzgAhUkkSCCMiOsaVo0NJGgA8Mq6wis8P5Hi1deE3tBIhWD61Dtog8yJjynOpmGlypC4OorSjFc2eZ+SCKIply9bTqpI8SKhP7xWyJxPNiPxhT3RTLBxhKhBAI7xNZ/a+5VpcDNoIV9ZHZPyyNRbv2hWiMgVr/JGXqazG2vaS6sFNugNj6yu0ryGg+dahpSv3V+wMvvVu6bJ7hlQUkiUkQCR3jkflXSbfZ5Aly6Bj6jZH21WXVyp1RW4pS1E5lRkmmiK+hi2kmzJo9m22y0KJecuFjkktlHrhMmrR5/ZH9WED84i4P2A1hSma6CCRABrnLQT5yfqVNm4TcbNjS28k3I+WCisezst1fwtLPgk0Vz4EPjfqat9jbDY20U6Or9Vfvp5DO1E6LJ8RXrkUV39k7tehji+R5SLjag6HyNON7T2oNW0n1r1KKrtt3K20AomZVkI5NLVz6FIPlWX4OPl6FWo26MENt7S/1H210nbu0P8A+f7f4VuTtSCpOEkpRinqYQY0gfGK7c2lhOFSCCGi4cxkBMie4gDzFT2KH2v+mspdjOWe0blQ7TcHzqYzdPk5o+2rW32mV4IQe0FkyYw4FYTkRJzpLO8Utlxeh7RSMjAwBQ5Z61zf4en/AHFya6EdS1gaVFNw90+RqbZbQUlIx4iSojPDIzQBOEQfjmuHduEKI4SsnSjs9omJg90xI7geeVT+HL4g5NdBkcUjXOsvtp7aCTDWnga1ad4iQkhlfaUEgeICpyHRQNId4VQr7gsFJIzMaTEwDGnTkelaj+Hxi7y+hM5PoeeqRtVQ+IjwH+FRl7H2krVbnqoV6PtbbDiUAhDreapISFZAKjDiGeQxkdExTy9srUVpS0tGEjtKIgniIThAjmFHOuy8NXJr0Im30PLDujeL+Ik+JUftrtvcN86/Ya9Z/lfQ4DHC4mo+qVYfRJzpy2vCtaeQwuyNe0hxCZmO9XrV4MukvoLfVHljXs/d5n5VJb9nSjqo+lehC7cS66e0UJUEgHCE4lBnCAYn6ayZp9W0iFKTwzKW8ZzETA7E6Tn15VHoT+P6D5IwDXs2RzKvWpzPs8YGoJ9a2TG0cSm04fjSTMjKJy01y7j6GLGKz7JN/wB7I5tdDFsbk2yf6selWNvu8wjRtPoK0UUtZfgL5yZOKyrbtEp0SB5UlWtFT+HR7/QnEYUUUV9E5hXK2wdQD4+EfYTRRQDfuyJJwpkiCYEkdD6Cu1NA6gHKMxyOo8KKKCxG2EpiEgRkIAEA5kCkbYSkQlIA6AADPuoooDlNm2AAEJgGQMIgHqMsjXSLdIMhKQScRgASo/SPfmc6KKC2IbVGXZTkZGQyIyBHfkPSkVZtmRgTmZPZGZ6nLM0UUFs6et0rEKSFDooAieudJ7umScKZMSYEmNJPOlooLE92RM4UzhwzA+H6vh3UrTCUgBKQIkCABAOZiKKKCzrhjoMzJ8REH5D0rhVsgkkpSSRhJIElP1SendS0UAiLZAIISkFIgQBkOg6U9RRQWFFFFAFFFFA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79512" y="1484784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OR Society</a:t>
            </a:r>
          </a:p>
          <a:p>
            <a:r>
              <a:rPr lang="en-GB" sz="2800" dirty="0" smtClean="0"/>
              <a:t>How far should we go?</a:t>
            </a:r>
          </a:p>
        </p:txBody>
      </p:sp>
      <p:pic>
        <p:nvPicPr>
          <p:cNvPr id="92162" name="Picture 2" descr="https://encrypted-tbn0.gstatic.com/images?q=tbn:ANd9GcTl4uM4cjHyOk3EOQ2fU68rJ1Q8XMFta3I9s5GNPcGXzHwdP1jsP14bR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2232248" cy="1250059"/>
          </a:xfrm>
          <a:prstGeom prst="rect">
            <a:avLst/>
          </a:prstGeom>
          <a:noFill/>
          <a:ln>
            <a:solidFill>
              <a:srgbClr val="5F5F5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5496" y="268975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3300"/>
                </a:solidFill>
              </a:rPr>
              <a:t>The Analytics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1874" y="4437112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3300"/>
                </a:solidFill>
              </a:rPr>
              <a:t>Society</a:t>
            </a:r>
            <a:endParaRPr lang="en-GB" sz="2800" b="1" dirty="0">
              <a:solidFill>
                <a:srgbClr val="FF3300"/>
              </a:solidFill>
            </a:endParaRPr>
          </a:p>
        </p:txBody>
      </p:sp>
      <p:pic>
        <p:nvPicPr>
          <p:cNvPr id="8" name="Picture 8" descr="https://encrypted-tbn2.gstatic.com/images?q=tbn:ANd9GcRJfQVdwtjE6RhUgWBh6s7CzDcvtSexueVUeWaqKh3hRCn5AoWAgsW-jT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485" y="5229200"/>
            <a:ext cx="2212291" cy="1224136"/>
          </a:xfrm>
          <a:prstGeom prst="rect">
            <a:avLst/>
          </a:prstGeom>
          <a:noFill/>
        </p:spPr>
      </p:pic>
      <p:pic>
        <p:nvPicPr>
          <p:cNvPr id="9" name="Picture 6" descr="https://encrypted-tbn0.gstatic.com/images?q=tbn:ANd9GcRIEzPzIzj5YU1P7_g-WxwR8vtYt51lrUYJ9NIApJ44sf22WwcIBM8Hlb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5157192"/>
            <a:ext cx="1887033" cy="1296144"/>
          </a:xfrm>
          <a:prstGeom prst="rect">
            <a:avLst/>
          </a:prstGeom>
          <a:noFill/>
        </p:spPr>
      </p:pic>
      <p:pic>
        <p:nvPicPr>
          <p:cNvPr id="5122" name="Picture 2" descr="https://encrypted-tbn3.gstatic.com/images?q=tbn:ANd9GcQkYjvoIbtFWIHVZbDDP1D_88aYtvwAG-dHU_n9DVhnAmFpkZ4x6cLkQi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1552" y="3068960"/>
            <a:ext cx="1706512" cy="136815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796136" y="3703672"/>
            <a:ext cx="2880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Providing more services with an analytics focus</a:t>
            </a:r>
          </a:p>
          <a:p>
            <a:endParaRPr lang="en-GB" dirty="0" smtClean="0"/>
          </a:p>
          <a:p>
            <a:r>
              <a:rPr lang="en-GB" dirty="0" smtClean="0"/>
              <a:t>Communicating outside of the ORS membership</a:t>
            </a:r>
            <a:endParaRPr lang="en-GB" dirty="0"/>
          </a:p>
        </p:txBody>
      </p:sp>
      <p:pic>
        <p:nvPicPr>
          <p:cNvPr id="5124" name="Picture 4" descr="https://encrypted-tbn0.gstatic.com/images?q=tbn:ANd9GcS5IQ_HNPP6jjVdAOSVwxSswEebGz2Rw4WIU-VVV2CdWcnvcTnA3Lfput8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1881583"/>
            <a:ext cx="2232248" cy="1670285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 bwMode="auto">
          <a:xfrm>
            <a:off x="2987824" y="2564904"/>
            <a:ext cx="0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580112" y="1700808"/>
            <a:ext cx="0" cy="4824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Acknowledgements</a:t>
            </a:r>
            <a:endParaRPr lang="en-GB" sz="2400" dirty="0"/>
          </a:p>
        </p:txBody>
      </p:sp>
      <p:pic>
        <p:nvPicPr>
          <p:cNvPr id="1026" name="Picture 2" descr="Photo of Professor Doherty, Neil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3282999"/>
            <a:ext cx="1297631" cy="1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31840" y="3717032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Neil Doherty</a:t>
            </a:r>
            <a:endParaRPr lang="en-GB" b="1" dirty="0"/>
          </a:p>
          <a:p>
            <a:r>
              <a:rPr lang="en-GB" dirty="0"/>
              <a:t>Professor of Information Management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18" y="1628800"/>
            <a:ext cx="1819689" cy="135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25477" y="1916832"/>
            <a:ext cx="3462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Michael Mortenson</a:t>
            </a:r>
            <a:endParaRPr lang="en-GB" b="1" dirty="0"/>
          </a:p>
          <a:p>
            <a:r>
              <a:rPr lang="en-GB" dirty="0" smtClean="0"/>
              <a:t>Doctoral Student</a:t>
            </a:r>
            <a:endParaRPr lang="en-GB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70" y="5301208"/>
            <a:ext cx="1461379" cy="117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31840" y="5373216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Charitable Project</a:t>
            </a:r>
            <a:endParaRPr lang="en-GB" b="1" dirty="0"/>
          </a:p>
          <a:p>
            <a:r>
              <a:rPr lang="en-GB" sz="2000" dirty="0"/>
              <a:t>Is OR in UK universities fit-for-purpose for the developing field of analytics?</a:t>
            </a:r>
          </a:p>
        </p:txBody>
      </p:sp>
    </p:spTree>
    <p:extLst>
      <p:ext uri="{BB962C8B-B14F-4D97-AF65-F5344CB8AC3E}">
        <p14:creationId xmlns:p14="http://schemas.microsoft.com/office/powerpoint/2010/main" val="34242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OR Society: New Developments in Analytics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0244" name="AutoShape 4" descr="data:image/jpeg;base64,/9j/4AAQSkZJRgABAQAAAQABAAD/2wCEAAkGBxQREhUUExQUFhUXFRcYGBgVGBUVFxgXFxYYFxgVFBcYHCggGBwlHBUUITEhJSkrLi4wFx8zODMsNygtLisBCgoKDg0OGxAQGywkICQsLCwsLCwsLCwsLCwsLCwsLCwsLCwsLCwsLCwsLCwsLCwsLCwsLCwsLCwsLCwsLCwsLP/AABEIARUAtgMBIgACEQEDEQH/xAAcAAABBQEBAQAAAAAAAAAAAAAAAQMEBQYCBwj/xABSEAABAwIDBQUEAwsICAUFAAABAgMRAAQSITEFBhNBUSJhcYGRBxQyoUJSsSMzNWJyc4KSs8HRFSQ0Q6Ky4fAWU3SDhLTCw2N1hZPEJSZERlT/xAAZAQEBAQEBAQAAAAAAAAAAAAAAAQIDBAX/xAAzEQACAgECBAMGBAcBAAAAAAAAAQIREgMhEzFBUQRhkRQiUnGh8AWBscEVMjNCQ9Hh8f/aAAwDAQACEQMRAD8A81oorpTZGoI8jULRzRRRQBRRSkUAlFKUkZwYNJQPYKeRarOiScgcoOR0npTNOIfUNFKHgTQDvuDn1D5wPXpQbBz6h5DOBmSAMyepArj3pf11Z95pDcL+ur9Y8jPXrQHZsXPqHyg6iRp3Vy9arQJUmBMctSJj0pPeF/XX+sr+NcqdURBUojoSSKA4ooooAorrAYmDHWMvWkAoWmJRRRQgUUUUAUUUUAVPYEpAMkFCRr1eioFLPfUas66WpgyYLZMSQckzrr2SrploKcTZpKogxiI16LwzpUAqPU+poCz1Pqazi+5142n8A860AEEA56z1hJ05a/MU7tCOU/fHJnrKahlR6nL/ADlRiPU1VEw9WNNJcyelEpAMxCO7kuufdEyNfiQnX62A9OhX6VDxnLM5aZnLwpMR6n1qYvudHrwa3jZMNumDroSM9IQFcxnme6u1WiRyVqRrpBWJ0/EHrUAqPU+tdreUSSSZOuZ9PCmL7ha2l8I+pCQFAAyEjU9SnMZd5phpAMyrDAJGUyendXGI9TSVpI4y1E2nRIsUErSeQUmfM/4U8i1TCdfhBOZ5pB+r1OmdQ0qI0JHhlQHD1PqcvCo02zenqwjGmrJvuqdO1lPPWC4I0/EFcvW6QkkT3Zz9Tu/GOfhUPEeppcZ0kx41MX3K9bTarEkFJ4Y1+EZRkfuivnXdnGEazLkf+3zqJjOkmPE0k1cdqHHSkpV0omuWyEiSDlqAc/iSOY7zQllOYhWWGdDMwcsstTUNSydSfWkCj1NTF9w9aF7RO30Qogd3OeQMz0pulJnWkraPPJpttBRRRQgUUVsNlWtvZ2SLy4ZTcOvrUlhpZIbCGzC3XAPizBy8Os1mUqBj6K2G17S3u7E3luwm3dZcSh9psktlK/gdQPo5kD11gVjyaRlkAooomtAKKJooAoomgmgCikUcie6tHv3slq0uG22QQlVs04ZUVHEvFiMnl2RlUvegZ2irDbKrclr3YLA4KOLj/wBdKsZTn8MYY86rpqp2rAtFFIDQC0UUE0AUUUTQBRRRQBRRRQBWv37yt9mI5CySfNRE/wB0VkK2O9SeNs3Z1wn4W212zn4q0K7M9JAUR4iuc/5ogyzN84hDjaVqShzDxEjReEynF1gmtjd3o2Vb2qGmWFvvsi4ecebDvZcnhtIBIgAAz4d9U2ydjNqsLu6dxDhlttiDAU6o9oER2oBBqd7Qxi9xdHwLsGQDyxIkLT5SPWsyqUkvvkUl7S2cyb3Ztw02lDV4WllqJSlYcSl1IByw5jLx61OVt1pnahtWrS34K7zgu8RAWtZce4aiFaISkq7KQNB303djCdgNqyWkBZHMB15sokcskmqa7/Dv/qjf/NprmlfPs/1KX9htNpjaYsWbS3FubgsuF1HFdckkFWMnsgE5JA0HfUPduzYae2uHGkut26XglB1ht9SQAo5pkJAkZ1Ga/D//AB//AHKnbObKntvhIJJTdQAJJ/nDmgFGqX5L9QN7Jv07VZubdxi3Q42wp63Uy2G8PDiWyc5SZSPXuiFs15Gz9ntXYbaXcXLq0oLyQtLbTRKVFKTliKhr0Nc+zPsu3Tp+9t2L5Urpiw4R5wr0qxTt1622PYrZ4cBx9pzG2hyFYytI7YMSmT31WqliuVoEDb1wkNWe02mmUrc4qHW8AUwXm5Ti4c/SBJidUjvmz9q2218RLHDYwrtmFlfDHFBKlHChc5J7Iyjmaz28m1r25tGl3ARwFLWWsKGm5WgFKzhRCoziYip3tV/pbX+xW/8A11VH3lfmQl7ZtGxfbJSEICV21kVgJEKKnVglQjMnnOtS3tvtsbTNsxaW4bVd8J0uIC1rK3cCsJ0bQMRwpA5Caa23+ENj/wCy2P7ZdU9/+Gz/AOZD/mRWUrW/YpZWex2Gb3aTim0uN2SXHG2lfAVlX3NKuqRnl4U/sbbQu7e6eetbRb9o2HWjwsCCkkpUlxKVDFAEjvipNrntTaqVpKrdTT/HSmS4UACOEBmVzp4ms7ebVtLa2etrMvrXcYA64+lLeFtBJDaUjOSdScv3Xnt12BlHFQCfE16BtzaQ2Qpq0Zt7dxSWkLuVvNhxTq15lAJPZSBpHUdM/PndD4Gtj7Vs78uD4HWWXEHkUlEZeaTXWauST5bkLW12Ky3tq04aB7vcIS+htQCkhLjSzgg6gKBI6ZDlS7sbbacvkWSLS3TauLW2oLQFvKhKzjU4ecpGQEAZdCLFHZ2tsho/G1ZtIWOYVwXDBrJbifhhj8+5/dcrjzTb7f7KZy9aCHHEDRK1pE9EqIH2UzUrav397865/fVUWvSuRkKKKKoCrrYG8z1mFoQG3GnIK2nkcRtRGisMggwBoenQVS0ExUaTVMFzt/eV68ShCw0203JQ0yjhtpJ1VEkk95PM6SZd2TvW6wyGC3bvtJUVoTcN8QNqJklEKBEmTHeakb0bmO2DDLzi0qDpAgAgoUUYwlU65BXpWZrCUJR25DctLreB926TduKCnUqSoSOyMBlKQkaJHT9+dMr2q4br3o4eLxw/ocPEDgcGU/DiGk1BoreKBZDbTgu/e+xxeLxdDgxzPwzMTymtNuZtNwjatyFYXTbrexJywrU6VykGcpOhmsPUm0v3GkuJbWUh1GBwCO0j6pkaVmcE1Qsudqb5XD7KmcFu0hZBc4DQbU6Rn90Mmc+kVG2FvI7aJW2lLTrThBW0+jiNlQ0VEgg6aHlVNV7szdhx+zfvErQEMEhSTixKhKVdmBH0xr0o4wSpgi7d247eKSpzAlKE4UNtpwNtp6ITJjx106CpW0N6nn7dLDqGF4UJQl0t/dwhBBCQ5P4oByzk9aoqKuEewLe53hecdt3lYMdshpDcJMYWVFSMYnMyTOlRndquKufejh4he42QOHGF49JmJGk1Bqx/kN/3b3vh/wA3xYceJHxYsMYZxa5aUqKBq93bx5xraO0Gs73sBIbBOBLqgHHEt5zkDEzGGnt3NsP7RbuEXyUusIt3V8dTSEKacSBgwuoAEzOWprFbHu32nUm3WtDqiEJKFYSSowEnkQTGuVWu9t7tEK4F+47MJXw1LQUxJwqIbOE5g655VyenvX/pbM6K0ezd832W22y3bPBr7yX2uItrubUFDLxms5RXaUVLmQtrfeJ9F2LwqC38RXKxIJKSmCARkAYAGkCo+y9quW9wm4bw8RCysYgSmVAgyJGXaPOoNFMUBx90rUpR1UoqMaSoyY9abooqgKKKKAKsN3tn+83TDMSHHUJUPxcQx/2Qqq+tv7IbQKvi6r4GGVuE9CRhHyKj5VjUljFsI2G+9wL6z2kgZm0uUKTzgJbbCiOmrw9a8Yr0b2WX/vNzfMuf/lsuLP5WI5ejyv1a87caKCUq+JJKT4pMH5g1z0VjcfkViFJ1gx1pz3ZeDHgXg+vhVg/WiK9advLZjY1g7ctF7AAWmtEqdhccTlhAxHPuyNNbje0C4vL1Ns+hnhOpWAlCSMGFBUBmTiBCSCD15aVONKm0uQo8lpxhhbhIQhayNQhJURPWBlVxtSyYY2i405jFui4UlWCMQbCjkmegyrTbU9pCmDwdmttM26DAJRKnIyxQdAe+VHIkjSujm9sUKPP1pKSQQQRkQRBB6EHSvRN0fwDtL8tX7NmnfaCtN7s2z2gUJS8pXDWU6GcYI7xibkTpiNNbo/gHaX5xX7NmuU55QT81+pUtzzrCYmDHXl60leibgfzrZu0bLVQTxm5+sU5R4KaR+tWBsbYvONtp1cWhAjqtQSD867Kdtp9DNDRSehz07/CvRsB/0ZiDPvGkGf6R0pr2o7WLO0LdDWGLNtrCCJAXIXCgCMsIayn7a1H+m9z/ACN79hZ43FwRgVw44uD4cczHfXDUnKSi0uppHjVu6ptaVpyUlSVJkc0kEZHXMVN3g2y9eO8W4ILmBKZCQjspJIyH5Rzqe/t12+v2HnggL4rCfuYKUwlwRkVE8zzq59tB/wDqX/Dt/wB5yu2XvJNb0QxDTZUQlIKlHQJBUT4AZ0OtKQcKkqSrooFJ9DnXqN9efyDYsIYQg3lwnG44sYsIgEiOcYgkDTIkzz5tdofy5s+5S+lHvVsOI24kYZBBIHdOFSSNM0mKxxnzrYUeW/vy8zkAKeuLRxsArbcQDkCtCkgnoMQzrf8As2Qi3srzaHDS48zKWwrPDCEqKu6SvMjkk11u/wC0db7hZ2lwl2zoKVEoACMjBIGqeXUZGq9SVvFchR5xRUrabbaXnEsrK2gtXDUQQSiezIOcxA8qi12RAooooAr072abLxbOvl8RDJf+4JccMJACNR5uqHiK8xr0Dese7bFsLf6Tyi+vTQysA+bqB+jXHW3Sj3ZUW26G5os7xp8bQtF4SQUJUAVhaSnCO11IPiBWM9olhwNpXKQICl8RPeHUhwkfpKWPKs62spIUnVJCh4gyPmK9E9sDQcVZ3afhfYA8xC0/Jw+lZScdRW7sdA3t/AWzfyh/ccqm9lX4Ut/97+xcq53u/AWzfyh/ccqm9lX4Ut/97+xcqR/pS/MvUgb6IKto3QAJJuFgACSSVQAANSa0SN2LPZzaHNpqU48sYk2rRzA/8RQI6ayBqO1UnYTCV7xuY/ovvqTP1kgx/HyrI74vOObQueJJc94cSE5k4UrKW0pHPshMdfOrbk1G62shu99rxt7Ydu4y0GWzcDC2IhIHGHLmYnzqBuj+AdpfnFfs2alb12DlvsC1bdSUrS8klJ1GLjKAPfBGVRd0fwDtL8tX7NmuS/k2+L9y9Sp9lG0eDtFsE9l1Kmj0kjEn+0gDzqfubsDBtxTREItlvOd2BOTZ7vvjZrDWV0plxDqfibWlY8UkKH2V7ZvJhtm7/aKD/SLRhDZy+JeJEj9Zo+VdNb3ZfNUEePbxbQ95un3teI6oj8mYR/ZCa2v/AOs/8R/8ivORXowH/wBseFxn3fzjn6j1reqqUV5oiMNsT+k2/wCfa/aJrZ+1xM7WQDzbYHq4usZsP+k2/wCfa/aJrXe2VRG0wRqGGj6KWaS/qL5MdB/22q/nzY5Jt0x5uOf58q8+nl117/GvR/a61x0Wd8jNtxkIJHIntpB6TiWPFNUO6W7Ddzb3dw+pbbTCJSpGHtLgkp7QMx2Rl9cVNKSjpqw+Ybh72e4OLQ6niWzwwuogEjIjEAdciQRzFWu824iFNG72YsP25lRbScS0RqEc1R9U9od9Z1rdZ1Vgb5KkKQlZSpCZK0AGCteUCDBjPJQOWlWXst2k61tBptskodJS4jkUhJOMjqmJnxHOktrnB79QuzMgDRV/v9aoa2jdIbACQ5IA0BUlK1AdO0o5VQV2i7VkCiiiqANXe9O8i79TSloQgNN8NKUTAEzOfPQfoiqSipSuwFXu0t51v2TFotCMLBlCxOOAFAA8ohUeQqioo4p8wXu095nH7Ni0UhAQwZSoYsRyUO1OX0qi7ubZVZXCLhCUqUjFCVTBxIUjOM/pVWUVMFVAtHduum8N4iEOl0uiMwCdRnqIJHga1tz7VXVDEm1tkPxHGzUrxSCAR5qNefUVHpxfNCzSbS3yfuLMWrwC4c4nFJUXCrEpWfKO0R4Uxszedxiyfs0oQUPklSjOISlKezBj6A9aoqKvDjVULA16Tv8AXK2Nk7OtFEhakIWsdEttwEHwLiR+hVPuyxsgNNuXbz/GSSVtJSS2qFHCDDZkREwoVXb77xnaF0XYKWwAhtJ1CBJkxzJJPoOVc3781tyLyM/Wp3T33esG1s8Nt5lZktuSIJyMHPIwMiDWWorrKKkqZC52xt7j3SLhLLTODh4W28kfc1YhMAa88hSb17wL2g/x3EJQrAlEImISSZz59o1T0VFBIGq3W34dsmlW6mm7i3M/cnNBiMqAMEQTJIIOZPWjebfdy7aTbtst21uCDwmtDGkkACAc4AHyrK0VOHG8qFl9unvW9s9Si3hW2v42lzhVyn8VUZT6zV+PaOlkKNns+1tnF6uJCSefJLacWfUx3VgqKPSi3bQs7fdUtSlrJUpSipSjqVKMknvJJNcUUVsBRRRQBRRRQBRRRFAFFEURQBRRFP2ThStMHVQB8Jo3SNQipSSYxRVgVYuLiMAQJiYAXoAKZVaAEyuE9mDGuIYhlyy1rGa6nZ+HlzjuvTv5+RFoqVaDA5mAcOPLkYSacVbZYU83BB/FKZB9M6rmhHw8nG15qiDRUhVsIKkqxCCdI0IBHzBpbi0KMUnQpHjiBP7jVyRh6E0rojUVOS4eGMIBSAQtOWpJhR58xnyimTbgJnEMWEKwxyOmfXnFTI09B7Vvtf33/wCEeipi7XtHEoCV4RlkVZcuQzHrSIspiVQpWKBB1STIJ5aUzQ9m1L5ESipBtxh+IYiArD1B0z65zFD9uEgwrFCsKsog56dRkfSrkjL0ZpXRHoooqnIKKKKAKWinbe3U4oJQlSlHQJBJ9BQDVFauw3GeVHGWhqY7IhxefcDhHma0uzdyrRABWFOK/GUQPROEeRmuUtaMTSg2eX1Ot9j3DnwMPK70trI9QK9htLZDWTbbaBp2EJST4kCT51e2CFp7alFI8ftrzS8dFPkdFpeZ873DCm1FC0qSpJgpUCCD0IOlIwqFJJ0CgfQ1cb6XYevrhaTILkT1wgJn1Sapa9kXkrOV4sfU6Puv4xy/WnyyqR72MwFlGSMwDnhQEqGX+cqgV0lpRBIBIGpAJA8TRxR3hrzXJfe/+xxDoxkknMLzOZzBAn1p9i8ASiZlKs/yYIHmMRpl+3wpQYVKhOempgDLXIHzFOLtAOJmezGHTMHPPyrLxZ1g9aD2+frv+x2m5AWnEtSx2grWIIjIHn/hTNxcYkJH0syr1y+RNI7bxkAons8pEqTMT17u6m1MKEdlWemRz8KqUeZmepq041z+b+v5Ei2WhJCpiAQpME4tdDpBy1rhxSSASTiCEpjvTlM6RHnTfAIPaSodkkZHlzz5d9IWFAThVHWDGffSld2TiTUccfo/Umm7BKoWpIxlUicwQMvHLn1ptFyJbJJ7IXPM9oqPnrUYsqAkpUB1IMevmKbooIS8TqXuvu7JK3EkBUnEEpGHvTABnpArq9uMU9tSpVIB0Az1784y7+tRKKuJh+Ik01XMSilpK0cAooooBavN0NsC0uApU8NSShcZkA/SHgQPnVJRUatUFse02dsHc0kFJzSUmcQ5EGrlOyiRigAcych4ycq8JsdpvMfenXG55IUpInqQDBra7T2u68llRWohbSZzynDnl+UJivBPw7vd7HeMz0hhhtJBK0k8sHa+ysl7S9suMNgNycZKCskAIymEJHMiczpFQt3L9Sk65iP8xU/fKwVcMKSNQgrA/GTmAO85jzrglCGorRq24nkVFFFfWPMJVhbA/cSNBixdBmSZ/RioFKD36/5zqNWddHVWm7++djtzo3+b/wCtdTB2uGPrpIP6nDHzqtmlmo47UdI+JqTlXOvpRY265VP/AI6P3xXFmo4UnnjX+zqCDRNTA3HxdVsTGvgT+Q99lDhzX3Mo/wC3UKaVK4M/5ypgF4rZKvuqJ20E4Qr4jjWFZggCJyB56/Kq+pDtwCFQkjEZOc85yyqPWoKkc/EzjOdxf3uJRS0Vo84lFFFAFFFFALRUjhUcKs5ChitrsNba7JvGJUhxafVWMc/xqyPCrRbsr+5PJ+qULjqM0mP7NctV3E3DmX2xLkYiEiAY+eevnWsbchTXMHI1htlLJIIGWYnwP8CK2bCvgyJzr5mutzvF7HlG9ezPdbt1r6IViT+QrtJ+Rjyqpr0z2t7MBLNwBqC2o/2kf9dedcKvpeH1c9NM4TjTGKt7XZaXWmyCErIdUTClE4FBKRHwgSddar+FVpa7NbLaFHiSoPHJSUphttZwyUnCSUjM8pyrpKWxmjtG7eIgIeSokKiUqT8KyiNTBxhQ6ZTStbvJlvE9ksAgBtUkBKlqAz1hOR5zXD+xZWlDaj97xniK+lxlNQnCnKSE5d+ZypwbCC1LShfwuLQnETogtickzELVoOQrOXmKGF7GBaDiVRCHFKBBM4HHEjCRqcKBl3TzqS1u8HUtlBCJS1JOJWJTiEKJgxESrSZy0gmm2tgOyEh1sFXZjEv6QCikwnoUk9xGucMXuyShBWlc4UhRBJ+EnCABGoUFTyzTBzpl5ihsbNSM8WNKmXXGyAUkhAICiNR20rEH6nfU53dYpKvuqYTInCRJTEgCepHqPCuju+pbiktrADZW2nEqVEpk6oSAASo94kg6VHRu+sqjit4inEAC4SU4w3JhOQzPf2TkKuXmKHP9GsyA8DBUDKCM0xI+LPInPuqnv7bhOKRMxoYiRyMVcq3VdBjG2IwTiK9XICdEnIqkeWcVwndpwqSFONjEUgGVnUkDLD0Cj5dcqqku4ooaKsrPZPFbUpKhKSdZggAfDAmSSNYHWKi3Vpw1lJIURzTMaTlIB+VayRKI9Fd8Ok4dWwcUV3w6KtgvPc6Pc6vU23dSG17q+bxj0YlGbKrPdxjC6REhSFJjyxD+7UwWndUu0tFIUlYVhUMwefiKcRy2GND+ydkuheMtSlJBAMpBB5SI7q3K7RaGitYSMwcLYTpHwydB3zVds62mCSVEnNRMk+dWF5eEJ4Z5H5VVT2ZeXIpdvMKvGuGoJSnlJJIggyB1yrI3m5BSJSon/PMf416MlKcIIplxxQyCfOK5rVUFUSuN7s8hutjqbVhUCD9veKRDTiRAWoASQAogAkEHLwJHma9J3itA4ycQCVJzSSRJ6pHjWKNsrpW467aMuBVFDkzjXOHDOJU4ZnDM6TnFcpaWDIWoGSZBIMmJPnA9KtTbq6UnAV0rXFJiVQbcBkLXOs4lTMATM6wAPKuSyuCMSoIgiTBAMwR451bFg9KQsnpV4oxKz7rM8Rc9cSp0jr0rkB0GQtcxE4jMTMTOk51Zlo9KThHpV4hMStKnv9Y5y+ko/DmnnyOnSkl3Ltry07SsvDPvPrVng7qMHdV4gxKpXEz7Ss4nM8gAJ8gB5U282tRlRUo9SST86ucNGAU4rGJQm3NIWDV9gFHDFXjEwKDgmir7giirxiYG0Xbppr3ZNWJ2WrrQNkK76+Ll5npIttahS0iNTTt4gNqOQ7hlNTLa0wKBEyDUslUkhKQesSfU1109ZRW4aIlk4+uAhsiOvZH+NP3VicUvOhPZkxnzilU4tWRUrwGQ+VQtpWhwGOh/w+YFWOuskSia3tRhCQEY1HSZGo7/APCor22Vq0IT4Zn1NUW7aOOFp5pVPkqY+YNXX8jeNZ1WlJplRCchRlRJPUmabLSashsfxpDsfxrnku4KwsppOAmrE7GPfXB2Oe+rku4IPu6aT3VNTTshXfXJ2UrrTLzBCNmmkNimph2auuDYrq5+YIp2emuTs1NSzaLpstLHKrk+4ojnZg7q5Oyh3VIJWORpOORqDWspdyURTsiuDsjuqd75XQvR1q5zQpFYdkHpSVcC8HUUU4uoKRr/AOU2eorlW12uo+VZ5r2bfWuHT4GKmtezxkarcPio1yelDu/QmRK/lVsmAR8qfN0kjIimbfce3QZGLzJP76sm9gNJ5ViWmullzIqETnlXLxBBB/dVmq2abAmACY866Nk33VjFmsjzjd9fAvyg5BeJB6T8ST8iPOtZd7ZbbMKI9axu+g4N0FjPAtKvSFJ9RiH6NegObBt3gFFKVAgEHuIkGvTrRvGT7EboqhvIz9ZPqK6G8bP1k+oqadz7U/1afQU2vcu1P0BXLHT8yZMZG32frJ9RXadtsn6SflXCtxLY/R+2mV+z63OmIeCj/Grhp+YyJo2s0eaflXadoNHmKpnfZ03ydcH6RqM77OlfQuXB4504en3foTJmlFy0eYrpKmj0rEv7h3ifguJ8Zqvf3e2m1p2vA/xra0IPlNDN9j0jhNHpR7k2eleR3N/fs/fErSOpSY9aba3wuU8wa37DN7xaZOIj187KQelNL2Ik8q8yZ3+fTqkHzqcz7R1jVB9ay/B6yHEibhe7qTyqI7uuDyqntPaW39JKh5TVvbb/ANsrVUeOVYelrR6MuSIrm6NFaS13gt3BIcT6iis56i7jYvKafUQklIkgEgaSYyE04HB1pZFeuk+pyPJttb03S1hC1OW2ZxJSmDHI4lZnnplSnaa1CA+XBI7RWQonpAIr1V1lCviSkjvAP21Ed2Lbq1ZaP6Cf4V0bjVJHXR1Vpytxv5nmpvH15Aq7tTXBefnNS69I/wBHLX/UoHhl9lA3dtho2M+9X8axifSj+J6a/wAaPJdrWzjqZzJIjPXLMa+J9albPfeDSELUtJSAIxH6OQiD0Ar1NvYFuJhsZ9ZP210rYjB/qkelV21VBfiOjnm4dKMCnarwH3xXrTyN4Hx9P1g+tbhOxWB/VI9KeTs9oaNo/VFYen5IkvxDQf8Aj/QyNjt25XmkBYkDIczpVjbbUuMRDiUpzgAhUkkSCCMiOsaVo0NJGgA8Mq6wis8P5Hi1deE3tBIhWD61Dtog8yJjynOpmGlypC4OorSjFc2eZ+SCKIply9bTqpI8SKhP7xWyJxPNiPxhT3RTLBxhKhBAI7xNZ/a+5VpcDNoIV9ZHZPyyNRbv2hWiMgVr/JGXqazG2vaS6sFNugNj6yu0ryGg+dahpSv3V+wMvvVu6bJ7hlQUkiUkQCR3jkflXSbfZ5Aly6Bj6jZH21WXVyp1RW4pS1E5lRkmmiK+hi2kmzJo9m22y0KJecuFjkktlHrhMmrR5/ZH9WED84i4P2A1hSma6CCRABrnLQT5yfqVNm4TcbNjS28k3I+WCisezst1fwtLPgk0Vz4EPjfqat9jbDY20U6Or9Vfvp5DO1E6LJ8RXrkUV39k7tehji+R5SLjag6HyNON7T2oNW0n1r1KKrtt3K20AomZVkI5NLVz6FIPlWX4OPl6FWo26MENt7S/1H210nbu0P8A+f7f4VuTtSCpOEkpRinqYQY0gfGK7c2lhOFSCCGi4cxkBMie4gDzFT2KH2v+mspdjOWe0blQ7TcHzqYzdPk5o+2rW32mV4IQe0FkyYw4FYTkRJzpLO8Utlxeh7RSMjAwBQ5Z61zf4en/AHFya6EdS1gaVFNw90+RqbZbQUlIx4iSojPDIzQBOEQfjmuHduEKI4SsnSjs9omJg90xI7geeVT+HL4g5NdBkcUjXOsvtp7aCTDWnga1ad4iQkhlfaUEgeICpyHRQNId4VQr7gsFJIzMaTEwDGnTkelaj+Hxi7y+hM5PoeeqRtVQ+IjwH+FRl7H2krVbnqoV6PtbbDiUAhDreapISFZAKjDiGeQxkdExTy9srUVpS0tGEjtKIgniIThAjmFHOuy8NXJr0Im30PLDujeL+Ik+JUftrtvcN86/Ya9Z/lfQ4DHC4mo+qVYfRJzpy2vCtaeQwuyNe0hxCZmO9XrV4MukvoLfVHljXs/d5n5VJb9nSjqo+lehC7cS66e0UJUEgHCE4lBnCAYn6ayZp9W0iFKTwzKW8ZzETA7E6Tn15VHoT+P6D5IwDXs2RzKvWpzPs8YGoJ9a2TG0cSm04fjSTMjKJy01y7j6GLGKz7JN/wB7I5tdDFsbk2yf6selWNvu8wjRtPoK0UUtZfgL5yZOKyrbtEp0SB5UlWtFT+HR7/QnEYUUUV9E5hXK2wdQD4+EfYTRRQDfuyJJwpkiCYEkdD6Cu1NA6gHKMxyOo8KKKCxG2EpiEgRkIAEA5kCkbYSkQlIA6AADPuoooDlNm2AAEJgGQMIgHqMsjXSLdIMhKQScRgASo/SPfmc6KKC2IbVGXZTkZGQyIyBHfkPSkVZtmRgTmZPZGZ6nLM0UUFs6et0rEKSFDooAieudJ7umScKZMSYEmNJPOlooLE92RM4UzhwzA+H6vh3UrTCUgBKQIkCABAOZiKKKCzrhjoMzJ8REH5D0rhVsgkkpSSRhJIElP1SendS0UAiLZAIISkFIgQBkOg6U9RRQWFFFFAFFFFA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2" descr="CAP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2672" y="1700808"/>
            <a:ext cx="2351456" cy="28909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048" y="3645024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51520" y="1949931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The Analytics Development Group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5877272"/>
            <a:ext cx="27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Strategic Projects Manager</a:t>
            </a:r>
            <a:endParaRPr lang="en-GB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307" y="1556792"/>
            <a:ext cx="1953141" cy="275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58112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5940152" y="6165304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The OR Society Network</a:t>
            </a:r>
            <a:endParaRPr lang="en-GB" sz="1600" dirty="0"/>
          </a:p>
        </p:txBody>
      </p:sp>
      <p:sp>
        <p:nvSpPr>
          <p:cNvPr id="23" name="Rectangle 22"/>
          <p:cNvSpPr/>
          <p:nvPr/>
        </p:nvSpPr>
        <p:spPr>
          <a:xfrm>
            <a:off x="3131840" y="4974267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The Journal of Analytics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36448"/>
            <a:ext cx="4667067" cy="3984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2568" y="1712997"/>
            <a:ext cx="3851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Mortenson</a:t>
            </a:r>
            <a:r>
              <a:rPr lang="en-GB" dirty="0"/>
              <a:t>, Doherty and </a:t>
            </a:r>
            <a:r>
              <a:rPr lang="en-GB" dirty="0" smtClean="0"/>
              <a:t>Robinson (2014)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Operational </a:t>
            </a:r>
            <a:r>
              <a:rPr lang="en-GB" dirty="0"/>
              <a:t>Research from </a:t>
            </a:r>
            <a:r>
              <a:rPr lang="en-GB" dirty="0" err="1"/>
              <a:t>Taylorism</a:t>
            </a:r>
            <a:r>
              <a:rPr lang="en-GB" dirty="0"/>
              <a:t> to Terabytes: A Research Agenda for the </a:t>
            </a:r>
            <a:r>
              <a:rPr lang="en-GB" dirty="0" smtClean="0"/>
              <a:t>Analytics Age.</a:t>
            </a:r>
          </a:p>
          <a:p>
            <a:endParaRPr lang="en-GB" dirty="0"/>
          </a:p>
          <a:p>
            <a:r>
              <a:rPr lang="en-GB" i="1" dirty="0" smtClean="0"/>
              <a:t>European Journal of Operational Research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C00000"/>
                </a:solidFill>
              </a:rPr>
              <a:t>Open Access:</a:t>
            </a:r>
            <a:r>
              <a:rPr lang="en-GB" dirty="0" smtClean="0">
                <a:hlinkClick r:id="rId4" tooltip="http://ow.ly/BuTs1"/>
              </a:rPr>
              <a:t> ow.ly/BuTs1 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Available from EJOR</a:t>
            </a:r>
            <a:endParaRPr lang="en-GB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2007: a Car Park, a Dean and a Book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0244" name="AutoShape 4" descr="data:image/jpeg;base64,/9j/4AAQSkZJRgABAQAAAQABAAD/2wCEAAkGBxQREhUUExQUFhUXFRcYGBgVGBUVFxgXFxYYFxgVFBcYHCggGBwlHBUUITEhJSkrLi4wFx8zODMsNygtLisBCgoKDg0OGxAQGywkICQsLCwsLCwsLCwsLCwsLCwsLCwsLCwsLCwsLCwsLCwsLCwsLCwsLCwsLCwsLCwsLCwsLP/AABEIARUAtgMBIgACEQEDEQH/xAAcAAABBQEBAQAAAAAAAAAAAAAAAQMEBQYCBwj/xABSEAABAwIDBQUEAwsICAUFAAABAgMRAAQSITEFBhNBUSJhcYGRBxQyoUJSsSMzNWJyc4KSs8HRFSQ0Q6Ky4fAWU3SDhLTCw2N1hZPEJSZERlT/xAAZAQEBAQEBAQAAAAAAAAAAAAAAAQIDBAX/xAAzEQACAgECBAMGBAcBAAAAAAAAAQIREgMhEzFBUQRhkRQiUnGh8AWBscEVMjNCQ9Hh8f/aAAwDAQACEQMRAD8A81oorpTZGoI8jULRzRRRQBRRSkUAlFKUkZwYNJQPYKeRarOiScgcoOR0npTNOIfUNFKHgTQDvuDn1D5wPXpQbBz6h5DOBmSAMyepArj3pf11Z95pDcL+ur9Y8jPXrQHZsXPqHyg6iRp3Vy9arQJUmBMctSJj0pPeF/XX+sr+NcqdURBUojoSSKA4ooooAorrAYmDHWMvWkAoWmJRRRQgUUUUAUUUUAVPYEpAMkFCRr1eioFLPfUas66WpgyYLZMSQckzrr2SrploKcTZpKogxiI16LwzpUAqPU+poCz1Pqazi+5142n8A860AEEA56z1hJ05a/MU7tCOU/fHJnrKahlR6nL/ADlRiPU1VEw9WNNJcyelEpAMxCO7kuufdEyNfiQnX62A9OhX6VDxnLM5aZnLwpMR6n1qYvudHrwa3jZMNumDroSM9IQFcxnme6u1WiRyVqRrpBWJ0/EHrUAqPU+tdreUSSSZOuZ9PCmL7ha2l8I+pCQFAAyEjU9SnMZd5phpAMyrDAJGUyendXGI9TSVpI4y1E2nRIsUErSeQUmfM/4U8i1TCdfhBOZ5pB+r1OmdQ0qI0JHhlQHD1PqcvCo02zenqwjGmrJvuqdO1lPPWC4I0/EFcvW6QkkT3Zz9Tu/GOfhUPEeppcZ0kx41MX3K9bTarEkFJ4Y1+EZRkfuivnXdnGEazLkf+3zqJjOkmPE0k1cdqHHSkpV0omuWyEiSDlqAc/iSOY7zQllOYhWWGdDMwcsstTUNSydSfWkCj1NTF9w9aF7RO30Qogd3OeQMz0pulJnWkraPPJpttBRRRQgUUVsNlWtvZ2SLy4ZTcOvrUlhpZIbCGzC3XAPizBy8Os1mUqBj6K2G17S3u7E3luwm3dZcSh9psktlK/gdQPo5kD11gVjyaRlkAooomtAKKJooAoomgmgCikUcie6tHv3slq0uG22QQlVs04ZUVHEvFiMnl2RlUvegZ2irDbKrclr3YLA4KOLj/wBdKsZTn8MYY86rpqp2rAtFFIDQC0UUE0AUUUTQBRRRQBRRRQBWv37yt9mI5CySfNRE/wB0VkK2O9SeNs3Z1wn4W212zn4q0K7M9JAUR4iuc/5ogyzN84hDjaVqShzDxEjReEynF1gmtjd3o2Vb2qGmWFvvsi4ecebDvZcnhtIBIgAAz4d9U2ydjNqsLu6dxDhlttiDAU6o9oER2oBBqd7Qxi9xdHwLsGQDyxIkLT5SPWsyqUkvvkUl7S2cyb3Ztw02lDV4WllqJSlYcSl1IByw5jLx61OVt1pnahtWrS34K7zgu8RAWtZce4aiFaISkq7KQNB303djCdgNqyWkBZHMB15sokcskmqa7/Dv/qjf/NprmlfPs/1KX9htNpjaYsWbS3FubgsuF1HFdckkFWMnsgE5JA0HfUPduzYae2uHGkut26XglB1ht9SQAo5pkJAkZ1Ga/D//AB//AHKnbObKntvhIJJTdQAJJ/nDmgFGqX5L9QN7Jv07VZubdxi3Q42wp63Uy2G8PDiWyc5SZSPXuiFs15Gz9ntXYbaXcXLq0oLyQtLbTRKVFKTliKhr0Nc+zPsu3Tp+9t2L5Urpiw4R5wr0qxTt1622PYrZ4cBx9pzG2hyFYytI7YMSmT31WqliuVoEDb1wkNWe02mmUrc4qHW8AUwXm5Ti4c/SBJidUjvmz9q2218RLHDYwrtmFlfDHFBKlHChc5J7Iyjmaz28m1r25tGl3ARwFLWWsKGm5WgFKzhRCoziYip3tV/pbX+xW/8A11VH3lfmQl7ZtGxfbJSEICV21kVgJEKKnVglQjMnnOtS3tvtsbTNsxaW4bVd8J0uIC1rK3cCsJ0bQMRwpA5Caa23+ENj/wCy2P7ZdU9/+Gz/AOZD/mRWUrW/YpZWex2Gb3aTim0uN2SXHG2lfAVlX3NKuqRnl4U/sbbQu7e6eetbRb9o2HWjwsCCkkpUlxKVDFAEjvipNrntTaqVpKrdTT/HSmS4UACOEBmVzp4ms7ebVtLa2etrMvrXcYA64+lLeFtBJDaUjOSdScv3Xnt12BlHFQCfE16BtzaQ2Qpq0Zt7dxSWkLuVvNhxTq15lAJPZSBpHUdM/PndD4Gtj7Vs78uD4HWWXEHkUlEZeaTXWauST5bkLW12Ky3tq04aB7vcIS+htQCkhLjSzgg6gKBI6ZDlS7sbbacvkWSLS3TauLW2oLQFvKhKzjU4ecpGQEAZdCLFHZ2tsho/G1ZtIWOYVwXDBrJbifhhj8+5/dcrjzTb7f7KZy9aCHHEDRK1pE9EqIH2UzUrav397865/fVUWvSuRkKKKKoCrrYG8z1mFoQG3GnIK2nkcRtRGisMggwBoenQVS0ExUaTVMFzt/eV68ShCw0203JQ0yjhtpJ1VEkk95PM6SZd2TvW6wyGC3bvtJUVoTcN8QNqJklEKBEmTHeakb0bmO2DDLzi0qDpAgAgoUUYwlU65BXpWZrCUJR25DctLreB926TduKCnUqSoSOyMBlKQkaJHT9+dMr2q4br3o4eLxw/ocPEDgcGU/DiGk1BoreKBZDbTgu/e+xxeLxdDgxzPwzMTymtNuZtNwjatyFYXTbrexJywrU6VykGcpOhmsPUm0v3GkuJbWUh1GBwCO0j6pkaVmcE1Qsudqb5XD7KmcFu0hZBc4DQbU6Rn90Mmc+kVG2FvI7aJW2lLTrThBW0+jiNlQ0VEgg6aHlVNV7szdhx+zfvErQEMEhSTixKhKVdmBH0xr0o4wSpgi7d247eKSpzAlKE4UNtpwNtp6ITJjx106CpW0N6nn7dLDqGF4UJQl0t/dwhBBCQ5P4oByzk9aoqKuEewLe53hecdt3lYMdshpDcJMYWVFSMYnMyTOlRndquKufejh4he42QOHGF49JmJGk1Bqx/kN/3b3vh/wA3xYceJHxYsMYZxa5aUqKBq93bx5xraO0Gs73sBIbBOBLqgHHEt5zkDEzGGnt3NsP7RbuEXyUusIt3V8dTSEKacSBgwuoAEzOWprFbHu32nUm3WtDqiEJKFYSSowEnkQTGuVWu9t7tEK4F+47MJXw1LQUxJwqIbOE5g655VyenvX/pbM6K0ezd832W22y3bPBr7yX2uItrubUFDLxms5RXaUVLmQtrfeJ9F2LwqC38RXKxIJKSmCARkAYAGkCo+y9quW9wm4bw8RCysYgSmVAgyJGXaPOoNFMUBx90rUpR1UoqMaSoyY9abooqgKKKKAKsN3tn+83TDMSHHUJUPxcQx/2Qqq+tv7IbQKvi6r4GGVuE9CRhHyKj5VjUljFsI2G+9wL6z2kgZm0uUKTzgJbbCiOmrw9a8Yr0b2WX/vNzfMuf/lsuLP5WI5ejyv1a87caKCUq+JJKT4pMH5g1z0VjcfkViFJ1gx1pz3ZeDHgXg+vhVg/WiK9advLZjY1g7ctF7AAWmtEqdhccTlhAxHPuyNNbje0C4vL1Ns+hnhOpWAlCSMGFBUBmTiBCSCD15aVONKm0uQo8lpxhhbhIQhayNQhJURPWBlVxtSyYY2i405jFui4UlWCMQbCjkmegyrTbU9pCmDwdmttM26DAJRKnIyxQdAe+VHIkjSujm9sUKPP1pKSQQQRkQRBB6EHSvRN0fwDtL8tX7NmnfaCtN7s2z2gUJS8pXDWU6GcYI7xibkTpiNNbo/gHaX5xX7NmuU55QT81+pUtzzrCYmDHXl60leibgfzrZu0bLVQTxm5+sU5R4KaR+tWBsbYvONtp1cWhAjqtQSD867Kdtp9DNDRSehz07/CvRsB/0ZiDPvGkGf6R0pr2o7WLO0LdDWGLNtrCCJAXIXCgCMsIayn7a1H+m9z/ACN79hZ43FwRgVw44uD4cczHfXDUnKSi0uppHjVu6ptaVpyUlSVJkc0kEZHXMVN3g2y9eO8W4ILmBKZCQjspJIyH5Rzqe/t12+v2HnggL4rCfuYKUwlwRkVE8zzq59tB/wDqX/Dt/wB5yu2XvJNb0QxDTZUQlIKlHQJBUT4AZ0OtKQcKkqSrooFJ9DnXqN9efyDYsIYQg3lwnG44sYsIgEiOcYgkDTIkzz5tdofy5s+5S+lHvVsOI24kYZBBIHdOFSSNM0mKxxnzrYUeW/vy8zkAKeuLRxsArbcQDkCtCkgnoMQzrf8As2Qi3srzaHDS48zKWwrPDCEqKu6SvMjkk11u/wC0db7hZ2lwl2zoKVEoACMjBIGqeXUZGq9SVvFchR5xRUrabbaXnEsrK2gtXDUQQSiezIOcxA8qi12RAooooAr072abLxbOvl8RDJf+4JccMJACNR5uqHiK8xr0Dese7bFsLf6Tyi+vTQysA+bqB+jXHW3Sj3ZUW26G5os7xp8bQtF4SQUJUAVhaSnCO11IPiBWM9olhwNpXKQICl8RPeHUhwkfpKWPKs62spIUnVJCh4gyPmK9E9sDQcVZ3afhfYA8xC0/Jw+lZScdRW7sdA3t/AWzfyh/ccqm9lX4Ut/97+xcq53u/AWzfyh/ccqm9lX4Ut/97+xcqR/pS/MvUgb6IKto3QAJJuFgACSSVQAANSa0SN2LPZzaHNpqU48sYk2rRzA/8RQI6ayBqO1UnYTCV7xuY/ovvqTP1kgx/HyrI74vOObQueJJc94cSE5k4UrKW0pHPshMdfOrbk1G62shu99rxt7Ydu4y0GWzcDC2IhIHGHLmYnzqBuj+AdpfnFfs2alb12DlvsC1bdSUrS8klJ1GLjKAPfBGVRd0fwDtL8tX7NmuS/k2+L9y9Sp9lG0eDtFsE9l1Kmj0kjEn+0gDzqfubsDBtxTREItlvOd2BOTZ7vvjZrDWV0plxDqfibWlY8UkKH2V7ZvJhtm7/aKD/SLRhDZy+JeJEj9Zo+VdNb3ZfNUEePbxbQ95un3teI6oj8mYR/ZCa2v/AOs/8R/8ivORXowH/wBseFxn3fzjn6j1reqqUV5oiMNsT+k2/wCfa/aJrZ+1xM7WQDzbYHq4usZsP+k2/wCfa/aJrXe2VRG0wRqGGj6KWaS/qL5MdB/22q/nzY5Jt0x5uOf58q8+nl117/GvR/a61x0Wd8jNtxkIJHIntpB6TiWPFNUO6W7Ddzb3dw+pbbTCJSpGHtLgkp7QMx2Rl9cVNKSjpqw+Ybh72e4OLQ6niWzwwuogEjIjEAdciQRzFWu824iFNG72YsP25lRbScS0RqEc1R9U9od9Z1rdZ1Vgb5KkKQlZSpCZK0AGCteUCDBjPJQOWlWXst2k61tBptskodJS4jkUhJOMjqmJnxHOktrnB79QuzMgDRV/v9aoa2jdIbACQ5IA0BUlK1AdO0o5VQV2i7VkCiiiqANXe9O8i79TSloQgNN8NKUTAEzOfPQfoiqSipSuwFXu0t51v2TFotCMLBlCxOOAFAA8ohUeQqioo4p8wXu095nH7Ni0UhAQwZSoYsRyUO1OX0qi7ubZVZXCLhCUqUjFCVTBxIUjOM/pVWUVMFVAtHduum8N4iEOl0uiMwCdRnqIJHga1tz7VXVDEm1tkPxHGzUrxSCAR5qNefUVHpxfNCzSbS3yfuLMWrwC4c4nFJUXCrEpWfKO0R4Uxszedxiyfs0oQUPklSjOISlKezBj6A9aoqKvDjVULA16Tv8AXK2Nk7OtFEhakIWsdEttwEHwLiR+hVPuyxsgNNuXbz/GSSVtJSS2qFHCDDZkREwoVXb77xnaF0XYKWwAhtJ1CBJkxzJJPoOVc3781tyLyM/Wp3T33esG1s8Nt5lZktuSIJyMHPIwMiDWWorrKKkqZC52xt7j3SLhLLTODh4W28kfc1YhMAa88hSb17wL2g/x3EJQrAlEImISSZz59o1T0VFBIGq3W34dsmlW6mm7i3M/cnNBiMqAMEQTJIIOZPWjebfdy7aTbtst21uCDwmtDGkkACAc4AHyrK0VOHG8qFl9unvW9s9Si3hW2v42lzhVyn8VUZT6zV+PaOlkKNns+1tnF6uJCSefJLacWfUx3VgqKPSi3bQs7fdUtSlrJUpSipSjqVKMknvJJNcUUVsBRRRQBRRRQBRRRFAFFEURQBRRFP2ThStMHVQB8Jo3SNQipSSYxRVgVYuLiMAQJiYAXoAKZVaAEyuE9mDGuIYhlyy1rGa6nZ+HlzjuvTv5+RFoqVaDA5mAcOPLkYSacVbZYU83BB/FKZB9M6rmhHw8nG15qiDRUhVsIKkqxCCdI0IBHzBpbi0KMUnQpHjiBP7jVyRh6E0rojUVOS4eGMIBSAQtOWpJhR58xnyimTbgJnEMWEKwxyOmfXnFTI09B7Vvtf33/wCEeipi7XtHEoCV4RlkVZcuQzHrSIspiVQpWKBB1STIJ5aUzQ9m1L5ESipBtxh+IYiArD1B0z65zFD9uEgwrFCsKsog56dRkfSrkjL0ZpXRHoooqnIKKKKAKWinbe3U4oJQlSlHQJBJ9BQDVFauw3GeVHGWhqY7IhxefcDhHma0uzdyrRABWFOK/GUQPROEeRmuUtaMTSg2eX1Ot9j3DnwMPK70trI9QK9htLZDWTbbaBp2EJST4kCT51e2CFp7alFI8ftrzS8dFPkdFpeZ873DCm1FC0qSpJgpUCCD0IOlIwqFJJ0CgfQ1cb6XYevrhaTILkT1wgJn1Sapa9kXkrOV4sfU6Puv4xy/WnyyqR72MwFlGSMwDnhQEqGX+cqgV0lpRBIBIGpAJA8TRxR3hrzXJfe/+xxDoxkknMLzOZzBAn1p9i8ASiZlKs/yYIHmMRpl+3wpQYVKhOempgDLXIHzFOLtAOJmezGHTMHPPyrLxZ1g9aD2+frv+x2m5AWnEtSx2grWIIjIHn/hTNxcYkJH0syr1y+RNI7bxkAons8pEqTMT17u6m1MKEdlWemRz8KqUeZmepq041z+b+v5Ei2WhJCpiAQpME4tdDpBy1rhxSSASTiCEpjvTlM6RHnTfAIPaSodkkZHlzz5d9IWFAThVHWDGffSld2TiTUccfo/Umm7BKoWpIxlUicwQMvHLn1ptFyJbJJ7IXPM9oqPnrUYsqAkpUB1IMevmKbooIS8TqXuvu7JK3EkBUnEEpGHvTABnpArq9uMU9tSpVIB0Az1784y7+tRKKuJh+Ik01XMSilpK0cAooooBavN0NsC0uApU8NSShcZkA/SHgQPnVJRUatUFse02dsHc0kFJzSUmcQ5EGrlOyiRigAcych4ycq8JsdpvMfenXG55IUpInqQDBra7T2u68llRWohbSZzynDnl+UJivBPw7vd7HeMz0hhhtJBK0k8sHa+ysl7S9suMNgNycZKCskAIymEJHMiczpFQt3L9Sk65iP8xU/fKwVcMKSNQgrA/GTmAO85jzrglCGorRq24nkVFFFfWPMJVhbA/cSNBixdBmSZ/RioFKD36/5zqNWddHVWm7++djtzo3+b/wCtdTB2uGPrpIP6nDHzqtmlmo47UdI+JqTlXOvpRY265VP/AI6P3xXFmo4UnnjX+zqCDRNTA3HxdVsTGvgT+Q99lDhzX3Mo/wC3UKaVK4M/5ypgF4rZKvuqJ20E4Qr4jjWFZggCJyB56/Kq+pDtwCFQkjEZOc85yyqPWoKkc/EzjOdxf3uJRS0Vo84lFFFAFFFFALRUjhUcKs5ChitrsNba7JvGJUhxafVWMc/xqyPCrRbsr+5PJ+qULjqM0mP7NctV3E3DmX2xLkYiEiAY+eevnWsbchTXMHI1htlLJIIGWYnwP8CK2bCvgyJzr5mutzvF7HlG9ezPdbt1r6IViT+QrtJ+Rjyqpr0z2t7MBLNwBqC2o/2kf9dedcKvpeH1c9NM4TjTGKt7XZaXWmyCErIdUTClE4FBKRHwgSddar+FVpa7NbLaFHiSoPHJSUphttZwyUnCSUjM8pyrpKWxmjtG7eIgIeSokKiUqT8KyiNTBxhQ6ZTStbvJlvE9ksAgBtUkBKlqAz1hOR5zXD+xZWlDaj97xniK+lxlNQnCnKSE5d+ZypwbCC1LShfwuLQnETogtickzELVoOQrOXmKGF7GBaDiVRCHFKBBM4HHEjCRqcKBl3TzqS1u8HUtlBCJS1JOJWJTiEKJgxESrSZy0gmm2tgOyEh1sFXZjEv6QCikwnoUk9xGucMXuyShBWlc4UhRBJ+EnCABGoUFTyzTBzpl5ihsbNSM8WNKmXXGyAUkhAICiNR20rEH6nfU53dYpKvuqYTInCRJTEgCepHqPCuju+pbiktrADZW2nEqVEpk6oSAASo94kg6VHRu+sqjit4inEAC4SU4w3JhOQzPf2TkKuXmKHP9GsyA8DBUDKCM0xI+LPInPuqnv7bhOKRMxoYiRyMVcq3VdBjG2IwTiK9XICdEnIqkeWcVwndpwqSFONjEUgGVnUkDLD0Cj5dcqqku4ooaKsrPZPFbUpKhKSdZggAfDAmSSNYHWKi3Vpw1lJIURzTMaTlIB+VayRKI9Fd8Ok4dWwcUV3w6KtgvPc6Pc6vU23dSG17q+bxj0YlGbKrPdxjC6REhSFJjyxD+7UwWndUu0tFIUlYVhUMwefiKcRy2GND+ydkuheMtSlJBAMpBB5SI7q3K7RaGitYSMwcLYTpHwydB3zVds62mCSVEnNRMk+dWF5eEJ4Z5H5VVT2ZeXIpdvMKvGuGoJSnlJJIggyB1yrI3m5BSJSon/PMf416MlKcIIplxxQyCfOK5rVUFUSuN7s8hutjqbVhUCD9veKRDTiRAWoASQAogAkEHLwJHma9J3itA4ycQCVJzSSRJ6pHjWKNsrpW467aMuBVFDkzjXOHDOJU4ZnDM6TnFcpaWDIWoGSZBIMmJPnA9KtTbq6UnAV0rXFJiVQbcBkLXOs4lTMATM6wAPKuSyuCMSoIgiTBAMwR451bFg9KQsnpV4oxKz7rM8Rc9cSp0jr0rkB0GQtcxE4jMTMTOk51Zlo9KThHpV4hMStKnv9Y5y+ko/DmnnyOnSkl3Ltry07SsvDPvPrVng7qMHdV4gxKpXEz7Ss4nM8gAJ8gB5U282tRlRUo9SST86ucNGAU4rGJQm3NIWDV9gFHDFXjEwKDgmir7giirxiYG0Xbppr3ZNWJ2WrrQNkK76+Ll5npIttahS0iNTTt4gNqOQ7hlNTLa0wKBEyDUslUkhKQesSfU1109ZRW4aIlk4+uAhsiOvZH+NP3VicUvOhPZkxnzilU4tWRUrwGQ+VQtpWhwGOh/w+YFWOuskSia3tRhCQEY1HSZGo7/APCor22Vq0IT4Zn1NUW7aOOFp5pVPkqY+YNXX8jeNZ1WlJplRCchRlRJPUmabLSashsfxpDsfxrnku4KwsppOAmrE7GPfXB2Oe+rku4IPu6aT3VNTTshXfXJ2UrrTLzBCNmmkNimph2auuDYrq5+YIp2emuTs1NSzaLpstLHKrk+4ojnZg7q5Oyh3VIJWORpOORqDWspdyURTsiuDsjuqd75XQvR1q5zQpFYdkHpSVcC8HUUU4uoKRr/AOU2eorlW12uo+VZ5r2bfWuHT4GKmtezxkarcPio1yelDu/QmRK/lVsmAR8qfN0kjIimbfce3QZGLzJP76sm9gNJ5ViWmullzIqETnlXLxBBB/dVmq2abAmACY866Nk33VjFmsjzjd9fAvyg5BeJB6T8ST8iPOtZd7ZbbMKI9axu+g4N0FjPAtKvSFJ9RiH6NegObBt3gFFKVAgEHuIkGvTrRvGT7EboqhvIz9ZPqK6G8bP1k+oqadz7U/1afQU2vcu1P0BXLHT8yZMZG32frJ9RXadtsn6SflXCtxLY/R+2mV+z63OmIeCj/Grhp+YyJo2s0eaflXadoNHmKpnfZ03ydcH6RqM77OlfQuXB4504en3foTJmlFy0eYrpKmj0rEv7h3ifguJ8Zqvf3e2m1p2vA/xra0IPlNDN9j0jhNHpR7k2eleR3N/fs/fErSOpSY9aba3wuU8wa37DN7xaZOIj187KQelNL2Ik8q8yZ3+fTqkHzqcz7R1jVB9ay/B6yHEibhe7qTyqI7uuDyqntPaW39JKh5TVvbb/ANsrVUeOVYelrR6MuSIrm6NFaS13gt3BIcT6iis56i7jYvKafUQklIkgEgaSYyE04HB1pZFeuk+pyPJttb03S1hC1OW2ZxJSmDHI4lZnnplSnaa1CA+XBI7RWQonpAIr1V1lCviSkjvAP21Ed2Lbq1ZaP6Cf4V0bjVJHXR1Vpytxv5nmpvH15Aq7tTXBefnNS69I/wBHLX/UoHhl9lA3dtho2M+9X8axifSj+J6a/wAaPJdrWzjqZzJIjPXLMa+J9albPfeDSELUtJSAIxH6OQiD0Ar1NvYFuJhsZ9ZP210rYjB/qkelV21VBfiOjnm4dKMCnarwH3xXrTyN4Hx9P1g+tbhOxWB/VI9KeTs9oaNo/VFYen5IkvxDQf8Aj/QyNjt25XmkBYkDIczpVjbbUuMRDiUpzgAhUkkSCCMiOsaVo0NJGgA8Mq6wis8P5Hi1deE3tBIhWD61Dtog8yJjynOpmGlypC4OorSjFc2eZ+SCKIply9bTqpI8SKhP7xWyJxPNiPxhT3RTLBxhKhBAI7xNZ/a+5VpcDNoIV9ZHZPyyNRbv2hWiMgVr/JGXqazG2vaS6sFNugNj6yu0ryGg+dahpSv3V+wMvvVu6bJ7hlQUkiUkQCR3jkflXSbfZ5Aly6Bj6jZH21WXVyp1RW4pS1E5lRkmmiK+hi2kmzJo9m22y0KJecuFjkktlHrhMmrR5/ZH9WED84i4P2A1hSma6CCRABrnLQT5yfqVNm4TcbNjS28k3I+WCisezst1fwtLPgk0Vz4EPjfqat9jbDY20U6Or9Vfvp5DO1E6LJ8RXrkUV39k7tehji+R5SLjag6HyNON7T2oNW0n1r1KKrtt3K20AomZVkI5NLVz6FIPlWX4OPl6FWo26MENt7S/1H210nbu0P8A+f7f4VuTtSCpOEkpRinqYQY0gfGK7c2lhOFSCCGi4cxkBMie4gDzFT2KH2v+mspdjOWe0blQ7TcHzqYzdPk5o+2rW32mV4IQe0FkyYw4FYTkRJzpLO8Utlxeh7RSMjAwBQ5Z61zf4en/AHFya6EdS1gaVFNw90+RqbZbQUlIx4iSojPDIzQBOEQfjmuHduEKI4SsnSjs9omJg90xI7geeVT+HL4g5NdBkcUjXOsvtp7aCTDWnga1ad4iQkhlfaUEgeICpyHRQNId4VQr7gsFJIzMaTEwDGnTkelaj+Hxi7y+hM5PoeeqRtVQ+IjwH+FRl7H2krVbnqoV6PtbbDiUAhDreapISFZAKjDiGeQxkdExTy9srUVpS0tGEjtKIgniIThAjmFHOuy8NXJr0Im30PLDujeL+Ik+JUftrtvcN86/Ya9Z/lfQ4DHC4mo+qVYfRJzpy2vCtaeQwuyNe0hxCZmO9XrV4MukvoLfVHljXs/d5n5VJb9nSjqo+lehC7cS66e0UJUEgHCE4lBnCAYn6ayZp9W0iFKTwzKW8ZzETA7E6Tn15VHoT+P6D5IwDXs2RzKvWpzPs8YGoJ9a2TG0cSm04fjSTMjKJy01y7j6GLGKz7JN/wB7I5tdDFsbk2yf6selWNvu8wjRtPoK0UUtZfgL5yZOKyrbtEp0SB5UlWtFT+HR7/QnEYUUUV9E5hXK2wdQD4+EfYTRRQDfuyJJwpkiCYEkdD6Cu1NA6gHKMxyOo8KKKCxG2EpiEgRkIAEA5kCkbYSkQlIA6AADPuoooDlNm2AAEJgGQMIgHqMsjXSLdIMhKQScRgASo/SPfmc6KKC2IbVGXZTkZGQyIyBHfkPSkVZtmRgTmZPZGZ6nLM0UUFs6et0rEKSFDooAieudJ7umScKZMSYEmNJPOlooLE92RM4UzhwzA+H6vh3UrTCUgBKQIkCABAOZiKKKCzrhjoMzJ8REH5D0rhVsgkkpSSRhJIElP1SendS0UAiLZAIISkFIgQBkOg6U9RRQWFFFFAFFFFA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6" name="Picture 6" descr="http://ecx.images-amazon.com/images/I/51Wdzqmeb2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133725" cy="4762500"/>
          </a:xfrm>
          <a:prstGeom prst="rect">
            <a:avLst/>
          </a:prstGeom>
          <a:noFill/>
        </p:spPr>
      </p:pic>
      <p:pic>
        <p:nvPicPr>
          <p:cNvPr id="40962" name="Picture 2" descr="https://encrypted-tbn2.gstatic.com/images?q=tbn:ANd9GcRBqGpA3VH3OpOmHAPCudjirDBx8_E1qByIqkP6U0X-TMI_fQeE4KTSCM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988840"/>
            <a:ext cx="2808312" cy="1872208"/>
          </a:xfrm>
          <a:prstGeom prst="rect">
            <a:avLst/>
          </a:prstGeom>
          <a:noFill/>
        </p:spPr>
      </p:pic>
      <p:pic>
        <p:nvPicPr>
          <p:cNvPr id="40964" name="Picture 4" descr="https://encrypted-tbn2.gstatic.com/images?q=tbn:ANd9GcT7Lx314PiZ0j-BZrzwzSmNgbnIqstrfkxWLqL1tqnvxgwJa1lZFH179u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149080"/>
            <a:ext cx="1584176" cy="1904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What is Analytics?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0244" name="AutoShape 4" descr="data:image/jpeg;base64,/9j/4AAQSkZJRgABAQAAAQABAAD/2wCEAAkGBxQREhUUExQUFhUXFRcYGBgVGBUVFxgXFxYYFxgVFBcYHCggGBwlHBUUITEhJSkrLi4wFx8zODMsNygtLisBCgoKDg0OGxAQGywkICQsLCwsLCwsLCwsLCwsLCwsLCwsLCwsLCwsLCwsLCwsLCwsLCwsLCwsLCwsLCwsLCwsLP/AABEIARUAtgMBIgACEQEDEQH/xAAcAAABBQEBAQAAAAAAAAAAAAAAAQMEBQYCBwj/xABSEAABAwIDBQUEAwsICAUFAAABAgMRAAQSITEFBhNBUSJhcYGRBxQyoUJSsSMzNWJyc4KSs8HRFSQ0Q6Ky4fAWU3SDhLTCw2N1hZPEJSZERlT/xAAZAQEBAQEBAQAAAAAAAAAAAAAAAQIDBAX/xAAzEQACAgECBAMGBAcBAAAAAAAAAQIREgMhEzFBUQRhkRQiUnGh8AWBscEVMjNCQ9Hh8f/aAAwDAQACEQMRAD8A81oorpTZGoI8jULRzRRRQBRRSkUAlFKUkZwYNJQPYKeRarOiScgcoOR0npTNOIfUNFKHgTQDvuDn1D5wPXpQbBz6h5DOBmSAMyepArj3pf11Z95pDcL+ur9Y8jPXrQHZsXPqHyg6iRp3Vy9arQJUmBMctSJj0pPeF/XX+sr+NcqdURBUojoSSKA4ooooAorrAYmDHWMvWkAoWmJRRRQgUUUUAUUUUAVPYEpAMkFCRr1eioFLPfUas66WpgyYLZMSQckzrr2SrploKcTZpKogxiI16LwzpUAqPU+poCz1Pqazi+5142n8A860AEEA56z1hJ05a/MU7tCOU/fHJnrKahlR6nL/ADlRiPU1VEw9WNNJcyelEpAMxCO7kuufdEyNfiQnX62A9OhX6VDxnLM5aZnLwpMR6n1qYvudHrwa3jZMNumDroSM9IQFcxnme6u1WiRyVqRrpBWJ0/EHrUAqPU+tdreUSSSZOuZ9PCmL7ha2l8I+pCQFAAyEjU9SnMZd5phpAMyrDAJGUyendXGI9TSVpI4y1E2nRIsUErSeQUmfM/4U8i1TCdfhBOZ5pB+r1OmdQ0qI0JHhlQHD1PqcvCo02zenqwjGmrJvuqdO1lPPWC4I0/EFcvW6QkkT3Zz9Tu/GOfhUPEeppcZ0kx41MX3K9bTarEkFJ4Y1+EZRkfuivnXdnGEazLkf+3zqJjOkmPE0k1cdqHHSkpV0omuWyEiSDlqAc/iSOY7zQllOYhWWGdDMwcsstTUNSydSfWkCj1NTF9w9aF7RO30Qogd3OeQMz0pulJnWkraPPJpttBRRRQgUUVsNlWtvZ2SLy4ZTcOvrUlhpZIbCGzC3XAPizBy8Os1mUqBj6K2G17S3u7E3luwm3dZcSh9psktlK/gdQPo5kD11gVjyaRlkAooomtAKKJooAoomgmgCikUcie6tHv3slq0uG22QQlVs04ZUVHEvFiMnl2RlUvegZ2irDbKrclr3YLA4KOLj/wBdKsZTn8MYY86rpqp2rAtFFIDQC0UUE0AUUUTQBRRRQBRRRQBWv37yt9mI5CySfNRE/wB0VkK2O9SeNs3Z1wn4W212zn4q0K7M9JAUR4iuc/5ogyzN84hDjaVqShzDxEjReEynF1gmtjd3o2Vb2qGmWFvvsi4ecebDvZcnhtIBIgAAz4d9U2ydjNqsLu6dxDhlttiDAU6o9oER2oBBqd7Qxi9xdHwLsGQDyxIkLT5SPWsyqUkvvkUl7S2cyb3Ztw02lDV4WllqJSlYcSl1IByw5jLx61OVt1pnahtWrS34K7zgu8RAWtZce4aiFaISkq7KQNB303djCdgNqyWkBZHMB15sokcskmqa7/Dv/qjf/NprmlfPs/1KX9htNpjaYsWbS3FubgsuF1HFdckkFWMnsgE5JA0HfUPduzYae2uHGkut26XglB1ht9SQAo5pkJAkZ1Ga/D//AB//AHKnbObKntvhIJJTdQAJJ/nDmgFGqX5L9QN7Jv07VZubdxi3Q42wp63Uy2G8PDiWyc5SZSPXuiFs15Gz9ntXYbaXcXLq0oLyQtLbTRKVFKTliKhr0Nc+zPsu3Tp+9t2L5Urpiw4R5wr0qxTt1622PYrZ4cBx9pzG2hyFYytI7YMSmT31WqliuVoEDb1wkNWe02mmUrc4qHW8AUwXm5Ti4c/SBJidUjvmz9q2218RLHDYwrtmFlfDHFBKlHChc5J7Iyjmaz28m1r25tGl3ARwFLWWsKGm5WgFKzhRCoziYip3tV/pbX+xW/8A11VH3lfmQl7ZtGxfbJSEICV21kVgJEKKnVglQjMnnOtS3tvtsbTNsxaW4bVd8J0uIC1rK3cCsJ0bQMRwpA5Caa23+ENj/wCy2P7ZdU9/+Gz/AOZD/mRWUrW/YpZWex2Gb3aTim0uN2SXHG2lfAVlX3NKuqRnl4U/sbbQu7e6eetbRb9o2HWjwsCCkkpUlxKVDFAEjvipNrntTaqVpKrdTT/HSmS4UACOEBmVzp4ms7ebVtLa2etrMvrXcYA64+lLeFtBJDaUjOSdScv3Xnt12BlHFQCfE16BtzaQ2Qpq0Zt7dxSWkLuVvNhxTq15lAJPZSBpHUdM/PndD4Gtj7Vs78uD4HWWXEHkUlEZeaTXWauST5bkLW12Ky3tq04aB7vcIS+htQCkhLjSzgg6gKBI6ZDlS7sbbacvkWSLS3TauLW2oLQFvKhKzjU4ecpGQEAZdCLFHZ2tsho/G1ZtIWOYVwXDBrJbifhhj8+5/dcrjzTb7f7KZy9aCHHEDRK1pE9EqIH2UzUrav397865/fVUWvSuRkKKKKoCrrYG8z1mFoQG3GnIK2nkcRtRGisMggwBoenQVS0ExUaTVMFzt/eV68ShCw0203JQ0yjhtpJ1VEkk95PM6SZd2TvW6wyGC3bvtJUVoTcN8QNqJklEKBEmTHeakb0bmO2DDLzi0qDpAgAgoUUYwlU65BXpWZrCUJR25DctLreB926TduKCnUqSoSOyMBlKQkaJHT9+dMr2q4br3o4eLxw/ocPEDgcGU/DiGk1BoreKBZDbTgu/e+xxeLxdDgxzPwzMTymtNuZtNwjatyFYXTbrexJywrU6VykGcpOhmsPUm0v3GkuJbWUh1GBwCO0j6pkaVmcE1Qsudqb5XD7KmcFu0hZBc4DQbU6Rn90Mmc+kVG2FvI7aJW2lLTrThBW0+jiNlQ0VEgg6aHlVNV7szdhx+zfvErQEMEhSTixKhKVdmBH0xr0o4wSpgi7d247eKSpzAlKE4UNtpwNtp6ITJjx106CpW0N6nn7dLDqGF4UJQl0t/dwhBBCQ5P4oByzk9aoqKuEewLe53hecdt3lYMdshpDcJMYWVFSMYnMyTOlRndquKufejh4he42QOHGF49JmJGk1Bqx/kN/3b3vh/wA3xYceJHxYsMYZxa5aUqKBq93bx5xraO0Gs73sBIbBOBLqgHHEt5zkDEzGGnt3NsP7RbuEXyUusIt3V8dTSEKacSBgwuoAEzOWprFbHu32nUm3WtDqiEJKFYSSowEnkQTGuVWu9t7tEK4F+47MJXw1LQUxJwqIbOE5g655VyenvX/pbM6K0ezd832W22y3bPBr7yX2uItrubUFDLxms5RXaUVLmQtrfeJ9F2LwqC38RXKxIJKSmCARkAYAGkCo+y9quW9wm4bw8RCysYgSmVAgyJGXaPOoNFMUBx90rUpR1UoqMaSoyY9abooqgKKKKAKsN3tn+83TDMSHHUJUPxcQx/2Qqq+tv7IbQKvi6r4GGVuE9CRhHyKj5VjUljFsI2G+9wL6z2kgZm0uUKTzgJbbCiOmrw9a8Yr0b2WX/vNzfMuf/lsuLP5WI5ejyv1a87caKCUq+JJKT4pMH5g1z0VjcfkViFJ1gx1pz3ZeDHgXg+vhVg/WiK9advLZjY1g7ctF7AAWmtEqdhccTlhAxHPuyNNbje0C4vL1Ns+hnhOpWAlCSMGFBUBmTiBCSCD15aVONKm0uQo8lpxhhbhIQhayNQhJURPWBlVxtSyYY2i405jFui4UlWCMQbCjkmegyrTbU9pCmDwdmttM26DAJRKnIyxQdAe+VHIkjSujm9sUKPP1pKSQQQRkQRBB6EHSvRN0fwDtL8tX7NmnfaCtN7s2z2gUJS8pXDWU6GcYI7xibkTpiNNbo/gHaX5xX7NmuU55QT81+pUtzzrCYmDHXl60leibgfzrZu0bLVQTxm5+sU5R4KaR+tWBsbYvONtp1cWhAjqtQSD867Kdtp9DNDRSehz07/CvRsB/0ZiDPvGkGf6R0pr2o7WLO0LdDWGLNtrCCJAXIXCgCMsIayn7a1H+m9z/ACN79hZ43FwRgVw44uD4cczHfXDUnKSi0uppHjVu6ptaVpyUlSVJkc0kEZHXMVN3g2y9eO8W4ILmBKZCQjspJIyH5Rzqe/t12+v2HnggL4rCfuYKUwlwRkVE8zzq59tB/wDqX/Dt/wB5yu2XvJNb0QxDTZUQlIKlHQJBUT4AZ0OtKQcKkqSrooFJ9DnXqN9efyDYsIYQg3lwnG44sYsIgEiOcYgkDTIkzz5tdofy5s+5S+lHvVsOI24kYZBBIHdOFSSNM0mKxxnzrYUeW/vy8zkAKeuLRxsArbcQDkCtCkgnoMQzrf8As2Qi3srzaHDS48zKWwrPDCEqKu6SvMjkk11u/wC0db7hZ2lwl2zoKVEoACMjBIGqeXUZGq9SVvFchR5xRUrabbaXnEsrK2gtXDUQQSiezIOcxA8qi12RAooooAr072abLxbOvl8RDJf+4JccMJACNR5uqHiK8xr0Dese7bFsLf6Tyi+vTQysA+bqB+jXHW3Sj3ZUW26G5os7xp8bQtF4SQUJUAVhaSnCO11IPiBWM9olhwNpXKQICl8RPeHUhwkfpKWPKs62spIUnVJCh4gyPmK9E9sDQcVZ3afhfYA8xC0/Jw+lZScdRW7sdA3t/AWzfyh/ccqm9lX4Ut/97+xcq53u/AWzfyh/ccqm9lX4Ut/97+xcqR/pS/MvUgb6IKto3QAJJuFgACSSVQAANSa0SN2LPZzaHNpqU48sYk2rRzA/8RQI6ayBqO1UnYTCV7xuY/ovvqTP1kgx/HyrI74vOObQueJJc94cSE5k4UrKW0pHPshMdfOrbk1G62shu99rxt7Ydu4y0GWzcDC2IhIHGHLmYnzqBuj+AdpfnFfs2alb12DlvsC1bdSUrS8klJ1GLjKAPfBGVRd0fwDtL8tX7NmuS/k2+L9y9Sp9lG0eDtFsE9l1Kmj0kjEn+0gDzqfubsDBtxTREItlvOd2BOTZ7vvjZrDWV0plxDqfibWlY8UkKH2V7ZvJhtm7/aKD/SLRhDZy+JeJEj9Zo+VdNb3ZfNUEePbxbQ95un3teI6oj8mYR/ZCa2v/AOs/8R/8ivORXowH/wBseFxn3fzjn6j1reqqUV5oiMNsT+k2/wCfa/aJrZ+1xM7WQDzbYHq4usZsP+k2/wCfa/aJrXe2VRG0wRqGGj6KWaS/qL5MdB/22q/nzY5Jt0x5uOf58q8+nl117/GvR/a61x0Wd8jNtxkIJHIntpB6TiWPFNUO6W7Ddzb3dw+pbbTCJSpGHtLgkp7QMx2Rl9cVNKSjpqw+Ybh72e4OLQ6niWzwwuogEjIjEAdciQRzFWu824iFNG72YsP25lRbScS0RqEc1R9U9od9Z1rdZ1Vgb5KkKQlZSpCZK0AGCteUCDBjPJQOWlWXst2k61tBptskodJS4jkUhJOMjqmJnxHOktrnB79QuzMgDRV/v9aoa2jdIbACQ5IA0BUlK1AdO0o5VQV2i7VkCiiiqANXe9O8i79TSloQgNN8NKUTAEzOfPQfoiqSipSuwFXu0t51v2TFotCMLBlCxOOAFAA8ohUeQqioo4p8wXu095nH7Ni0UhAQwZSoYsRyUO1OX0qi7ubZVZXCLhCUqUjFCVTBxIUjOM/pVWUVMFVAtHduum8N4iEOl0uiMwCdRnqIJHga1tz7VXVDEm1tkPxHGzUrxSCAR5qNefUVHpxfNCzSbS3yfuLMWrwC4c4nFJUXCrEpWfKO0R4Uxszedxiyfs0oQUPklSjOISlKezBj6A9aoqKvDjVULA16Tv8AXK2Nk7OtFEhakIWsdEttwEHwLiR+hVPuyxsgNNuXbz/GSSVtJSS2qFHCDDZkREwoVXb77xnaF0XYKWwAhtJ1CBJkxzJJPoOVc3781tyLyM/Wp3T33esG1s8Nt5lZktuSIJyMHPIwMiDWWorrKKkqZC52xt7j3SLhLLTODh4W28kfc1YhMAa88hSb17wL2g/x3EJQrAlEImISSZz59o1T0VFBIGq3W34dsmlW6mm7i3M/cnNBiMqAMEQTJIIOZPWjebfdy7aTbtst21uCDwmtDGkkACAc4AHyrK0VOHG8qFl9unvW9s9Si3hW2v42lzhVyn8VUZT6zV+PaOlkKNns+1tnF6uJCSefJLacWfUx3VgqKPSi3bQs7fdUtSlrJUpSipSjqVKMknvJJNcUUVsBRRRQBRRRQBRRRFAFFEURQBRRFP2ThStMHVQB8Jo3SNQipSSYxRVgVYuLiMAQJiYAXoAKZVaAEyuE9mDGuIYhlyy1rGa6nZ+HlzjuvTv5+RFoqVaDA5mAcOPLkYSacVbZYU83BB/FKZB9M6rmhHw8nG15qiDRUhVsIKkqxCCdI0IBHzBpbi0KMUnQpHjiBP7jVyRh6E0rojUVOS4eGMIBSAQtOWpJhR58xnyimTbgJnEMWEKwxyOmfXnFTI09B7Vvtf33/wCEeipi7XtHEoCV4RlkVZcuQzHrSIspiVQpWKBB1STIJ5aUzQ9m1L5ESipBtxh+IYiArD1B0z65zFD9uEgwrFCsKsog56dRkfSrkjL0ZpXRHoooqnIKKKKAKWinbe3U4oJQlSlHQJBJ9BQDVFauw3GeVHGWhqY7IhxefcDhHma0uzdyrRABWFOK/GUQPROEeRmuUtaMTSg2eX1Ot9j3DnwMPK70trI9QK9htLZDWTbbaBp2EJST4kCT51e2CFp7alFI8ftrzS8dFPkdFpeZ873DCm1FC0qSpJgpUCCD0IOlIwqFJJ0CgfQ1cb6XYevrhaTILkT1wgJn1Sapa9kXkrOV4sfU6Puv4xy/WnyyqR72MwFlGSMwDnhQEqGX+cqgV0lpRBIBIGpAJA8TRxR3hrzXJfe/+xxDoxkknMLzOZzBAn1p9i8ASiZlKs/yYIHmMRpl+3wpQYVKhOempgDLXIHzFOLtAOJmezGHTMHPPyrLxZ1g9aD2+frv+x2m5AWnEtSx2grWIIjIHn/hTNxcYkJH0syr1y+RNI7bxkAons8pEqTMT17u6m1MKEdlWemRz8KqUeZmepq041z+b+v5Ei2WhJCpiAQpME4tdDpBy1rhxSSASTiCEpjvTlM6RHnTfAIPaSodkkZHlzz5d9IWFAThVHWDGffSld2TiTUccfo/Umm7BKoWpIxlUicwQMvHLn1ptFyJbJJ7IXPM9oqPnrUYsqAkpUB1IMevmKbooIS8TqXuvu7JK3EkBUnEEpGHvTABnpArq9uMU9tSpVIB0Az1784y7+tRKKuJh+Ik01XMSilpK0cAooooBavN0NsC0uApU8NSShcZkA/SHgQPnVJRUatUFse02dsHc0kFJzSUmcQ5EGrlOyiRigAcych4ycq8JsdpvMfenXG55IUpInqQDBra7T2u68llRWohbSZzynDnl+UJivBPw7vd7HeMz0hhhtJBK0k8sHa+ysl7S9suMNgNycZKCskAIymEJHMiczpFQt3L9Sk65iP8xU/fKwVcMKSNQgrA/GTmAO85jzrglCGorRq24nkVFFFfWPMJVhbA/cSNBixdBmSZ/RioFKD36/5zqNWddHVWm7++djtzo3+b/wCtdTB2uGPrpIP6nDHzqtmlmo47UdI+JqTlXOvpRY265VP/AI6P3xXFmo4UnnjX+zqCDRNTA3HxdVsTGvgT+Q99lDhzX3Mo/wC3UKaVK4M/5ypgF4rZKvuqJ20E4Qr4jjWFZggCJyB56/Kq+pDtwCFQkjEZOc85yyqPWoKkc/EzjOdxf3uJRS0Vo84lFFFAFFFFALRUjhUcKs5ChitrsNba7JvGJUhxafVWMc/xqyPCrRbsr+5PJ+qULjqM0mP7NctV3E3DmX2xLkYiEiAY+eevnWsbchTXMHI1htlLJIIGWYnwP8CK2bCvgyJzr5mutzvF7HlG9ezPdbt1r6IViT+QrtJ+Rjyqpr0z2t7MBLNwBqC2o/2kf9dedcKvpeH1c9NM4TjTGKt7XZaXWmyCErIdUTClE4FBKRHwgSddar+FVpa7NbLaFHiSoPHJSUphttZwyUnCSUjM8pyrpKWxmjtG7eIgIeSokKiUqT8KyiNTBxhQ6ZTStbvJlvE9ksAgBtUkBKlqAz1hOR5zXD+xZWlDaj97xniK+lxlNQnCnKSE5d+ZypwbCC1LShfwuLQnETogtickzELVoOQrOXmKGF7GBaDiVRCHFKBBM4HHEjCRqcKBl3TzqS1u8HUtlBCJS1JOJWJTiEKJgxESrSZy0gmm2tgOyEh1sFXZjEv6QCikwnoUk9xGucMXuyShBWlc4UhRBJ+EnCABGoUFTyzTBzpl5ihsbNSM8WNKmXXGyAUkhAICiNR20rEH6nfU53dYpKvuqYTInCRJTEgCepHqPCuju+pbiktrADZW2nEqVEpk6oSAASo94kg6VHRu+sqjit4inEAC4SU4w3JhOQzPf2TkKuXmKHP9GsyA8DBUDKCM0xI+LPInPuqnv7bhOKRMxoYiRyMVcq3VdBjG2IwTiK9XICdEnIqkeWcVwndpwqSFONjEUgGVnUkDLD0Cj5dcqqku4ooaKsrPZPFbUpKhKSdZggAfDAmSSNYHWKi3Vpw1lJIURzTMaTlIB+VayRKI9Fd8Ok4dWwcUV3w6KtgvPc6Pc6vU23dSG17q+bxj0YlGbKrPdxjC6REhSFJjyxD+7UwWndUu0tFIUlYVhUMwefiKcRy2GND+ydkuheMtSlJBAMpBB5SI7q3K7RaGitYSMwcLYTpHwydB3zVds62mCSVEnNRMk+dWF5eEJ4Z5H5VVT2ZeXIpdvMKvGuGoJSnlJJIggyB1yrI3m5BSJSon/PMf416MlKcIIplxxQyCfOK5rVUFUSuN7s8hutjqbVhUCD9veKRDTiRAWoASQAogAkEHLwJHma9J3itA4ycQCVJzSSRJ6pHjWKNsrpW467aMuBVFDkzjXOHDOJU4ZnDM6TnFcpaWDIWoGSZBIMmJPnA9KtTbq6UnAV0rXFJiVQbcBkLXOs4lTMATM6wAPKuSyuCMSoIgiTBAMwR451bFg9KQsnpV4oxKz7rM8Rc9cSp0jr0rkB0GQtcxE4jMTMTOk51Zlo9KThHpV4hMStKnv9Y5y+ko/DmnnyOnSkl3Ltry07SsvDPvPrVng7qMHdV4gxKpXEz7Ss4nM8gAJ8gB5U282tRlRUo9SST86ucNGAU4rGJQm3NIWDV9gFHDFXjEwKDgmir7giirxiYG0Xbppr3ZNWJ2WrrQNkK76+Ll5npIttahS0iNTTt4gNqOQ7hlNTLa0wKBEyDUslUkhKQesSfU1109ZRW4aIlk4+uAhsiOvZH+NP3VicUvOhPZkxnzilU4tWRUrwGQ+VQtpWhwGOh/w+YFWOuskSia3tRhCQEY1HSZGo7/APCor22Vq0IT4Zn1NUW7aOOFp5pVPkqY+YNXX8jeNZ1WlJplRCchRlRJPUmabLSashsfxpDsfxrnku4KwsppOAmrE7GPfXB2Oe+rku4IPu6aT3VNTTshXfXJ2UrrTLzBCNmmkNimph2auuDYrq5+YIp2emuTs1NSzaLpstLHKrk+4ojnZg7q5Oyh3VIJWORpOORqDWspdyURTsiuDsjuqd75XQvR1q5zQpFYdkHpSVcC8HUUU4uoKRr/AOU2eorlW12uo+VZ5r2bfWuHT4GKmtezxkarcPio1yelDu/QmRK/lVsmAR8qfN0kjIimbfce3QZGLzJP76sm9gNJ5ViWmullzIqETnlXLxBBB/dVmq2abAmACY866Nk33VjFmsjzjd9fAvyg5BeJB6T8ST8iPOtZd7ZbbMKI9axu+g4N0FjPAtKvSFJ9RiH6NegObBt3gFFKVAgEHuIkGvTrRvGT7EboqhvIz9ZPqK6G8bP1k+oqadz7U/1afQU2vcu1P0BXLHT8yZMZG32frJ9RXadtsn6SflXCtxLY/R+2mV+z63OmIeCj/Grhp+YyJo2s0eaflXadoNHmKpnfZ03ydcH6RqM77OlfQuXB4504en3foTJmlFy0eYrpKmj0rEv7h3ifguJ8Zqvf3e2m1p2vA/xra0IPlNDN9j0jhNHpR7k2eleR3N/fs/fErSOpSY9aba3wuU8wa37DN7xaZOIj187KQelNL2Ik8q8yZ3+fTqkHzqcz7R1jVB9ay/B6yHEibhe7qTyqI7uuDyqntPaW39JKh5TVvbb/ANsrVUeOVYelrR6MuSIrm6NFaS13gt3BIcT6iis56i7jYvKafUQklIkgEgaSYyE04HB1pZFeuk+pyPJttb03S1hC1OW2ZxJSmDHI4lZnnplSnaa1CA+XBI7RWQonpAIr1V1lCviSkjvAP21Ed2Lbq1ZaP6Cf4V0bjVJHXR1Vpytxv5nmpvH15Aq7tTXBefnNS69I/wBHLX/UoHhl9lA3dtho2M+9X8axifSj+J6a/wAaPJdrWzjqZzJIjPXLMa+J9albPfeDSELUtJSAIxH6OQiD0Ar1NvYFuJhsZ9ZP210rYjB/qkelV21VBfiOjnm4dKMCnarwH3xXrTyN4Hx9P1g+tbhOxWB/VI9KeTs9oaNo/VFYen5IkvxDQf8Aj/QyNjt25XmkBYkDIczpVjbbUuMRDiUpzgAhUkkSCCMiOsaVo0NJGgA8Mq6wis8P5Hi1deE3tBIhWD61Dtog8yJjynOpmGlypC4OorSjFc2eZ+SCKIply9bTqpI8SKhP7xWyJxPNiPxhT3RTLBxhKhBAI7xNZ/a+5VpcDNoIV9ZHZPyyNRbv2hWiMgVr/JGXqazG2vaS6sFNugNj6yu0ryGg+dahpSv3V+wMvvVu6bJ7hlQUkiUkQCR3jkflXSbfZ5Aly6Bj6jZH21WXVyp1RW4pS1E5lRkmmiK+hi2kmzJo9m22y0KJecuFjkktlHrhMmrR5/ZH9WED84i4P2A1hSma6CCRABrnLQT5yfqVNm4TcbNjS28k3I+WCisezst1fwtLPgk0Vz4EPjfqat9jbDY20U6Or9Vfvp5DO1E6LJ8RXrkUV39k7tehji+R5SLjag6HyNON7T2oNW0n1r1KKrtt3K20AomZVkI5NLVz6FIPlWX4OPl6FWo26MENt7S/1H210nbu0P8A+f7f4VuTtSCpOEkpRinqYQY0gfGK7c2lhOFSCCGi4cxkBMie4gDzFT2KH2v+mspdjOWe0blQ7TcHzqYzdPk5o+2rW32mV4IQe0FkyYw4FYTkRJzpLO8Utlxeh7RSMjAwBQ5Z61zf4en/AHFya6EdS1gaVFNw90+RqbZbQUlIx4iSojPDIzQBOEQfjmuHduEKI4SsnSjs9omJg90xI7geeVT+HL4g5NdBkcUjXOsvtp7aCTDWnga1ad4iQkhlfaUEgeICpyHRQNId4VQr7gsFJIzMaTEwDGnTkelaj+Hxi7y+hM5PoeeqRtVQ+IjwH+FRl7H2krVbnqoV6PtbbDiUAhDreapISFZAKjDiGeQxkdExTy9srUVpS0tGEjtKIgniIThAjmFHOuy8NXJr0Im30PLDujeL+Ik+JUftrtvcN86/Ya9Z/lfQ4DHC4mo+qVYfRJzpy2vCtaeQwuyNe0hxCZmO9XrV4MukvoLfVHljXs/d5n5VJb9nSjqo+lehC7cS66e0UJUEgHCE4lBnCAYn6ayZp9W0iFKTwzKW8ZzETA7E6Tn15VHoT+P6D5IwDXs2RzKvWpzPs8YGoJ9a2TG0cSm04fjSTMjKJy01y7j6GLGKz7JN/wB7I5tdDFsbk2yf6selWNvu8wjRtPoK0UUtZfgL5yZOKyrbtEp0SB5UlWtFT+HR7/QnEYUUUV9E5hXK2wdQD4+EfYTRRQDfuyJJwpkiCYEkdD6Cu1NA6gHKMxyOo8KKKCxG2EpiEgRkIAEA5kCkbYSkQlIA6AADPuoooDlNm2AAEJgGQMIgHqMsjXSLdIMhKQScRgASo/SPfmc6KKC2IbVGXZTkZGQyIyBHfkPSkVZtmRgTmZPZGZ6nLM0UUFs6et0rEKSFDooAieudJ7umScKZMSYEmNJPOlooLE92RM4UzhwzA+H6vh3UrTCUgBKQIkCABAOZiKKKCzrhjoMzJ8REH5D0rhVsgkkpSSRhJIElP1SendS0UAiLZAIISkFIgQBkOg6U9RRQWFFFFAFFFFA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3528" y="169674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“[T]he extensive use of data, statistical and quantitative analysis, explanatory and predictive models, and fact-based management to drive decisions and actions. The analytics may be input for human decisions or may drive fully automated decisions.” </a:t>
            </a:r>
            <a:r>
              <a:rPr lang="en-GB" sz="2000" dirty="0" smtClean="0"/>
              <a:t>Davenport and Harris (2007)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3528" y="4614227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“</a:t>
            </a:r>
            <a:r>
              <a:rPr lang="en-GB" i="1" dirty="0" smtClean="0"/>
              <a:t>The scientific process of transforming data into insight for making better decisions</a:t>
            </a:r>
            <a:r>
              <a:rPr lang="en-GB" dirty="0" smtClean="0"/>
              <a:t>.” </a:t>
            </a:r>
            <a:r>
              <a:rPr lang="en-GB" sz="2000" dirty="0" smtClean="0"/>
              <a:t>INFORMS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What is Analytics?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0244" name="AutoShape 4" descr="data:image/jpeg;base64,/9j/4AAQSkZJRgABAQAAAQABAAD/2wCEAAkGBxQREhUUExQUFhUXFRcYGBgVGBUVFxgXFxYYFxgVFBcYHCggGBwlHBUUITEhJSkrLi4wFx8zODMsNygtLisBCgoKDg0OGxAQGywkICQsLCwsLCwsLCwsLCwsLCwsLCwsLCwsLCwsLCwsLCwsLCwsLCwsLCwsLCwsLCwsLCwsLP/AABEIARUAtgMBIgACEQEDEQH/xAAcAAABBQEBAQAAAAAAAAAAAAAAAQMEBQYCBwj/xABSEAABAwIDBQUEAwsICAUFAAABAgMRAAQSITEFBhNBUSJhcYGRBxQyoUJSsSMzNWJyc4KSs8HRFSQ0Q6Ky4fAWU3SDhLTCw2N1hZPEJSZERlT/xAAZAQEBAQEBAQAAAAAAAAAAAAAAAQIDBAX/xAAzEQACAgECBAMGBAcBAAAAAAAAAQIREgMhEzFBUQRhkRQiUnGh8AWBscEVMjNCQ9Hh8f/aAAwDAQACEQMRAD8A81oorpTZGoI8jULRzRRRQBRRSkUAlFKUkZwYNJQPYKeRarOiScgcoOR0npTNOIfUNFKHgTQDvuDn1D5wPXpQbBz6h5DOBmSAMyepArj3pf11Z95pDcL+ur9Y8jPXrQHZsXPqHyg6iRp3Vy9arQJUmBMctSJj0pPeF/XX+sr+NcqdURBUojoSSKA4ooooAorrAYmDHWMvWkAoWmJRRRQgUUUUAUUUUAVPYEpAMkFCRr1eioFLPfUas66WpgyYLZMSQckzrr2SrploKcTZpKogxiI16LwzpUAqPU+poCz1Pqazi+5142n8A860AEEA56z1hJ05a/MU7tCOU/fHJnrKahlR6nL/ADlRiPU1VEw9WNNJcyelEpAMxCO7kuufdEyNfiQnX62A9OhX6VDxnLM5aZnLwpMR6n1qYvudHrwa3jZMNumDroSM9IQFcxnme6u1WiRyVqRrpBWJ0/EHrUAqPU+tdreUSSSZOuZ9PCmL7ha2l8I+pCQFAAyEjU9SnMZd5phpAMyrDAJGUyendXGI9TSVpI4y1E2nRIsUErSeQUmfM/4U8i1TCdfhBOZ5pB+r1OmdQ0qI0JHhlQHD1PqcvCo02zenqwjGmrJvuqdO1lPPWC4I0/EFcvW6QkkT3Zz9Tu/GOfhUPEeppcZ0kx41MX3K9bTarEkFJ4Y1+EZRkfuivnXdnGEazLkf+3zqJjOkmPE0k1cdqHHSkpV0omuWyEiSDlqAc/iSOY7zQllOYhWWGdDMwcsstTUNSydSfWkCj1NTF9w9aF7RO30Qogd3OeQMz0pulJnWkraPPJpttBRRRQgUUVsNlWtvZ2SLy4ZTcOvrUlhpZIbCGzC3XAPizBy8Os1mUqBj6K2G17S3u7E3luwm3dZcSh9psktlK/gdQPo5kD11gVjyaRlkAooomtAKKJooAoomgmgCikUcie6tHv3slq0uG22QQlVs04ZUVHEvFiMnl2RlUvegZ2irDbKrclr3YLA4KOLj/wBdKsZTn8MYY86rpqp2rAtFFIDQC0UUE0AUUUTQBRRRQBRRRQBWv37yt9mI5CySfNRE/wB0VkK2O9SeNs3Z1wn4W212zn4q0K7M9JAUR4iuc/5ogyzN84hDjaVqShzDxEjReEynF1gmtjd3o2Vb2qGmWFvvsi4ecebDvZcnhtIBIgAAz4d9U2ydjNqsLu6dxDhlttiDAU6o9oER2oBBqd7Qxi9xdHwLsGQDyxIkLT5SPWsyqUkvvkUl7S2cyb3Ztw02lDV4WllqJSlYcSl1IByw5jLx61OVt1pnahtWrS34K7zgu8RAWtZce4aiFaISkq7KQNB303djCdgNqyWkBZHMB15sokcskmqa7/Dv/qjf/NprmlfPs/1KX9htNpjaYsWbS3FubgsuF1HFdckkFWMnsgE5JA0HfUPduzYae2uHGkut26XglB1ht9SQAo5pkJAkZ1Ga/D//AB//AHKnbObKntvhIJJTdQAJJ/nDmgFGqX5L9QN7Jv07VZubdxi3Q42wp63Uy2G8PDiWyc5SZSPXuiFs15Gz9ntXYbaXcXLq0oLyQtLbTRKVFKTliKhr0Nc+zPsu3Tp+9t2L5Urpiw4R5wr0qxTt1622PYrZ4cBx9pzG2hyFYytI7YMSmT31WqliuVoEDb1wkNWe02mmUrc4qHW8AUwXm5Ti4c/SBJidUjvmz9q2218RLHDYwrtmFlfDHFBKlHChc5J7Iyjmaz28m1r25tGl3ARwFLWWsKGm5WgFKzhRCoziYip3tV/pbX+xW/8A11VH3lfmQl7ZtGxfbJSEICV21kVgJEKKnVglQjMnnOtS3tvtsbTNsxaW4bVd8J0uIC1rK3cCsJ0bQMRwpA5Caa23+ENj/wCy2P7ZdU9/+Gz/AOZD/mRWUrW/YpZWex2Gb3aTim0uN2SXHG2lfAVlX3NKuqRnl4U/sbbQu7e6eetbRb9o2HWjwsCCkkpUlxKVDFAEjvipNrntTaqVpKrdTT/HSmS4UACOEBmVzp4ms7ebVtLa2etrMvrXcYA64+lLeFtBJDaUjOSdScv3Xnt12BlHFQCfE16BtzaQ2Qpq0Zt7dxSWkLuVvNhxTq15lAJPZSBpHUdM/PndD4Gtj7Vs78uD4HWWXEHkUlEZeaTXWauST5bkLW12Ky3tq04aB7vcIS+htQCkhLjSzgg6gKBI6ZDlS7sbbacvkWSLS3TauLW2oLQFvKhKzjU4ecpGQEAZdCLFHZ2tsho/G1ZtIWOYVwXDBrJbifhhj8+5/dcrjzTb7f7KZy9aCHHEDRK1pE9EqIH2UzUrav397865/fVUWvSuRkKKKKoCrrYG8z1mFoQG3GnIK2nkcRtRGisMggwBoenQVS0ExUaTVMFzt/eV68ShCw0203JQ0yjhtpJ1VEkk95PM6SZd2TvW6wyGC3bvtJUVoTcN8QNqJklEKBEmTHeakb0bmO2DDLzi0qDpAgAgoUUYwlU65BXpWZrCUJR25DctLreB926TduKCnUqSoSOyMBlKQkaJHT9+dMr2q4br3o4eLxw/ocPEDgcGU/DiGk1BoreKBZDbTgu/e+xxeLxdDgxzPwzMTymtNuZtNwjatyFYXTbrexJywrU6VykGcpOhmsPUm0v3GkuJbWUh1GBwCO0j6pkaVmcE1Qsudqb5XD7KmcFu0hZBc4DQbU6Rn90Mmc+kVG2FvI7aJW2lLTrThBW0+jiNlQ0VEgg6aHlVNV7szdhx+zfvErQEMEhSTixKhKVdmBH0xr0o4wSpgi7d247eKSpzAlKE4UNtpwNtp6ITJjx106CpW0N6nn7dLDqGF4UJQl0t/dwhBBCQ5P4oByzk9aoqKuEewLe53hecdt3lYMdshpDcJMYWVFSMYnMyTOlRndquKufejh4he42QOHGF49JmJGk1Bqx/kN/3b3vh/wA3xYceJHxYsMYZxa5aUqKBq93bx5xraO0Gs73sBIbBOBLqgHHEt5zkDEzGGnt3NsP7RbuEXyUusIt3V8dTSEKacSBgwuoAEzOWprFbHu32nUm3WtDqiEJKFYSSowEnkQTGuVWu9t7tEK4F+47MJXw1LQUxJwqIbOE5g655VyenvX/pbM6K0ezd832W22y3bPBr7yX2uItrubUFDLxms5RXaUVLmQtrfeJ9F2LwqC38RXKxIJKSmCARkAYAGkCo+y9quW9wm4bw8RCysYgSmVAgyJGXaPOoNFMUBx90rUpR1UoqMaSoyY9abooqgKKKKAKsN3tn+83TDMSHHUJUPxcQx/2Qqq+tv7IbQKvi6r4GGVuE9CRhHyKj5VjUljFsI2G+9wL6z2kgZm0uUKTzgJbbCiOmrw9a8Yr0b2WX/vNzfMuf/lsuLP5WI5ejyv1a87caKCUq+JJKT4pMH5g1z0VjcfkViFJ1gx1pz3ZeDHgXg+vhVg/WiK9advLZjY1g7ctF7AAWmtEqdhccTlhAxHPuyNNbje0C4vL1Ns+hnhOpWAlCSMGFBUBmTiBCSCD15aVONKm0uQo8lpxhhbhIQhayNQhJURPWBlVxtSyYY2i405jFui4UlWCMQbCjkmegyrTbU9pCmDwdmttM26DAJRKnIyxQdAe+VHIkjSujm9sUKPP1pKSQQQRkQRBB6EHSvRN0fwDtL8tX7NmnfaCtN7s2z2gUJS8pXDWU6GcYI7xibkTpiNNbo/gHaX5xX7NmuU55QT81+pUtzzrCYmDHXl60leibgfzrZu0bLVQTxm5+sU5R4KaR+tWBsbYvONtp1cWhAjqtQSD867Kdtp9DNDRSehz07/CvRsB/0ZiDPvGkGf6R0pr2o7WLO0LdDWGLNtrCCJAXIXCgCMsIayn7a1H+m9z/ACN79hZ43FwRgVw44uD4cczHfXDUnKSi0uppHjVu6ptaVpyUlSVJkc0kEZHXMVN3g2y9eO8W4ILmBKZCQjspJIyH5Rzqe/t12+v2HnggL4rCfuYKUwlwRkVE8zzq59tB/wDqX/Dt/wB5yu2XvJNb0QxDTZUQlIKlHQJBUT4AZ0OtKQcKkqSrooFJ9DnXqN9efyDYsIYQg3lwnG44sYsIgEiOcYgkDTIkzz5tdofy5s+5S+lHvVsOI24kYZBBIHdOFSSNM0mKxxnzrYUeW/vy8zkAKeuLRxsArbcQDkCtCkgnoMQzrf8As2Qi3srzaHDS48zKWwrPDCEqKu6SvMjkk11u/wC0db7hZ2lwl2zoKVEoACMjBIGqeXUZGq9SVvFchR5xRUrabbaXnEsrK2gtXDUQQSiezIOcxA8qi12RAooooAr072abLxbOvl8RDJf+4JccMJACNR5uqHiK8xr0Dese7bFsLf6Tyi+vTQysA+bqB+jXHW3Sj3ZUW26G5os7xp8bQtF4SQUJUAVhaSnCO11IPiBWM9olhwNpXKQICl8RPeHUhwkfpKWPKs62spIUnVJCh4gyPmK9E9sDQcVZ3afhfYA8xC0/Jw+lZScdRW7sdA3t/AWzfyh/ccqm9lX4Ut/97+xcq53u/AWzfyh/ccqm9lX4Ut/97+xcqR/pS/MvUgb6IKto3QAJJuFgACSSVQAANSa0SN2LPZzaHNpqU48sYk2rRzA/8RQI6ayBqO1UnYTCV7xuY/ovvqTP1kgx/HyrI74vOObQueJJc94cSE5k4UrKW0pHPshMdfOrbk1G62shu99rxt7Ydu4y0GWzcDC2IhIHGHLmYnzqBuj+AdpfnFfs2alb12DlvsC1bdSUrS8klJ1GLjKAPfBGVRd0fwDtL8tX7NmuS/k2+L9y9Sp9lG0eDtFsE9l1Kmj0kjEn+0gDzqfubsDBtxTREItlvOd2BOTZ7vvjZrDWV0plxDqfibWlY8UkKH2V7ZvJhtm7/aKD/SLRhDZy+JeJEj9Zo+VdNb3ZfNUEePbxbQ95un3teI6oj8mYR/ZCa2v/AOs/8R/8ivORXowH/wBseFxn3fzjn6j1reqqUV5oiMNsT+k2/wCfa/aJrZ+1xM7WQDzbYHq4usZsP+k2/wCfa/aJrXe2VRG0wRqGGj6KWaS/qL5MdB/22q/nzY5Jt0x5uOf58q8+nl117/GvR/a61x0Wd8jNtxkIJHIntpB6TiWPFNUO6W7Ddzb3dw+pbbTCJSpGHtLgkp7QMx2Rl9cVNKSjpqw+Ybh72e4OLQ6niWzwwuogEjIjEAdciQRzFWu824iFNG72YsP25lRbScS0RqEc1R9U9od9Z1rdZ1Vgb5KkKQlZSpCZK0AGCteUCDBjPJQOWlWXst2k61tBptskodJS4jkUhJOMjqmJnxHOktrnB79QuzMgDRV/v9aoa2jdIbACQ5IA0BUlK1AdO0o5VQV2i7VkCiiiqANXe9O8i79TSloQgNN8NKUTAEzOfPQfoiqSipSuwFXu0t51v2TFotCMLBlCxOOAFAA8ohUeQqioo4p8wXu095nH7Ni0UhAQwZSoYsRyUO1OX0qi7ubZVZXCLhCUqUjFCVTBxIUjOM/pVWUVMFVAtHduum8N4iEOl0uiMwCdRnqIJHga1tz7VXVDEm1tkPxHGzUrxSCAR5qNefUVHpxfNCzSbS3yfuLMWrwC4c4nFJUXCrEpWfKO0R4Uxszedxiyfs0oQUPklSjOISlKezBj6A9aoqKvDjVULA16Tv8AXK2Nk7OtFEhakIWsdEttwEHwLiR+hVPuyxsgNNuXbz/GSSVtJSS2qFHCDDZkREwoVXb77xnaF0XYKWwAhtJ1CBJkxzJJPoOVc3781tyLyM/Wp3T33esG1s8Nt5lZktuSIJyMHPIwMiDWWorrKKkqZC52xt7j3SLhLLTODh4W28kfc1YhMAa88hSb17wL2g/x3EJQrAlEImISSZz59o1T0VFBIGq3W34dsmlW6mm7i3M/cnNBiMqAMEQTJIIOZPWjebfdy7aTbtst21uCDwmtDGkkACAc4AHyrK0VOHG8qFl9unvW9s9Si3hW2v42lzhVyn8VUZT6zV+PaOlkKNns+1tnF6uJCSefJLacWfUx3VgqKPSi3bQs7fdUtSlrJUpSipSjqVKMknvJJNcUUVsBRRRQBRRRQBRRRFAFFEURQBRRFP2ThStMHVQB8Jo3SNQipSSYxRVgVYuLiMAQJiYAXoAKZVaAEyuE9mDGuIYhlyy1rGa6nZ+HlzjuvTv5+RFoqVaDA5mAcOPLkYSacVbZYU83BB/FKZB9M6rmhHw8nG15qiDRUhVsIKkqxCCdI0IBHzBpbi0KMUnQpHjiBP7jVyRh6E0rojUVOS4eGMIBSAQtOWpJhR58xnyimTbgJnEMWEKwxyOmfXnFTI09B7Vvtf33/wCEeipi7XtHEoCV4RlkVZcuQzHrSIspiVQpWKBB1STIJ5aUzQ9m1L5ESipBtxh+IYiArD1B0z65zFD9uEgwrFCsKsog56dRkfSrkjL0ZpXRHoooqnIKKKKAKWinbe3U4oJQlSlHQJBJ9BQDVFauw3GeVHGWhqY7IhxefcDhHma0uzdyrRABWFOK/GUQPROEeRmuUtaMTSg2eX1Ot9j3DnwMPK70trI9QK9htLZDWTbbaBp2EJST4kCT51e2CFp7alFI8ftrzS8dFPkdFpeZ873DCm1FC0qSpJgpUCCD0IOlIwqFJJ0CgfQ1cb6XYevrhaTILkT1wgJn1Sapa9kXkrOV4sfU6Puv4xy/WnyyqR72MwFlGSMwDnhQEqGX+cqgV0lpRBIBIGpAJA8TRxR3hrzXJfe/+xxDoxkknMLzOZzBAn1p9i8ASiZlKs/yYIHmMRpl+3wpQYVKhOempgDLXIHzFOLtAOJmezGHTMHPPyrLxZ1g9aD2+frv+x2m5AWnEtSx2grWIIjIHn/hTNxcYkJH0syr1y+RNI7bxkAons8pEqTMT17u6m1MKEdlWemRz8KqUeZmepq041z+b+v5Ei2WhJCpiAQpME4tdDpBy1rhxSSASTiCEpjvTlM6RHnTfAIPaSodkkZHlzz5d9IWFAThVHWDGffSld2TiTUccfo/Umm7BKoWpIxlUicwQMvHLn1ptFyJbJJ7IXPM9oqPnrUYsqAkpUB1IMevmKbooIS8TqXuvu7JK3EkBUnEEpGHvTABnpArq9uMU9tSpVIB0Az1784y7+tRKKuJh+Ik01XMSilpK0cAooooBavN0NsC0uApU8NSShcZkA/SHgQPnVJRUatUFse02dsHc0kFJzSUmcQ5EGrlOyiRigAcych4ycq8JsdpvMfenXG55IUpInqQDBra7T2u68llRWohbSZzynDnl+UJivBPw7vd7HeMz0hhhtJBK0k8sHa+ysl7S9suMNgNycZKCskAIymEJHMiczpFQt3L9Sk65iP8xU/fKwVcMKSNQgrA/GTmAO85jzrglCGorRq24nkVFFFfWPMJVhbA/cSNBixdBmSZ/RioFKD36/5zqNWddHVWm7++djtzo3+b/wCtdTB2uGPrpIP6nDHzqtmlmo47UdI+JqTlXOvpRY265VP/AI6P3xXFmo4UnnjX+zqCDRNTA3HxdVsTGvgT+Q99lDhzX3Mo/wC3UKaVK4M/5ypgF4rZKvuqJ20E4Qr4jjWFZggCJyB56/Kq+pDtwCFQkjEZOc85yyqPWoKkc/EzjOdxf3uJRS0Vo84lFFFAFFFFALRUjhUcKs5ChitrsNba7JvGJUhxafVWMc/xqyPCrRbsr+5PJ+qULjqM0mP7NctV3E3DmX2xLkYiEiAY+eevnWsbchTXMHI1htlLJIIGWYnwP8CK2bCvgyJzr5mutzvF7HlG9ezPdbt1r6IViT+QrtJ+Rjyqpr0z2t7MBLNwBqC2o/2kf9dedcKvpeH1c9NM4TjTGKt7XZaXWmyCErIdUTClE4FBKRHwgSddar+FVpa7NbLaFHiSoPHJSUphttZwyUnCSUjM8pyrpKWxmjtG7eIgIeSokKiUqT8KyiNTBxhQ6ZTStbvJlvE9ksAgBtUkBKlqAz1hOR5zXD+xZWlDaj97xniK+lxlNQnCnKSE5d+ZypwbCC1LShfwuLQnETogtickzELVoOQrOXmKGF7GBaDiVRCHFKBBM4HHEjCRqcKBl3TzqS1u8HUtlBCJS1JOJWJTiEKJgxESrSZy0gmm2tgOyEh1sFXZjEv6QCikwnoUk9xGucMXuyShBWlc4UhRBJ+EnCABGoUFTyzTBzpl5ihsbNSM8WNKmXXGyAUkhAICiNR20rEH6nfU53dYpKvuqYTInCRJTEgCepHqPCuju+pbiktrADZW2nEqVEpk6oSAASo94kg6VHRu+sqjit4inEAC4SU4w3JhOQzPf2TkKuXmKHP9GsyA8DBUDKCM0xI+LPInPuqnv7bhOKRMxoYiRyMVcq3VdBjG2IwTiK9XICdEnIqkeWcVwndpwqSFONjEUgGVnUkDLD0Cj5dcqqku4ooaKsrPZPFbUpKhKSdZggAfDAmSSNYHWKi3Vpw1lJIURzTMaTlIB+VayRKI9Fd8Ok4dWwcUV3w6KtgvPc6Pc6vU23dSG17q+bxj0YlGbKrPdxjC6REhSFJjyxD+7UwWndUu0tFIUlYVhUMwefiKcRy2GND+ydkuheMtSlJBAMpBB5SI7q3K7RaGitYSMwcLYTpHwydB3zVds62mCSVEnNRMk+dWF5eEJ4Z5H5VVT2ZeXIpdvMKvGuGoJSnlJJIggyB1yrI3m5BSJSon/PMf416MlKcIIplxxQyCfOK5rVUFUSuN7s8hutjqbVhUCD9veKRDTiRAWoASQAogAkEHLwJHma9J3itA4ycQCVJzSSRJ6pHjWKNsrpW467aMuBVFDkzjXOHDOJU4ZnDM6TnFcpaWDIWoGSZBIMmJPnA9KtTbq6UnAV0rXFJiVQbcBkLXOs4lTMATM6wAPKuSyuCMSoIgiTBAMwR451bFg9KQsnpV4oxKz7rM8Rc9cSp0jr0rkB0GQtcxE4jMTMTOk51Zlo9KThHpV4hMStKnv9Y5y+ko/DmnnyOnSkl3Ltry07SsvDPvPrVng7qMHdV4gxKpXEz7Ss4nM8gAJ8gB5U282tRlRUo9SST86ucNGAU4rGJQm3NIWDV9gFHDFXjEwKDgmir7giirxiYG0Xbppr3ZNWJ2WrrQNkK76+Ll5npIttahS0iNTTt4gNqOQ7hlNTLa0wKBEyDUslUkhKQesSfU1109ZRW4aIlk4+uAhsiOvZH+NP3VicUvOhPZkxnzilU4tWRUrwGQ+VQtpWhwGOh/w+YFWOuskSia3tRhCQEY1HSZGo7/APCor22Vq0IT4Zn1NUW7aOOFp5pVPkqY+YNXX8jeNZ1WlJplRCchRlRJPUmabLSashsfxpDsfxrnku4KwsppOAmrE7GPfXB2Oe+rku4IPu6aT3VNTTshXfXJ2UrrTLzBCNmmkNimph2auuDYrq5+YIp2emuTs1NSzaLpstLHKrk+4ojnZg7q5Oyh3VIJWORpOORqDWspdyURTsiuDsjuqd75XQvR1q5zQpFYdkHpSVcC8HUUU4uoKRr/AOU2eorlW12uo+VZ5r2bfWuHT4GKmtezxkarcPio1yelDu/QmRK/lVsmAR8qfN0kjIimbfce3QZGLzJP76sm9gNJ5ViWmullzIqETnlXLxBBB/dVmq2abAmACY866Nk33VjFmsjzjd9fAvyg5BeJB6T8ST8iPOtZd7ZbbMKI9axu+g4N0FjPAtKvSFJ9RiH6NegObBt3gFFKVAgEHuIkGvTrRvGT7EboqhvIz9ZPqK6G8bP1k+oqadz7U/1afQU2vcu1P0BXLHT8yZMZG32frJ9RXadtsn6SflXCtxLY/R+2mV+z63OmIeCj/Grhp+YyJo2s0eaflXadoNHmKpnfZ03ydcH6RqM77OlfQuXB4504en3foTJmlFy0eYrpKmj0rEv7h3ifguJ8Zqvf3e2m1p2vA/xra0IPlNDN9j0jhNHpR7k2eleR3N/fs/fErSOpSY9aba3wuU8wa37DN7xaZOIj187KQelNL2Ik8q8yZ3+fTqkHzqcz7R1jVB9ay/B6yHEibhe7qTyqI7uuDyqntPaW39JKh5TVvbb/ANsrVUeOVYelrR6MuSIrm6NFaS13gt3BIcT6iis56i7jYvKafUQklIkgEgaSYyE04HB1pZFeuk+pyPJttb03S1hC1OW2ZxJSmDHI4lZnnplSnaa1CA+XBI7RWQonpAIr1V1lCviSkjvAP21Ed2Lbq1ZaP6Cf4V0bjVJHXR1Vpytxv5nmpvH15Aq7tTXBefnNS69I/wBHLX/UoHhl9lA3dtho2M+9X8axifSj+J6a/wAaPJdrWzjqZzJIjPXLMa+J9albPfeDSELUtJSAIxH6OQiD0Ar1NvYFuJhsZ9ZP210rYjB/qkelV21VBfiOjnm4dKMCnarwH3xXrTyN4Hx9P1g+tbhOxWB/VI9KeTs9oaNo/VFYen5IkvxDQf8Aj/QyNjt25XmkBYkDIczpVjbbUuMRDiUpzgAhUkkSCCMiOsaVo0NJGgA8Mq6wis8P5Hi1deE3tBIhWD61Dtog8yJjynOpmGlypC4OorSjFc2eZ+SCKIply9bTqpI8SKhP7xWyJxPNiPxhT3RTLBxhKhBAI7xNZ/a+5VpcDNoIV9ZHZPyyNRbv2hWiMgVr/JGXqazG2vaS6sFNugNj6yu0ryGg+dahpSv3V+wMvvVu6bJ7hlQUkiUkQCR3jkflXSbfZ5Aly6Bj6jZH21WXVyp1RW4pS1E5lRkmmiK+hi2kmzJo9m22y0KJecuFjkktlHrhMmrR5/ZH9WED84i4P2A1hSma6CCRABrnLQT5yfqVNm4TcbNjS28k3I+WCisezst1fwtLPgk0Vz4EPjfqat9jbDY20U6Or9Vfvp5DO1E6LJ8RXrkUV39k7tehji+R5SLjag6HyNON7T2oNW0n1r1KKrtt3K20AomZVkI5NLVz6FIPlWX4OPl6FWo26MENt7S/1H210nbu0P8A+f7f4VuTtSCpOEkpRinqYQY0gfGK7c2lhOFSCCGi4cxkBMie4gDzFT2KH2v+mspdjOWe0blQ7TcHzqYzdPk5o+2rW32mV4IQe0FkyYw4FYTkRJzpLO8Utlxeh7RSMjAwBQ5Z61zf4en/AHFya6EdS1gaVFNw90+RqbZbQUlIx4iSojPDIzQBOEQfjmuHduEKI4SsnSjs9omJg90xI7geeVT+HL4g5NdBkcUjXOsvtp7aCTDWnga1ad4iQkhlfaUEgeICpyHRQNId4VQr7gsFJIzMaTEwDGnTkelaj+Hxi7y+hM5PoeeqRtVQ+IjwH+FRl7H2krVbnqoV6PtbbDiUAhDreapISFZAKjDiGeQxkdExTy9srUVpS0tGEjtKIgniIThAjmFHOuy8NXJr0Im30PLDujeL+Ik+JUftrtvcN86/Ya9Z/lfQ4DHC4mo+qVYfRJzpy2vCtaeQwuyNe0hxCZmO9XrV4MukvoLfVHljXs/d5n5VJb9nSjqo+lehC7cS66e0UJUEgHCE4lBnCAYn6ayZp9W0iFKTwzKW8ZzETA7E6Tn15VHoT+P6D5IwDXs2RzKvWpzPs8YGoJ9a2TG0cSm04fjSTMjKJy01y7j6GLGKz7JN/wB7I5tdDFsbk2yf6selWNvu8wjRtPoK0UUtZfgL5yZOKyrbtEp0SB5UlWtFT+HR7/QnEYUUUV9E5hXK2wdQD4+EfYTRRQDfuyJJwpkiCYEkdD6Cu1NA6gHKMxyOo8KKKCxG2EpiEgRkIAEA5kCkbYSkQlIA6AADPuoooDlNm2AAEJgGQMIgHqMsjXSLdIMhKQScRgASo/SPfmc6KKC2IbVGXZTkZGQyIyBHfkPSkVZtmRgTmZPZGZ6nLM0UUFs6et0rEKSFDooAieudJ7umScKZMSYEmNJPOlooLE92RM4UzhwzA+H6vh3UrTCUgBKQIkCABAOZiKKKCzrhjoMzJ8REH5D0rhVsgkkpSSRhJIElP1SendS0UAiLZAIISkFIgQBkOg6U9RRQWFFFFAFFFFA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5536" y="206084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rgbClr val="C60061"/>
                </a:solidFill>
              </a:rPr>
              <a:t>Descriptive Analytics</a:t>
            </a:r>
            <a:r>
              <a:rPr lang="en-GB" dirty="0" smtClean="0"/>
              <a:t>: Statistical methods designed to explore “what happened?”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>
                <a:solidFill>
                  <a:srgbClr val="C60061"/>
                </a:solidFill>
              </a:rPr>
              <a:t>Predictive Analytics</a:t>
            </a:r>
            <a:r>
              <a:rPr lang="en-GB" dirty="0" smtClean="0"/>
              <a:t>: Statistical and data mining methods designed to predict “what will happen next?”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>
                <a:solidFill>
                  <a:srgbClr val="C60061"/>
                </a:solidFill>
              </a:rPr>
              <a:t>Prescriptive Analytics</a:t>
            </a:r>
            <a:r>
              <a:rPr lang="en-GB" dirty="0" smtClean="0"/>
              <a:t>: Predominantly OR/MS techniques designed to answer “what should the business do next?”</a:t>
            </a:r>
          </a:p>
          <a:p>
            <a:pPr lvl="0"/>
            <a:endParaRPr lang="en-GB" dirty="0" smtClean="0"/>
          </a:p>
          <a:p>
            <a:pPr lvl="0"/>
            <a:r>
              <a:rPr lang="en-GB" sz="2000" dirty="0" err="1" smtClean="0"/>
              <a:t>Lustig</a:t>
            </a:r>
            <a:r>
              <a:rPr lang="en-GB" sz="2000" dirty="0" smtClean="0"/>
              <a:t> </a:t>
            </a:r>
            <a:r>
              <a:rPr lang="en-GB" sz="2000" i="1" dirty="0" smtClean="0"/>
              <a:t>et al</a:t>
            </a:r>
            <a:r>
              <a:rPr lang="en-GB" sz="2000" dirty="0" smtClean="0"/>
              <a:t> (2010)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What is Analytics?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0244" name="AutoShape 4" descr="data:image/jpeg;base64,/9j/4AAQSkZJRgABAQAAAQABAAD/2wCEAAkGBxQREhUUExQUFhUXFRcYGBgVGBUVFxgXFxYYFxgVFBcYHCggGBwlHBUUITEhJSkrLi4wFx8zODMsNygtLisBCgoKDg0OGxAQGywkICQsLCwsLCwsLCwsLCwsLCwsLCwsLCwsLCwsLCwsLCwsLCwsLCwsLCwsLCwsLCwsLCwsLP/AABEIARUAtgMBIgACEQEDEQH/xAAcAAABBQEBAQAAAAAAAAAAAAAAAQMEBQYCBwj/xABSEAABAwIDBQUEAwsICAUFAAABAgMRAAQSITEFBhNBUSJhcYGRBxQyoUJSsSMzNWJyc4KSs8HRFSQ0Q6Ky4fAWU3SDhLTCw2N1hZPEJSZERlT/xAAZAQEBAQEBAQAAAAAAAAAAAAAAAQIDBAX/xAAzEQACAgECBAMGBAcBAAAAAAAAAQIREgMhEzFBUQRhkRQiUnGh8AWBscEVMjNCQ9Hh8f/aAAwDAQACEQMRAD8A81oorpTZGoI8jULRzRRRQBRRSkUAlFKUkZwYNJQPYKeRarOiScgcoOR0npTNOIfUNFKHgTQDvuDn1D5wPXpQbBz6h5DOBmSAMyepArj3pf11Z95pDcL+ur9Y8jPXrQHZsXPqHyg6iRp3Vy9arQJUmBMctSJj0pPeF/XX+sr+NcqdURBUojoSSKA4ooooAorrAYmDHWMvWkAoWmJRRRQgUUUUAUUUUAVPYEpAMkFCRr1eioFLPfUas66WpgyYLZMSQckzrr2SrploKcTZpKogxiI16LwzpUAqPU+poCz1Pqazi+5142n8A860AEEA56z1hJ05a/MU7tCOU/fHJnrKahlR6nL/ADlRiPU1VEw9WNNJcyelEpAMxCO7kuufdEyNfiQnX62A9OhX6VDxnLM5aZnLwpMR6n1qYvudHrwa3jZMNumDroSM9IQFcxnme6u1WiRyVqRrpBWJ0/EHrUAqPU+tdreUSSSZOuZ9PCmL7ha2l8I+pCQFAAyEjU9SnMZd5phpAMyrDAJGUyendXGI9TSVpI4y1E2nRIsUErSeQUmfM/4U8i1TCdfhBOZ5pB+r1OmdQ0qI0JHhlQHD1PqcvCo02zenqwjGmrJvuqdO1lPPWC4I0/EFcvW6QkkT3Zz9Tu/GOfhUPEeppcZ0kx41MX3K9bTarEkFJ4Y1+EZRkfuivnXdnGEazLkf+3zqJjOkmPE0k1cdqHHSkpV0omuWyEiSDlqAc/iSOY7zQllOYhWWGdDMwcsstTUNSydSfWkCj1NTF9w9aF7RO30Qogd3OeQMz0pulJnWkraPPJpttBRRRQgUUVsNlWtvZ2SLy4ZTcOvrUlhpZIbCGzC3XAPizBy8Os1mUqBj6K2G17S3u7E3luwm3dZcSh9psktlK/gdQPo5kD11gVjyaRlkAooomtAKKJooAoomgmgCikUcie6tHv3slq0uG22QQlVs04ZUVHEvFiMnl2RlUvegZ2irDbKrclr3YLA4KOLj/wBdKsZTn8MYY86rpqp2rAtFFIDQC0UUE0AUUUTQBRRRQBRRRQBWv37yt9mI5CySfNRE/wB0VkK2O9SeNs3Z1wn4W212zn4q0K7M9JAUR4iuc/5ogyzN84hDjaVqShzDxEjReEynF1gmtjd3o2Vb2qGmWFvvsi4ecebDvZcnhtIBIgAAz4d9U2ydjNqsLu6dxDhlttiDAU6o9oER2oBBqd7Qxi9xdHwLsGQDyxIkLT5SPWsyqUkvvkUl7S2cyb3Ztw02lDV4WllqJSlYcSl1IByw5jLx61OVt1pnahtWrS34K7zgu8RAWtZce4aiFaISkq7KQNB303djCdgNqyWkBZHMB15sokcskmqa7/Dv/qjf/NprmlfPs/1KX9htNpjaYsWbS3FubgsuF1HFdckkFWMnsgE5JA0HfUPduzYae2uHGkut26XglB1ht9SQAo5pkJAkZ1Ga/D//AB//AHKnbObKntvhIJJTdQAJJ/nDmgFGqX5L9QN7Jv07VZubdxi3Q42wp63Uy2G8PDiWyc5SZSPXuiFs15Gz9ntXYbaXcXLq0oLyQtLbTRKVFKTliKhr0Nc+zPsu3Tp+9t2L5Urpiw4R5wr0qxTt1622PYrZ4cBx9pzG2hyFYytI7YMSmT31WqliuVoEDb1wkNWe02mmUrc4qHW8AUwXm5Ti4c/SBJidUjvmz9q2218RLHDYwrtmFlfDHFBKlHChc5J7Iyjmaz28m1r25tGl3ARwFLWWsKGm5WgFKzhRCoziYip3tV/pbX+xW/8A11VH3lfmQl7ZtGxfbJSEICV21kVgJEKKnVglQjMnnOtS3tvtsbTNsxaW4bVd8J0uIC1rK3cCsJ0bQMRwpA5Caa23+ENj/wCy2P7ZdU9/+Gz/AOZD/mRWUrW/YpZWex2Gb3aTim0uN2SXHG2lfAVlX3NKuqRnl4U/sbbQu7e6eetbRb9o2HWjwsCCkkpUlxKVDFAEjvipNrntTaqVpKrdTT/HSmS4UACOEBmVzp4ms7ebVtLa2etrMvrXcYA64+lLeFtBJDaUjOSdScv3Xnt12BlHFQCfE16BtzaQ2Qpq0Zt7dxSWkLuVvNhxTq15lAJPZSBpHUdM/PndD4Gtj7Vs78uD4HWWXEHkUlEZeaTXWauST5bkLW12Ky3tq04aB7vcIS+htQCkhLjSzgg6gKBI6ZDlS7sbbacvkWSLS3TauLW2oLQFvKhKzjU4ecpGQEAZdCLFHZ2tsho/G1ZtIWOYVwXDBrJbifhhj8+5/dcrjzTb7f7KZy9aCHHEDRK1pE9EqIH2UzUrav397865/fVUWvSuRkKKKKoCrrYG8z1mFoQG3GnIK2nkcRtRGisMggwBoenQVS0ExUaTVMFzt/eV68ShCw0203JQ0yjhtpJ1VEkk95PM6SZd2TvW6wyGC3bvtJUVoTcN8QNqJklEKBEmTHeakb0bmO2DDLzi0qDpAgAgoUUYwlU65BXpWZrCUJR25DctLreB926TduKCnUqSoSOyMBlKQkaJHT9+dMr2q4br3o4eLxw/ocPEDgcGU/DiGk1BoreKBZDbTgu/e+xxeLxdDgxzPwzMTymtNuZtNwjatyFYXTbrexJywrU6VykGcpOhmsPUm0v3GkuJbWUh1GBwCO0j6pkaVmcE1Qsudqb5XD7KmcFu0hZBc4DQbU6Rn90Mmc+kVG2FvI7aJW2lLTrThBW0+jiNlQ0VEgg6aHlVNV7szdhx+zfvErQEMEhSTixKhKVdmBH0xr0o4wSpgi7d247eKSpzAlKE4UNtpwNtp6ITJjx106CpW0N6nn7dLDqGF4UJQl0t/dwhBBCQ5P4oByzk9aoqKuEewLe53hecdt3lYMdshpDcJMYWVFSMYnMyTOlRndquKufejh4he42QOHGF49JmJGk1Bqx/kN/3b3vh/wA3xYceJHxYsMYZxa5aUqKBq93bx5xraO0Gs73sBIbBOBLqgHHEt5zkDEzGGnt3NsP7RbuEXyUusIt3V8dTSEKacSBgwuoAEzOWprFbHu32nUm3WtDqiEJKFYSSowEnkQTGuVWu9t7tEK4F+47MJXw1LQUxJwqIbOE5g655VyenvX/pbM6K0ezd832W22y3bPBr7yX2uItrubUFDLxms5RXaUVLmQtrfeJ9F2LwqC38RXKxIJKSmCARkAYAGkCo+y9quW9wm4bw8RCysYgSmVAgyJGXaPOoNFMUBx90rUpR1UoqMaSoyY9abooqgKKKKAKsN3tn+83TDMSHHUJUPxcQx/2Qqq+tv7IbQKvi6r4GGVuE9CRhHyKj5VjUljFsI2G+9wL6z2kgZm0uUKTzgJbbCiOmrw9a8Yr0b2WX/vNzfMuf/lsuLP5WI5ejyv1a87caKCUq+JJKT4pMH5g1z0VjcfkViFJ1gx1pz3ZeDHgXg+vhVg/WiK9advLZjY1g7ctF7AAWmtEqdhccTlhAxHPuyNNbje0C4vL1Ns+hnhOpWAlCSMGFBUBmTiBCSCD15aVONKm0uQo8lpxhhbhIQhayNQhJURPWBlVxtSyYY2i405jFui4UlWCMQbCjkmegyrTbU9pCmDwdmttM26DAJRKnIyxQdAe+VHIkjSujm9sUKPP1pKSQQQRkQRBB6EHSvRN0fwDtL8tX7NmnfaCtN7s2z2gUJS8pXDWU6GcYI7xibkTpiNNbo/gHaX5xX7NmuU55QT81+pUtzzrCYmDHXl60leibgfzrZu0bLVQTxm5+sU5R4KaR+tWBsbYvONtp1cWhAjqtQSD867Kdtp9DNDRSehz07/CvRsB/0ZiDPvGkGf6R0pr2o7WLO0LdDWGLNtrCCJAXIXCgCMsIayn7a1H+m9z/ACN79hZ43FwRgVw44uD4cczHfXDUnKSi0uppHjVu6ptaVpyUlSVJkc0kEZHXMVN3g2y9eO8W4ILmBKZCQjspJIyH5Rzqe/t12+v2HnggL4rCfuYKUwlwRkVE8zzq59tB/wDqX/Dt/wB5yu2XvJNb0QxDTZUQlIKlHQJBUT4AZ0OtKQcKkqSrooFJ9DnXqN9efyDYsIYQg3lwnG44sYsIgEiOcYgkDTIkzz5tdofy5s+5S+lHvVsOI24kYZBBIHdOFSSNM0mKxxnzrYUeW/vy8zkAKeuLRxsArbcQDkCtCkgnoMQzrf8As2Qi3srzaHDS48zKWwrPDCEqKu6SvMjkk11u/wC0db7hZ2lwl2zoKVEoACMjBIGqeXUZGq9SVvFchR5xRUrabbaXnEsrK2gtXDUQQSiezIOcxA8qi12RAooooAr072abLxbOvl8RDJf+4JccMJACNR5uqHiK8xr0Dese7bFsLf6Tyi+vTQysA+bqB+jXHW3Sj3ZUW26G5os7xp8bQtF4SQUJUAVhaSnCO11IPiBWM9olhwNpXKQICl8RPeHUhwkfpKWPKs62spIUnVJCh4gyPmK9E9sDQcVZ3afhfYA8xC0/Jw+lZScdRW7sdA3t/AWzfyh/ccqm9lX4Ut/97+xcq53u/AWzfyh/ccqm9lX4Ut/97+xcqR/pS/MvUgb6IKto3QAJJuFgACSSVQAANSa0SN2LPZzaHNpqU48sYk2rRzA/8RQI6ayBqO1UnYTCV7xuY/ovvqTP1kgx/HyrI74vOObQueJJc94cSE5k4UrKW0pHPshMdfOrbk1G62shu99rxt7Ydu4y0GWzcDC2IhIHGHLmYnzqBuj+AdpfnFfs2alb12DlvsC1bdSUrS8klJ1GLjKAPfBGVRd0fwDtL8tX7NmuS/k2+L9y9Sp9lG0eDtFsE9l1Kmj0kjEn+0gDzqfubsDBtxTREItlvOd2BOTZ7vvjZrDWV0plxDqfibWlY8UkKH2V7ZvJhtm7/aKD/SLRhDZy+JeJEj9Zo+VdNb3ZfNUEePbxbQ95un3teI6oj8mYR/ZCa2v/AOs/8R/8ivORXowH/wBseFxn3fzjn6j1reqqUV5oiMNsT+k2/wCfa/aJrZ+1xM7WQDzbYHq4usZsP+k2/wCfa/aJrXe2VRG0wRqGGj6KWaS/qL5MdB/22q/nzY5Jt0x5uOf58q8+nl117/GvR/a61x0Wd8jNtxkIJHIntpB6TiWPFNUO6W7Ddzb3dw+pbbTCJSpGHtLgkp7QMx2Rl9cVNKSjpqw+Ybh72e4OLQ6niWzwwuogEjIjEAdciQRzFWu824iFNG72YsP25lRbScS0RqEc1R9U9od9Z1rdZ1Vgb5KkKQlZSpCZK0AGCteUCDBjPJQOWlWXst2k61tBptskodJS4jkUhJOMjqmJnxHOktrnB79QuzMgDRV/v9aoa2jdIbACQ5IA0BUlK1AdO0o5VQV2i7VkCiiiqANXe9O8i79TSloQgNN8NKUTAEzOfPQfoiqSipSuwFXu0t51v2TFotCMLBlCxOOAFAA8ohUeQqioo4p8wXu095nH7Ni0UhAQwZSoYsRyUO1OX0qi7ubZVZXCLhCUqUjFCVTBxIUjOM/pVWUVMFVAtHduum8N4iEOl0uiMwCdRnqIJHga1tz7VXVDEm1tkPxHGzUrxSCAR5qNefUVHpxfNCzSbS3yfuLMWrwC4c4nFJUXCrEpWfKO0R4Uxszedxiyfs0oQUPklSjOISlKezBj6A9aoqKvDjVULA16Tv8AXK2Nk7OtFEhakIWsdEttwEHwLiR+hVPuyxsgNNuXbz/GSSVtJSS2qFHCDDZkREwoVXb77xnaF0XYKWwAhtJ1CBJkxzJJPoOVc3781tyLyM/Wp3T33esG1s8Nt5lZktuSIJyMHPIwMiDWWorrKKkqZC52xt7j3SLhLLTODh4W28kfc1YhMAa88hSb17wL2g/x3EJQrAlEImISSZz59o1T0VFBIGq3W34dsmlW6mm7i3M/cnNBiMqAMEQTJIIOZPWjebfdy7aTbtst21uCDwmtDGkkACAc4AHyrK0VOHG8qFl9unvW9s9Si3hW2v42lzhVyn8VUZT6zV+PaOlkKNns+1tnF6uJCSefJLacWfUx3VgqKPSi3bQs7fdUtSlrJUpSipSjqVKMknvJJNcUUVsBRRRQBRRRQBRRRFAFFEURQBRRFP2ThStMHVQB8Jo3SNQipSSYxRVgVYuLiMAQJiYAXoAKZVaAEyuE9mDGuIYhlyy1rGa6nZ+HlzjuvTv5+RFoqVaDA5mAcOPLkYSacVbZYU83BB/FKZB9M6rmhHw8nG15qiDRUhVsIKkqxCCdI0IBHzBpbi0KMUnQpHjiBP7jVyRh6E0rojUVOS4eGMIBSAQtOWpJhR58xnyimTbgJnEMWEKwxyOmfXnFTI09B7Vvtf33/wCEeipi7XtHEoCV4RlkVZcuQzHrSIspiVQpWKBB1STIJ5aUzQ9m1L5ESipBtxh+IYiArD1B0z65zFD9uEgwrFCsKsog56dRkfSrkjL0ZpXRHoooqnIKKKKAKWinbe3U4oJQlSlHQJBJ9BQDVFauw3GeVHGWhqY7IhxefcDhHma0uzdyrRABWFOK/GUQPROEeRmuUtaMTSg2eX1Ot9j3DnwMPK70trI9QK9htLZDWTbbaBp2EJST4kCT51e2CFp7alFI8ftrzS8dFPkdFpeZ873DCm1FC0qSpJgpUCCD0IOlIwqFJJ0CgfQ1cb6XYevrhaTILkT1wgJn1Sapa9kXkrOV4sfU6Puv4xy/WnyyqR72MwFlGSMwDnhQEqGX+cqgV0lpRBIBIGpAJA8TRxR3hrzXJfe/+xxDoxkknMLzOZzBAn1p9i8ASiZlKs/yYIHmMRpl+3wpQYVKhOempgDLXIHzFOLtAOJmezGHTMHPPyrLxZ1g9aD2+frv+x2m5AWnEtSx2grWIIjIHn/hTNxcYkJH0syr1y+RNI7bxkAons8pEqTMT17u6m1MKEdlWemRz8KqUeZmepq041z+b+v5Ei2WhJCpiAQpME4tdDpBy1rhxSSASTiCEpjvTlM6RHnTfAIPaSodkkZHlzz5d9IWFAThVHWDGffSld2TiTUccfo/Umm7BKoWpIxlUicwQMvHLn1ptFyJbJJ7IXPM9oqPnrUYsqAkpUB1IMevmKbooIS8TqXuvu7JK3EkBUnEEpGHvTABnpArq9uMU9tSpVIB0Az1784y7+tRKKuJh+Ik01XMSilpK0cAooooBavN0NsC0uApU8NSShcZkA/SHgQPnVJRUatUFse02dsHc0kFJzSUmcQ5EGrlOyiRigAcych4ycq8JsdpvMfenXG55IUpInqQDBra7T2u68llRWohbSZzynDnl+UJivBPw7vd7HeMz0hhhtJBK0k8sHa+ysl7S9suMNgNycZKCskAIymEJHMiczpFQt3L9Sk65iP8xU/fKwVcMKSNQgrA/GTmAO85jzrglCGorRq24nkVFFFfWPMJVhbA/cSNBixdBmSZ/RioFKD36/5zqNWddHVWm7++djtzo3+b/wCtdTB2uGPrpIP6nDHzqtmlmo47UdI+JqTlXOvpRY265VP/AI6P3xXFmo4UnnjX+zqCDRNTA3HxdVsTGvgT+Q99lDhzX3Mo/wC3UKaVK4M/5ypgF4rZKvuqJ20E4Qr4jjWFZggCJyB56/Kq+pDtwCFQkjEZOc85yyqPWoKkc/EzjOdxf3uJRS0Vo84lFFFAFFFFALRUjhUcKs5ChitrsNba7JvGJUhxafVWMc/xqyPCrRbsr+5PJ+qULjqM0mP7NctV3E3DmX2xLkYiEiAY+eevnWsbchTXMHI1htlLJIIGWYnwP8CK2bCvgyJzr5mutzvF7HlG9ezPdbt1r6IViT+QrtJ+Rjyqpr0z2t7MBLNwBqC2o/2kf9dedcKvpeH1c9NM4TjTGKt7XZaXWmyCErIdUTClE4FBKRHwgSddar+FVpa7NbLaFHiSoPHJSUphttZwyUnCSUjM8pyrpKWxmjtG7eIgIeSokKiUqT8KyiNTBxhQ6ZTStbvJlvE9ksAgBtUkBKlqAz1hOR5zXD+xZWlDaj97xniK+lxlNQnCnKSE5d+ZypwbCC1LShfwuLQnETogtickzELVoOQrOXmKGF7GBaDiVRCHFKBBM4HHEjCRqcKBl3TzqS1u8HUtlBCJS1JOJWJTiEKJgxESrSZy0gmm2tgOyEh1sFXZjEv6QCikwnoUk9xGucMXuyShBWlc4UhRBJ+EnCABGoUFTyzTBzpl5ihsbNSM8WNKmXXGyAUkhAICiNR20rEH6nfU53dYpKvuqYTInCRJTEgCepHqPCuju+pbiktrADZW2nEqVEpk6oSAASo94kg6VHRu+sqjit4inEAC4SU4w3JhOQzPf2TkKuXmKHP9GsyA8DBUDKCM0xI+LPInPuqnv7bhOKRMxoYiRyMVcq3VdBjG2IwTiK9XICdEnIqkeWcVwndpwqSFONjEUgGVnUkDLD0Cj5dcqqku4ooaKsrPZPFbUpKhKSdZggAfDAmSSNYHWKi3Vpw1lJIURzTMaTlIB+VayRKI9Fd8Ok4dWwcUV3w6KtgvPc6Pc6vU23dSG17q+bxj0YlGbKrPdxjC6REhSFJjyxD+7UwWndUu0tFIUlYVhUMwefiKcRy2GND+ydkuheMtSlJBAMpBB5SI7q3K7RaGitYSMwcLYTpHwydB3zVds62mCSVEnNRMk+dWF5eEJ4Z5H5VVT2ZeXIpdvMKvGuGoJSnlJJIggyB1yrI3m5BSJSon/PMf416MlKcIIplxxQyCfOK5rVUFUSuN7s8hutjqbVhUCD9veKRDTiRAWoASQAogAkEHLwJHma9J3itA4ycQCVJzSSRJ6pHjWKNsrpW467aMuBVFDkzjXOHDOJU4ZnDM6TnFcpaWDIWoGSZBIMmJPnA9KtTbq6UnAV0rXFJiVQbcBkLXOs4lTMATM6wAPKuSyuCMSoIgiTBAMwR451bFg9KQsnpV4oxKz7rM8Rc9cSp0jr0rkB0GQtcxE4jMTMTOk51Zlo9KThHpV4hMStKnv9Y5y+ko/DmnnyOnSkl3Ltry07SsvDPvPrVng7qMHdV4gxKpXEz7Ss4nM8gAJ8gB5U282tRlRUo9SST86ucNGAU4rGJQm3NIWDV9gFHDFXjEwKDgmir7giirxiYG0Xbppr3ZNWJ2WrrQNkK76+Ll5npIttahS0iNTTt4gNqOQ7hlNTLa0wKBEyDUslUkhKQesSfU1109ZRW4aIlk4+uAhsiOvZH+NP3VicUvOhPZkxnzilU4tWRUrwGQ+VQtpWhwGOh/w+YFWOuskSia3tRhCQEY1HSZGo7/APCor22Vq0IT4Zn1NUW7aOOFp5pVPkqY+YNXX8jeNZ1WlJplRCchRlRJPUmabLSashsfxpDsfxrnku4KwsppOAmrE7GPfXB2Oe+rku4IPu6aT3VNTTshXfXJ2UrrTLzBCNmmkNimph2auuDYrq5+YIp2emuTs1NSzaLpstLHKrk+4ojnZg7q5Oyh3VIJWORpOORqDWspdyURTsiuDsjuqd75XQvR1q5zQpFYdkHpSVcC8HUUU4uoKRr/AOU2eorlW12uo+VZ5r2bfWuHT4GKmtezxkarcPio1yelDu/QmRK/lVsmAR8qfN0kjIimbfce3QZGLzJP76sm9gNJ5ViWmullzIqETnlXLxBBB/dVmq2abAmACY866Nk33VjFmsjzjd9fAvyg5BeJB6T8ST8iPOtZd7ZbbMKI9axu+g4N0FjPAtKvSFJ9RiH6NegObBt3gFFKVAgEHuIkGvTrRvGT7EboqhvIz9ZPqK6G8bP1k+oqadz7U/1afQU2vcu1P0BXLHT8yZMZG32frJ9RXadtsn6SflXCtxLY/R+2mV+z63OmIeCj/Grhp+YyJo2s0eaflXadoNHmKpnfZ03ydcH6RqM77OlfQuXB4504en3foTJmlFy0eYrpKmj0rEv7h3ifguJ8Zqvf3e2m1p2vA/xra0IPlNDN9j0jhNHpR7k2eleR3N/fs/fErSOpSY9aba3wuU8wa37DN7xaZOIj187KQelNL2Ik8q8yZ3+fTqkHzqcz7R1jVB9ay/B6yHEibhe7qTyqI7uuDyqntPaW39JKh5TVvbb/ANsrVUeOVYelrR6MuSIrm6NFaS13gt3BIcT6iis56i7jYvKafUQklIkgEgaSYyE04HB1pZFeuk+pyPJttb03S1hC1OW2ZxJSmDHI4lZnnplSnaa1CA+XBI7RWQonpAIr1V1lCviSkjvAP21Ed2Lbq1ZaP6Cf4V0bjVJHXR1Vpytxv5nmpvH15Aq7tTXBefnNS69I/wBHLX/UoHhl9lA3dtho2M+9X8axifSj+J6a/wAaPJdrWzjqZzJIjPXLMa+J9albPfeDSELUtJSAIxH6OQiD0Ar1NvYFuJhsZ9ZP210rYjB/qkelV21VBfiOjnm4dKMCnarwH3xXrTyN4Hx9P1g+tbhOxWB/VI9KeTs9oaNo/VFYen5IkvxDQf8Aj/QyNjt25XmkBYkDIczpVjbbUuMRDiUpzgAhUkkSCCMiOsaVo0NJGgA8Mq6wis8P5Hi1deE3tBIhWD61Dtog8yJjynOpmGlypC4OorSjFc2eZ+SCKIply9bTqpI8SKhP7xWyJxPNiPxhT3RTLBxhKhBAI7xNZ/a+5VpcDNoIV9ZHZPyyNRbv2hWiMgVr/JGXqazG2vaS6sFNugNj6yu0ryGg+dahpSv3V+wMvvVu6bJ7hlQUkiUkQCR3jkflXSbfZ5Aly6Bj6jZH21WXVyp1RW4pS1E5lRkmmiK+hi2kmzJo9m22y0KJecuFjkktlHrhMmrR5/ZH9WED84i4P2A1hSma6CCRABrnLQT5yfqVNm4TcbNjS28k3I+WCisezst1fwtLPgk0Vz4EPjfqat9jbDY20U6Or9Vfvp5DO1E6LJ8RXrkUV39k7tehji+R5SLjag6HyNON7T2oNW0n1r1KKrtt3K20AomZVkI5NLVz6FIPlWX4OPl6FWo26MENt7S/1H210nbu0P8A+f7f4VuTtSCpOEkpRinqYQY0gfGK7c2lhOFSCCGi4cxkBMie4gDzFT2KH2v+mspdjOWe0blQ7TcHzqYzdPk5o+2rW32mV4IQe0FkyYw4FYTkRJzpLO8Utlxeh7RSMjAwBQ5Z61zf4en/AHFya6EdS1gaVFNw90+RqbZbQUlIx4iSojPDIzQBOEQfjmuHduEKI4SsnSjs9omJg90xI7geeVT+HL4g5NdBkcUjXOsvtp7aCTDWnga1ad4iQkhlfaUEgeICpyHRQNId4VQr7gsFJIzMaTEwDGnTkelaj+Hxi7y+hM5PoeeqRtVQ+IjwH+FRl7H2krVbnqoV6PtbbDiUAhDreapISFZAKjDiGeQxkdExTy9srUVpS0tGEjtKIgniIThAjmFHOuy8NXJr0Im30PLDujeL+Ik+JUftrtvcN86/Ya9Z/lfQ4DHC4mo+qVYfRJzpy2vCtaeQwuyNe0hxCZmO9XrV4MukvoLfVHljXs/d5n5VJb9nSjqo+lehC7cS66e0UJUEgHCE4lBnCAYn6ayZp9W0iFKTwzKW8ZzETA7E6Tn15VHoT+P6D5IwDXs2RzKvWpzPs8YGoJ9a2TG0cSm04fjSTMjKJy01y7j6GLGKz7JN/wB7I5tdDFsbk2yf6selWNvu8wjRtPoK0UUtZfgL5yZOKyrbtEp0SB5UlWtFT+HR7/QnEYUUUV9E5hXK2wdQD4+EfYTRRQDfuyJJwpkiCYEkdD6Cu1NA6gHKMxyOo8KKKCxG2EpiEgRkIAEA5kCkbYSkQlIA6AADPuoooDlNm2AAEJgGQMIgHqMsjXSLdIMhKQScRgASo/SPfmc6KKC2IbVGXZTkZGQyIyBHfkPSkVZtmRgTmZPZGZ6nLM0UUFs6et0rEKSFDooAieudJ7umScKZMSYEmNJPOlooLE92RM4UzhwzA+H6vh3UrTCUgBKQIkCABAOZiKKKCzrhjoMzJ8REH5D0rhVsgkkpSSRhJIElP1SendS0UAiLZAIISkFIgQBkOg6U9RRQWFFFFAFFFFA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5536" y="162880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/>
              <a:t>So what is new?</a:t>
            </a:r>
            <a:endParaRPr lang="en-GB" sz="2000" dirty="0"/>
          </a:p>
        </p:txBody>
      </p:sp>
      <p:pic>
        <p:nvPicPr>
          <p:cNvPr id="9" name="Picture 2" descr="https://encrypted-tbn3.gstatic.com/images?q=tbn:ANd9GcReAMVIX8uOYje3EfjI41oQwZnUQa5DnLyrd0nO4KrnEc6Wmf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2597009" cy="1728192"/>
          </a:xfrm>
          <a:prstGeom prst="rect">
            <a:avLst/>
          </a:prstGeom>
          <a:noFill/>
        </p:spPr>
      </p:pic>
      <p:pic>
        <p:nvPicPr>
          <p:cNvPr id="64514" name="Picture 2" descr="https://encrypted-tbn3.gstatic.com/images?q=tbn:ANd9GcQ9E3cIlfiOfdZ_sJ9e7bUrDUXquRoh1G6yewp6g9FlqcsR3TnJXgcqr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628800"/>
            <a:ext cx="1846021" cy="1450446"/>
          </a:xfrm>
          <a:prstGeom prst="rect">
            <a:avLst/>
          </a:prstGeom>
          <a:noFill/>
        </p:spPr>
      </p:pic>
      <p:pic>
        <p:nvPicPr>
          <p:cNvPr id="64516" name="Picture 4" descr="https://encrypted-tbn0.gstatic.com/images?q=tbn:ANd9GcS9c24GCfEJvSa4BI3fnhTV3G-gj32kLoYHykbWycE-jpq8mdddkz8giV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0727" y="3429000"/>
            <a:ext cx="2110313" cy="1236512"/>
          </a:xfrm>
          <a:prstGeom prst="rect">
            <a:avLst/>
          </a:prstGeom>
          <a:noFill/>
        </p:spPr>
      </p:pic>
      <p:pic>
        <p:nvPicPr>
          <p:cNvPr id="64520" name="Picture 8" descr="https://encrypted-tbn1.gstatic.com/images?q=tbn:ANd9GcSdlgNbKN0m2TqO2Is6rH1Ap3rKcNqaALDnT8bn5t2Cp2G8yQqB5BVr3-5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7840" y="5013176"/>
            <a:ext cx="1720544" cy="12961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88024" y="22768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378904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Velocity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860032" y="534359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Variety</a:t>
            </a:r>
            <a:endParaRPr lang="en-GB" dirty="0"/>
          </a:p>
        </p:txBody>
      </p:sp>
      <p:cxnSp>
        <p:nvCxnSpPr>
          <p:cNvPr id="17" name="Curved Connector 16"/>
          <p:cNvCxnSpPr>
            <a:endCxn id="12" idx="1"/>
          </p:cNvCxnSpPr>
          <p:nvPr/>
        </p:nvCxnSpPr>
        <p:spPr bwMode="auto">
          <a:xfrm flipV="1">
            <a:off x="2987824" y="2507705"/>
            <a:ext cx="1800200" cy="113731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urved Connector 18"/>
          <p:cNvCxnSpPr>
            <a:stCxn id="9" idx="3"/>
            <a:endCxn id="14" idx="1"/>
          </p:cNvCxnSpPr>
          <p:nvPr/>
        </p:nvCxnSpPr>
        <p:spPr bwMode="auto">
          <a:xfrm flipV="1">
            <a:off x="2992545" y="4019873"/>
            <a:ext cx="1795479" cy="12920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urved Connector 20"/>
          <p:cNvCxnSpPr>
            <a:endCxn id="15" idx="1"/>
          </p:cNvCxnSpPr>
          <p:nvPr/>
        </p:nvCxnSpPr>
        <p:spPr bwMode="auto">
          <a:xfrm>
            <a:off x="2987824" y="4581128"/>
            <a:ext cx="1872208" cy="99330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920" y="3631664"/>
            <a:ext cx="7182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Every minute we create: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More than 204 million email messages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Over 2 million Google search queries 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48 hours of new YouTube videos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684,000 bits of content shared on </a:t>
            </a:r>
            <a:r>
              <a:rPr lang="en-GB" dirty="0" err="1" smtClean="0"/>
              <a:t>Facebook</a:t>
            </a:r>
            <a:r>
              <a:rPr lang="en-GB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More than 100,000 tweets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62880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According to the International Data Corporation, in 2011 we created 1.8 </a:t>
            </a:r>
            <a:r>
              <a:rPr lang="en-GB" dirty="0" err="1" smtClean="0"/>
              <a:t>zetabytes</a:t>
            </a:r>
            <a:r>
              <a:rPr lang="en-GB" dirty="0" smtClean="0"/>
              <a:t> (or 1.8 trillion gigabytes) of information, which is enough data to fill 57.5 billion 32GB </a:t>
            </a:r>
            <a:r>
              <a:rPr lang="en-GB" dirty="0" err="1" smtClean="0"/>
              <a:t>iPads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52400" y="836712"/>
            <a:ext cx="8839200" cy="4572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b="1" kern="0" dirty="0" smtClean="0">
                <a:solidFill>
                  <a:schemeClr val="bg1"/>
                </a:solidFill>
              </a:rPr>
              <a:t>What is Analytics?</a:t>
            </a:r>
            <a:endParaRPr lang="en-GB" b="1" kern="0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s://encrypted-tbn2.gstatic.com/images?q=tbn:ANd9GcTabKNmci1qMtd9a99ttrYHqVy04D6NVDm0M18JLIdlYtm8cCcZSgBFM8z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106290"/>
            <a:ext cx="1371600" cy="466726"/>
          </a:xfrm>
          <a:prstGeom prst="rect">
            <a:avLst/>
          </a:prstGeom>
          <a:noFill/>
        </p:spPr>
      </p:pic>
      <p:pic>
        <p:nvPicPr>
          <p:cNvPr id="32772" name="Picture 4" descr="https://encrypted-tbn2.gstatic.com/images?q=tbn:ANd9GcRfLivRfAI7fiAbFDhR4YEV4yzRoKD3FvNVRTKUSZ_r2Ms6icoa9vg7E9F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104997"/>
            <a:ext cx="1568574" cy="972075"/>
          </a:xfrm>
          <a:prstGeom prst="rect">
            <a:avLst/>
          </a:prstGeom>
          <a:noFill/>
        </p:spPr>
      </p:pic>
      <p:pic>
        <p:nvPicPr>
          <p:cNvPr id="32774" name="Picture 6" descr="https://encrypted-tbn1.gstatic.com/images?q=tbn:ANd9GcQVOVStBNoMdD7yLOhOA1-bEB6s1KJnd9eH87hl7BM3KPpxcUpZp1yFBSb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149080"/>
            <a:ext cx="720080" cy="720080"/>
          </a:xfrm>
          <a:prstGeom prst="rect">
            <a:avLst/>
          </a:prstGeom>
          <a:noFill/>
        </p:spPr>
      </p:pic>
      <p:pic>
        <p:nvPicPr>
          <p:cNvPr id="32776" name="Picture 8" descr="https://encrypted-tbn3.gstatic.com/images?q=tbn:ANd9GcTkvtJJsHGU0OnrRPXEJMEjAa7Oy4WjbiUq6C6bJJsjB7eTliDgcouQ-PP_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5445224"/>
            <a:ext cx="1094234" cy="1094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Analytics in Society</a:t>
            </a:r>
            <a:endParaRPr lang="en-GB" sz="2400" dirty="0"/>
          </a:p>
        </p:txBody>
      </p:sp>
      <p:pic>
        <p:nvPicPr>
          <p:cNvPr id="71682" name="Picture 2" descr="Street Bump (150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2132856"/>
            <a:ext cx="2208245" cy="3312368"/>
          </a:xfrm>
          <a:prstGeom prst="rect">
            <a:avLst/>
          </a:prstGeom>
          <a:noFill/>
        </p:spPr>
      </p:pic>
      <p:pic>
        <p:nvPicPr>
          <p:cNvPr id="75778" name="Picture 2" descr="https://encrypted-tbn0.gstatic.com/images?q=tbn:ANd9GcRjSaNRXtLBq191xTth0wZLvHyJT6VrzUgswDiL8WLkn0PVtYi8-aEct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1465" y="4221088"/>
            <a:ext cx="2494500" cy="1656184"/>
          </a:xfrm>
          <a:prstGeom prst="rect">
            <a:avLst/>
          </a:prstGeom>
          <a:noFill/>
        </p:spPr>
      </p:pic>
      <p:pic>
        <p:nvPicPr>
          <p:cNvPr id="75780" name="Picture 4" descr="https://encrypted-tbn1.gstatic.com/images?q=tbn:ANd9GcQ4uCmLKYA0YmY9mVtaOjNJX7fKQgpbaejrWe8OsAvc5z3-UiLOSlSckkc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1916832"/>
            <a:ext cx="2389644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oro-08-template">
  <a:themeElements>
    <a:clrScheme name="lboro-08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boro-08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boro-08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lboro-08-template</Template>
  <TotalTime>5596</TotalTime>
  <Words>2017</Words>
  <Application>Microsoft Office PowerPoint</Application>
  <PresentationFormat>On-screen Show (4:3)</PresentationFormat>
  <Paragraphs>356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lboro-08-template</vt:lpstr>
      <vt:lpstr>PowerPoint Presentation</vt:lpstr>
      <vt:lpstr>Outline</vt:lpstr>
      <vt:lpstr>Acknowledgements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Analytics in Society</vt:lpstr>
      <vt:lpstr>Analytics in Society</vt:lpstr>
      <vt:lpstr>Analytics in Society</vt:lpstr>
      <vt:lpstr>Analytics in Society</vt:lpstr>
      <vt:lpstr>OR and Analytics</vt:lpstr>
      <vt:lpstr>OR and Analytics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Loughborough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Andrew</dc:title>
  <dc:creator>Andrew Cooney</dc:creator>
  <cp:lastModifiedBy>Staff/Research Student</cp:lastModifiedBy>
  <cp:revision>382</cp:revision>
  <cp:lastPrinted>2012-09-10T11:22:01Z</cp:lastPrinted>
  <dcterms:created xsi:type="dcterms:W3CDTF">2008-08-27T12:47:55Z</dcterms:created>
  <dcterms:modified xsi:type="dcterms:W3CDTF">2015-02-27T16:30:42Z</dcterms:modified>
</cp:coreProperties>
</file>