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319" r:id="rId3"/>
    <p:sldId id="327" r:id="rId4"/>
    <p:sldId id="260" r:id="rId5"/>
    <p:sldId id="331" r:id="rId6"/>
    <p:sldId id="320" r:id="rId7"/>
    <p:sldId id="372" r:id="rId8"/>
    <p:sldId id="374" r:id="rId9"/>
    <p:sldId id="379" r:id="rId10"/>
    <p:sldId id="376" r:id="rId11"/>
    <p:sldId id="366" r:id="rId12"/>
    <p:sldId id="378" r:id="rId13"/>
    <p:sldId id="369" r:id="rId14"/>
    <p:sldId id="371" r:id="rId15"/>
    <p:sldId id="377" r:id="rId16"/>
    <p:sldId id="303" r:id="rId17"/>
    <p:sldId id="355" r:id="rId18"/>
    <p:sldId id="356" r:id="rId19"/>
    <p:sldId id="358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60C8-E3AF-4817-8B00-E56F3CD259EA}" type="datetimeFigureOut">
              <a:rPr lang="en-US" smtClean="0"/>
              <a:pPr/>
              <a:t>7/15/2016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E60BA-6BFF-4918-80F6-5C017BD7C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91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FD099-79F5-4998-AE43-186FCC613630}" type="datetimeFigureOut">
              <a:rPr lang="en-US" smtClean="0"/>
              <a:pPr/>
              <a:t>7/15/2016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72BBC-959F-4EBF-9926-42CA400A06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07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Robin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Rigg</a:t>
            </a:r>
            <a:r>
              <a:rPr lang="en-GB" baseline="0" dirty="0" smtClean="0"/>
              <a:t> – Cumbria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72BBC-959F-4EBF-9926-42CA400A068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D7578-DD23-43D9-AFBC-11B4CC1587C5}" type="slidenum">
              <a:rPr lang="en-GB"/>
              <a:pPr/>
              <a:t>4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D7578-DD23-43D9-AFBC-11B4CC1587C5}" type="slidenum">
              <a:rPr lang="en-GB"/>
              <a:pPr/>
              <a:t>5</a:t>
            </a:fld>
            <a:endParaRPr lang="en-GB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7" name="Picture 7" descr="N:\purpline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85800"/>
            <a:ext cx="9144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N:\header_logo.jp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N:\strip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0" descr="N:\invertstrip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L:\Marketing\SHARED\James\enrolment presentation\departments\header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0F87516F-78A5-4C90-B0BB-39EAE52615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4F8DF140-D368-489B-90A6-CA38AE682EE8}" type="datetimeFigureOut">
              <a:rPr lang="en-US" smtClean="0"/>
              <a:pPr/>
              <a:t>7/15/2016</a:t>
            </a:fld>
            <a:endParaRPr lang="en-GB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99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99009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99009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99009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9900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99009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99009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99009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99009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9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841" y="2708920"/>
            <a:ext cx="8928992" cy="896938"/>
          </a:xfrm>
        </p:spPr>
        <p:txBody>
          <a:bodyPr/>
          <a:lstStyle/>
          <a:p>
            <a:pPr algn="ctr"/>
            <a:r>
              <a:rPr lang="en-GB" sz="2400" dirty="0" smtClean="0"/>
              <a:t>Decision analysis in the renewable </a:t>
            </a:r>
            <a:r>
              <a:rPr lang="en-GB" sz="2400" dirty="0"/>
              <a:t>e</a:t>
            </a:r>
            <a:r>
              <a:rPr lang="en-GB" sz="2400" dirty="0" smtClean="0"/>
              <a:t>nergy </a:t>
            </a:r>
            <a:r>
              <a:rPr lang="en-GB" sz="2400" dirty="0"/>
              <a:t>s</a:t>
            </a:r>
            <a:r>
              <a:rPr lang="en-GB" sz="2400" dirty="0" smtClean="0"/>
              <a:t>ector</a:t>
            </a:r>
            <a:br>
              <a:rPr lang="en-GB" sz="2400" dirty="0" smtClean="0"/>
            </a:br>
            <a:r>
              <a:rPr lang="en-GB" sz="2400" dirty="0" smtClean="0"/>
              <a:t>- Applying OR to marine renewable planning</a:t>
            </a:r>
            <a:endParaRPr lang="en-GB" sz="24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432" y="4221857"/>
            <a:ext cx="9144000" cy="2231479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Presenter: </a:t>
            </a:r>
            <a:r>
              <a:rPr lang="en-GB" sz="2400" dirty="0" err="1" smtClean="0"/>
              <a:t>Prof.</a:t>
            </a:r>
            <a:r>
              <a:rPr lang="en-GB" dirty="0"/>
              <a:t> </a:t>
            </a:r>
            <a:r>
              <a:rPr lang="en-GB" sz="2400" dirty="0" smtClean="0"/>
              <a:t>Dylan Jones</a:t>
            </a:r>
          </a:p>
          <a:p>
            <a:r>
              <a:rPr lang="en-GB" dirty="0" smtClean="0"/>
              <a:t>Centre for Operational Research and Logistics</a:t>
            </a:r>
          </a:p>
          <a:p>
            <a:r>
              <a:rPr lang="en-GB" dirty="0" smtClean="0"/>
              <a:t>Department of Mathematics,</a:t>
            </a:r>
            <a:r>
              <a:rPr lang="en-GB" dirty="0"/>
              <a:t> </a:t>
            </a:r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dirty="0" smtClean="0"/>
              <a:t>Portsmouth</a:t>
            </a:r>
          </a:p>
          <a:p>
            <a:r>
              <a:rPr lang="en-GB" sz="1400" dirty="0" smtClean="0"/>
              <a:t>Co-authors: Chandra </a:t>
            </a:r>
            <a:r>
              <a:rPr lang="en-GB" sz="1400" dirty="0" err="1" smtClean="0"/>
              <a:t>Irawan</a:t>
            </a:r>
            <a:r>
              <a:rPr lang="en-GB" sz="1400" dirty="0" smtClean="0"/>
              <a:t>, Michel </a:t>
            </a:r>
            <a:r>
              <a:rPr lang="en-GB" sz="1400" dirty="0" err="1" smtClean="0"/>
              <a:t>Leseure</a:t>
            </a:r>
            <a:r>
              <a:rPr lang="en-GB" sz="1400" dirty="0" smtClean="0"/>
              <a:t> (</a:t>
            </a:r>
            <a:r>
              <a:rPr lang="en-GB" sz="1400" dirty="0" err="1" smtClean="0"/>
              <a:t>UoC</a:t>
            </a:r>
            <a:r>
              <a:rPr lang="en-GB" sz="1400" dirty="0" smtClean="0"/>
              <a:t>), </a:t>
            </a:r>
            <a:r>
              <a:rPr lang="en-GB" sz="1400" dirty="0" err="1" smtClean="0"/>
              <a:t>Djamila</a:t>
            </a:r>
            <a:r>
              <a:rPr lang="en-GB" sz="1400" dirty="0" smtClean="0"/>
              <a:t> </a:t>
            </a:r>
            <a:r>
              <a:rPr lang="en-GB" sz="1400" dirty="0" err="1" smtClean="0"/>
              <a:t>Ouelhadj</a:t>
            </a:r>
            <a:r>
              <a:rPr lang="en-GB" sz="1400" dirty="0" smtClean="0"/>
              <a:t>, Xiang Song, Graham Wall</a:t>
            </a:r>
          </a:p>
          <a:p>
            <a:endParaRPr lang="en-GB" sz="1400" dirty="0" smtClean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18434" name="AutoShape 2" descr="https://mail.google.com/mail/u/0/?ui=2&amp;ik=bf66004a49&amp;view=att&amp;th=13b98e8207fed2b0&amp;attid=0.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6" name="AutoShape 4" descr="https://mail.google.com/mail/u/0/?ui=2&amp;ik=bf66004a49&amp;view=att&amp;th=13b98e8207fed2b0&amp;attid=0.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2736304" cy="122413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s://mail.google.com/mail/u/0/?ui=2&amp;ik=bf66004a49&amp;view=att&amp;th=146f21308b2548f7&amp;attid=0.1&amp;disp=emb&amp;realattid=ii_1459a769d0937f04&amp;zw&amp;atsh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800350" cy="866776"/>
          </a:xfrm>
          <a:prstGeom prst="rect">
            <a:avLst/>
          </a:prstGeom>
          <a:noFill/>
        </p:spPr>
      </p:pic>
      <p:pic>
        <p:nvPicPr>
          <p:cNvPr id="10" name="Picture 4" descr="https://ci3.googleusercontent.com/proxy/78eILqYwHs-W-nJU_xLoZJcpgp2GPSLaNArEKtNlmVwYoqWZemDuiosAjd5fFIgQCX5flNIXyHKH1PFSTVLaAF5cZm5AE1XwtU97ts_Ini_185hYTqB474POidA4elnj8uZ0RJoSSk0vMDfHxRgixZnoo2ljcok=s0-d-e1-ft#https://tw-webserver2.teamworkpm.net/sites/leanwind/images/7F3D365BAB07BF4C0FE74D12F806F825%2E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1905000" cy="1009650"/>
          </a:xfrm>
          <a:prstGeom prst="rect">
            <a:avLst/>
          </a:prstGeom>
          <a:noFill/>
        </p:spPr>
      </p:pic>
      <p:pic>
        <p:nvPicPr>
          <p:cNvPr id="11" name="Image 1" descr="Privé:2014 Clients:2014 BDI:2014 CHANNEL MOR:CREA:Modele_word:images:pastille+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2400300" cy="223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 Layout Algorithm - Example</a:t>
            </a:r>
            <a:endParaRPr lang="en-GB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01394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5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Analysis of MRE potential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3096344" cy="4176464"/>
          </a:xfrm>
        </p:spPr>
        <p:txBody>
          <a:bodyPr/>
          <a:lstStyle/>
          <a:p>
            <a:r>
              <a:rPr lang="en-GB" dirty="0" smtClean="0"/>
              <a:t>Linked</a:t>
            </a:r>
            <a:r>
              <a:rPr lang="en-GB" dirty="0"/>
              <a:t> </a:t>
            </a:r>
            <a:r>
              <a:rPr lang="en-GB" dirty="0" smtClean="0"/>
              <a:t>to the Channel MOR project.</a:t>
            </a:r>
            <a:endParaRPr lang="en-GB" dirty="0"/>
          </a:p>
          <a:p>
            <a:r>
              <a:rPr lang="en-GB" dirty="0" smtClean="0"/>
              <a:t>Channel Region:</a:t>
            </a:r>
          </a:p>
          <a:p>
            <a:r>
              <a:rPr lang="en-GB" dirty="0" smtClean="0"/>
              <a:t>MRE types</a:t>
            </a:r>
          </a:p>
          <a:p>
            <a:pPr lvl="1"/>
            <a:r>
              <a:rPr lang="en-GB" dirty="0" smtClean="0"/>
              <a:t>Offshore Wind</a:t>
            </a:r>
          </a:p>
          <a:p>
            <a:pPr lvl="1"/>
            <a:r>
              <a:rPr lang="en-GB" dirty="0" smtClean="0"/>
              <a:t>Tidal</a:t>
            </a:r>
          </a:p>
          <a:p>
            <a:pPr lvl="1"/>
            <a:r>
              <a:rPr lang="en-GB" dirty="0" smtClean="0"/>
              <a:t>Wave</a:t>
            </a:r>
          </a:p>
          <a:p>
            <a:r>
              <a:rPr lang="en-GB" dirty="0" smtClean="0"/>
              <a:t>Workshops, survey, SWOT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16604"/>
              </p:ext>
            </p:extLst>
          </p:nvPr>
        </p:nvGraphicFramePr>
        <p:xfrm>
          <a:off x="3131840" y="1988840"/>
          <a:ext cx="574357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6" name="Visio" r:id="rId3" imgW="10024633" imgH="7504920" progId="Visio.Drawing.11">
                  <p:embed/>
                </p:oleObj>
              </mc:Choice>
              <mc:Fallback>
                <p:oleObj name="Visio" r:id="rId3" imgW="10024633" imgH="75049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988840"/>
                        <a:ext cx="5743575" cy="429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88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of Marine Renewable Energy Workshop, Portsmouth, January 2015</a:t>
            </a:r>
            <a:endParaRPr lang="en-GB" dirty="0"/>
          </a:p>
        </p:txBody>
      </p:sp>
      <p:pic>
        <p:nvPicPr>
          <p:cNvPr id="92162" name="Picture 2" descr="http://www.port.ac.uk/media/contacts-and-departments/faculty-of-technology/corl/aud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" y="2132856"/>
            <a:ext cx="887138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6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of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Preference for offshore wind over tidal or wave</a:t>
            </a:r>
          </a:p>
          <a:p>
            <a:pPr lvl="1"/>
            <a:r>
              <a:rPr lang="en-GB" dirty="0" smtClean="0"/>
              <a:t>Possibly due to higher maturity levels</a:t>
            </a:r>
          </a:p>
          <a:p>
            <a:endParaRPr lang="en-GB" dirty="0"/>
          </a:p>
          <a:p>
            <a:r>
              <a:rPr lang="en-GB" dirty="0" smtClean="0"/>
              <a:t>No clear consensus amongst survey respondents with regard to SWOT </a:t>
            </a:r>
          </a:p>
          <a:p>
            <a:pPr lvl="1"/>
            <a:r>
              <a:rPr lang="en-GB" dirty="0" smtClean="0"/>
              <a:t>Possible reflection of a new, developing sector</a:t>
            </a:r>
          </a:p>
          <a:p>
            <a:endParaRPr lang="en-GB" dirty="0" smtClean="0"/>
          </a:p>
          <a:p>
            <a:r>
              <a:rPr lang="en-GB" dirty="0" smtClean="0"/>
              <a:t>Level of inconsistency high to very high</a:t>
            </a:r>
          </a:p>
          <a:p>
            <a:pPr lvl="1"/>
            <a:r>
              <a:rPr lang="en-GB" dirty="0" smtClean="0"/>
              <a:t>Further reflection of a new, developing sector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5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43000"/>
            <a:ext cx="8496944" cy="609600"/>
          </a:xfrm>
        </p:spPr>
        <p:txBody>
          <a:bodyPr/>
          <a:lstStyle/>
          <a:p>
            <a:r>
              <a:rPr lang="en-GB" sz="2400" dirty="0" smtClean="0"/>
              <a:t>2OM Example – Which wind farms?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Decision Owner: Crown Estate</a:t>
            </a:r>
          </a:p>
          <a:p>
            <a:pPr lvl="1"/>
            <a:r>
              <a:rPr lang="en-GB" dirty="0" smtClean="0"/>
              <a:t>Where to allow wind farms from a set of possible offshore locations (       if not allowed,       if allowed)</a:t>
            </a:r>
          </a:p>
          <a:p>
            <a:r>
              <a:rPr lang="en-GB" dirty="0" smtClean="0"/>
              <a:t>Stakeholders:</a:t>
            </a:r>
          </a:p>
          <a:p>
            <a:pPr lvl="1"/>
            <a:r>
              <a:rPr lang="en-GB" dirty="0" smtClean="0"/>
              <a:t>Manufacturers</a:t>
            </a:r>
          </a:p>
          <a:p>
            <a:pPr lvl="1"/>
            <a:r>
              <a:rPr lang="en-GB" dirty="0" smtClean="0"/>
              <a:t>Operators</a:t>
            </a:r>
          </a:p>
          <a:p>
            <a:pPr lvl="1"/>
            <a:r>
              <a:rPr lang="en-GB" dirty="0" smtClean="0"/>
              <a:t>Governmental Authorities</a:t>
            </a:r>
          </a:p>
          <a:p>
            <a:pPr lvl="1"/>
            <a:r>
              <a:rPr lang="en-GB" dirty="0" smtClean="0"/>
              <a:t>Ports</a:t>
            </a:r>
          </a:p>
          <a:p>
            <a:pPr lvl="1"/>
            <a:r>
              <a:rPr lang="en-GB" dirty="0" smtClean="0"/>
              <a:t>Logistics Providers</a:t>
            </a:r>
          </a:p>
          <a:p>
            <a:pPr lvl="1"/>
            <a:r>
              <a:rPr lang="en-GB" dirty="0" smtClean="0"/>
              <a:t>Other Maritime Stakeholders: Leisure Community, Local Community, Environmentalists, Fishing Community.  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23928" y="2708920"/>
          <a:ext cx="62006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8" name="Equation" r:id="rId3" imgW="393480" imgH="228600" progId="Equation.3">
                  <p:embed/>
                </p:oleObj>
              </mc:Choice>
              <mc:Fallback>
                <p:oleObj name="Equation" r:id="rId3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708920"/>
                        <a:ext cx="620068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372200" y="2708920"/>
          <a:ext cx="58006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Equation" r:id="rId5" imgW="368280" imgH="228600" progId="Equation.3">
                  <p:embed/>
                </p:oleObj>
              </mc:Choice>
              <mc:Fallback>
                <p:oleObj name="Equation" r:id="rId5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708920"/>
                        <a:ext cx="580065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43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 and Ranking of Sites?</a:t>
            </a:r>
            <a:endParaRPr lang="en-GB" dirty="0"/>
          </a:p>
        </p:txBody>
      </p:sp>
      <p:pic>
        <p:nvPicPr>
          <p:cNvPr id="4" name="Picture 2" descr="http://newsimg.bbc.co.uk/media/images/47066000/gif/_47066693_uk_wind_farms_226ma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3240360" cy="47314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16216" y="18448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Linked to the 2OM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61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 set of eight goal targets set </a:t>
            </a:r>
          </a:p>
          <a:p>
            <a:pPr lvl="1"/>
            <a:r>
              <a:rPr lang="en-GB" dirty="0" smtClean="0"/>
              <a:t>Energy production by season (more preference to heavier usage)</a:t>
            </a:r>
          </a:p>
          <a:p>
            <a:pPr lvl="1"/>
            <a:r>
              <a:rPr lang="en-GB" dirty="0" smtClean="0"/>
              <a:t>Cost, environmental impact, leisure and fishing impact (equal weights)</a:t>
            </a:r>
          </a:p>
          <a:p>
            <a:pPr lvl="1"/>
            <a:r>
              <a:rPr lang="en-GB" dirty="0" smtClean="0"/>
              <a:t>Appropriately challenging goal levels set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 4-meta objective extended goal programming model constructed (Jones and Jimenez, 2013) </a:t>
            </a:r>
          </a:p>
          <a:p>
            <a:endParaRPr lang="en-GB" dirty="0"/>
          </a:p>
          <a:p>
            <a:r>
              <a:rPr lang="en-GB" dirty="0" smtClean="0"/>
              <a:t>Weight sensitivity analysis (Jones, 2011) undertaken in meta objective space</a:t>
            </a:r>
          </a:p>
          <a:p>
            <a:endParaRPr lang="en-GB" dirty="0"/>
          </a:p>
          <a:p>
            <a:r>
              <a:rPr lang="en-GB" dirty="0" smtClean="0"/>
              <a:t>Analysis of results in objective and decision space undertaken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15074"/>
              </p:ext>
            </p:extLst>
          </p:nvPr>
        </p:nvGraphicFramePr>
        <p:xfrm>
          <a:off x="323528" y="1268760"/>
          <a:ext cx="8611232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9" name="Document" r:id="rId4" imgW="6286500" imgH="4152900" progId="Word.Document.12">
                  <p:embed/>
                </p:oleObj>
              </mc:Choice>
              <mc:Fallback>
                <p:oleObj name="Document" r:id="rId4" imgW="6286500" imgH="415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268760"/>
                        <a:ext cx="8611232" cy="56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6096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0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multiple objectives trade-offs have been made apparent</a:t>
            </a:r>
          </a:p>
          <a:p>
            <a:endParaRPr lang="en-US" dirty="0"/>
          </a:p>
          <a:p>
            <a:r>
              <a:rPr lang="en-US" dirty="0" smtClean="0"/>
              <a:t>Every wind farm appears in at least one solution</a:t>
            </a:r>
          </a:p>
          <a:p>
            <a:endParaRPr lang="en-US" dirty="0"/>
          </a:p>
          <a:p>
            <a:r>
              <a:rPr lang="en-US" dirty="0" smtClean="0"/>
              <a:t>Every solution builds at least three wind farms</a:t>
            </a:r>
          </a:p>
          <a:p>
            <a:endParaRPr lang="en-US" dirty="0"/>
          </a:p>
          <a:p>
            <a:r>
              <a:rPr lang="en-US" dirty="0" smtClean="0"/>
              <a:t>Wind farms appear with different frequency across solutions</a:t>
            </a:r>
          </a:p>
          <a:p>
            <a:pPr lvl="1"/>
            <a:r>
              <a:rPr lang="en-US" dirty="0" smtClean="0"/>
              <a:t>Wind farms 1,2,4,5,9 appear frequently (near current sites)</a:t>
            </a:r>
          </a:p>
          <a:p>
            <a:pPr lvl="1"/>
            <a:r>
              <a:rPr lang="en-US" dirty="0" smtClean="0"/>
              <a:t>Wind farms 6,7 appear least due to high stakeholder cost relative to energy produced</a:t>
            </a:r>
          </a:p>
          <a:p>
            <a:pPr lvl="1"/>
            <a:r>
              <a:rPr lang="en-US" dirty="0" smtClean="0"/>
              <a:t>Wind farm 3 only appears in high energy generation scenarios due to large cost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0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Future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Offshore wind presents significant decision making challenges that require quantitative modelling</a:t>
            </a:r>
          </a:p>
          <a:p>
            <a:endParaRPr lang="en-GB" dirty="0"/>
          </a:p>
          <a:p>
            <a:r>
              <a:rPr lang="en-GB" dirty="0" smtClean="0"/>
              <a:t>Decisions often made in the context of a multi-objective, multi-stakeholder dynamic environment </a:t>
            </a:r>
          </a:p>
          <a:p>
            <a:endParaRPr lang="en-GB" dirty="0"/>
          </a:p>
          <a:p>
            <a:r>
              <a:rPr lang="en-GB" dirty="0" smtClean="0"/>
              <a:t>There are relatively little formal OR models due to the newness of the field </a:t>
            </a:r>
          </a:p>
          <a:p>
            <a:endParaRPr lang="en-GB" dirty="0"/>
          </a:p>
          <a:p>
            <a:r>
              <a:rPr lang="en-GB" dirty="0" smtClean="0"/>
              <a:t>Similar comments apply to other renewable energy sources (wave, tidal, solar, biomass – partly)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0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Potential Usage of OR for Decision Analysis in Offshore Wind</a:t>
            </a:r>
          </a:p>
          <a:p>
            <a:endParaRPr lang="en-GB" dirty="0"/>
          </a:p>
          <a:p>
            <a:r>
              <a:rPr lang="en-GB" dirty="0"/>
              <a:t>An overview of the </a:t>
            </a:r>
            <a:r>
              <a:rPr lang="en-GB" dirty="0" err="1"/>
              <a:t>Leanwind</a:t>
            </a:r>
            <a:r>
              <a:rPr lang="en-GB" dirty="0"/>
              <a:t> project  </a:t>
            </a:r>
          </a:p>
          <a:p>
            <a:pPr lvl="1"/>
            <a:r>
              <a:rPr lang="en-GB" dirty="0"/>
              <a:t>Life cycle phase, supply chain segment mapping and modelling </a:t>
            </a:r>
          </a:p>
          <a:p>
            <a:pPr lvl="1"/>
            <a:r>
              <a:rPr lang="en-GB" dirty="0"/>
              <a:t>Port choice and layout modelling  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/>
              <a:t>An overview of the Channel MOR project </a:t>
            </a:r>
          </a:p>
          <a:p>
            <a:pPr lvl="1" indent="-342900"/>
            <a:r>
              <a:rPr lang="en-GB" dirty="0"/>
              <a:t>Strategic analysis of MRE regional potential in Southern UK / Northern France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An example from the 2OM project</a:t>
            </a:r>
          </a:p>
          <a:p>
            <a:pPr lvl="1"/>
            <a:r>
              <a:rPr lang="en-GB" dirty="0" smtClean="0"/>
              <a:t>Offshore wind opportunities in the UK / Northern France</a:t>
            </a:r>
          </a:p>
          <a:p>
            <a:pPr lvl="1"/>
            <a:r>
              <a:rPr lang="en-GB" dirty="0" smtClean="0"/>
              <a:t>Site selection model results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Conclusions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Offshore Wind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5184576" cy="4256112"/>
          </a:xfrm>
        </p:spPr>
        <p:txBody>
          <a:bodyPr/>
          <a:lstStyle/>
          <a:p>
            <a:r>
              <a:rPr lang="en-GB" dirty="0" smtClean="0"/>
              <a:t>UK is world leader – with half of the world’s installed capacity</a:t>
            </a:r>
          </a:p>
          <a:p>
            <a:r>
              <a:rPr lang="en-GB" dirty="0"/>
              <a:t>28 Operational projects </a:t>
            </a:r>
            <a:endParaRPr lang="en-GB" dirty="0" smtClean="0"/>
          </a:p>
          <a:p>
            <a:r>
              <a:rPr lang="en-GB" dirty="0" smtClean="0"/>
              <a:t>1465 turbines</a:t>
            </a:r>
          </a:p>
          <a:p>
            <a:r>
              <a:rPr lang="en-GB" dirty="0" smtClean="0"/>
              <a:t>5000MW capacity </a:t>
            </a:r>
          </a:p>
          <a:p>
            <a:r>
              <a:rPr lang="en-GB" dirty="0" smtClean="0"/>
              <a:t>Each turbine weighs up to 1000 tonnes</a:t>
            </a:r>
          </a:p>
          <a:p>
            <a:r>
              <a:rPr lang="en-GB" dirty="0" smtClean="0"/>
              <a:t>Significant and growing percentage of UK capacity</a:t>
            </a:r>
          </a:p>
          <a:p>
            <a:r>
              <a:rPr lang="en-GB" sz="1800" dirty="0" smtClean="0"/>
              <a:t>Source: Renewable UK</a:t>
            </a:r>
            <a:endParaRPr lang="en-GB" sz="1800" dirty="0"/>
          </a:p>
        </p:txBody>
      </p:sp>
      <p:pic>
        <p:nvPicPr>
          <p:cNvPr id="2056" name="Picture 8" descr="http://www.power-technology.com/projects/robinriggwind/images/1-wind-f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33337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43000"/>
            <a:ext cx="8712968" cy="609600"/>
          </a:xfrm>
        </p:spPr>
        <p:txBody>
          <a:bodyPr/>
          <a:lstStyle/>
          <a:p>
            <a:r>
              <a:rPr lang="en-GB" dirty="0" smtClean="0"/>
              <a:t> Quantitative Models for Offshore Wind </a:t>
            </a: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20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Where to locate the offshore wind-farms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Multiple Objective Facility Location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Multiple Stakeholders 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Strategic development of the wind-farm sector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Building a consensus amongst multiple stakeholders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Optimising the offshore wind supply chain </a:t>
            </a:r>
            <a:endParaRPr lang="en-GB" dirty="0" smtClean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dirty="0" smtClean="0"/>
              <a:t>Multiple Objectives (Cost, Distance, Employment, Reliability)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/>
              <a:t>Optimising Construction </a:t>
            </a:r>
            <a:r>
              <a:rPr lang="en-GB" dirty="0" smtClean="0"/>
              <a:t>phase </a:t>
            </a:r>
            <a:endParaRPr lang="en-GB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dirty="0"/>
              <a:t>Vessel Scheduling model with time and cost </a:t>
            </a:r>
            <a:r>
              <a:rPr lang="en-GB" dirty="0" smtClean="0"/>
              <a:t>trade-offs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Operations and maintenance strategy optimisation</a:t>
            </a:r>
            <a:endParaRPr lang="en-GB" sz="2000" dirty="0" smtClean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dirty="0" smtClean="0"/>
              <a:t>Dynamic, weather dependent, maintenance optimisation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Dismantling and renewal strategy optimisation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Multiple Objective Equipment Replacement problem 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  <a:buNone/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43000"/>
            <a:ext cx="8712968" cy="609600"/>
          </a:xfrm>
        </p:spPr>
        <p:txBody>
          <a:bodyPr/>
          <a:lstStyle/>
          <a:p>
            <a:r>
              <a:rPr lang="en-GB" dirty="0" smtClean="0"/>
              <a:t> Quantitative models for offshore wind(2)</a:t>
            </a: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Multiple Objective Design of wind-farm components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Specialised heuristic algorithms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Wind Farm Layout Optimisation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Where to locate turbines and support facilities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Optimising grid interface, downstream supply chain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Optimal use of energy produced by wind farms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Dynamic pricing models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Optimal Use of Barges (100,000+ Euros/day)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Packing problem with weight constraints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 marL="400050">
              <a:lnSpc>
                <a:spcPct val="90000"/>
              </a:lnSpc>
            </a:pPr>
            <a:r>
              <a:rPr lang="en-GB" dirty="0" smtClean="0"/>
              <a:t>Optimal port choice (construction or maintenance) </a:t>
            </a:r>
          </a:p>
          <a:p>
            <a:pPr marL="800100" lvl="1">
              <a:lnSpc>
                <a:spcPct val="90000"/>
              </a:lnSpc>
            </a:pPr>
            <a:r>
              <a:rPr lang="en-GB" dirty="0" smtClean="0"/>
              <a:t>DEA/ MCDA discrete choice problem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  <a:buNone/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609600"/>
          </a:xfrm>
        </p:spPr>
        <p:txBody>
          <a:bodyPr/>
          <a:lstStyle/>
          <a:p>
            <a:r>
              <a:rPr lang="en-GB" dirty="0" smtClean="0"/>
              <a:t>Port Optimisation</a:t>
            </a:r>
            <a:endParaRPr lang="en-GB" dirty="0"/>
          </a:p>
        </p:txBody>
      </p:sp>
      <p:pic>
        <p:nvPicPr>
          <p:cNvPr id="17410" name="Picture 2" descr="http://www.bloomberg.com/image/iqwEsx99knx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3"/>
            <a:ext cx="6120680" cy="35248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8691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Bloomberg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37321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Challenge to ports of handling heavy, irregular shaped objects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964488" cy="609600"/>
          </a:xfrm>
        </p:spPr>
        <p:txBody>
          <a:bodyPr/>
          <a:lstStyle/>
          <a:p>
            <a:r>
              <a:rPr lang="en-GB" dirty="0" smtClean="0"/>
              <a:t>Decision support for offshore wind logistics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1656184"/>
          </a:xfrm>
        </p:spPr>
        <p:txBody>
          <a:bodyPr/>
          <a:lstStyle/>
          <a:p>
            <a:r>
              <a:rPr lang="en-GB" dirty="0" smtClean="0"/>
              <a:t>Integrated Logistics work package of the </a:t>
            </a:r>
            <a:r>
              <a:rPr lang="en-GB" dirty="0" err="1" smtClean="0"/>
              <a:t>Leanwind</a:t>
            </a:r>
            <a:r>
              <a:rPr lang="en-GB" dirty="0" smtClean="0"/>
              <a:t> project </a:t>
            </a:r>
          </a:p>
          <a:p>
            <a:r>
              <a:rPr lang="en-GB" dirty="0" smtClean="0"/>
              <a:t>Optimisation via life cycle phase and supply chain segment 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10430"/>
              </p:ext>
            </p:extLst>
          </p:nvPr>
        </p:nvGraphicFramePr>
        <p:xfrm>
          <a:off x="971600" y="3861048"/>
          <a:ext cx="7344816" cy="2451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5567"/>
                <a:gridCol w="1795897"/>
                <a:gridCol w="1796676"/>
                <a:gridCol w="1796676"/>
              </a:tblGrid>
              <a:tr h="612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Installation</a:t>
                      </a:r>
                      <a:endParaRPr lang="en-GB" sz="12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O&amp;M</a:t>
                      </a:r>
                      <a:endParaRPr lang="en-GB" sz="12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Decommissioning</a:t>
                      </a:r>
                      <a:endParaRPr lang="en-GB" sz="12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2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Prior to Port</a:t>
                      </a:r>
                      <a:endParaRPr lang="en-GB" sz="12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PTPIns</a:t>
                      </a:r>
                      <a:endParaRPr lang="en-GB" sz="12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PTPOM</a:t>
                      </a:r>
                      <a:endParaRPr lang="en-GB" sz="12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IntDis</a:t>
                      </a:r>
                      <a:endParaRPr lang="en-GB" sz="12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2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 Port</a:t>
                      </a:r>
                      <a:endParaRPr lang="en-GB" sz="12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Portlay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PortIns</a:t>
                      </a:r>
                      <a:endParaRPr lang="en-GB" sz="12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PortOM</a:t>
                      </a:r>
                      <a:endParaRPr lang="en-GB" sz="12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PortDis</a:t>
                      </a:r>
                      <a:endParaRPr lang="en-GB" sz="12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2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Port to Site</a:t>
                      </a:r>
                      <a:endParaRPr lang="en-GB" sz="12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VMIns</a:t>
                      </a:r>
                      <a:endParaRPr lang="en-GB" sz="12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VMOM</a:t>
                      </a:r>
                      <a:endParaRPr lang="en-GB" sz="120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IntDis</a:t>
                      </a:r>
                      <a:endParaRPr lang="en-GB" sz="1200" dirty="0">
                        <a:effectLst/>
                        <a:latin typeface="Franklin Gothic Book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31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Underlying OR algorithms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Discrete choice (Port choice)</a:t>
            </a:r>
          </a:p>
          <a:p>
            <a:endParaRPr lang="en-GB" dirty="0" smtClean="0"/>
          </a:p>
          <a:p>
            <a:r>
              <a:rPr lang="en-GB" dirty="0" smtClean="0"/>
              <a:t>Irregular shape Packing / Layout (Port layout)  </a:t>
            </a:r>
          </a:p>
          <a:p>
            <a:endParaRPr lang="en-GB" dirty="0" smtClean="0"/>
          </a:p>
          <a:p>
            <a:r>
              <a:rPr lang="en-GB" dirty="0" smtClean="0"/>
              <a:t>Scheduling (Vessel scheduling) </a:t>
            </a:r>
          </a:p>
          <a:p>
            <a:endParaRPr lang="en-GB" dirty="0"/>
          </a:p>
          <a:p>
            <a:r>
              <a:rPr lang="en-GB" dirty="0" smtClean="0"/>
              <a:t>Mathematical programming (transportation)</a:t>
            </a:r>
          </a:p>
          <a:p>
            <a:endParaRPr lang="en-GB" dirty="0" smtClean="0"/>
          </a:p>
          <a:p>
            <a:r>
              <a:rPr lang="en-GB" dirty="0" smtClean="0"/>
              <a:t>Meta-heuristics (VNS), exact method, decomposition-based methods (for solution)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60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routings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GIS illustrated routings are generated for each life cycle phase</a:t>
            </a:r>
          </a:p>
          <a:p>
            <a:endParaRPr lang="en-GB" dirty="0"/>
          </a:p>
          <a:p>
            <a:r>
              <a:rPr lang="en-GB" dirty="0" smtClean="0"/>
              <a:t>Optimal solutions show</a:t>
            </a:r>
          </a:p>
          <a:p>
            <a:pPr lvl="1"/>
            <a:r>
              <a:rPr lang="en-GB" dirty="0" smtClean="0"/>
              <a:t>Mostly minimised land transportation</a:t>
            </a:r>
          </a:p>
          <a:p>
            <a:pPr lvl="1"/>
            <a:r>
              <a:rPr lang="en-GB" dirty="0" smtClean="0"/>
              <a:t>Preferred transportation by sea to offshore wind support port </a:t>
            </a:r>
          </a:p>
          <a:p>
            <a:pPr lvl="1"/>
            <a:endParaRPr lang="en-GB" dirty="0"/>
          </a:p>
          <a:p>
            <a:r>
              <a:rPr lang="en-GB" dirty="0" smtClean="0"/>
              <a:t>Different port options for supply chain configurations investigated </a:t>
            </a:r>
          </a:p>
        </p:txBody>
      </p:sp>
    </p:spTree>
    <p:extLst>
      <p:ext uri="{BB962C8B-B14F-4D97-AF65-F5344CB8AC3E}">
        <p14:creationId xmlns:p14="http://schemas.microsoft.com/office/powerpoint/2010/main" val="120303653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Style 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Style 1</Template>
  <TotalTime>2568</TotalTime>
  <Words>822</Words>
  <Application>Microsoft Office PowerPoint</Application>
  <PresentationFormat>On-screen Show (4:3)</PresentationFormat>
  <Paragraphs>190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Powerpoint Style 1</vt:lpstr>
      <vt:lpstr>Visio</vt:lpstr>
      <vt:lpstr>Equation</vt:lpstr>
      <vt:lpstr>Document</vt:lpstr>
      <vt:lpstr>Decision analysis in the renewable energy sector - Applying OR to marine renewable planning</vt:lpstr>
      <vt:lpstr>Contents</vt:lpstr>
      <vt:lpstr>Offshore Wind Context</vt:lpstr>
      <vt:lpstr> Quantitative Models for Offshore Wind </vt:lpstr>
      <vt:lpstr> Quantitative models for offshore wind(2)</vt:lpstr>
      <vt:lpstr>Port Optimisation</vt:lpstr>
      <vt:lpstr>Decision support for offshore wind logistics</vt:lpstr>
      <vt:lpstr>Underlying OR algorithms </vt:lpstr>
      <vt:lpstr>Proposed routings</vt:lpstr>
      <vt:lpstr>Port Layout Algorithm - Example</vt:lpstr>
      <vt:lpstr>Strategic Analysis of MRE potential</vt:lpstr>
      <vt:lpstr>Future of Marine Renewable Energy Workshop, Portsmouth, January 2015</vt:lpstr>
      <vt:lpstr>Conclusions of Analysis</vt:lpstr>
      <vt:lpstr>2OM Example – Which wind farms?</vt:lpstr>
      <vt:lpstr>Selection and Ranking of Sites?</vt:lpstr>
      <vt:lpstr>Methodology</vt:lpstr>
      <vt:lpstr>Results</vt:lpstr>
      <vt:lpstr>Discussion of Results</vt:lpstr>
      <vt:lpstr>Conclusions and Future Research</vt:lpstr>
    </vt:vector>
  </TitlesOfParts>
  <Company>University of Portsmouth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Research Methods for  Offshore Wind Farms</dc:title>
  <dc:creator>Jonesd</dc:creator>
  <cp:lastModifiedBy>Dylan Jones</cp:lastModifiedBy>
  <cp:revision>196</cp:revision>
  <dcterms:created xsi:type="dcterms:W3CDTF">2008-09-03T08:27:49Z</dcterms:created>
  <dcterms:modified xsi:type="dcterms:W3CDTF">2016-07-15T10:53:12Z</dcterms:modified>
</cp:coreProperties>
</file>