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56" r:id="rId2"/>
    <p:sldId id="257" r:id="rId3"/>
    <p:sldId id="270" r:id="rId4"/>
    <p:sldId id="271" r:id="rId5"/>
    <p:sldId id="258" r:id="rId6"/>
    <p:sldId id="259" r:id="rId7"/>
    <p:sldId id="267" r:id="rId8"/>
    <p:sldId id="268" r:id="rId9"/>
    <p:sldId id="260" r:id="rId10"/>
    <p:sldId id="266" r:id="rId11"/>
    <p:sldId id="269" r:id="rId12"/>
    <p:sldId id="265" r:id="rId13"/>
    <p:sldId id="262" r:id="rId14"/>
    <p:sldId id="261" r:id="rId1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FFCC"/>
    <a:srgbClr val="CCFF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1149306C-2CFF-4C96-A6A6-FDD302786643}" type="datetimeFigureOut">
              <a:rPr lang="en-GB" smtClean="0"/>
              <a:t>21/09/2016</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D93D5D01-AB93-4D67-B2C4-360FC7CD176F}" type="slidenum">
              <a:rPr lang="en-GB" smtClean="0"/>
              <a:t>‹#›</a:t>
            </a:fld>
            <a:endParaRPr lang="en-GB"/>
          </a:p>
        </p:txBody>
      </p:sp>
    </p:spTree>
    <p:extLst>
      <p:ext uri="{BB962C8B-B14F-4D97-AF65-F5344CB8AC3E}">
        <p14:creationId xmlns:p14="http://schemas.microsoft.com/office/powerpoint/2010/main" val="4353468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38C982-0721-4EA8-B3E0-FF2D5AC9AADC}" type="datetimeFigureOut">
              <a:rPr lang="en-GB" smtClean="0"/>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39DDA-4B61-4073-AA75-52D4F4C761F1}" type="slidenum">
              <a:rPr lang="en-GB" smtClean="0"/>
              <a:t>‹#›</a:t>
            </a:fld>
            <a:endParaRPr lang="en-GB"/>
          </a:p>
        </p:txBody>
      </p:sp>
    </p:spTree>
    <p:extLst>
      <p:ext uri="{BB962C8B-B14F-4D97-AF65-F5344CB8AC3E}">
        <p14:creationId xmlns:p14="http://schemas.microsoft.com/office/powerpoint/2010/main" val="139274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38C982-0721-4EA8-B3E0-FF2D5AC9AADC}" type="datetimeFigureOut">
              <a:rPr lang="en-GB" smtClean="0"/>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39DDA-4B61-4073-AA75-52D4F4C761F1}" type="slidenum">
              <a:rPr lang="en-GB" smtClean="0"/>
              <a:t>‹#›</a:t>
            </a:fld>
            <a:endParaRPr lang="en-GB"/>
          </a:p>
        </p:txBody>
      </p:sp>
    </p:spTree>
    <p:extLst>
      <p:ext uri="{BB962C8B-B14F-4D97-AF65-F5344CB8AC3E}">
        <p14:creationId xmlns:p14="http://schemas.microsoft.com/office/powerpoint/2010/main" val="20231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38C982-0721-4EA8-B3E0-FF2D5AC9AADC}" type="datetimeFigureOut">
              <a:rPr lang="en-GB" smtClean="0"/>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39DDA-4B61-4073-AA75-52D4F4C761F1}" type="slidenum">
              <a:rPr lang="en-GB" smtClean="0"/>
              <a:t>‹#›</a:t>
            </a:fld>
            <a:endParaRPr lang="en-GB"/>
          </a:p>
        </p:txBody>
      </p:sp>
    </p:spTree>
    <p:extLst>
      <p:ext uri="{BB962C8B-B14F-4D97-AF65-F5344CB8AC3E}">
        <p14:creationId xmlns:p14="http://schemas.microsoft.com/office/powerpoint/2010/main" val="366112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38C982-0721-4EA8-B3E0-FF2D5AC9AADC}" type="datetimeFigureOut">
              <a:rPr lang="en-GB" smtClean="0"/>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39DDA-4B61-4073-AA75-52D4F4C761F1}" type="slidenum">
              <a:rPr lang="en-GB" smtClean="0"/>
              <a:t>‹#›</a:t>
            </a:fld>
            <a:endParaRPr lang="en-GB"/>
          </a:p>
        </p:txBody>
      </p:sp>
    </p:spTree>
    <p:extLst>
      <p:ext uri="{BB962C8B-B14F-4D97-AF65-F5344CB8AC3E}">
        <p14:creationId xmlns:p14="http://schemas.microsoft.com/office/powerpoint/2010/main" val="3822427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38C982-0721-4EA8-B3E0-FF2D5AC9AADC}" type="datetimeFigureOut">
              <a:rPr lang="en-GB" smtClean="0"/>
              <a:t>21/09/2016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39DDA-4B61-4073-AA75-52D4F4C761F1}" type="slidenum">
              <a:rPr lang="en-GB" smtClean="0"/>
              <a:t>‹#›</a:t>
            </a:fld>
            <a:endParaRPr lang="en-GB"/>
          </a:p>
        </p:txBody>
      </p:sp>
    </p:spTree>
    <p:extLst>
      <p:ext uri="{BB962C8B-B14F-4D97-AF65-F5344CB8AC3E}">
        <p14:creationId xmlns:p14="http://schemas.microsoft.com/office/powerpoint/2010/main" val="205087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38C982-0721-4EA8-B3E0-FF2D5AC9AADC}" type="datetimeFigureOut">
              <a:rPr lang="en-GB" smtClean="0"/>
              <a:t>21/09/2016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39DDA-4B61-4073-AA75-52D4F4C761F1}" type="slidenum">
              <a:rPr lang="en-GB" smtClean="0"/>
              <a:t>‹#›</a:t>
            </a:fld>
            <a:endParaRPr lang="en-GB"/>
          </a:p>
        </p:txBody>
      </p:sp>
    </p:spTree>
    <p:extLst>
      <p:ext uri="{BB962C8B-B14F-4D97-AF65-F5344CB8AC3E}">
        <p14:creationId xmlns:p14="http://schemas.microsoft.com/office/powerpoint/2010/main" val="163096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38C982-0721-4EA8-B3E0-FF2D5AC9AADC}" type="datetimeFigureOut">
              <a:rPr lang="en-GB" smtClean="0"/>
              <a:t>21/09/2016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539DDA-4B61-4073-AA75-52D4F4C761F1}" type="slidenum">
              <a:rPr lang="en-GB" smtClean="0"/>
              <a:t>‹#›</a:t>
            </a:fld>
            <a:endParaRPr lang="en-GB"/>
          </a:p>
        </p:txBody>
      </p:sp>
    </p:spTree>
    <p:extLst>
      <p:ext uri="{BB962C8B-B14F-4D97-AF65-F5344CB8AC3E}">
        <p14:creationId xmlns:p14="http://schemas.microsoft.com/office/powerpoint/2010/main" val="253394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38C982-0721-4EA8-B3E0-FF2D5AC9AADC}" type="datetimeFigureOut">
              <a:rPr lang="en-GB" smtClean="0"/>
              <a:t>21/09/2016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539DDA-4B61-4073-AA75-52D4F4C761F1}" type="slidenum">
              <a:rPr lang="en-GB" smtClean="0"/>
              <a:t>‹#›</a:t>
            </a:fld>
            <a:endParaRPr lang="en-GB"/>
          </a:p>
        </p:txBody>
      </p:sp>
    </p:spTree>
    <p:extLst>
      <p:ext uri="{BB962C8B-B14F-4D97-AF65-F5344CB8AC3E}">
        <p14:creationId xmlns:p14="http://schemas.microsoft.com/office/powerpoint/2010/main" val="39246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8C982-0721-4EA8-B3E0-FF2D5AC9AADC}" type="datetimeFigureOut">
              <a:rPr lang="en-GB" smtClean="0"/>
              <a:t>21/09/2016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539DDA-4B61-4073-AA75-52D4F4C761F1}" type="slidenum">
              <a:rPr lang="en-GB" smtClean="0"/>
              <a:t>‹#›</a:t>
            </a:fld>
            <a:endParaRPr lang="en-GB"/>
          </a:p>
        </p:txBody>
      </p:sp>
    </p:spTree>
    <p:extLst>
      <p:ext uri="{BB962C8B-B14F-4D97-AF65-F5344CB8AC3E}">
        <p14:creationId xmlns:p14="http://schemas.microsoft.com/office/powerpoint/2010/main" val="199398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8C982-0721-4EA8-B3E0-FF2D5AC9AADC}" type="datetimeFigureOut">
              <a:rPr lang="en-GB" smtClean="0"/>
              <a:t>21/09/2016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39DDA-4B61-4073-AA75-52D4F4C761F1}" type="slidenum">
              <a:rPr lang="en-GB" smtClean="0"/>
              <a:t>‹#›</a:t>
            </a:fld>
            <a:endParaRPr lang="en-GB"/>
          </a:p>
        </p:txBody>
      </p:sp>
    </p:spTree>
    <p:extLst>
      <p:ext uri="{BB962C8B-B14F-4D97-AF65-F5344CB8AC3E}">
        <p14:creationId xmlns:p14="http://schemas.microsoft.com/office/powerpoint/2010/main" val="2678664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38C982-0721-4EA8-B3E0-FF2D5AC9AADC}" type="datetimeFigureOut">
              <a:rPr lang="en-GB" smtClean="0"/>
              <a:t>21/09/2016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39DDA-4B61-4073-AA75-52D4F4C761F1}" type="slidenum">
              <a:rPr lang="en-GB" smtClean="0"/>
              <a:t>‹#›</a:t>
            </a:fld>
            <a:endParaRPr lang="en-GB"/>
          </a:p>
        </p:txBody>
      </p:sp>
    </p:spTree>
    <p:extLst>
      <p:ext uri="{BB962C8B-B14F-4D97-AF65-F5344CB8AC3E}">
        <p14:creationId xmlns:p14="http://schemas.microsoft.com/office/powerpoint/2010/main" val="132266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8C982-0721-4EA8-B3E0-FF2D5AC9AADC}" type="datetimeFigureOut">
              <a:rPr lang="en-GB" smtClean="0"/>
              <a:t>21/09/2016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39DDA-4B61-4073-AA75-52D4F4C761F1}" type="slidenum">
              <a:rPr lang="en-GB" smtClean="0"/>
              <a:t>‹#›</a:t>
            </a:fld>
            <a:endParaRPr lang="en-GB"/>
          </a:p>
        </p:txBody>
      </p:sp>
    </p:spTree>
    <p:extLst>
      <p:ext uri="{BB962C8B-B14F-4D97-AF65-F5344CB8AC3E}">
        <p14:creationId xmlns:p14="http://schemas.microsoft.com/office/powerpoint/2010/main" val="547855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3.bp.blogspot.com/-4JIjGu41e8Y/VVspM8EU_aI/AAAAAAAAALI/5GHHhTIDFIE/s1600/Karen+&amp;+Sara+130514+1+(1).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1.bp.blogspot.com/-2Zs0HUMGU_k/VVspXvX7SQI/AAAAAAAAALQ/vt8-zUR4blQ/s1600/Fig+2.bmp"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71733"/>
            <a:ext cx="2965974" cy="1212181"/>
          </a:xfrm>
          <a:prstGeom prst="rect">
            <a:avLst/>
          </a:prstGeom>
          <a:gradFill>
            <a:gsLst>
              <a:gs pos="0">
                <a:schemeClr val="accent1">
                  <a:tint val="66000"/>
                  <a:satMod val="160000"/>
                </a:schemeClr>
              </a:gs>
              <a:gs pos="7000">
                <a:schemeClr val="accent1">
                  <a:tint val="44500"/>
                  <a:satMod val="160000"/>
                </a:schemeClr>
              </a:gs>
              <a:gs pos="100000">
                <a:schemeClr val="accent1">
                  <a:tint val="23500"/>
                  <a:satMod val="160000"/>
                </a:schemeClr>
              </a:gs>
            </a:gsLst>
            <a:lin ang="5400000" scaled="0"/>
          </a:gradFill>
          <a:ln>
            <a:noFill/>
          </a:ln>
          <a:extLst/>
        </p:spPr>
      </p:pic>
      <p:sp>
        <p:nvSpPr>
          <p:cNvPr id="2" name="Title 1"/>
          <p:cNvSpPr>
            <a:spLocks noGrp="1"/>
          </p:cNvSpPr>
          <p:nvPr>
            <p:ph type="ctrTitle"/>
          </p:nvPr>
        </p:nvSpPr>
        <p:spPr>
          <a:xfrm>
            <a:off x="782886" y="2852936"/>
            <a:ext cx="7772400" cy="1470025"/>
          </a:xfrm>
        </p:spPr>
        <p:txBody>
          <a:bodyPr/>
          <a:lstStyle/>
          <a:p>
            <a:r>
              <a:rPr lang="en-GB" b="1" dirty="0">
                <a:solidFill>
                  <a:srgbClr val="009999"/>
                </a:solidFill>
              </a:rPr>
              <a:t>Addressing Loneliness in Rural North Yorkshire </a:t>
            </a:r>
          </a:p>
        </p:txBody>
      </p:sp>
      <p:sp>
        <p:nvSpPr>
          <p:cNvPr id="3" name="Subtitle 2"/>
          <p:cNvSpPr>
            <a:spLocks noGrp="1"/>
          </p:cNvSpPr>
          <p:nvPr>
            <p:ph type="subTitle" idx="1"/>
          </p:nvPr>
        </p:nvSpPr>
        <p:spPr>
          <a:xfrm>
            <a:off x="1468686" y="4725144"/>
            <a:ext cx="6400800" cy="1752600"/>
          </a:xfrm>
        </p:spPr>
        <p:txBody>
          <a:bodyPr/>
          <a:lstStyle/>
          <a:p>
            <a:r>
              <a:rPr lang="en-GB" b="1" dirty="0" smtClean="0">
                <a:solidFill>
                  <a:schemeClr val="tx1"/>
                </a:solidFill>
              </a:rPr>
              <a:t>Sarah </a:t>
            </a:r>
            <a:r>
              <a:rPr lang="en-GB" b="1" dirty="0" err="1" smtClean="0">
                <a:solidFill>
                  <a:schemeClr val="tx1"/>
                </a:solidFill>
              </a:rPr>
              <a:t>Culkin</a:t>
            </a:r>
            <a:endParaRPr lang="en-GB" b="1" dirty="0" smtClean="0">
              <a:solidFill>
                <a:schemeClr val="tx1"/>
              </a:solidFill>
            </a:endParaRPr>
          </a:p>
          <a:p>
            <a:endParaRPr lang="en-GB" dirty="0"/>
          </a:p>
        </p:txBody>
      </p:sp>
      <p:pic>
        <p:nvPicPr>
          <p:cNvPr id="4"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551030"/>
            <a:ext cx="1249214" cy="100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ublished by the Department of Health." titl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29751"/>
            <a:ext cx="1872208" cy="1296144"/>
          </a:xfrm>
          <a:prstGeom prst="rect">
            <a:avLst/>
          </a:prstGeom>
          <a:noFill/>
        </p:spPr>
      </p:pic>
    </p:spTree>
    <p:extLst>
      <p:ext uri="{BB962C8B-B14F-4D97-AF65-F5344CB8AC3E}">
        <p14:creationId xmlns:p14="http://schemas.microsoft.com/office/powerpoint/2010/main" val="1247243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009999"/>
                </a:solidFill>
              </a:rPr>
              <a:t>Analysis</a:t>
            </a:r>
            <a:endParaRPr lang="en-GB" b="1" dirty="0">
              <a:solidFill>
                <a:srgbClr val="009999"/>
              </a:solidFill>
            </a:endParaRPr>
          </a:p>
        </p:txBody>
      </p:sp>
      <p:graphicFrame>
        <p:nvGraphicFramePr>
          <p:cNvPr id="4" name="Content Placeholder 3"/>
          <p:cNvGraphicFramePr>
            <a:graphicFrameLocks/>
          </p:cNvGraphicFramePr>
          <p:nvPr/>
        </p:nvGraphicFramePr>
        <p:xfrm>
          <a:off x="1637665" y="1654905"/>
          <a:ext cx="5868670" cy="4626864"/>
        </p:xfrm>
        <a:graphic>
          <a:graphicData uri="http://schemas.openxmlformats.org/drawingml/2006/table">
            <a:tbl>
              <a:tblPr firstRow="1" firstCol="1" bandRow="1">
                <a:tableStyleId>{5C22544A-7EE6-4342-B048-85BDC9FD1C3A}</a:tableStyleId>
              </a:tblPr>
              <a:tblGrid>
                <a:gridCol w="4569460"/>
                <a:gridCol w="1299210"/>
              </a:tblGrid>
              <a:tr h="0">
                <a:tc>
                  <a:txBody>
                    <a:bodyPr/>
                    <a:lstStyle/>
                    <a:p>
                      <a:pPr>
                        <a:lnSpc>
                          <a:spcPct val="115000"/>
                        </a:lnSpc>
                        <a:spcAft>
                          <a:spcPts val="0"/>
                        </a:spcAft>
                      </a:pPr>
                      <a:r>
                        <a:rPr lang="en-GB" sz="1200" dirty="0">
                          <a:effectLst/>
                        </a:rPr>
                        <a:t>Theme</a:t>
                      </a:r>
                      <a:endParaRPr lang="en-GB" sz="1200" dirty="0">
                        <a:effectLst/>
                        <a:latin typeface="Arial"/>
                        <a:ea typeface="Calibri"/>
                        <a:cs typeface="Times New Roman"/>
                      </a:endParaRPr>
                    </a:p>
                  </a:txBody>
                  <a:tcPr marL="68580" marR="68580" marT="0" marB="0"/>
                </a:tc>
                <a:tc>
                  <a:txBody>
                    <a:bodyPr/>
                    <a:lstStyle/>
                    <a:p>
                      <a:pPr>
                        <a:lnSpc>
                          <a:spcPct val="115000"/>
                        </a:lnSpc>
                        <a:spcAft>
                          <a:spcPts val="0"/>
                        </a:spcAft>
                      </a:pPr>
                      <a:r>
                        <a:rPr lang="en-GB" sz="1200">
                          <a:effectLst/>
                        </a:rPr>
                        <a:t>Number of mentions</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Addressing loneliness is a priority- addressed by calling in for a chat</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a:effectLst/>
                        </a:rPr>
                        <a:t>8</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Not enough marketing / service is not known about</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a:effectLst/>
                        </a:rPr>
                        <a:t>6</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Services should partnership work more</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a:effectLst/>
                        </a:rPr>
                        <a:t>6</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The role of the RRWS is to keep people out of care/needing carers and to promote independence</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a:effectLst/>
                        </a:rPr>
                        <a:t>6</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Transport is important but problematic</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a:effectLst/>
                        </a:rPr>
                        <a:t>5</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Not clear what each service does and doesn't do – there is a muddled landscape</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a:effectLst/>
                        </a:rPr>
                        <a:t>4</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Better information sharing required when services are seeing the same client</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a:effectLst/>
                        </a:rPr>
                        <a:t>4</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Combine transport with provision of emotional support and monitoring</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a:effectLst/>
                        </a:rPr>
                        <a:t>4</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Use of volunteers is valuable</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a:effectLst/>
                        </a:rPr>
                        <a:t>4</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Need a daycentre</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a:effectLst/>
                        </a:rPr>
                        <a:t>4</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The RRWS provides information and steers clients</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a:effectLst/>
                        </a:rPr>
                        <a:t>4</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Do not receive many referrals form the RRWS</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a:effectLst/>
                        </a:rPr>
                        <a:t>3</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The RRWS are in competition with other services</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a:effectLst/>
                        </a:rPr>
                        <a:t>3</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Volunteers are often retired themselves</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a:effectLst/>
                        </a:rPr>
                        <a:t>2</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RRWS can pick up changes in health</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a:effectLst/>
                        </a:rPr>
                        <a:t>2</a:t>
                      </a:r>
                      <a:endParaRPr lang="en-GB" sz="1200">
                        <a:effectLst/>
                        <a:latin typeface="Arial"/>
                        <a:ea typeface="Calibri"/>
                        <a:cs typeface="Times New Roman"/>
                      </a:endParaRPr>
                    </a:p>
                  </a:txBody>
                  <a:tcPr marL="68580" marR="68580" marT="0" marB="0"/>
                </a:tc>
              </a:tr>
              <a:tr h="190500">
                <a:tc>
                  <a:txBody>
                    <a:bodyPr/>
                    <a:lstStyle/>
                    <a:p>
                      <a:pPr>
                        <a:lnSpc>
                          <a:spcPct val="115000"/>
                        </a:lnSpc>
                        <a:spcAft>
                          <a:spcPts val="0"/>
                        </a:spcAft>
                      </a:pPr>
                      <a:r>
                        <a:rPr lang="en-GB" sz="1200">
                          <a:effectLst/>
                        </a:rPr>
                        <a:t>Less statutory funding means client numbers may increase</a:t>
                      </a:r>
                      <a:endParaRPr lang="en-GB" sz="1200">
                        <a:effectLst/>
                        <a:latin typeface="Arial"/>
                        <a:ea typeface="Calibri"/>
                        <a:cs typeface="Times New Roman"/>
                      </a:endParaRPr>
                    </a:p>
                  </a:txBody>
                  <a:tcPr marL="68580" marR="68580" marT="0" marB="0"/>
                </a:tc>
                <a:tc>
                  <a:txBody>
                    <a:bodyPr/>
                    <a:lstStyle/>
                    <a:p>
                      <a:pPr algn="ctr">
                        <a:lnSpc>
                          <a:spcPct val="115000"/>
                        </a:lnSpc>
                        <a:spcAft>
                          <a:spcPts val="0"/>
                        </a:spcAft>
                      </a:pPr>
                      <a:r>
                        <a:rPr lang="en-GB" sz="1200" dirty="0">
                          <a:effectLst/>
                        </a:rPr>
                        <a:t>2</a:t>
                      </a:r>
                      <a:endParaRPr lang="en-GB" sz="1200" dirty="0">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7753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smtClean="0">
                <a:solidFill>
                  <a:srgbClr val="009999"/>
                </a:solidFill>
              </a:rPr>
              <a:t>Strategy map</a:t>
            </a:r>
            <a:endParaRPr lang="en-GB" b="1" dirty="0">
              <a:solidFill>
                <a:srgbClr val="009999"/>
              </a:solidFill>
            </a:endParaRPr>
          </a:p>
        </p:txBody>
      </p:sp>
      <p:pic>
        <p:nvPicPr>
          <p:cNvPr id="4" name="Content Placeholder 3"/>
          <p:cNvPicPr>
            <a:picLocks noGrp="1"/>
          </p:cNvPicPr>
          <p:nvPr>
            <p:ph idx="1"/>
          </p:nvPr>
        </p:nvPicPr>
        <p:blipFill rotWithShape="1">
          <a:blip r:embed="rId2" cstate="print"/>
          <a:srcRect t="3742" b="5159"/>
          <a:stretch/>
        </p:blipFill>
        <p:spPr bwMode="auto">
          <a:xfrm>
            <a:off x="899592" y="1266266"/>
            <a:ext cx="7560840" cy="5256584"/>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251520" y="6522850"/>
            <a:ext cx="4824536" cy="307777"/>
          </a:xfrm>
          <a:prstGeom prst="rect">
            <a:avLst/>
          </a:prstGeom>
          <a:noFill/>
        </p:spPr>
        <p:txBody>
          <a:bodyPr wrap="square" rtlCol="0">
            <a:spAutoFit/>
          </a:bodyPr>
          <a:lstStyle/>
          <a:p>
            <a:r>
              <a:rPr lang="en-GB" sz="1400" dirty="0">
                <a:solidFill>
                  <a:schemeClr val="bg1">
                    <a:lumMod val="50000"/>
                  </a:schemeClr>
                </a:solidFill>
              </a:rPr>
              <a:t>http://www.publicsectorscorecard.co.uk/</a:t>
            </a:r>
          </a:p>
        </p:txBody>
      </p:sp>
    </p:spTree>
    <p:extLst>
      <p:ext uri="{BB962C8B-B14F-4D97-AF65-F5344CB8AC3E}">
        <p14:creationId xmlns:p14="http://schemas.microsoft.com/office/powerpoint/2010/main" val="2437900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009999"/>
                </a:solidFill>
              </a:rPr>
              <a:t>Outcomes</a:t>
            </a:r>
            <a:endParaRPr lang="en-GB" b="1" dirty="0">
              <a:solidFill>
                <a:srgbClr val="009999"/>
              </a:solidFill>
            </a:endParaRPr>
          </a:p>
        </p:txBody>
      </p:sp>
      <p:sp>
        <p:nvSpPr>
          <p:cNvPr id="3" name="Content Placeholder 2"/>
          <p:cNvSpPr>
            <a:spLocks noGrp="1"/>
          </p:cNvSpPr>
          <p:nvPr>
            <p:ph idx="1"/>
          </p:nvPr>
        </p:nvSpPr>
        <p:spPr/>
        <p:txBody>
          <a:bodyPr>
            <a:normAutofit/>
          </a:bodyPr>
          <a:lstStyle/>
          <a:p>
            <a:r>
              <a:rPr lang="en-GB" sz="2000" dirty="0" smtClean="0"/>
              <a:t>As </a:t>
            </a:r>
            <a:r>
              <a:rPr lang="en-GB" sz="2000" dirty="0"/>
              <a:t>a result of the analysis the </a:t>
            </a:r>
            <a:r>
              <a:rPr lang="en-GB" sz="2000" dirty="0" smtClean="0"/>
              <a:t>client gained </a:t>
            </a:r>
            <a:r>
              <a:rPr lang="en-GB" sz="2000" dirty="0"/>
              <a:t>a thorough understanding of the service and the wider system it is part of </a:t>
            </a:r>
            <a:endParaRPr lang="en-GB" sz="2000" dirty="0" smtClean="0"/>
          </a:p>
          <a:p>
            <a:endParaRPr lang="en-GB" sz="2000" dirty="0"/>
          </a:p>
          <a:p>
            <a:r>
              <a:rPr lang="en-GB" sz="2000" dirty="0" smtClean="0"/>
              <a:t>A </a:t>
            </a:r>
            <a:r>
              <a:rPr lang="en-GB" sz="2000" dirty="0"/>
              <a:t>s</a:t>
            </a:r>
            <a:r>
              <a:rPr lang="en-GB" sz="2000" dirty="0" smtClean="0"/>
              <a:t>trategy </a:t>
            </a:r>
            <a:r>
              <a:rPr lang="en-GB" sz="2000" dirty="0"/>
              <a:t>map for reducing loneliness was identified and evidenced</a:t>
            </a:r>
            <a:r>
              <a:rPr lang="en-GB" sz="2000" dirty="0" smtClean="0"/>
              <a:t>.  This is used, </a:t>
            </a:r>
            <a:r>
              <a:rPr lang="en-GB" sz="2000" dirty="0"/>
              <a:t>for example, to track numbers of volunteers used, how they contribute to the numbers of visits made, and how well the service works in partnership with neighbouring  </a:t>
            </a:r>
            <a:r>
              <a:rPr lang="en-GB" sz="2000" dirty="0" smtClean="0"/>
              <a:t>organisations</a:t>
            </a:r>
          </a:p>
          <a:p>
            <a:endParaRPr lang="en-GB" sz="2000" dirty="0"/>
          </a:p>
          <a:p>
            <a:r>
              <a:rPr lang="en-GB" sz="2000" dirty="0" smtClean="0"/>
              <a:t>The </a:t>
            </a:r>
            <a:r>
              <a:rPr lang="en-GB" sz="2000" dirty="0"/>
              <a:t>client  was ‘taken on the journey’, so now understands where strategies come </a:t>
            </a:r>
            <a:r>
              <a:rPr lang="en-GB" sz="2000" dirty="0" smtClean="0"/>
              <a:t>from</a:t>
            </a:r>
          </a:p>
          <a:p>
            <a:endParaRPr lang="en-GB" sz="2000" dirty="0"/>
          </a:p>
          <a:p>
            <a:r>
              <a:rPr lang="en-GB" sz="2000" dirty="0" smtClean="0"/>
              <a:t>The </a:t>
            </a:r>
            <a:r>
              <a:rPr lang="en-GB" sz="2000" dirty="0"/>
              <a:t>work produced a solid foundation from which to re-model the service and apply for associated </a:t>
            </a:r>
            <a:r>
              <a:rPr lang="en-GB" sz="2000" dirty="0" smtClean="0"/>
              <a:t>funding</a:t>
            </a:r>
            <a:endParaRPr lang="en-GB" sz="2000" dirty="0"/>
          </a:p>
          <a:p>
            <a:endParaRPr lang="en-GB" dirty="0"/>
          </a:p>
        </p:txBody>
      </p:sp>
    </p:spTree>
    <p:extLst>
      <p:ext uri="{BB962C8B-B14F-4D97-AF65-F5344CB8AC3E}">
        <p14:creationId xmlns:p14="http://schemas.microsoft.com/office/powerpoint/2010/main" val="938408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009999"/>
                </a:solidFill>
              </a:rPr>
              <a:t>Back at Dept. of Health….</a:t>
            </a:r>
            <a:endParaRPr lang="en-GB" b="1" dirty="0">
              <a:solidFill>
                <a:srgbClr val="009999"/>
              </a:solidFill>
            </a:endParaRPr>
          </a:p>
        </p:txBody>
      </p:sp>
      <p:sp>
        <p:nvSpPr>
          <p:cNvPr id="3" name="Content Placeholder 2"/>
          <p:cNvSpPr>
            <a:spLocks noGrp="1"/>
          </p:cNvSpPr>
          <p:nvPr>
            <p:ph idx="1"/>
          </p:nvPr>
        </p:nvSpPr>
        <p:spPr>
          <a:xfrm>
            <a:off x="4283968" y="1412776"/>
            <a:ext cx="4042792" cy="4525963"/>
          </a:xfrm>
        </p:spPr>
        <p:txBody>
          <a:bodyPr/>
          <a:lstStyle/>
          <a:p>
            <a:endParaRPr lang="en-GB" dirty="0" smtClean="0"/>
          </a:p>
          <a:p>
            <a:r>
              <a:rPr lang="en-GB" sz="2000" dirty="0" smtClean="0"/>
              <a:t>Connecting for Change (C4C)</a:t>
            </a:r>
          </a:p>
          <a:p>
            <a:endParaRPr lang="en-GB" sz="2000" dirty="0" smtClean="0"/>
          </a:p>
          <a:p>
            <a:r>
              <a:rPr lang="en-GB" sz="2000" dirty="0" smtClean="0"/>
              <a:t>Causal loop system diagrams for macro evaluation</a:t>
            </a:r>
          </a:p>
          <a:p>
            <a:endParaRPr lang="en-GB" sz="2000" dirty="0" smtClean="0"/>
          </a:p>
          <a:p>
            <a:r>
              <a:rPr lang="en-GB" sz="2000" dirty="0" smtClean="0"/>
              <a:t>Inform own work - IA for data sharing </a:t>
            </a:r>
            <a:endParaRPr lang="en-GB" sz="2000" dirty="0"/>
          </a:p>
        </p:txBody>
      </p:sp>
      <p:pic>
        <p:nvPicPr>
          <p:cNvPr id="4" name="Picture 3"/>
          <p:cNvPicPr/>
          <p:nvPr/>
        </p:nvPicPr>
        <p:blipFill rotWithShape="1">
          <a:blip r:embed="rId2"/>
          <a:srcRect l="26627" t="7988" r="27774" b="3846"/>
          <a:stretch/>
        </p:blipFill>
        <p:spPr bwMode="auto">
          <a:xfrm>
            <a:off x="395536" y="1340768"/>
            <a:ext cx="3655491" cy="4541689"/>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94385" y="5587987"/>
            <a:ext cx="1756545" cy="5773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rot="18616303">
            <a:off x="143508" y="6306677"/>
            <a:ext cx="504056" cy="288032"/>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p:nvPr/>
        </p:nvPicPr>
        <p:blipFill rotWithShape="1">
          <a:blip r:embed="rId2"/>
          <a:srcRect l="26627" t="91120" r="59759" b="3846"/>
          <a:stretch/>
        </p:blipFill>
        <p:spPr bwMode="auto">
          <a:xfrm>
            <a:off x="122739" y="5647375"/>
            <a:ext cx="1728191" cy="4701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4465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009999"/>
                </a:solidFill>
              </a:rPr>
              <a:t>Acknowledgements</a:t>
            </a:r>
            <a:endParaRPr lang="en-GB" b="1" dirty="0">
              <a:solidFill>
                <a:srgbClr val="009999"/>
              </a:solidFill>
            </a:endParaRPr>
          </a:p>
        </p:txBody>
      </p:sp>
      <p:sp>
        <p:nvSpPr>
          <p:cNvPr id="3" name="Content Placeholder 2"/>
          <p:cNvSpPr>
            <a:spLocks noGrp="1"/>
          </p:cNvSpPr>
          <p:nvPr>
            <p:ph idx="1"/>
          </p:nvPr>
        </p:nvSpPr>
        <p:spPr/>
        <p:txBody>
          <a:bodyPr>
            <a:normAutofit/>
          </a:bodyPr>
          <a:lstStyle/>
          <a:p>
            <a:r>
              <a:rPr lang="en-GB" sz="2000" dirty="0" smtClean="0"/>
              <a:t>Sarah </a:t>
            </a:r>
            <a:r>
              <a:rPr lang="en-GB" sz="2000" dirty="0" err="1" smtClean="0"/>
              <a:t>Wishart</a:t>
            </a:r>
            <a:r>
              <a:rPr lang="en-GB" sz="2000" dirty="0" smtClean="0"/>
              <a:t> –Social </a:t>
            </a:r>
            <a:r>
              <a:rPr lang="en-GB" sz="2000" dirty="0"/>
              <a:t>R</a:t>
            </a:r>
            <a:r>
              <a:rPr lang="en-GB" sz="2000" dirty="0" smtClean="0"/>
              <a:t>esearcher</a:t>
            </a:r>
          </a:p>
          <a:p>
            <a:r>
              <a:rPr lang="en-GB" sz="2000" dirty="0" smtClean="0"/>
              <a:t>Department of Health</a:t>
            </a:r>
            <a:endParaRPr lang="en-GB" sz="2000" dirty="0"/>
          </a:p>
        </p:txBody>
      </p:sp>
    </p:spTree>
    <p:extLst>
      <p:ext uri="{BB962C8B-B14F-4D97-AF65-F5344CB8AC3E}">
        <p14:creationId xmlns:p14="http://schemas.microsoft.com/office/powerpoint/2010/main" val="1085272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009999"/>
                </a:solidFill>
              </a:rPr>
              <a:t>The Challenge</a:t>
            </a:r>
            <a:endParaRPr lang="en-GB" dirty="0">
              <a:solidFill>
                <a:srgbClr val="009999"/>
              </a:solidFill>
            </a:endParaRPr>
          </a:p>
        </p:txBody>
      </p:sp>
      <p:sp>
        <p:nvSpPr>
          <p:cNvPr id="3" name="Content Placeholder 2"/>
          <p:cNvSpPr>
            <a:spLocks noGrp="1"/>
          </p:cNvSpPr>
          <p:nvPr>
            <p:ph idx="1"/>
          </p:nvPr>
        </p:nvSpPr>
        <p:spPr>
          <a:xfrm>
            <a:off x="457200" y="1340768"/>
            <a:ext cx="4186808" cy="4785395"/>
          </a:xfrm>
        </p:spPr>
        <p:txBody>
          <a:bodyPr>
            <a:normAutofit/>
          </a:bodyPr>
          <a:lstStyle/>
          <a:p>
            <a:pPr marL="0" indent="0">
              <a:buNone/>
            </a:pPr>
            <a:endParaRPr lang="en-GB" sz="2000" dirty="0" smtClean="0"/>
          </a:p>
          <a:p>
            <a:pPr marL="0" indent="0">
              <a:buNone/>
            </a:pPr>
            <a:endParaRPr lang="en-GB" sz="2000" dirty="0"/>
          </a:p>
          <a:p>
            <a:pPr marL="0" indent="0">
              <a:buNone/>
            </a:pPr>
            <a:r>
              <a:rPr lang="en-GB" sz="2000" dirty="0" smtClean="0"/>
              <a:t>An </a:t>
            </a:r>
            <a:r>
              <a:rPr lang="en-GB" sz="2000" dirty="0"/>
              <a:t>organisation in </a:t>
            </a:r>
            <a:r>
              <a:rPr lang="en-GB" sz="2000" b="1" dirty="0" smtClean="0"/>
              <a:t>North Yorkshire </a:t>
            </a:r>
            <a:r>
              <a:rPr lang="en-GB" sz="2000" dirty="0" smtClean="0"/>
              <a:t>took </a:t>
            </a:r>
            <a:r>
              <a:rPr lang="en-GB" sz="2000" dirty="0"/>
              <a:t>over a </a:t>
            </a:r>
            <a:r>
              <a:rPr lang="en-GB" sz="2000" b="1" dirty="0"/>
              <a:t>rural visiting service </a:t>
            </a:r>
            <a:r>
              <a:rPr lang="en-GB" sz="2000" dirty="0"/>
              <a:t>for the elderly and was </a:t>
            </a:r>
            <a:r>
              <a:rPr lang="en-GB" sz="2000" dirty="0" smtClean="0"/>
              <a:t>keen </a:t>
            </a:r>
            <a:r>
              <a:rPr lang="en-GB" sz="2000" dirty="0"/>
              <a:t>to ensure that as much benefit as possible could be provided for recipients of the service.  It therefore requested a </a:t>
            </a:r>
            <a:r>
              <a:rPr lang="en-GB" sz="2000" b="1" dirty="0"/>
              <a:t>pro bono study from the </a:t>
            </a:r>
            <a:r>
              <a:rPr lang="en-GB" sz="2000" b="1" dirty="0" smtClean="0"/>
              <a:t>OR </a:t>
            </a:r>
            <a:r>
              <a:rPr lang="en-GB" sz="2000" b="1" dirty="0"/>
              <a:t>Society</a:t>
            </a:r>
            <a:r>
              <a:rPr lang="en-GB" sz="2000" dirty="0"/>
              <a:t> to help a project team understand how a strategy for improving the service could be constructed.</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052736"/>
            <a:ext cx="3552825"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7979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35745" t="22504" r="26170" b="3925"/>
          <a:stretch/>
        </p:blipFill>
        <p:spPr bwMode="auto">
          <a:xfrm>
            <a:off x="1907704" y="620688"/>
            <a:ext cx="5472608" cy="583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0117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10912" r="37474" b="16492"/>
          <a:stretch/>
        </p:blipFill>
        <p:spPr bwMode="auto">
          <a:xfrm>
            <a:off x="251521" y="620688"/>
            <a:ext cx="8640960" cy="5847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737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009999"/>
                </a:solidFill>
              </a:rPr>
              <a:t>Overview</a:t>
            </a:r>
            <a:endParaRPr lang="en-GB" b="1" dirty="0">
              <a:solidFill>
                <a:srgbClr val="009999"/>
              </a:solidFill>
            </a:endParaRPr>
          </a:p>
        </p:txBody>
      </p:sp>
      <p:sp>
        <p:nvSpPr>
          <p:cNvPr id="3" name="Content Placeholder 2"/>
          <p:cNvSpPr>
            <a:spLocks noGrp="1"/>
          </p:cNvSpPr>
          <p:nvPr>
            <p:ph idx="1"/>
          </p:nvPr>
        </p:nvSpPr>
        <p:spPr>
          <a:xfrm>
            <a:off x="1619672" y="1988840"/>
            <a:ext cx="8229600" cy="4525963"/>
          </a:xfrm>
        </p:spPr>
        <p:txBody>
          <a:bodyPr>
            <a:normAutofit/>
          </a:bodyPr>
          <a:lstStyle/>
          <a:p>
            <a:r>
              <a:rPr lang="en-GB" sz="2400" dirty="0" smtClean="0"/>
              <a:t>Project initiation</a:t>
            </a:r>
          </a:p>
          <a:p>
            <a:endParaRPr lang="en-GB" sz="2400" dirty="0" smtClean="0"/>
          </a:p>
          <a:p>
            <a:r>
              <a:rPr lang="en-GB" sz="2400" dirty="0" smtClean="0"/>
              <a:t>Analysis</a:t>
            </a:r>
          </a:p>
          <a:p>
            <a:endParaRPr lang="en-GB" sz="2400" dirty="0" smtClean="0"/>
          </a:p>
          <a:p>
            <a:r>
              <a:rPr lang="en-GB" sz="2400" dirty="0" smtClean="0"/>
              <a:t>Results</a:t>
            </a:r>
          </a:p>
          <a:p>
            <a:endParaRPr lang="en-GB" sz="2400" dirty="0" smtClean="0"/>
          </a:p>
          <a:p>
            <a:r>
              <a:rPr lang="en-GB" sz="2400" dirty="0" smtClean="0"/>
              <a:t>What happened next</a:t>
            </a:r>
            <a:endParaRPr lang="en-GB" sz="2400" dirty="0"/>
          </a:p>
        </p:txBody>
      </p:sp>
    </p:spTree>
    <p:extLst>
      <p:ext uri="{BB962C8B-B14F-4D97-AF65-F5344CB8AC3E}">
        <p14:creationId xmlns:p14="http://schemas.microsoft.com/office/powerpoint/2010/main" val="1615979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009999"/>
                </a:solidFill>
              </a:rPr>
              <a:t>First Steps</a:t>
            </a:r>
            <a:endParaRPr lang="en-GB" b="1" dirty="0">
              <a:solidFill>
                <a:srgbClr val="009999"/>
              </a:solidFill>
            </a:endParaRPr>
          </a:p>
        </p:txBody>
      </p:sp>
      <p:sp>
        <p:nvSpPr>
          <p:cNvPr id="3" name="Content Placeholder 2"/>
          <p:cNvSpPr>
            <a:spLocks noGrp="1"/>
          </p:cNvSpPr>
          <p:nvPr>
            <p:ph idx="1"/>
          </p:nvPr>
        </p:nvSpPr>
        <p:spPr>
          <a:xfrm>
            <a:off x="467544" y="2060848"/>
            <a:ext cx="8229600" cy="4525963"/>
          </a:xfrm>
        </p:spPr>
        <p:txBody>
          <a:bodyPr/>
          <a:lstStyle/>
          <a:p>
            <a:pPr marL="514350" indent="-514350">
              <a:buAutoNum type="arabicPeriod"/>
            </a:pPr>
            <a:r>
              <a:rPr lang="en-GB" sz="2400" dirty="0" smtClean="0"/>
              <a:t>Agree a project brief</a:t>
            </a:r>
          </a:p>
          <a:p>
            <a:pPr marL="514350" indent="-514350">
              <a:buAutoNum type="arabicPeriod"/>
            </a:pPr>
            <a:endParaRPr lang="en-GB" sz="2400" dirty="0" smtClean="0"/>
          </a:p>
          <a:p>
            <a:pPr marL="514350" indent="-514350">
              <a:buAutoNum type="arabicPeriod"/>
            </a:pPr>
            <a:r>
              <a:rPr lang="en-GB" sz="2400" dirty="0" smtClean="0"/>
              <a:t>Collect information </a:t>
            </a:r>
            <a:r>
              <a:rPr lang="en-GB" sz="2400" dirty="0"/>
              <a:t>and evidence </a:t>
            </a:r>
            <a:r>
              <a:rPr lang="en-GB" sz="2400" dirty="0" smtClean="0"/>
              <a:t>through:</a:t>
            </a:r>
          </a:p>
          <a:p>
            <a:pPr marL="514350" indent="-514350">
              <a:buAutoNum type="arabicPeriod"/>
            </a:pPr>
            <a:endParaRPr lang="en-GB" sz="2400" dirty="0" smtClean="0"/>
          </a:p>
          <a:p>
            <a:pPr lvl="2"/>
            <a:r>
              <a:rPr lang="en-GB" sz="2000" dirty="0" smtClean="0"/>
              <a:t>interviews </a:t>
            </a:r>
            <a:r>
              <a:rPr lang="en-GB" sz="2000" dirty="0"/>
              <a:t>with </a:t>
            </a:r>
            <a:r>
              <a:rPr lang="en-GB" sz="2000" dirty="0" smtClean="0"/>
              <a:t>stakeholders</a:t>
            </a:r>
          </a:p>
          <a:p>
            <a:pPr lvl="2"/>
            <a:endParaRPr lang="en-GB" sz="2000" dirty="0" smtClean="0"/>
          </a:p>
          <a:p>
            <a:pPr lvl="2"/>
            <a:r>
              <a:rPr lang="en-GB" sz="2000" dirty="0" smtClean="0"/>
              <a:t>accompanying </a:t>
            </a:r>
            <a:r>
              <a:rPr lang="en-GB" sz="2000" dirty="0"/>
              <a:t>the project team on visits to </a:t>
            </a:r>
            <a:r>
              <a:rPr lang="en-GB" sz="2000" dirty="0" smtClean="0"/>
              <a:t>clients</a:t>
            </a:r>
          </a:p>
          <a:p>
            <a:pPr lvl="2"/>
            <a:endParaRPr lang="en-GB" sz="2000" dirty="0" smtClean="0"/>
          </a:p>
          <a:p>
            <a:pPr lvl="2"/>
            <a:r>
              <a:rPr lang="en-GB" sz="2000" dirty="0" smtClean="0"/>
              <a:t>reviewing </a:t>
            </a:r>
            <a:r>
              <a:rPr lang="en-GB" sz="2000" dirty="0"/>
              <a:t>survey feedback and finance information</a:t>
            </a:r>
          </a:p>
        </p:txBody>
      </p:sp>
      <p:pic>
        <p:nvPicPr>
          <p:cNvPr id="4" name="Content Placeholder 3" descr="http://3.bp.blogspot.com/-4JIjGu41e8Y/VVspM8EU_aI/AAAAAAAAALI/5GHHhTIDFIE/s320/Karen%2B%2526%2BSara%2B130514%2B1%2B%25281%2529.jpg">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96313"/>
            <a:ext cx="3048000" cy="2286000"/>
          </a:xfrm>
          <a:prstGeom prst="rect">
            <a:avLst/>
          </a:prstGeom>
          <a:noFill/>
          <a:ln>
            <a:noFill/>
          </a:ln>
        </p:spPr>
      </p:pic>
    </p:spTree>
    <p:extLst>
      <p:ext uri="{BB962C8B-B14F-4D97-AF65-F5344CB8AC3E}">
        <p14:creationId xmlns:p14="http://schemas.microsoft.com/office/powerpoint/2010/main" val="3407060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009999"/>
                </a:solidFill>
              </a:rPr>
              <a:t>Interviews</a:t>
            </a:r>
            <a:endParaRPr lang="en-GB" b="1" dirty="0">
              <a:solidFill>
                <a:srgbClr val="009999"/>
              </a:solidFill>
            </a:endParaRPr>
          </a:p>
        </p:txBody>
      </p:sp>
      <p:grpSp>
        <p:nvGrpSpPr>
          <p:cNvPr id="4" name="Group 3"/>
          <p:cNvGrpSpPr/>
          <p:nvPr/>
        </p:nvGrpSpPr>
        <p:grpSpPr>
          <a:xfrm>
            <a:off x="971600" y="1484784"/>
            <a:ext cx="6624736" cy="4608512"/>
            <a:chOff x="971600" y="1484784"/>
            <a:chExt cx="6624736" cy="4608512"/>
          </a:xfrm>
        </p:grpSpPr>
        <p:sp>
          <p:nvSpPr>
            <p:cNvPr id="5" name="Rectangle 4"/>
            <p:cNvSpPr/>
            <p:nvPr/>
          </p:nvSpPr>
          <p:spPr>
            <a:xfrm>
              <a:off x="974504" y="1484784"/>
              <a:ext cx="3312368" cy="2304256"/>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Neighbouring organisations</a:t>
              </a:r>
              <a:endParaRPr lang="en-GB" dirty="0">
                <a:solidFill>
                  <a:schemeClr val="bg1"/>
                </a:solidFill>
              </a:endParaRPr>
            </a:p>
          </p:txBody>
        </p:sp>
        <p:sp>
          <p:nvSpPr>
            <p:cNvPr id="6" name="Rectangle 5"/>
            <p:cNvSpPr/>
            <p:nvPr/>
          </p:nvSpPr>
          <p:spPr>
            <a:xfrm>
              <a:off x="4283968" y="1484784"/>
              <a:ext cx="3312368" cy="230425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CVS representatives</a:t>
              </a:r>
              <a:endParaRPr lang="en-GB" dirty="0"/>
            </a:p>
          </p:txBody>
        </p:sp>
        <p:sp>
          <p:nvSpPr>
            <p:cNvPr id="7" name="Rectangle 6"/>
            <p:cNvSpPr/>
            <p:nvPr/>
          </p:nvSpPr>
          <p:spPr>
            <a:xfrm>
              <a:off x="971600" y="3789040"/>
              <a:ext cx="3312368" cy="2304256"/>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RRWS Staff</a:t>
              </a:r>
              <a:endParaRPr lang="en-GB" dirty="0"/>
            </a:p>
          </p:txBody>
        </p:sp>
        <p:sp>
          <p:nvSpPr>
            <p:cNvPr id="8" name="Rectangle 7"/>
            <p:cNvSpPr/>
            <p:nvPr/>
          </p:nvSpPr>
          <p:spPr>
            <a:xfrm>
              <a:off x="4283968" y="3789040"/>
              <a:ext cx="3312368" cy="2304256"/>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Clients</a:t>
              </a:r>
              <a:endParaRPr lang="en-GB" dirty="0"/>
            </a:p>
          </p:txBody>
        </p:sp>
      </p:grpSp>
    </p:spTree>
    <p:extLst>
      <p:ext uri="{BB962C8B-B14F-4D97-AF65-F5344CB8AC3E}">
        <p14:creationId xmlns:p14="http://schemas.microsoft.com/office/powerpoint/2010/main" val="287682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009999"/>
                </a:solidFill>
              </a:rPr>
              <a:t>Interviews</a:t>
            </a:r>
            <a:endParaRPr lang="en-GB" b="1" dirty="0">
              <a:solidFill>
                <a:srgbClr val="009999"/>
              </a:solidFill>
            </a:endParaRPr>
          </a:p>
        </p:txBody>
      </p:sp>
      <p:sp>
        <p:nvSpPr>
          <p:cNvPr id="3" name="Content Placeholder 2"/>
          <p:cNvSpPr>
            <a:spLocks noGrp="1"/>
          </p:cNvSpPr>
          <p:nvPr>
            <p:ph idx="1"/>
          </p:nvPr>
        </p:nvSpPr>
        <p:spPr/>
        <p:txBody>
          <a:bodyPr>
            <a:normAutofit fontScale="55000" lnSpcReduction="20000"/>
          </a:bodyPr>
          <a:lstStyle/>
          <a:p>
            <a:pPr marL="0" indent="0">
              <a:buNone/>
            </a:pPr>
            <a:r>
              <a:rPr lang="en-GB" sz="3600" dirty="0" smtClean="0"/>
              <a:t>Typical interview prompt questions:</a:t>
            </a:r>
          </a:p>
          <a:p>
            <a:endParaRPr lang="en-GB" dirty="0" smtClean="0"/>
          </a:p>
          <a:p>
            <a:pPr lvl="1"/>
            <a:r>
              <a:rPr lang="en-GB" dirty="0" smtClean="0"/>
              <a:t>Who are the clients? Is there a typical client? </a:t>
            </a:r>
          </a:p>
          <a:p>
            <a:pPr lvl="1"/>
            <a:r>
              <a:rPr lang="en-GB" dirty="0" smtClean="0"/>
              <a:t>What proportions are referred from NHS, LA, self, other?</a:t>
            </a:r>
          </a:p>
          <a:p>
            <a:pPr lvl="1"/>
            <a:r>
              <a:rPr lang="en-GB" dirty="0" smtClean="0"/>
              <a:t>Describe (briefly) how the service works using the example of an eligible person’s journey through the service. </a:t>
            </a:r>
          </a:p>
          <a:p>
            <a:pPr lvl="2"/>
            <a:r>
              <a:rPr lang="en-GB" dirty="0" smtClean="0"/>
              <a:t>e.g. How did she find out about the service, how did she get in touch, what happened next, how did they decide what his needs were, how soon did contact take place, did they check they are meeting his requirements and ask for feedback, did they check whether he needed referrals to other agencies, is the service time limited, is any record of visits kept but the service, does the customer get the opportunity to review his needs against what the service is providing, is he discharged?</a:t>
            </a:r>
          </a:p>
          <a:p>
            <a:pPr lvl="1"/>
            <a:r>
              <a:rPr lang="en-GB" dirty="0" smtClean="0"/>
              <a:t>What do you consider to be the main benefit of this service?</a:t>
            </a:r>
          </a:p>
          <a:p>
            <a:pPr lvl="1"/>
            <a:r>
              <a:rPr lang="en-GB" dirty="0" smtClean="0"/>
              <a:t>How do you know whether the service is successful, and whether this success improves year on year?</a:t>
            </a:r>
          </a:p>
          <a:p>
            <a:pPr lvl="1"/>
            <a:r>
              <a:rPr lang="en-GB" dirty="0" smtClean="0"/>
              <a:t>How would you improve the service? Both what is provided, and the way in which it is provided</a:t>
            </a:r>
          </a:p>
          <a:p>
            <a:pPr lvl="1"/>
            <a:r>
              <a:rPr lang="en-GB" dirty="0" smtClean="0"/>
              <a:t>What might impact on the service, in the future?</a:t>
            </a:r>
          </a:p>
          <a:p>
            <a:pPr lvl="1"/>
            <a:r>
              <a:rPr lang="en-GB" dirty="0" smtClean="0"/>
              <a:t>What would be the impacts (for customers and other organisations) if you stopped providing this service?</a:t>
            </a:r>
          </a:p>
          <a:p>
            <a:endParaRPr lang="en-GB" dirty="0"/>
          </a:p>
        </p:txBody>
      </p:sp>
    </p:spTree>
    <p:extLst>
      <p:ext uri="{BB962C8B-B14F-4D97-AF65-F5344CB8AC3E}">
        <p14:creationId xmlns:p14="http://schemas.microsoft.com/office/powerpoint/2010/main" val="1645769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solidFill>
                  <a:srgbClr val="009999"/>
                </a:solidFill>
              </a:rPr>
              <a:t>Analysis</a:t>
            </a:r>
            <a:endParaRPr lang="en-GB" b="1" dirty="0">
              <a:solidFill>
                <a:srgbClr val="009999"/>
              </a:solidFill>
            </a:endParaRPr>
          </a:p>
        </p:txBody>
      </p:sp>
      <p:pic>
        <p:nvPicPr>
          <p:cNvPr id="5" name="Picture 4" descr="http://1.bp.blogspot.com/-2Zs0HUMGU_k/VVspXvX7SQI/AAAAAAAAALQ/vt8-zUR4blQ/s320/Fig%2B2.bmp">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16632"/>
            <a:ext cx="3048000" cy="2190750"/>
          </a:xfrm>
          <a:prstGeom prst="rect">
            <a:avLst/>
          </a:prstGeom>
          <a:noFill/>
          <a:ln>
            <a:noFill/>
          </a:ln>
        </p:spPr>
      </p:pic>
      <p:pic>
        <p:nvPicPr>
          <p:cNvPr id="4" name="Content Placeholder 3"/>
          <p:cNvPicPr>
            <a:picLocks noGrp="1"/>
          </p:cNvPicPr>
          <p:nvPr>
            <p:ph idx="1"/>
          </p:nvPr>
        </p:nvPicPr>
        <p:blipFill rotWithShape="1">
          <a:blip r:embed="rId4" cstate="print"/>
          <a:srcRect t="3950" b="3288"/>
          <a:stretch/>
        </p:blipFill>
        <p:spPr bwMode="auto">
          <a:xfrm>
            <a:off x="251520" y="1844824"/>
            <a:ext cx="6242907" cy="4752528"/>
          </a:xfrm>
          <a:prstGeom prst="rect">
            <a:avLst/>
          </a:prstGeom>
          <a:solidFill>
            <a:schemeClr val="bg2"/>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5641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TotalTime>
  <Words>588</Words>
  <Application>Microsoft Office PowerPoint</Application>
  <PresentationFormat>On-screen Show (4:3)</PresentationFormat>
  <Paragraphs>97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Addressing Loneliness in Rural North Yorkshire </vt:lpstr>
      <vt:lpstr>The Challenge</vt:lpstr>
      <vt:lpstr>PowerPoint Presentation</vt:lpstr>
      <vt:lpstr>PowerPoint Presentation</vt:lpstr>
      <vt:lpstr>Overview</vt:lpstr>
      <vt:lpstr>First Steps</vt:lpstr>
      <vt:lpstr>Interviews</vt:lpstr>
      <vt:lpstr>Interviews</vt:lpstr>
      <vt:lpstr>Analysis</vt:lpstr>
      <vt:lpstr>Analysis</vt:lpstr>
      <vt:lpstr>Strategy map</vt:lpstr>
      <vt:lpstr>Outcomes</vt:lpstr>
      <vt:lpstr>Back at Dept. of Health….</vt:lpstr>
      <vt:lpstr>Acknowledgements</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Culkin, Sarah</dc:creator>
  <cp:lastModifiedBy>Tony</cp:lastModifiedBy>
  <cp:revision>26</cp:revision>
  <cp:lastPrinted>2016-01-20T09:36:20Z</cp:lastPrinted>
  <dcterms:created xsi:type="dcterms:W3CDTF">2016-01-14T10:49:00Z</dcterms:created>
  <dcterms:modified xsi:type="dcterms:W3CDTF">2016-09-21T16:36:12Z</dcterms:modified>
</cp:coreProperties>
</file>