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A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4C501-3904-4D14-A678-D05E913C5CF9}" type="datetimeFigureOut">
              <a:rPr lang="en-GB" smtClean="0"/>
              <a:pPr/>
              <a:t>29/03/2017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E02FB-506A-4698-8DB1-05F76AC586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2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7D04E-2E72-4371-98E0-BD9C972A078E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1232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OX_VL_W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8450" y="5502275"/>
            <a:ext cx="9191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2852738"/>
            <a:ext cx="8466137" cy="16557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>
              <a:defRPr sz="6000" b="1">
                <a:solidFill>
                  <a:schemeClr val="bg1"/>
                </a:solidFill>
                <a:latin typeface="Oxfam Global Headline Regular"/>
                <a:cs typeface="Oxfam Global Headline Regular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37100"/>
            <a:ext cx="8380412" cy="504825"/>
          </a:xfrm>
        </p:spPr>
        <p:txBody>
          <a:bodyPr lIns="0" tIns="0" rIns="0" bIns="0"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3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3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6823075" y="6453188"/>
            <a:ext cx="1227138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000" smtClean="0"/>
              <a:t>Page </a:t>
            </a:r>
            <a:fld id="{BE151ED0-4B98-4A5A-A6E2-DA01A23CF151}" type="slidenum">
              <a:rPr lang="en-GB" sz="10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GB" sz="1000" smtClean="0"/>
          </a:p>
        </p:txBody>
      </p:sp>
      <p:pic>
        <p:nvPicPr>
          <p:cNvPr id="2" name="Picture 7" descr="Black logo_0602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04200" y="6005513"/>
            <a:ext cx="60007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1A5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1556792"/>
            <a:ext cx="8466137" cy="1655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eaLnBrk="1" hangingPunct="1"/>
            <a:r>
              <a:rPr lang="en-US" sz="4000" dirty="0" smtClean="0">
                <a:latin typeface="Oxfam Global Headline" pitchFamily="34" charset="0"/>
                <a:ea typeface="ＭＳ Ｐゴシック" pitchFamily="34" charset="-128"/>
              </a:rPr>
              <a:t>Reflections on the relevance of systems thinking to </a:t>
            </a:r>
            <a:r>
              <a:rPr lang="en-US" sz="4000" dirty="0" err="1" smtClean="0">
                <a:latin typeface="Oxfam Global Headline" pitchFamily="34" charset="0"/>
                <a:ea typeface="ＭＳ Ｐゴシック" pitchFamily="34" charset="-128"/>
              </a:rPr>
              <a:t>oxfam’s</a:t>
            </a:r>
            <a:r>
              <a:rPr lang="en-US" sz="4000" dirty="0" smtClean="0">
                <a:latin typeface="Oxfam Global Headline" pitchFamily="34" charset="0"/>
                <a:ea typeface="ＭＳ Ｐゴシック" pitchFamily="34" charset="-128"/>
              </a:rPr>
              <a:t> management and leadership capacity</a:t>
            </a:r>
            <a:endParaRPr lang="en-US" sz="4000" dirty="0" smtClean="0">
              <a:latin typeface="Oxfam Global Headline Regular" charset="0"/>
              <a:ea typeface="ＭＳ Ｐゴシック" pitchFamily="34" charset="-128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51520" y="6237312"/>
            <a:ext cx="4824536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95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Penny Lawrence  - Deputy CEO Oxfam</a:t>
            </a:r>
            <a:endParaRPr lang="en-GB" sz="20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5364088" y="6237312"/>
            <a:ext cx="303847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95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17 March 2017</a:t>
            </a:r>
            <a:endParaRPr lang="en-GB" sz="20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Principles and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422329"/>
          </a:xfrm>
        </p:spPr>
        <p:txBody>
          <a:bodyPr>
            <a:noAutofit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GB" sz="2400" dirty="0" smtClean="0"/>
              <a:t>Change capital v delivery capital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GB" sz="2000" dirty="0" smtClean="0"/>
              <a:t>How do you fund change capital?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GB" sz="2400" dirty="0" smtClean="0"/>
              <a:t>Spin offs and Seeding the System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err="1" smtClean="0"/>
              <a:t>Subsidiarity</a:t>
            </a:r>
            <a:r>
              <a:rPr lang="en-GB" sz="2400" dirty="0" smtClean="0"/>
              <a:t>  - </a:t>
            </a:r>
            <a:r>
              <a:rPr lang="en-GB" sz="2000" dirty="0" smtClean="0"/>
              <a:t>How far can we push power down? </a:t>
            </a:r>
            <a:endParaRPr lang="en-GB" sz="2000" dirty="0"/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Responsible Rapid Response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How does agility square with focus, loyalty to partners, responsible exit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Goal seeking, crowd sourcing  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Accept many ways to get things done 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How do we develop/attract entrepreneurs + systems thinkers? 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How do we enable them to operate in a more traditional organisation structure ? Change incentives/the structure? 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think/feel/work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3769"/>
          </a:xfrm>
        </p:spPr>
        <p:txBody>
          <a:bodyPr>
            <a:normAutofit lnSpcReduction="10000"/>
          </a:bodyPr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We live our values - Empowered, accountable, inclusive</a:t>
            </a:r>
          </a:p>
          <a:p>
            <a:pPr lvl="0"/>
            <a:r>
              <a:rPr lang="en-GB" dirty="0" smtClean="0"/>
              <a:t>Curiosity – Study the history; ‘learn to dance with the system’, start with who else has done this? What have we learnt? </a:t>
            </a:r>
          </a:p>
          <a:p>
            <a:pPr lvl="0"/>
            <a:r>
              <a:rPr lang="en-GB" dirty="0" smtClean="0"/>
              <a:t>Humility – embrace uncertainty/ambiguity</a:t>
            </a:r>
          </a:p>
          <a:p>
            <a:pPr lvl="0"/>
            <a:r>
              <a:rPr lang="en-GB" dirty="0" smtClean="0"/>
              <a:t>Reflexivity – be conscious of your own role, prejudices and power</a:t>
            </a:r>
          </a:p>
          <a:p>
            <a:pPr lvl="0"/>
            <a:r>
              <a:rPr lang="en-GB" dirty="0" smtClean="0"/>
              <a:t>Include multiple perspectives, unusual suspects, be open to different ways of seeing the world, different ways of collaborating</a:t>
            </a:r>
          </a:p>
          <a:p>
            <a:pPr lvl="0"/>
            <a:r>
              <a:rPr lang="en-GB" dirty="0" smtClean="0"/>
              <a:t>Leaders provide vision, engage and develop talent, role model capabilities they espouse!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Tools to aid navigation : What </a:t>
            </a:r>
            <a:br>
              <a:rPr lang="en-GB" dirty="0" smtClean="0"/>
            </a:br>
            <a:r>
              <a:rPr lang="en-GB" dirty="0" smtClean="0"/>
              <a:t>kind of action?</a:t>
            </a:r>
            <a:endParaRPr lang="en-GB" dirty="0"/>
          </a:p>
        </p:txBody>
      </p:sp>
      <p:pic>
        <p:nvPicPr>
          <p:cNvPr id="3" name="Picture 2" descr="PSA 2x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052736"/>
            <a:ext cx="7579886" cy="5243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992888" cy="599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Official Aid is only part of the changing picture in our sector </a:t>
            </a:r>
          </a:p>
        </p:txBody>
      </p:sp>
      <p:pic>
        <p:nvPicPr>
          <p:cNvPr id="8195" name="Picture 2" descr="http://img.qz.com/2012/11/remittances-and-oda.png?w=1024&amp;h=6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773238"/>
            <a:ext cx="6192838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Even when it comes to mortality </a:t>
            </a:r>
          </a:p>
        </p:txBody>
      </p:sp>
      <p:pic>
        <p:nvPicPr>
          <p:cNvPr id="9219" name="Picture 2" descr="causes-of-deat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84338"/>
            <a:ext cx="6265863" cy="51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sz="4000" dirty="0" smtClean="0"/>
              <a:t>Lots of other </a:t>
            </a:r>
            <a:r>
              <a:rPr lang="en-GB" sz="4000" dirty="0"/>
              <a:t>c</a:t>
            </a:r>
            <a:r>
              <a:rPr lang="en-GB" sz="4000" dirty="0" smtClean="0"/>
              <a:t>hanges and uncertainties.....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GB" sz="2800" dirty="0" smtClean="0"/>
              <a:t>As Poorer countries develop - Civil society organisations in Southern countries are growing, but also being attacked, </a:t>
            </a:r>
            <a:r>
              <a:rPr lang="en-GB" sz="2800" dirty="0" err="1" smtClean="0"/>
              <a:t>esp</a:t>
            </a:r>
            <a:r>
              <a:rPr lang="en-GB" sz="2800" dirty="0" smtClean="0"/>
              <a:t> on advocacy role</a:t>
            </a:r>
          </a:p>
          <a:p>
            <a:pPr lvl="1"/>
            <a:r>
              <a:rPr lang="en-GB" sz="2800" dirty="0" smtClean="0"/>
              <a:t>Growth of Middle Class and Private Sector in many more countries</a:t>
            </a:r>
          </a:p>
          <a:p>
            <a:pPr lvl="1"/>
            <a:r>
              <a:rPr lang="en-GB" sz="2800" dirty="0" smtClean="0"/>
              <a:t>Rise of populism more nationalist ‘UK/US first’</a:t>
            </a:r>
          </a:p>
          <a:p>
            <a:pPr lvl="1"/>
            <a:r>
              <a:rPr lang="en-GB" sz="2800" dirty="0" smtClean="0"/>
              <a:t>Declining public trust in any institutions.... charities, aid </a:t>
            </a:r>
          </a:p>
          <a:p>
            <a:pPr lvl="1">
              <a:buNone/>
            </a:pPr>
            <a:r>
              <a:rPr lang="en-GB" sz="2800" dirty="0" smtClean="0"/>
              <a:t>We need to be fit for the uncertainties of the future 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lot of aid projects and </a:t>
            </a:r>
            <a:br>
              <a:rPr lang="en-GB" dirty="0" smtClean="0"/>
            </a:br>
            <a:r>
              <a:rPr lang="en-GB" dirty="0" smtClean="0"/>
              <a:t>activism look like this</a:t>
            </a:r>
          </a:p>
        </p:txBody>
      </p:sp>
      <p:pic>
        <p:nvPicPr>
          <p:cNvPr id="7171" name="Picture 3" descr="cak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17116"/>
            <a:ext cx="4968552" cy="451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43607" y="620688"/>
            <a:ext cx="7686055" cy="998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But this is the world we often work in </a:t>
            </a:r>
          </a:p>
        </p:txBody>
      </p:sp>
      <p:pic>
        <p:nvPicPr>
          <p:cNvPr id="6147" name="Content Placeholder 3" descr="iraq map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7641729" cy="42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1520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Key Features of change in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484368" cy="3898776"/>
          </a:xfrm>
        </p:spPr>
        <p:txBody>
          <a:bodyPr>
            <a:normAutofit/>
          </a:bodyPr>
          <a:lstStyle/>
          <a:p>
            <a:r>
              <a:rPr lang="en-GB" dirty="0" smtClean="0"/>
              <a:t>Critical Junctures</a:t>
            </a:r>
          </a:p>
          <a:p>
            <a:pPr lvl="1"/>
            <a:r>
              <a:rPr lang="en-GB" dirty="0" smtClean="0"/>
              <a:t>Large scale (wars, crises, Panama Papers)</a:t>
            </a:r>
          </a:p>
          <a:p>
            <a:pPr lvl="1"/>
            <a:r>
              <a:rPr lang="en-GB" dirty="0" smtClean="0"/>
              <a:t>Small scale</a:t>
            </a:r>
          </a:p>
          <a:p>
            <a:r>
              <a:rPr lang="en-GB" dirty="0" smtClean="0"/>
              <a:t>Path Dependence</a:t>
            </a:r>
          </a:p>
          <a:p>
            <a:pPr lvl="1">
              <a:buNone/>
            </a:pPr>
            <a:r>
              <a:rPr lang="en-GB" dirty="0" smtClean="0"/>
              <a:t>= big problem for traditional planner approaches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Which is why we need to rethink our approach!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 big rethink in the aid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Systems thinking and complexity</a:t>
            </a:r>
          </a:p>
          <a:p>
            <a:r>
              <a:rPr lang="en-GB" dirty="0" smtClean="0"/>
              <a:t>Adaptive Management</a:t>
            </a:r>
          </a:p>
          <a:p>
            <a:r>
              <a:rPr lang="en-GB" dirty="0" smtClean="0"/>
              <a:t>Theories of Change &gt; </a:t>
            </a:r>
            <a:r>
              <a:rPr lang="en-GB" dirty="0" err="1" smtClean="0"/>
              <a:t>Logframes</a:t>
            </a:r>
            <a:endParaRPr lang="en-GB" dirty="0" smtClean="0"/>
          </a:p>
          <a:p>
            <a:r>
              <a:rPr lang="en-GB" dirty="0" smtClean="0"/>
              <a:t>Disintermediation (</a:t>
            </a:r>
            <a:r>
              <a:rPr lang="en-GB" dirty="0" err="1" smtClean="0"/>
              <a:t>GiveDirectly</a:t>
            </a:r>
            <a:r>
              <a:rPr lang="en-GB" dirty="0" smtClean="0"/>
              <a:t>)</a:t>
            </a:r>
          </a:p>
          <a:p>
            <a:r>
              <a:rPr lang="en-GB" dirty="0" smtClean="0"/>
              <a:t>Localization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But lots of countervailing forces (</a:t>
            </a:r>
            <a:r>
              <a:rPr lang="en-GB" dirty="0" err="1" smtClean="0"/>
              <a:t>eg</a:t>
            </a:r>
            <a:r>
              <a:rPr lang="en-GB" dirty="0" smtClean="0"/>
              <a:t> Value for money results, national interest, political attack)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And the INGOs are often lagging behind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we take a </a:t>
            </a:r>
            <a:r>
              <a:rPr lang="en-GB" dirty="0" err="1" smtClean="0"/>
              <a:t>supertanker</a:t>
            </a:r>
            <a:r>
              <a:rPr lang="en-GB" dirty="0" smtClean="0"/>
              <a:t> White Water Rafting?</a:t>
            </a:r>
          </a:p>
        </p:txBody>
      </p:sp>
      <p:pic>
        <p:nvPicPr>
          <p:cNvPr id="13315" name="Picture 2" descr="http://oxfamblogs.org/fp2p/wp-content/uploads/2015/02/supertan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4608512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rafting.co.uk/images/clip_image002_1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852936"/>
            <a:ext cx="426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xfam Global Identity">
      <a:dk1>
        <a:srgbClr val="000000"/>
      </a:dk1>
      <a:lt1>
        <a:srgbClr val="FFFFFF"/>
      </a:lt1>
      <a:dk2>
        <a:srgbClr val="61A534"/>
      </a:dk2>
      <a:lt2>
        <a:srgbClr val="0C884A"/>
      </a:lt2>
      <a:accent1>
        <a:srgbClr val="F16422"/>
      </a:accent1>
      <a:accent2>
        <a:srgbClr val="E70052"/>
      </a:accent2>
      <a:accent3>
        <a:srgbClr val="53297D"/>
      </a:accent3>
      <a:accent4>
        <a:srgbClr val="630235"/>
      </a:accent4>
      <a:accent5>
        <a:srgbClr val="5AC6E9"/>
      </a:accent5>
      <a:accent6>
        <a:srgbClr val="E43989"/>
      </a:accent6>
      <a:hlink>
        <a:srgbClr val="44841A"/>
      </a:hlink>
      <a:folHlink>
        <a:srgbClr val="F1642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61A53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61A534"/>
        </a:dk2>
        <a:lt2>
          <a:srgbClr val="009A4C"/>
        </a:lt2>
        <a:accent1>
          <a:srgbClr val="53297D"/>
        </a:accent1>
        <a:accent2>
          <a:srgbClr val="E43989"/>
        </a:accent2>
        <a:accent3>
          <a:srgbClr val="FFFFFF"/>
        </a:accent3>
        <a:accent4>
          <a:srgbClr val="000000"/>
        </a:accent4>
        <a:accent5>
          <a:srgbClr val="B3ACBF"/>
        </a:accent5>
        <a:accent6>
          <a:srgbClr val="CF337C"/>
        </a:accent6>
        <a:hlink>
          <a:srgbClr val="630235"/>
        </a:hlink>
        <a:folHlink>
          <a:srgbClr val="F164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410</Words>
  <Application>Microsoft Office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Oxfam Global Headline</vt:lpstr>
      <vt:lpstr>Oxfam Global Headline Regular</vt:lpstr>
      <vt:lpstr>Wingdings</vt:lpstr>
      <vt:lpstr>Default Design</vt:lpstr>
      <vt:lpstr>Reflections on the relevance of systems thinking to oxfam’s management and leadership capacity</vt:lpstr>
      <vt:lpstr>Official Aid is only part of the changing picture in our sector </vt:lpstr>
      <vt:lpstr>Even when it comes to mortality </vt:lpstr>
      <vt:lpstr> Lots of other changes and uncertainties.....</vt:lpstr>
      <vt:lpstr>A lot of aid projects and  activism look like this</vt:lpstr>
      <vt:lpstr>But this is the world we often work in </vt:lpstr>
      <vt:lpstr>Key Features of change in systems</vt:lpstr>
      <vt:lpstr>A big rethink in the aid business</vt:lpstr>
      <vt:lpstr>How do we take a supertanker White Water Rafting?</vt:lpstr>
      <vt:lpstr>Some Principles and Practices</vt:lpstr>
      <vt:lpstr>How we think/feel/work</vt:lpstr>
      <vt:lpstr>Tools to aid navigation : What  kind of action?</vt:lpstr>
      <vt:lpstr>PowerPoint Presentation</vt:lpstr>
    </vt:vector>
  </TitlesOfParts>
  <Company>OXFAM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goes here</dc:title>
  <dc:creator>Administrator</dc:creator>
  <cp:lastModifiedBy>Felicity McLeister</cp:lastModifiedBy>
  <cp:revision>45</cp:revision>
  <dcterms:created xsi:type="dcterms:W3CDTF">2012-06-04T14:40:36Z</dcterms:created>
  <dcterms:modified xsi:type="dcterms:W3CDTF">2017-03-29T12:41:57Z</dcterms:modified>
</cp:coreProperties>
</file>