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7" r:id="rId2"/>
    <p:sldId id="259" r:id="rId3"/>
    <p:sldId id="400"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7" r:id="rId20"/>
    <p:sldId id="416" r:id="rId21"/>
    <p:sldId id="418" r:id="rId22"/>
    <p:sldId id="419" r:id="rId23"/>
    <p:sldId id="420" r:id="rId24"/>
    <p:sldId id="285" r:id="rId25"/>
    <p:sldId id="369" r:id="rId26"/>
    <p:sldId id="325" r:id="rId27"/>
    <p:sldId id="372" r:id="rId28"/>
    <p:sldId id="422" r:id="rId29"/>
    <p:sldId id="423" r:id="rId30"/>
    <p:sldId id="424" r:id="rId31"/>
    <p:sldId id="425" r:id="rId32"/>
    <p:sldId id="428" r:id="rId33"/>
    <p:sldId id="377" r:id="rId34"/>
    <p:sldId id="378" r:id="rId35"/>
    <p:sldId id="379" r:id="rId36"/>
    <p:sldId id="326" r:id="rId37"/>
    <p:sldId id="386" r:id="rId38"/>
    <p:sldId id="426" r:id="rId39"/>
    <p:sldId id="390" r:id="rId40"/>
    <p:sldId id="391" r:id="rId41"/>
    <p:sldId id="392" r:id="rId42"/>
    <p:sldId id="393" r:id="rId43"/>
    <p:sldId id="394" r:id="rId44"/>
    <p:sldId id="388" r:id="rId45"/>
    <p:sldId id="389" r:id="rId46"/>
    <p:sldId id="327" r:id="rId47"/>
    <p:sldId id="380" r:id="rId48"/>
    <p:sldId id="429" r:id="rId49"/>
    <p:sldId id="381" r:id="rId50"/>
    <p:sldId id="382" r:id="rId51"/>
    <p:sldId id="383" r:id="rId52"/>
    <p:sldId id="384" r:id="rId53"/>
    <p:sldId id="430" r:id="rId54"/>
    <p:sldId id="323" r:id="rId55"/>
    <p:sldId id="421" r:id="rId56"/>
    <p:sldId id="266" r:id="rId57"/>
    <p:sldId id="258" r:id="rId58"/>
  </p:sldIdLst>
  <p:sldSz cx="8640763" cy="6480175"/>
  <p:notesSz cx="6797675" cy="9928225"/>
  <p:defaultTextStyle>
    <a:defPPr>
      <a:defRPr lang="en-GB"/>
    </a:defPPr>
    <a:lvl1pPr algn="l" defTabSz="852488" rtl="0" fontAlgn="base">
      <a:spcBef>
        <a:spcPct val="0"/>
      </a:spcBef>
      <a:spcAft>
        <a:spcPct val="0"/>
      </a:spcAft>
      <a:defRPr sz="1700" kern="1200">
        <a:solidFill>
          <a:schemeClr val="tx1"/>
        </a:solidFill>
        <a:latin typeface="Arial" charset="0"/>
        <a:ea typeface="+mn-ea"/>
        <a:cs typeface="Arial" charset="0"/>
      </a:defRPr>
    </a:lvl1pPr>
    <a:lvl2pPr marL="425450" indent="31750" algn="l" defTabSz="852488" rtl="0" fontAlgn="base">
      <a:spcBef>
        <a:spcPct val="0"/>
      </a:spcBef>
      <a:spcAft>
        <a:spcPct val="0"/>
      </a:spcAft>
      <a:defRPr sz="1700" kern="1200">
        <a:solidFill>
          <a:schemeClr val="tx1"/>
        </a:solidFill>
        <a:latin typeface="Arial" charset="0"/>
        <a:ea typeface="+mn-ea"/>
        <a:cs typeface="Arial" charset="0"/>
      </a:defRPr>
    </a:lvl2pPr>
    <a:lvl3pPr marL="852488" indent="61913" algn="l" defTabSz="852488" rtl="0" fontAlgn="base">
      <a:spcBef>
        <a:spcPct val="0"/>
      </a:spcBef>
      <a:spcAft>
        <a:spcPct val="0"/>
      </a:spcAft>
      <a:defRPr sz="1700" kern="1200">
        <a:solidFill>
          <a:schemeClr val="tx1"/>
        </a:solidFill>
        <a:latin typeface="Arial" charset="0"/>
        <a:ea typeface="+mn-ea"/>
        <a:cs typeface="Arial" charset="0"/>
      </a:defRPr>
    </a:lvl3pPr>
    <a:lvl4pPr marL="1279525" indent="92075" algn="l" defTabSz="852488" rtl="0" fontAlgn="base">
      <a:spcBef>
        <a:spcPct val="0"/>
      </a:spcBef>
      <a:spcAft>
        <a:spcPct val="0"/>
      </a:spcAft>
      <a:defRPr sz="1700" kern="1200">
        <a:solidFill>
          <a:schemeClr val="tx1"/>
        </a:solidFill>
        <a:latin typeface="Arial" charset="0"/>
        <a:ea typeface="+mn-ea"/>
        <a:cs typeface="Arial" charset="0"/>
      </a:defRPr>
    </a:lvl4pPr>
    <a:lvl5pPr marL="1706563" indent="122238" algn="l" defTabSz="852488" rtl="0" fontAlgn="base">
      <a:spcBef>
        <a:spcPct val="0"/>
      </a:spcBef>
      <a:spcAft>
        <a:spcPct val="0"/>
      </a:spcAft>
      <a:defRPr sz="1700" kern="1200">
        <a:solidFill>
          <a:schemeClr val="tx1"/>
        </a:solidFill>
        <a:latin typeface="Arial" charset="0"/>
        <a:ea typeface="+mn-ea"/>
        <a:cs typeface="Arial" charset="0"/>
      </a:defRPr>
    </a:lvl5pPr>
    <a:lvl6pPr marL="2286000" algn="l" defTabSz="914400" rtl="0" eaLnBrk="1" latinLnBrk="0" hangingPunct="1">
      <a:defRPr sz="1700" kern="1200">
        <a:solidFill>
          <a:schemeClr val="tx1"/>
        </a:solidFill>
        <a:latin typeface="Arial" charset="0"/>
        <a:ea typeface="+mn-ea"/>
        <a:cs typeface="Arial" charset="0"/>
      </a:defRPr>
    </a:lvl6pPr>
    <a:lvl7pPr marL="2743200" algn="l" defTabSz="914400" rtl="0" eaLnBrk="1" latinLnBrk="0" hangingPunct="1">
      <a:defRPr sz="1700" kern="1200">
        <a:solidFill>
          <a:schemeClr val="tx1"/>
        </a:solidFill>
        <a:latin typeface="Arial" charset="0"/>
        <a:ea typeface="+mn-ea"/>
        <a:cs typeface="Arial" charset="0"/>
      </a:defRPr>
    </a:lvl7pPr>
    <a:lvl8pPr marL="3200400" algn="l" defTabSz="914400" rtl="0" eaLnBrk="1" latinLnBrk="0" hangingPunct="1">
      <a:defRPr sz="1700" kern="1200">
        <a:solidFill>
          <a:schemeClr val="tx1"/>
        </a:solidFill>
        <a:latin typeface="Arial" charset="0"/>
        <a:ea typeface="+mn-ea"/>
        <a:cs typeface="Arial" charset="0"/>
      </a:defRPr>
    </a:lvl8pPr>
    <a:lvl9pPr marL="3657600" algn="l" defTabSz="914400" rtl="0" eaLnBrk="1" latinLnBrk="0" hangingPunct="1">
      <a:defRPr sz="17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41">
          <p15:clr>
            <a:srgbClr val="A4A3A4"/>
          </p15:clr>
        </p15:guide>
        <p15:guide id="2" pos="272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7" autoAdjust="0"/>
    <p:restoredTop sz="87427" autoAdjust="0"/>
  </p:normalViewPr>
  <p:slideViewPr>
    <p:cSldViewPr snapToObjects="1">
      <p:cViewPr varScale="1">
        <p:scale>
          <a:sx n="72" d="100"/>
          <a:sy n="72" d="100"/>
        </p:scale>
        <p:origin x="1074" y="66"/>
      </p:cViewPr>
      <p:guideLst>
        <p:guide orient="horz" pos="2041"/>
        <p:guide pos="2721"/>
      </p:guideLst>
    </p:cSldViewPr>
  </p:slideViewPr>
  <p:notesTextViewPr>
    <p:cViewPr>
      <p:scale>
        <a:sx n="1" d="1"/>
        <a:sy n="1" d="1"/>
      </p:scale>
      <p:origin x="0" y="0"/>
    </p:cViewPr>
  </p:notesTextViewPr>
  <p:sorterViewPr>
    <p:cViewPr>
      <p:scale>
        <a:sx n="100" d="100"/>
        <a:sy n="100" d="100"/>
      </p:scale>
      <p:origin x="0" y="756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DD796-A59D-4862-83AD-9E554D5096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FE369E3-9051-4C2C-8043-2F72B47156CD}">
      <dgm:prSet phldrT="[Text]" custT="1"/>
      <dgm:spPr/>
      <dgm:t>
        <a:bodyPr/>
        <a:lstStyle/>
        <a:p>
          <a:r>
            <a:rPr lang="en-GB" sz="1800" dirty="0" smtClean="0"/>
            <a:t>Type and complexity of analysis</a:t>
          </a:r>
          <a:endParaRPr lang="en-GB" sz="1800" dirty="0"/>
        </a:p>
      </dgm:t>
    </dgm:pt>
    <dgm:pt modelId="{2F4EB1EA-2300-4C03-A29B-505E93266CDD}" type="parTrans" cxnId="{1FB9DC2B-FB7E-44FC-8422-9DD10140AF97}">
      <dgm:prSet/>
      <dgm:spPr/>
      <dgm:t>
        <a:bodyPr/>
        <a:lstStyle/>
        <a:p>
          <a:endParaRPr lang="en-GB"/>
        </a:p>
      </dgm:t>
    </dgm:pt>
    <dgm:pt modelId="{D747D924-C282-458C-958A-E5704AA1DD78}" type="sibTrans" cxnId="{1FB9DC2B-FB7E-44FC-8422-9DD10140AF97}">
      <dgm:prSet/>
      <dgm:spPr/>
      <dgm:t>
        <a:bodyPr/>
        <a:lstStyle/>
        <a:p>
          <a:endParaRPr lang="en-GB"/>
        </a:p>
      </dgm:t>
    </dgm:pt>
    <dgm:pt modelId="{5A17E98C-30B2-4164-84F0-A31C20003DDA}">
      <dgm:prSet phldrT="[Text]" custT="1"/>
      <dgm:spPr/>
      <dgm:t>
        <a:bodyPr/>
        <a:lstStyle/>
        <a:p>
          <a:r>
            <a:rPr lang="en-GB" sz="1400" dirty="0" smtClean="0"/>
            <a:t>Highly complex analysis  requires more effort to assure</a:t>
          </a:r>
          <a:endParaRPr lang="en-GB" sz="1400" dirty="0"/>
        </a:p>
      </dgm:t>
    </dgm:pt>
    <dgm:pt modelId="{2D6E3B17-80D8-4635-B17D-7109E41F0B3B}" type="parTrans" cxnId="{58082DB8-6C36-4E80-AA3D-4E8D344F85E6}">
      <dgm:prSet/>
      <dgm:spPr/>
      <dgm:t>
        <a:bodyPr/>
        <a:lstStyle/>
        <a:p>
          <a:endParaRPr lang="en-GB"/>
        </a:p>
      </dgm:t>
    </dgm:pt>
    <dgm:pt modelId="{62342B81-FE2A-4F90-ADD2-C9B9476FC60C}" type="sibTrans" cxnId="{58082DB8-6C36-4E80-AA3D-4E8D344F85E6}">
      <dgm:prSet/>
      <dgm:spPr/>
      <dgm:t>
        <a:bodyPr/>
        <a:lstStyle/>
        <a:p>
          <a:endParaRPr lang="en-GB"/>
        </a:p>
      </dgm:t>
    </dgm:pt>
    <dgm:pt modelId="{9F081430-5C63-4454-BC59-135119997438}">
      <dgm:prSet phldrT="[Text]" custT="1"/>
      <dgm:spPr/>
      <dgm:t>
        <a:bodyPr/>
        <a:lstStyle/>
        <a:p>
          <a:r>
            <a:rPr lang="en-GB" sz="1800" dirty="0" smtClean="0"/>
            <a:t>Novelty of the approach</a:t>
          </a:r>
          <a:endParaRPr lang="en-GB" sz="1800" dirty="0"/>
        </a:p>
      </dgm:t>
    </dgm:pt>
    <dgm:pt modelId="{366910BB-C687-4AB0-A009-04985985A619}" type="parTrans" cxnId="{A0E144F0-4948-4DFB-A40A-5A4652A4CD26}">
      <dgm:prSet/>
      <dgm:spPr/>
      <dgm:t>
        <a:bodyPr/>
        <a:lstStyle/>
        <a:p>
          <a:endParaRPr lang="en-GB"/>
        </a:p>
      </dgm:t>
    </dgm:pt>
    <dgm:pt modelId="{9389C4AC-BC3E-4874-89A5-52BBAA8E8DE3}" type="sibTrans" cxnId="{A0E144F0-4948-4DFB-A40A-5A4652A4CD26}">
      <dgm:prSet/>
      <dgm:spPr/>
      <dgm:t>
        <a:bodyPr/>
        <a:lstStyle/>
        <a:p>
          <a:endParaRPr lang="en-GB"/>
        </a:p>
      </dgm:t>
    </dgm:pt>
    <dgm:pt modelId="{C8EF72E2-A203-40D7-B0CE-4777DEB0B6B7}">
      <dgm:prSet phldrT="[Text]" custT="1"/>
      <dgm:spPr/>
      <dgm:t>
        <a:bodyPr/>
        <a:lstStyle/>
        <a:p>
          <a:r>
            <a:rPr lang="en-GB" sz="1400" dirty="0" smtClean="0"/>
            <a:t>A previously untried modelling technique requires more assurance</a:t>
          </a:r>
          <a:endParaRPr lang="en-GB" sz="1400" dirty="0"/>
        </a:p>
      </dgm:t>
    </dgm:pt>
    <dgm:pt modelId="{74913569-2B0D-4D63-BDFF-017544F02B18}" type="parTrans" cxnId="{C0CF7ADE-19C2-4E3C-8FA8-7CA256D2B836}">
      <dgm:prSet/>
      <dgm:spPr/>
      <dgm:t>
        <a:bodyPr/>
        <a:lstStyle/>
        <a:p>
          <a:endParaRPr lang="en-GB"/>
        </a:p>
      </dgm:t>
    </dgm:pt>
    <dgm:pt modelId="{B4E5664B-0FDF-4142-9C62-A6C076F703D9}" type="sibTrans" cxnId="{C0CF7ADE-19C2-4E3C-8FA8-7CA256D2B836}">
      <dgm:prSet/>
      <dgm:spPr/>
      <dgm:t>
        <a:bodyPr/>
        <a:lstStyle/>
        <a:p>
          <a:endParaRPr lang="en-GB"/>
        </a:p>
      </dgm:t>
    </dgm:pt>
    <dgm:pt modelId="{4D679736-1625-4F34-9764-86D941988F18}">
      <dgm:prSet phldrT="[Text]" custT="1"/>
      <dgm:spPr/>
      <dgm:t>
        <a:bodyPr/>
        <a:lstStyle/>
        <a:p>
          <a:r>
            <a:rPr lang="en-GB" sz="1800" dirty="0" smtClean="0"/>
            <a:t>Importance of issue</a:t>
          </a:r>
          <a:endParaRPr lang="en-GB" sz="1800" dirty="0"/>
        </a:p>
      </dgm:t>
    </dgm:pt>
    <dgm:pt modelId="{585FF31A-100C-4FB3-8744-FA7D4707B8F3}" type="parTrans" cxnId="{49114A2C-B516-4F18-B82C-B2EEAD1345D5}">
      <dgm:prSet/>
      <dgm:spPr/>
      <dgm:t>
        <a:bodyPr/>
        <a:lstStyle/>
        <a:p>
          <a:endParaRPr lang="en-GB"/>
        </a:p>
      </dgm:t>
    </dgm:pt>
    <dgm:pt modelId="{8545FB57-251F-4A3A-94D1-2A85813A99BB}" type="sibTrans" cxnId="{49114A2C-B516-4F18-B82C-B2EEAD1345D5}">
      <dgm:prSet/>
      <dgm:spPr/>
      <dgm:t>
        <a:bodyPr/>
        <a:lstStyle/>
        <a:p>
          <a:endParaRPr lang="en-GB"/>
        </a:p>
      </dgm:t>
    </dgm:pt>
    <dgm:pt modelId="{C9592FD4-7E17-47AD-BA06-6FE66F94264B}">
      <dgm:prSet phldrT="[Text]" custT="1"/>
      <dgm:spPr/>
      <dgm:t>
        <a:bodyPr/>
        <a:lstStyle/>
        <a:p>
          <a:r>
            <a:rPr lang="en-GB" sz="1400" dirty="0" smtClean="0"/>
            <a:t>Different issues will vary in their economic and social impact</a:t>
          </a:r>
          <a:endParaRPr lang="en-GB" sz="1400" dirty="0"/>
        </a:p>
      </dgm:t>
    </dgm:pt>
    <dgm:pt modelId="{E9643566-8059-4389-BB79-57230A3804B0}" type="parTrans" cxnId="{F49A6B50-A35C-40E7-ABBE-9C14FE4B3ECE}">
      <dgm:prSet/>
      <dgm:spPr/>
      <dgm:t>
        <a:bodyPr/>
        <a:lstStyle/>
        <a:p>
          <a:endParaRPr lang="en-GB"/>
        </a:p>
      </dgm:t>
    </dgm:pt>
    <dgm:pt modelId="{5884E9F6-921B-405F-A68D-7353F504C5EB}" type="sibTrans" cxnId="{F49A6B50-A35C-40E7-ABBE-9C14FE4B3ECE}">
      <dgm:prSet/>
      <dgm:spPr/>
      <dgm:t>
        <a:bodyPr/>
        <a:lstStyle/>
        <a:p>
          <a:endParaRPr lang="en-GB"/>
        </a:p>
      </dgm:t>
    </dgm:pt>
    <dgm:pt modelId="{7745594A-DCB7-4F4F-8247-F043E952747B}">
      <dgm:prSet phldrT="[Text]" custT="1"/>
      <dgm:spPr/>
      <dgm:t>
        <a:bodyPr/>
        <a:lstStyle/>
        <a:p>
          <a:r>
            <a:rPr lang="en-GB" sz="1800" dirty="0" smtClean="0"/>
            <a:t>Relevance of the analysis to the decision making process</a:t>
          </a:r>
          <a:endParaRPr lang="en-GB" sz="1800" dirty="0"/>
        </a:p>
      </dgm:t>
    </dgm:pt>
    <dgm:pt modelId="{659D87B8-E53A-4886-A96A-D0DC0847C9C9}" type="parTrans" cxnId="{3E2E8F5C-BF98-455D-826A-CFC0BF0EC7E6}">
      <dgm:prSet/>
      <dgm:spPr/>
      <dgm:t>
        <a:bodyPr/>
        <a:lstStyle/>
        <a:p>
          <a:endParaRPr lang="en-GB"/>
        </a:p>
      </dgm:t>
    </dgm:pt>
    <dgm:pt modelId="{4E78E255-D3B3-4CAC-B563-D09447EFBACE}" type="sibTrans" cxnId="{3E2E8F5C-BF98-455D-826A-CFC0BF0EC7E6}">
      <dgm:prSet/>
      <dgm:spPr/>
      <dgm:t>
        <a:bodyPr/>
        <a:lstStyle/>
        <a:p>
          <a:endParaRPr lang="en-GB"/>
        </a:p>
      </dgm:t>
    </dgm:pt>
    <dgm:pt modelId="{DCEFC1F2-479F-48CE-9E7E-C27C071F7397}">
      <dgm:prSet phldrT="[Text]" custT="1"/>
      <dgm:spPr/>
      <dgm:t>
        <a:bodyPr/>
        <a:lstStyle/>
        <a:p>
          <a:r>
            <a:rPr lang="en-GB" sz="1800" dirty="0" smtClean="0"/>
            <a:t>Amount of resource available for the modelling which includes the V&amp;V</a:t>
          </a:r>
          <a:endParaRPr lang="en-GB" sz="1800" dirty="0"/>
        </a:p>
      </dgm:t>
    </dgm:pt>
    <dgm:pt modelId="{E30580E7-4E04-42D2-8A1D-73E45F78E03C}" type="parTrans" cxnId="{F42BCA23-111E-4FEE-BB76-2366430104F3}">
      <dgm:prSet/>
      <dgm:spPr/>
      <dgm:t>
        <a:bodyPr/>
        <a:lstStyle/>
        <a:p>
          <a:endParaRPr lang="en-GB"/>
        </a:p>
      </dgm:t>
    </dgm:pt>
    <dgm:pt modelId="{D4D7F17A-4223-47D6-BEE7-BDF4EDC8A45A}" type="sibTrans" cxnId="{F42BCA23-111E-4FEE-BB76-2366430104F3}">
      <dgm:prSet/>
      <dgm:spPr/>
      <dgm:t>
        <a:bodyPr/>
        <a:lstStyle/>
        <a:p>
          <a:endParaRPr lang="en-GB"/>
        </a:p>
      </dgm:t>
    </dgm:pt>
    <dgm:pt modelId="{26DBE131-4146-4E10-9B32-30324AAC072D}">
      <dgm:prSet phldrT="[Text]" custT="1"/>
      <dgm:spPr/>
      <dgm:t>
        <a:bodyPr/>
        <a:lstStyle/>
        <a:p>
          <a:r>
            <a:rPr lang="en-GB" sz="1400" smtClean="0"/>
            <a:t>When a </a:t>
          </a:r>
          <a:r>
            <a:rPr lang="en-GB" sz="1400" dirty="0" smtClean="0"/>
            <a:t>analysis forms only one component of a broad evidence base, less assurance is required than if the decision is heavily dependent on one model </a:t>
          </a:r>
          <a:endParaRPr lang="en-GB" sz="1400" dirty="0"/>
        </a:p>
      </dgm:t>
    </dgm:pt>
    <dgm:pt modelId="{07DE4772-348F-4500-96CB-F9FD98760A54}" type="parTrans" cxnId="{5441183C-7C0E-49FB-94FC-C9197197552A}">
      <dgm:prSet/>
      <dgm:spPr/>
      <dgm:t>
        <a:bodyPr/>
        <a:lstStyle/>
        <a:p>
          <a:endParaRPr lang="en-GB"/>
        </a:p>
      </dgm:t>
    </dgm:pt>
    <dgm:pt modelId="{717B873A-D03E-4F86-A597-3E4F80EE63CE}" type="sibTrans" cxnId="{5441183C-7C0E-49FB-94FC-C9197197552A}">
      <dgm:prSet/>
      <dgm:spPr/>
      <dgm:t>
        <a:bodyPr/>
        <a:lstStyle/>
        <a:p>
          <a:endParaRPr lang="en-GB"/>
        </a:p>
      </dgm:t>
    </dgm:pt>
    <dgm:pt modelId="{A21F2B6D-2177-42BD-9A2A-0BF5800AAEB7}">
      <dgm:prSet phldrT="[Text]" custT="1"/>
      <dgm:spPr/>
      <dgm:t>
        <a:bodyPr/>
        <a:lstStyle/>
        <a:p>
          <a:r>
            <a:rPr lang="en-GB" sz="1800" dirty="0" smtClean="0"/>
            <a:t>Precision of the analysis outputs</a:t>
          </a:r>
          <a:endParaRPr lang="en-GB" sz="1800" dirty="0"/>
        </a:p>
      </dgm:t>
    </dgm:pt>
    <dgm:pt modelId="{12812D10-0259-4823-931F-3311BE8DBD28}" type="parTrans" cxnId="{B0D2FB4A-9F1E-45EB-AF2D-72EE1CA57F44}">
      <dgm:prSet/>
      <dgm:spPr/>
      <dgm:t>
        <a:bodyPr/>
        <a:lstStyle/>
        <a:p>
          <a:endParaRPr lang="en-GB"/>
        </a:p>
      </dgm:t>
    </dgm:pt>
    <dgm:pt modelId="{87E53531-B38F-41F6-8D42-B32E5ADC672D}" type="sibTrans" cxnId="{B0D2FB4A-9F1E-45EB-AF2D-72EE1CA57F44}">
      <dgm:prSet/>
      <dgm:spPr/>
      <dgm:t>
        <a:bodyPr/>
        <a:lstStyle/>
        <a:p>
          <a:endParaRPr lang="en-GB"/>
        </a:p>
      </dgm:t>
    </dgm:pt>
    <dgm:pt modelId="{9C15814D-279D-41EA-AE56-9034B3CF2B8B}">
      <dgm:prSet phldrT="[Text]" custT="1"/>
      <dgm:spPr/>
      <dgm:t>
        <a:bodyPr/>
        <a:lstStyle/>
        <a:p>
          <a:r>
            <a:rPr lang="en-GB" sz="1400" dirty="0" smtClean="0"/>
            <a:t>Imprecise analysis can need different QA than precise analysis, e.g. because of inherent limitations of the analytical technique, or lack of data on assumptions </a:t>
          </a:r>
          <a:endParaRPr lang="en-GB" sz="1400" dirty="0"/>
        </a:p>
      </dgm:t>
    </dgm:pt>
    <dgm:pt modelId="{31F34222-4CAE-45F3-8CBF-79A466CF9036}" type="parTrans" cxnId="{B5FBA0D7-552F-4BF4-9641-B412192C2F30}">
      <dgm:prSet/>
      <dgm:spPr/>
      <dgm:t>
        <a:bodyPr/>
        <a:lstStyle/>
        <a:p>
          <a:endParaRPr lang="en-GB"/>
        </a:p>
      </dgm:t>
    </dgm:pt>
    <dgm:pt modelId="{6C01E6F9-98A5-464F-A7A3-462043EE01EE}" type="sibTrans" cxnId="{B5FBA0D7-552F-4BF4-9641-B412192C2F30}">
      <dgm:prSet/>
      <dgm:spPr/>
      <dgm:t>
        <a:bodyPr/>
        <a:lstStyle/>
        <a:p>
          <a:endParaRPr lang="en-GB"/>
        </a:p>
      </dgm:t>
    </dgm:pt>
    <dgm:pt modelId="{92E463F8-A1B0-4B28-AD64-0FA377AB21FB}">
      <dgm:prSet phldrT="[Text]" custT="1"/>
      <dgm:spPr/>
      <dgm:t>
        <a:bodyPr/>
        <a:lstStyle/>
        <a:p>
          <a:r>
            <a:rPr lang="en-GB" sz="1400" dirty="0" smtClean="0"/>
            <a:t>The value for money of any additional V&amp;V must be balanced alongside the benefits and the risk appetite that exists</a:t>
          </a:r>
          <a:endParaRPr lang="en-GB" sz="1400" dirty="0"/>
        </a:p>
      </dgm:t>
    </dgm:pt>
    <dgm:pt modelId="{54D219D4-D814-4423-9A6C-B917BCFBE281}" type="parTrans" cxnId="{C68BCE73-622B-48F4-86BE-8AC8C967BA9C}">
      <dgm:prSet/>
      <dgm:spPr/>
      <dgm:t>
        <a:bodyPr/>
        <a:lstStyle/>
        <a:p>
          <a:endParaRPr lang="en-GB"/>
        </a:p>
      </dgm:t>
    </dgm:pt>
    <dgm:pt modelId="{6F13551B-0F12-49D4-ACB9-BD24963045B6}" type="sibTrans" cxnId="{C68BCE73-622B-48F4-86BE-8AC8C967BA9C}">
      <dgm:prSet/>
      <dgm:spPr/>
      <dgm:t>
        <a:bodyPr/>
        <a:lstStyle/>
        <a:p>
          <a:endParaRPr lang="en-GB"/>
        </a:p>
      </dgm:t>
    </dgm:pt>
    <dgm:pt modelId="{1EDA6E32-88C2-4DDC-A4EB-08E4E005435B}" type="pres">
      <dgm:prSet presAssocID="{2E5DD796-A59D-4862-83AD-9E554D509698}" presName="Name0" presStyleCnt="0">
        <dgm:presLayoutVars>
          <dgm:dir/>
          <dgm:animLvl val="lvl"/>
          <dgm:resizeHandles val="exact"/>
        </dgm:presLayoutVars>
      </dgm:prSet>
      <dgm:spPr/>
      <dgm:t>
        <a:bodyPr/>
        <a:lstStyle/>
        <a:p>
          <a:endParaRPr lang="en-GB"/>
        </a:p>
      </dgm:t>
    </dgm:pt>
    <dgm:pt modelId="{478C137A-AF94-43C5-A509-E71B020DFF78}" type="pres">
      <dgm:prSet presAssocID="{7FE369E3-9051-4C2C-8043-2F72B47156CD}" presName="linNode" presStyleCnt="0"/>
      <dgm:spPr/>
    </dgm:pt>
    <dgm:pt modelId="{85EEF88C-100E-4859-9BCC-237CEA9D8727}" type="pres">
      <dgm:prSet presAssocID="{7FE369E3-9051-4C2C-8043-2F72B47156CD}" presName="parentText" presStyleLbl="node1" presStyleIdx="0" presStyleCnt="6" custLinFactNeighborX="0" custLinFactNeighborY="-5603">
        <dgm:presLayoutVars>
          <dgm:chMax val="1"/>
          <dgm:bulletEnabled val="1"/>
        </dgm:presLayoutVars>
      </dgm:prSet>
      <dgm:spPr/>
      <dgm:t>
        <a:bodyPr/>
        <a:lstStyle/>
        <a:p>
          <a:endParaRPr lang="en-GB"/>
        </a:p>
      </dgm:t>
    </dgm:pt>
    <dgm:pt modelId="{96E485FB-B5A6-4D82-88B3-D52FC68B4F9C}" type="pres">
      <dgm:prSet presAssocID="{7FE369E3-9051-4C2C-8043-2F72B47156CD}" presName="descendantText" presStyleLbl="alignAccFollowNode1" presStyleIdx="0" presStyleCnt="6" custLinFactNeighborX="0" custLinFactNeighborY="-7003">
        <dgm:presLayoutVars>
          <dgm:bulletEnabled val="1"/>
        </dgm:presLayoutVars>
      </dgm:prSet>
      <dgm:spPr/>
      <dgm:t>
        <a:bodyPr/>
        <a:lstStyle/>
        <a:p>
          <a:endParaRPr lang="en-GB"/>
        </a:p>
      </dgm:t>
    </dgm:pt>
    <dgm:pt modelId="{4D9E9B27-527A-4CD5-BA23-2F6289AEC6C3}" type="pres">
      <dgm:prSet presAssocID="{D747D924-C282-458C-958A-E5704AA1DD78}" presName="sp" presStyleCnt="0"/>
      <dgm:spPr/>
    </dgm:pt>
    <dgm:pt modelId="{BD794E9B-4F2A-4C13-A6C8-1AB68A9160BD}" type="pres">
      <dgm:prSet presAssocID="{9F081430-5C63-4454-BC59-135119997438}" presName="linNode" presStyleCnt="0"/>
      <dgm:spPr/>
    </dgm:pt>
    <dgm:pt modelId="{964A47B0-0BAD-494C-83FA-A5EE98AF41BB}" type="pres">
      <dgm:prSet presAssocID="{9F081430-5C63-4454-BC59-135119997438}" presName="parentText" presStyleLbl="node1" presStyleIdx="1" presStyleCnt="6" custLinFactNeighborX="0" custLinFactNeighborY="-5603">
        <dgm:presLayoutVars>
          <dgm:chMax val="1"/>
          <dgm:bulletEnabled val="1"/>
        </dgm:presLayoutVars>
      </dgm:prSet>
      <dgm:spPr/>
      <dgm:t>
        <a:bodyPr/>
        <a:lstStyle/>
        <a:p>
          <a:endParaRPr lang="en-GB"/>
        </a:p>
      </dgm:t>
    </dgm:pt>
    <dgm:pt modelId="{57BA3D8B-9497-46E8-B841-C0868FE39B57}" type="pres">
      <dgm:prSet presAssocID="{9F081430-5C63-4454-BC59-135119997438}" presName="descendantText" presStyleLbl="alignAccFollowNode1" presStyleIdx="1" presStyleCnt="6" custLinFactNeighborX="0" custLinFactNeighborY="-7003">
        <dgm:presLayoutVars>
          <dgm:bulletEnabled val="1"/>
        </dgm:presLayoutVars>
      </dgm:prSet>
      <dgm:spPr/>
      <dgm:t>
        <a:bodyPr/>
        <a:lstStyle/>
        <a:p>
          <a:endParaRPr lang="en-GB"/>
        </a:p>
      </dgm:t>
    </dgm:pt>
    <dgm:pt modelId="{217F16EE-69D9-4FC0-884E-ECBBD62B5900}" type="pres">
      <dgm:prSet presAssocID="{9389C4AC-BC3E-4874-89A5-52BBAA8E8DE3}" presName="sp" presStyleCnt="0"/>
      <dgm:spPr/>
    </dgm:pt>
    <dgm:pt modelId="{05BA4876-4CD8-450F-B4E2-40AA5D68FECA}" type="pres">
      <dgm:prSet presAssocID="{4D679736-1625-4F34-9764-86D941988F18}" presName="linNode" presStyleCnt="0"/>
      <dgm:spPr/>
    </dgm:pt>
    <dgm:pt modelId="{4138C11E-E83B-486F-87F0-8D4B554DBF2A}" type="pres">
      <dgm:prSet presAssocID="{4D679736-1625-4F34-9764-86D941988F18}" presName="parentText" presStyleLbl="node1" presStyleIdx="2" presStyleCnt="6" custLinFactNeighborX="0" custLinFactNeighborY="-5603">
        <dgm:presLayoutVars>
          <dgm:chMax val="1"/>
          <dgm:bulletEnabled val="1"/>
        </dgm:presLayoutVars>
      </dgm:prSet>
      <dgm:spPr/>
      <dgm:t>
        <a:bodyPr/>
        <a:lstStyle/>
        <a:p>
          <a:endParaRPr lang="en-GB"/>
        </a:p>
      </dgm:t>
    </dgm:pt>
    <dgm:pt modelId="{E52C3867-92E3-4300-8A80-EB3AF0E722DE}" type="pres">
      <dgm:prSet presAssocID="{4D679736-1625-4F34-9764-86D941988F18}" presName="descendantText" presStyleLbl="alignAccFollowNode1" presStyleIdx="2" presStyleCnt="6" custLinFactNeighborX="0" custLinFactNeighborY="-7003">
        <dgm:presLayoutVars>
          <dgm:bulletEnabled val="1"/>
        </dgm:presLayoutVars>
      </dgm:prSet>
      <dgm:spPr/>
      <dgm:t>
        <a:bodyPr/>
        <a:lstStyle/>
        <a:p>
          <a:endParaRPr lang="en-GB"/>
        </a:p>
      </dgm:t>
    </dgm:pt>
    <dgm:pt modelId="{AE9EC749-FC21-4E05-B3F9-BF1E63BC3F79}" type="pres">
      <dgm:prSet presAssocID="{8545FB57-251F-4A3A-94D1-2A85813A99BB}" presName="sp" presStyleCnt="0"/>
      <dgm:spPr/>
    </dgm:pt>
    <dgm:pt modelId="{6A945D66-89A8-44E0-A74D-0C836A629AE7}" type="pres">
      <dgm:prSet presAssocID="{7745594A-DCB7-4F4F-8247-F043E952747B}" presName="linNode" presStyleCnt="0"/>
      <dgm:spPr/>
    </dgm:pt>
    <dgm:pt modelId="{4F4261B5-D225-4B4F-B85F-0BDF183C27EA}" type="pres">
      <dgm:prSet presAssocID="{7745594A-DCB7-4F4F-8247-F043E952747B}" presName="parentText" presStyleLbl="node1" presStyleIdx="3" presStyleCnt="6" custLinFactNeighborX="0" custLinFactNeighborY="-5603">
        <dgm:presLayoutVars>
          <dgm:chMax val="1"/>
          <dgm:bulletEnabled val="1"/>
        </dgm:presLayoutVars>
      </dgm:prSet>
      <dgm:spPr/>
      <dgm:t>
        <a:bodyPr/>
        <a:lstStyle/>
        <a:p>
          <a:endParaRPr lang="en-GB"/>
        </a:p>
      </dgm:t>
    </dgm:pt>
    <dgm:pt modelId="{149A5A0E-D66C-46CD-8450-296C69B89EAA}" type="pres">
      <dgm:prSet presAssocID="{7745594A-DCB7-4F4F-8247-F043E952747B}" presName="descendantText" presStyleLbl="alignAccFollowNode1" presStyleIdx="3" presStyleCnt="6">
        <dgm:presLayoutVars>
          <dgm:bulletEnabled val="1"/>
        </dgm:presLayoutVars>
      </dgm:prSet>
      <dgm:spPr/>
      <dgm:t>
        <a:bodyPr/>
        <a:lstStyle/>
        <a:p>
          <a:endParaRPr lang="en-GB"/>
        </a:p>
      </dgm:t>
    </dgm:pt>
    <dgm:pt modelId="{323699A2-C518-4713-90F0-64249E710FDA}" type="pres">
      <dgm:prSet presAssocID="{4E78E255-D3B3-4CAC-B563-D09447EFBACE}" presName="sp" presStyleCnt="0"/>
      <dgm:spPr/>
    </dgm:pt>
    <dgm:pt modelId="{A124FE42-63B4-4D72-81CF-18F7B23E410A}" type="pres">
      <dgm:prSet presAssocID="{A21F2B6D-2177-42BD-9A2A-0BF5800AAEB7}" presName="linNode" presStyleCnt="0"/>
      <dgm:spPr/>
    </dgm:pt>
    <dgm:pt modelId="{B837454A-B696-447C-9890-329D5F5E4249}" type="pres">
      <dgm:prSet presAssocID="{A21F2B6D-2177-42BD-9A2A-0BF5800AAEB7}" presName="parentText" presStyleLbl="node1" presStyleIdx="4" presStyleCnt="6">
        <dgm:presLayoutVars>
          <dgm:chMax val="1"/>
          <dgm:bulletEnabled val="1"/>
        </dgm:presLayoutVars>
      </dgm:prSet>
      <dgm:spPr/>
      <dgm:t>
        <a:bodyPr/>
        <a:lstStyle/>
        <a:p>
          <a:endParaRPr lang="en-GB"/>
        </a:p>
      </dgm:t>
    </dgm:pt>
    <dgm:pt modelId="{652F272A-FE80-4BD8-A846-4973D1D43B0A}" type="pres">
      <dgm:prSet presAssocID="{A21F2B6D-2177-42BD-9A2A-0BF5800AAEB7}" presName="descendantText" presStyleLbl="alignAccFollowNode1" presStyleIdx="4" presStyleCnt="6">
        <dgm:presLayoutVars>
          <dgm:bulletEnabled val="1"/>
        </dgm:presLayoutVars>
      </dgm:prSet>
      <dgm:spPr/>
      <dgm:t>
        <a:bodyPr/>
        <a:lstStyle/>
        <a:p>
          <a:endParaRPr lang="en-GB"/>
        </a:p>
      </dgm:t>
    </dgm:pt>
    <dgm:pt modelId="{44C82B2B-9E4A-4416-B3F1-CF0476223C64}" type="pres">
      <dgm:prSet presAssocID="{87E53531-B38F-41F6-8D42-B32E5ADC672D}" presName="sp" presStyleCnt="0"/>
      <dgm:spPr/>
    </dgm:pt>
    <dgm:pt modelId="{680BF959-1241-4364-B430-D91EEE3F5BD1}" type="pres">
      <dgm:prSet presAssocID="{DCEFC1F2-479F-48CE-9E7E-C27C071F7397}" presName="linNode" presStyleCnt="0"/>
      <dgm:spPr/>
    </dgm:pt>
    <dgm:pt modelId="{E310F3E7-AE87-4E48-B599-E96F3C7D39D2}" type="pres">
      <dgm:prSet presAssocID="{DCEFC1F2-479F-48CE-9E7E-C27C071F7397}" presName="parentText" presStyleLbl="node1" presStyleIdx="5" presStyleCnt="6">
        <dgm:presLayoutVars>
          <dgm:chMax val="1"/>
          <dgm:bulletEnabled val="1"/>
        </dgm:presLayoutVars>
      </dgm:prSet>
      <dgm:spPr/>
      <dgm:t>
        <a:bodyPr/>
        <a:lstStyle/>
        <a:p>
          <a:endParaRPr lang="en-GB"/>
        </a:p>
      </dgm:t>
    </dgm:pt>
    <dgm:pt modelId="{C8E391F3-5651-4602-A0C0-D6834ABF7980}" type="pres">
      <dgm:prSet presAssocID="{DCEFC1F2-479F-48CE-9E7E-C27C071F7397}" presName="descendantText" presStyleLbl="alignAccFollowNode1" presStyleIdx="5" presStyleCnt="6">
        <dgm:presLayoutVars>
          <dgm:bulletEnabled val="1"/>
        </dgm:presLayoutVars>
      </dgm:prSet>
      <dgm:spPr/>
      <dgm:t>
        <a:bodyPr/>
        <a:lstStyle/>
        <a:p>
          <a:endParaRPr lang="en-GB"/>
        </a:p>
      </dgm:t>
    </dgm:pt>
  </dgm:ptLst>
  <dgm:cxnLst>
    <dgm:cxn modelId="{C68BCE73-622B-48F4-86BE-8AC8C967BA9C}" srcId="{DCEFC1F2-479F-48CE-9E7E-C27C071F7397}" destId="{92E463F8-A1B0-4B28-AD64-0FA377AB21FB}" srcOrd="0" destOrd="0" parTransId="{54D219D4-D814-4423-9A6C-B917BCFBE281}" sibTransId="{6F13551B-0F12-49D4-ACB9-BD24963045B6}"/>
    <dgm:cxn modelId="{BD06B2B7-1EFD-44AA-8733-899BC8494AC4}" type="presOf" srcId="{2E5DD796-A59D-4862-83AD-9E554D509698}" destId="{1EDA6E32-88C2-4DDC-A4EB-08E4E005435B}" srcOrd="0" destOrd="0" presId="urn:microsoft.com/office/officeart/2005/8/layout/vList5"/>
    <dgm:cxn modelId="{58082DB8-6C36-4E80-AA3D-4E8D344F85E6}" srcId="{7FE369E3-9051-4C2C-8043-2F72B47156CD}" destId="{5A17E98C-30B2-4164-84F0-A31C20003DDA}" srcOrd="0" destOrd="0" parTransId="{2D6E3B17-80D8-4635-B17D-7109E41F0B3B}" sibTransId="{62342B81-FE2A-4F90-ADD2-C9B9476FC60C}"/>
    <dgm:cxn modelId="{F138CEDD-208B-4F45-8D99-CD6D8F663D91}" type="presOf" srcId="{92E463F8-A1B0-4B28-AD64-0FA377AB21FB}" destId="{C8E391F3-5651-4602-A0C0-D6834ABF7980}" srcOrd="0" destOrd="0" presId="urn:microsoft.com/office/officeart/2005/8/layout/vList5"/>
    <dgm:cxn modelId="{924ABD5A-3B77-4DC8-B646-D5971175EB3E}" type="presOf" srcId="{4D679736-1625-4F34-9764-86D941988F18}" destId="{4138C11E-E83B-486F-87F0-8D4B554DBF2A}" srcOrd="0" destOrd="0" presId="urn:microsoft.com/office/officeart/2005/8/layout/vList5"/>
    <dgm:cxn modelId="{D1E0C2F8-6454-419A-BD5D-2B6009C3E59B}" type="presOf" srcId="{7745594A-DCB7-4F4F-8247-F043E952747B}" destId="{4F4261B5-D225-4B4F-B85F-0BDF183C27EA}" srcOrd="0" destOrd="0" presId="urn:microsoft.com/office/officeart/2005/8/layout/vList5"/>
    <dgm:cxn modelId="{641CDDB1-1E3B-4B6C-8D58-261341045325}" type="presOf" srcId="{9C15814D-279D-41EA-AE56-9034B3CF2B8B}" destId="{652F272A-FE80-4BD8-A846-4973D1D43B0A}" srcOrd="0" destOrd="0" presId="urn:microsoft.com/office/officeart/2005/8/layout/vList5"/>
    <dgm:cxn modelId="{5681469E-BBD0-46F8-B4EA-658FE0199716}" type="presOf" srcId="{A21F2B6D-2177-42BD-9A2A-0BF5800AAEB7}" destId="{B837454A-B696-447C-9890-329D5F5E4249}" srcOrd="0" destOrd="0" presId="urn:microsoft.com/office/officeart/2005/8/layout/vList5"/>
    <dgm:cxn modelId="{EB4EEF17-9FEF-42DD-8A86-7AB54BE02C3B}" type="presOf" srcId="{C9592FD4-7E17-47AD-BA06-6FE66F94264B}" destId="{E52C3867-92E3-4300-8A80-EB3AF0E722DE}" srcOrd="0" destOrd="0" presId="urn:microsoft.com/office/officeart/2005/8/layout/vList5"/>
    <dgm:cxn modelId="{B5FBA0D7-552F-4BF4-9641-B412192C2F30}" srcId="{A21F2B6D-2177-42BD-9A2A-0BF5800AAEB7}" destId="{9C15814D-279D-41EA-AE56-9034B3CF2B8B}" srcOrd="0" destOrd="0" parTransId="{31F34222-4CAE-45F3-8CBF-79A466CF9036}" sibTransId="{6C01E6F9-98A5-464F-A7A3-462043EE01EE}"/>
    <dgm:cxn modelId="{D2D17939-DEE1-42AC-9088-F83292DEDE6E}" type="presOf" srcId="{9F081430-5C63-4454-BC59-135119997438}" destId="{964A47B0-0BAD-494C-83FA-A5EE98AF41BB}" srcOrd="0" destOrd="0" presId="urn:microsoft.com/office/officeart/2005/8/layout/vList5"/>
    <dgm:cxn modelId="{3E2E8F5C-BF98-455D-826A-CFC0BF0EC7E6}" srcId="{2E5DD796-A59D-4862-83AD-9E554D509698}" destId="{7745594A-DCB7-4F4F-8247-F043E952747B}" srcOrd="3" destOrd="0" parTransId="{659D87B8-E53A-4886-A96A-D0DC0847C9C9}" sibTransId="{4E78E255-D3B3-4CAC-B563-D09447EFBACE}"/>
    <dgm:cxn modelId="{D69EEC97-A2E8-4789-9C37-A3EB8A373B5A}" type="presOf" srcId="{DCEFC1F2-479F-48CE-9E7E-C27C071F7397}" destId="{E310F3E7-AE87-4E48-B599-E96F3C7D39D2}" srcOrd="0" destOrd="0" presId="urn:microsoft.com/office/officeart/2005/8/layout/vList5"/>
    <dgm:cxn modelId="{C0CF7ADE-19C2-4E3C-8FA8-7CA256D2B836}" srcId="{9F081430-5C63-4454-BC59-135119997438}" destId="{C8EF72E2-A203-40D7-B0CE-4777DEB0B6B7}" srcOrd="0" destOrd="0" parTransId="{74913569-2B0D-4D63-BDFF-017544F02B18}" sibTransId="{B4E5664B-0FDF-4142-9C62-A6C076F703D9}"/>
    <dgm:cxn modelId="{9C852DA5-1E3D-4A65-83C6-800D45302E9C}" type="presOf" srcId="{5A17E98C-30B2-4164-84F0-A31C20003DDA}" destId="{96E485FB-B5A6-4D82-88B3-D52FC68B4F9C}" srcOrd="0" destOrd="0" presId="urn:microsoft.com/office/officeart/2005/8/layout/vList5"/>
    <dgm:cxn modelId="{73243A95-F582-4D81-9349-5DEB7C0D866D}" type="presOf" srcId="{26DBE131-4146-4E10-9B32-30324AAC072D}" destId="{149A5A0E-D66C-46CD-8450-296C69B89EAA}" srcOrd="0" destOrd="0" presId="urn:microsoft.com/office/officeart/2005/8/layout/vList5"/>
    <dgm:cxn modelId="{B0D2FB4A-9F1E-45EB-AF2D-72EE1CA57F44}" srcId="{2E5DD796-A59D-4862-83AD-9E554D509698}" destId="{A21F2B6D-2177-42BD-9A2A-0BF5800AAEB7}" srcOrd="4" destOrd="0" parTransId="{12812D10-0259-4823-931F-3311BE8DBD28}" sibTransId="{87E53531-B38F-41F6-8D42-B32E5ADC672D}"/>
    <dgm:cxn modelId="{5441183C-7C0E-49FB-94FC-C9197197552A}" srcId="{7745594A-DCB7-4F4F-8247-F043E952747B}" destId="{26DBE131-4146-4E10-9B32-30324AAC072D}" srcOrd="0" destOrd="0" parTransId="{07DE4772-348F-4500-96CB-F9FD98760A54}" sibTransId="{717B873A-D03E-4F86-A597-3E4F80EE63CE}"/>
    <dgm:cxn modelId="{F49A6B50-A35C-40E7-ABBE-9C14FE4B3ECE}" srcId="{4D679736-1625-4F34-9764-86D941988F18}" destId="{C9592FD4-7E17-47AD-BA06-6FE66F94264B}" srcOrd="0" destOrd="0" parTransId="{E9643566-8059-4389-BB79-57230A3804B0}" sibTransId="{5884E9F6-921B-405F-A68D-7353F504C5EB}"/>
    <dgm:cxn modelId="{A0E144F0-4948-4DFB-A40A-5A4652A4CD26}" srcId="{2E5DD796-A59D-4862-83AD-9E554D509698}" destId="{9F081430-5C63-4454-BC59-135119997438}" srcOrd="1" destOrd="0" parTransId="{366910BB-C687-4AB0-A009-04985985A619}" sibTransId="{9389C4AC-BC3E-4874-89A5-52BBAA8E8DE3}"/>
    <dgm:cxn modelId="{49114A2C-B516-4F18-B82C-B2EEAD1345D5}" srcId="{2E5DD796-A59D-4862-83AD-9E554D509698}" destId="{4D679736-1625-4F34-9764-86D941988F18}" srcOrd="2" destOrd="0" parTransId="{585FF31A-100C-4FB3-8744-FA7D4707B8F3}" sibTransId="{8545FB57-251F-4A3A-94D1-2A85813A99BB}"/>
    <dgm:cxn modelId="{0CFDB95B-0D7C-40E2-963B-3D55595AA57A}" type="presOf" srcId="{C8EF72E2-A203-40D7-B0CE-4777DEB0B6B7}" destId="{57BA3D8B-9497-46E8-B841-C0868FE39B57}" srcOrd="0" destOrd="0" presId="urn:microsoft.com/office/officeart/2005/8/layout/vList5"/>
    <dgm:cxn modelId="{F42BCA23-111E-4FEE-BB76-2366430104F3}" srcId="{2E5DD796-A59D-4862-83AD-9E554D509698}" destId="{DCEFC1F2-479F-48CE-9E7E-C27C071F7397}" srcOrd="5" destOrd="0" parTransId="{E30580E7-4E04-42D2-8A1D-73E45F78E03C}" sibTransId="{D4D7F17A-4223-47D6-BEE7-BDF4EDC8A45A}"/>
    <dgm:cxn modelId="{1FB9DC2B-FB7E-44FC-8422-9DD10140AF97}" srcId="{2E5DD796-A59D-4862-83AD-9E554D509698}" destId="{7FE369E3-9051-4C2C-8043-2F72B47156CD}" srcOrd="0" destOrd="0" parTransId="{2F4EB1EA-2300-4C03-A29B-505E93266CDD}" sibTransId="{D747D924-C282-458C-958A-E5704AA1DD78}"/>
    <dgm:cxn modelId="{CA7B649D-36E4-44D0-8BC0-B389E3273DB8}" type="presOf" srcId="{7FE369E3-9051-4C2C-8043-2F72B47156CD}" destId="{85EEF88C-100E-4859-9BCC-237CEA9D8727}" srcOrd="0" destOrd="0" presId="urn:microsoft.com/office/officeart/2005/8/layout/vList5"/>
    <dgm:cxn modelId="{8329A341-34A4-4520-BC9E-6AE0129F4E3F}" type="presParOf" srcId="{1EDA6E32-88C2-4DDC-A4EB-08E4E005435B}" destId="{478C137A-AF94-43C5-A509-E71B020DFF78}" srcOrd="0" destOrd="0" presId="urn:microsoft.com/office/officeart/2005/8/layout/vList5"/>
    <dgm:cxn modelId="{EBAA90D0-6D27-4D37-A8FF-0AFBF271260A}" type="presParOf" srcId="{478C137A-AF94-43C5-A509-E71B020DFF78}" destId="{85EEF88C-100E-4859-9BCC-237CEA9D8727}" srcOrd="0" destOrd="0" presId="urn:microsoft.com/office/officeart/2005/8/layout/vList5"/>
    <dgm:cxn modelId="{5BFDD96F-ED38-4BD3-A327-3B94AB8715FB}" type="presParOf" srcId="{478C137A-AF94-43C5-A509-E71B020DFF78}" destId="{96E485FB-B5A6-4D82-88B3-D52FC68B4F9C}" srcOrd="1" destOrd="0" presId="urn:microsoft.com/office/officeart/2005/8/layout/vList5"/>
    <dgm:cxn modelId="{50B83240-FB85-400F-950B-6E2A7C265191}" type="presParOf" srcId="{1EDA6E32-88C2-4DDC-A4EB-08E4E005435B}" destId="{4D9E9B27-527A-4CD5-BA23-2F6289AEC6C3}" srcOrd="1" destOrd="0" presId="urn:microsoft.com/office/officeart/2005/8/layout/vList5"/>
    <dgm:cxn modelId="{0B269724-031D-408B-968D-9208A75CFB82}" type="presParOf" srcId="{1EDA6E32-88C2-4DDC-A4EB-08E4E005435B}" destId="{BD794E9B-4F2A-4C13-A6C8-1AB68A9160BD}" srcOrd="2" destOrd="0" presId="urn:microsoft.com/office/officeart/2005/8/layout/vList5"/>
    <dgm:cxn modelId="{524C3AC7-3412-4642-93BC-4C2D1AB4FCFB}" type="presParOf" srcId="{BD794E9B-4F2A-4C13-A6C8-1AB68A9160BD}" destId="{964A47B0-0BAD-494C-83FA-A5EE98AF41BB}" srcOrd="0" destOrd="0" presId="urn:microsoft.com/office/officeart/2005/8/layout/vList5"/>
    <dgm:cxn modelId="{336F6A1D-1043-4823-A36C-149213508A55}" type="presParOf" srcId="{BD794E9B-4F2A-4C13-A6C8-1AB68A9160BD}" destId="{57BA3D8B-9497-46E8-B841-C0868FE39B57}" srcOrd="1" destOrd="0" presId="urn:microsoft.com/office/officeart/2005/8/layout/vList5"/>
    <dgm:cxn modelId="{1AFB3863-41F0-4C9D-B46A-6C2907F8B6DE}" type="presParOf" srcId="{1EDA6E32-88C2-4DDC-A4EB-08E4E005435B}" destId="{217F16EE-69D9-4FC0-884E-ECBBD62B5900}" srcOrd="3" destOrd="0" presId="urn:microsoft.com/office/officeart/2005/8/layout/vList5"/>
    <dgm:cxn modelId="{1EE94AD5-CAE6-40B4-805C-7B9A78B8D09E}" type="presParOf" srcId="{1EDA6E32-88C2-4DDC-A4EB-08E4E005435B}" destId="{05BA4876-4CD8-450F-B4E2-40AA5D68FECA}" srcOrd="4" destOrd="0" presId="urn:microsoft.com/office/officeart/2005/8/layout/vList5"/>
    <dgm:cxn modelId="{DFF9302E-7C12-46D6-A660-1D3E18095069}" type="presParOf" srcId="{05BA4876-4CD8-450F-B4E2-40AA5D68FECA}" destId="{4138C11E-E83B-486F-87F0-8D4B554DBF2A}" srcOrd="0" destOrd="0" presId="urn:microsoft.com/office/officeart/2005/8/layout/vList5"/>
    <dgm:cxn modelId="{B70D4582-D848-4CA1-9DEB-0B15AEF3D2D1}" type="presParOf" srcId="{05BA4876-4CD8-450F-B4E2-40AA5D68FECA}" destId="{E52C3867-92E3-4300-8A80-EB3AF0E722DE}" srcOrd="1" destOrd="0" presId="urn:microsoft.com/office/officeart/2005/8/layout/vList5"/>
    <dgm:cxn modelId="{589F17CB-4586-4132-983B-9761A304F010}" type="presParOf" srcId="{1EDA6E32-88C2-4DDC-A4EB-08E4E005435B}" destId="{AE9EC749-FC21-4E05-B3F9-BF1E63BC3F79}" srcOrd="5" destOrd="0" presId="urn:microsoft.com/office/officeart/2005/8/layout/vList5"/>
    <dgm:cxn modelId="{680721FF-E394-41B5-8D61-7A0BA5548923}" type="presParOf" srcId="{1EDA6E32-88C2-4DDC-A4EB-08E4E005435B}" destId="{6A945D66-89A8-44E0-A74D-0C836A629AE7}" srcOrd="6" destOrd="0" presId="urn:microsoft.com/office/officeart/2005/8/layout/vList5"/>
    <dgm:cxn modelId="{BC8D6B9E-4CDC-4016-AA3E-3A78B71BD025}" type="presParOf" srcId="{6A945D66-89A8-44E0-A74D-0C836A629AE7}" destId="{4F4261B5-D225-4B4F-B85F-0BDF183C27EA}" srcOrd="0" destOrd="0" presId="urn:microsoft.com/office/officeart/2005/8/layout/vList5"/>
    <dgm:cxn modelId="{B1E30EA3-6784-4471-BFDF-4BFBE44E2962}" type="presParOf" srcId="{6A945D66-89A8-44E0-A74D-0C836A629AE7}" destId="{149A5A0E-D66C-46CD-8450-296C69B89EAA}" srcOrd="1" destOrd="0" presId="urn:microsoft.com/office/officeart/2005/8/layout/vList5"/>
    <dgm:cxn modelId="{4F29B994-A9A0-4CE3-A7F0-BEFDA65E9AE1}" type="presParOf" srcId="{1EDA6E32-88C2-4DDC-A4EB-08E4E005435B}" destId="{323699A2-C518-4713-90F0-64249E710FDA}" srcOrd="7" destOrd="0" presId="urn:microsoft.com/office/officeart/2005/8/layout/vList5"/>
    <dgm:cxn modelId="{2C6B0773-2415-4CB2-B398-48F8F4481F20}" type="presParOf" srcId="{1EDA6E32-88C2-4DDC-A4EB-08E4E005435B}" destId="{A124FE42-63B4-4D72-81CF-18F7B23E410A}" srcOrd="8" destOrd="0" presId="urn:microsoft.com/office/officeart/2005/8/layout/vList5"/>
    <dgm:cxn modelId="{4D835CA2-CA60-4442-AC63-26157B0CB31A}" type="presParOf" srcId="{A124FE42-63B4-4D72-81CF-18F7B23E410A}" destId="{B837454A-B696-447C-9890-329D5F5E4249}" srcOrd="0" destOrd="0" presId="urn:microsoft.com/office/officeart/2005/8/layout/vList5"/>
    <dgm:cxn modelId="{CB8028FA-5982-4938-A62E-A8DD73F4B3E9}" type="presParOf" srcId="{A124FE42-63B4-4D72-81CF-18F7B23E410A}" destId="{652F272A-FE80-4BD8-A846-4973D1D43B0A}" srcOrd="1" destOrd="0" presId="urn:microsoft.com/office/officeart/2005/8/layout/vList5"/>
    <dgm:cxn modelId="{9E8333A4-C6AB-49F7-B30D-5BAECF8D9C7F}" type="presParOf" srcId="{1EDA6E32-88C2-4DDC-A4EB-08E4E005435B}" destId="{44C82B2B-9E4A-4416-B3F1-CF0476223C64}" srcOrd="9" destOrd="0" presId="urn:microsoft.com/office/officeart/2005/8/layout/vList5"/>
    <dgm:cxn modelId="{22C0B605-8801-4F0D-99D5-6A96881AA31F}" type="presParOf" srcId="{1EDA6E32-88C2-4DDC-A4EB-08E4E005435B}" destId="{680BF959-1241-4364-B430-D91EEE3F5BD1}" srcOrd="10" destOrd="0" presId="urn:microsoft.com/office/officeart/2005/8/layout/vList5"/>
    <dgm:cxn modelId="{B896B711-9D09-4781-B990-2A825B5A76DE}" type="presParOf" srcId="{680BF959-1241-4364-B430-D91EEE3F5BD1}" destId="{E310F3E7-AE87-4E48-B599-E96F3C7D39D2}" srcOrd="0" destOrd="0" presId="urn:microsoft.com/office/officeart/2005/8/layout/vList5"/>
    <dgm:cxn modelId="{FF200819-914B-4647-B965-E2F20A47A38B}" type="presParOf" srcId="{680BF959-1241-4364-B430-D91EEE3F5BD1}" destId="{C8E391F3-5651-4602-A0C0-D6834ABF79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D8088-6039-48E9-9107-1FCE50DBA62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D70EC05-A755-4805-AF5D-42992DE63574}">
      <dgm:prSet phldrT="[Text]"/>
      <dgm:spPr/>
      <dgm:t>
        <a:bodyPr/>
        <a:lstStyle/>
        <a:p>
          <a:r>
            <a:rPr lang="en-GB" dirty="0" smtClean="0"/>
            <a:t>Validate your intended purpose</a:t>
          </a:r>
          <a:endParaRPr lang="en-GB" dirty="0"/>
        </a:p>
      </dgm:t>
    </dgm:pt>
    <dgm:pt modelId="{E0161AB3-A0BE-40CE-8BE7-EB9E994791EE}" type="parTrans" cxnId="{E89E2D81-D410-4267-A347-B74D7868ACE9}">
      <dgm:prSet/>
      <dgm:spPr/>
      <dgm:t>
        <a:bodyPr/>
        <a:lstStyle/>
        <a:p>
          <a:endParaRPr lang="en-GB"/>
        </a:p>
      </dgm:t>
    </dgm:pt>
    <dgm:pt modelId="{50C57837-FBC7-4CA6-BD97-7B24BC5D8DEC}" type="sibTrans" cxnId="{E89E2D81-D410-4267-A347-B74D7868ACE9}">
      <dgm:prSet/>
      <dgm:spPr/>
      <dgm:t>
        <a:bodyPr/>
        <a:lstStyle/>
        <a:p>
          <a:endParaRPr lang="en-GB"/>
        </a:p>
      </dgm:t>
    </dgm:pt>
    <dgm:pt modelId="{DE398C69-F0E1-4532-BF91-D71666AE78E0}">
      <dgm:prSet phldrT="[Text]"/>
      <dgm:spPr/>
      <dgm:t>
        <a:bodyPr/>
        <a:lstStyle/>
        <a:p>
          <a:r>
            <a:rPr lang="en-GB" dirty="0" smtClean="0"/>
            <a:t>Verify that the plan fulfils the intent</a:t>
          </a:r>
          <a:endParaRPr lang="en-GB" dirty="0"/>
        </a:p>
      </dgm:t>
    </dgm:pt>
    <dgm:pt modelId="{BE018FB9-FD59-47D0-B0C2-2AA2059BA349}" type="parTrans" cxnId="{8A3171AF-4B29-4315-91EF-4DC7000BD58D}">
      <dgm:prSet/>
      <dgm:spPr/>
      <dgm:t>
        <a:bodyPr/>
        <a:lstStyle/>
        <a:p>
          <a:endParaRPr lang="en-GB"/>
        </a:p>
      </dgm:t>
    </dgm:pt>
    <dgm:pt modelId="{C1DEE70A-AB46-40EF-B26E-E9778931682D}" type="sibTrans" cxnId="{8A3171AF-4B29-4315-91EF-4DC7000BD58D}">
      <dgm:prSet/>
      <dgm:spPr/>
      <dgm:t>
        <a:bodyPr/>
        <a:lstStyle/>
        <a:p>
          <a:endParaRPr lang="en-GB"/>
        </a:p>
      </dgm:t>
    </dgm:pt>
    <dgm:pt modelId="{33740F8F-7F1B-4F15-9825-F1F109A8A270}">
      <dgm:prSet phldrT="[Text]"/>
      <dgm:spPr/>
      <dgm:t>
        <a:bodyPr/>
        <a:lstStyle/>
        <a:p>
          <a:r>
            <a:rPr lang="en-GB" dirty="0" smtClean="0"/>
            <a:t>Validate the detail against four lenses</a:t>
          </a:r>
          <a:endParaRPr lang="en-GB" dirty="0"/>
        </a:p>
      </dgm:t>
    </dgm:pt>
    <dgm:pt modelId="{7F701597-2181-47C2-8E5D-8909EB1E8DC1}" type="parTrans" cxnId="{25EE4EB4-08BA-4034-A03A-B3A69259C85E}">
      <dgm:prSet/>
      <dgm:spPr/>
      <dgm:t>
        <a:bodyPr/>
        <a:lstStyle/>
        <a:p>
          <a:endParaRPr lang="en-GB"/>
        </a:p>
      </dgm:t>
    </dgm:pt>
    <dgm:pt modelId="{C39F2075-0805-408A-B1B8-CA945D70211E}" type="sibTrans" cxnId="{25EE4EB4-08BA-4034-A03A-B3A69259C85E}">
      <dgm:prSet/>
      <dgm:spPr/>
      <dgm:t>
        <a:bodyPr/>
        <a:lstStyle/>
        <a:p>
          <a:endParaRPr lang="en-GB"/>
        </a:p>
      </dgm:t>
    </dgm:pt>
    <dgm:pt modelId="{0CA65755-2E38-4C1B-AF24-139C3243CD82}">
      <dgm:prSet phldrT="[Text]"/>
      <dgm:spPr/>
      <dgm:t>
        <a:bodyPr/>
        <a:lstStyle/>
        <a:p>
          <a:r>
            <a:rPr lang="en-GB" dirty="0" smtClean="0"/>
            <a:t>Verify the intent has been fulfilled</a:t>
          </a:r>
          <a:endParaRPr lang="en-GB" dirty="0"/>
        </a:p>
      </dgm:t>
    </dgm:pt>
    <dgm:pt modelId="{A174946A-22FF-4FAF-9A6C-3FC2574BB034}" type="parTrans" cxnId="{B25B56A4-74EA-45B3-9A61-47481352FE6B}">
      <dgm:prSet/>
      <dgm:spPr/>
      <dgm:t>
        <a:bodyPr/>
        <a:lstStyle/>
        <a:p>
          <a:endParaRPr lang="en-GB"/>
        </a:p>
      </dgm:t>
    </dgm:pt>
    <dgm:pt modelId="{CBC9C850-4FB5-447B-834E-DE1F2A186147}" type="sibTrans" cxnId="{B25B56A4-74EA-45B3-9A61-47481352FE6B}">
      <dgm:prSet/>
      <dgm:spPr/>
      <dgm:t>
        <a:bodyPr/>
        <a:lstStyle/>
        <a:p>
          <a:endParaRPr lang="en-GB"/>
        </a:p>
      </dgm:t>
    </dgm:pt>
    <dgm:pt modelId="{6F383094-CA38-47AD-97ED-4A2847B2C4C8}">
      <dgm:prSet phldrT="[Text]"/>
      <dgm:spPr/>
      <dgm:t>
        <a:bodyPr/>
        <a:lstStyle/>
        <a:p>
          <a:r>
            <a:rPr lang="en-GB" dirty="0" smtClean="0"/>
            <a:t>Validate the output from this stage</a:t>
          </a:r>
          <a:endParaRPr lang="en-GB" dirty="0"/>
        </a:p>
      </dgm:t>
    </dgm:pt>
    <dgm:pt modelId="{76CE79BA-5B13-453B-BE00-25F183FC5301}" type="parTrans" cxnId="{966CD78E-8E8E-426A-9664-49BF465B0C5B}">
      <dgm:prSet/>
      <dgm:spPr/>
      <dgm:t>
        <a:bodyPr/>
        <a:lstStyle/>
        <a:p>
          <a:endParaRPr lang="en-GB"/>
        </a:p>
      </dgm:t>
    </dgm:pt>
    <dgm:pt modelId="{D67B45EE-8BDB-4F8B-8A57-92EF53EFEC3D}" type="sibTrans" cxnId="{966CD78E-8E8E-426A-9664-49BF465B0C5B}">
      <dgm:prSet/>
      <dgm:spPr/>
      <dgm:t>
        <a:bodyPr/>
        <a:lstStyle/>
        <a:p>
          <a:endParaRPr lang="en-GB"/>
        </a:p>
      </dgm:t>
    </dgm:pt>
    <dgm:pt modelId="{1BE49E1B-50A8-44E7-85E2-4009FC5A24F0}" type="pres">
      <dgm:prSet presAssocID="{404D8088-6039-48E9-9107-1FCE50DBA629}" presName="cycle" presStyleCnt="0">
        <dgm:presLayoutVars>
          <dgm:dir/>
          <dgm:resizeHandles val="exact"/>
        </dgm:presLayoutVars>
      </dgm:prSet>
      <dgm:spPr/>
      <dgm:t>
        <a:bodyPr/>
        <a:lstStyle/>
        <a:p>
          <a:endParaRPr lang="en-GB"/>
        </a:p>
      </dgm:t>
    </dgm:pt>
    <dgm:pt modelId="{DA5BFAC7-30F4-431F-81AF-D790DA4C0473}" type="pres">
      <dgm:prSet presAssocID="{5D70EC05-A755-4805-AF5D-42992DE63574}" presName="node" presStyleLbl="node1" presStyleIdx="0" presStyleCnt="5">
        <dgm:presLayoutVars>
          <dgm:bulletEnabled val="1"/>
        </dgm:presLayoutVars>
      </dgm:prSet>
      <dgm:spPr/>
      <dgm:t>
        <a:bodyPr/>
        <a:lstStyle/>
        <a:p>
          <a:endParaRPr lang="en-GB"/>
        </a:p>
      </dgm:t>
    </dgm:pt>
    <dgm:pt modelId="{1FB46602-B713-4A35-A180-157AAA77186C}" type="pres">
      <dgm:prSet presAssocID="{50C57837-FBC7-4CA6-BD97-7B24BC5D8DEC}" presName="sibTrans" presStyleLbl="sibTrans2D1" presStyleIdx="0" presStyleCnt="5"/>
      <dgm:spPr/>
      <dgm:t>
        <a:bodyPr/>
        <a:lstStyle/>
        <a:p>
          <a:endParaRPr lang="en-GB"/>
        </a:p>
      </dgm:t>
    </dgm:pt>
    <dgm:pt modelId="{C5F2E7A2-7C16-40FD-81F1-191ACF683D60}" type="pres">
      <dgm:prSet presAssocID="{50C57837-FBC7-4CA6-BD97-7B24BC5D8DEC}" presName="connectorText" presStyleLbl="sibTrans2D1" presStyleIdx="0" presStyleCnt="5"/>
      <dgm:spPr/>
      <dgm:t>
        <a:bodyPr/>
        <a:lstStyle/>
        <a:p>
          <a:endParaRPr lang="en-GB"/>
        </a:p>
      </dgm:t>
    </dgm:pt>
    <dgm:pt modelId="{DAC21158-C5CE-4A4C-968F-7134B4972E97}" type="pres">
      <dgm:prSet presAssocID="{DE398C69-F0E1-4532-BF91-D71666AE78E0}" presName="node" presStyleLbl="node1" presStyleIdx="1" presStyleCnt="5">
        <dgm:presLayoutVars>
          <dgm:bulletEnabled val="1"/>
        </dgm:presLayoutVars>
      </dgm:prSet>
      <dgm:spPr/>
      <dgm:t>
        <a:bodyPr/>
        <a:lstStyle/>
        <a:p>
          <a:endParaRPr lang="en-GB"/>
        </a:p>
      </dgm:t>
    </dgm:pt>
    <dgm:pt modelId="{AF8E34D2-CB40-4E3A-BAA2-D38D2D886DC7}" type="pres">
      <dgm:prSet presAssocID="{C1DEE70A-AB46-40EF-B26E-E9778931682D}" presName="sibTrans" presStyleLbl="sibTrans2D1" presStyleIdx="1" presStyleCnt="5"/>
      <dgm:spPr/>
      <dgm:t>
        <a:bodyPr/>
        <a:lstStyle/>
        <a:p>
          <a:endParaRPr lang="en-GB"/>
        </a:p>
      </dgm:t>
    </dgm:pt>
    <dgm:pt modelId="{45C289F3-1D01-41D7-89ED-76282CB08EC5}" type="pres">
      <dgm:prSet presAssocID="{C1DEE70A-AB46-40EF-B26E-E9778931682D}" presName="connectorText" presStyleLbl="sibTrans2D1" presStyleIdx="1" presStyleCnt="5"/>
      <dgm:spPr/>
      <dgm:t>
        <a:bodyPr/>
        <a:lstStyle/>
        <a:p>
          <a:endParaRPr lang="en-GB"/>
        </a:p>
      </dgm:t>
    </dgm:pt>
    <dgm:pt modelId="{0B71C6A1-6AA3-457C-8398-29993AD58D07}" type="pres">
      <dgm:prSet presAssocID="{33740F8F-7F1B-4F15-9825-F1F109A8A270}" presName="node" presStyleLbl="node1" presStyleIdx="2" presStyleCnt="5">
        <dgm:presLayoutVars>
          <dgm:bulletEnabled val="1"/>
        </dgm:presLayoutVars>
      </dgm:prSet>
      <dgm:spPr/>
      <dgm:t>
        <a:bodyPr/>
        <a:lstStyle/>
        <a:p>
          <a:endParaRPr lang="en-GB"/>
        </a:p>
      </dgm:t>
    </dgm:pt>
    <dgm:pt modelId="{A32541AC-BACE-4EBD-AEC5-AA1F22F81A08}" type="pres">
      <dgm:prSet presAssocID="{C39F2075-0805-408A-B1B8-CA945D70211E}" presName="sibTrans" presStyleLbl="sibTrans2D1" presStyleIdx="2" presStyleCnt="5"/>
      <dgm:spPr/>
      <dgm:t>
        <a:bodyPr/>
        <a:lstStyle/>
        <a:p>
          <a:endParaRPr lang="en-GB"/>
        </a:p>
      </dgm:t>
    </dgm:pt>
    <dgm:pt modelId="{C333729D-A4D6-4D7E-B87A-0CA7809D9028}" type="pres">
      <dgm:prSet presAssocID="{C39F2075-0805-408A-B1B8-CA945D70211E}" presName="connectorText" presStyleLbl="sibTrans2D1" presStyleIdx="2" presStyleCnt="5"/>
      <dgm:spPr/>
      <dgm:t>
        <a:bodyPr/>
        <a:lstStyle/>
        <a:p>
          <a:endParaRPr lang="en-GB"/>
        </a:p>
      </dgm:t>
    </dgm:pt>
    <dgm:pt modelId="{35C3D577-6DD0-4ED6-8D3C-FE12F36F7529}" type="pres">
      <dgm:prSet presAssocID="{0CA65755-2E38-4C1B-AF24-139C3243CD82}" presName="node" presStyleLbl="node1" presStyleIdx="3" presStyleCnt="5">
        <dgm:presLayoutVars>
          <dgm:bulletEnabled val="1"/>
        </dgm:presLayoutVars>
      </dgm:prSet>
      <dgm:spPr/>
      <dgm:t>
        <a:bodyPr/>
        <a:lstStyle/>
        <a:p>
          <a:endParaRPr lang="en-GB"/>
        </a:p>
      </dgm:t>
    </dgm:pt>
    <dgm:pt modelId="{E0176106-C373-476D-B273-616D427AE9D1}" type="pres">
      <dgm:prSet presAssocID="{CBC9C850-4FB5-447B-834E-DE1F2A186147}" presName="sibTrans" presStyleLbl="sibTrans2D1" presStyleIdx="3" presStyleCnt="5"/>
      <dgm:spPr/>
      <dgm:t>
        <a:bodyPr/>
        <a:lstStyle/>
        <a:p>
          <a:endParaRPr lang="en-GB"/>
        </a:p>
      </dgm:t>
    </dgm:pt>
    <dgm:pt modelId="{006D290A-4727-4D14-8A07-70A07DEA8287}" type="pres">
      <dgm:prSet presAssocID="{CBC9C850-4FB5-447B-834E-DE1F2A186147}" presName="connectorText" presStyleLbl="sibTrans2D1" presStyleIdx="3" presStyleCnt="5"/>
      <dgm:spPr/>
      <dgm:t>
        <a:bodyPr/>
        <a:lstStyle/>
        <a:p>
          <a:endParaRPr lang="en-GB"/>
        </a:p>
      </dgm:t>
    </dgm:pt>
    <dgm:pt modelId="{84290AE3-2252-4D5F-BDBE-63E5341EF902}" type="pres">
      <dgm:prSet presAssocID="{6F383094-CA38-47AD-97ED-4A2847B2C4C8}" presName="node" presStyleLbl="node1" presStyleIdx="4" presStyleCnt="5">
        <dgm:presLayoutVars>
          <dgm:bulletEnabled val="1"/>
        </dgm:presLayoutVars>
      </dgm:prSet>
      <dgm:spPr/>
      <dgm:t>
        <a:bodyPr/>
        <a:lstStyle/>
        <a:p>
          <a:endParaRPr lang="en-GB"/>
        </a:p>
      </dgm:t>
    </dgm:pt>
    <dgm:pt modelId="{909BAAF6-7755-4F42-9D50-FD2FDF51A115}" type="pres">
      <dgm:prSet presAssocID="{D67B45EE-8BDB-4F8B-8A57-92EF53EFEC3D}" presName="sibTrans" presStyleLbl="sibTrans2D1" presStyleIdx="4" presStyleCnt="5"/>
      <dgm:spPr/>
      <dgm:t>
        <a:bodyPr/>
        <a:lstStyle/>
        <a:p>
          <a:endParaRPr lang="en-GB"/>
        </a:p>
      </dgm:t>
    </dgm:pt>
    <dgm:pt modelId="{19F5F249-D4A7-4BD8-A476-304F3DBA65C7}" type="pres">
      <dgm:prSet presAssocID="{D67B45EE-8BDB-4F8B-8A57-92EF53EFEC3D}" presName="connectorText" presStyleLbl="sibTrans2D1" presStyleIdx="4" presStyleCnt="5"/>
      <dgm:spPr/>
      <dgm:t>
        <a:bodyPr/>
        <a:lstStyle/>
        <a:p>
          <a:endParaRPr lang="en-GB"/>
        </a:p>
      </dgm:t>
    </dgm:pt>
  </dgm:ptLst>
  <dgm:cxnLst>
    <dgm:cxn modelId="{375CD9CF-FFD0-48F5-B036-E28C89059335}" type="presOf" srcId="{C39F2075-0805-408A-B1B8-CA945D70211E}" destId="{C333729D-A4D6-4D7E-B87A-0CA7809D9028}" srcOrd="1" destOrd="0" presId="urn:microsoft.com/office/officeart/2005/8/layout/cycle2"/>
    <dgm:cxn modelId="{E9FB92A6-759A-4D06-B6D3-02F31698AC55}" type="presOf" srcId="{33740F8F-7F1B-4F15-9825-F1F109A8A270}" destId="{0B71C6A1-6AA3-457C-8398-29993AD58D07}" srcOrd="0" destOrd="0" presId="urn:microsoft.com/office/officeart/2005/8/layout/cycle2"/>
    <dgm:cxn modelId="{B25B56A4-74EA-45B3-9A61-47481352FE6B}" srcId="{404D8088-6039-48E9-9107-1FCE50DBA629}" destId="{0CA65755-2E38-4C1B-AF24-139C3243CD82}" srcOrd="3" destOrd="0" parTransId="{A174946A-22FF-4FAF-9A6C-3FC2574BB034}" sibTransId="{CBC9C850-4FB5-447B-834E-DE1F2A186147}"/>
    <dgm:cxn modelId="{49C8BB25-9CD4-43EA-94BF-DC841907BF77}" type="presOf" srcId="{CBC9C850-4FB5-447B-834E-DE1F2A186147}" destId="{E0176106-C373-476D-B273-616D427AE9D1}" srcOrd="0" destOrd="0" presId="urn:microsoft.com/office/officeart/2005/8/layout/cycle2"/>
    <dgm:cxn modelId="{8039F9BA-4922-4328-BFC4-D5DFD91D118F}" type="presOf" srcId="{5D70EC05-A755-4805-AF5D-42992DE63574}" destId="{DA5BFAC7-30F4-431F-81AF-D790DA4C0473}" srcOrd="0" destOrd="0" presId="urn:microsoft.com/office/officeart/2005/8/layout/cycle2"/>
    <dgm:cxn modelId="{0AA63506-A379-4E0F-8585-A23EFCA0D2B4}" type="presOf" srcId="{C39F2075-0805-408A-B1B8-CA945D70211E}" destId="{A32541AC-BACE-4EBD-AEC5-AA1F22F81A08}" srcOrd="0" destOrd="0" presId="urn:microsoft.com/office/officeart/2005/8/layout/cycle2"/>
    <dgm:cxn modelId="{E262754D-550B-4D58-87EB-E6D20B6A267B}" type="presOf" srcId="{D67B45EE-8BDB-4F8B-8A57-92EF53EFEC3D}" destId="{909BAAF6-7755-4F42-9D50-FD2FDF51A115}" srcOrd="0" destOrd="0" presId="urn:microsoft.com/office/officeart/2005/8/layout/cycle2"/>
    <dgm:cxn modelId="{966CD78E-8E8E-426A-9664-49BF465B0C5B}" srcId="{404D8088-6039-48E9-9107-1FCE50DBA629}" destId="{6F383094-CA38-47AD-97ED-4A2847B2C4C8}" srcOrd="4" destOrd="0" parTransId="{76CE79BA-5B13-453B-BE00-25F183FC5301}" sibTransId="{D67B45EE-8BDB-4F8B-8A57-92EF53EFEC3D}"/>
    <dgm:cxn modelId="{E89E2D81-D410-4267-A347-B74D7868ACE9}" srcId="{404D8088-6039-48E9-9107-1FCE50DBA629}" destId="{5D70EC05-A755-4805-AF5D-42992DE63574}" srcOrd="0" destOrd="0" parTransId="{E0161AB3-A0BE-40CE-8BE7-EB9E994791EE}" sibTransId="{50C57837-FBC7-4CA6-BD97-7B24BC5D8DEC}"/>
    <dgm:cxn modelId="{2B76293E-5B57-4F5B-B67E-603276DE7915}" type="presOf" srcId="{50C57837-FBC7-4CA6-BD97-7B24BC5D8DEC}" destId="{C5F2E7A2-7C16-40FD-81F1-191ACF683D60}" srcOrd="1" destOrd="0" presId="urn:microsoft.com/office/officeart/2005/8/layout/cycle2"/>
    <dgm:cxn modelId="{B375FCA1-C17D-4451-A9BF-53798A0B43F7}" type="presOf" srcId="{50C57837-FBC7-4CA6-BD97-7B24BC5D8DEC}" destId="{1FB46602-B713-4A35-A180-157AAA77186C}" srcOrd="0" destOrd="0" presId="urn:microsoft.com/office/officeart/2005/8/layout/cycle2"/>
    <dgm:cxn modelId="{6F432EDF-884F-4117-9D42-FA8B7D35407B}" type="presOf" srcId="{404D8088-6039-48E9-9107-1FCE50DBA629}" destId="{1BE49E1B-50A8-44E7-85E2-4009FC5A24F0}" srcOrd="0" destOrd="0" presId="urn:microsoft.com/office/officeart/2005/8/layout/cycle2"/>
    <dgm:cxn modelId="{303E42D2-E79D-455E-8D29-0B9FC09DF456}" type="presOf" srcId="{C1DEE70A-AB46-40EF-B26E-E9778931682D}" destId="{AF8E34D2-CB40-4E3A-BAA2-D38D2D886DC7}" srcOrd="0" destOrd="0" presId="urn:microsoft.com/office/officeart/2005/8/layout/cycle2"/>
    <dgm:cxn modelId="{B4DFE808-1309-42EA-B8A4-77D3D9986C91}" type="presOf" srcId="{D67B45EE-8BDB-4F8B-8A57-92EF53EFEC3D}" destId="{19F5F249-D4A7-4BD8-A476-304F3DBA65C7}" srcOrd="1" destOrd="0" presId="urn:microsoft.com/office/officeart/2005/8/layout/cycle2"/>
    <dgm:cxn modelId="{8A3171AF-4B29-4315-91EF-4DC7000BD58D}" srcId="{404D8088-6039-48E9-9107-1FCE50DBA629}" destId="{DE398C69-F0E1-4532-BF91-D71666AE78E0}" srcOrd="1" destOrd="0" parTransId="{BE018FB9-FD59-47D0-B0C2-2AA2059BA349}" sibTransId="{C1DEE70A-AB46-40EF-B26E-E9778931682D}"/>
    <dgm:cxn modelId="{FF4F0788-1B1E-4884-A438-06C7AE7EC559}" type="presOf" srcId="{0CA65755-2E38-4C1B-AF24-139C3243CD82}" destId="{35C3D577-6DD0-4ED6-8D3C-FE12F36F7529}" srcOrd="0" destOrd="0" presId="urn:microsoft.com/office/officeart/2005/8/layout/cycle2"/>
    <dgm:cxn modelId="{451CB716-30B8-44E8-AA92-68B876424A7F}" type="presOf" srcId="{CBC9C850-4FB5-447B-834E-DE1F2A186147}" destId="{006D290A-4727-4D14-8A07-70A07DEA8287}" srcOrd="1" destOrd="0" presId="urn:microsoft.com/office/officeart/2005/8/layout/cycle2"/>
    <dgm:cxn modelId="{25EE4EB4-08BA-4034-A03A-B3A69259C85E}" srcId="{404D8088-6039-48E9-9107-1FCE50DBA629}" destId="{33740F8F-7F1B-4F15-9825-F1F109A8A270}" srcOrd="2" destOrd="0" parTransId="{7F701597-2181-47C2-8E5D-8909EB1E8DC1}" sibTransId="{C39F2075-0805-408A-B1B8-CA945D70211E}"/>
    <dgm:cxn modelId="{26E999BB-2F7F-4D63-95DC-0802C6E24433}" type="presOf" srcId="{6F383094-CA38-47AD-97ED-4A2847B2C4C8}" destId="{84290AE3-2252-4D5F-BDBE-63E5341EF902}" srcOrd="0" destOrd="0" presId="urn:microsoft.com/office/officeart/2005/8/layout/cycle2"/>
    <dgm:cxn modelId="{7C47481E-B357-4911-84BA-097F8FF15617}" type="presOf" srcId="{C1DEE70A-AB46-40EF-B26E-E9778931682D}" destId="{45C289F3-1D01-41D7-89ED-76282CB08EC5}" srcOrd="1" destOrd="0" presId="urn:microsoft.com/office/officeart/2005/8/layout/cycle2"/>
    <dgm:cxn modelId="{EB0DDB48-AF2C-4409-B655-07F711146AFA}" type="presOf" srcId="{DE398C69-F0E1-4532-BF91-D71666AE78E0}" destId="{DAC21158-C5CE-4A4C-968F-7134B4972E97}" srcOrd="0" destOrd="0" presId="urn:microsoft.com/office/officeart/2005/8/layout/cycle2"/>
    <dgm:cxn modelId="{A9621297-2901-48A8-AC1E-AB5C271EB1D3}" type="presParOf" srcId="{1BE49E1B-50A8-44E7-85E2-4009FC5A24F0}" destId="{DA5BFAC7-30F4-431F-81AF-D790DA4C0473}" srcOrd="0" destOrd="0" presId="urn:microsoft.com/office/officeart/2005/8/layout/cycle2"/>
    <dgm:cxn modelId="{1D4B510D-EF4E-4242-A8DA-0DF0656B2E33}" type="presParOf" srcId="{1BE49E1B-50A8-44E7-85E2-4009FC5A24F0}" destId="{1FB46602-B713-4A35-A180-157AAA77186C}" srcOrd="1" destOrd="0" presId="urn:microsoft.com/office/officeart/2005/8/layout/cycle2"/>
    <dgm:cxn modelId="{9808709F-9790-43CD-B0E9-35FA7B6E4756}" type="presParOf" srcId="{1FB46602-B713-4A35-A180-157AAA77186C}" destId="{C5F2E7A2-7C16-40FD-81F1-191ACF683D60}" srcOrd="0" destOrd="0" presId="urn:microsoft.com/office/officeart/2005/8/layout/cycle2"/>
    <dgm:cxn modelId="{FC6075E4-31F2-4ED2-AF5F-FCABEAB2454D}" type="presParOf" srcId="{1BE49E1B-50A8-44E7-85E2-4009FC5A24F0}" destId="{DAC21158-C5CE-4A4C-968F-7134B4972E97}" srcOrd="2" destOrd="0" presId="urn:microsoft.com/office/officeart/2005/8/layout/cycle2"/>
    <dgm:cxn modelId="{BB4BA341-08D1-4A93-836D-11ABA13A82AC}" type="presParOf" srcId="{1BE49E1B-50A8-44E7-85E2-4009FC5A24F0}" destId="{AF8E34D2-CB40-4E3A-BAA2-D38D2D886DC7}" srcOrd="3" destOrd="0" presId="urn:microsoft.com/office/officeart/2005/8/layout/cycle2"/>
    <dgm:cxn modelId="{D4359004-4A0B-49EF-B7D1-F48CC075BD8F}" type="presParOf" srcId="{AF8E34D2-CB40-4E3A-BAA2-D38D2D886DC7}" destId="{45C289F3-1D01-41D7-89ED-76282CB08EC5}" srcOrd="0" destOrd="0" presId="urn:microsoft.com/office/officeart/2005/8/layout/cycle2"/>
    <dgm:cxn modelId="{B13C022E-FDBC-4934-8691-5F92C1B85908}" type="presParOf" srcId="{1BE49E1B-50A8-44E7-85E2-4009FC5A24F0}" destId="{0B71C6A1-6AA3-457C-8398-29993AD58D07}" srcOrd="4" destOrd="0" presId="urn:microsoft.com/office/officeart/2005/8/layout/cycle2"/>
    <dgm:cxn modelId="{0478B9A1-E82C-4187-852F-AF73467FE724}" type="presParOf" srcId="{1BE49E1B-50A8-44E7-85E2-4009FC5A24F0}" destId="{A32541AC-BACE-4EBD-AEC5-AA1F22F81A08}" srcOrd="5" destOrd="0" presId="urn:microsoft.com/office/officeart/2005/8/layout/cycle2"/>
    <dgm:cxn modelId="{08182D37-DD2D-45CA-9883-04CC0BC0EA37}" type="presParOf" srcId="{A32541AC-BACE-4EBD-AEC5-AA1F22F81A08}" destId="{C333729D-A4D6-4D7E-B87A-0CA7809D9028}" srcOrd="0" destOrd="0" presId="urn:microsoft.com/office/officeart/2005/8/layout/cycle2"/>
    <dgm:cxn modelId="{F6C25476-9505-4B4D-B8D0-81C9156CEC3A}" type="presParOf" srcId="{1BE49E1B-50A8-44E7-85E2-4009FC5A24F0}" destId="{35C3D577-6DD0-4ED6-8D3C-FE12F36F7529}" srcOrd="6" destOrd="0" presId="urn:microsoft.com/office/officeart/2005/8/layout/cycle2"/>
    <dgm:cxn modelId="{A133EE02-1C7E-468D-9605-97C70B908BE5}" type="presParOf" srcId="{1BE49E1B-50A8-44E7-85E2-4009FC5A24F0}" destId="{E0176106-C373-476D-B273-616D427AE9D1}" srcOrd="7" destOrd="0" presId="urn:microsoft.com/office/officeart/2005/8/layout/cycle2"/>
    <dgm:cxn modelId="{7A803EE1-7FAA-4060-A7F6-49E3CF8FD450}" type="presParOf" srcId="{E0176106-C373-476D-B273-616D427AE9D1}" destId="{006D290A-4727-4D14-8A07-70A07DEA8287}" srcOrd="0" destOrd="0" presId="urn:microsoft.com/office/officeart/2005/8/layout/cycle2"/>
    <dgm:cxn modelId="{B4A251B8-0C04-4C1C-9CBE-8AE92EA62198}" type="presParOf" srcId="{1BE49E1B-50A8-44E7-85E2-4009FC5A24F0}" destId="{84290AE3-2252-4D5F-BDBE-63E5341EF902}" srcOrd="8" destOrd="0" presId="urn:microsoft.com/office/officeart/2005/8/layout/cycle2"/>
    <dgm:cxn modelId="{22FA4599-59D9-4047-B0B8-4086331AA789}" type="presParOf" srcId="{1BE49E1B-50A8-44E7-85E2-4009FC5A24F0}" destId="{909BAAF6-7755-4F42-9D50-FD2FDF51A115}" srcOrd="9" destOrd="0" presId="urn:microsoft.com/office/officeart/2005/8/layout/cycle2"/>
    <dgm:cxn modelId="{B1ECC4B9-2E50-4665-9690-BE5CCD45CDA8}" type="presParOf" srcId="{909BAAF6-7755-4F42-9D50-FD2FDF51A115}" destId="{19F5F249-D4A7-4BD8-A476-304F3DBA65C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D8088-6039-48E9-9107-1FCE50DBA62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D70EC05-A755-4805-AF5D-42992DE63574}">
      <dgm:prSet phldrT="[Text]"/>
      <dgm:spPr/>
      <dgm:t>
        <a:bodyPr/>
        <a:lstStyle/>
        <a:p>
          <a:r>
            <a:rPr lang="en-GB" dirty="0" smtClean="0"/>
            <a:t>Validate your intended purpose</a:t>
          </a:r>
          <a:endParaRPr lang="en-GB" dirty="0"/>
        </a:p>
      </dgm:t>
    </dgm:pt>
    <dgm:pt modelId="{E0161AB3-A0BE-40CE-8BE7-EB9E994791EE}" type="parTrans" cxnId="{E89E2D81-D410-4267-A347-B74D7868ACE9}">
      <dgm:prSet/>
      <dgm:spPr/>
      <dgm:t>
        <a:bodyPr/>
        <a:lstStyle/>
        <a:p>
          <a:endParaRPr lang="en-GB"/>
        </a:p>
      </dgm:t>
    </dgm:pt>
    <dgm:pt modelId="{50C57837-FBC7-4CA6-BD97-7B24BC5D8DEC}" type="sibTrans" cxnId="{E89E2D81-D410-4267-A347-B74D7868ACE9}">
      <dgm:prSet/>
      <dgm:spPr/>
      <dgm:t>
        <a:bodyPr/>
        <a:lstStyle/>
        <a:p>
          <a:endParaRPr lang="en-GB"/>
        </a:p>
      </dgm:t>
    </dgm:pt>
    <dgm:pt modelId="{DE398C69-F0E1-4532-BF91-D71666AE78E0}">
      <dgm:prSet phldrT="[Text]"/>
      <dgm:spPr/>
      <dgm:t>
        <a:bodyPr/>
        <a:lstStyle/>
        <a:p>
          <a:r>
            <a:rPr lang="en-GB" dirty="0" smtClean="0"/>
            <a:t>Verify that the plan fulfils the intent</a:t>
          </a:r>
          <a:endParaRPr lang="en-GB" dirty="0"/>
        </a:p>
      </dgm:t>
    </dgm:pt>
    <dgm:pt modelId="{BE018FB9-FD59-47D0-B0C2-2AA2059BA349}" type="parTrans" cxnId="{8A3171AF-4B29-4315-91EF-4DC7000BD58D}">
      <dgm:prSet/>
      <dgm:spPr/>
      <dgm:t>
        <a:bodyPr/>
        <a:lstStyle/>
        <a:p>
          <a:endParaRPr lang="en-GB"/>
        </a:p>
      </dgm:t>
    </dgm:pt>
    <dgm:pt modelId="{C1DEE70A-AB46-40EF-B26E-E9778931682D}" type="sibTrans" cxnId="{8A3171AF-4B29-4315-91EF-4DC7000BD58D}">
      <dgm:prSet/>
      <dgm:spPr/>
      <dgm:t>
        <a:bodyPr/>
        <a:lstStyle/>
        <a:p>
          <a:endParaRPr lang="en-GB"/>
        </a:p>
      </dgm:t>
    </dgm:pt>
    <dgm:pt modelId="{33740F8F-7F1B-4F15-9825-F1F109A8A270}">
      <dgm:prSet phldrT="[Text]"/>
      <dgm:spPr/>
      <dgm:t>
        <a:bodyPr/>
        <a:lstStyle/>
        <a:p>
          <a:r>
            <a:rPr lang="en-GB" dirty="0" smtClean="0"/>
            <a:t>Validate the detail against four lenses</a:t>
          </a:r>
          <a:endParaRPr lang="en-GB" dirty="0"/>
        </a:p>
      </dgm:t>
    </dgm:pt>
    <dgm:pt modelId="{7F701597-2181-47C2-8E5D-8909EB1E8DC1}" type="parTrans" cxnId="{25EE4EB4-08BA-4034-A03A-B3A69259C85E}">
      <dgm:prSet/>
      <dgm:spPr/>
      <dgm:t>
        <a:bodyPr/>
        <a:lstStyle/>
        <a:p>
          <a:endParaRPr lang="en-GB"/>
        </a:p>
      </dgm:t>
    </dgm:pt>
    <dgm:pt modelId="{C39F2075-0805-408A-B1B8-CA945D70211E}" type="sibTrans" cxnId="{25EE4EB4-08BA-4034-A03A-B3A69259C85E}">
      <dgm:prSet/>
      <dgm:spPr/>
      <dgm:t>
        <a:bodyPr/>
        <a:lstStyle/>
        <a:p>
          <a:endParaRPr lang="en-GB"/>
        </a:p>
      </dgm:t>
    </dgm:pt>
    <dgm:pt modelId="{0CA65755-2E38-4C1B-AF24-139C3243CD82}">
      <dgm:prSet phldrT="[Text]"/>
      <dgm:spPr/>
      <dgm:t>
        <a:bodyPr/>
        <a:lstStyle/>
        <a:p>
          <a:r>
            <a:rPr lang="en-GB" dirty="0" smtClean="0"/>
            <a:t>Verify the intent has been fulfilled</a:t>
          </a:r>
          <a:endParaRPr lang="en-GB" dirty="0"/>
        </a:p>
      </dgm:t>
    </dgm:pt>
    <dgm:pt modelId="{A174946A-22FF-4FAF-9A6C-3FC2574BB034}" type="parTrans" cxnId="{B25B56A4-74EA-45B3-9A61-47481352FE6B}">
      <dgm:prSet/>
      <dgm:spPr/>
      <dgm:t>
        <a:bodyPr/>
        <a:lstStyle/>
        <a:p>
          <a:endParaRPr lang="en-GB"/>
        </a:p>
      </dgm:t>
    </dgm:pt>
    <dgm:pt modelId="{CBC9C850-4FB5-447B-834E-DE1F2A186147}" type="sibTrans" cxnId="{B25B56A4-74EA-45B3-9A61-47481352FE6B}">
      <dgm:prSet/>
      <dgm:spPr/>
      <dgm:t>
        <a:bodyPr/>
        <a:lstStyle/>
        <a:p>
          <a:endParaRPr lang="en-GB"/>
        </a:p>
      </dgm:t>
    </dgm:pt>
    <dgm:pt modelId="{6F383094-CA38-47AD-97ED-4A2847B2C4C8}">
      <dgm:prSet phldrT="[Text]"/>
      <dgm:spPr/>
      <dgm:t>
        <a:bodyPr/>
        <a:lstStyle/>
        <a:p>
          <a:r>
            <a:rPr lang="en-GB" dirty="0" smtClean="0"/>
            <a:t>Validate the output from this stage</a:t>
          </a:r>
          <a:endParaRPr lang="en-GB" dirty="0"/>
        </a:p>
      </dgm:t>
    </dgm:pt>
    <dgm:pt modelId="{76CE79BA-5B13-453B-BE00-25F183FC5301}" type="parTrans" cxnId="{966CD78E-8E8E-426A-9664-49BF465B0C5B}">
      <dgm:prSet/>
      <dgm:spPr/>
      <dgm:t>
        <a:bodyPr/>
        <a:lstStyle/>
        <a:p>
          <a:endParaRPr lang="en-GB"/>
        </a:p>
      </dgm:t>
    </dgm:pt>
    <dgm:pt modelId="{D67B45EE-8BDB-4F8B-8A57-92EF53EFEC3D}" type="sibTrans" cxnId="{966CD78E-8E8E-426A-9664-49BF465B0C5B}">
      <dgm:prSet/>
      <dgm:spPr/>
      <dgm:t>
        <a:bodyPr/>
        <a:lstStyle/>
        <a:p>
          <a:endParaRPr lang="en-GB"/>
        </a:p>
      </dgm:t>
    </dgm:pt>
    <dgm:pt modelId="{1BE49E1B-50A8-44E7-85E2-4009FC5A24F0}" type="pres">
      <dgm:prSet presAssocID="{404D8088-6039-48E9-9107-1FCE50DBA629}" presName="cycle" presStyleCnt="0">
        <dgm:presLayoutVars>
          <dgm:dir/>
          <dgm:resizeHandles val="exact"/>
        </dgm:presLayoutVars>
      </dgm:prSet>
      <dgm:spPr/>
      <dgm:t>
        <a:bodyPr/>
        <a:lstStyle/>
        <a:p>
          <a:endParaRPr lang="en-GB"/>
        </a:p>
      </dgm:t>
    </dgm:pt>
    <dgm:pt modelId="{DA5BFAC7-30F4-431F-81AF-D790DA4C0473}" type="pres">
      <dgm:prSet presAssocID="{5D70EC05-A755-4805-AF5D-42992DE63574}" presName="node" presStyleLbl="node1" presStyleIdx="0" presStyleCnt="5">
        <dgm:presLayoutVars>
          <dgm:bulletEnabled val="1"/>
        </dgm:presLayoutVars>
      </dgm:prSet>
      <dgm:spPr/>
      <dgm:t>
        <a:bodyPr/>
        <a:lstStyle/>
        <a:p>
          <a:endParaRPr lang="en-GB"/>
        </a:p>
      </dgm:t>
    </dgm:pt>
    <dgm:pt modelId="{1FB46602-B713-4A35-A180-157AAA77186C}" type="pres">
      <dgm:prSet presAssocID="{50C57837-FBC7-4CA6-BD97-7B24BC5D8DEC}" presName="sibTrans" presStyleLbl="sibTrans2D1" presStyleIdx="0" presStyleCnt="5"/>
      <dgm:spPr/>
      <dgm:t>
        <a:bodyPr/>
        <a:lstStyle/>
        <a:p>
          <a:endParaRPr lang="en-GB"/>
        </a:p>
      </dgm:t>
    </dgm:pt>
    <dgm:pt modelId="{C5F2E7A2-7C16-40FD-81F1-191ACF683D60}" type="pres">
      <dgm:prSet presAssocID="{50C57837-FBC7-4CA6-BD97-7B24BC5D8DEC}" presName="connectorText" presStyleLbl="sibTrans2D1" presStyleIdx="0" presStyleCnt="5"/>
      <dgm:spPr/>
      <dgm:t>
        <a:bodyPr/>
        <a:lstStyle/>
        <a:p>
          <a:endParaRPr lang="en-GB"/>
        </a:p>
      </dgm:t>
    </dgm:pt>
    <dgm:pt modelId="{DAC21158-C5CE-4A4C-968F-7134B4972E97}" type="pres">
      <dgm:prSet presAssocID="{DE398C69-F0E1-4532-BF91-D71666AE78E0}" presName="node" presStyleLbl="node1" presStyleIdx="1" presStyleCnt="5">
        <dgm:presLayoutVars>
          <dgm:bulletEnabled val="1"/>
        </dgm:presLayoutVars>
      </dgm:prSet>
      <dgm:spPr/>
      <dgm:t>
        <a:bodyPr/>
        <a:lstStyle/>
        <a:p>
          <a:endParaRPr lang="en-GB"/>
        </a:p>
      </dgm:t>
    </dgm:pt>
    <dgm:pt modelId="{AF8E34D2-CB40-4E3A-BAA2-D38D2D886DC7}" type="pres">
      <dgm:prSet presAssocID="{C1DEE70A-AB46-40EF-B26E-E9778931682D}" presName="sibTrans" presStyleLbl="sibTrans2D1" presStyleIdx="1" presStyleCnt="5"/>
      <dgm:spPr/>
      <dgm:t>
        <a:bodyPr/>
        <a:lstStyle/>
        <a:p>
          <a:endParaRPr lang="en-GB"/>
        </a:p>
      </dgm:t>
    </dgm:pt>
    <dgm:pt modelId="{45C289F3-1D01-41D7-89ED-76282CB08EC5}" type="pres">
      <dgm:prSet presAssocID="{C1DEE70A-AB46-40EF-B26E-E9778931682D}" presName="connectorText" presStyleLbl="sibTrans2D1" presStyleIdx="1" presStyleCnt="5"/>
      <dgm:spPr/>
      <dgm:t>
        <a:bodyPr/>
        <a:lstStyle/>
        <a:p>
          <a:endParaRPr lang="en-GB"/>
        </a:p>
      </dgm:t>
    </dgm:pt>
    <dgm:pt modelId="{0B71C6A1-6AA3-457C-8398-29993AD58D07}" type="pres">
      <dgm:prSet presAssocID="{33740F8F-7F1B-4F15-9825-F1F109A8A270}" presName="node" presStyleLbl="node1" presStyleIdx="2" presStyleCnt="5">
        <dgm:presLayoutVars>
          <dgm:bulletEnabled val="1"/>
        </dgm:presLayoutVars>
      </dgm:prSet>
      <dgm:spPr/>
      <dgm:t>
        <a:bodyPr/>
        <a:lstStyle/>
        <a:p>
          <a:endParaRPr lang="en-GB"/>
        </a:p>
      </dgm:t>
    </dgm:pt>
    <dgm:pt modelId="{A32541AC-BACE-4EBD-AEC5-AA1F22F81A08}" type="pres">
      <dgm:prSet presAssocID="{C39F2075-0805-408A-B1B8-CA945D70211E}" presName="sibTrans" presStyleLbl="sibTrans2D1" presStyleIdx="2" presStyleCnt="5"/>
      <dgm:spPr/>
      <dgm:t>
        <a:bodyPr/>
        <a:lstStyle/>
        <a:p>
          <a:endParaRPr lang="en-GB"/>
        </a:p>
      </dgm:t>
    </dgm:pt>
    <dgm:pt modelId="{C333729D-A4D6-4D7E-B87A-0CA7809D9028}" type="pres">
      <dgm:prSet presAssocID="{C39F2075-0805-408A-B1B8-CA945D70211E}" presName="connectorText" presStyleLbl="sibTrans2D1" presStyleIdx="2" presStyleCnt="5"/>
      <dgm:spPr/>
      <dgm:t>
        <a:bodyPr/>
        <a:lstStyle/>
        <a:p>
          <a:endParaRPr lang="en-GB"/>
        </a:p>
      </dgm:t>
    </dgm:pt>
    <dgm:pt modelId="{35C3D577-6DD0-4ED6-8D3C-FE12F36F7529}" type="pres">
      <dgm:prSet presAssocID="{0CA65755-2E38-4C1B-AF24-139C3243CD82}" presName="node" presStyleLbl="node1" presStyleIdx="3" presStyleCnt="5">
        <dgm:presLayoutVars>
          <dgm:bulletEnabled val="1"/>
        </dgm:presLayoutVars>
      </dgm:prSet>
      <dgm:spPr/>
      <dgm:t>
        <a:bodyPr/>
        <a:lstStyle/>
        <a:p>
          <a:endParaRPr lang="en-GB"/>
        </a:p>
      </dgm:t>
    </dgm:pt>
    <dgm:pt modelId="{E0176106-C373-476D-B273-616D427AE9D1}" type="pres">
      <dgm:prSet presAssocID="{CBC9C850-4FB5-447B-834E-DE1F2A186147}" presName="sibTrans" presStyleLbl="sibTrans2D1" presStyleIdx="3" presStyleCnt="5"/>
      <dgm:spPr/>
      <dgm:t>
        <a:bodyPr/>
        <a:lstStyle/>
        <a:p>
          <a:endParaRPr lang="en-GB"/>
        </a:p>
      </dgm:t>
    </dgm:pt>
    <dgm:pt modelId="{006D290A-4727-4D14-8A07-70A07DEA8287}" type="pres">
      <dgm:prSet presAssocID="{CBC9C850-4FB5-447B-834E-DE1F2A186147}" presName="connectorText" presStyleLbl="sibTrans2D1" presStyleIdx="3" presStyleCnt="5"/>
      <dgm:spPr/>
      <dgm:t>
        <a:bodyPr/>
        <a:lstStyle/>
        <a:p>
          <a:endParaRPr lang="en-GB"/>
        </a:p>
      </dgm:t>
    </dgm:pt>
    <dgm:pt modelId="{84290AE3-2252-4D5F-BDBE-63E5341EF902}" type="pres">
      <dgm:prSet presAssocID="{6F383094-CA38-47AD-97ED-4A2847B2C4C8}" presName="node" presStyleLbl="node1" presStyleIdx="4" presStyleCnt="5">
        <dgm:presLayoutVars>
          <dgm:bulletEnabled val="1"/>
        </dgm:presLayoutVars>
      </dgm:prSet>
      <dgm:spPr/>
      <dgm:t>
        <a:bodyPr/>
        <a:lstStyle/>
        <a:p>
          <a:endParaRPr lang="en-GB"/>
        </a:p>
      </dgm:t>
    </dgm:pt>
    <dgm:pt modelId="{909BAAF6-7755-4F42-9D50-FD2FDF51A115}" type="pres">
      <dgm:prSet presAssocID="{D67B45EE-8BDB-4F8B-8A57-92EF53EFEC3D}" presName="sibTrans" presStyleLbl="sibTrans2D1" presStyleIdx="4" presStyleCnt="5"/>
      <dgm:spPr/>
      <dgm:t>
        <a:bodyPr/>
        <a:lstStyle/>
        <a:p>
          <a:endParaRPr lang="en-GB"/>
        </a:p>
      </dgm:t>
    </dgm:pt>
    <dgm:pt modelId="{19F5F249-D4A7-4BD8-A476-304F3DBA65C7}" type="pres">
      <dgm:prSet presAssocID="{D67B45EE-8BDB-4F8B-8A57-92EF53EFEC3D}" presName="connectorText" presStyleLbl="sibTrans2D1" presStyleIdx="4" presStyleCnt="5"/>
      <dgm:spPr/>
      <dgm:t>
        <a:bodyPr/>
        <a:lstStyle/>
        <a:p>
          <a:endParaRPr lang="en-GB"/>
        </a:p>
      </dgm:t>
    </dgm:pt>
  </dgm:ptLst>
  <dgm:cxnLst>
    <dgm:cxn modelId="{01EF5757-BBBA-40BC-AA5A-D208DF5820DA}" type="presOf" srcId="{D67B45EE-8BDB-4F8B-8A57-92EF53EFEC3D}" destId="{909BAAF6-7755-4F42-9D50-FD2FDF51A115}" srcOrd="0" destOrd="0" presId="urn:microsoft.com/office/officeart/2005/8/layout/cycle2"/>
    <dgm:cxn modelId="{816730CD-2570-41A6-AF3E-3072221F18CF}" type="presOf" srcId="{33740F8F-7F1B-4F15-9825-F1F109A8A270}" destId="{0B71C6A1-6AA3-457C-8398-29993AD58D07}" srcOrd="0" destOrd="0" presId="urn:microsoft.com/office/officeart/2005/8/layout/cycle2"/>
    <dgm:cxn modelId="{7E6ACBDD-2990-4CED-901C-81FE31BD3117}" type="presOf" srcId="{5D70EC05-A755-4805-AF5D-42992DE63574}" destId="{DA5BFAC7-30F4-431F-81AF-D790DA4C0473}" srcOrd="0" destOrd="0" presId="urn:microsoft.com/office/officeart/2005/8/layout/cycle2"/>
    <dgm:cxn modelId="{B25B56A4-74EA-45B3-9A61-47481352FE6B}" srcId="{404D8088-6039-48E9-9107-1FCE50DBA629}" destId="{0CA65755-2E38-4C1B-AF24-139C3243CD82}" srcOrd="3" destOrd="0" parTransId="{A174946A-22FF-4FAF-9A6C-3FC2574BB034}" sibTransId="{CBC9C850-4FB5-447B-834E-DE1F2A186147}"/>
    <dgm:cxn modelId="{D68BF8C5-A4BB-4512-8F22-D589BB192B5C}" type="presOf" srcId="{D67B45EE-8BDB-4F8B-8A57-92EF53EFEC3D}" destId="{19F5F249-D4A7-4BD8-A476-304F3DBA65C7}" srcOrd="1" destOrd="0" presId="urn:microsoft.com/office/officeart/2005/8/layout/cycle2"/>
    <dgm:cxn modelId="{0955F6E8-FE6F-488F-B1EC-4407D35F1F1F}" type="presOf" srcId="{50C57837-FBC7-4CA6-BD97-7B24BC5D8DEC}" destId="{C5F2E7A2-7C16-40FD-81F1-191ACF683D60}" srcOrd="1" destOrd="0" presId="urn:microsoft.com/office/officeart/2005/8/layout/cycle2"/>
    <dgm:cxn modelId="{0878D161-8326-41B2-9885-37B74993BC8E}" type="presOf" srcId="{C1DEE70A-AB46-40EF-B26E-E9778931682D}" destId="{45C289F3-1D01-41D7-89ED-76282CB08EC5}" srcOrd="1" destOrd="0" presId="urn:microsoft.com/office/officeart/2005/8/layout/cycle2"/>
    <dgm:cxn modelId="{C5792DF9-FFE1-4CA1-A06C-1827F2EDAEC3}" type="presOf" srcId="{C39F2075-0805-408A-B1B8-CA945D70211E}" destId="{C333729D-A4D6-4D7E-B87A-0CA7809D9028}" srcOrd="1" destOrd="0" presId="urn:microsoft.com/office/officeart/2005/8/layout/cycle2"/>
    <dgm:cxn modelId="{38B16554-5D80-4CBB-BA5C-5C08E4EFCA28}" type="presOf" srcId="{CBC9C850-4FB5-447B-834E-DE1F2A186147}" destId="{E0176106-C373-476D-B273-616D427AE9D1}" srcOrd="0" destOrd="0" presId="urn:microsoft.com/office/officeart/2005/8/layout/cycle2"/>
    <dgm:cxn modelId="{7E1A2BBF-2660-4BB3-8670-30B5330ADB85}" type="presOf" srcId="{CBC9C850-4FB5-447B-834E-DE1F2A186147}" destId="{006D290A-4727-4D14-8A07-70A07DEA8287}" srcOrd="1" destOrd="0" presId="urn:microsoft.com/office/officeart/2005/8/layout/cycle2"/>
    <dgm:cxn modelId="{5415B91F-9C3A-4D4A-B60E-273F38F345DD}" type="presOf" srcId="{DE398C69-F0E1-4532-BF91-D71666AE78E0}" destId="{DAC21158-C5CE-4A4C-968F-7134B4972E97}" srcOrd="0" destOrd="0" presId="urn:microsoft.com/office/officeart/2005/8/layout/cycle2"/>
    <dgm:cxn modelId="{E89E2D81-D410-4267-A347-B74D7868ACE9}" srcId="{404D8088-6039-48E9-9107-1FCE50DBA629}" destId="{5D70EC05-A755-4805-AF5D-42992DE63574}" srcOrd="0" destOrd="0" parTransId="{E0161AB3-A0BE-40CE-8BE7-EB9E994791EE}" sibTransId="{50C57837-FBC7-4CA6-BD97-7B24BC5D8DEC}"/>
    <dgm:cxn modelId="{966CD78E-8E8E-426A-9664-49BF465B0C5B}" srcId="{404D8088-6039-48E9-9107-1FCE50DBA629}" destId="{6F383094-CA38-47AD-97ED-4A2847B2C4C8}" srcOrd="4" destOrd="0" parTransId="{76CE79BA-5B13-453B-BE00-25F183FC5301}" sibTransId="{D67B45EE-8BDB-4F8B-8A57-92EF53EFEC3D}"/>
    <dgm:cxn modelId="{21C2E564-C4DF-49C6-9FF6-BCC6EF1BCCDE}" type="presOf" srcId="{50C57837-FBC7-4CA6-BD97-7B24BC5D8DEC}" destId="{1FB46602-B713-4A35-A180-157AAA77186C}" srcOrd="0" destOrd="0" presId="urn:microsoft.com/office/officeart/2005/8/layout/cycle2"/>
    <dgm:cxn modelId="{C527EBEF-4E19-4A29-B090-EEADBD03E303}" type="presOf" srcId="{C1DEE70A-AB46-40EF-B26E-E9778931682D}" destId="{AF8E34D2-CB40-4E3A-BAA2-D38D2D886DC7}" srcOrd="0" destOrd="0" presId="urn:microsoft.com/office/officeart/2005/8/layout/cycle2"/>
    <dgm:cxn modelId="{93811B8B-C731-4A3B-9442-27493AB6BAFF}" type="presOf" srcId="{C39F2075-0805-408A-B1B8-CA945D70211E}" destId="{A32541AC-BACE-4EBD-AEC5-AA1F22F81A08}" srcOrd="0" destOrd="0" presId="urn:microsoft.com/office/officeart/2005/8/layout/cycle2"/>
    <dgm:cxn modelId="{9FC6E5C2-33FE-4EB6-81D2-46F0A76870C9}" type="presOf" srcId="{6F383094-CA38-47AD-97ED-4A2847B2C4C8}" destId="{84290AE3-2252-4D5F-BDBE-63E5341EF902}" srcOrd="0" destOrd="0" presId="urn:microsoft.com/office/officeart/2005/8/layout/cycle2"/>
    <dgm:cxn modelId="{8A3171AF-4B29-4315-91EF-4DC7000BD58D}" srcId="{404D8088-6039-48E9-9107-1FCE50DBA629}" destId="{DE398C69-F0E1-4532-BF91-D71666AE78E0}" srcOrd="1" destOrd="0" parTransId="{BE018FB9-FD59-47D0-B0C2-2AA2059BA349}" sibTransId="{C1DEE70A-AB46-40EF-B26E-E9778931682D}"/>
    <dgm:cxn modelId="{25EE4EB4-08BA-4034-A03A-B3A69259C85E}" srcId="{404D8088-6039-48E9-9107-1FCE50DBA629}" destId="{33740F8F-7F1B-4F15-9825-F1F109A8A270}" srcOrd="2" destOrd="0" parTransId="{7F701597-2181-47C2-8E5D-8909EB1E8DC1}" sibTransId="{C39F2075-0805-408A-B1B8-CA945D70211E}"/>
    <dgm:cxn modelId="{95F7DCD0-A959-413A-8726-3374D4495148}" type="presOf" srcId="{0CA65755-2E38-4C1B-AF24-139C3243CD82}" destId="{35C3D577-6DD0-4ED6-8D3C-FE12F36F7529}" srcOrd="0" destOrd="0" presId="urn:microsoft.com/office/officeart/2005/8/layout/cycle2"/>
    <dgm:cxn modelId="{7E1C065A-3E36-47FC-84A6-0A0704A9B489}" type="presOf" srcId="{404D8088-6039-48E9-9107-1FCE50DBA629}" destId="{1BE49E1B-50A8-44E7-85E2-4009FC5A24F0}" srcOrd="0" destOrd="0" presId="urn:microsoft.com/office/officeart/2005/8/layout/cycle2"/>
    <dgm:cxn modelId="{616F6511-9716-4CB7-B248-064C9005D9D4}" type="presParOf" srcId="{1BE49E1B-50A8-44E7-85E2-4009FC5A24F0}" destId="{DA5BFAC7-30F4-431F-81AF-D790DA4C0473}" srcOrd="0" destOrd="0" presId="urn:microsoft.com/office/officeart/2005/8/layout/cycle2"/>
    <dgm:cxn modelId="{6F925414-2C59-4AB0-990B-7C761298EE7A}" type="presParOf" srcId="{1BE49E1B-50A8-44E7-85E2-4009FC5A24F0}" destId="{1FB46602-B713-4A35-A180-157AAA77186C}" srcOrd="1" destOrd="0" presId="urn:microsoft.com/office/officeart/2005/8/layout/cycle2"/>
    <dgm:cxn modelId="{431B838D-EA6A-4CA5-AD16-955293E6A917}" type="presParOf" srcId="{1FB46602-B713-4A35-A180-157AAA77186C}" destId="{C5F2E7A2-7C16-40FD-81F1-191ACF683D60}" srcOrd="0" destOrd="0" presId="urn:microsoft.com/office/officeart/2005/8/layout/cycle2"/>
    <dgm:cxn modelId="{7C747DBC-EBAD-4337-B635-1B7639A320AC}" type="presParOf" srcId="{1BE49E1B-50A8-44E7-85E2-4009FC5A24F0}" destId="{DAC21158-C5CE-4A4C-968F-7134B4972E97}" srcOrd="2" destOrd="0" presId="urn:microsoft.com/office/officeart/2005/8/layout/cycle2"/>
    <dgm:cxn modelId="{084AB587-BFB5-41EA-AB15-B349D6DDFB4C}" type="presParOf" srcId="{1BE49E1B-50A8-44E7-85E2-4009FC5A24F0}" destId="{AF8E34D2-CB40-4E3A-BAA2-D38D2D886DC7}" srcOrd="3" destOrd="0" presId="urn:microsoft.com/office/officeart/2005/8/layout/cycle2"/>
    <dgm:cxn modelId="{233F86DB-0DB6-4A45-B6E8-40571E82BB6B}" type="presParOf" srcId="{AF8E34D2-CB40-4E3A-BAA2-D38D2D886DC7}" destId="{45C289F3-1D01-41D7-89ED-76282CB08EC5}" srcOrd="0" destOrd="0" presId="urn:microsoft.com/office/officeart/2005/8/layout/cycle2"/>
    <dgm:cxn modelId="{53EFF053-CD4A-478C-A4FC-A7E6BF6704FD}" type="presParOf" srcId="{1BE49E1B-50A8-44E7-85E2-4009FC5A24F0}" destId="{0B71C6A1-6AA3-457C-8398-29993AD58D07}" srcOrd="4" destOrd="0" presId="urn:microsoft.com/office/officeart/2005/8/layout/cycle2"/>
    <dgm:cxn modelId="{E75795B6-74C5-4AEF-92FD-379E52E94AD6}" type="presParOf" srcId="{1BE49E1B-50A8-44E7-85E2-4009FC5A24F0}" destId="{A32541AC-BACE-4EBD-AEC5-AA1F22F81A08}" srcOrd="5" destOrd="0" presId="urn:microsoft.com/office/officeart/2005/8/layout/cycle2"/>
    <dgm:cxn modelId="{DAD116EA-A2DB-44B0-B1CD-94B24604DA41}" type="presParOf" srcId="{A32541AC-BACE-4EBD-AEC5-AA1F22F81A08}" destId="{C333729D-A4D6-4D7E-B87A-0CA7809D9028}" srcOrd="0" destOrd="0" presId="urn:microsoft.com/office/officeart/2005/8/layout/cycle2"/>
    <dgm:cxn modelId="{14231E4D-0F68-4D36-A6A9-FF04B585F701}" type="presParOf" srcId="{1BE49E1B-50A8-44E7-85E2-4009FC5A24F0}" destId="{35C3D577-6DD0-4ED6-8D3C-FE12F36F7529}" srcOrd="6" destOrd="0" presId="urn:microsoft.com/office/officeart/2005/8/layout/cycle2"/>
    <dgm:cxn modelId="{C0B902E2-86E1-4BDA-847C-E1363D289A51}" type="presParOf" srcId="{1BE49E1B-50A8-44E7-85E2-4009FC5A24F0}" destId="{E0176106-C373-476D-B273-616D427AE9D1}" srcOrd="7" destOrd="0" presId="urn:microsoft.com/office/officeart/2005/8/layout/cycle2"/>
    <dgm:cxn modelId="{270C6758-48EB-4389-BBBA-6AF88899CEC5}" type="presParOf" srcId="{E0176106-C373-476D-B273-616D427AE9D1}" destId="{006D290A-4727-4D14-8A07-70A07DEA8287}" srcOrd="0" destOrd="0" presId="urn:microsoft.com/office/officeart/2005/8/layout/cycle2"/>
    <dgm:cxn modelId="{5A29091C-AEB0-425C-A8D8-6922DCAA4549}" type="presParOf" srcId="{1BE49E1B-50A8-44E7-85E2-4009FC5A24F0}" destId="{84290AE3-2252-4D5F-BDBE-63E5341EF902}" srcOrd="8" destOrd="0" presId="urn:microsoft.com/office/officeart/2005/8/layout/cycle2"/>
    <dgm:cxn modelId="{2412A43F-D338-4752-9B1A-B8185425BC34}" type="presParOf" srcId="{1BE49E1B-50A8-44E7-85E2-4009FC5A24F0}" destId="{909BAAF6-7755-4F42-9D50-FD2FDF51A115}" srcOrd="9" destOrd="0" presId="urn:microsoft.com/office/officeart/2005/8/layout/cycle2"/>
    <dgm:cxn modelId="{C8F75581-CA3F-4A09-9058-58E72F7BCF24}" type="presParOf" srcId="{909BAAF6-7755-4F42-9D50-FD2FDF51A115}" destId="{19F5F249-D4A7-4BD8-A476-304F3DBA65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21B95D-5975-4363-ADC2-B5E1F670A70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B8D82B3F-5CFF-48E0-B705-E87D126D7F42}">
      <dgm:prSet phldrT="[Text]"/>
      <dgm:spPr/>
      <dgm:t>
        <a:bodyPr/>
        <a:lstStyle/>
        <a:p>
          <a:r>
            <a:rPr lang="en-GB" dirty="0" smtClean="0"/>
            <a:t>Nomological Machine </a:t>
          </a:r>
          <a:r>
            <a:rPr lang="en-GB" b="1" i="1" dirty="0" smtClean="0"/>
            <a:t>The Empirical</a:t>
          </a:r>
          <a:endParaRPr lang="en-GB" b="1" i="1" dirty="0"/>
        </a:p>
      </dgm:t>
    </dgm:pt>
    <dgm:pt modelId="{31827150-0FE2-45D9-A012-0BA133F556E8}" type="parTrans" cxnId="{9D17083C-F53B-4777-B4A7-7424407FF1F0}">
      <dgm:prSet/>
      <dgm:spPr/>
      <dgm:t>
        <a:bodyPr/>
        <a:lstStyle/>
        <a:p>
          <a:endParaRPr lang="en-GB"/>
        </a:p>
      </dgm:t>
    </dgm:pt>
    <dgm:pt modelId="{B32FC323-5727-407F-A4C6-3A3803A28ECA}" type="sibTrans" cxnId="{9D17083C-F53B-4777-B4A7-7424407FF1F0}">
      <dgm:prSet/>
      <dgm:spPr/>
      <dgm:t>
        <a:bodyPr/>
        <a:lstStyle/>
        <a:p>
          <a:endParaRPr lang="en-GB"/>
        </a:p>
      </dgm:t>
    </dgm:pt>
    <dgm:pt modelId="{599AB12D-6DA5-47B1-96A4-04ADDF14C485}">
      <dgm:prSet phldrT="[Text]"/>
      <dgm:spPr/>
      <dgm:t>
        <a:bodyPr/>
        <a:lstStyle/>
        <a:p>
          <a:r>
            <a:rPr lang="en-GB" dirty="0" smtClean="0"/>
            <a:t>Perceived Context </a:t>
          </a:r>
        </a:p>
        <a:p>
          <a:r>
            <a:rPr lang="en-GB" b="1" i="1" dirty="0" smtClean="0"/>
            <a:t>The Actual</a:t>
          </a:r>
          <a:endParaRPr lang="en-GB" b="1" i="1" dirty="0"/>
        </a:p>
      </dgm:t>
    </dgm:pt>
    <dgm:pt modelId="{404AEDA3-DF99-409D-8DEE-2E34EE8B0C40}" type="parTrans" cxnId="{56EE04BD-3325-4620-89B7-FACFD57B7CE4}">
      <dgm:prSet/>
      <dgm:spPr/>
      <dgm:t>
        <a:bodyPr/>
        <a:lstStyle/>
        <a:p>
          <a:endParaRPr lang="en-GB"/>
        </a:p>
      </dgm:t>
    </dgm:pt>
    <dgm:pt modelId="{B9678D2B-D38E-4321-96AE-BD3707BC46A7}" type="sibTrans" cxnId="{56EE04BD-3325-4620-89B7-FACFD57B7CE4}">
      <dgm:prSet/>
      <dgm:spPr/>
      <dgm:t>
        <a:bodyPr/>
        <a:lstStyle/>
        <a:p>
          <a:endParaRPr lang="en-GB"/>
        </a:p>
      </dgm:t>
    </dgm:pt>
    <dgm:pt modelId="{DA1AB418-1A53-4834-AB12-289E3F6BC069}">
      <dgm:prSet phldrT="[Text]"/>
      <dgm:spPr/>
      <dgm:t>
        <a:bodyPr/>
        <a:lstStyle/>
        <a:p>
          <a:r>
            <a:rPr lang="en-GB" dirty="0" smtClean="0"/>
            <a:t>Assumptions </a:t>
          </a:r>
          <a:r>
            <a:rPr lang="en-GB" i="1" dirty="0" smtClean="0"/>
            <a:t>Sensitivity Testing</a:t>
          </a:r>
          <a:endParaRPr lang="en-GB" i="1" dirty="0"/>
        </a:p>
      </dgm:t>
    </dgm:pt>
    <dgm:pt modelId="{625AAC3B-204E-4A36-8928-7BE68AEC0A83}" type="parTrans" cxnId="{06DD8E25-6426-480B-88B4-896BB5C2ABBD}">
      <dgm:prSet/>
      <dgm:spPr/>
      <dgm:t>
        <a:bodyPr/>
        <a:lstStyle/>
        <a:p>
          <a:endParaRPr lang="en-GB"/>
        </a:p>
      </dgm:t>
    </dgm:pt>
    <dgm:pt modelId="{B800C3BD-DC56-489A-9F00-CBEF69AE437F}" type="sibTrans" cxnId="{06DD8E25-6426-480B-88B4-896BB5C2ABBD}">
      <dgm:prSet/>
      <dgm:spPr/>
      <dgm:t>
        <a:bodyPr/>
        <a:lstStyle/>
        <a:p>
          <a:endParaRPr lang="en-GB"/>
        </a:p>
      </dgm:t>
    </dgm:pt>
    <dgm:pt modelId="{B84B3459-B790-47C6-9CA0-76AF63ABCAD4}">
      <dgm:prSet phldrT="[Text]"/>
      <dgm:spPr/>
      <dgm:t>
        <a:bodyPr/>
        <a:lstStyle/>
        <a:p>
          <a:r>
            <a:rPr lang="en-GB" dirty="0" smtClean="0"/>
            <a:t>Inference</a:t>
          </a:r>
          <a:endParaRPr lang="en-GB" dirty="0"/>
        </a:p>
      </dgm:t>
    </dgm:pt>
    <dgm:pt modelId="{77725213-05CC-46AE-A6BF-603BD76DC18A}" type="parTrans" cxnId="{4DB1A65B-6187-4F8D-A4B8-A3E658104C50}">
      <dgm:prSet/>
      <dgm:spPr/>
      <dgm:t>
        <a:bodyPr/>
        <a:lstStyle/>
        <a:p>
          <a:endParaRPr lang="en-GB"/>
        </a:p>
      </dgm:t>
    </dgm:pt>
    <dgm:pt modelId="{51F692CB-0C13-4808-AFC6-ABACF54EA142}" type="sibTrans" cxnId="{4DB1A65B-6187-4F8D-A4B8-A3E658104C50}">
      <dgm:prSet/>
      <dgm:spPr/>
      <dgm:t>
        <a:bodyPr/>
        <a:lstStyle/>
        <a:p>
          <a:endParaRPr lang="en-GB"/>
        </a:p>
      </dgm:t>
    </dgm:pt>
    <dgm:pt modelId="{6C813A00-6EF9-49D6-A8CA-8C8932C91EDC}">
      <dgm:prSet phldrT="[Text]"/>
      <dgm:spPr/>
      <dgm:t>
        <a:bodyPr/>
        <a:lstStyle/>
        <a:p>
          <a:endParaRPr lang="en-GB" dirty="0"/>
        </a:p>
      </dgm:t>
    </dgm:pt>
    <dgm:pt modelId="{346EB42A-5DB5-42CE-8A77-0A85AD6BBB2E}" type="parTrans" cxnId="{5A9964D5-E21E-4BCD-BC3A-65459E9D25C4}">
      <dgm:prSet/>
      <dgm:spPr/>
      <dgm:t>
        <a:bodyPr/>
        <a:lstStyle/>
        <a:p>
          <a:endParaRPr lang="en-GB"/>
        </a:p>
      </dgm:t>
    </dgm:pt>
    <dgm:pt modelId="{19DD8A4A-2F25-4CA1-8FD3-4343A87401BB}" type="sibTrans" cxnId="{5A9964D5-E21E-4BCD-BC3A-65459E9D25C4}">
      <dgm:prSet/>
      <dgm:spPr/>
      <dgm:t>
        <a:bodyPr/>
        <a:lstStyle/>
        <a:p>
          <a:endParaRPr lang="en-GB"/>
        </a:p>
      </dgm:t>
    </dgm:pt>
    <dgm:pt modelId="{74B2CC12-3852-417D-9013-E1516F1CA55F}" type="pres">
      <dgm:prSet presAssocID="{0321B95D-5975-4363-ADC2-B5E1F670A701}" presName="Name0" presStyleCnt="0">
        <dgm:presLayoutVars>
          <dgm:chMax val="1"/>
          <dgm:dir/>
          <dgm:animLvl val="ctr"/>
          <dgm:resizeHandles val="exact"/>
        </dgm:presLayoutVars>
      </dgm:prSet>
      <dgm:spPr/>
      <dgm:t>
        <a:bodyPr/>
        <a:lstStyle/>
        <a:p>
          <a:endParaRPr lang="en-GB"/>
        </a:p>
      </dgm:t>
    </dgm:pt>
    <dgm:pt modelId="{0F24C1BD-8B5D-4708-A178-FB9DED0D9CB8}" type="pres">
      <dgm:prSet presAssocID="{B8D82B3F-5CFF-48E0-B705-E87D126D7F42}" presName="centerShape" presStyleLbl="node0" presStyleIdx="0" presStyleCnt="1"/>
      <dgm:spPr/>
      <dgm:t>
        <a:bodyPr/>
        <a:lstStyle/>
        <a:p>
          <a:endParaRPr lang="en-GB"/>
        </a:p>
      </dgm:t>
    </dgm:pt>
    <dgm:pt modelId="{179FCEB2-1FE1-44F7-BE5F-837151263EEF}" type="pres">
      <dgm:prSet presAssocID="{599AB12D-6DA5-47B1-96A4-04ADDF14C485}" presName="node" presStyleLbl="node1" presStyleIdx="0" presStyleCnt="3">
        <dgm:presLayoutVars>
          <dgm:bulletEnabled val="1"/>
        </dgm:presLayoutVars>
      </dgm:prSet>
      <dgm:spPr/>
      <dgm:t>
        <a:bodyPr/>
        <a:lstStyle/>
        <a:p>
          <a:endParaRPr lang="en-GB"/>
        </a:p>
      </dgm:t>
    </dgm:pt>
    <dgm:pt modelId="{AC80046C-FB6C-4290-A808-8CDBE3E4122E}" type="pres">
      <dgm:prSet presAssocID="{599AB12D-6DA5-47B1-96A4-04ADDF14C485}" presName="dummy" presStyleCnt="0"/>
      <dgm:spPr/>
    </dgm:pt>
    <dgm:pt modelId="{78CF55D5-3DE8-4BDF-8790-2BE1AF72B236}" type="pres">
      <dgm:prSet presAssocID="{B9678D2B-D38E-4321-96AE-BD3707BC46A7}" presName="sibTrans" presStyleLbl="sibTrans2D1" presStyleIdx="0" presStyleCnt="3"/>
      <dgm:spPr/>
      <dgm:t>
        <a:bodyPr/>
        <a:lstStyle/>
        <a:p>
          <a:endParaRPr lang="en-GB"/>
        </a:p>
      </dgm:t>
    </dgm:pt>
    <dgm:pt modelId="{D8331A44-6CD0-4843-94CA-BA531DDFF2D3}" type="pres">
      <dgm:prSet presAssocID="{DA1AB418-1A53-4834-AB12-289E3F6BC069}" presName="node" presStyleLbl="node1" presStyleIdx="1" presStyleCnt="3">
        <dgm:presLayoutVars>
          <dgm:bulletEnabled val="1"/>
        </dgm:presLayoutVars>
      </dgm:prSet>
      <dgm:spPr/>
      <dgm:t>
        <a:bodyPr/>
        <a:lstStyle/>
        <a:p>
          <a:endParaRPr lang="en-GB"/>
        </a:p>
      </dgm:t>
    </dgm:pt>
    <dgm:pt modelId="{D7303C75-2B72-4A46-9BE9-A8B751E8A7E7}" type="pres">
      <dgm:prSet presAssocID="{DA1AB418-1A53-4834-AB12-289E3F6BC069}" presName="dummy" presStyleCnt="0"/>
      <dgm:spPr/>
    </dgm:pt>
    <dgm:pt modelId="{D666D9F1-CA19-437A-9141-8334E3F7ED11}" type="pres">
      <dgm:prSet presAssocID="{B800C3BD-DC56-489A-9F00-CBEF69AE437F}" presName="sibTrans" presStyleLbl="sibTrans2D1" presStyleIdx="1" presStyleCnt="3"/>
      <dgm:spPr/>
      <dgm:t>
        <a:bodyPr/>
        <a:lstStyle/>
        <a:p>
          <a:endParaRPr lang="en-GB"/>
        </a:p>
      </dgm:t>
    </dgm:pt>
    <dgm:pt modelId="{7A66F4CE-C4FC-4F72-9EE5-9F221DA17EF6}" type="pres">
      <dgm:prSet presAssocID="{B84B3459-B790-47C6-9CA0-76AF63ABCAD4}" presName="node" presStyleLbl="node1" presStyleIdx="2" presStyleCnt="3">
        <dgm:presLayoutVars>
          <dgm:bulletEnabled val="1"/>
        </dgm:presLayoutVars>
      </dgm:prSet>
      <dgm:spPr/>
      <dgm:t>
        <a:bodyPr/>
        <a:lstStyle/>
        <a:p>
          <a:endParaRPr lang="en-GB"/>
        </a:p>
      </dgm:t>
    </dgm:pt>
    <dgm:pt modelId="{BB050368-C375-4705-A05C-6EB200865BC1}" type="pres">
      <dgm:prSet presAssocID="{B84B3459-B790-47C6-9CA0-76AF63ABCAD4}" presName="dummy" presStyleCnt="0"/>
      <dgm:spPr/>
    </dgm:pt>
    <dgm:pt modelId="{997C3C94-E1FF-4F36-AAC4-67BD388458DD}" type="pres">
      <dgm:prSet presAssocID="{51F692CB-0C13-4808-AFC6-ABACF54EA142}" presName="sibTrans" presStyleLbl="sibTrans2D1" presStyleIdx="2" presStyleCnt="3" custLinFactNeighborX="-44" custLinFactNeighborY="30"/>
      <dgm:spPr/>
      <dgm:t>
        <a:bodyPr/>
        <a:lstStyle/>
        <a:p>
          <a:endParaRPr lang="en-GB"/>
        </a:p>
      </dgm:t>
    </dgm:pt>
  </dgm:ptLst>
  <dgm:cxnLst>
    <dgm:cxn modelId="{E3E39F9D-EEBD-46DD-8068-F327645977CD}" type="presOf" srcId="{51F692CB-0C13-4808-AFC6-ABACF54EA142}" destId="{997C3C94-E1FF-4F36-AAC4-67BD388458DD}" srcOrd="0" destOrd="0" presId="urn:microsoft.com/office/officeart/2005/8/layout/radial6"/>
    <dgm:cxn modelId="{AFAF60D3-A11A-4388-926A-5DCE2DA3DB68}" type="presOf" srcId="{599AB12D-6DA5-47B1-96A4-04ADDF14C485}" destId="{179FCEB2-1FE1-44F7-BE5F-837151263EEF}" srcOrd="0" destOrd="0" presId="urn:microsoft.com/office/officeart/2005/8/layout/radial6"/>
    <dgm:cxn modelId="{8E1C478D-586D-4AD1-B238-838913F063CA}" type="presOf" srcId="{B800C3BD-DC56-489A-9F00-CBEF69AE437F}" destId="{D666D9F1-CA19-437A-9141-8334E3F7ED11}" srcOrd="0" destOrd="0" presId="urn:microsoft.com/office/officeart/2005/8/layout/radial6"/>
    <dgm:cxn modelId="{F2123BB9-B93E-4CA1-AC3E-CF34BA37F1AE}" type="presOf" srcId="{0321B95D-5975-4363-ADC2-B5E1F670A701}" destId="{74B2CC12-3852-417D-9013-E1516F1CA55F}" srcOrd="0" destOrd="0" presId="urn:microsoft.com/office/officeart/2005/8/layout/radial6"/>
    <dgm:cxn modelId="{56EE04BD-3325-4620-89B7-FACFD57B7CE4}" srcId="{B8D82B3F-5CFF-48E0-B705-E87D126D7F42}" destId="{599AB12D-6DA5-47B1-96A4-04ADDF14C485}" srcOrd="0" destOrd="0" parTransId="{404AEDA3-DF99-409D-8DEE-2E34EE8B0C40}" sibTransId="{B9678D2B-D38E-4321-96AE-BD3707BC46A7}"/>
    <dgm:cxn modelId="{4DB1A65B-6187-4F8D-A4B8-A3E658104C50}" srcId="{B8D82B3F-5CFF-48E0-B705-E87D126D7F42}" destId="{B84B3459-B790-47C6-9CA0-76AF63ABCAD4}" srcOrd="2" destOrd="0" parTransId="{77725213-05CC-46AE-A6BF-603BD76DC18A}" sibTransId="{51F692CB-0C13-4808-AFC6-ABACF54EA142}"/>
    <dgm:cxn modelId="{F8AC417A-0A9F-4EF2-9279-966994BAEB44}" type="presOf" srcId="{DA1AB418-1A53-4834-AB12-289E3F6BC069}" destId="{D8331A44-6CD0-4843-94CA-BA531DDFF2D3}" srcOrd="0" destOrd="0" presId="urn:microsoft.com/office/officeart/2005/8/layout/radial6"/>
    <dgm:cxn modelId="{94203244-2CFA-4A08-8204-882627F2E782}" type="presOf" srcId="{B84B3459-B790-47C6-9CA0-76AF63ABCAD4}" destId="{7A66F4CE-C4FC-4F72-9EE5-9F221DA17EF6}" srcOrd="0" destOrd="0" presId="urn:microsoft.com/office/officeart/2005/8/layout/radial6"/>
    <dgm:cxn modelId="{06DD8E25-6426-480B-88B4-896BB5C2ABBD}" srcId="{B8D82B3F-5CFF-48E0-B705-E87D126D7F42}" destId="{DA1AB418-1A53-4834-AB12-289E3F6BC069}" srcOrd="1" destOrd="0" parTransId="{625AAC3B-204E-4A36-8928-7BE68AEC0A83}" sibTransId="{B800C3BD-DC56-489A-9F00-CBEF69AE437F}"/>
    <dgm:cxn modelId="{5A9964D5-E21E-4BCD-BC3A-65459E9D25C4}" srcId="{0321B95D-5975-4363-ADC2-B5E1F670A701}" destId="{6C813A00-6EF9-49D6-A8CA-8C8932C91EDC}" srcOrd="1" destOrd="0" parTransId="{346EB42A-5DB5-42CE-8A77-0A85AD6BBB2E}" sibTransId="{19DD8A4A-2F25-4CA1-8FD3-4343A87401BB}"/>
    <dgm:cxn modelId="{DB7C7699-02FC-4536-A6D2-E063993952EB}" type="presOf" srcId="{B8D82B3F-5CFF-48E0-B705-E87D126D7F42}" destId="{0F24C1BD-8B5D-4708-A178-FB9DED0D9CB8}" srcOrd="0" destOrd="0" presId="urn:microsoft.com/office/officeart/2005/8/layout/radial6"/>
    <dgm:cxn modelId="{9D17083C-F53B-4777-B4A7-7424407FF1F0}" srcId="{0321B95D-5975-4363-ADC2-B5E1F670A701}" destId="{B8D82B3F-5CFF-48E0-B705-E87D126D7F42}" srcOrd="0" destOrd="0" parTransId="{31827150-0FE2-45D9-A012-0BA133F556E8}" sibTransId="{B32FC323-5727-407F-A4C6-3A3803A28ECA}"/>
    <dgm:cxn modelId="{07FF98F2-7586-45EF-92CA-537CBA175923}" type="presOf" srcId="{B9678D2B-D38E-4321-96AE-BD3707BC46A7}" destId="{78CF55D5-3DE8-4BDF-8790-2BE1AF72B236}" srcOrd="0" destOrd="0" presId="urn:microsoft.com/office/officeart/2005/8/layout/radial6"/>
    <dgm:cxn modelId="{CB9EA3B9-E3C3-40A9-81DA-AF4076631892}" type="presParOf" srcId="{74B2CC12-3852-417D-9013-E1516F1CA55F}" destId="{0F24C1BD-8B5D-4708-A178-FB9DED0D9CB8}" srcOrd="0" destOrd="0" presId="urn:microsoft.com/office/officeart/2005/8/layout/radial6"/>
    <dgm:cxn modelId="{4D26588F-639C-4694-9404-8311A03E2EDB}" type="presParOf" srcId="{74B2CC12-3852-417D-9013-E1516F1CA55F}" destId="{179FCEB2-1FE1-44F7-BE5F-837151263EEF}" srcOrd="1" destOrd="0" presId="urn:microsoft.com/office/officeart/2005/8/layout/radial6"/>
    <dgm:cxn modelId="{A1F78D36-A06E-4A0A-B108-BFA7B68488F9}" type="presParOf" srcId="{74B2CC12-3852-417D-9013-E1516F1CA55F}" destId="{AC80046C-FB6C-4290-A808-8CDBE3E4122E}" srcOrd="2" destOrd="0" presId="urn:microsoft.com/office/officeart/2005/8/layout/radial6"/>
    <dgm:cxn modelId="{A5B3308D-F3B6-4604-A700-FF37EF22286C}" type="presParOf" srcId="{74B2CC12-3852-417D-9013-E1516F1CA55F}" destId="{78CF55D5-3DE8-4BDF-8790-2BE1AF72B236}" srcOrd="3" destOrd="0" presId="urn:microsoft.com/office/officeart/2005/8/layout/radial6"/>
    <dgm:cxn modelId="{42963D69-1651-40DF-B360-3960A672369F}" type="presParOf" srcId="{74B2CC12-3852-417D-9013-E1516F1CA55F}" destId="{D8331A44-6CD0-4843-94CA-BA531DDFF2D3}" srcOrd="4" destOrd="0" presId="urn:microsoft.com/office/officeart/2005/8/layout/radial6"/>
    <dgm:cxn modelId="{3D993549-8F8B-4AFE-8CB1-78C0E9563CC0}" type="presParOf" srcId="{74B2CC12-3852-417D-9013-E1516F1CA55F}" destId="{D7303C75-2B72-4A46-9BE9-A8B751E8A7E7}" srcOrd="5" destOrd="0" presId="urn:microsoft.com/office/officeart/2005/8/layout/radial6"/>
    <dgm:cxn modelId="{3EA35F31-E986-4707-A388-66B20F8A448B}" type="presParOf" srcId="{74B2CC12-3852-417D-9013-E1516F1CA55F}" destId="{D666D9F1-CA19-437A-9141-8334E3F7ED11}" srcOrd="6" destOrd="0" presId="urn:microsoft.com/office/officeart/2005/8/layout/radial6"/>
    <dgm:cxn modelId="{7A3249C4-AA87-4456-A336-77919500E587}" type="presParOf" srcId="{74B2CC12-3852-417D-9013-E1516F1CA55F}" destId="{7A66F4CE-C4FC-4F72-9EE5-9F221DA17EF6}" srcOrd="7" destOrd="0" presId="urn:microsoft.com/office/officeart/2005/8/layout/radial6"/>
    <dgm:cxn modelId="{2E7FDC8B-B0AE-42AF-A290-6CD5FDA3E32C}" type="presParOf" srcId="{74B2CC12-3852-417D-9013-E1516F1CA55F}" destId="{BB050368-C375-4705-A05C-6EB200865BC1}" srcOrd="8" destOrd="0" presId="urn:microsoft.com/office/officeart/2005/8/layout/radial6"/>
    <dgm:cxn modelId="{9D38F5FA-52B6-421E-9190-567FA0FB7B5C}" type="presParOf" srcId="{74B2CC12-3852-417D-9013-E1516F1CA55F}" destId="{997C3C94-E1FF-4F36-AAC4-67BD388458D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cs typeface="+mn-cs"/>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cs typeface="+mn-cs"/>
              </a:defRPr>
            </a:lvl1pPr>
          </a:lstStyle>
          <a:p>
            <a:pPr>
              <a:defRPr/>
            </a:pPr>
            <a:fld id="{5FA997FA-18E1-48B0-97CE-F123DE63F0BD}" type="datetimeFigureOut">
              <a:rPr lang="en-GB"/>
              <a:pPr>
                <a:defRPr/>
              </a:pPr>
              <a:t>28/03/2018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cs typeface="+mn-cs"/>
              </a:defRPr>
            </a:lvl1pPr>
          </a:lstStyle>
          <a:p>
            <a:pPr>
              <a:defRPr/>
            </a:pPr>
            <a:r>
              <a:rPr lang="en-GB"/>
              <a:t>© Crown copyright 2013 Dstl</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cs typeface="+mn-cs"/>
              </a:defRPr>
            </a:lvl1pPr>
          </a:lstStyle>
          <a:p>
            <a:pPr>
              <a:defRPr/>
            </a:pPr>
            <a:fld id="{4850D462-F8D9-4BFF-993A-5787B2D8757C}" type="slidenum">
              <a:rPr lang="en-GB"/>
              <a:pPr>
                <a:defRPr/>
              </a:pPr>
              <a:t>‹#›</a:t>
            </a:fld>
            <a:endParaRPr lang="en-GB"/>
          </a:p>
        </p:txBody>
      </p:sp>
    </p:spTree>
    <p:extLst>
      <p:ext uri="{BB962C8B-B14F-4D97-AF65-F5344CB8AC3E}">
        <p14:creationId xmlns:p14="http://schemas.microsoft.com/office/powerpoint/2010/main" val="276751611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12E361F2-6B3D-4356-97F1-8D21581464CC}" type="datetimeFigureOut">
              <a:rPr lang="en-GB"/>
              <a:pPr>
                <a:defRPr/>
              </a:pPr>
              <a:t>28/03/2018</a:t>
            </a:fld>
            <a:endParaRPr lang="en-GB" dirty="0"/>
          </a:p>
        </p:txBody>
      </p:sp>
      <p:sp>
        <p:nvSpPr>
          <p:cNvPr id="4" name="Slide Image Placeholder 3"/>
          <p:cNvSpPr>
            <a:spLocks noGrp="1" noRot="1" noChangeAspect="1"/>
          </p:cNvSpPr>
          <p:nvPr>
            <p:ph type="sldImg" idx="2"/>
          </p:nvPr>
        </p:nvSpPr>
        <p:spPr>
          <a:xfrm>
            <a:off x="1446213" y="742950"/>
            <a:ext cx="3905250" cy="2930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a:t>© Crown copyright 2013 Dstl</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BFA2C3E3-9910-4966-AC3E-9E9D328621A4}" type="slidenum">
              <a:rPr lang="en-GB"/>
              <a:pPr>
                <a:defRPr/>
              </a:pPr>
              <a:t>‹#›</a:t>
            </a:fld>
            <a:endParaRPr lang="en-GB" dirty="0"/>
          </a:p>
        </p:txBody>
      </p:sp>
    </p:spTree>
    <p:extLst>
      <p:ext uri="{BB962C8B-B14F-4D97-AF65-F5344CB8AC3E}">
        <p14:creationId xmlns:p14="http://schemas.microsoft.com/office/powerpoint/2010/main" val="3246608830"/>
      </p:ext>
    </p:extLst>
  </p:cSld>
  <p:clrMap bg1="lt1" tx1="dk1" bg2="lt2" tx2="dk2" accent1="accent1" accent2="accent2" accent3="accent3" accent4="accent4" accent5="accent5" accent6="accent6" hlink="hlink" folHlink="folHlink"/>
  <p:hf/>
  <p:notesStyle>
    <a:lvl1pPr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450"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2488"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9525"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6563"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3295" algn="l" defTabSz="853318" rtl="0" eaLnBrk="1" latinLnBrk="0" hangingPunct="1">
      <a:defRPr sz="1100" kern="1200">
        <a:solidFill>
          <a:schemeClr val="tx1"/>
        </a:solidFill>
        <a:latin typeface="+mn-lt"/>
        <a:ea typeface="+mn-ea"/>
        <a:cs typeface="+mn-cs"/>
      </a:defRPr>
    </a:lvl6pPr>
    <a:lvl7pPr marL="2559954" algn="l" defTabSz="853318" rtl="0" eaLnBrk="1" latinLnBrk="0" hangingPunct="1">
      <a:defRPr sz="1100" kern="1200">
        <a:solidFill>
          <a:schemeClr val="tx1"/>
        </a:solidFill>
        <a:latin typeface="+mn-lt"/>
        <a:ea typeface="+mn-ea"/>
        <a:cs typeface="+mn-cs"/>
      </a:defRPr>
    </a:lvl7pPr>
    <a:lvl8pPr marL="2986613" algn="l" defTabSz="853318" rtl="0" eaLnBrk="1" latinLnBrk="0" hangingPunct="1">
      <a:defRPr sz="1100" kern="1200">
        <a:solidFill>
          <a:schemeClr val="tx1"/>
        </a:solidFill>
        <a:latin typeface="+mn-lt"/>
        <a:ea typeface="+mn-ea"/>
        <a:cs typeface="+mn-cs"/>
      </a:defRPr>
    </a:lvl8pPr>
    <a:lvl9pPr marL="3413272" algn="l" defTabSz="85331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smtClean="0">
                <a:latin typeface="Arial" charset="0"/>
                <a:cs typeface="Arial" charset="0"/>
              </a:rPr>
              <a:t>This slide may be shown at the beginning of the presentation.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873B21B7-A48C-4941-B96F-4A7E96A81839}" type="slidenum">
              <a:rPr lang="en-GB" altLang="en-US" sz="1200" smtClean="0"/>
              <a:pPr defTabSz="852488" eaLnBrk="1" fontAlgn="base" hangingPunct="1">
                <a:spcBef>
                  <a:spcPct val="0"/>
                </a:spcBef>
                <a:spcAft>
                  <a:spcPct val="0"/>
                </a:spcAft>
              </a:pPr>
              <a:t>1</a:t>
            </a:fld>
            <a:endParaRPr lang="en-GB" altLang="en-US" sz="1200" smtClean="0"/>
          </a:p>
        </p:txBody>
      </p:sp>
      <p:sp>
        <p:nvSpPr>
          <p:cNvPr id="16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E10EB78C-0489-4DA8-A8E2-8D1E4F161F77}" type="datetime1">
              <a:rPr lang="en-GB" altLang="en-US" sz="1200" smtClean="0"/>
              <a:pPr defTabSz="852488" eaLnBrk="1" fontAlgn="base" hangingPunct="1">
                <a:spcBef>
                  <a:spcPct val="0"/>
                </a:spcBef>
                <a:spcAft>
                  <a:spcPct val="0"/>
                </a:spcAft>
              </a:pPr>
              <a:t>28/03/2018</a:t>
            </a:fld>
            <a:endParaRPr lang="en-GB" altLang="en-US" sz="1200" smtClean="0"/>
          </a:p>
        </p:txBody>
      </p:sp>
      <p:sp>
        <p:nvSpPr>
          <p:cNvPr id="1639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smtClean="0"/>
              <a:t>© Crown copyright 2012 Dstl</a:t>
            </a:r>
          </a:p>
        </p:txBody>
      </p:sp>
      <p:sp>
        <p:nvSpPr>
          <p:cNvPr id="16391"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smtClean="0"/>
              <a:t>Uncontrolled copy when printed</a:t>
            </a:r>
          </a:p>
        </p:txBody>
      </p:sp>
    </p:spTree>
    <p:extLst>
      <p:ext uri="{BB962C8B-B14F-4D97-AF65-F5344CB8AC3E}">
        <p14:creationId xmlns:p14="http://schemas.microsoft.com/office/powerpoint/2010/main" val="277701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endParaRPr lang="en-GB" b="0" dirty="0" smtClean="0"/>
          </a:p>
          <a:p>
            <a:endParaRPr lang="en-GB" b="0" dirty="0" smtClean="0"/>
          </a:p>
          <a:p>
            <a:r>
              <a:rPr lang="en-GB" dirty="0" smtClean="0"/>
              <a:t>British Ecological Society  (2017). A Guide to Reproducible Code in Ecological Evaluation.  N Cooper &amp; P-Y </a:t>
            </a:r>
            <a:r>
              <a:rPr lang="en-GB" dirty="0" err="1" smtClean="0"/>
              <a:t>Hsing</a:t>
            </a:r>
            <a:r>
              <a:rPr lang="en-GB" baseline="0" dirty="0" smtClean="0"/>
              <a:t> </a:t>
            </a:r>
            <a:r>
              <a:rPr lang="en-GB" dirty="0" smtClean="0"/>
              <a:t>(</a:t>
            </a:r>
            <a:r>
              <a:rPr lang="en-GB" dirty="0" err="1" smtClean="0"/>
              <a:t>eds</a:t>
            </a:r>
            <a:r>
              <a:rPr lang="en-GB" dirty="0" smtClean="0"/>
              <a:t>).</a:t>
            </a:r>
          </a:p>
          <a:p>
            <a:r>
              <a:rPr lang="en-GB" dirty="0" smtClean="0"/>
              <a:t>Government Office for Science (2018). Computational Modelling: Technological Futures. See https://www.gov.uk/government/uploads/system/uploads/attachment_data/file/682579/computational-modelling-blackett-review.pdf  (accessed 12 March 2018)</a:t>
            </a:r>
            <a:endParaRPr lang="en-GB" b="1"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D2055AA-F729-4282-92E0-4884EBA50901}"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49</a:t>
            </a:fld>
            <a:endParaRPr lang="en-GB" dirty="0"/>
          </a:p>
        </p:txBody>
      </p:sp>
    </p:spTree>
    <p:extLst>
      <p:ext uri="{BB962C8B-B14F-4D97-AF65-F5344CB8AC3E}">
        <p14:creationId xmlns:p14="http://schemas.microsoft.com/office/powerpoint/2010/main" val="372426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p>
          <a:p>
            <a:endParaRPr lang="en-GB" b="1" dirty="0" smtClean="0"/>
          </a:p>
          <a:p>
            <a:r>
              <a:rPr lang="en-GB" dirty="0" smtClean="0"/>
              <a:t>Banerjee A, </a:t>
            </a:r>
            <a:r>
              <a:rPr lang="en-GB" dirty="0" err="1" smtClean="0"/>
              <a:t>Monteleoni</a:t>
            </a:r>
            <a:r>
              <a:rPr lang="en-GB" dirty="0" smtClean="0"/>
              <a:t> C (2014). Climate change: challenges for machine learning (NIPS tutorial). </a:t>
            </a:r>
            <a:r>
              <a:rPr lang="en-GB" sz="1100" b="0" i="0" u="none" strike="noStrike" kern="1200" baseline="0" dirty="0" smtClean="0">
                <a:solidFill>
                  <a:schemeClr val="tx1"/>
                </a:solidFill>
                <a:latin typeface="Arial" pitchFamily="34" charset="0"/>
                <a:ea typeface="+mn-ea"/>
                <a:cs typeface="Arial" pitchFamily="34" charset="0"/>
              </a:rPr>
              <a:t>See https://www.microsoft.com/en-us/research/video/tutorial-climate-change-challenges-for-machine-learning/ (accessed 12 March 2018).</a:t>
            </a:r>
            <a:endParaRPr lang="en-GB" dirty="0" smtClean="0"/>
          </a:p>
          <a:p>
            <a:pPr marL="0" marR="0" lvl="1" indent="0" algn="l" defTabSz="852488" rtl="0" eaLnBrk="0" fontAlgn="base" latinLnBrk="0" hangingPunct="0">
              <a:lnSpc>
                <a:spcPct val="100000"/>
              </a:lnSpc>
              <a:spcBef>
                <a:spcPct val="30000"/>
              </a:spcBef>
              <a:spcAft>
                <a:spcPct val="0"/>
              </a:spcAft>
              <a:buClrTx/>
              <a:buSzTx/>
              <a:buFontTx/>
              <a:buNone/>
              <a:tabLst/>
              <a:defRPr/>
            </a:pPr>
            <a:r>
              <a:rPr lang="en-GB" dirty="0" err="1" smtClean="0"/>
              <a:t>Castelvecchi</a:t>
            </a:r>
            <a:r>
              <a:rPr lang="en-GB" dirty="0" smtClean="0"/>
              <a:t> D (2015).  Artificial intelligence called in to tackle LHC data deluge.  </a:t>
            </a:r>
            <a:r>
              <a:rPr lang="en-GB" i="1" dirty="0" smtClean="0"/>
              <a:t>Nature</a:t>
            </a:r>
            <a:r>
              <a:rPr lang="en-GB" dirty="0" smtClean="0"/>
              <a:t> </a:t>
            </a:r>
            <a:r>
              <a:rPr lang="en-GB" b="1" i="0" dirty="0" smtClean="0"/>
              <a:t>528</a:t>
            </a:r>
            <a:r>
              <a:rPr lang="en-GB" b="0" i="0" dirty="0" smtClean="0"/>
              <a:t>,</a:t>
            </a:r>
            <a:r>
              <a:rPr lang="en-GB" b="0" i="0" baseline="0" dirty="0" smtClean="0"/>
              <a:t> 18</a:t>
            </a:r>
            <a:endParaRPr lang="en-GB" b="1" i="1" dirty="0" smtClean="0"/>
          </a:p>
          <a:p>
            <a:endParaRPr lang="en-GB" b="0"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4C949C25-E394-407A-A6BA-FE395F9DEB4F}"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50</a:t>
            </a:fld>
            <a:endParaRPr lang="en-GB" dirty="0"/>
          </a:p>
        </p:txBody>
      </p:sp>
    </p:spTree>
    <p:extLst>
      <p:ext uri="{BB962C8B-B14F-4D97-AF65-F5344CB8AC3E}">
        <p14:creationId xmlns:p14="http://schemas.microsoft.com/office/powerpoint/2010/main" val="218663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p>
          <a:p>
            <a:endParaRPr lang="en-GB" b="1" dirty="0" smtClean="0"/>
          </a:p>
          <a:p>
            <a:r>
              <a:rPr lang="en-GB" dirty="0" smtClean="0"/>
              <a:t>Banerjee A, </a:t>
            </a:r>
            <a:r>
              <a:rPr lang="en-GB" dirty="0" err="1" smtClean="0"/>
              <a:t>Monteleoni</a:t>
            </a:r>
            <a:r>
              <a:rPr lang="en-GB" dirty="0" smtClean="0"/>
              <a:t> C (2014). Climate change: challenges for machine learning (NIPS tutorial). </a:t>
            </a:r>
            <a:r>
              <a:rPr lang="en-GB" sz="1100" b="0" i="0" u="none" strike="noStrike" kern="1200" baseline="0" dirty="0" smtClean="0">
                <a:solidFill>
                  <a:schemeClr val="tx1"/>
                </a:solidFill>
                <a:latin typeface="Arial" pitchFamily="34" charset="0"/>
                <a:ea typeface="+mn-ea"/>
                <a:cs typeface="Arial" pitchFamily="34" charset="0"/>
              </a:rPr>
              <a:t>See https://www.microsoft.com/en-us/research/video/tutorial-climate-change-challenges-for-machine-learning/ (accessed 12 March 2018).</a:t>
            </a:r>
            <a:endParaRPr lang="en-GB" dirty="0" smtClean="0"/>
          </a:p>
          <a:p>
            <a:pPr marL="0" marR="0" lvl="1" indent="0" algn="l" defTabSz="852488" rtl="0" eaLnBrk="0" fontAlgn="base" latinLnBrk="0" hangingPunct="0">
              <a:lnSpc>
                <a:spcPct val="100000"/>
              </a:lnSpc>
              <a:spcBef>
                <a:spcPct val="30000"/>
              </a:spcBef>
              <a:spcAft>
                <a:spcPct val="0"/>
              </a:spcAft>
              <a:buClrTx/>
              <a:buSzTx/>
              <a:buFontTx/>
              <a:buNone/>
              <a:tabLst/>
              <a:defRPr/>
            </a:pPr>
            <a:r>
              <a:rPr lang="en-GB" dirty="0" err="1" smtClean="0"/>
              <a:t>Castelvecchi</a:t>
            </a:r>
            <a:r>
              <a:rPr lang="en-GB" dirty="0" smtClean="0"/>
              <a:t> D (2015).  Artificial intelligence called in to tackle LHC data deluge.  </a:t>
            </a:r>
            <a:r>
              <a:rPr lang="en-GB" i="1" dirty="0" smtClean="0"/>
              <a:t>Nature</a:t>
            </a:r>
            <a:r>
              <a:rPr lang="en-GB" dirty="0" smtClean="0"/>
              <a:t> </a:t>
            </a:r>
            <a:r>
              <a:rPr lang="en-GB" b="1" i="0" dirty="0" smtClean="0"/>
              <a:t>528</a:t>
            </a:r>
            <a:r>
              <a:rPr lang="en-GB" b="0" i="0" dirty="0" smtClean="0"/>
              <a:t>,</a:t>
            </a:r>
            <a:r>
              <a:rPr lang="en-GB" b="0" i="0" baseline="0" dirty="0" smtClean="0"/>
              <a:t> 18</a:t>
            </a:r>
            <a:endParaRPr lang="en-GB" b="1" i="1" dirty="0" smtClean="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7BA9140D-F680-4CD6-B30D-FB389B7C6EFF}"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51</a:t>
            </a:fld>
            <a:endParaRPr lang="en-GB" dirty="0"/>
          </a:p>
        </p:txBody>
      </p:sp>
    </p:spTree>
    <p:extLst>
      <p:ext uri="{BB962C8B-B14F-4D97-AF65-F5344CB8AC3E}">
        <p14:creationId xmlns:p14="http://schemas.microsoft.com/office/powerpoint/2010/main" val="159805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latin typeface="Arial" charset="0"/>
                <a:cs typeface="Arial" charset="0"/>
              </a:rPr>
              <a:t>This slide may be shown at the end of the presentation.</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C690CD88-12F2-41B5-8B11-A09F4D5BC4CF}" type="slidenum">
              <a:rPr lang="en-GB" altLang="en-US" sz="1200" smtClean="0"/>
              <a:pPr defTabSz="852488" eaLnBrk="1" fontAlgn="base" hangingPunct="1">
                <a:spcBef>
                  <a:spcPct val="0"/>
                </a:spcBef>
                <a:spcAft>
                  <a:spcPct val="0"/>
                </a:spcAft>
              </a:pPr>
              <a:t>57</a:t>
            </a:fld>
            <a:endParaRPr lang="en-GB" altLang="en-US" sz="1200" smtClean="0"/>
          </a:p>
        </p:txBody>
      </p:sp>
      <p:sp>
        <p:nvSpPr>
          <p:cNvPr id="17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E6D4952F-233D-47C5-AD93-DB08C7E0E28B}" type="datetime1">
              <a:rPr lang="en-GB" altLang="en-US" sz="1200" smtClean="0"/>
              <a:pPr defTabSz="852488" eaLnBrk="1" fontAlgn="base" hangingPunct="1">
                <a:spcBef>
                  <a:spcPct val="0"/>
                </a:spcBef>
                <a:spcAft>
                  <a:spcPct val="0"/>
                </a:spcAft>
              </a:pPr>
              <a:t>28/03/2018</a:t>
            </a:fld>
            <a:endParaRPr lang="en-GB" altLang="en-US" sz="1200" smtClean="0"/>
          </a:p>
        </p:txBody>
      </p:sp>
      <p:sp>
        <p:nvSpPr>
          <p:cNvPr id="1741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smtClean="0"/>
              <a:t>© Crown copyright 2012 Dstl</a:t>
            </a:r>
          </a:p>
        </p:txBody>
      </p:sp>
      <p:sp>
        <p:nvSpPr>
          <p:cNvPr id="17415"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smtClean="0"/>
              <a:t>Uncontrolled copy when printed</a:t>
            </a:r>
          </a:p>
        </p:txBody>
      </p:sp>
    </p:spTree>
    <p:extLst>
      <p:ext uri="{BB962C8B-B14F-4D97-AF65-F5344CB8AC3E}">
        <p14:creationId xmlns:p14="http://schemas.microsoft.com/office/powerpoint/2010/main" val="420217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A4305BE-86B1-4372-86DD-89E4FE4AE25A}"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4433D7D-88FC-4307-B5EF-BE6B0CEF2667}" type="slidenum">
              <a:rPr lang="en-GB" smtClean="0"/>
              <a:pPr>
                <a:defRPr/>
              </a:pPr>
              <a:t>17</a:t>
            </a:fld>
            <a:endParaRPr lang="en-GB" dirty="0"/>
          </a:p>
        </p:txBody>
      </p:sp>
    </p:spTree>
    <p:extLst>
      <p:ext uri="{BB962C8B-B14F-4D97-AF65-F5344CB8AC3E}">
        <p14:creationId xmlns:p14="http://schemas.microsoft.com/office/powerpoint/2010/main" val="330465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cs typeface="Arial" charset="0"/>
            </a:endParaRPr>
          </a:p>
        </p:txBody>
      </p:sp>
      <p:sp>
        <p:nvSpPr>
          <p:cNvPr id="184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52488" fontAlgn="base">
              <a:spcBef>
                <a:spcPct val="0"/>
              </a:spcBef>
              <a:spcAft>
                <a:spcPct val="0"/>
              </a:spcAft>
            </a:pPr>
            <a:r>
              <a:rPr lang="en-GB" altLang="en-US" smtClean="0">
                <a:latin typeface="Arial" charset="0"/>
                <a:cs typeface="Arial" charset="0"/>
              </a:rPr>
              <a:t>Uncontrolled copy when printed</a:t>
            </a:r>
          </a:p>
        </p:txBody>
      </p:sp>
      <p:sp>
        <p:nvSpPr>
          <p:cNvPr id="184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52488" fontAlgn="base">
              <a:spcBef>
                <a:spcPct val="0"/>
              </a:spcBef>
              <a:spcAft>
                <a:spcPct val="0"/>
              </a:spcAft>
            </a:pPr>
            <a:fld id="{11CF9B5D-B8A9-463B-8A24-FB0CFD9C9B09}" type="datetime1">
              <a:rPr lang="en-GB" altLang="en-US" smtClean="0">
                <a:latin typeface="Arial" charset="0"/>
                <a:cs typeface="Arial" charset="0"/>
              </a:rPr>
              <a:pPr defTabSz="852488" fontAlgn="base">
                <a:spcBef>
                  <a:spcPct val="0"/>
                </a:spcBef>
                <a:spcAft>
                  <a:spcPct val="0"/>
                </a:spcAft>
              </a:pPr>
              <a:t>28/03/2018</a:t>
            </a:fld>
            <a:endParaRPr lang="en-GB" altLang="en-US" smtClean="0">
              <a:latin typeface="Arial" charset="0"/>
              <a:cs typeface="Arial" charset="0"/>
            </a:endParaRPr>
          </a:p>
        </p:txBody>
      </p:sp>
      <p:sp>
        <p:nvSpPr>
          <p:cNvPr id="184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r>
              <a:rPr lang="en-GB" altLang="en-US" smtClean="0">
                <a:latin typeface="Arial" charset="0"/>
                <a:cs typeface="Arial" charset="0"/>
              </a:rPr>
              <a:t>© Crown copyright 2013 Dstl</a:t>
            </a:r>
          </a:p>
        </p:txBody>
      </p:sp>
      <p:sp>
        <p:nvSpPr>
          <p:cNvPr id="1843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fld id="{2B25EB4E-88EC-409B-A359-816EED96D460}" type="slidenum">
              <a:rPr lang="en-GB" altLang="en-US" smtClean="0">
                <a:latin typeface="Arial" charset="0"/>
                <a:cs typeface="Arial" charset="0"/>
              </a:rPr>
              <a:pPr defTabSz="852488" fontAlgn="base">
                <a:spcBef>
                  <a:spcPct val="0"/>
                </a:spcBef>
                <a:spcAft>
                  <a:spcPct val="0"/>
                </a:spcAft>
              </a:pPr>
              <a:t>18</a:t>
            </a:fld>
            <a:endParaRPr lang="en-GB" altLang="en-US" smtClean="0">
              <a:latin typeface="Arial" charset="0"/>
              <a:cs typeface="Arial" charset="0"/>
            </a:endParaRPr>
          </a:p>
        </p:txBody>
      </p:sp>
    </p:spTree>
    <p:extLst>
      <p:ext uri="{BB962C8B-B14F-4D97-AF65-F5344CB8AC3E}">
        <p14:creationId xmlns:p14="http://schemas.microsoft.com/office/powerpoint/2010/main" val="351999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B44FD776-C85D-46A1-993E-EEC6324215FB}"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4433D7D-88FC-4307-B5EF-BE6B0CEF2667}" type="slidenum">
              <a:rPr lang="en-GB" smtClean="0"/>
              <a:pPr>
                <a:defRPr/>
              </a:pPr>
              <a:t>21</a:t>
            </a:fld>
            <a:endParaRPr lang="en-GB" dirty="0"/>
          </a:p>
        </p:txBody>
      </p:sp>
    </p:spTree>
    <p:extLst>
      <p:ext uri="{BB962C8B-B14F-4D97-AF65-F5344CB8AC3E}">
        <p14:creationId xmlns:p14="http://schemas.microsoft.com/office/powerpoint/2010/main" val="381334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p>
          <a:p>
            <a:endParaRPr lang="en-GB" dirty="0" smtClean="0"/>
          </a:p>
          <a:p>
            <a:pPr marL="0" marR="0" indent="0" algn="l" defTabSz="852488" rtl="0" eaLnBrk="0" fontAlgn="base" latinLnBrk="0" hangingPunct="0">
              <a:lnSpc>
                <a:spcPct val="100000"/>
              </a:lnSpc>
              <a:spcBef>
                <a:spcPct val="30000"/>
              </a:spcBef>
              <a:spcAft>
                <a:spcPct val="0"/>
              </a:spcAft>
              <a:buClrTx/>
              <a:buSzTx/>
              <a:buFontTx/>
              <a:buNone/>
              <a:tabLst/>
              <a:defRPr/>
            </a:pPr>
            <a:r>
              <a:rPr lang="en-GB" dirty="0" smtClean="0"/>
              <a:t>Reiss Prof J (2017). Against External Validity. CHESS Working Paper No. 2017-03  Durham University November 2017. See https://www.dur.ac.uk/resources/chess/CHESSK4UWP_2017_03_Reiss.pdf  </a:t>
            </a:r>
            <a:r>
              <a:rPr lang="en-GB" sz="1100" b="0" i="0" u="none" strike="noStrike" kern="1200" baseline="0" dirty="0" smtClean="0">
                <a:solidFill>
                  <a:schemeClr val="tx1"/>
                </a:solidFill>
                <a:latin typeface="Arial" pitchFamily="34" charset="0"/>
                <a:ea typeface="+mn-ea"/>
                <a:cs typeface="Arial" pitchFamily="34" charset="0"/>
              </a:rPr>
              <a:t>(accessed 13 March 2018).</a:t>
            </a:r>
            <a:endParaRPr lang="en-GB" dirty="0" smtClean="0"/>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FBFBFC68-0C96-4A1C-94B4-2840D875249C}"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25</a:t>
            </a:fld>
            <a:endParaRPr lang="en-GB" dirty="0"/>
          </a:p>
        </p:txBody>
      </p:sp>
    </p:spTree>
    <p:extLst>
      <p:ext uri="{BB962C8B-B14F-4D97-AF65-F5344CB8AC3E}">
        <p14:creationId xmlns:p14="http://schemas.microsoft.com/office/powerpoint/2010/main" val="97403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a:t>
            </a:r>
          </a:p>
          <a:p>
            <a:endParaRPr lang="en-GB" dirty="0" smtClean="0"/>
          </a:p>
          <a:p>
            <a:pPr marL="0" marR="0" indent="0" algn="l" defTabSz="852488" rtl="0" eaLnBrk="0" fontAlgn="base" latinLnBrk="0" hangingPunct="0">
              <a:lnSpc>
                <a:spcPct val="100000"/>
              </a:lnSpc>
              <a:spcBef>
                <a:spcPct val="30000"/>
              </a:spcBef>
              <a:spcAft>
                <a:spcPct val="0"/>
              </a:spcAft>
              <a:buClrTx/>
              <a:buSzTx/>
              <a:buFontTx/>
              <a:buNone/>
              <a:tabLst/>
              <a:defRPr/>
            </a:pPr>
            <a:r>
              <a:rPr lang="en-GB" b="0" dirty="0" smtClean="0"/>
              <a:t>Pearce P (2018).  </a:t>
            </a:r>
            <a:r>
              <a:rPr lang="en-GB" b="1" dirty="0" smtClean="0"/>
              <a:t>A Technical Overview of the Evidence Framework Approach: Practical Ways of Thinking about Evidence</a:t>
            </a:r>
            <a:r>
              <a:rPr lang="en-GB" b="0" dirty="0" smtClean="0"/>
              <a:t>.  </a:t>
            </a:r>
            <a:r>
              <a:rPr lang="en-GB" sz="1100" b="0" i="0" u="none" strike="noStrike" kern="1200" baseline="0" dirty="0" smtClean="0">
                <a:solidFill>
                  <a:schemeClr val="tx1"/>
                </a:solidFill>
                <a:latin typeface="Arial" pitchFamily="34" charset="0"/>
                <a:ea typeface="+mn-ea"/>
                <a:cs typeface="Arial" pitchFamily="34" charset="0"/>
              </a:rPr>
              <a:t>CHESS Working Paper No. 2018-02  Durham University  March 2018.</a:t>
            </a:r>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CD04E601-02F6-4E43-8072-BDB895D37D75}"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39</a:t>
            </a:fld>
            <a:endParaRPr lang="en-GB" dirty="0"/>
          </a:p>
        </p:txBody>
      </p:sp>
    </p:spTree>
    <p:extLst>
      <p:ext uri="{BB962C8B-B14F-4D97-AF65-F5344CB8AC3E}">
        <p14:creationId xmlns:p14="http://schemas.microsoft.com/office/powerpoint/2010/main" val="346472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a:t>
            </a:r>
          </a:p>
          <a:p>
            <a:endParaRPr lang="en-GB" dirty="0" smtClean="0"/>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CD04E601-02F6-4E43-8072-BDB895D37D75}"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43</a:t>
            </a:fld>
            <a:endParaRPr lang="en-GB" dirty="0"/>
          </a:p>
        </p:txBody>
      </p:sp>
    </p:spTree>
    <p:extLst>
      <p:ext uri="{BB962C8B-B14F-4D97-AF65-F5344CB8AC3E}">
        <p14:creationId xmlns:p14="http://schemas.microsoft.com/office/powerpoint/2010/main" val="346472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p>
          <a:p>
            <a:endParaRPr lang="en-GB" b="0" dirty="0" smtClean="0"/>
          </a:p>
          <a:p>
            <a:pPr marL="0" marR="0" indent="0" algn="l" defTabSz="852488" rtl="0" eaLnBrk="0" fontAlgn="base" latinLnBrk="0" hangingPunct="0">
              <a:lnSpc>
                <a:spcPct val="100000"/>
              </a:lnSpc>
              <a:spcBef>
                <a:spcPct val="30000"/>
              </a:spcBef>
              <a:spcAft>
                <a:spcPct val="0"/>
              </a:spcAft>
              <a:buClrTx/>
              <a:buSzTx/>
              <a:buFontTx/>
              <a:buNone/>
              <a:tabLst/>
              <a:defRPr/>
            </a:pPr>
            <a:r>
              <a:rPr lang="en-GB" b="0" dirty="0" smtClean="0"/>
              <a:t>Government Office for Science (2018).  </a:t>
            </a:r>
            <a:r>
              <a:rPr lang="en-GB" b="1" dirty="0" smtClean="0"/>
              <a:t>Computational Modelling: Technological</a:t>
            </a:r>
            <a:r>
              <a:rPr lang="en-GB" b="1" baseline="0" dirty="0" smtClean="0"/>
              <a:t> Futures.</a:t>
            </a:r>
            <a:r>
              <a:rPr lang="en-GB" b="0" baseline="0" dirty="0" smtClean="0"/>
              <a:t>  See https://www.gov.uk/government/uploads/system/uploads/attachment_data/file/682579/computational-modelling-blackett-review.pdf </a:t>
            </a:r>
            <a:r>
              <a:rPr lang="en-GB" sz="1100" b="0" i="0" u="none" strike="noStrike" kern="1200" baseline="0" dirty="0" smtClean="0">
                <a:solidFill>
                  <a:schemeClr val="tx1"/>
                </a:solidFill>
                <a:latin typeface="Arial" pitchFamily="34" charset="0"/>
                <a:ea typeface="+mn-ea"/>
                <a:cs typeface="Arial" pitchFamily="34" charset="0"/>
              </a:rPr>
              <a:t>(accessed 13 March 2018).</a:t>
            </a:r>
            <a:endParaRPr lang="en-GB" b="1" dirty="0" smtClean="0"/>
          </a:p>
          <a:p>
            <a:r>
              <a:rPr lang="en-GB" b="0" dirty="0" smtClean="0"/>
              <a:t>McLeish T, </a:t>
            </a:r>
            <a:r>
              <a:rPr lang="en-GB" b="0" dirty="0" err="1" smtClean="0"/>
              <a:t>Strang</a:t>
            </a:r>
            <a:r>
              <a:rPr lang="en-GB" b="0" dirty="0" smtClean="0"/>
              <a:t> V (2016).</a:t>
            </a:r>
            <a:r>
              <a:rPr lang="en-GB" b="0" baseline="0" dirty="0" smtClean="0"/>
              <a:t>  Evaluating interdisciplinary research: the elephant in the peer-reviewers’ room.  </a:t>
            </a:r>
            <a:r>
              <a:rPr lang="en-GB" b="1" baseline="0" dirty="0" smtClean="0"/>
              <a:t>Palgrave Communications </a:t>
            </a:r>
            <a:r>
              <a:rPr lang="en-GB" b="0" baseline="0" dirty="0" smtClean="0"/>
              <a:t>Published 25 Aug 2016.</a:t>
            </a:r>
          </a:p>
          <a:p>
            <a:pPr marL="0" marR="0" indent="0" algn="l" defTabSz="852488" rtl="0" eaLnBrk="0" fontAlgn="base" latinLnBrk="0" hangingPunct="0">
              <a:lnSpc>
                <a:spcPct val="100000"/>
              </a:lnSpc>
              <a:spcBef>
                <a:spcPct val="30000"/>
              </a:spcBef>
              <a:spcAft>
                <a:spcPct val="0"/>
              </a:spcAft>
              <a:buClrTx/>
              <a:buSzTx/>
              <a:buFontTx/>
              <a:buNone/>
              <a:tabLst/>
              <a:defRPr/>
            </a:pPr>
            <a:r>
              <a:rPr lang="en-GB" b="0" dirty="0" err="1" smtClean="0"/>
              <a:t>Strang</a:t>
            </a:r>
            <a:r>
              <a:rPr lang="en-GB" b="0" dirty="0" smtClean="0"/>
              <a:t> </a:t>
            </a:r>
            <a:r>
              <a:rPr lang="en-GB" b="0" dirty="0" err="1" smtClean="0"/>
              <a:t>Prof.</a:t>
            </a:r>
            <a:r>
              <a:rPr lang="en-GB" b="0" dirty="0" smtClean="0"/>
              <a:t> V,  McLeish </a:t>
            </a:r>
            <a:r>
              <a:rPr lang="en-GB" b="0" dirty="0" err="1" smtClean="0"/>
              <a:t>Prof.</a:t>
            </a:r>
            <a:r>
              <a:rPr lang="en-GB" b="0" dirty="0" smtClean="0"/>
              <a:t> T(2015).</a:t>
            </a:r>
            <a:r>
              <a:rPr lang="en-GB" b="0" baseline="0" dirty="0" smtClean="0"/>
              <a:t>  </a:t>
            </a:r>
            <a:r>
              <a:rPr lang="en-GB" b="1" baseline="0" dirty="0" smtClean="0"/>
              <a:t>Evaluating Interdisciplinary Research: a practical guide</a:t>
            </a:r>
            <a:r>
              <a:rPr lang="en-GB" b="0" baseline="0" dirty="0" smtClean="0"/>
              <a:t>.  Institute of Advanced Study Durham University.</a:t>
            </a:r>
            <a:endParaRPr lang="en-GB" b="0" dirty="0" smtClean="0"/>
          </a:p>
          <a:p>
            <a:r>
              <a:rPr lang="en-GB" sz="1100" b="0" i="0" u="none" strike="noStrike" kern="1200" baseline="0" dirty="0" err="1" smtClean="0">
                <a:solidFill>
                  <a:schemeClr val="tx1"/>
                </a:solidFill>
                <a:latin typeface="Arial" pitchFamily="34" charset="0"/>
                <a:ea typeface="+mn-ea"/>
                <a:cs typeface="Arial" pitchFamily="34" charset="0"/>
              </a:rPr>
              <a:t>Winsberg</a:t>
            </a:r>
            <a:r>
              <a:rPr lang="en-GB" sz="1100" b="0" i="0" u="none" strike="noStrike" kern="1200" baseline="0" dirty="0" smtClean="0">
                <a:solidFill>
                  <a:schemeClr val="tx1"/>
                </a:solidFill>
                <a:latin typeface="Arial" pitchFamily="34" charset="0"/>
                <a:ea typeface="+mn-ea"/>
                <a:cs typeface="Arial" pitchFamily="34" charset="0"/>
              </a:rPr>
              <a:t> E, Huebner B, </a:t>
            </a:r>
            <a:r>
              <a:rPr lang="en-GB" sz="1100" b="0" i="0" u="none" strike="noStrike" kern="1200" baseline="0" dirty="0" err="1" smtClean="0">
                <a:solidFill>
                  <a:schemeClr val="tx1"/>
                </a:solidFill>
                <a:latin typeface="Arial" pitchFamily="34" charset="0"/>
                <a:ea typeface="+mn-ea"/>
                <a:cs typeface="Arial" pitchFamily="34" charset="0"/>
              </a:rPr>
              <a:t>Kukla</a:t>
            </a:r>
            <a:r>
              <a:rPr lang="en-GB" sz="1100" b="0" i="0" u="none" strike="noStrike" kern="1200" baseline="0" dirty="0" smtClean="0">
                <a:solidFill>
                  <a:schemeClr val="tx1"/>
                </a:solidFill>
                <a:latin typeface="Arial" pitchFamily="34" charset="0"/>
                <a:ea typeface="+mn-ea"/>
                <a:cs typeface="Arial" pitchFamily="34" charset="0"/>
              </a:rPr>
              <a:t> R (2014).  Accountability and values in radically collaborative research.  Studies in History and Philosophy of Science </a:t>
            </a:r>
            <a:r>
              <a:rPr lang="en-GB" sz="1100" b="1" i="0" u="none" strike="noStrike" kern="1200" baseline="0" dirty="0" smtClean="0">
                <a:solidFill>
                  <a:schemeClr val="tx1"/>
                </a:solidFill>
                <a:latin typeface="Arial" pitchFamily="34" charset="0"/>
                <a:ea typeface="+mn-ea"/>
                <a:cs typeface="Arial" pitchFamily="34" charset="0"/>
              </a:rPr>
              <a:t>46</a:t>
            </a:r>
            <a:r>
              <a:rPr lang="en-GB" sz="1100" b="0" i="0" u="none" strike="noStrike" kern="1200" baseline="0" dirty="0" smtClean="0">
                <a:solidFill>
                  <a:schemeClr val="tx1"/>
                </a:solidFill>
                <a:latin typeface="Arial" pitchFamily="34" charset="0"/>
                <a:ea typeface="+mn-ea"/>
                <a:cs typeface="Arial" pitchFamily="34" charset="0"/>
              </a:rPr>
              <a:t> (2014) 16-23</a:t>
            </a:r>
            <a:endParaRPr lang="en-GB" b="1" dirty="0" smtClean="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07ADB84F-8037-45D9-9B3B-6B6E0FBABF6A}"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44</a:t>
            </a:fld>
            <a:endParaRPr lang="en-GB" dirty="0"/>
          </a:p>
        </p:txBody>
      </p:sp>
    </p:spTree>
    <p:extLst>
      <p:ext uri="{BB962C8B-B14F-4D97-AF65-F5344CB8AC3E}">
        <p14:creationId xmlns:p14="http://schemas.microsoft.com/office/powerpoint/2010/main" val="329688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more information about the Cynefin framework see: https</a:t>
            </a:r>
            <a:r>
              <a:rPr lang="en-GB" baseline="0" smtClean="0"/>
              <a:t>://en.wikipedia.org/wiki/Cynefin_framework</a:t>
            </a:r>
            <a:endParaRPr lang="en-GB" dirty="0" smtClean="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91C960F8-1AA1-4D17-A134-6261DFD570BE}" type="datetime1">
              <a:rPr lang="en-GB" smtClean="0"/>
              <a:t>28/03/2018</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BFA2C3E3-9910-4966-AC3E-9E9D328621A4}" type="slidenum">
              <a:rPr lang="en-GB" smtClean="0"/>
              <a:pPr>
                <a:defRPr/>
              </a:pPr>
              <a:t>48</a:t>
            </a:fld>
            <a:endParaRPr lang="en-GB" dirty="0"/>
          </a:p>
        </p:txBody>
      </p:sp>
    </p:spTree>
    <p:extLst>
      <p:ext uri="{BB962C8B-B14F-4D97-AF65-F5344CB8AC3E}">
        <p14:creationId xmlns:p14="http://schemas.microsoft.com/office/powerpoint/2010/main" val="180884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55"/>
            <a:ext cx="7775602" cy="1656045"/>
          </a:xfrm>
        </p:spPr>
        <p:txBody>
          <a:bodyPr>
            <a:normAutofit/>
          </a:bodyPr>
          <a:lstStyle>
            <a:lvl1pPr marL="0" indent="0" algn="l">
              <a:buNone/>
              <a:defRPr sz="2400">
                <a:solidFill>
                  <a:schemeClr val="tx1"/>
                </a:solidFill>
              </a:defRPr>
            </a:lvl1pPr>
            <a:lvl2pPr marL="426659" indent="0" algn="ctr">
              <a:buNone/>
              <a:defRPr>
                <a:solidFill>
                  <a:schemeClr val="tx1">
                    <a:tint val="75000"/>
                  </a:schemeClr>
                </a:solidFill>
              </a:defRPr>
            </a:lvl2pPr>
            <a:lvl3pPr marL="853318" indent="0" algn="ctr">
              <a:buNone/>
              <a:defRPr>
                <a:solidFill>
                  <a:schemeClr val="tx1">
                    <a:tint val="75000"/>
                  </a:schemeClr>
                </a:solidFill>
              </a:defRPr>
            </a:lvl3pPr>
            <a:lvl4pPr marL="1279977" indent="0" algn="ctr">
              <a:buNone/>
              <a:defRPr>
                <a:solidFill>
                  <a:schemeClr val="tx1">
                    <a:tint val="75000"/>
                  </a:schemeClr>
                </a:solidFill>
              </a:defRPr>
            </a:lvl4pPr>
            <a:lvl5pPr marL="1706636" indent="0" algn="ctr">
              <a:buNone/>
              <a:defRPr>
                <a:solidFill>
                  <a:schemeClr val="tx1">
                    <a:tint val="75000"/>
                  </a:schemeClr>
                </a:solidFill>
              </a:defRPr>
            </a:lvl5pPr>
            <a:lvl6pPr marL="2133295" indent="0" algn="ctr">
              <a:buNone/>
              <a:defRPr>
                <a:solidFill>
                  <a:schemeClr val="tx1">
                    <a:tint val="75000"/>
                  </a:schemeClr>
                </a:solidFill>
              </a:defRPr>
            </a:lvl6pPr>
            <a:lvl7pPr marL="2559954" indent="0" algn="ctr">
              <a:buNone/>
              <a:defRPr>
                <a:solidFill>
                  <a:schemeClr val="tx1">
                    <a:tint val="75000"/>
                  </a:schemeClr>
                </a:solidFill>
              </a:defRPr>
            </a:lvl7pPr>
            <a:lvl8pPr marL="2986613" indent="0" algn="ctr">
              <a:buNone/>
              <a:defRPr>
                <a:solidFill>
                  <a:schemeClr val="tx1">
                    <a:tint val="75000"/>
                  </a:schemeClr>
                </a:solidFill>
              </a:defRPr>
            </a:lvl8pPr>
            <a:lvl9pPr marL="3413272"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dirty="0"/>
            </a:lvl1pPr>
          </a:lstStyle>
          <a:p>
            <a:pPr>
              <a:defRPr/>
            </a:pPr>
            <a:r>
              <a:rPr lang="en-GB"/>
              <a:t>© Crown </a:t>
            </a:r>
            <a:r>
              <a:rPr lang="en-GB" smtClean="0"/>
              <a:t>copyright 2018 </a:t>
            </a:r>
            <a:r>
              <a:rPr lang="en-GB"/>
              <a:t>Dstl</a:t>
            </a:r>
          </a:p>
        </p:txBody>
      </p:sp>
      <p:sp>
        <p:nvSpPr>
          <p:cNvPr id="6" name="Date Placeholder 3"/>
          <p:cNvSpPr>
            <a:spLocks noGrp="1"/>
          </p:cNvSpPr>
          <p:nvPr>
            <p:ph type="dt" sz="half" idx="14"/>
          </p:nvPr>
        </p:nvSpPr>
        <p:spPr/>
        <p:txBody>
          <a:bodyPr/>
          <a:lstStyle>
            <a:lvl1pPr>
              <a:defRPr/>
            </a:lvl1pPr>
          </a:lstStyle>
          <a:p>
            <a:pPr>
              <a:defRPr/>
            </a:pPr>
            <a:fld id="{854BC0B6-EFF9-416A-8402-FA6E7A770806}" type="datetime4">
              <a:rPr lang="en-GB"/>
              <a:pPr>
                <a:defRPr/>
              </a:pPr>
              <a:t>28 March 2018</a:t>
            </a:fld>
            <a:endParaRPr lang="en-GB" dirty="0"/>
          </a:p>
        </p:txBody>
      </p:sp>
    </p:spTree>
    <p:extLst>
      <p:ext uri="{BB962C8B-B14F-4D97-AF65-F5344CB8AC3E}">
        <p14:creationId xmlns:p14="http://schemas.microsoft.com/office/powerpoint/2010/main" val="418837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tl-logo-trans-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6" name="Footer Placeholder 2"/>
          <p:cNvSpPr>
            <a:spLocks noGrp="1"/>
          </p:cNvSpPr>
          <p:nvPr>
            <p:ph type="ftr" sz="quarter" idx="10"/>
          </p:nvPr>
        </p:nvSpPr>
        <p:spPr/>
        <p:txBody>
          <a:bodyPr/>
          <a:lstStyle>
            <a:lvl1pPr>
              <a:defRPr dirty="0"/>
            </a:lvl1pPr>
          </a:lstStyle>
          <a:p>
            <a:pPr>
              <a:defRPr/>
            </a:pPr>
            <a:r>
              <a:rPr lang="en-GB"/>
              <a:t>© Crown </a:t>
            </a:r>
            <a:r>
              <a:rPr lang="en-GB" smtClean="0"/>
              <a:t>copyright 2018 </a:t>
            </a:r>
            <a:r>
              <a:rPr lang="en-GB"/>
              <a:t>Dstl</a:t>
            </a:r>
          </a:p>
        </p:txBody>
      </p:sp>
      <p:sp>
        <p:nvSpPr>
          <p:cNvPr id="7" name="Date Placeholder 3"/>
          <p:cNvSpPr>
            <a:spLocks noGrp="1"/>
          </p:cNvSpPr>
          <p:nvPr>
            <p:ph type="dt" sz="half" idx="11"/>
          </p:nvPr>
        </p:nvSpPr>
        <p:spPr/>
        <p:txBody>
          <a:bodyPr/>
          <a:lstStyle>
            <a:lvl1pPr>
              <a:defRPr/>
            </a:lvl1pPr>
          </a:lstStyle>
          <a:p>
            <a:pPr>
              <a:defRPr/>
            </a:pPr>
            <a:fld id="{7FA5CDA5-817B-43DA-A511-B26E93D4D378}" type="datetime4">
              <a:rPr lang="en-GB"/>
              <a:pPr>
                <a:defRPr/>
              </a:pPr>
              <a:t>28 March 2018</a:t>
            </a:fld>
            <a:endParaRPr lang="en-GB" dirty="0"/>
          </a:p>
        </p:txBody>
      </p:sp>
    </p:spTree>
    <p:extLst>
      <p:ext uri="{BB962C8B-B14F-4D97-AF65-F5344CB8AC3E}">
        <p14:creationId xmlns:p14="http://schemas.microsoft.com/office/powerpoint/2010/main" val="387813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a:t>© Crown copyright 2013 Dstl</a:t>
            </a:r>
          </a:p>
        </p:txBody>
      </p:sp>
      <p:sp>
        <p:nvSpPr>
          <p:cNvPr id="5" name="Date Placeholder 3"/>
          <p:cNvSpPr>
            <a:spLocks noGrp="1"/>
          </p:cNvSpPr>
          <p:nvPr>
            <p:ph type="dt" sz="half" idx="14"/>
          </p:nvPr>
        </p:nvSpPr>
        <p:spPr/>
        <p:txBody>
          <a:bodyPr/>
          <a:lstStyle>
            <a:lvl1pPr>
              <a:defRPr/>
            </a:lvl1pPr>
          </a:lstStyle>
          <a:p>
            <a:pPr>
              <a:defRPr/>
            </a:pPr>
            <a:fld id="{6535FFE4-034B-43E8-8A01-CE93CA9786BB}" type="datetime4">
              <a:rPr lang="en-GB"/>
              <a:pPr>
                <a:defRPr/>
              </a:pPr>
              <a:t>28 March 2018</a:t>
            </a:fld>
            <a:endParaRPr lang="en-GB" dirty="0"/>
          </a:p>
        </p:txBody>
      </p:sp>
    </p:spTree>
    <p:extLst>
      <p:ext uri="{BB962C8B-B14F-4D97-AF65-F5344CB8AC3E}">
        <p14:creationId xmlns:p14="http://schemas.microsoft.com/office/powerpoint/2010/main" val="16690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6"/>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dirty="0"/>
            </a:lvl1pPr>
          </a:lstStyle>
          <a:p>
            <a:pPr>
              <a:defRPr/>
            </a:pPr>
            <a:r>
              <a:rPr lang="en-GB"/>
              <a:t>© Crown </a:t>
            </a:r>
            <a:r>
              <a:rPr lang="en-GB" smtClean="0"/>
              <a:t>copyright 2018 </a:t>
            </a:r>
            <a:r>
              <a:rPr lang="en-GB"/>
              <a:t>Dstl</a:t>
            </a:r>
          </a:p>
        </p:txBody>
      </p:sp>
      <p:sp>
        <p:nvSpPr>
          <p:cNvPr id="6" name="Date Placeholder 3"/>
          <p:cNvSpPr>
            <a:spLocks noGrp="1"/>
          </p:cNvSpPr>
          <p:nvPr>
            <p:ph type="dt" sz="half" idx="14"/>
          </p:nvPr>
        </p:nvSpPr>
        <p:spPr/>
        <p:txBody>
          <a:bodyPr/>
          <a:lstStyle>
            <a:lvl1pPr>
              <a:defRPr/>
            </a:lvl1pPr>
          </a:lstStyle>
          <a:p>
            <a:pPr>
              <a:defRPr/>
            </a:pPr>
            <a:fld id="{214143AC-B11B-4F9C-BE5D-5CBD8EC587AB}" type="datetime4">
              <a:rPr lang="en-GB"/>
              <a:pPr>
                <a:defRPr/>
              </a:pPr>
              <a:t>28 March 2018</a:t>
            </a:fld>
            <a:endParaRPr lang="en-GB" dirty="0"/>
          </a:p>
        </p:txBody>
      </p:sp>
    </p:spTree>
    <p:extLst>
      <p:ext uri="{BB962C8B-B14F-4D97-AF65-F5344CB8AC3E}">
        <p14:creationId xmlns:p14="http://schemas.microsoft.com/office/powerpoint/2010/main" val="402848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dirty="0"/>
            </a:lvl1pPr>
          </a:lstStyle>
          <a:p>
            <a:pPr>
              <a:defRPr/>
            </a:pPr>
            <a:r>
              <a:rPr lang="en-GB"/>
              <a:t>© Crown </a:t>
            </a:r>
            <a:r>
              <a:rPr lang="en-GB" smtClean="0"/>
              <a:t>copyright 2018 </a:t>
            </a:r>
            <a:r>
              <a:rPr lang="en-GB"/>
              <a:t>Dstl</a:t>
            </a:r>
          </a:p>
        </p:txBody>
      </p:sp>
      <p:sp>
        <p:nvSpPr>
          <p:cNvPr id="7" name="Date Placeholder 3"/>
          <p:cNvSpPr>
            <a:spLocks noGrp="1"/>
          </p:cNvSpPr>
          <p:nvPr>
            <p:ph type="dt" sz="half" idx="18"/>
          </p:nvPr>
        </p:nvSpPr>
        <p:spPr/>
        <p:txBody>
          <a:bodyPr/>
          <a:lstStyle>
            <a:lvl1pPr>
              <a:defRPr/>
            </a:lvl1pPr>
          </a:lstStyle>
          <a:p>
            <a:pPr>
              <a:defRPr/>
            </a:pPr>
            <a:fld id="{43D31822-CDBD-4287-A457-72E62632116E}" type="datetime4">
              <a:rPr lang="en-GB"/>
              <a:pPr>
                <a:defRPr/>
              </a:pPr>
              <a:t>28 March 2018</a:t>
            </a:fld>
            <a:endParaRPr lang="en-GB" dirty="0"/>
          </a:p>
        </p:txBody>
      </p:sp>
    </p:spTree>
    <p:extLst>
      <p:ext uri="{BB962C8B-B14F-4D97-AF65-F5344CB8AC3E}">
        <p14:creationId xmlns:p14="http://schemas.microsoft.com/office/powerpoint/2010/main" val="287612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8"/>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dirty="0"/>
            </a:lvl1pPr>
          </a:lstStyle>
          <a:p>
            <a:pPr>
              <a:defRPr/>
            </a:pPr>
            <a:r>
              <a:rPr lang="en-GB"/>
              <a:t>© Crown </a:t>
            </a:r>
            <a:r>
              <a:rPr lang="en-GB" smtClean="0"/>
              <a:t>copyright 2018 </a:t>
            </a:r>
            <a:r>
              <a:rPr lang="en-GB"/>
              <a:t>Dstl</a:t>
            </a:r>
          </a:p>
        </p:txBody>
      </p:sp>
      <p:sp>
        <p:nvSpPr>
          <p:cNvPr id="7" name="Date Placeholder 3"/>
          <p:cNvSpPr>
            <a:spLocks noGrp="1"/>
          </p:cNvSpPr>
          <p:nvPr>
            <p:ph type="dt" sz="half" idx="20"/>
          </p:nvPr>
        </p:nvSpPr>
        <p:spPr/>
        <p:txBody>
          <a:bodyPr/>
          <a:lstStyle>
            <a:lvl1pPr>
              <a:defRPr/>
            </a:lvl1pPr>
          </a:lstStyle>
          <a:p>
            <a:pPr>
              <a:defRPr/>
            </a:pPr>
            <a:fld id="{4B46DDFC-5D45-430B-82E1-A051F6D37EFB}" type="datetime4">
              <a:rPr lang="en-GB"/>
              <a:pPr>
                <a:defRPr/>
              </a:pPr>
              <a:t>28 March 2018</a:t>
            </a:fld>
            <a:endParaRPr lang="en-GB" dirty="0"/>
          </a:p>
        </p:txBody>
      </p:sp>
    </p:spTree>
    <p:extLst>
      <p:ext uri="{BB962C8B-B14F-4D97-AF65-F5344CB8AC3E}">
        <p14:creationId xmlns:p14="http://schemas.microsoft.com/office/powerpoint/2010/main" val="203757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dirty="0"/>
            </a:lvl1pPr>
          </a:lstStyle>
          <a:p>
            <a:pPr>
              <a:defRPr/>
            </a:pPr>
            <a:r>
              <a:rPr lang="en-GB"/>
              <a:t>© Crown </a:t>
            </a:r>
            <a:r>
              <a:rPr lang="en-GB" smtClean="0"/>
              <a:t>copyright 2018 </a:t>
            </a:r>
            <a:r>
              <a:rPr lang="en-GB"/>
              <a:t>Dstl</a:t>
            </a:r>
          </a:p>
        </p:txBody>
      </p:sp>
      <p:sp>
        <p:nvSpPr>
          <p:cNvPr id="5" name="Date Placeholder 3"/>
          <p:cNvSpPr>
            <a:spLocks noGrp="1"/>
          </p:cNvSpPr>
          <p:nvPr>
            <p:ph type="dt" sz="half" idx="14"/>
          </p:nvPr>
        </p:nvSpPr>
        <p:spPr/>
        <p:txBody>
          <a:bodyPr/>
          <a:lstStyle>
            <a:lvl1pPr>
              <a:defRPr/>
            </a:lvl1pPr>
          </a:lstStyle>
          <a:p>
            <a:pPr>
              <a:defRPr/>
            </a:pPr>
            <a:fld id="{FE08DD44-D023-4532-872D-1C2D605A6400}" type="datetime4">
              <a:rPr lang="en-GB"/>
              <a:pPr>
                <a:defRPr/>
              </a:pPr>
              <a:t>28 March 2018</a:t>
            </a:fld>
            <a:endParaRPr lang="en-GB" dirty="0"/>
          </a:p>
        </p:txBody>
      </p:sp>
    </p:spTree>
    <p:extLst>
      <p:ext uri="{BB962C8B-B14F-4D97-AF65-F5344CB8AC3E}">
        <p14:creationId xmlns:p14="http://schemas.microsoft.com/office/powerpoint/2010/main" val="288352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dirty="0"/>
            </a:lvl1pPr>
          </a:lstStyle>
          <a:p>
            <a:pPr>
              <a:defRPr/>
            </a:pPr>
            <a:r>
              <a:rPr lang="en-GB"/>
              <a:t>© Crown </a:t>
            </a:r>
            <a:r>
              <a:rPr lang="en-GB" smtClean="0"/>
              <a:t>copyright 2018 </a:t>
            </a:r>
            <a:r>
              <a:rPr lang="en-GB"/>
              <a:t>Dstl</a:t>
            </a:r>
          </a:p>
        </p:txBody>
      </p:sp>
      <p:sp>
        <p:nvSpPr>
          <p:cNvPr id="4" name="Date Placeholder 3"/>
          <p:cNvSpPr>
            <a:spLocks noGrp="1"/>
          </p:cNvSpPr>
          <p:nvPr>
            <p:ph type="dt" sz="half" idx="14"/>
          </p:nvPr>
        </p:nvSpPr>
        <p:spPr/>
        <p:txBody>
          <a:bodyPr/>
          <a:lstStyle>
            <a:lvl1pPr>
              <a:defRPr/>
            </a:lvl1pPr>
          </a:lstStyle>
          <a:p>
            <a:pPr>
              <a:defRPr/>
            </a:pPr>
            <a:fld id="{65D81DF6-1309-48B3-94BC-B10989D2B221}" type="datetime4">
              <a:rPr lang="en-GB"/>
              <a:pPr>
                <a:defRPr/>
              </a:pPr>
              <a:t>28 March 2018</a:t>
            </a:fld>
            <a:endParaRPr lang="en-GB" dirty="0"/>
          </a:p>
        </p:txBody>
      </p:sp>
    </p:spTree>
    <p:extLst>
      <p:ext uri="{BB962C8B-B14F-4D97-AF65-F5344CB8AC3E}">
        <p14:creationId xmlns:p14="http://schemas.microsoft.com/office/powerpoint/2010/main" val="26218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40763" cy="5616575"/>
          </a:xfrm>
        </p:spPr>
        <p:txBody>
          <a:bodyPr rtlCol="0">
            <a:normAutofit/>
          </a:bodyPr>
          <a:lstStyle>
            <a:lvl1pPr marL="0" indent="0">
              <a:buNone/>
              <a:defRPr sz="3000"/>
            </a:lvl1pPr>
            <a:lvl2pPr marL="426659" indent="0">
              <a:buNone/>
              <a:defRPr sz="2600"/>
            </a:lvl2pPr>
            <a:lvl3pPr marL="853318" indent="0">
              <a:buNone/>
              <a:defRPr sz="2200"/>
            </a:lvl3pPr>
            <a:lvl4pPr marL="1279977" indent="0">
              <a:buNone/>
              <a:defRPr sz="1900"/>
            </a:lvl4pPr>
            <a:lvl5pPr marL="1706636" indent="0">
              <a:buNone/>
              <a:defRPr sz="1900"/>
            </a:lvl5pPr>
            <a:lvl6pPr marL="2133295" indent="0">
              <a:buNone/>
              <a:defRPr sz="1900"/>
            </a:lvl6pPr>
            <a:lvl7pPr marL="2559954" indent="0">
              <a:buNone/>
              <a:defRPr sz="1900"/>
            </a:lvl7pPr>
            <a:lvl8pPr marL="2986613" indent="0">
              <a:buNone/>
              <a:defRPr sz="1900"/>
            </a:lvl8pPr>
            <a:lvl9pPr marL="3413272"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7" y="4657626"/>
            <a:ext cx="8301616" cy="760520"/>
          </a:xfrm>
        </p:spPr>
        <p:txBody>
          <a:bodyPr>
            <a:normAutofit/>
          </a:bodyPr>
          <a:lstStyle>
            <a:lvl1pPr marL="0" indent="0">
              <a:lnSpc>
                <a:spcPct val="120000"/>
              </a:lnSpc>
              <a:spcBef>
                <a:spcPts val="300"/>
              </a:spcBef>
              <a:buNone/>
              <a:defRPr sz="2400"/>
            </a:lvl1pPr>
            <a:lvl2pPr marL="426659" indent="0">
              <a:buNone/>
              <a:defRPr sz="1100"/>
            </a:lvl2pPr>
            <a:lvl3pPr marL="853318" indent="0">
              <a:buNone/>
              <a:defRPr sz="900"/>
            </a:lvl3pPr>
            <a:lvl4pPr marL="1279977" indent="0">
              <a:buNone/>
              <a:defRPr sz="800"/>
            </a:lvl4pPr>
            <a:lvl5pPr marL="1706636" indent="0">
              <a:buNone/>
              <a:defRPr sz="800"/>
            </a:lvl5pPr>
            <a:lvl6pPr marL="2133295" indent="0">
              <a:buNone/>
              <a:defRPr sz="800"/>
            </a:lvl6pPr>
            <a:lvl7pPr marL="2559954" indent="0">
              <a:buNone/>
              <a:defRPr sz="800"/>
            </a:lvl7pPr>
            <a:lvl8pPr marL="2986613" indent="0">
              <a:buNone/>
              <a:defRPr sz="800"/>
            </a:lvl8pPr>
            <a:lvl9pPr marL="3413272"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dirty="0"/>
            </a:lvl1pPr>
          </a:lstStyle>
          <a:p>
            <a:pPr>
              <a:defRPr/>
            </a:pPr>
            <a:r>
              <a:rPr lang="en-GB"/>
              <a:t>© Crown </a:t>
            </a:r>
            <a:r>
              <a:rPr lang="en-GB" smtClean="0"/>
              <a:t>copyright 2018 </a:t>
            </a:r>
            <a:r>
              <a:rPr lang="en-GB"/>
              <a:t>Dstl</a:t>
            </a:r>
          </a:p>
        </p:txBody>
      </p:sp>
      <p:sp>
        <p:nvSpPr>
          <p:cNvPr id="6" name="Date Placeholder 3"/>
          <p:cNvSpPr>
            <a:spLocks noGrp="1"/>
          </p:cNvSpPr>
          <p:nvPr>
            <p:ph type="dt" sz="half" idx="14"/>
          </p:nvPr>
        </p:nvSpPr>
        <p:spPr/>
        <p:txBody>
          <a:bodyPr/>
          <a:lstStyle>
            <a:lvl1pPr>
              <a:defRPr/>
            </a:lvl1pPr>
          </a:lstStyle>
          <a:p>
            <a:pPr>
              <a:defRPr/>
            </a:pPr>
            <a:fld id="{F1A34548-7494-40DF-AEA9-B7D28D3E6CEB}" type="datetime4">
              <a:rPr lang="en-GB"/>
              <a:pPr>
                <a:defRPr/>
              </a:pPr>
              <a:t>28 March 2018</a:t>
            </a:fld>
            <a:endParaRPr lang="en-GB" dirty="0"/>
          </a:p>
        </p:txBody>
      </p:sp>
    </p:spTree>
    <p:extLst>
      <p:ext uri="{BB962C8B-B14F-4D97-AF65-F5344CB8AC3E}">
        <p14:creationId xmlns:p14="http://schemas.microsoft.com/office/powerpoint/2010/main" val="26262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89"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89"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dirty="0"/>
            </a:lvl1pPr>
          </a:lstStyle>
          <a:p>
            <a:pPr>
              <a:defRPr/>
            </a:pPr>
            <a:r>
              <a:rPr lang="en-GB"/>
              <a:t>© Crown </a:t>
            </a:r>
            <a:r>
              <a:rPr lang="en-GB" smtClean="0"/>
              <a:t>copyright 2018 </a:t>
            </a:r>
            <a:r>
              <a:rPr lang="en-GB"/>
              <a:t>Dstl</a:t>
            </a:r>
          </a:p>
        </p:txBody>
      </p:sp>
      <p:sp>
        <p:nvSpPr>
          <p:cNvPr id="11" name="Date Placeholder 3"/>
          <p:cNvSpPr>
            <a:spLocks noGrp="1"/>
          </p:cNvSpPr>
          <p:nvPr>
            <p:ph type="dt" sz="half" idx="20"/>
          </p:nvPr>
        </p:nvSpPr>
        <p:spPr/>
        <p:txBody>
          <a:bodyPr/>
          <a:lstStyle>
            <a:lvl1pPr>
              <a:defRPr/>
            </a:lvl1pPr>
          </a:lstStyle>
          <a:p>
            <a:pPr>
              <a:defRPr/>
            </a:pPr>
            <a:fld id="{8995B0E5-2C3F-434D-8939-811A8223BFFB}" type="datetime4">
              <a:rPr lang="en-GB"/>
              <a:pPr>
                <a:defRPr/>
              </a:pPr>
              <a:t>28 March 2018</a:t>
            </a:fld>
            <a:endParaRPr lang="en-GB" dirty="0"/>
          </a:p>
        </p:txBody>
      </p:sp>
    </p:spTree>
    <p:extLst>
      <p:ext uri="{BB962C8B-B14F-4D97-AF65-F5344CB8AC3E}">
        <p14:creationId xmlns:p14="http://schemas.microsoft.com/office/powerpoint/2010/main" val="323229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80000" indent="-180000">
              <a:lnSpc>
                <a:spcPct val="100000"/>
              </a:lnSpc>
              <a:spcBef>
                <a:spcPts val="300"/>
              </a:spcBef>
              <a:buNone/>
              <a:defRPr sz="1400"/>
            </a:lvl1pPr>
            <a:lvl2pPr marL="360000" indent="-180000">
              <a:lnSpc>
                <a:spcPct val="100000"/>
              </a:lnSpc>
              <a:spcBef>
                <a:spcPts val="300"/>
              </a:spcBef>
              <a:buNone/>
              <a:defRPr sz="1400"/>
            </a:lvl2pPr>
            <a:lvl3pPr marL="540000" indent="-180000">
              <a:lnSpc>
                <a:spcPct val="100000"/>
              </a:lnSpc>
              <a:spcBef>
                <a:spcPts val="300"/>
              </a:spcBef>
              <a:buNone/>
              <a:defRPr sz="1400"/>
            </a:lvl3pPr>
            <a:lvl4pPr marL="720000" indent="-180000">
              <a:lnSpc>
                <a:spcPct val="100000"/>
              </a:lnSpc>
              <a:spcBef>
                <a:spcPts val="300"/>
              </a:spcBef>
              <a:buNone/>
              <a:defRPr sz="1400"/>
            </a:lvl4pPr>
            <a:lvl5pPr marL="900000" indent="-180000">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dirty="0"/>
            </a:lvl1pPr>
          </a:lstStyle>
          <a:p>
            <a:pPr>
              <a:defRPr/>
            </a:pPr>
            <a:r>
              <a:rPr lang="en-GB"/>
              <a:t>© Crown </a:t>
            </a:r>
            <a:r>
              <a:rPr lang="en-GB" smtClean="0"/>
              <a:t>copyright 2018 </a:t>
            </a:r>
            <a:r>
              <a:rPr lang="en-GB"/>
              <a:t>Dstl</a:t>
            </a:r>
          </a:p>
        </p:txBody>
      </p:sp>
      <p:sp>
        <p:nvSpPr>
          <p:cNvPr id="9" name="Date Placeholder 3"/>
          <p:cNvSpPr>
            <a:spLocks noGrp="1"/>
          </p:cNvSpPr>
          <p:nvPr>
            <p:ph type="dt" sz="half" idx="19"/>
          </p:nvPr>
        </p:nvSpPr>
        <p:spPr/>
        <p:txBody>
          <a:bodyPr/>
          <a:lstStyle>
            <a:lvl1pPr>
              <a:defRPr/>
            </a:lvl1pPr>
          </a:lstStyle>
          <a:p>
            <a:pPr>
              <a:defRPr/>
            </a:pPr>
            <a:fld id="{BFC7B679-C821-45BE-9A40-5A501410FA1D}" type="datetime4">
              <a:rPr lang="en-GB"/>
              <a:pPr>
                <a:defRPr/>
              </a:pPr>
              <a:t>28 March 2018</a:t>
            </a:fld>
            <a:endParaRPr lang="en-GB" dirty="0"/>
          </a:p>
        </p:txBody>
      </p:sp>
    </p:spTree>
    <p:extLst>
      <p:ext uri="{BB962C8B-B14F-4D97-AF65-F5344CB8AC3E}">
        <p14:creationId xmlns:p14="http://schemas.microsoft.com/office/powerpoint/2010/main" val="217189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0"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1027" name="Title Placeholder 1"/>
          <p:cNvSpPr>
            <a:spLocks noGrp="1"/>
          </p:cNvSpPr>
          <p:nvPr>
            <p:ph type="title"/>
          </p:nvPr>
        </p:nvSpPr>
        <p:spPr bwMode="auto">
          <a:xfrm>
            <a:off x="431800" y="258763"/>
            <a:ext cx="77771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31800" y="1538288"/>
            <a:ext cx="77771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332" tIns="42666" rIns="85332" bIns="42666" rtlCol="0" anchor="t"/>
          <a:lstStyle>
            <a:lvl1pPr algn="l" defTabSz="853318" fontAlgn="auto">
              <a:spcBef>
                <a:spcPts val="0"/>
              </a:spcBef>
              <a:spcAft>
                <a:spcPts val="0"/>
              </a:spcAft>
              <a:defRPr sz="800" b="1" dirty="0" smtClean="0">
                <a:solidFill>
                  <a:schemeClr val="bg1"/>
                </a:solidFill>
                <a:latin typeface="Arial" pitchFamily="34" charset="0"/>
                <a:cs typeface="Arial" pitchFamily="34" charset="0"/>
              </a:defRPr>
            </a:lvl1pPr>
          </a:lstStyle>
          <a:p>
            <a:pPr>
              <a:defRPr/>
            </a:pPr>
            <a:r>
              <a:rPr lang="en-GB"/>
              <a:t>© Crown copyright 2018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332" tIns="42666" rIns="85332" bIns="42666" rtlCol="0" anchor="b"/>
          <a:lstStyle>
            <a:lvl1pPr algn="l" defTabSz="853318" fontAlgn="auto">
              <a:spcBef>
                <a:spcPts val="0"/>
              </a:spcBef>
              <a:spcAft>
                <a:spcPts val="0"/>
              </a:spcAft>
              <a:defRPr sz="800" b="1">
                <a:solidFill>
                  <a:schemeClr val="bg1"/>
                </a:solidFill>
                <a:latin typeface="Arial" pitchFamily="34" charset="0"/>
                <a:cs typeface="Arial" pitchFamily="34" charset="0"/>
              </a:defRPr>
            </a:lvl1pPr>
          </a:lstStyle>
          <a:p>
            <a:pPr>
              <a:defRPr/>
            </a:pPr>
            <a:fld id="{6DCC1D1B-B761-47B1-B804-BF7973B5A54D}" type="datetime4">
              <a:rPr lang="en-GB"/>
              <a:pPr>
                <a:defRPr/>
              </a:pPr>
              <a:t>28 March 2018</a:t>
            </a:fld>
            <a:endParaRPr lang="en-GB" dirty="0"/>
          </a:p>
        </p:txBody>
      </p:sp>
      <p:grpSp>
        <p:nvGrpSpPr>
          <p:cNvPr id="1031" name="Group 14"/>
          <p:cNvGrpSpPr>
            <a:grpSpLocks/>
          </p:cNvGrpSpPr>
          <p:nvPr/>
        </p:nvGrpSpPr>
        <p:grpSpPr bwMode="auto">
          <a:xfrm>
            <a:off x="177800" y="5781675"/>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7800" y="5782384"/>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rnet.dstl.gov.uk\home\921756d\my documents\My Pictures\Logos &amp; Crests\dstl-logo-trans-whit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hidden">
            <a:xfrm>
              <a:off x="177800" y="5782383"/>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oup 17"/>
          <p:cNvGrpSpPr>
            <a:grpSpLocks/>
          </p:cNvGrpSpPr>
          <p:nvPr/>
        </p:nvGrpSpPr>
        <p:grpSpPr bwMode="auto">
          <a:xfrm>
            <a:off x="7685088" y="5784850"/>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84553" y="5784298"/>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rnet.dstl.gov.uk\home\921756d\my documents\My Pictures\Logos &amp; Crests\MOD\MOD_WHITE_AW.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hidden">
            <a:xfrm>
              <a:off x="7684780" y="5784765"/>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p:txStyles>
    <p:title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p:titleStyle>
    <p:body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3318" rtl="0" eaLnBrk="1" latinLnBrk="0" hangingPunct="1">
        <a:defRPr sz="1700" kern="1200">
          <a:solidFill>
            <a:schemeClr val="tx1"/>
          </a:solidFill>
          <a:latin typeface="+mn-lt"/>
          <a:ea typeface="+mn-ea"/>
          <a:cs typeface="+mn-cs"/>
        </a:defRPr>
      </a:lvl1pPr>
      <a:lvl2pPr marL="426659" algn="l" defTabSz="853318" rtl="0" eaLnBrk="1" latinLnBrk="0" hangingPunct="1">
        <a:defRPr sz="1700" kern="1200">
          <a:solidFill>
            <a:schemeClr val="tx1"/>
          </a:solidFill>
          <a:latin typeface="+mn-lt"/>
          <a:ea typeface="+mn-ea"/>
          <a:cs typeface="+mn-cs"/>
        </a:defRPr>
      </a:lvl2pPr>
      <a:lvl3pPr marL="853318" algn="l" defTabSz="853318" rtl="0" eaLnBrk="1" latinLnBrk="0" hangingPunct="1">
        <a:defRPr sz="1700" kern="1200">
          <a:solidFill>
            <a:schemeClr val="tx1"/>
          </a:solidFill>
          <a:latin typeface="+mn-lt"/>
          <a:ea typeface="+mn-ea"/>
          <a:cs typeface="+mn-cs"/>
        </a:defRPr>
      </a:lvl3pPr>
      <a:lvl4pPr marL="1279977" algn="l" defTabSz="853318" rtl="0" eaLnBrk="1" latinLnBrk="0" hangingPunct="1">
        <a:defRPr sz="1700" kern="1200">
          <a:solidFill>
            <a:schemeClr val="tx1"/>
          </a:solidFill>
          <a:latin typeface="+mn-lt"/>
          <a:ea typeface="+mn-ea"/>
          <a:cs typeface="+mn-cs"/>
        </a:defRPr>
      </a:lvl4pPr>
      <a:lvl5pPr marL="1706636" algn="l" defTabSz="853318" rtl="0" eaLnBrk="1" latinLnBrk="0" hangingPunct="1">
        <a:defRPr sz="1700" kern="1200">
          <a:solidFill>
            <a:schemeClr val="tx1"/>
          </a:solidFill>
          <a:latin typeface="+mn-lt"/>
          <a:ea typeface="+mn-ea"/>
          <a:cs typeface="+mn-cs"/>
        </a:defRPr>
      </a:lvl5pPr>
      <a:lvl6pPr marL="2133295" algn="l" defTabSz="853318" rtl="0" eaLnBrk="1" latinLnBrk="0" hangingPunct="1">
        <a:defRPr sz="1700" kern="1200">
          <a:solidFill>
            <a:schemeClr val="tx1"/>
          </a:solidFill>
          <a:latin typeface="+mn-lt"/>
          <a:ea typeface="+mn-ea"/>
          <a:cs typeface="+mn-cs"/>
        </a:defRPr>
      </a:lvl6pPr>
      <a:lvl7pPr marL="2559954" algn="l" defTabSz="853318" rtl="0" eaLnBrk="1" latinLnBrk="0" hangingPunct="1">
        <a:defRPr sz="1700" kern="1200">
          <a:solidFill>
            <a:schemeClr val="tx1"/>
          </a:solidFill>
          <a:latin typeface="+mn-lt"/>
          <a:ea typeface="+mn-ea"/>
          <a:cs typeface="+mn-cs"/>
        </a:defRPr>
      </a:lvl7pPr>
      <a:lvl8pPr marL="2986613" algn="l" defTabSz="853318" rtl="0" eaLnBrk="1" latinLnBrk="0" hangingPunct="1">
        <a:defRPr sz="1700" kern="1200">
          <a:solidFill>
            <a:schemeClr val="tx1"/>
          </a:solidFill>
          <a:latin typeface="+mn-lt"/>
          <a:ea typeface="+mn-ea"/>
          <a:cs typeface="+mn-cs"/>
        </a:defRPr>
      </a:lvl8pPr>
      <a:lvl9pPr marL="3413272" algn="l" defTabSz="85331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si@nationalarchives.gsi.gov.uk" TargetMode="External"/><Relationship Id="rId2" Type="http://schemas.openxmlformats.org/officeDocument/2006/relationships/hyperlink" Target="http://www.nationalarchives.gov.uk/doc/open-government-licence/version/3)"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computational-modelling-blackett-review" TargetMode="External"/><Relationship Id="rId2" Type="http://schemas.openxmlformats.org/officeDocument/2006/relationships/hyperlink" Target="https://www.gov.uk/government/publications/the-aqua-book-guidance-on-producing-quality-analysis-for-governm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55130/R0003199E.pdf" TargetMode="External"/><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iki/o/Script/images/f/f9/Confidence_Assessment_Table.jpg"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aprobinson@dstl.gov.uk" TargetMode="External"/><Relationship Id="rId2" Type="http://schemas.openxmlformats.org/officeDocument/2006/relationships/hyperlink" Target="mailto:peglover@dstl.gov.uk" TargetMode="Externa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852488" eaLnBrk="0" fontAlgn="base" hangingPunct="0">
              <a:spcBef>
                <a:spcPct val="0"/>
              </a:spcBef>
              <a:spcAft>
                <a:spcPct val="0"/>
              </a:spcAft>
              <a:defRPr sz="1700">
                <a:solidFill>
                  <a:schemeClr val="tx1"/>
                </a:solidFill>
                <a:latin typeface="Arial" charset="0"/>
                <a:cs typeface="Arial" charset="0"/>
              </a:defRPr>
            </a:lvl6pPr>
            <a:lvl7pPr marL="2971800" indent="-228600" defTabSz="852488" eaLnBrk="0" fontAlgn="base" hangingPunct="0">
              <a:spcBef>
                <a:spcPct val="0"/>
              </a:spcBef>
              <a:spcAft>
                <a:spcPct val="0"/>
              </a:spcAft>
              <a:defRPr sz="1700">
                <a:solidFill>
                  <a:schemeClr val="tx1"/>
                </a:solidFill>
                <a:latin typeface="Arial" charset="0"/>
                <a:cs typeface="Arial" charset="0"/>
              </a:defRPr>
            </a:lvl7pPr>
            <a:lvl8pPr marL="3429000" indent="-228600" defTabSz="852488" eaLnBrk="0" fontAlgn="base" hangingPunct="0">
              <a:spcBef>
                <a:spcPct val="0"/>
              </a:spcBef>
              <a:spcAft>
                <a:spcPct val="0"/>
              </a:spcAft>
              <a:defRPr sz="1700">
                <a:solidFill>
                  <a:schemeClr val="tx1"/>
                </a:solidFill>
                <a:latin typeface="Arial" charset="0"/>
                <a:cs typeface="Arial" charset="0"/>
              </a:defRPr>
            </a:lvl8pPr>
            <a:lvl9pPr marL="3886200" indent="-228600" defTabSz="852488" eaLnBrk="0" fontAlgn="base" hangingPunct="0">
              <a:spcBef>
                <a:spcPct val="0"/>
              </a:spcBef>
              <a:spcAft>
                <a:spcPct val="0"/>
              </a:spcAft>
              <a:defRPr sz="17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800" smtClean="0">
                <a:solidFill>
                  <a:schemeClr val="bg1"/>
                </a:solidFill>
              </a:rPr>
              <a:t>© Crown copyright 2018 Dstl</a:t>
            </a:r>
          </a:p>
        </p:txBody>
      </p:sp>
      <p:sp>
        <p:nvSpPr>
          <p:cNvPr id="12291" name="Date Placeholder 2"/>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852488" eaLnBrk="0" fontAlgn="base" hangingPunct="0">
              <a:spcBef>
                <a:spcPct val="0"/>
              </a:spcBef>
              <a:spcAft>
                <a:spcPct val="0"/>
              </a:spcAft>
              <a:defRPr sz="1700">
                <a:solidFill>
                  <a:schemeClr val="tx1"/>
                </a:solidFill>
                <a:latin typeface="Arial" charset="0"/>
                <a:cs typeface="Arial" charset="0"/>
              </a:defRPr>
            </a:lvl6pPr>
            <a:lvl7pPr marL="2971800" indent="-228600" defTabSz="852488" eaLnBrk="0" fontAlgn="base" hangingPunct="0">
              <a:spcBef>
                <a:spcPct val="0"/>
              </a:spcBef>
              <a:spcAft>
                <a:spcPct val="0"/>
              </a:spcAft>
              <a:defRPr sz="1700">
                <a:solidFill>
                  <a:schemeClr val="tx1"/>
                </a:solidFill>
                <a:latin typeface="Arial" charset="0"/>
                <a:cs typeface="Arial" charset="0"/>
              </a:defRPr>
            </a:lvl7pPr>
            <a:lvl8pPr marL="3429000" indent="-228600" defTabSz="852488" eaLnBrk="0" fontAlgn="base" hangingPunct="0">
              <a:spcBef>
                <a:spcPct val="0"/>
              </a:spcBef>
              <a:spcAft>
                <a:spcPct val="0"/>
              </a:spcAft>
              <a:defRPr sz="1700">
                <a:solidFill>
                  <a:schemeClr val="tx1"/>
                </a:solidFill>
                <a:latin typeface="Arial" charset="0"/>
                <a:cs typeface="Arial" charset="0"/>
              </a:defRPr>
            </a:lvl8pPr>
            <a:lvl9pPr marL="3886200" indent="-228600" defTabSz="852488" eaLnBrk="0" fontAlgn="base" hangingPunct="0">
              <a:spcBef>
                <a:spcPct val="0"/>
              </a:spcBef>
              <a:spcAft>
                <a:spcPct val="0"/>
              </a:spcAft>
              <a:defRPr sz="1700">
                <a:solidFill>
                  <a:schemeClr val="tx1"/>
                </a:solidFill>
                <a:latin typeface="Arial" charset="0"/>
                <a:cs typeface="Arial" charset="0"/>
              </a:defRPr>
            </a:lvl9pPr>
          </a:lstStyle>
          <a:p>
            <a:pPr defTabSz="852488" eaLnBrk="1" fontAlgn="base" hangingPunct="1">
              <a:spcBef>
                <a:spcPct val="0"/>
              </a:spcBef>
              <a:spcAft>
                <a:spcPct val="0"/>
              </a:spcAft>
            </a:pPr>
            <a:fld id="{53DACE7B-2DA6-414D-8496-6D8BC001D1A5}" type="datetime4">
              <a:rPr lang="en-GB" altLang="en-US" sz="800" smtClean="0">
                <a:solidFill>
                  <a:schemeClr val="bg1"/>
                </a:solidFill>
              </a:rPr>
              <a:pPr defTabSz="852488" eaLnBrk="1" fontAlgn="base" hangingPunct="1">
                <a:spcBef>
                  <a:spcPct val="0"/>
                </a:spcBef>
                <a:spcAft>
                  <a:spcPct val="0"/>
                </a:spcAft>
              </a:pPr>
              <a:t>28 March 2018</a:t>
            </a:fld>
            <a:endParaRPr lang="en-GB" altLang="en-US" sz="80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codify and share good/best practice</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pic>
        <p:nvPicPr>
          <p:cNvPr id="7" name="Picture 2" descr="http://www.collaborate.gsi.gov.uk/download/attachments/163348802/Aqua+Book+Front+Page.jpg?version=2&amp;modificationDate=14340293780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2309" y="1943943"/>
            <a:ext cx="2427270" cy="339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01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Aqua Book Elements</a:t>
            </a:r>
            <a:br>
              <a:rPr lang="en-GB" dirty="0" smtClean="0"/>
            </a:br>
            <a:endParaRPr lang="en-GB" dirty="0"/>
          </a:p>
        </p:txBody>
      </p:sp>
      <p:sp>
        <p:nvSpPr>
          <p:cNvPr id="3" name="Content Placeholder 2"/>
          <p:cNvSpPr>
            <a:spLocks noGrp="1"/>
          </p:cNvSpPr>
          <p:nvPr>
            <p:ph idx="1"/>
          </p:nvPr>
        </p:nvSpPr>
        <p:spPr/>
        <p:txBody>
          <a:bodyPr/>
          <a:lstStyle/>
          <a:p>
            <a:r>
              <a:rPr lang="en-GB" dirty="0" smtClean="0"/>
              <a:t>Clearly differentiated roles</a:t>
            </a:r>
          </a:p>
          <a:p>
            <a:pPr lvl="1"/>
            <a:r>
              <a:rPr lang="en-GB" dirty="0" smtClean="0"/>
              <a:t>Commissioner, analyst, assurer</a:t>
            </a: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spTree>
    <p:extLst>
      <p:ext uri="{BB962C8B-B14F-4D97-AF65-F5344CB8AC3E}">
        <p14:creationId xmlns:p14="http://schemas.microsoft.com/office/powerpoint/2010/main" val="266810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
        <p:nvSpPr>
          <p:cNvPr id="4" name="Footer Placeholder 3"/>
          <p:cNvSpPr>
            <a:spLocks noGrp="1"/>
          </p:cNvSpPr>
          <p:nvPr>
            <p:ph type="ftr" sz="quarter" idx="13"/>
          </p:nvPr>
        </p:nvSpPr>
        <p:spPr/>
        <p:txBody>
          <a:bodyPr/>
          <a:lstStyle/>
          <a:p>
            <a:pPr>
              <a:defRPr/>
            </a:pPr>
            <a:r>
              <a:rPr lang="en-GB" smtClean="0"/>
              <a:t>© Crown copyright 2018 Dstl</a:t>
            </a:r>
            <a:endParaRPr lang="en-GB"/>
          </a:p>
        </p:txBody>
      </p:sp>
      <p:sp>
        <p:nvSpPr>
          <p:cNvPr id="5" name="Date Placeholder 4"/>
          <p:cNvSpPr>
            <a:spLocks noGrp="1"/>
          </p:cNvSpPr>
          <p:nvPr>
            <p:ph type="dt" sz="half" idx="14"/>
          </p:nvPr>
        </p:nvSpPr>
        <p:spPr/>
        <p:txBody>
          <a:bodyPr/>
          <a:lstStyle/>
          <a:p>
            <a:pPr>
              <a:defRPr/>
            </a:pPr>
            <a:fld id="{FE08DD44-D023-4532-872D-1C2D605A6400}" type="datetime4">
              <a:rPr lang="en-GB" smtClean="0"/>
              <a:pPr>
                <a:defRPr/>
              </a:pPr>
              <a:t>28 March 2018</a:t>
            </a:fld>
            <a:endParaRPr lang="en-GB" dirty="0"/>
          </a:p>
        </p:txBody>
      </p:sp>
      <p:pic>
        <p:nvPicPr>
          <p:cNvPr id="6" name="Content Placeholder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754" y="575791"/>
            <a:ext cx="5785889" cy="4318949"/>
          </a:xfrm>
          <a:prstGeom prst="rect">
            <a:avLst/>
          </a:prstGeom>
        </p:spPr>
      </p:pic>
    </p:spTree>
    <p:extLst>
      <p:ext uri="{BB962C8B-B14F-4D97-AF65-F5344CB8AC3E}">
        <p14:creationId xmlns:p14="http://schemas.microsoft.com/office/powerpoint/2010/main" val="339860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Aqua Book Elements</a:t>
            </a:r>
            <a:br>
              <a:rPr lang="en-GB" dirty="0" smtClean="0"/>
            </a:br>
            <a:endParaRPr lang="en-GB" dirty="0"/>
          </a:p>
        </p:txBody>
      </p:sp>
      <p:sp>
        <p:nvSpPr>
          <p:cNvPr id="3" name="Content Placeholder 2"/>
          <p:cNvSpPr>
            <a:spLocks noGrp="1"/>
          </p:cNvSpPr>
          <p:nvPr>
            <p:ph idx="1"/>
          </p:nvPr>
        </p:nvSpPr>
        <p:spPr/>
        <p:txBody>
          <a:bodyPr/>
          <a:lstStyle/>
          <a:p>
            <a:r>
              <a:rPr lang="en-GB" dirty="0" smtClean="0">
                <a:solidFill>
                  <a:schemeClr val="bg1">
                    <a:lumMod val="75000"/>
                  </a:schemeClr>
                </a:solidFill>
              </a:rPr>
              <a:t>Clearly differentiated roles</a:t>
            </a:r>
          </a:p>
          <a:p>
            <a:pPr lvl="1"/>
            <a:r>
              <a:rPr lang="en-GB" dirty="0" smtClean="0">
                <a:solidFill>
                  <a:schemeClr val="bg1">
                    <a:lumMod val="75000"/>
                  </a:schemeClr>
                </a:solidFill>
              </a:rPr>
              <a:t>Commissioner, analyst, assurer</a:t>
            </a:r>
          </a:p>
          <a:p>
            <a:r>
              <a:rPr lang="en-GB" dirty="0" smtClean="0"/>
              <a:t>Appropriate senior ownership and responsibility</a:t>
            </a:r>
          </a:p>
          <a:p>
            <a:pPr lvl="1"/>
            <a:r>
              <a:rPr lang="en-GB" dirty="0" smtClean="0"/>
              <a:t>(Model) Senior Responsible Officers</a:t>
            </a: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spTree>
    <p:extLst>
      <p:ext uri="{BB962C8B-B14F-4D97-AF65-F5344CB8AC3E}">
        <p14:creationId xmlns:p14="http://schemas.microsoft.com/office/powerpoint/2010/main" val="3513292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Aqua Book Elements</a:t>
            </a:r>
            <a:br>
              <a:rPr lang="en-GB" dirty="0" smtClean="0"/>
            </a:br>
            <a:endParaRPr lang="en-GB" dirty="0"/>
          </a:p>
        </p:txBody>
      </p:sp>
      <p:sp>
        <p:nvSpPr>
          <p:cNvPr id="3" name="Content Placeholder 2"/>
          <p:cNvSpPr>
            <a:spLocks noGrp="1"/>
          </p:cNvSpPr>
          <p:nvPr>
            <p:ph idx="1"/>
          </p:nvPr>
        </p:nvSpPr>
        <p:spPr/>
        <p:txBody>
          <a:bodyPr/>
          <a:lstStyle/>
          <a:p>
            <a:r>
              <a:rPr lang="en-GB" dirty="0" smtClean="0">
                <a:solidFill>
                  <a:schemeClr val="bg1">
                    <a:lumMod val="75000"/>
                  </a:schemeClr>
                </a:solidFill>
              </a:rPr>
              <a:t>Clearly differentiated roles</a:t>
            </a:r>
          </a:p>
          <a:p>
            <a:pPr lvl="1"/>
            <a:r>
              <a:rPr lang="en-GB" dirty="0" smtClean="0">
                <a:solidFill>
                  <a:schemeClr val="bg1">
                    <a:lumMod val="75000"/>
                  </a:schemeClr>
                </a:solidFill>
              </a:rPr>
              <a:t>Commissioner, analyst, assurer</a:t>
            </a:r>
          </a:p>
          <a:p>
            <a:r>
              <a:rPr lang="en-GB" dirty="0" smtClean="0">
                <a:solidFill>
                  <a:schemeClr val="bg1">
                    <a:lumMod val="75000"/>
                  </a:schemeClr>
                </a:solidFill>
              </a:rPr>
              <a:t>Appropriate senior ownership and responsibility</a:t>
            </a:r>
          </a:p>
          <a:p>
            <a:pPr lvl="1"/>
            <a:r>
              <a:rPr lang="en-GB" dirty="0" smtClean="0">
                <a:solidFill>
                  <a:schemeClr val="bg1">
                    <a:lumMod val="75000"/>
                  </a:schemeClr>
                </a:solidFill>
              </a:rPr>
              <a:t>(Model) Senior Responsible Officers</a:t>
            </a:r>
          </a:p>
          <a:p>
            <a:r>
              <a:rPr lang="en-GB" dirty="0" smtClean="0"/>
              <a:t>Through-life attention to Quality Assurance</a:t>
            </a: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spTree>
    <p:extLst>
      <p:ext uri="{BB962C8B-B14F-4D97-AF65-F5344CB8AC3E}">
        <p14:creationId xmlns:p14="http://schemas.microsoft.com/office/powerpoint/2010/main" val="2983358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 and the Model Life-Cycle</a:t>
            </a:r>
            <a:endParaRPr lang="en-GB" dirty="0"/>
          </a:p>
        </p:txBody>
      </p:sp>
      <p:sp>
        <p:nvSpPr>
          <p:cNvPr id="3" name="Text Placeholder 2"/>
          <p:cNvSpPr>
            <a:spLocks noGrp="1"/>
          </p:cNvSpPr>
          <p:nvPr>
            <p:ph type="body" sz="quarter" idx="12"/>
          </p:nvPr>
        </p:nvSpPr>
        <p:spPr/>
        <p:txBody>
          <a:bodyPr/>
          <a:lstStyle/>
          <a:p>
            <a:endParaRPr lang="en-GB"/>
          </a:p>
        </p:txBody>
      </p:sp>
      <p:sp>
        <p:nvSpPr>
          <p:cNvPr id="4" name="Footer Placeholder 3"/>
          <p:cNvSpPr>
            <a:spLocks noGrp="1"/>
          </p:cNvSpPr>
          <p:nvPr>
            <p:ph type="ftr" sz="quarter" idx="13"/>
          </p:nvPr>
        </p:nvSpPr>
        <p:spPr/>
        <p:txBody>
          <a:bodyPr/>
          <a:lstStyle/>
          <a:p>
            <a:pPr>
              <a:defRPr/>
            </a:pPr>
            <a:r>
              <a:rPr lang="en-GB" smtClean="0"/>
              <a:t>© Crown copyright 2018 Dstl</a:t>
            </a:r>
            <a:endParaRPr lang="en-GB"/>
          </a:p>
        </p:txBody>
      </p:sp>
      <p:sp>
        <p:nvSpPr>
          <p:cNvPr id="5" name="Date Placeholder 4"/>
          <p:cNvSpPr>
            <a:spLocks noGrp="1"/>
          </p:cNvSpPr>
          <p:nvPr>
            <p:ph type="dt" sz="half" idx="14"/>
          </p:nvPr>
        </p:nvSpPr>
        <p:spPr/>
        <p:txBody>
          <a:bodyPr/>
          <a:lstStyle/>
          <a:p>
            <a:pPr>
              <a:defRPr/>
            </a:pPr>
            <a:fld id="{FE08DD44-D023-4532-872D-1C2D605A6400}" type="datetime4">
              <a:rPr lang="en-GB" smtClean="0"/>
              <a:pPr>
                <a:defRPr/>
              </a:pPr>
              <a:t>28 March 2018</a:t>
            </a:fld>
            <a:endParaRPr lang="en-GB" dirty="0"/>
          </a:p>
        </p:txBody>
      </p:sp>
      <p:grpSp>
        <p:nvGrpSpPr>
          <p:cNvPr id="6" name="Group 5"/>
          <p:cNvGrpSpPr/>
          <p:nvPr/>
        </p:nvGrpSpPr>
        <p:grpSpPr>
          <a:xfrm>
            <a:off x="287933" y="2375991"/>
            <a:ext cx="7704856" cy="988821"/>
            <a:chOff x="164223" y="1301180"/>
            <a:chExt cx="4948246" cy="484765"/>
          </a:xfrm>
        </p:grpSpPr>
        <p:sp>
          <p:nvSpPr>
            <p:cNvPr id="7" name="Pentagon 6"/>
            <p:cNvSpPr/>
            <p:nvPr/>
          </p:nvSpPr>
          <p:spPr>
            <a:xfrm>
              <a:off x="164223" y="1301180"/>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Scope</a:t>
              </a:r>
              <a:endParaRPr lang="en-GB" dirty="0"/>
            </a:p>
          </p:txBody>
        </p:sp>
        <p:sp>
          <p:nvSpPr>
            <p:cNvPr id="8" name="Chevron 7"/>
            <p:cNvSpPr/>
            <p:nvPr/>
          </p:nvSpPr>
          <p:spPr>
            <a:xfrm>
              <a:off x="1009553" y="1301180"/>
              <a:ext cx="115058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Build</a:t>
              </a:r>
              <a:endParaRPr lang="en-GB" dirty="0">
                <a:solidFill>
                  <a:schemeClr val="bg1"/>
                </a:solidFill>
              </a:endParaRPr>
            </a:p>
          </p:txBody>
        </p:sp>
        <p:sp>
          <p:nvSpPr>
            <p:cNvPr id="9" name="Chevron 8"/>
            <p:cNvSpPr/>
            <p:nvPr/>
          </p:nvSpPr>
          <p:spPr>
            <a:xfrm>
              <a:off x="2044802" y="1301313"/>
              <a:ext cx="1064193"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Test</a:t>
              </a:r>
              <a:endParaRPr lang="en-GB" dirty="0">
                <a:solidFill>
                  <a:schemeClr val="bg1"/>
                </a:solidFill>
              </a:endParaRPr>
            </a:p>
          </p:txBody>
        </p:sp>
        <p:sp>
          <p:nvSpPr>
            <p:cNvPr id="10" name="Chevron 9"/>
            <p:cNvSpPr/>
            <p:nvPr/>
          </p:nvSpPr>
          <p:spPr>
            <a:xfrm>
              <a:off x="2979638" y="1301313"/>
              <a:ext cx="100811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Use</a:t>
              </a:r>
              <a:endParaRPr lang="en-GB" dirty="0">
                <a:solidFill>
                  <a:schemeClr val="bg1"/>
                </a:solidFill>
              </a:endParaRPr>
            </a:p>
          </p:txBody>
        </p:sp>
        <p:sp>
          <p:nvSpPr>
            <p:cNvPr id="11" name="Chevron 10"/>
            <p:cNvSpPr/>
            <p:nvPr/>
          </p:nvSpPr>
          <p:spPr>
            <a:xfrm>
              <a:off x="3888331" y="1301180"/>
              <a:ext cx="122413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Retire</a:t>
              </a:r>
              <a:endParaRPr lang="en-GB" dirty="0">
                <a:solidFill>
                  <a:schemeClr val="bg1"/>
                </a:solidFill>
              </a:endParaRPr>
            </a:p>
          </p:txBody>
        </p:sp>
      </p:grpSp>
      <p:sp>
        <p:nvSpPr>
          <p:cNvPr id="12" name="Rounded Rectangular Callout 11"/>
          <p:cNvSpPr/>
          <p:nvPr/>
        </p:nvSpPr>
        <p:spPr>
          <a:xfrm>
            <a:off x="1474788" y="3600127"/>
            <a:ext cx="2160240" cy="1819491"/>
          </a:xfrm>
          <a:prstGeom prst="wedgeRoundRectCallout">
            <a:avLst>
              <a:gd name="adj1" fmla="val -67291"/>
              <a:gd name="adj2" fmla="val -8030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Start the QA here!</a:t>
            </a:r>
            <a:endParaRPr lang="en-GB" dirty="0">
              <a:solidFill>
                <a:schemeClr val="tx1"/>
              </a:solidFill>
            </a:endParaRPr>
          </a:p>
        </p:txBody>
      </p:sp>
      <p:sp>
        <p:nvSpPr>
          <p:cNvPr id="13" name="Rounded Rectangular Callout 12"/>
          <p:cNvSpPr/>
          <p:nvPr/>
        </p:nvSpPr>
        <p:spPr>
          <a:xfrm>
            <a:off x="5959623" y="3600126"/>
            <a:ext cx="2160240" cy="1819491"/>
          </a:xfrm>
          <a:prstGeom prst="wedgeRoundRectCallout">
            <a:avLst>
              <a:gd name="adj1" fmla="val -67291"/>
              <a:gd name="adj2" fmla="val -8030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Not Here!</a:t>
            </a:r>
            <a:endParaRPr lang="en-GB" dirty="0">
              <a:solidFill>
                <a:schemeClr val="tx1"/>
              </a:solidFill>
            </a:endParaRPr>
          </a:p>
        </p:txBody>
      </p:sp>
    </p:spTree>
    <p:extLst>
      <p:ext uri="{BB962C8B-B14F-4D97-AF65-F5344CB8AC3E}">
        <p14:creationId xmlns:p14="http://schemas.microsoft.com/office/powerpoint/2010/main" val="637176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Aqua Book Elements</a:t>
            </a:r>
            <a:br>
              <a:rPr lang="en-GB" dirty="0" smtClean="0"/>
            </a:br>
            <a:endParaRPr lang="en-GB" dirty="0"/>
          </a:p>
        </p:txBody>
      </p:sp>
      <p:sp>
        <p:nvSpPr>
          <p:cNvPr id="3" name="Content Placeholder 2"/>
          <p:cNvSpPr>
            <a:spLocks noGrp="1"/>
          </p:cNvSpPr>
          <p:nvPr>
            <p:ph idx="1"/>
          </p:nvPr>
        </p:nvSpPr>
        <p:spPr/>
        <p:txBody>
          <a:bodyPr/>
          <a:lstStyle/>
          <a:p>
            <a:r>
              <a:rPr lang="en-GB" dirty="0" smtClean="0">
                <a:solidFill>
                  <a:schemeClr val="bg1">
                    <a:lumMod val="75000"/>
                  </a:schemeClr>
                </a:solidFill>
              </a:rPr>
              <a:t>Clearly differentiated roles</a:t>
            </a:r>
          </a:p>
          <a:p>
            <a:pPr lvl="1"/>
            <a:r>
              <a:rPr lang="en-GB" dirty="0" smtClean="0">
                <a:solidFill>
                  <a:schemeClr val="bg1">
                    <a:lumMod val="75000"/>
                  </a:schemeClr>
                </a:solidFill>
              </a:rPr>
              <a:t>Commissioner, analyst, assurer</a:t>
            </a:r>
          </a:p>
          <a:p>
            <a:r>
              <a:rPr lang="en-GB" dirty="0" smtClean="0">
                <a:solidFill>
                  <a:schemeClr val="bg1">
                    <a:lumMod val="75000"/>
                  </a:schemeClr>
                </a:solidFill>
              </a:rPr>
              <a:t>Appropriate senior ownership and responsibility</a:t>
            </a:r>
          </a:p>
          <a:p>
            <a:pPr lvl="1"/>
            <a:r>
              <a:rPr lang="en-GB" dirty="0" smtClean="0">
                <a:solidFill>
                  <a:schemeClr val="bg1">
                    <a:lumMod val="75000"/>
                  </a:schemeClr>
                </a:solidFill>
              </a:rPr>
              <a:t>(Model) Senior Responsible Officers</a:t>
            </a:r>
          </a:p>
          <a:p>
            <a:r>
              <a:rPr lang="en-GB" dirty="0" smtClean="0">
                <a:solidFill>
                  <a:schemeClr val="bg1">
                    <a:lumMod val="75000"/>
                  </a:schemeClr>
                </a:solidFill>
              </a:rPr>
              <a:t>Through-life attention to Quality Assurance</a:t>
            </a:r>
          </a:p>
          <a:p>
            <a:r>
              <a:rPr lang="en-GB" dirty="0" smtClean="0"/>
              <a:t>Assurance activity proportionate to the modelling risk/significance</a:t>
            </a:r>
          </a:p>
          <a:p>
            <a:pPr lvl="1"/>
            <a:r>
              <a:rPr lang="en-GB" dirty="0" smtClean="0"/>
              <a:t>Verification, validation and fitness-for-purpose</a:t>
            </a: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spTree>
    <p:extLst>
      <p:ext uri="{BB962C8B-B14F-4D97-AF65-F5344CB8AC3E}">
        <p14:creationId xmlns:p14="http://schemas.microsoft.com/office/powerpoint/2010/main" val="301472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 (QA)</a:t>
            </a:r>
            <a:endParaRPr lang="en-GB" dirty="0"/>
          </a:p>
        </p:txBody>
      </p:sp>
      <p:sp>
        <p:nvSpPr>
          <p:cNvPr id="3" name="Content Placeholder 2"/>
          <p:cNvSpPr>
            <a:spLocks noGrp="1"/>
          </p:cNvSpPr>
          <p:nvPr>
            <p:ph idx="1"/>
          </p:nvPr>
        </p:nvSpPr>
        <p:spPr>
          <a:xfrm>
            <a:off x="432038" y="1223863"/>
            <a:ext cx="7775337" cy="4194285"/>
          </a:xfrm>
        </p:spPr>
        <p:txBody>
          <a:bodyPr/>
          <a:lstStyle/>
          <a:p>
            <a:pPr>
              <a:lnSpc>
                <a:spcPct val="150000"/>
              </a:lnSpc>
            </a:pPr>
            <a:r>
              <a:rPr lang="en-GB" dirty="0" smtClean="0"/>
              <a:t>The model is doing things right (</a:t>
            </a:r>
            <a:r>
              <a:rPr lang="en-GB" b="1" dirty="0">
                <a:effectLst>
                  <a:glow rad="101600">
                    <a:schemeClr val="accent1">
                      <a:satMod val="175000"/>
                      <a:alpha val="40000"/>
                    </a:schemeClr>
                  </a:glow>
                </a:effectLst>
              </a:rPr>
              <a:t>V</a:t>
            </a:r>
            <a:r>
              <a:rPr lang="en-GB" b="1" dirty="0" smtClean="0">
                <a:effectLst>
                  <a:glow rad="101600">
                    <a:schemeClr val="accent1">
                      <a:satMod val="175000"/>
                      <a:alpha val="40000"/>
                    </a:schemeClr>
                  </a:glow>
                </a:effectLst>
              </a:rPr>
              <a:t>erification</a:t>
            </a:r>
            <a:r>
              <a:rPr lang="en-GB" dirty="0" smtClean="0"/>
              <a:t>)</a:t>
            </a:r>
          </a:p>
          <a:p>
            <a:pPr>
              <a:lnSpc>
                <a:spcPct val="150000"/>
              </a:lnSpc>
            </a:pPr>
            <a:r>
              <a:rPr lang="en-GB" dirty="0" smtClean="0"/>
              <a:t>The model is doing the right things (</a:t>
            </a:r>
            <a:r>
              <a:rPr lang="en-GB" b="1" dirty="0">
                <a:effectLst>
                  <a:glow rad="101600">
                    <a:schemeClr val="accent1">
                      <a:satMod val="175000"/>
                      <a:alpha val="40000"/>
                    </a:schemeClr>
                  </a:glow>
                </a:effectLst>
              </a:rPr>
              <a:t>V</a:t>
            </a:r>
            <a:r>
              <a:rPr lang="en-GB" b="1" dirty="0" smtClean="0">
                <a:effectLst>
                  <a:glow rad="101600">
                    <a:schemeClr val="accent1">
                      <a:satMod val="175000"/>
                      <a:alpha val="40000"/>
                    </a:schemeClr>
                  </a:glow>
                </a:effectLst>
              </a:rPr>
              <a:t>alidation</a:t>
            </a:r>
            <a:r>
              <a:rPr lang="en-GB" dirty="0" smtClean="0"/>
              <a:t>)</a:t>
            </a:r>
          </a:p>
          <a:p>
            <a:pPr>
              <a:lnSpc>
                <a:spcPct val="150000"/>
              </a:lnSpc>
            </a:pPr>
            <a:r>
              <a:rPr lang="en-GB" dirty="0" smtClean="0"/>
              <a:t>The model is appropriate to the decision being supported (</a:t>
            </a:r>
            <a:r>
              <a:rPr lang="en-GB" b="1" dirty="0">
                <a:effectLst>
                  <a:glow rad="101600">
                    <a:schemeClr val="accent1">
                      <a:satMod val="175000"/>
                      <a:alpha val="40000"/>
                    </a:schemeClr>
                  </a:glow>
                </a:effectLst>
              </a:rPr>
              <a:t>F</a:t>
            </a:r>
            <a:r>
              <a:rPr lang="en-GB" b="1" dirty="0" smtClean="0">
                <a:effectLst>
                  <a:glow rad="101600">
                    <a:schemeClr val="accent1">
                      <a:satMod val="175000"/>
                      <a:alpha val="40000"/>
                    </a:schemeClr>
                  </a:glow>
                </a:effectLst>
              </a:rPr>
              <a:t>itness for Purpose</a:t>
            </a:r>
            <a:r>
              <a:rPr lang="en-GB" dirty="0" smtClean="0"/>
              <a:t>)</a:t>
            </a:r>
          </a:p>
          <a:p>
            <a:pPr marL="0" indent="0">
              <a:lnSpc>
                <a:spcPct val="150000"/>
              </a:lnSpc>
              <a:buNone/>
            </a:pPr>
            <a:endParaRPr lang="en-GB" dirty="0" smtClean="0"/>
          </a:p>
          <a:p>
            <a:pPr>
              <a:lnSpc>
                <a:spcPct val="150000"/>
              </a:lnSpc>
            </a:pPr>
            <a:r>
              <a:rPr lang="en-GB" dirty="0" smtClean="0"/>
              <a:t>Type and Scale of QA Should be </a:t>
            </a:r>
            <a:r>
              <a:rPr lang="en-GB" b="1" dirty="0">
                <a:effectLst>
                  <a:glow rad="101600">
                    <a:schemeClr val="accent1">
                      <a:satMod val="175000"/>
                      <a:alpha val="40000"/>
                    </a:schemeClr>
                  </a:glow>
                </a:effectLst>
              </a:rPr>
              <a:t>P</a:t>
            </a:r>
            <a:r>
              <a:rPr lang="en-GB" b="1" dirty="0" smtClean="0">
                <a:effectLst>
                  <a:glow rad="101600">
                    <a:schemeClr val="accent1">
                      <a:satMod val="175000"/>
                      <a:alpha val="40000"/>
                    </a:schemeClr>
                  </a:glow>
                </a:effectLst>
              </a:rPr>
              <a:t>roportionate</a:t>
            </a:r>
            <a:r>
              <a:rPr lang="en-GB" dirty="0" smtClean="0">
                <a:effectLst>
                  <a:glow rad="101600">
                    <a:schemeClr val="accent1">
                      <a:satMod val="175000"/>
                      <a:alpha val="40000"/>
                    </a:schemeClr>
                  </a:glow>
                </a:effectLst>
              </a:rPr>
              <a:t> </a:t>
            </a:r>
          </a:p>
          <a:p>
            <a:pPr lvl="1">
              <a:lnSpc>
                <a:spcPct val="150000"/>
              </a:lnSpc>
            </a:pPr>
            <a:r>
              <a:rPr lang="en-GB" dirty="0" smtClean="0"/>
              <a:t>to the decision being supported</a:t>
            </a:r>
          </a:p>
          <a:p>
            <a:pPr lvl="1">
              <a:lnSpc>
                <a:spcPct val="150000"/>
              </a:lnSpc>
            </a:pPr>
            <a:endParaRPr lang="en-GB" dirty="0" smtClean="0"/>
          </a:p>
          <a:p>
            <a:pPr>
              <a:lnSpc>
                <a:spcPct val="150000"/>
              </a:lnSpc>
            </a:pPr>
            <a:endParaRPr lang="en-GB" dirty="0"/>
          </a:p>
        </p:txBody>
      </p:sp>
      <p:sp>
        <p:nvSpPr>
          <p:cNvPr id="4" name="Text Placeholder 3"/>
          <p:cNvSpPr>
            <a:spLocks noGrp="1"/>
          </p:cNvSpPr>
          <p:nvPr>
            <p:ph type="body" sz="quarter" idx="12"/>
          </p:nvPr>
        </p:nvSpPr>
        <p:spPr/>
        <p:txBody>
          <a:bodyPr/>
          <a:lstStyle/>
          <a:p>
            <a:r>
              <a:rPr lang="en-GB" dirty="0" smtClean="0"/>
              <a:t>OFFICIAL</a:t>
            </a:r>
            <a:endParaRPr lang="en-GB" dirty="0"/>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spTree>
    <p:extLst>
      <p:ext uri="{BB962C8B-B14F-4D97-AF65-F5344CB8AC3E}">
        <p14:creationId xmlns:p14="http://schemas.microsoft.com/office/powerpoint/2010/main" val="4054990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latin typeface="Arial" charset="0"/>
                <a:cs typeface="Arial" charset="0"/>
              </a:rPr>
              <a:t>Ensuring V&amp;V is Proportionate</a:t>
            </a:r>
          </a:p>
        </p:txBody>
      </p:sp>
      <p:sp>
        <p:nvSpPr>
          <p:cNvPr id="3" name="Text Placeholder 2"/>
          <p:cNvSpPr>
            <a:spLocks noGrp="1"/>
          </p:cNvSpPr>
          <p:nvPr>
            <p:ph type="body" sz="quarter" idx="12"/>
          </p:nvPr>
        </p:nvSpPr>
        <p:spPr/>
        <p:txBody>
          <a:bodyPr/>
          <a:lstStyle/>
          <a:p>
            <a:pPr>
              <a:defRPr/>
            </a:pPr>
            <a:r>
              <a:rPr lang="en-GB" dirty="0" smtClean="0"/>
              <a:t>OFFICIAL</a:t>
            </a:r>
            <a:endParaRPr lang="en-GB" dirty="0"/>
          </a:p>
        </p:txBody>
      </p:sp>
      <p:sp>
        <p:nvSpPr>
          <p:cNvPr id="9220"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397" fontAlgn="base">
              <a:spcBef>
                <a:spcPct val="0"/>
              </a:spcBef>
              <a:spcAft>
                <a:spcPct val="0"/>
              </a:spcAft>
            </a:pPr>
            <a:r>
              <a:rPr lang="en-GB" altLang="en-US" dirty="0" smtClean="0">
                <a:latin typeface="Arial" charset="0"/>
                <a:cs typeface="Arial" charset="0"/>
              </a:rPr>
              <a:t>© Crown copyright 2016 Dstl</a:t>
            </a:r>
          </a:p>
        </p:txBody>
      </p:sp>
      <p:sp>
        <p:nvSpPr>
          <p:cNvPr id="9221" name="Date Placeholder 4"/>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397" fontAlgn="base">
              <a:spcBef>
                <a:spcPct val="0"/>
              </a:spcBef>
              <a:spcAft>
                <a:spcPct val="0"/>
              </a:spcAft>
            </a:pPr>
            <a:fld id="{E9C46325-DA99-41DA-8969-74817CF5C8A0}" type="datetime4">
              <a:rPr lang="en-GB" altLang="en-US" smtClean="0">
                <a:latin typeface="Arial" charset="0"/>
                <a:cs typeface="Arial" charset="0"/>
              </a:rPr>
              <a:pPr defTabSz="852397" fontAlgn="base">
                <a:spcBef>
                  <a:spcPct val="0"/>
                </a:spcBef>
                <a:spcAft>
                  <a:spcPct val="0"/>
                </a:spcAft>
              </a:pPr>
              <a:t>28 March 2018</a:t>
            </a:fld>
            <a:endParaRPr lang="en-GB" altLang="en-US" smtClean="0">
              <a:latin typeface="Arial" charset="0"/>
              <a:cs typeface="Arial" charset="0"/>
            </a:endParaRPr>
          </a:p>
        </p:txBody>
      </p:sp>
      <p:graphicFrame>
        <p:nvGraphicFramePr>
          <p:cNvPr id="6" name="Diagram 5"/>
          <p:cNvGraphicFramePr/>
          <p:nvPr>
            <p:extLst>
              <p:ext uri="{D42A27DB-BD31-4B8C-83A1-F6EECF244321}">
                <p14:modId xmlns:p14="http://schemas.microsoft.com/office/powerpoint/2010/main" val="3735657037"/>
              </p:ext>
            </p:extLst>
          </p:nvPr>
        </p:nvGraphicFramePr>
        <p:xfrm>
          <a:off x="287934" y="1303756"/>
          <a:ext cx="8137053" cy="426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419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r>
              <a:rPr lang="en-GB" dirty="0" smtClean="0"/>
              <a:t>How much QA is enough?</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87" y="1539066"/>
            <a:ext cx="6588146" cy="367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0" y="0"/>
            <a:ext cx="864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925246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31800" y="1727200"/>
            <a:ext cx="7775575" cy="1657350"/>
          </a:xfrm>
        </p:spPr>
        <p:txBody>
          <a:bodyPr>
            <a:normAutofit fontScale="90000"/>
          </a:bodyPr>
          <a:lstStyle/>
          <a:p>
            <a:r>
              <a:rPr lang="en-US" altLang="en-US" dirty="0" smtClean="0">
                <a:latin typeface="Arial" charset="0"/>
                <a:cs typeface="Arial" charset="0"/>
              </a:rPr>
              <a:t>Verification and Validation</a:t>
            </a:r>
            <a:r>
              <a:rPr lang="en-US" altLang="en-US" dirty="0">
                <a:latin typeface="Arial" charset="0"/>
                <a:cs typeface="Arial" charset="0"/>
              </a:rPr>
              <a:t> </a:t>
            </a:r>
            <a:r>
              <a:rPr lang="en-US" altLang="en-US" dirty="0" smtClean="0">
                <a:latin typeface="Arial" charset="0"/>
                <a:cs typeface="Arial" charset="0"/>
              </a:rPr>
              <a:t>(V&amp;V):</a:t>
            </a:r>
            <a:br>
              <a:rPr lang="en-US" altLang="en-US" dirty="0" smtClean="0">
                <a:latin typeface="Arial" charset="0"/>
                <a:cs typeface="Arial" charset="0"/>
              </a:rPr>
            </a:br>
            <a:r>
              <a:rPr lang="en-US" altLang="en-US" dirty="0" smtClean="0">
                <a:latin typeface="Arial" charset="0"/>
                <a:cs typeface="Arial" charset="0"/>
              </a:rPr>
              <a:t>Doing the Right Thing, It’s All about Good Business</a:t>
            </a:r>
          </a:p>
        </p:txBody>
      </p:sp>
      <p:sp>
        <p:nvSpPr>
          <p:cNvPr id="13315" name="Subtitle 2"/>
          <p:cNvSpPr>
            <a:spLocks noGrp="1"/>
          </p:cNvSpPr>
          <p:nvPr>
            <p:ph type="subTitle" idx="1"/>
          </p:nvPr>
        </p:nvSpPr>
        <p:spPr>
          <a:xfrm>
            <a:off x="431800" y="3779838"/>
            <a:ext cx="7775575" cy="1655762"/>
          </a:xfrm>
        </p:spPr>
        <p:txBody>
          <a:bodyPr>
            <a:normAutofit/>
          </a:bodyPr>
          <a:lstStyle/>
          <a:p>
            <a:endParaRPr lang="en-US" altLang="en-US" dirty="0" smtClean="0">
              <a:latin typeface="Arial" charset="0"/>
              <a:cs typeface="Arial" charset="0"/>
            </a:endParaRPr>
          </a:p>
          <a:p>
            <a:r>
              <a:rPr lang="en-US" altLang="en-US" dirty="0" smtClean="0">
                <a:latin typeface="Arial" charset="0"/>
                <a:cs typeface="Arial" charset="0"/>
              </a:rPr>
              <a:t>Paul Glover &amp;</a:t>
            </a:r>
            <a:endParaRPr lang="en-US" altLang="en-US" dirty="0">
              <a:latin typeface="Arial" charset="0"/>
              <a:cs typeface="Arial" charset="0"/>
            </a:endParaRPr>
          </a:p>
          <a:p>
            <a:r>
              <a:rPr lang="en-US" altLang="en-US" dirty="0">
                <a:latin typeface="Arial" charset="0"/>
                <a:cs typeface="Arial" charset="0"/>
              </a:rPr>
              <a:t>Alan </a:t>
            </a:r>
            <a:r>
              <a:rPr lang="en-US" altLang="en-US" dirty="0" smtClean="0">
                <a:latin typeface="Arial" charset="0"/>
                <a:cs typeface="Arial" charset="0"/>
              </a:rPr>
              <a:t>Robinson</a:t>
            </a:r>
            <a:endParaRPr lang="en-US" altLang="en-US" dirty="0">
              <a:latin typeface="Arial" charset="0"/>
              <a:cs typeface="Arial" charset="0"/>
            </a:endParaRPr>
          </a:p>
        </p:txBody>
      </p:sp>
      <p:sp>
        <p:nvSpPr>
          <p:cNvPr id="4" name="Text Placeholder 3"/>
          <p:cNvSpPr>
            <a:spLocks noGrp="1"/>
          </p:cNvSpPr>
          <p:nvPr>
            <p:ph type="body" sz="quarter" idx="12"/>
          </p:nvPr>
        </p:nvSpPr>
        <p:spPr/>
        <p:txBody>
          <a:bodyPr/>
          <a:lstStyle/>
          <a:p>
            <a:pPr>
              <a:defRPr/>
            </a:pPr>
            <a:endParaRPr lang="en-GB"/>
          </a:p>
        </p:txBody>
      </p:sp>
      <p:sp>
        <p:nvSpPr>
          <p:cNvPr id="13317" name="Footer Placeholder 4"/>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r>
              <a:rPr lang="en-GB" altLang="en-US" smtClean="0">
                <a:latin typeface="Arial" charset="0"/>
                <a:cs typeface="Arial" charset="0"/>
              </a:rPr>
              <a:t>© Crown copyright 2018 Dstl</a:t>
            </a:r>
          </a:p>
        </p:txBody>
      </p:sp>
      <p:sp>
        <p:nvSpPr>
          <p:cNvPr id="13318" name="Date Placeholder 5"/>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fld id="{B7E895B5-E247-431D-AE05-DA243AC64491}" type="datetime4">
              <a:rPr lang="en-GB" altLang="en-US" smtClean="0">
                <a:latin typeface="Arial" charset="0"/>
                <a:cs typeface="Arial" charset="0"/>
              </a:rPr>
              <a:pPr defTabSz="852488" fontAlgn="base">
                <a:spcBef>
                  <a:spcPct val="0"/>
                </a:spcBef>
                <a:spcAft>
                  <a:spcPct val="0"/>
                </a:spcAft>
              </a:pPr>
              <a:t>28 March 2018</a:t>
            </a:fld>
            <a:endParaRPr lang="en-GB" altLang="en-US" smtClean="0">
              <a:latin typeface="Arial" charset="0"/>
              <a:cs typeface="Arial" charset="0"/>
            </a:endParaRPr>
          </a:p>
        </p:txBody>
      </p:sp>
      <p:sp>
        <p:nvSpPr>
          <p:cNvPr id="2" name="Rectangle 1"/>
          <p:cNvSpPr/>
          <p:nvPr/>
        </p:nvSpPr>
        <p:spPr>
          <a:xfrm>
            <a:off x="4176365" y="4721368"/>
            <a:ext cx="4464398" cy="861774"/>
          </a:xfrm>
          <a:prstGeom prst="rect">
            <a:avLst/>
          </a:prstGeom>
        </p:spPr>
        <p:txBody>
          <a:bodyPr wrap="square">
            <a:spAutoFit/>
          </a:bodyPr>
          <a:lstStyle/>
          <a:p>
            <a:pPr algn="ctr"/>
            <a:r>
              <a:rPr lang="en-GB" sz="1000" b="1" dirty="0"/>
              <a:t>© Crown copyright </a:t>
            </a:r>
            <a:r>
              <a:rPr lang="en-GB" sz="1000" b="1" dirty="0" smtClean="0"/>
              <a:t>(2018), </a:t>
            </a:r>
            <a:r>
              <a:rPr lang="en-GB" sz="1000" b="1" dirty="0"/>
              <a:t>Dstl</a:t>
            </a:r>
            <a:r>
              <a:rPr lang="en-GB" sz="1000" dirty="0"/>
              <a:t>. This material is licensed under the terms of the Open Government Licence except where otherwise stated. To view this licence, visit </a:t>
            </a:r>
            <a:r>
              <a:rPr lang="en-GB" sz="1000" u="sng" dirty="0">
                <a:hlinkClick r:id="rId2"/>
              </a:rPr>
              <a:t>http://www.nationalarchives.gov.uk/doc/open-government-licence/version/3</a:t>
            </a:r>
            <a:r>
              <a:rPr lang="en-GB" sz="1000" dirty="0"/>
              <a:t> or write to the Information Policy Team, The National Archives, Kew, London TW9 4DU, or email: </a:t>
            </a:r>
            <a:r>
              <a:rPr lang="en-GB" sz="1000" u="sng" dirty="0" smtClean="0">
                <a:hlinkClick r:id="rId3"/>
              </a:rPr>
              <a:t>psi@nationalarchives.gsi.gov.uk</a:t>
            </a:r>
            <a:endParaRPr lang="en-GB" sz="1000" dirty="0"/>
          </a:p>
        </p:txBody>
      </p:sp>
      <p:sp>
        <p:nvSpPr>
          <p:cNvPr id="3" name="TextBox 2"/>
          <p:cNvSpPr txBox="1"/>
          <p:nvPr/>
        </p:nvSpPr>
        <p:spPr>
          <a:xfrm>
            <a:off x="431800" y="503783"/>
            <a:ext cx="2489015" cy="441275"/>
          </a:xfrm>
          <a:prstGeom prst="rect">
            <a:avLst/>
          </a:prstGeom>
          <a:noFill/>
        </p:spPr>
        <p:txBody>
          <a:bodyPr wrap="none" rtlCol="0">
            <a:spAutoFit/>
          </a:bodyPr>
          <a:lstStyle/>
          <a:p>
            <a:pPr>
              <a:lnSpc>
                <a:spcPts val="2850"/>
              </a:lnSpc>
              <a:spcBef>
                <a:spcPts val="2400"/>
              </a:spcBef>
            </a:pPr>
            <a:r>
              <a:rPr lang="en-GB" sz="2400" dirty="0" smtClean="0">
                <a:latin typeface="Arial" pitchFamily="34" charset="0"/>
                <a:cs typeface="Arial" pitchFamily="34" charset="0"/>
              </a:rPr>
              <a:t>SW18 Workshop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Aqua Book Elements</a:t>
            </a:r>
            <a:br>
              <a:rPr lang="en-GB" dirty="0" smtClean="0"/>
            </a:br>
            <a:endParaRPr lang="en-GB" dirty="0"/>
          </a:p>
        </p:txBody>
      </p:sp>
      <p:sp>
        <p:nvSpPr>
          <p:cNvPr id="3" name="Content Placeholder 2"/>
          <p:cNvSpPr>
            <a:spLocks noGrp="1"/>
          </p:cNvSpPr>
          <p:nvPr>
            <p:ph idx="1"/>
          </p:nvPr>
        </p:nvSpPr>
        <p:spPr/>
        <p:txBody>
          <a:bodyPr/>
          <a:lstStyle/>
          <a:p>
            <a:r>
              <a:rPr lang="en-GB" dirty="0" smtClean="0">
                <a:solidFill>
                  <a:schemeClr val="bg1">
                    <a:lumMod val="75000"/>
                  </a:schemeClr>
                </a:solidFill>
              </a:rPr>
              <a:t>Clearly differentiated roles</a:t>
            </a:r>
          </a:p>
          <a:p>
            <a:pPr lvl="1"/>
            <a:r>
              <a:rPr lang="en-GB" dirty="0" smtClean="0">
                <a:solidFill>
                  <a:schemeClr val="bg1">
                    <a:lumMod val="75000"/>
                  </a:schemeClr>
                </a:solidFill>
              </a:rPr>
              <a:t>Commissioner, analyst, assurer</a:t>
            </a:r>
          </a:p>
          <a:p>
            <a:r>
              <a:rPr lang="en-GB" dirty="0" smtClean="0">
                <a:solidFill>
                  <a:schemeClr val="bg1">
                    <a:lumMod val="75000"/>
                  </a:schemeClr>
                </a:solidFill>
              </a:rPr>
              <a:t>Appropriate senior ownership and responsibility</a:t>
            </a:r>
          </a:p>
          <a:p>
            <a:pPr lvl="1"/>
            <a:r>
              <a:rPr lang="en-GB" dirty="0" smtClean="0">
                <a:solidFill>
                  <a:schemeClr val="bg1">
                    <a:lumMod val="75000"/>
                  </a:schemeClr>
                </a:solidFill>
              </a:rPr>
              <a:t>(Model) Senior Responsible Officers</a:t>
            </a:r>
          </a:p>
          <a:p>
            <a:r>
              <a:rPr lang="en-GB" dirty="0" smtClean="0">
                <a:solidFill>
                  <a:schemeClr val="bg1">
                    <a:lumMod val="75000"/>
                  </a:schemeClr>
                </a:solidFill>
              </a:rPr>
              <a:t>Through-life attention to Quality Assurance</a:t>
            </a:r>
          </a:p>
          <a:p>
            <a:r>
              <a:rPr lang="en-GB" dirty="0" smtClean="0">
                <a:solidFill>
                  <a:schemeClr val="bg1">
                    <a:lumMod val="75000"/>
                  </a:schemeClr>
                </a:solidFill>
              </a:rPr>
              <a:t>Assurance activity proportionate to the modelling risk/significance</a:t>
            </a:r>
          </a:p>
          <a:p>
            <a:pPr lvl="1"/>
            <a:r>
              <a:rPr lang="en-GB" dirty="0" smtClean="0">
                <a:solidFill>
                  <a:schemeClr val="bg1">
                    <a:lumMod val="75000"/>
                  </a:schemeClr>
                </a:solidFill>
              </a:rPr>
              <a:t>Verification, validation and fitness-for-purpose</a:t>
            </a:r>
          </a:p>
          <a:p>
            <a:r>
              <a:rPr lang="en-GB" dirty="0" smtClean="0"/>
              <a:t>Uncertainty understood and managed</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spTree>
    <p:extLst>
      <p:ext uri="{BB962C8B-B14F-4D97-AF65-F5344CB8AC3E}">
        <p14:creationId xmlns:p14="http://schemas.microsoft.com/office/powerpoint/2010/main" val="229629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8064807" cy="1080029"/>
          </a:xfrm>
        </p:spPr>
        <p:txBody>
          <a:bodyPr/>
          <a:lstStyle/>
          <a:p>
            <a:r>
              <a:rPr lang="en-GB" sz="2800" dirty="0" smtClean="0"/>
              <a:t>What do Assurers need to worry about?</a:t>
            </a:r>
            <a:endParaRPr lang="en-GB" sz="2800" dirty="0"/>
          </a:p>
        </p:txBody>
      </p:sp>
      <p:sp>
        <p:nvSpPr>
          <p:cNvPr id="3" name="Content Placeholder 2"/>
          <p:cNvSpPr>
            <a:spLocks noGrp="1"/>
          </p:cNvSpPr>
          <p:nvPr>
            <p:ph idx="1"/>
          </p:nvPr>
        </p:nvSpPr>
        <p:spPr>
          <a:xfrm>
            <a:off x="443843" y="839972"/>
            <a:ext cx="7980994" cy="45965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r>
              <a:rPr lang="en-GB" sz="2000" dirty="0"/>
              <a:t>Are the “right” </a:t>
            </a:r>
            <a:r>
              <a:rPr lang="en-GB" sz="2000" b="1" dirty="0" smtClean="0"/>
              <a:t>models</a:t>
            </a:r>
            <a:r>
              <a:rPr lang="en-GB" sz="2000" dirty="0" smtClean="0"/>
              <a:t>/approaches being </a:t>
            </a:r>
            <a:r>
              <a:rPr lang="en-GB" sz="2000" dirty="0"/>
              <a:t>used / suggested for use on the study</a:t>
            </a:r>
            <a:r>
              <a:rPr lang="en-GB" sz="2000" dirty="0" smtClean="0"/>
              <a:t>?</a:t>
            </a:r>
          </a:p>
          <a:p>
            <a:pPr lvl="1"/>
            <a:r>
              <a:rPr lang="en-GB" sz="1600" dirty="0" smtClean="0"/>
              <a:t>Have they been suitably verified and validated, </a:t>
            </a:r>
            <a:r>
              <a:rPr lang="en-GB" sz="1600" dirty="0" err="1" smtClean="0"/>
              <a:t>e.g</a:t>
            </a:r>
            <a:r>
              <a:rPr lang="en-GB" sz="1600" dirty="0" smtClean="0"/>
              <a:t> peer review, using trials </a:t>
            </a:r>
            <a:r>
              <a:rPr lang="en-GB" sz="1600" dirty="0" err="1" smtClean="0"/>
              <a:t>etc</a:t>
            </a:r>
            <a:r>
              <a:rPr lang="en-GB" sz="1600" dirty="0" smtClean="0"/>
              <a:t>?</a:t>
            </a:r>
            <a:endParaRPr lang="en-GB" sz="1600" dirty="0"/>
          </a:p>
          <a:p>
            <a:r>
              <a:rPr lang="en-GB" sz="2000" dirty="0"/>
              <a:t>Are they populated with appropriate </a:t>
            </a:r>
            <a:r>
              <a:rPr lang="en-GB" sz="2000" b="1" dirty="0"/>
              <a:t>data</a:t>
            </a:r>
            <a:r>
              <a:rPr lang="en-GB" sz="2000" dirty="0"/>
              <a:t>?</a:t>
            </a:r>
          </a:p>
          <a:p>
            <a:r>
              <a:rPr lang="en-GB" sz="2000" dirty="0"/>
              <a:t>Are the </a:t>
            </a:r>
            <a:r>
              <a:rPr lang="en-GB" sz="2000" b="1" dirty="0"/>
              <a:t>users</a:t>
            </a:r>
            <a:r>
              <a:rPr lang="en-GB" sz="2000" dirty="0"/>
              <a:t> sufficiently expert?</a:t>
            </a:r>
          </a:p>
          <a:p>
            <a:r>
              <a:rPr lang="en-GB" sz="2000" dirty="0" smtClean="0"/>
              <a:t>Have the right experts been consulted? </a:t>
            </a:r>
          </a:p>
          <a:p>
            <a:pPr lvl="1"/>
            <a:r>
              <a:rPr lang="en-GB" sz="1600" dirty="0" smtClean="0"/>
              <a:t>For models, the Model Custodian </a:t>
            </a:r>
            <a:r>
              <a:rPr lang="en-GB" sz="1600" dirty="0"/>
              <a:t>and, where appropriate, the </a:t>
            </a:r>
            <a:r>
              <a:rPr lang="en-GB" sz="1600" dirty="0" smtClean="0"/>
              <a:t>model Senior Responsible Owner.</a:t>
            </a:r>
            <a:endParaRPr lang="en-GB" sz="1600" dirty="0"/>
          </a:p>
          <a:p>
            <a:r>
              <a:rPr lang="en-GB" sz="2000" dirty="0"/>
              <a:t>Where risk is being held, what mitigations are in place or need to be put in place?</a:t>
            </a:r>
          </a:p>
          <a:p>
            <a:r>
              <a:rPr lang="en-GB" sz="2000" dirty="0"/>
              <a:t>Is appropriate funding/time/resource in place for the modelling?</a:t>
            </a:r>
          </a:p>
          <a:p>
            <a:pPr lvl="1"/>
            <a:r>
              <a:rPr lang="en-GB" sz="1600" dirty="0"/>
              <a:t>What assumptions are being made about what will be free-at-point-of-use</a:t>
            </a:r>
            <a:r>
              <a:rPr lang="en-GB" sz="1600" dirty="0" smtClean="0"/>
              <a:t>?</a:t>
            </a:r>
            <a:endParaRPr lang="en-GB" sz="1600"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2016 Dstl</a:t>
            </a:r>
            <a:endParaRPr lang="en-GB"/>
          </a:p>
        </p:txBody>
      </p:sp>
      <p:sp>
        <p:nvSpPr>
          <p:cNvPr id="6" name="Date Placeholder 5"/>
          <p:cNvSpPr>
            <a:spLocks noGrp="1"/>
          </p:cNvSpPr>
          <p:nvPr>
            <p:ph type="dt" sz="half" idx="14"/>
          </p:nvPr>
        </p:nvSpPr>
        <p:spPr/>
        <p:txBody>
          <a:bodyPr/>
          <a:lstStyle/>
          <a:p>
            <a:pPr>
              <a:defRPr/>
            </a:pPr>
            <a:fld id="{36372DEE-545E-466F-8B35-67EFCD49E8B7}" type="datetime4">
              <a:rPr lang="en-GB" smtClean="0"/>
              <a:pPr>
                <a:defRPr/>
              </a:pPr>
              <a:t>28 March 2018</a:t>
            </a:fld>
            <a:endParaRPr lang="en-GB" dirty="0"/>
          </a:p>
        </p:txBody>
      </p:sp>
    </p:spTree>
    <p:extLst>
      <p:ext uri="{BB962C8B-B14F-4D97-AF65-F5344CB8AC3E}">
        <p14:creationId xmlns:p14="http://schemas.microsoft.com/office/powerpoint/2010/main" val="3660612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and the Aqua Book:</a:t>
            </a:r>
            <a:br>
              <a:rPr lang="en-GB" dirty="0" smtClean="0"/>
            </a:br>
            <a:r>
              <a:rPr lang="en-GB" dirty="0" smtClean="0"/>
              <a:t>The Current Situation</a:t>
            </a:r>
            <a:endParaRPr lang="en-GB" dirty="0"/>
          </a:p>
        </p:txBody>
      </p:sp>
      <p:sp>
        <p:nvSpPr>
          <p:cNvPr id="3" name="Content Placeholder 2"/>
          <p:cNvSpPr>
            <a:spLocks noGrp="1"/>
          </p:cNvSpPr>
          <p:nvPr>
            <p:ph idx="1"/>
          </p:nvPr>
        </p:nvSpPr>
        <p:spPr>
          <a:xfrm>
            <a:off x="432038" y="1655910"/>
            <a:ext cx="7775337" cy="3762237"/>
          </a:xfrm>
        </p:spPr>
        <p:txBody>
          <a:bodyPr/>
          <a:lstStyle/>
          <a:p>
            <a:r>
              <a:rPr lang="en-GB" dirty="0" smtClean="0"/>
              <a:t>Aqua book is published and available</a:t>
            </a:r>
          </a:p>
          <a:p>
            <a:pPr lvl="1"/>
            <a:r>
              <a:rPr lang="en-GB" u="sng" dirty="0">
                <a:hlinkClick r:id="rId2"/>
              </a:rPr>
              <a:t>https://www.gov.uk/government/publications/the-aqua-book-guidance-on-producing-quality-analysis-for-government</a:t>
            </a:r>
            <a:r>
              <a:rPr lang="en-GB" dirty="0"/>
              <a:t> </a:t>
            </a:r>
            <a:endParaRPr lang="en-GB" dirty="0" smtClean="0"/>
          </a:p>
          <a:p>
            <a:r>
              <a:rPr lang="en-GB" dirty="0" smtClean="0"/>
              <a:t>Some further supporting guidance is available </a:t>
            </a:r>
          </a:p>
          <a:p>
            <a:pPr lvl="1"/>
            <a:r>
              <a:rPr lang="en-GB" dirty="0" smtClean="0"/>
              <a:t>Cross-government best practice forums also in place</a:t>
            </a:r>
          </a:p>
          <a:p>
            <a:r>
              <a:rPr lang="en-GB" dirty="0" smtClean="0"/>
              <a:t>A recent GO-Science-led “Blackett” review of modelling also commends the Aqua book </a:t>
            </a:r>
          </a:p>
          <a:p>
            <a:pPr lvl="1"/>
            <a:r>
              <a:rPr lang="en-GB" u="sng" dirty="0">
                <a:hlinkClick r:id="rId3"/>
              </a:rPr>
              <a:t>https://www.gov.uk/government/publications/computational-modelling-blackett-review</a:t>
            </a:r>
            <a:endParaRPr lang="en-GB" dirty="0"/>
          </a:p>
          <a:p>
            <a:pPr lvl="1"/>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898778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32038" y="2231976"/>
            <a:ext cx="7775337" cy="3186172"/>
          </a:xfrm>
        </p:spPr>
        <p:txBody>
          <a:bodyPr/>
          <a:lstStyle/>
          <a:p>
            <a:pPr marL="0" indent="0" algn="ctr">
              <a:buNone/>
            </a:pPr>
            <a:r>
              <a:rPr lang="en-GB" sz="3200" dirty="0" smtClean="0"/>
              <a:t>Any final points about the current situation before we move on to ongoing developments?</a:t>
            </a:r>
            <a:endParaRPr lang="en-GB" sz="3200"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457258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Evidence Building</a:t>
            </a:r>
            <a:r>
              <a:rPr lang="en-GB" dirty="0"/>
              <a:t/>
            </a:r>
            <a:br>
              <a:rPr lang="en-GB" dirty="0"/>
            </a:br>
            <a:endParaRPr lang="en-GB" dirty="0"/>
          </a:p>
        </p:txBody>
      </p:sp>
      <p:sp>
        <p:nvSpPr>
          <p:cNvPr id="8" name="Text Placeholder 7"/>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F4A21E34-9922-439A-81E2-EF7C81A8ED39}" type="datetime4">
              <a:rPr lang="en-GB" smtClean="0"/>
              <a:pPr>
                <a:defRPr/>
              </a:pPr>
              <a:t>28 March 2018</a:t>
            </a:fld>
            <a:endParaRPr lang="en-GB" dirty="0"/>
          </a:p>
        </p:txBody>
      </p:sp>
      <p:sp>
        <p:nvSpPr>
          <p:cNvPr id="9" name="Line 12"/>
          <p:cNvSpPr>
            <a:spLocks noChangeShapeType="1"/>
          </p:cNvSpPr>
          <p:nvPr/>
        </p:nvSpPr>
        <p:spPr bwMode="auto">
          <a:xfrm flipH="1" flipV="1">
            <a:off x="1688034" y="2018581"/>
            <a:ext cx="12001" cy="2628071"/>
          </a:xfrm>
          <a:prstGeom prst="line">
            <a:avLst/>
          </a:prstGeom>
          <a:noFill/>
          <a:ln w="203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10" name="AutoShape 3"/>
          <p:cNvSpPr>
            <a:spLocks noChangeArrowheads="1"/>
          </p:cNvSpPr>
          <p:nvPr/>
        </p:nvSpPr>
        <p:spPr bwMode="auto">
          <a:xfrm>
            <a:off x="1940056" y="1154558"/>
            <a:ext cx="3720329" cy="3480094"/>
          </a:xfrm>
          <a:prstGeom prst="cube">
            <a:avLst>
              <a:gd name="adj" fmla="val 25000"/>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11" name="Text Box 4"/>
          <p:cNvSpPr txBox="1">
            <a:spLocks noChangeArrowheads="1"/>
          </p:cNvSpPr>
          <p:nvPr/>
        </p:nvSpPr>
        <p:spPr bwMode="auto">
          <a:xfrm>
            <a:off x="86116" y="1482797"/>
            <a:ext cx="1713374"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b="1" i="1" dirty="0"/>
              <a:t>Maturity of</a:t>
            </a:r>
          </a:p>
          <a:p>
            <a:r>
              <a:rPr lang="en-GB" altLang="en-US" b="1" i="1" dirty="0"/>
              <a:t>Understanding</a:t>
            </a:r>
          </a:p>
        </p:txBody>
      </p:sp>
      <p:sp>
        <p:nvSpPr>
          <p:cNvPr id="12" name="Text Box 5"/>
          <p:cNvSpPr txBox="1">
            <a:spLocks noChangeArrowheads="1"/>
          </p:cNvSpPr>
          <p:nvPr/>
        </p:nvSpPr>
        <p:spPr bwMode="auto">
          <a:xfrm>
            <a:off x="15675" y="2185086"/>
            <a:ext cx="159475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a:t>Demonstration</a:t>
            </a:r>
          </a:p>
        </p:txBody>
      </p:sp>
      <p:sp>
        <p:nvSpPr>
          <p:cNvPr id="13" name="Text Box 6"/>
          <p:cNvSpPr txBox="1">
            <a:spLocks noChangeArrowheads="1"/>
          </p:cNvSpPr>
          <p:nvPr/>
        </p:nvSpPr>
        <p:spPr bwMode="auto">
          <a:xfrm>
            <a:off x="111683" y="2677100"/>
            <a:ext cx="1254916"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Refined</a:t>
            </a:r>
          </a:p>
          <a:p>
            <a:r>
              <a:rPr lang="en-GB" altLang="en-US"/>
              <a:t>Hypothesis</a:t>
            </a:r>
          </a:p>
        </p:txBody>
      </p:sp>
      <p:sp>
        <p:nvSpPr>
          <p:cNvPr id="14" name="Text Box 7"/>
          <p:cNvSpPr txBox="1">
            <a:spLocks noChangeArrowheads="1"/>
          </p:cNvSpPr>
          <p:nvPr/>
        </p:nvSpPr>
        <p:spPr bwMode="auto">
          <a:xfrm>
            <a:off x="120684" y="3565124"/>
            <a:ext cx="1264534"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Preliminary</a:t>
            </a:r>
          </a:p>
          <a:p>
            <a:r>
              <a:rPr lang="en-GB" altLang="en-US"/>
              <a:t>Hypothesis</a:t>
            </a:r>
          </a:p>
        </p:txBody>
      </p:sp>
      <p:sp>
        <p:nvSpPr>
          <p:cNvPr id="15" name="Text Box 8"/>
          <p:cNvSpPr txBox="1">
            <a:spLocks noChangeArrowheads="1"/>
          </p:cNvSpPr>
          <p:nvPr/>
        </p:nvSpPr>
        <p:spPr bwMode="auto">
          <a:xfrm>
            <a:off x="192690" y="4321144"/>
            <a:ext cx="113148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Discovery</a:t>
            </a:r>
          </a:p>
        </p:txBody>
      </p:sp>
      <p:sp>
        <p:nvSpPr>
          <p:cNvPr id="16" name="Text Box 9"/>
          <p:cNvSpPr txBox="1">
            <a:spLocks noChangeArrowheads="1"/>
          </p:cNvSpPr>
          <p:nvPr/>
        </p:nvSpPr>
        <p:spPr bwMode="auto">
          <a:xfrm rot="-5481170">
            <a:off x="1114423" y="3856459"/>
            <a:ext cx="1096219"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Immature</a:t>
            </a:r>
            <a:endParaRPr lang="en-GB" altLang="en-US"/>
          </a:p>
        </p:txBody>
      </p:sp>
      <p:sp>
        <p:nvSpPr>
          <p:cNvPr id="17" name="Text Box 10"/>
          <p:cNvSpPr txBox="1">
            <a:spLocks noChangeArrowheads="1"/>
          </p:cNvSpPr>
          <p:nvPr/>
        </p:nvSpPr>
        <p:spPr bwMode="auto">
          <a:xfrm rot="-5400000">
            <a:off x="1235450" y="2345918"/>
            <a:ext cx="85416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Mature</a:t>
            </a:r>
            <a:endParaRPr lang="en-GB" altLang="en-US"/>
          </a:p>
        </p:txBody>
      </p:sp>
      <p:sp>
        <p:nvSpPr>
          <p:cNvPr id="18" name="Line 13"/>
          <p:cNvSpPr>
            <a:spLocks noChangeShapeType="1"/>
          </p:cNvSpPr>
          <p:nvPr/>
        </p:nvSpPr>
        <p:spPr bwMode="auto">
          <a:xfrm>
            <a:off x="1928055" y="4922660"/>
            <a:ext cx="2844251" cy="0"/>
          </a:xfrm>
          <a:prstGeom prst="line">
            <a:avLst/>
          </a:prstGeom>
          <a:noFill/>
          <a:ln w="203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19" name="Text Box 14"/>
          <p:cNvSpPr txBox="1">
            <a:spLocks noChangeArrowheads="1"/>
          </p:cNvSpPr>
          <p:nvPr/>
        </p:nvSpPr>
        <p:spPr bwMode="auto">
          <a:xfrm>
            <a:off x="2031565" y="4741155"/>
            <a:ext cx="841341"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Simple</a:t>
            </a:r>
            <a:endParaRPr lang="en-GB" altLang="en-US"/>
          </a:p>
        </p:txBody>
      </p:sp>
      <p:sp>
        <p:nvSpPr>
          <p:cNvPr id="20" name="Text Box 15"/>
          <p:cNvSpPr txBox="1">
            <a:spLocks noChangeArrowheads="1"/>
          </p:cNvSpPr>
          <p:nvPr/>
        </p:nvSpPr>
        <p:spPr bwMode="auto">
          <a:xfrm>
            <a:off x="3782219" y="4765156"/>
            <a:ext cx="103530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Complex</a:t>
            </a:r>
            <a:endParaRPr lang="en-GB" altLang="en-US"/>
          </a:p>
        </p:txBody>
      </p:sp>
      <p:sp>
        <p:nvSpPr>
          <p:cNvPr id="21" name="Text Box 17"/>
          <p:cNvSpPr txBox="1">
            <a:spLocks noChangeArrowheads="1"/>
          </p:cNvSpPr>
          <p:nvPr/>
        </p:nvSpPr>
        <p:spPr bwMode="auto">
          <a:xfrm>
            <a:off x="1737539" y="5281170"/>
            <a:ext cx="341095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b="1" i="1" dirty="0"/>
              <a:t>Complexity (Multi-dimensional)</a:t>
            </a:r>
          </a:p>
        </p:txBody>
      </p:sp>
      <p:sp>
        <p:nvSpPr>
          <p:cNvPr id="22" name="Line 18"/>
          <p:cNvSpPr>
            <a:spLocks noChangeShapeType="1"/>
          </p:cNvSpPr>
          <p:nvPr/>
        </p:nvSpPr>
        <p:spPr bwMode="auto">
          <a:xfrm rot="-2714430">
            <a:off x="4918611" y="4356395"/>
            <a:ext cx="1360537" cy="3000"/>
          </a:xfrm>
          <a:prstGeom prst="line">
            <a:avLst/>
          </a:prstGeom>
          <a:noFill/>
          <a:ln w="203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23" name="Text Box 19"/>
          <p:cNvSpPr txBox="1">
            <a:spLocks noChangeArrowheads="1"/>
          </p:cNvSpPr>
          <p:nvPr/>
        </p:nvSpPr>
        <p:spPr bwMode="auto">
          <a:xfrm rot="-2724252">
            <a:off x="5051736" y="4420474"/>
            <a:ext cx="57524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Low</a:t>
            </a:r>
            <a:endParaRPr lang="en-GB" altLang="en-US"/>
          </a:p>
        </p:txBody>
      </p:sp>
      <p:sp>
        <p:nvSpPr>
          <p:cNvPr id="24" name="Text Box 20"/>
          <p:cNvSpPr txBox="1">
            <a:spLocks noChangeArrowheads="1"/>
          </p:cNvSpPr>
          <p:nvPr/>
        </p:nvSpPr>
        <p:spPr bwMode="auto">
          <a:xfrm rot="-2727047">
            <a:off x="5521234" y="3974212"/>
            <a:ext cx="62333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High</a:t>
            </a:r>
            <a:endParaRPr lang="en-GB" altLang="en-US"/>
          </a:p>
        </p:txBody>
      </p:sp>
      <p:sp>
        <p:nvSpPr>
          <p:cNvPr id="25" name="Text Box 21"/>
          <p:cNvSpPr txBox="1">
            <a:spLocks noChangeArrowheads="1"/>
          </p:cNvSpPr>
          <p:nvPr/>
        </p:nvSpPr>
        <p:spPr bwMode="auto">
          <a:xfrm>
            <a:off x="6237936" y="2717045"/>
            <a:ext cx="1884896" cy="87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b="1" i="1" dirty="0"/>
              <a:t>Fidelity of</a:t>
            </a:r>
          </a:p>
          <a:p>
            <a:r>
              <a:rPr lang="en-GB" altLang="en-US" b="1" i="1" dirty="0"/>
              <a:t>Experimentation</a:t>
            </a:r>
          </a:p>
          <a:p>
            <a:r>
              <a:rPr lang="en-GB" altLang="en-US" b="1" i="1" dirty="0"/>
              <a:t>Settings</a:t>
            </a:r>
          </a:p>
        </p:txBody>
      </p:sp>
      <p:sp>
        <p:nvSpPr>
          <p:cNvPr id="26" name="Text Box 22"/>
          <p:cNvSpPr txBox="1">
            <a:spLocks noChangeArrowheads="1"/>
          </p:cNvSpPr>
          <p:nvPr/>
        </p:nvSpPr>
        <p:spPr bwMode="auto">
          <a:xfrm>
            <a:off x="5754893" y="4681154"/>
            <a:ext cx="939124"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smtClean="0"/>
              <a:t>Gaming</a:t>
            </a:r>
            <a:endParaRPr lang="en-GB" altLang="en-US" dirty="0"/>
          </a:p>
        </p:txBody>
      </p:sp>
      <p:sp>
        <p:nvSpPr>
          <p:cNvPr id="27" name="Text Box 23"/>
          <p:cNvSpPr txBox="1">
            <a:spLocks noChangeArrowheads="1"/>
          </p:cNvSpPr>
          <p:nvPr/>
        </p:nvSpPr>
        <p:spPr bwMode="auto">
          <a:xfrm>
            <a:off x="5969412" y="4429147"/>
            <a:ext cx="2615866"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Modelling and Simulation</a:t>
            </a:r>
          </a:p>
        </p:txBody>
      </p:sp>
      <p:sp>
        <p:nvSpPr>
          <p:cNvPr id="28" name="Text Box 24"/>
          <p:cNvSpPr txBox="1">
            <a:spLocks noChangeArrowheads="1"/>
          </p:cNvSpPr>
          <p:nvPr/>
        </p:nvSpPr>
        <p:spPr bwMode="auto">
          <a:xfrm>
            <a:off x="6203433" y="4189140"/>
            <a:ext cx="698609"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smtClean="0"/>
              <a:t>Trials</a:t>
            </a:r>
            <a:endParaRPr lang="en-GB" altLang="en-US" dirty="0"/>
          </a:p>
        </p:txBody>
      </p:sp>
      <p:sp>
        <p:nvSpPr>
          <p:cNvPr id="29" name="Text Box 25"/>
          <p:cNvSpPr txBox="1">
            <a:spLocks noChangeArrowheads="1"/>
          </p:cNvSpPr>
          <p:nvPr/>
        </p:nvSpPr>
        <p:spPr bwMode="auto">
          <a:xfrm>
            <a:off x="6474958" y="3937134"/>
            <a:ext cx="780427"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smtClean="0"/>
              <a:t>Praxis</a:t>
            </a:r>
            <a:endParaRPr lang="en-GB" altLang="en-US" dirty="0"/>
          </a:p>
        </p:txBody>
      </p:sp>
      <p:sp>
        <p:nvSpPr>
          <p:cNvPr id="30" name="Line 26"/>
          <p:cNvSpPr>
            <a:spLocks noChangeShapeType="1"/>
          </p:cNvSpPr>
          <p:nvPr/>
        </p:nvSpPr>
        <p:spPr bwMode="auto">
          <a:xfrm flipV="1">
            <a:off x="1940056" y="1166558"/>
            <a:ext cx="3720329" cy="3468094"/>
          </a:xfrm>
          <a:prstGeom prst="line">
            <a:avLst/>
          </a:prstGeom>
          <a:noFill/>
          <a:ln w="1524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31" name="Text Box 27"/>
          <p:cNvSpPr txBox="1">
            <a:spLocks noChangeArrowheads="1"/>
          </p:cNvSpPr>
          <p:nvPr/>
        </p:nvSpPr>
        <p:spPr bwMode="auto">
          <a:xfrm rot="-2520460">
            <a:off x="2201598" y="2934683"/>
            <a:ext cx="203314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Vector of Research</a:t>
            </a:r>
          </a:p>
        </p:txBody>
      </p:sp>
      <p:sp>
        <p:nvSpPr>
          <p:cNvPr id="32" name="Text Box 28"/>
          <p:cNvSpPr txBox="1">
            <a:spLocks noChangeArrowheads="1"/>
          </p:cNvSpPr>
          <p:nvPr/>
        </p:nvSpPr>
        <p:spPr bwMode="auto">
          <a:xfrm>
            <a:off x="5654604" y="5030010"/>
            <a:ext cx="2986159"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pPr algn="ctr"/>
            <a:r>
              <a:rPr lang="en-GB" altLang="en-US" i="1" dirty="0" smtClean="0"/>
              <a:t>(Based on</a:t>
            </a:r>
          </a:p>
          <a:p>
            <a:pPr algn="ctr"/>
            <a:r>
              <a:rPr lang="en-GB" altLang="en-US" i="1" dirty="0" smtClean="0"/>
              <a:t>Dr </a:t>
            </a:r>
            <a:r>
              <a:rPr lang="en-GB" altLang="en-US" i="1" dirty="0"/>
              <a:t>Richard E Hayes  CCRP</a:t>
            </a:r>
            <a:r>
              <a:rPr lang="en-GB" altLang="en-US" dirty="0"/>
              <a:t>)</a:t>
            </a:r>
          </a:p>
        </p:txBody>
      </p:sp>
    </p:spTree>
    <p:extLst>
      <p:ext uri="{BB962C8B-B14F-4D97-AF65-F5344CB8AC3E}">
        <p14:creationId xmlns:p14="http://schemas.microsoft.com/office/powerpoint/2010/main" val="3937326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Evidence Building: Risks &amp; Biases</a:t>
            </a:r>
            <a:r>
              <a:rPr lang="en-GB" dirty="0"/>
              <a:t/>
            </a:r>
            <a:br>
              <a:rPr lang="en-GB" dirty="0"/>
            </a:br>
            <a:endParaRPr lang="en-GB" dirty="0"/>
          </a:p>
        </p:txBody>
      </p:sp>
      <p:sp>
        <p:nvSpPr>
          <p:cNvPr id="8" name="Text Placeholder 7"/>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F4A21E34-9922-439A-81E2-EF7C81A8ED39}" type="datetime4">
              <a:rPr lang="en-GB" smtClean="0"/>
              <a:pPr>
                <a:defRPr/>
              </a:pPr>
              <a:t>28 March 2018</a:t>
            </a:fld>
            <a:endParaRPr lang="en-GB" dirty="0"/>
          </a:p>
        </p:txBody>
      </p:sp>
      <p:sp>
        <p:nvSpPr>
          <p:cNvPr id="9" name="Line 12"/>
          <p:cNvSpPr>
            <a:spLocks noChangeShapeType="1"/>
          </p:cNvSpPr>
          <p:nvPr/>
        </p:nvSpPr>
        <p:spPr bwMode="auto">
          <a:xfrm flipH="1" flipV="1">
            <a:off x="1688034" y="2018581"/>
            <a:ext cx="12001" cy="2628071"/>
          </a:xfrm>
          <a:prstGeom prst="line">
            <a:avLst/>
          </a:prstGeom>
          <a:noFill/>
          <a:ln w="203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10" name="AutoShape 3"/>
          <p:cNvSpPr>
            <a:spLocks noChangeArrowheads="1"/>
          </p:cNvSpPr>
          <p:nvPr/>
        </p:nvSpPr>
        <p:spPr bwMode="auto">
          <a:xfrm>
            <a:off x="1940056" y="1154558"/>
            <a:ext cx="3720329" cy="3480094"/>
          </a:xfrm>
          <a:prstGeom prst="cube">
            <a:avLst>
              <a:gd name="adj" fmla="val 25000"/>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11" name="Text Box 4"/>
          <p:cNvSpPr txBox="1">
            <a:spLocks noChangeArrowheads="1"/>
          </p:cNvSpPr>
          <p:nvPr/>
        </p:nvSpPr>
        <p:spPr bwMode="auto">
          <a:xfrm>
            <a:off x="86116" y="1482797"/>
            <a:ext cx="1713374"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b="1" i="1" dirty="0"/>
              <a:t>Maturity of</a:t>
            </a:r>
          </a:p>
          <a:p>
            <a:r>
              <a:rPr lang="en-GB" altLang="en-US" b="1" i="1" dirty="0"/>
              <a:t>Understanding</a:t>
            </a:r>
          </a:p>
        </p:txBody>
      </p:sp>
      <p:sp>
        <p:nvSpPr>
          <p:cNvPr id="12" name="Text Box 5"/>
          <p:cNvSpPr txBox="1">
            <a:spLocks noChangeArrowheads="1"/>
          </p:cNvSpPr>
          <p:nvPr/>
        </p:nvSpPr>
        <p:spPr bwMode="auto">
          <a:xfrm>
            <a:off x="15675" y="2185086"/>
            <a:ext cx="159475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a:t>Demonstration</a:t>
            </a:r>
          </a:p>
        </p:txBody>
      </p:sp>
      <p:sp>
        <p:nvSpPr>
          <p:cNvPr id="13" name="Text Box 6"/>
          <p:cNvSpPr txBox="1">
            <a:spLocks noChangeArrowheads="1"/>
          </p:cNvSpPr>
          <p:nvPr/>
        </p:nvSpPr>
        <p:spPr bwMode="auto">
          <a:xfrm>
            <a:off x="111683" y="2677100"/>
            <a:ext cx="1254916"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a:t>Refined</a:t>
            </a:r>
          </a:p>
          <a:p>
            <a:r>
              <a:rPr lang="en-GB" altLang="en-US" dirty="0"/>
              <a:t>Hypothesis</a:t>
            </a:r>
          </a:p>
        </p:txBody>
      </p:sp>
      <p:sp>
        <p:nvSpPr>
          <p:cNvPr id="14" name="Text Box 7"/>
          <p:cNvSpPr txBox="1">
            <a:spLocks noChangeArrowheads="1"/>
          </p:cNvSpPr>
          <p:nvPr/>
        </p:nvSpPr>
        <p:spPr bwMode="auto">
          <a:xfrm>
            <a:off x="120684" y="3565124"/>
            <a:ext cx="1264534"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Preliminary</a:t>
            </a:r>
          </a:p>
          <a:p>
            <a:r>
              <a:rPr lang="en-GB" altLang="en-US"/>
              <a:t>Hypothesis</a:t>
            </a:r>
          </a:p>
        </p:txBody>
      </p:sp>
      <p:sp>
        <p:nvSpPr>
          <p:cNvPr id="15" name="Text Box 8"/>
          <p:cNvSpPr txBox="1">
            <a:spLocks noChangeArrowheads="1"/>
          </p:cNvSpPr>
          <p:nvPr/>
        </p:nvSpPr>
        <p:spPr bwMode="auto">
          <a:xfrm>
            <a:off x="192690" y="4321144"/>
            <a:ext cx="113148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Discovery</a:t>
            </a:r>
          </a:p>
        </p:txBody>
      </p:sp>
      <p:sp>
        <p:nvSpPr>
          <p:cNvPr id="16" name="Text Box 9"/>
          <p:cNvSpPr txBox="1">
            <a:spLocks noChangeArrowheads="1"/>
          </p:cNvSpPr>
          <p:nvPr/>
        </p:nvSpPr>
        <p:spPr bwMode="auto">
          <a:xfrm rot="-5481170">
            <a:off x="1114423" y="3856459"/>
            <a:ext cx="1096219"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Immature</a:t>
            </a:r>
            <a:endParaRPr lang="en-GB" altLang="en-US"/>
          </a:p>
        </p:txBody>
      </p:sp>
      <p:sp>
        <p:nvSpPr>
          <p:cNvPr id="17" name="Text Box 10"/>
          <p:cNvSpPr txBox="1">
            <a:spLocks noChangeArrowheads="1"/>
          </p:cNvSpPr>
          <p:nvPr/>
        </p:nvSpPr>
        <p:spPr bwMode="auto">
          <a:xfrm rot="-5400000">
            <a:off x="1235450" y="2345918"/>
            <a:ext cx="85416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Mature</a:t>
            </a:r>
            <a:endParaRPr lang="en-GB" altLang="en-US"/>
          </a:p>
        </p:txBody>
      </p:sp>
      <p:sp>
        <p:nvSpPr>
          <p:cNvPr id="18" name="Line 13"/>
          <p:cNvSpPr>
            <a:spLocks noChangeShapeType="1"/>
          </p:cNvSpPr>
          <p:nvPr/>
        </p:nvSpPr>
        <p:spPr bwMode="auto">
          <a:xfrm>
            <a:off x="1928055" y="4922660"/>
            <a:ext cx="2844251" cy="0"/>
          </a:xfrm>
          <a:prstGeom prst="line">
            <a:avLst/>
          </a:prstGeom>
          <a:noFill/>
          <a:ln w="203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19" name="Text Box 14"/>
          <p:cNvSpPr txBox="1">
            <a:spLocks noChangeArrowheads="1"/>
          </p:cNvSpPr>
          <p:nvPr/>
        </p:nvSpPr>
        <p:spPr bwMode="auto">
          <a:xfrm>
            <a:off x="2031565" y="4741155"/>
            <a:ext cx="841341"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Simple</a:t>
            </a:r>
            <a:endParaRPr lang="en-GB" altLang="en-US"/>
          </a:p>
        </p:txBody>
      </p:sp>
      <p:sp>
        <p:nvSpPr>
          <p:cNvPr id="20" name="Text Box 15"/>
          <p:cNvSpPr txBox="1">
            <a:spLocks noChangeArrowheads="1"/>
          </p:cNvSpPr>
          <p:nvPr/>
        </p:nvSpPr>
        <p:spPr bwMode="auto">
          <a:xfrm>
            <a:off x="3782219" y="4765156"/>
            <a:ext cx="103530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Complex</a:t>
            </a:r>
            <a:endParaRPr lang="en-GB" altLang="en-US"/>
          </a:p>
        </p:txBody>
      </p:sp>
      <p:sp>
        <p:nvSpPr>
          <p:cNvPr id="21" name="Text Box 17"/>
          <p:cNvSpPr txBox="1">
            <a:spLocks noChangeArrowheads="1"/>
          </p:cNvSpPr>
          <p:nvPr/>
        </p:nvSpPr>
        <p:spPr bwMode="auto">
          <a:xfrm>
            <a:off x="1737539" y="5281170"/>
            <a:ext cx="3410955"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b="1" i="1" dirty="0"/>
              <a:t>Complexity (Multi-dimensional)</a:t>
            </a:r>
          </a:p>
        </p:txBody>
      </p:sp>
      <p:sp>
        <p:nvSpPr>
          <p:cNvPr id="22" name="Line 18"/>
          <p:cNvSpPr>
            <a:spLocks noChangeShapeType="1"/>
          </p:cNvSpPr>
          <p:nvPr/>
        </p:nvSpPr>
        <p:spPr bwMode="auto">
          <a:xfrm rot="-2714430">
            <a:off x="4918611" y="4356395"/>
            <a:ext cx="1360537" cy="3000"/>
          </a:xfrm>
          <a:prstGeom prst="line">
            <a:avLst/>
          </a:prstGeom>
          <a:noFill/>
          <a:ln w="203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23" name="Text Box 19"/>
          <p:cNvSpPr txBox="1">
            <a:spLocks noChangeArrowheads="1"/>
          </p:cNvSpPr>
          <p:nvPr/>
        </p:nvSpPr>
        <p:spPr bwMode="auto">
          <a:xfrm rot="-2724252">
            <a:off x="5051736" y="4420474"/>
            <a:ext cx="57524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Low</a:t>
            </a:r>
            <a:endParaRPr lang="en-GB" altLang="en-US"/>
          </a:p>
        </p:txBody>
      </p:sp>
      <p:sp>
        <p:nvSpPr>
          <p:cNvPr id="24" name="Text Box 20"/>
          <p:cNvSpPr txBox="1">
            <a:spLocks noChangeArrowheads="1"/>
          </p:cNvSpPr>
          <p:nvPr/>
        </p:nvSpPr>
        <p:spPr bwMode="auto">
          <a:xfrm rot="-2727047">
            <a:off x="5521234" y="3974212"/>
            <a:ext cx="62333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solidFill>
                  <a:schemeClr val="bg2"/>
                </a:solidFill>
              </a:rPr>
              <a:t>High</a:t>
            </a:r>
            <a:endParaRPr lang="en-GB" altLang="en-US"/>
          </a:p>
        </p:txBody>
      </p:sp>
      <p:sp>
        <p:nvSpPr>
          <p:cNvPr id="25" name="Text Box 21"/>
          <p:cNvSpPr txBox="1">
            <a:spLocks noChangeArrowheads="1"/>
          </p:cNvSpPr>
          <p:nvPr/>
        </p:nvSpPr>
        <p:spPr bwMode="auto">
          <a:xfrm>
            <a:off x="6237936" y="2717045"/>
            <a:ext cx="1884896" cy="87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b="1" i="1" dirty="0"/>
              <a:t>Fidelity of</a:t>
            </a:r>
          </a:p>
          <a:p>
            <a:r>
              <a:rPr lang="en-GB" altLang="en-US" b="1" i="1" dirty="0"/>
              <a:t>Experimentation</a:t>
            </a:r>
          </a:p>
          <a:p>
            <a:r>
              <a:rPr lang="en-GB" altLang="en-US" b="1" i="1" dirty="0"/>
              <a:t>Settings</a:t>
            </a:r>
          </a:p>
        </p:txBody>
      </p:sp>
      <p:sp>
        <p:nvSpPr>
          <p:cNvPr id="26" name="Text Box 22"/>
          <p:cNvSpPr txBox="1">
            <a:spLocks noChangeArrowheads="1"/>
          </p:cNvSpPr>
          <p:nvPr/>
        </p:nvSpPr>
        <p:spPr bwMode="auto">
          <a:xfrm>
            <a:off x="5754893" y="4681154"/>
            <a:ext cx="939124"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smtClean="0"/>
              <a:t>Gaming</a:t>
            </a:r>
            <a:endParaRPr lang="en-GB" altLang="en-US" dirty="0"/>
          </a:p>
        </p:txBody>
      </p:sp>
      <p:sp>
        <p:nvSpPr>
          <p:cNvPr id="27" name="Text Box 23"/>
          <p:cNvSpPr txBox="1">
            <a:spLocks noChangeArrowheads="1"/>
          </p:cNvSpPr>
          <p:nvPr/>
        </p:nvSpPr>
        <p:spPr bwMode="auto">
          <a:xfrm>
            <a:off x="5969412" y="4429147"/>
            <a:ext cx="2615866"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Modelling and Simulation</a:t>
            </a:r>
          </a:p>
        </p:txBody>
      </p:sp>
      <p:sp>
        <p:nvSpPr>
          <p:cNvPr id="28" name="Text Box 24"/>
          <p:cNvSpPr txBox="1">
            <a:spLocks noChangeArrowheads="1"/>
          </p:cNvSpPr>
          <p:nvPr/>
        </p:nvSpPr>
        <p:spPr bwMode="auto">
          <a:xfrm>
            <a:off x="6203433" y="4189140"/>
            <a:ext cx="698609"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smtClean="0"/>
              <a:t>Trials</a:t>
            </a:r>
            <a:endParaRPr lang="en-GB" altLang="en-US" dirty="0"/>
          </a:p>
        </p:txBody>
      </p:sp>
      <p:sp>
        <p:nvSpPr>
          <p:cNvPr id="29" name="Text Box 25"/>
          <p:cNvSpPr txBox="1">
            <a:spLocks noChangeArrowheads="1"/>
          </p:cNvSpPr>
          <p:nvPr/>
        </p:nvSpPr>
        <p:spPr bwMode="auto">
          <a:xfrm>
            <a:off x="6474958" y="3937134"/>
            <a:ext cx="780427"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dirty="0" smtClean="0"/>
              <a:t>Praxis</a:t>
            </a:r>
            <a:endParaRPr lang="en-GB" altLang="en-US" dirty="0"/>
          </a:p>
        </p:txBody>
      </p:sp>
      <p:sp>
        <p:nvSpPr>
          <p:cNvPr id="30" name="Line 26"/>
          <p:cNvSpPr>
            <a:spLocks noChangeShapeType="1"/>
          </p:cNvSpPr>
          <p:nvPr/>
        </p:nvSpPr>
        <p:spPr bwMode="auto">
          <a:xfrm flipV="1">
            <a:off x="1940056" y="1166558"/>
            <a:ext cx="3720329" cy="3468094"/>
          </a:xfrm>
          <a:prstGeom prst="line">
            <a:avLst/>
          </a:prstGeom>
          <a:noFill/>
          <a:ln w="1524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nchor="ctr"/>
          <a:lstStyle/>
          <a:p>
            <a:endParaRPr lang="en-GB"/>
          </a:p>
        </p:txBody>
      </p:sp>
      <p:sp>
        <p:nvSpPr>
          <p:cNvPr id="31" name="Text Box 27"/>
          <p:cNvSpPr txBox="1">
            <a:spLocks noChangeArrowheads="1"/>
          </p:cNvSpPr>
          <p:nvPr/>
        </p:nvSpPr>
        <p:spPr bwMode="auto">
          <a:xfrm rot="-2520460">
            <a:off x="2201598" y="2934683"/>
            <a:ext cx="2033142" cy="34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r>
              <a:rPr lang="en-GB" altLang="en-US"/>
              <a:t>Vector of Research</a:t>
            </a:r>
          </a:p>
        </p:txBody>
      </p:sp>
      <p:sp>
        <p:nvSpPr>
          <p:cNvPr id="32" name="Text Box 28"/>
          <p:cNvSpPr txBox="1">
            <a:spLocks noChangeArrowheads="1"/>
          </p:cNvSpPr>
          <p:nvPr/>
        </p:nvSpPr>
        <p:spPr bwMode="auto">
          <a:xfrm>
            <a:off x="5654604" y="5030010"/>
            <a:ext cx="2986159" cy="6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02" tIns="43201" rIns="86402" bIns="43201">
            <a:spAutoFit/>
          </a:bodyPr>
          <a:lstStyle/>
          <a:p>
            <a:pPr algn="ctr"/>
            <a:r>
              <a:rPr lang="en-GB" altLang="en-US" i="1" dirty="0" smtClean="0"/>
              <a:t>(Based on</a:t>
            </a:r>
          </a:p>
          <a:p>
            <a:pPr algn="ctr"/>
            <a:r>
              <a:rPr lang="en-GB" altLang="en-US" i="1" dirty="0" smtClean="0"/>
              <a:t>Dr </a:t>
            </a:r>
            <a:r>
              <a:rPr lang="en-GB" altLang="en-US" i="1" dirty="0"/>
              <a:t>Richard E Hayes  CCRP</a:t>
            </a:r>
            <a:r>
              <a:rPr lang="en-GB" altLang="en-US" dirty="0"/>
              <a:t>)</a:t>
            </a:r>
          </a:p>
        </p:txBody>
      </p:sp>
      <p:sp>
        <p:nvSpPr>
          <p:cNvPr id="2" name="TextBox 1"/>
          <p:cNvSpPr txBox="1"/>
          <p:nvPr/>
        </p:nvSpPr>
        <p:spPr>
          <a:xfrm>
            <a:off x="2452235" y="4148640"/>
            <a:ext cx="2196820" cy="417935"/>
          </a:xfrm>
          <a:prstGeom prst="rect">
            <a:avLst/>
          </a:prstGeom>
          <a:noFill/>
        </p:spPr>
        <p:txBody>
          <a:bodyPr wrap="none" rtlCol="0">
            <a:spAutoFit/>
          </a:bodyPr>
          <a:lstStyle/>
          <a:p>
            <a:pPr>
              <a:lnSpc>
                <a:spcPts val="2850"/>
              </a:lnSpc>
              <a:spcBef>
                <a:spcPts val="2400"/>
              </a:spcBef>
            </a:pPr>
            <a:r>
              <a:rPr lang="en-GB" sz="1600" i="1" dirty="0" smtClean="0">
                <a:latin typeface="Arial" pitchFamily="34" charset="0"/>
                <a:cs typeface="Arial" pitchFamily="34" charset="0"/>
              </a:rPr>
              <a:t>Experimental Artefact </a:t>
            </a:r>
          </a:p>
        </p:txBody>
      </p:sp>
      <p:sp>
        <p:nvSpPr>
          <p:cNvPr id="33" name="TextBox 32"/>
          <p:cNvSpPr txBox="1"/>
          <p:nvPr/>
        </p:nvSpPr>
        <p:spPr>
          <a:xfrm>
            <a:off x="4703002" y="2028038"/>
            <a:ext cx="1051891" cy="605294"/>
          </a:xfrm>
          <a:prstGeom prst="rect">
            <a:avLst/>
          </a:prstGeom>
          <a:noFill/>
        </p:spPr>
        <p:txBody>
          <a:bodyPr wrap="none" rtlCol="0">
            <a:spAutoFit/>
          </a:bodyPr>
          <a:lstStyle/>
          <a:p>
            <a:pPr algn="ctr">
              <a:lnSpc>
                <a:spcPts val="1700"/>
              </a:lnSpc>
              <a:spcBef>
                <a:spcPts val="600"/>
              </a:spcBef>
            </a:pPr>
            <a:r>
              <a:rPr lang="en-GB" sz="1600" i="1" dirty="0" smtClean="0">
                <a:latin typeface="Arial" pitchFamily="34" charset="0"/>
                <a:cs typeface="Arial" pitchFamily="34" charset="0"/>
              </a:rPr>
              <a:t>Optimism</a:t>
            </a:r>
          </a:p>
          <a:p>
            <a:pPr algn="ctr">
              <a:lnSpc>
                <a:spcPts val="1700"/>
              </a:lnSpc>
              <a:spcBef>
                <a:spcPts val="600"/>
              </a:spcBef>
            </a:pPr>
            <a:r>
              <a:rPr lang="en-GB" sz="1600" i="1" dirty="0" smtClean="0">
                <a:latin typeface="Arial" pitchFamily="34" charset="0"/>
                <a:cs typeface="Arial" pitchFamily="34" charset="0"/>
              </a:rPr>
              <a:t>Bias</a:t>
            </a:r>
          </a:p>
        </p:txBody>
      </p:sp>
      <p:sp>
        <p:nvSpPr>
          <p:cNvPr id="34" name="TextBox 33"/>
          <p:cNvSpPr txBox="1"/>
          <p:nvPr/>
        </p:nvSpPr>
        <p:spPr>
          <a:xfrm>
            <a:off x="3307844" y="3211316"/>
            <a:ext cx="1564852" cy="900246"/>
          </a:xfrm>
          <a:prstGeom prst="rect">
            <a:avLst/>
          </a:prstGeom>
          <a:noFill/>
        </p:spPr>
        <p:txBody>
          <a:bodyPr wrap="none" rtlCol="0">
            <a:spAutoFit/>
          </a:bodyPr>
          <a:lstStyle/>
          <a:p>
            <a:pPr algn="ctr">
              <a:lnSpc>
                <a:spcPts val="1700"/>
              </a:lnSpc>
              <a:spcBef>
                <a:spcPts val="600"/>
              </a:spcBef>
            </a:pPr>
            <a:r>
              <a:rPr lang="en-GB" sz="1600" i="1" dirty="0" smtClean="0">
                <a:latin typeface="Arial" pitchFamily="34" charset="0"/>
                <a:cs typeface="Arial" pitchFamily="34" charset="0"/>
              </a:rPr>
              <a:t>Experimental</a:t>
            </a:r>
          </a:p>
          <a:p>
            <a:pPr algn="ctr">
              <a:lnSpc>
                <a:spcPts val="1700"/>
              </a:lnSpc>
              <a:spcBef>
                <a:spcPts val="600"/>
              </a:spcBef>
            </a:pPr>
            <a:r>
              <a:rPr lang="en-GB" sz="1600" i="1" dirty="0" smtClean="0">
                <a:latin typeface="Arial" pitchFamily="34" charset="0"/>
                <a:cs typeface="Arial" pitchFamily="34" charset="0"/>
              </a:rPr>
              <a:t>Artefact &amp;</a:t>
            </a:r>
          </a:p>
          <a:p>
            <a:pPr algn="ctr">
              <a:lnSpc>
                <a:spcPts val="1700"/>
              </a:lnSpc>
              <a:spcBef>
                <a:spcPts val="600"/>
              </a:spcBef>
            </a:pPr>
            <a:r>
              <a:rPr lang="en-GB" sz="1600" i="1" dirty="0" smtClean="0">
                <a:latin typeface="Arial" pitchFamily="34" charset="0"/>
                <a:cs typeface="Arial" pitchFamily="34" charset="0"/>
              </a:rPr>
              <a:t>Optimism Bias </a:t>
            </a:r>
          </a:p>
        </p:txBody>
      </p:sp>
      <p:sp>
        <p:nvSpPr>
          <p:cNvPr id="3" name="TextBox 2"/>
          <p:cNvSpPr txBox="1"/>
          <p:nvPr/>
        </p:nvSpPr>
        <p:spPr>
          <a:xfrm>
            <a:off x="6237936" y="1295871"/>
            <a:ext cx="2149948" cy="1195199"/>
          </a:xfrm>
          <a:prstGeom prst="rect">
            <a:avLst/>
          </a:prstGeom>
          <a:noFill/>
        </p:spPr>
        <p:txBody>
          <a:bodyPr wrap="none" rtlCol="0">
            <a:spAutoFit/>
          </a:bodyPr>
          <a:lstStyle/>
          <a:p>
            <a:pPr>
              <a:lnSpc>
                <a:spcPts val="1700"/>
              </a:lnSpc>
              <a:spcBef>
                <a:spcPts val="600"/>
              </a:spcBef>
            </a:pPr>
            <a:r>
              <a:rPr lang="en-GB" i="1" dirty="0" smtClean="0">
                <a:latin typeface="Arial" pitchFamily="34" charset="0"/>
                <a:cs typeface="Arial" pitchFamily="34" charset="0"/>
              </a:rPr>
              <a:t>(Observations on</a:t>
            </a:r>
          </a:p>
          <a:p>
            <a:pPr>
              <a:lnSpc>
                <a:spcPts val="1700"/>
              </a:lnSpc>
              <a:spcBef>
                <a:spcPts val="600"/>
              </a:spcBef>
            </a:pPr>
            <a:r>
              <a:rPr lang="en-GB" i="1" dirty="0" smtClean="0">
                <a:latin typeface="Arial" pitchFamily="34" charset="0"/>
                <a:cs typeface="Arial" pitchFamily="34" charset="0"/>
              </a:rPr>
              <a:t>experimental risks &amp;</a:t>
            </a:r>
          </a:p>
          <a:p>
            <a:pPr>
              <a:lnSpc>
                <a:spcPts val="1700"/>
              </a:lnSpc>
              <a:spcBef>
                <a:spcPts val="600"/>
              </a:spcBef>
            </a:pPr>
            <a:r>
              <a:rPr lang="en-GB" i="1" dirty="0">
                <a:latin typeface="Arial" pitchFamily="34" charset="0"/>
                <a:cs typeface="Arial" pitchFamily="34" charset="0"/>
              </a:rPr>
              <a:t>b</a:t>
            </a:r>
            <a:r>
              <a:rPr lang="en-GB" i="1" dirty="0" smtClean="0">
                <a:latin typeface="Arial" pitchFamily="34" charset="0"/>
                <a:cs typeface="Arial" pitchFamily="34" charset="0"/>
              </a:rPr>
              <a:t>iases based</a:t>
            </a:r>
          </a:p>
          <a:p>
            <a:pPr>
              <a:lnSpc>
                <a:spcPts val="1700"/>
              </a:lnSpc>
              <a:spcBef>
                <a:spcPts val="600"/>
              </a:spcBef>
            </a:pPr>
            <a:r>
              <a:rPr lang="en-GB" i="1" dirty="0" smtClean="0">
                <a:latin typeface="Arial" pitchFamily="34" charset="0"/>
                <a:cs typeface="Arial" pitchFamily="34" charset="0"/>
              </a:rPr>
              <a:t>on Reiss (2017) </a:t>
            </a:r>
          </a:p>
        </p:txBody>
      </p:sp>
    </p:spTree>
    <p:extLst>
      <p:ext uri="{BB962C8B-B14F-4D97-AF65-F5344CB8AC3E}">
        <p14:creationId xmlns:p14="http://schemas.microsoft.com/office/powerpoint/2010/main" val="4232602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36245" y="1223863"/>
            <a:ext cx="7775337" cy="3879082"/>
          </a:xfrm>
        </p:spPr>
        <p:txBody>
          <a:bodyPr/>
          <a:lstStyle/>
          <a:p>
            <a:r>
              <a:rPr lang="en-GB" dirty="0" smtClean="0">
                <a:solidFill>
                  <a:schemeClr val="bg1">
                    <a:lumMod val="50000"/>
                  </a:schemeClr>
                </a:solidFill>
              </a:rPr>
              <a:t>You and the Aqua Book: The Current Situation</a:t>
            </a:r>
          </a:p>
          <a:p>
            <a:endParaRPr lang="en-GB" dirty="0"/>
          </a:p>
          <a:p>
            <a:r>
              <a:rPr lang="en-GB" dirty="0" smtClean="0"/>
              <a:t>Rapid </a:t>
            </a:r>
            <a:r>
              <a:rPr lang="en-GB" dirty="0"/>
              <a:t>T</a:t>
            </a:r>
            <a:r>
              <a:rPr lang="en-GB" dirty="0" smtClean="0"/>
              <a:t>urn-around Analysis</a:t>
            </a:r>
          </a:p>
          <a:p>
            <a:endParaRPr lang="en-GB" dirty="0"/>
          </a:p>
          <a:p>
            <a:r>
              <a:rPr lang="en-GB" dirty="0" smtClean="0">
                <a:solidFill>
                  <a:schemeClr val="bg1">
                    <a:lumMod val="50000"/>
                  </a:schemeClr>
                </a:solidFill>
              </a:rPr>
              <a:t>Inter-working in Partnership</a:t>
            </a:r>
          </a:p>
          <a:p>
            <a:endParaRPr lang="en-GB" dirty="0">
              <a:solidFill>
                <a:schemeClr val="bg1">
                  <a:lumMod val="50000"/>
                </a:schemeClr>
              </a:solidFill>
            </a:endParaRPr>
          </a:p>
          <a:p>
            <a:r>
              <a:rPr lang="en-GB" dirty="0" smtClean="0">
                <a:solidFill>
                  <a:schemeClr val="bg1">
                    <a:lumMod val="50000"/>
                  </a:schemeClr>
                </a:solidFill>
              </a:rPr>
              <a:t>The Broader Bounds of Simulation</a:t>
            </a:r>
          </a:p>
          <a:p>
            <a:endParaRPr lang="en-GB" dirty="0">
              <a:solidFill>
                <a:schemeClr val="bg1">
                  <a:lumMod val="50000"/>
                </a:schemeClr>
              </a:solidFill>
            </a:endParaRPr>
          </a:p>
          <a:p>
            <a:r>
              <a:rPr lang="en-GB" dirty="0" smtClean="0">
                <a:solidFill>
                  <a:schemeClr val="bg1">
                    <a:lumMod val="50000"/>
                  </a:schemeClr>
                </a:solidFill>
              </a:rPr>
              <a:t>Wash-up</a:t>
            </a:r>
            <a:endParaRPr lang="en-GB" dirty="0">
              <a:solidFill>
                <a:schemeClr val="bg1">
                  <a:lumMod val="50000"/>
                </a:schemeClr>
              </a:solidFill>
            </a:endParaRP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9798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08" y="259506"/>
            <a:ext cx="5074999" cy="1080029"/>
          </a:xfrm>
        </p:spPr>
        <p:txBody>
          <a:bodyPr/>
          <a:lstStyle/>
          <a:p>
            <a:r>
              <a:rPr lang="en-GB" dirty="0" smtClean="0"/>
              <a:t>Rapid Turn-around Analysis</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721491"/>
            <a:ext cx="5508625" cy="2895083"/>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413" y="240227"/>
            <a:ext cx="3932238"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ontent Placeholder 6"/>
          <p:cNvGraphicFramePr>
            <a:graphicFrameLocks/>
          </p:cNvGraphicFramePr>
          <p:nvPr>
            <p:extLst>
              <p:ext uri="{D42A27DB-BD31-4B8C-83A1-F6EECF244321}">
                <p14:modId xmlns:p14="http://schemas.microsoft.com/office/powerpoint/2010/main" val="2682851991"/>
              </p:ext>
            </p:extLst>
          </p:nvPr>
        </p:nvGraphicFramePr>
        <p:xfrm>
          <a:off x="91300" y="2721492"/>
          <a:ext cx="2968178" cy="2898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3"/>
          <p:cNvSpPr txBox="1">
            <a:spLocks noChangeArrowheads="1"/>
          </p:cNvSpPr>
          <p:nvPr/>
        </p:nvSpPr>
        <p:spPr bwMode="auto">
          <a:xfrm>
            <a:off x="1072771" y="3652489"/>
            <a:ext cx="1069868"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GB" altLang="en-US" sz="800" dirty="0" smtClean="0"/>
              <a:t>Face </a:t>
            </a:r>
            <a:r>
              <a:rPr lang="en-GB" altLang="en-US" sz="800" dirty="0"/>
              <a:t>Validity</a:t>
            </a:r>
          </a:p>
          <a:p>
            <a:pPr algn="ctr">
              <a:lnSpc>
                <a:spcPts val="2000"/>
              </a:lnSpc>
            </a:pPr>
            <a:r>
              <a:rPr lang="en-GB" altLang="en-US" sz="800" dirty="0"/>
              <a:t>Criterion Validity</a:t>
            </a:r>
          </a:p>
          <a:p>
            <a:pPr algn="ctr">
              <a:lnSpc>
                <a:spcPts val="2000"/>
              </a:lnSpc>
            </a:pPr>
            <a:r>
              <a:rPr lang="en-GB" altLang="en-US" sz="800" dirty="0"/>
              <a:t>Construct Validity</a:t>
            </a:r>
          </a:p>
          <a:p>
            <a:pPr algn="ctr">
              <a:lnSpc>
                <a:spcPts val="2000"/>
              </a:lnSpc>
            </a:pPr>
            <a:r>
              <a:rPr lang="en-GB" altLang="en-US" sz="800" dirty="0"/>
              <a:t>Content Validity</a:t>
            </a:r>
          </a:p>
          <a:p>
            <a:pPr>
              <a:lnSpc>
                <a:spcPts val="2000"/>
              </a:lnSpc>
            </a:pPr>
            <a:endParaRPr lang="en-GB" altLang="en-US" sz="800" dirty="0"/>
          </a:p>
        </p:txBody>
      </p:sp>
      <p:sp>
        <p:nvSpPr>
          <p:cNvPr id="12" name="TextBox 11"/>
          <p:cNvSpPr txBox="1"/>
          <p:nvPr/>
        </p:nvSpPr>
        <p:spPr>
          <a:xfrm>
            <a:off x="189913" y="2006581"/>
            <a:ext cx="2835583" cy="688137"/>
          </a:xfrm>
          <a:prstGeom prst="rect">
            <a:avLst/>
          </a:prstGeom>
          <a:noFill/>
        </p:spPr>
        <p:txBody>
          <a:bodyPr wrap="none" rtlCol="0">
            <a:spAutoFit/>
          </a:bodyPr>
          <a:lstStyle/>
          <a:p>
            <a:pPr algn="ctr">
              <a:lnSpc>
                <a:spcPts val="2000"/>
              </a:lnSpc>
              <a:spcBef>
                <a:spcPts val="600"/>
              </a:spcBef>
            </a:pPr>
            <a:r>
              <a:rPr lang="en-GB" sz="2400" dirty="0" smtClean="0">
                <a:latin typeface="Arial" pitchFamily="34" charset="0"/>
                <a:cs typeface="Arial" pitchFamily="34" charset="0"/>
              </a:rPr>
              <a:t>Tests at each stage</a:t>
            </a:r>
          </a:p>
          <a:p>
            <a:pPr algn="ctr">
              <a:lnSpc>
                <a:spcPts val="2000"/>
              </a:lnSpc>
              <a:spcBef>
                <a:spcPts val="600"/>
              </a:spcBef>
            </a:pPr>
            <a:r>
              <a:rPr lang="en-GB" sz="2400" dirty="0" smtClean="0">
                <a:latin typeface="Arial" pitchFamily="34" charset="0"/>
                <a:cs typeface="Arial" pitchFamily="34" charset="0"/>
              </a:rPr>
              <a:t>of Process</a:t>
            </a:r>
          </a:p>
        </p:txBody>
      </p:sp>
    </p:spTree>
    <p:extLst>
      <p:ext uri="{BB962C8B-B14F-4D97-AF65-F5344CB8AC3E}">
        <p14:creationId xmlns:p14="http://schemas.microsoft.com/office/powerpoint/2010/main" val="3701254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Hand-rails – Empirical and Actual</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
        <p:nvSpPr>
          <p:cNvPr id="7" name="TextBox 6"/>
          <p:cNvSpPr txBox="1"/>
          <p:nvPr/>
        </p:nvSpPr>
        <p:spPr>
          <a:xfrm>
            <a:off x="3784301" y="2664023"/>
            <a:ext cx="2158597" cy="1208023"/>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‘Actual’ </a:t>
            </a:r>
            <a:r>
              <a:rPr lang="en-GB" sz="2400" dirty="0" smtClean="0">
                <a:latin typeface="Arial" pitchFamily="34" charset="0"/>
                <a:cs typeface="Arial" pitchFamily="34" charset="0"/>
              </a:rPr>
              <a:t>The limit of the known</a:t>
            </a:r>
            <a:endParaRPr lang="en-GB" sz="2400" i="1" dirty="0" smtClean="0">
              <a:latin typeface="Arial" pitchFamily="34" charset="0"/>
              <a:cs typeface="Arial" pitchFamily="34" charset="0"/>
            </a:endParaRPr>
          </a:p>
        </p:txBody>
      </p:sp>
      <p:sp>
        <p:nvSpPr>
          <p:cNvPr id="8" name="TextBox 7"/>
          <p:cNvSpPr txBox="1"/>
          <p:nvPr/>
        </p:nvSpPr>
        <p:spPr>
          <a:xfrm>
            <a:off x="1320391" y="3312095"/>
            <a:ext cx="2352948" cy="155696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‘Empirical’ </a:t>
            </a:r>
            <a:r>
              <a:rPr lang="en-GB" sz="2400" dirty="0" smtClean="0">
                <a:latin typeface="Arial" pitchFamily="34" charset="0"/>
                <a:cs typeface="Arial" pitchFamily="34" charset="0"/>
              </a:rPr>
              <a:t>Those things explicitly studied</a:t>
            </a:r>
            <a:endParaRPr lang="en-GB" sz="2400" i="1" dirty="0" smtClean="0">
              <a:latin typeface="Arial" pitchFamily="34" charset="0"/>
              <a:cs typeface="Arial" pitchFamily="34" charset="0"/>
            </a:endParaRPr>
          </a:p>
        </p:txBody>
      </p:sp>
      <p:sp>
        <p:nvSpPr>
          <p:cNvPr id="9" name="TextBox 8"/>
          <p:cNvSpPr txBox="1"/>
          <p:nvPr/>
        </p:nvSpPr>
        <p:spPr>
          <a:xfrm>
            <a:off x="143917" y="5033363"/>
            <a:ext cx="2352948" cy="44127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Analysis</a:t>
            </a:r>
            <a:endParaRPr lang="en-GB" sz="2400" dirty="0" smtClean="0">
              <a:latin typeface="Arial" pitchFamily="34" charset="0"/>
              <a:cs typeface="Arial" pitchFamily="34" charset="0"/>
            </a:endParaRPr>
          </a:p>
        </p:txBody>
      </p:sp>
      <p:cxnSp>
        <p:nvCxnSpPr>
          <p:cNvPr id="10" name="Straight Arrow Connector 9"/>
          <p:cNvCxnSpPr>
            <a:stCxn id="9" idx="3"/>
            <a:endCxn id="7" idx="2"/>
          </p:cNvCxnSpPr>
          <p:nvPr/>
        </p:nvCxnSpPr>
        <p:spPr>
          <a:xfrm flipV="1">
            <a:off x="2496865" y="3872046"/>
            <a:ext cx="2366735" cy="1381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30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Hand-rails – Warrant and Validity</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
        <p:nvSpPr>
          <p:cNvPr id="11" name="TextBox 10"/>
          <p:cNvSpPr txBox="1"/>
          <p:nvPr/>
        </p:nvSpPr>
        <p:spPr>
          <a:xfrm>
            <a:off x="3818044" y="2231975"/>
            <a:ext cx="2304256"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‘Actual’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Validity</a:t>
            </a:r>
          </a:p>
        </p:txBody>
      </p:sp>
      <p:sp>
        <p:nvSpPr>
          <p:cNvPr id="12" name="TextBox 11"/>
          <p:cNvSpPr txBox="1"/>
          <p:nvPr/>
        </p:nvSpPr>
        <p:spPr>
          <a:xfrm>
            <a:off x="1474788" y="3312095"/>
            <a:ext cx="2352948"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‘Empirical’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Warrant</a:t>
            </a:r>
          </a:p>
        </p:txBody>
      </p:sp>
      <p:sp>
        <p:nvSpPr>
          <p:cNvPr id="13" name="TextBox 12"/>
          <p:cNvSpPr txBox="1"/>
          <p:nvPr/>
        </p:nvSpPr>
        <p:spPr>
          <a:xfrm>
            <a:off x="143917" y="5033363"/>
            <a:ext cx="2352948" cy="44127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Analysis</a:t>
            </a:r>
            <a:endParaRPr lang="en-GB" sz="2400" dirty="0" smtClean="0">
              <a:latin typeface="Arial" pitchFamily="34" charset="0"/>
              <a:cs typeface="Arial" pitchFamily="34" charset="0"/>
            </a:endParaRPr>
          </a:p>
        </p:txBody>
      </p:sp>
      <p:cxnSp>
        <p:nvCxnSpPr>
          <p:cNvPr id="14" name="Straight Arrow Connector 13"/>
          <p:cNvCxnSpPr>
            <a:stCxn id="13" idx="3"/>
            <a:endCxn id="11" idx="2"/>
          </p:cNvCxnSpPr>
          <p:nvPr/>
        </p:nvCxnSpPr>
        <p:spPr>
          <a:xfrm flipV="1">
            <a:off x="2496865" y="3811895"/>
            <a:ext cx="2473307" cy="1442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4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913" y="935831"/>
            <a:ext cx="4932548" cy="2087563"/>
          </a:xfrm>
        </p:spPr>
        <p:txBody>
          <a:bodyPr/>
          <a:lstStyle/>
          <a:p>
            <a:r>
              <a:rPr lang="en-GB" sz="1600" b="1" dirty="0"/>
              <a:t>ALAN ROBINSON </a:t>
            </a:r>
            <a:r>
              <a:rPr lang="en-GB" sz="1600" dirty="0"/>
              <a:t>has been working in Defence Operational Analysis for over 30 years. He is currently a Dstl Fellow of the Defence and Security Analysis (DSA) Division of Dstl, which is an Agency of the Ministry of Defence, advising the DSA Capability Lead on the technical quality of the work delivered by DSA Division. </a:t>
            </a:r>
          </a:p>
        </p:txBody>
      </p:sp>
      <p:sp>
        <p:nvSpPr>
          <p:cNvPr id="4" name="Content Placeholder 3"/>
          <p:cNvSpPr>
            <a:spLocks noGrp="1"/>
          </p:cNvSpPr>
          <p:nvPr>
            <p:ph sz="quarter" idx="14"/>
          </p:nvPr>
        </p:nvSpPr>
        <p:spPr>
          <a:xfrm>
            <a:off x="2736205" y="3455988"/>
            <a:ext cx="5795058" cy="2087563"/>
          </a:xfrm>
        </p:spPr>
        <p:txBody>
          <a:bodyPr/>
          <a:lstStyle/>
          <a:p>
            <a:r>
              <a:rPr lang="en-GB" sz="1600" b="1" dirty="0"/>
              <a:t>PAUL GLOVER </a:t>
            </a:r>
            <a:r>
              <a:rPr lang="en-GB" sz="1600" dirty="0"/>
              <a:t>received a BSc (Hons) in Archaeological Sciences from the University of Bradford in 1985. He then completed an MSc in Information Processing at the University of York in 1986 and has been working in Defence Operational Analysis ever since. Paul is currently a principal analyst in DSA Division at Dstl, with responsibility for the quality assurance, technical development and delivery of modelling and simulation methods and techniques. </a:t>
            </a:r>
          </a:p>
        </p:txBody>
      </p:sp>
      <p:sp>
        <p:nvSpPr>
          <p:cNvPr id="6" name="Text Placeholder 5"/>
          <p:cNvSpPr>
            <a:spLocks noGrp="1"/>
          </p:cNvSpPr>
          <p:nvPr>
            <p:ph type="body" sz="quarter" idx="16"/>
          </p:nvPr>
        </p:nvSpPr>
        <p:spPr/>
        <p:txBody>
          <a:bodyPr>
            <a:normAutofit/>
          </a:bodyPr>
          <a:lstStyle/>
          <a:p>
            <a:r>
              <a:rPr lang="en-GB" sz="3200" dirty="0" smtClean="0"/>
              <a:t>Workshop Leaders</a:t>
            </a:r>
            <a:endParaRPr lang="en-GB" sz="3200" dirty="0"/>
          </a:p>
        </p:txBody>
      </p:sp>
      <p:sp>
        <p:nvSpPr>
          <p:cNvPr id="7" name="Text Placeholder 6"/>
          <p:cNvSpPr>
            <a:spLocks noGrp="1"/>
          </p:cNvSpPr>
          <p:nvPr>
            <p:ph type="body" sz="quarter" idx="17"/>
          </p:nvPr>
        </p:nvSpPr>
        <p:spPr/>
        <p:txBody>
          <a:bodyPr/>
          <a:lstStyle/>
          <a:p>
            <a:endParaRPr lang="en-GB"/>
          </a:p>
        </p:txBody>
      </p:sp>
      <p:sp>
        <p:nvSpPr>
          <p:cNvPr id="8" name="Text Placeholder 7"/>
          <p:cNvSpPr>
            <a:spLocks noGrp="1"/>
          </p:cNvSpPr>
          <p:nvPr>
            <p:ph type="body" sz="quarter" idx="18"/>
          </p:nvPr>
        </p:nvSpPr>
        <p:spPr/>
        <p:txBody>
          <a:bodyPr/>
          <a:lstStyle/>
          <a:p>
            <a:endParaRPr lang="en-GB"/>
          </a:p>
        </p:txBody>
      </p:sp>
      <p:sp>
        <p:nvSpPr>
          <p:cNvPr id="9" name="Footer Placeholder 8"/>
          <p:cNvSpPr>
            <a:spLocks noGrp="1"/>
          </p:cNvSpPr>
          <p:nvPr>
            <p:ph type="ftr" sz="quarter" idx="19"/>
          </p:nvPr>
        </p:nvSpPr>
        <p:spPr/>
        <p:txBody>
          <a:bodyPr/>
          <a:lstStyle/>
          <a:p>
            <a:pPr>
              <a:defRPr/>
            </a:pPr>
            <a:r>
              <a:rPr lang="en-GB" smtClean="0"/>
              <a:t>© Crown copyright 2018 Dstl</a:t>
            </a:r>
            <a:endParaRPr lang="en-GB"/>
          </a:p>
        </p:txBody>
      </p:sp>
      <p:sp>
        <p:nvSpPr>
          <p:cNvPr id="10" name="Date Placeholder 9"/>
          <p:cNvSpPr>
            <a:spLocks noGrp="1"/>
          </p:cNvSpPr>
          <p:nvPr>
            <p:ph type="dt" sz="half" idx="20"/>
          </p:nvPr>
        </p:nvSpPr>
        <p:spPr/>
        <p:txBody>
          <a:bodyPr/>
          <a:lstStyle/>
          <a:p>
            <a:pPr>
              <a:defRPr/>
            </a:pPr>
            <a:fld id="{8995B0E5-2C3F-434D-8939-811A8223BFFB}" type="datetime4">
              <a:rPr lang="en-GB" smtClean="0"/>
              <a:pPr>
                <a:defRPr/>
              </a:pPr>
              <a:t>28 March 2018</a:t>
            </a:fld>
            <a:endParaRPr lang="en-GB" dirty="0"/>
          </a:p>
        </p:txBody>
      </p:sp>
      <p:pic>
        <p:nvPicPr>
          <p:cNvPr id="1026" name="Picture 2" descr="U:\desktop_Nov2017\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540" y="737393"/>
            <a:ext cx="1872209" cy="25676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4" y="3168650"/>
            <a:ext cx="26098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17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Hand-rails – Tools for Warrant</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
        <p:nvSpPr>
          <p:cNvPr id="11" name="TextBox 10"/>
          <p:cNvSpPr txBox="1"/>
          <p:nvPr/>
        </p:nvSpPr>
        <p:spPr>
          <a:xfrm>
            <a:off x="3818044" y="2231975"/>
            <a:ext cx="2304256" cy="1579920"/>
          </a:xfrm>
          <a:prstGeom prst="rect">
            <a:avLst/>
          </a:prstGeom>
          <a:noFill/>
        </p:spPr>
        <p:txBody>
          <a:bodyPr wrap="square" rtlCol="0">
            <a:spAutoFit/>
          </a:bodyPr>
          <a:lstStyle/>
          <a:p>
            <a:pPr algn="ctr">
              <a:lnSpc>
                <a:spcPts val="2850"/>
              </a:lnSpc>
              <a:spcBef>
                <a:spcPts val="2400"/>
              </a:spcBef>
            </a:pPr>
            <a:r>
              <a:rPr lang="en-GB" sz="2400" b="1" dirty="0" smtClean="0">
                <a:solidFill>
                  <a:schemeClr val="bg1">
                    <a:lumMod val="50000"/>
                  </a:schemeClr>
                </a:solidFill>
                <a:latin typeface="Arial" pitchFamily="34" charset="0"/>
                <a:cs typeface="Arial" pitchFamily="34" charset="0"/>
              </a:rPr>
              <a:t>The ‘Actual’ </a:t>
            </a:r>
            <a:r>
              <a:rPr lang="en-GB" sz="2400" dirty="0" smtClean="0">
                <a:solidFill>
                  <a:schemeClr val="bg1">
                    <a:lumMod val="50000"/>
                  </a:schemeClr>
                </a:solidFill>
                <a:latin typeface="Arial" pitchFamily="34" charset="0"/>
                <a:cs typeface="Arial" pitchFamily="34" charset="0"/>
              </a:rPr>
              <a:t>Measured in terms of </a:t>
            </a:r>
            <a:r>
              <a:rPr lang="en-GB" sz="2400" i="1" dirty="0" smtClean="0">
                <a:solidFill>
                  <a:schemeClr val="bg1">
                    <a:lumMod val="50000"/>
                  </a:schemeClr>
                </a:solidFill>
                <a:latin typeface="Arial" pitchFamily="34" charset="0"/>
                <a:cs typeface="Arial" pitchFamily="34" charset="0"/>
              </a:rPr>
              <a:t>Validity</a:t>
            </a:r>
          </a:p>
        </p:txBody>
      </p:sp>
      <p:sp>
        <p:nvSpPr>
          <p:cNvPr id="12" name="TextBox 11"/>
          <p:cNvSpPr txBox="1"/>
          <p:nvPr/>
        </p:nvSpPr>
        <p:spPr>
          <a:xfrm>
            <a:off x="1474788" y="3312095"/>
            <a:ext cx="2352948"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‘Empirical’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Warrant</a:t>
            </a:r>
          </a:p>
        </p:txBody>
      </p:sp>
      <p:sp>
        <p:nvSpPr>
          <p:cNvPr id="13" name="TextBox 12"/>
          <p:cNvSpPr txBox="1"/>
          <p:nvPr/>
        </p:nvSpPr>
        <p:spPr>
          <a:xfrm>
            <a:off x="143917" y="5033363"/>
            <a:ext cx="2352948" cy="44127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Analysis</a:t>
            </a:r>
            <a:endParaRPr lang="en-GB" sz="2400" dirty="0" smtClean="0">
              <a:latin typeface="Arial" pitchFamily="34" charset="0"/>
              <a:cs typeface="Arial" pitchFamily="34" charset="0"/>
            </a:endParaRPr>
          </a:p>
        </p:txBody>
      </p:sp>
      <p:cxnSp>
        <p:nvCxnSpPr>
          <p:cNvPr id="14" name="Straight Arrow Connector 13"/>
          <p:cNvCxnSpPr>
            <a:stCxn id="13" idx="3"/>
            <a:endCxn id="11" idx="2"/>
          </p:cNvCxnSpPr>
          <p:nvPr/>
        </p:nvCxnSpPr>
        <p:spPr>
          <a:xfrm flipV="1">
            <a:off x="2496865" y="3811895"/>
            <a:ext cx="2473307" cy="1442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54" y="942975"/>
            <a:ext cx="3904296" cy="236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037" y="3268325"/>
            <a:ext cx="3133725" cy="2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7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Hand-rails – Tools for Validity</a:t>
            </a:r>
            <a:endParaRPr lang="en-GB" dirty="0"/>
          </a:p>
        </p:txBody>
      </p:sp>
      <p:sp>
        <p:nvSpPr>
          <p:cNvPr id="4" name="Text Placeholder 3"/>
          <p:cNvSpPr>
            <a:spLocks noGrp="1"/>
          </p:cNvSpPr>
          <p:nvPr>
            <p:ph type="body" sz="quarter" idx="12"/>
          </p:nvPr>
        </p:nvSpPr>
        <p:spPr/>
        <p:txBody>
          <a:bodyPr/>
          <a:lstStyle/>
          <a:p>
            <a:endParaRPr lang="en-GB" dirty="0"/>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
        <p:nvSpPr>
          <p:cNvPr id="11" name="TextBox 10"/>
          <p:cNvSpPr txBox="1"/>
          <p:nvPr/>
        </p:nvSpPr>
        <p:spPr>
          <a:xfrm>
            <a:off x="3818044" y="2231975"/>
            <a:ext cx="2304256"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‘Actual’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Validity</a:t>
            </a:r>
          </a:p>
        </p:txBody>
      </p:sp>
      <p:sp>
        <p:nvSpPr>
          <p:cNvPr id="12" name="TextBox 11"/>
          <p:cNvSpPr txBox="1"/>
          <p:nvPr/>
        </p:nvSpPr>
        <p:spPr>
          <a:xfrm>
            <a:off x="1474788" y="3312095"/>
            <a:ext cx="2352948" cy="1579920"/>
          </a:xfrm>
          <a:prstGeom prst="rect">
            <a:avLst/>
          </a:prstGeom>
          <a:noFill/>
        </p:spPr>
        <p:txBody>
          <a:bodyPr wrap="square" rtlCol="0">
            <a:spAutoFit/>
          </a:bodyPr>
          <a:lstStyle/>
          <a:p>
            <a:pPr algn="ctr">
              <a:lnSpc>
                <a:spcPts val="2850"/>
              </a:lnSpc>
              <a:spcBef>
                <a:spcPts val="2400"/>
              </a:spcBef>
            </a:pPr>
            <a:r>
              <a:rPr lang="en-GB" sz="2400" b="1" dirty="0" smtClean="0">
                <a:solidFill>
                  <a:schemeClr val="bg1">
                    <a:lumMod val="50000"/>
                  </a:schemeClr>
                </a:solidFill>
                <a:latin typeface="Arial" pitchFamily="34" charset="0"/>
                <a:cs typeface="Arial" pitchFamily="34" charset="0"/>
              </a:rPr>
              <a:t>The ‘Empirical’ </a:t>
            </a:r>
            <a:r>
              <a:rPr lang="en-GB" sz="2400" dirty="0" smtClean="0">
                <a:solidFill>
                  <a:schemeClr val="bg1">
                    <a:lumMod val="50000"/>
                  </a:schemeClr>
                </a:solidFill>
                <a:latin typeface="Arial" pitchFamily="34" charset="0"/>
                <a:cs typeface="Arial" pitchFamily="34" charset="0"/>
              </a:rPr>
              <a:t>Measured in terms of </a:t>
            </a:r>
            <a:r>
              <a:rPr lang="en-GB" sz="2400" i="1" dirty="0" smtClean="0">
                <a:solidFill>
                  <a:schemeClr val="bg1">
                    <a:lumMod val="50000"/>
                  </a:schemeClr>
                </a:solidFill>
                <a:latin typeface="Arial" pitchFamily="34" charset="0"/>
                <a:cs typeface="Arial" pitchFamily="34" charset="0"/>
              </a:rPr>
              <a:t>Warrant</a:t>
            </a:r>
          </a:p>
        </p:txBody>
      </p:sp>
      <p:sp>
        <p:nvSpPr>
          <p:cNvPr id="13" name="TextBox 12"/>
          <p:cNvSpPr txBox="1"/>
          <p:nvPr/>
        </p:nvSpPr>
        <p:spPr>
          <a:xfrm>
            <a:off x="143917" y="5033363"/>
            <a:ext cx="2352948" cy="44127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Analysis</a:t>
            </a:r>
            <a:endParaRPr lang="en-GB" sz="2400" dirty="0" smtClean="0">
              <a:latin typeface="Arial" pitchFamily="34" charset="0"/>
              <a:cs typeface="Arial" pitchFamily="34" charset="0"/>
            </a:endParaRPr>
          </a:p>
        </p:txBody>
      </p:sp>
      <p:cxnSp>
        <p:nvCxnSpPr>
          <p:cNvPr id="14" name="Straight Arrow Connector 13"/>
          <p:cNvCxnSpPr>
            <a:stCxn id="13" idx="3"/>
            <a:endCxn id="11" idx="2"/>
          </p:cNvCxnSpPr>
          <p:nvPr/>
        </p:nvCxnSpPr>
        <p:spPr>
          <a:xfrm flipV="1">
            <a:off x="2496865" y="3811895"/>
            <a:ext cx="2473307" cy="1442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6"/>
          <p:cNvGraphicFramePr>
            <a:graphicFrameLocks/>
          </p:cNvGraphicFramePr>
          <p:nvPr>
            <p:extLst>
              <p:ext uri="{D42A27DB-BD31-4B8C-83A1-F6EECF244321}">
                <p14:modId xmlns:p14="http://schemas.microsoft.com/office/powerpoint/2010/main" val="2145030551"/>
              </p:ext>
            </p:extLst>
          </p:nvPr>
        </p:nvGraphicFramePr>
        <p:xfrm>
          <a:off x="5672585" y="2721492"/>
          <a:ext cx="2968178" cy="2898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3"/>
          <p:cNvSpPr txBox="1">
            <a:spLocks noChangeArrowheads="1"/>
          </p:cNvSpPr>
          <p:nvPr/>
        </p:nvSpPr>
        <p:spPr bwMode="auto">
          <a:xfrm>
            <a:off x="6654056" y="3652489"/>
            <a:ext cx="1069868"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2000"/>
              </a:lnSpc>
            </a:pPr>
            <a:r>
              <a:rPr lang="en-GB" altLang="en-US" sz="800" dirty="0" smtClean="0"/>
              <a:t>Face </a:t>
            </a:r>
            <a:r>
              <a:rPr lang="en-GB" altLang="en-US" sz="800" dirty="0"/>
              <a:t>Validity</a:t>
            </a:r>
          </a:p>
          <a:p>
            <a:pPr algn="ctr">
              <a:lnSpc>
                <a:spcPts val="2000"/>
              </a:lnSpc>
            </a:pPr>
            <a:r>
              <a:rPr lang="en-GB" altLang="en-US" sz="800" dirty="0"/>
              <a:t>Criterion Validity</a:t>
            </a:r>
          </a:p>
          <a:p>
            <a:pPr algn="ctr">
              <a:lnSpc>
                <a:spcPts val="2000"/>
              </a:lnSpc>
            </a:pPr>
            <a:r>
              <a:rPr lang="en-GB" altLang="en-US" sz="800" dirty="0"/>
              <a:t>Construct Validity</a:t>
            </a:r>
          </a:p>
          <a:p>
            <a:pPr algn="ctr">
              <a:lnSpc>
                <a:spcPts val="2000"/>
              </a:lnSpc>
            </a:pPr>
            <a:r>
              <a:rPr lang="en-GB" altLang="en-US" sz="800" dirty="0"/>
              <a:t>Content Validity</a:t>
            </a:r>
          </a:p>
          <a:p>
            <a:pPr>
              <a:lnSpc>
                <a:spcPts val="2000"/>
              </a:lnSpc>
            </a:pPr>
            <a:endParaRPr lang="en-GB" altLang="en-US" sz="800"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4762" y="1007839"/>
            <a:ext cx="2844205" cy="213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8044" y="5112295"/>
            <a:ext cx="2282869" cy="417935"/>
          </a:xfrm>
          <a:prstGeom prst="rect">
            <a:avLst/>
          </a:prstGeom>
          <a:noFill/>
        </p:spPr>
        <p:txBody>
          <a:bodyPr wrap="none" rtlCol="0">
            <a:spAutoFit/>
          </a:bodyPr>
          <a:lstStyle/>
          <a:p>
            <a:pPr>
              <a:lnSpc>
                <a:spcPts val="2850"/>
              </a:lnSpc>
              <a:spcBef>
                <a:spcPts val="2400"/>
              </a:spcBef>
            </a:pPr>
            <a:r>
              <a:rPr lang="en-GB" sz="1600" dirty="0" smtClean="0">
                <a:latin typeface="Arial" pitchFamily="34" charset="0"/>
                <a:cs typeface="Arial" pitchFamily="34" charset="0"/>
                <a:hlinkClick r:id="rId8"/>
              </a:rPr>
              <a:t>V&amp;V for the Aqua Book</a:t>
            </a:r>
            <a:endParaRPr lang="en-GB" sz="1600" dirty="0" smtClean="0">
              <a:latin typeface="Arial" pitchFamily="34" charset="0"/>
              <a:cs typeface="Arial" pitchFamily="34" charset="0"/>
            </a:endParaRPr>
          </a:p>
        </p:txBody>
      </p:sp>
    </p:spTree>
    <p:extLst>
      <p:ext uri="{BB962C8B-B14F-4D97-AF65-F5344CB8AC3E}">
        <p14:creationId xmlns:p14="http://schemas.microsoft.com/office/powerpoint/2010/main" val="41547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Thinking about examples of rapid turn-around analysis</a:t>
            </a:r>
            <a:br>
              <a:rPr lang="en-GB" dirty="0"/>
            </a:br>
            <a:endParaRPr lang="en-GB" dirty="0"/>
          </a:p>
        </p:txBody>
      </p:sp>
      <p:sp>
        <p:nvSpPr>
          <p:cNvPr id="8" name="Content Placeholder 7"/>
          <p:cNvSpPr>
            <a:spLocks noGrp="1"/>
          </p:cNvSpPr>
          <p:nvPr>
            <p:ph idx="1"/>
          </p:nvPr>
        </p:nvSpPr>
        <p:spPr/>
        <p:txBody>
          <a:bodyPr/>
          <a:lstStyle/>
          <a:p>
            <a:endParaRPr lang="en-GB" sz="3200" dirty="0" smtClean="0"/>
          </a:p>
          <a:p>
            <a:r>
              <a:rPr lang="en-GB" sz="3200" dirty="0" smtClean="0"/>
              <a:t>How </a:t>
            </a:r>
            <a:r>
              <a:rPr lang="en-GB" sz="3200" dirty="0"/>
              <a:t>did you determine the evidence requirements for that work</a:t>
            </a:r>
            <a:r>
              <a:rPr lang="en-GB" sz="3200" dirty="0" smtClean="0"/>
              <a:t>?</a:t>
            </a:r>
          </a:p>
          <a:p>
            <a:r>
              <a:rPr lang="en-GB" sz="3200" dirty="0" smtClean="0"/>
              <a:t>How </a:t>
            </a:r>
            <a:r>
              <a:rPr lang="en-GB" sz="3200" dirty="0"/>
              <a:t>did you infer between Empirical and Actual</a:t>
            </a:r>
            <a:r>
              <a:rPr lang="en-GB" sz="3200" dirty="0" smtClean="0"/>
              <a:t>?</a:t>
            </a:r>
          </a:p>
          <a:p>
            <a:r>
              <a:rPr lang="en-GB" sz="3200" dirty="0" smtClean="0"/>
              <a:t>How did you assess the Uncertainty?</a:t>
            </a:r>
            <a:endParaRPr lang="en-GB" sz="3200" dirty="0"/>
          </a:p>
          <a:p>
            <a:pPr lvl="1"/>
            <a:endParaRPr lang="en-GB" sz="2800" dirty="0"/>
          </a:p>
        </p:txBody>
      </p:sp>
      <p:sp>
        <p:nvSpPr>
          <p:cNvPr id="11" name="Text Placeholder 10"/>
          <p:cNvSpPr>
            <a:spLocks noGrp="1"/>
          </p:cNvSpPr>
          <p:nvPr>
            <p:ph type="body" sz="quarter" idx="12"/>
          </p:nvPr>
        </p:nvSpPr>
        <p:spPr/>
        <p:txBody>
          <a:bodyPr/>
          <a:lstStyle/>
          <a:p>
            <a:endParaRPr lang="en-GB"/>
          </a:p>
        </p:txBody>
      </p:sp>
      <p:sp>
        <p:nvSpPr>
          <p:cNvPr id="3" name="Footer Placeholder 2"/>
          <p:cNvSpPr>
            <a:spLocks noGrp="1"/>
          </p:cNvSpPr>
          <p:nvPr>
            <p:ph type="ftr" sz="quarter" idx="13"/>
          </p:nvPr>
        </p:nvSpPr>
        <p:spPr/>
        <p:txBody>
          <a:bodyPr/>
          <a:lstStyle/>
          <a:p>
            <a:pPr>
              <a:defRPr/>
            </a:pPr>
            <a:r>
              <a:rPr lang="en-GB" smtClean="0"/>
              <a:t>© Crown copyright 2018 Dstl</a:t>
            </a:r>
            <a:endParaRPr lang="en-GB"/>
          </a:p>
        </p:txBody>
      </p:sp>
      <p:sp>
        <p:nvSpPr>
          <p:cNvPr id="4" name="Date Placeholder 3"/>
          <p:cNvSpPr>
            <a:spLocks noGrp="1"/>
          </p:cNvSpPr>
          <p:nvPr>
            <p:ph type="dt" sz="half" idx="14"/>
          </p:nvPr>
        </p:nvSpPr>
        <p:spPr/>
        <p:txBody>
          <a:bodyPr/>
          <a:lstStyle/>
          <a:p>
            <a:pPr>
              <a:defRPr/>
            </a:pPr>
            <a:fld id="{65D81DF6-1309-48B3-94BC-B10989D2B221}" type="datetime4">
              <a:rPr lang="en-GB" smtClean="0"/>
              <a:pPr>
                <a:defRPr/>
              </a:pPr>
              <a:t>28 March 2018</a:t>
            </a:fld>
            <a:endParaRPr lang="en-GB" dirty="0"/>
          </a:p>
        </p:txBody>
      </p:sp>
    </p:spTree>
    <p:extLst>
      <p:ext uri="{BB962C8B-B14F-4D97-AF65-F5344CB8AC3E}">
        <p14:creationId xmlns:p14="http://schemas.microsoft.com/office/powerpoint/2010/main" val="430132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Footer Placeholder 2"/>
          <p:cNvSpPr>
            <a:spLocks noGrp="1"/>
          </p:cNvSpPr>
          <p:nvPr>
            <p:ph type="ftr" sz="quarter" idx="13"/>
          </p:nvPr>
        </p:nvSpPr>
        <p:spPr/>
        <p:txBody>
          <a:bodyPr/>
          <a:lstStyle/>
          <a:p>
            <a:pPr>
              <a:defRPr/>
            </a:pPr>
            <a:r>
              <a:rPr lang="en-GB" smtClean="0"/>
              <a:t>© Crown copyright 2018 Dstl</a:t>
            </a:r>
            <a:endParaRPr lang="en-GB"/>
          </a:p>
        </p:txBody>
      </p:sp>
      <p:sp>
        <p:nvSpPr>
          <p:cNvPr id="4" name="Date Placeholder 3"/>
          <p:cNvSpPr>
            <a:spLocks noGrp="1"/>
          </p:cNvSpPr>
          <p:nvPr>
            <p:ph type="dt" sz="half" idx="14"/>
          </p:nvPr>
        </p:nvSpPr>
        <p:spPr/>
        <p:txBody>
          <a:bodyPr/>
          <a:lstStyle/>
          <a:p>
            <a:pPr>
              <a:defRPr/>
            </a:pPr>
            <a:fld id="{65D81DF6-1309-48B3-94BC-B10989D2B221}" type="datetime4">
              <a:rPr lang="en-GB" smtClean="0"/>
              <a:pPr>
                <a:defRPr/>
              </a:pPr>
              <a:t>28 March 2018</a:t>
            </a:fld>
            <a:endParaRPr lang="en-GB" dirty="0"/>
          </a:p>
        </p:txBody>
      </p:sp>
      <p:pic>
        <p:nvPicPr>
          <p:cNvPr id="11" name="Content Placeholder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50" y="1391909"/>
            <a:ext cx="4211638" cy="2040594"/>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391909"/>
            <a:ext cx="8431212"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432038" y="117803"/>
            <a:ext cx="7775337" cy="1080029"/>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r>
              <a:rPr lang="en-GB" dirty="0" smtClean="0"/>
              <a:t>A Case Study</a:t>
            </a:r>
            <a:endParaRPr lang="en-GB" dirty="0"/>
          </a:p>
        </p:txBody>
      </p:sp>
    </p:spTree>
    <p:extLst>
      <p:ext uri="{BB962C8B-B14F-4D97-AF65-F5344CB8AC3E}">
        <p14:creationId xmlns:p14="http://schemas.microsoft.com/office/powerpoint/2010/main" val="46324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Learning</a:t>
            </a:r>
            <a:endParaRPr lang="en-GB" dirty="0"/>
          </a:p>
        </p:txBody>
      </p:sp>
      <p:sp>
        <p:nvSpPr>
          <p:cNvPr id="7" name="Text Placeholder 6"/>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871935"/>
            <a:ext cx="8216900"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412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advice</a:t>
            </a:r>
            <a:endParaRPr lang="en-GB" dirty="0"/>
          </a:p>
        </p:txBody>
      </p:sp>
      <p:sp>
        <p:nvSpPr>
          <p:cNvPr id="7" name="Text Placeholder 6"/>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grpSp>
        <p:nvGrpSpPr>
          <p:cNvPr id="3" name="Group 2"/>
          <p:cNvGrpSpPr/>
          <p:nvPr/>
        </p:nvGrpSpPr>
        <p:grpSpPr>
          <a:xfrm>
            <a:off x="143917" y="1583903"/>
            <a:ext cx="8065046" cy="3890735"/>
            <a:chOff x="143917" y="1583903"/>
            <a:chExt cx="8065046" cy="3890735"/>
          </a:xfrm>
        </p:grpSpPr>
        <p:sp>
          <p:nvSpPr>
            <p:cNvPr id="8" name="TextBox 7"/>
            <p:cNvSpPr txBox="1"/>
            <p:nvPr/>
          </p:nvSpPr>
          <p:spPr>
            <a:xfrm>
              <a:off x="5832699" y="1583903"/>
              <a:ext cx="2376264" cy="1208023"/>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‘Real’</a:t>
              </a:r>
              <a:r>
                <a:rPr lang="en-GB" sz="2400" i="1" dirty="0">
                  <a:latin typeface="Arial" pitchFamily="34" charset="0"/>
                  <a:cs typeface="Arial" pitchFamily="34" charset="0"/>
                </a:rPr>
                <a:t> </a:t>
              </a:r>
              <a:r>
                <a:rPr lang="en-GB" sz="2400" dirty="0" smtClean="0">
                  <a:latin typeface="Arial" pitchFamily="34" charset="0"/>
                  <a:cs typeface="Arial" pitchFamily="34" charset="0"/>
                </a:rPr>
                <a:t>Challenges yet to happen</a:t>
              </a:r>
              <a:endParaRPr lang="en-GB" sz="2400" b="1" dirty="0" smtClean="0">
                <a:latin typeface="Arial" pitchFamily="34" charset="0"/>
                <a:cs typeface="Arial" pitchFamily="34" charset="0"/>
              </a:endParaRPr>
            </a:p>
          </p:txBody>
        </p:sp>
        <p:sp>
          <p:nvSpPr>
            <p:cNvPr id="9" name="TextBox 8"/>
            <p:cNvSpPr txBox="1"/>
            <p:nvPr/>
          </p:nvSpPr>
          <p:spPr>
            <a:xfrm>
              <a:off x="3630930" y="2447999"/>
              <a:ext cx="2158597" cy="1208023"/>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‘Actual’ </a:t>
              </a:r>
              <a:r>
                <a:rPr lang="en-GB" sz="2400" dirty="0" smtClean="0">
                  <a:latin typeface="Arial" pitchFamily="34" charset="0"/>
                  <a:cs typeface="Arial" pitchFamily="34" charset="0"/>
                </a:rPr>
                <a:t>The limit of the known</a:t>
              </a:r>
              <a:endParaRPr lang="en-GB" sz="2400" i="1" dirty="0" smtClean="0">
                <a:latin typeface="Arial" pitchFamily="34" charset="0"/>
                <a:cs typeface="Arial" pitchFamily="34" charset="0"/>
              </a:endParaRPr>
            </a:p>
          </p:txBody>
        </p:sp>
        <p:sp>
          <p:nvSpPr>
            <p:cNvPr id="10" name="TextBox 9"/>
            <p:cNvSpPr txBox="1"/>
            <p:nvPr/>
          </p:nvSpPr>
          <p:spPr>
            <a:xfrm>
              <a:off x="1320391" y="3312095"/>
              <a:ext cx="2352948" cy="155696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‘Empirical’ </a:t>
              </a:r>
              <a:r>
                <a:rPr lang="en-GB" sz="2400" dirty="0" smtClean="0">
                  <a:latin typeface="Arial" pitchFamily="34" charset="0"/>
                  <a:cs typeface="Arial" pitchFamily="34" charset="0"/>
                </a:rPr>
                <a:t>Those things explicitly studied</a:t>
              </a:r>
              <a:endParaRPr lang="en-GB" sz="2400" i="1" dirty="0" smtClean="0">
                <a:latin typeface="Arial" pitchFamily="34" charset="0"/>
                <a:cs typeface="Arial" pitchFamily="34" charset="0"/>
              </a:endParaRPr>
            </a:p>
          </p:txBody>
        </p:sp>
        <p:sp>
          <p:nvSpPr>
            <p:cNvPr id="11" name="TextBox 10"/>
            <p:cNvSpPr txBox="1"/>
            <p:nvPr/>
          </p:nvSpPr>
          <p:spPr>
            <a:xfrm>
              <a:off x="143917" y="5033363"/>
              <a:ext cx="2352948" cy="44127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Analysis</a:t>
              </a:r>
              <a:endParaRPr lang="en-GB" sz="2400" dirty="0" smtClean="0">
                <a:latin typeface="Arial" pitchFamily="34" charset="0"/>
                <a:cs typeface="Arial" pitchFamily="34" charset="0"/>
              </a:endParaRPr>
            </a:p>
          </p:txBody>
        </p:sp>
        <p:cxnSp>
          <p:nvCxnSpPr>
            <p:cNvPr id="12" name="Straight Arrow Connector 11"/>
            <p:cNvCxnSpPr>
              <a:stCxn id="11" idx="3"/>
              <a:endCxn id="8" idx="2"/>
            </p:cNvCxnSpPr>
            <p:nvPr/>
          </p:nvCxnSpPr>
          <p:spPr>
            <a:xfrm flipV="1">
              <a:off x="2496865" y="2791926"/>
              <a:ext cx="4523966" cy="2462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1907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36245" y="1223863"/>
            <a:ext cx="7775337" cy="3879082"/>
          </a:xfrm>
        </p:spPr>
        <p:txBody>
          <a:bodyPr/>
          <a:lstStyle/>
          <a:p>
            <a:r>
              <a:rPr lang="en-GB" dirty="0" smtClean="0">
                <a:solidFill>
                  <a:schemeClr val="bg1">
                    <a:lumMod val="50000"/>
                  </a:schemeClr>
                </a:solidFill>
              </a:rPr>
              <a:t>You and the Aqua Book: </a:t>
            </a:r>
            <a:r>
              <a:rPr lang="en-GB" dirty="0">
                <a:solidFill>
                  <a:schemeClr val="bg1">
                    <a:lumMod val="50000"/>
                  </a:schemeClr>
                </a:solidFill>
              </a:rPr>
              <a:t>T</a:t>
            </a:r>
            <a:r>
              <a:rPr lang="en-GB" dirty="0" smtClean="0">
                <a:solidFill>
                  <a:schemeClr val="bg1">
                    <a:lumMod val="50000"/>
                  </a:schemeClr>
                </a:solidFill>
              </a:rPr>
              <a:t>he Current Situation</a:t>
            </a:r>
          </a:p>
          <a:p>
            <a:endParaRPr lang="en-GB" dirty="0">
              <a:solidFill>
                <a:schemeClr val="bg1">
                  <a:lumMod val="50000"/>
                </a:schemeClr>
              </a:solidFill>
            </a:endParaRPr>
          </a:p>
          <a:p>
            <a:r>
              <a:rPr lang="en-GB" dirty="0" smtClean="0">
                <a:solidFill>
                  <a:schemeClr val="bg1">
                    <a:lumMod val="50000"/>
                  </a:schemeClr>
                </a:solidFill>
              </a:rPr>
              <a:t>Rapid </a:t>
            </a:r>
            <a:r>
              <a:rPr lang="en-GB" dirty="0">
                <a:solidFill>
                  <a:schemeClr val="bg1">
                    <a:lumMod val="50000"/>
                  </a:schemeClr>
                </a:solidFill>
              </a:rPr>
              <a:t>T</a:t>
            </a:r>
            <a:r>
              <a:rPr lang="en-GB" dirty="0" smtClean="0">
                <a:solidFill>
                  <a:schemeClr val="bg1">
                    <a:lumMod val="50000"/>
                  </a:schemeClr>
                </a:solidFill>
              </a:rPr>
              <a:t>urn-around Analysis</a:t>
            </a:r>
          </a:p>
          <a:p>
            <a:endParaRPr lang="en-GB" dirty="0"/>
          </a:p>
          <a:p>
            <a:r>
              <a:rPr lang="en-GB" dirty="0" smtClean="0"/>
              <a:t>Inter-working in Partnership</a:t>
            </a:r>
          </a:p>
          <a:p>
            <a:endParaRPr lang="en-GB" dirty="0"/>
          </a:p>
          <a:p>
            <a:r>
              <a:rPr lang="en-GB" dirty="0" smtClean="0">
                <a:solidFill>
                  <a:schemeClr val="bg1">
                    <a:lumMod val="50000"/>
                  </a:schemeClr>
                </a:solidFill>
              </a:rPr>
              <a:t>The Broader Bounds of Simulation</a:t>
            </a:r>
          </a:p>
          <a:p>
            <a:endParaRPr lang="en-GB" dirty="0">
              <a:solidFill>
                <a:schemeClr val="bg1">
                  <a:lumMod val="50000"/>
                </a:schemeClr>
              </a:solidFill>
            </a:endParaRPr>
          </a:p>
          <a:p>
            <a:r>
              <a:rPr lang="en-GB" dirty="0" smtClean="0">
                <a:solidFill>
                  <a:schemeClr val="bg1">
                    <a:lumMod val="50000"/>
                  </a:schemeClr>
                </a:solidFill>
              </a:rPr>
              <a:t>Wash-up</a:t>
            </a:r>
            <a:endParaRPr lang="en-GB" dirty="0">
              <a:solidFill>
                <a:schemeClr val="bg1">
                  <a:lumMod val="50000"/>
                </a:schemeClr>
              </a:solidFill>
            </a:endParaRP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97985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Inter-working in Partnership</a:t>
            </a:r>
            <a:endParaRPr lang="en-GB" dirty="0"/>
          </a:p>
        </p:txBody>
      </p:sp>
      <p:sp>
        <p:nvSpPr>
          <p:cNvPr id="7" name="Text Placeholder 6"/>
          <p:cNvSpPr>
            <a:spLocks noGrp="1"/>
          </p:cNvSpPr>
          <p:nvPr>
            <p:ph type="body" sz="quarter" idx="12"/>
          </p:nvPr>
        </p:nvSpPr>
        <p:spPr/>
        <p:txBody>
          <a:bodyPr/>
          <a:lstStyle/>
          <a:p>
            <a:endParaRPr lang="en-GB"/>
          </a:p>
        </p:txBody>
      </p:sp>
      <p:sp>
        <p:nvSpPr>
          <p:cNvPr id="8" name="Text Placeholder 7"/>
          <p:cNvSpPr>
            <a:spLocks noGrp="1"/>
          </p:cNvSpPr>
          <p:nvPr>
            <p:ph type="body" sz="quarter" idx="16"/>
          </p:nvPr>
        </p:nvSpPr>
        <p:spPr/>
        <p:txBody>
          <a:bodyPr/>
          <a:lstStyle/>
          <a:p>
            <a:r>
              <a:rPr lang="en-GB" dirty="0"/>
              <a:t>Working with the best wherever they may be </a:t>
            </a:r>
            <a:r>
              <a:rPr lang="en-GB" dirty="0" smtClean="0"/>
              <a:t>found</a:t>
            </a:r>
          </a:p>
          <a:p>
            <a:endParaRPr lang="en-GB" dirty="0"/>
          </a:p>
          <a:p>
            <a:pPr lvl="1"/>
            <a:r>
              <a:rPr lang="en-GB" dirty="0" smtClean="0"/>
              <a:t>Industry / Academia</a:t>
            </a:r>
          </a:p>
          <a:p>
            <a:pPr lvl="1"/>
            <a:r>
              <a:rPr lang="en-GB" dirty="0" smtClean="0"/>
              <a:t>International </a:t>
            </a:r>
            <a:r>
              <a:rPr lang="en-GB" dirty="0"/>
              <a:t>R</a:t>
            </a:r>
            <a:r>
              <a:rPr lang="en-GB" dirty="0" smtClean="0"/>
              <a:t>esearch Collaboration (IRC)</a:t>
            </a:r>
          </a:p>
          <a:p>
            <a:pPr lvl="1"/>
            <a:r>
              <a:rPr lang="en-GB" dirty="0" smtClean="0"/>
              <a:t>Cross-Government</a:t>
            </a:r>
            <a:endParaRPr lang="en-GB" dirty="0"/>
          </a:p>
        </p:txBody>
      </p:sp>
      <p:sp>
        <p:nvSpPr>
          <p:cNvPr id="5" name="Footer Placeholder 4"/>
          <p:cNvSpPr>
            <a:spLocks noGrp="1"/>
          </p:cNvSpPr>
          <p:nvPr>
            <p:ph type="ftr" sz="quarter" idx="17"/>
          </p:nvPr>
        </p:nvSpPr>
        <p:spPr/>
        <p:txBody>
          <a:bodyPr/>
          <a:lstStyle/>
          <a:p>
            <a:pPr>
              <a:defRPr/>
            </a:pPr>
            <a:r>
              <a:rPr lang="en-GB" smtClean="0"/>
              <a:t>© Crown copyright 2018 Dstl</a:t>
            </a:r>
            <a:endParaRPr lang="en-GB"/>
          </a:p>
        </p:txBody>
      </p:sp>
      <p:sp>
        <p:nvSpPr>
          <p:cNvPr id="6" name="Date Placeholder 5"/>
          <p:cNvSpPr>
            <a:spLocks noGrp="1"/>
          </p:cNvSpPr>
          <p:nvPr>
            <p:ph type="dt" sz="half" idx="18"/>
          </p:nvPr>
        </p:nvSpPr>
        <p:spPr/>
        <p:txBody>
          <a:bodyPr/>
          <a:lstStyle/>
          <a:p>
            <a:pPr>
              <a:defRPr/>
            </a:pPr>
            <a:fld id="{214143AC-B11B-4F9C-BE5D-5CBD8EC587AB}" type="datetime4">
              <a:rPr lang="en-GB" smtClean="0"/>
              <a:pPr>
                <a:defRPr/>
              </a:pPr>
              <a:t>28 March 2018</a:t>
            </a:fld>
            <a:endParaRPr lang="en-GB" dirty="0"/>
          </a:p>
        </p:txBody>
      </p:sp>
      <p:pic>
        <p:nvPicPr>
          <p:cNvPr id="11" name="Picture 10"/>
          <p:cNvPicPr/>
          <p:nvPr/>
        </p:nvPicPr>
        <p:blipFill>
          <a:blip r:embed="rId2"/>
          <a:srcRect/>
          <a:stretch>
            <a:fillRect/>
          </a:stretch>
        </p:blipFill>
        <p:spPr bwMode="auto">
          <a:xfrm>
            <a:off x="7411492" y="3792611"/>
            <a:ext cx="1098651" cy="1163278"/>
          </a:xfrm>
          <a:prstGeom prst="rect">
            <a:avLst/>
          </a:prstGeom>
          <a:noFill/>
          <a:ln w="9525">
            <a:noFill/>
            <a:miter lim="800000"/>
            <a:headEnd/>
            <a:tailEnd/>
          </a:ln>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900" y="3084585"/>
            <a:ext cx="1256645" cy="58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966" y="1551758"/>
            <a:ext cx="36385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5940" y="2227288"/>
            <a:ext cx="992864" cy="62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261" y="4955889"/>
            <a:ext cx="2481883" cy="554116"/>
          </a:xfrm>
          <a:prstGeom prst="rect">
            <a:avLst/>
          </a:prstGeom>
        </p:spPr>
      </p:pic>
    </p:spTree>
    <p:extLst>
      <p:ext uri="{BB962C8B-B14F-4D97-AF65-F5344CB8AC3E}">
        <p14:creationId xmlns:p14="http://schemas.microsoft.com/office/powerpoint/2010/main" val="1815029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How do you plan the evidence requirements for your studies?</a:t>
            </a:r>
            <a:r>
              <a:rPr lang="en-GB" dirty="0"/>
              <a:t/>
            </a:r>
            <a:br>
              <a:rPr lang="en-GB" dirty="0"/>
            </a:br>
            <a:endParaRPr lang="en-GB" dirty="0"/>
          </a:p>
        </p:txBody>
      </p:sp>
      <p:sp>
        <p:nvSpPr>
          <p:cNvPr id="8" name="Content Placeholder 7"/>
          <p:cNvSpPr>
            <a:spLocks noGrp="1"/>
          </p:cNvSpPr>
          <p:nvPr>
            <p:ph idx="1"/>
          </p:nvPr>
        </p:nvSpPr>
        <p:spPr/>
        <p:txBody>
          <a:bodyPr/>
          <a:lstStyle/>
          <a:p>
            <a:endParaRPr lang="en-GB" sz="3200" dirty="0" smtClean="0"/>
          </a:p>
          <a:p>
            <a:r>
              <a:rPr lang="en-GB" sz="3200" dirty="0" smtClean="0"/>
              <a:t>How do you baseline the current state of knowledge?</a:t>
            </a:r>
          </a:p>
          <a:p>
            <a:r>
              <a:rPr lang="en-GB" sz="3200" dirty="0" smtClean="0"/>
              <a:t>How do you know how much additional Evidence is needed?</a:t>
            </a:r>
          </a:p>
          <a:p>
            <a:r>
              <a:rPr lang="en-GB" sz="3200" dirty="0" smtClean="0"/>
              <a:t>How do you communicate Uncertainty?</a:t>
            </a:r>
            <a:endParaRPr lang="en-GB" sz="3200" dirty="0"/>
          </a:p>
          <a:p>
            <a:pPr lvl="1"/>
            <a:endParaRPr lang="en-GB" sz="2800" dirty="0"/>
          </a:p>
        </p:txBody>
      </p:sp>
      <p:sp>
        <p:nvSpPr>
          <p:cNvPr id="11" name="Text Placeholder 10"/>
          <p:cNvSpPr>
            <a:spLocks noGrp="1"/>
          </p:cNvSpPr>
          <p:nvPr>
            <p:ph type="body" sz="quarter" idx="12"/>
          </p:nvPr>
        </p:nvSpPr>
        <p:spPr/>
        <p:txBody>
          <a:bodyPr/>
          <a:lstStyle/>
          <a:p>
            <a:endParaRPr lang="en-GB"/>
          </a:p>
        </p:txBody>
      </p:sp>
      <p:sp>
        <p:nvSpPr>
          <p:cNvPr id="3" name="Footer Placeholder 2"/>
          <p:cNvSpPr>
            <a:spLocks noGrp="1"/>
          </p:cNvSpPr>
          <p:nvPr>
            <p:ph type="ftr" sz="quarter" idx="13"/>
          </p:nvPr>
        </p:nvSpPr>
        <p:spPr/>
        <p:txBody>
          <a:bodyPr/>
          <a:lstStyle/>
          <a:p>
            <a:pPr>
              <a:defRPr/>
            </a:pPr>
            <a:r>
              <a:rPr lang="en-GB" smtClean="0"/>
              <a:t>© Crown copyright 2018 Dstl</a:t>
            </a:r>
            <a:endParaRPr lang="en-GB"/>
          </a:p>
        </p:txBody>
      </p:sp>
      <p:sp>
        <p:nvSpPr>
          <p:cNvPr id="4" name="Date Placeholder 3"/>
          <p:cNvSpPr>
            <a:spLocks noGrp="1"/>
          </p:cNvSpPr>
          <p:nvPr>
            <p:ph type="dt" sz="half" idx="14"/>
          </p:nvPr>
        </p:nvSpPr>
        <p:spPr/>
        <p:txBody>
          <a:bodyPr/>
          <a:lstStyle/>
          <a:p>
            <a:pPr>
              <a:defRPr/>
            </a:pPr>
            <a:fld id="{65D81DF6-1309-48B3-94BC-B10989D2B221}" type="datetime4">
              <a:rPr lang="en-GB" smtClean="0"/>
              <a:pPr>
                <a:defRPr/>
              </a:pPr>
              <a:t>28 March 2018</a:t>
            </a:fld>
            <a:endParaRPr lang="en-GB" dirty="0"/>
          </a:p>
        </p:txBody>
      </p:sp>
    </p:spTree>
    <p:extLst>
      <p:ext uri="{BB962C8B-B14F-4D97-AF65-F5344CB8AC3E}">
        <p14:creationId xmlns:p14="http://schemas.microsoft.com/office/powerpoint/2010/main" val="1197242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Handrails</a:t>
            </a:r>
            <a:endParaRPr lang="en-GB" dirty="0"/>
          </a:p>
        </p:txBody>
      </p:sp>
      <p:sp>
        <p:nvSpPr>
          <p:cNvPr id="3" name="Content Placeholder 2"/>
          <p:cNvSpPr>
            <a:spLocks noGrp="1"/>
          </p:cNvSpPr>
          <p:nvPr>
            <p:ph idx="1"/>
          </p:nvPr>
        </p:nvSpPr>
        <p:spPr/>
        <p:txBody>
          <a:bodyPr/>
          <a:lstStyle/>
          <a:p>
            <a:r>
              <a:rPr lang="en-GB" dirty="0" smtClean="0"/>
              <a:t>Development of the Evidence Framework Approach</a:t>
            </a:r>
          </a:p>
          <a:p>
            <a:pPr lvl="2"/>
            <a:r>
              <a:rPr lang="en-GB" dirty="0" smtClean="0"/>
              <a:t>Pearce (2018)</a:t>
            </a:r>
          </a:p>
          <a:p>
            <a:pPr lvl="1"/>
            <a:r>
              <a:rPr lang="en-GB" dirty="0" smtClean="0"/>
              <a:t>Provides </a:t>
            </a:r>
            <a:r>
              <a:rPr lang="en-GB" dirty="0"/>
              <a:t>effective ‘handrails’ for assessing evidence </a:t>
            </a:r>
            <a:r>
              <a:rPr lang="en-GB" dirty="0" smtClean="0"/>
              <a:t>quality</a:t>
            </a:r>
          </a:p>
          <a:p>
            <a:pPr lvl="1"/>
            <a:r>
              <a:rPr lang="en-GB" dirty="0" smtClean="0"/>
              <a:t>To ensure appropriate </a:t>
            </a:r>
            <a:r>
              <a:rPr lang="en-GB" dirty="0"/>
              <a:t>use of models and </a:t>
            </a:r>
            <a:r>
              <a:rPr lang="en-GB" dirty="0" smtClean="0"/>
              <a:t>methods</a:t>
            </a:r>
          </a:p>
          <a:p>
            <a:pPr lvl="1"/>
            <a:r>
              <a:rPr lang="en-GB" dirty="0" smtClean="0"/>
              <a:t>Exposing </a:t>
            </a:r>
            <a:r>
              <a:rPr lang="en-GB" dirty="0"/>
              <a:t>issues in the evaluation, assessment and understanding of </a:t>
            </a:r>
            <a:r>
              <a:rPr lang="en-GB" dirty="0" smtClean="0"/>
              <a:t>evidence</a:t>
            </a:r>
          </a:p>
          <a:p>
            <a:pPr lvl="1"/>
            <a:endParaRPr lang="en-GB" dirty="0" smtClean="0"/>
          </a:p>
          <a:p>
            <a:pPr lvl="1"/>
            <a:r>
              <a:rPr lang="en-GB" dirty="0" smtClean="0"/>
              <a:t>An evidence based approach produced in partnership with industry and academia</a:t>
            </a:r>
          </a:p>
          <a:p>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284983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143744"/>
            <a:ext cx="7775337" cy="1195794"/>
          </a:xfrm>
        </p:spPr>
        <p:txBody>
          <a:bodyPr/>
          <a:lstStyle/>
          <a:p>
            <a:r>
              <a:rPr lang="en-GB" sz="2400" dirty="0"/>
              <a:t>Verification and Validation (V&amp;V): Doing the Right Thing, It’s All about Good Business</a:t>
            </a:r>
            <a:r>
              <a:rPr lang="en-GB" sz="2000" dirty="0"/>
              <a:t/>
            </a:r>
            <a:br>
              <a:rPr lang="en-GB" sz="2000" dirty="0"/>
            </a:br>
            <a:endParaRPr lang="en-GB" sz="2000" dirty="0"/>
          </a:p>
        </p:txBody>
      </p:sp>
      <p:sp>
        <p:nvSpPr>
          <p:cNvPr id="3" name="Content Placeholder 2"/>
          <p:cNvSpPr>
            <a:spLocks noGrp="1"/>
          </p:cNvSpPr>
          <p:nvPr>
            <p:ph idx="1"/>
          </p:nvPr>
        </p:nvSpPr>
        <p:spPr>
          <a:xfrm>
            <a:off x="432038" y="1007839"/>
            <a:ext cx="7775337" cy="4410309"/>
          </a:xfrm>
        </p:spPr>
        <p:txBody>
          <a:bodyPr/>
          <a:lstStyle/>
          <a:p>
            <a:pPr marL="0" indent="0" algn="ctr">
              <a:buNone/>
            </a:pPr>
            <a:r>
              <a:rPr lang="en-GB" sz="2000" dirty="0" smtClean="0"/>
              <a:t>The </a:t>
            </a:r>
            <a:r>
              <a:rPr lang="en-GB" sz="2000" dirty="0"/>
              <a:t>purpose of </a:t>
            </a:r>
            <a:r>
              <a:rPr lang="en-GB" sz="2000" dirty="0" smtClean="0"/>
              <a:t>the paper and associated workshop </a:t>
            </a:r>
            <a:r>
              <a:rPr lang="en-GB" sz="2000" dirty="0"/>
              <a:t>is to share perspectives on </a:t>
            </a:r>
            <a:r>
              <a:rPr lang="en-GB" sz="2000" b="1" dirty="0"/>
              <a:t>conducting appropriate V&amp;V for simulation</a:t>
            </a:r>
            <a:r>
              <a:rPr lang="en-GB" sz="2000" dirty="0"/>
              <a:t>, so as to facilitate the delivery of ‘fit for purpose’ advice to the customer</a:t>
            </a:r>
            <a:r>
              <a:rPr lang="en-GB" sz="2000" dirty="0" smtClean="0"/>
              <a:t>.</a:t>
            </a:r>
          </a:p>
          <a:p>
            <a:pPr marL="0" indent="0" algn="ctr">
              <a:buNone/>
            </a:pPr>
            <a:endParaRPr lang="en-GB" sz="2000" dirty="0" smtClean="0"/>
          </a:p>
          <a:p>
            <a:pPr marL="0" indent="0" algn="ctr">
              <a:buNone/>
            </a:pPr>
            <a:r>
              <a:rPr lang="en-GB" sz="2000" dirty="0" smtClean="0"/>
              <a:t> The </a:t>
            </a:r>
            <a:r>
              <a:rPr lang="en-GB" sz="2000" dirty="0"/>
              <a:t>paper provides an </a:t>
            </a:r>
            <a:r>
              <a:rPr lang="en-GB" sz="2000" b="1" dirty="0"/>
              <a:t>overview of UK government advice </a:t>
            </a:r>
            <a:r>
              <a:rPr lang="en-GB" sz="2000" dirty="0"/>
              <a:t>for achieving this and presents </a:t>
            </a:r>
            <a:r>
              <a:rPr lang="en-GB" sz="2000" b="1" dirty="0"/>
              <a:t>emerging perspectives </a:t>
            </a:r>
            <a:r>
              <a:rPr lang="en-GB" sz="2000" dirty="0"/>
              <a:t>on how this advice may be enhanced. </a:t>
            </a:r>
            <a:endParaRPr lang="en-GB" sz="2000" dirty="0" smtClean="0"/>
          </a:p>
          <a:p>
            <a:pPr marL="0" indent="0" algn="ctr">
              <a:buNone/>
            </a:pPr>
            <a:endParaRPr lang="en-GB" sz="2000" dirty="0" smtClean="0"/>
          </a:p>
          <a:p>
            <a:pPr marL="0" indent="0" algn="ctr">
              <a:buNone/>
            </a:pPr>
            <a:r>
              <a:rPr lang="en-GB" sz="2000" dirty="0" smtClean="0"/>
              <a:t>The </a:t>
            </a:r>
            <a:r>
              <a:rPr lang="en-GB" sz="2000" dirty="0"/>
              <a:t>purpose of the associated workshop is to briefly </a:t>
            </a:r>
            <a:r>
              <a:rPr lang="en-GB" sz="2000" b="1" dirty="0"/>
              <a:t>summarise the current situation</a:t>
            </a:r>
            <a:r>
              <a:rPr lang="en-GB" sz="2000" dirty="0"/>
              <a:t> and provide </a:t>
            </a:r>
            <a:r>
              <a:rPr lang="en-GB" sz="2000" b="1" dirty="0"/>
              <a:t>foci for discussion</a:t>
            </a:r>
            <a:r>
              <a:rPr lang="en-GB" sz="2000" dirty="0"/>
              <a:t> to stimulate sharing as to how this advice could best evolve, for the benefit of simulation in Operational Research (OR).</a:t>
            </a: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2691416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F4A21E34-9922-439A-81E2-EF7C81A8ED39}" type="datetime4">
              <a:rPr lang="en-GB" smtClean="0"/>
              <a:pPr>
                <a:defRPr/>
              </a:pPr>
              <a:t>28 March 2018</a:t>
            </a:fld>
            <a:endParaRPr lang="en-GB"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73" y="-12716"/>
            <a:ext cx="75914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412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Footer Placeholder 2"/>
          <p:cNvSpPr>
            <a:spLocks noGrp="1"/>
          </p:cNvSpPr>
          <p:nvPr>
            <p:ph type="ftr" sz="quarter" idx="13"/>
          </p:nvPr>
        </p:nvSpPr>
        <p:spPr/>
        <p:txBody>
          <a:bodyPr/>
          <a:lstStyle/>
          <a:p>
            <a:pPr>
              <a:defRPr/>
            </a:pPr>
            <a:r>
              <a:rPr lang="en-GB" smtClean="0"/>
              <a:t>© Crown copyright 2018 Dstl</a:t>
            </a:r>
            <a:endParaRPr lang="en-GB"/>
          </a:p>
        </p:txBody>
      </p:sp>
      <p:sp>
        <p:nvSpPr>
          <p:cNvPr id="4" name="Date Placeholder 3"/>
          <p:cNvSpPr>
            <a:spLocks noGrp="1"/>
          </p:cNvSpPr>
          <p:nvPr>
            <p:ph type="dt" sz="half" idx="14"/>
          </p:nvPr>
        </p:nvSpPr>
        <p:spPr/>
        <p:txBody>
          <a:bodyPr/>
          <a:lstStyle/>
          <a:p>
            <a:pPr>
              <a:defRPr/>
            </a:pPr>
            <a:fld id="{3C584349-45A6-4003-B5C7-052E1F3E90D6}" type="datetime4">
              <a:rPr lang="en-GB" smtClean="0"/>
              <a:pPr>
                <a:defRPr/>
              </a:pPr>
              <a:t>28 March 2018</a:t>
            </a:fld>
            <a:endParaRPr lang="en-GB"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72" y="-1"/>
            <a:ext cx="75914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260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F4A21E34-9922-439A-81E2-EF7C81A8ED39}" type="datetime4">
              <a:rPr lang="en-GB" smtClean="0"/>
              <a:pPr>
                <a:defRPr/>
              </a:pPr>
              <a:t>28 March 2018</a:t>
            </a:fld>
            <a:endParaRPr lang="en-GB" dirty="0"/>
          </a:p>
        </p:txBody>
      </p:sp>
      <p:pic>
        <p:nvPicPr>
          <p:cNvPr id="29698" name="Picture 2" descr="File:Confidence Assessment Tab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97" y="0"/>
            <a:ext cx="7555766" cy="567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88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7" name="Text Placeholder 6"/>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144588"/>
            <a:ext cx="8437562"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39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Learning</a:t>
            </a:r>
            <a:endParaRPr lang="en-GB" dirty="0"/>
          </a:p>
        </p:txBody>
      </p:sp>
      <p:sp>
        <p:nvSpPr>
          <p:cNvPr id="3" name="Content Placeholder 2"/>
          <p:cNvSpPr>
            <a:spLocks noGrp="1"/>
          </p:cNvSpPr>
          <p:nvPr>
            <p:ph idx="1"/>
          </p:nvPr>
        </p:nvSpPr>
        <p:spPr/>
        <p:txBody>
          <a:bodyPr/>
          <a:lstStyle/>
          <a:p>
            <a:r>
              <a:rPr lang="en-GB" dirty="0" smtClean="0"/>
              <a:t>There must be clear value for each member of the partnership (</a:t>
            </a:r>
            <a:r>
              <a:rPr lang="en-GB" dirty="0" err="1" smtClean="0"/>
              <a:t>Strang</a:t>
            </a:r>
            <a:r>
              <a:rPr lang="en-GB" dirty="0" smtClean="0"/>
              <a:t> </a:t>
            </a:r>
            <a:r>
              <a:rPr lang="en-GB" dirty="0"/>
              <a:t>&amp; </a:t>
            </a:r>
            <a:r>
              <a:rPr lang="en-GB" dirty="0" smtClean="0"/>
              <a:t>McLeish, 2015)</a:t>
            </a:r>
          </a:p>
          <a:p>
            <a:pPr lvl="1"/>
            <a:r>
              <a:rPr lang="en-GB" dirty="0" smtClean="0"/>
              <a:t>There may be particular sensitivities concerning the publishing opportunities for academics (McLeish &amp; </a:t>
            </a:r>
            <a:r>
              <a:rPr lang="en-GB" dirty="0" err="1" smtClean="0"/>
              <a:t>Strang</a:t>
            </a:r>
            <a:r>
              <a:rPr lang="en-GB" dirty="0" smtClean="0"/>
              <a:t>, 2016)</a:t>
            </a:r>
          </a:p>
          <a:p>
            <a:r>
              <a:rPr lang="en-GB" dirty="0" smtClean="0"/>
              <a:t>There are key challenges in moving from Multi-disciplinary interchange to Interdisciplinary working</a:t>
            </a:r>
          </a:p>
          <a:p>
            <a:pPr lvl="1"/>
            <a:r>
              <a:rPr lang="en-GB" dirty="0" smtClean="0"/>
              <a:t>Particularly concerning accountability and definitions (</a:t>
            </a:r>
            <a:r>
              <a:rPr lang="en-GB" dirty="0" err="1" smtClean="0"/>
              <a:t>Winesberg</a:t>
            </a:r>
            <a:r>
              <a:rPr lang="en-GB" dirty="0" smtClean="0"/>
              <a:t> et al, 2014) (Government Office for Science, 2018 p32 (Validating a Norovirus Model))</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4041573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Advice</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42781683"/>
              </p:ext>
            </p:extLst>
          </p:nvPr>
        </p:nvGraphicFramePr>
        <p:xfrm>
          <a:off x="224058" y="1633503"/>
          <a:ext cx="7991450" cy="407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p:cNvSpPr>
            <a:spLocks noGrp="1"/>
          </p:cNvSpPr>
          <p:nvPr>
            <p:ph type="body" sz="quarter" idx="12"/>
          </p:nvPr>
        </p:nvSpPr>
        <p:spPr/>
        <p:txBody>
          <a:bodyPr/>
          <a:lstStyle/>
          <a:p>
            <a:endParaRPr lang="en-GB"/>
          </a:p>
        </p:txBody>
      </p:sp>
      <p:sp>
        <p:nvSpPr>
          <p:cNvPr id="4" name="Footer Placeholder 3"/>
          <p:cNvSpPr>
            <a:spLocks noGrp="1"/>
          </p:cNvSpPr>
          <p:nvPr>
            <p:ph type="ftr" sz="quarter" idx="13"/>
          </p:nvPr>
        </p:nvSpPr>
        <p:spPr/>
        <p:txBody>
          <a:bodyPr/>
          <a:lstStyle/>
          <a:p>
            <a:pPr>
              <a:defRPr/>
            </a:pPr>
            <a:r>
              <a:rPr lang="en-GB" smtClean="0"/>
              <a:t>© Crown copyright 2018 Dstl</a:t>
            </a:r>
            <a:endParaRPr lang="en-GB"/>
          </a:p>
        </p:txBody>
      </p:sp>
      <p:sp>
        <p:nvSpPr>
          <p:cNvPr id="5" name="Date Placeholder 4"/>
          <p:cNvSpPr>
            <a:spLocks noGrp="1"/>
          </p:cNvSpPr>
          <p:nvPr>
            <p:ph type="dt" sz="half" idx="14"/>
          </p:nvPr>
        </p:nvSpPr>
        <p:spPr/>
        <p:txBody>
          <a:bodyPr/>
          <a:lstStyle/>
          <a:p>
            <a:pPr>
              <a:defRPr/>
            </a:pPr>
            <a:fld id="{E9AC425D-545D-4878-BDBB-45D31E90F955}" type="datetime4">
              <a:rPr lang="en-GB" smtClean="0"/>
              <a:pPr>
                <a:defRPr/>
              </a:pPr>
              <a:t>28 March 2018</a:t>
            </a:fld>
            <a:endParaRPr lang="en-GB" dirty="0"/>
          </a:p>
        </p:txBody>
      </p:sp>
      <p:sp>
        <p:nvSpPr>
          <p:cNvPr id="10" name="TextBox 9"/>
          <p:cNvSpPr txBox="1"/>
          <p:nvPr/>
        </p:nvSpPr>
        <p:spPr>
          <a:xfrm>
            <a:off x="2869202" y="979559"/>
            <a:ext cx="2698175" cy="441275"/>
          </a:xfrm>
          <a:prstGeom prst="rect">
            <a:avLst/>
          </a:prstGeom>
          <a:noFill/>
        </p:spPr>
        <p:txBody>
          <a:bodyPr wrap="none" rtlCol="0">
            <a:spAutoFit/>
          </a:bodyPr>
          <a:lstStyle/>
          <a:p>
            <a:pPr>
              <a:lnSpc>
                <a:spcPts val="2850"/>
              </a:lnSpc>
              <a:spcBef>
                <a:spcPts val="2400"/>
              </a:spcBef>
            </a:pPr>
            <a:r>
              <a:rPr lang="en-GB" sz="2400" dirty="0" smtClean="0">
                <a:latin typeface="Arial" pitchFamily="34" charset="0"/>
                <a:cs typeface="Arial" pitchFamily="34" charset="0"/>
              </a:rPr>
              <a:t>Context: </a:t>
            </a:r>
            <a:r>
              <a:rPr lang="en-GB" sz="2400" b="1" i="1" dirty="0" smtClean="0">
                <a:latin typeface="Arial" pitchFamily="34" charset="0"/>
                <a:cs typeface="Arial" pitchFamily="34" charset="0"/>
              </a:rPr>
              <a:t>The Real</a:t>
            </a:r>
          </a:p>
        </p:txBody>
      </p:sp>
      <p:cxnSp>
        <p:nvCxnSpPr>
          <p:cNvPr id="12" name="Straight Arrow Connector 11"/>
          <p:cNvCxnSpPr>
            <a:stCxn id="10" idx="2"/>
            <a:endCxn id="9" idx="0"/>
          </p:cNvCxnSpPr>
          <p:nvPr/>
        </p:nvCxnSpPr>
        <p:spPr>
          <a:xfrm>
            <a:off x="4218290" y="1420834"/>
            <a:ext cx="1493" cy="212669"/>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22391" y="1871935"/>
            <a:ext cx="2052165" cy="464230"/>
          </a:xfrm>
          <a:prstGeom prst="rect">
            <a:avLst/>
          </a:prstGeom>
          <a:noFill/>
        </p:spPr>
        <p:txBody>
          <a:bodyPr wrap="none" rtlCol="0">
            <a:spAutoFit/>
          </a:bodyPr>
          <a:lstStyle/>
          <a:p>
            <a:pPr>
              <a:lnSpc>
                <a:spcPts val="2850"/>
              </a:lnSpc>
              <a:spcBef>
                <a:spcPts val="2400"/>
              </a:spcBef>
            </a:pPr>
            <a:r>
              <a:rPr lang="en-GB" sz="1600" i="1" dirty="0" smtClean="0">
                <a:latin typeface="Arial" pitchFamily="34" charset="0"/>
                <a:cs typeface="Arial" pitchFamily="34" charset="0"/>
              </a:rPr>
              <a:t>Comprehensiveness</a:t>
            </a:r>
          </a:p>
        </p:txBody>
      </p:sp>
      <p:cxnSp>
        <p:nvCxnSpPr>
          <p:cNvPr id="28" name="Straight Arrow Connector 27"/>
          <p:cNvCxnSpPr>
            <a:stCxn id="24" idx="1"/>
          </p:cNvCxnSpPr>
          <p:nvPr/>
        </p:nvCxnSpPr>
        <p:spPr>
          <a:xfrm flipH="1">
            <a:off x="4790343" y="2104050"/>
            <a:ext cx="432048" cy="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50627" y="4415362"/>
            <a:ext cx="1151277" cy="417935"/>
          </a:xfrm>
          <a:prstGeom prst="rect">
            <a:avLst/>
          </a:prstGeom>
          <a:noFill/>
        </p:spPr>
        <p:txBody>
          <a:bodyPr wrap="none" rtlCol="0">
            <a:spAutoFit/>
          </a:bodyPr>
          <a:lstStyle/>
          <a:p>
            <a:pPr>
              <a:lnSpc>
                <a:spcPts val="2850"/>
              </a:lnSpc>
              <a:spcBef>
                <a:spcPts val="2400"/>
              </a:spcBef>
            </a:pPr>
            <a:r>
              <a:rPr lang="en-GB" sz="1600" i="1" dirty="0" smtClean="0">
                <a:latin typeface="Arial" pitchFamily="34" charset="0"/>
                <a:cs typeface="Arial" pitchFamily="34" charset="0"/>
              </a:rPr>
              <a:t>Relevance</a:t>
            </a:r>
          </a:p>
        </p:txBody>
      </p:sp>
      <p:cxnSp>
        <p:nvCxnSpPr>
          <p:cNvPr id="31" name="Straight Arrow Connector 30"/>
          <p:cNvCxnSpPr>
            <a:stCxn id="30" idx="1"/>
          </p:cNvCxnSpPr>
          <p:nvPr/>
        </p:nvCxnSpPr>
        <p:spPr>
          <a:xfrm flipH="1">
            <a:off x="6218579" y="4624330"/>
            <a:ext cx="432048" cy="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9745" y="4425752"/>
            <a:ext cx="1300356" cy="417935"/>
          </a:xfrm>
          <a:prstGeom prst="rect">
            <a:avLst/>
          </a:prstGeom>
          <a:noFill/>
        </p:spPr>
        <p:txBody>
          <a:bodyPr wrap="none" rtlCol="0">
            <a:spAutoFit/>
          </a:bodyPr>
          <a:lstStyle/>
          <a:p>
            <a:pPr>
              <a:lnSpc>
                <a:spcPts val="2850"/>
              </a:lnSpc>
              <a:spcBef>
                <a:spcPts val="2400"/>
              </a:spcBef>
            </a:pPr>
            <a:r>
              <a:rPr lang="en-GB" sz="1600" i="1" dirty="0" smtClean="0">
                <a:latin typeface="Arial" pitchFamily="34" charset="0"/>
                <a:cs typeface="Arial" pitchFamily="34" charset="0"/>
              </a:rPr>
              <a:t>Consistency</a:t>
            </a:r>
          </a:p>
        </p:txBody>
      </p:sp>
      <p:cxnSp>
        <p:nvCxnSpPr>
          <p:cNvPr id="37" name="Straight Arrow Connector 36"/>
          <p:cNvCxnSpPr/>
          <p:nvPr/>
        </p:nvCxnSpPr>
        <p:spPr>
          <a:xfrm flipH="1">
            <a:off x="1800101" y="4634720"/>
            <a:ext cx="427373" cy="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98586" y="3312095"/>
            <a:ext cx="1130438" cy="417935"/>
          </a:xfrm>
          <a:prstGeom prst="rect">
            <a:avLst/>
          </a:prstGeom>
          <a:noFill/>
        </p:spPr>
        <p:txBody>
          <a:bodyPr wrap="none" rtlCol="0">
            <a:spAutoFit/>
          </a:bodyPr>
          <a:lstStyle/>
          <a:p>
            <a:pPr>
              <a:lnSpc>
                <a:spcPts val="2850"/>
              </a:lnSpc>
              <a:spcBef>
                <a:spcPts val="2400"/>
              </a:spcBef>
            </a:pPr>
            <a:r>
              <a:rPr lang="en-GB" sz="1600" i="1" dirty="0" smtClean="0">
                <a:latin typeface="Arial" pitchFamily="34" charset="0"/>
                <a:cs typeface="Arial" pitchFamily="34" charset="0"/>
              </a:rPr>
              <a:t>Objectivity</a:t>
            </a:r>
          </a:p>
        </p:txBody>
      </p:sp>
      <p:cxnSp>
        <p:nvCxnSpPr>
          <p:cNvPr id="41" name="Straight Arrow Connector 40"/>
          <p:cNvCxnSpPr/>
          <p:nvPr/>
        </p:nvCxnSpPr>
        <p:spPr>
          <a:xfrm flipH="1">
            <a:off x="4832680" y="3521063"/>
            <a:ext cx="1965906" cy="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50802" y="3787540"/>
            <a:ext cx="949299" cy="417935"/>
          </a:xfrm>
          <a:prstGeom prst="rect">
            <a:avLst/>
          </a:prstGeom>
          <a:noFill/>
        </p:spPr>
        <p:txBody>
          <a:bodyPr wrap="none" rtlCol="0">
            <a:spAutoFit/>
          </a:bodyPr>
          <a:lstStyle/>
          <a:p>
            <a:pPr>
              <a:lnSpc>
                <a:spcPts val="2850"/>
              </a:lnSpc>
              <a:spcBef>
                <a:spcPts val="2400"/>
              </a:spcBef>
            </a:pPr>
            <a:r>
              <a:rPr lang="en-GB" sz="1600" i="1" dirty="0" smtClean="0">
                <a:latin typeface="Arial" pitchFamily="34" charset="0"/>
                <a:cs typeface="Arial" pitchFamily="34" charset="0"/>
              </a:rPr>
              <a:t>Quantity</a:t>
            </a:r>
          </a:p>
        </p:txBody>
      </p:sp>
      <p:sp>
        <p:nvSpPr>
          <p:cNvPr id="49" name="Right Arrow 48"/>
          <p:cNvSpPr/>
          <p:nvPr/>
        </p:nvSpPr>
        <p:spPr>
          <a:xfrm rot="20043518">
            <a:off x="3440657" y="2220488"/>
            <a:ext cx="331921" cy="22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p:cNvSpPr/>
          <p:nvPr/>
        </p:nvSpPr>
        <p:spPr>
          <a:xfrm rot="4952418">
            <a:off x="2464437" y="3913351"/>
            <a:ext cx="331921" cy="22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rot="13185508">
            <a:off x="3097604" y="4989577"/>
            <a:ext cx="331921" cy="22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p:cNvSpPr/>
          <p:nvPr/>
        </p:nvSpPr>
        <p:spPr>
          <a:xfrm rot="19545518">
            <a:off x="5040107" y="4982736"/>
            <a:ext cx="331921" cy="22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p:cNvSpPr/>
          <p:nvPr/>
        </p:nvSpPr>
        <p:spPr>
          <a:xfrm rot="5825980">
            <a:off x="5649673" y="3882455"/>
            <a:ext cx="331921" cy="22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ight Arrow 53"/>
          <p:cNvSpPr/>
          <p:nvPr/>
        </p:nvSpPr>
        <p:spPr>
          <a:xfrm rot="12280434">
            <a:off x="4686567" y="2222060"/>
            <a:ext cx="331921" cy="22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Arrow Connector 59"/>
          <p:cNvCxnSpPr/>
          <p:nvPr/>
        </p:nvCxnSpPr>
        <p:spPr>
          <a:xfrm>
            <a:off x="4218289" y="2664023"/>
            <a:ext cx="1494" cy="432048"/>
          </a:xfrm>
          <a:prstGeom prst="straightConnector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4905097" y="4131161"/>
            <a:ext cx="326779" cy="214596"/>
          </a:xfrm>
          <a:prstGeom prst="straightConnector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244596" y="4150308"/>
            <a:ext cx="326779" cy="214596"/>
          </a:xfrm>
          <a:prstGeom prst="straightConnector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786753" y="3995364"/>
            <a:ext cx="2018496" cy="1"/>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53683" y="1492141"/>
            <a:ext cx="1829347" cy="1682512"/>
          </a:xfrm>
          <a:prstGeom prst="rect">
            <a:avLst/>
          </a:prstGeom>
          <a:noFill/>
          <a:ln>
            <a:solidFill>
              <a:schemeClr val="tx2">
                <a:lumMod val="75000"/>
              </a:schemeClr>
            </a:solidFill>
          </a:ln>
        </p:spPr>
        <p:txBody>
          <a:bodyPr wrap="none" rtlCol="0">
            <a:spAutoFit/>
          </a:bodyPr>
          <a:lstStyle/>
          <a:p>
            <a:pPr>
              <a:lnSpc>
                <a:spcPts val="2000"/>
              </a:lnSpc>
              <a:spcBef>
                <a:spcPts val="600"/>
              </a:spcBef>
            </a:pPr>
            <a:r>
              <a:rPr lang="en-GB" sz="1600" b="1" dirty="0" smtClean="0">
                <a:latin typeface="Arial" pitchFamily="34" charset="0"/>
                <a:cs typeface="Arial" pitchFamily="34" charset="0"/>
              </a:rPr>
              <a:t>Comparators</a:t>
            </a:r>
          </a:p>
          <a:p>
            <a:pPr marL="285750" indent="-285750">
              <a:lnSpc>
                <a:spcPts val="2000"/>
              </a:lnSpc>
              <a:spcBef>
                <a:spcPts val="600"/>
              </a:spcBef>
              <a:buFont typeface="Arial" panose="020B0604020202020204" pitchFamily="34" charset="0"/>
              <a:buChar char="•"/>
            </a:pPr>
            <a:r>
              <a:rPr lang="en-GB" sz="1600" dirty="0" smtClean="0">
                <a:latin typeface="Arial" pitchFamily="34" charset="0"/>
                <a:cs typeface="Arial" pitchFamily="34" charset="0"/>
              </a:rPr>
              <a:t>None</a:t>
            </a:r>
          </a:p>
          <a:p>
            <a:pPr marL="285750" indent="-285750">
              <a:lnSpc>
                <a:spcPts val="2000"/>
              </a:lnSpc>
              <a:spcBef>
                <a:spcPts val="600"/>
              </a:spcBef>
              <a:buFont typeface="Arial" panose="020B0604020202020204" pitchFamily="34" charset="0"/>
              <a:buChar char="•"/>
            </a:pPr>
            <a:r>
              <a:rPr lang="en-GB" sz="1600" dirty="0" smtClean="0">
                <a:latin typeface="Arial" pitchFamily="34" charset="0"/>
                <a:cs typeface="Arial" pitchFamily="34" charset="0"/>
              </a:rPr>
              <a:t>Expert Opinion</a:t>
            </a:r>
          </a:p>
          <a:p>
            <a:pPr marL="285750" indent="-285750">
              <a:lnSpc>
                <a:spcPts val="2000"/>
              </a:lnSpc>
              <a:spcBef>
                <a:spcPts val="600"/>
              </a:spcBef>
              <a:buFont typeface="Arial" panose="020B0604020202020204" pitchFamily="34" charset="0"/>
              <a:buChar char="•"/>
            </a:pPr>
            <a:r>
              <a:rPr lang="en-GB" sz="1600" dirty="0" smtClean="0">
                <a:latin typeface="Arial" pitchFamily="34" charset="0"/>
                <a:cs typeface="Arial" pitchFamily="34" charset="0"/>
              </a:rPr>
              <a:t>Other Models</a:t>
            </a:r>
          </a:p>
          <a:p>
            <a:pPr marL="285750" indent="-285750">
              <a:lnSpc>
                <a:spcPts val="2000"/>
              </a:lnSpc>
              <a:spcBef>
                <a:spcPts val="600"/>
              </a:spcBef>
              <a:buFont typeface="Arial" panose="020B0604020202020204" pitchFamily="34" charset="0"/>
              <a:buChar char="•"/>
            </a:pPr>
            <a:r>
              <a:rPr lang="en-GB" sz="1600" dirty="0" smtClean="0">
                <a:latin typeface="Arial" pitchFamily="34" charset="0"/>
                <a:cs typeface="Arial" pitchFamily="34" charset="0"/>
              </a:rPr>
              <a:t>‘Real world’</a:t>
            </a:r>
          </a:p>
        </p:txBody>
      </p:sp>
      <p:cxnSp>
        <p:nvCxnSpPr>
          <p:cNvPr id="70" name="Straight Arrow Connector 69"/>
          <p:cNvCxnSpPr/>
          <p:nvPr/>
        </p:nvCxnSpPr>
        <p:spPr>
          <a:xfrm flipV="1">
            <a:off x="719981" y="3180912"/>
            <a:ext cx="0" cy="1337411"/>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270594" y="2652112"/>
            <a:ext cx="1745963" cy="417936"/>
            <a:chOff x="3270594" y="2652112"/>
            <a:chExt cx="1745963" cy="417936"/>
          </a:xfrm>
        </p:grpSpPr>
        <p:sp>
          <p:nvSpPr>
            <p:cNvPr id="32" name="TextBox 31"/>
            <p:cNvSpPr txBox="1"/>
            <p:nvPr/>
          </p:nvSpPr>
          <p:spPr>
            <a:xfrm>
              <a:off x="3270594" y="2652113"/>
              <a:ext cx="947695" cy="417935"/>
            </a:xfrm>
            <a:prstGeom prst="rect">
              <a:avLst/>
            </a:prstGeom>
            <a:noFill/>
          </p:spPr>
          <p:txBody>
            <a:bodyPr wrap="none" rtlCol="0">
              <a:spAutoFit/>
            </a:bodyPr>
            <a:lstStyle/>
            <a:p>
              <a:pPr>
                <a:lnSpc>
                  <a:spcPts val="2850"/>
                </a:lnSpc>
                <a:spcBef>
                  <a:spcPts val="2400"/>
                </a:spcBef>
              </a:pPr>
              <a:r>
                <a:rPr lang="en-GB" sz="1600" dirty="0" smtClean="0">
                  <a:latin typeface="Arial" pitchFamily="34" charset="0"/>
                  <a:cs typeface="Arial" pitchFamily="34" charset="0"/>
                </a:rPr>
                <a:t>Purpose</a:t>
              </a:r>
            </a:p>
          </p:txBody>
        </p:sp>
        <p:sp>
          <p:nvSpPr>
            <p:cNvPr id="34" name="TextBox 33"/>
            <p:cNvSpPr txBox="1"/>
            <p:nvPr/>
          </p:nvSpPr>
          <p:spPr>
            <a:xfrm>
              <a:off x="4307709" y="2652112"/>
              <a:ext cx="708848" cy="417935"/>
            </a:xfrm>
            <a:prstGeom prst="rect">
              <a:avLst/>
            </a:prstGeom>
            <a:noFill/>
          </p:spPr>
          <p:txBody>
            <a:bodyPr wrap="none" rtlCol="0">
              <a:spAutoFit/>
            </a:bodyPr>
            <a:lstStyle/>
            <a:p>
              <a:pPr>
                <a:lnSpc>
                  <a:spcPts val="2850"/>
                </a:lnSpc>
                <a:spcBef>
                  <a:spcPts val="2400"/>
                </a:spcBef>
              </a:pPr>
              <a:r>
                <a:rPr lang="en-GB" sz="1600" dirty="0" smtClean="0">
                  <a:solidFill>
                    <a:schemeClr val="bg1">
                      <a:lumMod val="50000"/>
                    </a:schemeClr>
                  </a:solidFill>
                  <a:latin typeface="Arial" pitchFamily="34" charset="0"/>
                  <a:cs typeface="Arial" pitchFamily="34" charset="0"/>
                </a:rPr>
                <a:t>Why?</a:t>
              </a:r>
            </a:p>
          </p:txBody>
        </p:sp>
      </p:grpSp>
      <p:grpSp>
        <p:nvGrpSpPr>
          <p:cNvPr id="7" name="Group 6"/>
          <p:cNvGrpSpPr/>
          <p:nvPr/>
        </p:nvGrpSpPr>
        <p:grpSpPr>
          <a:xfrm>
            <a:off x="4478256" y="3756073"/>
            <a:ext cx="1204822" cy="1026766"/>
            <a:chOff x="4478256" y="3756073"/>
            <a:chExt cx="1204822" cy="1026766"/>
          </a:xfrm>
        </p:grpSpPr>
        <p:sp>
          <p:nvSpPr>
            <p:cNvPr id="33" name="TextBox 32"/>
            <p:cNvSpPr txBox="1"/>
            <p:nvPr/>
          </p:nvSpPr>
          <p:spPr>
            <a:xfrm>
              <a:off x="4894079" y="3756073"/>
              <a:ext cx="788999" cy="417935"/>
            </a:xfrm>
            <a:prstGeom prst="rect">
              <a:avLst/>
            </a:prstGeom>
            <a:noFill/>
          </p:spPr>
          <p:txBody>
            <a:bodyPr wrap="none" rtlCol="0">
              <a:spAutoFit/>
            </a:bodyPr>
            <a:lstStyle/>
            <a:p>
              <a:pPr>
                <a:lnSpc>
                  <a:spcPts val="2850"/>
                </a:lnSpc>
                <a:spcBef>
                  <a:spcPts val="2400"/>
                </a:spcBef>
              </a:pPr>
              <a:r>
                <a:rPr lang="en-GB" sz="1600" dirty="0" smtClean="0">
                  <a:latin typeface="Arial" pitchFamily="34" charset="0"/>
                  <a:cs typeface="Arial" pitchFamily="34" charset="0"/>
                </a:rPr>
                <a:t>Norms</a:t>
              </a:r>
            </a:p>
          </p:txBody>
        </p:sp>
        <p:sp>
          <p:nvSpPr>
            <p:cNvPr id="35" name="TextBox 34"/>
            <p:cNvSpPr txBox="1"/>
            <p:nvPr/>
          </p:nvSpPr>
          <p:spPr>
            <a:xfrm>
              <a:off x="4478256" y="4364904"/>
              <a:ext cx="707245" cy="417935"/>
            </a:xfrm>
            <a:prstGeom prst="rect">
              <a:avLst/>
            </a:prstGeom>
            <a:noFill/>
          </p:spPr>
          <p:txBody>
            <a:bodyPr wrap="none" rtlCol="0">
              <a:spAutoFit/>
            </a:bodyPr>
            <a:lstStyle/>
            <a:p>
              <a:pPr>
                <a:lnSpc>
                  <a:spcPts val="2850"/>
                </a:lnSpc>
                <a:spcBef>
                  <a:spcPts val="2400"/>
                </a:spcBef>
              </a:pPr>
              <a:r>
                <a:rPr lang="en-GB" sz="1600" dirty="0" smtClean="0">
                  <a:solidFill>
                    <a:schemeClr val="bg1">
                      <a:lumMod val="50000"/>
                    </a:schemeClr>
                  </a:solidFill>
                  <a:latin typeface="Arial" pitchFamily="34" charset="0"/>
                  <a:cs typeface="Arial" pitchFamily="34" charset="0"/>
                </a:rPr>
                <a:t>How?</a:t>
              </a:r>
            </a:p>
          </p:txBody>
        </p:sp>
      </p:grpSp>
      <p:grpSp>
        <p:nvGrpSpPr>
          <p:cNvPr id="11" name="Group 10"/>
          <p:cNvGrpSpPr/>
          <p:nvPr/>
        </p:nvGrpSpPr>
        <p:grpSpPr>
          <a:xfrm>
            <a:off x="2869202" y="3849617"/>
            <a:ext cx="1172139" cy="933222"/>
            <a:chOff x="2869202" y="3849617"/>
            <a:chExt cx="1172139" cy="933222"/>
          </a:xfrm>
        </p:grpSpPr>
        <p:sp>
          <p:nvSpPr>
            <p:cNvPr id="3" name="TextBox 2"/>
            <p:cNvSpPr txBox="1"/>
            <p:nvPr/>
          </p:nvSpPr>
          <p:spPr>
            <a:xfrm>
              <a:off x="2869202" y="3849617"/>
              <a:ext cx="764953" cy="417935"/>
            </a:xfrm>
            <a:prstGeom prst="rect">
              <a:avLst/>
            </a:prstGeom>
            <a:noFill/>
          </p:spPr>
          <p:txBody>
            <a:bodyPr wrap="none" rtlCol="0">
              <a:spAutoFit/>
            </a:bodyPr>
            <a:lstStyle/>
            <a:p>
              <a:pPr>
                <a:lnSpc>
                  <a:spcPts val="2850"/>
                </a:lnSpc>
                <a:spcBef>
                  <a:spcPts val="2400"/>
                </a:spcBef>
              </a:pPr>
              <a:r>
                <a:rPr lang="en-GB" sz="1600" dirty="0" smtClean="0">
                  <a:latin typeface="Arial" pitchFamily="34" charset="0"/>
                  <a:cs typeface="Arial" pitchFamily="34" charset="0"/>
                </a:rPr>
                <a:t>Cases</a:t>
              </a:r>
            </a:p>
          </p:txBody>
        </p:sp>
        <p:sp>
          <p:nvSpPr>
            <p:cNvPr id="38" name="TextBox 37"/>
            <p:cNvSpPr txBox="1"/>
            <p:nvPr/>
          </p:nvSpPr>
          <p:spPr>
            <a:xfrm>
              <a:off x="3263564" y="4364904"/>
              <a:ext cx="777777" cy="417935"/>
            </a:xfrm>
            <a:prstGeom prst="rect">
              <a:avLst/>
            </a:prstGeom>
            <a:noFill/>
          </p:spPr>
          <p:txBody>
            <a:bodyPr wrap="none" rtlCol="0">
              <a:spAutoFit/>
            </a:bodyPr>
            <a:lstStyle/>
            <a:p>
              <a:pPr>
                <a:lnSpc>
                  <a:spcPts val="2850"/>
                </a:lnSpc>
                <a:spcBef>
                  <a:spcPts val="2400"/>
                </a:spcBef>
              </a:pPr>
              <a:r>
                <a:rPr lang="en-GB" sz="1600" dirty="0" smtClean="0">
                  <a:solidFill>
                    <a:schemeClr val="bg1">
                      <a:lumMod val="50000"/>
                    </a:schemeClr>
                  </a:solidFill>
                  <a:latin typeface="Arial" pitchFamily="34" charset="0"/>
                  <a:cs typeface="Arial" pitchFamily="34" charset="0"/>
                </a:rPr>
                <a:t>What?</a:t>
              </a:r>
            </a:p>
          </p:txBody>
        </p:sp>
      </p:grpSp>
      <p:grpSp>
        <p:nvGrpSpPr>
          <p:cNvPr id="16" name="Group 15"/>
          <p:cNvGrpSpPr/>
          <p:nvPr/>
        </p:nvGrpSpPr>
        <p:grpSpPr>
          <a:xfrm>
            <a:off x="5016557" y="2375061"/>
            <a:ext cx="2559822" cy="938719"/>
            <a:chOff x="5016557" y="2375061"/>
            <a:chExt cx="2559822" cy="938719"/>
          </a:xfrm>
        </p:grpSpPr>
        <p:sp>
          <p:nvSpPr>
            <p:cNvPr id="39" name="TextBox 38"/>
            <p:cNvSpPr txBox="1"/>
            <p:nvPr/>
          </p:nvSpPr>
          <p:spPr>
            <a:xfrm>
              <a:off x="6022948" y="2375061"/>
              <a:ext cx="1553431" cy="938719"/>
            </a:xfrm>
            <a:prstGeom prst="rect">
              <a:avLst/>
            </a:prstGeom>
            <a:noFill/>
            <a:ln>
              <a:solidFill>
                <a:schemeClr val="tx2">
                  <a:lumMod val="75000"/>
                </a:schemeClr>
              </a:solidFill>
            </a:ln>
          </p:spPr>
          <p:txBody>
            <a:bodyPr wrap="square" rtlCol="0">
              <a:spAutoFit/>
            </a:bodyPr>
            <a:lstStyle/>
            <a:p>
              <a:pPr marL="285750" indent="-285750">
                <a:lnSpc>
                  <a:spcPts val="2000"/>
                </a:lnSpc>
                <a:spcBef>
                  <a:spcPts val="600"/>
                </a:spcBef>
                <a:buFont typeface="Arial" panose="020B0604020202020204" pitchFamily="34" charset="0"/>
                <a:buChar char="•"/>
              </a:pPr>
              <a:r>
                <a:rPr lang="en-GB" sz="1600" dirty="0" smtClean="0">
                  <a:solidFill>
                    <a:schemeClr val="bg1">
                      <a:lumMod val="50000"/>
                    </a:schemeClr>
                  </a:solidFill>
                  <a:latin typeface="Arial" pitchFamily="34" charset="0"/>
                  <a:cs typeface="Arial" pitchFamily="34" charset="0"/>
                </a:rPr>
                <a:t>Hypotheses</a:t>
              </a:r>
            </a:p>
            <a:p>
              <a:pPr marL="285750" indent="-285750">
                <a:lnSpc>
                  <a:spcPts val="2000"/>
                </a:lnSpc>
                <a:spcBef>
                  <a:spcPts val="600"/>
                </a:spcBef>
                <a:buFont typeface="Arial" panose="020B0604020202020204" pitchFamily="34" charset="0"/>
                <a:buChar char="•"/>
              </a:pPr>
              <a:r>
                <a:rPr lang="en-GB" sz="1600" dirty="0" smtClean="0">
                  <a:solidFill>
                    <a:schemeClr val="bg1">
                      <a:lumMod val="50000"/>
                    </a:schemeClr>
                  </a:solidFill>
                  <a:latin typeface="Arial" pitchFamily="34" charset="0"/>
                  <a:cs typeface="Arial" pitchFamily="34" charset="0"/>
                </a:rPr>
                <a:t>Alternative Hypotheses</a:t>
              </a:r>
            </a:p>
          </p:txBody>
        </p:sp>
        <p:cxnSp>
          <p:nvCxnSpPr>
            <p:cNvPr id="42" name="Straight Arrow Connector 41"/>
            <p:cNvCxnSpPr>
              <a:endCxn id="34" idx="3"/>
            </p:cNvCxnSpPr>
            <p:nvPr/>
          </p:nvCxnSpPr>
          <p:spPr>
            <a:xfrm flipH="1" flipV="1">
              <a:off x="5016557" y="2861080"/>
              <a:ext cx="1004233" cy="873"/>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43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36245" y="1223863"/>
            <a:ext cx="7775337" cy="3879082"/>
          </a:xfrm>
        </p:spPr>
        <p:txBody>
          <a:bodyPr/>
          <a:lstStyle/>
          <a:p>
            <a:r>
              <a:rPr lang="en-GB" dirty="0" smtClean="0">
                <a:solidFill>
                  <a:schemeClr val="bg1">
                    <a:lumMod val="50000"/>
                  </a:schemeClr>
                </a:solidFill>
              </a:rPr>
              <a:t>You and the Aqua Book: </a:t>
            </a:r>
            <a:r>
              <a:rPr lang="en-GB" dirty="0">
                <a:solidFill>
                  <a:schemeClr val="bg1">
                    <a:lumMod val="50000"/>
                  </a:schemeClr>
                </a:solidFill>
              </a:rPr>
              <a:t>T</a:t>
            </a:r>
            <a:r>
              <a:rPr lang="en-GB" dirty="0" smtClean="0">
                <a:solidFill>
                  <a:schemeClr val="bg1">
                    <a:lumMod val="50000"/>
                  </a:schemeClr>
                </a:solidFill>
              </a:rPr>
              <a:t>he Current Situation</a:t>
            </a:r>
          </a:p>
          <a:p>
            <a:endParaRPr lang="en-GB" dirty="0">
              <a:solidFill>
                <a:schemeClr val="bg1">
                  <a:lumMod val="50000"/>
                </a:schemeClr>
              </a:solidFill>
            </a:endParaRPr>
          </a:p>
          <a:p>
            <a:r>
              <a:rPr lang="en-GB" dirty="0" smtClean="0">
                <a:solidFill>
                  <a:schemeClr val="bg1">
                    <a:lumMod val="50000"/>
                  </a:schemeClr>
                </a:solidFill>
              </a:rPr>
              <a:t>Rapid </a:t>
            </a:r>
            <a:r>
              <a:rPr lang="en-GB" dirty="0">
                <a:solidFill>
                  <a:schemeClr val="bg1">
                    <a:lumMod val="50000"/>
                  </a:schemeClr>
                </a:solidFill>
              </a:rPr>
              <a:t>T</a:t>
            </a:r>
            <a:r>
              <a:rPr lang="en-GB" dirty="0" smtClean="0">
                <a:solidFill>
                  <a:schemeClr val="bg1">
                    <a:lumMod val="50000"/>
                  </a:schemeClr>
                </a:solidFill>
              </a:rPr>
              <a:t>urn-around Analysis</a:t>
            </a:r>
          </a:p>
          <a:p>
            <a:endParaRPr lang="en-GB" dirty="0">
              <a:solidFill>
                <a:schemeClr val="bg1">
                  <a:lumMod val="50000"/>
                </a:schemeClr>
              </a:solidFill>
            </a:endParaRPr>
          </a:p>
          <a:p>
            <a:r>
              <a:rPr lang="en-GB" dirty="0" smtClean="0">
                <a:solidFill>
                  <a:schemeClr val="bg1">
                    <a:lumMod val="50000"/>
                  </a:schemeClr>
                </a:solidFill>
              </a:rPr>
              <a:t>Inter-working in Partnership</a:t>
            </a:r>
          </a:p>
          <a:p>
            <a:endParaRPr lang="en-GB" dirty="0"/>
          </a:p>
          <a:p>
            <a:r>
              <a:rPr lang="en-GB" dirty="0" smtClean="0"/>
              <a:t>The Broader Bounds of Simulation</a:t>
            </a:r>
          </a:p>
          <a:p>
            <a:endParaRPr lang="en-GB" dirty="0"/>
          </a:p>
          <a:p>
            <a:r>
              <a:rPr lang="en-GB" dirty="0" smtClean="0">
                <a:solidFill>
                  <a:schemeClr val="bg1">
                    <a:lumMod val="50000"/>
                  </a:schemeClr>
                </a:solidFill>
              </a:rPr>
              <a:t>Wash-up</a:t>
            </a:r>
            <a:endParaRPr lang="en-GB" dirty="0">
              <a:solidFill>
                <a:schemeClr val="bg1">
                  <a:lumMod val="50000"/>
                </a:schemeClr>
              </a:solidFill>
            </a:endParaRP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97985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Broader Bounds of Simulation</a:t>
            </a:r>
            <a:endParaRPr lang="en-GB" dirty="0"/>
          </a:p>
        </p:txBody>
      </p:sp>
      <p:sp>
        <p:nvSpPr>
          <p:cNvPr id="3" name="Content Placeholder 2"/>
          <p:cNvSpPr>
            <a:spLocks noGrp="1"/>
          </p:cNvSpPr>
          <p:nvPr>
            <p:ph sz="half" idx="2"/>
          </p:nvPr>
        </p:nvSpPr>
        <p:spPr>
          <a:xfrm>
            <a:off x="4391038" y="1512042"/>
            <a:ext cx="4033799" cy="3923558"/>
          </a:xfrm>
        </p:spPr>
        <p:txBody>
          <a:bodyPr/>
          <a:lstStyle/>
          <a:p>
            <a:r>
              <a:rPr lang="en-GB" dirty="0" smtClean="0"/>
              <a:t>Example applications</a:t>
            </a:r>
          </a:p>
          <a:p>
            <a:pPr lvl="1"/>
            <a:r>
              <a:rPr lang="en-GB" dirty="0" smtClean="0"/>
              <a:t>Real time support</a:t>
            </a:r>
          </a:p>
          <a:p>
            <a:pPr lvl="2"/>
            <a:r>
              <a:rPr lang="en-GB" dirty="0" smtClean="0"/>
              <a:t>Flight, Industry 4.0, Logistics, Maintenance, Medical, Security, Traffic</a:t>
            </a:r>
          </a:p>
          <a:p>
            <a:pPr lvl="2"/>
            <a:endParaRPr lang="en-GB" dirty="0" smtClean="0"/>
          </a:p>
          <a:p>
            <a:pPr lvl="1"/>
            <a:r>
              <a:rPr lang="en-GB" dirty="0" smtClean="0"/>
              <a:t>Research support</a:t>
            </a:r>
          </a:p>
          <a:p>
            <a:pPr lvl="2"/>
            <a:r>
              <a:rPr lang="en-GB" dirty="0" smtClean="0"/>
              <a:t>Agriculture, Education, Mapping Risk Spaces, Pharmaceutical, Physics</a:t>
            </a:r>
            <a:endParaRPr lang="en-GB" dirty="0"/>
          </a:p>
        </p:txBody>
      </p:sp>
      <p:sp>
        <p:nvSpPr>
          <p:cNvPr id="7" name="Text Placeholder 6"/>
          <p:cNvSpPr>
            <a:spLocks noGrp="1"/>
          </p:cNvSpPr>
          <p:nvPr>
            <p:ph type="body" sz="quarter" idx="12"/>
          </p:nvPr>
        </p:nvSpPr>
        <p:spPr/>
        <p:txBody>
          <a:bodyPr/>
          <a:lstStyle/>
          <a:p>
            <a:endParaRPr lang="en-GB"/>
          </a:p>
        </p:txBody>
      </p:sp>
      <p:sp>
        <p:nvSpPr>
          <p:cNvPr id="8" name="Text Placeholder 7"/>
          <p:cNvSpPr>
            <a:spLocks noGrp="1"/>
          </p:cNvSpPr>
          <p:nvPr>
            <p:ph type="body" sz="quarter" idx="16"/>
          </p:nvPr>
        </p:nvSpPr>
        <p:spPr>
          <a:xfrm>
            <a:off x="359941" y="1512042"/>
            <a:ext cx="4031097" cy="3924300"/>
          </a:xfrm>
        </p:spPr>
        <p:txBody>
          <a:bodyPr/>
          <a:lstStyle/>
          <a:p>
            <a:r>
              <a:rPr lang="en-GB" dirty="0"/>
              <a:t>Hybrid approaches</a:t>
            </a:r>
          </a:p>
          <a:p>
            <a:pPr lvl="1"/>
            <a:r>
              <a:rPr lang="en-GB" dirty="0"/>
              <a:t>Simulation</a:t>
            </a:r>
          </a:p>
          <a:p>
            <a:pPr lvl="2"/>
            <a:r>
              <a:rPr lang="en-GB" dirty="0" smtClean="0"/>
              <a:t>Generate </a:t>
            </a:r>
            <a:r>
              <a:rPr lang="en-GB" dirty="0"/>
              <a:t>dynamics</a:t>
            </a:r>
          </a:p>
          <a:p>
            <a:pPr lvl="1"/>
            <a:r>
              <a:rPr lang="en-GB" dirty="0"/>
              <a:t>Machine learning</a:t>
            </a:r>
          </a:p>
          <a:p>
            <a:pPr lvl="2"/>
            <a:r>
              <a:rPr lang="en-GB" dirty="0"/>
              <a:t>Notice change</a:t>
            </a:r>
          </a:p>
          <a:p>
            <a:pPr lvl="2"/>
            <a:r>
              <a:rPr lang="en-GB" dirty="0"/>
              <a:t>Assess properties</a:t>
            </a:r>
          </a:p>
          <a:p>
            <a:pPr lvl="2"/>
            <a:r>
              <a:rPr lang="en-GB" dirty="0"/>
              <a:t>Classify form</a:t>
            </a:r>
          </a:p>
          <a:p>
            <a:pPr lvl="2"/>
            <a:r>
              <a:rPr lang="en-GB" dirty="0" smtClean="0"/>
              <a:t>Assess choices</a:t>
            </a:r>
            <a:endParaRPr lang="en-GB" dirty="0"/>
          </a:p>
          <a:p>
            <a:pPr lvl="1"/>
            <a:r>
              <a:rPr lang="en-GB" dirty="0"/>
              <a:t>Artificial intelligence</a:t>
            </a:r>
          </a:p>
          <a:p>
            <a:pPr lvl="2"/>
            <a:r>
              <a:rPr lang="en-GB" dirty="0"/>
              <a:t>Compare </a:t>
            </a:r>
            <a:r>
              <a:rPr lang="en-GB" dirty="0" smtClean="0"/>
              <a:t>options</a:t>
            </a:r>
            <a:endParaRPr lang="en-GB" dirty="0"/>
          </a:p>
        </p:txBody>
      </p:sp>
      <p:sp>
        <p:nvSpPr>
          <p:cNvPr id="5" name="Footer Placeholder 4"/>
          <p:cNvSpPr>
            <a:spLocks noGrp="1"/>
          </p:cNvSpPr>
          <p:nvPr>
            <p:ph type="ftr" sz="quarter" idx="17"/>
          </p:nvPr>
        </p:nvSpPr>
        <p:spPr/>
        <p:txBody>
          <a:bodyPr/>
          <a:lstStyle/>
          <a:p>
            <a:pPr>
              <a:defRPr/>
            </a:pPr>
            <a:r>
              <a:rPr lang="en-GB" smtClean="0"/>
              <a:t>© Crown copyright 2018 Dstl</a:t>
            </a:r>
            <a:endParaRPr lang="en-GB"/>
          </a:p>
        </p:txBody>
      </p:sp>
      <p:sp>
        <p:nvSpPr>
          <p:cNvPr id="6" name="Date Placeholder 5"/>
          <p:cNvSpPr>
            <a:spLocks noGrp="1"/>
          </p:cNvSpPr>
          <p:nvPr>
            <p:ph type="dt" sz="half" idx="18"/>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4088277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Broader Bounds of Analysis</a:t>
            </a:r>
            <a:endParaRPr lang="en-GB" dirty="0"/>
          </a:p>
        </p:txBody>
      </p:sp>
      <p:sp>
        <p:nvSpPr>
          <p:cNvPr id="10" name="Content Placeholder 9"/>
          <p:cNvSpPr>
            <a:spLocks noGrp="1"/>
          </p:cNvSpPr>
          <p:nvPr>
            <p:ph sz="half" idx="2"/>
          </p:nvPr>
        </p:nvSpPr>
        <p:spPr/>
        <p:txBody>
          <a:bodyPr/>
          <a:lstStyle/>
          <a:p>
            <a:r>
              <a:rPr lang="en-GB" dirty="0" smtClean="0"/>
              <a:t>What are the implications for understanding from</a:t>
            </a:r>
          </a:p>
          <a:p>
            <a:pPr lvl="1"/>
            <a:r>
              <a:rPr lang="en-GB" dirty="0" smtClean="0"/>
              <a:t>Engaging with Big Data?</a:t>
            </a:r>
          </a:p>
          <a:p>
            <a:pPr lvl="1"/>
            <a:r>
              <a:rPr lang="en-GB" dirty="0" smtClean="0"/>
              <a:t>Where can Machine Learning help understanding?</a:t>
            </a:r>
          </a:p>
          <a:p>
            <a:pPr lvl="1"/>
            <a:r>
              <a:rPr lang="en-GB" dirty="0" smtClean="0"/>
              <a:t>Could Deep learning further assist you?</a:t>
            </a:r>
            <a:endParaRPr lang="en-GB" dirty="0"/>
          </a:p>
        </p:txBody>
      </p:sp>
      <p:sp>
        <p:nvSpPr>
          <p:cNvPr id="3" name="Content Placeholder 2"/>
          <p:cNvSpPr>
            <a:spLocks noGrp="1"/>
          </p:cNvSpPr>
          <p:nvPr>
            <p:ph type="body" sz="quarter" idx="12"/>
          </p:nvPr>
        </p:nvSpPr>
        <p:spPr/>
        <p:txBody>
          <a:bodyPr>
            <a:normAutofit fontScale="25000" lnSpcReduction="20000"/>
          </a:bodyPr>
          <a:lstStyle/>
          <a:p>
            <a:pPr lvl="1"/>
            <a:r>
              <a:rPr lang="en-GB" dirty="0" smtClean="0"/>
              <a:t>Real time support</a:t>
            </a:r>
          </a:p>
          <a:p>
            <a:pPr lvl="2"/>
            <a:r>
              <a:rPr lang="en-GB" dirty="0" smtClean="0"/>
              <a:t>Flight, Industry 4.0, Logistics, Maintenance, Medical, Security, Traffic</a:t>
            </a:r>
          </a:p>
          <a:p>
            <a:pPr lvl="2"/>
            <a:endParaRPr lang="en-GB" dirty="0" smtClean="0"/>
          </a:p>
          <a:p>
            <a:pPr lvl="1"/>
            <a:r>
              <a:rPr lang="en-GB" dirty="0" smtClean="0"/>
              <a:t>Research support</a:t>
            </a:r>
          </a:p>
          <a:p>
            <a:pPr lvl="2"/>
            <a:r>
              <a:rPr lang="en-GB" dirty="0" smtClean="0"/>
              <a:t>Agriculture, Education, Mapping Risk Spaces, Pharmaceutical, Physics</a:t>
            </a:r>
            <a:endParaRPr lang="en-GB" dirty="0"/>
          </a:p>
        </p:txBody>
      </p:sp>
      <p:sp>
        <p:nvSpPr>
          <p:cNvPr id="5" name="Footer Placeholder 4"/>
          <p:cNvSpPr>
            <a:spLocks noGrp="1"/>
          </p:cNvSpPr>
          <p:nvPr>
            <p:ph type="ftr" sz="quarter" idx="17"/>
          </p:nvPr>
        </p:nvSpPr>
        <p:spPr/>
        <p:txBody>
          <a:bodyPr/>
          <a:lstStyle/>
          <a:p>
            <a:pPr>
              <a:defRPr/>
            </a:pPr>
            <a:r>
              <a:rPr lang="en-GB" smtClean="0"/>
              <a:t>© Crown copyright 2018 Dstl</a:t>
            </a:r>
            <a:endParaRPr lang="en-GB"/>
          </a:p>
        </p:txBody>
      </p:sp>
      <p:sp>
        <p:nvSpPr>
          <p:cNvPr id="6" name="Date Placeholder 5"/>
          <p:cNvSpPr>
            <a:spLocks noGrp="1"/>
          </p:cNvSpPr>
          <p:nvPr>
            <p:ph type="dt" sz="half" idx="18"/>
          </p:nvPr>
        </p:nvSpPr>
        <p:spPr/>
        <p:txBody>
          <a:bodyPr/>
          <a:lstStyle/>
          <a:p>
            <a:pPr>
              <a:defRPr/>
            </a:pPr>
            <a:fld id="{214143AC-B11B-4F9C-BE5D-5CBD8EC587AB}" type="datetime4">
              <a:rPr lang="en-GB" smtClean="0"/>
              <a:pPr>
                <a:defRPr/>
              </a:pPr>
              <a:t>28 March 2018</a:t>
            </a:fld>
            <a:endParaRPr lang="en-GB"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43913" y="1151855"/>
            <a:ext cx="4545905" cy="4063289"/>
          </a:xfrm>
          <a:prstGeom prst="rect">
            <a:avLst/>
          </a:prstGeom>
          <a:noFill/>
          <a:ln>
            <a:noFill/>
          </a:ln>
        </p:spPr>
      </p:pic>
      <p:sp>
        <p:nvSpPr>
          <p:cNvPr id="7" name="TextBox 6"/>
          <p:cNvSpPr txBox="1"/>
          <p:nvPr/>
        </p:nvSpPr>
        <p:spPr>
          <a:xfrm>
            <a:off x="1174112" y="5167421"/>
            <a:ext cx="3515706" cy="464230"/>
          </a:xfrm>
          <a:prstGeom prst="rect">
            <a:avLst/>
          </a:prstGeom>
          <a:noFill/>
        </p:spPr>
        <p:txBody>
          <a:bodyPr wrap="none" rtlCol="0">
            <a:spAutoFit/>
          </a:bodyPr>
          <a:lstStyle/>
          <a:p>
            <a:pPr>
              <a:lnSpc>
                <a:spcPts val="2850"/>
              </a:lnSpc>
              <a:spcBef>
                <a:spcPts val="2400"/>
              </a:spcBef>
            </a:pPr>
            <a:r>
              <a:rPr lang="en-GB" sz="1400" dirty="0" smtClean="0">
                <a:latin typeface="Arial" pitchFamily="34" charset="0"/>
                <a:cs typeface="Arial" pitchFamily="34" charset="0"/>
              </a:rPr>
              <a:t>The Cynefin Framework (Snowdon, 2014)</a:t>
            </a:r>
          </a:p>
        </p:txBody>
      </p:sp>
    </p:spTree>
    <p:extLst>
      <p:ext uri="{BB962C8B-B14F-4D97-AF65-F5344CB8AC3E}">
        <p14:creationId xmlns:p14="http://schemas.microsoft.com/office/powerpoint/2010/main" val="40983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Hand-rails</a:t>
            </a:r>
            <a:endParaRPr lang="en-GB" dirty="0"/>
          </a:p>
        </p:txBody>
      </p:sp>
      <p:sp>
        <p:nvSpPr>
          <p:cNvPr id="3" name="Content Placeholder 2"/>
          <p:cNvSpPr>
            <a:spLocks noGrp="1"/>
          </p:cNvSpPr>
          <p:nvPr>
            <p:ph idx="1"/>
          </p:nvPr>
        </p:nvSpPr>
        <p:spPr>
          <a:xfrm>
            <a:off x="432038" y="1539066"/>
            <a:ext cx="7632759" cy="3879082"/>
          </a:xfrm>
        </p:spPr>
        <p:txBody>
          <a:bodyPr/>
          <a:lstStyle/>
          <a:p>
            <a:r>
              <a:rPr lang="en-GB" dirty="0" smtClean="0"/>
              <a:t>Limits of application</a:t>
            </a:r>
          </a:p>
          <a:p>
            <a:pPr lvl="1"/>
            <a:r>
              <a:rPr lang="en-GB" dirty="0" smtClean="0"/>
              <a:t>AI &amp; Machine Learning</a:t>
            </a:r>
          </a:p>
          <a:p>
            <a:pPr lvl="2"/>
            <a:r>
              <a:rPr lang="en-GB" dirty="0" smtClean="0"/>
              <a:t>Medium Complexity problems</a:t>
            </a:r>
          </a:p>
          <a:p>
            <a:pPr lvl="3"/>
            <a:r>
              <a:rPr lang="en-GB" dirty="0"/>
              <a:t>R</a:t>
            </a:r>
            <a:r>
              <a:rPr lang="en-GB" dirty="0" smtClean="0"/>
              <a:t>equirements tend to scale exponentially</a:t>
            </a:r>
          </a:p>
          <a:p>
            <a:pPr lvl="1"/>
            <a:r>
              <a:rPr lang="en-GB" dirty="0" smtClean="0"/>
              <a:t>Hybrid Approaches (AI, Machine Learning &amp;</a:t>
            </a:r>
          </a:p>
          <a:p>
            <a:pPr marL="800100" lvl="2" indent="0">
              <a:buNone/>
            </a:pPr>
            <a:r>
              <a:rPr lang="en-GB" dirty="0" smtClean="0"/>
              <a:t>Simulation)</a:t>
            </a:r>
          </a:p>
          <a:p>
            <a:pPr lvl="2"/>
            <a:r>
              <a:rPr lang="en-GB" dirty="0" smtClean="0"/>
              <a:t>Complicated systems with Very Complicated Interactions</a:t>
            </a:r>
          </a:p>
          <a:p>
            <a:pPr lvl="4"/>
            <a:r>
              <a:rPr lang="en-GB" dirty="0"/>
              <a:t>Government Office for Science (</a:t>
            </a:r>
            <a:r>
              <a:rPr lang="en-GB" dirty="0" smtClean="0"/>
              <a:t>2018)</a:t>
            </a:r>
          </a:p>
          <a:p>
            <a:r>
              <a:rPr lang="en-GB" dirty="0" smtClean="0"/>
              <a:t>Some Guidance: British Ecological Society (2017)</a:t>
            </a:r>
            <a:endParaRPr lang="en-GB" dirty="0"/>
          </a:p>
        </p:txBody>
      </p:sp>
      <p:sp>
        <p:nvSpPr>
          <p:cNvPr id="8" name="Text Placeholder 7"/>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904558" y="9971"/>
            <a:ext cx="2748002" cy="2654052"/>
          </a:xfrm>
          <a:prstGeom prst="rect">
            <a:avLst/>
          </a:prstGeom>
          <a:noFill/>
          <a:ln>
            <a:noFill/>
          </a:ln>
        </p:spPr>
      </p:pic>
    </p:spTree>
    <p:extLst>
      <p:ext uri="{BB962C8B-B14F-4D97-AF65-F5344CB8AC3E}">
        <p14:creationId xmlns:p14="http://schemas.microsoft.com/office/powerpoint/2010/main" val="282528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36245" y="1223863"/>
            <a:ext cx="7775337" cy="3879082"/>
          </a:xfrm>
        </p:spPr>
        <p:txBody>
          <a:bodyPr/>
          <a:lstStyle/>
          <a:p>
            <a:r>
              <a:rPr lang="en-GB" dirty="0" smtClean="0"/>
              <a:t>You and the Aqua Book: The Current Situation</a:t>
            </a:r>
          </a:p>
          <a:p>
            <a:pPr lvl="1"/>
            <a:r>
              <a:rPr lang="en-GB" dirty="0" smtClean="0"/>
              <a:t>Alan</a:t>
            </a:r>
            <a:endParaRPr lang="en-GB" dirty="0"/>
          </a:p>
          <a:p>
            <a:r>
              <a:rPr lang="en-GB" dirty="0" smtClean="0"/>
              <a:t>Rapid </a:t>
            </a:r>
            <a:r>
              <a:rPr lang="en-GB" dirty="0"/>
              <a:t>T</a:t>
            </a:r>
            <a:r>
              <a:rPr lang="en-GB" dirty="0" smtClean="0"/>
              <a:t>urn-around Analysis</a:t>
            </a:r>
          </a:p>
          <a:p>
            <a:pPr lvl="1"/>
            <a:r>
              <a:rPr lang="en-GB" dirty="0" smtClean="0"/>
              <a:t>Paul</a:t>
            </a:r>
            <a:endParaRPr lang="en-GB" dirty="0"/>
          </a:p>
          <a:p>
            <a:r>
              <a:rPr lang="en-GB" dirty="0" smtClean="0"/>
              <a:t>Inter-working in Partnership</a:t>
            </a:r>
          </a:p>
          <a:p>
            <a:pPr lvl="1"/>
            <a:r>
              <a:rPr lang="en-GB" dirty="0" smtClean="0"/>
              <a:t>Paul</a:t>
            </a:r>
            <a:endParaRPr lang="en-GB" dirty="0"/>
          </a:p>
          <a:p>
            <a:r>
              <a:rPr lang="en-GB" dirty="0" smtClean="0"/>
              <a:t>The Broader Bounds of Simulation</a:t>
            </a:r>
          </a:p>
          <a:p>
            <a:pPr lvl="1"/>
            <a:r>
              <a:rPr lang="en-GB" dirty="0" smtClean="0"/>
              <a:t>Paul</a:t>
            </a:r>
            <a:endParaRPr lang="en-GB" dirty="0"/>
          </a:p>
          <a:p>
            <a:r>
              <a:rPr lang="en-GB" dirty="0" smtClean="0"/>
              <a:t>Wash-up</a:t>
            </a:r>
          </a:p>
          <a:p>
            <a:pPr lvl="1"/>
            <a:r>
              <a:rPr lang="en-GB" dirty="0" smtClean="0"/>
              <a:t>Alan</a:t>
            </a: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2887023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
        <p:nvSpPr>
          <p:cNvPr id="7" name="Content Placeholder 6"/>
          <p:cNvSpPr>
            <a:spLocks noGrp="1"/>
          </p:cNvSpPr>
          <p:nvPr>
            <p:ph sz="half" idx="2"/>
          </p:nvPr>
        </p:nvSpPr>
        <p:spPr>
          <a:xfrm>
            <a:off x="4176366" y="1512042"/>
            <a:ext cx="4248472" cy="3923558"/>
          </a:xfrm>
        </p:spPr>
        <p:txBody>
          <a:bodyPr/>
          <a:lstStyle/>
          <a:p>
            <a:r>
              <a:rPr lang="en-GB" dirty="0" smtClean="0"/>
              <a:t>Climate change challenges for machine learning</a:t>
            </a:r>
            <a:endParaRPr lang="en-GB" dirty="0"/>
          </a:p>
          <a:p>
            <a:pPr lvl="1"/>
            <a:r>
              <a:rPr lang="en-GB" dirty="0"/>
              <a:t>Simulating</a:t>
            </a:r>
          </a:p>
          <a:p>
            <a:pPr lvl="2"/>
            <a:r>
              <a:rPr lang="en-GB" dirty="0" smtClean="0"/>
              <a:t>Linked atmospheric, oceanographic, topological &amp; vegetation models</a:t>
            </a:r>
            <a:endParaRPr lang="en-GB" dirty="0"/>
          </a:p>
          <a:p>
            <a:pPr lvl="1"/>
            <a:r>
              <a:rPr lang="en-GB" dirty="0" smtClean="0"/>
              <a:t>Supported by machine Learning from local data</a:t>
            </a:r>
            <a:endParaRPr lang="en-GB" dirty="0"/>
          </a:p>
          <a:p>
            <a:pPr lvl="1"/>
            <a:r>
              <a:rPr lang="en-GB" dirty="0" smtClean="0"/>
              <a:t>Banerjee &amp; </a:t>
            </a:r>
            <a:r>
              <a:rPr lang="en-GB" dirty="0" err="1" smtClean="0"/>
              <a:t>Monteleoni</a:t>
            </a:r>
            <a:r>
              <a:rPr lang="en-GB" dirty="0" smtClean="0"/>
              <a:t> (2014)</a:t>
            </a:r>
            <a:endParaRPr lang="en-GB" dirty="0"/>
          </a:p>
        </p:txBody>
      </p:sp>
      <p:sp>
        <p:nvSpPr>
          <p:cNvPr id="8" name="Text Placeholder 7"/>
          <p:cNvSpPr>
            <a:spLocks noGrp="1"/>
          </p:cNvSpPr>
          <p:nvPr>
            <p:ph type="body" sz="quarter" idx="12"/>
          </p:nvPr>
        </p:nvSpPr>
        <p:spPr/>
        <p:txBody>
          <a:bodyPr/>
          <a:lstStyle/>
          <a:p>
            <a:endParaRPr lang="en-GB"/>
          </a:p>
        </p:txBody>
      </p:sp>
      <p:sp>
        <p:nvSpPr>
          <p:cNvPr id="9" name="Text Placeholder 8"/>
          <p:cNvSpPr>
            <a:spLocks noGrp="1"/>
          </p:cNvSpPr>
          <p:nvPr>
            <p:ph type="body" sz="quarter" idx="16"/>
          </p:nvPr>
        </p:nvSpPr>
        <p:spPr/>
        <p:txBody>
          <a:bodyPr/>
          <a:lstStyle/>
          <a:p>
            <a:r>
              <a:rPr lang="en-GB" dirty="0" smtClean="0"/>
              <a:t>Discovering the Higgs Boson</a:t>
            </a:r>
          </a:p>
          <a:p>
            <a:pPr lvl="1"/>
            <a:r>
              <a:rPr lang="en-GB" dirty="0" smtClean="0"/>
              <a:t>Simulating</a:t>
            </a:r>
          </a:p>
          <a:p>
            <a:pPr lvl="2"/>
            <a:r>
              <a:rPr lang="en-GB" dirty="0" smtClean="0"/>
              <a:t>Baseline activity</a:t>
            </a:r>
          </a:p>
          <a:p>
            <a:pPr lvl="2"/>
            <a:r>
              <a:rPr lang="en-GB" dirty="0" smtClean="0"/>
              <a:t>Detector capability</a:t>
            </a:r>
          </a:p>
          <a:p>
            <a:pPr lvl="2"/>
            <a:r>
              <a:rPr lang="en-GB" dirty="0" smtClean="0"/>
              <a:t>Expected decay</a:t>
            </a:r>
          </a:p>
          <a:p>
            <a:pPr lvl="1"/>
            <a:r>
              <a:rPr lang="en-GB" dirty="0" smtClean="0"/>
              <a:t>Training Machine Learning to recognise Higgs Boson</a:t>
            </a:r>
            <a:endParaRPr lang="en-GB" dirty="0"/>
          </a:p>
          <a:p>
            <a:pPr lvl="1"/>
            <a:r>
              <a:rPr lang="en-GB" dirty="0" err="1" smtClean="0"/>
              <a:t>Castelvecchi</a:t>
            </a:r>
            <a:r>
              <a:rPr lang="en-GB" dirty="0" smtClean="0"/>
              <a:t> (2015)</a:t>
            </a:r>
            <a:endParaRPr lang="en-GB" dirty="0"/>
          </a:p>
        </p:txBody>
      </p:sp>
      <p:sp>
        <p:nvSpPr>
          <p:cNvPr id="5" name="Footer Placeholder 4"/>
          <p:cNvSpPr>
            <a:spLocks noGrp="1"/>
          </p:cNvSpPr>
          <p:nvPr>
            <p:ph type="ftr" sz="quarter" idx="17"/>
          </p:nvPr>
        </p:nvSpPr>
        <p:spPr/>
        <p:txBody>
          <a:bodyPr/>
          <a:lstStyle/>
          <a:p>
            <a:pPr>
              <a:defRPr/>
            </a:pPr>
            <a:r>
              <a:rPr lang="en-GB" smtClean="0"/>
              <a:t>© Crown copyright 2018 Dstl</a:t>
            </a:r>
            <a:endParaRPr lang="en-GB"/>
          </a:p>
        </p:txBody>
      </p:sp>
      <p:sp>
        <p:nvSpPr>
          <p:cNvPr id="6" name="Date Placeholder 5"/>
          <p:cNvSpPr>
            <a:spLocks noGrp="1"/>
          </p:cNvSpPr>
          <p:nvPr>
            <p:ph type="dt" sz="half" idx="18"/>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3195837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Learning</a:t>
            </a:r>
            <a:endParaRPr lang="en-GB" dirty="0"/>
          </a:p>
        </p:txBody>
      </p:sp>
      <p:sp>
        <p:nvSpPr>
          <p:cNvPr id="7" name="Content Placeholder 6"/>
          <p:cNvSpPr>
            <a:spLocks noGrp="1"/>
          </p:cNvSpPr>
          <p:nvPr>
            <p:ph type="body" sz="quarter" idx="12"/>
          </p:nvPr>
        </p:nvSpPr>
        <p:spPr/>
        <p:txBody>
          <a:bodyPr>
            <a:normAutofit/>
          </a:bodyPr>
          <a:lstStyle/>
          <a:p>
            <a:pPr marL="427037" lvl="1" indent="0">
              <a:buNone/>
            </a:pPr>
            <a:endParaRPr lang="en-GB" dirty="0"/>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
        <p:nvSpPr>
          <p:cNvPr id="11" name="Content Placeholder 6"/>
          <p:cNvSpPr txBox="1">
            <a:spLocks/>
          </p:cNvSpPr>
          <p:nvPr/>
        </p:nvSpPr>
        <p:spPr>
          <a:xfrm>
            <a:off x="4176366" y="1512042"/>
            <a:ext cx="4248472" cy="3923558"/>
          </a:xfrm>
          <a:prstGeom prst="rect">
            <a:avLst/>
          </a:prstGeom>
        </p:spPr>
        <p:txBody>
          <a:bodyP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GB" dirty="0"/>
              <a:t>Climate change challenges for machine learning</a:t>
            </a:r>
          </a:p>
          <a:p>
            <a:pPr lvl="1"/>
            <a:r>
              <a:rPr lang="en-GB" dirty="0" smtClean="0"/>
              <a:t>Challenges</a:t>
            </a:r>
          </a:p>
          <a:p>
            <a:pPr lvl="2"/>
            <a:r>
              <a:rPr lang="en-GB" dirty="0" smtClean="0"/>
              <a:t>Deriving predictions from multiple-model ensembles</a:t>
            </a:r>
          </a:p>
          <a:p>
            <a:pPr lvl="2"/>
            <a:r>
              <a:rPr lang="en-GB" dirty="0" smtClean="0"/>
              <a:t>Combining machine learning and simulation</a:t>
            </a:r>
          </a:p>
          <a:p>
            <a:pPr lvl="1"/>
            <a:r>
              <a:rPr lang="en-GB" dirty="0" smtClean="0"/>
              <a:t>Learning</a:t>
            </a:r>
          </a:p>
          <a:p>
            <a:pPr lvl="2"/>
            <a:r>
              <a:rPr lang="en-GB" dirty="0" smtClean="0"/>
              <a:t>Value of unsupervised learning from simulation </a:t>
            </a:r>
          </a:p>
        </p:txBody>
      </p:sp>
      <p:sp>
        <p:nvSpPr>
          <p:cNvPr id="12" name="Text Placeholder 8"/>
          <p:cNvSpPr txBox="1">
            <a:spLocks/>
          </p:cNvSpPr>
          <p:nvPr/>
        </p:nvSpPr>
        <p:spPr>
          <a:xfrm>
            <a:off x="432038" y="1512042"/>
            <a:ext cx="3816350" cy="3924300"/>
          </a:xfrm>
          <a:prstGeom prst="rect">
            <a:avLst/>
          </a:prstGeom>
        </p:spPr>
        <p:txBody>
          <a:bodyP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GB" dirty="0" smtClean="0"/>
              <a:t>Discovering the Higgs Boson</a:t>
            </a:r>
          </a:p>
          <a:p>
            <a:pPr lvl="1"/>
            <a:r>
              <a:rPr lang="en-GB" dirty="0" smtClean="0"/>
              <a:t>Machine learning not </a:t>
            </a:r>
            <a:r>
              <a:rPr lang="en-GB" dirty="0"/>
              <a:t>D</a:t>
            </a:r>
            <a:r>
              <a:rPr lang="en-GB" dirty="0" smtClean="0"/>
              <a:t>eep learning used</a:t>
            </a:r>
          </a:p>
          <a:p>
            <a:pPr lvl="2"/>
            <a:r>
              <a:rPr lang="en-GB" dirty="0" smtClean="0"/>
              <a:t>Transparency of assertion vital</a:t>
            </a:r>
          </a:p>
          <a:p>
            <a:pPr lvl="1"/>
            <a:r>
              <a:rPr lang="en-GB" dirty="0" smtClean="0"/>
              <a:t>Potential of Deep learning is recognised</a:t>
            </a:r>
          </a:p>
          <a:p>
            <a:pPr lvl="2"/>
            <a:r>
              <a:rPr lang="en-GB" dirty="0" smtClean="0"/>
              <a:t>Transparency an issue</a:t>
            </a:r>
          </a:p>
        </p:txBody>
      </p:sp>
    </p:spTree>
    <p:extLst>
      <p:ext uri="{BB962C8B-B14F-4D97-AF65-F5344CB8AC3E}">
        <p14:creationId xmlns:p14="http://schemas.microsoft.com/office/powerpoint/2010/main" val="3642657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advice - 1</a:t>
            </a:r>
            <a:endParaRPr lang="en-GB" dirty="0"/>
          </a:p>
        </p:txBody>
      </p:sp>
      <p:sp>
        <p:nvSpPr>
          <p:cNvPr id="8" name="Text Placeholder 7"/>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
        <p:nvSpPr>
          <p:cNvPr id="9" name="TextBox 8"/>
          <p:cNvSpPr txBox="1"/>
          <p:nvPr/>
        </p:nvSpPr>
        <p:spPr>
          <a:xfrm>
            <a:off x="6131992" y="2159967"/>
            <a:ext cx="2220837"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‘Real’</a:t>
            </a:r>
            <a:r>
              <a:rPr lang="en-GB" sz="2400" i="1" dirty="0">
                <a:latin typeface="Arial" pitchFamily="34" charset="0"/>
                <a:cs typeface="Arial" pitchFamily="34" charset="0"/>
              </a:rPr>
              <a:t>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Insight</a:t>
            </a:r>
            <a:endParaRPr lang="en-GB" sz="2400" b="1" dirty="0" smtClean="0">
              <a:latin typeface="Arial" pitchFamily="34" charset="0"/>
              <a:cs typeface="Arial" pitchFamily="34" charset="0"/>
            </a:endParaRPr>
          </a:p>
        </p:txBody>
      </p:sp>
      <p:sp>
        <p:nvSpPr>
          <p:cNvPr id="10" name="TextBox 9"/>
          <p:cNvSpPr txBox="1"/>
          <p:nvPr/>
        </p:nvSpPr>
        <p:spPr>
          <a:xfrm>
            <a:off x="3827736" y="2664023"/>
            <a:ext cx="2304256"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‘Actual’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Validity</a:t>
            </a:r>
          </a:p>
        </p:txBody>
      </p:sp>
      <p:sp>
        <p:nvSpPr>
          <p:cNvPr id="11" name="TextBox 10"/>
          <p:cNvSpPr txBox="1"/>
          <p:nvPr/>
        </p:nvSpPr>
        <p:spPr>
          <a:xfrm>
            <a:off x="1474788" y="3312095"/>
            <a:ext cx="2352948" cy="1579920"/>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The ‘Empirical’ </a:t>
            </a:r>
            <a:r>
              <a:rPr lang="en-GB" sz="2400" dirty="0" smtClean="0">
                <a:latin typeface="Arial" pitchFamily="34" charset="0"/>
                <a:cs typeface="Arial" pitchFamily="34" charset="0"/>
              </a:rPr>
              <a:t>Measured in terms of </a:t>
            </a:r>
            <a:r>
              <a:rPr lang="en-GB" sz="2400" i="1" dirty="0" smtClean="0">
                <a:latin typeface="Arial" pitchFamily="34" charset="0"/>
                <a:cs typeface="Arial" pitchFamily="34" charset="0"/>
              </a:rPr>
              <a:t>Warrant</a:t>
            </a:r>
          </a:p>
        </p:txBody>
      </p:sp>
      <p:sp>
        <p:nvSpPr>
          <p:cNvPr id="12" name="TextBox 11"/>
          <p:cNvSpPr txBox="1"/>
          <p:nvPr/>
        </p:nvSpPr>
        <p:spPr>
          <a:xfrm>
            <a:off x="143917" y="5033363"/>
            <a:ext cx="2352948" cy="441275"/>
          </a:xfrm>
          <a:prstGeom prst="rect">
            <a:avLst/>
          </a:prstGeom>
          <a:noFill/>
        </p:spPr>
        <p:txBody>
          <a:bodyPr wrap="square" rtlCol="0">
            <a:spAutoFit/>
          </a:bodyPr>
          <a:lstStyle/>
          <a:p>
            <a:pPr algn="ctr">
              <a:lnSpc>
                <a:spcPts val="2850"/>
              </a:lnSpc>
              <a:spcBef>
                <a:spcPts val="2400"/>
              </a:spcBef>
            </a:pPr>
            <a:r>
              <a:rPr lang="en-GB" sz="2400" b="1" dirty="0" smtClean="0">
                <a:latin typeface="Arial" pitchFamily="34" charset="0"/>
                <a:cs typeface="Arial" pitchFamily="34" charset="0"/>
              </a:rPr>
              <a:t>Analysis</a:t>
            </a:r>
            <a:endParaRPr lang="en-GB" sz="2400" dirty="0" smtClean="0">
              <a:latin typeface="Arial" pitchFamily="34" charset="0"/>
              <a:cs typeface="Arial" pitchFamily="34" charset="0"/>
            </a:endParaRPr>
          </a:p>
        </p:txBody>
      </p:sp>
      <p:cxnSp>
        <p:nvCxnSpPr>
          <p:cNvPr id="13" name="Straight Arrow Connector 12"/>
          <p:cNvCxnSpPr>
            <a:stCxn id="12" idx="3"/>
            <a:endCxn id="9" idx="2"/>
          </p:cNvCxnSpPr>
          <p:nvPr/>
        </p:nvCxnSpPr>
        <p:spPr>
          <a:xfrm flipV="1">
            <a:off x="2496865" y="3739887"/>
            <a:ext cx="4745546" cy="15141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497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Future advice - 2</a:t>
            </a:r>
          </a:p>
        </p:txBody>
      </p:sp>
      <p:sp>
        <p:nvSpPr>
          <p:cNvPr id="6" name="Content Placeholder 5"/>
          <p:cNvSpPr>
            <a:spLocks noGrp="1"/>
          </p:cNvSpPr>
          <p:nvPr>
            <p:ph idx="1"/>
          </p:nvPr>
        </p:nvSpPr>
        <p:spPr/>
        <p:txBody>
          <a:bodyPr/>
          <a:lstStyle/>
          <a:p>
            <a:r>
              <a:rPr lang="en-GB" dirty="0" smtClean="0"/>
              <a:t>The components of Insight are:</a:t>
            </a:r>
          </a:p>
          <a:p>
            <a:pPr lvl="1"/>
            <a:r>
              <a:rPr lang="en-GB" dirty="0" smtClean="0"/>
              <a:t>The static potentials of the structure and function of a system</a:t>
            </a:r>
          </a:p>
          <a:p>
            <a:pPr lvl="2"/>
            <a:r>
              <a:rPr lang="en-GB" dirty="0" smtClean="0"/>
              <a:t>Why the system is as it is and any additional operationally relevant potentials that it may have</a:t>
            </a:r>
            <a:endParaRPr lang="en-GB" dirty="0"/>
          </a:p>
          <a:p>
            <a:pPr lvl="1"/>
            <a:r>
              <a:rPr lang="en-GB" dirty="0" smtClean="0"/>
              <a:t>Things that a system may currently be lacking</a:t>
            </a:r>
          </a:p>
          <a:p>
            <a:pPr lvl="2"/>
            <a:r>
              <a:rPr lang="en-GB" dirty="0" smtClean="0"/>
              <a:t>E.g</a:t>
            </a:r>
            <a:r>
              <a:rPr lang="en-GB" dirty="0"/>
              <a:t>. Systems integration issues yet to be </a:t>
            </a:r>
            <a:r>
              <a:rPr lang="en-GB" dirty="0" smtClean="0"/>
              <a:t>resolved</a:t>
            </a:r>
            <a:endParaRPr lang="en-GB" dirty="0"/>
          </a:p>
          <a:p>
            <a:pPr lvl="1"/>
            <a:r>
              <a:rPr lang="en-GB" dirty="0" smtClean="0"/>
              <a:t>The anticipated performance of systems in their operational environment given current limitations on their operation</a:t>
            </a:r>
          </a:p>
          <a:p>
            <a:pPr lvl="1"/>
            <a:r>
              <a:rPr lang="en-GB" dirty="0" smtClean="0"/>
              <a:t>The </a:t>
            </a:r>
            <a:r>
              <a:rPr lang="en-GB" dirty="0"/>
              <a:t>implications for </a:t>
            </a:r>
            <a:r>
              <a:rPr lang="en-GB" dirty="0" smtClean="0"/>
              <a:t>what may additionally be needed to action the insight, such that it is humanly do-able</a:t>
            </a:r>
            <a:endParaRPr lang="en-GB" dirty="0"/>
          </a:p>
          <a:p>
            <a:pPr lvl="1"/>
            <a:endParaRPr lang="en-GB" dirty="0"/>
          </a:p>
        </p:txBody>
      </p:sp>
      <p:sp>
        <p:nvSpPr>
          <p:cNvPr id="7" name="Text Placeholder 6"/>
          <p:cNvSpPr>
            <a:spLocks noGrp="1"/>
          </p:cNvSpPr>
          <p:nvPr>
            <p:ph type="body" sz="quarter" idx="12"/>
          </p:nvPr>
        </p:nvSpPr>
        <p:spPr/>
        <p:txBody>
          <a:bodyPr/>
          <a:lstStyle/>
          <a:p>
            <a:endParaRPr lang="en-GB"/>
          </a:p>
        </p:txBody>
      </p:sp>
      <p:sp>
        <p:nvSpPr>
          <p:cNvPr id="3" name="Footer Placeholder 2"/>
          <p:cNvSpPr>
            <a:spLocks noGrp="1"/>
          </p:cNvSpPr>
          <p:nvPr>
            <p:ph type="ftr" sz="quarter" idx="13"/>
          </p:nvPr>
        </p:nvSpPr>
        <p:spPr/>
        <p:txBody>
          <a:bodyPr/>
          <a:lstStyle/>
          <a:p>
            <a:pPr>
              <a:defRPr/>
            </a:pPr>
            <a:r>
              <a:rPr lang="en-GB" smtClean="0"/>
              <a:t>© Crown copyright 2018 Dstl</a:t>
            </a:r>
            <a:endParaRPr lang="en-GB"/>
          </a:p>
        </p:txBody>
      </p:sp>
      <p:sp>
        <p:nvSpPr>
          <p:cNvPr id="4" name="Date Placeholder 3"/>
          <p:cNvSpPr>
            <a:spLocks noGrp="1"/>
          </p:cNvSpPr>
          <p:nvPr>
            <p:ph type="dt" sz="half" idx="14"/>
          </p:nvPr>
        </p:nvSpPr>
        <p:spPr/>
        <p:txBody>
          <a:bodyPr/>
          <a:lstStyle/>
          <a:p>
            <a:pPr>
              <a:defRPr/>
            </a:pPr>
            <a:fld id="{65D81DF6-1309-48B3-94BC-B10989D2B221}" type="datetime4">
              <a:rPr lang="en-GB" smtClean="0"/>
              <a:pPr>
                <a:defRPr/>
              </a:pPr>
              <a:t>28 March 2018</a:t>
            </a:fld>
            <a:endParaRPr lang="en-GB" dirty="0"/>
          </a:p>
        </p:txBody>
      </p:sp>
    </p:spTree>
    <p:extLst>
      <p:ext uri="{BB962C8B-B14F-4D97-AF65-F5344CB8AC3E}">
        <p14:creationId xmlns:p14="http://schemas.microsoft.com/office/powerpoint/2010/main" val="9869385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31800" y="1727200"/>
            <a:ext cx="7775575" cy="1657350"/>
          </a:xfrm>
        </p:spPr>
        <p:txBody>
          <a:bodyPr>
            <a:normAutofit fontScale="90000"/>
          </a:bodyPr>
          <a:lstStyle/>
          <a:p>
            <a:pPr algn="ct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Wash-Up</a:t>
            </a:r>
          </a:p>
        </p:txBody>
      </p:sp>
      <p:sp>
        <p:nvSpPr>
          <p:cNvPr id="4" name="Text Placeholder 3"/>
          <p:cNvSpPr>
            <a:spLocks noGrp="1"/>
          </p:cNvSpPr>
          <p:nvPr>
            <p:ph type="body" sz="quarter" idx="12"/>
          </p:nvPr>
        </p:nvSpPr>
        <p:spPr/>
        <p:txBody>
          <a:bodyPr/>
          <a:lstStyle/>
          <a:p>
            <a:pPr>
              <a:defRPr/>
            </a:pPr>
            <a:endParaRPr lang="en-GB"/>
          </a:p>
        </p:txBody>
      </p:sp>
      <p:sp>
        <p:nvSpPr>
          <p:cNvPr id="13317" name="Footer Placeholder 4"/>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r>
              <a:rPr lang="en-GB" altLang="en-US" smtClean="0">
                <a:latin typeface="Arial" charset="0"/>
                <a:cs typeface="Arial" charset="0"/>
              </a:rPr>
              <a:t>© Crown copyright 2018 Dstl</a:t>
            </a:r>
          </a:p>
        </p:txBody>
      </p:sp>
      <p:sp>
        <p:nvSpPr>
          <p:cNvPr id="13318" name="Date Placeholder 5"/>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fld id="{B7E895B5-E247-431D-AE05-DA243AC64491}" type="datetime4">
              <a:rPr lang="en-GB" altLang="en-US" smtClean="0">
                <a:latin typeface="Arial" charset="0"/>
                <a:cs typeface="Arial" charset="0"/>
              </a:rPr>
              <a:pPr defTabSz="852488" fontAlgn="base">
                <a:spcBef>
                  <a:spcPct val="0"/>
                </a:spcBef>
                <a:spcAft>
                  <a:spcPct val="0"/>
                </a:spcAft>
              </a:pPr>
              <a:t>28 March 2018</a:t>
            </a:fld>
            <a:endParaRPr lang="en-GB" altLang="en-US" smtClean="0">
              <a:latin typeface="Arial" charset="0"/>
              <a:cs typeface="Arial" charset="0"/>
            </a:endParaRPr>
          </a:p>
        </p:txBody>
      </p:sp>
    </p:spTree>
    <p:extLst>
      <p:ext uri="{BB962C8B-B14F-4D97-AF65-F5344CB8AC3E}">
        <p14:creationId xmlns:p14="http://schemas.microsoft.com/office/powerpoint/2010/main" val="1206517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143744"/>
            <a:ext cx="7775337" cy="1195794"/>
          </a:xfrm>
        </p:spPr>
        <p:txBody>
          <a:bodyPr/>
          <a:lstStyle/>
          <a:p>
            <a:r>
              <a:rPr lang="en-GB" sz="2400" dirty="0" smtClean="0"/>
              <a:t>Have we done what we promised to do?</a:t>
            </a:r>
            <a:r>
              <a:rPr lang="en-GB" sz="2000" dirty="0"/>
              <a:t/>
            </a:r>
            <a:br>
              <a:rPr lang="en-GB" sz="2000" dirty="0"/>
            </a:br>
            <a:endParaRPr lang="en-GB" sz="2000" dirty="0"/>
          </a:p>
        </p:txBody>
      </p:sp>
      <p:sp>
        <p:nvSpPr>
          <p:cNvPr id="3" name="Content Placeholder 2"/>
          <p:cNvSpPr>
            <a:spLocks noGrp="1"/>
          </p:cNvSpPr>
          <p:nvPr>
            <p:ph idx="1"/>
          </p:nvPr>
        </p:nvSpPr>
        <p:spPr>
          <a:xfrm>
            <a:off x="432038" y="1007839"/>
            <a:ext cx="7775337" cy="4410309"/>
          </a:xfrm>
        </p:spPr>
        <p:txBody>
          <a:bodyPr/>
          <a:lstStyle/>
          <a:p>
            <a:pPr marL="0" indent="0" algn="ctr">
              <a:buNone/>
            </a:pPr>
            <a:endParaRPr lang="en-GB" sz="2000" dirty="0" smtClean="0"/>
          </a:p>
          <a:p>
            <a:pPr marL="0" indent="0" algn="ctr">
              <a:buNone/>
            </a:pPr>
            <a:r>
              <a:rPr lang="en-GB" sz="2000" dirty="0" smtClean="0"/>
              <a:t>The </a:t>
            </a:r>
            <a:r>
              <a:rPr lang="en-GB" sz="2000" dirty="0"/>
              <a:t>purpose of the </a:t>
            </a:r>
            <a:r>
              <a:rPr lang="en-GB" sz="2000" dirty="0" smtClean="0"/>
              <a:t>workshop </a:t>
            </a:r>
            <a:r>
              <a:rPr lang="en-GB" sz="2000" dirty="0"/>
              <a:t>is to briefly </a:t>
            </a:r>
            <a:r>
              <a:rPr lang="en-GB" sz="2000" b="1" dirty="0"/>
              <a:t>summarise the current situation</a:t>
            </a:r>
            <a:r>
              <a:rPr lang="en-GB" sz="2000" dirty="0"/>
              <a:t> and provide </a:t>
            </a:r>
            <a:r>
              <a:rPr lang="en-GB" sz="2000" b="1" dirty="0"/>
              <a:t>foci for discussion</a:t>
            </a:r>
            <a:r>
              <a:rPr lang="en-GB" sz="2000" dirty="0"/>
              <a:t> to stimulate sharing as to how this advice could best evolve, for the benefit of simulation in Operational Research (OR</a:t>
            </a:r>
            <a:r>
              <a:rPr lang="en-GB" sz="2000" dirty="0" smtClean="0"/>
              <a:t>)</a:t>
            </a:r>
          </a:p>
          <a:p>
            <a:pPr marL="0" indent="0" algn="ctr">
              <a:buNone/>
            </a:pPr>
            <a:endParaRPr lang="en-GB" sz="2000" dirty="0"/>
          </a:p>
          <a:p>
            <a:pPr marL="0" indent="0" algn="ctr">
              <a:buNone/>
            </a:pPr>
            <a:endParaRPr lang="en-GB" sz="2000" dirty="0" smtClean="0"/>
          </a:p>
          <a:p>
            <a:pPr marL="0" indent="0" algn="ctr">
              <a:buNone/>
            </a:pPr>
            <a:endParaRPr lang="en-GB" sz="2000" dirty="0"/>
          </a:p>
          <a:p>
            <a:pPr marL="0" indent="0" algn="ctr">
              <a:buNone/>
            </a:pPr>
            <a:r>
              <a:rPr lang="en-GB" sz="2000" dirty="0" smtClean="0"/>
              <a:t>Any further questions or comments?</a:t>
            </a:r>
          </a:p>
          <a:p>
            <a:pPr marL="0" indent="0" algn="ctr">
              <a:buNone/>
            </a:pPr>
            <a:endParaRPr lang="en-GB" sz="2000"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2832438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431800" y="3779838"/>
            <a:ext cx="7775575" cy="1655762"/>
          </a:xfrm>
        </p:spPr>
        <p:txBody>
          <a:bodyPr>
            <a:normAutofit/>
          </a:bodyPr>
          <a:lstStyle/>
          <a:p>
            <a:r>
              <a:rPr lang="en-US" altLang="en-US" sz="1900" dirty="0" smtClean="0">
                <a:latin typeface="Arial" charset="0"/>
                <a:cs typeface="Arial" charset="0"/>
              </a:rPr>
              <a:t>Paul Glover				Alan Robinson</a:t>
            </a:r>
          </a:p>
          <a:p>
            <a:r>
              <a:rPr lang="en-US" altLang="en-US" sz="1900" dirty="0" smtClean="0">
                <a:latin typeface="Arial" charset="0"/>
                <a:cs typeface="Arial" charset="0"/>
              </a:rPr>
              <a:t>M&amp;S Principal				Fellow</a:t>
            </a:r>
          </a:p>
          <a:p>
            <a:r>
              <a:rPr lang="en-US" altLang="en-US" sz="1900" dirty="0" smtClean="0">
                <a:latin typeface="Arial" charset="0"/>
                <a:cs typeface="Arial" charset="0"/>
              </a:rPr>
              <a:t>DSA Division				DSA Division</a:t>
            </a:r>
          </a:p>
          <a:p>
            <a:r>
              <a:rPr lang="en-US" altLang="en-US" sz="1900" dirty="0" smtClean="0">
                <a:latin typeface="Arial" charset="0"/>
                <a:cs typeface="Arial" charset="0"/>
                <a:hlinkClick r:id="rId2"/>
              </a:rPr>
              <a:t>peglover@dstl.gov.uk</a:t>
            </a:r>
            <a:r>
              <a:rPr lang="en-US" altLang="en-US" sz="1900" dirty="0" smtClean="0">
                <a:latin typeface="Arial" charset="0"/>
                <a:cs typeface="Arial" charset="0"/>
              </a:rPr>
              <a:t>			</a:t>
            </a:r>
            <a:r>
              <a:rPr lang="en-US" altLang="en-US" sz="1900" dirty="0" smtClean="0">
                <a:latin typeface="Arial" charset="0"/>
                <a:cs typeface="Arial" charset="0"/>
                <a:hlinkClick r:id="rId3"/>
              </a:rPr>
              <a:t>aprobinson@dstl.gov.uk</a:t>
            </a:r>
            <a:endParaRPr lang="en-US" altLang="en-US" sz="1900"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p:txBody>
      </p:sp>
      <p:sp>
        <p:nvSpPr>
          <p:cNvPr id="4" name="Text Placeholder 3"/>
          <p:cNvSpPr>
            <a:spLocks noGrp="1"/>
          </p:cNvSpPr>
          <p:nvPr>
            <p:ph type="body" sz="quarter" idx="12"/>
          </p:nvPr>
        </p:nvSpPr>
        <p:spPr/>
        <p:txBody>
          <a:bodyPr/>
          <a:lstStyle/>
          <a:p>
            <a:pPr>
              <a:defRPr/>
            </a:pPr>
            <a:endParaRPr lang="en-GB"/>
          </a:p>
        </p:txBody>
      </p:sp>
      <p:sp>
        <p:nvSpPr>
          <p:cNvPr id="13317" name="Footer Placeholder 4"/>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r>
              <a:rPr lang="en-GB" altLang="en-US" smtClean="0">
                <a:latin typeface="Arial" charset="0"/>
                <a:cs typeface="Arial" charset="0"/>
              </a:rPr>
              <a:t>© Crown copyright 2018 Dstl</a:t>
            </a:r>
          </a:p>
        </p:txBody>
      </p:sp>
      <p:sp>
        <p:nvSpPr>
          <p:cNvPr id="13318" name="Date Placeholder 5"/>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852488" fontAlgn="base">
              <a:spcBef>
                <a:spcPct val="0"/>
              </a:spcBef>
              <a:spcAft>
                <a:spcPct val="0"/>
              </a:spcAft>
            </a:pPr>
            <a:fld id="{B7E895B5-E247-431D-AE05-DA243AC64491}" type="datetime4">
              <a:rPr lang="en-GB" altLang="en-US" smtClean="0">
                <a:latin typeface="Arial" charset="0"/>
                <a:cs typeface="Arial" charset="0"/>
              </a:rPr>
              <a:pPr defTabSz="852488" fontAlgn="base">
                <a:spcBef>
                  <a:spcPct val="0"/>
                </a:spcBef>
                <a:spcAft>
                  <a:spcPct val="0"/>
                </a:spcAft>
              </a:pPr>
              <a:t>28 March 2018</a:t>
            </a:fld>
            <a:endParaRPr lang="en-GB" altLang="en-US" smtClean="0">
              <a:latin typeface="Arial" charset="0"/>
              <a:cs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030" y="0"/>
            <a:ext cx="3557254" cy="266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ctrTitle"/>
          </p:nvPr>
        </p:nvSpPr>
        <p:spPr>
          <a:xfrm>
            <a:off x="431799" y="2808039"/>
            <a:ext cx="7775575" cy="576064"/>
          </a:xfrm>
        </p:spPr>
        <p:txBody>
          <a:bodyPr>
            <a:normAutofit fontScale="90000"/>
          </a:bodyPr>
          <a:lstStyle/>
          <a:p>
            <a:pPr algn="ctr"/>
            <a:r>
              <a:rPr lang="en-GB" dirty="0" smtClean="0"/>
              <a:t>Thanks for coming!</a:t>
            </a:r>
            <a:endParaRPr lang="en-GB" dirty="0"/>
          </a:p>
        </p:txBody>
      </p:sp>
      <p:sp>
        <p:nvSpPr>
          <p:cNvPr id="10" name="Title 1"/>
          <p:cNvSpPr txBox="1">
            <a:spLocks/>
          </p:cNvSpPr>
          <p:nvPr/>
        </p:nvSpPr>
        <p:spPr bwMode="auto">
          <a:xfrm>
            <a:off x="431800" y="207512"/>
            <a:ext cx="4176613"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normAutofit fontScale="25000" lnSpcReduction="20000"/>
          </a:bodyPr>
          <a:lstStyle>
            <a:lvl1pPr algn="l" defTabSz="852488" rtl="0" eaLnBrk="1" fontAlgn="base" hangingPunct="1">
              <a:lnSpc>
                <a:spcPct val="15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pPr algn="ctr"/>
            <a:r>
              <a:rPr lang="en-US" altLang="en-US" sz="9600" dirty="0" smtClean="0">
                <a:latin typeface="Arial" charset="0"/>
                <a:cs typeface="Arial" charset="0"/>
              </a:rPr>
              <a:t>See also Paul’s poster on V&amp;V on Tuesday,</a:t>
            </a:r>
          </a:p>
          <a:p>
            <a:pPr algn="ctr"/>
            <a:r>
              <a:rPr lang="en-US" altLang="en-US" sz="9600" dirty="0">
                <a:latin typeface="Arial" charset="0"/>
                <a:cs typeface="Arial" charset="0"/>
              </a:rPr>
              <a:t>o</a:t>
            </a:r>
            <a:r>
              <a:rPr lang="en-US" altLang="en-US" sz="9600" dirty="0" smtClean="0">
                <a:latin typeface="Arial" charset="0"/>
                <a:cs typeface="Arial" charset="0"/>
              </a:rPr>
              <a:t>r catch one of us for a further chat</a:t>
            </a:r>
          </a:p>
          <a:p>
            <a:pPr algn="ctr"/>
            <a:endParaRPr lang="en-US" altLang="en-US" dirty="0">
              <a:latin typeface="Arial" charset="0"/>
              <a:cs typeface="Arial" charset="0"/>
            </a:endParaRPr>
          </a:p>
          <a:p>
            <a:pPr algn="ctr"/>
            <a:r>
              <a:rPr lang="en-US" altLang="en-US" dirty="0" smtClean="0">
                <a:latin typeface="Arial" charset="0"/>
                <a:cs typeface="Arial" charset="0"/>
              </a:rPr>
              <a:t/>
            </a:r>
            <a:br>
              <a:rPr lang="en-US" altLang="en-US" dirty="0" smtClean="0">
                <a:latin typeface="Arial" charset="0"/>
                <a:cs typeface="Arial" charset="0"/>
              </a:rPr>
            </a:br>
            <a:endParaRPr lang="en-US" altLang="en-US" dirty="0" smtClean="0">
              <a:latin typeface="Arial" charset="0"/>
              <a:cs typeface="Arial" charset="0"/>
            </a:endParaRPr>
          </a:p>
        </p:txBody>
      </p:sp>
    </p:spTree>
    <p:extLst>
      <p:ext uri="{BB962C8B-B14F-4D97-AF65-F5344CB8AC3E}">
        <p14:creationId xmlns:p14="http://schemas.microsoft.com/office/powerpoint/2010/main" val="12459407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852488" eaLnBrk="0" fontAlgn="base" hangingPunct="0">
              <a:spcBef>
                <a:spcPct val="0"/>
              </a:spcBef>
              <a:spcAft>
                <a:spcPct val="0"/>
              </a:spcAft>
              <a:defRPr sz="1700">
                <a:solidFill>
                  <a:schemeClr val="tx1"/>
                </a:solidFill>
                <a:latin typeface="Arial" charset="0"/>
                <a:cs typeface="Arial" charset="0"/>
              </a:defRPr>
            </a:lvl6pPr>
            <a:lvl7pPr marL="2971800" indent="-228600" defTabSz="852488" eaLnBrk="0" fontAlgn="base" hangingPunct="0">
              <a:spcBef>
                <a:spcPct val="0"/>
              </a:spcBef>
              <a:spcAft>
                <a:spcPct val="0"/>
              </a:spcAft>
              <a:defRPr sz="1700">
                <a:solidFill>
                  <a:schemeClr val="tx1"/>
                </a:solidFill>
                <a:latin typeface="Arial" charset="0"/>
                <a:cs typeface="Arial" charset="0"/>
              </a:defRPr>
            </a:lvl7pPr>
            <a:lvl8pPr marL="3429000" indent="-228600" defTabSz="852488" eaLnBrk="0" fontAlgn="base" hangingPunct="0">
              <a:spcBef>
                <a:spcPct val="0"/>
              </a:spcBef>
              <a:spcAft>
                <a:spcPct val="0"/>
              </a:spcAft>
              <a:defRPr sz="1700">
                <a:solidFill>
                  <a:schemeClr val="tx1"/>
                </a:solidFill>
                <a:latin typeface="Arial" charset="0"/>
                <a:cs typeface="Arial" charset="0"/>
              </a:defRPr>
            </a:lvl8pPr>
            <a:lvl9pPr marL="3886200" indent="-228600" defTabSz="852488" eaLnBrk="0" fontAlgn="base" hangingPunct="0">
              <a:spcBef>
                <a:spcPct val="0"/>
              </a:spcBef>
              <a:spcAft>
                <a:spcPct val="0"/>
              </a:spcAft>
              <a:defRPr sz="17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800" smtClean="0">
                <a:solidFill>
                  <a:schemeClr val="bg1"/>
                </a:solidFill>
              </a:rPr>
              <a:t>© Crown copyright 2018 Dstl</a:t>
            </a:r>
          </a:p>
        </p:txBody>
      </p:sp>
      <p:sp>
        <p:nvSpPr>
          <p:cNvPr id="14339" name="Date Placeholder 2"/>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852488" eaLnBrk="0" fontAlgn="base" hangingPunct="0">
              <a:spcBef>
                <a:spcPct val="0"/>
              </a:spcBef>
              <a:spcAft>
                <a:spcPct val="0"/>
              </a:spcAft>
              <a:defRPr sz="1700">
                <a:solidFill>
                  <a:schemeClr val="tx1"/>
                </a:solidFill>
                <a:latin typeface="Arial" charset="0"/>
                <a:cs typeface="Arial" charset="0"/>
              </a:defRPr>
            </a:lvl6pPr>
            <a:lvl7pPr marL="2971800" indent="-228600" defTabSz="852488" eaLnBrk="0" fontAlgn="base" hangingPunct="0">
              <a:spcBef>
                <a:spcPct val="0"/>
              </a:spcBef>
              <a:spcAft>
                <a:spcPct val="0"/>
              </a:spcAft>
              <a:defRPr sz="1700">
                <a:solidFill>
                  <a:schemeClr val="tx1"/>
                </a:solidFill>
                <a:latin typeface="Arial" charset="0"/>
                <a:cs typeface="Arial" charset="0"/>
              </a:defRPr>
            </a:lvl7pPr>
            <a:lvl8pPr marL="3429000" indent="-228600" defTabSz="852488" eaLnBrk="0" fontAlgn="base" hangingPunct="0">
              <a:spcBef>
                <a:spcPct val="0"/>
              </a:spcBef>
              <a:spcAft>
                <a:spcPct val="0"/>
              </a:spcAft>
              <a:defRPr sz="1700">
                <a:solidFill>
                  <a:schemeClr val="tx1"/>
                </a:solidFill>
                <a:latin typeface="Arial" charset="0"/>
                <a:cs typeface="Arial" charset="0"/>
              </a:defRPr>
            </a:lvl8pPr>
            <a:lvl9pPr marL="3886200" indent="-228600" defTabSz="852488" eaLnBrk="0" fontAlgn="base" hangingPunct="0">
              <a:spcBef>
                <a:spcPct val="0"/>
              </a:spcBef>
              <a:spcAft>
                <a:spcPct val="0"/>
              </a:spcAft>
              <a:defRPr sz="1700">
                <a:solidFill>
                  <a:schemeClr val="tx1"/>
                </a:solidFill>
                <a:latin typeface="Arial" charset="0"/>
                <a:cs typeface="Arial" charset="0"/>
              </a:defRPr>
            </a:lvl9pPr>
          </a:lstStyle>
          <a:p>
            <a:pPr defTabSz="852488" eaLnBrk="1" fontAlgn="base" hangingPunct="1">
              <a:spcBef>
                <a:spcPct val="0"/>
              </a:spcBef>
              <a:spcAft>
                <a:spcPct val="0"/>
              </a:spcAft>
            </a:pPr>
            <a:fld id="{DC3ADF64-EF76-431F-8566-5E15F4F7568C}" type="datetime4">
              <a:rPr lang="en-GB" altLang="en-US" sz="800" smtClean="0">
                <a:solidFill>
                  <a:schemeClr val="bg1"/>
                </a:solidFill>
              </a:rPr>
              <a:pPr defTabSz="852488" eaLnBrk="1" fontAlgn="base" hangingPunct="1">
                <a:spcBef>
                  <a:spcPct val="0"/>
                </a:spcBef>
                <a:spcAft>
                  <a:spcPct val="0"/>
                </a:spcAft>
              </a:pPr>
              <a:t>28 March 2018</a:t>
            </a:fld>
            <a:endParaRPr lang="en-GB" altLang="en-US" sz="8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436245" y="1223863"/>
            <a:ext cx="7775337" cy="3879082"/>
          </a:xfrm>
        </p:spPr>
        <p:txBody>
          <a:bodyPr/>
          <a:lstStyle/>
          <a:p>
            <a:r>
              <a:rPr lang="en-GB" dirty="0" smtClean="0"/>
              <a:t>You and the Aqua Book: The Current Situation</a:t>
            </a:r>
          </a:p>
          <a:p>
            <a:endParaRPr lang="en-GB" dirty="0" smtClean="0">
              <a:solidFill>
                <a:schemeClr val="bg1">
                  <a:lumMod val="50000"/>
                </a:schemeClr>
              </a:solidFill>
            </a:endParaRPr>
          </a:p>
          <a:p>
            <a:r>
              <a:rPr lang="en-GB" dirty="0" smtClean="0">
                <a:solidFill>
                  <a:schemeClr val="bg1">
                    <a:lumMod val="50000"/>
                  </a:schemeClr>
                </a:solidFill>
              </a:rPr>
              <a:t>Rapid </a:t>
            </a:r>
            <a:r>
              <a:rPr lang="en-GB" dirty="0">
                <a:solidFill>
                  <a:schemeClr val="bg1">
                    <a:lumMod val="50000"/>
                  </a:schemeClr>
                </a:solidFill>
              </a:rPr>
              <a:t>T</a:t>
            </a:r>
            <a:r>
              <a:rPr lang="en-GB" dirty="0" smtClean="0">
                <a:solidFill>
                  <a:schemeClr val="bg1">
                    <a:lumMod val="50000"/>
                  </a:schemeClr>
                </a:solidFill>
              </a:rPr>
              <a:t>urn-around Analysis</a:t>
            </a:r>
          </a:p>
          <a:p>
            <a:endParaRPr lang="en-GB" dirty="0">
              <a:solidFill>
                <a:schemeClr val="bg1">
                  <a:lumMod val="50000"/>
                </a:schemeClr>
              </a:solidFill>
            </a:endParaRPr>
          </a:p>
          <a:p>
            <a:r>
              <a:rPr lang="en-GB" dirty="0" smtClean="0">
                <a:solidFill>
                  <a:schemeClr val="bg1">
                    <a:lumMod val="50000"/>
                  </a:schemeClr>
                </a:solidFill>
              </a:rPr>
              <a:t>Inter-working in Partnership</a:t>
            </a:r>
          </a:p>
          <a:p>
            <a:endParaRPr lang="en-GB" dirty="0">
              <a:solidFill>
                <a:schemeClr val="bg1">
                  <a:lumMod val="50000"/>
                </a:schemeClr>
              </a:solidFill>
            </a:endParaRPr>
          </a:p>
          <a:p>
            <a:r>
              <a:rPr lang="en-GB" dirty="0" smtClean="0">
                <a:solidFill>
                  <a:schemeClr val="bg1">
                    <a:lumMod val="50000"/>
                  </a:schemeClr>
                </a:solidFill>
              </a:rPr>
              <a:t>The Broader Bounds of Simulation</a:t>
            </a:r>
          </a:p>
          <a:p>
            <a:endParaRPr lang="en-GB" dirty="0">
              <a:solidFill>
                <a:schemeClr val="bg1">
                  <a:lumMod val="50000"/>
                </a:schemeClr>
              </a:solidFill>
            </a:endParaRPr>
          </a:p>
          <a:p>
            <a:r>
              <a:rPr lang="en-GB" dirty="0" smtClean="0">
                <a:solidFill>
                  <a:schemeClr val="bg1">
                    <a:lumMod val="50000"/>
                  </a:schemeClr>
                </a:solidFill>
              </a:rPr>
              <a:t>Wash-up</a:t>
            </a:r>
            <a:endParaRPr lang="en-GB" dirty="0">
              <a:solidFill>
                <a:schemeClr val="bg1">
                  <a:lumMod val="50000"/>
                </a:schemeClr>
              </a:solidFill>
            </a:endParaRPr>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smtClean="0"/>
              <a:t>© Crown copyright 2018 Dstl</a:t>
            </a:r>
            <a:endParaRPr lang="en-GB"/>
          </a:p>
        </p:txBody>
      </p:sp>
      <p:sp>
        <p:nvSpPr>
          <p:cNvPr id="6" name="Date Placeholder 5"/>
          <p:cNvSpPr>
            <a:spLocks noGrp="1"/>
          </p:cNvSpPr>
          <p:nvPr>
            <p:ph type="dt" sz="half" idx="14"/>
          </p:nvPr>
        </p:nvSpPr>
        <p:spPr/>
        <p:txBody>
          <a:bodyPr/>
          <a:lstStyle/>
          <a:p>
            <a:pPr>
              <a:defRPr/>
            </a:pPr>
            <a:fld id="{214143AC-B11B-4F9C-BE5D-5CBD8EC587AB}" type="datetime4">
              <a:rPr lang="en-GB" smtClean="0"/>
              <a:pPr>
                <a:defRPr/>
              </a:pPr>
              <a:t>28 March 2018</a:t>
            </a:fld>
            <a:endParaRPr lang="en-GB" dirty="0"/>
          </a:p>
        </p:txBody>
      </p:sp>
    </p:spTree>
    <p:extLst>
      <p:ext uri="{BB962C8B-B14F-4D97-AF65-F5344CB8AC3E}">
        <p14:creationId xmlns:p14="http://schemas.microsoft.com/office/powerpoint/2010/main" val="407772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5976575" cy="1080029"/>
          </a:xfrm>
        </p:spPr>
        <p:txBody>
          <a:bodyPr/>
          <a:lstStyle/>
          <a:p>
            <a:r>
              <a:rPr lang="en-GB" dirty="0"/>
              <a:t>When </a:t>
            </a:r>
            <a:r>
              <a:rPr lang="en-GB" dirty="0" smtClean="0"/>
              <a:t>modelling goes </a:t>
            </a:r>
            <a:r>
              <a:rPr lang="en-GB" dirty="0"/>
              <a:t>wrong…</a:t>
            </a:r>
          </a:p>
        </p:txBody>
      </p:sp>
      <p:sp>
        <p:nvSpPr>
          <p:cNvPr id="3" name="Content Placeholder 2"/>
          <p:cNvSpPr>
            <a:spLocks noGrp="1"/>
          </p:cNvSpPr>
          <p:nvPr>
            <p:ph sz="half" idx="2"/>
          </p:nvPr>
        </p:nvSpPr>
        <p:spPr/>
        <p:txBody>
          <a:bodyPr/>
          <a:lstStyle/>
          <a:p>
            <a:endParaRPr lang="en-GB" dirty="0"/>
          </a:p>
        </p:txBody>
      </p:sp>
      <p:sp>
        <p:nvSpPr>
          <p:cNvPr id="4" name="Text Placeholder 3"/>
          <p:cNvSpPr>
            <a:spLocks noGrp="1"/>
          </p:cNvSpPr>
          <p:nvPr>
            <p:ph type="body" sz="quarter" idx="12"/>
          </p:nvPr>
        </p:nvSpPr>
        <p:spPr/>
        <p:txBody>
          <a:bodyPr/>
          <a:lstStyle/>
          <a:p>
            <a:endParaRPr lang="en-GB" dirty="0"/>
          </a:p>
        </p:txBody>
      </p:sp>
      <p:sp>
        <p:nvSpPr>
          <p:cNvPr id="5" name="Text Placeholder 4"/>
          <p:cNvSpPr>
            <a:spLocks noGrp="1"/>
          </p:cNvSpPr>
          <p:nvPr>
            <p:ph type="body" sz="quarter" idx="16"/>
          </p:nvPr>
        </p:nvSpPr>
        <p:spPr>
          <a:xfrm>
            <a:off x="215925" y="2087959"/>
            <a:ext cx="4175113" cy="3348383"/>
          </a:xfrm>
        </p:spPr>
        <p:txBody>
          <a:bodyPr/>
          <a:lstStyle/>
          <a:p>
            <a:r>
              <a:rPr lang="en-GB" dirty="0" smtClean="0"/>
              <a:t>It can have major impact:</a:t>
            </a:r>
          </a:p>
          <a:p>
            <a:pPr lvl="1"/>
            <a:r>
              <a:rPr lang="en-GB" dirty="0"/>
              <a:t>Economic</a:t>
            </a:r>
          </a:p>
          <a:p>
            <a:pPr lvl="1"/>
            <a:r>
              <a:rPr lang="en-GB" dirty="0"/>
              <a:t>Financial</a:t>
            </a:r>
          </a:p>
          <a:p>
            <a:pPr lvl="1"/>
            <a:r>
              <a:rPr lang="en-GB" dirty="0"/>
              <a:t>Legal</a:t>
            </a:r>
          </a:p>
          <a:p>
            <a:pPr lvl="1"/>
            <a:r>
              <a:rPr lang="en-GB" dirty="0"/>
              <a:t>Reputational</a:t>
            </a:r>
          </a:p>
          <a:p>
            <a:pPr lvl="1"/>
            <a:r>
              <a:rPr lang="en-GB" dirty="0" smtClean="0"/>
              <a:t>Operational</a:t>
            </a:r>
            <a:endParaRPr lang="en-GB" dirty="0"/>
          </a:p>
        </p:txBody>
      </p:sp>
      <p:sp>
        <p:nvSpPr>
          <p:cNvPr id="6" name="Footer Placeholder 5"/>
          <p:cNvSpPr>
            <a:spLocks noGrp="1"/>
          </p:cNvSpPr>
          <p:nvPr>
            <p:ph type="ftr" sz="quarter" idx="17"/>
          </p:nvPr>
        </p:nvSpPr>
        <p:spPr/>
        <p:txBody>
          <a:bodyPr/>
          <a:lstStyle/>
          <a:p>
            <a:pPr>
              <a:defRPr/>
            </a:pPr>
            <a:r>
              <a:rPr lang="en-GB" dirty="0" smtClean="0"/>
              <a:t>© Crown copyright 2016 Dstl</a:t>
            </a:r>
            <a:endParaRPr lang="en-GB" dirty="0"/>
          </a:p>
        </p:txBody>
      </p:sp>
      <p:sp>
        <p:nvSpPr>
          <p:cNvPr id="7" name="Date Placeholder 6"/>
          <p:cNvSpPr>
            <a:spLocks noGrp="1"/>
          </p:cNvSpPr>
          <p:nvPr>
            <p:ph type="dt" sz="half" idx="18"/>
          </p:nvPr>
        </p:nvSpPr>
        <p:spPr/>
        <p:txBody>
          <a:bodyPr/>
          <a:lstStyle/>
          <a:p>
            <a:pPr>
              <a:defRPr/>
            </a:pPr>
            <a:fld id="{708296E7-184B-47D7-9FA5-56DEB5010CF9}" type="datetime4">
              <a:rPr lang="en-GB" smtClean="0"/>
              <a:pPr>
                <a:defRPr/>
              </a:pPr>
              <a:t>28 March 2018</a:t>
            </a:fld>
            <a:endParaRPr lang="en-GB" dirty="0"/>
          </a:p>
        </p:txBody>
      </p:sp>
      <p:pic>
        <p:nvPicPr>
          <p:cNvPr id="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6428" t="29613" r="35953" b="12650"/>
          <a:stretch>
            <a:fillRect/>
          </a:stretch>
        </p:blipFill>
        <p:spPr bwMode="auto">
          <a:xfrm>
            <a:off x="4536405" y="1368550"/>
            <a:ext cx="3312368" cy="4392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b="26617"/>
          <a:stretch>
            <a:fillRect/>
          </a:stretch>
        </p:blipFill>
        <p:spPr bwMode="auto">
          <a:xfrm>
            <a:off x="3163863" y="5292725"/>
            <a:ext cx="2941638" cy="93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b="39522"/>
          <a:stretch>
            <a:fillRect/>
          </a:stretch>
        </p:blipFill>
        <p:spPr bwMode="auto">
          <a:xfrm>
            <a:off x="5436630" y="244422"/>
            <a:ext cx="2770745" cy="1099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02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143743"/>
            <a:ext cx="7775337" cy="1080029"/>
          </a:xfrm>
        </p:spPr>
        <p:txBody>
          <a:bodyPr/>
          <a:lstStyle/>
          <a:p>
            <a:r>
              <a:rPr lang="en-GB" dirty="0" smtClean="0"/>
              <a:t>The initial Government response…</a:t>
            </a:r>
            <a:endParaRPr lang="en-GB" dirty="0"/>
          </a:p>
        </p:txBody>
      </p:sp>
      <p:sp>
        <p:nvSpPr>
          <p:cNvPr id="3" name="Content Placeholder 2"/>
          <p:cNvSpPr>
            <a:spLocks noGrp="1"/>
          </p:cNvSpPr>
          <p:nvPr>
            <p:ph idx="1"/>
          </p:nvPr>
        </p:nvSpPr>
        <p:spPr/>
        <p:txBody>
          <a:bodyPr/>
          <a:lstStyle/>
          <a:p>
            <a:r>
              <a:rPr lang="en-GB" dirty="0" smtClean="0"/>
              <a:t>Initiate a review!</a:t>
            </a:r>
          </a:p>
          <a:p>
            <a:pPr marL="0" indent="0">
              <a:buNone/>
            </a:pP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31548" t="14844" r="22858" b="6287"/>
          <a:stretch>
            <a:fillRect/>
          </a:stretch>
        </p:blipFill>
        <p:spPr bwMode="auto">
          <a:xfrm>
            <a:off x="3456285" y="1242747"/>
            <a:ext cx="2963094" cy="41816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5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6" y="1007839"/>
            <a:ext cx="8010801" cy="212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2038" y="143743"/>
            <a:ext cx="7775337" cy="1080029"/>
          </a:xfrm>
        </p:spPr>
        <p:txBody>
          <a:bodyPr/>
          <a:lstStyle/>
          <a:p>
            <a:r>
              <a:rPr lang="en-GB" dirty="0" smtClean="0"/>
              <a:t>…identify </a:t>
            </a:r>
            <a:r>
              <a:rPr lang="en-GB" dirty="0"/>
              <a:t>key </a:t>
            </a:r>
            <a:r>
              <a:rPr lang="en-GB" dirty="0" smtClean="0"/>
              <a:t>lessons…</a:t>
            </a:r>
            <a:r>
              <a:rPr lang="en-GB" dirty="0"/>
              <a:t/>
            </a:r>
            <a:br>
              <a:rPr lang="en-GB" dirty="0"/>
            </a:br>
            <a:endParaRPr lang="en-GB" dirty="0"/>
          </a:p>
        </p:txBody>
      </p:sp>
      <p:sp>
        <p:nvSpPr>
          <p:cNvPr id="4" name="Text Placeholder 3"/>
          <p:cNvSpPr>
            <a:spLocks noGrp="1"/>
          </p:cNvSpPr>
          <p:nvPr>
            <p:ph type="body" sz="quarter" idx="12"/>
          </p:nvPr>
        </p:nvSpPr>
        <p:spPr/>
        <p:txBody>
          <a:bodyPr/>
          <a:lstStyle/>
          <a:p>
            <a:endParaRPr lang="en-GB"/>
          </a:p>
        </p:txBody>
      </p:sp>
      <p:sp>
        <p:nvSpPr>
          <p:cNvPr id="5" name="Footer Placeholder 4"/>
          <p:cNvSpPr>
            <a:spLocks noGrp="1"/>
          </p:cNvSpPr>
          <p:nvPr>
            <p:ph type="ftr" sz="quarter" idx="13"/>
          </p:nvPr>
        </p:nvSpPr>
        <p:spPr/>
        <p:txBody>
          <a:bodyPr/>
          <a:lstStyle/>
          <a:p>
            <a:pPr>
              <a:defRPr/>
            </a:pPr>
            <a:r>
              <a:rPr lang="en-GB" dirty="0" smtClean="0"/>
              <a:t>© Crown copyright 2016 Dstl</a:t>
            </a:r>
            <a:endParaRPr lang="en-GB" dirty="0"/>
          </a:p>
        </p:txBody>
      </p:sp>
      <p:sp>
        <p:nvSpPr>
          <p:cNvPr id="6" name="Date Placeholder 5"/>
          <p:cNvSpPr>
            <a:spLocks noGrp="1"/>
          </p:cNvSpPr>
          <p:nvPr>
            <p:ph type="dt" sz="half" idx="14"/>
          </p:nvPr>
        </p:nvSpPr>
        <p:spPr/>
        <p:txBody>
          <a:bodyPr/>
          <a:lstStyle/>
          <a:p>
            <a:pPr>
              <a:defRPr/>
            </a:pPr>
            <a:fld id="{44D28219-2463-43CF-895D-D4997403868F}" type="datetime4">
              <a:rPr lang="en-GB" smtClean="0"/>
              <a:pPr>
                <a:defRPr/>
              </a:pPr>
              <a:t>28 March 2018</a:t>
            </a:fld>
            <a:endParaRPr lang="en-GB"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98" y="3186509"/>
            <a:ext cx="7812690" cy="243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idx="1"/>
          </p:nvPr>
        </p:nvSpPr>
        <p:spPr/>
        <p:txBody>
          <a:bodyPr/>
          <a:lstStyle/>
          <a:p>
            <a:endParaRPr lang="en-GB" dirty="0"/>
          </a:p>
        </p:txBody>
      </p:sp>
    </p:spTree>
    <p:extLst>
      <p:ext uri="{BB962C8B-B14F-4D97-AF65-F5344CB8AC3E}">
        <p14:creationId xmlns:p14="http://schemas.microsoft.com/office/powerpoint/2010/main" val="1395915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stltemplatev18">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nSpc>
            <a:spcPts val="2850"/>
          </a:lnSpc>
          <a:spcBef>
            <a:spcPts val="2400"/>
          </a:spcBef>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dstltemplatev18</Template>
  <TotalTime>2124</TotalTime>
  <Words>2928</Words>
  <Application>Microsoft Office PowerPoint</Application>
  <PresentationFormat>Custom</PresentationFormat>
  <Paragraphs>606</Paragraphs>
  <Slides>57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dstltemplatev18</vt:lpstr>
      <vt:lpstr>PowerPoint Presentation</vt:lpstr>
      <vt:lpstr>Verification and Validation (V&amp;V): Doing the Right Thing, It’s All about Good Business</vt:lpstr>
      <vt:lpstr>PowerPoint Presentation</vt:lpstr>
      <vt:lpstr>Verification and Validation (V&amp;V): Doing the Right Thing, It’s All about Good Business </vt:lpstr>
      <vt:lpstr>Contents</vt:lpstr>
      <vt:lpstr>Contents</vt:lpstr>
      <vt:lpstr>When modelling goes wrong…</vt:lpstr>
      <vt:lpstr>The initial Government response…</vt:lpstr>
      <vt:lpstr>…identify key lessons… </vt:lpstr>
      <vt:lpstr>… codify and share good/best practice</vt:lpstr>
      <vt:lpstr>Key Aqua Book Elements </vt:lpstr>
      <vt:lpstr>PowerPoint Presentation</vt:lpstr>
      <vt:lpstr>Key Aqua Book Elements </vt:lpstr>
      <vt:lpstr>Key Aqua Book Elements </vt:lpstr>
      <vt:lpstr>QA and the Model Life-Cycle</vt:lpstr>
      <vt:lpstr>Key Aqua Book Elements </vt:lpstr>
      <vt:lpstr>Quality Assurance (QA)</vt:lpstr>
      <vt:lpstr>Ensuring V&amp;V is Proportionate</vt:lpstr>
      <vt:lpstr>How much QA is enough?</vt:lpstr>
      <vt:lpstr>Key Aqua Book Elements </vt:lpstr>
      <vt:lpstr>What do Assurers need to worry about?</vt:lpstr>
      <vt:lpstr>You and the Aqua Book: The Current Situation</vt:lpstr>
      <vt:lpstr>PowerPoint Presentation</vt:lpstr>
      <vt:lpstr>Evidence Building </vt:lpstr>
      <vt:lpstr>Evidence Building: Risks &amp; Biases </vt:lpstr>
      <vt:lpstr>Contents</vt:lpstr>
      <vt:lpstr>Rapid Turn-around Analysis</vt:lpstr>
      <vt:lpstr>Hand-rails – Empirical and Actual</vt:lpstr>
      <vt:lpstr>Hand-rails – Warrant and Validity</vt:lpstr>
      <vt:lpstr>Hand-rails – Tools for Warrant</vt:lpstr>
      <vt:lpstr>Hand-rails – Tools for Validity</vt:lpstr>
      <vt:lpstr>Thinking about examples of rapid turn-around analysis </vt:lpstr>
      <vt:lpstr>PowerPoint Presentation</vt:lpstr>
      <vt:lpstr>Key Learning</vt:lpstr>
      <vt:lpstr>Future advice</vt:lpstr>
      <vt:lpstr>Contents</vt:lpstr>
      <vt:lpstr>Inter-working in Partnership</vt:lpstr>
      <vt:lpstr>How do you plan the evidence requirements for your studies? </vt:lpstr>
      <vt:lpstr>Handrails</vt:lpstr>
      <vt:lpstr>PowerPoint Presentation</vt:lpstr>
      <vt:lpstr>PowerPoint Presentation</vt:lpstr>
      <vt:lpstr>PowerPoint Presentation</vt:lpstr>
      <vt:lpstr>Case Study</vt:lpstr>
      <vt:lpstr>Key Learning</vt:lpstr>
      <vt:lpstr>Future Advice</vt:lpstr>
      <vt:lpstr>Contents</vt:lpstr>
      <vt:lpstr>The Broader Bounds of Simulation</vt:lpstr>
      <vt:lpstr>The Broader Bounds of Analysis</vt:lpstr>
      <vt:lpstr>Hand-rails</vt:lpstr>
      <vt:lpstr>Case Studies</vt:lpstr>
      <vt:lpstr>Key Learning</vt:lpstr>
      <vt:lpstr>Future advice - 1</vt:lpstr>
      <vt:lpstr>Future advice - 2</vt:lpstr>
      <vt:lpstr> Wash-Up</vt:lpstr>
      <vt:lpstr>Have we done what we promised to do? </vt:lpstr>
      <vt:lpstr>Thanks for coming!</vt:lpstr>
      <vt:lpstr>PowerPoint Presentation</vt:lpstr>
    </vt:vector>
  </TitlesOfParts>
  <Company>Dstl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Glover Paul</dc:creator>
  <cp:lastModifiedBy>Hilary Wilkes</cp:lastModifiedBy>
  <cp:revision>118</cp:revision>
  <cp:lastPrinted>2018-03-12T17:17:43Z</cp:lastPrinted>
  <dcterms:created xsi:type="dcterms:W3CDTF">2018-02-16T08:13:57Z</dcterms:created>
  <dcterms:modified xsi:type="dcterms:W3CDTF">2018-03-28T06:56:43Z</dcterms:modified>
</cp:coreProperties>
</file>