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10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11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12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heme/theme13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14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heme/theme15.xml" ContentType="application/vnd.openxmlformats-officedocument.them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heme/theme16.xml" ContentType="application/vnd.openxmlformats-officedocument.them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heme/theme17.xml" ContentType="application/vnd.openxmlformats-officedocument.them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heme/theme18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heme/theme19.xml" ContentType="application/vnd.openxmlformats-officedocument.them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heme/theme20.xml" ContentType="application/vnd.openxmlformats-officedocument.them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heme/theme21.xml" ContentType="application/vnd.openxmlformats-officedocument.them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heme/theme22.xml" ContentType="application/vnd.openxmlformats-officedocument.them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heme/theme23.xml" ContentType="application/vnd.openxmlformats-officedocument.them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heme/theme24.xml" ContentType="application/vnd.openxmlformats-officedocument.them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heme/theme25.xml" ContentType="application/vnd.openxmlformats-officedocument.them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heme/theme26.xml" ContentType="application/vnd.openxmlformats-officedocument.them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heme/theme27.xml" ContentType="application/vnd.openxmlformats-officedocument.them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77" r:id="rId4"/>
    <p:sldMasterId id="2147483679" r:id="rId5"/>
    <p:sldMasterId id="2147483681" r:id="rId6"/>
    <p:sldMasterId id="2147483683" r:id="rId7"/>
    <p:sldMasterId id="2147483685" r:id="rId8"/>
    <p:sldMasterId id="2147483687" r:id="rId9"/>
    <p:sldMasterId id="2147483689" r:id="rId10"/>
    <p:sldMasterId id="2147483691" r:id="rId11"/>
    <p:sldMasterId id="2147483693" r:id="rId12"/>
    <p:sldMasterId id="2147483695" r:id="rId13"/>
    <p:sldMasterId id="2147483697" r:id="rId14"/>
    <p:sldMasterId id="2147483699" r:id="rId15"/>
    <p:sldMasterId id="2147483701" r:id="rId16"/>
    <p:sldMasterId id="2147483703" r:id="rId17"/>
    <p:sldMasterId id="2147483705" r:id="rId18"/>
    <p:sldMasterId id="2147483707" r:id="rId19"/>
    <p:sldMasterId id="2147483709" r:id="rId20"/>
    <p:sldMasterId id="2147483711" r:id="rId21"/>
    <p:sldMasterId id="2147483713" r:id="rId22"/>
    <p:sldMasterId id="2147483715" r:id="rId23"/>
    <p:sldMasterId id="2147483717" r:id="rId24"/>
    <p:sldMasterId id="2147483719" r:id="rId25"/>
    <p:sldMasterId id="2147483721" r:id="rId26"/>
    <p:sldMasterId id="2147483723" r:id="rId27"/>
  </p:sldMasterIdLst>
  <p:notesMasterIdLst>
    <p:notesMasterId r:id="rId43"/>
  </p:notesMasterIdLst>
  <p:sldIdLst>
    <p:sldId id="256" r:id="rId28"/>
    <p:sldId id="280" r:id="rId29"/>
    <p:sldId id="281" r:id="rId30"/>
    <p:sldId id="278" r:id="rId31"/>
    <p:sldId id="283" r:id="rId32"/>
    <p:sldId id="284" r:id="rId33"/>
    <p:sldId id="285" r:id="rId34"/>
    <p:sldId id="286" r:id="rId35"/>
    <p:sldId id="287" r:id="rId36"/>
    <p:sldId id="288" r:id="rId37"/>
    <p:sldId id="309" r:id="rId38"/>
    <p:sldId id="310" r:id="rId39"/>
    <p:sldId id="311" r:id="rId40"/>
    <p:sldId id="312" r:id="rId41"/>
    <p:sldId id="313" r:id="rId4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66513" autoAdjust="0"/>
  </p:normalViewPr>
  <p:slideViewPr>
    <p:cSldViewPr snapToGrid="0">
      <p:cViewPr varScale="1">
        <p:scale>
          <a:sx n="72" d="100"/>
          <a:sy n="72" d="100"/>
        </p:scale>
        <p:origin x="11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F04F-36B6-4463-BF33-64707B4217F3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0FAC3-7C78-4C3B-8C4D-6A290DE0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FAC3-7C78-4C3B-8C4D-6A290DE0B1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FAC3-7C78-4C3B-8C4D-6A290DE0B18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 Analytics Professional, an exam-based analytics qualification established by INFORMS, the US equivalent of the OR Society.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FAC3-7C78-4C3B-8C4D-6A290DE0B182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8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 Analytics Professional, an exam-based analytics qualification established by INFORMS, the US equivalent of the OR Society.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FAC3-7C78-4C3B-8C4D-6A290DE0B182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6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-6231"/>
            <a:ext cx="7286625" cy="6864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5399"/>
            <a:ext cx="6858000" cy="2214563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5606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2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1254124"/>
          </a:xfrm>
        </p:spPr>
        <p:txBody>
          <a:bodyPr/>
          <a:lstStyle>
            <a:lvl1pPr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022725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 b="1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23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4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46417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46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23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937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5340096"/>
            <a:ext cx="987552" cy="1156968"/>
          </a:xfrm>
          <a:prstGeom prst="rect">
            <a:avLst/>
          </a:prstGeom>
        </p:spPr>
      </p:pic>
      <p:sp>
        <p:nvSpPr>
          <p:cNvPr id="16" name="Rectangle 1"/>
          <p:cNvSpPr>
            <a:spLocks noChangeAspect="1"/>
          </p:cNvSpPr>
          <p:nvPr userDrawn="1"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0" indent="0" algn="l">
              <a:buNone/>
              <a:defRPr sz="1600">
                <a:solidFill>
                  <a:srgbClr val="404040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94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6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5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9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85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0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132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b="1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23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47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R Society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24936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44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263649"/>
          </a:xfrm>
        </p:spPr>
        <p:txBody>
          <a:bodyPr/>
          <a:lstStyle>
            <a:lvl1pPr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227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b="1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2272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b="1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23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9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7"/>
            <a:ext cx="7886700" cy="1254123"/>
          </a:xfrm>
        </p:spPr>
        <p:txBody>
          <a:bodyPr/>
          <a:lstStyle>
            <a:lvl1pPr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838328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62241"/>
            <a:ext cx="3868340" cy="3186110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 b="1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7959" y="1838328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62240"/>
            <a:ext cx="3887391" cy="3186111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 b="1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23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4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1254124"/>
          </a:xfrm>
        </p:spPr>
        <p:txBody>
          <a:bodyPr/>
          <a:lstStyle>
            <a:lvl1pPr>
              <a:defRPr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23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0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23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98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65128"/>
            <a:ext cx="4629150" cy="549592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 b="1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23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7"/>
            <a:ext cx="2949178" cy="2339973"/>
          </a:xfrm>
        </p:spPr>
        <p:txBody>
          <a:bodyPr anchor="b"/>
          <a:lstStyle>
            <a:lvl1pPr>
              <a:defRPr sz="32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705100"/>
            <a:ext cx="2949178" cy="3155952"/>
          </a:xfrm>
        </p:spPr>
        <p:txBody>
          <a:bodyPr/>
          <a:lstStyle>
            <a:lvl1pPr marL="0" indent="0">
              <a:buNone/>
              <a:defRPr sz="1600" b="1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03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65127"/>
            <a:ext cx="4629150" cy="54959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230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7"/>
            <a:ext cx="2949178" cy="2339973"/>
          </a:xfrm>
        </p:spPr>
        <p:txBody>
          <a:bodyPr anchor="b"/>
          <a:lstStyle>
            <a:lvl1pPr>
              <a:defRPr sz="32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705100"/>
            <a:ext cx="2949178" cy="3155952"/>
          </a:xfrm>
        </p:spPr>
        <p:txBody>
          <a:bodyPr/>
          <a:lstStyle>
            <a:lvl1pPr marL="0" indent="0">
              <a:buNone/>
              <a:defRPr sz="1600" b="1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10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" Type="http://schemas.openxmlformats.org/officeDocument/2006/relationships/tags" Target="../tags/tag35.xml"/><Relationship Id="rId21" Type="http://schemas.openxmlformats.org/officeDocument/2006/relationships/image" Target="../media/image6.emf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" Type="http://schemas.openxmlformats.org/officeDocument/2006/relationships/vmlDrawing" Target="../drawings/vmlDrawing3.vml"/><Relationship Id="rId16" Type="http://schemas.openxmlformats.org/officeDocument/2006/relationships/tags" Target="../tags/tag48.xml"/><Relationship Id="rId20" Type="http://schemas.openxmlformats.org/officeDocument/2006/relationships/oleObject" Target="../embeddings/oleObject3.bin"/><Relationship Id="rId1" Type="http://schemas.openxmlformats.org/officeDocument/2006/relationships/theme" Target="../theme/theme10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3" Type="http://schemas.openxmlformats.org/officeDocument/2006/relationships/tags" Target="../tags/tag52.xml"/><Relationship Id="rId21" Type="http://schemas.openxmlformats.org/officeDocument/2006/relationships/image" Target="../media/image6.emf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" Type="http://schemas.openxmlformats.org/officeDocument/2006/relationships/vmlDrawing" Target="../drawings/vmlDrawing4.vml"/><Relationship Id="rId16" Type="http://schemas.openxmlformats.org/officeDocument/2006/relationships/tags" Target="../tags/tag65.xml"/><Relationship Id="rId20" Type="http://schemas.openxmlformats.org/officeDocument/2006/relationships/oleObject" Target="../embeddings/oleObject4.bin"/><Relationship Id="rId1" Type="http://schemas.openxmlformats.org/officeDocument/2006/relationships/theme" Target="../theme/theme11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" Type="http://schemas.openxmlformats.org/officeDocument/2006/relationships/tags" Target="../tags/tag69.xml"/><Relationship Id="rId21" Type="http://schemas.openxmlformats.org/officeDocument/2006/relationships/image" Target="../media/image6.emf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vmlDrawing" Target="../drawings/vmlDrawing5.vml"/><Relationship Id="rId16" Type="http://schemas.openxmlformats.org/officeDocument/2006/relationships/tags" Target="../tags/tag82.xml"/><Relationship Id="rId20" Type="http://schemas.openxmlformats.org/officeDocument/2006/relationships/oleObject" Target="../embeddings/oleObject5.bin"/><Relationship Id="rId1" Type="http://schemas.openxmlformats.org/officeDocument/2006/relationships/theme" Target="../theme/theme12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image" Target="../media/image6.emf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vmlDrawing" Target="../drawings/vmlDrawing6.vml"/><Relationship Id="rId16" Type="http://schemas.openxmlformats.org/officeDocument/2006/relationships/tags" Target="../tags/tag99.xml"/><Relationship Id="rId20" Type="http://schemas.openxmlformats.org/officeDocument/2006/relationships/oleObject" Target="../embeddings/oleObject6.bin"/><Relationship Id="rId1" Type="http://schemas.openxmlformats.org/officeDocument/2006/relationships/theme" Target="../theme/theme13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21" Type="http://schemas.openxmlformats.org/officeDocument/2006/relationships/image" Target="../media/image6.emf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vmlDrawing" Target="../drawings/vmlDrawing7.vml"/><Relationship Id="rId16" Type="http://schemas.openxmlformats.org/officeDocument/2006/relationships/tags" Target="../tags/tag116.xml"/><Relationship Id="rId20" Type="http://schemas.openxmlformats.org/officeDocument/2006/relationships/oleObject" Target="../embeddings/oleObject7.bin"/><Relationship Id="rId1" Type="http://schemas.openxmlformats.org/officeDocument/2006/relationships/theme" Target="../theme/theme14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" Type="http://schemas.openxmlformats.org/officeDocument/2006/relationships/tags" Target="../tags/tag120.xml"/><Relationship Id="rId21" Type="http://schemas.openxmlformats.org/officeDocument/2006/relationships/image" Target="../media/image6.emf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" Type="http://schemas.openxmlformats.org/officeDocument/2006/relationships/vmlDrawing" Target="../drawings/vmlDrawing8.vml"/><Relationship Id="rId16" Type="http://schemas.openxmlformats.org/officeDocument/2006/relationships/tags" Target="../tags/tag133.xml"/><Relationship Id="rId20" Type="http://schemas.openxmlformats.org/officeDocument/2006/relationships/oleObject" Target="../embeddings/oleObject8.bin"/><Relationship Id="rId1" Type="http://schemas.openxmlformats.org/officeDocument/2006/relationships/theme" Target="../theme/theme15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" Type="http://schemas.openxmlformats.org/officeDocument/2006/relationships/tags" Target="../tags/tag137.xml"/><Relationship Id="rId21" Type="http://schemas.openxmlformats.org/officeDocument/2006/relationships/image" Target="../media/image6.emf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" Type="http://schemas.openxmlformats.org/officeDocument/2006/relationships/vmlDrawing" Target="../drawings/vmlDrawing9.vml"/><Relationship Id="rId16" Type="http://schemas.openxmlformats.org/officeDocument/2006/relationships/tags" Target="../tags/tag150.xml"/><Relationship Id="rId20" Type="http://schemas.openxmlformats.org/officeDocument/2006/relationships/oleObject" Target="../embeddings/oleObject9.bin"/><Relationship Id="rId1" Type="http://schemas.openxmlformats.org/officeDocument/2006/relationships/theme" Target="../theme/theme16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3" Type="http://schemas.openxmlformats.org/officeDocument/2006/relationships/tags" Target="../tags/tag154.xml"/><Relationship Id="rId21" Type="http://schemas.openxmlformats.org/officeDocument/2006/relationships/image" Target="../media/image6.emf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" Type="http://schemas.openxmlformats.org/officeDocument/2006/relationships/vmlDrawing" Target="../drawings/vmlDrawing10.vml"/><Relationship Id="rId16" Type="http://schemas.openxmlformats.org/officeDocument/2006/relationships/tags" Target="../tags/tag167.xml"/><Relationship Id="rId20" Type="http://schemas.openxmlformats.org/officeDocument/2006/relationships/oleObject" Target="../embeddings/oleObject10.bin"/><Relationship Id="rId1" Type="http://schemas.openxmlformats.org/officeDocument/2006/relationships/theme" Target="../theme/theme17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" Type="http://schemas.openxmlformats.org/officeDocument/2006/relationships/tags" Target="../tags/tag171.xml"/><Relationship Id="rId21" Type="http://schemas.openxmlformats.org/officeDocument/2006/relationships/image" Target="../media/image6.emf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" Type="http://schemas.openxmlformats.org/officeDocument/2006/relationships/vmlDrawing" Target="../drawings/vmlDrawing11.vml"/><Relationship Id="rId16" Type="http://schemas.openxmlformats.org/officeDocument/2006/relationships/tags" Target="../tags/tag184.xml"/><Relationship Id="rId20" Type="http://schemas.openxmlformats.org/officeDocument/2006/relationships/oleObject" Target="../embeddings/oleObject11.bin"/><Relationship Id="rId1" Type="http://schemas.openxmlformats.org/officeDocument/2006/relationships/theme" Target="../theme/theme18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" Type="http://schemas.openxmlformats.org/officeDocument/2006/relationships/tags" Target="../tags/tag188.xml"/><Relationship Id="rId21" Type="http://schemas.openxmlformats.org/officeDocument/2006/relationships/image" Target="../media/image6.emf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" Type="http://schemas.openxmlformats.org/officeDocument/2006/relationships/vmlDrawing" Target="../drawings/vmlDrawing12.vml"/><Relationship Id="rId16" Type="http://schemas.openxmlformats.org/officeDocument/2006/relationships/tags" Target="../tags/tag201.xml"/><Relationship Id="rId20" Type="http://schemas.openxmlformats.org/officeDocument/2006/relationships/oleObject" Target="../embeddings/oleObject12.bin"/><Relationship Id="rId1" Type="http://schemas.openxmlformats.org/officeDocument/2006/relationships/theme" Target="../theme/theme19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3" Type="http://schemas.openxmlformats.org/officeDocument/2006/relationships/tags" Target="../tags/tag205.xml"/><Relationship Id="rId21" Type="http://schemas.openxmlformats.org/officeDocument/2006/relationships/image" Target="../media/image6.emf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" Type="http://schemas.openxmlformats.org/officeDocument/2006/relationships/vmlDrawing" Target="../drawings/vmlDrawing13.vml"/><Relationship Id="rId16" Type="http://schemas.openxmlformats.org/officeDocument/2006/relationships/tags" Target="../tags/tag218.xml"/><Relationship Id="rId20" Type="http://schemas.openxmlformats.org/officeDocument/2006/relationships/oleObject" Target="../embeddings/oleObject13.bin"/><Relationship Id="rId1" Type="http://schemas.openxmlformats.org/officeDocument/2006/relationships/theme" Target="../theme/theme20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3" Type="http://schemas.openxmlformats.org/officeDocument/2006/relationships/tags" Target="../tags/tag222.xml"/><Relationship Id="rId21" Type="http://schemas.openxmlformats.org/officeDocument/2006/relationships/image" Target="../media/image6.emf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" Type="http://schemas.openxmlformats.org/officeDocument/2006/relationships/vmlDrawing" Target="../drawings/vmlDrawing14.vml"/><Relationship Id="rId16" Type="http://schemas.openxmlformats.org/officeDocument/2006/relationships/tags" Target="../tags/tag235.xml"/><Relationship Id="rId20" Type="http://schemas.openxmlformats.org/officeDocument/2006/relationships/oleObject" Target="../embeddings/oleObject14.bin"/><Relationship Id="rId1" Type="http://schemas.openxmlformats.org/officeDocument/2006/relationships/theme" Target="../theme/theme21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3" Type="http://schemas.openxmlformats.org/officeDocument/2006/relationships/tags" Target="../tags/tag239.xml"/><Relationship Id="rId21" Type="http://schemas.openxmlformats.org/officeDocument/2006/relationships/image" Target="../media/image6.emf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" Type="http://schemas.openxmlformats.org/officeDocument/2006/relationships/vmlDrawing" Target="../drawings/vmlDrawing15.vml"/><Relationship Id="rId16" Type="http://schemas.openxmlformats.org/officeDocument/2006/relationships/tags" Target="../tags/tag252.xml"/><Relationship Id="rId20" Type="http://schemas.openxmlformats.org/officeDocument/2006/relationships/oleObject" Target="../embeddings/oleObject15.bin"/><Relationship Id="rId1" Type="http://schemas.openxmlformats.org/officeDocument/2006/relationships/theme" Target="../theme/theme22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3" Type="http://schemas.openxmlformats.org/officeDocument/2006/relationships/tags" Target="../tags/tag256.xml"/><Relationship Id="rId21" Type="http://schemas.openxmlformats.org/officeDocument/2006/relationships/image" Target="../media/image6.emf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" Type="http://schemas.openxmlformats.org/officeDocument/2006/relationships/vmlDrawing" Target="../drawings/vmlDrawing16.vml"/><Relationship Id="rId16" Type="http://schemas.openxmlformats.org/officeDocument/2006/relationships/tags" Target="../tags/tag269.xml"/><Relationship Id="rId20" Type="http://schemas.openxmlformats.org/officeDocument/2006/relationships/oleObject" Target="../embeddings/oleObject16.bin"/><Relationship Id="rId1" Type="http://schemas.openxmlformats.org/officeDocument/2006/relationships/theme" Target="../theme/theme23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3" Type="http://schemas.openxmlformats.org/officeDocument/2006/relationships/tags" Target="../tags/tag273.xml"/><Relationship Id="rId21" Type="http://schemas.openxmlformats.org/officeDocument/2006/relationships/image" Target="../media/image6.emf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" Type="http://schemas.openxmlformats.org/officeDocument/2006/relationships/vmlDrawing" Target="../drawings/vmlDrawing17.vml"/><Relationship Id="rId16" Type="http://schemas.openxmlformats.org/officeDocument/2006/relationships/tags" Target="../tags/tag286.xml"/><Relationship Id="rId20" Type="http://schemas.openxmlformats.org/officeDocument/2006/relationships/oleObject" Target="../embeddings/oleObject17.bin"/><Relationship Id="rId1" Type="http://schemas.openxmlformats.org/officeDocument/2006/relationships/theme" Target="../theme/theme24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3" Type="http://schemas.openxmlformats.org/officeDocument/2006/relationships/tags" Target="../tags/tag290.xml"/><Relationship Id="rId21" Type="http://schemas.openxmlformats.org/officeDocument/2006/relationships/image" Target="../media/image6.emf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" Type="http://schemas.openxmlformats.org/officeDocument/2006/relationships/vmlDrawing" Target="../drawings/vmlDrawing18.vml"/><Relationship Id="rId16" Type="http://schemas.openxmlformats.org/officeDocument/2006/relationships/tags" Target="../tags/tag303.xml"/><Relationship Id="rId20" Type="http://schemas.openxmlformats.org/officeDocument/2006/relationships/oleObject" Target="../embeddings/oleObject18.bin"/><Relationship Id="rId1" Type="http://schemas.openxmlformats.org/officeDocument/2006/relationships/theme" Target="../theme/theme25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3" Type="http://schemas.openxmlformats.org/officeDocument/2006/relationships/tags" Target="../tags/tag307.xml"/><Relationship Id="rId21" Type="http://schemas.openxmlformats.org/officeDocument/2006/relationships/image" Target="../media/image6.emf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" Type="http://schemas.openxmlformats.org/officeDocument/2006/relationships/vmlDrawing" Target="../drawings/vmlDrawing19.vml"/><Relationship Id="rId16" Type="http://schemas.openxmlformats.org/officeDocument/2006/relationships/tags" Target="../tags/tag320.xml"/><Relationship Id="rId20" Type="http://schemas.openxmlformats.org/officeDocument/2006/relationships/oleObject" Target="../embeddings/oleObject19.bin"/><Relationship Id="rId1" Type="http://schemas.openxmlformats.org/officeDocument/2006/relationships/theme" Target="../theme/theme26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3" Type="http://schemas.openxmlformats.org/officeDocument/2006/relationships/tags" Target="../tags/tag324.xml"/><Relationship Id="rId21" Type="http://schemas.openxmlformats.org/officeDocument/2006/relationships/image" Target="../media/image6.emf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" Type="http://schemas.openxmlformats.org/officeDocument/2006/relationships/vmlDrawing" Target="../drawings/vmlDrawing20.vml"/><Relationship Id="rId16" Type="http://schemas.openxmlformats.org/officeDocument/2006/relationships/tags" Target="../tags/tag337.xml"/><Relationship Id="rId20" Type="http://schemas.openxmlformats.org/officeDocument/2006/relationships/oleObject" Target="../embeddings/oleObject20.bin"/><Relationship Id="rId1" Type="http://schemas.openxmlformats.org/officeDocument/2006/relationships/theme" Target="../theme/theme27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10" Type="http://schemas.openxmlformats.org/officeDocument/2006/relationships/tags" Target="../tags/tag331.xml"/><Relationship Id="rId19" Type="http://schemas.openxmlformats.org/officeDocument/2006/relationships/tags" Target="../tags/tag340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3" Type="http://schemas.openxmlformats.org/officeDocument/2006/relationships/tags" Target="../tags/tag1.xml"/><Relationship Id="rId21" Type="http://schemas.openxmlformats.org/officeDocument/2006/relationships/image" Target="../media/image6.emf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" Type="http://schemas.openxmlformats.org/officeDocument/2006/relationships/vmlDrawing" Target="../drawings/vmlDrawing1.vml"/><Relationship Id="rId16" Type="http://schemas.openxmlformats.org/officeDocument/2006/relationships/tags" Target="../tags/tag14.xml"/><Relationship Id="rId20" Type="http://schemas.openxmlformats.org/officeDocument/2006/relationships/oleObject" Target="../embeddings/oleObject1.bin"/><Relationship Id="rId1" Type="http://schemas.openxmlformats.org/officeDocument/2006/relationships/theme" Target="../theme/theme8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21" Type="http://schemas.openxmlformats.org/officeDocument/2006/relationships/image" Target="../media/image6.emf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vmlDrawing" Target="../drawings/vmlDrawing2.vml"/><Relationship Id="rId16" Type="http://schemas.openxmlformats.org/officeDocument/2006/relationships/tags" Target="../tags/tag31.xml"/><Relationship Id="rId20" Type="http://schemas.openxmlformats.org/officeDocument/2006/relationships/oleObject" Target="../embeddings/oleObject2.bin"/><Relationship Id="rId1" Type="http://schemas.openxmlformats.org/officeDocument/2006/relationships/theme" Target="../theme/theme9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6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0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2300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9227287-6381-4CD3-A3D8-0B4BC4D8DF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b="1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8578533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21123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bg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269110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28217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0724802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13225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872606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27407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bg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543794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83956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2464026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597100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063797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954350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74129242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64884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3602779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43216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8134907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28450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</a:rPr>
              <a:pPr/>
              <a:t>‹#›</a:t>
            </a:fld>
            <a:endParaRPr lang="en-GB" sz="1100" dirty="0">
              <a:solidFill>
                <a:srgbClr val="646464"/>
              </a:solidFill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4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56233987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738778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708689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56651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bg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065685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36638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0512064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55515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9982262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5752220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bg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4900829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04288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344324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6034620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/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Tx/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/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/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/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9561728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92642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bg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</a:rPr>
              <a:pPr/>
              <a:t>‹#›</a:t>
            </a:fld>
            <a:endParaRPr lang="en-GB" sz="1100" dirty="0">
              <a:solidFill>
                <a:srgbClr val="646464"/>
              </a:solidFill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</a:rPr>
              <a:pPr/>
              <a:t>‹#›</a:t>
            </a:fld>
            <a:endParaRPr lang="en-GB" sz="1100" dirty="0">
              <a:solidFill>
                <a:srgbClr val="646464"/>
              </a:solidFill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</a:rPr>
              <a:pPr/>
              <a:t>‹#›</a:t>
            </a:fld>
            <a:endParaRPr lang="en-GB" sz="1100" dirty="0">
              <a:solidFill>
                <a:srgbClr val="646464"/>
              </a:solidFill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</a:rPr>
              <a:pPr/>
              <a:t>‹#›</a:t>
            </a:fld>
            <a:endParaRPr lang="en-GB" sz="1100" dirty="0">
              <a:solidFill>
                <a:srgbClr val="646464"/>
              </a:solidFill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9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2240"/>
            <a:ext cx="3434400" cy="2011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6492240"/>
            <a:ext cx="720000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dirty="0" smtClean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</a:rPr>
              <a:pPr/>
              <a:t>‹#›</a:t>
            </a:fld>
            <a:endParaRPr lang="en-GB" sz="1100" dirty="0">
              <a:solidFill>
                <a:srgbClr val="646464"/>
              </a:solidFill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92240"/>
            <a:ext cx="1188720" cy="20116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2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2067828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7176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bg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9596308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396260" y="1991784"/>
            <a:ext cx="1352934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lang="en-GB" sz="459">
                <a:solidFill>
                  <a:srgbClr val="808080"/>
                </a:solidFill>
                <a:latin typeface="Arial"/>
              </a:rPr>
              <a:t>Last Modified 19/04/2018 22:36 GMT Standard Time</a:t>
            </a:r>
            <a:endParaRPr sz="459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81356" y="4209765"/>
            <a:ext cx="182742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459" dirty="0">
                <a:solidFill>
                  <a:srgbClr val="808080"/>
                </a:solidFill>
                <a:latin typeface="Arial"/>
              </a:rPr>
              <a:t>Printed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363866" y="77304"/>
            <a:ext cx="37510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612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363865" y="689052"/>
            <a:ext cx="8455193" cy="1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 lang="x-none"/>
            </a:pPr>
            <a:r>
              <a:rPr sz="1224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363865" y="6461572"/>
            <a:ext cx="8455193" cy="304513"/>
            <a:chOff x="75" y="3956"/>
            <a:chExt cx="5385" cy="18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56"/>
              <a:ext cx="5385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5599" indent="-65599" fontAlgn="base">
                <a:spcBef>
                  <a:spcPct val="0"/>
                </a:spcBef>
                <a:spcAft>
                  <a:spcPct val="0"/>
                </a:spcAft>
                <a:defRPr lang="x-none"/>
              </a:pPr>
              <a:r>
                <a:rPr sz="612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86"/>
              <a:ext cx="4709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801" indent="-377801" defTabSz="913571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612" dirty="0">
                  <a:solidFill>
                    <a:srgbClr val="808080"/>
                  </a:solidFill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3866" y="1651364"/>
            <a:ext cx="6978547" cy="164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363865" y="1797299"/>
            <a:ext cx="4350891" cy="348246"/>
            <a:chOff x="915" y="815"/>
            <a:chExt cx="2686" cy="2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815"/>
              <a:ext cx="2686" cy="2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224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918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8389054" y="291556"/>
            <a:ext cx="369140" cy="121893"/>
            <a:chOff x="8379004" y="285750"/>
            <a:chExt cx="361771" cy="11946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9004" y="285750"/>
              <a:ext cx="361771" cy="119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71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612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9004" y="285750"/>
              <a:ext cx="0" cy="1194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9004" y="405216"/>
              <a:ext cx="36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doc id"/>
          <p:cNvSpPr>
            <a:spLocks noChangeArrowheads="1"/>
          </p:cNvSpPr>
          <p:nvPr userDrawn="1"/>
        </p:nvSpPr>
        <p:spPr bwMode="gray">
          <a:xfrm>
            <a:off x="7845278" y="51833"/>
            <a:ext cx="892589" cy="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45" fontAlgn="base">
              <a:spcBef>
                <a:spcPct val="0"/>
              </a:spcBef>
              <a:spcAft>
                <a:spcPct val="0"/>
              </a:spcAft>
            </a:pPr>
            <a:endParaRPr lang="x-none" sz="459" dirty="0">
              <a:solidFill>
                <a:srgbClr val="808080"/>
              </a:solidFill>
            </a:endParaRPr>
          </a:p>
        </p:txBody>
      </p:sp>
      <p:grpSp>
        <p:nvGrpSpPr>
          <p:cNvPr id="25" name="LegendBoxes" hidden="1"/>
          <p:cNvGrpSpPr/>
          <p:nvPr userDrawn="1"/>
        </p:nvGrpSpPr>
        <p:grpSpPr bwMode="gray">
          <a:xfrm>
            <a:off x="8234609" y="285076"/>
            <a:ext cx="588713" cy="1004243"/>
            <a:chOff x="7835905" y="279400"/>
            <a:chExt cx="769311" cy="984251"/>
          </a:xfrm>
        </p:grpSpPr>
        <p:sp>
          <p:nvSpPr>
            <p:cNvPr id="2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rgbClr val="6F8BF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rgbClr val="9FB2F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rgbClr val="CFD8FB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1"/>
            <p:cNvSpPr>
              <a:spLocks noChangeArrowheads="1"/>
            </p:cNvSpPr>
            <p:nvPr/>
          </p:nvSpPr>
          <p:spPr bwMode="gray">
            <a:xfrm>
              <a:off x="8089904" y="279400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2"/>
            <p:cNvSpPr>
              <a:spLocks noChangeArrowheads="1"/>
            </p:cNvSpPr>
            <p:nvPr/>
          </p:nvSpPr>
          <p:spPr bwMode="gray">
            <a:xfrm>
              <a:off x="8089906" y="549275"/>
              <a:ext cx="515310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5309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4" name="LegendLines" hidden="1"/>
          <p:cNvGrpSpPr/>
          <p:nvPr userDrawn="1"/>
        </p:nvGrpSpPr>
        <p:grpSpPr bwMode="gray">
          <a:xfrm>
            <a:off x="7998923" y="285076"/>
            <a:ext cx="824388" cy="698451"/>
            <a:chOff x="7540629" y="279400"/>
            <a:chExt cx="1077286" cy="684546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x-none" sz="918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5311" cy="13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1" name="LegendMoons" hidden="1"/>
          <p:cNvGrpSpPr/>
          <p:nvPr userDrawn="1"/>
        </p:nvGrpSpPr>
        <p:grpSpPr bwMode="gray">
          <a:xfrm>
            <a:off x="8183577" y="285075"/>
            <a:ext cx="639734" cy="1333054"/>
            <a:chOff x="7769225" y="250825"/>
            <a:chExt cx="835986" cy="1306516"/>
          </a:xfrm>
        </p:grpSpPr>
        <p:grpSp>
          <p:nvGrpSpPr>
            <p:cNvPr id="42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0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4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2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x-none" sz="91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5311" cy="13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x-none" sz="918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3865" y="234865"/>
            <a:ext cx="8451979" cy="40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33026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3571" rtl="0" eaLnBrk="1" fontAlgn="base" hangingPunct="1">
        <a:spcBef>
          <a:spcPct val="0"/>
        </a:spcBef>
        <a:spcAft>
          <a:spcPct val="0"/>
        </a:spcAft>
        <a:tabLst>
          <a:tab pos="275367" algn="l"/>
        </a:tabLst>
        <a:defRPr lang="x-none" sz="1990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2pPr>
      <a:lvl3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3pPr>
      <a:lvl4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4pPr>
      <a:lvl5pPr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5pPr>
      <a:lvl6pPr marL="466504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6pPr>
      <a:lvl7pPr marL="933009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7pPr>
      <a:lvl8pPr marL="1399513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8pPr>
      <a:lvl9pPr marL="1866018" algn="l" defTabSz="913571" rtl="0" eaLnBrk="1" fontAlgn="base" hangingPunct="1">
        <a:spcBef>
          <a:spcPct val="0"/>
        </a:spcBef>
        <a:spcAft>
          <a:spcPct val="0"/>
        </a:spcAft>
        <a:defRPr lang="x-none"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00000"/>
        <a:defRPr lang="x-none" sz="1224" b="1" baseline="0">
          <a:solidFill>
            <a:schemeClr val="bg1"/>
          </a:solidFill>
          <a:latin typeface="+mn-lt"/>
          <a:ea typeface="+mn-ea"/>
          <a:cs typeface="+mn-cs"/>
        </a:defRPr>
      </a:lvl1pPr>
      <a:lvl2pPr marL="1619" indent="0" algn="l" defTabSz="913571" rtl="0" eaLnBrk="1" fontAlgn="base" hangingPunct="1">
        <a:spcBef>
          <a:spcPts val="459"/>
        </a:spcBef>
        <a:spcAft>
          <a:spcPts val="459"/>
        </a:spcAft>
        <a:buClr>
          <a:schemeClr val="tx2"/>
        </a:buClr>
        <a:buSzPct val="125000"/>
        <a:buFontTx/>
        <a:buNone/>
        <a:defRPr lang="x-none" sz="1224" b="0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2pPr>
      <a:lvl3pPr marL="128768" indent="-128768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3pPr>
      <a:lvl4pPr marL="268470" indent="-139702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4pPr>
      <a:lvl5pPr marL="443401" indent="-174931" algn="l" defTabSz="913571" rtl="0" eaLnBrk="1" fontAlgn="base" hangingPunct="1">
        <a:spcBef>
          <a:spcPct val="0"/>
        </a:spcBef>
        <a:spcAft>
          <a:spcPts val="459"/>
        </a:spcAft>
        <a:buClr>
          <a:schemeClr val="accent6">
            <a:lumMod val="60000"/>
            <a:lumOff val="40000"/>
          </a:schemeClr>
        </a:buClr>
        <a:buSzPct val="100000"/>
        <a:buFont typeface="Times New Roman" panose="02020603050405020304" pitchFamily="18" charset="0"/>
        <a:buChar char="─"/>
        <a:defRPr lang="x-none" sz="1224" baseline="0">
          <a:solidFill>
            <a:schemeClr val="accent6">
              <a:lumMod val="60000"/>
              <a:lumOff val="40000"/>
            </a:schemeClr>
          </a:solidFill>
          <a:latin typeface="+mn-lt"/>
        </a:defRPr>
      </a:lvl5pPr>
      <a:lvl6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8" indent="-132824" algn="l" defTabSz="9135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504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8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2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7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6" algn="l" defTabSz="933009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925">
          <p15:clr>
            <a:srgbClr val="F26B43"/>
          </p15:clr>
        </p15:guide>
        <p15:guide id="2" pos="298">
          <p15:clr>
            <a:srgbClr val="F26B43"/>
          </p15:clr>
        </p15:guide>
        <p15:guide id="3" pos="1436">
          <p15:clr>
            <a:srgbClr val="F26B43"/>
          </p15:clr>
        </p15:guide>
        <p15:guide id="4" pos="7259">
          <p15:clr>
            <a:srgbClr val="F26B43"/>
          </p15:clr>
        </p15:guide>
        <p15:guide id="5" pos="6044">
          <p15:clr>
            <a:srgbClr val="F26B43"/>
          </p15:clr>
        </p15:guide>
        <p15:guide id="6" pos="4891">
          <p15:clr>
            <a:srgbClr val="F26B43"/>
          </p15:clr>
        </p15:guide>
        <p15:guide id="7" pos="3740">
          <p15:clr>
            <a:srgbClr val="F26B43"/>
          </p15:clr>
        </p15:guide>
        <p15:guide id="8" pos="2587">
          <p15:clr>
            <a:srgbClr val="F26B43"/>
          </p15:clr>
        </p15:guide>
        <p15:guide id="9" orient="horz" pos="1020">
          <p15:clr>
            <a:srgbClr val="F26B43"/>
          </p15:clr>
        </p15:guide>
        <p15:guide id="10" orient="horz" pos="529">
          <p15:clr>
            <a:srgbClr val="F26B43"/>
          </p15:clr>
        </p15:guide>
        <p15:guide id="11" orient="horz" pos="348">
          <p15:clr>
            <a:srgbClr val="F26B43"/>
          </p15:clr>
        </p15:guide>
        <p15:guide id="12" orient="horz" pos="2844">
          <p15:clr>
            <a:srgbClr val="F26B43"/>
          </p15:clr>
        </p15:guide>
        <p15:guide id="13" orient="horz" pos="3756">
          <p15:clr>
            <a:srgbClr val="F26B43"/>
          </p15:clr>
        </p15:guide>
        <p15:guide id="14" orient="horz" pos="41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R@eduardoc.co.uk" TargetMode="External"/><Relationship Id="rId2" Type="http://schemas.openxmlformats.org/officeDocument/2006/relationships/hyperlink" Target="mailto:hope.meadows@theorsociety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etup.com/datasciencespeakers/" TargetMode="External"/><Relationship Id="rId7" Type="http://schemas.openxmlformats.org/officeDocument/2006/relationships/hyperlink" Target="http://www.meetup.com/AnalyticsNetwo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heorsociety.com/OR60" TargetMode="External"/><Relationship Id="rId5" Type="http://schemas.openxmlformats.org/officeDocument/2006/relationships/hyperlink" Target="http://www.analytics-events.co.uk/" TargetMode="External"/><Relationship Id="rId4" Type="http://schemas.openxmlformats.org/officeDocument/2006/relationships/hyperlink" Target="http://www.theorsociety.com/Pages/SpecialInterest/Simulation_Future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probinson@mail.dstl.gov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ranyard@cix.co.uk" TargetMode="External"/><Relationship Id="rId4" Type="http://schemas.openxmlformats.org/officeDocument/2006/relationships/hyperlink" Target="mailto:Alistair.Clark@uwe.ac.u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180" y="2267997"/>
            <a:ext cx="7522234" cy="2190180"/>
          </a:xfrm>
        </p:spPr>
        <p:txBody>
          <a:bodyPr/>
          <a:lstStyle/>
          <a:p>
            <a:r>
              <a:rPr lang="en-GB" dirty="0" smtClean="0"/>
              <a:t>Analytics Network</a:t>
            </a:r>
            <a:br>
              <a:rPr lang="en-GB" dirty="0" smtClean="0"/>
            </a:br>
            <a:r>
              <a:rPr lang="en-GB" dirty="0" smtClean="0"/>
              <a:t>Event will start at 18:20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3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9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127" y="2209047"/>
            <a:ext cx="7522234" cy="2190180"/>
          </a:xfrm>
        </p:spPr>
        <p:txBody>
          <a:bodyPr/>
          <a:lstStyle/>
          <a:p>
            <a:r>
              <a:rPr lang="en-GB" dirty="0" smtClean="0"/>
              <a:t>Next events in the Analytics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3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looking for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4745"/>
            <a:ext cx="7886700" cy="3804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b="0" dirty="0" smtClean="0"/>
              <a:t>If you  are interested to talk or if you like to host the next event please let us know! Contact us at: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b="0" dirty="0" smtClean="0"/>
              <a:t>Hope </a:t>
            </a:r>
            <a:r>
              <a:rPr lang="en-GB" b="0" dirty="0"/>
              <a:t>Meadows on </a:t>
            </a:r>
            <a:r>
              <a:rPr lang="en-GB" b="0" dirty="0" smtClean="0">
                <a:solidFill>
                  <a:srgbClr val="D61B26"/>
                </a:solidFill>
                <a:hlinkClick r:id="rId2"/>
              </a:rPr>
              <a:t>hope.meadows@theorsociety.com</a:t>
            </a:r>
            <a:endParaRPr lang="en-GB" b="0" dirty="0" smtClean="0">
              <a:solidFill>
                <a:srgbClr val="D61B26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b="0" dirty="0" smtClean="0"/>
              <a:t>Eduardo Contreras </a:t>
            </a:r>
            <a:r>
              <a:rPr lang="en-GB" b="0" dirty="0" smtClean="0">
                <a:hlinkClick r:id="rId3"/>
              </a:rPr>
              <a:t>OR@eduardoc.co.uk</a:t>
            </a:r>
            <a:r>
              <a:rPr lang="en-GB" b="0" dirty="0" smtClean="0"/>
              <a:t> </a:t>
            </a:r>
            <a:endParaRPr lang="en-GB" b="0" dirty="0">
              <a:solidFill>
                <a:srgbClr val="50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7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110401" cy="40227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0" dirty="0" smtClean="0"/>
              <a:t>Data Science Speakers Club, next session 21</a:t>
            </a:r>
            <a:r>
              <a:rPr lang="en-GB" b="0" baseline="30000" dirty="0" smtClean="0"/>
              <a:t>st</a:t>
            </a:r>
            <a:r>
              <a:rPr lang="en-GB" b="0" dirty="0" smtClean="0"/>
              <a:t> May </a:t>
            </a:r>
            <a:r>
              <a:rPr lang="en-GB" b="0" dirty="0" smtClean="0">
                <a:hlinkClick r:id="rId3"/>
              </a:rPr>
              <a:t>www.meetup.com/datasciencespeakers/</a:t>
            </a:r>
            <a:r>
              <a:rPr lang="en-GB" b="0" dirty="0" smtClean="0"/>
              <a:t>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0" dirty="0" smtClean="0"/>
              <a:t>The </a:t>
            </a:r>
            <a:r>
              <a:rPr lang="en-GB" b="0" dirty="0"/>
              <a:t>Art and Science of </a:t>
            </a:r>
            <a:r>
              <a:rPr lang="en-GB" b="0" dirty="0" smtClean="0"/>
              <a:t>Modelling, 8</a:t>
            </a:r>
            <a:r>
              <a:rPr lang="en-GB" b="0" baseline="30000" dirty="0" smtClean="0"/>
              <a:t>th</a:t>
            </a:r>
            <a:r>
              <a:rPr lang="en-GB" b="0" dirty="0"/>
              <a:t> </a:t>
            </a:r>
            <a:r>
              <a:rPr lang="en-GB" b="0" dirty="0" smtClean="0"/>
              <a:t>June </a:t>
            </a:r>
            <a:br>
              <a:rPr lang="en-GB" b="0" dirty="0" smtClean="0"/>
            </a:br>
            <a:r>
              <a:rPr lang="en-GB" b="0" dirty="0" smtClean="0">
                <a:hlinkClick r:id="rId4"/>
              </a:rPr>
              <a:t>www.theorsociety.com/Pages/SpecialInterest/Simulation_Future.aspx</a:t>
            </a:r>
            <a:endParaRPr lang="en-GB" b="0" dirty="0" smtClean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0" dirty="0" smtClean="0"/>
              <a:t>Annual Analytics Summit 2018, </a:t>
            </a:r>
            <a:r>
              <a:rPr lang="en-GB" b="0" smtClean="0"/>
              <a:t>12</a:t>
            </a:r>
            <a:r>
              <a:rPr lang="en-GB" b="0" baseline="30000" smtClean="0"/>
              <a:t>th</a:t>
            </a:r>
            <a:r>
              <a:rPr lang="en-GB" b="0" smtClean="0"/>
              <a:t> June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>
                <a:hlinkClick r:id="rId5"/>
              </a:rPr>
              <a:t>www.analytics-events.co.uk</a:t>
            </a:r>
            <a:endParaRPr lang="en-GB" b="0" dirty="0" smtClean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0" dirty="0" smtClean="0"/>
              <a:t>Annual Conference OR60, 11</a:t>
            </a:r>
            <a:r>
              <a:rPr lang="en-GB" b="0" baseline="30000" dirty="0" smtClean="0"/>
              <a:t>th</a:t>
            </a:r>
            <a:r>
              <a:rPr lang="en-GB" b="0" dirty="0" smtClean="0"/>
              <a:t>-13</a:t>
            </a:r>
            <a:r>
              <a:rPr lang="en-GB" b="0" baseline="30000" dirty="0" smtClean="0"/>
              <a:t>th</a:t>
            </a:r>
            <a:r>
              <a:rPr lang="en-GB" b="0" dirty="0" smtClean="0"/>
              <a:t> September </a:t>
            </a:r>
            <a:r>
              <a:rPr lang="en-GB" b="0" dirty="0" smtClean="0">
                <a:hlinkClick r:id="rId6"/>
              </a:rPr>
              <a:t>www.theorsociety.com/OR60</a:t>
            </a:r>
            <a:r>
              <a:rPr lang="en-GB" b="0" dirty="0" smtClean="0"/>
              <a:t> 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3200" b="0" dirty="0" smtClean="0"/>
              <a:t>More details on </a:t>
            </a:r>
            <a:r>
              <a:rPr lang="en-GB" sz="3200" b="0" dirty="0" smtClean="0">
                <a:hlinkClick r:id="rId7"/>
              </a:rPr>
              <a:t>www.meetup.com/AnalyticsNetwork</a:t>
            </a:r>
            <a:r>
              <a:rPr lang="en-GB" sz="32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News from the other OR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110401" cy="4022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0" dirty="0" smtClean="0"/>
              <a:t>Apprenticeships</a:t>
            </a:r>
          </a:p>
          <a:p>
            <a:pPr marL="18573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0" dirty="0" smtClean="0"/>
              <a:t>Be part of a group to take forward a Level 7 (Masters Level)  apprenticeship standard in OR &amp; Analytics</a:t>
            </a:r>
            <a:br>
              <a:rPr lang="en-GB" sz="2000" b="0" dirty="0" smtClean="0"/>
            </a:br>
            <a:r>
              <a:rPr lang="en-GB" sz="2000" b="0" dirty="0" smtClean="0"/>
              <a:t>For more details contact </a:t>
            </a:r>
            <a:r>
              <a:rPr lang="en-GB" sz="2000" b="0" dirty="0"/>
              <a:t>Alan </a:t>
            </a:r>
            <a:r>
              <a:rPr lang="en-GB" sz="2000" b="0" dirty="0" smtClean="0"/>
              <a:t>Robinson </a:t>
            </a:r>
            <a:r>
              <a:rPr lang="en-GB" sz="2000" b="0" dirty="0" smtClean="0">
                <a:hlinkClick r:id="rId3"/>
              </a:rPr>
              <a:t>aprobinson@mail.dstl.gov.uk</a:t>
            </a:r>
            <a:r>
              <a:rPr lang="en-GB" sz="2000" b="0" dirty="0"/>
              <a:t> </a:t>
            </a:r>
            <a:r>
              <a:rPr lang="en-GB" sz="2000" b="0" dirty="0" smtClean="0"/>
              <a:t>or Alistair </a:t>
            </a:r>
            <a:r>
              <a:rPr lang="en-GB" sz="2000" b="0" dirty="0"/>
              <a:t>Clark </a:t>
            </a:r>
            <a:r>
              <a:rPr lang="en-GB" sz="2000" b="0" dirty="0" smtClean="0">
                <a:hlinkClick r:id="rId4"/>
              </a:rPr>
              <a:t>Alistair.Clark@uwe.ac.uk</a:t>
            </a:r>
            <a:r>
              <a:rPr lang="en-GB" sz="2000" b="0" dirty="0" smtClean="0"/>
              <a:t> </a:t>
            </a:r>
          </a:p>
          <a:p>
            <a:pPr marL="185738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0" dirty="0" smtClean="0"/>
              <a:t>Heads </a:t>
            </a:r>
            <a:r>
              <a:rPr lang="en-GB" b="0" dirty="0"/>
              <a:t>of OR and Analytics Forum (HORAF</a:t>
            </a:r>
            <a:r>
              <a:rPr lang="en-GB" b="0" dirty="0" smtClean="0"/>
              <a:t>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smtClean="0"/>
              <a:t>A Network free to join for senior managers to network and share ideas</a:t>
            </a:r>
            <a:br>
              <a:rPr lang="en-GB" sz="2000" b="0" dirty="0" smtClean="0"/>
            </a:br>
            <a:r>
              <a:rPr lang="en-GB" sz="2000" b="0" dirty="0" smtClean="0"/>
              <a:t>To join contact </a:t>
            </a:r>
            <a:r>
              <a:rPr lang="en-GB" sz="2000" b="0" dirty="0"/>
              <a:t>Alan Robinson, </a:t>
            </a:r>
            <a:r>
              <a:rPr lang="en-GB" sz="2000" b="0" dirty="0" smtClean="0">
                <a:hlinkClick r:id="rId3"/>
              </a:rPr>
              <a:t>aprobinson@mail.dstl.gov.uk</a:t>
            </a:r>
            <a:r>
              <a:rPr lang="en-GB" sz="2000" b="0" dirty="0"/>
              <a:t>  or John Ranyard </a:t>
            </a:r>
            <a:r>
              <a:rPr lang="en-GB" sz="2000" b="0" dirty="0" smtClean="0">
                <a:hlinkClick r:id="rId5"/>
              </a:rPr>
              <a:t>jranyard@cix.co.uk</a:t>
            </a:r>
            <a:r>
              <a:rPr lang="en-GB" sz="20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5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992" y="2011016"/>
            <a:ext cx="6858000" cy="2214563"/>
          </a:xfrm>
        </p:spPr>
        <p:txBody>
          <a:bodyPr>
            <a:normAutofit/>
          </a:bodyPr>
          <a:lstStyle/>
          <a:p>
            <a:r>
              <a:rPr lang="en-GB" sz="7200" dirty="0" smtClean="0"/>
              <a:t>Thank you!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8321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627" y="2610679"/>
            <a:ext cx="7827579" cy="1760483"/>
          </a:xfrm>
        </p:spPr>
        <p:txBody>
          <a:bodyPr>
            <a:normAutofit/>
          </a:bodyPr>
          <a:lstStyle/>
          <a:p>
            <a:r>
              <a:rPr lang="en-GB" dirty="0" smtClean="0"/>
              <a:t>Welcome to</a:t>
            </a:r>
            <a:br>
              <a:rPr lang="en-GB" dirty="0" smtClean="0"/>
            </a:br>
            <a:r>
              <a:rPr lang="en-GB" dirty="0" smtClean="0"/>
              <a:t>Analytics Network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9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start…</a:t>
            </a:r>
            <a:endParaRPr lang="en-GB" dirty="0"/>
          </a:p>
        </p:txBody>
      </p:sp>
      <p:pic>
        <p:nvPicPr>
          <p:cNvPr id="1026" name="Picture 2" descr="http://www.centurionsigns.co.uk/wp-content/uploads/2015/09/204749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8" b="24953"/>
          <a:stretch/>
        </p:blipFill>
        <p:spPr bwMode="auto">
          <a:xfrm>
            <a:off x="516697" y="2843715"/>
            <a:ext cx="2721803" cy="13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3.iconfinder.com/data/icons/online-marketing-vol-1/72/19-5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07" y="2501900"/>
            <a:ext cx="2058121" cy="205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53" y="2240826"/>
            <a:ext cx="2582884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4745"/>
            <a:ext cx="7886700" cy="38040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400" b="0" dirty="0" smtClean="0"/>
              <a:t>Bethan Mackay: Health Analytics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400" b="0" dirty="0"/>
              <a:t>Musa Bilal: Productionising Machine Learning Systems</a:t>
            </a:r>
            <a:endParaRPr lang="en-GB" sz="2400" b="0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400" b="0" dirty="0"/>
              <a:t>Matthew </a:t>
            </a:r>
            <a:r>
              <a:rPr lang="en-GB" sz="2400" b="0" dirty="0" smtClean="0"/>
              <a:t>Robinson and Joanna Levitt</a:t>
            </a:r>
            <a:r>
              <a:rPr lang="en-GB" sz="2400" b="0" dirty="0"/>
              <a:t>: Applying design thinking to </a:t>
            </a:r>
            <a:r>
              <a:rPr lang="en-GB" sz="2400" b="0" dirty="0" smtClean="0"/>
              <a:t>Analytics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400" b="0" dirty="0" smtClean="0"/>
              <a:t>Jacqui Taylor: </a:t>
            </a:r>
            <a:r>
              <a:rPr lang="en-GB" sz="2400" b="0" dirty="0"/>
              <a:t>Mapping the Future towards the Internet of Things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400" b="0" dirty="0" smtClean="0"/>
              <a:t>Next events coming up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GB" b="0" dirty="0">
              <a:solidFill>
                <a:srgbClr val="50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Health Analytics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Applying new lenses to standard datasets</a:t>
            </a:r>
          </a:p>
        </p:txBody>
      </p:sp>
    </p:spTree>
    <p:extLst>
      <p:ext uri="{BB962C8B-B14F-4D97-AF65-F5344CB8AC3E}">
        <p14:creationId xmlns:p14="http://schemas.microsoft.com/office/powerpoint/2010/main" val="5580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is collected all over a hospital for a variety of specific purposes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40876" y="4525643"/>
            <a:ext cx="867103" cy="72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Attend A&amp;E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820" y="4050349"/>
            <a:ext cx="867103" cy="72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Call an ambulance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7932" y="4056307"/>
            <a:ext cx="867103" cy="72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Get an x-ray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4988" y="4522709"/>
            <a:ext cx="867103" cy="72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Get admitted to hospital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6354" y="4047414"/>
            <a:ext cx="867103" cy="72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Receive blood test 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9100" y="4519685"/>
            <a:ext cx="867103" cy="72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Have an operation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6156" y="4056307"/>
            <a:ext cx="867103" cy="72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Move wards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3212" y="4516750"/>
            <a:ext cx="867103" cy="720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Get discharged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4" y="1194812"/>
            <a:ext cx="2839427" cy="1892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801" y="1195498"/>
            <a:ext cx="2838397" cy="1892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78" y="1195498"/>
            <a:ext cx="2838398" cy="18922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0377" y="3301847"/>
            <a:ext cx="2923713" cy="2200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Ambulance response dataset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3131" y="3603270"/>
            <a:ext cx="2923713" cy="2200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A&amp;E attendance dataset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1198" y="3604010"/>
            <a:ext cx="2923713" cy="2200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Theatre activity dataset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2091" y="3301847"/>
            <a:ext cx="2923713" cy="2200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36576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400" dirty="0" smtClean="0">
                <a:solidFill>
                  <a:srgbClr val="646464"/>
                </a:solidFill>
              </a:rPr>
              <a:t>Pathology dataset</a:t>
            </a:r>
          </a:p>
        </p:txBody>
      </p:sp>
    </p:spTree>
    <p:extLst>
      <p:ext uri="{BB962C8B-B14F-4D97-AF65-F5344CB8AC3E}">
        <p14:creationId xmlns:p14="http://schemas.microsoft.com/office/powerpoint/2010/main" val="29754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we use existing datasets to answer new questions and improve both the quality of decision-making and healthcare delivery overall?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1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a financial lens to an operational dataset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6515"/>
            <a:ext cx="8229600" cy="4004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847" y="1449641"/>
            <a:ext cx="7906871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</a:pPr>
            <a:r>
              <a:rPr lang="en-GB" sz="1200" b="1" i="1" dirty="0">
                <a:solidFill>
                  <a:srgbClr val="646464"/>
                </a:solidFill>
              </a:rPr>
              <a:t>AA25 Cerebral Degenerations or Miscellaneous Disorders of the Nervous 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8" y="1151686"/>
            <a:ext cx="8292663" cy="50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6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Turning health data into a crystal ball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32884"/>
            <a:ext cx="8229600" cy="36843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8" y="1402511"/>
            <a:ext cx="8663153" cy="46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heme/theme1.xml><?xml version="1.0" encoding="utf-8"?>
<a:theme xmlns:a="http://schemas.openxmlformats.org/drawingml/2006/main" name="Office Theme">
  <a:themeElements>
    <a:clrScheme name="OR Society 2016">
      <a:dk1>
        <a:srgbClr val="505759"/>
      </a:dk1>
      <a:lt1>
        <a:srgbClr val="FFFFFF"/>
      </a:lt1>
      <a:dk2>
        <a:srgbClr val="D61B26"/>
      </a:dk2>
      <a:lt2>
        <a:srgbClr val="BFB8AF"/>
      </a:lt2>
      <a:accent1>
        <a:srgbClr val="D61B26"/>
      </a:accent1>
      <a:accent2>
        <a:srgbClr val="505759"/>
      </a:accent2>
      <a:accent3>
        <a:srgbClr val="968C83"/>
      </a:accent3>
      <a:accent4>
        <a:srgbClr val="BFB8AF"/>
      </a:accent4>
      <a:accent5>
        <a:srgbClr val="D61B26"/>
      </a:accent5>
      <a:accent6>
        <a:srgbClr val="505759"/>
      </a:accent6>
      <a:hlink>
        <a:srgbClr val="D61B26"/>
      </a:hlink>
      <a:folHlink>
        <a:srgbClr val="505759"/>
      </a:folHlink>
    </a:clrScheme>
    <a:fontScheme name="Custom 1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igital McKinsey - template black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11.xml><?xml version="1.0" encoding="utf-8"?>
<a:theme xmlns:a="http://schemas.openxmlformats.org/drawingml/2006/main" name="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12.xml><?xml version="1.0" encoding="utf-8"?>
<a:theme xmlns:a="http://schemas.openxmlformats.org/drawingml/2006/main" name="1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13.xml><?xml version="1.0" encoding="utf-8"?>
<a:theme xmlns:a="http://schemas.openxmlformats.org/drawingml/2006/main" name="3_Digital McKinsey - template black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14.xml><?xml version="1.0" encoding="utf-8"?>
<a:theme xmlns:a="http://schemas.openxmlformats.org/drawingml/2006/main" name="2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15.xml><?xml version="1.0" encoding="utf-8"?>
<a:theme xmlns:a="http://schemas.openxmlformats.org/drawingml/2006/main" name="3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16.xml><?xml version="1.0" encoding="utf-8"?>
<a:theme xmlns:a="http://schemas.openxmlformats.org/drawingml/2006/main" name="4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17.xml><?xml version="1.0" encoding="utf-8"?>
<a:theme xmlns:a="http://schemas.openxmlformats.org/drawingml/2006/main" name="5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18.xml><?xml version="1.0" encoding="utf-8"?>
<a:theme xmlns:a="http://schemas.openxmlformats.org/drawingml/2006/main" name="6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19.xml><?xml version="1.0" encoding="utf-8"?>
<a:theme xmlns:a="http://schemas.openxmlformats.org/drawingml/2006/main" name="7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2.xml><?xml version="1.0" encoding="utf-8"?>
<a:theme xmlns:a="http://schemas.openxmlformats.org/drawingml/2006/main" name="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PowerPoint Onscreen.potx" id="{FC647D57-B566-4D15-94A9-B1865A7AE469}" vid="{CB8A6895-B543-4B82-9CD6-2B90204B24ED}"/>
    </a:ext>
  </a:extLst>
</a:theme>
</file>

<file path=ppt/theme/theme20.xml><?xml version="1.0" encoding="utf-8"?>
<a:theme xmlns:a="http://schemas.openxmlformats.org/drawingml/2006/main" name="8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21.xml><?xml version="1.0" encoding="utf-8"?>
<a:theme xmlns:a="http://schemas.openxmlformats.org/drawingml/2006/main" name="4_Digital McKinsey - template black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22.xml><?xml version="1.0" encoding="utf-8"?>
<a:theme xmlns:a="http://schemas.openxmlformats.org/drawingml/2006/main" name="9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23.xml><?xml version="1.0" encoding="utf-8"?>
<a:theme xmlns:a="http://schemas.openxmlformats.org/drawingml/2006/main" name="10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24.xml><?xml version="1.0" encoding="utf-8"?>
<a:theme xmlns:a="http://schemas.openxmlformats.org/drawingml/2006/main" name="5_Digital McKinsey - template black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25.xml><?xml version="1.0" encoding="utf-8"?>
<a:theme xmlns:a="http://schemas.openxmlformats.org/drawingml/2006/main" name="11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26.xml><?xml version="1.0" encoding="utf-8"?>
<a:theme xmlns:a="http://schemas.openxmlformats.org/drawingml/2006/main" name="12_Digital McKinsey - template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">
          <a:solidFill>
            <a:schemeClr val="accent6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b="0" dirty="0" smtClean="0"/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27.xml><?xml version="1.0" encoding="utf-8"?>
<a:theme xmlns:a="http://schemas.openxmlformats.org/drawingml/2006/main" name="6_Digital McKinsey - template black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PowerPoint Onscreen.potx" id="{FC647D57-B566-4D15-94A9-B1865A7AE469}" vid="{CB8A6895-B543-4B82-9CD6-2B90204B24ED}"/>
    </a:ext>
  </a:extLst>
</a:theme>
</file>

<file path=ppt/theme/theme4.xml><?xml version="1.0" encoding="utf-8"?>
<a:theme xmlns:a="http://schemas.openxmlformats.org/drawingml/2006/main" name="2_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PowerPoint Onscreen.potx" id="{FC647D57-B566-4D15-94A9-B1865A7AE469}" vid="{CB8A6895-B543-4B82-9CD6-2B90204B24ED}"/>
    </a:ext>
  </a:extLst>
</a:theme>
</file>

<file path=ppt/theme/theme5.xml><?xml version="1.0" encoding="utf-8"?>
<a:theme xmlns:a="http://schemas.openxmlformats.org/drawingml/2006/main" name="3_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PowerPoint Onscreen.potx" id="{FC647D57-B566-4D15-94A9-B1865A7AE469}" vid="{CB8A6895-B543-4B82-9CD6-2B90204B24ED}"/>
    </a:ext>
  </a:extLst>
</a:theme>
</file>

<file path=ppt/theme/theme6.xml><?xml version="1.0" encoding="utf-8"?>
<a:theme xmlns:a="http://schemas.openxmlformats.org/drawingml/2006/main" name="4_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PowerPoint Onscreen.potx" id="{FC647D57-B566-4D15-94A9-B1865A7AE469}" vid="{CB8A6895-B543-4B82-9CD6-2B90204B24ED}"/>
    </a:ext>
  </a:extLst>
</a:theme>
</file>

<file path=ppt/theme/theme7.xml><?xml version="1.0" encoding="utf-8"?>
<a:theme xmlns:a="http://schemas.openxmlformats.org/drawingml/2006/main" name="5_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PowerPoint Onscreen.potx" id="{FC647D57-B566-4D15-94A9-B1865A7AE469}" vid="{CB8A6895-B543-4B82-9CD6-2B90204B24ED}"/>
    </a:ext>
  </a:extLst>
</a:theme>
</file>

<file path=ppt/theme/theme8.xml><?xml version="1.0" encoding="utf-8"?>
<a:theme xmlns:a="http://schemas.openxmlformats.org/drawingml/2006/main" name="Digital McKinsey - template black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ppt/theme/theme9.xml><?xml version="1.0" encoding="utf-8"?>
<a:theme xmlns:a="http://schemas.openxmlformats.org/drawingml/2006/main" name="1_Digital McKinsey - template black">
  <a:themeElements>
    <a:clrScheme name="Custom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0E6"/>
      </a:accent1>
      <a:accent2>
        <a:srgbClr val="00ADEF"/>
      </a:accent2>
      <a:accent3>
        <a:srgbClr val="37DEE7"/>
      </a:accent3>
      <a:accent4>
        <a:srgbClr val="002960"/>
      </a:accent4>
      <a:accent5>
        <a:srgbClr val="BFBFBF"/>
      </a:accent5>
      <a:accent6>
        <a:srgbClr val="808080"/>
      </a:accent6>
      <a:hlink>
        <a:srgbClr val="00ADEF"/>
      </a:hlink>
      <a:folHlink>
        <a:srgbClr val="00296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>
    <a:extraClrScheme>
      <a:clrScheme name="Digital McKinsey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E6"/>
        </a:accent1>
        <a:accent2>
          <a:srgbClr val="00ADEF"/>
        </a:accent2>
        <a:accent3>
          <a:srgbClr val="37DEE7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ADEF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QB Widescreen 03232017.potx" id="{9C765A9B-B526-4A81-9FBC-AF50D0EB3870}" vid="{19D65295-2016-4B57-A879-B82D4BEF81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1671</TotalTime>
  <Words>293</Words>
  <Application>Microsoft Office PowerPoint</Application>
  <PresentationFormat>On-screen Show (4:3)</PresentationFormat>
  <Paragraphs>53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50" baseType="lpstr">
      <vt:lpstr>Arial</vt:lpstr>
      <vt:lpstr>Calibri</vt:lpstr>
      <vt:lpstr>Georgia</vt:lpstr>
      <vt:lpstr>Roboto Light</vt:lpstr>
      <vt:lpstr>Roboto Medium</vt:lpstr>
      <vt:lpstr>Times New Roman</vt:lpstr>
      <vt:lpstr>Wingdings</vt:lpstr>
      <vt:lpstr>Office Theme</vt:lpstr>
      <vt:lpstr>EY light projection</vt:lpstr>
      <vt:lpstr>1_EY light projection</vt:lpstr>
      <vt:lpstr>2_EY light projection</vt:lpstr>
      <vt:lpstr>3_EY light projection</vt:lpstr>
      <vt:lpstr>4_EY light projection</vt:lpstr>
      <vt:lpstr>5_EY light projection</vt:lpstr>
      <vt:lpstr>Digital McKinsey - template black</vt:lpstr>
      <vt:lpstr>1_Digital McKinsey - template black</vt:lpstr>
      <vt:lpstr>2_Digital McKinsey - template black</vt:lpstr>
      <vt:lpstr>Digital McKinsey - template</vt:lpstr>
      <vt:lpstr>1_Digital McKinsey - template</vt:lpstr>
      <vt:lpstr>3_Digital McKinsey - template black</vt:lpstr>
      <vt:lpstr>2_Digital McKinsey - template</vt:lpstr>
      <vt:lpstr>3_Digital McKinsey - template</vt:lpstr>
      <vt:lpstr>4_Digital McKinsey - template</vt:lpstr>
      <vt:lpstr>5_Digital McKinsey - template</vt:lpstr>
      <vt:lpstr>6_Digital McKinsey - template</vt:lpstr>
      <vt:lpstr>7_Digital McKinsey - template</vt:lpstr>
      <vt:lpstr>8_Digital McKinsey - template</vt:lpstr>
      <vt:lpstr>4_Digital McKinsey - template black</vt:lpstr>
      <vt:lpstr>9_Digital McKinsey - template</vt:lpstr>
      <vt:lpstr>10_Digital McKinsey - template</vt:lpstr>
      <vt:lpstr>5_Digital McKinsey - template black</vt:lpstr>
      <vt:lpstr>11_Digital McKinsey - template</vt:lpstr>
      <vt:lpstr>12_Digital McKinsey - template</vt:lpstr>
      <vt:lpstr>6_Digital McKinsey - template black</vt:lpstr>
      <vt:lpstr>think-cell Slide</vt:lpstr>
      <vt:lpstr>Analytics Network Event will start at 18:20</vt:lpstr>
      <vt:lpstr>Welcome to Analytics Network  </vt:lpstr>
      <vt:lpstr>Before start…</vt:lpstr>
      <vt:lpstr>Agenda</vt:lpstr>
      <vt:lpstr>Health Analytics</vt:lpstr>
      <vt:lpstr>Data is collected all over a hospital for a variety of specific purposes</vt:lpstr>
      <vt:lpstr>The big question</vt:lpstr>
      <vt:lpstr>Applying a financial lens to an operational dataset</vt:lpstr>
      <vt:lpstr>Turning health data into a crystal ball</vt:lpstr>
      <vt:lpstr>Any Questions?</vt:lpstr>
      <vt:lpstr>Next events in the Analytics Network</vt:lpstr>
      <vt:lpstr>We are looking for you!</vt:lpstr>
      <vt:lpstr>Next Events</vt:lpstr>
      <vt:lpstr>News from the other OR Networks</vt:lpstr>
      <vt:lpstr>Thank you!</vt:lpstr>
    </vt:vector>
  </TitlesOfParts>
  <Company>Operational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Timewell</dc:creator>
  <cp:lastModifiedBy>Eduardo Contreras Cortes</cp:lastModifiedBy>
  <cp:revision>109</cp:revision>
  <cp:lastPrinted>2016-05-16T11:02:53Z</cp:lastPrinted>
  <dcterms:created xsi:type="dcterms:W3CDTF">2016-05-16T09:52:35Z</dcterms:created>
  <dcterms:modified xsi:type="dcterms:W3CDTF">2018-05-01T15:02:03Z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£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2018-05-01T14:01:43Z</vt:filetime>
  </property>
</Properties>
</file>