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895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295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52708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2967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53582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15618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978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49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291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413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11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80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196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82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2236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982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2437C-ED6D-43EB-8B8B-569C790CA6C2}" type="datetimeFigureOut">
              <a:rPr lang="en-GB" smtClean="0"/>
              <a:t>16/09/2018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B9188FF-E45E-4495-999C-C74704746F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82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1506828"/>
            <a:ext cx="8915399" cy="2601533"/>
          </a:xfrm>
        </p:spPr>
        <p:txBody>
          <a:bodyPr/>
          <a:lstStyle/>
          <a:p>
            <a:r>
              <a:rPr lang="en-GB" dirty="0" smtClean="0"/>
              <a:t>Whatever happened to rational government 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8" y="3996267"/>
            <a:ext cx="4499834" cy="1388534"/>
          </a:xfrm>
        </p:spPr>
        <p:txBody>
          <a:bodyPr>
            <a:normAutofit lnSpcReduction="10000"/>
          </a:bodyPr>
          <a:lstStyle/>
          <a:p>
            <a:endParaRPr lang="en-GB" dirty="0" smtClean="0"/>
          </a:p>
          <a:p>
            <a:endParaRPr lang="en-GB" dirty="0"/>
          </a:p>
          <a:p>
            <a:r>
              <a:rPr lang="en-GB" sz="3500" i="1" dirty="0" smtClean="0"/>
              <a:t>Jeff Jones</a:t>
            </a:r>
            <a:endParaRPr lang="en-GB" sz="3500" i="1" dirty="0"/>
          </a:p>
        </p:txBody>
      </p:sp>
    </p:spTree>
    <p:extLst>
      <p:ext uri="{BB962C8B-B14F-4D97-AF65-F5344CB8AC3E}">
        <p14:creationId xmlns:p14="http://schemas.microsoft.com/office/powerpoint/2010/main" val="165823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POPULATION MATTERS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8001" y="2726029"/>
            <a:ext cx="8915400" cy="3777622"/>
          </a:xfrm>
          <a:ln>
            <a:noFill/>
          </a:ln>
          <a:effectLst>
            <a:reflection blurRad="6350" stA="52000" endA="300" endPos="35000" dir="5400000" sy="-100000" algn="bl" rotWithShape="0"/>
          </a:effectLst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GB" sz="2000" dirty="0" smtClean="0"/>
              <a:t>GDP per capita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Impact on growth of population change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Housing needs, and the Green Belt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Food security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Differential birth rates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MP’s circulated, but uninterested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5269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Where does the fault lie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4416" y="2133600"/>
            <a:ext cx="8040195" cy="3777622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2400" dirty="0" smtClean="0"/>
              <a:t>Within OR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In the political class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General philosophy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35305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4265" y="624110"/>
            <a:ext cx="8130347" cy="1280890"/>
          </a:xfrm>
        </p:spPr>
        <p:txBody>
          <a:bodyPr/>
          <a:lstStyle/>
          <a:p>
            <a:r>
              <a:rPr lang="en-GB" dirty="0" smtClean="0"/>
              <a:t>Problems within OR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The extreme complexity of some current models: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 smtClean="0"/>
              <a:t>New techniques (eg: fuzzy logic, machine learning, heuristics)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 smtClean="0"/>
              <a:t>Counter-intuiti</a:t>
            </a:r>
            <a:r>
              <a:rPr lang="en-GB" sz="2000" dirty="0"/>
              <a:t>v</a:t>
            </a:r>
            <a:r>
              <a:rPr lang="en-GB" sz="2000" dirty="0" smtClean="0"/>
              <a:t>e </a:t>
            </a:r>
            <a:r>
              <a:rPr lang="en-GB" sz="2000" dirty="0" smtClean="0"/>
              <a:t>behaviour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 smtClean="0"/>
              <a:t>But due to the complexity of modern society</a:t>
            </a:r>
            <a:endParaRPr lang="en-GB" sz="2000" dirty="0" smtClean="0"/>
          </a:p>
          <a:p>
            <a:r>
              <a:rPr lang="en-GB" sz="2000" dirty="0" smtClean="0"/>
              <a:t>Explaining to the clients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 smtClean="0"/>
              <a:t>Allowing enough time to explain and illustrate</a:t>
            </a:r>
          </a:p>
          <a:p>
            <a:r>
              <a:rPr lang="en-GB" sz="2000" dirty="0" smtClean="0"/>
              <a:t>Lack of contact with clients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000" dirty="0" smtClean="0"/>
              <a:t>For very senior management/Ministers, intermediate management layers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822221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WITHIN THE POLITICAL CLASS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GB" sz="2400" dirty="0" smtClean="0"/>
              <a:t>Education and experience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Short termism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Party politics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Source of party policies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52295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5172" y="624110"/>
            <a:ext cx="8439440" cy="1280890"/>
          </a:xfrm>
        </p:spPr>
        <p:txBody>
          <a:bodyPr/>
          <a:lstStyle/>
          <a:p>
            <a:r>
              <a:rPr lang="en-GB" dirty="0" smtClean="0"/>
              <a:t>GENERAL PHILOSOPHY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905000"/>
            <a:ext cx="8915400" cy="400622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The </a:t>
            </a:r>
            <a:r>
              <a:rPr lang="en-GB" sz="2000" u="sng" dirty="0" smtClean="0"/>
              <a:t>Two Cultures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 smtClean="0"/>
              <a:t>Media preference for the “arts”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 smtClean="0"/>
              <a:t>Creativity thought to be solely a aspect of the arts</a:t>
            </a:r>
          </a:p>
          <a:p>
            <a:pPr>
              <a:lnSpc>
                <a:spcPct val="150000"/>
              </a:lnSpc>
            </a:pPr>
            <a:r>
              <a:rPr lang="en-GB" sz="2000" dirty="0" smtClean="0"/>
              <a:t>Post-modernism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 smtClean="0"/>
              <a:t>Even OR not immune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 smtClean="0"/>
              <a:t>The “Hoax</a:t>
            </a:r>
            <a:r>
              <a:rPr lang="en-GB" sz="2000" dirty="0" smtClean="0"/>
              <a:t>” - </a:t>
            </a:r>
            <a:r>
              <a:rPr lang="en-GB" sz="2000" dirty="0" err="1" smtClean="0"/>
              <a:t>Sokol</a:t>
            </a: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dirty="0" smtClean="0"/>
              <a:t>Simplification of ideas (“</a:t>
            </a:r>
            <a:r>
              <a:rPr lang="en-GB" sz="2000" dirty="0" err="1" smtClean="0"/>
              <a:t>medianisation</a:t>
            </a:r>
            <a:r>
              <a:rPr lang="en-GB" sz="2000" dirty="0" smtClean="0"/>
              <a:t>” – dumbing down)</a:t>
            </a:r>
          </a:p>
          <a:p>
            <a:pPr lvl="1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000" dirty="0" smtClean="0"/>
              <a:t>Populism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1867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18963" y="624110"/>
            <a:ext cx="7885649" cy="1280890"/>
          </a:xfrm>
        </p:spPr>
        <p:txBody>
          <a:bodyPr/>
          <a:lstStyle/>
          <a:p>
            <a:r>
              <a:rPr lang="en-GB" dirty="0" smtClean="0"/>
              <a:t>What can we do 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GB" sz="2400" b="1" dirty="0" smtClean="0"/>
              <a:t>Communicate better (eg: through the media)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Boast about our achievements more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Run courses for politicians</a:t>
            </a:r>
          </a:p>
          <a:p>
            <a:pPr>
              <a:lnSpc>
                <a:spcPct val="150000"/>
              </a:lnSpc>
            </a:pPr>
            <a:r>
              <a:rPr lang="en-GB" sz="2400" b="1" dirty="0" smtClean="0"/>
              <a:t>Be prepared, as a body, to denounce lies and false logic</a:t>
            </a:r>
          </a:p>
          <a:p>
            <a:pPr>
              <a:lnSpc>
                <a:spcPct val="150000"/>
              </a:lnSpc>
            </a:pP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37243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4107" y="337285"/>
            <a:ext cx="6977291" cy="5574565"/>
          </a:xfrm>
        </p:spPr>
      </p:pic>
    </p:spTree>
    <p:extLst>
      <p:ext uri="{BB962C8B-B14F-4D97-AF65-F5344CB8AC3E}">
        <p14:creationId xmlns:p14="http://schemas.microsoft.com/office/powerpoint/2010/main" val="340217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87144" y="463639"/>
            <a:ext cx="8117468" cy="1133341"/>
          </a:xfrm>
        </p:spPr>
        <p:txBody>
          <a:bodyPr>
            <a:normAutofit/>
          </a:bodyPr>
          <a:lstStyle/>
          <a:p>
            <a:r>
              <a:rPr lang="en-GB" sz="4000" cap="all" dirty="0" smtClean="0"/>
              <a:t>I am not the first</a:t>
            </a:r>
            <a:endParaRPr lang="en-GB" sz="4000" cap="al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4209" y="1918952"/>
            <a:ext cx="8915399" cy="3997591"/>
          </a:xfrm>
        </p:spPr>
        <p:txBody>
          <a:bodyPr>
            <a:noAutofit/>
          </a:bodyPr>
          <a:lstStyle/>
          <a:p>
            <a:r>
              <a:rPr lang="en-GB" sz="2000" dirty="0" smtClean="0">
                <a:effectLst/>
              </a:rPr>
              <a:t>We live in a society exquisitely dependent on science and technology, in which hardly anyone knows anything about science and technology. </a:t>
            </a:r>
          </a:p>
          <a:p>
            <a:r>
              <a:rPr lang="en-GB" sz="2000" dirty="0"/>
              <a:t>	</a:t>
            </a:r>
            <a:r>
              <a:rPr lang="en-GB" sz="2000" i="1" dirty="0" smtClean="0"/>
              <a:t>Sagan</a:t>
            </a:r>
            <a:endParaRPr lang="en-GB" sz="2000" i="1" dirty="0" smtClean="0">
              <a:effectLst/>
            </a:endParaRPr>
          </a:p>
          <a:p>
            <a:r>
              <a:rPr lang="en-GB" sz="2000" dirty="0" smtClean="0">
                <a:effectLst/>
              </a:rPr>
              <a:t/>
            </a:r>
            <a:br>
              <a:rPr lang="en-GB" sz="2000" dirty="0" smtClean="0">
                <a:effectLst/>
              </a:rPr>
            </a:br>
            <a:r>
              <a:rPr lang="en-GB" sz="2000" dirty="0"/>
              <a:t>Human history becomes more and more a race between education and catastrophe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	</a:t>
            </a:r>
            <a:r>
              <a:rPr lang="en-GB" sz="2000" i="1" dirty="0" smtClean="0"/>
              <a:t>H G Wells</a:t>
            </a:r>
          </a:p>
          <a:p>
            <a:endParaRPr lang="en-GB" sz="2000" dirty="0" smtClean="0"/>
          </a:p>
          <a:p>
            <a:r>
              <a:rPr lang="en-GB" sz="2000" dirty="0"/>
              <a:t>Only two things are infinite, the universe and human stupidity, and I'm not sure about the former</a:t>
            </a:r>
            <a:r>
              <a:rPr lang="en-GB" sz="2000" dirty="0" smtClean="0"/>
              <a:t>.</a:t>
            </a:r>
          </a:p>
          <a:p>
            <a:r>
              <a:rPr lang="en-GB" sz="2000" dirty="0"/>
              <a:t>	</a:t>
            </a:r>
            <a:r>
              <a:rPr lang="en-GB" sz="2000" i="1" dirty="0" smtClean="0"/>
              <a:t>Einstein</a:t>
            </a:r>
            <a:endParaRPr lang="en-GB" sz="2000" i="1" dirty="0"/>
          </a:p>
        </p:txBody>
      </p:sp>
    </p:spTree>
    <p:extLst>
      <p:ext uri="{BB962C8B-B14F-4D97-AF65-F5344CB8AC3E}">
        <p14:creationId xmlns:p14="http://schemas.microsoft.com/office/powerpoint/2010/main" val="224656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There was no golden age: but…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80" dirty="0" smtClean="0"/>
              <a:t>1963 – </a:t>
            </a:r>
            <a:r>
              <a:rPr lang="en-GB" sz="2400" dirty="0" smtClean="0"/>
              <a:t>White heat of technology</a:t>
            </a:r>
          </a:p>
          <a:p>
            <a:r>
              <a:rPr lang="en-GB" sz="2400" dirty="0" smtClean="0"/>
              <a:t>1965 – Quantitative national plan</a:t>
            </a:r>
          </a:p>
          <a:p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/>
          </a:p>
          <a:p>
            <a:r>
              <a:rPr lang="en-GB" sz="2400" dirty="0" smtClean="0"/>
              <a:t>2017 – We don’t need experts</a:t>
            </a:r>
          </a:p>
          <a:p>
            <a:r>
              <a:rPr lang="en-GB" sz="2400" dirty="0" smtClean="0"/>
              <a:t>2018 – Global warming is a communist hoax</a:t>
            </a:r>
            <a:endParaRPr lang="en-GB" sz="2400" dirty="0"/>
          </a:p>
        </p:txBody>
      </p:sp>
      <p:sp>
        <p:nvSpPr>
          <p:cNvPr id="4" name="Down Arrow 3"/>
          <p:cNvSpPr/>
          <p:nvPr/>
        </p:nvSpPr>
        <p:spPr>
          <a:xfrm>
            <a:off x="3451538" y="33485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005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Examples of failure to influence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056325"/>
            <a:ext cx="8915400" cy="4022501"/>
          </a:xfrm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World model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Energy demand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Performance measurement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Target setting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EU expansion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2400" dirty="0" smtClean="0"/>
              <a:t>Population growth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02425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World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96980"/>
            <a:ext cx="8915400" cy="4314242"/>
          </a:xfrm>
        </p:spPr>
        <p:txBody>
          <a:bodyPr>
            <a:noAutofit/>
          </a:bodyPr>
          <a:lstStyle/>
          <a:p>
            <a:r>
              <a:rPr lang="en-GB" sz="2400" dirty="0" smtClean="0"/>
              <a:t>Systems Dynamic </a:t>
            </a:r>
            <a:r>
              <a:rPr lang="en-GB" sz="2400" dirty="0" smtClean="0"/>
              <a:t>model of UK and world economy, building in resource constraints and investment</a:t>
            </a:r>
          </a:p>
          <a:p>
            <a:r>
              <a:rPr lang="en-GB" sz="2400" dirty="0" smtClean="0"/>
              <a:t>Forecast resource price rises soon after 2000, and recession starting around 2005 - 2010</a:t>
            </a:r>
          </a:p>
          <a:p>
            <a:r>
              <a:rPr lang="en-GB" sz="2400" dirty="0" smtClean="0"/>
              <a:t>Wrote to Chief Economist, offering to build a model of UK investment, with proper treatment of time lags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/>
              <a:t>No reply</a:t>
            </a:r>
          </a:p>
          <a:p>
            <a:r>
              <a:rPr lang="en-GB" sz="2400" dirty="0" smtClean="0"/>
              <a:t>Wrote again, suggesting need to plan for possible recession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sz="2400" dirty="0" smtClean="0"/>
              <a:t>Reply said UK will never have a recession again, economists know how to control the economy</a:t>
            </a:r>
            <a:endParaRPr lang="en-GB" sz="2400" dirty="0"/>
          </a:p>
          <a:p>
            <a:pPr lvl="1"/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372948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UK Energy demand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-432000">
              <a:lnSpc>
                <a:spcPct val="150000"/>
              </a:lnSpc>
            </a:pPr>
            <a:r>
              <a:rPr lang="en-GB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Simulation /econometric model of total UK energy demand</a:t>
            </a:r>
          </a:p>
          <a:p>
            <a:pPr indent="-432000">
              <a:lnSpc>
                <a:spcPct val="150000"/>
              </a:lnSpc>
            </a:pPr>
            <a:r>
              <a:rPr lang="en-GB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Counter-intuitive results</a:t>
            </a:r>
          </a:p>
          <a:p>
            <a:pPr indent="-432000">
              <a:lnSpc>
                <a:spcPct val="150000"/>
              </a:lnSpc>
            </a:pPr>
            <a:r>
              <a:rPr lang="en-GB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Offering free house insulation increases energy demand</a:t>
            </a:r>
          </a:p>
          <a:p>
            <a:pPr indent="-432000">
              <a:lnSpc>
                <a:spcPct val="150000"/>
              </a:lnSpc>
            </a:pPr>
            <a:r>
              <a:rPr lang="en-GB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Only increased energy price reduces demand</a:t>
            </a:r>
          </a:p>
          <a:p>
            <a:pPr indent="-432000">
              <a:lnSpc>
                <a:spcPct val="150000"/>
              </a:lnSpc>
            </a:pPr>
            <a:r>
              <a:rPr lang="en-GB" sz="2400" dirty="0" smtClean="0"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Vacillating government policy ever since</a:t>
            </a:r>
            <a:endParaRPr lang="en-GB" sz="2400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178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OUTPUT &amp; PERFORMANCE MEASUREMENT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68726"/>
          </a:xfrm>
        </p:spPr>
        <p:txBody>
          <a:bodyPr>
            <a:normAutofit fontScale="92500" lnSpcReduction="20000"/>
          </a:bodyPr>
          <a:lstStyle/>
          <a:p>
            <a:r>
              <a:rPr lang="en-GB" sz="2600" dirty="0" smtClean="0"/>
              <a:t>Financial Management Initiative – 1982</a:t>
            </a:r>
          </a:p>
          <a:p>
            <a:r>
              <a:rPr lang="en-GB" sz="2600" dirty="0" smtClean="0"/>
              <a:t>Published detailed guidance – 1985/6</a:t>
            </a:r>
          </a:p>
          <a:p>
            <a:r>
              <a:rPr lang="en-GB" sz="2600" dirty="0" smtClean="0"/>
              <a:t>Next Steps – 1986</a:t>
            </a:r>
          </a:p>
          <a:p>
            <a:r>
              <a:rPr lang="en-GB" sz="2600" dirty="0" smtClean="0"/>
              <a:t>Prime Minister changes: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1990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1997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2007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2010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GB" sz="2600" dirty="0" smtClean="0"/>
              <a:t>2016</a:t>
            </a:r>
          </a:p>
          <a:p>
            <a:r>
              <a:rPr lang="en-GB" sz="2600" dirty="0" smtClean="0"/>
              <a:t>Institute for Government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182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1012874"/>
            <a:ext cx="8911687" cy="1137898"/>
          </a:xfrm>
        </p:spPr>
        <p:txBody>
          <a:bodyPr/>
          <a:lstStyle/>
          <a:p>
            <a:pPr algn="ctr"/>
            <a:r>
              <a:rPr lang="en-GB" dirty="0" smtClean="0"/>
              <a:t>Policy and targets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9218" y="2813538"/>
            <a:ext cx="8915400" cy="3677234"/>
          </a:xfrm>
          <a:effectLst>
            <a:glow rad="101600">
              <a:schemeClr val="accent1">
                <a:satMod val="175000"/>
                <a:alpha val="40000"/>
              </a:schemeClr>
            </a:glow>
            <a:reflection blurRad="6350" stA="50000" endA="300" endPos="90000" dir="5400000" sy="-100000" algn="bl" rotWithShape="0"/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>
            <a:normAutofit/>
          </a:bodyPr>
          <a:lstStyle/>
          <a:p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Best way of expressing targets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Optimal values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 to party policy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Election campaigns on the hoof</a:t>
            </a:r>
            <a:endParaRPr lang="en-GB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947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EU EXPANSION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200000"/>
              </a:lnSpc>
            </a:pPr>
            <a:r>
              <a:rPr lang="en-GB" sz="2400" dirty="0" smtClean="0"/>
              <a:t>Analysed new voting rules for European Parliament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Used </a:t>
            </a:r>
            <a:r>
              <a:rPr lang="en-GB" sz="2400" dirty="0"/>
              <a:t>Latin hypercube sampling </a:t>
            </a:r>
            <a:endParaRPr lang="en-GB" sz="2400" dirty="0" smtClean="0"/>
          </a:p>
          <a:p>
            <a:pPr>
              <a:lnSpc>
                <a:spcPct val="200000"/>
              </a:lnSpc>
            </a:pPr>
            <a:r>
              <a:rPr lang="en-GB" sz="2400" dirty="0" smtClean="0"/>
              <a:t>Prime Minister </a:t>
            </a:r>
            <a:r>
              <a:rPr lang="en-GB" sz="2400" dirty="0" smtClean="0"/>
              <a:t>failed to understand</a:t>
            </a:r>
          </a:p>
          <a:p>
            <a:pPr>
              <a:lnSpc>
                <a:spcPct val="200000"/>
              </a:lnSpc>
            </a:pPr>
            <a:r>
              <a:rPr lang="en-GB" sz="2400" dirty="0" smtClean="0"/>
              <a:t>Instruction from </a:t>
            </a:r>
            <a:r>
              <a:rPr lang="en-GB" sz="2400" dirty="0" smtClean="0"/>
              <a:t>Deputy PM not to send complicated material to PM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9173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TM02892315[[fn=Wisp]]</Template>
  <TotalTime>156</TotalTime>
  <Words>472</Words>
  <Application>Microsoft Office PowerPoint</Application>
  <PresentationFormat>Widescreen</PresentationFormat>
  <Paragraphs>100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Century Gothic</vt:lpstr>
      <vt:lpstr>Courier New</vt:lpstr>
      <vt:lpstr>Wingdings</vt:lpstr>
      <vt:lpstr>Wingdings 3</vt:lpstr>
      <vt:lpstr>Wisp</vt:lpstr>
      <vt:lpstr>Whatever happened to rational government ?</vt:lpstr>
      <vt:lpstr>I am not the first</vt:lpstr>
      <vt:lpstr>There was no golden age: but…</vt:lpstr>
      <vt:lpstr>Examples of failure to influence</vt:lpstr>
      <vt:lpstr>World model</vt:lpstr>
      <vt:lpstr>UK Energy demand</vt:lpstr>
      <vt:lpstr>OUTPUT &amp; PERFORMANCE MEASUREMENT</vt:lpstr>
      <vt:lpstr>Policy and targets</vt:lpstr>
      <vt:lpstr>EU EXPANSION</vt:lpstr>
      <vt:lpstr>POPULATION MATTERS</vt:lpstr>
      <vt:lpstr>Where does the fault lie ?</vt:lpstr>
      <vt:lpstr>Problems within OR</vt:lpstr>
      <vt:lpstr>WITHIN THE POLITICAL CLASS</vt:lpstr>
      <vt:lpstr>GENERAL PHILOSOPHY</vt:lpstr>
      <vt:lpstr>What can we do ?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jones</dc:creator>
  <cp:lastModifiedBy>jeff jones</cp:lastModifiedBy>
  <cp:revision>51</cp:revision>
  <dcterms:created xsi:type="dcterms:W3CDTF">2018-04-28T15:47:10Z</dcterms:created>
  <dcterms:modified xsi:type="dcterms:W3CDTF">2018-09-16T13:33:39Z</dcterms:modified>
</cp:coreProperties>
</file>